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5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IVarices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extending just above the mucosal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levelGrade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IIVarices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projecting by one-third of the luminal diameter that cannot be compressed with air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insufflationGrade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IIIVarices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projecting up to 50% of the luminal diameter and in contact with each other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classify varices, a “moderate” amount of insufflation of the lumen should preferably be used (although this leaves some scope for interpretation, of course). With low-grade varices (grade I), however, the disappearance of the varices on full insufflation should be tested (grade I).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945F8-ED35-4CB2-A817-70AF1F98CA8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748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809E-85C0-4EC5-9C65-B10E4DE8C6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48158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AFA3DD2-493D-4E49-8AC6-80A98D94D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EBAB3F-FBC8-4A4D-9708-B3C455BA8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09A210-E386-43D2-A6C5-190C32FE4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ABCAA-507D-49C7-8460-D29138F736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326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09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6" y="1639951"/>
            <a:ext cx="5139267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9370" y="2152015"/>
            <a:ext cx="517059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8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imedicina.cz/pdfs/int/2009/10/03.pdf" TargetMode="External"/><Relationship Id="rId2" Type="http://schemas.openxmlformats.org/officeDocument/2006/relationships/hyperlink" Target="https://www.internimedicina.cz/pdfs/int/2009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dicinapropraxi.cz/pdfs/med/2013/11/0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5000" dirty="0"/>
              <a:t>Krvácení do GIT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800" y="1476002"/>
            <a:ext cx="3804114" cy="4661998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39B41D-A9BB-4669-B782-593146D2E0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BEEEF2-0A12-4393-B075-53D8B3651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10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B2081B-34A8-4811-924F-04EB0565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charset="0"/>
                <a:cs typeface="Arial" charset="0"/>
              </a:rPr>
              <a:t>80% krvácení do GIT má zdroj v horním GIT </a:t>
            </a:r>
            <a:br>
              <a:rPr lang="cs-CZ" dirty="0">
                <a:latin typeface="Arial" charset="0"/>
                <a:cs typeface="Arial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701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5E4E2AF-D944-4F09-95A1-A389082161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0D1D027F-0DA1-4002-A38A-6ACDF85E79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err="1"/>
              <a:t>Epidem</a:t>
            </a:r>
            <a:r>
              <a:rPr lang="cs-CZ" dirty="0"/>
              <a:t>i</a:t>
            </a:r>
            <a:r>
              <a:rPr dirty="0" err="1"/>
              <a:t>olog</a:t>
            </a:r>
            <a:r>
              <a:rPr lang="cs-CZ" dirty="0" err="1"/>
              <a:t>ie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720000" y="2640860"/>
            <a:ext cx="4478076" cy="125611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/>
              <a:t>i</a:t>
            </a:r>
            <a:r>
              <a:rPr sz="2200" dirty="0" err="1"/>
              <a:t>ncidence</a:t>
            </a:r>
            <a:r>
              <a:rPr lang="cs-CZ" sz="2200" dirty="0"/>
              <a:t>:</a:t>
            </a:r>
            <a:r>
              <a:rPr sz="2200" dirty="0"/>
              <a:t> </a:t>
            </a:r>
            <a:r>
              <a:rPr sz="2200" spc="-5" dirty="0"/>
              <a:t>100-190/100</a:t>
            </a:r>
            <a:r>
              <a:rPr lang="cs-CZ" sz="2200" spc="-95" dirty="0"/>
              <a:t> </a:t>
            </a:r>
            <a:r>
              <a:rPr sz="2200" dirty="0"/>
              <a:t>000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/>
              <a:t>n</a:t>
            </a:r>
            <a:r>
              <a:rPr sz="2200" spc="-5" dirty="0" err="1"/>
              <a:t>estabilní</a:t>
            </a:r>
            <a:r>
              <a:rPr lang="cs-CZ" sz="2200" spc="-20" dirty="0"/>
              <a:t>: </a:t>
            </a:r>
            <a:r>
              <a:rPr sz="2200" spc="-5" dirty="0"/>
              <a:t>35%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0" dirty="0"/>
              <a:t>l</a:t>
            </a:r>
            <a:r>
              <a:rPr sz="2200" spc="-10" dirty="0" err="1"/>
              <a:t>etalita</a:t>
            </a:r>
            <a:r>
              <a:rPr lang="cs-CZ" sz="2200" spc="-10" dirty="0"/>
              <a:t>:</a:t>
            </a:r>
            <a:r>
              <a:rPr sz="2200" spc="-30" dirty="0"/>
              <a:t> </a:t>
            </a:r>
            <a:r>
              <a:rPr sz="2200" spc="-5" dirty="0"/>
              <a:t>5-12%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000" y="1762548"/>
            <a:ext cx="289306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200" b="1" dirty="0" err="1">
                <a:solidFill>
                  <a:schemeClr val="tx2"/>
                </a:solidFill>
                <a:latin typeface="+mj-lt"/>
                <a:cs typeface="Carlito"/>
              </a:rPr>
              <a:t>Horní</a:t>
            </a:r>
            <a:r>
              <a:rPr lang="cs-CZ" sz="2200" b="1" dirty="0">
                <a:solidFill>
                  <a:schemeClr val="tx2"/>
                </a:solidFill>
                <a:latin typeface="+mj-lt"/>
                <a:cs typeface="Carlito"/>
              </a:rPr>
              <a:t> G</a:t>
            </a:r>
            <a:r>
              <a:rPr sz="2200" b="1" spc="-10" dirty="0">
                <a:solidFill>
                  <a:schemeClr val="tx2"/>
                </a:solidFill>
                <a:latin typeface="+mj-lt"/>
                <a:cs typeface="Carlito"/>
              </a:rPr>
              <a:t>IT</a:t>
            </a:r>
            <a:r>
              <a:rPr lang="cs-CZ" sz="2200" b="1" spc="-10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sz="2200" b="1" spc="-5" dirty="0" err="1">
                <a:solidFill>
                  <a:schemeClr val="tx2"/>
                </a:solidFill>
                <a:latin typeface="+mj-lt"/>
                <a:cs typeface="Carlito"/>
              </a:rPr>
              <a:t>krvácení</a:t>
            </a:r>
            <a:endParaRPr sz="2200" dirty="0">
              <a:solidFill>
                <a:schemeClr val="tx2"/>
              </a:solidFill>
              <a:latin typeface="+mj-lt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48527" y="1731390"/>
            <a:ext cx="274307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2200" b="1" spc="-5" dirty="0">
                <a:solidFill>
                  <a:schemeClr val="tx2"/>
                </a:solidFill>
                <a:latin typeface="+mj-lt"/>
                <a:cs typeface="Carlito"/>
              </a:rPr>
              <a:t>Dolní </a:t>
            </a:r>
            <a:r>
              <a:rPr lang="cs-CZ" sz="2200" b="1" spc="-10" dirty="0">
                <a:solidFill>
                  <a:schemeClr val="tx2"/>
                </a:solidFill>
                <a:latin typeface="+mj-lt"/>
                <a:cs typeface="Carlito"/>
              </a:rPr>
              <a:t>GIT</a:t>
            </a:r>
            <a:r>
              <a:rPr lang="cs-CZ" sz="2200" b="1" spc="-95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cs-CZ" sz="2200" b="1" spc="-5" dirty="0">
                <a:solidFill>
                  <a:schemeClr val="tx2"/>
                </a:solidFill>
                <a:latin typeface="+mj-lt"/>
                <a:cs typeface="Carlito"/>
              </a:rPr>
              <a:t>krvácení</a:t>
            </a:r>
            <a:endParaRPr lang="cs-CZ" sz="2200" dirty="0">
              <a:solidFill>
                <a:schemeClr val="tx2"/>
              </a:solidFill>
              <a:latin typeface="+mj-lt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528" y="2496065"/>
            <a:ext cx="3428874" cy="125611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>
                <a:latin typeface="+mj-lt"/>
                <a:cs typeface="Carlito"/>
              </a:rPr>
              <a:t>i</a:t>
            </a:r>
            <a:r>
              <a:rPr sz="2200" dirty="0" err="1">
                <a:latin typeface="+mj-lt"/>
                <a:cs typeface="Carlito"/>
              </a:rPr>
              <a:t>ncidence</a:t>
            </a:r>
            <a:r>
              <a:rPr sz="2200" dirty="0">
                <a:latin typeface="+mj-lt"/>
                <a:cs typeface="Carlito"/>
              </a:rPr>
              <a:t>: </a:t>
            </a:r>
            <a:r>
              <a:rPr sz="2200" spc="-5" dirty="0">
                <a:latin typeface="+mj-lt"/>
                <a:cs typeface="Carlito"/>
              </a:rPr>
              <a:t>25/100</a:t>
            </a:r>
            <a:r>
              <a:rPr sz="2200" spc="-110" dirty="0">
                <a:latin typeface="+mj-lt"/>
                <a:cs typeface="Carlito"/>
              </a:rPr>
              <a:t> </a:t>
            </a:r>
            <a:r>
              <a:rPr sz="2200" spc="-5" dirty="0">
                <a:latin typeface="+mj-lt"/>
                <a:cs typeface="Carlito"/>
              </a:rPr>
              <a:t>000</a:t>
            </a:r>
            <a:endParaRPr sz="2200" dirty="0">
              <a:latin typeface="+mj-lt"/>
              <a:cs typeface="Carlito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n</a:t>
            </a:r>
            <a:r>
              <a:rPr sz="2200" spc="-5" dirty="0" err="1">
                <a:latin typeface="+mj-lt"/>
                <a:cs typeface="Carlito"/>
              </a:rPr>
              <a:t>estabilní</a:t>
            </a:r>
            <a:r>
              <a:rPr lang="cs-CZ" sz="2200" spc="-5" dirty="0">
                <a:latin typeface="+mj-lt"/>
                <a:cs typeface="Carlito"/>
              </a:rPr>
              <a:t>:</a:t>
            </a:r>
            <a:r>
              <a:rPr sz="2200" spc="-25" dirty="0">
                <a:latin typeface="+mj-lt"/>
                <a:cs typeface="Carlito"/>
              </a:rPr>
              <a:t> </a:t>
            </a:r>
            <a:r>
              <a:rPr sz="2200" spc="-5" dirty="0">
                <a:latin typeface="+mj-lt"/>
                <a:cs typeface="Carlito"/>
              </a:rPr>
              <a:t>19%</a:t>
            </a:r>
            <a:endParaRPr sz="2200" dirty="0">
              <a:latin typeface="+mj-lt"/>
              <a:cs typeface="Carlito"/>
            </a:endParaRPr>
          </a:p>
          <a:p>
            <a:pPr marL="355600" indent="-342900"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0" dirty="0">
                <a:latin typeface="+mj-lt"/>
                <a:cs typeface="Carlito"/>
              </a:rPr>
              <a:t>l</a:t>
            </a:r>
            <a:r>
              <a:rPr sz="2200" spc="-10" dirty="0" err="1">
                <a:latin typeface="+mj-lt"/>
                <a:cs typeface="Carlito"/>
              </a:rPr>
              <a:t>etalita</a:t>
            </a:r>
            <a:r>
              <a:rPr lang="cs-CZ" sz="2200" spc="-10" dirty="0">
                <a:latin typeface="+mj-lt"/>
                <a:cs typeface="Carlito"/>
              </a:rPr>
              <a:t>:</a:t>
            </a:r>
            <a:r>
              <a:rPr sz="2200" spc="-30" dirty="0">
                <a:latin typeface="+mj-lt"/>
                <a:cs typeface="Carlito"/>
              </a:rPr>
              <a:t> </a:t>
            </a:r>
            <a:r>
              <a:rPr sz="2200" spc="-5" dirty="0">
                <a:latin typeface="+mj-lt"/>
                <a:cs typeface="Carlito"/>
              </a:rPr>
              <a:t>2-4%</a:t>
            </a:r>
            <a:endParaRPr sz="2200" dirty="0">
              <a:latin typeface="+mj-lt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5135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FCB47D-D949-4FC8-9BF6-CC69D6ED6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9E35AD-B766-40F4-85E5-77FF0CACBA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cs-CZ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E</a:t>
            </a:r>
            <a:r>
              <a:rPr dirty="0"/>
              <a:t>tiologie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820"/>
              </a:spcBef>
              <a:buNone/>
            </a:pPr>
            <a:r>
              <a:rPr dirty="0"/>
              <a:t>Horní</a:t>
            </a:r>
            <a:r>
              <a:rPr spc="-25" dirty="0"/>
              <a:t> </a:t>
            </a:r>
            <a:r>
              <a:rPr spc="-10" dirty="0"/>
              <a:t>GIT</a:t>
            </a: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b="0" spc="-10" dirty="0"/>
              <a:t>VCHGD</a:t>
            </a:r>
            <a:r>
              <a:rPr lang="cs-CZ" b="0" spc="-10" dirty="0"/>
              <a:t> ~ 50 %</a:t>
            </a:r>
            <a:endParaRPr b="0" spc="-10" dirty="0"/>
          </a:p>
          <a:p>
            <a:pPr marL="527685" marR="5080" indent="-515620">
              <a:lnSpc>
                <a:spcPct val="101000"/>
              </a:lnSpc>
              <a:spcBef>
                <a:spcPts val="55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b="0" spc="-15" dirty="0" err="1"/>
              <a:t>Portální</a:t>
            </a:r>
            <a:r>
              <a:rPr b="0" spc="-15" dirty="0"/>
              <a:t> </a:t>
            </a:r>
            <a:r>
              <a:rPr b="0" spc="-10" dirty="0" err="1"/>
              <a:t>hypertenze</a:t>
            </a:r>
            <a:r>
              <a:rPr lang="cs-CZ" b="0" spc="-10" dirty="0"/>
              <a:t> </a:t>
            </a:r>
            <a:r>
              <a:rPr lang="cs-CZ" sz="2000" b="0" spc="-10" dirty="0"/>
              <a:t>~</a:t>
            </a:r>
            <a:r>
              <a:rPr lang="cs-CZ" sz="2000" b="0" spc="-15" dirty="0"/>
              <a:t> </a:t>
            </a:r>
            <a:r>
              <a:rPr lang="cs-CZ" b="0" spc="-10" dirty="0"/>
              <a:t>12 % </a:t>
            </a:r>
            <a:endParaRPr b="0" spc="-10" dirty="0"/>
          </a:p>
          <a:p>
            <a:pPr marL="527685" indent="-515620">
              <a:lnSpc>
                <a:spcPct val="100000"/>
              </a:lnSpc>
              <a:spcBef>
                <a:spcPts val="5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b="0" spc="-10" dirty="0" err="1"/>
              <a:t>Hemoragická</a:t>
            </a:r>
            <a:r>
              <a:rPr b="0" spc="-55" dirty="0"/>
              <a:t> </a:t>
            </a:r>
            <a:r>
              <a:rPr b="0" spc="-15" dirty="0" err="1"/>
              <a:t>gastropatie</a:t>
            </a:r>
            <a:r>
              <a:rPr lang="cs-CZ" b="0" spc="-15" dirty="0"/>
              <a:t> </a:t>
            </a:r>
            <a:r>
              <a:rPr lang="cs-CZ" b="0" spc="-10" dirty="0"/>
              <a:t>~</a:t>
            </a:r>
            <a:r>
              <a:rPr lang="cs-CZ" b="0" spc="-15" dirty="0"/>
              <a:t> 12 %</a:t>
            </a:r>
            <a:endParaRPr b="0" spc="-15" dirty="0"/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cs-CZ" b="0" spc="-10" dirty="0" err="1"/>
              <a:t>Mallory</a:t>
            </a:r>
            <a:r>
              <a:rPr lang="cs-CZ" b="0" spc="-10" dirty="0"/>
              <a:t>-Weiss ~ 11 %</a:t>
            </a: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cs-CZ" b="0" spc="-5" dirty="0"/>
              <a:t>Malignita </a:t>
            </a:r>
            <a:r>
              <a:rPr lang="cs-CZ" b="0" spc="-10" dirty="0"/>
              <a:t>~ 4 %</a:t>
            </a:r>
            <a:endParaRPr b="0" spc="-10" dirty="0"/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b="0" spc="-5" dirty="0"/>
              <a:t>Neznámá</a:t>
            </a:r>
            <a:r>
              <a:rPr b="0" spc="-15" dirty="0"/>
              <a:t> </a:t>
            </a:r>
            <a:r>
              <a:rPr b="0" spc="-5" dirty="0"/>
              <a:t>příčina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half" idx="4294967295"/>
          </p:nvPr>
        </p:nvSpPr>
        <p:spPr>
          <a:xfrm>
            <a:off x="7186613" y="1758950"/>
            <a:ext cx="5005387" cy="331628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817244" indent="-457200">
              <a:lnSpc>
                <a:spcPts val="2590"/>
              </a:lnSpc>
              <a:spcBef>
                <a:spcPts val="4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10" dirty="0"/>
              <a:t>Divertikulární </a:t>
            </a:r>
            <a:r>
              <a:rPr spc="-5" dirty="0" err="1"/>
              <a:t>nemoc</a:t>
            </a:r>
            <a:r>
              <a:rPr spc="-5" dirty="0"/>
              <a:t>  </a:t>
            </a:r>
            <a:r>
              <a:rPr spc="-15" dirty="0" err="1"/>
              <a:t>tračníku</a:t>
            </a:r>
            <a:r>
              <a:rPr lang="cs-CZ" spc="-15" dirty="0"/>
              <a:t> </a:t>
            </a:r>
            <a:r>
              <a:rPr lang="cs-CZ" spc="-10" dirty="0"/>
              <a:t>~ 40 % </a:t>
            </a:r>
            <a:endParaRPr spc="-15" dirty="0"/>
          </a:p>
          <a:p>
            <a:pPr marL="469900" indent="-457200">
              <a:spcBef>
                <a:spcPts val="254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da-DK" spc="-20" dirty="0"/>
              <a:t>IBD, </a:t>
            </a:r>
            <a:r>
              <a:rPr lang="da-DK" spc="-45" dirty="0"/>
              <a:t>inf. </a:t>
            </a:r>
            <a:r>
              <a:rPr lang="da-DK" spc="-15" dirty="0"/>
              <a:t>kolitis, </a:t>
            </a:r>
            <a:r>
              <a:rPr lang="da-DK" spc="-10" dirty="0"/>
              <a:t>postradiační  </a:t>
            </a:r>
            <a:r>
              <a:rPr lang="da-DK" spc="-15" dirty="0"/>
              <a:t>kolitis</a:t>
            </a:r>
            <a:r>
              <a:rPr lang="cs-CZ" spc="-15" dirty="0"/>
              <a:t> </a:t>
            </a:r>
            <a:r>
              <a:rPr lang="cs-CZ" spc="-10" dirty="0"/>
              <a:t>~ 17 %</a:t>
            </a:r>
          </a:p>
          <a:p>
            <a:pPr marL="469900" indent="-457200">
              <a:spcBef>
                <a:spcPts val="254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cs-CZ" spc="-10" dirty="0"/>
              <a:t>Neznámá příčina ~ 16 %</a:t>
            </a:r>
            <a:endParaRPr lang="da-DK" spc="-15" dirty="0"/>
          </a:p>
          <a:p>
            <a:pPr marL="469900" indent="-457200">
              <a:spcBef>
                <a:spcPts val="254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cs-CZ" spc="-30" dirty="0"/>
              <a:t>Tumory </a:t>
            </a:r>
            <a:r>
              <a:rPr lang="cs-CZ" spc="-10" dirty="0"/>
              <a:t>~ 11 %</a:t>
            </a:r>
            <a:endParaRPr lang="cs-CZ" spc="-30" dirty="0"/>
          </a:p>
          <a:p>
            <a:pPr marL="469900" indent="-457200">
              <a:spcBef>
                <a:spcPts val="254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cs-CZ" spc="-25" dirty="0"/>
              <a:t>Hemoroidy, </a:t>
            </a:r>
            <a:r>
              <a:rPr lang="cs-CZ" dirty="0"/>
              <a:t>anální</a:t>
            </a:r>
            <a:r>
              <a:rPr lang="cs-CZ" spc="-10" dirty="0"/>
              <a:t> </a:t>
            </a:r>
            <a:r>
              <a:rPr lang="cs-CZ" spc="-15" dirty="0"/>
              <a:t>fisura </a:t>
            </a:r>
            <a:r>
              <a:rPr lang="cs-CZ" spc="-10" dirty="0"/>
              <a:t>~ 7 % </a:t>
            </a:r>
            <a:endParaRPr lang="cs-CZ" spc="-15" dirty="0"/>
          </a:p>
          <a:p>
            <a:pPr marL="469900" indent="-457200">
              <a:spcBef>
                <a:spcPts val="254"/>
              </a:spcBef>
              <a:buFontTx/>
              <a:buAutoNum type="arabicPeriod"/>
              <a:tabLst>
                <a:tab pos="469265" algn="l"/>
                <a:tab pos="469900" algn="l"/>
              </a:tabLst>
            </a:pPr>
            <a:r>
              <a:rPr lang="cs-CZ" spc="-10" dirty="0"/>
              <a:t>Krvácení </a:t>
            </a:r>
            <a:r>
              <a:rPr lang="cs-CZ" spc="-5" dirty="0"/>
              <a:t>po</a:t>
            </a:r>
            <a:r>
              <a:rPr lang="cs-CZ" spc="-25" dirty="0"/>
              <a:t> </a:t>
            </a:r>
            <a:r>
              <a:rPr lang="cs-CZ" spc="-5" dirty="0" err="1"/>
              <a:t>polypektomií</a:t>
            </a:r>
            <a:r>
              <a:rPr lang="cs-CZ" spc="-5" dirty="0"/>
              <a:t> </a:t>
            </a:r>
            <a:r>
              <a:rPr lang="cs-CZ" spc="-10" dirty="0"/>
              <a:t>~ 4 %</a:t>
            </a:r>
            <a:endParaRPr lang="cs-CZ" spc="-5" dirty="0"/>
          </a:p>
          <a:p>
            <a:pPr marL="469900" indent="-45720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pc="-5" dirty="0" err="1"/>
              <a:t>Angiodysplasie</a:t>
            </a:r>
            <a:r>
              <a:rPr lang="cs-CZ" spc="-5" dirty="0"/>
              <a:t> </a:t>
            </a:r>
            <a:r>
              <a:rPr lang="cs-CZ" spc="-10" dirty="0"/>
              <a:t>~ 3 % 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6705601" y="1257794"/>
            <a:ext cx="220967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5" dirty="0" err="1">
                <a:latin typeface="Carlito"/>
                <a:cs typeface="Carlito"/>
              </a:rPr>
              <a:t>Doln</a:t>
            </a:r>
            <a:r>
              <a:rPr lang="cs-CZ" sz="2400" b="1" spc="-15" dirty="0">
                <a:latin typeface="Carlito"/>
                <a:cs typeface="Carlito"/>
              </a:rPr>
              <a:t>í </a:t>
            </a:r>
            <a:r>
              <a:rPr sz="2400" b="1" spc="-10" dirty="0">
                <a:latin typeface="Carlito"/>
                <a:cs typeface="Carlito"/>
              </a:rPr>
              <a:t>GIT</a:t>
            </a:r>
            <a:endParaRPr sz="24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3434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7781BF3-3E7B-4E75-8DA3-9CE806040D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9BFCC7-3E04-45CD-AACF-630FA08E0C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Vředová choroba </a:t>
            </a:r>
            <a:r>
              <a:rPr lang="cs-CZ" altLang="cs-CZ" dirty="0" err="1"/>
              <a:t>gastroduodena</a:t>
            </a:r>
            <a:endParaRPr lang="cs-CZ" alt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1472000" cy="413999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000" dirty="0"/>
              <a:t>onemocnění charakterizované výskytem jednoho nebo více vředů ve stěně žaludku nebo duodena. 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vřed (</a:t>
            </a:r>
            <a:r>
              <a:rPr lang="cs-CZ" sz="2000" b="1" dirty="0" err="1">
                <a:solidFill>
                  <a:schemeClr val="tx2"/>
                </a:solidFill>
              </a:rPr>
              <a:t>ulcus</a:t>
            </a:r>
            <a:r>
              <a:rPr lang="cs-CZ" sz="2000" b="1" dirty="0">
                <a:solidFill>
                  <a:schemeClr val="tx2"/>
                </a:solidFill>
              </a:rPr>
              <a:t>)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slizniční defekt přesahující do </a:t>
            </a:r>
            <a:r>
              <a:rPr lang="cs-CZ" sz="2000" dirty="0" err="1"/>
              <a:t>submukózy</a:t>
            </a:r>
            <a:r>
              <a:rPr lang="cs-CZ" sz="2000" dirty="0"/>
              <a:t> i hlouběji,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erose</a:t>
            </a:r>
            <a:r>
              <a:rPr lang="cs-CZ" sz="2000" dirty="0"/>
              <a:t> – slizniční defekt omezený na </a:t>
            </a:r>
            <a:r>
              <a:rPr lang="cs-CZ" sz="2000" dirty="0" err="1"/>
              <a:t>mukózu</a:t>
            </a:r>
            <a:r>
              <a:rPr lang="cs-CZ" sz="2000" dirty="0"/>
              <a:t> (neproniká skrze </a:t>
            </a:r>
            <a:r>
              <a:rPr lang="cs-CZ" sz="2000" dirty="0" err="1"/>
              <a:t>muscularis</a:t>
            </a:r>
            <a:r>
              <a:rPr lang="cs-CZ" sz="2000" dirty="0"/>
              <a:t> interna do </a:t>
            </a:r>
            <a:r>
              <a:rPr lang="cs-CZ" sz="2000" dirty="0" err="1"/>
              <a:t>submukózy</a:t>
            </a:r>
            <a:endParaRPr lang="cs-CZ" sz="2000" dirty="0"/>
          </a:p>
          <a:p>
            <a:pPr marL="0" indent="0">
              <a:buNone/>
              <a:defRPr/>
            </a:pPr>
            <a:r>
              <a:rPr lang="cs-CZ" sz="2000" b="1" dirty="0">
                <a:solidFill>
                  <a:schemeClr val="tx2"/>
                </a:solidFill>
              </a:rPr>
              <a:t>lokalizace vředů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Vřed přesahuje do </a:t>
            </a:r>
            <a:r>
              <a:rPr lang="cs-CZ" sz="2000" dirty="0" err="1"/>
              <a:t>submukózy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typ I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malá </a:t>
            </a:r>
            <a:r>
              <a:rPr lang="cs-CZ" sz="2000" dirty="0" err="1"/>
              <a:t>kurvatura</a:t>
            </a:r>
            <a:r>
              <a:rPr lang="cs-CZ" sz="2000" dirty="0"/>
              <a:t> </a:t>
            </a:r>
            <a:r>
              <a:rPr lang="cs-CZ" sz="2000" dirty="0" err="1"/>
              <a:t>mediogastricky</a:t>
            </a:r>
            <a:r>
              <a:rPr lang="cs-CZ" sz="2000" dirty="0"/>
              <a:t>,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typ II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kombinovaný chronický duodenální a žaludeční vřed,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typ III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</a:t>
            </a:r>
            <a:r>
              <a:rPr lang="cs-CZ" sz="2000" dirty="0" err="1"/>
              <a:t>prepylorický</a:t>
            </a:r>
            <a:r>
              <a:rPr lang="cs-CZ" sz="2000" dirty="0"/>
              <a:t> vřed do vzdálenosti 2 cm od pyloru,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</a:rPr>
              <a:t>typ IV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– vřed vysoko na malé </a:t>
            </a:r>
            <a:r>
              <a:rPr lang="cs-CZ" sz="2000" dirty="0" err="1"/>
              <a:t>kurvatuře</a:t>
            </a:r>
            <a:r>
              <a:rPr lang="cs-CZ" sz="2000" dirty="0"/>
              <a:t> v blízkosti GE </a:t>
            </a:r>
            <a:r>
              <a:rPr lang="cs-CZ" sz="2000" dirty="0" err="1"/>
              <a:t>junkce</a:t>
            </a:r>
            <a:r>
              <a:rPr lang="cs-CZ" sz="2000" dirty="0"/>
              <a:t>.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buFont typeface="Arial" charset="0"/>
              <a:buChar char="•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5313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270E21-A0AE-421A-BC24-026EDC2AE4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7E7EA5-6A17-4601-950A-ED1F4B47B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22530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94" y="1704975"/>
            <a:ext cx="6985000" cy="4114800"/>
          </a:xfrm>
        </p:spPr>
      </p:pic>
      <p:sp>
        <p:nvSpPr>
          <p:cNvPr id="22531" name="TextovéPole 3"/>
          <p:cNvSpPr txBox="1">
            <a:spLocks noChangeArrowheads="1"/>
          </p:cNvSpPr>
          <p:nvPr/>
        </p:nvSpPr>
        <p:spPr bwMode="auto">
          <a:xfrm>
            <a:off x="6888164" y="2133600"/>
            <a:ext cx="2376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Mukóza</a:t>
            </a:r>
          </a:p>
        </p:txBody>
      </p:sp>
      <p:sp>
        <p:nvSpPr>
          <p:cNvPr id="22532" name="TextovéPole 4"/>
          <p:cNvSpPr txBox="1">
            <a:spLocks noChangeArrowheads="1"/>
          </p:cNvSpPr>
          <p:nvPr/>
        </p:nvSpPr>
        <p:spPr bwMode="auto">
          <a:xfrm>
            <a:off x="3503614" y="213360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Submukóza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72488" y="2501900"/>
            <a:ext cx="215900" cy="35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ovéPole 7"/>
          <p:cNvSpPr txBox="1">
            <a:spLocks noChangeArrowheads="1"/>
          </p:cNvSpPr>
          <p:nvPr/>
        </p:nvSpPr>
        <p:spPr bwMode="auto">
          <a:xfrm>
            <a:off x="5303839" y="4005264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l.Muscularis externa</a:t>
            </a:r>
          </a:p>
        </p:txBody>
      </p:sp>
      <p:sp>
        <p:nvSpPr>
          <p:cNvPr id="22535" name="TextovéPole 8"/>
          <p:cNvSpPr txBox="1">
            <a:spLocks noChangeArrowheads="1"/>
          </p:cNvSpPr>
          <p:nvPr/>
        </p:nvSpPr>
        <p:spPr bwMode="auto">
          <a:xfrm>
            <a:off x="7559676" y="2852738"/>
            <a:ext cx="1871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cs-CZ" altLang="cs-CZ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Muscularis mucosae</a:t>
            </a:r>
          </a:p>
        </p:txBody>
      </p:sp>
    </p:spTree>
    <p:extLst>
      <p:ext uri="{BB962C8B-B14F-4D97-AF65-F5344CB8AC3E}">
        <p14:creationId xmlns:p14="http://schemas.microsoft.com/office/powerpoint/2010/main" val="2649443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8AC55A-A01B-4867-8562-9C0C7C343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C590A6-7E34-45EC-B6A7-F33744089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Etiologie VCHGD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dirty="0"/>
              <a:t>hlavním etiologickým agens je infekce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Helicobacter</a:t>
            </a:r>
            <a:r>
              <a:rPr lang="cs-CZ" altLang="cs-CZ" sz="2200" b="1" i="1" dirty="0">
                <a:solidFill>
                  <a:schemeClr val="tx2"/>
                </a:solidFill>
              </a:rPr>
              <a:t>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pylori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a abusus </a:t>
            </a:r>
            <a:r>
              <a:rPr lang="cs-CZ" altLang="cs-CZ" sz="2200" b="1" i="1" dirty="0">
                <a:solidFill>
                  <a:schemeClr val="tx2"/>
                </a:solidFill>
              </a:rPr>
              <a:t>NSAID</a:t>
            </a:r>
            <a:endParaRPr lang="cs-CZ" altLang="cs-CZ" sz="2200" dirty="0">
              <a:solidFill>
                <a:schemeClr val="tx2"/>
              </a:solidFill>
            </a:endParaRPr>
          </a:p>
          <a:p>
            <a:r>
              <a:rPr lang="cs-CZ" altLang="cs-CZ" sz="2200" b="1" i="1" dirty="0">
                <a:solidFill>
                  <a:schemeClr val="tx2"/>
                </a:solidFill>
              </a:rPr>
              <a:t>nerovnováha mezi protektivními a agresivními faktory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působícími na sliznici:</a:t>
            </a:r>
          </a:p>
          <a:p>
            <a:r>
              <a:rPr lang="cs-CZ" altLang="cs-CZ" sz="2200" b="1" dirty="0">
                <a:solidFill>
                  <a:schemeClr val="tx2"/>
                </a:solidFill>
              </a:rPr>
              <a:t>agresivní</a:t>
            </a:r>
            <a:r>
              <a:rPr lang="cs-CZ" altLang="cs-CZ" sz="2200" dirty="0"/>
              <a:t> –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, pepsin, NSA, alkohol, kouření, káva, kořeněná jídla, infekce </a:t>
            </a:r>
            <a:r>
              <a:rPr lang="cs-CZ" altLang="cs-CZ" sz="2200" i="1" dirty="0" err="1"/>
              <a:t>Helicobacter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pylori</a:t>
            </a:r>
            <a:endParaRPr lang="cs-CZ" altLang="cs-CZ" sz="2200" dirty="0"/>
          </a:p>
          <a:p>
            <a:r>
              <a:rPr lang="cs-CZ" altLang="cs-CZ" sz="2200" b="1" dirty="0">
                <a:solidFill>
                  <a:schemeClr val="tx2"/>
                </a:solidFill>
              </a:rPr>
              <a:t>protektivní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hlen, prostaglandiny, sekrece 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, potrava.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2924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F398A4-B7D1-4951-B199-8332BA280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A920F0-7423-4BCF-B5AB-B947F498E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2457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82595"/>
            <a:ext cx="6869399" cy="5152050"/>
          </a:xfrm>
        </p:spPr>
      </p:pic>
    </p:spTree>
    <p:extLst>
      <p:ext uri="{BB962C8B-B14F-4D97-AF65-F5344CB8AC3E}">
        <p14:creationId xmlns:p14="http://schemas.microsoft.com/office/powerpoint/2010/main" val="27764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C7B672-9D14-470F-A952-2407BD245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DAE279-79A9-4779-836B-3269A49A4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VCHGD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9999" y="1692002"/>
            <a:ext cx="11035396" cy="4139998"/>
          </a:xfrm>
        </p:spPr>
        <p:txBody>
          <a:bodyPr>
            <a:normAutofit/>
          </a:bodyPr>
          <a:lstStyle/>
          <a:p>
            <a:r>
              <a:rPr lang="cs-CZ" altLang="cs-CZ" sz="2200" dirty="0"/>
              <a:t>příznaky - bolesti v epigastriu (G - po jídle, D - nalačno), sezónnost obtíží, pálení žáhy,</a:t>
            </a:r>
          </a:p>
          <a:p>
            <a:r>
              <a:rPr lang="cs-CZ" altLang="cs-CZ" sz="2200" dirty="0"/>
              <a:t>diagnostika - endoskopie, HP, kontrastní RTG, </a:t>
            </a:r>
          </a:p>
          <a:p>
            <a:r>
              <a:rPr lang="cs-CZ" altLang="cs-CZ" sz="2200" dirty="0"/>
              <a:t>laboratorně - GMT, hladina gastrinu, sekrece </a:t>
            </a:r>
            <a:r>
              <a:rPr lang="cs-CZ" altLang="cs-CZ" sz="2200" dirty="0" err="1"/>
              <a:t>HCl</a:t>
            </a:r>
            <a:endParaRPr lang="cs-CZ" altLang="cs-CZ" sz="2200" dirty="0"/>
          </a:p>
          <a:p>
            <a:pPr>
              <a:lnSpc>
                <a:spcPct val="110000"/>
              </a:lnSpc>
            </a:pPr>
            <a:r>
              <a:rPr lang="cs-CZ" altLang="cs-CZ" sz="2200" dirty="0"/>
              <a:t>komplikace 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- krvácení - hemateméza, </a:t>
            </a:r>
            <a:r>
              <a:rPr lang="cs-CZ" altLang="cs-CZ" sz="2200" dirty="0" err="1"/>
              <a:t>meléna</a:t>
            </a:r>
            <a:endParaRPr lang="cs-CZ" altLang="cs-CZ" sz="2200" dirty="0"/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- penetrace - do okolních orgánů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- perforace - do </a:t>
            </a:r>
            <a:r>
              <a:rPr lang="cs-CZ" altLang="cs-CZ" sz="2200" dirty="0" err="1"/>
              <a:t>perit</a:t>
            </a:r>
            <a:r>
              <a:rPr lang="cs-CZ" altLang="cs-CZ" sz="2200" dirty="0"/>
              <a:t>. dutiny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- stenóza pyloru, dilatace žaludku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  - maligní zvrat</a:t>
            </a:r>
          </a:p>
        </p:txBody>
      </p:sp>
    </p:spTree>
    <p:extLst>
      <p:ext uri="{BB962C8B-B14F-4D97-AF65-F5344CB8AC3E}">
        <p14:creationId xmlns:p14="http://schemas.microsoft.com/office/powerpoint/2010/main" val="174536181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820E6E-1577-41D8-BDF6-B15B19A566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E84740-856F-4E5E-A367-DC7D6B64D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altLang="cs-CZ" dirty="0"/>
              <a:t>Krvácení z vředu žaludku: </a:t>
            </a:r>
            <a:r>
              <a:rPr lang="cs-CZ" altLang="cs-CZ" dirty="0" err="1"/>
              <a:t>Forrestova</a:t>
            </a:r>
            <a:r>
              <a:rPr lang="cs-CZ" altLang="cs-CZ" dirty="0"/>
              <a:t> klasifikace</a:t>
            </a:r>
          </a:p>
        </p:txBody>
      </p:sp>
      <p:pic>
        <p:nvPicPr>
          <p:cNvPr id="2662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19" y="3048000"/>
            <a:ext cx="1428750" cy="1428750"/>
          </a:xfrm>
        </p:spPr>
      </p:pic>
      <p:pic>
        <p:nvPicPr>
          <p:cNvPr id="2662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268789"/>
            <a:ext cx="182403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727576" y="2133601"/>
            <a:ext cx="5472113" cy="396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727576" y="1843088"/>
          <a:ext cx="5616575" cy="4300300"/>
        </p:xfrm>
        <a:graphic>
          <a:graphicData uri="http://schemas.openxmlformats.org/drawingml/2006/table">
            <a:tbl>
              <a:tblPr/>
              <a:tblGrid>
                <a:gridCol w="2027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9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2">
                <a:tc>
                  <a:txBody>
                    <a:bodyPr/>
                    <a:lstStyle/>
                    <a:p>
                      <a:r>
                        <a:rPr lang="cs-CZ" sz="1800" b="1" dirty="0"/>
                        <a:t>stupeň</a:t>
                      </a:r>
                      <a:endParaRPr lang="cs-CZ" sz="1800" dirty="0"/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projevy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cs-CZ" sz="1800" dirty="0" err="1"/>
                        <a:t>Ia</a:t>
                      </a:r>
                      <a:endParaRPr lang="cs-CZ" sz="1800" dirty="0"/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arteriální krvácení z </a:t>
                      </a:r>
                      <a:r>
                        <a:rPr lang="cs-CZ" sz="1800" dirty="0" err="1"/>
                        <a:t>arodované</a:t>
                      </a:r>
                      <a:r>
                        <a:rPr lang="cs-CZ" sz="1800" dirty="0"/>
                        <a:t> cévy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186">
                <a:tc>
                  <a:txBody>
                    <a:bodyPr/>
                    <a:lstStyle/>
                    <a:p>
                      <a:r>
                        <a:rPr lang="cs-CZ" sz="1800" dirty="0" err="1"/>
                        <a:t>Ib</a:t>
                      </a:r>
                      <a:endParaRPr lang="cs-CZ" sz="1800" dirty="0"/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sáknoucí venosní nebo kapilární krvácení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cs-CZ" sz="1800"/>
                        <a:t>II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krvácení spontánně ustalo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52">
                <a:tc>
                  <a:txBody>
                    <a:bodyPr/>
                    <a:lstStyle/>
                    <a:p>
                      <a:r>
                        <a:rPr lang="cs-CZ" sz="1800"/>
                        <a:t>IIa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viditelný pahýl cévy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52">
                <a:tc>
                  <a:txBody>
                    <a:bodyPr/>
                    <a:lstStyle/>
                    <a:p>
                      <a:r>
                        <a:rPr lang="cs-CZ" sz="1800"/>
                        <a:t>IIb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/>
                        <a:t>vřed krytý koagulem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cs-CZ" sz="1800"/>
                        <a:t>IIc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vřed s hematinovou spodinou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146">
                <a:tc>
                  <a:txBody>
                    <a:bodyPr/>
                    <a:lstStyle/>
                    <a:p>
                      <a:r>
                        <a:rPr lang="cs-CZ" sz="1800" dirty="0"/>
                        <a:t>III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vřed bez stigmat krvácení </a:t>
                      </a:r>
                    </a:p>
                  </a:txBody>
                  <a:tcPr marL="91439" marR="91439" marT="45740" marB="457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77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365264-7814-41EE-B893-F313504DC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0AE0F-37AC-4794-91AB-BFE190128E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549362" cy="4139998"/>
          </a:xfrm>
        </p:spPr>
        <p:txBody>
          <a:bodyPr/>
          <a:lstStyle/>
          <a:p>
            <a:r>
              <a:rPr lang="cs-CZ" altLang="cs-CZ" sz="2200" dirty="0"/>
              <a:t>režimová opatření - dostatek spánku, pravidelný režim, fyzický klid, duševní klid</a:t>
            </a:r>
          </a:p>
          <a:p>
            <a:r>
              <a:rPr lang="cs-CZ" altLang="cs-CZ" sz="2200" dirty="0"/>
              <a:t>NEKOUŘIT!</a:t>
            </a:r>
          </a:p>
          <a:p>
            <a:r>
              <a:rPr lang="cs-CZ" altLang="cs-CZ" sz="2200" dirty="0"/>
              <a:t>dieta - v akutní fázi NPO, poté kašovité jídlo po 2-3 hod, dále dieta šetřící č. 2, nutno poučit o pravidelnosti a složení</a:t>
            </a:r>
          </a:p>
          <a:p>
            <a:r>
              <a:rPr lang="cs-CZ" altLang="cs-CZ" sz="2200" dirty="0"/>
              <a:t>vyloučit ulcerogenní léky (ASA, NSAID, steroidy)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257669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6C05C5-57EC-4753-AD27-8D638CD1B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B314E5-1B13-4889-AC7B-F1A4B14DD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Sobotní ráno na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RZP dováží pacienta: muž, 37 let, hemateméza</a:t>
            </a:r>
          </a:p>
          <a:p>
            <a:r>
              <a:rPr lang="cs-CZ" sz="2200" dirty="0"/>
              <a:t>Na co se zeptat při přebírání pacienta? </a:t>
            </a:r>
          </a:p>
          <a:p>
            <a:r>
              <a:rPr lang="cs-CZ" sz="2200" dirty="0"/>
              <a:t>GCS: 15</a:t>
            </a:r>
          </a:p>
          <a:p>
            <a:r>
              <a:rPr lang="cs-CZ" sz="2200" dirty="0"/>
              <a:t>TK: 132/90mmHg</a:t>
            </a:r>
          </a:p>
          <a:p>
            <a:r>
              <a:rPr lang="cs-CZ" sz="2200" dirty="0"/>
              <a:t>TF: 129/min</a:t>
            </a:r>
          </a:p>
          <a:p>
            <a:r>
              <a:rPr lang="cs-CZ" sz="2200" dirty="0"/>
              <a:t>SpO2: 99% bez O2ter.</a:t>
            </a:r>
          </a:p>
          <a:p>
            <a:r>
              <a:rPr lang="cs-CZ" sz="2200" dirty="0"/>
              <a:t>Co dál?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767" y="2782394"/>
            <a:ext cx="4056887" cy="304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6DE866-7D2E-4836-8954-0469BC39A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004877-6E3C-40BB-9219-825706F50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Léčba VCHGD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cs-CZ" altLang="cs-CZ" sz="2200" dirty="0"/>
              <a:t>medikamentózní léčba 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H2 blokátory (</a:t>
            </a:r>
            <a:r>
              <a:rPr lang="cs-CZ" altLang="cs-CZ" sz="2200" dirty="0" err="1"/>
              <a:t>ranitidin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famotidin</a:t>
            </a:r>
            <a:r>
              <a:rPr lang="cs-CZ" altLang="cs-CZ" sz="2200" dirty="0"/>
              <a:t>)    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blokátory protonové pumpy (</a:t>
            </a:r>
            <a:r>
              <a:rPr lang="cs-CZ" altLang="cs-CZ" sz="2200" dirty="0" err="1"/>
              <a:t>omeprazol</a:t>
            </a:r>
            <a:r>
              <a:rPr lang="cs-CZ" altLang="cs-CZ" sz="2200" dirty="0"/>
              <a:t>)   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anticholienrgika</a:t>
            </a:r>
            <a:r>
              <a:rPr lang="cs-CZ" altLang="cs-CZ" sz="2200" dirty="0"/>
              <a:t> 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</a:t>
            </a:r>
            <a:r>
              <a:rPr lang="cs-CZ" altLang="cs-CZ" sz="2200" dirty="0" err="1"/>
              <a:t>antacida</a:t>
            </a:r>
            <a:r>
              <a:rPr lang="cs-CZ" altLang="cs-CZ" sz="2200" dirty="0"/>
              <a:t> 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protektivní léky (</a:t>
            </a:r>
            <a:r>
              <a:rPr lang="cs-CZ" altLang="cs-CZ" sz="2200" dirty="0" err="1"/>
              <a:t>sucralfat</a:t>
            </a:r>
            <a:r>
              <a:rPr lang="cs-CZ" altLang="cs-CZ" sz="2200" dirty="0"/>
              <a:t>, bismut)</a:t>
            </a:r>
          </a:p>
          <a:p>
            <a:pPr>
              <a:lnSpc>
                <a:spcPct val="140000"/>
              </a:lnSpc>
              <a:buClr>
                <a:schemeClr val="tx1"/>
              </a:buClr>
              <a:buFontTx/>
              <a:buChar char=" "/>
            </a:pPr>
            <a:r>
              <a:rPr lang="cs-CZ" altLang="cs-CZ" sz="2200" dirty="0"/>
              <a:t>  - antibiotika při pozitivním HP</a:t>
            </a:r>
          </a:p>
          <a:p>
            <a:r>
              <a:rPr lang="cs-CZ" altLang="cs-CZ" sz="2200" dirty="0"/>
              <a:t>chirurgická léčba při komplikacích</a:t>
            </a:r>
          </a:p>
          <a:p>
            <a:r>
              <a:rPr lang="cs-CZ" altLang="cs-CZ" sz="2200" dirty="0"/>
              <a:t>lázeňská léčba</a:t>
            </a:r>
          </a:p>
        </p:txBody>
      </p:sp>
    </p:spTree>
    <p:extLst>
      <p:ext uri="{BB962C8B-B14F-4D97-AF65-F5344CB8AC3E}">
        <p14:creationId xmlns:p14="http://schemas.microsoft.com/office/powerpoint/2010/main" val="56947782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ACB27F-205A-4CE6-B2A1-4F3FC413CE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63E193-E50B-46B0-AF34-DBED40E9BE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Jícnové varixy </a:t>
            </a:r>
          </a:p>
        </p:txBody>
      </p:sp>
      <p:pic>
        <p:nvPicPr>
          <p:cNvPr id="23554" name="Picture 2" descr="https://o.quizlet.com/h232bX.iTawTEnURD4v7J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00" y="1913167"/>
            <a:ext cx="4950515" cy="39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7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324D6E-7735-4ACA-A8CD-6879F8153A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FA25B3-AD93-48E1-B7F0-EDEE3B9FA6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2957195" marR="5080" indent="-294513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Krvácení </a:t>
            </a:r>
            <a:r>
              <a:rPr sz="4000" spc="-5" dirty="0"/>
              <a:t>do GIT z </a:t>
            </a:r>
            <a:r>
              <a:rPr sz="4000" spc="-15" dirty="0" err="1"/>
              <a:t>hlediska</a:t>
            </a:r>
            <a:r>
              <a:rPr lang="cs-CZ" sz="4000" spc="-15" dirty="0"/>
              <a:t> </a:t>
            </a:r>
            <a:r>
              <a:rPr sz="4000" spc="-10" dirty="0" err="1"/>
              <a:t>rychlosti</a:t>
            </a:r>
            <a:r>
              <a:rPr sz="4000" spc="-10" dirty="0"/>
              <a:t>  </a:t>
            </a:r>
            <a:r>
              <a:rPr sz="4000" spc="-25" dirty="0"/>
              <a:t>vzniku</a:t>
            </a:r>
            <a:endParaRPr sz="4000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ED2D68D-B191-47EE-A6E6-7743DFE1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indent="-342900"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5" dirty="0">
                <a:solidFill>
                  <a:schemeClr val="tx2"/>
                </a:solidFill>
                <a:cs typeface="Carlito"/>
              </a:rPr>
              <a:t>akutní</a:t>
            </a:r>
            <a:r>
              <a:rPr lang="cs-CZ" sz="2200" b="1" spc="-5" dirty="0">
                <a:cs typeface="Carlito"/>
              </a:rPr>
              <a:t> </a:t>
            </a:r>
            <a:r>
              <a:rPr lang="cs-CZ" sz="2200" dirty="0">
                <a:cs typeface="Carlito"/>
              </a:rPr>
              <a:t>– </a:t>
            </a:r>
            <a:r>
              <a:rPr lang="cs-CZ" sz="2200" spc="-5" dirty="0">
                <a:cs typeface="Carlito"/>
              </a:rPr>
              <a:t>náhle </a:t>
            </a:r>
            <a:r>
              <a:rPr lang="cs-CZ" sz="2200" spc="-10" dirty="0">
                <a:cs typeface="Carlito"/>
              </a:rPr>
              <a:t>vzniklá </a:t>
            </a:r>
            <a:r>
              <a:rPr lang="cs-CZ" sz="2200" spc="-5" dirty="0">
                <a:cs typeface="Carlito"/>
              </a:rPr>
              <a:t>situace, pac. nemusí být </a:t>
            </a:r>
            <a:r>
              <a:rPr lang="cs-CZ" sz="2200" spc="-5" dirty="0" err="1">
                <a:cs typeface="Carlito"/>
              </a:rPr>
              <a:t>hemodyn</a:t>
            </a:r>
            <a:r>
              <a:rPr lang="cs-CZ" sz="2200" spc="-5" dirty="0">
                <a:cs typeface="Carlito"/>
              </a:rPr>
              <a:t>. </a:t>
            </a:r>
            <a:r>
              <a:rPr lang="cs-CZ" sz="2200" spc="-15" dirty="0">
                <a:cs typeface="Carlito"/>
              </a:rPr>
              <a:t>stabilní, </a:t>
            </a:r>
            <a:r>
              <a:rPr lang="cs-CZ" sz="2200" spc="-5" dirty="0">
                <a:cs typeface="Carlito"/>
              </a:rPr>
              <a:t>není </a:t>
            </a:r>
            <a:r>
              <a:rPr lang="cs-CZ" sz="2200" spc="-15" dirty="0">
                <a:cs typeface="Carlito"/>
              </a:rPr>
              <a:t>adaptován </a:t>
            </a:r>
            <a:r>
              <a:rPr lang="cs-CZ" sz="2200" spc="-5" dirty="0">
                <a:cs typeface="Carlito"/>
              </a:rPr>
              <a:t>na </a:t>
            </a:r>
            <a:r>
              <a:rPr lang="cs-CZ" sz="2200" spc="-20" dirty="0">
                <a:cs typeface="Carlito"/>
              </a:rPr>
              <a:t>ztrátu </a:t>
            </a:r>
            <a:r>
              <a:rPr lang="cs-CZ" sz="2200" spc="-5" dirty="0">
                <a:cs typeface="Carlito"/>
              </a:rPr>
              <a:t>krve</a:t>
            </a:r>
            <a:endParaRPr lang="cs-CZ" sz="2200" dirty="0">
              <a:cs typeface="Carlito"/>
            </a:endParaRPr>
          </a:p>
          <a:p>
            <a:pPr marL="355600" marR="402590" indent="-342900">
              <a:spcBef>
                <a:spcPts val="7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15" dirty="0">
                <a:solidFill>
                  <a:schemeClr val="tx2"/>
                </a:solidFill>
                <a:cs typeface="Carlito"/>
              </a:rPr>
              <a:t>chronické</a:t>
            </a:r>
            <a:r>
              <a:rPr lang="cs-CZ" sz="2200" b="1" spc="-15" dirty="0">
                <a:cs typeface="Carlito"/>
              </a:rPr>
              <a:t> </a:t>
            </a:r>
            <a:r>
              <a:rPr lang="cs-CZ" sz="2200" dirty="0">
                <a:cs typeface="Carlito"/>
              </a:rPr>
              <a:t>– </a:t>
            </a:r>
            <a:r>
              <a:rPr lang="cs-CZ" sz="2200" spc="-5" dirty="0">
                <a:cs typeface="Carlito"/>
              </a:rPr>
              <a:t>pac. je </a:t>
            </a:r>
            <a:r>
              <a:rPr lang="cs-CZ" sz="2200" spc="-15" dirty="0">
                <a:cs typeface="Carlito"/>
              </a:rPr>
              <a:t>adaptován </a:t>
            </a:r>
            <a:r>
              <a:rPr lang="cs-CZ" sz="2200" dirty="0">
                <a:cs typeface="Carlito"/>
              </a:rPr>
              <a:t>i na </a:t>
            </a:r>
            <a:r>
              <a:rPr lang="cs-CZ" sz="2200" spc="-10" dirty="0">
                <a:cs typeface="Carlito"/>
              </a:rPr>
              <a:t>velký </a:t>
            </a:r>
            <a:r>
              <a:rPr lang="cs-CZ" sz="2200" spc="-5" dirty="0">
                <a:cs typeface="Carlito"/>
              </a:rPr>
              <a:t>pokles </a:t>
            </a:r>
            <a:r>
              <a:rPr lang="cs-CZ" sz="2200" spc="-5" dirty="0" err="1">
                <a:cs typeface="Carlito"/>
              </a:rPr>
              <a:t>Hb</a:t>
            </a:r>
            <a:r>
              <a:rPr lang="cs-CZ" sz="2200" spc="-5" dirty="0">
                <a:cs typeface="Carlito"/>
              </a:rPr>
              <a:t>, pac. </a:t>
            </a:r>
            <a:r>
              <a:rPr lang="cs-CZ" sz="2200" spc="-20" dirty="0">
                <a:cs typeface="Carlito"/>
              </a:rPr>
              <a:t>často </a:t>
            </a:r>
            <a:r>
              <a:rPr lang="cs-CZ" sz="2200" spc="-5" dirty="0">
                <a:cs typeface="Carlito"/>
              </a:rPr>
              <a:t>přichází do nemocnice </a:t>
            </a:r>
            <a:r>
              <a:rPr lang="cs-CZ" sz="2200" spc="-20" dirty="0">
                <a:cs typeface="Carlito"/>
              </a:rPr>
              <a:t>pro </a:t>
            </a:r>
            <a:r>
              <a:rPr lang="cs-CZ" sz="2200" spc="-5" dirty="0">
                <a:cs typeface="Carlito"/>
              </a:rPr>
              <a:t>jiné </a:t>
            </a:r>
            <a:r>
              <a:rPr lang="cs-CZ" sz="2200" spc="-20" dirty="0">
                <a:cs typeface="Carlito"/>
              </a:rPr>
              <a:t>potíže </a:t>
            </a:r>
            <a:r>
              <a:rPr lang="cs-CZ" sz="2200" dirty="0">
                <a:cs typeface="Carlito"/>
              </a:rPr>
              <a:t>– </a:t>
            </a:r>
            <a:r>
              <a:rPr lang="cs-CZ" sz="2200" spc="-10" dirty="0">
                <a:cs typeface="Carlito"/>
              </a:rPr>
              <a:t>projevy </a:t>
            </a:r>
            <a:r>
              <a:rPr lang="cs-CZ" sz="2200" spc="-10" dirty="0" err="1">
                <a:cs typeface="Carlito"/>
              </a:rPr>
              <a:t>chron</a:t>
            </a:r>
            <a:r>
              <a:rPr lang="cs-CZ" sz="2200" spc="-10" dirty="0">
                <a:cs typeface="Carlito"/>
              </a:rPr>
              <a:t>. anemického </a:t>
            </a:r>
            <a:r>
              <a:rPr lang="cs-CZ" sz="2200" spc="-15" dirty="0">
                <a:cs typeface="Carlito"/>
              </a:rPr>
              <a:t>syndromu </a:t>
            </a:r>
            <a:r>
              <a:rPr lang="cs-CZ" sz="2200" spc="-10" dirty="0">
                <a:cs typeface="Carlito"/>
              </a:rPr>
              <a:t>(dušnost, slabost, únavnost, </a:t>
            </a:r>
            <a:r>
              <a:rPr lang="cs-CZ" sz="2200" dirty="0">
                <a:cs typeface="Carlito"/>
              </a:rPr>
              <a:t>ale i </a:t>
            </a:r>
            <a:r>
              <a:rPr lang="cs-CZ" sz="2200" spc="-5" dirty="0">
                <a:cs typeface="Carlito"/>
              </a:rPr>
              <a:t>bolest na hrudi), </a:t>
            </a:r>
            <a:r>
              <a:rPr lang="cs-CZ" sz="2200" dirty="0">
                <a:cs typeface="Carlito"/>
              </a:rPr>
              <a:t>anebo </a:t>
            </a:r>
            <a:r>
              <a:rPr lang="cs-CZ" sz="2200" spc="-5" dirty="0">
                <a:cs typeface="Carlito"/>
              </a:rPr>
              <a:t>se jedná </a:t>
            </a:r>
            <a:r>
              <a:rPr lang="cs-CZ" sz="2200" dirty="0">
                <a:cs typeface="Carlito"/>
              </a:rPr>
              <a:t>o </a:t>
            </a:r>
            <a:r>
              <a:rPr lang="cs-CZ" sz="2200" spc="-5" dirty="0">
                <a:cs typeface="Carlito"/>
              </a:rPr>
              <a:t>náhodně </a:t>
            </a:r>
            <a:r>
              <a:rPr lang="cs-CZ" sz="2200" spc="-15" dirty="0">
                <a:cs typeface="Carlito"/>
              </a:rPr>
              <a:t>zachycenou </a:t>
            </a:r>
            <a:r>
              <a:rPr lang="cs-CZ" sz="2200" spc="-20" dirty="0">
                <a:cs typeface="Carlito"/>
              </a:rPr>
              <a:t>lehkou </a:t>
            </a:r>
            <a:r>
              <a:rPr lang="cs-CZ" sz="2200" spc="-15" dirty="0" err="1">
                <a:cs typeface="Carlito"/>
              </a:rPr>
              <a:t>mikrocytózu</a:t>
            </a:r>
            <a:r>
              <a:rPr lang="cs-CZ" sz="2200" spc="-15" dirty="0">
                <a:cs typeface="Carlito"/>
              </a:rPr>
              <a:t> </a:t>
            </a:r>
            <a:r>
              <a:rPr lang="cs-CZ" sz="2200" dirty="0">
                <a:cs typeface="Carlito"/>
              </a:rPr>
              <a:t>či</a:t>
            </a:r>
            <a:r>
              <a:rPr lang="cs-CZ" sz="2200" spc="5" dirty="0">
                <a:cs typeface="Carlito"/>
              </a:rPr>
              <a:t> </a:t>
            </a:r>
            <a:r>
              <a:rPr lang="cs-CZ" sz="2200" spc="-5" dirty="0">
                <a:cs typeface="Carlito"/>
              </a:rPr>
              <a:t>anémii</a:t>
            </a:r>
            <a:endParaRPr lang="cs-CZ" sz="2200" dirty="0">
              <a:cs typeface="Carli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526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7EA865-1AD3-45AF-9784-61F5A4256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5604A0-7DE1-4FC1-8955-26F494B45D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Kdy </a:t>
            </a:r>
            <a:r>
              <a:rPr spc="-30" dirty="0"/>
              <a:t>myslet </a:t>
            </a:r>
            <a:r>
              <a:rPr dirty="0"/>
              <a:t>na </a:t>
            </a:r>
            <a:r>
              <a:rPr spc="-5" dirty="0"/>
              <a:t>krvácení </a:t>
            </a:r>
            <a:r>
              <a:rPr dirty="0"/>
              <a:t>do</a:t>
            </a:r>
            <a:r>
              <a:rPr spc="30" dirty="0"/>
              <a:t> </a:t>
            </a:r>
            <a:r>
              <a:rPr dirty="0"/>
              <a:t>GIT?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D4704B9-C0F8-43E7-9E8B-904F2A093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150724" cy="4139998"/>
          </a:xfrm>
        </p:spPr>
        <p:txBody>
          <a:bodyPr/>
          <a:lstStyle/>
          <a:p>
            <a:pPr marL="355600" marR="387350" indent="-342900"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30" dirty="0">
                <a:latin typeface="+mj-lt"/>
                <a:cs typeface="Carlito"/>
              </a:rPr>
              <a:t>Jaké </a:t>
            </a:r>
            <a:r>
              <a:rPr lang="cs-CZ" sz="2200" spc="-15" dirty="0">
                <a:latin typeface="+mj-lt"/>
                <a:cs typeface="Carlito"/>
              </a:rPr>
              <a:t>laboratorní </a:t>
            </a:r>
            <a:r>
              <a:rPr lang="cs-CZ" sz="2200" spc="-20" dirty="0">
                <a:latin typeface="+mj-lt"/>
                <a:cs typeface="Carlito"/>
              </a:rPr>
              <a:t>ukazatele </a:t>
            </a:r>
            <a:r>
              <a:rPr lang="cs-CZ" sz="2200" spc="-5" dirty="0">
                <a:latin typeface="+mj-lt"/>
                <a:cs typeface="Carlito"/>
              </a:rPr>
              <a:t>nebo jiné známky nás vedou </a:t>
            </a:r>
            <a:r>
              <a:rPr lang="cs-CZ" sz="2200" dirty="0">
                <a:latin typeface="+mj-lt"/>
                <a:cs typeface="Carlito"/>
              </a:rPr>
              <a:t>k </a:t>
            </a:r>
            <a:r>
              <a:rPr lang="cs-CZ" sz="2200" spc="-10" dirty="0">
                <a:latin typeface="+mj-lt"/>
                <a:cs typeface="Carlito"/>
              </a:rPr>
              <a:t>podezření </a:t>
            </a:r>
            <a:r>
              <a:rPr lang="cs-CZ" sz="2200" spc="-5" dirty="0">
                <a:latin typeface="+mj-lt"/>
                <a:cs typeface="Carlito"/>
              </a:rPr>
              <a:t>na krvácení do </a:t>
            </a:r>
            <a:r>
              <a:rPr lang="cs-CZ" sz="2200" dirty="0">
                <a:latin typeface="+mj-lt"/>
                <a:cs typeface="Carlito"/>
              </a:rPr>
              <a:t>GIT?</a:t>
            </a: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5" dirty="0">
                <a:latin typeface="+mj-lt"/>
                <a:cs typeface="Carlito"/>
              </a:rPr>
              <a:t>Kdy pátráme </a:t>
            </a:r>
            <a:r>
              <a:rPr lang="cs-CZ" sz="2200" spc="-5" dirty="0">
                <a:latin typeface="+mj-lt"/>
                <a:cs typeface="Carlito"/>
              </a:rPr>
              <a:t>aktivně po </a:t>
            </a:r>
            <a:r>
              <a:rPr lang="cs-CZ" sz="2200" spc="-10" dirty="0">
                <a:latin typeface="+mj-lt"/>
                <a:cs typeface="Carlito"/>
              </a:rPr>
              <a:t>známkách </a:t>
            </a:r>
            <a:r>
              <a:rPr lang="cs-CZ" sz="2200" spc="-5" dirty="0">
                <a:latin typeface="+mj-lt"/>
                <a:cs typeface="Carlito"/>
              </a:rPr>
              <a:t>krvácení </a:t>
            </a:r>
            <a:r>
              <a:rPr lang="cs-CZ" sz="2200" spc="-10" dirty="0">
                <a:latin typeface="+mj-lt"/>
                <a:cs typeface="Carlito"/>
              </a:rPr>
              <a:t>do </a:t>
            </a:r>
            <a:r>
              <a:rPr lang="cs-CZ" sz="2200" dirty="0">
                <a:latin typeface="+mj-lt"/>
                <a:cs typeface="Carlito"/>
              </a:rPr>
              <a:t>GIT?</a:t>
            </a:r>
          </a:p>
          <a:p>
            <a:pPr marL="355600" marR="16179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5" dirty="0">
                <a:latin typeface="+mj-lt"/>
                <a:cs typeface="Carlito"/>
              </a:rPr>
              <a:t>Kdy </a:t>
            </a:r>
            <a:r>
              <a:rPr lang="cs-CZ" sz="2200" spc="-5" dirty="0">
                <a:latin typeface="+mj-lt"/>
                <a:cs typeface="Carlito"/>
              </a:rPr>
              <a:t>děláme </a:t>
            </a:r>
            <a:r>
              <a:rPr lang="cs-CZ" sz="2200" dirty="0">
                <a:latin typeface="+mj-lt"/>
                <a:cs typeface="Carlito"/>
              </a:rPr>
              <a:t>cíleně </a:t>
            </a:r>
            <a:r>
              <a:rPr lang="cs-CZ" sz="2200" spc="-80" dirty="0">
                <a:latin typeface="+mj-lt"/>
                <a:cs typeface="Carlito"/>
              </a:rPr>
              <a:t>KO, </a:t>
            </a:r>
            <a:r>
              <a:rPr lang="cs-CZ" sz="2200" spc="-5" dirty="0">
                <a:latin typeface="+mj-lt"/>
                <a:cs typeface="Carlito"/>
              </a:rPr>
              <a:t>abychom </a:t>
            </a:r>
            <a:r>
              <a:rPr lang="cs-CZ" sz="2200" spc="-15" dirty="0">
                <a:latin typeface="+mj-lt"/>
                <a:cs typeface="Carlito"/>
              </a:rPr>
              <a:t>včas  </a:t>
            </a:r>
            <a:r>
              <a:rPr lang="cs-CZ" sz="2200" spc="-20" dirty="0">
                <a:latin typeface="+mj-lt"/>
                <a:cs typeface="Carlito"/>
              </a:rPr>
              <a:t>diagnostikovali </a:t>
            </a:r>
            <a:r>
              <a:rPr lang="cs-CZ" sz="2200" spc="-5" dirty="0">
                <a:latin typeface="+mj-lt"/>
                <a:cs typeface="Carlito"/>
              </a:rPr>
              <a:t>krvácení </a:t>
            </a:r>
            <a:r>
              <a:rPr lang="cs-CZ" sz="2200" dirty="0">
                <a:latin typeface="+mj-lt"/>
                <a:cs typeface="Carlito"/>
              </a:rPr>
              <a:t>do </a:t>
            </a:r>
            <a:r>
              <a:rPr lang="cs-CZ" sz="2200" spc="-5" dirty="0">
                <a:latin typeface="+mj-lt"/>
                <a:cs typeface="Carlito"/>
              </a:rPr>
              <a:t>GIT?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263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4B82339-8FA1-4EAF-BB2A-6B8A9A762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18134E-984A-4CA7-AA58-FB9E59F6E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Kdy </a:t>
            </a:r>
            <a:r>
              <a:rPr spc="-30" dirty="0"/>
              <a:t>myslet </a:t>
            </a:r>
            <a:r>
              <a:rPr dirty="0"/>
              <a:t>na </a:t>
            </a:r>
            <a:r>
              <a:rPr spc="-5" dirty="0"/>
              <a:t>krvácení </a:t>
            </a:r>
            <a:r>
              <a:rPr dirty="0"/>
              <a:t>do</a:t>
            </a:r>
            <a:r>
              <a:rPr spc="30" dirty="0"/>
              <a:t> </a:t>
            </a:r>
            <a:r>
              <a:rPr dirty="0"/>
              <a:t>GIT?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A80C5E6-6415-4BF5-9933-4F81E435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43632" cy="4445998"/>
          </a:xfrm>
        </p:spPr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>
                <a:latin typeface="+mj-lt"/>
                <a:cs typeface="Carlito"/>
              </a:rPr>
              <a:t>anémie </a:t>
            </a:r>
            <a:r>
              <a:rPr lang="cs-CZ" sz="2200" spc="-10" dirty="0">
                <a:latin typeface="+mj-lt"/>
                <a:cs typeface="Carlito"/>
              </a:rPr>
              <a:t>(nejčastěji</a:t>
            </a:r>
            <a:r>
              <a:rPr lang="cs-CZ" sz="2200" spc="-40" dirty="0">
                <a:latin typeface="+mj-lt"/>
                <a:cs typeface="Carlito"/>
              </a:rPr>
              <a:t> </a:t>
            </a:r>
            <a:r>
              <a:rPr lang="cs-CZ" sz="2200" spc="-10" dirty="0" err="1">
                <a:latin typeface="+mj-lt"/>
                <a:cs typeface="Carlito"/>
              </a:rPr>
              <a:t>mikocytární</a:t>
            </a:r>
            <a:r>
              <a:rPr lang="cs-CZ" sz="2200" spc="-10" dirty="0">
                <a:latin typeface="+mj-lt"/>
                <a:cs typeface="Carlito"/>
              </a:rPr>
              <a:t>)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5" dirty="0" err="1">
                <a:latin typeface="+mj-lt"/>
                <a:cs typeface="Carlito"/>
              </a:rPr>
              <a:t>mikrocytóza</a:t>
            </a:r>
            <a:r>
              <a:rPr lang="cs-CZ" sz="2200" spc="-15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bez</a:t>
            </a:r>
            <a:r>
              <a:rPr lang="cs-CZ" sz="2200" spc="-20" dirty="0">
                <a:latin typeface="+mj-lt"/>
                <a:cs typeface="Carlito"/>
              </a:rPr>
              <a:t> </a:t>
            </a:r>
            <a:r>
              <a:rPr lang="cs-CZ" sz="2200" dirty="0">
                <a:latin typeface="+mj-lt"/>
                <a:cs typeface="Carlito"/>
              </a:rPr>
              <a:t>anémie</a:t>
            </a:r>
          </a:p>
          <a:p>
            <a:pPr marL="355600" indent="-3429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>
                <a:latin typeface="+mj-lt"/>
                <a:cs typeface="Carlito"/>
              </a:rPr>
              <a:t>náhlý </a:t>
            </a:r>
            <a:r>
              <a:rPr lang="cs-CZ" sz="2200" spc="-5" dirty="0">
                <a:latin typeface="+mj-lt"/>
                <a:cs typeface="Carlito"/>
              </a:rPr>
              <a:t>pokles </a:t>
            </a:r>
            <a:r>
              <a:rPr lang="cs-CZ" sz="2200" spc="-5" dirty="0" err="1">
                <a:latin typeface="+mj-lt"/>
                <a:cs typeface="Carlito"/>
              </a:rPr>
              <a:t>Hb</a:t>
            </a:r>
            <a:r>
              <a:rPr lang="cs-CZ" sz="2200" spc="-5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bez </a:t>
            </a:r>
            <a:r>
              <a:rPr lang="cs-CZ" sz="2200" spc="-5" dirty="0">
                <a:latin typeface="+mj-lt"/>
                <a:cs typeface="Carlito"/>
              </a:rPr>
              <a:t>zjevného </a:t>
            </a:r>
            <a:r>
              <a:rPr lang="cs-CZ" sz="2200" spc="-20" dirty="0">
                <a:latin typeface="+mj-lt"/>
                <a:cs typeface="Carlito"/>
              </a:rPr>
              <a:t>zdroje</a:t>
            </a:r>
            <a:r>
              <a:rPr lang="cs-CZ" sz="2200" spc="-5" dirty="0">
                <a:latin typeface="+mj-lt"/>
                <a:cs typeface="Carlito"/>
              </a:rPr>
              <a:t> krvácení</a:t>
            </a:r>
            <a:endParaRPr lang="cs-CZ" sz="2200" dirty="0">
              <a:latin typeface="+mj-lt"/>
              <a:cs typeface="Carlito"/>
            </a:endParaRPr>
          </a:p>
          <a:p>
            <a:pPr marL="354965" marR="581025" indent="-34290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po </a:t>
            </a:r>
            <a:r>
              <a:rPr lang="cs-CZ" sz="2200" spc="-15" dirty="0">
                <a:latin typeface="+mj-lt"/>
                <a:cs typeface="Carlito"/>
              </a:rPr>
              <a:t>výkonech </a:t>
            </a:r>
            <a:r>
              <a:rPr lang="cs-CZ" sz="2200" spc="-5" dirty="0">
                <a:latin typeface="+mj-lt"/>
                <a:cs typeface="Carlito"/>
              </a:rPr>
              <a:t>na </a:t>
            </a:r>
            <a:r>
              <a:rPr lang="cs-CZ" sz="2200" dirty="0">
                <a:latin typeface="+mj-lt"/>
                <a:cs typeface="Carlito"/>
              </a:rPr>
              <a:t>GIT </a:t>
            </a:r>
            <a:r>
              <a:rPr lang="cs-CZ" sz="2200" spc="-45" dirty="0">
                <a:latin typeface="+mj-lt"/>
                <a:cs typeface="Carlito"/>
              </a:rPr>
              <a:t>(např. </a:t>
            </a:r>
            <a:r>
              <a:rPr lang="cs-CZ" sz="2200" spc="-10" dirty="0">
                <a:latin typeface="+mj-lt"/>
                <a:cs typeface="Carlito"/>
              </a:rPr>
              <a:t>endoskopie, </a:t>
            </a:r>
            <a:r>
              <a:rPr lang="cs-CZ" sz="2200" dirty="0">
                <a:latin typeface="+mj-lt"/>
                <a:cs typeface="Carlito"/>
              </a:rPr>
              <a:t>ale i </a:t>
            </a:r>
            <a:r>
              <a:rPr lang="cs-CZ" sz="2200" spc="-10" dirty="0">
                <a:latin typeface="+mj-lt"/>
                <a:cs typeface="Carlito"/>
              </a:rPr>
              <a:t>operace) </a:t>
            </a:r>
            <a:r>
              <a:rPr lang="cs-CZ" sz="2200" dirty="0">
                <a:latin typeface="+mj-lt"/>
                <a:cs typeface="Carlito"/>
              </a:rPr>
              <a:t>– </a:t>
            </a:r>
            <a:r>
              <a:rPr lang="cs-CZ" sz="2200" spc="-25" dirty="0">
                <a:latin typeface="+mj-lt"/>
                <a:cs typeface="Carlito"/>
              </a:rPr>
              <a:t>kontroly </a:t>
            </a:r>
            <a:r>
              <a:rPr lang="cs-CZ" sz="2200" spc="-55" dirty="0">
                <a:latin typeface="+mj-lt"/>
                <a:cs typeface="Carlito"/>
              </a:rPr>
              <a:t>KO </a:t>
            </a:r>
            <a:r>
              <a:rPr lang="cs-CZ" sz="2200" spc="-5" dirty="0">
                <a:latin typeface="+mj-lt"/>
                <a:cs typeface="Carlito"/>
              </a:rPr>
              <a:t>po </a:t>
            </a:r>
            <a:r>
              <a:rPr lang="cs-CZ" sz="2200" spc="-10" dirty="0" err="1">
                <a:latin typeface="+mj-lt"/>
                <a:cs typeface="Carlito"/>
              </a:rPr>
              <a:t>polypekotmii</a:t>
            </a:r>
            <a:r>
              <a:rPr lang="cs-CZ" sz="2200" spc="-10" dirty="0">
                <a:latin typeface="+mj-lt"/>
                <a:cs typeface="Carlito"/>
              </a:rPr>
              <a:t>, ERCP </a:t>
            </a:r>
            <a:r>
              <a:rPr lang="cs-CZ" sz="2200" dirty="0">
                <a:latin typeface="+mj-lt"/>
                <a:cs typeface="Carlito"/>
              </a:rPr>
              <a:t>s </a:t>
            </a:r>
            <a:r>
              <a:rPr lang="cs-CZ" sz="2200" spc="-60" dirty="0">
                <a:latin typeface="+mj-lt"/>
                <a:cs typeface="Carlito"/>
              </a:rPr>
              <a:t>EPST,</a:t>
            </a:r>
            <a:r>
              <a:rPr lang="cs-CZ" sz="2200" spc="10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operacích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0" dirty="0">
                <a:latin typeface="+mj-lt"/>
                <a:cs typeface="Carlito"/>
              </a:rPr>
              <a:t>klinické </a:t>
            </a:r>
            <a:r>
              <a:rPr lang="cs-CZ" sz="2200" dirty="0">
                <a:latin typeface="+mj-lt"/>
                <a:cs typeface="Carlito"/>
              </a:rPr>
              <a:t>známky </a:t>
            </a:r>
            <a:r>
              <a:rPr lang="cs-CZ" sz="2200" spc="-5" dirty="0">
                <a:latin typeface="+mj-lt"/>
                <a:cs typeface="Carlito"/>
              </a:rPr>
              <a:t>krvácení do</a:t>
            </a:r>
            <a:r>
              <a:rPr lang="cs-CZ" sz="2200" spc="-3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GIT</a:t>
            </a:r>
            <a:endParaRPr lang="cs-CZ" sz="2200" dirty="0">
              <a:latin typeface="+mj-lt"/>
              <a:cs typeface="Carlito"/>
            </a:endParaRPr>
          </a:p>
          <a:p>
            <a:pPr marL="756285" lvl="1" indent="-28765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pc="-5" dirty="0" err="1">
                <a:latin typeface="+mj-lt"/>
                <a:cs typeface="Carlito"/>
              </a:rPr>
              <a:t>meléna</a:t>
            </a:r>
            <a:r>
              <a:rPr lang="cs-CZ" spc="-5" dirty="0">
                <a:latin typeface="+mj-lt"/>
                <a:cs typeface="Carlito"/>
              </a:rPr>
              <a:t>,</a:t>
            </a:r>
            <a:r>
              <a:rPr lang="cs-CZ" spc="-20" dirty="0">
                <a:latin typeface="+mj-lt"/>
                <a:cs typeface="Carlito"/>
              </a:rPr>
              <a:t> </a:t>
            </a:r>
            <a:r>
              <a:rPr lang="cs-CZ" spc="-10" dirty="0" err="1">
                <a:latin typeface="+mj-lt"/>
                <a:cs typeface="Carlito"/>
              </a:rPr>
              <a:t>enterorhagie</a:t>
            </a:r>
            <a:endParaRPr lang="cs-CZ" dirty="0">
              <a:latin typeface="+mj-lt"/>
              <a:cs typeface="Carlito"/>
            </a:endParaRPr>
          </a:p>
          <a:p>
            <a:pPr marL="756285" lvl="1" indent="-287655"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pc="-15" dirty="0" err="1">
                <a:latin typeface="+mj-lt"/>
                <a:cs typeface="Carlito"/>
              </a:rPr>
              <a:t>hematemeza</a:t>
            </a:r>
            <a:r>
              <a:rPr lang="cs-CZ" spc="-15" dirty="0">
                <a:latin typeface="+mj-lt"/>
                <a:cs typeface="Carlito"/>
              </a:rPr>
              <a:t> (čerstvá </a:t>
            </a:r>
            <a:r>
              <a:rPr lang="cs-CZ" spc="-20" dirty="0">
                <a:latin typeface="+mj-lt"/>
                <a:cs typeface="Carlito"/>
              </a:rPr>
              <a:t>krev/kávová</a:t>
            </a:r>
            <a:r>
              <a:rPr lang="cs-CZ" spc="-35" dirty="0">
                <a:latin typeface="+mj-lt"/>
                <a:cs typeface="Carlito"/>
              </a:rPr>
              <a:t> </a:t>
            </a:r>
            <a:r>
              <a:rPr lang="cs-CZ" spc="-5" dirty="0">
                <a:latin typeface="+mj-lt"/>
                <a:cs typeface="Carlito"/>
              </a:rPr>
              <a:t>sedlina)</a:t>
            </a:r>
            <a:endParaRPr lang="cs-CZ" dirty="0">
              <a:latin typeface="+mj-lt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nutné </a:t>
            </a:r>
            <a:r>
              <a:rPr lang="cs-CZ" sz="2200" spc="-20" dirty="0">
                <a:latin typeface="+mj-lt"/>
                <a:cs typeface="Carlito"/>
              </a:rPr>
              <a:t>pamatovat </a:t>
            </a:r>
            <a:r>
              <a:rPr lang="cs-CZ" sz="2200" spc="-5" dirty="0">
                <a:latin typeface="+mj-lt"/>
                <a:cs typeface="Carlito"/>
              </a:rPr>
              <a:t>na </a:t>
            </a:r>
            <a:r>
              <a:rPr lang="cs-CZ" sz="2200" spc="-30" dirty="0">
                <a:latin typeface="+mj-lt"/>
                <a:cs typeface="Carlito"/>
              </a:rPr>
              <a:t>to, </a:t>
            </a:r>
            <a:r>
              <a:rPr lang="cs-CZ" sz="2200" spc="-25" dirty="0">
                <a:latin typeface="+mj-lt"/>
                <a:cs typeface="Carlito"/>
              </a:rPr>
              <a:t>že </a:t>
            </a:r>
            <a:r>
              <a:rPr lang="cs-CZ" sz="2200" spc="-5" dirty="0">
                <a:latin typeface="+mj-lt"/>
                <a:cs typeface="Carlito"/>
              </a:rPr>
              <a:t>pokles </a:t>
            </a:r>
            <a:r>
              <a:rPr lang="cs-CZ" sz="2200" spc="-5" dirty="0" err="1">
                <a:latin typeface="+mj-lt"/>
                <a:cs typeface="Carlito"/>
              </a:rPr>
              <a:t>Hb</a:t>
            </a:r>
            <a:r>
              <a:rPr lang="cs-CZ" sz="2200" spc="-5" dirty="0">
                <a:latin typeface="+mj-lt"/>
                <a:cs typeface="Carlito"/>
              </a:rPr>
              <a:t> není </a:t>
            </a:r>
            <a:r>
              <a:rPr lang="cs-CZ" sz="2200" dirty="0">
                <a:latin typeface="+mj-lt"/>
                <a:cs typeface="Carlito"/>
              </a:rPr>
              <a:t>ihned, ale až</a:t>
            </a:r>
            <a:r>
              <a:rPr lang="cs-CZ" sz="2200" spc="60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se</a:t>
            </a:r>
            <a:r>
              <a:rPr lang="cs-CZ" sz="2200" dirty="0">
                <a:latin typeface="+mj-lt"/>
                <a:cs typeface="Carlito"/>
              </a:rPr>
              <a:t> zpožděním (</a:t>
            </a:r>
            <a:r>
              <a:rPr lang="cs-CZ" sz="2200" spc="-10" dirty="0">
                <a:latin typeface="+mj-lt"/>
                <a:cs typeface="Carlito"/>
              </a:rPr>
              <a:t>natažení vody </a:t>
            </a:r>
            <a:r>
              <a:rPr lang="cs-CZ" sz="2200" dirty="0">
                <a:latin typeface="+mj-lt"/>
                <a:cs typeface="Carlito"/>
              </a:rPr>
              <a:t>z </a:t>
            </a:r>
            <a:r>
              <a:rPr lang="cs-CZ" sz="2200" spc="-15" dirty="0" err="1">
                <a:latin typeface="+mj-lt"/>
                <a:cs typeface="Carlito"/>
              </a:rPr>
              <a:t>intersticia</a:t>
            </a:r>
            <a:r>
              <a:rPr lang="cs-CZ" sz="2200" spc="-15" dirty="0">
                <a:latin typeface="+mj-lt"/>
                <a:cs typeface="Carlito"/>
              </a:rPr>
              <a:t>)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 err="1">
                <a:latin typeface="+mj-lt"/>
                <a:cs typeface="Carlito"/>
              </a:rPr>
              <a:t>meléna</a:t>
            </a:r>
            <a:r>
              <a:rPr lang="cs-CZ" sz="2200" dirty="0">
                <a:latin typeface="+mj-lt"/>
                <a:cs typeface="Carlito"/>
              </a:rPr>
              <a:t> – </a:t>
            </a:r>
            <a:r>
              <a:rPr lang="cs-CZ" sz="2200" spc="-15" dirty="0">
                <a:latin typeface="+mj-lt"/>
                <a:cs typeface="Carlito"/>
              </a:rPr>
              <a:t>taktéž </a:t>
            </a:r>
            <a:r>
              <a:rPr lang="cs-CZ" sz="2200" spc="-5" dirty="0">
                <a:latin typeface="+mj-lt"/>
                <a:cs typeface="Carlito"/>
              </a:rPr>
              <a:t>krvácení nemusí </a:t>
            </a:r>
            <a:r>
              <a:rPr lang="cs-CZ" sz="2200" dirty="0">
                <a:latin typeface="+mj-lt"/>
                <a:cs typeface="Carlito"/>
              </a:rPr>
              <a:t>být </a:t>
            </a:r>
            <a:r>
              <a:rPr lang="cs-CZ" sz="2200" spc="-5" dirty="0">
                <a:latin typeface="+mj-lt"/>
                <a:cs typeface="Carlito"/>
              </a:rPr>
              <a:t>aktivní, pasáž GIT</a:t>
            </a:r>
            <a:r>
              <a:rPr lang="cs-CZ" sz="2200" spc="-6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trvá</a:t>
            </a:r>
            <a:endParaRPr lang="cs-CZ" sz="2200" dirty="0">
              <a:latin typeface="+mj-lt"/>
              <a:cs typeface="Carli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6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8436C1-F088-402B-B871-ACFF8737E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D9E4FB-C247-4FB8-9CF4-F728883F0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00" y="647308"/>
            <a:ext cx="11472000" cy="59695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R="5080">
              <a:lnSpc>
                <a:spcPct val="100000"/>
              </a:lnSpc>
              <a:spcBef>
                <a:spcPts val="0"/>
              </a:spcBef>
            </a:pPr>
            <a:r>
              <a:rPr lang="pl-PL" sz="3800" spc="-5" dirty="0"/>
              <a:t>Jak </a:t>
            </a:r>
            <a:r>
              <a:rPr lang="pl-PL" sz="3800" spc="-10" dirty="0"/>
              <a:t>postupovat </a:t>
            </a:r>
            <a:r>
              <a:rPr lang="pl-PL" sz="3800" spc="-5" dirty="0"/>
              <a:t>při </a:t>
            </a:r>
            <a:r>
              <a:rPr lang="pl-PL" sz="3800" spc="-15" dirty="0"/>
              <a:t>podezření </a:t>
            </a:r>
            <a:r>
              <a:rPr lang="pl-PL" sz="3800" spc="-10" dirty="0"/>
              <a:t>na krvácení </a:t>
            </a:r>
            <a:r>
              <a:rPr lang="pl-PL" sz="3800" spc="-5" dirty="0"/>
              <a:t>do GIT?</a:t>
            </a:r>
            <a:endParaRPr sz="3800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7E167992-3345-45ED-9FD7-54BDCF41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25" dirty="0">
                <a:latin typeface="+mj-lt"/>
                <a:cs typeface="Carlito"/>
              </a:rPr>
              <a:t>Jaká </a:t>
            </a:r>
            <a:r>
              <a:rPr lang="cs-CZ" sz="2200" dirty="0">
                <a:latin typeface="+mj-lt"/>
                <a:cs typeface="Carlito"/>
              </a:rPr>
              <a:t>vyšetření </a:t>
            </a:r>
            <a:r>
              <a:rPr lang="cs-CZ" sz="2200" spc="-5" dirty="0">
                <a:latin typeface="+mj-lt"/>
                <a:cs typeface="Carlito"/>
              </a:rPr>
              <a:t>je </a:t>
            </a:r>
            <a:r>
              <a:rPr lang="cs-CZ" sz="2200" dirty="0">
                <a:latin typeface="+mj-lt"/>
                <a:cs typeface="Carlito"/>
              </a:rPr>
              <a:t>vhodné</a:t>
            </a:r>
            <a:r>
              <a:rPr lang="cs-CZ" sz="2200" spc="-55" dirty="0">
                <a:latin typeface="+mj-lt"/>
                <a:cs typeface="Carlito"/>
              </a:rPr>
              <a:t> </a:t>
            </a:r>
            <a:r>
              <a:rPr lang="cs-CZ" sz="2200" spc="-20" dirty="0">
                <a:latin typeface="+mj-lt"/>
                <a:cs typeface="Carlito"/>
              </a:rPr>
              <a:t>provést?</a:t>
            </a:r>
            <a:endParaRPr lang="cs-CZ" sz="2200" dirty="0">
              <a:latin typeface="+mj-lt"/>
              <a:cs typeface="Carlito"/>
            </a:endParaRPr>
          </a:p>
          <a:p>
            <a:pPr marL="689610" lvl="1" indent="-217170">
              <a:spcBef>
                <a:spcPts val="765"/>
              </a:spcBef>
              <a:buChar char="-"/>
              <a:tabLst>
                <a:tab pos="690245" algn="l"/>
              </a:tabLst>
            </a:pPr>
            <a:r>
              <a:rPr lang="cs-CZ" sz="2200" dirty="0">
                <a:latin typeface="+mj-lt"/>
                <a:cs typeface="Carlito"/>
              </a:rPr>
              <a:t>laboratorní vyšetření?</a:t>
            </a:r>
          </a:p>
          <a:p>
            <a:pPr marL="689610" lvl="1" indent="-217170">
              <a:spcBef>
                <a:spcPts val="770"/>
              </a:spcBef>
              <a:buChar char="-"/>
              <a:tabLst>
                <a:tab pos="690245" algn="l"/>
              </a:tabLst>
            </a:pPr>
            <a:r>
              <a:rPr lang="cs-CZ" sz="2200" spc="-25" dirty="0">
                <a:latin typeface="+mj-lt"/>
                <a:cs typeface="Carlito"/>
              </a:rPr>
              <a:t>zobrazovací</a:t>
            </a:r>
            <a:r>
              <a:rPr lang="cs-CZ" sz="2200" spc="-20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metody?</a:t>
            </a:r>
            <a:endParaRPr lang="cs-CZ" sz="2200" dirty="0">
              <a:latin typeface="+mj-lt"/>
              <a:cs typeface="Carlito"/>
            </a:endParaRPr>
          </a:p>
          <a:p>
            <a:pPr marL="689610" lvl="1" indent="-217170">
              <a:spcBef>
                <a:spcPts val="770"/>
              </a:spcBef>
              <a:buChar char="-"/>
              <a:tabLst>
                <a:tab pos="690245" algn="l"/>
              </a:tabLst>
            </a:pPr>
            <a:r>
              <a:rPr lang="cs-CZ" sz="2200" spc="-10" dirty="0">
                <a:latin typeface="+mj-lt"/>
                <a:cs typeface="Carlito"/>
              </a:rPr>
              <a:t>klinická</a:t>
            </a:r>
            <a:r>
              <a:rPr lang="cs-CZ" sz="2200" spc="10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vyšetření?</a:t>
            </a:r>
            <a:endParaRPr lang="cs-CZ" sz="2200" dirty="0">
              <a:latin typeface="+mj-lt"/>
              <a:cs typeface="Carli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93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1044D2-7F29-496C-AE59-F2D04E497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44FB24-2190-4C7E-8B97-B8C0D4D21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Diagnostika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3682A65-D930-4E6E-BA6A-AE886F32C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1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anamnéza:</a:t>
            </a:r>
            <a:r>
              <a:rPr lang="cs-CZ" sz="2200" spc="-15" dirty="0">
                <a:latin typeface="+mj-lt"/>
                <a:cs typeface="Carlito"/>
              </a:rPr>
              <a:t> </a:t>
            </a:r>
            <a:r>
              <a:rPr lang="cs-CZ" sz="2200" spc="-15" dirty="0" err="1">
                <a:latin typeface="+mj-lt"/>
                <a:cs typeface="Carlito"/>
              </a:rPr>
              <a:t>char</a:t>
            </a:r>
            <a:r>
              <a:rPr lang="cs-CZ" sz="2200" spc="-15" dirty="0">
                <a:latin typeface="+mj-lt"/>
                <a:cs typeface="Carlito"/>
              </a:rPr>
              <a:t>. zvratků/stolice, </a:t>
            </a:r>
            <a:r>
              <a:rPr lang="cs-CZ" sz="2200" spc="-15" dirty="0" err="1">
                <a:latin typeface="+mj-lt"/>
                <a:cs typeface="Carlito"/>
              </a:rPr>
              <a:t>antikoag</a:t>
            </a:r>
            <a:r>
              <a:rPr lang="cs-CZ" sz="2200" spc="-15" dirty="0">
                <a:latin typeface="+mj-lt"/>
                <a:cs typeface="Carlito"/>
              </a:rPr>
              <a:t>/</a:t>
            </a:r>
            <a:r>
              <a:rPr lang="cs-CZ" sz="2200" spc="-15" dirty="0" err="1">
                <a:latin typeface="+mj-lt"/>
                <a:cs typeface="Carlito"/>
              </a:rPr>
              <a:t>antiag</a:t>
            </a:r>
            <a:r>
              <a:rPr lang="cs-CZ" sz="2200" spc="-15" dirty="0">
                <a:latin typeface="+mj-lt"/>
                <a:cs typeface="Carlito"/>
              </a:rPr>
              <a:t>., kortikoterapie, </a:t>
            </a:r>
            <a:r>
              <a:rPr lang="cs-CZ" sz="2200" spc="-15" dirty="0" err="1">
                <a:latin typeface="+mj-lt"/>
                <a:cs typeface="Carlito"/>
              </a:rPr>
              <a:t>polypektomie</a:t>
            </a:r>
            <a:r>
              <a:rPr lang="cs-CZ" sz="2200" spc="-15" dirty="0">
                <a:latin typeface="+mj-lt"/>
                <a:cs typeface="Carlito"/>
              </a:rPr>
              <a:t>, operace GIT</a:t>
            </a:r>
          </a:p>
          <a:p>
            <a:pPr marL="355600" indent="-34290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20" dirty="0">
                <a:solidFill>
                  <a:schemeClr val="tx2"/>
                </a:solidFill>
                <a:latin typeface="+mj-lt"/>
                <a:cs typeface="Carlito"/>
              </a:rPr>
              <a:t>klinické</a:t>
            </a:r>
            <a:r>
              <a:rPr lang="cs-CZ" sz="2200" b="1" spc="10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vyšetření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lvl="1" indent="-287020">
              <a:lnSpc>
                <a:spcPct val="11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10" dirty="0" err="1">
                <a:latin typeface="+mj-lt"/>
                <a:cs typeface="Carlito"/>
              </a:rPr>
              <a:t>hematemeza</a:t>
            </a:r>
            <a:r>
              <a:rPr lang="cs-CZ" sz="2200" spc="-10" dirty="0">
                <a:latin typeface="+mj-lt"/>
                <a:cs typeface="Carlito"/>
              </a:rPr>
              <a:t>/</a:t>
            </a:r>
            <a:r>
              <a:rPr lang="cs-CZ" sz="2200" spc="-10" dirty="0" err="1">
                <a:latin typeface="+mj-lt"/>
                <a:cs typeface="Carlito"/>
              </a:rPr>
              <a:t>meléna</a:t>
            </a:r>
            <a:r>
              <a:rPr lang="cs-CZ" sz="2200" spc="-10" dirty="0">
                <a:latin typeface="+mj-lt"/>
                <a:cs typeface="Carlito"/>
              </a:rPr>
              <a:t>, </a:t>
            </a:r>
            <a:r>
              <a:rPr lang="cs-CZ" sz="2200" spc="-15" dirty="0">
                <a:latin typeface="+mj-lt"/>
                <a:cs typeface="Carlito"/>
              </a:rPr>
              <a:t>tachykardie,</a:t>
            </a:r>
            <a:r>
              <a:rPr lang="cs-CZ" sz="2200" spc="-55" dirty="0">
                <a:latin typeface="+mj-lt"/>
                <a:cs typeface="Carlito"/>
              </a:rPr>
              <a:t> </a:t>
            </a:r>
            <a:r>
              <a:rPr lang="cs-CZ" sz="2200" spc="-15" dirty="0">
                <a:latin typeface="+mj-lt"/>
                <a:cs typeface="Carlito"/>
              </a:rPr>
              <a:t>hypotenze</a:t>
            </a:r>
            <a:endParaRPr lang="cs-CZ" sz="2200" dirty="0">
              <a:latin typeface="+mj-lt"/>
              <a:cs typeface="Carlito"/>
            </a:endParaRPr>
          </a:p>
          <a:p>
            <a:pPr marL="756285" lvl="1" indent="-287020">
              <a:lnSpc>
                <a:spcPct val="110000"/>
              </a:lnSpc>
              <a:buFont typeface="Arial"/>
              <a:buChar char="–"/>
              <a:tabLst>
                <a:tab pos="756920" algn="l"/>
              </a:tabLst>
            </a:pPr>
            <a:r>
              <a:rPr lang="cs-CZ" sz="2200" dirty="0">
                <a:latin typeface="+mj-lt"/>
                <a:cs typeface="Carlito"/>
              </a:rPr>
              <a:t>! z</a:t>
            </a:r>
            <a:r>
              <a:rPr lang="cs-CZ" sz="2200" spc="-20" dirty="0">
                <a:latin typeface="+mj-lt"/>
                <a:cs typeface="Carlito"/>
              </a:rPr>
              <a:t>tráta </a:t>
            </a:r>
            <a:r>
              <a:rPr lang="cs-CZ" sz="2200" spc="-5" dirty="0">
                <a:latin typeface="+mj-lt"/>
                <a:cs typeface="Carlito"/>
              </a:rPr>
              <a:t>800ml≈ </a:t>
            </a:r>
            <a:r>
              <a:rPr lang="cs-CZ" sz="2200" dirty="0">
                <a:latin typeface="+mj-lt"/>
                <a:cs typeface="Carlito"/>
              </a:rPr>
              <a:t>↓ </a:t>
            </a:r>
            <a:r>
              <a:rPr lang="cs-CZ" sz="2200" spc="-5" dirty="0">
                <a:latin typeface="+mj-lt"/>
                <a:cs typeface="Carlito"/>
              </a:rPr>
              <a:t>TK </a:t>
            </a:r>
            <a:r>
              <a:rPr lang="cs-CZ" sz="2200" dirty="0">
                <a:latin typeface="+mj-lt"/>
                <a:cs typeface="Carlito"/>
              </a:rPr>
              <a:t>o </a:t>
            </a:r>
            <a:r>
              <a:rPr lang="cs-CZ" sz="2200" spc="-5" dirty="0">
                <a:latin typeface="+mj-lt"/>
                <a:cs typeface="Carlito"/>
              </a:rPr>
              <a:t>10mmHg </a:t>
            </a:r>
            <a:r>
              <a:rPr lang="cs-CZ" sz="2200" dirty="0">
                <a:latin typeface="+mj-lt"/>
                <a:cs typeface="Carlito"/>
              </a:rPr>
              <a:t>a </a:t>
            </a:r>
            <a:r>
              <a:rPr lang="cs-CZ" sz="2200" spc="-5" dirty="0">
                <a:latin typeface="+mj-lt"/>
                <a:cs typeface="Carlito"/>
              </a:rPr>
              <a:t>↑TF </a:t>
            </a:r>
            <a:r>
              <a:rPr lang="cs-CZ" sz="2200" dirty="0">
                <a:latin typeface="+mj-lt"/>
                <a:cs typeface="Carlito"/>
              </a:rPr>
              <a:t>o</a:t>
            </a:r>
            <a:r>
              <a:rPr lang="cs-CZ" sz="2200" spc="-85" dirty="0">
                <a:latin typeface="+mj-lt"/>
                <a:cs typeface="Carlito"/>
              </a:rPr>
              <a:t> </a:t>
            </a:r>
            <a:r>
              <a:rPr lang="cs-CZ" sz="2200" dirty="0">
                <a:latin typeface="+mj-lt"/>
                <a:cs typeface="Carlito"/>
              </a:rPr>
              <a:t>10</a:t>
            </a:r>
          </a:p>
          <a:p>
            <a:pPr marL="355600" indent="-34290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laboratorní</a:t>
            </a:r>
            <a:r>
              <a:rPr lang="cs-CZ" sz="2200" b="1" spc="-5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vyšetření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marR="5080" lvl="1" indent="-287020">
              <a:lnSpc>
                <a:spcPct val="110000"/>
              </a:lnSpc>
              <a:spcBef>
                <a:spcPts val="57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60" dirty="0">
                <a:latin typeface="+mj-lt"/>
                <a:cs typeface="Carlito"/>
              </a:rPr>
              <a:t>KO, </a:t>
            </a:r>
            <a:r>
              <a:rPr lang="cs-CZ" sz="2200" spc="-20" dirty="0" err="1">
                <a:latin typeface="+mj-lt"/>
                <a:cs typeface="Carlito"/>
              </a:rPr>
              <a:t>koag</a:t>
            </a:r>
            <a:r>
              <a:rPr lang="cs-CZ" sz="2200" spc="-20" dirty="0">
                <a:latin typeface="+mj-lt"/>
                <a:cs typeface="Carlito"/>
              </a:rPr>
              <a:t>, </a:t>
            </a:r>
            <a:r>
              <a:rPr lang="cs-CZ" sz="2200" spc="-10" dirty="0">
                <a:latin typeface="+mj-lt"/>
                <a:cs typeface="Carlito"/>
              </a:rPr>
              <a:t>krevní skupina, </a:t>
            </a:r>
            <a:r>
              <a:rPr lang="cs-CZ" sz="2200" spc="-5" dirty="0">
                <a:latin typeface="+mj-lt"/>
                <a:cs typeface="Carlito"/>
              </a:rPr>
              <a:t>při </a:t>
            </a:r>
            <a:r>
              <a:rPr lang="cs-CZ" sz="2200" spc="-10" dirty="0" err="1">
                <a:latin typeface="+mj-lt"/>
                <a:cs typeface="Carlito"/>
              </a:rPr>
              <a:t>chron</a:t>
            </a:r>
            <a:r>
              <a:rPr lang="cs-CZ" sz="2200" spc="-10" dirty="0">
                <a:latin typeface="+mj-lt"/>
                <a:cs typeface="Carlito"/>
              </a:rPr>
              <a:t>. </a:t>
            </a:r>
            <a:r>
              <a:rPr lang="cs-CZ" sz="2200" spc="-15" dirty="0">
                <a:latin typeface="+mj-lt"/>
                <a:cs typeface="Carlito"/>
              </a:rPr>
              <a:t>ztrátách </a:t>
            </a:r>
            <a:r>
              <a:rPr lang="cs-CZ" sz="2200" spc="-5" dirty="0" err="1">
                <a:latin typeface="+mj-lt"/>
                <a:cs typeface="Carlito"/>
              </a:rPr>
              <a:t>FiOK</a:t>
            </a:r>
            <a:r>
              <a:rPr lang="cs-CZ" sz="2200" spc="-5" dirty="0">
                <a:latin typeface="+mj-lt"/>
                <a:cs typeface="Carlito"/>
              </a:rPr>
              <a:t>, </a:t>
            </a:r>
            <a:r>
              <a:rPr lang="cs-CZ" sz="2200" spc="-10" dirty="0" err="1">
                <a:latin typeface="+mj-lt"/>
                <a:cs typeface="Carlito"/>
              </a:rPr>
              <a:t>ferritin</a:t>
            </a:r>
            <a:r>
              <a:rPr lang="cs-CZ" sz="2200" spc="-10" dirty="0">
                <a:latin typeface="+mj-lt"/>
                <a:cs typeface="Carlito"/>
              </a:rPr>
              <a:t>, </a:t>
            </a:r>
            <a:r>
              <a:rPr lang="cs-CZ" sz="2200" spc="-5" dirty="0" err="1">
                <a:latin typeface="+mj-lt"/>
                <a:cs typeface="Carlito"/>
              </a:rPr>
              <a:t>metab</a:t>
            </a:r>
            <a:r>
              <a:rPr lang="cs-CZ" sz="2200" spc="-5" dirty="0">
                <a:latin typeface="+mj-lt"/>
                <a:cs typeface="Carlito"/>
              </a:rPr>
              <a:t>.</a:t>
            </a:r>
            <a:r>
              <a:rPr lang="cs-CZ" sz="2200" spc="-40" dirty="0">
                <a:latin typeface="+mj-lt"/>
                <a:cs typeface="Carlito"/>
              </a:rPr>
              <a:t> </a:t>
            </a:r>
            <a:r>
              <a:rPr lang="cs-CZ" sz="2200" spc="-20" dirty="0">
                <a:latin typeface="+mj-lt"/>
                <a:cs typeface="Carlito"/>
              </a:rPr>
              <a:t>železa</a:t>
            </a:r>
            <a:endParaRPr lang="cs-CZ" sz="2200" dirty="0">
              <a:latin typeface="+mj-lt"/>
              <a:cs typeface="Carlito"/>
            </a:endParaRPr>
          </a:p>
          <a:p>
            <a:pPr marL="355600" marR="452120" indent="-342900">
              <a:lnSpc>
                <a:spcPct val="11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endoskopie:</a:t>
            </a:r>
            <a:r>
              <a:rPr lang="cs-CZ" sz="2200" spc="-15" dirty="0">
                <a:latin typeface="+mj-lt"/>
                <a:cs typeface="Carlito"/>
              </a:rPr>
              <a:t> </a:t>
            </a:r>
            <a:r>
              <a:rPr lang="cs-CZ" sz="2200" spc="-20" dirty="0">
                <a:latin typeface="+mj-lt"/>
                <a:cs typeface="Carlito"/>
              </a:rPr>
              <a:t>1. GFS, </a:t>
            </a:r>
            <a:r>
              <a:rPr lang="cs-CZ" sz="2200" spc="-5" dirty="0">
                <a:latin typeface="+mj-lt"/>
                <a:cs typeface="Carlito"/>
              </a:rPr>
              <a:t>2. k</a:t>
            </a:r>
            <a:r>
              <a:rPr lang="cs-CZ" sz="2200" spc="-20" dirty="0">
                <a:latin typeface="+mj-lt"/>
                <a:cs typeface="Carlito"/>
              </a:rPr>
              <a:t>olono, 3.enteroskopie, </a:t>
            </a:r>
            <a:r>
              <a:rPr lang="cs-CZ" sz="2200" spc="-85" dirty="0">
                <a:latin typeface="+mj-lt"/>
                <a:cs typeface="Carlito"/>
              </a:rPr>
              <a:t>ev. </a:t>
            </a:r>
            <a:r>
              <a:rPr lang="cs-CZ" sz="2200" spc="-20" dirty="0">
                <a:latin typeface="+mj-lt"/>
                <a:cs typeface="Carlito"/>
              </a:rPr>
              <a:t>kapslová</a:t>
            </a:r>
            <a:r>
              <a:rPr lang="cs-CZ" sz="2200" spc="10" dirty="0">
                <a:latin typeface="+mj-lt"/>
                <a:cs typeface="Carlito"/>
              </a:rPr>
              <a:t> </a:t>
            </a:r>
            <a:r>
              <a:rPr lang="cs-CZ" sz="2200" spc="-25" dirty="0" err="1">
                <a:latin typeface="+mj-lt"/>
                <a:cs typeface="Carlito"/>
              </a:rPr>
              <a:t>enteroskopie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1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25" dirty="0">
                <a:solidFill>
                  <a:schemeClr val="tx2"/>
                </a:solidFill>
                <a:latin typeface="+mj-lt"/>
                <a:cs typeface="Carlito"/>
              </a:rPr>
              <a:t>zobrazovací</a:t>
            </a:r>
            <a:r>
              <a:rPr lang="cs-CZ" sz="2200" b="1" spc="-10" dirty="0">
                <a:solidFill>
                  <a:schemeClr val="tx2"/>
                </a:solidFill>
                <a:latin typeface="+mj-lt"/>
                <a:cs typeface="Carlito"/>
              </a:rPr>
              <a:t> </a:t>
            </a:r>
            <a:r>
              <a:rPr lang="cs-CZ" sz="2200" b="1" spc="-15" dirty="0">
                <a:solidFill>
                  <a:schemeClr val="tx2"/>
                </a:solidFill>
                <a:latin typeface="+mj-lt"/>
                <a:cs typeface="Carlito"/>
              </a:rPr>
              <a:t>metody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lvl="1" indent="-287020">
              <a:lnSpc>
                <a:spcPct val="11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5" dirty="0">
                <a:latin typeface="+mj-lt"/>
                <a:cs typeface="Carlito"/>
              </a:rPr>
              <a:t>CT </a:t>
            </a:r>
            <a:r>
              <a:rPr lang="cs-CZ" sz="2200" spc="-10" dirty="0">
                <a:latin typeface="+mj-lt"/>
                <a:cs typeface="Carlito"/>
              </a:rPr>
              <a:t>AG, scintigrafie </a:t>
            </a:r>
            <a:r>
              <a:rPr lang="cs-CZ" sz="2200" dirty="0">
                <a:latin typeface="+mj-lt"/>
                <a:cs typeface="Carlito"/>
              </a:rPr>
              <a:t>znač. </a:t>
            </a:r>
            <a:r>
              <a:rPr lang="cs-CZ" sz="2200" dirty="0" err="1">
                <a:latin typeface="+mj-lt"/>
                <a:cs typeface="Carlito"/>
              </a:rPr>
              <a:t>e</a:t>
            </a:r>
            <a:r>
              <a:rPr lang="cs-CZ" sz="2200" spc="-40" dirty="0" err="1">
                <a:latin typeface="+mj-lt"/>
                <a:cs typeface="Carlito"/>
              </a:rPr>
              <a:t>ry</a:t>
            </a:r>
            <a:r>
              <a:rPr lang="cs-CZ" sz="2200" spc="-40" dirty="0">
                <a:latin typeface="+mj-lt"/>
                <a:cs typeface="Carlito"/>
              </a:rPr>
              <a:t>.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94279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B9FF8F-591E-4E84-A3F7-C3167212DB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827949-693E-4821-9F3B-5E17E49F3D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 err="1"/>
              <a:t>Emergentní</a:t>
            </a:r>
            <a:r>
              <a:rPr spc="-15" dirty="0"/>
              <a:t> </a:t>
            </a:r>
            <a:r>
              <a:rPr spc="-20" dirty="0" err="1"/>
              <a:t>terapie</a:t>
            </a:r>
            <a:endParaRPr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7867EC5-7534-43F0-B562-359847915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30" dirty="0">
                <a:latin typeface="+mj-lt"/>
                <a:cs typeface="Carlito"/>
              </a:rPr>
              <a:t>volumová </a:t>
            </a:r>
            <a:r>
              <a:rPr lang="cs-CZ" sz="2200" spc="-10" dirty="0">
                <a:latin typeface="+mj-lt"/>
                <a:cs typeface="Carlito"/>
              </a:rPr>
              <a:t>resuscitace </a:t>
            </a:r>
            <a:r>
              <a:rPr lang="cs-CZ" sz="2200" spc="-30" dirty="0">
                <a:latin typeface="+mj-lt"/>
                <a:cs typeface="Carlito"/>
              </a:rPr>
              <a:t>(krystaloidy,</a:t>
            </a:r>
            <a:r>
              <a:rPr lang="cs-CZ" sz="2200" spc="45" dirty="0">
                <a:latin typeface="+mj-lt"/>
                <a:cs typeface="Carlito"/>
              </a:rPr>
              <a:t> </a:t>
            </a:r>
            <a:r>
              <a:rPr lang="cs-CZ" sz="2200" spc="-20" dirty="0">
                <a:latin typeface="+mj-lt"/>
                <a:cs typeface="Carlito"/>
              </a:rPr>
              <a:t>koloidy)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5" dirty="0">
                <a:latin typeface="+mj-lt"/>
                <a:cs typeface="Carlito"/>
              </a:rPr>
              <a:t>krevní</a:t>
            </a:r>
            <a:r>
              <a:rPr lang="cs-CZ" sz="2200" spc="-25" dirty="0">
                <a:latin typeface="+mj-lt"/>
                <a:cs typeface="Carlito"/>
              </a:rPr>
              <a:t> </a:t>
            </a:r>
            <a:r>
              <a:rPr lang="cs-CZ" sz="2200" spc="-15" dirty="0">
                <a:latin typeface="+mj-lt"/>
                <a:cs typeface="Carlito"/>
              </a:rPr>
              <a:t>náhrady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>
                <a:latin typeface="+mj-lt"/>
                <a:cs typeface="Carlito"/>
              </a:rPr>
              <a:t>PPI </a:t>
            </a:r>
            <a:r>
              <a:rPr lang="cs-CZ" sz="2200" spc="-5" dirty="0">
                <a:latin typeface="+mj-lt"/>
                <a:cs typeface="Carlito"/>
              </a:rPr>
              <a:t>bolus </a:t>
            </a:r>
            <a:r>
              <a:rPr lang="cs-CZ" sz="2200" spc="-20" dirty="0" err="1">
                <a:latin typeface="+mj-lt"/>
                <a:cs typeface="Carlito"/>
              </a:rPr>
              <a:t>Omeprazolu</a:t>
            </a:r>
            <a:r>
              <a:rPr lang="cs-CZ" sz="2200" spc="-20" dirty="0">
                <a:latin typeface="+mj-lt"/>
                <a:cs typeface="Carlito"/>
              </a:rPr>
              <a:t> </a:t>
            </a:r>
            <a:r>
              <a:rPr lang="cs-CZ" sz="2200" dirty="0">
                <a:latin typeface="+mj-lt"/>
                <a:cs typeface="Carlito"/>
              </a:rPr>
              <a:t>80mg </a:t>
            </a:r>
            <a:r>
              <a:rPr lang="cs-CZ" sz="2200" spc="-80" dirty="0" err="1">
                <a:latin typeface="+mj-lt"/>
                <a:cs typeface="Carlito"/>
              </a:rPr>
              <a:t>i.v</a:t>
            </a:r>
            <a:r>
              <a:rPr lang="cs-CZ" sz="2200" spc="-80" dirty="0">
                <a:latin typeface="+mj-lt"/>
                <a:cs typeface="Carlito"/>
              </a:rPr>
              <a:t>.,</a:t>
            </a:r>
            <a:r>
              <a:rPr lang="cs-CZ" sz="2200" spc="50" dirty="0">
                <a:latin typeface="+mj-lt"/>
                <a:cs typeface="Carlito"/>
              </a:rPr>
              <a:t> </a:t>
            </a:r>
            <a:r>
              <a:rPr lang="cs-CZ" sz="2200" spc="-5" dirty="0" err="1">
                <a:latin typeface="+mj-lt"/>
                <a:cs typeface="Carlito"/>
              </a:rPr>
              <a:t>Dicynone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35" dirty="0" err="1">
                <a:latin typeface="+mj-lt"/>
                <a:cs typeface="Carlito"/>
              </a:rPr>
              <a:t>terlipresin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0" dirty="0">
                <a:latin typeface="+mj-lt"/>
                <a:cs typeface="Carlito"/>
              </a:rPr>
              <a:t>akutní </a:t>
            </a:r>
            <a:r>
              <a:rPr lang="cs-CZ" sz="2200" spc="-15" dirty="0">
                <a:latin typeface="+mj-lt"/>
                <a:cs typeface="Carlito"/>
              </a:rPr>
              <a:t>GFS</a:t>
            </a:r>
            <a:endParaRPr lang="cs-CZ" sz="2200" dirty="0">
              <a:latin typeface="+mj-lt"/>
              <a:cs typeface="Carlito"/>
            </a:endParaRPr>
          </a:p>
          <a:p>
            <a:pPr marL="355600" marR="5080" indent="-342900"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5" dirty="0">
                <a:latin typeface="+mj-lt"/>
                <a:cs typeface="Carlito"/>
              </a:rPr>
              <a:t>chirurgická </a:t>
            </a:r>
            <a:r>
              <a:rPr lang="cs-CZ" sz="2200" spc="-10" dirty="0">
                <a:latin typeface="+mj-lt"/>
                <a:cs typeface="Carlito"/>
              </a:rPr>
              <a:t>intervence </a:t>
            </a:r>
            <a:r>
              <a:rPr lang="cs-CZ" sz="2200" spc="-5" dirty="0">
                <a:latin typeface="+mj-lt"/>
                <a:cs typeface="Carlito"/>
              </a:rPr>
              <a:t>při </a:t>
            </a:r>
            <a:r>
              <a:rPr lang="cs-CZ" sz="2200" spc="-10" dirty="0">
                <a:latin typeface="+mj-lt"/>
                <a:cs typeface="Carlito"/>
              </a:rPr>
              <a:t>nemožnosti </a:t>
            </a:r>
            <a:r>
              <a:rPr lang="cs-CZ" sz="2200" spc="-25" dirty="0">
                <a:latin typeface="+mj-lt"/>
                <a:cs typeface="Carlito"/>
              </a:rPr>
              <a:t>zastavit </a:t>
            </a:r>
            <a:r>
              <a:rPr lang="cs-CZ" sz="2200" spc="-5" dirty="0">
                <a:latin typeface="+mj-lt"/>
                <a:cs typeface="Carlito"/>
              </a:rPr>
              <a:t>krvácení </a:t>
            </a:r>
            <a:r>
              <a:rPr lang="cs-CZ" sz="2200" spc="-15" dirty="0">
                <a:latin typeface="+mj-lt"/>
                <a:cs typeface="Carlito"/>
              </a:rPr>
              <a:t>endoskopicky </a:t>
            </a:r>
            <a:r>
              <a:rPr lang="cs-CZ" sz="2200" dirty="0">
                <a:latin typeface="+mj-lt"/>
                <a:cs typeface="Carlito"/>
              </a:rPr>
              <a:t>či </a:t>
            </a:r>
            <a:r>
              <a:rPr lang="cs-CZ" sz="2200" spc="-5" dirty="0">
                <a:latin typeface="+mj-lt"/>
                <a:cs typeface="Carlito"/>
              </a:rPr>
              <a:t>při </a:t>
            </a:r>
            <a:r>
              <a:rPr lang="cs-CZ" sz="2200" dirty="0">
                <a:latin typeface="+mj-lt"/>
                <a:cs typeface="Carlito"/>
              </a:rPr>
              <a:t>NPB </a:t>
            </a:r>
            <a:r>
              <a:rPr lang="cs-CZ" sz="2200" spc="-20" dirty="0">
                <a:latin typeface="+mj-lt"/>
                <a:cs typeface="Carlito"/>
              </a:rPr>
              <a:t>(perforace </a:t>
            </a:r>
            <a:r>
              <a:rPr lang="cs-CZ" sz="2200" spc="-10" dirty="0">
                <a:latin typeface="+mj-lt"/>
                <a:cs typeface="Carlito"/>
              </a:rPr>
              <a:t>dutého</a:t>
            </a:r>
            <a:r>
              <a:rPr lang="cs-CZ" sz="2200" spc="10" dirty="0">
                <a:latin typeface="+mj-lt"/>
                <a:cs typeface="Carlito"/>
              </a:rPr>
              <a:t> </a:t>
            </a:r>
            <a:r>
              <a:rPr lang="cs-CZ" sz="2200" spc="-15" dirty="0">
                <a:latin typeface="+mj-lt"/>
                <a:cs typeface="Carlito"/>
              </a:rPr>
              <a:t>orgánu)</a:t>
            </a:r>
            <a:endParaRPr lang="cs-CZ" sz="2200" dirty="0">
              <a:latin typeface="+mj-lt"/>
              <a:cs typeface="Carli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663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B164DA-03FC-4D5C-A8E5-720552B68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1FCF57-6B16-433F-8A38-175FC7D16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 err="1"/>
              <a:t>Terapie</a:t>
            </a:r>
            <a:r>
              <a:rPr lang="cs-CZ" spc="-35" dirty="0"/>
              <a:t> </a:t>
            </a:r>
            <a:r>
              <a:rPr spc="-35" dirty="0"/>
              <a:t>-</a:t>
            </a:r>
            <a:r>
              <a:rPr lang="cs-CZ" spc="-35" dirty="0"/>
              <a:t> </a:t>
            </a:r>
            <a:r>
              <a:rPr spc="-35" dirty="0" err="1"/>
              <a:t>souhrn</a:t>
            </a:r>
            <a:endParaRPr spc="-35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A79CD8-0940-44B7-A823-8F0EFEA1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25" dirty="0">
                <a:solidFill>
                  <a:schemeClr val="tx2"/>
                </a:solidFill>
                <a:latin typeface="+mj-lt"/>
                <a:cs typeface="Carlito"/>
              </a:rPr>
              <a:t>farmakoterapie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25" dirty="0" err="1">
                <a:latin typeface="+mj-lt"/>
                <a:cs typeface="Carlito"/>
              </a:rPr>
              <a:t>nevarikozní</a:t>
            </a:r>
            <a:r>
              <a:rPr lang="cs-CZ" sz="2200" spc="-2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krvácení: </a:t>
            </a:r>
            <a:r>
              <a:rPr lang="cs-CZ" sz="2200" spc="-10" dirty="0">
                <a:latin typeface="+mj-lt"/>
                <a:cs typeface="Carlito"/>
              </a:rPr>
              <a:t>bolus PPI, </a:t>
            </a:r>
            <a:r>
              <a:rPr lang="cs-CZ" sz="2200" spc="-15" dirty="0">
                <a:latin typeface="+mj-lt"/>
                <a:cs typeface="Carlito"/>
              </a:rPr>
              <a:t>poté </a:t>
            </a:r>
            <a:r>
              <a:rPr lang="cs-CZ" sz="2200" spc="-10" dirty="0">
                <a:latin typeface="+mj-lt"/>
                <a:cs typeface="Carlito"/>
              </a:rPr>
              <a:t>plná </a:t>
            </a:r>
            <a:r>
              <a:rPr lang="cs-CZ" sz="2200" spc="-90" dirty="0" err="1">
                <a:latin typeface="+mj-lt"/>
                <a:cs typeface="Carlito"/>
              </a:rPr>
              <a:t>i.v</a:t>
            </a:r>
            <a:r>
              <a:rPr lang="cs-CZ" sz="2200" spc="-90" dirty="0">
                <a:latin typeface="+mj-lt"/>
                <a:cs typeface="Carlito"/>
              </a:rPr>
              <a:t>.</a:t>
            </a:r>
            <a:r>
              <a:rPr lang="cs-CZ" sz="2200" spc="180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PPI</a:t>
            </a:r>
            <a:endParaRPr lang="cs-CZ" sz="2200" dirty="0">
              <a:latin typeface="+mj-lt"/>
              <a:cs typeface="Carlito"/>
            </a:endParaRPr>
          </a:p>
          <a:p>
            <a:pPr marL="756285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35" dirty="0" err="1">
                <a:latin typeface="+mj-lt"/>
                <a:cs typeface="Carlito"/>
              </a:rPr>
              <a:t>varikozní</a:t>
            </a:r>
            <a:r>
              <a:rPr lang="cs-CZ" sz="2200" spc="-35" dirty="0">
                <a:latin typeface="+mj-lt"/>
                <a:cs typeface="Carlito"/>
              </a:rPr>
              <a:t> </a:t>
            </a:r>
            <a:r>
              <a:rPr lang="cs-CZ" sz="2200" spc="-35" dirty="0" err="1">
                <a:latin typeface="+mj-lt"/>
                <a:cs typeface="Carlito"/>
              </a:rPr>
              <a:t>prevetivně</a:t>
            </a:r>
            <a:r>
              <a:rPr lang="cs-CZ" sz="2200" spc="-35" dirty="0">
                <a:latin typeface="+mj-lt"/>
                <a:cs typeface="Carlito"/>
              </a:rPr>
              <a:t>:</a:t>
            </a:r>
            <a:r>
              <a:rPr lang="cs-CZ" sz="2200" spc="1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BB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20" dirty="0">
                <a:solidFill>
                  <a:schemeClr val="tx2"/>
                </a:solidFill>
                <a:latin typeface="+mj-lt"/>
                <a:cs typeface="Carlito"/>
              </a:rPr>
              <a:t>endoskopie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lvl="1" indent="-287020"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15" dirty="0">
                <a:latin typeface="+mj-lt"/>
                <a:cs typeface="Carlito"/>
              </a:rPr>
              <a:t>GFS: </a:t>
            </a:r>
            <a:r>
              <a:rPr lang="cs-CZ" sz="2200" spc="-10" dirty="0">
                <a:latin typeface="+mj-lt"/>
                <a:cs typeface="Carlito"/>
              </a:rPr>
              <a:t>ošetření </a:t>
            </a:r>
            <a:r>
              <a:rPr lang="cs-CZ" sz="2200" spc="-15" dirty="0">
                <a:latin typeface="+mj-lt"/>
                <a:cs typeface="Carlito"/>
              </a:rPr>
              <a:t>injekční, </a:t>
            </a:r>
            <a:r>
              <a:rPr lang="cs-CZ" sz="2200" spc="-10" dirty="0">
                <a:latin typeface="+mj-lt"/>
                <a:cs typeface="Carlito"/>
              </a:rPr>
              <a:t>mechanické,</a:t>
            </a:r>
            <a:r>
              <a:rPr lang="cs-CZ" sz="2200" spc="40" dirty="0">
                <a:latin typeface="+mj-lt"/>
                <a:cs typeface="Carlito"/>
              </a:rPr>
              <a:t> </a:t>
            </a:r>
            <a:r>
              <a:rPr lang="cs-CZ" sz="2200" spc="-15" dirty="0">
                <a:latin typeface="+mj-lt"/>
                <a:cs typeface="Carlito"/>
              </a:rPr>
              <a:t>koagulační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b="1" spc="-10" dirty="0">
                <a:solidFill>
                  <a:schemeClr val="tx2"/>
                </a:solidFill>
                <a:latin typeface="+mj-lt"/>
                <a:cs typeface="Carlito"/>
              </a:rPr>
              <a:t>chirurgie</a:t>
            </a:r>
            <a:endParaRPr lang="cs-CZ" sz="2200" b="1" dirty="0">
              <a:solidFill>
                <a:schemeClr val="tx2"/>
              </a:solidFill>
              <a:latin typeface="+mj-lt"/>
              <a:cs typeface="Carlito"/>
            </a:endParaRPr>
          </a:p>
          <a:p>
            <a:pPr marL="756285" lvl="1" indent="-287020"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lang="cs-CZ" sz="2200" spc="-15" dirty="0">
                <a:latin typeface="+mj-lt"/>
                <a:cs typeface="Carlito"/>
              </a:rPr>
              <a:t>! masivní varikózní krvácení je endoskopicky neřešitelné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08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89D7C8-B8EE-40FF-8D4D-4E8E6E3956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9D9DAD-A531-49BD-828D-B10C114A96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</a:t>
            </a:r>
            <a:r>
              <a:rPr spc="-60" dirty="0"/>
              <a:t>r</a:t>
            </a:r>
            <a:r>
              <a:rPr spc="-25" dirty="0"/>
              <a:t>e</a:t>
            </a:r>
            <a:r>
              <a:rPr spc="-45" dirty="0"/>
              <a:t>v</a:t>
            </a:r>
            <a:r>
              <a:rPr dirty="0"/>
              <a:t>ence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4A591E6-F891-45CC-98DF-8B19E4BE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2000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PPI při </a:t>
            </a:r>
            <a:r>
              <a:rPr lang="cs-CZ" sz="2200" dirty="0">
                <a:latin typeface="+mj-lt"/>
                <a:cs typeface="Carlito"/>
              </a:rPr>
              <a:t>rizi</a:t>
            </a:r>
            <a:r>
              <a:rPr lang="cs-CZ" sz="2200" dirty="0">
                <a:latin typeface="+mj-lt"/>
                <a:cs typeface="Arial"/>
              </a:rPr>
              <a:t>cí</a:t>
            </a:r>
            <a:r>
              <a:rPr lang="cs-CZ" sz="2200" dirty="0">
                <a:latin typeface="+mj-lt"/>
                <a:cs typeface="Carlito"/>
              </a:rPr>
              <a:t>ch – </a:t>
            </a:r>
            <a:r>
              <a:rPr lang="cs-CZ" sz="2200" spc="-5" dirty="0">
                <a:latin typeface="+mj-lt"/>
                <a:cs typeface="Carlito"/>
              </a:rPr>
              <a:t>při </a:t>
            </a:r>
            <a:r>
              <a:rPr lang="cs-CZ" sz="2200" spc="-15" dirty="0" err="1">
                <a:latin typeface="+mj-lt"/>
                <a:cs typeface="Carlito"/>
              </a:rPr>
              <a:t>farmakoth</a:t>
            </a:r>
            <a:r>
              <a:rPr lang="cs-CZ" sz="2200" spc="-15" dirty="0">
                <a:latin typeface="+mj-lt"/>
                <a:cs typeface="Carlito"/>
              </a:rPr>
              <a:t>. </a:t>
            </a:r>
            <a:r>
              <a:rPr lang="cs-CZ" sz="2200" dirty="0">
                <a:latin typeface="+mj-lt"/>
                <a:cs typeface="Carlito"/>
              </a:rPr>
              <a:t>u rizik.</a:t>
            </a:r>
            <a:r>
              <a:rPr lang="cs-CZ" sz="2200" spc="2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pac.</a:t>
            </a:r>
            <a:endParaRPr lang="cs-CZ" sz="2200" dirty="0">
              <a:latin typeface="+mj-lt"/>
              <a:cs typeface="Carlito"/>
            </a:endParaRPr>
          </a:p>
          <a:p>
            <a:pPr marL="355600" marR="467995" indent="-342900">
              <a:lnSpc>
                <a:spcPct val="12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dirty="0">
                <a:latin typeface="+mj-lt"/>
                <a:cs typeface="Carlito"/>
              </a:rPr>
              <a:t>ale </a:t>
            </a:r>
            <a:r>
              <a:rPr lang="cs-CZ" sz="2200" spc="-5" dirty="0">
                <a:latin typeface="+mj-lt"/>
                <a:cs typeface="Carlito"/>
              </a:rPr>
              <a:t>naopak </a:t>
            </a:r>
            <a:r>
              <a:rPr lang="cs-CZ" sz="2200" spc="-15" dirty="0">
                <a:latin typeface="+mj-lt"/>
                <a:cs typeface="Carlito"/>
              </a:rPr>
              <a:t>nepodávat </a:t>
            </a:r>
            <a:r>
              <a:rPr lang="cs-CZ" sz="2200" spc="-5" dirty="0">
                <a:latin typeface="+mj-lt"/>
                <a:cs typeface="Carlito"/>
              </a:rPr>
              <a:t>PPI plošně </a:t>
            </a:r>
            <a:r>
              <a:rPr lang="cs-CZ" sz="2200" spc="-50" dirty="0">
                <a:latin typeface="+mj-lt"/>
                <a:cs typeface="Carlito"/>
              </a:rPr>
              <a:t>např. </a:t>
            </a:r>
            <a:r>
              <a:rPr lang="cs-CZ" sz="2200" dirty="0">
                <a:latin typeface="+mj-lt"/>
                <a:cs typeface="Carlito"/>
              </a:rPr>
              <a:t>k </a:t>
            </a:r>
            <a:r>
              <a:rPr lang="cs-CZ" sz="2200" spc="-10" dirty="0" err="1">
                <a:latin typeface="+mj-lt"/>
                <a:cs typeface="Carlito"/>
              </a:rPr>
              <a:t>antiagregační</a:t>
            </a:r>
            <a:r>
              <a:rPr lang="cs-CZ" sz="2200" spc="-10" dirty="0">
                <a:latin typeface="+mj-lt"/>
                <a:cs typeface="Carlito"/>
              </a:rPr>
              <a:t> </a:t>
            </a:r>
            <a:r>
              <a:rPr lang="cs-CZ" sz="2200" dirty="0" err="1">
                <a:latin typeface="+mj-lt"/>
                <a:cs typeface="Carlito"/>
              </a:rPr>
              <a:t>th</a:t>
            </a:r>
            <a:r>
              <a:rPr lang="cs-CZ" sz="2200" dirty="0">
                <a:latin typeface="+mj-lt"/>
                <a:cs typeface="Carlito"/>
              </a:rPr>
              <a:t>. </a:t>
            </a:r>
            <a:r>
              <a:rPr lang="cs-CZ" sz="2200" spc="-15" dirty="0">
                <a:latin typeface="+mj-lt"/>
                <a:cs typeface="Carlito"/>
              </a:rPr>
              <a:t>(</a:t>
            </a:r>
            <a:r>
              <a:rPr lang="cs-CZ" sz="2200" spc="-15" dirty="0" err="1">
                <a:latin typeface="+mj-lt"/>
                <a:cs typeface="Carlito"/>
              </a:rPr>
              <a:t>Omeprazol</a:t>
            </a:r>
            <a:r>
              <a:rPr lang="cs-CZ" sz="2200" spc="-15" dirty="0">
                <a:latin typeface="+mj-lt"/>
                <a:cs typeface="Carlito"/>
              </a:rPr>
              <a:t> </a:t>
            </a:r>
            <a:r>
              <a:rPr lang="cs-CZ" sz="2200" spc="-10" dirty="0">
                <a:latin typeface="+mj-lt"/>
                <a:cs typeface="Carlito"/>
              </a:rPr>
              <a:t>snižuje účinnost </a:t>
            </a:r>
            <a:r>
              <a:rPr lang="cs-CZ" sz="2200" spc="-30" dirty="0" err="1">
                <a:latin typeface="+mj-lt"/>
                <a:cs typeface="Carlito"/>
              </a:rPr>
              <a:t>Trombexu</a:t>
            </a:r>
            <a:r>
              <a:rPr lang="cs-CZ" sz="2200" spc="-30" dirty="0">
                <a:latin typeface="+mj-lt"/>
                <a:cs typeface="Carlito"/>
              </a:rPr>
              <a:t>, </a:t>
            </a:r>
            <a:r>
              <a:rPr lang="cs-CZ" sz="2200" spc="-5" dirty="0">
                <a:latin typeface="+mj-lt"/>
                <a:cs typeface="Carlito"/>
              </a:rPr>
              <a:t>způsobuje</a:t>
            </a:r>
            <a:r>
              <a:rPr lang="cs-CZ" sz="2200" dirty="0">
                <a:latin typeface="+mj-lt"/>
                <a:cs typeface="Carlito"/>
              </a:rPr>
              <a:t> </a:t>
            </a:r>
            <a:r>
              <a:rPr lang="cs-CZ" sz="2200" spc="-5" dirty="0" err="1">
                <a:latin typeface="+mj-lt"/>
                <a:cs typeface="Carlito"/>
              </a:rPr>
              <a:t>hypomagnesémie</a:t>
            </a:r>
            <a:r>
              <a:rPr lang="cs-CZ" sz="2200" spc="-5" dirty="0">
                <a:latin typeface="+mj-lt"/>
                <a:cs typeface="Carlito"/>
              </a:rPr>
              <a:t>...)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2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účelná </a:t>
            </a:r>
            <a:r>
              <a:rPr lang="cs-CZ" sz="2200" spc="-15" dirty="0">
                <a:latin typeface="+mj-lt"/>
                <a:cs typeface="Carlito"/>
              </a:rPr>
              <a:t>antikoagulační </a:t>
            </a:r>
            <a:r>
              <a:rPr lang="cs-CZ" sz="2200" dirty="0">
                <a:latin typeface="+mj-lt"/>
                <a:cs typeface="Carlito"/>
              </a:rPr>
              <a:t>a </a:t>
            </a:r>
            <a:r>
              <a:rPr lang="cs-CZ" sz="2200" spc="-10" dirty="0" err="1">
                <a:latin typeface="+mj-lt"/>
                <a:cs typeface="Carlito"/>
              </a:rPr>
              <a:t>antiagregační</a:t>
            </a:r>
            <a:r>
              <a:rPr lang="cs-CZ" sz="2200" spc="-40" dirty="0">
                <a:latin typeface="+mj-lt"/>
                <a:cs typeface="Carlito"/>
              </a:rPr>
              <a:t> </a:t>
            </a:r>
            <a:r>
              <a:rPr lang="cs-CZ" sz="2200" dirty="0" err="1">
                <a:latin typeface="+mj-lt"/>
                <a:cs typeface="Carlito"/>
              </a:rPr>
              <a:t>th</a:t>
            </a:r>
            <a:r>
              <a:rPr lang="cs-CZ" sz="2200" dirty="0">
                <a:latin typeface="+mj-lt"/>
                <a:cs typeface="Carlito"/>
              </a:rPr>
              <a:t>.</a:t>
            </a:r>
          </a:p>
          <a:p>
            <a:pPr marL="355600" marR="304800" indent="-342900">
              <a:lnSpc>
                <a:spcPct val="12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5" dirty="0">
                <a:latin typeface="+mj-lt"/>
                <a:cs typeface="Carlito"/>
              </a:rPr>
              <a:t>při </a:t>
            </a:r>
            <a:r>
              <a:rPr lang="cs-CZ" sz="2200" spc="-10" dirty="0" err="1">
                <a:latin typeface="+mj-lt"/>
                <a:cs typeface="Carlito"/>
              </a:rPr>
              <a:t>warfarinizaci</a:t>
            </a:r>
            <a:r>
              <a:rPr lang="cs-CZ" sz="2200" spc="-10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pac. poučit </a:t>
            </a:r>
            <a:r>
              <a:rPr lang="cs-CZ" sz="2200" dirty="0">
                <a:latin typeface="+mj-lt"/>
                <a:cs typeface="Carlito"/>
              </a:rPr>
              <a:t>o </a:t>
            </a:r>
            <a:r>
              <a:rPr lang="cs-CZ" sz="2200" spc="-15" dirty="0">
                <a:latin typeface="+mj-lt"/>
                <a:cs typeface="Carlito"/>
              </a:rPr>
              <a:t>interakcích </a:t>
            </a:r>
            <a:r>
              <a:rPr lang="cs-CZ" sz="2200" dirty="0">
                <a:latin typeface="+mj-lt"/>
                <a:cs typeface="Carlito"/>
              </a:rPr>
              <a:t>s </a:t>
            </a:r>
            <a:r>
              <a:rPr lang="cs-CZ" sz="2200" spc="-15" dirty="0">
                <a:latin typeface="+mj-lt"/>
                <a:cs typeface="Carlito"/>
              </a:rPr>
              <a:t>běžnými </a:t>
            </a:r>
            <a:r>
              <a:rPr lang="cs-CZ" sz="2200" dirty="0">
                <a:latin typeface="+mj-lt"/>
                <a:cs typeface="Carlito"/>
              </a:rPr>
              <a:t>léky </a:t>
            </a:r>
            <a:r>
              <a:rPr lang="cs-CZ" sz="2200" spc="-5" dirty="0">
                <a:latin typeface="+mj-lt"/>
                <a:cs typeface="Carlito"/>
              </a:rPr>
              <a:t>na </a:t>
            </a:r>
            <a:r>
              <a:rPr lang="cs-CZ" sz="2200" spc="-10" dirty="0">
                <a:latin typeface="+mj-lt"/>
                <a:cs typeface="Carlito"/>
              </a:rPr>
              <a:t>bolest </a:t>
            </a:r>
            <a:r>
              <a:rPr lang="cs-CZ" sz="2200" spc="-5" dirty="0">
                <a:latin typeface="+mj-lt"/>
                <a:cs typeface="Carlito"/>
              </a:rPr>
              <a:t>(NSAID), </a:t>
            </a:r>
            <a:r>
              <a:rPr lang="cs-CZ" sz="2200" spc="-10" dirty="0">
                <a:latin typeface="+mj-lt"/>
                <a:cs typeface="Carlito"/>
              </a:rPr>
              <a:t>nutnost monitorace</a:t>
            </a:r>
            <a:r>
              <a:rPr lang="cs-CZ" sz="2200" spc="-35" dirty="0">
                <a:latin typeface="+mj-lt"/>
                <a:cs typeface="Carlito"/>
              </a:rPr>
              <a:t> </a:t>
            </a:r>
            <a:r>
              <a:rPr lang="cs-CZ" sz="2200" spc="-5" dirty="0">
                <a:latin typeface="+mj-lt"/>
                <a:cs typeface="Carlito"/>
              </a:rPr>
              <a:t>INR</a:t>
            </a:r>
            <a:endParaRPr lang="cs-CZ" sz="2200" dirty="0">
              <a:latin typeface="+mj-lt"/>
              <a:cs typeface="Carlito"/>
            </a:endParaRPr>
          </a:p>
          <a:p>
            <a:pPr marL="355600" indent="-342900">
              <a:lnSpc>
                <a:spcPct val="12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200" spc="-10" dirty="0">
                <a:latin typeface="+mj-lt"/>
                <a:cs typeface="Carlito"/>
              </a:rPr>
              <a:t>vysazení </a:t>
            </a:r>
            <a:r>
              <a:rPr lang="cs-CZ" sz="2200" spc="-10" dirty="0" err="1">
                <a:latin typeface="+mj-lt"/>
                <a:cs typeface="Carlito"/>
              </a:rPr>
              <a:t>warfarinu</a:t>
            </a:r>
            <a:r>
              <a:rPr lang="cs-CZ" sz="2200" spc="-10" dirty="0">
                <a:latin typeface="+mj-lt"/>
                <a:cs typeface="Carlito"/>
              </a:rPr>
              <a:t> </a:t>
            </a:r>
            <a:r>
              <a:rPr lang="cs-CZ" sz="2200" dirty="0">
                <a:latin typeface="+mj-lt"/>
                <a:cs typeface="Carlito"/>
              </a:rPr>
              <a:t>a </a:t>
            </a:r>
            <a:r>
              <a:rPr lang="cs-CZ" sz="2200" spc="-10" dirty="0">
                <a:latin typeface="+mj-lt"/>
                <a:cs typeface="Carlito"/>
              </a:rPr>
              <a:t>převedení </a:t>
            </a:r>
            <a:r>
              <a:rPr lang="cs-CZ" sz="2200" spc="-5" dirty="0">
                <a:latin typeface="+mj-lt"/>
                <a:cs typeface="Carlito"/>
              </a:rPr>
              <a:t>na LMWH </a:t>
            </a:r>
            <a:r>
              <a:rPr lang="cs-CZ" sz="2200" spc="-10" dirty="0">
                <a:latin typeface="+mj-lt"/>
                <a:cs typeface="Carlito"/>
              </a:rPr>
              <a:t>před</a:t>
            </a:r>
            <a:r>
              <a:rPr lang="cs-CZ" sz="2200" dirty="0">
                <a:latin typeface="+mj-lt"/>
                <a:cs typeface="Carlito"/>
              </a:rPr>
              <a:t> </a:t>
            </a:r>
            <a:r>
              <a:rPr lang="cs-CZ" sz="2200" spc="-15" dirty="0">
                <a:latin typeface="+mj-lt"/>
                <a:cs typeface="Carlito"/>
              </a:rPr>
              <a:t>endoskop.</a:t>
            </a:r>
            <a:endParaRPr lang="cs-CZ" sz="2200" dirty="0">
              <a:latin typeface="+mj-lt"/>
              <a:cs typeface="Carlito"/>
            </a:endParaRPr>
          </a:p>
          <a:p>
            <a:pPr marL="355600">
              <a:lnSpc>
                <a:spcPct val="120000"/>
              </a:lnSpc>
            </a:pPr>
            <a:r>
              <a:rPr lang="cs-CZ" sz="2200" spc="-45" dirty="0">
                <a:latin typeface="+mj-lt"/>
                <a:cs typeface="Carlito"/>
              </a:rPr>
              <a:t>výkony, </a:t>
            </a:r>
            <a:r>
              <a:rPr lang="cs-CZ" sz="2200" spc="-10" dirty="0">
                <a:latin typeface="+mj-lt"/>
                <a:cs typeface="Carlito"/>
              </a:rPr>
              <a:t>vysazení </a:t>
            </a:r>
            <a:r>
              <a:rPr lang="cs-CZ" sz="2200" spc="-10" dirty="0" err="1">
                <a:latin typeface="+mj-lt"/>
                <a:cs typeface="Carlito"/>
              </a:rPr>
              <a:t>antiagregace</a:t>
            </a:r>
            <a:r>
              <a:rPr lang="cs-CZ" sz="2200" spc="-10" dirty="0">
                <a:latin typeface="+mj-lt"/>
                <a:cs typeface="Carlito"/>
              </a:rPr>
              <a:t> </a:t>
            </a:r>
            <a:r>
              <a:rPr lang="cs-CZ" sz="2200" dirty="0">
                <a:latin typeface="+mj-lt"/>
                <a:cs typeface="Carlito"/>
              </a:rPr>
              <a:t>7 </a:t>
            </a:r>
            <a:r>
              <a:rPr lang="cs-CZ" sz="2200" spc="-5" dirty="0">
                <a:latin typeface="+mj-lt"/>
                <a:cs typeface="Carlito"/>
              </a:rPr>
              <a:t>dní </a:t>
            </a:r>
            <a:r>
              <a:rPr lang="cs-CZ" sz="2200" spc="-10" dirty="0">
                <a:latin typeface="+mj-lt"/>
                <a:cs typeface="Carlito"/>
              </a:rPr>
              <a:t>před </a:t>
            </a:r>
            <a:r>
              <a:rPr lang="cs-CZ" sz="2200" spc="-15" dirty="0">
                <a:latin typeface="+mj-lt"/>
                <a:cs typeface="Carlito"/>
              </a:rPr>
              <a:t>plánovanými</a:t>
            </a:r>
            <a:r>
              <a:rPr lang="cs-CZ" sz="2200" spc="55" dirty="0">
                <a:latin typeface="+mj-lt"/>
                <a:cs typeface="Carlito"/>
              </a:rPr>
              <a:t> </a:t>
            </a:r>
            <a:r>
              <a:rPr lang="cs-CZ" sz="2200" spc="-25" dirty="0">
                <a:latin typeface="+mj-lt"/>
                <a:cs typeface="Carlito"/>
              </a:rPr>
              <a:t>výkony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A7982F-448A-4582-B370-0F004EC20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2DD6A5-FB89-487E-AA61-60EA0A4D6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200" dirty="0"/>
              <a:t>RADIOMETR: </a:t>
            </a:r>
            <a:r>
              <a:rPr lang="pt-BR" sz="2200" dirty="0"/>
              <a:t>pH 7.397, pCO2: 4.63, O2: 2.13, AB</a:t>
            </a:r>
            <a:r>
              <a:rPr lang="cs-CZ" sz="2200" dirty="0"/>
              <a:t>E</a:t>
            </a:r>
            <a:r>
              <a:rPr lang="pt-BR" sz="2200" dirty="0"/>
              <a:t>: -3.2, HCO3: 21.3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200" dirty="0"/>
              <a:t>   </a:t>
            </a:r>
            <a:r>
              <a:rPr lang="pt-BR" sz="2200" dirty="0"/>
              <a:t>Glu: 8.9, Hb: 74g/l</a:t>
            </a:r>
            <a:endParaRPr lang="cs-CZ" sz="2200" dirty="0"/>
          </a:p>
          <a:p>
            <a:pPr>
              <a:lnSpc>
                <a:spcPct val="110000"/>
              </a:lnSpc>
            </a:pPr>
            <a:r>
              <a:rPr lang="cs-CZ" sz="2200" dirty="0"/>
              <a:t>Kolik krevních konzerv necháme nakřížit? </a:t>
            </a:r>
          </a:p>
          <a:p>
            <a:pPr>
              <a:lnSpc>
                <a:spcPct val="110000"/>
              </a:lnSpc>
            </a:pPr>
            <a:r>
              <a:rPr lang="cs-CZ" sz="2200" dirty="0"/>
              <a:t>Budeme indikovat speciální odběry?</a:t>
            </a:r>
          </a:p>
          <a:p>
            <a:pPr>
              <a:lnSpc>
                <a:spcPct val="110000"/>
              </a:lnSpc>
            </a:pPr>
            <a:r>
              <a:rPr lang="cs-CZ" sz="2200" dirty="0" err="1"/>
              <a:t>Subj</a:t>
            </a:r>
            <a:r>
              <a:rPr lang="cs-CZ" sz="2200" dirty="0"/>
              <a:t>.: Včera večer kolem 20:00 zvracel čerstvou světlou krev asi 2-3dcl. Poté bez  potíží, šel spát. Dnes ráno kolem 8:00 na zvracení a vyzvracel asi 3 dcl. tmavé krve. Poslední 3 dny tmavší stolice, formované, průjem ne. Bolí ho žebra na levé straně, ve čtvrtek spadl z lešení asi ze 2 metrů, že zežloutl nepozoroval. Tč. je mu na zvracení, bolesti břicha nejsou a nebyly. Dušnost není.      </a:t>
            </a:r>
          </a:p>
          <a:p>
            <a:pPr>
              <a:lnSpc>
                <a:spcPct val="110000"/>
              </a:lnSpc>
            </a:pPr>
            <a:r>
              <a:rPr lang="cs-CZ" sz="2200" dirty="0"/>
              <a:t>EMERGETNÍ TERAPIE?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200" dirty="0"/>
              <a:t>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427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98FA31-1211-448F-95CD-40B54DA6AB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CEEAC9-B7CC-4559-BEA3-0E3BF7EB8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 </a:t>
            </a:r>
          </a:p>
        </p:txBody>
      </p:sp>
      <p:pic>
        <p:nvPicPr>
          <p:cNvPr id="1026" name="Picture 2" descr="What is Gastrointestinal Bleeding? - SMILES Bangal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686904"/>
            <a:ext cx="6233935" cy="415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52108" y="5842861"/>
            <a:ext cx="345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Kontakt: lukac.adam@fnbrno.cz</a:t>
            </a:r>
          </a:p>
        </p:txBody>
      </p:sp>
    </p:spTree>
    <p:extLst>
      <p:ext uri="{BB962C8B-B14F-4D97-AF65-F5344CB8AC3E}">
        <p14:creationId xmlns:p14="http://schemas.microsoft.com/office/powerpoint/2010/main" val="1865317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97AADC-8D81-4C2D-B49D-800AA871F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C9E72F-B26F-4309-96AA-9FCA320FF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4F04970E-6C0A-458B-82A7-6E11D783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Ke čtení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A1626CA-C384-4A4C-9F2D-0572EAA67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spcBef>
                <a:spcPts val="10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rlito"/>
                <a:hlinkClick r:id="rId2"/>
              </a:rPr>
              <a:t>https://www.internimedicina.cz/pdfs/int/2009</a:t>
            </a:r>
            <a:r>
              <a:rPr lang="da-DK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rlito"/>
                <a:hlinkClick r:id="rId3"/>
              </a:rPr>
              <a:t>/10/03.pdf</a:t>
            </a:r>
            <a:endParaRPr lang="da-DK" dirty="0">
              <a:latin typeface="+mj-lt"/>
              <a:cs typeface="Carlito"/>
            </a:endParaRPr>
          </a:p>
          <a:p>
            <a:pPr>
              <a:spcBef>
                <a:spcPts val="5"/>
              </a:spcBef>
            </a:pPr>
            <a:endParaRPr lang="da-DK" sz="4000" dirty="0">
              <a:latin typeface="+mj-lt"/>
              <a:cs typeface="Carlito"/>
            </a:endParaRPr>
          </a:p>
          <a:p>
            <a:pPr marL="355600" marR="41910" indent="-342900"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rlito"/>
                <a:hlinkClick r:id="rId4"/>
              </a:rPr>
              <a:t>https://www.medicinapropraxi.cz/pdfs/med/2</a:t>
            </a:r>
            <a:r>
              <a:rPr lang="da-DK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rlito"/>
                <a:hlinkClick r:id="rId4"/>
              </a:rPr>
              <a:t>013/11/06.pdf</a:t>
            </a:r>
            <a:endParaRPr lang="da-DK" dirty="0">
              <a:latin typeface="+mj-lt"/>
              <a:cs typeface="Carlito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52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642D9B-073C-4AB9-9C55-566AC0F36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2BB925-E271-4B53-A27B-707C4BEB5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Emergetně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Iv. vstup</a:t>
            </a:r>
          </a:p>
          <a:p>
            <a:r>
              <a:rPr lang="cs-CZ" sz="2200" dirty="0"/>
              <a:t>monitorace</a:t>
            </a:r>
          </a:p>
          <a:p>
            <a:r>
              <a:rPr lang="cs-CZ" sz="2200" dirty="0"/>
              <a:t>volumová resuscitace (krystaloidy, koloidy) </a:t>
            </a:r>
          </a:p>
          <a:p>
            <a:r>
              <a:rPr lang="cs-CZ" sz="2200" dirty="0"/>
              <a:t>krevní náhrady </a:t>
            </a:r>
          </a:p>
          <a:p>
            <a:r>
              <a:rPr lang="cs-CZ" sz="2200" dirty="0"/>
              <a:t>PPI bolus </a:t>
            </a:r>
            <a:r>
              <a:rPr lang="cs-CZ" sz="2200" dirty="0" err="1"/>
              <a:t>Omeprazolu</a:t>
            </a:r>
            <a:r>
              <a:rPr lang="cs-CZ" sz="2200" dirty="0"/>
              <a:t> 80mg </a:t>
            </a:r>
            <a:r>
              <a:rPr lang="cs-CZ" sz="2200" dirty="0" err="1"/>
              <a:t>iv</a:t>
            </a:r>
            <a:r>
              <a:rPr lang="cs-CZ" sz="2200" dirty="0"/>
              <a:t>.</a:t>
            </a:r>
          </a:p>
          <a:p>
            <a:r>
              <a:rPr lang="cs-CZ" sz="2200" dirty="0" err="1"/>
              <a:t>Dicynone</a:t>
            </a:r>
            <a:endParaRPr lang="cs-CZ" sz="2200" dirty="0"/>
          </a:p>
          <a:p>
            <a:r>
              <a:rPr lang="cs-CZ" sz="2200" dirty="0" err="1"/>
              <a:t>Terlipresin</a:t>
            </a:r>
            <a:r>
              <a:rPr lang="cs-CZ" sz="2200" dirty="0"/>
              <a:t> </a:t>
            </a:r>
          </a:p>
          <a:p>
            <a:r>
              <a:rPr lang="cs-CZ" sz="2200" dirty="0" err="1"/>
              <a:t>Kanavit</a:t>
            </a:r>
            <a:r>
              <a:rPr lang="cs-CZ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061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D6246A-3D7F-4954-8250-453D112A66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8A83A5-3DF3-4520-8943-41CB0B6B9E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692002"/>
            <a:ext cx="11126012" cy="429690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Diabetes </a:t>
            </a:r>
            <a:r>
              <a:rPr lang="cs-CZ" sz="1800" dirty="0" err="1"/>
              <a:t>mellitus</a:t>
            </a:r>
            <a:r>
              <a:rPr lang="cs-CZ" sz="1800" dirty="0"/>
              <a:t> </a:t>
            </a:r>
            <a:r>
              <a:rPr lang="cs-CZ" sz="1800" dirty="0" err="1"/>
              <a:t>recens</a:t>
            </a:r>
            <a:r>
              <a:rPr lang="cs-CZ" sz="1800" dirty="0"/>
              <a:t> </a:t>
            </a:r>
            <a:r>
              <a:rPr lang="cs-CZ" sz="1800" dirty="0" err="1"/>
              <a:t>v.s</a:t>
            </a:r>
            <a:r>
              <a:rPr lang="cs-CZ" sz="1800" dirty="0"/>
              <a:t>. </a:t>
            </a:r>
            <a:r>
              <a:rPr lang="cs-CZ" sz="1800" dirty="0" err="1"/>
              <a:t>II.typu</a:t>
            </a:r>
            <a:r>
              <a:rPr lang="cs-CZ" sz="1800" dirty="0"/>
              <a:t>, </a:t>
            </a:r>
            <a:r>
              <a:rPr lang="cs-CZ" sz="1800" dirty="0" err="1"/>
              <a:t>Hepatosplenomegalie</a:t>
            </a:r>
            <a:r>
              <a:rPr lang="cs-CZ" sz="1800" dirty="0"/>
              <a:t>, Anémie </a:t>
            </a:r>
            <a:r>
              <a:rPr lang="cs-CZ" sz="1800" dirty="0" err="1"/>
              <a:t>makrocytární</a:t>
            </a:r>
            <a:r>
              <a:rPr lang="cs-CZ" sz="1800" dirty="0"/>
              <a:t>, HGB 104g/l, vitB12 i </a:t>
            </a:r>
            <a:r>
              <a:rPr lang="cs-CZ" sz="1800" dirty="0" err="1"/>
              <a:t>folát</a:t>
            </a:r>
            <a:r>
              <a:rPr lang="cs-CZ" sz="1800" dirty="0"/>
              <a:t> bez poklesu, </a:t>
            </a:r>
            <a:r>
              <a:rPr lang="cs-CZ" sz="1800" dirty="0" err="1"/>
              <a:t>Cirhosis</a:t>
            </a:r>
            <a:r>
              <a:rPr lang="cs-CZ" sz="1800" dirty="0"/>
              <a:t> </a:t>
            </a:r>
            <a:r>
              <a:rPr lang="cs-CZ" sz="1800" dirty="0" err="1"/>
              <a:t>hepatis</a:t>
            </a:r>
            <a:r>
              <a:rPr lang="cs-CZ" sz="1800" dirty="0"/>
              <a:t> - </a:t>
            </a:r>
            <a:r>
              <a:rPr lang="cs-CZ" sz="1800" dirty="0" err="1"/>
              <a:t>toxonutritivní</a:t>
            </a:r>
            <a:r>
              <a:rPr lang="cs-CZ" sz="1800" dirty="0"/>
              <a:t> etiologie, známky portální hypertenze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Varixy jícnové I.st, dle GFS 10/2015 Kongestivní </a:t>
            </a:r>
            <a:r>
              <a:rPr lang="cs-CZ" sz="1800" dirty="0" err="1"/>
              <a:t>gastropatie</a:t>
            </a:r>
            <a:r>
              <a:rPr lang="cs-CZ" sz="1800" dirty="0"/>
              <a:t> typu mozaiky středního stupně dle GFS 10/2015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/>
              <a:t>Koagulopatie</a:t>
            </a:r>
            <a:r>
              <a:rPr lang="cs-CZ" sz="1800" dirty="0"/>
              <a:t> sekundární při </a:t>
            </a:r>
            <a:r>
              <a:rPr lang="cs-CZ" sz="1800" dirty="0" err="1"/>
              <a:t>hepatopatii</a:t>
            </a:r>
            <a:r>
              <a:rPr lang="cs-CZ" sz="1800" dirty="0"/>
              <a:t> – upraveno Trombocytopenie při </a:t>
            </a:r>
            <a:r>
              <a:rPr lang="cs-CZ" sz="1800" dirty="0" err="1"/>
              <a:t>hepatopatii</a:t>
            </a:r>
            <a:r>
              <a:rPr lang="cs-CZ" sz="1800" dirty="0"/>
              <a:t> a vs. i </a:t>
            </a:r>
            <a:r>
              <a:rPr lang="cs-CZ" sz="1800" dirty="0" err="1"/>
              <a:t>patie</a:t>
            </a:r>
            <a:r>
              <a:rPr lang="cs-CZ" sz="1800" dirty="0"/>
              <a:t>, Závislost na alkoholu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/>
              <a:t>Hyperurikemie</a:t>
            </a:r>
            <a:r>
              <a:rPr lang="cs-CZ" sz="1800" dirty="0"/>
              <a:t>, do medikace </a:t>
            </a:r>
            <a:r>
              <a:rPr lang="cs-CZ" sz="1800" dirty="0" err="1"/>
              <a:t>Milurit</a:t>
            </a:r>
            <a:r>
              <a:rPr lang="cs-CZ" sz="1800" dirty="0"/>
              <a:t> </a:t>
            </a:r>
            <a:r>
              <a:rPr lang="cs-CZ" sz="1800" dirty="0" err="1"/>
              <a:t>Hypokalcémie</a:t>
            </a:r>
            <a:r>
              <a:rPr lang="cs-CZ" sz="1800" dirty="0"/>
              <a:t> dle dok.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FA: inzulin </a:t>
            </a:r>
            <a:r>
              <a:rPr lang="cs-CZ" sz="1800" dirty="0" err="1"/>
              <a:t>Humulin</a:t>
            </a:r>
            <a:r>
              <a:rPr lang="cs-CZ" sz="1800" dirty="0"/>
              <a:t> R 12-12-6j před jídlem, </a:t>
            </a:r>
            <a:r>
              <a:rPr lang="cs-CZ" sz="1800" dirty="0" err="1"/>
              <a:t>Humulin</a:t>
            </a:r>
            <a:r>
              <a:rPr lang="cs-CZ" sz="1800" dirty="0"/>
              <a:t> N 10j ve 21hod - od středy nemá, protože mu došel, k PL nešel, </a:t>
            </a:r>
            <a:r>
              <a:rPr lang="cs-CZ" sz="1800" dirty="0" err="1"/>
              <a:t>Esentiale</a:t>
            </a:r>
            <a:r>
              <a:rPr lang="cs-CZ" sz="1800" dirty="0"/>
              <a:t>, </a:t>
            </a:r>
            <a:r>
              <a:rPr lang="cs-CZ" sz="1800" dirty="0" err="1"/>
              <a:t>Lagosa</a:t>
            </a:r>
            <a:endParaRPr lang="cs-CZ" sz="18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FF: chuť k jídlu poslední dny menší, stolice tmavá asi poslední 3 dny, bez čerstvé krve, moč tmavší, </a:t>
            </a:r>
            <a:r>
              <a:rPr lang="cs-CZ" sz="1800" dirty="0" err="1"/>
              <a:t>norm</a:t>
            </a:r>
            <a:r>
              <a:rPr lang="cs-CZ" sz="1800" dirty="0"/>
              <a:t>. množství.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SA, PA: manuální dělník, žije s manželkou a se synem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 err="1"/>
              <a:t>Abuzus</a:t>
            </a:r>
            <a:r>
              <a:rPr lang="cs-CZ" sz="1800" dirty="0"/>
              <a:t>: tč. asi 6piv za týden, před tím (3roky) asi 6 panáků/den + pivo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Alergie: nějaké ATB neví jméno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1800" dirty="0"/>
              <a:t>PL: neví</a:t>
            </a:r>
          </a:p>
        </p:txBody>
      </p:sp>
    </p:spTree>
    <p:extLst>
      <p:ext uri="{BB962C8B-B14F-4D97-AF65-F5344CB8AC3E}">
        <p14:creationId xmlns:p14="http://schemas.microsoft.com/office/powerpoint/2010/main" val="392421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2553B6D-A942-4CFC-9FF2-704D536B6F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2A0FD2-F83D-4241-AB14-1D4F91183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nález, na které P nezapomenout?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329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/>
              <a:t>Pacient lucidní, orientovaný, spolupracuje, bez klidové dušnosti, </a:t>
            </a:r>
            <a:r>
              <a:rPr lang="cs-CZ" sz="1600" dirty="0" err="1"/>
              <a:t>cyanózi</a:t>
            </a:r>
            <a:r>
              <a:rPr lang="cs-CZ" sz="1600" dirty="0"/>
              <a:t>, ikterus, orient. </a:t>
            </a:r>
            <a:r>
              <a:rPr lang="cs-CZ" sz="1600" dirty="0" err="1"/>
              <a:t>neurol</a:t>
            </a:r>
            <a:r>
              <a:rPr lang="cs-CZ" sz="1600" dirty="0"/>
              <a:t> v normě, </a:t>
            </a:r>
            <a:r>
              <a:rPr lang="cs-CZ" sz="1600" dirty="0" err="1"/>
              <a:t>normostenik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Hlava: poklepově nebolestivá, výstupy hlav. nervů nebol., zornice </a:t>
            </a:r>
            <a:r>
              <a:rPr lang="cs-CZ" sz="1600" dirty="0" err="1"/>
              <a:t>izokorické</a:t>
            </a:r>
            <a:r>
              <a:rPr lang="cs-CZ" sz="1600" dirty="0"/>
              <a:t>, skléry ikterické, reagují na osvit, bulby volně pohyblivé všemi směry, </a:t>
            </a:r>
            <a:r>
              <a:rPr lang="cs-CZ" sz="1600" dirty="0" err="1"/>
              <a:t>o,u,n</a:t>
            </a:r>
            <a:r>
              <a:rPr lang="cs-CZ" sz="1600" dirty="0"/>
              <a:t> bez sekrece, jazyk plazí středem, bez povlaku, LU nehmatám</a:t>
            </a:r>
          </a:p>
          <a:p>
            <a:pPr marL="0" indent="0">
              <a:buNone/>
            </a:pPr>
            <a:r>
              <a:rPr lang="cs-CZ" sz="1600" dirty="0"/>
              <a:t>Krk: symetrický, ŠŽ nezvětšena, LU nehmatám, náplň </a:t>
            </a:r>
            <a:r>
              <a:rPr lang="cs-CZ" sz="1600" dirty="0" err="1"/>
              <a:t>jugul</a:t>
            </a:r>
            <a:r>
              <a:rPr lang="cs-CZ" sz="1600" dirty="0"/>
              <a:t>. vén nezvýšena</a:t>
            </a:r>
          </a:p>
          <a:p>
            <a:pPr marL="0" indent="0">
              <a:buNone/>
            </a:pPr>
            <a:r>
              <a:rPr lang="cs-CZ" sz="1600" dirty="0"/>
              <a:t>Hrudník: symetrický, AS </a:t>
            </a:r>
            <a:r>
              <a:rPr lang="cs-CZ" sz="1600" dirty="0" err="1"/>
              <a:t>reg</a:t>
            </a:r>
            <a:r>
              <a:rPr lang="cs-CZ" sz="1600" dirty="0"/>
              <a:t>, ozvy </a:t>
            </a:r>
            <a:r>
              <a:rPr lang="cs-CZ" sz="1600" dirty="0" err="1"/>
              <a:t>ohr</a:t>
            </a:r>
            <a:r>
              <a:rPr lang="cs-CZ" sz="1600" dirty="0"/>
              <a:t>., </a:t>
            </a:r>
            <a:r>
              <a:rPr lang="cs-CZ" sz="1600" dirty="0" err="1"/>
              <a:t>dých</a:t>
            </a:r>
            <a:r>
              <a:rPr lang="cs-CZ" sz="1600" dirty="0"/>
              <a:t>. </a:t>
            </a:r>
            <a:r>
              <a:rPr lang="cs-CZ" sz="1600" dirty="0" err="1"/>
              <a:t>alv</a:t>
            </a:r>
            <a:r>
              <a:rPr lang="cs-CZ" sz="1600" dirty="0"/>
              <a:t>., </a:t>
            </a:r>
            <a:r>
              <a:rPr lang="cs-CZ" sz="1600" dirty="0" err="1"/>
              <a:t>b.v.f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Břicho: měkké, nebolestivé, </a:t>
            </a:r>
            <a:r>
              <a:rPr lang="cs-CZ" sz="1600" dirty="0" err="1"/>
              <a:t>prohmatné</a:t>
            </a:r>
            <a:r>
              <a:rPr lang="cs-CZ" sz="1600" dirty="0"/>
              <a:t>, bez zjevné rezistence, </a:t>
            </a:r>
            <a:r>
              <a:rPr lang="cs-CZ" sz="1600" dirty="0" err="1"/>
              <a:t>hepar</a:t>
            </a:r>
            <a:r>
              <a:rPr lang="cs-CZ" sz="1600" dirty="0"/>
              <a:t> hmatný 3cm pod obloukem, hrbolatých kontur, </a:t>
            </a:r>
            <a:r>
              <a:rPr lang="cs-CZ" sz="1600" dirty="0" err="1"/>
              <a:t>lien</a:t>
            </a:r>
            <a:r>
              <a:rPr lang="cs-CZ" sz="1600" dirty="0"/>
              <a:t> 0, </a:t>
            </a:r>
            <a:r>
              <a:rPr lang="cs-CZ" sz="1600" dirty="0" err="1"/>
              <a:t>tapott</a:t>
            </a:r>
            <a:r>
              <a:rPr lang="cs-CZ" sz="1600" dirty="0"/>
              <a:t>. </a:t>
            </a:r>
            <a:r>
              <a:rPr lang="cs-CZ" sz="1600" dirty="0" err="1"/>
              <a:t>bilat</a:t>
            </a:r>
            <a:r>
              <a:rPr lang="cs-CZ" sz="1600" dirty="0"/>
              <a:t>. </a:t>
            </a:r>
            <a:r>
              <a:rPr lang="cs-CZ" sz="1600" dirty="0" err="1"/>
              <a:t>negat</a:t>
            </a:r>
            <a:r>
              <a:rPr lang="cs-CZ" sz="1600" dirty="0"/>
              <a:t>. , peristaltika +</a:t>
            </a:r>
          </a:p>
          <a:p>
            <a:pPr marL="0" indent="0">
              <a:buNone/>
            </a:pPr>
            <a:r>
              <a:rPr lang="cs-CZ" sz="1600" dirty="0"/>
              <a:t>Záda: symetrická, vlevo v lub. oblasti rozsáhlý tmavý hematom velikosti asi 20x10cm, </a:t>
            </a:r>
            <a:r>
              <a:rPr lang="cs-CZ" sz="1600" dirty="0" err="1"/>
              <a:t>palp</a:t>
            </a:r>
            <a:r>
              <a:rPr lang="cs-CZ" sz="1600" dirty="0"/>
              <a:t>. </a:t>
            </a:r>
            <a:r>
              <a:rPr lang="cs-CZ" sz="1600" dirty="0" err="1"/>
              <a:t>boletivní</a:t>
            </a:r>
            <a:r>
              <a:rPr lang="cs-CZ" sz="1600" dirty="0"/>
              <a:t>, v jeho střede zaschlá exkoriace</a:t>
            </a:r>
          </a:p>
          <a:p>
            <a:pPr marL="0" indent="0">
              <a:buNone/>
            </a:pPr>
            <a:r>
              <a:rPr lang="cs-CZ" sz="1600" dirty="0"/>
              <a:t>Končetiny: HKK i DKK symetrické, bez otoků, bez bolestí</a:t>
            </a:r>
          </a:p>
          <a:p>
            <a:pPr marL="0" indent="0">
              <a:buNone/>
            </a:pPr>
            <a:r>
              <a:rPr lang="cs-CZ" sz="1600" dirty="0"/>
              <a:t>Per </a:t>
            </a:r>
            <a:r>
              <a:rPr lang="cs-CZ" sz="1600" dirty="0" err="1"/>
              <a:t>rectum</a:t>
            </a:r>
            <a:r>
              <a:rPr lang="cs-CZ" sz="1600" dirty="0"/>
              <a:t>: okolí klidné, tonus přiměřený, </a:t>
            </a:r>
            <a:r>
              <a:rPr lang="cs-CZ" sz="1600" dirty="0" err="1"/>
              <a:t>ampula</a:t>
            </a:r>
            <a:r>
              <a:rPr lang="cs-CZ" sz="1600" dirty="0"/>
              <a:t> téměř prázdná, v dosahu prstu bez hm. rezistence, ex post na rukavici něco málo tmavé stolice.</a:t>
            </a:r>
          </a:p>
        </p:txBody>
      </p:sp>
    </p:spTree>
    <p:extLst>
      <p:ext uri="{BB962C8B-B14F-4D97-AF65-F5344CB8AC3E}">
        <p14:creationId xmlns:p14="http://schemas.microsoft.com/office/powerpoint/2010/main" val="8989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53C150D-4C5A-46F2-81B0-00C5C6340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AF48BA-46D9-4089-B5E7-D10ABDAF0A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Urea 6.6 </a:t>
            </a:r>
            <a:r>
              <a:rPr lang="cs-CZ" sz="2200" dirty="0" err="1"/>
              <a:t>mmol</a:t>
            </a:r>
            <a:r>
              <a:rPr lang="cs-CZ" sz="2200" dirty="0"/>
              <a:t>/l, </a:t>
            </a:r>
            <a:r>
              <a:rPr lang="cs-CZ" sz="2200" dirty="0" err="1"/>
              <a:t>Kreat</a:t>
            </a:r>
            <a:r>
              <a:rPr lang="cs-CZ" sz="2200" dirty="0"/>
              <a:t>. 66 </a:t>
            </a:r>
            <a:r>
              <a:rPr lang="cs-CZ" sz="2200" dirty="0" err="1"/>
              <a:t>umol</a:t>
            </a:r>
            <a:r>
              <a:rPr lang="cs-CZ" sz="2200" dirty="0"/>
              <a:t>/l, CKD-EPI 1.84 ml/s, Na 139 </a:t>
            </a:r>
            <a:r>
              <a:rPr lang="cs-CZ" sz="2200" dirty="0" err="1"/>
              <a:t>mmol</a:t>
            </a:r>
            <a:r>
              <a:rPr lang="cs-CZ" sz="2200" dirty="0"/>
              <a:t>/l, K 3.5 </a:t>
            </a:r>
            <a:r>
              <a:rPr lang="cs-CZ" sz="2200" dirty="0" err="1"/>
              <a:t>mmol</a:t>
            </a:r>
            <a:r>
              <a:rPr lang="cs-CZ" sz="2200" dirty="0"/>
              <a:t>/l, Cl 104 </a:t>
            </a:r>
            <a:r>
              <a:rPr lang="cs-CZ" sz="2200" dirty="0" err="1"/>
              <a:t>mmol</a:t>
            </a:r>
            <a:r>
              <a:rPr lang="cs-CZ" sz="2200" dirty="0"/>
              <a:t>/l, Osmol. 295 </a:t>
            </a:r>
            <a:r>
              <a:rPr lang="cs-CZ" sz="2200" dirty="0" err="1"/>
              <a:t>mmol</a:t>
            </a:r>
            <a:r>
              <a:rPr lang="cs-CZ" sz="2200" dirty="0"/>
              <a:t>/kg, </a:t>
            </a:r>
            <a:r>
              <a:rPr lang="cs-CZ" sz="2200" dirty="0" err="1"/>
              <a:t>Bi-celk</a:t>
            </a:r>
            <a:r>
              <a:rPr lang="cs-CZ" sz="2200" dirty="0"/>
              <a:t>. 215.4 </a:t>
            </a:r>
            <a:r>
              <a:rPr lang="cs-CZ" sz="2200" dirty="0" err="1"/>
              <a:t>umol</a:t>
            </a:r>
            <a:r>
              <a:rPr lang="cs-CZ" sz="2200" dirty="0"/>
              <a:t>/l, ALT 0.48 </a:t>
            </a:r>
            <a:r>
              <a:rPr lang="cs-CZ" sz="2200" dirty="0" err="1"/>
              <a:t>ukat</a:t>
            </a:r>
            <a:r>
              <a:rPr lang="cs-CZ" sz="2200" dirty="0"/>
              <a:t>/l, AST 2.06 </a:t>
            </a:r>
            <a:r>
              <a:rPr lang="cs-CZ" sz="2200" dirty="0" err="1"/>
              <a:t>ukat</a:t>
            </a:r>
            <a:r>
              <a:rPr lang="cs-CZ" sz="2200" dirty="0"/>
              <a:t>/l, GGT 15.91 </a:t>
            </a:r>
            <a:r>
              <a:rPr lang="cs-CZ" sz="2200" dirty="0" err="1"/>
              <a:t>ukat</a:t>
            </a:r>
            <a:r>
              <a:rPr lang="cs-CZ" sz="2200" dirty="0"/>
              <a:t>/l, ALP 2.88 </a:t>
            </a:r>
            <a:r>
              <a:rPr lang="cs-CZ" sz="2200" dirty="0" err="1"/>
              <a:t>ukat</a:t>
            </a:r>
            <a:r>
              <a:rPr lang="cs-CZ" sz="2200" dirty="0"/>
              <a:t>/l, Glukóza 9.1 </a:t>
            </a:r>
            <a:r>
              <a:rPr lang="cs-CZ" sz="2200" dirty="0" err="1"/>
              <a:t>mmol</a:t>
            </a:r>
            <a:r>
              <a:rPr lang="cs-CZ" sz="2200" dirty="0"/>
              <a:t>/l, CRP 8.4 mg/l,</a:t>
            </a:r>
          </a:p>
          <a:p>
            <a:r>
              <a:rPr lang="cs-CZ" sz="2200" dirty="0"/>
              <a:t>Leu 5.430 10^9/l, Ery 2.39 10^12/l, HB 73.0 g/l, </a:t>
            </a:r>
            <a:r>
              <a:rPr lang="cs-CZ" sz="2200" dirty="0" err="1"/>
              <a:t>HKt</a:t>
            </a:r>
            <a:r>
              <a:rPr lang="cs-CZ" sz="2200" dirty="0"/>
              <a:t> 0.220 l/l, MCV 91.6 </a:t>
            </a:r>
            <a:r>
              <a:rPr lang="cs-CZ" sz="2200" dirty="0" err="1"/>
              <a:t>fL</a:t>
            </a:r>
            <a:r>
              <a:rPr lang="cs-CZ" sz="2200" dirty="0"/>
              <a:t>, </a:t>
            </a:r>
            <a:r>
              <a:rPr lang="cs-CZ" sz="2200" dirty="0" err="1"/>
              <a:t>Trbc</a:t>
            </a:r>
            <a:r>
              <a:rPr lang="cs-CZ" sz="2200" dirty="0"/>
              <a:t> 53.0 10^9/l, MCHB 30.5 </a:t>
            </a:r>
            <a:r>
              <a:rPr lang="cs-CZ" sz="2200" dirty="0" err="1"/>
              <a:t>pg</a:t>
            </a:r>
            <a:r>
              <a:rPr lang="cs-CZ" sz="2200" dirty="0"/>
              <a:t>, </a:t>
            </a:r>
            <a:r>
              <a:rPr lang="cs-CZ" sz="2200" dirty="0" err="1"/>
              <a:t>Koncentr</a:t>
            </a:r>
            <a:r>
              <a:rPr lang="cs-CZ" sz="2200" dirty="0"/>
              <a:t>. HGB v ERY 333.0 g/l, Šíře distribuce ERY 19.8 %</a:t>
            </a:r>
          </a:p>
          <a:p>
            <a:r>
              <a:rPr lang="cs-CZ" sz="2200" dirty="0"/>
              <a:t>Protrombin. čas 1.92 INR, Fibrinogen 1.43 g/l, </a:t>
            </a:r>
            <a:r>
              <a:rPr lang="cs-CZ" sz="2200" dirty="0" err="1"/>
              <a:t>aPTT</a:t>
            </a:r>
            <a:r>
              <a:rPr lang="cs-CZ" sz="2200" dirty="0"/>
              <a:t>-ratio 1.30 R</a:t>
            </a:r>
          </a:p>
        </p:txBody>
      </p:sp>
    </p:spTree>
    <p:extLst>
      <p:ext uri="{BB962C8B-B14F-4D97-AF65-F5344CB8AC3E}">
        <p14:creationId xmlns:p14="http://schemas.microsoft.com/office/powerpoint/2010/main" val="276336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6527A0D-85DB-4B1B-AE46-B9CA661140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24620A-641C-466D-925C-27D1ACEC6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GFS obraz v distální jícnu</a:t>
            </a:r>
          </a:p>
        </p:txBody>
      </p:sp>
      <p:pic>
        <p:nvPicPr>
          <p:cNvPr id="24578" name="Picture 2" descr="Update on the management of gastrointestinal va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353289"/>
            <a:ext cx="5334000" cy="447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203092" y="1353289"/>
            <a:ext cx="496741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>
                <a:latin typeface="+mj-lt"/>
              </a:rPr>
              <a:t>Jícen a kardie: lumen volné, varixy v distální polovině jícnu, velké (</a:t>
            </a:r>
            <a:r>
              <a:rPr lang="cs-CZ" sz="1900" dirty="0" err="1">
                <a:latin typeface="+mj-lt"/>
              </a:rPr>
              <a:t>Paquet</a:t>
            </a:r>
            <a:r>
              <a:rPr lang="cs-CZ" sz="1900" dirty="0">
                <a:latin typeface="+mj-lt"/>
              </a:rPr>
              <a:t> III), pokračující do kardie, dvě krvácející bodové lokality se stříkající krví (</a:t>
            </a:r>
            <a:r>
              <a:rPr lang="cs-CZ" sz="1900" dirty="0" err="1">
                <a:latin typeface="+mj-lt"/>
              </a:rPr>
              <a:t>Forrest</a:t>
            </a:r>
            <a:r>
              <a:rPr lang="cs-CZ" sz="1900" dirty="0">
                <a:latin typeface="+mj-lt"/>
              </a:rPr>
              <a:t> </a:t>
            </a:r>
            <a:r>
              <a:rPr lang="cs-CZ" sz="1900" dirty="0" err="1">
                <a:latin typeface="+mj-lt"/>
              </a:rPr>
              <a:t>Ia</a:t>
            </a:r>
            <a:r>
              <a:rPr lang="cs-CZ" sz="1900" dirty="0">
                <a:latin typeface="+mj-lt"/>
              </a:rPr>
              <a:t>), kontinuální proud, provedena opich </a:t>
            </a:r>
            <a:r>
              <a:rPr lang="cs-CZ" sz="1900" dirty="0" err="1">
                <a:latin typeface="+mj-lt"/>
              </a:rPr>
              <a:t>Aethoxyslerolem</a:t>
            </a:r>
            <a:r>
              <a:rPr lang="cs-CZ" sz="1900" dirty="0">
                <a:latin typeface="+mj-lt"/>
              </a:rPr>
              <a:t> 2% celkem 8ml ve dvou lokalitách ze 4 vpichům, krvácení zastaveno.</a:t>
            </a:r>
          </a:p>
          <a:p>
            <a:r>
              <a:rPr lang="cs-CZ" sz="1900" dirty="0">
                <a:latin typeface="+mj-lt"/>
              </a:rPr>
              <a:t>Žaludek: řasy pravidelné, jezírko krve a krevních koagul, sliznice ve viditelných úsecích bez leze, zjevné </a:t>
            </a:r>
            <a:r>
              <a:rPr lang="cs-CZ" sz="1900" dirty="0" err="1">
                <a:latin typeface="+mj-lt"/>
              </a:rPr>
              <a:t>fundální</a:t>
            </a:r>
            <a:r>
              <a:rPr lang="cs-CZ" sz="1900" dirty="0">
                <a:latin typeface="+mj-lt"/>
              </a:rPr>
              <a:t> varixy nejsou.</a:t>
            </a:r>
          </a:p>
          <a:p>
            <a:r>
              <a:rPr lang="cs-CZ" sz="1900" dirty="0">
                <a:latin typeface="+mj-lt"/>
              </a:rPr>
              <a:t>Pylorus: oválný, bez leze</a:t>
            </a:r>
          </a:p>
          <a:p>
            <a:r>
              <a:rPr lang="cs-CZ" sz="1900" dirty="0">
                <a:latin typeface="+mj-lt"/>
              </a:rPr>
              <a:t>Bulbus: prostorný, bez leze</a:t>
            </a:r>
          </a:p>
          <a:p>
            <a:r>
              <a:rPr lang="cs-CZ" sz="1900" dirty="0">
                <a:latin typeface="+mj-lt"/>
              </a:rPr>
              <a:t>D2,3: lumen volné, sliznice klidná, bez leze, jen zatečená krev ze žaludku</a:t>
            </a:r>
          </a:p>
        </p:txBody>
      </p:sp>
    </p:spTree>
    <p:extLst>
      <p:ext uri="{BB962C8B-B14F-4D97-AF65-F5344CB8AC3E}">
        <p14:creationId xmlns:p14="http://schemas.microsoft.com/office/powerpoint/2010/main" val="31854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9E2944-437A-4E1E-9EAB-76C6EE0EAB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27AF22-1D95-47B9-B263-01EE5D091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terapie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/>
            <a:r>
              <a:rPr lang="cs-CZ" dirty="0"/>
              <a:t>adekvátní </a:t>
            </a:r>
            <a:r>
              <a:rPr lang="cs-CZ" dirty="0" err="1"/>
              <a:t>iv</a:t>
            </a:r>
            <a:r>
              <a:rPr lang="cs-CZ" dirty="0"/>
              <a:t>. vstup.</a:t>
            </a:r>
          </a:p>
          <a:p>
            <a:pPr marL="342900" indent="-342900"/>
            <a:r>
              <a:rPr lang="cs-CZ" dirty="0"/>
              <a:t>monitorace vit. FF</a:t>
            </a:r>
          </a:p>
          <a:p>
            <a:pPr marL="342900" indent="-342900"/>
            <a:r>
              <a:rPr lang="cs-CZ" dirty="0"/>
              <a:t>krystaloidy </a:t>
            </a:r>
            <a:r>
              <a:rPr lang="cs-CZ" dirty="0" err="1"/>
              <a:t>iv</a:t>
            </a:r>
            <a:r>
              <a:rPr lang="cs-CZ" dirty="0"/>
              <a:t>. </a:t>
            </a:r>
          </a:p>
          <a:p>
            <a:pPr marL="342900" indent="-342900"/>
            <a:r>
              <a:rPr lang="cs-CZ" dirty="0" err="1"/>
              <a:t>omeprazol</a:t>
            </a:r>
            <a:r>
              <a:rPr lang="cs-CZ" dirty="0"/>
              <a:t> </a:t>
            </a:r>
            <a:r>
              <a:rPr lang="cs-CZ" dirty="0" err="1"/>
              <a:t>iv</a:t>
            </a:r>
            <a:r>
              <a:rPr lang="cs-CZ" dirty="0"/>
              <a:t>. kont. </a:t>
            </a:r>
          </a:p>
          <a:p>
            <a:pPr marL="342900" indent="-342900"/>
            <a:r>
              <a:rPr lang="cs-CZ" dirty="0" err="1"/>
              <a:t>terlipresin</a:t>
            </a:r>
            <a:r>
              <a:rPr lang="cs-CZ" dirty="0"/>
              <a:t> 1mg a 4 hod</a:t>
            </a:r>
          </a:p>
          <a:p>
            <a:pPr marL="342900" indent="-342900"/>
            <a:r>
              <a:rPr lang="cs-CZ" dirty="0"/>
              <a:t>EBR dle KO </a:t>
            </a:r>
          </a:p>
          <a:p>
            <a:pPr marL="342900" indent="-342900"/>
            <a:r>
              <a:rPr lang="cs-CZ" dirty="0"/>
              <a:t>4g Fibrinogenu</a:t>
            </a:r>
          </a:p>
          <a:p>
            <a:pPr marL="342900" indent="-342900"/>
            <a:r>
              <a:rPr lang="cs-CZ" dirty="0" err="1"/>
              <a:t>trombonáplav</a:t>
            </a:r>
            <a:r>
              <a:rPr lang="cs-CZ" dirty="0"/>
              <a:t> </a:t>
            </a:r>
          </a:p>
          <a:p>
            <a:pPr marL="342900" indent="-342900"/>
            <a:r>
              <a:rPr lang="cs-CZ" dirty="0"/>
              <a:t>hospitalizace na JIP</a:t>
            </a:r>
          </a:p>
        </p:txBody>
      </p:sp>
    </p:spTree>
    <p:extLst>
      <p:ext uri="{BB962C8B-B14F-4D97-AF65-F5344CB8AC3E}">
        <p14:creationId xmlns:p14="http://schemas.microsoft.com/office/powerpoint/2010/main" val="301210497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3100</TotalTime>
  <Words>2485</Words>
  <Application>Microsoft Office PowerPoint</Application>
  <PresentationFormat>Širokoúhlá obrazovka</PresentationFormat>
  <Paragraphs>276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Carlito</vt:lpstr>
      <vt:lpstr>Tahoma</vt:lpstr>
      <vt:lpstr>Wingdings</vt:lpstr>
      <vt:lpstr>Prezentace_MU_CZ</vt:lpstr>
      <vt:lpstr>Krvácení do GIT</vt:lpstr>
      <vt:lpstr>Sobotní ráno na UP</vt:lpstr>
      <vt:lpstr>Prezentace aplikace PowerPoint</vt:lpstr>
      <vt:lpstr>Emergetně</vt:lpstr>
      <vt:lpstr>Anamnéza</vt:lpstr>
      <vt:lpstr>Klinický nález, na které P nezapomenout? </vt:lpstr>
      <vt:lpstr>Odběry</vt:lpstr>
      <vt:lpstr>GFS obraz v distální jícnu</vt:lpstr>
      <vt:lpstr>Shrnutí terapie</vt:lpstr>
      <vt:lpstr>80% krvácení do GIT má zdroj v horním GIT  </vt:lpstr>
      <vt:lpstr>Epidemiologie</vt:lpstr>
      <vt:lpstr>Etiologie</vt:lpstr>
      <vt:lpstr>Vředová choroba gastroduodena</vt:lpstr>
      <vt:lpstr>Prezentace aplikace PowerPoint</vt:lpstr>
      <vt:lpstr>Etiologie VCHGD</vt:lpstr>
      <vt:lpstr>Prezentace aplikace PowerPoint</vt:lpstr>
      <vt:lpstr>VCHGD</vt:lpstr>
      <vt:lpstr>Krvácení z vředu žaludku: Forrestova klasifikace</vt:lpstr>
      <vt:lpstr>Léčba VCHGD</vt:lpstr>
      <vt:lpstr>Léčba VCHGD</vt:lpstr>
      <vt:lpstr>Jícnové varixy </vt:lpstr>
      <vt:lpstr>Krvácení do GIT z hlediska rychlosti  vzniku</vt:lpstr>
      <vt:lpstr>Kdy myslet na krvácení do GIT?</vt:lpstr>
      <vt:lpstr>Kdy myslet na krvácení do GIT?</vt:lpstr>
      <vt:lpstr>Jak postupovat při podezření na krvácení do GIT?</vt:lpstr>
      <vt:lpstr>Diagnostika</vt:lpstr>
      <vt:lpstr>Emergentní terapie</vt:lpstr>
      <vt:lpstr>Terapie - souhrn</vt:lpstr>
      <vt:lpstr>Prevence</vt:lpstr>
      <vt:lpstr>Děkuji za pozornost! </vt:lpstr>
      <vt:lpstr>Ke čtení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254</cp:revision>
  <cp:lastPrinted>1601-01-01T00:00:00Z</cp:lastPrinted>
  <dcterms:created xsi:type="dcterms:W3CDTF">2021-04-27T07:29:37Z</dcterms:created>
  <dcterms:modified xsi:type="dcterms:W3CDTF">2021-09-10T15:40:45Z</dcterms:modified>
</cp:coreProperties>
</file>