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1"/>
  </p:sldMasterIdLst>
  <p:sldIdLst>
    <p:sldId id="256" r:id="rId2"/>
    <p:sldId id="357" r:id="rId3"/>
    <p:sldId id="305" r:id="rId4"/>
    <p:sldId id="355" r:id="rId5"/>
    <p:sldId id="334" r:id="rId6"/>
    <p:sldId id="333" r:id="rId7"/>
    <p:sldId id="356" r:id="rId8"/>
    <p:sldId id="335" r:id="rId9"/>
    <p:sldId id="360" r:id="rId10"/>
    <p:sldId id="359" r:id="rId11"/>
    <p:sldId id="361" r:id="rId12"/>
    <p:sldId id="352" r:id="rId13"/>
    <p:sldId id="336" r:id="rId14"/>
    <p:sldId id="337" r:id="rId15"/>
    <p:sldId id="338" r:id="rId16"/>
    <p:sldId id="339" r:id="rId17"/>
    <p:sldId id="358" r:id="rId18"/>
    <p:sldId id="341" r:id="rId19"/>
    <p:sldId id="342" r:id="rId20"/>
    <p:sldId id="343" r:id="rId21"/>
    <p:sldId id="344" r:id="rId22"/>
    <p:sldId id="364" r:id="rId23"/>
    <p:sldId id="345" r:id="rId24"/>
    <p:sldId id="303" r:id="rId25"/>
    <p:sldId id="329" r:id="rId26"/>
    <p:sldId id="330" r:id="rId27"/>
    <p:sldId id="331" r:id="rId28"/>
    <p:sldId id="353" r:id="rId29"/>
    <p:sldId id="346" r:id="rId30"/>
    <p:sldId id="347" r:id="rId31"/>
    <p:sldId id="363" r:id="rId32"/>
    <p:sldId id="348" r:id="rId33"/>
    <p:sldId id="349" r:id="rId34"/>
    <p:sldId id="350" r:id="rId35"/>
    <p:sldId id="351" r:id="rId3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907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C7435-769D-438C-95A7-2A0D7256410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9691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EC32C-C363-4FD4-AEC2-864EE3C38CB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3807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8DE5A-9FFF-4EE9-B995-3C833082D1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88700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47165-AB55-4784-9C07-4657E1BD434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54432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852D0-D8B9-4987-B3A0-0234B8100D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55783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F3CA-81C8-4EB8-A5EA-0B42744CBA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0034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4CB12-C6DF-4DB3-9FCE-BF9ACAC077A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3367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46E02-57EA-42EE-ADAB-131703735D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8969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85C88-9D7C-432A-9E3D-E69ADD97B0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58728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CDC42-5692-4622-8175-2513A2495C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367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DB090-248F-4540-996F-79369DB7FB9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26732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08AD5-EFAE-4284-A71C-214C57D190C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244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783A82-88FF-4CCF-972D-78B8800E372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4636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4833C20-4A32-464C-82E4-50DA8B7EF4F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5113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/>
            </a:r>
            <a:br>
              <a:rPr lang="cs-CZ" altLang="cs-CZ" sz="4000" smtClean="0"/>
            </a:br>
            <a:r>
              <a:rPr lang="cs-CZ" altLang="cs-CZ" sz="4000" smtClean="0"/>
              <a:t>Astma bronchiale</a:t>
            </a:r>
          </a:p>
        </p:txBody>
      </p:sp>
      <p:sp>
        <p:nvSpPr>
          <p:cNvPr id="2051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2019300" y="4021138"/>
            <a:ext cx="5400675" cy="1439862"/>
          </a:xfrm>
        </p:spPr>
        <p:txBody>
          <a:bodyPr/>
          <a:lstStyle/>
          <a:p>
            <a:pPr marL="381000" indent="-381000" algn="ctr"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MUDr. Vladimír Herout</a:t>
            </a:r>
          </a:p>
          <a:p>
            <a:pPr marL="381000" indent="-381000" algn="ctr" eaLnBrk="1" hangingPunct="1">
              <a:lnSpc>
                <a:spcPct val="90000"/>
              </a:lnSpc>
              <a:buFontTx/>
              <a:buNone/>
            </a:pPr>
            <a:r>
              <a:rPr lang="cs-CZ" altLang="cs-CZ" sz="2000" smtClean="0"/>
              <a:t>Klinika nemocí plicních a tuberkulózy, FNB a LFMU</a:t>
            </a:r>
          </a:p>
          <a:p>
            <a:pPr marL="381000" indent="-381000" eaLnBrk="1" hangingPunct="1">
              <a:lnSpc>
                <a:spcPct val="90000"/>
              </a:lnSpc>
              <a:buFontTx/>
              <a:buNone/>
            </a:pPr>
            <a:endParaRPr lang="cs-CZ" altLang="cs-CZ" sz="2000" smtClean="0"/>
          </a:p>
        </p:txBody>
      </p:sp>
      <p:pic>
        <p:nvPicPr>
          <p:cNvPr id="2052" name="Picture 12" descr="Logo%20F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8"/>
            <a:ext cx="4105275" cy="145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Obráze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60350"/>
            <a:ext cx="364648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Fenotyp astmatu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Vydechovaný oxid dusnatý (FeNO)</a:t>
            </a:r>
          </a:p>
          <a:p>
            <a:pPr eaLnBrk="1" hangingPunct="1"/>
            <a:r>
              <a:rPr lang="cs-CZ" altLang="cs-CZ" smtClean="0"/>
              <a:t>Kondenzát vydechovaného vzduchu (peroxid vodíku, leukotrieny)</a:t>
            </a:r>
          </a:p>
          <a:p>
            <a:pPr eaLnBrk="1" hangingPunct="1"/>
            <a:r>
              <a:rPr lang="cs-CZ" altLang="cs-CZ" smtClean="0"/>
              <a:t>Indukované sputum</a:t>
            </a:r>
          </a:p>
          <a:p>
            <a:pPr lvl="1" eaLnBrk="1" hangingPunct="1"/>
            <a:r>
              <a:rPr lang="cs-CZ" altLang="cs-CZ" smtClean="0"/>
              <a:t>vyšetření buněčného sedimentu</a:t>
            </a:r>
          </a:p>
          <a:p>
            <a:pPr lvl="2" eaLnBrk="1" hangingPunct="1"/>
            <a:r>
              <a:rPr lang="cs-CZ" altLang="cs-CZ" smtClean="0"/>
              <a:t>eosinofilní</a:t>
            </a:r>
          </a:p>
          <a:p>
            <a:pPr lvl="2" eaLnBrk="1" hangingPunct="1"/>
            <a:r>
              <a:rPr lang="cs-CZ" altLang="cs-CZ" smtClean="0"/>
              <a:t>neutrofilní</a:t>
            </a:r>
          </a:p>
          <a:p>
            <a:pPr lvl="2" eaLnBrk="1" hangingPunct="1"/>
            <a:r>
              <a:rPr lang="cs-CZ" altLang="cs-CZ" smtClean="0"/>
              <a:t>paucigranulocytární zánětlivý fenotyp astmatu</a:t>
            </a:r>
          </a:p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2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Fenotyp astmatu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mtClean="0"/>
              <a:t>Bronchoskopie</a:t>
            </a:r>
          </a:p>
          <a:p>
            <a:pPr lvl="1" eaLnBrk="1" hangingPunct="1"/>
            <a:r>
              <a:rPr lang="cs-CZ" altLang="cs-CZ" smtClean="0"/>
              <a:t>BAL</a:t>
            </a:r>
          </a:p>
          <a:p>
            <a:pPr lvl="1" eaLnBrk="1" hangingPunct="1"/>
            <a:r>
              <a:rPr lang="cs-CZ" altLang="cs-CZ" smtClean="0"/>
              <a:t>bronchiální biopsie</a:t>
            </a:r>
          </a:p>
          <a:p>
            <a:pPr lvl="4" eaLnBrk="1" hangingPunct="1"/>
            <a:r>
              <a:rPr lang="cs-CZ" altLang="cs-CZ" smtClean="0"/>
              <a:t>uvolňování epitelu, hyperplazie pohárkových buněk, ztluštělá lamina retikularis BM, eosinofilní a lymfocytární infiltrace v submukóze,     proliferace myofibroblatů (při remodelaci dýchacích cest) </a:t>
            </a:r>
          </a:p>
        </p:txBody>
      </p:sp>
      <p:pic>
        <p:nvPicPr>
          <p:cNvPr id="12292" name="Picture 5" descr="prudusk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5292725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4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Fenotypy astmatu</a:t>
            </a:r>
            <a:br>
              <a:rPr lang="cs-CZ" altLang="cs-CZ" sz="4000" smtClean="0"/>
            </a:br>
            <a:r>
              <a:rPr lang="cs-CZ" altLang="cs-CZ" sz="4000" smtClean="0"/>
              <a:t>(vzhledem k odpovědi na léčbu)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Eosinofilní alergické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Eosinofilní nealergické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Noneosinofilní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7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Diagnostika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Anamnéza</a:t>
            </a:r>
          </a:p>
          <a:p>
            <a:pPr eaLnBrk="1" hangingPunct="1"/>
            <a:r>
              <a:rPr lang="cs-CZ" altLang="cs-CZ" smtClean="0"/>
              <a:t>Funkční vyšetření plic</a:t>
            </a:r>
          </a:p>
          <a:p>
            <a:pPr lvl="1" eaLnBrk="1" hangingPunct="1"/>
            <a:r>
              <a:rPr lang="cs-CZ" altLang="cs-CZ" smtClean="0"/>
              <a:t>průkaz bronchiální obstrukce, její reverzibility a variability</a:t>
            </a:r>
          </a:p>
          <a:p>
            <a:pPr lvl="1" eaLnBrk="1" hangingPunct="1"/>
            <a:r>
              <a:rPr lang="cs-CZ" altLang="cs-CZ" smtClean="0"/>
              <a:t>normální spirometrie nevylučuje dg. astmatu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15364" name="Picture 5" descr="ANd9GcTl0joOfLIcupcXa5vrvBtFJTw1exYsE9v3f74u7NHgtjxJJxJj9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813"/>
            <a:ext cx="7488237" cy="56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Vyšetření bronchiální hyperreaktivity</a:t>
            </a:r>
          </a:p>
          <a:p>
            <a:pPr lvl="1" eaLnBrk="1" hangingPunct="1"/>
            <a:r>
              <a:rPr lang="cs-CZ" altLang="cs-CZ" smtClean="0"/>
              <a:t>pomocí bronchokonstrikčního testu</a:t>
            </a:r>
          </a:p>
          <a:p>
            <a:pPr lvl="1" eaLnBrk="1" hangingPunct="1"/>
            <a:r>
              <a:rPr lang="cs-CZ" altLang="cs-CZ" smtClean="0"/>
              <a:t>metoda reflektující zvýšení citlivosti dýchacích cest na inhalační podněty</a:t>
            </a:r>
          </a:p>
          <a:p>
            <a:pPr lvl="1" eaLnBrk="1" hangingPunct="1"/>
            <a:r>
              <a:rPr lang="cs-CZ" altLang="cs-CZ" smtClean="0"/>
              <a:t>přímé bronchokonstrikční podněty (metacholin, histamin)</a:t>
            </a:r>
          </a:p>
          <a:p>
            <a:pPr lvl="1" eaLnBrk="1" hangingPunct="1"/>
            <a:r>
              <a:rPr lang="cs-CZ" altLang="cs-CZ" smtClean="0"/>
              <a:t>nepřímé podněty (AMP, hypertonický roztok soli, mannitol, fyzická námaha)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1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Další doporučovaná vyšetření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Alergologické vyšetření</a:t>
            </a:r>
          </a:p>
          <a:p>
            <a:pPr eaLnBrk="1" hangingPunct="1"/>
            <a:r>
              <a:rPr lang="cs-CZ" altLang="cs-CZ" smtClean="0"/>
              <a:t>ORL vyšetření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2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Léčba - historie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1969: beta2 sympatomimetika</a:t>
            </a:r>
          </a:p>
          <a:p>
            <a:pPr eaLnBrk="1" hangingPunct="1"/>
            <a:r>
              <a:rPr lang="cs-CZ" altLang="cs-CZ" smtClean="0"/>
              <a:t>1974: inhalační kortikosteroidy</a:t>
            </a:r>
          </a:p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5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Léčba nefarmakologická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Režimová opatření</a:t>
            </a:r>
          </a:p>
          <a:p>
            <a:pPr lvl="1" eaLnBrk="1" hangingPunct="1"/>
            <a:r>
              <a:rPr lang="cs-CZ" altLang="cs-CZ" smtClean="0"/>
              <a:t> zamezení expozice spouštěčům astmatu</a:t>
            </a:r>
          </a:p>
          <a:p>
            <a:pPr eaLnBrk="1" hangingPunct="1"/>
            <a:r>
              <a:rPr lang="cs-CZ" altLang="cs-CZ" smtClean="0"/>
              <a:t>Bronchiální termoplastika</a:t>
            </a:r>
          </a:p>
          <a:p>
            <a:pPr lvl="1" eaLnBrk="1" hangingPunct="1"/>
            <a:r>
              <a:rPr lang="cs-CZ" altLang="cs-CZ" smtClean="0"/>
              <a:t> radiofrekvenční a tepelná energie</a:t>
            </a:r>
          </a:p>
          <a:p>
            <a:pPr lvl="1" eaLnBrk="1" hangingPunct="1"/>
            <a:r>
              <a:rPr lang="cs-CZ" altLang="cs-CZ" smtClean="0"/>
              <a:t> zmenšuje vrstvu hladké svaloviny u pacientů se specifickým fenotypem OLA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73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Léčba farmakologická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úlevová antiastmatika</a:t>
            </a:r>
          </a:p>
          <a:p>
            <a:pPr lvl="1" eaLnBrk="1" hangingPunct="1"/>
            <a:r>
              <a:rPr lang="cs-CZ" altLang="cs-CZ" smtClean="0"/>
              <a:t> bronchodilatancia</a:t>
            </a:r>
          </a:p>
          <a:p>
            <a:pPr lvl="1"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kontrolující antiastmatika</a:t>
            </a:r>
          </a:p>
          <a:p>
            <a:pPr lvl="1" eaLnBrk="1" hangingPunct="1"/>
            <a:r>
              <a:rPr lang="cs-CZ" altLang="cs-CZ" smtClean="0"/>
              <a:t>působí protizánětlivě a preventivně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1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z="4800" b="1" smtClean="0"/>
          </a:p>
          <a:p>
            <a:pPr algn="ctr" eaLnBrk="1" hangingPunct="1">
              <a:buFontTx/>
              <a:buNone/>
            </a:pPr>
            <a:r>
              <a:rPr lang="cs-CZ" altLang="cs-CZ" sz="4800" b="1" smtClean="0"/>
              <a:t>Definice?</a:t>
            </a:r>
          </a:p>
        </p:txBody>
      </p:sp>
      <p:pic>
        <p:nvPicPr>
          <p:cNvPr id="3076" name="Picture 5" descr="ANd9GcRY6HS7BvXgEx-skUvAUWOyCzTrTfM_yuRKjRzsL6GCgJ_GG6RYR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8" name="AutoShape 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79" name="AutoShape 11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080" name="Picture 13" descr="ANd9GcQlLSeT-DPAKp0wmHqZcMyofl_qdcN_ieNs8L8h6n4JahXfKHw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8913"/>
            <a:ext cx="2022475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AutoShape 15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82" name="AutoShape 17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83" name="AutoShape 19" descr="2Q=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084" name="Picture 21" descr="ANd9GcSQhJ9SpS90BJ5ET8Bxej65Y4bVfiEu362nRSj-Aly6gT-00kk1_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4033838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AutoShape 23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86" name="AutoShape 25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87" name="AutoShape 27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3088" name="AutoShape 29" descr="Z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089" name="Picture 31" descr="1268688278lukas-bau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076700"/>
            <a:ext cx="4537075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41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úlevová antiastmatika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mtClean="0"/>
              <a:t>RABA (s rychlým nástupem účinku, rapid-acting beta-2 agonists)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SABA (beta2 agonisté s krátkým účinkem)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mtClean="0"/>
              <a:t>fenoterol, salbutamol, terbutalin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formoterol (LABA)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SAMA (anticholinergika s krátkodobým účinkem)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 smtClean="0"/>
              <a:t>bromid ipratropia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mtClean="0"/>
              <a:t>injekční teofylliny, systémové kortikosteroidy</a:t>
            </a:r>
          </a:p>
          <a:p>
            <a:pPr lvl="2" eaLnBrk="1" hangingPunct="1">
              <a:lnSpc>
                <a:spcPct val="90000"/>
              </a:lnSpc>
              <a:buFontTx/>
              <a:buNone/>
            </a:pPr>
            <a:r>
              <a:rPr lang="cs-CZ" altLang="cs-CZ" smtClean="0"/>
              <a:t>  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66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kontrolující antiastmatika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4000" b="1" smtClean="0"/>
              <a:t>IKS (inhalační kortikosteroidy)</a:t>
            </a:r>
          </a:p>
          <a:p>
            <a:pPr eaLnBrk="1" hangingPunct="1"/>
            <a:endParaRPr lang="cs-CZ" altLang="cs-CZ" sz="2400" smtClean="0"/>
          </a:p>
          <a:p>
            <a:pPr eaLnBrk="1" hangingPunct="1"/>
            <a:r>
              <a:rPr lang="cs-CZ" altLang="cs-CZ" sz="2400" smtClean="0"/>
              <a:t>LABA (inhalační beta2 agonisté s dlouhým účinkem)   </a:t>
            </a:r>
          </a:p>
          <a:p>
            <a:pPr eaLnBrk="1" hangingPunct="1"/>
            <a:r>
              <a:rPr lang="cs-CZ" altLang="cs-CZ" sz="2400" smtClean="0"/>
              <a:t>Antileukotrieny</a:t>
            </a:r>
          </a:p>
          <a:p>
            <a:pPr lvl="1" eaLnBrk="1" hangingPunct="1"/>
            <a:r>
              <a:rPr lang="cs-CZ" altLang="cs-CZ" sz="2400" smtClean="0"/>
              <a:t> montelukast, zafirlukast</a:t>
            </a:r>
          </a:p>
          <a:p>
            <a:pPr eaLnBrk="1" hangingPunct="1"/>
            <a:r>
              <a:rPr lang="cs-CZ" altLang="cs-CZ" sz="2400" smtClean="0"/>
              <a:t>Theofylliny s prodlouženým účinkem</a:t>
            </a:r>
          </a:p>
          <a:p>
            <a:pPr eaLnBrk="1" hangingPunct="1"/>
            <a:r>
              <a:rPr lang="cs-CZ" altLang="cs-CZ" sz="2400" smtClean="0"/>
              <a:t>Systémové kortikosteroidy</a:t>
            </a:r>
          </a:p>
          <a:p>
            <a:pPr eaLnBrk="1" hangingPunct="1"/>
            <a:r>
              <a:rPr lang="cs-CZ" altLang="cs-CZ" sz="2400" smtClean="0"/>
              <a:t>Anti-IgE (omalizumab)</a:t>
            </a:r>
          </a:p>
          <a:p>
            <a:pPr eaLnBrk="1" hangingPunct="1"/>
            <a:r>
              <a:rPr lang="cs-CZ" altLang="cs-CZ" sz="2400" smtClean="0"/>
              <a:t>Anti-Il5 (mepolizumab)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50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 smtClean="0"/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8480425" cy="421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5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Lékem první volby ve farmakoterapii perzistujících forem astmatu jsou IKS.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Pokud se nedosáhne kontroly nízkou dávkou IKS, pak jsou aditivními léky prvé volby LABA. Preferována je léčba fixní kombinací.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5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Klasifikace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4400" smtClean="0"/>
              <a:t>Podle klinické kontroly</a:t>
            </a:r>
          </a:p>
          <a:p>
            <a:pPr eaLnBrk="1" hangingPunct="1"/>
            <a:r>
              <a:rPr lang="cs-CZ" altLang="cs-CZ" sz="4400" smtClean="0"/>
              <a:t>Podle tíže (</a:t>
            </a:r>
            <a:r>
              <a:rPr lang="cs-CZ" altLang="cs-CZ" smtClean="0"/>
              <a:t>na základě nejnižšího stupně léčby, který je nutný k udržení nejlepší ŕovně kontroly)</a:t>
            </a:r>
            <a:endParaRPr lang="cs-CZ" altLang="cs-CZ" sz="4400" smtClean="0"/>
          </a:p>
          <a:p>
            <a:pPr eaLnBrk="1" hangingPunct="1"/>
            <a:endParaRPr lang="cs-CZ" altLang="cs-CZ" sz="4400" smtClean="0"/>
          </a:p>
          <a:p>
            <a:pPr eaLnBrk="1" hangingPunct="1"/>
            <a:endParaRPr lang="cs-CZ" altLang="cs-CZ" sz="4400" smtClean="0"/>
          </a:p>
          <a:p>
            <a:pPr eaLnBrk="1" hangingPunct="1">
              <a:buFontTx/>
              <a:buNone/>
            </a:pPr>
            <a:endParaRPr lang="cs-CZ" altLang="cs-CZ" sz="2000" smtClean="0"/>
          </a:p>
          <a:p>
            <a:pPr eaLnBrk="1" hangingPunct="1">
              <a:buFontTx/>
              <a:buNone/>
            </a:pPr>
            <a:endParaRPr lang="cs-CZ" altLang="cs-CZ" sz="2000" smtClean="0"/>
          </a:p>
          <a:p>
            <a:pPr eaLnBrk="1" hangingPunct="1">
              <a:buFontTx/>
              <a:buNone/>
            </a:pPr>
            <a:endParaRPr lang="cs-CZ" altLang="cs-CZ" sz="2000" smtClean="0"/>
          </a:p>
          <a:p>
            <a:pPr eaLnBrk="1" hangingPunct="1">
              <a:buFontTx/>
              <a:buNone/>
            </a:pPr>
            <a:endParaRPr lang="cs-CZ" altLang="cs-CZ" sz="20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smtClean="0"/>
              <a:t>Klasifikace podle klinické kontroly</a:t>
            </a:r>
          </a:p>
        </p:txBody>
      </p:sp>
      <p:graphicFrame>
        <p:nvGraphicFramePr>
          <p:cNvPr id="110671" name="Group 79"/>
          <p:cNvGraphicFramePr>
            <a:graphicFrameLocks noGrp="1"/>
          </p:cNvGraphicFramePr>
          <p:nvPr>
            <p:ph idx="1"/>
          </p:nvPr>
        </p:nvGraphicFramePr>
        <p:xfrm>
          <a:off x="107950" y="1665288"/>
          <a:ext cx="9001125" cy="5351463"/>
        </p:xfrm>
        <a:graphic>
          <a:graphicData uri="http://schemas.openxmlformats.org/drawingml/2006/table">
            <a:tbl>
              <a:tblPr/>
              <a:tblGrid>
                <a:gridCol w="153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8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10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41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35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Úroveň kontroly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Denní příznaky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Omezení aktivity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Noční příznaky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Potřeba úlevových léků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Funkce plic (FEV1, PEF)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exacerbace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50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Astma pod kontrolou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(všechny znaky)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max.2 v týdnu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žádné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žádné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max. 2x v týdnu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normální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žádné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81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Astma pod částečnou kontrolou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(kterýkoli ze znaků)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více než 2 x týdně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jakékoli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jakékoli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více než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 x týdně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pod 80% NH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 a více za rok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31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Astma pod nedostatečnou kontrolou</a:t>
                      </a:r>
                    </a:p>
                  </a:txBody>
                  <a:tcPr marT="45719" marB="4571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 a více znaků částečné kontroly v týdnu</a:t>
                      </a: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68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Klasifikace podle tíže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b="1" smtClean="0"/>
              <a:t>Intermitentní astma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smtClean="0"/>
              <a:t>RABA podle potřeby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smtClean="0"/>
              <a:t>Lehké perzistující astma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smtClean="0"/>
              <a:t>Nízká dávka IKS, nebo nízká dávka léčby (antileukotrieny, theofylliny)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smtClean="0"/>
              <a:t>Středně těžké perzistující astma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smtClean="0"/>
              <a:t>Nízká až střední dávka IKS plus LABA nebo další zvláštní léčba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b="1" smtClean="0"/>
              <a:t>Těžké perzistující astma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smtClean="0"/>
              <a:t>Vysoká intenzita léčby, tzn. vysoká dávka IKS + LABA a/nebo další zvláštní léčba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1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PTA = problematické těžké astma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3600" smtClean="0"/>
              <a:t>OLA (obtížně léčitelné astma)</a:t>
            </a:r>
          </a:p>
          <a:p>
            <a:pPr lvl="1" eaLnBrk="1" hangingPunct="1"/>
            <a:r>
              <a:rPr lang="cs-CZ" altLang="cs-CZ" smtClean="0"/>
              <a:t>důvodem nedostatečné kontroly jsou komorbidity, noncompliance, trvající expozice spouštěči astmatu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TRA (těžké refrakterní astma)</a:t>
            </a:r>
          </a:p>
          <a:p>
            <a:pPr lvl="1" eaLnBrk="1" hangingPunct="1"/>
            <a:r>
              <a:rPr lang="cs-CZ" altLang="cs-CZ" smtClean="0"/>
              <a:t>důvodem nedostatečné kontroly je tíže nemoci jako takové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6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92150"/>
            <a:ext cx="8435975" cy="649288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Národní centrum pro těžké astma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91513" cy="4568825"/>
          </a:xfrm>
        </p:spPr>
        <p:txBody>
          <a:bodyPr/>
          <a:lstStyle/>
          <a:p>
            <a:pPr eaLnBrk="1" hangingPunct="1"/>
            <a:r>
              <a:rPr lang="cs-CZ" altLang="cs-CZ" smtClean="0"/>
              <a:t>NCTA vzniklo 2006</a:t>
            </a:r>
          </a:p>
          <a:p>
            <a:pPr eaLnBrk="1" hangingPunct="1"/>
            <a:r>
              <a:rPr lang="cs-CZ" altLang="cs-CZ" smtClean="0"/>
              <a:t>univerzitní a krajské nemocnice v ČR</a:t>
            </a:r>
          </a:p>
          <a:p>
            <a:pPr eaLnBrk="1" hangingPunct="1"/>
            <a:r>
              <a:rPr lang="cs-CZ" altLang="cs-CZ" smtClean="0"/>
              <a:t>http://www.tezke-astma.cz</a:t>
            </a:r>
          </a:p>
          <a:p>
            <a:pPr eaLnBrk="1" hangingPunct="1"/>
            <a:endParaRPr lang="cs-CZ" altLang="cs-CZ" smtClean="0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0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Léčba exacerbace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U lehké exacerbace navýšení dávky úlevové medikace, použití perorálních kortikoidů (20-40mg Prednisonu).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Pokud není odpověď na léčbu rychlá a nepřetrvává alespoň 3-4hod, není zlepšení za 2-6 hod po perorálních kortikoidech, pak vyhledat lékařskou pomoc.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Definice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Chronické zánětlivé onemocnění dýchacích cest spojené s jejich strukturálními změnami. Zánět je spojen s bronchiální hyperreaktivitou, obstrukcí a příznaky.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3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Postup v nemocnici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Podávání RABA v inhalacích/nebulizacích</a:t>
            </a:r>
          </a:p>
          <a:p>
            <a:pPr eaLnBrk="1" hangingPunct="1"/>
            <a:r>
              <a:rPr lang="cs-CZ" altLang="cs-CZ" smtClean="0"/>
              <a:t>Podání systémových kortikoidů</a:t>
            </a:r>
          </a:p>
          <a:p>
            <a:pPr eaLnBrk="1" hangingPunct="1"/>
            <a:r>
              <a:rPr lang="cs-CZ" altLang="cs-CZ" smtClean="0"/>
              <a:t>Intravenózní aplikace MgSO4 (u těžkých exacerbací)</a:t>
            </a:r>
          </a:p>
          <a:p>
            <a:pPr eaLnBrk="1" hangingPunct="1"/>
            <a:r>
              <a:rPr lang="cs-CZ" altLang="cs-CZ" smtClean="0"/>
              <a:t>Oxygenoterapie</a:t>
            </a:r>
          </a:p>
          <a:p>
            <a:pPr eaLnBrk="1" hangingPunct="1"/>
            <a:r>
              <a:rPr lang="cs-CZ" altLang="cs-CZ" smtClean="0"/>
              <a:t>Adrenalin – není indikován u astmatického záchvatu, jen v případě anafylaxe</a:t>
            </a:r>
          </a:p>
          <a:p>
            <a:pPr eaLnBrk="1" hangingPunct="1"/>
            <a:r>
              <a:rPr lang="cs-CZ" altLang="cs-CZ" smtClean="0"/>
              <a:t>Umělá plicní ventilace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Dif. dg.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Akutní infekce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CHOPN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Bronchiektázie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CF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Endobronchiální nádor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Aspirace cizího tělesa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Onemocnění hlasových vazů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Plicní embolie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800" smtClean="0"/>
              <a:t>…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87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Diferenciální diagnostika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CHOPN</a:t>
            </a:r>
          </a:p>
          <a:p>
            <a:pPr eaLnBrk="1" hangingPunct="1"/>
            <a:r>
              <a:rPr lang="cs-CZ" altLang="cs-CZ" smtClean="0"/>
              <a:t>Postižení horních DC</a:t>
            </a:r>
          </a:p>
          <a:p>
            <a:pPr lvl="1" eaLnBrk="1" hangingPunct="1"/>
            <a:r>
              <a:rPr lang="cs-CZ" altLang="cs-CZ" smtClean="0"/>
              <a:t>edém kořene jazyka, laryngu</a:t>
            </a:r>
          </a:p>
          <a:p>
            <a:pPr lvl="1" eaLnBrk="1" hangingPunct="1"/>
            <a:r>
              <a:rPr lang="cs-CZ" altLang="cs-CZ" smtClean="0"/>
              <a:t>paréza hlasivek</a:t>
            </a:r>
          </a:p>
          <a:p>
            <a:pPr lvl="1" eaLnBrk="1" hangingPunct="1"/>
            <a:r>
              <a:rPr lang="cs-CZ" altLang="cs-CZ" smtClean="0"/>
              <a:t>dysfunkce hlasových vazů</a:t>
            </a:r>
          </a:p>
          <a:p>
            <a:pPr lvl="1" eaLnBrk="1" hangingPunct="1"/>
            <a:r>
              <a:rPr lang="cs-CZ" altLang="cs-CZ" smtClean="0"/>
              <a:t>struma</a:t>
            </a:r>
          </a:p>
          <a:p>
            <a:pPr lvl="1" eaLnBrk="1" hangingPunct="1"/>
            <a:r>
              <a:rPr lang="cs-CZ" altLang="cs-CZ" smtClean="0"/>
              <a:t>karcinom hrtanu</a:t>
            </a:r>
          </a:p>
          <a:p>
            <a:pPr lvl="1"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Onemocnění průdušnice</a:t>
            </a:r>
          </a:p>
          <a:p>
            <a:pPr lvl="1" eaLnBrk="1" hangingPunct="1"/>
            <a:r>
              <a:rPr lang="cs-CZ" altLang="cs-CZ" smtClean="0"/>
              <a:t>stenóza</a:t>
            </a:r>
          </a:p>
          <a:p>
            <a:pPr lvl="1" eaLnBrk="1" hangingPunct="1"/>
            <a:r>
              <a:rPr lang="cs-CZ" altLang="cs-CZ" smtClean="0"/>
              <a:t>cizí těleso</a:t>
            </a:r>
          </a:p>
          <a:p>
            <a:pPr eaLnBrk="1" hangingPunct="1"/>
            <a:r>
              <a:rPr lang="cs-CZ" altLang="cs-CZ" smtClean="0"/>
              <a:t>Tracheobronchomalacie</a:t>
            </a:r>
          </a:p>
          <a:p>
            <a:pPr eaLnBrk="1" hangingPunct="1"/>
            <a:r>
              <a:rPr lang="cs-CZ" altLang="cs-CZ" smtClean="0"/>
              <a:t>Onemocnění průdušek</a:t>
            </a:r>
          </a:p>
          <a:p>
            <a:pPr lvl="1" eaLnBrk="1" hangingPunct="1"/>
            <a:r>
              <a:rPr lang="cs-CZ" altLang="cs-CZ" smtClean="0"/>
              <a:t>akutní bronchitida</a:t>
            </a:r>
          </a:p>
          <a:p>
            <a:pPr lvl="1" eaLnBrk="1" hangingPunct="1"/>
            <a:r>
              <a:rPr lang="cs-CZ" altLang="cs-CZ" smtClean="0"/>
              <a:t>Bronchiolitida</a:t>
            </a:r>
          </a:p>
          <a:p>
            <a:pPr lvl="1" eaLnBrk="1" hangingPunct="1"/>
            <a:r>
              <a:rPr lang="cs-CZ" altLang="cs-CZ" smtClean="0"/>
              <a:t>…</a:t>
            </a:r>
          </a:p>
          <a:p>
            <a:pPr lvl="1"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5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Prognóza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dobrá</a:t>
            </a:r>
          </a:p>
          <a:p>
            <a:pPr eaLnBrk="1" hangingPunct="1"/>
            <a:r>
              <a:rPr lang="cs-CZ" altLang="cs-CZ" smtClean="0"/>
              <a:t>až na 5 % PTA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Astma je celoživotní, nevyléčitelnou, avšak poměrně dobře léčitelnou nemocí.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3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Děkuji za pozornost.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4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Příznaky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opakující se epizody pískotů, dušnosti, tíže na hrudi a kašle, zvláště v noci nebo časně ráno</a:t>
            </a:r>
          </a:p>
          <a:p>
            <a:pPr eaLnBrk="1" hangingPunct="1">
              <a:buFontTx/>
              <a:buNone/>
            </a:pPr>
            <a:r>
              <a:rPr lang="cs-CZ" altLang="cs-CZ" smtClean="0"/>
              <a:t>   Tyto epizody jsou obvykle spojeny s variabilní obstrukcí, která je často reverzibilní buď spontánně, nebo vlivem léčby.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2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Epidemiologie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Nejčastější chronické respirační onemocnění</a:t>
            </a:r>
          </a:p>
          <a:p>
            <a:pPr eaLnBrk="1" hangingPunct="1"/>
            <a:r>
              <a:rPr lang="cs-CZ" altLang="cs-CZ" smtClean="0"/>
              <a:t>Prevalence celosvětově 1-18%</a:t>
            </a:r>
          </a:p>
          <a:p>
            <a:pPr eaLnBrk="1" hangingPunct="1"/>
            <a:r>
              <a:rPr lang="cs-CZ" altLang="cs-CZ" smtClean="0"/>
              <a:t>Jedna z nejčastějších chronických nemocí zejména ve vyspělých zemích</a:t>
            </a:r>
          </a:p>
          <a:p>
            <a:pPr lvl="1" eaLnBrk="1" hangingPunct="1"/>
            <a:r>
              <a:rPr lang="cs-CZ" altLang="cs-CZ" smtClean="0"/>
              <a:t>Velká Británie 10%</a:t>
            </a:r>
          </a:p>
          <a:p>
            <a:pPr lvl="1" eaLnBrk="1" hangingPunct="1"/>
            <a:r>
              <a:rPr lang="cs-CZ" altLang="cs-CZ" smtClean="0"/>
              <a:t>ČR 8%, u dětí 12-15%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3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Etiologie a patogeneze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dědičné faktory + vlivy vnějšího prostředí</a:t>
            </a:r>
          </a:p>
          <a:p>
            <a:pPr eaLnBrk="1" hangingPunct="1"/>
            <a:endParaRPr lang="cs-CZ" altLang="cs-CZ" smtClean="0"/>
          </a:p>
          <a:p>
            <a:pPr eaLnBrk="1" hangingPunct="1"/>
            <a:r>
              <a:rPr lang="cs-CZ" altLang="cs-CZ" smtClean="0"/>
              <a:t>Nejzávažnější genetický predisponující faktor je atopie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3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pic>
        <p:nvPicPr>
          <p:cNvPr id="8196" name="Picture 5" descr="Asthma_Bronchial-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484313"/>
            <a:ext cx="73437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80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Klinický obraz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Opakované stavy dušnosti provázené pískoty na hrudníku, pocit sevření či tíhy na hrudi, dráždivý kašel.</a:t>
            </a:r>
          </a:p>
          <a:p>
            <a:pPr eaLnBrk="1" hangingPunct="1"/>
            <a:r>
              <a:rPr lang="cs-CZ" altLang="cs-CZ" smtClean="0"/>
              <a:t>Potíže se často objevují v noci, nebo nad ránem.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3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smtClean="0"/>
          </a:p>
          <a:p>
            <a:pPr eaLnBrk="1" hangingPunct="1">
              <a:buFontTx/>
              <a:buNone/>
            </a:pPr>
            <a:r>
              <a:rPr lang="cs-CZ" altLang="cs-CZ" smtClean="0"/>
              <a:t>                         </a:t>
            </a:r>
            <a:r>
              <a:rPr lang="cs-CZ" altLang="cs-CZ" b="1" smtClean="0"/>
              <a:t>  </a:t>
            </a:r>
            <a:r>
              <a:rPr lang="cs-CZ" altLang="cs-CZ" sz="4000" b="1" smtClean="0"/>
              <a:t>Fenotyp</a:t>
            </a:r>
            <a:r>
              <a:rPr lang="cs-CZ" altLang="cs-CZ" sz="4000" smtClean="0"/>
              <a:t> </a:t>
            </a:r>
            <a:r>
              <a:rPr lang="cs-CZ" altLang="cs-CZ" smtClean="0"/>
              <a:t> </a:t>
            </a:r>
          </a:p>
        </p:txBody>
      </p:sp>
      <p:pic>
        <p:nvPicPr>
          <p:cNvPr id="10244" name="Picture 5" descr="druhy-post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005263"/>
            <a:ext cx="23907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3410</TotalTime>
  <Words>828</Words>
  <Application>Microsoft Office PowerPoint</Application>
  <PresentationFormat>Předvádění na obrazovce (4:3)</PresentationFormat>
  <Paragraphs>192</Paragraphs>
  <Slides>35</Slides>
  <Notes>0</Notes>
  <HiddenSlides>0</HiddenSlides>
  <MMClips>35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7" baseType="lpstr">
      <vt:lpstr>Arial</vt:lpstr>
      <vt:lpstr>Výchozí návrh</vt:lpstr>
      <vt:lpstr> Astma bronchiale</vt:lpstr>
      <vt:lpstr>Prezentace aplikace PowerPoint</vt:lpstr>
      <vt:lpstr>Definice</vt:lpstr>
      <vt:lpstr>Příznaky</vt:lpstr>
      <vt:lpstr>Epidemiologie</vt:lpstr>
      <vt:lpstr>Etiologie a patogeneze</vt:lpstr>
      <vt:lpstr>Prezentace aplikace PowerPoint</vt:lpstr>
      <vt:lpstr>Klinický obraz</vt:lpstr>
      <vt:lpstr>Prezentace aplikace PowerPoint</vt:lpstr>
      <vt:lpstr>Fenotyp astmatu</vt:lpstr>
      <vt:lpstr>Fenotyp astmatu</vt:lpstr>
      <vt:lpstr>Fenotypy astmatu (vzhledem k odpovědi na léčbu)</vt:lpstr>
      <vt:lpstr>Diagnostika</vt:lpstr>
      <vt:lpstr>Prezentace aplikace PowerPoint</vt:lpstr>
      <vt:lpstr>Prezentace aplikace PowerPoint</vt:lpstr>
      <vt:lpstr>Další doporučovaná vyšetření</vt:lpstr>
      <vt:lpstr>Léčba - historie</vt:lpstr>
      <vt:lpstr>Léčba nefarmakologická</vt:lpstr>
      <vt:lpstr>Léčba farmakologická</vt:lpstr>
      <vt:lpstr>úlevová antiastmatika</vt:lpstr>
      <vt:lpstr>kontrolující antiastmatika</vt:lpstr>
      <vt:lpstr>Prezentace aplikace PowerPoint</vt:lpstr>
      <vt:lpstr>Prezentace aplikace PowerPoint</vt:lpstr>
      <vt:lpstr>Klasifikace</vt:lpstr>
      <vt:lpstr>Klasifikace podle klinické kontroly</vt:lpstr>
      <vt:lpstr>Klasifikace podle tíže</vt:lpstr>
      <vt:lpstr>PTA = problematické těžké astma</vt:lpstr>
      <vt:lpstr>Národní centrum pro těžké astma</vt:lpstr>
      <vt:lpstr>Léčba exacerbace</vt:lpstr>
      <vt:lpstr>Postup v nemocnici</vt:lpstr>
      <vt:lpstr>Dif. dg.</vt:lpstr>
      <vt:lpstr>Diferenciální diagnostika</vt:lpstr>
      <vt:lpstr>Prezentace aplikace PowerPoint</vt:lpstr>
      <vt:lpstr>Prognóza</vt:lpstr>
      <vt:lpstr>Děkuji za pozornost.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Bronchiektázie</dc:title>
  <dc:creator>Lenovo</dc:creator>
  <cp:lastModifiedBy>Doubková Martina</cp:lastModifiedBy>
  <cp:revision>101</cp:revision>
  <dcterms:created xsi:type="dcterms:W3CDTF">2012-03-17T09:37:29Z</dcterms:created>
  <dcterms:modified xsi:type="dcterms:W3CDTF">2021-03-05T13:33:01Z</dcterms:modified>
</cp:coreProperties>
</file>