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58" r:id="rId5"/>
    <p:sldId id="261" r:id="rId6"/>
    <p:sldId id="277" r:id="rId7"/>
    <p:sldId id="260" r:id="rId8"/>
    <p:sldId id="262" r:id="rId9"/>
    <p:sldId id="278" r:id="rId10"/>
    <p:sldId id="263" r:id="rId11"/>
    <p:sldId id="264" r:id="rId12"/>
    <p:sldId id="265" r:id="rId13"/>
    <p:sldId id="266" r:id="rId14"/>
    <p:sldId id="279" r:id="rId15"/>
    <p:sldId id="267" r:id="rId16"/>
    <p:sldId id="271" r:id="rId17"/>
    <p:sldId id="268" r:id="rId18"/>
    <p:sldId id="269" r:id="rId19"/>
    <p:sldId id="270" r:id="rId20"/>
    <p:sldId id="272" r:id="rId21"/>
    <p:sldId id="273" r:id="rId22"/>
    <p:sldId id="274" r:id="rId23"/>
    <p:sldId id="280" r:id="rId24"/>
    <p:sldId id="276" r:id="rId25"/>
    <p:sldId id="281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1928"/>
    <a:srgbClr val="0000DC"/>
    <a:srgbClr val="333333"/>
    <a:srgbClr val="660033"/>
    <a:srgbClr val="000066"/>
    <a:srgbClr val="993300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49" autoAdjust="0"/>
  </p:normalViewPr>
  <p:slideViewPr>
    <p:cSldViewPr snapToGrid="0">
      <p:cViewPr varScale="1">
        <p:scale>
          <a:sx n="122" d="100"/>
          <a:sy n="122" d="100"/>
        </p:scale>
        <p:origin x="108" y="1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46F009-4C80-4455-A0D3-D32AD721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150" y="5836127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- přednášky 2020</a:t>
            </a:r>
            <a:endParaRPr lang="pt-BR" altLang="cs-CZ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978"/>
            <a:ext cx="12192000" cy="11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cs-CZ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414" y="1238794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Uložení plodu na konci těhotenství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2036797"/>
            <a:ext cx="11342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Postavení plodu: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hřbetu plodu k děložní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hraně</a:t>
            </a:r>
          </a:p>
          <a:p>
            <a:pPr>
              <a:buClr>
                <a:schemeClr val="tx2"/>
              </a:buClr>
            </a:pPr>
            <a:endParaRPr 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naléhaní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plodu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naléhající části  k pánevnímu vchodu</a:t>
            </a:r>
          </a:p>
          <a:p>
            <a:pPr marL="914400" lvl="1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indiferentní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malá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velká fontanela ve stejné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výši</a:t>
            </a:r>
          </a:p>
          <a:p>
            <a:pPr marL="914400" lvl="1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s-CZ" sz="28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800" b="1" i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ynkliticky</a:t>
            </a:r>
            <a:r>
              <a:rPr 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šev   šípový 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obě temenní kosti jsou ve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stejné vzdálenosti</a:t>
            </a:r>
          </a:p>
          <a:p>
            <a:pPr marL="914400" lvl="1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s-CZ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entricky -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stejná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vzdálenost od linea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inominata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obou stranách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tx2"/>
              </a:buClr>
            </a:pPr>
            <a:endParaRPr 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držení plodu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106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Vyšetření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83138" y="2368061"/>
            <a:ext cx="10456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Zevní hmaty: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cs-CZ" b="1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Hmat: 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 fundu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cs-CZ" b="1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hmat: 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hřbet 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malé části 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plodu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hmat: 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poloha, postavení, držení a naléhání 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hlavičky</a:t>
            </a:r>
          </a:p>
          <a:p>
            <a:pPr>
              <a:buClr>
                <a:schemeClr val="tx2"/>
              </a:buClr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cs-CZ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hmat: 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naléhající část ve vztahu k 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pánvi</a:t>
            </a:r>
          </a:p>
          <a:p>
            <a:pPr>
              <a:buClr>
                <a:schemeClr val="tx2"/>
              </a:buClr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Vnitřní vyšetření: Stanovení cervix 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946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Příjem rodičky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56290" y="2733953"/>
            <a:ext cx="1023182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řádně vyplněný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porodopis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zevní a vnitřní porodnické vyšetření</a:t>
            </a: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změření pánevních rozměrů</a:t>
            </a: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CTG ( 20 min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moči na bílkovinu, cukr, popř. ketolátky</a:t>
            </a: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hmotnostní přírůstek během těhotenství</a:t>
            </a: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TF, teplota, GBS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infekce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                                                   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</a:t>
            </a:r>
          </a:p>
          <a:p>
            <a:pPr marL="457200" indent="-457200" algn="ctr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způsob vedení porodu</a:t>
            </a:r>
          </a:p>
        </p:txBody>
      </p:sp>
    </p:spTree>
    <p:extLst>
      <p:ext uri="{BB962C8B-B14F-4D97-AF65-F5344CB8AC3E}">
        <p14:creationId xmlns:p14="http://schemas.microsoft.com/office/powerpoint/2010/main" val="787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97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5454" y="2061505"/>
            <a:ext cx="114922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á 15 min., CTG za 2-3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hodiny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STAN,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IFPO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vyšetření á 1,5 – 2 hod. </a:t>
            </a: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 </a:t>
            </a:r>
            <a:r>
              <a:rPr 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partogramu</a:t>
            </a: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dirupce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vaku blan (! výhřez pupečníku,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vasa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praevia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použití analgezie (epidurální analgesie,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spasmoanalgetiky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mimo lůžko, využití alternativních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376929" y="3399692"/>
            <a:ext cx="213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Vlož.obr.křivky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1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97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25416" y="2297722"/>
            <a:ext cx="9636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Doba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otevírací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latentní fáze – spotřebování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čípku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aktivní fáze – dilatace branky do 8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tranzitorní fáze – 8 cm až zánik branky</a:t>
            </a:r>
          </a:p>
          <a:p>
            <a:pPr>
              <a:buClr>
                <a:schemeClr val="tx2"/>
              </a:buClr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082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851876" y="1884972"/>
            <a:ext cx="10785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kontinuální CTG či OP po každé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kontrakci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branka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zašlá, plodová voda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odteklá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rotace hlavičky ukončená a hlavička sestouplá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 </a:t>
            </a: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Wingdings 3" pitchFamily="18" charset="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rodička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může začít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tlačit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zevní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dezinfekce rodidel, vycévkování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?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epiziotomie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– mediální, laterální, </a:t>
            </a:r>
            <a:r>
              <a:rPr 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mediolaterální</a:t>
            </a: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Wingdings 3" pitchFamily="18" charset="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Wingdings 3" pitchFamily="18" charset="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vedení vlastního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porodu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podvaz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pupečníku –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přestřižení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předání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dítěte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pediatrům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bonding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48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50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925908" y="33371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078308" y="34895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37846" y="2211754"/>
            <a:ext cx="106523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Doba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vypuzovací</a:t>
            </a:r>
          </a:p>
          <a:p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zánik branky až porod plodu (episiotomie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buFont typeface="Monotype Sorts" pitchFamily="2" charset="2"/>
              <a:buNone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Porod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hlavičky –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flexe, vnitřní rotace, deflexe, zevní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rotace</a:t>
            </a:r>
          </a:p>
          <a:p>
            <a:pPr>
              <a:buFont typeface="Monotype Sorts" pitchFamily="2" charset="2"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Porod ramének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5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607116" y="37047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3442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Vedení porodu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8" descr="Chránění hráze a deflexe hlavič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1" y="2021970"/>
            <a:ext cx="52176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Vybavování ramének tahem za tvář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87" y="4182210"/>
            <a:ext cx="5112672" cy="23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722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5454" y="2274324"/>
            <a:ext cx="11341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odlučovací a fáze vypuzování lůžka, doba k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lůžku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aktivní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 III. DP – 2j. Oxytocinu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Ergometrin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porodu podvaz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pupečníku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odběr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krve z v. popř. a.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umbilicalis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(vyšetření krevních </a:t>
            </a:r>
            <a:r>
              <a:rPr lang="cs-CZ" sz="2800" b="1" i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plynů)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i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6,6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(max. 20, 30 min) – krevní ztráta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vyčká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odloučení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lůžka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536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Známky odloučení placenty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5454" y="1953893"/>
            <a:ext cx="51078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AHLFELD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peán na pupečníku </a:t>
            </a:r>
          </a:p>
          <a:p>
            <a:r>
              <a:rPr 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SCHRODER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děloha kulovitá k pupku x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oploštělá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fundus nad pupkem do strany</a:t>
            </a:r>
          </a:p>
          <a:p>
            <a:r>
              <a:rPr 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STNER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prsty za sponou proti páteři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 děloha i pupečník kraniálně x děloha kraniálně, pupečník ne</a:t>
            </a:r>
          </a:p>
          <a:p>
            <a:r>
              <a:rPr 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STRASSMANN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– poklep na fundus  poklepová vlna  se přenese na pupečník</a:t>
            </a:r>
          </a:p>
          <a:p>
            <a:endParaRPr lang="cs-CZ" sz="2000" dirty="0"/>
          </a:p>
        </p:txBody>
      </p:sp>
      <p:pic>
        <p:nvPicPr>
          <p:cNvPr id="6" name="Picture 7" descr="Známky odloučení placen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26" y="2129728"/>
            <a:ext cx="3068175" cy="44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8864"/>
            <a:ext cx="12191999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lang="cs-CZ" alt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3" y="2113346"/>
            <a:ext cx="11225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narození dítěte: úplné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vypuzení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vynětí  plodu z těla matky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(samovolný X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(1.4.2012) zákon 372/2011 O zdravotních službách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 podmínkách jejich poskytování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živě rozený 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 500g a vykazuje známky života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(akce srdeční, pulsace pupečníku, </a:t>
            </a:r>
            <a:r>
              <a:rPr 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dýchání, pohyby)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mrtvě rozený  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nad 500g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- nad 25cm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- nad 22.týden gestace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536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Mechanismy odlučování placenty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5453" y="2133647"/>
            <a:ext cx="11492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BAUDELOCQUE – SCHULTZE</a:t>
            </a:r>
          </a:p>
          <a:p>
            <a:pPr marL="609600" indent="-609600">
              <a:buFontTx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  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středem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→ krevní koagulum v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retroplacentárním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prostoru → porod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lůžka</a:t>
            </a:r>
          </a:p>
          <a:p>
            <a:pPr marL="609600" indent="-609600">
              <a:buFontTx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   amniální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itchFamily="18" charset="2"/>
              </a:rPr>
              <a:t>stěnou napřed s hematomem in toto → menší krevní ztráta</a:t>
            </a:r>
          </a:p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Odlučování a vypuzování placenty střed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0" y="3913022"/>
            <a:ext cx="626427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6492" y="1140188"/>
            <a:ext cx="1134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Mechanismy odlučování placenty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0862" y="2029659"/>
            <a:ext cx="107267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DUNCAN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hranou lůžko se odděluje po svém okraji   (hraně) →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 </a:t>
            </a:r>
            <a:r>
              <a:rPr 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retroplacentárně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navenek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lůžko se rodí děložní hranou</a:t>
            </a:r>
          </a:p>
          <a:p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Porod placenty hran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66" y="3845541"/>
            <a:ext cx="59039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536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Mechanismy odlučování placenty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6154" y="2110153"/>
            <a:ext cx="106914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GESSNER = smíšený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kombinace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obou →nejdříve hranou → maximum hematomu ve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středu  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→lůžko se rodí středem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Picture 4" descr="Smíšený mechanismus vypuzování placen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98" y="3746092"/>
            <a:ext cx="5873994" cy="26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536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III.doba</a:t>
            </a: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porodní – lékařské vedení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00369" y="2049087"/>
            <a:ext cx="97614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ztráty 200 – 300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revize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lůžka (celistvost, aberantní cévy na okraji → 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succenturiata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ošetření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porodního poranění (hrdlo, pochva,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hráz)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přiložení dítěte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TK,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TF, teplota, kontrola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 2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hod. po porodu na PS</a:t>
            </a:r>
          </a:p>
          <a:p>
            <a:pPr>
              <a:buFont typeface="Monotype Sort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1069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Přístrojové vybavení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8339" y="1849674"/>
            <a:ext cx="106914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kardiotokografie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(zevní,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vnitřní)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T úseku EKG </a:t>
            </a: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plodu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- poloha, váhový odhad </a:t>
            </a:r>
            <a:endParaRPr 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Doppler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- pupečník, hematom </a:t>
            </a:r>
          </a:p>
          <a:p>
            <a:endParaRPr lang="cs-CZ" sz="2800" dirty="0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5970" y="2274837"/>
            <a:ext cx="4727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 bez násilí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Přítomnost otce u porodu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 v domácnosti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rodičky za porodu (pomůcky)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 do vody (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Elektivní SC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Programovaný porod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Porodnická analgezie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58218" y="2274837"/>
            <a:ext cx="3700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Relaxační technika</a:t>
            </a:r>
          </a:p>
          <a:p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Musikoterapie</a:t>
            </a:r>
            <a:endParaRPr 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Aromaterapie 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Masáže  - zad  a hráze</a:t>
            </a:r>
          </a:p>
          <a:p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Předporodní příprava </a:t>
            </a:r>
          </a:p>
          <a:p>
            <a:pPr lvl="1"/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</a:t>
            </a:r>
          </a:p>
          <a:p>
            <a:pPr lvl="1"/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rozšířená</a:t>
            </a:r>
          </a:p>
          <a:p>
            <a:pPr lvl="1"/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kojení</a:t>
            </a:r>
          </a:p>
          <a:p>
            <a:pPr lvl="1"/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novorozence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08832" y="1531815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Nové trendy</a:t>
            </a:r>
            <a:endParaRPr lang="cs-CZ" sz="3200" b="1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722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POROD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61318" y="1690489"/>
            <a:ext cx="112256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 (časování)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termínu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(38.-42.týden  gravidity)      </a:t>
            </a:r>
            <a:endParaRPr lang="cs-CZ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předčasný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(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24.-37.týden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gravidity)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termínu        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 42.týdnu gravidity) 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těhotenství 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dnů</a:t>
            </a:r>
            <a:endParaRPr 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Naegeleho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pravidlo: od prvního dne poslední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menstruace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odečtěme 3 měsíce </a:t>
            </a:r>
            <a:r>
              <a:rPr lang="cs-CZ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připočteme 7 dnů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 pohyby plodu: </a:t>
            </a:r>
            <a:r>
              <a:rPr 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nulipara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(20.týden+20týdnů   </a:t>
            </a:r>
            <a:r>
              <a:rPr 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multipara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18+22.týdnu)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 dle data koncepce (oplozující soulož, datum ET )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     - 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ultrazvuk (8.-12.týden gravidity)-nejpřesnější určení termínu porodu</a:t>
            </a:r>
          </a:p>
          <a:p>
            <a:pPr>
              <a:defRPr/>
            </a:pPr>
            <a:endParaRPr lang="cs-CZ" altLang="cs-CZ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7934" y="2310335"/>
            <a:ext cx="11225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Tvrdé porodní cesty: kostěná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pánev-pelvis</a:t>
            </a:r>
          </a:p>
          <a:p>
            <a:pPr>
              <a:buClr>
                <a:schemeClr val="tx2"/>
              </a:buClr>
            </a:pP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Kostěný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prstenec vzniká spojením obou kostí </a:t>
            </a: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pánevních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ossa</a:t>
            </a:r>
            <a:r>
              <a:rPr lang="cs-CZ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coxae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prostřednictvím symfýzy </a:t>
            </a: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ventrálně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jejich připojením k páteři pomocí </a:t>
            </a: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kosti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křížové (</a:t>
            </a:r>
            <a:r>
              <a:rPr lang="cs-CZ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cs-CZ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dorzálně,která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končí </a:t>
            </a: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kostí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kostrční (</a:t>
            </a:r>
            <a:r>
              <a:rPr lang="cs-CZ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cs-CZ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coccygis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lvl="1"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46305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Porodní cesty</a:t>
            </a:r>
            <a:endParaRPr lang="cs-CZ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74" y="2617961"/>
            <a:ext cx="5163226" cy="39693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643815" y="2239559"/>
            <a:ext cx="170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Pánevní roviny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3932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Porodní cesty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349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Porodní cesty měkké: 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děložní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hrdlo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pochva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zevní rodidla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pánevní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dno</a:t>
            </a:r>
          </a:p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026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Spouštěcí mechanismy porodu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5662" y="2158795"/>
            <a:ext cx="10673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mezi děložním tělem a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cervixem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Progesteron </a:t>
            </a:r>
            <a:endParaRPr 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Prostaglandiny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Oxytocin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Stabilita gravidity – dostatečný průtok v </a:t>
            </a:r>
            <a:r>
              <a:rPr 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uteroplacentárním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řečišti, homeostáza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volných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Ca, 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převaha </a:t>
            </a:r>
            <a:r>
              <a:rPr 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progesteronu,odpovídající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koncentrace </a:t>
            </a:r>
            <a:r>
              <a:rPr 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hCG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180" y="1235580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Porodní síly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19984" y="1859592"/>
            <a:ext cx="112256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 smtClean="0"/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děložní kontrakce  - (</a:t>
            </a:r>
            <a:r>
              <a:rPr 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délka, intenzita MJ, pravidelnost</a:t>
            </a:r>
            <a:r>
              <a:rPr 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břišní </a:t>
            </a:r>
            <a:r>
              <a:rPr 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</a:t>
            </a:r>
          </a:p>
          <a:p>
            <a:pPr>
              <a:buClr>
                <a:schemeClr val="tx2"/>
              </a:buClr>
            </a:pPr>
            <a:endParaRPr lang="cs-CZ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zemská gravitace</a:t>
            </a: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Extrakční operace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803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Uložení plodu na konci těhotenství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166559"/>
            <a:ext cx="11225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plodu: </a:t>
            </a:r>
          </a:p>
          <a:p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podélné ose plodu k podélné ose </a:t>
            </a:r>
            <a:r>
              <a:rPr 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matky</a:t>
            </a:r>
            <a:endParaRPr 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podélná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(hlavičkou, koncem pánevním)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(dle flexe poloha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předhlavím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čelní, obličejová)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šikmá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příčná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dorsoanteriorní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dorsoposteriorní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dorsosuperiorní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  <a:r>
              <a:rPr 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dorsoinferiorní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Vedení spontánního porodu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13403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Polohy plodu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C:\Users\50448\Desktop\ulozeni_plodu_delozni_duti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1" y="2347208"/>
            <a:ext cx="1771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50448\Desktop\ulozeni_plodu_delozni_dutin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47207"/>
            <a:ext cx="1676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50448\Desktop\ulozeni_plodu_dutina_delozni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59" y="2347207"/>
            <a:ext cx="20383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50448\Desktop\ulozeni_plodu_delozni_dutin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561626"/>
            <a:ext cx="1790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46FBD48B83814BB0F10D40D3057485" ma:contentTypeVersion="12" ma:contentTypeDescription="Vytvoří nový dokument" ma:contentTypeScope="" ma:versionID="8f40c08124e27d3b770f5bfad6ca865b">
  <xsd:schema xmlns:xsd="http://www.w3.org/2001/XMLSchema" xmlns:xs="http://www.w3.org/2001/XMLSchema" xmlns:p="http://schemas.microsoft.com/office/2006/metadata/properties" xmlns:ns2="747036eb-900c-4f15-a6e0-a84d541ce862" xmlns:ns3="992e5dce-4f42-4278-bdbb-c3a78f94674f" targetNamespace="http://schemas.microsoft.com/office/2006/metadata/properties" ma:root="true" ma:fieldsID="996ddb29b04c1494afa40176418359db" ns2:_="" ns3:_="">
    <xsd:import namespace="747036eb-900c-4f15-a6e0-a84d541ce862"/>
    <xsd:import namespace="992e5dce-4f42-4278-bdbb-c3a78f946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036eb-900c-4f15-a6e0-a84d541ce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e5dce-4f42-4278-bdbb-c3a78f946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B74AB-9F94-44E6-971A-9151FFC32B17}"/>
</file>

<file path=customXml/itemProps2.xml><?xml version="1.0" encoding="utf-8"?>
<ds:datastoreItem xmlns:ds="http://schemas.openxmlformats.org/officeDocument/2006/customXml" ds:itemID="{0C6EFAF5-D6E8-4153-82D7-01783CC19FDD}"/>
</file>

<file path=customXml/itemProps3.xml><?xml version="1.0" encoding="utf-8"?>
<ds:datastoreItem xmlns:ds="http://schemas.openxmlformats.org/officeDocument/2006/customXml" ds:itemID="{32990AD4-54F1-47A6-BB4E-E3D4B68D10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13772</TotalTime>
  <Words>1051</Words>
  <Application>Microsoft Office PowerPoint</Application>
  <PresentationFormat>Širokoúhlá obrazovka</PresentationFormat>
  <Paragraphs>229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Monotype Sorts</vt:lpstr>
      <vt:lpstr>Tahoma</vt:lpstr>
      <vt:lpstr>Wingdings</vt:lpstr>
      <vt:lpstr>Wingdings 3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Kadlecová Jana</cp:lastModifiedBy>
  <cp:revision>613</cp:revision>
  <cp:lastPrinted>1601-01-01T00:00:00Z</cp:lastPrinted>
  <dcterms:created xsi:type="dcterms:W3CDTF">2018-10-31T08:40:07Z</dcterms:created>
  <dcterms:modified xsi:type="dcterms:W3CDTF">2020-07-19T12:59:52Z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0x0101003D46FBD48B83814BB0F10D40D3057485</vt:lpwstr>
  </property>
</Properties>
</file>