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7"/>
  </p:notesMasterIdLst>
  <p:handoutMasterIdLst>
    <p:handoutMasterId r:id="rId28"/>
  </p:handoutMasterIdLst>
  <p:sldIdLst>
    <p:sldId id="256" r:id="rId5"/>
    <p:sldId id="367" r:id="rId6"/>
    <p:sldId id="366" r:id="rId7"/>
    <p:sldId id="370" r:id="rId8"/>
    <p:sldId id="371" r:id="rId9"/>
    <p:sldId id="368" r:id="rId10"/>
    <p:sldId id="369" r:id="rId11"/>
    <p:sldId id="350" r:id="rId12"/>
    <p:sldId id="352" r:id="rId13"/>
    <p:sldId id="353" r:id="rId14"/>
    <p:sldId id="354" r:id="rId15"/>
    <p:sldId id="338" r:id="rId16"/>
    <p:sldId id="355" r:id="rId17"/>
    <p:sldId id="356" r:id="rId18"/>
    <p:sldId id="357" r:id="rId19"/>
    <p:sldId id="358" r:id="rId20"/>
    <p:sldId id="360" r:id="rId21"/>
    <p:sldId id="361" r:id="rId22"/>
    <p:sldId id="362" r:id="rId23"/>
    <p:sldId id="363" r:id="rId24"/>
    <p:sldId id="364" r:id="rId25"/>
    <p:sldId id="365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A634F39-D95F-4B4C-86B2-42AC5CBE5C0D}">
          <p14:sldIdLst>
            <p14:sldId id="256"/>
            <p14:sldId id="367"/>
            <p14:sldId id="366"/>
            <p14:sldId id="370"/>
            <p14:sldId id="371"/>
            <p14:sldId id="368"/>
            <p14:sldId id="369"/>
            <p14:sldId id="350"/>
            <p14:sldId id="352"/>
            <p14:sldId id="353"/>
            <p14:sldId id="354"/>
            <p14:sldId id="338"/>
            <p14:sldId id="355"/>
            <p14:sldId id="356"/>
            <p14:sldId id="357"/>
            <p14:sldId id="358"/>
          </p14:sldIdLst>
        </p14:section>
        <p14:section name="Oddíl bez názvu" id="{EF227B6B-AC63-4E43-9DB3-CB090634BF3B}">
          <p14:sldIdLst>
            <p14:sldId id="360"/>
            <p14:sldId id="361"/>
            <p14:sldId id="362"/>
            <p14:sldId id="363"/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C08D9-7D0E-4B4E-9E42-5421B1917CD5}" v="1" dt="2020-11-02T19:43:29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92" autoAdjust="0"/>
    <p:restoredTop sz="96754" autoAdjust="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Meixnerová" userId="S::242755@muni.cz::25822f3e-462a-452a-b0de-d6dcbd32e617" providerId="AD" clId="Web-{E60C08D9-7D0E-4B4E-9E42-5421B1917CD5}"/>
    <pc:docChg chg="modSld">
      <pc:chgData name="Ivana Meixnerová" userId="S::242755@muni.cz::25822f3e-462a-452a-b0de-d6dcbd32e617" providerId="AD" clId="Web-{E60C08D9-7D0E-4B4E-9E42-5421B1917CD5}" dt="2020-11-02T19:43:29.540" v="0" actId="1076"/>
      <pc:docMkLst>
        <pc:docMk/>
      </pc:docMkLst>
      <pc:sldChg chg="modSp">
        <pc:chgData name="Ivana Meixnerová" userId="S::242755@muni.cz::25822f3e-462a-452a-b0de-d6dcbd32e617" providerId="AD" clId="Web-{E60C08D9-7D0E-4B4E-9E42-5421B1917CD5}" dt="2020-11-02T19:43:29.540" v="0" actId="1076"/>
        <pc:sldMkLst>
          <pc:docMk/>
          <pc:sldMk cId="2286188913" sldId="256"/>
        </pc:sldMkLst>
        <pc:spChg chg="mod">
          <ac:chgData name="Ivana Meixnerová" userId="S::242755@muni.cz::25822f3e-462a-452a-b0de-d6dcbd32e617" providerId="AD" clId="Web-{E60C08D9-7D0E-4B4E-9E42-5421B1917CD5}" dt="2020-11-02T19:43:29.540" v="0" actId="1076"/>
          <ac:spMkLst>
            <pc:docMk/>
            <pc:sldMk cId="2286188913" sldId="256"/>
            <ac:spMk id="2" creationId="{63F832C4-5C1D-F64E-BD26-EF35679668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Gynekologicko-porodnická klinika Fakultní nemocnice Brno a Lékařské fakulty Masarykovy univerzity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Gynekologicko-porodnická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Gynekologicko-porodnická klinika Fakultní nemocnice Brno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2D94FF-D7A5-564B-934C-7111E09C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832C4-5C1D-F64E-BD26-EF356796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19656"/>
            <a:ext cx="11361600" cy="698497"/>
          </a:xfrm>
        </p:spPr>
        <p:txBody>
          <a:bodyPr/>
          <a:lstStyle/>
          <a:p>
            <a:r>
              <a:rPr lang="cs-CZ" dirty="0"/>
              <a:t>Diagnostika vrozených vývojových vad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C26B8A-730A-B94C-BDFC-AA2CB6F25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12844"/>
          </a:xfrm>
        </p:spPr>
        <p:txBody>
          <a:bodyPr/>
          <a:lstStyle/>
          <a:p>
            <a:r>
              <a:rPr lang="cs-CZ" dirty="0"/>
              <a:t>Romana </a:t>
            </a:r>
            <a:r>
              <a:rPr lang="cs-CZ" dirty="0" err="1"/>
              <a:t>Gerychová</a:t>
            </a:r>
            <a:endParaRPr lang="cs-CZ" dirty="0"/>
          </a:p>
          <a:p>
            <a:r>
              <a:rPr lang="cs-CZ" dirty="0"/>
              <a:t>Matěj Anton</a:t>
            </a:r>
          </a:p>
          <a:p>
            <a:r>
              <a:rPr lang="cs-CZ" dirty="0"/>
              <a:t>2020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BCF5A14-8128-5941-B744-01C4A305CD92}"/>
              </a:ext>
            </a:extLst>
          </p:cNvPr>
          <p:cNvSpPr txBox="1">
            <a:spLocks/>
          </p:cNvSpPr>
          <p:nvPr/>
        </p:nvSpPr>
        <p:spPr>
          <a:xfrm>
            <a:off x="398502" y="5351456"/>
            <a:ext cx="11361600" cy="1112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1800" kern="0" dirty="0"/>
              <a:t>Gynekologicko-porodnická </a:t>
            </a:r>
            <a:r>
              <a:rPr lang="cs-CZ" sz="1800" kern="0" dirty="0" err="1"/>
              <a:t>linika</a:t>
            </a:r>
            <a:r>
              <a:rPr lang="cs-CZ" sz="1800" kern="0" dirty="0"/>
              <a:t> Fakultní nemocnice Brno a Lékařské fakulty Masarykovy univerzity</a:t>
            </a:r>
          </a:p>
          <a:p>
            <a:r>
              <a:rPr lang="cs-CZ" sz="1800" kern="0" dirty="0"/>
              <a:t>Přednosta doc. MUDr. Vít </a:t>
            </a:r>
            <a:r>
              <a:rPr lang="cs-CZ" sz="1800" kern="0" dirty="0" err="1"/>
              <a:t>Weinberger</a:t>
            </a:r>
            <a:r>
              <a:rPr lang="cs-CZ" sz="1800" kern="0" dirty="0"/>
              <a:t>, PhD.</a:t>
            </a:r>
          </a:p>
          <a:p>
            <a:endParaRPr lang="cs-CZ" sz="1800" kern="0" dirty="0"/>
          </a:p>
        </p:txBody>
      </p:sp>
    </p:spTree>
    <p:extLst>
      <p:ext uri="{BB962C8B-B14F-4D97-AF65-F5344CB8AC3E}">
        <p14:creationId xmlns:p14="http://schemas.microsoft.com/office/powerpoint/2010/main" val="228618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666D02-1AB0-2D48-9915-66AAFE0B0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89AAE3-D95B-C444-8F77-729C269CC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A6F3D4-0F0E-FA40-80DF-FAE0E077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I. trimestru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5C0140-359E-3A4A-8A0C-D83920A32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b="1" dirty="0">
                <a:solidFill>
                  <a:srgbClr val="0000DC"/>
                </a:solidFill>
              </a:rPr>
              <a:t>cíle, specifika</a:t>
            </a:r>
          </a:p>
          <a:p>
            <a:r>
              <a:rPr lang="cs-CZ" altLang="cs-CZ" dirty="0"/>
              <a:t>detekce závažných vrozených vad plodu</a:t>
            </a:r>
          </a:p>
          <a:p>
            <a:r>
              <a:rPr lang="cs-CZ" altLang="cs-CZ" dirty="0"/>
              <a:t>záchyt rizika chromozomálních vad plodu</a:t>
            </a:r>
          </a:p>
          <a:p>
            <a:r>
              <a:rPr lang="cs-CZ" altLang="cs-CZ" dirty="0"/>
              <a:t>lepší vizualizace některých struktur</a:t>
            </a:r>
          </a:p>
          <a:p>
            <a:r>
              <a:rPr lang="cs-CZ" altLang="cs-CZ" dirty="0"/>
              <a:t>dostatek času pro genetické vyšetření</a:t>
            </a:r>
          </a:p>
          <a:p>
            <a:r>
              <a:rPr lang="cs-CZ" altLang="cs-CZ" dirty="0"/>
              <a:t>bezpečnější možnost ukončení těhotenství </a:t>
            </a:r>
          </a:p>
          <a:p>
            <a:r>
              <a:rPr lang="cs-CZ" altLang="cs-CZ" dirty="0"/>
              <a:t>stanovení  možného rizika mateřských komplikací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85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D8F6BC-3234-F941-8E44-6238A43038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EE222B-9523-4743-9402-5ECF8D99A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427277-4AA4-034A-92BA-A3FF2989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I. trimestru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3F7EF6-67EC-754C-BE4B-05B2DBFC5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cs-CZ" b="1" dirty="0">
                <a:solidFill>
                  <a:srgbClr val="0000DC"/>
                </a:solidFill>
                <a:latin typeface="Arial" charset="0"/>
              </a:rPr>
              <a:t>11.–14.týden  (11+0 - 13+6) </a:t>
            </a:r>
            <a:endParaRPr lang="cs-CZ" dirty="0">
              <a:latin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</a:rPr>
              <a:t>datace gravidity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četnost gravidity (</a:t>
            </a:r>
            <a:r>
              <a:rPr lang="cs-CZ" dirty="0" err="1">
                <a:latin typeface="Arial" charset="0"/>
              </a:rPr>
              <a:t>amnionicita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chorionicita</a:t>
            </a:r>
            <a:r>
              <a:rPr lang="cs-CZ" dirty="0">
                <a:latin typeface="Arial" charset="0"/>
              </a:rPr>
              <a:t>)</a:t>
            </a:r>
          </a:p>
          <a:p>
            <a:pPr>
              <a:defRPr/>
            </a:pPr>
            <a:r>
              <a:rPr lang="cs-CZ" dirty="0" err="1">
                <a:latin typeface="Arial" charset="0"/>
              </a:rPr>
              <a:t>screening</a:t>
            </a:r>
            <a:r>
              <a:rPr lang="cs-CZ" dirty="0">
                <a:latin typeface="Arial" charset="0"/>
              </a:rPr>
              <a:t> vývojových vad</a:t>
            </a:r>
          </a:p>
          <a:p>
            <a:pPr lvl="1">
              <a:defRPr/>
            </a:pPr>
            <a:r>
              <a:rPr lang="cs-CZ" dirty="0">
                <a:latin typeface="Arial" charset="0"/>
              </a:rPr>
              <a:t>přímé (strukturální vady)</a:t>
            </a:r>
          </a:p>
          <a:p>
            <a:pPr lvl="1">
              <a:defRPr/>
            </a:pPr>
            <a:r>
              <a:rPr lang="cs-CZ" dirty="0">
                <a:latin typeface="Arial" charset="0"/>
              </a:rPr>
              <a:t>nepřímé (riziko chromozomálních vad)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743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Ultrazvuk v gynekologii a porodnictví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I. trimestru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4248" y="1442434"/>
            <a:ext cx="10906529" cy="4510484"/>
          </a:xfrm>
          <a:ln>
            <a:noFill/>
          </a:ln>
        </p:spPr>
        <p:txBody>
          <a:bodyPr/>
          <a:lstStyle/>
          <a:p>
            <a:pPr>
              <a:buNone/>
              <a:defRPr/>
            </a:pPr>
            <a:r>
              <a:rPr lang="cs-CZ" b="1" dirty="0">
                <a:solidFill>
                  <a:srgbClr val="0000DC"/>
                </a:solidFill>
              </a:rPr>
              <a:t>datace gravidity</a:t>
            </a:r>
            <a:endParaRPr lang="cs-CZ" dirty="0"/>
          </a:p>
          <a:p>
            <a:pPr>
              <a:defRPr/>
            </a:pPr>
            <a:r>
              <a:rPr lang="cs-CZ" dirty="0"/>
              <a:t>stanovení přesného gestačního stáří.</a:t>
            </a:r>
          </a:p>
          <a:p>
            <a:pPr lvl="1">
              <a:defRPr/>
            </a:pPr>
            <a:r>
              <a:rPr lang="cs-CZ" dirty="0"/>
              <a:t>termín porodu</a:t>
            </a:r>
          </a:p>
          <a:p>
            <a:pPr lvl="1">
              <a:defRPr/>
            </a:pPr>
            <a:r>
              <a:rPr lang="cs-CZ" dirty="0"/>
              <a:t>optimalizace (časování) dalších vyšetření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měření CRL (</a:t>
            </a:r>
            <a:r>
              <a:rPr lang="cs-CZ" dirty="0" err="1"/>
              <a:t>crown-rump</a:t>
            </a:r>
            <a:r>
              <a:rPr lang="cs-CZ" dirty="0"/>
              <a:t> </a:t>
            </a:r>
            <a:r>
              <a:rPr lang="cs-CZ" dirty="0" err="1"/>
              <a:t>lenght</a:t>
            </a:r>
            <a:r>
              <a:rPr lang="cs-CZ" dirty="0"/>
              <a:t>)</a:t>
            </a:r>
            <a:endParaRPr lang="cs-CZ" dirty="0">
              <a:latin typeface="Arial" charset="0"/>
            </a:endParaRPr>
          </a:p>
          <a:p>
            <a:pPr>
              <a:buClr>
                <a:srgbClr val="6699FF"/>
              </a:buClr>
              <a:buNone/>
              <a:defRPr/>
            </a:pPr>
            <a:r>
              <a:rPr lang="cs-CZ" dirty="0">
                <a:latin typeface="Arial" charset="0"/>
              </a:rPr>
              <a:t>          </a:t>
            </a:r>
            <a:endParaRPr lang="cs-CZ" dirty="0"/>
          </a:p>
          <a:p>
            <a:endParaRPr lang="cs-CZ" altLang="cs-CZ" dirty="0"/>
          </a:p>
          <a:p>
            <a:endParaRPr lang="cs-CZ" alt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735" y="339655"/>
            <a:ext cx="1272746" cy="40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3323" t="36432" r="16248" b="9296"/>
          <a:stretch/>
        </p:blipFill>
        <p:spPr>
          <a:xfrm>
            <a:off x="7336632" y="1442433"/>
            <a:ext cx="4394145" cy="2550017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 bwMode="auto">
          <a:xfrm>
            <a:off x="7675808" y="2794715"/>
            <a:ext cx="3797392" cy="2704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138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8E85B8-C026-D74E-ABFD-B211482E7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507909-63CE-4E46-81C9-0C89CDC3D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9653A5-117A-884C-99DF-94625AD0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Četnost gravidity – </a:t>
            </a:r>
            <a:r>
              <a:rPr lang="cs-CZ" dirty="0" err="1"/>
              <a:t>amnio</a:t>
            </a:r>
            <a:r>
              <a:rPr lang="cs-CZ" dirty="0"/>
              <a:t>/</a:t>
            </a:r>
            <a:r>
              <a:rPr lang="cs-CZ" dirty="0" err="1"/>
              <a:t>chorionicita</a:t>
            </a:r>
            <a:endParaRPr lang="cs-CZ" dirty="0"/>
          </a:p>
        </p:txBody>
      </p:sp>
      <p:pic>
        <p:nvPicPr>
          <p:cNvPr id="6" name="Picture 2" descr="G:\VVV\prenat\gemini\bi bi\bibi v myomatose.jpg">
            <a:extLst>
              <a:ext uri="{FF2B5EF4-FFF2-40B4-BE49-F238E27FC236}">
                <a16:creationId xmlns:a16="http://schemas.microsoft.com/office/drawing/2014/main" id="{1765D4BE-D7F3-1F44-8DE9-FCE26BB54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23122" r="11016" b="4735"/>
          <a:stretch/>
        </p:blipFill>
        <p:spPr bwMode="auto">
          <a:xfrm>
            <a:off x="720000" y="1690329"/>
            <a:ext cx="3089974" cy="207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:\VVV\prenat\gemini\mo bi\IMG_20120311_3.jpg">
            <a:extLst>
              <a:ext uri="{FF2B5EF4-FFF2-40B4-BE49-F238E27FC236}">
                <a16:creationId xmlns:a16="http://schemas.microsoft.com/office/drawing/2014/main" id="{797E34F9-3C25-6247-83A5-7010316EB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21788" r="6437" b="715"/>
          <a:stretch/>
        </p:blipFill>
        <p:spPr bwMode="auto">
          <a:xfrm>
            <a:off x="5960222" y="1690987"/>
            <a:ext cx="2725409" cy="19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G:\VVV\prenat\gemini\mo mo\IMG_20120109_13_1.jpg">
            <a:extLst>
              <a:ext uri="{FF2B5EF4-FFF2-40B4-BE49-F238E27FC236}">
                <a16:creationId xmlns:a16="http://schemas.microsoft.com/office/drawing/2014/main" id="{34A6BFFA-3867-2E4A-9EFC-390FBB5A9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18794" r="3193" b="3708"/>
          <a:stretch/>
        </p:blipFill>
        <p:spPr bwMode="auto">
          <a:xfrm>
            <a:off x="8518255" y="1704122"/>
            <a:ext cx="2954946" cy="20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:\VVV\prenat\gemini\tri\stevankova_2.jpg">
            <a:extLst>
              <a:ext uri="{FF2B5EF4-FFF2-40B4-BE49-F238E27FC236}">
                <a16:creationId xmlns:a16="http://schemas.microsoft.com/office/drawing/2014/main" id="{6A977C68-3E43-8048-BBBC-6BAB610D2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t="14617" r="17925" b="10915"/>
          <a:stretch/>
        </p:blipFill>
        <p:spPr bwMode="auto">
          <a:xfrm>
            <a:off x="727235" y="3645049"/>
            <a:ext cx="2359578" cy="220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:\VVV\prenat\gemini\tri\tri bi\matustikova_6.jpg">
            <a:extLst>
              <a:ext uri="{FF2B5EF4-FFF2-40B4-BE49-F238E27FC236}">
                <a16:creationId xmlns:a16="http://schemas.microsoft.com/office/drawing/2014/main" id="{620AFF01-77EC-CC42-AFB1-FE0B4A6F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6877" r="18020" b="10980"/>
          <a:stretch/>
        </p:blipFill>
        <p:spPr bwMode="auto">
          <a:xfrm>
            <a:off x="3086812" y="3645049"/>
            <a:ext cx="2409695" cy="21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G:\VVV\prenat\gemini\mo mo\norma\IMG_20120301_5_2.jpg">
            <a:extLst>
              <a:ext uri="{FF2B5EF4-FFF2-40B4-BE49-F238E27FC236}">
                <a16:creationId xmlns:a16="http://schemas.microsoft.com/office/drawing/2014/main" id="{3F7B5472-DC73-8F4F-9B41-E1884C418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16551" r="7886" b="2506"/>
          <a:stretch/>
        </p:blipFill>
        <p:spPr bwMode="auto">
          <a:xfrm>
            <a:off x="5444711" y="3652186"/>
            <a:ext cx="3129359" cy="220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G:\VVV\prenat\gemini\mo mo\bradova\IMG_20131204_1_13.jpg">
            <a:extLst>
              <a:ext uri="{FF2B5EF4-FFF2-40B4-BE49-F238E27FC236}">
                <a16:creationId xmlns:a16="http://schemas.microsoft.com/office/drawing/2014/main" id="{9DC05522-24FB-9143-B0C1-B7DEFF52E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10574" r="14308" b="9571"/>
          <a:stretch/>
        </p:blipFill>
        <p:spPr bwMode="auto">
          <a:xfrm>
            <a:off x="8518254" y="3645049"/>
            <a:ext cx="2954946" cy="22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G:\VVV\prenat\gemini\bi bi\bi bi 2_2.jpg">
            <a:extLst>
              <a:ext uri="{FF2B5EF4-FFF2-40B4-BE49-F238E27FC236}">
                <a16:creationId xmlns:a16="http://schemas.microsoft.com/office/drawing/2014/main" id="{29C315AE-A3F4-224A-B9C6-A9DBB097B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8349" r="8226" b="4039"/>
          <a:stretch/>
        </p:blipFill>
        <p:spPr bwMode="auto">
          <a:xfrm>
            <a:off x="3450557" y="1704634"/>
            <a:ext cx="2885381" cy="205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4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B489BB-293D-2A4E-AB99-695D0958D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C3A893-27ED-7648-AA9B-1FE8766F13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FB4DAF-18A5-CB4A-90B2-9ECDBE18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I. trimestru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C9D1BA-6A4E-124F-B137-E714433B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42092" cy="2096953"/>
          </a:xfrm>
        </p:spPr>
        <p:txBody>
          <a:bodyPr/>
          <a:lstStyle/>
          <a:p>
            <a:pPr marL="72000" indent="0">
              <a:buNone/>
              <a:defRPr/>
            </a:pPr>
            <a:r>
              <a:rPr lang="cs-CZ" b="1" dirty="0" err="1">
                <a:solidFill>
                  <a:srgbClr val="0000DC"/>
                </a:solidFill>
                <a:latin typeface="Arial" charset="0"/>
              </a:rPr>
              <a:t>screening</a:t>
            </a:r>
            <a:r>
              <a:rPr lang="cs-CZ" b="1" dirty="0">
                <a:solidFill>
                  <a:srgbClr val="0000DC"/>
                </a:solidFill>
                <a:latin typeface="Arial" charset="0"/>
              </a:rPr>
              <a:t> vývojových vad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 přímé (morfologické vady)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 nepřímé (riziko chromozomálních vad)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50643212-5811-874F-B992-DF55CB2E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4" t="17857" r="16113" b="19466"/>
          <a:stretch>
            <a:fillRect/>
          </a:stretch>
        </p:blipFill>
        <p:spPr bwMode="auto">
          <a:xfrm>
            <a:off x="816974" y="3926496"/>
            <a:ext cx="2389865" cy="20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RISOMIE 18_1">
            <a:extLst>
              <a:ext uri="{FF2B5EF4-FFF2-40B4-BE49-F238E27FC236}">
                <a16:creationId xmlns:a16="http://schemas.microsoft.com/office/drawing/2014/main" id="{3480003B-70DA-E74D-8AEC-94F19134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14426" r="8505" b="16235"/>
          <a:stretch>
            <a:fillRect/>
          </a:stretch>
        </p:blipFill>
        <p:spPr bwMode="auto">
          <a:xfrm>
            <a:off x="7808057" y="3926496"/>
            <a:ext cx="2954678" cy="20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E2AC2E-6F5C-4E40-BDF1-DF15776B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47" t="21220" r="21197" b="20376"/>
          <a:stretch/>
        </p:blipFill>
        <p:spPr>
          <a:xfrm>
            <a:off x="3206839" y="3926496"/>
            <a:ext cx="2274024" cy="2026422"/>
          </a:xfrm>
          <a:prstGeom prst="rect">
            <a:avLst/>
          </a:prstGeom>
        </p:spPr>
      </p:pic>
      <p:pic>
        <p:nvPicPr>
          <p:cNvPr id="9" name="Picture 3" descr="G:\VVV\prenat\VVV\uropoeticky trakt\obstrukce\megavesica\IMG_20120311_2_1.jpg">
            <a:extLst>
              <a:ext uri="{FF2B5EF4-FFF2-40B4-BE49-F238E27FC236}">
                <a16:creationId xmlns:a16="http://schemas.microsoft.com/office/drawing/2014/main" id="{D1E4A857-4B54-D54B-A22A-94912EC3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23051" r="13564" b="4480"/>
          <a:stretch>
            <a:fillRect/>
          </a:stretch>
        </p:blipFill>
        <p:spPr bwMode="auto">
          <a:xfrm>
            <a:off x="5451055" y="3926496"/>
            <a:ext cx="2819370" cy="20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NCEPHALOCELE_6">
            <a:extLst>
              <a:ext uri="{FF2B5EF4-FFF2-40B4-BE49-F238E27FC236}">
                <a16:creationId xmlns:a16="http://schemas.microsoft.com/office/drawing/2014/main" id="{9A70BB63-8BA6-6445-A111-5FE1774D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34084" r="19562" b="5991"/>
          <a:stretch>
            <a:fillRect/>
          </a:stretch>
        </p:blipFill>
        <p:spPr bwMode="auto">
          <a:xfrm rot="5400000">
            <a:off x="10010404" y="4232547"/>
            <a:ext cx="2026421" cy="14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90E57EA-C0A9-474B-BD32-F52DDEC8B9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5118" r="20951" b="3455"/>
          <a:stretch/>
        </p:blipFill>
        <p:spPr>
          <a:xfrm>
            <a:off x="9622143" y="1461365"/>
            <a:ext cx="2103029" cy="23297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02135CA-EA23-5E4C-9D38-1E719132CF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13220" r="27844" b="11464"/>
          <a:stretch/>
        </p:blipFill>
        <p:spPr>
          <a:xfrm>
            <a:off x="7590639" y="1459253"/>
            <a:ext cx="2025899" cy="23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868BEB-3536-2C4C-A457-42FB710BC7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4E30E1-B18D-434D-A24B-159DA3F2A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03698-EF78-EB40-815F-E96D9C6D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I. trimestru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05C054-1F1C-E943-B050-3EF53D44D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b="1" dirty="0" err="1">
                <a:solidFill>
                  <a:srgbClr val="0000DC"/>
                </a:solidFill>
                <a:latin typeface="Arial" charset="0"/>
              </a:rPr>
              <a:t>screening</a:t>
            </a:r>
            <a:r>
              <a:rPr lang="cs-CZ" b="1" dirty="0">
                <a:solidFill>
                  <a:srgbClr val="0000DC"/>
                </a:solidFill>
                <a:latin typeface="Arial" charset="0"/>
              </a:rPr>
              <a:t> vývojových vad (</a:t>
            </a:r>
            <a:r>
              <a:rPr lang="cs-CZ" b="1" dirty="0" err="1">
                <a:solidFill>
                  <a:srgbClr val="0000DC"/>
                </a:solidFill>
                <a:latin typeface="Arial" charset="0"/>
              </a:rPr>
              <a:t>Kenkhuis</a:t>
            </a:r>
            <a:r>
              <a:rPr lang="cs-CZ" b="1" dirty="0">
                <a:solidFill>
                  <a:srgbClr val="0000DC"/>
                </a:solidFill>
                <a:latin typeface="Arial" charset="0"/>
              </a:rPr>
              <a:t> et al., 2017 )</a:t>
            </a:r>
          </a:p>
          <a:p>
            <a:r>
              <a:rPr lang="cs-CZ" dirty="0">
                <a:latin typeface="Arial" charset="0"/>
              </a:rPr>
              <a:t> </a:t>
            </a:r>
            <a:r>
              <a:rPr lang="cs-CZ" altLang="cs-CZ" b="1" dirty="0"/>
              <a:t>záchyt vrozených strukturálních vad plodu</a:t>
            </a:r>
          </a:p>
          <a:p>
            <a:pPr lvl="1"/>
            <a:r>
              <a:rPr lang="cs-CZ" altLang="cs-CZ" dirty="0"/>
              <a:t>45,1 % VVV zachyceno</a:t>
            </a:r>
          </a:p>
          <a:p>
            <a:pPr lvl="1"/>
            <a:r>
              <a:rPr lang="cs-CZ" altLang="cs-CZ" dirty="0"/>
              <a:t>0,1 % falešně pozitivních diagnóz</a:t>
            </a:r>
            <a:endParaRPr lang="cs-CZ" altLang="cs-CZ" sz="2000" i="1" dirty="0"/>
          </a:p>
          <a:p>
            <a:r>
              <a:rPr lang="cs-CZ" altLang="cs-CZ" b="1" dirty="0"/>
              <a:t>záchyt vrozených srdečních vad</a:t>
            </a:r>
          </a:p>
          <a:p>
            <a:pPr lvl="1"/>
            <a:r>
              <a:rPr lang="cs-CZ" altLang="cs-CZ" dirty="0"/>
              <a:t>33,3 % zachyceno v I. </a:t>
            </a:r>
            <a:r>
              <a:rPr lang="cs-CZ" altLang="cs-CZ" dirty="0" err="1"/>
              <a:t>trim</a:t>
            </a:r>
            <a:r>
              <a:rPr lang="cs-CZ" altLang="cs-CZ" dirty="0"/>
              <a:t>. (dalších 41,7 % zachyceno ve 20. t. g., 25,0% nepoznaných)</a:t>
            </a:r>
          </a:p>
          <a:p>
            <a:pPr lvl="1"/>
            <a:r>
              <a:rPr lang="cs-CZ" altLang="cs-CZ" dirty="0"/>
              <a:t>0,1 % falešně pozitivních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90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8C8106-E0C3-8B40-BB78-3873E7080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776340-6FED-6D4B-ADC4-B850CB1FB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819C8A-9EB4-6149-BC0B-A6799F15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Záchyt rizika chromozomálních vad plodu 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24C1C8B-F8C8-0C4D-B6C0-3250C9258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79" t="23955" r="5224" b="7984"/>
          <a:stretch/>
        </p:blipFill>
        <p:spPr>
          <a:xfrm>
            <a:off x="720000" y="1648915"/>
            <a:ext cx="5375999" cy="4183452"/>
          </a:xfrm>
          <a:prstGeom prst="rect">
            <a:avLst/>
          </a:prstGeom>
          <a:ln>
            <a:solidFill>
              <a:srgbClr val="0000DC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A5F703-088E-5744-BAF4-994027CCD0BE}"/>
              </a:ext>
            </a:extLst>
          </p:cNvPr>
          <p:cNvSpPr txBox="1"/>
          <p:nvPr/>
        </p:nvSpPr>
        <p:spPr>
          <a:xfrm>
            <a:off x="7066627" y="2318657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Nosní kost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94E3C4-A445-BF46-BC4A-EAE070165122}"/>
              </a:ext>
            </a:extLst>
          </p:cNvPr>
          <p:cNvSpPr txBox="1"/>
          <p:nvPr/>
        </p:nvSpPr>
        <p:spPr>
          <a:xfrm>
            <a:off x="7076406" y="3740641"/>
            <a:ext cx="440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Intrakraniální </a:t>
            </a:r>
            <a:r>
              <a:rPr lang="cs-CZ" sz="2800" dirty="0" err="1">
                <a:latin typeface="+mn-lt"/>
              </a:rPr>
              <a:t>translucence</a:t>
            </a:r>
            <a:endParaRPr lang="cs-CZ" sz="28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176C42-D047-7640-83E0-E8B39EC0BAB0}"/>
              </a:ext>
            </a:extLst>
          </p:cNvPr>
          <p:cNvSpPr txBox="1"/>
          <p:nvPr/>
        </p:nvSpPr>
        <p:spPr>
          <a:xfrm>
            <a:off x="7076406" y="5064349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Nuchální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translucence</a:t>
            </a:r>
            <a:endParaRPr lang="cs-CZ" sz="2800" dirty="0">
              <a:latin typeface="+mn-lt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47E925A-C8D5-8B48-A1E6-7EAF414D0D45}"/>
              </a:ext>
            </a:extLst>
          </p:cNvPr>
          <p:cNvCxnSpPr>
            <a:endCxn id="7" idx="1"/>
          </p:cNvCxnSpPr>
          <p:nvPr/>
        </p:nvCxnSpPr>
        <p:spPr bwMode="auto">
          <a:xfrm>
            <a:off x="3706586" y="2580267"/>
            <a:ext cx="3360041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48386C3-A68C-4A46-913F-5BCC1CED63E4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 flipV="1">
            <a:off x="4302369" y="4002251"/>
            <a:ext cx="2774037" cy="94488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15C706D-F40A-4C44-8C96-9EE2CC4CBAB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19016" y="5356309"/>
            <a:ext cx="3547610" cy="20162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1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776340-6FED-6D4B-ADC4-B850CB1FB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819C8A-9EB4-6149-BC0B-A6799F15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Záchyt rizika chromozomálních vad plodu II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24C1C8B-F8C8-0C4D-B6C0-3250C9258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79" t="23955" r="5224" b="7984"/>
          <a:stretch/>
        </p:blipFill>
        <p:spPr>
          <a:xfrm>
            <a:off x="720000" y="1648915"/>
            <a:ext cx="5375999" cy="4183452"/>
          </a:xfrm>
          <a:prstGeom prst="rect">
            <a:avLst/>
          </a:prstGeom>
          <a:ln>
            <a:solidFill>
              <a:srgbClr val="0000DC"/>
            </a:solidFill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8C8106-E0C3-8B40-BB78-3873E7080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16" name="Zástupný obsah 4">
            <a:extLst>
              <a:ext uri="{FF2B5EF4-FFF2-40B4-BE49-F238E27FC236}">
                <a16:creationId xmlns:a16="http://schemas.microsoft.com/office/drawing/2014/main" id="{F6EF2DD0-70C5-8B45-BBCE-0F73E04D1C5A}"/>
              </a:ext>
            </a:extLst>
          </p:cNvPr>
          <p:cNvSpPr txBox="1">
            <a:spLocks/>
          </p:cNvSpPr>
          <p:nvPr/>
        </p:nvSpPr>
        <p:spPr>
          <a:xfrm>
            <a:off x="6368143" y="1648548"/>
            <a:ext cx="5105056" cy="418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  <a:defRPr/>
            </a:pPr>
            <a:r>
              <a:rPr lang="cs-CZ" sz="2400" b="1" kern="0" dirty="0" err="1">
                <a:solidFill>
                  <a:srgbClr val="0000DC"/>
                </a:solidFill>
                <a:latin typeface="Arial" charset="0"/>
              </a:rPr>
              <a:t>Nuchální</a:t>
            </a:r>
            <a:r>
              <a:rPr lang="cs-CZ" sz="2400" b="1" kern="0" dirty="0">
                <a:solidFill>
                  <a:srgbClr val="0000DC"/>
                </a:solidFill>
                <a:latin typeface="Arial" charset="0"/>
              </a:rPr>
              <a:t> </a:t>
            </a:r>
            <a:r>
              <a:rPr lang="cs-CZ" sz="2400" b="1" kern="0" dirty="0" err="1">
                <a:solidFill>
                  <a:srgbClr val="0000DC"/>
                </a:solidFill>
                <a:latin typeface="Arial" charset="0"/>
              </a:rPr>
              <a:t>translucence</a:t>
            </a:r>
            <a:r>
              <a:rPr lang="cs-CZ" sz="2400" b="1" kern="0" dirty="0">
                <a:solidFill>
                  <a:srgbClr val="0000DC"/>
                </a:solidFill>
                <a:latin typeface="Arial" charset="0"/>
              </a:rPr>
              <a:t> &gt; 3,5 mm</a:t>
            </a:r>
          </a:p>
          <a:p>
            <a:r>
              <a:rPr lang="cs-CZ" sz="2400" kern="0" dirty="0">
                <a:latin typeface="Arial" charset="0"/>
              </a:rPr>
              <a:t>hlavní </a:t>
            </a:r>
            <a:r>
              <a:rPr lang="cs-CZ" sz="2400" kern="0" dirty="0" err="1">
                <a:latin typeface="Arial" charset="0"/>
              </a:rPr>
              <a:t>marker</a:t>
            </a:r>
            <a:r>
              <a:rPr lang="cs-CZ" sz="2400" kern="0" dirty="0">
                <a:latin typeface="Arial" charset="0"/>
              </a:rPr>
              <a:t> rizika vady plodu.</a:t>
            </a:r>
          </a:p>
          <a:p>
            <a:r>
              <a:rPr lang="cs-CZ" sz="2400" kern="0" dirty="0">
                <a:latin typeface="Arial" charset="0"/>
              </a:rPr>
              <a:t>75 % plodů s aneuploidií</a:t>
            </a:r>
          </a:p>
          <a:p>
            <a:r>
              <a:rPr lang="cs-CZ" sz="2400" kern="0" dirty="0">
                <a:latin typeface="Arial" charset="0"/>
              </a:rPr>
              <a:t>30 % plodů se strukturální vadou, genetickým syndromem</a:t>
            </a:r>
          </a:p>
          <a:p>
            <a:r>
              <a:rPr lang="cs-CZ" sz="2400" kern="0" dirty="0">
                <a:latin typeface="Arial" charset="0"/>
              </a:rPr>
              <a:t>1 % normálních plodů</a:t>
            </a:r>
          </a:p>
          <a:p>
            <a:pPr lvl="1"/>
            <a:r>
              <a:rPr lang="cs-CZ" sz="1400" kern="0" dirty="0" err="1"/>
              <a:t>Evans</a:t>
            </a:r>
            <a:r>
              <a:rPr lang="cs-CZ" sz="1400" kern="0" dirty="0"/>
              <a:t> 1999, </a:t>
            </a:r>
            <a:r>
              <a:rPr lang="cs-CZ" sz="1400" kern="0" dirty="0" err="1"/>
              <a:t>Nicolaides</a:t>
            </a:r>
            <a:r>
              <a:rPr lang="cs-CZ" sz="1400" kern="0" dirty="0"/>
              <a:t> 2009, </a:t>
            </a:r>
            <a:r>
              <a:rPr lang="cs-CZ" sz="1400" kern="0" dirty="0" err="1"/>
              <a:t>Pereira</a:t>
            </a:r>
            <a:r>
              <a:rPr lang="cs-CZ" sz="1400" kern="0" dirty="0"/>
              <a:t> 2011, </a:t>
            </a:r>
            <a:r>
              <a:rPr lang="cs-CZ" sz="1400" kern="0" dirty="0" err="1"/>
              <a:t>Kagan</a:t>
            </a:r>
            <a:r>
              <a:rPr lang="cs-CZ" sz="1400" kern="0" dirty="0"/>
              <a:t> 2015, Grande 2015</a:t>
            </a:r>
            <a:endParaRPr lang="cs-CZ" sz="1600" kern="0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8EA2F198-F779-E94C-B953-152A3597635B}"/>
              </a:ext>
            </a:extLst>
          </p:cNvPr>
          <p:cNvSpPr/>
          <p:nvPr/>
        </p:nvSpPr>
        <p:spPr bwMode="auto">
          <a:xfrm>
            <a:off x="2794000" y="5147400"/>
            <a:ext cx="1104900" cy="990600"/>
          </a:xfrm>
          <a:prstGeom prst="ellipse">
            <a:avLst/>
          </a:prstGeom>
          <a:noFill/>
          <a:ln w="381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52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4CC074-6CC2-8B4D-8ECC-D5B3286AD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8BAD02-01D7-D848-B4FC-23F5898F3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D562C4-5912-8248-ABF0-730EA63410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431B3DA-CAA3-5E42-BCFA-FC4323D7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Záchyt rizika chromozomálních vad plodu III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8AF842F-D918-7C48-A7CD-DD525E7F8E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11">
            <a:extLst>
              <a:ext uri="{FF2B5EF4-FFF2-40B4-BE49-F238E27FC236}">
                <a16:creationId xmlns:a16="http://schemas.microsoft.com/office/drawing/2014/main" id="{2D35A4D5-F7CB-A640-A2FC-D13ECD5B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94" y="1655521"/>
            <a:ext cx="3082499" cy="2334566"/>
          </a:xfrm>
          <a:prstGeom prst="rect">
            <a:avLst/>
          </a:prstGeom>
        </p:spPr>
      </p:pic>
      <p:pic>
        <p:nvPicPr>
          <p:cNvPr id="10" name="Obrázek 11">
            <a:extLst>
              <a:ext uri="{FF2B5EF4-FFF2-40B4-BE49-F238E27FC236}">
                <a16:creationId xmlns:a16="http://schemas.microsoft.com/office/drawing/2014/main" id="{5CF307AD-D2E3-CF42-91E2-A59A54067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12768" r="5219" b="1784"/>
          <a:stretch/>
        </p:blipFill>
        <p:spPr bwMode="auto">
          <a:xfrm>
            <a:off x="1946695" y="3990087"/>
            <a:ext cx="3082499" cy="213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Zástupný symbol pro obsah 5">
            <a:extLst>
              <a:ext uri="{FF2B5EF4-FFF2-40B4-BE49-F238E27FC236}">
                <a16:creationId xmlns:a16="http://schemas.microsoft.com/office/drawing/2014/main" id="{E1DBA8AB-0EA5-2B43-96BF-584CBBF326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7541" r="5724" b="1769"/>
          <a:stretch/>
        </p:blipFill>
        <p:spPr bwMode="auto">
          <a:xfrm>
            <a:off x="6642291" y="1693642"/>
            <a:ext cx="3466531" cy="23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A52C098-418A-E44C-92E6-3D1DAC0D9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290" y="4017068"/>
            <a:ext cx="3466531" cy="2113276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599B1FC-BCB0-FA45-84ED-07398F3243E3}"/>
              </a:ext>
            </a:extLst>
          </p:cNvPr>
          <p:cNvCxnSpPr/>
          <p:nvPr/>
        </p:nvCxnSpPr>
        <p:spPr bwMode="auto">
          <a:xfrm flipV="1">
            <a:off x="2656764" y="1985937"/>
            <a:ext cx="1719618" cy="1057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19CE8E3-756B-B442-8595-EE7B10CF83F7}"/>
              </a:ext>
            </a:extLst>
          </p:cNvPr>
          <p:cNvCxnSpPr/>
          <p:nvPr/>
        </p:nvCxnSpPr>
        <p:spPr bwMode="auto">
          <a:xfrm>
            <a:off x="3298210" y="2661314"/>
            <a:ext cx="736979" cy="10047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669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B446B8-2442-6A43-A853-9586C03D5D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0054B3-3C22-FD45-92A0-7EDD5EE5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diagnostika II. trimestru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4F5F8A-EFA6-4E40-BF4E-1077355F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20.–22. týden</a:t>
            </a:r>
          </a:p>
          <a:p>
            <a:r>
              <a:rPr lang="cs-CZ" dirty="0"/>
              <a:t>záchyt vrozených strukturálních vad plodu</a:t>
            </a:r>
          </a:p>
          <a:p>
            <a:r>
              <a:rPr lang="cs-CZ" dirty="0"/>
              <a:t>záchyt vrozených srdečních vad plodu</a:t>
            </a:r>
          </a:p>
          <a:p>
            <a:r>
              <a:rPr lang="cs-CZ" dirty="0"/>
              <a:t>záchyt placentární dysfunkce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4D5CCC-82C4-F74F-8E6A-CF19D0547F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B4B12DB-5C2D-EA4C-AA9D-3577325F6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24536" r="16309" b="11103"/>
          <a:stretch/>
        </p:blipFill>
        <p:spPr bwMode="auto">
          <a:xfrm>
            <a:off x="8973292" y="4125831"/>
            <a:ext cx="2403956" cy="173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3CC9AD3-A440-024A-AE2A-C6FED250A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t="19795" r="31996" b="14499"/>
          <a:stretch/>
        </p:blipFill>
        <p:spPr bwMode="auto">
          <a:xfrm>
            <a:off x="5711539" y="4125832"/>
            <a:ext cx="1499017" cy="17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B5B7A3E-44F9-BB44-A639-324474862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23302" r="17243" b="6221"/>
          <a:stretch/>
        </p:blipFill>
        <p:spPr bwMode="auto">
          <a:xfrm>
            <a:off x="7225259" y="4125832"/>
            <a:ext cx="2134760" cy="17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6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B97863-5F0B-9C41-BD43-3636023D4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068A20-3BA3-A145-A737-5E2E2D1BF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9ABCF4-7E22-374F-B912-3A9206E5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diagnostika VVV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4DFBD0-80C7-874E-83A0-CEC50199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opírá se o diagnostiku UZ, laboratorní a molekulární.</a:t>
            </a:r>
          </a:p>
          <a:p>
            <a:r>
              <a:rPr lang="cs-CZ" dirty="0"/>
              <a:t>k vyhledání populace těhotných s rizikem slouží </a:t>
            </a:r>
            <a:r>
              <a:rPr lang="cs-CZ" dirty="0" err="1"/>
              <a:t>screening</a:t>
            </a:r>
            <a:r>
              <a:rPr lang="cs-CZ" dirty="0"/>
              <a:t>.</a:t>
            </a:r>
          </a:p>
          <a:p>
            <a:r>
              <a:rPr lang="cs-CZ" dirty="0"/>
              <a:t>riziko je poté potvrzeno, nebo vyloučeno diagnostickými (invazivními) metodami (aminocentéza, CVS – </a:t>
            </a:r>
            <a:r>
              <a:rPr lang="cs-CZ" dirty="0" err="1"/>
              <a:t>chorionic</a:t>
            </a:r>
            <a:r>
              <a:rPr lang="cs-CZ" dirty="0"/>
              <a:t> </a:t>
            </a:r>
            <a:r>
              <a:rPr lang="cs-CZ" dirty="0" err="1"/>
              <a:t>villus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, </a:t>
            </a:r>
            <a:r>
              <a:rPr lang="cs-CZ" dirty="0" err="1"/>
              <a:t>kordocentéza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4650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808FCD-F89E-E54B-98E2-D5B8A8B67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8E9DBE-C256-B749-B49B-2AE449CCC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7A6C4D-3696-0743-A4F8-30F507B5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diagnostika III. trimestru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5228EE-38DF-B148-A162-EA5A2529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30.–32. týden</a:t>
            </a:r>
          </a:p>
          <a:p>
            <a:r>
              <a:rPr lang="cs-CZ" dirty="0"/>
              <a:t>záchyt vrozených strukturálních vad plodu</a:t>
            </a:r>
          </a:p>
          <a:p>
            <a:r>
              <a:rPr lang="cs-CZ" dirty="0"/>
              <a:t>kontrola růstu plodu</a:t>
            </a:r>
          </a:p>
          <a:p>
            <a:r>
              <a:rPr lang="cs-CZ" dirty="0"/>
              <a:t>kontrola polohy plodu</a:t>
            </a:r>
          </a:p>
          <a:p>
            <a:r>
              <a:rPr lang="cs-CZ" dirty="0"/>
              <a:t>kontrola polohy placenty</a:t>
            </a:r>
          </a:p>
          <a:p>
            <a:r>
              <a:rPr lang="cs-CZ" dirty="0"/>
              <a:t>porodní plán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81D38F-71F8-0D4E-9CE5-76030712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185" y="3914742"/>
            <a:ext cx="2658319" cy="19352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7CFE94-A1B7-9F41-8EAE-AE1FF779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185" y="2764521"/>
            <a:ext cx="2658319" cy="18872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A28ED8-D22F-4941-B961-0F4C46377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15958" r="10864" b="12780"/>
          <a:stretch/>
        </p:blipFill>
        <p:spPr>
          <a:xfrm>
            <a:off x="8826500" y="1357171"/>
            <a:ext cx="2667005" cy="18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05DB6A-013F-0F4A-AF21-C8DFA1132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EAA600-1A00-6E40-8026-9B992A329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D30698-054D-304B-AD2F-E764D0DA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793630-5A4D-E046-86AD-E3549AFF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screeningová vyšetření plodu („Velký ultrazvuk)</a:t>
            </a:r>
          </a:p>
          <a:p>
            <a:r>
              <a:rPr lang="cs-CZ" dirty="0"/>
              <a:t>Podnět k dalšímu došetření (AMC, CVS…)</a:t>
            </a:r>
          </a:p>
          <a:p>
            <a:r>
              <a:rPr lang="cs-CZ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22857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DD7CFB-B504-F54F-B193-1B609AE008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AC5475-D145-5E44-9958-65C7612B1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AB93B0-4EF1-4142-AA4A-36BB43D7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ke studiu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2E804B-F179-9241-AE73-3C1C4626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isuog.com</a:t>
            </a:r>
            <a:endParaRPr lang="cs-CZ" dirty="0"/>
          </a:p>
          <a:p>
            <a:endParaRPr lang="cs-CZ"/>
          </a:p>
          <a:p>
            <a:endParaRPr lang="cs-CZ" dirty="0"/>
          </a:p>
          <a:p>
            <a:r>
              <a:rPr lang="cs-CZ" dirty="0"/>
              <a:t>Calda: UZ v gynekologii a porodnictví</a:t>
            </a:r>
          </a:p>
        </p:txBody>
      </p:sp>
    </p:spTree>
    <p:extLst>
      <p:ext uri="{BB962C8B-B14F-4D97-AF65-F5344CB8AC3E}">
        <p14:creationId xmlns:p14="http://schemas.microsoft.com/office/powerpoint/2010/main" val="175244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6F33EB-E117-6846-A84A-ADB11CD99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C9F73-C912-2248-9BCA-C72D0061E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7B97F-83D3-7149-9347-2F2C9E67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CD1BA3-131A-8D43-8499-409A5493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slouží k vyhledání těhotných s významným rizikem patologie.</a:t>
            </a:r>
          </a:p>
          <a:p>
            <a:endParaRPr lang="cs-CZ" dirty="0"/>
          </a:p>
          <a:p>
            <a:r>
              <a:rPr lang="cs-CZ" dirty="0"/>
              <a:t>efektivní </a:t>
            </a:r>
            <a:r>
              <a:rPr lang="cs-CZ" dirty="0" err="1"/>
              <a:t>screening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jednoduchý a proveditelný.</a:t>
            </a:r>
          </a:p>
          <a:p>
            <a:pPr lvl="1"/>
            <a:r>
              <a:rPr lang="cs-CZ" dirty="0"/>
              <a:t>vysoká senzitivita i specificita.</a:t>
            </a:r>
          </a:p>
          <a:p>
            <a:pPr lvl="1"/>
            <a:r>
              <a:rPr lang="cs-CZ" dirty="0"/>
              <a:t>dostupný všem (ekonomicky únosný)</a:t>
            </a:r>
          </a:p>
          <a:p>
            <a:pPr lvl="1"/>
            <a:r>
              <a:rPr lang="cs-CZ" dirty="0"/>
              <a:t>bez negativního vlivu, bezpečný.</a:t>
            </a:r>
          </a:p>
        </p:txBody>
      </p:sp>
    </p:spTree>
    <p:extLst>
      <p:ext uri="{BB962C8B-B14F-4D97-AF65-F5344CB8AC3E}">
        <p14:creationId xmlns:p14="http://schemas.microsoft.com/office/powerpoint/2010/main" val="102139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E8B049-D243-764E-AD0C-A65C29B76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49B443-3048-934A-B567-359FBE509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A699FA-3375-DF4B-A1B2-528D4DC8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</a:t>
            </a:r>
            <a:r>
              <a:rPr lang="cs-CZ" dirty="0" err="1"/>
              <a:t>screeningu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4B8EA8-C503-1E41-A3C4-9652560A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dnes známé postupy:</a:t>
            </a:r>
          </a:p>
          <a:p>
            <a:pPr lvl="1"/>
            <a:r>
              <a:rPr lang="cs-CZ" dirty="0"/>
              <a:t>vyšetření séra matky v prvním/druhém </a:t>
            </a:r>
            <a:r>
              <a:rPr lang="cs-CZ" dirty="0" err="1"/>
              <a:t>trim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morfologický a NT (</a:t>
            </a:r>
            <a:r>
              <a:rPr lang="cs-CZ" dirty="0" err="1"/>
              <a:t>Nuchal</a:t>
            </a:r>
            <a:r>
              <a:rPr lang="cs-CZ" dirty="0"/>
              <a:t> </a:t>
            </a:r>
            <a:r>
              <a:rPr lang="cs-CZ" dirty="0" err="1"/>
              <a:t>translucency</a:t>
            </a:r>
            <a:r>
              <a:rPr lang="cs-CZ" dirty="0"/>
              <a:t>) </a:t>
            </a:r>
            <a:r>
              <a:rPr lang="cs-CZ" dirty="0" err="1"/>
              <a:t>screening</a:t>
            </a:r>
            <a:r>
              <a:rPr lang="cs-CZ" dirty="0"/>
              <a:t> v I. </a:t>
            </a:r>
            <a:r>
              <a:rPr lang="cs-CZ" dirty="0" err="1"/>
              <a:t>trim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UZ vyšetření mezi 18.–22. týdnem ve II. </a:t>
            </a:r>
            <a:r>
              <a:rPr lang="cs-CZ" dirty="0" err="1"/>
              <a:t>trim</a:t>
            </a:r>
            <a:r>
              <a:rPr lang="cs-CZ" dirty="0"/>
              <a:t>.</a:t>
            </a:r>
          </a:p>
          <a:p>
            <a:r>
              <a:rPr lang="cs-CZ" dirty="0"/>
              <a:t>první trimestr: tzv. kombinovaný test</a:t>
            </a:r>
          </a:p>
          <a:p>
            <a:pPr lvl="1"/>
            <a:r>
              <a:rPr lang="cs-CZ" dirty="0"/>
              <a:t>PAPP, beta-</a:t>
            </a:r>
            <a:r>
              <a:rPr lang="cs-CZ" dirty="0" err="1"/>
              <a:t>hCG</a:t>
            </a:r>
            <a:r>
              <a:rPr lang="cs-CZ" dirty="0"/>
              <a:t>, NT, věk.</a:t>
            </a:r>
          </a:p>
          <a:p>
            <a:pPr lvl="1"/>
            <a:r>
              <a:rPr lang="cs-CZ" dirty="0"/>
              <a:t>při pozitivním nálezu odběr choriových klků (CVS).</a:t>
            </a:r>
          </a:p>
          <a:p>
            <a:r>
              <a:rPr lang="cs-CZ" dirty="0"/>
              <a:t>druhý trimestr: biochemický </a:t>
            </a:r>
            <a:r>
              <a:rPr lang="cs-CZ" dirty="0" err="1"/>
              <a:t>screening</a:t>
            </a:r>
            <a:endParaRPr lang="cs-CZ" dirty="0"/>
          </a:p>
          <a:p>
            <a:pPr lvl="1"/>
            <a:r>
              <a:rPr lang="cs-CZ" dirty="0"/>
              <a:t>při pozitivitě aminocentéza.</a:t>
            </a:r>
          </a:p>
        </p:txBody>
      </p:sp>
    </p:spTree>
    <p:extLst>
      <p:ext uri="{BB962C8B-B14F-4D97-AF65-F5344CB8AC3E}">
        <p14:creationId xmlns:p14="http://schemas.microsoft.com/office/powerpoint/2010/main" val="99279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8DF840-43B5-644C-B958-8C1070C01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BCC1B-3A93-2440-96F6-C0164F970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7CA966-A278-524E-ACCA-87BD139E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Invazivní metody diagnostiky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2DC1D-1182-2F41-95BF-35C723226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vzorky </a:t>
            </a:r>
            <a:r>
              <a:rPr lang="cs-CZ" dirty="0" err="1"/>
              <a:t>choria</a:t>
            </a:r>
            <a:r>
              <a:rPr lang="cs-CZ" dirty="0"/>
              <a:t>, CVS, </a:t>
            </a:r>
            <a:r>
              <a:rPr lang="cs-CZ" dirty="0" err="1"/>
              <a:t>placentocentéza</a:t>
            </a:r>
            <a:endParaRPr lang="cs-CZ" dirty="0"/>
          </a:p>
          <a:p>
            <a:pPr lvl="1"/>
            <a:r>
              <a:rPr lang="cs-CZ" dirty="0"/>
              <a:t>Mezi 11. a 14. týdnem.</a:t>
            </a:r>
          </a:p>
          <a:p>
            <a:r>
              <a:rPr lang="cs-CZ" dirty="0" err="1"/>
              <a:t>amniocentéza</a:t>
            </a:r>
            <a:endParaRPr lang="cs-CZ" dirty="0"/>
          </a:p>
          <a:p>
            <a:pPr lvl="1"/>
            <a:r>
              <a:rPr lang="cs-CZ" dirty="0"/>
              <a:t>Po  15. týdnu gravidity.</a:t>
            </a:r>
          </a:p>
          <a:p>
            <a:r>
              <a:rPr lang="cs-CZ" dirty="0" err="1"/>
              <a:t>kordocentéza</a:t>
            </a:r>
            <a:endParaRPr lang="cs-CZ" dirty="0"/>
          </a:p>
          <a:p>
            <a:pPr lvl="1"/>
            <a:r>
              <a:rPr lang="cs-CZ" dirty="0"/>
              <a:t>Po 18. týdnu.</a:t>
            </a:r>
          </a:p>
          <a:p>
            <a:pPr lvl="1"/>
            <a:endParaRPr lang="cs-CZ" dirty="0"/>
          </a:p>
          <a:p>
            <a:r>
              <a:rPr lang="cs-CZ" dirty="0"/>
              <a:t>pod UZ kontrolou, </a:t>
            </a:r>
            <a:r>
              <a:rPr lang="cs-CZ" dirty="0" err="1"/>
              <a:t>transabdominálně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44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1DCCD5-C145-AD4E-B309-452DD5B62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1B4BA9-CCBF-8B4B-B91C-277510152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CA07D5-F756-4B47-81B1-D0E993CF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Chromozomální poruchy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080666-D3B9-2C4F-B6E0-E21426D1F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přirozený výskyt je 6,23/1000 živě narozených.</a:t>
            </a:r>
          </a:p>
          <a:p>
            <a:r>
              <a:rPr lang="cs-CZ" dirty="0"/>
              <a:t>z toho 54 % aberace numerické (</a:t>
            </a:r>
            <a:r>
              <a:rPr lang="cs-CZ" dirty="0" err="1"/>
              <a:t>trizomie</a:t>
            </a:r>
            <a:r>
              <a:rPr lang="cs-CZ" dirty="0"/>
              <a:t>), 43 % strukturní (delece, translokace…), 3 % kombinované.</a:t>
            </a:r>
          </a:p>
          <a:p>
            <a:r>
              <a:rPr lang="cs-CZ" dirty="0"/>
              <a:t>z numerických</a:t>
            </a:r>
          </a:p>
          <a:p>
            <a:pPr lvl="1"/>
            <a:r>
              <a:rPr lang="cs-CZ" dirty="0"/>
              <a:t>84 % </a:t>
            </a:r>
            <a:r>
              <a:rPr lang="cs-CZ" dirty="0" err="1"/>
              <a:t>trizomie</a:t>
            </a:r>
            <a:r>
              <a:rPr lang="cs-CZ" dirty="0"/>
              <a:t> chromosomu 21 (</a:t>
            </a:r>
            <a:r>
              <a:rPr lang="cs-CZ" dirty="0" err="1"/>
              <a:t>morbus</a:t>
            </a:r>
            <a:r>
              <a:rPr lang="cs-CZ" dirty="0"/>
              <a:t> Down)</a:t>
            </a:r>
          </a:p>
          <a:p>
            <a:pPr lvl="1"/>
            <a:r>
              <a:rPr lang="cs-CZ" dirty="0"/>
              <a:t>10 % </a:t>
            </a:r>
            <a:r>
              <a:rPr lang="cs-CZ" dirty="0" err="1"/>
              <a:t>trizomie</a:t>
            </a:r>
            <a:r>
              <a:rPr lang="cs-CZ" dirty="0"/>
              <a:t> chromosomu 18 (</a:t>
            </a:r>
            <a:r>
              <a:rPr lang="cs-CZ" dirty="0" err="1"/>
              <a:t>morbus</a:t>
            </a:r>
            <a:r>
              <a:rPr lang="cs-CZ" dirty="0"/>
              <a:t> </a:t>
            </a:r>
            <a:r>
              <a:rPr lang="cs-CZ" dirty="0" err="1"/>
              <a:t>Edwards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6 % </a:t>
            </a:r>
            <a:r>
              <a:rPr lang="cs-CZ" dirty="0" err="1"/>
              <a:t>trizomie</a:t>
            </a:r>
            <a:r>
              <a:rPr lang="cs-CZ" dirty="0"/>
              <a:t> chromozomu 13 (</a:t>
            </a:r>
            <a:r>
              <a:rPr lang="cs-CZ" dirty="0" err="1"/>
              <a:t>morbus</a:t>
            </a:r>
            <a:r>
              <a:rPr lang="cs-CZ" dirty="0"/>
              <a:t> </a:t>
            </a:r>
            <a:r>
              <a:rPr lang="cs-CZ" dirty="0" err="1"/>
              <a:t>Patau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0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9D6151-D4AD-0145-A468-CC9AD99748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60CBE-406E-9945-A672-015BA5619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0231AA-8D2A-BD44-8A2C-F82584B4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Screening</a:t>
            </a:r>
            <a:r>
              <a:rPr lang="cs-CZ" dirty="0"/>
              <a:t> strukturních poruch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3879E7-95AD-C74B-9A70-D9997CAA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srdeční vady.</a:t>
            </a:r>
          </a:p>
          <a:p>
            <a:r>
              <a:rPr lang="cs-CZ" dirty="0"/>
              <a:t>rozštěpy neurální trubice a břišní stěny.</a:t>
            </a:r>
          </a:p>
          <a:p>
            <a:r>
              <a:rPr lang="cs-CZ" dirty="0" err="1"/>
              <a:t>omfalokéla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7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4BA78E-7E7B-0A4D-B740-D6B7AE0D6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A5B103-0777-CF4A-8A54-4D7D4846D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700523-80B5-7E4A-B239-79383693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 </a:t>
            </a:r>
            <a:r>
              <a:rPr lang="cs-CZ" dirty="0" err="1"/>
              <a:t>screening</a:t>
            </a:r>
            <a:r>
              <a:rPr lang="cs-CZ" dirty="0"/>
              <a:t> VVV plodu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C617AA-556C-5F42-B958-91AEC9062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charset="0"/>
              </a:rPr>
              <a:t>3stupňový</a:t>
            </a:r>
          </a:p>
          <a:p>
            <a:pPr lvl="1">
              <a:defRPr/>
            </a:pPr>
            <a:endParaRPr lang="cs-CZ" dirty="0">
              <a:latin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</a:rPr>
              <a:t>I. trimestr (11.-14.týden)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II. trimestr (20.-22.týden)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III. trimestr (30.-32.týden)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68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6DCDF2-2CFE-604F-8A2B-5BCA7F082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Gynekologicko-porodnická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E9D139-CBB8-E74B-9513-A4818EF49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Picture 4" descr="G:\certifikat\I.screening\IMG_20111110_3_3.jpg">
            <a:extLst>
              <a:ext uri="{FF2B5EF4-FFF2-40B4-BE49-F238E27FC236}">
                <a16:creationId xmlns:a16="http://schemas.microsoft.com/office/drawing/2014/main" id="{9640B212-33A2-E84C-94BE-156970CCA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13473" r="2777" b="2958"/>
          <a:stretch/>
        </p:blipFill>
        <p:spPr bwMode="auto">
          <a:xfrm>
            <a:off x="719999" y="557221"/>
            <a:ext cx="2761137" cy="22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:\certifikat\II.screening\rihova\IMG_20120816_4_2_4.jpg">
            <a:extLst>
              <a:ext uri="{FF2B5EF4-FFF2-40B4-BE49-F238E27FC236}">
                <a16:creationId xmlns:a16="http://schemas.microsoft.com/office/drawing/2014/main" id="{0BAEA2A3-DBFB-4648-A8C8-18155CF07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t="21702" r="21394" b="6388"/>
          <a:stretch/>
        </p:blipFill>
        <p:spPr bwMode="auto">
          <a:xfrm>
            <a:off x="4806486" y="650260"/>
            <a:ext cx="2579025" cy="21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:\VVV\prenat\VVV\rozstep\NTD\Arnold Chiari\IMG_20111108_1_6.jpg">
            <a:extLst>
              <a:ext uri="{FF2B5EF4-FFF2-40B4-BE49-F238E27FC236}">
                <a16:creationId xmlns:a16="http://schemas.microsoft.com/office/drawing/2014/main" id="{37FE8DE7-37B1-2B41-8870-6516C9D6C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17824" r="25533" b="12938"/>
          <a:stretch/>
        </p:blipFill>
        <p:spPr bwMode="auto">
          <a:xfrm>
            <a:off x="8287234" y="720842"/>
            <a:ext cx="1811214" cy="213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997059-FF78-D94E-869C-CD1BA05836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32394" r="11758" b="10693"/>
          <a:stretch/>
        </p:blipFill>
        <p:spPr>
          <a:xfrm>
            <a:off x="8287234" y="3028813"/>
            <a:ext cx="2706800" cy="19923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D04A6A7-7235-7E48-B452-44F14EB65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96" y="2854553"/>
            <a:ext cx="2757340" cy="28981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053739D-5C92-0548-B76C-4401C5B23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487" y="2854553"/>
            <a:ext cx="2579024" cy="24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339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46FBD48B83814BB0F10D40D3057485" ma:contentTypeVersion="12" ma:contentTypeDescription="Vytvoří nový dokument" ma:contentTypeScope="" ma:versionID="8f40c08124e27d3b770f5bfad6ca865b">
  <xsd:schema xmlns:xsd="http://www.w3.org/2001/XMLSchema" xmlns:xs="http://www.w3.org/2001/XMLSchema" xmlns:p="http://schemas.microsoft.com/office/2006/metadata/properties" xmlns:ns2="747036eb-900c-4f15-a6e0-a84d541ce862" xmlns:ns3="992e5dce-4f42-4278-bdbb-c3a78f94674f" targetNamespace="http://schemas.microsoft.com/office/2006/metadata/properties" ma:root="true" ma:fieldsID="996ddb29b04c1494afa40176418359db" ns2:_="" ns3:_="">
    <xsd:import namespace="747036eb-900c-4f15-a6e0-a84d541ce862"/>
    <xsd:import namespace="992e5dce-4f42-4278-bdbb-c3a78f946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036eb-900c-4f15-a6e0-a84d541ce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e5dce-4f42-4278-bdbb-c3a78f946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354E58-FF7A-4E3C-8125-D736D1AC70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002CC2-5BD9-42B4-8AC5-2DB87FF1E3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E4E75-37BE-423A-8801-C017DA6E61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10236</TotalTime>
  <Words>877</Words>
  <Application>Microsoft Office PowerPoint</Application>
  <PresentationFormat>Širokoúhlá obrazovka</PresentationFormat>
  <Paragraphs>166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Prezentace_MU_CZ</vt:lpstr>
      <vt:lpstr>Diagnostika vrozených vývojových vad</vt:lpstr>
      <vt:lpstr>Prenatální diagnostika VVV</vt:lpstr>
      <vt:lpstr>Screening</vt:lpstr>
      <vt:lpstr>Metody screeningu</vt:lpstr>
      <vt:lpstr>Invazivní metody diagnostiky</vt:lpstr>
      <vt:lpstr>Chromozomální poruchy</vt:lpstr>
      <vt:lpstr>Screening strukturních poruch</vt:lpstr>
      <vt:lpstr>UZ screening VVV plodu</vt:lpstr>
      <vt:lpstr>Prezentace aplikace PowerPoint</vt:lpstr>
      <vt:lpstr>Screening I. trimestru</vt:lpstr>
      <vt:lpstr>Screening I. trimestru</vt:lpstr>
      <vt:lpstr>Screening I. trimestru</vt:lpstr>
      <vt:lpstr>Četnost gravidity – amnio/chorionicita</vt:lpstr>
      <vt:lpstr>Screening I. trimestru</vt:lpstr>
      <vt:lpstr>Screening I. trimestru</vt:lpstr>
      <vt:lpstr>Záchyt rizika chromozomálních vad plodu I</vt:lpstr>
      <vt:lpstr>Záchyt rizika chromozomálních vad plodu II</vt:lpstr>
      <vt:lpstr>Záchyt rizika chromozomálních vad plodu III</vt:lpstr>
      <vt:lpstr>Prenatální diagnostika II. trimestru </vt:lpstr>
      <vt:lpstr>Prenatální diagnostika III. trimestru </vt:lpstr>
      <vt:lpstr>Shrnutí</vt:lpstr>
      <vt:lpstr>Zdroje ke studiu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vrozených vývojových vad</dc:title>
  <dc:creator>Martin Komenda</dc:creator>
  <cp:lastModifiedBy>Kadlecová Jana</cp:lastModifiedBy>
  <cp:revision>51</cp:revision>
  <cp:lastPrinted>1601-01-01T00:00:00Z</cp:lastPrinted>
  <dcterms:created xsi:type="dcterms:W3CDTF">2019-03-08T11:10:33Z</dcterms:created>
  <dcterms:modified xsi:type="dcterms:W3CDTF">2020-11-02T19:43:29Z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0x0101003D46FBD48B83814BB0F10D40D3057485</vt:lpwstr>
  </property>
</Properties>
</file>