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39"/>
  </p:notesMasterIdLst>
  <p:handoutMasterIdLst>
    <p:handoutMasterId r:id="rId40"/>
  </p:handoutMasterIdLst>
  <p:sldIdLst>
    <p:sldId id="256" r:id="rId5"/>
    <p:sldId id="270" r:id="rId6"/>
    <p:sldId id="274" r:id="rId7"/>
    <p:sldId id="281" r:id="rId8"/>
    <p:sldId id="282" r:id="rId9"/>
    <p:sldId id="283" r:id="rId10"/>
    <p:sldId id="305" r:id="rId11"/>
    <p:sldId id="304" r:id="rId12"/>
    <p:sldId id="285" r:id="rId13"/>
    <p:sldId id="306" r:id="rId14"/>
    <p:sldId id="286" r:id="rId15"/>
    <p:sldId id="287" r:id="rId16"/>
    <p:sldId id="288" r:id="rId17"/>
    <p:sldId id="289" r:id="rId18"/>
    <p:sldId id="290" r:id="rId19"/>
    <p:sldId id="302" r:id="rId20"/>
    <p:sldId id="291" r:id="rId21"/>
    <p:sldId id="303" r:id="rId22"/>
    <p:sldId id="292" r:id="rId23"/>
    <p:sldId id="293" r:id="rId24"/>
    <p:sldId id="294" r:id="rId25"/>
    <p:sldId id="295" r:id="rId26"/>
    <p:sldId id="296" r:id="rId27"/>
    <p:sldId id="297" r:id="rId28"/>
    <p:sldId id="315" r:id="rId29"/>
    <p:sldId id="298" r:id="rId30"/>
    <p:sldId id="299" r:id="rId31"/>
    <p:sldId id="311" r:id="rId32"/>
    <p:sldId id="314" r:id="rId33"/>
    <p:sldId id="300" r:id="rId34"/>
    <p:sldId id="308" r:id="rId35"/>
    <p:sldId id="309" r:id="rId36"/>
    <p:sldId id="301" r:id="rId37"/>
    <p:sldId id="275" r:id="rId3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ít Weinberger" initials="VW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DC"/>
    <a:srgbClr val="333333"/>
    <a:srgbClr val="660033"/>
    <a:srgbClr val="000066"/>
    <a:srgbClr val="993300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F19632-7319-4CE2-A4E2-F86B6D82D3BF}" v="60" dt="2020-11-02T19:48:43.548"/>
    <p1510:client id="{5ABDE3AF-0D7B-492A-924C-F46917E24300}" v="3747" dt="2020-05-09T05:05:51.981"/>
    <p1510:client id="{676C9289-057E-87ED-8BD1-3EC06C827FC6}" v="612" dt="2020-05-11T00:41:23.313"/>
    <p1510:client id="{6F078FE9-EC2B-47DF-AAC1-3BC1C68CDCD3}" v="2" dt="2020-02-23T14:46:42.228"/>
    <p1510:client id="{801FFEF8-A135-1A20-3D3E-6272A1C278CE}" v="1265" dt="2020-05-09T21:38:27.5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Styl Tmavá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249" autoAdjust="0"/>
  </p:normalViewPr>
  <p:slideViewPr>
    <p:cSldViewPr snapToGrid="0">
      <p:cViewPr varScale="1">
        <p:scale>
          <a:sx n="80" d="100"/>
          <a:sy n="80" d="100"/>
        </p:scale>
        <p:origin x="348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-35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194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47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microsoft.com/office/2016/11/relationships/changesInfo" Target="changesInfos/changesInfo1.xml"/><Relationship Id="rId20" Type="http://schemas.openxmlformats.org/officeDocument/2006/relationships/slide" Target="slides/slide16.xml"/><Relationship Id="rId41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na Meixnerová" userId="S::242755@muni.cz::25822f3e-462a-452a-b0de-d6dcbd32e617" providerId="AD" clId="Web-{42F19632-7319-4CE2-A4E2-F86B6D82D3BF}"/>
    <pc:docChg chg="modSld">
      <pc:chgData name="Ivana Meixnerová" userId="S::242755@muni.cz::25822f3e-462a-452a-b0de-d6dcbd32e617" providerId="AD" clId="Web-{42F19632-7319-4CE2-A4E2-F86B6D82D3BF}" dt="2020-11-02T19:48:43.236" v="56" actId="20577"/>
      <pc:docMkLst>
        <pc:docMk/>
      </pc:docMkLst>
      <pc:sldChg chg="modSp">
        <pc:chgData name="Ivana Meixnerová" userId="S::242755@muni.cz::25822f3e-462a-452a-b0de-d6dcbd32e617" providerId="AD" clId="Web-{42F19632-7319-4CE2-A4E2-F86B6D82D3BF}" dt="2020-11-02T19:48:41.705" v="54" actId="20577"/>
        <pc:sldMkLst>
          <pc:docMk/>
          <pc:sldMk cId="3769381957" sldId="286"/>
        </pc:sldMkLst>
        <pc:spChg chg="mod">
          <ac:chgData name="Ivana Meixnerová" userId="S::242755@muni.cz::25822f3e-462a-452a-b0de-d6dcbd32e617" providerId="AD" clId="Web-{42F19632-7319-4CE2-A4E2-F86B6D82D3BF}" dt="2020-11-02T19:48:41.705" v="54" actId="20577"/>
          <ac:spMkLst>
            <pc:docMk/>
            <pc:sldMk cId="3769381957" sldId="286"/>
            <ac:spMk id="10" creationId="{484B1FFB-F6C0-406E-B26C-4F420A74BDC9}"/>
          </ac:spMkLst>
        </pc:spChg>
      </pc:sldChg>
      <pc:sldChg chg="modSp">
        <pc:chgData name="Ivana Meixnerová" userId="S::242755@muni.cz::25822f3e-462a-452a-b0de-d6dcbd32e617" providerId="AD" clId="Web-{42F19632-7319-4CE2-A4E2-F86B6D82D3BF}" dt="2020-11-02T19:47:05.188" v="6" actId="20577"/>
        <pc:sldMkLst>
          <pc:docMk/>
          <pc:sldMk cId="281081835" sldId="305"/>
        </pc:sldMkLst>
        <pc:spChg chg="mod">
          <ac:chgData name="Ivana Meixnerová" userId="S::242755@muni.cz::25822f3e-462a-452a-b0de-d6dcbd32e617" providerId="AD" clId="Web-{42F19632-7319-4CE2-A4E2-F86B6D82D3BF}" dt="2020-11-02T19:47:05.188" v="6" actId="20577"/>
          <ac:spMkLst>
            <pc:docMk/>
            <pc:sldMk cId="281081835" sldId="305"/>
            <ac:spMk id="10" creationId="{484B1FFB-F6C0-406E-B26C-4F420A74BDC9}"/>
          </ac:spMkLst>
        </pc:spChg>
      </pc:sldChg>
      <pc:sldChg chg="modSp">
        <pc:chgData name="Ivana Meixnerová" userId="S::242755@muni.cz::25822f3e-462a-452a-b0de-d6dcbd32e617" providerId="AD" clId="Web-{42F19632-7319-4CE2-A4E2-F86B6D82D3BF}" dt="2020-11-02T19:48:30.126" v="49" actId="20577"/>
        <pc:sldMkLst>
          <pc:docMk/>
          <pc:sldMk cId="234985328" sldId="306"/>
        </pc:sldMkLst>
        <pc:spChg chg="mod">
          <ac:chgData name="Ivana Meixnerová" userId="S::242755@muni.cz::25822f3e-462a-452a-b0de-d6dcbd32e617" providerId="AD" clId="Web-{42F19632-7319-4CE2-A4E2-F86B6D82D3BF}" dt="2020-11-02T19:48:30.126" v="49" actId="20577"/>
          <ac:spMkLst>
            <pc:docMk/>
            <pc:sldMk cId="234985328" sldId="306"/>
            <ac:spMk id="10" creationId="{484B1FFB-F6C0-406E-B26C-4F420A74BDC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verzní snímek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nímek MUNI M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nímek MU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nímek MU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FBE0B78-FC15-8C43-8794-278D33D54307}"/>
              </a:ext>
            </a:extLst>
          </p:cNvPr>
          <p:cNvSpPr txBox="1"/>
          <p:nvPr userDrawn="1"/>
        </p:nvSpPr>
        <p:spPr>
          <a:xfrm>
            <a:off x="0" y="342900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131621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nímek MU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FBE0B78-FC15-8C43-8794-278D33D54307}"/>
              </a:ext>
            </a:extLst>
          </p:cNvPr>
          <p:cNvSpPr txBox="1"/>
          <p:nvPr userDrawn="1"/>
        </p:nvSpPr>
        <p:spPr>
          <a:xfrm>
            <a:off x="0" y="342900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solidFill>
                  <a:srgbClr val="0000DC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819517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9139" y="48990"/>
            <a:ext cx="2928542" cy="1382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146623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kern="0" dirty="0" err="1">
                <a:latin typeface="Calibri" panose="020F0502020204030204" pitchFamily="34" charset="0"/>
                <a:cs typeface="Calibri" panose="020F0502020204030204" pitchFamily="34" charset="0"/>
              </a:rPr>
              <a:t>Gynekologicko</a:t>
            </a:r>
            <a:r>
              <a:rPr lang="cs-CZ" alt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 - porodnická klinika </a:t>
            </a:r>
            <a:br>
              <a:rPr lang="cs-CZ" alt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alt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Lékařské fakulty MU a FN Brno </a:t>
            </a:r>
            <a:b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přednosta: doc. MUDr. Vít Weinberger, Ph.D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D46F009-4C80-4455-A0D3-D32AD7219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04" y="4205154"/>
            <a:ext cx="9144000" cy="5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cs-CZ" alt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BR" alt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16128"/>
            <a:ext cx="12192000" cy="77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cs-CZ" altLang="cs-CZ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Záněty  v gynekologii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3351023" y="5267719"/>
            <a:ext cx="58963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Gynekologie a porodnictví </a:t>
            </a:r>
            <a:r>
              <a:rPr lang="cs-CZ" altLang="cs-CZ" sz="2800" b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přednášky</a:t>
            </a:r>
            <a:endParaRPr lang="cs-CZ" altLang="cs-CZ" sz="28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5D95FC-3FBF-4D0C-8A44-99CFD88AB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747" y="6397011"/>
            <a:ext cx="68065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796" dir="1593903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t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u"/>
              <a:defRPr sz="2800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Monotype Sorts" pitchFamily="2" charset="2"/>
              <a:buChar char="F"/>
              <a:defRPr sz="2400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algn="ctr">
              <a:buNone/>
            </a:pPr>
            <a:r>
              <a:rPr lang="cs-CZ" altLang="en-US" sz="2400" b="1" dirty="0">
                <a:solidFill>
                  <a:schemeClr val="tx2"/>
                </a:solidFill>
                <a:latin typeface="Calibri"/>
                <a:cs typeface="Calibri"/>
              </a:rPr>
              <a:t>Květen 2020</a:t>
            </a:r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12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43198"/>
            <a:ext cx="2445098" cy="1631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8239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Kolpitida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27809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cs typeface="Calibri"/>
              </a:rPr>
              <a:t>Diagnostika poruch poševního prostředí :</a:t>
            </a:r>
            <a:endParaRPr lang="cs-CZ" altLang="cs-CZ" sz="27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3 . měření poševního pH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papírkovou metodou, norma pH je 3,8–4,5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pH v rozmezí 4,5–5,5 svědčí pro bakteriální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vaginózu</a:t>
            </a:r>
            <a:endParaRPr lang="cs-CZ" altLang="cs-CZ" sz="27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914400" lvl="1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pH nad 5,5 signalizuje spíše bakteriální zánět či trichomoniázu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u kvasinkového zánětu pochvy pH nerozhoduje a bývá normální</a:t>
            </a:r>
          </a:p>
          <a:p>
            <a:pPr fontAlgn="auto">
              <a:spcAft>
                <a:spcPts val="0"/>
              </a:spcAft>
              <a:defRPr/>
            </a:pPr>
            <a:endParaRPr lang="cs-CZ" altLang="cs-CZ" sz="27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Pokud nemáme diagnózu – provést kultivační vyšetření</a:t>
            </a:r>
            <a:endParaRPr lang="cs-CZ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985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Bakteriální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vaginóza</a:t>
            </a: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 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83181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cs typeface="Calibri"/>
              </a:rPr>
              <a:t>Definice: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 částečná redukce až vymizení poševních laktobacilů a přemnožení aerobních a anaerobních bakterií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častější u žen s IUD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7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700" b="1" dirty="0" err="1">
                <a:solidFill>
                  <a:srgbClr val="FF0000"/>
                </a:solidFill>
                <a:latin typeface="Calibri"/>
                <a:cs typeface="Calibri"/>
              </a:rPr>
              <a:t>Etiopatogeneza</a:t>
            </a:r>
            <a:r>
              <a:rPr lang="cs-CZ" altLang="cs-CZ" sz="2700" b="1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fakultativně anaerobní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Gardnerella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 vaginalis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přemnožení jiných většinou anaerobních agens (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Bacteroides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Mobiluncus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 (dříve Vibrio),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peptostreptokoky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 )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9381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Bakteriální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vaginóza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24731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ea typeface="Tahoma"/>
                <a:cs typeface="Tahoma"/>
              </a:rPr>
              <a:t>Klinika:</a:t>
            </a:r>
            <a:endParaRPr lang="cs-CZ" altLang="cs-CZ" sz="2700" b="1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Hojný, vodnatý výtok, zápach zejména po pohlavním styku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Mírné svědění, pálení 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Asymptomaticky – žádné známky zánětu, chybí i vodnatý výtok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700" b="1" dirty="0">
              <a:solidFill>
                <a:srgbClr val="0000DC"/>
              </a:solidFill>
              <a:latin typeface="Calibri"/>
              <a:ea typeface="Tahoma"/>
              <a:cs typeface="Calibri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ea typeface="Tahoma"/>
                <a:cs typeface="Tahoma"/>
              </a:rPr>
              <a:t>Diagnóza:</a:t>
            </a:r>
            <a:r>
              <a:rPr lang="cs-CZ" altLang="cs-CZ" sz="2700" b="1" dirty="0">
                <a:latin typeface="Calibri"/>
                <a:ea typeface="Tahoma"/>
                <a:cs typeface="Tahoma"/>
              </a:rPr>
              <a:t> 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 2 ze 4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Amselových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 kritérií: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Charakteristický výtok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poševní pH v rozmezí 4,5–5,5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klíčové buňky v mikroskopickém nálezu 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pozitivní amin-test  s uvolněním zapáchajících aminů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892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Bakteriální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vaginóza</a:t>
            </a: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526297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Terapie: 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U žen s klinickými obtížemi, v první polovině těhotenství, před vaginální nebo abdominální operací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Metronidazol 500mg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vag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. 7dní,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Klindamicin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Nifurantel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(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Macmiror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)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Stabilizace poševního ekosystému – lokální tablety s laktobacily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Léčba sexuálního partnera není nutná, bakterie u muže většinou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neperzistují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a nevyvolávají onemocnění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Komplikace 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Zánět dělohy, pooperačního pahýlu pochvy, močových cest i, PID 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Rizikový faktor předčasného porodu – screening v graviditě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6884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Bakteriální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kolpitída</a:t>
            </a: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 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9703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 :</a:t>
            </a:r>
            <a:r>
              <a:rPr lang="cs-CZ" altLang="cs-CZ" sz="2800" b="1" dirty="0">
                <a:latin typeface="Calibri"/>
                <a:cs typeface="Calibri"/>
              </a:rPr>
              <a:t>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streptokoky, stafylokoky, enterokoky a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Escherichia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coli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Klinický obraz: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smetanový či žlutý hojný hustý výtok, dyspareunie, zduření a zarudnutí poševní sliznice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Diagnóza: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akutní formy – snadná na podkladě klinického obrazu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původce přesně určí pouze kultivační vyšetření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Léčba: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aplikace chemoterapeutik nebo antibiotik lokálně či celkově  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5372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Trichomoniáza 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61664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ea typeface="Tahoma"/>
                <a:cs typeface="Tahoma"/>
              </a:rPr>
              <a:t>Etiologie :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 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Trichomonas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 vaginalis (bičenka poševní)</a:t>
            </a:r>
            <a:endParaRPr lang="cs-CZ" sz="2700" b="1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marL="342900" indent="-3429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Přenášený pohlavním stykem, nutná léčba sexuálního partnera</a:t>
            </a:r>
          </a:p>
          <a:p>
            <a:pPr marL="342900" indent="-3429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Přežívá krátko ve vlhkém prostředí - bazén, koupaliště</a:t>
            </a:r>
          </a:p>
          <a:p>
            <a:pPr>
              <a:spcAft>
                <a:spcPts val="0"/>
              </a:spcAft>
              <a:defRPr/>
            </a:pPr>
            <a:endParaRPr lang="cs-CZ" altLang="cs-CZ" sz="27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>
              <a:spcAft>
                <a:spcPts val="0"/>
              </a:spcAft>
              <a:defRPr/>
            </a:pPr>
            <a:endParaRPr lang="cs-CZ" altLang="cs-CZ" sz="27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ea typeface="Tahoma"/>
                <a:cs typeface="Tahoma"/>
              </a:rPr>
              <a:t>Klinický obraz :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50 % žen asymptomatických 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Pěnivý, páchnoucí, žlutozelený výtok 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zduřelá a zarudlá sliznice pochvy, "jahodový cervix", svědění</a:t>
            </a:r>
            <a:endParaRPr lang="cs-CZ" sz="27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chronické stadium – asymptomatické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780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Trichomoniáza  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10854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>
                <a:solidFill>
                  <a:srgbClr val="FF0000"/>
                </a:solidFill>
                <a:latin typeface="Calibri"/>
                <a:ea typeface="Tahoma"/>
                <a:cs typeface="Tahoma"/>
              </a:rPr>
              <a:t>Diagnostika:</a:t>
            </a:r>
            <a:endParaRPr lang="cs-CZ" altLang="cs-CZ" sz="2800" b="1">
              <a:solidFill>
                <a:srgbClr val="FF0000"/>
              </a:solidFill>
              <a:latin typeface="Calibri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KOH - </a:t>
            </a:r>
            <a:r>
              <a:rPr lang="cs-CZ" sz="2800" b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pozitivní amin-test  s uvolněním zapáchajících aminů</a:t>
            </a:r>
          </a:p>
          <a:p>
            <a:pPr marL="342900" indent="-3429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PH míň než 4,5</a:t>
            </a:r>
            <a:endParaRPr lang="cs-CZ" altLang="cs-CZ" sz="28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marL="342900" indent="-3429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V mikroskopickém obrazu : pohyblivý prvok</a:t>
            </a:r>
            <a:endParaRPr lang="cs-CZ" altLang="cs-CZ" sz="28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fontAlgn="auto">
              <a:spcAft>
                <a:spcPts val="0"/>
              </a:spcAft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>
                <a:solidFill>
                  <a:srgbClr val="FF0000"/>
                </a:solidFill>
                <a:latin typeface="Calibri"/>
                <a:ea typeface="Tahoma"/>
                <a:cs typeface="Tahoma"/>
              </a:rPr>
              <a:t>Léčba:</a:t>
            </a:r>
            <a:endParaRPr lang="cs-CZ" sz="2800" b="1">
              <a:solidFill>
                <a:srgbClr val="FF0000"/>
              </a:solidFill>
              <a:latin typeface="Calibri"/>
              <a:ea typeface="Tahoma"/>
              <a:cs typeface="Tahoma"/>
            </a:endParaRP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Metronidazol 500mg tbl po á 12hod / 10 dní  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061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Mykotická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kolpitída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8320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Etiologie: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Candida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albicans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 C.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tropicalis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C.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glabrata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 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podmíněně patogenní, při oslabení organizmu průnik infekčních hyf do epitelu, v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estrogenizovaném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prostředí se jí daří lépe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Rizikové faktory :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těhotenství  (III. trimestr)</a:t>
            </a:r>
            <a:endParaRPr lang="cs-CZ" sz="28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Diabetes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mellitus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zvýšený příjem sacharidů v dietě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ATB terapie, kortikoidy, estrogeny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Syntetické prádlo, zvýšená frekvence pohlavních styků </a:t>
            </a:r>
          </a:p>
          <a:p>
            <a:pPr>
              <a:spcAft>
                <a:spcPts val="0"/>
              </a:spcAft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dirty="0">
              <a:solidFill>
                <a:schemeClr val="bg2">
                  <a:lumMod val="25000"/>
                </a:schemeClr>
              </a:solidFill>
              <a:latin typeface="Calibri"/>
              <a:cs typeface="Calibri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21649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Mykotická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kolpitída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10854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Klinický obraz</a:t>
            </a:r>
            <a:endParaRPr lang="cs-CZ" b="1" dirty="0">
              <a:solidFill>
                <a:srgbClr val="FF0000"/>
              </a:solidFill>
              <a:latin typeface="Calibri"/>
              <a:ea typeface="Tahoma"/>
              <a:cs typeface="Tahoma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výrazné svědění, pálení vulvy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výtok (typický tvarohovitý, někdy vodnatý, bez zápachu)</a:t>
            </a:r>
            <a:endParaRPr lang="cs-CZ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poševní sliznice zarudlá a zduřelá</a:t>
            </a:r>
            <a:endParaRPr lang="cs-CZ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Současně často i na vulvě – vulvovaginitida</a:t>
            </a:r>
            <a:endParaRPr lang="cs-CZ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Do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endocervikálního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kanálu a dělohy se infekce většinou nešíří</a:t>
            </a:r>
            <a:endParaRPr lang="cs-CZ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lvl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altLang="cs-CZ" sz="2800" dirty="0">
              <a:solidFill>
                <a:srgbClr val="0000DC"/>
              </a:solidFill>
              <a:latin typeface="Calibri"/>
              <a:cs typeface="Calibri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0502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Mykotická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kolpitída</a:t>
            </a: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40120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Diagnostika:</a:t>
            </a:r>
            <a:endParaRPr lang="cs-CZ" sz="2800" b="1" dirty="0">
              <a:solidFill>
                <a:srgbClr val="FF0000"/>
              </a:solidFill>
              <a:latin typeface="Calibri"/>
              <a:ea typeface="Tahoma"/>
              <a:cs typeface="Tahoma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mikroskopický průkaz kvasinek</a:t>
            </a:r>
            <a:endParaRPr lang="cs-CZ" sz="28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kultivační vyšetření u recidiv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u recidiv – nutné vyloučení diabetu 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pH v normě, KOH negativní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Terapie:</a:t>
            </a:r>
            <a:endParaRPr lang="cs-CZ" sz="2800" b="1" dirty="0">
              <a:solidFill>
                <a:srgbClr val="FF0000"/>
              </a:solidFill>
              <a:latin typeface="Calibri"/>
              <a:ea typeface="Tahoma"/>
              <a:cs typeface="Tahoma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 err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Azolová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 antimykotika  - lokálně (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Clotrimazol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) nebo celkově 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Úspěšnost léčby je více než 90%</a:t>
            </a:r>
            <a:endParaRPr 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8085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Epidemiologie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40120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Věk a parita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nejrizikovější skupina 15 - 39 let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multipary</a:t>
            </a:r>
            <a:r>
              <a:rPr 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10 x častější výskyt než </a:t>
            </a:r>
            <a:r>
              <a:rPr 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nuligravidy</a:t>
            </a:r>
            <a:r>
              <a:rPr 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IUD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Rizko</a:t>
            </a:r>
            <a:r>
              <a:rPr lang="cs-CZ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vzniku PID je 5-6 x vyšší </a:t>
            </a:r>
          </a:p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Ostatní</a:t>
            </a:r>
            <a:r>
              <a:rPr lang="cs-CZ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err="1">
                <a:solidFill>
                  <a:srgbClr val="0000DC"/>
                </a:solidFill>
                <a:latin typeface="Calibri"/>
                <a:cs typeface="Calibri"/>
              </a:rPr>
              <a:t>Iatrogenní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faktory (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dilatace cervixu, separovaná abraze, revize dutiny děložní, </a:t>
            </a:r>
            <a:r>
              <a:rPr lang="cs-CZ" sz="2800" b="1" err="1">
                <a:solidFill>
                  <a:srgbClr val="0000DC"/>
                </a:solidFill>
                <a:latin typeface="Calibri"/>
                <a:cs typeface="Calibri"/>
              </a:rPr>
              <a:t>hysteroskopie</a:t>
            </a:r>
            <a:r>
              <a:rPr lang="cs-CZ" sz="2800" b="1">
                <a:solidFill>
                  <a:srgbClr val="0000DC"/>
                </a:solidFill>
                <a:latin typeface="Calibri"/>
                <a:cs typeface="Calibri"/>
              </a:rPr>
              <a:t> a pod.)</a:t>
            </a:r>
            <a:b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cs-CZ" sz="2800" dirty="0">
                <a:latin typeface="Arial" charset="0"/>
              </a:rPr>
            </a:br>
            <a:endParaRPr lang="cs-CZ" altLang="cs-CZ" sz="2800" b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62298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Cervicitida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40120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Etiologie: 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Chlamydia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trachomatis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smíšená bakteriální flóra, genitální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mykoplasmata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a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Neiseria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gonorrhoea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 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Chlamydie - STD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403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Klinika: 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asymptomaticky – 30–50 % případů 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výtok, tupá bolest za sponou a v kříži, výjimečně horečka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chronické formy –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dysmenorrhoea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dyspareunie, sterilita 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u mužů – uretritida, často bezpříznakově, trvalý rezervoár infekce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9317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Cervicitida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9703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Diagnóza: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aerobní a anaerobní kultivace materiálu z hrdla děložního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přímý průkaz antigenů chlamydií – RIA, ELISA, PCR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Sérologie – nepřesná, často zbytečná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musíme vyloučit maligní onemocnění (kolposkopie, cytologie, biopsie)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Léčba: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dostatečně agresivní a dostatečně dlouhá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Pokud možno podle výsledků citlivosti, vždy celkově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Azitromycin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1000mg po jednorázově (chlamydie)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Doxycyklin 200mg á12hod 7dní (chlamydie,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neiserie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)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26276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Endometritida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40120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eaLnBrk="1" hangingPunct="1"/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Etiologie: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Ascendentně - děložní hrdlo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instrumentální gynekologické zákroky (RCUI, HSG, zavedení IUD)</a:t>
            </a:r>
            <a:endParaRPr lang="cs-CZ" sz="2800" b="1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Přenos z vejcovodu do dělohy (méně častý)</a:t>
            </a:r>
          </a:p>
          <a:p>
            <a:pPr eaLnBrk="1" hangingPunct="1"/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podobně jako u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cervicitidy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smíšená aerobně-anaerobní flóra</a:t>
            </a:r>
          </a:p>
          <a:p>
            <a:pPr lvl="1" eaLnBrk="1" hangingPunct="1"/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neisserie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nebo chlamydie, vzácně M.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tuberculosis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eaLnBrk="1" hangingPunct="1"/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Klinický obraz: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akutní fáze: bolest v podbřišku, špinění až krvácení, výtok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chronická forma: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hypermenorhoea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pelvalgie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malátnost, výtok není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6121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Endometritida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40120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Diagnóza: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Příznaky a gynekologické vyšetření (bolestivost, zvětšení dělohy)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kultivace z hrdla nebo z dutiny děložní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Zánětlivé markery (CRP, leukocyty, FW)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Cytologie (při přítomnosti IUD) – aktinomykotické drúzy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Nutné vyloučit karcinom – biopsie endometria (kyretáž) v ATB cloně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Léčba: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Jako PID – širokospektrá antibiotika, vysoké dávky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symptomatická terapie (analgetika, klidový režim) 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09518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677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3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Pelvic</a:t>
            </a:r>
            <a:r>
              <a:rPr lang="cs-CZ" altLang="cs-CZ" sz="3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sz="3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inflammatory</a:t>
            </a:r>
            <a:r>
              <a:rPr lang="cs-CZ" altLang="cs-CZ" sz="3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sz="3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disease</a:t>
            </a:r>
            <a:r>
              <a:rPr lang="cs-CZ" altLang="cs-CZ" sz="3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  PID</a:t>
            </a:r>
            <a:endParaRPr lang="cs-CZ" altLang="cs-CZ" sz="3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58587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4 stupně závažnosti: 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zánět vejcovodu nebo vaječníku (salpingitis,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oophoritis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)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tuboovariální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komplex (absces)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tuboovariální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flegmóna +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pelveoperitonitis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circumscripta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peritonitis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diffusa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Šíření: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ascendentní infekce z dělohy nebo  přestupem z okolí (apendix)</a:t>
            </a:r>
            <a:endParaRPr lang="cs-CZ" dirty="0"/>
          </a:p>
          <a:p>
            <a:pPr>
              <a:spcAft>
                <a:spcPts val="0"/>
              </a:spcAft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Endogenní cestou (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lymfogenně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či hematogenně)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Salpingitis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hydrosalpinx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sactosalpinx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pyosalpinx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haematosalpinx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oophoritis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až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pyovarium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perioophoritis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adnexitis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tumor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adnexorum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inflammatorius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abscessus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tuboovarialis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pelveoperitonitis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circumscripta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či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diffuza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abscessus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cavi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Douglasi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frozen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pelvis</a:t>
            </a:r>
            <a:endParaRPr lang="cs-CZ" altLang="cs-CZ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17446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PID 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9703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0" lvl="1" indent="0" eaLnBrk="1" hangingPunct="1">
              <a:spcAft>
                <a:spcPts val="0"/>
              </a:spcAft>
              <a:buNone/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Klinický obraz :</a:t>
            </a:r>
            <a:r>
              <a:rPr lang="cs-CZ" altLang="cs-CZ" sz="2800" b="1" dirty="0">
                <a:latin typeface="Calibri"/>
                <a:cs typeface="Calibri"/>
              </a:rPr>
              <a:t>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velmi variabilní</a:t>
            </a:r>
            <a:endParaRPr lang="cs-CZ" sz="2800" b="1" dirty="0">
              <a:solidFill>
                <a:srgbClr val="0000DC"/>
              </a:solidFill>
              <a:latin typeface="Calibri"/>
              <a:ea typeface="Tahoma" pitchFamily="34" charset="0"/>
              <a:cs typeface="Tahoma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Akutní – až 39% asymptomatický průběh, bolest v podbřišku (často na obou stranách), poševní výtok,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polakisurie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horečka, schvácenost, nauzea či zvracení, průjem,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tenezmy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 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cervicitida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z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ánětlivý výpotek v malé pánvi 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Subakutní – únavnost a pobolívání v podbřišku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Chronický – dyspareunie, poruchy menstruačního cyklu,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pelvalgie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chemeClr val="bg2">
                  <a:lumMod val="25000"/>
                </a:schemeClr>
              </a:solidFill>
              <a:latin typeface="Calibri"/>
              <a:cs typeface="Calibri"/>
            </a:endParaRPr>
          </a:p>
          <a:p>
            <a:pPr>
              <a:defRPr/>
            </a:pPr>
            <a:endParaRPr lang="cs-CZ" sz="2800" b="1" dirty="0">
              <a:solidFill>
                <a:srgbClr val="0000DC"/>
              </a:solidFill>
              <a:latin typeface="Calibri"/>
              <a:ea typeface="Tahoma"/>
              <a:cs typeface="Arial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5638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PID 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9703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0" lvl="1"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: </a:t>
            </a:r>
          </a:p>
          <a:p>
            <a:pPr lvl="1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Ch.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trachomatis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N.gonorrhoeae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E.coli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mycoplasmata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ureaplasmata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stafylokoky, streptokoky, bakteroidy,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peptostreptokoky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lvl="1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ea typeface="Tahoma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cs-CZ" sz="2800" b="1" dirty="0">
                <a:solidFill>
                  <a:srgbClr val="FF0000"/>
                </a:solidFill>
                <a:latin typeface="Calibri"/>
                <a:ea typeface="Tahoma"/>
                <a:cs typeface="Calibri"/>
              </a:rPr>
              <a:t>Rizikové faktory :</a:t>
            </a:r>
            <a:endParaRPr lang="en-US" sz="2800" b="1">
              <a:solidFill>
                <a:srgbClr val="FF0000"/>
              </a:solidFill>
              <a:latin typeface="Calibri"/>
              <a:ea typeface="Tahoma"/>
              <a:cs typeface="Tahoma"/>
            </a:endParaRPr>
          </a:p>
          <a:p>
            <a:pPr marL="457200" indent="-457200">
              <a:spcAft>
                <a:spcPts val="0"/>
              </a:spcAft>
              <a:buFont typeface="Arial,Sans-Serif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onemocnění žen ve fertilním věku, STD 80 %, opakované instrumentální gynekologické zákroky (dilatace cervixu, separovaná abraze, revize dutiny děložní, 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hysteroskopie</a:t>
            </a:r>
            <a:r>
              <a:rPr lang="cs-CZ" sz="2800" b="1" dirty="0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 a pod.)</a:t>
            </a:r>
            <a:br>
              <a:rPr lang="cs-CZ" sz="2800" b="1" dirty="0">
                <a:solidFill>
                  <a:srgbClr val="0000DC"/>
                </a:solidFill>
                <a:latin typeface="Calibri"/>
                <a:ea typeface="Tahoma"/>
                <a:cs typeface="Calibri"/>
              </a:rPr>
            </a:br>
            <a:endParaRPr lang="cs-CZ" altLang="cs-CZ" sz="2800">
              <a:solidFill>
                <a:schemeClr val="bg2">
                  <a:lumMod val="25000"/>
                </a:schemeClr>
              </a:solidFill>
              <a:latin typeface="Calibri"/>
              <a:cs typeface="Calibri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61469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Diagnostický algoritmus PID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8320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gynekologické vyšetření:  výtok, palpační bolestivost dělohy, adnex,   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hmatn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  resistence, peritoneální příznaky</a:t>
            </a:r>
            <a:endParaRPr lang="cs-CZ" sz="2800" b="1" dirty="0">
              <a:solidFill>
                <a:srgbClr val="0000DC"/>
              </a:solidFill>
              <a:latin typeface="Calibri"/>
              <a:ea typeface="Tahoma" pitchFamily="34" charset="0"/>
              <a:cs typeface="Tahoma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Laboratoř: CRP, leukocytóza, FW,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hCG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(!)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Mikrobiologické vyšetření – kultivace hrdlo (chlamydie,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gonorrhoea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) pochva, moč,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endometriální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biopsie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IUD – v ATB cloně extrakce, cytologické vyšetření</a:t>
            </a:r>
            <a:endParaRPr lang="cs-CZ" altLang="cs-CZ" sz="2800" b="1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Sepse – hemokultura, kompenzace vnitřního prostředí </a:t>
            </a:r>
            <a:endParaRPr lang="cs-CZ" altLang="cs-CZ" sz="2800" b="1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Diagnostická LSK – u chronických forem</a:t>
            </a:r>
            <a:endParaRPr lang="cs-CZ" b="1">
              <a:solidFill>
                <a:srgbClr val="0000DC"/>
              </a:solidFill>
              <a:ea typeface="Tahoma"/>
              <a:cs typeface="Tahoma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fontAlgn="auto">
              <a:spcAft>
                <a:spcPts val="0"/>
              </a:spcAft>
              <a:defRPr/>
            </a:pPr>
            <a:endParaRPr lang="cs-CZ" altLang="cs-CZ" sz="2800" dirty="0">
              <a:solidFill>
                <a:schemeClr val="bg2">
                  <a:lumMod val="25000"/>
                </a:schemeClr>
              </a:solidFill>
              <a:latin typeface="Calibri"/>
              <a:cs typeface="Calibri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77543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Diagnostický algoritmus PID 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59510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cs-CZ" sz="2800" b="1" dirty="0" err="1">
                <a:solidFill>
                  <a:srgbClr val="FF0000"/>
                </a:solidFill>
                <a:latin typeface="Calibri"/>
                <a:cs typeface="Calibri"/>
              </a:rPr>
              <a:t>Diagnostiká</a:t>
            </a:r>
            <a:r>
              <a:rPr lang="cs-CZ" sz="2800" b="1" dirty="0">
                <a:solidFill>
                  <a:srgbClr val="FF0000"/>
                </a:solidFill>
                <a:latin typeface="Calibri"/>
                <a:cs typeface="Calibri"/>
              </a:rPr>
              <a:t> laparoskopie:</a:t>
            </a: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přímá vizualizace vejcovodů, vaječníků a orgánů malé pánve</a:t>
            </a: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diferenciální diagnostika –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appendicitida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, ruptura ovariální cysty</a:t>
            </a:r>
            <a:b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					 endometrióza, GEU, torze adnex </a:t>
            </a: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aseptický odběr peritoneální tekutiny nebo tkáně na 			   bakteriologické vyšetření</a:t>
            </a:r>
            <a:br>
              <a:rPr 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	</a:t>
            </a:r>
            <a:endParaRPr lang="cs-CZ" sz="2800" b="1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5000"/>
              </a:lnSpc>
              <a:defRPr/>
            </a:pPr>
            <a:r>
              <a:rPr lang="cs-CZ" sz="2800" b="1" dirty="0">
                <a:solidFill>
                  <a:srgbClr val="FF0000"/>
                </a:solidFill>
                <a:latin typeface="Calibri"/>
                <a:cs typeface="Calibri"/>
              </a:rPr>
              <a:t>Ultrazvukové vyšetření:</a:t>
            </a:r>
            <a:endParaRPr lang="cs-CZ" sz="28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5000"/>
              </a:lnSpc>
              <a:buFont typeface="Arial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při pokročilejších stádiích zánětu,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tuboovariální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absces, počínající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pelveoperitonitis</a:t>
            </a:r>
            <a:b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sz="28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62746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Léčba PID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558935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cs-CZ" sz="2800" b="1" dirty="0">
                <a:solidFill>
                  <a:srgbClr val="FF0000"/>
                </a:solidFill>
                <a:latin typeface="Calibri"/>
                <a:cs typeface="Calibri"/>
              </a:rPr>
              <a:t>Antimikrobiální léčba:</a:t>
            </a: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cílená antibiotická léčba  po kultivační verifikaci  infekčního agens</a:t>
            </a: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ambulantně nebo za hospitalizace  </a:t>
            </a:r>
            <a:br>
              <a:rPr lang="cs-CZ" sz="2800" b="1" dirty="0">
                <a:latin typeface="Calibri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	   ( dle klinického a laboratorního obrazu)</a:t>
            </a:r>
          </a:p>
          <a:p>
            <a:pPr>
              <a:lnSpc>
                <a:spcPct val="85000"/>
              </a:lnSpc>
              <a:defRPr/>
            </a:pPr>
            <a:endParaRPr lang="cs-CZ" sz="2800" b="1" dirty="0">
              <a:solidFill>
                <a:srgbClr val="FF0000"/>
              </a:solidFill>
              <a:latin typeface="Calibri"/>
              <a:cs typeface="Calibri"/>
            </a:endParaRPr>
          </a:p>
          <a:p>
            <a:pPr>
              <a:lnSpc>
                <a:spcPct val="85000"/>
              </a:lnSpc>
              <a:defRPr/>
            </a:pPr>
            <a:r>
              <a:rPr lang="cs-CZ" sz="2800" b="1" dirty="0">
                <a:solidFill>
                  <a:srgbClr val="FF0000"/>
                </a:solidFill>
                <a:latin typeface="Calibri"/>
                <a:cs typeface="Calibri"/>
              </a:rPr>
              <a:t>Chirurgická léčba :</a:t>
            </a: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po vyčerpání konzervativní  léčby</a:t>
            </a: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urgentní chirurgická intervence -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tuboovariální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absces</a:t>
            </a:r>
            <a:br>
              <a:rPr lang="cs-CZ" sz="2800" b="1" dirty="0">
                <a:latin typeface="Calibri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	hnisavá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pelveoperitonitis</a:t>
            </a:r>
            <a:endParaRPr 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odstranění hnisavého ložiska (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salpingectomie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a pod.)</a:t>
            </a: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drenáž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Douglasova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prostoru vaginální cestou</a:t>
            </a:r>
            <a:br>
              <a:rPr lang="cs-CZ" sz="2800" b="1" dirty="0">
                <a:latin typeface="Calibri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	- pooperačně antibiotická léčba dle citlivosti</a:t>
            </a:r>
          </a:p>
          <a:p>
            <a:pPr>
              <a:lnSpc>
                <a:spcPct val="85000"/>
              </a:lnSpc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Adjuvantní léčba  (kortikoidy, NSA, diatermie, balneoterapie)	</a:t>
            </a:r>
            <a:r>
              <a:rPr lang="cs-CZ" sz="2800" b="1" dirty="0">
                <a:solidFill>
                  <a:schemeClr val="bg1"/>
                </a:solidFill>
                <a:latin typeface="Calibri"/>
                <a:cs typeface="Calibri"/>
              </a:rPr>
              <a:t>							</a:t>
            </a:r>
            <a:br>
              <a:rPr lang="cs-CZ" sz="2800" b="1" dirty="0">
                <a:latin typeface="Calibri"/>
              </a:rPr>
            </a:br>
            <a:endParaRPr lang="cs-CZ" sz="2800">
              <a:solidFill>
                <a:schemeClr val="bg1"/>
              </a:solidFill>
              <a:latin typeface="Calibri"/>
              <a:cs typeface="Calibri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450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19413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Rozdělení gynekologických zánětů 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9703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Dle lokalizace: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Zevní rodidla (vulvitida, kolpitida)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Vnitřní rodidla (</a:t>
            </a:r>
            <a:r>
              <a:rPr lang="cs-CZ" altLang="cs-CZ" sz="2800" b="1" dirty="0" err="1">
                <a:solidFill>
                  <a:schemeClr val="tx2"/>
                </a:solidFill>
                <a:latin typeface="Calibri"/>
                <a:cs typeface="Calibri"/>
              </a:rPr>
              <a:t>cervicitida</a:t>
            </a: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, metritida)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Zánět děložních přívěsků, vazů a pánevního peritonea 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(PID = </a:t>
            </a:r>
            <a:r>
              <a:rPr lang="cs-CZ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pelvic</a:t>
            </a:r>
            <a:r>
              <a:rPr lang="cs-CZ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inflammatory</a:t>
            </a:r>
            <a:r>
              <a:rPr lang="cs-CZ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disease</a:t>
            </a:r>
            <a:r>
              <a:rPr lang="cs-CZ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lvl="2">
              <a:spcAft>
                <a:spcPts val="0"/>
              </a:spcAft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Dle původce: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Viry, bakterie, kvasinky, protozoa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59990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Léčba PID 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8320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Léčba:</a:t>
            </a:r>
            <a:endParaRPr lang="cs-CZ" altLang="cs-CZ" sz="2800" b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podání širokospektrých antibiotik, v kombinaci  – většinou parenterálně</a:t>
            </a:r>
            <a:endParaRPr lang="cs-CZ" altLang="cs-CZ" sz="2800" b="1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ATB citlivá na aerobní mikroby (grampozitivní i gramnegativní)</a:t>
            </a:r>
            <a:endParaRPr lang="cs-CZ" altLang="cs-CZ" sz="2800" b="1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00150" lvl="2" indent="-285750">
              <a:spcAft>
                <a:spcPts val="0"/>
              </a:spcAft>
              <a:buFont typeface="Arial,Sans-Serif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doxycyklin – 100 mg á 12 hod. po.</a:t>
            </a:r>
            <a:endParaRPr lang="en-US" sz="2800" b="1">
              <a:solidFill>
                <a:srgbClr val="0000DC"/>
              </a:solidFill>
              <a:latin typeface="Tahoma"/>
              <a:ea typeface="Tahoma"/>
              <a:cs typeface="Tahoma"/>
            </a:endParaRPr>
          </a:p>
          <a:p>
            <a:pPr marL="1200150" lvl="2" indent="-285750">
              <a:spcAft>
                <a:spcPts val="0"/>
              </a:spcAft>
              <a:buFont typeface="Arial,Sans-Serif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azitromycin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– 500 mg á 24 hod. po.</a:t>
            </a:r>
            <a:endParaRPr lang="en-US" sz="2800" b="1">
              <a:solidFill>
                <a:srgbClr val="0000DC"/>
              </a:solidFill>
              <a:latin typeface="Tahoma"/>
              <a:ea typeface="Tahoma"/>
              <a:cs typeface="Tahoma"/>
            </a:endParaRPr>
          </a:p>
          <a:p>
            <a:pPr marL="1200150" lvl="2" indent="-285750">
              <a:spcAft>
                <a:spcPts val="0"/>
              </a:spcAft>
              <a:buFont typeface="Arial,Sans-Serif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gentamicin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– 80mg á 8 hod 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im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.</a:t>
            </a:r>
            <a:endParaRPr lang="en-US" sz="2800" b="1">
              <a:solidFill>
                <a:srgbClr val="0000DC"/>
              </a:solidFill>
              <a:latin typeface="Tahoma"/>
              <a:ea typeface="Tahoma"/>
              <a:cs typeface="Tahoma"/>
            </a:endParaRPr>
          </a:p>
          <a:p>
            <a:pPr marL="1200150" lvl="2" indent="-285750">
              <a:spcAft>
                <a:spcPts val="0"/>
              </a:spcAft>
              <a:buFont typeface="Arial,Sans-Serif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ofloxacin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či 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pefloxacin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– 400mg á 12 hod. 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iv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. </a:t>
            </a:r>
            <a:endParaRPr lang="en-US" sz="2800" b="1">
              <a:solidFill>
                <a:srgbClr val="0000DC"/>
              </a:solidFill>
              <a:latin typeface="Tahoma"/>
              <a:ea typeface="Tahoma"/>
              <a:cs typeface="Tahoma"/>
            </a:endParaRPr>
          </a:p>
          <a:p>
            <a:pPr marL="1200150" lvl="2" indent="-285750">
              <a:spcAft>
                <a:spcPts val="0"/>
              </a:spcAft>
              <a:buFont typeface="Arial,Sans-Serif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amoxicilin+klavulanát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(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Augmentin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) – 1,2 g á 8 hod. 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iv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. </a:t>
            </a:r>
            <a:endParaRPr lang="en-US" sz="2800" b="1">
              <a:solidFill>
                <a:srgbClr val="0000DC"/>
              </a:solidFill>
              <a:latin typeface="Tahoma"/>
              <a:ea typeface="Tahoma"/>
              <a:cs typeface="Tahoma"/>
            </a:endParaRPr>
          </a:p>
          <a:p>
            <a:pPr marL="1200150" lvl="2" indent="-285750">
              <a:spcAft>
                <a:spcPts val="0"/>
              </a:spcAft>
              <a:buFont typeface="Arial,Sans-Serif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ampicilin+sulbactam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(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Unasyn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) – 1,5g á 8 hod. Iv.</a:t>
            </a:r>
            <a:endParaRPr lang="cs-CZ" sz="2800" b="1">
              <a:solidFill>
                <a:srgbClr val="0000DC"/>
              </a:solidFill>
              <a:latin typeface="Tahoma"/>
              <a:ea typeface="Tahoma"/>
              <a:cs typeface="Tahoma"/>
            </a:endParaRP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ATB citlivá na anaerobní mikroby </a:t>
            </a:r>
            <a:endParaRPr lang="cs-CZ" altLang="cs-CZ" sz="2800" b="1">
              <a:solidFill>
                <a:srgbClr val="0000DC"/>
              </a:solidFill>
              <a:latin typeface="Calibri"/>
              <a:ea typeface="Tahoma" pitchFamily="34" charset="0"/>
              <a:cs typeface="Calibri"/>
            </a:endParaRP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b="1" err="1">
                <a:solidFill>
                  <a:srgbClr val="0000DC"/>
                </a:solidFill>
                <a:latin typeface="Calibri"/>
                <a:cs typeface="Calibri"/>
              </a:rPr>
              <a:t>metronidazol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či </a:t>
            </a:r>
            <a:r>
              <a:rPr lang="cs-CZ" altLang="cs-CZ" sz="2800" b="1" err="1">
                <a:solidFill>
                  <a:srgbClr val="0000DC"/>
                </a:solidFill>
                <a:latin typeface="Calibri"/>
                <a:cs typeface="Calibri"/>
              </a:rPr>
              <a:t>ornidazol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– 500 mg á 8 hod.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iv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.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88418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Komplikace PID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612475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FF0000"/>
                </a:solidFill>
                <a:latin typeface="Calibri"/>
                <a:cs typeface="Calibri"/>
              </a:rPr>
              <a:t>Akutní komplikace: 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Perihepatitis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 (4 - 28 %) - v laparoskopickém obraze </a:t>
            </a:r>
          </a:p>
          <a:p>
            <a:pPr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    FITZ-HUGH-CURTIS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sy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. -  původce kapavka /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chlamýdie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	  </a:t>
            </a:r>
            <a:br>
              <a:rPr lang="cs-CZ" sz="2800" b="1" u="sng" dirty="0">
                <a:latin typeface="Calibri"/>
              </a:rPr>
            </a:br>
            <a:endParaRPr lang="cs-CZ" sz="2800" b="1" u="sng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Akutní peritonitis a septický šok  </a:t>
            </a:r>
            <a:br>
              <a:rPr lang="cs-CZ" sz="2800" b="1" dirty="0">
                <a:latin typeface="Calibri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- ruptura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tuboovariálního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abscesu</a:t>
            </a:r>
            <a:br>
              <a:rPr lang="cs-CZ" sz="2800" b="1" dirty="0">
                <a:latin typeface="Calibri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- mortalita 6 - 15 %</a:t>
            </a:r>
            <a:br>
              <a:rPr lang="cs-CZ" sz="2800" b="1" dirty="0">
                <a:latin typeface="Calibri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- radikální chirurgická léčba z vitální indikace (80 %)</a:t>
            </a:r>
          </a:p>
          <a:p>
            <a:pPr>
              <a:defRPr/>
            </a:pPr>
            <a:endParaRPr 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Periappendicitis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  (2 - 10 %)</a:t>
            </a:r>
            <a:br>
              <a:rPr lang="cs-CZ" sz="2800" b="1" dirty="0">
                <a:latin typeface="Calibri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-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ascenze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infekce z malé pánve nebo lymfatická cesta</a:t>
            </a:r>
          </a:p>
          <a:p>
            <a:pPr marL="0" indent="0" eaLnBrk="1" hangingPunct="1">
              <a:defRPr/>
            </a:pPr>
            <a:r>
              <a:rPr lang="cs-CZ" sz="2800" dirty="0">
                <a:solidFill>
                  <a:srgbClr val="0000DC"/>
                </a:solidFill>
                <a:latin typeface="Arial" charset="0"/>
              </a:rPr>
              <a:t>				</a:t>
            </a:r>
            <a:br>
              <a:rPr lang="cs-CZ" sz="2800" dirty="0">
                <a:solidFill>
                  <a:srgbClr val="0000DC"/>
                </a:solidFill>
                <a:latin typeface="Arial" charset="0"/>
              </a:rPr>
            </a:br>
            <a:r>
              <a:rPr lang="cs-CZ" sz="2800" dirty="0">
                <a:solidFill>
                  <a:srgbClr val="0000DC"/>
                </a:solidFill>
                <a:latin typeface="Arial" charset="0"/>
              </a:rPr>
              <a:t>	</a:t>
            </a:r>
            <a:br>
              <a:rPr lang="cs-CZ" sz="2800" dirty="0">
                <a:solidFill>
                  <a:srgbClr val="0000DC"/>
                </a:solidFill>
                <a:latin typeface="Arial" charset="0"/>
              </a:rPr>
            </a:br>
            <a:endParaRPr lang="cs-CZ" sz="2800" dirty="0">
              <a:solidFill>
                <a:srgbClr val="0000DC"/>
              </a:solidFill>
              <a:latin typeface="Arial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87465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Komplikace PID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10854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0" indent="0" eaLnBrk="1" hangingPunct="1">
              <a:defRPr/>
            </a:pPr>
            <a:r>
              <a:rPr lang="cs-CZ" sz="2800" b="1" dirty="0">
                <a:solidFill>
                  <a:srgbClr val="FF0000"/>
                </a:solidFill>
                <a:latin typeface="Calibri"/>
                <a:cs typeface="Calibri"/>
              </a:rPr>
              <a:t>Chronické a pozdní následky: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Chronická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pelvalgie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 (5 %)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Tubární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faktor sterility  (14 - 38 %)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Graviditas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extrauterina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(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tubární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)  (10 - 30 %)</a:t>
            </a:r>
          </a:p>
          <a:p>
            <a:pPr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</a:t>
            </a:r>
            <a:r>
              <a:rPr lang="cs-CZ" sz="2800" dirty="0">
                <a:solidFill>
                  <a:srgbClr val="0000DC"/>
                </a:solidFill>
                <a:latin typeface="Arial"/>
                <a:cs typeface="Arial"/>
              </a:rPr>
              <a:t>				</a:t>
            </a:r>
            <a:br>
              <a:rPr lang="cs-CZ" sz="2800" dirty="0">
                <a:latin typeface="Arial" charset="0"/>
              </a:rPr>
            </a:br>
            <a:r>
              <a:rPr lang="cs-CZ" sz="2800" dirty="0">
                <a:solidFill>
                  <a:srgbClr val="0000DC"/>
                </a:solidFill>
                <a:latin typeface="Arial"/>
                <a:cs typeface="Arial"/>
              </a:rPr>
              <a:t>	</a:t>
            </a:r>
            <a:br>
              <a:rPr lang="cs-CZ" sz="2800" dirty="0">
                <a:latin typeface="Arial" charset="0"/>
              </a:rPr>
            </a:br>
            <a:endParaRPr lang="cs-CZ" sz="2800" dirty="0">
              <a:solidFill>
                <a:srgbClr val="0000DC"/>
              </a:solidFill>
              <a:latin typeface="Arial" charset="0"/>
              <a:cs typeface="Arial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83323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Aktinomykóza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8320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Etiologie:</a:t>
            </a:r>
            <a:r>
              <a:rPr lang="cs-CZ" altLang="cs-CZ" sz="2800" b="1" dirty="0">
                <a:latin typeface="Calibri"/>
                <a:cs typeface="Calibri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Actinomyces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israeli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 </a:t>
            </a: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V těle se tvoří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drůzy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(útvar v pánvi plný aktinomycet)</a:t>
            </a: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Častá při IUD </a:t>
            </a: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Terapie</a:t>
            </a:r>
            <a:r>
              <a:rPr lang="cs-CZ" altLang="cs-CZ" sz="2800" b="1" dirty="0">
                <a:latin typeface="Calibri"/>
                <a:cs typeface="Calibri"/>
              </a:rPr>
              <a:t> </a:t>
            </a: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Extrakce IUD, ATB terapie  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megadávky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penicilínu (0,8–2,4 MIU/den)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Laparotomie (evakuace hnisu, výplachy a drenáž) 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u případů nereagujících na ATB terapii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při residuálním palpačním nálezu po ATB léčbě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při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známkach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peritonitis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sz="2800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05159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860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Vulvitida 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53943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Výskyt: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Starší ženy s poškozením kůže (škrábaní, únik moči, pot u obézních, menstruační krev) Zevní rodidla (vulvitis, kolpitis)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Snížená odolnost pokožky (diabetes, </a:t>
            </a:r>
            <a:r>
              <a:rPr lang="cs-CZ" altLang="cs-CZ" sz="2800" b="1" dirty="0" err="1">
                <a:solidFill>
                  <a:schemeClr val="tx2"/>
                </a:solidFill>
                <a:latin typeface="Calibri"/>
                <a:cs typeface="Calibri"/>
              </a:rPr>
              <a:t>hepatopatie</a:t>
            </a: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, anémie)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Může probíhat současně se zánětlivým onemocněním pochvy 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 :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Bakterie, kvasinky, viry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3013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Vulvitida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267765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Klinický obraz :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Bakteriální :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ohraničená (folikulitida, furunkl, absces)  nebo neohraničená (flegmóna), oděrky, mokvající defekty či krusty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Mykotická : Bělavé povlaky, svědění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Virová :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condylomata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accuminata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herpes simplex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genitalis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835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Vulvitida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77053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Diagnóza: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Na základě klinického obrazu, kultivace (bakteriální zánět) </a:t>
            </a:r>
            <a:endParaRPr lang="cs-CZ" altLang="cs-CZ" sz="28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Sérologie (virové infekce)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Konzilium dermatologa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Terapie:  </a:t>
            </a:r>
            <a:r>
              <a:rPr lang="cs-CZ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dle agens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Antimykotika/antibiotika lokálně / celkově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Dle symptomatologie analgetika, antihistaminika, kortikoidy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Chirurgická (v případě abscesů) incize / exstirpace</a:t>
            </a:r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9082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Infekce herpes simplex   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67820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cs typeface="Calibri"/>
              </a:rPr>
              <a:t>Etiologie: 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DNA virus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Herpesviridae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 (HSV1 a HSV2) </a:t>
            </a:r>
            <a:endParaRPr lang="cs-CZ" altLang="cs-CZ" sz="27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Virus v latentním stadiu v nervových gangliích nositele, aktivace při oslabení, stresu, poruše imunity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Přenos kapénkovou infekcí i přímým kontaktem</a:t>
            </a:r>
          </a:p>
          <a:p>
            <a:pPr>
              <a:defRPr/>
            </a:pPr>
            <a:endParaRPr lang="cs-CZ" altLang="cs-CZ" sz="27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buFont typeface="Arial"/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cs typeface="Calibri"/>
              </a:rPr>
              <a:t>Klinika: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Prodromy - zarudnutí, svědění 1-2dny před výsevem 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Bolestivé puchýřky - papuly, vezikuly, pustuly, krusty</a:t>
            </a:r>
          </a:p>
          <a:p>
            <a:pPr marL="457200" indent="-457200">
              <a:buFont typeface="Arial"/>
              <a:buChar char="•"/>
              <a:defRPr/>
            </a:pPr>
            <a:endParaRPr lang="cs-CZ" altLang="cs-CZ" sz="2700" b="1" dirty="0">
              <a:solidFill>
                <a:srgbClr val="0000DC"/>
              </a:solidFill>
              <a:latin typeface="Calibri"/>
              <a:ea typeface="Tahoma"/>
              <a:cs typeface="Calibri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sz="2700" b="1" dirty="0">
                <a:solidFill>
                  <a:srgbClr val="FF0000"/>
                </a:solidFill>
                <a:latin typeface="Calibri"/>
                <a:ea typeface="Tahoma"/>
                <a:cs typeface="Tahoma"/>
              </a:rPr>
              <a:t>Terapie:</a:t>
            </a:r>
            <a:r>
              <a:rPr lang="cs-CZ" sz="2700" b="1" dirty="0">
                <a:solidFill>
                  <a:srgbClr val="000000"/>
                </a:solidFill>
                <a:latin typeface="Calibri"/>
                <a:ea typeface="Tahoma"/>
                <a:cs typeface="Tahoma"/>
              </a:rPr>
              <a:t> </a:t>
            </a:r>
            <a:r>
              <a:rPr lang="cs-CZ" sz="2700" b="1" dirty="0" err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Acyklovir</a:t>
            </a:r>
            <a:r>
              <a:rPr 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 200mg </a:t>
            </a:r>
            <a:r>
              <a:rPr lang="cs-CZ" sz="2700" b="1" dirty="0" err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tbl</a:t>
            </a:r>
            <a:r>
              <a:rPr 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 po 5x /den </a:t>
            </a:r>
            <a:endParaRPr lang="cs-CZ" sz="2700" b="1" dirty="0">
              <a:solidFill>
                <a:srgbClr val="0000DC"/>
              </a:solidFill>
              <a:latin typeface="Calibri"/>
              <a:ea typeface="Tahoma" pitchFamily="34" charset="0"/>
              <a:cs typeface="Tahoma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081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 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Condylomata</a:t>
            </a: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accuminata</a:t>
            </a: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544764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Etiologie: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DNA viry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Papillomaviridae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low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risk 6, 11 , sexuálně přenosné</a:t>
            </a:r>
            <a:endParaRPr lang="cs-CZ" dirty="0">
              <a:solidFill>
                <a:srgbClr val="0000DC"/>
              </a:solidFill>
              <a:ea typeface="Tahoma"/>
              <a:cs typeface="Tahoma"/>
            </a:endParaRPr>
          </a:p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Klinika: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Exofytické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výrůstky na kůži vulvy, hráze, perinea,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perianálně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sliznici  pochvy, cervixu a anální, můžou svědět, krvácet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Virus infikuje pouze buňky dlaždicového epitelu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buFont typeface="Arial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Terapie:  </a:t>
            </a:r>
            <a:endParaRPr lang="cs-CZ" altLang="cs-CZ" sz="2800" b="1">
              <a:solidFill>
                <a:srgbClr val="0000DC"/>
              </a:solidFill>
              <a:latin typeface="Calibri"/>
              <a:ea typeface="Tahoma"/>
              <a:cs typeface="Calibri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Chemická : 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Podofylotoxin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, kyselina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trichlóroctová</a:t>
            </a:r>
            <a:endParaRPr lang="cs-CZ" altLang="cs-CZ" sz="2800" b="1" dirty="0">
              <a:solidFill>
                <a:srgbClr val="0000DC"/>
              </a:solidFill>
              <a:latin typeface="Calibri"/>
              <a:ea typeface="Tahoma"/>
              <a:cs typeface="Calibri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Koagulační, chirurgická excize, laser</a:t>
            </a:r>
          </a:p>
          <a:p>
            <a:pPr marL="914400"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1600" dirty="0">
              <a:solidFill>
                <a:srgbClr val="0000DC"/>
              </a:solidFill>
              <a:latin typeface="Tahoma"/>
              <a:ea typeface="Tahoma"/>
              <a:cs typeface="Tahoma"/>
            </a:endParaRPr>
          </a:p>
          <a:p>
            <a:pPr marL="914400" lvl="1" indent="-457200" eaLnBrk="1" hangingPunct="1">
              <a:buFont typeface="Wingdings" panose="05000000000000000000" pitchFamily="2" charset="2"/>
              <a:buChar char="§"/>
              <a:defRPr/>
            </a:pP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endParaRPr lang="cs-CZ" dirty="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9997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Kolpitida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66281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cs typeface="Calibri"/>
              </a:rPr>
              <a:t>Diagnostika poruch poševního prostředí :</a:t>
            </a:r>
            <a:endParaRPr lang="cs-CZ" altLang="cs-CZ" sz="27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1.  mikroskopické vyšetření nativního nátěru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stěr na sklíčko, kapka FR, hodnotíme – množství Leu,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epitelií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kokoidních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 a tyčkovitých mikroorganismů, event. diplokoků, pohyb živých organismů (trichomonády,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mobilunci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) </a:t>
            </a:r>
          </a:p>
          <a:p>
            <a:pPr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2.  amin–test</a:t>
            </a:r>
            <a:endParaRPr lang="cs-CZ" b="1" dirty="0">
              <a:solidFill>
                <a:srgbClr val="0000DC"/>
              </a:solidFill>
              <a:ea typeface="Tahoma" pitchFamily="34" charset="0"/>
              <a:cs typeface="Tahoma" pitchFamily="34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jiné podložní sklo, smícháme s několika kapkami 10% KOH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Jsou-li přítomny biogenní aminy – zápach po rybách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překrýt krycím sklíčkem a pozorujeme mikroskopem. KOH rozpouští téměř všechny buněčné formy – neporušeny zůstanou pouze </a:t>
            </a:r>
            <a:r>
              <a:rPr lang="cs-CZ" altLang="cs-CZ" sz="2700" b="1" u="sng" dirty="0">
                <a:solidFill>
                  <a:srgbClr val="0000DC"/>
                </a:solidFill>
                <a:latin typeface="Calibri"/>
                <a:cs typeface="Calibri"/>
              </a:rPr>
              <a:t>kvasinky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cs-CZ" altLang="cs-CZ" sz="27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373360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_porada_vedeni_LF_vzor-Najbrt" id="{29B59449-88FB-4147-877A-6D929B371094}" vid="{C05BAC1A-30A0-7C45-A2F4-18E22ADECFF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D46FBD48B83814BB0F10D40D3057485" ma:contentTypeVersion="12" ma:contentTypeDescription="Vytvoří nový dokument" ma:contentTypeScope="" ma:versionID="8f40c08124e27d3b770f5bfad6ca865b">
  <xsd:schema xmlns:xsd="http://www.w3.org/2001/XMLSchema" xmlns:xs="http://www.w3.org/2001/XMLSchema" xmlns:p="http://schemas.microsoft.com/office/2006/metadata/properties" xmlns:ns2="747036eb-900c-4f15-a6e0-a84d541ce862" xmlns:ns3="992e5dce-4f42-4278-bdbb-c3a78f94674f" targetNamespace="http://schemas.microsoft.com/office/2006/metadata/properties" ma:root="true" ma:fieldsID="996ddb29b04c1494afa40176418359db" ns2:_="" ns3:_="">
    <xsd:import namespace="747036eb-900c-4f15-a6e0-a84d541ce862"/>
    <xsd:import namespace="992e5dce-4f42-4278-bdbb-c3a78f9467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036eb-900c-4f15-a6e0-a84d541ce8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2e5dce-4f42-4278-bdbb-c3a78f94674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BD3BAD-D469-4561-9DA7-0B871AD7DE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F1D332-5D71-4964-A715-4B52CA3E64E4}"/>
</file>

<file path=customXml/itemProps3.xml><?xml version="1.0" encoding="utf-8"?>
<ds:datastoreItem xmlns:ds="http://schemas.openxmlformats.org/officeDocument/2006/customXml" ds:itemID="{2CBF45D5-8BA4-4848-B771-8890D2BA4A99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0490eced-6324-4fb8-85d1-7d7d20b03f3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13456</TotalTime>
  <Words>2183</Words>
  <Application>Microsoft Office PowerPoint</Application>
  <PresentationFormat>Širokoúhlá obrazovka</PresentationFormat>
  <Paragraphs>322</Paragraphs>
  <Slides>34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Vojtěch Bulhart</dc:creator>
  <cp:lastModifiedBy>Švábová Marie</cp:lastModifiedBy>
  <cp:revision>1784</cp:revision>
  <cp:lastPrinted>1601-01-01T00:00:00Z</cp:lastPrinted>
  <dcterms:created xsi:type="dcterms:W3CDTF">2018-10-31T08:40:07Z</dcterms:created>
  <dcterms:modified xsi:type="dcterms:W3CDTF">2020-11-02T19:48:46Z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0x0101003D46FBD48B83814BB0F10D40D3057485</vt:lpwstr>
  </property>
</Properties>
</file>