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FE42-9910-482A-A8AB-AEA7D68B81E1}" type="datetimeFigureOut">
              <a:rPr lang="cs-CZ" smtClean="0"/>
              <a:pPr/>
              <a:t>20.04.2020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51ED-CF7A-493F-B6F9-FBBEE5B32D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FE42-9910-482A-A8AB-AEA7D68B81E1}" type="datetimeFigureOut">
              <a:rPr lang="cs-CZ" smtClean="0"/>
              <a:pPr/>
              <a:t>20.04.2020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51ED-CF7A-493F-B6F9-FBBEE5B32D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FE42-9910-482A-A8AB-AEA7D68B81E1}" type="datetimeFigureOut">
              <a:rPr lang="cs-CZ" smtClean="0"/>
              <a:pPr/>
              <a:t>20.04.2020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51ED-CF7A-493F-B6F9-FBBEE5B32D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FE42-9910-482A-A8AB-AEA7D68B81E1}" type="datetimeFigureOut">
              <a:rPr lang="cs-CZ" smtClean="0"/>
              <a:pPr/>
              <a:t>20.04.2020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51ED-CF7A-493F-B6F9-FBBEE5B32D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FE42-9910-482A-A8AB-AEA7D68B81E1}" type="datetimeFigureOut">
              <a:rPr lang="cs-CZ" smtClean="0"/>
              <a:pPr/>
              <a:t>20.04.2020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51ED-CF7A-493F-B6F9-FBBEE5B32D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FE42-9910-482A-A8AB-AEA7D68B81E1}" type="datetimeFigureOut">
              <a:rPr lang="cs-CZ" smtClean="0"/>
              <a:pPr/>
              <a:t>20.04.2020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51ED-CF7A-493F-B6F9-FBBEE5B32D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FE42-9910-482A-A8AB-AEA7D68B81E1}" type="datetimeFigureOut">
              <a:rPr lang="cs-CZ" smtClean="0"/>
              <a:pPr/>
              <a:t>20.04.2020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51ED-CF7A-493F-B6F9-FBBEE5B32D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FE42-9910-482A-A8AB-AEA7D68B81E1}" type="datetimeFigureOut">
              <a:rPr lang="cs-CZ" smtClean="0"/>
              <a:pPr/>
              <a:t>20.04.2020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51ED-CF7A-493F-B6F9-FBBEE5B32D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FE42-9910-482A-A8AB-AEA7D68B81E1}" type="datetimeFigureOut">
              <a:rPr lang="cs-CZ" smtClean="0"/>
              <a:pPr/>
              <a:t>20.04.2020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51ED-CF7A-493F-B6F9-FBBEE5B32D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FE42-9910-482A-A8AB-AEA7D68B81E1}" type="datetimeFigureOut">
              <a:rPr lang="cs-CZ" smtClean="0"/>
              <a:pPr/>
              <a:t>20.04.2020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51ED-CF7A-493F-B6F9-FBBEE5B32D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FE42-9910-482A-A8AB-AEA7D68B81E1}" type="datetimeFigureOut">
              <a:rPr lang="cs-CZ" smtClean="0"/>
              <a:pPr/>
              <a:t>20.04.2020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251ED-CF7A-493F-B6F9-FBBEE5B32D9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CFE42-9910-482A-A8AB-AEA7D68B81E1}" type="datetimeFigureOut">
              <a:rPr lang="cs-CZ" smtClean="0"/>
              <a:pPr/>
              <a:t>20.04.2020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251ED-CF7A-493F-B6F9-FBBEE5B32D9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Pneumokazuistika</a:t>
            </a:r>
            <a:r>
              <a:rPr lang="cs-CZ" dirty="0"/>
              <a:t> I</a:t>
            </a:r>
            <a:br>
              <a:rPr lang="cs-CZ" dirty="0"/>
            </a:br>
            <a:r>
              <a:rPr lang="cs-CZ" dirty="0">
                <a:solidFill>
                  <a:schemeClr val="accent1"/>
                </a:solidFill>
              </a:rPr>
              <a:t>Bolest na hrudníku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Chlapec, Panáček, Utopení, Lidsk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63918" t="13406" r="12838" b="21625"/>
          <a:stretch>
            <a:fillRect/>
          </a:stretch>
        </p:blipFill>
        <p:spPr bwMode="auto">
          <a:xfrm>
            <a:off x="2915816" y="980728"/>
            <a:ext cx="302433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467544" y="764704"/>
            <a:ext cx="2304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Mladý muž, 35 let, dlouholetý kuřák</a:t>
            </a:r>
            <a:r>
              <a:rPr lang="cs-CZ" dirty="0"/>
              <a:t>, dosud s ničím neléčen, pracuje jako skladník, vyrůstal v dětském domově</a:t>
            </a:r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012160" y="764704"/>
            <a:ext cx="27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Nynější onemocnění: </a:t>
            </a:r>
          </a:p>
          <a:p>
            <a:r>
              <a:rPr lang="cs-CZ" dirty="0"/>
              <a:t>Přichází pro </a:t>
            </a:r>
            <a:r>
              <a:rPr lang="cs-CZ" dirty="0">
                <a:solidFill>
                  <a:schemeClr val="accent1"/>
                </a:solidFill>
              </a:rPr>
              <a:t>náhle vniklou bodavou bolest na levé straně hrudníku pod klíční kostí</a:t>
            </a:r>
            <a:r>
              <a:rPr lang="cs-CZ" dirty="0"/>
              <a:t>, vznik při fyzické námaze, teploty nemá, kašel neguje</a:t>
            </a:r>
          </a:p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67544" y="2780928"/>
            <a:ext cx="2376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Astenický, lucidní, orientovaný, neurologicky v normě, akce srdeční pravidelná, bez šelestů, </a:t>
            </a:r>
            <a:r>
              <a:rPr lang="cs-CZ" dirty="0">
                <a:solidFill>
                  <a:schemeClr val="accent1"/>
                </a:solidFill>
              </a:rPr>
              <a:t>dýchání vpravo čisté alveolární, vlevo mírně oslabené</a:t>
            </a:r>
            <a:r>
              <a:rPr lang="cs-CZ" dirty="0"/>
              <a:t>, břicho měkké, </a:t>
            </a:r>
            <a:r>
              <a:rPr lang="cs-CZ" dirty="0" err="1"/>
              <a:t>prohmatné</a:t>
            </a:r>
            <a:r>
              <a:rPr lang="cs-CZ" dirty="0"/>
              <a:t>, dolní končetiny bez otoků</a:t>
            </a:r>
          </a:p>
          <a:p>
            <a:endParaRPr lang="cs-CZ" dirty="0"/>
          </a:p>
        </p:txBody>
      </p:sp>
      <p:sp>
        <p:nvSpPr>
          <p:cNvPr id="14" name="Kříž 13"/>
          <p:cNvSpPr/>
          <p:nvPr/>
        </p:nvSpPr>
        <p:spPr>
          <a:xfrm>
            <a:off x="6660232" y="3501008"/>
            <a:ext cx="1800200" cy="1728192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3"/>
          <p:cNvPicPr/>
          <p:nvPr/>
        </p:nvPicPr>
        <p:blipFill rotWithShape="1">
          <a:blip r:embed="rId2" cstate="print"/>
          <a:srcRect l="30919" t="15344" r="23281" b="10846"/>
          <a:stretch/>
        </p:blipFill>
        <p:spPr bwMode="auto">
          <a:xfrm>
            <a:off x="5364088" y="3140968"/>
            <a:ext cx="3303637" cy="32482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 l="53402" t="25219" r="4536" b="31469"/>
          <a:stretch>
            <a:fillRect/>
          </a:stretch>
        </p:blipFill>
        <p:spPr bwMode="auto">
          <a:xfrm>
            <a:off x="467544" y="404664"/>
            <a:ext cx="373132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a 3"/>
          <p:cNvSpPr/>
          <p:nvPr/>
        </p:nvSpPr>
        <p:spPr>
          <a:xfrm>
            <a:off x="3131840" y="2132856"/>
            <a:ext cx="3024336" cy="15121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275856" y="2276872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Jaká základní vyšetření je vhodné provést?</a:t>
            </a:r>
          </a:p>
        </p:txBody>
      </p:sp>
      <p:graphicFrame>
        <p:nvGraphicFramePr>
          <p:cNvPr id="19" name="Tabulka 18"/>
          <p:cNvGraphicFramePr>
            <a:graphicFrameLocks noGrp="1"/>
          </p:cNvGraphicFramePr>
          <p:nvPr/>
        </p:nvGraphicFramePr>
        <p:xfrm>
          <a:off x="611560" y="3645024"/>
          <a:ext cx="3024336" cy="259228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1407">
                <a:tc>
                  <a:txBody>
                    <a:bodyPr/>
                    <a:lstStyle/>
                    <a:p>
                      <a:r>
                        <a:rPr lang="cs-CZ" dirty="0"/>
                        <a:t>Krevní obraz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Biochemie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720">
                <a:tc>
                  <a:txBody>
                    <a:bodyPr/>
                    <a:lstStyle/>
                    <a:p>
                      <a:r>
                        <a:rPr lang="cs-CZ" dirty="0"/>
                        <a:t>Leu 10,2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Urea 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720">
                <a:tc>
                  <a:txBody>
                    <a:bodyPr/>
                    <a:lstStyle/>
                    <a:p>
                      <a:r>
                        <a:rPr lang="cs-CZ" dirty="0" err="1"/>
                        <a:t>Ery</a:t>
                      </a:r>
                      <a:r>
                        <a:rPr lang="cs-CZ" dirty="0"/>
                        <a:t> 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Kreat</a:t>
                      </a:r>
                      <a:r>
                        <a:rPr lang="cs-CZ" dirty="0"/>
                        <a:t> 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720">
                <a:tc>
                  <a:txBody>
                    <a:bodyPr/>
                    <a:lstStyle/>
                    <a:p>
                      <a:r>
                        <a:rPr lang="cs-CZ" dirty="0" err="1"/>
                        <a:t>Hb</a:t>
                      </a:r>
                      <a:r>
                        <a:rPr lang="cs-CZ" dirty="0"/>
                        <a:t> 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</a:t>
                      </a:r>
                      <a:r>
                        <a:rPr lang="cs-CZ" baseline="0" dirty="0"/>
                        <a:t> 3,6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720">
                <a:tc>
                  <a:txBody>
                    <a:bodyPr/>
                    <a:lstStyle/>
                    <a:p>
                      <a:r>
                        <a:rPr lang="cs-CZ" dirty="0"/>
                        <a:t>Tromb 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chemeClr val="accent1"/>
                          </a:solidFill>
                        </a:rPr>
                        <a:t>CRP 30,5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TextovéPole 20"/>
          <p:cNvSpPr txBox="1"/>
          <p:nvPr/>
        </p:nvSpPr>
        <p:spPr>
          <a:xfrm>
            <a:off x="6012160" y="404664"/>
            <a:ext cx="2304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rgbClr val="FF0000"/>
                </a:solidFill>
                <a:latin typeface="Informal Roman" pitchFamily="66" charset="0"/>
              </a:rPr>
              <a:t>SpO2 98%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67544" y="26369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Fyziologické EKG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"/>
          <p:cNvPicPr/>
          <p:nvPr/>
        </p:nvPicPr>
        <p:blipFill rotWithShape="1">
          <a:blip r:embed="rId2" cstate="print"/>
          <a:srcRect l="30919" t="15344" r="23281" b="10846"/>
          <a:stretch/>
        </p:blipFill>
        <p:spPr bwMode="auto">
          <a:xfrm>
            <a:off x="467544" y="620688"/>
            <a:ext cx="5904656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Přímá spojovací šipka 9"/>
          <p:cNvCxnSpPr/>
          <p:nvPr/>
        </p:nvCxnSpPr>
        <p:spPr>
          <a:xfrm flipH="1">
            <a:off x="5652120" y="2060848"/>
            <a:ext cx="115212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H="1">
            <a:off x="5292080" y="764704"/>
            <a:ext cx="2232248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H="1" flipV="1">
            <a:off x="2051720" y="2132856"/>
            <a:ext cx="4824536" cy="12241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6876256" y="1196752"/>
            <a:ext cx="18722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Pneumothorax</a:t>
            </a:r>
            <a:r>
              <a:rPr lang="cs-CZ" sz="2000" dirty="0"/>
              <a:t> vlevo apikálně do 2 cm, dutinová léze v horním plicním poli vlevo, </a:t>
            </a:r>
            <a:r>
              <a:rPr lang="cs-CZ" sz="2000" dirty="0" err="1"/>
              <a:t>pachypleurální</a:t>
            </a:r>
            <a:r>
              <a:rPr lang="cs-CZ" sz="2000" dirty="0"/>
              <a:t> změny také vpravo v horním plicním poli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876256" y="515719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accent1"/>
                </a:solidFill>
              </a:rPr>
              <a:t>Sekundární PNO</a:t>
            </a:r>
          </a:p>
        </p:txBody>
      </p:sp>
      <p:sp>
        <p:nvSpPr>
          <p:cNvPr id="19" name="Šipka dolů 18"/>
          <p:cNvSpPr/>
          <p:nvPr/>
        </p:nvSpPr>
        <p:spPr>
          <a:xfrm>
            <a:off x="7524328" y="4581128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2987824" y="2204864"/>
            <a:ext cx="3024336" cy="15121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3347864" y="2348880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Jaká může být etiologie plicního nálezu?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55576" y="692696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Nádorová infiltrace:</a:t>
            </a:r>
          </a:p>
          <a:p>
            <a:r>
              <a:rPr lang="cs-CZ" sz="2000" dirty="0">
                <a:solidFill>
                  <a:schemeClr val="accent1"/>
                </a:solidFill>
              </a:rPr>
              <a:t>PRO</a:t>
            </a:r>
            <a:r>
              <a:rPr lang="cs-CZ" sz="2000" dirty="0"/>
              <a:t> - charakter léze, anamnéza kouření</a:t>
            </a:r>
          </a:p>
          <a:p>
            <a:r>
              <a:rPr lang="cs-CZ" sz="2000" dirty="0">
                <a:solidFill>
                  <a:schemeClr val="accent1"/>
                </a:solidFill>
              </a:rPr>
              <a:t>PROTI</a:t>
            </a:r>
            <a:r>
              <a:rPr lang="cs-CZ" sz="2000" dirty="0"/>
              <a:t> - mladý věk, oboustranný nález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55576" y="3645024"/>
            <a:ext cx="2880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Vaskulitida s plicními projevy: </a:t>
            </a:r>
          </a:p>
          <a:p>
            <a:r>
              <a:rPr lang="cs-CZ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</a:t>
            </a:r>
            <a:r>
              <a:rPr lang="cs-CZ" sz="2000" dirty="0"/>
              <a:t> - charakter léze</a:t>
            </a:r>
          </a:p>
          <a:p>
            <a:r>
              <a:rPr lang="cs-CZ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PROTI </a:t>
            </a:r>
            <a:r>
              <a:rPr lang="cs-CZ" sz="2000" dirty="0"/>
              <a:t> - lokalizace v horních polích, absence jiných symptomů (ORL oblast)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300192" y="548680"/>
            <a:ext cx="2592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Tuberkulóza:</a:t>
            </a:r>
          </a:p>
          <a:p>
            <a:r>
              <a:rPr lang="cs-CZ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</a:t>
            </a:r>
            <a:r>
              <a:rPr lang="cs-CZ" sz="2000" dirty="0"/>
              <a:t> - distribuce v horních polích, noční pocení, sociální status</a:t>
            </a:r>
          </a:p>
          <a:p>
            <a:r>
              <a:rPr lang="cs-CZ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PROTI</a:t>
            </a:r>
            <a:r>
              <a:rPr lang="cs-CZ" sz="2000" dirty="0"/>
              <a:t> - negativní epidemiologická anamnéza</a:t>
            </a:r>
          </a:p>
          <a:p>
            <a:endParaRPr lang="cs-CZ" sz="20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156176" y="3933056"/>
            <a:ext cx="2664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Aspergilom</a:t>
            </a:r>
            <a:r>
              <a:rPr lang="cs-CZ" sz="2000" b="1" dirty="0"/>
              <a:t>:</a:t>
            </a:r>
          </a:p>
          <a:p>
            <a:r>
              <a:rPr lang="cs-CZ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</a:t>
            </a:r>
            <a:r>
              <a:rPr lang="cs-CZ" sz="2000" dirty="0"/>
              <a:t> - charakter léze</a:t>
            </a:r>
          </a:p>
          <a:p>
            <a:r>
              <a:rPr lang="cs-CZ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PROTI</a:t>
            </a:r>
            <a:r>
              <a:rPr lang="cs-CZ" sz="2000" dirty="0"/>
              <a:t> - nejedná se o </a:t>
            </a:r>
            <a:r>
              <a:rPr lang="cs-CZ" sz="2000" dirty="0" err="1"/>
              <a:t>imunosuprimovaného</a:t>
            </a:r>
            <a:r>
              <a:rPr lang="cs-CZ" sz="2000" dirty="0"/>
              <a:t> pacienta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63918" t="12422" r="13945" b="33438"/>
          <a:stretch>
            <a:fillRect/>
          </a:stretch>
        </p:blipFill>
        <p:spPr bwMode="auto">
          <a:xfrm>
            <a:off x="1763688" y="260648"/>
            <a:ext cx="2160240" cy="297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 l="53874" t="17516" r="9046" b="42125"/>
          <a:stretch>
            <a:fillRect/>
          </a:stretch>
        </p:blipFill>
        <p:spPr bwMode="auto">
          <a:xfrm>
            <a:off x="683568" y="3429000"/>
            <a:ext cx="3528392" cy="215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4"/>
          <p:cNvPicPr/>
          <p:nvPr/>
        </p:nvPicPr>
        <p:blipFill rotWithShape="1">
          <a:blip r:embed="rId4" cstate="print"/>
          <a:srcRect l="29596" t="31746" r="19808" b="16138"/>
          <a:stretch/>
        </p:blipFill>
        <p:spPr bwMode="auto">
          <a:xfrm>
            <a:off x="4572000" y="3356992"/>
            <a:ext cx="4355976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Elipsa 3"/>
          <p:cNvSpPr/>
          <p:nvPr/>
        </p:nvSpPr>
        <p:spPr>
          <a:xfrm>
            <a:off x="3131840" y="2132856"/>
            <a:ext cx="3024336" cy="15121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419872" y="2348880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Jaká další vyšetření mohou být přínosem?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211960" y="26064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Informal Roman" pitchFamily="66" charset="0"/>
              </a:rPr>
              <a:t>Autoprotilátky (ANA, ANCA, ENA) negativní, </a:t>
            </a:r>
            <a:r>
              <a:rPr lang="cs-CZ" sz="2400" dirty="0" err="1">
                <a:solidFill>
                  <a:srgbClr val="FF0000"/>
                </a:solidFill>
                <a:latin typeface="Informal Roman" pitchFamily="66" charset="0"/>
              </a:rPr>
              <a:t>panfungální</a:t>
            </a:r>
            <a:r>
              <a:rPr lang="cs-CZ" sz="2400" dirty="0">
                <a:solidFill>
                  <a:srgbClr val="FF0000"/>
                </a:solidFill>
                <a:latin typeface="Informal Roman" pitchFamily="66" charset="0"/>
              </a:rPr>
              <a:t> antigen negativní </a:t>
            </a:r>
          </a:p>
        </p:txBody>
      </p:sp>
      <p:sp>
        <p:nvSpPr>
          <p:cNvPr id="10" name="TextovéPole 9"/>
          <p:cNvSpPr txBox="1"/>
          <p:nvPr/>
        </p:nvSpPr>
        <p:spPr>
          <a:xfrm rot="16200000">
            <a:off x="489321" y="1246983"/>
            <a:ext cx="1651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/>
              <a:t>Mantoux</a:t>
            </a:r>
            <a:r>
              <a:rPr lang="cs-CZ" sz="2400" dirty="0"/>
              <a:t> II +15mm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55576" y="573325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Mikroskopie sputa na </a:t>
            </a:r>
            <a:r>
              <a:rPr lang="cs-CZ" dirty="0" err="1"/>
              <a:t>acidozistentní</a:t>
            </a:r>
            <a:r>
              <a:rPr lang="cs-CZ" dirty="0"/>
              <a:t> tyčky pozitivní ++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228184" y="1556792"/>
            <a:ext cx="2915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MDCT hrudníku: </a:t>
            </a:r>
            <a:r>
              <a:rPr lang="cs-CZ" dirty="0"/>
              <a:t>Dutinové léze </a:t>
            </a:r>
            <a:r>
              <a:rPr lang="cs-CZ" dirty="0" err="1"/>
              <a:t>bilat</a:t>
            </a:r>
            <a:r>
              <a:rPr lang="cs-CZ" dirty="0"/>
              <a:t>. v horních lalocích, kalcifikace, </a:t>
            </a:r>
            <a:r>
              <a:rPr lang="cs-CZ" dirty="0" err="1"/>
              <a:t>pachypleurální</a:t>
            </a:r>
            <a:r>
              <a:rPr lang="cs-CZ" dirty="0"/>
              <a:t> změny, bez lymfadenopatie, PNO vlevo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Dg. T</a:t>
            </a:r>
            <a:r>
              <a:rPr lang="cs-CZ"/>
              <a:t>uberkulóza </a:t>
            </a:r>
            <a:r>
              <a:rPr lang="cs-CZ" dirty="0"/>
              <a:t>plic </a:t>
            </a:r>
          </a:p>
          <a:p>
            <a:r>
              <a:rPr lang="cs-CZ" dirty="0"/>
              <a:t>Byla zahájena léčba </a:t>
            </a:r>
            <a:r>
              <a:rPr lang="cs-CZ" dirty="0" err="1"/>
              <a:t>antituberkulotiky</a:t>
            </a:r>
            <a:r>
              <a:rPr lang="cs-CZ" dirty="0"/>
              <a:t> ve 4 kombinaci (RMP, PZA, INH, EMB), v plánu délka 6ti měsíců za povinné hospitalizace</a:t>
            </a:r>
          </a:p>
          <a:p>
            <a:r>
              <a:rPr lang="cs-CZ" dirty="0"/>
              <a:t>Zajištěny kontakty pacienta stran možné </a:t>
            </a:r>
            <a:r>
              <a:rPr lang="cs-CZ" dirty="0" err="1"/>
              <a:t>tbc</a:t>
            </a:r>
            <a:endParaRPr lang="cs-CZ" dirty="0"/>
          </a:p>
          <a:p>
            <a:r>
              <a:rPr lang="cs-CZ" dirty="0"/>
              <a:t>Plášťový </a:t>
            </a:r>
            <a:r>
              <a:rPr lang="cs-CZ" dirty="0" err="1"/>
              <a:t>pneumothorax</a:t>
            </a:r>
            <a:r>
              <a:rPr lang="cs-CZ" dirty="0"/>
              <a:t> byl řešen konzervativně, postupně zcela </a:t>
            </a:r>
            <a:r>
              <a:rPr lang="cs-CZ" dirty="0" err="1"/>
              <a:t>zregredoval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321</Words>
  <Application>Microsoft Office PowerPoint</Application>
  <PresentationFormat>Předvádění na obrazovce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Informal Roman</vt:lpstr>
      <vt:lpstr>Motiv sady Office</vt:lpstr>
      <vt:lpstr>Pneumokazuistika I Bolest na hrudníku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Monika</dc:creator>
  <cp:lastModifiedBy>Doubková Martina</cp:lastModifiedBy>
  <cp:revision>52</cp:revision>
  <dcterms:created xsi:type="dcterms:W3CDTF">2020-04-15T18:32:20Z</dcterms:created>
  <dcterms:modified xsi:type="dcterms:W3CDTF">2020-04-20T11:37:49Z</dcterms:modified>
</cp:coreProperties>
</file>