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9" r:id="rId3"/>
    <p:sldId id="275" r:id="rId4"/>
    <p:sldId id="277" r:id="rId5"/>
    <p:sldId id="278" r:id="rId6"/>
    <p:sldId id="279" r:id="rId7"/>
    <p:sldId id="280" r:id="rId8"/>
    <p:sldId id="284" r:id="rId9"/>
    <p:sldId id="285" r:id="rId10"/>
    <p:sldId id="286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6327" autoAdjust="0"/>
  </p:normalViewPr>
  <p:slideViewPr>
    <p:cSldViewPr snapToGrid="0">
      <p:cViewPr varScale="1">
        <p:scale>
          <a:sx n="86" d="100"/>
          <a:sy n="86" d="100"/>
        </p:scale>
        <p:origin x="67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Kontrastní látky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Kopřivová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Gadoliniové </a:t>
            </a:r>
            <a:r>
              <a:rPr lang="cs-CZ" dirty="0" err="1"/>
              <a:t>k.l</a:t>
            </a:r>
            <a:r>
              <a:rPr lang="cs-CZ" dirty="0"/>
              <a:t>.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Nežádoucí účinky</a:t>
            </a:r>
          </a:p>
          <a:p>
            <a:pPr lvl="1"/>
            <a:r>
              <a:rPr lang="cs-CZ" sz="2400" b="1" dirty="0"/>
              <a:t>Akutní nežádoucí reakce </a:t>
            </a:r>
            <a:r>
              <a:rPr lang="cs-CZ" sz="2400" dirty="0"/>
              <a:t>– analogicky jako u jodových </a:t>
            </a:r>
            <a:r>
              <a:rPr lang="cs-CZ" sz="2400" dirty="0" err="1"/>
              <a:t>k.l</a:t>
            </a:r>
            <a:r>
              <a:rPr lang="cs-CZ" sz="2400" dirty="0"/>
              <a:t>., jsou nicméně ve srovnání s jodovými </a:t>
            </a:r>
            <a:r>
              <a:rPr lang="cs-CZ" sz="2400" dirty="0" err="1"/>
              <a:t>k.l</a:t>
            </a:r>
            <a:r>
              <a:rPr lang="cs-CZ" sz="2400" dirty="0"/>
              <a:t>. méně časté (</a:t>
            </a:r>
            <a:r>
              <a:rPr lang="cs-CZ" sz="2400" dirty="0" err="1"/>
              <a:t>Gd</a:t>
            </a:r>
            <a:r>
              <a:rPr lang="cs-CZ" sz="2400" dirty="0"/>
              <a:t> </a:t>
            </a:r>
            <a:r>
              <a:rPr lang="cs-CZ" sz="2400" dirty="0" err="1"/>
              <a:t>k.l</a:t>
            </a:r>
            <a:r>
              <a:rPr lang="cs-CZ" sz="2400" dirty="0"/>
              <a:t>. jsou méně </a:t>
            </a:r>
            <a:r>
              <a:rPr lang="cs-CZ" sz="2400" dirty="0" err="1"/>
              <a:t>osmolární</a:t>
            </a:r>
            <a:r>
              <a:rPr lang="cs-CZ" sz="2400" dirty="0"/>
              <a:t>, v chelátu, dávají se menší objemy…)</a:t>
            </a:r>
          </a:p>
          <a:p>
            <a:pPr lvl="1"/>
            <a:r>
              <a:rPr lang="cs-CZ" sz="2400" dirty="0"/>
              <a:t>Akutní </a:t>
            </a:r>
            <a:r>
              <a:rPr lang="cs-CZ" sz="2400" dirty="0" err="1"/>
              <a:t>postkontrastní</a:t>
            </a:r>
            <a:r>
              <a:rPr lang="cs-CZ" sz="2400" dirty="0"/>
              <a:t> nefropatie – mizivé riziko ve srovnání s jodovými </a:t>
            </a:r>
            <a:r>
              <a:rPr lang="cs-CZ" sz="2400" dirty="0" err="1"/>
              <a:t>k.l</a:t>
            </a:r>
            <a:r>
              <a:rPr lang="cs-CZ" sz="2400" dirty="0"/>
              <a:t>.</a:t>
            </a:r>
          </a:p>
          <a:p>
            <a:pPr lvl="1"/>
            <a:r>
              <a:rPr lang="cs-CZ" sz="2400" b="1" dirty="0" err="1"/>
              <a:t>Nefrogenní</a:t>
            </a:r>
            <a:r>
              <a:rPr lang="cs-CZ" sz="2400" b="1" dirty="0"/>
              <a:t> systémová fibróza (NSF)</a:t>
            </a:r>
          </a:p>
          <a:p>
            <a:pPr lvl="2"/>
            <a:r>
              <a:rPr lang="cs-CZ" sz="2400" dirty="0"/>
              <a:t>Vzácné systémové onemocnění (ztluštění a indurace kůže, pruritus, kontraktury, postižení i jiných orgánů), prokázána souvislost s </a:t>
            </a:r>
            <a:r>
              <a:rPr lang="cs-CZ" sz="2400" dirty="0" err="1"/>
              <a:t>Gd</a:t>
            </a:r>
            <a:endParaRPr lang="cs-CZ" sz="2400" dirty="0"/>
          </a:p>
          <a:p>
            <a:pPr lvl="2"/>
            <a:r>
              <a:rPr lang="cs-CZ" sz="2400" dirty="0"/>
              <a:t>Ohrožení jsou dialyzovaní pacienti, nebo s těžkou renální insuficienci (</a:t>
            </a:r>
            <a:r>
              <a:rPr lang="cs-CZ" sz="2400" dirty="0" err="1"/>
              <a:t>Gd</a:t>
            </a:r>
            <a:r>
              <a:rPr lang="cs-CZ" sz="2400" dirty="0"/>
              <a:t> se časem uvolňuje z chelátů a poškozuje), nutné znát hodnotu kreatininu před vyšetřením, pečlivé zvážení indikace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96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Indikující lékař by měl znát nežádoucí účinky nejčastěji užívaných </a:t>
            </a:r>
            <a:r>
              <a:rPr lang="cs-CZ" sz="2400" dirty="0" err="1"/>
              <a:t>k.l</a:t>
            </a:r>
            <a:r>
              <a:rPr lang="cs-CZ" sz="2400" dirty="0"/>
              <a:t>. a poskytnout relevantní </a:t>
            </a:r>
            <a:r>
              <a:rPr lang="cs-CZ" sz="2400"/>
              <a:t>informace na </a:t>
            </a:r>
            <a:r>
              <a:rPr lang="cs-CZ" sz="2400" dirty="0"/>
              <a:t>žádance = </a:t>
            </a:r>
            <a:r>
              <a:rPr lang="cs-CZ" sz="2400" b="1" dirty="0"/>
              <a:t>alergická anamnéza, aktuální hodnota kreatininu, užívání </a:t>
            </a:r>
            <a:r>
              <a:rPr lang="cs-CZ" sz="2400" b="1" dirty="0" err="1"/>
              <a:t>metforminu</a:t>
            </a:r>
            <a:r>
              <a:rPr lang="cs-CZ" sz="2400" b="1" dirty="0"/>
              <a:t>, </a:t>
            </a:r>
            <a:r>
              <a:rPr lang="cs-CZ" sz="2400" dirty="0"/>
              <a:t>může pacient přijímat </a:t>
            </a:r>
            <a:r>
              <a:rPr lang="cs-CZ" sz="2400" dirty="0" err="1"/>
              <a:t>p.o</a:t>
            </a:r>
            <a:r>
              <a:rPr lang="cs-CZ" sz="2400" dirty="0"/>
              <a:t>., je podezření na poranění GIT…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bude znát nejčastěji používané kontrastní látky používané v radiologii a jejich nežádoucí účinky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Podle modality</a:t>
            </a:r>
          </a:p>
          <a:p>
            <a:pPr lvl="1"/>
            <a:r>
              <a:rPr lang="cs-CZ" sz="2400" dirty="0"/>
              <a:t>UZ</a:t>
            </a:r>
          </a:p>
          <a:p>
            <a:pPr lvl="1"/>
            <a:r>
              <a:rPr lang="cs-CZ" sz="2400" dirty="0"/>
              <a:t>MR </a:t>
            </a:r>
          </a:p>
          <a:p>
            <a:pPr lvl="1"/>
            <a:r>
              <a:rPr lang="cs-CZ" sz="2400" dirty="0"/>
              <a:t>metody používající RTG záření   </a:t>
            </a:r>
          </a:p>
          <a:p>
            <a:r>
              <a:rPr lang="cs-CZ" sz="3200" dirty="0"/>
              <a:t>Podle způsobu podání </a:t>
            </a:r>
          </a:p>
          <a:p>
            <a:pPr lvl="1"/>
            <a:r>
              <a:rPr lang="cs-CZ" sz="2400" dirty="0" err="1"/>
              <a:t>i.v</a:t>
            </a:r>
            <a:r>
              <a:rPr lang="cs-CZ" sz="2400" dirty="0"/>
              <a:t>., </a:t>
            </a:r>
            <a:r>
              <a:rPr lang="cs-CZ" sz="2400" dirty="0" err="1"/>
              <a:t>i.a</a:t>
            </a:r>
            <a:r>
              <a:rPr lang="cs-CZ" sz="2400" dirty="0"/>
              <a:t>., </a:t>
            </a:r>
            <a:r>
              <a:rPr lang="cs-CZ" sz="2400" dirty="0" err="1"/>
              <a:t>p.o</a:t>
            </a:r>
            <a:r>
              <a:rPr lang="cs-CZ" sz="2400" dirty="0"/>
              <a:t>., </a:t>
            </a:r>
            <a:r>
              <a:rPr lang="cs-CZ" sz="2400" dirty="0" err="1"/>
              <a:t>intrathekálně</a:t>
            </a:r>
            <a:r>
              <a:rPr lang="cs-CZ" sz="2400" dirty="0"/>
              <a:t>, </a:t>
            </a:r>
            <a:r>
              <a:rPr lang="cs-CZ" sz="2400" dirty="0" err="1"/>
              <a:t>intravesikálně</a:t>
            </a:r>
            <a:r>
              <a:rPr lang="cs-CZ" sz="2400" dirty="0"/>
              <a:t>, do píštělí…</a:t>
            </a:r>
          </a:p>
          <a:p>
            <a:r>
              <a:rPr lang="cs-CZ" sz="3200" dirty="0"/>
              <a:t>Podle typu kontrastu </a:t>
            </a:r>
          </a:p>
          <a:p>
            <a:pPr lvl="1"/>
            <a:r>
              <a:rPr lang="cs-CZ" sz="2400" dirty="0"/>
              <a:t>Pozitivní</a:t>
            </a:r>
          </a:p>
          <a:p>
            <a:pPr lvl="1"/>
            <a:r>
              <a:rPr lang="cs-CZ" sz="2400" dirty="0"/>
              <a:t>Negativní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60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8800" y="6228000"/>
            <a:ext cx="7920000" cy="252000"/>
          </a:xfrm>
        </p:spPr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Kontrastní látka pro UZ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629789"/>
            <a:ext cx="10753200" cy="4139998"/>
          </a:xfrm>
        </p:spPr>
        <p:txBody>
          <a:bodyPr/>
          <a:lstStyle/>
          <a:p>
            <a:r>
              <a:rPr lang="cs-CZ" sz="2400" b="1" dirty="0" err="1">
                <a:solidFill>
                  <a:schemeClr val="accent2"/>
                </a:solidFill>
              </a:rPr>
              <a:t>Mikrobubliny</a:t>
            </a:r>
            <a:r>
              <a:rPr lang="cs-CZ" sz="2400" dirty="0"/>
              <a:t> inertního plynu fluoridu sírového (SF</a:t>
            </a:r>
            <a:r>
              <a:rPr lang="cs-CZ" sz="2400" baseline="-25000" dirty="0"/>
              <a:t>6</a:t>
            </a:r>
            <a:r>
              <a:rPr lang="cs-CZ" sz="2400" dirty="0"/>
              <a:t>) stabilizované fosfolipidy (</a:t>
            </a:r>
            <a:r>
              <a:rPr lang="cs-CZ" sz="2400" dirty="0" err="1"/>
              <a:t>SonoVue</a:t>
            </a:r>
            <a:r>
              <a:rPr lang="cs-CZ" sz="2400" dirty="0"/>
              <a:t>)</a:t>
            </a:r>
          </a:p>
          <a:p>
            <a:r>
              <a:rPr lang="cs-CZ" sz="2400" dirty="0"/>
              <a:t>Kontrast díky odrazu UZ vlnění na rozhraní plyn/tekutina</a:t>
            </a:r>
          </a:p>
          <a:p>
            <a:r>
              <a:rPr lang="cs-CZ" sz="2400" dirty="0"/>
              <a:t>Podání </a:t>
            </a:r>
            <a:r>
              <a:rPr lang="cs-CZ" sz="2400" dirty="0" err="1"/>
              <a:t>i.v</a:t>
            </a:r>
            <a:r>
              <a:rPr lang="cs-CZ" sz="2400" dirty="0"/>
              <a:t>., je </a:t>
            </a:r>
            <a:r>
              <a:rPr lang="cs-CZ" sz="2400" b="1" dirty="0">
                <a:solidFill>
                  <a:schemeClr val="accent2"/>
                </a:solidFill>
              </a:rPr>
              <a:t>striktně intravaskulární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  <a:r>
              <a:rPr lang="cs-CZ" sz="2400" dirty="0"/>
              <a:t>– zobrazení mikrocirkulace 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Eliminace cestou plicních kapilár</a:t>
            </a:r>
            <a:r>
              <a:rPr lang="cs-CZ" sz="2400" b="1" dirty="0"/>
              <a:t> </a:t>
            </a:r>
            <a:r>
              <a:rPr lang="cs-CZ" sz="2400" dirty="0"/>
              <a:t>(do 15 minut)</a:t>
            </a:r>
          </a:p>
          <a:p>
            <a:r>
              <a:rPr lang="cs-CZ" sz="2400" dirty="0"/>
              <a:t>Lze podat u renálního selhání, alergické reakce raritní</a:t>
            </a:r>
          </a:p>
          <a:p>
            <a:r>
              <a:rPr lang="cs-CZ" sz="2400" dirty="0"/>
              <a:t>Kontraindikace: významné pravolevé zkraty, těžká plicní hypertenze, recentní AIM…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6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K.l</a:t>
            </a:r>
            <a:r>
              <a:rPr lang="cs-CZ" dirty="0"/>
              <a:t>. pro metody využívající RTG záření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chemeClr val="accent2"/>
                </a:solidFill>
              </a:rPr>
              <a:t>I.v</a:t>
            </a:r>
            <a:r>
              <a:rPr lang="cs-CZ" sz="2400" b="1" dirty="0">
                <a:solidFill>
                  <a:schemeClr val="accent2"/>
                </a:solidFill>
              </a:rPr>
              <a:t>. a jakékoli jiné podání</a:t>
            </a:r>
          </a:p>
          <a:p>
            <a:pPr lvl="1"/>
            <a:r>
              <a:rPr lang="cs-CZ" sz="2400" b="1" dirty="0"/>
              <a:t>Jodové </a:t>
            </a:r>
            <a:r>
              <a:rPr lang="cs-CZ" sz="2400" b="1" dirty="0" err="1"/>
              <a:t>k.l</a:t>
            </a:r>
            <a:r>
              <a:rPr lang="cs-CZ" sz="2400" b="1" dirty="0"/>
              <a:t>. </a:t>
            </a:r>
            <a:r>
              <a:rPr lang="cs-CZ" sz="2400" dirty="0"/>
              <a:t>(</a:t>
            </a:r>
            <a:r>
              <a:rPr lang="cs-CZ" sz="2400" dirty="0" err="1"/>
              <a:t>further</a:t>
            </a:r>
            <a:r>
              <a:rPr lang="cs-CZ" sz="2400" dirty="0"/>
              <a:t> on </a:t>
            </a:r>
            <a:r>
              <a:rPr lang="cs-CZ" sz="2400" dirty="0" err="1"/>
              <a:t>next</a:t>
            </a:r>
            <a:r>
              <a:rPr lang="cs-CZ" sz="2400" dirty="0"/>
              <a:t> </a:t>
            </a:r>
            <a:r>
              <a:rPr lang="cs-CZ" sz="2400" dirty="0" err="1"/>
              <a:t>slides</a:t>
            </a:r>
            <a:r>
              <a:rPr lang="cs-CZ" sz="2400" dirty="0"/>
              <a:t>)</a:t>
            </a:r>
          </a:p>
          <a:p>
            <a:r>
              <a:rPr lang="cs-CZ" sz="2400" b="1" dirty="0" err="1">
                <a:solidFill>
                  <a:schemeClr val="accent2"/>
                </a:solidFill>
              </a:rPr>
              <a:t>P.o</a:t>
            </a:r>
            <a:r>
              <a:rPr lang="cs-CZ" sz="2400" b="1" dirty="0">
                <a:solidFill>
                  <a:schemeClr val="accent2"/>
                </a:solidFill>
              </a:rPr>
              <a:t>. </a:t>
            </a:r>
            <a:r>
              <a:rPr lang="cs-CZ" sz="2400" b="1" dirty="0" err="1">
                <a:solidFill>
                  <a:schemeClr val="accent2"/>
                </a:solidFill>
              </a:rPr>
              <a:t>administraiton</a:t>
            </a:r>
            <a:r>
              <a:rPr lang="cs-CZ" sz="2400" dirty="0"/>
              <a:t> (</a:t>
            </a:r>
            <a:r>
              <a:rPr lang="cs-CZ" sz="2400" dirty="0" err="1"/>
              <a:t>or</a:t>
            </a:r>
            <a:r>
              <a:rPr lang="cs-CZ" sz="2400" dirty="0"/>
              <a:t> per </a:t>
            </a:r>
            <a:r>
              <a:rPr lang="cs-CZ" sz="2400" dirty="0" err="1"/>
              <a:t>rectum</a:t>
            </a:r>
            <a:r>
              <a:rPr lang="cs-CZ" sz="2400" dirty="0"/>
              <a:t>, by </a:t>
            </a:r>
            <a:r>
              <a:rPr lang="cs-CZ" sz="2400" dirty="0" err="1"/>
              <a:t>way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GIT </a:t>
            </a:r>
            <a:r>
              <a:rPr lang="cs-CZ" sz="2400" dirty="0" err="1"/>
              <a:t>tubes</a:t>
            </a:r>
            <a:r>
              <a:rPr lang="cs-CZ" sz="2400" dirty="0"/>
              <a:t>) </a:t>
            </a:r>
          </a:p>
          <a:p>
            <a:pPr lvl="1"/>
            <a:r>
              <a:rPr lang="cs-CZ" sz="2400" i="1" dirty="0">
                <a:solidFill>
                  <a:schemeClr val="tx2"/>
                </a:solidFill>
              </a:rPr>
              <a:t>Pozitivní </a:t>
            </a:r>
          </a:p>
          <a:p>
            <a:pPr lvl="2"/>
            <a:r>
              <a:rPr lang="cs-CZ" sz="2400" b="1" dirty="0"/>
              <a:t>Baryové </a:t>
            </a:r>
            <a:r>
              <a:rPr lang="cs-CZ" sz="2400" b="1" dirty="0" err="1"/>
              <a:t>k.l</a:t>
            </a:r>
            <a:r>
              <a:rPr lang="cs-CZ" sz="2400" b="1" dirty="0"/>
              <a:t>.</a:t>
            </a:r>
            <a:r>
              <a:rPr lang="cs-CZ" sz="2400" dirty="0"/>
              <a:t> (BaSO</a:t>
            </a:r>
            <a:r>
              <a:rPr lang="cs-CZ" sz="2400" baseline="-25000" dirty="0"/>
              <a:t>4</a:t>
            </a:r>
            <a:r>
              <a:rPr lang="cs-CZ" sz="2400" dirty="0"/>
              <a:t>) – pro CT, skiaskopii. Nelze použít při podezření na perforaci GIT! </a:t>
            </a:r>
          </a:p>
          <a:p>
            <a:pPr lvl="1"/>
            <a:r>
              <a:rPr lang="cs-CZ" sz="2400" i="1" dirty="0">
                <a:solidFill>
                  <a:schemeClr val="tx2"/>
                </a:solidFill>
              </a:rPr>
              <a:t>Negativní</a:t>
            </a:r>
            <a:r>
              <a:rPr lang="cs-CZ" sz="2400" dirty="0"/>
              <a:t> </a:t>
            </a:r>
          </a:p>
          <a:p>
            <a:pPr lvl="2"/>
            <a:r>
              <a:rPr lang="cs-CZ" sz="2400" b="1" dirty="0"/>
              <a:t>Voda </a:t>
            </a:r>
            <a:r>
              <a:rPr lang="cs-CZ" sz="2400" dirty="0"/>
              <a:t>– při CT k distenzi horního GIT (distálněji se vstřebává)</a:t>
            </a:r>
          </a:p>
          <a:p>
            <a:pPr lvl="2"/>
            <a:r>
              <a:rPr lang="cs-CZ" sz="2400" b="1" dirty="0" err="1"/>
              <a:t>Mannitol</a:t>
            </a:r>
            <a:r>
              <a:rPr lang="cs-CZ" sz="2400" dirty="0"/>
              <a:t> – při CT k distenzi aborálního GIT (je </a:t>
            </a:r>
            <a:r>
              <a:rPr lang="cs-CZ" sz="2400" dirty="0" err="1"/>
              <a:t>hyperosmolární</a:t>
            </a:r>
            <a:r>
              <a:rPr lang="cs-CZ" sz="2400" dirty="0"/>
              <a:t>)</a:t>
            </a:r>
          </a:p>
          <a:p>
            <a:pPr lvl="2"/>
            <a:r>
              <a:rPr lang="cs-CZ" sz="2400" b="1" dirty="0"/>
              <a:t>Plyn – CO</a:t>
            </a:r>
            <a:r>
              <a:rPr lang="cs-CZ" sz="2400" b="1" baseline="-25000" dirty="0"/>
              <a:t>2</a:t>
            </a:r>
            <a:r>
              <a:rPr lang="cs-CZ" sz="2400" dirty="0"/>
              <a:t> - při CT kolonoskopii (aplikace </a:t>
            </a:r>
            <a:r>
              <a:rPr lang="cs-CZ" sz="2400" dirty="0" err="1"/>
              <a:t>p.r</a:t>
            </a:r>
            <a:r>
              <a:rPr lang="cs-CZ" sz="2400" dirty="0"/>
              <a:t>.), </a:t>
            </a:r>
            <a:r>
              <a:rPr lang="cs-CZ" sz="2400" dirty="0" err="1"/>
              <a:t>efervescentní</a:t>
            </a:r>
            <a:r>
              <a:rPr lang="cs-CZ" sz="2400" dirty="0"/>
              <a:t> prášek při skiaskopickém vyšetření jícnu a žaludku – také pro distenzi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32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Jodové </a:t>
            </a:r>
            <a:r>
              <a:rPr lang="cs-CZ" dirty="0" err="1"/>
              <a:t>k.l</a:t>
            </a:r>
            <a:r>
              <a:rPr lang="cs-CZ" dirty="0"/>
              <a:t>.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Pozitivní – </a:t>
            </a:r>
            <a:r>
              <a:rPr lang="cs-CZ" sz="2400" b="1" dirty="0">
                <a:solidFill>
                  <a:schemeClr val="accent2"/>
                </a:solidFill>
              </a:rPr>
              <a:t>jód absorbuje RTG záření </a:t>
            </a:r>
            <a:r>
              <a:rPr lang="cs-CZ" sz="2400" dirty="0"/>
              <a:t>(vysoké nukleonové číslo)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Aplikace kamkoli </a:t>
            </a:r>
            <a:r>
              <a:rPr lang="cs-CZ" sz="2400" dirty="0"/>
              <a:t>chceme: </a:t>
            </a:r>
            <a:r>
              <a:rPr lang="cs-CZ" sz="2400" dirty="0" err="1"/>
              <a:t>i.a</a:t>
            </a:r>
            <a:r>
              <a:rPr lang="cs-CZ" sz="2400" dirty="0"/>
              <a:t>., </a:t>
            </a:r>
            <a:r>
              <a:rPr lang="cs-CZ" sz="2400" dirty="0" err="1"/>
              <a:t>i.v</a:t>
            </a:r>
            <a:r>
              <a:rPr lang="cs-CZ" sz="2400" dirty="0"/>
              <a:t>., </a:t>
            </a:r>
            <a:r>
              <a:rPr lang="cs-CZ" sz="2400" dirty="0" err="1"/>
              <a:t>p.o</a:t>
            </a:r>
            <a:r>
              <a:rPr lang="cs-CZ" sz="2400" dirty="0"/>
              <a:t>., </a:t>
            </a:r>
            <a:r>
              <a:rPr lang="cs-CZ" sz="2400" dirty="0" err="1"/>
              <a:t>intravesikálně</a:t>
            </a:r>
            <a:r>
              <a:rPr lang="cs-CZ" sz="2400" dirty="0"/>
              <a:t>, do drénů, do píštělí…</a:t>
            </a:r>
          </a:p>
          <a:p>
            <a:r>
              <a:rPr lang="cs-CZ" sz="2400" dirty="0"/>
              <a:t>Přestupují do </a:t>
            </a:r>
            <a:r>
              <a:rPr lang="cs-CZ" sz="2400" dirty="0" err="1"/>
              <a:t>intersticia</a:t>
            </a:r>
            <a:r>
              <a:rPr lang="cs-CZ" sz="2400" dirty="0"/>
              <a:t>, nepřestupují přes nepoškozenou hematoencefalickou bariéru</a:t>
            </a:r>
          </a:p>
          <a:p>
            <a:r>
              <a:rPr lang="cs-CZ" sz="2400" dirty="0"/>
              <a:t>Většina </a:t>
            </a:r>
            <a:r>
              <a:rPr lang="cs-CZ" sz="2400" b="1" dirty="0">
                <a:solidFill>
                  <a:schemeClr val="accent2"/>
                </a:solidFill>
              </a:rPr>
              <a:t>vyloučena ledvinami </a:t>
            </a:r>
            <a:r>
              <a:rPr lang="cs-CZ" sz="2400" dirty="0"/>
              <a:t>(normálně do cca 2h), vylučování záleží na glomerulární filtraci, kritický pro funkci ledvin 1. průchod, lze je </a:t>
            </a:r>
            <a:r>
              <a:rPr lang="cs-CZ" sz="2400" dirty="0" err="1"/>
              <a:t>oddialyzovat</a:t>
            </a:r>
            <a:endParaRPr lang="cs-CZ" sz="2400" dirty="0"/>
          </a:p>
          <a:p>
            <a:r>
              <a:rPr lang="cs-CZ" sz="2400" dirty="0"/>
              <a:t>Nyní se používají pouze </a:t>
            </a:r>
            <a:r>
              <a:rPr lang="cs-CZ" sz="2400" b="1" dirty="0" err="1"/>
              <a:t>neionické</a:t>
            </a:r>
            <a:r>
              <a:rPr lang="cs-CZ" sz="2400" b="1" dirty="0"/>
              <a:t> </a:t>
            </a:r>
            <a:r>
              <a:rPr lang="cs-CZ" sz="2400" dirty="0" err="1"/>
              <a:t>k.l</a:t>
            </a:r>
            <a:r>
              <a:rPr lang="cs-CZ" sz="2400" dirty="0"/>
              <a:t>.</a:t>
            </a:r>
          </a:p>
          <a:p>
            <a:r>
              <a:rPr lang="cs-CZ" sz="2400" dirty="0"/>
              <a:t>Základní vlastnosti jodových </a:t>
            </a:r>
            <a:r>
              <a:rPr lang="cs-CZ" sz="2400" dirty="0" err="1"/>
              <a:t>k.l</a:t>
            </a:r>
            <a:r>
              <a:rPr lang="cs-CZ" sz="2400" dirty="0"/>
              <a:t>. – </a:t>
            </a:r>
            <a:r>
              <a:rPr lang="cs-CZ" sz="2400" b="1" dirty="0"/>
              <a:t>koncentrace, osmolalita, viskozita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0811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Jodové </a:t>
            </a:r>
            <a:r>
              <a:rPr lang="cs-CZ" dirty="0" err="1"/>
              <a:t>k.l</a:t>
            </a:r>
            <a:r>
              <a:rPr lang="cs-CZ" dirty="0"/>
              <a:t>.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chemeClr val="accent2"/>
                </a:solidFill>
              </a:rPr>
              <a:t>Nežádoucí účinky</a:t>
            </a:r>
          </a:p>
          <a:p>
            <a:pPr lvl="1"/>
            <a:r>
              <a:rPr lang="cs-CZ" b="1" dirty="0"/>
              <a:t>Akutní nežádoucí reakce </a:t>
            </a:r>
            <a:r>
              <a:rPr lang="cs-CZ" dirty="0"/>
              <a:t>- různé typy (alergická, </a:t>
            </a:r>
            <a:r>
              <a:rPr lang="cs-CZ" dirty="0" err="1"/>
              <a:t>alergoidní</a:t>
            </a:r>
            <a:r>
              <a:rPr lang="cs-CZ" dirty="0"/>
              <a:t>, </a:t>
            </a:r>
            <a:r>
              <a:rPr lang="cs-CZ" dirty="0" err="1"/>
              <a:t>chemotoxická</a:t>
            </a:r>
            <a:r>
              <a:rPr lang="cs-CZ" dirty="0"/>
              <a:t>…) </a:t>
            </a:r>
          </a:p>
          <a:p>
            <a:pPr lvl="2"/>
            <a:r>
              <a:rPr lang="cs-CZ" sz="2000" dirty="0"/>
              <a:t>různá tíže: nauzea, zvracení, erytém, kopřivka, arytmie, křeče, bronchospazmy, anafylaktický šok…</a:t>
            </a:r>
          </a:p>
          <a:p>
            <a:pPr lvl="1"/>
            <a:r>
              <a:rPr lang="cs-CZ" b="1" dirty="0" err="1"/>
              <a:t>Postkontrastní</a:t>
            </a:r>
            <a:r>
              <a:rPr lang="cs-CZ" b="1" dirty="0"/>
              <a:t> nefropatie (post </a:t>
            </a:r>
            <a:r>
              <a:rPr lang="cs-CZ" b="1" dirty="0" err="1"/>
              <a:t>contrast</a:t>
            </a:r>
            <a:r>
              <a:rPr lang="cs-CZ" b="1" dirty="0"/>
              <a:t> </a:t>
            </a:r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kidney</a:t>
            </a:r>
            <a:r>
              <a:rPr lang="cs-CZ" b="1" dirty="0"/>
              <a:t> </a:t>
            </a:r>
            <a:r>
              <a:rPr lang="cs-CZ" b="1" dirty="0" err="1"/>
              <a:t>injury</a:t>
            </a:r>
            <a:r>
              <a:rPr lang="cs-CZ" b="1" dirty="0"/>
              <a:t>) </a:t>
            </a:r>
          </a:p>
          <a:p>
            <a:pPr lvl="2"/>
            <a:r>
              <a:rPr lang="cs-CZ" sz="2000" dirty="0"/>
              <a:t>= zvýšení hodnoty sérového kreatininu o více než 26,5 </a:t>
            </a:r>
            <a:r>
              <a:rPr lang="cs-CZ" sz="2000" dirty="0" err="1"/>
              <a:t>umol</a:t>
            </a:r>
            <a:r>
              <a:rPr lang="cs-CZ" sz="2000" dirty="0"/>
              <a:t>/l do 48-72h po aplikaci </a:t>
            </a:r>
            <a:r>
              <a:rPr lang="cs-CZ" sz="2000" dirty="0" err="1"/>
              <a:t>k.l</a:t>
            </a:r>
            <a:r>
              <a:rPr lang="cs-CZ" sz="2000" dirty="0"/>
              <a:t>., mnoho faktorů </a:t>
            </a:r>
          </a:p>
          <a:p>
            <a:r>
              <a:rPr lang="cs-CZ" sz="2000" b="1" dirty="0">
                <a:solidFill>
                  <a:schemeClr val="accent2"/>
                </a:solidFill>
              </a:rPr>
              <a:t>Kontraindikace</a:t>
            </a:r>
            <a:r>
              <a:rPr lang="cs-CZ" sz="2000" dirty="0"/>
              <a:t> </a:t>
            </a:r>
            <a:r>
              <a:rPr lang="cs-CZ" sz="2000" i="1" dirty="0"/>
              <a:t>jsou </a:t>
            </a:r>
            <a:r>
              <a:rPr lang="cs-CZ" sz="2000" b="1" i="1" dirty="0">
                <a:solidFill>
                  <a:schemeClr val="accent2"/>
                </a:solidFill>
              </a:rPr>
              <a:t>relativní</a:t>
            </a:r>
            <a:r>
              <a:rPr lang="cs-CZ" sz="2000" b="1" i="1" dirty="0"/>
              <a:t> </a:t>
            </a:r>
            <a:r>
              <a:rPr lang="cs-CZ" sz="2000" dirty="0"/>
              <a:t>– zvažuje se vždy risk/benefit</a:t>
            </a:r>
          </a:p>
          <a:p>
            <a:pPr lvl="1"/>
            <a:r>
              <a:rPr lang="cs-CZ" b="1" dirty="0"/>
              <a:t>Alergická reakce na jodovou </a:t>
            </a:r>
            <a:r>
              <a:rPr lang="cs-CZ" b="1" dirty="0" err="1"/>
              <a:t>k.l</a:t>
            </a:r>
            <a:r>
              <a:rPr lang="cs-CZ" b="1" dirty="0"/>
              <a:t>. v anamnéze</a:t>
            </a:r>
          </a:p>
          <a:p>
            <a:pPr lvl="1"/>
            <a:r>
              <a:rPr lang="cs-CZ" b="1" dirty="0"/>
              <a:t>Renální insuficience</a:t>
            </a:r>
          </a:p>
          <a:p>
            <a:pPr lvl="1"/>
            <a:r>
              <a:rPr lang="cs-CZ" b="1" dirty="0" err="1"/>
              <a:t>Metformin</a:t>
            </a:r>
            <a:r>
              <a:rPr lang="cs-CZ" dirty="0"/>
              <a:t> – při zhoršení renálních funkcí se pomaleji vylučuje a mohl by způsobit laktátovou acidózu</a:t>
            </a:r>
          </a:p>
        </p:txBody>
      </p:sp>
    </p:spTree>
    <p:extLst>
      <p:ext uri="{BB962C8B-B14F-4D97-AF65-F5344CB8AC3E}">
        <p14:creationId xmlns:p14="http://schemas.microsoft.com/office/powerpoint/2010/main" val="278495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Kontrastní látky pro MR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chemeClr val="tx2"/>
                </a:solidFill>
              </a:rPr>
              <a:t>I.v</a:t>
            </a:r>
            <a:r>
              <a:rPr lang="cs-CZ" sz="2400" b="1" dirty="0">
                <a:solidFill>
                  <a:schemeClr val="tx2"/>
                </a:solidFill>
              </a:rPr>
              <a:t>. podání</a:t>
            </a:r>
          </a:p>
          <a:p>
            <a:pPr lvl="1"/>
            <a:r>
              <a:rPr lang="cs-CZ" sz="2800" b="1" dirty="0">
                <a:solidFill>
                  <a:schemeClr val="accent2"/>
                </a:solidFill>
              </a:rPr>
              <a:t>Gadoliniové </a:t>
            </a:r>
            <a:r>
              <a:rPr lang="cs-CZ" sz="2800" b="1" dirty="0" err="1">
                <a:solidFill>
                  <a:schemeClr val="accent2"/>
                </a:solidFill>
              </a:rPr>
              <a:t>k.l</a:t>
            </a:r>
            <a:r>
              <a:rPr lang="cs-CZ" sz="2800" b="1" dirty="0">
                <a:solidFill>
                  <a:schemeClr val="accent2"/>
                </a:solidFill>
              </a:rPr>
              <a:t>. </a:t>
            </a:r>
            <a:r>
              <a:rPr lang="cs-CZ" sz="2400" b="1" dirty="0">
                <a:solidFill>
                  <a:schemeClr val="accent2"/>
                </a:solidFill>
              </a:rPr>
              <a:t>- </a:t>
            </a:r>
            <a:r>
              <a:rPr lang="cs-CZ" sz="2400" dirty="0"/>
              <a:t>jediné v současnosti rutinně používané, viz dále</a:t>
            </a:r>
          </a:p>
          <a:p>
            <a:r>
              <a:rPr lang="cs-CZ" sz="2000" b="1" dirty="0" err="1">
                <a:solidFill>
                  <a:schemeClr val="tx2"/>
                </a:solidFill>
              </a:rPr>
              <a:t>P.o</a:t>
            </a:r>
            <a:r>
              <a:rPr lang="cs-CZ" sz="2000" b="1" dirty="0">
                <a:solidFill>
                  <a:schemeClr val="tx2"/>
                </a:solidFill>
              </a:rPr>
              <a:t>. podání</a:t>
            </a:r>
          </a:p>
          <a:p>
            <a:pPr lvl="1"/>
            <a:r>
              <a:rPr lang="cs-CZ" b="1" dirty="0"/>
              <a:t>Borůvkový/ananasový džus</a:t>
            </a:r>
          </a:p>
          <a:p>
            <a:pPr lvl="2"/>
            <a:r>
              <a:rPr lang="cs-CZ" sz="2000" dirty="0"/>
              <a:t>Negativní kontrast– eliminace artefaktů z obsahu žaludku při MRCP</a:t>
            </a:r>
          </a:p>
          <a:p>
            <a:pPr lvl="1"/>
            <a:r>
              <a:rPr lang="cs-CZ" b="1" dirty="0" err="1"/>
              <a:t>Mannitol</a:t>
            </a:r>
            <a:r>
              <a:rPr lang="cs-CZ" b="1" dirty="0"/>
              <a:t> </a:t>
            </a:r>
          </a:p>
          <a:p>
            <a:pPr lvl="2"/>
            <a:r>
              <a:rPr lang="cs-CZ" sz="2000" dirty="0"/>
              <a:t>při MR </a:t>
            </a:r>
            <a:r>
              <a:rPr lang="cs-CZ" sz="2000" dirty="0" err="1"/>
              <a:t>enterografii</a:t>
            </a:r>
            <a:r>
              <a:rPr lang="cs-CZ" sz="2000" dirty="0"/>
              <a:t>, analogicky jako u CT jde hlavně o distenzi kliček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a zobrazovací metody - cvičení (VLDI7X1c)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Gadoliniové </a:t>
            </a:r>
            <a:r>
              <a:rPr lang="cs-CZ" dirty="0" err="1"/>
              <a:t>k.l</a:t>
            </a:r>
            <a:r>
              <a:rPr lang="cs-CZ" dirty="0"/>
              <a:t>.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/>
              <a:t>Gd</a:t>
            </a:r>
            <a:r>
              <a:rPr lang="cs-CZ" sz="2400" dirty="0"/>
              <a:t> je </a:t>
            </a:r>
            <a:r>
              <a:rPr lang="cs-CZ" sz="2400" b="1" dirty="0">
                <a:solidFill>
                  <a:schemeClr val="accent2"/>
                </a:solidFill>
              </a:rPr>
              <a:t>paramagnetické </a:t>
            </a:r>
            <a:r>
              <a:rPr lang="cs-CZ" sz="2400" dirty="0"/>
              <a:t>- nevidíme samotnou </a:t>
            </a:r>
            <a:r>
              <a:rPr lang="cs-CZ" sz="2400" dirty="0" err="1"/>
              <a:t>k.l</a:t>
            </a:r>
            <a:r>
              <a:rPr lang="cs-CZ" sz="2400" dirty="0"/>
              <a:t>., ale to, jak ovlivňuje </a:t>
            </a:r>
            <a:r>
              <a:rPr lang="cs-CZ" sz="2400" dirty="0" err="1"/>
              <a:t>mag</a:t>
            </a:r>
            <a:r>
              <a:rPr lang="cs-CZ" sz="2400" dirty="0"/>
              <a:t>. pole ve svém okolí, zkracuje především T1 čas (zvýšení signálu v T1 vážení = pozitivní kontrast)</a:t>
            </a:r>
          </a:p>
          <a:p>
            <a:r>
              <a:rPr lang="cs-CZ" sz="2400" b="1" dirty="0"/>
              <a:t>Cheláty </a:t>
            </a:r>
            <a:r>
              <a:rPr lang="cs-CZ" sz="2400" b="1" dirty="0" err="1"/>
              <a:t>Gd</a:t>
            </a:r>
            <a:r>
              <a:rPr lang="cs-CZ" sz="2400" b="1" dirty="0"/>
              <a:t> </a:t>
            </a:r>
            <a:r>
              <a:rPr lang="cs-CZ" sz="2400" dirty="0"/>
              <a:t>(samotné je těžký toxický kov)</a:t>
            </a:r>
          </a:p>
          <a:p>
            <a:r>
              <a:rPr lang="cs-CZ" sz="2400" b="1" dirty="0"/>
              <a:t>Přechází do </a:t>
            </a:r>
            <a:r>
              <a:rPr lang="cs-CZ" sz="2400" b="1" dirty="0" err="1"/>
              <a:t>intersticia</a:t>
            </a:r>
            <a:r>
              <a:rPr lang="cs-CZ" sz="2400" dirty="0"/>
              <a:t>, neprostupuje nepoškozenou hematoencefalickou membránu, jsou </a:t>
            </a:r>
            <a:r>
              <a:rPr lang="cs-CZ" sz="2400" dirty="0" err="1"/>
              <a:t>dialyzovatelné</a:t>
            </a:r>
            <a:endParaRPr lang="cs-CZ" sz="2400" dirty="0"/>
          </a:p>
          <a:p>
            <a:r>
              <a:rPr lang="cs-CZ" sz="2400" b="1" dirty="0"/>
              <a:t>Vylučují se ledvinami</a:t>
            </a:r>
            <a:r>
              <a:rPr lang="cs-CZ" sz="2400" dirty="0"/>
              <a:t> (poločas normálně kolem 90 min), výjimka je </a:t>
            </a:r>
            <a:r>
              <a:rPr lang="cs-CZ" sz="2400" b="1" dirty="0"/>
              <a:t>tkáňově specifická </a:t>
            </a:r>
            <a:r>
              <a:rPr lang="cs-CZ" sz="2400" b="1" dirty="0" err="1"/>
              <a:t>Gd</a:t>
            </a:r>
            <a:r>
              <a:rPr lang="cs-CZ" sz="2400" b="1" dirty="0"/>
              <a:t> </a:t>
            </a:r>
            <a:r>
              <a:rPr lang="cs-CZ" sz="2400" b="1" dirty="0" err="1"/>
              <a:t>k.l</a:t>
            </a:r>
            <a:r>
              <a:rPr lang="cs-CZ" sz="2400" dirty="0"/>
              <a:t>., která se vylučuje na půl ledvinami a žlučovými cestami (využívá se k zobrazení jaterních lézí či žlučových cest)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8700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189</TotalTime>
  <Words>877</Words>
  <Application>Microsoft Office PowerPoint</Application>
  <PresentationFormat>Širokoúhlá obrazovka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Kontrastní látky</vt:lpstr>
      <vt:lpstr>Výstupy z učení</vt:lpstr>
      <vt:lpstr>Rozdělení</vt:lpstr>
      <vt:lpstr>Kontrastní látka pro UZ</vt:lpstr>
      <vt:lpstr>K.l. pro metody využívající RTG záření</vt:lpstr>
      <vt:lpstr>Jodové k.l. 1</vt:lpstr>
      <vt:lpstr>Jodové k.l. 2</vt:lpstr>
      <vt:lpstr>Kontrastní látky pro MR</vt:lpstr>
      <vt:lpstr>Gadoliniové k.l. 1</vt:lpstr>
      <vt:lpstr>Gadoliniové k.l. 2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Tereza Kopřivová</cp:lastModifiedBy>
  <cp:revision>13</cp:revision>
  <cp:lastPrinted>1601-01-01T00:00:00Z</cp:lastPrinted>
  <dcterms:created xsi:type="dcterms:W3CDTF">2020-08-24T06:00:57Z</dcterms:created>
  <dcterms:modified xsi:type="dcterms:W3CDTF">2021-10-18T08:46:40Z</dcterms:modified>
</cp:coreProperties>
</file>