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259" r:id="rId4"/>
    <p:sldId id="260" r:id="rId5"/>
    <p:sldId id="261" r:id="rId6"/>
    <p:sldId id="263" r:id="rId7"/>
    <p:sldId id="262" r:id="rId8"/>
    <p:sldId id="264" r:id="rId9"/>
    <p:sldId id="265" r:id="rId10"/>
    <p:sldId id="258" r:id="rId11"/>
    <p:sldId id="267" r:id="rId12"/>
    <p:sldId id="273" r:id="rId13"/>
    <p:sldId id="266" r:id="rId14"/>
    <p:sldId id="269" r:id="rId15"/>
    <p:sldId id="270" r:id="rId16"/>
    <p:sldId id="276" r:id="rId17"/>
    <p:sldId id="274" r:id="rId18"/>
    <p:sldId id="275" r:id="rId19"/>
    <p:sldId id="277" r:id="rId20"/>
    <p:sldId id="278" r:id="rId21"/>
    <p:sldId id="281" r:id="rId22"/>
    <p:sldId id="284" r:id="rId23"/>
    <p:sldId id="285" r:id="rId24"/>
    <p:sldId id="272" r:id="rId25"/>
    <p:sldId id="286" r:id="rId26"/>
    <p:sldId id="287" r:id="rId27"/>
    <p:sldId id="279" r:id="rId28"/>
    <p:sldId id="288" r:id="rId29"/>
    <p:sldId id="289"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71579" autoAdjust="0"/>
  </p:normalViewPr>
  <p:slideViewPr>
    <p:cSldViewPr snapToGrid="0">
      <p:cViewPr varScale="1">
        <p:scale>
          <a:sx n="62" d="100"/>
          <a:sy n="62" d="100"/>
        </p:scale>
        <p:origin x="102" y="49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41E876-EFD9-4B54-A4EF-4D7ECE665796}" type="datetimeFigureOut">
              <a:rPr lang="cs-CZ" smtClean="0"/>
              <a:t>31.10.2021</a:t>
            </a:fld>
            <a:endParaRPr lang="cs-CZ"/>
          </a:p>
        </p:txBody>
      </p:sp>
      <p:sp>
        <p:nvSpPr>
          <p:cNvPr id="4" name="Zástupný symbol pro obrázek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13F162-DB6A-4E20-AA86-C2ECF9435641}" type="slidenum">
              <a:rPr lang="cs-CZ" smtClean="0"/>
              <a:t>‹#›</a:t>
            </a:fld>
            <a:endParaRPr lang="cs-CZ"/>
          </a:p>
        </p:txBody>
      </p:sp>
    </p:spTree>
    <p:extLst>
      <p:ext uri="{BB962C8B-B14F-4D97-AF65-F5344CB8AC3E}">
        <p14:creationId xmlns:p14="http://schemas.microsoft.com/office/powerpoint/2010/main" val="229210457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a:t>
            </a:fld>
            <a:endParaRPr lang="cs-CZ"/>
          </a:p>
        </p:txBody>
      </p:sp>
    </p:spTree>
    <p:extLst>
      <p:ext uri="{BB962C8B-B14F-4D97-AF65-F5344CB8AC3E}">
        <p14:creationId xmlns:p14="http://schemas.microsoft.com/office/powerpoint/2010/main" val="10282662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10</a:t>
            </a:fld>
            <a:endParaRPr lang="cs-CZ"/>
          </a:p>
        </p:txBody>
      </p:sp>
    </p:spTree>
    <p:extLst>
      <p:ext uri="{BB962C8B-B14F-4D97-AF65-F5344CB8AC3E}">
        <p14:creationId xmlns:p14="http://schemas.microsoft.com/office/powerpoint/2010/main" val="25481230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11</a:t>
            </a:fld>
            <a:endParaRPr lang="cs-CZ"/>
          </a:p>
        </p:txBody>
      </p:sp>
    </p:spTree>
    <p:extLst>
      <p:ext uri="{BB962C8B-B14F-4D97-AF65-F5344CB8AC3E}">
        <p14:creationId xmlns:p14="http://schemas.microsoft.com/office/powerpoint/2010/main" val="1539263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12</a:t>
            </a:fld>
            <a:endParaRPr lang="cs-CZ"/>
          </a:p>
        </p:txBody>
      </p:sp>
    </p:spTree>
    <p:extLst>
      <p:ext uri="{BB962C8B-B14F-4D97-AF65-F5344CB8AC3E}">
        <p14:creationId xmlns:p14="http://schemas.microsoft.com/office/powerpoint/2010/main" val="341964522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13</a:t>
            </a:fld>
            <a:endParaRPr lang="cs-CZ"/>
          </a:p>
        </p:txBody>
      </p:sp>
    </p:spTree>
    <p:extLst>
      <p:ext uri="{BB962C8B-B14F-4D97-AF65-F5344CB8AC3E}">
        <p14:creationId xmlns:p14="http://schemas.microsoft.com/office/powerpoint/2010/main" val="21892157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14</a:t>
            </a:fld>
            <a:endParaRPr lang="cs-CZ"/>
          </a:p>
        </p:txBody>
      </p:sp>
    </p:spTree>
    <p:extLst>
      <p:ext uri="{BB962C8B-B14F-4D97-AF65-F5344CB8AC3E}">
        <p14:creationId xmlns:p14="http://schemas.microsoft.com/office/powerpoint/2010/main" val="3426238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15</a:t>
            </a:fld>
            <a:endParaRPr lang="cs-CZ"/>
          </a:p>
        </p:txBody>
      </p:sp>
    </p:spTree>
    <p:extLst>
      <p:ext uri="{BB962C8B-B14F-4D97-AF65-F5344CB8AC3E}">
        <p14:creationId xmlns:p14="http://schemas.microsoft.com/office/powerpoint/2010/main" val="3611639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16</a:t>
            </a:fld>
            <a:endParaRPr lang="cs-CZ"/>
          </a:p>
        </p:txBody>
      </p:sp>
    </p:spTree>
    <p:extLst>
      <p:ext uri="{BB962C8B-B14F-4D97-AF65-F5344CB8AC3E}">
        <p14:creationId xmlns:p14="http://schemas.microsoft.com/office/powerpoint/2010/main" val="261411950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17</a:t>
            </a:fld>
            <a:endParaRPr lang="cs-CZ"/>
          </a:p>
        </p:txBody>
      </p:sp>
    </p:spTree>
    <p:extLst>
      <p:ext uri="{BB962C8B-B14F-4D97-AF65-F5344CB8AC3E}">
        <p14:creationId xmlns:p14="http://schemas.microsoft.com/office/powerpoint/2010/main" val="391933604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18</a:t>
            </a:fld>
            <a:endParaRPr lang="cs-CZ"/>
          </a:p>
        </p:txBody>
      </p:sp>
    </p:spTree>
    <p:extLst>
      <p:ext uri="{BB962C8B-B14F-4D97-AF65-F5344CB8AC3E}">
        <p14:creationId xmlns:p14="http://schemas.microsoft.com/office/powerpoint/2010/main" val="26873026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19</a:t>
            </a:fld>
            <a:endParaRPr lang="cs-CZ"/>
          </a:p>
        </p:txBody>
      </p:sp>
    </p:spTree>
    <p:extLst>
      <p:ext uri="{BB962C8B-B14F-4D97-AF65-F5344CB8AC3E}">
        <p14:creationId xmlns:p14="http://schemas.microsoft.com/office/powerpoint/2010/main" val="29742469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a:t>
            </a:fld>
            <a:endParaRPr lang="cs-CZ"/>
          </a:p>
        </p:txBody>
      </p:sp>
    </p:spTree>
    <p:extLst>
      <p:ext uri="{BB962C8B-B14F-4D97-AF65-F5344CB8AC3E}">
        <p14:creationId xmlns:p14="http://schemas.microsoft.com/office/powerpoint/2010/main" val="205751332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20</a:t>
            </a:fld>
            <a:endParaRPr lang="cs-CZ"/>
          </a:p>
        </p:txBody>
      </p:sp>
    </p:spTree>
    <p:extLst>
      <p:ext uri="{BB962C8B-B14F-4D97-AF65-F5344CB8AC3E}">
        <p14:creationId xmlns:p14="http://schemas.microsoft.com/office/powerpoint/2010/main" val="22686882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21</a:t>
            </a:fld>
            <a:endParaRPr lang="cs-CZ"/>
          </a:p>
        </p:txBody>
      </p:sp>
    </p:spTree>
    <p:extLst>
      <p:ext uri="{BB962C8B-B14F-4D97-AF65-F5344CB8AC3E}">
        <p14:creationId xmlns:p14="http://schemas.microsoft.com/office/powerpoint/2010/main" val="415918548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22</a:t>
            </a:fld>
            <a:endParaRPr lang="cs-CZ"/>
          </a:p>
        </p:txBody>
      </p:sp>
    </p:spTree>
    <p:extLst>
      <p:ext uri="{BB962C8B-B14F-4D97-AF65-F5344CB8AC3E}">
        <p14:creationId xmlns:p14="http://schemas.microsoft.com/office/powerpoint/2010/main" val="947449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23</a:t>
            </a:fld>
            <a:endParaRPr lang="cs-CZ"/>
          </a:p>
        </p:txBody>
      </p:sp>
    </p:spTree>
    <p:extLst>
      <p:ext uri="{BB962C8B-B14F-4D97-AF65-F5344CB8AC3E}">
        <p14:creationId xmlns:p14="http://schemas.microsoft.com/office/powerpoint/2010/main" val="358795865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24</a:t>
            </a:fld>
            <a:endParaRPr lang="cs-CZ"/>
          </a:p>
        </p:txBody>
      </p:sp>
    </p:spTree>
    <p:extLst>
      <p:ext uri="{BB962C8B-B14F-4D97-AF65-F5344CB8AC3E}">
        <p14:creationId xmlns:p14="http://schemas.microsoft.com/office/powerpoint/2010/main" val="189191701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25</a:t>
            </a:fld>
            <a:endParaRPr lang="cs-CZ"/>
          </a:p>
        </p:txBody>
      </p:sp>
    </p:spTree>
    <p:extLst>
      <p:ext uri="{BB962C8B-B14F-4D97-AF65-F5344CB8AC3E}">
        <p14:creationId xmlns:p14="http://schemas.microsoft.com/office/powerpoint/2010/main" val="257670223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26</a:t>
            </a:fld>
            <a:endParaRPr lang="cs-CZ"/>
          </a:p>
        </p:txBody>
      </p:sp>
    </p:spTree>
    <p:extLst>
      <p:ext uri="{BB962C8B-B14F-4D97-AF65-F5344CB8AC3E}">
        <p14:creationId xmlns:p14="http://schemas.microsoft.com/office/powerpoint/2010/main" val="15096812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lvl="1"/>
            <a:r>
              <a:rPr lang="cs-CZ" dirty="0"/>
              <a:t> </a:t>
            </a:r>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27</a:t>
            </a:fld>
            <a:endParaRPr lang="cs-CZ"/>
          </a:p>
        </p:txBody>
      </p:sp>
    </p:spTree>
    <p:extLst>
      <p:ext uri="{BB962C8B-B14F-4D97-AF65-F5344CB8AC3E}">
        <p14:creationId xmlns:p14="http://schemas.microsoft.com/office/powerpoint/2010/main" val="312169663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28</a:t>
            </a:fld>
            <a:endParaRPr lang="cs-CZ"/>
          </a:p>
        </p:txBody>
      </p:sp>
    </p:spTree>
    <p:extLst>
      <p:ext uri="{BB962C8B-B14F-4D97-AF65-F5344CB8AC3E}">
        <p14:creationId xmlns:p14="http://schemas.microsoft.com/office/powerpoint/2010/main" val="3000313204"/>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29</a:t>
            </a:fld>
            <a:endParaRPr lang="cs-CZ"/>
          </a:p>
        </p:txBody>
      </p:sp>
    </p:spTree>
    <p:extLst>
      <p:ext uri="{BB962C8B-B14F-4D97-AF65-F5344CB8AC3E}">
        <p14:creationId xmlns:p14="http://schemas.microsoft.com/office/powerpoint/2010/main" val="13384215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3</a:t>
            </a:fld>
            <a:endParaRPr lang="cs-CZ"/>
          </a:p>
        </p:txBody>
      </p:sp>
    </p:spTree>
    <p:extLst>
      <p:ext uri="{BB962C8B-B14F-4D97-AF65-F5344CB8AC3E}">
        <p14:creationId xmlns:p14="http://schemas.microsoft.com/office/powerpoint/2010/main" val="20773318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4</a:t>
            </a:fld>
            <a:endParaRPr lang="cs-CZ"/>
          </a:p>
        </p:txBody>
      </p:sp>
    </p:spTree>
    <p:extLst>
      <p:ext uri="{BB962C8B-B14F-4D97-AF65-F5344CB8AC3E}">
        <p14:creationId xmlns:p14="http://schemas.microsoft.com/office/powerpoint/2010/main" val="1831795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5</a:t>
            </a:fld>
            <a:endParaRPr lang="cs-CZ"/>
          </a:p>
        </p:txBody>
      </p:sp>
    </p:spTree>
    <p:extLst>
      <p:ext uri="{BB962C8B-B14F-4D97-AF65-F5344CB8AC3E}">
        <p14:creationId xmlns:p14="http://schemas.microsoft.com/office/powerpoint/2010/main" val="122841150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6</a:t>
            </a:fld>
            <a:endParaRPr lang="cs-CZ"/>
          </a:p>
        </p:txBody>
      </p:sp>
    </p:spTree>
    <p:extLst>
      <p:ext uri="{BB962C8B-B14F-4D97-AF65-F5344CB8AC3E}">
        <p14:creationId xmlns:p14="http://schemas.microsoft.com/office/powerpoint/2010/main" val="352123755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7</a:t>
            </a:fld>
            <a:endParaRPr lang="cs-CZ"/>
          </a:p>
        </p:txBody>
      </p:sp>
    </p:spTree>
    <p:extLst>
      <p:ext uri="{BB962C8B-B14F-4D97-AF65-F5344CB8AC3E}">
        <p14:creationId xmlns:p14="http://schemas.microsoft.com/office/powerpoint/2010/main" val="269312710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8</a:t>
            </a:fld>
            <a:endParaRPr lang="cs-CZ"/>
          </a:p>
        </p:txBody>
      </p:sp>
    </p:spTree>
    <p:extLst>
      <p:ext uri="{BB962C8B-B14F-4D97-AF65-F5344CB8AC3E}">
        <p14:creationId xmlns:p14="http://schemas.microsoft.com/office/powerpoint/2010/main" val="2830138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6A13F162-DB6A-4E20-AA86-C2ECF9435641}" type="slidenum">
              <a:rPr lang="cs-CZ" smtClean="0"/>
              <a:t>9</a:t>
            </a:fld>
            <a:endParaRPr lang="cs-CZ"/>
          </a:p>
        </p:txBody>
      </p:sp>
    </p:spTree>
    <p:extLst>
      <p:ext uri="{BB962C8B-B14F-4D97-AF65-F5344CB8AC3E}">
        <p14:creationId xmlns:p14="http://schemas.microsoft.com/office/powerpoint/2010/main" val="13975616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7B6BA31-5D71-41CB-B1F5-C719EA8742CD}"/>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CC30BE29-DEC6-4F56-BD4A-7DD60B389E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2FACFCC3-35F6-4C5A-97E0-E76387915A1B}"/>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5" name="Zástupný symbol pro zápatí 4">
            <a:extLst>
              <a:ext uri="{FF2B5EF4-FFF2-40B4-BE49-F238E27FC236}">
                <a16:creationId xmlns:a16="http://schemas.microsoft.com/office/drawing/2014/main" id="{53A816CD-EC9C-487C-8A99-8080EC75AD4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F7A1A8F-7EBB-4DC3-A5BC-174403FDD803}"/>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2262643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D5405E-F1FC-468C-9130-6903646D7F3C}"/>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FB04165C-A64C-4DAE-BF26-F15743877662}"/>
              </a:ext>
            </a:extLst>
          </p:cNvPr>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8023010-BEF0-4942-8B47-AB242BC6D393}"/>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5" name="Zástupný symbol pro zápatí 4">
            <a:extLst>
              <a:ext uri="{FF2B5EF4-FFF2-40B4-BE49-F238E27FC236}">
                <a16:creationId xmlns:a16="http://schemas.microsoft.com/office/drawing/2014/main" id="{46B4F06D-B3DE-44AC-9B94-4E6ED0DF066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E38A69EF-AC5F-4C23-A782-CB5C95A44ABC}"/>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39805985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DEFB636B-6EBC-49B7-AB76-D42FCD65417B}"/>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907B3FCF-891D-4271-B5ED-47B1B35F2431}"/>
              </a:ext>
            </a:extLst>
          </p:cNvPr>
          <p:cNvSpPr>
            <a:spLocks noGrp="1"/>
          </p:cNvSpPr>
          <p:nvPr>
            <p:ph type="body" orient="vert" idx="1"/>
          </p:nvPr>
        </p:nvSpPr>
        <p:spPr>
          <a:xfrm>
            <a:off x="838200" y="365125"/>
            <a:ext cx="7734300" cy="5811838"/>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03C8976A-238B-489A-B80A-C0D10B599071}"/>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5" name="Zástupný symbol pro zápatí 4">
            <a:extLst>
              <a:ext uri="{FF2B5EF4-FFF2-40B4-BE49-F238E27FC236}">
                <a16:creationId xmlns:a16="http://schemas.microsoft.com/office/drawing/2014/main" id="{4E7521F6-A7EF-4725-AAD5-EEE9757BD2EB}"/>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850E191-B83E-4DE3-BFA9-38849DB96A9A}"/>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3820711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BD682D0-F05F-4830-B16F-E6C30F8C1C46}"/>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33C5300-9276-4F8A-877C-02E5A3C7384E}"/>
              </a:ext>
            </a:extLst>
          </p:cNvPr>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FC8D7AD-2269-47E5-A724-A6E5D2F5370C}"/>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5" name="Zástupný symbol pro zápatí 4">
            <a:extLst>
              <a:ext uri="{FF2B5EF4-FFF2-40B4-BE49-F238E27FC236}">
                <a16:creationId xmlns:a16="http://schemas.microsoft.com/office/drawing/2014/main" id="{AE4055AD-905B-4510-AA42-CE9462244F34}"/>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6D1BE9B-9FDF-430E-84E5-E29D803EC7A8}"/>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22750716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5AA595B-3014-4446-BB56-4DD3BB134B33}"/>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a:extLst>
              <a:ext uri="{FF2B5EF4-FFF2-40B4-BE49-F238E27FC236}">
                <a16:creationId xmlns:a16="http://schemas.microsoft.com/office/drawing/2014/main" id="{23F0F8AA-E7D0-4E5D-9443-1AE2179E39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4" name="Zástupný symbol pro datum 3">
            <a:extLst>
              <a:ext uri="{FF2B5EF4-FFF2-40B4-BE49-F238E27FC236}">
                <a16:creationId xmlns:a16="http://schemas.microsoft.com/office/drawing/2014/main" id="{EF3F9416-35E9-4462-A2D3-3376353332D3}"/>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5" name="Zástupný symbol pro zápatí 4">
            <a:extLst>
              <a:ext uri="{FF2B5EF4-FFF2-40B4-BE49-F238E27FC236}">
                <a16:creationId xmlns:a16="http://schemas.microsoft.com/office/drawing/2014/main" id="{551C5CAE-9A96-4063-8E54-2B32200FEA8C}"/>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6A55CA01-DD1F-468A-A71E-CB75A3B7BA9D}"/>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15243248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0134FE-4B7C-4C47-BBF1-3D45D522149E}"/>
              </a:ext>
            </a:extLst>
          </p:cNvPr>
          <p:cNvSpPr>
            <a:spLocks noGrp="1"/>
          </p:cNvSpPr>
          <p:nvPr>
            <p:ph type="title"/>
          </p:nvPr>
        </p:nvSpPr>
        <p:spPr/>
        <p:txBody>
          <a:bodyPr/>
          <a:lstStyle/>
          <a:p>
            <a:r>
              <a:rPr lang="cs-CZ"/>
              <a:t>Kliknutím lze upravit styl.</a:t>
            </a:r>
          </a:p>
        </p:txBody>
      </p:sp>
      <p:sp>
        <p:nvSpPr>
          <p:cNvPr id="3" name="Zástupný symbol pro obsah 2">
            <a:extLst>
              <a:ext uri="{FF2B5EF4-FFF2-40B4-BE49-F238E27FC236}">
                <a16:creationId xmlns:a16="http://schemas.microsoft.com/office/drawing/2014/main" id="{8B5EA555-8764-4773-9977-B49BB7FCD478}"/>
              </a:ext>
            </a:extLst>
          </p:cNvPr>
          <p:cNvSpPr>
            <a:spLocks noGrp="1"/>
          </p:cNvSpPr>
          <p:nvPr>
            <p:ph sz="half" idx="1"/>
          </p:nvPr>
        </p:nvSpPr>
        <p:spPr>
          <a:xfrm>
            <a:off x="838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a:extLst>
              <a:ext uri="{FF2B5EF4-FFF2-40B4-BE49-F238E27FC236}">
                <a16:creationId xmlns:a16="http://schemas.microsoft.com/office/drawing/2014/main" id="{6FC06B48-E8E2-463B-889D-E703545CA746}"/>
              </a:ext>
            </a:extLst>
          </p:cNvPr>
          <p:cNvSpPr>
            <a:spLocks noGrp="1"/>
          </p:cNvSpPr>
          <p:nvPr>
            <p:ph sz="half" idx="2"/>
          </p:nvPr>
        </p:nvSpPr>
        <p:spPr>
          <a:xfrm>
            <a:off x="6172200" y="1825625"/>
            <a:ext cx="5181600" cy="435133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0CE43085-F708-4817-A03C-E4F323AEBEAE}"/>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6" name="Zástupný symbol pro zápatí 5">
            <a:extLst>
              <a:ext uri="{FF2B5EF4-FFF2-40B4-BE49-F238E27FC236}">
                <a16:creationId xmlns:a16="http://schemas.microsoft.com/office/drawing/2014/main" id="{36646BC2-0345-4C2D-847B-370FBB786AEF}"/>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A3D6DE94-8DC6-49C3-92BC-A65327B0B039}"/>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51309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06CD001-6529-4E27-9B2E-995D37ADFB20}"/>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a:extLst>
              <a:ext uri="{FF2B5EF4-FFF2-40B4-BE49-F238E27FC236}">
                <a16:creationId xmlns:a16="http://schemas.microsoft.com/office/drawing/2014/main" id="{4AD2D43D-06E4-4A9A-AF02-43B968E5C53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Zástupný symbol pro obsah 3">
            <a:extLst>
              <a:ext uri="{FF2B5EF4-FFF2-40B4-BE49-F238E27FC236}">
                <a16:creationId xmlns:a16="http://schemas.microsoft.com/office/drawing/2014/main" id="{E76ABA6D-052B-4742-9D45-3085B41A9BF6}"/>
              </a:ext>
            </a:extLst>
          </p:cNvPr>
          <p:cNvSpPr>
            <a:spLocks noGrp="1"/>
          </p:cNvSpPr>
          <p:nvPr>
            <p:ph sz="half" idx="2"/>
          </p:nvPr>
        </p:nvSpPr>
        <p:spPr>
          <a:xfrm>
            <a:off x="839788" y="2505075"/>
            <a:ext cx="5157787"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a:extLst>
              <a:ext uri="{FF2B5EF4-FFF2-40B4-BE49-F238E27FC236}">
                <a16:creationId xmlns:a16="http://schemas.microsoft.com/office/drawing/2014/main" id="{D3F90B03-30C6-4AE2-A49F-770BF70D830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6" name="Zástupný symbol pro obsah 5">
            <a:extLst>
              <a:ext uri="{FF2B5EF4-FFF2-40B4-BE49-F238E27FC236}">
                <a16:creationId xmlns:a16="http://schemas.microsoft.com/office/drawing/2014/main" id="{27ABFEE7-F872-4421-BA7A-CB2D77E85A43}"/>
              </a:ext>
            </a:extLst>
          </p:cNvPr>
          <p:cNvSpPr>
            <a:spLocks noGrp="1"/>
          </p:cNvSpPr>
          <p:nvPr>
            <p:ph sz="quarter" idx="4"/>
          </p:nvPr>
        </p:nvSpPr>
        <p:spPr>
          <a:xfrm>
            <a:off x="6172200" y="2505075"/>
            <a:ext cx="5183188" cy="3684588"/>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D3F5A220-D65E-4D5A-810E-9B9203D2D6A6}"/>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8" name="Zástupný symbol pro zápatí 7">
            <a:extLst>
              <a:ext uri="{FF2B5EF4-FFF2-40B4-BE49-F238E27FC236}">
                <a16:creationId xmlns:a16="http://schemas.microsoft.com/office/drawing/2014/main" id="{53B81A32-C926-403A-B9BA-ADF418EE2BD1}"/>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4BFE422C-CDB4-4C87-83A0-D70DD0737F11}"/>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113849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274DD5A-0B88-4F13-A70C-C09CA4EC5445}"/>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BA73C93A-3723-44CE-8323-0763E76282F0}"/>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4" name="Zástupný symbol pro zápatí 3">
            <a:extLst>
              <a:ext uri="{FF2B5EF4-FFF2-40B4-BE49-F238E27FC236}">
                <a16:creationId xmlns:a16="http://schemas.microsoft.com/office/drawing/2014/main" id="{0D905054-4068-48DA-9543-5741F433E064}"/>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98BEB8D0-E9C8-4114-8305-93AEF63167E8}"/>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3746537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F43DDD88-8102-4BB7-80FC-6B91F9DE0FBA}"/>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3" name="Zástupný symbol pro zápatí 2">
            <a:extLst>
              <a:ext uri="{FF2B5EF4-FFF2-40B4-BE49-F238E27FC236}">
                <a16:creationId xmlns:a16="http://schemas.microsoft.com/office/drawing/2014/main" id="{23B8602A-1C50-42FD-8F37-CE78BD70900C}"/>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49FD33E1-47D1-471F-8609-32662522714F}"/>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291905856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9ADC513-B916-4461-94DA-E9BB4F1929F4}"/>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a:extLst>
              <a:ext uri="{FF2B5EF4-FFF2-40B4-BE49-F238E27FC236}">
                <a16:creationId xmlns:a16="http://schemas.microsoft.com/office/drawing/2014/main" id="{042181CD-3ED7-47C4-8B48-751D82E3EC2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a:extLst>
              <a:ext uri="{FF2B5EF4-FFF2-40B4-BE49-F238E27FC236}">
                <a16:creationId xmlns:a16="http://schemas.microsoft.com/office/drawing/2014/main" id="{82510C22-3E1F-49D1-9A6F-46F3C32BF82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761E1EF0-EB8D-4A06-BA8C-083401A00A8D}"/>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6" name="Zástupný symbol pro zápatí 5">
            <a:extLst>
              <a:ext uri="{FF2B5EF4-FFF2-40B4-BE49-F238E27FC236}">
                <a16:creationId xmlns:a16="http://schemas.microsoft.com/office/drawing/2014/main" id="{59C13FDB-2E4F-44F8-A193-055A3A88C0FB}"/>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DFCE725D-69DB-4F1D-A1A9-D6C170AC4FAD}"/>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23684001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61A72B-7155-4883-99BE-A9983EF67616}"/>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E93E214E-FF33-4079-B9A4-7C140BDEDF6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a:extLst>
              <a:ext uri="{FF2B5EF4-FFF2-40B4-BE49-F238E27FC236}">
                <a16:creationId xmlns:a16="http://schemas.microsoft.com/office/drawing/2014/main" id="{1573A4C5-9414-4278-9CAF-7D80F098AD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5" name="Zástupný symbol pro datum 4">
            <a:extLst>
              <a:ext uri="{FF2B5EF4-FFF2-40B4-BE49-F238E27FC236}">
                <a16:creationId xmlns:a16="http://schemas.microsoft.com/office/drawing/2014/main" id="{F9FA6D43-4404-4E9A-8AC5-746C5DA9D33D}"/>
              </a:ext>
            </a:extLst>
          </p:cNvPr>
          <p:cNvSpPr>
            <a:spLocks noGrp="1"/>
          </p:cNvSpPr>
          <p:nvPr>
            <p:ph type="dt" sz="half" idx="10"/>
          </p:nvPr>
        </p:nvSpPr>
        <p:spPr/>
        <p:txBody>
          <a:bodyPr/>
          <a:lstStyle/>
          <a:p>
            <a:fld id="{958820D2-8A11-4B06-B072-46598F1B6D9A}" type="datetimeFigureOut">
              <a:rPr lang="cs-CZ" smtClean="0"/>
              <a:t>31.10.2021</a:t>
            </a:fld>
            <a:endParaRPr lang="cs-CZ"/>
          </a:p>
        </p:txBody>
      </p:sp>
      <p:sp>
        <p:nvSpPr>
          <p:cNvPr id="6" name="Zástupný symbol pro zápatí 5">
            <a:extLst>
              <a:ext uri="{FF2B5EF4-FFF2-40B4-BE49-F238E27FC236}">
                <a16:creationId xmlns:a16="http://schemas.microsoft.com/office/drawing/2014/main" id="{96FC8681-556C-41B2-8747-939681A635D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05264BB4-B90B-429F-AC46-7D2CF9320F01}"/>
              </a:ext>
            </a:extLst>
          </p:cNvPr>
          <p:cNvSpPr>
            <a:spLocks noGrp="1"/>
          </p:cNvSpPr>
          <p:nvPr>
            <p:ph type="sldNum" sz="quarter" idx="12"/>
          </p:nvPr>
        </p:nvSpPr>
        <p:spPr/>
        <p:txBody>
          <a:bodyPr/>
          <a:lstStyle/>
          <a:p>
            <a:fld id="{DC2FEDEC-D23A-4AA1-AF2E-3E1A05FF5D4A}" type="slidenum">
              <a:rPr lang="cs-CZ" smtClean="0"/>
              <a:t>‹#›</a:t>
            </a:fld>
            <a:endParaRPr lang="cs-CZ"/>
          </a:p>
        </p:txBody>
      </p:sp>
    </p:spTree>
    <p:extLst>
      <p:ext uri="{BB962C8B-B14F-4D97-AF65-F5344CB8AC3E}">
        <p14:creationId xmlns:p14="http://schemas.microsoft.com/office/powerpoint/2010/main" val="163843694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08CA5DA6-D341-4594-9215-B546799F1D0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a:extLst>
              <a:ext uri="{FF2B5EF4-FFF2-40B4-BE49-F238E27FC236}">
                <a16:creationId xmlns:a16="http://schemas.microsoft.com/office/drawing/2014/main" id="{B2D18189-8261-450B-98C0-D302B2DCDE35}"/>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ACC6CB8C-BD07-4EF5-9B4D-C69C97BE71A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58820D2-8A11-4B06-B072-46598F1B6D9A}" type="datetimeFigureOut">
              <a:rPr lang="cs-CZ" smtClean="0"/>
              <a:t>31.10.2021</a:t>
            </a:fld>
            <a:endParaRPr lang="cs-CZ"/>
          </a:p>
        </p:txBody>
      </p:sp>
      <p:sp>
        <p:nvSpPr>
          <p:cNvPr id="5" name="Zástupný symbol pro zápatí 4">
            <a:extLst>
              <a:ext uri="{FF2B5EF4-FFF2-40B4-BE49-F238E27FC236}">
                <a16:creationId xmlns:a16="http://schemas.microsoft.com/office/drawing/2014/main" id="{3F3B06C3-FD74-4B7F-BAD3-C6604BAD362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1E0F8E73-86F2-445B-935A-A4E3AC96652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FEDEC-D23A-4AA1-AF2E-3E1A05FF5D4A}" type="slidenum">
              <a:rPr lang="cs-CZ" smtClean="0"/>
              <a:t>‹#›</a:t>
            </a:fld>
            <a:endParaRPr lang="cs-CZ"/>
          </a:p>
        </p:txBody>
      </p:sp>
    </p:spTree>
    <p:extLst>
      <p:ext uri="{BB962C8B-B14F-4D97-AF65-F5344CB8AC3E}">
        <p14:creationId xmlns:p14="http://schemas.microsoft.com/office/powerpoint/2010/main" val="18414195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2.xml"/><Relationship Id="rId4" Type="http://schemas.openxmlformats.org/officeDocument/2006/relationships/image" Target="../media/image6.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4FBE113-97E1-4C03-8823-C638DDF5293C}"/>
              </a:ext>
            </a:extLst>
          </p:cNvPr>
          <p:cNvSpPr>
            <a:spLocks noGrp="1"/>
          </p:cNvSpPr>
          <p:nvPr>
            <p:ph type="ctrTitle"/>
          </p:nvPr>
        </p:nvSpPr>
        <p:spPr/>
        <p:txBody>
          <a:bodyPr/>
          <a:lstStyle/>
          <a:p>
            <a:r>
              <a:rPr lang="cs-CZ" dirty="0"/>
              <a:t>ELECTRODIAGNOSTICS IN PHYSICAL THERAPY</a:t>
            </a:r>
          </a:p>
        </p:txBody>
      </p:sp>
      <p:sp>
        <p:nvSpPr>
          <p:cNvPr id="3" name="Podnadpis 2">
            <a:extLst>
              <a:ext uri="{FF2B5EF4-FFF2-40B4-BE49-F238E27FC236}">
                <a16:creationId xmlns:a16="http://schemas.microsoft.com/office/drawing/2014/main" id="{0A3B8872-701C-4BDC-9C21-8A1D85F56ECC}"/>
              </a:ext>
            </a:extLst>
          </p:cNvPr>
          <p:cNvSpPr>
            <a:spLocks noGrp="1"/>
          </p:cNvSpPr>
          <p:nvPr>
            <p:ph type="subTitle" idx="1"/>
          </p:nvPr>
        </p:nvSpPr>
        <p:spPr/>
        <p:txBody>
          <a:bodyPr/>
          <a:lstStyle/>
          <a:p>
            <a:r>
              <a:rPr lang="cs-CZ" dirty="0" err="1"/>
              <a:t>Electrogymnastic</a:t>
            </a:r>
            <a:r>
              <a:rPr lang="cs-CZ" dirty="0"/>
              <a:t> and </a:t>
            </a:r>
            <a:r>
              <a:rPr lang="cs-CZ" dirty="0" err="1"/>
              <a:t>Electrostimulation</a:t>
            </a:r>
            <a:endParaRPr lang="cs-CZ" dirty="0"/>
          </a:p>
        </p:txBody>
      </p:sp>
      <p:pic>
        <p:nvPicPr>
          <p:cNvPr id="4" name="Obrázek 3">
            <a:extLst>
              <a:ext uri="{FF2B5EF4-FFF2-40B4-BE49-F238E27FC236}">
                <a16:creationId xmlns:a16="http://schemas.microsoft.com/office/drawing/2014/main" id="{44C29C92-9C95-4EDD-9DCA-028CE3F203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7602998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Electrodiognostics</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fontScale="77500" lnSpcReduction="20000"/>
          </a:bodyPr>
          <a:lstStyle/>
          <a:p>
            <a:pPr marL="0" indent="0">
              <a:buNone/>
            </a:pPr>
            <a:r>
              <a:rPr lang="en-US" b="1" dirty="0"/>
              <a:t>ELECTROTHERAPY</a:t>
            </a:r>
            <a:r>
              <a:rPr lang="en-US" dirty="0"/>
              <a:t> is a type of physical therapy in which the healing effect of various forms of electrical energy is used. Electric currents or impulses are applied to the body for the purposes of therapy or diagnostics.</a:t>
            </a:r>
            <a:endParaRPr lang="cs-CZ" dirty="0"/>
          </a:p>
          <a:p>
            <a:pPr marL="0" indent="0">
              <a:buNone/>
            </a:pPr>
            <a:r>
              <a:rPr lang="en-US" dirty="0"/>
              <a:t> </a:t>
            </a:r>
            <a:endParaRPr lang="cs-CZ" dirty="0"/>
          </a:p>
          <a:p>
            <a:pPr marL="0" indent="0">
              <a:buNone/>
            </a:pPr>
            <a:r>
              <a:rPr lang="en-US" b="1" u="sng" dirty="0"/>
              <a:t>Division of electrotherapy</a:t>
            </a:r>
            <a:r>
              <a:rPr lang="cs-CZ" b="1" u="sng" dirty="0"/>
              <a:t> </a:t>
            </a:r>
            <a:r>
              <a:rPr lang="cs-CZ" b="1" u="sng" dirty="0" err="1"/>
              <a:t>used</a:t>
            </a:r>
            <a:r>
              <a:rPr lang="cs-CZ" b="1" u="sng" dirty="0"/>
              <a:t> in </a:t>
            </a:r>
            <a:r>
              <a:rPr lang="cs-CZ" b="1" u="sng" dirty="0" err="1"/>
              <a:t>electrostimulation</a:t>
            </a:r>
            <a:r>
              <a:rPr lang="cs-CZ" b="1" u="sng" dirty="0"/>
              <a:t> a </a:t>
            </a:r>
            <a:r>
              <a:rPr lang="cs-CZ" b="1" u="sng" dirty="0" err="1"/>
              <a:t>electrogymnastics</a:t>
            </a:r>
            <a:r>
              <a:rPr lang="en-US" b="1" u="sng" dirty="0"/>
              <a:t>:</a:t>
            </a:r>
            <a:endParaRPr lang="cs-CZ" dirty="0"/>
          </a:p>
          <a:p>
            <a:pPr lvl="0"/>
            <a:r>
              <a:rPr lang="en-US" dirty="0"/>
              <a:t>GALVANOTHERAPY (direct current)</a:t>
            </a:r>
            <a:endParaRPr lang="cs-CZ" dirty="0"/>
          </a:p>
          <a:p>
            <a:pPr lvl="1"/>
            <a:r>
              <a:rPr lang="en-US" dirty="0"/>
              <a:t>resting galvanization, limb galvanic bath, electrotherapy bath, iontophoresis</a:t>
            </a:r>
            <a:endParaRPr lang="cs-CZ" dirty="0"/>
          </a:p>
          <a:p>
            <a:pPr lvl="0"/>
            <a:r>
              <a:rPr lang="en-US" dirty="0"/>
              <a:t>LOW</a:t>
            </a:r>
            <a:r>
              <a:rPr lang="cs-CZ" dirty="0"/>
              <a:t>-</a:t>
            </a:r>
            <a:r>
              <a:rPr lang="en-US" dirty="0"/>
              <a:t>FREQUENCY THERAPY (</a:t>
            </a:r>
            <a:r>
              <a:rPr lang="en-US" dirty="0" err="1"/>
              <a:t>nf</a:t>
            </a:r>
            <a:r>
              <a:rPr lang="en-US" dirty="0"/>
              <a:t>) f = 0 –1 kHz</a:t>
            </a:r>
            <a:endParaRPr lang="cs-CZ" dirty="0"/>
          </a:p>
          <a:p>
            <a:pPr lvl="1"/>
            <a:r>
              <a:rPr lang="en-US" dirty="0" err="1"/>
              <a:t>diadynamics</a:t>
            </a:r>
            <a:r>
              <a:rPr lang="en-US" dirty="0"/>
              <a:t>, TENS, special currents</a:t>
            </a:r>
            <a:endParaRPr lang="cs-CZ" dirty="0"/>
          </a:p>
          <a:p>
            <a:pPr lvl="0"/>
            <a:r>
              <a:rPr lang="en-US" dirty="0"/>
              <a:t>MED</a:t>
            </a:r>
            <a:r>
              <a:rPr lang="cs-CZ" dirty="0"/>
              <a:t>-</a:t>
            </a:r>
            <a:r>
              <a:rPr lang="en-US" dirty="0"/>
              <a:t>FREQUENCY THERAPY (sf) f = 1 - 100 kHz</a:t>
            </a:r>
            <a:endParaRPr lang="cs-CZ" dirty="0"/>
          </a:p>
          <a:p>
            <a:pPr lvl="1"/>
            <a:r>
              <a:rPr lang="en-US" dirty="0"/>
              <a:t>bipolar application</a:t>
            </a:r>
            <a:endParaRPr lang="cs-CZ" dirty="0"/>
          </a:p>
          <a:p>
            <a:pPr lvl="1"/>
            <a:r>
              <a:rPr lang="en-US" dirty="0"/>
              <a:t>tetrapolar application: classical interference</a:t>
            </a:r>
            <a:endParaRPr lang="cs-CZ" dirty="0"/>
          </a:p>
          <a:p>
            <a:pPr lvl="1"/>
            <a:r>
              <a:rPr lang="en-US" dirty="0" err="1"/>
              <a:t>isoplanar</a:t>
            </a:r>
            <a:r>
              <a:rPr lang="en-US" dirty="0"/>
              <a:t> vector field</a:t>
            </a:r>
            <a:endParaRPr lang="cs-CZ" dirty="0"/>
          </a:p>
          <a:p>
            <a:pPr lvl="1"/>
            <a:r>
              <a:rPr lang="en-US" dirty="0"/>
              <a:t>dipole vector field</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4413006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a:t>
            </a:r>
            <a:r>
              <a:rPr lang="cs-CZ" dirty="0"/>
              <a:t> and </a:t>
            </a:r>
            <a:r>
              <a:rPr lang="cs-CZ" dirty="0" err="1"/>
              <a:t>Electrostimulation</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pPr marL="0" indent="0">
              <a:buNone/>
            </a:pPr>
            <a:r>
              <a:rPr lang="cs-CZ" dirty="0" err="1"/>
              <a:t>Electrostimulation</a:t>
            </a:r>
            <a:r>
              <a:rPr lang="cs-CZ" dirty="0"/>
              <a:t>/</a:t>
            </a:r>
            <a:r>
              <a:rPr lang="cs-CZ" dirty="0" err="1"/>
              <a:t>electrogymnastics</a:t>
            </a:r>
            <a:r>
              <a:rPr lang="cs-CZ" dirty="0"/>
              <a:t> = impulse </a:t>
            </a:r>
            <a:r>
              <a:rPr lang="cs-CZ" dirty="0" err="1"/>
              <a:t>therapy</a:t>
            </a:r>
            <a:endParaRPr lang="cs-CZ" dirty="0"/>
          </a:p>
          <a:p>
            <a:r>
              <a:rPr lang="en-US" b="1" dirty="0"/>
              <a:t>Electrostimulation</a:t>
            </a:r>
            <a:r>
              <a:rPr lang="en-US" dirty="0"/>
              <a:t> = stimulation of denervated muscles, we use oblique pulses with a slow onset of intensity and a longer pulse length (time).</a:t>
            </a:r>
            <a:r>
              <a:rPr lang="cs-CZ" dirty="0"/>
              <a:t> </a:t>
            </a:r>
            <a:r>
              <a:rPr lang="cs-CZ" dirty="0" err="1"/>
              <a:t>Muscle</a:t>
            </a:r>
            <a:r>
              <a:rPr lang="cs-CZ" dirty="0"/>
              <a:t> test </a:t>
            </a:r>
            <a:r>
              <a:rPr lang="cs-CZ" dirty="0" err="1"/>
              <a:t>degree</a:t>
            </a:r>
            <a:r>
              <a:rPr lang="cs-CZ" dirty="0"/>
              <a:t> 0-1</a:t>
            </a:r>
          </a:p>
          <a:p>
            <a:pPr marL="0" indent="0">
              <a:buNone/>
            </a:pPr>
            <a:endParaRPr lang="cs-CZ" dirty="0"/>
          </a:p>
          <a:p>
            <a:r>
              <a:rPr lang="en-US" dirty="0"/>
              <a:t> </a:t>
            </a:r>
            <a:r>
              <a:rPr lang="en-US" b="1" dirty="0" err="1"/>
              <a:t>Electrogymnastics</a:t>
            </a:r>
            <a:r>
              <a:rPr lang="en-US" dirty="0"/>
              <a:t> = strengthening of weakened, not denervated muscles by means of rectangular impulses.</a:t>
            </a:r>
            <a:r>
              <a:rPr lang="cs-CZ" dirty="0"/>
              <a:t> </a:t>
            </a:r>
            <a:r>
              <a:rPr lang="cs-CZ" dirty="0" err="1"/>
              <a:t>Muscle</a:t>
            </a:r>
            <a:r>
              <a:rPr lang="cs-CZ" dirty="0"/>
              <a:t> test </a:t>
            </a:r>
            <a:r>
              <a:rPr lang="cs-CZ" dirty="0" err="1"/>
              <a:t>equal</a:t>
            </a:r>
            <a:r>
              <a:rPr lang="cs-CZ" dirty="0"/>
              <a:t> </a:t>
            </a:r>
            <a:r>
              <a:rPr lang="cs-CZ" dirty="0" err="1"/>
              <a:t>or</a:t>
            </a:r>
            <a:r>
              <a:rPr lang="cs-CZ" dirty="0"/>
              <a:t> </a:t>
            </a:r>
            <a:r>
              <a:rPr lang="cs-CZ" dirty="0" err="1"/>
              <a:t>higher</a:t>
            </a:r>
            <a:r>
              <a:rPr lang="cs-CZ" dirty="0"/>
              <a:t> </a:t>
            </a:r>
            <a:r>
              <a:rPr lang="cs-CZ" dirty="0" err="1"/>
              <a:t>then</a:t>
            </a:r>
            <a:r>
              <a:rPr lang="cs-CZ" dirty="0"/>
              <a:t> </a:t>
            </a:r>
            <a:r>
              <a:rPr lang="cs-CZ" dirty="0" err="1"/>
              <a:t>degree</a:t>
            </a:r>
            <a:r>
              <a:rPr lang="cs-CZ" dirty="0"/>
              <a:t> 2</a:t>
            </a:r>
          </a:p>
          <a:p>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64254536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Practical</a:t>
            </a:r>
            <a:r>
              <a:rPr lang="cs-CZ" dirty="0"/>
              <a:t> </a:t>
            </a:r>
            <a:r>
              <a:rPr lang="cs-CZ" dirty="0" err="1"/>
              <a:t>application</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pPr marL="0" indent="0">
              <a:buNone/>
            </a:pPr>
            <a:r>
              <a:rPr lang="cs-CZ" b="1" dirty="0"/>
              <a:t>C</a:t>
            </a:r>
            <a:r>
              <a:rPr lang="en-US" b="1" dirty="0" err="1"/>
              <a:t>ontraction</a:t>
            </a:r>
            <a:r>
              <a:rPr lang="cs-CZ" b="1" dirty="0"/>
              <a:t>-</a:t>
            </a:r>
            <a:r>
              <a:rPr lang="cs-CZ" b="1" dirty="0" err="1"/>
              <a:t>relaxation</a:t>
            </a:r>
            <a:r>
              <a:rPr lang="en-US" b="1" dirty="0"/>
              <a:t> time:</a:t>
            </a:r>
            <a:endParaRPr lang="cs-CZ" dirty="0"/>
          </a:p>
          <a:p>
            <a:r>
              <a:rPr lang="en-US" b="1" i="1" dirty="0"/>
              <a:t>phasic muscles </a:t>
            </a:r>
            <a:r>
              <a:rPr lang="en-US" dirty="0"/>
              <a:t>- contraction 3-6 s, pause 2-3 times longer, (in case of extreme weakening we start with contraction 1s and increase with step 1s)</a:t>
            </a:r>
            <a:endParaRPr lang="cs-CZ" dirty="0"/>
          </a:p>
          <a:p>
            <a:r>
              <a:rPr lang="en-US" b="1" i="1" dirty="0"/>
              <a:t>tonic muscles</a:t>
            </a:r>
            <a:r>
              <a:rPr lang="en-US" dirty="0"/>
              <a:t> - contraction 10-40s, relaxation at least </a:t>
            </a:r>
            <a:r>
              <a:rPr lang="cs-CZ" dirty="0" err="1"/>
              <a:t>same</a:t>
            </a:r>
            <a:r>
              <a:rPr lang="en-US" dirty="0"/>
              <a:t> long, optimally t</a:t>
            </a:r>
            <a:r>
              <a:rPr lang="cs-CZ" dirty="0" err="1"/>
              <a:t>wo</a:t>
            </a:r>
            <a:r>
              <a:rPr lang="cs-CZ" dirty="0"/>
              <a:t> </a:t>
            </a:r>
            <a:r>
              <a:rPr lang="cs-CZ" dirty="0" err="1"/>
              <a:t>times</a:t>
            </a:r>
            <a:r>
              <a:rPr lang="en-US" dirty="0"/>
              <a:t> </a:t>
            </a:r>
            <a:r>
              <a:rPr lang="cs-CZ" dirty="0" err="1"/>
              <a:t>longer</a:t>
            </a:r>
            <a:endParaRPr lang="cs-CZ" dirty="0"/>
          </a:p>
          <a:p>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2078520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r>
              <a:rPr lang="cs-CZ" dirty="0"/>
              <a:t> – </a:t>
            </a:r>
            <a:r>
              <a:rPr lang="cs-CZ" dirty="0" err="1"/>
              <a:t>practical</a:t>
            </a:r>
            <a:r>
              <a:rPr lang="cs-CZ" dirty="0"/>
              <a:t> </a:t>
            </a:r>
            <a:r>
              <a:rPr lang="cs-CZ" dirty="0" err="1"/>
              <a:t>implementation</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fontScale="92500" lnSpcReduction="20000"/>
          </a:bodyPr>
          <a:lstStyle/>
          <a:p>
            <a:r>
              <a:rPr lang="cs-CZ" dirty="0" err="1"/>
              <a:t>Stimulation</a:t>
            </a:r>
            <a:r>
              <a:rPr lang="cs-CZ" dirty="0"/>
              <a:t> - </a:t>
            </a:r>
            <a:r>
              <a:rPr lang="en-US" dirty="0" err="1"/>
              <a:t>monopolary</a:t>
            </a:r>
            <a:r>
              <a:rPr lang="en-US" dirty="0"/>
              <a:t>, with a ball (pen) electrode (cathode) in the place of the motor point of the muscle</a:t>
            </a:r>
            <a:r>
              <a:rPr lang="cs-CZ" dirty="0"/>
              <a:t> and </a:t>
            </a:r>
            <a:r>
              <a:rPr lang="en-US" dirty="0"/>
              <a:t>anode with a significantly larger area is placed proximally or distally on the muscle</a:t>
            </a:r>
            <a:endParaRPr lang="cs-CZ" dirty="0"/>
          </a:p>
          <a:p>
            <a:r>
              <a:rPr lang="en-US" dirty="0"/>
              <a:t>Bipolar stimulation with two equally large electrodes (anode proximal, cathode distal) </a:t>
            </a:r>
            <a:r>
              <a:rPr lang="cs-CZ" dirty="0"/>
              <a:t>– </a:t>
            </a:r>
            <a:r>
              <a:rPr lang="en-US" dirty="0" err="1"/>
              <a:t>whe</a:t>
            </a:r>
            <a:r>
              <a:rPr lang="cs-CZ" dirty="0"/>
              <a:t>n </a:t>
            </a:r>
            <a:r>
              <a:rPr lang="en-US" dirty="0"/>
              <a:t>a motor point cannot be found or for prolonged stimulation</a:t>
            </a:r>
            <a:endParaRPr lang="cs-CZ" dirty="0"/>
          </a:p>
          <a:p>
            <a:r>
              <a:rPr lang="en-US" dirty="0"/>
              <a:t>CV mode</a:t>
            </a:r>
            <a:endParaRPr lang="cs-CZ" dirty="0"/>
          </a:p>
          <a:p>
            <a:pPr lvl="1"/>
            <a:r>
              <a:rPr lang="en-US" dirty="0"/>
              <a:t>The motor point of a muscle is the anatomically defined site from which contraction can be induced by percutaneous stimulation with the least intensity of irritating current. It is usually located in the proximal third of the muscle and is the site of nerve entry and the largest accumulation of neuromuscular discs. In denervated muscle, the motor point</a:t>
            </a:r>
            <a:r>
              <a:rPr lang="cs-CZ" dirty="0"/>
              <a:t> </a:t>
            </a:r>
            <a:r>
              <a:rPr lang="cs-CZ" dirty="0" err="1"/>
              <a:t>is</a:t>
            </a:r>
            <a:r>
              <a:rPr lang="cs-CZ" dirty="0"/>
              <a:t> </a:t>
            </a:r>
            <a:r>
              <a:rPr lang="cs-CZ" dirty="0" err="1"/>
              <a:t>located</a:t>
            </a:r>
            <a:r>
              <a:rPr lang="cs-CZ" dirty="0"/>
              <a:t> more</a:t>
            </a:r>
            <a:r>
              <a:rPr lang="en-US" dirty="0"/>
              <a:t> distally</a:t>
            </a:r>
            <a:endParaRPr lang="cs-CZ" dirty="0"/>
          </a:p>
          <a:p>
            <a:r>
              <a:rPr lang="en-US" b="1" i="1" dirty="0"/>
              <a:t>For practice, it is important to follow the principle of the same electrode</a:t>
            </a:r>
            <a:endParaRPr lang="cs-CZ" b="1" i="1"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0093008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b="1" dirty="0"/>
              <a:t>Length of the procedure</a:t>
            </a:r>
            <a:endParaRPr lang="cs-CZ" dirty="0"/>
          </a:p>
          <a:p>
            <a:pPr lvl="1"/>
            <a:r>
              <a:rPr lang="en-US" dirty="0"/>
              <a:t>strictly individual.</a:t>
            </a:r>
            <a:endParaRPr lang="cs-CZ" dirty="0"/>
          </a:p>
          <a:p>
            <a:pPr lvl="1"/>
            <a:r>
              <a:rPr lang="en-US" dirty="0"/>
              <a:t>prevent energetic exhaustion of the muscle, which is manifested by a change in the quality of contraction and/or the need to increase the intensity</a:t>
            </a:r>
            <a:endParaRPr lang="cs-CZ" dirty="0"/>
          </a:p>
          <a:p>
            <a:pPr lvl="1"/>
            <a:r>
              <a:rPr lang="en-US" dirty="0"/>
              <a:t>better to perform electrostimulation for a shorter time</a:t>
            </a:r>
            <a:r>
              <a:rPr lang="cs-CZ" dirty="0"/>
              <a:t>:</a:t>
            </a:r>
          </a:p>
          <a:p>
            <a:pPr lvl="2"/>
            <a:r>
              <a:rPr lang="en-US" dirty="0"/>
              <a:t>1 to 3 minutes or 5 to 15 contractions per motor point</a:t>
            </a:r>
            <a:endParaRPr lang="cs-CZ" dirty="0"/>
          </a:p>
          <a:p>
            <a:pPr lvl="2"/>
            <a:r>
              <a:rPr lang="en-US" dirty="0"/>
              <a:t>several times a day or to alternate individual muscles after 1 to 3 minutes during one session.</a:t>
            </a:r>
            <a:endParaRPr lang="cs-CZ" dirty="0"/>
          </a:p>
          <a:p>
            <a:pPr marL="0" indent="0">
              <a:buNone/>
            </a:pP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03555854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b="1" dirty="0"/>
              <a:t>Frequency of procedures</a:t>
            </a:r>
            <a:endParaRPr lang="cs-CZ" dirty="0"/>
          </a:p>
          <a:p>
            <a:pPr lvl="1"/>
            <a:r>
              <a:rPr lang="en-US" dirty="0"/>
              <a:t>started </a:t>
            </a:r>
            <a:r>
              <a:rPr lang="cs-CZ" dirty="0" err="1"/>
              <a:t>immidiately</a:t>
            </a:r>
            <a:r>
              <a:rPr lang="cs-CZ" dirty="0"/>
              <a:t> </a:t>
            </a:r>
            <a:r>
              <a:rPr lang="en-US" dirty="0"/>
              <a:t>after diagnosis</a:t>
            </a:r>
            <a:endParaRPr lang="cs-CZ" dirty="0"/>
          </a:p>
          <a:p>
            <a:pPr lvl="1"/>
            <a:r>
              <a:rPr lang="en-US" dirty="0"/>
              <a:t>daily for a period proportional to the length of the regenerating axon (max. 3 mm per day)</a:t>
            </a:r>
            <a:endParaRPr lang="cs-CZ" dirty="0"/>
          </a:p>
          <a:p>
            <a:pPr lvl="1"/>
            <a:r>
              <a:rPr lang="en-US" dirty="0"/>
              <a:t>At intervals of 2 to 3 weeks</a:t>
            </a:r>
            <a:endParaRPr lang="cs-CZ" dirty="0"/>
          </a:p>
          <a:p>
            <a:pPr lvl="1"/>
            <a:r>
              <a:rPr lang="en-US" dirty="0"/>
              <a:t>control examination of the I/t curve of denervated muscle for rectangular pulses</a:t>
            </a:r>
            <a:r>
              <a:rPr lang="cs-CZ" dirty="0"/>
              <a:t> – </a:t>
            </a:r>
            <a:r>
              <a:rPr lang="cs-CZ" dirty="0" err="1"/>
              <a:t>if</a:t>
            </a:r>
            <a:r>
              <a:rPr lang="cs-CZ" dirty="0"/>
              <a:t> </a:t>
            </a:r>
            <a:r>
              <a:rPr lang="en-US" dirty="0"/>
              <a:t>restored by rectangular pulses of 1 to 10 </a:t>
            </a:r>
            <a:r>
              <a:rPr lang="en-US" dirty="0" err="1"/>
              <a:t>ms</a:t>
            </a:r>
            <a:r>
              <a:rPr lang="cs-CZ" dirty="0"/>
              <a:t> – </a:t>
            </a:r>
            <a:r>
              <a:rPr lang="cs-CZ" dirty="0" err="1"/>
              <a:t>change</a:t>
            </a:r>
            <a:r>
              <a:rPr lang="cs-CZ" dirty="0"/>
              <a:t> </a:t>
            </a:r>
            <a:r>
              <a:rPr lang="cs-CZ" dirty="0" err="1"/>
              <a:t>therapy</a:t>
            </a:r>
            <a:r>
              <a:rPr lang="cs-CZ" dirty="0"/>
              <a:t> on </a:t>
            </a:r>
            <a:r>
              <a:rPr lang="en-US" b="1" dirty="0" err="1"/>
              <a:t>electrogymnastics</a:t>
            </a:r>
            <a:endParaRPr lang="cs-CZ" b="1"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431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sz="2400" b="1" dirty="0"/>
              <a:t>Intensity</a:t>
            </a:r>
            <a:endParaRPr lang="cs-CZ" sz="2400" b="1" dirty="0"/>
          </a:p>
          <a:p>
            <a:pPr lvl="1"/>
            <a:r>
              <a:rPr lang="en-US" sz="2000" dirty="0"/>
              <a:t>always above the </a:t>
            </a:r>
            <a:r>
              <a:rPr lang="cs-CZ" sz="2000" dirty="0"/>
              <a:t>motor </a:t>
            </a:r>
            <a:r>
              <a:rPr lang="en-US" sz="2000" dirty="0"/>
              <a:t>threshold</a:t>
            </a:r>
            <a:r>
              <a:rPr lang="cs-CZ" sz="2000" dirty="0"/>
              <a:t> (</a:t>
            </a:r>
            <a:r>
              <a:rPr lang="cs-CZ" sz="2000" dirty="0" err="1"/>
              <a:t>visible</a:t>
            </a:r>
            <a:r>
              <a:rPr lang="cs-CZ" sz="2000" dirty="0"/>
              <a:t> </a:t>
            </a:r>
            <a:r>
              <a:rPr lang="cs-CZ" sz="2000" dirty="0" err="1"/>
              <a:t>twitch</a:t>
            </a:r>
            <a:r>
              <a:rPr lang="cs-CZ" sz="2000" dirty="0"/>
              <a:t> </a:t>
            </a:r>
            <a:r>
              <a:rPr lang="cs-CZ" sz="2000" dirty="0" err="1"/>
              <a:t>of</a:t>
            </a:r>
            <a:r>
              <a:rPr lang="cs-CZ" sz="2000" dirty="0"/>
              <a:t> </a:t>
            </a:r>
            <a:r>
              <a:rPr lang="cs-CZ" sz="2000" dirty="0" err="1"/>
              <a:t>the</a:t>
            </a:r>
            <a:r>
              <a:rPr lang="cs-CZ" sz="2000" dirty="0"/>
              <a:t> </a:t>
            </a:r>
            <a:r>
              <a:rPr lang="cs-CZ" sz="2000" dirty="0" err="1"/>
              <a:t>muscle</a:t>
            </a:r>
            <a:r>
              <a:rPr lang="cs-CZ" sz="2000" dirty="0"/>
              <a:t>)</a:t>
            </a:r>
          </a:p>
          <a:p>
            <a:r>
              <a:rPr lang="en-US" sz="2400" b="1" dirty="0"/>
              <a:t>Contraction time - relaxation</a:t>
            </a:r>
            <a:endParaRPr lang="cs-CZ" sz="2400" dirty="0"/>
          </a:p>
          <a:p>
            <a:pPr lvl="1"/>
            <a:r>
              <a:rPr lang="en-US" sz="2000" i="1" dirty="0"/>
              <a:t>Phasic muscles</a:t>
            </a:r>
            <a:r>
              <a:rPr lang="en-US" sz="2000" dirty="0"/>
              <a:t> - 3-6 s, in extreme weakness we start with 1s, we increase the length with a positive step of 1s, depending on how the muscle strength increases.</a:t>
            </a:r>
            <a:endParaRPr lang="cs-CZ" sz="2000" dirty="0"/>
          </a:p>
          <a:p>
            <a:pPr lvl="2"/>
            <a:r>
              <a:rPr lang="en-US" sz="1600" dirty="0"/>
              <a:t>The pause is 2-3 times longer than the contractions</a:t>
            </a:r>
            <a:endParaRPr lang="cs-CZ" sz="1600" dirty="0"/>
          </a:p>
          <a:p>
            <a:pPr lvl="2"/>
            <a:r>
              <a:rPr lang="en-US" sz="1600" dirty="0"/>
              <a:t>The duration of the procedure is 1-3 min. for each muscle, sports strengthening gradually, max 15 min.</a:t>
            </a:r>
            <a:endParaRPr lang="cs-CZ" sz="1600" dirty="0"/>
          </a:p>
          <a:p>
            <a:pPr lvl="1"/>
            <a:r>
              <a:rPr lang="en-US" sz="2000" i="1" dirty="0"/>
              <a:t>Tonic muscles</a:t>
            </a:r>
            <a:r>
              <a:rPr lang="en-US" sz="2000" dirty="0"/>
              <a:t> - contraction - 10-40s, pause - min. equally long, optimally 2x longer, procedure time - 5-15min. not longer than 30 min.</a:t>
            </a:r>
            <a:endParaRPr lang="cs-CZ" sz="2000"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3718600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r>
              <a:rPr lang="cs-CZ" dirty="0"/>
              <a:t> - </a:t>
            </a:r>
            <a:r>
              <a:rPr lang="en-US" b="1" u="sng" dirty="0"/>
              <a:t>Low frequency currents </a:t>
            </a:r>
            <a:r>
              <a:rPr lang="cs-CZ" dirty="0"/>
              <a:t> </a:t>
            </a:r>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fontScale="85000" lnSpcReduction="20000"/>
          </a:bodyPr>
          <a:lstStyle/>
          <a:p>
            <a:pPr lvl="0"/>
            <a:r>
              <a:rPr lang="en-US" dirty="0"/>
              <a:t>unpleasant perception by patients</a:t>
            </a:r>
            <a:endParaRPr lang="cs-CZ" dirty="0"/>
          </a:p>
          <a:p>
            <a:r>
              <a:rPr lang="en-US" i="1" dirty="0"/>
              <a:t>DD-RS</a:t>
            </a:r>
            <a:endParaRPr lang="cs-CZ" dirty="0"/>
          </a:p>
          <a:p>
            <a:pPr lvl="1"/>
            <a:r>
              <a:rPr lang="en-US" dirty="0"/>
              <a:t>sinusoidal MF mounted on the galvanic component, 1s MF, 1s pause, frequency 50 Hz, pulse -10ms, pause 10ms</a:t>
            </a:r>
            <a:endParaRPr lang="cs-CZ" dirty="0"/>
          </a:p>
          <a:p>
            <a:pPr lvl="1"/>
            <a:r>
              <a:rPr lang="en-US" dirty="0"/>
              <a:t>poorly tolerated, painful contractions</a:t>
            </a:r>
            <a:endParaRPr lang="cs-CZ" dirty="0"/>
          </a:p>
          <a:p>
            <a:r>
              <a:rPr lang="en-US" i="1" dirty="0" err="1"/>
              <a:t>Trabert</a:t>
            </a:r>
            <a:endParaRPr lang="cs-CZ" dirty="0"/>
          </a:p>
          <a:p>
            <a:pPr lvl="1"/>
            <a:r>
              <a:rPr lang="en-US" dirty="0"/>
              <a:t>Pulse, rectangular, monophasic, pulse 2ms, pause 5ms frequency 142.9 Hz is not frequency modulated - pleasant</a:t>
            </a:r>
            <a:endParaRPr lang="cs-CZ" dirty="0"/>
          </a:p>
          <a:p>
            <a:pPr lvl="1"/>
            <a:r>
              <a:rPr lang="en-US" dirty="0"/>
              <a:t>intensity at the margin of tolerance (subthreshold </a:t>
            </a:r>
            <a:r>
              <a:rPr lang="en-US" dirty="0" err="1"/>
              <a:t>algic</a:t>
            </a:r>
            <a:r>
              <a:rPr lang="cs-CZ" dirty="0"/>
              <a:t>)</a:t>
            </a:r>
          </a:p>
          <a:p>
            <a:r>
              <a:rPr lang="en-US" dirty="0"/>
              <a:t> </a:t>
            </a:r>
            <a:r>
              <a:rPr lang="en-US" i="1" dirty="0"/>
              <a:t>TENS surge </a:t>
            </a:r>
            <a:r>
              <a:rPr lang="en-US" dirty="0"/>
              <a:t>(subjectively most pleasant, induced contraction is most similar to free contraction)</a:t>
            </a:r>
            <a:endParaRPr lang="cs-CZ" dirty="0"/>
          </a:p>
          <a:p>
            <a:pPr lvl="1"/>
            <a:r>
              <a:rPr lang="en-US" dirty="0"/>
              <a:t> Pulse length 100 - 500 microseconds (0.1-0.5 </a:t>
            </a:r>
            <a:r>
              <a:rPr lang="en-US" dirty="0" err="1"/>
              <a:t>ms</a:t>
            </a:r>
            <a:r>
              <a:rPr lang="en-US" dirty="0"/>
              <a:t>), (increasing pulse length, increases discomfort, therefore pulse length should be as short as possible, but must induce the required subjective intensity) optimal frequency is 50 Hz</a:t>
            </a:r>
            <a:endParaRPr lang="cs-CZ" dirty="0"/>
          </a:p>
          <a:p>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371482641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r>
              <a:rPr lang="cs-CZ" dirty="0"/>
              <a:t> - </a:t>
            </a:r>
            <a:r>
              <a:rPr lang="cs-CZ" b="1" u="sng" dirty="0" err="1"/>
              <a:t>Mid</a:t>
            </a:r>
            <a:r>
              <a:rPr lang="cs-CZ" b="1" u="sng" dirty="0"/>
              <a:t>-</a:t>
            </a:r>
            <a:r>
              <a:rPr lang="en-US" b="1" u="sng" dirty="0"/>
              <a:t>frequency currents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dirty="0"/>
              <a:t>better subjectively </a:t>
            </a:r>
            <a:r>
              <a:rPr lang="cs-CZ" dirty="0" err="1"/>
              <a:t>tolerated</a:t>
            </a:r>
            <a:endParaRPr lang="cs-CZ" dirty="0"/>
          </a:p>
          <a:p>
            <a:r>
              <a:rPr lang="en-US" dirty="0"/>
              <a:t>Carrier frequency from 2500 Hz, up to 12000 Hz</a:t>
            </a:r>
            <a:endParaRPr lang="cs-CZ" dirty="0"/>
          </a:p>
          <a:p>
            <a:r>
              <a:rPr lang="en-US" dirty="0"/>
              <a:t>frequency modulation 50Hz constant or better 30-60 Hz (prevention of muscle fiber adaptation)</a:t>
            </a:r>
            <a:endParaRPr lang="cs-CZ" dirty="0"/>
          </a:p>
          <a:p>
            <a:r>
              <a:rPr lang="en-US" i="1" dirty="0" err="1"/>
              <a:t>Kotz</a:t>
            </a:r>
            <a:r>
              <a:rPr lang="en-US" i="1" dirty="0"/>
              <a:t> currents - Russian stimulation</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8037197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r>
              <a:rPr lang="cs-CZ" dirty="0"/>
              <a:t> - </a:t>
            </a:r>
            <a:r>
              <a:rPr lang="cs-CZ" dirty="0" err="1"/>
              <a:t>indications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dirty="0"/>
              <a:t>strengthening of weakened muscles without reflex changes, which the patient is not able to consciously contract</a:t>
            </a:r>
            <a:endParaRPr lang="cs-CZ" dirty="0"/>
          </a:p>
          <a:p>
            <a:r>
              <a:rPr lang="cs-CZ" dirty="0" err="1"/>
              <a:t>Activation</a:t>
            </a:r>
            <a:r>
              <a:rPr lang="cs-CZ" dirty="0"/>
              <a:t> </a:t>
            </a:r>
            <a:r>
              <a:rPr lang="cs-CZ" dirty="0" err="1"/>
              <a:t>of</a:t>
            </a:r>
            <a:r>
              <a:rPr lang="cs-CZ" dirty="0"/>
              <a:t> </a:t>
            </a:r>
            <a:r>
              <a:rPr lang="cs-CZ" dirty="0" err="1"/>
              <a:t>the</a:t>
            </a:r>
            <a:r>
              <a:rPr lang="cs-CZ" dirty="0"/>
              <a:t> </a:t>
            </a:r>
            <a:r>
              <a:rPr lang="cs-CZ" dirty="0" err="1"/>
              <a:t>denervation</a:t>
            </a:r>
            <a:r>
              <a:rPr lang="cs-CZ" dirty="0"/>
              <a:t> </a:t>
            </a:r>
            <a:r>
              <a:rPr lang="cs-CZ" dirty="0" err="1"/>
              <a:t>muscles</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7220892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Electrodiognostics</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lstStyle/>
          <a:p>
            <a:pPr fontAlgn="t"/>
            <a:r>
              <a:rPr lang="en-US" b="1" dirty="0" err="1"/>
              <a:t>Electrodiagnostics</a:t>
            </a:r>
            <a:r>
              <a:rPr lang="en-US" dirty="0"/>
              <a:t> = determination of optimal parameters of impulses for stimulation of denervated muscles (electrostimulation) and continuous evaluation of the degree of reinnervation using the accommodation quotient.</a:t>
            </a:r>
            <a:endParaRPr lang="cs-CZ" dirty="0"/>
          </a:p>
          <a:p>
            <a:pPr fontAlgn="t"/>
            <a:r>
              <a:rPr lang="en-US" dirty="0"/>
              <a:t>performed using the </a:t>
            </a:r>
            <a:r>
              <a:rPr lang="en-US" dirty="0" err="1"/>
              <a:t>Hoorveg</a:t>
            </a:r>
            <a:r>
              <a:rPr lang="en-US" dirty="0"/>
              <a:t>-Weiss I / t curve - classical or in an abbreviated version.</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pic>
        <p:nvPicPr>
          <p:cNvPr id="1026" name="Picture 2" descr="Gymna Uniphy Guidance C Ultrasound and Electrical Stimulation Unit -  Manufacturer specifications">
            <a:extLst>
              <a:ext uri="{FF2B5EF4-FFF2-40B4-BE49-F238E27FC236}">
                <a16:creationId xmlns:a16="http://schemas.microsoft.com/office/drawing/2014/main" id="{66DBDCB7-C2F6-470A-A7DB-8BE93AF9E55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096000" y="4001294"/>
            <a:ext cx="2568241" cy="2030133"/>
          </a:xfrm>
          <a:prstGeom prst="rect">
            <a:avLst/>
          </a:prstGeom>
          <a:noFill/>
          <a:extLst>
            <a:ext uri="{909E8E84-426E-40DD-AFC4-6F175D3DCCD1}">
              <a14:hiddenFill xmlns:a14="http://schemas.microsoft.com/office/drawing/2010/main">
                <a:solidFill>
                  <a:srgbClr val="FFFFFF"/>
                </a:solidFill>
              </a14:hiddenFill>
            </a:ext>
          </a:extLst>
        </p:spPr>
      </p:pic>
      <p:sp>
        <p:nvSpPr>
          <p:cNvPr id="6" name="TextovéPole 5">
            <a:extLst>
              <a:ext uri="{FF2B5EF4-FFF2-40B4-BE49-F238E27FC236}">
                <a16:creationId xmlns:a16="http://schemas.microsoft.com/office/drawing/2014/main" id="{EB69EB52-0AE8-48CB-A474-28728F3F7A4D}"/>
              </a:ext>
            </a:extLst>
          </p:cNvPr>
          <p:cNvSpPr txBox="1"/>
          <p:nvPr/>
        </p:nvSpPr>
        <p:spPr>
          <a:xfrm>
            <a:off x="6008520" y="6061547"/>
            <a:ext cx="2743200" cy="230832"/>
          </a:xfrm>
          <a:prstGeom prst="rect">
            <a:avLst/>
          </a:prstGeom>
          <a:noFill/>
        </p:spPr>
        <p:txBody>
          <a:bodyPr wrap="square" rtlCol="0">
            <a:spAutoFit/>
          </a:bodyPr>
          <a:lstStyle/>
          <a:p>
            <a:r>
              <a:rPr lang="cs-CZ" sz="300" dirty="0"/>
              <a:t>https://www.google.com/url?sa=i&amp;url=http%3A%2F%2Fwww.medwow.com%2Fmed%2Fultrasound_and_electrical_stimulation_unit%2Fgymna_uniphy%2Fguidance_c%2F6453.model-spec&amp;psig=AOvVaw2uYUHQ7iOIdtyAE0_zjktV&amp;ust=1606168390672000&amp;source=images&amp;cd=vfe&amp;ved=0CAIQjRxqFwoTCIi-o9-Rl-0CFQAAAAAdAAAAABAD</a:t>
            </a:r>
          </a:p>
        </p:txBody>
      </p:sp>
    </p:spTree>
    <p:extLst>
      <p:ext uri="{BB962C8B-B14F-4D97-AF65-F5344CB8AC3E}">
        <p14:creationId xmlns:p14="http://schemas.microsoft.com/office/powerpoint/2010/main" val="211353483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Electrostimulation</a:t>
            </a:r>
            <a:r>
              <a:rPr lang="cs-CZ" dirty="0"/>
              <a:t> - </a:t>
            </a:r>
            <a:r>
              <a:rPr lang="cs-CZ" dirty="0" err="1"/>
              <a:t>contraindications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a:xfrm>
            <a:off x="838200" y="1572850"/>
            <a:ext cx="10515600" cy="4351338"/>
          </a:xfrm>
        </p:spPr>
        <p:txBody>
          <a:bodyPr>
            <a:normAutofit fontScale="62500" lnSpcReduction="20000"/>
          </a:bodyPr>
          <a:lstStyle/>
          <a:p>
            <a:r>
              <a:rPr lang="en-US" dirty="0"/>
              <a:t>febrile conditions of any etiology</a:t>
            </a:r>
            <a:endParaRPr lang="cs-CZ" dirty="0"/>
          </a:p>
          <a:p>
            <a:r>
              <a:rPr lang="en-US" dirty="0"/>
              <a:t>general cachexia of any etiology</a:t>
            </a:r>
            <a:endParaRPr lang="cs-CZ" dirty="0"/>
          </a:p>
          <a:p>
            <a:r>
              <a:rPr lang="en-US" dirty="0"/>
              <a:t>patients with an implanted pacemaker</a:t>
            </a:r>
            <a:endParaRPr lang="cs-CZ" dirty="0"/>
          </a:p>
          <a:p>
            <a:r>
              <a:rPr lang="en-US" dirty="0" err="1"/>
              <a:t>haemorrhagic</a:t>
            </a:r>
            <a:r>
              <a:rPr lang="en-US" dirty="0"/>
              <a:t> diathesis</a:t>
            </a:r>
            <a:endParaRPr lang="cs-CZ" dirty="0"/>
          </a:p>
          <a:p>
            <a:r>
              <a:rPr lang="en-US" dirty="0"/>
              <a:t>metal objects under the application site or in a jet path</a:t>
            </a:r>
            <a:endParaRPr lang="cs-CZ" dirty="0"/>
          </a:p>
          <a:p>
            <a:r>
              <a:rPr lang="en-US" dirty="0"/>
              <a:t>trophic skin changes at the application site</a:t>
            </a:r>
            <a:endParaRPr lang="cs-CZ" dirty="0"/>
          </a:p>
          <a:p>
            <a:r>
              <a:rPr lang="en-US" dirty="0"/>
              <a:t>scars or fresh damage to the skin</a:t>
            </a:r>
            <a:endParaRPr lang="cs-CZ" dirty="0"/>
          </a:p>
          <a:p>
            <a:r>
              <a:rPr lang="en-US" dirty="0"/>
              <a:t>pregnancy (</a:t>
            </a:r>
            <a:r>
              <a:rPr lang="cs-CZ" dirty="0" err="1"/>
              <a:t>exept</a:t>
            </a:r>
            <a:r>
              <a:rPr lang="cs-CZ" dirty="0"/>
              <a:t> </a:t>
            </a:r>
            <a:r>
              <a:rPr lang="en-US" dirty="0"/>
              <a:t>TENS)</a:t>
            </a:r>
            <a:endParaRPr lang="cs-CZ" dirty="0"/>
          </a:p>
          <a:p>
            <a:r>
              <a:rPr lang="en-US" dirty="0"/>
              <a:t>laryngeal and thyroid area</a:t>
            </a:r>
            <a:endParaRPr lang="cs-CZ" dirty="0"/>
          </a:p>
          <a:p>
            <a:r>
              <a:rPr lang="en-US" dirty="0"/>
              <a:t>primary tuberculosis deposits, primary tumors without signs of metastasis below the site of application or in the current pathway</a:t>
            </a:r>
            <a:endParaRPr lang="cs-CZ" dirty="0"/>
          </a:p>
          <a:p>
            <a:r>
              <a:rPr lang="en-US" dirty="0"/>
              <a:t>area of ​​large sympathetic plexuses</a:t>
            </a:r>
            <a:endParaRPr lang="cs-CZ" dirty="0"/>
          </a:p>
          <a:p>
            <a:r>
              <a:rPr lang="en-US" dirty="0"/>
              <a:t>manifest cardiac or respiratory insufficiency</a:t>
            </a:r>
            <a:endParaRPr lang="cs-CZ" dirty="0"/>
          </a:p>
          <a:p>
            <a:r>
              <a:rPr lang="en-US" dirty="0"/>
              <a:t>Sensitivity disorders at the application site</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32994898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cs-CZ" dirty="0" err="1"/>
              <a:t>Exercise</a:t>
            </a:r>
            <a:r>
              <a:rPr lang="cs-CZ" dirty="0"/>
              <a:t> </a:t>
            </a:r>
            <a:r>
              <a:rPr lang="cs-CZ" dirty="0" err="1"/>
              <a:t>for</a:t>
            </a:r>
            <a:r>
              <a:rPr lang="cs-CZ" dirty="0"/>
              <a:t> </a:t>
            </a:r>
            <a:r>
              <a:rPr lang="cs-CZ" dirty="0" err="1"/>
              <a:t>weakened</a:t>
            </a:r>
            <a:r>
              <a:rPr lang="cs-CZ" dirty="0"/>
              <a:t> </a:t>
            </a:r>
            <a:r>
              <a:rPr lang="cs-CZ" dirty="0" err="1"/>
              <a:t>muscles</a:t>
            </a:r>
            <a:endParaRPr lang="cs-CZ" dirty="0"/>
          </a:p>
          <a:p>
            <a:r>
              <a:rPr lang="cs-CZ" dirty="0" err="1"/>
              <a:t>For</a:t>
            </a:r>
            <a:r>
              <a:rPr lang="cs-CZ" dirty="0"/>
              <a:t> m</a:t>
            </a:r>
            <a:r>
              <a:rPr lang="en-US" dirty="0" err="1"/>
              <a:t>uscle</a:t>
            </a:r>
            <a:r>
              <a:rPr lang="cs-CZ" dirty="0"/>
              <a:t>s´</a:t>
            </a:r>
            <a:r>
              <a:rPr lang="en-US" dirty="0"/>
              <a:t> strength higher than level 2</a:t>
            </a:r>
            <a:endParaRPr lang="cs-CZ" dirty="0"/>
          </a:p>
          <a:p>
            <a:r>
              <a:rPr lang="en-US" dirty="0"/>
              <a:t>mostly rectangular currents</a:t>
            </a:r>
            <a:endParaRPr lang="cs-CZ" dirty="0"/>
          </a:p>
          <a:p>
            <a:pPr marL="0" indent="0">
              <a:buNone/>
            </a:pP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36619839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sz="2400" b="1" dirty="0"/>
              <a:t>Intensity</a:t>
            </a:r>
            <a:endParaRPr lang="cs-CZ" sz="2400" b="1" dirty="0"/>
          </a:p>
          <a:p>
            <a:pPr lvl="1"/>
            <a:r>
              <a:rPr lang="en-US" sz="2000" dirty="0"/>
              <a:t>always above the </a:t>
            </a:r>
            <a:r>
              <a:rPr lang="cs-CZ" sz="2000" dirty="0"/>
              <a:t>motor </a:t>
            </a:r>
            <a:r>
              <a:rPr lang="en-US" sz="2000" dirty="0"/>
              <a:t>threshold</a:t>
            </a:r>
            <a:r>
              <a:rPr lang="cs-CZ" sz="2000" dirty="0"/>
              <a:t> (</a:t>
            </a:r>
            <a:r>
              <a:rPr lang="cs-CZ" sz="2000" dirty="0" err="1"/>
              <a:t>visible</a:t>
            </a:r>
            <a:r>
              <a:rPr lang="cs-CZ" sz="2000" dirty="0"/>
              <a:t> </a:t>
            </a:r>
            <a:r>
              <a:rPr lang="cs-CZ" sz="2000" dirty="0" err="1"/>
              <a:t>twitch</a:t>
            </a:r>
            <a:r>
              <a:rPr lang="cs-CZ" sz="2000" dirty="0"/>
              <a:t> </a:t>
            </a:r>
            <a:r>
              <a:rPr lang="cs-CZ" sz="2000" dirty="0" err="1"/>
              <a:t>of</a:t>
            </a:r>
            <a:r>
              <a:rPr lang="cs-CZ" sz="2000" dirty="0"/>
              <a:t> </a:t>
            </a:r>
            <a:r>
              <a:rPr lang="cs-CZ" sz="2000" dirty="0" err="1"/>
              <a:t>the</a:t>
            </a:r>
            <a:r>
              <a:rPr lang="cs-CZ" sz="2000" dirty="0"/>
              <a:t> </a:t>
            </a:r>
            <a:r>
              <a:rPr lang="cs-CZ" sz="2000" dirty="0" err="1"/>
              <a:t>muscle</a:t>
            </a:r>
            <a:r>
              <a:rPr lang="cs-CZ" sz="2000" dirty="0"/>
              <a:t>)</a:t>
            </a:r>
          </a:p>
          <a:p>
            <a:r>
              <a:rPr lang="en-US" sz="2400" b="1" dirty="0"/>
              <a:t> Contraction time - relaxation</a:t>
            </a:r>
            <a:endParaRPr lang="cs-CZ" sz="2400" dirty="0"/>
          </a:p>
          <a:p>
            <a:pPr lvl="1"/>
            <a:r>
              <a:rPr lang="en-US" sz="2000" i="1" dirty="0"/>
              <a:t>Phasic muscles</a:t>
            </a:r>
            <a:r>
              <a:rPr lang="en-US" sz="2000" dirty="0"/>
              <a:t> - 3-6 s, in extreme weakness we start with 1s, we increase the length with a positive step of 1s, depending on how the muscle strength increases.</a:t>
            </a:r>
            <a:endParaRPr lang="cs-CZ" sz="2000" dirty="0"/>
          </a:p>
          <a:p>
            <a:pPr lvl="2"/>
            <a:r>
              <a:rPr lang="en-US" sz="1600" dirty="0"/>
              <a:t>The pause is 2-3 times longer than the contractions</a:t>
            </a:r>
            <a:endParaRPr lang="cs-CZ" sz="1600" dirty="0"/>
          </a:p>
          <a:p>
            <a:pPr lvl="2"/>
            <a:r>
              <a:rPr lang="en-US" sz="1600" dirty="0"/>
              <a:t>The duration of the procedure is 1-3 min. for each muscle, sports strengthening gradually, max 15 min.</a:t>
            </a:r>
            <a:endParaRPr lang="cs-CZ" sz="1600" dirty="0"/>
          </a:p>
          <a:p>
            <a:pPr lvl="1"/>
            <a:r>
              <a:rPr lang="en-US" sz="2000" i="1" dirty="0"/>
              <a:t>Tonic muscles</a:t>
            </a:r>
            <a:r>
              <a:rPr lang="en-US" sz="2000" dirty="0"/>
              <a:t> - contraction - 10-40s, pause - min. equally long, optimally 2x longer, procedure time - 5-15min. not longer than 30 min.</a:t>
            </a:r>
            <a:endParaRPr lang="cs-CZ" sz="2000"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1576793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b="1" u="sng" dirty="0"/>
              <a:t>Methods of application:</a:t>
            </a:r>
            <a:endParaRPr lang="cs-CZ" dirty="0"/>
          </a:p>
          <a:p>
            <a:pPr lvl="1"/>
            <a:r>
              <a:rPr lang="en-US" i="1" dirty="0"/>
              <a:t>bipolar</a:t>
            </a:r>
            <a:r>
              <a:rPr lang="en-US" dirty="0"/>
              <a:t> EG: with two equally large electrodes placed over a given muscle - can only be accepted for long-term stimulation</a:t>
            </a:r>
            <a:endParaRPr lang="cs-CZ" dirty="0"/>
          </a:p>
          <a:p>
            <a:pPr marL="0" indent="0" fontAlgn="t">
              <a:buNone/>
            </a:pPr>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8333034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Electrogymnastics</a:t>
            </a:r>
            <a:r>
              <a:rPr lang="cs-CZ" dirty="0"/>
              <a:t> – most u</a:t>
            </a:r>
            <a:r>
              <a:rPr lang="en-US" dirty="0"/>
              <a:t>sed currents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dirty="0"/>
              <a:t>TENS surge (wave) - pulse length 100 - 500 </a:t>
            </a:r>
            <a:r>
              <a:rPr lang="en-US" dirty="0" err="1"/>
              <a:t>μs</a:t>
            </a:r>
            <a:r>
              <a:rPr lang="en-US" dirty="0"/>
              <a:t>, frequency 50 Hz, most pleasant for the patient</a:t>
            </a:r>
            <a:endParaRPr lang="cs-CZ" dirty="0"/>
          </a:p>
          <a:p>
            <a:r>
              <a:rPr lang="en-US" b="1" dirty="0"/>
              <a:t>Middle frequencies currents </a:t>
            </a:r>
            <a:r>
              <a:rPr lang="en-US" dirty="0"/>
              <a:t>- carrier frequency 2.5 kHz (</a:t>
            </a:r>
            <a:r>
              <a:rPr lang="en-US" dirty="0" err="1"/>
              <a:t>Kotz</a:t>
            </a:r>
            <a:r>
              <a:rPr lang="en-US" dirty="0"/>
              <a:t> currents</a:t>
            </a:r>
            <a:r>
              <a:rPr lang="cs-CZ" dirty="0"/>
              <a:t>=</a:t>
            </a:r>
            <a:r>
              <a:rPr lang="en-US" dirty="0"/>
              <a:t> Russian stimulation ) -12 kHz, frequency modulation 30-60 Hz</a:t>
            </a:r>
            <a:r>
              <a:rPr lang="cs-CZ" dirty="0"/>
              <a:t> (</a:t>
            </a:r>
            <a:r>
              <a:rPr lang="cs-CZ" dirty="0" err="1"/>
              <a:t>modulation</a:t>
            </a:r>
            <a:r>
              <a:rPr lang="cs-CZ" dirty="0"/>
              <a:t> to </a:t>
            </a:r>
            <a:r>
              <a:rPr lang="cs-CZ" dirty="0" err="1"/>
              <a:t>avoid</a:t>
            </a:r>
            <a:r>
              <a:rPr lang="cs-CZ" dirty="0"/>
              <a:t> </a:t>
            </a:r>
            <a:r>
              <a:rPr lang="cs-CZ" dirty="0" err="1"/>
              <a:t>adaptation</a:t>
            </a:r>
            <a:r>
              <a:rPr lang="cs-CZ" dirty="0"/>
              <a:t>)</a:t>
            </a:r>
          </a:p>
          <a:p>
            <a:r>
              <a:rPr lang="en-US" b="1" dirty="0"/>
              <a:t>Low frequencies currents </a:t>
            </a:r>
            <a:r>
              <a:rPr lang="en-US" dirty="0"/>
              <a:t>- </a:t>
            </a:r>
            <a:r>
              <a:rPr lang="en-US" dirty="0" err="1"/>
              <a:t>Träbert</a:t>
            </a:r>
            <a:r>
              <a:rPr lang="en-US" dirty="0"/>
              <a:t> currents, DD currents of the RS type - unpleasant, not used much</a:t>
            </a:r>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8658463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Electrogymnastics</a:t>
            </a:r>
            <a:r>
              <a:rPr lang="cs-CZ" dirty="0"/>
              <a:t> - </a:t>
            </a:r>
            <a:r>
              <a:rPr lang="cs-CZ" dirty="0" err="1"/>
              <a:t>indications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dirty="0"/>
              <a:t>strengthening of weakened muscles without reflex changes</a:t>
            </a:r>
            <a:endParaRPr lang="cs-CZ" dirty="0"/>
          </a:p>
          <a:p>
            <a:r>
              <a:rPr lang="en-US" dirty="0"/>
              <a:t>muscle strength according</a:t>
            </a:r>
            <a:r>
              <a:rPr lang="cs-CZ" dirty="0"/>
              <a:t> </a:t>
            </a:r>
            <a:r>
              <a:rPr lang="cs-CZ" dirty="0" err="1"/>
              <a:t>muscle</a:t>
            </a:r>
            <a:r>
              <a:rPr lang="cs-CZ" dirty="0"/>
              <a:t> </a:t>
            </a:r>
            <a:r>
              <a:rPr lang="en-US" dirty="0"/>
              <a:t>test: grade 2 and higher</a:t>
            </a:r>
            <a:endParaRPr lang="cs-CZ" dirty="0"/>
          </a:p>
          <a:p>
            <a:r>
              <a:rPr lang="en-US" dirty="0"/>
              <a:t>creating the right gradual involvement of certain muscles (timing) in the optimal stereotypes of a certain movement in sport</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41423897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Electrogymnastics</a:t>
            </a:r>
            <a:r>
              <a:rPr lang="cs-CZ" dirty="0"/>
              <a:t> - </a:t>
            </a:r>
            <a:r>
              <a:rPr lang="cs-CZ" dirty="0" err="1"/>
              <a:t>contraindications</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fontScale="55000" lnSpcReduction="20000"/>
          </a:bodyPr>
          <a:lstStyle/>
          <a:p>
            <a:r>
              <a:rPr lang="en-US" b="1" u="sng" dirty="0"/>
              <a:t>Contraindication:</a:t>
            </a:r>
            <a:endParaRPr lang="cs-CZ" dirty="0"/>
          </a:p>
          <a:p>
            <a:r>
              <a:rPr lang="en-US" dirty="0"/>
              <a:t>febrile conditions of any etiology</a:t>
            </a:r>
            <a:endParaRPr lang="cs-CZ" dirty="0"/>
          </a:p>
          <a:p>
            <a:r>
              <a:rPr lang="en-US" dirty="0"/>
              <a:t>general cachexia of any etiology</a:t>
            </a:r>
            <a:endParaRPr lang="cs-CZ" dirty="0"/>
          </a:p>
          <a:p>
            <a:r>
              <a:rPr lang="en-US" dirty="0"/>
              <a:t>patients with an implanted pacemaker</a:t>
            </a:r>
            <a:endParaRPr lang="cs-CZ" dirty="0"/>
          </a:p>
          <a:p>
            <a:r>
              <a:rPr lang="en-US" dirty="0" err="1"/>
              <a:t>haemorrhagic</a:t>
            </a:r>
            <a:r>
              <a:rPr lang="en-US" dirty="0"/>
              <a:t> diathesis</a:t>
            </a:r>
            <a:endParaRPr lang="cs-CZ" dirty="0"/>
          </a:p>
          <a:p>
            <a:r>
              <a:rPr lang="en-US" dirty="0"/>
              <a:t>metal objects under the application site or in a jet path</a:t>
            </a:r>
            <a:endParaRPr lang="cs-CZ" dirty="0"/>
          </a:p>
          <a:p>
            <a:r>
              <a:rPr lang="en-US" dirty="0"/>
              <a:t>trophic skin changes at the application site</a:t>
            </a:r>
            <a:endParaRPr lang="cs-CZ" dirty="0"/>
          </a:p>
          <a:p>
            <a:r>
              <a:rPr lang="en-US" dirty="0"/>
              <a:t>scars or fresh damage to the skin</a:t>
            </a:r>
            <a:endParaRPr lang="cs-CZ" dirty="0"/>
          </a:p>
          <a:p>
            <a:r>
              <a:rPr lang="en-US" dirty="0"/>
              <a:t>pregnancy (</a:t>
            </a:r>
            <a:r>
              <a:rPr lang="cs-CZ" dirty="0" err="1"/>
              <a:t>exept</a:t>
            </a:r>
            <a:r>
              <a:rPr lang="cs-CZ" dirty="0"/>
              <a:t> </a:t>
            </a:r>
            <a:r>
              <a:rPr lang="en-US" dirty="0"/>
              <a:t>TENS)</a:t>
            </a:r>
            <a:endParaRPr lang="cs-CZ" dirty="0"/>
          </a:p>
          <a:p>
            <a:r>
              <a:rPr lang="en-US" dirty="0"/>
              <a:t>laryngeal and thyroid area</a:t>
            </a:r>
            <a:endParaRPr lang="cs-CZ" dirty="0"/>
          </a:p>
          <a:p>
            <a:r>
              <a:rPr lang="en-US" dirty="0"/>
              <a:t>primary tuberculosis deposits, primary tumors without signs of metastasis below the site of application or in the current pathway</a:t>
            </a:r>
            <a:endParaRPr lang="cs-CZ" dirty="0"/>
          </a:p>
          <a:p>
            <a:r>
              <a:rPr lang="en-US" dirty="0"/>
              <a:t>area of ​​large sympathetic plexuses</a:t>
            </a:r>
            <a:endParaRPr lang="cs-CZ" dirty="0"/>
          </a:p>
          <a:p>
            <a:r>
              <a:rPr lang="en-US" dirty="0"/>
              <a:t>manifest cardiac or respiratory insufficiency</a:t>
            </a:r>
            <a:endParaRPr lang="cs-CZ" dirty="0"/>
          </a:p>
          <a:p>
            <a:r>
              <a:rPr lang="en-US" dirty="0"/>
              <a:t>Sensitivity disorders at the application site</a:t>
            </a:r>
            <a:endParaRPr lang="cs-CZ" dirty="0"/>
          </a:p>
          <a:p>
            <a:pPr marL="0" indent="0" fontAlgn="t">
              <a:buNone/>
            </a:pPr>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06383346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Examples</a:t>
            </a:r>
            <a:r>
              <a:rPr lang="cs-CZ" dirty="0"/>
              <a:t> </a:t>
            </a:r>
            <a:r>
              <a:rPr lang="cs-CZ" dirty="0" err="1"/>
              <a:t>of</a:t>
            </a:r>
            <a:r>
              <a:rPr lang="cs-CZ" dirty="0"/>
              <a:t> </a:t>
            </a:r>
            <a:r>
              <a:rPr lang="cs-CZ" dirty="0" err="1"/>
              <a:t>specific</a:t>
            </a:r>
            <a:r>
              <a:rPr lang="cs-CZ" dirty="0"/>
              <a:t> use - neurology</a:t>
            </a:r>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b="1" u="sng" dirty="0"/>
              <a:t>Electrostimulation</a:t>
            </a:r>
            <a:endParaRPr lang="cs-CZ" b="1" u="sng" dirty="0"/>
          </a:p>
          <a:p>
            <a:pPr lvl="1"/>
            <a:r>
              <a:rPr lang="en-US" dirty="0"/>
              <a:t>It is important to start as soon as possible</a:t>
            </a:r>
            <a:endParaRPr lang="cs-CZ" dirty="0"/>
          </a:p>
          <a:p>
            <a:pPr lvl="1"/>
            <a:r>
              <a:rPr lang="en-US" dirty="0"/>
              <a:t>according to the I / t curve, within 2-3 weeks a control examination is performed using rectangular impulse currents</a:t>
            </a:r>
            <a:endParaRPr lang="cs-CZ" dirty="0"/>
          </a:p>
          <a:p>
            <a:pPr lvl="1"/>
            <a:r>
              <a:rPr lang="en-US" dirty="0"/>
              <a:t>light paresis - lower intensity, shorter and steeper pulses</a:t>
            </a:r>
            <a:endParaRPr lang="cs-CZ" dirty="0"/>
          </a:p>
          <a:p>
            <a:pPr lvl="1"/>
            <a:r>
              <a:rPr lang="en-US" dirty="0"/>
              <a:t>heavy paresis - relatively high intensity, impulse rise slower, longer lasting</a:t>
            </a:r>
            <a:endParaRPr lang="cs-CZ" dirty="0"/>
          </a:p>
          <a:p>
            <a:pPr lvl="1"/>
            <a:r>
              <a:rPr lang="cs-CZ" dirty="0" err="1"/>
              <a:t>Cerebral</a:t>
            </a:r>
            <a:r>
              <a:rPr lang="cs-CZ" dirty="0"/>
              <a:t> </a:t>
            </a:r>
            <a:r>
              <a:rPr lang="cs-CZ" dirty="0" err="1"/>
              <a:t>palsy</a:t>
            </a:r>
            <a:endParaRPr lang="cs-CZ" dirty="0"/>
          </a:p>
          <a:p>
            <a:pPr lvl="1"/>
            <a:r>
              <a:rPr lang="cs-CZ" dirty="0" err="1"/>
              <a:t>Spastic</a:t>
            </a:r>
            <a:r>
              <a:rPr lang="cs-CZ" dirty="0"/>
              <a:t> </a:t>
            </a:r>
            <a:r>
              <a:rPr lang="cs-CZ" dirty="0" err="1"/>
              <a:t>paresis</a:t>
            </a:r>
            <a:r>
              <a:rPr lang="cs-CZ" dirty="0"/>
              <a:t> – </a:t>
            </a:r>
            <a:r>
              <a:rPr lang="cs-CZ" dirty="0" err="1"/>
              <a:t>stimulation</a:t>
            </a:r>
            <a:r>
              <a:rPr lang="cs-CZ" dirty="0"/>
              <a:t> </a:t>
            </a:r>
            <a:r>
              <a:rPr lang="cs-CZ" dirty="0" err="1"/>
              <a:t>of</a:t>
            </a:r>
            <a:r>
              <a:rPr lang="cs-CZ" dirty="0"/>
              <a:t> </a:t>
            </a:r>
            <a:r>
              <a:rPr lang="cs-CZ" dirty="0" err="1"/>
              <a:t>the</a:t>
            </a:r>
            <a:r>
              <a:rPr lang="cs-CZ" dirty="0"/>
              <a:t> </a:t>
            </a:r>
            <a:r>
              <a:rPr lang="cs-CZ" dirty="0" err="1"/>
              <a:t>agonistic</a:t>
            </a:r>
            <a:r>
              <a:rPr lang="cs-CZ" dirty="0"/>
              <a:t> </a:t>
            </a:r>
            <a:r>
              <a:rPr lang="cs-CZ" dirty="0" err="1"/>
              <a:t>muscle</a:t>
            </a:r>
            <a:r>
              <a:rPr lang="cs-CZ" dirty="0"/>
              <a:t> </a:t>
            </a:r>
            <a:r>
              <a:rPr lang="cs-CZ" dirty="0" err="1"/>
              <a:t>group</a:t>
            </a:r>
            <a:endParaRPr lang="cs-CZ" dirty="0"/>
          </a:p>
          <a:p>
            <a:pPr lvl="1"/>
            <a:r>
              <a:rPr lang="cs-CZ" dirty="0" err="1"/>
              <a:t>Sclerosis</a:t>
            </a:r>
            <a:r>
              <a:rPr lang="cs-CZ" dirty="0"/>
              <a:t> multiplex</a:t>
            </a:r>
          </a:p>
          <a:p>
            <a:pPr lvl="1"/>
            <a:r>
              <a:rPr lang="cs-CZ" dirty="0"/>
              <a:t>Parkinson </a:t>
            </a:r>
            <a:r>
              <a:rPr lang="cs-CZ" dirty="0" err="1"/>
              <a:t>disease</a:t>
            </a:r>
            <a:endParaRPr lang="cs-CZ" dirty="0"/>
          </a:p>
          <a:p>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3878631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a:t>NEXT LECTURE – ONLINE TEST</a:t>
            </a:r>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a:xfrm>
            <a:off x="838199" y="1825625"/>
            <a:ext cx="10736179" cy="4351338"/>
          </a:xfrm>
        </p:spPr>
        <p:txBody>
          <a:bodyPr>
            <a:normAutofit/>
          </a:bodyPr>
          <a:lstStyle/>
          <a:p>
            <a:r>
              <a:rPr lang="cs-CZ" dirty="0" err="1"/>
              <a:t>Short</a:t>
            </a:r>
            <a:r>
              <a:rPr lang="cs-CZ" dirty="0"/>
              <a:t> online test – </a:t>
            </a:r>
            <a:r>
              <a:rPr lang="cs-CZ" dirty="0" err="1"/>
              <a:t>next</a:t>
            </a:r>
            <a:r>
              <a:rPr lang="cs-CZ" dirty="0"/>
              <a:t> </a:t>
            </a:r>
            <a:r>
              <a:rPr lang="cs-CZ" dirty="0" err="1"/>
              <a:t>Monday</a:t>
            </a:r>
            <a:r>
              <a:rPr lang="cs-CZ" dirty="0"/>
              <a:t> (30th </a:t>
            </a:r>
            <a:r>
              <a:rPr lang="cs-CZ" dirty="0" err="1"/>
              <a:t>November</a:t>
            </a:r>
            <a:r>
              <a:rPr lang="cs-CZ" dirty="0"/>
              <a:t>), 7 </a:t>
            </a:r>
            <a:r>
              <a:rPr lang="cs-CZ" dirty="0" err="1"/>
              <a:t>p.m</a:t>
            </a:r>
            <a:r>
              <a:rPr lang="cs-CZ" dirty="0"/>
              <a:t>.</a:t>
            </a:r>
          </a:p>
          <a:p>
            <a:r>
              <a:rPr lang="cs-CZ" dirty="0" err="1"/>
              <a:t>check</a:t>
            </a:r>
            <a:r>
              <a:rPr lang="cs-CZ" dirty="0"/>
              <a:t> University </a:t>
            </a:r>
            <a:r>
              <a:rPr lang="cs-CZ" dirty="0" err="1"/>
              <a:t>Information</a:t>
            </a:r>
            <a:r>
              <a:rPr lang="cs-CZ" dirty="0"/>
              <a:t> </a:t>
            </a:r>
            <a:r>
              <a:rPr lang="cs-CZ" dirty="0" err="1"/>
              <a:t>system</a:t>
            </a:r>
            <a:r>
              <a:rPr lang="cs-CZ" dirty="0"/>
              <a:t> (</a:t>
            </a:r>
            <a:r>
              <a:rPr lang="cs-CZ" dirty="0" err="1"/>
              <a:t>Interactive</a:t>
            </a:r>
            <a:r>
              <a:rPr lang="cs-CZ" dirty="0"/>
              <a:t> </a:t>
            </a:r>
            <a:r>
              <a:rPr lang="cs-CZ" dirty="0" err="1"/>
              <a:t>syllabi</a:t>
            </a:r>
            <a:r>
              <a:rPr lang="cs-CZ" dirty="0"/>
              <a:t>)</a:t>
            </a:r>
          </a:p>
          <a:p>
            <a:r>
              <a:rPr lang="cs-CZ" dirty="0" err="1"/>
              <a:t>Information</a:t>
            </a:r>
            <a:r>
              <a:rPr lang="cs-CZ" dirty="0"/>
              <a:t> in </a:t>
            </a:r>
            <a:r>
              <a:rPr lang="cs-CZ" dirty="0" err="1"/>
              <a:t>following</a:t>
            </a:r>
            <a:r>
              <a:rPr lang="cs-CZ" dirty="0"/>
              <a:t> </a:t>
            </a:r>
            <a:r>
              <a:rPr lang="cs-CZ" dirty="0" err="1"/>
              <a:t>days</a:t>
            </a:r>
            <a:r>
              <a:rPr lang="cs-CZ" dirty="0"/>
              <a:t> (</a:t>
            </a:r>
            <a:r>
              <a:rPr lang="cs-CZ" dirty="0" err="1"/>
              <a:t>Wednesday</a:t>
            </a:r>
            <a:r>
              <a:rPr lang="cs-CZ" dirty="0"/>
              <a:t>)</a:t>
            </a:r>
          </a:p>
          <a:p>
            <a:endParaRPr lang="cs-CZ" dirty="0"/>
          </a:p>
          <a:p>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6933943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a:xfrm>
            <a:off x="510841" y="2350336"/>
            <a:ext cx="6765758" cy="1325563"/>
          </a:xfrm>
        </p:spPr>
        <p:txBody>
          <a:bodyPr/>
          <a:lstStyle/>
          <a:p>
            <a:pPr algn="ctr"/>
            <a:r>
              <a:rPr lang="cs-CZ" b="1" dirty="0" err="1"/>
              <a:t>Thank</a:t>
            </a:r>
            <a:r>
              <a:rPr lang="cs-CZ" b="1" dirty="0"/>
              <a:t> </a:t>
            </a:r>
            <a:r>
              <a:rPr lang="cs-CZ" b="1" dirty="0" err="1"/>
              <a:t>you</a:t>
            </a:r>
            <a:r>
              <a:rPr lang="cs-CZ" b="1" dirty="0"/>
              <a:t> </a:t>
            </a:r>
            <a:r>
              <a:rPr lang="cs-CZ" b="1" dirty="0" err="1"/>
              <a:t>for</a:t>
            </a:r>
            <a:r>
              <a:rPr lang="cs-CZ" b="1" dirty="0"/>
              <a:t> </a:t>
            </a:r>
            <a:r>
              <a:rPr lang="cs-CZ" b="1" dirty="0" err="1"/>
              <a:t>your</a:t>
            </a:r>
            <a:r>
              <a:rPr lang="cs-CZ" b="1" dirty="0"/>
              <a:t> </a:t>
            </a:r>
            <a:r>
              <a:rPr lang="cs-CZ" b="1" dirty="0" err="1"/>
              <a:t>attention</a:t>
            </a:r>
            <a:endParaRPr lang="cs-CZ" b="1"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pic>
        <p:nvPicPr>
          <p:cNvPr id="2050" name="Picture 2" descr="CurePink Plakát Star Wars|Hvězdné války: Yoda - May The Force Be With You  (61 x 91,5 cm) | MALL.CZ">
            <a:extLst>
              <a:ext uri="{FF2B5EF4-FFF2-40B4-BE49-F238E27FC236}">
                <a16:creationId xmlns:a16="http://schemas.microsoft.com/office/drawing/2014/main" id="{1CE1703F-E192-4F7D-9136-5F5EBCFD7D43}"/>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396915" y="567599"/>
            <a:ext cx="3486150" cy="5238750"/>
          </a:xfrm>
          <a:prstGeom prst="rect">
            <a:avLst/>
          </a:prstGeom>
          <a:noFill/>
          <a:extLst>
            <a:ext uri="{909E8E84-426E-40DD-AFC4-6F175D3DCCD1}">
              <a14:hiddenFill xmlns:a14="http://schemas.microsoft.com/office/drawing/2010/main">
                <a:solidFill>
                  <a:srgbClr val="FFFFFF"/>
                </a:solidFill>
              </a14:hiddenFill>
            </a:ext>
          </a:extLst>
        </p:spPr>
      </p:pic>
      <p:sp>
        <p:nvSpPr>
          <p:cNvPr id="7" name="Nadpis 1">
            <a:extLst>
              <a:ext uri="{FF2B5EF4-FFF2-40B4-BE49-F238E27FC236}">
                <a16:creationId xmlns:a16="http://schemas.microsoft.com/office/drawing/2014/main" id="{2BE9AC90-E8D5-496E-8E06-6764433ABE8E}"/>
              </a:ext>
            </a:extLst>
          </p:cNvPr>
          <p:cNvSpPr txBox="1">
            <a:spLocks/>
          </p:cNvSpPr>
          <p:nvPr/>
        </p:nvSpPr>
        <p:spPr>
          <a:xfrm>
            <a:off x="7350794" y="5806349"/>
            <a:ext cx="3532271" cy="161314"/>
          </a:xfrm>
          <a:prstGeom prst="rect">
            <a:avLst/>
          </a:prstGeom>
        </p:spPr>
        <p:txBody>
          <a:bodyPr vert="horz" lIns="91440" tIns="45720" rIns="91440" bIns="45720" rtlCol="0" anchor="ctr">
            <a:normAutofit fontScale="6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just"/>
            <a:r>
              <a:rPr lang="cs-CZ" sz="500" b="1" dirty="0"/>
              <a:t>https://www.google.com/url?sa=i&amp;url=https%3A%2F%2Fwww.mall.cz%2Ffilmove-predmety%2Fcurepink-plakat-star-wars-hvezdne-valky-yoda-may-the-force-be-with-you-61-x-91-5-cm-100028703944&amp;psig=AOvVaw3giqGGvOnLeRuYvl_ryufw&amp;ust=1606172542794000&amp;source=images&amp;cd=vfe&amp;ved=0CAIQjRxqFwoTCPDu3aWhl-0CFQAAAAAdAAAAABAK</a:t>
            </a:r>
          </a:p>
        </p:txBody>
      </p:sp>
    </p:spTree>
    <p:extLst>
      <p:ext uri="{BB962C8B-B14F-4D97-AF65-F5344CB8AC3E}">
        <p14:creationId xmlns:p14="http://schemas.microsoft.com/office/powerpoint/2010/main" val="35520628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Electrodiognostics</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pPr lvl="0"/>
            <a:r>
              <a:rPr lang="en-US" b="1" u="sng" dirty="0"/>
              <a:t>I / t curve</a:t>
            </a:r>
            <a:r>
              <a:rPr lang="en-US" dirty="0"/>
              <a:t> - used to measure the minimum intensity of rectangular and oblique pulses, causing visible or palpable contraction of the irritated muscle</a:t>
            </a:r>
            <a:endParaRPr lang="cs-CZ" dirty="0"/>
          </a:p>
          <a:p>
            <a:r>
              <a:rPr lang="en-US" b="1" u="sng" dirty="0" err="1"/>
              <a:t>Chronaxia</a:t>
            </a:r>
            <a:r>
              <a:rPr lang="en-US" b="1" u="sng" dirty="0"/>
              <a:t>:</a:t>
            </a:r>
            <a:endParaRPr lang="cs-CZ" dirty="0"/>
          </a:p>
          <a:p>
            <a:pPr lvl="1"/>
            <a:r>
              <a:rPr lang="en-US" dirty="0"/>
              <a:t>irritant pulse threshold time with </a:t>
            </a:r>
            <a:r>
              <a:rPr lang="cs-CZ" dirty="0" err="1"/>
              <a:t>two</a:t>
            </a:r>
            <a:r>
              <a:rPr lang="cs-CZ" dirty="0"/>
              <a:t> </a:t>
            </a:r>
            <a:r>
              <a:rPr lang="cs-CZ" dirty="0" err="1"/>
              <a:t>times</a:t>
            </a:r>
            <a:r>
              <a:rPr lang="cs-CZ" dirty="0"/>
              <a:t> </a:t>
            </a:r>
            <a:r>
              <a:rPr lang="cs-CZ" dirty="0" err="1"/>
              <a:t>higher</a:t>
            </a:r>
            <a:r>
              <a:rPr lang="en-US" dirty="0"/>
              <a:t> </a:t>
            </a:r>
            <a:r>
              <a:rPr lang="en-US" dirty="0" err="1"/>
              <a:t>th</a:t>
            </a:r>
            <a:r>
              <a:rPr lang="cs-CZ" dirty="0" err="1"/>
              <a:t>an</a:t>
            </a:r>
            <a:r>
              <a:rPr lang="en-US" dirty="0"/>
              <a:t> rheobase intensity (shortest time required to contract at double </a:t>
            </a:r>
            <a:r>
              <a:rPr lang="en-US" dirty="0" err="1"/>
              <a:t>reobase</a:t>
            </a:r>
            <a:r>
              <a:rPr lang="en-US" dirty="0"/>
              <a:t>)</a:t>
            </a:r>
            <a:endParaRPr lang="cs-CZ" dirty="0"/>
          </a:p>
          <a:p>
            <a:r>
              <a:rPr lang="en-US" dirty="0"/>
              <a:t> </a:t>
            </a:r>
            <a:r>
              <a:rPr lang="en-US" b="1" u="sng" dirty="0" err="1"/>
              <a:t>Reobase</a:t>
            </a:r>
            <a:r>
              <a:rPr lang="en-US" b="1" u="sng" dirty="0"/>
              <a:t>:</a:t>
            </a:r>
            <a:endParaRPr lang="cs-CZ" dirty="0"/>
          </a:p>
          <a:p>
            <a:pPr lvl="1"/>
            <a:r>
              <a:rPr lang="en-US" dirty="0"/>
              <a:t>threshold intensity of the irritating pulse (the lowest intensity that can cause irritation with a sufficiently long pulse duration); low rheobase means high irritability and vice versa</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2808339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cs-CZ" dirty="0" err="1"/>
              <a:t>Electrodiognostics</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b="1" u="sng" dirty="0"/>
              <a:t>Accommodation quotient (AQ):</a:t>
            </a:r>
            <a:endParaRPr lang="cs-CZ" dirty="0"/>
          </a:p>
          <a:p>
            <a:pPr lvl="1"/>
            <a:r>
              <a:rPr lang="en-US" dirty="0"/>
              <a:t>the ratio of the minimum intensity by an oblique and a rectangular pulse causing the contraction at a pulse length (time) of 1000 </a:t>
            </a:r>
            <a:r>
              <a:rPr lang="en-US" dirty="0" err="1"/>
              <a:t>ms.</a:t>
            </a:r>
            <a:endParaRPr lang="cs-CZ" dirty="0"/>
          </a:p>
          <a:p>
            <a:pPr marL="457200" lvl="1" indent="0">
              <a:buNone/>
            </a:pPr>
            <a:r>
              <a:rPr lang="en-US" dirty="0"/>
              <a:t>        </a:t>
            </a:r>
            <a:r>
              <a:rPr lang="cs-CZ" sz="3200" dirty="0"/>
              <a:t>          </a:t>
            </a:r>
            <a:r>
              <a:rPr lang="en-US" sz="3200" dirty="0"/>
              <a:t> AQ = oblique pulse ∕ rectangular pulse</a:t>
            </a:r>
            <a:endParaRPr lang="cs-CZ" sz="3200" dirty="0"/>
          </a:p>
          <a:p>
            <a:pPr marL="457200" lvl="1" indent="0">
              <a:buNone/>
            </a:pPr>
            <a:endParaRPr lang="cs-CZ" sz="3200" dirty="0"/>
          </a:p>
          <a:p>
            <a:pPr lvl="1"/>
            <a:r>
              <a:rPr lang="en-US" dirty="0"/>
              <a:t>for healthy muscle it is 2 to 6</a:t>
            </a:r>
            <a:endParaRPr lang="cs-CZ" dirty="0"/>
          </a:p>
          <a:p>
            <a:pPr lvl="1"/>
            <a:r>
              <a:rPr lang="cs-CZ" dirty="0"/>
              <a:t>p</a:t>
            </a:r>
            <a:r>
              <a:rPr lang="en-US" dirty="0" err="1"/>
              <a:t>artially</a:t>
            </a:r>
            <a:r>
              <a:rPr lang="en-US" dirty="0"/>
              <a:t> denervated 1 to 2</a:t>
            </a:r>
            <a:endParaRPr lang="cs-CZ" dirty="0"/>
          </a:p>
          <a:p>
            <a:pPr lvl="1"/>
            <a:r>
              <a:rPr lang="en-US" dirty="0"/>
              <a:t>completely denervated around 1</a:t>
            </a:r>
            <a:endParaRPr lang="cs-CZ" dirty="0"/>
          </a:p>
          <a:p>
            <a:pPr lvl="1"/>
            <a:r>
              <a:rPr lang="en-US" dirty="0"/>
              <a:t>if the AQ is above 6 - a symptom of vegetative dystonia</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26500113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en-US" dirty="0" err="1"/>
              <a:t>Hoorveg</a:t>
            </a:r>
            <a:r>
              <a:rPr lang="en-US" dirty="0"/>
              <a:t>-Weiss </a:t>
            </a:r>
            <a:r>
              <a:rPr lang="cs-CZ" dirty="0"/>
              <a:t>I/t </a:t>
            </a:r>
            <a:r>
              <a:rPr lang="cs-CZ" dirty="0" err="1"/>
              <a:t>curve</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a:xfrm>
            <a:off x="838200" y="1572850"/>
            <a:ext cx="10515600" cy="4351338"/>
          </a:xfrm>
        </p:spPr>
        <p:txBody>
          <a:bodyPr>
            <a:normAutofit/>
          </a:bodyPr>
          <a:lstStyle/>
          <a:p>
            <a:r>
              <a:rPr lang="en-US" b="1" u="sng" dirty="0"/>
              <a:t>I / t curve</a:t>
            </a:r>
            <a:r>
              <a:rPr lang="en-US" dirty="0"/>
              <a:t> - used to measure the minimum intensity of rectangular and oblique pulses, causing visible or palpable contraction of the irritated muscle</a:t>
            </a:r>
            <a:endParaRPr lang="cs-CZ" dirty="0"/>
          </a:p>
          <a:p>
            <a:r>
              <a:rPr lang="en-US" b="1" u="sng" dirty="0"/>
              <a:t>Classical </a:t>
            </a:r>
            <a:r>
              <a:rPr lang="en-US" b="1" u="sng" dirty="0" err="1"/>
              <a:t>Hoorveg</a:t>
            </a:r>
            <a:r>
              <a:rPr lang="en-US" b="1" u="sng" dirty="0"/>
              <a:t>-Weiss I / t curve</a:t>
            </a:r>
            <a:endParaRPr lang="cs-CZ" dirty="0"/>
          </a:p>
          <a:p>
            <a:pPr lvl="1"/>
            <a:r>
              <a:rPr lang="en-US" dirty="0"/>
              <a:t>a complex form of irritability assessment</a:t>
            </a:r>
            <a:endParaRPr lang="cs-CZ" dirty="0"/>
          </a:p>
          <a:p>
            <a:pPr lvl="1"/>
            <a:r>
              <a:rPr lang="en-US" dirty="0"/>
              <a:t>the minimum intensity of rectangular and oblique pulses of standard length (time) is measured, causing a visible or palpable contraction of the irritated muscle</a:t>
            </a:r>
            <a:endParaRPr lang="cs-CZ" dirty="0"/>
          </a:p>
          <a:p>
            <a:pPr lvl="1"/>
            <a:r>
              <a:rPr lang="en-US" dirty="0"/>
              <a:t>pulse length (time) is 0.01; 0.05; 0.1; 0.5; 1; 5; 10; 50; 100; 500; 1000 </a:t>
            </a:r>
            <a:r>
              <a:rPr lang="en-US" dirty="0" err="1"/>
              <a:t>ms</a:t>
            </a:r>
            <a:endParaRPr lang="cs-CZ" dirty="0"/>
          </a:p>
          <a:p>
            <a:pPr lvl="1"/>
            <a:r>
              <a:rPr lang="en-US" dirty="0"/>
              <a:t>44 measurements (very </a:t>
            </a:r>
            <a:r>
              <a:rPr lang="cs-CZ" dirty="0"/>
              <a:t>long </a:t>
            </a:r>
            <a:r>
              <a:rPr lang="en-US" dirty="0"/>
              <a:t>time</a:t>
            </a:r>
            <a:r>
              <a:rPr lang="cs-CZ" dirty="0" err="1"/>
              <a:t>duration</a:t>
            </a:r>
            <a:r>
              <a:rPr lang="cs-CZ" dirty="0"/>
              <a:t> </a:t>
            </a:r>
            <a:r>
              <a:rPr lang="en-US" dirty="0"/>
              <a:t>method and unpleasant for the patient)</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3091694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en-US" dirty="0" err="1"/>
              <a:t>Hoorveg</a:t>
            </a:r>
            <a:r>
              <a:rPr lang="en-US" dirty="0"/>
              <a:t>-Weiss</a:t>
            </a:r>
            <a:r>
              <a:rPr lang="cs-CZ" dirty="0"/>
              <a:t> I/t </a:t>
            </a:r>
            <a:r>
              <a:rPr lang="cs-CZ" dirty="0" err="1"/>
              <a:t>curve</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en-US" b="1" u="sng" dirty="0"/>
              <a:t>Abbreviated I / t curve</a:t>
            </a:r>
            <a:endParaRPr lang="cs-CZ" dirty="0"/>
          </a:p>
          <a:p>
            <a:pPr lvl="1"/>
            <a:r>
              <a:rPr lang="en-US" dirty="0"/>
              <a:t>measuring the minimum intensity causing contraction at a pulse length of 1000 </a:t>
            </a:r>
            <a:r>
              <a:rPr lang="en-US" dirty="0" err="1"/>
              <a:t>ms</a:t>
            </a:r>
            <a:r>
              <a:rPr lang="en-US" dirty="0"/>
              <a:t> for oblique and rectangular pulses</a:t>
            </a:r>
            <a:endParaRPr lang="cs-CZ" dirty="0"/>
          </a:p>
          <a:p>
            <a:pPr lvl="1"/>
            <a:r>
              <a:rPr lang="en-US" dirty="0"/>
              <a:t>comparing the results</a:t>
            </a:r>
            <a:endParaRPr lang="cs-CZ" dirty="0"/>
          </a:p>
          <a:p>
            <a:pPr lvl="1"/>
            <a:r>
              <a:rPr lang="en-US" dirty="0" err="1"/>
              <a:t>determin</a:t>
            </a:r>
            <a:r>
              <a:rPr lang="cs-CZ" dirty="0" err="1"/>
              <a:t>ation</a:t>
            </a:r>
            <a:r>
              <a:rPr lang="en-US" dirty="0"/>
              <a:t> the AQ to make sure that we irritate a healthy or denervated muscle </a:t>
            </a:r>
            <a:endParaRPr lang="cs-CZ" dirty="0"/>
          </a:p>
          <a:p>
            <a:pPr lvl="1"/>
            <a:r>
              <a:rPr lang="en-US" dirty="0"/>
              <a:t>measurements for oblique pulses with a length of 100 and 500 </a:t>
            </a:r>
            <a:r>
              <a:rPr lang="en-US" dirty="0" err="1"/>
              <a:t>ms</a:t>
            </a:r>
            <a:r>
              <a:rPr lang="en-US" dirty="0"/>
              <a:t> (values ​​for 1000 </a:t>
            </a:r>
            <a:r>
              <a:rPr lang="en-US" dirty="0" err="1"/>
              <a:t>ms</a:t>
            </a:r>
            <a:r>
              <a:rPr lang="en-US" dirty="0"/>
              <a:t> are already measured), both for denervated and healthy muscle</a:t>
            </a:r>
            <a:endParaRPr lang="cs-CZ" dirty="0"/>
          </a:p>
          <a:p>
            <a:pPr lvl="1"/>
            <a:r>
              <a:rPr lang="en-US" dirty="0"/>
              <a:t>total 6 measurements</a:t>
            </a:r>
            <a:endParaRPr lang="cs-CZ" dirty="0"/>
          </a:p>
          <a:p>
            <a:pPr lvl="1"/>
            <a:r>
              <a:rPr lang="en-US" dirty="0" err="1"/>
              <a:t>semialgorithmic</a:t>
            </a:r>
            <a:r>
              <a:rPr lang="en-US" dirty="0"/>
              <a:t> graph</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616596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en-US" dirty="0" err="1"/>
              <a:t>Hoorveg</a:t>
            </a:r>
            <a:r>
              <a:rPr lang="en-US" dirty="0"/>
              <a:t>-Weiss </a:t>
            </a:r>
            <a:r>
              <a:rPr lang="cs-CZ" dirty="0"/>
              <a:t>I/t </a:t>
            </a:r>
            <a:r>
              <a:rPr lang="cs-CZ" dirty="0" err="1"/>
              <a:t>curve</a:t>
            </a:r>
            <a:r>
              <a:rPr lang="cs-CZ" dirty="0"/>
              <a:t> in </a:t>
            </a:r>
            <a:r>
              <a:rPr lang="cs-CZ" dirty="0" err="1"/>
              <a:t>Physical</a:t>
            </a:r>
            <a:r>
              <a:rPr lang="cs-CZ" dirty="0"/>
              <a:t> </a:t>
            </a:r>
            <a:r>
              <a:rPr lang="cs-CZ" dirty="0" err="1"/>
              <a:t>Therapy</a:t>
            </a:r>
            <a:endParaRPr lang="cs-CZ" dirty="0"/>
          </a:p>
        </p:txBody>
      </p:sp>
      <p:sp>
        <p:nvSpPr>
          <p:cNvPr id="3" name="Zástupný symbol pro obsah 2">
            <a:extLst>
              <a:ext uri="{FF2B5EF4-FFF2-40B4-BE49-F238E27FC236}">
                <a16:creationId xmlns:a16="http://schemas.microsoft.com/office/drawing/2014/main" id="{82D77ED1-3562-4EAD-A254-414AABB0A0B8}"/>
              </a:ext>
            </a:extLst>
          </p:cNvPr>
          <p:cNvSpPr>
            <a:spLocks noGrp="1"/>
          </p:cNvSpPr>
          <p:nvPr>
            <p:ph idx="1"/>
          </p:nvPr>
        </p:nvSpPr>
        <p:spPr/>
        <p:txBody>
          <a:bodyPr>
            <a:normAutofit/>
          </a:bodyPr>
          <a:lstStyle/>
          <a:p>
            <a:r>
              <a:rPr lang="cs-CZ" b="1" dirty="0" err="1"/>
              <a:t>According</a:t>
            </a:r>
            <a:r>
              <a:rPr lang="cs-CZ" b="1" dirty="0"/>
              <a:t> </a:t>
            </a:r>
            <a:r>
              <a:rPr lang="en-US" b="1" dirty="0"/>
              <a:t>the target (</a:t>
            </a:r>
            <a:r>
              <a:rPr lang="cs-CZ" b="1" dirty="0" err="1"/>
              <a:t>stimulated</a:t>
            </a:r>
            <a:r>
              <a:rPr lang="en-US" b="1" dirty="0"/>
              <a:t>) structure, the I / t curve can be divided into:</a:t>
            </a:r>
            <a:endParaRPr lang="cs-CZ" dirty="0"/>
          </a:p>
          <a:p>
            <a:r>
              <a:rPr lang="en-US" dirty="0"/>
              <a:t>neurogenic (0.03 to 1.0 </a:t>
            </a:r>
            <a:r>
              <a:rPr lang="en-US" dirty="0" err="1"/>
              <a:t>ms</a:t>
            </a:r>
            <a:r>
              <a:rPr lang="en-US" dirty="0"/>
              <a:t>)</a:t>
            </a:r>
            <a:endParaRPr lang="cs-CZ" dirty="0"/>
          </a:p>
          <a:p>
            <a:r>
              <a:rPr lang="en-US" dirty="0"/>
              <a:t>transient (1.0 to 10.0 </a:t>
            </a:r>
            <a:r>
              <a:rPr lang="en-US" dirty="0" err="1"/>
              <a:t>ms</a:t>
            </a:r>
            <a:r>
              <a:rPr lang="en-US" dirty="0"/>
              <a:t>)</a:t>
            </a:r>
            <a:endParaRPr lang="cs-CZ" dirty="0"/>
          </a:p>
          <a:p>
            <a:r>
              <a:rPr lang="en-US" dirty="0"/>
              <a:t>myogenic (10.0 to 1000 </a:t>
            </a:r>
            <a:r>
              <a:rPr lang="en-US" dirty="0" err="1"/>
              <a:t>ms</a:t>
            </a:r>
            <a:r>
              <a:rPr lang="en-US" dirty="0"/>
              <a:t>)</a:t>
            </a:r>
            <a:r>
              <a:rPr lang="cs-CZ" dirty="0"/>
              <a:t> – </a:t>
            </a:r>
            <a:r>
              <a:rPr lang="cs-CZ" sz="2000" dirty="0" err="1"/>
              <a:t>for</a:t>
            </a:r>
            <a:r>
              <a:rPr lang="cs-CZ" sz="2000" dirty="0"/>
              <a:t> </a:t>
            </a:r>
            <a:r>
              <a:rPr lang="cs-CZ" sz="2000" dirty="0" err="1"/>
              <a:t>denerved</a:t>
            </a:r>
            <a:r>
              <a:rPr lang="cs-CZ" sz="2000" dirty="0"/>
              <a:t> </a:t>
            </a:r>
            <a:r>
              <a:rPr lang="cs-CZ" sz="2000" dirty="0" err="1"/>
              <a:t>muscle</a:t>
            </a:r>
            <a:r>
              <a:rPr lang="cs-CZ" sz="2000" dirty="0"/>
              <a:t> </a:t>
            </a:r>
            <a:r>
              <a:rPr lang="cs-CZ" sz="2000" dirty="0" err="1"/>
              <a:t>of</a:t>
            </a:r>
            <a:r>
              <a:rPr lang="cs-CZ" sz="2000" dirty="0"/>
              <a:t> </a:t>
            </a:r>
            <a:r>
              <a:rPr lang="cs-CZ" sz="2000" dirty="0" err="1"/>
              <a:t>our</a:t>
            </a:r>
            <a:r>
              <a:rPr lang="cs-CZ" sz="2000" dirty="0"/>
              <a:t> </a:t>
            </a:r>
            <a:r>
              <a:rPr lang="cs-CZ" sz="2000" dirty="0" err="1"/>
              <a:t>diagnostic</a:t>
            </a:r>
            <a:r>
              <a:rPr lang="cs-CZ" sz="2000" dirty="0"/>
              <a:t> by I/t </a:t>
            </a:r>
            <a:r>
              <a:rPr lang="cs-CZ" sz="2000" dirty="0" err="1"/>
              <a:t>curve</a:t>
            </a:r>
            <a:r>
              <a:rPr lang="cs-CZ" sz="2000" dirty="0"/>
              <a:t> most </a:t>
            </a:r>
            <a:r>
              <a:rPr lang="cs-CZ" sz="2000" dirty="0" err="1"/>
              <a:t>important</a:t>
            </a:r>
            <a:endParaRPr lang="cs-CZ" dirty="0"/>
          </a:p>
          <a:p>
            <a:pPr fontAlgn="t"/>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spTree>
    <p:extLst>
      <p:ext uri="{BB962C8B-B14F-4D97-AF65-F5344CB8AC3E}">
        <p14:creationId xmlns:p14="http://schemas.microsoft.com/office/powerpoint/2010/main" val="16254382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en-US" dirty="0" err="1"/>
              <a:t>Hoorveg</a:t>
            </a:r>
            <a:r>
              <a:rPr lang="en-US" dirty="0"/>
              <a:t>-Weiss</a:t>
            </a:r>
            <a:r>
              <a:rPr lang="cs-CZ" dirty="0"/>
              <a:t> I/t </a:t>
            </a:r>
            <a:r>
              <a:rPr lang="cs-CZ" dirty="0" err="1"/>
              <a:t>curve</a:t>
            </a:r>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pic>
        <p:nvPicPr>
          <p:cNvPr id="6" name="Obrázek 5">
            <a:extLst>
              <a:ext uri="{FF2B5EF4-FFF2-40B4-BE49-F238E27FC236}">
                <a16:creationId xmlns:a16="http://schemas.microsoft.com/office/drawing/2014/main" id="{17CFEEB9-2F04-4E49-9F1C-3EEA1F6A025B}"/>
              </a:ext>
            </a:extLst>
          </p:cNvPr>
          <p:cNvPicPr/>
          <p:nvPr/>
        </p:nvPicPr>
        <p:blipFill>
          <a:blip r:embed="rId4">
            <a:extLst>
              <a:ext uri="{28A0092B-C50C-407E-A947-70E740481C1C}">
                <a14:useLocalDpi xmlns:a14="http://schemas.microsoft.com/office/drawing/2010/main" val="0"/>
              </a:ext>
            </a:extLst>
          </a:blip>
          <a:srcRect/>
          <a:stretch>
            <a:fillRect/>
          </a:stretch>
        </p:blipFill>
        <p:spPr bwMode="auto">
          <a:xfrm>
            <a:off x="2793715" y="1310786"/>
            <a:ext cx="6045483" cy="4609368"/>
          </a:xfrm>
          <a:prstGeom prst="rect">
            <a:avLst/>
          </a:prstGeom>
          <a:noFill/>
          <a:ln>
            <a:noFill/>
          </a:ln>
        </p:spPr>
      </p:pic>
      <p:sp>
        <p:nvSpPr>
          <p:cNvPr id="9" name="TextovéPole 8">
            <a:extLst>
              <a:ext uri="{FF2B5EF4-FFF2-40B4-BE49-F238E27FC236}">
                <a16:creationId xmlns:a16="http://schemas.microsoft.com/office/drawing/2014/main" id="{94976C84-5375-428C-B8CA-2C0F62A8D381}"/>
              </a:ext>
            </a:extLst>
          </p:cNvPr>
          <p:cNvSpPr txBox="1"/>
          <p:nvPr/>
        </p:nvSpPr>
        <p:spPr>
          <a:xfrm>
            <a:off x="2976848" y="5804738"/>
            <a:ext cx="5493383" cy="138499"/>
          </a:xfrm>
          <a:prstGeom prst="rect">
            <a:avLst/>
          </a:prstGeom>
          <a:noFill/>
        </p:spPr>
        <p:txBody>
          <a:bodyPr wrap="square" rtlCol="0">
            <a:spAutoFit/>
          </a:bodyPr>
          <a:lstStyle/>
          <a:p>
            <a:r>
              <a:rPr lang="cs-CZ" sz="300" dirty="0"/>
              <a:t>https://www.google.com/url?sa=i&amp;url=https%3A%2F%2Fwww.wikilectures.eu%2Fw%2FELECTRO_THERAPY&amp;psig=AOvVaw10sjwmN5aJbfPa7Bk4drId&amp;ust=1605996330372000&amp;source=images&amp;cd=vfe&amp;ved=2ahUKEwi12MPXkJLtAhUL-RQKHUS4DqMQjRx6BAgAEAc</a:t>
            </a:r>
          </a:p>
        </p:txBody>
      </p:sp>
      <p:sp>
        <p:nvSpPr>
          <p:cNvPr id="11" name="TextovéPole 10">
            <a:extLst>
              <a:ext uri="{FF2B5EF4-FFF2-40B4-BE49-F238E27FC236}">
                <a16:creationId xmlns:a16="http://schemas.microsoft.com/office/drawing/2014/main" id="{C3E5892F-40E9-41BF-86B0-7EB00B7658C8}"/>
              </a:ext>
            </a:extLst>
          </p:cNvPr>
          <p:cNvSpPr txBox="1"/>
          <p:nvPr/>
        </p:nvSpPr>
        <p:spPr>
          <a:xfrm>
            <a:off x="5066621" y="3246138"/>
            <a:ext cx="1158523" cy="369332"/>
          </a:xfrm>
          <a:prstGeom prst="rect">
            <a:avLst/>
          </a:prstGeom>
          <a:noFill/>
        </p:spPr>
        <p:txBody>
          <a:bodyPr wrap="square" rtlCol="0">
            <a:spAutoFit/>
          </a:bodyPr>
          <a:lstStyle/>
          <a:p>
            <a:r>
              <a:rPr lang="cs-CZ" b="1" dirty="0"/>
              <a:t>OBLIQUE=</a:t>
            </a:r>
          </a:p>
        </p:txBody>
      </p:sp>
      <p:sp>
        <p:nvSpPr>
          <p:cNvPr id="12" name="Obdélník 11">
            <a:extLst>
              <a:ext uri="{FF2B5EF4-FFF2-40B4-BE49-F238E27FC236}">
                <a16:creationId xmlns:a16="http://schemas.microsoft.com/office/drawing/2014/main" id="{CD534715-8EC8-4ABA-8794-F5BE45C38AF9}"/>
              </a:ext>
            </a:extLst>
          </p:cNvPr>
          <p:cNvSpPr/>
          <p:nvPr/>
        </p:nvSpPr>
        <p:spPr>
          <a:xfrm>
            <a:off x="4456887" y="1322328"/>
            <a:ext cx="2786124" cy="379902"/>
          </a:xfrm>
          <a:prstGeom prst="rect">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4220003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96EF23D-CA41-40D5-BA25-44865C37ADA4}"/>
              </a:ext>
            </a:extLst>
          </p:cNvPr>
          <p:cNvSpPr>
            <a:spLocks noGrp="1"/>
          </p:cNvSpPr>
          <p:nvPr>
            <p:ph type="title"/>
          </p:nvPr>
        </p:nvSpPr>
        <p:spPr/>
        <p:txBody>
          <a:bodyPr/>
          <a:lstStyle/>
          <a:p>
            <a:r>
              <a:rPr lang="en-US" dirty="0" err="1"/>
              <a:t>Hoorveg</a:t>
            </a:r>
            <a:r>
              <a:rPr lang="en-US" dirty="0"/>
              <a:t>-Weiss </a:t>
            </a:r>
            <a:r>
              <a:rPr lang="cs-CZ" dirty="0"/>
              <a:t>I/t </a:t>
            </a:r>
            <a:r>
              <a:rPr lang="cs-CZ" dirty="0" err="1"/>
              <a:t>curve</a:t>
            </a:r>
            <a:endParaRPr lang="cs-CZ" dirty="0"/>
          </a:p>
        </p:txBody>
      </p:sp>
      <p:pic>
        <p:nvPicPr>
          <p:cNvPr id="5" name="Obrázek 4">
            <a:extLst>
              <a:ext uri="{FF2B5EF4-FFF2-40B4-BE49-F238E27FC236}">
                <a16:creationId xmlns:a16="http://schemas.microsoft.com/office/drawing/2014/main" id="{9A1D0B65-E323-46E2-8793-F196AE63247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5806349"/>
            <a:ext cx="2926334" cy="1051651"/>
          </a:xfrm>
          <a:prstGeom prst="rect">
            <a:avLst/>
          </a:prstGeom>
        </p:spPr>
      </p:pic>
      <p:pic>
        <p:nvPicPr>
          <p:cNvPr id="8" name="Obrázek 7" descr="graf_1">
            <a:extLst>
              <a:ext uri="{FF2B5EF4-FFF2-40B4-BE49-F238E27FC236}">
                <a16:creationId xmlns:a16="http://schemas.microsoft.com/office/drawing/2014/main" id="{8E975F23-3CD3-4081-847D-F0C27AB04365}"/>
              </a:ext>
            </a:extLst>
          </p:cNvPr>
          <p:cNvPicPr/>
          <p:nvPr/>
        </p:nvPicPr>
        <p:blipFill rotWithShape="1">
          <a:blip r:embed="rId4">
            <a:extLst>
              <a:ext uri="{28A0092B-C50C-407E-A947-70E740481C1C}">
                <a14:useLocalDpi xmlns:a14="http://schemas.microsoft.com/office/drawing/2010/main" val="0"/>
              </a:ext>
            </a:extLst>
          </a:blip>
          <a:srcRect b="10781"/>
          <a:stretch/>
        </p:blipFill>
        <p:spPr bwMode="auto">
          <a:xfrm>
            <a:off x="838198" y="1359025"/>
            <a:ext cx="4507523" cy="3693621"/>
          </a:xfrm>
          <a:prstGeom prst="rect">
            <a:avLst/>
          </a:prstGeom>
          <a:noFill/>
          <a:ln>
            <a:noFill/>
          </a:ln>
        </p:spPr>
      </p:pic>
      <p:pic>
        <p:nvPicPr>
          <p:cNvPr id="7" name="Obrázek 6" descr="graf_2">
            <a:extLst>
              <a:ext uri="{FF2B5EF4-FFF2-40B4-BE49-F238E27FC236}">
                <a16:creationId xmlns:a16="http://schemas.microsoft.com/office/drawing/2014/main" id="{6B7173AF-6DA8-434E-8780-CF32F910A2E5}"/>
              </a:ext>
            </a:extLst>
          </p:cNvPr>
          <p:cNvPicPr/>
          <p:nvPr/>
        </p:nvPicPr>
        <p:blipFill rotWithShape="1">
          <a:blip r:embed="rId5">
            <a:extLst>
              <a:ext uri="{28A0092B-C50C-407E-A947-70E740481C1C}">
                <a14:useLocalDpi xmlns:a14="http://schemas.microsoft.com/office/drawing/2010/main" val="0"/>
              </a:ext>
            </a:extLst>
          </a:blip>
          <a:srcRect b="22108"/>
          <a:stretch/>
        </p:blipFill>
        <p:spPr bwMode="auto">
          <a:xfrm>
            <a:off x="6411790" y="1359025"/>
            <a:ext cx="4361718" cy="3224698"/>
          </a:xfrm>
          <a:prstGeom prst="rect">
            <a:avLst/>
          </a:prstGeom>
          <a:noFill/>
          <a:ln>
            <a:noFill/>
          </a:ln>
        </p:spPr>
      </p:pic>
      <p:sp>
        <p:nvSpPr>
          <p:cNvPr id="9" name="Zástupný symbol pro obsah 2">
            <a:extLst>
              <a:ext uri="{FF2B5EF4-FFF2-40B4-BE49-F238E27FC236}">
                <a16:creationId xmlns:a16="http://schemas.microsoft.com/office/drawing/2014/main" id="{2A9EF2AD-577F-4FB3-B7A8-DF82A863555F}"/>
              </a:ext>
            </a:extLst>
          </p:cNvPr>
          <p:cNvSpPr>
            <a:spLocks noGrp="1"/>
          </p:cNvSpPr>
          <p:nvPr>
            <p:ph idx="1"/>
          </p:nvPr>
        </p:nvSpPr>
        <p:spPr>
          <a:xfrm>
            <a:off x="838198" y="5108090"/>
            <a:ext cx="4507522" cy="698259"/>
          </a:xfrm>
        </p:spPr>
        <p:txBody>
          <a:bodyPr>
            <a:normAutofit fontScale="92500" lnSpcReduction="20000"/>
          </a:bodyPr>
          <a:lstStyle/>
          <a:p>
            <a:pPr marL="0" indent="0" fontAlgn="t">
              <a:buNone/>
            </a:pPr>
            <a:r>
              <a:rPr lang="en-US" sz="1800" b="1" dirty="0"/>
              <a:t>I/t curve of the health muscle ► </a:t>
            </a:r>
            <a:r>
              <a:rPr lang="en-US" sz="1800" dirty="0"/>
              <a:t>solid line - rectangular pulses; dotted line - oblique pulses; AQ = 30/6= 5</a:t>
            </a:r>
            <a:endParaRPr lang="cs-CZ" sz="1800" dirty="0"/>
          </a:p>
          <a:p>
            <a:pPr marL="0" indent="0" fontAlgn="t">
              <a:buNone/>
            </a:pPr>
            <a:endParaRPr lang="cs-CZ" sz="1800" dirty="0"/>
          </a:p>
        </p:txBody>
      </p:sp>
      <p:sp>
        <p:nvSpPr>
          <p:cNvPr id="10" name="Zástupný symbol pro obsah 2">
            <a:extLst>
              <a:ext uri="{FF2B5EF4-FFF2-40B4-BE49-F238E27FC236}">
                <a16:creationId xmlns:a16="http://schemas.microsoft.com/office/drawing/2014/main" id="{1A63A991-06EE-42E2-8678-FE051E1D8E2E}"/>
              </a:ext>
            </a:extLst>
          </p:cNvPr>
          <p:cNvSpPr txBox="1">
            <a:spLocks/>
          </p:cNvSpPr>
          <p:nvPr/>
        </p:nvSpPr>
        <p:spPr>
          <a:xfrm>
            <a:off x="6411790" y="4600823"/>
            <a:ext cx="4361718" cy="1354500"/>
          </a:xfrm>
          <a:prstGeom prst="rect">
            <a:avLst/>
          </a:prstGeom>
        </p:spPr>
        <p:txBody>
          <a:bodyPr vert="horz" lIns="91440" tIns="45720" rIns="91440" bIns="45720" rtlCol="0">
            <a:normAutofit fontScale="4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b="1" dirty="0"/>
              <a:t>I/t curve, determination of parameters for electrostimulation</a:t>
            </a:r>
            <a:endParaRPr lang="cs-CZ" b="1" dirty="0"/>
          </a:p>
          <a:p>
            <a:pPr marL="0" indent="0">
              <a:lnSpc>
                <a:spcPct val="120000"/>
              </a:lnSpc>
              <a:spcBef>
                <a:spcPts val="0"/>
              </a:spcBef>
              <a:buNone/>
            </a:pPr>
            <a:r>
              <a:rPr lang="en-US" b="1" dirty="0"/>
              <a:t>► </a:t>
            </a:r>
            <a:r>
              <a:rPr lang="en-US" dirty="0" err="1"/>
              <a:t>zp</a:t>
            </a:r>
            <a:r>
              <a:rPr lang="en-US" dirty="0"/>
              <a:t> - curve for healthy muscle - rectangular impulses</a:t>
            </a:r>
            <a:endParaRPr lang="cs-CZ" dirty="0"/>
          </a:p>
          <a:p>
            <a:pPr marL="0" indent="0">
              <a:lnSpc>
                <a:spcPct val="120000"/>
              </a:lnSpc>
              <a:spcBef>
                <a:spcPts val="0"/>
              </a:spcBef>
              <a:buNone/>
            </a:pPr>
            <a:r>
              <a:rPr lang="en-US" b="1" dirty="0"/>
              <a:t>► </a:t>
            </a:r>
            <a:r>
              <a:rPr lang="en-US" dirty="0" err="1"/>
              <a:t>zš</a:t>
            </a:r>
            <a:r>
              <a:rPr lang="en-US" dirty="0"/>
              <a:t> - curve for healthy muscle - oblique impulses</a:t>
            </a:r>
            <a:endParaRPr lang="cs-CZ" dirty="0"/>
          </a:p>
          <a:p>
            <a:pPr marL="0" indent="0">
              <a:lnSpc>
                <a:spcPct val="120000"/>
              </a:lnSpc>
              <a:spcBef>
                <a:spcPts val="0"/>
              </a:spcBef>
              <a:buNone/>
            </a:pPr>
            <a:r>
              <a:rPr lang="en-US" dirty="0"/>
              <a:t>► </a:t>
            </a:r>
            <a:r>
              <a:rPr lang="en-US" dirty="0" err="1"/>
              <a:t>dp</a:t>
            </a:r>
            <a:r>
              <a:rPr lang="en-US" dirty="0"/>
              <a:t> - curve for denervated muscle - rectangular pulses</a:t>
            </a:r>
            <a:endParaRPr lang="cs-CZ" dirty="0"/>
          </a:p>
          <a:p>
            <a:pPr marL="0" indent="0">
              <a:lnSpc>
                <a:spcPct val="120000"/>
              </a:lnSpc>
              <a:spcBef>
                <a:spcPts val="0"/>
              </a:spcBef>
              <a:buNone/>
            </a:pPr>
            <a:r>
              <a:rPr lang="en-US" dirty="0"/>
              <a:t>► </a:t>
            </a:r>
            <a:r>
              <a:rPr lang="en-US" dirty="0" err="1"/>
              <a:t>dš</a:t>
            </a:r>
            <a:r>
              <a:rPr lang="en-US" dirty="0"/>
              <a:t> - curve for denervated muscle - oblique pulses, AQ = 1</a:t>
            </a:r>
            <a:endParaRPr lang="cs-CZ" dirty="0"/>
          </a:p>
          <a:p>
            <a:pPr marL="0" indent="0">
              <a:lnSpc>
                <a:spcPct val="120000"/>
              </a:lnSpc>
              <a:spcBef>
                <a:spcPts val="0"/>
              </a:spcBef>
              <a:buNone/>
            </a:pPr>
            <a:r>
              <a:rPr lang="en-US" dirty="0"/>
              <a:t>► ES - range of pulse parameters suitable for electrostimulation (for example 600 </a:t>
            </a:r>
            <a:r>
              <a:rPr lang="en-US" dirty="0" err="1"/>
              <a:t>ms</a:t>
            </a:r>
            <a:r>
              <a:rPr lang="en-US" dirty="0"/>
              <a:t>, 20 mA)</a:t>
            </a:r>
            <a:endParaRPr lang="cs-CZ" dirty="0"/>
          </a:p>
          <a:p>
            <a:pPr marL="0" indent="0" fontAlgn="t">
              <a:buNone/>
            </a:pPr>
            <a:endParaRPr lang="cs-CZ" dirty="0"/>
          </a:p>
        </p:txBody>
      </p:sp>
    </p:spTree>
    <p:extLst>
      <p:ext uri="{BB962C8B-B14F-4D97-AF65-F5344CB8AC3E}">
        <p14:creationId xmlns:p14="http://schemas.microsoft.com/office/powerpoint/2010/main" val="165904649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298</TotalTime>
  <Words>2193</Words>
  <Application>Microsoft Office PowerPoint</Application>
  <PresentationFormat>Širokoúhlá obrazovka</PresentationFormat>
  <Paragraphs>218</Paragraphs>
  <Slides>29</Slides>
  <Notes>29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Calibri Light</vt:lpstr>
      <vt:lpstr>Motiv Office</vt:lpstr>
      <vt:lpstr>ELECTRODIAGNOSTICS IN PHYSICAL THERAPY</vt:lpstr>
      <vt:lpstr>Electrodiognostics in Physical Therapy</vt:lpstr>
      <vt:lpstr>Electrodiognostics in Physical Therapy</vt:lpstr>
      <vt:lpstr>Electrodiognostics in Physical Therapy</vt:lpstr>
      <vt:lpstr>Hoorveg-Weiss I/t curve in Physical Therapy</vt:lpstr>
      <vt:lpstr>Hoorveg-Weiss I/t curve in Physical Therapy</vt:lpstr>
      <vt:lpstr>Hoorveg-Weiss I/t curve in Physical Therapy</vt:lpstr>
      <vt:lpstr>Hoorveg-Weiss I/t curve</vt:lpstr>
      <vt:lpstr>Hoorveg-Weiss I/t curve</vt:lpstr>
      <vt:lpstr>Electrodiognostics in Physical Therapy</vt:lpstr>
      <vt:lpstr>Electrogymnastic and Electrostimulation</vt:lpstr>
      <vt:lpstr>Practical application</vt:lpstr>
      <vt:lpstr>Electrostimulation – practical implementation</vt:lpstr>
      <vt:lpstr>Electrostimulation</vt:lpstr>
      <vt:lpstr>Electrostimulation</vt:lpstr>
      <vt:lpstr>Electrostimulation</vt:lpstr>
      <vt:lpstr>Electrostimulation - Low frequency currents  </vt:lpstr>
      <vt:lpstr>Electrostimulation - Mid-frequency currents</vt:lpstr>
      <vt:lpstr>Electrostimulation - indications</vt:lpstr>
      <vt:lpstr>Electrostimulation - contraindications</vt:lpstr>
      <vt:lpstr>Electrogymnastics</vt:lpstr>
      <vt:lpstr>Electrogymnastics</vt:lpstr>
      <vt:lpstr>Electrogymnastics</vt:lpstr>
      <vt:lpstr>Electrogymnastics – most used currents</vt:lpstr>
      <vt:lpstr>Electrogymnastics - indications</vt:lpstr>
      <vt:lpstr>Electrogymnastics - contraindications</vt:lpstr>
      <vt:lpstr>Examples of specific use - neurology</vt:lpstr>
      <vt:lpstr>NEXT LECTURE – ONLINE TEST</vt:lpstr>
      <vt:lpstr>Thank you for your attention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ELECTRODIAGNOSTICS IN PHYSICAL THERAPY</dc:title>
  <dc:creator>Adam Vajčner</dc:creator>
  <cp:lastModifiedBy>Adam Vajčner</cp:lastModifiedBy>
  <cp:revision>43</cp:revision>
  <dcterms:created xsi:type="dcterms:W3CDTF">2020-11-22T19:58:34Z</dcterms:created>
  <dcterms:modified xsi:type="dcterms:W3CDTF">2021-10-31T18:23:54Z</dcterms:modified>
</cp:coreProperties>
</file>