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9" r:id="rId3"/>
    <p:sldId id="280" r:id="rId4"/>
    <p:sldId id="264" r:id="rId5"/>
    <p:sldId id="281" r:id="rId6"/>
    <p:sldId id="259" r:id="rId7"/>
    <p:sldId id="261" r:id="rId8"/>
    <p:sldId id="260" r:id="rId9"/>
    <p:sldId id="262" r:id="rId10"/>
    <p:sldId id="263" r:id="rId11"/>
    <p:sldId id="269" r:id="rId12"/>
    <p:sldId id="268" r:id="rId13"/>
    <p:sldId id="267" r:id="rId14"/>
    <p:sldId id="266" r:id="rId15"/>
    <p:sldId id="265" r:id="rId16"/>
    <p:sldId id="258" r:id="rId17"/>
    <p:sldId id="274" r:id="rId18"/>
    <p:sldId id="282" r:id="rId19"/>
    <p:sldId id="278" r:id="rId20"/>
    <p:sldId id="276" r:id="rId21"/>
    <p:sldId id="272" r:id="rId22"/>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eronika Mrkvicová" initials="VM" lastIdx="1" clrIdx="0">
    <p:extLst>
      <p:ext uri="{19B8F6BF-5375-455C-9EA6-DF929625EA0E}">
        <p15:presenceInfo xmlns:p15="http://schemas.microsoft.com/office/powerpoint/2012/main" userId="cb7311746dc273d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Grid="0">
      <p:cViewPr varScale="1">
        <p:scale>
          <a:sx n="95" d="100"/>
          <a:sy n="95" d="100"/>
        </p:scale>
        <p:origin x="67" y="17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12-05T07:08:54.581" idx="1">
    <p:pos x="10" y="10"/>
    <p:text/>
    <p:extLst>
      <p:ext uri="{C676402C-5697-4E1C-873F-D02D1690AC5C}">
        <p15:threadingInfo xmlns:p15="http://schemas.microsoft.com/office/powerpoint/2012/main" timeZoneBias="-6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7E9FC9A-FE68-4EE5-AC33-EE80BE766A0A}"/>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F584DB44-E9AF-4808-9406-8AA2F23E04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D222D90A-1FBA-4FE0-8254-D95E03851D9A}"/>
              </a:ext>
            </a:extLst>
          </p:cNvPr>
          <p:cNvSpPr>
            <a:spLocks noGrp="1"/>
          </p:cNvSpPr>
          <p:nvPr>
            <p:ph type="dt" sz="half" idx="10"/>
          </p:nvPr>
        </p:nvSpPr>
        <p:spPr/>
        <p:txBody>
          <a:bodyPr/>
          <a:lstStyle/>
          <a:p>
            <a:fld id="{39129229-F8FF-482B-8141-18373A369A23}" type="datetimeFigureOut">
              <a:rPr lang="cs-CZ" smtClean="0"/>
              <a:t>05.12.2021</a:t>
            </a:fld>
            <a:endParaRPr lang="cs-CZ"/>
          </a:p>
        </p:txBody>
      </p:sp>
      <p:sp>
        <p:nvSpPr>
          <p:cNvPr id="5" name="Zástupný symbol pro zápatí 4">
            <a:extLst>
              <a:ext uri="{FF2B5EF4-FFF2-40B4-BE49-F238E27FC236}">
                <a16:creationId xmlns:a16="http://schemas.microsoft.com/office/drawing/2014/main" id="{91CCE378-CE34-4E95-835F-A5C24A77A8A7}"/>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D5AEAA1D-2F80-45A4-828D-13B6162CA39C}"/>
              </a:ext>
            </a:extLst>
          </p:cNvPr>
          <p:cNvSpPr>
            <a:spLocks noGrp="1"/>
          </p:cNvSpPr>
          <p:nvPr>
            <p:ph type="sldNum" sz="quarter" idx="12"/>
          </p:nvPr>
        </p:nvSpPr>
        <p:spPr/>
        <p:txBody>
          <a:bodyPr/>
          <a:lstStyle/>
          <a:p>
            <a:fld id="{EF3D713F-135E-4A82-8C86-F80229A7A9CD}" type="slidenum">
              <a:rPr lang="cs-CZ" smtClean="0"/>
              <a:t>‹#›</a:t>
            </a:fld>
            <a:endParaRPr lang="cs-CZ"/>
          </a:p>
        </p:txBody>
      </p:sp>
    </p:spTree>
    <p:extLst>
      <p:ext uri="{BB962C8B-B14F-4D97-AF65-F5344CB8AC3E}">
        <p14:creationId xmlns:p14="http://schemas.microsoft.com/office/powerpoint/2010/main" val="5892019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993B888-1A5E-49D7-A0A3-FF498FC90CD6}"/>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041BB9A9-23AD-4709-84E7-ACE42E1B2BEE}"/>
              </a:ext>
            </a:extLst>
          </p:cNvPr>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85E9A857-A96E-4D1A-BFB5-86160784E799}"/>
              </a:ext>
            </a:extLst>
          </p:cNvPr>
          <p:cNvSpPr>
            <a:spLocks noGrp="1"/>
          </p:cNvSpPr>
          <p:nvPr>
            <p:ph type="dt" sz="half" idx="10"/>
          </p:nvPr>
        </p:nvSpPr>
        <p:spPr/>
        <p:txBody>
          <a:bodyPr/>
          <a:lstStyle/>
          <a:p>
            <a:fld id="{39129229-F8FF-482B-8141-18373A369A23}" type="datetimeFigureOut">
              <a:rPr lang="cs-CZ" smtClean="0"/>
              <a:t>05.12.2021</a:t>
            </a:fld>
            <a:endParaRPr lang="cs-CZ"/>
          </a:p>
        </p:txBody>
      </p:sp>
      <p:sp>
        <p:nvSpPr>
          <p:cNvPr id="5" name="Zástupný symbol pro zápatí 4">
            <a:extLst>
              <a:ext uri="{FF2B5EF4-FFF2-40B4-BE49-F238E27FC236}">
                <a16:creationId xmlns:a16="http://schemas.microsoft.com/office/drawing/2014/main" id="{9AB098EA-1567-4301-965B-D573603DF8D2}"/>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454B18E4-75A0-46B4-8DC1-34F7F8AE0E83}"/>
              </a:ext>
            </a:extLst>
          </p:cNvPr>
          <p:cNvSpPr>
            <a:spLocks noGrp="1"/>
          </p:cNvSpPr>
          <p:nvPr>
            <p:ph type="sldNum" sz="quarter" idx="12"/>
          </p:nvPr>
        </p:nvSpPr>
        <p:spPr/>
        <p:txBody>
          <a:bodyPr/>
          <a:lstStyle/>
          <a:p>
            <a:fld id="{EF3D713F-135E-4A82-8C86-F80229A7A9CD}" type="slidenum">
              <a:rPr lang="cs-CZ" smtClean="0"/>
              <a:t>‹#›</a:t>
            </a:fld>
            <a:endParaRPr lang="cs-CZ"/>
          </a:p>
        </p:txBody>
      </p:sp>
    </p:spTree>
    <p:extLst>
      <p:ext uri="{BB962C8B-B14F-4D97-AF65-F5344CB8AC3E}">
        <p14:creationId xmlns:p14="http://schemas.microsoft.com/office/powerpoint/2010/main" val="21727206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F93DFCF0-9DD0-497B-80A8-5D76785CC435}"/>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FC110C7D-422B-4E33-9184-1A6D6D9E3798}"/>
              </a:ext>
            </a:extLst>
          </p:cNvPr>
          <p:cNvSpPr>
            <a:spLocks noGrp="1"/>
          </p:cNvSpPr>
          <p:nvPr>
            <p:ph type="body" orient="vert" idx="1"/>
          </p:nvPr>
        </p:nvSpPr>
        <p:spPr>
          <a:xfrm>
            <a:off x="838200" y="365125"/>
            <a:ext cx="7734300"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3DC19F94-4820-41DA-A807-481C8283BA20}"/>
              </a:ext>
            </a:extLst>
          </p:cNvPr>
          <p:cNvSpPr>
            <a:spLocks noGrp="1"/>
          </p:cNvSpPr>
          <p:nvPr>
            <p:ph type="dt" sz="half" idx="10"/>
          </p:nvPr>
        </p:nvSpPr>
        <p:spPr/>
        <p:txBody>
          <a:bodyPr/>
          <a:lstStyle/>
          <a:p>
            <a:fld id="{39129229-F8FF-482B-8141-18373A369A23}" type="datetimeFigureOut">
              <a:rPr lang="cs-CZ" smtClean="0"/>
              <a:t>05.12.2021</a:t>
            </a:fld>
            <a:endParaRPr lang="cs-CZ"/>
          </a:p>
        </p:txBody>
      </p:sp>
      <p:sp>
        <p:nvSpPr>
          <p:cNvPr id="5" name="Zástupný symbol pro zápatí 4">
            <a:extLst>
              <a:ext uri="{FF2B5EF4-FFF2-40B4-BE49-F238E27FC236}">
                <a16:creationId xmlns:a16="http://schemas.microsoft.com/office/drawing/2014/main" id="{7A7E43C5-BC5B-4627-B75F-F4090949F0D5}"/>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A532FDA8-CCAB-4D43-B6B0-D0A8959FD775}"/>
              </a:ext>
            </a:extLst>
          </p:cNvPr>
          <p:cNvSpPr>
            <a:spLocks noGrp="1"/>
          </p:cNvSpPr>
          <p:nvPr>
            <p:ph type="sldNum" sz="quarter" idx="12"/>
          </p:nvPr>
        </p:nvSpPr>
        <p:spPr/>
        <p:txBody>
          <a:bodyPr/>
          <a:lstStyle/>
          <a:p>
            <a:fld id="{EF3D713F-135E-4A82-8C86-F80229A7A9CD}" type="slidenum">
              <a:rPr lang="cs-CZ" smtClean="0"/>
              <a:t>‹#›</a:t>
            </a:fld>
            <a:endParaRPr lang="cs-CZ"/>
          </a:p>
        </p:txBody>
      </p:sp>
    </p:spTree>
    <p:extLst>
      <p:ext uri="{BB962C8B-B14F-4D97-AF65-F5344CB8AC3E}">
        <p14:creationId xmlns:p14="http://schemas.microsoft.com/office/powerpoint/2010/main" val="20779718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F15FBEE-0203-40D3-8B0B-4D2483D463A7}"/>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57F5C2D5-7C54-44DC-A0D8-A8F1C9CE0F24}"/>
              </a:ext>
            </a:extLst>
          </p:cNvPr>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2053D43E-1C7E-41E2-85F0-B1A242BB2D6F}"/>
              </a:ext>
            </a:extLst>
          </p:cNvPr>
          <p:cNvSpPr>
            <a:spLocks noGrp="1"/>
          </p:cNvSpPr>
          <p:nvPr>
            <p:ph type="dt" sz="half" idx="10"/>
          </p:nvPr>
        </p:nvSpPr>
        <p:spPr/>
        <p:txBody>
          <a:bodyPr/>
          <a:lstStyle/>
          <a:p>
            <a:fld id="{39129229-F8FF-482B-8141-18373A369A23}" type="datetimeFigureOut">
              <a:rPr lang="cs-CZ" smtClean="0"/>
              <a:t>05.12.2021</a:t>
            </a:fld>
            <a:endParaRPr lang="cs-CZ"/>
          </a:p>
        </p:txBody>
      </p:sp>
      <p:sp>
        <p:nvSpPr>
          <p:cNvPr id="5" name="Zástupný symbol pro zápatí 4">
            <a:extLst>
              <a:ext uri="{FF2B5EF4-FFF2-40B4-BE49-F238E27FC236}">
                <a16:creationId xmlns:a16="http://schemas.microsoft.com/office/drawing/2014/main" id="{F15C573E-382E-4835-834C-6AA296FF29FF}"/>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3D08F823-4D40-4351-A962-42C99B955122}"/>
              </a:ext>
            </a:extLst>
          </p:cNvPr>
          <p:cNvSpPr>
            <a:spLocks noGrp="1"/>
          </p:cNvSpPr>
          <p:nvPr>
            <p:ph type="sldNum" sz="quarter" idx="12"/>
          </p:nvPr>
        </p:nvSpPr>
        <p:spPr/>
        <p:txBody>
          <a:bodyPr/>
          <a:lstStyle/>
          <a:p>
            <a:fld id="{EF3D713F-135E-4A82-8C86-F80229A7A9CD}" type="slidenum">
              <a:rPr lang="cs-CZ" smtClean="0"/>
              <a:t>‹#›</a:t>
            </a:fld>
            <a:endParaRPr lang="cs-CZ"/>
          </a:p>
        </p:txBody>
      </p:sp>
    </p:spTree>
    <p:extLst>
      <p:ext uri="{BB962C8B-B14F-4D97-AF65-F5344CB8AC3E}">
        <p14:creationId xmlns:p14="http://schemas.microsoft.com/office/powerpoint/2010/main" val="38191512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FC3A63A-6706-4C33-ACA7-D4228F5E053C}"/>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text 2">
            <a:extLst>
              <a:ext uri="{FF2B5EF4-FFF2-40B4-BE49-F238E27FC236}">
                <a16:creationId xmlns:a16="http://schemas.microsoft.com/office/drawing/2014/main" id="{D5BEA50A-12BE-4C9F-9CBD-D15879394E6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Zástupný symbol pro datum 3">
            <a:extLst>
              <a:ext uri="{FF2B5EF4-FFF2-40B4-BE49-F238E27FC236}">
                <a16:creationId xmlns:a16="http://schemas.microsoft.com/office/drawing/2014/main" id="{2F934817-4663-46A1-B1F1-A82F87AB7B89}"/>
              </a:ext>
            </a:extLst>
          </p:cNvPr>
          <p:cNvSpPr>
            <a:spLocks noGrp="1"/>
          </p:cNvSpPr>
          <p:nvPr>
            <p:ph type="dt" sz="half" idx="10"/>
          </p:nvPr>
        </p:nvSpPr>
        <p:spPr/>
        <p:txBody>
          <a:bodyPr/>
          <a:lstStyle/>
          <a:p>
            <a:fld id="{39129229-F8FF-482B-8141-18373A369A23}" type="datetimeFigureOut">
              <a:rPr lang="cs-CZ" smtClean="0"/>
              <a:t>05.12.2021</a:t>
            </a:fld>
            <a:endParaRPr lang="cs-CZ"/>
          </a:p>
        </p:txBody>
      </p:sp>
      <p:sp>
        <p:nvSpPr>
          <p:cNvPr id="5" name="Zástupný symbol pro zápatí 4">
            <a:extLst>
              <a:ext uri="{FF2B5EF4-FFF2-40B4-BE49-F238E27FC236}">
                <a16:creationId xmlns:a16="http://schemas.microsoft.com/office/drawing/2014/main" id="{017586AD-1776-4DC3-A873-879127FE854E}"/>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7453E8CA-0B36-423D-A33E-A28A8B933A25}"/>
              </a:ext>
            </a:extLst>
          </p:cNvPr>
          <p:cNvSpPr>
            <a:spLocks noGrp="1"/>
          </p:cNvSpPr>
          <p:nvPr>
            <p:ph type="sldNum" sz="quarter" idx="12"/>
          </p:nvPr>
        </p:nvSpPr>
        <p:spPr/>
        <p:txBody>
          <a:bodyPr/>
          <a:lstStyle/>
          <a:p>
            <a:fld id="{EF3D713F-135E-4A82-8C86-F80229A7A9CD}" type="slidenum">
              <a:rPr lang="cs-CZ" smtClean="0"/>
              <a:t>‹#›</a:t>
            </a:fld>
            <a:endParaRPr lang="cs-CZ"/>
          </a:p>
        </p:txBody>
      </p:sp>
    </p:spTree>
    <p:extLst>
      <p:ext uri="{BB962C8B-B14F-4D97-AF65-F5344CB8AC3E}">
        <p14:creationId xmlns:p14="http://schemas.microsoft.com/office/powerpoint/2010/main" val="34502023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D17F2D3-654A-4149-9579-1397C6035534}"/>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F82B8283-B89B-47B7-B863-F69BA5CCFE6C}"/>
              </a:ext>
            </a:extLst>
          </p:cNvPr>
          <p:cNvSpPr>
            <a:spLocks noGrp="1"/>
          </p:cNvSpPr>
          <p:nvPr>
            <p:ph sz="half" idx="1"/>
          </p:nvPr>
        </p:nvSpPr>
        <p:spPr>
          <a:xfrm>
            <a:off x="838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id="{96BA0CF6-4D21-416D-8E90-014A235E2138}"/>
              </a:ext>
            </a:extLst>
          </p:cNvPr>
          <p:cNvSpPr>
            <a:spLocks noGrp="1"/>
          </p:cNvSpPr>
          <p:nvPr>
            <p:ph sz="half" idx="2"/>
          </p:nvPr>
        </p:nvSpPr>
        <p:spPr>
          <a:xfrm>
            <a:off x="6172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3F7D5AC4-50AF-4B02-8D03-0CAAF92A666C}"/>
              </a:ext>
            </a:extLst>
          </p:cNvPr>
          <p:cNvSpPr>
            <a:spLocks noGrp="1"/>
          </p:cNvSpPr>
          <p:nvPr>
            <p:ph type="dt" sz="half" idx="10"/>
          </p:nvPr>
        </p:nvSpPr>
        <p:spPr/>
        <p:txBody>
          <a:bodyPr/>
          <a:lstStyle/>
          <a:p>
            <a:fld id="{39129229-F8FF-482B-8141-18373A369A23}" type="datetimeFigureOut">
              <a:rPr lang="cs-CZ" smtClean="0"/>
              <a:t>05.12.2021</a:t>
            </a:fld>
            <a:endParaRPr lang="cs-CZ"/>
          </a:p>
        </p:txBody>
      </p:sp>
      <p:sp>
        <p:nvSpPr>
          <p:cNvPr id="6" name="Zástupný symbol pro zápatí 5">
            <a:extLst>
              <a:ext uri="{FF2B5EF4-FFF2-40B4-BE49-F238E27FC236}">
                <a16:creationId xmlns:a16="http://schemas.microsoft.com/office/drawing/2014/main" id="{3B031CAA-7D4E-4600-B40D-A9CD1C61AA4E}"/>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08D49059-E030-4B41-9F94-722585F9FB35}"/>
              </a:ext>
            </a:extLst>
          </p:cNvPr>
          <p:cNvSpPr>
            <a:spLocks noGrp="1"/>
          </p:cNvSpPr>
          <p:nvPr>
            <p:ph type="sldNum" sz="quarter" idx="12"/>
          </p:nvPr>
        </p:nvSpPr>
        <p:spPr/>
        <p:txBody>
          <a:bodyPr/>
          <a:lstStyle/>
          <a:p>
            <a:fld id="{EF3D713F-135E-4A82-8C86-F80229A7A9CD}" type="slidenum">
              <a:rPr lang="cs-CZ" smtClean="0"/>
              <a:t>‹#›</a:t>
            </a:fld>
            <a:endParaRPr lang="cs-CZ"/>
          </a:p>
        </p:txBody>
      </p:sp>
    </p:spTree>
    <p:extLst>
      <p:ext uri="{BB962C8B-B14F-4D97-AF65-F5344CB8AC3E}">
        <p14:creationId xmlns:p14="http://schemas.microsoft.com/office/powerpoint/2010/main" val="40349986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0BE536E-C6E1-49EB-8E24-9A902537F09A}"/>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text 2">
            <a:extLst>
              <a:ext uri="{FF2B5EF4-FFF2-40B4-BE49-F238E27FC236}">
                <a16:creationId xmlns:a16="http://schemas.microsoft.com/office/drawing/2014/main" id="{3AC793B9-386C-42F1-9863-20884979783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E9641B32-BDD6-4170-B79A-1955C934A18A}"/>
              </a:ext>
            </a:extLst>
          </p:cNvPr>
          <p:cNvSpPr>
            <a:spLocks noGrp="1"/>
          </p:cNvSpPr>
          <p:nvPr>
            <p:ph sz="half" idx="2"/>
          </p:nvPr>
        </p:nvSpPr>
        <p:spPr>
          <a:xfrm>
            <a:off x="839788" y="2505075"/>
            <a:ext cx="515778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text 4">
            <a:extLst>
              <a:ext uri="{FF2B5EF4-FFF2-40B4-BE49-F238E27FC236}">
                <a16:creationId xmlns:a16="http://schemas.microsoft.com/office/drawing/2014/main" id="{648D0346-F5B2-4083-B358-207132D01A1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47B991BD-19C0-4E55-B7DF-7A2416822E00}"/>
              </a:ext>
            </a:extLst>
          </p:cNvPr>
          <p:cNvSpPr>
            <a:spLocks noGrp="1"/>
          </p:cNvSpPr>
          <p:nvPr>
            <p:ph sz="quarter" idx="4"/>
          </p:nvPr>
        </p:nvSpPr>
        <p:spPr>
          <a:xfrm>
            <a:off x="6172200" y="2505075"/>
            <a:ext cx="5183188"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FEB5D619-681E-478F-B9AC-4EBCDFA2DFA9}"/>
              </a:ext>
            </a:extLst>
          </p:cNvPr>
          <p:cNvSpPr>
            <a:spLocks noGrp="1"/>
          </p:cNvSpPr>
          <p:nvPr>
            <p:ph type="dt" sz="half" idx="10"/>
          </p:nvPr>
        </p:nvSpPr>
        <p:spPr/>
        <p:txBody>
          <a:bodyPr/>
          <a:lstStyle/>
          <a:p>
            <a:fld id="{39129229-F8FF-482B-8141-18373A369A23}" type="datetimeFigureOut">
              <a:rPr lang="cs-CZ" smtClean="0"/>
              <a:t>05.12.2021</a:t>
            </a:fld>
            <a:endParaRPr lang="cs-CZ"/>
          </a:p>
        </p:txBody>
      </p:sp>
      <p:sp>
        <p:nvSpPr>
          <p:cNvPr id="8" name="Zástupný symbol pro zápatí 7">
            <a:extLst>
              <a:ext uri="{FF2B5EF4-FFF2-40B4-BE49-F238E27FC236}">
                <a16:creationId xmlns:a16="http://schemas.microsoft.com/office/drawing/2014/main" id="{3543E48F-F902-4B9E-88B8-C5844F583C17}"/>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78E4E385-49ED-46EC-86E6-701EAEB783AC}"/>
              </a:ext>
            </a:extLst>
          </p:cNvPr>
          <p:cNvSpPr>
            <a:spLocks noGrp="1"/>
          </p:cNvSpPr>
          <p:nvPr>
            <p:ph type="sldNum" sz="quarter" idx="12"/>
          </p:nvPr>
        </p:nvSpPr>
        <p:spPr/>
        <p:txBody>
          <a:bodyPr/>
          <a:lstStyle/>
          <a:p>
            <a:fld id="{EF3D713F-135E-4A82-8C86-F80229A7A9CD}" type="slidenum">
              <a:rPr lang="cs-CZ" smtClean="0"/>
              <a:t>‹#›</a:t>
            </a:fld>
            <a:endParaRPr lang="cs-CZ"/>
          </a:p>
        </p:txBody>
      </p:sp>
    </p:spTree>
    <p:extLst>
      <p:ext uri="{BB962C8B-B14F-4D97-AF65-F5344CB8AC3E}">
        <p14:creationId xmlns:p14="http://schemas.microsoft.com/office/powerpoint/2010/main" val="18815250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0F66F50-5E3E-4059-B5CC-1EC450B7D4C9}"/>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81BDC3F5-67C1-4954-95E5-190BE1C5DB7A}"/>
              </a:ext>
            </a:extLst>
          </p:cNvPr>
          <p:cNvSpPr>
            <a:spLocks noGrp="1"/>
          </p:cNvSpPr>
          <p:nvPr>
            <p:ph type="dt" sz="half" idx="10"/>
          </p:nvPr>
        </p:nvSpPr>
        <p:spPr/>
        <p:txBody>
          <a:bodyPr/>
          <a:lstStyle/>
          <a:p>
            <a:fld id="{39129229-F8FF-482B-8141-18373A369A23}" type="datetimeFigureOut">
              <a:rPr lang="cs-CZ" smtClean="0"/>
              <a:t>05.12.2021</a:t>
            </a:fld>
            <a:endParaRPr lang="cs-CZ"/>
          </a:p>
        </p:txBody>
      </p:sp>
      <p:sp>
        <p:nvSpPr>
          <p:cNvPr id="4" name="Zástupný symbol pro zápatí 3">
            <a:extLst>
              <a:ext uri="{FF2B5EF4-FFF2-40B4-BE49-F238E27FC236}">
                <a16:creationId xmlns:a16="http://schemas.microsoft.com/office/drawing/2014/main" id="{7C46EA9D-F8E8-4E50-9CE5-A9A3D47268FA}"/>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100E61BB-90B2-47D1-9327-02212892CDFD}"/>
              </a:ext>
            </a:extLst>
          </p:cNvPr>
          <p:cNvSpPr>
            <a:spLocks noGrp="1"/>
          </p:cNvSpPr>
          <p:nvPr>
            <p:ph type="sldNum" sz="quarter" idx="12"/>
          </p:nvPr>
        </p:nvSpPr>
        <p:spPr/>
        <p:txBody>
          <a:bodyPr/>
          <a:lstStyle/>
          <a:p>
            <a:fld id="{EF3D713F-135E-4A82-8C86-F80229A7A9CD}" type="slidenum">
              <a:rPr lang="cs-CZ" smtClean="0"/>
              <a:t>‹#›</a:t>
            </a:fld>
            <a:endParaRPr lang="cs-CZ"/>
          </a:p>
        </p:txBody>
      </p:sp>
    </p:spTree>
    <p:extLst>
      <p:ext uri="{BB962C8B-B14F-4D97-AF65-F5344CB8AC3E}">
        <p14:creationId xmlns:p14="http://schemas.microsoft.com/office/powerpoint/2010/main" val="39124642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D77F80CB-F11E-4884-BF9C-5377CF071CE0}"/>
              </a:ext>
            </a:extLst>
          </p:cNvPr>
          <p:cNvSpPr>
            <a:spLocks noGrp="1"/>
          </p:cNvSpPr>
          <p:nvPr>
            <p:ph type="dt" sz="half" idx="10"/>
          </p:nvPr>
        </p:nvSpPr>
        <p:spPr/>
        <p:txBody>
          <a:bodyPr/>
          <a:lstStyle/>
          <a:p>
            <a:fld id="{39129229-F8FF-482B-8141-18373A369A23}" type="datetimeFigureOut">
              <a:rPr lang="cs-CZ" smtClean="0"/>
              <a:t>05.12.2021</a:t>
            </a:fld>
            <a:endParaRPr lang="cs-CZ"/>
          </a:p>
        </p:txBody>
      </p:sp>
      <p:sp>
        <p:nvSpPr>
          <p:cNvPr id="3" name="Zástupný symbol pro zápatí 2">
            <a:extLst>
              <a:ext uri="{FF2B5EF4-FFF2-40B4-BE49-F238E27FC236}">
                <a16:creationId xmlns:a16="http://schemas.microsoft.com/office/drawing/2014/main" id="{A20EC6D4-B883-4AD5-A5FF-1A466D51B873}"/>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1A014FD5-2DD6-48E8-BF8F-64D86F7AA2C0}"/>
              </a:ext>
            </a:extLst>
          </p:cNvPr>
          <p:cNvSpPr>
            <a:spLocks noGrp="1"/>
          </p:cNvSpPr>
          <p:nvPr>
            <p:ph type="sldNum" sz="quarter" idx="12"/>
          </p:nvPr>
        </p:nvSpPr>
        <p:spPr/>
        <p:txBody>
          <a:bodyPr/>
          <a:lstStyle/>
          <a:p>
            <a:fld id="{EF3D713F-135E-4A82-8C86-F80229A7A9CD}" type="slidenum">
              <a:rPr lang="cs-CZ" smtClean="0"/>
              <a:t>‹#›</a:t>
            </a:fld>
            <a:endParaRPr lang="cs-CZ"/>
          </a:p>
        </p:txBody>
      </p:sp>
    </p:spTree>
    <p:extLst>
      <p:ext uri="{BB962C8B-B14F-4D97-AF65-F5344CB8AC3E}">
        <p14:creationId xmlns:p14="http://schemas.microsoft.com/office/powerpoint/2010/main" val="39253424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72CB30A-8AE3-4E41-99A5-3392222AE5BC}"/>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obsah 2">
            <a:extLst>
              <a:ext uri="{FF2B5EF4-FFF2-40B4-BE49-F238E27FC236}">
                <a16:creationId xmlns:a16="http://schemas.microsoft.com/office/drawing/2014/main" id="{6A733DBE-22B4-4E1B-B2BC-AA994F86CB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text 3">
            <a:extLst>
              <a:ext uri="{FF2B5EF4-FFF2-40B4-BE49-F238E27FC236}">
                <a16:creationId xmlns:a16="http://schemas.microsoft.com/office/drawing/2014/main" id="{88203A87-8790-4ABA-85CD-82B963FAEF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554496E8-56B3-42B8-BE63-4A83A2D91CB5}"/>
              </a:ext>
            </a:extLst>
          </p:cNvPr>
          <p:cNvSpPr>
            <a:spLocks noGrp="1"/>
          </p:cNvSpPr>
          <p:nvPr>
            <p:ph type="dt" sz="half" idx="10"/>
          </p:nvPr>
        </p:nvSpPr>
        <p:spPr/>
        <p:txBody>
          <a:bodyPr/>
          <a:lstStyle/>
          <a:p>
            <a:fld id="{39129229-F8FF-482B-8141-18373A369A23}" type="datetimeFigureOut">
              <a:rPr lang="cs-CZ" smtClean="0"/>
              <a:t>05.12.2021</a:t>
            </a:fld>
            <a:endParaRPr lang="cs-CZ"/>
          </a:p>
        </p:txBody>
      </p:sp>
      <p:sp>
        <p:nvSpPr>
          <p:cNvPr id="6" name="Zástupný symbol pro zápatí 5">
            <a:extLst>
              <a:ext uri="{FF2B5EF4-FFF2-40B4-BE49-F238E27FC236}">
                <a16:creationId xmlns:a16="http://schemas.microsoft.com/office/drawing/2014/main" id="{7B653E15-8818-4021-9ED2-50B502EC022D}"/>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EE22FCDB-2F5E-4E4A-81F2-5B1A0C266116}"/>
              </a:ext>
            </a:extLst>
          </p:cNvPr>
          <p:cNvSpPr>
            <a:spLocks noGrp="1"/>
          </p:cNvSpPr>
          <p:nvPr>
            <p:ph type="sldNum" sz="quarter" idx="12"/>
          </p:nvPr>
        </p:nvSpPr>
        <p:spPr/>
        <p:txBody>
          <a:bodyPr/>
          <a:lstStyle/>
          <a:p>
            <a:fld id="{EF3D713F-135E-4A82-8C86-F80229A7A9CD}" type="slidenum">
              <a:rPr lang="cs-CZ" smtClean="0"/>
              <a:t>‹#›</a:t>
            </a:fld>
            <a:endParaRPr lang="cs-CZ"/>
          </a:p>
        </p:txBody>
      </p:sp>
    </p:spTree>
    <p:extLst>
      <p:ext uri="{BB962C8B-B14F-4D97-AF65-F5344CB8AC3E}">
        <p14:creationId xmlns:p14="http://schemas.microsoft.com/office/powerpoint/2010/main" val="2624119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D4E5A38-B55C-454F-9E9A-73401104FA81}"/>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D703F4CD-E8AC-47FA-A3DB-574F98CA4B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text 3">
            <a:extLst>
              <a:ext uri="{FF2B5EF4-FFF2-40B4-BE49-F238E27FC236}">
                <a16:creationId xmlns:a16="http://schemas.microsoft.com/office/drawing/2014/main" id="{99110C94-0E5C-4854-B5ED-C72147676A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4ED442A9-20C0-4BE1-991A-048F11EBDAC3}"/>
              </a:ext>
            </a:extLst>
          </p:cNvPr>
          <p:cNvSpPr>
            <a:spLocks noGrp="1"/>
          </p:cNvSpPr>
          <p:nvPr>
            <p:ph type="dt" sz="half" idx="10"/>
          </p:nvPr>
        </p:nvSpPr>
        <p:spPr/>
        <p:txBody>
          <a:bodyPr/>
          <a:lstStyle/>
          <a:p>
            <a:fld id="{39129229-F8FF-482B-8141-18373A369A23}" type="datetimeFigureOut">
              <a:rPr lang="cs-CZ" smtClean="0"/>
              <a:t>05.12.2021</a:t>
            </a:fld>
            <a:endParaRPr lang="cs-CZ"/>
          </a:p>
        </p:txBody>
      </p:sp>
      <p:sp>
        <p:nvSpPr>
          <p:cNvPr id="6" name="Zástupný symbol pro zápatí 5">
            <a:extLst>
              <a:ext uri="{FF2B5EF4-FFF2-40B4-BE49-F238E27FC236}">
                <a16:creationId xmlns:a16="http://schemas.microsoft.com/office/drawing/2014/main" id="{5BE1565B-BFDA-49C5-9225-F984CA5B7DC3}"/>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B1D7FC1B-7254-4BCA-A4DF-7C1B55A37FB4}"/>
              </a:ext>
            </a:extLst>
          </p:cNvPr>
          <p:cNvSpPr>
            <a:spLocks noGrp="1"/>
          </p:cNvSpPr>
          <p:nvPr>
            <p:ph type="sldNum" sz="quarter" idx="12"/>
          </p:nvPr>
        </p:nvSpPr>
        <p:spPr/>
        <p:txBody>
          <a:bodyPr/>
          <a:lstStyle/>
          <a:p>
            <a:fld id="{EF3D713F-135E-4A82-8C86-F80229A7A9CD}" type="slidenum">
              <a:rPr lang="cs-CZ" smtClean="0"/>
              <a:t>‹#›</a:t>
            </a:fld>
            <a:endParaRPr lang="cs-CZ"/>
          </a:p>
        </p:txBody>
      </p:sp>
    </p:spTree>
    <p:extLst>
      <p:ext uri="{BB962C8B-B14F-4D97-AF65-F5344CB8AC3E}">
        <p14:creationId xmlns:p14="http://schemas.microsoft.com/office/powerpoint/2010/main" val="16959129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66585429-4674-483D-954F-3C9EF22CEA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text 2">
            <a:extLst>
              <a:ext uri="{FF2B5EF4-FFF2-40B4-BE49-F238E27FC236}">
                <a16:creationId xmlns:a16="http://schemas.microsoft.com/office/drawing/2014/main" id="{6CFF677C-2C6B-4C6C-B196-EC70F0B61B4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4B77EA70-3DFB-41E9-A84B-27DD7094635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129229-F8FF-482B-8141-18373A369A23}" type="datetimeFigureOut">
              <a:rPr lang="cs-CZ" smtClean="0"/>
              <a:t>05.12.2021</a:t>
            </a:fld>
            <a:endParaRPr lang="cs-CZ"/>
          </a:p>
        </p:txBody>
      </p:sp>
      <p:sp>
        <p:nvSpPr>
          <p:cNvPr id="5" name="Zástupný symbol pro zápatí 4">
            <a:extLst>
              <a:ext uri="{FF2B5EF4-FFF2-40B4-BE49-F238E27FC236}">
                <a16:creationId xmlns:a16="http://schemas.microsoft.com/office/drawing/2014/main" id="{015CA0F8-7959-4105-A323-1D026104B1C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a16="http://schemas.microsoft.com/office/drawing/2014/main" id="{AEF5B191-36A7-4509-B0B6-C3ED38197E3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3D713F-135E-4A82-8C86-F80229A7A9CD}" type="slidenum">
              <a:rPr lang="cs-CZ" smtClean="0"/>
              <a:t>‹#›</a:t>
            </a:fld>
            <a:endParaRPr lang="cs-CZ"/>
          </a:p>
        </p:txBody>
      </p:sp>
    </p:spTree>
    <p:extLst>
      <p:ext uri="{BB962C8B-B14F-4D97-AF65-F5344CB8AC3E}">
        <p14:creationId xmlns:p14="http://schemas.microsoft.com/office/powerpoint/2010/main" val="3521823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CB5AA40-261B-4658-92E0-2A28519B7B35}"/>
              </a:ext>
            </a:extLst>
          </p:cNvPr>
          <p:cNvSpPr>
            <a:spLocks noGrp="1"/>
          </p:cNvSpPr>
          <p:nvPr>
            <p:ph type="ctrTitle"/>
          </p:nvPr>
        </p:nvSpPr>
        <p:spPr>
          <a:xfrm>
            <a:off x="1612232" y="681789"/>
            <a:ext cx="9144000" cy="590300"/>
          </a:xfrm>
        </p:spPr>
        <p:txBody>
          <a:bodyPr>
            <a:normAutofit/>
          </a:bodyPr>
          <a:lstStyle/>
          <a:p>
            <a:r>
              <a:rPr lang="cs-CZ" sz="2800" dirty="0" err="1"/>
              <a:t>Examination</a:t>
            </a:r>
            <a:r>
              <a:rPr lang="cs-CZ" sz="2800" dirty="0"/>
              <a:t> </a:t>
            </a:r>
            <a:r>
              <a:rPr lang="cs-CZ" sz="2800" dirty="0" err="1"/>
              <a:t>methods</a:t>
            </a:r>
            <a:r>
              <a:rPr lang="cs-CZ" sz="2800" dirty="0"/>
              <a:t> in </a:t>
            </a:r>
            <a:r>
              <a:rPr lang="cs-CZ" sz="2800" dirty="0" err="1"/>
              <a:t>rehabilitation</a:t>
            </a:r>
            <a:r>
              <a:rPr lang="cs-CZ" sz="2800" dirty="0"/>
              <a:t>, 6.12.2021</a:t>
            </a:r>
          </a:p>
        </p:txBody>
      </p:sp>
      <p:sp>
        <p:nvSpPr>
          <p:cNvPr id="3" name="Podnadpis 2">
            <a:extLst>
              <a:ext uri="{FF2B5EF4-FFF2-40B4-BE49-F238E27FC236}">
                <a16:creationId xmlns:a16="http://schemas.microsoft.com/office/drawing/2014/main" id="{3BEB41D3-84D0-41CF-8C73-EDCFAE377880}"/>
              </a:ext>
            </a:extLst>
          </p:cNvPr>
          <p:cNvSpPr>
            <a:spLocks noGrp="1"/>
          </p:cNvSpPr>
          <p:nvPr>
            <p:ph type="subTitle" idx="1"/>
          </p:nvPr>
        </p:nvSpPr>
        <p:spPr>
          <a:xfrm>
            <a:off x="1692442" y="5202237"/>
            <a:ext cx="9144000" cy="1066799"/>
          </a:xfrm>
        </p:spPr>
        <p:txBody>
          <a:bodyPr/>
          <a:lstStyle/>
          <a:p>
            <a:r>
              <a:rPr lang="cs-CZ" dirty="0"/>
              <a:t>Mgr. Veronika Mrkvicová, Ph.D.</a:t>
            </a:r>
          </a:p>
          <a:p>
            <a:r>
              <a:rPr lang="cs-CZ" dirty="0" err="1"/>
              <a:t>Physiotherapy</a:t>
            </a:r>
            <a:r>
              <a:rPr lang="cs-CZ" dirty="0"/>
              <a:t> departement, MF MU</a:t>
            </a:r>
          </a:p>
        </p:txBody>
      </p:sp>
      <p:sp>
        <p:nvSpPr>
          <p:cNvPr id="4" name="TextovéPole 3">
            <a:extLst>
              <a:ext uri="{FF2B5EF4-FFF2-40B4-BE49-F238E27FC236}">
                <a16:creationId xmlns:a16="http://schemas.microsoft.com/office/drawing/2014/main" id="{39DB8726-9BD8-4DC3-8E52-159E08D0F2AD}"/>
              </a:ext>
            </a:extLst>
          </p:cNvPr>
          <p:cNvSpPr txBox="1"/>
          <p:nvPr/>
        </p:nvSpPr>
        <p:spPr>
          <a:xfrm>
            <a:off x="4203031" y="2852442"/>
            <a:ext cx="4122822" cy="769441"/>
          </a:xfrm>
          <a:prstGeom prst="rect">
            <a:avLst/>
          </a:prstGeom>
          <a:noFill/>
        </p:spPr>
        <p:txBody>
          <a:bodyPr wrap="square" rtlCol="0">
            <a:spAutoFit/>
          </a:bodyPr>
          <a:lstStyle/>
          <a:p>
            <a:r>
              <a:rPr lang="cs-CZ" sz="4400" dirty="0" err="1"/>
              <a:t>The</a:t>
            </a:r>
            <a:r>
              <a:rPr lang="cs-CZ" sz="4400" dirty="0"/>
              <a:t> </a:t>
            </a:r>
            <a:r>
              <a:rPr lang="cs-CZ" sz="4400" dirty="0" err="1"/>
              <a:t>conclusion</a:t>
            </a:r>
            <a:endParaRPr lang="cs-CZ" sz="4400" dirty="0"/>
          </a:p>
        </p:txBody>
      </p:sp>
    </p:spTree>
    <p:extLst>
      <p:ext uri="{BB962C8B-B14F-4D97-AF65-F5344CB8AC3E}">
        <p14:creationId xmlns:p14="http://schemas.microsoft.com/office/powerpoint/2010/main" val="16539166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B21DCDB-0327-4779-B2EF-EFFD6EA48139}"/>
              </a:ext>
            </a:extLst>
          </p:cNvPr>
          <p:cNvSpPr>
            <a:spLocks noGrp="1"/>
          </p:cNvSpPr>
          <p:nvPr>
            <p:ph type="title"/>
          </p:nvPr>
        </p:nvSpPr>
        <p:spPr/>
        <p:txBody>
          <a:bodyPr>
            <a:normAutofit/>
          </a:bodyPr>
          <a:lstStyle/>
          <a:p>
            <a:r>
              <a:rPr lang="cs-CZ" sz="3600" b="1" dirty="0" err="1"/>
              <a:t>Patient</a:t>
            </a:r>
            <a:r>
              <a:rPr lang="cs-CZ" sz="3600" b="1" dirty="0"/>
              <a:t> </a:t>
            </a:r>
            <a:r>
              <a:rPr lang="cs-CZ" sz="3600" b="1" dirty="0" err="1"/>
              <a:t>assessment</a:t>
            </a:r>
            <a:r>
              <a:rPr lang="cs-CZ" sz="3600" b="1" dirty="0"/>
              <a:t> - </a:t>
            </a:r>
            <a:r>
              <a:rPr lang="cs-CZ" sz="3600" b="1" dirty="0" err="1"/>
              <a:t>overview</a:t>
            </a:r>
            <a:endParaRPr lang="cs-CZ" sz="3600" dirty="0"/>
          </a:p>
        </p:txBody>
      </p:sp>
      <p:sp>
        <p:nvSpPr>
          <p:cNvPr id="3" name="Zástupný obsah 2">
            <a:extLst>
              <a:ext uri="{FF2B5EF4-FFF2-40B4-BE49-F238E27FC236}">
                <a16:creationId xmlns:a16="http://schemas.microsoft.com/office/drawing/2014/main" id="{D636C973-8B17-469A-9A1E-5C718273B365}"/>
              </a:ext>
            </a:extLst>
          </p:cNvPr>
          <p:cNvSpPr>
            <a:spLocks noGrp="1"/>
          </p:cNvSpPr>
          <p:nvPr>
            <p:ph idx="1"/>
          </p:nvPr>
        </p:nvSpPr>
        <p:spPr/>
        <p:txBody>
          <a:bodyPr/>
          <a:lstStyle/>
          <a:p>
            <a:r>
              <a:rPr lang="cs-CZ" b="1" dirty="0" err="1"/>
              <a:t>Muscle</a:t>
            </a:r>
            <a:r>
              <a:rPr lang="cs-CZ" b="1" dirty="0"/>
              <a:t> </a:t>
            </a:r>
            <a:r>
              <a:rPr lang="cs-CZ" b="1" dirty="0" err="1"/>
              <a:t>strength</a:t>
            </a:r>
            <a:r>
              <a:rPr lang="cs-CZ" b="1" dirty="0"/>
              <a:t> testing</a:t>
            </a:r>
          </a:p>
          <a:p>
            <a:r>
              <a:rPr lang="cs-CZ" b="1" dirty="0" err="1"/>
              <a:t>Muscle</a:t>
            </a:r>
            <a:r>
              <a:rPr lang="cs-CZ" b="1" dirty="0"/>
              <a:t> </a:t>
            </a:r>
            <a:r>
              <a:rPr lang="cs-CZ" b="1" dirty="0" err="1"/>
              <a:t>shortness</a:t>
            </a:r>
            <a:r>
              <a:rPr lang="cs-CZ" b="1" dirty="0"/>
              <a:t> testing</a:t>
            </a:r>
          </a:p>
          <a:p>
            <a:r>
              <a:rPr lang="cs-CZ" b="1" dirty="0" err="1"/>
              <a:t>Movement</a:t>
            </a:r>
            <a:r>
              <a:rPr lang="cs-CZ" b="1" dirty="0"/>
              <a:t> </a:t>
            </a:r>
            <a:r>
              <a:rPr lang="cs-CZ" b="1" dirty="0" err="1"/>
              <a:t>pattern</a:t>
            </a:r>
            <a:r>
              <a:rPr lang="cs-CZ" b="1" dirty="0"/>
              <a:t> testing</a:t>
            </a:r>
          </a:p>
        </p:txBody>
      </p:sp>
      <p:pic>
        <p:nvPicPr>
          <p:cNvPr id="5" name="Obrázek 4">
            <a:extLst>
              <a:ext uri="{FF2B5EF4-FFF2-40B4-BE49-F238E27FC236}">
                <a16:creationId xmlns:a16="http://schemas.microsoft.com/office/drawing/2014/main" id="{05DDAD21-FBA8-4359-80D5-67271F89596D}"/>
              </a:ext>
            </a:extLst>
          </p:cNvPr>
          <p:cNvPicPr>
            <a:picLocks noChangeAspect="1"/>
          </p:cNvPicPr>
          <p:nvPr/>
        </p:nvPicPr>
        <p:blipFill rotWithShape="1">
          <a:blip r:embed="rId2"/>
          <a:srcRect l="33421" t="20234" r="34276" b="13451"/>
          <a:stretch/>
        </p:blipFill>
        <p:spPr>
          <a:xfrm>
            <a:off x="6489030" y="242664"/>
            <a:ext cx="5518486" cy="6372671"/>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9794754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9A22850-6AEC-49F3-A49A-AB5C9347B7D7}"/>
              </a:ext>
            </a:extLst>
          </p:cNvPr>
          <p:cNvSpPr>
            <a:spLocks noGrp="1"/>
          </p:cNvSpPr>
          <p:nvPr>
            <p:ph type="title"/>
          </p:nvPr>
        </p:nvSpPr>
        <p:spPr/>
        <p:txBody>
          <a:bodyPr>
            <a:normAutofit/>
          </a:bodyPr>
          <a:lstStyle/>
          <a:p>
            <a:r>
              <a:rPr lang="cs-CZ" sz="3600" b="1" dirty="0" err="1"/>
              <a:t>Patient</a:t>
            </a:r>
            <a:r>
              <a:rPr lang="cs-CZ" sz="3600" b="1" dirty="0"/>
              <a:t> </a:t>
            </a:r>
            <a:r>
              <a:rPr lang="cs-CZ" sz="3600" b="1" dirty="0" err="1"/>
              <a:t>assessment</a:t>
            </a:r>
            <a:r>
              <a:rPr lang="cs-CZ" sz="3600" b="1" dirty="0"/>
              <a:t> - </a:t>
            </a:r>
            <a:r>
              <a:rPr lang="cs-CZ" sz="3600" b="1" dirty="0" err="1"/>
              <a:t>overview</a:t>
            </a:r>
            <a:endParaRPr lang="cs-CZ" sz="3600" dirty="0"/>
          </a:p>
        </p:txBody>
      </p:sp>
      <p:sp>
        <p:nvSpPr>
          <p:cNvPr id="3" name="Zástupný obsah 2">
            <a:extLst>
              <a:ext uri="{FF2B5EF4-FFF2-40B4-BE49-F238E27FC236}">
                <a16:creationId xmlns:a16="http://schemas.microsoft.com/office/drawing/2014/main" id="{624EF7EE-DE76-4575-8352-420DF5B66AA7}"/>
              </a:ext>
            </a:extLst>
          </p:cNvPr>
          <p:cNvSpPr>
            <a:spLocks noGrp="1"/>
          </p:cNvSpPr>
          <p:nvPr>
            <p:ph idx="1"/>
          </p:nvPr>
        </p:nvSpPr>
        <p:spPr/>
        <p:txBody>
          <a:bodyPr/>
          <a:lstStyle/>
          <a:p>
            <a:r>
              <a:rPr lang="cs-CZ" b="1" dirty="0" err="1"/>
              <a:t>Muscle</a:t>
            </a:r>
            <a:r>
              <a:rPr lang="cs-CZ" b="1" dirty="0"/>
              <a:t> tone testing</a:t>
            </a:r>
          </a:p>
        </p:txBody>
      </p:sp>
      <p:pic>
        <p:nvPicPr>
          <p:cNvPr id="5" name="Obrázek 4">
            <a:extLst>
              <a:ext uri="{FF2B5EF4-FFF2-40B4-BE49-F238E27FC236}">
                <a16:creationId xmlns:a16="http://schemas.microsoft.com/office/drawing/2014/main" id="{27D34A1D-E3F7-4CAD-87A3-6E4299221E18}"/>
              </a:ext>
            </a:extLst>
          </p:cNvPr>
          <p:cNvPicPr>
            <a:picLocks noChangeAspect="1"/>
          </p:cNvPicPr>
          <p:nvPr/>
        </p:nvPicPr>
        <p:blipFill rotWithShape="1">
          <a:blip r:embed="rId2"/>
          <a:srcRect l="33421" t="22573" r="34869" b="8655"/>
          <a:stretch/>
        </p:blipFill>
        <p:spPr>
          <a:xfrm>
            <a:off x="6684266" y="288757"/>
            <a:ext cx="5325815" cy="649705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3797569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18AD640-EA03-4A02-87C7-72ED55EE4112}"/>
              </a:ext>
            </a:extLst>
          </p:cNvPr>
          <p:cNvSpPr>
            <a:spLocks noGrp="1"/>
          </p:cNvSpPr>
          <p:nvPr>
            <p:ph type="title"/>
          </p:nvPr>
        </p:nvSpPr>
        <p:spPr/>
        <p:txBody>
          <a:bodyPr>
            <a:normAutofit/>
          </a:bodyPr>
          <a:lstStyle/>
          <a:p>
            <a:r>
              <a:rPr lang="cs-CZ" sz="3600" b="1" dirty="0" err="1"/>
              <a:t>Patient</a:t>
            </a:r>
            <a:r>
              <a:rPr lang="cs-CZ" sz="3600" b="1" dirty="0"/>
              <a:t> </a:t>
            </a:r>
            <a:r>
              <a:rPr lang="cs-CZ" sz="3600" b="1" dirty="0" err="1"/>
              <a:t>assessment</a:t>
            </a:r>
            <a:r>
              <a:rPr lang="cs-CZ" sz="3600" b="1" dirty="0"/>
              <a:t> - </a:t>
            </a:r>
            <a:r>
              <a:rPr lang="cs-CZ" sz="3600" b="1" dirty="0" err="1"/>
              <a:t>overview</a:t>
            </a:r>
            <a:endParaRPr lang="cs-CZ" sz="3600" dirty="0"/>
          </a:p>
        </p:txBody>
      </p:sp>
      <p:sp>
        <p:nvSpPr>
          <p:cNvPr id="3" name="Zástupný obsah 2">
            <a:extLst>
              <a:ext uri="{FF2B5EF4-FFF2-40B4-BE49-F238E27FC236}">
                <a16:creationId xmlns:a16="http://schemas.microsoft.com/office/drawing/2014/main" id="{A63A57C6-57DB-4327-A787-41304A91DBB2}"/>
              </a:ext>
            </a:extLst>
          </p:cNvPr>
          <p:cNvSpPr>
            <a:spLocks noGrp="1"/>
          </p:cNvSpPr>
          <p:nvPr>
            <p:ph idx="1"/>
          </p:nvPr>
        </p:nvSpPr>
        <p:spPr/>
        <p:txBody>
          <a:bodyPr/>
          <a:lstStyle/>
          <a:p>
            <a:r>
              <a:rPr lang="cs-CZ" b="1" dirty="0" err="1"/>
              <a:t>Functional</a:t>
            </a:r>
            <a:r>
              <a:rPr lang="cs-CZ" b="1" dirty="0"/>
              <a:t> </a:t>
            </a:r>
            <a:r>
              <a:rPr lang="cs-CZ" b="1" dirty="0" err="1"/>
              <a:t>evaluation</a:t>
            </a:r>
            <a:endParaRPr lang="cs-CZ" b="1" dirty="0"/>
          </a:p>
          <a:p>
            <a:pPr lvl="1"/>
            <a:r>
              <a:rPr lang="cs-CZ" dirty="0"/>
              <a:t>Balance</a:t>
            </a:r>
          </a:p>
          <a:p>
            <a:pPr lvl="1"/>
            <a:r>
              <a:rPr lang="cs-CZ" dirty="0" err="1"/>
              <a:t>Coordination</a:t>
            </a:r>
            <a:r>
              <a:rPr lang="cs-CZ" dirty="0"/>
              <a:t> </a:t>
            </a:r>
          </a:p>
          <a:p>
            <a:pPr lvl="1"/>
            <a:r>
              <a:rPr lang="cs-CZ" dirty="0" err="1"/>
              <a:t>Gait</a:t>
            </a:r>
            <a:r>
              <a:rPr lang="cs-CZ" dirty="0"/>
              <a:t> </a:t>
            </a:r>
          </a:p>
        </p:txBody>
      </p:sp>
      <p:pic>
        <p:nvPicPr>
          <p:cNvPr id="5" name="Obrázek 4">
            <a:extLst>
              <a:ext uri="{FF2B5EF4-FFF2-40B4-BE49-F238E27FC236}">
                <a16:creationId xmlns:a16="http://schemas.microsoft.com/office/drawing/2014/main" id="{E52D7FB6-5839-44F6-A8D4-DEDF0986289A}"/>
              </a:ext>
            </a:extLst>
          </p:cNvPr>
          <p:cNvPicPr>
            <a:picLocks noChangeAspect="1"/>
          </p:cNvPicPr>
          <p:nvPr/>
        </p:nvPicPr>
        <p:blipFill rotWithShape="1">
          <a:blip r:embed="rId2"/>
          <a:srcRect l="33553" t="20819" r="34079" b="4444"/>
          <a:stretch/>
        </p:blipFill>
        <p:spPr>
          <a:xfrm>
            <a:off x="7058527" y="260684"/>
            <a:ext cx="4878907" cy="633663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8232677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5E94D54-884B-4E64-9A5E-49060FF6B9B9}"/>
              </a:ext>
            </a:extLst>
          </p:cNvPr>
          <p:cNvSpPr>
            <a:spLocks noGrp="1"/>
          </p:cNvSpPr>
          <p:nvPr>
            <p:ph type="title"/>
          </p:nvPr>
        </p:nvSpPr>
        <p:spPr/>
        <p:txBody>
          <a:bodyPr>
            <a:normAutofit/>
          </a:bodyPr>
          <a:lstStyle/>
          <a:p>
            <a:r>
              <a:rPr lang="cs-CZ" sz="3600" b="1" dirty="0" err="1"/>
              <a:t>Patient</a:t>
            </a:r>
            <a:r>
              <a:rPr lang="cs-CZ" sz="3600" b="1" dirty="0"/>
              <a:t> </a:t>
            </a:r>
            <a:r>
              <a:rPr lang="cs-CZ" sz="3600" b="1" dirty="0" err="1"/>
              <a:t>assessment</a:t>
            </a:r>
            <a:r>
              <a:rPr lang="cs-CZ" sz="3600" b="1" dirty="0"/>
              <a:t> - </a:t>
            </a:r>
            <a:r>
              <a:rPr lang="cs-CZ" sz="3600" b="1" dirty="0" err="1"/>
              <a:t>overview</a:t>
            </a:r>
            <a:endParaRPr lang="cs-CZ" sz="3600" dirty="0"/>
          </a:p>
        </p:txBody>
      </p:sp>
      <p:sp>
        <p:nvSpPr>
          <p:cNvPr id="3" name="Zástupný obsah 2">
            <a:extLst>
              <a:ext uri="{FF2B5EF4-FFF2-40B4-BE49-F238E27FC236}">
                <a16:creationId xmlns:a16="http://schemas.microsoft.com/office/drawing/2014/main" id="{687C0263-CD35-454D-A812-F36B0EB573A3}"/>
              </a:ext>
            </a:extLst>
          </p:cNvPr>
          <p:cNvSpPr>
            <a:spLocks noGrp="1"/>
          </p:cNvSpPr>
          <p:nvPr>
            <p:ph idx="1"/>
          </p:nvPr>
        </p:nvSpPr>
        <p:spPr>
          <a:xfrm>
            <a:off x="838200" y="1825625"/>
            <a:ext cx="5193632" cy="4351338"/>
          </a:xfrm>
        </p:spPr>
        <p:txBody>
          <a:bodyPr/>
          <a:lstStyle/>
          <a:p>
            <a:r>
              <a:rPr lang="cs-CZ" b="1" dirty="0" err="1"/>
              <a:t>Activity</a:t>
            </a:r>
            <a:r>
              <a:rPr lang="cs-CZ" b="1" dirty="0"/>
              <a:t> </a:t>
            </a:r>
            <a:r>
              <a:rPr lang="cs-CZ" b="1" dirty="0" err="1"/>
              <a:t>limitations</a:t>
            </a:r>
            <a:r>
              <a:rPr lang="cs-CZ" b="1" dirty="0"/>
              <a:t> and </a:t>
            </a:r>
            <a:r>
              <a:rPr lang="cs-CZ" b="1" dirty="0" err="1"/>
              <a:t>participation</a:t>
            </a:r>
            <a:r>
              <a:rPr lang="cs-CZ" b="1" dirty="0"/>
              <a:t> </a:t>
            </a:r>
            <a:r>
              <a:rPr lang="cs-CZ" b="1" dirty="0" err="1"/>
              <a:t>restrictions</a:t>
            </a:r>
            <a:endParaRPr lang="cs-CZ" b="1" dirty="0"/>
          </a:p>
          <a:p>
            <a:pPr lvl="1"/>
            <a:r>
              <a:rPr lang="cs-CZ" dirty="0"/>
              <a:t>Mobility</a:t>
            </a:r>
          </a:p>
          <a:p>
            <a:pPr lvl="1"/>
            <a:r>
              <a:rPr lang="cs-CZ" dirty="0" err="1"/>
              <a:t>Transfers</a:t>
            </a:r>
            <a:endParaRPr lang="cs-CZ" dirty="0"/>
          </a:p>
          <a:p>
            <a:pPr lvl="1"/>
            <a:r>
              <a:rPr lang="cs-CZ" dirty="0"/>
              <a:t>Balance</a:t>
            </a:r>
          </a:p>
          <a:p>
            <a:pPr lvl="1"/>
            <a:r>
              <a:rPr lang="cs-CZ" dirty="0"/>
              <a:t>ADL (</a:t>
            </a:r>
            <a:r>
              <a:rPr lang="cs-CZ" dirty="0" err="1"/>
              <a:t>activities</a:t>
            </a:r>
            <a:r>
              <a:rPr lang="cs-CZ" dirty="0"/>
              <a:t> </a:t>
            </a:r>
            <a:r>
              <a:rPr lang="cs-CZ" dirty="0" err="1"/>
              <a:t>of</a:t>
            </a:r>
            <a:r>
              <a:rPr lang="cs-CZ" dirty="0"/>
              <a:t> </a:t>
            </a:r>
            <a:r>
              <a:rPr lang="cs-CZ" dirty="0" err="1"/>
              <a:t>daily</a:t>
            </a:r>
            <a:r>
              <a:rPr lang="cs-CZ" dirty="0"/>
              <a:t> </a:t>
            </a:r>
            <a:r>
              <a:rPr lang="cs-CZ" dirty="0" err="1"/>
              <a:t>living</a:t>
            </a:r>
            <a:r>
              <a:rPr lang="cs-CZ" dirty="0"/>
              <a:t>)</a:t>
            </a:r>
          </a:p>
          <a:p>
            <a:pPr lvl="1"/>
            <a:r>
              <a:rPr lang="cs-CZ" dirty="0" err="1"/>
              <a:t>The</a:t>
            </a:r>
            <a:r>
              <a:rPr lang="cs-CZ" dirty="0"/>
              <a:t> use </a:t>
            </a:r>
            <a:r>
              <a:rPr lang="cs-CZ" dirty="0" err="1"/>
              <a:t>of</a:t>
            </a:r>
            <a:r>
              <a:rPr lang="cs-CZ" dirty="0"/>
              <a:t> </a:t>
            </a:r>
            <a:r>
              <a:rPr lang="cs-CZ" dirty="0" err="1"/>
              <a:t>assisted</a:t>
            </a:r>
            <a:r>
              <a:rPr lang="cs-CZ" dirty="0"/>
              <a:t> </a:t>
            </a:r>
            <a:r>
              <a:rPr lang="cs-CZ" dirty="0" err="1"/>
              <a:t>devices</a:t>
            </a:r>
            <a:r>
              <a:rPr lang="cs-CZ" dirty="0"/>
              <a:t> </a:t>
            </a:r>
          </a:p>
        </p:txBody>
      </p:sp>
      <p:pic>
        <p:nvPicPr>
          <p:cNvPr id="5" name="Obrázek 4">
            <a:extLst>
              <a:ext uri="{FF2B5EF4-FFF2-40B4-BE49-F238E27FC236}">
                <a16:creationId xmlns:a16="http://schemas.microsoft.com/office/drawing/2014/main" id="{316EF295-ED26-4B1B-8FFF-5F84A479B8CB}"/>
              </a:ext>
            </a:extLst>
          </p:cNvPr>
          <p:cNvPicPr>
            <a:picLocks noChangeAspect="1"/>
          </p:cNvPicPr>
          <p:nvPr/>
        </p:nvPicPr>
        <p:blipFill rotWithShape="1">
          <a:blip r:embed="rId2"/>
          <a:srcRect l="33289" t="19649" r="33750" b="7720"/>
          <a:stretch/>
        </p:blipFill>
        <p:spPr>
          <a:xfrm>
            <a:off x="6833937" y="247474"/>
            <a:ext cx="5133474" cy="6363051"/>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2064885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693700B-9FDF-4890-B200-845503B75CCA}"/>
              </a:ext>
            </a:extLst>
          </p:cNvPr>
          <p:cNvSpPr>
            <a:spLocks noGrp="1"/>
          </p:cNvSpPr>
          <p:nvPr>
            <p:ph type="title"/>
          </p:nvPr>
        </p:nvSpPr>
        <p:spPr/>
        <p:txBody>
          <a:bodyPr>
            <a:normAutofit/>
          </a:bodyPr>
          <a:lstStyle/>
          <a:p>
            <a:r>
              <a:rPr lang="cs-CZ" sz="3600" b="1" dirty="0" err="1"/>
              <a:t>Patient</a:t>
            </a:r>
            <a:r>
              <a:rPr lang="cs-CZ" sz="3600" b="1" dirty="0"/>
              <a:t> </a:t>
            </a:r>
            <a:r>
              <a:rPr lang="cs-CZ" sz="3600" b="1" dirty="0" err="1"/>
              <a:t>assessment</a:t>
            </a:r>
            <a:r>
              <a:rPr lang="cs-CZ" sz="3600" b="1" dirty="0"/>
              <a:t> - </a:t>
            </a:r>
            <a:r>
              <a:rPr lang="cs-CZ" sz="3600" b="1" dirty="0" err="1"/>
              <a:t>overview</a:t>
            </a:r>
            <a:endParaRPr lang="cs-CZ" sz="3600" dirty="0"/>
          </a:p>
        </p:txBody>
      </p:sp>
      <p:sp>
        <p:nvSpPr>
          <p:cNvPr id="3" name="Zástupný obsah 2">
            <a:extLst>
              <a:ext uri="{FF2B5EF4-FFF2-40B4-BE49-F238E27FC236}">
                <a16:creationId xmlns:a16="http://schemas.microsoft.com/office/drawing/2014/main" id="{D8B23AEA-7583-42AD-A4A2-1549EC00C9A1}"/>
              </a:ext>
            </a:extLst>
          </p:cNvPr>
          <p:cNvSpPr>
            <a:spLocks noGrp="1"/>
          </p:cNvSpPr>
          <p:nvPr>
            <p:ph idx="1"/>
          </p:nvPr>
        </p:nvSpPr>
        <p:spPr>
          <a:xfrm>
            <a:off x="838200" y="1825625"/>
            <a:ext cx="6035842" cy="4351338"/>
          </a:xfrm>
        </p:spPr>
        <p:txBody>
          <a:bodyPr/>
          <a:lstStyle/>
          <a:p>
            <a:r>
              <a:rPr lang="cs-CZ" b="1" dirty="0" err="1"/>
              <a:t>Conclusion</a:t>
            </a:r>
            <a:r>
              <a:rPr lang="cs-CZ" b="1" dirty="0"/>
              <a:t> and </a:t>
            </a:r>
            <a:r>
              <a:rPr lang="cs-CZ" b="1" dirty="0" err="1"/>
              <a:t>main</a:t>
            </a:r>
            <a:r>
              <a:rPr lang="cs-CZ" b="1" dirty="0"/>
              <a:t> </a:t>
            </a:r>
            <a:r>
              <a:rPr lang="cs-CZ" b="1" dirty="0" err="1"/>
              <a:t>findings</a:t>
            </a:r>
            <a:endParaRPr lang="cs-CZ" b="1" dirty="0"/>
          </a:p>
          <a:p>
            <a:pPr lvl="1"/>
            <a:r>
              <a:rPr lang="cs-CZ" dirty="0" err="1"/>
              <a:t>Environmental</a:t>
            </a:r>
            <a:r>
              <a:rPr lang="cs-CZ" dirty="0"/>
              <a:t> and </a:t>
            </a:r>
            <a:r>
              <a:rPr lang="cs-CZ" dirty="0" err="1"/>
              <a:t>personal</a:t>
            </a:r>
            <a:r>
              <a:rPr lang="cs-CZ" dirty="0"/>
              <a:t> </a:t>
            </a:r>
            <a:r>
              <a:rPr lang="cs-CZ" dirty="0" err="1"/>
              <a:t>factors</a:t>
            </a:r>
            <a:endParaRPr lang="cs-CZ" dirty="0"/>
          </a:p>
          <a:p>
            <a:pPr lvl="1"/>
            <a:r>
              <a:rPr lang="cs-CZ" dirty="0"/>
              <a:t>Body </a:t>
            </a:r>
            <a:r>
              <a:rPr lang="cs-CZ" dirty="0" err="1"/>
              <a:t>structure</a:t>
            </a:r>
            <a:r>
              <a:rPr lang="cs-CZ" dirty="0"/>
              <a:t> and </a:t>
            </a:r>
            <a:r>
              <a:rPr lang="cs-CZ" dirty="0" err="1"/>
              <a:t>function</a:t>
            </a:r>
            <a:r>
              <a:rPr lang="cs-CZ" dirty="0"/>
              <a:t> </a:t>
            </a:r>
            <a:r>
              <a:rPr lang="cs-CZ" dirty="0" err="1"/>
              <a:t>impairments</a:t>
            </a:r>
            <a:endParaRPr lang="cs-CZ" dirty="0"/>
          </a:p>
          <a:p>
            <a:pPr lvl="1"/>
            <a:r>
              <a:rPr lang="cs-CZ" dirty="0" err="1"/>
              <a:t>Activity</a:t>
            </a:r>
            <a:r>
              <a:rPr lang="cs-CZ" dirty="0"/>
              <a:t> </a:t>
            </a:r>
            <a:r>
              <a:rPr lang="cs-CZ" dirty="0" err="1"/>
              <a:t>limitations</a:t>
            </a:r>
            <a:r>
              <a:rPr lang="cs-CZ" dirty="0"/>
              <a:t> and </a:t>
            </a:r>
            <a:r>
              <a:rPr lang="cs-CZ" dirty="0" err="1"/>
              <a:t>participation</a:t>
            </a:r>
            <a:r>
              <a:rPr lang="cs-CZ" dirty="0"/>
              <a:t> </a:t>
            </a:r>
            <a:r>
              <a:rPr lang="cs-CZ" dirty="0" err="1"/>
              <a:t>restriction</a:t>
            </a:r>
            <a:endParaRPr lang="cs-CZ" dirty="0"/>
          </a:p>
          <a:p>
            <a:endParaRPr lang="cs-CZ" dirty="0"/>
          </a:p>
        </p:txBody>
      </p:sp>
      <p:pic>
        <p:nvPicPr>
          <p:cNvPr id="5" name="Obrázek 4">
            <a:extLst>
              <a:ext uri="{FF2B5EF4-FFF2-40B4-BE49-F238E27FC236}">
                <a16:creationId xmlns:a16="http://schemas.microsoft.com/office/drawing/2014/main" id="{01A82AAB-BE3B-463E-9587-5AB551DA96DF}"/>
              </a:ext>
            </a:extLst>
          </p:cNvPr>
          <p:cNvPicPr>
            <a:picLocks noChangeAspect="1"/>
          </p:cNvPicPr>
          <p:nvPr/>
        </p:nvPicPr>
        <p:blipFill rotWithShape="1">
          <a:blip r:embed="rId2"/>
          <a:srcRect l="33486" t="19064" r="33816" b="3626"/>
          <a:stretch/>
        </p:blipFill>
        <p:spPr>
          <a:xfrm>
            <a:off x="7098631" y="180643"/>
            <a:ext cx="4884821" cy="649671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5800693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DDA2920-3B9A-409D-8BE1-5AD0E31AC421}"/>
              </a:ext>
            </a:extLst>
          </p:cNvPr>
          <p:cNvSpPr>
            <a:spLocks noGrp="1"/>
          </p:cNvSpPr>
          <p:nvPr>
            <p:ph type="title"/>
          </p:nvPr>
        </p:nvSpPr>
        <p:spPr/>
        <p:txBody>
          <a:bodyPr>
            <a:normAutofit/>
          </a:bodyPr>
          <a:lstStyle/>
          <a:p>
            <a:r>
              <a:rPr lang="cs-CZ" sz="3600" b="1" dirty="0" err="1"/>
              <a:t>Patient</a:t>
            </a:r>
            <a:r>
              <a:rPr lang="cs-CZ" sz="3600" b="1" dirty="0"/>
              <a:t> </a:t>
            </a:r>
            <a:r>
              <a:rPr lang="cs-CZ" sz="3600" b="1" dirty="0" err="1"/>
              <a:t>assessment</a:t>
            </a:r>
            <a:r>
              <a:rPr lang="cs-CZ" sz="3600" b="1" dirty="0"/>
              <a:t> - </a:t>
            </a:r>
            <a:r>
              <a:rPr lang="cs-CZ" sz="3600" b="1" dirty="0" err="1"/>
              <a:t>overview</a:t>
            </a:r>
            <a:endParaRPr lang="cs-CZ" sz="3600" dirty="0"/>
          </a:p>
        </p:txBody>
      </p:sp>
      <p:sp>
        <p:nvSpPr>
          <p:cNvPr id="3" name="Zástupný obsah 2">
            <a:extLst>
              <a:ext uri="{FF2B5EF4-FFF2-40B4-BE49-F238E27FC236}">
                <a16:creationId xmlns:a16="http://schemas.microsoft.com/office/drawing/2014/main" id="{D9F8B0DD-6981-4CF7-B03C-8F23AD2B2A0F}"/>
              </a:ext>
            </a:extLst>
          </p:cNvPr>
          <p:cNvSpPr>
            <a:spLocks noGrp="1"/>
          </p:cNvSpPr>
          <p:nvPr>
            <p:ph idx="1"/>
          </p:nvPr>
        </p:nvSpPr>
        <p:spPr/>
        <p:txBody>
          <a:bodyPr/>
          <a:lstStyle/>
          <a:p>
            <a:r>
              <a:rPr lang="cs-CZ" b="1" dirty="0" err="1"/>
              <a:t>Treatment</a:t>
            </a:r>
            <a:r>
              <a:rPr lang="cs-CZ" b="1" dirty="0"/>
              <a:t> </a:t>
            </a:r>
            <a:r>
              <a:rPr lang="cs-CZ" b="1" dirty="0" err="1"/>
              <a:t>plan</a:t>
            </a:r>
            <a:r>
              <a:rPr lang="cs-CZ" b="1" dirty="0"/>
              <a:t> (</a:t>
            </a:r>
            <a:r>
              <a:rPr lang="cs-CZ" b="1" dirty="0" err="1"/>
              <a:t>short</a:t>
            </a:r>
            <a:r>
              <a:rPr lang="cs-CZ" b="1" dirty="0"/>
              <a:t> and long term)</a:t>
            </a:r>
          </a:p>
        </p:txBody>
      </p:sp>
      <p:pic>
        <p:nvPicPr>
          <p:cNvPr id="5" name="Obrázek 4">
            <a:extLst>
              <a:ext uri="{FF2B5EF4-FFF2-40B4-BE49-F238E27FC236}">
                <a16:creationId xmlns:a16="http://schemas.microsoft.com/office/drawing/2014/main" id="{556F9123-3690-4E5D-AB87-87E92CE30C5F}"/>
              </a:ext>
            </a:extLst>
          </p:cNvPr>
          <p:cNvPicPr>
            <a:picLocks noChangeAspect="1"/>
          </p:cNvPicPr>
          <p:nvPr/>
        </p:nvPicPr>
        <p:blipFill rotWithShape="1">
          <a:blip r:embed="rId2"/>
          <a:srcRect l="33486" t="18246" r="33816" b="3860"/>
          <a:stretch/>
        </p:blipFill>
        <p:spPr>
          <a:xfrm>
            <a:off x="7234990" y="274817"/>
            <a:ext cx="4716378" cy="632013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9851027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43D89A6-3331-4280-8B8A-A3DB21F503B0}"/>
              </a:ext>
            </a:extLst>
          </p:cNvPr>
          <p:cNvSpPr>
            <a:spLocks noGrp="1"/>
          </p:cNvSpPr>
          <p:nvPr>
            <p:ph type="title"/>
          </p:nvPr>
        </p:nvSpPr>
        <p:spPr/>
        <p:txBody>
          <a:bodyPr>
            <a:normAutofit/>
          </a:bodyPr>
          <a:lstStyle/>
          <a:p>
            <a:r>
              <a:rPr lang="cs-CZ" sz="3600" b="1" dirty="0" err="1"/>
              <a:t>Musculoskeletal</a:t>
            </a:r>
            <a:r>
              <a:rPr lang="cs-CZ" sz="3600" b="1" dirty="0"/>
              <a:t> </a:t>
            </a:r>
            <a:r>
              <a:rPr lang="cs-CZ" sz="3600" b="1" dirty="0" err="1"/>
              <a:t>assessment</a:t>
            </a:r>
            <a:endParaRPr lang="cs-CZ" sz="3600" dirty="0"/>
          </a:p>
        </p:txBody>
      </p:sp>
      <p:sp>
        <p:nvSpPr>
          <p:cNvPr id="3" name="Zástupný obsah 2">
            <a:extLst>
              <a:ext uri="{FF2B5EF4-FFF2-40B4-BE49-F238E27FC236}">
                <a16:creationId xmlns:a16="http://schemas.microsoft.com/office/drawing/2014/main" id="{63B5CE2E-F5DB-47EE-BEB3-3DB55F60CB4E}"/>
              </a:ext>
            </a:extLst>
          </p:cNvPr>
          <p:cNvSpPr>
            <a:spLocks noGrp="1"/>
          </p:cNvSpPr>
          <p:nvPr>
            <p:ph idx="1"/>
          </p:nvPr>
        </p:nvSpPr>
        <p:spPr/>
        <p:txBody>
          <a:bodyPr/>
          <a:lstStyle/>
          <a:p>
            <a:r>
              <a:rPr lang="cs-CZ" dirty="0" err="1"/>
              <a:t>Posture</a:t>
            </a:r>
            <a:r>
              <a:rPr lang="cs-CZ" dirty="0"/>
              <a:t> </a:t>
            </a:r>
            <a:r>
              <a:rPr lang="cs-CZ" dirty="0" err="1"/>
              <a:t>assessment</a:t>
            </a:r>
            <a:r>
              <a:rPr lang="cs-CZ" dirty="0"/>
              <a:t> – </a:t>
            </a:r>
            <a:r>
              <a:rPr lang="cs-CZ" dirty="0" err="1"/>
              <a:t>standing</a:t>
            </a:r>
            <a:r>
              <a:rPr lang="cs-CZ" dirty="0"/>
              <a:t>/</a:t>
            </a:r>
            <a:r>
              <a:rPr lang="cs-CZ" dirty="0" err="1"/>
              <a:t>sitting</a:t>
            </a:r>
            <a:r>
              <a:rPr lang="cs-CZ" dirty="0"/>
              <a:t> </a:t>
            </a:r>
            <a:r>
              <a:rPr lang="cs-CZ" dirty="0" err="1"/>
              <a:t>posture</a:t>
            </a:r>
            <a:r>
              <a:rPr lang="cs-CZ" dirty="0"/>
              <a:t>, single leg stance </a:t>
            </a:r>
            <a:r>
              <a:rPr lang="cs-CZ" dirty="0" err="1"/>
              <a:t>posture</a:t>
            </a:r>
            <a:r>
              <a:rPr lang="cs-CZ" dirty="0"/>
              <a:t> (body </a:t>
            </a:r>
            <a:r>
              <a:rPr lang="cs-CZ" dirty="0" err="1"/>
              <a:t>proportions</a:t>
            </a:r>
            <a:r>
              <a:rPr lang="cs-CZ" dirty="0"/>
              <a:t>, </a:t>
            </a:r>
            <a:r>
              <a:rPr lang="cs-CZ" dirty="0" err="1"/>
              <a:t>alignment</a:t>
            </a:r>
            <a:r>
              <a:rPr lang="cs-CZ" dirty="0"/>
              <a:t> </a:t>
            </a:r>
            <a:r>
              <a:rPr lang="cs-CZ" dirty="0" err="1"/>
              <a:t>of</a:t>
            </a:r>
            <a:r>
              <a:rPr lang="cs-CZ" dirty="0"/>
              <a:t> body </a:t>
            </a:r>
            <a:r>
              <a:rPr lang="cs-CZ" dirty="0" err="1"/>
              <a:t>parts</a:t>
            </a:r>
            <a:r>
              <a:rPr lang="cs-CZ" dirty="0"/>
              <a:t>, </a:t>
            </a:r>
            <a:r>
              <a:rPr lang="cs-CZ" dirty="0" err="1"/>
              <a:t>muscle</a:t>
            </a:r>
            <a:r>
              <a:rPr lang="cs-CZ" dirty="0"/>
              <a:t> </a:t>
            </a:r>
            <a:r>
              <a:rPr lang="cs-CZ" dirty="0" err="1"/>
              <a:t>contours</a:t>
            </a:r>
            <a:r>
              <a:rPr lang="cs-CZ" dirty="0"/>
              <a:t>, </a:t>
            </a:r>
            <a:r>
              <a:rPr lang="cs-CZ" dirty="0" err="1"/>
              <a:t>condition</a:t>
            </a:r>
            <a:r>
              <a:rPr lang="cs-CZ" dirty="0"/>
              <a:t> and </a:t>
            </a:r>
            <a:r>
              <a:rPr lang="cs-CZ" dirty="0" err="1"/>
              <a:t>creases</a:t>
            </a:r>
            <a:r>
              <a:rPr lang="cs-CZ" dirty="0"/>
              <a:t> </a:t>
            </a:r>
            <a:r>
              <a:rPr lang="cs-CZ" dirty="0" err="1"/>
              <a:t>of</a:t>
            </a:r>
            <a:r>
              <a:rPr lang="cs-CZ" dirty="0"/>
              <a:t> </a:t>
            </a:r>
            <a:r>
              <a:rPr lang="cs-CZ" dirty="0" err="1"/>
              <a:t>the</a:t>
            </a:r>
            <a:r>
              <a:rPr lang="cs-CZ" dirty="0"/>
              <a:t> skin)</a:t>
            </a:r>
          </a:p>
          <a:p>
            <a:r>
              <a:rPr lang="cs-CZ" dirty="0" err="1"/>
              <a:t>Palpation</a:t>
            </a:r>
            <a:r>
              <a:rPr lang="cs-CZ" dirty="0"/>
              <a:t> (bony </a:t>
            </a:r>
            <a:r>
              <a:rPr lang="cs-CZ" dirty="0" err="1"/>
              <a:t>tissues</a:t>
            </a:r>
            <a:r>
              <a:rPr lang="cs-CZ" dirty="0"/>
              <a:t> – </a:t>
            </a:r>
            <a:r>
              <a:rPr lang="cs-CZ" dirty="0" err="1"/>
              <a:t>alignment</a:t>
            </a:r>
            <a:r>
              <a:rPr lang="cs-CZ" dirty="0"/>
              <a:t> and </a:t>
            </a:r>
            <a:r>
              <a:rPr lang="cs-CZ" dirty="0" err="1"/>
              <a:t>position</a:t>
            </a:r>
            <a:r>
              <a:rPr lang="cs-CZ" dirty="0"/>
              <a:t>, and soft </a:t>
            </a:r>
            <a:r>
              <a:rPr lang="cs-CZ" dirty="0" err="1"/>
              <a:t>tissues</a:t>
            </a:r>
            <a:r>
              <a:rPr lang="cs-CZ" dirty="0"/>
              <a:t> – </a:t>
            </a:r>
            <a:r>
              <a:rPr lang="cs-CZ" dirty="0" err="1"/>
              <a:t>temperature</a:t>
            </a:r>
            <a:r>
              <a:rPr lang="cs-CZ" dirty="0"/>
              <a:t>, </a:t>
            </a:r>
            <a:r>
              <a:rPr lang="cs-CZ" dirty="0" err="1"/>
              <a:t>consistency</a:t>
            </a:r>
            <a:r>
              <a:rPr lang="cs-CZ" dirty="0"/>
              <a:t>, </a:t>
            </a:r>
            <a:r>
              <a:rPr lang="cs-CZ" dirty="0" err="1"/>
              <a:t>pain</a:t>
            </a:r>
            <a:r>
              <a:rPr lang="cs-CZ" dirty="0"/>
              <a:t>)</a:t>
            </a:r>
          </a:p>
          <a:p>
            <a:r>
              <a:rPr lang="cs-CZ" dirty="0"/>
              <a:t>ROM </a:t>
            </a:r>
            <a:r>
              <a:rPr lang="cs-CZ" dirty="0" err="1"/>
              <a:t>assessment</a:t>
            </a:r>
            <a:endParaRPr lang="cs-CZ" dirty="0"/>
          </a:p>
          <a:p>
            <a:r>
              <a:rPr lang="cs-CZ" dirty="0" err="1"/>
              <a:t>Muscle</a:t>
            </a:r>
            <a:r>
              <a:rPr lang="cs-CZ" dirty="0"/>
              <a:t> </a:t>
            </a:r>
            <a:r>
              <a:rPr lang="cs-CZ" dirty="0" err="1"/>
              <a:t>assessment</a:t>
            </a:r>
            <a:r>
              <a:rPr lang="cs-CZ" dirty="0"/>
              <a:t> – </a:t>
            </a:r>
            <a:r>
              <a:rPr lang="cs-CZ" dirty="0" err="1"/>
              <a:t>strength</a:t>
            </a:r>
            <a:r>
              <a:rPr lang="cs-CZ" dirty="0"/>
              <a:t>, </a:t>
            </a:r>
            <a:r>
              <a:rPr lang="cs-CZ" dirty="0" err="1"/>
              <a:t>length</a:t>
            </a:r>
            <a:endParaRPr lang="cs-CZ" dirty="0"/>
          </a:p>
          <a:p>
            <a:r>
              <a:rPr lang="cs-CZ" dirty="0" err="1"/>
              <a:t>Movement</a:t>
            </a:r>
            <a:r>
              <a:rPr lang="cs-CZ" dirty="0"/>
              <a:t> </a:t>
            </a:r>
            <a:r>
              <a:rPr lang="cs-CZ" dirty="0" err="1"/>
              <a:t>patterns</a:t>
            </a:r>
            <a:r>
              <a:rPr lang="cs-CZ" dirty="0"/>
              <a:t>, </a:t>
            </a:r>
            <a:r>
              <a:rPr lang="cs-CZ" dirty="0" err="1"/>
              <a:t>gait</a:t>
            </a:r>
            <a:r>
              <a:rPr lang="cs-CZ" dirty="0"/>
              <a:t>, </a:t>
            </a:r>
            <a:r>
              <a:rPr lang="cs-CZ" dirty="0" err="1"/>
              <a:t>functional</a:t>
            </a:r>
            <a:r>
              <a:rPr lang="cs-CZ" dirty="0"/>
              <a:t> </a:t>
            </a:r>
            <a:r>
              <a:rPr lang="cs-CZ" dirty="0" err="1"/>
              <a:t>evaluation</a:t>
            </a:r>
            <a:endParaRPr lang="cs-CZ" dirty="0"/>
          </a:p>
        </p:txBody>
      </p:sp>
    </p:spTree>
    <p:extLst>
      <p:ext uri="{BB962C8B-B14F-4D97-AF65-F5344CB8AC3E}">
        <p14:creationId xmlns:p14="http://schemas.microsoft.com/office/powerpoint/2010/main" val="2539601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2B3E31C-9FDA-4F06-B056-E83F8BA63054}"/>
              </a:ext>
            </a:extLst>
          </p:cNvPr>
          <p:cNvSpPr>
            <a:spLocks noGrp="1"/>
          </p:cNvSpPr>
          <p:nvPr>
            <p:ph type="title"/>
          </p:nvPr>
        </p:nvSpPr>
        <p:spPr/>
        <p:txBody>
          <a:bodyPr>
            <a:normAutofit/>
          </a:bodyPr>
          <a:lstStyle/>
          <a:p>
            <a:r>
              <a:rPr lang="cs-CZ" sz="3600" b="1" dirty="0" err="1"/>
              <a:t>Musculoskeletal</a:t>
            </a:r>
            <a:r>
              <a:rPr lang="cs-CZ" sz="3600" b="1" dirty="0"/>
              <a:t> </a:t>
            </a:r>
            <a:r>
              <a:rPr lang="cs-CZ" sz="3600" b="1" dirty="0" err="1"/>
              <a:t>assessment</a:t>
            </a:r>
            <a:endParaRPr lang="cs-CZ" sz="3600" dirty="0"/>
          </a:p>
        </p:txBody>
      </p:sp>
      <p:sp>
        <p:nvSpPr>
          <p:cNvPr id="3" name="Zástupný obsah 2">
            <a:extLst>
              <a:ext uri="{FF2B5EF4-FFF2-40B4-BE49-F238E27FC236}">
                <a16:creationId xmlns:a16="http://schemas.microsoft.com/office/drawing/2014/main" id="{6B9F2E37-BA9C-43CC-B895-FF9C7AE6A35A}"/>
              </a:ext>
            </a:extLst>
          </p:cNvPr>
          <p:cNvSpPr>
            <a:spLocks noGrp="1"/>
          </p:cNvSpPr>
          <p:nvPr>
            <p:ph idx="1"/>
          </p:nvPr>
        </p:nvSpPr>
        <p:spPr>
          <a:xfrm>
            <a:off x="838200" y="1825624"/>
            <a:ext cx="10515600" cy="4879975"/>
          </a:xfrm>
        </p:spPr>
        <p:txBody>
          <a:bodyPr>
            <a:normAutofit fontScale="85000" lnSpcReduction="20000"/>
          </a:bodyPr>
          <a:lstStyle/>
          <a:p>
            <a:r>
              <a:rPr lang="en-US" dirty="0"/>
              <a:t>The focus of observation is not only on objectively verifiable data and dysfunctions, but also on the significance of these dysfunctions for the patient’s </a:t>
            </a:r>
            <a:r>
              <a:rPr lang="en-US" b="1" dirty="0"/>
              <a:t>quality of life and living conditions</a:t>
            </a:r>
            <a:endParaRPr lang="cs-CZ" b="1" dirty="0"/>
          </a:p>
          <a:p>
            <a:endParaRPr lang="cs-CZ" b="1" dirty="0"/>
          </a:p>
          <a:p>
            <a:r>
              <a:rPr lang="en-US" dirty="0"/>
              <a:t>In other words, physical therapists not only adhere to the rules of biomedical thinking </a:t>
            </a:r>
            <a:r>
              <a:rPr lang="cs-CZ" dirty="0" err="1"/>
              <a:t>frequent</a:t>
            </a:r>
            <a:r>
              <a:rPr lang="en-US" dirty="0"/>
              <a:t> in clinical medicine, they also base their intervention on </a:t>
            </a:r>
            <a:r>
              <a:rPr lang="en-US" b="1" dirty="0"/>
              <a:t>a biopsychosocial view </a:t>
            </a:r>
            <a:r>
              <a:rPr lang="cs-CZ" dirty="0"/>
              <a:t>(</a:t>
            </a:r>
            <a:r>
              <a:rPr lang="en-US" dirty="0"/>
              <a:t>such as that expressed in the</a:t>
            </a:r>
            <a:r>
              <a:rPr lang="cs-CZ" dirty="0"/>
              <a:t> ICF (=</a:t>
            </a:r>
            <a:r>
              <a:rPr lang="en-US" dirty="0"/>
              <a:t> International Classification of Functioning, Disability, and Health)</a:t>
            </a:r>
            <a:endParaRPr lang="cs-CZ" dirty="0"/>
          </a:p>
          <a:p>
            <a:endParaRPr lang="cs-CZ" dirty="0"/>
          </a:p>
          <a:p>
            <a:r>
              <a:rPr lang="en-US" dirty="0"/>
              <a:t>Just as important as the extent to which movement is restricted, and how this restriction could be reduced or even resolved, is the issue of everyday activities for which the patient urgently requires unrestricted movement</a:t>
            </a:r>
            <a:endParaRPr lang="cs-CZ" dirty="0"/>
          </a:p>
          <a:p>
            <a:endParaRPr lang="cs-CZ" dirty="0"/>
          </a:p>
          <a:p>
            <a:r>
              <a:rPr lang="en-US" dirty="0"/>
              <a:t>Does restriction mean incapacity for employment or is it, despite being inconvenient, of secondary importance to quality of life? </a:t>
            </a:r>
            <a:endParaRPr lang="cs-CZ" dirty="0"/>
          </a:p>
        </p:txBody>
      </p:sp>
    </p:spTree>
    <p:extLst>
      <p:ext uri="{BB962C8B-B14F-4D97-AF65-F5344CB8AC3E}">
        <p14:creationId xmlns:p14="http://schemas.microsoft.com/office/powerpoint/2010/main" val="20027253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38CB719-A46D-4B57-922B-B72DE79BB25D}"/>
              </a:ext>
            </a:extLst>
          </p:cNvPr>
          <p:cNvSpPr>
            <a:spLocks noGrp="1"/>
          </p:cNvSpPr>
          <p:nvPr>
            <p:ph type="title"/>
          </p:nvPr>
        </p:nvSpPr>
        <p:spPr/>
        <p:txBody>
          <a:bodyPr>
            <a:normAutofit/>
          </a:bodyPr>
          <a:lstStyle/>
          <a:p>
            <a:r>
              <a:rPr lang="cs-CZ" sz="3600" b="1" dirty="0" err="1"/>
              <a:t>Musculoskeletal</a:t>
            </a:r>
            <a:r>
              <a:rPr lang="cs-CZ" sz="3600" b="1" dirty="0"/>
              <a:t> </a:t>
            </a:r>
            <a:r>
              <a:rPr lang="cs-CZ" sz="3600" b="1" dirty="0" err="1"/>
              <a:t>assessment</a:t>
            </a:r>
            <a:endParaRPr lang="cs-CZ" sz="3600" dirty="0"/>
          </a:p>
        </p:txBody>
      </p:sp>
      <p:sp>
        <p:nvSpPr>
          <p:cNvPr id="3" name="Zástupný obsah 2">
            <a:extLst>
              <a:ext uri="{FF2B5EF4-FFF2-40B4-BE49-F238E27FC236}">
                <a16:creationId xmlns:a16="http://schemas.microsoft.com/office/drawing/2014/main" id="{1004AB83-B2A2-4D8B-9248-B2F3281BFF85}"/>
              </a:ext>
            </a:extLst>
          </p:cNvPr>
          <p:cNvSpPr>
            <a:spLocks noGrp="1"/>
          </p:cNvSpPr>
          <p:nvPr>
            <p:ph idx="1"/>
          </p:nvPr>
        </p:nvSpPr>
        <p:spPr/>
        <p:txBody>
          <a:bodyPr/>
          <a:lstStyle/>
          <a:p>
            <a:r>
              <a:rPr lang="en-US" sz="2400" dirty="0"/>
              <a:t>The motivation and cooperation of the patient are influenced quite decisively by such subjective factors and finding out about them is therefore an indispensable step in the examination and treatment process</a:t>
            </a:r>
            <a:endParaRPr lang="cs-CZ" sz="2400" dirty="0"/>
          </a:p>
          <a:p>
            <a:endParaRPr lang="cs-CZ" sz="2400" dirty="0"/>
          </a:p>
          <a:p>
            <a:r>
              <a:rPr lang="en-US" sz="2400" dirty="0"/>
              <a:t>All this applies equally, if not even more so, if the patient accesses the physical therapist directly without a referral or “prescription.” </a:t>
            </a:r>
            <a:endParaRPr lang="cs-CZ" sz="2400" dirty="0"/>
          </a:p>
          <a:p>
            <a:endParaRPr lang="cs-CZ" dirty="0"/>
          </a:p>
        </p:txBody>
      </p:sp>
    </p:spTree>
    <p:extLst>
      <p:ext uri="{BB962C8B-B14F-4D97-AF65-F5344CB8AC3E}">
        <p14:creationId xmlns:p14="http://schemas.microsoft.com/office/powerpoint/2010/main" val="23827603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C60143F-DC67-4A97-A017-BE600314AD88}"/>
              </a:ext>
            </a:extLst>
          </p:cNvPr>
          <p:cNvSpPr>
            <a:spLocks noGrp="1"/>
          </p:cNvSpPr>
          <p:nvPr>
            <p:ph type="title"/>
          </p:nvPr>
        </p:nvSpPr>
        <p:spPr/>
        <p:txBody>
          <a:bodyPr>
            <a:normAutofit/>
          </a:bodyPr>
          <a:lstStyle/>
          <a:p>
            <a:r>
              <a:rPr lang="cs-CZ" sz="3600" b="1" dirty="0" err="1"/>
              <a:t>Musculoskeletal</a:t>
            </a:r>
            <a:r>
              <a:rPr lang="cs-CZ" sz="3600" b="1" dirty="0"/>
              <a:t> </a:t>
            </a:r>
            <a:r>
              <a:rPr lang="cs-CZ" sz="3600" b="1" dirty="0" err="1"/>
              <a:t>assessment</a:t>
            </a:r>
            <a:endParaRPr lang="cs-CZ" sz="3600" dirty="0"/>
          </a:p>
        </p:txBody>
      </p:sp>
      <p:sp>
        <p:nvSpPr>
          <p:cNvPr id="3" name="Zástupný obsah 2">
            <a:extLst>
              <a:ext uri="{FF2B5EF4-FFF2-40B4-BE49-F238E27FC236}">
                <a16:creationId xmlns:a16="http://schemas.microsoft.com/office/drawing/2014/main" id="{457E08E9-C07E-4F34-89A7-0B8CF2D15C29}"/>
              </a:ext>
            </a:extLst>
          </p:cNvPr>
          <p:cNvSpPr>
            <a:spLocks noGrp="1"/>
          </p:cNvSpPr>
          <p:nvPr>
            <p:ph idx="1"/>
          </p:nvPr>
        </p:nvSpPr>
        <p:spPr/>
        <p:txBody>
          <a:bodyPr>
            <a:normAutofit fontScale="92500" lnSpcReduction="20000"/>
          </a:bodyPr>
          <a:lstStyle/>
          <a:p>
            <a:r>
              <a:rPr lang="en-US" b="1" dirty="0"/>
              <a:t>The experienced therapist </a:t>
            </a:r>
            <a:r>
              <a:rPr lang="en-US" dirty="0"/>
              <a:t>succeeds in maintaining a constant interplay between the examination and treatment process because the results of the one determine the form of the other, and at certain points of the treatment a reexamination becomes necessary</a:t>
            </a:r>
            <a:endParaRPr lang="cs-CZ" dirty="0"/>
          </a:p>
          <a:p>
            <a:endParaRPr lang="cs-CZ" dirty="0"/>
          </a:p>
          <a:p>
            <a:r>
              <a:rPr lang="en-US" dirty="0"/>
              <a:t>For the </a:t>
            </a:r>
            <a:r>
              <a:rPr lang="en-US" b="1" dirty="0"/>
              <a:t>therapist who is still learning</a:t>
            </a:r>
            <a:r>
              <a:rPr lang="cs-CZ" b="1" dirty="0"/>
              <a:t> (= student</a:t>
            </a:r>
            <a:r>
              <a:rPr lang="cs-CZ" dirty="0"/>
              <a:t>)</a:t>
            </a:r>
            <a:r>
              <a:rPr lang="en-US" dirty="0"/>
              <a:t>, this is too ambitious</a:t>
            </a:r>
            <a:r>
              <a:rPr lang="cs-CZ" dirty="0"/>
              <a:t> – student </a:t>
            </a:r>
            <a:r>
              <a:rPr lang="en-US" dirty="0"/>
              <a:t>first learn and practice the steps and techniques of careful physical therapeutic diagnosis, just as </a:t>
            </a:r>
            <a:r>
              <a:rPr lang="cs-CZ" dirty="0" err="1"/>
              <a:t>the</a:t>
            </a:r>
            <a:r>
              <a:rPr lang="cs-CZ" dirty="0"/>
              <a:t> student </a:t>
            </a:r>
            <a:r>
              <a:rPr lang="en-US" dirty="0"/>
              <a:t>also learns and practices the steps and techniques of the therapeutic process</a:t>
            </a:r>
            <a:endParaRPr lang="cs-CZ" dirty="0"/>
          </a:p>
          <a:p>
            <a:endParaRPr lang="cs-CZ" dirty="0"/>
          </a:p>
          <a:p>
            <a:r>
              <a:rPr lang="en-US" dirty="0"/>
              <a:t>Then, with increasing practice and experience, </a:t>
            </a:r>
            <a:r>
              <a:rPr lang="cs-CZ" dirty="0" err="1"/>
              <a:t>the</a:t>
            </a:r>
            <a:r>
              <a:rPr lang="cs-CZ" dirty="0"/>
              <a:t> </a:t>
            </a:r>
            <a:r>
              <a:rPr lang="cs-CZ" dirty="0" err="1"/>
              <a:t>physiotherapy</a:t>
            </a:r>
            <a:r>
              <a:rPr lang="cs-CZ" dirty="0"/>
              <a:t> student </a:t>
            </a:r>
            <a:r>
              <a:rPr lang="en-US" dirty="0"/>
              <a:t>will be able to bring them both into line and structure the transitions smoothly</a:t>
            </a:r>
            <a:endParaRPr lang="cs-CZ" dirty="0"/>
          </a:p>
        </p:txBody>
      </p:sp>
    </p:spTree>
    <p:extLst>
      <p:ext uri="{BB962C8B-B14F-4D97-AF65-F5344CB8AC3E}">
        <p14:creationId xmlns:p14="http://schemas.microsoft.com/office/powerpoint/2010/main" val="39236211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7560AC3-BED6-4D8F-B640-DEC54F2BE7EE}"/>
              </a:ext>
            </a:extLst>
          </p:cNvPr>
          <p:cNvSpPr>
            <a:spLocks noGrp="1"/>
          </p:cNvSpPr>
          <p:nvPr>
            <p:ph type="title"/>
          </p:nvPr>
        </p:nvSpPr>
        <p:spPr/>
        <p:txBody>
          <a:bodyPr>
            <a:normAutofit/>
          </a:bodyPr>
          <a:lstStyle/>
          <a:p>
            <a:r>
              <a:rPr lang="cs-CZ" sz="3600" b="1" dirty="0" err="1"/>
              <a:t>Introduction</a:t>
            </a:r>
            <a:endParaRPr lang="cs-CZ" sz="3600" b="1" dirty="0"/>
          </a:p>
        </p:txBody>
      </p:sp>
      <p:sp>
        <p:nvSpPr>
          <p:cNvPr id="3" name="Zástupný obsah 2">
            <a:extLst>
              <a:ext uri="{FF2B5EF4-FFF2-40B4-BE49-F238E27FC236}">
                <a16:creationId xmlns:a16="http://schemas.microsoft.com/office/drawing/2014/main" id="{297F7A78-7B0A-4BF8-A78B-CCB395C8369D}"/>
              </a:ext>
            </a:extLst>
          </p:cNvPr>
          <p:cNvSpPr>
            <a:spLocks noGrp="1"/>
          </p:cNvSpPr>
          <p:nvPr>
            <p:ph idx="1"/>
          </p:nvPr>
        </p:nvSpPr>
        <p:spPr>
          <a:xfrm>
            <a:off x="838200" y="2055813"/>
            <a:ext cx="10515600" cy="4351338"/>
          </a:xfrm>
        </p:spPr>
        <p:txBody>
          <a:bodyPr>
            <a:normAutofit lnSpcReduction="10000"/>
          </a:bodyPr>
          <a:lstStyle/>
          <a:p>
            <a:r>
              <a:rPr lang="en-US" dirty="0"/>
              <a:t>At the core of each new patient </a:t>
            </a:r>
            <a:r>
              <a:rPr lang="cs-CZ" dirty="0"/>
              <a:t>meeting</a:t>
            </a:r>
            <a:r>
              <a:rPr lang="en-US" dirty="0"/>
              <a:t> in any physical therapy setting is </a:t>
            </a:r>
            <a:r>
              <a:rPr lang="en-US" b="1" dirty="0"/>
              <a:t>the patient examination</a:t>
            </a:r>
            <a:r>
              <a:rPr lang="en-US" dirty="0"/>
              <a:t>. This is the first component in a cycle that </a:t>
            </a:r>
            <a:r>
              <a:rPr lang="cs-CZ" dirty="0" err="1"/>
              <a:t>includes</a:t>
            </a:r>
            <a:r>
              <a:rPr lang="en-US" dirty="0"/>
              <a:t> the entire physical therapy episode of care </a:t>
            </a:r>
            <a:endParaRPr lang="cs-CZ" dirty="0"/>
          </a:p>
          <a:p>
            <a:r>
              <a:rPr lang="en-US" dirty="0"/>
              <a:t>The patient examination consists of</a:t>
            </a:r>
            <a:r>
              <a:rPr lang="cs-CZ" dirty="0"/>
              <a:t>:</a:t>
            </a:r>
            <a:r>
              <a:rPr lang="en-US" dirty="0"/>
              <a:t> </a:t>
            </a:r>
            <a:endParaRPr lang="cs-CZ" dirty="0"/>
          </a:p>
          <a:p>
            <a:pPr lvl="1"/>
            <a:r>
              <a:rPr lang="en-US" b="1" dirty="0"/>
              <a:t>the patient history</a:t>
            </a:r>
            <a:r>
              <a:rPr lang="cs-CZ" b="1" dirty="0"/>
              <a:t> </a:t>
            </a:r>
            <a:r>
              <a:rPr lang="cs-CZ" dirty="0"/>
              <a:t>(</a:t>
            </a:r>
            <a:r>
              <a:rPr lang="cs-CZ" dirty="0" err="1"/>
              <a:t>the</a:t>
            </a:r>
            <a:r>
              <a:rPr lang="en-US" dirty="0"/>
              <a:t> information</a:t>
            </a:r>
            <a:r>
              <a:rPr lang="cs-CZ" dirty="0"/>
              <a:t>s</a:t>
            </a:r>
            <a:r>
              <a:rPr lang="en-US" dirty="0"/>
              <a:t> relevant to the patient’s condition </a:t>
            </a:r>
            <a:r>
              <a:rPr lang="cs-CZ" dirty="0"/>
              <a:t>are</a:t>
            </a:r>
            <a:r>
              <a:rPr lang="en-US" dirty="0"/>
              <a:t> gathered.</a:t>
            </a:r>
            <a:r>
              <a:rPr lang="cs-CZ" dirty="0"/>
              <a:t> </a:t>
            </a:r>
            <a:r>
              <a:rPr lang="cs-CZ" dirty="0" err="1"/>
              <a:t>The</a:t>
            </a:r>
            <a:r>
              <a:rPr lang="cs-CZ" dirty="0"/>
              <a:t> </a:t>
            </a:r>
            <a:r>
              <a:rPr lang="cs-CZ" dirty="0" err="1"/>
              <a:t>physiotherapist</a:t>
            </a:r>
            <a:r>
              <a:rPr lang="cs-CZ" dirty="0"/>
              <a:t> </a:t>
            </a:r>
            <a:r>
              <a:rPr lang="en-US" dirty="0"/>
              <a:t>begins to formulate hypotheses about the patient’s condition</a:t>
            </a:r>
            <a:r>
              <a:rPr lang="cs-CZ" dirty="0"/>
              <a:t>)</a:t>
            </a:r>
          </a:p>
          <a:p>
            <a:pPr lvl="1"/>
            <a:r>
              <a:rPr lang="en-US" b="1" dirty="0"/>
              <a:t>a systems review</a:t>
            </a:r>
            <a:r>
              <a:rPr lang="cs-CZ" b="1" dirty="0"/>
              <a:t> </a:t>
            </a:r>
            <a:r>
              <a:rPr lang="cs-CZ" dirty="0"/>
              <a:t>(</a:t>
            </a:r>
            <a:r>
              <a:rPr lang="en-US" dirty="0"/>
              <a:t>a brief assessment of the cardiovascular/pulmonary, integumentary, musculoskeletal, and neuromuscular systems</a:t>
            </a:r>
            <a:r>
              <a:rPr lang="cs-CZ" dirty="0"/>
              <a:t>, </a:t>
            </a:r>
            <a:r>
              <a:rPr lang="en-US" dirty="0"/>
              <a:t>the patient’s cognitive, language and learning abilities</a:t>
            </a:r>
            <a:r>
              <a:rPr lang="cs-CZ" dirty="0"/>
              <a:t>)</a:t>
            </a:r>
          </a:p>
          <a:p>
            <a:pPr lvl="1"/>
            <a:r>
              <a:rPr lang="en-US" b="1" dirty="0"/>
              <a:t>tests and measures</a:t>
            </a:r>
            <a:r>
              <a:rPr lang="cs-CZ" b="1" dirty="0"/>
              <a:t> </a:t>
            </a:r>
            <a:r>
              <a:rPr lang="cs-CZ" dirty="0"/>
              <a:t>(</a:t>
            </a:r>
            <a:r>
              <a:rPr lang="cs-CZ" dirty="0" err="1"/>
              <a:t>selected</a:t>
            </a:r>
            <a:r>
              <a:rPr lang="cs-CZ" dirty="0"/>
              <a:t> </a:t>
            </a:r>
            <a:r>
              <a:rPr lang="en-US" dirty="0"/>
              <a:t>based on hypotheses formed during the history-taking process and findings during the systems review</a:t>
            </a:r>
            <a:r>
              <a:rPr lang="cs-CZ" dirty="0"/>
              <a:t>)</a:t>
            </a:r>
          </a:p>
        </p:txBody>
      </p:sp>
      <p:pic>
        <p:nvPicPr>
          <p:cNvPr id="5" name="Obrázek 4">
            <a:extLst>
              <a:ext uri="{FF2B5EF4-FFF2-40B4-BE49-F238E27FC236}">
                <a16:creationId xmlns:a16="http://schemas.microsoft.com/office/drawing/2014/main" id="{7F1B8D66-0F72-4153-80AE-CD4FE6F0BF2B}"/>
              </a:ext>
            </a:extLst>
          </p:cNvPr>
          <p:cNvPicPr>
            <a:picLocks noChangeAspect="1"/>
          </p:cNvPicPr>
          <p:nvPr/>
        </p:nvPicPr>
        <p:blipFill rotWithShape="1">
          <a:blip r:embed="rId2"/>
          <a:srcRect l="50000" t="39182" r="30592" b="31813"/>
          <a:stretch/>
        </p:blipFill>
        <p:spPr>
          <a:xfrm>
            <a:off x="9825789" y="33295"/>
            <a:ext cx="2366211" cy="1989222"/>
          </a:xfrm>
          <a:prstGeom prst="rect">
            <a:avLst/>
          </a:prstGeom>
        </p:spPr>
      </p:pic>
    </p:spTree>
    <p:extLst>
      <p:ext uri="{BB962C8B-B14F-4D97-AF65-F5344CB8AC3E}">
        <p14:creationId xmlns:p14="http://schemas.microsoft.com/office/powerpoint/2010/main" val="29359874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C60143F-DC67-4A97-A017-BE600314AD88}"/>
              </a:ext>
            </a:extLst>
          </p:cNvPr>
          <p:cNvSpPr>
            <a:spLocks noGrp="1"/>
          </p:cNvSpPr>
          <p:nvPr>
            <p:ph type="title"/>
          </p:nvPr>
        </p:nvSpPr>
        <p:spPr/>
        <p:txBody>
          <a:bodyPr>
            <a:normAutofit/>
          </a:bodyPr>
          <a:lstStyle/>
          <a:p>
            <a:r>
              <a:rPr lang="cs-CZ" sz="3600" b="1" dirty="0" err="1"/>
              <a:t>Conclusion</a:t>
            </a:r>
            <a:endParaRPr lang="cs-CZ" sz="3600" dirty="0"/>
          </a:p>
        </p:txBody>
      </p:sp>
      <p:sp>
        <p:nvSpPr>
          <p:cNvPr id="3" name="Zástupný obsah 2">
            <a:extLst>
              <a:ext uri="{FF2B5EF4-FFF2-40B4-BE49-F238E27FC236}">
                <a16:creationId xmlns:a16="http://schemas.microsoft.com/office/drawing/2014/main" id="{457E08E9-C07E-4F34-89A7-0B8CF2D15C29}"/>
              </a:ext>
            </a:extLst>
          </p:cNvPr>
          <p:cNvSpPr>
            <a:spLocks noGrp="1"/>
          </p:cNvSpPr>
          <p:nvPr>
            <p:ph idx="1"/>
          </p:nvPr>
        </p:nvSpPr>
        <p:spPr/>
        <p:txBody>
          <a:bodyPr>
            <a:normAutofit/>
          </a:bodyPr>
          <a:lstStyle/>
          <a:p>
            <a:r>
              <a:rPr lang="en-US" dirty="0"/>
              <a:t>a physical therapeutic diagnosis is a prerequisite for treating patients individually and effectively in order to help them to enjoy the best possible participation in life in the best-case scenario</a:t>
            </a:r>
            <a:endParaRPr lang="cs-CZ" dirty="0"/>
          </a:p>
          <a:p>
            <a:r>
              <a:rPr lang="cs-CZ" dirty="0"/>
              <a:t>c</a:t>
            </a:r>
            <a:r>
              <a:rPr lang="en-US" dirty="0" err="1"/>
              <a:t>areful</a:t>
            </a:r>
            <a:r>
              <a:rPr lang="en-US" dirty="0"/>
              <a:t> examination ensures that treatment starts with the patient’s main problem, takes advantage of the patient’s own resources and—in the best-case scenario—leads to the intended result</a:t>
            </a:r>
            <a:endParaRPr lang="cs-CZ" dirty="0"/>
          </a:p>
        </p:txBody>
      </p:sp>
    </p:spTree>
    <p:extLst>
      <p:ext uri="{BB962C8B-B14F-4D97-AF65-F5344CB8AC3E}">
        <p14:creationId xmlns:p14="http://schemas.microsoft.com/office/powerpoint/2010/main" val="30014325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F268E9C-7779-410B-8D74-C9CCD200837C}"/>
              </a:ext>
            </a:extLst>
          </p:cNvPr>
          <p:cNvSpPr>
            <a:spLocks noGrp="1"/>
          </p:cNvSpPr>
          <p:nvPr>
            <p:ph type="title"/>
          </p:nvPr>
        </p:nvSpPr>
        <p:spPr/>
        <p:txBody>
          <a:bodyPr/>
          <a:lstStyle/>
          <a:p>
            <a:r>
              <a:rPr lang="cs-CZ" dirty="0" err="1"/>
              <a:t>Thank</a:t>
            </a:r>
            <a:r>
              <a:rPr lang="cs-CZ" dirty="0"/>
              <a:t> </a:t>
            </a:r>
            <a:r>
              <a:rPr lang="cs-CZ" dirty="0" err="1"/>
              <a:t>you</a:t>
            </a:r>
            <a:r>
              <a:rPr lang="cs-CZ" dirty="0"/>
              <a:t> </a:t>
            </a:r>
            <a:r>
              <a:rPr lang="cs-CZ" dirty="0" err="1"/>
              <a:t>for</a:t>
            </a:r>
            <a:r>
              <a:rPr lang="cs-CZ" dirty="0"/>
              <a:t> </a:t>
            </a:r>
            <a:r>
              <a:rPr lang="cs-CZ" dirty="0" err="1"/>
              <a:t>your</a:t>
            </a:r>
            <a:r>
              <a:rPr lang="cs-CZ" dirty="0"/>
              <a:t> </a:t>
            </a:r>
            <a:r>
              <a:rPr lang="cs-CZ" dirty="0" err="1"/>
              <a:t>attention</a:t>
            </a:r>
            <a:endParaRPr lang="cs-CZ" dirty="0"/>
          </a:p>
        </p:txBody>
      </p:sp>
      <p:sp>
        <p:nvSpPr>
          <p:cNvPr id="3" name="Zástupný obsah 2">
            <a:extLst>
              <a:ext uri="{FF2B5EF4-FFF2-40B4-BE49-F238E27FC236}">
                <a16:creationId xmlns:a16="http://schemas.microsoft.com/office/drawing/2014/main" id="{7DD330DF-727E-49C2-BA0E-CA4BF4CA1CFE}"/>
              </a:ext>
            </a:extLst>
          </p:cNvPr>
          <p:cNvSpPr>
            <a:spLocks noGrp="1"/>
          </p:cNvSpPr>
          <p:nvPr>
            <p:ph idx="1"/>
          </p:nvPr>
        </p:nvSpPr>
        <p:spPr>
          <a:xfrm>
            <a:off x="974557" y="2330951"/>
            <a:ext cx="10800347" cy="4351338"/>
          </a:xfrm>
        </p:spPr>
        <p:txBody>
          <a:bodyPr>
            <a:normAutofit fontScale="92500" lnSpcReduction="20000"/>
          </a:bodyPr>
          <a:lstStyle/>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r>
              <a:rPr lang="en-US" dirty="0"/>
              <a:t>“Physiotherapy without careful examination is like a tree without roots.”</a:t>
            </a:r>
            <a:endParaRPr lang="cs-CZ" dirty="0"/>
          </a:p>
        </p:txBody>
      </p:sp>
      <p:pic>
        <p:nvPicPr>
          <p:cNvPr id="1026" name="Picture 2" descr="Není k dispozici žádný popis fotky.">
            <a:extLst>
              <a:ext uri="{FF2B5EF4-FFF2-40B4-BE49-F238E27FC236}">
                <a16:creationId xmlns:a16="http://schemas.microsoft.com/office/drawing/2014/main" id="{D696C28E-DD2B-4469-9A70-C11D7A155C4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6711"/>
          <a:stretch/>
        </p:blipFill>
        <p:spPr bwMode="auto">
          <a:xfrm>
            <a:off x="2892257" y="1690688"/>
            <a:ext cx="6163511" cy="40888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20354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833A00E-3162-49D5-9C61-12139E4578D5}"/>
              </a:ext>
            </a:extLst>
          </p:cNvPr>
          <p:cNvSpPr>
            <a:spLocks noGrp="1"/>
          </p:cNvSpPr>
          <p:nvPr>
            <p:ph type="title"/>
          </p:nvPr>
        </p:nvSpPr>
        <p:spPr/>
        <p:txBody>
          <a:bodyPr>
            <a:normAutofit/>
          </a:bodyPr>
          <a:lstStyle/>
          <a:p>
            <a:r>
              <a:rPr lang="cs-CZ" sz="3600" b="1" dirty="0" err="1"/>
              <a:t>Patient</a:t>
            </a:r>
            <a:r>
              <a:rPr lang="cs-CZ" sz="3600" b="1" dirty="0"/>
              <a:t> </a:t>
            </a:r>
            <a:r>
              <a:rPr lang="cs-CZ" sz="3600" b="1" dirty="0" err="1"/>
              <a:t>assessment</a:t>
            </a:r>
            <a:r>
              <a:rPr lang="cs-CZ" sz="3600" b="1" dirty="0"/>
              <a:t> </a:t>
            </a:r>
            <a:endParaRPr lang="cs-CZ" sz="3600" dirty="0"/>
          </a:p>
        </p:txBody>
      </p:sp>
      <p:sp>
        <p:nvSpPr>
          <p:cNvPr id="3" name="Zástupný obsah 2">
            <a:extLst>
              <a:ext uri="{FF2B5EF4-FFF2-40B4-BE49-F238E27FC236}">
                <a16:creationId xmlns:a16="http://schemas.microsoft.com/office/drawing/2014/main" id="{E2C5A28C-E6B6-4D2F-B8FE-F741D3944BB4}"/>
              </a:ext>
            </a:extLst>
          </p:cNvPr>
          <p:cNvSpPr>
            <a:spLocks noGrp="1"/>
          </p:cNvSpPr>
          <p:nvPr>
            <p:ph idx="1"/>
          </p:nvPr>
        </p:nvSpPr>
        <p:spPr/>
        <p:txBody>
          <a:bodyPr/>
          <a:lstStyle/>
          <a:p>
            <a:endParaRPr lang="cs-CZ"/>
          </a:p>
        </p:txBody>
      </p:sp>
      <p:pic>
        <p:nvPicPr>
          <p:cNvPr id="5" name="Obrázek 4">
            <a:extLst>
              <a:ext uri="{FF2B5EF4-FFF2-40B4-BE49-F238E27FC236}">
                <a16:creationId xmlns:a16="http://schemas.microsoft.com/office/drawing/2014/main" id="{4576B666-0474-45ED-ADEF-58A2D282FC49}"/>
              </a:ext>
            </a:extLst>
          </p:cNvPr>
          <p:cNvPicPr>
            <a:picLocks noChangeAspect="1"/>
          </p:cNvPicPr>
          <p:nvPr/>
        </p:nvPicPr>
        <p:blipFill rotWithShape="1">
          <a:blip r:embed="rId2"/>
          <a:srcRect l="35789" t="35087" r="38684" b="29006"/>
          <a:stretch/>
        </p:blipFill>
        <p:spPr>
          <a:xfrm>
            <a:off x="2719138" y="1488059"/>
            <a:ext cx="6497052" cy="514070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7950562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3884260-ED96-4E86-B9CD-946961F4498A}"/>
              </a:ext>
            </a:extLst>
          </p:cNvPr>
          <p:cNvSpPr>
            <a:spLocks noGrp="1"/>
          </p:cNvSpPr>
          <p:nvPr>
            <p:ph type="title"/>
          </p:nvPr>
        </p:nvSpPr>
        <p:spPr/>
        <p:txBody>
          <a:bodyPr>
            <a:normAutofit/>
          </a:bodyPr>
          <a:lstStyle/>
          <a:p>
            <a:r>
              <a:rPr lang="cs-CZ" sz="3600" b="1" dirty="0" err="1"/>
              <a:t>Patient</a:t>
            </a:r>
            <a:r>
              <a:rPr lang="cs-CZ" sz="3600" b="1" dirty="0"/>
              <a:t> </a:t>
            </a:r>
            <a:r>
              <a:rPr lang="cs-CZ" sz="3600" b="1" dirty="0" err="1"/>
              <a:t>assessment</a:t>
            </a:r>
            <a:r>
              <a:rPr lang="cs-CZ" sz="3600" b="1" dirty="0"/>
              <a:t> </a:t>
            </a:r>
            <a:endParaRPr lang="cs-CZ" sz="3600" dirty="0"/>
          </a:p>
        </p:txBody>
      </p:sp>
      <p:sp>
        <p:nvSpPr>
          <p:cNvPr id="3" name="Zástupný obsah 2">
            <a:extLst>
              <a:ext uri="{FF2B5EF4-FFF2-40B4-BE49-F238E27FC236}">
                <a16:creationId xmlns:a16="http://schemas.microsoft.com/office/drawing/2014/main" id="{2800CD8F-86A2-4BD1-BBAD-E972A003B00B}"/>
              </a:ext>
            </a:extLst>
          </p:cNvPr>
          <p:cNvSpPr>
            <a:spLocks noGrp="1"/>
          </p:cNvSpPr>
          <p:nvPr>
            <p:ph idx="1"/>
          </p:nvPr>
        </p:nvSpPr>
        <p:spPr/>
        <p:txBody>
          <a:bodyPr/>
          <a:lstStyle/>
          <a:p>
            <a:r>
              <a:rPr lang="cs-CZ" dirty="0" err="1"/>
              <a:t>Often</a:t>
            </a:r>
            <a:r>
              <a:rPr lang="cs-CZ" dirty="0"/>
              <a:t> </a:t>
            </a:r>
            <a:r>
              <a:rPr lang="en-US" dirty="0"/>
              <a:t>a patient is referred for </a:t>
            </a:r>
            <a:r>
              <a:rPr lang="cs-CZ" dirty="0"/>
              <a:t>a </a:t>
            </a:r>
            <a:r>
              <a:rPr lang="en-US" dirty="0"/>
              <a:t>“prescribed” physical therapy by a </a:t>
            </a:r>
            <a:r>
              <a:rPr lang="cs-CZ" dirty="0" err="1"/>
              <a:t>medical</a:t>
            </a:r>
            <a:r>
              <a:rPr lang="cs-CZ" dirty="0"/>
              <a:t> </a:t>
            </a:r>
            <a:r>
              <a:rPr lang="en-US" dirty="0"/>
              <a:t>doctor following </a:t>
            </a:r>
            <a:r>
              <a:rPr lang="en-US" b="1" dirty="0"/>
              <a:t>a medical diagnosis</a:t>
            </a:r>
            <a:r>
              <a:rPr lang="cs-CZ" b="1" dirty="0"/>
              <a:t> </a:t>
            </a:r>
          </a:p>
          <a:p>
            <a:r>
              <a:rPr lang="en-US" dirty="0"/>
              <a:t>The physical therapist should certainly </a:t>
            </a:r>
            <a:r>
              <a:rPr lang="cs-CZ" dirty="0" err="1"/>
              <a:t>analyze</a:t>
            </a:r>
            <a:r>
              <a:rPr lang="en-US" dirty="0"/>
              <a:t> this biomedical diagnosis but under no circumstances can the diagnosis replace the physical therapist’s own careful examination</a:t>
            </a:r>
            <a:endParaRPr lang="cs-CZ" dirty="0"/>
          </a:p>
          <a:p>
            <a:r>
              <a:rPr lang="cs-CZ" dirty="0"/>
              <a:t>O</a:t>
            </a:r>
            <a:r>
              <a:rPr lang="en-US" dirty="0" err="1"/>
              <a:t>nly</a:t>
            </a:r>
            <a:r>
              <a:rPr lang="en-US" dirty="0"/>
              <a:t> the </a:t>
            </a:r>
            <a:r>
              <a:rPr lang="cs-CZ" dirty="0" err="1"/>
              <a:t>physiotherapist´s</a:t>
            </a:r>
            <a:r>
              <a:rPr lang="cs-CZ" dirty="0"/>
              <a:t> </a:t>
            </a:r>
            <a:r>
              <a:rPr lang="en-US" dirty="0"/>
              <a:t>examination can accurately define this particular patient’s individual combination of symptoms, their intensity and expression</a:t>
            </a:r>
            <a:r>
              <a:rPr lang="cs-CZ" dirty="0"/>
              <a:t> (</a:t>
            </a:r>
            <a:r>
              <a:rPr lang="cs-CZ" b="1" dirty="0" err="1"/>
              <a:t>physiotherapy</a:t>
            </a:r>
            <a:r>
              <a:rPr lang="cs-CZ" b="1" dirty="0"/>
              <a:t> </a:t>
            </a:r>
            <a:r>
              <a:rPr lang="cs-CZ" b="1" dirty="0" err="1"/>
              <a:t>diagnosis</a:t>
            </a:r>
            <a:r>
              <a:rPr lang="cs-CZ" dirty="0"/>
              <a:t>)</a:t>
            </a:r>
          </a:p>
        </p:txBody>
      </p:sp>
    </p:spTree>
    <p:extLst>
      <p:ext uri="{BB962C8B-B14F-4D97-AF65-F5344CB8AC3E}">
        <p14:creationId xmlns:p14="http://schemas.microsoft.com/office/powerpoint/2010/main" val="30484359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12173A5-3699-4E99-9E91-7D8FAFA788DC}"/>
              </a:ext>
            </a:extLst>
          </p:cNvPr>
          <p:cNvSpPr>
            <a:spLocks noGrp="1"/>
          </p:cNvSpPr>
          <p:nvPr>
            <p:ph type="title"/>
          </p:nvPr>
        </p:nvSpPr>
        <p:spPr/>
        <p:txBody>
          <a:bodyPr>
            <a:normAutofit/>
          </a:bodyPr>
          <a:lstStyle/>
          <a:p>
            <a:r>
              <a:rPr lang="cs-CZ" sz="3600" b="1" dirty="0" err="1"/>
              <a:t>Patient</a:t>
            </a:r>
            <a:r>
              <a:rPr lang="cs-CZ" sz="3600" b="1" dirty="0"/>
              <a:t> </a:t>
            </a:r>
            <a:r>
              <a:rPr lang="cs-CZ" sz="3600" b="1" dirty="0" err="1"/>
              <a:t>assessment</a:t>
            </a:r>
            <a:r>
              <a:rPr lang="cs-CZ" sz="3600" b="1" dirty="0"/>
              <a:t> </a:t>
            </a:r>
            <a:endParaRPr lang="cs-CZ" sz="3600" dirty="0"/>
          </a:p>
        </p:txBody>
      </p:sp>
      <p:sp>
        <p:nvSpPr>
          <p:cNvPr id="3" name="Zástupný obsah 2">
            <a:extLst>
              <a:ext uri="{FF2B5EF4-FFF2-40B4-BE49-F238E27FC236}">
                <a16:creationId xmlns:a16="http://schemas.microsoft.com/office/drawing/2014/main" id="{2FB861CB-D463-4F5D-9E78-39E196031659}"/>
              </a:ext>
            </a:extLst>
          </p:cNvPr>
          <p:cNvSpPr>
            <a:spLocks noGrp="1"/>
          </p:cNvSpPr>
          <p:nvPr>
            <p:ph idx="1"/>
          </p:nvPr>
        </p:nvSpPr>
        <p:spPr/>
        <p:txBody>
          <a:bodyPr/>
          <a:lstStyle/>
          <a:p>
            <a:r>
              <a:rPr lang="en-US" dirty="0"/>
              <a:t>If the</a:t>
            </a:r>
            <a:r>
              <a:rPr lang="cs-CZ" dirty="0"/>
              <a:t> </a:t>
            </a:r>
            <a:r>
              <a:rPr lang="cs-CZ" dirty="0" err="1"/>
              <a:t>physiotherapists</a:t>
            </a:r>
            <a:r>
              <a:rPr lang="en-US" dirty="0"/>
              <a:t> examination is thoughtful, purposeful, skilled, and efficient, forming evaluative opinions and making decisions about</a:t>
            </a:r>
            <a:r>
              <a:rPr lang="cs-CZ" dirty="0"/>
              <a:t>,</a:t>
            </a:r>
            <a:r>
              <a:rPr lang="en-US" dirty="0"/>
              <a:t> a patient’s care plan should not be difficult</a:t>
            </a:r>
            <a:endParaRPr lang="cs-CZ" dirty="0"/>
          </a:p>
          <a:p>
            <a:r>
              <a:rPr lang="en-US" dirty="0"/>
              <a:t>If the examination is lacking in quality or substance, then the evaluation, care plan, and possibly the patient’s outcomes may suffer</a:t>
            </a:r>
            <a:endParaRPr lang="cs-CZ" dirty="0"/>
          </a:p>
          <a:p>
            <a:r>
              <a:rPr lang="cs-CZ" dirty="0"/>
              <a:t>W</a:t>
            </a:r>
            <a:r>
              <a:rPr lang="en-US" dirty="0"/>
              <a:t>hat separates </a:t>
            </a:r>
            <a:r>
              <a:rPr lang="en-US" dirty="0" err="1"/>
              <a:t>expe</a:t>
            </a:r>
            <a:r>
              <a:rPr lang="cs-CZ" dirty="0" err="1"/>
              <a:t>rienced</a:t>
            </a:r>
            <a:r>
              <a:rPr lang="cs-CZ" dirty="0"/>
              <a:t> </a:t>
            </a:r>
            <a:r>
              <a:rPr lang="cs-CZ" dirty="0" err="1"/>
              <a:t>physiotherapist</a:t>
            </a:r>
            <a:r>
              <a:rPr lang="en-US" dirty="0"/>
              <a:t> from </a:t>
            </a:r>
            <a:r>
              <a:rPr lang="cs-CZ" dirty="0" err="1"/>
              <a:t>beginner</a:t>
            </a:r>
            <a:r>
              <a:rPr lang="cs-CZ" dirty="0"/>
              <a:t> </a:t>
            </a:r>
            <a:r>
              <a:rPr lang="cs-CZ" dirty="0" err="1"/>
              <a:t>physiotherapist</a:t>
            </a:r>
            <a:r>
              <a:rPr lang="cs-CZ" dirty="0"/>
              <a:t> </a:t>
            </a:r>
            <a:r>
              <a:rPr lang="en-US" dirty="0"/>
              <a:t>is the ability to apply knowledge and skill, in conjunction with the ability to intuitively alter the examination or intervention based on self-reflection, prior experience, and individual patient characteristics</a:t>
            </a:r>
            <a:endParaRPr lang="cs-CZ" dirty="0"/>
          </a:p>
        </p:txBody>
      </p:sp>
    </p:spTree>
    <p:extLst>
      <p:ext uri="{BB962C8B-B14F-4D97-AF65-F5344CB8AC3E}">
        <p14:creationId xmlns:p14="http://schemas.microsoft.com/office/powerpoint/2010/main" val="14536117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F298AF5-432A-4F2A-91A4-5B495E5E85E8}"/>
              </a:ext>
            </a:extLst>
          </p:cNvPr>
          <p:cNvSpPr>
            <a:spLocks noGrp="1"/>
          </p:cNvSpPr>
          <p:nvPr>
            <p:ph type="title"/>
          </p:nvPr>
        </p:nvSpPr>
        <p:spPr/>
        <p:txBody>
          <a:bodyPr>
            <a:normAutofit/>
          </a:bodyPr>
          <a:lstStyle/>
          <a:p>
            <a:r>
              <a:rPr lang="cs-CZ" sz="3600" b="1" dirty="0" err="1"/>
              <a:t>Patient</a:t>
            </a:r>
            <a:r>
              <a:rPr lang="cs-CZ" sz="3600" b="1" dirty="0"/>
              <a:t> </a:t>
            </a:r>
            <a:r>
              <a:rPr lang="cs-CZ" sz="3600" b="1" dirty="0" err="1"/>
              <a:t>assessment</a:t>
            </a:r>
            <a:r>
              <a:rPr lang="cs-CZ" sz="3600" b="1" dirty="0"/>
              <a:t> - </a:t>
            </a:r>
            <a:r>
              <a:rPr lang="cs-CZ" sz="3600" b="1" dirty="0" err="1"/>
              <a:t>overview</a:t>
            </a:r>
            <a:endParaRPr lang="cs-CZ" sz="3600" b="1" dirty="0"/>
          </a:p>
        </p:txBody>
      </p:sp>
      <p:sp>
        <p:nvSpPr>
          <p:cNvPr id="3" name="Zástupný obsah 2">
            <a:extLst>
              <a:ext uri="{FF2B5EF4-FFF2-40B4-BE49-F238E27FC236}">
                <a16:creationId xmlns:a16="http://schemas.microsoft.com/office/drawing/2014/main" id="{20868B57-8093-421D-9EC3-382DEB11EF48}"/>
              </a:ext>
            </a:extLst>
          </p:cNvPr>
          <p:cNvSpPr>
            <a:spLocks noGrp="1"/>
          </p:cNvSpPr>
          <p:nvPr>
            <p:ph idx="1"/>
          </p:nvPr>
        </p:nvSpPr>
        <p:spPr/>
        <p:txBody>
          <a:bodyPr>
            <a:normAutofit lnSpcReduction="10000"/>
          </a:bodyPr>
          <a:lstStyle/>
          <a:p>
            <a:r>
              <a:rPr lang="cs-CZ" b="1" dirty="0" err="1"/>
              <a:t>Patients</a:t>
            </a:r>
            <a:r>
              <a:rPr lang="cs-CZ" b="1" dirty="0"/>
              <a:t> </a:t>
            </a:r>
            <a:r>
              <a:rPr lang="cs-CZ" b="1" dirty="0" err="1"/>
              <a:t>history</a:t>
            </a:r>
            <a:endParaRPr lang="cs-CZ" b="1" dirty="0"/>
          </a:p>
          <a:p>
            <a:pPr lvl="1"/>
            <a:r>
              <a:rPr lang="cs-CZ" dirty="0" err="1"/>
              <a:t>Present</a:t>
            </a:r>
            <a:r>
              <a:rPr lang="cs-CZ" dirty="0"/>
              <a:t> </a:t>
            </a:r>
            <a:r>
              <a:rPr lang="cs-CZ" dirty="0" err="1"/>
              <a:t>illness</a:t>
            </a:r>
            <a:endParaRPr lang="cs-CZ" dirty="0"/>
          </a:p>
          <a:p>
            <a:pPr lvl="1"/>
            <a:r>
              <a:rPr lang="cs-CZ" dirty="0" err="1"/>
              <a:t>Medical</a:t>
            </a:r>
            <a:r>
              <a:rPr lang="cs-CZ" dirty="0"/>
              <a:t> </a:t>
            </a:r>
            <a:r>
              <a:rPr lang="cs-CZ" dirty="0" err="1"/>
              <a:t>history</a:t>
            </a:r>
            <a:endParaRPr lang="cs-CZ" dirty="0"/>
          </a:p>
          <a:p>
            <a:pPr lvl="1"/>
            <a:r>
              <a:rPr lang="cs-CZ" dirty="0" err="1"/>
              <a:t>Family</a:t>
            </a:r>
            <a:r>
              <a:rPr lang="cs-CZ" dirty="0"/>
              <a:t> </a:t>
            </a:r>
            <a:r>
              <a:rPr lang="cs-CZ" dirty="0" err="1"/>
              <a:t>history</a:t>
            </a:r>
            <a:endParaRPr lang="cs-CZ" dirty="0"/>
          </a:p>
          <a:p>
            <a:pPr lvl="1"/>
            <a:r>
              <a:rPr lang="cs-CZ" dirty="0" err="1"/>
              <a:t>Social</a:t>
            </a:r>
            <a:r>
              <a:rPr lang="cs-CZ" dirty="0"/>
              <a:t> </a:t>
            </a:r>
            <a:r>
              <a:rPr lang="cs-CZ" dirty="0" err="1"/>
              <a:t>history</a:t>
            </a:r>
            <a:endParaRPr lang="cs-CZ" dirty="0"/>
          </a:p>
          <a:p>
            <a:pPr lvl="1"/>
            <a:r>
              <a:rPr lang="cs-CZ" dirty="0"/>
              <a:t>Sport </a:t>
            </a:r>
            <a:r>
              <a:rPr lang="cs-CZ" dirty="0" err="1"/>
              <a:t>history</a:t>
            </a:r>
            <a:endParaRPr lang="cs-CZ" dirty="0"/>
          </a:p>
          <a:p>
            <a:pPr lvl="1"/>
            <a:r>
              <a:rPr lang="cs-CZ" dirty="0" err="1"/>
              <a:t>Rehabilitation</a:t>
            </a:r>
            <a:r>
              <a:rPr lang="cs-CZ" dirty="0"/>
              <a:t> </a:t>
            </a:r>
            <a:r>
              <a:rPr lang="cs-CZ" dirty="0" err="1"/>
              <a:t>history</a:t>
            </a:r>
            <a:endParaRPr lang="cs-CZ" dirty="0"/>
          </a:p>
          <a:p>
            <a:pPr lvl="1"/>
            <a:r>
              <a:rPr lang="cs-CZ" dirty="0" err="1"/>
              <a:t>Medications</a:t>
            </a:r>
            <a:endParaRPr lang="cs-CZ" dirty="0"/>
          </a:p>
          <a:p>
            <a:pPr lvl="1"/>
            <a:r>
              <a:rPr lang="cs-CZ" dirty="0" err="1"/>
              <a:t>Physiological</a:t>
            </a:r>
            <a:r>
              <a:rPr lang="cs-CZ" dirty="0"/>
              <a:t> </a:t>
            </a:r>
            <a:r>
              <a:rPr lang="cs-CZ" dirty="0" err="1"/>
              <a:t>functions</a:t>
            </a:r>
            <a:endParaRPr lang="cs-CZ" dirty="0"/>
          </a:p>
          <a:p>
            <a:pPr lvl="1"/>
            <a:r>
              <a:rPr lang="cs-CZ" dirty="0" err="1"/>
              <a:t>Allergies</a:t>
            </a:r>
            <a:endParaRPr lang="cs-CZ" dirty="0"/>
          </a:p>
          <a:p>
            <a:pPr lvl="1"/>
            <a:r>
              <a:rPr lang="cs-CZ" dirty="0"/>
              <a:t>Abusus </a:t>
            </a:r>
          </a:p>
          <a:p>
            <a:pPr lvl="1"/>
            <a:endParaRPr lang="cs-CZ" dirty="0"/>
          </a:p>
        </p:txBody>
      </p:sp>
      <p:pic>
        <p:nvPicPr>
          <p:cNvPr id="5" name="Obrázek 4">
            <a:extLst>
              <a:ext uri="{FF2B5EF4-FFF2-40B4-BE49-F238E27FC236}">
                <a16:creationId xmlns:a16="http://schemas.microsoft.com/office/drawing/2014/main" id="{802F4C46-D089-45AF-B4B3-40337CD8D84B}"/>
              </a:ext>
            </a:extLst>
          </p:cNvPr>
          <p:cNvPicPr>
            <a:picLocks noChangeAspect="1"/>
          </p:cNvPicPr>
          <p:nvPr/>
        </p:nvPicPr>
        <p:blipFill rotWithShape="1">
          <a:blip r:embed="rId2"/>
          <a:srcRect l="33619" t="19064" r="33882" b="3275"/>
          <a:stretch/>
        </p:blipFill>
        <p:spPr>
          <a:xfrm>
            <a:off x="7002378" y="70615"/>
            <a:ext cx="4997115" cy="671677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523125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4706DAD-9E58-4F86-9981-AD82230C7D23}"/>
              </a:ext>
            </a:extLst>
          </p:cNvPr>
          <p:cNvSpPr>
            <a:spLocks noGrp="1"/>
          </p:cNvSpPr>
          <p:nvPr>
            <p:ph type="title"/>
          </p:nvPr>
        </p:nvSpPr>
        <p:spPr/>
        <p:txBody>
          <a:bodyPr>
            <a:normAutofit/>
          </a:bodyPr>
          <a:lstStyle/>
          <a:p>
            <a:r>
              <a:rPr lang="cs-CZ" sz="3600" b="1" dirty="0" err="1"/>
              <a:t>Patient</a:t>
            </a:r>
            <a:r>
              <a:rPr lang="cs-CZ" sz="3600" b="1" dirty="0"/>
              <a:t> </a:t>
            </a:r>
            <a:r>
              <a:rPr lang="cs-CZ" sz="3600" b="1" dirty="0" err="1"/>
              <a:t>assessment</a:t>
            </a:r>
            <a:r>
              <a:rPr lang="cs-CZ" sz="3600" b="1" dirty="0"/>
              <a:t> - </a:t>
            </a:r>
            <a:r>
              <a:rPr lang="cs-CZ" sz="3600" b="1" dirty="0" err="1"/>
              <a:t>overview</a:t>
            </a:r>
            <a:endParaRPr lang="cs-CZ" sz="3600" dirty="0"/>
          </a:p>
        </p:txBody>
      </p:sp>
      <p:sp>
        <p:nvSpPr>
          <p:cNvPr id="3" name="Zástupný obsah 2">
            <a:extLst>
              <a:ext uri="{FF2B5EF4-FFF2-40B4-BE49-F238E27FC236}">
                <a16:creationId xmlns:a16="http://schemas.microsoft.com/office/drawing/2014/main" id="{E4C1BF6F-775A-4066-9DAC-E96C8B4E06B0}"/>
              </a:ext>
            </a:extLst>
          </p:cNvPr>
          <p:cNvSpPr>
            <a:spLocks noGrp="1"/>
          </p:cNvSpPr>
          <p:nvPr>
            <p:ph idx="1"/>
          </p:nvPr>
        </p:nvSpPr>
        <p:spPr>
          <a:xfrm>
            <a:off x="838200" y="1825625"/>
            <a:ext cx="6228347" cy="4351338"/>
          </a:xfrm>
        </p:spPr>
        <p:txBody>
          <a:bodyPr/>
          <a:lstStyle/>
          <a:p>
            <a:r>
              <a:rPr lang="cs-CZ" b="1" dirty="0" err="1"/>
              <a:t>Pain</a:t>
            </a:r>
            <a:r>
              <a:rPr lang="cs-CZ" b="1" dirty="0"/>
              <a:t> </a:t>
            </a:r>
            <a:r>
              <a:rPr lang="cs-CZ" b="1" dirty="0" err="1"/>
              <a:t>analysis</a:t>
            </a:r>
            <a:endParaRPr lang="cs-CZ" b="1" dirty="0"/>
          </a:p>
          <a:p>
            <a:pPr lvl="1"/>
            <a:r>
              <a:rPr lang="cs-CZ" dirty="0"/>
              <a:t>Intensity, </a:t>
            </a:r>
            <a:r>
              <a:rPr lang="cs-CZ" dirty="0" err="1"/>
              <a:t>location</a:t>
            </a:r>
            <a:r>
              <a:rPr lang="cs-CZ" dirty="0"/>
              <a:t>, </a:t>
            </a:r>
            <a:r>
              <a:rPr lang="cs-CZ" dirty="0" err="1"/>
              <a:t>quality</a:t>
            </a:r>
            <a:r>
              <a:rPr lang="cs-CZ" dirty="0"/>
              <a:t>, </a:t>
            </a:r>
            <a:r>
              <a:rPr lang="cs-CZ" dirty="0" err="1"/>
              <a:t>onset</a:t>
            </a:r>
            <a:r>
              <a:rPr lang="cs-CZ" dirty="0"/>
              <a:t>, </a:t>
            </a:r>
            <a:r>
              <a:rPr lang="cs-CZ" dirty="0" err="1"/>
              <a:t>duration</a:t>
            </a:r>
            <a:r>
              <a:rPr lang="cs-CZ" dirty="0"/>
              <a:t>, </a:t>
            </a:r>
            <a:r>
              <a:rPr lang="cs-CZ" dirty="0" err="1"/>
              <a:t>alleviating</a:t>
            </a:r>
            <a:r>
              <a:rPr lang="cs-CZ" dirty="0"/>
              <a:t> and </a:t>
            </a:r>
            <a:r>
              <a:rPr lang="cs-CZ" dirty="0" err="1"/>
              <a:t>aggravating</a:t>
            </a:r>
            <a:r>
              <a:rPr lang="cs-CZ" dirty="0"/>
              <a:t> </a:t>
            </a:r>
            <a:r>
              <a:rPr lang="cs-CZ" dirty="0" err="1"/>
              <a:t>factors</a:t>
            </a:r>
            <a:endParaRPr lang="cs-CZ" dirty="0"/>
          </a:p>
          <a:p>
            <a:pPr lvl="1"/>
            <a:r>
              <a:rPr lang="cs-CZ" dirty="0"/>
              <a:t>VAS </a:t>
            </a:r>
          </a:p>
        </p:txBody>
      </p:sp>
      <p:pic>
        <p:nvPicPr>
          <p:cNvPr id="7" name="Obrázek 6">
            <a:extLst>
              <a:ext uri="{FF2B5EF4-FFF2-40B4-BE49-F238E27FC236}">
                <a16:creationId xmlns:a16="http://schemas.microsoft.com/office/drawing/2014/main" id="{8C5FEC1D-4B10-4503-9C3C-5874DB68DBF3}"/>
              </a:ext>
            </a:extLst>
          </p:cNvPr>
          <p:cNvPicPr>
            <a:picLocks noChangeAspect="1"/>
          </p:cNvPicPr>
          <p:nvPr/>
        </p:nvPicPr>
        <p:blipFill rotWithShape="1">
          <a:blip r:embed="rId2"/>
          <a:srcRect l="33487" t="20468" r="35263" b="3626"/>
          <a:stretch/>
        </p:blipFill>
        <p:spPr>
          <a:xfrm>
            <a:off x="7186863" y="179570"/>
            <a:ext cx="4756484" cy="6498859"/>
          </a:xfrm>
          <a:prstGeom prst="rect">
            <a:avLst/>
          </a:prstGeom>
          <a:ln>
            <a:noFill/>
          </a:ln>
          <a:effectLst>
            <a:outerShdw blurRad="190500" algn="tl" rotWithShape="0">
              <a:srgbClr val="000000">
                <a:alpha val="70000"/>
              </a:srgbClr>
            </a:outerShdw>
          </a:effectLst>
        </p:spPr>
      </p:pic>
      <p:pic>
        <p:nvPicPr>
          <p:cNvPr id="1026" name="Picture 2" descr="Visual Analogue Scale | Yale Assessment Module Training">
            <a:extLst>
              <a:ext uri="{FF2B5EF4-FFF2-40B4-BE49-F238E27FC236}">
                <a16:creationId xmlns:a16="http://schemas.microsoft.com/office/drawing/2014/main" id="{0E60FB2D-1F45-48A6-842D-EB00107915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5138" y="4565154"/>
            <a:ext cx="3810000" cy="1746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35038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B01551A-84F2-422E-9656-09CF897BB063}"/>
              </a:ext>
            </a:extLst>
          </p:cNvPr>
          <p:cNvSpPr>
            <a:spLocks noGrp="1"/>
          </p:cNvSpPr>
          <p:nvPr>
            <p:ph type="title"/>
          </p:nvPr>
        </p:nvSpPr>
        <p:spPr/>
        <p:txBody>
          <a:bodyPr>
            <a:normAutofit/>
          </a:bodyPr>
          <a:lstStyle/>
          <a:p>
            <a:r>
              <a:rPr lang="cs-CZ" sz="3600" b="1" dirty="0" err="1"/>
              <a:t>Patient</a:t>
            </a:r>
            <a:r>
              <a:rPr lang="cs-CZ" sz="3600" b="1" dirty="0"/>
              <a:t> </a:t>
            </a:r>
            <a:r>
              <a:rPr lang="cs-CZ" sz="3600" b="1" dirty="0" err="1"/>
              <a:t>assessment</a:t>
            </a:r>
            <a:r>
              <a:rPr lang="cs-CZ" sz="3600" b="1" dirty="0"/>
              <a:t> - </a:t>
            </a:r>
            <a:r>
              <a:rPr lang="cs-CZ" sz="3600" b="1" dirty="0" err="1"/>
              <a:t>overview</a:t>
            </a:r>
            <a:endParaRPr lang="cs-CZ" sz="3600" dirty="0"/>
          </a:p>
        </p:txBody>
      </p:sp>
      <p:sp>
        <p:nvSpPr>
          <p:cNvPr id="3" name="Zástupný obsah 2">
            <a:extLst>
              <a:ext uri="{FF2B5EF4-FFF2-40B4-BE49-F238E27FC236}">
                <a16:creationId xmlns:a16="http://schemas.microsoft.com/office/drawing/2014/main" id="{47AC9E96-FEBF-4951-B5E6-53F1D99CBA3E}"/>
              </a:ext>
            </a:extLst>
          </p:cNvPr>
          <p:cNvSpPr>
            <a:spLocks noGrp="1"/>
          </p:cNvSpPr>
          <p:nvPr>
            <p:ph idx="1"/>
          </p:nvPr>
        </p:nvSpPr>
        <p:spPr/>
        <p:txBody>
          <a:bodyPr>
            <a:normAutofit fontScale="92500" lnSpcReduction="10000"/>
          </a:bodyPr>
          <a:lstStyle/>
          <a:p>
            <a:r>
              <a:rPr lang="cs-CZ" b="1" dirty="0" err="1"/>
              <a:t>Physical</a:t>
            </a:r>
            <a:r>
              <a:rPr lang="cs-CZ" b="1" dirty="0"/>
              <a:t> </a:t>
            </a:r>
            <a:r>
              <a:rPr lang="cs-CZ" b="1" dirty="0" err="1"/>
              <a:t>examination</a:t>
            </a:r>
            <a:endParaRPr lang="cs-CZ" b="1" dirty="0"/>
          </a:p>
          <a:p>
            <a:pPr lvl="1"/>
            <a:r>
              <a:rPr lang="cs-CZ" dirty="0" err="1"/>
              <a:t>Overall</a:t>
            </a:r>
            <a:r>
              <a:rPr lang="cs-CZ" dirty="0"/>
              <a:t> </a:t>
            </a:r>
            <a:r>
              <a:rPr lang="cs-CZ" dirty="0" err="1"/>
              <a:t>aspection</a:t>
            </a:r>
            <a:endParaRPr lang="cs-CZ" dirty="0"/>
          </a:p>
          <a:p>
            <a:pPr lvl="1"/>
            <a:r>
              <a:rPr lang="cs-CZ" dirty="0"/>
              <a:t>Body type</a:t>
            </a:r>
          </a:p>
          <a:p>
            <a:pPr lvl="1"/>
            <a:r>
              <a:rPr lang="cs-CZ" dirty="0" err="1"/>
              <a:t>Temperature</a:t>
            </a:r>
            <a:endParaRPr lang="cs-CZ" dirty="0"/>
          </a:p>
          <a:p>
            <a:pPr lvl="1"/>
            <a:r>
              <a:rPr lang="cs-CZ" dirty="0" err="1"/>
              <a:t>Heart</a:t>
            </a:r>
            <a:r>
              <a:rPr lang="cs-CZ" dirty="0"/>
              <a:t> </a:t>
            </a:r>
            <a:r>
              <a:rPr lang="cs-CZ" dirty="0" err="1"/>
              <a:t>rate</a:t>
            </a:r>
            <a:r>
              <a:rPr lang="cs-CZ" dirty="0"/>
              <a:t> and </a:t>
            </a:r>
            <a:r>
              <a:rPr lang="cs-CZ" dirty="0" err="1"/>
              <a:t>breathing</a:t>
            </a:r>
            <a:r>
              <a:rPr lang="cs-CZ" dirty="0"/>
              <a:t> </a:t>
            </a:r>
            <a:r>
              <a:rPr lang="cs-CZ" dirty="0" err="1"/>
              <a:t>rate</a:t>
            </a:r>
            <a:endParaRPr lang="cs-CZ" dirty="0"/>
          </a:p>
          <a:p>
            <a:pPr lvl="1"/>
            <a:r>
              <a:rPr lang="cs-CZ" dirty="0" err="1"/>
              <a:t>Blood</a:t>
            </a:r>
            <a:r>
              <a:rPr lang="cs-CZ" dirty="0"/>
              <a:t> </a:t>
            </a:r>
            <a:r>
              <a:rPr lang="cs-CZ" dirty="0" err="1"/>
              <a:t>pressure</a:t>
            </a:r>
            <a:endParaRPr lang="cs-CZ" dirty="0"/>
          </a:p>
          <a:p>
            <a:endParaRPr lang="cs-CZ" dirty="0"/>
          </a:p>
          <a:p>
            <a:r>
              <a:rPr lang="cs-CZ" b="1" dirty="0" err="1"/>
              <a:t>Neurological</a:t>
            </a:r>
            <a:r>
              <a:rPr lang="cs-CZ" b="1" dirty="0"/>
              <a:t> </a:t>
            </a:r>
            <a:r>
              <a:rPr lang="cs-CZ" b="1" dirty="0" err="1"/>
              <a:t>examination</a:t>
            </a:r>
            <a:endParaRPr lang="cs-CZ" b="1" dirty="0"/>
          </a:p>
          <a:p>
            <a:pPr lvl="1"/>
            <a:r>
              <a:rPr lang="cs-CZ" dirty="0" err="1"/>
              <a:t>Cognitive</a:t>
            </a:r>
            <a:r>
              <a:rPr lang="cs-CZ" dirty="0"/>
              <a:t> </a:t>
            </a:r>
            <a:r>
              <a:rPr lang="cs-CZ" dirty="0" err="1"/>
              <a:t>functions</a:t>
            </a:r>
            <a:endParaRPr lang="cs-CZ" dirty="0"/>
          </a:p>
          <a:p>
            <a:pPr lvl="1"/>
            <a:r>
              <a:rPr lang="cs-CZ" dirty="0"/>
              <a:t>Motor </a:t>
            </a:r>
            <a:r>
              <a:rPr lang="cs-CZ" dirty="0" err="1"/>
              <a:t>exam</a:t>
            </a:r>
            <a:r>
              <a:rPr lang="cs-CZ" dirty="0"/>
              <a:t> and </a:t>
            </a:r>
            <a:r>
              <a:rPr lang="cs-CZ" dirty="0" err="1"/>
              <a:t>reflexes</a:t>
            </a:r>
            <a:endParaRPr lang="cs-CZ" dirty="0"/>
          </a:p>
          <a:p>
            <a:pPr lvl="1"/>
            <a:r>
              <a:rPr lang="cs-CZ" dirty="0"/>
              <a:t>Sensitivity </a:t>
            </a:r>
            <a:r>
              <a:rPr lang="cs-CZ" dirty="0" err="1"/>
              <a:t>exam</a:t>
            </a:r>
            <a:endParaRPr lang="cs-CZ" dirty="0"/>
          </a:p>
          <a:p>
            <a:pPr lvl="1"/>
            <a:r>
              <a:rPr lang="cs-CZ" dirty="0" err="1"/>
              <a:t>Special</a:t>
            </a:r>
            <a:r>
              <a:rPr lang="cs-CZ" dirty="0"/>
              <a:t> </a:t>
            </a:r>
            <a:r>
              <a:rPr lang="cs-CZ" dirty="0" err="1"/>
              <a:t>tests</a:t>
            </a:r>
            <a:endParaRPr lang="cs-CZ" dirty="0"/>
          </a:p>
        </p:txBody>
      </p:sp>
      <p:pic>
        <p:nvPicPr>
          <p:cNvPr id="5" name="Obrázek 4">
            <a:extLst>
              <a:ext uri="{FF2B5EF4-FFF2-40B4-BE49-F238E27FC236}">
                <a16:creationId xmlns:a16="http://schemas.microsoft.com/office/drawing/2014/main" id="{EBB3E713-D19A-4908-8542-2272BA51583D}"/>
              </a:ext>
            </a:extLst>
          </p:cNvPr>
          <p:cNvPicPr>
            <a:picLocks noChangeAspect="1"/>
          </p:cNvPicPr>
          <p:nvPr/>
        </p:nvPicPr>
        <p:blipFill rotWithShape="1">
          <a:blip r:embed="rId2"/>
          <a:srcRect l="33816" t="20351" r="34473" b="936"/>
          <a:stretch/>
        </p:blipFill>
        <p:spPr>
          <a:xfrm>
            <a:off x="7228031" y="253129"/>
            <a:ext cx="4667190" cy="651663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5811941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543A532-C7EF-4E61-9798-9C3A5D64E84A}"/>
              </a:ext>
            </a:extLst>
          </p:cNvPr>
          <p:cNvSpPr>
            <a:spLocks noGrp="1"/>
          </p:cNvSpPr>
          <p:nvPr>
            <p:ph type="title"/>
          </p:nvPr>
        </p:nvSpPr>
        <p:spPr/>
        <p:txBody>
          <a:bodyPr>
            <a:normAutofit/>
          </a:bodyPr>
          <a:lstStyle/>
          <a:p>
            <a:r>
              <a:rPr lang="cs-CZ" sz="3600" b="1" dirty="0" err="1"/>
              <a:t>Patient</a:t>
            </a:r>
            <a:r>
              <a:rPr lang="cs-CZ" sz="3600" b="1" dirty="0"/>
              <a:t> </a:t>
            </a:r>
            <a:r>
              <a:rPr lang="cs-CZ" sz="3600" b="1" dirty="0" err="1"/>
              <a:t>assessment</a:t>
            </a:r>
            <a:r>
              <a:rPr lang="cs-CZ" sz="3600" b="1" dirty="0"/>
              <a:t> - </a:t>
            </a:r>
            <a:r>
              <a:rPr lang="cs-CZ" sz="3600" b="1" dirty="0" err="1"/>
              <a:t>overview</a:t>
            </a:r>
            <a:endParaRPr lang="cs-CZ" sz="3600" dirty="0"/>
          </a:p>
        </p:txBody>
      </p:sp>
      <p:sp>
        <p:nvSpPr>
          <p:cNvPr id="3" name="Zástupný obsah 2">
            <a:extLst>
              <a:ext uri="{FF2B5EF4-FFF2-40B4-BE49-F238E27FC236}">
                <a16:creationId xmlns:a16="http://schemas.microsoft.com/office/drawing/2014/main" id="{CFAD3CAF-5493-46D9-9997-1E4F6404AFF0}"/>
              </a:ext>
            </a:extLst>
          </p:cNvPr>
          <p:cNvSpPr>
            <a:spLocks noGrp="1"/>
          </p:cNvSpPr>
          <p:nvPr>
            <p:ph idx="1"/>
          </p:nvPr>
        </p:nvSpPr>
        <p:spPr>
          <a:xfrm>
            <a:off x="838200" y="1825625"/>
            <a:ext cx="5634789" cy="4351338"/>
          </a:xfrm>
        </p:spPr>
        <p:txBody>
          <a:bodyPr/>
          <a:lstStyle/>
          <a:p>
            <a:r>
              <a:rPr lang="cs-CZ" b="1" dirty="0" err="1"/>
              <a:t>Range</a:t>
            </a:r>
            <a:r>
              <a:rPr lang="cs-CZ" b="1" dirty="0"/>
              <a:t> </a:t>
            </a:r>
            <a:r>
              <a:rPr lang="cs-CZ" b="1" dirty="0" err="1"/>
              <a:t>of</a:t>
            </a:r>
            <a:r>
              <a:rPr lang="cs-CZ" b="1" dirty="0"/>
              <a:t> </a:t>
            </a:r>
            <a:r>
              <a:rPr lang="cs-CZ" b="1" dirty="0" err="1"/>
              <a:t>motion</a:t>
            </a:r>
            <a:r>
              <a:rPr lang="cs-CZ" b="1" dirty="0"/>
              <a:t> (ROM)</a:t>
            </a:r>
          </a:p>
          <a:p>
            <a:pPr lvl="1"/>
            <a:r>
              <a:rPr lang="cs-CZ" dirty="0" err="1"/>
              <a:t>Upper</a:t>
            </a:r>
            <a:r>
              <a:rPr lang="cs-CZ" dirty="0"/>
              <a:t> </a:t>
            </a:r>
            <a:r>
              <a:rPr lang="cs-CZ" dirty="0" err="1"/>
              <a:t>limbs</a:t>
            </a:r>
            <a:endParaRPr lang="cs-CZ" dirty="0"/>
          </a:p>
          <a:p>
            <a:pPr lvl="1"/>
            <a:r>
              <a:rPr lang="cs-CZ" dirty="0" err="1"/>
              <a:t>Lower</a:t>
            </a:r>
            <a:r>
              <a:rPr lang="cs-CZ" dirty="0"/>
              <a:t> </a:t>
            </a:r>
            <a:r>
              <a:rPr lang="cs-CZ" dirty="0" err="1"/>
              <a:t>limbs</a:t>
            </a:r>
            <a:endParaRPr lang="cs-CZ" dirty="0"/>
          </a:p>
          <a:p>
            <a:pPr lvl="1"/>
            <a:r>
              <a:rPr lang="cs-CZ" dirty="0"/>
              <a:t>Spine</a:t>
            </a:r>
            <a:endParaRPr lang="cs-CZ" b="1" dirty="0"/>
          </a:p>
          <a:p>
            <a:r>
              <a:rPr lang="cs-CZ" dirty="0" err="1"/>
              <a:t>Normal</a:t>
            </a:r>
            <a:r>
              <a:rPr lang="cs-CZ" dirty="0"/>
              <a:t>/</a:t>
            </a:r>
            <a:r>
              <a:rPr lang="cs-CZ" dirty="0" err="1"/>
              <a:t>decreased</a:t>
            </a:r>
            <a:r>
              <a:rPr lang="cs-CZ" dirty="0"/>
              <a:t>/</a:t>
            </a:r>
            <a:r>
              <a:rPr lang="cs-CZ" dirty="0" err="1"/>
              <a:t>increased</a:t>
            </a:r>
            <a:r>
              <a:rPr lang="cs-CZ" dirty="0"/>
              <a:t> ROM (hypermobility)</a:t>
            </a:r>
          </a:p>
          <a:p>
            <a:endParaRPr lang="cs-CZ" b="1" dirty="0"/>
          </a:p>
          <a:p>
            <a:pPr lvl="1"/>
            <a:endParaRPr lang="cs-CZ" dirty="0"/>
          </a:p>
          <a:p>
            <a:pPr lvl="1"/>
            <a:endParaRPr lang="cs-CZ" dirty="0"/>
          </a:p>
        </p:txBody>
      </p:sp>
      <p:pic>
        <p:nvPicPr>
          <p:cNvPr id="5" name="Obrázek 4">
            <a:extLst>
              <a:ext uri="{FF2B5EF4-FFF2-40B4-BE49-F238E27FC236}">
                <a16:creationId xmlns:a16="http://schemas.microsoft.com/office/drawing/2014/main" id="{98AC902C-5B38-4BAD-B040-A63ADD294441}"/>
              </a:ext>
            </a:extLst>
          </p:cNvPr>
          <p:cNvPicPr>
            <a:picLocks noChangeAspect="1"/>
          </p:cNvPicPr>
          <p:nvPr/>
        </p:nvPicPr>
        <p:blipFill rotWithShape="1">
          <a:blip r:embed="rId2"/>
          <a:srcRect l="33487" t="20234" r="34934" b="3041"/>
          <a:stretch/>
        </p:blipFill>
        <p:spPr>
          <a:xfrm>
            <a:off x="7226971" y="206141"/>
            <a:ext cx="4716378" cy="644571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702719410"/>
      </p:ext>
    </p:extLst>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TotalTime>
  <Words>954</Words>
  <Application>Microsoft Office PowerPoint</Application>
  <PresentationFormat>Širokoúhlá obrazovka</PresentationFormat>
  <Paragraphs>118</Paragraphs>
  <Slides>21</Slides>
  <Notes>0</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21</vt:i4>
      </vt:variant>
    </vt:vector>
  </HeadingPairs>
  <TitlesOfParts>
    <vt:vector size="25" baseType="lpstr">
      <vt:lpstr>Arial</vt:lpstr>
      <vt:lpstr>Calibri</vt:lpstr>
      <vt:lpstr>Calibri Light</vt:lpstr>
      <vt:lpstr>Motiv Office</vt:lpstr>
      <vt:lpstr>Examination methods in rehabilitation, 6.12.2021</vt:lpstr>
      <vt:lpstr>Introduction</vt:lpstr>
      <vt:lpstr>Patient assessment </vt:lpstr>
      <vt:lpstr>Patient assessment </vt:lpstr>
      <vt:lpstr>Patient assessment </vt:lpstr>
      <vt:lpstr>Patient assessment - overview</vt:lpstr>
      <vt:lpstr>Patient assessment - overview</vt:lpstr>
      <vt:lpstr>Patient assessment - overview</vt:lpstr>
      <vt:lpstr>Patient assessment - overview</vt:lpstr>
      <vt:lpstr>Patient assessment - overview</vt:lpstr>
      <vt:lpstr>Patient assessment - overview</vt:lpstr>
      <vt:lpstr>Patient assessment - overview</vt:lpstr>
      <vt:lpstr>Patient assessment - overview</vt:lpstr>
      <vt:lpstr>Patient assessment - overview</vt:lpstr>
      <vt:lpstr>Patient assessment - overview</vt:lpstr>
      <vt:lpstr>Musculoskeletal assessment</vt:lpstr>
      <vt:lpstr>Musculoskeletal assessment</vt:lpstr>
      <vt:lpstr>Musculoskeletal assessment</vt:lpstr>
      <vt:lpstr>Musculoskeletal assessment</vt:lpstr>
      <vt:lpstr>Conclusion</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Examination methods in rehabilitation, 6.12.2021</dc:title>
  <dc:creator>Veronika Mrkvicová</dc:creator>
  <cp:lastModifiedBy>Veronika Mrkvicová</cp:lastModifiedBy>
  <cp:revision>6</cp:revision>
  <dcterms:created xsi:type="dcterms:W3CDTF">2021-12-05T06:35:50Z</dcterms:created>
  <dcterms:modified xsi:type="dcterms:W3CDTF">2021-12-05T19:41:23Z</dcterms:modified>
</cp:coreProperties>
</file>