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54"/>
  </p:notesMasterIdLst>
  <p:handoutMasterIdLst>
    <p:handoutMasterId r:id="rId55"/>
  </p:handoutMasterIdLst>
  <p:sldIdLst>
    <p:sldId id="256" r:id="rId3"/>
    <p:sldId id="271" r:id="rId4"/>
    <p:sldId id="270" r:id="rId5"/>
    <p:sldId id="321" r:id="rId6"/>
    <p:sldId id="322" r:id="rId7"/>
    <p:sldId id="301" r:id="rId8"/>
    <p:sldId id="304" r:id="rId9"/>
    <p:sldId id="305" r:id="rId10"/>
    <p:sldId id="319" r:id="rId11"/>
    <p:sldId id="317" r:id="rId12"/>
    <p:sldId id="306" r:id="rId13"/>
    <p:sldId id="320" r:id="rId14"/>
    <p:sldId id="303" r:id="rId15"/>
    <p:sldId id="308" r:id="rId16"/>
    <p:sldId id="309" r:id="rId17"/>
    <p:sldId id="313" r:id="rId18"/>
    <p:sldId id="310" r:id="rId19"/>
    <p:sldId id="311" r:id="rId20"/>
    <p:sldId id="307" r:id="rId21"/>
    <p:sldId id="302" r:id="rId22"/>
    <p:sldId id="273" r:id="rId23"/>
    <p:sldId id="274" r:id="rId24"/>
    <p:sldId id="315" r:id="rId25"/>
    <p:sldId id="275" r:id="rId26"/>
    <p:sldId id="300" r:id="rId27"/>
    <p:sldId id="312" r:id="rId28"/>
    <p:sldId id="316" r:id="rId29"/>
    <p:sldId id="318" r:id="rId30"/>
    <p:sldId id="276" r:id="rId31"/>
    <p:sldId id="277"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9" r:id="rId51"/>
    <p:sldId id="272" r:id="rId52"/>
    <p:sldId id="29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1200" userDrawn="1">
          <p15:clr>
            <a:srgbClr val="A4A3A4"/>
          </p15:clr>
        </p15:guide>
        <p15:guide id="3" orient="horz" pos="3888" userDrawn="1">
          <p15:clr>
            <a:srgbClr val="A4A3A4"/>
          </p15:clr>
        </p15:guide>
        <p15:guide id="4" orient="horz" pos="2880" userDrawn="1">
          <p15:clr>
            <a:srgbClr val="A4A3A4"/>
          </p15:clr>
        </p15:guide>
        <p15:guide id="5" orient="horz" pos="3216" userDrawn="1">
          <p15:clr>
            <a:srgbClr val="A4A3A4"/>
          </p15:clr>
        </p15:guide>
        <p15:guide id="6" orient="horz" pos="816" userDrawn="1">
          <p15:clr>
            <a:srgbClr val="A4A3A4"/>
          </p15:clr>
        </p15:guide>
        <p15:guide id="7" orient="horz" pos="175" userDrawn="1">
          <p15:clr>
            <a:srgbClr val="A4A3A4"/>
          </p15:clr>
        </p15:guide>
        <p15:guide id="8" pos="2880" userDrawn="1">
          <p15:clr>
            <a:srgbClr val="A4A3A4"/>
          </p15:clr>
        </p15:guide>
        <p15:guide id="9" pos="719" userDrawn="1">
          <p15:clr>
            <a:srgbClr val="A4A3A4"/>
          </p15:clr>
        </p15:guide>
        <p15:guide id="10" pos="5041" userDrawn="1">
          <p15:clr>
            <a:srgbClr val="A4A3A4"/>
          </p15:clr>
        </p15:guide>
        <p15:guide id="11" pos="4608" userDrawn="1">
          <p15:clr>
            <a:srgbClr val="A4A3A4"/>
          </p15:clr>
        </p15:guide>
        <p15:guide id="12" pos="212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00" d="100"/>
          <a:sy n="100" d="100"/>
        </p:scale>
        <p:origin x="974" y="72"/>
      </p:cViewPr>
      <p:guideLst>
        <p:guide orient="horz" pos="2160"/>
        <p:guide orient="horz" pos="1200"/>
        <p:guide orient="horz" pos="3888"/>
        <p:guide orient="horz" pos="2880"/>
        <p:guide orient="horz" pos="3216"/>
        <p:guide orient="horz" pos="816"/>
        <p:guide orient="horz" pos="175"/>
        <p:guide pos="2880"/>
        <p:guide pos="719"/>
        <p:guide pos="5041"/>
        <p:guide pos="4608"/>
        <p:guide pos="2124"/>
      </p:guideLst>
    </p:cSldViewPr>
  </p:slideViewPr>
  <p:notesTextViewPr>
    <p:cViewPr>
      <p:scale>
        <a:sx n="1" d="1"/>
        <a:sy n="1" d="1"/>
      </p:scale>
      <p:origin x="0" y="0"/>
    </p:cViewPr>
  </p:notesTextViewPr>
  <p:notesViewPr>
    <p:cSldViewPr showGuides="1">
      <p:cViewPr varScale="1">
        <p:scale>
          <a:sx n="82" d="100"/>
          <a:sy n="82" d="100"/>
        </p:scale>
        <p:origin x="141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cs-CZ" smtClean="0"/>
              <a:pPr/>
              <a:t>07.11.2021</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lang="cs-CZ" smtClean="0"/>
              <a:pPr/>
              <a:t>‹#›</a:t>
            </a:fld>
            <a:endParaRPr lang="cs-CZ"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cs-CZ" smtClean="0"/>
              <a:pPr/>
              <a:t>07.11.2021</a:t>
            </a:fld>
            <a:endParaRPr lang="cs-CZ" dirty="0"/>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zápatí 6"/>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lang="cs-CZ" smtClean="0"/>
              <a:pPr/>
              <a:t>‹#›</a:t>
            </a:fld>
            <a:endParaRPr lang="cs-CZ"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2107" y="1905000"/>
            <a:ext cx="6859786" cy="2667000"/>
          </a:xfrm>
        </p:spPr>
        <p:txBody>
          <a:bodyPr>
            <a:noAutofit/>
          </a:bodyPr>
          <a:lstStyle>
            <a:lvl1pPr>
              <a:defRPr sz="4051"/>
            </a:lvl1pPr>
          </a:lstStyle>
          <a:p>
            <a:r>
              <a:rPr lang="cs-CZ" noProof="0"/>
              <a:t>Kliknutím lze upravit styl.</a:t>
            </a:r>
            <a:endParaRPr lang="cs-CZ" noProof="0" dirty="0"/>
          </a:p>
        </p:txBody>
      </p:sp>
      <p:sp>
        <p:nvSpPr>
          <p:cNvPr id="3" name="Podnadpis 2"/>
          <p:cNvSpPr>
            <a:spLocks noGrp="1"/>
          </p:cNvSpPr>
          <p:nvPr>
            <p:ph type="subTitle" idx="1"/>
          </p:nvPr>
        </p:nvSpPr>
        <p:spPr>
          <a:xfrm>
            <a:off x="1142107" y="5105400"/>
            <a:ext cx="6859786" cy="1066800"/>
          </a:xfrm>
        </p:spPr>
        <p:txBody>
          <a:bodyPr/>
          <a:lstStyle>
            <a:lvl1pPr marL="0" indent="0" algn="l">
              <a:spcBef>
                <a:spcPts val="0"/>
              </a:spcBef>
              <a:buNone/>
              <a:defRPr>
                <a:solidFill>
                  <a:schemeClr val="tx1">
                    <a:tint val="75000"/>
                  </a:schemeClr>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cs-CZ" noProof="0"/>
              <a:t>Kliknutím lze upravit styl předlohy.</a:t>
            </a:r>
            <a:endParaRPr lang="cs-CZ" noProof="0" dirty="0"/>
          </a:p>
        </p:txBody>
      </p:sp>
      <p:grpSp>
        <p:nvGrpSpPr>
          <p:cNvPr id="256" name="line"/>
          <p:cNvGrpSpPr/>
          <p:nvPr/>
        </p:nvGrpSpPr>
        <p:grpSpPr bwMode="invGray">
          <a:xfrm>
            <a:off x="1188982" y="4724400"/>
            <a:ext cx="6475638" cy="64008"/>
            <a:chOff x="-4110038" y="2703513"/>
            <a:chExt cx="17394239" cy="160336"/>
          </a:xfrm>
          <a:solidFill>
            <a:schemeClr val="accent1"/>
          </a:solidFill>
        </p:grpSpPr>
        <p:sp>
          <p:nvSpPr>
            <p:cNvPr id="257" name="Volný tvar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58" name="Volný tvar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59" name="Volný tvar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0" name="Volný tvar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1" name="Volný tvar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2" name="Volný tvar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3" name="Volný tvar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4" name="Volný tvar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5" name="Volný tvar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6" name="Volný tvar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7" name="Volný tvar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8" name="Volný tvar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9" name="Volný tvar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0" name="Volný tvar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1" name="Volný tvar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2" name="Volný tvar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3" name="Volný tvar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4" name="Volný tvar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5" name="Volný tvar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6" name="Volný tvar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7" name="Volný tvar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8" name="Volný tvar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9" name="Volný tvar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0" name="Volný tvar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1" name="Volný tvar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2" name="Volný tvar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3" name="Volný tvar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4" name="Volný tvar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5" name="Volný tvar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6" name="Volný tvar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7" name="Volný tvar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8" name="Volný tvar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9" name="Volný tvar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0" name="Volný tvar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1" name="Volný tvar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2" name="Volný tvar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3" name="Volný tvar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4" name="Volný tvar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5" name="Volný tvar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6" name="Volný tvar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7" name="Volný tvar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8" name="Volný tvar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9" name="Volný tvar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0" name="Volný tvar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1" name="Volný tvar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2" name="Volný tvar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3" name="Volný tvar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4" name="Volný tvar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5" name="Volný tvar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6" name="Volný tvar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7" name="Volný tvar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8" name="Volný tvar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9" name="Volný tvar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0" name="Volný tvar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1" name="Volný tvar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2" name="Volný tvar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3" name="Volný tvar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4" name="Volný tvar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5" name="Volný tvar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6" name="Volný tvar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7" name="Volný tvar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8" name="Volný tvar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9" name="Volný tvar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0" name="Volný tvar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1" name="Volný tvar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2" name="Volný tvar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3" name="Volný tvar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4" name="Volný tvar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5" name="Volný tvar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6" name="Volný tvar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7" name="Volný tvar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8" name="Volný tvar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9" name="Volný tvar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0" name="Volný tvar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1" name="Volný tvar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2" name="Volný tvar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3" name="Volný tvar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4" name="Volný tvar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5" name="Volný tvar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6" name="Volný tvar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7" name="Volný tvar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8" name="Volný tvar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9" name="Volný tvar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0" name="Volný tvar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1" name="Volný tvar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2" name="Volný tvar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3" name="Volný tvar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4" name="Volný tvar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5" name="Volný tvar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6" name="Volný tvar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7" name="Volný tvar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8" name="Volný tvar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9" name="Volný tvar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0" name="Volný tvar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1" name="Volný tvar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2" name="Volný tvar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3" name="Volný tvar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4" name="Volný tvar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5" name="Volný tvar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6" name="Volný tvar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7" name="Volný tvar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8" name="Volný tvar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9" name="Volný tvar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0" name="Volný tvar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1" name="Volný tvar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2" name="Volný tvar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3" name="Volný tvar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4" name="Volný tvar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5" name="Volný tvar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6" name="Volný tvar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7" name="Volný tvar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8" name="Volný tvar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9" name="Volný tvar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0" name="Volný tvar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1" name="Volný tvar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2" name="Volný tvar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3" name="Volný tvar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4" name="Volný tvar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5" name="Volný tvar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6" name="Volný tvar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7" name="Volný tvar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8" name="Volný tvar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9" name="Volný tvar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grpSp>
        <p:nvGrpSpPr>
          <p:cNvPr id="7" name="line"/>
          <p:cNvGrpSpPr/>
          <p:nvPr/>
        </p:nvGrpSpPr>
        <p:grpSpPr bwMode="invGray">
          <a:xfrm>
            <a:off x="1142108" y="1514475"/>
            <a:ext cx="7929246" cy="64008"/>
            <a:chOff x="1522413" y="1514475"/>
            <a:chExt cx="10569575" cy="64008"/>
          </a:xfrm>
        </p:grpSpPr>
        <p:sp>
          <p:nvSpPr>
            <p:cNvPr id="8" name="Volný tvar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 name="Volný tvar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0" name="Volný tvar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1"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2"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3"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4"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5"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4"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5"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6"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7"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8"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9"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0"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1"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2"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3"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4"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5"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6"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7"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8"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9"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0"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1"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2"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3"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4"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5"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6"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7"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8"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9"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0"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1"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2"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3"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4"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5"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6"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7"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8"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9"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0"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1"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sp>
        <p:nvSpPr>
          <p:cNvPr id="2" name="Nadpis 1"/>
          <p:cNvSpPr>
            <a:spLocks noGrp="1"/>
          </p:cNvSpPr>
          <p:nvPr>
            <p:ph type="title"/>
          </p:nvPr>
        </p:nvSpPr>
        <p:spPr/>
        <p:txBody>
          <a:bodyPr/>
          <a:lstStyle/>
          <a:p>
            <a:r>
              <a:rPr lang="cs-CZ" noProof="0"/>
              <a:t>Kliknutím lze upravit styl.</a:t>
            </a:r>
            <a:endParaRPr lang="cs-CZ" noProof="0" dirty="0"/>
          </a:p>
        </p:txBody>
      </p:sp>
      <p:sp>
        <p:nvSpPr>
          <p:cNvPr id="3" name="Zástupný symbol pro svislý text 2"/>
          <p:cNvSpPr>
            <a:spLocks noGrp="1"/>
          </p:cNvSpPr>
          <p:nvPr>
            <p:ph type="body" orient="vert" idx="1"/>
          </p:nvPr>
        </p:nvSpPr>
        <p:spPr/>
        <p:txBody>
          <a:bodyPr vert="eaVert"/>
          <a:lstStyle>
            <a:lvl5pPr>
              <a:defRPr/>
            </a:lvl5pPr>
            <a:lvl6pPr marL="1468003">
              <a:defRPr/>
            </a:lvl6pPr>
            <a:lvl7pPr marL="1468003">
              <a:defRPr/>
            </a:lvl7pPr>
            <a:lvl8pPr marL="1468003">
              <a:defRPr/>
            </a:lvl8pPr>
            <a:lvl9pPr marL="1468003">
              <a:defRPr/>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4" name="Zástupný symbol pro datum 3"/>
          <p:cNvSpPr>
            <a:spLocks noGrp="1"/>
          </p:cNvSpPr>
          <p:nvPr>
            <p:ph type="dt" sz="half" idx="10"/>
          </p:nvPr>
        </p:nvSpPr>
        <p:spPr/>
        <p:txBody>
          <a:bodyPr/>
          <a:lstStyle/>
          <a:p>
            <a:fld id="{9AFE8FB1-0A7A-443E-AAF7-31D4FA1AA312}" type="datetimeFigureOut">
              <a:rPr lang="cs-CZ" noProof="0" smtClean="0"/>
              <a:pPr/>
              <a:t>07.11.2021</a:t>
            </a:fld>
            <a:endParaRPr lang="cs-CZ" noProof="0" dirty="0"/>
          </a:p>
        </p:txBody>
      </p:sp>
      <p:sp>
        <p:nvSpPr>
          <p:cNvPr id="5" name="Zástupný symbol pro zápatí 5"/>
          <p:cNvSpPr>
            <a:spLocks noGrp="1"/>
          </p:cNvSpPr>
          <p:nvPr>
            <p:ph type="ftr" sz="quarter" idx="11"/>
          </p:nvPr>
        </p:nvSpPr>
        <p:spPr/>
        <p:txBody>
          <a:bodyPr/>
          <a:lstStyle/>
          <a:p>
            <a:endParaRPr lang="cs-CZ" noProof="0" dirty="0"/>
          </a:p>
        </p:txBody>
      </p:sp>
      <p:sp>
        <p:nvSpPr>
          <p:cNvPr id="6" name="Zástupný symbol pro číslo snímku 5"/>
          <p:cNvSpPr>
            <a:spLocks noGrp="1"/>
          </p:cNvSpPr>
          <p:nvPr>
            <p:ph type="sldNum" sz="quarter" idx="12"/>
          </p:nvPr>
        </p:nvSpPr>
        <p:spPr/>
        <p:txBody>
          <a:bodyPr/>
          <a:lstStyle/>
          <a:p>
            <a:fld id="{25BA54BD-C84D-46CE-8B72-31BFB26ABA43}" type="slidenum">
              <a:rPr lang="cs-CZ" noProof="0" smtClean="0"/>
              <a:pPr/>
              <a:t>‹#›</a:t>
            </a:fld>
            <a:endParaRPr lang="cs-CZ" noProof="0"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grpSp>
        <p:nvGrpSpPr>
          <p:cNvPr id="7" name="line"/>
          <p:cNvGrpSpPr/>
          <p:nvPr/>
        </p:nvGrpSpPr>
        <p:grpSpPr bwMode="invGray">
          <a:xfrm rot="5400000">
            <a:off x="4338754" y="3480593"/>
            <a:ext cx="6492240" cy="48019"/>
            <a:chOff x="1522413" y="1514475"/>
            <a:chExt cx="10569575" cy="64008"/>
          </a:xfrm>
        </p:grpSpPr>
        <p:sp>
          <p:nvSpPr>
            <p:cNvPr id="8" name="Volný tvar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 name="Volný tvar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0" name="Volný tvar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1"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2"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3"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4"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5"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4"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5"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6"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7"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8"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9"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0"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1"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2"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3"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4"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5"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6"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7"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8"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9"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0"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1"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2"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3"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4"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5"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6"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7"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8"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9"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0"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1"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2"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3"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4"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5"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6"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7"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8"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9"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0"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1"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sp>
        <p:nvSpPr>
          <p:cNvPr id="2" name="Svislý nadpis 1"/>
          <p:cNvSpPr>
            <a:spLocks noGrp="1"/>
          </p:cNvSpPr>
          <p:nvPr>
            <p:ph type="title" orient="vert"/>
          </p:nvPr>
        </p:nvSpPr>
        <p:spPr>
          <a:xfrm>
            <a:off x="7773233" y="274640"/>
            <a:ext cx="1028968" cy="5901747"/>
          </a:xfrm>
        </p:spPr>
        <p:txBody>
          <a:bodyPr vert="eaVert"/>
          <a:lstStyle/>
          <a:p>
            <a:r>
              <a:rPr lang="cs-CZ" noProof="0"/>
              <a:t>Kliknutím lze upravit styl.</a:t>
            </a:r>
            <a:endParaRPr lang="cs-CZ" noProof="0" dirty="0"/>
          </a:p>
        </p:txBody>
      </p:sp>
      <p:sp>
        <p:nvSpPr>
          <p:cNvPr id="3" name="Zástupný symbol pro svislý text 2"/>
          <p:cNvSpPr>
            <a:spLocks noGrp="1"/>
          </p:cNvSpPr>
          <p:nvPr>
            <p:ph type="body" orient="vert" idx="1"/>
          </p:nvPr>
        </p:nvSpPr>
        <p:spPr>
          <a:xfrm>
            <a:off x="456128" y="277814"/>
            <a:ext cx="6859787" cy="5898573"/>
          </a:xfrm>
        </p:spPr>
        <p:txBody>
          <a:bodyPr vert="eaVert"/>
          <a:lstStyle>
            <a:lvl5pPr>
              <a:defRPr/>
            </a:lvl5pPr>
            <a:lvl6pPr>
              <a:defRPr/>
            </a:lvl6pPr>
            <a:lvl7pPr>
              <a:defRPr/>
            </a:lvl7pPr>
            <a:lvl8pPr>
              <a:defRPr baseline="0"/>
            </a:lvl8pPr>
            <a:lvl9pPr>
              <a:defRPr baseline="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4" name="Zástupný symbol pro datum 3"/>
          <p:cNvSpPr>
            <a:spLocks noGrp="1"/>
          </p:cNvSpPr>
          <p:nvPr>
            <p:ph type="dt" sz="half" idx="10"/>
          </p:nvPr>
        </p:nvSpPr>
        <p:spPr/>
        <p:txBody>
          <a:bodyPr/>
          <a:lstStyle/>
          <a:p>
            <a:fld id="{9AFE8FB1-0A7A-443E-AAF7-31D4FA1AA312}" type="datetimeFigureOut">
              <a:rPr lang="cs-CZ" noProof="0" smtClean="0"/>
              <a:pPr/>
              <a:t>07.11.2021</a:t>
            </a:fld>
            <a:endParaRPr lang="cs-CZ" noProof="0" dirty="0"/>
          </a:p>
        </p:txBody>
      </p:sp>
      <p:sp>
        <p:nvSpPr>
          <p:cNvPr id="5" name="Zástupný symbol pro zápatí 5"/>
          <p:cNvSpPr>
            <a:spLocks noGrp="1"/>
          </p:cNvSpPr>
          <p:nvPr>
            <p:ph type="ftr" sz="quarter" idx="11"/>
          </p:nvPr>
        </p:nvSpPr>
        <p:spPr/>
        <p:txBody>
          <a:bodyPr/>
          <a:lstStyle/>
          <a:p>
            <a:endParaRPr lang="cs-CZ" noProof="0" dirty="0"/>
          </a:p>
        </p:txBody>
      </p:sp>
      <p:sp>
        <p:nvSpPr>
          <p:cNvPr id="6" name="Zástupný symbol pro číslo snímku 5"/>
          <p:cNvSpPr>
            <a:spLocks noGrp="1"/>
          </p:cNvSpPr>
          <p:nvPr>
            <p:ph type="sldNum" sz="quarter" idx="12"/>
          </p:nvPr>
        </p:nvSpPr>
        <p:spPr/>
        <p:txBody>
          <a:bodyPr/>
          <a:lstStyle/>
          <a:p>
            <a:fld id="{25BA54BD-C84D-46CE-8B72-31BFB26ABA43}" type="slidenum">
              <a:rPr lang="cs-CZ" noProof="0" smtClean="0"/>
              <a:pPr/>
              <a:t>‹#›</a:t>
            </a:fld>
            <a:endParaRPr lang="cs-CZ" noProof="0"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grpSp>
        <p:nvGrpSpPr>
          <p:cNvPr id="167" name="line"/>
          <p:cNvGrpSpPr/>
          <p:nvPr/>
        </p:nvGrpSpPr>
        <p:grpSpPr bwMode="invGray">
          <a:xfrm>
            <a:off x="1142108" y="1514475"/>
            <a:ext cx="7929246" cy="64008"/>
            <a:chOff x="1522413" y="1514475"/>
            <a:chExt cx="10569575" cy="64008"/>
          </a:xfrm>
        </p:grpSpPr>
        <p:sp>
          <p:nvSpPr>
            <p:cNvPr id="168" name="Volný tvar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9" name="Volný tvar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0" name="Volný tvar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1"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2"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3"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4"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5"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6"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7"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8"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9"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0"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1"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2"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3"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4"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5"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6"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7"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8"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9"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0"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1"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2"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3"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4"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5"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6"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7"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8"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9"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0"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1"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2"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3"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4"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5"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6"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7"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8"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9"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0"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1"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2"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3"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4"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5"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6"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7"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8"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9"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0"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1"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2"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3"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4"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5"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6"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7"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8"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9"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0"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1"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2"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3"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4"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5"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6"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7"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8"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9"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40"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41"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sp>
        <p:nvSpPr>
          <p:cNvPr id="2" name="Nadpis 1"/>
          <p:cNvSpPr>
            <a:spLocks noGrp="1"/>
          </p:cNvSpPr>
          <p:nvPr>
            <p:ph type="title"/>
          </p:nvPr>
        </p:nvSpPr>
        <p:spPr>
          <a:xfrm>
            <a:off x="1142108" y="274638"/>
            <a:ext cx="6859785" cy="1020762"/>
          </a:xfrm>
        </p:spPr>
        <p:txBody>
          <a:bodyPr/>
          <a:lstStyle/>
          <a:p>
            <a:r>
              <a:rPr lang="cs-CZ" noProof="0"/>
              <a:t>Kliknutím lze upravit styl.</a:t>
            </a:r>
            <a:endParaRPr lang="cs-CZ" noProof="0" dirty="0"/>
          </a:p>
        </p:txBody>
      </p:sp>
      <p:sp>
        <p:nvSpPr>
          <p:cNvPr id="3" name="Zástupný symbol pro obsah 2"/>
          <p:cNvSpPr>
            <a:spLocks noGrp="1"/>
          </p:cNvSpPr>
          <p:nvPr>
            <p:ph idx="1"/>
          </p:nvPr>
        </p:nvSpPr>
        <p:spPr/>
        <p:txBody>
          <a:bodyPr/>
          <a:lstStyle>
            <a:lvl2pPr marL="411590">
              <a:defRPr/>
            </a:lvl2pPr>
            <a:lvl3pPr marL="583085">
              <a:defRPr/>
            </a:lvl3pPr>
            <a:lvl4pPr marL="754581">
              <a:defRPr/>
            </a:lvl4pPr>
            <a:lvl5pPr marL="926077">
              <a:defRPr/>
            </a:lvl5pPr>
            <a:lvl6pPr marL="1097573">
              <a:defRPr baseline="0"/>
            </a:lvl6pPr>
            <a:lvl7pPr marL="1269068">
              <a:defRPr baseline="0"/>
            </a:lvl7pPr>
            <a:lvl8pPr marL="1440564">
              <a:defRPr baseline="0"/>
            </a:lvl8pPr>
            <a:lvl9pPr marL="1612060">
              <a:defRPr baseline="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4" name="Zástupný symbol pro datum 3"/>
          <p:cNvSpPr>
            <a:spLocks noGrp="1"/>
          </p:cNvSpPr>
          <p:nvPr>
            <p:ph type="dt" sz="half" idx="10"/>
          </p:nvPr>
        </p:nvSpPr>
        <p:spPr/>
        <p:txBody>
          <a:bodyPr/>
          <a:lstStyle/>
          <a:p>
            <a:fld id="{9AFE8FB1-0A7A-443E-AAF7-31D4FA1AA312}" type="datetimeFigureOut">
              <a:rPr lang="cs-CZ" noProof="0" smtClean="0"/>
              <a:pPr/>
              <a:t>07.11.2021</a:t>
            </a:fld>
            <a:endParaRPr lang="cs-CZ" noProof="0" dirty="0"/>
          </a:p>
        </p:txBody>
      </p:sp>
      <p:sp>
        <p:nvSpPr>
          <p:cNvPr id="5" name="Zástupný symbol pro zápatí 5"/>
          <p:cNvSpPr>
            <a:spLocks noGrp="1"/>
          </p:cNvSpPr>
          <p:nvPr>
            <p:ph type="ftr" sz="quarter" idx="11"/>
          </p:nvPr>
        </p:nvSpPr>
        <p:spPr/>
        <p:txBody>
          <a:bodyPr/>
          <a:lstStyle/>
          <a:p>
            <a:endParaRPr lang="cs-CZ" noProof="0" dirty="0"/>
          </a:p>
        </p:txBody>
      </p:sp>
      <p:sp>
        <p:nvSpPr>
          <p:cNvPr id="6" name="Zástupný symbol pro číslo snímku 5"/>
          <p:cNvSpPr>
            <a:spLocks noGrp="1"/>
          </p:cNvSpPr>
          <p:nvPr>
            <p:ph type="sldNum" sz="quarter" idx="12"/>
          </p:nvPr>
        </p:nvSpPr>
        <p:spPr/>
        <p:txBody>
          <a:bodyPr/>
          <a:lstStyle/>
          <a:p>
            <a:fld id="{25BA54BD-C84D-46CE-8B72-31BFB26ABA43}" type="slidenum">
              <a:rPr lang="cs-CZ" noProof="0" smtClean="0"/>
              <a:pPr/>
              <a:t>‹#›</a:t>
            </a:fld>
            <a:endParaRPr lang="cs-CZ" noProof="0"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grpSp>
        <p:nvGrpSpPr>
          <p:cNvPr id="255" name="line"/>
          <p:cNvGrpSpPr/>
          <p:nvPr/>
        </p:nvGrpSpPr>
        <p:grpSpPr bwMode="invGray">
          <a:xfrm>
            <a:off x="1188982" y="4724400"/>
            <a:ext cx="6475638" cy="64008"/>
            <a:chOff x="-4110038" y="2703513"/>
            <a:chExt cx="17394239" cy="160336"/>
          </a:xfrm>
          <a:solidFill>
            <a:schemeClr val="accent1"/>
          </a:solidFill>
        </p:grpSpPr>
        <p:sp>
          <p:nvSpPr>
            <p:cNvPr id="256" name="Volný tvar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57" name="Volný tvar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58" name="Volný tvar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59" name="Volný tvar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0" name="Volný tvar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1" name="Volný tvar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2" name="Volný tvar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3" name="Volný tvar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4" name="Volný tvar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5" name="Volný tvar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6" name="Volný tvar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7" name="Volný tvar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8" name="Volný tvar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9" name="Volný tvar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0" name="Volný tvar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1" name="Volný tvar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2" name="Volný tvar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3" name="Volný tvar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4" name="Volný tvar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5" name="Volný tvar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6" name="Volný tvar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7" name="Volný tvar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8" name="Volný tvar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9" name="Volný tvar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0" name="Volný tvar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1" name="Volný tvar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2" name="Volný tvar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3" name="Volný tvar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4" name="Volný tvar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5" name="Volný tvar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6" name="Volný tvar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7" name="Volný tvar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8" name="Volný tvar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9" name="Volný tvar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0" name="Volný tvar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1" name="Volný tvar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2" name="Volný tvar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3" name="Volný tvar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4" name="Volný tvar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5" name="Volný tvar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6" name="Volný tvar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7" name="Volný tvar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8" name="Volný tvar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9" name="Volný tvar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0" name="Volný tvar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1" name="Volný tvar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2" name="Volný tvar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3" name="Volný tvar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4" name="Volný tvar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5" name="Volný tvar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6" name="Volný tvar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7" name="Volný tvar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8" name="Volný tvar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9" name="Volný tvar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0" name="Volný tvar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1" name="Volný tvar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2" name="Volný tvar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3" name="Volný tvar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4" name="Volný tvar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5" name="Volný tvar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6" name="Volný tvar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7" name="Volný tvar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8" name="Volný tvar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9" name="Volný tvar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0" name="Volný tvar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1" name="Volný tvar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2" name="Volný tvar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3" name="Volný tvar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4" name="Volný tvar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5" name="Volný tvar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6" name="Volný tvar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7" name="Volný tvar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8" name="Volný tvar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9" name="Volný tvar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0" name="Volný tvar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1" name="Volný tvar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2" name="Volný tvar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3" name="Volný tvar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4" name="Volný tvar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5" name="Volný tvar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6" name="Volný tvar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7" name="Volný tvar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8" name="Volný tvar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9" name="Volný tvar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0" name="Volný tvar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1" name="Volný tvar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2" name="Volný tvar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3" name="Volný tvar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4" name="Volný tvar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5" name="Volný tvar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6" name="Volný tvar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7" name="Volný tvar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8" name="Volný tvar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9" name="Volný tvar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0" name="Volný tvar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1" name="Volný tvar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2" name="Volný tvar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3" name="Volný tvar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4" name="Volný tvar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5" name="Volný tvar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6" name="Volný tvar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7" name="Volný tvar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8" name="Volný tvar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9" name="Volný tvar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0" name="Volný tvar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1" name="Volný tvar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2" name="Volný tvar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3" name="Volný tvar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4" name="Volný tvar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5" name="Volný tvar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6" name="Volný tvar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7" name="Volný tvar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8" name="Volný tvar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9" name="Volný tvar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0" name="Volný tvar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1" name="Volný tvar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2" name="Volný tvar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3" name="Volný tvar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4" name="Volný tvar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5" name="Volný tvar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6" name="Volný tvar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7" name="Volný tvar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8" name="Volný tvar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grpSp>
      <p:sp>
        <p:nvSpPr>
          <p:cNvPr id="2" name="Nadpis 1"/>
          <p:cNvSpPr>
            <a:spLocks noGrp="1"/>
          </p:cNvSpPr>
          <p:nvPr>
            <p:ph type="title"/>
          </p:nvPr>
        </p:nvSpPr>
        <p:spPr>
          <a:xfrm>
            <a:off x="1142107" y="1905000"/>
            <a:ext cx="6859786" cy="2667000"/>
          </a:xfrm>
        </p:spPr>
        <p:txBody>
          <a:bodyPr anchor="b">
            <a:noAutofit/>
          </a:bodyPr>
          <a:lstStyle>
            <a:lvl1pPr algn="l">
              <a:defRPr sz="3301" b="0" cap="none" baseline="0"/>
            </a:lvl1pPr>
          </a:lstStyle>
          <a:p>
            <a:r>
              <a:rPr lang="cs-CZ" noProof="0"/>
              <a:t>Kliknutím lze upravit styl.</a:t>
            </a:r>
            <a:endParaRPr lang="cs-CZ" noProof="0" dirty="0"/>
          </a:p>
        </p:txBody>
      </p:sp>
      <p:sp>
        <p:nvSpPr>
          <p:cNvPr id="3" name="Zástupný symbol pro text 2"/>
          <p:cNvSpPr>
            <a:spLocks noGrp="1"/>
          </p:cNvSpPr>
          <p:nvPr>
            <p:ph type="body" idx="1"/>
          </p:nvPr>
        </p:nvSpPr>
        <p:spPr>
          <a:xfrm>
            <a:off x="1142107" y="5102526"/>
            <a:ext cx="6859786" cy="1069675"/>
          </a:xfrm>
        </p:spPr>
        <p:txBody>
          <a:bodyPr anchor="t">
            <a:normAutofit/>
          </a:bodyPr>
          <a:lstStyle>
            <a:lvl1pPr marL="0" indent="0">
              <a:spcBef>
                <a:spcPts val="0"/>
              </a:spcBef>
              <a:buNone/>
              <a:defRPr sz="1800">
                <a:solidFill>
                  <a:schemeClr val="tx1">
                    <a:tint val="75000"/>
                  </a:schemeClr>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cs-CZ" noProof="0"/>
              <a:t>Kliknutím lze upravit styly předlohy textu.</a:t>
            </a:r>
          </a:p>
        </p:txBody>
      </p:sp>
      <p:sp>
        <p:nvSpPr>
          <p:cNvPr id="4" name="Zástupný symbol pro datum 3"/>
          <p:cNvSpPr>
            <a:spLocks noGrp="1"/>
          </p:cNvSpPr>
          <p:nvPr>
            <p:ph type="dt" sz="half" idx="10"/>
          </p:nvPr>
        </p:nvSpPr>
        <p:spPr/>
        <p:txBody>
          <a:bodyPr/>
          <a:lstStyle/>
          <a:p>
            <a:fld id="{9AFE8FB1-0A7A-443E-AAF7-31D4FA1AA312}" type="datetimeFigureOut">
              <a:rPr lang="cs-CZ" noProof="0" smtClean="0"/>
              <a:pPr/>
              <a:t>07.11.2021</a:t>
            </a:fld>
            <a:endParaRPr lang="cs-CZ" noProof="0" dirty="0"/>
          </a:p>
        </p:txBody>
      </p:sp>
      <p:sp>
        <p:nvSpPr>
          <p:cNvPr id="5" name="Zástupný symbol pro zápatí 5"/>
          <p:cNvSpPr>
            <a:spLocks noGrp="1"/>
          </p:cNvSpPr>
          <p:nvPr>
            <p:ph type="ftr" sz="quarter" idx="11"/>
          </p:nvPr>
        </p:nvSpPr>
        <p:spPr/>
        <p:txBody>
          <a:bodyPr/>
          <a:lstStyle/>
          <a:p>
            <a:endParaRPr lang="cs-CZ" noProof="0" dirty="0"/>
          </a:p>
        </p:txBody>
      </p:sp>
      <p:sp>
        <p:nvSpPr>
          <p:cNvPr id="6" name="Zástupný symbol pro číslo snímku 5"/>
          <p:cNvSpPr>
            <a:spLocks noGrp="1"/>
          </p:cNvSpPr>
          <p:nvPr>
            <p:ph type="sldNum" sz="quarter" idx="12"/>
          </p:nvPr>
        </p:nvSpPr>
        <p:spPr/>
        <p:txBody>
          <a:bodyPr/>
          <a:lstStyle/>
          <a:p>
            <a:fld id="{25BA54BD-C84D-46CE-8B72-31BFB26ABA43}" type="slidenum">
              <a:rPr lang="cs-CZ" noProof="0" smtClean="0"/>
              <a:pPr/>
              <a:t>‹#›</a:t>
            </a:fld>
            <a:endParaRPr lang="cs-CZ" noProof="0"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grpSp>
        <p:nvGrpSpPr>
          <p:cNvPr id="158" name="line"/>
          <p:cNvGrpSpPr/>
          <p:nvPr/>
        </p:nvGrpSpPr>
        <p:grpSpPr bwMode="invGray">
          <a:xfrm>
            <a:off x="1142108" y="1514475"/>
            <a:ext cx="7929246" cy="64008"/>
            <a:chOff x="1522413" y="1514475"/>
            <a:chExt cx="10569575" cy="64008"/>
          </a:xfrm>
        </p:grpSpPr>
        <p:sp>
          <p:nvSpPr>
            <p:cNvPr id="159" name="Volný tvar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0" name="Volný tvar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1" name="Volný tvar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2"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3"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4"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5"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6"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7"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8"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9"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0"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1"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2"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3"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4"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5"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6"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7"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8"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9"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0"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1"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2"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3"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4"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5"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6"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7"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8"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9"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0"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1"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2"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3"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4"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5"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6"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7"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8"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9"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0"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1"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2"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3"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4"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5"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6"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7"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8"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9"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0"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1"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2"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3"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4"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5"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6"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7"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8"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9"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0"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1"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2"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3"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4"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5"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6"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7"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8"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9"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0"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1"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2"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sp>
        <p:nvSpPr>
          <p:cNvPr id="2" name="Nadpis 1"/>
          <p:cNvSpPr>
            <a:spLocks noGrp="1"/>
          </p:cNvSpPr>
          <p:nvPr>
            <p:ph type="title"/>
          </p:nvPr>
        </p:nvSpPr>
        <p:spPr>
          <a:xfrm>
            <a:off x="1142108" y="274638"/>
            <a:ext cx="6859785" cy="1020762"/>
          </a:xfrm>
        </p:spPr>
        <p:txBody>
          <a:bodyPr/>
          <a:lstStyle/>
          <a:p>
            <a:r>
              <a:rPr lang="cs-CZ" noProof="0"/>
              <a:t>Kliknutím lze upravit styl.</a:t>
            </a:r>
            <a:endParaRPr lang="cs-CZ" noProof="0" dirty="0"/>
          </a:p>
        </p:txBody>
      </p:sp>
      <p:sp>
        <p:nvSpPr>
          <p:cNvPr id="3" name="Zástupný symbol pro obsah 2"/>
          <p:cNvSpPr>
            <a:spLocks noGrp="1"/>
          </p:cNvSpPr>
          <p:nvPr>
            <p:ph sz="half" idx="1"/>
          </p:nvPr>
        </p:nvSpPr>
        <p:spPr>
          <a:xfrm>
            <a:off x="1142107" y="1905000"/>
            <a:ext cx="3315563" cy="4267200"/>
          </a:xfrm>
        </p:spPr>
        <p:txBody>
          <a:bodyPr>
            <a:normAutofit/>
          </a:bodyPr>
          <a:lstStyle>
            <a:lvl1pPr>
              <a:defRPr sz="1800"/>
            </a:lvl1pPr>
            <a:lvl2pPr>
              <a:defRPr sz="1500"/>
            </a:lvl2pPr>
            <a:lvl3pPr>
              <a:defRPr sz="1350"/>
            </a:lvl3pPr>
            <a:lvl4pPr>
              <a:defRPr sz="1200"/>
            </a:lvl4pPr>
            <a:lvl5pPr>
              <a:defRPr sz="1200"/>
            </a:lvl5pPr>
            <a:lvl6pPr marL="1468003">
              <a:defRPr sz="1200"/>
            </a:lvl6pPr>
            <a:lvl7pPr marL="1468003">
              <a:defRPr sz="1200" baseline="0"/>
            </a:lvl7pPr>
            <a:lvl8pPr marL="1468003">
              <a:defRPr sz="1200" baseline="0"/>
            </a:lvl8pPr>
            <a:lvl9pPr marL="1468003">
              <a:defRPr sz="1200" baseline="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4" name="Zástupný symbol pro obsah 3"/>
          <p:cNvSpPr>
            <a:spLocks noGrp="1"/>
          </p:cNvSpPr>
          <p:nvPr>
            <p:ph sz="half" idx="2"/>
          </p:nvPr>
        </p:nvSpPr>
        <p:spPr>
          <a:xfrm>
            <a:off x="4686332" y="1905000"/>
            <a:ext cx="3315562" cy="4267200"/>
          </a:xfrm>
        </p:spPr>
        <p:txBody>
          <a:bodyPr>
            <a:normAutofit/>
          </a:bodyPr>
          <a:lstStyle>
            <a:lvl1pPr>
              <a:defRPr sz="1800"/>
            </a:lvl1pPr>
            <a:lvl2pPr>
              <a:defRPr sz="1500"/>
            </a:lvl2pPr>
            <a:lvl3pPr>
              <a:defRPr sz="1350"/>
            </a:lvl3pPr>
            <a:lvl4pPr>
              <a:defRPr sz="1200"/>
            </a:lvl4pPr>
            <a:lvl5pPr>
              <a:defRPr sz="1200"/>
            </a:lvl5pPr>
            <a:lvl6pPr marL="1468003">
              <a:defRPr sz="1200"/>
            </a:lvl6pPr>
            <a:lvl7pPr marL="1468003">
              <a:defRPr sz="1200"/>
            </a:lvl7pPr>
            <a:lvl8pPr marL="1468003">
              <a:defRPr sz="1200" baseline="0"/>
            </a:lvl8pPr>
            <a:lvl9pPr marL="1468003">
              <a:defRPr sz="1200" baseline="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5" name="Zástupný symbol pro datum 4"/>
          <p:cNvSpPr>
            <a:spLocks noGrp="1"/>
          </p:cNvSpPr>
          <p:nvPr>
            <p:ph type="dt" sz="half" idx="10"/>
          </p:nvPr>
        </p:nvSpPr>
        <p:spPr/>
        <p:txBody>
          <a:bodyPr/>
          <a:lstStyle/>
          <a:p>
            <a:fld id="{9AFE8FB1-0A7A-443E-AAF7-31D4FA1AA312}" type="datetimeFigureOut">
              <a:rPr lang="cs-CZ" noProof="0" smtClean="0"/>
              <a:pPr/>
              <a:t>07.11.2021</a:t>
            </a:fld>
            <a:endParaRPr lang="cs-CZ" noProof="0" dirty="0"/>
          </a:p>
        </p:txBody>
      </p:sp>
      <p:sp>
        <p:nvSpPr>
          <p:cNvPr id="6" name="Zástupný symbol pro zápatí 6"/>
          <p:cNvSpPr>
            <a:spLocks noGrp="1"/>
          </p:cNvSpPr>
          <p:nvPr>
            <p:ph type="ftr" sz="quarter" idx="11"/>
          </p:nvPr>
        </p:nvSpPr>
        <p:spPr/>
        <p:txBody>
          <a:bodyPr/>
          <a:lstStyle/>
          <a:p>
            <a:endParaRPr lang="cs-CZ" noProof="0" dirty="0"/>
          </a:p>
        </p:txBody>
      </p:sp>
      <p:sp>
        <p:nvSpPr>
          <p:cNvPr id="7" name="Zástupný symbol pro číslo snímku 6"/>
          <p:cNvSpPr>
            <a:spLocks noGrp="1"/>
          </p:cNvSpPr>
          <p:nvPr>
            <p:ph type="sldNum" sz="quarter" idx="12"/>
          </p:nvPr>
        </p:nvSpPr>
        <p:spPr/>
        <p:txBody>
          <a:bodyPr/>
          <a:lstStyle/>
          <a:p>
            <a:fld id="{25BA54BD-C84D-46CE-8B72-31BFB26ABA43}" type="slidenum">
              <a:rPr lang="cs-CZ" noProof="0" smtClean="0"/>
              <a:pPr/>
              <a:t>‹#›</a:t>
            </a:fld>
            <a:endParaRPr lang="cs-CZ" noProof="0"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grpSp>
        <p:nvGrpSpPr>
          <p:cNvPr id="160" name="line"/>
          <p:cNvGrpSpPr/>
          <p:nvPr/>
        </p:nvGrpSpPr>
        <p:grpSpPr bwMode="invGray">
          <a:xfrm>
            <a:off x="1142108" y="1514475"/>
            <a:ext cx="7929246" cy="64008"/>
            <a:chOff x="1522413" y="1514475"/>
            <a:chExt cx="10569575" cy="64008"/>
          </a:xfrm>
        </p:grpSpPr>
        <p:sp>
          <p:nvSpPr>
            <p:cNvPr id="161" name="Volný tvar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2" name="Volný tvar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3" name="Volný tvar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4"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5"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6"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7"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8"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9"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0"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1"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2"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3"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4"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5"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6"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7"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8"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9"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0"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1"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2"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3"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4"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5"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6"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7"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8"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9"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0"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1"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2"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3"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4"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5"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6"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7"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8"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9"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0"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1"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2"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3"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4"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5"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6"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7"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8"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9"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0"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1"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2"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3"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4"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5"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6"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7"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8"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9"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0"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1"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2"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3"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4"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5"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6"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7"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8"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9"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0"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1"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2"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3"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4"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sp>
        <p:nvSpPr>
          <p:cNvPr id="2" name="Nadpis 1"/>
          <p:cNvSpPr>
            <a:spLocks noGrp="1"/>
          </p:cNvSpPr>
          <p:nvPr>
            <p:ph type="title"/>
          </p:nvPr>
        </p:nvSpPr>
        <p:spPr>
          <a:xfrm>
            <a:off x="1142108" y="274638"/>
            <a:ext cx="6859785" cy="1020762"/>
          </a:xfrm>
        </p:spPr>
        <p:txBody>
          <a:bodyPr/>
          <a:lstStyle>
            <a:lvl1pPr>
              <a:defRPr/>
            </a:lvl1pPr>
          </a:lstStyle>
          <a:p>
            <a:r>
              <a:rPr lang="cs-CZ" noProof="0"/>
              <a:t>Kliknutím lze upravit styl.</a:t>
            </a:r>
            <a:endParaRPr lang="cs-CZ" noProof="0" dirty="0"/>
          </a:p>
        </p:txBody>
      </p:sp>
      <p:sp>
        <p:nvSpPr>
          <p:cNvPr id="3" name="Zástupný symbol pro text 2"/>
          <p:cNvSpPr>
            <a:spLocks noGrp="1"/>
          </p:cNvSpPr>
          <p:nvPr>
            <p:ph type="body" idx="1"/>
          </p:nvPr>
        </p:nvSpPr>
        <p:spPr>
          <a:xfrm>
            <a:off x="1142107" y="1905000"/>
            <a:ext cx="3313277" cy="762000"/>
          </a:xfrm>
        </p:spPr>
        <p:txBody>
          <a:bodyPr anchor="ct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cs-CZ" noProof="0"/>
              <a:t>Kliknutím lze upravit styly předlohy textu.</a:t>
            </a:r>
          </a:p>
        </p:txBody>
      </p:sp>
      <p:sp>
        <p:nvSpPr>
          <p:cNvPr id="4" name="Zástupný symbol pro obsah 3"/>
          <p:cNvSpPr>
            <a:spLocks noGrp="1"/>
          </p:cNvSpPr>
          <p:nvPr>
            <p:ph sz="half" idx="2"/>
          </p:nvPr>
        </p:nvSpPr>
        <p:spPr>
          <a:xfrm>
            <a:off x="1142107" y="2819400"/>
            <a:ext cx="3313277" cy="3352801"/>
          </a:xfrm>
        </p:spPr>
        <p:txBody>
          <a:bodyPr/>
          <a:lstStyle>
            <a:lvl1pPr>
              <a:defRPr sz="1800"/>
            </a:lvl1pPr>
            <a:lvl2pPr>
              <a:defRPr sz="1500"/>
            </a:lvl2pPr>
            <a:lvl3pPr>
              <a:defRPr sz="1350"/>
            </a:lvl3pPr>
            <a:lvl4pPr>
              <a:defRPr sz="1200"/>
            </a:lvl4pPr>
            <a:lvl5pPr>
              <a:defRPr sz="1200"/>
            </a:lvl5pPr>
            <a:lvl6pPr marL="1468003">
              <a:defRPr sz="1200"/>
            </a:lvl6pPr>
            <a:lvl7pPr marL="1468003">
              <a:defRPr sz="1200" baseline="0"/>
            </a:lvl7pPr>
            <a:lvl8pPr marL="1468003">
              <a:defRPr sz="1200" baseline="0"/>
            </a:lvl8pPr>
            <a:lvl9pPr marL="1468003">
              <a:defRPr sz="1200" baseline="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5" name="Zástupný symbol pro text 4"/>
          <p:cNvSpPr>
            <a:spLocks noGrp="1"/>
          </p:cNvSpPr>
          <p:nvPr>
            <p:ph type="body" sz="quarter" idx="3"/>
          </p:nvPr>
        </p:nvSpPr>
        <p:spPr>
          <a:xfrm>
            <a:off x="4688616" y="1905000"/>
            <a:ext cx="3313277" cy="762000"/>
          </a:xfrm>
        </p:spPr>
        <p:txBody>
          <a:bodyPr anchor="ct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cs-CZ" noProof="0"/>
              <a:t>Kliknutím lze upravit styly předlohy textu.</a:t>
            </a:r>
          </a:p>
        </p:txBody>
      </p:sp>
      <p:sp>
        <p:nvSpPr>
          <p:cNvPr id="6" name="Zástupný symbol pro obsah 5"/>
          <p:cNvSpPr>
            <a:spLocks noGrp="1"/>
          </p:cNvSpPr>
          <p:nvPr>
            <p:ph sz="quarter" idx="4"/>
          </p:nvPr>
        </p:nvSpPr>
        <p:spPr>
          <a:xfrm>
            <a:off x="4688616" y="2819400"/>
            <a:ext cx="3313277" cy="3352801"/>
          </a:xfrm>
        </p:spPr>
        <p:txBody>
          <a:bodyPr/>
          <a:lstStyle>
            <a:lvl1pPr>
              <a:defRPr sz="1800"/>
            </a:lvl1pPr>
            <a:lvl2pPr>
              <a:defRPr sz="1500"/>
            </a:lvl2pPr>
            <a:lvl3pPr>
              <a:defRPr sz="1350"/>
            </a:lvl3pPr>
            <a:lvl4pPr>
              <a:defRPr sz="1200"/>
            </a:lvl4pPr>
            <a:lvl5pPr marL="1468003">
              <a:defRPr sz="1200"/>
            </a:lvl5pPr>
            <a:lvl6pPr marL="1468003">
              <a:defRPr sz="1200"/>
            </a:lvl6pPr>
            <a:lvl7pPr marL="1468003">
              <a:defRPr sz="1200"/>
            </a:lvl7pPr>
            <a:lvl8pPr marL="1468003">
              <a:defRPr sz="1200"/>
            </a:lvl8pPr>
            <a:lvl9pPr marL="1468003">
              <a:defRPr sz="120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Zástupný symbol pro datum 6"/>
          <p:cNvSpPr>
            <a:spLocks noGrp="1"/>
          </p:cNvSpPr>
          <p:nvPr>
            <p:ph type="dt" sz="half" idx="10"/>
          </p:nvPr>
        </p:nvSpPr>
        <p:spPr/>
        <p:txBody>
          <a:bodyPr/>
          <a:lstStyle/>
          <a:p>
            <a:fld id="{9AFE8FB1-0A7A-443E-AAF7-31D4FA1AA312}" type="datetimeFigureOut">
              <a:rPr lang="cs-CZ" noProof="0" smtClean="0"/>
              <a:pPr/>
              <a:t>07.11.2021</a:t>
            </a:fld>
            <a:endParaRPr lang="cs-CZ" noProof="0" dirty="0"/>
          </a:p>
        </p:txBody>
      </p:sp>
      <p:sp>
        <p:nvSpPr>
          <p:cNvPr id="8" name="Zástupný symbol pro zápatí 8"/>
          <p:cNvSpPr>
            <a:spLocks noGrp="1"/>
          </p:cNvSpPr>
          <p:nvPr>
            <p:ph type="ftr" sz="quarter" idx="11"/>
          </p:nvPr>
        </p:nvSpPr>
        <p:spPr/>
        <p:txBody>
          <a:bodyPr/>
          <a:lstStyle/>
          <a:p>
            <a:endParaRPr lang="cs-CZ" noProof="0" dirty="0"/>
          </a:p>
        </p:txBody>
      </p:sp>
      <p:sp>
        <p:nvSpPr>
          <p:cNvPr id="9" name="Zástupný symbol pro číslo snímku 8"/>
          <p:cNvSpPr>
            <a:spLocks noGrp="1"/>
          </p:cNvSpPr>
          <p:nvPr>
            <p:ph type="sldNum" sz="quarter" idx="12"/>
          </p:nvPr>
        </p:nvSpPr>
        <p:spPr/>
        <p:txBody>
          <a:bodyPr/>
          <a:lstStyle/>
          <a:p>
            <a:fld id="{25BA54BD-C84D-46CE-8B72-31BFB26ABA43}" type="slidenum">
              <a:rPr lang="cs-CZ" noProof="0" smtClean="0"/>
              <a:pPr/>
              <a:t>‹#›</a:t>
            </a:fld>
            <a:endParaRPr lang="cs-CZ" noProof="0"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grpSp>
        <p:nvGrpSpPr>
          <p:cNvPr id="156" name="line"/>
          <p:cNvGrpSpPr/>
          <p:nvPr/>
        </p:nvGrpSpPr>
        <p:grpSpPr bwMode="invGray">
          <a:xfrm>
            <a:off x="1142108" y="1514475"/>
            <a:ext cx="7929246" cy="64008"/>
            <a:chOff x="1522413" y="1514475"/>
            <a:chExt cx="10569575" cy="64008"/>
          </a:xfrm>
        </p:grpSpPr>
        <p:sp>
          <p:nvSpPr>
            <p:cNvPr id="157" name="Volný tvar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58" name="Volný tvar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59" name="Volný tvar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0"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1"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2"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3"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4"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5"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6"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7"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8"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9"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0"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1"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2"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3"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4"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5"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6"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7"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8"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9"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0"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1"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2"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3"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4"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5"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6"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7"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8"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9"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0"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1"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2"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3"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4"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5"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6"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7"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8"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9"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0"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1"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2"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3"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4"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5"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6"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7"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8"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9"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0"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1"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2"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3"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4"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5"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6"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7"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8"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9"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0"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1"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2"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3"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4"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5"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6"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7"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8"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9"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0"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sp>
        <p:nvSpPr>
          <p:cNvPr id="2" name="Nadpis 1"/>
          <p:cNvSpPr>
            <a:spLocks noGrp="1"/>
          </p:cNvSpPr>
          <p:nvPr>
            <p:ph type="title"/>
          </p:nvPr>
        </p:nvSpPr>
        <p:spPr/>
        <p:txBody>
          <a:bodyPr/>
          <a:lstStyle/>
          <a:p>
            <a:r>
              <a:rPr lang="cs-CZ" noProof="0"/>
              <a:t>Kliknutím lze upravit styl.</a:t>
            </a:r>
            <a:endParaRPr lang="cs-CZ" noProof="0" dirty="0"/>
          </a:p>
        </p:txBody>
      </p:sp>
      <p:sp>
        <p:nvSpPr>
          <p:cNvPr id="3" name="Zástupný symbol pro datum 2"/>
          <p:cNvSpPr>
            <a:spLocks noGrp="1"/>
          </p:cNvSpPr>
          <p:nvPr>
            <p:ph type="dt" sz="half" idx="10"/>
          </p:nvPr>
        </p:nvSpPr>
        <p:spPr/>
        <p:txBody>
          <a:bodyPr/>
          <a:lstStyle/>
          <a:p>
            <a:fld id="{9AFE8FB1-0A7A-443E-AAF7-31D4FA1AA312}" type="datetimeFigureOut">
              <a:rPr lang="cs-CZ" noProof="0" smtClean="0"/>
              <a:pPr/>
              <a:t>07.11.2021</a:t>
            </a:fld>
            <a:endParaRPr lang="cs-CZ" noProof="0" dirty="0"/>
          </a:p>
        </p:txBody>
      </p:sp>
      <p:sp>
        <p:nvSpPr>
          <p:cNvPr id="4" name="Zástupný symbol pro zápatí 3"/>
          <p:cNvSpPr>
            <a:spLocks noGrp="1"/>
          </p:cNvSpPr>
          <p:nvPr>
            <p:ph type="ftr" sz="quarter" idx="11"/>
          </p:nvPr>
        </p:nvSpPr>
        <p:spPr/>
        <p:txBody>
          <a:bodyPr/>
          <a:lstStyle/>
          <a:p>
            <a:endParaRPr lang="cs-CZ" noProof="0" dirty="0"/>
          </a:p>
        </p:txBody>
      </p:sp>
      <p:sp>
        <p:nvSpPr>
          <p:cNvPr id="5" name="Zástupný symbol pro číslo snímku 4"/>
          <p:cNvSpPr>
            <a:spLocks noGrp="1"/>
          </p:cNvSpPr>
          <p:nvPr>
            <p:ph type="sldNum" sz="quarter" idx="12"/>
          </p:nvPr>
        </p:nvSpPr>
        <p:spPr/>
        <p:txBody>
          <a:bodyPr/>
          <a:lstStyle/>
          <a:p>
            <a:fld id="{25BA54BD-C84D-46CE-8B72-31BFB26ABA43}" type="slidenum">
              <a:rPr lang="cs-CZ" noProof="0" smtClean="0"/>
              <a:pPr/>
              <a:t>‹#›</a:t>
            </a:fld>
            <a:endParaRPr lang="cs-CZ" noProof="0"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AFE8FB1-0A7A-443E-AAF7-31D4FA1AA312}" type="datetimeFigureOut">
              <a:rPr lang="cs-CZ" noProof="0" smtClean="0"/>
              <a:pPr/>
              <a:t>07.11.2021</a:t>
            </a:fld>
            <a:endParaRPr lang="cs-CZ" noProof="0" dirty="0"/>
          </a:p>
        </p:txBody>
      </p:sp>
      <p:sp>
        <p:nvSpPr>
          <p:cNvPr id="3" name="Zástupný symbol pro zápatí 2"/>
          <p:cNvSpPr>
            <a:spLocks noGrp="1"/>
          </p:cNvSpPr>
          <p:nvPr>
            <p:ph type="ftr" sz="quarter" idx="11"/>
          </p:nvPr>
        </p:nvSpPr>
        <p:spPr/>
        <p:txBody>
          <a:bodyPr/>
          <a:lstStyle/>
          <a:p>
            <a:endParaRPr lang="cs-CZ" noProof="0" dirty="0"/>
          </a:p>
        </p:txBody>
      </p:sp>
      <p:sp>
        <p:nvSpPr>
          <p:cNvPr id="4" name="Zástupný symbol pro číslo snímku 3"/>
          <p:cNvSpPr>
            <a:spLocks noGrp="1"/>
          </p:cNvSpPr>
          <p:nvPr>
            <p:ph type="sldNum" sz="quarter" idx="12"/>
          </p:nvPr>
        </p:nvSpPr>
        <p:spPr/>
        <p:txBody>
          <a:bodyPr/>
          <a:lstStyle/>
          <a:p>
            <a:fld id="{25BA54BD-C84D-46CE-8B72-31BFB26ABA43}" type="slidenum">
              <a:rPr lang="cs-CZ" noProof="0" smtClean="0"/>
              <a:pPr/>
              <a:t>‹#›</a:t>
            </a:fld>
            <a:endParaRPr lang="cs-CZ" noProof="0"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grpSp>
        <p:nvGrpSpPr>
          <p:cNvPr id="615" name="frame"/>
          <p:cNvGrpSpPr/>
          <p:nvPr/>
        </p:nvGrpSpPr>
        <p:grpSpPr bwMode="invGray">
          <a:xfrm>
            <a:off x="3314242" y="1630822"/>
            <a:ext cx="4719500" cy="4575885"/>
            <a:chOff x="4417839" y="1630821"/>
            <a:chExt cx="6291028" cy="4575885"/>
          </a:xfrm>
        </p:grpSpPr>
        <p:grpSp>
          <p:nvGrpSpPr>
            <p:cNvPr id="616" name="Skupina 515"/>
            <p:cNvGrpSpPr/>
            <p:nvPr/>
          </p:nvGrpSpPr>
          <p:grpSpPr bwMode="invGray">
            <a:xfrm>
              <a:off x="5414491" y="1630821"/>
              <a:ext cx="5294376" cy="4114800"/>
              <a:chOff x="3310555" y="716546"/>
              <a:chExt cx="5294376" cy="4114800"/>
            </a:xfrm>
          </p:grpSpPr>
          <p:grpSp>
            <p:nvGrpSpPr>
              <p:cNvPr id="768" name="Skupina 667"/>
              <p:cNvGrpSpPr/>
              <p:nvPr/>
            </p:nvGrpSpPr>
            <p:grpSpPr bwMode="invGray">
              <a:xfrm flipH="1">
                <a:off x="3310555" y="737968"/>
                <a:ext cx="5294376" cy="54864"/>
                <a:chOff x="1522413" y="1514475"/>
                <a:chExt cx="10569575" cy="64008"/>
              </a:xfrm>
              <a:solidFill>
                <a:schemeClr val="accent1"/>
              </a:solidFill>
            </p:grpSpPr>
            <p:sp>
              <p:nvSpPr>
                <p:cNvPr id="844" name="Volný tvar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5" name="Volný tvar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6" name="Volný tvar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7"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8"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9"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0"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1"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2"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3"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4"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5"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6"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7"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8"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9"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0"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1"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2"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3"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4"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5"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6"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7"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8"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9"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0"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1"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2"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3"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4"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5"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6"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7"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8"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9"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0"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1"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2"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3"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4"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5"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6"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7"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8"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9"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0"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1"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2"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3"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4"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5"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6"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7"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8"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9"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0"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1"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2"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3"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4"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5"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6"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7"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8"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9"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0"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1"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2"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3"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4"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5"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6"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7"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nvGrpSpPr>
              <p:cNvPr id="769" name="Skupina 668"/>
              <p:cNvGrpSpPr/>
              <p:nvPr/>
            </p:nvGrpSpPr>
            <p:grpSpPr bwMode="invGray">
              <a:xfrm rot="16200000" flipH="1">
                <a:off x="6492229" y="2755658"/>
                <a:ext cx="4114800" cy="36576"/>
                <a:chOff x="1522413" y="1514475"/>
                <a:chExt cx="10569575" cy="64008"/>
              </a:xfrm>
              <a:solidFill>
                <a:schemeClr val="accent1"/>
              </a:solidFill>
            </p:grpSpPr>
            <p:sp>
              <p:nvSpPr>
                <p:cNvPr id="770" name="Volný tvar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1" name="Volný tvar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2" name="Volný tvar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3"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4"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5"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6"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7"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8"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9"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0"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1"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2"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3"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4"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5"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6"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7"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8"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9"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0"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1"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2"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3"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4"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5"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6"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7"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8"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9"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0"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1"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2"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3"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4"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5"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6"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7"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8"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9"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0"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1"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2"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3"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4"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5"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6"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7"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8"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9"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0"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1"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2"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3"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4"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5"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6"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7"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8"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9"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0"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1"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2"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3"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4"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5"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6"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7"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8"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9"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0"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1"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2"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3"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grpSp>
          <p:nvGrpSpPr>
            <p:cNvPr id="617" name="Skupina 516"/>
            <p:cNvGrpSpPr/>
            <p:nvPr/>
          </p:nvGrpSpPr>
          <p:grpSpPr bwMode="invGray">
            <a:xfrm rot="10800000">
              <a:off x="4417839" y="2091906"/>
              <a:ext cx="5294376" cy="4114800"/>
              <a:chOff x="3310555" y="716546"/>
              <a:chExt cx="5294376" cy="4114800"/>
            </a:xfrm>
          </p:grpSpPr>
          <p:grpSp>
            <p:nvGrpSpPr>
              <p:cNvPr id="618" name="Skupina 517"/>
              <p:cNvGrpSpPr/>
              <p:nvPr/>
            </p:nvGrpSpPr>
            <p:grpSpPr bwMode="invGray">
              <a:xfrm flipH="1">
                <a:off x="3310555" y="737968"/>
                <a:ext cx="5294376" cy="54864"/>
                <a:chOff x="1522413" y="1514475"/>
                <a:chExt cx="10569575" cy="64008"/>
              </a:xfrm>
              <a:solidFill>
                <a:schemeClr val="accent1"/>
              </a:solidFill>
            </p:grpSpPr>
            <p:sp>
              <p:nvSpPr>
                <p:cNvPr id="694" name="Volný tvar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5" name="Volný tvar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6" name="Volný tvar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7"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8"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9"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0"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1"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2"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3"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4"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5"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6"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7"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8"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9"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0"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1"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2"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3"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4"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5"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6"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7"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8"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9"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0"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1"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2"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3"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4"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5"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6"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7"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8"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9"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0"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1"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2"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3"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4"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5"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6"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7"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8"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9"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0"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1"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2"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3"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4"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5"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6"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7"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8"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9"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0"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1"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2"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3"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4"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5"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6"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7"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8"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9"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0"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1"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2"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3"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4"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5"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6"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7"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nvGrpSpPr>
              <p:cNvPr id="619" name="Skupina 518"/>
              <p:cNvGrpSpPr/>
              <p:nvPr/>
            </p:nvGrpSpPr>
            <p:grpSpPr bwMode="invGray">
              <a:xfrm rot="16200000" flipH="1">
                <a:off x="6492229" y="2755658"/>
                <a:ext cx="4114800" cy="36576"/>
                <a:chOff x="1522413" y="1514475"/>
                <a:chExt cx="10569575" cy="64008"/>
              </a:xfrm>
              <a:solidFill>
                <a:schemeClr val="accent1"/>
              </a:solidFill>
            </p:grpSpPr>
            <p:sp>
              <p:nvSpPr>
                <p:cNvPr id="620" name="Volný tvar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1" name="Volný tvar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2" name="Volný tvar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3"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4"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5"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6"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7"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8"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9"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0"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1"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2"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3"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4"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5"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6"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7"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8"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9"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0"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1"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2"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3"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4"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5"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6"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7"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8"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9"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0"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1"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2"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3"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4"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5"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6"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7"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8"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9"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0"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1"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2"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3"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4"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5"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6"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7"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8"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9"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0"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1"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2"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3"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4"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5"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6"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7"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8"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9"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0"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1"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2"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3"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4"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5"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6"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7"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8"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9"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0"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1"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2"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3"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grpSp>
      <p:sp>
        <p:nvSpPr>
          <p:cNvPr id="2" name="Nadpis 1"/>
          <p:cNvSpPr>
            <a:spLocks noGrp="1"/>
          </p:cNvSpPr>
          <p:nvPr>
            <p:ph type="title"/>
          </p:nvPr>
        </p:nvSpPr>
        <p:spPr>
          <a:xfrm>
            <a:off x="1142108" y="274638"/>
            <a:ext cx="6859785" cy="1020762"/>
          </a:xfrm>
        </p:spPr>
        <p:txBody>
          <a:bodyPr anchor="b">
            <a:noAutofit/>
          </a:bodyPr>
          <a:lstStyle>
            <a:lvl1pPr algn="l">
              <a:defRPr sz="2401" b="0"/>
            </a:lvl1pPr>
          </a:lstStyle>
          <a:p>
            <a:r>
              <a:rPr lang="cs-CZ" noProof="0"/>
              <a:t>Kliknutím lze upravit styl.</a:t>
            </a:r>
            <a:endParaRPr lang="cs-CZ" noProof="0" dirty="0"/>
          </a:p>
        </p:txBody>
      </p:sp>
      <p:sp>
        <p:nvSpPr>
          <p:cNvPr id="3" name="Zástupný symbol pro obsah 2"/>
          <p:cNvSpPr>
            <a:spLocks noGrp="1"/>
          </p:cNvSpPr>
          <p:nvPr>
            <p:ph idx="1"/>
          </p:nvPr>
        </p:nvSpPr>
        <p:spPr>
          <a:xfrm>
            <a:off x="3533436" y="1905000"/>
            <a:ext cx="4253068" cy="4038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baseline="0"/>
            </a:lvl7pPr>
            <a:lvl8pPr>
              <a:defRPr sz="1200" baseline="0"/>
            </a:lvl8pPr>
            <a:lvl9pPr>
              <a:defRPr sz="1200" baseline="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4" name="Zástupný symbol pro text 3"/>
          <p:cNvSpPr>
            <a:spLocks noGrp="1"/>
          </p:cNvSpPr>
          <p:nvPr>
            <p:ph type="body" sz="half" idx="2"/>
          </p:nvPr>
        </p:nvSpPr>
        <p:spPr>
          <a:xfrm>
            <a:off x="1142107" y="3429000"/>
            <a:ext cx="2057936" cy="2743200"/>
          </a:xfrm>
        </p:spPr>
        <p:txBody>
          <a:bodyPr anchor="b">
            <a:normAutofit/>
          </a:bodyPr>
          <a:lstStyle>
            <a:lvl1pPr marL="0" indent="0">
              <a:spcBef>
                <a:spcPts val="900"/>
              </a:spcBef>
              <a:buNone/>
              <a:defRPr sz="12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cs-CZ" noProof="0"/>
              <a:t>Kliknutím lze upravit styly předlohy textu.</a:t>
            </a:r>
          </a:p>
        </p:txBody>
      </p:sp>
      <p:sp>
        <p:nvSpPr>
          <p:cNvPr id="5" name="Zástupný symbol pro datum 4"/>
          <p:cNvSpPr>
            <a:spLocks noGrp="1"/>
          </p:cNvSpPr>
          <p:nvPr>
            <p:ph type="dt" sz="half" idx="10"/>
          </p:nvPr>
        </p:nvSpPr>
        <p:spPr/>
        <p:txBody>
          <a:bodyPr/>
          <a:lstStyle/>
          <a:p>
            <a:fld id="{9AFE8FB1-0A7A-443E-AAF7-31D4FA1AA312}" type="datetimeFigureOut">
              <a:rPr lang="cs-CZ" noProof="0" smtClean="0"/>
              <a:pPr/>
              <a:t>07.11.2021</a:t>
            </a:fld>
            <a:endParaRPr lang="cs-CZ" noProof="0" dirty="0"/>
          </a:p>
        </p:txBody>
      </p:sp>
      <p:sp>
        <p:nvSpPr>
          <p:cNvPr id="6" name="Zástupný symbol pro zápatí 6"/>
          <p:cNvSpPr>
            <a:spLocks noGrp="1"/>
          </p:cNvSpPr>
          <p:nvPr>
            <p:ph type="ftr" sz="quarter" idx="11"/>
          </p:nvPr>
        </p:nvSpPr>
        <p:spPr/>
        <p:txBody>
          <a:bodyPr/>
          <a:lstStyle/>
          <a:p>
            <a:endParaRPr lang="cs-CZ" noProof="0" dirty="0"/>
          </a:p>
        </p:txBody>
      </p:sp>
      <p:sp>
        <p:nvSpPr>
          <p:cNvPr id="7" name="Zástupný symbol pro číslo snímku 6"/>
          <p:cNvSpPr>
            <a:spLocks noGrp="1"/>
          </p:cNvSpPr>
          <p:nvPr>
            <p:ph type="sldNum" sz="quarter" idx="12"/>
          </p:nvPr>
        </p:nvSpPr>
        <p:spPr/>
        <p:txBody>
          <a:bodyPr/>
          <a:lstStyle/>
          <a:p>
            <a:fld id="{25BA54BD-C84D-46CE-8B72-31BFB26ABA43}" type="slidenum">
              <a:rPr lang="cs-CZ" noProof="0" smtClean="0"/>
              <a:pPr/>
              <a:t>‹#›</a:t>
            </a:fld>
            <a:endParaRPr lang="cs-CZ" noProof="0"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grpSp>
        <p:nvGrpSpPr>
          <p:cNvPr id="614" name="frame"/>
          <p:cNvGrpSpPr/>
          <p:nvPr/>
        </p:nvGrpSpPr>
        <p:grpSpPr bwMode="invGray">
          <a:xfrm flipH="1">
            <a:off x="1085908" y="1630822"/>
            <a:ext cx="4719500" cy="4575885"/>
            <a:chOff x="4417839" y="1630821"/>
            <a:chExt cx="6291028" cy="4575885"/>
          </a:xfrm>
        </p:grpSpPr>
        <p:grpSp>
          <p:nvGrpSpPr>
            <p:cNvPr id="615" name="Skupina 514"/>
            <p:cNvGrpSpPr/>
            <p:nvPr/>
          </p:nvGrpSpPr>
          <p:grpSpPr bwMode="invGray">
            <a:xfrm>
              <a:off x="5414491" y="1630821"/>
              <a:ext cx="5294376" cy="4114800"/>
              <a:chOff x="3310555" y="716546"/>
              <a:chExt cx="5294376" cy="4114800"/>
            </a:xfrm>
          </p:grpSpPr>
          <p:grpSp>
            <p:nvGrpSpPr>
              <p:cNvPr id="767" name="Skupina 666"/>
              <p:cNvGrpSpPr/>
              <p:nvPr/>
            </p:nvGrpSpPr>
            <p:grpSpPr bwMode="invGray">
              <a:xfrm flipH="1">
                <a:off x="3310555" y="737968"/>
                <a:ext cx="5294376" cy="54864"/>
                <a:chOff x="1522413" y="1514475"/>
                <a:chExt cx="10569575" cy="64008"/>
              </a:xfrm>
              <a:solidFill>
                <a:schemeClr val="accent1"/>
              </a:solidFill>
            </p:grpSpPr>
            <p:sp>
              <p:nvSpPr>
                <p:cNvPr id="843" name="Volný tvar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4" name="Volný tvar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5" name="Volný tvar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6"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7"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8"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9"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0"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1"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2"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3"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4"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5"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6"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7"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8"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9"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0"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1"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2"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3"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4"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5"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6"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7"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8"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9"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0"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1"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2"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3"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4"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5"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6"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7"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8"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9"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0"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1"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2"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3"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4"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5"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6"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7"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8"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9"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0"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1"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2"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3"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4"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5"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6"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7"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8"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9"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0"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1"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2"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3"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4"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5"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6"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7"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8"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9"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0"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1"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2"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3"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4"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5"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6"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nvGrpSpPr>
              <p:cNvPr id="768" name="Skupina 667"/>
              <p:cNvGrpSpPr/>
              <p:nvPr/>
            </p:nvGrpSpPr>
            <p:grpSpPr bwMode="invGray">
              <a:xfrm rot="16200000" flipH="1">
                <a:off x="6492229" y="2755658"/>
                <a:ext cx="4114800" cy="36576"/>
                <a:chOff x="1522413" y="1514475"/>
                <a:chExt cx="10569575" cy="64008"/>
              </a:xfrm>
              <a:solidFill>
                <a:schemeClr val="accent1"/>
              </a:solidFill>
            </p:grpSpPr>
            <p:sp>
              <p:nvSpPr>
                <p:cNvPr id="769" name="Volný tvar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0" name="Volný tvar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1" name="Volný tvar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2"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3"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4"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5"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6"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7"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8"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9"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0"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1"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2"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3"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4"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5"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6"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7"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8"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9"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0"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1"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2"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3"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4"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5"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6"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7"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8"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9"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0"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1"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2"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3"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4"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5"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6"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7"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8"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9"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0"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1"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2"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3"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4"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5"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6"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7"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8"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9"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0"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1"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2"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3"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4"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5"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6"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7"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8"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9"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0"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1"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2"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3"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4"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5"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6"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7"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8"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9"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0"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1"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2"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grpSp>
          <p:nvGrpSpPr>
            <p:cNvPr id="616" name="Skupina 515"/>
            <p:cNvGrpSpPr/>
            <p:nvPr/>
          </p:nvGrpSpPr>
          <p:grpSpPr bwMode="invGray">
            <a:xfrm rot="10800000">
              <a:off x="4417839" y="2091906"/>
              <a:ext cx="5294376" cy="4114800"/>
              <a:chOff x="3310555" y="716546"/>
              <a:chExt cx="5294376" cy="4114800"/>
            </a:xfrm>
          </p:grpSpPr>
          <p:grpSp>
            <p:nvGrpSpPr>
              <p:cNvPr id="617" name="Skupina 516"/>
              <p:cNvGrpSpPr/>
              <p:nvPr/>
            </p:nvGrpSpPr>
            <p:grpSpPr bwMode="invGray">
              <a:xfrm flipH="1">
                <a:off x="3310555" y="737968"/>
                <a:ext cx="5294376" cy="54864"/>
                <a:chOff x="1522413" y="1514475"/>
                <a:chExt cx="10569575" cy="64008"/>
              </a:xfrm>
              <a:solidFill>
                <a:schemeClr val="accent1"/>
              </a:solidFill>
            </p:grpSpPr>
            <p:sp>
              <p:nvSpPr>
                <p:cNvPr id="693" name="Volný tvar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4" name="Volný tvar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5" name="Volný tvar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6"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7"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8"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9"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0"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1"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2"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3"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4"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5"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6"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7"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8"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9"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0"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1"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2"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3"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4"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5"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6"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7"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8"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9"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0"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1"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2"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3"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4"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5"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6"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7"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8"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9"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0"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1"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2"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3"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4"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5"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6"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7"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8"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9"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0"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1"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2"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3"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4"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5"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6"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7"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8"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9"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0"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1"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2"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3"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4"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5"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6"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7"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8"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9"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0"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1"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2"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3"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4"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5"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6"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nvGrpSpPr>
              <p:cNvPr id="618" name="Skupina 517"/>
              <p:cNvGrpSpPr/>
              <p:nvPr/>
            </p:nvGrpSpPr>
            <p:grpSpPr bwMode="invGray">
              <a:xfrm rot="16200000" flipH="1">
                <a:off x="6492229" y="2755658"/>
                <a:ext cx="4114800" cy="36576"/>
                <a:chOff x="1522413" y="1514475"/>
                <a:chExt cx="10569575" cy="64008"/>
              </a:xfrm>
              <a:solidFill>
                <a:schemeClr val="accent1"/>
              </a:solidFill>
            </p:grpSpPr>
            <p:sp>
              <p:nvSpPr>
                <p:cNvPr id="619" name="Volný tvar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0" name="Volný tvar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1" name="Volný tvar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2" name="Volný tvar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3" name="Volný tvar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4" name="Volný tvar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5" name="Volný tvar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6" name="Volný tvar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7" name="Volný tvar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8" name="Volný tvar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9" name="Volný tvar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0" name="Volný tvar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1" name="Volný tvar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2" name="Volný tvar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3" name="Volný tvar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4" name="Volný tvar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5" name="Volný tvar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6" name="Volný tvar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7" name="Volný tvar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8" name="Volný tvar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9" name="Volný tvar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0" name="Volný tvar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1" name="Volný tvar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2" name="Volný tvar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3" name="Volný tvar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4" name="Volný tvar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5" name="Volný tvar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6" name="Volný tvar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7" name="Volný tvar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8" name="Volný tvar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9" name="Volný tvar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0" name="Volný tvar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1" name="Volný tvar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2" name="Volný tvar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3" name="Volný tvar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4" name="Volný tvar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5" name="Volný tvar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6" name="Volný tvar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7" name="Volný tvar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8" name="Volný tvar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9" name="Volný tvar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0" name="Volný tvar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1" name="Volný tvar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2" name="Volný tvar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3" name="Volný tvar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4" name="Volný tvar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5" name="Volný tvar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6" name="Volný tvar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7" name="Volný tvar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8" name="Volný tvar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9" name="Volný tvar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0" name="Volný tvar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1" name="Volný tvar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2" name="Volný tvar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3" name="Volný tvar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4" name="Volný tvar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5" name="Volný tvar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6" name="Volný tvar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7" name="Volný tvar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8" name="Volný tvar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9" name="Volný tvar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0" name="Volný tvar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1" name="Volný tvar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2" name="Volný tvar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3" name="Volný tvar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4" name="Volný tvar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5" name="Volný tvar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6" name="Volný tvar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7" name="Volný tvar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8" name="Volný tvar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9" name="Volný tvar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0" name="Volný tvar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1" name="Volný tvar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2" name="Volný tvar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grpSp>
      <p:sp>
        <p:nvSpPr>
          <p:cNvPr id="2" name="Nadpis 1"/>
          <p:cNvSpPr>
            <a:spLocks noGrp="1"/>
          </p:cNvSpPr>
          <p:nvPr>
            <p:ph type="title"/>
          </p:nvPr>
        </p:nvSpPr>
        <p:spPr>
          <a:xfrm>
            <a:off x="1142108" y="274638"/>
            <a:ext cx="6859785" cy="1020762"/>
          </a:xfrm>
        </p:spPr>
        <p:txBody>
          <a:bodyPr anchor="b">
            <a:noAutofit/>
          </a:bodyPr>
          <a:lstStyle>
            <a:lvl1pPr algn="l">
              <a:defRPr sz="2401" b="0"/>
            </a:lvl1pPr>
          </a:lstStyle>
          <a:p>
            <a:r>
              <a:rPr lang="cs-CZ" noProof="0"/>
              <a:t>Kliknutím lze upravit styl.</a:t>
            </a:r>
            <a:endParaRPr lang="cs-CZ" noProof="0" dirty="0"/>
          </a:p>
        </p:txBody>
      </p:sp>
      <p:sp>
        <p:nvSpPr>
          <p:cNvPr id="3" name="Piál 1Zástupný symbol pro obrázek 2"/>
          <p:cNvSpPr>
            <a:spLocks noGrp="1"/>
          </p:cNvSpPr>
          <p:nvPr>
            <p:ph type="pic" idx="1"/>
          </p:nvPr>
        </p:nvSpPr>
        <p:spPr>
          <a:xfrm>
            <a:off x="1309719" y="1884311"/>
            <a:ext cx="4253068" cy="4041648"/>
          </a:xfrm>
          <a:solidFill>
            <a:schemeClr val="bg1"/>
          </a:solidFill>
        </p:spPr>
        <p:txBody>
          <a:bodyPr tIns="914400">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cs-CZ" noProof="0"/>
              <a:t>Kliknutím na ikonu přidáte obrázek.</a:t>
            </a:r>
            <a:endParaRPr lang="cs-CZ" noProof="0" dirty="0"/>
          </a:p>
        </p:txBody>
      </p:sp>
      <p:sp>
        <p:nvSpPr>
          <p:cNvPr id="4" name="Zástupný symbol pro text 3"/>
          <p:cNvSpPr>
            <a:spLocks noGrp="1"/>
          </p:cNvSpPr>
          <p:nvPr>
            <p:ph type="body" sz="half" idx="2"/>
          </p:nvPr>
        </p:nvSpPr>
        <p:spPr>
          <a:xfrm>
            <a:off x="5931014" y="3411748"/>
            <a:ext cx="2057936" cy="2743200"/>
          </a:xfrm>
        </p:spPr>
        <p:txBody>
          <a:bodyPr anchor="b">
            <a:normAutofit/>
          </a:bodyPr>
          <a:lstStyle>
            <a:lvl1pPr marL="0" indent="0">
              <a:spcBef>
                <a:spcPts val="900"/>
              </a:spcBef>
              <a:buNone/>
              <a:defRPr sz="12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cs-CZ" noProof="0"/>
              <a:t>Kliknutím lze upravit styly předlohy textu.</a:t>
            </a:r>
          </a:p>
        </p:txBody>
      </p:sp>
      <p:sp>
        <p:nvSpPr>
          <p:cNvPr id="5" name="Zástupný symbol pro datum 4"/>
          <p:cNvSpPr>
            <a:spLocks noGrp="1"/>
          </p:cNvSpPr>
          <p:nvPr>
            <p:ph type="dt" sz="half" idx="10"/>
          </p:nvPr>
        </p:nvSpPr>
        <p:spPr/>
        <p:txBody>
          <a:bodyPr/>
          <a:lstStyle/>
          <a:p>
            <a:fld id="{9AFE8FB1-0A7A-443E-AAF7-31D4FA1AA312}" type="datetimeFigureOut">
              <a:rPr lang="cs-CZ" noProof="0" smtClean="0"/>
              <a:pPr/>
              <a:t>07.11.2021</a:t>
            </a:fld>
            <a:endParaRPr lang="cs-CZ" noProof="0" dirty="0"/>
          </a:p>
        </p:txBody>
      </p:sp>
      <p:sp>
        <p:nvSpPr>
          <p:cNvPr id="6" name="Zástupný symbol pro zápatí 6"/>
          <p:cNvSpPr>
            <a:spLocks noGrp="1"/>
          </p:cNvSpPr>
          <p:nvPr>
            <p:ph type="ftr" sz="quarter" idx="11"/>
          </p:nvPr>
        </p:nvSpPr>
        <p:spPr/>
        <p:txBody>
          <a:bodyPr/>
          <a:lstStyle/>
          <a:p>
            <a:endParaRPr lang="cs-CZ" noProof="0" dirty="0"/>
          </a:p>
        </p:txBody>
      </p:sp>
      <p:sp>
        <p:nvSpPr>
          <p:cNvPr id="7" name="Zástupný symbol pro číslo snímku 6"/>
          <p:cNvSpPr>
            <a:spLocks noGrp="1"/>
          </p:cNvSpPr>
          <p:nvPr>
            <p:ph type="sldNum" sz="quarter" idx="12"/>
          </p:nvPr>
        </p:nvSpPr>
        <p:spPr/>
        <p:txBody>
          <a:bodyPr/>
          <a:lstStyle/>
          <a:p>
            <a:fld id="{25BA54BD-C84D-46CE-8B72-31BFB26ABA43}" type="slidenum">
              <a:rPr lang="cs-CZ" noProof="0" smtClean="0"/>
              <a:pPr/>
              <a:t>‹#›</a:t>
            </a:fld>
            <a:endParaRPr lang="cs-CZ" noProof="0"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142108" y="274638"/>
            <a:ext cx="6859785" cy="1020762"/>
          </a:xfrm>
          <a:prstGeom prst="rect">
            <a:avLst/>
          </a:prstGeom>
        </p:spPr>
        <p:txBody>
          <a:bodyPr vert="horz" lIns="91440" tIns="45720" rIns="91440" bIns="45720" rtlCol="0" anchor="b">
            <a:normAutofit/>
          </a:bodyPr>
          <a:lstStyle/>
          <a:p>
            <a:r>
              <a:rPr lang="cs-CZ" noProof="0" dirty="0"/>
              <a:t>Kliknutím lze upravit styl.</a:t>
            </a:r>
          </a:p>
        </p:txBody>
      </p:sp>
      <p:sp>
        <p:nvSpPr>
          <p:cNvPr id="3" name="Zástupný symbol pro text 2"/>
          <p:cNvSpPr>
            <a:spLocks noGrp="1"/>
          </p:cNvSpPr>
          <p:nvPr>
            <p:ph type="body" idx="1"/>
          </p:nvPr>
        </p:nvSpPr>
        <p:spPr>
          <a:xfrm>
            <a:off x="1142108" y="1905000"/>
            <a:ext cx="6859786" cy="4267200"/>
          </a:xfrm>
          <a:prstGeom prst="rect">
            <a:avLst/>
          </a:prstGeom>
        </p:spPr>
        <p:txBody>
          <a:bodyPr vert="horz" lIns="91440" tIns="45720" rIns="91440" bIns="45720" rtlCol="0">
            <a:normAutofit/>
          </a:bodyPr>
          <a:lstStyle/>
          <a:p>
            <a:pPr lvl="0"/>
            <a:r>
              <a:rPr lang="cs-CZ" noProof="0" dirty="0"/>
              <a:t>Kliknutím lze upravit styly předlohy textu.</a:t>
            </a:r>
          </a:p>
          <a:p>
            <a:pPr lvl="1"/>
            <a:r>
              <a:rPr lang="cs-CZ" noProof="0" dirty="0"/>
              <a:t>Druhá úroveň</a:t>
            </a:r>
          </a:p>
          <a:p>
            <a:pPr lvl="2"/>
            <a:r>
              <a:rPr lang="cs-CZ" noProof="0" dirty="0"/>
              <a:t>Třetí úroveň</a:t>
            </a:r>
          </a:p>
          <a:p>
            <a:pPr lvl="3"/>
            <a:r>
              <a:rPr lang="cs-CZ" noProof="0" dirty="0"/>
              <a:t>Čtvrtá úroveň</a:t>
            </a:r>
          </a:p>
          <a:p>
            <a:pPr lvl="4"/>
            <a:r>
              <a:rPr lang="cs-CZ" noProof="0" dirty="0"/>
              <a:t>Pátá úroveň</a:t>
            </a:r>
          </a:p>
        </p:txBody>
      </p:sp>
      <p:sp>
        <p:nvSpPr>
          <p:cNvPr id="4" name="Zástupný symbol pro datum 3"/>
          <p:cNvSpPr>
            <a:spLocks noGrp="1"/>
          </p:cNvSpPr>
          <p:nvPr>
            <p:ph type="dt" sz="half" idx="2"/>
          </p:nvPr>
        </p:nvSpPr>
        <p:spPr>
          <a:xfrm>
            <a:off x="6058287" y="6400801"/>
            <a:ext cx="933137" cy="276226"/>
          </a:xfrm>
          <a:prstGeom prst="rect">
            <a:avLst/>
          </a:prstGeom>
        </p:spPr>
        <p:txBody>
          <a:bodyPr vert="horz" lIns="91440" tIns="45720" rIns="91440" bIns="45720" rtlCol="0" anchor="ctr"/>
          <a:lstStyle>
            <a:lvl1pPr algn="r">
              <a:defRPr sz="750">
                <a:solidFill>
                  <a:schemeClr val="tx1">
                    <a:tint val="75000"/>
                  </a:schemeClr>
                </a:solidFill>
              </a:defRPr>
            </a:lvl1pPr>
          </a:lstStyle>
          <a:p>
            <a:fld id="{9AFE8FB1-0A7A-443E-AAF7-31D4FA1AA312}" type="datetimeFigureOut">
              <a:rPr lang="cs-CZ" noProof="0" smtClean="0"/>
              <a:pPr/>
              <a:t>07.11.2021</a:t>
            </a:fld>
            <a:endParaRPr lang="cs-CZ" noProof="0" dirty="0"/>
          </a:p>
        </p:txBody>
      </p:sp>
      <p:sp>
        <p:nvSpPr>
          <p:cNvPr id="5" name="Zástupný symbol pro zápatí 5"/>
          <p:cNvSpPr>
            <a:spLocks noGrp="1"/>
          </p:cNvSpPr>
          <p:nvPr>
            <p:ph type="ftr" sz="quarter" idx="3"/>
          </p:nvPr>
        </p:nvSpPr>
        <p:spPr>
          <a:xfrm>
            <a:off x="1142107" y="6400801"/>
            <a:ext cx="4744685" cy="276226"/>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cs-CZ" noProof="0" dirty="0"/>
          </a:p>
        </p:txBody>
      </p:sp>
      <p:sp>
        <p:nvSpPr>
          <p:cNvPr id="6" name="Zástupný symbol pro číslo snímku 5"/>
          <p:cNvSpPr>
            <a:spLocks noGrp="1"/>
          </p:cNvSpPr>
          <p:nvPr>
            <p:ph type="sldNum" sz="quarter" idx="4"/>
          </p:nvPr>
        </p:nvSpPr>
        <p:spPr>
          <a:xfrm>
            <a:off x="7144419" y="6400801"/>
            <a:ext cx="857475" cy="276226"/>
          </a:xfrm>
          <a:prstGeom prst="rect">
            <a:avLst/>
          </a:prstGeom>
        </p:spPr>
        <p:txBody>
          <a:bodyPr vert="horz" lIns="91440" tIns="45720" rIns="91440" bIns="45720" rtlCol="0" anchor="ctr"/>
          <a:lstStyle>
            <a:lvl1pPr algn="r">
              <a:defRPr sz="750">
                <a:solidFill>
                  <a:schemeClr val="tx1">
                    <a:tint val="75000"/>
                  </a:schemeClr>
                </a:solidFill>
              </a:defRPr>
            </a:lvl1pPr>
          </a:lstStyle>
          <a:p>
            <a:fld id="{25BA54BD-C84D-46CE-8B72-31BFB26ABA43}" type="slidenum">
              <a:rPr lang="cs-CZ" noProof="0" smtClean="0"/>
              <a:pPr/>
              <a:t>‹#›</a:t>
            </a:fld>
            <a:endParaRPr lang="cs-CZ" noProof="0"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983" rtl="0" eaLnBrk="1" latinLnBrk="0" hangingPunct="1">
        <a:lnSpc>
          <a:spcPct val="90000"/>
        </a:lnSpc>
        <a:spcBef>
          <a:spcPct val="0"/>
        </a:spcBef>
        <a:buNone/>
        <a:defRPr sz="2401" kern="1200">
          <a:solidFill>
            <a:schemeClr val="tx1"/>
          </a:solidFill>
          <a:latin typeface="+mj-lt"/>
          <a:ea typeface="+mj-ea"/>
          <a:cs typeface="+mj-cs"/>
        </a:defRPr>
      </a:lvl1pPr>
    </p:titleStyle>
    <p:bodyStyle>
      <a:lvl1pPr marL="205795" indent="-205795" algn="l" defTabSz="685983" rtl="0" eaLnBrk="1" latinLnBrk="0" hangingPunct="1">
        <a:lnSpc>
          <a:spcPct val="90000"/>
        </a:lnSpc>
        <a:spcBef>
          <a:spcPts val="1350"/>
        </a:spcBef>
        <a:buSzPct val="80000"/>
        <a:buFont typeface="Wingdings" pitchFamily="2" charset="2"/>
        <a:buChar char="§"/>
        <a:defRPr sz="1800" kern="1200">
          <a:solidFill>
            <a:schemeClr val="tx1"/>
          </a:solidFill>
          <a:latin typeface="+mn-lt"/>
          <a:ea typeface="+mn-ea"/>
          <a:cs typeface="+mn-cs"/>
        </a:defRPr>
      </a:lvl1pPr>
      <a:lvl2pPr marL="432169" indent="-205795" algn="l" defTabSz="685983" rtl="0" eaLnBrk="1" latinLnBrk="0" hangingPunct="1">
        <a:lnSpc>
          <a:spcPct val="90000"/>
        </a:lnSpc>
        <a:spcBef>
          <a:spcPts val="450"/>
        </a:spcBef>
        <a:buSzPct val="100000"/>
        <a:buFont typeface="Consolas" pitchFamily="49" charset="0"/>
        <a:buChar char="–"/>
        <a:defRPr sz="1500" kern="1200">
          <a:solidFill>
            <a:schemeClr val="tx1"/>
          </a:solidFill>
          <a:latin typeface="+mn-lt"/>
          <a:ea typeface="+mn-ea"/>
          <a:cs typeface="+mn-cs"/>
        </a:defRPr>
      </a:lvl2pPr>
      <a:lvl3pPr marL="603665" indent="-171496" algn="l" defTabSz="685983" rtl="0" eaLnBrk="1" latinLnBrk="0" hangingPunct="1">
        <a:lnSpc>
          <a:spcPct val="90000"/>
        </a:lnSpc>
        <a:spcBef>
          <a:spcPts val="450"/>
        </a:spcBef>
        <a:buSzPct val="80000"/>
        <a:buFont typeface="Wingdings" pitchFamily="2" charset="2"/>
        <a:buChar char="§"/>
        <a:defRPr sz="1350" kern="1200">
          <a:solidFill>
            <a:schemeClr val="tx1"/>
          </a:solidFill>
          <a:latin typeface="+mn-lt"/>
          <a:ea typeface="+mn-ea"/>
          <a:cs typeface="+mn-cs"/>
        </a:defRPr>
      </a:lvl3pPr>
      <a:lvl4pPr marL="775161" indent="-171496" algn="l" defTabSz="685983"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4pPr>
      <a:lvl5pPr marL="946656" indent="-171496" algn="l" defTabSz="685983" rtl="0" eaLnBrk="1" latinLnBrk="0" hangingPunct="1">
        <a:lnSpc>
          <a:spcPct val="90000"/>
        </a:lnSpc>
        <a:spcBef>
          <a:spcPts val="450"/>
        </a:spcBef>
        <a:buSzPct val="80000"/>
        <a:buFont typeface="Wingdings" pitchFamily="2" charset="2"/>
        <a:buChar char="§"/>
        <a:defRPr sz="1200" kern="1200">
          <a:solidFill>
            <a:schemeClr val="tx1"/>
          </a:solidFill>
          <a:latin typeface="+mn-lt"/>
          <a:ea typeface="+mn-ea"/>
          <a:cs typeface="+mn-cs"/>
        </a:defRPr>
      </a:lvl5pPr>
      <a:lvl6pPr marL="1118152" indent="-171496" algn="l" defTabSz="685983"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6pPr>
      <a:lvl7pPr marL="1289648" indent="-171496" algn="l" defTabSz="685983" rtl="0" eaLnBrk="1" latinLnBrk="0" hangingPunct="1">
        <a:lnSpc>
          <a:spcPct val="90000"/>
        </a:lnSpc>
        <a:spcBef>
          <a:spcPts val="450"/>
        </a:spcBef>
        <a:buSzPct val="80000"/>
        <a:buFont typeface="Wingdings" pitchFamily="2" charset="2"/>
        <a:buChar char="§"/>
        <a:defRPr sz="1200" kern="1200">
          <a:solidFill>
            <a:schemeClr val="tx1"/>
          </a:solidFill>
          <a:latin typeface="+mn-lt"/>
          <a:ea typeface="+mn-ea"/>
          <a:cs typeface="+mn-cs"/>
        </a:defRPr>
      </a:lvl7pPr>
      <a:lvl8pPr marL="1461144" indent="-171496" algn="l" defTabSz="685983"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8pPr>
      <a:lvl9pPr marL="1632639" indent="-171496" algn="l" defTabSz="685983" rtl="0" eaLnBrk="1" latinLnBrk="0" hangingPunct="1">
        <a:lnSpc>
          <a:spcPct val="90000"/>
        </a:lnSpc>
        <a:spcBef>
          <a:spcPts val="450"/>
        </a:spcBef>
        <a:buSzPct val="80000"/>
        <a:buFont typeface="Wingdings" pitchFamily="2" charset="2"/>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en.wikipedia.org/wiki/Finge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Fibromyalgia" TargetMode="External"/><Relationship Id="rId2" Type="http://schemas.openxmlformats.org/officeDocument/2006/relationships/hyperlink" Target="https://en.wikipedia.org/wiki/Chronic_fatigue_syndrome"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en.wikipedia.org/wiki/Sprain" TargetMode="External"/><Relationship Id="rId4" Type="http://schemas.openxmlformats.org/officeDocument/2006/relationships/hyperlink" Target="https://en.wikipedia.org/wiki/Subluxation"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en.wikipedia.org/wiki/Systemic_lupus_erythematosus" TargetMode="External"/><Relationship Id="rId13" Type="http://schemas.openxmlformats.org/officeDocument/2006/relationships/hyperlink" Target="https://en.wikipedia.org/wiki/Myotonia_congenita" TargetMode="External"/><Relationship Id="rId3" Type="http://schemas.openxmlformats.org/officeDocument/2006/relationships/hyperlink" Target="https://en.wikipedia.org/wiki/Ehlers-Danlos_syndrome" TargetMode="External"/><Relationship Id="rId7" Type="http://schemas.openxmlformats.org/officeDocument/2006/relationships/hyperlink" Target="https://en.wikipedia.org/wiki/Osteogenesis_imperfecta" TargetMode="External"/><Relationship Id="rId12" Type="http://schemas.openxmlformats.org/officeDocument/2006/relationships/hyperlink" Target="https://en.wikipedia.org/wiki/Cleidocranial_dysostosis" TargetMode="External"/><Relationship Id="rId2" Type="http://schemas.openxmlformats.org/officeDocument/2006/relationships/hyperlink" Target="https://en.wikipedia.org/wiki/Stickler_Syndrome" TargetMode="External"/><Relationship Id="rId1" Type="http://schemas.openxmlformats.org/officeDocument/2006/relationships/slideLayout" Target="../slideLayouts/slideLayout2.xml"/><Relationship Id="rId6" Type="http://schemas.openxmlformats.org/officeDocument/2006/relationships/hyperlink" Target="https://en.wikipedia.org/wiki/Rheumatoid_arthritis" TargetMode="External"/><Relationship Id="rId11" Type="http://schemas.openxmlformats.org/officeDocument/2006/relationships/hyperlink" Target="https://en.wikipedia.org/wiki/Morquio_syndrome" TargetMode="External"/><Relationship Id="rId5" Type="http://schemas.openxmlformats.org/officeDocument/2006/relationships/hyperlink" Target="https://en.wikipedia.org/wiki/Loeys-Dietz_syndrome" TargetMode="External"/><Relationship Id="rId10" Type="http://schemas.openxmlformats.org/officeDocument/2006/relationships/hyperlink" Target="https://en.wikipedia.org/wiki/Down_syndrome" TargetMode="External"/><Relationship Id="rId4" Type="http://schemas.openxmlformats.org/officeDocument/2006/relationships/hyperlink" Target="https://en.wikipedia.org/wiki/Marfan_syndrome" TargetMode="External"/><Relationship Id="rId9" Type="http://schemas.openxmlformats.org/officeDocument/2006/relationships/hyperlink" Target="https://en.wikipedia.org/wiki/Poliomyelitis"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Loeys-Dietz_syndrome" TargetMode="External"/><Relationship Id="rId3" Type="http://schemas.openxmlformats.org/officeDocument/2006/relationships/hyperlink" Target="https://en.wikipedia.org/wiki/Joint" TargetMode="External"/><Relationship Id="rId7" Type="http://schemas.openxmlformats.org/officeDocument/2006/relationships/hyperlink" Target="https://en.wikipedia.org/wiki/Ehlers-Danlos_syndrome" TargetMode="External"/><Relationship Id="rId2" Type="http://schemas.openxmlformats.org/officeDocument/2006/relationships/hyperlink" Target="https://en.wikipedia.org/wiki/Bone" TargetMode="External"/><Relationship Id="rId1" Type="http://schemas.openxmlformats.org/officeDocument/2006/relationships/slideLayout" Target="../slideLayouts/slideLayout2.xml"/><Relationship Id="rId6" Type="http://schemas.openxmlformats.org/officeDocument/2006/relationships/hyperlink" Target="https://en.wikipedia.org/wiki/Tendons" TargetMode="External"/><Relationship Id="rId5" Type="http://schemas.openxmlformats.org/officeDocument/2006/relationships/hyperlink" Target="https://en.wikipedia.org/wiki/Muscle" TargetMode="External"/><Relationship Id="rId10" Type="http://schemas.openxmlformats.org/officeDocument/2006/relationships/image" Target="../media/image5.jpeg"/><Relationship Id="rId4" Type="http://schemas.openxmlformats.org/officeDocument/2006/relationships/hyperlink" Target="https://en.wikipedia.org/wiki/Ligaments" TargetMode="External"/><Relationship Id="rId9" Type="http://schemas.openxmlformats.org/officeDocument/2006/relationships/hyperlink" Target="https://en.wikipedia.org/wiki/Marfan_syndrom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Collagen" TargetMode="External"/><Relationship Id="rId7" Type="http://schemas.openxmlformats.org/officeDocument/2006/relationships/hyperlink" Target="https://en.wikipedia.org/wiki/Pelvis" TargetMode="External"/><Relationship Id="rId2" Type="http://schemas.openxmlformats.org/officeDocument/2006/relationships/hyperlink" Target="https://en.wikipedia.org/wiki/Elastin" TargetMode="External"/><Relationship Id="rId1" Type="http://schemas.openxmlformats.org/officeDocument/2006/relationships/slideLayout" Target="../slideLayouts/slideLayout2.xml"/><Relationship Id="rId6" Type="http://schemas.openxmlformats.org/officeDocument/2006/relationships/hyperlink" Target="https://en.wikipedia.org/wiki/Relaxin" TargetMode="External"/><Relationship Id="rId5" Type="http://schemas.openxmlformats.org/officeDocument/2006/relationships/hyperlink" Target="https://en.wikipedia.org/wiki/Menstruation" TargetMode="External"/><Relationship Id="rId4" Type="http://schemas.openxmlformats.org/officeDocument/2006/relationships/hyperlink" Target="https://en.wikipedia.org/wiki/Protei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n.wikipedia.org/wiki/Yog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Marfan_syndrome" TargetMode="External"/><Relationship Id="rId2" Type="http://schemas.openxmlformats.org/officeDocument/2006/relationships/hyperlink" Target="https://en.wikipedia.org/wiki/Ehlers-Danlos_Syndrome"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en.wikipedia.org/wiki/Subluxation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31G69TZE_R4"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Hormone" TargetMode="External"/><Relationship Id="rId7" Type="http://schemas.openxmlformats.org/officeDocument/2006/relationships/image" Target="../media/image14.jpeg"/><Relationship Id="rId2" Type="http://schemas.openxmlformats.org/officeDocument/2006/relationships/hyperlink" Target="https://en.wikipedia.org/wiki/Pregnancy" TargetMode="External"/><Relationship Id="rId1" Type="http://schemas.openxmlformats.org/officeDocument/2006/relationships/slideLayout" Target="../slideLayouts/slideLayout2.xml"/><Relationship Id="rId6" Type="http://schemas.openxmlformats.org/officeDocument/2006/relationships/hyperlink" Target="https://en.wikipedia.org/wiki/Wheelchair" TargetMode="External"/><Relationship Id="rId5" Type="http://schemas.openxmlformats.org/officeDocument/2006/relationships/hyperlink" Target="https://en.wikipedia.org/wiki/Bedpan" TargetMode="External"/><Relationship Id="rId4" Type="http://schemas.openxmlformats.org/officeDocument/2006/relationships/hyperlink" Target="https://en.wikipedia.org/wiki/Pelvic_girdle_pai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VqtSEV1LQ1o" TargetMode="External"/><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hyperlink" Target="https://www.youtube.com/watch?v=31G69TZE_R4" TargetMode="External"/><Relationship Id="rId4" Type="http://schemas.openxmlformats.org/officeDocument/2006/relationships/hyperlink" Target="https://www.youtube.com/watch?v=uKlwObVjY5k"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en.wikipedia.org/wiki/Hypermobility_(joints)" TargetMode="External"/><Relationship Id="rId2" Type="http://schemas.openxmlformats.org/officeDocument/2006/relationships/hyperlink" Target="https://www.youtube.com/watch?v=VqtSEV1LQ1o" TargetMode="External"/><Relationship Id="rId1" Type="http://schemas.openxmlformats.org/officeDocument/2006/relationships/slideLayout" Target="../slideLayouts/slideLayout2.xml"/><Relationship Id="rId4" Type="http://schemas.openxmlformats.org/officeDocument/2006/relationships/hyperlink" Target="http://www.wikiskripta.eu/index.php/Vy%C5%A1et%C5%99en%C3%AD_hypermobility"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Osteoarthritis" TargetMode="External"/><Relationship Id="rId3" Type="http://schemas.openxmlformats.org/officeDocument/2006/relationships/hyperlink" Target="https://en.wikipedia.org/wiki/Tendinitis" TargetMode="External"/><Relationship Id="rId7" Type="http://schemas.openxmlformats.org/officeDocument/2006/relationships/hyperlink" Target="https://en.wikipedia.org/wiki/Shoulder" TargetMode="External"/><Relationship Id="rId2" Type="http://schemas.openxmlformats.org/officeDocument/2006/relationships/hyperlink" Target="https://en.wikipedia.org/wiki/Sprains" TargetMode="External"/><Relationship Id="rId1" Type="http://schemas.openxmlformats.org/officeDocument/2006/relationships/slideLayout" Target="../slideLayouts/slideLayout2.xml"/><Relationship Id="rId6" Type="http://schemas.openxmlformats.org/officeDocument/2006/relationships/hyperlink" Target="https://en.wikipedia.org/wiki/Joint_dislocation" TargetMode="External"/><Relationship Id="rId5" Type="http://schemas.openxmlformats.org/officeDocument/2006/relationships/hyperlink" Target="https://en.wikipedia.org/wiki/Subluxation" TargetMode="External"/><Relationship Id="rId4" Type="http://schemas.openxmlformats.org/officeDocument/2006/relationships/hyperlink" Target="https://en.wikipedia.org/wiki/Bursitis" TargetMode="External"/><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Carpal_tunnel_syndrome" TargetMode="External"/><Relationship Id="rId3" Type="http://schemas.openxmlformats.org/officeDocument/2006/relationships/hyperlink" Target="https://en.wikipedia.org/wiki/Prolapsed_disc" TargetMode="External"/><Relationship Id="rId7" Type="http://schemas.openxmlformats.org/officeDocument/2006/relationships/hyperlink" Target="https://en.wikipedia.org/wiki/TMJ" TargetMode="External"/><Relationship Id="rId2" Type="http://schemas.openxmlformats.org/officeDocument/2006/relationships/hyperlink" Target="https://en.wikipedia.org/wiki/Back_pain" TargetMode="External"/><Relationship Id="rId1" Type="http://schemas.openxmlformats.org/officeDocument/2006/relationships/slideLayout" Target="../slideLayouts/slideLayout2.xml"/><Relationship Id="rId6" Type="http://schemas.openxmlformats.org/officeDocument/2006/relationships/hyperlink" Target="https://en.wikipedia.org/wiki/Temporomandibular_joint_dysfunction" TargetMode="External"/><Relationship Id="rId5" Type="http://schemas.openxmlformats.org/officeDocument/2006/relationships/hyperlink" Target="https://en.wikipedia.org/wiki/Whiplash_(medicine)" TargetMode="External"/><Relationship Id="rId4" Type="http://schemas.openxmlformats.org/officeDocument/2006/relationships/hyperlink" Target="https://en.wikipedia.org/wiki/Spondylolisthesis" TargetMode="External"/><Relationship Id="rId9"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Proprioception" TargetMode="External"/><Relationship Id="rId2" Type="http://schemas.openxmlformats.org/officeDocument/2006/relationships/hyperlink" Target="https://en.wikipedia.org/wiki/Joint"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en.wikipedia.org/wiki/Osteoarthriti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en.wikipedia.org/wiki/Orthoses"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331640" y="564052"/>
            <a:ext cx="6859786" cy="782960"/>
          </a:xfrm>
        </p:spPr>
        <p:txBody>
          <a:bodyPr/>
          <a:lstStyle/>
          <a:p>
            <a:pPr>
              <a:spcBef>
                <a:spcPts val="0"/>
              </a:spcBef>
            </a:pPr>
            <a:r>
              <a:rPr lang="cs-CZ" sz="1800" dirty="0" err="1">
                <a:latin typeface="Consolas"/>
              </a:rPr>
              <a:t>Examination</a:t>
            </a:r>
            <a:r>
              <a:rPr lang="cs-CZ" sz="1800" dirty="0">
                <a:latin typeface="Consolas"/>
              </a:rPr>
              <a:t> </a:t>
            </a:r>
            <a:r>
              <a:rPr lang="cs-CZ" sz="1800" dirty="0" err="1">
                <a:latin typeface="Consolas"/>
              </a:rPr>
              <a:t>methods</a:t>
            </a:r>
            <a:r>
              <a:rPr lang="cs-CZ" sz="1800" dirty="0">
                <a:latin typeface="Consolas"/>
              </a:rPr>
              <a:t> in </a:t>
            </a:r>
            <a:r>
              <a:rPr lang="cs-CZ" sz="1800" dirty="0" err="1">
                <a:latin typeface="Consolas"/>
              </a:rPr>
              <a:t>rehabilitation</a:t>
            </a:r>
            <a:r>
              <a:rPr lang="cs-CZ" sz="1800" dirty="0">
                <a:latin typeface="Consolas"/>
              </a:rPr>
              <a:t>, 8.11.2021 </a:t>
            </a:r>
          </a:p>
        </p:txBody>
      </p:sp>
      <p:sp>
        <p:nvSpPr>
          <p:cNvPr id="3" name="Podnadpis 2"/>
          <p:cNvSpPr>
            <a:spLocks noGrp="1"/>
          </p:cNvSpPr>
          <p:nvPr>
            <p:ph type="subTitle" idx="1"/>
          </p:nvPr>
        </p:nvSpPr>
        <p:spPr>
          <a:xfrm>
            <a:off x="3203848" y="5273775"/>
            <a:ext cx="3672408" cy="627856"/>
          </a:xfrm>
        </p:spPr>
        <p:txBody>
          <a:bodyPr/>
          <a:lstStyle/>
          <a:p>
            <a:r>
              <a:rPr lang="cs-CZ" dirty="0"/>
              <a:t>Mgr. Veronika Mrkvicová, Ph.D.</a:t>
            </a:r>
            <a:endParaRPr lang="cs-CZ" b="0" i="0" dirty="0">
              <a:solidFill>
                <a:schemeClr val="tx1">
                  <a:tint val="75000"/>
                </a:schemeClr>
              </a:solidFill>
            </a:endParaRPr>
          </a:p>
        </p:txBody>
      </p:sp>
      <p:sp>
        <p:nvSpPr>
          <p:cNvPr id="4" name="Obdélník 3"/>
          <p:cNvSpPr/>
          <p:nvPr/>
        </p:nvSpPr>
        <p:spPr>
          <a:xfrm>
            <a:off x="1736769" y="5717802"/>
            <a:ext cx="5670463" cy="369332"/>
          </a:xfrm>
          <a:prstGeom prst="rect">
            <a:avLst/>
          </a:prstGeom>
        </p:spPr>
        <p:txBody>
          <a:bodyPr wrap="none">
            <a:spAutoFit/>
          </a:bodyPr>
          <a:lstStyle/>
          <a:p>
            <a:pPr algn="ctr"/>
            <a:r>
              <a:rPr lang="cs-CZ" dirty="0"/>
              <a:t>Department </a:t>
            </a:r>
            <a:r>
              <a:rPr lang="cs-CZ" dirty="0" err="1"/>
              <a:t>of</a:t>
            </a:r>
            <a:r>
              <a:rPr lang="cs-CZ" dirty="0"/>
              <a:t> </a:t>
            </a:r>
            <a:r>
              <a:rPr lang="cs-CZ" dirty="0" err="1"/>
              <a:t>Physiotherapy</a:t>
            </a:r>
            <a:r>
              <a:rPr lang="cs-CZ" dirty="0"/>
              <a:t> and </a:t>
            </a:r>
            <a:r>
              <a:rPr lang="cs-CZ" dirty="0" err="1"/>
              <a:t>Rehabilitation</a:t>
            </a:r>
            <a:r>
              <a:rPr lang="cs-CZ" dirty="0"/>
              <a:t> – MF MU</a:t>
            </a:r>
          </a:p>
        </p:txBody>
      </p:sp>
      <p:sp>
        <p:nvSpPr>
          <p:cNvPr id="5" name="Nadpis 1">
            <a:extLst>
              <a:ext uri="{FF2B5EF4-FFF2-40B4-BE49-F238E27FC236}">
                <a16:creationId xmlns:a16="http://schemas.microsoft.com/office/drawing/2014/main" id="{A09AC11F-18CF-4EBB-8BB1-A1700C3FA1E8}"/>
              </a:ext>
            </a:extLst>
          </p:cNvPr>
          <p:cNvSpPr txBox="1">
            <a:spLocks/>
          </p:cNvSpPr>
          <p:nvPr/>
        </p:nvSpPr>
        <p:spPr>
          <a:xfrm>
            <a:off x="2555776" y="2700317"/>
            <a:ext cx="6859786" cy="782960"/>
          </a:xfrm>
          <a:prstGeom prst="rect">
            <a:avLst/>
          </a:prstGeom>
        </p:spPr>
        <p:txBody>
          <a:bodyPr vert="horz" lIns="91440" tIns="45720" rIns="91440" bIns="45720" rtlCol="0" anchor="b">
            <a:noAutofit/>
          </a:bodyPr>
          <a:lstStyle>
            <a:lvl1pPr algn="l" defTabSz="685983" rtl="0" eaLnBrk="1" latinLnBrk="0" hangingPunct="1">
              <a:lnSpc>
                <a:spcPct val="90000"/>
              </a:lnSpc>
              <a:spcBef>
                <a:spcPct val="0"/>
              </a:spcBef>
              <a:buNone/>
              <a:defRPr sz="4051" kern="1200">
                <a:solidFill>
                  <a:schemeClr val="tx1"/>
                </a:solidFill>
                <a:latin typeface="+mj-lt"/>
                <a:ea typeface="+mj-ea"/>
                <a:cs typeface="+mj-cs"/>
              </a:defRPr>
            </a:lvl1pPr>
          </a:lstStyle>
          <a:p>
            <a:pPr>
              <a:spcBef>
                <a:spcPts val="0"/>
              </a:spcBef>
            </a:pPr>
            <a:r>
              <a:rPr lang="cs-CZ" sz="4000" dirty="0">
                <a:latin typeface="Consolas"/>
              </a:rPr>
              <a:t>Hypermobility</a:t>
            </a:r>
            <a:r>
              <a:rPr lang="cs-CZ" sz="1800" dirty="0">
                <a:latin typeface="Consolas"/>
              </a:rPr>
              <a:t> </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25BD5D-1CA1-4D08-9DA7-FBD141ED73AF}"/>
              </a:ext>
            </a:extLst>
          </p:cNvPr>
          <p:cNvSpPr>
            <a:spLocks noGrp="1"/>
          </p:cNvSpPr>
          <p:nvPr>
            <p:ph type="title"/>
          </p:nvPr>
        </p:nvSpPr>
        <p:spPr/>
        <p:txBody>
          <a:bodyPr/>
          <a:lstStyle/>
          <a:p>
            <a:r>
              <a:rPr lang="cs-CZ" dirty="0"/>
              <a:t>Hypermobility - </a:t>
            </a:r>
            <a:r>
              <a:rPr lang="cs-CZ" dirty="0" err="1"/>
              <a:t>symptoms</a:t>
            </a:r>
            <a:endParaRPr lang="cs-CZ" dirty="0"/>
          </a:p>
        </p:txBody>
      </p:sp>
      <p:sp>
        <p:nvSpPr>
          <p:cNvPr id="3" name="Zástupný obsah 2">
            <a:extLst>
              <a:ext uri="{FF2B5EF4-FFF2-40B4-BE49-F238E27FC236}">
                <a16:creationId xmlns:a16="http://schemas.microsoft.com/office/drawing/2014/main" id="{23C2A553-C864-40C1-8811-3F42A15CE9F0}"/>
              </a:ext>
            </a:extLst>
          </p:cNvPr>
          <p:cNvSpPr>
            <a:spLocks noGrp="1"/>
          </p:cNvSpPr>
          <p:nvPr>
            <p:ph idx="1"/>
          </p:nvPr>
        </p:nvSpPr>
        <p:spPr>
          <a:xfrm>
            <a:off x="1142108" y="1905000"/>
            <a:ext cx="3933948" cy="4267200"/>
          </a:xfrm>
        </p:spPr>
        <p:txBody>
          <a:bodyPr/>
          <a:lstStyle/>
          <a:p>
            <a:r>
              <a:rPr lang="en-US" sz="2000" dirty="0"/>
              <a:t>Hypermobility syndrome can lead to </a:t>
            </a:r>
            <a:r>
              <a:rPr lang="en-US" sz="2000" u="sng" dirty="0">
                <a:solidFill>
                  <a:schemeClr val="accent1"/>
                </a:solidFill>
              </a:rPr>
              <a:t>chronic pain </a:t>
            </a:r>
            <a:r>
              <a:rPr lang="en-US" sz="2000" dirty="0"/>
              <a:t>or even </a:t>
            </a:r>
            <a:r>
              <a:rPr lang="en-US" sz="2000" u="sng" dirty="0">
                <a:solidFill>
                  <a:schemeClr val="accent1"/>
                </a:solidFill>
              </a:rPr>
              <a:t>disability</a:t>
            </a:r>
            <a:r>
              <a:rPr lang="en-US" sz="2000" dirty="0"/>
              <a:t> in severe cases</a:t>
            </a:r>
            <a:endParaRPr lang="cs-CZ" sz="2000" dirty="0"/>
          </a:p>
          <a:p>
            <a:r>
              <a:rPr lang="en-US" sz="2000" dirty="0"/>
              <a:t>Musical instrumentalists with hypermobile fingers may have difficulties when fingers collapse into the </a:t>
            </a:r>
            <a:r>
              <a:rPr lang="en-US" sz="2000" u="sng" dirty="0">
                <a:solidFill>
                  <a:schemeClr val="accent1"/>
                </a:solidFill>
                <a:hlinkClick r:id="rId2" tooltip="Finger">
                  <a:extLst>
                    <a:ext uri="{A12FA001-AC4F-418D-AE19-62706E023703}">
                      <ahyp:hlinkClr xmlns:ahyp="http://schemas.microsoft.com/office/drawing/2018/hyperlinkcolor" val="tx"/>
                    </a:ext>
                  </a:extLst>
                </a:hlinkClick>
              </a:rPr>
              <a:t>finger</a:t>
            </a:r>
            <a:r>
              <a:rPr lang="en-US" sz="2000" u="sng" dirty="0">
                <a:solidFill>
                  <a:schemeClr val="accent1"/>
                </a:solidFill>
              </a:rPr>
              <a:t> locking position </a:t>
            </a:r>
            <a:r>
              <a:rPr lang="en-US" sz="2000" dirty="0"/>
              <a:t>or may display superior abilities due to their increased range of motion for fingering – such as in playing a violin or cello</a:t>
            </a:r>
          </a:p>
          <a:p>
            <a:endParaRPr lang="cs-CZ" dirty="0"/>
          </a:p>
        </p:txBody>
      </p:sp>
      <p:pic>
        <p:nvPicPr>
          <p:cNvPr id="1030" name="Picture 6" descr="Image result for finger locking hypermobility">
            <a:extLst>
              <a:ext uri="{FF2B5EF4-FFF2-40B4-BE49-F238E27FC236}">
                <a16:creationId xmlns:a16="http://schemas.microsoft.com/office/drawing/2014/main" id="{9183C0EC-EE55-4F55-A9C9-51E80ED870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2276872"/>
            <a:ext cx="3707904" cy="2748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23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Hypermobility - </a:t>
            </a:r>
            <a:r>
              <a:rPr lang="cs-CZ" dirty="0" err="1"/>
              <a:t>symptoms</a:t>
            </a:r>
            <a:r>
              <a:rPr lang="cs-CZ" dirty="0"/>
              <a:t> </a:t>
            </a:r>
          </a:p>
        </p:txBody>
      </p:sp>
      <p:sp>
        <p:nvSpPr>
          <p:cNvPr id="3" name="Zástupný symbol pro obsah 2"/>
          <p:cNvSpPr>
            <a:spLocks noGrp="1"/>
          </p:cNvSpPr>
          <p:nvPr>
            <p:ph idx="1"/>
          </p:nvPr>
        </p:nvSpPr>
        <p:spPr>
          <a:xfrm>
            <a:off x="899592" y="3068960"/>
            <a:ext cx="8244408" cy="4267200"/>
          </a:xfrm>
        </p:spPr>
        <p:txBody>
          <a:bodyPr>
            <a:normAutofit/>
          </a:bodyPr>
          <a:lstStyle/>
          <a:p>
            <a:r>
              <a:rPr lang="en-US" sz="2400" dirty="0"/>
              <a:t>Hypermobility has been associated with </a:t>
            </a:r>
            <a:r>
              <a:rPr lang="en-US" sz="2400" dirty="0">
                <a:hlinkClick r:id="rId2" tooltip="Chronic fatigue syndrome"/>
              </a:rPr>
              <a:t>chronic </a:t>
            </a:r>
            <a:r>
              <a:rPr lang="cs-CZ" sz="2400" dirty="0">
                <a:hlinkClick r:id="rId2" tooltip="Chronic fatigue syndrome"/>
              </a:rPr>
              <a:t> </a:t>
            </a:r>
            <a:r>
              <a:rPr lang="en-US" sz="2400" dirty="0">
                <a:hlinkClick r:id="rId2" tooltip="Chronic fatigue syndrome"/>
              </a:rPr>
              <a:t>fatigue</a:t>
            </a:r>
            <a:r>
              <a:rPr lang="cs-CZ" sz="2400" dirty="0">
                <a:hlinkClick r:id="rId2" tooltip="Chronic fatigue syndrome"/>
              </a:rPr>
              <a:t> </a:t>
            </a:r>
            <a:r>
              <a:rPr lang="en-US" sz="2400" dirty="0">
                <a:hlinkClick r:id="rId2" tooltip="Chronic fatigue syndrome"/>
              </a:rPr>
              <a:t>syndrome</a:t>
            </a:r>
            <a:r>
              <a:rPr lang="en-US" sz="2400" dirty="0"/>
              <a:t> and </a:t>
            </a:r>
            <a:r>
              <a:rPr lang="en-US" sz="2400" dirty="0">
                <a:hlinkClick r:id="rId3" tooltip="Fibromyalgia"/>
              </a:rPr>
              <a:t>fibromyalgia</a:t>
            </a:r>
            <a:r>
              <a:rPr lang="en-US" sz="2400" dirty="0"/>
              <a:t>. </a:t>
            </a:r>
            <a:endParaRPr lang="cs-CZ" sz="2400" dirty="0"/>
          </a:p>
          <a:p>
            <a:r>
              <a:rPr lang="en-US" sz="2400" dirty="0"/>
              <a:t>Hypermobility causes physical trauma (in the form of</a:t>
            </a:r>
            <a:br>
              <a:rPr lang="cs-CZ" sz="2400" dirty="0"/>
            </a:br>
            <a:r>
              <a:rPr lang="en-US" sz="2400" dirty="0"/>
              <a:t>joint dislocations, joint</a:t>
            </a:r>
            <a:r>
              <a:rPr lang="cs-CZ" sz="2400" dirty="0"/>
              <a:t> </a:t>
            </a:r>
            <a:r>
              <a:rPr lang="en-US" sz="2400" dirty="0">
                <a:hlinkClick r:id="rId4" tooltip="Subluxation"/>
              </a:rPr>
              <a:t>subluxations</a:t>
            </a:r>
            <a:r>
              <a:rPr lang="en-US" sz="2400" dirty="0"/>
              <a:t>, joint instability, </a:t>
            </a:r>
            <a:br>
              <a:rPr lang="cs-CZ" sz="2400" dirty="0"/>
            </a:br>
            <a:r>
              <a:rPr lang="en-US" sz="2400" dirty="0">
                <a:hlinkClick r:id="rId5" tooltip="Sprain"/>
              </a:rPr>
              <a:t>sprains</a:t>
            </a:r>
            <a:r>
              <a:rPr lang="en-US" sz="2400" dirty="0"/>
              <a:t>, etc.). </a:t>
            </a:r>
            <a:endParaRPr lang="cs-CZ" sz="2400" dirty="0"/>
          </a:p>
          <a:p>
            <a:r>
              <a:rPr lang="en-US" sz="2400" dirty="0"/>
              <a:t>These conditions often, in turn, cause physical and/or </a:t>
            </a:r>
            <a:br>
              <a:rPr lang="cs-CZ" sz="2400" dirty="0"/>
            </a:br>
            <a:r>
              <a:rPr lang="en-US" sz="2400" dirty="0"/>
              <a:t>emotional trauma and are possible triggers for </a:t>
            </a:r>
            <a:br>
              <a:rPr lang="cs-CZ" sz="2400" dirty="0"/>
            </a:br>
            <a:r>
              <a:rPr lang="en-US" sz="2400" dirty="0"/>
              <a:t>conditions such as fibromyalgia.</a:t>
            </a:r>
          </a:p>
        </p:txBody>
      </p:sp>
      <p:pic>
        <p:nvPicPr>
          <p:cNvPr id="10242" name="Picture 2" descr="https://s-media-cache-ak0.pinimg.com/736x/99/8b/19/998b190fd70ae7586cb855b05be91e09.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924" t="19975" r="34261" b="53061"/>
          <a:stretch/>
        </p:blipFill>
        <p:spPr bwMode="auto">
          <a:xfrm>
            <a:off x="6404204" y="188640"/>
            <a:ext cx="2560284"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34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858632-B519-4604-AABF-7F6F14025D43}"/>
              </a:ext>
            </a:extLst>
          </p:cNvPr>
          <p:cNvSpPr>
            <a:spLocks noGrp="1"/>
          </p:cNvSpPr>
          <p:nvPr>
            <p:ph type="title"/>
          </p:nvPr>
        </p:nvSpPr>
        <p:spPr/>
        <p:txBody>
          <a:bodyPr/>
          <a:lstStyle/>
          <a:p>
            <a:r>
              <a:rPr lang="cs-CZ" dirty="0"/>
              <a:t>Hypermobility</a:t>
            </a:r>
          </a:p>
        </p:txBody>
      </p:sp>
      <p:sp>
        <p:nvSpPr>
          <p:cNvPr id="3" name="Zástupný obsah 2">
            <a:extLst>
              <a:ext uri="{FF2B5EF4-FFF2-40B4-BE49-F238E27FC236}">
                <a16:creationId xmlns:a16="http://schemas.microsoft.com/office/drawing/2014/main" id="{2B6C4B28-4559-4974-97BD-529875981F76}"/>
              </a:ext>
            </a:extLst>
          </p:cNvPr>
          <p:cNvSpPr>
            <a:spLocks noGrp="1"/>
          </p:cNvSpPr>
          <p:nvPr>
            <p:ph idx="1"/>
          </p:nvPr>
        </p:nvSpPr>
        <p:spPr/>
        <p:txBody>
          <a:bodyPr/>
          <a:lstStyle/>
          <a:p>
            <a:r>
              <a:rPr lang="en-US" sz="2400" dirty="0"/>
              <a:t>Hypermobility may be</a:t>
            </a:r>
            <a:r>
              <a:rPr lang="cs-CZ" sz="2400" dirty="0"/>
              <a:t> a</a:t>
            </a:r>
            <a:r>
              <a:rPr lang="en-US" sz="2400" dirty="0"/>
              <a:t> symptom of a serious medical condition</a:t>
            </a:r>
            <a:r>
              <a:rPr lang="cs-CZ" sz="2400" dirty="0"/>
              <a:t>s</a:t>
            </a:r>
            <a:r>
              <a:rPr lang="en-US" sz="2400" dirty="0"/>
              <a:t>, such as </a:t>
            </a:r>
            <a:r>
              <a:rPr lang="en-US" sz="2400" dirty="0">
                <a:hlinkClick r:id="rId2" tooltip="Stickler Syndrome"/>
              </a:rPr>
              <a:t>Stickler Syndrome</a:t>
            </a:r>
            <a:r>
              <a:rPr lang="en-US" sz="2400" dirty="0"/>
              <a:t>, </a:t>
            </a:r>
            <a:r>
              <a:rPr lang="en-US" sz="2400" dirty="0">
                <a:hlinkClick r:id="rId3" tooltip="Ehlers-Danlos syndrome"/>
              </a:rPr>
              <a:t>Ehlers-Danlos syndrome</a:t>
            </a:r>
            <a:r>
              <a:rPr lang="en-US" sz="2400" dirty="0"/>
              <a:t>,</a:t>
            </a:r>
            <a:r>
              <a:rPr lang="cs-CZ" sz="2400" baseline="30000" dirty="0"/>
              <a:t> </a:t>
            </a:r>
            <a:r>
              <a:rPr lang="en-US" sz="2400" dirty="0" err="1">
                <a:hlinkClick r:id="rId4" tooltip="Marfan syndrome"/>
              </a:rPr>
              <a:t>Marfan</a:t>
            </a:r>
            <a:r>
              <a:rPr lang="en-US" sz="2400" dirty="0">
                <a:hlinkClick r:id="rId4" tooltip="Marfan syndrome"/>
              </a:rPr>
              <a:t> syndrome</a:t>
            </a:r>
            <a:r>
              <a:rPr lang="en-US" sz="2400" dirty="0"/>
              <a:t>, </a:t>
            </a:r>
            <a:r>
              <a:rPr lang="en-US" sz="2400" dirty="0" err="1">
                <a:hlinkClick r:id="rId5" tooltip="Loeys-Dietz syndrome"/>
              </a:rPr>
              <a:t>Loeys</a:t>
            </a:r>
            <a:r>
              <a:rPr lang="en-US" sz="2400" dirty="0">
                <a:hlinkClick r:id="rId5" tooltip="Loeys-Dietz syndrome"/>
              </a:rPr>
              <a:t>-Dietz </a:t>
            </a:r>
            <a:r>
              <a:rPr lang="en-US" sz="2400" dirty="0" err="1">
                <a:hlinkClick r:id="rId5" tooltip="Loeys-Dietz syndrome"/>
              </a:rPr>
              <a:t>syndrome</a:t>
            </a:r>
            <a:r>
              <a:rPr lang="en-US" sz="2400" dirty="0" err="1"/>
              <a:t>,</a:t>
            </a:r>
            <a:r>
              <a:rPr lang="en-US" sz="2400" dirty="0" err="1">
                <a:hlinkClick r:id="rId6" tooltip="Rheumatoid arthritis"/>
              </a:rPr>
              <a:t>rheumatoid</a:t>
            </a:r>
            <a:r>
              <a:rPr lang="en-US" sz="2400" dirty="0">
                <a:hlinkClick r:id="rId6" tooltip="Rheumatoid arthritis"/>
              </a:rPr>
              <a:t> arthritis</a:t>
            </a:r>
            <a:r>
              <a:rPr lang="en-US" sz="2400" dirty="0"/>
              <a:t>, </a:t>
            </a:r>
            <a:r>
              <a:rPr lang="en-US" sz="2400" dirty="0">
                <a:hlinkClick r:id="rId7" tooltip="Osteogenesis imperfecta"/>
              </a:rPr>
              <a:t>osteogenesis imperfecta</a:t>
            </a:r>
            <a:r>
              <a:rPr lang="en-US" sz="2400" dirty="0"/>
              <a:t>,</a:t>
            </a:r>
            <a:r>
              <a:rPr lang="cs-CZ" sz="2400" baseline="30000" dirty="0"/>
              <a:t> </a:t>
            </a:r>
            <a:r>
              <a:rPr lang="en-US" sz="2400" dirty="0">
                <a:hlinkClick r:id="rId8" tooltip="Systemic lupus erythematosus"/>
              </a:rPr>
              <a:t>lupus</a:t>
            </a:r>
            <a:r>
              <a:rPr lang="en-US" sz="2400" dirty="0"/>
              <a:t>, </a:t>
            </a:r>
            <a:r>
              <a:rPr lang="en-US" sz="2400" dirty="0">
                <a:hlinkClick r:id="rId9" tooltip="Poliomyelitis"/>
              </a:rPr>
              <a:t>polio</a:t>
            </a:r>
            <a:r>
              <a:rPr lang="en-US" sz="2400" dirty="0"/>
              <a:t>, </a:t>
            </a:r>
            <a:r>
              <a:rPr lang="en-US" sz="2400" dirty="0">
                <a:hlinkClick r:id="rId10" tooltip="Down syndrome"/>
              </a:rPr>
              <a:t>Down syndrome</a:t>
            </a:r>
            <a:r>
              <a:rPr lang="en-US" sz="2400" dirty="0"/>
              <a:t>,</a:t>
            </a:r>
            <a:r>
              <a:rPr lang="cs-CZ" sz="2400" baseline="30000" dirty="0"/>
              <a:t> </a:t>
            </a:r>
            <a:r>
              <a:rPr lang="en-US" sz="2400" dirty="0" err="1">
                <a:hlinkClick r:id="rId11" tooltip="Morquio syndrome"/>
              </a:rPr>
              <a:t>morquio</a:t>
            </a:r>
            <a:r>
              <a:rPr lang="en-US" sz="2400" dirty="0">
                <a:hlinkClick r:id="rId11" tooltip="Morquio syndrome"/>
              </a:rPr>
              <a:t> syndrome</a:t>
            </a:r>
            <a:r>
              <a:rPr lang="en-US" sz="2400" dirty="0"/>
              <a:t>, </a:t>
            </a:r>
            <a:r>
              <a:rPr lang="en-US" sz="2400" dirty="0">
                <a:hlinkClick r:id="rId12" tooltip="Cleidocranial dysostosis"/>
              </a:rPr>
              <a:t>cleidocranial dysostosis</a:t>
            </a:r>
            <a:r>
              <a:rPr lang="en-US" sz="2400" dirty="0"/>
              <a:t> or </a:t>
            </a:r>
            <a:r>
              <a:rPr lang="en-US" sz="2400" dirty="0">
                <a:hlinkClick r:id="rId13" tooltip="Myotonia congenita"/>
              </a:rPr>
              <a:t>myotonia congenita</a:t>
            </a:r>
            <a:r>
              <a:rPr lang="en-US" sz="2400" dirty="0"/>
              <a:t>.</a:t>
            </a:r>
          </a:p>
          <a:p>
            <a:endParaRPr lang="cs-CZ" dirty="0"/>
          </a:p>
        </p:txBody>
      </p:sp>
    </p:spTree>
    <p:extLst>
      <p:ext uri="{BB962C8B-B14F-4D97-AF65-F5344CB8AC3E}">
        <p14:creationId xmlns:p14="http://schemas.microsoft.com/office/powerpoint/2010/main" val="315823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Hypermobility</a:t>
            </a:r>
            <a:r>
              <a:rPr lang="cs-CZ" dirty="0"/>
              <a:t> </a:t>
            </a:r>
          </a:p>
        </p:txBody>
      </p:sp>
      <p:sp>
        <p:nvSpPr>
          <p:cNvPr id="3" name="Zástupný symbol pro obsah 2"/>
          <p:cNvSpPr>
            <a:spLocks noGrp="1"/>
          </p:cNvSpPr>
          <p:nvPr>
            <p:ph idx="1"/>
          </p:nvPr>
        </p:nvSpPr>
        <p:spPr>
          <a:xfrm>
            <a:off x="1144932" y="2852936"/>
            <a:ext cx="7315499" cy="4267200"/>
          </a:xfrm>
        </p:spPr>
        <p:txBody>
          <a:bodyPr>
            <a:normAutofit/>
          </a:bodyPr>
          <a:lstStyle/>
          <a:p>
            <a:pPr marL="0" indent="0">
              <a:buNone/>
            </a:pPr>
            <a:r>
              <a:rPr lang="en-US" sz="2000" dirty="0"/>
              <a:t>Hypermobility generally results from one or more of the following:</a:t>
            </a:r>
          </a:p>
          <a:p>
            <a:pPr marL="342900" indent="-342900">
              <a:buFont typeface="+mj-lt"/>
              <a:buAutoNum type="arabicPeriod"/>
            </a:pPr>
            <a:r>
              <a:rPr lang="en-US" sz="2000" dirty="0"/>
              <a:t>Misaligned </a:t>
            </a:r>
            <a:r>
              <a:rPr lang="en-US" sz="2000" u="sng" dirty="0">
                <a:solidFill>
                  <a:schemeClr val="accent1"/>
                </a:solidFill>
              </a:rPr>
              <a:t>joints</a:t>
            </a:r>
          </a:p>
          <a:p>
            <a:pPr marL="342900" indent="-342900">
              <a:buFont typeface="+mj-lt"/>
              <a:buAutoNum type="arabicPeriod"/>
            </a:pPr>
            <a:r>
              <a:rPr lang="en-US" sz="2000" dirty="0"/>
              <a:t>Abnormally shaped ends of one or more </a:t>
            </a:r>
            <a:r>
              <a:rPr lang="en-US" sz="2000" dirty="0">
                <a:hlinkClick r:id="rId2" tooltip="Bone"/>
              </a:rPr>
              <a:t>bones</a:t>
            </a:r>
            <a:r>
              <a:rPr lang="en-US" sz="2000" dirty="0"/>
              <a:t> at a </a:t>
            </a:r>
            <a:r>
              <a:rPr lang="en-US" sz="2000" dirty="0">
                <a:hlinkClick r:id="rId3" tooltip="Joint"/>
              </a:rPr>
              <a:t>joint</a:t>
            </a:r>
            <a:endParaRPr lang="en-US" sz="2000" dirty="0"/>
          </a:p>
          <a:p>
            <a:pPr marL="342900" indent="-342900">
              <a:buFont typeface="+mj-lt"/>
              <a:buAutoNum type="arabicPeriod"/>
            </a:pPr>
            <a:r>
              <a:rPr lang="cs-CZ" sz="2000" dirty="0"/>
              <a:t>W</a:t>
            </a:r>
            <a:r>
              <a:rPr lang="en-US" sz="2000" dirty="0" err="1"/>
              <a:t>eakened</a:t>
            </a:r>
            <a:r>
              <a:rPr lang="cs-CZ" sz="2000" dirty="0"/>
              <a:t> </a:t>
            </a:r>
            <a:r>
              <a:rPr lang="en-US" sz="2000" dirty="0">
                <a:hlinkClick r:id="rId4" tooltip="Ligaments"/>
              </a:rPr>
              <a:t>ligaments</a:t>
            </a:r>
            <a:r>
              <a:rPr lang="en-US" sz="2000" dirty="0"/>
              <a:t>/</a:t>
            </a:r>
            <a:r>
              <a:rPr lang="en-US" sz="2000" u="sng" dirty="0">
                <a:solidFill>
                  <a:schemeClr val="accent1"/>
                </a:solidFill>
              </a:rPr>
              <a:t>ligamentous</a:t>
            </a:r>
            <a:r>
              <a:rPr lang="en-US" sz="2000" dirty="0"/>
              <a:t>, </a:t>
            </a:r>
            <a:r>
              <a:rPr lang="en-US" sz="2000" dirty="0">
                <a:hlinkClick r:id="rId5" tooltip="Muscle"/>
              </a:rPr>
              <a:t>muscles</a:t>
            </a:r>
            <a:r>
              <a:rPr lang="en-US" sz="2000" dirty="0"/>
              <a:t> and </a:t>
            </a:r>
            <a:r>
              <a:rPr lang="en-US" sz="2000" dirty="0">
                <a:hlinkClick r:id="rId6" tooltip="Tendons"/>
              </a:rPr>
              <a:t>tendons</a:t>
            </a:r>
            <a:r>
              <a:rPr lang="cs-CZ" sz="2000" dirty="0"/>
              <a:t> </a:t>
            </a:r>
            <a:r>
              <a:rPr lang="cs-CZ" sz="2000" dirty="0" err="1"/>
              <a:t>laxicity</a:t>
            </a:r>
            <a:r>
              <a:rPr lang="cs-CZ" sz="2000" dirty="0"/>
              <a:t> (</a:t>
            </a:r>
            <a:r>
              <a:rPr lang="cs-CZ" sz="2000" dirty="0" err="1"/>
              <a:t>resulting</a:t>
            </a:r>
            <a:r>
              <a:rPr lang="cs-CZ" sz="2000" dirty="0"/>
              <a:t> </a:t>
            </a:r>
            <a:r>
              <a:rPr lang="cs-CZ" sz="2000" dirty="0" err="1"/>
              <a:t>from</a:t>
            </a:r>
            <a:r>
              <a:rPr lang="en-US" sz="2000" dirty="0"/>
              <a:t> Type 1 </a:t>
            </a:r>
            <a:r>
              <a:rPr lang="cs-CZ" sz="2000" dirty="0" err="1"/>
              <a:t>collagen</a:t>
            </a:r>
            <a:r>
              <a:rPr lang="cs-CZ" sz="2000" dirty="0"/>
              <a:t> </a:t>
            </a:r>
            <a:r>
              <a:rPr lang="cs-CZ" sz="2000" dirty="0" err="1"/>
              <a:t>or</a:t>
            </a:r>
            <a:r>
              <a:rPr lang="cs-CZ" sz="2000" dirty="0"/>
              <a:t> o</a:t>
            </a:r>
            <a:r>
              <a:rPr lang="en-US" sz="2000" dirty="0" err="1"/>
              <a:t>ther</a:t>
            </a:r>
            <a:r>
              <a:rPr lang="en-US" sz="2000" dirty="0"/>
              <a:t> </a:t>
            </a:r>
            <a:r>
              <a:rPr lang="cs-CZ" sz="2000" dirty="0" err="1"/>
              <a:t>connective</a:t>
            </a:r>
            <a:r>
              <a:rPr lang="cs-CZ" sz="2000" dirty="0"/>
              <a:t> </a:t>
            </a:r>
            <a:r>
              <a:rPr lang="cs-CZ" sz="2000" dirty="0" err="1"/>
              <a:t>tissues</a:t>
            </a:r>
            <a:r>
              <a:rPr lang="cs-CZ" sz="2000" dirty="0"/>
              <a:t> </a:t>
            </a:r>
            <a:r>
              <a:rPr lang="en-US" sz="2000" dirty="0"/>
              <a:t>defect (as found in </a:t>
            </a:r>
            <a:r>
              <a:rPr lang="en-US" sz="2000" dirty="0">
                <a:hlinkClick r:id="rId7" tooltip="Ehlers-Danlos syndrome">
                  <a:extLst>
                    <a:ext uri="{A12FA001-AC4F-418D-AE19-62706E023703}">
                      <ahyp:hlinkClr xmlns:ahyp="http://schemas.microsoft.com/office/drawing/2018/hyperlinkcolor" val="tx"/>
                    </a:ext>
                  </a:extLst>
                </a:hlinkClick>
              </a:rPr>
              <a:t>Ehlers-Danlos syndrome</a:t>
            </a:r>
            <a:r>
              <a:rPr lang="en-US" sz="2000" dirty="0"/>
              <a:t>, </a:t>
            </a:r>
            <a:r>
              <a:rPr lang="en-US" sz="2000" dirty="0" err="1">
                <a:hlinkClick r:id="rId8" tooltip="Loeys-Dietz syndrome">
                  <a:extLst>
                    <a:ext uri="{A12FA001-AC4F-418D-AE19-62706E023703}">
                      <ahyp:hlinkClr xmlns:ahyp="http://schemas.microsoft.com/office/drawing/2018/hyperlinkcolor" val="tx"/>
                    </a:ext>
                  </a:extLst>
                </a:hlinkClick>
              </a:rPr>
              <a:t>Loeys</a:t>
            </a:r>
            <a:r>
              <a:rPr lang="en-US" sz="2000" dirty="0">
                <a:hlinkClick r:id="rId8" tooltip="Loeys-Dietz syndrome">
                  <a:extLst>
                    <a:ext uri="{A12FA001-AC4F-418D-AE19-62706E023703}">
                      <ahyp:hlinkClr xmlns:ahyp="http://schemas.microsoft.com/office/drawing/2018/hyperlinkcolor" val="tx"/>
                    </a:ext>
                  </a:extLst>
                </a:hlinkClick>
              </a:rPr>
              <a:t>-Dietz syndrome</a:t>
            </a:r>
            <a:r>
              <a:rPr lang="en-US" sz="2000" dirty="0"/>
              <a:t> and </a:t>
            </a:r>
            <a:r>
              <a:rPr lang="en-US" sz="2000" dirty="0" err="1">
                <a:hlinkClick r:id="rId9" tooltip="Marfan syndrome">
                  <a:extLst>
                    <a:ext uri="{A12FA001-AC4F-418D-AE19-62706E023703}">
                      <ahyp:hlinkClr xmlns:ahyp="http://schemas.microsoft.com/office/drawing/2018/hyperlinkcolor" val="tx"/>
                    </a:ext>
                  </a:extLst>
                </a:hlinkClick>
              </a:rPr>
              <a:t>Marfan</a:t>
            </a:r>
            <a:r>
              <a:rPr lang="en-US" sz="2000" dirty="0">
                <a:hlinkClick r:id="rId9" tooltip="Marfan syndrome">
                  <a:extLst>
                    <a:ext uri="{A12FA001-AC4F-418D-AE19-62706E023703}">
                      <ahyp:hlinkClr xmlns:ahyp="http://schemas.microsoft.com/office/drawing/2018/hyperlinkcolor" val="tx"/>
                    </a:ext>
                  </a:extLst>
                </a:hlinkClick>
              </a:rPr>
              <a:t> syndrome</a:t>
            </a:r>
            <a:r>
              <a:rPr lang="en-US" sz="2000" dirty="0"/>
              <a:t>) </a:t>
            </a:r>
            <a:br>
              <a:rPr lang="cs-CZ" sz="2000" dirty="0"/>
            </a:br>
            <a:endParaRPr lang="en-US" sz="2000" dirty="0"/>
          </a:p>
        </p:txBody>
      </p:sp>
      <p:pic>
        <p:nvPicPr>
          <p:cNvPr id="9218" name="Picture 2" descr="https://s-media-cache-ak0.pinimg.com/736x/99/8b/19/998b190fd70ae7586cb855b05be91e09.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40945" r="65630" b="27098"/>
          <a:stretch/>
        </p:blipFill>
        <p:spPr bwMode="auto">
          <a:xfrm>
            <a:off x="6588224" y="143271"/>
            <a:ext cx="2409471" cy="2304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58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Hypermobility</a:t>
            </a:r>
            <a:r>
              <a:rPr lang="cs-CZ" dirty="0"/>
              <a:t> </a:t>
            </a:r>
          </a:p>
        </p:txBody>
      </p:sp>
      <p:sp>
        <p:nvSpPr>
          <p:cNvPr id="3" name="Zástupný symbol pro obsah 2"/>
          <p:cNvSpPr>
            <a:spLocks noGrp="1"/>
          </p:cNvSpPr>
          <p:nvPr>
            <p:ph idx="1"/>
          </p:nvPr>
        </p:nvSpPr>
        <p:spPr/>
        <p:txBody>
          <a:bodyPr>
            <a:normAutofit/>
          </a:bodyPr>
          <a:lstStyle/>
          <a:p>
            <a:pPr marL="0" indent="0">
              <a:buNone/>
            </a:pPr>
            <a:r>
              <a:rPr lang="en-US" dirty="0"/>
              <a:t>Current thinking suggests four causative factors:</a:t>
            </a:r>
          </a:p>
          <a:p>
            <a:pPr marL="0" indent="0">
              <a:buNone/>
            </a:pPr>
            <a:r>
              <a:rPr lang="cs-CZ" dirty="0">
                <a:solidFill>
                  <a:srgbClr val="FFFF00"/>
                </a:solidFill>
              </a:rPr>
              <a:t>1. </a:t>
            </a:r>
            <a:r>
              <a:rPr lang="en-US" dirty="0">
                <a:solidFill>
                  <a:srgbClr val="FFFF00"/>
                </a:solidFill>
              </a:rPr>
              <a:t>The shape of the ends of the bones</a:t>
            </a:r>
            <a:r>
              <a:rPr lang="cs-CZ" dirty="0">
                <a:solidFill>
                  <a:srgbClr val="FFFF00"/>
                </a:solidFill>
              </a:rPr>
              <a:t> </a:t>
            </a:r>
            <a:r>
              <a:rPr lang="cs-CZ" dirty="0"/>
              <a:t>– </a:t>
            </a:r>
            <a:r>
              <a:rPr lang="cs-CZ" dirty="0" err="1"/>
              <a:t>if</a:t>
            </a:r>
            <a:r>
              <a:rPr lang="en-US" dirty="0"/>
              <a:t> a shallow rather than a deep socket is inherited, a relatively large </a:t>
            </a:r>
            <a:r>
              <a:rPr lang="cs-CZ" dirty="0"/>
              <a:t>ROM</a:t>
            </a:r>
            <a:r>
              <a:rPr lang="en-US" dirty="0"/>
              <a:t> will be possible. If the socket is particularly shallow, then the joint may dislocate easily.</a:t>
            </a:r>
          </a:p>
          <a:p>
            <a:pPr marL="0" indent="0">
              <a:buNone/>
            </a:pPr>
            <a:r>
              <a:rPr lang="cs-CZ" dirty="0">
                <a:solidFill>
                  <a:srgbClr val="FFFF00"/>
                </a:solidFill>
              </a:rPr>
              <a:t>2. </a:t>
            </a:r>
            <a:r>
              <a:rPr lang="en-US" dirty="0">
                <a:solidFill>
                  <a:srgbClr val="FFFF00"/>
                </a:solidFill>
              </a:rPr>
              <a:t>Protein deficiency or hormone problems</a:t>
            </a:r>
            <a:r>
              <a:rPr lang="cs-CZ" dirty="0">
                <a:solidFill>
                  <a:srgbClr val="FFFF00"/>
                </a:solidFill>
              </a:rPr>
              <a:t> </a:t>
            </a:r>
            <a:r>
              <a:rPr lang="cs-CZ" dirty="0"/>
              <a:t>– l</a:t>
            </a:r>
            <a:r>
              <a:rPr lang="en-US" dirty="0" err="1"/>
              <a:t>igaments</a:t>
            </a:r>
            <a:r>
              <a:rPr lang="en-US" dirty="0"/>
              <a:t> are made up of several types of protein </a:t>
            </a:r>
            <a:r>
              <a:rPr lang="en-US" dirty="0" err="1"/>
              <a:t>fibre</a:t>
            </a:r>
            <a:r>
              <a:rPr lang="en-US" dirty="0"/>
              <a:t>. These proteins include</a:t>
            </a:r>
            <a:r>
              <a:rPr lang="cs-CZ" dirty="0"/>
              <a:t> </a:t>
            </a:r>
            <a:r>
              <a:rPr lang="en-US" dirty="0">
                <a:hlinkClick r:id="rId2" tooltip="Elastin"/>
              </a:rPr>
              <a:t>elastin</a:t>
            </a:r>
            <a:r>
              <a:rPr lang="en-US" dirty="0"/>
              <a:t>, which gives elasticity and which may be altered in some people. Female sex hormones alter </a:t>
            </a:r>
            <a:r>
              <a:rPr lang="en-US" dirty="0">
                <a:hlinkClick r:id="rId3" tooltip="Collagen"/>
              </a:rPr>
              <a:t>collagen</a:t>
            </a:r>
            <a:r>
              <a:rPr lang="en-US" dirty="0"/>
              <a:t> </a:t>
            </a:r>
            <a:r>
              <a:rPr lang="en-US" dirty="0">
                <a:hlinkClick r:id="rId4" tooltip="Protein"/>
              </a:rPr>
              <a:t>proteins</a:t>
            </a:r>
            <a:r>
              <a:rPr lang="en-US" dirty="0"/>
              <a:t>. Women are generally more supple just before a </a:t>
            </a:r>
            <a:r>
              <a:rPr lang="en-US" dirty="0">
                <a:hlinkClick r:id="rId5" tooltip="Menstruation"/>
              </a:rPr>
              <a:t>period</a:t>
            </a:r>
            <a:r>
              <a:rPr lang="en-US" dirty="0"/>
              <a:t> and even more so in the later stages of pregnancy, because of a hormone called </a:t>
            </a:r>
            <a:r>
              <a:rPr lang="en-US" dirty="0" err="1">
                <a:hlinkClick r:id="rId6" tooltip="Relaxin"/>
              </a:rPr>
              <a:t>relaxin</a:t>
            </a:r>
            <a:r>
              <a:rPr lang="en-US" dirty="0"/>
              <a:t> that allows the </a:t>
            </a:r>
            <a:r>
              <a:rPr lang="en-US" dirty="0">
                <a:hlinkClick r:id="rId7" tooltip="Pelvis"/>
              </a:rPr>
              <a:t>pelvis</a:t>
            </a:r>
            <a:r>
              <a:rPr lang="en-US" dirty="0"/>
              <a:t> to expand so the head of the baby can pass. </a:t>
            </a:r>
            <a:endParaRPr lang="cs-CZ" dirty="0"/>
          </a:p>
        </p:txBody>
      </p:sp>
    </p:spTree>
    <p:extLst>
      <p:ext uri="{BB962C8B-B14F-4D97-AF65-F5344CB8AC3E}">
        <p14:creationId xmlns:p14="http://schemas.microsoft.com/office/powerpoint/2010/main" val="188917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Hypermobility</a:t>
            </a:r>
            <a:r>
              <a:rPr lang="cs-CZ" dirty="0"/>
              <a:t> </a:t>
            </a:r>
          </a:p>
        </p:txBody>
      </p:sp>
      <p:sp>
        <p:nvSpPr>
          <p:cNvPr id="3" name="Zástupný symbol pro obsah 2"/>
          <p:cNvSpPr>
            <a:spLocks noGrp="1"/>
          </p:cNvSpPr>
          <p:nvPr>
            <p:ph idx="1"/>
          </p:nvPr>
        </p:nvSpPr>
        <p:spPr>
          <a:xfrm>
            <a:off x="1142108" y="1905000"/>
            <a:ext cx="4077964" cy="4267200"/>
          </a:xfrm>
        </p:spPr>
        <p:txBody>
          <a:bodyPr>
            <a:normAutofit/>
          </a:bodyPr>
          <a:lstStyle/>
          <a:p>
            <a:pPr marL="0" indent="0">
              <a:buNone/>
            </a:pPr>
            <a:r>
              <a:rPr lang="cs-CZ" dirty="0">
                <a:solidFill>
                  <a:srgbClr val="FFFF00"/>
                </a:solidFill>
              </a:rPr>
              <a:t>3. </a:t>
            </a:r>
            <a:r>
              <a:rPr lang="en-US" dirty="0">
                <a:solidFill>
                  <a:srgbClr val="FFFF00"/>
                </a:solidFill>
              </a:rPr>
              <a:t>Muscle tone</a:t>
            </a:r>
            <a:r>
              <a:rPr lang="cs-CZ" dirty="0">
                <a:solidFill>
                  <a:srgbClr val="FFFF00"/>
                </a:solidFill>
              </a:rPr>
              <a:t> </a:t>
            </a:r>
            <a:r>
              <a:rPr lang="cs-CZ" dirty="0"/>
              <a:t>– t</a:t>
            </a:r>
            <a:r>
              <a:rPr lang="en-US" dirty="0"/>
              <a:t>he tone of muscles is controlled by the nervous system, and influences </a:t>
            </a:r>
            <a:r>
              <a:rPr lang="cs-CZ" dirty="0"/>
              <a:t>ROM</a:t>
            </a:r>
            <a:r>
              <a:rPr lang="en-US" dirty="0"/>
              <a:t>. Special techniques can change muscle tone and increase flexibility. </a:t>
            </a:r>
            <a:r>
              <a:rPr lang="en-US" dirty="0">
                <a:hlinkClick r:id="rId2" tooltip="Yoga"/>
              </a:rPr>
              <a:t>Yoga</a:t>
            </a:r>
            <a:r>
              <a:rPr lang="en-US" dirty="0"/>
              <a:t>, for example, can help to relax muscles and make the joints more supple. </a:t>
            </a:r>
            <a:r>
              <a:rPr lang="en-US" u="sng" dirty="0">
                <a:solidFill>
                  <a:schemeClr val="accent1"/>
                </a:solidFill>
              </a:rPr>
              <a:t>Gymnasts and athletes </a:t>
            </a:r>
            <a:r>
              <a:rPr lang="en-US" dirty="0"/>
              <a:t>can sometimes acquire hypermobility in some joints through activity.</a:t>
            </a:r>
          </a:p>
          <a:p>
            <a:pPr marL="0" indent="0">
              <a:buNone/>
            </a:pPr>
            <a:r>
              <a:rPr lang="cs-CZ" dirty="0">
                <a:solidFill>
                  <a:srgbClr val="FFFF00"/>
                </a:solidFill>
              </a:rPr>
              <a:t>4. </a:t>
            </a:r>
            <a:r>
              <a:rPr lang="en-US" dirty="0">
                <a:solidFill>
                  <a:srgbClr val="FFFF00"/>
                </a:solidFill>
              </a:rPr>
              <a:t>Proprioception</a:t>
            </a:r>
            <a:r>
              <a:rPr lang="cs-CZ" dirty="0"/>
              <a:t> – c</a:t>
            </a:r>
            <a:r>
              <a:rPr lang="en-US" dirty="0" err="1"/>
              <a:t>ompromised</a:t>
            </a:r>
            <a:r>
              <a:rPr lang="en-US" dirty="0"/>
              <a:t> ability to detect exact joint/body position with closed eyes, may lead to overstretching </a:t>
            </a:r>
            <a:r>
              <a:rPr lang="cs-CZ" dirty="0" err="1"/>
              <a:t>of</a:t>
            </a:r>
            <a:r>
              <a:rPr lang="en-US" dirty="0"/>
              <a:t> hypermobile joints</a:t>
            </a:r>
          </a:p>
          <a:p>
            <a:pPr marL="0" indent="0">
              <a:buNone/>
            </a:pPr>
            <a:endParaRPr lang="cs-CZ" dirty="0"/>
          </a:p>
        </p:txBody>
      </p:sp>
      <p:pic>
        <p:nvPicPr>
          <p:cNvPr id="5122" name="Picture 2" descr="http://medicina.ronnie.cz/img/data/clanky/normal/10840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981574"/>
            <a:ext cx="3409950"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47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Hypermobility</a:t>
            </a:r>
            <a:r>
              <a:rPr lang="cs-CZ" dirty="0"/>
              <a:t> </a:t>
            </a:r>
          </a:p>
        </p:txBody>
      </p:sp>
      <p:sp>
        <p:nvSpPr>
          <p:cNvPr id="3" name="Zástupný symbol pro obsah 2"/>
          <p:cNvSpPr>
            <a:spLocks noGrp="1"/>
          </p:cNvSpPr>
          <p:nvPr>
            <p:ph idx="1"/>
          </p:nvPr>
        </p:nvSpPr>
        <p:spPr/>
        <p:txBody>
          <a:bodyPr>
            <a:normAutofit/>
          </a:bodyPr>
          <a:lstStyle/>
          <a:p>
            <a:r>
              <a:rPr lang="en-US" dirty="0"/>
              <a:t>Hypermobility can also be caused by connective tissue disorders, such as </a:t>
            </a:r>
            <a:r>
              <a:rPr lang="en-US" dirty="0">
                <a:hlinkClick r:id="rId2" tooltip="Ehlers-Danlos Syndrome"/>
              </a:rPr>
              <a:t>Ehlers-Danlos Syndrome</a:t>
            </a:r>
            <a:r>
              <a:rPr lang="en-US" dirty="0"/>
              <a:t> (EDS) and </a:t>
            </a:r>
            <a:r>
              <a:rPr lang="en-US" dirty="0" err="1">
                <a:hlinkClick r:id="rId3" tooltip="Marfan syndrome"/>
              </a:rPr>
              <a:t>Marfan</a:t>
            </a:r>
            <a:r>
              <a:rPr lang="en-US" dirty="0">
                <a:hlinkClick r:id="rId3" tooltip="Marfan syndrome"/>
              </a:rPr>
              <a:t> syndrome</a:t>
            </a:r>
            <a:endParaRPr lang="cs-CZ" dirty="0"/>
          </a:p>
          <a:p>
            <a:r>
              <a:rPr lang="en-US" dirty="0"/>
              <a:t>Joint hypermobility is a common symptom for both</a:t>
            </a:r>
            <a:endParaRPr lang="cs-CZ" dirty="0"/>
          </a:p>
          <a:p>
            <a:r>
              <a:rPr lang="en-US" dirty="0"/>
              <a:t>People with EDS-HT suffer</a:t>
            </a:r>
            <a:r>
              <a:rPr lang="cs-CZ" dirty="0"/>
              <a:t> </a:t>
            </a:r>
            <a:r>
              <a:rPr lang="cs-CZ" dirty="0" err="1"/>
              <a:t>from</a:t>
            </a:r>
            <a:r>
              <a:rPr lang="en-US" dirty="0"/>
              <a:t> frequent</a:t>
            </a:r>
            <a:r>
              <a:rPr lang="cs-CZ" dirty="0"/>
              <a:t> joint </a:t>
            </a:r>
            <a:r>
              <a:rPr lang="cs-CZ" u="sng" dirty="0" err="1">
                <a:solidFill>
                  <a:schemeClr val="accent1"/>
                </a:solidFill>
              </a:rPr>
              <a:t>dislocations</a:t>
            </a:r>
            <a:r>
              <a:rPr lang="cs-CZ" u="sng" dirty="0">
                <a:solidFill>
                  <a:schemeClr val="accent1"/>
                </a:solidFill>
              </a:rPr>
              <a:t> </a:t>
            </a:r>
            <a:r>
              <a:rPr lang="cs-CZ" dirty="0"/>
              <a:t>and  </a:t>
            </a:r>
            <a:r>
              <a:rPr lang="en-US" dirty="0">
                <a:hlinkClick r:id="rId4" tooltip="Subluxations"/>
              </a:rPr>
              <a:t>subluxations</a:t>
            </a:r>
            <a:r>
              <a:rPr lang="en-US" dirty="0"/>
              <a:t> (partial/incomplete dislocations), with or without trauma, sometimes spontaneously. </a:t>
            </a:r>
            <a:br>
              <a:rPr lang="cs-CZ" dirty="0"/>
            </a:br>
            <a:endParaRPr lang="cs-CZ" dirty="0"/>
          </a:p>
        </p:txBody>
      </p:sp>
      <p:pic>
        <p:nvPicPr>
          <p:cNvPr id="4" name="Picture 2" descr="http://hypermobility.org/wp-content/uploads/2012/10/Untitled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3819524"/>
            <a:ext cx="3943350"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74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eighton score + Brighton Criteria for Diagnos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292765"/>
            <a:ext cx="9036496"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a:extLst>
              <a:ext uri="{FF2B5EF4-FFF2-40B4-BE49-F238E27FC236}">
                <a16:creationId xmlns:a16="http://schemas.microsoft.com/office/drawing/2014/main" id="{4406C8F8-7489-4C06-8FDD-BA23821F6C2E}"/>
              </a:ext>
            </a:extLst>
          </p:cNvPr>
          <p:cNvSpPr/>
          <p:nvPr/>
        </p:nvSpPr>
        <p:spPr>
          <a:xfrm>
            <a:off x="1907704" y="116632"/>
            <a:ext cx="5400600" cy="369332"/>
          </a:xfrm>
          <a:prstGeom prst="rect">
            <a:avLst/>
          </a:prstGeom>
        </p:spPr>
        <p:txBody>
          <a:bodyPr wrap="square">
            <a:spAutoFit/>
          </a:bodyPr>
          <a:lstStyle/>
          <a:p>
            <a:r>
              <a:rPr lang="cs-CZ" dirty="0">
                <a:hlinkClick r:id="rId3"/>
              </a:rPr>
              <a:t>https://www.youtube.com/watch?v=31G69TZE_R4</a:t>
            </a:r>
            <a:r>
              <a:rPr lang="cs-CZ" dirty="0"/>
              <a:t> </a:t>
            </a:r>
          </a:p>
        </p:txBody>
      </p:sp>
    </p:spTree>
    <p:extLst>
      <p:ext uri="{BB962C8B-B14F-4D97-AF65-F5344CB8AC3E}">
        <p14:creationId xmlns:p14="http://schemas.microsoft.com/office/powerpoint/2010/main" val="9474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media-cache-ak0.pinimg.com/736x/99/8b/19/998b190fd70ae7586cb855b05be91e0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13" t="362" r="-692" b="428"/>
          <a:stretch/>
        </p:blipFill>
        <p:spPr bwMode="auto">
          <a:xfrm>
            <a:off x="1403648" y="2790"/>
            <a:ext cx="6634800" cy="68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05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Hypermobility and </a:t>
            </a:r>
            <a:r>
              <a:rPr lang="cs-CZ" dirty="0" err="1"/>
              <a:t>pregnancy</a:t>
            </a:r>
            <a:endParaRPr lang="cs-CZ" dirty="0"/>
          </a:p>
        </p:txBody>
      </p:sp>
      <p:sp>
        <p:nvSpPr>
          <p:cNvPr id="3" name="Zástupný symbol pro obsah 2"/>
          <p:cNvSpPr>
            <a:spLocks noGrp="1"/>
          </p:cNvSpPr>
          <p:nvPr>
            <p:ph idx="1"/>
          </p:nvPr>
        </p:nvSpPr>
        <p:spPr>
          <a:xfrm>
            <a:off x="1043608" y="2641396"/>
            <a:ext cx="6859785" cy="4267200"/>
          </a:xfrm>
        </p:spPr>
        <p:txBody>
          <a:bodyPr>
            <a:normAutofit/>
          </a:bodyPr>
          <a:lstStyle/>
          <a:p>
            <a:r>
              <a:rPr lang="en-US" dirty="0"/>
              <a:t>During </a:t>
            </a:r>
            <a:r>
              <a:rPr lang="en-US" dirty="0">
                <a:hlinkClick r:id="rId2" tooltip="Pregnancy"/>
              </a:rPr>
              <a:t>pregnancy</a:t>
            </a:r>
            <a:r>
              <a:rPr lang="en-US" dirty="0"/>
              <a:t>, the body releases certain </a:t>
            </a:r>
            <a:r>
              <a:rPr lang="en-US" dirty="0">
                <a:hlinkClick r:id="rId3" tooltip="Hormone"/>
              </a:rPr>
              <a:t>hormones</a:t>
            </a:r>
            <a:r>
              <a:rPr lang="en-US" dirty="0"/>
              <a:t> that alter ligament physiology easing the stretching needed to accommodate fetal growth as well as the birthing process. </a:t>
            </a:r>
            <a:endParaRPr lang="cs-CZ" dirty="0"/>
          </a:p>
          <a:p>
            <a:r>
              <a:rPr lang="en-US" dirty="0"/>
              <a:t>For women with hypermobility conditions </a:t>
            </a:r>
            <a:r>
              <a:rPr lang="en-US" dirty="0">
                <a:hlinkClick r:id="rId4" tooltip="Pelvic girdle pain"/>
              </a:rPr>
              <a:t>pregnancy-related pelvic girdle</a:t>
            </a:r>
            <a:r>
              <a:rPr lang="en-US" u="sng" dirty="0">
                <a:solidFill>
                  <a:schemeClr val="accent1"/>
                </a:solidFill>
              </a:rPr>
              <a:t> pain </a:t>
            </a:r>
            <a:r>
              <a:rPr lang="en-US" dirty="0"/>
              <a:t>during pregnancy can be debilitating due to these two converging factors. </a:t>
            </a:r>
            <a:endParaRPr lang="cs-CZ" dirty="0"/>
          </a:p>
          <a:p>
            <a:r>
              <a:rPr lang="en-US" dirty="0"/>
              <a:t>Pain often inhibits such women from standing up or walking during pregnancy. The pregnant patient may be forced to use a </a:t>
            </a:r>
            <a:r>
              <a:rPr lang="en-US" dirty="0">
                <a:hlinkClick r:id="rId5" tooltip="Bedpan"/>
              </a:rPr>
              <a:t>bedpan</a:t>
            </a:r>
            <a:r>
              <a:rPr lang="en-US" dirty="0"/>
              <a:t> and/or a </a:t>
            </a:r>
            <a:r>
              <a:rPr lang="en-US" dirty="0">
                <a:hlinkClick r:id="rId6" tooltip="Wheelchair"/>
              </a:rPr>
              <a:t>wheelchair</a:t>
            </a:r>
            <a:r>
              <a:rPr lang="en-US" dirty="0"/>
              <a:t> during pregnancy (possibly associated with permanent disabilities). </a:t>
            </a:r>
            <a:endParaRPr lang="cs-CZ" dirty="0"/>
          </a:p>
          <a:p>
            <a:r>
              <a:rPr lang="en-US" dirty="0"/>
              <a:t>The pregnant woman with hypermobile joints will often be in significant pain as muscles and joints adapt to the pregnancy.</a:t>
            </a:r>
          </a:p>
        </p:txBody>
      </p:sp>
      <p:pic>
        <p:nvPicPr>
          <p:cNvPr id="3074" name="Picture 2" descr="Image result for hypermobility and pregnancy">
            <a:extLst>
              <a:ext uri="{FF2B5EF4-FFF2-40B4-BE49-F238E27FC236}">
                <a16:creationId xmlns:a16="http://schemas.microsoft.com/office/drawing/2014/main" id="{CC01B733-1B18-432D-9DB9-5EB51097601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724" r="29684"/>
          <a:stretch/>
        </p:blipFill>
        <p:spPr bwMode="auto">
          <a:xfrm>
            <a:off x="6456602" y="-49275"/>
            <a:ext cx="2664296" cy="2689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71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Content</a:t>
            </a:r>
            <a:r>
              <a:rPr lang="cs-CZ" dirty="0"/>
              <a:t> </a:t>
            </a:r>
          </a:p>
        </p:txBody>
      </p:sp>
      <p:sp>
        <p:nvSpPr>
          <p:cNvPr id="3" name="Zástupný symbol pro obsah 2"/>
          <p:cNvSpPr>
            <a:spLocks noGrp="1"/>
          </p:cNvSpPr>
          <p:nvPr>
            <p:ph idx="1"/>
          </p:nvPr>
        </p:nvSpPr>
        <p:spPr/>
        <p:txBody>
          <a:bodyPr/>
          <a:lstStyle/>
          <a:p>
            <a:pPr marL="342900" indent="-342900">
              <a:buFont typeface="+mj-lt"/>
              <a:buAutoNum type="arabicPeriod"/>
            </a:pPr>
            <a:r>
              <a:rPr lang="cs-CZ" dirty="0" err="1"/>
              <a:t>Hypermobility</a:t>
            </a:r>
            <a:r>
              <a:rPr lang="cs-CZ" dirty="0"/>
              <a:t> </a:t>
            </a:r>
          </a:p>
          <a:p>
            <a:pPr marL="342900" indent="-342900">
              <a:buFont typeface="+mj-lt"/>
              <a:buAutoNum type="arabicPeriod"/>
            </a:pPr>
            <a:r>
              <a:rPr lang="cs-CZ" dirty="0"/>
              <a:t> </a:t>
            </a:r>
            <a:r>
              <a:rPr lang="cs-CZ" dirty="0" err="1"/>
              <a:t>Examination</a:t>
            </a:r>
            <a:r>
              <a:rPr lang="cs-CZ" dirty="0"/>
              <a:t> </a:t>
            </a:r>
            <a:r>
              <a:rPr lang="cs-CZ" dirty="0" err="1"/>
              <a:t>of</a:t>
            </a:r>
            <a:r>
              <a:rPr lang="cs-CZ" dirty="0"/>
              <a:t> </a:t>
            </a:r>
            <a:r>
              <a:rPr lang="cs-CZ" dirty="0" err="1"/>
              <a:t>hypermobility</a:t>
            </a:r>
            <a:endParaRPr lang="cs-CZ" dirty="0"/>
          </a:p>
        </p:txBody>
      </p:sp>
      <p:pic>
        <p:nvPicPr>
          <p:cNvPr id="4" name="Picture 2" descr="Assessment and Treatment of Muscle Imbalance">
            <a:extLst>
              <a:ext uri="{FF2B5EF4-FFF2-40B4-BE49-F238E27FC236}">
                <a16:creationId xmlns:a16="http://schemas.microsoft.com/office/drawing/2014/main" id="{65D7BA46-C049-430E-B81D-9308E929719F}"/>
              </a:ext>
            </a:extLst>
          </p:cNvPr>
          <p:cNvPicPr>
            <a:picLocks noChangeAspect="1" noChangeArrowheads="1"/>
          </p:cNvPicPr>
          <p:nvPr/>
        </p:nvPicPr>
        <p:blipFill>
          <a:blip r:embed="rId2"/>
          <a:srcRect/>
          <a:stretch>
            <a:fillRect/>
          </a:stretch>
        </p:blipFill>
        <p:spPr bwMode="auto">
          <a:xfrm>
            <a:off x="5470768" y="2867914"/>
            <a:ext cx="2954992" cy="3812893"/>
          </a:xfrm>
          <a:prstGeom prst="rect">
            <a:avLst/>
          </a:prstGeom>
          <a:noFill/>
        </p:spPr>
      </p:pic>
      <p:pic>
        <p:nvPicPr>
          <p:cNvPr id="1026" name="Picture 2" descr="Image result for janda muscle functioning">
            <a:extLst>
              <a:ext uri="{FF2B5EF4-FFF2-40B4-BE49-F238E27FC236}">
                <a16:creationId xmlns:a16="http://schemas.microsoft.com/office/drawing/2014/main" id="{71E48403-935B-476C-94EF-C13AAC07D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855152"/>
            <a:ext cx="2880320" cy="3825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18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Hypermobility - </a:t>
            </a:r>
            <a:r>
              <a:rPr lang="cs-CZ" dirty="0" err="1"/>
              <a:t>types</a:t>
            </a:r>
            <a:r>
              <a:rPr lang="cs-CZ" dirty="0"/>
              <a:t> </a:t>
            </a:r>
          </a:p>
        </p:txBody>
      </p:sp>
      <p:sp>
        <p:nvSpPr>
          <p:cNvPr id="3" name="Zástupný symbol pro obsah 2"/>
          <p:cNvSpPr>
            <a:spLocks noGrp="1"/>
          </p:cNvSpPr>
          <p:nvPr>
            <p:ph idx="1"/>
          </p:nvPr>
        </p:nvSpPr>
        <p:spPr/>
        <p:txBody>
          <a:bodyPr>
            <a:normAutofit/>
          </a:bodyPr>
          <a:lstStyle/>
          <a:p>
            <a:pPr marL="0" indent="0">
              <a:buNone/>
            </a:pPr>
            <a:r>
              <a:rPr lang="en-US" sz="2000" dirty="0"/>
              <a:t>There are </a:t>
            </a:r>
            <a:r>
              <a:rPr lang="cs-CZ" sz="2000" dirty="0" err="1"/>
              <a:t>four</a:t>
            </a:r>
            <a:r>
              <a:rPr lang="en-US" sz="2000" dirty="0"/>
              <a:t> </a:t>
            </a:r>
            <a:r>
              <a:rPr lang="cs-CZ" sz="2000" dirty="0" err="1"/>
              <a:t>main</a:t>
            </a:r>
            <a:r>
              <a:rPr lang="en-US" sz="2000" dirty="0"/>
              <a:t> types of hypermobility: </a:t>
            </a:r>
          </a:p>
          <a:p>
            <a:pPr marL="342900" indent="-342900">
              <a:buAutoNum type="arabicPeriod"/>
            </a:pPr>
            <a:r>
              <a:rPr lang="cs-CZ" sz="2000" dirty="0" err="1"/>
              <a:t>Compensatory</a:t>
            </a:r>
            <a:endParaRPr lang="cs-CZ" sz="2000" dirty="0"/>
          </a:p>
          <a:p>
            <a:pPr marL="342900" indent="-342900">
              <a:buAutoNum type="arabicPeriod"/>
            </a:pPr>
            <a:r>
              <a:rPr lang="en-US" sz="2000" dirty="0"/>
              <a:t>Hypermobility in the neurological disease</a:t>
            </a:r>
            <a:endParaRPr lang="cs-CZ" sz="2000" dirty="0"/>
          </a:p>
          <a:p>
            <a:pPr marL="342900" indent="-342900">
              <a:buAutoNum type="arabicPeriod"/>
            </a:pPr>
            <a:r>
              <a:rPr lang="en-US" sz="2000" dirty="0"/>
              <a:t>Constitutional</a:t>
            </a:r>
            <a:endParaRPr lang="cs-CZ" sz="2000" dirty="0"/>
          </a:p>
          <a:p>
            <a:pPr marL="342900" indent="-342900">
              <a:buAutoNum type="arabicPeriod"/>
            </a:pPr>
            <a:r>
              <a:rPr lang="en-US" sz="2000" dirty="0"/>
              <a:t> Local pathological </a:t>
            </a:r>
            <a:br>
              <a:rPr lang="cs-CZ" sz="2000" dirty="0"/>
            </a:br>
            <a:r>
              <a:rPr lang="en-US" sz="2000" dirty="0"/>
              <a:t>(post-traumatic)</a:t>
            </a:r>
            <a:endParaRPr lang="cs-CZ" sz="2000" dirty="0"/>
          </a:p>
        </p:txBody>
      </p:sp>
      <p:pic>
        <p:nvPicPr>
          <p:cNvPr id="6148" name="Picture 4" descr="http://static1.squarespace.com/static/54f5bf56e4b02841c186785d/t/550542d6e4b00ffe140823d7/14264081515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3622268"/>
            <a:ext cx="4004069" cy="2686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14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1. </a:t>
            </a:r>
            <a:r>
              <a:rPr lang="cs-CZ" dirty="0" err="1"/>
              <a:t>Compensatory</a:t>
            </a:r>
            <a:r>
              <a:rPr lang="cs-CZ" dirty="0"/>
              <a:t> Hypermobility </a:t>
            </a:r>
          </a:p>
        </p:txBody>
      </p:sp>
      <p:sp>
        <p:nvSpPr>
          <p:cNvPr id="3" name="Zástupný symbol pro obsah 2"/>
          <p:cNvSpPr>
            <a:spLocks noGrp="1"/>
          </p:cNvSpPr>
          <p:nvPr>
            <p:ph idx="1"/>
          </p:nvPr>
        </p:nvSpPr>
        <p:spPr/>
        <p:txBody>
          <a:bodyPr>
            <a:normAutofit/>
          </a:bodyPr>
          <a:lstStyle/>
          <a:p>
            <a:r>
              <a:rPr lang="en-US" sz="2000" dirty="0"/>
              <a:t>This is a local pathological hypermobility, which is a consequence of </a:t>
            </a:r>
            <a:r>
              <a:rPr lang="en-US" sz="2000" u="sng" dirty="0">
                <a:solidFill>
                  <a:schemeClr val="accent1"/>
                </a:solidFill>
              </a:rPr>
              <a:t>compensatory mechanisms </a:t>
            </a:r>
            <a:r>
              <a:rPr lang="en-US" sz="2000" dirty="0"/>
              <a:t>in limiting the </a:t>
            </a:r>
            <a:r>
              <a:rPr lang="cs-CZ" sz="2000" dirty="0"/>
              <a:t>ROM</a:t>
            </a:r>
            <a:r>
              <a:rPr lang="en-US" sz="2000" dirty="0"/>
              <a:t> in another segment or joint</a:t>
            </a:r>
            <a:endParaRPr lang="cs-CZ" sz="2000" dirty="0"/>
          </a:p>
          <a:p>
            <a:r>
              <a:rPr lang="en-US" sz="2000" dirty="0"/>
              <a:t>Local hypermobility can arise in </a:t>
            </a:r>
            <a:r>
              <a:rPr lang="cs-CZ" sz="2000" dirty="0" err="1"/>
              <a:t>one</a:t>
            </a:r>
            <a:r>
              <a:rPr lang="en-US" sz="2000" dirty="0"/>
              <a:t> movement segment of the spine as a compensatory mechanism for a</a:t>
            </a:r>
            <a:r>
              <a:rPr lang="cs-CZ" sz="2000" dirty="0" err="1"/>
              <a:t>nother</a:t>
            </a:r>
            <a:r>
              <a:rPr lang="en-US" sz="2000" dirty="0"/>
              <a:t> stiff segment. </a:t>
            </a:r>
            <a:endParaRPr lang="cs-CZ" sz="2000" dirty="0"/>
          </a:p>
          <a:p>
            <a:r>
              <a:rPr lang="cs-CZ" sz="2000" dirty="0"/>
              <a:t>T</a:t>
            </a:r>
            <a:r>
              <a:rPr lang="en-US" sz="2000" dirty="0" err="1"/>
              <a:t>herapy</a:t>
            </a:r>
            <a:r>
              <a:rPr lang="en-US" sz="2000" dirty="0"/>
              <a:t> for this type of hypermobility focus on </a:t>
            </a:r>
            <a:r>
              <a:rPr lang="en-US" sz="2000" dirty="0" err="1"/>
              <a:t>hypomobil</a:t>
            </a:r>
            <a:r>
              <a:rPr lang="cs-CZ" sz="2000" dirty="0"/>
              <a:t>e</a:t>
            </a:r>
            <a:r>
              <a:rPr lang="en-US" sz="2000" dirty="0"/>
              <a:t> segments. After restoring movement </a:t>
            </a:r>
            <a:r>
              <a:rPr lang="cs-CZ" sz="2000" dirty="0" err="1"/>
              <a:t>of</a:t>
            </a:r>
            <a:r>
              <a:rPr lang="cs-CZ" sz="2000" dirty="0"/>
              <a:t> </a:t>
            </a:r>
            <a:r>
              <a:rPr lang="cs-CZ" sz="2000" dirty="0" err="1"/>
              <a:t>the</a:t>
            </a:r>
            <a:r>
              <a:rPr lang="cs-CZ" sz="2000" dirty="0"/>
              <a:t> </a:t>
            </a:r>
            <a:r>
              <a:rPr lang="en-US" sz="2000" dirty="0" err="1"/>
              <a:t>hypomobil</a:t>
            </a:r>
            <a:r>
              <a:rPr lang="cs-CZ" sz="2000" dirty="0"/>
              <a:t>e</a:t>
            </a:r>
            <a:r>
              <a:rPr lang="en-US" sz="2000" dirty="0"/>
              <a:t> segment </a:t>
            </a:r>
            <a:r>
              <a:rPr lang="cs-CZ" sz="2000" dirty="0" err="1"/>
              <a:t>there</a:t>
            </a:r>
            <a:r>
              <a:rPr lang="cs-CZ" sz="2000" dirty="0"/>
              <a:t> </a:t>
            </a:r>
            <a:r>
              <a:rPr lang="en-US" sz="2000" dirty="0"/>
              <a:t>occurs spontaneously </a:t>
            </a:r>
            <a:r>
              <a:rPr lang="cs-CZ" sz="2000" dirty="0" err="1"/>
              <a:t>normal</a:t>
            </a:r>
            <a:r>
              <a:rPr lang="cs-CZ" sz="2000" dirty="0"/>
              <a:t> </a:t>
            </a:r>
            <a:r>
              <a:rPr lang="en-US" sz="2000" dirty="0"/>
              <a:t>function </a:t>
            </a:r>
            <a:r>
              <a:rPr lang="cs-CZ" sz="2000" dirty="0" err="1"/>
              <a:t>of</a:t>
            </a:r>
            <a:r>
              <a:rPr lang="cs-CZ" sz="2000" dirty="0"/>
              <a:t> </a:t>
            </a:r>
            <a:r>
              <a:rPr lang="cs-CZ" sz="2000" dirty="0" err="1"/>
              <a:t>the</a:t>
            </a:r>
            <a:r>
              <a:rPr lang="cs-CZ" sz="2000" dirty="0"/>
              <a:t> </a:t>
            </a:r>
            <a:r>
              <a:rPr lang="en-US" sz="2000" dirty="0" err="1"/>
              <a:t>hypermobil</a:t>
            </a:r>
            <a:r>
              <a:rPr lang="cs-CZ" sz="2000" dirty="0"/>
              <a:t>e</a:t>
            </a:r>
            <a:r>
              <a:rPr lang="en-US" sz="2000" dirty="0"/>
              <a:t> segment.</a:t>
            </a:r>
            <a:endParaRPr lang="cs-CZ" sz="2000" dirty="0"/>
          </a:p>
        </p:txBody>
      </p:sp>
    </p:spTree>
    <p:extLst>
      <p:ext uri="{BB962C8B-B14F-4D97-AF65-F5344CB8AC3E}">
        <p14:creationId xmlns:p14="http://schemas.microsoft.com/office/powerpoint/2010/main" val="411094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2. General Hypermobility </a:t>
            </a:r>
          </a:p>
        </p:txBody>
      </p:sp>
      <p:sp>
        <p:nvSpPr>
          <p:cNvPr id="3" name="Zástupný symbol pro obsah 2"/>
          <p:cNvSpPr>
            <a:spLocks noGrp="1"/>
          </p:cNvSpPr>
          <p:nvPr>
            <p:ph idx="1"/>
          </p:nvPr>
        </p:nvSpPr>
        <p:spPr>
          <a:xfrm>
            <a:off x="1150872" y="2317484"/>
            <a:ext cx="7453576" cy="4267200"/>
          </a:xfrm>
        </p:spPr>
        <p:txBody>
          <a:bodyPr>
            <a:normAutofit/>
          </a:bodyPr>
          <a:lstStyle/>
          <a:p>
            <a:r>
              <a:rPr lang="en-US" sz="2000" dirty="0"/>
              <a:t>This type of hypermobility (or rather increased passivity) belong to the clinical picture of some </a:t>
            </a:r>
            <a:r>
              <a:rPr lang="en-US" sz="2000" u="sng" dirty="0">
                <a:solidFill>
                  <a:schemeClr val="accent1"/>
                </a:solidFill>
              </a:rPr>
              <a:t>neurological diseases</a:t>
            </a:r>
            <a:r>
              <a:rPr lang="en-US" sz="2000" dirty="0"/>
              <a:t>, </a:t>
            </a:r>
            <a:r>
              <a:rPr lang="en-US" sz="2000" dirty="0" err="1"/>
              <a:t>eg</a:t>
            </a:r>
            <a:r>
              <a:rPr lang="en-US" sz="2000" dirty="0"/>
              <a:t>. </a:t>
            </a:r>
            <a:r>
              <a:rPr lang="cs-CZ" sz="2000" dirty="0"/>
              <a:t>d</a:t>
            </a:r>
            <a:r>
              <a:rPr lang="en-US" sz="2000" dirty="0" err="1"/>
              <a:t>isability</a:t>
            </a:r>
            <a:r>
              <a:rPr lang="en-US" sz="2000" dirty="0"/>
              <a:t> </a:t>
            </a:r>
            <a:r>
              <a:rPr lang="cs-CZ" sz="2000" dirty="0" err="1"/>
              <a:t>of</a:t>
            </a:r>
            <a:r>
              <a:rPr lang="cs-CZ" sz="2000" dirty="0"/>
              <a:t> </a:t>
            </a:r>
            <a:r>
              <a:rPr lang="en-US" sz="2000" dirty="0"/>
              <a:t>cerebellum, peripheral paresis. </a:t>
            </a:r>
            <a:endParaRPr lang="cs-CZ" sz="2000" dirty="0"/>
          </a:p>
          <a:p>
            <a:r>
              <a:rPr lang="en-US" sz="2000" dirty="0"/>
              <a:t>In this type of hypermobility with hypotonia also classified as part of the syndrome ADHD (attention deficit hyperactivity disorders), with hypermobility and cerebellar dyskinetic</a:t>
            </a:r>
            <a:r>
              <a:rPr lang="cs-CZ" sz="2000" dirty="0"/>
              <a:t> </a:t>
            </a:r>
            <a:r>
              <a:rPr lang="en-US" sz="2000" dirty="0"/>
              <a:t>cerebral palsy or Down syndrome, and oligophrenia.</a:t>
            </a:r>
            <a:endParaRPr lang="cs-CZ" sz="2000" dirty="0"/>
          </a:p>
          <a:p>
            <a:r>
              <a:rPr lang="en-US" sz="2000" dirty="0"/>
              <a:t>A general pathological hypermobility usually arises in disorders of the afferent nerve </a:t>
            </a:r>
            <a:r>
              <a:rPr lang="en-US" sz="2000" dirty="0" err="1"/>
              <a:t>fibres</a:t>
            </a:r>
            <a:r>
              <a:rPr lang="en-US" sz="2000" dirty="0"/>
              <a:t>, for example in </a:t>
            </a:r>
            <a:r>
              <a:rPr lang="en-US" sz="2000" dirty="0" err="1"/>
              <a:t>tabes</a:t>
            </a:r>
            <a:r>
              <a:rPr lang="en-US" sz="2000" dirty="0"/>
              <a:t> dorsalis, some cases of polyneuritis, and similar diseases. </a:t>
            </a:r>
            <a:endParaRPr lang="cs-CZ" sz="2000" dirty="0"/>
          </a:p>
          <a:p>
            <a:r>
              <a:rPr lang="en-US" sz="2000" dirty="0"/>
              <a:t>It is also seen in</a:t>
            </a:r>
            <a:r>
              <a:rPr lang="en-US" sz="2000" u="sng" dirty="0">
                <a:solidFill>
                  <a:schemeClr val="accent1"/>
                </a:solidFill>
              </a:rPr>
              <a:t> disturbances of central muscle tonus regulation </a:t>
            </a:r>
            <a:r>
              <a:rPr lang="en-US" sz="2000" dirty="0"/>
              <a:t>such as oligophrenia, and in some cerebellar and extrapyramidal hyperkinetic diseases.</a:t>
            </a:r>
            <a:endParaRPr lang="cs-CZ" sz="2000" dirty="0"/>
          </a:p>
        </p:txBody>
      </p:sp>
      <p:pic>
        <p:nvPicPr>
          <p:cNvPr id="4100" name="Picture 4" descr="http://discovermagazine.com/~/media/Images/Issues/2014/JanFeb/shutterstock_1306992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8273" y="116632"/>
            <a:ext cx="2007238" cy="218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35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3. </a:t>
            </a:r>
            <a:r>
              <a:rPr lang="cs-CZ" dirty="0" err="1"/>
              <a:t>Constitutional</a:t>
            </a:r>
            <a:r>
              <a:rPr lang="cs-CZ" dirty="0"/>
              <a:t> Hypermobility </a:t>
            </a:r>
          </a:p>
        </p:txBody>
      </p:sp>
      <p:sp>
        <p:nvSpPr>
          <p:cNvPr id="3" name="Zástupný symbol pro obsah 2"/>
          <p:cNvSpPr>
            <a:spLocks noGrp="1"/>
          </p:cNvSpPr>
          <p:nvPr>
            <p:ph idx="1"/>
          </p:nvPr>
        </p:nvSpPr>
        <p:spPr>
          <a:xfrm>
            <a:off x="1142108" y="1905000"/>
            <a:ext cx="3717924" cy="4267200"/>
          </a:xfrm>
        </p:spPr>
        <p:txBody>
          <a:bodyPr>
            <a:noAutofit/>
          </a:bodyPr>
          <a:lstStyle/>
          <a:p>
            <a:r>
              <a:rPr lang="en-US" sz="2000" dirty="0"/>
              <a:t>is a vague nonprogressive clinical syndrome that is characterized by a general laxity of connective tissues, muscles, and ligaments in particular</a:t>
            </a:r>
            <a:endParaRPr lang="cs-CZ" sz="2000" dirty="0"/>
          </a:p>
          <a:p>
            <a:r>
              <a:rPr lang="en-US" sz="2000" dirty="0"/>
              <a:t>involves the whole body, although</a:t>
            </a:r>
            <a:r>
              <a:rPr lang="cs-CZ" sz="2000" dirty="0"/>
              <a:t> </a:t>
            </a:r>
            <a:r>
              <a:rPr lang="en-US" sz="2000" dirty="0"/>
              <a:t>all parts may not be affected to the same extent or even strictly symmetrically </a:t>
            </a:r>
            <a:endParaRPr lang="cs-CZ" sz="2000" dirty="0"/>
          </a:p>
        </p:txBody>
      </p:sp>
      <p:pic>
        <p:nvPicPr>
          <p:cNvPr id="10246" name="Picture 6" descr="http://medicina.ronnie.cz/img/data/clanky/normal/10542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988840"/>
            <a:ext cx="3048000" cy="431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1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3. </a:t>
            </a:r>
            <a:r>
              <a:rPr lang="cs-CZ" dirty="0" err="1"/>
              <a:t>Constitutional</a:t>
            </a:r>
            <a:r>
              <a:rPr lang="cs-CZ" dirty="0"/>
              <a:t> Hypermobility </a:t>
            </a:r>
          </a:p>
        </p:txBody>
      </p:sp>
      <p:sp>
        <p:nvSpPr>
          <p:cNvPr id="3" name="Zástupný symbol pro obsah 2"/>
          <p:cNvSpPr>
            <a:spLocks noGrp="1"/>
          </p:cNvSpPr>
          <p:nvPr>
            <p:ph idx="1"/>
          </p:nvPr>
        </p:nvSpPr>
        <p:spPr>
          <a:xfrm>
            <a:off x="899592" y="2435697"/>
            <a:ext cx="7704856" cy="4267200"/>
          </a:xfrm>
        </p:spPr>
        <p:txBody>
          <a:bodyPr>
            <a:normAutofit/>
          </a:bodyPr>
          <a:lstStyle/>
          <a:p>
            <a:r>
              <a:rPr lang="en-US" sz="2000" dirty="0"/>
              <a:t>It is characterized by increasing joint </a:t>
            </a:r>
            <a:r>
              <a:rPr lang="cs-CZ" sz="2000" dirty="0"/>
              <a:t>ROM</a:t>
            </a:r>
            <a:r>
              <a:rPr lang="en-US" sz="2000" dirty="0"/>
              <a:t> above the normal standard </a:t>
            </a:r>
            <a:r>
              <a:rPr lang="en-US" sz="2000" u="sng" dirty="0">
                <a:solidFill>
                  <a:schemeClr val="accent1"/>
                </a:solidFill>
              </a:rPr>
              <a:t>generalized in all joints. </a:t>
            </a:r>
            <a:endParaRPr lang="cs-CZ" sz="2000" u="sng" dirty="0">
              <a:solidFill>
                <a:schemeClr val="accent1"/>
              </a:solidFill>
            </a:endParaRPr>
          </a:p>
          <a:p>
            <a:r>
              <a:rPr lang="en-US" sz="2000" dirty="0"/>
              <a:t>Etiology is unclear, but it is assumed </a:t>
            </a:r>
            <a:r>
              <a:rPr lang="cs-CZ" sz="2000" dirty="0" err="1"/>
              <a:t>an</a:t>
            </a:r>
            <a:r>
              <a:rPr lang="cs-CZ" sz="2000" dirty="0"/>
              <a:t> </a:t>
            </a:r>
            <a:r>
              <a:rPr lang="en-US" sz="2000" dirty="0"/>
              <a:t>insufficiency</a:t>
            </a:r>
            <a:r>
              <a:rPr lang="cs-CZ" sz="2000" dirty="0"/>
              <a:t> </a:t>
            </a:r>
            <a:r>
              <a:rPr lang="cs-CZ" sz="2000" dirty="0" err="1"/>
              <a:t>of</a:t>
            </a:r>
            <a:r>
              <a:rPr lang="cs-CZ" sz="2000" dirty="0"/>
              <a:t> </a:t>
            </a:r>
            <a:r>
              <a:rPr lang="en-US" sz="2000" dirty="0"/>
              <a:t>mesenchyme manifested clinically </a:t>
            </a:r>
            <a:r>
              <a:rPr lang="cs-CZ" sz="2000" dirty="0"/>
              <a:t>as </a:t>
            </a:r>
            <a:r>
              <a:rPr lang="en-US" sz="2000" dirty="0"/>
              <a:t>high ligament laxity and intramuscular supportive stroma. </a:t>
            </a:r>
            <a:r>
              <a:rPr lang="cs-CZ" sz="2000" dirty="0"/>
              <a:t>H</a:t>
            </a:r>
            <a:r>
              <a:rPr lang="en-US" sz="2000" dirty="0" err="1"/>
              <a:t>ormonal</a:t>
            </a:r>
            <a:r>
              <a:rPr lang="en-US" sz="2000" dirty="0"/>
              <a:t> changes</a:t>
            </a:r>
            <a:r>
              <a:rPr lang="cs-CZ" sz="2000" dirty="0"/>
              <a:t> </a:t>
            </a:r>
            <a:r>
              <a:rPr lang="cs-CZ" sz="2000" dirty="0" err="1"/>
              <a:t>participate</a:t>
            </a:r>
            <a:r>
              <a:rPr lang="cs-CZ" sz="2000" dirty="0"/>
              <a:t> o</a:t>
            </a:r>
            <a:r>
              <a:rPr lang="en-US" sz="2000" dirty="0"/>
              <a:t>n changes in the quality of mesenchymal tissue </a:t>
            </a:r>
            <a:endParaRPr lang="cs-CZ" sz="2000" dirty="0"/>
          </a:p>
          <a:p>
            <a:r>
              <a:rPr lang="en-US" sz="2000" dirty="0" err="1"/>
              <a:t>Constituti</a:t>
            </a:r>
            <a:r>
              <a:rPr lang="cs-CZ" sz="2000" dirty="0" err="1"/>
              <a:t>onal</a:t>
            </a:r>
            <a:r>
              <a:rPr lang="en-US" sz="2000" dirty="0"/>
              <a:t> hypermobility is more common in women and affects up to 40</a:t>
            </a:r>
            <a:r>
              <a:rPr lang="cs-CZ" sz="2000" dirty="0"/>
              <a:t> </a:t>
            </a:r>
            <a:r>
              <a:rPr lang="en-US" sz="2000" dirty="0"/>
              <a:t>% of the female population. According</a:t>
            </a:r>
            <a:r>
              <a:rPr lang="cs-CZ" sz="2000" dirty="0"/>
              <a:t> to</a:t>
            </a:r>
            <a:r>
              <a:rPr lang="en-US" sz="2000" dirty="0"/>
              <a:t> </a:t>
            </a:r>
            <a:r>
              <a:rPr lang="en-US" sz="2000" dirty="0" err="1"/>
              <a:t>V.Jand</a:t>
            </a:r>
            <a:r>
              <a:rPr lang="cs-CZ" sz="2000" dirty="0"/>
              <a:t>a</a:t>
            </a:r>
            <a:r>
              <a:rPr lang="en-US" sz="2000" dirty="0"/>
              <a:t> this type of hypermobility pronounced for young girls decreases with age gradually to its decline (around 40 years). </a:t>
            </a:r>
            <a:endParaRPr lang="cs-CZ" sz="2000" dirty="0"/>
          </a:p>
          <a:p>
            <a:endParaRPr lang="cs-CZ" dirty="0"/>
          </a:p>
          <a:p>
            <a:endParaRPr lang="cs-CZ" dirty="0"/>
          </a:p>
        </p:txBody>
      </p:sp>
      <p:pic>
        <p:nvPicPr>
          <p:cNvPr id="2052" name="Picture 4" descr="https://daniellekmuir.files.wordpress.com/2014/02/hyp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5856" y="116632"/>
            <a:ext cx="2172071" cy="217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15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3. </a:t>
            </a:r>
            <a:r>
              <a:rPr lang="cs-CZ" dirty="0" err="1"/>
              <a:t>Constitutional</a:t>
            </a:r>
            <a:r>
              <a:rPr lang="cs-CZ" dirty="0"/>
              <a:t> Hypermobility </a:t>
            </a:r>
          </a:p>
        </p:txBody>
      </p:sp>
      <p:sp>
        <p:nvSpPr>
          <p:cNvPr id="3" name="Zástupný symbol pro obsah 2"/>
          <p:cNvSpPr>
            <a:spLocks noGrp="1"/>
          </p:cNvSpPr>
          <p:nvPr>
            <p:ph idx="1"/>
          </p:nvPr>
        </p:nvSpPr>
        <p:spPr/>
        <p:txBody>
          <a:bodyPr>
            <a:noAutofit/>
          </a:bodyPr>
          <a:lstStyle/>
          <a:p>
            <a:r>
              <a:rPr lang="en-US" dirty="0"/>
              <a:t>Patients with constitutional </a:t>
            </a:r>
            <a:br>
              <a:rPr lang="cs-CZ" dirty="0"/>
            </a:br>
            <a:r>
              <a:rPr lang="en-US" dirty="0"/>
              <a:t>hypermobility may develop muscle </a:t>
            </a:r>
            <a:br>
              <a:rPr lang="cs-CZ" dirty="0"/>
            </a:br>
            <a:r>
              <a:rPr lang="en-US" dirty="0"/>
              <a:t>tightness with increased tone as </a:t>
            </a:r>
            <a:br>
              <a:rPr lang="cs-CZ" dirty="0"/>
            </a:br>
            <a:r>
              <a:rPr lang="en-US" dirty="0"/>
              <a:t>a compensatory mechanism to </a:t>
            </a:r>
            <a:br>
              <a:rPr lang="cs-CZ" dirty="0"/>
            </a:br>
            <a:r>
              <a:rPr lang="en-US" dirty="0"/>
              <a:t>stabilize the unstable joints, </a:t>
            </a:r>
            <a:br>
              <a:rPr lang="cs-CZ" dirty="0"/>
            </a:br>
            <a:r>
              <a:rPr lang="en-US" dirty="0"/>
              <a:t>particularly the weight-bearing joints.</a:t>
            </a:r>
            <a:endParaRPr lang="cs-CZ" dirty="0"/>
          </a:p>
          <a:p>
            <a:r>
              <a:rPr lang="en-US" dirty="0"/>
              <a:t>Its estimation is very important not only for </a:t>
            </a:r>
            <a:br>
              <a:rPr lang="cs-CZ" dirty="0"/>
            </a:br>
            <a:r>
              <a:rPr lang="en-US" dirty="0" err="1"/>
              <a:t>pathogenetical</a:t>
            </a:r>
            <a:r>
              <a:rPr lang="en-US" dirty="0"/>
              <a:t> analysis in some disorders </a:t>
            </a:r>
            <a:br>
              <a:rPr lang="cs-CZ" dirty="0"/>
            </a:br>
            <a:r>
              <a:rPr lang="en-US" dirty="0"/>
              <a:t>but also for the total physiotherapy </a:t>
            </a:r>
            <a:br>
              <a:rPr lang="cs-CZ" dirty="0"/>
            </a:br>
            <a:r>
              <a:rPr lang="en-US" dirty="0" err="1"/>
              <a:t>programme</a:t>
            </a:r>
            <a:r>
              <a:rPr lang="en-US" dirty="0"/>
              <a:t>. </a:t>
            </a:r>
            <a:endParaRPr lang="cs-CZ" dirty="0"/>
          </a:p>
          <a:p>
            <a:r>
              <a:rPr lang="en-US" dirty="0"/>
              <a:t>In addition assessment is useful to judge </a:t>
            </a:r>
            <a:br>
              <a:rPr lang="cs-CZ" dirty="0"/>
            </a:br>
            <a:r>
              <a:rPr lang="en-US" dirty="0"/>
              <a:t>the optimal movement abilities, since </a:t>
            </a:r>
            <a:br>
              <a:rPr lang="cs-CZ" dirty="0"/>
            </a:br>
            <a:r>
              <a:rPr lang="en-US" dirty="0"/>
              <a:t>hypermobility leads to a decrease in the </a:t>
            </a:r>
            <a:br>
              <a:rPr lang="cs-CZ" dirty="0"/>
            </a:br>
            <a:r>
              <a:rPr lang="en-US" dirty="0"/>
              <a:t>static weight-bearing tolerance. </a:t>
            </a:r>
            <a:endParaRPr lang="cs-CZ" dirty="0"/>
          </a:p>
        </p:txBody>
      </p:sp>
      <p:pic>
        <p:nvPicPr>
          <p:cNvPr id="4098" name="Picture 2" descr="http://i.dailymail.co.uk/i/pix/2014/01/21/article-2542882-0A76A7FD000005DC-841_634x7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2708920"/>
            <a:ext cx="3118032"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06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3. </a:t>
            </a:r>
            <a:r>
              <a:rPr lang="cs-CZ" dirty="0" err="1"/>
              <a:t>Constitutional</a:t>
            </a:r>
            <a:r>
              <a:rPr lang="cs-CZ" dirty="0"/>
              <a:t> Hypermobility </a:t>
            </a:r>
          </a:p>
        </p:txBody>
      </p:sp>
      <p:sp>
        <p:nvSpPr>
          <p:cNvPr id="3" name="Zástupný symbol pro obsah 2"/>
          <p:cNvSpPr>
            <a:spLocks noGrp="1"/>
          </p:cNvSpPr>
          <p:nvPr>
            <p:ph idx="1"/>
          </p:nvPr>
        </p:nvSpPr>
        <p:spPr>
          <a:xfrm>
            <a:off x="1142108" y="1905000"/>
            <a:ext cx="7534348" cy="4267200"/>
          </a:xfrm>
        </p:spPr>
        <p:txBody>
          <a:bodyPr>
            <a:normAutofit/>
          </a:bodyPr>
          <a:lstStyle/>
          <a:p>
            <a:r>
              <a:rPr lang="en-US" dirty="0"/>
              <a:t>When a muscle is tight, gentle stretches, if necessary, should be conducted. </a:t>
            </a:r>
            <a:endParaRPr lang="cs-CZ" dirty="0"/>
          </a:p>
          <a:p>
            <a:r>
              <a:rPr lang="en-US" dirty="0"/>
              <a:t>Muscles in constitutional hypermobility tend to have a lower muscle tone and in general are weaker. Hence, they are more prone to overuse and more likely to develop </a:t>
            </a:r>
            <a:r>
              <a:rPr lang="en-US" dirty="0" err="1"/>
              <a:t>TrPs</a:t>
            </a:r>
            <a:r>
              <a:rPr lang="en-US" dirty="0"/>
              <a:t>. </a:t>
            </a:r>
            <a:endParaRPr lang="cs-CZ" dirty="0"/>
          </a:p>
          <a:p>
            <a:r>
              <a:rPr lang="en-US" dirty="0"/>
              <a:t>Inhibition and release of these </a:t>
            </a:r>
            <a:r>
              <a:rPr lang="en-US" dirty="0" err="1"/>
              <a:t>TrPs</a:t>
            </a:r>
            <a:r>
              <a:rPr lang="en-US" dirty="0"/>
              <a:t> are imperative. </a:t>
            </a:r>
            <a:endParaRPr lang="cs-CZ" dirty="0"/>
          </a:p>
        </p:txBody>
      </p:sp>
      <p:pic>
        <p:nvPicPr>
          <p:cNvPr id="15362" name="Picture 2" descr="Výsledek obrázku pro local hypermobil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1887" y="4038600"/>
            <a:ext cx="180022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68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4. </a:t>
            </a:r>
            <a:r>
              <a:rPr lang="en-US" dirty="0"/>
              <a:t>Local pathological</a:t>
            </a:r>
            <a:r>
              <a:rPr lang="cs-CZ" dirty="0"/>
              <a:t> </a:t>
            </a:r>
            <a:r>
              <a:rPr lang="en-US" dirty="0"/>
              <a:t>(post-traumatic)</a:t>
            </a:r>
            <a:r>
              <a:rPr lang="cs-CZ" dirty="0"/>
              <a:t> </a:t>
            </a:r>
            <a:r>
              <a:rPr lang="cs-CZ" dirty="0" err="1"/>
              <a:t>Hypermobility</a:t>
            </a:r>
            <a:r>
              <a:rPr lang="cs-CZ" dirty="0"/>
              <a:t> </a:t>
            </a:r>
          </a:p>
        </p:txBody>
      </p:sp>
      <p:sp>
        <p:nvSpPr>
          <p:cNvPr id="3" name="Zástupný symbol pro obsah 2"/>
          <p:cNvSpPr>
            <a:spLocks noGrp="1"/>
          </p:cNvSpPr>
          <p:nvPr>
            <p:ph idx="1"/>
          </p:nvPr>
        </p:nvSpPr>
        <p:spPr/>
        <p:txBody>
          <a:bodyPr>
            <a:normAutofit/>
          </a:bodyPr>
          <a:lstStyle/>
          <a:p>
            <a:r>
              <a:rPr lang="en-US" sz="2000" dirty="0"/>
              <a:t>For this type of hypermobility is more</a:t>
            </a:r>
            <a:r>
              <a:rPr lang="cs-CZ" sz="2000" dirty="0"/>
              <a:t> </a:t>
            </a:r>
            <a:r>
              <a:rPr lang="cs-CZ" sz="2000" dirty="0" err="1"/>
              <a:t>often</a:t>
            </a:r>
            <a:r>
              <a:rPr lang="cs-CZ" sz="2000" dirty="0"/>
              <a:t> </a:t>
            </a:r>
            <a:r>
              <a:rPr lang="cs-CZ" sz="2000" dirty="0" err="1"/>
              <a:t>used</a:t>
            </a:r>
            <a:r>
              <a:rPr lang="cs-CZ" sz="2000" dirty="0"/>
              <a:t> </a:t>
            </a:r>
            <a:r>
              <a:rPr lang="cs-CZ" sz="2000" dirty="0" err="1"/>
              <a:t>the</a:t>
            </a:r>
            <a:r>
              <a:rPr lang="en-US" sz="2000" dirty="0"/>
              <a:t> term </a:t>
            </a:r>
            <a:r>
              <a:rPr lang="en-US" sz="2000" u="sng" dirty="0">
                <a:solidFill>
                  <a:schemeClr val="accent1"/>
                </a:solidFill>
              </a:rPr>
              <a:t>instability. </a:t>
            </a:r>
            <a:endParaRPr lang="cs-CZ" sz="2000" u="sng" dirty="0">
              <a:solidFill>
                <a:schemeClr val="accent1"/>
              </a:solidFill>
            </a:endParaRPr>
          </a:p>
          <a:p>
            <a:r>
              <a:rPr lang="cs-CZ" sz="2000" dirty="0"/>
              <a:t>It </a:t>
            </a:r>
            <a:r>
              <a:rPr lang="cs-CZ" sz="2000" dirty="0" err="1"/>
              <a:t>develops</a:t>
            </a:r>
            <a:r>
              <a:rPr lang="cs-CZ" sz="2000" dirty="0"/>
              <a:t> as a </a:t>
            </a:r>
            <a:r>
              <a:rPr lang="cs-CZ" sz="2000" dirty="0" err="1"/>
              <a:t>result</a:t>
            </a:r>
            <a:r>
              <a:rPr lang="cs-CZ" sz="2000" dirty="0"/>
              <a:t> </a:t>
            </a:r>
            <a:r>
              <a:rPr lang="cs-CZ" sz="2000" dirty="0" err="1"/>
              <a:t>of</a:t>
            </a:r>
            <a:r>
              <a:rPr lang="cs-CZ" sz="2000" dirty="0"/>
              <a:t> </a:t>
            </a:r>
            <a:r>
              <a:rPr lang="cs-CZ" sz="2000" dirty="0" err="1"/>
              <a:t>former</a:t>
            </a:r>
            <a:r>
              <a:rPr lang="en-US" sz="2000" dirty="0"/>
              <a:t> trauma in which there is</a:t>
            </a:r>
            <a:r>
              <a:rPr lang="cs-CZ" sz="2000" dirty="0"/>
              <a:t> a</a:t>
            </a:r>
            <a:r>
              <a:rPr lang="en-US" sz="2000" dirty="0"/>
              <a:t> damage </a:t>
            </a:r>
            <a:r>
              <a:rPr lang="cs-CZ" sz="2000" dirty="0" err="1"/>
              <a:t>of</a:t>
            </a:r>
            <a:r>
              <a:rPr lang="en-US" sz="2000" dirty="0"/>
              <a:t> static stabilizers (joint capsule and ligaments) of the motion segment.</a:t>
            </a:r>
            <a:endParaRPr lang="cs-CZ" sz="2000" dirty="0"/>
          </a:p>
          <a:p>
            <a:r>
              <a:rPr lang="cs-CZ" sz="2000" dirty="0" err="1"/>
              <a:t>The</a:t>
            </a:r>
            <a:r>
              <a:rPr lang="cs-CZ" sz="2000" dirty="0"/>
              <a:t> </a:t>
            </a:r>
            <a:r>
              <a:rPr lang="en-US" sz="2000" dirty="0"/>
              <a:t>aim of rehabilitation therapy is to stabilize unstable segment using muscle function. </a:t>
            </a:r>
            <a:endParaRPr lang="cs-CZ" sz="2000" dirty="0"/>
          </a:p>
        </p:txBody>
      </p:sp>
    </p:spTree>
    <p:extLst>
      <p:ext uri="{BB962C8B-B14F-4D97-AF65-F5344CB8AC3E}">
        <p14:creationId xmlns:p14="http://schemas.microsoft.com/office/powerpoint/2010/main" val="268957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AC0D22-B52A-4D82-9506-F3895B3F728A}"/>
              </a:ext>
            </a:extLst>
          </p:cNvPr>
          <p:cNvSpPr>
            <a:spLocks noGrp="1"/>
          </p:cNvSpPr>
          <p:nvPr>
            <p:ph type="title"/>
          </p:nvPr>
        </p:nvSpPr>
        <p:spPr/>
        <p:txBody>
          <a:bodyPr/>
          <a:lstStyle/>
          <a:p>
            <a:r>
              <a:rPr lang="cs-CZ" dirty="0" err="1"/>
              <a:t>Assessment</a:t>
            </a:r>
            <a:r>
              <a:rPr lang="cs-CZ" dirty="0"/>
              <a:t> </a:t>
            </a:r>
            <a:r>
              <a:rPr lang="cs-CZ" dirty="0" err="1"/>
              <a:t>of</a:t>
            </a:r>
            <a:r>
              <a:rPr lang="cs-CZ" dirty="0"/>
              <a:t> hypermobility</a:t>
            </a:r>
          </a:p>
        </p:txBody>
      </p:sp>
      <p:pic>
        <p:nvPicPr>
          <p:cNvPr id="4" name="Picture 2" descr="http://www.therapiesforkids.com.au/wp-content/uploads/2013/09/hypermobility.jpg">
            <a:extLst>
              <a:ext uri="{FF2B5EF4-FFF2-40B4-BE49-F238E27FC236}">
                <a16:creationId xmlns:a16="http://schemas.microsoft.com/office/drawing/2014/main" id="{D8E32576-CDDE-4BFE-ADD1-CA6E10270C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0408" y="3262679"/>
            <a:ext cx="3559671" cy="3320683"/>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a:extLst>
              <a:ext uri="{FF2B5EF4-FFF2-40B4-BE49-F238E27FC236}">
                <a16:creationId xmlns:a16="http://schemas.microsoft.com/office/drawing/2014/main" id="{01537C4D-4EDD-4296-B058-F27F585E7A6E}"/>
              </a:ext>
            </a:extLst>
          </p:cNvPr>
          <p:cNvSpPr/>
          <p:nvPr/>
        </p:nvSpPr>
        <p:spPr>
          <a:xfrm>
            <a:off x="1403648" y="1810314"/>
            <a:ext cx="5184576" cy="369332"/>
          </a:xfrm>
          <a:prstGeom prst="rect">
            <a:avLst/>
          </a:prstGeom>
        </p:spPr>
        <p:txBody>
          <a:bodyPr wrap="square">
            <a:spAutoFit/>
          </a:bodyPr>
          <a:lstStyle/>
          <a:p>
            <a:r>
              <a:rPr lang="cs-CZ" dirty="0">
                <a:hlinkClick r:id="rId3"/>
              </a:rPr>
              <a:t>https://www.youtube.com/watch?v=VqtSEV1LQ1o</a:t>
            </a:r>
            <a:endParaRPr lang="cs-CZ" dirty="0"/>
          </a:p>
        </p:txBody>
      </p:sp>
      <p:sp>
        <p:nvSpPr>
          <p:cNvPr id="6" name="Obdélník 5">
            <a:extLst>
              <a:ext uri="{FF2B5EF4-FFF2-40B4-BE49-F238E27FC236}">
                <a16:creationId xmlns:a16="http://schemas.microsoft.com/office/drawing/2014/main" id="{7000F324-4536-40AA-B0B5-7825F0F53B3F}"/>
              </a:ext>
            </a:extLst>
          </p:cNvPr>
          <p:cNvSpPr/>
          <p:nvPr/>
        </p:nvSpPr>
        <p:spPr>
          <a:xfrm>
            <a:off x="1403648" y="2259695"/>
            <a:ext cx="6013192" cy="646331"/>
          </a:xfrm>
          <a:prstGeom prst="rect">
            <a:avLst/>
          </a:prstGeom>
        </p:spPr>
        <p:txBody>
          <a:bodyPr wrap="square">
            <a:spAutoFit/>
          </a:bodyPr>
          <a:lstStyle/>
          <a:p>
            <a:r>
              <a:rPr lang="cs-CZ" dirty="0">
                <a:hlinkClick r:id="rId4"/>
              </a:rPr>
              <a:t>https://www.youtube.com/watch?v=uKlwObVjY5k</a:t>
            </a:r>
            <a:endParaRPr lang="cs-CZ" dirty="0"/>
          </a:p>
          <a:p>
            <a:endParaRPr lang="cs-CZ" dirty="0"/>
          </a:p>
        </p:txBody>
      </p:sp>
      <p:sp>
        <p:nvSpPr>
          <p:cNvPr id="8" name="Obdélník 7">
            <a:extLst>
              <a:ext uri="{FF2B5EF4-FFF2-40B4-BE49-F238E27FC236}">
                <a16:creationId xmlns:a16="http://schemas.microsoft.com/office/drawing/2014/main" id="{F98C8C0B-AFB7-47B9-ACD5-29C8CE531EF1}"/>
              </a:ext>
            </a:extLst>
          </p:cNvPr>
          <p:cNvSpPr/>
          <p:nvPr/>
        </p:nvSpPr>
        <p:spPr>
          <a:xfrm>
            <a:off x="1403648" y="2748043"/>
            <a:ext cx="5112568" cy="369332"/>
          </a:xfrm>
          <a:prstGeom prst="rect">
            <a:avLst/>
          </a:prstGeom>
        </p:spPr>
        <p:txBody>
          <a:bodyPr wrap="square">
            <a:spAutoFit/>
          </a:bodyPr>
          <a:lstStyle/>
          <a:p>
            <a:r>
              <a:rPr lang="cs-CZ" dirty="0">
                <a:hlinkClick r:id="rId5"/>
              </a:rPr>
              <a:t>https://www.youtube.com/watch?v=31G69TZE_R4</a:t>
            </a:r>
            <a:r>
              <a:rPr lang="cs-CZ" dirty="0"/>
              <a:t> </a:t>
            </a:r>
          </a:p>
        </p:txBody>
      </p:sp>
    </p:spTree>
    <p:extLst>
      <p:ext uri="{BB962C8B-B14F-4D97-AF65-F5344CB8AC3E}">
        <p14:creationId xmlns:p14="http://schemas.microsoft.com/office/powerpoint/2010/main" val="231309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Assessment</a:t>
            </a:r>
            <a:r>
              <a:rPr lang="cs-CZ" dirty="0"/>
              <a:t> </a:t>
            </a:r>
            <a:r>
              <a:rPr lang="cs-CZ" dirty="0" err="1"/>
              <a:t>of</a:t>
            </a:r>
            <a:r>
              <a:rPr lang="cs-CZ" dirty="0"/>
              <a:t> </a:t>
            </a:r>
            <a:r>
              <a:rPr lang="cs-CZ" dirty="0" err="1"/>
              <a:t>Hypermobility</a:t>
            </a:r>
            <a:endParaRPr lang="cs-CZ" dirty="0"/>
          </a:p>
        </p:txBody>
      </p:sp>
      <p:sp>
        <p:nvSpPr>
          <p:cNvPr id="3" name="Zástupný symbol pro obsah 2"/>
          <p:cNvSpPr>
            <a:spLocks noGrp="1"/>
          </p:cNvSpPr>
          <p:nvPr>
            <p:ph idx="1"/>
          </p:nvPr>
        </p:nvSpPr>
        <p:spPr/>
        <p:txBody>
          <a:bodyPr>
            <a:normAutofit fontScale="92500"/>
          </a:bodyPr>
          <a:lstStyle/>
          <a:p>
            <a:r>
              <a:rPr lang="en-US" dirty="0"/>
              <a:t>is the estimation of muscle tone via </a:t>
            </a:r>
            <a:r>
              <a:rPr lang="en-US" dirty="0">
                <a:solidFill>
                  <a:srgbClr val="FFFF00"/>
                </a:solidFill>
              </a:rPr>
              <a:t>palpation and ROM</a:t>
            </a:r>
            <a:r>
              <a:rPr lang="en-US" dirty="0"/>
              <a:t>. However, in the clinic, ROM tests usually are sufficient to provide information about the status of hypermobility in a patient. </a:t>
            </a:r>
            <a:endParaRPr lang="cs-CZ" dirty="0"/>
          </a:p>
          <a:p>
            <a:r>
              <a:rPr lang="en-US" dirty="0"/>
              <a:t>Therefore </a:t>
            </a:r>
            <a:r>
              <a:rPr lang="en-US" dirty="0">
                <a:solidFill>
                  <a:srgbClr val="FFFF00"/>
                </a:solidFill>
              </a:rPr>
              <a:t>the measurement of the maximal passive </a:t>
            </a:r>
            <a:r>
              <a:rPr lang="cs-CZ" dirty="0">
                <a:solidFill>
                  <a:srgbClr val="FFFF00"/>
                </a:solidFill>
              </a:rPr>
              <a:t>ROM</a:t>
            </a:r>
            <a:r>
              <a:rPr lang="en-US" dirty="0">
                <a:solidFill>
                  <a:srgbClr val="FFFF00"/>
                </a:solidFill>
              </a:rPr>
              <a:t> in the joint </a:t>
            </a:r>
            <a:r>
              <a:rPr lang="en-US" dirty="0"/>
              <a:t>is also an assessment of hypermobility. </a:t>
            </a:r>
            <a:endParaRPr lang="cs-CZ" dirty="0"/>
          </a:p>
          <a:p>
            <a:r>
              <a:rPr lang="en-US" dirty="0"/>
              <a:t>No detailed tests permitting quantitative grading of hypermobility have yet been evolved. </a:t>
            </a:r>
            <a:endParaRPr lang="cs-CZ" dirty="0"/>
          </a:p>
          <a:p>
            <a:r>
              <a:rPr lang="en-US" dirty="0"/>
              <a:t>Many different tests exist to show hypermobility. Principally one tries with these tests to assess various parts of the body and to differentiate </a:t>
            </a:r>
            <a:br>
              <a:rPr lang="cs-CZ" dirty="0"/>
            </a:br>
            <a:r>
              <a:rPr lang="en-US" dirty="0"/>
              <a:t>between the upper and the lower parts. </a:t>
            </a:r>
            <a:endParaRPr lang="cs-CZ" dirty="0"/>
          </a:p>
          <a:p>
            <a:r>
              <a:rPr lang="en-US" dirty="0"/>
              <a:t>Quite often the hypermobility is found to be more pronounced in the upper or lower part of the body. </a:t>
            </a:r>
            <a:endParaRPr lang="cs-CZ" dirty="0"/>
          </a:p>
          <a:p>
            <a:r>
              <a:rPr lang="en-US" dirty="0"/>
              <a:t>The differences between the two sides of the body, if present, are </a:t>
            </a:r>
            <a:r>
              <a:rPr lang="cs-CZ" dirty="0" err="1"/>
              <a:t>sl</a:t>
            </a:r>
            <a:r>
              <a:rPr lang="en-US" dirty="0" err="1"/>
              <a:t>ight</a:t>
            </a:r>
            <a:r>
              <a:rPr lang="en-US" dirty="0"/>
              <a:t>. </a:t>
            </a:r>
            <a:endParaRPr lang="cs-CZ" dirty="0"/>
          </a:p>
        </p:txBody>
      </p:sp>
    </p:spTree>
    <p:extLst>
      <p:ext uri="{BB962C8B-B14F-4D97-AF65-F5344CB8AC3E}">
        <p14:creationId xmlns:p14="http://schemas.microsoft.com/office/powerpoint/2010/main" val="310190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Hypermobility - </a:t>
            </a:r>
            <a:r>
              <a:rPr lang="cs-CZ" dirty="0" err="1"/>
              <a:t>introduction</a:t>
            </a:r>
            <a:r>
              <a:rPr lang="cs-CZ" dirty="0"/>
              <a:t> </a:t>
            </a:r>
          </a:p>
        </p:txBody>
      </p:sp>
      <p:sp>
        <p:nvSpPr>
          <p:cNvPr id="3" name="Zástupný symbol pro obsah 2"/>
          <p:cNvSpPr>
            <a:spLocks noGrp="1"/>
          </p:cNvSpPr>
          <p:nvPr>
            <p:ph idx="1"/>
          </p:nvPr>
        </p:nvSpPr>
        <p:spPr>
          <a:xfrm>
            <a:off x="1142108" y="1905000"/>
            <a:ext cx="5230092" cy="4267200"/>
          </a:xfrm>
        </p:spPr>
        <p:txBody>
          <a:bodyPr>
            <a:normAutofit/>
          </a:bodyPr>
          <a:lstStyle/>
          <a:p>
            <a:pPr marL="0" indent="0">
              <a:buNone/>
            </a:pPr>
            <a:endParaRPr lang="cs-CZ" dirty="0"/>
          </a:p>
          <a:p>
            <a:r>
              <a:rPr lang="en-US" sz="2000" dirty="0"/>
              <a:t>the term used to describe </a:t>
            </a:r>
            <a:r>
              <a:rPr lang="en-US" sz="2000" u="sng" dirty="0">
                <a:solidFill>
                  <a:schemeClr val="accent1"/>
                </a:solidFill>
              </a:rPr>
              <a:t>the ability to move</a:t>
            </a:r>
            <a:r>
              <a:rPr lang="cs-CZ" sz="2000" u="sng" dirty="0">
                <a:solidFill>
                  <a:schemeClr val="accent1"/>
                </a:solidFill>
              </a:rPr>
              <a:t> </a:t>
            </a:r>
            <a:r>
              <a:rPr lang="cs-CZ" sz="2000" u="sng" dirty="0" err="1">
                <a:solidFill>
                  <a:schemeClr val="accent1"/>
                </a:solidFill>
              </a:rPr>
              <a:t>the</a:t>
            </a:r>
            <a:r>
              <a:rPr lang="en-US" sz="2000" u="sng" dirty="0">
                <a:solidFill>
                  <a:schemeClr val="accent1"/>
                </a:solidFill>
              </a:rPr>
              <a:t> joints beyond the normal </a:t>
            </a:r>
            <a:r>
              <a:rPr lang="cs-CZ" sz="2000" u="sng" dirty="0">
                <a:solidFill>
                  <a:schemeClr val="accent1"/>
                </a:solidFill>
              </a:rPr>
              <a:t>ROM</a:t>
            </a:r>
          </a:p>
          <a:p>
            <a:endParaRPr lang="cs-CZ" sz="2000" dirty="0"/>
          </a:p>
          <a:p>
            <a:r>
              <a:rPr lang="cs-CZ" sz="2000" dirty="0" err="1"/>
              <a:t>it</a:t>
            </a:r>
            <a:r>
              <a:rPr lang="en-US" sz="2000" dirty="0"/>
              <a:t> is not strictly </a:t>
            </a:r>
            <a:r>
              <a:rPr lang="cs-CZ" sz="2000" dirty="0"/>
              <a:t>a </a:t>
            </a:r>
            <a:r>
              <a:rPr lang="cs-CZ" sz="2000" dirty="0" err="1"/>
              <a:t>disease</a:t>
            </a:r>
            <a:r>
              <a:rPr lang="cs-CZ" sz="2000" dirty="0"/>
              <a:t> </a:t>
            </a:r>
            <a:r>
              <a:rPr lang="en-US" sz="2000" dirty="0"/>
              <a:t>or a clinical entity </a:t>
            </a:r>
            <a:endParaRPr lang="cs-CZ" sz="2000" dirty="0"/>
          </a:p>
          <a:p>
            <a:endParaRPr lang="cs-CZ" sz="2000" dirty="0"/>
          </a:p>
          <a:p>
            <a:r>
              <a:rPr lang="en-US" sz="2000" dirty="0"/>
              <a:t>the syndrome is not based exclusively on muscular disorder</a:t>
            </a:r>
            <a:r>
              <a:rPr lang="cs-CZ" sz="2000" dirty="0"/>
              <a:t> </a:t>
            </a:r>
            <a:r>
              <a:rPr lang="cs-CZ" sz="1600" dirty="0"/>
              <a:t>(h</a:t>
            </a:r>
            <a:r>
              <a:rPr lang="en-US" sz="1600" dirty="0" err="1"/>
              <a:t>owever</a:t>
            </a:r>
            <a:r>
              <a:rPr lang="en-US" sz="1600" dirty="0"/>
              <a:t>, because it has been assessed in </a:t>
            </a:r>
            <a:r>
              <a:rPr lang="cs-CZ" sz="1600" dirty="0" err="1"/>
              <a:t>relation</a:t>
            </a:r>
            <a:r>
              <a:rPr lang="en-US" sz="1600" dirty="0"/>
              <a:t> </a:t>
            </a:r>
            <a:r>
              <a:rPr lang="cs-CZ" sz="1600" dirty="0"/>
              <a:t>to</a:t>
            </a:r>
            <a:r>
              <a:rPr lang="en-US" sz="1600" dirty="0"/>
              <a:t> muscle shortening and muscle weakness it should be examined in this context</a:t>
            </a:r>
            <a:r>
              <a:rPr lang="cs-CZ" sz="1600" dirty="0"/>
              <a:t>)</a:t>
            </a:r>
          </a:p>
        </p:txBody>
      </p:sp>
      <p:pic>
        <p:nvPicPr>
          <p:cNvPr id="7170" name="Picture 2" descr="http://www.stoplusjednicka.cz/sites/default/files/clanky/2013/09/profimedia-01709723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2238600"/>
            <a:ext cx="2399143"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87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dirty="0" err="1"/>
              <a:t>Head</a:t>
            </a:r>
            <a:r>
              <a:rPr lang="cs-CZ" dirty="0"/>
              <a:t> </a:t>
            </a:r>
            <a:r>
              <a:rPr lang="cs-CZ" dirty="0" err="1"/>
              <a:t>rotation</a:t>
            </a:r>
            <a:endParaRPr lang="cs-CZ" dirty="0"/>
          </a:p>
        </p:txBody>
      </p:sp>
      <p:sp>
        <p:nvSpPr>
          <p:cNvPr id="11" name="Zástupný symbol pro obsah 10"/>
          <p:cNvSpPr>
            <a:spLocks noGrp="1"/>
          </p:cNvSpPr>
          <p:nvPr>
            <p:ph idx="1"/>
          </p:nvPr>
        </p:nvSpPr>
        <p:spPr>
          <a:xfrm>
            <a:off x="1142108" y="1905000"/>
            <a:ext cx="4654028" cy="4267200"/>
          </a:xfrm>
        </p:spPr>
        <p:txBody>
          <a:bodyPr/>
          <a:lstStyle/>
          <a:p>
            <a:r>
              <a:rPr lang="en-US" dirty="0"/>
              <a:t>In standing or in sitting the patient turns the head actively first to one side and then to the other. At the end of the range the patient is tested passively in addition to find out if further movement is possible. </a:t>
            </a:r>
            <a:endParaRPr lang="cs-CZ" dirty="0"/>
          </a:p>
          <a:p>
            <a:r>
              <a:rPr lang="en-US" dirty="0"/>
              <a:t>The </a:t>
            </a:r>
            <a:r>
              <a:rPr lang="en-US" u="sng" dirty="0"/>
              <a:t>normal</a:t>
            </a:r>
            <a:r>
              <a:rPr lang="en-US" dirty="0"/>
              <a:t> range is </a:t>
            </a:r>
            <a:r>
              <a:rPr lang="en-US" dirty="0">
                <a:solidFill>
                  <a:srgbClr val="FFFF00"/>
                </a:solidFill>
              </a:rPr>
              <a:t>about 80 degrees to each side </a:t>
            </a:r>
            <a:r>
              <a:rPr lang="en-US" dirty="0"/>
              <a:t>and the active and the passive movements are almost the same. </a:t>
            </a:r>
            <a:endParaRPr lang="cs-CZ" dirty="0"/>
          </a:p>
          <a:p>
            <a:r>
              <a:rPr lang="en-US" dirty="0"/>
              <a:t>With </a:t>
            </a:r>
            <a:r>
              <a:rPr lang="en-US" u="sng" dirty="0"/>
              <a:t>hypermobility</a:t>
            </a:r>
            <a:r>
              <a:rPr lang="en-US" dirty="0"/>
              <a:t> the head may be rotated actively </a:t>
            </a:r>
            <a:r>
              <a:rPr lang="en-US" dirty="0">
                <a:solidFill>
                  <a:srgbClr val="FFFF00"/>
                </a:solidFill>
              </a:rPr>
              <a:t>to over 90 degrees and passively to even more</a:t>
            </a:r>
            <a:r>
              <a:rPr lang="en-US" dirty="0"/>
              <a:t>. </a:t>
            </a:r>
            <a:endParaRPr lang="cs-CZ" dirty="0"/>
          </a:p>
          <a:p>
            <a:r>
              <a:rPr lang="en-US" dirty="0"/>
              <a:t>The symmetry of the rotation </a:t>
            </a:r>
            <a:r>
              <a:rPr lang="cs-CZ" dirty="0"/>
              <a:t>to </a:t>
            </a:r>
            <a:r>
              <a:rPr lang="en-US" dirty="0"/>
              <a:t>each side is compared. </a:t>
            </a:r>
            <a:endParaRPr lang="cs-CZ" dirty="0"/>
          </a:p>
        </p:txBody>
      </p:sp>
      <p:pic>
        <p:nvPicPr>
          <p:cNvPr id="12" name="Zástupný symbol pro obsah 6"/>
          <p:cNvPicPr>
            <a:picLocks noChangeAspect="1"/>
          </p:cNvPicPr>
          <p:nvPr/>
        </p:nvPicPr>
        <p:blipFill rotWithShape="1">
          <a:blip r:embed="rId2" cstate="print">
            <a:extLst>
              <a:ext uri="{28A0092B-C50C-407E-A947-70E740481C1C}">
                <a14:useLocalDpi xmlns:a14="http://schemas.microsoft.com/office/drawing/2010/main" val="0"/>
              </a:ext>
            </a:extLst>
          </a:blip>
          <a:srcRect l="3879" t="2776" b="2131"/>
          <a:stretch/>
        </p:blipFill>
        <p:spPr>
          <a:xfrm rot="5400000">
            <a:off x="5008066" y="2911374"/>
            <a:ext cx="4529137" cy="2520950"/>
          </a:xfrm>
          <a:prstGeom prst="rect">
            <a:avLst/>
          </a:prstGeom>
        </p:spPr>
      </p:pic>
    </p:spTree>
    <p:extLst>
      <p:ext uri="{BB962C8B-B14F-4D97-AF65-F5344CB8AC3E}">
        <p14:creationId xmlns:p14="http://schemas.microsoft.com/office/powerpoint/2010/main" val="159209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Head</a:t>
            </a:r>
            <a:r>
              <a:rPr lang="cs-CZ" dirty="0"/>
              <a:t> </a:t>
            </a:r>
            <a:r>
              <a:rPr lang="cs-CZ" dirty="0" err="1"/>
              <a:t>rotation</a:t>
            </a:r>
            <a:r>
              <a:rPr lang="cs-CZ" dirty="0"/>
              <a:t> </a:t>
            </a:r>
          </a:p>
        </p:txBody>
      </p:sp>
      <p:sp>
        <p:nvSpPr>
          <p:cNvPr id="3" name="Zástupný symbol pro obsah 2"/>
          <p:cNvSpPr>
            <a:spLocks noGrp="1"/>
          </p:cNvSpPr>
          <p:nvPr>
            <p:ph idx="1"/>
          </p:nvPr>
        </p:nvSpPr>
        <p:spPr/>
        <p:txBody>
          <a:bodyPr/>
          <a:lstStyle/>
          <a:p>
            <a:pPr marL="0" indent="0">
              <a:buNone/>
            </a:pPr>
            <a:r>
              <a:rPr lang="en-US" dirty="0">
                <a:solidFill>
                  <a:srgbClr val="92D050"/>
                </a:solidFill>
              </a:rPr>
              <a:t>Possible errors </a:t>
            </a:r>
          </a:p>
          <a:p>
            <a:pPr marL="342900" indent="-342900">
              <a:buFont typeface="+mj-lt"/>
              <a:buAutoNum type="arabicPeriod"/>
            </a:pPr>
            <a:r>
              <a:rPr lang="en-US" dirty="0"/>
              <a:t>Extension and flexion are also allowed. </a:t>
            </a:r>
            <a:endParaRPr lang="cs-CZ" dirty="0"/>
          </a:p>
          <a:p>
            <a:pPr marL="342900" indent="-342900">
              <a:buFont typeface="+mj-lt"/>
              <a:buAutoNum type="arabicPeriod"/>
            </a:pPr>
            <a:r>
              <a:rPr lang="en-US" dirty="0"/>
              <a:t>The increased </a:t>
            </a:r>
            <a:r>
              <a:rPr lang="cs-CZ" dirty="0"/>
              <a:t>ROM</a:t>
            </a:r>
            <a:r>
              <a:rPr lang="en-US" dirty="0"/>
              <a:t> is not always looked at thoroughly to determine whether the mobility is increased mainly in the cervical cranial part or in the whole cervical spine. </a:t>
            </a:r>
            <a:endParaRPr lang="cs-CZ" dirty="0"/>
          </a:p>
        </p:txBody>
      </p:sp>
    </p:spTree>
    <p:extLst>
      <p:ext uri="{BB962C8B-B14F-4D97-AF65-F5344CB8AC3E}">
        <p14:creationId xmlns:p14="http://schemas.microsoft.com/office/powerpoint/2010/main" val="410614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High</a:t>
            </a:r>
            <a:r>
              <a:rPr lang="cs-CZ" dirty="0"/>
              <a:t> </a:t>
            </a:r>
            <a:r>
              <a:rPr lang="cs-CZ" dirty="0" err="1"/>
              <a:t>arm</a:t>
            </a:r>
            <a:r>
              <a:rPr lang="cs-CZ" dirty="0"/>
              <a:t> </a:t>
            </a:r>
            <a:r>
              <a:rPr lang="cs-CZ" dirty="0" err="1"/>
              <a:t>cross</a:t>
            </a:r>
            <a:endParaRPr lang="cs-CZ" dirty="0"/>
          </a:p>
        </p:txBody>
      </p:sp>
      <p:sp>
        <p:nvSpPr>
          <p:cNvPr id="3" name="Zástupný symbol pro obsah 2"/>
          <p:cNvSpPr>
            <a:spLocks noGrp="1"/>
          </p:cNvSpPr>
          <p:nvPr>
            <p:ph idx="1"/>
          </p:nvPr>
        </p:nvSpPr>
        <p:spPr>
          <a:xfrm>
            <a:off x="1142108" y="1905000"/>
            <a:ext cx="4798044" cy="4267200"/>
          </a:xfrm>
        </p:spPr>
        <p:txBody>
          <a:bodyPr/>
          <a:lstStyle/>
          <a:p>
            <a:r>
              <a:rPr lang="en-US" dirty="0"/>
              <a:t>The patient is sitting or standing and puts her arm around the neck from the front towards the opposite side. </a:t>
            </a:r>
            <a:endParaRPr lang="cs-CZ" dirty="0"/>
          </a:p>
          <a:p>
            <a:r>
              <a:rPr lang="en-US" u="sng" dirty="0"/>
              <a:t>Normally</a:t>
            </a:r>
            <a:r>
              <a:rPr lang="en-US" dirty="0"/>
              <a:t> the </a:t>
            </a:r>
            <a:r>
              <a:rPr lang="en-US" dirty="0">
                <a:solidFill>
                  <a:srgbClr val="FFFF00"/>
                </a:solidFill>
              </a:rPr>
              <a:t>elbow almost reaches the median plane of the body and the fingers reach the cervical spine. </a:t>
            </a:r>
            <a:endParaRPr lang="cs-CZ" dirty="0">
              <a:solidFill>
                <a:srgbClr val="FFFF00"/>
              </a:solidFill>
            </a:endParaRPr>
          </a:p>
          <a:p>
            <a:r>
              <a:rPr lang="en-US" u="sng" dirty="0"/>
              <a:t>With hypermobility </a:t>
            </a:r>
            <a:r>
              <a:rPr lang="en-US" dirty="0">
                <a:solidFill>
                  <a:srgbClr val="FFFF00"/>
                </a:solidFill>
              </a:rPr>
              <a:t>the </a:t>
            </a:r>
            <a:r>
              <a:rPr lang="cs-CZ" dirty="0">
                <a:solidFill>
                  <a:srgbClr val="FFFF00"/>
                </a:solidFill>
              </a:rPr>
              <a:t>ROM</a:t>
            </a:r>
            <a:r>
              <a:rPr lang="en-US" dirty="0">
                <a:solidFill>
                  <a:srgbClr val="FFFF00"/>
                </a:solidFill>
              </a:rPr>
              <a:t> is much greater</a:t>
            </a:r>
            <a:r>
              <a:rPr lang="en-US" dirty="0"/>
              <a:t>. </a:t>
            </a:r>
            <a:endParaRPr lang="cs-CZ" dirty="0"/>
          </a:p>
          <a:p>
            <a:r>
              <a:rPr lang="en-US" dirty="0"/>
              <a:t>The distance the </a:t>
            </a:r>
            <a:r>
              <a:rPr lang="en-US" dirty="0">
                <a:solidFill>
                  <a:srgbClr val="FFFF00"/>
                </a:solidFill>
              </a:rPr>
              <a:t>fingers can move across the median plane</a:t>
            </a:r>
            <a:r>
              <a:rPr lang="en-US" dirty="0"/>
              <a:t> is measured. </a:t>
            </a:r>
            <a:endParaRPr lang="cs-CZ" dirty="0"/>
          </a:p>
          <a:p>
            <a:r>
              <a:rPr lang="en-US" dirty="0"/>
              <a:t>The </a:t>
            </a:r>
            <a:r>
              <a:rPr lang="cs-CZ" dirty="0"/>
              <a:t>ROM</a:t>
            </a:r>
            <a:r>
              <a:rPr lang="en-US" dirty="0"/>
              <a:t> of the arms must be compared </a:t>
            </a:r>
            <a:r>
              <a:rPr lang="cs-CZ" dirty="0"/>
              <a:t>to </a:t>
            </a:r>
            <a:r>
              <a:rPr lang="cs-CZ" dirty="0" err="1"/>
              <a:t>both</a:t>
            </a:r>
            <a:r>
              <a:rPr lang="en-US" dirty="0"/>
              <a:t> side; the subordinate arm may have a slightly larger range of movement.</a:t>
            </a:r>
            <a:endParaRPr lang="cs-CZ" dirty="0"/>
          </a:p>
        </p:txBody>
      </p:sp>
      <p:pic>
        <p:nvPicPr>
          <p:cNvPr id="4" name="Obrázek 3"/>
          <p:cNvPicPr>
            <a:picLocks noChangeAspect="1"/>
          </p:cNvPicPr>
          <p:nvPr/>
        </p:nvPicPr>
        <p:blipFill rotWithShape="1">
          <a:blip r:embed="rId2" cstate="print">
            <a:extLst>
              <a:ext uri="{28A0092B-C50C-407E-A947-70E740481C1C}">
                <a14:useLocalDpi xmlns:a14="http://schemas.microsoft.com/office/drawing/2010/main" val="0"/>
              </a:ext>
            </a:extLst>
          </a:blip>
          <a:srcRect l="3800" t="2935" b="3734"/>
          <a:stretch/>
        </p:blipFill>
        <p:spPr>
          <a:xfrm rot="5400000">
            <a:off x="4963623" y="2778600"/>
            <a:ext cx="4617633" cy="2520000"/>
          </a:xfrm>
          <a:prstGeom prst="rect">
            <a:avLst/>
          </a:prstGeom>
        </p:spPr>
      </p:pic>
    </p:spTree>
    <p:extLst>
      <p:ext uri="{BB962C8B-B14F-4D97-AF65-F5344CB8AC3E}">
        <p14:creationId xmlns:p14="http://schemas.microsoft.com/office/powerpoint/2010/main" val="207865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High</a:t>
            </a:r>
            <a:r>
              <a:rPr lang="cs-CZ" dirty="0"/>
              <a:t> </a:t>
            </a:r>
            <a:r>
              <a:rPr lang="cs-CZ" dirty="0" err="1"/>
              <a:t>arm</a:t>
            </a:r>
            <a:r>
              <a:rPr lang="cs-CZ" dirty="0"/>
              <a:t> </a:t>
            </a:r>
            <a:r>
              <a:rPr lang="cs-CZ" dirty="0" err="1"/>
              <a:t>cross</a:t>
            </a:r>
            <a:endParaRPr lang="cs-CZ" dirty="0"/>
          </a:p>
        </p:txBody>
      </p:sp>
      <p:sp>
        <p:nvSpPr>
          <p:cNvPr id="3" name="Zástupný symbol pro obsah 2"/>
          <p:cNvSpPr>
            <a:spLocks noGrp="1"/>
          </p:cNvSpPr>
          <p:nvPr>
            <p:ph idx="1"/>
          </p:nvPr>
        </p:nvSpPr>
        <p:spPr/>
        <p:txBody>
          <a:bodyPr/>
          <a:lstStyle/>
          <a:p>
            <a:pPr marL="0" indent="0">
              <a:buNone/>
            </a:pPr>
            <a:r>
              <a:rPr lang="en-US" dirty="0">
                <a:solidFill>
                  <a:srgbClr val="92D050"/>
                </a:solidFill>
              </a:rPr>
              <a:t>Possible errors </a:t>
            </a:r>
          </a:p>
          <a:p>
            <a:r>
              <a:rPr lang="en-US" dirty="0"/>
              <a:t>Errors are not very common.</a:t>
            </a:r>
            <a:endParaRPr lang="cs-CZ" dirty="0"/>
          </a:p>
        </p:txBody>
      </p:sp>
    </p:spTree>
    <p:extLst>
      <p:ext uri="{BB962C8B-B14F-4D97-AF65-F5344CB8AC3E}">
        <p14:creationId xmlns:p14="http://schemas.microsoft.com/office/powerpoint/2010/main" val="345724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Touching</a:t>
            </a:r>
            <a:r>
              <a:rPr lang="cs-CZ" dirty="0"/>
              <a:t> </a:t>
            </a:r>
            <a:r>
              <a:rPr lang="cs-CZ" dirty="0" err="1"/>
              <a:t>the</a:t>
            </a:r>
            <a:r>
              <a:rPr lang="cs-CZ" dirty="0"/>
              <a:t> </a:t>
            </a:r>
            <a:r>
              <a:rPr lang="cs-CZ" dirty="0" err="1"/>
              <a:t>hands</a:t>
            </a:r>
            <a:r>
              <a:rPr lang="cs-CZ" dirty="0"/>
              <a:t> </a:t>
            </a:r>
            <a:r>
              <a:rPr lang="cs-CZ" dirty="0" err="1"/>
              <a:t>behind</a:t>
            </a:r>
            <a:r>
              <a:rPr lang="cs-CZ" dirty="0"/>
              <a:t> </a:t>
            </a:r>
            <a:r>
              <a:rPr lang="cs-CZ" dirty="0" err="1"/>
              <a:t>the</a:t>
            </a:r>
            <a:r>
              <a:rPr lang="cs-CZ" dirty="0"/>
              <a:t> </a:t>
            </a:r>
            <a:r>
              <a:rPr lang="cs-CZ" dirty="0" err="1"/>
              <a:t>back</a:t>
            </a:r>
            <a:endParaRPr lang="cs-CZ" dirty="0"/>
          </a:p>
        </p:txBody>
      </p:sp>
      <p:sp>
        <p:nvSpPr>
          <p:cNvPr id="3" name="Zástupný symbol pro obsah 2"/>
          <p:cNvSpPr>
            <a:spLocks noGrp="1"/>
          </p:cNvSpPr>
          <p:nvPr>
            <p:ph idx="1"/>
          </p:nvPr>
        </p:nvSpPr>
        <p:spPr>
          <a:xfrm>
            <a:off x="1142108" y="1905000"/>
            <a:ext cx="3861940" cy="4267200"/>
          </a:xfrm>
        </p:spPr>
        <p:txBody>
          <a:bodyPr>
            <a:normAutofit lnSpcReduction="10000"/>
          </a:bodyPr>
          <a:lstStyle/>
          <a:p>
            <a:r>
              <a:rPr lang="en-US" dirty="0"/>
              <a:t>In standing or in sitting the patient tries to bring both hands together behind the back, one from above the shoulder and the other from below. </a:t>
            </a:r>
            <a:endParaRPr lang="cs-CZ" dirty="0"/>
          </a:p>
          <a:p>
            <a:r>
              <a:rPr lang="en-US" u="sng" dirty="0"/>
              <a:t>Normally</a:t>
            </a:r>
            <a:r>
              <a:rPr lang="en-US" dirty="0"/>
              <a:t> the </a:t>
            </a:r>
            <a:r>
              <a:rPr lang="en-US" dirty="0">
                <a:solidFill>
                  <a:srgbClr val="FFFF00"/>
                </a:solidFill>
              </a:rPr>
              <a:t>tips of the fingers can touch without any increase in </a:t>
            </a:r>
            <a:r>
              <a:rPr lang="cs-CZ" dirty="0" err="1">
                <a:solidFill>
                  <a:srgbClr val="FFFF00"/>
                </a:solidFill>
              </a:rPr>
              <a:t>ThL</a:t>
            </a:r>
            <a:r>
              <a:rPr lang="en-US" dirty="0">
                <a:solidFill>
                  <a:srgbClr val="FFFF00"/>
                </a:solidFill>
              </a:rPr>
              <a:t> lordosis.</a:t>
            </a:r>
            <a:endParaRPr lang="cs-CZ" dirty="0">
              <a:solidFill>
                <a:srgbClr val="FFFF00"/>
              </a:solidFill>
            </a:endParaRPr>
          </a:p>
          <a:p>
            <a:r>
              <a:rPr lang="en-US" dirty="0"/>
              <a:t>According to the grade of the </a:t>
            </a:r>
            <a:r>
              <a:rPr lang="en-US" u="sng" dirty="0"/>
              <a:t>hypermobility</a:t>
            </a:r>
            <a:r>
              <a:rPr lang="en-US" dirty="0"/>
              <a:t> the patient can </a:t>
            </a:r>
            <a:r>
              <a:rPr lang="en-US" dirty="0">
                <a:solidFill>
                  <a:srgbClr val="FFFF00"/>
                </a:solidFill>
              </a:rPr>
              <a:t>put the fingers or the hands on top of each other and in some cases even the wrists. </a:t>
            </a:r>
            <a:endParaRPr lang="cs-CZ" dirty="0">
              <a:solidFill>
                <a:srgbClr val="FFFF00"/>
              </a:solidFill>
            </a:endParaRPr>
          </a:p>
          <a:p>
            <a:r>
              <a:rPr lang="en-US" dirty="0"/>
              <a:t>The test is </a:t>
            </a:r>
            <a:r>
              <a:rPr lang="en-US" dirty="0" err="1"/>
              <a:t>aIso</a:t>
            </a:r>
            <a:r>
              <a:rPr lang="en-US" dirty="0"/>
              <a:t> performed the other way round so that each arm can be compared. </a:t>
            </a:r>
            <a:endParaRPr lang="cs-CZ" dirty="0"/>
          </a:p>
        </p:txBody>
      </p:sp>
      <p:pic>
        <p:nvPicPr>
          <p:cNvPr id="4" name="Obrázek 3"/>
          <p:cNvPicPr>
            <a:picLocks noChangeAspect="1"/>
          </p:cNvPicPr>
          <p:nvPr/>
        </p:nvPicPr>
        <p:blipFill rotWithShape="1">
          <a:blip r:embed="rId2" cstate="print">
            <a:extLst>
              <a:ext uri="{28A0092B-C50C-407E-A947-70E740481C1C}">
                <a14:useLocalDpi xmlns:a14="http://schemas.microsoft.com/office/drawing/2010/main" val="0"/>
              </a:ext>
            </a:extLst>
          </a:blip>
          <a:srcRect l="15350" r="14300"/>
          <a:stretch/>
        </p:blipFill>
        <p:spPr>
          <a:xfrm rot="5400000">
            <a:off x="4768853" y="2238401"/>
            <a:ext cx="4502836" cy="3600399"/>
          </a:xfrm>
          <a:prstGeom prst="rect">
            <a:avLst/>
          </a:prstGeom>
        </p:spPr>
      </p:pic>
    </p:spTree>
    <p:extLst>
      <p:ext uri="{BB962C8B-B14F-4D97-AF65-F5344CB8AC3E}">
        <p14:creationId xmlns:p14="http://schemas.microsoft.com/office/powerpoint/2010/main" val="403730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Touching</a:t>
            </a:r>
            <a:r>
              <a:rPr lang="cs-CZ" dirty="0"/>
              <a:t> </a:t>
            </a:r>
            <a:r>
              <a:rPr lang="cs-CZ" dirty="0" err="1"/>
              <a:t>the</a:t>
            </a:r>
            <a:r>
              <a:rPr lang="cs-CZ" dirty="0"/>
              <a:t> </a:t>
            </a:r>
            <a:r>
              <a:rPr lang="cs-CZ" dirty="0" err="1"/>
              <a:t>hands</a:t>
            </a:r>
            <a:r>
              <a:rPr lang="cs-CZ" dirty="0"/>
              <a:t> </a:t>
            </a:r>
            <a:r>
              <a:rPr lang="cs-CZ" dirty="0" err="1"/>
              <a:t>behind</a:t>
            </a:r>
            <a:r>
              <a:rPr lang="cs-CZ" dirty="0"/>
              <a:t> </a:t>
            </a:r>
            <a:r>
              <a:rPr lang="cs-CZ" dirty="0" err="1"/>
              <a:t>the</a:t>
            </a:r>
            <a:r>
              <a:rPr lang="cs-CZ" dirty="0"/>
              <a:t> </a:t>
            </a:r>
            <a:r>
              <a:rPr lang="cs-CZ" dirty="0" err="1"/>
              <a:t>back</a:t>
            </a:r>
            <a:endParaRPr lang="cs-CZ" dirty="0"/>
          </a:p>
        </p:txBody>
      </p:sp>
      <p:sp>
        <p:nvSpPr>
          <p:cNvPr id="3" name="Zástupný symbol pro obsah 2"/>
          <p:cNvSpPr>
            <a:spLocks noGrp="1"/>
          </p:cNvSpPr>
          <p:nvPr>
            <p:ph idx="1"/>
          </p:nvPr>
        </p:nvSpPr>
        <p:spPr/>
        <p:txBody>
          <a:bodyPr/>
          <a:lstStyle/>
          <a:p>
            <a:pPr marL="0" indent="0">
              <a:buNone/>
            </a:pPr>
            <a:r>
              <a:rPr lang="en-US" dirty="0">
                <a:solidFill>
                  <a:srgbClr val="92D050"/>
                </a:solidFill>
              </a:rPr>
              <a:t>Possible errors </a:t>
            </a:r>
          </a:p>
          <a:p>
            <a:pPr marL="342900" indent="-342900">
              <a:buAutoNum type="arabicPeriod"/>
            </a:pPr>
            <a:r>
              <a:rPr lang="en-US" dirty="0"/>
              <a:t>A large increase in lordosis is allowed. </a:t>
            </a:r>
            <a:endParaRPr lang="cs-CZ" dirty="0"/>
          </a:p>
          <a:p>
            <a:pPr marL="342900" indent="-342900">
              <a:buAutoNum type="arabicPeriod"/>
            </a:pPr>
            <a:r>
              <a:rPr lang="en-US" dirty="0"/>
              <a:t>The sides are not compared. </a:t>
            </a:r>
            <a:endParaRPr lang="cs-CZ" dirty="0"/>
          </a:p>
        </p:txBody>
      </p:sp>
    </p:spTree>
    <p:extLst>
      <p:ext uri="{BB962C8B-B14F-4D97-AF65-F5344CB8AC3E}">
        <p14:creationId xmlns:p14="http://schemas.microsoft.com/office/powerpoint/2010/main" val="109570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Crossing</a:t>
            </a:r>
            <a:r>
              <a:rPr lang="cs-CZ" dirty="0"/>
              <a:t> </a:t>
            </a:r>
            <a:r>
              <a:rPr lang="cs-CZ" dirty="0" err="1"/>
              <a:t>the</a:t>
            </a:r>
            <a:r>
              <a:rPr lang="cs-CZ" dirty="0"/>
              <a:t> </a:t>
            </a:r>
            <a:r>
              <a:rPr lang="cs-CZ" dirty="0" err="1"/>
              <a:t>arms</a:t>
            </a:r>
            <a:r>
              <a:rPr lang="cs-CZ" dirty="0"/>
              <a:t> </a:t>
            </a:r>
            <a:r>
              <a:rPr lang="cs-CZ" dirty="0" err="1"/>
              <a:t>behind</a:t>
            </a:r>
            <a:r>
              <a:rPr lang="cs-CZ" dirty="0"/>
              <a:t> </a:t>
            </a:r>
            <a:r>
              <a:rPr lang="cs-CZ" dirty="0" err="1"/>
              <a:t>the</a:t>
            </a:r>
            <a:r>
              <a:rPr lang="cs-CZ" dirty="0"/>
              <a:t> </a:t>
            </a:r>
            <a:r>
              <a:rPr lang="cs-CZ" dirty="0" err="1"/>
              <a:t>neck</a:t>
            </a:r>
            <a:endParaRPr lang="cs-CZ" dirty="0"/>
          </a:p>
        </p:txBody>
      </p:sp>
      <p:sp>
        <p:nvSpPr>
          <p:cNvPr id="3" name="Zástupný symbol pro obsah 2"/>
          <p:cNvSpPr>
            <a:spLocks noGrp="1"/>
          </p:cNvSpPr>
          <p:nvPr>
            <p:ph idx="1"/>
          </p:nvPr>
        </p:nvSpPr>
        <p:spPr>
          <a:xfrm>
            <a:off x="1139835" y="1916832"/>
            <a:ext cx="3792205" cy="4267200"/>
          </a:xfrm>
        </p:spPr>
        <p:txBody>
          <a:bodyPr/>
          <a:lstStyle/>
          <a:p>
            <a:r>
              <a:rPr lang="en-US" dirty="0"/>
              <a:t>The patient in sitting or </a:t>
            </a:r>
            <a:r>
              <a:rPr lang="en-US" dirty="0" err="1"/>
              <a:t>Iying</a:t>
            </a:r>
            <a:r>
              <a:rPr lang="en-US" dirty="0"/>
              <a:t> puts the arms across the neck with the fingers in the direction of the shoulder blades. </a:t>
            </a:r>
            <a:endParaRPr lang="cs-CZ" dirty="0"/>
          </a:p>
          <a:p>
            <a:r>
              <a:rPr lang="en-US" u="sng" dirty="0"/>
              <a:t>Normally</a:t>
            </a:r>
            <a:r>
              <a:rPr lang="en-US" dirty="0"/>
              <a:t> </a:t>
            </a:r>
            <a:r>
              <a:rPr lang="en-US" dirty="0">
                <a:solidFill>
                  <a:srgbClr val="FFFF00"/>
                </a:solidFill>
              </a:rPr>
              <a:t>the tips of the fingers can touch the opposite scapula. </a:t>
            </a:r>
            <a:endParaRPr lang="cs-CZ" dirty="0">
              <a:solidFill>
                <a:srgbClr val="FFFF00"/>
              </a:solidFill>
            </a:endParaRPr>
          </a:p>
          <a:p>
            <a:r>
              <a:rPr lang="en-US" dirty="0"/>
              <a:t>With </a:t>
            </a:r>
            <a:r>
              <a:rPr lang="en-US" u="sng" dirty="0"/>
              <a:t>hypermobility</a:t>
            </a:r>
            <a:r>
              <a:rPr lang="en-US" dirty="0"/>
              <a:t> the patient can </a:t>
            </a:r>
            <a:r>
              <a:rPr lang="en-US" dirty="0">
                <a:solidFill>
                  <a:srgbClr val="FFFF00"/>
                </a:solidFill>
              </a:rPr>
              <a:t>reach part of the shoulder blade or even the whole shoulder blade with the hand or hands. </a:t>
            </a:r>
            <a:endParaRPr lang="cs-CZ" dirty="0">
              <a:solidFill>
                <a:srgbClr val="FFFF00"/>
              </a:solidFill>
            </a:endParaRPr>
          </a:p>
        </p:txBody>
      </p:sp>
      <p:pic>
        <p:nvPicPr>
          <p:cNvPr id="4" name="Obrázek 3"/>
          <p:cNvPicPr>
            <a:picLocks noChangeAspect="1"/>
          </p:cNvPicPr>
          <p:nvPr/>
        </p:nvPicPr>
        <p:blipFill rotWithShape="1">
          <a:blip r:embed="rId2" cstate="print">
            <a:extLst>
              <a:ext uri="{28A0092B-C50C-407E-A947-70E740481C1C}">
                <a14:useLocalDpi xmlns:a14="http://schemas.microsoft.com/office/drawing/2010/main" val="0"/>
              </a:ext>
            </a:extLst>
          </a:blip>
          <a:srcRect l="14103" r="13372"/>
          <a:stretch/>
        </p:blipFill>
        <p:spPr>
          <a:xfrm rot="5400000">
            <a:off x="4615712" y="2258867"/>
            <a:ext cx="4973744" cy="3857625"/>
          </a:xfrm>
          <a:prstGeom prst="rect">
            <a:avLst/>
          </a:prstGeom>
        </p:spPr>
      </p:pic>
    </p:spTree>
    <p:extLst>
      <p:ext uri="{BB962C8B-B14F-4D97-AF65-F5344CB8AC3E}">
        <p14:creationId xmlns:p14="http://schemas.microsoft.com/office/powerpoint/2010/main" val="121181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Extension</a:t>
            </a:r>
            <a:r>
              <a:rPr lang="cs-CZ" dirty="0"/>
              <a:t> </a:t>
            </a:r>
            <a:r>
              <a:rPr lang="cs-CZ" dirty="0" err="1"/>
              <a:t>of</a:t>
            </a:r>
            <a:r>
              <a:rPr lang="cs-CZ" dirty="0"/>
              <a:t> </a:t>
            </a:r>
            <a:r>
              <a:rPr lang="cs-CZ" dirty="0" err="1"/>
              <a:t>the</a:t>
            </a:r>
            <a:r>
              <a:rPr lang="cs-CZ" dirty="0"/>
              <a:t> </a:t>
            </a:r>
            <a:r>
              <a:rPr lang="cs-CZ" dirty="0" err="1"/>
              <a:t>elbow</a:t>
            </a:r>
            <a:r>
              <a:rPr lang="cs-CZ" dirty="0"/>
              <a:t> </a:t>
            </a:r>
          </a:p>
        </p:txBody>
      </p:sp>
      <p:sp>
        <p:nvSpPr>
          <p:cNvPr id="3" name="Zástupný symbol pro obsah 2"/>
          <p:cNvSpPr>
            <a:spLocks noGrp="1"/>
          </p:cNvSpPr>
          <p:nvPr>
            <p:ph idx="1"/>
          </p:nvPr>
        </p:nvSpPr>
        <p:spPr>
          <a:xfrm>
            <a:off x="1139835" y="1916832"/>
            <a:ext cx="3000117" cy="4267200"/>
          </a:xfrm>
        </p:spPr>
        <p:txBody>
          <a:bodyPr>
            <a:normAutofit/>
          </a:bodyPr>
          <a:lstStyle/>
          <a:p>
            <a:r>
              <a:rPr lang="en-US" dirty="0"/>
              <a:t>The patient is standing or, even better, sitting. The elbows, lower arms and hands are pressed against each other with the fingers together and maximal flexion in the elbows. The patient tries to extend the elbows without separating them. </a:t>
            </a:r>
            <a:endParaRPr lang="cs-CZ" dirty="0"/>
          </a:p>
          <a:p>
            <a:r>
              <a:rPr lang="en-US" dirty="0"/>
              <a:t>With a </a:t>
            </a:r>
            <a:r>
              <a:rPr lang="en-US" u="sng" dirty="0"/>
              <a:t>normal</a:t>
            </a:r>
            <a:r>
              <a:rPr lang="en-US" dirty="0"/>
              <a:t> </a:t>
            </a:r>
            <a:r>
              <a:rPr lang="cs-CZ" dirty="0">
                <a:solidFill>
                  <a:srgbClr val="FFFF00"/>
                </a:solidFill>
              </a:rPr>
              <a:t>ROM</a:t>
            </a:r>
            <a:r>
              <a:rPr lang="en-US" dirty="0">
                <a:solidFill>
                  <a:srgbClr val="FFFF00"/>
                </a:solidFill>
              </a:rPr>
              <a:t> the elbows can be extended to 110 degrees </a:t>
            </a:r>
            <a:r>
              <a:rPr lang="en-US" dirty="0"/>
              <a:t>but </a:t>
            </a:r>
            <a:endParaRPr lang="cs-CZ" dirty="0"/>
          </a:p>
          <a:p>
            <a:r>
              <a:rPr lang="cs-CZ" dirty="0" err="1"/>
              <a:t>With</a:t>
            </a:r>
            <a:r>
              <a:rPr lang="cs-CZ" dirty="0"/>
              <a:t> </a:t>
            </a:r>
            <a:r>
              <a:rPr lang="cs-CZ" u="sng" dirty="0"/>
              <a:t>h</a:t>
            </a:r>
            <a:r>
              <a:rPr lang="en-US" u="sng" dirty="0" err="1"/>
              <a:t>yperextension</a:t>
            </a:r>
            <a:r>
              <a:rPr lang="en-US" dirty="0"/>
              <a:t> </a:t>
            </a:r>
            <a:r>
              <a:rPr lang="en-US" dirty="0">
                <a:solidFill>
                  <a:srgbClr val="FFFF00"/>
                </a:solidFill>
              </a:rPr>
              <a:t>this angle is much greater.</a:t>
            </a:r>
            <a:endParaRPr lang="cs-CZ" dirty="0">
              <a:solidFill>
                <a:srgbClr val="FFFF00"/>
              </a:solidFill>
            </a:endParaRPr>
          </a:p>
        </p:txBody>
      </p:sp>
      <p:pic>
        <p:nvPicPr>
          <p:cNvPr id="4" name="Obrázek 3"/>
          <p:cNvPicPr>
            <a:picLocks noChangeAspect="1"/>
          </p:cNvPicPr>
          <p:nvPr/>
        </p:nvPicPr>
        <p:blipFill rotWithShape="1">
          <a:blip r:embed="rId2" cstate="print">
            <a:extLst>
              <a:ext uri="{28A0092B-C50C-407E-A947-70E740481C1C}">
                <a14:useLocalDpi xmlns:a14="http://schemas.microsoft.com/office/drawing/2010/main" val="0"/>
              </a:ext>
            </a:extLst>
          </a:blip>
          <a:srcRect l="19288" t="3800" r="16925"/>
          <a:stretch/>
        </p:blipFill>
        <p:spPr>
          <a:xfrm rot="10800000">
            <a:off x="4355976" y="2065338"/>
            <a:ext cx="4680000" cy="3970187"/>
          </a:xfrm>
          <a:prstGeom prst="rect">
            <a:avLst/>
          </a:prstGeom>
        </p:spPr>
      </p:pic>
    </p:spTree>
    <p:extLst>
      <p:ext uri="{BB962C8B-B14F-4D97-AF65-F5344CB8AC3E}">
        <p14:creationId xmlns:p14="http://schemas.microsoft.com/office/powerpoint/2010/main" val="72313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Extension</a:t>
            </a:r>
            <a:r>
              <a:rPr lang="cs-CZ" dirty="0"/>
              <a:t> </a:t>
            </a:r>
            <a:r>
              <a:rPr lang="cs-CZ" dirty="0" err="1"/>
              <a:t>of</a:t>
            </a:r>
            <a:r>
              <a:rPr lang="cs-CZ" dirty="0"/>
              <a:t> </a:t>
            </a:r>
            <a:r>
              <a:rPr lang="cs-CZ" dirty="0" err="1"/>
              <a:t>the</a:t>
            </a:r>
            <a:r>
              <a:rPr lang="cs-CZ" dirty="0"/>
              <a:t> </a:t>
            </a:r>
            <a:r>
              <a:rPr lang="cs-CZ" dirty="0" err="1"/>
              <a:t>elbow</a:t>
            </a:r>
            <a:r>
              <a:rPr lang="cs-CZ" dirty="0"/>
              <a:t> </a:t>
            </a:r>
          </a:p>
        </p:txBody>
      </p:sp>
      <p:sp>
        <p:nvSpPr>
          <p:cNvPr id="3" name="Zástupný symbol pro obsah 2"/>
          <p:cNvSpPr>
            <a:spLocks noGrp="1"/>
          </p:cNvSpPr>
          <p:nvPr>
            <p:ph idx="1"/>
          </p:nvPr>
        </p:nvSpPr>
        <p:spPr>
          <a:xfrm>
            <a:off x="1139834" y="1916832"/>
            <a:ext cx="7536622" cy="4267200"/>
          </a:xfrm>
        </p:spPr>
        <p:txBody>
          <a:bodyPr/>
          <a:lstStyle/>
          <a:p>
            <a:pPr marL="0" indent="0">
              <a:buNone/>
            </a:pPr>
            <a:r>
              <a:rPr lang="en-US" dirty="0">
                <a:solidFill>
                  <a:srgbClr val="92D050"/>
                </a:solidFill>
              </a:rPr>
              <a:t>Possible errors </a:t>
            </a:r>
          </a:p>
          <a:p>
            <a:pPr marL="342900" indent="-342900">
              <a:buFont typeface="+mj-lt"/>
              <a:buAutoNum type="arabicPeriod"/>
            </a:pPr>
            <a:r>
              <a:rPr lang="en-US" dirty="0"/>
              <a:t>The elbows are not kept against each other, especially at the end of</a:t>
            </a:r>
            <a:r>
              <a:rPr lang="cs-CZ" dirty="0"/>
              <a:t> ROM. </a:t>
            </a:r>
          </a:p>
          <a:p>
            <a:pPr marL="342900" indent="-342900">
              <a:buFont typeface="+mj-lt"/>
              <a:buAutoNum type="arabicPeriod"/>
            </a:pPr>
            <a:r>
              <a:rPr lang="cs-CZ" dirty="0" err="1"/>
              <a:t>Complicated</a:t>
            </a:r>
            <a:r>
              <a:rPr lang="cs-CZ" dirty="0"/>
              <a:t> </a:t>
            </a:r>
            <a:r>
              <a:rPr lang="cs-CZ" dirty="0" err="1"/>
              <a:t>with</a:t>
            </a:r>
            <a:r>
              <a:rPr lang="cs-CZ" dirty="0"/>
              <a:t> obesity.</a:t>
            </a:r>
          </a:p>
        </p:txBody>
      </p:sp>
    </p:spTree>
    <p:extLst>
      <p:ext uri="{BB962C8B-B14F-4D97-AF65-F5344CB8AC3E}">
        <p14:creationId xmlns:p14="http://schemas.microsoft.com/office/powerpoint/2010/main" val="409177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Movement</a:t>
            </a:r>
            <a:r>
              <a:rPr lang="cs-CZ" dirty="0"/>
              <a:t> </a:t>
            </a:r>
            <a:r>
              <a:rPr lang="cs-CZ" dirty="0" err="1"/>
              <a:t>of</a:t>
            </a:r>
            <a:r>
              <a:rPr lang="cs-CZ" dirty="0"/>
              <a:t> </a:t>
            </a:r>
            <a:r>
              <a:rPr lang="cs-CZ" dirty="0" err="1"/>
              <a:t>the</a:t>
            </a:r>
            <a:r>
              <a:rPr lang="cs-CZ" dirty="0"/>
              <a:t> </a:t>
            </a:r>
            <a:r>
              <a:rPr lang="cs-CZ" dirty="0" err="1"/>
              <a:t>hands</a:t>
            </a:r>
            <a:endParaRPr lang="cs-CZ" dirty="0"/>
          </a:p>
        </p:txBody>
      </p:sp>
      <p:sp>
        <p:nvSpPr>
          <p:cNvPr id="3" name="Zástupný symbol pro obsah 2"/>
          <p:cNvSpPr>
            <a:spLocks noGrp="1"/>
          </p:cNvSpPr>
          <p:nvPr>
            <p:ph idx="1"/>
          </p:nvPr>
        </p:nvSpPr>
        <p:spPr>
          <a:xfrm>
            <a:off x="1142108" y="1905000"/>
            <a:ext cx="3645916" cy="4267200"/>
          </a:xfrm>
        </p:spPr>
        <p:txBody>
          <a:bodyPr/>
          <a:lstStyle/>
          <a:p>
            <a:r>
              <a:rPr lang="en-US" dirty="0"/>
              <a:t>The patient presses the hands against each other in front of the body and overstretches the wrist through a downward movement without parting the hands. </a:t>
            </a:r>
            <a:endParaRPr lang="cs-CZ" dirty="0"/>
          </a:p>
          <a:p>
            <a:r>
              <a:rPr lang="en-US" u="sng" dirty="0"/>
              <a:t>Normally</a:t>
            </a:r>
            <a:r>
              <a:rPr lang="en-US" dirty="0"/>
              <a:t> it is possible to achieve </a:t>
            </a:r>
            <a:br>
              <a:rPr lang="cs-CZ" dirty="0"/>
            </a:br>
            <a:r>
              <a:rPr lang="en-US" dirty="0"/>
              <a:t>a </a:t>
            </a:r>
            <a:r>
              <a:rPr lang="en-US" dirty="0">
                <a:solidFill>
                  <a:srgbClr val="FFFF00"/>
                </a:solidFill>
              </a:rPr>
              <a:t>90-degree angle between the hands and the forearms.</a:t>
            </a:r>
            <a:r>
              <a:rPr lang="en-US" dirty="0"/>
              <a:t> If this is not possible, it is a sign of shortening of the wrist flexors and the ligaments of the hand. </a:t>
            </a:r>
            <a:endParaRPr lang="cs-CZ" dirty="0"/>
          </a:p>
          <a:p>
            <a:r>
              <a:rPr lang="en-US" dirty="0"/>
              <a:t>On the other hand, </a:t>
            </a:r>
            <a:r>
              <a:rPr lang="en-US" dirty="0">
                <a:solidFill>
                  <a:srgbClr val="FFFF00"/>
                </a:solidFill>
              </a:rPr>
              <a:t>an increase of the hyperextension angle means </a:t>
            </a:r>
            <a:r>
              <a:rPr lang="en-US" u="sng" dirty="0"/>
              <a:t>hypermobility</a:t>
            </a:r>
            <a:r>
              <a:rPr lang="en-US" dirty="0"/>
              <a:t>. </a:t>
            </a:r>
            <a:endParaRPr lang="cs-CZ" dirty="0"/>
          </a:p>
        </p:txBody>
      </p:sp>
      <p:pic>
        <p:nvPicPr>
          <p:cNvPr id="4" name="Obrázek 3"/>
          <p:cNvPicPr>
            <a:picLocks noChangeAspect="1"/>
          </p:cNvPicPr>
          <p:nvPr/>
        </p:nvPicPr>
        <p:blipFill rotWithShape="1">
          <a:blip r:embed="rId2" cstate="print">
            <a:extLst>
              <a:ext uri="{28A0092B-C50C-407E-A947-70E740481C1C}">
                <a14:useLocalDpi xmlns:a14="http://schemas.microsoft.com/office/drawing/2010/main" val="0"/>
              </a:ext>
            </a:extLst>
          </a:blip>
          <a:srcRect l="24013" r="23225"/>
          <a:stretch/>
        </p:blipFill>
        <p:spPr>
          <a:xfrm rot="10800000">
            <a:off x="4932040" y="1905000"/>
            <a:ext cx="4052104" cy="4320000"/>
          </a:xfrm>
          <a:prstGeom prst="rect">
            <a:avLst/>
          </a:prstGeom>
        </p:spPr>
      </p:pic>
    </p:spTree>
    <p:extLst>
      <p:ext uri="{BB962C8B-B14F-4D97-AF65-F5344CB8AC3E}">
        <p14:creationId xmlns:p14="http://schemas.microsoft.com/office/powerpoint/2010/main" val="309970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5AA45C-176D-4C44-A714-EF7541F931EE}"/>
              </a:ext>
            </a:extLst>
          </p:cNvPr>
          <p:cNvSpPr>
            <a:spLocks noGrp="1"/>
          </p:cNvSpPr>
          <p:nvPr>
            <p:ph type="title"/>
          </p:nvPr>
        </p:nvSpPr>
        <p:spPr/>
        <p:txBody>
          <a:bodyPr/>
          <a:lstStyle/>
          <a:p>
            <a:r>
              <a:rPr lang="cs-CZ" dirty="0"/>
              <a:t>Hypermobility - </a:t>
            </a:r>
            <a:r>
              <a:rPr lang="cs-CZ" dirty="0" err="1"/>
              <a:t>introduction</a:t>
            </a:r>
            <a:endParaRPr lang="cs-CZ" dirty="0"/>
          </a:p>
        </p:txBody>
      </p:sp>
      <p:sp>
        <p:nvSpPr>
          <p:cNvPr id="3" name="Zástupný obsah 2">
            <a:extLst>
              <a:ext uri="{FF2B5EF4-FFF2-40B4-BE49-F238E27FC236}">
                <a16:creationId xmlns:a16="http://schemas.microsoft.com/office/drawing/2014/main" id="{24ED12C5-D5CA-4FAA-B202-2DE674C4FA09}"/>
              </a:ext>
            </a:extLst>
          </p:cNvPr>
          <p:cNvSpPr>
            <a:spLocks noGrp="1"/>
          </p:cNvSpPr>
          <p:nvPr>
            <p:ph idx="1"/>
          </p:nvPr>
        </p:nvSpPr>
        <p:spPr/>
        <p:txBody>
          <a:bodyPr>
            <a:normAutofit/>
          </a:bodyPr>
          <a:lstStyle/>
          <a:p>
            <a:r>
              <a:rPr lang="cs-CZ" sz="2000" dirty="0"/>
              <a:t>It</a:t>
            </a:r>
            <a:r>
              <a:rPr lang="en-US" sz="2000" dirty="0"/>
              <a:t> is common in general population. </a:t>
            </a:r>
            <a:endParaRPr lang="cs-CZ" sz="2000" dirty="0"/>
          </a:p>
          <a:p>
            <a:r>
              <a:rPr lang="en-US" sz="2000" dirty="0"/>
              <a:t>It may be present in just a few joints or it may be widespread. </a:t>
            </a:r>
            <a:endParaRPr lang="cs-CZ" sz="2000" dirty="0"/>
          </a:p>
          <a:p>
            <a:r>
              <a:rPr lang="en-US" sz="2000" dirty="0"/>
              <a:t>It is most common in childhood and adolescence, in females, and Asian and Afro-Caribbean races. </a:t>
            </a:r>
            <a:endParaRPr lang="cs-CZ" sz="2000" dirty="0"/>
          </a:p>
          <a:p>
            <a:r>
              <a:rPr lang="en-US" sz="2000" dirty="0"/>
              <a:t>It tends to lessen with age. </a:t>
            </a:r>
            <a:endParaRPr lang="cs-CZ" sz="2000" dirty="0"/>
          </a:p>
          <a:p>
            <a:r>
              <a:rPr lang="en-US" sz="2000" dirty="0"/>
              <a:t>In many people joint hypermobility is of no medical consequence and commonly does not give rise to symptoms. </a:t>
            </a:r>
            <a:endParaRPr lang="cs-CZ" sz="2000" dirty="0"/>
          </a:p>
          <a:p>
            <a:r>
              <a:rPr lang="en-US" sz="2000" dirty="0"/>
              <a:t>Hypermobility can even be considered an advantage, for example athletes, gymnasts, dancers and musicians might specifically be selected because of their extra </a:t>
            </a:r>
            <a:r>
              <a:rPr lang="cs-CZ" sz="2000" dirty="0"/>
              <a:t>ROM</a:t>
            </a:r>
            <a:r>
              <a:rPr lang="en-US" sz="2000" dirty="0"/>
              <a:t>.</a:t>
            </a:r>
            <a:endParaRPr lang="cs-CZ" sz="2000" dirty="0"/>
          </a:p>
        </p:txBody>
      </p:sp>
    </p:spTree>
    <p:extLst>
      <p:ext uri="{BB962C8B-B14F-4D97-AF65-F5344CB8AC3E}">
        <p14:creationId xmlns:p14="http://schemas.microsoft.com/office/powerpoint/2010/main" val="67086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Movement</a:t>
            </a:r>
            <a:r>
              <a:rPr lang="cs-CZ" dirty="0"/>
              <a:t> </a:t>
            </a:r>
            <a:r>
              <a:rPr lang="cs-CZ" dirty="0" err="1"/>
              <a:t>of</a:t>
            </a:r>
            <a:r>
              <a:rPr lang="cs-CZ" dirty="0"/>
              <a:t> </a:t>
            </a:r>
            <a:r>
              <a:rPr lang="cs-CZ" dirty="0" err="1"/>
              <a:t>the</a:t>
            </a:r>
            <a:r>
              <a:rPr lang="cs-CZ" dirty="0"/>
              <a:t> </a:t>
            </a:r>
            <a:r>
              <a:rPr lang="cs-CZ" dirty="0" err="1"/>
              <a:t>hands</a:t>
            </a:r>
            <a:endParaRPr lang="cs-CZ" dirty="0"/>
          </a:p>
        </p:txBody>
      </p:sp>
      <p:sp>
        <p:nvSpPr>
          <p:cNvPr id="3" name="Zástupný symbol pro obsah 2"/>
          <p:cNvSpPr>
            <a:spLocks noGrp="1"/>
          </p:cNvSpPr>
          <p:nvPr>
            <p:ph idx="1"/>
          </p:nvPr>
        </p:nvSpPr>
        <p:spPr/>
        <p:txBody>
          <a:bodyPr/>
          <a:lstStyle/>
          <a:p>
            <a:pPr marL="0" indent="0">
              <a:buNone/>
            </a:pPr>
            <a:r>
              <a:rPr lang="en-US" dirty="0">
                <a:solidFill>
                  <a:srgbClr val="92D050"/>
                </a:solidFill>
              </a:rPr>
              <a:t>Possible errors </a:t>
            </a:r>
          </a:p>
          <a:p>
            <a:r>
              <a:rPr lang="en-US" dirty="0"/>
              <a:t>The hands are not kept pressed against each other. </a:t>
            </a:r>
            <a:endParaRPr lang="cs-CZ" dirty="0"/>
          </a:p>
        </p:txBody>
      </p:sp>
    </p:spTree>
    <p:extLst>
      <p:ext uri="{BB962C8B-B14F-4D97-AF65-F5344CB8AC3E}">
        <p14:creationId xmlns:p14="http://schemas.microsoft.com/office/powerpoint/2010/main" val="321232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Movement</a:t>
            </a:r>
            <a:r>
              <a:rPr lang="cs-CZ" dirty="0"/>
              <a:t> </a:t>
            </a:r>
            <a:r>
              <a:rPr lang="cs-CZ" dirty="0" err="1"/>
              <a:t>of</a:t>
            </a:r>
            <a:r>
              <a:rPr lang="cs-CZ" dirty="0"/>
              <a:t> </a:t>
            </a:r>
            <a:r>
              <a:rPr lang="cs-CZ" dirty="0" err="1"/>
              <a:t>the</a:t>
            </a:r>
            <a:r>
              <a:rPr lang="cs-CZ" dirty="0"/>
              <a:t> </a:t>
            </a:r>
            <a:r>
              <a:rPr lang="cs-CZ" dirty="0" err="1"/>
              <a:t>fingers</a:t>
            </a:r>
            <a:endParaRPr lang="cs-CZ" dirty="0"/>
          </a:p>
        </p:txBody>
      </p:sp>
      <p:sp>
        <p:nvSpPr>
          <p:cNvPr id="3" name="Zástupný symbol pro obsah 2"/>
          <p:cNvSpPr>
            <a:spLocks noGrp="1"/>
          </p:cNvSpPr>
          <p:nvPr>
            <p:ph idx="1"/>
          </p:nvPr>
        </p:nvSpPr>
        <p:spPr>
          <a:xfrm>
            <a:off x="1142108" y="1905000"/>
            <a:ext cx="3357884" cy="4267200"/>
          </a:xfrm>
        </p:spPr>
        <p:txBody>
          <a:bodyPr>
            <a:normAutofit lnSpcReduction="10000"/>
          </a:bodyPr>
          <a:lstStyle/>
          <a:p>
            <a:r>
              <a:rPr lang="en-US" dirty="0"/>
              <a:t>This is in fact the second phase of the previous assessment. The patient pushes the outstretched fingers against each other and the hand is held as a continuation of the forearm. The fingers at the metacarpophalangeal joints are then hyperextended by moving the hands downwards. The hand must stay as a continuation of the forearm throughout the movement. </a:t>
            </a:r>
            <a:endParaRPr lang="cs-CZ" dirty="0"/>
          </a:p>
          <a:p>
            <a:r>
              <a:rPr lang="en-US" u="sng" dirty="0"/>
              <a:t>Normally</a:t>
            </a:r>
            <a:r>
              <a:rPr lang="en-US" dirty="0"/>
              <a:t> </a:t>
            </a:r>
            <a:r>
              <a:rPr lang="en-US" dirty="0">
                <a:solidFill>
                  <a:srgbClr val="FFFF00"/>
                </a:solidFill>
              </a:rPr>
              <a:t>the angle between the palms is 80 degrees</a:t>
            </a:r>
            <a:r>
              <a:rPr lang="en-US" dirty="0"/>
              <a:t>. </a:t>
            </a:r>
            <a:endParaRPr lang="cs-CZ" dirty="0"/>
          </a:p>
          <a:p>
            <a:r>
              <a:rPr lang="en-US" dirty="0"/>
              <a:t>With </a:t>
            </a:r>
            <a:r>
              <a:rPr lang="en-US" u="sng" dirty="0"/>
              <a:t>hypermobility</a:t>
            </a:r>
            <a:r>
              <a:rPr lang="en-US" dirty="0"/>
              <a:t> this angle is </a:t>
            </a:r>
            <a:r>
              <a:rPr lang="en-US" dirty="0">
                <a:solidFill>
                  <a:srgbClr val="FFFF00"/>
                </a:solidFill>
              </a:rPr>
              <a:t>much greater</a:t>
            </a:r>
            <a:r>
              <a:rPr lang="en-US" dirty="0"/>
              <a:t>.</a:t>
            </a:r>
            <a:endParaRPr lang="cs-CZ" dirty="0"/>
          </a:p>
        </p:txBody>
      </p:sp>
      <p:pic>
        <p:nvPicPr>
          <p:cNvPr id="4" name="Obrázek 3"/>
          <p:cNvPicPr>
            <a:picLocks noChangeAspect="1"/>
          </p:cNvPicPr>
          <p:nvPr/>
        </p:nvPicPr>
        <p:blipFill rotWithShape="1">
          <a:blip r:embed="rId2" cstate="print">
            <a:extLst>
              <a:ext uri="{28A0092B-C50C-407E-A947-70E740481C1C}">
                <a14:useLocalDpi xmlns:a14="http://schemas.microsoft.com/office/drawing/2010/main" val="0"/>
              </a:ext>
            </a:extLst>
          </a:blip>
          <a:srcRect l="27163" t="6601" r="20076"/>
          <a:stretch/>
        </p:blipFill>
        <p:spPr>
          <a:xfrm rot="10800000">
            <a:off x="4583392" y="1878600"/>
            <a:ext cx="4338469" cy="4320000"/>
          </a:xfrm>
          <a:prstGeom prst="rect">
            <a:avLst/>
          </a:prstGeom>
        </p:spPr>
      </p:pic>
    </p:spTree>
    <p:extLst>
      <p:ext uri="{BB962C8B-B14F-4D97-AF65-F5344CB8AC3E}">
        <p14:creationId xmlns:p14="http://schemas.microsoft.com/office/powerpoint/2010/main" val="349290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Movement</a:t>
            </a:r>
            <a:r>
              <a:rPr lang="cs-CZ" dirty="0"/>
              <a:t> </a:t>
            </a:r>
            <a:r>
              <a:rPr lang="cs-CZ" dirty="0" err="1"/>
              <a:t>of</a:t>
            </a:r>
            <a:r>
              <a:rPr lang="cs-CZ" dirty="0"/>
              <a:t> </a:t>
            </a:r>
            <a:r>
              <a:rPr lang="cs-CZ" dirty="0" err="1"/>
              <a:t>the</a:t>
            </a:r>
            <a:r>
              <a:rPr lang="cs-CZ" dirty="0"/>
              <a:t> </a:t>
            </a:r>
            <a:r>
              <a:rPr lang="cs-CZ" dirty="0" err="1"/>
              <a:t>fingers</a:t>
            </a:r>
            <a:endParaRPr lang="cs-CZ" dirty="0"/>
          </a:p>
        </p:txBody>
      </p:sp>
      <p:sp>
        <p:nvSpPr>
          <p:cNvPr id="3" name="Zástupný symbol pro obsah 2"/>
          <p:cNvSpPr>
            <a:spLocks noGrp="1"/>
          </p:cNvSpPr>
          <p:nvPr>
            <p:ph idx="1"/>
          </p:nvPr>
        </p:nvSpPr>
        <p:spPr/>
        <p:txBody>
          <a:bodyPr/>
          <a:lstStyle/>
          <a:p>
            <a:pPr marL="0" indent="0">
              <a:buNone/>
            </a:pPr>
            <a:r>
              <a:rPr lang="en-US" dirty="0">
                <a:solidFill>
                  <a:srgbClr val="92D050"/>
                </a:solidFill>
              </a:rPr>
              <a:t>Possible errors </a:t>
            </a:r>
          </a:p>
          <a:p>
            <a:pPr marL="342900" indent="-342900">
              <a:buFont typeface="+mj-lt"/>
              <a:buAutoNum type="arabicPeriod"/>
            </a:pPr>
            <a:r>
              <a:rPr lang="en-US" dirty="0"/>
              <a:t>The exact position of the hands in the axis of the forearm is not checked. </a:t>
            </a:r>
            <a:endParaRPr lang="cs-CZ" dirty="0"/>
          </a:p>
          <a:p>
            <a:pPr marL="342900" indent="-342900">
              <a:buFont typeface="+mj-lt"/>
              <a:buAutoNum type="arabicPeriod"/>
            </a:pPr>
            <a:r>
              <a:rPr lang="en-US" dirty="0"/>
              <a:t>The outstretched fingers are not pressed against each other along their whole surface.</a:t>
            </a:r>
            <a:endParaRPr lang="cs-CZ" dirty="0"/>
          </a:p>
        </p:txBody>
      </p:sp>
    </p:spTree>
    <p:extLst>
      <p:ext uri="{BB962C8B-B14F-4D97-AF65-F5344CB8AC3E}">
        <p14:creationId xmlns:p14="http://schemas.microsoft.com/office/powerpoint/2010/main" val="189428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Forward flexion of the back</a:t>
            </a:r>
            <a:endParaRPr lang="cs-CZ" dirty="0"/>
          </a:p>
        </p:txBody>
      </p:sp>
      <p:sp>
        <p:nvSpPr>
          <p:cNvPr id="3" name="Zástupný symbol pro obsah 2"/>
          <p:cNvSpPr>
            <a:spLocks noGrp="1"/>
          </p:cNvSpPr>
          <p:nvPr>
            <p:ph idx="1"/>
          </p:nvPr>
        </p:nvSpPr>
        <p:spPr>
          <a:xfrm>
            <a:off x="1142108" y="1905000"/>
            <a:ext cx="4438004" cy="4267200"/>
          </a:xfrm>
        </p:spPr>
        <p:txBody>
          <a:bodyPr>
            <a:normAutofit fontScale="92500" lnSpcReduction="20000"/>
          </a:bodyPr>
          <a:lstStyle/>
          <a:p>
            <a:r>
              <a:rPr lang="en-US" dirty="0"/>
              <a:t>The patient is in standing and bends forwards with straight legs and the feet together as in the </a:t>
            </a:r>
            <a:r>
              <a:rPr lang="en-US" dirty="0" err="1"/>
              <a:t>Thomayer</a:t>
            </a:r>
            <a:r>
              <a:rPr lang="en-US" dirty="0"/>
              <a:t> (</a:t>
            </a:r>
            <a:r>
              <a:rPr lang="en-US" dirty="0" err="1"/>
              <a:t>Neri</a:t>
            </a:r>
            <a:r>
              <a:rPr lang="en-US" dirty="0"/>
              <a:t>) test. The bending of the back as a whole and the tilting of the pelvis and the curve of the spine are observed. If there is a difference of hypermobility in the upper and lower halves of </a:t>
            </a:r>
            <a:r>
              <a:rPr lang="en-US" dirty="0" err="1"/>
              <a:t>th</a:t>
            </a:r>
            <a:r>
              <a:rPr lang="cs-CZ" dirty="0"/>
              <a:t>e</a:t>
            </a:r>
            <a:r>
              <a:rPr lang="en-US" dirty="0"/>
              <a:t> body, especially when this is due to shortened hamstrings, the pelvis is tilted </a:t>
            </a:r>
            <a:r>
              <a:rPr lang="en-US" dirty="0" err="1"/>
              <a:t>ju</a:t>
            </a:r>
            <a:r>
              <a:rPr lang="cs-CZ" dirty="0"/>
              <a:t>s</a:t>
            </a:r>
            <a:r>
              <a:rPr lang="en-US" dirty="0"/>
              <a:t>t a little. When there is shortening of the paravertebral lumbar </a:t>
            </a:r>
            <a:r>
              <a:rPr lang="en-US" dirty="0" err="1"/>
              <a:t>mus</a:t>
            </a:r>
            <a:r>
              <a:rPr lang="cs-CZ" dirty="0" err="1"/>
              <a:t>cles</a:t>
            </a:r>
            <a:r>
              <a:rPr lang="en-US" dirty="0"/>
              <a:t>, there is </a:t>
            </a:r>
            <a:br>
              <a:rPr lang="cs-CZ" dirty="0"/>
            </a:br>
            <a:r>
              <a:rPr lang="en-US" dirty="0"/>
              <a:t>a comp</a:t>
            </a:r>
            <a:r>
              <a:rPr lang="cs-CZ" dirty="0"/>
              <a:t>en</a:t>
            </a:r>
            <a:r>
              <a:rPr lang="en-US" dirty="0" err="1"/>
              <a:t>satory</a:t>
            </a:r>
            <a:r>
              <a:rPr lang="en-US" dirty="0"/>
              <a:t> increase of kyphosis in the thoracic spine and the lumbar spine remains more or less straight. </a:t>
            </a:r>
            <a:endParaRPr lang="cs-CZ" dirty="0"/>
          </a:p>
          <a:p>
            <a:r>
              <a:rPr lang="en-US" u="sng" dirty="0"/>
              <a:t>Normally</a:t>
            </a:r>
            <a:r>
              <a:rPr lang="en-US" dirty="0"/>
              <a:t> the patient can </a:t>
            </a:r>
            <a:r>
              <a:rPr lang="en-US" dirty="0">
                <a:solidFill>
                  <a:srgbClr val="FFFF00"/>
                </a:solidFill>
              </a:rPr>
              <a:t>touch the floor with the fingertips</a:t>
            </a:r>
            <a:r>
              <a:rPr lang="en-US" dirty="0"/>
              <a:t>. </a:t>
            </a:r>
            <a:endParaRPr lang="cs-CZ" dirty="0"/>
          </a:p>
          <a:p>
            <a:r>
              <a:rPr lang="en-US" dirty="0"/>
              <a:t>The</a:t>
            </a:r>
            <a:r>
              <a:rPr lang="en-US" u="sng" dirty="0"/>
              <a:t> hypermobility </a:t>
            </a:r>
            <a:r>
              <a:rPr lang="en-US" dirty="0"/>
              <a:t>is graded depending on how much of the </a:t>
            </a:r>
            <a:r>
              <a:rPr lang="en-US" dirty="0">
                <a:solidFill>
                  <a:srgbClr val="FFFF00"/>
                </a:solidFill>
              </a:rPr>
              <a:t>hand touches the floor, for instance the fingertips, the fingers or the whole hand. </a:t>
            </a:r>
            <a:r>
              <a:rPr lang="cs-CZ" dirty="0">
                <a:solidFill>
                  <a:srgbClr val="FFFF00"/>
                </a:solidFill>
              </a:rPr>
              <a:t>Minus cm – Thomayer test.</a:t>
            </a:r>
          </a:p>
        </p:txBody>
      </p:sp>
      <p:pic>
        <p:nvPicPr>
          <p:cNvPr id="4" name="Obrázek 3"/>
          <p:cNvPicPr>
            <a:picLocks noChangeAspect="1"/>
          </p:cNvPicPr>
          <p:nvPr/>
        </p:nvPicPr>
        <p:blipFill rotWithShape="1">
          <a:blip r:embed="rId2" cstate="print">
            <a:extLst>
              <a:ext uri="{28A0092B-C50C-407E-A947-70E740481C1C}">
                <a14:useLocalDpi xmlns:a14="http://schemas.microsoft.com/office/drawing/2010/main" val="0"/>
              </a:ext>
            </a:extLst>
          </a:blip>
          <a:srcRect l="13250" r="6951"/>
          <a:stretch/>
        </p:blipFill>
        <p:spPr>
          <a:xfrm rot="5400000">
            <a:off x="5045920" y="2418600"/>
            <a:ext cx="4596416" cy="3240000"/>
          </a:xfrm>
          <a:prstGeom prst="rect">
            <a:avLst/>
          </a:prstGeom>
        </p:spPr>
      </p:pic>
    </p:spTree>
    <p:extLst>
      <p:ext uri="{BB962C8B-B14F-4D97-AF65-F5344CB8AC3E}">
        <p14:creationId xmlns:p14="http://schemas.microsoft.com/office/powerpoint/2010/main" val="45314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Forward flexion of the back</a:t>
            </a:r>
            <a:endParaRPr lang="cs-CZ" dirty="0"/>
          </a:p>
        </p:txBody>
      </p:sp>
      <p:sp>
        <p:nvSpPr>
          <p:cNvPr id="3" name="Zástupný symbol pro obsah 2"/>
          <p:cNvSpPr>
            <a:spLocks noGrp="1"/>
          </p:cNvSpPr>
          <p:nvPr>
            <p:ph idx="1"/>
          </p:nvPr>
        </p:nvSpPr>
        <p:spPr/>
        <p:txBody>
          <a:bodyPr/>
          <a:lstStyle/>
          <a:p>
            <a:pPr marL="0" indent="0">
              <a:buNone/>
            </a:pPr>
            <a:r>
              <a:rPr lang="en-US" dirty="0">
                <a:solidFill>
                  <a:srgbClr val="92D050"/>
                </a:solidFill>
              </a:rPr>
              <a:t>Possible errors </a:t>
            </a:r>
          </a:p>
          <a:p>
            <a:pPr marL="342900" indent="-342900">
              <a:buFont typeface="+mj-lt"/>
              <a:buAutoNum type="arabicPeriod"/>
            </a:pPr>
            <a:r>
              <a:rPr lang="en-US" dirty="0"/>
              <a:t>Flexion in the knee joint and forward bending are not observed properly.</a:t>
            </a:r>
            <a:endParaRPr lang="cs-CZ" dirty="0"/>
          </a:p>
          <a:p>
            <a:pPr marL="342900" indent="-342900">
              <a:buFont typeface="+mj-lt"/>
              <a:buAutoNum type="arabicPeriod"/>
            </a:pPr>
            <a:r>
              <a:rPr lang="en-US" dirty="0"/>
              <a:t>The kyphosis and the tilting of the pelvis are not differentiated. </a:t>
            </a:r>
            <a:endParaRPr lang="cs-CZ" dirty="0"/>
          </a:p>
        </p:txBody>
      </p:sp>
    </p:spTree>
    <p:extLst>
      <p:ext uri="{BB962C8B-B14F-4D97-AF65-F5344CB8AC3E}">
        <p14:creationId xmlns:p14="http://schemas.microsoft.com/office/powerpoint/2010/main" val="375433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Side flexion of the back</a:t>
            </a:r>
            <a:endParaRPr lang="cs-CZ" dirty="0"/>
          </a:p>
        </p:txBody>
      </p:sp>
      <p:sp>
        <p:nvSpPr>
          <p:cNvPr id="3" name="Zástupný symbol pro obsah 2"/>
          <p:cNvSpPr>
            <a:spLocks noGrp="1"/>
          </p:cNvSpPr>
          <p:nvPr>
            <p:ph idx="1"/>
          </p:nvPr>
        </p:nvSpPr>
        <p:spPr/>
        <p:txBody>
          <a:bodyPr>
            <a:normAutofit lnSpcReduction="10000"/>
          </a:bodyPr>
          <a:lstStyle/>
          <a:p>
            <a:r>
              <a:rPr lang="en-US" dirty="0"/>
              <a:t>The patient in standing</a:t>
            </a:r>
            <a:r>
              <a:rPr lang="cs-CZ" dirty="0"/>
              <a:t> </a:t>
            </a:r>
            <a:r>
              <a:rPr lang="cs-CZ" dirty="0" err="1"/>
              <a:t>position</a:t>
            </a:r>
            <a:r>
              <a:rPr lang="en-US" dirty="0"/>
              <a:t> with the feet together</a:t>
            </a:r>
            <a:r>
              <a:rPr lang="cs-CZ"/>
              <a:t>,</a:t>
            </a:r>
            <a:r>
              <a:rPr lang="en-US"/>
              <a:t> </a:t>
            </a:r>
            <a:r>
              <a:rPr lang="en-US" dirty="0"/>
              <a:t>bends sideways, at the same time moving the hand downwards against the outside of the thigh. The shoulder must not be lifted in compensation and the pelvis must not be moved sideways. </a:t>
            </a:r>
            <a:endParaRPr lang="cs-CZ" dirty="0"/>
          </a:p>
          <a:p>
            <a:r>
              <a:rPr lang="en-US" u="sng" dirty="0"/>
              <a:t>Normally</a:t>
            </a:r>
            <a:r>
              <a:rPr lang="en-US" dirty="0"/>
              <a:t> a </a:t>
            </a:r>
            <a:r>
              <a:rPr lang="en-US" dirty="0">
                <a:solidFill>
                  <a:srgbClr val="FFFF00"/>
                </a:solidFill>
              </a:rPr>
              <a:t>plumb line dropped from the shoulder crease should come to the </a:t>
            </a:r>
            <a:r>
              <a:rPr lang="en-US" dirty="0" err="1">
                <a:solidFill>
                  <a:srgbClr val="FFFF00"/>
                </a:solidFill>
              </a:rPr>
              <a:t>intergluteal</a:t>
            </a:r>
            <a:r>
              <a:rPr lang="en-US" dirty="0">
                <a:solidFill>
                  <a:srgbClr val="FFFF00"/>
                </a:solidFill>
              </a:rPr>
              <a:t> line. </a:t>
            </a:r>
            <a:endParaRPr lang="cs-CZ" dirty="0">
              <a:solidFill>
                <a:srgbClr val="FFFF00"/>
              </a:solidFill>
            </a:endParaRPr>
          </a:p>
          <a:p>
            <a:r>
              <a:rPr lang="en-US" dirty="0"/>
              <a:t>With </a:t>
            </a:r>
            <a:r>
              <a:rPr lang="en-US" u="sng" dirty="0"/>
              <a:t>hypermobility</a:t>
            </a:r>
            <a:r>
              <a:rPr lang="en-US" dirty="0"/>
              <a:t> the side flexion is increased and so the </a:t>
            </a:r>
            <a:r>
              <a:rPr lang="en-US" dirty="0">
                <a:solidFill>
                  <a:srgbClr val="FFFF00"/>
                </a:solidFill>
              </a:rPr>
              <a:t>plumb line hangs from the shoulder crease</a:t>
            </a:r>
            <a:r>
              <a:rPr lang="cs-CZ" dirty="0">
                <a:solidFill>
                  <a:srgbClr val="FFFF00"/>
                </a:solidFill>
              </a:rPr>
              <a:t> </a:t>
            </a:r>
            <a:r>
              <a:rPr lang="en-US" dirty="0">
                <a:solidFill>
                  <a:srgbClr val="FFFF00"/>
                </a:solidFill>
              </a:rPr>
              <a:t>towards the contralateral side. </a:t>
            </a:r>
            <a:endParaRPr lang="cs-CZ" dirty="0">
              <a:solidFill>
                <a:srgbClr val="FFFF00"/>
              </a:solidFill>
            </a:endParaRPr>
          </a:p>
          <a:p>
            <a:r>
              <a:rPr lang="en-US" dirty="0"/>
              <a:t>In the case of </a:t>
            </a:r>
            <a:r>
              <a:rPr lang="en-US" u="sng" dirty="0"/>
              <a:t>shortening</a:t>
            </a:r>
            <a:r>
              <a:rPr lang="en-US" dirty="0"/>
              <a:t>, particularly of the quadratus </a:t>
            </a:r>
            <a:r>
              <a:rPr lang="en-US" dirty="0" err="1"/>
              <a:t>lumborum</a:t>
            </a:r>
            <a:r>
              <a:rPr lang="cs-CZ" dirty="0"/>
              <a:t> </a:t>
            </a:r>
            <a:r>
              <a:rPr lang="en-US" dirty="0"/>
              <a:t>the plumb line does not reach the </a:t>
            </a:r>
            <a:r>
              <a:rPr lang="en-US" dirty="0" err="1"/>
              <a:t>intergluteal</a:t>
            </a:r>
            <a:r>
              <a:rPr lang="en-US" dirty="0"/>
              <a:t> line. </a:t>
            </a:r>
            <a:endParaRPr lang="cs-CZ" dirty="0"/>
          </a:p>
          <a:p>
            <a:r>
              <a:rPr lang="en-US" dirty="0"/>
              <a:t>One may also register how far down below the knee joint the patient can reach. </a:t>
            </a:r>
            <a:endParaRPr lang="cs-CZ" dirty="0"/>
          </a:p>
          <a:p>
            <a:r>
              <a:rPr lang="en-US" dirty="0"/>
              <a:t>This test is not very accurate because it also depends on the length of the arms.</a:t>
            </a:r>
            <a:endParaRPr lang="cs-CZ" dirty="0"/>
          </a:p>
        </p:txBody>
      </p:sp>
    </p:spTree>
    <p:extLst>
      <p:ext uri="{BB962C8B-B14F-4D97-AF65-F5344CB8AC3E}">
        <p14:creationId xmlns:p14="http://schemas.microsoft.com/office/powerpoint/2010/main" val="23836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Side flexion of the back</a:t>
            </a:r>
            <a:endParaRPr lang="cs-CZ" dirty="0"/>
          </a:p>
        </p:txBody>
      </p:sp>
      <p:sp>
        <p:nvSpPr>
          <p:cNvPr id="3" name="Zástupný symbol pro obsah 2"/>
          <p:cNvSpPr>
            <a:spLocks noGrp="1"/>
          </p:cNvSpPr>
          <p:nvPr>
            <p:ph idx="1"/>
          </p:nvPr>
        </p:nvSpPr>
        <p:spPr/>
        <p:txBody>
          <a:bodyPr/>
          <a:lstStyle/>
          <a:p>
            <a:pPr marL="0" indent="0">
              <a:buNone/>
            </a:pPr>
            <a:r>
              <a:rPr lang="en-US" dirty="0">
                <a:solidFill>
                  <a:srgbClr val="92D050"/>
                </a:solidFill>
              </a:rPr>
              <a:t>Possible errors </a:t>
            </a:r>
          </a:p>
          <a:p>
            <a:pPr marL="342900" indent="-342900">
              <a:buFont typeface="+mj-lt"/>
              <a:buAutoNum type="arabicPeriod"/>
            </a:pPr>
            <a:r>
              <a:rPr lang="en-US" dirty="0"/>
              <a:t>Rotation towards the backward movement of the trunk is allowed.</a:t>
            </a:r>
            <a:endParaRPr lang="cs-CZ" dirty="0"/>
          </a:p>
          <a:p>
            <a:pPr marL="342900" indent="-342900">
              <a:buFont typeface="+mj-lt"/>
              <a:buAutoNum type="arabicPeriod"/>
            </a:pPr>
            <a:r>
              <a:rPr lang="en-US" dirty="0"/>
              <a:t>There is a shift forward or a backward movement of the pelvis. </a:t>
            </a:r>
            <a:endParaRPr lang="cs-CZ" dirty="0"/>
          </a:p>
        </p:txBody>
      </p:sp>
    </p:spTree>
    <p:extLst>
      <p:ext uri="{BB962C8B-B14F-4D97-AF65-F5344CB8AC3E}">
        <p14:creationId xmlns:p14="http://schemas.microsoft.com/office/powerpoint/2010/main" val="279963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Sitting down between the heels</a:t>
            </a:r>
            <a:endParaRPr lang="cs-CZ" dirty="0"/>
          </a:p>
        </p:txBody>
      </p:sp>
      <p:sp>
        <p:nvSpPr>
          <p:cNvPr id="3" name="Zástupný symbol pro obsah 2"/>
          <p:cNvSpPr>
            <a:spLocks noGrp="1"/>
          </p:cNvSpPr>
          <p:nvPr>
            <p:ph idx="1"/>
          </p:nvPr>
        </p:nvSpPr>
        <p:spPr>
          <a:xfrm>
            <a:off x="1142108" y="1905000"/>
            <a:ext cx="4221980" cy="4267200"/>
          </a:xfrm>
        </p:spPr>
        <p:txBody>
          <a:bodyPr/>
          <a:lstStyle/>
          <a:p>
            <a:r>
              <a:rPr lang="en-US" dirty="0"/>
              <a:t>The patient is kneeling and attempts to sit down between the heels.</a:t>
            </a:r>
            <a:endParaRPr lang="cs-CZ" dirty="0"/>
          </a:p>
          <a:p>
            <a:r>
              <a:rPr lang="en-US" u="sng" dirty="0"/>
              <a:t>Normally</a:t>
            </a:r>
            <a:r>
              <a:rPr lang="en-US" dirty="0"/>
              <a:t> the </a:t>
            </a:r>
            <a:r>
              <a:rPr lang="en-US" dirty="0">
                <a:solidFill>
                  <a:srgbClr val="FFFF00"/>
                </a:solidFill>
              </a:rPr>
              <a:t>bottom reaches a line between the heels. </a:t>
            </a:r>
            <a:endParaRPr lang="cs-CZ" dirty="0">
              <a:solidFill>
                <a:srgbClr val="FFFF00"/>
              </a:solidFill>
            </a:endParaRPr>
          </a:p>
          <a:p>
            <a:r>
              <a:rPr lang="en-US" dirty="0"/>
              <a:t>With </a:t>
            </a:r>
            <a:r>
              <a:rPr lang="en-US" u="sng" dirty="0"/>
              <a:t>hypermobility</a:t>
            </a:r>
            <a:r>
              <a:rPr lang="en-US" dirty="0"/>
              <a:t> the patient can </a:t>
            </a:r>
            <a:r>
              <a:rPr lang="en-US" dirty="0">
                <a:solidFill>
                  <a:srgbClr val="FFFF00"/>
                </a:solidFill>
              </a:rPr>
              <a:t>sit down on the floor. </a:t>
            </a:r>
            <a:endParaRPr lang="cs-CZ" dirty="0">
              <a:solidFill>
                <a:srgbClr val="FFFF00"/>
              </a:solidFill>
            </a:endParaRPr>
          </a:p>
          <a:p>
            <a:r>
              <a:rPr lang="en-US" dirty="0"/>
              <a:t>With</a:t>
            </a:r>
            <a:r>
              <a:rPr lang="en-US" u="sng" dirty="0"/>
              <a:t> shortening</a:t>
            </a:r>
            <a:r>
              <a:rPr lang="en-US" dirty="0"/>
              <a:t>, especially of the rectus </a:t>
            </a:r>
            <a:r>
              <a:rPr lang="en-US" dirty="0" err="1"/>
              <a:t>femoris</a:t>
            </a:r>
            <a:r>
              <a:rPr lang="en-US" dirty="0"/>
              <a:t>, the </a:t>
            </a:r>
            <a:r>
              <a:rPr lang="en-US" dirty="0">
                <a:solidFill>
                  <a:srgbClr val="FFFF00"/>
                </a:solidFill>
              </a:rPr>
              <a:t>bottom stays above the heels. </a:t>
            </a:r>
            <a:endParaRPr lang="cs-CZ" dirty="0">
              <a:solidFill>
                <a:srgbClr val="FFFF00"/>
              </a:solidFill>
            </a:endParaRPr>
          </a:p>
        </p:txBody>
      </p:sp>
      <p:pic>
        <p:nvPicPr>
          <p:cNvPr id="4" name="Obrázek 3"/>
          <p:cNvPicPr>
            <a:picLocks noChangeAspect="1"/>
          </p:cNvPicPr>
          <p:nvPr/>
        </p:nvPicPr>
        <p:blipFill rotWithShape="1">
          <a:blip r:embed="rId2" cstate="print">
            <a:extLst>
              <a:ext uri="{28A0092B-C50C-407E-A947-70E740481C1C}">
                <a14:useLocalDpi xmlns:a14="http://schemas.microsoft.com/office/drawing/2010/main" val="0"/>
              </a:ext>
            </a:extLst>
          </a:blip>
          <a:srcRect l="10101" r="9050"/>
          <a:stretch/>
        </p:blipFill>
        <p:spPr>
          <a:xfrm rot="5400000">
            <a:off x="4799657" y="2481264"/>
            <a:ext cx="4656895" cy="3240000"/>
          </a:xfrm>
          <a:prstGeom prst="rect">
            <a:avLst/>
          </a:prstGeom>
        </p:spPr>
      </p:pic>
    </p:spTree>
    <p:extLst>
      <p:ext uri="{BB962C8B-B14F-4D97-AF65-F5344CB8AC3E}">
        <p14:creationId xmlns:p14="http://schemas.microsoft.com/office/powerpoint/2010/main" val="409256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Sitting down between the heels</a:t>
            </a:r>
            <a:endParaRPr lang="cs-CZ" dirty="0"/>
          </a:p>
        </p:txBody>
      </p:sp>
      <p:sp>
        <p:nvSpPr>
          <p:cNvPr id="3" name="Zástupný symbol pro obsah 2"/>
          <p:cNvSpPr>
            <a:spLocks noGrp="1"/>
          </p:cNvSpPr>
          <p:nvPr>
            <p:ph idx="1"/>
          </p:nvPr>
        </p:nvSpPr>
        <p:spPr/>
        <p:txBody>
          <a:bodyPr/>
          <a:lstStyle/>
          <a:p>
            <a:pPr marL="0" indent="0">
              <a:buNone/>
            </a:pPr>
            <a:r>
              <a:rPr lang="en-US" dirty="0">
                <a:solidFill>
                  <a:srgbClr val="92D050"/>
                </a:solidFill>
              </a:rPr>
              <a:t>Possible errors </a:t>
            </a:r>
          </a:p>
          <a:p>
            <a:r>
              <a:rPr lang="en-US" dirty="0"/>
              <a:t>Faults are not very common but the trunk must not be bent forwards. </a:t>
            </a:r>
            <a:endParaRPr lang="cs-CZ" dirty="0"/>
          </a:p>
        </p:txBody>
      </p:sp>
    </p:spTree>
    <p:extLst>
      <p:ext uri="{BB962C8B-B14F-4D97-AF65-F5344CB8AC3E}">
        <p14:creationId xmlns:p14="http://schemas.microsoft.com/office/powerpoint/2010/main" val="401785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Other</a:t>
            </a:r>
            <a:r>
              <a:rPr lang="cs-CZ" dirty="0"/>
              <a:t> </a:t>
            </a:r>
            <a:r>
              <a:rPr lang="cs-CZ" dirty="0" err="1"/>
              <a:t>tests</a:t>
            </a:r>
            <a:endParaRPr lang="cs-CZ" dirty="0"/>
          </a:p>
        </p:txBody>
      </p:sp>
      <p:sp>
        <p:nvSpPr>
          <p:cNvPr id="3" name="Zástupný symbol pro obsah 2"/>
          <p:cNvSpPr>
            <a:spLocks noGrp="1"/>
          </p:cNvSpPr>
          <p:nvPr>
            <p:ph idx="1"/>
          </p:nvPr>
        </p:nvSpPr>
        <p:spPr/>
        <p:txBody>
          <a:bodyPr/>
          <a:lstStyle/>
          <a:p>
            <a:r>
              <a:rPr lang="en-US" dirty="0"/>
              <a:t>hyperextension of the thumb </a:t>
            </a:r>
            <a:endParaRPr lang="cs-CZ" dirty="0"/>
          </a:p>
          <a:p>
            <a:r>
              <a:rPr lang="en-US" dirty="0"/>
              <a:t>the straight-leg raise test for determining hamstring length</a:t>
            </a:r>
            <a:endParaRPr lang="cs-CZ" dirty="0"/>
          </a:p>
          <a:p>
            <a:r>
              <a:rPr lang="en-US" dirty="0"/>
              <a:t>ankle dorsiflexion </a:t>
            </a:r>
            <a:endParaRPr lang="cs-CZ" dirty="0"/>
          </a:p>
        </p:txBody>
      </p:sp>
      <p:pic>
        <p:nvPicPr>
          <p:cNvPr id="9218" name="Picture 2" descr="Výsledek obrázku pro hypermobili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8544" y="711942"/>
            <a:ext cx="1866900" cy="144780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dotchkdsportsmeddotcom.files.wordpress.com/2013/10/hypermobile-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2786905"/>
            <a:ext cx="2562225" cy="178117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Photo of hypermobile eyebr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4374357"/>
            <a:ext cx="428625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Photo of Gorlin's sig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8328" y="4062592"/>
            <a:ext cx="2200089" cy="252000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Photo of hypermobile thum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70494" y="1457861"/>
            <a:ext cx="1704975" cy="213360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Photo of hypermobile ja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88544" y="4927032"/>
            <a:ext cx="2125984"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31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0C050B-2CA0-40B9-B73A-9FBF47C3E60F}"/>
              </a:ext>
            </a:extLst>
          </p:cNvPr>
          <p:cNvSpPr>
            <a:spLocks noGrp="1"/>
          </p:cNvSpPr>
          <p:nvPr>
            <p:ph type="title"/>
          </p:nvPr>
        </p:nvSpPr>
        <p:spPr/>
        <p:txBody>
          <a:bodyPr/>
          <a:lstStyle/>
          <a:p>
            <a:r>
              <a:rPr lang="cs-CZ" dirty="0"/>
              <a:t>Hypermobility - </a:t>
            </a:r>
            <a:r>
              <a:rPr lang="cs-CZ" dirty="0" err="1"/>
              <a:t>symptoms</a:t>
            </a:r>
            <a:endParaRPr lang="cs-CZ" dirty="0"/>
          </a:p>
        </p:txBody>
      </p:sp>
      <p:sp>
        <p:nvSpPr>
          <p:cNvPr id="3" name="Zástupný obsah 2">
            <a:extLst>
              <a:ext uri="{FF2B5EF4-FFF2-40B4-BE49-F238E27FC236}">
                <a16:creationId xmlns:a16="http://schemas.microsoft.com/office/drawing/2014/main" id="{E1C23C0F-3157-48B9-9EA1-A612B9111EBE}"/>
              </a:ext>
            </a:extLst>
          </p:cNvPr>
          <p:cNvSpPr>
            <a:spLocks noGrp="1"/>
          </p:cNvSpPr>
          <p:nvPr>
            <p:ph idx="1"/>
          </p:nvPr>
        </p:nvSpPr>
        <p:spPr>
          <a:xfrm>
            <a:off x="1142108" y="1905000"/>
            <a:ext cx="4798044" cy="4267200"/>
          </a:xfrm>
        </p:spPr>
        <p:txBody>
          <a:bodyPr/>
          <a:lstStyle/>
          <a:p>
            <a:r>
              <a:rPr lang="en-US" sz="2400" dirty="0"/>
              <a:t>Most people have hypermobility with </a:t>
            </a:r>
            <a:r>
              <a:rPr lang="en-US" sz="2400" u="sng" dirty="0">
                <a:solidFill>
                  <a:schemeClr val="accent1"/>
                </a:solidFill>
              </a:rPr>
              <a:t>no other symptoms</a:t>
            </a:r>
            <a:endParaRPr lang="cs-CZ" sz="2400" u="sng" dirty="0">
              <a:solidFill>
                <a:schemeClr val="accent1"/>
              </a:solidFill>
            </a:endParaRPr>
          </a:p>
          <a:p>
            <a:endParaRPr lang="cs-CZ" sz="2400" u="sng" dirty="0">
              <a:solidFill>
                <a:schemeClr val="accent1"/>
              </a:solidFill>
            </a:endParaRPr>
          </a:p>
          <a:p>
            <a:r>
              <a:rPr lang="en-US" sz="2400" dirty="0"/>
              <a:t>Approximately 5</a:t>
            </a:r>
            <a:r>
              <a:rPr lang="cs-CZ" sz="2400" dirty="0"/>
              <a:t> </a:t>
            </a:r>
            <a:r>
              <a:rPr lang="en-US" sz="2400" dirty="0"/>
              <a:t>% of the healthy population have one or more hypermobile joints</a:t>
            </a:r>
            <a:endParaRPr lang="cs-CZ" sz="2400" dirty="0"/>
          </a:p>
          <a:p>
            <a:endParaRPr lang="cs-CZ" sz="2400" dirty="0"/>
          </a:p>
          <a:p>
            <a:r>
              <a:rPr lang="en-US" sz="2400" dirty="0"/>
              <a:t>However, people with </a:t>
            </a:r>
            <a:r>
              <a:rPr lang="en-US" sz="2400" u="sng" dirty="0">
                <a:solidFill>
                  <a:schemeClr val="accent1"/>
                </a:solidFill>
              </a:rPr>
              <a:t>"joint hypermobility syndrome" </a:t>
            </a:r>
            <a:r>
              <a:rPr lang="cs-CZ" sz="2400" u="sng" dirty="0">
                <a:solidFill>
                  <a:schemeClr val="accent1"/>
                </a:solidFill>
              </a:rPr>
              <a:t> = JHS </a:t>
            </a:r>
            <a:r>
              <a:rPr lang="en-US" sz="2400" dirty="0"/>
              <a:t>are </a:t>
            </a:r>
            <a:r>
              <a:rPr lang="cs-CZ" sz="2400" dirty="0" err="1"/>
              <a:t>those</a:t>
            </a:r>
            <a:r>
              <a:rPr lang="en-US" sz="2400" dirty="0"/>
              <a:t> </a:t>
            </a:r>
            <a:r>
              <a:rPr lang="cs-CZ" sz="2400" dirty="0" err="1"/>
              <a:t>with</a:t>
            </a:r>
            <a:r>
              <a:rPr lang="en-US" sz="2400" dirty="0"/>
              <a:t> many difficulties</a:t>
            </a:r>
            <a:endParaRPr lang="cs-CZ" sz="2400" dirty="0"/>
          </a:p>
          <a:p>
            <a:endParaRPr lang="cs-CZ" dirty="0"/>
          </a:p>
        </p:txBody>
      </p:sp>
      <p:pic>
        <p:nvPicPr>
          <p:cNvPr id="4" name="Picture 6" descr="https://s-media-cache-ak0.pinimg.com/736x/99/8b/19/998b190fd70ae7586cb855b05be91e09.jpg">
            <a:extLst>
              <a:ext uri="{FF2B5EF4-FFF2-40B4-BE49-F238E27FC236}">
                <a16:creationId xmlns:a16="http://schemas.microsoft.com/office/drawing/2014/main" id="{853CBC7E-97A8-47DF-A840-1683858F42F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8844" b="63391"/>
          <a:stretch/>
        </p:blipFill>
        <p:spPr bwMode="auto">
          <a:xfrm>
            <a:off x="6298624" y="2708920"/>
            <a:ext cx="2680895" cy="3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57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a:t>
            </a:r>
            <a:r>
              <a:rPr lang="cs-CZ" dirty="0" err="1"/>
              <a:t>sources</a:t>
            </a:r>
            <a:r>
              <a:rPr lang="cs-CZ" dirty="0"/>
              <a:t>, </a:t>
            </a:r>
            <a:r>
              <a:rPr lang="cs-CZ" dirty="0" err="1"/>
              <a:t>literature</a:t>
            </a:r>
            <a:endParaRPr lang="cs-CZ" dirty="0"/>
          </a:p>
        </p:txBody>
      </p:sp>
      <p:sp>
        <p:nvSpPr>
          <p:cNvPr id="3" name="Zástupný symbol pro obsah 2"/>
          <p:cNvSpPr>
            <a:spLocks noGrp="1"/>
          </p:cNvSpPr>
          <p:nvPr>
            <p:ph idx="1"/>
          </p:nvPr>
        </p:nvSpPr>
        <p:spPr/>
        <p:txBody>
          <a:bodyPr/>
          <a:lstStyle/>
          <a:p>
            <a:r>
              <a:rPr lang="cs-CZ" dirty="0"/>
              <a:t>Janda V. et al.: </a:t>
            </a:r>
            <a:r>
              <a:rPr lang="cs-CZ" dirty="0" err="1"/>
              <a:t>Muscle</a:t>
            </a:r>
            <a:r>
              <a:rPr lang="cs-CZ" dirty="0"/>
              <a:t> </a:t>
            </a:r>
            <a:r>
              <a:rPr lang="cs-CZ" dirty="0" err="1"/>
              <a:t>functioning</a:t>
            </a:r>
            <a:r>
              <a:rPr lang="cs-CZ" dirty="0"/>
              <a:t> test</a:t>
            </a:r>
          </a:p>
          <a:p>
            <a:r>
              <a:rPr lang="cs-CZ" dirty="0" err="1"/>
              <a:t>Page</a:t>
            </a:r>
            <a:r>
              <a:rPr lang="cs-CZ" dirty="0"/>
              <a:t> P.: </a:t>
            </a:r>
            <a:r>
              <a:rPr lang="cs-CZ" dirty="0" err="1"/>
              <a:t>Assessment</a:t>
            </a:r>
            <a:r>
              <a:rPr lang="cs-CZ" dirty="0"/>
              <a:t> and </a:t>
            </a:r>
            <a:r>
              <a:rPr lang="cs-CZ" dirty="0" err="1"/>
              <a:t>Treatment</a:t>
            </a:r>
            <a:r>
              <a:rPr lang="cs-CZ" dirty="0"/>
              <a:t> </a:t>
            </a:r>
            <a:r>
              <a:rPr lang="cs-CZ" dirty="0" err="1"/>
              <a:t>of</a:t>
            </a:r>
            <a:r>
              <a:rPr lang="cs-CZ" dirty="0"/>
              <a:t> </a:t>
            </a:r>
            <a:r>
              <a:rPr lang="cs-CZ" dirty="0" err="1"/>
              <a:t>Muscle</a:t>
            </a:r>
            <a:r>
              <a:rPr lang="cs-CZ" dirty="0"/>
              <a:t> </a:t>
            </a:r>
            <a:r>
              <a:rPr lang="cs-CZ" dirty="0" err="1"/>
              <a:t>Imbalance</a:t>
            </a:r>
            <a:endParaRPr lang="cs-CZ" dirty="0"/>
          </a:p>
          <a:p>
            <a:r>
              <a:rPr lang="cs-CZ" dirty="0">
                <a:hlinkClick r:id="rId2"/>
              </a:rPr>
              <a:t>https://www.youtube.com/watch?v=VqtSEV1LQ1o</a:t>
            </a:r>
            <a:endParaRPr lang="cs-CZ" dirty="0"/>
          </a:p>
          <a:p>
            <a:r>
              <a:rPr lang="cs-CZ" dirty="0">
                <a:hlinkClick r:id="rId3"/>
              </a:rPr>
              <a:t>https://en.wikipedia.org/wiki/</a:t>
            </a:r>
            <a:r>
              <a:rPr lang="cs-CZ" dirty="0" err="1">
                <a:hlinkClick r:id="rId3"/>
              </a:rPr>
              <a:t>Hypermobility</a:t>
            </a:r>
            <a:r>
              <a:rPr lang="cs-CZ" dirty="0">
                <a:hlinkClick r:id="rId3"/>
              </a:rPr>
              <a:t>_(</a:t>
            </a:r>
            <a:r>
              <a:rPr lang="cs-CZ" dirty="0" err="1">
                <a:hlinkClick r:id="rId3"/>
              </a:rPr>
              <a:t>joints</a:t>
            </a:r>
            <a:r>
              <a:rPr lang="cs-CZ" dirty="0">
                <a:hlinkClick r:id="rId3"/>
              </a:rPr>
              <a:t>)</a:t>
            </a:r>
            <a:endParaRPr lang="cs-CZ" dirty="0"/>
          </a:p>
          <a:p>
            <a:r>
              <a:rPr lang="cs-CZ" dirty="0">
                <a:hlinkClick r:id="rId4"/>
              </a:rPr>
              <a:t>http://www.wikiskripta.eu/index.php/Vy%C5%A1et%C5%99en%C3%AD_hypermobility</a:t>
            </a:r>
            <a:endParaRPr lang="cs-CZ" dirty="0"/>
          </a:p>
          <a:p>
            <a:endParaRPr lang="cs-CZ" dirty="0"/>
          </a:p>
          <a:p>
            <a:pPr marL="0" indent="0">
              <a:buNone/>
            </a:pPr>
            <a:endParaRPr lang="cs-CZ" dirty="0"/>
          </a:p>
          <a:p>
            <a:endParaRPr lang="cs-CZ" dirty="0"/>
          </a:p>
          <a:p>
            <a:endParaRPr lang="cs-CZ" dirty="0"/>
          </a:p>
        </p:txBody>
      </p:sp>
    </p:spTree>
    <p:extLst>
      <p:ext uri="{BB962C8B-B14F-4D97-AF65-F5344CB8AC3E}">
        <p14:creationId xmlns:p14="http://schemas.microsoft.com/office/powerpoint/2010/main" val="43653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Thank</a:t>
            </a:r>
            <a:r>
              <a:rPr lang="cs-CZ" dirty="0"/>
              <a:t> </a:t>
            </a:r>
            <a:r>
              <a:rPr lang="cs-CZ" dirty="0" err="1"/>
              <a:t>you</a:t>
            </a:r>
            <a:r>
              <a:rPr lang="cs-CZ" dirty="0"/>
              <a:t> </a:t>
            </a:r>
            <a:r>
              <a:rPr lang="cs-CZ" dirty="0" err="1"/>
              <a:t>for</a:t>
            </a:r>
            <a:r>
              <a:rPr lang="cs-CZ" dirty="0"/>
              <a:t> </a:t>
            </a:r>
            <a:r>
              <a:rPr lang="cs-CZ" dirty="0" err="1"/>
              <a:t>your</a:t>
            </a:r>
            <a:r>
              <a:rPr lang="cs-CZ" dirty="0"/>
              <a:t> </a:t>
            </a:r>
            <a:r>
              <a:rPr lang="cs-CZ" dirty="0" err="1"/>
              <a:t>attention</a:t>
            </a:r>
            <a:r>
              <a:rPr lang="cs-CZ" dirty="0"/>
              <a:t> </a:t>
            </a:r>
            <a:r>
              <a:rPr lang="cs-CZ" dirty="0">
                <a:sym typeface="Wingdings" panose="05000000000000000000" pitchFamily="2" charset="2"/>
              </a:rPr>
              <a:t></a:t>
            </a:r>
            <a:endParaRPr lang="cs-CZ" dirty="0"/>
          </a:p>
        </p:txBody>
      </p:sp>
      <p:pic>
        <p:nvPicPr>
          <p:cNvPr id="1026" name="Picture 2" descr="https://s-media-cache-ak0.pinimg.com/736x/ee/dd/88/eedd882a0ba84aeeae8652cd6869063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750" y="2060848"/>
            <a:ext cx="4000500" cy="40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10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Hypermobility - </a:t>
            </a:r>
            <a:r>
              <a:rPr lang="cs-CZ" dirty="0" err="1"/>
              <a:t>symptoms</a:t>
            </a:r>
            <a:r>
              <a:rPr lang="cs-CZ" dirty="0"/>
              <a:t> </a:t>
            </a:r>
          </a:p>
        </p:txBody>
      </p:sp>
      <p:sp>
        <p:nvSpPr>
          <p:cNvPr id="3" name="Zástupný symbol pro obsah 2"/>
          <p:cNvSpPr>
            <a:spLocks noGrp="1"/>
          </p:cNvSpPr>
          <p:nvPr>
            <p:ph idx="1"/>
          </p:nvPr>
        </p:nvSpPr>
        <p:spPr>
          <a:xfrm>
            <a:off x="1142107" y="1905000"/>
            <a:ext cx="7173881" cy="4267200"/>
          </a:xfrm>
        </p:spPr>
        <p:txBody>
          <a:bodyPr>
            <a:normAutofit/>
          </a:bodyPr>
          <a:lstStyle/>
          <a:p>
            <a:pPr marL="0" indent="0">
              <a:buNone/>
            </a:pPr>
            <a:r>
              <a:rPr lang="en-US" sz="2000" dirty="0"/>
              <a:t>People with hypermobility syndrome may develop other conditions caused by their unstable joints. These conditions include:</a:t>
            </a:r>
          </a:p>
          <a:p>
            <a:r>
              <a:rPr lang="en-US" sz="2000" dirty="0"/>
              <a:t>Joint instability causing frequent </a:t>
            </a:r>
            <a:r>
              <a:rPr lang="en-US" sz="2000" dirty="0">
                <a:hlinkClick r:id="rId2" tooltip="Sprains"/>
              </a:rPr>
              <a:t>sprains</a:t>
            </a:r>
            <a:r>
              <a:rPr lang="en-US" sz="2000" dirty="0"/>
              <a:t>, </a:t>
            </a:r>
            <a:r>
              <a:rPr lang="en-US" sz="2000" dirty="0">
                <a:hlinkClick r:id="rId3" tooltip="Tendinitis"/>
              </a:rPr>
              <a:t>tendinitis</a:t>
            </a:r>
            <a:r>
              <a:rPr lang="en-US" sz="2000" dirty="0"/>
              <a:t>,</a:t>
            </a:r>
            <a:r>
              <a:rPr lang="cs-CZ" sz="2000" dirty="0"/>
              <a:t> </a:t>
            </a:r>
            <a:r>
              <a:rPr lang="en-US" sz="2000" dirty="0"/>
              <a:t>or </a:t>
            </a:r>
            <a:r>
              <a:rPr lang="en-US" sz="2000" dirty="0">
                <a:hlinkClick r:id="rId4" tooltip="Bursitis"/>
              </a:rPr>
              <a:t>bursitis</a:t>
            </a:r>
            <a:r>
              <a:rPr lang="en-US" sz="2000" dirty="0"/>
              <a:t> </a:t>
            </a:r>
          </a:p>
          <a:p>
            <a:r>
              <a:rPr lang="en-US" sz="2000" dirty="0"/>
              <a:t>Joint pain</a:t>
            </a:r>
          </a:p>
          <a:p>
            <a:r>
              <a:rPr lang="en-US" sz="2000" dirty="0">
                <a:hlinkClick r:id="rId5" tooltip="Subluxation"/>
              </a:rPr>
              <a:t>Subluxations</a:t>
            </a:r>
            <a:r>
              <a:rPr lang="en-US" sz="2000" dirty="0"/>
              <a:t> or </a:t>
            </a:r>
            <a:r>
              <a:rPr lang="en-US" sz="2000" dirty="0">
                <a:hlinkClick r:id="rId6" tooltip="Joint dislocation"/>
              </a:rPr>
              <a:t>dislocations</a:t>
            </a:r>
            <a:r>
              <a:rPr lang="en-US" sz="2000" dirty="0"/>
              <a:t>, </a:t>
            </a:r>
            <a:br>
              <a:rPr lang="cs-CZ" sz="2000" dirty="0"/>
            </a:br>
            <a:r>
              <a:rPr lang="en-US" sz="2000" dirty="0"/>
              <a:t>especially in the </a:t>
            </a:r>
            <a:r>
              <a:rPr lang="en-US" sz="2000" dirty="0">
                <a:hlinkClick r:id="rId7" tooltip="Shoulder"/>
              </a:rPr>
              <a:t>shoulder</a:t>
            </a:r>
            <a:r>
              <a:rPr lang="en-US" sz="2000" dirty="0"/>
              <a:t> </a:t>
            </a:r>
            <a:br>
              <a:rPr lang="cs-CZ" sz="2000" dirty="0"/>
            </a:br>
            <a:r>
              <a:rPr lang="en-US" sz="2000" dirty="0"/>
              <a:t>(</a:t>
            </a:r>
            <a:r>
              <a:rPr lang="cs-CZ" sz="2000" dirty="0"/>
              <a:t>s</a:t>
            </a:r>
            <a:r>
              <a:rPr lang="en-US" sz="2000" dirty="0" err="1"/>
              <a:t>evere</a:t>
            </a:r>
            <a:r>
              <a:rPr lang="en-US" sz="2000" dirty="0"/>
              <a:t> </a:t>
            </a:r>
            <a:r>
              <a:rPr lang="cs-CZ" sz="2000" dirty="0" err="1"/>
              <a:t>types</a:t>
            </a:r>
            <a:r>
              <a:rPr lang="cs-CZ" sz="2000" dirty="0"/>
              <a:t> </a:t>
            </a:r>
            <a:r>
              <a:rPr lang="en-US" sz="2000" dirty="0"/>
              <a:t>limit t</a:t>
            </a:r>
            <a:r>
              <a:rPr lang="cs-CZ" sz="2000" dirty="0"/>
              <a:t>he</a:t>
            </a:r>
            <a:r>
              <a:rPr lang="en-US" sz="2000" dirty="0"/>
              <a:t> ability to push, </a:t>
            </a:r>
            <a:br>
              <a:rPr lang="cs-CZ" sz="2000" dirty="0"/>
            </a:br>
            <a:r>
              <a:rPr lang="en-US" sz="2000" dirty="0"/>
              <a:t>pull, grasp, reach, </a:t>
            </a:r>
            <a:r>
              <a:rPr lang="en-US" sz="2000" dirty="0" err="1"/>
              <a:t>etc</a:t>
            </a:r>
            <a:r>
              <a:rPr lang="cs-CZ" sz="2000" dirty="0"/>
              <a:t>.)</a:t>
            </a:r>
            <a:r>
              <a:rPr lang="en-US" sz="2000" dirty="0"/>
              <a:t> </a:t>
            </a:r>
            <a:endParaRPr lang="cs-CZ" sz="2000" dirty="0"/>
          </a:p>
          <a:p>
            <a:r>
              <a:rPr lang="en-US" sz="2000" dirty="0"/>
              <a:t>Early-onset</a:t>
            </a:r>
            <a:r>
              <a:rPr lang="cs-CZ" sz="2000" dirty="0"/>
              <a:t> </a:t>
            </a:r>
            <a:r>
              <a:rPr lang="cs-CZ" sz="2000" dirty="0" err="1"/>
              <a:t>of</a:t>
            </a:r>
            <a:r>
              <a:rPr lang="en-US" sz="2000" dirty="0"/>
              <a:t> </a:t>
            </a:r>
            <a:r>
              <a:rPr lang="en-US" sz="2000" dirty="0">
                <a:hlinkClick r:id="rId8" tooltip="Osteoarthritis"/>
              </a:rPr>
              <a:t>osteoarthritis</a:t>
            </a:r>
            <a:r>
              <a:rPr lang="en-US" sz="2000" dirty="0"/>
              <a:t> </a:t>
            </a:r>
            <a:endParaRPr lang="cs-CZ" sz="2000" dirty="0"/>
          </a:p>
          <a:p>
            <a:endParaRPr lang="cs-CZ" sz="2000" dirty="0"/>
          </a:p>
        </p:txBody>
      </p:sp>
      <p:pic>
        <p:nvPicPr>
          <p:cNvPr id="4" name="Picture 2" descr="https://upload.wikimedia.org/wikipedia/commons/thumb/4/4f/Aa_doublejointedfingers.jpg/1024px-Aa_doublejointedfinger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80112" y="3573016"/>
            <a:ext cx="3167925" cy="2375944"/>
          </a:xfrm>
          <a:prstGeom prst="rect">
            <a:avLst/>
          </a:prstGeom>
          <a:noFill/>
          <a:scene3d>
            <a:camera prst="orthographicFront">
              <a:rot lat="0" lon="0" rev="10799999"/>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40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Hypermobility - </a:t>
            </a:r>
            <a:r>
              <a:rPr lang="cs-CZ" dirty="0" err="1"/>
              <a:t>symptoms</a:t>
            </a:r>
            <a:r>
              <a:rPr lang="cs-CZ" dirty="0"/>
              <a:t> </a:t>
            </a:r>
          </a:p>
        </p:txBody>
      </p:sp>
      <p:sp>
        <p:nvSpPr>
          <p:cNvPr id="3" name="Zástupný symbol pro obsah 2"/>
          <p:cNvSpPr>
            <a:spLocks noGrp="1"/>
          </p:cNvSpPr>
          <p:nvPr>
            <p:ph idx="1"/>
          </p:nvPr>
        </p:nvSpPr>
        <p:spPr>
          <a:xfrm>
            <a:off x="1142108" y="1905000"/>
            <a:ext cx="7318324" cy="4267200"/>
          </a:xfrm>
        </p:spPr>
        <p:txBody>
          <a:bodyPr>
            <a:normAutofit/>
          </a:bodyPr>
          <a:lstStyle/>
          <a:p>
            <a:r>
              <a:rPr lang="en-US" sz="2000" dirty="0">
                <a:hlinkClick r:id="rId2" tooltip="Back pain"/>
              </a:rPr>
              <a:t>Back pain</a:t>
            </a:r>
            <a:r>
              <a:rPr lang="en-US" sz="2000" dirty="0"/>
              <a:t>, </a:t>
            </a:r>
            <a:r>
              <a:rPr lang="en-US" sz="2000" dirty="0">
                <a:hlinkClick r:id="rId3" tooltip="Prolapsed disc"/>
              </a:rPr>
              <a:t>prolapsed discs</a:t>
            </a:r>
            <a:r>
              <a:rPr lang="en-US" sz="2000" dirty="0"/>
              <a:t> or </a:t>
            </a:r>
            <a:r>
              <a:rPr lang="en-US" sz="2000" dirty="0">
                <a:hlinkClick r:id="rId4" tooltip="Spondylolisthesis"/>
              </a:rPr>
              <a:t>spondylolisthesis</a:t>
            </a:r>
            <a:endParaRPr lang="en-US" sz="2000" dirty="0"/>
          </a:p>
          <a:p>
            <a:r>
              <a:rPr lang="cs-CZ" sz="2000" u="sng" dirty="0"/>
              <a:t>Joint </a:t>
            </a:r>
            <a:r>
              <a:rPr lang="cs-CZ" sz="2000" dirty="0" err="1"/>
              <a:t>movement</a:t>
            </a:r>
            <a:r>
              <a:rPr lang="cs-CZ" sz="2000" dirty="0"/>
              <a:t> </a:t>
            </a:r>
            <a:r>
              <a:rPr lang="cs-CZ" sz="2000" dirty="0" err="1"/>
              <a:t>may</a:t>
            </a:r>
            <a:r>
              <a:rPr lang="cs-CZ" sz="2000" dirty="0"/>
              <a:t> </a:t>
            </a:r>
            <a:r>
              <a:rPr lang="cs-CZ" sz="2000" dirty="0" err="1"/>
              <a:t>produce</a:t>
            </a:r>
            <a:r>
              <a:rPr lang="en-US" sz="2000" dirty="0"/>
              <a:t> </a:t>
            </a:r>
            <a:r>
              <a:rPr lang="en-US" sz="2000" u="sng" dirty="0">
                <a:solidFill>
                  <a:schemeClr val="accent1"/>
                </a:solidFill>
              </a:rPr>
              <a:t>clicking </a:t>
            </a:r>
            <a:r>
              <a:rPr lang="cs-CZ" sz="2000" u="sng" dirty="0" err="1">
                <a:solidFill>
                  <a:schemeClr val="accent1"/>
                </a:solidFill>
              </a:rPr>
              <a:t>sounds</a:t>
            </a:r>
            <a:r>
              <a:rPr lang="cs-CZ" sz="2000" u="sng" dirty="0">
                <a:solidFill>
                  <a:schemeClr val="accent1"/>
                </a:solidFill>
              </a:rPr>
              <a:t> </a:t>
            </a:r>
            <a:r>
              <a:rPr lang="en-US" sz="2000" u="sng" dirty="0">
                <a:solidFill>
                  <a:schemeClr val="accent1"/>
                </a:solidFill>
              </a:rPr>
              <a:t> </a:t>
            </a:r>
            <a:endParaRPr lang="cs-CZ" sz="2000" u="sng" dirty="0">
              <a:solidFill>
                <a:schemeClr val="accent1"/>
              </a:solidFill>
            </a:endParaRPr>
          </a:p>
          <a:p>
            <a:r>
              <a:rPr lang="en-US" sz="2000" dirty="0"/>
              <a:t>Susceptibility to </a:t>
            </a:r>
            <a:r>
              <a:rPr lang="en-US" sz="2000" dirty="0">
                <a:hlinkClick r:id="rId5" tooltip="Whiplash (medicine)"/>
              </a:rPr>
              <a:t>whiplash</a:t>
            </a:r>
            <a:endParaRPr lang="en-US" sz="2000" dirty="0"/>
          </a:p>
          <a:p>
            <a:r>
              <a:rPr lang="en-US" sz="2000" dirty="0">
                <a:hlinkClick r:id="rId6" tooltip="Temporomandibular joint dysfunction"/>
              </a:rPr>
              <a:t>Temporomandibular Joint Syndrome</a:t>
            </a:r>
            <a:r>
              <a:rPr lang="en-US" sz="2000" dirty="0"/>
              <a:t> also known as </a:t>
            </a:r>
            <a:r>
              <a:rPr lang="en-US" sz="2000" dirty="0">
                <a:hlinkClick r:id="rId7" tooltip="TMJ"/>
              </a:rPr>
              <a:t>TMJ</a:t>
            </a:r>
            <a:endParaRPr lang="en-US" sz="2000" dirty="0"/>
          </a:p>
          <a:p>
            <a:r>
              <a:rPr lang="en-US" sz="2000" dirty="0"/>
              <a:t>Increased nerve compression disorders (e.g. </a:t>
            </a:r>
            <a:r>
              <a:rPr lang="en-US" sz="2000" dirty="0">
                <a:hlinkClick r:id="rId8" tooltip="Carpal tunnel syndrome"/>
              </a:rPr>
              <a:t>carpal tunnel syndrome</a:t>
            </a:r>
            <a:r>
              <a:rPr lang="en-US" sz="2000" dirty="0"/>
              <a:t>)</a:t>
            </a:r>
          </a:p>
          <a:p>
            <a:r>
              <a:rPr lang="en-US" sz="2000" dirty="0"/>
              <a:t>The ability of finger locking</a:t>
            </a:r>
          </a:p>
          <a:p>
            <a:r>
              <a:rPr lang="en-US" sz="2000" dirty="0"/>
              <a:t>Poor response to </a:t>
            </a:r>
            <a:r>
              <a:rPr lang="en-US" sz="2000" dirty="0" err="1"/>
              <a:t>anaesthetic</a:t>
            </a:r>
            <a:r>
              <a:rPr lang="en-US" sz="2000" dirty="0"/>
              <a:t> or pain medication</a:t>
            </a:r>
          </a:p>
          <a:p>
            <a:r>
              <a:rPr lang="en-US" sz="2000" dirty="0"/>
              <a:t>"Growing pains" as described in children in late afternoon or night</a:t>
            </a:r>
          </a:p>
          <a:p>
            <a:endParaRPr lang="cs-CZ" dirty="0"/>
          </a:p>
        </p:txBody>
      </p:sp>
      <p:pic>
        <p:nvPicPr>
          <p:cNvPr id="7170" name="Picture 2" descr="https://s-media-cache-ak0.pinimg.com/736x/99/8b/19/998b190fd70ae7586cb855b05be91e09.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4924" t="2105" r="34261" b="81053"/>
          <a:stretch/>
        </p:blipFill>
        <p:spPr bwMode="auto">
          <a:xfrm>
            <a:off x="6588224" y="188640"/>
            <a:ext cx="2430270" cy="1296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55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Hypermobility - </a:t>
            </a:r>
            <a:r>
              <a:rPr lang="cs-CZ" dirty="0" err="1"/>
              <a:t>symptoms</a:t>
            </a:r>
            <a:r>
              <a:rPr lang="cs-CZ" dirty="0"/>
              <a:t> </a:t>
            </a:r>
          </a:p>
        </p:txBody>
      </p:sp>
      <p:sp>
        <p:nvSpPr>
          <p:cNvPr id="3" name="Zástupný symbol pro obsah 2"/>
          <p:cNvSpPr>
            <a:spLocks noGrp="1"/>
          </p:cNvSpPr>
          <p:nvPr>
            <p:ph idx="1"/>
          </p:nvPr>
        </p:nvSpPr>
        <p:spPr/>
        <p:txBody>
          <a:bodyPr>
            <a:normAutofit/>
          </a:bodyPr>
          <a:lstStyle/>
          <a:p>
            <a:r>
              <a:rPr lang="en-US" sz="2000" dirty="0"/>
              <a:t>Abnormal </a:t>
            </a:r>
            <a:r>
              <a:rPr lang="en-US" sz="2000" dirty="0">
                <a:hlinkClick r:id="rId2" tooltip="Joint"/>
              </a:rPr>
              <a:t>joint</a:t>
            </a:r>
            <a:r>
              <a:rPr lang="en-US" sz="2000" dirty="0"/>
              <a:t> </a:t>
            </a:r>
            <a:r>
              <a:rPr lang="en-US" sz="2000" dirty="0">
                <a:hlinkClick r:id="rId3" tooltip="Proprioception"/>
              </a:rPr>
              <a:t>proprioception</a:t>
            </a:r>
            <a:r>
              <a:rPr lang="en-US" sz="2000" dirty="0"/>
              <a:t> (an impaired ability to locate body parts in space and/or monitor an extended joint)</a:t>
            </a:r>
          </a:p>
          <a:p>
            <a:r>
              <a:rPr lang="en-US" sz="2000" dirty="0"/>
              <a:t>These abnormalities cause abnormal joint stress, meaning that the joints can wear out, leading to </a:t>
            </a:r>
            <a:r>
              <a:rPr lang="en-US" sz="2000" dirty="0">
                <a:hlinkClick r:id="rId4" tooltip="Osteoarthritis"/>
              </a:rPr>
              <a:t>osteoarthritis</a:t>
            </a:r>
            <a:endParaRPr lang="en-US" sz="2000" dirty="0"/>
          </a:p>
          <a:p>
            <a:r>
              <a:rPr lang="en-US" sz="2000" dirty="0"/>
              <a:t>The condition tends to run in families, suggesting a genetic basis for at least some forms of hypermobility</a:t>
            </a:r>
          </a:p>
        </p:txBody>
      </p:sp>
      <p:pic>
        <p:nvPicPr>
          <p:cNvPr id="1028" name="Picture 4" descr="http://www.nhs.uk/Conditions/Joint-hypermobility/PublishingImages/BNX065-joint-hypermobility-342x198%5b1%5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3225" y="4437112"/>
            <a:ext cx="32575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94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BF5B70-8FB0-444D-A6E1-DC9D656F6403}"/>
              </a:ext>
            </a:extLst>
          </p:cNvPr>
          <p:cNvSpPr>
            <a:spLocks noGrp="1"/>
          </p:cNvSpPr>
          <p:nvPr>
            <p:ph type="title"/>
          </p:nvPr>
        </p:nvSpPr>
        <p:spPr/>
        <p:txBody>
          <a:bodyPr/>
          <a:lstStyle/>
          <a:p>
            <a:r>
              <a:rPr lang="cs-CZ" dirty="0"/>
              <a:t>Hypermobility - </a:t>
            </a:r>
            <a:r>
              <a:rPr lang="cs-CZ" dirty="0" err="1"/>
              <a:t>symptoms</a:t>
            </a:r>
            <a:r>
              <a:rPr lang="cs-CZ" dirty="0"/>
              <a:t> </a:t>
            </a:r>
          </a:p>
        </p:txBody>
      </p:sp>
      <p:sp>
        <p:nvSpPr>
          <p:cNvPr id="3" name="Zástupný obsah 2">
            <a:extLst>
              <a:ext uri="{FF2B5EF4-FFF2-40B4-BE49-F238E27FC236}">
                <a16:creationId xmlns:a16="http://schemas.microsoft.com/office/drawing/2014/main" id="{D67C7E8E-C131-4058-A0EA-56C5846ACEF9}"/>
              </a:ext>
            </a:extLst>
          </p:cNvPr>
          <p:cNvSpPr>
            <a:spLocks noGrp="1"/>
          </p:cNvSpPr>
          <p:nvPr>
            <p:ph idx="1"/>
          </p:nvPr>
        </p:nvSpPr>
        <p:spPr/>
        <p:txBody>
          <a:bodyPr/>
          <a:lstStyle/>
          <a:p>
            <a:r>
              <a:rPr lang="en-US" sz="2400" dirty="0"/>
              <a:t>Symptoms of hypermobility include </a:t>
            </a:r>
            <a:r>
              <a:rPr lang="en-US" sz="2400" dirty="0">
                <a:solidFill>
                  <a:schemeClr val="accent1"/>
                </a:solidFill>
              </a:rPr>
              <a:t>a dull but intense pain </a:t>
            </a:r>
            <a:r>
              <a:rPr lang="en-US" sz="2400" dirty="0"/>
              <a:t>around the knee and ankle joints and the soles of the feet. </a:t>
            </a:r>
            <a:endParaRPr lang="cs-CZ" sz="2400" dirty="0"/>
          </a:p>
          <a:p>
            <a:r>
              <a:rPr lang="en-US" sz="2400" dirty="0"/>
              <a:t>The pain and discomfort affecting these body parts can be alleviated by using custom </a:t>
            </a:r>
            <a:r>
              <a:rPr lang="en-US" sz="2400" dirty="0">
                <a:hlinkClick r:id="rId2" tooltip="Orthoses"/>
              </a:rPr>
              <a:t>orthoses</a:t>
            </a:r>
            <a:r>
              <a:rPr lang="en-US" sz="2400" dirty="0"/>
              <a:t>.</a:t>
            </a:r>
          </a:p>
          <a:p>
            <a:endParaRPr lang="cs-CZ" dirty="0"/>
          </a:p>
        </p:txBody>
      </p:sp>
      <p:pic>
        <p:nvPicPr>
          <p:cNvPr id="2050" name="Picture 2" descr="Image result for orthosis for hypermobility">
            <a:extLst>
              <a:ext uri="{FF2B5EF4-FFF2-40B4-BE49-F238E27FC236}">
                <a16:creationId xmlns:a16="http://schemas.microsoft.com/office/drawing/2014/main" id="{945DDDF6-315E-42F1-A048-40DC3BDFC2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6" t="-12936" r="-406" b="28306"/>
          <a:stretch/>
        </p:blipFill>
        <p:spPr bwMode="auto">
          <a:xfrm>
            <a:off x="1142106" y="3789040"/>
            <a:ext cx="3516875"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oot orthosis">
            <a:extLst>
              <a:ext uri="{FF2B5EF4-FFF2-40B4-BE49-F238E27FC236}">
                <a16:creationId xmlns:a16="http://schemas.microsoft.com/office/drawing/2014/main" id="{E77F953C-581D-4FB9-A361-0F5229C5C5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4421088"/>
            <a:ext cx="38100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69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_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CFAF12D-CFF3-425F-A902-4DFAACDEC9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Prezentace v podobě školní tabule (širokoúhlá)</Template>
  <TotalTime>0</TotalTime>
  <Words>3135</Words>
  <Application>Microsoft Office PowerPoint</Application>
  <PresentationFormat>Předvádění na obrazovce (4:3)</PresentationFormat>
  <Paragraphs>219</Paragraphs>
  <Slides>51</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51</vt:i4>
      </vt:variant>
    </vt:vector>
  </HeadingPairs>
  <TitlesOfParts>
    <vt:vector size="55" baseType="lpstr">
      <vt:lpstr>Consolas</vt:lpstr>
      <vt:lpstr>Corbel</vt:lpstr>
      <vt:lpstr>Wingdings</vt:lpstr>
      <vt:lpstr>Chalkboard_16x9</vt:lpstr>
      <vt:lpstr>Examination methods in rehabilitation, 8.11.2021 </vt:lpstr>
      <vt:lpstr>Content </vt:lpstr>
      <vt:lpstr>Hypermobility - introduction </vt:lpstr>
      <vt:lpstr>Hypermobility - introduction</vt:lpstr>
      <vt:lpstr>Hypermobility - symptoms</vt:lpstr>
      <vt:lpstr>Hypermobility - symptoms </vt:lpstr>
      <vt:lpstr>Hypermobility - symptoms </vt:lpstr>
      <vt:lpstr>Hypermobility - symptoms </vt:lpstr>
      <vt:lpstr>Hypermobility - symptoms </vt:lpstr>
      <vt:lpstr>Hypermobility - symptoms</vt:lpstr>
      <vt:lpstr>Hypermobility - symptoms </vt:lpstr>
      <vt:lpstr>Hypermobility</vt:lpstr>
      <vt:lpstr>Hypermobility </vt:lpstr>
      <vt:lpstr>Hypermobility </vt:lpstr>
      <vt:lpstr>Hypermobility </vt:lpstr>
      <vt:lpstr>Hypermobility </vt:lpstr>
      <vt:lpstr>Prezentace aplikace PowerPoint</vt:lpstr>
      <vt:lpstr>Prezentace aplikace PowerPoint</vt:lpstr>
      <vt:lpstr>Hypermobility and pregnancy</vt:lpstr>
      <vt:lpstr>Hypermobility - types </vt:lpstr>
      <vt:lpstr>1. Compensatory Hypermobility </vt:lpstr>
      <vt:lpstr>2. General Hypermobility </vt:lpstr>
      <vt:lpstr>3. Constitutional Hypermobility </vt:lpstr>
      <vt:lpstr>3. Constitutional Hypermobility </vt:lpstr>
      <vt:lpstr>3. Constitutional Hypermobility </vt:lpstr>
      <vt:lpstr>3. Constitutional Hypermobility </vt:lpstr>
      <vt:lpstr>4. Local pathological (post-traumatic) Hypermobility </vt:lpstr>
      <vt:lpstr>Assessment of hypermobility</vt:lpstr>
      <vt:lpstr>Assessment of Hypermobility</vt:lpstr>
      <vt:lpstr>Head rotation</vt:lpstr>
      <vt:lpstr>Head rotation </vt:lpstr>
      <vt:lpstr>High arm cross</vt:lpstr>
      <vt:lpstr>High arm cross</vt:lpstr>
      <vt:lpstr>Touching the hands behind the back</vt:lpstr>
      <vt:lpstr>Touching the hands behind the back</vt:lpstr>
      <vt:lpstr>Crossing the arms behind the neck</vt:lpstr>
      <vt:lpstr>Extension of the elbow </vt:lpstr>
      <vt:lpstr>Extension of the elbow </vt:lpstr>
      <vt:lpstr>Movement of the hands</vt:lpstr>
      <vt:lpstr>Movement of the hands</vt:lpstr>
      <vt:lpstr>Movement of the fingers</vt:lpstr>
      <vt:lpstr>Movement of the fingers</vt:lpstr>
      <vt:lpstr>Forward flexion of the back</vt:lpstr>
      <vt:lpstr>Forward flexion of the back</vt:lpstr>
      <vt:lpstr>Side flexion of the back</vt:lpstr>
      <vt:lpstr>Side flexion of the back</vt:lpstr>
      <vt:lpstr>Sitting down between the heels</vt:lpstr>
      <vt:lpstr>Sitting down between the heels</vt:lpstr>
      <vt:lpstr>Other tests</vt:lpstr>
      <vt:lpstr>e-sources, literature</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2015-11-04T16:13:45Z</dcterms:created>
  <dcterms:modified xsi:type="dcterms:W3CDTF">2021-11-07T20:29:01Z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