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29" r:id="rId4"/>
    <p:sldId id="323" r:id="rId5"/>
    <p:sldId id="322" r:id="rId6"/>
    <p:sldId id="332" r:id="rId7"/>
    <p:sldId id="321" r:id="rId8"/>
    <p:sldId id="331" r:id="rId9"/>
    <p:sldId id="330" r:id="rId10"/>
    <p:sldId id="266" r:id="rId11"/>
    <p:sldId id="270" r:id="rId12"/>
    <p:sldId id="271" r:id="rId13"/>
    <p:sldId id="277" r:id="rId14"/>
    <p:sldId id="287" r:id="rId15"/>
    <p:sldId id="288" r:id="rId16"/>
    <p:sldId id="276" r:id="rId17"/>
    <p:sldId id="282" r:id="rId18"/>
    <p:sldId id="283" r:id="rId19"/>
    <p:sldId id="285" r:id="rId20"/>
    <p:sldId id="286" r:id="rId21"/>
    <p:sldId id="297" r:id="rId22"/>
    <p:sldId id="298" r:id="rId23"/>
    <p:sldId id="320" r:id="rId24"/>
    <p:sldId id="284" r:id="rId25"/>
    <p:sldId id="290" r:id="rId26"/>
    <p:sldId id="291" r:id="rId27"/>
    <p:sldId id="292" r:id="rId28"/>
    <p:sldId id="293" r:id="rId29"/>
    <p:sldId id="294" r:id="rId30"/>
    <p:sldId id="295" r:id="rId31"/>
    <p:sldId id="319" r:id="rId32"/>
    <p:sldId id="257" r:id="rId33"/>
    <p:sldId id="259" r:id="rId34"/>
    <p:sldId id="260" r:id="rId35"/>
    <p:sldId id="264" r:id="rId36"/>
    <p:sldId id="333" r:id="rId37"/>
    <p:sldId id="325" r:id="rId38"/>
    <p:sldId id="326" r:id="rId39"/>
    <p:sldId id="327" r:id="rId40"/>
    <p:sldId id="310" r:id="rId41"/>
    <p:sldId id="272" r:id="rId42"/>
    <p:sldId id="301" r:id="rId43"/>
    <p:sldId id="278" r:id="rId44"/>
    <p:sldId id="299" r:id="rId45"/>
    <p:sldId id="300" r:id="rId46"/>
    <p:sldId id="317" r:id="rId47"/>
    <p:sldId id="302" r:id="rId48"/>
    <p:sldId id="303" r:id="rId49"/>
    <p:sldId id="304" r:id="rId50"/>
    <p:sldId id="305" r:id="rId51"/>
    <p:sldId id="306" r:id="rId52"/>
    <p:sldId id="318" r:id="rId53"/>
    <p:sldId id="269" r:id="rId54"/>
    <p:sldId id="273" r:id="rId55"/>
    <p:sldId id="315" r:id="rId56"/>
    <p:sldId id="314" r:id="rId57"/>
    <p:sldId id="313" r:id="rId58"/>
    <p:sldId id="324" r:id="rId59"/>
    <p:sldId id="274" r:id="rId60"/>
    <p:sldId id="280" r:id="rId61"/>
    <p:sldId id="307" r:id="rId62"/>
    <p:sldId id="308" r:id="rId63"/>
    <p:sldId id="268" r:id="rId64"/>
    <p:sldId id="311" r:id="rId65"/>
    <p:sldId id="312" r:id="rId66"/>
    <p:sldId id="328" r:id="rId67"/>
    <p:sldId id="275" r:id="rId68"/>
    <p:sldId id="281" r:id="rId69"/>
    <p:sldId id="309" r:id="rId70"/>
    <p:sldId id="316" r:id="rId71"/>
    <p:sldId id="262" r:id="rId72"/>
    <p:sldId id="263" r:id="rId7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F72B60D-5998-4967-8EBC-05AFE96B9D33}">
          <p14:sldIdLst>
            <p14:sldId id="256"/>
            <p14:sldId id="258"/>
            <p14:sldId id="329"/>
            <p14:sldId id="323"/>
            <p14:sldId id="322"/>
            <p14:sldId id="332"/>
            <p14:sldId id="321"/>
            <p14:sldId id="331"/>
            <p14:sldId id="330"/>
            <p14:sldId id="266"/>
            <p14:sldId id="270"/>
            <p14:sldId id="271"/>
            <p14:sldId id="277"/>
            <p14:sldId id="287"/>
            <p14:sldId id="288"/>
            <p14:sldId id="276"/>
            <p14:sldId id="282"/>
            <p14:sldId id="283"/>
            <p14:sldId id="285"/>
            <p14:sldId id="286"/>
            <p14:sldId id="297"/>
            <p14:sldId id="298"/>
            <p14:sldId id="320"/>
            <p14:sldId id="284"/>
            <p14:sldId id="290"/>
            <p14:sldId id="291"/>
            <p14:sldId id="292"/>
            <p14:sldId id="293"/>
            <p14:sldId id="294"/>
            <p14:sldId id="295"/>
            <p14:sldId id="319"/>
            <p14:sldId id="257"/>
            <p14:sldId id="259"/>
            <p14:sldId id="260"/>
            <p14:sldId id="264"/>
            <p14:sldId id="333"/>
            <p14:sldId id="325"/>
            <p14:sldId id="326"/>
            <p14:sldId id="327"/>
            <p14:sldId id="310"/>
            <p14:sldId id="272"/>
            <p14:sldId id="301"/>
            <p14:sldId id="278"/>
            <p14:sldId id="299"/>
            <p14:sldId id="300"/>
            <p14:sldId id="317"/>
            <p14:sldId id="302"/>
            <p14:sldId id="303"/>
            <p14:sldId id="304"/>
            <p14:sldId id="305"/>
            <p14:sldId id="306"/>
            <p14:sldId id="318"/>
            <p14:sldId id="269"/>
            <p14:sldId id="273"/>
            <p14:sldId id="315"/>
            <p14:sldId id="314"/>
            <p14:sldId id="313"/>
            <p14:sldId id="324"/>
            <p14:sldId id="274"/>
            <p14:sldId id="280"/>
            <p14:sldId id="307"/>
            <p14:sldId id="308"/>
            <p14:sldId id="268"/>
            <p14:sldId id="311"/>
            <p14:sldId id="312"/>
            <p14:sldId id="328"/>
            <p14:sldId id="275"/>
            <p14:sldId id="281"/>
            <p14:sldId id="309"/>
            <p14:sldId id="316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018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19.09.2021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z/url?sa=i&amp;rct=j&amp;q=&amp;esrc=s&amp;source=images&amp;cd=&amp;cad=rja&amp;uact=8&amp;ved=0CAcQjRxqFQoTCOfql8OklMgCFcW3FAod-9UCqQ&amp;url=http://antranik.org/muscles-of-the-neck-and-vertebral-column/&amp;psig=AFQjCNEBEtrLVF8UeeShTG7HDtejO_JDzA&amp;ust=144334247324328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britannica.com/science/abdominal-cavity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z/url?sa=i&amp;rct=j&amp;q=&amp;esrc=s&amp;source=images&amp;cd=&amp;cad=rja&amp;uact=8&amp;ved=2ahUKEwiMyMOWjb3eAhULjqQKHcgnD8cQjRx6BAgBEAU&amp;url=http://www.balancemotion.com/activate-your-glutes/&amp;psig=AOvVaw0IEaZZvJsSOhI16ICSetZD&amp;ust=154150208540641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://www.google.cz/url?sa=i&amp;rct=j&amp;q=&amp;esrc=s&amp;source=images&amp;cd=&amp;cad=rja&amp;uact=8&amp;ved=2ahUKEwjyrfW8jb3eAhVPMewKHRP4BYMQjRx6BAgBEAU&amp;url=http://www.toledophysicaltherapy.com/725&amp;psig=AOvVaw1ED1WLE4L5I_SJ8xEyS8Oo&amp;ust=1541502229149597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google.cz/url?sa=i&amp;rct=j&amp;q=&amp;esrc=s&amp;source=images&amp;cd=&amp;cad=rja&amp;uact=8&amp;ved=2ahUKEwiG0MrJjb3eAhVG_aQKHVZSBMgQjRx6BAgBEAU&amp;url=http://www.progressivecare.in/diastasis-recti-in-pregnant-and-post-partum-women/&amp;psig=AOvVaw1ED1WLE4L5I_SJ8xEyS8Oo&amp;ust=154150222914959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s://www.google.cz/url?sa=i&amp;rct=j&amp;q=&amp;esrc=s&amp;source=images&amp;cd=&amp;cad=rja&amp;uact=8&amp;ved=2ahUKEwjTpbXijb3eAhWLNOwKHaPMCCcQjRx6BAgBEAU&amp;url=https://www.momsintofitness.com/pregnancy-diastasis-recti-and-flat-stomachs/&amp;psig=AOvVaw1FfT40-DS9z7OHmJN9R4Sp&amp;ust=1541502301866637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z/url?sa=i&amp;rct=j&amp;q=&amp;esrc=s&amp;source=images&amp;cd=&amp;cad=rja&amp;uact=8&amp;ved=2ahUKEwjH_avGjr3eAhWlsqQKHVJkBGoQjRx6BAgBEAU&amp;url=https://www.researchgate.net/project/Paralisis-de-la-musculatura-abdominal-tras-Herpes-Zoster-Serie-de-casos&amp;psig=AOvVaw3wtwQazq-0xCVHDoQcUCPE&amp;ust=15415025042235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://www.google.cz/url?sa=i&amp;rct=j&amp;q=&amp;esrc=s&amp;source=images&amp;cd=&amp;cad=rja&amp;uact=8&amp;ved=2ahUKEwjiybD2jr3eAhXNzqQKHbILCAYQjRx6BAgBEAU&amp;url=http://www.pain-manage.org.tw/ex/ex11.htm&amp;psig=AOvVaw2mDpA1NFxDyvjxlAo5bet3&amp;ust=154150260884360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endon" TargetMode="External"/><Relationship Id="rId2" Type="http://schemas.openxmlformats.org/officeDocument/2006/relationships/hyperlink" Target="https://en.wikipedia.org/wiki/Musc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Nuchal_ligament" TargetMode="External"/><Relationship Id="rId5" Type="http://schemas.openxmlformats.org/officeDocument/2006/relationships/hyperlink" Target="https://en.wikipedia.org/wiki/Thoracolumbar_fascia" TargetMode="External"/><Relationship Id="rId4" Type="http://schemas.openxmlformats.org/officeDocument/2006/relationships/hyperlink" Target="https://en.wikipedia.org/wiki/Vertebral_column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Erector_spinae_aponeurosis&amp;action=edit&amp;redlink=1" TargetMode="External"/><Relationship Id="rId7" Type="http://schemas.openxmlformats.org/officeDocument/2006/relationships/hyperlink" Target="https://en.wikipedia.org/wiki/Iliocostalis_cervicis" TargetMode="External"/><Relationship Id="rId2" Type="http://schemas.openxmlformats.org/officeDocument/2006/relationships/hyperlink" Target="https://en.wikipedia.org/wiki/Sacru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liocostalis_thoracis" TargetMode="External"/><Relationship Id="rId5" Type="http://schemas.openxmlformats.org/officeDocument/2006/relationships/hyperlink" Target="https://en.wikipedia.org/wiki/Iliocostalis_lumborum" TargetMode="External"/><Relationship Id="rId4" Type="http://schemas.openxmlformats.org/officeDocument/2006/relationships/hyperlink" Target="https://en.wikipedia.org/wiki/Iliac_crest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ngissimus_cervicis" TargetMode="External"/><Relationship Id="rId2" Type="http://schemas.openxmlformats.org/officeDocument/2006/relationships/hyperlink" Target="https://en.wikipedia.org/wiki/Longissimus_thoraci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Longissimus_capitis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inalis_cervicis" TargetMode="External"/><Relationship Id="rId2" Type="http://schemas.openxmlformats.org/officeDocument/2006/relationships/hyperlink" Target="https://en.wikipedia.org/wiki/Spinalis_thoraci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Spinalis_capitis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2ahUKEwj28P7NjL3eAhXF2aQKHWUxBJkQjRx6BAgBEAU&amp;url=http://fixtheneck.com/posture_types.html&amp;psig=AOvVaw3ifTUeZlljAfQIMZ74u7N3&amp;ust=1541501997662553" TargetMode="External"/><Relationship Id="rId3" Type="http://schemas.openxmlformats.org/officeDocument/2006/relationships/image" Target="../media/image46.jpeg"/><Relationship Id="rId7" Type="http://schemas.openxmlformats.org/officeDocument/2006/relationships/hyperlink" Target="https://www.enfusefitness.com/community/Blog/decreased-mobility-in-the-thoracic-spine-neck-shou/" TargetMode="External"/><Relationship Id="rId2" Type="http://schemas.openxmlformats.org/officeDocument/2006/relationships/hyperlink" Target="http://www.google.cz/url?sa=i&amp;rct=j&amp;q=&amp;esrc=s&amp;source=images&amp;cd=&amp;cad=rja&amp;uact=8&amp;ved=2ahUKEwiS9-fhi73eAhXR2qQKHRkrD5gQjRx6BAgBEAU&amp;url=http://physiorehab.in/article-hamstring-tightness/&amp;psig=AOvVaw3b86tjH1YXfZScqWupjgK1&amp;ust=154150173857844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z/url?sa=i&amp;rct=j&amp;q=&amp;esrc=s&amp;source=images&amp;cd=&amp;cad=rja&amp;uact=8&amp;ved=2ahUKEwjBu8mZjL3eAhXSKewKHbtdDaIQjRx6BAgBEAU&amp;url=https://www.enfusefitness.com/community/Blog/decreased-mobility-in-the-thoracic-spine-neck-shou/&amp;psig=AOvVaw3b86tjH1YXfZScqWupjgK1&amp;ust=1541501738578447" TargetMode="External"/><Relationship Id="rId5" Type="http://schemas.openxmlformats.org/officeDocument/2006/relationships/image" Target="../media/image47.jpeg"/><Relationship Id="rId4" Type="http://schemas.openxmlformats.org/officeDocument/2006/relationships/hyperlink" Target="https://www.google.cz/url?sa=i&amp;rct=j&amp;q=&amp;esrc=s&amp;source=images&amp;cd=&amp;cad=rja&amp;uact=8&amp;ved=2ahUKEwiS9-fhi73eAhXR2qQKHRkrD5gQjRx6BAgBEAU&amp;url=https://avenue-clinic.co.uk/low-back-pain/&amp;psig=AOvVaw3b86tjH1YXfZScqWupjgK1&amp;ust=1541501738578447" TargetMode="External"/><Relationship Id="rId9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eorthopod.com/dropped-head-syndrome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ransverse_processes" TargetMode="External"/><Relationship Id="rId3" Type="http://schemas.openxmlformats.org/officeDocument/2006/relationships/hyperlink" Target="https://en.wikipedia.org/wiki/Human_back" TargetMode="External"/><Relationship Id="rId7" Type="http://schemas.openxmlformats.org/officeDocument/2006/relationships/hyperlink" Target="https://en.wikipedia.org/wiki/Rib" TargetMode="External"/><Relationship Id="rId12" Type="http://schemas.openxmlformats.org/officeDocument/2006/relationships/image" Target="../media/image55.png"/><Relationship Id="rId2" Type="http://schemas.openxmlformats.org/officeDocument/2006/relationships/hyperlink" Target="https://en.wikipedia.org/wiki/Musc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liac_crest" TargetMode="External"/><Relationship Id="rId11" Type="http://schemas.openxmlformats.org/officeDocument/2006/relationships/hyperlink" Target="https://upload.wikimedia.org/wikipedia/commons/8/8d/Quadratuslumborum.png" TargetMode="External"/><Relationship Id="rId5" Type="http://schemas.openxmlformats.org/officeDocument/2006/relationships/hyperlink" Target="https://en.wikipedia.org/wiki/Iliolumbar_ligament" TargetMode="External"/><Relationship Id="rId10" Type="http://schemas.openxmlformats.org/officeDocument/2006/relationships/hyperlink" Target="https://en.wikipedia.org/wiki/Lumbar_vertebr%C3%A6" TargetMode="External"/><Relationship Id="rId4" Type="http://schemas.openxmlformats.org/officeDocument/2006/relationships/hyperlink" Target="https://en.wikipedia.org/wiki/Aponeurotic" TargetMode="External"/><Relationship Id="rId9" Type="http://schemas.openxmlformats.org/officeDocument/2006/relationships/hyperlink" Target="https://en.wikipedia.org/wiki/Lumbar_vertebrae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scle_contraction" TargetMode="External"/><Relationship Id="rId2" Type="http://schemas.openxmlformats.org/officeDocument/2006/relationships/hyperlink" Target="https://en.wikipedia.org/wiki/Ipsilater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hyperlink" Target="https://www.google.cz/url?sa=i&amp;rct=j&amp;q=&amp;esrc=s&amp;source=images&amp;cd=&amp;cad=rja&amp;uact=8&amp;ved=0CAcQjRxqFQoTCIzFxa6qlMgCFQNSFAodjCMLQQ&amp;url=https://www.kenhub.com/en/library/anatomy/quadratus-lumborum-muscle&amp;psig=AFQjCNGSOW2gjrp-vWH6eU9imOlxeKbd_A&amp;ust=1443344125603242" TargetMode="External"/><Relationship Id="rId4" Type="http://schemas.openxmlformats.org/officeDocument/2006/relationships/hyperlink" Target="https://en.wikipedia.org/wiki/Ilium_(bone)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google.cz/url?sa=i&amp;rct=j&amp;q=&amp;esrc=s&amp;source=images&amp;cd=&amp;cad=rja&amp;uact=8&amp;ved=2ahUKEwiaksTEj73eAhWHsaQKHVWbDoMQjRx6BAgBEAU&amp;url=http://sequencewiz.org/2014/05/21/dance-way-hip-pain-ql-tension/&amp;psig=AOvVaw25uRQ1gcqf2NpqRZEIOI9o&amp;ust=154150276250460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http://www.google.cz/url?sa=i&amp;rct=j&amp;q=&amp;esrc=s&amp;source=images&amp;cd=&amp;cad=rja&amp;uact=8&amp;ved=2ahUKEwiNl5GHkL3eAhXCzaQKHdl4B1cQjRx6BAgBEAU&amp;url=http://www.coretraining.cz/2018/09/quadratus-lumborum-mistr-funkcni-kompenzace/&amp;psig=AOvVaw24CesRcPmFtlhfprA3b3Ba&amp;ust=1541502851080273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eorthopod.com/dropped-head-syndrome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Quadratus_lumborum_muscle" TargetMode="External"/><Relationship Id="rId2" Type="http://schemas.openxmlformats.org/officeDocument/2006/relationships/hyperlink" Target="http://www.britannica.com/science/abdominal-muscl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ritannica.com/science/erector-spinae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470025"/>
          </a:xfrm>
        </p:spPr>
        <p:txBody>
          <a:bodyPr>
            <a:normAutofit/>
          </a:bodyPr>
          <a:lstStyle/>
          <a:p>
            <a:r>
              <a:rPr lang="cs-CZ" sz="2400" dirty="0" err="1"/>
              <a:t>Examination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 in </a:t>
            </a:r>
            <a:r>
              <a:rPr lang="cs-CZ" sz="2400" dirty="0" err="1"/>
              <a:t>Rehabilitation</a:t>
            </a:r>
            <a:r>
              <a:rPr lang="cs-CZ" sz="2400" dirty="0"/>
              <a:t>, 20.9.2021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2976" y="5857892"/>
            <a:ext cx="7200928" cy="685808"/>
          </a:xfrm>
        </p:spPr>
        <p:txBody>
          <a:bodyPr>
            <a:normAutofit/>
          </a:bodyPr>
          <a:lstStyle/>
          <a:p>
            <a:r>
              <a:rPr lang="cs-CZ" sz="2000" dirty="0"/>
              <a:t>Mgr. Veronika Mrkvicová, Ph.D. (</a:t>
            </a:r>
            <a:r>
              <a:rPr lang="cs-CZ" sz="2000" dirty="0" err="1"/>
              <a:t>physiotherapist</a:t>
            </a:r>
            <a:r>
              <a:rPr lang="cs-CZ" sz="2000" dirty="0"/>
              <a:t>)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27584" y="141277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Manual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muscle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test: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b="1" dirty="0" err="1">
                <a:latin typeface="+mj-lt"/>
                <a:ea typeface="+mj-ea"/>
                <a:cs typeface="+mj-cs"/>
              </a:rPr>
              <a:t>Neck</a:t>
            </a:r>
            <a:r>
              <a:rPr lang="cs-CZ" sz="4400" b="1" dirty="0">
                <a:latin typeface="+mj-lt"/>
                <a:ea typeface="+mj-ea"/>
                <a:cs typeface="+mj-cs"/>
              </a:rPr>
              <a:t>, Trunk, </a:t>
            </a:r>
            <a:r>
              <a:rPr lang="cs-CZ" sz="4400" b="1" dirty="0" err="1">
                <a:latin typeface="+mj-lt"/>
                <a:ea typeface="+mj-ea"/>
                <a:cs typeface="+mj-cs"/>
              </a:rPr>
              <a:t>Pelvis</a:t>
            </a: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0418" name="Picture 2" descr="CORE TRAINER"/>
          <p:cNvPicPr>
            <a:picLocks noChangeAspect="1" noChangeArrowheads="1"/>
          </p:cNvPicPr>
          <p:nvPr/>
        </p:nvPicPr>
        <p:blipFill>
          <a:blip r:embed="rId2" cstate="print"/>
          <a:srcRect b="22266"/>
          <a:stretch>
            <a:fillRect/>
          </a:stretch>
        </p:blipFill>
        <p:spPr bwMode="auto">
          <a:xfrm>
            <a:off x="2357422" y="3071810"/>
            <a:ext cx="4982608" cy="1869358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987824" y="5013176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Rectus</a:t>
            </a:r>
            <a:r>
              <a:rPr kumimoji="0" lang="cs-CZ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0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abdominis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neck</a:t>
            </a:r>
            <a:endParaRPr lang="cs-CZ" dirty="0"/>
          </a:p>
        </p:txBody>
      </p:sp>
      <p:pic>
        <p:nvPicPr>
          <p:cNvPr id="33794" name="Picture 2" descr="C:\Users\Verca\Desktop\anatomy-of-neck-muscles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736"/>
            <a:ext cx="4962866" cy="488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bow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525963"/>
          </a:xfrm>
        </p:spPr>
        <p:txBody>
          <a:bodyPr>
            <a:normAutofit/>
          </a:bodyPr>
          <a:lstStyle/>
          <a:p>
            <a:r>
              <a:rPr lang="cs-CZ" sz="2400" dirty="0" err="1"/>
              <a:t>Scaleni</a:t>
            </a:r>
            <a:r>
              <a:rPr lang="cs-CZ" sz="2400" dirty="0"/>
              <a:t> </a:t>
            </a:r>
            <a:r>
              <a:rPr lang="cs-CZ" sz="2400" dirty="0" err="1"/>
              <a:t>muscles</a:t>
            </a:r>
            <a:r>
              <a:rPr lang="cs-CZ" sz="2400" dirty="0"/>
              <a:t> (ant., med., post.)</a:t>
            </a:r>
          </a:p>
          <a:p>
            <a:r>
              <a:rPr lang="cs-CZ" sz="2400" dirty="0" err="1"/>
              <a:t>Sternocleidomastoid</a:t>
            </a:r>
            <a:endParaRPr lang="cs-CZ" sz="2400" dirty="0"/>
          </a:p>
          <a:p>
            <a:r>
              <a:rPr lang="cs-CZ" sz="2400" dirty="0"/>
              <a:t>M. </a:t>
            </a:r>
            <a:r>
              <a:rPr lang="cs-CZ" sz="2400" dirty="0" err="1"/>
              <a:t>longus</a:t>
            </a:r>
            <a:r>
              <a:rPr lang="cs-CZ" sz="2400" dirty="0"/>
              <a:t> </a:t>
            </a:r>
            <a:r>
              <a:rPr lang="cs-CZ" sz="2400" dirty="0" err="1"/>
              <a:t>colli</a:t>
            </a:r>
            <a:r>
              <a:rPr lang="cs-CZ" sz="2400" dirty="0"/>
              <a:t>, m. </a:t>
            </a:r>
            <a:r>
              <a:rPr lang="cs-CZ" sz="2400" dirty="0" err="1"/>
              <a:t>longus</a:t>
            </a:r>
            <a:r>
              <a:rPr lang="cs-CZ" sz="2400" dirty="0"/>
              <a:t> </a:t>
            </a:r>
            <a:r>
              <a:rPr lang="cs-CZ" sz="2400" dirty="0" err="1"/>
              <a:t>capitis</a:t>
            </a:r>
            <a:endParaRPr lang="cs-CZ" sz="2400" dirty="0"/>
          </a:p>
        </p:txBody>
      </p:sp>
      <p:pic>
        <p:nvPicPr>
          <p:cNvPr id="43010" name="Picture 2" descr="http://antranik.org/wp-content/uploads/2011/10/sternocleidomastoid-and-scalenes-muscles-of-the-nec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50" y="3095624"/>
            <a:ext cx="5543550" cy="3762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bow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Grade 5,4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643966" cy="1857364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bended</a:t>
            </a:r>
            <a:r>
              <a:rPr lang="cs-CZ" dirty="0"/>
              <a:t>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,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side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PT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hand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fluent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(</a:t>
            </a:r>
            <a:r>
              <a:rPr lang="cs-CZ" dirty="0" err="1"/>
              <a:t>bow</a:t>
            </a:r>
            <a:r>
              <a:rPr lang="cs-CZ" dirty="0"/>
              <a:t>)</a:t>
            </a:r>
          </a:p>
          <a:p>
            <a:r>
              <a:rPr lang="cs-CZ" dirty="0" err="1"/>
              <a:t>Resistance</a:t>
            </a:r>
            <a:r>
              <a:rPr lang="cs-CZ" dirty="0"/>
              <a:t>: PT put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forehead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pic>
        <p:nvPicPr>
          <p:cNvPr id="5" name="Picture 2" descr="C:\Users\Verca\Desktop\MMT fotky trup, krk\WP_20150926_003.jpg"/>
          <p:cNvPicPr>
            <a:picLocks noChangeAspect="1" noChangeArrowheads="1"/>
          </p:cNvPicPr>
          <p:nvPr/>
        </p:nvPicPr>
        <p:blipFill>
          <a:blip r:embed="rId2" cstate="print"/>
          <a:srcRect l="9794" r="8296" b="1732"/>
          <a:stretch>
            <a:fillRect/>
          </a:stretch>
        </p:blipFill>
        <p:spPr bwMode="auto">
          <a:xfrm>
            <a:off x="1928794" y="1428736"/>
            <a:ext cx="4968000" cy="33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bow</a:t>
            </a:r>
            <a:r>
              <a:rPr lang="cs-CZ" dirty="0"/>
              <a:t>) </a:t>
            </a:r>
            <a:br>
              <a:rPr lang="cs-CZ" dirty="0"/>
            </a:br>
            <a:r>
              <a:rPr lang="cs-CZ" dirty="0"/>
              <a:t>Grade 3</a:t>
            </a:r>
          </a:p>
        </p:txBody>
      </p:sp>
      <p:pic>
        <p:nvPicPr>
          <p:cNvPr id="18434" name="Picture 2" descr="C:\Users\Verca\Desktop\MMT fotky trup, krk\WP_20150926_004.jpg"/>
          <p:cNvPicPr>
            <a:picLocks noChangeAspect="1" noChangeArrowheads="1"/>
          </p:cNvPicPr>
          <p:nvPr/>
        </p:nvPicPr>
        <p:blipFill>
          <a:blip r:embed="rId2" cstate="print"/>
          <a:srcRect l="17417" r="13883" b="3537"/>
          <a:stretch>
            <a:fillRect/>
          </a:stretch>
        </p:blipFill>
        <p:spPr bwMode="auto">
          <a:xfrm>
            <a:off x="2285984" y="1571612"/>
            <a:ext cx="4614493" cy="3639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286364"/>
            <a:ext cx="8643966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fix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bow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Grade 2</a:t>
            </a:r>
          </a:p>
        </p:txBody>
      </p:sp>
      <p:pic>
        <p:nvPicPr>
          <p:cNvPr id="19458" name="Picture 2" descr="C:\Users\Verca\Desktop\MMT fotky trup, krk\WP_20150926_006.jpg"/>
          <p:cNvPicPr>
            <a:picLocks noChangeAspect="1" noChangeArrowheads="1"/>
          </p:cNvPicPr>
          <p:nvPr/>
        </p:nvPicPr>
        <p:blipFill>
          <a:blip r:embed="rId2" cstate="print"/>
          <a:srcRect l="16953" t="16977" r="10995" b="9458"/>
          <a:stretch>
            <a:fillRect/>
          </a:stretch>
        </p:blipFill>
        <p:spPr bwMode="auto">
          <a:xfrm>
            <a:off x="2285984" y="1785926"/>
            <a:ext cx="4857784" cy="2786082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14282" y="5000636"/>
            <a:ext cx="8472518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hold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his/her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constant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bow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239839"/>
          </a:xfrm>
        </p:spPr>
        <p:txBody>
          <a:bodyPr>
            <a:normAutofit fontScale="70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bended</a:t>
            </a:r>
            <a:r>
              <a:rPr lang="cs-CZ" dirty="0"/>
              <a:t>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,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side</a:t>
            </a:r>
            <a:endParaRPr lang="cs-CZ" dirty="0"/>
          </a:p>
          <a:p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tries</a:t>
            </a:r>
            <a:r>
              <a:rPr lang="cs-CZ" dirty="0"/>
              <a:t> to </a:t>
            </a:r>
            <a:r>
              <a:rPr lang="cs-CZ" dirty="0" err="1"/>
              <a:t>elevate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,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flexors</a:t>
            </a:r>
            <a:endParaRPr lang="cs-CZ" dirty="0"/>
          </a:p>
        </p:txBody>
      </p:sp>
      <p:pic>
        <p:nvPicPr>
          <p:cNvPr id="20482" name="Picture 2" descr="C:\Users\Verca\Desktop\MMT fotky trup, krk\WP_20150926_009.jpg"/>
          <p:cNvPicPr>
            <a:picLocks noChangeAspect="1" noChangeArrowheads="1"/>
          </p:cNvPicPr>
          <p:nvPr/>
        </p:nvPicPr>
        <p:blipFill>
          <a:blip r:embed="rId2" cstate="print"/>
          <a:srcRect l="19073" t="9432" r="14173" b="15116"/>
          <a:stretch>
            <a:fillRect/>
          </a:stretch>
        </p:blipFill>
        <p:spPr bwMode="auto">
          <a:xfrm>
            <a:off x="2214546" y="1571612"/>
            <a:ext cx="5068980" cy="321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forward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 err="1"/>
              <a:t>Sternocleidomastoid</a:t>
            </a:r>
            <a:r>
              <a:rPr lang="cs-CZ" dirty="0"/>
              <a:t> </a:t>
            </a:r>
            <a:r>
              <a:rPr lang="cs-CZ" dirty="0" err="1"/>
              <a:t>muscle</a:t>
            </a:r>
            <a:endParaRPr lang="cs-CZ" dirty="0"/>
          </a:p>
        </p:txBody>
      </p:sp>
      <p:pic>
        <p:nvPicPr>
          <p:cNvPr id="39937" name="Picture 1" descr="C:\Users\Verca\Desktop\1117_Muscles_of_the_Neck_and_Ba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8166" b="72220"/>
          <a:stretch>
            <a:fillRect/>
          </a:stretch>
        </p:blipFill>
        <p:spPr bwMode="auto">
          <a:xfrm>
            <a:off x="1000100" y="1714488"/>
            <a:ext cx="7797751" cy="485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forward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Grade 5,4</a:t>
            </a:r>
          </a:p>
        </p:txBody>
      </p:sp>
      <p:pic>
        <p:nvPicPr>
          <p:cNvPr id="21506" name="Picture 2" descr="C:\Users\Verca\Desktop\MMT fotky trup, krk\WP_20150926_011.jpg"/>
          <p:cNvPicPr>
            <a:picLocks noChangeAspect="1" noChangeArrowheads="1"/>
          </p:cNvPicPr>
          <p:nvPr/>
        </p:nvPicPr>
        <p:blipFill>
          <a:blip r:embed="rId2" cstate="print"/>
          <a:srcRect l="22255" t="15503" r="20656" b="6982"/>
          <a:stretch>
            <a:fillRect/>
          </a:stretch>
        </p:blipFill>
        <p:spPr bwMode="auto">
          <a:xfrm>
            <a:off x="2571736" y="1428736"/>
            <a:ext cx="4214842" cy="321471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00034" y="5000636"/>
            <a:ext cx="8643966" cy="1857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fix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s-CZ" sz="3200" baseline="0" dirty="0"/>
              <a:t>–</a:t>
            </a:r>
            <a:r>
              <a:rPr lang="cs-CZ" sz="3200" dirty="0"/>
              <a:t> </a:t>
            </a:r>
            <a:r>
              <a:rPr lang="cs-CZ" sz="3200" dirty="0" err="1"/>
              <a:t>moving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head</a:t>
            </a:r>
            <a:r>
              <a:rPr lang="cs-CZ" sz="3200" dirty="0"/>
              <a:t> </a:t>
            </a:r>
            <a:r>
              <a:rPr lang="cs-CZ" sz="3200" dirty="0" err="1"/>
              <a:t>forward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put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against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forward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Grade 3</a:t>
            </a:r>
          </a:p>
        </p:txBody>
      </p:sp>
      <p:pic>
        <p:nvPicPr>
          <p:cNvPr id="22530" name="Picture 2" descr="C:\Users\Verca\Desktop\MMT fotky trup, krk\WP_20150926_013.jpg"/>
          <p:cNvPicPr>
            <a:picLocks noChangeAspect="1" noChangeArrowheads="1"/>
          </p:cNvPicPr>
          <p:nvPr/>
        </p:nvPicPr>
        <p:blipFill>
          <a:blip r:embed="rId2" cstate="print"/>
          <a:srcRect l="23148" t="7925" r="19871" b="17581"/>
          <a:stretch>
            <a:fillRect/>
          </a:stretch>
        </p:blipFill>
        <p:spPr bwMode="auto">
          <a:xfrm>
            <a:off x="2357422" y="1500174"/>
            <a:ext cx="4572032" cy="3357586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57158" y="5143512"/>
            <a:ext cx="857256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bended</a:t>
            </a:r>
            <a:r>
              <a:rPr lang="cs-CZ" dirty="0"/>
              <a:t>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,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side</a:t>
            </a:r>
            <a:endParaRPr lang="cs-CZ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dirty="0" err="1"/>
              <a:t>Fixation</a:t>
            </a:r>
            <a:r>
              <a:rPr lang="cs-CZ" dirty="0"/>
              <a:t>: PT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hand</a:t>
            </a:r>
            <a:endParaRPr lang="cs-CZ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– </a:t>
            </a:r>
            <a:r>
              <a:rPr lang="cs-CZ" dirty="0" err="1"/>
              <a:t>moving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forward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forward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Grade 2</a:t>
            </a:r>
          </a:p>
        </p:txBody>
      </p:sp>
      <p:pic>
        <p:nvPicPr>
          <p:cNvPr id="23554" name="Picture 2" descr="C:\Users\Verca\Desktop\MMT fotky trup, krk\WP_20150926_015.jpg"/>
          <p:cNvPicPr>
            <a:picLocks noChangeAspect="1" noChangeArrowheads="1"/>
          </p:cNvPicPr>
          <p:nvPr/>
        </p:nvPicPr>
        <p:blipFill>
          <a:blip r:embed="rId2" cstate="print"/>
          <a:srcRect l="12579" t="8613" r="10980" b="8704"/>
          <a:stretch>
            <a:fillRect/>
          </a:stretch>
        </p:blipFill>
        <p:spPr bwMode="auto">
          <a:xfrm>
            <a:off x="1643042" y="1428736"/>
            <a:ext cx="5643602" cy="342902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14282" y="5000636"/>
            <a:ext cx="8472518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hold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his/her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forward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constant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support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Content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Neck</a:t>
            </a:r>
            <a:endParaRPr lang="cs-CZ" dirty="0"/>
          </a:p>
          <a:p>
            <a:r>
              <a:rPr lang="cs-CZ" dirty="0" err="1"/>
              <a:t>Back</a:t>
            </a:r>
            <a:endParaRPr lang="cs-CZ" dirty="0"/>
          </a:p>
          <a:p>
            <a:r>
              <a:rPr lang="cs-CZ" dirty="0"/>
              <a:t>Abdomen</a:t>
            </a:r>
          </a:p>
          <a:p>
            <a:r>
              <a:rPr lang="cs-CZ" dirty="0" err="1"/>
              <a:t>Pelvis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(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forward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Grade 1,0</a:t>
            </a:r>
          </a:p>
        </p:txBody>
      </p:sp>
      <p:pic>
        <p:nvPicPr>
          <p:cNvPr id="24578" name="Picture 2" descr="C:\Users\Verca\Desktop\MMT fotky trup, krk\WP_20150926_016.jpg"/>
          <p:cNvPicPr>
            <a:picLocks noChangeAspect="1" noChangeArrowheads="1"/>
          </p:cNvPicPr>
          <p:nvPr/>
        </p:nvPicPr>
        <p:blipFill>
          <a:blip r:embed="rId2" cstate="print"/>
          <a:srcRect l="14514" t="10335" r="10980" b="8704"/>
          <a:stretch>
            <a:fillRect/>
          </a:stretch>
        </p:blipFill>
        <p:spPr bwMode="auto">
          <a:xfrm>
            <a:off x="2000232" y="1428736"/>
            <a:ext cx="5500726" cy="3357586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000636"/>
            <a:ext cx="8229600" cy="1239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sternocleidomastoideid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</a:t>
            </a:r>
            <a:r>
              <a:rPr lang="cs-CZ" dirty="0" err="1"/>
              <a:t>unilateral</a:t>
            </a:r>
            <a:r>
              <a:rPr lang="cs-CZ" dirty="0"/>
              <a:t> test</a:t>
            </a:r>
            <a:br>
              <a:rPr lang="cs-CZ" dirty="0"/>
            </a:br>
            <a:r>
              <a:rPr lang="cs-CZ" dirty="0"/>
              <a:t>Grade 5,4</a:t>
            </a:r>
          </a:p>
        </p:txBody>
      </p:sp>
      <p:pic>
        <p:nvPicPr>
          <p:cNvPr id="25602" name="Picture 2" descr="C:\Users\Verca\Desktop\MMT fotky trup, krk\WP_20150926_017.jpg"/>
          <p:cNvPicPr>
            <a:picLocks noChangeAspect="1" noChangeArrowheads="1"/>
          </p:cNvPicPr>
          <p:nvPr/>
        </p:nvPicPr>
        <p:blipFill>
          <a:blip r:embed="rId2" cstate="print"/>
          <a:srcRect l="18385" r="11947" b="3537"/>
          <a:stretch>
            <a:fillRect/>
          </a:stretch>
        </p:blipFill>
        <p:spPr bwMode="auto">
          <a:xfrm>
            <a:off x="2357422" y="1285860"/>
            <a:ext cx="4679486" cy="3639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000636"/>
            <a:ext cx="8643966" cy="1857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fix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put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lateral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forehead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</a:t>
            </a:r>
            <a:r>
              <a:rPr lang="cs-CZ" dirty="0" err="1"/>
              <a:t>unilateral</a:t>
            </a:r>
            <a:r>
              <a:rPr lang="cs-CZ" dirty="0"/>
              <a:t> test</a:t>
            </a:r>
            <a:br>
              <a:rPr lang="cs-CZ" dirty="0"/>
            </a:br>
            <a:r>
              <a:rPr lang="cs-CZ" dirty="0"/>
              <a:t>Grade 3</a:t>
            </a:r>
          </a:p>
        </p:txBody>
      </p:sp>
      <p:pic>
        <p:nvPicPr>
          <p:cNvPr id="26626" name="Picture 2" descr="C:\Users\Verca\Desktop\MMT fotky trup, krk\WP_20150926_018.jpg"/>
          <p:cNvPicPr>
            <a:picLocks noChangeAspect="1" noChangeArrowheads="1"/>
          </p:cNvPicPr>
          <p:nvPr/>
        </p:nvPicPr>
        <p:blipFill>
          <a:blip r:embed="rId2" cstate="print"/>
          <a:srcRect l="21287" t="6890" r="12915" b="3537"/>
          <a:stretch>
            <a:fillRect/>
          </a:stretch>
        </p:blipFill>
        <p:spPr bwMode="auto">
          <a:xfrm>
            <a:off x="2428860" y="1428736"/>
            <a:ext cx="4387569" cy="33552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00034" y="5000636"/>
            <a:ext cx="8643966" cy="1857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fix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cs-CZ" sz="3200" baseline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grade 2, 1, 0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done</a:t>
            </a:r>
            <a:r>
              <a:rPr lang="cs-CZ" dirty="0"/>
              <a:t> </a:t>
            </a:r>
            <a:r>
              <a:rPr lang="cs-CZ" dirty="0" err="1"/>
              <a:t>fluently</a:t>
            </a:r>
            <a:r>
              <a:rPr lang="cs-CZ" dirty="0"/>
              <a:t>, no </a:t>
            </a:r>
            <a:r>
              <a:rPr lang="cs-CZ" dirty="0" err="1"/>
              <a:t>rotation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no </a:t>
            </a:r>
            <a:r>
              <a:rPr lang="cs-CZ" dirty="0" err="1"/>
              <a:t>asisstance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</a:t>
            </a:r>
          </a:p>
          <a:p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-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testing</a:t>
            </a:r>
            <a:r>
              <a:rPr lang="cs-CZ" dirty="0"/>
              <a:t> – do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in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trunk, </a:t>
            </a:r>
            <a:r>
              <a:rPr lang="cs-CZ" dirty="0" err="1"/>
              <a:t>especially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flexors</a:t>
            </a:r>
            <a:r>
              <a:rPr lang="cs-CZ" dirty="0"/>
              <a:t> are </a:t>
            </a:r>
            <a:r>
              <a:rPr lang="cs-CZ" dirty="0" err="1"/>
              <a:t>week</a:t>
            </a:r>
            <a:r>
              <a:rPr lang="cs-CZ" dirty="0"/>
              <a:t>,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Contracture</a:t>
            </a:r>
            <a:r>
              <a:rPr lang="cs-CZ" dirty="0"/>
              <a:t>, </a:t>
            </a:r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SCM,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relativelly</a:t>
            </a:r>
            <a:r>
              <a:rPr lang="cs-CZ" dirty="0"/>
              <a:t> </a:t>
            </a:r>
            <a:r>
              <a:rPr lang="cs-CZ" dirty="0" err="1"/>
              <a:t>common</a:t>
            </a:r>
            <a:r>
              <a:rPr lang="cs-CZ" dirty="0"/>
              <a:t> –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inclination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typical</a:t>
            </a:r>
            <a:endParaRPr lang="cs-CZ" dirty="0"/>
          </a:p>
          <a:p>
            <a:r>
              <a:rPr lang="cs-CZ" dirty="0" err="1"/>
              <a:t>Spasm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scaleni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found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57161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err="1"/>
              <a:t>Trapezius</a:t>
            </a:r>
            <a:endParaRPr lang="cs-CZ" sz="2000" dirty="0"/>
          </a:p>
          <a:p>
            <a:r>
              <a:rPr lang="cs-CZ" sz="2000" dirty="0" err="1"/>
              <a:t>Iliocostalis</a:t>
            </a:r>
            <a:r>
              <a:rPr lang="cs-CZ" sz="2000" dirty="0"/>
              <a:t> </a:t>
            </a:r>
            <a:r>
              <a:rPr lang="cs-CZ" sz="2000" dirty="0" err="1"/>
              <a:t>cervicis</a:t>
            </a:r>
            <a:endParaRPr lang="cs-CZ" sz="2000" dirty="0"/>
          </a:p>
          <a:p>
            <a:r>
              <a:rPr lang="cs-CZ" sz="2000" dirty="0" err="1"/>
              <a:t>Longissimus</a:t>
            </a:r>
            <a:r>
              <a:rPr lang="cs-CZ" sz="2000" dirty="0"/>
              <a:t> </a:t>
            </a:r>
            <a:r>
              <a:rPr lang="cs-CZ" sz="2000" dirty="0" err="1"/>
              <a:t>capitis</a:t>
            </a:r>
            <a:r>
              <a:rPr lang="cs-CZ" sz="2000" dirty="0"/>
              <a:t> </a:t>
            </a:r>
            <a:r>
              <a:rPr lang="cs-CZ" sz="2000" dirty="0" err="1"/>
              <a:t>et</a:t>
            </a:r>
            <a:r>
              <a:rPr lang="cs-CZ" sz="2000" dirty="0"/>
              <a:t> </a:t>
            </a:r>
            <a:r>
              <a:rPr lang="cs-CZ" sz="2000" dirty="0" err="1"/>
              <a:t>cervicis</a:t>
            </a:r>
            <a:endParaRPr lang="cs-CZ" sz="2000" dirty="0"/>
          </a:p>
          <a:p>
            <a:r>
              <a:rPr lang="cs-CZ" sz="2000" dirty="0" err="1"/>
              <a:t>Spinalis</a:t>
            </a:r>
            <a:r>
              <a:rPr lang="cs-CZ" sz="2000" dirty="0"/>
              <a:t> </a:t>
            </a:r>
            <a:r>
              <a:rPr lang="cs-CZ" sz="2000" dirty="0" err="1"/>
              <a:t>capitis</a:t>
            </a:r>
            <a:r>
              <a:rPr lang="cs-CZ" sz="2000" dirty="0"/>
              <a:t> </a:t>
            </a:r>
            <a:r>
              <a:rPr lang="cs-CZ" sz="2000" dirty="0" err="1"/>
              <a:t>et</a:t>
            </a:r>
            <a:r>
              <a:rPr lang="cs-CZ" sz="2000" dirty="0"/>
              <a:t> </a:t>
            </a:r>
            <a:r>
              <a:rPr lang="cs-CZ" sz="2000" dirty="0" err="1"/>
              <a:t>cervicis</a:t>
            </a:r>
            <a:r>
              <a:rPr lang="cs-CZ" sz="2000" dirty="0"/>
              <a:t> </a:t>
            </a:r>
          </a:p>
        </p:txBody>
      </p:sp>
      <p:pic>
        <p:nvPicPr>
          <p:cNvPr id="37889" name="Picture 1" descr="C:\Users\Verca\Desktop\1117_Muscles_of_the_Neck_and_Back.jpg"/>
          <p:cNvPicPr>
            <a:picLocks noChangeAspect="1" noChangeArrowheads="1"/>
          </p:cNvPicPr>
          <p:nvPr/>
        </p:nvPicPr>
        <p:blipFill>
          <a:blip r:embed="rId2" cstate="print"/>
          <a:srcRect l="16106" t="34375" r="31842" b="42708"/>
          <a:stretch>
            <a:fillRect/>
          </a:stretch>
        </p:blipFill>
        <p:spPr bwMode="auto">
          <a:xfrm>
            <a:off x="428596" y="3571876"/>
            <a:ext cx="5889436" cy="3013200"/>
          </a:xfrm>
          <a:prstGeom prst="rect">
            <a:avLst/>
          </a:prstGeom>
          <a:noFill/>
        </p:spPr>
      </p:pic>
      <p:pic>
        <p:nvPicPr>
          <p:cNvPr id="37890" name="Picture 2" descr="C:\Users\Verca\Desktop\1117_Muscles_of_the_Neck_and_Back.jpg"/>
          <p:cNvPicPr>
            <a:picLocks noChangeAspect="1" noChangeArrowheads="1"/>
          </p:cNvPicPr>
          <p:nvPr/>
        </p:nvPicPr>
        <p:blipFill>
          <a:blip r:embed="rId3" cstate="print"/>
          <a:srcRect l="51211" b="71875"/>
          <a:stretch>
            <a:fillRect/>
          </a:stretch>
        </p:blipFill>
        <p:spPr bwMode="auto">
          <a:xfrm>
            <a:off x="4357686" y="1285860"/>
            <a:ext cx="4492722" cy="300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686800" cy="1500198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prone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</a:t>
            </a:r>
            <a:r>
              <a:rPr lang="cs-CZ" dirty="0" err="1"/>
              <a:t>fully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</a:t>
            </a:r>
          </a:p>
          <a:p>
            <a:r>
              <a:rPr lang="cs-CZ" dirty="0" err="1"/>
              <a:t>Fixation</a:t>
            </a:r>
            <a:r>
              <a:rPr lang="cs-CZ" dirty="0"/>
              <a:t>: PT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forearm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palm</a:t>
            </a:r>
            <a:r>
              <a:rPr lang="cs-CZ" dirty="0"/>
              <a:t> to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thoracical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spine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fluent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r>
              <a:rPr lang="cs-CZ" dirty="0" err="1"/>
              <a:t>Resistance</a:t>
            </a:r>
            <a:r>
              <a:rPr lang="cs-CZ" dirty="0"/>
              <a:t>: PT put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palm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head</a:t>
            </a:r>
            <a:r>
              <a:rPr lang="cs-CZ" dirty="0"/>
              <a:t> </a:t>
            </a:r>
          </a:p>
        </p:txBody>
      </p:sp>
      <p:pic>
        <p:nvPicPr>
          <p:cNvPr id="27650" name="Picture 2" descr="C:\Users\Verca\Desktop\MMT fotky trup, krk\WP_20150926_019.jpg"/>
          <p:cNvPicPr>
            <a:picLocks noChangeAspect="1" noChangeArrowheads="1"/>
          </p:cNvPicPr>
          <p:nvPr/>
        </p:nvPicPr>
        <p:blipFill>
          <a:blip r:embed="rId2" cstate="print"/>
          <a:srcRect l="15894" t="11318" r="17352" b="15116"/>
          <a:stretch>
            <a:fillRect/>
          </a:stretch>
        </p:blipFill>
        <p:spPr bwMode="auto">
          <a:xfrm>
            <a:off x="2357422" y="1643050"/>
            <a:ext cx="4500594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3</a:t>
            </a:r>
          </a:p>
        </p:txBody>
      </p:sp>
      <p:pic>
        <p:nvPicPr>
          <p:cNvPr id="28674" name="Picture 2" descr="C:\Users\Verca\Desktop\MMT fotky trup, krk\WP_20150926_021.jpg"/>
          <p:cNvPicPr>
            <a:picLocks noChangeAspect="1" noChangeArrowheads="1"/>
          </p:cNvPicPr>
          <p:nvPr/>
        </p:nvPicPr>
        <p:blipFill>
          <a:blip r:embed="rId2" cstate="print"/>
          <a:srcRect l="13775" t="5659" r="4637" b="7571"/>
          <a:stretch>
            <a:fillRect/>
          </a:stretch>
        </p:blipFill>
        <p:spPr bwMode="auto">
          <a:xfrm>
            <a:off x="1785918" y="1428736"/>
            <a:ext cx="5500726" cy="3286148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0" y="5000636"/>
            <a:ext cx="9144000" cy="15001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away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whole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fix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thoracical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472518" cy="1571636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patient</a:t>
            </a:r>
            <a:r>
              <a:rPr lang="cs-CZ" dirty="0"/>
              <a:t> hold </a:t>
            </a:r>
            <a:r>
              <a:rPr lang="cs-CZ" dirty="0" err="1"/>
              <a:t>with</a:t>
            </a:r>
            <a:r>
              <a:rPr lang="cs-CZ" dirty="0"/>
              <a:t> his/her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, </a:t>
            </a:r>
            <a:r>
              <a:rPr lang="cs-CZ" dirty="0" err="1"/>
              <a:t>lying</a:t>
            </a:r>
            <a:r>
              <a:rPr lang="cs-CZ" dirty="0"/>
              <a:t> in </a:t>
            </a:r>
            <a:r>
              <a:rPr lang="cs-CZ" dirty="0" err="1"/>
              <a:t>flexed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,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constant</a:t>
            </a:r>
            <a:r>
              <a:rPr lang="cs-CZ" dirty="0"/>
              <a:t> support </a:t>
            </a:r>
            <a:r>
              <a:rPr lang="cs-CZ" dirty="0" err="1"/>
              <a:t>of</a:t>
            </a:r>
            <a:r>
              <a:rPr lang="cs-CZ" dirty="0"/>
              <a:t> PT</a:t>
            </a:r>
          </a:p>
        </p:txBody>
      </p:sp>
      <p:pic>
        <p:nvPicPr>
          <p:cNvPr id="29698" name="Picture 2" descr="C:\Users\Verca\Desktop\MMT fotky trup, krk\WP_20150926_022.jpg"/>
          <p:cNvPicPr>
            <a:picLocks noChangeAspect="1" noChangeArrowheads="1"/>
          </p:cNvPicPr>
          <p:nvPr/>
        </p:nvPicPr>
        <p:blipFill>
          <a:blip r:embed="rId2" cstate="print"/>
          <a:srcRect l="9536" t="7545" r="7816" b="5685"/>
          <a:stretch>
            <a:fillRect/>
          </a:stretch>
        </p:blipFill>
        <p:spPr bwMode="auto">
          <a:xfrm>
            <a:off x="2000232" y="1428736"/>
            <a:ext cx="5572164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196965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prone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side</a:t>
            </a:r>
            <a:endParaRPr lang="cs-CZ" dirty="0"/>
          </a:p>
          <a:p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tries</a:t>
            </a:r>
            <a:r>
              <a:rPr lang="cs-CZ" dirty="0"/>
              <a:t> to </a:t>
            </a:r>
            <a:r>
              <a:rPr lang="cs-CZ" dirty="0" err="1"/>
              <a:t>elevate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,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extensors</a:t>
            </a:r>
            <a:endParaRPr lang="cs-CZ" dirty="0"/>
          </a:p>
        </p:txBody>
      </p:sp>
      <p:pic>
        <p:nvPicPr>
          <p:cNvPr id="30722" name="Picture 2" descr="C:\Users\Verca\Desktop\MMT fotky trup, krk\WP_20150926_023.jpg"/>
          <p:cNvPicPr>
            <a:picLocks noChangeAspect="1" noChangeArrowheads="1"/>
          </p:cNvPicPr>
          <p:nvPr/>
        </p:nvPicPr>
        <p:blipFill>
          <a:blip r:embed="rId2" cstate="print"/>
          <a:srcRect l="7417" t="1886" r="13114" b="9458"/>
          <a:stretch>
            <a:fillRect/>
          </a:stretch>
        </p:blipFill>
        <p:spPr bwMode="auto">
          <a:xfrm>
            <a:off x="2000232" y="1357298"/>
            <a:ext cx="5357850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</a:t>
            </a:r>
            <a:r>
              <a:rPr lang="cs-CZ" dirty="0" err="1"/>
              <a:t>unilateral</a:t>
            </a:r>
            <a:r>
              <a:rPr lang="cs-CZ" dirty="0"/>
              <a:t> test</a:t>
            </a:r>
            <a:br>
              <a:rPr lang="cs-CZ" dirty="0"/>
            </a:br>
            <a:r>
              <a:rPr lang="cs-CZ" dirty="0"/>
              <a:t>Grade 5,4</a:t>
            </a:r>
          </a:p>
        </p:txBody>
      </p:sp>
      <p:pic>
        <p:nvPicPr>
          <p:cNvPr id="31746" name="Picture 2" descr="C:\Users\Verca\Desktop\MMT fotky trup, krk\WP_20150926_024.jpg"/>
          <p:cNvPicPr>
            <a:picLocks noChangeAspect="1" noChangeArrowheads="1"/>
          </p:cNvPicPr>
          <p:nvPr/>
        </p:nvPicPr>
        <p:blipFill>
          <a:blip r:embed="rId2" cstate="print"/>
          <a:srcRect l="16953" t="3773" r="13114" b="7571"/>
          <a:stretch>
            <a:fillRect/>
          </a:stretch>
        </p:blipFill>
        <p:spPr bwMode="auto">
          <a:xfrm>
            <a:off x="2357422" y="1428736"/>
            <a:ext cx="4714908" cy="3357586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85720" y="4929198"/>
            <a:ext cx="8686800" cy="1928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away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whole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fix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thoracical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lang="cs-CZ" sz="3200" dirty="0"/>
              <a:t>, </a:t>
            </a:r>
            <a:r>
              <a:rPr lang="cs-CZ" sz="3200" dirty="0" err="1"/>
              <a:t>when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neck</a:t>
            </a:r>
            <a:r>
              <a:rPr lang="cs-CZ" sz="3200" dirty="0"/>
              <a:t> </a:t>
            </a:r>
            <a:r>
              <a:rPr lang="cs-CZ" sz="3200" dirty="0" err="1"/>
              <a:t>spine</a:t>
            </a:r>
            <a:r>
              <a:rPr lang="cs-CZ" sz="3200" dirty="0"/>
              <a:t> </a:t>
            </a:r>
            <a:r>
              <a:rPr lang="cs-CZ" sz="3200" dirty="0" err="1"/>
              <a:t>is</a:t>
            </a:r>
            <a:r>
              <a:rPr lang="cs-CZ" sz="3200" dirty="0"/>
              <a:t> </a:t>
            </a:r>
            <a:r>
              <a:rPr lang="cs-CZ" sz="3200" dirty="0" err="1"/>
              <a:t>rotated</a:t>
            </a:r>
            <a:r>
              <a:rPr lang="cs-CZ" sz="3200" dirty="0"/>
              <a:t> to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put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lateral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´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C76AA-E408-4D81-9ECB-5710A482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536BA-C62A-49EF-9728-9D0B0E7AF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weakness</a:t>
            </a:r>
            <a:r>
              <a:rPr lang="cs-CZ" dirty="0"/>
              <a:t>:</a:t>
            </a:r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imbalances</a:t>
            </a:r>
            <a:r>
              <a:rPr lang="cs-CZ" dirty="0"/>
              <a:t> (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crossed</a:t>
            </a:r>
            <a:r>
              <a:rPr lang="cs-CZ" dirty="0"/>
              <a:t> syndrome)</a:t>
            </a:r>
          </a:p>
          <a:p>
            <a:r>
              <a:rPr lang="cs-CZ" dirty="0" err="1"/>
              <a:t>Neurological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 (</a:t>
            </a:r>
            <a:r>
              <a:rPr lang="cs-CZ" dirty="0" err="1"/>
              <a:t>cervical</a:t>
            </a:r>
            <a:r>
              <a:rPr lang="cs-CZ" dirty="0"/>
              <a:t> </a:t>
            </a:r>
            <a:r>
              <a:rPr lang="cs-CZ" dirty="0" err="1"/>
              <a:t>dystonia</a:t>
            </a:r>
            <a:r>
              <a:rPr lang="cs-CZ" dirty="0"/>
              <a:t>, </a:t>
            </a:r>
            <a:r>
              <a:rPr lang="cs-CZ" i="0" dirty="0" err="1">
                <a:solidFill>
                  <a:srgbClr val="231F20"/>
                </a:solidFill>
                <a:effectLst/>
              </a:rPr>
              <a:t>Guillain-Barré</a:t>
            </a:r>
            <a:r>
              <a:rPr lang="cs-CZ" i="0" dirty="0">
                <a:solidFill>
                  <a:srgbClr val="231F20"/>
                </a:solidFill>
                <a:effectLst/>
              </a:rPr>
              <a:t> syndrome, </a:t>
            </a:r>
            <a:r>
              <a:rPr lang="cs-CZ" i="0" dirty="0" err="1">
                <a:solidFill>
                  <a:srgbClr val="231F20"/>
                </a:solidFill>
                <a:effectLst/>
              </a:rPr>
              <a:t>multiple</a:t>
            </a:r>
            <a:r>
              <a:rPr lang="cs-CZ" i="0" dirty="0">
                <a:solidFill>
                  <a:srgbClr val="231F20"/>
                </a:solidFill>
                <a:effectLst/>
              </a:rPr>
              <a:t> </a:t>
            </a:r>
            <a:r>
              <a:rPr lang="cs-CZ" i="0" dirty="0" err="1">
                <a:solidFill>
                  <a:srgbClr val="231F20"/>
                </a:solidFill>
                <a:effectLst/>
              </a:rPr>
              <a:t>sclerosis</a:t>
            </a:r>
            <a:r>
              <a:rPr lang="cs-CZ" i="0" dirty="0">
                <a:solidFill>
                  <a:srgbClr val="231F20"/>
                </a:solidFill>
                <a:effectLst/>
              </a:rPr>
              <a:t> </a:t>
            </a:r>
            <a:r>
              <a:rPr lang="cs-CZ" i="0" dirty="0" err="1">
                <a:solidFill>
                  <a:srgbClr val="231F20"/>
                </a:solidFill>
                <a:effectLst/>
              </a:rPr>
              <a:t>etc</a:t>
            </a:r>
            <a:r>
              <a:rPr lang="cs-CZ" i="0" dirty="0">
                <a:solidFill>
                  <a:srgbClr val="231F20"/>
                </a:solidFill>
                <a:effectLst/>
              </a:rPr>
              <a:t>.</a:t>
            </a:r>
            <a:r>
              <a:rPr lang="cs-CZ" dirty="0"/>
              <a:t>)</a:t>
            </a:r>
          </a:p>
          <a:p>
            <a:r>
              <a:rPr lang="cs-CZ" dirty="0"/>
              <a:t>Spine </a:t>
            </a:r>
            <a:r>
              <a:rPr lang="cs-CZ" dirty="0" err="1"/>
              <a:t>injuries</a:t>
            </a:r>
            <a:r>
              <a:rPr lang="cs-CZ" dirty="0"/>
              <a:t> (</a:t>
            </a:r>
            <a:r>
              <a:rPr lang="cs-CZ" dirty="0" err="1"/>
              <a:t>whiplash</a:t>
            </a:r>
            <a:r>
              <a:rPr lang="cs-CZ" dirty="0"/>
              <a:t> syndrome)</a:t>
            </a:r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diseases</a:t>
            </a:r>
            <a:r>
              <a:rPr lang="cs-CZ" dirty="0"/>
              <a:t> (</a:t>
            </a:r>
            <a:r>
              <a:rPr lang="cs-CZ" dirty="0" err="1"/>
              <a:t>dropped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syndrome, </a:t>
            </a:r>
            <a:r>
              <a:rPr lang="cs-CZ" dirty="0" err="1"/>
              <a:t>fibromyalgia</a:t>
            </a:r>
            <a:r>
              <a:rPr lang="cs-CZ" dirty="0"/>
              <a:t>, </a:t>
            </a:r>
            <a:r>
              <a:rPr lang="cs-CZ" dirty="0" err="1"/>
              <a:t>myasthenia</a:t>
            </a:r>
            <a:r>
              <a:rPr lang="cs-CZ" dirty="0"/>
              <a:t> gravis)</a:t>
            </a:r>
          </a:p>
          <a:p>
            <a:r>
              <a:rPr lang="cs-CZ" dirty="0" err="1"/>
              <a:t>etc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2737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</a:t>
            </a:r>
            <a:r>
              <a:rPr lang="cs-CZ" dirty="0" err="1"/>
              <a:t>unilateral</a:t>
            </a:r>
            <a:r>
              <a:rPr lang="cs-CZ" dirty="0"/>
              <a:t> test</a:t>
            </a:r>
            <a:br>
              <a:rPr lang="cs-CZ" dirty="0"/>
            </a:br>
            <a:r>
              <a:rPr lang="cs-CZ" dirty="0"/>
              <a:t>Grade 3</a:t>
            </a:r>
          </a:p>
        </p:txBody>
      </p:sp>
      <p:pic>
        <p:nvPicPr>
          <p:cNvPr id="32770" name="Picture 2" descr="C:\Users\Verca\Desktop\MMT fotky trup, krk\WP_20150926_025.jpg"/>
          <p:cNvPicPr>
            <a:picLocks noChangeAspect="1" noChangeArrowheads="1"/>
          </p:cNvPicPr>
          <p:nvPr/>
        </p:nvPicPr>
        <p:blipFill>
          <a:blip r:embed="rId2" cstate="print"/>
          <a:srcRect l="16953" t="3773" r="12054" b="5685"/>
          <a:stretch>
            <a:fillRect/>
          </a:stretch>
        </p:blipFill>
        <p:spPr bwMode="auto">
          <a:xfrm>
            <a:off x="2214546" y="1428736"/>
            <a:ext cx="4786346" cy="342902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85720" y="4929198"/>
            <a:ext cx="8686800" cy="192880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away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whole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forearm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fix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thoracical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spine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lang="cs-CZ" sz="3200" dirty="0"/>
              <a:t>, </a:t>
            </a:r>
            <a:r>
              <a:rPr lang="cs-CZ" sz="3200" dirty="0" err="1"/>
              <a:t>when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neck</a:t>
            </a:r>
            <a:r>
              <a:rPr lang="cs-CZ" sz="3200" dirty="0"/>
              <a:t> </a:t>
            </a:r>
            <a:r>
              <a:rPr lang="cs-CZ" sz="3200" dirty="0" err="1"/>
              <a:t>spine</a:t>
            </a:r>
            <a:r>
              <a:rPr lang="cs-CZ" sz="3200" dirty="0"/>
              <a:t> </a:t>
            </a:r>
            <a:r>
              <a:rPr lang="cs-CZ" sz="3200" dirty="0" err="1"/>
              <a:t>is</a:t>
            </a:r>
            <a:r>
              <a:rPr lang="cs-CZ" sz="3200" dirty="0"/>
              <a:t> </a:t>
            </a:r>
            <a:r>
              <a:rPr lang="cs-CZ" sz="3200" dirty="0" err="1"/>
              <a:t>rotated</a:t>
            </a:r>
            <a:r>
              <a:rPr lang="cs-CZ" sz="3200" dirty="0"/>
              <a:t> to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Neck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A lot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substitutions</a:t>
            </a:r>
            <a:r>
              <a:rPr lang="cs-CZ" sz="2800" dirty="0"/>
              <a:t> </a:t>
            </a:r>
            <a:r>
              <a:rPr lang="cs-CZ" sz="2800" dirty="0" err="1"/>
              <a:t>can</a:t>
            </a:r>
            <a:r>
              <a:rPr lang="cs-CZ" sz="2800" dirty="0"/>
              <a:t> </a:t>
            </a:r>
            <a:r>
              <a:rPr lang="cs-CZ" sz="2800" dirty="0" err="1"/>
              <a:t>occur</a:t>
            </a:r>
            <a:r>
              <a:rPr lang="cs-CZ" sz="2800" dirty="0"/>
              <a:t> </a:t>
            </a:r>
            <a:r>
              <a:rPr lang="cs-CZ" sz="2800" dirty="0" err="1"/>
              <a:t>during</a:t>
            </a:r>
            <a:r>
              <a:rPr lang="cs-CZ" sz="2800" dirty="0"/>
              <a:t> </a:t>
            </a:r>
            <a:r>
              <a:rPr lang="cs-CZ" sz="2800" dirty="0" err="1"/>
              <a:t>neck</a:t>
            </a:r>
            <a:r>
              <a:rPr lang="cs-CZ" sz="2800" dirty="0"/>
              <a:t> </a:t>
            </a:r>
            <a:r>
              <a:rPr lang="cs-CZ" sz="2800" dirty="0" err="1"/>
              <a:t>extension</a:t>
            </a:r>
            <a:r>
              <a:rPr lang="cs-CZ" sz="2800" dirty="0"/>
              <a:t>: don´t </a:t>
            </a:r>
            <a:r>
              <a:rPr lang="cs-CZ" sz="2800" dirty="0" err="1"/>
              <a:t>allow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patient</a:t>
            </a:r>
            <a:r>
              <a:rPr lang="cs-CZ" sz="2800" dirty="0"/>
              <a:t> to use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muscles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scapula</a:t>
            </a:r>
            <a:r>
              <a:rPr lang="cs-CZ" sz="2800" dirty="0"/>
              <a:t> and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arm</a:t>
            </a:r>
            <a:r>
              <a:rPr lang="cs-CZ" sz="2800" dirty="0"/>
              <a:t> (</a:t>
            </a:r>
            <a:r>
              <a:rPr lang="cs-CZ" sz="2800" dirty="0" err="1"/>
              <a:t>abduction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scapula</a:t>
            </a:r>
            <a:r>
              <a:rPr lang="cs-CZ" sz="2800" dirty="0"/>
              <a:t>, </a:t>
            </a:r>
            <a:r>
              <a:rPr lang="cs-CZ" sz="2800" dirty="0" err="1"/>
              <a:t>elevation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shoulders</a:t>
            </a:r>
            <a:r>
              <a:rPr lang="cs-CZ" sz="2800" dirty="0"/>
              <a:t>)</a:t>
            </a:r>
          </a:p>
          <a:p>
            <a:endParaRPr lang="cs-CZ" sz="2800" dirty="0"/>
          </a:p>
          <a:p>
            <a:r>
              <a:rPr lang="cs-CZ" sz="2800" dirty="0" err="1"/>
              <a:t>If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contracture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neck</a:t>
            </a:r>
            <a:r>
              <a:rPr lang="cs-CZ" sz="2800" dirty="0"/>
              <a:t> </a:t>
            </a:r>
            <a:r>
              <a:rPr lang="cs-CZ" sz="2800" dirty="0" err="1"/>
              <a:t>extensors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</a:t>
            </a:r>
            <a:r>
              <a:rPr lang="cs-CZ" sz="2800" dirty="0" err="1"/>
              <a:t>present</a:t>
            </a:r>
            <a:r>
              <a:rPr lang="cs-CZ" sz="2800" dirty="0"/>
              <a:t>, </a:t>
            </a:r>
            <a:r>
              <a:rPr lang="cs-CZ" sz="2800" dirty="0" err="1"/>
              <a:t>patient</a:t>
            </a:r>
            <a:r>
              <a:rPr lang="cs-CZ" sz="2800" dirty="0"/>
              <a:t> </a:t>
            </a:r>
            <a:r>
              <a:rPr lang="cs-CZ" sz="2800" dirty="0" err="1"/>
              <a:t>is</a:t>
            </a:r>
            <a:r>
              <a:rPr lang="cs-CZ" sz="2800" dirty="0"/>
              <a:t> not </a:t>
            </a:r>
            <a:r>
              <a:rPr lang="cs-CZ" sz="2800" dirty="0" err="1"/>
              <a:t>able</a:t>
            </a:r>
            <a:r>
              <a:rPr lang="cs-CZ" sz="2800" dirty="0"/>
              <a:t> to do </a:t>
            </a:r>
            <a:r>
              <a:rPr lang="cs-CZ" sz="2800" dirty="0" err="1"/>
              <a:t>flexion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neck</a:t>
            </a:r>
            <a:r>
              <a:rPr lang="cs-CZ" sz="2800" dirty="0"/>
              <a:t> in </a:t>
            </a:r>
            <a:r>
              <a:rPr lang="cs-CZ" sz="2800" dirty="0" err="1"/>
              <a:t>full</a:t>
            </a:r>
            <a:r>
              <a:rPr lang="cs-CZ" sz="2800" dirty="0"/>
              <a:t> </a:t>
            </a:r>
            <a:r>
              <a:rPr lang="cs-CZ" sz="2800" dirty="0" err="1"/>
              <a:t>range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motion</a:t>
            </a:r>
            <a:endParaRPr lang="cs-CZ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wall</a:t>
            </a:r>
            <a:endParaRPr lang="cs-CZ" dirty="0"/>
          </a:p>
        </p:txBody>
      </p:sp>
      <p:pic>
        <p:nvPicPr>
          <p:cNvPr id="1026" name="Picture 2" descr="C:\Users\Verca\Desktop\Abdominals Britanni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384" b="3557"/>
          <a:stretch>
            <a:fillRect/>
          </a:stretch>
        </p:blipFill>
        <p:spPr bwMode="auto">
          <a:xfrm>
            <a:off x="1285852" y="1643050"/>
            <a:ext cx="6722100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Abdominal muscle</a:t>
            </a:r>
            <a:r>
              <a:rPr lang="cs-CZ" b="1" dirty="0"/>
              <a:t>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any of the muscles of the </a:t>
            </a:r>
            <a:r>
              <a:rPr lang="en-US" sz="2800" dirty="0" err="1"/>
              <a:t>anterolateral</a:t>
            </a:r>
            <a:r>
              <a:rPr lang="en-US" sz="2800" dirty="0"/>
              <a:t> wall of the </a:t>
            </a:r>
            <a:r>
              <a:rPr lang="en-US" sz="2800" dirty="0">
                <a:hlinkClick r:id="rId2"/>
              </a:rPr>
              <a:t>abdominal cavity</a:t>
            </a:r>
            <a:endParaRPr lang="cs-CZ" sz="2800" dirty="0"/>
          </a:p>
          <a:p>
            <a:r>
              <a:rPr lang="en-US" sz="2800" dirty="0"/>
              <a:t>composed of </a:t>
            </a:r>
            <a:r>
              <a:rPr lang="cs-CZ" sz="2800" dirty="0"/>
              <a:t>3 </a:t>
            </a:r>
            <a:r>
              <a:rPr lang="en-US" sz="2800" dirty="0"/>
              <a:t>flat muscular sheets, from without inward: </a:t>
            </a:r>
            <a:endParaRPr lang="cs-CZ" sz="2800" dirty="0"/>
          </a:p>
          <a:p>
            <a:pPr lvl="1"/>
            <a:r>
              <a:rPr lang="en-US" sz="2400" dirty="0"/>
              <a:t>external oblique</a:t>
            </a:r>
            <a:endParaRPr lang="cs-CZ" sz="2400" dirty="0"/>
          </a:p>
          <a:p>
            <a:pPr lvl="1"/>
            <a:r>
              <a:rPr lang="en-US" sz="2400" dirty="0"/>
              <a:t>internal oblique</a:t>
            </a:r>
            <a:endParaRPr lang="cs-CZ" sz="2400" dirty="0"/>
          </a:p>
          <a:p>
            <a:pPr lvl="1"/>
            <a:r>
              <a:rPr lang="en-US" sz="2400" dirty="0"/>
              <a:t>transverse </a:t>
            </a:r>
            <a:r>
              <a:rPr lang="en-US" sz="2400" dirty="0" err="1"/>
              <a:t>abdominis</a:t>
            </a:r>
            <a:endParaRPr lang="cs-CZ" sz="2400" dirty="0"/>
          </a:p>
          <a:p>
            <a:pPr lvl="1"/>
            <a:r>
              <a:rPr lang="en-US" sz="2400" dirty="0"/>
              <a:t>rectus </a:t>
            </a:r>
            <a:r>
              <a:rPr lang="en-US" sz="2400" dirty="0" err="1"/>
              <a:t>abdominis</a:t>
            </a:r>
            <a:endParaRPr lang="cs-CZ" sz="2400" dirty="0"/>
          </a:p>
        </p:txBody>
      </p:sp>
      <p:pic>
        <p:nvPicPr>
          <p:cNvPr id="52225" name="Picture 1" descr="C:\Users\Verca\Desktop\muscles-of-the-abdominal-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325" y="3284984"/>
            <a:ext cx="4647331" cy="305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Abdominal muscle</a:t>
            </a:r>
            <a:r>
              <a:rPr lang="cs-CZ" b="1" dirty="0"/>
              <a:t>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58204" cy="497207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first </a:t>
            </a:r>
            <a:r>
              <a:rPr lang="cs-CZ" sz="2400" dirty="0"/>
              <a:t>3 </a:t>
            </a:r>
            <a:r>
              <a:rPr lang="cs-CZ" sz="2400" dirty="0" err="1"/>
              <a:t>muscle</a:t>
            </a:r>
            <a:r>
              <a:rPr lang="cs-CZ" sz="2400" dirty="0"/>
              <a:t> </a:t>
            </a:r>
            <a:r>
              <a:rPr lang="en-US" sz="2400" dirty="0"/>
              <a:t>layers extend between the vertebral column behind, the lower ribs above, and the iliac crest and pubis of the hip bone below</a:t>
            </a:r>
            <a:endParaRPr lang="cs-CZ" sz="2400" dirty="0"/>
          </a:p>
          <a:p>
            <a:endParaRPr lang="cs-CZ" sz="2400" dirty="0"/>
          </a:p>
          <a:p>
            <a:r>
              <a:rPr lang="en-US" sz="2400" dirty="0"/>
              <a:t>Their </a:t>
            </a:r>
            <a:r>
              <a:rPr lang="en-US" sz="2400" dirty="0" err="1"/>
              <a:t>fibres</a:t>
            </a:r>
            <a:r>
              <a:rPr lang="en-US" sz="2400" dirty="0"/>
              <a:t> all merge toward the midline, where they surround the</a:t>
            </a:r>
            <a:r>
              <a:rPr lang="cs-CZ" sz="2400" dirty="0"/>
              <a:t> </a:t>
            </a:r>
            <a:r>
              <a:rPr lang="cs-CZ" sz="2400" dirty="0" err="1"/>
              <a:t>rectus</a:t>
            </a:r>
            <a:r>
              <a:rPr lang="cs-CZ" sz="2400" dirty="0"/>
              <a:t> </a:t>
            </a:r>
            <a:r>
              <a:rPr lang="cs-CZ" sz="2400" dirty="0" err="1"/>
              <a:t>abdominis</a:t>
            </a:r>
            <a:r>
              <a:rPr lang="cs-CZ" sz="2400" dirty="0"/>
              <a:t> </a:t>
            </a:r>
            <a:r>
              <a:rPr lang="en-US" sz="2400" dirty="0"/>
              <a:t>in a sheath before they meet the </a:t>
            </a:r>
            <a:r>
              <a:rPr lang="en-US" sz="2400" dirty="0" err="1"/>
              <a:t>fibres</a:t>
            </a:r>
            <a:r>
              <a:rPr lang="en-US" sz="2400" dirty="0"/>
              <a:t> from the opposite side at the </a:t>
            </a:r>
            <a:r>
              <a:rPr lang="en-US" sz="2400" dirty="0" err="1"/>
              <a:t>linea</a:t>
            </a:r>
            <a:r>
              <a:rPr lang="en-US" sz="2400" dirty="0"/>
              <a:t> alba</a:t>
            </a:r>
            <a:endParaRPr lang="cs-CZ" sz="2400" dirty="0"/>
          </a:p>
          <a:p>
            <a:endParaRPr lang="cs-CZ" sz="2400" dirty="0"/>
          </a:p>
          <a:p>
            <a:r>
              <a:rPr lang="en-US" sz="2400" dirty="0"/>
              <a:t>Strength is developed in these rather thin walls by the crisscrossing of </a:t>
            </a:r>
            <a:r>
              <a:rPr lang="en-US" sz="2400" dirty="0" err="1"/>
              <a:t>fibres</a:t>
            </a:r>
            <a:endParaRPr lang="cs-CZ" sz="2400" dirty="0"/>
          </a:p>
          <a:p>
            <a:endParaRPr lang="cs-CZ" sz="2400" dirty="0"/>
          </a:p>
          <a:p>
            <a:r>
              <a:rPr lang="en-US" sz="2400" dirty="0"/>
              <a:t>Thus, the </a:t>
            </a:r>
            <a:r>
              <a:rPr lang="en-US" sz="2400" dirty="0" err="1"/>
              <a:t>fibres</a:t>
            </a:r>
            <a:r>
              <a:rPr lang="en-US" sz="2400" dirty="0"/>
              <a:t> of the external oblique are directed downward and forward, those of the internal oblique upward and forward, and those of the transverse horizontally forward</a:t>
            </a:r>
            <a:endParaRPr lang="cs-CZ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Abdominal muscle</a:t>
            </a:r>
            <a:r>
              <a:rPr lang="cs-CZ" b="1" dirty="0"/>
              <a:t>s – </a:t>
            </a:r>
            <a:r>
              <a:rPr lang="cs-CZ" b="1" dirty="0" err="1"/>
              <a:t>function</a:t>
            </a:r>
            <a:r>
              <a:rPr lang="cs-CZ" b="1" dirty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643050"/>
            <a:ext cx="8858280" cy="490063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The muscles of the abdominal wall perform a variety of</a:t>
            </a:r>
            <a:r>
              <a:rPr lang="en-US" b="1" dirty="0"/>
              <a:t> functions</a:t>
            </a:r>
            <a:r>
              <a:rPr lang="en-US" dirty="0"/>
              <a:t>: </a:t>
            </a:r>
            <a:endParaRPr lang="cs-CZ" dirty="0"/>
          </a:p>
          <a:p>
            <a:pPr>
              <a:buNone/>
            </a:pPr>
            <a:r>
              <a:rPr lang="en-US" dirty="0"/>
              <a:t>(1)  provide a tonic, elastic </a:t>
            </a:r>
            <a:r>
              <a:rPr lang="en-US" b="1" dirty="0"/>
              <a:t>muscular support for the viscera </a:t>
            </a:r>
            <a:r>
              <a:rPr lang="en-US" dirty="0"/>
              <a:t>and, by their recoil, </a:t>
            </a:r>
            <a:r>
              <a:rPr lang="en-US" b="1" dirty="0"/>
              <a:t>pull down the rib cage in expiration</a:t>
            </a:r>
            <a:endParaRPr lang="cs-CZ" b="1" dirty="0"/>
          </a:p>
          <a:p>
            <a:pPr>
              <a:buNone/>
            </a:pPr>
            <a:r>
              <a:rPr lang="en-US" dirty="0"/>
              <a:t>(2) They contract against blows to form a rigid protective wall for the viscera</a:t>
            </a:r>
            <a:endParaRPr lang="cs-CZ" dirty="0"/>
          </a:p>
          <a:p>
            <a:pPr>
              <a:buNone/>
            </a:pPr>
            <a:r>
              <a:rPr lang="en-US" dirty="0"/>
              <a:t>(3) When the glottis is closed and the thorax and pelvis are fixed, these muscles </a:t>
            </a:r>
            <a:r>
              <a:rPr lang="en-US" b="1" dirty="0"/>
              <a:t>take part in the expulsive efforts </a:t>
            </a:r>
            <a:r>
              <a:rPr lang="en-US" dirty="0"/>
              <a:t>of urination, defecation, childbirth, vomiting, and of singing and coughing</a:t>
            </a:r>
            <a:endParaRPr lang="cs-CZ" dirty="0"/>
          </a:p>
          <a:p>
            <a:pPr>
              <a:buNone/>
            </a:pPr>
            <a:r>
              <a:rPr lang="en-US" dirty="0"/>
              <a:t>(4) When the pelvis is fixed, they initiate the movement of </a:t>
            </a:r>
            <a:r>
              <a:rPr lang="en-US" b="1" dirty="0"/>
              <a:t>bending the trunk forward</a:t>
            </a:r>
            <a:r>
              <a:rPr lang="en-US" dirty="0"/>
              <a:t>. Thereafter, gravity comes into play, the abdominal muscles relax, and the muscles of the back then take on the strain</a:t>
            </a:r>
            <a:endParaRPr lang="cs-CZ" dirty="0"/>
          </a:p>
          <a:p>
            <a:pPr>
              <a:buNone/>
            </a:pPr>
            <a:r>
              <a:rPr lang="en-US" dirty="0"/>
              <a:t>(5) Conversely, the abdominal muscles come into play in </a:t>
            </a:r>
            <a:r>
              <a:rPr lang="en-US" b="1" dirty="0"/>
              <a:t>preventing hyperextension</a:t>
            </a:r>
            <a:endParaRPr lang="cs-CZ" b="1" dirty="0"/>
          </a:p>
          <a:p>
            <a:pPr>
              <a:buNone/>
            </a:pPr>
            <a:r>
              <a:rPr lang="en-US" dirty="0"/>
              <a:t>(6) When the thorax is fixed, the abdominals can </a:t>
            </a:r>
            <a:r>
              <a:rPr lang="en-US" b="1" dirty="0"/>
              <a:t>pull up the pelvis </a:t>
            </a:r>
            <a:r>
              <a:rPr lang="en-US" dirty="0"/>
              <a:t>and lower limbs</a:t>
            </a:r>
            <a:endParaRPr lang="cs-CZ" dirty="0"/>
          </a:p>
          <a:p>
            <a:pPr>
              <a:buNone/>
            </a:pPr>
            <a:r>
              <a:rPr lang="en-US" dirty="0"/>
              <a:t>(7) The muscles of one side can </a:t>
            </a:r>
            <a:r>
              <a:rPr lang="en-US" b="1" dirty="0"/>
              <a:t>bend the vertebral column sideways and assist in its rotation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576241-28CA-4B55-B717-7BBF7AA4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weakness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40411-DCDC-4B02-B57D-C0A0C0FFB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imbalances</a:t>
            </a:r>
            <a:r>
              <a:rPr lang="cs-CZ" dirty="0"/>
              <a:t> (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crossed</a:t>
            </a:r>
            <a:r>
              <a:rPr lang="cs-CZ" dirty="0"/>
              <a:t> syndrome,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diastasis</a:t>
            </a:r>
            <a:r>
              <a:rPr lang="cs-CZ" dirty="0"/>
              <a:t>)</a:t>
            </a:r>
          </a:p>
          <a:p>
            <a:r>
              <a:rPr lang="cs-CZ" dirty="0" err="1"/>
              <a:t>Neurological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 (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wall</a:t>
            </a:r>
            <a:r>
              <a:rPr lang="cs-CZ" dirty="0"/>
              <a:t> </a:t>
            </a:r>
            <a:r>
              <a:rPr lang="cs-CZ" dirty="0" err="1"/>
              <a:t>paralysis</a:t>
            </a:r>
            <a:r>
              <a:rPr lang="cs-CZ" dirty="0"/>
              <a:t>,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sclerosis</a:t>
            </a:r>
            <a:r>
              <a:rPr lang="cs-CZ" dirty="0"/>
              <a:t>)</a:t>
            </a:r>
          </a:p>
          <a:p>
            <a:r>
              <a:rPr lang="cs-CZ" dirty="0"/>
              <a:t>Spine </a:t>
            </a:r>
            <a:r>
              <a:rPr lang="cs-CZ" dirty="0" err="1"/>
              <a:t>injuries</a:t>
            </a:r>
            <a:r>
              <a:rPr lang="cs-CZ" dirty="0"/>
              <a:t> </a:t>
            </a:r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diseases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8481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wall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39336" cy="4525963"/>
          </a:xfrm>
        </p:spPr>
        <p:txBody>
          <a:bodyPr/>
          <a:lstStyle/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imbalances</a:t>
            </a:r>
            <a:r>
              <a:rPr lang="cs-CZ" dirty="0"/>
              <a:t> (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crossed</a:t>
            </a:r>
            <a:r>
              <a:rPr lang="cs-CZ" dirty="0"/>
              <a:t> syndrome)</a:t>
            </a:r>
          </a:p>
          <a:p>
            <a:endParaRPr lang="cs-CZ" dirty="0"/>
          </a:p>
        </p:txBody>
      </p:sp>
      <p:pic>
        <p:nvPicPr>
          <p:cNvPr id="77826" name="Picture 2" descr="Výsledek obrázku pro weak abdominal muscles symptom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92301"/>
            <a:ext cx="3232607" cy="3816424"/>
          </a:xfrm>
          <a:prstGeom prst="rect">
            <a:avLst/>
          </a:prstGeom>
          <a:noFill/>
        </p:spPr>
      </p:pic>
      <p:pic>
        <p:nvPicPr>
          <p:cNvPr id="77828" name="Picture 4" descr="Výsledek obrázku pro weak abdominal muscl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380639"/>
            <a:ext cx="2880320" cy="3836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/>
          <a:lstStyle/>
          <a:p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diastasis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 descr="Výsledek obrázku pro weak abdominal muscl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548680"/>
            <a:ext cx="2743200" cy="1895476"/>
          </a:xfrm>
          <a:prstGeom prst="rect">
            <a:avLst/>
          </a:prstGeom>
          <a:noFill/>
        </p:spPr>
      </p:pic>
      <p:pic>
        <p:nvPicPr>
          <p:cNvPr id="78852" name="Picture 4" descr="Výsledek obrázku pro weak abdominal muscl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924944"/>
            <a:ext cx="5748004" cy="370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paralysis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9874" name="Picture 2" descr="Výsledek obrázku pro abdominal muscles paralysi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420888"/>
            <a:ext cx="2987999" cy="2988000"/>
          </a:xfrm>
          <a:prstGeom prst="rect">
            <a:avLst/>
          </a:prstGeom>
          <a:noFill/>
        </p:spPr>
      </p:pic>
      <p:pic>
        <p:nvPicPr>
          <p:cNvPr id="79876" name="Picture 4" descr="Výsledek obrázku pro abdominal muscles paralysi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2636912"/>
            <a:ext cx="3300266" cy="262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err="1"/>
              <a:t>Upper</a:t>
            </a:r>
            <a:r>
              <a:rPr lang="cs-CZ" u="sng" dirty="0"/>
              <a:t> </a:t>
            </a:r>
            <a:r>
              <a:rPr lang="cs-CZ" u="sng" dirty="0" err="1"/>
              <a:t>crossed</a:t>
            </a:r>
            <a:r>
              <a:rPr lang="cs-CZ" u="sng" dirty="0"/>
              <a:t> syndrome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4754" name="Picture 2" descr="http://www.fascialfitness.net.au/wp-content/uploads/2016/04/forward_he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445562" cy="471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endParaRPr lang="cs-CZ" dirty="0"/>
          </a:p>
        </p:txBody>
      </p:sp>
      <p:pic>
        <p:nvPicPr>
          <p:cNvPr id="68610" name="Picture 2" descr="C:\Users\Verca\Desktop\rectus-abdomin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285860"/>
            <a:ext cx="3770693" cy="4525963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4291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dirty="0" err="1">
                <a:latin typeface="+mj-lt"/>
                <a:ea typeface="+mj-ea"/>
                <a:cs typeface="+mj-cs"/>
              </a:rPr>
              <a:t>Rectus</a:t>
            </a:r>
            <a:r>
              <a:rPr lang="cs-CZ" sz="3200" dirty="0">
                <a:latin typeface="+mj-lt"/>
                <a:ea typeface="+mj-ea"/>
                <a:cs typeface="+mj-cs"/>
              </a:rPr>
              <a:t> </a:t>
            </a:r>
            <a:r>
              <a:rPr lang="cs-CZ" sz="3200" dirty="0" err="1">
                <a:latin typeface="+mj-lt"/>
                <a:ea typeface="+mj-ea"/>
                <a:cs typeface="+mj-cs"/>
              </a:rPr>
              <a:t>abdominis</a:t>
            </a:r>
            <a:r>
              <a:rPr lang="cs-CZ" sz="3200" dirty="0">
                <a:latin typeface="+mj-lt"/>
                <a:ea typeface="+mj-ea"/>
                <a:cs typeface="+mj-cs"/>
              </a:rPr>
              <a:t> </a:t>
            </a:r>
            <a:r>
              <a:rPr lang="cs-CZ" sz="3200" dirty="0" err="1">
                <a:latin typeface="+mj-lt"/>
                <a:ea typeface="+mj-ea"/>
                <a:cs typeface="+mj-cs"/>
              </a:rPr>
              <a:t>muscle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br>
              <a:rPr lang="cs-CZ" dirty="0"/>
            </a:br>
            <a:r>
              <a:rPr lang="cs-CZ" dirty="0"/>
              <a:t>Grade 5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643966" cy="1857364"/>
          </a:xfrm>
        </p:spPr>
        <p:txBody>
          <a:bodyPr>
            <a:noAutofit/>
          </a:bodyPr>
          <a:lstStyle/>
          <a:p>
            <a:r>
              <a:rPr lang="cs-CZ" sz="1800" dirty="0" err="1"/>
              <a:t>Position</a:t>
            </a:r>
            <a:r>
              <a:rPr lang="cs-CZ" sz="1800" dirty="0"/>
              <a:t>: </a:t>
            </a:r>
            <a:r>
              <a:rPr lang="cs-CZ" sz="1800" dirty="0" err="1"/>
              <a:t>supine</a:t>
            </a:r>
            <a:r>
              <a:rPr lang="cs-CZ" sz="1800" dirty="0"/>
              <a:t> </a:t>
            </a:r>
            <a:r>
              <a:rPr lang="cs-CZ" sz="1800" dirty="0" err="1"/>
              <a:t>position</a:t>
            </a:r>
            <a:r>
              <a:rPr lang="cs-CZ" sz="1800" dirty="0"/>
              <a:t>, </a:t>
            </a:r>
            <a:r>
              <a:rPr lang="cs-CZ" sz="1800" dirty="0" err="1"/>
              <a:t>lower</a:t>
            </a:r>
            <a:r>
              <a:rPr lang="cs-CZ" sz="1800" dirty="0"/>
              <a:t> </a:t>
            </a:r>
            <a:r>
              <a:rPr lang="cs-CZ" sz="1800" dirty="0" err="1"/>
              <a:t>limbs</a:t>
            </a:r>
            <a:r>
              <a:rPr lang="cs-CZ" sz="1800" dirty="0"/>
              <a:t> </a:t>
            </a:r>
            <a:r>
              <a:rPr lang="cs-CZ" sz="1800" dirty="0" err="1"/>
              <a:t>relaxed</a:t>
            </a:r>
            <a:r>
              <a:rPr lang="cs-CZ" sz="1800" dirty="0"/>
              <a:t> in </a:t>
            </a:r>
            <a:r>
              <a:rPr lang="cs-CZ" sz="1800" dirty="0" err="1"/>
              <a:t>knee</a:t>
            </a:r>
            <a:r>
              <a:rPr lang="cs-CZ" sz="1800" dirty="0"/>
              <a:t> </a:t>
            </a:r>
            <a:r>
              <a:rPr lang="cs-CZ" sz="1800" dirty="0" err="1"/>
              <a:t>semiflexion</a:t>
            </a:r>
            <a:r>
              <a:rPr lang="cs-CZ" sz="1800" dirty="0"/>
              <a:t> </a:t>
            </a:r>
            <a:r>
              <a:rPr lang="cs-CZ" sz="1800" dirty="0" err="1"/>
              <a:t>position</a:t>
            </a:r>
            <a:r>
              <a:rPr lang="cs-CZ" sz="1800" dirty="0"/>
              <a:t>, </a:t>
            </a:r>
            <a:r>
              <a:rPr lang="cs-CZ" sz="1800" dirty="0" err="1"/>
              <a:t>upper</a:t>
            </a:r>
            <a:r>
              <a:rPr lang="cs-CZ" sz="1800" dirty="0"/>
              <a:t> </a:t>
            </a:r>
            <a:r>
              <a:rPr lang="cs-CZ" sz="1800" dirty="0" err="1"/>
              <a:t>limbs</a:t>
            </a:r>
            <a:r>
              <a:rPr lang="cs-CZ" sz="1800" dirty="0"/>
              <a:t> </a:t>
            </a:r>
            <a:r>
              <a:rPr lang="cs-CZ" sz="1800" dirty="0" err="1"/>
              <a:t>bended</a:t>
            </a:r>
            <a:r>
              <a:rPr lang="cs-CZ" sz="1800" dirty="0"/>
              <a:t> </a:t>
            </a:r>
            <a:r>
              <a:rPr lang="cs-CZ" sz="1800" dirty="0" err="1"/>
              <a:t>and</a:t>
            </a:r>
            <a:r>
              <a:rPr lang="cs-CZ" sz="1800" dirty="0"/>
              <a:t> </a:t>
            </a:r>
            <a:r>
              <a:rPr lang="cs-CZ" sz="1800" dirty="0" err="1"/>
              <a:t>placed</a:t>
            </a:r>
            <a:r>
              <a:rPr lang="cs-CZ" sz="1800" dirty="0"/>
              <a:t> </a:t>
            </a:r>
            <a:r>
              <a:rPr lang="cs-CZ" sz="1800" dirty="0" err="1"/>
              <a:t>below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head</a:t>
            </a:r>
            <a:r>
              <a:rPr lang="cs-CZ" sz="1800" dirty="0"/>
              <a:t>, </a:t>
            </a:r>
            <a:r>
              <a:rPr lang="cs-CZ" sz="1800" dirty="0" err="1"/>
              <a:t>elbows</a:t>
            </a:r>
            <a:r>
              <a:rPr lang="cs-CZ" sz="1800" dirty="0"/>
              <a:t> </a:t>
            </a:r>
            <a:r>
              <a:rPr lang="cs-CZ" sz="1800" dirty="0" err="1"/>
              <a:t>forward</a:t>
            </a:r>
            <a:endParaRPr lang="cs-CZ" sz="1800" dirty="0"/>
          </a:p>
          <a:p>
            <a:r>
              <a:rPr lang="cs-CZ" sz="1800" dirty="0" err="1"/>
              <a:t>Fixation</a:t>
            </a:r>
            <a:r>
              <a:rPr lang="cs-CZ" sz="1800" dirty="0"/>
              <a:t>: not </a:t>
            </a:r>
            <a:r>
              <a:rPr lang="cs-CZ" sz="1800" dirty="0" err="1"/>
              <a:t>necessary</a:t>
            </a:r>
            <a:endParaRPr lang="cs-CZ" sz="1800" dirty="0"/>
          </a:p>
          <a:p>
            <a:r>
              <a:rPr lang="cs-CZ" sz="1800" dirty="0" err="1"/>
              <a:t>Movement</a:t>
            </a:r>
            <a:r>
              <a:rPr lang="cs-CZ" sz="1800" dirty="0"/>
              <a:t>: </a:t>
            </a:r>
            <a:r>
              <a:rPr lang="cs-CZ" sz="1800" dirty="0" err="1"/>
              <a:t>fluent</a:t>
            </a:r>
            <a:r>
              <a:rPr lang="cs-CZ" sz="1800" dirty="0"/>
              <a:t> </a:t>
            </a:r>
            <a:r>
              <a:rPr lang="cs-CZ" sz="1800" dirty="0" err="1"/>
              <a:t>flexion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trunk (</a:t>
            </a:r>
            <a:r>
              <a:rPr lang="cs-CZ" sz="1800" dirty="0" err="1"/>
              <a:t>bow</a:t>
            </a:r>
            <a:r>
              <a:rPr lang="cs-CZ" sz="1800" dirty="0"/>
              <a:t>), </a:t>
            </a:r>
            <a:r>
              <a:rPr lang="cs-CZ" sz="1800" dirty="0" err="1"/>
              <a:t>without</a:t>
            </a:r>
            <a:r>
              <a:rPr lang="cs-CZ" sz="1800" dirty="0"/>
              <a:t> </a:t>
            </a:r>
            <a:r>
              <a:rPr lang="cs-CZ" sz="1800" dirty="0" err="1"/>
              <a:t>moving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pelvis</a:t>
            </a:r>
            <a:r>
              <a:rPr lang="cs-CZ" sz="1800" dirty="0"/>
              <a:t> in such </a:t>
            </a:r>
            <a:r>
              <a:rPr lang="cs-CZ" sz="1800" dirty="0" err="1"/>
              <a:t>an</a:t>
            </a:r>
            <a:r>
              <a:rPr lang="cs-CZ" sz="1800" dirty="0"/>
              <a:t> </a:t>
            </a:r>
            <a:r>
              <a:rPr lang="cs-CZ" sz="1800" dirty="0" err="1"/>
              <a:t>extend</a:t>
            </a:r>
            <a:r>
              <a:rPr lang="cs-CZ" sz="1800" dirty="0"/>
              <a:t>, </a:t>
            </a:r>
            <a:r>
              <a:rPr lang="cs-CZ" sz="1800" dirty="0" err="1"/>
              <a:t>that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distance </a:t>
            </a:r>
            <a:r>
              <a:rPr lang="cs-CZ" sz="1800" dirty="0" err="1"/>
              <a:t>between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table </a:t>
            </a:r>
            <a:r>
              <a:rPr lang="cs-CZ" sz="1800" dirty="0" err="1"/>
              <a:t>and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mark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at</a:t>
            </a:r>
            <a:r>
              <a:rPr lang="cs-CZ" sz="1800" dirty="0"/>
              <a:t> </a:t>
            </a:r>
            <a:r>
              <a:rPr lang="cs-CZ" sz="1800" dirty="0" err="1"/>
              <a:t>least</a:t>
            </a:r>
            <a:r>
              <a:rPr lang="cs-CZ" sz="1800" dirty="0"/>
              <a:t> 5cm</a:t>
            </a:r>
          </a:p>
          <a:p>
            <a:r>
              <a:rPr lang="cs-CZ" sz="1800" dirty="0" err="1"/>
              <a:t>Resistance</a:t>
            </a:r>
            <a:r>
              <a:rPr lang="cs-CZ" sz="1800" dirty="0"/>
              <a:t>: no </a:t>
            </a:r>
            <a:r>
              <a:rPr lang="cs-CZ" sz="1800" dirty="0" err="1"/>
              <a:t>resistance</a:t>
            </a:r>
            <a:endParaRPr lang="cs-CZ" sz="1800" dirty="0"/>
          </a:p>
        </p:txBody>
      </p:sp>
      <p:pic>
        <p:nvPicPr>
          <p:cNvPr id="13314" name="Picture 2" descr="C:\Users\Verca\Desktop\MMT fotky trup, krk\WP_20150926_027.jpg"/>
          <p:cNvPicPr>
            <a:picLocks noChangeAspect="1" noChangeArrowheads="1"/>
          </p:cNvPicPr>
          <p:nvPr/>
        </p:nvPicPr>
        <p:blipFill>
          <a:blip r:embed="rId2" cstate="print"/>
          <a:srcRect l="9676" t="6890" r="10980" b="5259"/>
          <a:stretch>
            <a:fillRect/>
          </a:stretch>
        </p:blipFill>
        <p:spPr bwMode="auto">
          <a:xfrm>
            <a:off x="1000100" y="1428736"/>
            <a:ext cx="5278871" cy="3283200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500826" y="2500306"/>
            <a:ext cx="2285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latin typeface="+mj-lt"/>
                <a:ea typeface="+mj-ea"/>
                <a:cs typeface="+mj-cs"/>
              </a:rPr>
              <a:t>Note</a:t>
            </a:r>
            <a:r>
              <a:rPr lang="cs-CZ" sz="2000" dirty="0">
                <a:latin typeface="+mj-lt"/>
                <a:ea typeface="+mj-ea"/>
                <a:cs typeface="+mj-cs"/>
              </a:rPr>
              <a:t>: </a:t>
            </a:r>
            <a:r>
              <a:rPr lang="cs-CZ" sz="2000" dirty="0" err="1">
                <a:latin typeface="+mj-lt"/>
                <a:ea typeface="+mj-ea"/>
                <a:cs typeface="+mj-cs"/>
              </a:rPr>
              <a:t>before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test, do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mark</a:t>
            </a:r>
            <a:r>
              <a:rPr lang="cs-CZ" sz="2000" dirty="0">
                <a:latin typeface="+mj-lt"/>
                <a:ea typeface="+mj-ea"/>
                <a:cs typeface="+mj-cs"/>
              </a:rPr>
              <a:t> on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spine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at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level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of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lower</a:t>
            </a:r>
            <a:r>
              <a:rPr lang="cs-CZ" sz="2000" dirty="0">
                <a:latin typeface="+mj-lt"/>
                <a:ea typeface="+mj-ea"/>
                <a:cs typeface="+mj-cs"/>
              </a:rPr>
              <a:t> part </a:t>
            </a:r>
            <a:r>
              <a:rPr lang="cs-CZ" sz="2000" dirty="0" err="1">
                <a:latin typeface="+mj-lt"/>
                <a:ea typeface="+mj-ea"/>
                <a:cs typeface="+mj-cs"/>
              </a:rPr>
              <a:t>of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scapula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br>
              <a:rPr lang="cs-CZ" dirty="0"/>
            </a:br>
            <a:r>
              <a:rPr lang="cs-CZ" dirty="0"/>
              <a:t>Grade 4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929198"/>
            <a:ext cx="8229600" cy="1643074"/>
          </a:xfrm>
        </p:spPr>
        <p:txBody>
          <a:bodyPr>
            <a:noAutofit/>
          </a:bodyPr>
          <a:lstStyle/>
          <a:p>
            <a:r>
              <a:rPr lang="cs-CZ" sz="1800" dirty="0" err="1"/>
              <a:t>Position</a:t>
            </a:r>
            <a:r>
              <a:rPr lang="cs-CZ" sz="1800" dirty="0"/>
              <a:t>: </a:t>
            </a:r>
            <a:r>
              <a:rPr lang="cs-CZ" sz="1800" dirty="0" err="1"/>
              <a:t>supine</a:t>
            </a:r>
            <a:r>
              <a:rPr lang="cs-CZ" sz="1800" dirty="0"/>
              <a:t> </a:t>
            </a:r>
            <a:r>
              <a:rPr lang="cs-CZ" sz="1800" dirty="0" err="1"/>
              <a:t>position</a:t>
            </a:r>
            <a:r>
              <a:rPr lang="cs-CZ" sz="1800" dirty="0"/>
              <a:t>, </a:t>
            </a:r>
            <a:r>
              <a:rPr lang="cs-CZ" sz="1800" dirty="0" err="1"/>
              <a:t>lower</a:t>
            </a:r>
            <a:r>
              <a:rPr lang="cs-CZ" sz="1800" dirty="0"/>
              <a:t> </a:t>
            </a:r>
            <a:r>
              <a:rPr lang="cs-CZ" sz="1800" dirty="0" err="1"/>
              <a:t>limbs</a:t>
            </a:r>
            <a:r>
              <a:rPr lang="cs-CZ" sz="1800" dirty="0"/>
              <a:t> </a:t>
            </a:r>
            <a:r>
              <a:rPr lang="cs-CZ" sz="1800" dirty="0" err="1"/>
              <a:t>relaxed</a:t>
            </a:r>
            <a:r>
              <a:rPr lang="cs-CZ" sz="1800" dirty="0"/>
              <a:t> in </a:t>
            </a:r>
            <a:r>
              <a:rPr lang="cs-CZ" sz="1800" dirty="0" err="1"/>
              <a:t>knee</a:t>
            </a:r>
            <a:r>
              <a:rPr lang="cs-CZ" sz="1800" dirty="0"/>
              <a:t> </a:t>
            </a:r>
            <a:r>
              <a:rPr lang="cs-CZ" sz="1800" dirty="0" err="1"/>
              <a:t>semiflexion</a:t>
            </a:r>
            <a:r>
              <a:rPr lang="cs-CZ" sz="1800" dirty="0"/>
              <a:t> </a:t>
            </a:r>
            <a:r>
              <a:rPr lang="cs-CZ" sz="1800" dirty="0" err="1"/>
              <a:t>position</a:t>
            </a:r>
            <a:r>
              <a:rPr lang="cs-CZ" sz="1800" dirty="0"/>
              <a:t>, </a:t>
            </a:r>
            <a:r>
              <a:rPr lang="cs-CZ" sz="1800" dirty="0" err="1"/>
              <a:t>upper</a:t>
            </a:r>
            <a:r>
              <a:rPr lang="cs-CZ" sz="1800" dirty="0"/>
              <a:t> </a:t>
            </a:r>
            <a:r>
              <a:rPr lang="cs-CZ" sz="1800" dirty="0" err="1"/>
              <a:t>limbs</a:t>
            </a:r>
            <a:r>
              <a:rPr lang="cs-CZ" sz="1800" dirty="0"/>
              <a:t> </a:t>
            </a:r>
            <a:r>
              <a:rPr lang="cs-CZ" sz="1800" dirty="0" err="1"/>
              <a:t>bended</a:t>
            </a:r>
            <a:r>
              <a:rPr lang="cs-CZ" sz="1800" dirty="0"/>
              <a:t> </a:t>
            </a:r>
            <a:r>
              <a:rPr lang="cs-CZ" sz="1800" dirty="0" err="1"/>
              <a:t>and</a:t>
            </a:r>
            <a:r>
              <a:rPr lang="cs-CZ" sz="1800" dirty="0"/>
              <a:t> </a:t>
            </a:r>
            <a:r>
              <a:rPr lang="cs-CZ" sz="1800" dirty="0" err="1"/>
              <a:t>placed</a:t>
            </a:r>
            <a:r>
              <a:rPr lang="cs-CZ" sz="1800" dirty="0"/>
              <a:t> </a:t>
            </a:r>
            <a:r>
              <a:rPr lang="cs-CZ" sz="1800" dirty="0" err="1"/>
              <a:t>crossed</a:t>
            </a:r>
            <a:r>
              <a:rPr lang="cs-CZ" sz="1800" dirty="0"/>
              <a:t> </a:t>
            </a:r>
            <a:r>
              <a:rPr lang="cs-CZ" sz="1800" dirty="0" err="1"/>
              <a:t>at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chest</a:t>
            </a:r>
            <a:endParaRPr lang="cs-CZ" sz="1800" dirty="0"/>
          </a:p>
          <a:p>
            <a:r>
              <a:rPr lang="cs-CZ" sz="1800" dirty="0" err="1"/>
              <a:t>Fixation</a:t>
            </a:r>
            <a:r>
              <a:rPr lang="cs-CZ" sz="1800" dirty="0"/>
              <a:t>: not </a:t>
            </a:r>
            <a:r>
              <a:rPr lang="cs-CZ" sz="1800" dirty="0" err="1"/>
              <a:t>necessary</a:t>
            </a:r>
            <a:endParaRPr lang="cs-CZ" sz="1800" dirty="0"/>
          </a:p>
          <a:p>
            <a:r>
              <a:rPr lang="cs-CZ" sz="1800" dirty="0" err="1"/>
              <a:t>Movement</a:t>
            </a:r>
            <a:r>
              <a:rPr lang="cs-CZ" sz="1800" dirty="0"/>
              <a:t>: </a:t>
            </a:r>
            <a:r>
              <a:rPr lang="cs-CZ" sz="1800" dirty="0" err="1"/>
              <a:t>fluent</a:t>
            </a:r>
            <a:r>
              <a:rPr lang="cs-CZ" sz="1800" dirty="0"/>
              <a:t> </a:t>
            </a:r>
            <a:r>
              <a:rPr lang="cs-CZ" sz="1800" dirty="0" err="1"/>
              <a:t>flexion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trunk (</a:t>
            </a:r>
            <a:r>
              <a:rPr lang="cs-CZ" sz="1800" dirty="0" err="1"/>
              <a:t>bow</a:t>
            </a:r>
            <a:r>
              <a:rPr lang="cs-CZ" sz="1800" dirty="0"/>
              <a:t>), </a:t>
            </a:r>
            <a:r>
              <a:rPr lang="cs-CZ" sz="1800" dirty="0" err="1"/>
              <a:t>without</a:t>
            </a:r>
            <a:r>
              <a:rPr lang="cs-CZ" sz="1800" dirty="0"/>
              <a:t> </a:t>
            </a:r>
            <a:r>
              <a:rPr lang="cs-CZ" sz="1800" dirty="0" err="1"/>
              <a:t>moving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pelvis</a:t>
            </a:r>
            <a:r>
              <a:rPr lang="cs-CZ" sz="1800" dirty="0"/>
              <a:t> in such </a:t>
            </a:r>
            <a:r>
              <a:rPr lang="cs-CZ" sz="1800" dirty="0" err="1"/>
              <a:t>an</a:t>
            </a:r>
            <a:r>
              <a:rPr lang="cs-CZ" sz="1800" dirty="0"/>
              <a:t> </a:t>
            </a:r>
            <a:r>
              <a:rPr lang="cs-CZ" sz="1800" dirty="0" err="1"/>
              <a:t>extend</a:t>
            </a:r>
            <a:r>
              <a:rPr lang="cs-CZ" sz="1800" dirty="0"/>
              <a:t>, </a:t>
            </a:r>
            <a:r>
              <a:rPr lang="cs-CZ" sz="1800" dirty="0" err="1"/>
              <a:t>that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distance </a:t>
            </a:r>
            <a:r>
              <a:rPr lang="cs-CZ" sz="1800" dirty="0" err="1"/>
              <a:t>between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table </a:t>
            </a:r>
            <a:r>
              <a:rPr lang="cs-CZ" sz="1800" dirty="0" err="1"/>
              <a:t>and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mark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at</a:t>
            </a:r>
            <a:r>
              <a:rPr lang="cs-CZ" sz="1800" dirty="0"/>
              <a:t> </a:t>
            </a:r>
            <a:r>
              <a:rPr lang="cs-CZ" sz="1800" dirty="0" err="1"/>
              <a:t>least</a:t>
            </a:r>
            <a:r>
              <a:rPr lang="cs-CZ" sz="1800" dirty="0"/>
              <a:t> 5cm</a:t>
            </a:r>
          </a:p>
          <a:p>
            <a:r>
              <a:rPr lang="cs-CZ" sz="2000" dirty="0" err="1"/>
              <a:t>Resistance</a:t>
            </a:r>
            <a:r>
              <a:rPr lang="cs-CZ" sz="2000" dirty="0"/>
              <a:t>: no </a:t>
            </a:r>
            <a:r>
              <a:rPr lang="cs-CZ" sz="2000" dirty="0" err="1"/>
              <a:t>resistance</a:t>
            </a:r>
            <a:endParaRPr lang="cs-CZ" sz="2000" dirty="0"/>
          </a:p>
        </p:txBody>
      </p:sp>
      <p:pic>
        <p:nvPicPr>
          <p:cNvPr id="14338" name="Picture 2" descr="C:\Users\Verca\Desktop\MMT fotky trup, krk\WP_20150926_028.jpg"/>
          <p:cNvPicPr>
            <a:picLocks noChangeAspect="1" noChangeArrowheads="1"/>
          </p:cNvPicPr>
          <p:nvPr/>
        </p:nvPicPr>
        <p:blipFill>
          <a:blip r:embed="rId2" cstate="print"/>
          <a:srcRect l="6357" t="3773" r="10995" b="7572"/>
          <a:stretch>
            <a:fillRect/>
          </a:stretch>
        </p:blipFill>
        <p:spPr bwMode="auto">
          <a:xfrm>
            <a:off x="2000232" y="1428736"/>
            <a:ext cx="557216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br>
              <a:rPr lang="cs-CZ" dirty="0"/>
            </a:br>
            <a:r>
              <a:rPr lang="cs-CZ" dirty="0"/>
              <a:t>Grade 3</a:t>
            </a:r>
          </a:p>
        </p:txBody>
      </p:sp>
      <p:pic>
        <p:nvPicPr>
          <p:cNvPr id="15362" name="Picture 2" descr="C:\Users\Verca\Desktop\MMT fotky trup, krk\WP_20150926_029.jpg"/>
          <p:cNvPicPr>
            <a:picLocks noChangeAspect="1" noChangeArrowheads="1"/>
          </p:cNvPicPr>
          <p:nvPr/>
        </p:nvPicPr>
        <p:blipFill>
          <a:blip r:embed="rId2" cstate="print"/>
          <a:srcRect l="19072" t="13204" r="10995" b="9458"/>
          <a:stretch>
            <a:fillRect/>
          </a:stretch>
        </p:blipFill>
        <p:spPr bwMode="auto">
          <a:xfrm>
            <a:off x="2571736" y="1643050"/>
            <a:ext cx="4714908" cy="2928958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57158" y="4857760"/>
            <a:ext cx="8515352" cy="1643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semiflexion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not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necessary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trunk (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bow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without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such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least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seen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br>
              <a:rPr lang="cs-CZ" dirty="0"/>
            </a:br>
            <a:r>
              <a:rPr lang="cs-CZ" dirty="0"/>
              <a:t>Grade 2</a:t>
            </a:r>
          </a:p>
        </p:txBody>
      </p:sp>
      <p:pic>
        <p:nvPicPr>
          <p:cNvPr id="16386" name="Picture 2" descr="C:\Users\Verca\Desktop\MMT fotky trup, krk\WP_20150926_030.jpg"/>
          <p:cNvPicPr>
            <a:picLocks noChangeAspect="1" noChangeArrowheads="1"/>
          </p:cNvPicPr>
          <p:nvPr/>
        </p:nvPicPr>
        <p:blipFill>
          <a:blip r:embed="rId2" cstate="print"/>
          <a:srcRect l="19072" t="9432" r="10995" b="13230"/>
          <a:stretch>
            <a:fillRect/>
          </a:stretch>
        </p:blipFill>
        <p:spPr bwMode="auto">
          <a:xfrm>
            <a:off x="2285984" y="1714488"/>
            <a:ext cx="4714908" cy="2928958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85720" y="4857760"/>
            <a:ext cx="8515352" cy="1643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semiflexion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not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necessary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neck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bow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elevation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scapulas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depression</a:t>
            </a:r>
            <a:r>
              <a:rPr lang="cs-CZ" dirty="0"/>
              <a:t>,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applanation</a:t>
            </a:r>
            <a:r>
              <a:rPr lang="cs-CZ" dirty="0"/>
              <a:t>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br>
              <a:rPr lang="cs-CZ" dirty="0"/>
            </a:br>
            <a:r>
              <a:rPr lang="cs-CZ" dirty="0"/>
              <a:t>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71472" y="5214950"/>
            <a:ext cx="8229600" cy="1168401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semiflexion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side</a:t>
            </a:r>
            <a:endParaRPr lang="cs-CZ" dirty="0"/>
          </a:p>
          <a:p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tries</a:t>
            </a:r>
            <a:r>
              <a:rPr lang="cs-CZ" dirty="0"/>
              <a:t> to </a:t>
            </a:r>
            <a:r>
              <a:rPr lang="cs-CZ" dirty="0" err="1"/>
              <a:t>cought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deeply</a:t>
            </a:r>
            <a:r>
              <a:rPr lang="cs-CZ" dirty="0"/>
              <a:t> </a:t>
            </a:r>
            <a:r>
              <a:rPr lang="cs-CZ" dirty="0" err="1"/>
              <a:t>breath</a:t>
            </a:r>
            <a:r>
              <a:rPr lang="cs-CZ" dirty="0"/>
              <a:t> </a:t>
            </a:r>
            <a:r>
              <a:rPr lang="cs-CZ" dirty="0" err="1"/>
              <a:t>out</a:t>
            </a:r>
            <a:r>
              <a:rPr lang="cs-CZ" dirty="0"/>
              <a:t>,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contraction</a:t>
            </a:r>
            <a:endParaRPr lang="cs-CZ" dirty="0"/>
          </a:p>
        </p:txBody>
      </p:sp>
      <p:pic>
        <p:nvPicPr>
          <p:cNvPr id="17410" name="Picture 2" descr="C:\Users\Verca\Desktop\MMT fotky trup, krk\WP_20150926_031.jpg"/>
          <p:cNvPicPr>
            <a:picLocks noChangeAspect="1" noChangeArrowheads="1"/>
          </p:cNvPicPr>
          <p:nvPr/>
        </p:nvPicPr>
        <p:blipFill>
          <a:blip r:embed="rId2" cstate="print"/>
          <a:srcRect l="10596" t="3773" r="6756" b="3799"/>
          <a:stretch>
            <a:fillRect/>
          </a:stretch>
        </p:blipFill>
        <p:spPr bwMode="auto">
          <a:xfrm>
            <a:off x="1928794" y="1571612"/>
            <a:ext cx="5572164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r>
              <a:rPr lang="cs-CZ" dirty="0"/>
              <a:t> – </a:t>
            </a:r>
            <a:r>
              <a:rPr lang="cs-CZ" dirty="0" err="1"/>
              <a:t>note</a:t>
            </a:r>
            <a:r>
              <a:rPr lang="cs-CZ" dirty="0"/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tested</a:t>
            </a:r>
            <a:r>
              <a:rPr lang="cs-CZ" sz="2400" dirty="0"/>
              <a:t> </a:t>
            </a:r>
            <a:r>
              <a:rPr lang="cs-CZ" sz="2400" dirty="0" err="1"/>
              <a:t>movement</a:t>
            </a:r>
            <a:r>
              <a:rPr lang="cs-CZ" sz="2400" dirty="0"/>
              <a:t> </a:t>
            </a:r>
            <a:r>
              <a:rPr lang="cs-CZ" sz="2400" dirty="0" err="1"/>
              <a:t>should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fluent</a:t>
            </a:r>
            <a:r>
              <a:rPr lang="cs-CZ" sz="2400" dirty="0"/>
              <a:t>, no swing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start </a:t>
            </a:r>
            <a:r>
              <a:rPr lang="cs-CZ" sz="2400" dirty="0" err="1"/>
              <a:t>should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allowed</a:t>
            </a:r>
            <a:endParaRPr lang="cs-CZ" sz="2400" dirty="0"/>
          </a:p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movement</a:t>
            </a:r>
            <a:r>
              <a:rPr lang="cs-CZ" sz="2400" dirty="0"/>
              <a:t> </a:t>
            </a:r>
            <a:r>
              <a:rPr lang="cs-CZ" sz="2400" dirty="0" err="1"/>
              <a:t>should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done</a:t>
            </a:r>
            <a:r>
              <a:rPr lang="cs-CZ" sz="2400" dirty="0"/>
              <a:t> </a:t>
            </a:r>
            <a:r>
              <a:rPr lang="cs-CZ" sz="2400" dirty="0" err="1"/>
              <a:t>symetrically</a:t>
            </a:r>
            <a:r>
              <a:rPr lang="cs-CZ" sz="2400" dirty="0"/>
              <a:t> (</a:t>
            </a:r>
            <a:r>
              <a:rPr lang="cs-CZ" sz="2400" dirty="0" err="1"/>
              <a:t>without</a:t>
            </a:r>
            <a:r>
              <a:rPr lang="cs-CZ" sz="2400" dirty="0"/>
              <a:t> </a:t>
            </a:r>
            <a:r>
              <a:rPr lang="cs-CZ" sz="2400" dirty="0" err="1"/>
              <a:t>rotation</a:t>
            </a:r>
            <a:r>
              <a:rPr lang="cs-CZ" sz="2400" dirty="0"/>
              <a:t>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side</a:t>
            </a:r>
            <a:r>
              <a:rPr lang="cs-CZ" sz="2400" dirty="0"/>
              <a:t>)</a:t>
            </a:r>
          </a:p>
          <a:p>
            <a:r>
              <a:rPr lang="cs-CZ" sz="2400" dirty="0" err="1"/>
              <a:t>Lower</a:t>
            </a:r>
            <a:r>
              <a:rPr lang="cs-CZ" sz="2400" dirty="0"/>
              <a:t> </a:t>
            </a:r>
            <a:r>
              <a:rPr lang="cs-CZ" sz="2400" dirty="0" err="1"/>
              <a:t>limbs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to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flexed</a:t>
            </a:r>
            <a:r>
              <a:rPr lang="cs-CZ" sz="2400" dirty="0"/>
              <a:t> </a:t>
            </a:r>
            <a:r>
              <a:rPr lang="cs-CZ" sz="2400" dirty="0" err="1"/>
              <a:t>and</a:t>
            </a:r>
            <a:r>
              <a:rPr lang="cs-CZ" sz="2400" dirty="0"/>
              <a:t> </a:t>
            </a:r>
            <a:r>
              <a:rPr lang="cs-CZ" sz="2400" dirty="0" err="1"/>
              <a:t>relaxed</a:t>
            </a:r>
            <a:r>
              <a:rPr lang="cs-CZ" sz="2400" dirty="0"/>
              <a:t> (to </a:t>
            </a:r>
            <a:r>
              <a:rPr lang="cs-CZ" sz="2400" dirty="0" err="1"/>
              <a:t>avoid</a:t>
            </a:r>
            <a:r>
              <a:rPr lang="cs-CZ" sz="2400" dirty="0"/>
              <a:t> </a:t>
            </a:r>
            <a:r>
              <a:rPr lang="cs-CZ" sz="2400" dirty="0" err="1"/>
              <a:t>iliopsoas</a:t>
            </a:r>
            <a:r>
              <a:rPr lang="cs-CZ" sz="2400" dirty="0"/>
              <a:t> </a:t>
            </a:r>
            <a:r>
              <a:rPr lang="cs-CZ" sz="2400" dirty="0" err="1"/>
              <a:t>muscles</a:t>
            </a:r>
            <a:r>
              <a:rPr lang="cs-CZ" sz="2400" dirty="0"/>
              <a:t> to </a:t>
            </a:r>
            <a:r>
              <a:rPr lang="cs-CZ" sz="2400" dirty="0" err="1"/>
              <a:t>take</a:t>
            </a:r>
            <a:r>
              <a:rPr lang="cs-CZ" sz="2400" dirty="0"/>
              <a:t> </a:t>
            </a:r>
            <a:r>
              <a:rPr lang="cs-CZ" sz="2400" dirty="0" err="1"/>
              <a:t>over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function</a:t>
            </a:r>
            <a:r>
              <a:rPr lang="cs-CZ" sz="2400" dirty="0"/>
              <a:t>)</a:t>
            </a:r>
          </a:p>
          <a:p>
            <a:r>
              <a:rPr lang="cs-CZ" sz="2400" dirty="0" err="1"/>
              <a:t>Finish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movement</a:t>
            </a:r>
            <a:r>
              <a:rPr lang="cs-CZ" sz="2400" dirty="0"/>
              <a:t> to </a:t>
            </a:r>
            <a:r>
              <a:rPr lang="cs-CZ" sz="2400" dirty="0" err="1"/>
              <a:t>flexion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trunk </a:t>
            </a:r>
            <a:r>
              <a:rPr lang="cs-CZ" sz="2400" dirty="0" err="1"/>
              <a:t>when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pelvis</a:t>
            </a:r>
            <a:r>
              <a:rPr lang="cs-CZ" sz="2400" dirty="0"/>
              <a:t> </a:t>
            </a:r>
            <a:r>
              <a:rPr lang="cs-CZ" sz="2400" dirty="0" err="1"/>
              <a:t>starts</a:t>
            </a:r>
            <a:r>
              <a:rPr lang="cs-CZ" sz="2400" dirty="0"/>
              <a:t> to </a:t>
            </a:r>
            <a:r>
              <a:rPr lang="cs-CZ" sz="2400" dirty="0" err="1"/>
              <a:t>move</a:t>
            </a:r>
            <a:r>
              <a:rPr lang="cs-CZ" sz="2400" dirty="0"/>
              <a:t> (</a:t>
            </a:r>
            <a:r>
              <a:rPr lang="cs-CZ" sz="2400" dirty="0" err="1"/>
              <a:t>anteflexion</a:t>
            </a:r>
            <a:r>
              <a:rPr lang="cs-CZ" sz="2400" dirty="0"/>
              <a:t>)</a:t>
            </a:r>
          </a:p>
          <a:p>
            <a:endParaRPr lang="cs-CZ" sz="2400" dirty="0"/>
          </a:p>
          <a:p>
            <a:r>
              <a:rPr lang="cs-CZ" sz="2400" dirty="0" err="1"/>
              <a:t>Shortening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abdominal</a:t>
            </a:r>
            <a:r>
              <a:rPr lang="cs-CZ" sz="2400" dirty="0"/>
              <a:t> </a:t>
            </a:r>
            <a:r>
              <a:rPr lang="cs-CZ" sz="2400" dirty="0" err="1"/>
              <a:t>muscles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not </a:t>
            </a:r>
            <a:r>
              <a:rPr lang="cs-CZ" sz="2400" dirty="0" err="1"/>
              <a:t>common</a:t>
            </a:r>
            <a:r>
              <a:rPr lang="cs-CZ" sz="2400" dirty="0"/>
              <a:t>, but </a:t>
            </a:r>
            <a:r>
              <a:rPr lang="cs-CZ" sz="2400" dirty="0" err="1"/>
              <a:t>TrPs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spasms</a:t>
            </a:r>
            <a:r>
              <a:rPr lang="cs-CZ" sz="2400" dirty="0"/>
              <a:t>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occur</a:t>
            </a:r>
            <a:endParaRPr lang="cs-CZ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34817" name="Picture 1" descr="C:\Users\Verca\Desktop\muscles-of-the-abdominal-wall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767357" cy="392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rotation</a:t>
            </a:r>
            <a:br>
              <a:rPr lang="cs-CZ" dirty="0"/>
            </a:br>
            <a:r>
              <a:rPr lang="cs-CZ" dirty="0"/>
              <a:t>Grade 5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14282" y="5000636"/>
            <a:ext cx="8929718" cy="1857364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semiflexion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25°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bended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placed</a:t>
            </a:r>
            <a:r>
              <a:rPr lang="cs-CZ" dirty="0"/>
              <a:t> </a:t>
            </a:r>
            <a:r>
              <a:rPr lang="cs-CZ" dirty="0" err="1"/>
              <a:t>below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, </a:t>
            </a:r>
            <a:r>
              <a:rPr lang="cs-CZ" dirty="0" err="1"/>
              <a:t>elbows</a:t>
            </a:r>
            <a:r>
              <a:rPr lang="cs-CZ" dirty="0"/>
              <a:t> </a:t>
            </a:r>
            <a:r>
              <a:rPr lang="cs-CZ" dirty="0" err="1"/>
              <a:t>forward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not </a:t>
            </a:r>
            <a:r>
              <a:rPr lang="cs-CZ" dirty="0" err="1"/>
              <a:t>necessary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fluent</a:t>
            </a:r>
            <a:r>
              <a:rPr lang="cs-CZ" dirty="0"/>
              <a:t> </a:t>
            </a:r>
            <a:r>
              <a:rPr lang="cs-CZ" dirty="0" err="1"/>
              <a:t>combined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trunk (</a:t>
            </a:r>
            <a:r>
              <a:rPr lang="cs-CZ" dirty="0" err="1"/>
              <a:t>bow</a:t>
            </a:r>
            <a:r>
              <a:rPr lang="cs-CZ" dirty="0"/>
              <a:t>),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moving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in such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extend</a:t>
            </a:r>
            <a:r>
              <a:rPr lang="cs-CZ" dirty="0"/>
              <a:t>,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distance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mark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least</a:t>
            </a:r>
            <a:r>
              <a:rPr lang="cs-CZ" dirty="0"/>
              <a:t> 5cm</a:t>
            </a:r>
          </a:p>
          <a:p>
            <a:r>
              <a:rPr lang="cs-CZ" dirty="0" err="1"/>
              <a:t>Resistance</a:t>
            </a:r>
            <a:r>
              <a:rPr lang="cs-CZ" dirty="0"/>
              <a:t>: no </a:t>
            </a:r>
            <a:r>
              <a:rPr lang="cs-CZ" dirty="0" err="1"/>
              <a:t>resistance</a:t>
            </a:r>
            <a:endParaRPr lang="cs-CZ" dirty="0"/>
          </a:p>
        </p:txBody>
      </p:sp>
      <p:pic>
        <p:nvPicPr>
          <p:cNvPr id="9218" name="Picture 2" descr="C:\Users\Verca\Desktop\MMT fotky trup, krk\WP_20150926_035.jpg"/>
          <p:cNvPicPr>
            <a:picLocks noChangeAspect="1" noChangeArrowheads="1"/>
          </p:cNvPicPr>
          <p:nvPr/>
        </p:nvPicPr>
        <p:blipFill>
          <a:blip r:embed="rId2" cstate="print"/>
          <a:srcRect l="9794" t="15850" r="10968" b="8071"/>
          <a:stretch>
            <a:fillRect/>
          </a:stretch>
        </p:blipFill>
        <p:spPr bwMode="auto">
          <a:xfrm>
            <a:off x="285720" y="1500174"/>
            <a:ext cx="6357982" cy="3429024"/>
          </a:xfrm>
          <a:prstGeom prst="rect">
            <a:avLst/>
          </a:prstGeo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858016" y="2571744"/>
            <a:ext cx="22859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 err="1">
                <a:latin typeface="+mj-lt"/>
                <a:ea typeface="+mj-ea"/>
                <a:cs typeface="+mj-cs"/>
              </a:rPr>
              <a:t>Note</a:t>
            </a:r>
            <a:r>
              <a:rPr lang="cs-CZ" sz="2000" dirty="0">
                <a:latin typeface="+mj-lt"/>
                <a:ea typeface="+mj-ea"/>
                <a:cs typeface="+mj-cs"/>
              </a:rPr>
              <a:t>: </a:t>
            </a:r>
            <a:r>
              <a:rPr lang="cs-CZ" sz="2000" dirty="0" err="1">
                <a:latin typeface="+mj-lt"/>
                <a:ea typeface="+mj-ea"/>
                <a:cs typeface="+mj-cs"/>
              </a:rPr>
              <a:t>before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test, do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mark</a:t>
            </a:r>
            <a:r>
              <a:rPr lang="cs-CZ" sz="2000" dirty="0">
                <a:latin typeface="+mj-lt"/>
                <a:ea typeface="+mj-ea"/>
                <a:cs typeface="+mj-cs"/>
              </a:rPr>
              <a:t> on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spine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at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the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level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of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lower</a:t>
            </a:r>
            <a:r>
              <a:rPr lang="cs-CZ" sz="2000" dirty="0">
                <a:latin typeface="+mj-lt"/>
                <a:ea typeface="+mj-ea"/>
                <a:cs typeface="+mj-cs"/>
              </a:rPr>
              <a:t> part </a:t>
            </a:r>
            <a:r>
              <a:rPr lang="cs-CZ" sz="2000" dirty="0" err="1">
                <a:latin typeface="+mj-lt"/>
                <a:ea typeface="+mj-ea"/>
                <a:cs typeface="+mj-cs"/>
              </a:rPr>
              <a:t>of</a:t>
            </a:r>
            <a:r>
              <a:rPr lang="cs-CZ" sz="2000" dirty="0">
                <a:latin typeface="+mj-lt"/>
                <a:ea typeface="+mj-ea"/>
                <a:cs typeface="+mj-cs"/>
              </a:rPr>
              <a:t> </a:t>
            </a:r>
            <a:r>
              <a:rPr lang="cs-CZ" sz="2000" dirty="0" err="1">
                <a:latin typeface="+mj-lt"/>
                <a:ea typeface="+mj-ea"/>
                <a:cs typeface="+mj-cs"/>
              </a:rPr>
              <a:t>scapula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rotation</a:t>
            </a:r>
            <a:br>
              <a:rPr lang="cs-CZ" dirty="0"/>
            </a:br>
            <a:r>
              <a:rPr lang="cs-CZ" dirty="0"/>
              <a:t>Grade 4</a:t>
            </a:r>
          </a:p>
        </p:txBody>
      </p:sp>
      <p:pic>
        <p:nvPicPr>
          <p:cNvPr id="10242" name="Picture 2" descr="C:\Users\Verca\Desktop\MMT fotky trup, krk\WP_20150926_037.jpg"/>
          <p:cNvPicPr>
            <a:picLocks noChangeAspect="1" noChangeArrowheads="1"/>
          </p:cNvPicPr>
          <p:nvPr/>
        </p:nvPicPr>
        <p:blipFill>
          <a:blip r:embed="rId2" cstate="print"/>
          <a:srcRect l="12464" t="20605" r="2065" b="4901"/>
          <a:stretch>
            <a:fillRect/>
          </a:stretch>
        </p:blipFill>
        <p:spPr bwMode="auto">
          <a:xfrm>
            <a:off x="1214414" y="1428736"/>
            <a:ext cx="6858048" cy="3357586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14282" y="5000636"/>
            <a:ext cx="8643966" cy="1857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25°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necessary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trunk (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without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such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distance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between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least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5cm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err="1"/>
              <a:t>Upper</a:t>
            </a:r>
            <a:r>
              <a:rPr lang="cs-CZ" u="sng" dirty="0"/>
              <a:t> </a:t>
            </a:r>
            <a:r>
              <a:rPr lang="cs-CZ" u="sng" dirty="0" err="1"/>
              <a:t>crossed</a:t>
            </a:r>
            <a:r>
              <a:rPr lang="cs-CZ" u="sng" dirty="0"/>
              <a:t> syndrome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504" y="1484784"/>
            <a:ext cx="8893496" cy="50405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impairment in the deep cervical muscles, which are considered to be functionally important for joint support and control</a:t>
            </a:r>
            <a:endParaRPr lang="cs-CZ" dirty="0"/>
          </a:p>
          <a:p>
            <a:endParaRPr lang="en-US" dirty="0"/>
          </a:p>
          <a:p>
            <a:r>
              <a:rPr lang="en-US" dirty="0"/>
              <a:t>deficits in muscle coordination which could result in poor support and potential overload on cervical structures</a:t>
            </a:r>
            <a:endParaRPr lang="cs-CZ" dirty="0"/>
          </a:p>
          <a:p>
            <a:endParaRPr lang="en-US" dirty="0"/>
          </a:p>
          <a:p>
            <a:r>
              <a:rPr lang="en-US" dirty="0"/>
              <a:t>insufficiency in the pre-programmed activation of cervical muscles</a:t>
            </a:r>
            <a:endParaRPr lang="cs-CZ" dirty="0"/>
          </a:p>
          <a:p>
            <a:endParaRPr lang="en-US" dirty="0"/>
          </a:p>
          <a:p>
            <a:r>
              <a:rPr lang="en-US" dirty="0"/>
              <a:t>inefficient neuromuscular activation</a:t>
            </a:r>
            <a:endParaRPr lang="cs-CZ" dirty="0"/>
          </a:p>
          <a:p>
            <a:endParaRPr lang="en-US" dirty="0"/>
          </a:p>
          <a:p>
            <a:r>
              <a:rPr lang="en-US" dirty="0"/>
              <a:t>greater fatigability of superficial cervical muscles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rotation</a:t>
            </a:r>
            <a:br>
              <a:rPr lang="cs-CZ" dirty="0"/>
            </a:br>
            <a:r>
              <a:rPr lang="cs-CZ" dirty="0"/>
              <a:t>Grade 3, 2</a:t>
            </a:r>
          </a:p>
        </p:txBody>
      </p:sp>
      <p:pic>
        <p:nvPicPr>
          <p:cNvPr id="11266" name="Picture 2" descr="C:\Users\Verca\Desktop\MMT fotky trup, krk\WP_20150926_038.jpg"/>
          <p:cNvPicPr>
            <a:picLocks noChangeAspect="1" noChangeArrowheads="1"/>
          </p:cNvPicPr>
          <p:nvPr/>
        </p:nvPicPr>
        <p:blipFill>
          <a:blip r:embed="rId2" cstate="print"/>
          <a:srcRect l="12465" t="20605" r="10967" b="11241"/>
          <a:stretch>
            <a:fillRect/>
          </a:stretch>
        </p:blipFill>
        <p:spPr bwMode="auto">
          <a:xfrm>
            <a:off x="1714480" y="1357298"/>
            <a:ext cx="6143668" cy="3071834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14282" y="4714884"/>
            <a:ext cx="8643966" cy="2143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25°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upper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placed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chest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necessary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combined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trunk (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without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such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</a:t>
            </a:r>
            <a:r>
              <a:rPr lang="cs-CZ" sz="3200" baseline="0" dirty="0"/>
              <a:t>t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mark</a:t>
            </a:r>
            <a:r>
              <a:rPr lang="cs-CZ" sz="3200" dirty="0"/>
              <a:t> </a:t>
            </a:r>
            <a:r>
              <a:rPr lang="cs-CZ" sz="3200" dirty="0" err="1"/>
              <a:t>can</a:t>
            </a:r>
            <a:r>
              <a:rPr lang="cs-CZ" sz="3200" dirty="0"/>
              <a:t> </a:t>
            </a:r>
            <a:r>
              <a:rPr lang="cs-CZ" sz="3200" dirty="0" err="1"/>
              <a:t>be</a:t>
            </a:r>
            <a:r>
              <a:rPr lang="cs-CZ" sz="3200" dirty="0"/>
              <a:t> </a:t>
            </a:r>
            <a:r>
              <a:rPr lang="cs-CZ" sz="3200" dirty="0" err="1"/>
              <a:t>at</a:t>
            </a:r>
            <a:r>
              <a:rPr lang="cs-CZ" sz="3200" dirty="0"/>
              <a:t> </a:t>
            </a:r>
            <a:r>
              <a:rPr lang="cs-CZ" sz="3200" dirty="0" err="1"/>
              <a:t>least</a:t>
            </a:r>
            <a:r>
              <a:rPr lang="cs-CZ" sz="3200" dirty="0"/>
              <a:t> </a:t>
            </a:r>
            <a:r>
              <a:rPr lang="cs-CZ" sz="3200" dirty="0" err="1"/>
              <a:t>seen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no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3200" dirty="0"/>
              <a:t>Grade 2: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same</a:t>
            </a:r>
            <a:r>
              <a:rPr lang="cs-CZ" sz="3200" dirty="0"/>
              <a:t> as grade 3,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patient</a:t>
            </a:r>
            <a:r>
              <a:rPr lang="cs-CZ" sz="3200" dirty="0"/>
              <a:t> </a:t>
            </a:r>
            <a:r>
              <a:rPr lang="cs-CZ" sz="3200" dirty="0" err="1"/>
              <a:t>should</a:t>
            </a:r>
            <a:r>
              <a:rPr lang="cs-CZ" sz="3200" dirty="0"/>
              <a:t> </a:t>
            </a:r>
            <a:r>
              <a:rPr lang="cs-CZ" sz="3200" dirty="0" err="1"/>
              <a:t>at</a:t>
            </a:r>
            <a:r>
              <a:rPr lang="cs-CZ" sz="3200" dirty="0"/>
              <a:t> </a:t>
            </a:r>
            <a:r>
              <a:rPr lang="cs-CZ" sz="3200" dirty="0" err="1"/>
              <a:t>least</a:t>
            </a:r>
            <a:r>
              <a:rPr lang="cs-CZ" sz="3200" dirty="0"/>
              <a:t> </a:t>
            </a:r>
            <a:r>
              <a:rPr lang="cs-CZ" sz="3200" dirty="0" err="1"/>
              <a:t>elevate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head</a:t>
            </a:r>
            <a:r>
              <a:rPr lang="cs-CZ" sz="3200" dirty="0"/>
              <a:t>, </a:t>
            </a:r>
            <a:r>
              <a:rPr lang="cs-CZ" sz="3200" dirty="0" err="1"/>
              <a:t>shoulder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upper</a:t>
            </a:r>
            <a:r>
              <a:rPr lang="cs-CZ" sz="3200" dirty="0"/>
              <a:t> </a:t>
            </a:r>
            <a:r>
              <a:rPr lang="cs-CZ" sz="3200" dirty="0" err="1"/>
              <a:t>thorax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rotation</a:t>
            </a:r>
            <a:br>
              <a:rPr lang="cs-CZ" dirty="0"/>
            </a:br>
            <a:r>
              <a:rPr lang="cs-CZ" dirty="0"/>
              <a:t>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00636"/>
            <a:ext cx="8229600" cy="1239839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semiflexion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25°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,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relaxed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body </a:t>
            </a:r>
            <a:r>
              <a:rPr lang="cs-CZ" dirty="0" err="1"/>
              <a:t>side</a:t>
            </a:r>
            <a:endParaRPr lang="cs-CZ" dirty="0"/>
          </a:p>
          <a:p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tries</a:t>
            </a:r>
            <a:r>
              <a:rPr lang="cs-CZ" dirty="0"/>
              <a:t> to do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trunk,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muscles</a:t>
            </a:r>
            <a:endParaRPr lang="cs-CZ" dirty="0"/>
          </a:p>
        </p:txBody>
      </p:sp>
      <p:pic>
        <p:nvPicPr>
          <p:cNvPr id="12290" name="Picture 2" descr="C:\Users\Verca\Desktop\MMT fotky trup, krk\WP_20150926_039.jpg"/>
          <p:cNvPicPr>
            <a:picLocks noChangeAspect="1" noChangeArrowheads="1"/>
          </p:cNvPicPr>
          <p:nvPr/>
        </p:nvPicPr>
        <p:blipFill>
          <a:blip r:embed="rId2" cstate="print"/>
          <a:srcRect l="16026" t="6340" r="10077" b="9656"/>
          <a:stretch>
            <a:fillRect/>
          </a:stretch>
        </p:blipFill>
        <p:spPr bwMode="auto">
          <a:xfrm>
            <a:off x="1857357" y="1428736"/>
            <a:ext cx="5367125" cy="342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Trunk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fluent</a:t>
            </a:r>
            <a:r>
              <a:rPr lang="cs-CZ" dirty="0"/>
              <a:t> –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,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avoid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hyperextension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lateroflexion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, </a:t>
            </a:r>
            <a:r>
              <a:rPr lang="cs-CZ" dirty="0" err="1"/>
              <a:t>abduct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relaxed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Contracture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abdominal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common</a:t>
            </a:r>
            <a:r>
              <a:rPr lang="cs-CZ" dirty="0"/>
              <a:t>,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hypertonus</a:t>
            </a:r>
            <a:r>
              <a:rPr lang="cs-CZ" dirty="0"/>
              <a:t> </a:t>
            </a:r>
            <a:r>
              <a:rPr lang="cs-CZ" dirty="0" err="1"/>
              <a:t>occur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deep</a:t>
            </a:r>
            <a:r>
              <a:rPr lang="cs-CZ" dirty="0"/>
              <a:t> </a:t>
            </a:r>
            <a:r>
              <a:rPr lang="cs-CZ" dirty="0" err="1"/>
              <a:t>stabilization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insuficiention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back</a:t>
            </a:r>
            <a:endParaRPr lang="cs-CZ" dirty="0"/>
          </a:p>
        </p:txBody>
      </p:sp>
      <p:pic>
        <p:nvPicPr>
          <p:cNvPr id="44033" name="Picture 1" descr="C:\Users\Verca\Desktop\6eac53bca6caad52900c40788643fad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4500846" cy="5248800"/>
          </a:xfrm>
          <a:prstGeom prst="rect">
            <a:avLst/>
          </a:prstGeom>
          <a:noFill/>
        </p:spPr>
      </p:pic>
      <p:pic>
        <p:nvPicPr>
          <p:cNvPr id="44034" name="Picture 2" descr="C:\Users\Verca\Desktop\302534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000" y="1785926"/>
            <a:ext cx="3600000" cy="394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472006"/>
          </a:xfrm>
        </p:spPr>
        <p:txBody>
          <a:bodyPr>
            <a:normAutofit/>
          </a:bodyPr>
          <a:lstStyle/>
          <a:p>
            <a:r>
              <a:rPr lang="en-US" sz="2400" dirty="0"/>
              <a:t>a muscle group of the back</a:t>
            </a:r>
            <a:r>
              <a:rPr lang="cs-CZ" sz="2400" dirty="0"/>
              <a:t>, </a:t>
            </a:r>
            <a:r>
              <a:rPr lang="en-US" sz="2400" dirty="0"/>
              <a:t>which extends the vertebral column</a:t>
            </a:r>
            <a:r>
              <a:rPr lang="cs-CZ" sz="2400" dirty="0"/>
              <a:t> (a </a:t>
            </a:r>
            <a:r>
              <a:rPr lang="en-US" sz="2400" dirty="0"/>
              <a:t>more modern term is extensor </a:t>
            </a:r>
            <a:r>
              <a:rPr lang="en-US" sz="2400" dirty="0" err="1"/>
              <a:t>spinae</a:t>
            </a:r>
            <a:r>
              <a:rPr lang="cs-CZ" sz="2400" dirty="0"/>
              <a:t>)</a:t>
            </a:r>
          </a:p>
          <a:p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en-US" sz="2400" dirty="0"/>
              <a:t>is not just one muscle, but a bundle of </a:t>
            </a:r>
            <a:r>
              <a:rPr lang="en-US" sz="2400" dirty="0">
                <a:hlinkClick r:id="rId2" tooltip="Muscle"/>
              </a:rPr>
              <a:t>muscles</a:t>
            </a:r>
            <a:r>
              <a:rPr lang="en-US" sz="2400" dirty="0"/>
              <a:t> and </a:t>
            </a:r>
            <a:r>
              <a:rPr lang="en-US" sz="2400" dirty="0">
                <a:hlinkClick r:id="rId3" tooltip="Tendon"/>
              </a:rPr>
              <a:t>tendons</a:t>
            </a:r>
            <a:endParaRPr lang="cs-CZ" sz="2400" dirty="0"/>
          </a:p>
          <a:p>
            <a:r>
              <a:rPr lang="cs-CZ" sz="2400" dirty="0"/>
              <a:t>i</a:t>
            </a:r>
            <a:r>
              <a:rPr lang="en-US" sz="2400" dirty="0"/>
              <a:t>t is paired and runs more or less vertically</a:t>
            </a:r>
            <a:endParaRPr lang="cs-CZ" sz="2400" dirty="0"/>
          </a:p>
          <a:p>
            <a:r>
              <a:rPr lang="cs-CZ" sz="2400" dirty="0"/>
              <a:t>i</a:t>
            </a:r>
            <a:r>
              <a:rPr lang="en-US" sz="2400" dirty="0"/>
              <a:t>t extends throughout the lumbar, thoracic and cervical regions, and lies in the groove to the side of the </a:t>
            </a:r>
            <a:r>
              <a:rPr lang="en-US" sz="2400" dirty="0">
                <a:hlinkClick r:id="rId4" tooltip="Vertebral column"/>
              </a:rPr>
              <a:t>vertebral column</a:t>
            </a:r>
            <a:endParaRPr lang="cs-CZ" sz="2400" dirty="0"/>
          </a:p>
          <a:p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en-US" sz="2400" dirty="0"/>
              <a:t>is covered in the lumbar and thoracic regions by the </a:t>
            </a:r>
            <a:r>
              <a:rPr lang="en-US" sz="2400" dirty="0" err="1">
                <a:hlinkClick r:id="rId5" tooltip="Thoracolumbar fascia"/>
              </a:rPr>
              <a:t>thoracolumbar</a:t>
            </a:r>
            <a:r>
              <a:rPr lang="en-US" sz="2400" dirty="0">
                <a:hlinkClick r:id="rId5" tooltip="Thoracolumbar fascia"/>
              </a:rPr>
              <a:t> fascia</a:t>
            </a:r>
            <a:r>
              <a:rPr lang="en-US" sz="2400" dirty="0"/>
              <a:t>, and in the cervical region by the </a:t>
            </a:r>
            <a:r>
              <a:rPr lang="en-US" sz="2400" dirty="0" err="1">
                <a:hlinkClick r:id="rId6" tooltip="Nuchal ligament"/>
              </a:rPr>
              <a:t>nuchal</a:t>
            </a:r>
            <a:r>
              <a:rPr lang="en-US" sz="2400" dirty="0">
                <a:hlinkClick r:id="rId6" tooltip="Nuchal ligament"/>
              </a:rPr>
              <a:t> ligament</a:t>
            </a:r>
            <a:endParaRPr lang="cs-CZ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Iliocostalis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originates from the </a:t>
            </a:r>
            <a:r>
              <a:rPr lang="en-US" dirty="0">
                <a:hlinkClick r:id="rId2" tooltip="Sacrum"/>
              </a:rPr>
              <a:t>sacrum</a:t>
            </a:r>
            <a:r>
              <a:rPr lang="en-US" dirty="0"/>
              <a:t>, </a:t>
            </a:r>
            <a:r>
              <a:rPr lang="en-US" dirty="0">
                <a:hlinkClick r:id="rId3" tooltip="Erector spinae aponeurosis (page does not exist)"/>
              </a:rPr>
              <a:t>erector </a:t>
            </a:r>
            <a:r>
              <a:rPr lang="en-US" dirty="0" err="1">
                <a:hlinkClick r:id="rId3" tooltip="Erector spinae aponeurosis (page does not exist)"/>
              </a:rPr>
              <a:t>spinae</a:t>
            </a:r>
            <a:r>
              <a:rPr lang="en-US" dirty="0">
                <a:hlinkClick r:id="rId3" tooltip="Erector spinae aponeurosis (page does not exist)"/>
              </a:rPr>
              <a:t> </a:t>
            </a:r>
            <a:r>
              <a:rPr lang="en-US" dirty="0" err="1">
                <a:hlinkClick r:id="rId3" tooltip="Erector spinae aponeurosis (page does not exist)"/>
              </a:rPr>
              <a:t>aponeurosis</a:t>
            </a:r>
            <a:r>
              <a:rPr lang="en-US" dirty="0"/>
              <a:t> and </a:t>
            </a:r>
            <a:r>
              <a:rPr lang="en-US" dirty="0">
                <a:hlinkClick r:id="rId4" tooltip="Iliac crest"/>
              </a:rPr>
              <a:t>iliac crest</a:t>
            </a:r>
            <a:endParaRPr lang="cs-CZ" dirty="0"/>
          </a:p>
          <a:p>
            <a:r>
              <a:rPr lang="en-US" dirty="0"/>
              <a:t>has three different insertions according to the parts:</a:t>
            </a:r>
          </a:p>
          <a:p>
            <a:pPr lvl="1"/>
            <a:r>
              <a:rPr lang="en-US" dirty="0" err="1">
                <a:hlinkClick r:id="rId5" tooltip="Iliocostalis lumborum"/>
              </a:rPr>
              <a:t>iliocostalis</a:t>
            </a:r>
            <a:r>
              <a:rPr lang="en-US" dirty="0">
                <a:hlinkClick r:id="rId5" tooltip="Iliocostalis lumborum"/>
              </a:rPr>
              <a:t> </a:t>
            </a:r>
            <a:r>
              <a:rPr lang="en-US" dirty="0" err="1">
                <a:hlinkClick r:id="rId5" tooltip="Iliocostalis lumborum"/>
              </a:rPr>
              <a:t>lumborum</a:t>
            </a:r>
            <a:r>
              <a:rPr lang="en-US" dirty="0"/>
              <a:t> has the lumbar part(where its insertion is in the 12th to 7th ribs)</a:t>
            </a:r>
          </a:p>
          <a:p>
            <a:pPr lvl="1"/>
            <a:r>
              <a:rPr lang="en-US" dirty="0" err="1">
                <a:hlinkClick r:id="rId6" tooltip="Iliocostalis thoracis"/>
              </a:rPr>
              <a:t>iliocostalis</a:t>
            </a:r>
            <a:r>
              <a:rPr lang="en-US" dirty="0">
                <a:hlinkClick r:id="rId6" tooltip="Iliocostalis thoracis"/>
              </a:rPr>
              <a:t> </a:t>
            </a:r>
            <a:r>
              <a:rPr lang="en-US" dirty="0" err="1">
                <a:hlinkClick r:id="rId6" tooltip="Iliocostalis thoracis"/>
              </a:rPr>
              <a:t>thoracis</a:t>
            </a:r>
            <a:r>
              <a:rPr lang="en-US" dirty="0"/>
              <a:t> where its insertion runs from the last 6 ribs to the first 6 ribs.</a:t>
            </a:r>
          </a:p>
          <a:p>
            <a:pPr lvl="1"/>
            <a:r>
              <a:rPr lang="en-US" dirty="0" err="1">
                <a:hlinkClick r:id="rId7" tooltip="Iliocostalis cervicis"/>
              </a:rPr>
              <a:t>iliocostalis</a:t>
            </a:r>
            <a:r>
              <a:rPr lang="en-US" dirty="0">
                <a:hlinkClick r:id="rId7" tooltip="Iliocostalis cervicis"/>
              </a:rPr>
              <a:t> </a:t>
            </a:r>
            <a:r>
              <a:rPr lang="en-US" dirty="0" err="1">
                <a:hlinkClick r:id="rId7" tooltip="Iliocostalis cervicis"/>
              </a:rPr>
              <a:t>cervicis</a:t>
            </a:r>
            <a:r>
              <a:rPr lang="en-US" dirty="0"/>
              <a:t> which runs from the first 6 ribs to the posterior tubercle of the transverse process of C6-C4.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Longissimus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is the intermediate and the largest of the three columns</a:t>
            </a:r>
            <a:endParaRPr lang="cs-CZ" dirty="0"/>
          </a:p>
          <a:p>
            <a:r>
              <a:rPr lang="en-US" dirty="0"/>
              <a:t>it has three parts with different origin and insertion:</a:t>
            </a:r>
          </a:p>
          <a:p>
            <a:pPr lvl="1"/>
            <a:r>
              <a:rPr lang="en-US" dirty="0" err="1">
                <a:hlinkClick r:id="rId2" tooltip="Longissimus thoracis"/>
              </a:rPr>
              <a:t>longissimus</a:t>
            </a:r>
            <a:r>
              <a:rPr lang="en-US" dirty="0">
                <a:hlinkClick r:id="rId2" tooltip="Longissimus thoracis"/>
              </a:rPr>
              <a:t> </a:t>
            </a:r>
            <a:r>
              <a:rPr lang="en-US" dirty="0" err="1">
                <a:hlinkClick r:id="rId2" tooltip="Longissimus thoracis"/>
              </a:rPr>
              <a:t>thoracis</a:t>
            </a:r>
            <a:r>
              <a:rPr lang="en-US" dirty="0"/>
              <a:t> originates from the sacrum, </a:t>
            </a:r>
            <a:r>
              <a:rPr lang="en-US" dirty="0" err="1"/>
              <a:t>spinous</a:t>
            </a:r>
            <a:r>
              <a:rPr lang="en-US" dirty="0"/>
              <a:t> processes of the lumbar vertebrae and transverse process of the last thoracic vertebra and inserts in the transverse processes of the lumbar vertebrae, erector </a:t>
            </a:r>
            <a:r>
              <a:rPr lang="en-US" dirty="0" err="1"/>
              <a:t>spinae</a:t>
            </a:r>
            <a:r>
              <a:rPr lang="en-US" dirty="0"/>
              <a:t> </a:t>
            </a:r>
            <a:r>
              <a:rPr lang="en-US" dirty="0" err="1"/>
              <a:t>aponeurosis</a:t>
            </a:r>
            <a:r>
              <a:rPr lang="en-US" dirty="0"/>
              <a:t>, ribs and costal processes of the thoracic vertebrae.</a:t>
            </a:r>
          </a:p>
          <a:p>
            <a:pPr lvl="1"/>
            <a:r>
              <a:rPr lang="en-US" dirty="0" err="1">
                <a:hlinkClick r:id="rId3" tooltip="Longissimus cervicis"/>
              </a:rPr>
              <a:t>longissimus</a:t>
            </a:r>
            <a:r>
              <a:rPr lang="en-US" dirty="0">
                <a:hlinkClick r:id="rId3" tooltip="Longissimus cervicis"/>
              </a:rPr>
              <a:t> </a:t>
            </a:r>
            <a:r>
              <a:rPr lang="en-US" dirty="0" err="1">
                <a:hlinkClick r:id="rId3" tooltip="Longissimus cervicis"/>
              </a:rPr>
              <a:t>cervicis</a:t>
            </a:r>
            <a:r>
              <a:rPr lang="en-US" dirty="0"/>
              <a:t> originates from the transverse processes of T6-T1 and inserts in the transverse processes of C7-C2.</a:t>
            </a:r>
          </a:p>
          <a:p>
            <a:pPr lvl="1"/>
            <a:r>
              <a:rPr lang="en-US" dirty="0" err="1">
                <a:hlinkClick r:id="rId4" tooltip="Longissimus capitis"/>
              </a:rPr>
              <a:t>longissimus</a:t>
            </a:r>
            <a:r>
              <a:rPr lang="en-US" dirty="0">
                <a:hlinkClick r:id="rId4" tooltip="Longissimus capitis"/>
              </a:rPr>
              <a:t> </a:t>
            </a:r>
            <a:r>
              <a:rPr lang="en-US" dirty="0" err="1">
                <a:hlinkClick r:id="rId4" tooltip="Longissimus capitis"/>
              </a:rPr>
              <a:t>capitis</a:t>
            </a:r>
            <a:r>
              <a:rPr lang="en-US" dirty="0"/>
              <a:t> originates from the transverse processes of T3-T1 runs through C7-C3 and inserts in the mastoid process of the temporal bone.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Spinalis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err="1"/>
              <a:t>it</a:t>
            </a:r>
            <a:r>
              <a:rPr lang="cs-CZ" dirty="0"/>
              <a:t> </a:t>
            </a:r>
            <a:r>
              <a:rPr lang="en-US" dirty="0"/>
              <a:t>is the most medial and the smallest column</a:t>
            </a:r>
            <a:endParaRPr lang="cs-CZ" dirty="0"/>
          </a:p>
          <a:p>
            <a:r>
              <a:rPr lang="cs-CZ" dirty="0" err="1"/>
              <a:t>it</a:t>
            </a:r>
            <a:r>
              <a:rPr lang="en-US" dirty="0"/>
              <a:t> has three parts:</a:t>
            </a:r>
          </a:p>
          <a:p>
            <a:pPr lvl="1"/>
            <a:r>
              <a:rPr lang="en-US" dirty="0" err="1">
                <a:hlinkClick r:id="rId2" tooltip="Spinalis thoracis"/>
              </a:rPr>
              <a:t>spinalis</a:t>
            </a:r>
            <a:r>
              <a:rPr lang="en-US" dirty="0">
                <a:hlinkClick r:id="rId2" tooltip="Spinalis thoracis"/>
              </a:rPr>
              <a:t> </a:t>
            </a:r>
            <a:r>
              <a:rPr lang="en-US" dirty="0" err="1">
                <a:hlinkClick r:id="rId2" tooltip="Spinalis thoracis"/>
              </a:rPr>
              <a:t>thoracis</a:t>
            </a:r>
            <a:r>
              <a:rPr lang="en-US" dirty="0"/>
              <a:t> which originates from the </a:t>
            </a:r>
            <a:r>
              <a:rPr lang="en-US" dirty="0" err="1"/>
              <a:t>spinous</a:t>
            </a:r>
            <a:r>
              <a:rPr lang="en-US" dirty="0"/>
              <a:t> process of L3-T10 and inserts in the </a:t>
            </a:r>
            <a:r>
              <a:rPr lang="en-US" dirty="0" err="1"/>
              <a:t>spinous</a:t>
            </a:r>
            <a:r>
              <a:rPr lang="en-US" dirty="0"/>
              <a:t> process of T8-T2.</a:t>
            </a:r>
          </a:p>
          <a:p>
            <a:pPr lvl="1"/>
            <a:r>
              <a:rPr lang="en-US" dirty="0" err="1">
                <a:hlinkClick r:id="rId3" tooltip="Spinalis cervicis"/>
              </a:rPr>
              <a:t>spinalis</a:t>
            </a:r>
            <a:r>
              <a:rPr lang="en-US" dirty="0">
                <a:hlinkClick r:id="rId3" tooltip="Spinalis cervicis"/>
              </a:rPr>
              <a:t> </a:t>
            </a:r>
            <a:r>
              <a:rPr lang="en-US" dirty="0" err="1">
                <a:hlinkClick r:id="rId3" tooltip="Spinalis cervicis"/>
              </a:rPr>
              <a:t>cervicis</a:t>
            </a:r>
            <a:r>
              <a:rPr lang="en-US" dirty="0"/>
              <a:t> originates from the </a:t>
            </a:r>
            <a:r>
              <a:rPr lang="en-US" dirty="0" err="1"/>
              <a:t>spinous</a:t>
            </a:r>
            <a:r>
              <a:rPr lang="en-US" dirty="0"/>
              <a:t> process of T2-C6 and inserts in the </a:t>
            </a:r>
            <a:r>
              <a:rPr lang="en-US" dirty="0" err="1"/>
              <a:t>spinous</a:t>
            </a:r>
            <a:r>
              <a:rPr lang="en-US" dirty="0"/>
              <a:t> process of C4-C2.</a:t>
            </a:r>
          </a:p>
          <a:p>
            <a:pPr lvl="1"/>
            <a:r>
              <a:rPr lang="en-US" dirty="0" err="1">
                <a:hlinkClick r:id="rId4" tooltip="Spinalis capitis"/>
              </a:rPr>
              <a:t>spinalis</a:t>
            </a:r>
            <a:r>
              <a:rPr lang="en-US" dirty="0">
                <a:hlinkClick r:id="rId4" tooltip="Spinalis capitis"/>
              </a:rPr>
              <a:t> </a:t>
            </a:r>
            <a:r>
              <a:rPr lang="en-US" dirty="0" err="1">
                <a:hlinkClick r:id="rId4" tooltip="Spinalis capitis"/>
              </a:rPr>
              <a:t>capitis</a:t>
            </a:r>
            <a:r>
              <a:rPr lang="en-US" dirty="0"/>
              <a:t> is an inconstant muscles </a:t>
            </a:r>
            <a:r>
              <a:rPr lang="en-US" dirty="0" err="1"/>
              <a:t>fibres</a:t>
            </a:r>
            <a:r>
              <a:rPr lang="en-US" dirty="0"/>
              <a:t> that runs from the cervical and upper thoracic that then inserts in the external occipital protuberance.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extensors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Výsledek obrázku pro weak lower back muscl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8148" y="1340768"/>
            <a:ext cx="2645852" cy="5076000"/>
          </a:xfrm>
          <a:prstGeom prst="rect">
            <a:avLst/>
          </a:prstGeom>
          <a:noFill/>
        </p:spPr>
      </p:pic>
      <p:pic>
        <p:nvPicPr>
          <p:cNvPr id="1028" name="Picture 4" descr="Související obrázek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31522"/>
          <a:stretch>
            <a:fillRect/>
          </a:stretch>
        </p:blipFill>
        <p:spPr bwMode="auto">
          <a:xfrm>
            <a:off x="251520" y="1268760"/>
            <a:ext cx="2856149" cy="5148000"/>
          </a:xfrm>
          <a:prstGeom prst="rect">
            <a:avLst/>
          </a:prstGeom>
          <a:noFill/>
        </p:spPr>
      </p:pic>
      <p:sp>
        <p:nvSpPr>
          <p:cNvPr id="1030" name="AutoShape 6" descr="Výsledek obrázku pro weak lower back muscles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71438" y="-1608138"/>
            <a:ext cx="180975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2" name="AutoShape 8" descr="Výsledek obrázku pro weak lower back muscles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1608138"/>
            <a:ext cx="1809750" cy="33623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4" name="AutoShape 10" descr="Výsledek obrázku pro weak lower back muscles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6" name="Picture 12" descr="Výsledek obrázku pro kyphotic lordotic postur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1340768"/>
            <a:ext cx="2875939" cy="507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5,4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14282" y="5000636"/>
            <a:ext cx="8929718" cy="1643074"/>
          </a:xfrm>
        </p:spPr>
        <p:txBody>
          <a:bodyPr>
            <a:normAutofit fontScale="475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prone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trunk in </a:t>
            </a:r>
            <a:r>
              <a:rPr lang="cs-CZ" dirty="0" err="1"/>
              <a:t>flexion</a:t>
            </a:r>
            <a:r>
              <a:rPr lang="cs-CZ" dirty="0"/>
              <a:t> (30°),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palms</a:t>
            </a:r>
            <a:r>
              <a:rPr lang="cs-CZ" dirty="0"/>
              <a:t> </a:t>
            </a:r>
            <a:r>
              <a:rPr lang="cs-CZ" dirty="0" err="1"/>
              <a:t>up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to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buttocks</a:t>
            </a:r>
            <a:r>
              <a:rPr lang="cs-CZ" dirty="0"/>
              <a:t>, </a:t>
            </a:r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spine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forward</a:t>
            </a:r>
            <a:r>
              <a:rPr lang="cs-CZ" dirty="0"/>
              <a:t> </a:t>
            </a:r>
            <a:r>
              <a:rPr lang="cs-CZ" dirty="0" err="1"/>
              <a:t>bending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</a:t>
            </a:r>
            <a:r>
              <a:rPr lang="cs-CZ" dirty="0" err="1"/>
              <a:t>fully</a:t>
            </a:r>
            <a:r>
              <a:rPr lang="cs-CZ" dirty="0"/>
              <a:t> (</a:t>
            </a:r>
            <a:r>
              <a:rPr lang="cs-CZ" dirty="0" err="1"/>
              <a:t>thoracal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lumbal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)</a:t>
            </a:r>
          </a:p>
          <a:p>
            <a:r>
              <a:rPr lang="cs-CZ" dirty="0" err="1"/>
              <a:t>Resistance</a:t>
            </a:r>
            <a:r>
              <a:rPr lang="cs-CZ" dirty="0"/>
              <a:t>: put </a:t>
            </a:r>
            <a:r>
              <a:rPr lang="cs-CZ" dirty="0" err="1"/>
              <a:t>up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a </a:t>
            </a:r>
            <a:r>
              <a:rPr lang="cs-CZ" dirty="0" err="1"/>
              <a:t>palm</a:t>
            </a:r>
            <a:r>
              <a:rPr lang="cs-CZ" dirty="0"/>
              <a:t> (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),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ribs</a:t>
            </a:r>
            <a:r>
              <a:rPr lang="cs-CZ" dirty="0"/>
              <a:t> (</a:t>
            </a:r>
            <a:r>
              <a:rPr lang="cs-CZ" dirty="0" err="1"/>
              <a:t>second</a:t>
            </a:r>
            <a:r>
              <a:rPr lang="cs-CZ" dirty="0"/>
              <a:t> </a:t>
            </a:r>
            <a:r>
              <a:rPr lang="cs-CZ" dirty="0" err="1"/>
              <a:t>phase</a:t>
            </a:r>
            <a:r>
              <a:rPr lang="cs-CZ" dirty="0"/>
              <a:t>)</a:t>
            </a:r>
          </a:p>
        </p:txBody>
      </p:sp>
      <p:pic>
        <p:nvPicPr>
          <p:cNvPr id="5122" name="Picture 2" descr="C:\Users\Verca\Desktop\MMT fotky trup, krk\WP_20150926_042.jpg"/>
          <p:cNvPicPr>
            <a:picLocks noChangeAspect="1" noChangeArrowheads="1"/>
          </p:cNvPicPr>
          <p:nvPr/>
        </p:nvPicPr>
        <p:blipFill>
          <a:blip r:embed="rId2" cstate="print"/>
          <a:srcRect l="8893" t="7916" r="12546" b="2364"/>
          <a:stretch>
            <a:fillRect/>
          </a:stretch>
        </p:blipFill>
        <p:spPr bwMode="auto">
          <a:xfrm>
            <a:off x="285720" y="1714488"/>
            <a:ext cx="4349118" cy="2790000"/>
          </a:xfrm>
          <a:prstGeom prst="rect">
            <a:avLst/>
          </a:prstGeom>
          <a:noFill/>
        </p:spPr>
      </p:pic>
      <p:pic>
        <p:nvPicPr>
          <p:cNvPr id="5123" name="Picture 3" descr="C:\Users\Verca\Desktop\MMT fotky trup, krk\WP_20150926_043.jpg"/>
          <p:cNvPicPr>
            <a:picLocks noChangeAspect="1" noChangeArrowheads="1"/>
          </p:cNvPicPr>
          <p:nvPr/>
        </p:nvPicPr>
        <p:blipFill>
          <a:blip r:embed="rId3" cstate="print"/>
          <a:srcRect l="10376" t="7916" r="12544" b="2364"/>
          <a:stretch>
            <a:fillRect/>
          </a:stretch>
        </p:blipFill>
        <p:spPr bwMode="auto">
          <a:xfrm>
            <a:off x="4714876" y="1714488"/>
            <a:ext cx="4267059" cy="279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94CD6-3C77-4154-95B0-EF2E5DECA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 tooltip="Dropped Head Syndr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Dropped Head Syndrome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EE4464-5558-451F-8CEA-D212E878D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Dropped Head Syndrome">
            <a:extLst>
              <a:ext uri="{FF2B5EF4-FFF2-40B4-BE49-F238E27FC236}">
                <a16:creationId xmlns:a16="http://schemas.microsoft.com/office/drawing/2014/main" id="{500E1D6C-9597-4F17-9A72-180E66486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627989"/>
            <a:ext cx="6804248" cy="5103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3106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429684" cy="1168401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prone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trunk in </a:t>
            </a:r>
            <a:r>
              <a:rPr lang="cs-CZ" dirty="0" err="1"/>
              <a:t>flexion</a:t>
            </a:r>
            <a:r>
              <a:rPr lang="cs-CZ" dirty="0"/>
              <a:t> (30°),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palms</a:t>
            </a:r>
            <a:r>
              <a:rPr lang="cs-CZ" dirty="0"/>
              <a:t> </a:t>
            </a:r>
            <a:r>
              <a:rPr lang="cs-CZ" dirty="0" err="1"/>
              <a:t>up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to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buttocks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, </a:t>
            </a:r>
            <a:r>
              <a:rPr lang="cs-CZ" dirty="0" err="1"/>
              <a:t>firmly</a:t>
            </a:r>
            <a:r>
              <a:rPr lang="cs-CZ" dirty="0"/>
              <a:t>,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hands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forward</a:t>
            </a:r>
            <a:r>
              <a:rPr lang="cs-CZ" dirty="0"/>
              <a:t> </a:t>
            </a:r>
            <a:r>
              <a:rPr lang="cs-CZ" dirty="0" err="1"/>
              <a:t>bending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</a:t>
            </a:r>
            <a:r>
              <a:rPr lang="cs-CZ" dirty="0" err="1"/>
              <a:t>fully</a:t>
            </a:r>
            <a:r>
              <a:rPr lang="cs-CZ" dirty="0"/>
              <a:t> </a:t>
            </a:r>
          </a:p>
        </p:txBody>
      </p:sp>
      <p:pic>
        <p:nvPicPr>
          <p:cNvPr id="6146" name="Picture 2" descr="C:\Users\Verca\Desktop\MMT fotky trup, krk\WP_20150926_044.jpg"/>
          <p:cNvPicPr>
            <a:picLocks noChangeAspect="1" noChangeArrowheads="1"/>
          </p:cNvPicPr>
          <p:nvPr/>
        </p:nvPicPr>
        <p:blipFill>
          <a:blip r:embed="rId2" cstate="print"/>
          <a:srcRect l="11611" t="1723" r="10980" b="3537"/>
          <a:stretch>
            <a:fillRect/>
          </a:stretch>
        </p:blipFill>
        <p:spPr bwMode="auto">
          <a:xfrm>
            <a:off x="2071670" y="1357298"/>
            <a:ext cx="5189236" cy="356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0" y="5072074"/>
            <a:ext cx="9144000" cy="1168401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prone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palms</a:t>
            </a:r>
            <a:r>
              <a:rPr lang="cs-CZ" dirty="0"/>
              <a:t> </a:t>
            </a:r>
            <a:r>
              <a:rPr lang="cs-CZ" dirty="0" err="1"/>
              <a:t>up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laying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to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buttocks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,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hands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to </a:t>
            </a:r>
            <a:r>
              <a:rPr lang="cs-CZ" dirty="0" err="1"/>
              <a:t>elevate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shoulders</a:t>
            </a:r>
            <a:endParaRPr lang="cs-CZ" dirty="0"/>
          </a:p>
        </p:txBody>
      </p:sp>
      <p:pic>
        <p:nvPicPr>
          <p:cNvPr id="7170" name="Picture 2" descr="C:\Users\Verca\Desktop\MMT fotky trup, krk\WP_20150926_045.jpg"/>
          <p:cNvPicPr>
            <a:picLocks noChangeAspect="1" noChangeArrowheads="1"/>
          </p:cNvPicPr>
          <p:nvPr/>
        </p:nvPicPr>
        <p:blipFill>
          <a:blip r:embed="rId2" cstate="print"/>
          <a:srcRect l="16025" t="4755" r="10968" b="9656"/>
          <a:stretch>
            <a:fillRect/>
          </a:stretch>
        </p:blipFill>
        <p:spPr bwMode="auto">
          <a:xfrm>
            <a:off x="1785918" y="1428736"/>
            <a:ext cx="5313600" cy="349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Trunk </a:t>
            </a:r>
            <a:r>
              <a:rPr lang="cs-CZ" dirty="0" err="1"/>
              <a:t>extension</a:t>
            </a:r>
            <a:br>
              <a:rPr lang="cs-CZ" dirty="0"/>
            </a:br>
            <a:r>
              <a:rPr lang="cs-CZ" dirty="0"/>
              <a:t>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0" y="5286388"/>
            <a:ext cx="9144000" cy="1168401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prone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arm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palms</a:t>
            </a:r>
            <a:r>
              <a:rPr lang="cs-CZ" dirty="0"/>
              <a:t> </a:t>
            </a:r>
            <a:r>
              <a:rPr lang="cs-CZ" dirty="0" err="1"/>
              <a:t>up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laying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 </a:t>
            </a:r>
          </a:p>
          <a:p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tries</a:t>
            </a:r>
            <a:r>
              <a:rPr lang="cs-CZ" dirty="0"/>
              <a:t> to </a:t>
            </a:r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,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least</a:t>
            </a:r>
            <a:r>
              <a:rPr lang="cs-CZ" dirty="0"/>
              <a:t> to </a:t>
            </a:r>
            <a:r>
              <a:rPr lang="cs-CZ" dirty="0" err="1"/>
              <a:t>elevate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.</a:t>
            </a:r>
          </a:p>
          <a:p>
            <a:r>
              <a:rPr lang="cs-CZ" dirty="0"/>
              <a:t>PT </a:t>
            </a:r>
            <a:r>
              <a:rPr lang="cs-CZ" dirty="0" err="1"/>
              <a:t>tries</a:t>
            </a:r>
            <a:r>
              <a:rPr lang="cs-CZ" dirty="0"/>
              <a:t> to </a:t>
            </a:r>
            <a:r>
              <a:rPr lang="cs-CZ" dirty="0" err="1"/>
              <a:t>palpate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extensors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</a:t>
            </a:r>
            <a:r>
              <a:rPr lang="cs-CZ" dirty="0" err="1"/>
              <a:t>spine</a:t>
            </a:r>
            <a:endParaRPr lang="cs-CZ" dirty="0"/>
          </a:p>
        </p:txBody>
      </p:sp>
      <p:pic>
        <p:nvPicPr>
          <p:cNvPr id="8194" name="Picture 2" descr="C:\Users\Verca\Desktop\MMT fotky trup, krk\WP_20150926_047.jpg"/>
          <p:cNvPicPr>
            <a:picLocks noChangeAspect="1" noChangeArrowheads="1"/>
          </p:cNvPicPr>
          <p:nvPr/>
        </p:nvPicPr>
        <p:blipFill>
          <a:blip r:embed="rId2" cstate="print"/>
          <a:srcRect l="11574" t="7925" r="9187" b="4901"/>
          <a:stretch>
            <a:fillRect/>
          </a:stretch>
        </p:blipFill>
        <p:spPr bwMode="auto">
          <a:xfrm>
            <a:off x="1857356" y="1571612"/>
            <a:ext cx="5773025" cy="356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endParaRPr lang="cs-CZ" dirty="0"/>
          </a:p>
        </p:txBody>
      </p:sp>
      <p:pic>
        <p:nvPicPr>
          <p:cNvPr id="45057" name="Picture 1" descr="C:\Users\Verca\Desktop\Ql-muscle-Roman-Paradigm-Massage-San-Jo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714488"/>
            <a:ext cx="4649806" cy="393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1143000"/>
          </a:xfrm>
        </p:spPr>
        <p:txBody>
          <a:bodyPr/>
          <a:lstStyle/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1857364"/>
            <a:ext cx="885828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dirty="0">
                <a:hlinkClick r:id="rId2" tooltip="Muscle"/>
              </a:rPr>
              <a:t>muscle</a:t>
            </a:r>
            <a:r>
              <a:rPr lang="en-US" sz="2400" dirty="0"/>
              <a:t> in the lower </a:t>
            </a:r>
            <a:r>
              <a:rPr lang="en-US" sz="2400" dirty="0">
                <a:hlinkClick r:id="rId3" tooltip="Human back"/>
              </a:rPr>
              <a:t>back</a:t>
            </a:r>
            <a:endParaRPr lang="cs-CZ" sz="2400" dirty="0"/>
          </a:p>
          <a:p>
            <a:r>
              <a:rPr lang="en-US" sz="2400" dirty="0"/>
              <a:t>irregular and quadrilateral in shape, and broader below than above</a:t>
            </a:r>
            <a:endParaRPr lang="cs-CZ" sz="2400" dirty="0"/>
          </a:p>
          <a:p>
            <a:r>
              <a:rPr lang="en-US" sz="2400" dirty="0"/>
              <a:t>originates via </a:t>
            </a:r>
            <a:r>
              <a:rPr lang="en-US" sz="2400" dirty="0" err="1">
                <a:hlinkClick r:id="rId4" tooltip="Aponeurotic"/>
              </a:rPr>
              <a:t>aponeurotic</a:t>
            </a:r>
            <a:r>
              <a:rPr lang="en-US" sz="2400" dirty="0"/>
              <a:t> fibers into the </a:t>
            </a:r>
            <a:r>
              <a:rPr lang="en-US" sz="2400" dirty="0" err="1">
                <a:hlinkClick r:id="rId5" tooltip="Iliolumbar ligament"/>
              </a:rPr>
              <a:t>iliolumbar</a:t>
            </a:r>
            <a:r>
              <a:rPr lang="en-US" sz="2400" dirty="0">
                <a:hlinkClick r:id="rId5" tooltip="Iliolumbar ligament"/>
              </a:rPr>
              <a:t> ligament</a:t>
            </a:r>
            <a:r>
              <a:rPr lang="en-US" sz="2400" dirty="0"/>
              <a:t> and the internal lip of the </a:t>
            </a:r>
            <a:r>
              <a:rPr lang="en-US" sz="2400" dirty="0">
                <a:hlinkClick r:id="rId6" tooltip="Iliac crest"/>
              </a:rPr>
              <a:t>iliac crest</a:t>
            </a:r>
            <a:r>
              <a:rPr lang="en-US" sz="2400" dirty="0"/>
              <a:t> for about 5 cm</a:t>
            </a:r>
            <a:endParaRPr lang="cs-CZ" sz="2400" dirty="0"/>
          </a:p>
          <a:p>
            <a:r>
              <a:rPr lang="en-US" sz="2400" dirty="0"/>
              <a:t>inserts from the lower border of the last </a:t>
            </a:r>
            <a:r>
              <a:rPr lang="en-US" sz="2400" dirty="0">
                <a:hlinkClick r:id="rId7" tooltip="Rib"/>
              </a:rPr>
              <a:t>rib</a:t>
            </a:r>
            <a:r>
              <a:rPr lang="en-US" sz="2400" dirty="0"/>
              <a:t> for about half its length, and by four small tendons from the apices of the </a:t>
            </a:r>
            <a:r>
              <a:rPr lang="en-US" sz="2400" dirty="0">
                <a:hlinkClick r:id="rId8" tooltip="Transverse processes"/>
              </a:rPr>
              <a:t>transverse processes</a:t>
            </a:r>
            <a:r>
              <a:rPr lang="en-US" sz="2400" dirty="0"/>
              <a:t> of the upper four </a:t>
            </a:r>
            <a:r>
              <a:rPr lang="en-US" sz="2400" dirty="0">
                <a:hlinkClick r:id="rId9" tooltip="Lumbar vertebrae"/>
              </a:rPr>
              <a:t>lumbar vertebrae</a:t>
            </a:r>
            <a:endParaRPr lang="cs-CZ" sz="2400" dirty="0"/>
          </a:p>
          <a:p>
            <a:endParaRPr lang="en-US" sz="2400" dirty="0"/>
          </a:p>
          <a:p>
            <a:r>
              <a:rPr lang="en-US" sz="2000" dirty="0"/>
              <a:t>Occasionally a second portion of this muscle is found in front of the preceding. It arises from the upper borders of the transverse processes of the lower three or four </a:t>
            </a:r>
            <a:r>
              <a:rPr lang="en-US" sz="2000" dirty="0">
                <a:hlinkClick r:id="rId10" tooltip="Lumbar vertebræ"/>
              </a:rPr>
              <a:t>lumbar </a:t>
            </a:r>
            <a:r>
              <a:rPr lang="en-US" sz="2000" dirty="0" err="1">
                <a:hlinkClick r:id="rId10" tooltip="Lumbar vertebræ"/>
              </a:rPr>
              <a:t>vertebræ</a:t>
            </a:r>
            <a:r>
              <a:rPr lang="en-US" sz="2000" dirty="0"/>
              <a:t>, and is inserted into the lower margin of the last rib</a:t>
            </a:r>
          </a:p>
          <a:p>
            <a:endParaRPr lang="cs-CZ" sz="2400" dirty="0"/>
          </a:p>
        </p:txBody>
      </p:sp>
      <p:pic>
        <p:nvPicPr>
          <p:cNvPr id="9218" name="Picture 2" descr="Soubor:Quadratuslumborum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16" y="214290"/>
            <a:ext cx="1953212" cy="201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 - </a:t>
            </a:r>
            <a:r>
              <a:rPr lang="cs-CZ" dirty="0" err="1"/>
              <a:t>function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543560" cy="4525963"/>
          </a:xfrm>
        </p:spPr>
        <p:txBody>
          <a:bodyPr>
            <a:normAutofit/>
          </a:bodyPr>
          <a:lstStyle/>
          <a:p>
            <a:r>
              <a:rPr lang="cs-CZ" sz="2800" dirty="0" err="1"/>
              <a:t>Lateral</a:t>
            </a:r>
            <a:r>
              <a:rPr lang="cs-CZ" sz="2800" dirty="0"/>
              <a:t> </a:t>
            </a:r>
            <a:r>
              <a:rPr lang="cs-CZ" sz="2800" dirty="0" err="1"/>
              <a:t>flexion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vertebral</a:t>
            </a:r>
            <a:r>
              <a:rPr lang="cs-CZ" sz="2800" dirty="0"/>
              <a:t> </a:t>
            </a:r>
            <a:r>
              <a:rPr lang="cs-CZ" sz="2800" dirty="0" err="1"/>
              <a:t>column</a:t>
            </a:r>
            <a:r>
              <a:rPr lang="cs-CZ" sz="2800" dirty="0"/>
              <a:t>,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>
                <a:hlinkClick r:id="rId2" tooltip="Ipsilateral"/>
              </a:rPr>
              <a:t>ipsilateral</a:t>
            </a:r>
            <a:r>
              <a:rPr lang="cs-CZ" sz="2800" dirty="0"/>
              <a:t> </a:t>
            </a:r>
            <a:r>
              <a:rPr lang="cs-CZ" sz="2800" dirty="0" err="1">
                <a:hlinkClick r:id="rId3" tooltip="Muscle contraction"/>
              </a:rPr>
              <a:t>contraction</a:t>
            </a:r>
            <a:endParaRPr lang="cs-CZ" sz="2800" dirty="0"/>
          </a:p>
          <a:p>
            <a:r>
              <a:rPr lang="cs-CZ" sz="2800" dirty="0" err="1"/>
              <a:t>Extension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lumbar</a:t>
            </a:r>
            <a:r>
              <a:rPr lang="cs-CZ" sz="2800" dirty="0"/>
              <a:t> </a:t>
            </a:r>
            <a:r>
              <a:rPr lang="cs-CZ" sz="2800" dirty="0" err="1"/>
              <a:t>vertebral</a:t>
            </a:r>
            <a:r>
              <a:rPr lang="cs-CZ" sz="2800" dirty="0"/>
              <a:t> </a:t>
            </a:r>
            <a:r>
              <a:rPr lang="cs-CZ" sz="2800" dirty="0" err="1"/>
              <a:t>column</a:t>
            </a:r>
            <a:r>
              <a:rPr lang="cs-CZ" sz="2800" dirty="0"/>
              <a:t>,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bilateral</a:t>
            </a:r>
            <a:r>
              <a:rPr lang="cs-CZ" sz="2800" dirty="0"/>
              <a:t> </a:t>
            </a:r>
            <a:r>
              <a:rPr lang="cs-CZ" sz="2800" dirty="0" err="1"/>
              <a:t>contraction</a:t>
            </a:r>
            <a:endParaRPr lang="cs-CZ" sz="2800" dirty="0"/>
          </a:p>
          <a:p>
            <a:r>
              <a:rPr lang="cs-CZ" sz="2800" dirty="0" err="1"/>
              <a:t>Fixes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12th </a:t>
            </a:r>
            <a:r>
              <a:rPr lang="cs-CZ" sz="2800" dirty="0" err="1"/>
              <a:t>rib</a:t>
            </a:r>
            <a:r>
              <a:rPr lang="cs-CZ" sz="2800" dirty="0"/>
              <a:t> </a:t>
            </a:r>
            <a:r>
              <a:rPr lang="cs-CZ" sz="2800" dirty="0" err="1"/>
              <a:t>during</a:t>
            </a:r>
            <a:r>
              <a:rPr lang="cs-CZ" sz="2800" dirty="0"/>
              <a:t> </a:t>
            </a:r>
            <a:r>
              <a:rPr lang="cs-CZ" sz="2800" dirty="0" err="1"/>
              <a:t>forced</a:t>
            </a:r>
            <a:r>
              <a:rPr lang="cs-CZ" sz="2800" dirty="0"/>
              <a:t> </a:t>
            </a:r>
            <a:r>
              <a:rPr lang="cs-CZ" sz="2800" dirty="0" err="1"/>
              <a:t>expiration</a:t>
            </a:r>
            <a:endParaRPr lang="cs-CZ" sz="2800" dirty="0"/>
          </a:p>
          <a:p>
            <a:r>
              <a:rPr lang="cs-CZ" sz="2800" dirty="0" err="1"/>
              <a:t>Elevates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>
                <a:hlinkClick r:id="rId4" tooltip="Ilium (bone)"/>
              </a:rPr>
              <a:t>Ilium</a:t>
            </a:r>
            <a:r>
              <a:rPr lang="cs-CZ" sz="2800" dirty="0">
                <a:hlinkClick r:id="rId4" tooltip="Ilium (bone)"/>
              </a:rPr>
              <a:t> (bone)</a:t>
            </a:r>
            <a:r>
              <a:rPr lang="cs-CZ" sz="2800" dirty="0"/>
              <a:t>,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>
                <a:hlinkClick r:id="rId2" tooltip="Ipsilateral"/>
              </a:rPr>
              <a:t>ipsilateral</a:t>
            </a:r>
            <a:r>
              <a:rPr lang="cs-CZ" sz="2800" dirty="0"/>
              <a:t> </a:t>
            </a:r>
            <a:r>
              <a:rPr lang="cs-CZ" sz="2800" dirty="0" err="1">
                <a:hlinkClick r:id="rId3" tooltip="Muscle contraction"/>
              </a:rPr>
              <a:t>contraction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Picture 3" descr="https://dw9r2us9jo9xp.cloudfront.net/images/library/993/content_content_Quadratus_lumborum_muscle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928802"/>
            <a:ext cx="3048000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 </a:t>
            </a:r>
            <a:r>
              <a:rPr lang="cs-CZ" dirty="0" err="1"/>
              <a:t>weakness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0898" name="AutoShape 2" descr="Výsledek obrázku pro quadratus lumborum weakness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1438" y="-1028700"/>
            <a:ext cx="4562475" cy="215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0900" name="Picture 4" descr="Výsledek obrázku pro quadratus lumborum weaknes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6690" r="41604"/>
          <a:stretch>
            <a:fillRect/>
          </a:stretch>
        </p:blipFill>
        <p:spPr bwMode="auto">
          <a:xfrm>
            <a:off x="1331640" y="2420888"/>
            <a:ext cx="4154347" cy="3132000"/>
          </a:xfrm>
          <a:prstGeom prst="rect">
            <a:avLst/>
          </a:prstGeom>
          <a:noFill/>
        </p:spPr>
      </p:pic>
      <p:pic>
        <p:nvPicPr>
          <p:cNvPr id="80902" name="Picture 6" descr="Výsledek obrázku pro quadratus lumborum weaknes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88840"/>
            <a:ext cx="2524125" cy="3362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elevation</a:t>
            </a:r>
            <a:br>
              <a:rPr lang="cs-CZ" dirty="0"/>
            </a:br>
            <a:r>
              <a:rPr lang="cs-CZ" dirty="0"/>
              <a:t>Grade 5,4,3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643966" cy="1428760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, 25°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holds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hands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to </a:t>
            </a:r>
            <a:r>
              <a:rPr lang="cs-CZ" dirty="0" err="1"/>
              <a:t>elevate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endParaRPr lang="cs-CZ" dirty="0"/>
          </a:p>
          <a:p>
            <a:r>
              <a:rPr lang="cs-CZ" dirty="0" err="1"/>
              <a:t>Resistance</a:t>
            </a:r>
            <a:r>
              <a:rPr lang="cs-CZ" dirty="0"/>
              <a:t>: PT </a:t>
            </a:r>
            <a:r>
              <a:rPr lang="cs-CZ" dirty="0" err="1"/>
              <a:t>holds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ankle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pull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distally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grades</a:t>
            </a:r>
            <a:r>
              <a:rPr lang="cs-CZ" dirty="0"/>
              <a:t> </a:t>
            </a:r>
            <a:r>
              <a:rPr lang="cs-CZ" dirty="0" err="1"/>
              <a:t>differentiate</a:t>
            </a:r>
            <a:r>
              <a:rPr lang="cs-CZ" dirty="0"/>
              <a:t> </a:t>
            </a:r>
            <a:r>
              <a:rPr lang="cs-CZ" dirty="0" err="1"/>
              <a:t>acording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PT </a:t>
            </a:r>
            <a:r>
              <a:rPr lang="cs-CZ" dirty="0" err="1"/>
              <a:t>uses</a:t>
            </a:r>
            <a:r>
              <a:rPr lang="cs-CZ" dirty="0"/>
              <a:t>)</a:t>
            </a:r>
          </a:p>
        </p:txBody>
      </p:sp>
      <p:pic>
        <p:nvPicPr>
          <p:cNvPr id="4098" name="Picture 2" descr="C:\Users\Verca\Desktop\MMT fotky trup, krk\WP_20150926_049.jpg"/>
          <p:cNvPicPr>
            <a:picLocks noChangeAspect="1" noChangeArrowheads="1"/>
          </p:cNvPicPr>
          <p:nvPr/>
        </p:nvPicPr>
        <p:blipFill>
          <a:blip r:embed="rId2" cstate="print"/>
          <a:srcRect l="5342" t="14265" r="10967" b="8071"/>
          <a:stretch>
            <a:fillRect/>
          </a:stretch>
        </p:blipFill>
        <p:spPr bwMode="auto">
          <a:xfrm>
            <a:off x="1357290" y="1428736"/>
            <a:ext cx="6715172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elevation</a:t>
            </a:r>
            <a:br>
              <a:rPr lang="cs-CZ" dirty="0"/>
            </a:br>
            <a:r>
              <a:rPr lang="cs-CZ" dirty="0"/>
              <a:t>Grade 2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14282" y="5214950"/>
            <a:ext cx="8929718" cy="1214446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, 25°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holds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hands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to </a:t>
            </a:r>
            <a:r>
              <a:rPr lang="cs-CZ" dirty="0" err="1"/>
              <a:t>elevate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3074" name="Picture 2" descr="C:\Users\Verca\Desktop\MMT fotky trup, krk\WP_20150926_050.jpg"/>
          <p:cNvPicPr>
            <a:picLocks noChangeAspect="1" noChangeArrowheads="1"/>
          </p:cNvPicPr>
          <p:nvPr/>
        </p:nvPicPr>
        <p:blipFill>
          <a:blip r:embed="rId2" cstate="print"/>
          <a:srcRect l="7420" t="19080" r="15079" b="10468"/>
          <a:stretch>
            <a:fillRect/>
          </a:stretch>
        </p:blipFill>
        <p:spPr bwMode="auto">
          <a:xfrm>
            <a:off x="1214414" y="1571612"/>
            <a:ext cx="6715172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elevation</a:t>
            </a:r>
            <a:br>
              <a:rPr lang="cs-CZ" dirty="0"/>
            </a:br>
            <a:r>
              <a:rPr lang="cs-CZ" dirty="0"/>
              <a:t>Grade 1,0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72074"/>
            <a:ext cx="8643966" cy="1168401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supine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hip</a:t>
            </a:r>
            <a:r>
              <a:rPr lang="cs-CZ" dirty="0"/>
              <a:t> in </a:t>
            </a:r>
            <a:r>
              <a:rPr lang="cs-CZ" dirty="0" err="1"/>
              <a:t>slight</a:t>
            </a:r>
            <a:r>
              <a:rPr lang="cs-CZ" dirty="0"/>
              <a:t> </a:t>
            </a:r>
            <a:r>
              <a:rPr lang="cs-CZ" dirty="0" err="1"/>
              <a:t>abduction</a:t>
            </a:r>
            <a:endParaRPr lang="cs-CZ" dirty="0"/>
          </a:p>
          <a:p>
            <a:r>
              <a:rPr lang="cs-CZ" dirty="0" err="1"/>
              <a:t>Fixation</a:t>
            </a:r>
            <a:r>
              <a:rPr lang="cs-CZ" dirty="0"/>
              <a:t>: PT 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tight</a:t>
            </a:r>
            <a:r>
              <a:rPr lang="cs-CZ" dirty="0"/>
              <a:t> </a:t>
            </a:r>
            <a:r>
              <a:rPr lang="cs-CZ" dirty="0" err="1"/>
              <a:t>slightly</a:t>
            </a:r>
            <a:endParaRPr lang="cs-CZ" dirty="0"/>
          </a:p>
          <a:p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tries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,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trunk</a:t>
            </a:r>
          </a:p>
        </p:txBody>
      </p:sp>
      <p:pic>
        <p:nvPicPr>
          <p:cNvPr id="2050" name="Picture 2" descr="C:\Users\Verca\Desktop\MMT fotky trup, krk\WP_20150926_051.jpg"/>
          <p:cNvPicPr>
            <a:picLocks noChangeAspect="1" noChangeArrowheads="1"/>
          </p:cNvPicPr>
          <p:nvPr/>
        </p:nvPicPr>
        <p:blipFill>
          <a:blip r:embed="rId2" cstate="print"/>
          <a:srcRect l="9676" t="5168" r="10980" b="8705"/>
          <a:stretch>
            <a:fillRect/>
          </a:stretch>
        </p:blipFill>
        <p:spPr bwMode="auto">
          <a:xfrm>
            <a:off x="1571604" y="1428736"/>
            <a:ext cx="5857916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 tooltip="Dropped Head Syndr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Dropped Head Syndrome</a:t>
            </a:r>
            <a:r>
              <a:rPr lang="en-US" dirty="0"/>
              <a:t> </a:t>
            </a:r>
            <a:br>
              <a:rPr lang="cs-CZ" dirty="0"/>
            </a:br>
            <a:r>
              <a:rPr lang="cs-CZ" sz="2700" dirty="0"/>
              <a:t>(Floppy </a:t>
            </a:r>
            <a:r>
              <a:rPr lang="cs-CZ" sz="2700" dirty="0" err="1"/>
              <a:t>Head</a:t>
            </a:r>
            <a:r>
              <a:rPr lang="cs-CZ" sz="2700" dirty="0"/>
              <a:t> Syndrome </a:t>
            </a:r>
            <a:r>
              <a:rPr lang="cs-CZ" sz="2700" dirty="0" err="1"/>
              <a:t>or</a:t>
            </a:r>
            <a:r>
              <a:rPr lang="cs-CZ" sz="2700" dirty="0"/>
              <a:t> </a:t>
            </a:r>
            <a:r>
              <a:rPr lang="cs-CZ" sz="2700" dirty="0" err="1"/>
              <a:t>Head</a:t>
            </a:r>
            <a:r>
              <a:rPr lang="cs-CZ" sz="2700" dirty="0"/>
              <a:t> Ptosis)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7423" y="1754161"/>
            <a:ext cx="8075240" cy="48531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is characterized by severe weakness of the muscles of the back of the neck</a:t>
            </a:r>
            <a:endParaRPr lang="cs-CZ" dirty="0"/>
          </a:p>
          <a:p>
            <a:endParaRPr lang="cs-CZ" dirty="0"/>
          </a:p>
          <a:p>
            <a:r>
              <a:rPr lang="cs-CZ" dirty="0"/>
              <a:t>t</a:t>
            </a:r>
            <a:r>
              <a:rPr lang="en-US" dirty="0"/>
              <a:t>his causes the chin to rest on the chest in standing or sitting</a:t>
            </a:r>
            <a:endParaRPr lang="cs-CZ" dirty="0"/>
          </a:p>
          <a:p>
            <a:endParaRPr lang="en-US" dirty="0"/>
          </a:p>
          <a:p>
            <a:r>
              <a:rPr lang="cs-CZ" dirty="0"/>
              <a:t>m</a:t>
            </a:r>
            <a:r>
              <a:rPr lang="en-US" dirty="0" err="1"/>
              <a:t>ost</a:t>
            </a:r>
            <a:r>
              <a:rPr lang="en-US" dirty="0"/>
              <a:t> of the time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en-US" dirty="0"/>
              <a:t>is caused by a specific generalized neuromuscular diagnosis</a:t>
            </a:r>
            <a:endParaRPr lang="cs-CZ" dirty="0"/>
          </a:p>
          <a:p>
            <a:endParaRPr lang="cs-CZ" dirty="0"/>
          </a:p>
          <a:p>
            <a:r>
              <a:rPr lang="cs-CZ" dirty="0"/>
              <a:t>w</a:t>
            </a:r>
            <a:r>
              <a:rPr lang="en-US" dirty="0"/>
              <a:t>hen the cause is not known, it is called </a:t>
            </a:r>
            <a:r>
              <a:rPr lang="en-US" i="1" dirty="0"/>
              <a:t>isolated neck extensor </a:t>
            </a:r>
            <a:r>
              <a:rPr lang="en-US" i="1" dirty="0" err="1"/>
              <a:t>myopathy</a:t>
            </a:r>
            <a:r>
              <a:rPr lang="en-US" dirty="0"/>
              <a:t>, or INEM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elevation</a:t>
            </a:r>
            <a:r>
              <a:rPr lang="cs-CZ" dirty="0"/>
              <a:t> – </a:t>
            </a:r>
            <a:r>
              <a:rPr lang="cs-CZ" dirty="0" err="1"/>
              <a:t>note</a:t>
            </a:r>
            <a:r>
              <a:rPr lang="cs-CZ" dirty="0"/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dont</a:t>
            </a:r>
            <a:r>
              <a:rPr lang="cs-CZ" dirty="0"/>
              <a:t>´ </a:t>
            </a:r>
            <a:r>
              <a:rPr lang="cs-CZ" dirty="0" err="1"/>
              <a:t>forget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endParaRPr lang="cs-CZ" dirty="0"/>
          </a:p>
          <a:p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dont</a:t>
            </a:r>
            <a:r>
              <a:rPr lang="cs-CZ" dirty="0"/>
              <a:t>´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 to do a trunk </a:t>
            </a:r>
            <a:r>
              <a:rPr lang="cs-CZ" dirty="0" err="1"/>
              <a:t>lateroflexion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testing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 </a:t>
            </a:r>
            <a:r>
              <a:rPr lang="cs-CZ" dirty="0" err="1"/>
              <a:t>shortening</a:t>
            </a:r>
            <a:r>
              <a:rPr lang="cs-CZ" dirty="0"/>
              <a:t>: </a:t>
            </a:r>
            <a:r>
              <a:rPr lang="cs-CZ" dirty="0" err="1"/>
              <a:t>elevation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, </a:t>
            </a:r>
            <a:r>
              <a:rPr lang="cs-CZ" dirty="0" err="1"/>
              <a:t>scoliosis</a:t>
            </a:r>
            <a:r>
              <a:rPr lang="cs-CZ" dirty="0"/>
              <a:t>,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</a:t>
            </a:r>
            <a:r>
              <a:rPr lang="cs-CZ" dirty="0" err="1"/>
              <a:t>doesn</a:t>
            </a:r>
            <a:r>
              <a:rPr lang="cs-CZ" dirty="0"/>
              <a:t>´t </a:t>
            </a:r>
            <a:r>
              <a:rPr lang="cs-CZ" dirty="0" err="1"/>
              <a:t>expand</a:t>
            </a:r>
            <a:r>
              <a:rPr lang="cs-CZ" dirty="0"/>
              <a:t> to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Literature</a:t>
            </a:r>
            <a:r>
              <a:rPr lang="cs-CZ" dirty="0"/>
              <a:t>, e-</a:t>
            </a:r>
            <a:r>
              <a:rPr lang="cs-CZ" dirty="0" err="1"/>
              <a:t>sources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britannica.com</a:t>
            </a:r>
            <a:r>
              <a:rPr lang="cs-CZ" dirty="0">
                <a:hlinkClick r:id="rId2"/>
              </a:rPr>
              <a:t>/science/</a:t>
            </a:r>
            <a:r>
              <a:rPr lang="cs-CZ" dirty="0" err="1">
                <a:hlinkClick r:id="rId2"/>
              </a:rPr>
              <a:t>abdominal</a:t>
            </a:r>
            <a:r>
              <a:rPr lang="cs-CZ" dirty="0">
                <a:hlinkClick r:id="rId2"/>
              </a:rPr>
              <a:t>-</a:t>
            </a:r>
            <a:r>
              <a:rPr lang="cs-CZ" dirty="0" err="1">
                <a:hlinkClick r:id="rId2"/>
              </a:rPr>
              <a:t>muscle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https://en.wikipedia.org/wiki/Quadratus_lumborum_muscle</a:t>
            </a:r>
            <a:endParaRPr lang="cs-CZ" dirty="0"/>
          </a:p>
          <a:p>
            <a:r>
              <a:rPr lang="cs-CZ" dirty="0">
                <a:hlinkClick r:id="rId4"/>
              </a:rPr>
              <a:t>http://www.</a:t>
            </a:r>
            <a:r>
              <a:rPr lang="cs-CZ" dirty="0" err="1">
                <a:hlinkClick r:id="rId4"/>
              </a:rPr>
              <a:t>britannica.com</a:t>
            </a:r>
            <a:r>
              <a:rPr lang="cs-CZ" dirty="0">
                <a:hlinkClick r:id="rId4"/>
              </a:rPr>
              <a:t>/science/</a:t>
            </a:r>
            <a:r>
              <a:rPr lang="cs-CZ" dirty="0" err="1">
                <a:hlinkClick r:id="rId4"/>
              </a:rPr>
              <a:t>erector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spinae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pic>
        <p:nvPicPr>
          <p:cNvPr id="47105" name="Picture 1" descr="C:\Users\Verca\Desktop\open-uri20130107-11885-1wzl1o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7588800" cy="569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3C395-D840-4F4E-81DA-06C88AA5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err="1"/>
              <a:t>Whiplash</a:t>
            </a:r>
            <a:r>
              <a:rPr lang="cs-CZ" u="sng" dirty="0"/>
              <a:t> </a:t>
            </a:r>
            <a:r>
              <a:rPr lang="cs-CZ" u="sng" dirty="0" err="1"/>
              <a:t>injury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5B259-6F3D-4A7F-A898-0F90AEC67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7F973B-5448-482E-AD83-62D6D8A05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0101" r="7159"/>
          <a:stretch/>
        </p:blipFill>
        <p:spPr bwMode="auto">
          <a:xfrm>
            <a:off x="1403648" y="1406888"/>
            <a:ext cx="6731039" cy="544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22798-E7B4-4588-8E60-2031364E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err="1"/>
              <a:t>Whiplash</a:t>
            </a:r>
            <a:r>
              <a:rPr lang="cs-CZ" u="sng" dirty="0"/>
              <a:t> </a:t>
            </a:r>
            <a:r>
              <a:rPr lang="cs-CZ" u="sng" dirty="0" err="1"/>
              <a:t>injury</a:t>
            </a:r>
            <a:endParaRPr lang="cs-CZ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0162B6-75D1-409A-B6F0-DD14DE0D7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525963"/>
          </a:xfrm>
        </p:spPr>
        <p:txBody>
          <a:bodyPr>
            <a:normAutofit fontScale="92500"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 relatively common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injury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that occurs to a person's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neck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following a sudden acceleration-deceleration force that causes unrestrained, rapid forward and backward movement of the head and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neck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most commonly from motor vehicle accidents</a:t>
            </a:r>
            <a:endParaRPr lang="cs-CZ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cs-CZ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 err="1">
                <a:solidFill>
                  <a:srgbClr val="000000"/>
                </a:solidFill>
                <a:latin typeface="Raleway"/>
              </a:rPr>
              <a:t>i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Raleway"/>
              </a:rPr>
              <a:t>t</a:t>
            </a:r>
            <a:r>
              <a:rPr lang="cs-CZ" b="0" i="0" dirty="0">
                <a:solidFill>
                  <a:srgbClr val="000000"/>
                </a:solidFill>
                <a:effectLst/>
                <a:latin typeface="Raleway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Raleway"/>
              </a:rPr>
              <a:t>describes damage to both the bone structures and soft tissues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8998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3749</Words>
  <Application>Microsoft Office PowerPoint</Application>
  <PresentationFormat>Předvádění na obrazovce (4:3)</PresentationFormat>
  <Paragraphs>305</Paragraphs>
  <Slides>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7" baseType="lpstr">
      <vt:lpstr>Arial</vt:lpstr>
      <vt:lpstr>Arial</vt:lpstr>
      <vt:lpstr>Calibri</vt:lpstr>
      <vt:lpstr>Raleway</vt:lpstr>
      <vt:lpstr>Motiv sady Office</vt:lpstr>
      <vt:lpstr>Examination Methods in Rehabilitation, 20.9.2021</vt:lpstr>
      <vt:lpstr>Content</vt:lpstr>
      <vt:lpstr>Neck muscles</vt:lpstr>
      <vt:lpstr>Upper crossed syndrome</vt:lpstr>
      <vt:lpstr>Upper crossed syndrome</vt:lpstr>
      <vt:lpstr>Dropped Head Syndrome</vt:lpstr>
      <vt:lpstr>Dropped Head Syndrome  (Floppy Head Syndrome or Head Ptosis)</vt:lpstr>
      <vt:lpstr>Whiplash injury</vt:lpstr>
      <vt:lpstr>Whiplash injury</vt:lpstr>
      <vt:lpstr>Muscles of the neck</vt:lpstr>
      <vt:lpstr>Neck flexion (bow)</vt:lpstr>
      <vt:lpstr>Neck flexion (bow) Grade 5,4</vt:lpstr>
      <vt:lpstr>Neck flexion (bow)  Grade 3</vt:lpstr>
      <vt:lpstr>Neck flexion (bow) Grade 2</vt:lpstr>
      <vt:lpstr>Neck flexion (bow) Grade 1,0</vt:lpstr>
      <vt:lpstr>Neck flexion (move forward) Sternocleidomastoid muscle</vt:lpstr>
      <vt:lpstr>Neck flexion (move forward) Grade 5,4</vt:lpstr>
      <vt:lpstr>Neck flexion (move forward) Grade 3</vt:lpstr>
      <vt:lpstr>Neck flexion (move forward) Grade 2</vt:lpstr>
      <vt:lpstr>Neck flexion (move forward) Grade 1,0</vt:lpstr>
      <vt:lpstr>Neck flexion – unilateral test Grade 5,4</vt:lpstr>
      <vt:lpstr>Neck flexion – unilateral test Grade 3</vt:lpstr>
      <vt:lpstr>Neck flexion – notes:</vt:lpstr>
      <vt:lpstr>Neck extension</vt:lpstr>
      <vt:lpstr>Neck extension Grade 5,4</vt:lpstr>
      <vt:lpstr>Neck extension Grade 3</vt:lpstr>
      <vt:lpstr>Neck extension Grade 2</vt:lpstr>
      <vt:lpstr>Neck extension Grade 1,0</vt:lpstr>
      <vt:lpstr>Neck extension – unilateral test Grade 5,4</vt:lpstr>
      <vt:lpstr>Neck extension – unilateral test Grade 3</vt:lpstr>
      <vt:lpstr>Neck extension – notes:</vt:lpstr>
      <vt:lpstr>Muscles of the abdominal wall</vt:lpstr>
      <vt:lpstr>Abdominal muscles </vt:lpstr>
      <vt:lpstr>Abdominal muscles </vt:lpstr>
      <vt:lpstr>Abdominal muscles – function:</vt:lpstr>
      <vt:lpstr>Abdominal muscles weakness</vt:lpstr>
      <vt:lpstr>Weak abdominal wall</vt:lpstr>
      <vt:lpstr>Abdominal diastasis</vt:lpstr>
      <vt:lpstr>Abdominal muscles paralysis</vt:lpstr>
      <vt:lpstr>Trunk flexion</vt:lpstr>
      <vt:lpstr>Trunk flexion Grade 5</vt:lpstr>
      <vt:lpstr>Trunk flexion Grade 4</vt:lpstr>
      <vt:lpstr>Trunk flexion Grade 3</vt:lpstr>
      <vt:lpstr>Trunk flexion Grade 2</vt:lpstr>
      <vt:lpstr>Trunk flexion Grade 1,0</vt:lpstr>
      <vt:lpstr>Trunk flexion – note:</vt:lpstr>
      <vt:lpstr>Trunk flexion with rotation</vt:lpstr>
      <vt:lpstr>Trunk flexion with rotation Grade 5</vt:lpstr>
      <vt:lpstr>Trunk flexion with rotation Grade 4</vt:lpstr>
      <vt:lpstr>Trunk flexion with rotation Grade 3, 2</vt:lpstr>
      <vt:lpstr>Trunk flexion with rotation Grade 1,0</vt:lpstr>
      <vt:lpstr>Trunk flexion with rotation – notes:</vt:lpstr>
      <vt:lpstr>Muscles of the back</vt:lpstr>
      <vt:lpstr>The erector spinae</vt:lpstr>
      <vt:lpstr>Iliocostalis</vt:lpstr>
      <vt:lpstr>Longissimus</vt:lpstr>
      <vt:lpstr>Spinalis</vt:lpstr>
      <vt:lpstr>Weak back extensors</vt:lpstr>
      <vt:lpstr>Trunk extension Grade 5,4</vt:lpstr>
      <vt:lpstr>Trunk extension Grade 3</vt:lpstr>
      <vt:lpstr>Trunk extension Grade 2</vt:lpstr>
      <vt:lpstr>Trunk extension Grade 1,0</vt:lpstr>
      <vt:lpstr>Quadratus lumborum</vt:lpstr>
      <vt:lpstr>Quadratus lumborum</vt:lpstr>
      <vt:lpstr>Quadratus lumborum - function</vt:lpstr>
      <vt:lpstr>Quadratus lumborum weakness</vt:lpstr>
      <vt:lpstr>Pelvis elevation Grade 5,4,3</vt:lpstr>
      <vt:lpstr>Pelvis elevation Grade 2</vt:lpstr>
      <vt:lpstr>Pelvis elevation Grade 1,0</vt:lpstr>
      <vt:lpstr>Pelvis elevation – note:</vt:lpstr>
      <vt:lpstr>Literature, e-sources</vt:lpstr>
      <vt:lpstr>Thank you for your attention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methods in Rehabilitation</dc:title>
  <dc:creator>Verca</dc:creator>
  <cp:lastModifiedBy>Veronika Mrkvicová</cp:lastModifiedBy>
  <cp:revision>94</cp:revision>
  <dcterms:created xsi:type="dcterms:W3CDTF">2015-09-24T18:23:41Z</dcterms:created>
  <dcterms:modified xsi:type="dcterms:W3CDTF">2021-09-19T13:27:23Z</dcterms:modified>
</cp:coreProperties>
</file>