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1" r:id="rId4"/>
    <p:sldId id="261" r:id="rId5"/>
    <p:sldId id="260" r:id="rId6"/>
    <p:sldId id="264" r:id="rId7"/>
    <p:sldId id="265" r:id="rId8"/>
    <p:sldId id="268" r:id="rId9"/>
    <p:sldId id="266" r:id="rId10"/>
    <p:sldId id="270" r:id="rId11"/>
    <p:sldId id="272" r:id="rId12"/>
    <p:sldId id="280" r:id="rId13"/>
    <p:sldId id="271" r:id="rId14"/>
    <p:sldId id="283" r:id="rId15"/>
    <p:sldId id="269" r:id="rId16"/>
    <p:sldId id="275" r:id="rId17"/>
    <p:sldId id="276" r:id="rId18"/>
    <p:sldId id="274" r:id="rId19"/>
    <p:sldId id="277" r:id="rId20"/>
    <p:sldId id="278" r:id="rId21"/>
    <p:sldId id="279" r:id="rId22"/>
    <p:sldId id="273" r:id="rId23"/>
    <p:sldId id="267" r:id="rId24"/>
    <p:sldId id="284" r:id="rId25"/>
    <p:sldId id="286" r:id="rId26"/>
    <p:sldId id="297" r:id="rId27"/>
    <p:sldId id="285" r:id="rId28"/>
    <p:sldId id="288" r:id="rId29"/>
    <p:sldId id="289" r:id="rId30"/>
    <p:sldId id="290" r:id="rId31"/>
    <p:sldId id="263" r:id="rId32"/>
    <p:sldId id="291" r:id="rId33"/>
    <p:sldId id="296" r:id="rId34"/>
    <p:sldId id="292" r:id="rId35"/>
    <p:sldId id="295" r:id="rId36"/>
    <p:sldId id="294" r:id="rId37"/>
    <p:sldId id="293" r:id="rId38"/>
    <p:sldId id="287" r:id="rId39"/>
    <p:sldId id="298" r:id="rId40"/>
    <p:sldId id="413" r:id="rId41"/>
    <p:sldId id="299" r:id="rId42"/>
    <p:sldId id="300" r:id="rId43"/>
    <p:sldId id="301" r:id="rId44"/>
    <p:sldId id="302" r:id="rId45"/>
    <p:sldId id="305" r:id="rId46"/>
    <p:sldId id="306" r:id="rId47"/>
    <p:sldId id="311" r:id="rId48"/>
    <p:sldId id="310" r:id="rId49"/>
    <p:sldId id="309" r:id="rId50"/>
    <p:sldId id="308" r:id="rId51"/>
    <p:sldId id="307" r:id="rId52"/>
    <p:sldId id="303" r:id="rId53"/>
    <p:sldId id="312" r:id="rId54"/>
    <p:sldId id="313" r:id="rId55"/>
    <p:sldId id="315" r:id="rId56"/>
    <p:sldId id="314" r:id="rId57"/>
    <p:sldId id="316" r:id="rId58"/>
    <p:sldId id="318" r:id="rId59"/>
    <p:sldId id="319" r:id="rId60"/>
    <p:sldId id="317" r:id="rId61"/>
    <p:sldId id="321" r:id="rId62"/>
    <p:sldId id="324" r:id="rId63"/>
    <p:sldId id="323" r:id="rId64"/>
    <p:sldId id="322" r:id="rId65"/>
    <p:sldId id="320" r:id="rId66"/>
    <p:sldId id="330" r:id="rId67"/>
    <p:sldId id="325" r:id="rId68"/>
    <p:sldId id="326" r:id="rId69"/>
    <p:sldId id="328" r:id="rId70"/>
    <p:sldId id="329" r:id="rId71"/>
    <p:sldId id="331" r:id="rId72"/>
    <p:sldId id="332" r:id="rId73"/>
    <p:sldId id="334" r:id="rId74"/>
    <p:sldId id="333" r:id="rId75"/>
    <p:sldId id="335" r:id="rId76"/>
    <p:sldId id="336" r:id="rId77"/>
    <p:sldId id="339" r:id="rId78"/>
    <p:sldId id="340" r:id="rId79"/>
    <p:sldId id="338" r:id="rId80"/>
    <p:sldId id="344" r:id="rId81"/>
    <p:sldId id="343" r:id="rId82"/>
    <p:sldId id="342" r:id="rId83"/>
    <p:sldId id="341" r:id="rId84"/>
    <p:sldId id="337" r:id="rId85"/>
    <p:sldId id="345" r:id="rId86"/>
    <p:sldId id="346" r:id="rId87"/>
    <p:sldId id="350" r:id="rId88"/>
    <p:sldId id="349" r:id="rId89"/>
    <p:sldId id="348" r:id="rId90"/>
    <p:sldId id="327" r:id="rId91"/>
    <p:sldId id="351" r:id="rId92"/>
    <p:sldId id="352" r:id="rId93"/>
    <p:sldId id="356" r:id="rId94"/>
    <p:sldId id="355" r:id="rId95"/>
    <p:sldId id="354" r:id="rId96"/>
    <p:sldId id="353" r:id="rId97"/>
    <p:sldId id="347" r:id="rId98"/>
    <p:sldId id="358" r:id="rId99"/>
    <p:sldId id="357" r:id="rId100"/>
    <p:sldId id="360" r:id="rId101"/>
    <p:sldId id="361" r:id="rId102"/>
    <p:sldId id="359" r:id="rId103"/>
    <p:sldId id="362" r:id="rId104"/>
    <p:sldId id="364" r:id="rId105"/>
    <p:sldId id="363" r:id="rId106"/>
    <p:sldId id="365" r:id="rId107"/>
    <p:sldId id="367" r:id="rId108"/>
    <p:sldId id="366" r:id="rId109"/>
    <p:sldId id="368" r:id="rId110"/>
    <p:sldId id="369" r:id="rId111"/>
    <p:sldId id="370" r:id="rId112"/>
    <p:sldId id="371" r:id="rId113"/>
    <p:sldId id="373" r:id="rId114"/>
    <p:sldId id="375" r:id="rId115"/>
    <p:sldId id="374" r:id="rId116"/>
    <p:sldId id="372" r:id="rId117"/>
    <p:sldId id="377" r:id="rId118"/>
    <p:sldId id="376" r:id="rId119"/>
    <p:sldId id="378" r:id="rId120"/>
    <p:sldId id="379" r:id="rId121"/>
    <p:sldId id="380" r:id="rId122"/>
    <p:sldId id="382" r:id="rId123"/>
    <p:sldId id="381" r:id="rId124"/>
    <p:sldId id="383" r:id="rId125"/>
    <p:sldId id="385" r:id="rId126"/>
    <p:sldId id="384" r:id="rId127"/>
    <p:sldId id="387" r:id="rId128"/>
    <p:sldId id="386" r:id="rId129"/>
    <p:sldId id="390" r:id="rId130"/>
    <p:sldId id="389" r:id="rId131"/>
    <p:sldId id="388" r:id="rId132"/>
    <p:sldId id="392" r:id="rId133"/>
    <p:sldId id="391" r:id="rId134"/>
    <p:sldId id="393" r:id="rId135"/>
    <p:sldId id="394" r:id="rId136"/>
    <p:sldId id="395" r:id="rId137"/>
    <p:sldId id="397" r:id="rId138"/>
    <p:sldId id="398" r:id="rId139"/>
    <p:sldId id="401" r:id="rId140"/>
    <p:sldId id="396" r:id="rId141"/>
    <p:sldId id="399" r:id="rId142"/>
    <p:sldId id="400" r:id="rId143"/>
    <p:sldId id="402" r:id="rId144"/>
    <p:sldId id="404" r:id="rId145"/>
    <p:sldId id="407" r:id="rId146"/>
    <p:sldId id="403" r:id="rId147"/>
    <p:sldId id="405" r:id="rId148"/>
    <p:sldId id="406" r:id="rId149"/>
    <p:sldId id="409" r:id="rId150"/>
    <p:sldId id="412" r:id="rId151"/>
    <p:sldId id="408" r:id="rId152"/>
    <p:sldId id="410" r:id="rId153"/>
    <p:sldId id="411" r:id="rId154"/>
    <p:sldId id="262" r:id="rId155"/>
    <p:sldId id="259" r:id="rId1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09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z/url?sa=i&amp;rct=j&amp;q=&amp;esrc=s&amp;source=images&amp;cd=&amp;ved=2ahUKEwi8mJTttYnlAhUQZ1AKHYBECT8QjRx6BAgBEAQ&amp;url=https%3A%2F%2Fwww.slideshare.net%2Fhermizan84%2Fbone-and-muscles-of-the-hand&amp;psig=AOvVaw3t8UoCGptXkwwJD8lkZvBW&amp;ust=157051267720985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cz/url?sa=i&amp;rct=j&amp;q=&amp;esrc=s&amp;source=images&amp;cd=&amp;cad=rja&amp;uact=8&amp;ved=0CAcQjRxqFQoTCJfq1vCFtsgCFcu8FAodQ3oBwA&amp;url=http://www.houstonmethodist.org/orthopedics/where-does-it-hurt/hand/arthritis-of-the-thumb/&amp;psig=AFQjCNEnSpW38e_Jr_I9_Uv88uiFIEXcjQ&amp;ust=144450264860492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1/05/image15.png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www.google.cz/url?sa=i&amp;rct=j&amp;q=&amp;esrc=s&amp;source=images&amp;cd=&amp;cad=rja&amp;uact=8&amp;ved=0CAcQjRxqFQoTCMPE3OmJt8gCFQJcFAodeToHQw&amp;url=http://www.houstonmethodist.org/orthopedics/where-does-it-hurt/hand/arthritis-of-the-thumb/&amp;psig=AFQjCNFdZ9eoNIYGFfx6koF8HxENIRL8Yw&amp;ust=1444537994472873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://www.google.cz/url?sa=i&amp;rct=j&amp;q=&amp;esrc=s&amp;source=images&amp;cd=&amp;cad=rja&amp;uact=8&amp;ved=0CAcQjRxqFQoTCMe_3MOJt8gCFUO_FAod53cPuQ&amp;url=http://centralorthopedicgroup.com/education/adult-thumb-metacarpal-fractures/&amp;psig=AFQjCNFdZ9eoNIYGFfx6koF8HxENIRL8Yw&amp;ust=14445379944728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0/12/image131.png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google.cz/url?sa=i&amp;rct=j&amp;q=&amp;esrc=s&amp;source=images&amp;cd=&amp;cad=rja&amp;uact=8&amp;ved=0CAcQjRxqFQoTCNKw4OqQt8gCFQtvFAodzeoB6A&amp;url=http://www.eorthopod.com/hand-anatomy/topic/157&amp;psig=AFQjCNEAYg0I4F0uXk_-bYy2Fv1KghvYnA&amp;ust=1444539951984478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1/05/image15.png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drkamaldeep.files.wordpress.com/2011/05/image15.png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ustonmethodist.org/orthopedics/where-does-it-hurt/hand" TargetMode="External"/><Relationship Id="rId2" Type="http://schemas.openxmlformats.org/officeDocument/2006/relationships/hyperlink" Target="http://www.medicinenet.com/elbow_pain/article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rvesurgery.wustl.edu/ev/upperextremity" TargetMode="External"/><Relationship Id="rId4" Type="http://schemas.openxmlformats.org/officeDocument/2006/relationships/hyperlink" Target="http://criticalcaremcqs.com/tag/aipgmee-mcqs/page/15/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www.dreamstime.com/royalty-free-stock-photography-set-two-hands-pointing-finger-image1893351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z/url?sa=i&amp;rct=j&amp;q=&amp;esrc=s&amp;source=images&amp;cd=&amp;cad=rja&amp;uact=8&amp;ved=0CAcQjRxqFQoTCLOKoeKYt8gCFcOzFAodl_wLAQ&amp;url=https://noexcuseshealth.wordpress.com/2013/03/13/forearm-exercise-wrist-curls/&amp;bvm=bv.104819420,d.d24&amp;psig=AFQjCNHllK7D9MJIcz40jozfM1E7DVPMjw&amp;ust=144454203946284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z/url?sa=i&amp;rct=j&amp;q=&amp;esrc=s&amp;source=images&amp;cd=&amp;cad=rja&amp;uact=8&amp;ved=0CAcQjRxqFQoTCIqC0t_XtcgCFQVUFAodkRQGSA&amp;url=http://graphicwitness.medicalillustration.com/generateexhibit.php?ID=26027&amp;psig=AFQjCNF5m3ElCVL7OGkJUP5nuLI12V2kzw&amp;ust=144449026461369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ved=0CAcQjRxqFQoTCL3bw9vzsMgCFce9GgodjW8Mig&amp;url=http://www.britishkendoassociation.com/common-injuries-4-elbow-hyperextension/&amp;psig=AFQjCNFoFobS87RflRv-YoSa65vIQ0BfoA&amp;ust=1444325880555675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google.cz/url?sa=i&amp;rct=j&amp;q=&amp;esrc=s&amp;source=images&amp;cd=&amp;ved=2ahUKEwj2_Lm2tonlAhWOJFAKHfhRB-kQjRx6BAgBEAQ&amp;url=http%3A%2F%2Fjur.byu.edu%2F%3Fp%3D4296&amp;psig=AOvVaw2v5u9RbC4YaHkE2yKcO7dv&amp;ust=157051282987866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cz/url?sa=i&amp;rct=j&amp;q=&amp;esrc=s&amp;source=images&amp;cd=&amp;cad=rja&amp;uact=8&amp;ved=0CAcQjRxqFQoTCOC_n9njtcgCFcJYFAod1W8OGg&amp;url=http://www.eorthopod.com/hand-anatomy/topic/157&amp;bvm=bv.104819420,d.d24&amp;psig=AFQjCNFEkU1YEN0Fv31m8DQDqOyKFQNRHA&amp;ust=1444493460206119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CAcQjRxqFQoTCLW-sMrktcgCFcVAFAodpvsDyg&amp;url=http://www.daviddarling.info/encyclopedia/C/condyloid_joint.html&amp;bvm=bv.104819420,d.d24&amp;psig=AFQjCNHHhto93ECLOhMXsrF0qKSEl4n-oA&amp;ust=144449369429878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z/url?sa=i&amp;rct=j&amp;q=&amp;esrc=s&amp;source=images&amp;cd=&amp;cad=rja&amp;uact=8&amp;ved=0CAcQjRxqFQoTCP637KDxtcgCFcQ_GgodIxYBqA&amp;url=http://completesoccertraining.blogspot.com/2013/02/the-joints-of-fingers-part-ii.html&amp;psig=AFQjCNFjmG-hEX5FM6MypvMTmGN_4ohawQ&amp;ust=144449708397937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CAcQjRxqFQoTCLW-sMrktcgCFcVAFAodpvsDyg&amp;url=http://www.daviddarling.info/encyclopedia/C/condyloid_joint.html&amp;bvm=bv.104819420,d.d24&amp;psig=AFQjCNHHhto93ECLOhMXsrF0qKSEl4n-oA&amp;ust=144449369429878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z/url?sa=i&amp;rct=j&amp;q=&amp;esrc=s&amp;source=images&amp;cd=&amp;cad=rja&amp;uact=8&amp;ved=0CAcQjRxqFQoTCLW-sMrktcgCFcVAFAodpvsDyg&amp;url=http://www.daviddarling.info/encyclopedia/C/condyloid_joint.html&amp;bvm=bv.104819420,d.d24&amp;psig=AFQjCNHHhto93ECLOhMXsrF0qKSEl4n-oA&amp;ust=144449369429878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7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L7OnPr9tcgCFYJHGgodvZMGwA&amp;url=http://www.orthogate.org/patient-education/hand/hand-anatomy&amp;psig=AFQjCNGH6DBO8SYfE6Z5ogGxk9RkbPiApQ&amp;ust=1444500472235669" TargetMode="External"/><Relationship Id="rId2" Type="http://schemas.openxmlformats.org/officeDocument/2006/relationships/hyperlink" Target="http://www.google.cz/url?sa=i&amp;rct=j&amp;q=&amp;esrc=s&amp;source=images&amp;cd=&amp;cad=rja&amp;uact=8&amp;ved=0CAcQjRxqFQoTCMTexN_9tcgCFUOPgAod4VUK8Q&amp;url=http://www.orthogate.org/patient-education/hand/hand-anatomy&amp;psig=AFQjCNGH6DBO8SYfE6Z5ogGxk9RkbPiApQ&amp;ust=14445004722356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655633"/>
          </a:xfrm>
        </p:spPr>
        <p:txBody>
          <a:bodyPr>
            <a:normAutofit/>
          </a:bodyPr>
          <a:lstStyle/>
          <a:p>
            <a:r>
              <a:rPr lang="cs-CZ" sz="2400" dirty="0" err="1"/>
              <a:t>Examination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 in </a:t>
            </a:r>
            <a:r>
              <a:rPr lang="cs-CZ" sz="2400" dirty="0" err="1"/>
              <a:t>Rehabilitation</a:t>
            </a:r>
            <a:r>
              <a:rPr lang="cs-CZ" sz="2400" dirty="0"/>
              <a:t> (4.10.2021)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1604" y="6072206"/>
            <a:ext cx="6272234" cy="428628"/>
          </a:xfrm>
        </p:spPr>
        <p:txBody>
          <a:bodyPr>
            <a:noAutofit/>
          </a:bodyPr>
          <a:lstStyle/>
          <a:p>
            <a:r>
              <a:rPr lang="cs-CZ" sz="2400" dirty="0"/>
              <a:t>Mgr. Veronika Mrkvicová, Ph.D. (</a:t>
            </a:r>
            <a:r>
              <a:rPr lang="cs-CZ" sz="2400" dirty="0" err="1"/>
              <a:t>physiotherapist</a:t>
            </a:r>
            <a:r>
              <a:rPr lang="cs-CZ" sz="2400" dirty="0"/>
              <a:t>)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21521" y="1071546"/>
            <a:ext cx="7772400" cy="235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Manual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muscle</a:t>
            </a:r>
            <a:r>
              <a:rPr kumimoji="0" lang="cs-CZ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 baseline="0" dirty="0" err="1">
                <a:latin typeface="+mj-lt"/>
                <a:ea typeface="+mj-ea"/>
                <a:cs typeface="+mj-cs"/>
              </a:rPr>
              <a:t>Elbow</a:t>
            </a:r>
            <a:r>
              <a:rPr lang="cs-CZ" sz="4000" b="1" baseline="0" dirty="0">
                <a:latin typeface="+mj-lt"/>
                <a:ea typeface="+mj-ea"/>
                <a:cs typeface="+mj-cs"/>
              </a:rPr>
              <a:t>, </a:t>
            </a:r>
            <a:r>
              <a:rPr lang="cs-CZ" sz="4000" b="1" baseline="0" dirty="0" err="1">
                <a:latin typeface="+mj-lt"/>
                <a:ea typeface="+mj-ea"/>
                <a:cs typeface="+mj-cs"/>
              </a:rPr>
              <a:t>forearm</a:t>
            </a:r>
            <a:r>
              <a:rPr lang="cs-CZ" sz="4000" b="1" baseline="0" dirty="0">
                <a:latin typeface="+mj-lt"/>
                <a:ea typeface="+mj-ea"/>
                <a:cs typeface="+mj-cs"/>
              </a:rPr>
              <a:t>, </a:t>
            </a:r>
            <a:r>
              <a:rPr lang="cs-CZ" sz="4000" b="1" baseline="0" dirty="0" err="1">
                <a:latin typeface="+mj-lt"/>
                <a:ea typeface="+mj-ea"/>
                <a:cs typeface="+mj-cs"/>
              </a:rPr>
              <a:t>wrist</a:t>
            </a:r>
            <a:r>
              <a:rPr lang="cs-CZ" sz="4000" b="1" baseline="0" dirty="0">
                <a:latin typeface="+mj-lt"/>
                <a:ea typeface="+mj-ea"/>
                <a:cs typeface="+mj-cs"/>
              </a:rPr>
              <a:t>, </a:t>
            </a:r>
            <a:r>
              <a:rPr lang="cs-CZ" sz="4000" b="1" baseline="0" dirty="0" err="1">
                <a:latin typeface="+mj-lt"/>
                <a:ea typeface="+mj-ea"/>
                <a:cs typeface="+mj-cs"/>
              </a:rPr>
              <a:t>fingers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7698" name="Picture 2" descr="Výsledek obrázku pro hand muscle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2599" b="12399"/>
          <a:stretch/>
        </p:blipFill>
        <p:spPr bwMode="auto">
          <a:xfrm>
            <a:off x="1979712" y="3140968"/>
            <a:ext cx="4992414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000636"/>
            <a:ext cx="8358246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: a. </a:t>
            </a:r>
            <a:r>
              <a:rPr lang="cs-CZ" dirty="0" err="1"/>
              <a:t>supine</a:t>
            </a:r>
            <a:r>
              <a:rPr lang="cs-CZ" dirty="0"/>
              <a:t> (m. 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prone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behing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30721" name="Picture 1" descr="C:\Users\Verca\Desktop\MMT (4) Shoulder, scapula, elbow, fotky\WP_20151001_051.jpg"/>
          <p:cNvPicPr>
            <a:picLocks noChangeAspect="1" noChangeArrowheads="1"/>
          </p:cNvPicPr>
          <p:nvPr/>
        </p:nvPicPr>
        <p:blipFill>
          <a:blip r:embed="rId2" cstate="print"/>
          <a:srcRect l="29687" t="5494" r="20565" b="4103"/>
          <a:stretch>
            <a:fillRect/>
          </a:stretch>
        </p:blipFill>
        <p:spPr bwMode="auto">
          <a:xfrm>
            <a:off x="214282" y="1285860"/>
            <a:ext cx="2786082" cy="2844000"/>
          </a:xfrm>
          <a:prstGeom prst="rect">
            <a:avLst/>
          </a:prstGeom>
          <a:noFill/>
        </p:spPr>
      </p:pic>
      <p:pic>
        <p:nvPicPr>
          <p:cNvPr id="30722" name="Picture 2" descr="C:\Users\Verca\Desktop\MMT (4) Shoulder, scapula, elbow, fotky\WP_20151001_052.jpg"/>
          <p:cNvPicPr>
            <a:picLocks noChangeAspect="1" noChangeArrowheads="1"/>
          </p:cNvPicPr>
          <p:nvPr/>
        </p:nvPicPr>
        <p:blipFill>
          <a:blip r:embed="rId3" cstate="print"/>
          <a:srcRect l="35156" t="6885" r="17390" b="11057"/>
          <a:stretch>
            <a:fillRect/>
          </a:stretch>
        </p:blipFill>
        <p:spPr bwMode="auto">
          <a:xfrm>
            <a:off x="3143240" y="1285860"/>
            <a:ext cx="2931645" cy="2847600"/>
          </a:xfrm>
          <a:prstGeom prst="rect">
            <a:avLst/>
          </a:prstGeom>
          <a:noFill/>
        </p:spPr>
      </p:pic>
      <p:pic>
        <p:nvPicPr>
          <p:cNvPr id="30723" name="Picture 3" descr="C:\Users\Verca\Desktop\MMT (4) Shoulder, scapula, elbow, fotky\WP_20151001_053.jpg"/>
          <p:cNvPicPr>
            <a:picLocks noChangeAspect="1" noChangeArrowheads="1"/>
          </p:cNvPicPr>
          <p:nvPr/>
        </p:nvPicPr>
        <p:blipFill>
          <a:blip r:embed="rId4" cstate="print"/>
          <a:srcRect l="35937" t="5494" r="19606" b="13839"/>
          <a:stretch>
            <a:fillRect/>
          </a:stretch>
        </p:blipFill>
        <p:spPr bwMode="auto">
          <a:xfrm>
            <a:off x="6143636" y="1285860"/>
            <a:ext cx="2793826" cy="284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143488"/>
            <a:ext cx="8229600" cy="171451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MP joint </a:t>
            </a:r>
            <a:r>
              <a:rPr lang="cs-CZ" dirty="0" err="1"/>
              <a:t>hyperextension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14690" name="Picture 2" descr="C:\Users\Verca\Desktop\MMT (5) Hand\WP_20151008_038.jpg"/>
          <p:cNvPicPr>
            <a:picLocks noChangeAspect="1" noChangeArrowheads="1"/>
          </p:cNvPicPr>
          <p:nvPr/>
        </p:nvPicPr>
        <p:blipFill>
          <a:blip r:embed="rId2" cstate="print"/>
          <a:srcRect l="13281" t="13839" r="14062" b="8276"/>
          <a:stretch>
            <a:fillRect/>
          </a:stretch>
        </p:blipFill>
        <p:spPr bwMode="auto">
          <a:xfrm>
            <a:off x="1571604" y="1357298"/>
            <a:ext cx="6044336" cy="363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71451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tendon</a:t>
            </a:r>
            <a:r>
              <a:rPr lang="cs-CZ" dirty="0"/>
              <a:t> on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)</a:t>
            </a:r>
          </a:p>
        </p:txBody>
      </p:sp>
      <p:pic>
        <p:nvPicPr>
          <p:cNvPr id="115715" name="Picture 3" descr="C:\Users\Verca\Desktop\MMT (5) Hand\WP_20151008_039.jpg"/>
          <p:cNvPicPr>
            <a:picLocks noChangeAspect="1" noChangeArrowheads="1"/>
          </p:cNvPicPr>
          <p:nvPr/>
        </p:nvPicPr>
        <p:blipFill>
          <a:blip r:embed="rId2" cstate="print"/>
          <a:srcRect l="16406" t="16621" r="20312" b="9667"/>
          <a:stretch>
            <a:fillRect/>
          </a:stretch>
        </p:blipFill>
        <p:spPr bwMode="auto">
          <a:xfrm>
            <a:off x="1785918" y="1357298"/>
            <a:ext cx="5237796" cy="34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test</a:t>
            </a:r>
          </a:p>
          <a:p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: </a:t>
            </a:r>
            <a:r>
              <a:rPr lang="cs-CZ" dirty="0" err="1"/>
              <a:t>it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hyperextended</a:t>
            </a:r>
            <a:endParaRPr lang="cs-CZ" dirty="0"/>
          </a:p>
          <a:p>
            <a:r>
              <a:rPr lang="cs-CZ" dirty="0" err="1"/>
              <a:t>Distal</a:t>
            </a:r>
            <a:r>
              <a:rPr lang="cs-CZ" dirty="0"/>
              <a:t> IP joint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no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r>
              <a:rPr lang="cs-CZ" dirty="0" err="1"/>
              <a:t>We</a:t>
            </a:r>
            <a:r>
              <a:rPr lang="cs-CZ" dirty="0"/>
              <a:t> don´t </a:t>
            </a:r>
            <a:r>
              <a:rPr lang="cs-CZ" dirty="0" err="1"/>
              <a:t>differentiate</a:t>
            </a:r>
            <a:r>
              <a:rPr lang="cs-CZ" dirty="0"/>
              <a:t> grade 3 </a:t>
            </a:r>
            <a:r>
              <a:rPr lang="cs-CZ" dirty="0" err="1"/>
              <a:t>and</a:t>
            </a:r>
            <a:r>
              <a:rPr lang="cs-CZ" dirty="0"/>
              <a:t> 2</a:t>
            </a:r>
          </a:p>
          <a:p>
            <a:r>
              <a:rPr lang="cs-CZ" dirty="0"/>
              <a:t>Test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individually</a:t>
            </a:r>
            <a:endParaRPr lang="cs-CZ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3108" y="6072206"/>
            <a:ext cx="5114932" cy="50006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profundus</a:t>
            </a:r>
            <a:endParaRPr lang="cs-CZ" dirty="0"/>
          </a:p>
        </p:txBody>
      </p:sp>
      <p:pic>
        <p:nvPicPr>
          <p:cNvPr id="116738" name="Picture 2" descr="http://www.rad.washington.edu/academics/academic-sections/msk/muscle-atlas/upper-body/flexor-digitorum-profund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428736"/>
            <a:ext cx="2057400" cy="4676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profundus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7207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Proximal</a:t>
            </a:r>
            <a:r>
              <a:rPr lang="cs-CZ" dirty="0"/>
              <a:t> 3/4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 – 5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endParaRPr lang="cs-CZ" dirty="0"/>
          </a:p>
          <a:p>
            <a:r>
              <a:rPr lang="cs-CZ" dirty="0" err="1"/>
              <a:t>assists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hand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Medial</a:t>
            </a:r>
            <a:r>
              <a:rPr lang="cs-CZ" dirty="0"/>
              <a:t> part: </a:t>
            </a:r>
            <a:r>
              <a:rPr lang="cs-CZ" dirty="0" err="1"/>
              <a:t>ulnar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</a:t>
            </a:r>
          </a:p>
          <a:p>
            <a:r>
              <a:rPr lang="cs-CZ" dirty="0" err="1"/>
              <a:t>Lateral</a:t>
            </a:r>
            <a:r>
              <a:rPr lang="cs-CZ" dirty="0"/>
              <a:t> part: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median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6"/>
            <a:ext cx="8686800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19810" name="Picture 2" descr="C:\Users\Verca\Desktop\MMT (5) Hand\WP_20151008_040.jpg"/>
          <p:cNvPicPr>
            <a:picLocks noChangeAspect="1" noChangeArrowheads="1"/>
          </p:cNvPicPr>
          <p:nvPr/>
        </p:nvPicPr>
        <p:blipFill>
          <a:blip r:embed="rId2" cstate="print"/>
          <a:srcRect l="19531" t="19402" r="12500" b="4103"/>
          <a:stretch>
            <a:fillRect/>
          </a:stretch>
        </p:blipFill>
        <p:spPr bwMode="auto">
          <a:xfrm>
            <a:off x="6143636" y="1214422"/>
            <a:ext cx="2796022" cy="1767600"/>
          </a:xfrm>
          <a:prstGeom prst="rect">
            <a:avLst/>
          </a:prstGeom>
          <a:noFill/>
        </p:spPr>
      </p:pic>
      <p:pic>
        <p:nvPicPr>
          <p:cNvPr id="119811" name="Picture 3" descr="C:\Users\Verca\Desktop\MMT (5) Hand\WP_20151008_041.jpg"/>
          <p:cNvPicPr>
            <a:picLocks noChangeAspect="1" noChangeArrowheads="1"/>
          </p:cNvPicPr>
          <p:nvPr/>
        </p:nvPicPr>
        <p:blipFill>
          <a:blip r:embed="rId3" cstate="print"/>
          <a:srcRect l="17187" t="2713" r="10937" b="4103"/>
          <a:stretch>
            <a:fillRect/>
          </a:stretch>
        </p:blipFill>
        <p:spPr bwMode="auto">
          <a:xfrm>
            <a:off x="928662" y="1214422"/>
            <a:ext cx="5091582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5143512"/>
            <a:ext cx="8686800" cy="13573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20834" name="Picture 2" descr="C:\Users\Verca\Desktop\MMT (5) Hand\WP_20151008_042.jpg"/>
          <p:cNvPicPr>
            <a:picLocks noChangeAspect="1" noChangeArrowheads="1"/>
          </p:cNvPicPr>
          <p:nvPr/>
        </p:nvPicPr>
        <p:blipFill>
          <a:blip r:embed="rId2" cstate="print"/>
          <a:srcRect l="14844" t="6885" r="19531" b="6885"/>
          <a:stretch>
            <a:fillRect/>
          </a:stretch>
        </p:blipFill>
        <p:spPr bwMode="auto">
          <a:xfrm>
            <a:off x="1928794" y="1357298"/>
            <a:ext cx="5023742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5357826"/>
            <a:ext cx="8686800" cy="114300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(on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)</a:t>
            </a:r>
          </a:p>
        </p:txBody>
      </p:sp>
      <p:pic>
        <p:nvPicPr>
          <p:cNvPr id="121858" name="Picture 2" descr="C:\Users\Verca\Desktop\MMT (5) Hand\WP_20151008_043.jpg"/>
          <p:cNvPicPr>
            <a:picLocks noChangeAspect="1" noChangeArrowheads="1"/>
          </p:cNvPicPr>
          <p:nvPr/>
        </p:nvPicPr>
        <p:blipFill>
          <a:blip r:embed="rId2" cstate="print"/>
          <a:srcRect l="16406" t="18011" r="17969" b="4103"/>
          <a:stretch>
            <a:fillRect/>
          </a:stretch>
        </p:blipFill>
        <p:spPr bwMode="auto">
          <a:xfrm>
            <a:off x="2000232" y="1643050"/>
            <a:ext cx="4919400" cy="327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r>
              <a:rPr lang="cs-CZ" dirty="0"/>
              <a:t>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(no </a:t>
            </a:r>
            <a:r>
              <a:rPr lang="cs-CZ" dirty="0" err="1"/>
              <a:t>compression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tendon</a:t>
            </a:r>
            <a:r>
              <a:rPr lang="cs-CZ" dirty="0"/>
              <a:t>)</a:t>
            </a:r>
          </a:p>
          <a:p>
            <a:r>
              <a:rPr lang="cs-CZ" dirty="0" err="1"/>
              <a:t>Proximal</a:t>
            </a:r>
            <a:r>
              <a:rPr lang="cs-CZ" dirty="0"/>
              <a:t> IP joint </a:t>
            </a:r>
            <a:r>
              <a:rPr lang="cs-CZ" dirty="0" err="1"/>
              <a:t>and</a:t>
            </a:r>
            <a:r>
              <a:rPr lang="cs-CZ" dirty="0"/>
              <a:t> MCP joint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CMC joint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</p:txBody>
      </p:sp>
      <p:sp>
        <p:nvSpPr>
          <p:cNvPr id="123906" name="AutoShape 2" descr="data:image/jpeg;base64,/9j/4AAQSkZJRgABAQAAAQABAAD/2wCEAAkGBxQTEhUUExMWFRUXFRwbFxgYGR0YHRgcHhwYFxwgGxgdHCggHxwlGxgYITEhJSkrLi4uFx8zODMsNygtLisBCgoKDg0OGxAQGiwkHyQsLCwsLCwsLCwsLCwsLCwsLCwsLCwsLCwsLCwvLCwsLSwuLCwsLCwsLCwsNSwxLCwsLP/AABEIALEBHAMBIgACEQEDEQH/xAAcAAACAwEBAQEAAAAAAAAAAAAABgQFBwMCAQj/xABJEAACAQMCAwQHBgQDBAgHAAABAgMABBESIQUGMRMiQVEHMmFxgZGhFCNCUrHBYnLR8DOy4RUkotIWFzRTY4KSwiVzk6Oz4vH/xAAYAQEBAQEBAAAAAAAAAAAAAAAAAgMBBP/EACcRAQACAgICAQMFAQEAAAAAAAABAhExAyESQVETcdEiMmGBkcEU/9oADAMBAAIRAxEAPwDcaKKKAooooCiiigKKKKAooooMy5jm1XjY3Ooj/wBIx+1XC38ARe1u0AA3RME+4np9KquMcGaV5gWEaszZYd58azsqdF/mYj3GotvyVYEFS0uogAMG3HjnJAXJ/l8a59OIjNpZ/wDozbxpEz849fedf1v+DHcWcEqNJbyB8LkpnJHtHj8Kl8lcT7RCh9ZOvzpHvOQrq3++spjIF72nJR9t8Y3DH4j3UxeimDVHNcHILyacEYxpwW2/mJHs01zwiJzDXy6xJ8oooqnCDe+klopUhk4ZfCSRmEYCoe00jJ0nXvtvgVNtueS81nEbK4h+0yyp9+BG69nGJNQjGdSnOM5HQ9a48/DF7whwMkXjL8HjYH6D6VV+lHhYuuIcJt2d0Ej3GooSrFBGrOAR0DKCp9jGg0ustXCXEgY48B8DilddFoRGS0dtacwA4JZhFEUJQ5OSF2JyfzHzpa5vljubq6kgl1RycQhCSJnxRhlfcc491RaMqrOGtWe+R1yDXz0b3/azzrpx2UrLnPrHSp6eHrH5Vks/CkgS9kQya7OeJou+e6HZNW3m2Tk+wVOtk4c0vEGvHImDMbfSzhwxVNBjC7F9eOvlvtU1q7Mv0lRVTymZjZW32nPb9gnaavW1aRnV/F5+3NW1aocL7/Df+Rv0NIPBpWAbAyCTT1xdsQSn+Bv0pN4CB2ZO+xI99Zci6PMfr4o4NCP9oxj8qs30K/vXSD1iT4UcmDXfTSdQseB/5mGPopqKbVbR7pU5tA7eHz8fnt+9NdJnOD5uIx5Bc/NjWt9IrtwdfvMV55YlxfkfmjcfVW/9tdMYdq88l24e7mk3+7UAD2uTv8Ap+dZU2u2jTzBGDbyZ8Fz8QQR9RWbywK86hs74rSOYTi3k92PmQKzYXH3pAwTkfSr5NprpE5g7r6FHuA/p509cucnRJAvbxh5W7zZ/DnHdHuH1zVPy5ZCXiDs2/Zd4e/oPkTn3gVoddpHty0vmaAw+XWsZ5x48U5it5dZFvamKCU5wqNcCU5Ps04yT+QVy9GnMxW94jdXGpYrm3a8QEZPZRSSRjbzC5AHjgVoltlFZryr6Spry5jhS2jKyoz5jlaQ240lk+0EJoXURjAOQTgjO1Q+VON8RXiXEftJg7GHsnuB2kjLCvZO2bcEeIXLA43FBq1FZ7wn0gXEs1nrs1jt71nEDGXMmlF1a3QLpAIx3c+PU+M3gHNV5eOJoLSM2LTGNZDLpkKqSplCEYKZBAXOragdaKzc+kiZmimitFaylvFto5Wlw8hZiutUCkBAQ3U748PD2Oe76SWcQcPEkVvedg7hyWYa1TuIFzqAbUSdgCKBzv+NRxt2Y1SSnpFGNT+8joo/iYge2oN3DcSIzzv2MYUnsom7zbdHm6j3Jj+Y0jWHP08AuZf8AZ0S2kF80M0scmlsmQJnsyCWYB1JJODqGMb4682ekCZo7p4bUNZW84glnMmGLhlDaI8bhSVG531D4dzjTPxm37pW1nxhXHYYC6UwG6Fjq3+GMfI18uICpz4efhSTPxyCCYCWZUOM756HodhTstyOyG+QenurzXzM5l6KRFY8Y1CfbcVeEgtkrjcefuNMfDLqORcxgAHvHAxuScnbxJzmkmJ+8EY9xvVPlTHy9bFDKv4Qq4951H6fvVccznBaI2vIp1YZVlYHOCCD0OD8jtXvNfnDljlOBoOFSTCRvtN1LDKC7LhAZFWMYIwpYMT4ks1SeIzypZpa4H2S34ncwzdqZezUAq0AmMeX7LU7HHQlR061szb1xfiMdvDJPKe5GjOcbnCqWOkeJwDtRwniMVzDHPEQVdFdemQGUMAR4HBGRWV8E4FZS8Ivo1lF2I+1mDCN44YpTE+BbhvBfHBPXfrUO54fDBwrhfdNva3RhPEJI9QLjs+72jDcIzE5PtoNoMCHV3VIb1th3ug389gBv5VnvOlvGJgyKoHcJKgbnBUHbywB8KRlvYltuIRWjuLM8Qg7YxB/u7Jwwd0B3wWQqSAcg+INHOMlgsEx4USsJeEXDRiTSq94Epq2zjTkr571NozDtThYQxsJiUQlwNfdB14GBq23wAOtWPI7orsXCghjucDGcEbnp6uKx+SW2WLiUdq33ZtYSgXVg6ZEWQ79T3hk+0+2pPMnA4re1umj15aGIHU2dRE0bFmJ6sc+6s4jErmX6WqPf3PZxSSYzoRmx54BOPpWENcLEb5uAmV4Rw9TMwMjDtjKmWUvv2ohMh26YPiMVO4FJw+O/KWEuqOThcwY5cmWcfeEuW9Z+z1HHh5CtmbSrXjhueFLdFAhlg1FQcgFtuuKh8HhKQDUME7/A71W8CkxwC0XxeJAPmT+1Tr2/IAUDG1Y8m2lNIV7Lpjc/Orf0c2RWB5T1lfb+VcqP+LVVNxOEm3c+wE/rTty8oFrbgf8Acp/lFOOOy6wpB46dd4Rno36AD9afWOBk1m4cvNJJ7yfic1XI5VMSX/EbyFWno/gPYPKesshI/lXuj66vnS5dsRbyk7bfvT5wC0MVtFGeqoM+/qfqTU8cdu3QecboJBp8XP0G5+uPnSTwq3BdTsepNXPOV0HuAme6oAPvO5/b5VCtpFUuw6Khrl5zJXSw9HsJMtxIfPT8zn9qeKWfR9CRa6yMdpIzfDp+oNM1a10idkXiHo2jmi4gjzMWvZxL2mkZi04KLjPeC94eGzY9tSL70fwu1rhysUFrJbOmMmWJ49GC+RpIOWzjr5Uxcw3rQWtxMgDPFBI6g9CVRmAON8ZFIvAOeL2T7H9stoY4r2N+yeNySGVNYLKc4Vx0GSRneqcWPJ/KJhETQ8TeWzTeKONIVVxuO/LGMyD9SKt7flRBc38zuXW9SNHjxgKqI0ZAbO+oMfdWZ+jTmm7trThyNbxCymufsyuWYyu7u7awPVCBsrg77Ux33pDustPBaxGyW7FtqkdhJKxbQWQAFVUNn1s/qAHXhfIpEsCDirSiwkUxw6IiYkI3SUr3jrj2BONtwKsuCcjy2rokXEZ1s431pbBU272vQ0xBZo8kjT5Hr40uR8wLY3/HrgoZCHslSNdi7tG6qufDc9fLPWps3PN9CL5LmC3Sa3tBcJoZ3XvHCo4OMnzKnG1B1f0YOEEMXEJY7aObtoIeyjbspA2sd895lBLYG3Xx8WvlngAtPtOJC/2i7kuNxjT2gQaeu+NPXbrSPwr0l3KHtL+3iiheya6iERYyYUqoD6jp75OVxjGRmp3/AE9uoJIft1pHFHPBNMojkLyRLDH2p7QFACSMKMHqaCh5U5OkvWvxLcyR2n+1Zme2EYAmKsjhu0PeCk6Rgfk86Y730ZLJJKou5Vsp5+3mtQq4eTIY4lPeCEqvd9nuxB5P9I1zeXSIYIWgdC7vCzubUBSwE0hURljsMKds+YxXq39Id1I1rOtrELK6u1t4izsJmyxXtCANIXut3Tvt8aCq4lCFlbBVjE5R9JB0keBx0OCDj21fhFeFXznfBP1qs5e4T2zcVZRl14lLt+ZdKZHv8R/rUexvmt5NJ3hk6+w+BHtBrC1cNKykcWlYFdABUePv6068p8QMid7rj542/pVHHbCY74z5j9au+FcPaFkUYIyc+wYNcrPbsx0u5LdG06kU6TlcgHSd9x5Hc7jzr0sSjOFAycnbqfM+Zr3XxmABJOAOpPhXoZPgQYxgY8qqL3iJZjb2yq7jAdmH3cI/jx1bHSMb+eBvXI3Ul3tATHb/AIpxs0nmIc9F/wDEP/l/MLeys0hQJGoVR0A+pJ6knqSdzXdM8zfWvn8fn/HRYxjoOmOn97UmekKIBVwABpOwHtH9adqWOeINSJ7mH+U/tUX01rsrcBt8YBAG3THgajc0cvC8WWAP2ZdFw2NWNLo57uRnIXHXxrrwa9yRq6jY/CrS5j0zRy6sLnSx8NwQPqRWDU+W6KFGkADHgMV9WJR0AHuFceHPmNfYMfLb9KkE16InMMSvzXl5YIl8MuR7NgP3qpuEy29WEV72zSzgeOhP5R/Ukmq981hacy1iMQ+8RX/d5PLT/rTby4+q0tz/AOCn+UClWdNcLqfFTVxyDda7RUPrRMyH56h/wsPlVcbl1hzHddnbufEjSPj1+maT7a2xBqPVjmpHNPEzNL2SbqpwPaehP7fPzrs8WOzjxsBvXLzmSsdOcFuJDDCRnW4Lfyp3z88AfGnhmAGTsB1pR5VlEl1KQNo4wo/8zZP+Wp/OPEezi0A95/0/1O3zq69Vy5Pckm7mLSNIT+In5k0PPm3kxsSQPnUaZRUzhHD3mnijHqZDuf4VIO/vOB8az2ppHCLXsoI4x+FAPjjf65qXRRXoZKrmpSbK6CgsTbSgADJJ7NsADxNJXo+5JJgsrm5uZ5THbjsYWAVYDIgVsDGSQDgZ6VpVFAojkGEWlnarI4WzuEnjfYsWRmbfbG+o/SqzifozRllRb64htmlM4iGjTHJnVqDsurSDvpz8a0GqHnxwvDrtjGsgW3kbQ+dLaVLd7BBxt4EUFbxD0fwTm9Z5Zc3hhYspAMbQjCMhA65OTmq+f0d62mM/EJpZbm2MDF1jGQCHUqigbrg7eOT0rhHzbdyi0tuGwW/atYR3DmYsIo0YBVRVU6s5GBk7DHtxxsebUvp+ESm3izLFdPqcEtC0Y0ns2yBgspzkHbHQigtOauT7YxrLMZWjgsmt2SNNbuh0gMAATqUjV0x49BSryvwT7bxDU0l5c2qWUkLy3MZhB1/diOMaVOdBYs43zjptnryp6QuIz/YpZordYLmZoFwG1s4DHtB3sBAwC46nS3sNd+Rm4keMcQSWa3IRoDcACTBBjbR2AJ7pxjVn9qBl4DyIbZolF9cvBD6kBKKpGCuJCiguN+h8hUBfRgFEMa31wILedZreLEZETBi/rFdTDdgMnbPjWg0UFRwDgCWrXLIzMbi4aZtWO6WCjAx4bfWl3nLggU9oo7jnvfwsfH3H9ffTzXO5gV1ZGGVYYIrkxl2JZty/cEfd9HTdT+YeIp0trjtIwynvL+o6g0l8b4c0MhA9ZDlG/Mv9jB9oNWHBuOhu+Bhxs6eBHmPbWHjOelWvWtc20cbjiUccXau2lfmc9NIA3LZ2wNyarls5LohrhSkPVbfO7+Rnx1/+X0889B8igXWk7AOdyCNwmcDKDzwME9fd0q9VgRkbg16K2j0w8Zv3aMR8fn8f6AMbCvtFFGgpf5ykCxIT+f8A9pq+dwASTgAZJPgKzbit013OxGdA2Uez+p6movPSqx2qLMMHZlGVJq9v07SEKTjJ3qbY2vZoVxnJrjPHtWEy0MnAJNKqmSwKgZPUkDx94/SpfHZ9FvK38BA952H1NIN3x6WAoRgohyVx63nv1z5U58xuJLQsD3WCke0HBFa0n9KLR2puHqBbR4PhvUIMcmoXCr3EWmrS3iGM1kt1g6fCqnhHETALlFyGfSV9nrBj791Hx9lW5GDmqh7LN4ieEgcfEqWH/EortduSkctWQP3h6+HsqxmfVIceWKlcK4RJFBuoLZJIByarBcBAznwpMTG3YnL7ydMInvXboqxn/wDLXm6+/BnkGHb1F8FUdPf559tLdhO7zGMNgTEBh4HB1D5b/Ompo8tj8I2rsz1hyI9qIWZJ38aZeR7PDzP1xpQf5z/mX5VwkiCAsdgBtU3kHJhlcn15iR8Aq/t9Kqm3LaM9FFFbMxRRRQFJfpN4xLDA0YtZJoLiCeJ3jBdo3aMiMFAPVYkjPh+rpRQZ1wzkAy2lm7TXFndJZpBKYWClo8ZKNkHcEncbg+eBhgt+SLaNrUx60FpFJHGoIwRKNLFsjJbqc5G5NMtFAn2vo/hS2sbdZJMWVwJkbbLkMzkNt6pLb48qt+GcupDd3V0rMXuuy1qcYXs1KDTtncHxq5ooCiiigKKKKCp5j4Z20eVH3ibr7R4r8f1ArLL6Jo3DqcCtppF5v4Zhzgd1+8PY34h+/wATUXj2qsvfLfFcKA3qt1/hPs9hphSYpuh1Ln1f6HwrOeBS6JOzc91qZpkeE7HunpWHcT002cLW5VxkdfEeIrtSlacRAIJOD7KaLacOuQQR5jcH3VtS+Wdq4LfPl6ViCDIDbt7cdB/fspZ5du16ePjmmnnSMMq9DhWyPHfGNvgazZLns5MY9lTfaq6aGJlO4FRriZW7q7nyAyfpVXbOoUNNKV/gXGce1vA/CpsPPMMZCKgVB4D+vifbXY4pnbk8kKXmW3IQZGMmrfl/iBnso4ScGOZI3PkhyEP6L7xVtPLa38bAae00567gj2ilLlH7q9ML+pKrIff6yn3gqQPa1d8Jq55ZSeLcN+zTYGrs28W373v8jVnw/dQQelSeY+Khfu7mLCnID4BDY6EfqV61E4UYmQiGZNXiHbGATsynxXB94xS/H7grf1KZM+OoqiuuLr9ohJ27OVc+wZwc/CrO75lSEGK1HaSY70jdM+8/p9KqIhLJOr3JRgfXMSEHHkXZFPvwPjSOPHcnnk+3vEVixJnMZOGx4Hzqm5xgja1MsWkbg7fiB2Px3z8KX+Nyy22QTrhcHS/VWHhv0DDypV4ZzE+8Mjd0bAeY861msTCImYSLaYq6uPAj+/lTxw1tsUgIxChiyYBG2oE/IVeXvH41jAjff2eHxrzTWW0TCRzLfn1M7Cnnk+HRZwjHVdX/AKiW/Qist4UjXc8cW/ebc+S9WPyzW0ooAAAwAMAeQrSkJtL1RRRWiBRRRQFFFFAUUUUBRRRQFFFFAUUUUBVZzFadpC2PWXvL8Oo+IyKs6KSMkv4dw6+FXfCL2S5jKrGW0dT5ez2n2VJ5m4EY8yRjMZ3IH4P/ANf091QppfsdvC8cmlXAZx0JYnr7fy/AVnFMziVzbEOn2UMDireynNpaIwGtpCCFzsCx/wCXHxpcueMRO2uN9BY5cdfeVHnnwO29TYOLfaJreGNGKIRnG+ANtTezOMn21VOPE9ptbMdJKXebgrINQkQ68dRuNOB7NP1pM5l4TJCxlJHZEkq4I39mM5B9h6YNXvM5a3vAw6ZUj2YAqs49fxzKhJLOr6lTcpnzKdCambfq7diOlHa2M86hyCqN6pPiPMDxHt6V1k5UGC2pz7mz+i4+tX/Fb3dEY7hBrA6avL3eNRDx6QAJnur0A2FVbk+HIp8qnh3AruN/93kGf4jj543+YAq7srOdiJJ17N0bYqylmIxuNJOBnG/yrkONZXBQH4b/ADqw5YjEk+M906j7sAEk+8kV2l/KcTDlq47WNtwSeboxCfzYH+tdIPR5BG/aO5B8gTj4CoPFeczHKUhP3S7L7T4nPkaizc3yuNyPeKW5fh2KfJwlNvbLiNV1+bDP/wDKi3F+zoSJFGPyYH1G/wBaza/4lI+etHDL9l2bO/trKbWn2uIiDRwzj0iMxJ1A9VbcOOhyPzDrnxxg17vbOJ8mSxtlJ8UTSwz47bZ99UVm2ZB7fD4indYyZDq3/TpSbzEEVjJCm5XGSRLKAfDI/wCXFVt9yzPEUKRvIkhAUhTnJ8PKnfiDDLY8Dt+9SuBcRKh11HYrtn35+uKqlptOJTaIiMwtOQeWDaxmSUffOMEbHQvXGR4nYn3Dyptr4DX2tEiiiigKKKKAooooM57OXjF5cL28sFjaSGHELmNp5gAXLONwqZGB47Gu6cWfhiQcNt45eI3KxtKxZxGFj1sdUkjZxudIG/q+G2fd3yHcLNObPiL2kFzIZJohErkO3rtHISChYAe7HjsB0uOSJo5o5rK87Nxai3kM6faDIoJYOTqU6wT7umw8Qi/9ZbPHZGCwllkvI5WSMSKpUxkLgsRjQdzrOMADbfA4/wDWTcsbZE4XI008crdl2oQq0chQ99kA04XOogdQKn8r8hyWr2Ra5EotEnQfd6SyysGX8Rxp3+lQedre4fjNitrMsMv2afDunaDGVyNORQSf+sntIrf7PZyTXc7SL9m1qnZmI6ZNcpBUAHocb+yrrgfOdvNaC5mZbUCRopFmdV7OVSQyFiQCdsjzB6Cl+39HMsC28lreaLuPte0leIOs3atrbKZ7uG3GDTHy5ynFb2ot5dNwWkaWV5EU9pKx1M2jcDyHkAKC14XxWC4UvbzRzKDgtG4cA7HBKk74I29tTK4WdnHEumKNI1znCKFGfPAHWu9AUV5SQHOCDg4ODnB8j7a9UHwis29IHKVy4T7KA8SqQVLKugZJ6sQNIz57U8cQ4ysbdmimabG0SbkeRcnZF9rEezNRl4Q83evGDDqIEz2Q/mzvKffhf4a7EIm/qvbKOUuS7mYsxIWNc7g5DkflcZBHtXV0PStG5W4OYyNgANzjYEjOM75OM+NNYUAYGwqp4zeiCPP4j0A6sauLZjEMvpRFvO05x/kfaP8As5n+cE30qyhCGyOi49+SD9CD8KWOSoxLdwgjPfyR7AC37VK564mJl06skNv8M/3mqXlbiLW0yyKc4yMHyIIP6594FY3rFbYbcPJPJTyxjOvt6n+3riF7l2331H9arzd1D4qdM75PU5B9h3G1Ru2/iFc8JaeS2juc9DWjcu2Jt7J5yMyyISP4U/D8zg+3alTlDleWdg7xusQO7MpXV5Bc9faenxrW+KQxmHsScDAzjbpuPqPpXceMZlz904Yvd2rfGoBmZdiK0W/4MqDKnVVNdcCZgTprGJaYK6sepNdRN7KsW4YVGCPmK68ucI7e5SI+rq738o3P0Bqo7cla8NsCqwsww0vf3/Lk6fmBn4imS3l7jEHBJOf791QObL5VucY6DSB0wAMVWzcajC4zUzt2NOHFLnDnBr5wMO8wC/jOn9/oNz7K8R2EkrAhGIO6rg6nz+UH8P8AF0FPnKXLnYfeSYMmMKo3CDx38WPif7OlK+0Wn0ZqKKK0SKKKKAooooMu5h9Kc1tcXkYsu1itJIxJIH06UfSBnIOXLtsB4A+Rqyg9IzRx3jXtobeS1WJuzWQSlxNtGoYADVqwD7/ZXXjno/7aPiYWYar8xEal2jMQGMkHJyQT0GNuteuPejxbuWdpZiEntY4mVVwwkjfWsgJOPZpx0J3oI3LvP1xdvcQx2kZmji1qyT9rDqJA7OSVUwHwc7Zzg9MVUck843cNvez36qbe3nnDP2peQSBlxCikYK5fSpyBuOgpt5S5YubVh2t6JYkQrHDHBHbxjp3mC5y23sqOno/jNnfWskpZby6kn1BcGMuUZQBk50lF9+/SgjcM9IEnbvFe2n2UCza7z2vaFYgSvfUKMNsdhk+GK78F5ruZF+03NgILQwvKs3aqzpGo1DtI8A99Rq7pPQZqIno+nlmMt5f9vqtZLZwsCxZiYbYYMcOH7+SD5YqXw7k660NBdcRee27F4ViWJIyUZSmXfcsyqRgjG4z55CNwb0gzS3FokliYob0SNbuZQXKxr2mp4wvdDKQR3j8ajcA9I11ciCUcMZbeYyL2naasMiu2cBNkyunUcb58t+3DuQLlJrOSTiAkWyJWFewVT2bKY2VnD5LFNI1eGnOCTV/yzwH7Dw5bUv2hijcatOnVku/q5OPWx18KBY5a9JU8otHurHsILp+zjnEoYGTBx93jUqkggEnwrta+kmSR7d1sj9juboW8MxlAdySRr7HTsmVbq2dvhVH6MeT5bi0sJrm6120JaWG2EYXS+pwC0mcsASSBjx8utvD6NZ1W3iHESbe0uFmt0MKllKvqw8mrLAAsB0He6bAUEz0eTBG4u7ZwvEpicAscBUJwACT8KYP94ufzWsP/AN5x+kQ+bfymvvLXL/2Rrpu01/abp5/Vxo1BRp6nONJ3269Ku67EptXPvpGsLCOFdMSBRnJ8Sx82Y7sfacmpNFFcdiIjqBShzDaS3rulu6r2IC62Bx2hyWAI6kLpBPhqPU9Lvjd6w0ww/wCPLkKevZqPWkYeSg7ebFR41M4fZLDGsaDuqPHck9SSfFiSST4kmqifHtlescn6J17/AB+f469sT4zyNxJSSYRLnxicH6NpP0qHwnkriLtj7OyD80mEA+ZyfgK/QFV1xddprjjHTYsdveB5+VR45bZwR4+FIkaxaUcj15CoJdvYSMhB0A+J3NW3Drm2t1BdBqBGCqjI9tdmtSPCri14MmjDrnO5zWvUQjuXS041BLkRyK+MaseAPic+FLfHeKHtAqMjKud87EbbaumRv4+NcuYbOKKQRwoqsVOtsZIB6AZ6eeevSuNvYwrjK6iBuSetYXvGmtazt4e+1e751PWUBR7aiS26uToGk42xVZwq+JVYyCz6iMDzyelY4aL3Qv4gD76k8v2CRXJ6auy1MfAEkYA9yk/M1HuoBEuJHDttlEBdsEjPQbbZ3OKor9rmVneEiPO3rA5XyIUHB6eNbcdPlne3wWud+Oie8cxnujYHzxttXbhHL5de0l1b7qg2yOuW8cftUnlnk/VKryuHdmx2YBwhHXVnrgb4Gx23pktgvbSJI3qMRp6Dbz8TXZxXuXI76h95YnSOQEtgeJwWJ97Hw+dPrTrp1ZGPOkuCEMdgOteBeaJDHnu42/v31NeSbW7dmmI6PMUgYZBzXuqTlaRmRyfV1d324GD/AE+Bq7rWdogUUUVx0UUUUBRRRQFJ3NF3HHxTheqHU8huEWTWy9n92pxoB0tqz+LpinGst4xxw3XFrK3MEkc9reSEqQWDQFDpmDgYCttt4Hagm2fpIlkaKcWf/wAPmuRbxz9p3ySxQOYsbJqBGM52+FVd5zp9jjvbm3tVZzxf7PINbsZtKDJUb6XOMAAY36Grzh3o1EUkS/a5Ws4J+2htCqgI+ouMyDvMoYkhT8fHPW49HMbDAnYZ4oL85UHfoYxuNj+b6Ggp7/mviM1nxGIQQw3Vqv3umVu7HJC8gMbAf4y4HiBmmH0X3d3LYwtdCMgwx9k6uzu66Bky6vx9OhO5PxkpyiBPxGUTHF9GiFdP+GVjaLUDnvZDZxgVacucK+y2sFuG19lGqasY1YGM4yce7NBYgV9oooCiiigKj394sMbSOcKoyfEnwAA8STgAeJIqRVFF/vU+vrbwMdHlLKNi3tVDkD+LJ/CK7EIvbHUbSOCWbDVPMMTS4yOvZoPUjHuySfNix8qtaKKTOXa18Yw43c4RGc+Az/T60sRcQVFQqe8Nz7z1/WpXNfEO72KZLHBYjfSOuPef0+FJU7Mvn8aqpZpl9ENBYDcDNQIOYkY6QN8Ut8P5wIj0SZONg3jjyb+tcpo9X3iYDddvxf6+2mPlz7KmfiLSSO7esWOR+3wG3woW48jiqi5kKyMDsdR2+NdYrj215Jh6IM/CZSW+BpYj4p2Ej49Yk7/HcZq54TcYYUcP4OlxeMpjDdW724UZXJx0NXxfuTfRje6X7LChOHmiDt5nYbZ8iT9KphbMhyuR5V69IMmieLTgBUC49mTX3h/FAQA2K5yTPll2sdO3DLxopDJpDNjBHTK+Y8NQ+oJ94V+YZWRzMrFtRyT0OfHI8D7KcZIY3/EBVNx/gTMo7PGcY67N5A+R8AfdVVtFurOTXHcInLfMascMcGu0txruRp3JIHz2FZtcSGNyMFWU4IOxB8iK0j0acMM8omYdyPB97noPh1+XnTwmJPLMNQtIBGioOigCu1FFaIFFFFAUUUUBRRRQFfMV9ooCoQ4tB/38X/rX+tTTWS828lWMfFOFotpEsUzXAlQAgORGCmQD4HJ2xQavFKrDKsGHmDkfMV7rPeIzS2Fzb8O4VbW6rNHLKe0LhUYFRrOGyRjbT1OV3AFc4ObuJSG2tFt4Ir94GmuO11dlFGsjRrhVYszNgHGrbI+AaNRWUw8/8QuIeFtbRWwkvTcKyyFtAMRwDkHIGzMRudgK83vpUmhh7OVLeO8F1LBIzFzAoiVXaQBcyMDqUBBuSfhQaxXmWQKCzEKBuSTgD3mkbgvHOJ3Vi8qx20EyynS86SxxSwgZ16CdaZPifAGlm45vvZuEX91dw2ksAKxwhVkCT/erGzYZ9RjyRg905U9MUGn8aErqscOR2hw8oI+7TGWI/iI2XyJz4VNtbdY0VEAVVACgeAGwpHHNc0Y4sqpEqWEEZgUBupgMnf7266gMYxt86W+IekPiYaTsYbdlisILmUvqwmqMO4ADZJZmwBnYL8a7lMV7y2Gq3jl0yIFQ4eRtKny2yT8gfiRSxydzTdy3htr2OBC9ot1D2JY4Rn0aWLHdum4wOvWrnmKUCaEE/hkPx7g/QmotOIXG0C9u2iIbONvUGyt5kjxJ8zvXVoILxNSbN0yPP2iqPmF9uudqh8FkMbdom+Oo8x4j++hqKckxtVqRKt4rYtG5GOh3r5HxVgoAUDAxt4+3Hn546/q+cV4YLmISpuWHz/18x50kX/BnjO4NenbFS8WvO1bUOvQ+e2ANqjW1yKtZuELL1BVvzDY/0PxqmuuV5wTpdSPbkH96zvx57hdbLGPiGNwabvR5dGS5JxuEbUfMErj6gfWkvl7k64uHKdvFGwGdL6ssPEqAuDjx38vOtR5f4bDw1SjuWkkXUzkYDac7KPDGc4JJ3qK0mJVNomFL6U0AaJhjUQQfcDsfqaVba60gb1P9IfGlmkUodlGB+9J6Xp6f61y9ZyVsaf8AaWeu5r03FiBjJx5Usdsxq55Y4JJdShUGVBGtvwoPafE+S+PuqYpMqmx94Jy7BeQ67qCOQkAByMOcZ/GuG2GFzn8NNnDeHRW8YjhQIg6AfqT1J9prrbQLGioowqgAfCutbMxRRRQFFFFAUUUUBRRRQFFFFAVWcU4HHPNbTPq12zs8eDgEspQ6ttxjfbHSrOigqrjgaPeRXZZtcUTxhdtJDlSSds5Gn61A5h5QS5nS5See2nWMxGSFgC0ZOrSQykbEkgjcH3DDJRQZRxnkVoZeF2ttNdLEs103bLgtAGQMBrC4ALZHe66mphHoztRCiCSdZkmaYXQf74yvgMxYjByABjHh55NO1FAl33o/7W2kt2v7xu1cNLI0gZnUAjQAV0qm+SFAzgZyNq+Q+jtPsc1lJd3UsEixqodkzEI2DDszo2GVXbGMCnWigSeYPRxFcyzSrdXVv9ojVJ0icBZQq6F1Aqfw7EdDv5nMj/oDCEuFEkmqeyS1Zjg4VEMYYDA72ME7428KbqKBc4fykkVxb3AkYvBZi16DDqCCCfI5BO3nUPnByJ4sf9236im+kjniTFxD/If1qL6VXZc4rLkgGpnCo+77wflVbxP1qtuFnu/SsWiTcuBFoLkKO9j29P799ROBccYakkXtIiQQDuV88E+flVfcku7L4D9qsLezwoJ8Tk1UTMduTGTN/se1l7yPpzvjI2+B3oj4NbqcGXP9+Y2qHaOqjJ+FRr/j0aZwQSP1q/rWR9OE/jHL6qnbRt34yGjI/MDsM+3pjxzTJeWaTJolQMDvg+B9hG4PtFJPJ7zXVw0rEiBOq76WYbqMeJHrZ93nT9WkWzCcYK0/o94e/WBv/qy/89QG9FdhnIEyjyEhx9QT9aeKquMccS3Khkd87nSB3R0ySSPHw/s9FXbej6wQg9iWx+eR2HxXVg/EUywQqihUUKo6BQAB7gNq5Wl6kq5Rs7e4j4GqCXgNwY8LKFkD6xJqc5YFmUsm2R6qMMjUpOegrgaKKSJuVrvspFWfDsLlQTLJ3kleaSPJAyroTANQBIAkA6irjhfC545AXMbrqkYvqbXggCNFAwAqd5fHOA3UnAX9FJMfLd53SZVj3yY1leVQNVyzIHZFOl+1iGMbdgOuBV3y9w2aEt20msdjCoOpm7yBg5wRtkld+pxk4oLuiiigKKKKAooooCiiigKKKKAooooCiiigKKKKAooooCkLn/8Ax4vd+9FFRfSq7LfEPWHvq4saKKxWrYv8Zvj+9X9x/h/AV8oo6rr3p8KWLqiiuw41L0ff9hi97/52pjooreNM52KWeeP+zv70/wAwoors6lz3CJyD+P3D9acaKKmmnbbFFFFU4KKKKAooooP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28800"/>
            <a:ext cx="6096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3910" name="Picture 6" descr="http://www.eorthopod.com/images/ContentImages/hand/hand_cmc/hand_cmc_anat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249"/>
          <a:stretch>
            <a:fillRect/>
          </a:stretch>
        </p:blipFill>
        <p:spPr bwMode="auto">
          <a:xfrm>
            <a:off x="785786" y="1571612"/>
            <a:ext cx="7937992" cy="465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pic>
        <p:nvPicPr>
          <p:cNvPr id="28673" name="Picture 1" descr="C:\Users\Verca\Desktop\MMT (4) Shoulder, scapula, elbow, fotky\WP_20151001_054.jpg"/>
          <p:cNvPicPr>
            <a:picLocks noChangeAspect="1" noChangeArrowheads="1"/>
          </p:cNvPicPr>
          <p:nvPr/>
        </p:nvPicPr>
        <p:blipFill>
          <a:blip r:embed="rId2" cstate="print"/>
          <a:srcRect l="28125" t="6885" r="29687" b="13839"/>
          <a:stretch>
            <a:fillRect/>
          </a:stretch>
        </p:blipFill>
        <p:spPr bwMode="auto">
          <a:xfrm>
            <a:off x="214282" y="1643050"/>
            <a:ext cx="2697727" cy="2847600"/>
          </a:xfrm>
          <a:prstGeom prst="rect">
            <a:avLst/>
          </a:prstGeom>
          <a:noFill/>
        </p:spPr>
      </p:pic>
      <p:pic>
        <p:nvPicPr>
          <p:cNvPr id="28674" name="Picture 2" descr="C:\Users\Verca\Desktop\MMT (4) Shoulder, scapula, elbow, fotky\WP_20151001_055.jpg"/>
          <p:cNvPicPr>
            <a:picLocks noChangeAspect="1" noChangeArrowheads="1"/>
          </p:cNvPicPr>
          <p:nvPr/>
        </p:nvPicPr>
        <p:blipFill>
          <a:blip r:embed="rId3" cstate="print"/>
          <a:srcRect l="32031" t="9667" r="24850" b="13839"/>
          <a:stretch>
            <a:fillRect/>
          </a:stretch>
        </p:blipFill>
        <p:spPr bwMode="auto">
          <a:xfrm>
            <a:off x="3143240" y="1643050"/>
            <a:ext cx="2857520" cy="2847600"/>
          </a:xfrm>
          <a:prstGeom prst="rect">
            <a:avLst/>
          </a:prstGeom>
          <a:noFill/>
        </p:spPr>
      </p:pic>
      <p:pic>
        <p:nvPicPr>
          <p:cNvPr id="28675" name="Picture 3" descr="C:\Users\Verca\Desktop\MMT (4) Shoulder, scapula, elbow, fotky\WP_20151001_056.jpg"/>
          <p:cNvPicPr>
            <a:picLocks noChangeAspect="1" noChangeArrowheads="1"/>
          </p:cNvPicPr>
          <p:nvPr/>
        </p:nvPicPr>
        <p:blipFill>
          <a:blip r:embed="rId4" cstate="print"/>
          <a:srcRect l="32812" t="6885" r="22854" b="12448"/>
          <a:stretch>
            <a:fillRect/>
          </a:stretch>
        </p:blipFill>
        <p:spPr bwMode="auto">
          <a:xfrm>
            <a:off x="6143636" y="1643050"/>
            <a:ext cx="2786083" cy="2847600"/>
          </a:xfrm>
          <a:prstGeom prst="rect">
            <a:avLst/>
          </a:prstGeom>
          <a:noFill/>
        </p:spPr>
      </p:pic>
      <p:sp>
        <p:nvSpPr>
          <p:cNvPr id="9" name="Nadpis 1"/>
          <p:cNvSpPr>
            <a:spLocks noGrp="1"/>
          </p:cNvSpPr>
          <p:nvPr>
            <p:ph idx="1"/>
          </p:nvPr>
        </p:nvSpPr>
        <p:spPr>
          <a:xfrm>
            <a:off x="500034" y="5214926"/>
            <a:ext cx="8358246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: a. </a:t>
            </a:r>
            <a:r>
              <a:rPr lang="cs-CZ" dirty="0" err="1"/>
              <a:t>supine</a:t>
            </a:r>
            <a:r>
              <a:rPr lang="cs-CZ" dirty="0"/>
              <a:t> (m. 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prone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behing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 (by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)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71472" y="5857892"/>
            <a:ext cx="82296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Adductor pollicis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882" name="Picture 2" descr="http://www.rad.washington.edu/academics/academic-sections/msk/muscle-atlas/upper-body/adductor-pollic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428736"/>
            <a:ext cx="2133600" cy="4162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Oblique head: bases of 2nd and 3rd metacarpals, </a:t>
            </a:r>
            <a:r>
              <a:rPr lang="en-US" dirty="0" err="1"/>
              <a:t>capitate</a:t>
            </a:r>
            <a:r>
              <a:rPr lang="en-US" dirty="0"/>
              <a:t>, and adjacent carpals</a:t>
            </a:r>
            <a:endParaRPr lang="cs-CZ" dirty="0"/>
          </a:p>
          <a:p>
            <a:r>
              <a:rPr lang="en-US" dirty="0"/>
              <a:t>Transverse head: anterior surface of body of 3rd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side of base of proximal phalanx of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Draws 1st metacarpal laterally to oppose thumb toward center of palm and rotates it medially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</a:t>
            </a:r>
            <a:r>
              <a:rPr lang="en-US" dirty="0" err="1"/>
              <a:t>ulnar</a:t>
            </a:r>
            <a:r>
              <a:rPr lang="en-US" dirty="0"/>
              <a:t>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26977" name="Picture 1" descr="C:\Users\Verca\Desktop\MMT (5) Hand\WP_20151008_044.jpg"/>
          <p:cNvPicPr>
            <a:picLocks noChangeAspect="1" noChangeArrowheads="1"/>
          </p:cNvPicPr>
          <p:nvPr/>
        </p:nvPicPr>
        <p:blipFill>
          <a:blip r:embed="rId2" cstate="print"/>
          <a:srcRect l="18750" t="6885" r="16406" b="8276"/>
          <a:stretch>
            <a:fillRect/>
          </a:stretch>
        </p:blipFill>
        <p:spPr bwMode="auto">
          <a:xfrm>
            <a:off x="2285984" y="1428736"/>
            <a:ext cx="4462407" cy="327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229600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support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, </a:t>
            </a:r>
            <a:r>
              <a:rPr lang="cs-CZ" dirty="0" err="1"/>
              <a:t>fingers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29026" name="Picture 2" descr="C:\Users\Verca\Desktop\MMT (5) Hand\WP_20151008_045.jpg"/>
          <p:cNvPicPr>
            <a:picLocks noChangeAspect="1" noChangeArrowheads="1"/>
          </p:cNvPicPr>
          <p:nvPr/>
        </p:nvPicPr>
        <p:blipFill>
          <a:blip r:embed="rId2" cstate="print"/>
          <a:srcRect l="18750" t="6885" r="13281" b="12448"/>
          <a:stretch>
            <a:fillRect/>
          </a:stretch>
        </p:blipFill>
        <p:spPr bwMode="auto">
          <a:xfrm>
            <a:off x="1857356" y="1285860"/>
            <a:ext cx="5135400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2</a:t>
            </a:r>
          </a:p>
        </p:txBody>
      </p:sp>
      <p:pic>
        <p:nvPicPr>
          <p:cNvPr id="130050" name="Picture 2" descr="C:\Users\Verca\Desktop\MMT (5) Hand\WP_20151008_046.jpg"/>
          <p:cNvPicPr>
            <a:picLocks noChangeAspect="1" noChangeArrowheads="1"/>
          </p:cNvPicPr>
          <p:nvPr/>
        </p:nvPicPr>
        <p:blipFill>
          <a:blip r:embed="rId2" cstate="print"/>
          <a:srcRect l="12500" t="6885" r="21094" b="11057"/>
          <a:stretch>
            <a:fillRect/>
          </a:stretch>
        </p:blipFill>
        <p:spPr bwMode="auto">
          <a:xfrm>
            <a:off x="2214546" y="1428736"/>
            <a:ext cx="5036007" cy="3495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143512"/>
            <a:ext cx="8429684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grade 1,0</a:t>
            </a:r>
          </a:p>
        </p:txBody>
      </p:sp>
      <p:pic>
        <p:nvPicPr>
          <p:cNvPr id="131074" name="Picture 2" descr="C:\Users\Verca\Desktop\MMT (5) Hand\WP_20151008_047.jpg"/>
          <p:cNvPicPr>
            <a:picLocks noChangeAspect="1" noChangeArrowheads="1"/>
          </p:cNvPicPr>
          <p:nvPr/>
        </p:nvPicPr>
        <p:blipFill>
          <a:blip r:embed="rId2" cstate="print"/>
          <a:srcRect l="17187" t="6885" r="19531" b="6885"/>
          <a:stretch>
            <a:fillRect/>
          </a:stretch>
        </p:blipFill>
        <p:spPr bwMode="auto">
          <a:xfrm>
            <a:off x="2143108" y="1214422"/>
            <a:ext cx="4844323" cy="370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143512"/>
            <a:ext cx="8429684" cy="150019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(in </a:t>
            </a:r>
            <a:r>
              <a:rPr lang="cs-CZ" dirty="0" err="1"/>
              <a:t>palm</a:t>
            </a:r>
            <a:r>
              <a:rPr lang="cs-CZ" dirty="0"/>
              <a:t> plane) –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I. </a:t>
            </a:r>
            <a:r>
              <a:rPr lang="cs-CZ" dirty="0" err="1"/>
              <a:t>and</a:t>
            </a:r>
            <a:r>
              <a:rPr lang="cs-CZ" dirty="0"/>
              <a:t> II. </a:t>
            </a:r>
            <a:r>
              <a:rPr lang="cs-CZ" dirty="0" err="1"/>
              <a:t>metacarp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adduction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joint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plane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endParaRPr lang="cs-CZ" dirty="0"/>
          </a:p>
          <a:p>
            <a:r>
              <a:rPr lang="cs-CZ" dirty="0"/>
              <a:t>MCP  </a:t>
            </a:r>
            <a:r>
              <a:rPr lang="cs-CZ" dirty="0" err="1"/>
              <a:t>and</a:t>
            </a:r>
            <a:r>
              <a:rPr lang="cs-CZ" dirty="0"/>
              <a:t> IP joint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abduction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5929330"/>
            <a:ext cx="4257676" cy="4286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pic>
        <p:nvPicPr>
          <p:cNvPr id="132098" name="Picture 2" descr="http://www.rad.washington.edu/academics/academic-sections/msk/muscle-atlas/upper-body/abductor-pollicis-long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57364"/>
            <a:ext cx="1319707" cy="36072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886324" y="5929330"/>
            <a:ext cx="4257676" cy="42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pollicis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brevis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2100" name="Picture 4" descr="http://www.rad.washington.edu/academics/academic-sections/msk/muscle-atlas/upper-body/abductor-pollicis-brevi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00174"/>
            <a:ext cx="2047875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ulna,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1st </a:t>
            </a:r>
            <a:r>
              <a:rPr lang="cs-CZ" dirty="0" err="1"/>
              <a:t>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Abducts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carpometacarpal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/>
              <a:t>Origi</a:t>
            </a:r>
            <a:r>
              <a:rPr lang="cs-CZ" dirty="0"/>
              <a:t>n</a:t>
            </a:r>
          </a:p>
          <a:p>
            <a:r>
              <a:rPr lang="en-US" dirty="0"/>
              <a:t>Flexor </a:t>
            </a:r>
            <a:r>
              <a:rPr lang="en-US" dirty="0" err="1"/>
              <a:t>retinaculum</a:t>
            </a:r>
            <a:r>
              <a:rPr lang="en-US" dirty="0"/>
              <a:t> and tubercles of </a:t>
            </a:r>
            <a:r>
              <a:rPr lang="en-US" dirty="0" err="1"/>
              <a:t>scaphoid</a:t>
            </a:r>
            <a:r>
              <a:rPr lang="en-US" dirty="0"/>
              <a:t> and trapezium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side of base of proximal phalanx of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Abducts thumb and helps oppose it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Recurrent branch of median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143512"/>
            <a:ext cx="8143932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table: a.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shoulder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33794" name="Picture 2" descr="C:\Users\Verca\Desktop\MMT (4) Shoulder, scapula, elbow, fotky\WP_20151001_058.jpg"/>
          <p:cNvPicPr>
            <a:picLocks noChangeAspect="1" noChangeArrowheads="1"/>
          </p:cNvPicPr>
          <p:nvPr/>
        </p:nvPicPr>
        <p:blipFill>
          <a:blip r:embed="rId2" cstate="print"/>
          <a:srcRect l="21875" t="8275" r="13281" b="5494"/>
          <a:stretch>
            <a:fillRect/>
          </a:stretch>
        </p:blipFill>
        <p:spPr bwMode="auto">
          <a:xfrm>
            <a:off x="214282" y="2000240"/>
            <a:ext cx="2891612" cy="2160000"/>
          </a:xfrm>
          <a:prstGeom prst="rect">
            <a:avLst/>
          </a:prstGeom>
          <a:noFill/>
        </p:spPr>
      </p:pic>
      <p:pic>
        <p:nvPicPr>
          <p:cNvPr id="33795" name="Picture 3" descr="C:\Users\Verca\Desktop\MMT (4) Shoulder, scapula, elbow, fotky\WP_20151001_059.jpg"/>
          <p:cNvPicPr>
            <a:picLocks noChangeAspect="1" noChangeArrowheads="1"/>
          </p:cNvPicPr>
          <p:nvPr/>
        </p:nvPicPr>
        <p:blipFill>
          <a:blip r:embed="rId3" cstate="print"/>
          <a:srcRect l="28906" t="6885" r="6250" b="4103"/>
          <a:stretch>
            <a:fillRect/>
          </a:stretch>
        </p:blipFill>
        <p:spPr bwMode="auto">
          <a:xfrm>
            <a:off x="3214678" y="2000240"/>
            <a:ext cx="2801250" cy="2160000"/>
          </a:xfrm>
          <a:prstGeom prst="rect">
            <a:avLst/>
          </a:prstGeom>
          <a:noFill/>
        </p:spPr>
      </p:pic>
      <p:pic>
        <p:nvPicPr>
          <p:cNvPr id="33796" name="Picture 4" descr="C:\Users\Verca\Desktop\MMT (4) Shoulder, scapula, elbow, fotky\WP_20151001_060.jpg"/>
          <p:cNvPicPr>
            <a:picLocks noChangeAspect="1" noChangeArrowheads="1"/>
          </p:cNvPicPr>
          <p:nvPr/>
        </p:nvPicPr>
        <p:blipFill>
          <a:blip r:embed="rId4" cstate="print"/>
          <a:srcRect l="22656" t="4103" r="10156" b="2713"/>
          <a:stretch>
            <a:fillRect/>
          </a:stretch>
        </p:blipFill>
        <p:spPr bwMode="auto">
          <a:xfrm>
            <a:off x="6215074" y="2000240"/>
            <a:ext cx="2772537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adducted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35169" name="Picture 1" descr="C:\Users\Verca\Desktop\MMT (5) Hand\WP_20151008_048.jpg"/>
          <p:cNvPicPr>
            <a:picLocks noChangeAspect="1" noChangeArrowheads="1"/>
          </p:cNvPicPr>
          <p:nvPr/>
        </p:nvPicPr>
        <p:blipFill>
          <a:blip r:embed="rId2" cstate="print"/>
          <a:srcRect l="16406" t="2713" r="13281" b="8276"/>
          <a:stretch>
            <a:fillRect/>
          </a:stretch>
        </p:blipFill>
        <p:spPr bwMode="auto">
          <a:xfrm>
            <a:off x="2000232" y="1214422"/>
            <a:ext cx="4910625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2858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adducted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CMC </a:t>
            </a:r>
            <a:r>
              <a:rPr lang="cs-CZ" dirty="0" err="1"/>
              <a:t>thumb</a:t>
            </a:r>
            <a:r>
              <a:rPr lang="cs-CZ" dirty="0"/>
              <a:t> joint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37218" name="Picture 2" descr="C:\Users\Verca\Desktop\MMT (5) Hand\WP_20151008_049.jpg"/>
          <p:cNvPicPr>
            <a:picLocks noChangeAspect="1" noChangeArrowheads="1"/>
          </p:cNvPicPr>
          <p:nvPr/>
        </p:nvPicPr>
        <p:blipFill>
          <a:blip r:embed="rId2" cstate="print"/>
          <a:srcRect l="9375" t="9667" r="11718" b="6885"/>
          <a:stretch>
            <a:fillRect/>
          </a:stretch>
        </p:blipFill>
        <p:spPr bwMode="auto">
          <a:xfrm>
            <a:off x="1500166" y="1285860"/>
            <a:ext cx="6005460" cy="35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2</a:t>
            </a:r>
          </a:p>
        </p:txBody>
      </p:sp>
      <p:pic>
        <p:nvPicPr>
          <p:cNvPr id="138242" name="Picture 2" descr="C:\Users\Verca\Desktop\MMT (5) Hand\WP_20151008_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21" t="4104" r="17195" b="2771"/>
          <a:stretch>
            <a:fillRect/>
          </a:stretch>
        </p:blipFill>
        <p:spPr bwMode="auto">
          <a:xfrm>
            <a:off x="2214546" y="1285860"/>
            <a:ext cx="4502807" cy="3495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229600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CMC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grade 1,0</a:t>
            </a:r>
          </a:p>
        </p:txBody>
      </p:sp>
      <p:pic>
        <p:nvPicPr>
          <p:cNvPr id="139266" name="Picture 2" descr="C:\Users\Verca\Desktop\MMT (5) Hand\WP_20151008_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195" t="5682" r="16308" b="5927"/>
          <a:stretch>
            <a:fillRect/>
          </a:stretch>
        </p:blipFill>
        <p:spPr bwMode="auto">
          <a:xfrm>
            <a:off x="2285984" y="1357298"/>
            <a:ext cx="4874464" cy="3639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229600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CMC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thumb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styloideus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radii area)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CMC </a:t>
            </a:r>
            <a:r>
              <a:rPr lang="cs-CZ" sz="4000" dirty="0" err="1"/>
              <a:t>thumb</a:t>
            </a:r>
            <a:r>
              <a:rPr lang="cs-CZ" sz="4000" dirty="0"/>
              <a:t> joint </a:t>
            </a:r>
            <a:r>
              <a:rPr lang="cs-CZ" sz="4000" dirty="0" err="1"/>
              <a:t>abduction</a:t>
            </a:r>
            <a:r>
              <a:rPr lang="cs-CZ" sz="4000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fixed</a:t>
            </a:r>
            <a:r>
              <a:rPr lang="cs-CZ" dirty="0"/>
              <a:t>,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plane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endParaRPr lang="cs-CZ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57826"/>
            <a:ext cx="3829048" cy="768337"/>
          </a:xfrm>
        </p:spPr>
        <p:txBody>
          <a:bodyPr/>
          <a:lstStyle/>
          <a:p>
            <a:pPr>
              <a:buNone/>
            </a:pPr>
            <a:r>
              <a:rPr lang="cs-CZ" dirty="0" err="1"/>
              <a:t>Opponnens</a:t>
            </a:r>
            <a:r>
              <a:rPr lang="cs-CZ" dirty="0"/>
              <a:t> </a:t>
            </a:r>
            <a:r>
              <a:rPr lang="cs-CZ" dirty="0" err="1"/>
              <a:t>pollicis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29124" y="5357826"/>
            <a:ext cx="4429156" cy="76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Opponnens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digiti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http://www.rad.washington.edu/academics/academic-sections/msk/muscle-atlas/upper-body/opponens-pollic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2057400" cy="4171950"/>
          </a:xfrm>
          <a:prstGeom prst="rect">
            <a:avLst/>
          </a:prstGeom>
          <a:noFill/>
        </p:spPr>
      </p:pic>
      <p:pic>
        <p:nvPicPr>
          <p:cNvPr id="3076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78763" r="64196" b="2675"/>
          <a:stretch>
            <a:fillRect/>
          </a:stretch>
        </p:blipFill>
        <p:spPr bwMode="auto">
          <a:xfrm>
            <a:off x="5286380" y="1785926"/>
            <a:ext cx="326706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Opponnens</a:t>
            </a:r>
            <a:r>
              <a:rPr lang="cs-CZ" dirty="0"/>
              <a:t> </a:t>
            </a:r>
            <a:r>
              <a:rPr lang="cs-CZ" dirty="0" err="1"/>
              <a:t>pollicis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Flexor </a:t>
            </a:r>
            <a:r>
              <a:rPr lang="en-US" dirty="0" err="1"/>
              <a:t>retinaculum</a:t>
            </a:r>
            <a:r>
              <a:rPr lang="en-US" dirty="0"/>
              <a:t> and tubercles of </a:t>
            </a:r>
            <a:r>
              <a:rPr lang="en-US" dirty="0" err="1"/>
              <a:t>scaphoid</a:t>
            </a:r>
            <a:r>
              <a:rPr lang="en-US" dirty="0"/>
              <a:t> and trapezium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side of 1st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Draws 1st metacarpal laterally to oppose thumb toward center of palm and rotates it medially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Recurrent branch of median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Opponnens</a:t>
            </a:r>
            <a:r>
              <a:rPr lang="cs-CZ" dirty="0"/>
              <a:t>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minimi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Hook of </a:t>
            </a:r>
            <a:r>
              <a:rPr lang="en-US" dirty="0" err="1"/>
              <a:t>hamate</a:t>
            </a:r>
            <a:r>
              <a:rPr lang="en-US" dirty="0"/>
              <a:t> and flexor </a:t>
            </a:r>
            <a:r>
              <a:rPr lang="en-US" dirty="0" err="1"/>
              <a:t>retinaculum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border of 5th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Draws 5th metacarpal </a:t>
            </a:r>
            <a:r>
              <a:rPr lang="en-US" dirty="0" err="1"/>
              <a:t>anteriorly</a:t>
            </a:r>
            <a:r>
              <a:rPr lang="en-US" dirty="0"/>
              <a:t> and rotates it, bringing little finger (5th digit) into opposition with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</a:t>
            </a:r>
            <a:r>
              <a:rPr lang="en-US" dirty="0" err="1"/>
              <a:t>ulnar</a:t>
            </a:r>
            <a:r>
              <a:rPr lang="en-US" dirty="0"/>
              <a:t>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and</a:t>
            </a:r>
            <a:r>
              <a:rPr lang="cs-CZ" dirty="0"/>
              <a:t> V. </a:t>
            </a:r>
            <a:r>
              <a:rPr lang="cs-CZ" dirty="0" err="1"/>
              <a:t>metatars</a:t>
            </a:r>
            <a:r>
              <a:rPr lang="cs-CZ" dirty="0"/>
              <a:t> </a:t>
            </a:r>
          </a:p>
        </p:txBody>
      </p:sp>
      <p:pic>
        <p:nvPicPr>
          <p:cNvPr id="2049" name="Picture 1" descr="C:\Users\Verca\Desktop\MMT (5) Hand\WP_20151008_052.jpg"/>
          <p:cNvPicPr>
            <a:picLocks noChangeAspect="1" noChangeArrowheads="1"/>
          </p:cNvPicPr>
          <p:nvPr/>
        </p:nvPicPr>
        <p:blipFill>
          <a:blip r:embed="rId2" cstate="print"/>
          <a:srcRect l="13281" t="5494" r="18750" b="2713"/>
          <a:stretch>
            <a:fillRect/>
          </a:stretch>
        </p:blipFill>
        <p:spPr bwMode="auto">
          <a:xfrm>
            <a:off x="2214546" y="1142984"/>
            <a:ext cx="4318364" cy="327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41127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</p:txBody>
      </p:sp>
      <p:pic>
        <p:nvPicPr>
          <p:cNvPr id="145410" name="Picture 2" descr="C:\Users\Verca\Desktop\MMT (5) Hand\WP_20151008_053.jpg"/>
          <p:cNvPicPr>
            <a:picLocks noChangeAspect="1" noChangeArrowheads="1"/>
          </p:cNvPicPr>
          <p:nvPr/>
        </p:nvPicPr>
        <p:blipFill>
          <a:blip r:embed="rId2" cstate="print"/>
          <a:srcRect l="10156" t="26356" r="21094" b="16621"/>
          <a:stretch>
            <a:fillRect/>
          </a:stretch>
        </p:blipFill>
        <p:spPr bwMode="auto">
          <a:xfrm>
            <a:off x="1357290" y="1428736"/>
            <a:ext cx="6286544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33984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table,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table: a.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palm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,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</p:txBody>
      </p:sp>
      <p:pic>
        <p:nvPicPr>
          <p:cNvPr id="29697" name="Picture 1" descr="C:\Users\Verca\Desktop\MMT (4) Shoulder, scapula, elbow, fotky\WP_20151001_062.jpg"/>
          <p:cNvPicPr>
            <a:picLocks noChangeAspect="1" noChangeArrowheads="1"/>
          </p:cNvPicPr>
          <p:nvPr/>
        </p:nvPicPr>
        <p:blipFill>
          <a:blip r:embed="rId2" cstate="print"/>
          <a:srcRect l="21093" t="2712" r="27344" b="12448"/>
          <a:stretch>
            <a:fillRect/>
          </a:stretch>
        </p:blipFill>
        <p:spPr bwMode="auto">
          <a:xfrm>
            <a:off x="357158" y="1857364"/>
            <a:ext cx="2726557" cy="2520000"/>
          </a:xfrm>
          <a:prstGeom prst="rect">
            <a:avLst/>
          </a:prstGeom>
          <a:noFill/>
        </p:spPr>
      </p:pic>
      <p:pic>
        <p:nvPicPr>
          <p:cNvPr id="29698" name="Picture 2" descr="C:\Users\Verca\Desktop\MMT (4) Shoulder, scapula, elbow, fotky\WP_20151001_063.jpg"/>
          <p:cNvPicPr>
            <a:picLocks noChangeAspect="1" noChangeArrowheads="1"/>
          </p:cNvPicPr>
          <p:nvPr/>
        </p:nvPicPr>
        <p:blipFill>
          <a:blip r:embed="rId3" cstate="print"/>
          <a:srcRect l="27343" t="12448" r="21094" b="8276"/>
          <a:stretch>
            <a:fillRect/>
          </a:stretch>
        </p:blipFill>
        <p:spPr bwMode="auto">
          <a:xfrm>
            <a:off x="3214678" y="1857364"/>
            <a:ext cx="2917895" cy="2520000"/>
          </a:xfrm>
          <a:prstGeom prst="rect">
            <a:avLst/>
          </a:prstGeom>
          <a:noFill/>
        </p:spPr>
      </p:pic>
      <p:pic>
        <p:nvPicPr>
          <p:cNvPr id="29699" name="Picture 3" descr="C:\Users\Verca\Desktop\MMT (4) Shoulder, scapula, elbow, fotky\WP_20151001_065.jpg"/>
          <p:cNvPicPr>
            <a:picLocks noChangeAspect="1" noChangeArrowheads="1"/>
          </p:cNvPicPr>
          <p:nvPr/>
        </p:nvPicPr>
        <p:blipFill>
          <a:blip r:embed="rId4" cstate="print"/>
          <a:srcRect l="25781" t="15230" r="27344" b="8276"/>
          <a:stretch>
            <a:fillRect/>
          </a:stretch>
        </p:blipFill>
        <p:spPr bwMode="auto">
          <a:xfrm>
            <a:off x="6215074" y="1857364"/>
            <a:ext cx="2749091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41127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finger</a:t>
            </a:r>
            <a:r>
              <a:rPr lang="cs-CZ" dirty="0"/>
              <a:t> </a:t>
            </a:r>
            <a:r>
              <a:rPr lang="cs-CZ" dirty="0" err="1"/>
              <a:t>opposition</a:t>
            </a:r>
            <a:r>
              <a:rPr lang="cs-CZ" dirty="0"/>
              <a:t> –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metacarp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hypothenar</a:t>
            </a:r>
            <a:endParaRPr lang="cs-CZ" dirty="0"/>
          </a:p>
        </p:txBody>
      </p:sp>
      <p:pic>
        <p:nvPicPr>
          <p:cNvPr id="146434" name="Picture 2" descr="C:\Users\Verca\Desktop\MMT (5) Hand\WP_20151008_054.jpg"/>
          <p:cNvPicPr>
            <a:picLocks noChangeAspect="1" noChangeArrowheads="1"/>
          </p:cNvPicPr>
          <p:nvPr/>
        </p:nvPicPr>
        <p:blipFill>
          <a:blip r:embed="rId2" cstate="print"/>
          <a:srcRect l="18750" t="8276" r="13281" b="1322"/>
          <a:stretch>
            <a:fillRect/>
          </a:stretch>
        </p:blipFill>
        <p:spPr bwMode="auto">
          <a:xfrm>
            <a:off x="1857356" y="1285860"/>
            <a:ext cx="4770277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Thumb</a:t>
            </a:r>
            <a:r>
              <a:rPr lang="cs-CZ" sz="3600" dirty="0"/>
              <a:t> </a:t>
            </a:r>
            <a:r>
              <a:rPr lang="cs-CZ" sz="3600" dirty="0" err="1"/>
              <a:t>and</a:t>
            </a:r>
            <a:r>
              <a:rPr lang="cs-CZ" sz="3600" dirty="0"/>
              <a:t> </a:t>
            </a:r>
            <a:r>
              <a:rPr lang="cs-CZ" sz="3600" dirty="0" err="1"/>
              <a:t>little</a:t>
            </a:r>
            <a:r>
              <a:rPr lang="cs-CZ" sz="3600" dirty="0"/>
              <a:t> </a:t>
            </a:r>
            <a:r>
              <a:rPr lang="cs-CZ" sz="3600" dirty="0" err="1"/>
              <a:t>finger</a:t>
            </a:r>
            <a:r>
              <a:rPr lang="cs-CZ" sz="3600" dirty="0"/>
              <a:t> </a:t>
            </a:r>
            <a:r>
              <a:rPr lang="cs-CZ" sz="3600" dirty="0" err="1"/>
              <a:t>opposition</a:t>
            </a:r>
            <a:r>
              <a:rPr lang="cs-CZ" sz="3600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</a:t>
            </a:r>
            <a:r>
              <a:rPr lang="cs-CZ" dirty="0" err="1"/>
              <a:t>properly</a:t>
            </a:r>
            <a:r>
              <a:rPr lang="cs-CZ" dirty="0"/>
              <a:t> –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enought</a:t>
            </a:r>
            <a:r>
              <a:rPr lang="cs-CZ" dirty="0"/>
              <a:t> to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r>
              <a:rPr lang="cs-CZ" dirty="0"/>
              <a:t>Put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in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–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opposition</a:t>
            </a:r>
            <a:endParaRPr lang="cs-CZ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29642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Metacarpophalangeal</a:t>
            </a:r>
            <a:r>
              <a:rPr lang="cs-CZ" sz="3600" dirty="0"/>
              <a:t> joint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thumb</a:t>
            </a:r>
            <a:r>
              <a:rPr lang="cs-CZ" sz="3600" dirty="0"/>
              <a:t> (MCP)</a:t>
            </a:r>
          </a:p>
        </p:txBody>
      </p:sp>
      <p:pic>
        <p:nvPicPr>
          <p:cNvPr id="147458" name="Picture 2" descr="http://www.eorthopod.com/images/ContentImages/hand/hand_cmc/hand_cmc_anat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374"/>
          <a:stretch>
            <a:fillRect/>
          </a:stretch>
        </p:blipFill>
        <p:spPr bwMode="auto">
          <a:xfrm>
            <a:off x="1214414" y="2214554"/>
            <a:ext cx="6096000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4612" y="5786454"/>
            <a:ext cx="3829048" cy="911213"/>
          </a:xfrm>
        </p:spPr>
        <p:txBody>
          <a:bodyPr/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148482" name="AutoShape 2" descr="data:image/jpeg;base64,/9j/4AAQSkZJRgABAQAAAQABAAD/2wCEAAkGBxQTEhITExQUFRQXGRMaGBgXFBQUFBcXFR0ZFxkYFxUYHCggGBolGxcUITEhJSkrLi4vFx8zODMtNygtLisBCgoKDg0OGxAQGiwkHyUrLCwsLCwsLywsLywsLCwuLCwsLCwvLCwsLCwsLCwsLCwsLDcsLCwsLCw3LDUuNywsN//AABEIAOEA4QMBIgACEQEDEQH/xAAbAAEAAgMBAQAAAAAAAAAAAAAABAUDBgcCAf/EAEIQAAIBAwICBwQGCAQHAQAAAAECAAMEERIhBTEGEyJBUWFxB4GRoTJSgpKisRQjQnJzssHRYsLh8BUWJDM0Y4NT/8QAGQEBAQEBAQEAAAAAAAAAAAAAAAIDAQQF/8QAJREBAAICAgIBAwUAAAAAAAAAAAECETEDIRJBEwQFIlFhcYHB/9oADAMBAAIRAxEAPwDuMREBERAREQEREBERAREx3FYIjOeSgk+gGTAyRNAuekV0TqWoFH1dClfQkjJ+M23o/wAUFzRFTGGyVceDLz93I++ci0Su1JrtZRETqCIiAiIgIiICIiAiIgIiICIiAiIgIiICIiAiJC41UK29dhsRTqHPhhTvA+f8YoaxT62nrOwGoc/DPLPlJ05Zd2oZOQxN46H8SNa2UscuhKMTzJXkT5lSp+MmJy0vTxXcqulNTTaVz/hx8SB/WWsp+ly5s6/7ufgQf6Ts6RG2k27jSZcez24/WXVPu/VMPU6lb8lmv2xOiWns8OLu4HjTU/Bv9ZFG/Jp0KIiaPORKDpTxJkC0qbFXfJJH0lUbbeBJ7/Iyl6OcVq066UqlRnSoSO2dRVsEghjvg4xjzEny7wuKTjLeYiJSCIiAiIgIiICIiAiIgIiICIiAiIgJHv6OulUT6yOv3gRJEQOVW1xlMeQlx7OrjFa4pn9pUceqkqx/EnwlRWoinVrU8bh3A27skj5EST0cc0r2ixGA4en94ZH4lX4zOu3ov3Dpcruka5tbkf8AqqfJSZYyv6Qf+Lc/wqv8pmksI25vb0iy88eG0teg9LRfOM5zRb5NT/vItqoNOSOi76b+n/iSqv5N/lmVXo5NS6LESPxC46ulUf6qs3wBM1eZpN5ddbdVX7gdC+ibH8Wo++V9Svm5tQP/ANqP84ni1fQm+c+Pn3zFwNesv7YcwGLH7CsfzAmUPTbqHVoiJq8xERAREQEREBERAREQEREBERAREQKfjPSBLc6SrO2MkLjYeZJ5+Um8L4glemtVM6TnY7EEbEEeIM03pC3/AFdYHv0EemlR+YM+9Cr/AKu4egT2aoLKPCoo3x6r/JJie2s0jxzD70kp9XeMe6oiN7xlSPwj4ym4kSAGXZlIZT5ruPnNj6fJh7Wp/idD9oBh/K3xlBfDIkTtdZzWHSOH3Qq0qdVeTqrD7QBxMHSD/wAW5/hVv5TKP2fX2qi9Enekxx+4+WHz1D3CXXSI4tbj+FU/lM09McYnDQrQ/q554ZU0Xtq3cX0/fBX8yJjtySnLHmc4kO6ZkKPz0Mrbf4SD/SZQ3s7BKPpjX02xXvdkX56j+FTLyan0xq6qtCl4BnPv7K/55rbTCkZspnp6UG099CLbXe1KndTp4+1UOB8kafbttsSx9nFPsXNT61XT7kUH82MmrW89NwiIlsCIiAiIgIiICIiAiIgIiICIiAiIgaN04p6bim/10I96H+zCa3XrmlUSqvOmyv6gblfeMj3zd+ntqWopVAz1bb/uv2T89J+M1TQujOASR/vEznbes5q2fp/hrNKqnIWpRcHybsf58zXXpBgCTt8BLPhDm64bcWvOrSVlXxIHapH4jT9kyp4LdBqSMADsMH1ixTrMJfRmt1V7TXkKgdD4ctY+age+bl0kXNrcfw3/AC3nOryoabLWHOmyt90gke8ZE6XxDFS3qY3D03x5hlOPzna6TfeWiWikIN/lKzja9hpbWKZpgyr44n6t/QyIazLrE0XixNS7qsOS4QfZG/4i03W3qZRW8VB+IzNDtDr1v9Znb77Fv6y7sePaDxEMFJxt65m1+z6jpskP12qN+IgfICafx6tpRvIGdH4NbdXb0af1aaD3gDPzirvJPSbNJ6XdJb+zelpt7V6Va4pUKRNeqH1Vc6WqL1WFGQc4J7uc3aah7TbR6lvb9WjOyXdm+FUsQFqDJ25AA85bJ5/5muqN1Z213Rt1/STcdulXdwi0afWZOumveCPSbYlwh04ZTqzpwwOrHPT4+6aJ7QOAC84jwdKlJqlANdNV7LGmAqBlFRhsAWVRg89xNX4XZ1LW4tar21cW9rfcWTFOg76KddUNJ0poCerOWAIGIHXn4jRDaTVphiHOC6g4pkBzjPJSQD4ZEh8f42tC1ua6aajUaT1NAcb6VLAHGcA45zknA+iL3dWk9e1q9UW4s5FRGTD1HU0tanxzkA/V8pgpdHXo2ls1G0qK9fhnEaVcLRfWaoCsvW7Z1MRsDz7oHbOE8QWtTRwV1FEZlDBipcA4Pz+EmTlHRHh1M3fDWsrOtbdTRqC8qPQe3Dh0wKbawDWfrQGzvjHPunV4CIiAiIgIiICIiAiIgY7mgHRkYZVgVI8iMGctpIyl6R3KMy/dJGflOrTn/SC3NO9buWqA4PdnGlh65GftSLNOOe8K7g921vcpU5KxVKg8VYgZ9QcH4+M8UqXU3FzQ5aKj6f3W7a/hYT3xOgpRlzkkHeYuLXIe4tq5OP0igmr+JSJR8fFR7pPpp7R+KVgAfOb30Qves4fTJ/YR0P8A88qPwgH3zTLugMcsie7Cu9NGpqzKj51KOR1DB9MjwxFZwWpmEuwfFMDI2x+UrONudLb52PdLKhhQQAAO6YqgznI2hWG4VL3Tw5KgO5o0wv7zqAPmczW7bsoBju/KVi2uRo1uFyCFDsFB8gDgczLJKeFxv8TEzlMVx0o+KtrenT73emuP3mA/rOvE49Jy20oZvrTO69YD71BI+YE6H0gtqlS1uadEhar0qq0yTgB2UhSTg4wSO6XVlybcg4d7TripY8Xqa260VaYtOwuoJcsy01VcdrSEY75M2leltxWsuF0bZl/Tb2muarLqWktNf19cqNic7BTgEnywY1j7MGS74XWLJ1VtQpLXQE4qV6IbQ4GN+1UY5PILjvnrg/Qq9s2oVaH6O7W7XlJKbu6q9rXfrU7YU6KitnbBGDjMpD10iS7s2tqVTidTq7i5VetZaFOpTppScuC5XRu+D9HwEvfZxxircUrjrKouEpV3p0bgIE6+moU6sDZiCWXUuxx6yBX6LXlzUsql81tWFOvVqPSCfqqdNqRRaa6lzVw2+W8fKb1SpKoCqAqjYAAAAeQHKBUcY4r1VzZUutRBXasug0ndqhVNQC1AwFPG5OQc5wMSNbdN7N7gW61GLl3pq/VVBRaqgy1Na2nQzAA7AzW+lvG6NbiPDaNMn9It73S9Mgq+h6TEuoO7U8Y7Q22mPgvQW6piytKhofolnXqV0qqzdfVJLmmrJpATHWNqOTnAgW1v7QbWnQt6lxX1m4av1Jp21Ya+qqdXoFPtNryQvmd5F477TaVMWT0KVWslxWpozdRWACszoyr2e1WVkP6vmZD6LdALig3BjWakwshf9ZglsvcMzUyuV32YE5xgjvmah0IuFtbGhmkWt+Ii5Y6mx1IqvU27O74YbfOBv9ncCoiVAGAZQwDqUcAjOGRt1PkZmiICIiAiIgIiICIiAmr9P7PVQWqPpUmB+y/ZPz0n3TaJH4hbCpSqUzydWX4gjM5MZh2JxOXL2RnHZ2GN2549PExa2mFpKx1Cl1ugkdodaQzb9+4El8Ly1ME/Ceqq42mUPRh7ZAZGZcGZzVGP9JCvKdZSeyvpuYwZTVqoMZz8J8rV0OAshU7hlXJVc/vf6SDc16hBKqPvbfHE7hzK5pV1BwZJF0mMZwfA7Sgt6j0yDWUAHkQdS/kJPq1AwPKMOeT0tYC4tj4VqPwLAH5EzqU431vapn6r0z91gZ2SXVHITll69zd8b0VbRnpWy0iqfpgRE1VWxdFUHbYqv/bPLGDznU5R2fAinELm8LgirSo0wgBBXqyxJJzvnVKZtI4H0wWytq5cdbVq8Qv0pq1VaS4VyzM9WocU0Ubk+cvbX2garEXxtKopLVKVcMG0Ux9K4pkD9dSBI3GOTeEj3fs0VkXTX01qd1cXNOo1FKiKa7ajTeixw4AA3yDkZ25SyrdDnrpTp3t3VuEWoXemtOnQo1AAuhGRQWKKRnBY5J37oFNxTpZTrr19OhWSka9pQo3aFKVSt1lTD9Xrps3VDAyf2skDGMye/tCXrsC2qG0FwLVrrUoUVydO1L6Rphttc+H2fAJ1KXDLbpdULmjSNPUKPVnU9JW1boxJx9XwMJ7P/wBbg3Lmz/SDdC26tQeuzrwa2cmmG30Y98CNwn2mddVpobOolJrlrU1jUUr13bKBVxlgVQEnbTqxv39AmlUegAWhbURXOaF7+ma+r+kdbsaZGrbKuV1Z88d03WAiIgIiICIiAiIgIiICIiBzbgv/AGgO/efLs+YzFpTJ1KNhrffOO8zNUsAvfv6zF6JYLcjDg47vmJWXHECmzE7bK3cR4Se1uAfWVnEKIOQdx4Gdye0ihdZ7QwfUZnu+vkdDT0c9jywfHv5Sj/Rio7BI8uYlTc16obnt34G+O/GYcnEt2urxaoCkbHYHG2RKG6NSjsBlcf7xJfDaq1E7PLGB5eEt1oddR3HbXY+6cyTEQ1Gpegod/Gd14dV1UqTHmyIfiAZwninDSCcbH5TtnR29SrbUXpnI0qPMFRgqR3EES6ousoiJbMiIgIiICIiAiIgIiICIiAiIgIiICIiBzm3Yq1Ve9alT5EiZarEkEz7xel1d7WXufS4+0MH8Qaeqw7IPhMZ6l6dxEojneV96uWMmVDkzFXGDOHtDNHsypurLXhVxqbYbgeZ5+U2EDYyl4wpUoV5jJHqMTtZjPaOSLTSfDeOs6z+6Vb8OaluBhe/df7yxsbsUclzhW8eWeWM/D5yDZcep1nWkykFlByeWvvUenMGWdu6Iw6walXmNjke+evn4KViLcc5rr+3xftn3Dn5bW4Pqq+PJHcREYia6zHc+1ddU2r9qmhKDOX5D0Xxlp7Nb4pcVbc/RdS4Hg6YBx6qfwiZLnjq1Brp9mmPor4Y55EruhlbXxNG5ZWqTjb9meeMen14zicurxES0EREBERAREQEREBERAREQEREBERAREQNM6c0tNa3q/WDIT6dpfzf4SvRsgjumx9ObXXaOw50ytQei/S/CWmsWlQEKZleO2/HP4vDCeKq5AMkVlxk4mOqnZkqlgVds+Mi3FHUV94k2ivZH+9p4pJnV5GHfSo4jwsJpdeYII9cyZxl8PTA5kH5Ef3M+8VutIG2rBBx44kayqG5q9aAQqgBQefmfjmeml4jhtE7mYfH+o4OS33Dh5ax+Na3zP84iI/1ivkCgAftcx3YHOWPszp6r52+rSf4lkH95G40uDjHIfnLj2T0M1Lqp3Baaj1JYn8l+Mxrt9KdOkRETRmREQEREBERAREQEREBERAREQEREBERA8V6QdWVhlWBBHiCMGct4YChak30qbMh9VOM++dVnO+l1v1N7qH0a6hvtphW+Wg++ReOmnHPeHqpVAG5wJFrt2fI5x4zydOxOT4DumJ6xIAwdpDV7oOx2GkDxyfynytrB0oRg7klcmebYkE+pmdC4JZQpIxgMM5zt8Z2NpnSuumYVAHOVwNioGM+OJItuLWtLKq+WHPCsRn4Sc1yhJ1qVfnioMMfTuI9JUcc4iukrheXgJ2Z/VmqeN8WDFiOU6Z7OuFGhZqXGHqnrGB5gMAFH3QD7zOV9AuEi7vadOpvTQNUYfW0Ywp8iSM+WZ3yVWC0+iIiUgiIgIiICIiAiIgIiICIiAiIgIiICIiAmtdPuHGpamov06J6weajZx93J9VE2WfHUEEHcHY+kS7E4crtCGQNnn3c5iNfSSDuPmJWWdU0wwUnSCwXf9kE4+UNcsWB+My6bzlb2tUHUfPb4CZatxjbvOPlvn5SJRZQBkA+c8s6hs47pzpxLv7yk6aah39eR8QZo94O0e/cy9rUw7eA8e/3Svv7YDltEy7ELz2R0/wDrnPhRfPvZJ2Kcx9j1n27qr3AU0Hruzf5J06aV0xvsiIlJIiICIiAiIgIiICIiAiIgIiICIiAiIgJjuX0ozeAY/AZmSV/SCpptrg+FOp/KYHLLW3zTXxwJkey8F9+ZLtk7IHkJKE88PZMKdLRs7nHznp7UDfJMsWXeYqwnUyrhRkXidPC5lkVkDix7EGG9eymgFsi3e9Wox92lPyWblNW9ma44fS82rfzsJtM2jTzW2RETrhERAREQEREBERAREQEREBIvEr9aFM1HzgFRgDLEsQoAHeSSJKmG7tUqoUdQynmD8e7lApanS2gpYFaoZVoMFKqC3XuaShe1zDjBzjGQeRzPH/Olv2Nqmp+tGnSNQalVS3KHtY1GrUUDfBznON5Oq9HLZipankqNKnU4KjKthSGyMsiE45kbzyejFrkt1QLHOSWck56vckndv1NHB5jq1PcIHu942tJEepTrKrFw3ZB6sIGJZ8MezhTuM888skV79NLcI7laoCrqPZXOz1abAANuVNGrnyG2ZZf8Bt9Kp1Y0KzuFy2Cz5LMwz2ySWzqznJmM9GrXBXqgVK6SNTkFdTPgjO+WdyTzOps8zAtQZA4/RL29VBzYY+JAPylhPhEENLo8AaShwMzatMaZHhDT5ZamOAmYqnR9jNx0xpE74wfJLST0aMiXnRNmGJ0DSI0CPGHPklWdFuH9Ra06X1df4mZv6y1nwCfZSCIiAiIgIiICIiAiIgIiICIiAiIgIiICIiAiIgIiICIiAiIgIiICIiAiIgIiICIiAiIgIiIH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28800"/>
            <a:ext cx="3810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8484" name="AutoShape 4" descr="data:image/jpeg;base64,/9j/4AAQSkZJRgABAQAAAQABAAD/2wCEAAkGBxQTEhITExQUFRQXGRMaGBgXFBQUFBcXFR0ZFxkYFxUYHCggGBolGxcUITEhJSkrLi4vFx8zODMtNygtLisBCgoKDg0OGxAQGiwkHyUrLCwsLCwsLywsLywsLCwuLCwsLCwvLCwsLCwsLCwsLCwsLDcsLCwsLCw3LDUuNywsN//AABEIAOEA4QMBIgACEQEDEQH/xAAbAAEAAgMBAQAAAAAAAAAAAAAABAUDBgcCAf/EAEIQAAIBAwICBwQGCAQHAQAAAAECAAMEERIhBTEGEyJBUWFxB4GRoTJSgpKisRQjQnJzssHRYsLh8BUWJDM0Y4NT/8QAGQEBAQEBAQEAAAAAAAAAAAAAAAIDAQQF/8QAJREBAAICAgIBAwUAAAAAAAAAAAECETEDIRJBEwQFIlFhcYHB/9oADAMBAAIRAxEAPwDuMREBERAREQEREBERAREx3FYIjOeSgk+gGTAyRNAuekV0TqWoFH1dClfQkjJ+M23o/wAUFzRFTGGyVceDLz93I++ci0Su1JrtZRETqCIiAiIgIiICIiAiIgIiICIiAiIgIiICIiAiJC41UK29dhsRTqHPhhTvA+f8YoaxT62nrOwGoc/DPLPlJ05Zd2oZOQxN46H8SNa2UscuhKMTzJXkT5lSp+MmJy0vTxXcqulNTTaVz/hx8SB/WWsp+ly5s6/7ufgQf6Ts6RG2k27jSZcez24/WXVPu/VMPU6lb8lmv2xOiWns8OLu4HjTU/Bv9ZFG/Jp0KIiaPORKDpTxJkC0qbFXfJJH0lUbbeBJ7/Iyl6OcVq066UqlRnSoSO2dRVsEghjvg4xjzEny7wuKTjLeYiJSCIiAiIgIiICIiAiIgIiICIiAiIgJHv6OulUT6yOv3gRJEQOVW1xlMeQlx7OrjFa4pn9pUceqkqx/EnwlRWoinVrU8bh3A27skj5EST0cc0r2ixGA4en94ZH4lX4zOu3ov3Dpcruka5tbkf8AqqfJSZYyv6Qf+Lc/wqv8pmksI25vb0iy88eG0teg9LRfOM5zRb5NT/vItqoNOSOi76b+n/iSqv5N/lmVXo5NS6LESPxC46ulUf6qs3wBM1eZpN5ddbdVX7gdC+ibH8Wo++V9Svm5tQP/ANqP84ni1fQm+c+Pn3zFwNesv7YcwGLH7CsfzAmUPTbqHVoiJq8xERAREQEREBERAREQEREBERAREQKfjPSBLc6SrO2MkLjYeZJ5+Um8L4glemtVM6TnY7EEbEEeIM03pC3/AFdYHv0EemlR+YM+9Cr/AKu4egT2aoLKPCoo3x6r/JJie2s0jxzD70kp9XeMe6oiN7xlSPwj4ym4kSAGXZlIZT5ruPnNj6fJh7Wp/idD9oBh/K3xlBfDIkTtdZzWHSOH3Qq0qdVeTqrD7QBxMHSD/wAW5/hVv5TKP2fX2qi9Enekxx+4+WHz1D3CXXSI4tbj+FU/lM09McYnDQrQ/q554ZU0Xtq3cX0/fBX8yJjtySnLHmc4kO6ZkKPz0Mrbf4SD/SZQ3s7BKPpjX02xXvdkX56j+FTLyan0xq6qtCl4BnPv7K/55rbTCkZspnp6UG099CLbXe1KndTp4+1UOB8kafbttsSx9nFPsXNT61XT7kUH82MmrW89NwiIlsCIiAiIgIiICIiAiIgIiICIiAiIgaN04p6bim/10I96H+zCa3XrmlUSqvOmyv6gblfeMj3zd+ntqWopVAz1bb/uv2T89J+M1TQujOASR/vEznbes5q2fp/hrNKqnIWpRcHybsf58zXXpBgCTt8BLPhDm64bcWvOrSVlXxIHapH4jT9kyp4LdBqSMADsMH1ixTrMJfRmt1V7TXkKgdD4ctY+age+bl0kXNrcfw3/AC3nOryoabLWHOmyt90gke8ZE6XxDFS3qY3D03x5hlOPzna6TfeWiWikIN/lKzja9hpbWKZpgyr44n6t/QyIazLrE0XixNS7qsOS4QfZG/4i03W3qZRW8VB+IzNDtDr1v9Znb77Fv6y7sePaDxEMFJxt65m1+z6jpskP12qN+IgfICafx6tpRvIGdH4NbdXb0af1aaD3gDPzirvJPSbNJ6XdJb+zelpt7V6Va4pUKRNeqH1Vc6WqL1WFGQc4J7uc3aah7TbR6lvb9WjOyXdm+FUsQFqDJ25AA85bJ5/5muqN1Z213Rt1/STcdulXdwi0afWZOumveCPSbYlwh04ZTqzpwwOrHPT4+6aJ7QOAC84jwdKlJqlANdNV7LGmAqBlFRhsAWVRg89xNX4XZ1LW4tar21cW9rfcWTFOg76KddUNJ0poCerOWAIGIHXn4jRDaTVphiHOC6g4pkBzjPJSQD4ZEh8f42tC1ua6aajUaT1NAcb6VLAHGcA45zknA+iL3dWk9e1q9UW4s5FRGTD1HU0tanxzkA/V8pgpdHXo2ls1G0qK9fhnEaVcLRfWaoCsvW7Z1MRsDz7oHbOE8QWtTRwV1FEZlDBipcA4Pz+EmTlHRHh1M3fDWsrOtbdTRqC8qPQe3Dh0wKbawDWfrQGzvjHPunV4CIiAiIgIiICIiAiIgY7mgHRkYZVgVI8iMGctpIyl6R3KMy/dJGflOrTn/SC3NO9buWqA4PdnGlh65GftSLNOOe8K7g921vcpU5KxVKg8VYgZ9QcH4+M8UqXU3FzQ5aKj6f3W7a/hYT3xOgpRlzkkHeYuLXIe4tq5OP0igmr+JSJR8fFR7pPpp7R+KVgAfOb30Qves4fTJ/YR0P8A88qPwgH3zTLugMcsie7Cu9NGpqzKj51KOR1DB9MjwxFZwWpmEuwfFMDI2x+UrONudLb52PdLKhhQQAAO6YqgznI2hWG4VL3Tw5KgO5o0wv7zqAPmczW7bsoBju/KVi2uRo1uFyCFDsFB8gDgczLJKeFxv8TEzlMVx0o+KtrenT73emuP3mA/rOvE49Jy20oZvrTO69YD71BI+YE6H0gtqlS1uadEhar0qq0yTgB2UhSTg4wSO6XVlybcg4d7TripY8Xqa260VaYtOwuoJcsy01VcdrSEY75M2leltxWsuF0bZl/Tb2muarLqWktNf19cqNic7BTgEnywY1j7MGS74XWLJ1VtQpLXQE4qV6IbQ4GN+1UY5PILjvnrg/Qq9s2oVaH6O7W7XlJKbu6q9rXfrU7YU6KitnbBGDjMpD10iS7s2tqVTidTq7i5VetZaFOpTppScuC5XRu+D9HwEvfZxxircUrjrKouEpV3p0bgIE6+moU6sDZiCWXUuxx6yBX6LXlzUsql81tWFOvVqPSCfqqdNqRRaa6lzVw2+W8fKb1SpKoCqAqjYAAAAeQHKBUcY4r1VzZUutRBXasug0ndqhVNQC1AwFPG5OQc5wMSNbdN7N7gW61GLl3pq/VVBRaqgy1Na2nQzAA7AzW+lvG6NbiPDaNMn9It73S9Mgq+h6TEuoO7U8Y7Q22mPgvQW6piytKhofolnXqV0qqzdfVJLmmrJpATHWNqOTnAgW1v7QbWnQt6lxX1m4av1Jp21Ya+qqdXoFPtNryQvmd5F477TaVMWT0KVWslxWpozdRWACszoyr2e1WVkP6vmZD6LdALig3BjWakwshf9ZglsvcMzUyuV32YE5xgjvmah0IuFtbGhmkWt+Ii5Y6mx1IqvU27O74YbfOBv9ncCoiVAGAZQwDqUcAjOGRt1PkZmiICIiAiIgIiICIiAmr9P7PVQWqPpUmB+y/ZPz0n3TaJH4hbCpSqUzydWX4gjM5MZh2JxOXL2RnHZ2GN2549PExa2mFpKx1Cl1ugkdodaQzb9+4El8Ly1ME/Ceqq42mUPRh7ZAZGZcGZzVGP9JCvKdZSeyvpuYwZTVqoMZz8J8rV0OAshU7hlXJVc/vf6SDc16hBKqPvbfHE7hzK5pV1BwZJF0mMZwfA7Sgt6j0yDWUAHkQdS/kJPq1AwPKMOeT0tYC4tj4VqPwLAH5EzqU431vapn6r0z91gZ2SXVHITll69zd8b0VbRnpWy0iqfpgRE1VWxdFUHbYqv/bPLGDznU5R2fAinELm8LgirSo0wgBBXqyxJJzvnVKZtI4H0wWytq5cdbVq8Qv0pq1VaS4VyzM9WocU0Ubk+cvbX2garEXxtKopLVKVcMG0Ux9K4pkD9dSBI3GOTeEj3fs0VkXTX01qd1cXNOo1FKiKa7ajTeixw4AA3yDkZ25SyrdDnrpTp3t3VuEWoXemtOnQo1AAuhGRQWKKRnBY5J37oFNxTpZTrr19OhWSka9pQo3aFKVSt1lTD9Xrps3VDAyf2skDGMye/tCXrsC2qG0FwLVrrUoUVydO1L6Rphttc+H2fAJ1KXDLbpdULmjSNPUKPVnU9JW1boxJx9XwMJ7P/wBbg3Lmz/SDdC26tQeuzrwa2cmmG30Y98CNwn2mddVpobOolJrlrU1jUUr13bKBVxlgVQEnbTqxv39AmlUegAWhbURXOaF7+ma+r+kdbsaZGrbKuV1Z88d03WAiIgIiICIiAiIgIiICIiBzbgv/AGgO/efLs+YzFpTJ1KNhrffOO8zNUsAvfv6zF6JYLcjDg47vmJWXHECmzE7bK3cR4Se1uAfWVnEKIOQdx4Gdye0ihdZ7QwfUZnu+vkdDT0c9jywfHv5Sj/Rio7BI8uYlTc16obnt34G+O/GYcnEt2urxaoCkbHYHG2RKG6NSjsBlcf7xJfDaq1E7PLGB5eEt1oddR3HbXY+6cyTEQ1Gpegod/Gd14dV1UqTHmyIfiAZwninDSCcbH5TtnR29SrbUXpnI0qPMFRgqR3EES6ousoiJbMiIgIiICIiAiIgIiICIiAiIgIiICIiBzm3Yq1Ve9alT5EiZarEkEz7xel1d7WXufS4+0MH8Qaeqw7IPhMZ6l6dxEojneV96uWMmVDkzFXGDOHtDNHsypurLXhVxqbYbgeZ5+U2EDYyl4wpUoV5jJHqMTtZjPaOSLTSfDeOs6z+6Vb8OaluBhe/df7yxsbsUclzhW8eWeWM/D5yDZcep1nWkykFlByeWvvUenMGWdu6Iw6walXmNjke+evn4KViLcc5rr+3xftn3Dn5bW4Pqq+PJHcREYia6zHc+1ddU2r9qmhKDOX5D0Xxlp7Nb4pcVbc/RdS4Hg6YBx6qfwiZLnjq1Brp9mmPor4Y55EruhlbXxNG5ZWqTjb9meeMen14zicurxES0EREBERAREQEREBERAREQEREBERAREQNM6c0tNa3q/WDIT6dpfzf4SvRsgjumx9ObXXaOw50ytQei/S/CWmsWlQEKZleO2/HP4vDCeKq5AMkVlxk4mOqnZkqlgVds+Mi3FHUV94k2ivZH+9p4pJnV5GHfSo4jwsJpdeYII9cyZxl8PTA5kH5Ef3M+8VutIG2rBBx44kayqG5q9aAQqgBQefmfjmeml4jhtE7mYfH+o4OS33Dh5ax+Na3zP84iI/1ivkCgAftcx3YHOWPszp6r52+rSf4lkH95G40uDjHIfnLj2T0M1Lqp3Baaj1JYn8l+Mxrt9KdOkRETRmREQEREBERAREQEREBERAREQEREBERA8V6QdWVhlWBBHiCMGct4YChak30qbMh9VOM++dVnO+l1v1N7qH0a6hvtphW+Wg++ReOmnHPeHqpVAG5wJFrt2fI5x4zydOxOT4DumJ6xIAwdpDV7oOx2GkDxyfynytrB0oRg7klcmebYkE+pmdC4JZQpIxgMM5zt8Z2NpnSuumYVAHOVwNioGM+OJItuLWtLKq+WHPCsRn4Sc1yhJ1qVfnioMMfTuI9JUcc4iukrheXgJ2Z/VmqeN8WDFiOU6Z7OuFGhZqXGHqnrGB5gMAFH3QD7zOV9AuEi7vadOpvTQNUYfW0Ywp8iSM+WZ3yVWC0+iIiUgiIgIiICIiAiIgIiICIiAiIgIiICIiAmtdPuHGpamov06J6weajZx93J9VE2WfHUEEHcHY+kS7E4crtCGQNnn3c5iNfSSDuPmJWWdU0wwUnSCwXf9kE4+UNcsWB+My6bzlb2tUHUfPb4CZatxjbvOPlvn5SJRZQBkA+c8s6hs47pzpxLv7yk6aah39eR8QZo94O0e/cy9rUw7eA8e/3Svv7YDltEy7ELz2R0/wDrnPhRfPvZJ2Kcx9j1n27qr3AU0Hruzf5J06aV0xvsiIlJIiICIiAiIgIiICIiAiIgIiICIiAiIgJjuX0ozeAY/AZmSV/SCpptrg+FOp/KYHLLW3zTXxwJkey8F9+ZLtk7IHkJKE88PZMKdLRs7nHznp7UDfJMsWXeYqwnUyrhRkXidPC5lkVkDix7EGG9eymgFsi3e9Wox92lPyWblNW9ma44fS82rfzsJtM2jTzW2RETrhERAREQEREBERAREQEREBIvEr9aFM1HzgFRgDLEsQoAHeSSJKmG7tUqoUdQynmD8e7lApanS2gpYFaoZVoMFKqC3XuaShe1zDjBzjGQeRzPH/Olv2Nqmp+tGnSNQalVS3KHtY1GrUUDfBznON5Oq9HLZipankqNKnU4KjKthSGyMsiE45kbzyejFrkt1QLHOSWck56vckndv1NHB5jq1PcIHu942tJEepTrKrFw3ZB6sIGJZ8MezhTuM888skV79NLcI7laoCrqPZXOz1abAANuVNGrnyG2ZZf8Bt9Kp1Y0KzuFy2Cz5LMwz2ySWzqznJmM9GrXBXqgVK6SNTkFdTPgjO+WdyTzOps8zAtQZA4/RL29VBzYY+JAPylhPhEENLo8AaShwMzatMaZHhDT5ZamOAmYqnR9jNx0xpE74wfJLST0aMiXnRNmGJ0DSI0CPGHPklWdFuH9Ra06X1df4mZv6y1nwCfZSCIiAiIgIiICIiAiIgIiICIiAiIgIiICIiAiIgIiICIiAiIgIiICIiAiIgIiICIiAiIgIiIH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828800"/>
            <a:ext cx="3810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8486" name="Picture 6" descr="http://centralorthopedicgroup.com/wp-content/uploads/2015/02/adult_finger_fx_thumb_fle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7500" t="3750" r="3749" b="6249"/>
          <a:stretch>
            <a:fillRect/>
          </a:stretch>
        </p:blipFill>
        <p:spPr bwMode="auto">
          <a:xfrm>
            <a:off x="4929190" y="1571612"/>
            <a:ext cx="3150000" cy="3600000"/>
          </a:xfrm>
          <a:prstGeom prst="rect">
            <a:avLst/>
          </a:prstGeom>
          <a:noFill/>
        </p:spPr>
      </p:pic>
      <p:pic>
        <p:nvPicPr>
          <p:cNvPr id="148488" name="Picture 8" descr="http://www.rad.washington.edu/academics/academic-sections/msk/muscle-atlas/upper-body/flexor-pollicis-brev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357298"/>
            <a:ext cx="2047875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Flexor </a:t>
            </a:r>
            <a:r>
              <a:rPr lang="en-US" dirty="0" err="1"/>
              <a:t>retinaculum</a:t>
            </a:r>
            <a:r>
              <a:rPr lang="en-US" dirty="0"/>
              <a:t> and tubercles of </a:t>
            </a:r>
            <a:r>
              <a:rPr lang="en-US" dirty="0" err="1"/>
              <a:t>scaphoid</a:t>
            </a:r>
            <a:r>
              <a:rPr lang="en-US" dirty="0"/>
              <a:t> and trapezium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side of base of proximal phalanx of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Recurrent branch of median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472518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metacarp</a:t>
            </a:r>
            <a:r>
              <a:rPr lang="cs-CZ" dirty="0"/>
              <a:t> in </a:t>
            </a:r>
            <a:r>
              <a:rPr lang="cs-CZ" dirty="0" err="1"/>
              <a:t>starting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(don´t </a:t>
            </a:r>
            <a:r>
              <a:rPr lang="cs-CZ" dirty="0" err="1"/>
              <a:t>press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thenar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on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</p:txBody>
      </p:sp>
      <p:pic>
        <p:nvPicPr>
          <p:cNvPr id="150530" name="Picture 2" descr="C:\Users\Verca\Desktop\MMT (5) Hand\WP_20151008_055.jpg"/>
          <p:cNvPicPr>
            <a:picLocks noChangeAspect="1" noChangeArrowheads="1"/>
          </p:cNvPicPr>
          <p:nvPr/>
        </p:nvPicPr>
        <p:blipFill>
          <a:blip r:embed="rId2" cstate="print"/>
          <a:srcRect l="13281" t="9667" r="18750" b="8276"/>
          <a:stretch>
            <a:fillRect/>
          </a:stretch>
        </p:blipFill>
        <p:spPr bwMode="auto">
          <a:xfrm>
            <a:off x="1928794" y="1285860"/>
            <a:ext cx="5154529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71482" y="5000636"/>
            <a:ext cx="8472518" cy="12858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metacarp</a:t>
            </a:r>
            <a:r>
              <a:rPr lang="cs-CZ" dirty="0"/>
              <a:t> in </a:t>
            </a:r>
            <a:r>
              <a:rPr lang="cs-CZ" dirty="0" err="1"/>
              <a:t>starting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(don´t </a:t>
            </a:r>
            <a:r>
              <a:rPr lang="cs-CZ" dirty="0" err="1"/>
              <a:t>press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thenar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51554" name="Picture 2" descr="C:\Users\Verca\Desktop\MMT (5) Hand\WP_20151008_056.jpg"/>
          <p:cNvPicPr>
            <a:picLocks noChangeAspect="1" noChangeArrowheads="1"/>
          </p:cNvPicPr>
          <p:nvPr/>
        </p:nvPicPr>
        <p:blipFill>
          <a:blip r:embed="rId2" cstate="print"/>
          <a:srcRect l="16406" t="12448" r="18750" b="9667"/>
          <a:stretch>
            <a:fillRect/>
          </a:stretch>
        </p:blipFill>
        <p:spPr bwMode="auto">
          <a:xfrm>
            <a:off x="2000232" y="1357298"/>
            <a:ext cx="4860836" cy="327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71482" y="5000636"/>
            <a:ext cx="8472518" cy="12858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flexion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</p:txBody>
      </p:sp>
      <p:pic>
        <p:nvPicPr>
          <p:cNvPr id="152578" name="Picture 2" descr="C:\Users\Verca\Desktop\MMT (5) Hand\WP_20151008_057.jpg"/>
          <p:cNvPicPr>
            <a:picLocks noChangeAspect="1" noChangeArrowheads="1"/>
          </p:cNvPicPr>
          <p:nvPr/>
        </p:nvPicPr>
        <p:blipFill>
          <a:blip r:embed="rId2" cstate="print"/>
          <a:srcRect l="14062" t="6885" r="11718" b="9667"/>
          <a:stretch>
            <a:fillRect/>
          </a:stretch>
        </p:blipFill>
        <p:spPr bwMode="auto">
          <a:xfrm>
            <a:off x="1785918" y="1285860"/>
            <a:ext cx="5648700" cy="35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71736" y="5786454"/>
            <a:ext cx="4186238" cy="696899"/>
          </a:xfrm>
        </p:spPr>
        <p:txBody>
          <a:bodyPr/>
          <a:lstStyle/>
          <a:p>
            <a:pPr>
              <a:buNone/>
            </a:pPr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pic>
        <p:nvPicPr>
          <p:cNvPr id="156674" name="Picture 2" descr="http://www.rad.washington.edu/academics/academic-sections/msk/muscle-atlas/upper-body/extensor-pollicis-brev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357298"/>
            <a:ext cx="2057400" cy="4410075"/>
          </a:xfrm>
          <a:prstGeom prst="rect">
            <a:avLst/>
          </a:prstGeom>
          <a:noFill/>
        </p:spPr>
      </p:pic>
      <p:pic>
        <p:nvPicPr>
          <p:cNvPr id="156676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5584" r="27288" b="66080"/>
          <a:stretch>
            <a:fillRect/>
          </a:stretch>
        </p:blipFill>
        <p:spPr bwMode="auto">
          <a:xfrm>
            <a:off x="5000628" y="1643050"/>
            <a:ext cx="35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75775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carpometacarpal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33984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rotated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in </a:t>
            </a:r>
            <a:r>
              <a:rPr lang="cs-CZ" dirty="0" err="1"/>
              <a:t>semiflexion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: a. </a:t>
            </a:r>
            <a:r>
              <a:rPr lang="cs-CZ" dirty="0" err="1"/>
              <a:t>supine</a:t>
            </a:r>
            <a:r>
              <a:rPr lang="cs-CZ" dirty="0"/>
              <a:t> (biceps </a:t>
            </a:r>
            <a:r>
              <a:rPr lang="cs-CZ" dirty="0" err="1"/>
              <a:t>brachii</a:t>
            </a:r>
            <a:r>
              <a:rPr lang="cs-CZ" dirty="0"/>
              <a:t>), </a:t>
            </a: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(</a:t>
            </a:r>
            <a:r>
              <a:rPr lang="cs-CZ" dirty="0" err="1"/>
              <a:t>brachioradialis</a:t>
            </a:r>
            <a:r>
              <a:rPr lang="cs-CZ" dirty="0"/>
              <a:t>), </a:t>
            </a:r>
            <a:r>
              <a:rPr lang="cs-CZ" dirty="0" err="1"/>
              <a:t>c</a:t>
            </a:r>
            <a:r>
              <a:rPr lang="cs-CZ" dirty="0"/>
              <a:t>. </a:t>
            </a:r>
            <a:r>
              <a:rPr lang="cs-CZ" dirty="0" err="1"/>
              <a:t>prone</a:t>
            </a:r>
            <a:r>
              <a:rPr lang="cs-CZ" dirty="0"/>
              <a:t> (</a:t>
            </a:r>
            <a:r>
              <a:rPr lang="cs-CZ" dirty="0" err="1"/>
              <a:t>brachialis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</p:txBody>
      </p:sp>
      <p:pic>
        <p:nvPicPr>
          <p:cNvPr id="34818" name="Picture 2" descr="C:\Users\Verca\Desktop\MMT (4) Shoulder, scapula, elbow, fotky\WP_20151001_066.jpg"/>
          <p:cNvPicPr>
            <a:picLocks noChangeAspect="1" noChangeArrowheads="1"/>
          </p:cNvPicPr>
          <p:nvPr/>
        </p:nvPicPr>
        <p:blipFill>
          <a:blip r:embed="rId2" cstate="print"/>
          <a:srcRect l="19531" t="5494" r="16406" b="11057"/>
          <a:stretch>
            <a:fillRect/>
          </a:stretch>
        </p:blipFill>
        <p:spPr bwMode="auto">
          <a:xfrm>
            <a:off x="0" y="1785926"/>
            <a:ext cx="2952000" cy="2160000"/>
          </a:xfrm>
          <a:prstGeom prst="rect">
            <a:avLst/>
          </a:prstGeom>
          <a:noFill/>
        </p:spPr>
      </p:pic>
      <p:pic>
        <p:nvPicPr>
          <p:cNvPr id="34820" name="Picture 4" descr="C:\Users\Verca\Desktop\MMT (4) Shoulder, scapula, elbow, fotky\WP_20151001_068.jpg"/>
          <p:cNvPicPr>
            <a:picLocks noChangeAspect="1" noChangeArrowheads="1"/>
          </p:cNvPicPr>
          <p:nvPr/>
        </p:nvPicPr>
        <p:blipFill>
          <a:blip r:embed="rId3" cstate="print"/>
          <a:srcRect l="23437" t="8276" r="14062" b="11058"/>
          <a:stretch>
            <a:fillRect/>
          </a:stretch>
        </p:blipFill>
        <p:spPr bwMode="auto">
          <a:xfrm>
            <a:off x="3071802" y="1785926"/>
            <a:ext cx="2979310" cy="2160000"/>
          </a:xfrm>
          <a:prstGeom prst="rect">
            <a:avLst/>
          </a:prstGeom>
          <a:noFill/>
        </p:spPr>
      </p:pic>
      <p:pic>
        <p:nvPicPr>
          <p:cNvPr id="34821" name="Picture 5" descr="C:\Users\Verca\Desktop\MMT (4) Shoulder, scapula, elbow, fotky\WP_20151001_069.jpg"/>
          <p:cNvPicPr>
            <a:picLocks noChangeAspect="1" noChangeArrowheads="1"/>
          </p:cNvPicPr>
          <p:nvPr/>
        </p:nvPicPr>
        <p:blipFill>
          <a:blip r:embed="rId4" cstate="print"/>
          <a:srcRect l="24935" t="6885" r="17187" b="15230"/>
          <a:stretch>
            <a:fillRect/>
          </a:stretch>
        </p:blipFill>
        <p:spPr bwMode="auto">
          <a:xfrm>
            <a:off x="6143636" y="1785926"/>
            <a:ext cx="2857488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501122" cy="185738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MP joint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on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prosimal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phalang</a:t>
            </a:r>
            <a:endParaRPr lang="cs-CZ" dirty="0"/>
          </a:p>
        </p:txBody>
      </p:sp>
      <p:pic>
        <p:nvPicPr>
          <p:cNvPr id="157697" name="Picture 1" descr="C:\Users\Verca\Desktop\MMT (5) Hand\WP_20151008_058.jpg"/>
          <p:cNvPicPr>
            <a:picLocks noChangeAspect="1" noChangeArrowheads="1"/>
          </p:cNvPicPr>
          <p:nvPr/>
        </p:nvPicPr>
        <p:blipFill>
          <a:blip r:embed="rId2" cstate="print"/>
          <a:srcRect l="16406" t="2713" r="14844" b="15230"/>
          <a:stretch>
            <a:fillRect/>
          </a:stretch>
        </p:blipFill>
        <p:spPr bwMode="auto">
          <a:xfrm>
            <a:off x="1928794" y="1142984"/>
            <a:ext cx="5213776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501122" cy="16430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MP joint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</a:t>
            </a:r>
          </a:p>
        </p:txBody>
      </p:sp>
      <p:pic>
        <p:nvPicPr>
          <p:cNvPr id="155649" name="Picture 1" descr="C:\Users\Verca\Desktop\MMT (5) Hand\WP_20151008_059.jpg"/>
          <p:cNvPicPr>
            <a:picLocks noChangeAspect="1" noChangeArrowheads="1"/>
          </p:cNvPicPr>
          <p:nvPr/>
        </p:nvPicPr>
        <p:blipFill>
          <a:blip r:embed="rId2" cstate="print"/>
          <a:srcRect l="17187" t="6885" r="14062" b="4103"/>
          <a:stretch>
            <a:fillRect/>
          </a:stretch>
        </p:blipFill>
        <p:spPr bwMode="auto">
          <a:xfrm>
            <a:off x="2000232" y="1214422"/>
            <a:ext cx="4801500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pic>
        <p:nvPicPr>
          <p:cNvPr id="154625" name="Picture 1" descr="C:\Users\Verca\Desktop\MMT (5) Hand\WP_20151008_060.jpg"/>
          <p:cNvPicPr>
            <a:picLocks noChangeAspect="1" noChangeArrowheads="1"/>
          </p:cNvPicPr>
          <p:nvPr/>
        </p:nvPicPr>
        <p:blipFill>
          <a:blip r:embed="rId2" cstate="print"/>
          <a:srcRect l="16406" t="4103" r="14062" b="4103"/>
          <a:stretch>
            <a:fillRect/>
          </a:stretch>
        </p:blipFill>
        <p:spPr bwMode="auto">
          <a:xfrm>
            <a:off x="2000232" y="1357298"/>
            <a:ext cx="4417636" cy="3276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501122" cy="16430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MP joint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I. </a:t>
            </a:r>
            <a:r>
              <a:rPr lang="cs-CZ" dirty="0" err="1"/>
              <a:t>metacarp</a:t>
            </a:r>
            <a:endParaRPr lang="cs-CZ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Interphalangeal</a:t>
            </a:r>
            <a:r>
              <a:rPr lang="cs-CZ" dirty="0"/>
              <a:t> joint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(IP) </a:t>
            </a:r>
          </a:p>
        </p:txBody>
      </p:sp>
      <p:sp>
        <p:nvSpPr>
          <p:cNvPr id="159746" name="AutoShape 2" descr="data:image/jpeg;base64,/9j/4AAQSkZJRgABAQAAAQABAAD/2wCEAAkGBxQTEhUSExQVFBUVGCAbGRgYGB4bHBwaIBsYGiAcFxodHSggHBwlHiAaIjEjJykrLi4uHB8zODMsNygtLisBCgoKDg0OGxAQGy0lICQ3NSwuKy4sLSwwLywsLCwsLCw0LC8sLDUsNCwsLCwsNC8sLCwtLCwsLCwsLCwsLC4sLf/AABEIAM0A9gMBIgACEQEDEQH/xAAcAAEAAwEBAQEBAAAAAAAAAAAABAUGBwMCAQj/xABCEAACAQMCAwUFBQUHBAIDAAABAgMABBESIQUGMRMiQVFhB3GBkaEUMkKxwSMkUmLRFTNykqLC4UNTsvCCgxdj8f/EABgBAQEBAQEAAAAAAAAAAAAAAAADAgEE/8QALhEAAgIBAgMGBQUBAAAAAAAAAAECEQMhMRJBUQQiYXGBsTKRoeHwE0KiwdFy/9oADAMBAAIRAxEAPwDX+0/jvFLJWubYWv2WNFLFwxk1FtPTIGN1+tV9vzVxheH3N3dRW0aC27SCSPqXbTpDIWO2CT4bgdc7Wfttu0HCbiMuodgmFLDUR2i9B1PQ1Uczcct5eXZY4Z4pJI7aEOqOrMveiU6gDkb7UBXR82cWsLe14jeTQ3Vnc6NSBAkkYkXUNOlVBIGfPpj1HZ65Zyp7OGlSznvryW6jiRHhgxojXugqGGTqxt5Zx5ZB6nQFBzh/aHZp/Z3Ydpq7/bZxpwfu48c1h/Z1zLxi+mLyfZPs8MximABDZAydGM56jGa2tnzhBJxCbhuGSaFQ2WwFcEK37PfJIDDw8/Ksd7FJGHDr24UZL3Mzp/NhEx/qyKA6XJfRK4jMiBz0QsAx9y5yaqOL3d0t5axwm37B9RmDtiXAGxiXO+PcfXFcKi4XZy8En4lPMX4g0pOsyd8OJAAoUHxXvdPHbAArXxzSSce4KZ9pDw8M/wDjMdzq+tAdQPMloF1G6gC6zHntVxrGMrnP3hkbeoqm9oHPMXDoGcGOWYaSITIFYqxxqxucdd8VxTlbliG5sOLcRkXW0YcQjcBWxrL7dSARjw61o+ceEQS8uW980atcrDCgl31aQwTB3wfEb0B2Th/HraaIzRzxMi41MHUhCQDhyDgHfxr04fxm3nJWGeKVl3IR1YgeZANc85k5Dt5OFRwWphtHkaOXDMVSVxGe45Jz0JO3iKj+y57eO/lt5LKO0v44cEwuWiePUpJUajpJJXxJx4+FAdZpSlAKUpQClKUApSvlmA60B9UrzEozjp769KA8ppwuM9TXw9zpwWGAaiTHXIQPw7f+/E/SqLgjOxIY/gJbfOSCoz79zUnN2VUVpZrwa/ai8MP7Jfdj5HFSqonasnJU6FKUrpwUpSgFKUoDN8e5FsLyYT3MAkkChclmGwzjIVgD1NecHs94aiSxpaRqsyaHwWyVyGxq1ZHeCnYjcDyrUUoDzghVFVEAVVACgdAAMAD4V6UpQGW5w5AsuIkNcIwkUYEkZ0vjyJwQR7wcVccv8Eis7dLaBdMcY2yckkkkknxJJJqxrmPNN3xF+NfZrG5WLRZiURyLmNz2hUhtsgnI39KA0Ensz4Ybn7UbZe01asZbRq8zHnT13xjFXlxwG3e6jvGjBuIkKJJvkKc5GM4PVvDbUfOsvwLnV5Eure8T7JeWsTPJpGpSmP76IHOpem2T1G58Pqz53gtrS07aaW7mni1qY4D2ki9dRjX7oHT4GgLvhnKFpBbzWsUemG4Z2kXUTkuoVsEnIGABgV8z8n2j2I4c0ZNsoAC62zs2od7OetZDnP2qpFYpcWaSF5d0aSFuzAEhR1c5GG7rbZ8vMVoz7QbNbUXcpkhRn0KskbCRmGNkTqw36jagLHmDlW1vIVt7iIPGmNABKlcDA0sDkbbV48rcl2fD9RtYdDPszFizEeWWJwPQVkeeuc47jhck9lNIjR3ESPs0bqdakqwOD+ldOoBSlKAUpSgFKUoBVVeXPeZhuEVsepAyfrt8Km38+iN28QNvf4fWqOaXRGI8EmTuZ8hjvMfhn4mp5HqkUgtGyPYcVecPnoqqwOMYzq7u3XpmtPbSakVv4lB+YrIcLu07O40noVGPIAE7fEsPhWm4Kf3eEn/tqf8ASDXIbmpruJkCKUoJXGMgsct0GWO59B1qpsrlVlADKyupVSpBycA5+m9fa3X7H72C7DVvg6ScnHjv0ry4SRG7IqqAyncAZ26b+VFB8NtPqSn2jGsqgpJtut9tPxepo+FShbfUeg1H/UajPxHSNT9SSAPXBOPkK8rQk2L+eH+jGvG9hEkDH8S4YEeY/qMj41lvZHoklcn4ljwbiAkLKCSB0J6+oP0q1rM8FbSQ3/7Cp+KqMfOtNVIO0SyLmKUpWyYpSlAKVQ82cRlhFv2MltG0lwiH7QWAZTqysWn/AKhwMZ26153PPXD42KPdwoyyGMhmwQ64yD6DI73T1oDRUrC8w+061tb2G0Z0KkuJ31H9iVUFQV0nVqO3XatBfc22UKxvLdQosyhoyzgalO4YDrp9elAXVc05le4tONfbxZz3MLWghzCAxD9pq3Gcj/mttecyWkQUyXMKB0LqS4AZBjvKc7jcdKiPzvw8LG5u4QkwYoxbAOj72/QY9cUBiV4NeX0t9xGS3a3L2T21tAxHaNkE6n8BvsM+fpkxuMcGlSz4fG1hdtPBbKFuLSRVkikxhoyPEbDJORuceNaXnnm7RZ29zZTxssl1HGXXS6lSTqUk7Dpv4j0rS8G5jtbouttPHMY/vBGzj19R6jagMJzPwviNxy92NxGZb1tGpUwWIEqkasbaguM49anc68NuEvbC/jt2u0tkdXiQjWrMuA6AnB3/ACHvrVWnNNnLMbeO5heYZ7iuCcjqBvuR4gVRezzmOSa2up7uVcQ3Uqa20oFjXTgEjAwMnc0BhpeX76Wy4hGbOWN576O4RSyHKMwyMhuqgAnyz767dVFFzjYtDJcLdRNFD/eMrZ05IAyBvuSANt69eF802dxK0EFxFLIgyVVsnG2/rjIzjpQFxSqqDmS0eb7OlzA03TsxIpbPljOc+lec3Ndkk/2ZrqFZs47MuM5PQHyPp1oC5pVXxnmO1tSoubiKEv8AdDsAT6gdcevSqLiHMEn9rWNvFIpt54JXYDSQxAyrBuvyPjQGxqPe3iRLrc4GQBsSST0CgbknyFfl/epCmt89cAAZZmPRVHix8qiWFk7P9onx2n4EG6xKfAebnxb4Dbr2jEpa0tyDxfifaIEEUyhmXvuoUbHVjBOvO38OKq+NTMERWH7NiRgHYkDI1fmKu+YDl4l97fQAfmaqOaZQFhj8cl/dtgfr8qi597RbFXhbxq5PXkqX9X9SquD2YdEAwyqdh1ZiVGrzFbabh8axHu50ocasnGB4A7CsRfnDr6vH+Y/5rd8ak0wSH+Uj57frW4ZJau/6My7LiqKavz197M9GwFqQ34ig+OpT+QJrxtIw0n/1tj35HSvaOIMUQnZVL49fuj/dUOJv3iBR49pn3aG2/KoRb0Z6MsYtuNadC24VcgWrqwwCJME9Ce9kehqPcSFbc4x+Hr495dh6np8a97E/uMo8i4/1f81HuUbsiOuCpB8sMDg/oapLvVW/T89vkQ4nh4lLWN79PPw8fn1cNJ30NKMhSclWxqDAg9FJ/OtyK55jJl8hH/uNbuacJHrPgB8zgAfOtKlJoY5PJhhJ7v7EilVaXHUF/wBpjON8Y93Sp9rNrQN5/n0NdUrOuNHrSlK0ZML7TrV5JOGaUZwt8hbSCcABtzjoPWueScAV7TmC7eLMwuHRSy7qiusjFcjbIIJPoK77SgOXccskkveBSdiD2gbXlOv7AH9ptuR6+VZjnDhjrxW7N20sFtMqLHJFbdszxhAOyifBEO/XAycfPvFKA47Z8Igmv+ER/ZJUgS2lKxXC94aWOGkGSNyQ2D/ENq8efOE2PD73hYeLNqHuHdCpkyWCnOnxAbTt5Cu0Vi+eOGS/a+HXsSdqbeZkdNSr3JUKF9TH8Jxt45oDmd7wZ7iymMVvLHb3fFY2hQRlSIirqZNIB0L03O1XvMfBng4jdQWMXZ9pwhliEY095ZNwCPxkDGeu4867A8gGMkDJwMnGT5Cq6+4hMlzBCkGuKQOZJe0UdnpAI7h3bJ226UBx3gl1bfaOCiC2mT7OSlwfs7DTNIgUa307tryfQV4tw6X7ATLDK1snGJHuI1VstF3RqK9WQHOf+K7rFextpCyI2oZXDA5G+677jY/KqaLm+2a9ax1d9YhJr1LoOW06QdWdXTbFAca5iu4pBxiS3gkSKa2gaImExqUjliV9IwNskH4GrbjfL72kllBZxsJJOHTopUYZpez1sWO3ePhnxIrtEl5GrBC6Bj0UsAflnNfPErd5InSOQwuykLIACVPmAdjQHCrSa2kfgtnb2zxPHKpmkeEoe2VMlSxALNqyx8OnwreC8KVAYeJJdvKkxf7LBbd6Z9X949xjvqc+DAYG3r13hPJUwuoru9vZLx4AwhUxpGqlhpLEL944/wDdq2dAcT4+UjvOK/bLeaSe6jC2bCIyjQYyNEeAQrA4z7j8ZnKETNc8DcRuqpZSo2VIwygqc5G2W/OuwUoCssLFi/bz4MnREBysSnwXzc+LfAbVZ1Cv+KRxEKSWdvuxoNTt7l8vU4A86jC4vDuIYFB6B5m1D/EFiIz7iffXabJ8UY6fc8OI965A8kH1Zv6Vl+J8URp5VP3g+jHkq1dtLJ9oYuEDjAOkkr0yMEgHx8qq+OWSSXDPIimQKu4GO7vvnqd6jwpt2yuTNJRXDBvTy92iue5WVtSnIWWMfDIroHHcdgwPjj/yFYmCIKmgbKsqYHqSu9ajj5cIgZgdTgYC46Anz9K0orheq+v+HVlm5R7kv49f+ih47Zzao5IZFTUpVgwOCBltiOnU+FfPD7ZiUlkkhBiUnQmrUdsZbJxgZ8BU/iaZiQsdg4wOnUEVWzRb7deybp5Hbf40ilVKmyU80o5LlFqPO630rZulvrsTeE3YaymIP/X0/MxE/nU662gb1Kgf5gT9AazvLq6LBh4/at/8qH9KteNcQVBEpzhtTbdM4CjPzJqUtGj2t3BvqyDtmVQPwL9d/wA6vuO3eUth4OwPyXP5kfKs9BOpkmXIyyAj3DFWF9ABFZvv3gNs7ZKAk/HH/u9UvjTvf3PNCP6HDw6wvbp5dV4cuWmhYun7yp8NG/qdDfpp+VWHAZMxkfwuR/u/Wqf7QHnRo+gU51HHhg4wfL8j8PTk64LNOPAMp+Jz/QUScZam4zhPG3F3t+fU01KUqhMUpSgFKUoBXO/brtwzX/254m+pH610Suac+ckX95NLHFcIbO6MZkSUsWhMZG8AAxhgOniSffQGW5y+yS33FP7VkZXhiAs4yWA0lMhogPvMWxn3ny2sOGyTfbeGm41GUcKkZtX3snV97104z611q44dFIytJEjsn3WZQxX3EjavdoVJ1FQSARkgZweoz5GgP5x5f4FHb2HC+IDPby8RjUvk92LMg0AdMHSSffWxg5NsRzCbcW0fZCzEwTfSJO1A1Yz5eHT0rqg4XD2aRdlH2cZBRNA0qQcgquMAg77V7C1TX2uhe0K6S+Bq05zpz1xnfFAcHn+xQcR7UtbcRS4vAQQ7rdwyl8gYzho1YAeuce/v1Q04TAJDMIYhKesgRdX+bGamUApXxNKqKWYhVG5JOAB6k1Vf2hLNtbLhP+9ICF/+tNmf3nC+p6V1Iy5JFhfX0cS6pGCjOBnqT5KOpPoN6r9dxP8AdBto/wCJgDKf8KnKxj1bJ9BXvZ8LSNu1YmSXGDLIQW9y9Ag9FAFWCsD0OaWkc4ZS30X5z/wi2HDo4QdC7tuzElmY+bMdz8al0pXDSSWiMvcn95l96/8AiteHMUY7SFh94ow+AIP9a9bk/vUvvX/xFfnGhl4APFXHy0mvNzZ7MnwxKe9bSkvoVYfnWj5ofvwr6sfoB+prLcTB7OX/AAA/EAitHzCcyQn+Q/7a7+1nYLvQ9SLx8n7OmOvarVdv2qnwMLAj1qbzGT9mXBx+0Wq8MS8XrE+fka4uRh/EfHCWLWhJZj+8lQM7YCKfpvU2UkOG09YyMnwwf1/rUThEOm2iH8c0j/LCfpVjxCXBCkd1VAJ/mYg/QAfOtuSb733JZMLhjvE6tvTl9vT1TZUcQlEcE+FAOQCwABO2dz49au+JuFNojbLHEGb5KP0NZriba4OoXtHYjPjg6Rk+HSrziMxkldlGdGlEB/EF7x6+fe+lbmt31MdlmlFQejitn5Vfj6e55rZjWurpEryEeoACj4E/SrT2fjMMr/xSn6Kv9TVBd3TEybHeLBPhkuCR6H0O9arkiDTaJ/MzH/Uf0rkbvU2oxjjuFU3enuX1KUqhMUpSgFKV+E43NAftKy/BvaFw66lEENyjSN91SGXV6KWABPp1rUUApSlAKVE4hxOGAIZpEjDuEXUQNTnooz1J3r7vrkxrlY3kJOAqYzn1JIAHqTQ43RIqpk4xrJS2XtmBwWziJT/M++T/ACqCfPFfP9mSTb3TDT/2YydH/wBjbNJ7tl9DVtGgUBVAAAwABgAegruiMd6XgvqVkPB9TCS4btnG4BGI0P8AJH5+rFj61a1XcA43DeQLcW7a4mJAJUr90lTswB6irGlmlFLYo+MyMj63GqLpkfh9/wAfGoFrfhZEhkzmT+7kXo2N+o2B9D9a1TKCMHcHwrMcRsdBMXRH70Z/hYeXu/I1Ccadnqg+JVzLVL5kYLJup2D+X+L09as6wljx3WeydWOGKMSMBWI2GdxjOAN/xDrWt4bOf7t/vL09R5+/zrUJPZmJJNWikvk/eZPXT/4ioly+qfrgRJ9W3NTeKyYuiD4qp/OqTmfgzkiSObHaEDs9OSW8wcjG3nUq7zLZPgifs6ahjOdaED3ivf7XJK6GRVUKgCgZ9M5J8aqLTl09ooa6dCCM5AZfUDpg+R3FbS4tBr+orkttBimk9UU/Fm1OkXQRr2h9SdgPgN6iOcPGR0OoZ99evOfD2PZPHJpZ8IykZBAPXPgRmq2Pl59So90VGcjKgjV8CMfWtUSb1sncKsj3D9PUkn4VIuZwXkPgjt/pUAflUm7n+zqz4yRsufFvDP51USRsIWBPedSxPqxGT9TWUWzStpFbxk4SBB10qf8A5MdX5mrd4dCxx+ONTH6j44B+dRp7INcRZOyqhJ9ABk/So3EXaRjpUhpG0jP8xwNvRa2pNO0SzQhOCjJfnny9CHzBxCRbZS7kmQ6lXOyoNlA+RPxFdM5btjHawI33hGur/ERk/UmuY3lr9r4hFaLuiYUnyjQd4n3gY97CuwAVWPUxOoxUVyFKUrRMUr5ZwOpA8N/OvqgFRuJviGU+SMf9JqTXlcwh0ZDnDqVOOuCMbUBw7lHhF1fWPD7ZbQRQwyCZrx2XUVWRmxCo7wJzjfbaruDmXjd0LuS0W2ZLa7aFU09+TDKNPebSAqkEnYnNdJ5c4MlnbRWsZZkiXSC2MncnJwAOpqNyty4lks6o7P29w851Y2Z9OVGPAYFAYPivPHEWF7eWq2ws7CUxMsgYySlCusgjZdiCP1qVzrz7Nw6aC5JWa1uodrfZZUfGoODjJU5AOen5yeP+zy07SR5Lua3t7qZWltxIqRyyk7AE75YjoN/LG2L9eRrQzz3EiGZ507PEh1KkekLoiXHdU/Pc70Bkr3iN9HFw83ht5pLu/Q6OzVkiiK5VY28WHUPud+p6nPcU594vGb2aMwG3tbwx99RkgsFWIY/CB3ixwe918K6Ha+z+FIbWEzTstnP20WoqSOuIydP3Bn31X3PI9tdWd9Bb3OoXVyZHcFXEcgZCUwuOmMYJzvQFbHz1eWP2+PiPZTSW0McqdiCoJkITRk/hDsozjOM1K4Hx/ia39pb3jWzLdwvKVjRl7LSpICtqOo9M59d6uuMcgw3NxNNK7lZ7YW7oMD7rhxIG8GBAx4bfConDfZ12dzb3T313M9tlYw5TT2ZUqUIC53zuc0BE9iU6pwWFnZUUNJksQB/eN4mtcOOo39ykk/rGvd/zuVQ/AmvDlTleKxtUtEJkSNmYGQAnJYt4DG2ava7oZak9mVP72/8A2YF+Mr/7VU/5q8rngRZSTNLJJ+Euw0+7QoC79M4zV3UeS+jWRYTIgkcEqhYamA6lV6kClnP01+7Xz2+WxzjiV/JbyCUZVGIDfyuMjB8q2lmwljD573XIPQ4GcfH86+OYOFqwaTSGUjEiHoR/F7x+npWWtbhrSQR9oRE26P1wPJ/cdq8zVOmetpVxR29vAseMysZVYjDAAH1wTv6bGnGpcLG52UFRnwB1Z3+FWbaZdmXD48PH1XzHuqN2RXMci5RtmB8RWedlrU4Ut0RWUSaiBkeAqx4QpFvFnyPwBYkD5Yqgtg0UjQMfut3SfFTup+X1zVlYXbNb77FHZPkcj6EU5MjBXKj05jPdSbGpUIBHlhs/X9KhWzhzmp1vIHjkibo6n54/rVPwpO7q6ZH6V27VnZw4JUXXDiJrWQzb6WfDsM9CcNjx8vhWUniuGQ/tI8ttvHp2BG+pWOOm+x8a0VrGr2ywZwTEhAHiQA31qpi4iOxcsMFe7j/34mt8VE3E+7tezZFZg+YlYsvR85+6f4QaireKJFfqY1d/iVKj5V9NadtDbRMgAwx15IbSzM3gRtjBqPccKgtY2kWR3Z+7oYj9mMZ95z5muM7G20mX3srsv2Mtww/aSyEZ/kXGB/m1VuaoeRrfRYw5/EC/+clh9CKvqstictxSlK6ZMX7SrmJfsEcsAnEl7GFy7LobvYcaepHkdjmstfe1K9V77s7SF4rGUiSQuy/s9QRVHXMhOo56Y8PPec2ctm8e0YSBPs1wsxyM6goPdG+x9az6ez1xZ8Ttu1QtfTvKjYOFBKsofx2IPSgKLnHivE/7UsDCsIRzJ9nUyOFkBjBP2kA4yB0x4/Op/MvtPktpHhWK3MlvGpuGkmKp2rKG7KAadUh9ce/FaK85Ukkm4ZKZV/cQdexy5MYTK+W48aqeMez6X7fJxCzmgSSbGoTwiXQwAGqI9VO3z+QA+b32hXOqxjhsC817CZBG8mgoQfxEr9wDJycHGKgTe0XiANnGtgpnuHmQxMxTJiIwyM3RcEk5Bzg4rR2fKU4vLO6muu3a3hkSRmQKzs5yCqr3Qozjz2FUXtOinbinCVtpEjmPb6HddSjuKTkeORkfGgKLn3m5rjh2ZoOyntOIRpLGG1DKh2BRvUbVquD8/wAyy3EfEbdbbsrb7UAj6yI86dLj+POOn0rwT2aSNAFlug88l6l1PJowracjQigjT16/SrPmLkT7Vey3DS6YprI2zqB3sl9QcHpttt6etAQODc/3UlzZpNZLFDf6jCe1zIFVdWt104wRg4z41RcmczrYWFy4jaaWXiUscMS7F5DowM+A8z7quLLkXiAmsZJb2BlsCBGBCQWjxobUdX3im3l41+//AI1kFvojuQlwl613DJoyoLYGh1J3GB186A8b32i3cMXEBNawx3FlHG+0heM9qygBtgcgHOx3x4V+8C9pczSK15bpb28ts9xGysWfQnUuOneGSOnh1zXjxH2cX04vWmu4Ge9iRWCxFVV45EZcbk6dIYb75NWfOHJaStBNLOsNvBaSQTk7HQyaVKk7DS3e38hQHlb+0S4zaSS2PZ217IEibtgZMNurtHpwFI369Kq5Pa+7SqYbaOWGSXs40Ev7xIucGRYgpwvXGrGcdapOHo8vEeFW32+G/S3zhYF7qRohGuZgT3zgLj0HnvpeEeza7sy8dleQwxO2e0NsrXAXP3O0OxHqaAseYufJkmuYbK2WcWSa7mWR9CLtq0JgEs2PqDVdDxT7Vxbg9zo7PtrOV9Oc4yucZ8ancV5Fuu2u2tbtIob4Dt1ki1sG06WaMggZYZ6+Z9K9+Acjywy8PlknRzZQSQnCkag2ykZO2F6+6gNyRWO4rw5Q/ZPsp3jbrgHw9cdCPdWyqHxWxE0ZXow3U+R/pWJxtFcU1F09mc74FFfJO8HY5WPIVmPdGRsynx+nwraw25WALO4Mn8TEAsxPgPDfAArF3vHJLeUDLDXswz0wfpTjAPaxSrlmLBxk7HG+D8qzxKqo5TUrvYtuYkwIp/Fe459Oq/X869bFwVkHiwD/ABxpP5CrDiduJYnUbCRNQ9D1qg5fuMlA3UhkPv2I/WsNFU6kmTOFt3xUPh+2pf4Swx7ialWS4lA9ai3KaGncDPfkx6k7fnWI7Fe0bo+FkImjx4Kg/wBIrz4rCuiUkbdqD8NZBHyr7hj/AHkKfwkA/AV43UoaLH8TFz7hlt/iVFbMZOSIUvE5XV9B7wcaT6Z6fLb41V3sksqs7fjYIPVvT3Z+tTuHJ3AM4JbVn0A/5qRYRa5rGHzcOfgWk/IVpasw1UjqdrAEREHRFCj3AYr1pSrHnFKUoBSlKAUpSgFYr2ovBFFa3M3bKYbpCjQFVcFtSkFmH3CM5A67Vta5V7a+OQS2N1bpJme1khZ0wQRqIIIyO9sfDpQGi5l9okNrO9usFxcvCgebsEDCJDvlySN8YOPI9a8rvj1vNf2DJLc963knQRuFhdCv/WQ7kjfHkRVXxflriUVzfNYrbyRcQA1NKxVom0lT0HeG5I94223k2fIcsFxatGytFb2D25YnDGRsnIGOhJz12oCPwH2vxXDQZtZ445ZRCZTpKLM2SqA5y2Rg+BGennDtuer88XaE2Vx2ZgX93zHqX9pjttXTG+Ov5UtuQbpOF8OtwqdtbXqTyrqGNIZye94kAr8q1ScAm/ttr7C9gbMRZz3tfaasafLHjQEOH2idrO8VvZXE0cU/YSTLpwr6gpOjJbSCc5228q28kYYFWAIIwQRkEeRFcqvuUuIS38dytva2kizanuoZXBkhzurxfiYjGSeuPKur0BEsOFww57GGOLPXQgXPvwKl0pQClKUApSlAYvnnl9ZRr3BboR1D42PuPQ1nOWS4DRvl9Hh4gbZ/Kun8Qt+0jZPMbe/qPrXO+IkxSpcKNmGG9W8QfeMfWozVMuncb6GtjH7JCpJx4nyrMLHpnmj8mEiAbEkeX1q84XxGMxHOVB3XI+hPpVNdMJrnWDgR7DwJOOp+lYscifF/fA+B3z6dc1BmhJL6urhiPe2SB9a+b+/MbRq+8bBkDDqCRtv4jPypBcmTvHZht8R1zXDc58VHxEdRMnQybKPHJG/yGa8b5FEb4G+yj01bkfILXvbXSxuxJBGoqv8AKXAbf46hUFLoPclT/djBx56dvrWjPFbtkPcEIuSSNA952/M1f8qQBuIuR923i0j3nCj6Bq+Lwqs0bHdmYN7sZb9Kl+zBNX2qf+OUL/lGr/fW4GZPRs3NKUqpEUpSgFKUoBSlKAVn+Ncl2V1PHczwK8seMNkjIByA4BwwB860FKAUpSgFKUoBSlKAUpSgFKUoBSlKAVlzbgSywMNm7y/HcfXatRVDzKoUxy+OrT8ME/ofnWJ7WWwvXh6mc4XxhAzWzlUZGIGQcnOcDHh8fKqTj9lLHOHiKvHJ+NWGOmTnB2q95xlhURXRRDKO6pxhhscnPj5b9K5/b3Dus2gFnLDQi75GrfA8wN/nWUlyMu+ZqFgMqdm9w7b5KEIyjbPcx3lwPhXsQA7HtFjTGHBbc48du8D546+lVHKnBp2ftpo5I4gPvMuMs2wx5gHqelfXFeWJVYlW1HqcHY/812Ta3OLwLIXUDwLbRAGNm72O62fPUcnPqc9Kiz8GeHvROSBn+8w3wBUCvPl2xMRmmmBCwoPDqznSD8BmrJrtrgpHBlidifDOM7k4Fc1Y0K2C1nWNrq47oAIQZBySMZAHQAE9cGt97PbQR2EJxgyAyH1LHI/04+VZPmXhzhbey1ZZyAxHmxwceYA/KumwRBFVFGAoAA9AMCtxQlsj7pSlaMClKUApSlAKUpQClKUApSlAKUpQClKUApSlAKUpQClKUAqj5tP7NB5v+QNXlZ3mhsvGvkGP1A/rWMjqLLdnV5EVD2cE6iO4jEijpkkEHzBBBFetnybb24LWyEGQYYs5Y6dthnoOmfhX3bxb1PPElWVlfIVVC6hvgnB6fEfSp4JdSva4rdFLc8Z7OQwhy8SjBU9GOMH1A9KhX3EgGi0oFEzaBjYZyMfnUbnO3z+3gUyBdmaMFsjydeqkeeMevk5EV55QZYZFjh/aAuhUaugxkbnx28qo03LXY8ydLQteOcBuDFLHrTs5mTW2CdCqQQRvVtBNa2sLxoyq8K/ixqJO+oeeo+VYePn2YE6X7oJwuFOBnYdN9q94+XpeJ5uYytuEOACCVY/iwM5UdPMZzXU1sjlPmaLg0/2m8R2G0QZkbzyuMeuC2a21Yzl+0MM8MWoMVR9RUYGPTO/XG/jWzrkNjeRU0KUpWyYpSlAKUpQClKUApSlAKUpQClKUApSlAKUpQClKUApSlAKzPG97k+kaj6ua01Zu/wB7iT0Cj6Z/WpZvhL9n+Kz8to96rOM33dlTyY/n/wDyr61jrG8anxcXCebfoKjFaGskrZUQ3D4OhiGxsQcEbjoR8atl4zKE0vM7FhjSWO+dsbb/AByKzsLkMR6EVouR+G9pI1w+6R7L6uR1/wDiD8yKqm0SpMicM5btZHLiBYwh6mWRjkehbB+Na7h98AzIuArg4A6AqB+lZR8wzyRHPWrTh/3oz6Sf+NZbdmorUseV31Xcp/gjA/zN/wAVsKyHIy5luX/wL8tZ/WtfVca7qGd3kYpSlbIilKUApSlAKUpQClKUApSlAKUpQClKUApSlAVF5zHBGkkjFtEWdRCE9CMgYG5Gc48t6/G5ltw+jUf71Yc6Tp1sgde9jGCCBq6ZIHWvf+xosscHvNqIztnIJIHrgA+m3So8PK9sqGMR/szpymTp7iqi4HhgKvyzQH3YcwwzHERZyBqICnIXtHjBIO+7I+P8JNfl/wAxwQu6SFlKBSe42CGDnKnGGwEfOOmK+Bytb791hkgt3j3tMxnUN6CRmI/xEdDivS+5ehmZ2k1vrxkF2wMAr3RnC5BYHH8R86A/IeZIHYKrE5k7MEKcasMRv5HS2D6GoI3mlP8APj5AD9Knw8uQIcqpHf16cnTqB1KceGk7jHTJ86q+Gvq1N/ExPzJNRzbI9GDmy2thXPuYzi7mx/FXQbc71z7jy5u5/wDFWI7GXuVpt85PoT9M1v8Ahdr2FtDH0bGpv8Tbn+nwrFwIDlf4tvmQP1recSbv48qN0jWNXIznOEGm4icf9RPqNv6V92p3jJ/gk/21I51X9nbt46iPoD+lQon2jPo4+grrEfiLv2fp3J285sfJE/qa1VZ7kRf3XPnI5P8AmI/ICtDV47IlkdzYpSldMClKU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9748" name="Picture 4" descr="http://www.eorthopod.com/sites/default/files/images/hand_anatomy_ip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956"/>
          <a:stretch>
            <a:fillRect/>
          </a:stretch>
        </p:blipFill>
        <p:spPr bwMode="auto">
          <a:xfrm>
            <a:off x="1785918" y="1714488"/>
            <a:ext cx="553945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28860" y="5929330"/>
            <a:ext cx="4114800" cy="614354"/>
          </a:xfrm>
        </p:spPr>
        <p:txBody>
          <a:bodyPr/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pic>
        <p:nvPicPr>
          <p:cNvPr id="162818" name="Picture 2" descr="http://www.rad.washington.edu/academics/academic-sections/msk/muscle-atlas/upper-body/flexor-pollicis-long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285860"/>
            <a:ext cx="2057400" cy="4619625"/>
          </a:xfrm>
          <a:prstGeom prst="rect">
            <a:avLst/>
          </a:prstGeom>
          <a:noFill/>
        </p:spPr>
      </p:pic>
      <p:pic>
        <p:nvPicPr>
          <p:cNvPr id="162820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8448" t="167" r="23190" b="58194"/>
          <a:stretch>
            <a:fillRect/>
          </a:stretch>
        </p:blipFill>
        <p:spPr bwMode="auto">
          <a:xfrm>
            <a:off x="5715008" y="1214422"/>
            <a:ext cx="2650251" cy="448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4344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adjacent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1st </a:t>
            </a:r>
            <a:r>
              <a:rPr lang="cs-CZ" dirty="0" err="1"/>
              <a:t>digit</a:t>
            </a:r>
            <a:r>
              <a:rPr lang="cs-CZ" dirty="0"/>
              <a:t> (</a:t>
            </a:r>
            <a:r>
              <a:rPr lang="cs-CZ" dirty="0" err="1"/>
              <a:t>thumb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median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</a:p>
        </p:txBody>
      </p:sp>
      <p:pic>
        <p:nvPicPr>
          <p:cNvPr id="163841" name="Picture 1" descr="C:\Users\Verca\Desktop\MMT (5) Hand\WP_20151008_061.jpg"/>
          <p:cNvPicPr>
            <a:picLocks noChangeAspect="1" noChangeArrowheads="1"/>
          </p:cNvPicPr>
          <p:nvPr/>
        </p:nvPicPr>
        <p:blipFill>
          <a:blip r:embed="rId2" cstate="print"/>
          <a:srcRect l="19531" t="4103" r="16406" b="6885"/>
          <a:stretch>
            <a:fillRect/>
          </a:stretch>
        </p:blipFill>
        <p:spPr bwMode="auto">
          <a:xfrm>
            <a:off x="2000232" y="1214422"/>
            <a:ext cx="46125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3,2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229600" cy="1428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61793" name="Picture 1" descr="C:\Users\Verca\Desktop\MMT (5) Hand\WP_20151008_062.jpg"/>
          <p:cNvPicPr>
            <a:picLocks noChangeAspect="1" noChangeArrowheads="1"/>
          </p:cNvPicPr>
          <p:nvPr/>
        </p:nvPicPr>
        <p:blipFill>
          <a:blip r:embed="rId2" cstate="print"/>
          <a:srcRect l="14062" t="5494" r="19531" b="8276"/>
          <a:stretch>
            <a:fillRect/>
          </a:stretch>
        </p:blipFill>
        <p:spPr bwMode="auto">
          <a:xfrm>
            <a:off x="2214546" y="1571612"/>
            <a:ext cx="4441935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143512"/>
            <a:ext cx="8229600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</p:txBody>
      </p:sp>
      <p:pic>
        <p:nvPicPr>
          <p:cNvPr id="160769" name="Picture 1" descr="C:\Users\Verca\Desktop\MMT (5) Hand\WP_20151008_063.jpg"/>
          <p:cNvPicPr>
            <a:picLocks noChangeAspect="1" noChangeArrowheads="1"/>
          </p:cNvPicPr>
          <p:nvPr/>
        </p:nvPicPr>
        <p:blipFill>
          <a:blip r:embed="rId2" cstate="print"/>
          <a:srcRect l="9375" t="1322" r="15625" b="4103"/>
          <a:stretch>
            <a:fillRect/>
          </a:stretch>
        </p:blipFill>
        <p:spPr bwMode="auto">
          <a:xfrm>
            <a:off x="1785918" y="1357298"/>
            <a:ext cx="5082353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5984" y="5786454"/>
            <a:ext cx="4686304" cy="685792"/>
          </a:xfrm>
        </p:spPr>
        <p:txBody>
          <a:bodyPr/>
          <a:lstStyle/>
          <a:p>
            <a:pPr>
              <a:buNone/>
            </a:pPr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pic>
        <p:nvPicPr>
          <p:cNvPr id="168962" name="Picture 2" descr="http://www.rad.washington.edu/academics/academic-sections/msk/muscle-atlas/upper-body/extensor-pollicis-long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285860"/>
            <a:ext cx="2057400" cy="4410075"/>
          </a:xfrm>
          <a:prstGeom prst="rect">
            <a:avLst/>
          </a:prstGeom>
          <a:noFill/>
        </p:spPr>
      </p:pic>
      <p:pic>
        <p:nvPicPr>
          <p:cNvPr id="5" name="Picture 4" descr="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8448" t="167" r="23190" b="58194"/>
          <a:stretch>
            <a:fillRect/>
          </a:stretch>
        </p:blipFill>
        <p:spPr bwMode="auto">
          <a:xfrm>
            <a:off x="5072066" y="1214422"/>
            <a:ext cx="2650251" cy="448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brachii</a:t>
            </a:r>
            <a:r>
              <a:rPr lang="cs-CZ" dirty="0"/>
              <a:t>, </a:t>
            </a:r>
            <a:r>
              <a:rPr lang="cs-CZ" dirty="0" err="1"/>
              <a:t>brachialis</a:t>
            </a:r>
            <a:r>
              <a:rPr lang="cs-CZ" dirty="0"/>
              <a:t>, </a:t>
            </a:r>
            <a:r>
              <a:rPr lang="cs-CZ" dirty="0" err="1"/>
              <a:t>brachioradialis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separately</a:t>
            </a:r>
            <a:endParaRPr lang="cs-CZ" dirty="0"/>
          </a:p>
          <a:p>
            <a:r>
              <a:rPr lang="cs-CZ" dirty="0" err="1"/>
              <a:t>Dont</a:t>
            </a:r>
            <a:r>
              <a:rPr lang="cs-CZ" dirty="0"/>
              <a:t>´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to </a:t>
            </a:r>
            <a:r>
              <a:rPr lang="cs-CZ" dirty="0" err="1"/>
              <a:t>contract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flexors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extensors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)</a:t>
            </a:r>
          </a:p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</a:t>
            </a:r>
            <a:r>
              <a:rPr lang="cs-CZ" dirty="0" err="1"/>
              <a:t>stable</a:t>
            </a:r>
            <a:r>
              <a:rPr lang="cs-CZ" dirty="0"/>
              <a:t>, </a:t>
            </a:r>
            <a:r>
              <a:rPr lang="cs-CZ" dirty="0" err="1"/>
              <a:t>but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independently</a:t>
            </a:r>
            <a:endParaRPr lang="cs-CZ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Extensor </a:t>
            </a:r>
            <a:r>
              <a:rPr lang="cs-CZ" dirty="0" err="1"/>
              <a:t>pollicis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1/3 </a:t>
            </a:r>
            <a:r>
              <a:rPr lang="cs-CZ" dirty="0" err="1"/>
              <a:t>of</a:t>
            </a:r>
            <a:r>
              <a:rPr lang="cs-CZ" dirty="0"/>
              <a:t> ulna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carpometacarpal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, MP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(on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nail</a:t>
            </a:r>
            <a:r>
              <a:rPr lang="cs-CZ" dirty="0"/>
              <a:t>)</a:t>
            </a:r>
          </a:p>
        </p:txBody>
      </p:sp>
      <p:pic>
        <p:nvPicPr>
          <p:cNvPr id="164866" name="Picture 2" descr="C:\Users\Verca\Desktop\MMT (5) Hand\WP_20151008_064.jpg"/>
          <p:cNvPicPr>
            <a:picLocks noChangeAspect="1" noChangeArrowheads="1"/>
          </p:cNvPicPr>
          <p:nvPr/>
        </p:nvPicPr>
        <p:blipFill>
          <a:blip r:embed="rId2" cstate="print"/>
          <a:srcRect l="15625" t="8276" r="19531" b="5494"/>
          <a:stretch>
            <a:fillRect/>
          </a:stretch>
        </p:blipFill>
        <p:spPr bwMode="auto">
          <a:xfrm>
            <a:off x="2143108" y="1214422"/>
            <a:ext cx="4819355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– grade 3,2 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, MP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endParaRPr lang="cs-CZ" dirty="0"/>
          </a:p>
        </p:txBody>
      </p:sp>
      <p:pic>
        <p:nvPicPr>
          <p:cNvPr id="167937" name="Picture 1" descr="C:\Users\Verca\Desktop\MMT (5) Hand\WP_20151008_065.jpg"/>
          <p:cNvPicPr>
            <a:picLocks noChangeAspect="1" noChangeArrowheads="1"/>
          </p:cNvPicPr>
          <p:nvPr/>
        </p:nvPicPr>
        <p:blipFill>
          <a:blip r:embed="rId2" cstate="print"/>
          <a:srcRect l="17968" t="5494" r="18750" b="5494"/>
          <a:stretch>
            <a:fillRect/>
          </a:stretch>
        </p:blipFill>
        <p:spPr bwMode="auto">
          <a:xfrm>
            <a:off x="2214546" y="1214422"/>
            <a:ext cx="455625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– grade 1,0 </a:t>
            </a:r>
          </a:p>
        </p:txBody>
      </p:sp>
      <p:pic>
        <p:nvPicPr>
          <p:cNvPr id="166913" name="Picture 1" descr="C:\Users\Verca\Desktop\MMT (5) Hand\WP_20151008_066.jpg"/>
          <p:cNvPicPr>
            <a:picLocks noChangeAspect="1" noChangeArrowheads="1"/>
          </p:cNvPicPr>
          <p:nvPr/>
        </p:nvPicPr>
        <p:blipFill>
          <a:blip r:embed="rId2" cstate="print"/>
          <a:srcRect l="18750" t="8276" r="17969" b="5494"/>
          <a:stretch>
            <a:fillRect/>
          </a:stretch>
        </p:blipFill>
        <p:spPr bwMode="auto">
          <a:xfrm>
            <a:off x="1714480" y="1285860"/>
            <a:ext cx="4703226" cy="3600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, MP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 IP </a:t>
            </a:r>
            <a:r>
              <a:rPr lang="cs-CZ" dirty="0" err="1"/>
              <a:t>extension</a:t>
            </a:r>
            <a:r>
              <a:rPr lang="cs-CZ" dirty="0"/>
              <a:t> on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</a:t>
            </a:r>
            <a:endParaRPr lang="cs-CZ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Literature</a:t>
            </a:r>
            <a:r>
              <a:rPr lang="cs-CZ" dirty="0"/>
              <a:t>, e-</a:t>
            </a:r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medicinenet.com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elbow</a:t>
            </a:r>
            <a:r>
              <a:rPr lang="cs-CZ" dirty="0">
                <a:hlinkClick r:id="rId2"/>
              </a:rPr>
              <a:t>_</a:t>
            </a:r>
            <a:r>
              <a:rPr lang="cs-CZ" dirty="0" err="1">
                <a:hlinkClick r:id="rId2"/>
              </a:rPr>
              <a:t>pain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article.htm</a:t>
            </a:r>
            <a:endParaRPr lang="cs-CZ" dirty="0"/>
          </a:p>
          <a:p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houstonmethodist.org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orthopedics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where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does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it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hurt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hand</a:t>
            </a:r>
            <a:r>
              <a:rPr lang="cs-CZ" dirty="0"/>
              <a:t>  </a:t>
            </a:r>
          </a:p>
          <a:p>
            <a:r>
              <a:rPr lang="cs-CZ" dirty="0">
                <a:hlinkClick r:id="rId4"/>
              </a:rPr>
              <a:t>http://criticalcaremcqs.com/tag/aipgmee-mcqs/page/15/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https://nervesurgery.wustl.edu/ev/upperextremity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5122" name="Picture 2" descr="http://thumbs.dreamstime.com/z/set-two-hands-pointing-finger-1893351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5899" b="13876"/>
          <a:stretch>
            <a:fillRect/>
          </a:stretch>
        </p:blipFill>
        <p:spPr bwMode="auto">
          <a:xfrm>
            <a:off x="357158" y="1428736"/>
            <a:ext cx="8542422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1802" y="5572140"/>
            <a:ext cx="4686304" cy="625461"/>
          </a:xfrm>
        </p:spPr>
        <p:txBody>
          <a:bodyPr/>
          <a:lstStyle/>
          <a:p>
            <a:pPr>
              <a:buNone/>
            </a:pPr>
            <a:r>
              <a:rPr lang="cs-CZ" dirty="0"/>
              <a:t>Triceps </a:t>
            </a:r>
            <a:r>
              <a:rPr lang="cs-CZ" dirty="0" err="1"/>
              <a:t>brachii</a:t>
            </a:r>
            <a:endParaRPr lang="cs-CZ" dirty="0"/>
          </a:p>
        </p:txBody>
      </p:sp>
      <p:pic>
        <p:nvPicPr>
          <p:cNvPr id="25602" name="Picture 2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736"/>
            <a:ext cx="2531941" cy="384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Triceps </a:t>
            </a:r>
            <a:r>
              <a:rPr lang="cs-CZ" dirty="0" err="1"/>
              <a:t>brachii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infraglenoid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; </a:t>
            </a:r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superior to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groove</a:t>
            </a:r>
            <a:endParaRPr lang="cs-CZ" dirty="0"/>
          </a:p>
          <a:p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</a:t>
            </a:r>
            <a:r>
              <a:rPr lang="cs-CZ" dirty="0" err="1"/>
              <a:t>inferior</a:t>
            </a:r>
            <a:r>
              <a:rPr lang="cs-CZ" dirty="0"/>
              <a:t> to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groove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end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olecranon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Chief</a:t>
            </a:r>
            <a:r>
              <a:rPr lang="cs-CZ" dirty="0"/>
              <a:t> extensor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steadies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Radial</a:t>
            </a:r>
            <a:r>
              <a:rPr lang="cs-CZ" dirty="0"/>
              <a:t> nerve (C6, C7 </a:t>
            </a:r>
            <a:r>
              <a:rPr lang="cs-CZ" dirty="0" err="1"/>
              <a:t>and</a:t>
            </a:r>
            <a:r>
              <a:rPr lang="cs-CZ" dirty="0"/>
              <a:t> C8) (C6, C7, C8)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143512"/>
            <a:ext cx="8229600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26625" name="Picture 1" descr="C:\Users\Verca\Desktop\MMT (4) Shoulder, scapula, elbow, fotky\WP_20151001_070.jpg"/>
          <p:cNvPicPr>
            <a:picLocks noChangeAspect="1" noChangeArrowheads="1"/>
          </p:cNvPicPr>
          <p:nvPr/>
        </p:nvPicPr>
        <p:blipFill>
          <a:blip r:embed="rId2" cstate="print"/>
          <a:srcRect l="17187" t="9667" r="21094" b="18011"/>
          <a:stretch>
            <a:fillRect/>
          </a:stretch>
        </p:blipFill>
        <p:spPr bwMode="auto">
          <a:xfrm>
            <a:off x="1714480" y="1285860"/>
            <a:ext cx="5643602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pic>
        <p:nvPicPr>
          <p:cNvPr id="35842" name="Picture 2" descr="C:\Users\Verca\Desktop\MMT (4) Shoulder, scapula, elbow, fotky\WP_20151001_071.jpg"/>
          <p:cNvPicPr>
            <a:picLocks noChangeAspect="1" noChangeArrowheads="1"/>
          </p:cNvPicPr>
          <p:nvPr/>
        </p:nvPicPr>
        <p:blipFill>
          <a:blip r:embed="rId2" cstate="print"/>
          <a:srcRect l="21875" t="9667" r="14062" b="18012"/>
          <a:stretch>
            <a:fillRect/>
          </a:stretch>
        </p:blipFill>
        <p:spPr bwMode="auto">
          <a:xfrm>
            <a:off x="1857356" y="1357298"/>
            <a:ext cx="5857916" cy="3714776"/>
          </a:xfrm>
          <a:prstGeom prst="rect">
            <a:avLst/>
          </a:prstGeom>
          <a:noFill/>
        </p:spPr>
      </p:pic>
      <p:sp>
        <p:nvSpPr>
          <p:cNvPr id="6" name="Nadpis 1"/>
          <p:cNvSpPr>
            <a:spLocks noGrp="1"/>
          </p:cNvSpPr>
          <p:nvPr>
            <p:ph idx="1"/>
          </p:nvPr>
        </p:nvSpPr>
        <p:spPr>
          <a:xfrm>
            <a:off x="500034" y="5143512"/>
            <a:ext cx="8229600" cy="1428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distal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endParaRPr lang="cs-CZ" dirty="0"/>
          </a:p>
        </p:txBody>
      </p:sp>
      <p:pic>
        <p:nvPicPr>
          <p:cNvPr id="4" name="Picture 2" descr="C:\Users\Verca\Desktop\scoi-elb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7225920" cy="439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214282" y="4714884"/>
            <a:ext cx="4214842" cy="17859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 A: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in 90° </a:t>
            </a:r>
            <a:r>
              <a:rPr lang="cs-CZ" dirty="0" err="1"/>
              <a:t>flexion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scapula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</p:txBody>
      </p:sp>
      <p:pic>
        <p:nvPicPr>
          <p:cNvPr id="36866" name="Picture 2" descr="C:\Users\Verca\Desktop\MMT (4) Shoulder, scapula, elbow, fotky\WP_20151001_072.jpg"/>
          <p:cNvPicPr>
            <a:picLocks noChangeAspect="1" noChangeArrowheads="1"/>
          </p:cNvPicPr>
          <p:nvPr/>
        </p:nvPicPr>
        <p:blipFill>
          <a:blip r:embed="rId2" cstate="print"/>
          <a:srcRect l="23437" t="6885" r="12500" b="9667"/>
          <a:stretch>
            <a:fillRect/>
          </a:stretch>
        </p:blipFill>
        <p:spPr bwMode="auto">
          <a:xfrm>
            <a:off x="642910" y="1571612"/>
            <a:ext cx="3936000" cy="2880000"/>
          </a:xfrm>
          <a:prstGeom prst="rect">
            <a:avLst/>
          </a:prstGeom>
          <a:noFill/>
        </p:spPr>
      </p:pic>
      <p:pic>
        <p:nvPicPr>
          <p:cNvPr id="36867" name="Picture 3" descr="C:\Users\Verca\Desktop\MMT (4) Shoulder, scapula, elbow, fotky\WP_20151001_073.jpg"/>
          <p:cNvPicPr>
            <a:picLocks noChangeAspect="1" noChangeArrowheads="1"/>
          </p:cNvPicPr>
          <p:nvPr/>
        </p:nvPicPr>
        <p:blipFill>
          <a:blip r:embed="rId3" cstate="print"/>
          <a:srcRect l="22656" t="6885" r="17187" b="9667"/>
          <a:stretch>
            <a:fillRect/>
          </a:stretch>
        </p:blipFill>
        <p:spPr bwMode="auto">
          <a:xfrm>
            <a:off x="4786314" y="1571612"/>
            <a:ext cx="3696000" cy="2880000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786314" y="4714884"/>
            <a:ext cx="4143404" cy="1785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sitting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next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in 90°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90°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scapula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500034" y="5214950"/>
            <a:ext cx="8229600" cy="13573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rotated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in 90°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90°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triceps</a:t>
            </a:r>
          </a:p>
        </p:txBody>
      </p:sp>
      <p:pic>
        <p:nvPicPr>
          <p:cNvPr id="37890" name="Picture 2" descr="C:\Users\Verca\Desktop\MMT (4) Shoulder, scapula, elbow, fotky\WP_20151001_074.jpg"/>
          <p:cNvPicPr>
            <a:picLocks noChangeAspect="1" noChangeArrowheads="1"/>
          </p:cNvPicPr>
          <p:nvPr/>
        </p:nvPicPr>
        <p:blipFill>
          <a:blip r:embed="rId2" cstate="print"/>
          <a:srcRect l="17968" t="6885" r="15625" b="9854"/>
          <a:stretch>
            <a:fillRect/>
          </a:stretch>
        </p:blipFill>
        <p:spPr bwMode="auto">
          <a:xfrm>
            <a:off x="2071670" y="1214422"/>
            <a:ext cx="5071574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Dont</a:t>
            </a:r>
            <a:r>
              <a:rPr lang="cs-CZ" dirty="0"/>
              <a:t>´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to use </a:t>
            </a:r>
            <a:r>
              <a:rPr lang="cs-CZ" dirty="0" err="1"/>
              <a:t>extensors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</a:p>
          <a:p>
            <a:r>
              <a:rPr lang="cs-CZ" dirty="0"/>
              <a:t>No </a:t>
            </a:r>
            <a:r>
              <a:rPr lang="cs-CZ" dirty="0" err="1"/>
              <a:t>protraction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allowed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Forearm</a:t>
            </a:r>
            <a:endParaRPr lang="cs-CZ" dirty="0"/>
          </a:p>
        </p:txBody>
      </p:sp>
      <p:pic>
        <p:nvPicPr>
          <p:cNvPr id="109570" name="Picture 2" descr="https://noexcuseshealth.files.wordpress.com/2013/03/forearm-muscl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357298"/>
            <a:ext cx="6861406" cy="533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57290" y="5786454"/>
            <a:ext cx="2114536" cy="5429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err="1"/>
              <a:t>Supinator</a:t>
            </a:r>
            <a:endParaRPr lang="cs-CZ" dirty="0"/>
          </a:p>
        </p:txBody>
      </p:sp>
      <p:pic>
        <p:nvPicPr>
          <p:cNvPr id="50178" name="Picture 2" descr="http://www.rad.washington.edu/academics/academic-sections/msk/muscle-atlas/upper-body/supinator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2057400" cy="360045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72066" y="5786454"/>
            <a:ext cx="2928958" cy="542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Biceps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brachii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180" name="Picture 4" descr="http://www.rad.washington.edu/academics/academic-sections/msk/muscle-atlas/upper-body/biceps-brachii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00174"/>
            <a:ext cx="2057400" cy="4029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collateral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annular</a:t>
            </a:r>
            <a:r>
              <a:rPr lang="cs-CZ" dirty="0"/>
              <a:t> </a:t>
            </a:r>
            <a:r>
              <a:rPr lang="cs-CZ" dirty="0" err="1"/>
              <a:t>ligaments</a:t>
            </a:r>
            <a:r>
              <a:rPr lang="cs-CZ" dirty="0"/>
              <a:t>, </a:t>
            </a:r>
            <a:r>
              <a:rPr lang="cs-CZ" dirty="0" err="1"/>
              <a:t>supinator</a:t>
            </a:r>
            <a:r>
              <a:rPr lang="cs-CZ" dirty="0"/>
              <a:t>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,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1/3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Supinates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(i.</a:t>
            </a:r>
            <a:r>
              <a:rPr lang="cs-CZ" dirty="0" err="1"/>
              <a:t>e</a:t>
            </a:r>
            <a:r>
              <a:rPr lang="cs-CZ" dirty="0"/>
              <a:t>., </a:t>
            </a:r>
            <a:r>
              <a:rPr lang="cs-CZ" dirty="0" err="1"/>
              <a:t>rotates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to </a:t>
            </a:r>
            <a:r>
              <a:rPr lang="cs-CZ" dirty="0" err="1"/>
              <a:t>turn</a:t>
            </a:r>
            <a:r>
              <a:rPr lang="cs-CZ" dirty="0"/>
              <a:t> </a:t>
            </a:r>
            <a:r>
              <a:rPr lang="cs-CZ" dirty="0" err="1"/>
              <a:t>palm</a:t>
            </a:r>
            <a:r>
              <a:rPr lang="cs-CZ" dirty="0"/>
              <a:t> </a:t>
            </a:r>
            <a:r>
              <a:rPr lang="cs-CZ" dirty="0" err="1"/>
              <a:t>anteriorly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(C5 </a:t>
            </a:r>
            <a:r>
              <a:rPr lang="cs-CZ" dirty="0" err="1"/>
              <a:t>and</a:t>
            </a:r>
            <a:r>
              <a:rPr lang="cs-CZ" dirty="0"/>
              <a:t> C6) (C5, C6)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brachii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tip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coracoid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; </a:t>
            </a:r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supraglenoid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Tuberosity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via </a:t>
            </a:r>
            <a:r>
              <a:rPr lang="cs-CZ" dirty="0" err="1"/>
              <a:t>bicipital</a:t>
            </a:r>
            <a:r>
              <a:rPr lang="cs-CZ" dirty="0"/>
              <a:t> </a:t>
            </a:r>
            <a:r>
              <a:rPr lang="cs-CZ" dirty="0" err="1"/>
              <a:t>aponeurosis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Supinates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,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Musculocutaneous</a:t>
            </a:r>
            <a:r>
              <a:rPr lang="cs-CZ" dirty="0"/>
              <a:t> nerve (C5 </a:t>
            </a:r>
            <a:r>
              <a:rPr lang="cs-CZ" dirty="0" err="1"/>
              <a:t>and</a:t>
            </a:r>
            <a:r>
              <a:rPr lang="cs-CZ" dirty="0"/>
              <a:t> C6 ) (C5, C6)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5,4</a:t>
            </a:r>
          </a:p>
        </p:txBody>
      </p:sp>
      <p:pic>
        <p:nvPicPr>
          <p:cNvPr id="38914" name="Picture 2" descr="C:\Users\Verca\Desktop\MMT (4) Shoulder, scapula, elbow, fotky\WP_20151001_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08" t="19888" r="17195" b="12241"/>
          <a:stretch>
            <a:fillRect/>
          </a:stretch>
        </p:blipFill>
        <p:spPr bwMode="auto">
          <a:xfrm>
            <a:off x="1928794" y="1357298"/>
            <a:ext cx="5357850" cy="3071834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0034" y="4929198"/>
            <a:ext cx="8643966" cy="1928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against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holding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like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picture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by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point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styloideus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ulnae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3</a:t>
            </a:r>
          </a:p>
        </p:txBody>
      </p:sp>
      <p:pic>
        <p:nvPicPr>
          <p:cNvPr id="39938" name="Picture 2" descr="C:\Users\Verca\Desktop\MMT (4) Shoulder, scapula, elbow, fotky\WP_20151001_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628" t="8839" r="14535" b="7506"/>
          <a:stretch>
            <a:fillRect/>
          </a:stretch>
        </p:blipFill>
        <p:spPr bwMode="auto">
          <a:xfrm>
            <a:off x="2000232" y="1214422"/>
            <a:ext cx="5143536" cy="3786214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5143512"/>
            <a:ext cx="8643966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s-CZ" sz="3200" dirty="0" err="1"/>
              <a:t>forearm</a:t>
            </a:r>
            <a:r>
              <a:rPr lang="cs-CZ" sz="3200" dirty="0"/>
              <a:t> by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other</a:t>
            </a:r>
            <a:r>
              <a:rPr lang="cs-CZ" sz="3200" dirty="0"/>
              <a:t> </a:t>
            </a:r>
            <a:r>
              <a:rPr lang="cs-CZ" sz="3200" dirty="0" err="1"/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2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71472" y="5357826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lang="cs-CZ" sz="3200" dirty="0"/>
              <a:t> </a:t>
            </a:r>
            <a:r>
              <a:rPr lang="cs-CZ" sz="3200" dirty="0" err="1"/>
              <a:t>hanging</a:t>
            </a:r>
            <a:r>
              <a:rPr lang="cs-CZ" sz="3200" dirty="0"/>
              <a:t> </a:t>
            </a:r>
            <a:r>
              <a:rPr lang="cs-CZ" sz="3200" dirty="0" err="1"/>
              <a:t>from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table, </a:t>
            </a:r>
            <a:r>
              <a:rPr lang="cs-CZ" sz="3200" dirty="0" err="1"/>
              <a:t>muscle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62" name="Picture 2" descr="C:\Users\Verca\Desktop\MMT (4) Shoulder, scapula, elbow, fotky\WP_20151001_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41" t="5682" r="10988" b="2771"/>
          <a:stretch>
            <a:fillRect/>
          </a:stretch>
        </p:blipFill>
        <p:spPr bwMode="auto">
          <a:xfrm>
            <a:off x="1928794" y="1285860"/>
            <a:ext cx="5023055" cy="378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endParaRPr lang="cs-CZ" dirty="0"/>
          </a:p>
        </p:txBody>
      </p:sp>
      <p:pic>
        <p:nvPicPr>
          <p:cNvPr id="32770" name="Picture 2" descr="C:\Users\Verca\Desktop\2863398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921953" cy="469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Supination</a:t>
            </a:r>
            <a:r>
              <a:rPr lang="cs-CZ" dirty="0"/>
              <a:t> – grade 1,0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00034" y="5429264"/>
            <a:ext cx="8229600" cy="1214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lang="cs-CZ" sz="3200" dirty="0"/>
              <a:t>: </a:t>
            </a:r>
            <a:r>
              <a:rPr lang="cs-CZ" sz="3200" dirty="0" err="1"/>
              <a:t>lying</a:t>
            </a:r>
            <a:r>
              <a:rPr lang="cs-CZ" sz="3200" dirty="0"/>
              <a:t> </a:t>
            </a:r>
            <a:r>
              <a:rPr lang="cs-CZ" sz="3200" dirty="0" err="1"/>
              <a:t>prone</a:t>
            </a:r>
            <a:r>
              <a:rPr lang="cs-CZ" sz="3200" dirty="0"/>
              <a:t>, 90° </a:t>
            </a:r>
            <a:r>
              <a:rPr lang="cs-CZ" sz="3200" dirty="0" err="1"/>
              <a:t>shoulder</a:t>
            </a:r>
            <a:r>
              <a:rPr lang="cs-CZ" sz="3200" dirty="0"/>
              <a:t> </a:t>
            </a:r>
            <a:r>
              <a:rPr lang="cs-CZ" sz="3200" dirty="0" err="1"/>
              <a:t>abduction</a:t>
            </a:r>
            <a:r>
              <a:rPr lang="cs-CZ" sz="3200" dirty="0"/>
              <a:t>, 90° </a:t>
            </a:r>
            <a:r>
              <a:rPr lang="cs-CZ" sz="3200" dirty="0" err="1"/>
              <a:t>elbow</a:t>
            </a:r>
            <a:r>
              <a:rPr lang="cs-CZ" sz="3200" dirty="0"/>
              <a:t> </a:t>
            </a:r>
            <a:r>
              <a:rPr lang="cs-CZ" sz="3200" dirty="0" err="1"/>
              <a:t>flexion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hanging</a:t>
            </a:r>
            <a:r>
              <a:rPr lang="cs-CZ" sz="3200" dirty="0"/>
              <a:t> </a:t>
            </a:r>
            <a:r>
              <a:rPr lang="cs-CZ" sz="3200" dirty="0" err="1"/>
              <a:t>from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table, </a:t>
            </a:r>
            <a:r>
              <a:rPr lang="cs-CZ" sz="3200" dirty="0" err="1"/>
              <a:t>muscle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Attempt</a:t>
            </a:r>
            <a:r>
              <a:rPr lang="cs-CZ" sz="3200" dirty="0"/>
              <a:t> to m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supinator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biceps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lang="cs-CZ" sz="3200" dirty="0"/>
              <a:t>´ </a:t>
            </a:r>
            <a:r>
              <a:rPr lang="cs-CZ" sz="3200" dirty="0" err="1"/>
              <a:t>attempt</a:t>
            </a:r>
            <a:r>
              <a:rPr lang="cs-CZ" sz="3200" dirty="0"/>
              <a:t> to </a:t>
            </a:r>
            <a:r>
              <a:rPr lang="cs-CZ" sz="3200" dirty="0" err="1"/>
              <a:t>supinate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forearm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86" name="Picture 2" descr="C:\Users\Verca\Desktop\MMT (4) Shoulder, scapula, elbow, fotky\WP_20151001_078.jpg"/>
          <p:cNvPicPr>
            <a:picLocks noChangeAspect="1" noChangeArrowheads="1"/>
          </p:cNvPicPr>
          <p:nvPr/>
        </p:nvPicPr>
        <p:blipFill>
          <a:blip r:embed="rId2" cstate="print"/>
          <a:srcRect l="24218" t="8276" r="14844" b="8276"/>
          <a:stretch>
            <a:fillRect/>
          </a:stretch>
        </p:blipFill>
        <p:spPr bwMode="auto">
          <a:xfrm>
            <a:off x="2071670" y="1214422"/>
            <a:ext cx="5105880" cy="392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endParaRPr lang="cs-CZ" dirty="0"/>
          </a:p>
        </p:txBody>
      </p:sp>
      <p:pic>
        <p:nvPicPr>
          <p:cNvPr id="19458" name="Picture 2" descr="C:\Users\Verca\Desktop\ereplac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643" t="14805" b="15194"/>
          <a:stretch>
            <a:fillRect/>
          </a:stretch>
        </p:blipFill>
        <p:spPr bwMode="auto">
          <a:xfrm>
            <a:off x="6453192" y="0"/>
            <a:ext cx="2690808" cy="2000264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42910" y="5929330"/>
            <a:ext cx="364330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Pronator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quadratus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60" name="Picture 4" descr="http://www.rad.washington.edu/academics/academic-sections/msk/muscle-atlas/upper-body/pronator-quadrat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857364"/>
            <a:ext cx="1933575" cy="3790950"/>
          </a:xfrm>
          <a:prstGeom prst="rect">
            <a:avLst/>
          </a:prstGeom>
          <a:noFill/>
        </p:spPr>
      </p:pic>
      <p:pic>
        <p:nvPicPr>
          <p:cNvPr id="19462" name="Picture 6" descr="http://www.rad.washington.edu/academics/academic-sections/msk/muscle-atlas/upper-body/pronator-tere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214554"/>
            <a:ext cx="2057400" cy="3409950"/>
          </a:xfrm>
          <a:prstGeom prst="rect">
            <a:avLst/>
          </a:prstGeom>
          <a:noFill/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43438" y="5929330"/>
            <a:ext cx="364330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Pronator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quadratus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Distal</a:t>
            </a:r>
            <a:r>
              <a:rPr lang="cs-CZ" dirty="0"/>
              <a:t> 1/4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Distal</a:t>
            </a:r>
            <a:r>
              <a:rPr lang="cs-CZ" dirty="0"/>
              <a:t> 1/4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Pronates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;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</a:t>
            </a:r>
            <a:r>
              <a:rPr lang="cs-CZ" dirty="0" err="1"/>
              <a:t>bind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ulna </a:t>
            </a:r>
            <a:r>
              <a:rPr lang="cs-CZ" dirty="0" err="1"/>
              <a:t>together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median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teres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Medial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r>
              <a:rPr lang="en-US" dirty="0"/>
              <a:t> and </a:t>
            </a:r>
            <a:r>
              <a:rPr lang="en-US" dirty="0" err="1"/>
              <a:t>coronoid</a:t>
            </a:r>
            <a:r>
              <a:rPr lang="en-US" dirty="0"/>
              <a:t> process of ulna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Middle of lateral surface of 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 err="1"/>
              <a:t>Pronates</a:t>
            </a:r>
            <a:r>
              <a:rPr lang="en-US" dirty="0"/>
              <a:t> and flexes forearm (at elbow)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Median nerve (C6 and C7) (C6, C7)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5,4</a:t>
            </a:r>
          </a:p>
        </p:txBody>
      </p:sp>
      <p:pic>
        <p:nvPicPr>
          <p:cNvPr id="43010" name="Picture 2" descr="C:\Users\Verca\Desktop\MMT (4) Shoulder, scapula, elbow, fotky\WP_20151001_079.jpg"/>
          <p:cNvPicPr>
            <a:picLocks noChangeAspect="1" noChangeArrowheads="1"/>
          </p:cNvPicPr>
          <p:nvPr/>
        </p:nvPicPr>
        <p:blipFill>
          <a:blip r:embed="rId2" cstate="print"/>
          <a:srcRect l="12500" t="5494" r="18750" b="5494"/>
          <a:stretch>
            <a:fillRect/>
          </a:stretch>
        </p:blipFill>
        <p:spPr bwMode="auto">
          <a:xfrm>
            <a:off x="1928794" y="1142984"/>
            <a:ext cx="4801500" cy="3492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0034" y="4929198"/>
            <a:ext cx="8643966" cy="1928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against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holding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like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picture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by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point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middle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finger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styloideus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radii)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3</a:t>
            </a:r>
          </a:p>
        </p:txBody>
      </p:sp>
      <p:pic>
        <p:nvPicPr>
          <p:cNvPr id="44034" name="Picture 2" descr="C:\Users\Verca\Desktop\MMT (4) Shoulder, scapula, elbow, fotky\WP_20151001_080.jpg"/>
          <p:cNvPicPr>
            <a:picLocks noChangeAspect="1" noChangeArrowheads="1"/>
          </p:cNvPicPr>
          <p:nvPr/>
        </p:nvPicPr>
        <p:blipFill>
          <a:blip r:embed="rId2" cstate="print"/>
          <a:srcRect l="21093" t="6885" r="14844" b="6885"/>
          <a:stretch>
            <a:fillRect/>
          </a:stretch>
        </p:blipFill>
        <p:spPr bwMode="auto">
          <a:xfrm>
            <a:off x="1928794" y="1142984"/>
            <a:ext cx="4904129" cy="3708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00034" y="5000636"/>
            <a:ext cx="8643966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lang="cs-CZ" sz="3200" dirty="0"/>
              <a:t>s </a:t>
            </a:r>
            <a:r>
              <a:rPr lang="cs-CZ" sz="3200" dirty="0" err="1"/>
              <a:t>relaxed</a:t>
            </a:r>
            <a:r>
              <a:rPr lang="cs-CZ" sz="3200" dirty="0"/>
              <a:t> </a:t>
            </a:r>
            <a:r>
              <a:rPr lang="cs-CZ" sz="3200" dirty="0" err="1"/>
              <a:t>along</a:t>
            </a:r>
            <a:r>
              <a:rPr lang="cs-CZ" sz="3200" dirty="0"/>
              <a:t> body </a:t>
            </a:r>
            <a:r>
              <a:rPr lang="cs-CZ" sz="3200" dirty="0" err="1"/>
              <a:t>side</a:t>
            </a:r>
            <a:r>
              <a:rPr lang="cs-CZ" sz="3200" dirty="0"/>
              <a:t>,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limb 90° </a:t>
            </a:r>
            <a:r>
              <a:rPr lang="cs-CZ" sz="3200" dirty="0" err="1"/>
              <a:t>flexed</a:t>
            </a:r>
            <a:r>
              <a:rPr lang="cs-CZ" sz="3200" dirty="0"/>
              <a:t>, </a:t>
            </a:r>
            <a:r>
              <a:rPr lang="cs-CZ" sz="3200" dirty="0" err="1"/>
              <a:t>forearm</a:t>
            </a:r>
            <a:r>
              <a:rPr lang="cs-CZ" sz="3200" dirty="0"/>
              <a:t> in </a:t>
            </a:r>
            <a:r>
              <a:rPr lang="cs-CZ" sz="3200" dirty="0" err="1"/>
              <a:t>prone</a:t>
            </a:r>
            <a:r>
              <a:rPr lang="cs-CZ" sz="3200" dirty="0"/>
              <a:t> </a:t>
            </a:r>
            <a:r>
              <a:rPr lang="cs-CZ" sz="3200" dirty="0" err="1"/>
              <a:t>position</a:t>
            </a:r>
            <a:r>
              <a:rPr lang="cs-CZ" sz="3200" dirty="0"/>
              <a:t>, </a:t>
            </a:r>
            <a:r>
              <a:rPr lang="cs-CZ" sz="3200" dirty="0" err="1"/>
              <a:t>muscles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support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2</a:t>
            </a:r>
          </a:p>
        </p:txBody>
      </p:sp>
      <p:pic>
        <p:nvPicPr>
          <p:cNvPr id="45058" name="Picture 2" descr="C:\Users\Verca\Desktop\MMT (4) Shoulder, scapula, elbow, fotky\WP_20151001_081.jpg"/>
          <p:cNvPicPr>
            <a:picLocks noChangeAspect="1" noChangeArrowheads="1"/>
          </p:cNvPicPr>
          <p:nvPr/>
        </p:nvPicPr>
        <p:blipFill>
          <a:blip r:embed="rId2" cstate="print"/>
          <a:srcRect l="19531" t="5494" r="14844" b="4103"/>
          <a:stretch>
            <a:fillRect/>
          </a:stretch>
        </p:blipFill>
        <p:spPr bwMode="auto">
          <a:xfrm>
            <a:off x="2000232" y="1214422"/>
            <a:ext cx="5071015" cy="39240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1472" y="5357826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90°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elbow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lang="cs-CZ" sz="3200" dirty="0"/>
              <a:t> </a:t>
            </a:r>
            <a:r>
              <a:rPr lang="cs-CZ" sz="3200" dirty="0" err="1"/>
              <a:t>hanging</a:t>
            </a:r>
            <a:r>
              <a:rPr lang="cs-CZ" sz="3200" dirty="0"/>
              <a:t> </a:t>
            </a:r>
            <a:r>
              <a:rPr lang="cs-CZ" sz="3200" dirty="0" err="1"/>
              <a:t>from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table, </a:t>
            </a:r>
            <a:r>
              <a:rPr lang="cs-CZ" sz="3200" dirty="0" err="1"/>
              <a:t>muscle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wrist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fingers</a:t>
            </a:r>
            <a:r>
              <a:rPr lang="cs-CZ" sz="3200" dirty="0"/>
              <a:t> </a:t>
            </a:r>
            <a:r>
              <a:rPr lang="cs-CZ" sz="3200" dirty="0" err="1"/>
              <a:t>relaxed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cs-CZ" sz="3200" dirty="0" err="1"/>
              <a:t>pronatio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– grade 1,0</a:t>
            </a:r>
          </a:p>
        </p:txBody>
      </p:sp>
      <p:pic>
        <p:nvPicPr>
          <p:cNvPr id="46082" name="Picture 2" descr="C:\Users\Verca\Desktop\MMT (4) Shoulder, scapula, elbow, fotky\WP_20151001_082.jpg"/>
          <p:cNvPicPr>
            <a:picLocks noChangeAspect="1" noChangeArrowheads="1"/>
          </p:cNvPicPr>
          <p:nvPr/>
        </p:nvPicPr>
        <p:blipFill>
          <a:blip r:embed="rId2" cstate="print"/>
          <a:srcRect l="19531" t="6885" r="13281" b="8276"/>
          <a:stretch>
            <a:fillRect/>
          </a:stretch>
        </p:blipFill>
        <p:spPr bwMode="auto">
          <a:xfrm>
            <a:off x="571472" y="1714488"/>
            <a:ext cx="4060327" cy="2880000"/>
          </a:xfrm>
          <a:prstGeom prst="rect">
            <a:avLst/>
          </a:prstGeom>
          <a:noFill/>
        </p:spPr>
      </p:pic>
      <p:pic>
        <p:nvPicPr>
          <p:cNvPr id="46083" name="Picture 3" descr="C:\Users\Verca\Desktop\MMT (4) Shoulder, scapula, elbow, fotky\WP_20151001_083.jpg"/>
          <p:cNvPicPr>
            <a:picLocks noChangeAspect="1" noChangeArrowheads="1"/>
          </p:cNvPicPr>
          <p:nvPr/>
        </p:nvPicPr>
        <p:blipFill>
          <a:blip r:embed="rId3" cstate="print"/>
          <a:srcRect l="17188" t="4172" r="14062" b="5425"/>
          <a:stretch>
            <a:fillRect/>
          </a:stretch>
        </p:blipFill>
        <p:spPr bwMode="auto">
          <a:xfrm>
            <a:off x="4714876" y="1714488"/>
            <a:ext cx="3899077" cy="2880000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5429264"/>
            <a:ext cx="8229600" cy="1214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lang="cs-CZ" sz="3200" dirty="0"/>
              <a:t>: </a:t>
            </a:r>
            <a:r>
              <a:rPr lang="cs-CZ" sz="3200" dirty="0" err="1"/>
              <a:t>lying</a:t>
            </a:r>
            <a:r>
              <a:rPr lang="cs-CZ" sz="3200" dirty="0"/>
              <a:t> </a:t>
            </a:r>
            <a:r>
              <a:rPr lang="cs-CZ" sz="3200" dirty="0" err="1"/>
              <a:t>supine</a:t>
            </a:r>
            <a:r>
              <a:rPr lang="cs-CZ" sz="3200" dirty="0"/>
              <a:t>, </a:t>
            </a:r>
            <a:r>
              <a:rPr lang="cs-CZ" sz="3200" dirty="0" err="1"/>
              <a:t>elbow</a:t>
            </a:r>
            <a:r>
              <a:rPr lang="cs-CZ" sz="3200" dirty="0"/>
              <a:t> </a:t>
            </a:r>
            <a:r>
              <a:rPr lang="cs-CZ" sz="3200" dirty="0" err="1"/>
              <a:t>slightly</a:t>
            </a:r>
            <a:r>
              <a:rPr lang="cs-CZ" sz="3200" dirty="0"/>
              <a:t> </a:t>
            </a:r>
            <a:r>
              <a:rPr lang="cs-CZ" sz="3200" dirty="0" err="1"/>
              <a:t>flexed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supinated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Attempt</a:t>
            </a:r>
            <a:r>
              <a:rPr lang="cs-CZ" sz="3200" dirty="0"/>
              <a:t> to m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pronator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pronator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quadratus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lang="cs-CZ" sz="3200" dirty="0"/>
              <a:t>´ </a:t>
            </a:r>
            <a:r>
              <a:rPr lang="cs-CZ" sz="3200" dirty="0" err="1"/>
              <a:t>attempt</a:t>
            </a:r>
            <a:r>
              <a:rPr lang="cs-CZ" sz="3200" dirty="0"/>
              <a:t> to </a:t>
            </a:r>
            <a:r>
              <a:rPr lang="cs-CZ" sz="3200" dirty="0" err="1"/>
              <a:t>pronate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forearm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/>
          </a:bodyPr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in 90°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</a:p>
          <a:p>
            <a:r>
              <a:rPr lang="cs-CZ" dirty="0"/>
              <a:t>No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shoulder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allowed</a:t>
            </a:r>
            <a:r>
              <a:rPr lang="cs-CZ" dirty="0"/>
              <a:t> –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properly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fingers</a:t>
            </a:r>
            <a:endParaRPr lang="cs-CZ" dirty="0"/>
          </a:p>
          <a:p>
            <a:r>
              <a:rPr lang="cs-CZ" dirty="0"/>
              <a:t>Proper </a:t>
            </a:r>
            <a:r>
              <a:rPr lang="cs-CZ" dirty="0" err="1"/>
              <a:t>grip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</a:p>
          <a:p>
            <a:r>
              <a:rPr lang="cs-CZ" dirty="0" err="1"/>
              <a:t>Palpation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supinator</a:t>
            </a:r>
            <a:r>
              <a:rPr lang="cs-CZ" dirty="0"/>
              <a:t>, </a:t>
            </a:r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teres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pronator</a:t>
            </a:r>
            <a:r>
              <a:rPr lang="cs-CZ" dirty="0"/>
              <a:t>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difficult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endParaRPr lang="cs-CZ" dirty="0"/>
          </a:p>
        </p:txBody>
      </p:sp>
      <p:pic>
        <p:nvPicPr>
          <p:cNvPr id="19458" name="Picture 2" descr="http://graphicwitness.medicalillustration.com/imagescooked/26027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2873" b="8045"/>
          <a:stretch>
            <a:fillRect/>
          </a:stretch>
        </p:blipFill>
        <p:spPr bwMode="auto">
          <a:xfrm>
            <a:off x="785786" y="1571612"/>
            <a:ext cx="8144459" cy="47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Ligaments</a:t>
            </a:r>
            <a:r>
              <a:rPr lang="cs-CZ" dirty="0"/>
              <a:t> and </a:t>
            </a:r>
            <a:r>
              <a:rPr lang="cs-CZ" dirty="0" err="1"/>
              <a:t>tendons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1028" name="Picture 4" descr="http://www.britishkendoassociation.com/wp-content/uploads/2015/02/elbowH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8568780" cy="478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Movements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joint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1010" name="Picture 2" descr="Výsledek obrázku pro movement of the wrist joi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0798"/>
          <a:stretch>
            <a:fillRect/>
          </a:stretch>
        </p:blipFill>
        <p:spPr bwMode="auto">
          <a:xfrm>
            <a:off x="2195736" y="1556792"/>
            <a:ext cx="4680520" cy="4595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857892"/>
            <a:ext cx="3829048" cy="625461"/>
          </a:xfrm>
        </p:spPr>
        <p:txBody>
          <a:bodyPr/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endParaRPr lang="cs-CZ" dirty="0"/>
          </a:p>
        </p:txBody>
      </p:sp>
      <p:pic>
        <p:nvPicPr>
          <p:cNvPr id="2050" name="Picture 2" descr="http://www.rad.washington.edu/academics/academic-sections/msk/muscle-atlas/upper-body/flexor-carpi-radial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571612"/>
            <a:ext cx="2057400" cy="379095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643438" y="5857892"/>
            <a:ext cx="3829048" cy="62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Flexor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carpi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ulnaris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Medial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Base of 2nd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and abducts hand (at wrist)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Median nerve (C6 and C7) (C6, C7)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Humeral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humerus; </a:t>
            </a:r>
          </a:p>
          <a:p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olecranon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Pisiform</a:t>
            </a:r>
            <a:r>
              <a:rPr lang="cs-CZ" dirty="0"/>
              <a:t> bone, </a:t>
            </a:r>
            <a:r>
              <a:rPr lang="cs-CZ" dirty="0" err="1"/>
              <a:t>hook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hamate</a:t>
            </a:r>
            <a:r>
              <a:rPr lang="cs-CZ" dirty="0"/>
              <a:t> bone, </a:t>
            </a:r>
            <a:r>
              <a:rPr lang="cs-CZ" dirty="0" err="1"/>
              <a:t>and</a:t>
            </a:r>
            <a:r>
              <a:rPr lang="cs-CZ" dirty="0"/>
              <a:t> 5th </a:t>
            </a:r>
            <a:r>
              <a:rPr lang="cs-CZ" dirty="0" err="1"/>
              <a:t>metacarpal</a:t>
            </a:r>
            <a:r>
              <a:rPr lang="cs-CZ" dirty="0"/>
              <a:t> bone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adducts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Ulnar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 (C7, C8)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pic>
        <p:nvPicPr>
          <p:cNvPr id="15361" name="Picture 1" descr="C:\Users\Verca\Desktop\MMT (5) Hand\WP_20151008_005.jpg"/>
          <p:cNvPicPr>
            <a:picLocks noChangeAspect="1" noChangeArrowheads="1"/>
          </p:cNvPicPr>
          <p:nvPr/>
        </p:nvPicPr>
        <p:blipFill>
          <a:blip r:embed="rId2" cstate="print"/>
          <a:srcRect l="17187" t="8276" r="19531" b="4103"/>
          <a:stretch>
            <a:fillRect/>
          </a:stretch>
        </p:blipFill>
        <p:spPr bwMode="auto">
          <a:xfrm>
            <a:off x="2500298" y="1285860"/>
            <a:ext cx="4397143" cy="3420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358246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thenar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358246" cy="164307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14337" name="Picture 1" descr="C:\Users\Verca\Desktop\MMT (5) Hand\WP_20151008_006.jpg"/>
          <p:cNvPicPr>
            <a:picLocks noChangeAspect="1" noChangeArrowheads="1"/>
          </p:cNvPicPr>
          <p:nvPr/>
        </p:nvPicPr>
        <p:blipFill>
          <a:blip r:embed="rId2" cstate="print"/>
          <a:srcRect l="17968" t="2713" r="15625" b="9667"/>
          <a:stretch>
            <a:fillRect/>
          </a:stretch>
        </p:blipFill>
        <p:spPr bwMode="auto">
          <a:xfrm>
            <a:off x="2143108" y="1285860"/>
            <a:ext cx="4614286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13313" name="Picture 1" descr="C:\Users\Verca\Desktop\MMT (5) Hand\WP_20151008_007.jpg"/>
          <p:cNvPicPr>
            <a:picLocks noChangeAspect="1" noChangeArrowheads="1"/>
          </p:cNvPicPr>
          <p:nvPr/>
        </p:nvPicPr>
        <p:blipFill>
          <a:blip r:embed="rId2" cstate="print"/>
          <a:srcRect l="15625" t="2713" r="14062" b="4103"/>
          <a:stretch>
            <a:fillRect/>
          </a:stretch>
        </p:blipFill>
        <p:spPr bwMode="auto">
          <a:xfrm>
            <a:off x="1785918" y="1142984"/>
            <a:ext cx="4980896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do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endParaRPr lang="cs-CZ" dirty="0"/>
          </a:p>
        </p:txBody>
      </p:sp>
      <p:pic>
        <p:nvPicPr>
          <p:cNvPr id="12289" name="Picture 1" descr="C:\Users\Verca\Desktop\MMT (5) Hand\WP_20151008_008.jpg"/>
          <p:cNvPicPr>
            <a:picLocks noChangeAspect="1" noChangeArrowheads="1"/>
          </p:cNvPicPr>
          <p:nvPr/>
        </p:nvPicPr>
        <p:blipFill>
          <a:blip r:embed="rId2" cstate="print"/>
          <a:srcRect l="15625" t="4103" r="17969" b="8276"/>
          <a:stretch>
            <a:fillRect/>
          </a:stretch>
        </p:blipFill>
        <p:spPr bwMode="auto">
          <a:xfrm>
            <a:off x="2214546" y="1285860"/>
            <a:ext cx="4614286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hypotenar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11265" name="Picture 1" descr="C:\Users\Verca\Desktop\MMT (5) Hand\WP_20151008_001.jpg"/>
          <p:cNvPicPr>
            <a:picLocks noChangeAspect="1" noChangeArrowheads="1"/>
          </p:cNvPicPr>
          <p:nvPr/>
        </p:nvPicPr>
        <p:blipFill>
          <a:blip r:embed="rId2" cstate="print"/>
          <a:srcRect l="21875" t="15230" r="14844" b="7132"/>
          <a:stretch>
            <a:fillRect/>
          </a:stretch>
        </p:blipFill>
        <p:spPr bwMode="auto">
          <a:xfrm>
            <a:off x="2428860" y="1428736"/>
            <a:ext cx="4353641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10241" name="Picture 1" descr="C:\Users\Verca\Desktop\MMT (5) Hand\WP_20151008_002.jpg"/>
          <p:cNvPicPr>
            <a:picLocks noChangeAspect="1" noChangeArrowheads="1"/>
          </p:cNvPicPr>
          <p:nvPr/>
        </p:nvPicPr>
        <p:blipFill>
          <a:blip r:embed="rId2" cstate="print"/>
          <a:srcRect l="21875" t="13839" r="16406" b="12448"/>
          <a:stretch>
            <a:fillRect/>
          </a:stretch>
        </p:blipFill>
        <p:spPr bwMode="auto">
          <a:xfrm>
            <a:off x="1928794" y="1357298"/>
            <a:ext cx="5108468" cy="34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Movements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endParaRPr lang="cs-CZ" dirty="0"/>
          </a:p>
        </p:txBody>
      </p:sp>
      <p:pic>
        <p:nvPicPr>
          <p:cNvPr id="2049" name="Picture 1" descr="C:\Users\Verca\Desktop\elb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460"/>
          <a:stretch>
            <a:fillRect/>
          </a:stretch>
        </p:blipFill>
        <p:spPr bwMode="auto">
          <a:xfrm>
            <a:off x="1928794" y="1571612"/>
            <a:ext cx="5406241" cy="489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9217" name="Picture 1" descr="C:\Users\Verca\Desktop\MMT (5) Hand\WP_20151008_003.jpg"/>
          <p:cNvPicPr>
            <a:picLocks noChangeAspect="1" noChangeArrowheads="1"/>
          </p:cNvPicPr>
          <p:nvPr/>
        </p:nvPicPr>
        <p:blipFill>
          <a:blip r:embed="rId2" cstate="print"/>
          <a:srcRect l="19531" t="6885" r="11718" b="12448"/>
          <a:stretch>
            <a:fillRect/>
          </a:stretch>
        </p:blipFill>
        <p:spPr bwMode="auto">
          <a:xfrm>
            <a:off x="1928794" y="1285860"/>
            <a:ext cx="5194428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flexion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5716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flexor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do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endParaRPr lang="cs-CZ" dirty="0"/>
          </a:p>
        </p:txBody>
      </p:sp>
      <p:pic>
        <p:nvPicPr>
          <p:cNvPr id="8193" name="Picture 1" descr="C:\Users\Verca\Desktop\MMT (5) Hand\WP_20151008_004.jpg"/>
          <p:cNvPicPr>
            <a:picLocks noChangeAspect="1" noChangeArrowheads="1"/>
          </p:cNvPicPr>
          <p:nvPr/>
        </p:nvPicPr>
        <p:blipFill>
          <a:blip r:embed="rId2" cstate="print"/>
          <a:srcRect l="18750" t="2713" r="14062" b="6885"/>
          <a:stretch>
            <a:fillRect/>
          </a:stretch>
        </p:blipFill>
        <p:spPr bwMode="auto">
          <a:xfrm>
            <a:off x="1928794" y="1214422"/>
            <a:ext cx="4715446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Initial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maintained</a:t>
            </a:r>
            <a:endParaRPr lang="cs-CZ" dirty="0"/>
          </a:p>
          <a:p>
            <a:r>
              <a:rPr lang="cs-CZ" dirty="0" err="1"/>
              <a:t>Relaxation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 as a </a:t>
            </a:r>
            <a:r>
              <a:rPr lang="cs-CZ" dirty="0" err="1"/>
              <a:t>prevention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substitution</a:t>
            </a:r>
            <a:endParaRPr lang="cs-CZ" dirty="0"/>
          </a:p>
          <a:p>
            <a:r>
              <a:rPr lang="cs-CZ" dirty="0" err="1"/>
              <a:t>Palpate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properly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786454"/>
            <a:ext cx="2071702" cy="8572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Extensor </a:t>
            </a:r>
            <a:r>
              <a:rPr lang="cs-CZ" dirty="0" err="1"/>
              <a:t>carpi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00760" y="5786454"/>
            <a:ext cx="250033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carpi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ulnaris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8" name="Picture 2" descr="http://www.rad.washington.edu/academics/academic-sections/msk/muscle-atlas/upper-body/extensor-carpi-radialis-brev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1166912" cy="4100400"/>
          </a:xfrm>
          <a:prstGeom prst="rect">
            <a:avLst/>
          </a:prstGeom>
          <a:noFill/>
        </p:spPr>
      </p:pic>
      <p:pic>
        <p:nvPicPr>
          <p:cNvPr id="60420" name="Picture 4" descr="http://www.rad.washington.edu/academics/academic-sections/msk/muscle-atlas/upper-body/extensor-carpi-radialis-long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3" y="1285860"/>
            <a:ext cx="1080485" cy="4006800"/>
          </a:xfrm>
          <a:prstGeom prst="rect">
            <a:avLst/>
          </a:prstGeom>
          <a:noFill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500298" y="5786454"/>
            <a:ext cx="2071702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carpi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radialis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22" name="Picture 6" descr="http://www.rad.washington.edu/academics/academic-sections/msk/muscle-atlas/upper-body/extensor-carpi-ulnar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214422"/>
            <a:ext cx="1172382" cy="42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Lateral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Base of 3rd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 and abduct hand at wrist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radial nerve (C7 and C8) (C7, C8)</a:t>
            </a: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supracondyle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2nd </a:t>
            </a:r>
            <a:r>
              <a:rPr lang="cs-CZ" dirty="0" err="1"/>
              <a:t>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Radial</a:t>
            </a:r>
            <a:r>
              <a:rPr lang="cs-CZ" dirty="0"/>
              <a:t> nerve (C6 </a:t>
            </a:r>
            <a:r>
              <a:rPr lang="cs-CZ" dirty="0" err="1"/>
              <a:t>and</a:t>
            </a:r>
            <a:r>
              <a:rPr lang="cs-CZ" dirty="0"/>
              <a:t> C7) (C7, C6)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Extesor</a:t>
            </a:r>
            <a:r>
              <a:rPr lang="cs-CZ" dirty="0"/>
              <a:t>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Lateral </a:t>
            </a:r>
            <a:r>
              <a:rPr lang="en-US" dirty="0" err="1"/>
              <a:t>epicondyle</a:t>
            </a:r>
            <a:r>
              <a:rPr lang="en-US" dirty="0"/>
              <a:t> of </a:t>
            </a:r>
            <a:r>
              <a:rPr lang="en-US" dirty="0" err="1"/>
              <a:t>humerus</a:t>
            </a:r>
            <a:r>
              <a:rPr lang="en-US" dirty="0"/>
              <a:t> and posterior border of ulna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Base of 5th metacarpal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and adducts hand at wrist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Posterior </a:t>
            </a:r>
            <a:r>
              <a:rPr lang="en-US" dirty="0" err="1"/>
              <a:t>interosseous</a:t>
            </a:r>
            <a:r>
              <a:rPr lang="en-US" dirty="0"/>
              <a:t> nerve (C7 and C8), the continuation of the deep branch of the radial nerve (C7, C8)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pic>
        <p:nvPicPr>
          <p:cNvPr id="71682" name="Picture 2" descr="C:\Users\Verca\Desktop\MMT (5) Hand\WP_20151008_009.jpg"/>
          <p:cNvPicPr>
            <a:picLocks noChangeAspect="1" noChangeArrowheads="1"/>
          </p:cNvPicPr>
          <p:nvPr/>
        </p:nvPicPr>
        <p:blipFill>
          <a:blip r:embed="rId2" cstate="print"/>
          <a:srcRect l="14844" t="2713" r="16406" b="2713"/>
          <a:stretch>
            <a:fillRect/>
          </a:stretch>
        </p:blipFill>
        <p:spPr bwMode="auto">
          <a:xfrm>
            <a:off x="2071670" y="1142984"/>
            <a:ext cx="4887106" cy="37764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8573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(V. </a:t>
            </a:r>
            <a:r>
              <a:rPr lang="cs-CZ" dirty="0" err="1"/>
              <a:t>metatars</a:t>
            </a:r>
            <a:r>
              <a:rPr lang="cs-CZ" dirty="0"/>
              <a:t>) 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 </a:t>
            </a:r>
          </a:p>
        </p:txBody>
      </p:sp>
      <p:pic>
        <p:nvPicPr>
          <p:cNvPr id="72706" name="Picture 2" descr="C:\Users\Verca\Desktop\MMT (5) Hand\WP_20151008_010.jpg"/>
          <p:cNvPicPr>
            <a:picLocks noChangeAspect="1" noChangeArrowheads="1"/>
          </p:cNvPicPr>
          <p:nvPr/>
        </p:nvPicPr>
        <p:blipFill>
          <a:blip r:embed="rId2" cstate="print"/>
          <a:srcRect l="15625" t="5494" r="14844" b="2713"/>
          <a:stretch>
            <a:fillRect/>
          </a:stretch>
        </p:blipFill>
        <p:spPr bwMode="auto">
          <a:xfrm>
            <a:off x="2000232" y="1142984"/>
            <a:ext cx="4903091" cy="3636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28596" y="5143512"/>
            <a:ext cx="857256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5072074"/>
            <a:ext cx="8715404" cy="178592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suupination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73730" name="Picture 2" descr="C:\Users\Verca\Desktop\MMT (5) Hand\WP_20151008_011.jpg"/>
          <p:cNvPicPr>
            <a:picLocks noChangeAspect="1" noChangeArrowheads="1"/>
          </p:cNvPicPr>
          <p:nvPr/>
        </p:nvPicPr>
        <p:blipFill>
          <a:blip r:embed="rId2" cstate="print"/>
          <a:srcRect l="18750" t="4103" r="14844" b="4103"/>
          <a:stretch>
            <a:fillRect/>
          </a:stretch>
        </p:blipFill>
        <p:spPr bwMode="auto">
          <a:xfrm>
            <a:off x="2000232" y="1214422"/>
            <a:ext cx="4682727" cy="36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29312" cy="1143000"/>
          </a:xfrm>
        </p:spPr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pic>
        <p:nvPicPr>
          <p:cNvPr id="18434" name="Picture 2" descr="C:\Users\Verca\Desktop\elbow flexi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214290"/>
            <a:ext cx="3667125" cy="16002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57158" y="5786454"/>
            <a:ext cx="292895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Biceps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brachii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357554" y="5786454"/>
            <a:ext cx="292895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Brachialis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929290" y="5786454"/>
            <a:ext cx="321471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Brachioradialis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http://www.rad.washington.edu/academics/academic-sections/msk/muscle-atlas/upper-body/biceps-brachii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2057400" cy="4029075"/>
          </a:xfrm>
          <a:prstGeom prst="rect">
            <a:avLst/>
          </a:prstGeom>
          <a:noFill/>
        </p:spPr>
      </p:pic>
      <p:pic>
        <p:nvPicPr>
          <p:cNvPr id="18438" name="Picture 6" descr="http://www.rad.washington.edu/academics/academic-sections/msk/muscle-atlas/upper-body/brachial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643050"/>
            <a:ext cx="2057400" cy="3695700"/>
          </a:xfrm>
          <a:prstGeom prst="rect">
            <a:avLst/>
          </a:prstGeom>
          <a:noFill/>
        </p:spPr>
      </p:pic>
      <p:pic>
        <p:nvPicPr>
          <p:cNvPr id="18440" name="Picture 8" descr="http://www.rad.washington.edu/academics/academic-sections/msk/muscle-atlas/upper-body/brachioradialis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500174"/>
            <a:ext cx="1371600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ulnar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1,0 </a:t>
            </a:r>
          </a:p>
        </p:txBody>
      </p:sp>
      <p:pic>
        <p:nvPicPr>
          <p:cNvPr id="74754" name="Picture 2" descr="C:\Users\Verca\Desktop\MMT (5) Hand\WP_20151008_012.jpg"/>
          <p:cNvPicPr>
            <a:picLocks noChangeAspect="1" noChangeArrowheads="1"/>
          </p:cNvPicPr>
          <p:nvPr/>
        </p:nvPicPr>
        <p:blipFill>
          <a:blip r:embed="rId2" cstate="print"/>
          <a:srcRect l="21093" t="8276" r="14844" b="6885"/>
          <a:stretch>
            <a:fillRect/>
          </a:stretch>
        </p:blipFill>
        <p:spPr bwMode="auto">
          <a:xfrm>
            <a:off x="2071670" y="1214422"/>
            <a:ext cx="4892577" cy="36396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71472" y="5214950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as </a:t>
            </a:r>
            <a:r>
              <a:rPr lang="cs-CZ" dirty="0" err="1"/>
              <a:t>testing</a:t>
            </a:r>
            <a:r>
              <a:rPr lang="cs-CZ" dirty="0"/>
              <a:t> </a:t>
            </a:r>
            <a:r>
              <a:rPr lang="cs-CZ" dirty="0" err="1"/>
              <a:t>before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	</a:t>
            </a:r>
            <a:r>
              <a:rPr lang="cs-CZ" dirty="0" err="1"/>
              <a:t>wrist</a:t>
            </a:r>
            <a:r>
              <a:rPr lang="cs-CZ" dirty="0"/>
              <a:t>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extensor </a:t>
            </a:r>
            <a:r>
              <a:rPr lang="cs-CZ" dirty="0" err="1"/>
              <a:t>carpi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	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,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slyloideus</a:t>
            </a:r>
            <a:r>
              <a:rPr lang="cs-CZ" dirty="0"/>
              <a:t> </a:t>
            </a:r>
            <a:r>
              <a:rPr lang="cs-CZ" dirty="0" err="1"/>
              <a:t>ulnae</a:t>
            </a:r>
            <a:r>
              <a:rPr lang="cs-CZ" dirty="0"/>
              <a:t> area)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5,4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8573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(II. </a:t>
            </a:r>
            <a:r>
              <a:rPr lang="cs-CZ" dirty="0" err="1"/>
              <a:t>metatars</a:t>
            </a:r>
            <a:r>
              <a:rPr lang="cs-CZ" dirty="0"/>
              <a:t>) 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75778" name="Picture 2" descr="C:\Users\Verca\Desktop\MMT (5) Hand\WP_20151008_013.jpg"/>
          <p:cNvPicPr>
            <a:picLocks noChangeAspect="1" noChangeArrowheads="1"/>
          </p:cNvPicPr>
          <p:nvPr/>
        </p:nvPicPr>
        <p:blipFill>
          <a:blip r:embed="rId2" cstate="print"/>
          <a:srcRect l="24218" t="12448" r="14844" b="5494"/>
          <a:stretch>
            <a:fillRect/>
          </a:stretch>
        </p:blipFill>
        <p:spPr bwMode="auto">
          <a:xfrm>
            <a:off x="2143108" y="1214422"/>
            <a:ext cx="4621302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pronated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(</a:t>
            </a:r>
            <a:r>
              <a:rPr lang="cs-CZ" dirty="0" err="1"/>
              <a:t>dont</a:t>
            </a:r>
            <a:r>
              <a:rPr lang="cs-CZ" dirty="0"/>
              <a:t>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76802" name="Picture 2" descr="C:\Users\Verca\Desktop\MMT (5) Hand\WP_20151008_014.jpg"/>
          <p:cNvPicPr>
            <a:picLocks noChangeAspect="1" noChangeArrowheads="1"/>
          </p:cNvPicPr>
          <p:nvPr/>
        </p:nvPicPr>
        <p:blipFill>
          <a:blip r:embed="rId2" cstate="print"/>
          <a:srcRect l="18750" t="4103" r="13281" b="5494"/>
          <a:stretch>
            <a:fillRect/>
          </a:stretch>
        </p:blipFill>
        <p:spPr bwMode="auto">
          <a:xfrm>
            <a:off x="2000232" y="1285860"/>
            <a:ext cx="4770277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2</a:t>
            </a:r>
          </a:p>
        </p:txBody>
      </p:sp>
      <p:pic>
        <p:nvPicPr>
          <p:cNvPr id="77826" name="Picture 2" descr="C:\Users\Verca\Desktop\MMT (5) Hand\WP_20151008_015.jpg"/>
          <p:cNvPicPr>
            <a:picLocks noChangeAspect="1" noChangeArrowheads="1"/>
          </p:cNvPicPr>
          <p:nvPr/>
        </p:nvPicPr>
        <p:blipFill>
          <a:blip r:embed="rId2" cstate="print"/>
          <a:srcRect l="21875" t="19403" r="18750" b="9667"/>
          <a:stretch>
            <a:fillRect/>
          </a:stretch>
        </p:blipFill>
        <p:spPr bwMode="auto">
          <a:xfrm>
            <a:off x="2071670" y="1357298"/>
            <a:ext cx="4892612" cy="32832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64307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on </a:t>
            </a:r>
            <a:r>
              <a:rPr lang="cs-CZ" dirty="0" err="1"/>
              <a:t>the</a:t>
            </a:r>
            <a:r>
              <a:rPr lang="cs-CZ" dirty="0"/>
              <a:t> table –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elbow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pronation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by </a:t>
            </a:r>
            <a:r>
              <a:rPr lang="cs-CZ" dirty="0" err="1"/>
              <a:t>pushing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Wrist</a:t>
            </a:r>
            <a:r>
              <a:rPr lang="cs-CZ" sz="3600" dirty="0"/>
              <a:t> </a:t>
            </a:r>
            <a:r>
              <a:rPr lang="cs-CZ" sz="3600" dirty="0" err="1"/>
              <a:t>extension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</a:t>
            </a:r>
            <a:r>
              <a:rPr lang="cs-CZ" sz="3600" dirty="0" err="1"/>
              <a:t>radial</a:t>
            </a:r>
            <a:r>
              <a:rPr lang="cs-CZ" sz="3600" dirty="0"/>
              <a:t> </a:t>
            </a:r>
            <a:r>
              <a:rPr lang="cs-CZ" sz="3600" dirty="0" err="1"/>
              <a:t>duction</a:t>
            </a:r>
            <a:r>
              <a:rPr lang="cs-CZ" sz="3600" dirty="0"/>
              <a:t> – grade 1, 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715404" cy="164307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as </a:t>
            </a:r>
            <a:r>
              <a:rPr lang="cs-CZ" dirty="0" err="1"/>
              <a:t>testing</a:t>
            </a:r>
            <a:r>
              <a:rPr lang="cs-CZ" dirty="0"/>
              <a:t> </a:t>
            </a:r>
            <a:r>
              <a:rPr lang="cs-CZ" dirty="0" err="1"/>
              <a:t>before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)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extensor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longus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brevis</a:t>
            </a:r>
            <a:r>
              <a:rPr lang="cs-CZ" dirty="0"/>
              <a:t> (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),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</p:txBody>
      </p:sp>
      <p:pic>
        <p:nvPicPr>
          <p:cNvPr id="78850" name="Picture 2" descr="C:\Users\Verca\Desktop\MMT (5) Hand\WP_20151008_016.jpg"/>
          <p:cNvPicPr>
            <a:picLocks noChangeAspect="1" noChangeArrowheads="1"/>
          </p:cNvPicPr>
          <p:nvPr/>
        </p:nvPicPr>
        <p:blipFill>
          <a:blip r:embed="rId2" cstate="print"/>
          <a:srcRect l="11718" t="2713" r="15625" b="4103"/>
          <a:stretch>
            <a:fillRect/>
          </a:stretch>
        </p:blipFill>
        <p:spPr bwMode="auto">
          <a:xfrm>
            <a:off x="1857356" y="1142984"/>
            <a:ext cx="5146925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Hand</a:t>
            </a:r>
            <a:endParaRPr lang="cs-CZ" dirty="0"/>
          </a:p>
        </p:txBody>
      </p:sp>
      <p:pic>
        <p:nvPicPr>
          <p:cNvPr id="86018" name="Picture 2" descr="http://efullcircle.com/wp-content/gallery/skeletal/right-hand-skeletal.jpg"/>
          <p:cNvPicPr>
            <a:picLocks noChangeAspect="1" noChangeArrowheads="1"/>
          </p:cNvPicPr>
          <p:nvPr/>
        </p:nvPicPr>
        <p:blipFill>
          <a:blip r:embed="rId2" cstate="print"/>
          <a:srcRect t="2249" b="21289"/>
          <a:stretch>
            <a:fillRect/>
          </a:stretch>
        </p:blipFill>
        <p:spPr bwMode="auto">
          <a:xfrm>
            <a:off x="1500166" y="1428736"/>
            <a:ext cx="6353175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Metacarpophalangeal</a:t>
            </a:r>
            <a:r>
              <a:rPr lang="cs-CZ" sz="3600" dirty="0"/>
              <a:t> </a:t>
            </a:r>
            <a:r>
              <a:rPr lang="cs-CZ" sz="3600" dirty="0" err="1"/>
              <a:t>joints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fingers</a:t>
            </a:r>
            <a:r>
              <a:rPr lang="cs-CZ" sz="3600" dirty="0"/>
              <a:t> (MCP) </a:t>
            </a:r>
          </a:p>
        </p:txBody>
      </p:sp>
      <p:sp>
        <p:nvSpPr>
          <p:cNvPr id="79874" name="AutoShape 2" descr="data:image/jpeg;base64,/9j/4AAQSkZJRgABAQAAAQABAAD/2wCEAAkGBhQRERMTEhQVFRQTGB4XFhcXGRoaFhYZHRkXGh0ZGRQYHSYeFxomHxoYHy8gJCcpLS0sGR8xNTAqNSYrLCkBCQoKDgwOGg8PGiwkHyQyKi0tLCwsLykpLCwpKioyLCwsLCo0LyktLC0tLCwsLCksLCkpLCwsLCksLCwsLC4sLP/AABEIAM0A9gMBIgACEQEDEQH/xAAcAAACAwEBAQEAAAAAAAAAAAAABQQGBwMCAQj/xABMEAACAQMCAgYGBgUJBwMFAAABAgMABBESIQUxBhMiQVFhBxRxgZGxIzJCUqHBM2KistEVJDRDU3KCksIWVHOT0uHwg6PxNURjdLP/xAAYAQEBAQEBAAAAAAAAAAAAAAAAAwIBBP/EADIRAAIBAgMGBAUDBQAAAAAAAAABAgMREiExIjJBUWFxBIGRsUKhwdHwE+HxFCMzUmL/2gAMAwEAAhEDEQA/ANxooooAooooAoor4zAc6A+0Vz68ezPjXSgOc04Xn38q5td4AJG1Rbltcun7uB8dz+BFIuFO5lKsTv1mrcnOk7H271Jzd8iqisrltDgjOduea8etJ95fiKjcLUGEA7jtDB5EZO1eP9nbX/d4P+Wn8KrFpq5KopRdkTPWk+8vxFHrSfeX4ion+ztr/u8H/LT+FH+ztt/u8H/LT+FdyJ7fJEv1pPvL8RR60n3l+IqJ/s7bf7vB/wAtP4Uv6QcBt1tbhlt4QRE5BEaAg6DuDjY11JHJSmk3ZFgrNOiHpPkvONXdkQnUIHEJA7WYmCkk/aDdo+WB51d+McUFrZS3B/qYWkx4lUJA95wK/Nlkk3DIrDi65aS5NwGzyzgopPtyzf4ayVNb6FekyS94ze2baOoQP1GBv9G4QnV9rUCW8sbVO6a+kSWG5Th/DoRcXrjLBv0cK4zl8Eb433IABGeYFZr0S4OeFXnA7mQEevI4kOe+QkJnPLsyRE+w1ZPRXxq2guuLS300cV2bhtfXMFIjBJwpbmNXMDwTyoDxxbp1xm1tOINdxpFJC0KwyLGOrJdjq0FsiTsgHvwT3cqYWnSjinDruyj4hLDdQX7CNWRQkkbnTjYKuR2hnY7d4PNb6Vum9vxLhMvqrOyx3UcbMVKq2VkIKk8xt5HltuKtPR/0WMl1Hd395LeywfoQw0xx+YXJye/uGd99sAaBVS6eTcTQI/DfV9Cqxl67OrbBGnuxjNW2qWfSBBcrxSBQySWSyBg+kFwquC6DOSoKn4r40Al9FfSTi3ENNzcG2Nm+sHA0yhl2GAPPxPLNaIvFITJ1QljMv9nrXX4/Uzn8KzDoPcS2vRR5osiQRTyIRzHbcah7ANXuqh3/AAW0g4PZ31vLniUkytrEhMhcs2perztpIXfGc8zvQG5TcSuhxMRA23qYgLyZf+cK2SNWjOyct8YxnfOBU6PpZZsIyLq3Il/R/Sp29yvZ37W4I27xWX3kpHSDibuN04YxI/8ASiJHzqg2XQ6MdHrjiDrqmaVUiOTiNBIqkgA4yxJBz5Y76A2/px6TIeHNCgMcrvMscqdYoeFCMl2Xc8sc8DzqyR9IbZouuFxCYQdPWCROrz4a84z5Vjvpc4DbGzsL0RKZriWESyb5kUwknO+N8DfGafekL0bQmC1hsjbQtDK8q20raY7knQGzltRYBQPYSMigNH4dxqC41GCaKXT9bq3V9OeWdJOKKz70PXdsZLyOO0FpdxlFuERy8R06gDGckLvqyMnmNzX2gNNooooAooooApbdTan23CZ95wCf4fGptzNoRm+6CfgM0gNyY4hsS7kINicM3Nj5DJNSqPRFYLJyI3DeNvcagw26sPyxp7WnGRzB3+FWWwn1xo3iN/bVT4Pcxg3AQ/UVFA8sufjuBVi6OPm2iPiCf2jXIPM1JbHmRopCrzMMEgsdzgbeJ8KTWl4qzIQ6Or5XKkHLMvhnOc7kYqSbg9VM6nGWOSNiFL7kEctts+dROHBYZ9KKoDhhyGRjwbGawmjU01L0LHweULAWPJSxPsBNcG4pjtvtvgDzOcDP51y4Yxa0nHfmQD/Ln864SQrLbvnmE1AjmCoyD+FdbyijskryfUn8H4sJGKjOMZ35g7ZHnsfnTeqrwdtJLd6uqt5ZRQatVUpu6I1Fowpd0k/odz/wZP3GpjS7pJ/Q7n/gyfuNVVqQqbr7Hq+4XHc2zQTDVHKmhxkjII8RuDS676B2ctpFZyQhreAqY01NkFc76gcnOWzvvk08t/qr7B8q6Vw0tBNx7ojbXogE6ZFu4kj0krpK93Z+zy28hUTj3o64feyia5tkeTvbLKWxy1aGGvw3zVkoodE130Os5bdbV7ePqEYOsajSoZTkHC488+OTnOac0UUAVTelfomsOIy9dKjpKfrPE2kvjbtAggnG2cZx31cqKAicP4VFBAlvGoEUaCNVO40gYwc8/PPOq5w30UcNt7kXMVsBIp1LlmKI3isZOkEd223dirdRQCiXonatPLcmIGaaLqZHy3ajOxXGcDYAZAzsKix9A7RbA8OCH1Y5yuo6t3151886t6sNFAI+J9DLW4ggt5Y9UVsyNEuphgxjSuSDlhjY55146VdBrTiQQXcWsx50MGZWXOMjKkZBwNjT+igEvRjoda8ORktIhGHOXOSzMRy1MxJOMnA5DJ8aKdUUAUUUUAUUUUAt6QviBh94qvxYflmq9xuZlhQb9W7aXHjscAn2/KnXSJs9Uvi5b/Kp/MilHSaZVhijP1mbX7gCPma88949KyprqxRK4gVwgGHjL5x2sg4ALcyNzV9sYBFCiDkiAfAVnvGjiMnvKKP3q0PiMuiGRvuox/A1qnxZye7Fdys2jAWkmrkVC+9sAfia8WigzIRy+kx8Nq9QQhhHGTtu589IAH4kn3VF14mtlHfKfhg1KPA3V32PejbfQy+UjfurS8ORatggHRzPLuyPeMj31I4S2LW68Qz/AP8ANTXN4NVu4HMLn/Lg/lWpfCdfx9xctw7pLIAVBzrV8BgQDjAUnzOTjl51d4H1Kp8QD8RVEkB1nw6ok+3NXOKcRwKzclQH8BW6b1JTWyu7+hLpd0k/odz/AMGT9xq8R3W5Bc6yNQG+Mezl3HnXPjFxrsbg9/UyA+0KwqsJXZCrG0GNLf6q+wfKulJIelVuFXttyH9XL4f3K7wdJYHZVVySxwOxINz5lcCt4XyJKrD/AGXqcW6aWQnNubqATBtJjMi6tXLTjP1s7Y51Oj4xC07W4kUzIgdo89oKTgNjw/iPEVgqwetDi1tFw57q4uL6Xq59CiKDtczcHdWHPTsNxnninMsl9bcbMNosc1yLCGJ5JS3VqFCF5GxuclQB5sOdZKm21D4txiG1iaa4kWONcAs3IZIA5eZFZ5Z+lieaysDDbo99fs6ImSIV6piHkY51acDOnPjvtug6Z9Kri74RxOK7SFZbO4iiZoS2hz1gzhX3GMc8755CgNtBr7Wd9I+nt2J57bh8MLGyhE1zLOW0KNGsIiocliO/28sZpNe+lW+c8MW1ghMt/Cx6tixVX1lQ2rYhAFLEeGd9qA12iss4d6VrloI4eojl4jJdS2qqpKwnqgpaUk5IUBht34J25V8uPS5cWqX0d3BAbi1eKNeqdupd5gxUEvuoUKSTnuxtzoDVKKzLoZ6Sby6a7V4IbhbeFpEltetETyAZEAaUdtjuMr4d/Ovvo56cX3EJwZHsTFpbrYY+sW5gI2UMknPfbIyOe4NAaZRRRQBRRRQBRRRQBRRRQCPjG9xGPBCfiw/hVZ45xVPWZUP1k0xgeAwCT7zVg4lN/O/Yi/NjSfpLYRzXGZEBYRqUOMHGTk6uZrzu12eqSajES8Qu1lWbSchFX3Dfn8a0fjI+gkHipHx2qgvbhIJ0XAA0tt7wc+fKrt0jlxDj7zqP2s/lWo6M5a7gupW+OWMuIZIJFQ7owYEgjBbmDsdiK5cPs3Zo2lkhHVZfSmvrHxv9rAA91M+JAG3Ge50PxOn5E0taLtR4PJHPu0nasxeSOTW0SuDX4a3vSD9sD3sqrU6XaCTzXSPaxA/Oqz0ZGmzu/Ezpn9g064txJY44gQSHYnYfdG2fLJB91clqikt1vqQwcySD/wDD82pxxO9zaWxHKRkB9ylvmopDbXSmdhkHXEMY5YG/OmF2uqytD4OB8Q4FFo+wjbZ7jGSP+cQH9XfzwHrxPKDZXqjuST8Yyf41xa4DzRGPmPvHAOBjbfkQD3eG2+0GC51RcSHcIT+7LVIZSRCpZ0pl1t/qr7B8q6Vzt/qr7B8q6VUitBF0S6KiwW4USGT1i5kuDkY09Zp7PM5xp599eLXoiqcSnvzISZoVh6vAwoUgk6s750ju8asFFDpmtv6IXhhthBeGK4s5ZXgl6sMojlO8bRk9rbvz3navL+iCV4L6KW+MjXzRSu5hA0yI5ZmCq2MMMDG2Md9aZRQFE436N5nup7i0vTbC7RY7lDEsgcKunKliNJ07e81z6N+i42lxYytcdb6lHLEoKaSyuzlftHGA7A+wVf6KAxzj/RK34dKJZOJC1uXuprm1cxFlVZAokjZdw22kZOPZvULoR0FXitvxJpZpZEnuUaG6ZNLSPEHzII22KEuRp8NtiNtrntUkGHVWHgwBH417RAAAAAByA5D3UBTOD9Cb2IN1vE3bETRwrFBFDFGWGzmJey7DmBgVw6PejqeO/W+vLsXEsaFE0QpDq1AjMhT9IcHv8t9qvlFAFFFFAFFFFAFFfGbHOviuDyINAeqKKKArHEG/nUn91fka49IogfV2H1u2vuwDXTiB/ncn91flXnjW/qw8WYeP2Qfyry/Ez2T3Iia+2jm84wffg1YukFxmO3H3mDfBD+bCq5eocSeBj/EE/wDenfFjmOzP6n+lK6t1nYK7h5nLjTEWjY56k+dLt+thJ+64PtwRU7jpPqb427SD8aXI5L2/nrz8D/GuLgYlvHLgjfza687hB+ypqfMCGjbGRpZfZyOfhmoPB7crbsT/AFlySPYkYHzzTO/mKhRjsquWPm+w+AXPvo9fIrLcfcW3DrFHcYRQdK9oAA75OM8zvk0wmbTbcPRtlCCRvci/9RpBxe4JgmYcnkIHsRQv8adXknWNpXBEUaxKO5mwCwydh3r7q1wJw58rs+GxDyxhvqK7y4PgF1KMe9a8cFGqz4lJ95GX4Rsf9VcLm+YsTpIPVPq2ICliBgg8j5GmHBICvCron7SzH9jT/prdNbSuQq/4ZFyt/qr7B8q6Vzt/qr7B8q6VUktAoooodCiiigCiiigCiiigCiiigCiiigCiiigE3GpHRg5GqIcx93zP8f8Awq4eJiN40kyRKcRygczz0nT9VseOxx8LYRmq3xPhwjJTlHLuuP6txvt4Y5j31GcbO56ISxLDxGPr7RH6TdPvd6+3xFMwaolp0iwzQyBjobS+3ZXOcHUMgLtnfHM1a+GTkfRPsVHZPiPD2iuwlwZmUU1dCbjSYuJD4xqf3h+VRLkZmVdRxGmrJPInwJ5bVN6SSYnA8Y/9TUo6T8FdgJo5tOrCFCpJY92CGGO/nS7WnN/QjUgqk9rhGPzcvsfGXVpGchtS/nj316iu5ZOqWQABFwmPDCjfxOwpWOjTl0D3TREYGdIZdvHcYPnnGauk9kMgcxjY+6uVKjzcbW7IeGoRjFKo5XX/AHL7ifiZLaISRjHW8sctgDknNRGODG22Ax39oFSemfDj1UUkcmh89WQRkOpOe47EUrfo4/YR7kovedOoZzkEgMCOeM57hWlJW2rexKdKaknTk9c758Hzz1to0yXw6xOx/WbI37zsccqm3UoMsgPJGCn/AAoD8ya93SerKzZOUGM/ebkMjluaWnVodju0oZ87cyD+G9YUMW76cfz8seit4lwsqysua0z58V55dWLOMv8AQRKObZc+13J/Omnq+iKKPPac62PeOYHx7R91RLnh+uS3XPJVB9x3Pzrxxe5LM7IpyTpTPn2U29nzrLR6MSwK3Ejcb4nILUu7k9a2EXOyohIzjlucn3Crbw+3KcFIb6zWzuf8as35iqRxqzNxdwWKHOkLESO4AZd/cNRrT+PxhbK4UclgcD2BCKvTWZ567/t26DC3+qvsHyrpXO3+qvsHyrpWia0EM3TW3XiCcOJb1h4zIMAaAACdJbOQxALYxyHPejgnTSC7uru1i1dZZkK5IGls5B0EHJwQVOQN6xLjvF3Xik/GlBaK1vlttI+0qxMhOe7IX9sVJ9H0kvDr1LqbLNxKynuAv3pFZ5Qo8yqBv8dDp+gqgScdhW5W1LgTvGZVTByUBwTnGOeds52NYn0Qv+JXklvem6nii67VcSzzKloy694Ybbv22yTjPhjNNePdBkbpBBF61eAXEMkpYTHrEIZzojfGVj/VoDZqKxLjvErq7Xi9wLyeBeGMYYIYZNGShx1krc31YPvyAdqZW91NxW7gtHvJoIoLGGd2hcRy3EsiI2vUBjQM5OBgH27Aa3RWV8TuJ5bnh3Co+ISGKSJ5ZbtGXr5wjOAiyLkAjTgnc95zgg1mPjV61lFFHezCT+WDaLKz6nWPRhQzf1gydWDscUBvVFYn036PX3D7bfiM7pLe2/VO0jGVOxIHLHYY14IUHHZGd65cV6T3fCJOI28d3LeBLWOVZJiHaGV5Y4ye8AYfVg/q+eQNxorKei8txacVs7c38l6l5bNLMJG1iNgpYOm50qTsPEHv2xaLXpNxFrhY34UyQl9JmNzCdKZxr0Dc7b4oC3UUUUAVE4nY9dGVzg81Pgw5fw99S6K41c6m07ozLjF5JbOJQCBkJJj7LA7E+3ln+NW/hkwuIgxPaIBz54HLw8ff5V049woODIFDbYkUjIdfZ3kf+d1VCKY2UgVXYQPurDcp+qfECvO1Z2Z6Xntx/hjXjsjM6FhuoxnbcZyNhyO5rxxmU9Srdy8z905U7+W1T7idZU7QGo4wRyYEgZXxH4/OvHVNHlWGUbYgjYg+Irr3U+r+hiFp1ZRWuGHvMitpkLEbr3edTeCxlYEz95yB4DWdvn8aRRoYJWh30ZDIT3oeW/eRy91M+HXbGGRTzjkZR/dOGGfiazzNRV5JHbpGNUQkxqER7Q8Nwc/hj4UvgnEpz491MbCcNrjbcSKV+IxSTg0WACe7bxzjY1y91c7UhglYecIInhnE26o7AM24woBz5hTke7FVaZJ2jfDoScqCY9OVwO9WODvzwaf8OiVrcQ5xrT4kux/E0rtuIBUk1DHV5XHnk1XE1oRnTUrYu4Tx9UIlZ1fVESWX6rHJBVTzwNgfyrl60nWpnmh6zHcdI2+B391eRbddbQRlBgyOQ5JDBWbuII2OD8BXO54RDbiSfrWd226tsdjI+sMbkHu8M1vGrZ5nn/p26icHhWd7c8rOzTXPO1zt0O6tfWZp3ZXlbSs0auQi7MV1lCqMTjIPdirZHwmO4Rgt7NKjAhtMkbAgjBB0pXD0dxhbNdxqkLSEZ3wWKqceBC/hTm74DBKdTxIW++Bpf3SLhh8aqmjM6cm83f5e2XyJqLgAeG1eqUfyG6fobmZP1XIlX/3AX+DCjrbyPmkMw/UYxN/lfUp/zCuWNY2tU/f9/kRh0CsvVpbXqAYJ5DLImp+05IOrVq1DkOR5DFSb3orbSyWsjx9qzJ6jBICZAXGAcEYA2PhUfjHG5BaXbLHLDLFBI6l1BAYIxBDqWRtxyz7qzno70s4pFHwu6uriOa3vpltzF1YDrqyquZAAS3ZJPd8duG001dFk6O9DOC3kklzb2qloZ2jYHWEEiEE4hLaMbgjbHlVwm4BC9zHdsmZ4kaNHydlY5I05we/fHeawrh3FOJWtrxS7tZ0it7a9cspjV2nkeSNGUlgdKhSh2xz94vHF+ld/d3NxBYypbR2Vus00hQSPI7x9YqIrbBcbZ8j5Ch0ZdJ+i/CX4hbi6t9VzeltJGsI5jUEmQKwXOORI3phf+i3h08cMclsCsC6IyHcMEyTpLhtTDc7EnmcVSLPjct5ddGricqZJBcliowDhSoOO44Az55qPf9P+JyWp4pDLFFbG5EMVv1SuWXUV1ySHtDcYwMe6gNG4h6OOHzwwwPbJ1cGeqClkKZOThkIbc7nJOTvzrxZ+jTh8Onq7cIElScAPJgSRgqjYLdwY7d+d81n3G+lHFJL3i6W10IrewXrSTGjkaY9olyPtEMST933FrYdM7/ibrFaSxWohtYZ7mZoxITJLGH0ohOAvPfyNAPfS10dkvrSCGKMy/wA6iZ1BA+j7QY5yNt+6mvBvR7YWkUsMNugScYlDFnLjfYs5Jxvy/Ostl9L95Ja2KdYsMtwJGeaOHrXZUdo0WOA7F3ZTnkOXKnydNuKW3C0e6iHrdzcrb2vWKIzhx2XliXZTkNtt3Z8wLbw3onw/g8c9zBAIwqM0jAs76FGoquskgbchzwKfcJ4mlzBFPFkxzIHXIwcMMjI7jWV3HF75f5Ysb24S4EVg0ocRLGQzINl081GSN99hyq+ejj/6VYf/AK8f7ooCx0UUUAUUUUAVUeM8NVZNDj6NzlD90nmP+3eMVbqi8SsRNGUO3eD4HuNYnG6K0p4XnozNuH2l6l01usRaNTqVs/R4O4IP5VdrS2ZICLqQFySS7EDnyAHcAMDnVP4pxyW1kGCwLEowB22I3H4b1446pkMTglmcggk5Gw5HNZxrDhsZ/Tw1HPjp6Xt7jnpHDiOOXG8LFW/un+BA+NeuGyatfjIob3rkfIimc8fXxHIx18eceDEcs+Rqt8AnIZA2xVmjP+Ibfiv41Nove0kybYPiQe2uFqAJZF+7IwA95P511iTEuPOvF6oSaeTHJifeEBx8axEt4jgyLLN24cdyp8hXrjMAK3R89XwOMVyjhPXRIeahFPtCjNfbyYOrjP6RyT7AXc59wA99bJ1NF2IE/FJHEqptpICfqgMBj4Cld/cyyLI79w0eRbngfD8fOpnDUJHPBdxv5A5+eK9rD1nqsP8AazZPsL7n4A1pZsw1aRfOidnoMo/slitx/wCnEpb9qRvfmrFSnouM24k/tmeb3SOzL+yVptXoep4qe7fnn65hRRRXCgq6VRlrG7VQSTBKAAMkkxtgADmaz/0YejaM29jd3Ely7xrrjglf6GFyT2kjwCOQI3861WigKsPR1bCyubIGTq7p3kdiwLh3KnIJGNiq4yO7vpdxT0ZWrSxsLm5t5HiWB+qmCG5SNQuHBHaOkDOO6r1VF6f3yRX/AActBHIz3BjWR9WqLUEGUCsAScg9oEdnlncATOE+jO2tzZFHmPqDStCGZSPps5VsLuBnbGPPNJ7v0PWUhkgF1dJHITMLVZl6tGJx1ixFScA8s5FQ+KelW7Bup7W0jksbGXqpndyJJCCA5jA2AGRzB2IPkPnGOlypf308MEPWW/DBNHM2rWdRVgjDVpK9oHYZ254OwFstegEKev8Abkb+UFCylipIxGUypxzOotk53NZx0r4FZ2jG3ROLdclusBMC4jvFC9lXcDDDkpIA2GN8U06OekziM8tmJYLaOPiCSi3Pb1dZFHnrHGdo2fuAzjlyyY/QS44r/K/EFc2x0vEbtcyEY0Np9XB5Egfa8qAcdG/RUjcOsFuGmt7u3RiJYH0Sx9YzOULYIONWD558TTZvRTatbSQSSXMhlkWUzySlpxIgIVlbGAQCRy7/AGYRdC/SHf390qkWUaCRlmtiZFvIlGrtFXwG3AHZB57gd2o0BR7P0TwI80j3N5LJcQPbyvLIrF0cAfc2K427vbVr4LwpLW3ht48lIUWNSxyxCjGSRjeptFAFFFFAFFFFAFFFFAVLpv0cSZdZyM7EjYhvssPkfdVR6NK6s0TkvozsefLf/wA8q1a6txIjIeTDH/es54spjeOdRuDokI+8Nhn2j5VGasy6eKN+RarcDqVKknByCfM71XLiHTczR9zgOncSw3GD8PjTjg3FYzG2cqrcvI+BP8aUcRcT3AIOBDjcbEkjxqZ3gTRvKrfe3qPcR6pGZuUmojyDZC/hj41zv+KGAxl8GLUQWHNdXeD3gcyPbXi3uTIBnmg0e9dvyrhuc8SR4gYk9byYjSo7+sxpx7jk+6vF1GqpJjmqgD/GcfJD8a6xXixys7EEKc4+40ikZPvU/wCYVAluw9zo+xgBsd+jJyPPdhWjOK7VyEWKYwCcDkO8n/wfCpgXRcsB/wDaWzkf8TSI1/aemPESoeN9su64HcAGH4YGKg9Gh11xM2M9bcQx+5DJOw/9tapSWZGtJ4JP8zLtatcWqJG0SzRxqFDQnD4UADMLnB5fZY+yp9jxqGYlUftjmjArIPbGwDfhU6o19w2KYYlRXA5ZG48weanzFXunqedRlHdfr9/5JNFKP5Kmi/o85I/s58yL7BJkSL7y3so/l4x/0mF4v11+ki9pdRlf8SiuW5Hf1Lbyt7ev3sN6K5W10kiho2V1PJlIIPvFda4UvcKx3px0vS7vbK2WN47q04nGvVtuzxc+tUjbSdj7CDWxVHbh8ZkEpjTrQMB9I1geAfGQPLNAZ7f+iKR3uIor54rC7m66a3EalixILBZc5UEgd3cM5xuy4x6MlmkvZEl0etWi2qppyI9OMNnOSOyox7avFFAUxvR8c8IKzAHhg0ns/pR1aIcb9nJXz+sam8J6INBe8RuhL/ThHpAXeIohXOSSGOTnl3VZqKAzyx9Gly17b3V7erObUkoUgSKR9sASSqcsB4b9/ia0OiigCiiigCiiigCiiigCiiigCqzPbhbiSNvqS9oe/wDgc1ZqR9KFCrHJ3q2n3N/3ArE1lctRe1hfErVhxlIpHtpNKlXyMgknUdlwO+k/SSwkSZZYSrpJszIwwDjJzg9nGD8PGn3S2SHqorl0RpEICHGHzvvqG5A22O1Z7DetIbjRlmP6NF3LZddtI78ajtWElwMyum0yyxxNJGY2uGOdzHiNoxjfsjZkI/jmu/VaX7MixqqhHy3aYADB+8DjvA+FJOi3BLh5RLNFIsKbszKVB3xgZ589/AZqTxfolKGJV9RIycciPfyrsm1qF0J6X0HUGCHDJI+H5hz4HWct7CScVGn6PNF2oXJwf6whu7kCoXPPnXDo7wsxyvJMCEgjMh25nOlfxOfdTNuJGfQkGWbOCRy38ScAfHurmbGQvs7O4Ktc3GFSPOgZHbbG2lQcgDIO+O6rH6PeFnRby4OlhNMW7tTMkaD26FY+/wA6WdJuHSQ28NtnMkjb+AZiFUZ78bb+2tJ4fZLDFHEv1Y1Cj2AYqkcjM1eKXn6EXpJxb1W0uLjbMMTuAeRKqSB7zgVlMHpauT0ekumkX1sT+rq4VeZ0vq0Y05CFu7G1W/0yQTy8NMFuju1xNHE2gElVLasnHJcqoJ86plp6NJRx0w9W38nIRdDs/RF+rCAZ5atedvAGtGTQ+FdOIV4XbX13KkYkjQux5GQjDBVGSTqDbAd3lXhvSjw82sl0lwHijYIxCvqVmzpDJp1AHB3xjY1kbdHr/wBRs0WKfHDLueN9EWuTSxRlmiifAkxlwPDY53yNG9GFkii66u0vIxJhpLi92muX7WR1fcBk7/rUBC6B9M7TikTO5W2vI0aScw64lVA+A7SHsMMFSQ5bvqzdFenlndubeG8W4mXJ+oULAHuGkK2B3r7cVn9h0Zun6KNbpFIs+tm6ogrIyCfURpO+cAnHfjzrw5lur6JrSxurZPUJbONpITGkUxSRlOR9VcnTq23NduZUEndGjWPpI4fNc+qx3KNNqKgYbSzDmFkI0sfYd+7NF96SeHQ3Hq0l1GsudJHaIU+DSAaVPtO3fiqp0D4sY4rOwHC7lJYdpZXiVYoXwdUyyt9YsSTtg4OBnbNIm4fcRcM9RPD7truK66+aVYi0cqqzHV1o+vscADPLNcNGv8V9J/DbZ3jmulV420OmlywbAPJVORvz5d3OuV96V+GwSvFLchHj0g5RyDqUMCCqnIwRk92aQ9FeiEdxd8aN3bEpcSqFMispaMrqIVtiN9OdJ5geFVS/u47fifGoVsZbppY4oYRFEJBETBpwzHdFORuM50UBrnGumtnZxRzT3CJHKAYyMt1gIByioCWGCNwMbiqv0q6aCUcKlsbjMU98kblDjUu+UcEZHPdSB3eVVbhfB5+F3NhPd2k90kdiIl6lOtaCbWzadIOAcNp1Z79jtUfgHBLn1XhsbWs6NBxXXIGjYEIe31h2+qAcFuW1AaRxH0pcOgnNvJcDrVYIwVHYKxOMM6qVBzsd9qtlYlxUzRcQkPDbW/SWa4zPBNCr2M41ZM3WEnq8ntau7OxFbbQBRRRQBRRRQBRRRQBRRRQBSbpX+gA8XX8z+VOaQdKX/RL4lm+AA/1Vio7RZagr1EJfVIpk6udBImcgHIweWQQQQa92XQK2t/pLZGDuCMs5YhTzCg/AnnjPjXSCKmDcTEcoVs6VjGSPsk5OceOMfCpUJZ5l/FxWqEt3xrqJBEkhZFXtKTsT4DvUd21QOJ8YCCN1jChm6vs7DkCvv2NeemVv1i9bADJo5tGCWx4SR/WHk2MeyofQhJLqZEkhkEKnrMujBcrywWGCc/nVGm5Z6HkWSH3Gujlx1U4VkKzIqNsWCKN8gDcnJPdTLhvqtnE0QZQ8a69TYy+R9dfHOw28h4VTZ/SJKssgSQhA7aVwuw1HA3Feo+Ay8XJmjKwdXtkhirvzOFz2djk4235bmtJrRHGnqx/w+89bu4Na5VD1it+sFJ0+e+lvd51eqo/AuHNbzW0TOrsC5JUELjQeWdzyzk95q8VyGhSorW7BRRRWyQUUUUAUUUUAUUUUAUi4T0US3vby7V2Zrzq9SkDCdWpXY8znPfT2igCiiigCiiigCiiigCiiigCiiigCiiigCq3x85uFHhHn4sf+mrJVd4rvcnyRR+LH86lV3T0eH37nO3i3qDxa+09cnn/pWnNrHVT6RXOm6mX7wX5YqEVkbqSuxHDdPvpJDYJBBwR5gjvprBx6VE7c7k42BYkn8/xFV+NyshHtHxFO+hnC+unMr7xwYO/e/wBke7dvcKqm1oRaTI9l0VtppCeoVNP1mMszb9+xbB37j+NW/h1+EkKpgIw0gDlkKSD7dj8arN6vUXUib4bcew0w4ee1EfFz+41ZbdzSSGHAW135z9iNj7yyr8iauVUzocuq7uG+7Go+LMf9NXOq01sjxDvUYUUUVQgFFFFAFFFFAFFFFAFFFFAFFFFAFFFFAFFFFAFFFFAFFFFAFFFFAFVuY5uJj4ED4KtWSqtaS63kbxdvwJH5VGtoeihxfQaW4qidLTi8kx4L8qvcBqi9KVzey+wfKpR0OS1FHq2o/nV44BadRZxD7Un0jf4uX7Omqcuwb+63yNX6+GnSo5KAB7gBXW7I1TV5CDpnb4kt5B9oFfeP/kV8szvCT3GTbz0GpnTFc20Ld6yYHvU/wFL7dzpiP67D9g11nFvDfoGuWum/XVfgpP8Aqq3VWOgK/QzHvMzfgqCrPV46InVd5sKh3HF4Yw5eWNQgy5ZgAoGMkk8gMjNTKR/7LJ9KNWUlcuyMuQSwVWBJOSpUYxtz760TGD8YhD6DLGH1LHpLDOtl1KmM/WKjIHMivI45ARkTRkdrcMMdltDb55BuyfA7Uii9HsYV0MshVzCcn9IGhjCI4k+/kK+ccx4V0tuhPVFzFO8bSagxUDIU3ElwAv3SDLIud8gjIyM0A6m41AjOjzRq0YBdS6gqG5EgnYHxr6eMwAheujyX6sDUMl9+zz+tsdvKlHHehwu3kaSUhWUKgCLlAAwPb5sCHbY9+D9kVys+gUcTDTI+kOr6TzHVyPKgDg9zSSA5zlWxzGaAtFFFFAFFFFAFFFFAFFFFAFFFFAFFFF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9876" name="AutoShape 4" descr="data:image/jpeg;base64,/9j/4AAQSkZJRgABAQAAAQABAAD/2wCEAAkGBhQRERMTEhQVFRQTGB4XFhcXGRoaFhYZHRkXGh0ZGRQYHSYeFxomHxoYHy8gJCcpLS0sGR8xNTAqNSYrLCkBCQoKDgwOGg8PGiwkHyQyKi0tLCwsLykpLCwpKioyLCwsLCo0LyktLC0tLCwsLCksLCkpLCwsLCksLCwsLC4sLP/AABEIAM0A9gMBIgACEQEDEQH/xAAcAAACAwEBAQEAAAAAAAAAAAAABQQGBwMCAQj/xABMEAACAQMCAgYGBgUJBwMFAAABAgMABBESIQUxBhMiQVFhBxRxgZGxIzJCUqHBM2KistEVJDRDU3KCksIWVHOT0uHwg6PxNURjdLP/xAAYAQEBAQEBAAAAAAAAAAAAAAAAAwIBBP/EADIRAAIBAgMGBAUDBQAAAAAAAAABAgMREiExIjJBUWFxBIGRsUKhwdHwE+HxFCMzUmL/2gAMAwEAAhEDEQA/ANxooooAooooAoor4zAc6A+0Vz68ezPjXSgOc04Xn38q5td4AJG1Rbltcun7uB8dz+BFIuFO5lKsTv1mrcnOk7H271Jzd8iqisrltDgjOduea8etJ95fiKjcLUGEA7jtDB5EZO1eP9nbX/d4P+Wn8KrFpq5KopRdkTPWk+8vxFHrSfeX4ion+ztr/u8H/LT+FH+ztt/u8H/LT+FdyJ7fJEv1pPvL8RR60n3l+IqJ/s7bf7vB/wAtP4Uv6QcBt1tbhlt4QRE5BEaAg6DuDjY11JHJSmk3ZFgrNOiHpPkvONXdkQnUIHEJA7WYmCkk/aDdo+WB51d+McUFrZS3B/qYWkx4lUJA95wK/Nlkk3DIrDi65aS5NwGzyzgopPtyzf4ayVNb6FekyS94ze2baOoQP1GBv9G4QnV9rUCW8sbVO6a+kSWG5Th/DoRcXrjLBv0cK4zl8Eb433IABGeYFZr0S4OeFXnA7mQEevI4kOe+QkJnPLsyRE+w1ZPRXxq2guuLS300cV2bhtfXMFIjBJwpbmNXMDwTyoDxxbp1xm1tOINdxpFJC0KwyLGOrJdjq0FsiTsgHvwT3cqYWnSjinDruyj4hLDdQX7CNWRQkkbnTjYKuR2hnY7d4PNb6Vum9vxLhMvqrOyx3UcbMVKq2VkIKk8xt5HltuKtPR/0WMl1Hd395LeywfoQw0xx+YXJye/uGd99sAaBVS6eTcTQI/DfV9Cqxl67OrbBGnuxjNW2qWfSBBcrxSBQySWSyBg+kFwquC6DOSoKn4r40Al9FfSTi3ENNzcG2Nm+sHA0yhl2GAPPxPLNaIvFITJ1QljMv9nrXX4/Uzn8KzDoPcS2vRR5osiQRTyIRzHbcah7ANXuqh3/AAW0g4PZ31vLniUkytrEhMhcs2perztpIXfGc8zvQG5TcSuhxMRA23qYgLyZf+cK2SNWjOyct8YxnfOBU6PpZZsIyLq3Il/R/Sp29yvZ37W4I27xWX3kpHSDibuN04YxI/8ASiJHzqg2XQ6MdHrjiDrqmaVUiOTiNBIqkgA4yxJBz5Y76A2/px6TIeHNCgMcrvMscqdYoeFCMl2Xc8sc8DzqyR9IbZouuFxCYQdPWCROrz4a84z5Vjvpc4DbGzsL0RKZriWESyb5kUwknO+N8DfGafekL0bQmC1hsjbQtDK8q20raY7knQGzltRYBQPYSMigNH4dxqC41GCaKXT9bq3V9OeWdJOKKz70PXdsZLyOO0FpdxlFuERy8R06gDGckLvqyMnmNzX2gNNooooAooooApbdTan23CZ95wCf4fGptzNoRm+6CfgM0gNyY4hsS7kINicM3Nj5DJNSqPRFYLJyI3DeNvcagw26sPyxp7WnGRzB3+FWWwn1xo3iN/bVT4Pcxg3AQ/UVFA8sufjuBVi6OPm2iPiCf2jXIPM1JbHmRopCrzMMEgsdzgbeJ8KTWl4qzIQ6Or5XKkHLMvhnOc7kYqSbg9VM6nGWOSNiFL7kEctts+dROHBYZ9KKoDhhyGRjwbGawmjU01L0LHweULAWPJSxPsBNcG4pjtvtvgDzOcDP51y4Yxa0nHfmQD/Ln864SQrLbvnmE1AjmCoyD+FdbyijskryfUn8H4sJGKjOMZ35g7ZHnsfnTeqrwdtJLd6uqt5ZRQatVUpu6I1Fowpd0k/odz/wZP3GpjS7pJ/Q7n/gyfuNVVqQqbr7Hq+4XHc2zQTDVHKmhxkjII8RuDS676B2ctpFZyQhreAqY01NkFc76gcnOWzvvk08t/qr7B8q6Vw0tBNx7ojbXogE6ZFu4kj0krpK93Z+zy28hUTj3o64feyia5tkeTvbLKWxy1aGGvw3zVkoodE130Os5bdbV7ePqEYOsajSoZTkHC488+OTnOac0UUAVTelfomsOIy9dKjpKfrPE2kvjbtAggnG2cZx31cqKAicP4VFBAlvGoEUaCNVO40gYwc8/PPOq5w30UcNt7kXMVsBIp1LlmKI3isZOkEd223dirdRQCiXonatPLcmIGaaLqZHy3ajOxXGcDYAZAzsKix9A7RbA8OCH1Y5yuo6t3151886t6sNFAI+J9DLW4ggt5Y9UVsyNEuphgxjSuSDlhjY55146VdBrTiQQXcWsx50MGZWXOMjKkZBwNjT+igEvRjoda8ORktIhGHOXOSzMRy1MxJOMnA5DJ8aKdUUAUUUUAUUUUAt6QviBh94qvxYflmq9xuZlhQb9W7aXHjscAn2/KnXSJs9Uvi5b/Kp/MilHSaZVhijP1mbX7gCPma88949KyprqxRK4gVwgGHjL5x2sg4ALcyNzV9sYBFCiDkiAfAVnvGjiMnvKKP3q0PiMuiGRvuox/A1qnxZye7Fdys2jAWkmrkVC+9sAfia8WigzIRy+kx8Nq9QQhhHGTtu589IAH4kn3VF14mtlHfKfhg1KPA3V32PejbfQy+UjfurS8ORatggHRzPLuyPeMj31I4S2LW68Qz/AP8ANTXN4NVu4HMLn/Lg/lWpfCdfx9xctw7pLIAVBzrV8BgQDjAUnzOTjl51d4H1Kp8QD8RVEkB1nw6ok+3NXOKcRwKzclQH8BW6b1JTWyu7+hLpd0k/odz/AMGT9xq8R3W5Bc6yNQG+Mezl3HnXPjFxrsbg9/UyA+0KwqsJXZCrG0GNLf6q+wfKulJIelVuFXttyH9XL4f3K7wdJYHZVVySxwOxINz5lcCt4XyJKrD/AGXqcW6aWQnNubqATBtJjMi6tXLTjP1s7Y51Oj4xC07W4kUzIgdo89oKTgNjw/iPEVgqwetDi1tFw57q4uL6Xq59CiKDtczcHdWHPTsNxnninMsl9bcbMNosc1yLCGJ5JS3VqFCF5GxuclQB5sOdZKm21D4txiG1iaa4kWONcAs3IZIA5eZFZ5Z+lieaysDDbo99fs6ImSIV6piHkY51acDOnPjvtug6Z9Kri74RxOK7SFZbO4iiZoS2hz1gzhX3GMc8755CgNtBr7Wd9I+nt2J57bh8MLGyhE1zLOW0KNGsIiocliO/28sZpNe+lW+c8MW1ghMt/Cx6tixVX1lQ2rYhAFLEeGd9qA12iss4d6VrloI4eojl4jJdS2qqpKwnqgpaUk5IUBht34J25V8uPS5cWqX0d3BAbi1eKNeqdupd5gxUEvuoUKSTnuxtzoDVKKzLoZ6Sby6a7V4IbhbeFpEltetETyAZEAaUdtjuMr4d/Ovvo56cX3EJwZHsTFpbrYY+sW5gI2UMknPfbIyOe4NAaZRRRQBRRRQBRRRQBRRRQCPjG9xGPBCfiw/hVZ45xVPWZUP1k0xgeAwCT7zVg4lN/O/Yi/NjSfpLYRzXGZEBYRqUOMHGTk6uZrzu12eqSajES8Qu1lWbSchFX3Dfn8a0fjI+gkHipHx2qgvbhIJ0XAA0tt7wc+fKrt0jlxDj7zqP2s/lWo6M5a7gupW+OWMuIZIJFQ7owYEgjBbmDsdiK5cPs3Zo2lkhHVZfSmvrHxv9rAA91M+JAG3Ge50PxOn5E0taLtR4PJHPu0nasxeSOTW0SuDX4a3vSD9sD3sqrU6XaCTzXSPaxA/Oqz0ZGmzu/Ezpn9g064txJY44gQSHYnYfdG2fLJB91clqikt1vqQwcySD/wDD82pxxO9zaWxHKRkB9ylvmopDbXSmdhkHXEMY5YG/OmF2uqytD4OB8Q4FFo+wjbZ7jGSP+cQH9XfzwHrxPKDZXqjuST8Yyf41xa4DzRGPmPvHAOBjbfkQD3eG2+0GC51RcSHcIT+7LVIZSRCpZ0pl1t/qr7B8q6Vzt/qr7B8q6VUitBF0S6KiwW4USGT1i5kuDkY09Zp7PM5xp599eLXoiqcSnvzISZoVh6vAwoUgk6s750ju8asFFDpmtv6IXhhthBeGK4s5ZXgl6sMojlO8bRk9rbvz3navL+iCV4L6KW+MjXzRSu5hA0yI5ZmCq2MMMDG2Md9aZRQFE436N5nup7i0vTbC7RY7lDEsgcKunKliNJ07e81z6N+i42lxYytcdb6lHLEoKaSyuzlftHGA7A+wVf6KAxzj/RK34dKJZOJC1uXuprm1cxFlVZAokjZdw22kZOPZvULoR0FXitvxJpZpZEnuUaG6ZNLSPEHzII22KEuRp8NtiNtrntUkGHVWHgwBH417RAAAAAByA5D3UBTOD9Cb2IN1vE3bETRwrFBFDFGWGzmJey7DmBgVw6PejqeO/W+vLsXEsaFE0QpDq1AjMhT9IcHv8t9qvlFAFFFFAFFFFAFFfGbHOviuDyINAeqKKKArHEG/nUn91fka49IogfV2H1u2vuwDXTiB/ncn91flXnjW/qw8WYeP2Qfyry/Ez2T3Iia+2jm84wffg1YukFxmO3H3mDfBD+bCq5eocSeBj/EE/wDenfFjmOzP6n+lK6t1nYK7h5nLjTEWjY56k+dLt+thJ+64PtwRU7jpPqb427SD8aXI5L2/nrz8D/GuLgYlvHLgjfza687hB+ypqfMCGjbGRpZfZyOfhmoPB7crbsT/AFlySPYkYHzzTO/mKhRjsquWPm+w+AXPvo9fIrLcfcW3DrFHcYRQdK9oAA75OM8zvk0wmbTbcPRtlCCRvci/9RpBxe4JgmYcnkIHsRQv8adXknWNpXBEUaxKO5mwCwydh3r7q1wJw58rs+GxDyxhvqK7y4PgF1KMe9a8cFGqz4lJ95GX4Rsf9VcLm+YsTpIPVPq2ICliBgg8j5GmHBICvCron7SzH9jT/prdNbSuQq/4ZFyt/qr7B8q6Vzt/qr7B8q6VUktAoooodCiiigCiiigCiiigCiiigCiiigCiiigE3GpHRg5GqIcx93zP8f8Awq4eJiN40kyRKcRygczz0nT9VseOxx8LYRmq3xPhwjJTlHLuuP6txvt4Y5j31GcbO56ISxLDxGPr7RH6TdPvd6+3xFMwaolp0iwzQyBjobS+3ZXOcHUMgLtnfHM1a+GTkfRPsVHZPiPD2iuwlwZmUU1dCbjSYuJD4xqf3h+VRLkZmVdRxGmrJPInwJ5bVN6SSYnA8Y/9TUo6T8FdgJo5tOrCFCpJY92CGGO/nS7WnN/QjUgqk9rhGPzcvsfGXVpGchtS/nj316iu5ZOqWQABFwmPDCjfxOwpWOjTl0D3TREYGdIZdvHcYPnnGauk9kMgcxjY+6uVKjzcbW7IeGoRjFKo5XX/AHL7ifiZLaISRjHW8sctgDknNRGODG22Ax39oFSemfDj1UUkcmh89WQRkOpOe47EUrfo4/YR7kovedOoZzkEgMCOeM57hWlJW2rexKdKaknTk9c758Hzz1to0yXw6xOx/WbI37zsccqm3UoMsgPJGCn/AAoD8ya93SerKzZOUGM/ebkMjluaWnVodju0oZ87cyD+G9YUMW76cfz8seit4lwsqysua0z58V55dWLOMv8AQRKObZc+13J/Omnq+iKKPPac62PeOYHx7R91RLnh+uS3XPJVB9x3Pzrxxe5LM7IpyTpTPn2U29nzrLR6MSwK3Ejcb4nILUu7k9a2EXOyohIzjlucn3Crbw+3KcFIb6zWzuf8as35iqRxqzNxdwWKHOkLESO4AZd/cNRrT+PxhbK4UclgcD2BCKvTWZ567/t26DC3+qvsHyrpXO3+qvsHyrpWia0EM3TW3XiCcOJb1h4zIMAaAACdJbOQxALYxyHPejgnTSC7uru1i1dZZkK5IGls5B0EHJwQVOQN6xLjvF3Xik/GlBaK1vlttI+0qxMhOe7IX9sVJ9H0kvDr1LqbLNxKynuAv3pFZ5Qo8yqBv8dDp+gqgScdhW5W1LgTvGZVTByUBwTnGOeds52NYn0Qv+JXklvem6nii67VcSzzKloy694Ybbv22yTjPhjNNePdBkbpBBF61eAXEMkpYTHrEIZzojfGVj/VoDZqKxLjvErq7Xi9wLyeBeGMYYIYZNGShx1krc31YPvyAdqZW91NxW7gtHvJoIoLGGd2hcRy3EsiI2vUBjQM5OBgH27Aa3RWV8TuJ5bnh3Co+ISGKSJ5ZbtGXr5wjOAiyLkAjTgnc95zgg1mPjV61lFFHezCT+WDaLKz6nWPRhQzf1gydWDscUBvVFYn036PX3D7bfiM7pLe2/VO0jGVOxIHLHYY14IUHHZGd65cV6T3fCJOI28d3LeBLWOVZJiHaGV5Y4ye8AYfVg/q+eQNxorKei8txacVs7c38l6l5bNLMJG1iNgpYOm50qTsPEHv2xaLXpNxFrhY34UyQl9JmNzCdKZxr0Dc7b4oC3UUUUAVE4nY9dGVzg81Pgw5fw99S6K41c6m07ozLjF5JbOJQCBkJJj7LA7E+3ln+NW/hkwuIgxPaIBz54HLw8ff5V049woODIFDbYkUjIdfZ3kf+d1VCKY2UgVXYQPurDcp+qfECvO1Z2Z6Xntx/hjXjsjM6FhuoxnbcZyNhyO5rxxmU9Srdy8z905U7+W1T7idZU7QGo4wRyYEgZXxH4/OvHVNHlWGUbYgjYg+Irr3U+r+hiFp1ZRWuGHvMitpkLEbr3edTeCxlYEz95yB4DWdvn8aRRoYJWh30ZDIT3oeW/eRy91M+HXbGGRTzjkZR/dOGGfiazzNRV5JHbpGNUQkxqER7Q8Nwc/hj4UvgnEpz491MbCcNrjbcSKV+IxSTg0WACe7bxzjY1y91c7UhglYecIInhnE26o7AM24woBz5hTke7FVaZJ2jfDoScqCY9OVwO9WODvzwaf8OiVrcQ5xrT4kux/E0rtuIBUk1DHV5XHnk1XE1oRnTUrYu4Tx9UIlZ1fVESWX6rHJBVTzwNgfyrl60nWpnmh6zHcdI2+B391eRbddbQRlBgyOQ5JDBWbuII2OD8BXO54RDbiSfrWd226tsdjI+sMbkHu8M1vGrZ5nn/p26icHhWd7c8rOzTXPO1zt0O6tfWZp3ZXlbSs0auQi7MV1lCqMTjIPdirZHwmO4Rgt7NKjAhtMkbAgjBB0pXD0dxhbNdxqkLSEZ3wWKqceBC/hTm74DBKdTxIW++Bpf3SLhh8aqmjM6cm83f5e2XyJqLgAeG1eqUfyG6fobmZP1XIlX/3AX+DCjrbyPmkMw/UYxN/lfUp/zCuWNY2tU/f9/kRh0CsvVpbXqAYJ5DLImp+05IOrVq1DkOR5DFSb3orbSyWsjx9qzJ6jBICZAXGAcEYA2PhUfjHG5BaXbLHLDLFBI6l1BAYIxBDqWRtxyz7qzno70s4pFHwu6uriOa3vpltzF1YDrqyquZAAS3ZJPd8duG001dFk6O9DOC3kklzb2qloZ2jYHWEEiEE4hLaMbgjbHlVwm4BC9zHdsmZ4kaNHydlY5I05we/fHeawrh3FOJWtrxS7tZ0it7a9cspjV2nkeSNGUlgdKhSh2xz94vHF+ld/d3NxBYypbR2Vus00hQSPI7x9YqIrbBcbZ8j5Ch0ZdJ+i/CX4hbi6t9VzeltJGsI5jUEmQKwXOORI3phf+i3h08cMclsCsC6IyHcMEyTpLhtTDc7EnmcVSLPjct5ddGricqZJBcliowDhSoOO44Az55qPf9P+JyWp4pDLFFbG5EMVv1SuWXUV1ySHtDcYwMe6gNG4h6OOHzwwwPbJ1cGeqClkKZOThkIbc7nJOTvzrxZ+jTh8Onq7cIElScAPJgSRgqjYLdwY7d+d81n3G+lHFJL3i6W10IrewXrSTGjkaY9olyPtEMST933FrYdM7/ibrFaSxWohtYZ7mZoxITJLGH0ohOAvPfyNAPfS10dkvrSCGKMy/wA6iZ1BA+j7QY5yNt+6mvBvR7YWkUsMNugScYlDFnLjfYs5Jxvy/Ostl9L95Ja2KdYsMtwJGeaOHrXZUdo0WOA7F3ZTnkOXKnydNuKW3C0e6iHrdzcrb2vWKIzhx2XliXZTkNtt3Z8wLbw3onw/g8c9zBAIwqM0jAs76FGoquskgbchzwKfcJ4mlzBFPFkxzIHXIwcMMjI7jWV3HF75f5Ysb24S4EVg0ocRLGQzINl081GSN99hyq+ejj/6VYf/AK8f7ooCx0UUUAUUUUAVUeM8NVZNDj6NzlD90nmP+3eMVbqi8SsRNGUO3eD4HuNYnG6K0p4XnozNuH2l6l01usRaNTqVs/R4O4IP5VdrS2ZICLqQFySS7EDnyAHcAMDnVP4pxyW1kGCwLEowB22I3H4b1446pkMTglmcggk5Gw5HNZxrDhsZ/Tw1HPjp6Xt7jnpHDiOOXG8LFW/un+BA+NeuGyatfjIob3rkfIimc8fXxHIx18eceDEcs+Rqt8AnIZA2xVmjP+Ibfiv41Nove0kybYPiQe2uFqAJZF+7IwA95P511iTEuPOvF6oSaeTHJifeEBx8axEt4jgyLLN24cdyp8hXrjMAK3R89XwOMVyjhPXRIeahFPtCjNfbyYOrjP6RyT7AXc59wA99bJ1NF2IE/FJHEqptpICfqgMBj4Cld/cyyLI79w0eRbngfD8fOpnDUJHPBdxv5A5+eK9rD1nqsP8AazZPsL7n4A1pZsw1aRfOidnoMo/slitx/wCnEpb9qRvfmrFSnouM24k/tmeb3SOzL+yVptXoep4qe7fnn65hRRRXCgq6VRlrG7VQSTBKAAMkkxtgADmaz/0YejaM29jd3Ely7xrrjglf6GFyT2kjwCOQI3861WigKsPR1bCyubIGTq7p3kdiwLh3KnIJGNiq4yO7vpdxT0ZWrSxsLm5t5HiWB+qmCG5SNQuHBHaOkDOO6r1VF6f3yRX/AActBHIz3BjWR9WqLUEGUCsAScg9oEdnlncATOE+jO2tzZFHmPqDStCGZSPps5VsLuBnbGPPNJ7v0PWUhkgF1dJHITMLVZl6tGJx1ixFScA8s5FQ+KelW7Bup7W0jksbGXqpndyJJCCA5jA2AGRzB2IPkPnGOlypf308MEPWW/DBNHM2rWdRVgjDVpK9oHYZ254OwFstegEKev8Abkb+UFCylipIxGUypxzOotk53NZx0r4FZ2jG3ROLdclusBMC4jvFC9lXcDDDkpIA2GN8U06OekziM8tmJYLaOPiCSi3Pb1dZFHnrHGdo2fuAzjlyyY/QS44r/K/EFc2x0vEbtcyEY0Np9XB5Egfa8qAcdG/RUjcOsFuGmt7u3RiJYH0Sx9YzOULYIONWD558TTZvRTatbSQSSXMhlkWUzySlpxIgIVlbGAQCRy7/AGYRdC/SHf390qkWUaCRlmtiZFvIlGrtFXwG3AHZB57gd2o0BR7P0TwI80j3N5LJcQPbyvLIrF0cAfc2K427vbVr4LwpLW3ht48lIUWNSxyxCjGSRjeptFAFFFFAFFFFAFFFFAVLpv0cSZdZyM7EjYhvssPkfdVR6NK6s0TkvozsefLf/wA8q1a6txIjIeTDH/es54spjeOdRuDokI+8Nhn2j5VGasy6eKN+RarcDqVKknByCfM71XLiHTczR9zgOncSw3GD8PjTjg3FYzG2cqrcvI+BP8aUcRcT3AIOBDjcbEkjxqZ3gTRvKrfe3qPcR6pGZuUmojyDZC/hj41zv+KGAxl8GLUQWHNdXeD3gcyPbXi3uTIBnmg0e9dvyrhuc8SR4gYk9byYjSo7+sxpx7jk+6vF1GqpJjmqgD/GcfJD8a6xXixys7EEKc4+40ikZPvU/wCYVAluw9zo+xgBsd+jJyPPdhWjOK7VyEWKYwCcDkO8n/wfCpgXRcsB/wDaWzkf8TSI1/aemPESoeN9su64HcAGH4YGKg9Gh11xM2M9bcQx+5DJOw/9tapSWZGtJ4JP8zLtatcWqJG0SzRxqFDQnD4UADMLnB5fZY+yp9jxqGYlUftjmjArIPbGwDfhU6o19w2KYYlRXA5ZG48weanzFXunqedRlHdfr9/5JNFKP5Kmi/o85I/s58yL7BJkSL7y3so/l4x/0mF4v11+ki9pdRlf8SiuW5Hf1Lbyt7ev3sN6K5W10kiho2V1PJlIIPvFda4UvcKx3px0vS7vbK2WN47q04nGvVtuzxc+tUjbSdj7CDWxVHbh8ZkEpjTrQMB9I1geAfGQPLNAZ7f+iKR3uIor54rC7m66a3EalixILBZc5UEgd3cM5xuy4x6MlmkvZEl0etWi2qppyI9OMNnOSOyox7avFFAUxvR8c8IKzAHhg0ns/pR1aIcb9nJXz+sam8J6INBe8RuhL/ThHpAXeIohXOSSGOTnl3VZqKAzyx9Gly17b3V7erObUkoUgSKR9sASSqcsB4b9/ia0OiigCiiigCiiigCiiigCiiigCqzPbhbiSNvqS9oe/wDgc1ZqR9KFCrHJ3q2n3N/3ArE1lctRe1hfErVhxlIpHtpNKlXyMgknUdlwO+k/SSwkSZZYSrpJszIwwDjJzg9nGD8PGn3S2SHqorl0RpEICHGHzvvqG5A22O1Z7DetIbjRlmP6NF3LZddtI78ajtWElwMyum0yyxxNJGY2uGOdzHiNoxjfsjZkI/jmu/VaX7MixqqhHy3aYADB+8DjvA+FJOi3BLh5RLNFIsKbszKVB3xgZ589/AZqTxfolKGJV9RIycciPfyrsm1qF0J6X0HUGCHDJI+H5hz4HWct7CScVGn6PNF2oXJwf6whu7kCoXPPnXDo7wsxyvJMCEgjMh25nOlfxOfdTNuJGfQkGWbOCRy38ScAfHurmbGQvs7O4Ktc3GFSPOgZHbbG2lQcgDIO+O6rH6PeFnRby4OlhNMW7tTMkaD26FY+/wA6WdJuHSQ28NtnMkjb+AZiFUZ78bb+2tJ4fZLDFHEv1Y1Cj2AYqkcjM1eKXn6EXpJxb1W0uLjbMMTuAeRKqSB7zgVlMHpauT0ekumkX1sT+rq4VeZ0vq0Y05CFu7G1W/0yQTy8NMFuju1xNHE2gElVLasnHJcqoJ86plp6NJRx0w9W38nIRdDs/RF+rCAZ5atedvAGtGTQ+FdOIV4XbX13KkYkjQux5GQjDBVGSTqDbAd3lXhvSjw82sl0lwHijYIxCvqVmzpDJp1AHB3xjY1kbdHr/wBRs0WKfHDLueN9EWuTSxRlmiifAkxlwPDY53yNG9GFkii66u0vIxJhpLi92muX7WR1fcBk7/rUBC6B9M7TikTO5W2vI0aScw64lVA+A7SHsMMFSQ5bvqzdFenlndubeG8W4mXJ+oULAHuGkK2B3r7cVn9h0Zun6KNbpFIs+tm6ogrIyCfURpO+cAnHfjzrw5lur6JrSxurZPUJbONpITGkUxSRlOR9VcnTq23NduZUEndGjWPpI4fNc+qx3KNNqKgYbSzDmFkI0sfYd+7NF96SeHQ3Hq0l1GsudJHaIU+DSAaVPtO3fiqp0D4sY4rOwHC7lJYdpZXiVYoXwdUyyt9YsSTtg4OBnbNIm4fcRcM9RPD7truK66+aVYi0cqqzHV1o+vscADPLNcNGv8V9J/DbZ3jmulV420OmlywbAPJVORvz5d3OuV96V+GwSvFLchHj0g5RyDqUMCCqnIwRk92aQ9FeiEdxd8aN3bEpcSqFMispaMrqIVtiN9OdJ5geFVS/u47fifGoVsZbppY4oYRFEJBETBpwzHdFORuM50UBrnGumtnZxRzT3CJHKAYyMt1gIByioCWGCNwMbiqv0q6aCUcKlsbjMU98kblDjUu+UcEZHPdSB3eVVbhfB5+F3NhPd2k90kdiIl6lOtaCbWzadIOAcNp1Z79jtUfgHBLn1XhsbWs6NBxXXIGjYEIe31h2+qAcFuW1AaRxH0pcOgnNvJcDrVYIwVHYKxOMM6qVBzsd9qtlYlxUzRcQkPDbW/SWa4zPBNCr2M41ZM3WEnq8ntau7OxFbbQBRRRQBRRRQBRRRQBRRRQBSbpX+gA8XX8z+VOaQdKX/RL4lm+AA/1Vio7RZagr1EJfVIpk6udBImcgHIweWQQQQa92XQK2t/pLZGDuCMs5YhTzCg/AnnjPjXSCKmDcTEcoVs6VjGSPsk5OceOMfCpUJZ5l/FxWqEt3xrqJBEkhZFXtKTsT4DvUd21QOJ8YCCN1jChm6vs7DkCvv2NeemVv1i9bADJo5tGCWx4SR/WHk2MeyofQhJLqZEkhkEKnrMujBcrywWGCc/nVGm5Z6HkWSH3Gujlx1U4VkKzIqNsWCKN8gDcnJPdTLhvqtnE0QZQ8a69TYy+R9dfHOw28h4VTZ/SJKssgSQhA7aVwuw1HA3Feo+Ay8XJmjKwdXtkhirvzOFz2djk4235bmtJrRHGnqx/w+89bu4Na5VD1it+sFJ0+e+lvd51eqo/AuHNbzW0TOrsC5JUELjQeWdzyzk95q8VyGhSorW7BRRRWyQUUUUAUUUUAUUUUAUi4T0US3vby7V2Zrzq9SkDCdWpXY8znPfT2igCiiigCiiigCiiigCiiigCiiigCiiigCq3x85uFHhHn4sf+mrJVd4rvcnyRR+LH86lV3T0eH37nO3i3qDxa+09cnn/pWnNrHVT6RXOm6mX7wX5YqEVkbqSuxHDdPvpJDYJBBwR5gjvprBx6VE7c7k42BYkn8/xFV+NyshHtHxFO+hnC+unMr7xwYO/e/wBke7dvcKqm1oRaTI9l0VtppCeoVNP1mMszb9+xbB37j+NW/h1+EkKpgIw0gDlkKSD7dj8arN6vUXUib4bcew0w4ee1EfFz+41ZbdzSSGHAW135z9iNj7yyr8iauVUzocuq7uG+7Go+LMf9NXOq01sjxDvUYUUUVQgFFFFAFFFFAFFFFAFFFFAFFFFAFFFFAFFFFAFFFFAFFFFAFFFFAFVuY5uJj4ED4KtWSqtaS63kbxdvwJH5VGtoeihxfQaW4qidLTi8kx4L8qvcBqi9KVzey+wfKpR0OS1FHq2o/nV44BadRZxD7Un0jf4uX7Omqcuwb+63yNX6+GnSo5KAB7gBXW7I1TV5CDpnb4kt5B9oFfeP/kV8szvCT3GTbz0GpnTFc20Ld6yYHvU/wFL7dzpiP67D9g11nFvDfoGuWum/XVfgpP8Aqq3VWOgK/QzHvMzfgqCrPV46InVd5sKh3HF4Yw5eWNQgy5ZgAoGMkk8gMjNTKR/7LJ9KNWUlcuyMuQSwVWBJOSpUYxtz760TGD8YhD6DLGH1LHpLDOtl1KmM/WKjIHMivI45ARkTRkdrcMMdltDb55BuyfA7Uii9HsYV0MshVzCcn9IGhjCI4k+/kK+ccx4V0tuhPVFzFO8bSagxUDIU3ElwAv3SDLIud8gjIyM0A6m41AjOjzRq0YBdS6gqG5EgnYHxr6eMwAheujyX6sDUMl9+zz+tsdvKlHHehwu3kaSUhWUKgCLlAAwPb5sCHbY9+D9kVys+gUcTDTI+kOr6TzHVyPKgDg9zSSA5zlWxzGaAtFFFFAFFFFAFFFFAFFFFAFFFFAFFFF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9878" name="Picture 6" descr="http://www.eorthopod.com/sites/default/files/images/hand_anatomy_mcp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956"/>
          <a:stretch>
            <a:fillRect/>
          </a:stretch>
        </p:blipFill>
        <p:spPr bwMode="auto">
          <a:xfrm>
            <a:off x="1643042" y="1785926"/>
            <a:ext cx="553945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5500726" cy="1143000"/>
          </a:xfrm>
        </p:spPr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786454"/>
            <a:ext cx="2400288" cy="571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err="1"/>
              <a:t>Lumbicales</a:t>
            </a:r>
            <a:r>
              <a:rPr lang="cs-CZ" dirty="0"/>
              <a:t> 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428992" y="5715016"/>
            <a:ext cx="2400288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Interosseals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palmares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072198" y="5643578"/>
            <a:ext cx="2400288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Interosseals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81922" name="Picture 2" descr="http://www.daviddarling.info/images/condyloid_joi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0616"/>
          <a:stretch>
            <a:fillRect/>
          </a:stretch>
        </p:blipFill>
        <p:spPr bwMode="auto">
          <a:xfrm>
            <a:off x="5286380" y="357166"/>
            <a:ext cx="3524250" cy="1643074"/>
          </a:xfrm>
          <a:prstGeom prst="rect">
            <a:avLst/>
          </a:prstGeom>
          <a:noFill/>
        </p:spPr>
      </p:pic>
      <p:pic>
        <p:nvPicPr>
          <p:cNvPr id="81924" name="Picture 4" descr="http://www.rad.washington.edu/academics/academic-sections/msk/muscle-atlas/upper-body/interosseous-muscles-dorsal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571612"/>
            <a:ext cx="2057400" cy="4010025"/>
          </a:xfrm>
          <a:prstGeom prst="rect">
            <a:avLst/>
          </a:prstGeom>
          <a:noFill/>
        </p:spPr>
      </p:pic>
      <p:pic>
        <p:nvPicPr>
          <p:cNvPr id="81926" name="Picture 6" descr="http://www.rad.washington.edu/academics/academic-sections/msk/muscle-atlas/upper-body/interosseous-muscles-palmar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500174"/>
            <a:ext cx="2057400" cy="4019550"/>
          </a:xfrm>
          <a:prstGeom prst="rect">
            <a:avLst/>
          </a:prstGeom>
          <a:noFill/>
        </p:spPr>
      </p:pic>
      <p:pic>
        <p:nvPicPr>
          <p:cNvPr id="81928" name="Picture 8" descr="http://efullcircle.com/wp-content/gallery/hand/intrinsic-muscle-lumbricals.jpg"/>
          <p:cNvPicPr>
            <a:picLocks noChangeAspect="1" noChangeArrowheads="1"/>
          </p:cNvPicPr>
          <p:nvPr/>
        </p:nvPicPr>
        <p:blipFill>
          <a:blip r:embed="rId6" cstate="print"/>
          <a:srcRect l="6025" r="15644"/>
          <a:stretch>
            <a:fillRect/>
          </a:stretch>
        </p:blipFill>
        <p:spPr bwMode="auto">
          <a:xfrm>
            <a:off x="285721" y="1857364"/>
            <a:ext cx="2537929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Interosseus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palmar</a:t>
            </a:r>
            <a:r>
              <a:rPr lang="cs-CZ" dirty="0"/>
              <a:t> (1-3)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2nd, 4th </a:t>
            </a:r>
            <a:r>
              <a:rPr lang="cs-CZ" dirty="0" err="1"/>
              <a:t>and</a:t>
            </a:r>
            <a:r>
              <a:rPr lang="cs-CZ" dirty="0"/>
              <a:t> 5th </a:t>
            </a:r>
            <a:r>
              <a:rPr lang="cs-CZ" dirty="0" err="1"/>
              <a:t>metacarpals</a:t>
            </a:r>
            <a:r>
              <a:rPr lang="cs-CZ" dirty="0"/>
              <a:t> (</a:t>
            </a:r>
            <a:r>
              <a:rPr lang="cs-CZ" dirty="0" err="1"/>
              <a:t>unipennate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bases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2, 4 </a:t>
            </a:r>
            <a:r>
              <a:rPr lang="cs-CZ" dirty="0" err="1"/>
              <a:t>and</a:t>
            </a:r>
            <a:r>
              <a:rPr lang="cs-CZ" dirty="0"/>
              <a:t> 5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toward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line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assist</a:t>
            </a:r>
            <a:r>
              <a:rPr lang="cs-CZ" dirty="0"/>
              <a:t> </a:t>
            </a:r>
            <a:r>
              <a:rPr lang="cs-CZ" dirty="0" err="1"/>
              <a:t>lumbricals</a:t>
            </a:r>
            <a:r>
              <a:rPr lang="cs-CZ" dirty="0"/>
              <a:t> in </a:t>
            </a:r>
            <a:r>
              <a:rPr lang="cs-CZ" dirty="0" err="1"/>
              <a:t>flexing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extending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brachii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1500174"/>
            <a:ext cx="8215370" cy="44291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tip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coracoid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; </a:t>
            </a:r>
          </a:p>
          <a:p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supraglenoid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scapula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Tuberosity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via </a:t>
            </a:r>
            <a:r>
              <a:rPr lang="cs-CZ" dirty="0" err="1"/>
              <a:t>bicipital</a:t>
            </a:r>
            <a:r>
              <a:rPr lang="cs-CZ" dirty="0"/>
              <a:t> </a:t>
            </a:r>
            <a:r>
              <a:rPr lang="cs-CZ" dirty="0" err="1"/>
              <a:t>aponeurosis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Supinates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,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Musculocutaneous</a:t>
            </a:r>
            <a:r>
              <a:rPr lang="cs-CZ" dirty="0"/>
              <a:t> nerve (C5 </a:t>
            </a:r>
            <a:r>
              <a:rPr lang="cs-CZ" dirty="0" err="1"/>
              <a:t>and</a:t>
            </a:r>
            <a:r>
              <a:rPr lang="cs-CZ" dirty="0"/>
              <a:t> C6 ) (C5, C6)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Interosseus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, </a:t>
            </a:r>
            <a:r>
              <a:rPr lang="cs-CZ" dirty="0" err="1"/>
              <a:t>dorsal</a:t>
            </a:r>
            <a:r>
              <a:rPr lang="cs-CZ" dirty="0"/>
              <a:t> (1-4)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Adjacent</a:t>
            </a:r>
            <a:r>
              <a:rPr lang="cs-CZ" dirty="0"/>
              <a:t> </a:t>
            </a:r>
            <a:r>
              <a:rPr lang="cs-CZ" dirty="0" err="1"/>
              <a:t>sides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metacarpals</a:t>
            </a:r>
            <a:r>
              <a:rPr lang="cs-CZ" dirty="0"/>
              <a:t> (</a:t>
            </a:r>
            <a:r>
              <a:rPr lang="cs-CZ" dirty="0" err="1"/>
              <a:t>bipennate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bases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 – 4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axial</a:t>
            </a:r>
            <a:r>
              <a:rPr lang="cs-CZ" dirty="0"/>
              <a:t> line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act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lumbricals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nerve (C8 </a:t>
            </a:r>
            <a:r>
              <a:rPr lang="cs-CZ" dirty="0" err="1"/>
              <a:t>and</a:t>
            </a:r>
            <a:r>
              <a:rPr lang="cs-CZ" dirty="0"/>
              <a:t> T1) (C8, T1)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14884"/>
            <a:ext cx="8229600" cy="178595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metacarps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) –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(a.),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by </a:t>
            </a:r>
            <a:r>
              <a:rPr lang="cs-CZ" dirty="0" err="1"/>
              <a:t>one</a:t>
            </a:r>
            <a:r>
              <a:rPr lang="cs-CZ" dirty="0"/>
              <a:t> (</a:t>
            </a:r>
            <a:r>
              <a:rPr lang="cs-CZ" dirty="0" err="1"/>
              <a:t>b</a:t>
            </a:r>
            <a:r>
              <a:rPr lang="cs-CZ" dirty="0"/>
              <a:t>.),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phalangs</a:t>
            </a:r>
            <a:r>
              <a:rPr lang="cs-CZ" dirty="0"/>
              <a:t> </a:t>
            </a:r>
          </a:p>
        </p:txBody>
      </p:sp>
      <p:pic>
        <p:nvPicPr>
          <p:cNvPr id="87042" name="Picture 2" descr="C:\Users\Verca\Desktop\MMT (5) Hand\WP_20151008_017.jpg"/>
          <p:cNvPicPr>
            <a:picLocks noChangeAspect="1" noChangeArrowheads="1"/>
          </p:cNvPicPr>
          <p:nvPr/>
        </p:nvPicPr>
        <p:blipFill>
          <a:blip r:embed="rId2" cstate="print"/>
          <a:srcRect l="17968" t="8276" r="21094" b="13839"/>
          <a:stretch>
            <a:fillRect/>
          </a:stretch>
        </p:blipFill>
        <p:spPr bwMode="auto">
          <a:xfrm>
            <a:off x="428596" y="1500174"/>
            <a:ext cx="4066585" cy="2919600"/>
          </a:xfrm>
          <a:prstGeom prst="rect">
            <a:avLst/>
          </a:prstGeom>
          <a:noFill/>
        </p:spPr>
      </p:pic>
      <p:pic>
        <p:nvPicPr>
          <p:cNvPr id="87043" name="Picture 3" descr="C:\Users\Verca\Desktop\MMT (5) Hand\WP_20151008_018.jpg"/>
          <p:cNvPicPr>
            <a:picLocks noChangeAspect="1" noChangeArrowheads="1"/>
          </p:cNvPicPr>
          <p:nvPr/>
        </p:nvPicPr>
        <p:blipFill>
          <a:blip r:embed="rId3" cstate="print"/>
          <a:srcRect l="17187" t="8276" r="14844" b="5494"/>
          <a:stretch>
            <a:fillRect/>
          </a:stretch>
        </p:blipFill>
        <p:spPr bwMode="auto">
          <a:xfrm>
            <a:off x="4643438" y="1500174"/>
            <a:ext cx="4192839" cy="29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metacarps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except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thumb</a:t>
            </a:r>
            <a:r>
              <a:rPr lang="cs-CZ" dirty="0"/>
              <a:t>) –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by </a:t>
            </a:r>
            <a:r>
              <a:rPr lang="cs-CZ" dirty="0" err="1"/>
              <a:t>one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</p:txBody>
      </p:sp>
      <p:pic>
        <p:nvPicPr>
          <p:cNvPr id="88066" name="Picture 2" descr="C:\Users\Verca\Desktop\MMT (5) Hand\WP_20151008_019.jpg"/>
          <p:cNvPicPr>
            <a:picLocks noChangeAspect="1" noChangeArrowheads="1"/>
          </p:cNvPicPr>
          <p:nvPr/>
        </p:nvPicPr>
        <p:blipFill>
          <a:blip r:embed="rId2" cstate="print"/>
          <a:srcRect l="17187" t="9667" r="15625" b="9667"/>
          <a:stretch>
            <a:fillRect/>
          </a:stretch>
        </p:blipFill>
        <p:spPr bwMode="auto">
          <a:xfrm>
            <a:off x="2071670" y="1285860"/>
            <a:ext cx="5076372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pic>
        <p:nvPicPr>
          <p:cNvPr id="89090" name="Picture 2" descr="C:\Users\Verca\Desktop\MMT (5) Hand\WP_20151008_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54" t="7260" r="17195" b="12241"/>
          <a:stretch>
            <a:fillRect/>
          </a:stretch>
        </p:blipFill>
        <p:spPr bwMode="auto">
          <a:xfrm>
            <a:off x="2214546" y="1571612"/>
            <a:ext cx="4570729" cy="32832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5000636"/>
            <a:ext cx="8229600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Position: patient sits (or lies supine), forearm lying on the table between pronation and supination, fingers extended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Fixation: the head of metacarps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Movement: MCP flexion (except of the thumb) – all fingers together, IP joints 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5" name="Obdélník 4"/>
          <p:cNvSpPr/>
          <p:nvPr/>
        </p:nvSpPr>
        <p:spPr>
          <a:xfrm>
            <a:off x="642910" y="5286388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),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	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lumbricales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	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(in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r>
              <a:rPr lang="cs-CZ" dirty="0"/>
              <a:t>)</a:t>
            </a:r>
          </a:p>
        </p:txBody>
      </p:sp>
      <p:pic>
        <p:nvPicPr>
          <p:cNvPr id="90114" name="Picture 2" descr="C:\Users\Verca\Desktop\MMT (5) Hand\WP_20151008_021.jpg"/>
          <p:cNvPicPr>
            <a:picLocks noChangeAspect="1" noChangeArrowheads="1"/>
          </p:cNvPicPr>
          <p:nvPr/>
        </p:nvPicPr>
        <p:blipFill>
          <a:blip r:embed="rId2" cstate="print"/>
          <a:srcRect l="14062" t="9667" r="14062" b="11057"/>
          <a:stretch>
            <a:fillRect/>
          </a:stretch>
        </p:blipFill>
        <p:spPr bwMode="auto">
          <a:xfrm>
            <a:off x="1928794" y="1571612"/>
            <a:ext cx="5409600" cy="33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Don´t </a:t>
            </a:r>
            <a:r>
              <a:rPr lang="cs-CZ" dirty="0" err="1"/>
              <a:t>forget</a:t>
            </a:r>
            <a:r>
              <a:rPr lang="cs-CZ" dirty="0"/>
              <a:t> to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metacarps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stay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r>
              <a:rPr lang="cs-CZ" dirty="0"/>
              <a:t>Put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5500702"/>
            <a:ext cx="1757346" cy="69689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dirty="0"/>
              <a:t>Extensor </a:t>
            </a:r>
          </a:p>
          <a:p>
            <a:pPr algn="ctr">
              <a:buNone/>
            </a:pPr>
            <a:r>
              <a:rPr lang="cs-CZ" dirty="0" err="1"/>
              <a:t>digitorum</a:t>
            </a:r>
            <a:endParaRPr lang="cs-CZ" dirty="0"/>
          </a:p>
        </p:txBody>
      </p:sp>
      <p:pic>
        <p:nvPicPr>
          <p:cNvPr id="91138" name="Picture 2" descr="http://i1251.photobucket.com/albums/hh551/vladimirzec/zgloboviprstiju6_zps7cdca2d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849" r="75610" b="58904"/>
          <a:stretch>
            <a:fillRect/>
          </a:stretch>
        </p:blipFill>
        <p:spPr bwMode="auto">
          <a:xfrm>
            <a:off x="7786710" y="357166"/>
            <a:ext cx="1143008" cy="1428760"/>
          </a:xfrm>
          <a:prstGeom prst="rect">
            <a:avLst/>
          </a:prstGeom>
          <a:noFill/>
        </p:spPr>
      </p:pic>
      <p:pic>
        <p:nvPicPr>
          <p:cNvPr id="91140" name="Picture 4" descr="http://i1251.photobucket.com/albums/hh551/vladimirzec/zgloboviprstiju6_zps7cdca2d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0305" t="6849" r="31402" b="58904"/>
          <a:stretch>
            <a:fillRect/>
          </a:stretch>
        </p:blipFill>
        <p:spPr bwMode="auto">
          <a:xfrm>
            <a:off x="6858016" y="214290"/>
            <a:ext cx="857256" cy="142876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643306" y="5500702"/>
            <a:ext cx="1757346" cy="69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indicis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72264" y="5500702"/>
            <a:ext cx="1757346" cy="69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Extensor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digiti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1142" name="Picture 6" descr="http://www.rad.washington.edu/academics/academic-sections/msk/muscle-atlas/upper-body/extensor-digitorum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500174"/>
            <a:ext cx="987840" cy="3704400"/>
          </a:xfrm>
          <a:prstGeom prst="rect">
            <a:avLst/>
          </a:prstGeom>
          <a:noFill/>
        </p:spPr>
      </p:pic>
      <p:pic>
        <p:nvPicPr>
          <p:cNvPr id="91144" name="Picture 8" descr="http://www.rad.washington.edu/academics/academic-sections/msk/muscle-atlas/upper-body/extensor-digiti-minimi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785926"/>
            <a:ext cx="978873" cy="3589200"/>
          </a:xfrm>
          <a:prstGeom prst="rect">
            <a:avLst/>
          </a:prstGeom>
          <a:noFill/>
        </p:spPr>
      </p:pic>
      <p:pic>
        <p:nvPicPr>
          <p:cNvPr id="91146" name="Picture 10" descr="http://www.rad.washington.edu/academics/academic-sections/msk/muscle-atlas/upper-body/extensor-indicis/atlasImage_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643050"/>
            <a:ext cx="1582123" cy="359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digitorum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metacarpophalangeal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wrist</a:t>
            </a:r>
            <a:r>
              <a:rPr lang="cs-CZ" dirty="0"/>
              <a:t> joint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indicis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surface of ulna and </a:t>
            </a:r>
            <a:r>
              <a:rPr lang="en-US" dirty="0" err="1"/>
              <a:t>interosseous</a:t>
            </a:r>
            <a:r>
              <a:rPr lang="en-US" dirty="0"/>
              <a:t> membrane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Extensor expansion of 2nd digit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2nd digit and helps to extend hand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Posterior </a:t>
            </a:r>
            <a:r>
              <a:rPr lang="en-US" dirty="0" err="1"/>
              <a:t>interosseous</a:t>
            </a:r>
            <a:r>
              <a:rPr lang="en-US" dirty="0"/>
              <a:t> nerve (C7 and C8), the continuation of the deep branch of the radial nerve (C7, C8)</a:t>
            </a: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Extensor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minimi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Extensor </a:t>
            </a:r>
            <a:r>
              <a:rPr lang="cs-CZ" dirty="0" err="1"/>
              <a:t>expansion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5th </a:t>
            </a:r>
            <a:r>
              <a:rPr lang="cs-CZ" dirty="0" err="1"/>
              <a:t>digit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5th </a:t>
            </a:r>
            <a:r>
              <a:rPr lang="cs-CZ" dirty="0" err="1"/>
              <a:t>digit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metacarpophalangeal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interosseous</a:t>
            </a:r>
            <a:r>
              <a:rPr lang="cs-CZ" dirty="0"/>
              <a:t> nerve (C7 </a:t>
            </a:r>
            <a:r>
              <a:rPr lang="cs-CZ" dirty="0" err="1"/>
              <a:t>and</a:t>
            </a:r>
            <a:r>
              <a:rPr lang="cs-CZ" dirty="0"/>
              <a:t> C8),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continuation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radial</a:t>
            </a:r>
            <a:r>
              <a:rPr lang="cs-CZ" dirty="0"/>
              <a:t> nerve (C7, C8)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Brachialis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Distal half of anterior surface of </a:t>
            </a:r>
            <a:r>
              <a:rPr lang="en-US" dirty="0" err="1"/>
              <a:t>humerus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 err="1"/>
              <a:t>Coronoid</a:t>
            </a:r>
            <a:r>
              <a:rPr lang="en-US" dirty="0"/>
              <a:t> process and </a:t>
            </a:r>
            <a:r>
              <a:rPr lang="en-US" dirty="0" err="1"/>
              <a:t>tuberosity</a:t>
            </a:r>
            <a:r>
              <a:rPr lang="en-US" dirty="0"/>
              <a:t> of ulna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Major flexor of forearm - flexes forearm in all positions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Musculocutaneous</a:t>
            </a:r>
            <a:r>
              <a:rPr lang="en-US" dirty="0"/>
              <a:t> nerve (C5 and C6) (C5, C6)</a:t>
            </a:r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4929198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phalangs</a:t>
            </a:r>
            <a:r>
              <a:rPr lang="cs-CZ" dirty="0"/>
              <a:t> (II.-V.)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97282" name="Picture 2" descr="C:\Users\Verca\Desktop\MMT (5) Hand\WP_20151008_022.jpg"/>
          <p:cNvPicPr>
            <a:picLocks noChangeAspect="1" noChangeArrowheads="1"/>
          </p:cNvPicPr>
          <p:nvPr/>
        </p:nvPicPr>
        <p:blipFill>
          <a:blip r:embed="rId2" cstate="print"/>
          <a:srcRect l="15625" t="4913" r="16406" b="8914"/>
          <a:stretch>
            <a:fillRect/>
          </a:stretch>
        </p:blipFill>
        <p:spPr bwMode="auto">
          <a:xfrm>
            <a:off x="2071670" y="1285860"/>
            <a:ext cx="481486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07207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98306" name="Picture 2" descr="C:\Users\Verca\Desktop\MMT (5) Hand\WP_20151008_023.jpg"/>
          <p:cNvPicPr>
            <a:picLocks noChangeAspect="1" noChangeArrowheads="1"/>
          </p:cNvPicPr>
          <p:nvPr/>
        </p:nvPicPr>
        <p:blipFill>
          <a:blip r:embed="rId2" cstate="print"/>
          <a:srcRect l="14844" t="20793" r="16406" b="4103"/>
          <a:stretch>
            <a:fillRect/>
          </a:stretch>
        </p:blipFill>
        <p:spPr bwMode="auto">
          <a:xfrm>
            <a:off x="1643042" y="1357298"/>
            <a:ext cx="5702400" cy="349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07207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extension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99330" name="Picture 2" descr="C:\Users\Verca\Desktop\MMT (5) Hand\WP_20151008_024.jpg"/>
          <p:cNvPicPr>
            <a:picLocks noChangeAspect="1" noChangeArrowheads="1"/>
          </p:cNvPicPr>
          <p:nvPr/>
        </p:nvPicPr>
        <p:blipFill>
          <a:blip r:embed="rId2" cstate="print"/>
          <a:srcRect l="19531" t="8276" r="15625" b="6885"/>
          <a:stretch>
            <a:fillRect/>
          </a:stretch>
        </p:blipFill>
        <p:spPr bwMode="auto">
          <a:xfrm>
            <a:off x="2000232" y="1285860"/>
            <a:ext cx="4952243" cy="363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072074"/>
            <a:ext cx="8229600" cy="14112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MP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flexed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MCP </a:t>
            </a:r>
            <a:r>
              <a:rPr lang="cs-CZ" dirty="0" err="1"/>
              <a:t>extension</a:t>
            </a:r>
            <a:r>
              <a:rPr lang="cs-CZ" dirty="0"/>
              <a:t> (on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metacarps</a:t>
            </a:r>
            <a:r>
              <a:rPr lang="cs-CZ" dirty="0"/>
              <a:t>)</a:t>
            </a:r>
          </a:p>
        </p:txBody>
      </p:sp>
      <p:pic>
        <p:nvPicPr>
          <p:cNvPr id="100354" name="Picture 2" descr="C:\Users\Verca\Desktop\MMT (5) Hand\WP_20151008_025.jpg"/>
          <p:cNvPicPr>
            <a:picLocks noChangeAspect="1" noChangeArrowheads="1"/>
          </p:cNvPicPr>
          <p:nvPr/>
        </p:nvPicPr>
        <p:blipFill>
          <a:blip r:embed="rId2" cstate="print"/>
          <a:srcRect l="17968" t="4103" r="17969" b="5494"/>
          <a:stretch>
            <a:fillRect/>
          </a:stretch>
        </p:blipFill>
        <p:spPr bwMode="auto">
          <a:xfrm>
            <a:off x="2214546" y="1214422"/>
            <a:ext cx="4496123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Don´t </a:t>
            </a:r>
            <a:r>
              <a:rPr lang="cs-CZ" dirty="0" err="1"/>
              <a:t>interchange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MCP </a:t>
            </a:r>
            <a:r>
              <a:rPr lang="cs-CZ" dirty="0" err="1"/>
              <a:t>and</a:t>
            </a:r>
            <a:r>
              <a:rPr lang="cs-CZ" dirty="0"/>
              <a:t> IP </a:t>
            </a:r>
            <a:r>
              <a:rPr lang="cs-CZ" dirty="0" err="1"/>
              <a:t>joints</a:t>
            </a:r>
            <a:endParaRPr lang="cs-CZ" dirty="0"/>
          </a:p>
          <a:p>
            <a:r>
              <a:rPr lang="cs-CZ" dirty="0"/>
              <a:t>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(</a:t>
            </a:r>
            <a:r>
              <a:rPr lang="cs-CZ" dirty="0" err="1"/>
              <a:t>wrist</a:t>
            </a:r>
            <a:r>
              <a:rPr lang="cs-CZ" dirty="0"/>
              <a:t>) </a:t>
            </a:r>
            <a:r>
              <a:rPr lang="cs-CZ" dirty="0" err="1"/>
              <a:t>firmly</a:t>
            </a:r>
            <a:endParaRPr lang="cs-CZ" dirty="0"/>
          </a:p>
          <a:p>
            <a:r>
              <a:rPr lang="cs-CZ" dirty="0" err="1"/>
              <a:t>Fingers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0750" cy="1143000"/>
          </a:xfrm>
        </p:spPr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endParaRPr lang="cs-CZ" dirty="0"/>
          </a:p>
        </p:txBody>
      </p:sp>
      <p:pic>
        <p:nvPicPr>
          <p:cNvPr id="4" name="Picture 2" descr="http://www.daviddarling.info/images/condyloid_joint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728"/>
          <a:stretch>
            <a:fillRect/>
          </a:stretch>
        </p:blipFill>
        <p:spPr bwMode="auto">
          <a:xfrm>
            <a:off x="5857884" y="214290"/>
            <a:ext cx="3047442" cy="2027809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8728" y="5786454"/>
            <a:ext cx="540068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Interosseals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palmares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http://www.rad.washington.edu/academics/academic-sections/msk/muscle-atlas/upper-body/interosseous-muscles-palmar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357298"/>
            <a:ext cx="20574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329642" cy="142876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supported</a:t>
            </a:r>
            <a:r>
              <a:rPr lang="cs-CZ" dirty="0"/>
              <a:t> in </a:t>
            </a:r>
            <a:r>
              <a:rPr lang="cs-CZ" dirty="0" err="1"/>
              <a:t>abduction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support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put </a:t>
            </a:r>
            <a:r>
              <a:rPr lang="cs-CZ" dirty="0" err="1"/>
              <a:t>resistance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maximal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put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MCP </a:t>
            </a:r>
            <a:r>
              <a:rPr lang="cs-CZ" dirty="0" err="1"/>
              <a:t>adduction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joints</a:t>
            </a:r>
            <a:endParaRPr lang="cs-CZ" dirty="0"/>
          </a:p>
        </p:txBody>
      </p:sp>
      <p:pic>
        <p:nvPicPr>
          <p:cNvPr id="101378" name="Picture 2" descr="C:\Users\Verca\Desktop\MMT (5) Hand\WP_20151008_026.jpg"/>
          <p:cNvPicPr>
            <a:picLocks noChangeAspect="1" noChangeArrowheads="1"/>
          </p:cNvPicPr>
          <p:nvPr/>
        </p:nvPicPr>
        <p:blipFill>
          <a:blip r:embed="rId2" cstate="print"/>
          <a:srcRect l="17187" t="6885" r="21094" b="8276"/>
          <a:stretch>
            <a:fillRect/>
          </a:stretch>
        </p:blipFill>
        <p:spPr bwMode="auto">
          <a:xfrm>
            <a:off x="2285984" y="1357298"/>
            <a:ext cx="4713581" cy="363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286808" cy="178592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: </a:t>
            </a:r>
          </a:p>
          <a:p>
            <a:pPr marL="514350" indent="-514350">
              <a:buAutoNum type="alphaLcPeriod"/>
            </a:pP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testing</a:t>
            </a:r>
            <a:r>
              <a:rPr lang="cs-CZ" dirty="0"/>
              <a:t> IV., V. </a:t>
            </a:r>
            <a:r>
              <a:rPr lang="cs-CZ" dirty="0" err="1"/>
              <a:t>finger</a:t>
            </a:r>
            <a:r>
              <a:rPr lang="cs-CZ" dirty="0"/>
              <a:t>)</a:t>
            </a:r>
          </a:p>
          <a:p>
            <a:pPr marL="514350" indent="-514350">
              <a:buAutoNum type="alphaLcPeriod"/>
            </a:pPr>
            <a:r>
              <a:rPr lang="cs-CZ" dirty="0" err="1"/>
              <a:t>b</a:t>
            </a:r>
            <a:r>
              <a:rPr lang="cs-CZ" dirty="0"/>
              <a:t>. </a:t>
            </a: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testing</a:t>
            </a:r>
            <a:r>
              <a:rPr lang="cs-CZ" dirty="0"/>
              <a:t> II. </a:t>
            </a:r>
            <a:r>
              <a:rPr lang="cs-CZ" dirty="0" err="1"/>
              <a:t>finger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maximal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r>
              <a:rPr lang="cs-CZ" dirty="0"/>
              <a:t> (</a:t>
            </a:r>
            <a:r>
              <a:rPr lang="cs-CZ" dirty="0" err="1"/>
              <a:t>acording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)</a:t>
            </a:r>
          </a:p>
        </p:txBody>
      </p:sp>
      <p:pic>
        <p:nvPicPr>
          <p:cNvPr id="102402" name="Picture 2" descr="C:\Users\Verca\Desktop\MMT (5) Hand\WP_20151008_027.jpg"/>
          <p:cNvPicPr>
            <a:picLocks noChangeAspect="1" noChangeArrowheads="1"/>
          </p:cNvPicPr>
          <p:nvPr/>
        </p:nvPicPr>
        <p:blipFill>
          <a:blip r:embed="rId2" cstate="print"/>
          <a:srcRect l="16406" t="16621" r="20312" b="11057"/>
          <a:stretch>
            <a:fillRect/>
          </a:stretch>
        </p:blipFill>
        <p:spPr bwMode="auto">
          <a:xfrm>
            <a:off x="285720" y="1857364"/>
            <a:ext cx="4104831" cy="2635200"/>
          </a:xfrm>
          <a:prstGeom prst="rect">
            <a:avLst/>
          </a:prstGeom>
          <a:noFill/>
        </p:spPr>
      </p:pic>
      <p:pic>
        <p:nvPicPr>
          <p:cNvPr id="102403" name="Picture 3" descr="C:\Users\Verca\Desktop\MMT (5) Hand\WP_20151008_028.jpg"/>
          <p:cNvPicPr>
            <a:picLocks noChangeAspect="1" noChangeArrowheads="1"/>
          </p:cNvPicPr>
          <p:nvPr/>
        </p:nvPicPr>
        <p:blipFill>
          <a:blip r:embed="rId3" cstate="print"/>
          <a:srcRect l="11719" t="13165" r="16413" b="9667"/>
          <a:stretch>
            <a:fillRect/>
          </a:stretch>
        </p:blipFill>
        <p:spPr bwMode="auto">
          <a:xfrm>
            <a:off x="4572000" y="1857364"/>
            <a:ext cx="4365856" cy="2633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329642" cy="14287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(not </a:t>
            </a:r>
            <a:r>
              <a:rPr lang="cs-CZ" dirty="0" err="1"/>
              <a:t>necessary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maximal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endParaRPr lang="cs-CZ" dirty="0"/>
          </a:p>
        </p:txBody>
      </p:sp>
      <p:pic>
        <p:nvPicPr>
          <p:cNvPr id="103426" name="Picture 2" descr="C:\Users\Verca\Desktop\MMT (5) Hand\WP_20151008_029.jpg"/>
          <p:cNvPicPr>
            <a:picLocks noChangeAspect="1" noChangeArrowheads="1"/>
          </p:cNvPicPr>
          <p:nvPr/>
        </p:nvPicPr>
        <p:blipFill>
          <a:blip r:embed="rId2" cstate="print"/>
          <a:srcRect l="12500" t="20793" r="17187" b="9667"/>
          <a:stretch>
            <a:fillRect/>
          </a:stretch>
        </p:blipFill>
        <p:spPr bwMode="auto">
          <a:xfrm>
            <a:off x="1214414" y="1428736"/>
            <a:ext cx="642942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adduction</a:t>
            </a:r>
            <a:r>
              <a:rPr lang="cs-CZ" dirty="0"/>
              <a:t> – grade 1,0</a:t>
            </a:r>
          </a:p>
        </p:txBody>
      </p:sp>
      <p:pic>
        <p:nvPicPr>
          <p:cNvPr id="104450" name="Picture 2" descr="C:\Users\Verca\Desktop\MMT (5) Hand\WP_20151008_030.jpg"/>
          <p:cNvPicPr>
            <a:picLocks noChangeAspect="1" noChangeArrowheads="1"/>
          </p:cNvPicPr>
          <p:nvPr/>
        </p:nvPicPr>
        <p:blipFill>
          <a:blip r:embed="rId2" cstate="print"/>
          <a:srcRect l="17187" t="8276" r="18750" b="9667"/>
          <a:stretch>
            <a:fillRect/>
          </a:stretch>
        </p:blipFill>
        <p:spPr bwMode="auto">
          <a:xfrm>
            <a:off x="1785918" y="1214422"/>
            <a:ext cx="5358631" cy="3855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329642" cy="14287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abducted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interosseal</a:t>
            </a:r>
            <a:r>
              <a:rPr lang="cs-CZ" dirty="0"/>
              <a:t> </a:t>
            </a:r>
            <a:r>
              <a:rPr lang="cs-CZ" dirty="0" err="1"/>
              <a:t>palmares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do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II., IV., V. </a:t>
            </a:r>
            <a:r>
              <a:rPr lang="cs-CZ" dirty="0" err="1"/>
              <a:t>finger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basis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phalangs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Brachioradialis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Proximal</a:t>
            </a:r>
            <a:r>
              <a:rPr lang="cs-CZ" dirty="0"/>
              <a:t> 2/3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supracondyle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end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Radial</a:t>
            </a:r>
            <a:r>
              <a:rPr lang="cs-CZ" dirty="0"/>
              <a:t> nerve (C5, C6 </a:t>
            </a:r>
            <a:r>
              <a:rPr lang="cs-CZ" dirty="0" err="1"/>
              <a:t>and</a:t>
            </a:r>
            <a:r>
              <a:rPr lang="cs-CZ" dirty="0"/>
              <a:t> C7) (C5, C6, C7)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0750" cy="1143000"/>
          </a:xfrm>
        </p:spPr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endParaRPr lang="cs-CZ" dirty="0"/>
          </a:p>
        </p:txBody>
      </p:sp>
      <p:pic>
        <p:nvPicPr>
          <p:cNvPr id="4" name="Picture 2" descr="http://www.daviddarling.info/images/condyloid_joint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728"/>
          <a:stretch>
            <a:fillRect/>
          </a:stretch>
        </p:blipFill>
        <p:spPr bwMode="auto">
          <a:xfrm>
            <a:off x="5857884" y="0"/>
            <a:ext cx="3047442" cy="2027809"/>
          </a:xfrm>
          <a:prstGeom prst="rect">
            <a:avLst/>
          </a:prstGeom>
          <a:noFill/>
        </p:spPr>
      </p:pic>
      <p:pic>
        <p:nvPicPr>
          <p:cNvPr id="5" name="Picture 4" descr="http://www.rad.washington.edu/academics/academic-sections/msk/muscle-atlas/upper-body/interosseous-muscles-dorsal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857364"/>
            <a:ext cx="1872889" cy="3650400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500034" y="5786454"/>
            <a:ext cx="435771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Interosseals</a:t>
            </a:r>
            <a:r>
              <a:rPr kumimoji="0" lang="cs-CZ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dorsales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86282" y="5786454"/>
            <a:ext cx="4357718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Abductor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digiti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minimi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4994" name="Picture 2" descr="http://www.rad.washington.edu/academics/academic-sections/msk/muscle-atlas/upper-body/abductor-digiti-minimi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8"/>
            <a:ext cx="1688400" cy="33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digiti</a:t>
            </a:r>
            <a:r>
              <a:rPr lang="cs-CZ" dirty="0"/>
              <a:t> </a:t>
            </a:r>
            <a:r>
              <a:rPr lang="cs-CZ" dirty="0" err="1"/>
              <a:t>minimi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 err="1"/>
              <a:t>Pisiform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side of base of proximal phalanx of little finger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Abducts little (5th) finger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Deep branch of </a:t>
            </a:r>
            <a:r>
              <a:rPr lang="en-US" dirty="0" err="1"/>
              <a:t>ulnar</a:t>
            </a:r>
            <a:r>
              <a:rPr lang="en-US" dirty="0"/>
              <a:t> nerve (C8 and T1) (C8, T1)</a:t>
            </a:r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229600" cy="162559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adducted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puts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basis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(</a:t>
            </a:r>
            <a:r>
              <a:rPr lang="cs-CZ" dirty="0" err="1"/>
              <a:t>one</a:t>
            </a:r>
            <a:r>
              <a:rPr lang="cs-CZ" dirty="0"/>
              <a:t> by </a:t>
            </a:r>
            <a:r>
              <a:rPr lang="cs-CZ" dirty="0" err="1"/>
              <a:t>one</a:t>
            </a:r>
            <a:r>
              <a:rPr lang="cs-CZ" dirty="0"/>
              <a:t>)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MCP </a:t>
            </a:r>
            <a:r>
              <a:rPr lang="cs-CZ" dirty="0" err="1"/>
              <a:t>abduction</a:t>
            </a:r>
            <a:endParaRPr lang="cs-CZ" dirty="0"/>
          </a:p>
        </p:txBody>
      </p:sp>
      <p:pic>
        <p:nvPicPr>
          <p:cNvPr id="107522" name="Picture 2" descr="C:\Users\Verca\Desktop\MMT (5) Hand\WP_20151008_031.jpg"/>
          <p:cNvPicPr>
            <a:picLocks noChangeAspect="1" noChangeArrowheads="1"/>
          </p:cNvPicPr>
          <p:nvPr/>
        </p:nvPicPr>
        <p:blipFill>
          <a:blip r:embed="rId2" cstate="print"/>
          <a:srcRect l="15625" t="6885" r="17187" b="5494"/>
          <a:stretch>
            <a:fillRect/>
          </a:stretch>
        </p:blipFill>
        <p:spPr bwMode="auto">
          <a:xfrm>
            <a:off x="1428729" y="1214422"/>
            <a:ext cx="4668571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643446"/>
            <a:ext cx="8229600" cy="20002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table:</a:t>
            </a:r>
          </a:p>
          <a:p>
            <a:pPr marL="514350" indent="-514350">
              <a:buAutoNum type="alphaLcPeriod"/>
            </a:pP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 marL="514350" indent="-514350">
              <a:buAutoNum type="alphaLcPeriod"/>
            </a:pP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 marL="514350" indent="-514350">
              <a:buAutoNum type="alphaLcPeriod"/>
            </a:pP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– </a:t>
            </a:r>
            <a:r>
              <a:rPr lang="cs-CZ" dirty="0" err="1"/>
              <a:t>for</a:t>
            </a:r>
            <a:r>
              <a:rPr lang="cs-CZ" dirty="0"/>
              <a:t> II., III. </a:t>
            </a:r>
            <a:r>
              <a:rPr lang="cs-CZ" dirty="0" err="1"/>
              <a:t>finger</a:t>
            </a:r>
            <a:endParaRPr lang="cs-CZ" dirty="0"/>
          </a:p>
          <a:p>
            <a:pPr marL="514350" indent="-514350">
              <a:buAutoNum type="alphaLcPeriod"/>
            </a:pPr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– </a:t>
            </a:r>
            <a:r>
              <a:rPr lang="cs-CZ" dirty="0" err="1"/>
              <a:t>for</a:t>
            </a:r>
            <a:r>
              <a:rPr lang="cs-CZ" dirty="0"/>
              <a:t> III., IV., V. </a:t>
            </a:r>
            <a:r>
              <a:rPr lang="cs-CZ" dirty="0" err="1"/>
              <a:t>finger</a:t>
            </a:r>
            <a:r>
              <a:rPr lang="cs-CZ" dirty="0"/>
              <a:t> </a:t>
            </a:r>
          </a:p>
        </p:txBody>
      </p:sp>
      <p:pic>
        <p:nvPicPr>
          <p:cNvPr id="108546" name="Picture 2" descr="C:\Users\Verca\Desktop\MMT (5) Hand\WP_20151008_032.jpg"/>
          <p:cNvPicPr>
            <a:picLocks noChangeAspect="1" noChangeArrowheads="1"/>
          </p:cNvPicPr>
          <p:nvPr/>
        </p:nvPicPr>
        <p:blipFill>
          <a:blip r:embed="rId2" cstate="print"/>
          <a:srcRect l="14844" t="8276" r="14062" b="8276"/>
          <a:stretch>
            <a:fillRect/>
          </a:stretch>
        </p:blipFill>
        <p:spPr bwMode="auto">
          <a:xfrm>
            <a:off x="714348" y="1714488"/>
            <a:ext cx="3822000" cy="2520000"/>
          </a:xfrm>
          <a:prstGeom prst="rect">
            <a:avLst/>
          </a:prstGeom>
          <a:noFill/>
        </p:spPr>
      </p:pic>
      <p:pic>
        <p:nvPicPr>
          <p:cNvPr id="108547" name="Picture 3" descr="C:\Users\Verca\Desktop\MMT (5) Hand\WP_20151008_033.jpg"/>
          <p:cNvPicPr>
            <a:picLocks noChangeAspect="1" noChangeArrowheads="1"/>
          </p:cNvPicPr>
          <p:nvPr/>
        </p:nvPicPr>
        <p:blipFill>
          <a:blip r:embed="rId3" cstate="print"/>
          <a:srcRect l="17187" t="9667" r="18750" b="11057"/>
          <a:stretch>
            <a:fillRect/>
          </a:stretch>
        </p:blipFill>
        <p:spPr bwMode="auto">
          <a:xfrm>
            <a:off x="4714876" y="1714488"/>
            <a:ext cx="3625263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55415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adducted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wrist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MCP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109570" name="Picture 2" descr="C:\Users\Verca\Desktop\MMT (5) Hand\WP_20151008_034.jpg"/>
          <p:cNvPicPr>
            <a:picLocks noChangeAspect="1" noChangeArrowheads="1"/>
          </p:cNvPicPr>
          <p:nvPr/>
        </p:nvPicPr>
        <p:blipFill>
          <a:blip r:embed="rId2" cstate="print"/>
          <a:srcRect l="12500" t="2713" r="10937" b="6885"/>
          <a:stretch>
            <a:fillRect/>
          </a:stretch>
        </p:blipFill>
        <p:spPr bwMode="auto">
          <a:xfrm>
            <a:off x="1714480" y="1214422"/>
            <a:ext cx="5373415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MCP </a:t>
            </a:r>
            <a:r>
              <a:rPr lang="cs-CZ" dirty="0" err="1"/>
              <a:t>abduction</a:t>
            </a:r>
            <a:r>
              <a:rPr lang="cs-CZ" dirty="0"/>
              <a:t> – grade 1,0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429684" cy="15541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adducted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interosseals</a:t>
            </a:r>
            <a:r>
              <a:rPr lang="cs-CZ" dirty="0"/>
              <a:t> </a:t>
            </a:r>
            <a:r>
              <a:rPr lang="cs-CZ" dirty="0" err="1"/>
              <a:t>dorsales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intermetacarpal</a:t>
            </a:r>
            <a:r>
              <a:rPr lang="cs-CZ" dirty="0"/>
              <a:t> area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vibration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)</a:t>
            </a:r>
          </a:p>
        </p:txBody>
      </p:sp>
      <p:pic>
        <p:nvPicPr>
          <p:cNvPr id="110595" name="Picture 3" descr="C:\Users\Verca\Desktop\MMT (5) Hand\WP_20151008_035.jpg"/>
          <p:cNvPicPr>
            <a:picLocks noChangeAspect="1" noChangeArrowheads="1"/>
          </p:cNvPicPr>
          <p:nvPr/>
        </p:nvPicPr>
        <p:blipFill>
          <a:blip r:embed="rId2" cstate="print"/>
          <a:srcRect l="16406" t="2713" r="11718" b="8276"/>
          <a:stretch>
            <a:fillRect/>
          </a:stretch>
        </p:blipFill>
        <p:spPr bwMode="auto">
          <a:xfrm>
            <a:off x="1857356" y="1214422"/>
            <a:ext cx="5019750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Interphalangeal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fingers</a:t>
            </a:r>
            <a:r>
              <a:rPr lang="cs-CZ" dirty="0"/>
              <a:t> (IP)</a:t>
            </a:r>
          </a:p>
        </p:txBody>
      </p:sp>
      <p:sp>
        <p:nvSpPr>
          <p:cNvPr id="111618" name="AutoShape 2" descr="data:image/jpeg;base64,/9j/4AAQSkZJRgABAQAAAQABAAD/2wCEAAkGBxQTEhUSExQVFBUVGCAbGRgYGB4bHBwaIBsYGiAcFxodHSggHBwlHiAaIjEjJykrLi4uHB8zODMsNygtLisBCgoKDg0OGxAQGy0lICQ3NSwuKy4sLSwwLywsLCwsLCw0LC8sLDUsNCwsLCwsNC8sLCwtLCwsLCwsLCwsLC4sLf/AABEIAM0A9gMBIgACEQEDEQH/xAAcAAEAAwEBAQEBAAAAAAAAAAAABAUGBwMCAQj/xABCEAACAQMCAwUFBQUHBAIDAAABAgMABBESIQUGMRMiQVFhB3GBkaEUMkKxwSMkUmLRFTNykqLC4UNTsvCCgxdj8f/EABgBAQEBAQEAAAAAAAAAAAAAAAADAgEE/8QALhEAAgIBAgMGBQUBAAAAAAAAAAECEQMhMRJBUQQiYXGBsTKRoeHwE0KiwdFy/9oADAMBAAIRAxEAPwDX+0/jvFLJWubYWv2WNFLFwxk1FtPTIGN1+tV9vzVxheH3N3dRW0aC27SCSPqXbTpDIWO2CT4bgdc7Wfttu0HCbiMuodgmFLDUR2i9B1PQ1Uczcct5eXZY4Z4pJI7aEOqOrMveiU6gDkb7UBXR82cWsLe14jeTQ3Vnc6NSBAkkYkXUNOlVBIGfPpj1HZ65Zyp7OGlSznvryW6jiRHhgxojXugqGGTqxt5Zx5ZB6nQFBzh/aHZp/Z3Ydpq7/bZxpwfu48c1h/Z1zLxi+mLyfZPs8MximABDZAydGM56jGa2tnzhBJxCbhuGSaFQ2WwFcEK37PfJIDDw8/Ksd7FJGHDr24UZL3Mzp/NhEx/qyKA6XJfRK4jMiBz0QsAx9y5yaqOL3d0t5axwm37B9RmDtiXAGxiXO+PcfXFcKi4XZy8En4lPMX4g0pOsyd8OJAAoUHxXvdPHbAArXxzSSce4KZ9pDw8M/wDjMdzq+tAdQPMloF1G6gC6zHntVxrGMrnP3hkbeoqm9oHPMXDoGcGOWYaSITIFYqxxqxucdd8VxTlbliG5sOLcRkXW0YcQjcBWxrL7dSARjw61o+ceEQS8uW980atcrDCgl31aQwTB3wfEb0B2Th/HraaIzRzxMi41MHUhCQDhyDgHfxr04fxm3nJWGeKVl3IR1YgeZANc85k5Dt5OFRwWphtHkaOXDMVSVxGe45Jz0JO3iKj+y57eO/lt5LKO0v44cEwuWiePUpJUajpJJXxJx4+FAdZpSlAKUpQClKUApSvlmA60B9UrzEozjp769KA8ppwuM9TXw9zpwWGAaiTHXIQPw7f+/E/SqLgjOxIY/gJbfOSCoz79zUnN2VUVpZrwa/ai8MP7Jfdj5HFSqonasnJU6FKUrpwUpSgFKUoDN8e5FsLyYT3MAkkChclmGwzjIVgD1NecHs94aiSxpaRqsyaHwWyVyGxq1ZHeCnYjcDyrUUoDzghVFVEAVVACgdAAMAD4V6UpQGW5w5AsuIkNcIwkUYEkZ0vjyJwQR7wcVccv8Eis7dLaBdMcY2yckkkkknxJJJqxrmPNN3xF+NfZrG5WLRZiURyLmNz2hUhtsgnI39KA0Ensz4Ybn7UbZe01asZbRq8zHnT13xjFXlxwG3e6jvGjBuIkKJJvkKc5GM4PVvDbUfOsvwLnV5Eure8T7JeWsTPJpGpSmP76IHOpem2T1G58Pqz53gtrS07aaW7mni1qY4D2ki9dRjX7oHT4GgLvhnKFpBbzWsUemG4Z2kXUTkuoVsEnIGABgV8z8n2j2I4c0ZNsoAC62zs2od7OetZDnP2qpFYpcWaSF5d0aSFuzAEhR1c5GG7rbZ8vMVoz7QbNbUXcpkhRn0KskbCRmGNkTqw36jagLHmDlW1vIVt7iIPGmNABKlcDA0sDkbbV48rcl2fD9RtYdDPszFizEeWWJwPQVkeeuc47jhck9lNIjR3ESPs0bqdakqwOD+ldOoBSlKAUpSgFKUoBVVeXPeZhuEVsepAyfrt8Km38+iN28QNvf4fWqOaXRGI8EmTuZ8hjvMfhn4mp5HqkUgtGyPYcVecPnoqqwOMYzq7u3XpmtPbSakVv4lB+YrIcLu07O40noVGPIAE7fEsPhWm4Kf3eEn/tqf8ASDXIbmpruJkCKUoJXGMgsct0GWO59B1qpsrlVlADKyupVSpBycA5+m9fa3X7H72C7DVvg6ScnHjv0ry4SRG7IqqAyncAZ26b+VFB8NtPqSn2jGsqgpJtut9tPxepo+FShbfUeg1H/UajPxHSNT9SSAPXBOPkK8rQk2L+eH+jGvG9hEkDH8S4YEeY/qMj41lvZHoklcn4ljwbiAkLKCSB0J6+oP0q1rM8FbSQ3/7Cp+KqMfOtNVIO0SyLmKUpWyYpSlAKVQ82cRlhFv2MltG0lwiH7QWAZTqysWn/AKhwMZ26153PPXD42KPdwoyyGMhmwQ64yD6DI73T1oDRUrC8w+061tb2G0Z0KkuJ31H9iVUFQV0nVqO3XatBfc22UKxvLdQosyhoyzgalO4YDrp9elAXVc05le4tONfbxZz3MLWghzCAxD9pq3Gcj/mttecyWkQUyXMKB0LqS4AZBjvKc7jcdKiPzvw8LG5u4QkwYoxbAOj72/QY9cUBiV4NeX0t9xGS3a3L2T21tAxHaNkE6n8BvsM+fpkxuMcGlSz4fG1hdtPBbKFuLSRVkikxhoyPEbDJORuceNaXnnm7RZ29zZTxssl1HGXXS6lSTqUk7Dpv4j0rS8G5jtbouttPHMY/vBGzj19R6jagMJzPwviNxy92NxGZb1tGpUwWIEqkasbaguM49anc68NuEvbC/jt2u0tkdXiQjWrMuA6AnB3/ACHvrVWnNNnLMbeO5heYZ7iuCcjqBvuR4gVRezzmOSa2up7uVcQ3Uqa20oFjXTgEjAwMnc0BhpeX76Wy4hGbOWN576O4RSyHKMwyMhuqgAnyz767dVFFzjYtDJcLdRNFD/eMrZ05IAyBvuSANt69eF802dxK0EFxFLIgyVVsnG2/rjIzjpQFxSqqDmS0eb7OlzA03TsxIpbPljOc+lec3Ndkk/2ZrqFZs47MuM5PQHyPp1oC5pVXxnmO1tSoubiKEv8AdDsAT6gdcevSqLiHMEn9rWNvFIpt54JXYDSQxAyrBuvyPjQGxqPe3iRLrc4GQBsSST0CgbknyFfl/epCmt89cAAZZmPRVHix8qiWFk7P9onx2n4EG6xKfAebnxb4Dbr2jEpa0tyDxfifaIEEUyhmXvuoUbHVjBOvO38OKq+NTMERWH7NiRgHYkDI1fmKu+YDl4l97fQAfmaqOaZQFhj8cl/dtgfr8qi597RbFXhbxq5PXkqX9X9SquD2YdEAwyqdh1ZiVGrzFbabh8axHu50ocasnGB4A7CsRfnDr6vH+Y/5rd8ak0wSH+Uj57frW4ZJau/6My7LiqKavz197M9GwFqQ34ig+OpT+QJrxtIw0n/1tj35HSvaOIMUQnZVL49fuj/dUOJv3iBR49pn3aG2/KoRb0Z6MsYtuNadC24VcgWrqwwCJME9Ce9kehqPcSFbc4x+Hr495dh6np8a97E/uMo8i4/1f81HuUbsiOuCpB8sMDg/oapLvVW/T89vkQ4nh4lLWN79PPw8fn1cNJ30NKMhSclWxqDAg9FJ/OtyK55jJl8hH/uNbuacJHrPgB8zgAfOtKlJoY5PJhhJ7v7EilVaXHUF/wBpjON8Y93Sp9rNrQN5/n0NdUrOuNHrSlK0ZML7TrV5JOGaUZwt8hbSCcABtzjoPWueScAV7TmC7eLMwuHRSy7qiusjFcjbIIJPoK77SgOXccskkveBSdiD2gbXlOv7AH9ptuR6+VZjnDhjrxW7N20sFtMqLHJFbdszxhAOyifBEO/XAycfPvFKA47Z8Igmv+ER/ZJUgS2lKxXC94aWOGkGSNyQ2D/ENq8efOE2PD73hYeLNqHuHdCpkyWCnOnxAbTt5Cu0Vi+eOGS/a+HXsSdqbeZkdNSr3JUKF9TH8Jxt45oDmd7wZ7iymMVvLHb3fFY2hQRlSIirqZNIB0L03O1XvMfBng4jdQWMXZ9pwhliEY095ZNwCPxkDGeu4867A8gGMkDJwMnGT5Cq6+4hMlzBCkGuKQOZJe0UdnpAI7h3bJ226UBx3gl1bfaOCiC2mT7OSlwfs7DTNIgUa307tryfQV4tw6X7ATLDK1snGJHuI1VstF3RqK9WQHOf+K7rFextpCyI2oZXDA5G+677jY/KqaLm+2a9ax1d9YhJr1LoOW06QdWdXTbFAca5iu4pBxiS3gkSKa2gaImExqUjliV9IwNskH4GrbjfL72kllBZxsJJOHTopUYZpez1sWO3ePhnxIrtEl5GrBC6Bj0UsAflnNfPErd5InSOQwuykLIACVPmAdjQHCrSa2kfgtnb2zxPHKpmkeEoe2VMlSxALNqyx8OnwreC8KVAYeJJdvKkxf7LBbd6Z9X949xjvqc+DAYG3r13hPJUwuoru9vZLx4AwhUxpGqlhpLEL944/wDdq2dAcT4+UjvOK/bLeaSe6jC2bCIyjQYyNEeAQrA4z7j8ZnKETNc8DcRuqpZSo2VIwygqc5G2W/OuwUoCssLFi/bz4MnREBysSnwXzc+LfAbVZ1Cv+KRxEKSWdvuxoNTt7l8vU4A86jC4vDuIYFB6B5m1D/EFiIz7iffXabJ8UY6fc8OI965A8kH1Zv6Vl+J8URp5VP3g+jHkq1dtLJ9oYuEDjAOkkr0yMEgHx8qq+OWSSXDPIimQKu4GO7vvnqd6jwpt2yuTNJRXDBvTy92iue5WVtSnIWWMfDIroHHcdgwPjj/yFYmCIKmgbKsqYHqSu9ajj5cIgZgdTgYC46Anz9K0orheq+v+HVlm5R7kv49f+ih47Zzao5IZFTUpVgwOCBltiOnU+FfPD7ZiUlkkhBiUnQmrUdsZbJxgZ8BU/iaZiQsdg4wOnUEVWzRb7deybp5Hbf40ilVKmyU80o5LlFqPO630rZulvrsTeE3YaymIP/X0/MxE/nU662gb1Kgf5gT9AazvLq6LBh4/at/8qH9KteNcQVBEpzhtTbdM4CjPzJqUtGj2t3BvqyDtmVQPwL9d/wA6vuO3eUth4OwPyXP5kfKs9BOpkmXIyyAj3DFWF9ABFZvv3gNs7ZKAk/HH/u9UvjTvf3PNCP6HDw6wvbp5dV4cuWmhYun7yp8NG/qdDfpp+VWHAZMxkfwuR/u/Wqf7QHnRo+gU51HHhg4wfL8j8PTk64LNOPAMp+Jz/QUScZam4zhPG3F3t+fU01KUqhMUpSgFKUoBXO/brtwzX/254m+pH610Suac+ckX95NLHFcIbO6MZkSUsWhMZG8AAxhgOniSffQGW5y+yS33FP7VkZXhiAs4yWA0lMhogPvMWxn3ny2sOGyTfbeGm41GUcKkZtX3snV97104z611q44dFIytJEjsn3WZQxX3EjavdoVJ1FQSARkgZweoz5GgP5x5f4FHb2HC+IDPby8RjUvk92LMg0AdMHSSffWxg5NsRzCbcW0fZCzEwTfSJO1A1Yz5eHT0rqg4XD2aRdlH2cZBRNA0qQcgquMAg77V7C1TX2uhe0K6S+Bq05zpz1xnfFAcHn+xQcR7UtbcRS4vAQQ7rdwyl8gYzho1YAeuce/v1Q04TAJDMIYhKesgRdX+bGamUApXxNKqKWYhVG5JOAB6k1Vf2hLNtbLhP+9ICF/+tNmf3nC+p6V1Iy5JFhfX0cS6pGCjOBnqT5KOpPoN6r9dxP8AdBto/wCJgDKf8KnKxj1bJ9BXvZ8LSNu1YmSXGDLIQW9y9Ag9FAFWCsD0OaWkc4ZS30X5z/wi2HDo4QdC7tuzElmY+bMdz8al0pXDSSWiMvcn95l96/8AiteHMUY7SFh94ow+AIP9a9bk/vUvvX/xFfnGhl4APFXHy0mvNzZ7MnwxKe9bSkvoVYfnWj5ofvwr6sfoB+prLcTB7OX/AAA/EAitHzCcyQn+Q/7a7+1nYLvQ9SLx8n7OmOvarVdv2qnwMLAj1qbzGT9mXBx+0Wq8MS8XrE+fka4uRh/EfHCWLWhJZj+8lQM7YCKfpvU2UkOG09YyMnwwf1/rUThEOm2iH8c0j/LCfpVjxCXBCkd1VAJ/mYg/QAfOtuSb733JZMLhjvE6tvTl9vT1TZUcQlEcE+FAOQCwABO2dz49au+JuFNojbLHEGb5KP0NZriba4OoXtHYjPjg6Rk+HSrziMxkldlGdGlEB/EF7x6+fe+lbmt31MdlmlFQejitn5Vfj6e55rZjWurpEryEeoACj4E/SrT2fjMMr/xSn6Kv9TVBd3TEybHeLBPhkuCR6H0O9arkiDTaJ/MzH/Uf0rkbvU2oxjjuFU3enuX1KUqhMUpSgFKV+E43NAftKy/BvaFw66lEENyjSN91SGXV6KWABPp1rUUApSlAKVE4hxOGAIZpEjDuEXUQNTnooz1J3r7vrkxrlY3kJOAqYzn1JIAHqTQ43RIqpk4xrJS2XtmBwWziJT/M++T/ACqCfPFfP9mSTb3TDT/2YydH/wBjbNJ7tl9DVtGgUBVAAAwABgAegruiMd6XgvqVkPB9TCS4btnG4BGI0P8AJH5+rFj61a1XcA43DeQLcW7a4mJAJUr90lTswB6irGlmlFLYo+MyMj63GqLpkfh9/wAfGoFrfhZEhkzmT+7kXo2N+o2B9D9a1TKCMHcHwrMcRsdBMXRH70Z/hYeXu/I1Ccadnqg+JVzLVL5kYLJup2D+X+L09as6wljx3WeydWOGKMSMBWI2GdxjOAN/xDrWt4bOf7t/vL09R5+/zrUJPZmJJNWikvk/eZPXT/4ioly+qfrgRJ9W3NTeKyYuiD4qp/OqTmfgzkiSObHaEDs9OSW8wcjG3nUq7zLZPgifs6ahjOdaED3ivf7XJK6GRVUKgCgZ9M5J8aqLTl09ooa6dCCM5AZfUDpg+R3FbS4tBr+orkttBimk9UU/Fm1OkXQRr2h9SdgPgN6iOcPGR0OoZ99evOfD2PZPHJpZ8IykZBAPXPgRmq2Pl59So90VGcjKgjV8CMfWtUSb1sncKsj3D9PUkn4VIuZwXkPgjt/pUAflUm7n+zqz4yRsufFvDP51USRsIWBPedSxPqxGT9TWUWzStpFbxk4SBB10qf8A5MdX5mrd4dCxx+ONTH6j44B+dRp7INcRZOyqhJ9ABk/So3EXaRjpUhpG0jP8xwNvRa2pNO0SzQhOCjJfnny9CHzBxCRbZS7kmQ6lXOyoNlA+RPxFdM5btjHawI33hGur/ERk/UmuY3lr9r4hFaLuiYUnyjQd4n3gY97CuwAVWPUxOoxUVyFKUrRMUr5ZwOpA8N/OvqgFRuJviGU+SMf9JqTXlcwh0ZDnDqVOOuCMbUBw7lHhF1fWPD7ZbQRQwyCZrx2XUVWRmxCo7wJzjfbaruDmXjd0LuS0W2ZLa7aFU09+TDKNPebSAqkEnYnNdJ5c4MlnbRWsZZkiXSC2MncnJwAOpqNyty4lks6o7P29w851Y2Z9OVGPAYFAYPivPHEWF7eWq2ws7CUxMsgYySlCusgjZdiCP1qVzrz7Nw6aC5JWa1uodrfZZUfGoODjJU5AOen5yeP+zy07SR5Lua3t7qZWltxIqRyyk7AE75YjoN/LG2L9eRrQzz3EiGZ507PEh1KkekLoiXHdU/Pc70Bkr3iN9HFw83ht5pLu/Q6OzVkiiK5VY28WHUPud+p6nPcU594vGb2aMwG3tbwx99RkgsFWIY/CB3ixwe918K6Ha+z+FIbWEzTstnP20WoqSOuIydP3Bn31X3PI9tdWd9Bb3OoXVyZHcFXEcgZCUwuOmMYJzvQFbHz1eWP2+PiPZTSW0McqdiCoJkITRk/hDsozjOM1K4Hx/ia39pb3jWzLdwvKVjRl7LSpICtqOo9M59d6uuMcgw3NxNNK7lZ7YW7oMD7rhxIG8GBAx4bfConDfZ12dzb3T313M9tlYw5TT2ZUqUIC53zuc0BE9iU6pwWFnZUUNJksQB/eN4mtcOOo39ykk/rGvd/zuVQ/AmvDlTleKxtUtEJkSNmYGQAnJYt4DG2ava7oZak9mVP72/8A2YF+Mr/7VU/5q8rngRZSTNLJJ+Euw0+7QoC79M4zV3UeS+jWRYTIgkcEqhYamA6lV6kClnP01+7Xz2+WxzjiV/JbyCUZVGIDfyuMjB8q2lmwljD573XIPQ4GcfH86+OYOFqwaTSGUjEiHoR/F7x+npWWtbhrSQR9oRE26P1wPJ/cdq8zVOmetpVxR29vAseMysZVYjDAAH1wTv6bGnGpcLG52UFRnwB1Z3+FWbaZdmXD48PH1XzHuqN2RXMci5RtmB8RWedlrU4Ut0RWUSaiBkeAqx4QpFvFnyPwBYkD5Yqgtg0UjQMfut3SfFTup+X1zVlYXbNb77FHZPkcj6EU5MjBXKj05jPdSbGpUIBHlhs/X9KhWzhzmp1vIHjkibo6n54/rVPwpO7q6ZH6V27VnZw4JUXXDiJrWQzb6WfDsM9CcNjx8vhWUniuGQ/tI8ttvHp2BG+pWOOm+x8a0VrGr2ywZwTEhAHiQA31qpi4iOxcsMFe7j/34mt8VE3E+7tezZFZg+YlYsvR85+6f4QaireKJFfqY1d/iVKj5V9NadtDbRMgAwx15IbSzM3gRtjBqPccKgtY2kWR3Z+7oYj9mMZ95z5muM7G20mX3srsv2Mtww/aSyEZ/kXGB/m1VuaoeRrfRYw5/EC/+clh9CKvqstictxSlK6ZMX7SrmJfsEcsAnEl7GFy7LobvYcaepHkdjmstfe1K9V77s7SF4rGUiSQuy/s9QRVHXMhOo56Y8PPec2ctm8e0YSBPs1wsxyM6goPdG+x9az6ez1xZ8Ttu1QtfTvKjYOFBKsofx2IPSgKLnHivE/7UsDCsIRzJ9nUyOFkBjBP2kA4yB0x4/Op/MvtPktpHhWK3MlvGpuGkmKp2rKG7KAadUh9ce/FaK85Ukkm4ZKZV/cQdexy5MYTK+W48aqeMez6X7fJxCzmgSSbGoTwiXQwAGqI9VO3z+QA+b32hXOqxjhsC817CZBG8mgoQfxEr9wDJycHGKgTe0XiANnGtgpnuHmQxMxTJiIwyM3RcEk5Bzg4rR2fKU4vLO6muu3a3hkSRmQKzs5yCqr3Qozjz2FUXtOinbinCVtpEjmPb6HddSjuKTkeORkfGgKLn3m5rjh2ZoOyntOIRpLGG1DKh2BRvUbVquD8/wAyy3EfEbdbbsrb7UAj6yI86dLj+POOn0rwT2aSNAFlug88l6l1PJowracjQigjT16/SrPmLkT7Vey3DS6YprI2zqB3sl9QcHpttt6etAQODc/3UlzZpNZLFDf6jCe1zIFVdWt104wRg4z41RcmczrYWFy4jaaWXiUscMS7F5DowM+A8z7quLLkXiAmsZJb2BlsCBGBCQWjxobUdX3im3l41+//AI1kFvojuQlwl613DJoyoLYGh1J3GB186A8b32i3cMXEBNawx3FlHG+0heM9qygBtgcgHOx3x4V+8C9pczSK15bpb28ts9xGysWfQnUuOneGSOnh1zXjxH2cX04vWmu4Ge9iRWCxFVV45EZcbk6dIYb75NWfOHJaStBNLOsNvBaSQTk7HQyaVKk7DS3e38hQHlb+0S4zaSS2PZ217IEibtgZMNurtHpwFI369Kq5Pa+7SqYbaOWGSXs40Ev7xIucGRYgpwvXGrGcdapOHo8vEeFW32+G/S3zhYF7qRohGuZgT3zgLj0HnvpeEeza7sy8dleQwxO2e0NsrXAXP3O0OxHqaAseYufJkmuYbK2WcWSa7mWR9CLtq0JgEs2PqDVdDxT7Vxbg9zo7PtrOV9Oc4yucZ8ancV5Fuu2u2tbtIob4Dt1ki1sG06WaMggZYZ6+Z9K9+Acjywy8PlknRzZQSQnCkag2ykZO2F6+6gNyRWO4rw5Q/ZPsp3jbrgHw9cdCPdWyqHxWxE0ZXow3U+R/pWJxtFcU1F09mc74FFfJO8HY5WPIVmPdGRsynx+nwraw25WALO4Mn8TEAsxPgPDfAArF3vHJLeUDLDXswz0wfpTjAPaxSrlmLBxk7HG+D8qzxKqo5TUrvYtuYkwIp/Fe459Oq/X869bFwVkHiwD/ABxpP5CrDiduJYnUbCRNQ9D1qg5fuMlA3UhkPv2I/WsNFU6kmTOFt3xUPh+2pf4Swx7ialWS4lA9ai3KaGncDPfkx6k7fnWI7Fe0bo+FkImjx4Kg/wBIrz4rCuiUkbdqD8NZBHyr7hj/AHkKfwkA/AV43UoaLH8TFz7hlt/iVFbMZOSIUvE5XV9B7wcaT6Z6fLb41V3sksqs7fjYIPVvT3Z+tTuHJ3AM4JbVn0A/5qRYRa5rGHzcOfgWk/IVpasw1UjqdrAEREHRFCj3AYr1pSrHnFKUoBSlKAUpSgFYr2ovBFFa3M3bKYbpCjQFVcFtSkFmH3CM5A67Vta5V7a+OQS2N1bpJme1khZ0wQRqIIIyO9sfDpQGi5l9okNrO9usFxcvCgebsEDCJDvlySN8YOPI9a8rvj1vNf2DJLc963knQRuFhdCv/WQ7kjfHkRVXxflriUVzfNYrbyRcQA1NKxVom0lT0HeG5I94223k2fIcsFxatGytFb2D25YnDGRsnIGOhJz12oCPwH2vxXDQZtZ445ZRCZTpKLM2SqA5y2Rg+BGennDtuer88XaE2Vx2ZgX93zHqX9pjttXTG+Ov5UtuQbpOF8OtwqdtbXqTyrqGNIZye94kAr8q1ScAm/ttr7C9gbMRZz3tfaasafLHjQEOH2idrO8VvZXE0cU/YSTLpwr6gpOjJbSCc5228q28kYYFWAIIwQRkEeRFcqvuUuIS38dytva2kizanuoZXBkhzurxfiYjGSeuPKur0BEsOFww57GGOLPXQgXPvwKl0pQClKUApSlAYvnnl9ZRr3BboR1D42PuPQ1nOWS4DRvl9Hh4gbZ/Kun8Qt+0jZPMbe/qPrXO+IkxSpcKNmGG9W8QfeMfWozVMuncb6GtjH7JCpJx4nyrMLHpnmj8mEiAbEkeX1q84XxGMxHOVB3XI+hPpVNdMJrnWDgR7DwJOOp+lYscifF/fA+B3z6dc1BmhJL6urhiPe2SB9a+b+/MbRq+8bBkDDqCRtv4jPypBcmTvHZht8R1zXDc58VHxEdRMnQybKPHJG/yGa8b5FEb4G+yj01bkfILXvbXSxuxJBGoqv8AKXAbf46hUFLoPclT/djBx56dvrWjPFbtkPcEIuSSNA952/M1f8qQBuIuR923i0j3nCj6Bq+Lwqs0bHdmYN7sZb9Kl+zBNX2qf+OUL/lGr/fW4GZPRs3NKUqpEUpSgFKUoBSlKAVn+Ncl2V1PHczwK8seMNkjIByA4BwwB860FKAUpSgFKUoBSlKAUpSgFKUoBSlKAVlzbgSywMNm7y/HcfXatRVDzKoUxy+OrT8ME/ofnWJ7WWwvXh6mc4XxhAzWzlUZGIGQcnOcDHh8fKqTj9lLHOHiKvHJ+NWGOmTnB2q95xlhURXRRDKO6pxhhscnPj5b9K5/b3Dus2gFnLDQi75GrfA8wN/nWUlyMu+ZqFgMqdm9w7b5KEIyjbPcx3lwPhXsQA7HtFjTGHBbc48du8D546+lVHKnBp2ftpo5I4gPvMuMs2wx5gHqelfXFeWJVYlW1HqcHY/812Ta3OLwLIXUDwLbRAGNm72O62fPUcnPqc9Kiz8GeHvROSBn+8w3wBUCvPl2xMRmmmBCwoPDqznSD8BmrJrtrgpHBlidifDOM7k4Fc1Y0K2C1nWNrq47oAIQZBySMZAHQAE9cGt97PbQR2EJxgyAyH1LHI/04+VZPmXhzhbey1ZZyAxHmxwceYA/KumwRBFVFGAoAA9AMCtxQlsj7pSlaMClKUApSlAKUpQClKUApSlAKUpQClKUApSlAKUpQClKUAqj5tP7NB5v+QNXlZ3mhsvGvkGP1A/rWMjqLLdnV5EVD2cE6iO4jEijpkkEHzBBBFetnybb24LWyEGQYYs5Y6dthnoOmfhX3bxb1PPElWVlfIVVC6hvgnB6fEfSp4JdSva4rdFLc8Z7OQwhy8SjBU9GOMH1A9KhX3EgGi0oFEzaBjYZyMfnUbnO3z+3gUyBdmaMFsjydeqkeeMevk5EV55QZYZFjh/aAuhUaugxkbnx28qo03LXY8ydLQteOcBuDFLHrTs5mTW2CdCqQQRvVtBNa2sLxoyq8K/ixqJO+oeeo+VYePn2YE6X7oJwuFOBnYdN9q94+XpeJ5uYytuEOACCVY/iwM5UdPMZzXU1sjlPmaLg0/2m8R2G0QZkbzyuMeuC2a21Yzl+0MM8MWoMVR9RUYGPTO/XG/jWzrkNjeRU0KUpWyYpSlAKUpQClKUApSlAKUpQClKUApSlAKUpQClKUApSlAKzPG97k+kaj6ua01Zu/wB7iT0Cj6Z/WpZvhL9n+Kz8to96rOM33dlTyY/n/wDyr61jrG8anxcXCebfoKjFaGskrZUQ3D4OhiGxsQcEbjoR8atl4zKE0vM7FhjSWO+dsbb/AByKzsLkMR6EVouR+G9pI1w+6R7L6uR1/wDiD8yKqm0SpMicM5btZHLiBYwh6mWRjkehbB+Na7h98AzIuArg4A6AqB+lZR8wzyRHPWrTh/3oz6Sf+NZbdmorUseV31Xcp/gjA/zN/wAVsKyHIy5luX/wL8tZ/WtfVca7qGd3kYpSlbIilKUApSlAKUpQClKUApSlAKUpQClKUApSlAVF5zHBGkkjFtEWdRCE9CMgYG5Gc48t6/G5ltw+jUf71Yc6Tp1sgde9jGCCBq6ZIHWvf+xosscHvNqIztnIJIHrgA+m3So8PK9sqGMR/szpymTp7iqi4HhgKvyzQH3YcwwzHERZyBqICnIXtHjBIO+7I+P8JNfl/wAxwQu6SFlKBSe42CGDnKnGGwEfOOmK+Bytb791hkgt3j3tMxnUN6CRmI/xEdDivS+5ehmZ2k1vrxkF2wMAr3RnC5BYHH8R86A/IeZIHYKrE5k7MEKcasMRv5HS2D6GoI3mlP8APj5AD9Knw8uQIcqpHf16cnTqB1KceGk7jHTJ86q+Gvq1N/ExPzJNRzbI9GDmy2thXPuYzi7mx/FXQbc71z7jy5u5/wDFWI7GXuVpt85PoT9M1v8Ahdr2FtDH0bGpv8Tbn+nwrFwIDlf4tvmQP1recSbv48qN0jWNXIznOEGm4icf9RPqNv6V92p3jJ/gk/21I51X9nbt46iPoD+lQon2jPo4+grrEfiLv2fp3J285sfJE/qa1VZ7kRf3XPnI5P8AmI/ICtDV47IlkdzYpSldMClKU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1620" name="AutoShape 4" descr="data:image/jpeg;base64,/9j/4AAQSkZJRgABAQAAAQABAAD/2wCEAAkGBxQTEhUSExQVFBUVGCAbGRgYGB4bHBwaIBsYGiAcFxodHSggHBwlHiAaIjEjJykrLi4uHB8zODMsNygtLisBCgoKDg0OGxAQGy0lICQ3NSwuKy4sLSwwLywsLCwsLCw0LC8sLDUsNCwsLCwsNC8sLCwtLCwsLCwsLCwsLC4sLf/AABEIAM0A9gMBIgACEQEDEQH/xAAcAAEAAwEBAQEBAAAAAAAAAAAABAUGBwMCAQj/xABCEAACAQMCAwUFBQUHBAIDAAABAgMABBESIQUGMRMiQVFhB3GBkaEUMkKxwSMkUmLRFTNykqLC4UNTsvCCgxdj8f/EABgBAQEBAQEAAAAAAAAAAAAAAAADAgEE/8QALhEAAgIBAgMGBQUBAAAAAAAAAAECEQMhMRJBUQQiYXGBsTKRoeHwE0KiwdFy/9oADAMBAAIRAxEAPwDX+0/jvFLJWubYWv2WNFLFwxk1FtPTIGN1+tV9vzVxheH3N3dRW0aC27SCSPqXbTpDIWO2CT4bgdc7Wfttu0HCbiMuodgmFLDUR2i9B1PQ1Uczcct5eXZY4Z4pJI7aEOqOrMveiU6gDkb7UBXR82cWsLe14jeTQ3Vnc6NSBAkkYkXUNOlVBIGfPpj1HZ65Zyp7OGlSznvryW6jiRHhgxojXugqGGTqxt5Zx5ZB6nQFBzh/aHZp/Z3Ydpq7/bZxpwfu48c1h/Z1zLxi+mLyfZPs8MximABDZAydGM56jGa2tnzhBJxCbhuGSaFQ2WwFcEK37PfJIDDw8/Ksd7FJGHDr24UZL3Mzp/NhEx/qyKA6XJfRK4jMiBz0QsAx9y5yaqOL3d0t5axwm37B9RmDtiXAGxiXO+PcfXFcKi4XZy8En4lPMX4g0pOsyd8OJAAoUHxXvdPHbAArXxzSSce4KZ9pDw8M/wDjMdzq+tAdQPMloF1G6gC6zHntVxrGMrnP3hkbeoqm9oHPMXDoGcGOWYaSITIFYqxxqxucdd8VxTlbliG5sOLcRkXW0YcQjcBWxrL7dSARjw61o+ceEQS8uW980atcrDCgl31aQwTB3wfEb0B2Th/HraaIzRzxMi41MHUhCQDhyDgHfxr04fxm3nJWGeKVl3IR1YgeZANc85k5Dt5OFRwWphtHkaOXDMVSVxGe45Jz0JO3iKj+y57eO/lt5LKO0v44cEwuWiePUpJUajpJJXxJx4+FAdZpSlAKUpQClKUApSvlmA60B9UrzEozjp769KA8ppwuM9TXw9zpwWGAaiTHXIQPw7f+/E/SqLgjOxIY/gJbfOSCoz79zUnN2VUVpZrwa/ai8MP7Jfdj5HFSqonasnJU6FKUrpwUpSgFKUoDN8e5FsLyYT3MAkkChclmGwzjIVgD1NecHs94aiSxpaRqsyaHwWyVyGxq1ZHeCnYjcDyrUUoDzghVFVEAVVACgdAAMAD4V6UpQGW5w5AsuIkNcIwkUYEkZ0vjyJwQR7wcVccv8Eis7dLaBdMcY2yckkkkknxJJJqxrmPNN3xF+NfZrG5WLRZiURyLmNz2hUhtsgnI39KA0Ensz4Ybn7UbZe01asZbRq8zHnT13xjFXlxwG3e6jvGjBuIkKJJvkKc5GM4PVvDbUfOsvwLnV5Eure8T7JeWsTPJpGpSmP76IHOpem2T1G58Pqz53gtrS07aaW7mni1qY4D2ki9dRjX7oHT4GgLvhnKFpBbzWsUemG4Z2kXUTkuoVsEnIGABgV8z8n2j2I4c0ZNsoAC62zs2od7OetZDnP2qpFYpcWaSF5d0aSFuzAEhR1c5GG7rbZ8vMVoz7QbNbUXcpkhRn0KskbCRmGNkTqw36jagLHmDlW1vIVt7iIPGmNABKlcDA0sDkbbV48rcl2fD9RtYdDPszFizEeWWJwPQVkeeuc47jhck9lNIjR3ESPs0bqdakqwOD+ldOoBSlKAUpSgFKUoBVVeXPeZhuEVsepAyfrt8Km38+iN28QNvf4fWqOaXRGI8EmTuZ8hjvMfhn4mp5HqkUgtGyPYcVecPnoqqwOMYzq7u3XpmtPbSakVv4lB+YrIcLu07O40noVGPIAE7fEsPhWm4Kf3eEn/tqf8ASDXIbmpruJkCKUoJXGMgsct0GWO59B1qpsrlVlADKyupVSpBycA5+m9fa3X7H72C7DVvg6ScnHjv0ry4SRG7IqqAyncAZ26b+VFB8NtPqSn2jGsqgpJtut9tPxepo+FShbfUeg1H/UajPxHSNT9SSAPXBOPkK8rQk2L+eH+jGvG9hEkDH8S4YEeY/qMj41lvZHoklcn4ljwbiAkLKCSB0J6+oP0q1rM8FbSQ3/7Cp+KqMfOtNVIO0SyLmKUpWyYpSlAKVQ82cRlhFv2MltG0lwiH7QWAZTqysWn/AKhwMZ26153PPXD42KPdwoyyGMhmwQ64yD6DI73T1oDRUrC8w+061tb2G0Z0KkuJ31H9iVUFQV0nVqO3XatBfc22UKxvLdQosyhoyzgalO4YDrp9elAXVc05le4tONfbxZz3MLWghzCAxD9pq3Gcj/mttecyWkQUyXMKB0LqS4AZBjvKc7jcdKiPzvw8LG5u4QkwYoxbAOj72/QY9cUBiV4NeX0t9xGS3a3L2T21tAxHaNkE6n8BvsM+fpkxuMcGlSz4fG1hdtPBbKFuLSRVkikxhoyPEbDJORuceNaXnnm7RZ29zZTxssl1HGXXS6lSTqUk7Dpv4j0rS8G5jtbouttPHMY/vBGzj19R6jagMJzPwviNxy92NxGZb1tGpUwWIEqkasbaguM49anc68NuEvbC/jt2u0tkdXiQjWrMuA6AnB3/ACHvrVWnNNnLMbeO5heYZ7iuCcjqBvuR4gVRezzmOSa2up7uVcQ3Uqa20oFjXTgEjAwMnc0BhpeX76Wy4hGbOWN576O4RSyHKMwyMhuqgAnyz767dVFFzjYtDJcLdRNFD/eMrZ05IAyBvuSANt69eF802dxK0EFxFLIgyVVsnG2/rjIzjpQFxSqqDmS0eb7OlzA03TsxIpbPljOc+lec3Ndkk/2ZrqFZs47MuM5PQHyPp1oC5pVXxnmO1tSoubiKEv8AdDsAT6gdcevSqLiHMEn9rWNvFIpt54JXYDSQxAyrBuvyPjQGxqPe3iRLrc4GQBsSST0CgbknyFfl/epCmt89cAAZZmPRVHix8qiWFk7P9onx2n4EG6xKfAebnxb4Dbr2jEpa0tyDxfifaIEEUyhmXvuoUbHVjBOvO38OKq+NTMERWH7NiRgHYkDI1fmKu+YDl4l97fQAfmaqOaZQFhj8cl/dtgfr8qi597RbFXhbxq5PXkqX9X9SquD2YdEAwyqdh1ZiVGrzFbabh8axHu50ocasnGB4A7CsRfnDr6vH+Y/5rd8ak0wSH+Uj57frW4ZJau/6My7LiqKavz197M9GwFqQ34ig+OpT+QJrxtIw0n/1tj35HSvaOIMUQnZVL49fuj/dUOJv3iBR49pn3aG2/KoRb0Z6MsYtuNadC24VcgWrqwwCJME9Ce9kehqPcSFbc4x+Hr495dh6np8a97E/uMo8i4/1f81HuUbsiOuCpB8sMDg/oapLvVW/T89vkQ4nh4lLWN79PPw8fn1cNJ30NKMhSclWxqDAg9FJ/OtyK55jJl8hH/uNbuacJHrPgB8zgAfOtKlJoY5PJhhJ7v7EilVaXHUF/wBpjON8Y93Sp9rNrQN5/n0NdUrOuNHrSlK0ZML7TrV5JOGaUZwt8hbSCcABtzjoPWueScAV7TmC7eLMwuHRSy7qiusjFcjbIIJPoK77SgOXccskkveBSdiD2gbXlOv7AH9ptuR6+VZjnDhjrxW7N20sFtMqLHJFbdszxhAOyifBEO/XAycfPvFKA47Z8Igmv+ER/ZJUgS2lKxXC94aWOGkGSNyQ2D/ENq8efOE2PD73hYeLNqHuHdCpkyWCnOnxAbTt5Cu0Vi+eOGS/a+HXsSdqbeZkdNSr3JUKF9TH8Jxt45oDmd7wZ7iymMVvLHb3fFY2hQRlSIirqZNIB0L03O1XvMfBng4jdQWMXZ9pwhliEY095ZNwCPxkDGeu4867A8gGMkDJwMnGT5Cq6+4hMlzBCkGuKQOZJe0UdnpAI7h3bJ226UBx3gl1bfaOCiC2mT7OSlwfs7DTNIgUa307tryfQV4tw6X7ATLDK1snGJHuI1VstF3RqK9WQHOf+K7rFextpCyI2oZXDA5G+677jY/KqaLm+2a9ax1d9YhJr1LoOW06QdWdXTbFAca5iu4pBxiS3gkSKa2gaImExqUjliV9IwNskH4GrbjfL72kllBZxsJJOHTopUYZpez1sWO3ePhnxIrtEl5GrBC6Bj0UsAflnNfPErd5InSOQwuykLIACVPmAdjQHCrSa2kfgtnb2zxPHKpmkeEoe2VMlSxALNqyx8OnwreC8KVAYeJJdvKkxf7LBbd6Z9X949xjvqc+DAYG3r13hPJUwuoru9vZLx4AwhUxpGqlhpLEL944/wDdq2dAcT4+UjvOK/bLeaSe6jC2bCIyjQYyNEeAQrA4z7j8ZnKETNc8DcRuqpZSo2VIwygqc5G2W/OuwUoCssLFi/bz4MnREBysSnwXzc+LfAbVZ1Cv+KRxEKSWdvuxoNTt7l8vU4A86jC4vDuIYFB6B5m1D/EFiIz7iffXabJ8UY6fc8OI965A8kH1Zv6Vl+J8URp5VP3g+jHkq1dtLJ9oYuEDjAOkkr0yMEgHx8qq+OWSSXDPIimQKu4GO7vvnqd6jwpt2yuTNJRXDBvTy92iue5WVtSnIWWMfDIroHHcdgwPjj/yFYmCIKmgbKsqYHqSu9ajj5cIgZgdTgYC46Anz9K0orheq+v+HVlm5R7kv49f+ih47Zzao5IZFTUpVgwOCBltiOnU+FfPD7ZiUlkkhBiUnQmrUdsZbJxgZ8BU/iaZiQsdg4wOnUEVWzRb7deybp5Hbf40ilVKmyU80o5LlFqPO630rZulvrsTeE3YaymIP/X0/MxE/nU662gb1Kgf5gT9AazvLq6LBh4/at/8qH9KteNcQVBEpzhtTbdM4CjPzJqUtGj2t3BvqyDtmVQPwL9d/wA6vuO3eUth4OwPyXP5kfKs9BOpkmXIyyAj3DFWF9ABFZvv3gNs7ZKAk/HH/u9UvjTvf3PNCP6HDw6wvbp5dV4cuWmhYun7yp8NG/qdDfpp+VWHAZMxkfwuR/u/Wqf7QHnRo+gU51HHhg4wfL8j8PTk64LNOPAMp+Jz/QUScZam4zhPG3F3t+fU01KUqhMUpSgFKUoBXO/brtwzX/254m+pH610Suac+ckX95NLHFcIbO6MZkSUsWhMZG8AAxhgOniSffQGW5y+yS33FP7VkZXhiAs4yWA0lMhogPvMWxn3ny2sOGyTfbeGm41GUcKkZtX3snV97104z611q44dFIytJEjsn3WZQxX3EjavdoVJ1FQSARkgZweoz5GgP5x5f4FHb2HC+IDPby8RjUvk92LMg0AdMHSSffWxg5NsRzCbcW0fZCzEwTfSJO1A1Yz5eHT0rqg4XD2aRdlH2cZBRNA0qQcgquMAg77V7C1TX2uhe0K6S+Bq05zpz1xnfFAcHn+xQcR7UtbcRS4vAQQ7rdwyl8gYzho1YAeuce/v1Q04TAJDMIYhKesgRdX+bGamUApXxNKqKWYhVG5JOAB6k1Vf2hLNtbLhP+9ICF/+tNmf3nC+p6V1Iy5JFhfX0cS6pGCjOBnqT5KOpPoN6r9dxP8AdBto/wCJgDKf8KnKxj1bJ9BXvZ8LSNu1YmSXGDLIQW9y9Ag9FAFWCsD0OaWkc4ZS30X5z/wi2HDo4QdC7tuzElmY+bMdz8al0pXDSSWiMvcn95l96/8AiteHMUY7SFh94ow+AIP9a9bk/vUvvX/xFfnGhl4APFXHy0mvNzZ7MnwxKe9bSkvoVYfnWj5ofvwr6sfoB+prLcTB7OX/AAA/EAitHzCcyQn+Q/7a7+1nYLvQ9SLx8n7OmOvarVdv2qnwMLAj1qbzGT9mXBx+0Wq8MS8XrE+fka4uRh/EfHCWLWhJZj+8lQM7YCKfpvU2UkOG09YyMnwwf1/rUThEOm2iH8c0j/LCfpVjxCXBCkd1VAJ/mYg/QAfOtuSb733JZMLhjvE6tvTl9vT1TZUcQlEcE+FAOQCwABO2dz49au+JuFNojbLHEGb5KP0NZriba4OoXtHYjPjg6Rk+HSrziMxkldlGdGlEB/EF7x6+fe+lbmt31MdlmlFQejitn5Vfj6e55rZjWurpEryEeoACj4E/SrT2fjMMr/xSn6Kv9TVBd3TEybHeLBPhkuCR6H0O9arkiDTaJ/MzH/Uf0rkbvU2oxjjuFU3enuX1KUqhMUpSgFKV+E43NAftKy/BvaFw66lEENyjSN91SGXV6KWABPp1rUUApSlAKVE4hxOGAIZpEjDuEXUQNTnooz1J3r7vrkxrlY3kJOAqYzn1JIAHqTQ43RIqpk4xrJS2XtmBwWziJT/M++T/ACqCfPFfP9mSTb3TDT/2YydH/wBjbNJ7tl9DVtGgUBVAAAwABgAegruiMd6XgvqVkPB9TCS4btnG4BGI0P8AJH5+rFj61a1XcA43DeQLcW7a4mJAJUr90lTswB6irGlmlFLYo+MyMj63GqLpkfh9/wAfGoFrfhZEhkzmT+7kXo2N+o2B9D9a1TKCMHcHwrMcRsdBMXRH70Z/hYeXu/I1Ccadnqg+JVzLVL5kYLJup2D+X+L09as6wljx3WeydWOGKMSMBWI2GdxjOAN/xDrWt4bOf7t/vL09R5+/zrUJPZmJJNWikvk/eZPXT/4ioly+qfrgRJ9W3NTeKyYuiD4qp/OqTmfgzkiSObHaEDs9OSW8wcjG3nUq7zLZPgifs6ahjOdaED3ivf7XJK6GRVUKgCgZ9M5J8aqLTl09ooa6dCCM5AZfUDpg+R3FbS4tBr+orkttBimk9UU/Fm1OkXQRr2h9SdgPgN6iOcPGR0OoZ99evOfD2PZPHJpZ8IykZBAPXPgRmq2Pl59So90VGcjKgjV8CMfWtUSb1sncKsj3D9PUkn4VIuZwXkPgjt/pUAflUm7n+zqz4yRsufFvDP51USRsIWBPedSxPqxGT9TWUWzStpFbxk4SBB10qf8A5MdX5mrd4dCxx+ONTH6j44B+dRp7INcRZOyqhJ9ABk/So3EXaRjpUhpG0jP8xwNvRa2pNO0SzQhOCjJfnny9CHzBxCRbZS7kmQ6lXOyoNlA+RPxFdM5btjHawI33hGur/ERk/UmuY3lr9r4hFaLuiYUnyjQd4n3gY97CuwAVWPUxOoxUVyFKUrRMUr5ZwOpA8N/OvqgFRuJviGU+SMf9JqTXlcwh0ZDnDqVOOuCMbUBw7lHhF1fWPD7ZbQRQwyCZrx2XUVWRmxCo7wJzjfbaruDmXjd0LuS0W2ZLa7aFU09+TDKNPebSAqkEnYnNdJ5c4MlnbRWsZZkiXSC2MncnJwAOpqNyty4lks6o7P29w851Y2Z9OVGPAYFAYPivPHEWF7eWq2ws7CUxMsgYySlCusgjZdiCP1qVzrz7Nw6aC5JWa1uodrfZZUfGoODjJU5AOen5yeP+zy07SR5Lua3t7qZWltxIqRyyk7AE75YjoN/LG2L9eRrQzz3EiGZ507PEh1KkekLoiXHdU/Pc70Bkr3iN9HFw83ht5pLu/Q6OzVkiiK5VY28WHUPud+p6nPcU594vGb2aMwG3tbwx99RkgsFWIY/CB3ixwe918K6Ha+z+FIbWEzTstnP20WoqSOuIydP3Bn31X3PI9tdWd9Bb3OoXVyZHcFXEcgZCUwuOmMYJzvQFbHz1eWP2+PiPZTSW0McqdiCoJkITRk/hDsozjOM1K4Hx/ia39pb3jWzLdwvKVjRl7LSpICtqOo9M59d6uuMcgw3NxNNK7lZ7YW7oMD7rhxIG8GBAx4bfConDfZ12dzb3T313M9tlYw5TT2ZUqUIC53zuc0BE9iU6pwWFnZUUNJksQB/eN4mtcOOo39ykk/rGvd/zuVQ/AmvDlTleKxtUtEJkSNmYGQAnJYt4DG2ava7oZak9mVP72/8A2YF+Mr/7VU/5q8rngRZSTNLJJ+Euw0+7QoC79M4zV3UeS+jWRYTIgkcEqhYamA6lV6kClnP01+7Xz2+WxzjiV/JbyCUZVGIDfyuMjB8q2lmwljD573XIPQ4GcfH86+OYOFqwaTSGUjEiHoR/F7x+npWWtbhrSQR9oRE26P1wPJ/cdq8zVOmetpVxR29vAseMysZVYjDAAH1wTv6bGnGpcLG52UFRnwB1Z3+FWbaZdmXD48PH1XzHuqN2RXMci5RtmB8RWedlrU4Ut0RWUSaiBkeAqx4QpFvFnyPwBYkD5Yqgtg0UjQMfut3SfFTup+X1zVlYXbNb77FHZPkcj6EU5MjBXKj05jPdSbGpUIBHlhs/X9KhWzhzmp1vIHjkibo6n54/rVPwpO7q6ZH6V27VnZw4JUXXDiJrWQzb6WfDsM9CcNjx8vhWUniuGQ/tI8ttvHp2BG+pWOOm+x8a0VrGr2ywZwTEhAHiQA31qpi4iOxcsMFe7j/34mt8VE3E+7tezZFZg+YlYsvR85+6f4QaireKJFfqY1d/iVKj5V9NadtDbRMgAwx15IbSzM3gRtjBqPccKgtY2kWR3Z+7oYj9mMZ95z5muM7G20mX3srsv2Mtww/aSyEZ/kXGB/m1VuaoeRrfRYw5/EC/+clh9CKvqstictxSlK6ZMX7SrmJfsEcsAnEl7GFy7LobvYcaepHkdjmstfe1K9V77s7SF4rGUiSQuy/s9QRVHXMhOo56Y8PPec2ctm8e0YSBPs1wsxyM6goPdG+x9az6ez1xZ8Ttu1QtfTvKjYOFBKsofx2IPSgKLnHivE/7UsDCsIRzJ9nUyOFkBjBP2kA4yB0x4/Op/MvtPktpHhWK3MlvGpuGkmKp2rKG7KAadUh9ce/FaK85Ukkm4ZKZV/cQdexy5MYTK+W48aqeMez6X7fJxCzmgSSbGoTwiXQwAGqI9VO3z+QA+b32hXOqxjhsC817CZBG8mgoQfxEr9wDJycHGKgTe0XiANnGtgpnuHmQxMxTJiIwyM3RcEk5Bzg4rR2fKU4vLO6muu3a3hkSRmQKzs5yCqr3Qozjz2FUXtOinbinCVtpEjmPb6HddSjuKTkeORkfGgKLn3m5rjh2ZoOyntOIRpLGG1DKh2BRvUbVquD8/wAyy3EfEbdbbsrb7UAj6yI86dLj+POOn0rwT2aSNAFlug88l6l1PJowracjQigjT16/SrPmLkT7Vey3DS6YprI2zqB3sl9QcHpttt6etAQODc/3UlzZpNZLFDf6jCe1zIFVdWt104wRg4z41RcmczrYWFy4jaaWXiUscMS7F5DowM+A8z7quLLkXiAmsZJb2BlsCBGBCQWjxobUdX3im3l41+//AI1kFvojuQlwl613DJoyoLYGh1J3GB186A8b32i3cMXEBNawx3FlHG+0heM9qygBtgcgHOx3x4V+8C9pczSK15bpb28ts9xGysWfQnUuOneGSOnh1zXjxH2cX04vWmu4Ge9iRWCxFVV45EZcbk6dIYb75NWfOHJaStBNLOsNvBaSQTk7HQyaVKk7DS3e38hQHlb+0S4zaSS2PZ217IEibtgZMNurtHpwFI369Kq5Pa+7SqYbaOWGSXs40Ev7xIucGRYgpwvXGrGcdapOHo8vEeFW32+G/S3zhYF7qRohGuZgT3zgLj0HnvpeEeza7sy8dleQwxO2e0NsrXAXP3O0OxHqaAseYufJkmuYbK2WcWSa7mWR9CLtq0JgEs2PqDVdDxT7Vxbg9zo7PtrOV9Oc4yucZ8ancV5Fuu2u2tbtIob4Dt1ki1sG06WaMggZYZ6+Z9K9+Acjywy8PlknRzZQSQnCkag2ykZO2F6+6gNyRWO4rw5Q/ZPsp3jbrgHw9cdCPdWyqHxWxE0ZXow3U+R/pWJxtFcU1F09mc74FFfJO8HY5WPIVmPdGRsynx+nwraw25WALO4Mn8TEAsxPgPDfAArF3vHJLeUDLDXswz0wfpTjAPaxSrlmLBxk7HG+D8qzxKqo5TUrvYtuYkwIp/Fe459Oq/X869bFwVkHiwD/ABxpP5CrDiduJYnUbCRNQ9D1qg5fuMlA3UhkPv2I/WsNFU6kmTOFt3xUPh+2pf4Swx7ialWS4lA9ai3KaGncDPfkx6k7fnWI7Fe0bo+FkImjx4Kg/wBIrz4rCuiUkbdqD8NZBHyr7hj/AHkKfwkA/AV43UoaLH8TFz7hlt/iVFbMZOSIUvE5XV9B7wcaT6Z6fLb41V3sksqs7fjYIPVvT3Z+tTuHJ3AM4JbVn0A/5qRYRa5rGHzcOfgWk/IVpasw1UjqdrAEREHRFCj3AYr1pSrHnFKUoBSlKAUpSgFYr2ovBFFa3M3bKYbpCjQFVcFtSkFmH3CM5A67Vta5V7a+OQS2N1bpJme1khZ0wQRqIIIyO9sfDpQGi5l9okNrO9usFxcvCgebsEDCJDvlySN8YOPI9a8rvj1vNf2DJLc963knQRuFhdCv/WQ7kjfHkRVXxflriUVzfNYrbyRcQA1NKxVom0lT0HeG5I94223k2fIcsFxatGytFb2D25YnDGRsnIGOhJz12oCPwH2vxXDQZtZ445ZRCZTpKLM2SqA5y2Rg+BGennDtuer88XaE2Vx2ZgX93zHqX9pjttXTG+Ov5UtuQbpOF8OtwqdtbXqTyrqGNIZye94kAr8q1ScAm/ttr7C9gbMRZz3tfaasafLHjQEOH2idrO8VvZXE0cU/YSTLpwr6gpOjJbSCc5228q28kYYFWAIIwQRkEeRFcqvuUuIS38dytva2kizanuoZXBkhzurxfiYjGSeuPKur0BEsOFww57GGOLPXQgXPvwKl0pQClKUApSlAYvnnl9ZRr3BboR1D42PuPQ1nOWS4DRvl9Hh4gbZ/Kun8Qt+0jZPMbe/qPrXO+IkxSpcKNmGG9W8QfeMfWozVMuncb6GtjH7JCpJx4nyrMLHpnmj8mEiAbEkeX1q84XxGMxHOVB3XI+hPpVNdMJrnWDgR7DwJOOp+lYscifF/fA+B3z6dc1BmhJL6urhiPe2SB9a+b+/MbRq+8bBkDDqCRtv4jPypBcmTvHZht8R1zXDc58VHxEdRMnQybKPHJG/yGa8b5FEb4G+yj01bkfILXvbXSxuxJBGoqv8AKXAbf46hUFLoPclT/djBx56dvrWjPFbtkPcEIuSSNA952/M1f8qQBuIuR923i0j3nCj6Bq+Lwqs0bHdmYN7sZb9Kl+zBNX2qf+OUL/lGr/fW4GZPRs3NKUqpEUpSgFKUoBSlKAVn+Ncl2V1PHczwK8seMNkjIByA4BwwB860FKAUpSgFKUoBSlKAUpSgFKUoBSlKAVlzbgSywMNm7y/HcfXatRVDzKoUxy+OrT8ME/ofnWJ7WWwvXh6mc4XxhAzWzlUZGIGQcnOcDHh8fKqTj9lLHOHiKvHJ+NWGOmTnB2q95xlhURXRRDKO6pxhhscnPj5b9K5/b3Dus2gFnLDQi75GrfA8wN/nWUlyMu+ZqFgMqdm9w7b5KEIyjbPcx3lwPhXsQA7HtFjTGHBbc48du8D546+lVHKnBp2ftpo5I4gPvMuMs2wx5gHqelfXFeWJVYlW1HqcHY/812Ta3OLwLIXUDwLbRAGNm72O62fPUcnPqc9Kiz8GeHvROSBn+8w3wBUCvPl2xMRmmmBCwoPDqznSD8BmrJrtrgpHBlidifDOM7k4Fc1Y0K2C1nWNrq47oAIQZBySMZAHQAE9cGt97PbQR2EJxgyAyH1LHI/04+VZPmXhzhbey1ZZyAxHmxwceYA/KumwRBFVFGAoAA9AMCtxQlsj7pSlaMClKUApSlAKUpQClKUApSlAKUpQClKUApSlAKUpQClKUAqj5tP7NB5v+QNXlZ3mhsvGvkGP1A/rWMjqLLdnV5EVD2cE6iO4jEijpkkEHzBBBFetnybb24LWyEGQYYs5Y6dthnoOmfhX3bxb1PPElWVlfIVVC6hvgnB6fEfSp4JdSva4rdFLc8Z7OQwhy8SjBU9GOMH1A9KhX3EgGi0oFEzaBjYZyMfnUbnO3z+3gUyBdmaMFsjydeqkeeMevk5EV55QZYZFjh/aAuhUaugxkbnx28qo03LXY8ydLQteOcBuDFLHrTs5mTW2CdCqQQRvVtBNa2sLxoyq8K/ixqJO+oeeo+VYePn2YE6X7oJwuFOBnYdN9q94+XpeJ5uYytuEOACCVY/iwM5UdPMZzXU1sjlPmaLg0/2m8R2G0QZkbzyuMeuC2a21Yzl+0MM8MWoMVR9RUYGPTO/XG/jWzrkNjeRU0KUpWyYpSlAKUpQClKUApSlAKUpQClKUApSlAKUpQClKUApSlAKzPG97k+kaj6ua01Zu/wB7iT0Cj6Z/WpZvhL9n+Kz8to96rOM33dlTyY/n/wDyr61jrG8anxcXCebfoKjFaGskrZUQ3D4OhiGxsQcEbjoR8atl4zKE0vM7FhjSWO+dsbb/AByKzsLkMR6EVouR+G9pI1w+6R7L6uR1/wDiD8yKqm0SpMicM5btZHLiBYwh6mWRjkehbB+Na7h98AzIuArg4A6AqB+lZR8wzyRHPWrTh/3oz6Sf+NZbdmorUseV31Xcp/gjA/zN/wAVsKyHIy5luX/wL8tZ/WtfVca7qGd3kYpSlbIilKUApSlAKUpQClKUApSlAKUpQClKUApSlAVF5zHBGkkjFtEWdRCE9CMgYG5Gc48t6/G5ltw+jUf71Yc6Tp1sgde9jGCCBq6ZIHWvf+xosscHvNqIztnIJIHrgA+m3So8PK9sqGMR/szpymTp7iqi4HhgKvyzQH3YcwwzHERZyBqICnIXtHjBIO+7I+P8JNfl/wAxwQu6SFlKBSe42CGDnKnGGwEfOOmK+Bytb791hkgt3j3tMxnUN6CRmI/xEdDivS+5ehmZ2k1vrxkF2wMAr3RnC5BYHH8R86A/IeZIHYKrE5k7MEKcasMRv5HS2D6GoI3mlP8APj5AD9Knw8uQIcqpHf16cnTqB1KceGk7jHTJ86q+Gvq1N/ExPzJNRzbI9GDmy2thXPuYzi7mx/FXQbc71z7jy5u5/wDFWI7GXuVpt85PoT9M1v8Ahdr2FtDH0bGpv8Tbn+nwrFwIDlf4tvmQP1recSbv48qN0jWNXIznOEGm4icf9RPqNv6V92p3jJ/gk/21I51X9nbt46iPoD+lQon2jPo4+grrEfiLv2fp3J285sfJE/qa1VZ7kRf3XPnI5P8AmI/ICtDV47IlkdzYpSldMClKU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1516063"/>
            <a:ext cx="3810000" cy="3171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1622" name="Picture 6" descr="http://www.eorthopod.com/images/ContentImages/hand/hand_anatomy/hand_anatomy_ip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5163"/>
          <a:stretch>
            <a:fillRect/>
          </a:stretch>
        </p:blipFill>
        <p:spPr bwMode="auto">
          <a:xfrm>
            <a:off x="1785918" y="1643050"/>
            <a:ext cx="5971890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4546" y="6072206"/>
            <a:ext cx="5114932" cy="50006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</p:txBody>
      </p:sp>
      <p:pic>
        <p:nvPicPr>
          <p:cNvPr id="105474" name="Picture 2" descr="http://www.rad.washington.edu/academics/academic-sections/msk/muscle-atlas/upper-body/flexor-digitorum-superficial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571612"/>
            <a:ext cx="2057400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Flexor </a:t>
            </a:r>
            <a:r>
              <a:rPr lang="cs-CZ" dirty="0" err="1"/>
              <a:t>digitorum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Humeroulnar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epicondyle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humerus, </a:t>
            </a:r>
            <a:r>
              <a:rPr lang="cs-CZ" dirty="0" err="1"/>
              <a:t>ulnar</a:t>
            </a:r>
            <a:r>
              <a:rPr lang="cs-CZ" dirty="0"/>
              <a:t> </a:t>
            </a:r>
            <a:r>
              <a:rPr lang="cs-CZ" dirty="0" err="1"/>
              <a:t>collateral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coronoid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ulna; </a:t>
            </a:r>
          </a:p>
          <a:p>
            <a:r>
              <a:rPr lang="cs-CZ" dirty="0" err="1"/>
              <a:t>Radial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: superior half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Bodies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digits</a:t>
            </a:r>
            <a:r>
              <a:rPr lang="cs-CZ" dirty="0"/>
              <a:t> 2 – 5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four</a:t>
            </a:r>
            <a:r>
              <a:rPr lang="cs-CZ" dirty="0"/>
              <a:t> </a:t>
            </a:r>
            <a:r>
              <a:rPr lang="cs-CZ" dirty="0" err="1"/>
              <a:t>digits</a:t>
            </a:r>
            <a:endParaRPr lang="cs-CZ" dirty="0"/>
          </a:p>
          <a:p>
            <a:r>
              <a:rPr lang="cs-CZ" dirty="0" err="1"/>
              <a:t>acting</a:t>
            </a:r>
            <a:r>
              <a:rPr lang="cs-CZ" dirty="0"/>
              <a:t> more </a:t>
            </a:r>
            <a:r>
              <a:rPr lang="cs-CZ" dirty="0" err="1"/>
              <a:t>strongly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flexes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MCP </a:t>
            </a:r>
            <a:r>
              <a:rPr lang="cs-CZ" dirty="0" err="1"/>
              <a:t>joints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hand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Median</a:t>
            </a:r>
            <a:r>
              <a:rPr lang="cs-CZ" dirty="0"/>
              <a:t> nerve (C7, C8 </a:t>
            </a:r>
            <a:r>
              <a:rPr lang="cs-CZ" dirty="0" err="1"/>
              <a:t>and</a:t>
            </a:r>
            <a:r>
              <a:rPr lang="cs-CZ" dirty="0"/>
              <a:t> T1) (C7, C8, T1)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171451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sits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lies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elbow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wrist</a:t>
            </a:r>
            <a:r>
              <a:rPr lang="cs-CZ" dirty="0"/>
              <a:t>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fingers</a:t>
            </a:r>
            <a:r>
              <a:rPr lang="cs-CZ" dirty="0"/>
              <a:t>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fix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MP joint </a:t>
            </a:r>
            <a:r>
              <a:rPr lang="cs-CZ" dirty="0" err="1"/>
              <a:t>hyperextension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proximal</a:t>
            </a:r>
            <a:r>
              <a:rPr lang="cs-CZ" dirty="0"/>
              <a:t> IP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PT put </a:t>
            </a:r>
            <a:r>
              <a:rPr lang="cs-CZ" dirty="0" err="1"/>
              <a:t>resistance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volar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phalang</a:t>
            </a:r>
            <a:r>
              <a:rPr lang="cs-CZ" dirty="0"/>
              <a:t> </a:t>
            </a:r>
          </a:p>
        </p:txBody>
      </p:sp>
      <p:pic>
        <p:nvPicPr>
          <p:cNvPr id="113666" name="Picture 2" descr="C:\Users\Verca\Desktop\MMT (5) Hand\WP_20151008_036.jpg"/>
          <p:cNvPicPr>
            <a:picLocks noChangeAspect="1" noChangeArrowheads="1"/>
          </p:cNvPicPr>
          <p:nvPr/>
        </p:nvPicPr>
        <p:blipFill>
          <a:blip r:embed="rId2" cstate="print"/>
          <a:srcRect l="15625" t="5494" r="14062" b="9667"/>
          <a:stretch>
            <a:fillRect/>
          </a:stretch>
        </p:blipFill>
        <p:spPr bwMode="auto">
          <a:xfrm>
            <a:off x="6143636" y="1214422"/>
            <a:ext cx="2714164" cy="1839600"/>
          </a:xfrm>
          <a:prstGeom prst="rect">
            <a:avLst/>
          </a:prstGeom>
          <a:noFill/>
        </p:spPr>
      </p:pic>
      <p:pic>
        <p:nvPicPr>
          <p:cNvPr id="113667" name="Picture 3" descr="C:\Users\Verca\Desktop\MMT (5) Hand\WP_20151008_037.jpg"/>
          <p:cNvPicPr>
            <a:picLocks noChangeAspect="1" noChangeArrowheads="1"/>
          </p:cNvPicPr>
          <p:nvPr/>
        </p:nvPicPr>
        <p:blipFill>
          <a:blip r:embed="rId3" cstate="print"/>
          <a:srcRect l="21875" t="6885" r="14844" b="8276"/>
          <a:stretch>
            <a:fillRect/>
          </a:stretch>
        </p:blipFill>
        <p:spPr bwMode="auto">
          <a:xfrm>
            <a:off x="1142976" y="1214422"/>
            <a:ext cx="4780328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7236</Words>
  <Application>Microsoft Office PowerPoint</Application>
  <PresentationFormat>Předvádění na obrazovce (4:3)</PresentationFormat>
  <Paragraphs>829</Paragraphs>
  <Slides>155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155</vt:i4>
      </vt:variant>
    </vt:vector>
  </HeadingPairs>
  <TitlesOfParts>
    <vt:vector size="158" baseType="lpstr">
      <vt:lpstr>Arial</vt:lpstr>
      <vt:lpstr>Calibri</vt:lpstr>
      <vt:lpstr>Motiv sady Office</vt:lpstr>
      <vt:lpstr>Examination Methods in Rehabilitation (4.10.2021)</vt:lpstr>
      <vt:lpstr>Elbow</vt:lpstr>
      <vt:lpstr>Muscles of the elbow</vt:lpstr>
      <vt:lpstr>Ligaments and tendons of the elbow</vt:lpstr>
      <vt:lpstr>Movements of the elbow</vt:lpstr>
      <vt:lpstr>Elbow flexion</vt:lpstr>
      <vt:lpstr>Biceps brachii</vt:lpstr>
      <vt:lpstr>Brachialis</vt:lpstr>
      <vt:lpstr>Brachioradialis</vt:lpstr>
      <vt:lpstr>Elbow flexion – grade 5,4</vt:lpstr>
      <vt:lpstr>Elbow flexion – grade 3</vt:lpstr>
      <vt:lpstr>Elbow flexion – grade 2</vt:lpstr>
      <vt:lpstr>Elbow flexion – grade 2</vt:lpstr>
      <vt:lpstr>Elbow flexion – grade 1,0</vt:lpstr>
      <vt:lpstr>Elbow flexion – notes:</vt:lpstr>
      <vt:lpstr>Elbow extension</vt:lpstr>
      <vt:lpstr>Triceps brachii</vt:lpstr>
      <vt:lpstr>Elbow extension – grade 5,4</vt:lpstr>
      <vt:lpstr>Elbow extension – grade 3</vt:lpstr>
      <vt:lpstr>Elbow extension – grade 2</vt:lpstr>
      <vt:lpstr>Elbow extension – grade 1,0</vt:lpstr>
      <vt:lpstr>Elbow extension – notes:</vt:lpstr>
      <vt:lpstr>Forearm</vt:lpstr>
      <vt:lpstr>Supination</vt:lpstr>
      <vt:lpstr>Supinator</vt:lpstr>
      <vt:lpstr>Biceps brachii</vt:lpstr>
      <vt:lpstr>Supination – grade 5,4</vt:lpstr>
      <vt:lpstr>Supination – grade 3</vt:lpstr>
      <vt:lpstr>Supination – grade 2</vt:lpstr>
      <vt:lpstr>Supination – grade 1,0</vt:lpstr>
      <vt:lpstr>Pronation</vt:lpstr>
      <vt:lpstr>Pronator quadratus</vt:lpstr>
      <vt:lpstr>Pronator teres</vt:lpstr>
      <vt:lpstr>Pronation – grade 5,4</vt:lpstr>
      <vt:lpstr>Pronation – grade 3</vt:lpstr>
      <vt:lpstr>Pronation – grade 2</vt:lpstr>
      <vt:lpstr>Pronation – grade 1,0</vt:lpstr>
      <vt:lpstr>Pronation and supination – notes:</vt:lpstr>
      <vt:lpstr>Wrist</vt:lpstr>
      <vt:lpstr>Movements of the wrist joint</vt:lpstr>
      <vt:lpstr>Wrist flexion</vt:lpstr>
      <vt:lpstr>Flexor carpi radialis</vt:lpstr>
      <vt:lpstr>Flexor carpi ulnaris</vt:lpstr>
      <vt:lpstr>Wrist flexion with radial duction – grade 5,4</vt:lpstr>
      <vt:lpstr>Wrist flexion with radial duction – grade 3</vt:lpstr>
      <vt:lpstr>Wrist flexion with radial duction – grade 2</vt:lpstr>
      <vt:lpstr>Wrist flexion with radial duction – grade 1,0</vt:lpstr>
      <vt:lpstr>Wrist flexion with ulnar duction – grade 5,4</vt:lpstr>
      <vt:lpstr>Wrist flexion with ulnar duction – grade 3</vt:lpstr>
      <vt:lpstr>Wrist flexion with ulnar duction – grade 2</vt:lpstr>
      <vt:lpstr>Wrist flexion with ulnar duction – grade 1,0</vt:lpstr>
      <vt:lpstr>Wrist flexion – notes:</vt:lpstr>
      <vt:lpstr>Wrist extension</vt:lpstr>
      <vt:lpstr>Extensor carpi radialis brevis</vt:lpstr>
      <vt:lpstr>Extensor carpi radialis longus</vt:lpstr>
      <vt:lpstr>Extesor carpi ulnaris</vt:lpstr>
      <vt:lpstr>Wrist extension with ulnar duction – grade 5,4</vt:lpstr>
      <vt:lpstr>Wrist extension with ulnar duction – grade 3 </vt:lpstr>
      <vt:lpstr>Wrist extension with ulnar duction – grade 2</vt:lpstr>
      <vt:lpstr>Wrist extension with ulnar duction – grade 1,0 </vt:lpstr>
      <vt:lpstr>Wrist extension with radial duction – grade 5,4</vt:lpstr>
      <vt:lpstr>Wrist extension with radial duction – grade 3</vt:lpstr>
      <vt:lpstr>Wrist extension with radial duction – grade 2</vt:lpstr>
      <vt:lpstr>Wrist extension with radial duction – grade 1, 0</vt:lpstr>
      <vt:lpstr>Wrist extension – notes:</vt:lpstr>
      <vt:lpstr>Hand</vt:lpstr>
      <vt:lpstr>Metacarpophalangeal joints of the fingers (MCP) </vt:lpstr>
      <vt:lpstr>MCP flexion</vt:lpstr>
      <vt:lpstr>Interosseus muscles, palmar (1-3)</vt:lpstr>
      <vt:lpstr>Interosseus muscles, dorsal (1-4)</vt:lpstr>
      <vt:lpstr>MCP flexion – grade 5,4</vt:lpstr>
      <vt:lpstr>MCP flexion – grade 3</vt:lpstr>
      <vt:lpstr>MCP flexion – grade 2</vt:lpstr>
      <vt:lpstr>MCP flexion – grade 1,0</vt:lpstr>
      <vt:lpstr>MCP flexion – notes:</vt:lpstr>
      <vt:lpstr>MCP extension</vt:lpstr>
      <vt:lpstr>Extensor digitorum</vt:lpstr>
      <vt:lpstr>Extensor indicis</vt:lpstr>
      <vt:lpstr>Extensor digiti minimi</vt:lpstr>
      <vt:lpstr>MCP extension – grade 5,4</vt:lpstr>
      <vt:lpstr>MCP extension – grade 3</vt:lpstr>
      <vt:lpstr>MCP extension – grade 2</vt:lpstr>
      <vt:lpstr>MCP extension – grade 1,0</vt:lpstr>
      <vt:lpstr>MCP extension – notes:</vt:lpstr>
      <vt:lpstr>MCP adduction</vt:lpstr>
      <vt:lpstr>MCP adduction – grade 5,4</vt:lpstr>
      <vt:lpstr>MCP adduction – grade 3</vt:lpstr>
      <vt:lpstr>MCP adduction – grade 2</vt:lpstr>
      <vt:lpstr>MCP adduction – grade 1,0</vt:lpstr>
      <vt:lpstr>MCP abduction</vt:lpstr>
      <vt:lpstr>Abductor digiti minimi</vt:lpstr>
      <vt:lpstr>MCP abduction – grade 5,4</vt:lpstr>
      <vt:lpstr>MCP abduction – grade 3</vt:lpstr>
      <vt:lpstr>MCP abduction – grade 2</vt:lpstr>
      <vt:lpstr>MCP abduction – grade 1,0</vt:lpstr>
      <vt:lpstr>Interphalangeal joints of fingers (IP)</vt:lpstr>
      <vt:lpstr>Proximal IP flexion</vt:lpstr>
      <vt:lpstr>Flexor digitorum superficialis</vt:lpstr>
      <vt:lpstr>Proximal IP flexion – grade 5,4</vt:lpstr>
      <vt:lpstr>Proximal IP flexion – grade 3,2</vt:lpstr>
      <vt:lpstr>Proximal IP flexion – grade 1,0</vt:lpstr>
      <vt:lpstr>Proximal IP flexion – notes:</vt:lpstr>
      <vt:lpstr>Distal IP flexion</vt:lpstr>
      <vt:lpstr>Flexor digitorum profundus</vt:lpstr>
      <vt:lpstr>Distal IP flexion – grade 5,4</vt:lpstr>
      <vt:lpstr>Distal IP flexion – grade 3,2</vt:lpstr>
      <vt:lpstr>Distal IP flexion – grade 1,0</vt:lpstr>
      <vt:lpstr>Distal IP flexion – notes:</vt:lpstr>
      <vt:lpstr>CMC joint of thumb</vt:lpstr>
      <vt:lpstr>CMC thumb joint adduction</vt:lpstr>
      <vt:lpstr>Adductor pollicis</vt:lpstr>
      <vt:lpstr>CMC thumb joint adduction – grade 5,4</vt:lpstr>
      <vt:lpstr>CMC thumb joint adduction – grade 3</vt:lpstr>
      <vt:lpstr>CMC thumb joint adduction – grade 2</vt:lpstr>
      <vt:lpstr>CMC thumb joint adduction – grade 1,0</vt:lpstr>
      <vt:lpstr>CMC thumb joint adduction – notes:</vt:lpstr>
      <vt:lpstr>CMC thumb joint abduction</vt:lpstr>
      <vt:lpstr>Abductor pollicis longus</vt:lpstr>
      <vt:lpstr>Abductor pollicis brevis</vt:lpstr>
      <vt:lpstr>CMC thumb joint abduction – grade 5,4</vt:lpstr>
      <vt:lpstr>CMC thumb joint abduction – grade 3</vt:lpstr>
      <vt:lpstr>CMC thumb joint abduction – grade 2</vt:lpstr>
      <vt:lpstr>CMC thumb joint abduction – grade 1,0</vt:lpstr>
      <vt:lpstr>CMC thumb joint abduction – notes:</vt:lpstr>
      <vt:lpstr>Thumb and little finger opposition</vt:lpstr>
      <vt:lpstr>Opponnens pollicis</vt:lpstr>
      <vt:lpstr>Opponnens digiti minimi</vt:lpstr>
      <vt:lpstr>Thumb and little finger opposition – grade 5,4</vt:lpstr>
      <vt:lpstr>Thumb and little finger opposition – grade 3,2</vt:lpstr>
      <vt:lpstr>Thumb and little finger opposition – grade 1,0</vt:lpstr>
      <vt:lpstr>Thumb and little finger opposition – notes:</vt:lpstr>
      <vt:lpstr>Metacarpophalangeal joint of the thumb (MCP)</vt:lpstr>
      <vt:lpstr>Thumb MCP flexion</vt:lpstr>
      <vt:lpstr>Flexor pollicis brevis</vt:lpstr>
      <vt:lpstr>Thumb MCP flexion – grade 5,4</vt:lpstr>
      <vt:lpstr>Thumb MCP flexion – grade 3,2</vt:lpstr>
      <vt:lpstr>Thumb MCP flexion – grade 1,0</vt:lpstr>
      <vt:lpstr>Thumb MCP extension</vt:lpstr>
      <vt:lpstr>Extensor pollicis brevis</vt:lpstr>
      <vt:lpstr>Thumb MCP extension – grade 5,4</vt:lpstr>
      <vt:lpstr>Thumb MCP extension – grade 3,2</vt:lpstr>
      <vt:lpstr>Thumb MCP extension – grade 1,0</vt:lpstr>
      <vt:lpstr>Interphalangeal joint of the thumb (IP) </vt:lpstr>
      <vt:lpstr>Thumb IP flexion</vt:lpstr>
      <vt:lpstr>Flexor pollicis longus</vt:lpstr>
      <vt:lpstr>Thumb IP flexion – grade 5,4</vt:lpstr>
      <vt:lpstr>Thumb IP flexion – grade 3,2</vt:lpstr>
      <vt:lpstr>Thumb IP flexion – grade 1,0</vt:lpstr>
      <vt:lpstr>Thumb IP extension</vt:lpstr>
      <vt:lpstr>Extensor pollicis longus</vt:lpstr>
      <vt:lpstr>Thumb IP extension – grade 5,4</vt:lpstr>
      <vt:lpstr>Thumb IP extension – grade 3,2 </vt:lpstr>
      <vt:lpstr>Thumb IP extension – grade 1,0 </vt:lpstr>
      <vt:lpstr>Literature, e-sources</vt:lpstr>
      <vt:lpstr>Thank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Assesment Methods in Rehabilitation</dc:title>
  <dc:creator>Verca</dc:creator>
  <cp:lastModifiedBy>Veronika Mrkvicová</cp:lastModifiedBy>
  <cp:revision>83</cp:revision>
  <dcterms:created xsi:type="dcterms:W3CDTF">2015-10-07T17:32:44Z</dcterms:created>
  <dcterms:modified xsi:type="dcterms:W3CDTF">2021-10-03T06:15:51Z</dcterms:modified>
</cp:coreProperties>
</file>