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96" r:id="rId4"/>
    <p:sldId id="295" r:id="rId5"/>
    <p:sldId id="257" r:id="rId6"/>
    <p:sldId id="258" r:id="rId7"/>
    <p:sldId id="267" r:id="rId8"/>
    <p:sldId id="293" r:id="rId9"/>
    <p:sldId id="298" r:id="rId10"/>
    <p:sldId id="294" r:id="rId11"/>
    <p:sldId id="297" r:id="rId12"/>
    <p:sldId id="300" r:id="rId13"/>
    <p:sldId id="301" r:id="rId14"/>
    <p:sldId id="299" r:id="rId15"/>
    <p:sldId id="259" r:id="rId16"/>
    <p:sldId id="272" r:id="rId17"/>
    <p:sldId id="273" r:id="rId18"/>
    <p:sldId id="306" r:id="rId19"/>
    <p:sldId id="263" r:id="rId20"/>
    <p:sldId id="264" r:id="rId21"/>
    <p:sldId id="265" r:id="rId22"/>
    <p:sldId id="310" r:id="rId23"/>
    <p:sldId id="308" r:id="rId24"/>
    <p:sldId id="302" r:id="rId25"/>
    <p:sldId id="278" r:id="rId26"/>
    <p:sldId id="286" r:id="rId27"/>
    <p:sldId id="287" r:id="rId28"/>
    <p:sldId id="307" r:id="rId29"/>
    <p:sldId id="279" r:id="rId30"/>
    <p:sldId id="282" r:id="rId31"/>
    <p:sldId id="283" r:id="rId32"/>
    <p:sldId id="288" r:id="rId33"/>
    <p:sldId id="284" r:id="rId34"/>
    <p:sldId id="285" r:id="rId35"/>
    <p:sldId id="281" r:id="rId36"/>
    <p:sldId id="280" r:id="rId37"/>
    <p:sldId id="260" r:id="rId38"/>
    <p:sldId id="274" r:id="rId39"/>
    <p:sldId id="275" r:id="rId40"/>
    <p:sldId id="289" r:id="rId41"/>
    <p:sldId id="290" r:id="rId42"/>
    <p:sldId id="292" r:id="rId43"/>
    <p:sldId id="277" r:id="rId44"/>
    <p:sldId id="291" r:id="rId45"/>
    <p:sldId id="303" r:id="rId46"/>
    <p:sldId id="304" r:id="rId47"/>
    <p:sldId id="305" r:id="rId48"/>
    <p:sldId id="261" r:id="rId49"/>
    <p:sldId id="262"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11.10.2021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z/url?sa=i&amp;rct=j&amp;q=&amp;esrc=s&amp;source=images&amp;cd=&amp;cad=rja&amp;uact=8&amp;ved=0CAcQjRxqFQoTCJzsvreo0cgCFUVSFAodmYsAXw&amp;url=http://www.chiropractic-help.com/Upper-Limb-Tension-Test.html&amp;psig=AFQjCNGGKy8A4XcgRQap8IIiHp3YcAau8Q&amp;ust=144543959995777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z/url?sa=i&amp;rct=j&amp;q=&amp;esrc=s&amp;source=images&amp;cd=&amp;cad=rja&amp;uact=8&amp;ved=0CAcQjRxqFQoTCLqUi8600cgCFcm8FAodeRYL5A&amp;url=http://eorif.com/axillary-nerve-palsy-9550-s4430xa&amp;psig=AFQjCNFQUFi7wkUgOSafx2YXsJyyF7pL1A&amp;ust=144544290363266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ervical_spinal_nerve_6" TargetMode="External"/><Relationship Id="rId7" Type="http://schemas.openxmlformats.org/officeDocument/2006/relationships/image" Target="../media/image14.png"/><Relationship Id="rId2" Type="http://schemas.openxmlformats.org/officeDocument/2006/relationships/hyperlink" Target="https://en.wikipedia.org/wiki/Brachial_plexus" TargetMode="External"/><Relationship Id="rId1" Type="http://schemas.openxmlformats.org/officeDocument/2006/relationships/slideLayout" Target="../slideLayouts/slideLayout2.xml"/><Relationship Id="rId6" Type="http://schemas.openxmlformats.org/officeDocument/2006/relationships/hyperlink" Target="https://en.wikipedia.org/wiki/Carpal_tunnel" TargetMode="External"/><Relationship Id="rId5" Type="http://schemas.openxmlformats.org/officeDocument/2006/relationships/hyperlink" Target="https://en.wikipedia.org/wiki/Thoracic_spinal_nerve_1" TargetMode="External"/><Relationship Id="rId4" Type="http://schemas.openxmlformats.org/officeDocument/2006/relationships/hyperlink" Target="https://en.wikipedia.org/wiki/Cervical_spinal_nerve_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z/url?sa=i&amp;rct=j&amp;q=&amp;esrc=s&amp;source=images&amp;cd=&amp;cad=rja&amp;uact=8&amp;ved=0CAcQjRxqFQoTCL_1pp6p0cgCFQZeFAodNDoJFg&amp;url=https://quizlet.com/10927879/the-hand-flash-cards/&amp;bvm=bv.105454873,d.bGQ&amp;psig=AFQjCNGjYde9wBkzx86ueXzQgouk33b7ag&amp;ust=14454398304350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en.wikipedia.org/wiki/Ape_hand_deform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ctivities_of_daily_living" TargetMode="External"/><Relationship Id="rId2" Type="http://schemas.openxmlformats.org/officeDocument/2006/relationships/hyperlink" Target="https://en.wikipedia.org/wiki/Ape_hand_deform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truthers'_ligament" TargetMode="External"/><Relationship Id="rId2" Type="http://schemas.openxmlformats.org/officeDocument/2006/relationships/hyperlink" Target="https://en.wikipedia.org/wiki/Median_nerve" TargetMode="External"/><Relationship Id="rId1" Type="http://schemas.openxmlformats.org/officeDocument/2006/relationships/slideLayout" Target="../slideLayouts/slideLayout2.xml"/><Relationship Id="rId6" Type="http://schemas.openxmlformats.org/officeDocument/2006/relationships/hyperlink" Target="https://en.wikipedia.org/wiki/Carpal_tunnel_syndrome" TargetMode="External"/><Relationship Id="rId5" Type="http://schemas.openxmlformats.org/officeDocument/2006/relationships/hyperlink" Target="https://en.wikipedia.org/wiki/Pronator_teres" TargetMode="External"/><Relationship Id="rId4" Type="http://schemas.openxmlformats.org/officeDocument/2006/relationships/hyperlink" Target="https://en.wikipedia.org/wiki/Bicipital_aponeurosi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tudydroid.com/index.php?page=studyPack&amp;packId=25827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n.wikipedia.org/wiki/Thoracic_spinal_nerve_1" TargetMode="External"/><Relationship Id="rId7" Type="http://schemas.openxmlformats.org/officeDocument/2006/relationships/hyperlink" Target="http://drkamaldeep.files.wordpress.com/2010/12/image331.png" TargetMode="External"/><Relationship Id="rId2" Type="http://schemas.openxmlformats.org/officeDocument/2006/relationships/hyperlink" Target="https://en.wikipedia.org/wiki/Cervical_spinal_nerve_8" TargetMode="External"/><Relationship Id="rId1" Type="http://schemas.openxmlformats.org/officeDocument/2006/relationships/slideLayout" Target="../slideLayouts/slideLayout2.xml"/><Relationship Id="rId6" Type="http://schemas.openxmlformats.org/officeDocument/2006/relationships/hyperlink" Target="https://en.wikipedia.org/wiki/Humerus" TargetMode="External"/><Relationship Id="rId5" Type="http://schemas.openxmlformats.org/officeDocument/2006/relationships/hyperlink" Target="https://en.wikipedia.org/wiki/Brachial_plexus" TargetMode="External"/><Relationship Id="rId4" Type="http://schemas.openxmlformats.org/officeDocument/2006/relationships/hyperlink" Target="https://en.wikipedia.org/wiki/Cervical_spinal_nerve_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Lumbricals_of_the_hand" TargetMode="External"/><Relationship Id="rId13" Type="http://schemas.openxmlformats.org/officeDocument/2006/relationships/hyperlink" Target="https://en.wikipedia.org/wiki/Palmaris_brevis" TargetMode="External"/><Relationship Id="rId3" Type="http://schemas.openxmlformats.org/officeDocument/2006/relationships/hyperlink" Target="https://en.wikipedia.org/wiki/Flexor_digitorum_profundus" TargetMode="External"/><Relationship Id="rId7" Type="http://schemas.openxmlformats.org/officeDocument/2006/relationships/hyperlink" Target="https://en.wikipedia.org/wiki/Flexor_digiti_quinti_brevis_muscle_(hand)" TargetMode="External"/><Relationship Id="rId12" Type="http://schemas.openxmlformats.org/officeDocument/2006/relationships/hyperlink" Target="https://en.wikipedia.org/wiki/Flexor_pollicis_brevis" TargetMode="External"/><Relationship Id="rId2" Type="http://schemas.openxmlformats.org/officeDocument/2006/relationships/hyperlink" Target="https://en.wikipedia.org/wiki/Flexor_carpi_ulnaris" TargetMode="External"/><Relationship Id="rId1" Type="http://schemas.openxmlformats.org/officeDocument/2006/relationships/slideLayout" Target="../slideLayouts/slideLayout2.xml"/><Relationship Id="rId6" Type="http://schemas.openxmlformats.org/officeDocument/2006/relationships/hyperlink" Target="https://en.wikipedia.org/wiki/Abductor_minimi_digiti_muscle_(hand)" TargetMode="External"/><Relationship Id="rId11" Type="http://schemas.openxmlformats.org/officeDocument/2006/relationships/hyperlink" Target="https://en.wikipedia.org/wiki/Adductor_pollicis_muscle" TargetMode="External"/><Relationship Id="rId5" Type="http://schemas.openxmlformats.org/officeDocument/2006/relationships/hyperlink" Target="https://en.wikipedia.org/wiki/Opponens_digiti_minimi" TargetMode="External"/><Relationship Id="rId10" Type="http://schemas.openxmlformats.org/officeDocument/2006/relationships/hyperlink" Target="https://en.wikipedia.org/wiki/Palmar_interossei" TargetMode="External"/><Relationship Id="rId4" Type="http://schemas.openxmlformats.org/officeDocument/2006/relationships/hyperlink" Target="https://en.wikipedia.org/wiki/Hypothenar" TargetMode="External"/><Relationship Id="rId9" Type="http://schemas.openxmlformats.org/officeDocument/2006/relationships/hyperlink" Target="https://en.wikipedia.org/wiki/Dorsal_interossei_of_the_han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z/url?sa=i&amp;rct=j&amp;q=&amp;esrc=s&amp;source=images&amp;cd=&amp;cad=rja&amp;uact=8&amp;ved=0CAcQjRxqFQoTCMKRwbmjz8gCFYu0GgodKfkMbg&amp;url=http://startingstrength.com/resources/forum/mark-rippetoe-q-and-a/42192-ulnar-nerve-transposition.html&amp;psig=AFQjCNEIqw08j9Q6n5Aau-qaCnSdVcC0dg&amp;ust=1445369408086479" TargetMode="External"/><Relationship Id="rId1" Type="http://schemas.openxmlformats.org/officeDocument/2006/relationships/slideLayout" Target="../slideLayouts/slideLayout2.xml"/><Relationship Id="rId5" Type="http://schemas.openxmlformats.org/officeDocument/2006/relationships/hyperlink" Target="https://en.wikipedia.org/w/index.php?title=Dorsal_cutaneous_branch_of_ulnar_nerve&amp;action=edit&amp;redlink=1" TargetMode="External"/><Relationship Id="rId4" Type="http://schemas.openxmlformats.org/officeDocument/2006/relationships/hyperlink" Target="https://en.wikipedia.org/wiki/Palmar_branch_of_ulnar_nerv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Metacarpophalangeal_joint"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en.wikipedia.org/wiki/Interphalangeal_articulations_of_ha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z/url?sa=i&amp;rct=j&amp;q=&amp;esrc=s&amp;source=images&amp;cd=&amp;cad=rja&amp;uact=8&amp;ved=0CAcQjRxqFQoTCOK5_-agz8gCFUlcGgodOWcBxQ&amp;url=http://teachneuro.blogspot.com/2012/04/froments-sign.html&amp;psig=AFQjCNGRSYLIyZW12wDD2w38RrPjmciT3g&amp;ust=1445368839490690"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google.cz/url?sa=i&amp;rct=j&amp;q=&amp;esrc=s&amp;source=images&amp;cd=&amp;cad=rja&amp;uact=8&amp;ved=0CAcQjRxqFQoTCIvqxvmgz8gCFUxaGgod_zcF6g&amp;url=https://twitter.com/andpalmieri/status/286835182454063104&amp;psig=AFQjCNGcS_3XJ2PDG9PO2xmdYMw16IKr1Q&amp;ust=144536891042943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z/url?sa=i&amp;rct=j&amp;q=&amp;esrc=s&amp;source=images&amp;cd=&amp;cad=rja&amp;uact=8&amp;ved=0CAcQjRxqFQoTCLilkbGdz8gCFQwKGgodXHkD2A&amp;url=http://www.fastbleep.com/medical-notes/neuro-and-psych/2/7/600&amp;psig=AFQjCNGmUi15aP4RFUzp6WTyGTRUwKJG8A&amp;ust=1445367905788418"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google.cz/url?sa=i&amp;rct=j&amp;q=&amp;esrc=s&amp;source=images&amp;cd=&amp;cad=rja&amp;uact=8&amp;ved=0CAcQjRxqFQoTCNfvpb-dz8gCFUc2GgodyrYBPg&amp;url=http://tidsskriftet.no/article/3311821/en_GB&amp;psig=AFQjCNGmUi15aP4RFUzp6WTyGTRUwKJG8A&amp;ust=144536790578841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osterior_compartment_of_the_forearm" TargetMode="External"/><Relationship Id="rId2" Type="http://schemas.openxmlformats.org/officeDocument/2006/relationships/hyperlink" Target="https://en.wikipedia.org/wiki/Triceps_brachii_muscle"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en.wikipedia.org/wiki/Brachial_plex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z/url?sa=i&amp;rct=j&amp;q=&amp;esrc=s&amp;source=images&amp;cd=&amp;cad=rja&amp;uact=8&amp;ved=0CAcQjRxqFQoTCL_1pp6p0cgCFQZeFAodNDoJFg&amp;url=http://www.eorthopod.com/hand-anatomy/topic/157&amp;bvm=bv.105454873,d.bGQ&amp;psig=AFQjCNGjYde9wBkzx86ueXzQgouk33b7ag&amp;ust=144543983043502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ogle.cz/url?sa=i&amp;rct=j&amp;q=&amp;esrc=s&amp;source=images&amp;cd=&amp;cad=rja&amp;uact=8&amp;ved=0CAcQjRxqFQoTCKzogr-CxcgCFUptFAod6OcO0g&amp;url=http://www.pediatricsconsultant360.com/article/radial-nerve-palsy&amp;bvm=bv.105039540,d.bGQ&amp;psig=AFQjCNH63O6FMF1SWDWLZA1HYUWVzeUo_w&amp;ust=1445017129432652"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0CAcQjRxqFQoTCKvc0JC70cgCFYLrFAoddZIKQA&amp;url=https://www.pinterest.com/pin/332914597428791487/&amp;psig=AFQjCNFnZR4oft8AchlJccSwhhXuC3flng&amp;ust=1445444631492934"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z/url?sa=i&amp;rct=j&amp;q=&amp;esrc=s&amp;source=images&amp;cd=&amp;cad=rja&amp;uact=8&amp;ved=0CAcQjRxqFQoTCKvc0JC70cgCFYLrFAoddZIKQA&amp;url=https://www.pinterest.com/pin/332914597428791487/&amp;psig=AFQjCNFnZR4oft8AchlJccSwhhXuC3flng&amp;ust=1445444631492934"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hyperlink" Target="http://www.graysanatomyonline.com/" TargetMode="External"/><Relationship Id="rId7" Type="http://schemas.openxmlformats.org/officeDocument/2006/relationships/hyperlink" Target="http://accessphysiotherapy.mhmedical.com/data/Multimedia/grandRounds/brachial/media/brachial_print.html" TargetMode="External"/><Relationship Id="rId2" Type="http://schemas.openxmlformats.org/officeDocument/2006/relationships/hyperlink" Target="http://criticalcaremcqs.com/tag/aipgmee-mcqs/page/15/" TargetMode="External"/><Relationship Id="rId1" Type="http://schemas.openxmlformats.org/officeDocument/2006/relationships/slideLayout" Target="../slideLayouts/slideLayout2.xml"/><Relationship Id="rId6" Type="http://schemas.openxmlformats.org/officeDocument/2006/relationships/hyperlink" Target="https://meded.ucsd.edu/clinicalmed/neuro2.htm" TargetMode="External"/><Relationship Id="rId5" Type="http://schemas.openxmlformats.org/officeDocument/2006/relationships/hyperlink" Target="http://www.slideshare.net/hermizan84/peripheral-nerves-of-upper-limb?related=1" TargetMode="External"/><Relationship Id="rId4" Type="http://schemas.openxmlformats.org/officeDocument/2006/relationships/hyperlink" Target="https://en.wikipedia.org/wiki/Median_nerve_pals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cz/url?sa=i&amp;rct=j&amp;q=&amp;esrc=s&amp;source=images&amp;cd=&amp;cad=rja&amp;uact=8&amp;ved=0CAcQjRxqFQoTCIvT84C-0cgCFUNOFAod7YQGog&amp;url=https://biggreenasianegg.wordpress.com/tag/big-green-egg-pulled-pork/&amp;bvm=bv.105454873,d.bGQ&amp;psig=AFQjCNFRLNhmImVx5lY3HVGgJKnco9Wb9g&amp;ust=144544532134138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rkamaldeep.files.wordpress.com/2010/12/image40.pn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124744"/>
            <a:ext cx="7772400" cy="1470025"/>
          </a:xfrm>
        </p:spPr>
        <p:txBody>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a:t>
            </a:r>
          </a:p>
        </p:txBody>
      </p:sp>
      <p:sp>
        <p:nvSpPr>
          <p:cNvPr id="3" name="Podnadpis 2"/>
          <p:cNvSpPr>
            <a:spLocks noGrp="1"/>
          </p:cNvSpPr>
          <p:nvPr>
            <p:ph type="subTitle" idx="1"/>
          </p:nvPr>
        </p:nvSpPr>
        <p:spPr>
          <a:xfrm>
            <a:off x="1428323" y="5733256"/>
            <a:ext cx="6400800" cy="614370"/>
          </a:xfrm>
        </p:spPr>
        <p:txBody>
          <a:bodyPr>
            <a:normAutofit fontScale="85000" lnSpcReduction="10000"/>
          </a:bodyPr>
          <a:lstStyle/>
          <a:p>
            <a:r>
              <a:rPr lang="cs-CZ" sz="2800" dirty="0"/>
              <a:t>Mgr. Veronika Mrkvicová, Ph.D. (</a:t>
            </a:r>
            <a:r>
              <a:rPr lang="cs-CZ" sz="2800" dirty="0" err="1"/>
              <a:t>physiotherapist</a:t>
            </a:r>
            <a:r>
              <a:rPr lang="cs-CZ" sz="2800" dirty="0"/>
              <a:t>)</a:t>
            </a:r>
          </a:p>
          <a:p>
            <a:endParaRPr lang="cs-CZ" dirty="0"/>
          </a:p>
        </p:txBody>
      </p:sp>
      <p:sp>
        <p:nvSpPr>
          <p:cNvPr id="4" name="Obdélník 3"/>
          <p:cNvSpPr/>
          <p:nvPr/>
        </p:nvSpPr>
        <p:spPr>
          <a:xfrm>
            <a:off x="1417978" y="541975"/>
            <a:ext cx="6820810" cy="461665"/>
          </a:xfrm>
          <a:prstGeom prst="rect">
            <a:avLst/>
          </a:prstGeom>
        </p:spPr>
        <p:txBody>
          <a:bodyPr wrap="square">
            <a:spAutoFit/>
          </a:bodyPr>
          <a:lstStyle/>
          <a:p>
            <a:pPr algn="ctr"/>
            <a:r>
              <a:rPr lang="cs-CZ" sz="2400" dirty="0" err="1"/>
              <a:t>Examination</a:t>
            </a:r>
            <a:r>
              <a:rPr lang="cs-CZ" sz="2400" dirty="0"/>
              <a:t> </a:t>
            </a:r>
            <a:r>
              <a:rPr lang="cs-CZ" sz="2400" dirty="0" err="1"/>
              <a:t>Methods</a:t>
            </a:r>
            <a:r>
              <a:rPr lang="cs-CZ" sz="2400" dirty="0"/>
              <a:t> in </a:t>
            </a:r>
            <a:r>
              <a:rPr lang="cs-CZ" sz="2400" dirty="0" err="1"/>
              <a:t>Rehabilitation</a:t>
            </a:r>
            <a:r>
              <a:rPr lang="cs-CZ" sz="2400" dirty="0"/>
              <a:t> (11.10.2021)</a:t>
            </a:r>
          </a:p>
        </p:txBody>
      </p:sp>
      <p:pic>
        <p:nvPicPr>
          <p:cNvPr id="28674" name="Picture 2" descr="http://www.chiropractic-help.com/images/Nerves-of-the-arm.jpg">
            <a:hlinkClick r:id="rId2"/>
          </p:cNvPr>
          <p:cNvPicPr>
            <a:picLocks noChangeAspect="1" noChangeArrowheads="1"/>
          </p:cNvPicPr>
          <p:nvPr/>
        </p:nvPicPr>
        <p:blipFill>
          <a:blip r:embed="rId3" cstate="print"/>
          <a:srcRect t="4249" b="25637"/>
          <a:stretch>
            <a:fillRect/>
          </a:stretch>
        </p:blipFill>
        <p:spPr bwMode="auto">
          <a:xfrm>
            <a:off x="2857488" y="2786058"/>
            <a:ext cx="3238500" cy="23574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Innervations</a:t>
            </a:r>
            <a:r>
              <a:rPr lang="cs-CZ" dirty="0"/>
              <a:t> </a:t>
            </a:r>
            <a:r>
              <a:rPr lang="cs-CZ" dirty="0" err="1"/>
              <a:t>of</a:t>
            </a:r>
            <a:r>
              <a:rPr lang="cs-CZ" dirty="0"/>
              <a:t> </a:t>
            </a:r>
            <a:r>
              <a:rPr lang="cs-CZ" dirty="0" err="1"/>
              <a:t>the</a:t>
            </a:r>
            <a:r>
              <a:rPr lang="cs-CZ" dirty="0"/>
              <a:t> </a:t>
            </a:r>
            <a:r>
              <a:rPr lang="cs-CZ" dirty="0" err="1"/>
              <a:t>Axillary</a:t>
            </a:r>
            <a:r>
              <a:rPr lang="cs-CZ" dirty="0"/>
              <a:t> nerve</a:t>
            </a:r>
          </a:p>
        </p:txBody>
      </p:sp>
      <p:sp>
        <p:nvSpPr>
          <p:cNvPr id="3" name="Zástupný symbol pro obsah 2"/>
          <p:cNvSpPr>
            <a:spLocks noGrp="1"/>
          </p:cNvSpPr>
          <p:nvPr>
            <p:ph idx="1"/>
          </p:nvPr>
        </p:nvSpPr>
        <p:spPr/>
        <p:txBody>
          <a:bodyPr>
            <a:normAutofit fontScale="92500" lnSpcReduction="20000"/>
          </a:bodyPr>
          <a:lstStyle/>
          <a:p>
            <a:pPr>
              <a:buNone/>
            </a:pPr>
            <a:r>
              <a:rPr lang="cs-CZ" b="1" dirty="0" err="1"/>
              <a:t>Muscular</a:t>
            </a:r>
            <a:r>
              <a:rPr lang="cs-CZ" b="1" dirty="0"/>
              <a:t> </a:t>
            </a:r>
            <a:r>
              <a:rPr lang="cs-CZ" b="1" dirty="0" err="1"/>
              <a:t>innervations</a:t>
            </a:r>
            <a:r>
              <a:rPr lang="cs-CZ" b="1" dirty="0"/>
              <a:t>:</a:t>
            </a:r>
          </a:p>
          <a:p>
            <a:r>
              <a:rPr lang="cs-CZ" dirty="0" err="1"/>
              <a:t>Anterior</a:t>
            </a:r>
            <a:r>
              <a:rPr lang="cs-CZ" dirty="0"/>
              <a:t> </a:t>
            </a:r>
            <a:r>
              <a:rPr lang="cs-CZ" dirty="0" err="1"/>
              <a:t>branch</a:t>
            </a:r>
            <a:r>
              <a:rPr lang="cs-CZ" dirty="0"/>
              <a:t> – </a:t>
            </a:r>
            <a:r>
              <a:rPr lang="cs-CZ" dirty="0" err="1"/>
              <a:t>anterior</a:t>
            </a:r>
            <a:r>
              <a:rPr lang="cs-CZ" dirty="0"/>
              <a:t> </a:t>
            </a:r>
            <a:r>
              <a:rPr lang="cs-CZ" dirty="0" err="1"/>
              <a:t>and</a:t>
            </a:r>
            <a:r>
              <a:rPr lang="cs-CZ" dirty="0"/>
              <a:t> </a:t>
            </a:r>
            <a:r>
              <a:rPr lang="cs-CZ" dirty="0" err="1"/>
              <a:t>lateral</a:t>
            </a:r>
            <a:r>
              <a:rPr lang="cs-CZ" dirty="0"/>
              <a:t> </a:t>
            </a:r>
            <a:r>
              <a:rPr lang="cs-CZ" dirty="0" err="1"/>
              <a:t>fiber</a:t>
            </a:r>
            <a:r>
              <a:rPr lang="cs-CZ" dirty="0"/>
              <a:t> </a:t>
            </a:r>
            <a:r>
              <a:rPr lang="cs-CZ" dirty="0" err="1"/>
              <a:t>of</a:t>
            </a:r>
            <a:r>
              <a:rPr lang="cs-CZ" dirty="0"/>
              <a:t> deltoid </a:t>
            </a:r>
            <a:r>
              <a:rPr lang="cs-CZ" dirty="0" err="1"/>
              <a:t>muscles</a:t>
            </a:r>
            <a:endParaRPr lang="cs-CZ" dirty="0"/>
          </a:p>
          <a:p>
            <a:r>
              <a:rPr lang="cs-CZ" dirty="0" err="1"/>
              <a:t>Posterior</a:t>
            </a:r>
            <a:r>
              <a:rPr lang="cs-CZ" dirty="0"/>
              <a:t> </a:t>
            </a:r>
            <a:r>
              <a:rPr lang="cs-CZ" dirty="0" err="1"/>
              <a:t>branch</a:t>
            </a:r>
            <a:r>
              <a:rPr lang="cs-CZ" dirty="0"/>
              <a:t> – </a:t>
            </a:r>
            <a:r>
              <a:rPr lang="cs-CZ" dirty="0" err="1"/>
              <a:t>teres</a:t>
            </a:r>
            <a:r>
              <a:rPr lang="cs-CZ" dirty="0"/>
              <a:t> </a:t>
            </a:r>
            <a:r>
              <a:rPr lang="cs-CZ" dirty="0" err="1"/>
              <a:t>minor</a:t>
            </a:r>
            <a:r>
              <a:rPr lang="cs-CZ" dirty="0"/>
              <a:t> </a:t>
            </a:r>
            <a:r>
              <a:rPr lang="cs-CZ" dirty="0" err="1"/>
              <a:t>and</a:t>
            </a:r>
            <a:r>
              <a:rPr lang="cs-CZ" dirty="0"/>
              <a:t> </a:t>
            </a:r>
            <a:r>
              <a:rPr lang="cs-CZ" dirty="0" err="1"/>
              <a:t>posterior</a:t>
            </a:r>
            <a:r>
              <a:rPr lang="cs-CZ" dirty="0"/>
              <a:t> </a:t>
            </a:r>
            <a:r>
              <a:rPr lang="cs-CZ" dirty="0" err="1"/>
              <a:t>fiber</a:t>
            </a:r>
            <a:r>
              <a:rPr lang="cs-CZ" dirty="0"/>
              <a:t> </a:t>
            </a:r>
            <a:r>
              <a:rPr lang="cs-CZ" dirty="0" err="1"/>
              <a:t>of</a:t>
            </a:r>
            <a:r>
              <a:rPr lang="cs-CZ" dirty="0"/>
              <a:t> deltoid</a:t>
            </a:r>
          </a:p>
          <a:p>
            <a:endParaRPr lang="cs-CZ" dirty="0"/>
          </a:p>
          <a:p>
            <a:pPr>
              <a:buNone/>
            </a:pPr>
            <a:r>
              <a:rPr lang="cs-CZ" b="1" dirty="0" err="1"/>
              <a:t>Cutaneuos</a:t>
            </a:r>
            <a:r>
              <a:rPr lang="cs-CZ" b="1" dirty="0"/>
              <a:t> </a:t>
            </a:r>
            <a:r>
              <a:rPr lang="cs-CZ" b="1" dirty="0" err="1"/>
              <a:t>innervation</a:t>
            </a:r>
            <a:r>
              <a:rPr lang="cs-CZ" b="1" dirty="0"/>
              <a:t>:</a:t>
            </a:r>
          </a:p>
          <a:p>
            <a:r>
              <a:rPr lang="cs-CZ" dirty="0"/>
              <a:t>Superior </a:t>
            </a:r>
            <a:r>
              <a:rPr lang="cs-CZ" dirty="0" err="1"/>
              <a:t>lateral</a:t>
            </a:r>
            <a:r>
              <a:rPr lang="cs-CZ" dirty="0"/>
              <a:t> </a:t>
            </a:r>
            <a:r>
              <a:rPr lang="cs-CZ" dirty="0" err="1"/>
              <a:t>brachial</a:t>
            </a:r>
            <a:r>
              <a:rPr lang="cs-CZ" dirty="0"/>
              <a:t> </a:t>
            </a:r>
            <a:r>
              <a:rPr lang="cs-CZ" dirty="0" err="1"/>
              <a:t>cutaneous</a:t>
            </a:r>
            <a:r>
              <a:rPr lang="cs-CZ" dirty="0"/>
              <a:t> nerve</a:t>
            </a:r>
          </a:p>
          <a:p>
            <a:r>
              <a:rPr lang="cs-CZ" dirty="0" err="1"/>
              <a:t>Carry</a:t>
            </a:r>
            <a:r>
              <a:rPr lang="cs-CZ" dirty="0"/>
              <a:t> </a:t>
            </a:r>
            <a:r>
              <a:rPr lang="cs-CZ" dirty="0" err="1"/>
              <a:t>information</a:t>
            </a:r>
            <a:r>
              <a:rPr lang="cs-CZ" dirty="0"/>
              <a:t> </a:t>
            </a:r>
            <a:r>
              <a:rPr lang="cs-CZ" dirty="0" err="1"/>
              <a:t>from</a:t>
            </a:r>
            <a:r>
              <a:rPr lang="cs-CZ" dirty="0"/>
              <a:t> </a:t>
            </a:r>
            <a:r>
              <a:rPr lang="cs-CZ" dirty="0" err="1"/>
              <a:t>the</a:t>
            </a:r>
            <a:r>
              <a:rPr lang="cs-CZ" dirty="0"/>
              <a:t> </a:t>
            </a:r>
            <a:r>
              <a:rPr lang="cs-CZ" dirty="0" err="1"/>
              <a:t>shoulder</a:t>
            </a:r>
            <a:r>
              <a:rPr lang="cs-CZ" dirty="0"/>
              <a:t> joint</a:t>
            </a:r>
          </a:p>
          <a:p>
            <a:r>
              <a:rPr lang="cs-CZ" dirty="0"/>
              <a:t>Skin </a:t>
            </a:r>
            <a:r>
              <a:rPr lang="cs-CZ" dirty="0" err="1"/>
              <a:t>covering</a:t>
            </a:r>
            <a:r>
              <a:rPr lang="cs-CZ" dirty="0"/>
              <a:t> </a:t>
            </a:r>
            <a:r>
              <a:rPr lang="cs-CZ" dirty="0" err="1"/>
              <a:t>inferior</a:t>
            </a:r>
            <a:r>
              <a:rPr lang="cs-CZ" dirty="0"/>
              <a:t> region </a:t>
            </a:r>
            <a:r>
              <a:rPr lang="cs-CZ" dirty="0" err="1"/>
              <a:t>of</a:t>
            </a:r>
            <a:r>
              <a:rPr lang="cs-CZ" dirty="0"/>
              <a:t> deltoid </a:t>
            </a:r>
            <a:r>
              <a:rPr lang="cs-CZ" dirty="0" err="1"/>
              <a:t>muscles</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Axillary</a:t>
            </a:r>
            <a:r>
              <a:rPr lang="cs-CZ" dirty="0"/>
              <a:t> nerve </a:t>
            </a:r>
            <a:r>
              <a:rPr lang="cs-CZ" dirty="0" err="1"/>
              <a:t>paralysis</a:t>
            </a:r>
            <a:endParaRPr lang="cs-CZ" dirty="0"/>
          </a:p>
        </p:txBody>
      </p:sp>
      <p:sp>
        <p:nvSpPr>
          <p:cNvPr id="3" name="Zástupný symbol pro obsah 2"/>
          <p:cNvSpPr>
            <a:spLocks noGrp="1"/>
          </p:cNvSpPr>
          <p:nvPr>
            <p:ph idx="1"/>
          </p:nvPr>
        </p:nvSpPr>
        <p:spPr>
          <a:xfrm>
            <a:off x="457200" y="1600200"/>
            <a:ext cx="8686800" cy="4525963"/>
          </a:xfrm>
        </p:spPr>
        <p:txBody>
          <a:bodyPr>
            <a:normAutofit/>
          </a:bodyPr>
          <a:lstStyle/>
          <a:p>
            <a:r>
              <a:rPr lang="cs-CZ" sz="2800" dirty="0" err="1"/>
              <a:t>Frequently</a:t>
            </a:r>
            <a:r>
              <a:rPr lang="cs-CZ" sz="2800" dirty="0"/>
              <a:t> </a:t>
            </a:r>
            <a:r>
              <a:rPr lang="cs-CZ" sz="2800" dirty="0" err="1"/>
              <a:t>injured</a:t>
            </a:r>
            <a:r>
              <a:rPr lang="cs-CZ" sz="2800" dirty="0"/>
              <a:t> </a:t>
            </a:r>
            <a:r>
              <a:rPr lang="cs-CZ" sz="2800" dirty="0" err="1"/>
              <a:t>due</a:t>
            </a:r>
            <a:r>
              <a:rPr lang="cs-CZ" sz="2800" dirty="0"/>
              <a:t> to </a:t>
            </a:r>
            <a:r>
              <a:rPr lang="cs-CZ" sz="2800" dirty="0" err="1"/>
              <a:t>shoulder</a:t>
            </a:r>
            <a:r>
              <a:rPr lang="cs-CZ" sz="2800" dirty="0"/>
              <a:t> </a:t>
            </a:r>
            <a:r>
              <a:rPr lang="cs-CZ" sz="2800" dirty="0" err="1"/>
              <a:t>dislocation</a:t>
            </a:r>
            <a:r>
              <a:rPr lang="cs-CZ" sz="2800" dirty="0"/>
              <a:t> </a:t>
            </a:r>
            <a:r>
              <a:rPr lang="cs-CZ" sz="2800" dirty="0" err="1"/>
              <a:t>because</a:t>
            </a:r>
            <a:r>
              <a:rPr lang="cs-CZ" sz="2800" dirty="0"/>
              <a:t> </a:t>
            </a:r>
            <a:r>
              <a:rPr lang="cs-CZ" sz="2800" dirty="0" err="1"/>
              <a:t>of</a:t>
            </a:r>
            <a:r>
              <a:rPr lang="cs-CZ" sz="2800" dirty="0"/>
              <a:t> </a:t>
            </a:r>
            <a:r>
              <a:rPr lang="cs-CZ" sz="2800" dirty="0" err="1"/>
              <a:t>the</a:t>
            </a:r>
            <a:r>
              <a:rPr lang="cs-CZ" sz="2800" dirty="0"/>
              <a:t> </a:t>
            </a:r>
            <a:r>
              <a:rPr lang="cs-CZ" sz="2800" dirty="0" err="1"/>
              <a:t>proximity</a:t>
            </a:r>
            <a:r>
              <a:rPr lang="cs-CZ" sz="2800" dirty="0"/>
              <a:t> </a:t>
            </a:r>
            <a:r>
              <a:rPr lang="cs-CZ" sz="2800" dirty="0" err="1"/>
              <a:t>of</a:t>
            </a:r>
            <a:r>
              <a:rPr lang="cs-CZ" sz="2800" dirty="0"/>
              <a:t> </a:t>
            </a:r>
            <a:r>
              <a:rPr lang="cs-CZ" sz="2800" dirty="0" err="1"/>
              <a:t>this</a:t>
            </a:r>
            <a:r>
              <a:rPr lang="cs-CZ" sz="2800" dirty="0"/>
              <a:t> joint</a:t>
            </a:r>
          </a:p>
          <a:p>
            <a:r>
              <a:rPr lang="cs-CZ" sz="2800" dirty="0" err="1"/>
              <a:t>Paralysis</a:t>
            </a:r>
            <a:r>
              <a:rPr lang="cs-CZ" sz="2800" dirty="0"/>
              <a:t> </a:t>
            </a:r>
            <a:r>
              <a:rPr lang="cs-CZ" sz="2800" dirty="0" err="1"/>
              <a:t>of</a:t>
            </a:r>
            <a:r>
              <a:rPr lang="cs-CZ" sz="2800" dirty="0"/>
              <a:t> </a:t>
            </a:r>
            <a:r>
              <a:rPr lang="cs-CZ" sz="2800" dirty="0" err="1"/>
              <a:t>the</a:t>
            </a:r>
            <a:r>
              <a:rPr lang="cs-CZ" sz="2800" dirty="0"/>
              <a:t> deltoid </a:t>
            </a:r>
            <a:r>
              <a:rPr lang="cs-CZ" sz="2800" dirty="0" err="1"/>
              <a:t>and</a:t>
            </a:r>
            <a:r>
              <a:rPr lang="cs-CZ" sz="2800" dirty="0"/>
              <a:t> </a:t>
            </a:r>
            <a:r>
              <a:rPr lang="cs-CZ" sz="2800" dirty="0" err="1"/>
              <a:t>teres</a:t>
            </a:r>
            <a:r>
              <a:rPr lang="cs-CZ" sz="2800" dirty="0"/>
              <a:t> </a:t>
            </a:r>
            <a:r>
              <a:rPr lang="cs-CZ" sz="2800" dirty="0" err="1"/>
              <a:t>minor</a:t>
            </a:r>
            <a:r>
              <a:rPr lang="cs-CZ" sz="2800" dirty="0"/>
              <a:t> – </a:t>
            </a:r>
            <a:r>
              <a:rPr lang="cs-CZ" sz="2800" dirty="0" err="1"/>
              <a:t>it</a:t>
            </a:r>
            <a:r>
              <a:rPr lang="cs-CZ" sz="2800" dirty="0"/>
              <a:t>  </a:t>
            </a:r>
            <a:r>
              <a:rPr lang="cs-CZ" sz="2800" dirty="0" err="1"/>
              <a:t>results</a:t>
            </a:r>
            <a:r>
              <a:rPr lang="cs-CZ" sz="2800" dirty="0"/>
              <a:t> in </a:t>
            </a:r>
            <a:r>
              <a:rPr lang="cs-CZ" sz="2800" dirty="0" err="1"/>
              <a:t>weakness</a:t>
            </a:r>
            <a:r>
              <a:rPr lang="cs-CZ" sz="2800" dirty="0"/>
              <a:t> </a:t>
            </a:r>
            <a:r>
              <a:rPr lang="cs-CZ" sz="2800" dirty="0" err="1"/>
              <a:t>of</a:t>
            </a:r>
            <a:r>
              <a:rPr lang="cs-CZ" sz="2800" dirty="0"/>
              <a:t> </a:t>
            </a:r>
            <a:r>
              <a:rPr lang="cs-CZ" sz="2800" dirty="0" err="1"/>
              <a:t>the</a:t>
            </a:r>
            <a:r>
              <a:rPr lang="cs-CZ" sz="2800" dirty="0"/>
              <a:t> </a:t>
            </a:r>
            <a:r>
              <a:rPr lang="cs-CZ" sz="2800" dirty="0" err="1"/>
              <a:t>arm</a:t>
            </a:r>
            <a:r>
              <a:rPr lang="cs-CZ" sz="2800" dirty="0"/>
              <a:t> </a:t>
            </a:r>
            <a:r>
              <a:rPr lang="cs-CZ" sz="2800" dirty="0" err="1"/>
              <a:t>abduction</a:t>
            </a:r>
            <a:endParaRPr lang="cs-CZ" sz="2800" dirty="0"/>
          </a:p>
        </p:txBody>
      </p:sp>
      <p:pic>
        <p:nvPicPr>
          <p:cNvPr id="50180" name="Picture 4" descr="http://eorif.com/sites/default/files/Axillary-NPal.jpg">
            <a:hlinkClick r:id="rId2"/>
          </p:cNvPr>
          <p:cNvPicPr>
            <a:picLocks noChangeAspect="1" noChangeArrowheads="1"/>
          </p:cNvPicPr>
          <p:nvPr/>
        </p:nvPicPr>
        <p:blipFill>
          <a:blip r:embed="rId3" cstate="print"/>
          <a:srcRect l="1834" t="9169" r="2811" b="10146"/>
          <a:stretch>
            <a:fillRect/>
          </a:stretch>
        </p:blipFill>
        <p:spPr bwMode="auto">
          <a:xfrm>
            <a:off x="5214942" y="3857628"/>
            <a:ext cx="3288764" cy="2782800"/>
          </a:xfrm>
          <a:prstGeom prst="rect">
            <a:avLst/>
          </a:prstGeom>
          <a:noFill/>
        </p:spPr>
      </p:pic>
      <p:pic>
        <p:nvPicPr>
          <p:cNvPr id="50182" name="Picture 6" descr="https://o.quizlet.com/RDbtY79WB5-9FPcTVt8UKw.png"/>
          <p:cNvPicPr>
            <a:picLocks noChangeAspect="1" noChangeArrowheads="1"/>
          </p:cNvPicPr>
          <p:nvPr/>
        </p:nvPicPr>
        <p:blipFill>
          <a:blip r:embed="rId4" cstate="print"/>
          <a:srcRect l="44618" t="5989" b="8168"/>
          <a:stretch>
            <a:fillRect/>
          </a:stretch>
        </p:blipFill>
        <p:spPr bwMode="auto">
          <a:xfrm>
            <a:off x="1357290" y="3786190"/>
            <a:ext cx="2992803" cy="288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Musculocutaneous</a:t>
            </a:r>
            <a:r>
              <a:rPr lang="cs-CZ" dirty="0"/>
              <a:t> nerve</a:t>
            </a:r>
          </a:p>
        </p:txBody>
      </p:sp>
      <p:pic>
        <p:nvPicPr>
          <p:cNvPr id="52226" name="Picture 2" descr="Radial Nerve Arise from posterior cord  of brachial plexus Arise from root C5, C6,  C7, C8 &amp; T1. "/>
          <p:cNvPicPr>
            <a:picLocks noChangeAspect="1" noChangeArrowheads="1"/>
          </p:cNvPicPr>
          <p:nvPr/>
        </p:nvPicPr>
        <p:blipFill>
          <a:blip r:embed="rId2" cstate="print"/>
          <a:srcRect l="4121" t="34341" r="41277" b="24450"/>
          <a:stretch>
            <a:fillRect/>
          </a:stretch>
        </p:blipFill>
        <p:spPr bwMode="auto">
          <a:xfrm>
            <a:off x="1357290" y="1643050"/>
            <a:ext cx="3786214" cy="2143140"/>
          </a:xfrm>
          <a:prstGeom prst="rect">
            <a:avLst/>
          </a:prstGeom>
          <a:noFill/>
        </p:spPr>
      </p:pic>
      <p:pic>
        <p:nvPicPr>
          <p:cNvPr id="52228" name="Picture 4" descr="Radial Nerve It goes descending obliquely through the arm, first in the posterior compartment of the arm, and later in th..."/>
          <p:cNvPicPr>
            <a:picLocks noChangeAspect="1" noChangeArrowheads="1"/>
          </p:cNvPicPr>
          <p:nvPr/>
        </p:nvPicPr>
        <p:blipFill>
          <a:blip r:embed="rId3" cstate="print"/>
          <a:srcRect t="34341" r="40247" b="18955"/>
          <a:stretch>
            <a:fillRect/>
          </a:stretch>
        </p:blipFill>
        <p:spPr bwMode="auto">
          <a:xfrm>
            <a:off x="1357290" y="3929066"/>
            <a:ext cx="4143404" cy="2428892"/>
          </a:xfrm>
          <a:prstGeom prst="rect">
            <a:avLst/>
          </a:prstGeom>
          <a:noFill/>
        </p:spPr>
      </p:pic>
      <p:pic>
        <p:nvPicPr>
          <p:cNvPr id="52230" name="Picture 6" descr="Radial Nerve It goes descending obliquely through the arm, first in the posterior compartment of the arm, and later in th..."/>
          <p:cNvPicPr>
            <a:picLocks noChangeAspect="1" noChangeArrowheads="1"/>
          </p:cNvPicPr>
          <p:nvPr/>
        </p:nvPicPr>
        <p:blipFill>
          <a:blip r:embed="rId3" cstate="print"/>
          <a:srcRect l="61814" t="8242" r="4189"/>
          <a:stretch>
            <a:fillRect/>
          </a:stretch>
        </p:blipFill>
        <p:spPr bwMode="auto">
          <a:xfrm>
            <a:off x="6500826" y="1357298"/>
            <a:ext cx="2357454" cy="47720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1143000"/>
          </a:xfrm>
        </p:spPr>
        <p:txBody>
          <a:bodyPr>
            <a:normAutofit/>
          </a:bodyPr>
          <a:lstStyle/>
          <a:p>
            <a:r>
              <a:rPr lang="cs-CZ" sz="3600" dirty="0" err="1"/>
              <a:t>Innervation</a:t>
            </a:r>
            <a:r>
              <a:rPr lang="cs-CZ" sz="3600" dirty="0"/>
              <a:t> </a:t>
            </a:r>
            <a:r>
              <a:rPr lang="cs-CZ" sz="3600" dirty="0" err="1"/>
              <a:t>of</a:t>
            </a:r>
            <a:r>
              <a:rPr lang="cs-CZ" sz="3600" dirty="0"/>
              <a:t> </a:t>
            </a:r>
            <a:r>
              <a:rPr lang="cs-CZ" sz="3600" dirty="0" err="1"/>
              <a:t>the</a:t>
            </a:r>
            <a:r>
              <a:rPr lang="cs-CZ" sz="3600" dirty="0"/>
              <a:t> </a:t>
            </a:r>
            <a:r>
              <a:rPr lang="cs-CZ" sz="3600" dirty="0" err="1"/>
              <a:t>Musculocutaneous</a:t>
            </a:r>
            <a:r>
              <a:rPr lang="cs-CZ" sz="3600" dirty="0"/>
              <a:t> nerve</a:t>
            </a:r>
          </a:p>
        </p:txBody>
      </p:sp>
      <p:pic>
        <p:nvPicPr>
          <p:cNvPr id="54274" name="Picture 2" descr="Radial Nerve Then radial nerve will innervate triceps brachii. Radial nerve then enter the radial groove. Radial nerve ..."/>
          <p:cNvPicPr>
            <a:picLocks noChangeAspect="1" noChangeArrowheads="1"/>
          </p:cNvPicPr>
          <p:nvPr/>
        </p:nvPicPr>
        <p:blipFill>
          <a:blip r:embed="rId2" cstate="print"/>
          <a:srcRect l="2060" t="31594" r="10370" b="6593"/>
          <a:stretch>
            <a:fillRect/>
          </a:stretch>
        </p:blipFill>
        <p:spPr bwMode="auto">
          <a:xfrm>
            <a:off x="857224" y="1857364"/>
            <a:ext cx="7432400" cy="3934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3250" name="Picture 2" descr="http://accessphysiotherapy.mhmedical.com/data/Multimedia/grandRounds/brachial/media/SlideImages/Burke-Doe%20L7%20Slide06.JPG"/>
          <p:cNvPicPr>
            <a:picLocks noChangeAspect="1" noChangeArrowheads="1"/>
          </p:cNvPicPr>
          <p:nvPr/>
        </p:nvPicPr>
        <p:blipFill>
          <a:blip r:embed="rId2" cstate="print"/>
          <a:srcRect b="5506"/>
          <a:stretch>
            <a:fillRect/>
          </a:stretch>
        </p:blipFill>
        <p:spPr bwMode="auto">
          <a:xfrm>
            <a:off x="480385" y="285728"/>
            <a:ext cx="8663615" cy="61436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8662" y="357166"/>
            <a:ext cx="3757610" cy="1143000"/>
          </a:xfrm>
        </p:spPr>
        <p:txBody>
          <a:bodyPr/>
          <a:lstStyle/>
          <a:p>
            <a:r>
              <a:rPr lang="cs-CZ" dirty="0" err="1"/>
              <a:t>Median</a:t>
            </a:r>
            <a:r>
              <a:rPr lang="cs-CZ" dirty="0"/>
              <a:t> nerve</a:t>
            </a:r>
          </a:p>
        </p:txBody>
      </p:sp>
      <p:sp>
        <p:nvSpPr>
          <p:cNvPr id="3" name="Zástupný symbol pro obsah 2"/>
          <p:cNvSpPr>
            <a:spLocks noGrp="1"/>
          </p:cNvSpPr>
          <p:nvPr>
            <p:ph idx="1"/>
          </p:nvPr>
        </p:nvSpPr>
        <p:spPr>
          <a:xfrm>
            <a:off x="428596" y="1785927"/>
            <a:ext cx="5072098" cy="4214842"/>
          </a:xfrm>
        </p:spPr>
        <p:txBody>
          <a:bodyPr>
            <a:normAutofit fontScale="70000" lnSpcReduction="20000"/>
          </a:bodyPr>
          <a:lstStyle/>
          <a:p>
            <a:r>
              <a:rPr lang="en-US" dirty="0"/>
              <a:t>The </a:t>
            </a:r>
            <a:r>
              <a:rPr lang="en-US" b="1" dirty="0"/>
              <a:t>median nerve</a:t>
            </a:r>
            <a:r>
              <a:rPr lang="en-US" dirty="0"/>
              <a:t> is one of the </a:t>
            </a:r>
            <a:r>
              <a:rPr lang="cs-CZ" dirty="0"/>
              <a:t>5</a:t>
            </a:r>
            <a:r>
              <a:rPr lang="en-US" dirty="0"/>
              <a:t> main nerves originating from the </a:t>
            </a:r>
            <a:r>
              <a:rPr lang="en-US" dirty="0">
                <a:hlinkClick r:id="rId2" tooltip="Brachial plexus"/>
              </a:rPr>
              <a:t>brachial plexus</a:t>
            </a:r>
            <a:endParaRPr lang="cs-CZ" dirty="0"/>
          </a:p>
          <a:p>
            <a:endParaRPr lang="en-US" dirty="0"/>
          </a:p>
          <a:p>
            <a:r>
              <a:rPr lang="cs-CZ" dirty="0" err="1"/>
              <a:t>It</a:t>
            </a:r>
            <a:r>
              <a:rPr lang="cs-CZ" dirty="0"/>
              <a:t> </a:t>
            </a:r>
            <a:r>
              <a:rPr lang="en-US" dirty="0"/>
              <a:t>originates from the lateral and medial cords of the brachial plexus, and has contributions from ventral roots of </a:t>
            </a:r>
            <a:r>
              <a:rPr lang="en-US" dirty="0">
                <a:hlinkClick r:id="rId3" tooltip="Cervical spinal nerve 6"/>
              </a:rPr>
              <a:t>C5</a:t>
            </a:r>
            <a:r>
              <a:rPr lang="en-US" dirty="0"/>
              <a:t> </a:t>
            </a:r>
            <a:r>
              <a:rPr lang="cs-CZ" dirty="0" err="1"/>
              <a:t>and</a:t>
            </a:r>
            <a:r>
              <a:rPr lang="en-US" dirty="0"/>
              <a:t> </a:t>
            </a:r>
            <a:r>
              <a:rPr lang="en-US" dirty="0">
                <a:hlinkClick r:id="rId3" tooltip="Cervical spinal nerve 6"/>
              </a:rPr>
              <a:t>C6</a:t>
            </a:r>
            <a:r>
              <a:rPr lang="en-US" dirty="0"/>
              <a:t> (lateral cord) and </a:t>
            </a:r>
            <a:r>
              <a:rPr lang="en-US" dirty="0">
                <a:hlinkClick r:id="rId4" tooltip="Cervical spinal nerve 8"/>
              </a:rPr>
              <a:t>C8</a:t>
            </a:r>
            <a:r>
              <a:rPr lang="en-US" dirty="0"/>
              <a:t> </a:t>
            </a:r>
            <a:r>
              <a:rPr lang="cs-CZ" dirty="0" err="1"/>
              <a:t>and</a:t>
            </a:r>
            <a:r>
              <a:rPr lang="en-US" dirty="0"/>
              <a:t> </a:t>
            </a:r>
            <a:r>
              <a:rPr lang="en-US" dirty="0">
                <a:hlinkClick r:id="rId5" tooltip="Thoracic spinal nerve 1"/>
              </a:rPr>
              <a:t>T</a:t>
            </a:r>
            <a:r>
              <a:rPr lang="cs-CZ" dirty="0">
                <a:hlinkClick r:id="rId5" tooltip="Thoracic spinal nerve 1"/>
              </a:rPr>
              <a:t>h</a:t>
            </a:r>
            <a:r>
              <a:rPr lang="en-US" dirty="0">
                <a:hlinkClick r:id="rId5" tooltip="Thoracic spinal nerve 1"/>
              </a:rPr>
              <a:t>1</a:t>
            </a:r>
            <a:r>
              <a:rPr lang="en-US" dirty="0"/>
              <a:t> (medial cord)</a:t>
            </a:r>
            <a:endParaRPr lang="cs-CZ" dirty="0"/>
          </a:p>
          <a:p>
            <a:endParaRPr lang="en-US" dirty="0"/>
          </a:p>
          <a:p>
            <a:r>
              <a:rPr lang="en-US" dirty="0"/>
              <a:t>The median nerve is the only nerve that passes through the </a:t>
            </a:r>
            <a:r>
              <a:rPr lang="en-US" dirty="0">
                <a:hlinkClick r:id="rId6" tooltip="Carpal tunnel"/>
              </a:rPr>
              <a:t>carpal tunnel</a:t>
            </a:r>
            <a:endParaRPr lang="en-US" dirty="0"/>
          </a:p>
          <a:p>
            <a:endParaRPr lang="cs-CZ" dirty="0"/>
          </a:p>
        </p:txBody>
      </p:sp>
      <p:pic>
        <p:nvPicPr>
          <p:cNvPr id="17410" name="Picture 2" descr="http://drkamaldeep.files.wordpress.com/2010/12/image181.png"/>
          <p:cNvPicPr>
            <a:picLocks noChangeAspect="1" noChangeArrowheads="1"/>
          </p:cNvPicPr>
          <p:nvPr/>
        </p:nvPicPr>
        <p:blipFill>
          <a:blip r:embed="rId7" cstate="print"/>
          <a:srcRect l="7329" r="8383" b="2429"/>
          <a:stretch>
            <a:fillRect/>
          </a:stretch>
        </p:blipFill>
        <p:spPr bwMode="auto">
          <a:xfrm>
            <a:off x="5715008" y="285728"/>
            <a:ext cx="3108200" cy="6289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a:t>
            </a:r>
          </a:p>
        </p:txBody>
      </p:sp>
      <p:sp>
        <p:nvSpPr>
          <p:cNvPr id="3" name="Zástupný symbol pro obsah 2"/>
          <p:cNvSpPr>
            <a:spLocks noGrp="1"/>
          </p:cNvSpPr>
          <p:nvPr>
            <p:ph idx="1"/>
          </p:nvPr>
        </p:nvSpPr>
        <p:spPr/>
        <p:txBody>
          <a:bodyPr>
            <a:normAutofit fontScale="77500" lnSpcReduction="20000"/>
          </a:bodyPr>
          <a:lstStyle/>
          <a:p>
            <a:r>
              <a:rPr lang="en-US" b="1" dirty="0"/>
              <a:t>origin:</a:t>
            </a:r>
            <a:endParaRPr lang="en-US" dirty="0"/>
          </a:p>
          <a:p>
            <a:pPr lvl="1"/>
            <a:r>
              <a:rPr lang="en-US" dirty="0"/>
              <a:t>lateral root - lateral cord of the brachial plexus</a:t>
            </a:r>
          </a:p>
          <a:p>
            <a:pPr lvl="1"/>
            <a:r>
              <a:rPr lang="en-US" dirty="0"/>
              <a:t>medial root - medial cord of the brachial cord</a:t>
            </a:r>
          </a:p>
          <a:p>
            <a:r>
              <a:rPr lang="en-US" b="1" dirty="0"/>
              <a:t>course:</a:t>
            </a:r>
            <a:r>
              <a:rPr lang="en-US" dirty="0"/>
              <a:t> laterally to the </a:t>
            </a:r>
            <a:r>
              <a:rPr lang="en-US" dirty="0" err="1"/>
              <a:t>axillary</a:t>
            </a:r>
            <a:r>
              <a:rPr lang="en-US" dirty="0"/>
              <a:t> artery, descends in the arm between biceps </a:t>
            </a:r>
            <a:r>
              <a:rPr lang="en-US" dirty="0" err="1"/>
              <a:t>brachii</a:t>
            </a:r>
            <a:r>
              <a:rPr lang="en-US" dirty="0"/>
              <a:t> and triceps </a:t>
            </a:r>
            <a:r>
              <a:rPr lang="en-US" dirty="0" err="1"/>
              <a:t>brachii</a:t>
            </a:r>
            <a:r>
              <a:rPr lang="en-US" dirty="0"/>
              <a:t> muscles, courses through the forearm with the ulna nerve and vessels before entering the carpal tunnel to the hand</a:t>
            </a:r>
          </a:p>
          <a:p>
            <a:r>
              <a:rPr lang="en-US" b="1" dirty="0"/>
              <a:t>major branches: </a:t>
            </a:r>
            <a:r>
              <a:rPr lang="en-US" dirty="0"/>
              <a:t>anterior </a:t>
            </a:r>
            <a:r>
              <a:rPr lang="en-US" dirty="0" err="1"/>
              <a:t>interosseous</a:t>
            </a:r>
            <a:r>
              <a:rPr lang="en-US" dirty="0"/>
              <a:t> nerve, </a:t>
            </a:r>
            <a:r>
              <a:rPr lang="en-US" dirty="0" err="1"/>
              <a:t>palmar</a:t>
            </a:r>
            <a:r>
              <a:rPr lang="en-US" dirty="0"/>
              <a:t> </a:t>
            </a:r>
            <a:r>
              <a:rPr lang="en-US" dirty="0" err="1"/>
              <a:t>cutaneous</a:t>
            </a:r>
            <a:r>
              <a:rPr lang="en-US" dirty="0"/>
              <a:t> branch, motor branch in the hand</a:t>
            </a:r>
          </a:p>
          <a:p>
            <a:r>
              <a:rPr lang="en-US" b="1" dirty="0"/>
              <a:t>motor supply: </a:t>
            </a:r>
            <a:r>
              <a:rPr lang="en-US" dirty="0"/>
              <a:t>flexor compartment of the fore</a:t>
            </a:r>
            <a:r>
              <a:rPr lang="cs-CZ" dirty="0" err="1"/>
              <a:t>arm</a:t>
            </a:r>
            <a:r>
              <a:rPr lang="en-US" dirty="0"/>
              <a:t>, </a:t>
            </a:r>
            <a:r>
              <a:rPr lang="en-US" dirty="0" err="1"/>
              <a:t>thenar</a:t>
            </a:r>
            <a:r>
              <a:rPr lang="en-US" dirty="0"/>
              <a:t> and intrinsic hand muscles</a:t>
            </a:r>
          </a:p>
          <a:p>
            <a:r>
              <a:rPr lang="en-US" b="1" dirty="0"/>
              <a:t>sensory supply: </a:t>
            </a:r>
            <a:r>
              <a:rPr lang="en-US" dirty="0" err="1"/>
              <a:t>palmar</a:t>
            </a:r>
            <a:r>
              <a:rPr lang="en-US" dirty="0"/>
              <a:t> aspect of the thumb, index, middle and radial half of the ring fingers</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6329378" cy="1143000"/>
          </a:xfrm>
        </p:spPr>
        <p:txBody>
          <a:bodyPr/>
          <a:lstStyle/>
          <a:p>
            <a:r>
              <a:rPr lang="cs-CZ" dirty="0" err="1"/>
              <a:t>Median</a:t>
            </a:r>
            <a:r>
              <a:rPr lang="cs-CZ" dirty="0"/>
              <a:t> nerve – </a:t>
            </a:r>
            <a:r>
              <a:rPr lang="cs-CZ" dirty="0" err="1"/>
              <a:t>branches</a:t>
            </a:r>
            <a:r>
              <a:rPr lang="cs-CZ" dirty="0"/>
              <a:t>:</a:t>
            </a:r>
          </a:p>
        </p:txBody>
      </p:sp>
      <p:sp>
        <p:nvSpPr>
          <p:cNvPr id="3" name="Zástupný symbol pro obsah 2"/>
          <p:cNvSpPr>
            <a:spLocks noGrp="1"/>
          </p:cNvSpPr>
          <p:nvPr>
            <p:ph idx="1"/>
          </p:nvPr>
        </p:nvSpPr>
        <p:spPr>
          <a:xfrm>
            <a:off x="457200" y="1571612"/>
            <a:ext cx="8472518" cy="4554551"/>
          </a:xfrm>
        </p:spPr>
        <p:txBody>
          <a:bodyPr>
            <a:normAutofit fontScale="70000" lnSpcReduction="20000"/>
          </a:bodyPr>
          <a:lstStyle/>
          <a:p>
            <a:r>
              <a:rPr lang="cs-CZ" b="1" dirty="0" err="1"/>
              <a:t>anterior</a:t>
            </a:r>
            <a:r>
              <a:rPr lang="cs-CZ" b="1" dirty="0"/>
              <a:t> </a:t>
            </a:r>
            <a:r>
              <a:rPr lang="cs-CZ" b="1" dirty="0" err="1"/>
              <a:t>interosseous</a:t>
            </a:r>
            <a:r>
              <a:rPr lang="cs-CZ" b="1" dirty="0"/>
              <a:t> nerve</a:t>
            </a:r>
            <a:r>
              <a:rPr lang="en-US" dirty="0"/>
              <a:t> supplies </a:t>
            </a:r>
            <a:endParaRPr lang="cs-CZ" dirty="0"/>
          </a:p>
          <a:p>
            <a:pPr>
              <a:buNone/>
            </a:pPr>
            <a:r>
              <a:rPr lang="cs-CZ" dirty="0"/>
              <a:t>	</a:t>
            </a:r>
            <a:r>
              <a:rPr lang="en-US" dirty="0"/>
              <a:t>all the flexor muscles of  the  forearm </a:t>
            </a:r>
            <a:endParaRPr lang="cs-CZ" dirty="0"/>
          </a:p>
          <a:p>
            <a:pPr>
              <a:buNone/>
            </a:pPr>
            <a:r>
              <a:rPr lang="cs-CZ" dirty="0"/>
              <a:t>	</a:t>
            </a:r>
            <a:r>
              <a:rPr lang="en-US" dirty="0"/>
              <a:t>apart from </a:t>
            </a:r>
            <a:r>
              <a:rPr lang="cs-CZ" dirty="0"/>
              <a:t>flexor </a:t>
            </a:r>
            <a:r>
              <a:rPr lang="cs-CZ" dirty="0" err="1"/>
              <a:t>carpi</a:t>
            </a:r>
            <a:r>
              <a:rPr lang="cs-CZ" dirty="0"/>
              <a:t> </a:t>
            </a:r>
            <a:r>
              <a:rPr lang="cs-CZ" dirty="0" err="1"/>
              <a:t>ulnaris</a:t>
            </a:r>
            <a:r>
              <a:rPr lang="en-US" dirty="0"/>
              <a:t> and  </a:t>
            </a:r>
            <a:endParaRPr lang="cs-CZ" dirty="0"/>
          </a:p>
          <a:p>
            <a:pPr>
              <a:buNone/>
            </a:pPr>
            <a:r>
              <a:rPr lang="cs-CZ" dirty="0"/>
              <a:t>	</a:t>
            </a:r>
            <a:r>
              <a:rPr lang="en-US" dirty="0"/>
              <a:t>the </a:t>
            </a:r>
            <a:r>
              <a:rPr lang="en-US" dirty="0" err="1"/>
              <a:t>ulnar</a:t>
            </a:r>
            <a:r>
              <a:rPr lang="en-US" dirty="0"/>
              <a:t> half of </a:t>
            </a:r>
            <a:r>
              <a:rPr lang="cs-CZ" dirty="0"/>
              <a:t>flexor </a:t>
            </a:r>
            <a:r>
              <a:rPr lang="cs-CZ" dirty="0" err="1"/>
              <a:t>digitorum</a:t>
            </a:r>
            <a:r>
              <a:rPr lang="cs-CZ" dirty="0"/>
              <a:t> </a:t>
            </a:r>
            <a:r>
              <a:rPr lang="cs-CZ" dirty="0" err="1"/>
              <a:t>profundus</a:t>
            </a:r>
            <a:endParaRPr lang="cs-CZ" dirty="0"/>
          </a:p>
          <a:p>
            <a:endParaRPr lang="en-US" dirty="0"/>
          </a:p>
          <a:p>
            <a:r>
              <a:rPr lang="en-US" b="1" dirty="0"/>
              <a:t>motor branch in the hand </a:t>
            </a:r>
            <a:r>
              <a:rPr lang="en-US" dirty="0"/>
              <a:t>-  supplies</a:t>
            </a:r>
            <a:r>
              <a:rPr lang="cs-CZ" dirty="0"/>
              <a:t> </a:t>
            </a:r>
            <a:r>
              <a:rPr lang="en-US" dirty="0"/>
              <a:t> </a:t>
            </a:r>
            <a:r>
              <a:rPr lang="cs-CZ" dirty="0" err="1"/>
              <a:t>thenar</a:t>
            </a:r>
            <a:r>
              <a:rPr lang="cs-CZ" dirty="0"/>
              <a:t> </a:t>
            </a:r>
            <a:r>
              <a:rPr lang="cs-CZ" dirty="0" err="1"/>
              <a:t>muscles</a:t>
            </a:r>
            <a:r>
              <a:rPr lang="en-US" dirty="0"/>
              <a:t> and the radial two </a:t>
            </a:r>
            <a:r>
              <a:rPr lang="en-US" dirty="0" err="1"/>
              <a:t>lumbricals</a:t>
            </a:r>
            <a:endParaRPr lang="cs-CZ" dirty="0"/>
          </a:p>
          <a:p>
            <a:endParaRPr lang="en-US" dirty="0"/>
          </a:p>
          <a:p>
            <a:r>
              <a:rPr lang="en-US" b="1" dirty="0" err="1"/>
              <a:t>palmar</a:t>
            </a:r>
            <a:r>
              <a:rPr lang="en-US" b="1" dirty="0"/>
              <a:t> </a:t>
            </a:r>
            <a:r>
              <a:rPr lang="en-US" b="1" dirty="0" err="1"/>
              <a:t>cutaneous</a:t>
            </a:r>
            <a:r>
              <a:rPr lang="en-US" b="1" dirty="0"/>
              <a:t> branch </a:t>
            </a:r>
            <a:r>
              <a:rPr lang="en-US" dirty="0"/>
              <a:t>- </a:t>
            </a:r>
            <a:r>
              <a:rPr lang="en-US" dirty="0" err="1"/>
              <a:t>cutaneous</a:t>
            </a:r>
            <a:r>
              <a:rPr lang="en-US" dirty="0"/>
              <a:t> </a:t>
            </a:r>
            <a:r>
              <a:rPr lang="en-US" dirty="0" err="1"/>
              <a:t>innervation</a:t>
            </a:r>
            <a:r>
              <a:rPr lang="en-US" dirty="0"/>
              <a:t> to the </a:t>
            </a:r>
            <a:r>
              <a:rPr lang="en-US" dirty="0" err="1"/>
              <a:t>palmar</a:t>
            </a:r>
            <a:r>
              <a:rPr lang="en-US" dirty="0"/>
              <a:t> aspect of the thumb, index and middle fingers and the radial half of the ring finger</a:t>
            </a:r>
            <a:endParaRPr lang="cs-CZ" dirty="0"/>
          </a:p>
          <a:p>
            <a:endParaRPr lang="en-US" dirty="0"/>
          </a:p>
          <a:p>
            <a:r>
              <a:rPr lang="en-US" b="1" dirty="0" err="1"/>
              <a:t>articular</a:t>
            </a:r>
            <a:r>
              <a:rPr lang="en-US" b="1" dirty="0"/>
              <a:t> branches </a:t>
            </a:r>
            <a:r>
              <a:rPr lang="en-US" dirty="0"/>
              <a:t>to the elbow, wrist, carpal and </a:t>
            </a:r>
            <a:r>
              <a:rPr lang="en-US" dirty="0" err="1"/>
              <a:t>phalangeal</a:t>
            </a:r>
            <a:r>
              <a:rPr lang="en-US" dirty="0"/>
              <a:t> joints</a:t>
            </a:r>
          </a:p>
          <a:p>
            <a:endParaRPr lang="cs-CZ" dirty="0"/>
          </a:p>
        </p:txBody>
      </p:sp>
      <p:pic>
        <p:nvPicPr>
          <p:cNvPr id="22530" name="Picture 2" descr="https://o.quizlet.com/Oti0mblLmmgsWxBDVilJcg_m.png">
            <a:hlinkClick r:id="rId2"/>
          </p:cNvPr>
          <p:cNvPicPr>
            <a:picLocks noChangeAspect="1" noChangeArrowheads="1"/>
          </p:cNvPicPr>
          <p:nvPr/>
        </p:nvPicPr>
        <p:blipFill>
          <a:blip r:embed="rId3" cstate="print"/>
          <a:srcRect/>
          <a:stretch>
            <a:fillRect/>
          </a:stretch>
        </p:blipFill>
        <p:spPr bwMode="auto">
          <a:xfrm>
            <a:off x="6858000" y="285728"/>
            <a:ext cx="2286000" cy="21717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accessphysiotherapy.mhmedical.com/data/Multimedia/grandRounds/brachial/media/SlideImages/Burke-Doe%20L7%20Slide10.JPG"/>
          <p:cNvPicPr>
            <a:picLocks noChangeAspect="1" noChangeArrowheads="1"/>
          </p:cNvPicPr>
          <p:nvPr/>
        </p:nvPicPr>
        <p:blipFill>
          <a:blip r:embed="rId2" cstate="print"/>
          <a:srcRect b="5505"/>
          <a:stretch>
            <a:fillRect/>
          </a:stretch>
        </p:blipFill>
        <p:spPr bwMode="auto">
          <a:xfrm>
            <a:off x="285720" y="357166"/>
            <a:ext cx="8663615" cy="61436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 </a:t>
            </a:r>
            <a:r>
              <a:rPr lang="cs-CZ" dirty="0" err="1"/>
              <a:t>palsy</a:t>
            </a:r>
            <a:endParaRPr lang="cs-CZ" dirty="0"/>
          </a:p>
        </p:txBody>
      </p:sp>
      <p:sp>
        <p:nvSpPr>
          <p:cNvPr id="3" name="Zástupný symbol pro obsah 2"/>
          <p:cNvSpPr>
            <a:spLocks noGrp="1"/>
          </p:cNvSpPr>
          <p:nvPr>
            <p:ph idx="1"/>
          </p:nvPr>
        </p:nvSpPr>
        <p:spPr/>
        <p:txBody>
          <a:bodyPr/>
          <a:lstStyle/>
          <a:p>
            <a:endParaRPr lang="cs-CZ" dirty="0"/>
          </a:p>
        </p:txBody>
      </p:sp>
      <p:pic>
        <p:nvPicPr>
          <p:cNvPr id="20482" name="Picture 2" descr="https://upload.wikimedia.org/wikipedia/en/d/d6/Apehand_1.JPG"/>
          <p:cNvPicPr>
            <a:picLocks noChangeAspect="1" noChangeArrowheads="1"/>
          </p:cNvPicPr>
          <p:nvPr/>
        </p:nvPicPr>
        <p:blipFill>
          <a:blip r:embed="rId2" cstate="print"/>
          <a:srcRect/>
          <a:stretch>
            <a:fillRect/>
          </a:stretch>
        </p:blipFill>
        <p:spPr bwMode="auto">
          <a:xfrm>
            <a:off x="214282" y="1857364"/>
            <a:ext cx="4176000" cy="3132000"/>
          </a:xfrm>
          <a:prstGeom prst="rect">
            <a:avLst/>
          </a:prstGeom>
          <a:noFill/>
        </p:spPr>
      </p:pic>
      <p:pic>
        <p:nvPicPr>
          <p:cNvPr id="20484" name="Picture 4" descr="https://upload.wikimedia.org/wikipedia/en/6/61/Apehand_2.JPG"/>
          <p:cNvPicPr>
            <a:picLocks noChangeAspect="1" noChangeArrowheads="1"/>
          </p:cNvPicPr>
          <p:nvPr/>
        </p:nvPicPr>
        <p:blipFill>
          <a:blip r:embed="rId3" cstate="print"/>
          <a:srcRect/>
          <a:stretch>
            <a:fillRect/>
          </a:stretch>
        </p:blipFill>
        <p:spPr bwMode="auto">
          <a:xfrm>
            <a:off x="4500562" y="1857364"/>
            <a:ext cx="4176000" cy="3132000"/>
          </a:xfrm>
          <a:prstGeom prst="rect">
            <a:avLst/>
          </a:prstGeom>
          <a:noFill/>
        </p:spPr>
      </p:pic>
      <p:sp>
        <p:nvSpPr>
          <p:cNvPr id="6" name="Obdélník 5"/>
          <p:cNvSpPr/>
          <p:nvPr/>
        </p:nvSpPr>
        <p:spPr>
          <a:xfrm>
            <a:off x="3143240" y="5429264"/>
            <a:ext cx="3429024" cy="523220"/>
          </a:xfrm>
          <a:prstGeom prst="rect">
            <a:avLst/>
          </a:prstGeom>
        </p:spPr>
        <p:txBody>
          <a:bodyPr wrap="square">
            <a:spAutoFit/>
          </a:bodyPr>
          <a:lstStyle/>
          <a:p>
            <a:r>
              <a:rPr lang="en-US" sz="2800" dirty="0">
                <a:hlinkClick r:id="rId4" tooltip="Ape hand deformity"/>
              </a:rPr>
              <a:t>ape-hand deformity</a:t>
            </a:r>
            <a:endParaRPr lang="cs-C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F957A-3F41-4A31-A09F-22A1851D6519}"/>
              </a:ext>
            </a:extLst>
          </p:cNvPr>
          <p:cNvSpPr>
            <a:spLocks noGrp="1"/>
          </p:cNvSpPr>
          <p:nvPr>
            <p:ph type="title"/>
          </p:nvPr>
        </p:nvSpPr>
        <p:spPr/>
        <p:txBody>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a:t>
            </a:r>
          </a:p>
        </p:txBody>
      </p:sp>
      <p:sp>
        <p:nvSpPr>
          <p:cNvPr id="3" name="Zástupný obsah 2">
            <a:extLst>
              <a:ext uri="{FF2B5EF4-FFF2-40B4-BE49-F238E27FC236}">
                <a16:creationId xmlns:a16="http://schemas.microsoft.com/office/drawing/2014/main" id="{565C2CE0-DBE6-4568-8750-52D8CEE59823}"/>
              </a:ext>
            </a:extLst>
          </p:cNvPr>
          <p:cNvSpPr>
            <a:spLocks noGrp="1"/>
          </p:cNvSpPr>
          <p:nvPr>
            <p:ph idx="1"/>
          </p:nvPr>
        </p:nvSpPr>
        <p:spPr/>
        <p:txBody>
          <a:bodyPr/>
          <a:lstStyle/>
          <a:p>
            <a:pPr marL="514350" indent="-514350">
              <a:buAutoNum type="arabicPeriod"/>
            </a:pPr>
            <a:r>
              <a:rPr lang="cs-CZ" sz="3200" dirty="0" err="1"/>
              <a:t>Axillary</a:t>
            </a:r>
            <a:r>
              <a:rPr lang="cs-CZ" sz="3200" dirty="0"/>
              <a:t> nerve</a:t>
            </a:r>
          </a:p>
          <a:p>
            <a:pPr marL="514350" indent="-514350">
              <a:buAutoNum type="arabicPeriod"/>
            </a:pPr>
            <a:r>
              <a:rPr lang="cs-CZ" sz="3200" dirty="0" err="1"/>
              <a:t>Musculocutaneuous</a:t>
            </a:r>
            <a:r>
              <a:rPr lang="cs-CZ" sz="3200" dirty="0"/>
              <a:t> nerve</a:t>
            </a:r>
          </a:p>
          <a:p>
            <a:pPr marL="514350" indent="-514350">
              <a:buAutoNum type="arabicPeriod"/>
            </a:pPr>
            <a:r>
              <a:rPr lang="cs-CZ" sz="3200" dirty="0" err="1"/>
              <a:t>Radial</a:t>
            </a:r>
            <a:r>
              <a:rPr lang="cs-CZ" sz="3200" dirty="0"/>
              <a:t> nerve</a:t>
            </a:r>
          </a:p>
          <a:p>
            <a:pPr marL="514350" indent="-514350">
              <a:buAutoNum type="arabicPeriod"/>
            </a:pPr>
            <a:r>
              <a:rPr lang="cs-CZ" sz="3200" dirty="0" err="1"/>
              <a:t>Median</a:t>
            </a:r>
            <a:r>
              <a:rPr lang="cs-CZ" sz="3200" dirty="0"/>
              <a:t> nerve</a:t>
            </a:r>
          </a:p>
          <a:p>
            <a:pPr marL="514350" indent="-514350">
              <a:buAutoNum type="arabicPeriod"/>
            </a:pPr>
            <a:r>
              <a:rPr lang="cs-CZ" sz="3200" dirty="0" err="1"/>
              <a:t>Ulnar</a:t>
            </a:r>
            <a:r>
              <a:rPr lang="cs-CZ" sz="3200" dirty="0"/>
              <a:t> nerve</a:t>
            </a:r>
          </a:p>
          <a:p>
            <a:endParaRPr lang="cs-CZ" dirty="0"/>
          </a:p>
        </p:txBody>
      </p:sp>
    </p:spTree>
    <p:extLst>
      <p:ext uri="{BB962C8B-B14F-4D97-AF65-F5344CB8AC3E}">
        <p14:creationId xmlns:p14="http://schemas.microsoft.com/office/powerpoint/2010/main" val="410096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Median</a:t>
            </a:r>
            <a:r>
              <a:rPr lang="cs-CZ" sz="3600" dirty="0"/>
              <a:t> nerve </a:t>
            </a:r>
            <a:r>
              <a:rPr lang="cs-CZ" sz="3600" dirty="0" err="1"/>
              <a:t>palsy</a:t>
            </a:r>
            <a:r>
              <a:rPr lang="cs-CZ" sz="3600" dirty="0"/>
              <a:t> – </a:t>
            </a:r>
            <a:r>
              <a:rPr lang="cs-CZ" sz="3600" dirty="0" err="1"/>
              <a:t>signs</a:t>
            </a:r>
            <a:r>
              <a:rPr lang="cs-CZ" sz="3600" dirty="0"/>
              <a:t> </a:t>
            </a:r>
            <a:r>
              <a:rPr lang="cs-CZ" sz="3600" dirty="0" err="1"/>
              <a:t>and</a:t>
            </a:r>
            <a:r>
              <a:rPr lang="cs-CZ" sz="3600" dirty="0"/>
              <a:t> </a:t>
            </a:r>
            <a:r>
              <a:rPr lang="cs-CZ" sz="3600" dirty="0" err="1"/>
              <a:t>symptoms</a:t>
            </a:r>
            <a:r>
              <a:rPr lang="cs-CZ" sz="3600" dirty="0"/>
              <a:t>:</a:t>
            </a:r>
          </a:p>
        </p:txBody>
      </p:sp>
      <p:sp>
        <p:nvSpPr>
          <p:cNvPr id="3" name="Zástupný symbol pro obsah 2"/>
          <p:cNvSpPr>
            <a:spLocks noGrp="1"/>
          </p:cNvSpPr>
          <p:nvPr>
            <p:ph idx="1"/>
          </p:nvPr>
        </p:nvSpPr>
        <p:spPr/>
        <p:txBody>
          <a:bodyPr>
            <a:normAutofit fontScale="77500" lnSpcReduction="20000"/>
          </a:bodyPr>
          <a:lstStyle/>
          <a:p>
            <a:r>
              <a:rPr lang="en-US" dirty="0"/>
              <a:t>Lack of ability to abduct and oppose the thumb due to </a:t>
            </a:r>
            <a:r>
              <a:rPr lang="en-US" b="1" dirty="0"/>
              <a:t>paralysis of the </a:t>
            </a:r>
            <a:r>
              <a:rPr lang="en-US" b="1" dirty="0" err="1"/>
              <a:t>thenar</a:t>
            </a:r>
            <a:r>
              <a:rPr lang="en-US" b="1" dirty="0"/>
              <a:t> muscles</a:t>
            </a:r>
            <a:r>
              <a:rPr lang="en-US" dirty="0"/>
              <a:t>. This is called "</a:t>
            </a:r>
            <a:r>
              <a:rPr lang="en-US" dirty="0">
                <a:hlinkClick r:id="rId2" tooltip="Ape hand deformity"/>
              </a:rPr>
              <a:t>ape-hand deformity</a:t>
            </a:r>
            <a:r>
              <a:rPr lang="en-US" dirty="0"/>
              <a:t>„</a:t>
            </a:r>
            <a:endParaRPr lang="cs-CZ" dirty="0"/>
          </a:p>
          <a:p>
            <a:endParaRPr lang="en-US" dirty="0"/>
          </a:p>
          <a:p>
            <a:r>
              <a:rPr lang="en-US" b="1" dirty="0"/>
              <a:t>Sensory loss </a:t>
            </a:r>
            <a:r>
              <a:rPr lang="en-US" dirty="0"/>
              <a:t>in the thumb, index finger, long finger, and the radial aspect of the ring finger</a:t>
            </a:r>
            <a:endParaRPr lang="cs-CZ" dirty="0"/>
          </a:p>
          <a:p>
            <a:endParaRPr lang="en-US" dirty="0"/>
          </a:p>
          <a:p>
            <a:r>
              <a:rPr lang="en-US" b="1" dirty="0"/>
              <a:t>Weakness </a:t>
            </a:r>
            <a:r>
              <a:rPr lang="en-US" dirty="0"/>
              <a:t>in forearm </a:t>
            </a:r>
            <a:r>
              <a:rPr lang="en-US" dirty="0" err="1"/>
              <a:t>pronation</a:t>
            </a:r>
            <a:r>
              <a:rPr lang="en-US" dirty="0"/>
              <a:t> and wrist and finger flexion</a:t>
            </a:r>
            <a:endParaRPr lang="cs-CZ" dirty="0"/>
          </a:p>
          <a:p>
            <a:endParaRPr lang="cs-CZ" baseline="30000" dirty="0"/>
          </a:p>
          <a:p>
            <a:r>
              <a:rPr lang="cs-CZ" dirty="0" err="1"/>
              <a:t>Difficulties</a:t>
            </a:r>
            <a:r>
              <a:rPr lang="cs-CZ" dirty="0"/>
              <a:t> in </a:t>
            </a:r>
            <a:r>
              <a:rPr lang="en-US" dirty="0">
                <a:hlinkClick r:id="rId3" tooltip="Activities of daily living"/>
              </a:rPr>
              <a:t>Activities of daily living</a:t>
            </a:r>
            <a:r>
              <a:rPr lang="cs-CZ" dirty="0"/>
              <a:t> (ADL)</a:t>
            </a:r>
            <a:r>
              <a:rPr lang="en-US" dirty="0"/>
              <a:t> such as brushing teeth, tying shoes, making phone calls, turning door knobs and writing</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 </a:t>
            </a:r>
            <a:r>
              <a:rPr lang="cs-CZ" dirty="0" err="1"/>
              <a:t>palsy</a:t>
            </a:r>
            <a:r>
              <a:rPr lang="cs-CZ" dirty="0"/>
              <a:t> – </a:t>
            </a:r>
            <a:r>
              <a:rPr lang="cs-CZ" dirty="0" err="1"/>
              <a:t>causes</a:t>
            </a:r>
            <a:r>
              <a:rPr lang="cs-CZ" dirty="0"/>
              <a:t>:</a:t>
            </a:r>
          </a:p>
        </p:txBody>
      </p:sp>
      <p:sp>
        <p:nvSpPr>
          <p:cNvPr id="3" name="Zástupný symbol pro obsah 2"/>
          <p:cNvSpPr>
            <a:spLocks noGrp="1"/>
          </p:cNvSpPr>
          <p:nvPr>
            <p:ph idx="1"/>
          </p:nvPr>
        </p:nvSpPr>
        <p:spPr>
          <a:xfrm>
            <a:off x="457200" y="1600200"/>
            <a:ext cx="8229600" cy="4829196"/>
          </a:xfrm>
        </p:spPr>
        <p:txBody>
          <a:bodyPr>
            <a:normAutofit fontScale="77500" lnSpcReduction="20000"/>
          </a:bodyPr>
          <a:lstStyle/>
          <a:p>
            <a:r>
              <a:rPr lang="en-US" dirty="0"/>
              <a:t>deep, penetrating injuries to the arm, forearm, or wrist</a:t>
            </a:r>
            <a:endParaRPr lang="cs-CZ" dirty="0"/>
          </a:p>
          <a:p>
            <a:r>
              <a:rPr lang="cs-CZ" dirty="0" err="1"/>
              <a:t>or</a:t>
            </a:r>
            <a:r>
              <a:rPr lang="cs-CZ" dirty="0"/>
              <a:t> </a:t>
            </a:r>
            <a:r>
              <a:rPr lang="en-US" dirty="0"/>
              <a:t>blunt force trauma or neuropathy</a:t>
            </a:r>
          </a:p>
          <a:p>
            <a:endParaRPr lang="cs-CZ" dirty="0"/>
          </a:p>
          <a:p>
            <a:pPr>
              <a:buNone/>
            </a:pPr>
            <a:r>
              <a:rPr lang="cs-CZ" dirty="0"/>
              <a:t>C</a:t>
            </a:r>
            <a:r>
              <a:rPr lang="en-US" dirty="0"/>
              <a:t>an be separated into 2 subsections</a:t>
            </a:r>
            <a:r>
              <a:rPr lang="cs-CZ" dirty="0"/>
              <a:t> - </a:t>
            </a:r>
            <a:r>
              <a:rPr lang="en-US" dirty="0"/>
              <a:t>high and low </a:t>
            </a:r>
            <a:r>
              <a:rPr lang="cs-CZ" dirty="0"/>
              <a:t>MNP:</a:t>
            </a:r>
          </a:p>
          <a:p>
            <a:r>
              <a:rPr lang="en-US" b="1" dirty="0"/>
              <a:t>High MNP </a:t>
            </a:r>
            <a:r>
              <a:rPr lang="en-US" dirty="0"/>
              <a:t>involves lesions at the elbow and forearm areas</a:t>
            </a:r>
            <a:endParaRPr lang="cs-CZ" dirty="0"/>
          </a:p>
          <a:p>
            <a:r>
              <a:rPr lang="en-US" b="1" dirty="0"/>
              <a:t>Low </a:t>
            </a:r>
            <a:r>
              <a:rPr lang="cs-CZ" b="1" dirty="0"/>
              <a:t>MNP </a:t>
            </a:r>
            <a:r>
              <a:rPr lang="en-US" dirty="0"/>
              <a:t>results from lesions at the wrist</a:t>
            </a:r>
            <a:endParaRPr lang="cs-CZ" dirty="0"/>
          </a:p>
          <a:p>
            <a:endParaRPr lang="cs-CZ" dirty="0"/>
          </a:p>
          <a:p>
            <a:r>
              <a:rPr lang="cs-CZ" sz="2600" dirty="0"/>
              <a:t>c</a:t>
            </a:r>
            <a:r>
              <a:rPr lang="en-US" sz="2600" dirty="0" err="1"/>
              <a:t>ompression</a:t>
            </a:r>
            <a:r>
              <a:rPr lang="en-US" sz="2600" dirty="0"/>
              <a:t> at the different levels of the </a:t>
            </a:r>
            <a:r>
              <a:rPr lang="en-US" sz="2600" dirty="0">
                <a:hlinkClick r:id="rId2" tooltip="Median nerve"/>
              </a:rPr>
              <a:t>median nerve</a:t>
            </a:r>
            <a:r>
              <a:rPr lang="en-US" sz="2600" dirty="0"/>
              <a:t> produce variable symptoms and/or syndromes</a:t>
            </a:r>
            <a:r>
              <a:rPr lang="cs-CZ" sz="2600" dirty="0"/>
              <a:t>, t</a:t>
            </a:r>
            <a:r>
              <a:rPr lang="en-US" sz="2600" dirty="0"/>
              <a:t>he areas are:</a:t>
            </a:r>
          </a:p>
          <a:p>
            <a:r>
              <a:rPr lang="en-US" sz="2600" dirty="0"/>
              <a:t>Underneath </a:t>
            </a:r>
            <a:r>
              <a:rPr lang="en-US" sz="2600" dirty="0">
                <a:hlinkClick r:id="rId3" tooltip="Struthers' ligament"/>
              </a:rPr>
              <a:t>Struthers' ligament</a:t>
            </a:r>
            <a:endParaRPr lang="en-US" sz="2600" dirty="0"/>
          </a:p>
          <a:p>
            <a:r>
              <a:rPr lang="en-US" sz="2600" dirty="0"/>
              <a:t>Passing by the </a:t>
            </a:r>
            <a:r>
              <a:rPr lang="en-US" sz="2600" dirty="0" err="1">
                <a:hlinkClick r:id="rId4" tooltip="Bicipital aponeurosis"/>
              </a:rPr>
              <a:t>bicipital</a:t>
            </a:r>
            <a:r>
              <a:rPr lang="en-US" sz="2600" dirty="0">
                <a:hlinkClick r:id="rId4" tooltip="Bicipital aponeurosis"/>
              </a:rPr>
              <a:t> </a:t>
            </a:r>
            <a:r>
              <a:rPr lang="en-US" sz="2600" dirty="0" err="1">
                <a:hlinkClick r:id="rId4" tooltip="Bicipital aponeurosis"/>
              </a:rPr>
              <a:t>aponeurosis</a:t>
            </a:r>
            <a:r>
              <a:rPr lang="en-US" sz="2600" dirty="0"/>
              <a:t> (also known as </a:t>
            </a:r>
            <a:r>
              <a:rPr lang="en-US" sz="2600" dirty="0" err="1"/>
              <a:t>lacertus</a:t>
            </a:r>
            <a:r>
              <a:rPr lang="en-US" sz="2600" dirty="0"/>
              <a:t> </a:t>
            </a:r>
            <a:r>
              <a:rPr lang="en-US" sz="2600" dirty="0" err="1"/>
              <a:t>fibrosus</a:t>
            </a:r>
            <a:r>
              <a:rPr lang="en-US" sz="2600" dirty="0"/>
              <a:t>)</a:t>
            </a:r>
          </a:p>
          <a:p>
            <a:r>
              <a:rPr lang="en-US" sz="2600" dirty="0"/>
              <a:t>Between the two heads of the </a:t>
            </a:r>
            <a:r>
              <a:rPr lang="en-US" sz="2600" dirty="0" err="1">
                <a:hlinkClick r:id="rId5" tooltip="Pronator teres"/>
              </a:rPr>
              <a:t>pronator</a:t>
            </a:r>
            <a:r>
              <a:rPr lang="en-US" sz="2600" dirty="0">
                <a:hlinkClick r:id="rId5" tooltip="Pronator teres"/>
              </a:rPr>
              <a:t> </a:t>
            </a:r>
            <a:r>
              <a:rPr lang="en-US" sz="2600" dirty="0" err="1">
                <a:hlinkClick r:id="rId5" tooltip="Pronator teres"/>
              </a:rPr>
              <a:t>teres</a:t>
            </a:r>
            <a:endParaRPr lang="en-US" sz="2600" dirty="0"/>
          </a:p>
          <a:p>
            <a:r>
              <a:rPr lang="en-US" sz="2600" dirty="0"/>
              <a:t>Compression in the carpal tunnel causes </a:t>
            </a:r>
            <a:r>
              <a:rPr lang="en-US" sz="2600" dirty="0">
                <a:hlinkClick r:id="rId6" tooltip="Carpal tunnel syndrome"/>
              </a:rPr>
              <a:t>carpal tunnel syndrome</a:t>
            </a:r>
            <a:endParaRPr lang="en-US" sz="2600" dirty="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Tests</a:t>
            </a:r>
            <a:r>
              <a:rPr lang="cs-CZ" dirty="0"/>
              <a:t> </a:t>
            </a:r>
            <a:r>
              <a:rPr lang="cs-CZ" dirty="0" err="1"/>
              <a:t>of</a:t>
            </a:r>
            <a:r>
              <a:rPr lang="cs-CZ" dirty="0"/>
              <a:t> </a:t>
            </a:r>
            <a:r>
              <a:rPr lang="cs-CZ" dirty="0" err="1"/>
              <a:t>median</a:t>
            </a:r>
            <a:r>
              <a:rPr lang="cs-CZ" dirty="0"/>
              <a:t> nerve </a:t>
            </a:r>
            <a:r>
              <a:rPr lang="cs-CZ" dirty="0" err="1"/>
              <a:t>function</a:t>
            </a:r>
            <a:endParaRPr lang="cs-CZ" dirty="0"/>
          </a:p>
        </p:txBody>
      </p:sp>
      <p:sp>
        <p:nvSpPr>
          <p:cNvPr id="3" name="Zástupný symbol pro obsah 2"/>
          <p:cNvSpPr>
            <a:spLocks noGrp="1"/>
          </p:cNvSpPr>
          <p:nvPr>
            <p:ph idx="1"/>
          </p:nvPr>
        </p:nvSpPr>
        <p:spPr>
          <a:xfrm>
            <a:off x="571472" y="1500174"/>
            <a:ext cx="4114800" cy="685791"/>
          </a:xfrm>
        </p:spPr>
        <p:txBody>
          <a:bodyPr/>
          <a:lstStyle/>
          <a:p>
            <a:r>
              <a:rPr lang="cs-CZ" dirty="0" err="1"/>
              <a:t>Thumb</a:t>
            </a:r>
            <a:r>
              <a:rPr lang="cs-CZ" dirty="0"/>
              <a:t> „</a:t>
            </a:r>
            <a:r>
              <a:rPr lang="cs-CZ" dirty="0" err="1"/>
              <a:t>circles</a:t>
            </a:r>
            <a:r>
              <a:rPr lang="cs-CZ" dirty="0"/>
              <a:t>“</a:t>
            </a:r>
          </a:p>
        </p:txBody>
      </p:sp>
      <p:pic>
        <p:nvPicPr>
          <p:cNvPr id="1026" name="Picture 2" descr="http://www.orthop.washington.edu/orthodev/drupal/sites/default/files/Portals/21/LiveContent/8746/Images/figure9.gif"/>
          <p:cNvPicPr>
            <a:picLocks noChangeAspect="1" noChangeArrowheads="1"/>
          </p:cNvPicPr>
          <p:nvPr/>
        </p:nvPicPr>
        <p:blipFill>
          <a:blip r:embed="rId2" cstate="print"/>
          <a:srcRect/>
          <a:stretch>
            <a:fillRect/>
          </a:stretch>
        </p:blipFill>
        <p:spPr bwMode="auto">
          <a:xfrm>
            <a:off x="1500166" y="2214554"/>
            <a:ext cx="2119680" cy="1497600"/>
          </a:xfrm>
          <a:prstGeom prst="rect">
            <a:avLst/>
          </a:prstGeom>
          <a:noFill/>
        </p:spPr>
      </p:pic>
      <p:pic>
        <p:nvPicPr>
          <p:cNvPr id="1028" name="Picture 4" descr="http://www.open.edu/openlearnworks/pluginfile.php/4569/mod_oucontent/oucontent/67/none/none/fig11.jpg"/>
          <p:cNvPicPr>
            <a:picLocks noChangeAspect="1" noChangeArrowheads="1"/>
          </p:cNvPicPr>
          <p:nvPr/>
        </p:nvPicPr>
        <p:blipFill>
          <a:blip r:embed="rId3" cstate="print"/>
          <a:srcRect l="18214" t="39578" r="62500" b="3034"/>
          <a:stretch>
            <a:fillRect/>
          </a:stretch>
        </p:blipFill>
        <p:spPr bwMode="auto">
          <a:xfrm>
            <a:off x="5000628" y="2143116"/>
            <a:ext cx="1117241" cy="1800000"/>
          </a:xfrm>
          <a:prstGeom prst="rect">
            <a:avLst/>
          </a:prstGeom>
          <a:noFill/>
        </p:spPr>
      </p:pic>
      <p:pic>
        <p:nvPicPr>
          <p:cNvPr id="1030" name="Picture 6" descr="http://www.open.edu/openlearnworks/pluginfile.php/4569/mod_oucontent/oucontent/67/none/none/fig11.jpg"/>
          <p:cNvPicPr>
            <a:picLocks noChangeAspect="1" noChangeArrowheads="1"/>
          </p:cNvPicPr>
          <p:nvPr/>
        </p:nvPicPr>
        <p:blipFill>
          <a:blip r:embed="rId3" cstate="print"/>
          <a:srcRect l="47143" t="47494" r="15357" b="3957"/>
          <a:stretch>
            <a:fillRect/>
          </a:stretch>
        </p:blipFill>
        <p:spPr bwMode="auto">
          <a:xfrm>
            <a:off x="6143636" y="2285992"/>
            <a:ext cx="2054348" cy="1440000"/>
          </a:xfrm>
          <a:prstGeom prst="rect">
            <a:avLst/>
          </a:prstGeom>
          <a:noFill/>
        </p:spPr>
      </p:pic>
      <p:sp>
        <p:nvSpPr>
          <p:cNvPr id="7" name="Zástupný symbol pro obsah 2"/>
          <p:cNvSpPr txBox="1">
            <a:spLocks/>
          </p:cNvSpPr>
          <p:nvPr/>
        </p:nvSpPr>
        <p:spPr>
          <a:xfrm>
            <a:off x="4714876" y="1571612"/>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Thumb</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opposition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2" name="Picture 8" descr="card-15974301-back.jpg">
            <a:hlinkClick r:id="rId4"/>
          </p:cNvPr>
          <p:cNvPicPr>
            <a:picLocks noChangeAspect="1" noChangeArrowheads="1"/>
          </p:cNvPicPr>
          <p:nvPr/>
        </p:nvPicPr>
        <p:blipFill>
          <a:blip r:embed="rId5" cstate="print"/>
          <a:srcRect r="82000" b="12719"/>
          <a:stretch>
            <a:fillRect/>
          </a:stretch>
        </p:blipFill>
        <p:spPr bwMode="auto">
          <a:xfrm>
            <a:off x="1714480" y="4897328"/>
            <a:ext cx="1021098" cy="1960672"/>
          </a:xfrm>
          <a:prstGeom prst="rect">
            <a:avLst/>
          </a:prstGeom>
          <a:noFill/>
        </p:spPr>
      </p:pic>
      <p:pic>
        <p:nvPicPr>
          <p:cNvPr id="1036" name="Picture 12" descr="popes hand"/>
          <p:cNvPicPr>
            <a:picLocks noChangeAspect="1" noChangeArrowheads="1"/>
          </p:cNvPicPr>
          <p:nvPr/>
        </p:nvPicPr>
        <p:blipFill>
          <a:blip r:embed="rId6" cstate="print"/>
          <a:srcRect/>
          <a:stretch>
            <a:fillRect/>
          </a:stretch>
        </p:blipFill>
        <p:spPr bwMode="auto">
          <a:xfrm>
            <a:off x="5500694" y="4857760"/>
            <a:ext cx="1789200" cy="1789200"/>
          </a:xfrm>
          <a:prstGeom prst="rect">
            <a:avLst/>
          </a:prstGeom>
          <a:noFill/>
        </p:spPr>
      </p:pic>
      <p:sp>
        <p:nvSpPr>
          <p:cNvPr id="11" name="Zástupný symbol pro obsah 2"/>
          <p:cNvSpPr txBox="1">
            <a:spLocks/>
          </p:cNvSpPr>
          <p:nvPr/>
        </p:nvSpPr>
        <p:spPr>
          <a:xfrm>
            <a:off x="1000100" y="4214818"/>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Thumb</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flexion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Zástupný symbol pro obsah 2"/>
          <p:cNvSpPr txBox="1">
            <a:spLocks/>
          </p:cNvSpPr>
          <p:nvPr/>
        </p:nvSpPr>
        <p:spPr>
          <a:xfrm>
            <a:off x="4857752" y="4214818"/>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Fingers</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flexion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42" name="Picture 2" descr="MEDIAN NERVE BELOW THE ELBOW&#10;BENEDICTION SIGN&#10;• Anterior interosseous nerve palsy.&#10;• Arises from the median nerve 4-6 cm b..."/>
          <p:cNvPicPr>
            <a:picLocks noChangeAspect="1" noChangeArrowheads="1"/>
          </p:cNvPicPr>
          <p:nvPr/>
        </p:nvPicPr>
        <p:blipFill>
          <a:blip r:embed="rId2" cstate="print"/>
          <a:srcRect/>
          <a:stretch>
            <a:fillRect/>
          </a:stretch>
        </p:blipFill>
        <p:spPr bwMode="auto">
          <a:xfrm>
            <a:off x="357158" y="214290"/>
            <a:ext cx="8472747" cy="6361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Carpal</a:t>
            </a:r>
            <a:r>
              <a:rPr lang="cs-CZ" dirty="0"/>
              <a:t> </a:t>
            </a:r>
            <a:r>
              <a:rPr lang="cs-CZ" dirty="0" err="1"/>
              <a:t>tunnel</a:t>
            </a:r>
            <a:r>
              <a:rPr lang="cs-CZ" dirty="0"/>
              <a:t> syndrome</a:t>
            </a:r>
          </a:p>
        </p:txBody>
      </p:sp>
      <p:sp>
        <p:nvSpPr>
          <p:cNvPr id="3" name="Zástupný symbol pro obsah 2"/>
          <p:cNvSpPr>
            <a:spLocks noGrp="1"/>
          </p:cNvSpPr>
          <p:nvPr>
            <p:ph idx="1"/>
          </p:nvPr>
        </p:nvSpPr>
        <p:spPr/>
        <p:txBody>
          <a:bodyPr/>
          <a:lstStyle/>
          <a:p>
            <a:endParaRPr lang="cs-CZ"/>
          </a:p>
        </p:txBody>
      </p:sp>
      <p:pic>
        <p:nvPicPr>
          <p:cNvPr id="55298" name="Picture 2" descr="Peripheral Nerves of Upper Limb"/>
          <p:cNvPicPr>
            <a:picLocks noChangeAspect="1" noChangeArrowheads="1"/>
          </p:cNvPicPr>
          <p:nvPr/>
        </p:nvPicPr>
        <p:blipFill>
          <a:blip r:embed="rId2" cstate="print"/>
          <a:srcRect t="21978" b="9340"/>
          <a:stretch>
            <a:fillRect/>
          </a:stretch>
        </p:blipFill>
        <p:spPr bwMode="auto">
          <a:xfrm>
            <a:off x="571472" y="1714488"/>
            <a:ext cx="8330591" cy="4291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285728"/>
            <a:ext cx="6000792" cy="1143000"/>
          </a:xfrm>
        </p:spPr>
        <p:txBody>
          <a:bodyPr/>
          <a:lstStyle/>
          <a:p>
            <a:r>
              <a:rPr lang="cs-CZ" dirty="0" err="1"/>
              <a:t>Ulnar</a:t>
            </a:r>
            <a:r>
              <a:rPr lang="cs-CZ" dirty="0"/>
              <a:t> nerve</a:t>
            </a:r>
          </a:p>
        </p:txBody>
      </p:sp>
      <p:sp>
        <p:nvSpPr>
          <p:cNvPr id="3" name="Zástupný symbol pro obsah 2"/>
          <p:cNvSpPr>
            <a:spLocks noGrp="1"/>
          </p:cNvSpPr>
          <p:nvPr>
            <p:ph idx="1"/>
          </p:nvPr>
        </p:nvSpPr>
        <p:spPr>
          <a:xfrm>
            <a:off x="714348" y="1785926"/>
            <a:ext cx="4186238" cy="4186254"/>
          </a:xfrm>
        </p:spPr>
        <p:txBody>
          <a:bodyPr>
            <a:normAutofit fontScale="92500" lnSpcReduction="10000"/>
          </a:bodyPr>
          <a:lstStyle/>
          <a:p>
            <a:r>
              <a:rPr lang="cs-CZ" dirty="0" err="1"/>
              <a:t>It</a:t>
            </a:r>
            <a:r>
              <a:rPr lang="cs-CZ" dirty="0"/>
              <a:t> </a:t>
            </a:r>
            <a:r>
              <a:rPr lang="en-US" dirty="0"/>
              <a:t>originates from the </a:t>
            </a:r>
            <a:r>
              <a:rPr lang="en-US" dirty="0">
                <a:hlinkClick r:id="rId2" tooltip="Cervical spinal nerve 8"/>
              </a:rPr>
              <a:t>C8</a:t>
            </a:r>
            <a:r>
              <a:rPr lang="en-US" dirty="0"/>
              <a:t>-</a:t>
            </a:r>
            <a:r>
              <a:rPr lang="en-US" dirty="0">
                <a:hlinkClick r:id="rId3" tooltip="Thoracic spinal nerve 1"/>
              </a:rPr>
              <a:t>T1</a:t>
            </a:r>
            <a:r>
              <a:rPr lang="en-US" dirty="0"/>
              <a:t> nerve roots (and occasionally carries </a:t>
            </a:r>
            <a:r>
              <a:rPr lang="en-US" dirty="0">
                <a:hlinkClick r:id="rId4" tooltip="Cervical spinal nerve 7"/>
              </a:rPr>
              <a:t>C7</a:t>
            </a:r>
            <a:r>
              <a:rPr lang="en-US" dirty="0"/>
              <a:t> </a:t>
            </a:r>
            <a:r>
              <a:rPr lang="en-US" dirty="0" err="1"/>
              <a:t>fibres</a:t>
            </a:r>
            <a:r>
              <a:rPr lang="en-US" dirty="0"/>
              <a:t>) which form part of the medial cord of the </a:t>
            </a:r>
            <a:r>
              <a:rPr lang="en-US" dirty="0">
                <a:hlinkClick r:id="rId5" tooltip="Brachial plexus"/>
              </a:rPr>
              <a:t>brachial plexus</a:t>
            </a:r>
            <a:r>
              <a:rPr lang="en-US" dirty="0"/>
              <a:t>, and descends on the </a:t>
            </a:r>
            <a:r>
              <a:rPr lang="en-US" dirty="0" err="1"/>
              <a:t>posteromedial</a:t>
            </a:r>
            <a:r>
              <a:rPr lang="en-US" dirty="0"/>
              <a:t> aspect of the </a:t>
            </a:r>
            <a:r>
              <a:rPr lang="en-US" dirty="0" err="1">
                <a:hlinkClick r:id="rId6" tooltip="Humerus"/>
              </a:rPr>
              <a:t>humerus</a:t>
            </a:r>
            <a:endParaRPr lang="cs-CZ" dirty="0"/>
          </a:p>
          <a:p>
            <a:endParaRPr lang="cs-CZ" dirty="0"/>
          </a:p>
        </p:txBody>
      </p:sp>
      <p:pic>
        <p:nvPicPr>
          <p:cNvPr id="1026" name="Picture 2" descr="image">
            <a:hlinkClick r:id="rId7"/>
          </p:cNvPr>
          <p:cNvPicPr>
            <a:picLocks noChangeAspect="1" noChangeArrowheads="1"/>
          </p:cNvPicPr>
          <p:nvPr/>
        </p:nvPicPr>
        <p:blipFill>
          <a:blip r:embed="rId8" cstate="print"/>
          <a:srcRect b="1484"/>
          <a:stretch>
            <a:fillRect/>
          </a:stretch>
        </p:blipFill>
        <p:spPr bwMode="auto">
          <a:xfrm>
            <a:off x="5429256" y="500042"/>
            <a:ext cx="3355327" cy="608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 motor </a:t>
            </a:r>
            <a:r>
              <a:rPr lang="cs-CZ" dirty="0" err="1"/>
              <a:t>inervation</a:t>
            </a:r>
            <a:endParaRPr lang="cs-CZ" dirty="0"/>
          </a:p>
        </p:txBody>
      </p:sp>
      <p:sp>
        <p:nvSpPr>
          <p:cNvPr id="3" name="Zástupný symbol pro obsah 2"/>
          <p:cNvSpPr>
            <a:spLocks noGrp="1"/>
          </p:cNvSpPr>
          <p:nvPr>
            <p:ph idx="1"/>
          </p:nvPr>
        </p:nvSpPr>
        <p:spPr>
          <a:xfrm>
            <a:off x="457200" y="1600200"/>
            <a:ext cx="8229600" cy="4900634"/>
          </a:xfrm>
        </p:spPr>
        <p:txBody>
          <a:bodyPr>
            <a:normAutofit fontScale="62500" lnSpcReduction="20000"/>
          </a:bodyPr>
          <a:lstStyle/>
          <a:p>
            <a:r>
              <a:rPr lang="cs-CZ" dirty="0"/>
              <a:t>In </a:t>
            </a:r>
            <a:r>
              <a:rPr lang="cs-CZ" dirty="0" err="1"/>
              <a:t>the</a:t>
            </a:r>
            <a:r>
              <a:rPr lang="cs-CZ" dirty="0"/>
              <a:t> </a:t>
            </a:r>
            <a:r>
              <a:rPr lang="cs-CZ" dirty="0" err="1"/>
              <a:t>forearm</a:t>
            </a:r>
            <a:r>
              <a:rPr lang="cs-CZ" dirty="0"/>
              <a:t>, via </a:t>
            </a:r>
            <a:r>
              <a:rPr lang="cs-CZ" b="1" dirty="0" err="1"/>
              <a:t>the</a:t>
            </a:r>
            <a:r>
              <a:rPr lang="cs-CZ" b="1" dirty="0"/>
              <a:t> </a:t>
            </a:r>
            <a:r>
              <a:rPr lang="cs-CZ" b="1" dirty="0" err="1"/>
              <a:t>muscular</a:t>
            </a:r>
            <a:r>
              <a:rPr lang="cs-CZ" b="1" dirty="0"/>
              <a:t> </a:t>
            </a:r>
            <a:r>
              <a:rPr lang="cs-CZ" b="1" dirty="0" err="1"/>
              <a:t>branches</a:t>
            </a:r>
            <a:r>
              <a:rPr lang="cs-CZ" b="1" dirty="0"/>
              <a:t> </a:t>
            </a:r>
            <a:r>
              <a:rPr lang="cs-CZ" b="1" dirty="0" err="1"/>
              <a:t>of</a:t>
            </a:r>
            <a:r>
              <a:rPr lang="cs-CZ" b="1" dirty="0"/>
              <a:t> </a:t>
            </a:r>
            <a:r>
              <a:rPr lang="cs-CZ" b="1" dirty="0" err="1"/>
              <a:t>ulnar</a:t>
            </a:r>
            <a:r>
              <a:rPr lang="cs-CZ" b="1" dirty="0"/>
              <a:t> nerve</a:t>
            </a:r>
            <a:r>
              <a:rPr lang="cs-CZ" dirty="0"/>
              <a:t>: </a:t>
            </a:r>
          </a:p>
          <a:p>
            <a:pPr lvl="1"/>
            <a:r>
              <a:rPr lang="cs-CZ" dirty="0">
                <a:hlinkClick r:id="rId2" tooltip="Flexor carpi ulnaris"/>
              </a:rPr>
              <a:t>Flexor </a:t>
            </a:r>
            <a:r>
              <a:rPr lang="cs-CZ" dirty="0" err="1">
                <a:hlinkClick r:id="rId2" tooltip="Flexor carpi ulnaris"/>
              </a:rPr>
              <a:t>carpi</a:t>
            </a:r>
            <a:r>
              <a:rPr lang="cs-CZ" dirty="0">
                <a:hlinkClick r:id="rId2" tooltip="Flexor carpi ulnaris"/>
              </a:rPr>
              <a:t> </a:t>
            </a:r>
            <a:r>
              <a:rPr lang="cs-CZ" dirty="0" err="1">
                <a:hlinkClick r:id="rId2" tooltip="Flexor carpi ulnaris"/>
              </a:rPr>
              <a:t>ulnaris</a:t>
            </a:r>
            <a:endParaRPr lang="cs-CZ" dirty="0"/>
          </a:p>
          <a:p>
            <a:pPr lvl="1"/>
            <a:r>
              <a:rPr lang="cs-CZ" dirty="0">
                <a:hlinkClick r:id="rId3" tooltip="Flexor digitorum profundus"/>
              </a:rPr>
              <a:t>Flexor </a:t>
            </a:r>
            <a:r>
              <a:rPr lang="cs-CZ" dirty="0" err="1">
                <a:hlinkClick r:id="rId3" tooltip="Flexor digitorum profundus"/>
              </a:rPr>
              <a:t>digitorum</a:t>
            </a:r>
            <a:r>
              <a:rPr lang="cs-CZ" dirty="0">
                <a:hlinkClick r:id="rId3" tooltip="Flexor digitorum profundus"/>
              </a:rPr>
              <a:t> </a:t>
            </a:r>
            <a:r>
              <a:rPr lang="cs-CZ" dirty="0" err="1">
                <a:hlinkClick r:id="rId3" tooltip="Flexor digitorum profundus"/>
              </a:rPr>
              <a:t>profundus</a:t>
            </a:r>
            <a:r>
              <a:rPr lang="cs-CZ" dirty="0"/>
              <a:t> (</a:t>
            </a:r>
            <a:r>
              <a:rPr lang="cs-CZ" dirty="0" err="1"/>
              <a:t>medial</a:t>
            </a:r>
            <a:r>
              <a:rPr lang="cs-CZ" dirty="0"/>
              <a:t> half)</a:t>
            </a:r>
          </a:p>
          <a:p>
            <a:pPr lvl="1">
              <a:buNone/>
            </a:pPr>
            <a:endParaRPr lang="cs-CZ" dirty="0"/>
          </a:p>
          <a:p>
            <a:r>
              <a:rPr lang="cs-CZ" dirty="0"/>
              <a:t>In </a:t>
            </a:r>
            <a:r>
              <a:rPr lang="cs-CZ" dirty="0" err="1"/>
              <a:t>the</a:t>
            </a:r>
            <a:r>
              <a:rPr lang="cs-CZ" dirty="0"/>
              <a:t> </a:t>
            </a:r>
            <a:r>
              <a:rPr lang="cs-CZ" dirty="0" err="1"/>
              <a:t>hand</a:t>
            </a:r>
            <a:r>
              <a:rPr lang="cs-CZ" dirty="0"/>
              <a:t>, via </a:t>
            </a:r>
            <a:r>
              <a:rPr lang="cs-CZ" b="1" dirty="0" err="1"/>
              <a:t>the</a:t>
            </a:r>
            <a:r>
              <a:rPr lang="cs-CZ" b="1" dirty="0"/>
              <a:t> </a:t>
            </a:r>
            <a:r>
              <a:rPr lang="cs-CZ" b="1" dirty="0" err="1"/>
              <a:t>deep</a:t>
            </a:r>
            <a:r>
              <a:rPr lang="cs-CZ" b="1" dirty="0"/>
              <a:t> </a:t>
            </a:r>
            <a:r>
              <a:rPr lang="cs-CZ" b="1" dirty="0" err="1"/>
              <a:t>branch</a:t>
            </a:r>
            <a:r>
              <a:rPr lang="cs-CZ" b="1" dirty="0"/>
              <a:t> </a:t>
            </a:r>
            <a:r>
              <a:rPr lang="cs-CZ" b="1" dirty="0" err="1"/>
              <a:t>of</a:t>
            </a:r>
            <a:r>
              <a:rPr lang="cs-CZ" b="1" dirty="0"/>
              <a:t> </a:t>
            </a:r>
            <a:r>
              <a:rPr lang="cs-CZ" b="1" dirty="0" err="1"/>
              <a:t>ulnar</a:t>
            </a:r>
            <a:r>
              <a:rPr lang="cs-CZ" b="1" dirty="0"/>
              <a:t> nerve: </a:t>
            </a:r>
          </a:p>
          <a:p>
            <a:pPr lvl="1"/>
            <a:r>
              <a:rPr lang="cs-CZ" dirty="0" err="1">
                <a:hlinkClick r:id="rId4" tooltip="Hypothenar"/>
              </a:rPr>
              <a:t>hypothenar</a:t>
            </a:r>
            <a:r>
              <a:rPr lang="cs-CZ" dirty="0"/>
              <a:t> </a:t>
            </a:r>
            <a:r>
              <a:rPr lang="cs-CZ" dirty="0" err="1"/>
              <a:t>muscles</a:t>
            </a:r>
            <a:r>
              <a:rPr lang="cs-CZ" dirty="0"/>
              <a:t> </a:t>
            </a:r>
          </a:p>
          <a:p>
            <a:pPr lvl="2"/>
            <a:r>
              <a:rPr lang="cs-CZ" dirty="0" err="1">
                <a:hlinkClick r:id="rId5" tooltip="Opponens digiti minimi"/>
              </a:rPr>
              <a:t>Opponens</a:t>
            </a:r>
            <a:r>
              <a:rPr lang="cs-CZ" dirty="0">
                <a:hlinkClick r:id="rId5" tooltip="Opponens digiti minimi"/>
              </a:rPr>
              <a:t> </a:t>
            </a:r>
            <a:r>
              <a:rPr lang="cs-CZ" dirty="0" err="1">
                <a:hlinkClick r:id="rId5" tooltip="Opponens digiti minimi"/>
              </a:rPr>
              <a:t>digiti</a:t>
            </a:r>
            <a:r>
              <a:rPr lang="cs-CZ" dirty="0">
                <a:hlinkClick r:id="rId5" tooltip="Opponens digiti minimi"/>
              </a:rPr>
              <a:t> </a:t>
            </a:r>
            <a:r>
              <a:rPr lang="cs-CZ" dirty="0" err="1">
                <a:hlinkClick r:id="rId5" tooltip="Opponens digiti minimi"/>
              </a:rPr>
              <a:t>minimi</a:t>
            </a:r>
            <a:endParaRPr lang="cs-CZ" dirty="0"/>
          </a:p>
          <a:p>
            <a:pPr lvl="2"/>
            <a:r>
              <a:rPr lang="cs-CZ" dirty="0" err="1">
                <a:hlinkClick r:id="rId6" tooltip="Abductor minimi digiti muscle (hand)"/>
              </a:rPr>
              <a:t>Abductor</a:t>
            </a:r>
            <a:r>
              <a:rPr lang="cs-CZ" dirty="0">
                <a:hlinkClick r:id="rId6" tooltip="Abductor minimi digiti muscle (hand)"/>
              </a:rPr>
              <a:t> </a:t>
            </a:r>
            <a:r>
              <a:rPr lang="cs-CZ" dirty="0" err="1">
                <a:hlinkClick r:id="rId6" tooltip="Abductor minimi digiti muscle (hand)"/>
              </a:rPr>
              <a:t>digiti</a:t>
            </a:r>
            <a:r>
              <a:rPr lang="cs-CZ" dirty="0">
                <a:hlinkClick r:id="rId6" tooltip="Abductor minimi digiti muscle (hand)"/>
              </a:rPr>
              <a:t> </a:t>
            </a:r>
            <a:r>
              <a:rPr lang="cs-CZ" dirty="0" err="1">
                <a:hlinkClick r:id="rId6" tooltip="Abductor minimi digiti muscle (hand)"/>
              </a:rPr>
              <a:t>minimi</a:t>
            </a:r>
            <a:endParaRPr lang="cs-CZ" dirty="0"/>
          </a:p>
          <a:p>
            <a:pPr lvl="2"/>
            <a:r>
              <a:rPr lang="cs-CZ" dirty="0">
                <a:hlinkClick r:id="rId7" tooltip="Flexor digiti quinti brevis muscle (hand)"/>
              </a:rPr>
              <a:t>Flexor </a:t>
            </a:r>
            <a:r>
              <a:rPr lang="cs-CZ" dirty="0" err="1">
                <a:hlinkClick r:id="rId7" tooltip="Flexor digiti quinti brevis muscle (hand)"/>
              </a:rPr>
              <a:t>digiti</a:t>
            </a:r>
            <a:r>
              <a:rPr lang="cs-CZ" dirty="0">
                <a:hlinkClick r:id="rId7" tooltip="Flexor digiti quinti brevis muscle (hand)"/>
              </a:rPr>
              <a:t> </a:t>
            </a:r>
            <a:r>
              <a:rPr lang="cs-CZ" dirty="0" err="1">
                <a:hlinkClick r:id="rId7" tooltip="Flexor digiti quinti brevis muscle (hand)"/>
              </a:rPr>
              <a:t>minimi</a:t>
            </a:r>
            <a:r>
              <a:rPr lang="cs-CZ" dirty="0">
                <a:hlinkClick r:id="rId7" tooltip="Flexor digiti quinti brevis muscle (hand)"/>
              </a:rPr>
              <a:t> </a:t>
            </a:r>
            <a:r>
              <a:rPr lang="cs-CZ" dirty="0" err="1">
                <a:hlinkClick r:id="rId7" tooltip="Flexor digiti quinti brevis muscle (hand)"/>
              </a:rPr>
              <a:t>brevis</a:t>
            </a:r>
            <a:endParaRPr lang="cs-CZ" dirty="0"/>
          </a:p>
          <a:p>
            <a:pPr lvl="1"/>
            <a:r>
              <a:rPr lang="cs-CZ" dirty="0" err="1"/>
              <a:t>The</a:t>
            </a:r>
            <a:r>
              <a:rPr lang="cs-CZ" dirty="0"/>
              <a:t> </a:t>
            </a:r>
            <a:r>
              <a:rPr lang="cs-CZ" dirty="0" err="1"/>
              <a:t>third</a:t>
            </a:r>
            <a:r>
              <a:rPr lang="cs-CZ" dirty="0"/>
              <a:t> </a:t>
            </a:r>
            <a:r>
              <a:rPr lang="cs-CZ" dirty="0" err="1"/>
              <a:t>and</a:t>
            </a:r>
            <a:r>
              <a:rPr lang="cs-CZ" dirty="0"/>
              <a:t> </a:t>
            </a:r>
            <a:r>
              <a:rPr lang="cs-CZ" dirty="0" err="1"/>
              <a:t>fourth</a:t>
            </a:r>
            <a:r>
              <a:rPr lang="cs-CZ" dirty="0"/>
              <a:t> </a:t>
            </a:r>
            <a:r>
              <a:rPr lang="cs-CZ" dirty="0" err="1">
                <a:hlinkClick r:id="rId8" tooltip="Lumbricals of the hand"/>
              </a:rPr>
              <a:t>lumbrical</a:t>
            </a:r>
            <a:r>
              <a:rPr lang="cs-CZ" dirty="0">
                <a:hlinkClick r:id="rId8" tooltip="Lumbricals of the hand"/>
              </a:rPr>
              <a:t> </a:t>
            </a:r>
            <a:r>
              <a:rPr lang="cs-CZ" dirty="0" err="1">
                <a:hlinkClick r:id="rId8" tooltip="Lumbricals of the hand"/>
              </a:rPr>
              <a:t>muscles</a:t>
            </a:r>
            <a:endParaRPr lang="cs-CZ" dirty="0"/>
          </a:p>
          <a:p>
            <a:pPr lvl="1"/>
            <a:r>
              <a:rPr lang="cs-CZ" dirty="0" err="1">
                <a:hlinkClick r:id="rId9" tooltip="Dorsal interossei of the hand"/>
              </a:rPr>
              <a:t>Dorsal</a:t>
            </a:r>
            <a:r>
              <a:rPr lang="cs-CZ" dirty="0">
                <a:hlinkClick r:id="rId9" tooltip="Dorsal interossei of the hand"/>
              </a:rPr>
              <a:t> </a:t>
            </a:r>
            <a:r>
              <a:rPr lang="cs-CZ" dirty="0" err="1">
                <a:hlinkClick r:id="rId9" tooltip="Dorsal interossei of the hand"/>
              </a:rPr>
              <a:t>interossei</a:t>
            </a:r>
            <a:endParaRPr lang="cs-CZ" dirty="0"/>
          </a:p>
          <a:p>
            <a:pPr lvl="1"/>
            <a:r>
              <a:rPr lang="cs-CZ" dirty="0" err="1">
                <a:hlinkClick r:id="rId10" tooltip="Palmar interossei"/>
              </a:rPr>
              <a:t>Palmar</a:t>
            </a:r>
            <a:r>
              <a:rPr lang="cs-CZ" dirty="0">
                <a:hlinkClick r:id="rId10" tooltip="Palmar interossei"/>
              </a:rPr>
              <a:t> </a:t>
            </a:r>
            <a:r>
              <a:rPr lang="cs-CZ" dirty="0" err="1">
                <a:hlinkClick r:id="rId10" tooltip="Palmar interossei"/>
              </a:rPr>
              <a:t>interossei</a:t>
            </a:r>
            <a:endParaRPr lang="cs-CZ" dirty="0"/>
          </a:p>
          <a:p>
            <a:pPr lvl="1"/>
            <a:r>
              <a:rPr lang="cs-CZ" dirty="0" err="1">
                <a:hlinkClick r:id="rId11" tooltip="Adductor pollicis muscle"/>
              </a:rPr>
              <a:t>Adductor</a:t>
            </a:r>
            <a:r>
              <a:rPr lang="cs-CZ" dirty="0">
                <a:hlinkClick r:id="rId11" tooltip="Adductor pollicis muscle"/>
              </a:rPr>
              <a:t> </a:t>
            </a:r>
            <a:r>
              <a:rPr lang="cs-CZ" dirty="0" err="1">
                <a:hlinkClick r:id="rId11" tooltip="Adductor pollicis muscle"/>
              </a:rPr>
              <a:t>Pollicis</a:t>
            </a:r>
            <a:endParaRPr lang="cs-CZ" dirty="0"/>
          </a:p>
          <a:p>
            <a:pPr lvl="1"/>
            <a:r>
              <a:rPr lang="cs-CZ" dirty="0">
                <a:hlinkClick r:id="rId12" tooltip="Flexor pollicis brevis"/>
              </a:rPr>
              <a:t>Flexor </a:t>
            </a:r>
            <a:r>
              <a:rPr lang="cs-CZ" dirty="0" err="1">
                <a:hlinkClick r:id="rId12" tooltip="Flexor pollicis brevis"/>
              </a:rPr>
              <a:t>pollicis</a:t>
            </a:r>
            <a:r>
              <a:rPr lang="cs-CZ" dirty="0">
                <a:hlinkClick r:id="rId12" tooltip="Flexor pollicis brevis"/>
              </a:rPr>
              <a:t> </a:t>
            </a:r>
            <a:r>
              <a:rPr lang="cs-CZ" dirty="0" err="1">
                <a:hlinkClick r:id="rId12" tooltip="Flexor pollicis brevis"/>
              </a:rPr>
              <a:t>brevis</a:t>
            </a:r>
            <a:r>
              <a:rPr lang="cs-CZ" dirty="0"/>
              <a:t> (</a:t>
            </a:r>
            <a:r>
              <a:rPr lang="cs-CZ" dirty="0" err="1"/>
              <a:t>deep</a:t>
            </a:r>
            <a:r>
              <a:rPr lang="cs-CZ" dirty="0"/>
              <a:t> </a:t>
            </a:r>
            <a:r>
              <a:rPr lang="cs-CZ" dirty="0" err="1"/>
              <a:t>head</a:t>
            </a:r>
            <a:r>
              <a:rPr lang="cs-CZ" dirty="0"/>
              <a:t>)</a:t>
            </a:r>
          </a:p>
          <a:p>
            <a:pPr lvl="1"/>
            <a:endParaRPr lang="cs-CZ" dirty="0"/>
          </a:p>
          <a:p>
            <a:r>
              <a:rPr lang="cs-CZ" dirty="0"/>
              <a:t>In </a:t>
            </a:r>
            <a:r>
              <a:rPr lang="cs-CZ" dirty="0" err="1"/>
              <a:t>the</a:t>
            </a:r>
            <a:r>
              <a:rPr lang="cs-CZ" dirty="0"/>
              <a:t> </a:t>
            </a:r>
            <a:r>
              <a:rPr lang="cs-CZ" dirty="0" err="1"/>
              <a:t>hand</a:t>
            </a:r>
            <a:r>
              <a:rPr lang="cs-CZ" dirty="0"/>
              <a:t>, via </a:t>
            </a:r>
            <a:r>
              <a:rPr lang="cs-CZ" b="1" dirty="0" err="1"/>
              <a:t>the</a:t>
            </a:r>
            <a:r>
              <a:rPr lang="cs-CZ" b="1" dirty="0"/>
              <a:t> </a:t>
            </a:r>
            <a:r>
              <a:rPr lang="cs-CZ" b="1" dirty="0" err="1"/>
              <a:t>superficial</a:t>
            </a:r>
            <a:r>
              <a:rPr lang="cs-CZ" b="1" dirty="0"/>
              <a:t> </a:t>
            </a:r>
            <a:r>
              <a:rPr lang="cs-CZ" b="1" dirty="0" err="1"/>
              <a:t>branch</a:t>
            </a:r>
            <a:r>
              <a:rPr lang="cs-CZ" b="1" dirty="0"/>
              <a:t> </a:t>
            </a:r>
            <a:r>
              <a:rPr lang="cs-CZ" b="1" dirty="0" err="1"/>
              <a:t>of</a:t>
            </a:r>
            <a:r>
              <a:rPr lang="cs-CZ" b="1" dirty="0"/>
              <a:t> </a:t>
            </a:r>
            <a:r>
              <a:rPr lang="cs-CZ" b="1" dirty="0" err="1"/>
              <a:t>ulnar</a:t>
            </a:r>
            <a:r>
              <a:rPr lang="cs-CZ" b="1" dirty="0"/>
              <a:t> nerve</a:t>
            </a:r>
            <a:r>
              <a:rPr lang="cs-CZ" dirty="0"/>
              <a:t>: </a:t>
            </a:r>
          </a:p>
          <a:p>
            <a:pPr lvl="1"/>
            <a:r>
              <a:rPr lang="cs-CZ" dirty="0" err="1">
                <a:hlinkClick r:id="rId13" tooltip="Palmaris brevis"/>
              </a:rPr>
              <a:t>Palmaris</a:t>
            </a:r>
            <a:r>
              <a:rPr lang="cs-CZ" dirty="0">
                <a:hlinkClick r:id="rId13" tooltip="Palmaris brevis"/>
              </a:rPr>
              <a:t> </a:t>
            </a:r>
            <a:r>
              <a:rPr lang="cs-CZ" dirty="0" err="1">
                <a:hlinkClick r:id="rId13" tooltip="Palmaris brevis"/>
              </a:rPr>
              <a:t>brevis</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 </a:t>
            </a:r>
            <a:r>
              <a:rPr lang="cs-CZ" dirty="0" err="1"/>
              <a:t>sensory</a:t>
            </a:r>
            <a:r>
              <a:rPr lang="cs-CZ" dirty="0"/>
              <a:t> </a:t>
            </a:r>
            <a:r>
              <a:rPr lang="cs-CZ" dirty="0" err="1"/>
              <a:t>inervation</a:t>
            </a:r>
            <a:endParaRPr lang="cs-CZ" dirty="0"/>
          </a:p>
        </p:txBody>
      </p:sp>
      <p:sp>
        <p:nvSpPr>
          <p:cNvPr id="3" name="Zástupný symbol pro obsah 2"/>
          <p:cNvSpPr>
            <a:spLocks noGrp="1"/>
          </p:cNvSpPr>
          <p:nvPr>
            <p:ph idx="1"/>
          </p:nvPr>
        </p:nvSpPr>
        <p:spPr>
          <a:xfrm>
            <a:off x="500034" y="1500174"/>
            <a:ext cx="8258204" cy="1114419"/>
          </a:xfrm>
        </p:spPr>
        <p:txBody>
          <a:bodyPr>
            <a:normAutofit/>
          </a:bodyPr>
          <a:lstStyle/>
          <a:p>
            <a:pPr>
              <a:buNone/>
            </a:pPr>
            <a:r>
              <a:rPr lang="cs-CZ" sz="2800" dirty="0" err="1"/>
              <a:t>Sensory</a:t>
            </a:r>
            <a:r>
              <a:rPr lang="cs-CZ" sz="2800" dirty="0"/>
              <a:t> </a:t>
            </a:r>
            <a:r>
              <a:rPr lang="cs-CZ" sz="2800" dirty="0" err="1"/>
              <a:t>inervation</a:t>
            </a:r>
            <a:r>
              <a:rPr lang="cs-CZ" sz="2800" dirty="0"/>
              <a:t> </a:t>
            </a:r>
            <a:r>
              <a:rPr lang="en-US" sz="2800" dirty="0"/>
              <a:t>to the </a:t>
            </a:r>
            <a:r>
              <a:rPr lang="cs-CZ" sz="2800" dirty="0"/>
              <a:t>V.</a:t>
            </a:r>
            <a:r>
              <a:rPr lang="en-US" sz="2800" dirty="0"/>
              <a:t>digit and the medial half of the  </a:t>
            </a:r>
            <a:r>
              <a:rPr lang="cs-CZ" sz="2800" dirty="0"/>
              <a:t>IV.</a:t>
            </a:r>
            <a:r>
              <a:rPr lang="en-US" sz="2800" dirty="0"/>
              <a:t>digit, and the corresponding part of the palm:</a:t>
            </a:r>
            <a:endParaRPr lang="cs-CZ" sz="2800" dirty="0"/>
          </a:p>
        </p:txBody>
      </p:sp>
      <p:pic>
        <p:nvPicPr>
          <p:cNvPr id="39938" name="Picture 2" descr="http://www.eorthopod.com/sites/default/files/images/hand_anatomy_nerves04.jpg">
            <a:hlinkClick r:id="rId2"/>
          </p:cNvPr>
          <p:cNvPicPr>
            <a:picLocks noChangeAspect="1" noChangeArrowheads="1"/>
          </p:cNvPicPr>
          <p:nvPr/>
        </p:nvPicPr>
        <p:blipFill>
          <a:blip r:embed="rId3" cstate="print"/>
          <a:srcRect b="4374"/>
          <a:stretch>
            <a:fillRect/>
          </a:stretch>
        </p:blipFill>
        <p:spPr bwMode="auto">
          <a:xfrm>
            <a:off x="5143504" y="3214662"/>
            <a:ext cx="3810000" cy="3643338"/>
          </a:xfrm>
          <a:prstGeom prst="rect">
            <a:avLst/>
          </a:prstGeom>
          <a:noFill/>
        </p:spPr>
      </p:pic>
      <p:sp>
        <p:nvSpPr>
          <p:cNvPr id="5" name="Obdélník 4"/>
          <p:cNvSpPr/>
          <p:nvPr/>
        </p:nvSpPr>
        <p:spPr>
          <a:xfrm>
            <a:off x="571472" y="2714620"/>
            <a:ext cx="4286280" cy="3416320"/>
          </a:xfrm>
          <a:prstGeom prst="rect">
            <a:avLst/>
          </a:prstGeom>
        </p:spPr>
        <p:txBody>
          <a:bodyPr wrap="square">
            <a:spAutoFit/>
          </a:bodyPr>
          <a:lstStyle/>
          <a:p>
            <a:pPr>
              <a:buNone/>
            </a:pPr>
            <a:r>
              <a:rPr lang="en-US" sz="2400" dirty="0" err="1">
                <a:hlinkClick r:id="rId4" tooltip="Palmar branch of ulnar nerve"/>
              </a:rPr>
              <a:t>Palmar</a:t>
            </a:r>
            <a:r>
              <a:rPr lang="en-US" sz="2400" dirty="0">
                <a:hlinkClick r:id="rId4" tooltip="Palmar branch of ulnar nerve"/>
              </a:rPr>
              <a:t> branch of </a:t>
            </a:r>
            <a:r>
              <a:rPr lang="en-US" sz="2400" dirty="0" err="1">
                <a:hlinkClick r:id="rId4" tooltip="Palmar branch of ulnar nerve"/>
              </a:rPr>
              <a:t>ulnar</a:t>
            </a:r>
            <a:r>
              <a:rPr lang="en-US" sz="2400" dirty="0">
                <a:hlinkClick r:id="rId4" tooltip="Palmar branch of ulnar nerve"/>
              </a:rPr>
              <a:t> nerve</a:t>
            </a:r>
            <a:r>
              <a:rPr lang="cs-CZ" sz="2400" dirty="0"/>
              <a:t>:</a:t>
            </a:r>
          </a:p>
          <a:p>
            <a:r>
              <a:rPr lang="en-US" sz="2400" dirty="0" err="1"/>
              <a:t>cutaneous</a:t>
            </a:r>
            <a:r>
              <a:rPr lang="en-US" sz="2400" dirty="0"/>
              <a:t> </a:t>
            </a:r>
            <a:r>
              <a:rPr lang="en-US" sz="2400" dirty="0" err="1"/>
              <a:t>innervation</a:t>
            </a:r>
            <a:r>
              <a:rPr lang="en-US" sz="2400" dirty="0"/>
              <a:t> to the anterior skin and nails</a:t>
            </a:r>
            <a:endParaRPr lang="cs-CZ" sz="2400" dirty="0"/>
          </a:p>
          <a:p>
            <a:endParaRPr lang="en-US" sz="2400" dirty="0"/>
          </a:p>
          <a:p>
            <a:pPr>
              <a:buNone/>
            </a:pPr>
            <a:r>
              <a:rPr lang="en-US" sz="2400" dirty="0">
                <a:hlinkClick r:id="rId5" tooltip="Dorsal cutaneous branch of ulnar nerve (page does not exist)"/>
              </a:rPr>
              <a:t>Dorsal </a:t>
            </a:r>
            <a:r>
              <a:rPr lang="en-US" sz="2400" dirty="0" err="1">
                <a:hlinkClick r:id="rId5" tooltip="Dorsal cutaneous branch of ulnar nerve (page does not exist)"/>
              </a:rPr>
              <a:t>cutaneous</a:t>
            </a:r>
            <a:r>
              <a:rPr lang="en-US" sz="2400" dirty="0">
                <a:hlinkClick r:id="rId5" tooltip="Dorsal cutaneous branch of ulnar nerve (page does not exist)"/>
              </a:rPr>
              <a:t> branch of </a:t>
            </a:r>
            <a:r>
              <a:rPr lang="en-US" sz="2400" dirty="0" err="1">
                <a:hlinkClick r:id="rId5" tooltip="Dorsal cutaneous branch of ulnar nerve (page does not exist)"/>
              </a:rPr>
              <a:t>ulnar</a:t>
            </a:r>
            <a:r>
              <a:rPr lang="en-US" sz="2400" dirty="0">
                <a:hlinkClick r:id="rId5" tooltip="Dorsal cutaneous branch of ulnar nerve (page does not exist)"/>
              </a:rPr>
              <a:t> nerve</a:t>
            </a:r>
            <a:r>
              <a:rPr lang="cs-CZ" sz="2400" dirty="0"/>
              <a:t>:</a:t>
            </a:r>
          </a:p>
          <a:p>
            <a:r>
              <a:rPr lang="en-US" sz="2400" dirty="0" err="1"/>
              <a:t>cutaneous</a:t>
            </a:r>
            <a:r>
              <a:rPr lang="en-US" sz="2400" dirty="0"/>
              <a:t> </a:t>
            </a:r>
            <a:r>
              <a:rPr lang="en-US" sz="2400" dirty="0" err="1"/>
              <a:t>innervation</a:t>
            </a:r>
            <a:r>
              <a:rPr lang="en-US" sz="2400" dirty="0"/>
              <a:t> to the dorsal medial hand and the dorsum of the medial 1.5 fingers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accessphysiotherapy.mhmedical.com/data/Multimedia/grandRounds/brachial/media/SlideImages/Burke-Doe%20L7%20Slide11.JPG"/>
          <p:cNvPicPr>
            <a:picLocks noChangeAspect="1" noChangeArrowheads="1"/>
          </p:cNvPicPr>
          <p:nvPr/>
        </p:nvPicPr>
        <p:blipFill>
          <a:blip r:embed="rId2" cstate="print"/>
          <a:srcRect b="6604"/>
          <a:stretch>
            <a:fillRect/>
          </a:stretch>
        </p:blipFill>
        <p:spPr bwMode="auto">
          <a:xfrm>
            <a:off x="285720" y="285728"/>
            <a:ext cx="8663615" cy="607220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a:t>
            </a:r>
            <a:r>
              <a:rPr lang="cs-CZ" dirty="0" err="1"/>
              <a:t>palsy</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The </a:t>
            </a:r>
            <a:r>
              <a:rPr lang="en-US" dirty="0" err="1"/>
              <a:t>ulnar</a:t>
            </a:r>
            <a:r>
              <a:rPr lang="en-US" dirty="0"/>
              <a:t> nerve can suffer injury anywhere between its proximal origin of the brachial plexus all the way to its distal branches in the hand</a:t>
            </a:r>
            <a:endParaRPr lang="cs-CZ" dirty="0"/>
          </a:p>
          <a:p>
            <a:endParaRPr lang="cs-CZ" dirty="0"/>
          </a:p>
          <a:p>
            <a:r>
              <a:rPr lang="en-US" dirty="0"/>
              <a:t>It is the most commonly injured nerve around the elbow</a:t>
            </a:r>
            <a:endParaRPr lang="cs-CZ" dirty="0"/>
          </a:p>
          <a:p>
            <a:endParaRPr lang="cs-CZ" dirty="0"/>
          </a:p>
          <a:p>
            <a:r>
              <a:rPr lang="en-US" dirty="0"/>
              <a:t>Although it can be damaged under various circumstances, it is commonly injured by local trauma or </a:t>
            </a:r>
            <a:r>
              <a:rPr lang="cs-CZ" dirty="0" err="1"/>
              <a:t>physical</a:t>
            </a:r>
            <a:r>
              <a:rPr lang="cs-CZ" dirty="0"/>
              <a:t> </a:t>
            </a:r>
            <a:r>
              <a:rPr lang="cs-CZ" dirty="0" err="1"/>
              <a:t>impigement</a:t>
            </a:r>
            <a:r>
              <a:rPr lang="cs-CZ" dirty="0"/>
              <a:t> </a:t>
            </a:r>
            <a:r>
              <a:rPr lang="en-US" dirty="0"/>
              <a:t>("pinched nerve")</a:t>
            </a:r>
            <a:endParaRPr lang="cs-CZ" dirty="0"/>
          </a:p>
          <a:p>
            <a:endParaRPr lang="cs-CZ" dirty="0"/>
          </a:p>
          <a:p>
            <a:r>
              <a:rPr lang="en-US" dirty="0"/>
              <a:t>Injury of the </a:t>
            </a:r>
            <a:r>
              <a:rPr lang="en-US" dirty="0" err="1"/>
              <a:t>ulnar</a:t>
            </a:r>
            <a:r>
              <a:rPr lang="en-US" dirty="0"/>
              <a:t> nerve at different levels causes specific motor and sensory deficits</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a:t>
            </a:r>
          </a:p>
        </p:txBody>
      </p:sp>
      <p:sp>
        <p:nvSpPr>
          <p:cNvPr id="3" name="Zástupný symbol pro obsah 2"/>
          <p:cNvSpPr>
            <a:spLocks noGrp="1"/>
          </p:cNvSpPr>
          <p:nvPr>
            <p:ph idx="1"/>
          </p:nvPr>
        </p:nvSpPr>
        <p:spPr/>
        <p:txBody>
          <a:bodyPr/>
          <a:lstStyle/>
          <a:p>
            <a:r>
              <a:rPr lang="cs-CZ" dirty="0" err="1"/>
              <a:t>Networking</a:t>
            </a:r>
            <a:r>
              <a:rPr lang="cs-CZ" dirty="0"/>
              <a:t> </a:t>
            </a:r>
            <a:r>
              <a:rPr lang="cs-CZ" dirty="0" err="1"/>
              <a:t>of</a:t>
            </a:r>
            <a:r>
              <a:rPr lang="cs-CZ" dirty="0"/>
              <a:t> spinal </a:t>
            </a:r>
            <a:r>
              <a:rPr lang="cs-CZ" dirty="0" err="1"/>
              <a:t>nerves</a:t>
            </a:r>
            <a:r>
              <a:rPr lang="cs-CZ" dirty="0"/>
              <a:t>, </a:t>
            </a:r>
            <a:r>
              <a:rPr lang="cs-CZ" dirty="0" err="1"/>
              <a:t>formed</a:t>
            </a:r>
            <a:r>
              <a:rPr lang="cs-CZ" dirty="0"/>
              <a:t> by </a:t>
            </a:r>
            <a:r>
              <a:rPr lang="cs-CZ" dirty="0" err="1"/>
              <a:t>ventral</a:t>
            </a:r>
            <a:r>
              <a:rPr lang="cs-CZ" dirty="0"/>
              <a:t> (</a:t>
            </a:r>
            <a:r>
              <a:rPr lang="cs-CZ" dirty="0" err="1"/>
              <a:t>anterior</a:t>
            </a:r>
            <a:r>
              <a:rPr lang="cs-CZ" dirty="0"/>
              <a:t> </a:t>
            </a:r>
            <a:r>
              <a:rPr lang="cs-CZ" dirty="0" err="1"/>
              <a:t>rami</a:t>
            </a:r>
            <a:r>
              <a:rPr lang="cs-CZ" dirty="0"/>
              <a:t>) </a:t>
            </a:r>
            <a:r>
              <a:rPr lang="cs-CZ" dirty="0" err="1"/>
              <a:t>of</a:t>
            </a:r>
            <a:r>
              <a:rPr lang="cs-CZ" dirty="0"/>
              <a:t> </a:t>
            </a:r>
            <a:r>
              <a:rPr lang="cs-CZ" dirty="0" err="1"/>
              <a:t>cervical</a:t>
            </a:r>
            <a:r>
              <a:rPr lang="cs-CZ" dirty="0"/>
              <a:t> spinal </a:t>
            </a:r>
            <a:r>
              <a:rPr lang="cs-CZ" dirty="0" err="1"/>
              <a:t>nerves</a:t>
            </a:r>
            <a:r>
              <a:rPr lang="cs-CZ" dirty="0"/>
              <a:t> C5-C8 </a:t>
            </a:r>
            <a:r>
              <a:rPr lang="cs-CZ" dirty="0" err="1"/>
              <a:t>and</a:t>
            </a:r>
            <a:r>
              <a:rPr lang="cs-CZ" dirty="0"/>
              <a:t> </a:t>
            </a:r>
            <a:r>
              <a:rPr lang="cs-CZ" dirty="0" err="1"/>
              <a:t>thoracic</a:t>
            </a:r>
            <a:r>
              <a:rPr lang="cs-CZ" dirty="0"/>
              <a:t> spinal </a:t>
            </a:r>
            <a:r>
              <a:rPr lang="cs-CZ" dirty="0" err="1"/>
              <a:t>nerves</a:t>
            </a:r>
            <a:r>
              <a:rPr lang="cs-CZ" dirty="0"/>
              <a:t> T1</a:t>
            </a:r>
          </a:p>
          <a:p>
            <a:endParaRPr lang="cs-CZ" dirty="0"/>
          </a:p>
          <a:p>
            <a:r>
              <a:rPr lang="cs-CZ" dirty="0" err="1"/>
              <a:t>It</a:t>
            </a:r>
            <a:r>
              <a:rPr lang="cs-CZ" dirty="0"/>
              <a:t> </a:t>
            </a:r>
            <a:r>
              <a:rPr lang="cs-CZ" dirty="0" err="1"/>
              <a:t>is</a:t>
            </a:r>
            <a:r>
              <a:rPr lang="cs-CZ" dirty="0"/>
              <a:t> </a:t>
            </a:r>
            <a:r>
              <a:rPr lang="cs-CZ" dirty="0" err="1"/>
              <a:t>responsible</a:t>
            </a:r>
            <a:r>
              <a:rPr lang="cs-CZ" dirty="0"/>
              <a:t> </a:t>
            </a:r>
            <a:r>
              <a:rPr lang="cs-CZ" dirty="0" err="1"/>
              <a:t>for</a:t>
            </a:r>
            <a:r>
              <a:rPr lang="cs-CZ" dirty="0"/>
              <a:t> </a:t>
            </a:r>
            <a:r>
              <a:rPr lang="cs-CZ" dirty="0" err="1"/>
              <a:t>cutaneous</a:t>
            </a:r>
            <a:r>
              <a:rPr lang="cs-CZ" dirty="0"/>
              <a:t> (</a:t>
            </a:r>
            <a:r>
              <a:rPr lang="cs-CZ" dirty="0" err="1"/>
              <a:t>sensory</a:t>
            </a:r>
            <a:r>
              <a:rPr lang="cs-CZ" dirty="0"/>
              <a:t>) </a:t>
            </a:r>
            <a:r>
              <a:rPr lang="cs-CZ" dirty="0" err="1"/>
              <a:t>and</a:t>
            </a:r>
            <a:r>
              <a:rPr lang="cs-CZ" dirty="0"/>
              <a:t> </a:t>
            </a:r>
            <a:r>
              <a:rPr lang="cs-CZ" dirty="0" err="1"/>
              <a:t>muscular</a:t>
            </a:r>
            <a:r>
              <a:rPr lang="cs-CZ" dirty="0"/>
              <a:t> (motor) </a:t>
            </a:r>
            <a:r>
              <a:rPr lang="cs-CZ" dirty="0" err="1"/>
              <a:t>innervation</a:t>
            </a:r>
            <a:r>
              <a:rPr lang="cs-CZ" dirty="0"/>
              <a:t> </a:t>
            </a:r>
            <a:r>
              <a:rPr lang="cs-CZ" dirty="0" err="1"/>
              <a:t>of</a:t>
            </a:r>
            <a:r>
              <a:rPr lang="cs-CZ" dirty="0"/>
              <a:t> </a:t>
            </a:r>
            <a:r>
              <a:rPr lang="cs-CZ" dirty="0" err="1"/>
              <a:t>the</a:t>
            </a:r>
            <a:r>
              <a:rPr lang="cs-CZ" dirty="0"/>
              <a:t> </a:t>
            </a:r>
            <a:r>
              <a:rPr lang="cs-CZ" dirty="0" err="1"/>
              <a:t>entire</a:t>
            </a:r>
            <a:r>
              <a:rPr lang="cs-CZ" dirty="0"/>
              <a:t> </a:t>
            </a:r>
            <a:r>
              <a:rPr lang="cs-CZ" dirty="0" err="1"/>
              <a:t>upper</a:t>
            </a:r>
            <a:r>
              <a:rPr lang="cs-CZ" dirty="0"/>
              <a:t> limb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Ulnar</a:t>
            </a:r>
            <a:r>
              <a:rPr lang="cs-CZ" sz="3600" dirty="0"/>
              <a:t> nerve </a:t>
            </a:r>
            <a:r>
              <a:rPr lang="cs-CZ" sz="3600" dirty="0" err="1"/>
              <a:t>palsy</a:t>
            </a:r>
            <a:r>
              <a:rPr lang="cs-CZ" sz="3600" dirty="0"/>
              <a:t> – </a:t>
            </a:r>
            <a:r>
              <a:rPr lang="cs-CZ" sz="3600" dirty="0" err="1"/>
              <a:t>position</a:t>
            </a:r>
            <a:r>
              <a:rPr lang="cs-CZ" sz="3600" dirty="0"/>
              <a:t> </a:t>
            </a:r>
            <a:r>
              <a:rPr lang="cs-CZ" sz="3600" dirty="0" err="1"/>
              <a:t>of</a:t>
            </a:r>
            <a:r>
              <a:rPr lang="cs-CZ" sz="3600" dirty="0"/>
              <a:t> </a:t>
            </a:r>
            <a:r>
              <a:rPr lang="cs-CZ" sz="3600" dirty="0" err="1"/>
              <a:t>the</a:t>
            </a:r>
            <a:r>
              <a:rPr lang="cs-CZ" sz="3600" dirty="0"/>
              <a:t> </a:t>
            </a:r>
            <a:r>
              <a:rPr lang="cs-CZ" sz="3600" dirty="0" err="1"/>
              <a:t>hand</a:t>
            </a:r>
            <a:endParaRPr lang="cs-CZ" sz="3600" dirty="0"/>
          </a:p>
        </p:txBody>
      </p:sp>
      <p:pic>
        <p:nvPicPr>
          <p:cNvPr id="31746" name="Picture 2" descr="https://upload.wikimedia.org/wikipedia/commons/thumb/6/65/Ulnar_claw_hand.JPG/800px-Ulnar_claw_hand.JPG"/>
          <p:cNvPicPr>
            <a:picLocks noChangeAspect="1" noChangeArrowheads="1"/>
          </p:cNvPicPr>
          <p:nvPr/>
        </p:nvPicPr>
        <p:blipFill>
          <a:blip r:embed="rId2" cstate="print"/>
          <a:srcRect b="24735"/>
          <a:stretch>
            <a:fillRect/>
          </a:stretch>
        </p:blipFill>
        <p:spPr bwMode="auto">
          <a:xfrm>
            <a:off x="1571604" y="2643182"/>
            <a:ext cx="5934838" cy="3351600"/>
          </a:xfrm>
          <a:prstGeom prst="rect">
            <a:avLst/>
          </a:prstGeom>
          <a:noFill/>
        </p:spPr>
      </p:pic>
      <p:sp>
        <p:nvSpPr>
          <p:cNvPr id="5" name="Obdélník 4"/>
          <p:cNvSpPr/>
          <p:nvPr/>
        </p:nvSpPr>
        <p:spPr>
          <a:xfrm>
            <a:off x="1428728" y="6072206"/>
            <a:ext cx="6429420" cy="461665"/>
          </a:xfrm>
          <a:prstGeom prst="rect">
            <a:avLst/>
          </a:prstGeom>
        </p:spPr>
        <p:txBody>
          <a:bodyPr wrap="square">
            <a:spAutoFit/>
          </a:bodyPr>
          <a:lstStyle/>
          <a:p>
            <a:r>
              <a:rPr lang="en-US" sz="2400" dirty="0"/>
              <a:t>An </a:t>
            </a:r>
            <a:r>
              <a:rPr lang="en-US" sz="2400" b="1" dirty="0" err="1"/>
              <a:t>ulnar</a:t>
            </a:r>
            <a:r>
              <a:rPr lang="en-US" sz="2400" b="1" dirty="0"/>
              <a:t> claw</a:t>
            </a:r>
            <a:r>
              <a:rPr lang="cs-CZ" sz="2400" b="1" dirty="0"/>
              <a:t> (</a:t>
            </a:r>
            <a:r>
              <a:rPr lang="cs-CZ" sz="2400" dirty="0" err="1"/>
              <a:t>or</a:t>
            </a:r>
            <a:r>
              <a:rPr lang="cs-CZ" sz="2400" b="1" dirty="0"/>
              <a:t> </a:t>
            </a:r>
            <a:r>
              <a:rPr lang="en-US" sz="2400" b="1" dirty="0"/>
              <a:t>claw hand</a:t>
            </a:r>
            <a:r>
              <a:rPr lang="en-US" sz="2400" dirty="0"/>
              <a:t>, or </a:t>
            </a:r>
            <a:r>
              <a:rPr lang="cs-CZ" sz="2400" dirty="0"/>
              <a:t>´</a:t>
            </a:r>
            <a:r>
              <a:rPr lang="en-US" sz="2400" b="1" dirty="0"/>
              <a:t>Spinster's Claw</a:t>
            </a:r>
            <a:r>
              <a:rPr lang="cs-CZ" sz="2400" b="1" dirty="0"/>
              <a:t>´)</a:t>
            </a:r>
            <a:r>
              <a:rPr lang="en-US" sz="2400" dirty="0"/>
              <a:t> </a:t>
            </a:r>
            <a:endParaRPr lang="cs-CZ" sz="2400" dirty="0"/>
          </a:p>
        </p:txBody>
      </p:sp>
      <p:sp>
        <p:nvSpPr>
          <p:cNvPr id="6" name="Obdélník 5"/>
          <p:cNvSpPr/>
          <p:nvPr/>
        </p:nvSpPr>
        <p:spPr>
          <a:xfrm>
            <a:off x="928662" y="1857364"/>
            <a:ext cx="7358114" cy="646331"/>
          </a:xfrm>
          <a:prstGeom prst="rect">
            <a:avLst/>
          </a:prstGeom>
        </p:spPr>
        <p:txBody>
          <a:bodyPr wrap="square">
            <a:spAutoFit/>
          </a:bodyPr>
          <a:lstStyle/>
          <a:p>
            <a:pPr algn="ctr"/>
            <a:r>
              <a:rPr lang="en-US" dirty="0"/>
              <a:t>The </a:t>
            </a:r>
            <a:r>
              <a:rPr lang="en-US" dirty="0" err="1">
                <a:hlinkClick r:id="rId3" tooltip="Metacarpophalangeal joint"/>
              </a:rPr>
              <a:t>metacarpophalangeal</a:t>
            </a:r>
            <a:r>
              <a:rPr lang="en-US" dirty="0">
                <a:hlinkClick r:id="rId3" tooltip="Metacarpophalangeal joint"/>
              </a:rPr>
              <a:t> joints</a:t>
            </a:r>
            <a:r>
              <a:rPr lang="en-US" dirty="0"/>
              <a:t> of the 4th and 5th fingers are extended </a:t>
            </a:r>
            <a:endParaRPr lang="cs-CZ" dirty="0"/>
          </a:p>
          <a:p>
            <a:pPr algn="ctr"/>
            <a:r>
              <a:rPr lang="en-US" dirty="0"/>
              <a:t>and the </a:t>
            </a:r>
            <a:r>
              <a:rPr lang="en-US" dirty="0" err="1">
                <a:hlinkClick r:id="rId4" tooltip="Interphalangeal articulations of hand"/>
              </a:rPr>
              <a:t>Interphalangeal</a:t>
            </a:r>
            <a:r>
              <a:rPr lang="en-US" dirty="0"/>
              <a:t> joints are flexed</a:t>
            </a:r>
            <a:r>
              <a:rPr lang="cs-CZ" dirty="0"/>
              <a:t>, </a:t>
            </a:r>
            <a:r>
              <a:rPr lang="cs-CZ" dirty="0" err="1"/>
              <a:t>thumb</a:t>
            </a:r>
            <a:r>
              <a:rPr lang="cs-CZ" dirty="0"/>
              <a:t> IP </a:t>
            </a:r>
            <a:r>
              <a:rPr lang="cs-CZ" dirty="0" err="1"/>
              <a:t>flexion</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a:t>
            </a:r>
            <a:r>
              <a:rPr lang="cs-CZ" dirty="0" err="1"/>
              <a:t>palsy</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The hand will show hyper-extension of the MCP and flexion of the distal and proximal IP joints of the 4th and 5th digits </a:t>
            </a:r>
            <a:endParaRPr lang="cs-CZ" dirty="0"/>
          </a:p>
          <a:p>
            <a:endParaRPr lang="cs-CZ" dirty="0"/>
          </a:p>
          <a:p>
            <a:r>
              <a:rPr lang="en-US" dirty="0"/>
              <a:t>The clawing will become most obvious when the person is asked to flex the digits from an extended position as the 4th and 5th digits can not flex </a:t>
            </a:r>
            <a:endParaRPr lang="cs-CZ" dirty="0"/>
          </a:p>
          <a:p>
            <a:endParaRPr lang="cs-CZ" dirty="0"/>
          </a:p>
          <a:p>
            <a:r>
              <a:rPr lang="en-US" dirty="0"/>
              <a:t>1st, 2nd and 3rd digits will partially flex giving them a "claw-like" appearance, this happens because the </a:t>
            </a:r>
            <a:r>
              <a:rPr lang="en-US" dirty="0" err="1"/>
              <a:t>Thenar</a:t>
            </a:r>
            <a:r>
              <a:rPr lang="en-US" dirty="0"/>
              <a:t> muscles (Abductor </a:t>
            </a:r>
            <a:r>
              <a:rPr lang="en-US" dirty="0" err="1"/>
              <a:t>pollicis</a:t>
            </a:r>
            <a:r>
              <a:rPr lang="en-US" dirty="0"/>
              <a:t> </a:t>
            </a:r>
            <a:r>
              <a:rPr lang="en-US" dirty="0" err="1"/>
              <a:t>brevis</a:t>
            </a:r>
            <a:r>
              <a:rPr lang="en-US" dirty="0"/>
              <a:t>, Flexor </a:t>
            </a:r>
            <a:r>
              <a:rPr lang="en-US" dirty="0" err="1"/>
              <a:t>Pollicis</a:t>
            </a:r>
            <a:r>
              <a:rPr lang="en-US" dirty="0"/>
              <a:t> </a:t>
            </a:r>
            <a:r>
              <a:rPr lang="en-US" dirty="0" err="1"/>
              <a:t>brevis</a:t>
            </a:r>
            <a:r>
              <a:rPr lang="en-US" dirty="0"/>
              <a:t> and </a:t>
            </a:r>
            <a:r>
              <a:rPr lang="en-US" dirty="0" err="1"/>
              <a:t>Opponens</a:t>
            </a:r>
            <a:r>
              <a:rPr lang="en-US" dirty="0"/>
              <a:t> </a:t>
            </a:r>
            <a:r>
              <a:rPr lang="en-US" dirty="0" err="1"/>
              <a:t>pollicis</a:t>
            </a:r>
            <a:r>
              <a:rPr lang="en-US" dirty="0"/>
              <a:t>) are innervated by the median nerve as the first two </a:t>
            </a:r>
            <a:r>
              <a:rPr lang="en-US" dirty="0" err="1"/>
              <a:t>lumbricals</a:t>
            </a:r>
            <a:r>
              <a:rPr lang="en-US" dirty="0"/>
              <a:t> of digit 2 and 3 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01080" cy="1143000"/>
          </a:xfrm>
        </p:spPr>
        <p:txBody>
          <a:bodyPr>
            <a:normAutofit/>
          </a:bodyPr>
          <a:lstStyle/>
          <a:p>
            <a:r>
              <a:rPr lang="cs-CZ" dirty="0" err="1"/>
              <a:t>Froments</a:t>
            </a:r>
            <a:r>
              <a:rPr lang="cs-CZ" dirty="0"/>
              <a:t>´ test (</a:t>
            </a:r>
            <a:r>
              <a:rPr lang="cs-CZ" dirty="0" err="1"/>
              <a:t>Froments</a:t>
            </a:r>
            <a:r>
              <a:rPr lang="cs-CZ" dirty="0"/>
              <a:t>´ sign)</a:t>
            </a:r>
          </a:p>
        </p:txBody>
      </p:sp>
      <p:sp>
        <p:nvSpPr>
          <p:cNvPr id="3" name="Zástupný symbol pro obsah 2"/>
          <p:cNvSpPr>
            <a:spLocks noGrp="1"/>
          </p:cNvSpPr>
          <p:nvPr>
            <p:ph idx="1"/>
          </p:nvPr>
        </p:nvSpPr>
        <p:spPr>
          <a:xfrm>
            <a:off x="214282" y="1571612"/>
            <a:ext cx="8929718" cy="3357586"/>
          </a:xfrm>
        </p:spPr>
        <p:txBody>
          <a:bodyPr>
            <a:normAutofit fontScale="70000" lnSpcReduction="20000"/>
          </a:bodyPr>
          <a:lstStyle/>
          <a:p>
            <a:r>
              <a:rPr lang="cs-CZ" dirty="0"/>
              <a:t>T</a:t>
            </a:r>
            <a:r>
              <a:rPr lang="en-US" dirty="0" err="1"/>
              <a:t>ests</a:t>
            </a:r>
            <a:r>
              <a:rPr lang="en-US" dirty="0"/>
              <a:t> for the action of adductor </a:t>
            </a:r>
            <a:r>
              <a:rPr lang="en-US" dirty="0" err="1"/>
              <a:t>pollicis</a:t>
            </a:r>
            <a:r>
              <a:rPr lang="en-US" dirty="0"/>
              <a:t> </a:t>
            </a:r>
            <a:endParaRPr lang="cs-CZ" dirty="0"/>
          </a:p>
          <a:p>
            <a:r>
              <a:rPr lang="en-US" dirty="0"/>
              <a:t>A patient is asked to hold a</a:t>
            </a:r>
            <a:r>
              <a:rPr lang="cs-CZ" dirty="0"/>
              <a:t> </a:t>
            </a:r>
            <a:r>
              <a:rPr lang="cs-CZ" dirty="0" err="1"/>
              <a:t>flat</a:t>
            </a:r>
            <a:r>
              <a:rPr lang="en-US" dirty="0"/>
              <a:t> object</a:t>
            </a:r>
            <a:r>
              <a:rPr lang="cs-CZ" dirty="0"/>
              <a:t> (</a:t>
            </a:r>
            <a:r>
              <a:rPr lang="en-US" dirty="0"/>
              <a:t>a piece of paper</a:t>
            </a:r>
            <a:r>
              <a:rPr lang="cs-CZ" dirty="0"/>
              <a:t>)</a:t>
            </a:r>
            <a:r>
              <a:rPr lang="en-US" dirty="0"/>
              <a:t>, between their thumb and index finger (pinch grip)</a:t>
            </a:r>
            <a:endParaRPr lang="cs-CZ" dirty="0"/>
          </a:p>
          <a:p>
            <a:r>
              <a:rPr lang="en-US" dirty="0"/>
              <a:t>The examiner then attempts to pull the object out of the subject's hands</a:t>
            </a:r>
            <a:endParaRPr lang="cs-CZ" dirty="0"/>
          </a:p>
          <a:p>
            <a:r>
              <a:rPr lang="en-US" dirty="0"/>
              <a:t>A normal individual will be able to maintain a hold on the object without difficulty</a:t>
            </a:r>
            <a:endParaRPr lang="cs-CZ" dirty="0"/>
          </a:p>
          <a:p>
            <a:r>
              <a:rPr lang="en-US" dirty="0"/>
              <a:t>With </a:t>
            </a:r>
            <a:r>
              <a:rPr lang="en-US" dirty="0" err="1"/>
              <a:t>ulnar</a:t>
            </a:r>
            <a:r>
              <a:rPr lang="en-US" dirty="0"/>
              <a:t> nerve palsy, the patient will experience difficulty maintaining a hold and will compensate by flexing the FPL (flexor </a:t>
            </a:r>
            <a:r>
              <a:rPr lang="en-US" dirty="0" err="1"/>
              <a:t>pollicis</a:t>
            </a:r>
            <a:r>
              <a:rPr lang="en-US" dirty="0"/>
              <a:t> </a:t>
            </a:r>
            <a:r>
              <a:rPr lang="en-US" dirty="0" err="1"/>
              <a:t>longus</a:t>
            </a:r>
            <a:r>
              <a:rPr lang="en-US" dirty="0"/>
              <a:t>) of the thumb to maintain grip pressure causing a pinching effect</a:t>
            </a:r>
            <a:endParaRPr lang="cs-CZ" dirty="0"/>
          </a:p>
        </p:txBody>
      </p:sp>
      <p:pic>
        <p:nvPicPr>
          <p:cNvPr id="38918" name="Picture 6" descr="http://www.mims.com/resources/drugs/common/CP0042.gif">
            <a:hlinkClick r:id="rId2"/>
          </p:cNvPr>
          <p:cNvPicPr>
            <a:picLocks noChangeAspect="1" noChangeArrowheads="1"/>
          </p:cNvPicPr>
          <p:nvPr/>
        </p:nvPicPr>
        <p:blipFill>
          <a:blip r:embed="rId3" cstate="print"/>
          <a:srcRect/>
          <a:stretch>
            <a:fillRect/>
          </a:stretch>
        </p:blipFill>
        <p:spPr bwMode="auto">
          <a:xfrm>
            <a:off x="428596" y="4786322"/>
            <a:ext cx="4191000" cy="1685926"/>
          </a:xfrm>
          <a:prstGeom prst="rect">
            <a:avLst/>
          </a:prstGeom>
          <a:noFill/>
        </p:spPr>
      </p:pic>
      <p:pic>
        <p:nvPicPr>
          <p:cNvPr id="38920" name="Picture 8" descr="https://pbs.twimg.com/media/A_sLFCeCQAA3D6k.jpg">
            <a:hlinkClick r:id="rId4"/>
          </p:cNvPr>
          <p:cNvPicPr>
            <a:picLocks noChangeAspect="1" noChangeArrowheads="1"/>
          </p:cNvPicPr>
          <p:nvPr/>
        </p:nvPicPr>
        <p:blipFill>
          <a:blip r:embed="rId5" cstate="print"/>
          <a:srcRect t="28052" b="11604"/>
          <a:stretch>
            <a:fillRect/>
          </a:stretch>
        </p:blipFill>
        <p:spPr bwMode="auto">
          <a:xfrm>
            <a:off x="5000628" y="4714884"/>
            <a:ext cx="3836841" cy="18573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Ulnar</a:t>
            </a:r>
            <a:r>
              <a:rPr lang="cs-CZ" dirty="0"/>
              <a:t> nerve </a:t>
            </a:r>
            <a:r>
              <a:rPr lang="cs-CZ" dirty="0" err="1"/>
              <a:t>palsy</a:t>
            </a:r>
            <a:r>
              <a:rPr lang="cs-CZ" dirty="0"/>
              <a:t> – </a:t>
            </a:r>
            <a:r>
              <a:rPr lang="cs-CZ" dirty="0" err="1"/>
              <a:t>fingers</a:t>
            </a:r>
            <a:r>
              <a:rPr lang="cs-CZ" dirty="0"/>
              <a:t> </a:t>
            </a:r>
            <a:r>
              <a:rPr lang="cs-CZ" dirty="0" err="1"/>
              <a:t>abduction</a:t>
            </a:r>
            <a:endParaRPr lang="cs-CZ" dirty="0"/>
          </a:p>
        </p:txBody>
      </p:sp>
      <p:sp>
        <p:nvSpPr>
          <p:cNvPr id="3" name="Zástupný symbol pro obsah 2"/>
          <p:cNvSpPr>
            <a:spLocks noGrp="1"/>
          </p:cNvSpPr>
          <p:nvPr>
            <p:ph idx="1"/>
          </p:nvPr>
        </p:nvSpPr>
        <p:spPr>
          <a:xfrm>
            <a:off x="500034" y="1928802"/>
            <a:ext cx="4257676" cy="4525963"/>
          </a:xfrm>
        </p:spPr>
        <p:txBody>
          <a:bodyPr>
            <a:normAutofit/>
          </a:bodyPr>
          <a:lstStyle/>
          <a:p>
            <a:r>
              <a:rPr lang="cs-CZ" sz="2800" dirty="0" err="1"/>
              <a:t>Unability</a:t>
            </a:r>
            <a:r>
              <a:rPr lang="cs-CZ" sz="2800" dirty="0"/>
              <a:t> </a:t>
            </a:r>
            <a:r>
              <a:rPr lang="en-US" sz="2800" dirty="0"/>
              <a:t>to spread (abduct) or pull together (adduct) the fingers against resistance</a:t>
            </a:r>
            <a:r>
              <a:rPr lang="cs-CZ" sz="2800" dirty="0"/>
              <a:t> (</a:t>
            </a:r>
            <a:r>
              <a:rPr lang="en-US" sz="2800" dirty="0"/>
              <a:t>because the </a:t>
            </a:r>
            <a:r>
              <a:rPr lang="en-US" sz="2800" dirty="0" err="1"/>
              <a:t>ulnar</a:t>
            </a:r>
            <a:r>
              <a:rPr lang="en-US" sz="2800" dirty="0"/>
              <a:t> nerve innervates the </a:t>
            </a:r>
            <a:r>
              <a:rPr lang="en-US" sz="2800" dirty="0" err="1"/>
              <a:t>palmar</a:t>
            </a:r>
            <a:r>
              <a:rPr lang="cs-CZ" sz="2800" dirty="0"/>
              <a:t> </a:t>
            </a:r>
            <a:r>
              <a:rPr lang="en-US" sz="2800" dirty="0"/>
              <a:t>and dorsal </a:t>
            </a:r>
            <a:r>
              <a:rPr lang="en-US" sz="2800" dirty="0" err="1"/>
              <a:t>interossei</a:t>
            </a:r>
            <a:r>
              <a:rPr lang="en-US" sz="2800" dirty="0"/>
              <a:t> of the hand</a:t>
            </a:r>
            <a:r>
              <a:rPr lang="cs-CZ" sz="2800" dirty="0"/>
              <a:t>)</a:t>
            </a:r>
          </a:p>
          <a:p>
            <a:endParaRPr lang="cs-CZ" dirty="0"/>
          </a:p>
        </p:txBody>
      </p:sp>
      <p:pic>
        <p:nvPicPr>
          <p:cNvPr id="35842" name="Picture 2" descr="https://meded.ucsd.edu/clinicalmed/neuro_exam_finger_abduction.jpg"/>
          <p:cNvPicPr>
            <a:picLocks noChangeAspect="1" noChangeArrowheads="1"/>
          </p:cNvPicPr>
          <p:nvPr/>
        </p:nvPicPr>
        <p:blipFill>
          <a:blip r:embed="rId2" cstate="print"/>
          <a:srcRect b="16755"/>
          <a:stretch>
            <a:fillRect/>
          </a:stretch>
        </p:blipFill>
        <p:spPr bwMode="auto">
          <a:xfrm>
            <a:off x="5000628" y="3929066"/>
            <a:ext cx="3581280" cy="2484358"/>
          </a:xfrm>
          <a:prstGeom prst="rect">
            <a:avLst/>
          </a:prstGeom>
          <a:noFill/>
        </p:spPr>
      </p:pic>
      <p:pic>
        <p:nvPicPr>
          <p:cNvPr id="11266" name="Picture 2" descr="A, motor examination of the median nerve. The thumb is palmarly abducted out of the plane of the palm against resistance, and the muscle belly is palpated. B, motor examination of the ulnar nerve. The index finger is abducted against resistance, and the muscle belly of the first dorsal interosseous is palpated. C, motor examination of the radial nerve. The thumb is retropulsed dorsally out of the plane of the palm against resistance. The tendon of extensor pollicis longus is palpated for tension."/>
          <p:cNvPicPr>
            <a:picLocks noChangeAspect="1" noChangeArrowheads="1"/>
          </p:cNvPicPr>
          <p:nvPr/>
        </p:nvPicPr>
        <p:blipFill>
          <a:blip r:embed="rId3" cstate="print"/>
          <a:srcRect l="3738" t="35889" r="2819" b="36467"/>
          <a:stretch>
            <a:fillRect/>
          </a:stretch>
        </p:blipFill>
        <p:spPr bwMode="auto">
          <a:xfrm>
            <a:off x="5000628" y="1357298"/>
            <a:ext cx="3571900" cy="23574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Ulnar</a:t>
            </a:r>
            <a:r>
              <a:rPr lang="cs-CZ" dirty="0"/>
              <a:t> nerve </a:t>
            </a:r>
            <a:r>
              <a:rPr lang="cs-CZ" dirty="0" err="1"/>
              <a:t>palsy</a:t>
            </a:r>
            <a:r>
              <a:rPr lang="cs-CZ" dirty="0"/>
              <a:t> – </a:t>
            </a:r>
            <a:r>
              <a:rPr lang="cs-CZ" dirty="0" err="1"/>
              <a:t>muscles</a:t>
            </a:r>
            <a:r>
              <a:rPr lang="cs-CZ" dirty="0"/>
              <a:t> </a:t>
            </a:r>
            <a:r>
              <a:rPr lang="cs-CZ" dirty="0" err="1"/>
              <a:t>atrophy</a:t>
            </a:r>
            <a:endParaRPr lang="cs-CZ" dirty="0"/>
          </a:p>
        </p:txBody>
      </p:sp>
      <p:sp>
        <p:nvSpPr>
          <p:cNvPr id="3" name="Zástupný symbol pro obsah 2"/>
          <p:cNvSpPr>
            <a:spLocks noGrp="1"/>
          </p:cNvSpPr>
          <p:nvPr>
            <p:ph idx="1"/>
          </p:nvPr>
        </p:nvSpPr>
        <p:spPr>
          <a:xfrm>
            <a:off x="457200" y="1600200"/>
            <a:ext cx="8229600" cy="2043113"/>
          </a:xfrm>
        </p:spPr>
        <p:txBody>
          <a:bodyPr>
            <a:normAutofit fontScale="92500" lnSpcReduction="20000"/>
          </a:bodyPr>
          <a:lstStyle/>
          <a:p>
            <a:r>
              <a:rPr lang="en-US" dirty="0"/>
              <a:t>Patients with this deficit will become increasingly easy to identify over time as the paralyzed first dorsal </a:t>
            </a:r>
            <a:r>
              <a:rPr lang="en-US" dirty="0" err="1"/>
              <a:t>interosseous</a:t>
            </a:r>
            <a:r>
              <a:rPr lang="en-US" dirty="0"/>
              <a:t> muscle atrophies, leaving a prominent hollowing between the thumb and forefinger</a:t>
            </a:r>
          </a:p>
          <a:p>
            <a:endParaRPr lang="cs-CZ" dirty="0"/>
          </a:p>
        </p:txBody>
      </p:sp>
      <p:pic>
        <p:nvPicPr>
          <p:cNvPr id="37890" name="Picture 2" descr="http://www.fastbleep.com/assets/notes/image/11426_1.jpg">
            <a:hlinkClick r:id="rId2"/>
          </p:cNvPr>
          <p:cNvPicPr>
            <a:picLocks noChangeAspect="1" noChangeArrowheads="1"/>
          </p:cNvPicPr>
          <p:nvPr/>
        </p:nvPicPr>
        <p:blipFill>
          <a:blip r:embed="rId3" cstate="print"/>
          <a:srcRect b="11185"/>
          <a:stretch>
            <a:fillRect/>
          </a:stretch>
        </p:blipFill>
        <p:spPr bwMode="auto">
          <a:xfrm>
            <a:off x="4929190" y="3571876"/>
            <a:ext cx="3751306" cy="2500330"/>
          </a:xfrm>
          <a:prstGeom prst="rect">
            <a:avLst/>
          </a:prstGeom>
          <a:noFill/>
        </p:spPr>
      </p:pic>
      <p:pic>
        <p:nvPicPr>
          <p:cNvPr id="37892" name="Picture 4" descr="http://tidsskriftet.no/image/2015/T-14-0504-02-ENG-Nol.jpg">
            <a:hlinkClick r:id="rId4"/>
          </p:cNvPr>
          <p:cNvPicPr>
            <a:picLocks noChangeAspect="1" noChangeArrowheads="1"/>
          </p:cNvPicPr>
          <p:nvPr/>
        </p:nvPicPr>
        <p:blipFill>
          <a:blip r:embed="rId5" cstate="print"/>
          <a:srcRect/>
          <a:stretch>
            <a:fillRect/>
          </a:stretch>
        </p:blipFill>
        <p:spPr bwMode="auto">
          <a:xfrm>
            <a:off x="357158" y="3571876"/>
            <a:ext cx="4329895" cy="252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a:t>
            </a:r>
            <a:r>
              <a:rPr lang="cs-CZ" dirty="0" err="1"/>
              <a:t>entrapment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err="1"/>
              <a:t>It</a:t>
            </a:r>
            <a:r>
              <a:rPr lang="cs-CZ" b="1" dirty="0"/>
              <a:t> </a:t>
            </a:r>
            <a:r>
              <a:rPr lang="en-US" dirty="0"/>
              <a:t>is a condition where the </a:t>
            </a:r>
            <a:r>
              <a:rPr lang="en-US" dirty="0" err="1"/>
              <a:t>ulnar</a:t>
            </a:r>
            <a:r>
              <a:rPr lang="en-US" dirty="0"/>
              <a:t> nerve becomes </a:t>
            </a:r>
            <a:r>
              <a:rPr lang="en-US" b="1" dirty="0"/>
              <a:t>trapped or pinched </a:t>
            </a:r>
            <a:r>
              <a:rPr lang="en-US" dirty="0"/>
              <a:t>due to some physiological abnormalities</a:t>
            </a:r>
            <a:endParaRPr lang="cs-CZ" dirty="0"/>
          </a:p>
          <a:p>
            <a:endParaRPr lang="cs-CZ" dirty="0"/>
          </a:p>
          <a:p>
            <a:r>
              <a:rPr lang="cs-CZ" dirty="0" err="1"/>
              <a:t>It</a:t>
            </a:r>
            <a:r>
              <a:rPr lang="cs-CZ" dirty="0"/>
              <a:t> </a:t>
            </a:r>
            <a:r>
              <a:rPr lang="en-US" dirty="0"/>
              <a:t>is </a:t>
            </a:r>
            <a:r>
              <a:rPr lang="en-US" b="1" dirty="0"/>
              <a:t>classified by location </a:t>
            </a:r>
            <a:r>
              <a:rPr lang="en-US" dirty="0"/>
              <a:t>of entrapment</a:t>
            </a:r>
            <a:endParaRPr lang="cs-CZ" dirty="0"/>
          </a:p>
          <a:p>
            <a:endParaRPr lang="cs-CZ" dirty="0"/>
          </a:p>
          <a:p>
            <a:r>
              <a:rPr lang="en-US" dirty="0"/>
              <a:t>The </a:t>
            </a:r>
            <a:r>
              <a:rPr lang="en-US" dirty="0" err="1"/>
              <a:t>ulnar</a:t>
            </a:r>
            <a:r>
              <a:rPr lang="en-US" dirty="0"/>
              <a:t> nerve passes through several small tunnels and outlets through the medial upper extremity, and at these points the nerve is</a:t>
            </a:r>
            <a:r>
              <a:rPr lang="en-US" b="1" dirty="0"/>
              <a:t> vulnerable to compression or entrapment</a:t>
            </a:r>
            <a:r>
              <a:rPr lang="cs-CZ" b="1" dirty="0"/>
              <a:t> </a:t>
            </a:r>
            <a:r>
              <a:rPr lang="cs-CZ" dirty="0"/>
              <a:t>- </a:t>
            </a:r>
            <a:r>
              <a:rPr lang="en-US" dirty="0"/>
              <a:t>a so-called "pinched nerve„</a:t>
            </a:r>
            <a:endParaRPr lang="cs-CZ" dirty="0"/>
          </a:p>
          <a:p>
            <a:endParaRPr lang="cs-CZ" dirty="0"/>
          </a:p>
          <a:p>
            <a:r>
              <a:rPr lang="en-US" dirty="0"/>
              <a:t>The nerve is particularly vulnerable to injury when there has been</a:t>
            </a:r>
            <a:r>
              <a:rPr lang="en-US" b="1" dirty="0"/>
              <a:t> a disruption in the normal anatomy</a:t>
            </a:r>
            <a:endParaRPr lang="cs-CZ"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a:t>
            </a:r>
            <a:r>
              <a:rPr lang="cs-CZ" dirty="0" err="1"/>
              <a:t>entrapment</a:t>
            </a:r>
            <a:endParaRPr lang="cs-CZ" dirty="0"/>
          </a:p>
        </p:txBody>
      </p:sp>
      <p:sp>
        <p:nvSpPr>
          <p:cNvPr id="3" name="Zástupný symbol pro obsah 2"/>
          <p:cNvSpPr>
            <a:spLocks noGrp="1"/>
          </p:cNvSpPr>
          <p:nvPr>
            <p:ph idx="1"/>
          </p:nvPr>
        </p:nvSpPr>
        <p:spPr>
          <a:xfrm>
            <a:off x="457200" y="1600200"/>
            <a:ext cx="8972584" cy="4900634"/>
          </a:xfrm>
        </p:spPr>
        <p:txBody>
          <a:bodyPr>
            <a:normAutofit fontScale="70000" lnSpcReduction="20000"/>
          </a:bodyPr>
          <a:lstStyle/>
          <a:p>
            <a:pPr>
              <a:buNone/>
            </a:pPr>
            <a:r>
              <a:rPr lang="cs-CZ" dirty="0" err="1"/>
              <a:t>It</a:t>
            </a:r>
            <a:r>
              <a:rPr lang="cs-CZ" dirty="0"/>
              <a:t> </a:t>
            </a:r>
            <a:r>
              <a:rPr lang="cs-CZ" dirty="0" err="1"/>
              <a:t>can</a:t>
            </a:r>
            <a:r>
              <a:rPr lang="cs-CZ" dirty="0"/>
              <a:t> </a:t>
            </a:r>
            <a:r>
              <a:rPr lang="cs-CZ" dirty="0" err="1"/>
              <a:t>be</a:t>
            </a:r>
            <a:r>
              <a:rPr lang="cs-CZ" dirty="0"/>
              <a:t> </a:t>
            </a:r>
            <a:r>
              <a:rPr lang="cs-CZ" dirty="0" err="1"/>
              <a:t>classified</a:t>
            </a:r>
            <a:r>
              <a:rPr lang="cs-CZ" dirty="0"/>
              <a:t> by </a:t>
            </a:r>
            <a:r>
              <a:rPr lang="cs-CZ" dirty="0" err="1"/>
              <a:t>specific</a:t>
            </a:r>
            <a:r>
              <a:rPr lang="cs-CZ" dirty="0"/>
              <a:t> </a:t>
            </a:r>
            <a:r>
              <a:rPr lang="cs-CZ" dirty="0" err="1"/>
              <a:t>local</a:t>
            </a:r>
            <a:r>
              <a:rPr lang="cs-CZ" dirty="0"/>
              <a:t> </a:t>
            </a:r>
            <a:r>
              <a:rPr lang="cs-CZ" dirty="0" err="1"/>
              <a:t>causes</a:t>
            </a:r>
            <a:r>
              <a:rPr lang="cs-CZ" dirty="0"/>
              <a:t>, </a:t>
            </a:r>
            <a:r>
              <a:rPr lang="cs-CZ" dirty="0" err="1"/>
              <a:t>including</a:t>
            </a:r>
            <a:r>
              <a:rPr lang="cs-CZ" dirty="0"/>
              <a:t>:</a:t>
            </a:r>
          </a:p>
          <a:p>
            <a:r>
              <a:rPr lang="cs-CZ" b="1" dirty="0" err="1"/>
              <a:t>Problems</a:t>
            </a:r>
            <a:r>
              <a:rPr lang="cs-CZ" b="1" dirty="0"/>
              <a:t> </a:t>
            </a:r>
            <a:r>
              <a:rPr lang="cs-CZ" b="1" dirty="0" err="1"/>
              <a:t>originating</a:t>
            </a:r>
            <a:r>
              <a:rPr lang="cs-CZ" b="1" dirty="0"/>
              <a:t> </a:t>
            </a:r>
            <a:r>
              <a:rPr lang="cs-CZ" b="1" dirty="0" err="1"/>
              <a:t>at</a:t>
            </a:r>
            <a:r>
              <a:rPr lang="cs-CZ" b="1" dirty="0"/>
              <a:t> </a:t>
            </a:r>
            <a:r>
              <a:rPr lang="cs-CZ" b="1" dirty="0" err="1"/>
              <a:t>the</a:t>
            </a:r>
            <a:r>
              <a:rPr lang="cs-CZ" b="1" dirty="0"/>
              <a:t> </a:t>
            </a:r>
            <a:r>
              <a:rPr lang="cs-CZ" b="1" dirty="0" err="1"/>
              <a:t>neck</a:t>
            </a:r>
            <a:r>
              <a:rPr lang="cs-CZ" dirty="0"/>
              <a:t>: </a:t>
            </a:r>
            <a:r>
              <a:rPr lang="cs-CZ" dirty="0" err="1"/>
              <a:t>thoracic</a:t>
            </a:r>
            <a:r>
              <a:rPr lang="cs-CZ" dirty="0"/>
              <a:t> </a:t>
            </a:r>
            <a:r>
              <a:rPr lang="cs-CZ" dirty="0" err="1"/>
              <a:t>outlet</a:t>
            </a:r>
            <a:r>
              <a:rPr lang="cs-CZ" dirty="0"/>
              <a:t> </a:t>
            </a:r>
            <a:r>
              <a:rPr lang="cs-CZ" dirty="0" err="1"/>
              <a:t>sy</a:t>
            </a:r>
            <a:r>
              <a:rPr lang="cs-CZ" dirty="0"/>
              <a:t>, </a:t>
            </a:r>
            <a:r>
              <a:rPr lang="cs-CZ" dirty="0" err="1"/>
              <a:t>cervical</a:t>
            </a:r>
            <a:r>
              <a:rPr lang="cs-CZ" dirty="0"/>
              <a:t> </a:t>
            </a:r>
            <a:r>
              <a:rPr lang="cs-CZ" dirty="0" err="1"/>
              <a:t>spine</a:t>
            </a:r>
            <a:r>
              <a:rPr lang="cs-CZ" dirty="0"/>
              <a:t> </a:t>
            </a:r>
            <a:r>
              <a:rPr lang="cs-CZ" dirty="0" err="1"/>
              <a:t>pathology</a:t>
            </a:r>
            <a:r>
              <a:rPr lang="cs-CZ" dirty="0"/>
              <a:t>, </a:t>
            </a:r>
            <a:r>
              <a:rPr lang="cs-CZ" dirty="0" err="1"/>
              <a:t>tight</a:t>
            </a:r>
            <a:r>
              <a:rPr lang="cs-CZ" dirty="0"/>
              <a:t> </a:t>
            </a:r>
            <a:r>
              <a:rPr lang="cs-CZ" dirty="0" err="1"/>
              <a:t>anterior</a:t>
            </a:r>
            <a:r>
              <a:rPr lang="cs-CZ" dirty="0"/>
              <a:t> </a:t>
            </a:r>
            <a:r>
              <a:rPr lang="cs-CZ" dirty="0" err="1"/>
              <a:t>scalene</a:t>
            </a:r>
            <a:r>
              <a:rPr lang="cs-CZ" dirty="0"/>
              <a:t> </a:t>
            </a:r>
            <a:r>
              <a:rPr lang="cs-CZ" dirty="0" err="1"/>
              <a:t>muscles</a:t>
            </a:r>
            <a:endParaRPr lang="cs-CZ" dirty="0"/>
          </a:p>
          <a:p>
            <a:endParaRPr lang="cs-CZ" dirty="0"/>
          </a:p>
          <a:p>
            <a:r>
              <a:rPr lang="cs-CZ" b="1" dirty="0" err="1"/>
              <a:t>Problems</a:t>
            </a:r>
            <a:r>
              <a:rPr lang="cs-CZ" b="1" dirty="0"/>
              <a:t> </a:t>
            </a:r>
            <a:r>
              <a:rPr lang="cs-CZ" b="1" dirty="0" err="1"/>
              <a:t>originating</a:t>
            </a:r>
            <a:r>
              <a:rPr lang="cs-CZ" b="1" dirty="0"/>
              <a:t> in </a:t>
            </a:r>
            <a:r>
              <a:rPr lang="cs-CZ" b="1" dirty="0" err="1"/>
              <a:t>the</a:t>
            </a:r>
            <a:r>
              <a:rPr lang="cs-CZ" b="1" dirty="0"/>
              <a:t> </a:t>
            </a:r>
            <a:r>
              <a:rPr lang="cs-CZ" b="1" dirty="0" err="1"/>
              <a:t>chest</a:t>
            </a:r>
            <a:r>
              <a:rPr lang="cs-CZ" b="1" dirty="0"/>
              <a:t>: </a:t>
            </a:r>
            <a:r>
              <a:rPr lang="cs-CZ" dirty="0" err="1"/>
              <a:t>tight</a:t>
            </a:r>
            <a:r>
              <a:rPr lang="cs-CZ" dirty="0"/>
              <a:t> </a:t>
            </a:r>
            <a:r>
              <a:rPr lang="cs-CZ" dirty="0" err="1"/>
              <a:t>pectoralis</a:t>
            </a:r>
            <a:r>
              <a:rPr lang="cs-CZ" dirty="0"/>
              <a:t> </a:t>
            </a:r>
            <a:r>
              <a:rPr lang="cs-CZ" dirty="0" err="1"/>
              <a:t>minor</a:t>
            </a:r>
            <a:r>
              <a:rPr lang="cs-CZ" dirty="0"/>
              <a:t> </a:t>
            </a:r>
            <a:r>
              <a:rPr lang="cs-CZ" dirty="0" err="1"/>
              <a:t>muscles</a:t>
            </a:r>
            <a:endParaRPr lang="cs-CZ" dirty="0"/>
          </a:p>
          <a:p>
            <a:endParaRPr lang="cs-CZ" dirty="0"/>
          </a:p>
          <a:p>
            <a:r>
              <a:rPr lang="cs-CZ" b="1" dirty="0" err="1"/>
              <a:t>Brachial</a:t>
            </a:r>
            <a:r>
              <a:rPr lang="cs-CZ" b="1" dirty="0"/>
              <a:t> plexus </a:t>
            </a:r>
            <a:r>
              <a:rPr lang="cs-CZ" b="1" dirty="0" err="1"/>
              <a:t>abnormalities</a:t>
            </a:r>
            <a:endParaRPr lang="cs-CZ" b="1" dirty="0"/>
          </a:p>
          <a:p>
            <a:endParaRPr lang="cs-CZ" dirty="0"/>
          </a:p>
          <a:p>
            <a:r>
              <a:rPr lang="cs-CZ" b="1" dirty="0" err="1"/>
              <a:t>Elbow</a:t>
            </a:r>
            <a:r>
              <a:rPr lang="cs-CZ" b="1" dirty="0"/>
              <a:t> </a:t>
            </a:r>
            <a:r>
              <a:rPr lang="cs-CZ" b="1" dirty="0" err="1"/>
              <a:t>pathology</a:t>
            </a:r>
            <a:r>
              <a:rPr lang="cs-CZ" dirty="0"/>
              <a:t>: </a:t>
            </a:r>
            <a:r>
              <a:rPr lang="cs-CZ" dirty="0" err="1"/>
              <a:t>fractures</a:t>
            </a:r>
            <a:r>
              <a:rPr lang="cs-CZ" dirty="0"/>
              <a:t>, </a:t>
            </a:r>
            <a:r>
              <a:rPr lang="cs-CZ" dirty="0" err="1"/>
              <a:t>growth</a:t>
            </a:r>
            <a:r>
              <a:rPr lang="cs-CZ" dirty="0"/>
              <a:t> plate </a:t>
            </a:r>
            <a:r>
              <a:rPr lang="cs-CZ" dirty="0" err="1"/>
              <a:t>injuries</a:t>
            </a:r>
            <a:r>
              <a:rPr lang="cs-CZ" dirty="0"/>
              <a:t>, </a:t>
            </a:r>
            <a:r>
              <a:rPr lang="cs-CZ" dirty="0" err="1"/>
              <a:t>cubital</a:t>
            </a:r>
            <a:r>
              <a:rPr lang="cs-CZ" dirty="0"/>
              <a:t> </a:t>
            </a:r>
            <a:r>
              <a:rPr lang="cs-CZ" dirty="0" err="1"/>
              <a:t>tunnel</a:t>
            </a:r>
            <a:r>
              <a:rPr lang="cs-CZ" dirty="0"/>
              <a:t> </a:t>
            </a:r>
            <a:r>
              <a:rPr lang="cs-CZ" dirty="0" err="1"/>
              <a:t>sy</a:t>
            </a:r>
            <a:r>
              <a:rPr lang="cs-CZ" dirty="0"/>
              <a:t>, </a:t>
            </a:r>
            <a:r>
              <a:rPr lang="cs-CZ" dirty="0" err="1"/>
              <a:t>flexorpronator</a:t>
            </a:r>
            <a:r>
              <a:rPr lang="cs-CZ" dirty="0"/>
              <a:t> </a:t>
            </a:r>
            <a:r>
              <a:rPr lang="cs-CZ" dirty="0" err="1"/>
              <a:t>aponeurosis</a:t>
            </a:r>
            <a:r>
              <a:rPr lang="cs-CZ" dirty="0"/>
              <a:t>, </a:t>
            </a:r>
            <a:r>
              <a:rPr lang="cs-CZ" dirty="0" err="1"/>
              <a:t>arcade</a:t>
            </a:r>
            <a:r>
              <a:rPr lang="cs-CZ" dirty="0"/>
              <a:t> </a:t>
            </a:r>
            <a:r>
              <a:rPr lang="cs-CZ" dirty="0" err="1"/>
              <a:t>of</a:t>
            </a:r>
            <a:r>
              <a:rPr lang="cs-CZ" dirty="0"/>
              <a:t> </a:t>
            </a:r>
            <a:r>
              <a:rPr lang="cs-CZ" dirty="0" err="1"/>
              <a:t>Struthers</a:t>
            </a:r>
            <a:endParaRPr lang="cs-CZ" dirty="0"/>
          </a:p>
          <a:p>
            <a:endParaRPr lang="cs-CZ" dirty="0"/>
          </a:p>
          <a:p>
            <a:r>
              <a:rPr lang="cs-CZ" b="1" dirty="0" err="1"/>
              <a:t>Forearm</a:t>
            </a:r>
            <a:r>
              <a:rPr lang="cs-CZ" b="1" dirty="0"/>
              <a:t> </a:t>
            </a:r>
            <a:r>
              <a:rPr lang="cs-CZ" b="1" dirty="0" err="1"/>
              <a:t>pathology</a:t>
            </a:r>
            <a:r>
              <a:rPr lang="cs-CZ" dirty="0"/>
              <a:t>: </a:t>
            </a:r>
            <a:r>
              <a:rPr lang="cs-CZ" dirty="0" err="1"/>
              <a:t>tight</a:t>
            </a:r>
            <a:r>
              <a:rPr lang="cs-CZ" dirty="0"/>
              <a:t> flexor </a:t>
            </a:r>
            <a:r>
              <a:rPr lang="cs-CZ" dirty="0" err="1"/>
              <a:t>carpi</a:t>
            </a:r>
            <a:r>
              <a:rPr lang="cs-CZ" dirty="0"/>
              <a:t> </a:t>
            </a:r>
            <a:r>
              <a:rPr lang="cs-CZ" dirty="0" err="1"/>
              <a:t>ulnaris</a:t>
            </a:r>
            <a:r>
              <a:rPr lang="cs-CZ" dirty="0"/>
              <a:t> </a:t>
            </a:r>
            <a:r>
              <a:rPr lang="cs-CZ" dirty="0" err="1"/>
              <a:t>muscles</a:t>
            </a:r>
            <a:endParaRPr lang="cs-CZ" dirty="0"/>
          </a:p>
          <a:p>
            <a:endParaRPr lang="cs-CZ" dirty="0"/>
          </a:p>
          <a:p>
            <a:r>
              <a:rPr lang="cs-CZ" b="1" dirty="0" err="1"/>
              <a:t>Wrist</a:t>
            </a:r>
            <a:r>
              <a:rPr lang="cs-CZ" b="1" dirty="0"/>
              <a:t> </a:t>
            </a:r>
            <a:r>
              <a:rPr lang="cs-CZ" b="1" dirty="0" err="1"/>
              <a:t>pathology</a:t>
            </a:r>
            <a:r>
              <a:rPr lang="cs-CZ" dirty="0"/>
              <a:t>: </a:t>
            </a:r>
            <a:r>
              <a:rPr lang="cs-CZ" dirty="0" err="1"/>
              <a:t>fractures</a:t>
            </a:r>
            <a:r>
              <a:rPr lang="cs-CZ" dirty="0"/>
              <a:t>, </a:t>
            </a:r>
            <a:r>
              <a:rPr lang="cs-CZ" dirty="0" err="1"/>
              <a:t>ulnar</a:t>
            </a:r>
            <a:r>
              <a:rPr lang="cs-CZ" dirty="0"/>
              <a:t> </a:t>
            </a:r>
            <a:r>
              <a:rPr lang="cs-CZ" dirty="0" err="1"/>
              <a:t>tunnel</a:t>
            </a:r>
            <a:r>
              <a:rPr lang="cs-CZ" dirty="0"/>
              <a:t> </a:t>
            </a:r>
            <a:r>
              <a:rPr lang="cs-CZ" dirty="0" err="1"/>
              <a:t>sy</a:t>
            </a:r>
            <a:r>
              <a:rPr lang="cs-CZ" dirty="0"/>
              <a:t>, </a:t>
            </a:r>
            <a:r>
              <a:rPr lang="cs-CZ" dirty="0" err="1"/>
              <a:t>hypothenar</a:t>
            </a:r>
            <a:r>
              <a:rPr lang="cs-CZ" dirty="0"/>
              <a:t> </a:t>
            </a:r>
            <a:r>
              <a:rPr lang="cs-CZ" dirty="0" err="1"/>
              <a:t>hammer</a:t>
            </a:r>
            <a:r>
              <a:rPr lang="cs-CZ" dirty="0"/>
              <a:t> </a:t>
            </a:r>
            <a:r>
              <a:rPr lang="cs-CZ" dirty="0" err="1"/>
              <a:t>sy</a:t>
            </a:r>
            <a:endParaRPr lang="cs-CZ" dirty="0"/>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114800" cy="1143000"/>
          </a:xfrm>
        </p:spPr>
        <p:txBody>
          <a:bodyPr>
            <a:normAutofit/>
          </a:bodyPr>
          <a:lstStyle/>
          <a:p>
            <a:r>
              <a:rPr lang="cs-CZ" sz="4800" dirty="0" err="1"/>
              <a:t>Radial</a:t>
            </a:r>
            <a:r>
              <a:rPr lang="cs-CZ" sz="4800" dirty="0"/>
              <a:t> nerve</a:t>
            </a:r>
          </a:p>
        </p:txBody>
      </p:sp>
      <p:sp>
        <p:nvSpPr>
          <p:cNvPr id="3" name="Zástupný symbol pro obsah 2"/>
          <p:cNvSpPr>
            <a:spLocks noGrp="1"/>
          </p:cNvSpPr>
          <p:nvPr>
            <p:ph idx="1"/>
          </p:nvPr>
        </p:nvSpPr>
        <p:spPr>
          <a:xfrm>
            <a:off x="457200" y="1600200"/>
            <a:ext cx="4614866" cy="4829196"/>
          </a:xfrm>
        </p:spPr>
        <p:txBody>
          <a:bodyPr>
            <a:normAutofit fontScale="70000" lnSpcReduction="20000"/>
          </a:bodyPr>
          <a:lstStyle/>
          <a:p>
            <a:r>
              <a:rPr lang="en-US" dirty="0"/>
              <a:t>The </a:t>
            </a:r>
            <a:r>
              <a:rPr lang="en-US" b="1" dirty="0"/>
              <a:t>radial nerve</a:t>
            </a:r>
            <a:r>
              <a:rPr lang="en-US" dirty="0"/>
              <a:t> supplies the posterior portion of the upper limb</a:t>
            </a:r>
            <a:endParaRPr lang="cs-CZ" dirty="0"/>
          </a:p>
          <a:p>
            <a:endParaRPr lang="cs-CZ" dirty="0"/>
          </a:p>
          <a:p>
            <a:r>
              <a:rPr lang="en-US" dirty="0"/>
              <a:t>It innervates the medial and lateral</a:t>
            </a:r>
            <a:r>
              <a:rPr lang="cs-CZ" dirty="0"/>
              <a:t> </a:t>
            </a:r>
            <a:r>
              <a:rPr lang="en-US" dirty="0"/>
              <a:t>heads of the </a:t>
            </a:r>
            <a:r>
              <a:rPr lang="en-US" dirty="0">
                <a:hlinkClick r:id="rId2" tooltip="Triceps brachii muscle"/>
              </a:rPr>
              <a:t>triceps </a:t>
            </a:r>
            <a:r>
              <a:rPr lang="en-US" dirty="0" err="1">
                <a:hlinkClick r:id="rId2" tooltip="Triceps brachii muscle"/>
              </a:rPr>
              <a:t>brachii</a:t>
            </a:r>
            <a:r>
              <a:rPr lang="en-US" dirty="0">
                <a:hlinkClick r:id="rId2" tooltip="Triceps brachii muscle"/>
              </a:rPr>
              <a:t> muscle</a:t>
            </a:r>
            <a:r>
              <a:rPr lang="en-US" dirty="0"/>
              <a:t> of the arm, as well as all 12 muscles in the </a:t>
            </a:r>
            <a:r>
              <a:rPr lang="en-US" dirty="0">
                <a:hlinkClick r:id="rId3" tooltip="Posterior compartment of the forearm"/>
              </a:rPr>
              <a:t>posterior </a:t>
            </a:r>
            <a:r>
              <a:rPr lang="en-US" dirty="0" err="1">
                <a:hlinkClick r:id="rId3" tooltip="Posterior compartment of the forearm"/>
              </a:rPr>
              <a:t>osteofascial</a:t>
            </a:r>
            <a:r>
              <a:rPr lang="en-US" dirty="0">
                <a:hlinkClick r:id="rId3" tooltip="Posterior compartment of the forearm"/>
              </a:rPr>
              <a:t> compartment</a:t>
            </a:r>
            <a:r>
              <a:rPr lang="en-US" dirty="0"/>
              <a:t> of the forearm and the associated joints and overlying skin</a:t>
            </a:r>
            <a:endParaRPr lang="cs-CZ" dirty="0"/>
          </a:p>
          <a:p>
            <a:endParaRPr lang="en-US" dirty="0"/>
          </a:p>
          <a:p>
            <a:r>
              <a:rPr lang="en-US" dirty="0"/>
              <a:t>It originates from the </a:t>
            </a:r>
            <a:r>
              <a:rPr lang="en-US" dirty="0">
                <a:hlinkClick r:id="rId4" tooltip="Brachial plexus"/>
              </a:rPr>
              <a:t>brachial plexus</a:t>
            </a:r>
            <a:r>
              <a:rPr lang="en-US" dirty="0"/>
              <a:t>, carrying fibers from the ventral roots of spinal nerves C5, C6, C7, C8 &amp; T</a:t>
            </a:r>
            <a:r>
              <a:rPr lang="cs-CZ" dirty="0"/>
              <a:t>h</a:t>
            </a:r>
            <a:r>
              <a:rPr lang="en-US" dirty="0"/>
              <a:t>1</a:t>
            </a:r>
          </a:p>
          <a:p>
            <a:endParaRPr lang="cs-CZ" dirty="0"/>
          </a:p>
        </p:txBody>
      </p:sp>
      <p:pic>
        <p:nvPicPr>
          <p:cNvPr id="16386" name="Picture 2" descr="http://drkamaldeep.files.wordpress.com/2010/12/image421.png"/>
          <p:cNvPicPr>
            <a:picLocks noChangeAspect="1" noChangeArrowheads="1"/>
          </p:cNvPicPr>
          <p:nvPr/>
        </p:nvPicPr>
        <p:blipFill>
          <a:blip r:embed="rId5" cstate="print"/>
          <a:srcRect b="2429"/>
          <a:stretch>
            <a:fillRect/>
          </a:stretch>
        </p:blipFill>
        <p:spPr bwMode="auto">
          <a:xfrm>
            <a:off x="5357818" y="500042"/>
            <a:ext cx="3447960" cy="5929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Radial</a:t>
            </a:r>
            <a:r>
              <a:rPr lang="cs-CZ" dirty="0"/>
              <a:t> nerve</a:t>
            </a:r>
          </a:p>
        </p:txBody>
      </p:sp>
      <p:sp>
        <p:nvSpPr>
          <p:cNvPr id="3" name="Zástupný symbol pro obsah 2"/>
          <p:cNvSpPr>
            <a:spLocks noGrp="1"/>
          </p:cNvSpPr>
          <p:nvPr>
            <p:ph idx="1"/>
          </p:nvPr>
        </p:nvSpPr>
        <p:spPr>
          <a:xfrm>
            <a:off x="457200" y="1600200"/>
            <a:ext cx="8686800" cy="4972072"/>
          </a:xfrm>
        </p:spPr>
        <p:txBody>
          <a:bodyPr>
            <a:normAutofit fontScale="77500" lnSpcReduction="20000"/>
          </a:bodyPr>
          <a:lstStyle/>
          <a:p>
            <a:r>
              <a:rPr lang="en-US" b="1" dirty="0"/>
              <a:t>origin</a:t>
            </a:r>
            <a:r>
              <a:rPr lang="en-US" dirty="0"/>
              <a:t>: one of the two posterior cords of the </a:t>
            </a:r>
            <a:r>
              <a:rPr lang="cs-CZ" dirty="0" err="1"/>
              <a:t>brachial</a:t>
            </a:r>
            <a:r>
              <a:rPr lang="cs-CZ" dirty="0"/>
              <a:t> plexus</a:t>
            </a:r>
          </a:p>
          <a:p>
            <a:endParaRPr lang="en-US" dirty="0"/>
          </a:p>
          <a:p>
            <a:r>
              <a:rPr lang="en-US" b="1" dirty="0"/>
              <a:t>course</a:t>
            </a:r>
            <a:r>
              <a:rPr lang="en-US" dirty="0"/>
              <a:t>: </a:t>
            </a:r>
            <a:r>
              <a:rPr lang="en-US" dirty="0" err="1"/>
              <a:t>posteromedially</a:t>
            </a:r>
            <a:r>
              <a:rPr lang="en-US" dirty="0"/>
              <a:t> with the </a:t>
            </a:r>
            <a:r>
              <a:rPr lang="en-US" dirty="0" err="1"/>
              <a:t>axillary</a:t>
            </a:r>
            <a:r>
              <a:rPr lang="en-US" dirty="0"/>
              <a:t> vessels, behind the </a:t>
            </a:r>
            <a:r>
              <a:rPr lang="en-US" dirty="0" err="1"/>
              <a:t>humerus</a:t>
            </a:r>
            <a:r>
              <a:rPr lang="en-US" dirty="0"/>
              <a:t>, then </a:t>
            </a:r>
            <a:r>
              <a:rPr lang="en-US" dirty="0" err="1"/>
              <a:t>anteriorly</a:t>
            </a:r>
            <a:r>
              <a:rPr lang="en-US" dirty="0"/>
              <a:t> towards the elbow where it divides into superficial and deep branches</a:t>
            </a:r>
            <a:endParaRPr lang="cs-CZ" dirty="0"/>
          </a:p>
          <a:p>
            <a:endParaRPr lang="en-US" dirty="0"/>
          </a:p>
          <a:p>
            <a:r>
              <a:rPr lang="en-US" b="1" dirty="0"/>
              <a:t>terminal branches</a:t>
            </a:r>
            <a:r>
              <a:rPr lang="en-US" dirty="0"/>
              <a:t>: </a:t>
            </a:r>
            <a:r>
              <a:rPr lang="cs-CZ" dirty="0" err="1"/>
              <a:t>posterior</a:t>
            </a:r>
            <a:r>
              <a:rPr lang="cs-CZ" dirty="0"/>
              <a:t> </a:t>
            </a:r>
            <a:r>
              <a:rPr lang="cs-CZ" dirty="0" err="1"/>
              <a:t>interosseous</a:t>
            </a:r>
            <a:r>
              <a:rPr lang="cs-CZ" dirty="0"/>
              <a:t> </a:t>
            </a:r>
            <a:r>
              <a:rPr lang="en-US" dirty="0"/>
              <a:t>(deep) and </a:t>
            </a:r>
            <a:r>
              <a:rPr lang="cs-CZ" dirty="0" err="1"/>
              <a:t>superficial</a:t>
            </a:r>
            <a:r>
              <a:rPr lang="cs-CZ" dirty="0"/>
              <a:t> </a:t>
            </a:r>
            <a:r>
              <a:rPr lang="cs-CZ" dirty="0" err="1"/>
              <a:t>radial</a:t>
            </a:r>
            <a:r>
              <a:rPr lang="cs-CZ" dirty="0"/>
              <a:t> nerve</a:t>
            </a:r>
          </a:p>
          <a:p>
            <a:endParaRPr lang="en-US" dirty="0"/>
          </a:p>
          <a:p>
            <a:r>
              <a:rPr lang="en-US" b="1" dirty="0"/>
              <a:t>motor</a:t>
            </a:r>
            <a:r>
              <a:rPr lang="en-US" dirty="0"/>
              <a:t>: </a:t>
            </a:r>
            <a:r>
              <a:rPr lang="cs-CZ" dirty="0" err="1"/>
              <a:t>wrist</a:t>
            </a:r>
            <a:r>
              <a:rPr lang="cs-CZ" dirty="0"/>
              <a:t> </a:t>
            </a:r>
            <a:r>
              <a:rPr lang="cs-CZ" dirty="0" err="1"/>
              <a:t>and</a:t>
            </a:r>
            <a:r>
              <a:rPr lang="cs-CZ" dirty="0"/>
              <a:t> </a:t>
            </a:r>
            <a:r>
              <a:rPr lang="cs-CZ" dirty="0" err="1"/>
              <a:t>finger</a:t>
            </a:r>
            <a:r>
              <a:rPr lang="cs-CZ" dirty="0"/>
              <a:t> </a:t>
            </a:r>
            <a:r>
              <a:rPr lang="cs-CZ" dirty="0" err="1"/>
              <a:t>extension</a:t>
            </a:r>
            <a:endParaRPr lang="cs-CZ" dirty="0"/>
          </a:p>
          <a:p>
            <a:endParaRPr lang="en-US" dirty="0"/>
          </a:p>
          <a:p>
            <a:r>
              <a:rPr lang="en-US" b="1" dirty="0"/>
              <a:t>sensory</a:t>
            </a:r>
            <a:r>
              <a:rPr lang="en-US" dirty="0"/>
              <a:t>: dorsal aspect of the thumb, index and middle fingers</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5715008" cy="1143000"/>
          </a:xfrm>
        </p:spPr>
        <p:txBody>
          <a:bodyPr/>
          <a:lstStyle/>
          <a:p>
            <a:r>
              <a:rPr lang="cs-CZ" dirty="0" err="1"/>
              <a:t>Radial</a:t>
            </a:r>
            <a:r>
              <a:rPr lang="cs-CZ" dirty="0"/>
              <a:t> nerve – </a:t>
            </a:r>
            <a:r>
              <a:rPr lang="cs-CZ" dirty="0" err="1"/>
              <a:t>branches</a:t>
            </a:r>
            <a:endParaRPr lang="cs-CZ" dirty="0"/>
          </a:p>
        </p:txBody>
      </p:sp>
      <p:sp>
        <p:nvSpPr>
          <p:cNvPr id="3" name="Zástupný symbol pro obsah 2"/>
          <p:cNvSpPr>
            <a:spLocks noGrp="1"/>
          </p:cNvSpPr>
          <p:nvPr>
            <p:ph idx="1"/>
          </p:nvPr>
        </p:nvSpPr>
        <p:spPr>
          <a:xfrm>
            <a:off x="428596" y="2028804"/>
            <a:ext cx="8229600" cy="4829196"/>
          </a:xfrm>
        </p:spPr>
        <p:txBody>
          <a:bodyPr>
            <a:normAutofit fontScale="85000" lnSpcReduction="20000"/>
          </a:bodyPr>
          <a:lstStyle/>
          <a:p>
            <a:r>
              <a:rPr lang="en-US" b="1" dirty="0"/>
              <a:t>muscular twigs in the arm </a:t>
            </a:r>
            <a:r>
              <a:rPr lang="en-US" dirty="0"/>
              <a:t>–</a:t>
            </a:r>
            <a:endParaRPr lang="cs-CZ" dirty="0"/>
          </a:p>
          <a:p>
            <a:pPr>
              <a:buNone/>
            </a:pPr>
            <a:r>
              <a:rPr lang="cs-CZ" dirty="0"/>
              <a:t>	triceps </a:t>
            </a:r>
            <a:r>
              <a:rPr lang="cs-CZ" dirty="0" err="1"/>
              <a:t>brachii</a:t>
            </a:r>
            <a:r>
              <a:rPr lang="cs-CZ" dirty="0"/>
              <a:t> </a:t>
            </a:r>
            <a:r>
              <a:rPr lang="en-US" dirty="0"/>
              <a:t>and </a:t>
            </a:r>
            <a:r>
              <a:rPr lang="cs-CZ" dirty="0" err="1"/>
              <a:t>anconeus</a:t>
            </a:r>
            <a:r>
              <a:rPr lang="cs-CZ" dirty="0"/>
              <a:t> </a:t>
            </a:r>
            <a:r>
              <a:rPr lang="en-US" dirty="0"/>
              <a:t>muscles</a:t>
            </a:r>
            <a:endParaRPr lang="cs-CZ" dirty="0"/>
          </a:p>
          <a:p>
            <a:endParaRPr lang="en-US" dirty="0"/>
          </a:p>
          <a:p>
            <a:r>
              <a:rPr lang="en-US" b="1" dirty="0"/>
              <a:t>superficial branch </a:t>
            </a:r>
            <a:r>
              <a:rPr lang="en-US" dirty="0"/>
              <a:t>- supplies </a:t>
            </a:r>
            <a:r>
              <a:rPr lang="en-US" dirty="0" err="1"/>
              <a:t>cutaneous</a:t>
            </a:r>
            <a:r>
              <a:rPr lang="en-US" dirty="0"/>
              <a:t> sensation to the dorsal aspect of the hand and dorsal aspect of the first to third digits and the dorsal lateral aspect of the fourth finger</a:t>
            </a:r>
            <a:endParaRPr lang="cs-CZ" dirty="0"/>
          </a:p>
          <a:p>
            <a:endParaRPr lang="en-US" dirty="0"/>
          </a:p>
          <a:p>
            <a:r>
              <a:rPr lang="en-US" b="1" dirty="0"/>
              <a:t>deep branch</a:t>
            </a:r>
            <a:r>
              <a:rPr lang="cs-CZ" b="1" dirty="0"/>
              <a:t> - </a:t>
            </a:r>
            <a:r>
              <a:rPr lang="en-US" dirty="0"/>
              <a:t>posterior </a:t>
            </a:r>
            <a:r>
              <a:rPr lang="en-US" dirty="0" err="1"/>
              <a:t>interosseous</a:t>
            </a:r>
            <a:r>
              <a:rPr lang="en-US" dirty="0"/>
              <a:t> nerve - extensor muscles in the forearm as well as </a:t>
            </a:r>
            <a:r>
              <a:rPr lang="en-US" dirty="0" err="1"/>
              <a:t>brachioradialis</a:t>
            </a:r>
            <a:endParaRPr lang="cs-CZ" dirty="0"/>
          </a:p>
          <a:p>
            <a:pPr lvl="1"/>
            <a:endParaRPr lang="en-US" dirty="0"/>
          </a:p>
          <a:p>
            <a:r>
              <a:rPr lang="en-US" b="1" dirty="0" err="1"/>
              <a:t>articular</a:t>
            </a:r>
            <a:r>
              <a:rPr lang="en-US" b="1" dirty="0"/>
              <a:t> twigs </a:t>
            </a:r>
            <a:r>
              <a:rPr lang="en-US" dirty="0"/>
              <a:t>to the elbow and wrist joints</a:t>
            </a:r>
          </a:p>
          <a:p>
            <a:endParaRPr lang="cs-CZ" dirty="0"/>
          </a:p>
        </p:txBody>
      </p:sp>
      <p:pic>
        <p:nvPicPr>
          <p:cNvPr id="5122" name="Picture 2" descr="http://www.eorthopod.com/sites/default/files/images/hand_anatomy_nerves02.jpg">
            <a:hlinkClick r:id="rId2"/>
          </p:cNvPr>
          <p:cNvPicPr>
            <a:picLocks noChangeAspect="1" noChangeArrowheads="1"/>
          </p:cNvPicPr>
          <p:nvPr/>
        </p:nvPicPr>
        <p:blipFill>
          <a:blip r:embed="rId3" cstate="print"/>
          <a:srcRect/>
          <a:stretch>
            <a:fillRect/>
          </a:stretch>
        </p:blipFill>
        <p:spPr bwMode="auto">
          <a:xfrm>
            <a:off x="6055200" y="0"/>
            <a:ext cx="3088800" cy="308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a:t>
            </a:r>
          </a:p>
        </p:txBody>
      </p:sp>
      <p:sp>
        <p:nvSpPr>
          <p:cNvPr id="3" name="Zástupný symbol pro obsah 2"/>
          <p:cNvSpPr>
            <a:spLocks noGrp="1"/>
          </p:cNvSpPr>
          <p:nvPr>
            <p:ph idx="1"/>
          </p:nvPr>
        </p:nvSpPr>
        <p:spPr>
          <a:xfrm>
            <a:off x="500034" y="1428736"/>
            <a:ext cx="8229600" cy="4525963"/>
          </a:xfrm>
        </p:spPr>
        <p:txBody>
          <a:bodyPr>
            <a:normAutofit/>
          </a:bodyPr>
          <a:lstStyle/>
          <a:p>
            <a:r>
              <a:rPr lang="cs-CZ" sz="2800" dirty="0"/>
              <a:t>5 </a:t>
            </a:r>
            <a:r>
              <a:rPr lang="cs-CZ" sz="2800" dirty="0" err="1"/>
              <a:t>main</a:t>
            </a:r>
            <a:r>
              <a:rPr lang="cs-CZ" sz="2800" dirty="0"/>
              <a:t> </a:t>
            </a:r>
            <a:r>
              <a:rPr lang="cs-CZ" sz="2800" dirty="0" err="1"/>
              <a:t>nerves</a:t>
            </a:r>
            <a:r>
              <a:rPr lang="cs-CZ" sz="2800" dirty="0"/>
              <a:t> </a:t>
            </a:r>
            <a:r>
              <a:rPr lang="cs-CZ" sz="2800" dirty="0" err="1"/>
              <a:t>arise</a:t>
            </a:r>
            <a:r>
              <a:rPr lang="cs-CZ" sz="2800" dirty="0"/>
              <a:t> </a:t>
            </a:r>
            <a:r>
              <a:rPr lang="cs-CZ" sz="2800" dirty="0" err="1"/>
              <a:t>from</a:t>
            </a:r>
            <a:r>
              <a:rPr lang="cs-CZ" sz="2800" dirty="0"/>
              <a:t> </a:t>
            </a:r>
            <a:r>
              <a:rPr lang="cs-CZ" sz="2800" dirty="0" err="1"/>
              <a:t>brachial</a:t>
            </a:r>
            <a:r>
              <a:rPr lang="cs-CZ" sz="2800" dirty="0"/>
              <a:t> plexus:</a:t>
            </a:r>
          </a:p>
          <a:p>
            <a:pPr marL="514350" indent="-514350">
              <a:buAutoNum type="arabicPeriod"/>
            </a:pPr>
            <a:r>
              <a:rPr lang="cs-CZ" sz="2800" dirty="0" err="1"/>
              <a:t>Axillary</a:t>
            </a:r>
            <a:r>
              <a:rPr lang="cs-CZ" sz="2800" dirty="0"/>
              <a:t> nerve</a:t>
            </a:r>
          </a:p>
          <a:p>
            <a:pPr marL="514350" indent="-514350">
              <a:buAutoNum type="arabicPeriod"/>
            </a:pPr>
            <a:r>
              <a:rPr lang="cs-CZ" sz="2800" dirty="0" err="1"/>
              <a:t>Musculocutaneuous</a:t>
            </a:r>
            <a:r>
              <a:rPr lang="cs-CZ" sz="2800" dirty="0"/>
              <a:t> nerve</a:t>
            </a:r>
          </a:p>
          <a:p>
            <a:pPr marL="514350" indent="-514350">
              <a:buAutoNum type="arabicPeriod"/>
            </a:pPr>
            <a:r>
              <a:rPr lang="cs-CZ" sz="2800" dirty="0" err="1"/>
              <a:t>Radial</a:t>
            </a:r>
            <a:r>
              <a:rPr lang="cs-CZ" sz="2800" dirty="0"/>
              <a:t> nerve</a:t>
            </a:r>
          </a:p>
          <a:p>
            <a:pPr marL="514350" indent="-514350">
              <a:buAutoNum type="arabicPeriod"/>
            </a:pPr>
            <a:r>
              <a:rPr lang="cs-CZ" sz="2800" dirty="0" err="1"/>
              <a:t>Median</a:t>
            </a:r>
            <a:r>
              <a:rPr lang="cs-CZ" sz="2800" dirty="0"/>
              <a:t> nerve</a:t>
            </a:r>
          </a:p>
          <a:p>
            <a:pPr marL="514350" indent="-514350">
              <a:buAutoNum type="arabicPeriod"/>
            </a:pPr>
            <a:r>
              <a:rPr lang="cs-CZ" sz="2800" dirty="0" err="1"/>
              <a:t>Ulnar</a:t>
            </a:r>
            <a:r>
              <a:rPr lang="cs-CZ" sz="2800" dirty="0"/>
              <a:t> nerve</a:t>
            </a:r>
          </a:p>
        </p:txBody>
      </p:sp>
      <p:pic>
        <p:nvPicPr>
          <p:cNvPr id="48132" name="Picture 4" descr="Brachial Plexus "/>
          <p:cNvPicPr>
            <a:picLocks noChangeAspect="1" noChangeArrowheads="1"/>
          </p:cNvPicPr>
          <p:nvPr/>
        </p:nvPicPr>
        <p:blipFill>
          <a:blip r:embed="rId2" cstate="print"/>
          <a:srcRect l="23695" t="16484" r="2128" b="9340"/>
          <a:stretch>
            <a:fillRect/>
          </a:stretch>
        </p:blipFill>
        <p:spPr bwMode="auto">
          <a:xfrm>
            <a:off x="3500430" y="3000372"/>
            <a:ext cx="5143536" cy="38576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unctional motor deficit&#10;Inability to extend the wrist (in&#10;case of injury at level of PIN, wrist&#10;extension is weak with ra..."/>
          <p:cNvPicPr>
            <a:picLocks noChangeAspect="1" noChangeArrowheads="1"/>
          </p:cNvPicPr>
          <p:nvPr/>
        </p:nvPicPr>
        <p:blipFill>
          <a:blip r:embed="rId2" cstate="print"/>
          <a:srcRect l="6384" t="7530" r="6636" b="10628"/>
          <a:stretch>
            <a:fillRect/>
          </a:stretch>
        </p:blipFill>
        <p:spPr bwMode="auto">
          <a:xfrm>
            <a:off x="142844" y="285728"/>
            <a:ext cx="8806068" cy="6220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3010" name="Picture 2" descr="Sensory Loss&#10;Unlike the median and ulnar&#10;nerves, sensory loss following&#10;radial nerve injury is not&#10;functionally disabling ..."/>
          <p:cNvPicPr>
            <a:picLocks noChangeAspect="1" noChangeArrowheads="1"/>
          </p:cNvPicPr>
          <p:nvPr/>
        </p:nvPicPr>
        <p:blipFill>
          <a:blip r:embed="rId2" cstate="print"/>
          <a:srcRect l="3192" t="5404" r="7434" b="7440"/>
          <a:stretch>
            <a:fillRect/>
          </a:stretch>
        </p:blipFill>
        <p:spPr bwMode="auto">
          <a:xfrm>
            <a:off x="428596" y="357166"/>
            <a:ext cx="8491785" cy="6217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Radial</a:t>
            </a:r>
            <a:r>
              <a:rPr lang="cs-CZ" dirty="0"/>
              <a:t> nerve </a:t>
            </a:r>
            <a:r>
              <a:rPr lang="cs-CZ" dirty="0" err="1"/>
              <a:t>injury</a:t>
            </a:r>
            <a:endParaRPr lang="cs-CZ" dirty="0"/>
          </a:p>
        </p:txBody>
      </p:sp>
      <p:sp>
        <p:nvSpPr>
          <p:cNvPr id="3" name="Zástupný symbol pro obsah 2"/>
          <p:cNvSpPr>
            <a:spLocks noGrp="1"/>
          </p:cNvSpPr>
          <p:nvPr>
            <p:ph idx="1"/>
          </p:nvPr>
        </p:nvSpPr>
        <p:spPr>
          <a:xfrm>
            <a:off x="500034" y="1714488"/>
            <a:ext cx="8229600" cy="4525963"/>
          </a:xfrm>
        </p:spPr>
        <p:txBody>
          <a:bodyPr>
            <a:normAutofit lnSpcReduction="10000"/>
          </a:bodyPr>
          <a:lstStyle/>
          <a:p>
            <a:r>
              <a:rPr lang="cs-CZ" dirty="0" err="1"/>
              <a:t>The</a:t>
            </a:r>
            <a:r>
              <a:rPr lang="cs-CZ" dirty="0"/>
              <a:t> </a:t>
            </a:r>
            <a:r>
              <a:rPr lang="cs-CZ" dirty="0" err="1"/>
              <a:t>radial</a:t>
            </a:r>
            <a:r>
              <a:rPr lang="cs-CZ" dirty="0"/>
              <a:t> nerve </a:t>
            </a:r>
            <a:r>
              <a:rPr lang="cs-CZ" dirty="0" err="1"/>
              <a:t>is</a:t>
            </a:r>
            <a:r>
              <a:rPr lang="cs-CZ" dirty="0"/>
              <a:t> </a:t>
            </a:r>
            <a:r>
              <a:rPr lang="cs-CZ" dirty="0" err="1"/>
              <a:t>often</a:t>
            </a:r>
            <a:r>
              <a:rPr lang="cs-CZ" dirty="0"/>
              <a:t> </a:t>
            </a:r>
            <a:r>
              <a:rPr lang="cs-CZ" dirty="0" err="1"/>
              <a:t>injured</a:t>
            </a:r>
            <a:r>
              <a:rPr lang="cs-CZ" dirty="0"/>
              <a:t> in </a:t>
            </a:r>
            <a:r>
              <a:rPr lang="cs-CZ" dirty="0" err="1"/>
              <a:t>its</a:t>
            </a:r>
            <a:r>
              <a:rPr lang="cs-CZ" dirty="0"/>
              <a:t> </a:t>
            </a:r>
            <a:r>
              <a:rPr lang="cs-CZ" dirty="0" err="1"/>
              <a:t>course</a:t>
            </a:r>
            <a:r>
              <a:rPr lang="cs-CZ" dirty="0"/>
              <a:t> </a:t>
            </a:r>
            <a:r>
              <a:rPr lang="cs-CZ" dirty="0" err="1"/>
              <a:t>close</a:t>
            </a:r>
            <a:r>
              <a:rPr lang="cs-CZ" dirty="0"/>
              <a:t> to </a:t>
            </a:r>
            <a:r>
              <a:rPr lang="cs-CZ" dirty="0" err="1"/>
              <a:t>the</a:t>
            </a:r>
            <a:r>
              <a:rPr lang="cs-CZ" dirty="0"/>
              <a:t> humerus, </a:t>
            </a:r>
            <a:r>
              <a:rPr lang="cs-CZ" dirty="0" err="1"/>
              <a:t>either</a:t>
            </a:r>
            <a:r>
              <a:rPr lang="cs-CZ" dirty="0"/>
              <a:t> </a:t>
            </a:r>
            <a:r>
              <a:rPr lang="cs-CZ" dirty="0" err="1"/>
              <a:t>from</a:t>
            </a:r>
            <a:r>
              <a:rPr lang="cs-CZ" dirty="0"/>
              <a:t> </a:t>
            </a:r>
            <a:r>
              <a:rPr lang="cs-CZ" dirty="0" err="1"/>
              <a:t>fracture</a:t>
            </a:r>
            <a:r>
              <a:rPr lang="cs-CZ" dirty="0"/>
              <a:t> </a:t>
            </a:r>
            <a:r>
              <a:rPr lang="cs-CZ" dirty="0" err="1"/>
              <a:t>or</a:t>
            </a:r>
            <a:r>
              <a:rPr lang="cs-CZ" dirty="0"/>
              <a:t> </a:t>
            </a:r>
            <a:r>
              <a:rPr lang="cs-CZ" dirty="0" err="1"/>
              <a:t>pressure</a:t>
            </a:r>
            <a:r>
              <a:rPr lang="cs-CZ" dirty="0"/>
              <a:t> </a:t>
            </a:r>
            <a:r>
              <a:rPr lang="cs-CZ" dirty="0" err="1"/>
              <a:t>from</a:t>
            </a:r>
            <a:r>
              <a:rPr lang="cs-CZ" dirty="0"/>
              <a:t> </a:t>
            </a:r>
            <a:r>
              <a:rPr lang="cs-CZ" dirty="0" err="1"/>
              <a:t>direct</a:t>
            </a:r>
            <a:r>
              <a:rPr lang="cs-CZ" dirty="0"/>
              <a:t> </a:t>
            </a:r>
            <a:r>
              <a:rPr lang="cs-CZ" dirty="0" err="1"/>
              <a:t>blow</a:t>
            </a:r>
            <a:r>
              <a:rPr lang="cs-CZ" dirty="0"/>
              <a:t> to </a:t>
            </a:r>
            <a:r>
              <a:rPr lang="cs-CZ" dirty="0" err="1"/>
              <a:t>the</a:t>
            </a:r>
            <a:r>
              <a:rPr lang="cs-CZ" dirty="0"/>
              <a:t> humerus (</a:t>
            </a:r>
            <a:r>
              <a:rPr lang="cs-CZ" dirty="0" err="1"/>
              <a:t>incorrect</a:t>
            </a:r>
            <a:r>
              <a:rPr lang="cs-CZ" dirty="0"/>
              <a:t> use </a:t>
            </a:r>
            <a:r>
              <a:rPr lang="cs-CZ" dirty="0" err="1"/>
              <a:t>of</a:t>
            </a:r>
            <a:r>
              <a:rPr lang="cs-CZ" dirty="0"/>
              <a:t> a </a:t>
            </a:r>
            <a:r>
              <a:rPr lang="cs-CZ" dirty="0" err="1"/>
              <a:t>crutch</a:t>
            </a:r>
            <a:r>
              <a:rPr lang="cs-CZ" dirty="0"/>
              <a:t>)</a:t>
            </a:r>
          </a:p>
          <a:p>
            <a:endParaRPr lang="cs-CZ" dirty="0"/>
          </a:p>
          <a:p>
            <a:r>
              <a:rPr lang="cs-CZ" dirty="0"/>
              <a:t>Triceps </a:t>
            </a:r>
            <a:r>
              <a:rPr lang="cs-CZ" dirty="0" err="1"/>
              <a:t>usually</a:t>
            </a:r>
            <a:r>
              <a:rPr lang="cs-CZ" dirty="0"/>
              <a:t> </a:t>
            </a:r>
            <a:r>
              <a:rPr lang="cs-CZ" dirty="0" err="1"/>
              <a:t>escapes</a:t>
            </a:r>
            <a:r>
              <a:rPr lang="cs-CZ" dirty="0"/>
              <a:t> </a:t>
            </a:r>
            <a:r>
              <a:rPr lang="cs-CZ" dirty="0" err="1"/>
              <a:t>because</a:t>
            </a:r>
            <a:r>
              <a:rPr lang="cs-CZ" dirty="0"/>
              <a:t> </a:t>
            </a:r>
            <a:r>
              <a:rPr lang="cs-CZ" dirty="0" err="1"/>
              <a:t>derivation</a:t>
            </a:r>
            <a:r>
              <a:rPr lang="cs-CZ" dirty="0"/>
              <a:t> </a:t>
            </a:r>
            <a:r>
              <a:rPr lang="cs-CZ" dirty="0" err="1"/>
              <a:t>of</a:t>
            </a:r>
            <a:r>
              <a:rPr lang="cs-CZ" dirty="0"/>
              <a:t> </a:t>
            </a:r>
            <a:r>
              <a:rPr lang="cs-CZ" dirty="0" err="1"/>
              <a:t>the</a:t>
            </a:r>
            <a:r>
              <a:rPr lang="cs-CZ" dirty="0"/>
              <a:t> nerve </a:t>
            </a:r>
            <a:r>
              <a:rPr lang="cs-CZ" dirty="0" err="1"/>
              <a:t>giving</a:t>
            </a:r>
            <a:r>
              <a:rPr lang="cs-CZ" dirty="0"/>
              <a:t> </a:t>
            </a:r>
            <a:r>
              <a:rPr lang="cs-CZ" dirty="0" err="1"/>
              <a:t>off</a:t>
            </a:r>
            <a:r>
              <a:rPr lang="cs-CZ" dirty="0"/>
              <a:t> </a:t>
            </a:r>
            <a:r>
              <a:rPr lang="cs-CZ" dirty="0" err="1"/>
              <a:t>high</a:t>
            </a:r>
            <a:r>
              <a:rPr lang="cs-CZ" dirty="0"/>
              <a:t> in </a:t>
            </a:r>
            <a:r>
              <a:rPr lang="cs-CZ" dirty="0" err="1"/>
              <a:t>arm</a:t>
            </a:r>
            <a:r>
              <a:rPr lang="cs-CZ" dirty="0"/>
              <a:t>, </a:t>
            </a:r>
            <a:r>
              <a:rPr lang="cs-CZ" dirty="0" err="1"/>
              <a:t>but</a:t>
            </a:r>
            <a:r>
              <a:rPr lang="cs-CZ" dirty="0"/>
              <a:t> </a:t>
            </a:r>
            <a:r>
              <a:rPr lang="cs-CZ" dirty="0" err="1"/>
              <a:t>total</a:t>
            </a:r>
            <a:r>
              <a:rPr lang="cs-CZ" dirty="0"/>
              <a:t> </a:t>
            </a:r>
            <a:r>
              <a:rPr lang="cs-CZ" dirty="0" err="1"/>
              <a:t>paralysis</a:t>
            </a:r>
            <a:r>
              <a:rPr lang="cs-CZ" dirty="0"/>
              <a:t> </a:t>
            </a:r>
            <a:r>
              <a:rPr lang="cs-CZ" dirty="0" err="1"/>
              <a:t>of</a:t>
            </a:r>
            <a:r>
              <a:rPr lang="cs-CZ" dirty="0"/>
              <a:t> </a:t>
            </a:r>
            <a:r>
              <a:rPr lang="cs-CZ" dirty="0" err="1"/>
              <a:t>the</a:t>
            </a:r>
            <a:r>
              <a:rPr lang="cs-CZ" dirty="0"/>
              <a:t> extensor </a:t>
            </a:r>
            <a:r>
              <a:rPr lang="cs-CZ" dirty="0" err="1"/>
              <a:t>of</a:t>
            </a:r>
            <a:r>
              <a:rPr lang="cs-CZ" dirty="0"/>
              <a:t> </a:t>
            </a:r>
            <a:r>
              <a:rPr lang="cs-CZ" dirty="0" err="1"/>
              <a:t>the</a:t>
            </a:r>
            <a:r>
              <a:rPr lang="cs-CZ" dirty="0"/>
              <a:t> </a:t>
            </a:r>
            <a:r>
              <a:rPr lang="cs-CZ" dirty="0" err="1"/>
              <a:t>wrist</a:t>
            </a:r>
            <a:r>
              <a:rPr lang="cs-CZ" dirty="0"/>
              <a:t> </a:t>
            </a:r>
            <a:r>
              <a:rPr lang="cs-CZ" dirty="0" err="1"/>
              <a:t>and</a:t>
            </a:r>
            <a:r>
              <a:rPr lang="cs-CZ" dirty="0"/>
              <a:t> </a:t>
            </a:r>
            <a:r>
              <a:rPr lang="cs-CZ" dirty="0" err="1"/>
              <a:t>digits</a:t>
            </a:r>
            <a:r>
              <a:rPr lang="cs-CZ" dirty="0"/>
              <a:t> </a:t>
            </a:r>
            <a:r>
              <a:rPr lang="cs-CZ" dirty="0" err="1"/>
              <a:t>leads</a:t>
            </a:r>
            <a:r>
              <a:rPr lang="cs-CZ" dirty="0"/>
              <a:t> to</a:t>
            </a:r>
            <a:r>
              <a:rPr lang="cs-CZ" b="1" dirty="0"/>
              <a:t> </a:t>
            </a:r>
            <a:r>
              <a:rPr lang="cs-CZ" b="1" dirty="0" err="1"/>
              <a:t>the</a:t>
            </a:r>
            <a:r>
              <a:rPr lang="cs-CZ" b="1" dirty="0"/>
              <a:t> </a:t>
            </a:r>
            <a:r>
              <a:rPr lang="cs-CZ" b="1" dirty="0" err="1"/>
              <a:t>dropped</a:t>
            </a:r>
            <a:r>
              <a:rPr lang="cs-CZ" b="1" dirty="0"/>
              <a:t> </a:t>
            </a:r>
            <a:r>
              <a:rPr lang="cs-CZ" b="1" dirty="0" err="1"/>
              <a:t>wrist</a:t>
            </a:r>
            <a:r>
              <a:rPr lang="cs-CZ" b="1" dirty="0"/>
              <a:t> </a:t>
            </a:r>
            <a:r>
              <a:rPr lang="cs-CZ" b="1" dirty="0" err="1"/>
              <a:t>deformities</a:t>
            </a:r>
            <a:endParaRPr lang="cs-CZ"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4686304" cy="1143000"/>
          </a:xfrm>
        </p:spPr>
        <p:txBody>
          <a:bodyPr/>
          <a:lstStyle/>
          <a:p>
            <a:r>
              <a:rPr lang="cs-CZ" dirty="0" err="1"/>
              <a:t>Radial</a:t>
            </a:r>
            <a:r>
              <a:rPr lang="cs-CZ" dirty="0"/>
              <a:t> nerve </a:t>
            </a:r>
            <a:r>
              <a:rPr lang="cs-CZ" dirty="0" err="1"/>
              <a:t>palsy</a:t>
            </a:r>
            <a:endParaRPr lang="cs-CZ" dirty="0"/>
          </a:p>
        </p:txBody>
      </p:sp>
      <p:sp>
        <p:nvSpPr>
          <p:cNvPr id="3" name="Zástupný symbol pro obsah 2"/>
          <p:cNvSpPr>
            <a:spLocks noGrp="1"/>
          </p:cNvSpPr>
          <p:nvPr>
            <p:ph idx="1"/>
          </p:nvPr>
        </p:nvSpPr>
        <p:spPr>
          <a:xfrm>
            <a:off x="3357554" y="6072182"/>
            <a:ext cx="3043230" cy="785818"/>
          </a:xfrm>
        </p:spPr>
        <p:txBody>
          <a:bodyPr>
            <a:normAutofit/>
          </a:bodyPr>
          <a:lstStyle/>
          <a:p>
            <a:r>
              <a:rPr lang="cs-CZ" dirty="0"/>
              <a:t>Drop </a:t>
            </a:r>
            <a:r>
              <a:rPr lang="cs-CZ" dirty="0" err="1"/>
              <a:t>hand</a:t>
            </a:r>
            <a:endParaRPr lang="cs-CZ" dirty="0"/>
          </a:p>
        </p:txBody>
      </p:sp>
      <p:pic>
        <p:nvPicPr>
          <p:cNvPr id="25602" name="Picture 2" descr="http://www.pediatricsconsultant360.com/sites/default/files/Screen%20Shot%202013-07-25%20at%202.10.46%20PM.png">
            <a:hlinkClick r:id="rId2"/>
          </p:cNvPr>
          <p:cNvPicPr>
            <a:picLocks noChangeAspect="1" noChangeArrowheads="1"/>
          </p:cNvPicPr>
          <p:nvPr/>
        </p:nvPicPr>
        <p:blipFill>
          <a:blip r:embed="rId3" cstate="print"/>
          <a:srcRect/>
          <a:stretch>
            <a:fillRect/>
          </a:stretch>
        </p:blipFill>
        <p:spPr bwMode="auto">
          <a:xfrm>
            <a:off x="1285852" y="2428868"/>
            <a:ext cx="6991350" cy="3524251"/>
          </a:xfrm>
          <a:prstGeom prst="rect">
            <a:avLst/>
          </a:prstGeom>
          <a:noFill/>
        </p:spPr>
      </p:pic>
      <p:pic>
        <p:nvPicPr>
          <p:cNvPr id="5" name="Picture 2"/>
          <p:cNvPicPr>
            <a:picLocks noChangeAspect="1" noChangeArrowheads="1"/>
          </p:cNvPicPr>
          <p:nvPr/>
        </p:nvPicPr>
        <p:blipFill>
          <a:blip r:embed="rId4" cstate="print"/>
          <a:srcRect l="3146" t="4902" r="6208" b="1960"/>
          <a:stretch>
            <a:fillRect/>
          </a:stretch>
        </p:blipFill>
        <p:spPr bwMode="auto">
          <a:xfrm>
            <a:off x="5312653" y="214290"/>
            <a:ext cx="3831347" cy="19944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Tests</a:t>
            </a:r>
            <a:r>
              <a:rPr lang="cs-CZ" dirty="0"/>
              <a:t> </a:t>
            </a:r>
            <a:r>
              <a:rPr lang="cs-CZ" dirty="0" err="1"/>
              <a:t>for</a:t>
            </a:r>
            <a:r>
              <a:rPr lang="cs-CZ" dirty="0"/>
              <a:t> </a:t>
            </a:r>
            <a:r>
              <a:rPr lang="cs-CZ" dirty="0" err="1"/>
              <a:t>extensors</a:t>
            </a:r>
            <a:endParaRPr lang="cs-CZ" dirty="0"/>
          </a:p>
        </p:txBody>
      </p:sp>
      <p:sp>
        <p:nvSpPr>
          <p:cNvPr id="3" name="Zástupný symbol pro obsah 2"/>
          <p:cNvSpPr>
            <a:spLocks noGrp="1"/>
          </p:cNvSpPr>
          <p:nvPr>
            <p:ph idx="1"/>
          </p:nvPr>
        </p:nvSpPr>
        <p:spPr>
          <a:xfrm>
            <a:off x="457200" y="5572140"/>
            <a:ext cx="4043362" cy="714380"/>
          </a:xfrm>
        </p:spPr>
        <p:txBody>
          <a:bodyPr>
            <a:normAutofit/>
          </a:bodyPr>
          <a:lstStyle/>
          <a:p>
            <a:r>
              <a:rPr lang="cs-CZ" dirty="0" err="1"/>
              <a:t>Thumb</a:t>
            </a:r>
            <a:r>
              <a:rPr lang="cs-CZ" dirty="0"/>
              <a:t> </a:t>
            </a:r>
            <a:r>
              <a:rPr lang="cs-CZ" dirty="0" err="1"/>
              <a:t>extensors</a:t>
            </a:r>
            <a:endParaRPr lang="cs-CZ" dirty="0"/>
          </a:p>
        </p:txBody>
      </p:sp>
      <p:pic>
        <p:nvPicPr>
          <p:cNvPr id="44034" name="Picture 2" descr="A, motor examination of the median nerve. The thumb is palmarly abducted out of the plane of the palm against resistance, and the muscle belly is palpated. B, motor examination of the ulnar nerve. The index finger is abducted against resistance, and the muscle belly of the first dorsal interosseous is palpated. C, motor examination of the radial nerve. The thumb is retropulsed dorsally out of the plane of the palm against resistance. The tendon of extensor pollicis longus is palpated for tension."/>
          <p:cNvPicPr>
            <a:picLocks noChangeAspect="1" noChangeArrowheads="1"/>
          </p:cNvPicPr>
          <p:nvPr/>
        </p:nvPicPr>
        <p:blipFill>
          <a:blip r:embed="rId2" cstate="print"/>
          <a:srcRect l="6536" t="65918"/>
          <a:stretch>
            <a:fillRect/>
          </a:stretch>
        </p:blipFill>
        <p:spPr bwMode="auto">
          <a:xfrm>
            <a:off x="357158" y="1857364"/>
            <a:ext cx="4086223" cy="3324205"/>
          </a:xfrm>
          <a:prstGeom prst="rect">
            <a:avLst/>
          </a:prstGeom>
          <a:noFill/>
        </p:spPr>
      </p:pic>
      <p:pic>
        <p:nvPicPr>
          <p:cNvPr id="44036" name="Picture 4" descr="https://meded.ucsd.edu/clinicalmed/neuro_exam_wrist_extension.jpg"/>
          <p:cNvPicPr>
            <a:picLocks noChangeAspect="1" noChangeArrowheads="1"/>
          </p:cNvPicPr>
          <p:nvPr/>
        </p:nvPicPr>
        <p:blipFill>
          <a:blip r:embed="rId3" cstate="print"/>
          <a:srcRect/>
          <a:stretch>
            <a:fillRect/>
          </a:stretch>
        </p:blipFill>
        <p:spPr bwMode="auto">
          <a:xfrm>
            <a:off x="4643438" y="1857364"/>
            <a:ext cx="4013280" cy="3344400"/>
          </a:xfrm>
          <a:prstGeom prst="rect">
            <a:avLst/>
          </a:prstGeom>
          <a:noFill/>
        </p:spPr>
      </p:pic>
      <p:sp>
        <p:nvSpPr>
          <p:cNvPr id="6" name="Zástupný symbol pro obsah 2"/>
          <p:cNvSpPr txBox="1">
            <a:spLocks/>
          </p:cNvSpPr>
          <p:nvPr/>
        </p:nvSpPr>
        <p:spPr>
          <a:xfrm>
            <a:off x="4643438" y="5572140"/>
            <a:ext cx="4043362"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err="1"/>
              <a:t>Wrist</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extensors</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 </a:t>
            </a:r>
            <a:r>
              <a:rPr lang="cs-CZ" dirty="0" err="1"/>
              <a:t>injury</a:t>
            </a:r>
            <a:endParaRPr lang="cs-CZ" dirty="0"/>
          </a:p>
        </p:txBody>
      </p:sp>
      <p:pic>
        <p:nvPicPr>
          <p:cNvPr id="56322" name="Picture 2" descr="Peripheral Nerves of Upper Limb"/>
          <p:cNvPicPr>
            <a:picLocks noChangeAspect="1" noChangeArrowheads="1"/>
          </p:cNvPicPr>
          <p:nvPr/>
        </p:nvPicPr>
        <p:blipFill>
          <a:blip r:embed="rId2" cstate="print"/>
          <a:srcRect l="4121" t="27198" r="5219" b="8241"/>
          <a:stretch>
            <a:fillRect/>
          </a:stretch>
        </p:blipFill>
        <p:spPr bwMode="auto">
          <a:xfrm>
            <a:off x="928662" y="1785926"/>
            <a:ext cx="7636902" cy="4078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4414" y="214290"/>
            <a:ext cx="6257940" cy="1143000"/>
          </a:xfrm>
        </p:spPr>
        <p:txBody>
          <a:bodyPr/>
          <a:lstStyle/>
          <a:p>
            <a:r>
              <a:rPr lang="cs-CZ" dirty="0"/>
              <a:t>Erb´s </a:t>
            </a:r>
            <a:r>
              <a:rPr lang="cs-CZ" dirty="0" err="1"/>
              <a:t>Duchenne</a:t>
            </a:r>
            <a:r>
              <a:rPr lang="cs-CZ" dirty="0"/>
              <a:t> </a:t>
            </a:r>
            <a:r>
              <a:rPr lang="cs-CZ" dirty="0" err="1"/>
              <a:t>Palsy</a:t>
            </a:r>
            <a:endParaRPr lang="cs-CZ" dirty="0"/>
          </a:p>
        </p:txBody>
      </p:sp>
      <p:pic>
        <p:nvPicPr>
          <p:cNvPr id="57346" name="Picture 2" descr="Peripheral Nerves of Upper Limb"/>
          <p:cNvPicPr>
            <a:picLocks noChangeAspect="1" noChangeArrowheads="1"/>
          </p:cNvPicPr>
          <p:nvPr/>
        </p:nvPicPr>
        <p:blipFill>
          <a:blip r:embed="rId2" cstate="print"/>
          <a:srcRect l="4121" t="28846" r="4189" b="7966"/>
          <a:stretch>
            <a:fillRect/>
          </a:stretch>
        </p:blipFill>
        <p:spPr bwMode="auto">
          <a:xfrm>
            <a:off x="571472" y="3714752"/>
            <a:ext cx="5662722" cy="2926800"/>
          </a:xfrm>
          <a:prstGeom prst="rect">
            <a:avLst/>
          </a:prstGeom>
          <a:noFill/>
        </p:spPr>
      </p:pic>
      <p:pic>
        <p:nvPicPr>
          <p:cNvPr id="57348" name="Picture 4" descr="https://s-media-cache-ak0.pinimg.com/736x/6b/33/72/6b33724b6b20fe5da601a4412a0707b9.jpg">
            <a:hlinkClick r:id="rId3"/>
          </p:cNvPr>
          <p:cNvPicPr>
            <a:picLocks noChangeAspect="1" noChangeArrowheads="1"/>
          </p:cNvPicPr>
          <p:nvPr/>
        </p:nvPicPr>
        <p:blipFill>
          <a:blip r:embed="rId4" cstate="print"/>
          <a:srcRect l="4087" t="13708" r="57084" b="17754"/>
          <a:stretch>
            <a:fillRect/>
          </a:stretch>
        </p:blipFill>
        <p:spPr bwMode="auto">
          <a:xfrm>
            <a:off x="6215074" y="3929066"/>
            <a:ext cx="2714644" cy="2500330"/>
          </a:xfrm>
          <a:prstGeom prst="rect">
            <a:avLst/>
          </a:prstGeom>
          <a:noFill/>
        </p:spPr>
      </p:pic>
      <p:pic>
        <p:nvPicPr>
          <p:cNvPr id="57350" name="Picture 6" descr="Peripheral Nerves of Upper Limb"/>
          <p:cNvPicPr>
            <a:picLocks noChangeAspect="1" noChangeArrowheads="1"/>
          </p:cNvPicPr>
          <p:nvPr/>
        </p:nvPicPr>
        <p:blipFill>
          <a:blip r:embed="rId5" cstate="print"/>
          <a:srcRect t="32967" r="2129" b="25824"/>
          <a:stretch>
            <a:fillRect/>
          </a:stretch>
        </p:blipFill>
        <p:spPr bwMode="auto">
          <a:xfrm>
            <a:off x="428596" y="1357298"/>
            <a:ext cx="6786578" cy="214314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500042"/>
            <a:ext cx="6000792" cy="1143000"/>
          </a:xfrm>
        </p:spPr>
        <p:txBody>
          <a:bodyPr/>
          <a:lstStyle/>
          <a:p>
            <a:r>
              <a:rPr lang="cs-CZ" dirty="0" err="1"/>
              <a:t>Klumpke</a:t>
            </a:r>
            <a:r>
              <a:rPr lang="cs-CZ" dirty="0"/>
              <a:t>´s </a:t>
            </a:r>
            <a:r>
              <a:rPr lang="cs-CZ" dirty="0" err="1"/>
              <a:t>Palsy</a:t>
            </a:r>
            <a:endParaRPr lang="cs-CZ" dirty="0"/>
          </a:p>
        </p:txBody>
      </p:sp>
      <p:pic>
        <p:nvPicPr>
          <p:cNvPr id="58370" name="Picture 2" descr="https://s-media-cache-ak0.pinimg.com/736x/6b/33/72/6b33724b6b20fe5da601a4412a0707b9.jpg">
            <a:hlinkClick r:id="rId2"/>
          </p:cNvPr>
          <p:cNvPicPr>
            <a:picLocks noChangeAspect="1" noChangeArrowheads="1"/>
          </p:cNvPicPr>
          <p:nvPr/>
        </p:nvPicPr>
        <p:blipFill>
          <a:blip r:embed="rId3" cstate="print"/>
          <a:srcRect l="48025" t="13707" r="10081" b="31462"/>
          <a:stretch>
            <a:fillRect/>
          </a:stretch>
        </p:blipFill>
        <p:spPr bwMode="auto">
          <a:xfrm>
            <a:off x="5715008" y="428604"/>
            <a:ext cx="2635714" cy="1800000"/>
          </a:xfrm>
          <a:prstGeom prst="rect">
            <a:avLst/>
          </a:prstGeom>
          <a:noFill/>
        </p:spPr>
      </p:pic>
      <p:pic>
        <p:nvPicPr>
          <p:cNvPr id="58372" name="Picture 4" descr="Peripheral Nerves of Upper Limb"/>
          <p:cNvPicPr>
            <a:picLocks noChangeAspect="1" noChangeArrowheads="1"/>
          </p:cNvPicPr>
          <p:nvPr/>
        </p:nvPicPr>
        <p:blipFill>
          <a:blip r:embed="rId4" cstate="print"/>
          <a:srcRect t="27473"/>
          <a:stretch>
            <a:fillRect/>
          </a:stretch>
        </p:blipFill>
        <p:spPr bwMode="auto">
          <a:xfrm>
            <a:off x="785786" y="2500306"/>
            <a:ext cx="7597693" cy="4132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Literature</a:t>
            </a:r>
            <a:r>
              <a:rPr lang="cs-CZ" dirty="0"/>
              <a:t>, e-</a:t>
            </a:r>
            <a:r>
              <a:rPr lang="cs-CZ" dirty="0" err="1"/>
              <a:t>sources</a:t>
            </a:r>
            <a:endParaRPr lang="cs-CZ" dirty="0"/>
          </a:p>
        </p:txBody>
      </p:sp>
      <p:sp>
        <p:nvSpPr>
          <p:cNvPr id="3" name="Zástupný symbol pro obsah 2"/>
          <p:cNvSpPr>
            <a:spLocks noGrp="1"/>
          </p:cNvSpPr>
          <p:nvPr>
            <p:ph idx="1"/>
          </p:nvPr>
        </p:nvSpPr>
        <p:spPr>
          <a:xfrm>
            <a:off x="457200" y="1600200"/>
            <a:ext cx="8229600" cy="4900634"/>
          </a:xfrm>
        </p:spPr>
        <p:txBody>
          <a:bodyPr>
            <a:normAutofit fontScale="62500" lnSpcReduction="20000"/>
          </a:bodyPr>
          <a:lstStyle/>
          <a:p>
            <a:r>
              <a:rPr lang="cs-CZ" dirty="0">
                <a:hlinkClick r:id="rId2"/>
              </a:rPr>
              <a:t>http://criticalcaremcqs.com/tag/aipgmee-mcqs/page/15/</a:t>
            </a:r>
            <a:endParaRPr lang="cs-CZ" dirty="0"/>
          </a:p>
          <a:p>
            <a:endParaRPr lang="cs-CZ" dirty="0"/>
          </a:p>
          <a:p>
            <a:r>
              <a:rPr lang="cs-CZ" dirty="0">
                <a:hlinkClick r:id="rId3"/>
              </a:rPr>
              <a:t>www.</a:t>
            </a:r>
            <a:r>
              <a:rPr lang="cs-CZ" dirty="0" err="1">
                <a:hlinkClick r:id="rId3"/>
              </a:rPr>
              <a:t>graysanatomyonline.com</a:t>
            </a:r>
            <a:r>
              <a:rPr lang="cs-CZ" dirty="0"/>
              <a:t> </a:t>
            </a:r>
          </a:p>
          <a:p>
            <a:endParaRPr lang="cs-CZ" dirty="0"/>
          </a:p>
          <a:p>
            <a:r>
              <a:rPr lang="cs-CZ" dirty="0">
                <a:hlinkClick r:id="rId4"/>
              </a:rPr>
              <a:t>https://en.wikipedia.org/wiki/Median_nerve_palsy</a:t>
            </a:r>
            <a:endParaRPr lang="cs-CZ" dirty="0"/>
          </a:p>
          <a:p>
            <a:endParaRPr lang="cs-CZ" dirty="0"/>
          </a:p>
          <a:p>
            <a:r>
              <a:rPr lang="cs-CZ" dirty="0">
                <a:hlinkClick r:id="rId5"/>
              </a:rPr>
              <a:t>http://www.</a:t>
            </a:r>
            <a:r>
              <a:rPr lang="cs-CZ" dirty="0" err="1">
                <a:hlinkClick r:id="rId5"/>
              </a:rPr>
              <a:t>slideshare.net</a:t>
            </a:r>
            <a:r>
              <a:rPr lang="cs-CZ" dirty="0">
                <a:hlinkClick r:id="rId5"/>
              </a:rPr>
              <a:t>/hermizan84/</a:t>
            </a:r>
            <a:r>
              <a:rPr lang="cs-CZ" dirty="0" err="1">
                <a:hlinkClick r:id="rId5"/>
              </a:rPr>
              <a:t>peripheral</a:t>
            </a:r>
            <a:r>
              <a:rPr lang="cs-CZ" dirty="0">
                <a:hlinkClick r:id="rId5"/>
              </a:rPr>
              <a:t>-</a:t>
            </a:r>
            <a:r>
              <a:rPr lang="cs-CZ" dirty="0" err="1">
                <a:hlinkClick r:id="rId5"/>
              </a:rPr>
              <a:t>nerves</a:t>
            </a:r>
            <a:r>
              <a:rPr lang="cs-CZ" dirty="0">
                <a:hlinkClick r:id="rId5"/>
              </a:rPr>
              <a:t>-</a:t>
            </a:r>
            <a:r>
              <a:rPr lang="cs-CZ" dirty="0" err="1">
                <a:hlinkClick r:id="rId5"/>
              </a:rPr>
              <a:t>of</a:t>
            </a:r>
            <a:r>
              <a:rPr lang="cs-CZ" dirty="0">
                <a:hlinkClick r:id="rId5"/>
              </a:rPr>
              <a:t>-</a:t>
            </a:r>
            <a:r>
              <a:rPr lang="cs-CZ" dirty="0" err="1">
                <a:hlinkClick r:id="rId5"/>
              </a:rPr>
              <a:t>upper</a:t>
            </a:r>
            <a:r>
              <a:rPr lang="cs-CZ" dirty="0">
                <a:hlinkClick r:id="rId5"/>
              </a:rPr>
              <a:t>-limb?</a:t>
            </a:r>
            <a:r>
              <a:rPr lang="cs-CZ" dirty="0" err="1">
                <a:hlinkClick r:id="rId5"/>
              </a:rPr>
              <a:t>related</a:t>
            </a:r>
            <a:r>
              <a:rPr lang="cs-CZ" dirty="0">
                <a:hlinkClick r:id="rId5"/>
              </a:rPr>
              <a:t>=1</a:t>
            </a:r>
            <a:r>
              <a:rPr lang="cs-CZ" dirty="0"/>
              <a:t> </a:t>
            </a:r>
          </a:p>
          <a:p>
            <a:endParaRPr lang="cs-CZ" dirty="0"/>
          </a:p>
          <a:p>
            <a:r>
              <a:rPr lang="cs-CZ" dirty="0">
                <a:hlinkClick r:id="rId6"/>
              </a:rPr>
              <a:t>https://meded.ucsd.edu/clinicalmed/neuro2.htm</a:t>
            </a:r>
            <a:r>
              <a:rPr lang="cs-CZ" dirty="0"/>
              <a:t> </a:t>
            </a:r>
          </a:p>
          <a:p>
            <a:endParaRPr lang="cs-CZ" dirty="0"/>
          </a:p>
          <a:p>
            <a:r>
              <a:rPr lang="cs-CZ" dirty="0">
                <a:hlinkClick r:id="rId7"/>
              </a:rPr>
              <a:t>http://accessphysiotherapy.mhmedical.com/data/Multimedia/grandRounds/brachial/media/brachial_print.html</a:t>
            </a:r>
            <a:r>
              <a:rPr lang="cs-CZ" dirty="0"/>
              <a:t> </a:t>
            </a:r>
          </a:p>
          <a:p>
            <a:endParaRPr lang="cs-CZ" dirty="0"/>
          </a:p>
          <a:p>
            <a:r>
              <a:rPr lang="cs-CZ" dirty="0">
                <a:hlinkClick r:id="rId5"/>
              </a:rPr>
              <a:t>http://www.</a:t>
            </a:r>
            <a:r>
              <a:rPr lang="cs-CZ" dirty="0" err="1">
                <a:hlinkClick r:id="rId5"/>
              </a:rPr>
              <a:t>slideshare.net</a:t>
            </a:r>
            <a:r>
              <a:rPr lang="cs-CZ" dirty="0">
                <a:hlinkClick r:id="rId5"/>
              </a:rPr>
              <a:t>/hermizan84/</a:t>
            </a:r>
            <a:r>
              <a:rPr lang="cs-CZ" dirty="0" err="1">
                <a:hlinkClick r:id="rId5"/>
              </a:rPr>
              <a:t>peripheral</a:t>
            </a:r>
            <a:r>
              <a:rPr lang="cs-CZ" dirty="0">
                <a:hlinkClick r:id="rId5"/>
              </a:rPr>
              <a:t>-</a:t>
            </a:r>
            <a:r>
              <a:rPr lang="cs-CZ" dirty="0" err="1">
                <a:hlinkClick r:id="rId5"/>
              </a:rPr>
              <a:t>nerves</a:t>
            </a:r>
            <a:r>
              <a:rPr lang="cs-CZ" dirty="0">
                <a:hlinkClick r:id="rId5"/>
              </a:rPr>
              <a:t>-</a:t>
            </a:r>
            <a:r>
              <a:rPr lang="cs-CZ" dirty="0" err="1">
                <a:hlinkClick r:id="rId5"/>
              </a:rPr>
              <a:t>of</a:t>
            </a:r>
            <a:r>
              <a:rPr lang="cs-CZ" dirty="0">
                <a:hlinkClick r:id="rId5"/>
              </a:rPr>
              <a:t>-</a:t>
            </a:r>
            <a:r>
              <a:rPr lang="cs-CZ" dirty="0" err="1">
                <a:hlinkClick r:id="rId5"/>
              </a:rPr>
              <a:t>upper</a:t>
            </a:r>
            <a:r>
              <a:rPr lang="cs-CZ" dirty="0">
                <a:hlinkClick r:id="rId5"/>
              </a:rPr>
              <a:t>-limb?</a:t>
            </a:r>
            <a:r>
              <a:rPr lang="cs-CZ" dirty="0" err="1">
                <a:hlinkClick r:id="rId5"/>
              </a:rPr>
              <a:t>related</a:t>
            </a:r>
            <a:r>
              <a:rPr lang="cs-CZ" dirty="0">
                <a:hlinkClick r:id="rId5"/>
              </a:rPr>
              <a:t>=1</a:t>
            </a:r>
            <a:r>
              <a:rPr lang="cs-CZ" dirty="0"/>
              <a:t> </a:t>
            </a:r>
          </a:p>
          <a:p>
            <a:endParaRPr lang="cs-CZ" dirty="0"/>
          </a:p>
          <a:p>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itchFamily="2" charset="2"/>
              </a:rPr>
              <a:t></a:t>
            </a:r>
            <a:endParaRPr lang="cs-CZ" dirty="0"/>
          </a:p>
        </p:txBody>
      </p:sp>
      <p:pic>
        <p:nvPicPr>
          <p:cNvPr id="1028" name="Picture 4" descr="https://biggreenasianegg.files.wordpress.com/2014/01/fingers-happy-new-year-2014-wallpapers-hd.jpg">
            <a:hlinkClick r:id="rId2"/>
          </p:cNvPr>
          <p:cNvPicPr>
            <a:picLocks noChangeAspect="1" noChangeArrowheads="1"/>
          </p:cNvPicPr>
          <p:nvPr/>
        </p:nvPicPr>
        <p:blipFill>
          <a:blip r:embed="rId3" cstate="print"/>
          <a:srcRect l="5967" t="36292" r="7458"/>
          <a:stretch>
            <a:fillRect/>
          </a:stretch>
        </p:blipFill>
        <p:spPr bwMode="auto">
          <a:xfrm>
            <a:off x="428596" y="1571612"/>
            <a:ext cx="8292094" cy="457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 - sensitivity</a:t>
            </a:r>
          </a:p>
        </p:txBody>
      </p:sp>
      <p:pic>
        <p:nvPicPr>
          <p:cNvPr id="1026" name="Picture 2" descr="image">
            <a:hlinkClick r:id="rId2"/>
          </p:cNvPr>
          <p:cNvPicPr>
            <a:picLocks noChangeAspect="1" noChangeArrowheads="1"/>
          </p:cNvPicPr>
          <p:nvPr/>
        </p:nvPicPr>
        <p:blipFill>
          <a:blip r:embed="rId3" cstate="print"/>
          <a:srcRect l="15658" t="5512" r="15119" b="3543"/>
          <a:stretch>
            <a:fillRect/>
          </a:stretch>
        </p:blipFill>
        <p:spPr bwMode="auto">
          <a:xfrm>
            <a:off x="285720" y="1500174"/>
            <a:ext cx="3919685" cy="4780800"/>
          </a:xfrm>
          <a:prstGeom prst="rect">
            <a:avLst/>
          </a:prstGeom>
          <a:noFill/>
        </p:spPr>
      </p:pic>
      <p:pic>
        <p:nvPicPr>
          <p:cNvPr id="11265" name="Picture 1"/>
          <p:cNvPicPr>
            <a:picLocks noChangeAspect="1" noChangeArrowheads="1"/>
          </p:cNvPicPr>
          <p:nvPr/>
        </p:nvPicPr>
        <p:blipFill>
          <a:blip r:embed="rId4" cstate="print"/>
          <a:srcRect l="24023" r="25000"/>
          <a:stretch>
            <a:fillRect/>
          </a:stretch>
        </p:blipFill>
        <p:spPr bwMode="auto">
          <a:xfrm>
            <a:off x="4366973" y="1428736"/>
            <a:ext cx="4777027" cy="478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rkamaldeep.files.wordpress.com/2010/12/image711.png"/>
          <p:cNvPicPr>
            <a:picLocks noChangeAspect="1" noChangeArrowheads="1"/>
          </p:cNvPicPr>
          <p:nvPr/>
        </p:nvPicPr>
        <p:blipFill>
          <a:blip r:embed="rId2" cstate="print"/>
          <a:srcRect t="2351" b="2429"/>
          <a:stretch>
            <a:fillRect/>
          </a:stretch>
        </p:blipFill>
        <p:spPr bwMode="auto">
          <a:xfrm>
            <a:off x="1643042" y="0"/>
            <a:ext cx="5707403" cy="650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1143000"/>
          </a:xfrm>
        </p:spPr>
        <p:txBody>
          <a:bodyPr>
            <a:noAutofit/>
          </a:bodyPr>
          <a:lstStyle/>
          <a:p>
            <a:r>
              <a:rPr lang="en-US" sz="3600" dirty="0"/>
              <a:t>The </a:t>
            </a:r>
            <a:r>
              <a:rPr lang="cs-CZ" sz="3600" dirty="0" err="1"/>
              <a:t>cutaneous</a:t>
            </a:r>
            <a:r>
              <a:rPr lang="cs-CZ" sz="3600" dirty="0"/>
              <a:t> </a:t>
            </a:r>
            <a:r>
              <a:rPr lang="cs-CZ" sz="3600" dirty="0" err="1"/>
              <a:t>inervation</a:t>
            </a:r>
            <a:r>
              <a:rPr lang="cs-CZ" sz="3600" dirty="0"/>
              <a:t> </a:t>
            </a:r>
            <a:r>
              <a:rPr lang="en-US" sz="3600" dirty="0"/>
              <a:t>of the right hand</a:t>
            </a:r>
            <a:endParaRPr lang="cs-CZ" sz="3600" dirty="0"/>
          </a:p>
        </p:txBody>
      </p:sp>
      <p:pic>
        <p:nvPicPr>
          <p:cNvPr id="1026" name="Picture 2" descr="https://upload.wikimedia.org/wikipedia/commons/4/4d/Gray812and814_hand.png"/>
          <p:cNvPicPr>
            <a:picLocks noChangeAspect="1" noChangeArrowheads="1"/>
          </p:cNvPicPr>
          <p:nvPr/>
        </p:nvPicPr>
        <p:blipFill>
          <a:blip r:embed="rId2" cstate="print"/>
          <a:srcRect/>
          <a:stretch>
            <a:fillRect/>
          </a:stretch>
        </p:blipFill>
        <p:spPr bwMode="auto">
          <a:xfrm>
            <a:off x="1285852" y="1571612"/>
            <a:ext cx="6425500" cy="456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Axillary</a:t>
            </a:r>
            <a:r>
              <a:rPr lang="cs-CZ" dirty="0"/>
              <a:t> nerve</a:t>
            </a:r>
          </a:p>
        </p:txBody>
      </p:sp>
      <p:sp>
        <p:nvSpPr>
          <p:cNvPr id="3" name="Zástupný symbol pro obsah 2"/>
          <p:cNvSpPr>
            <a:spLocks noGrp="1"/>
          </p:cNvSpPr>
          <p:nvPr>
            <p:ph idx="1"/>
          </p:nvPr>
        </p:nvSpPr>
        <p:spPr/>
        <p:txBody>
          <a:bodyPr/>
          <a:lstStyle/>
          <a:p>
            <a:r>
              <a:rPr lang="cs-CZ" dirty="0" err="1"/>
              <a:t>From</a:t>
            </a:r>
            <a:r>
              <a:rPr lang="cs-CZ" dirty="0"/>
              <a:t> </a:t>
            </a:r>
            <a:r>
              <a:rPr lang="cs-CZ" dirty="0" err="1"/>
              <a:t>root</a:t>
            </a:r>
            <a:r>
              <a:rPr lang="cs-CZ" dirty="0"/>
              <a:t> C5-C6</a:t>
            </a:r>
          </a:p>
          <a:p>
            <a:r>
              <a:rPr lang="cs-CZ" dirty="0" err="1"/>
              <a:t>Arise</a:t>
            </a:r>
            <a:r>
              <a:rPr lang="cs-CZ" dirty="0"/>
              <a:t> </a:t>
            </a:r>
            <a:r>
              <a:rPr lang="cs-CZ" dirty="0" err="1"/>
              <a:t>from</a:t>
            </a:r>
            <a:r>
              <a:rPr lang="cs-CZ" dirty="0"/>
              <a:t> </a:t>
            </a:r>
            <a:r>
              <a:rPr lang="cs-CZ" dirty="0" err="1"/>
              <a:t>posterior</a:t>
            </a:r>
            <a:r>
              <a:rPr lang="cs-CZ" dirty="0"/>
              <a:t> </a:t>
            </a:r>
            <a:r>
              <a:rPr lang="cs-CZ" dirty="0" err="1"/>
              <a:t>cord</a:t>
            </a:r>
            <a:r>
              <a:rPr lang="cs-CZ" dirty="0"/>
              <a:t> </a:t>
            </a:r>
            <a:r>
              <a:rPr lang="cs-CZ" dirty="0" err="1"/>
              <a:t>of</a:t>
            </a:r>
            <a:r>
              <a:rPr lang="cs-CZ" dirty="0"/>
              <a:t> </a:t>
            </a:r>
            <a:r>
              <a:rPr lang="cs-CZ" dirty="0" err="1"/>
              <a:t>brachial</a:t>
            </a:r>
            <a:r>
              <a:rPr lang="cs-CZ" dirty="0"/>
              <a:t> plexus </a:t>
            </a:r>
            <a:r>
              <a:rPr lang="cs-CZ" dirty="0" err="1"/>
              <a:t>at</a:t>
            </a:r>
            <a:r>
              <a:rPr lang="cs-CZ" dirty="0"/>
              <a:t> </a:t>
            </a:r>
            <a:r>
              <a:rPr lang="cs-CZ" dirty="0" err="1"/>
              <a:t>the</a:t>
            </a:r>
            <a:r>
              <a:rPr lang="cs-CZ" dirty="0"/>
              <a:t> </a:t>
            </a:r>
            <a:r>
              <a:rPr lang="cs-CZ" dirty="0" err="1"/>
              <a:t>level</a:t>
            </a:r>
            <a:r>
              <a:rPr lang="cs-CZ" dirty="0"/>
              <a:t> </a:t>
            </a:r>
            <a:r>
              <a:rPr lang="cs-CZ" dirty="0" err="1"/>
              <a:t>of</a:t>
            </a:r>
            <a:r>
              <a:rPr lang="cs-CZ" dirty="0"/>
              <a:t> </a:t>
            </a:r>
            <a:r>
              <a:rPr lang="cs-CZ" dirty="0" err="1"/>
              <a:t>axilla</a:t>
            </a:r>
            <a:endParaRPr lang="cs-CZ"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1202" name="Picture 2" descr="http://accessphysiotherapy.mhmedical.com/data/Multimedia/grandRounds/brachial/media/SlideImages/Burke-Doe%20L7%20Slide07.JPG"/>
          <p:cNvPicPr>
            <a:picLocks noChangeAspect="1" noChangeArrowheads="1"/>
          </p:cNvPicPr>
          <p:nvPr/>
        </p:nvPicPr>
        <p:blipFill>
          <a:blip r:embed="rId2" cstate="print"/>
          <a:srcRect b="5494"/>
          <a:stretch>
            <a:fillRect/>
          </a:stretch>
        </p:blipFill>
        <p:spPr bwMode="auto">
          <a:xfrm>
            <a:off x="285720" y="356400"/>
            <a:ext cx="8663615" cy="6144434"/>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1882</Words>
  <Application>Microsoft Office PowerPoint</Application>
  <PresentationFormat>Předvádění na obrazovce (4:3)</PresentationFormat>
  <Paragraphs>221</Paragraphs>
  <Slides>49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Wingdings</vt:lpstr>
      <vt:lpstr>Motiv sady Office</vt:lpstr>
      <vt:lpstr>Nerves of the Upper Limb</vt:lpstr>
      <vt:lpstr>Nerves of the Upper Limb</vt:lpstr>
      <vt:lpstr>Brachial plexus</vt:lpstr>
      <vt:lpstr>Brachial plexus</vt:lpstr>
      <vt:lpstr>Nerves of the Upper Limb - sensitivity</vt:lpstr>
      <vt:lpstr>Prezentace aplikace PowerPoint</vt:lpstr>
      <vt:lpstr>The cutaneous inervation of the right hand</vt:lpstr>
      <vt:lpstr>Axillary nerve</vt:lpstr>
      <vt:lpstr>Prezentace aplikace PowerPoint</vt:lpstr>
      <vt:lpstr>Innervations of the Axillary nerve</vt:lpstr>
      <vt:lpstr>Axillary nerve paralysis</vt:lpstr>
      <vt:lpstr>Musculocutaneous nerve</vt:lpstr>
      <vt:lpstr>Innervation of the Musculocutaneous nerve</vt:lpstr>
      <vt:lpstr>Prezentace aplikace PowerPoint</vt:lpstr>
      <vt:lpstr>Median nerve</vt:lpstr>
      <vt:lpstr>Median nerve</vt:lpstr>
      <vt:lpstr>Median nerve – branches:</vt:lpstr>
      <vt:lpstr>Prezentace aplikace PowerPoint</vt:lpstr>
      <vt:lpstr>Median nerve palsy</vt:lpstr>
      <vt:lpstr>Median nerve palsy – signs and symptoms:</vt:lpstr>
      <vt:lpstr>Median nerve palsy – causes:</vt:lpstr>
      <vt:lpstr>Tests of median nerve function</vt:lpstr>
      <vt:lpstr>Prezentace aplikace PowerPoint</vt:lpstr>
      <vt:lpstr>Carpal tunnel syndrome</vt:lpstr>
      <vt:lpstr>Ulnar nerve</vt:lpstr>
      <vt:lpstr>Ulnar nerve – motor inervation</vt:lpstr>
      <vt:lpstr>Ulnar nerve – sensory inervation</vt:lpstr>
      <vt:lpstr>Prezentace aplikace PowerPoint</vt:lpstr>
      <vt:lpstr>Ulnar nerve palsy</vt:lpstr>
      <vt:lpstr>Ulnar nerve palsy – position of the hand</vt:lpstr>
      <vt:lpstr>Ulnar nerve palsy</vt:lpstr>
      <vt:lpstr>Froments´ test (Froments´ sign)</vt:lpstr>
      <vt:lpstr>Ulnar nerve palsy – fingers abduction</vt:lpstr>
      <vt:lpstr>Ulnar nerve palsy – muscles atrophy</vt:lpstr>
      <vt:lpstr>Ulnar entrapment</vt:lpstr>
      <vt:lpstr>Ulnar entrapment</vt:lpstr>
      <vt:lpstr>Radial nerve</vt:lpstr>
      <vt:lpstr>Radial nerve</vt:lpstr>
      <vt:lpstr>Radial nerve – branches</vt:lpstr>
      <vt:lpstr>Prezentace aplikace PowerPoint</vt:lpstr>
      <vt:lpstr>Prezentace aplikace PowerPoint</vt:lpstr>
      <vt:lpstr>Radial nerve injury</vt:lpstr>
      <vt:lpstr>Radial nerve palsy</vt:lpstr>
      <vt:lpstr>Tests for extensors</vt:lpstr>
      <vt:lpstr>Brachial plexus injury</vt:lpstr>
      <vt:lpstr>Erb´s Duchenne Palsy</vt:lpstr>
      <vt:lpstr>Klumpke´s Palsy</vt:lpstr>
      <vt:lpstr>Literature, e-sources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Nerves of Upper Limb</dc:title>
  <dc:creator>Verca</dc:creator>
  <cp:lastModifiedBy>uziv</cp:lastModifiedBy>
  <cp:revision>49</cp:revision>
  <dcterms:created xsi:type="dcterms:W3CDTF">2015-10-14T17:52:33Z</dcterms:created>
  <dcterms:modified xsi:type="dcterms:W3CDTF">2021-10-11T05:47:15Z</dcterms:modified>
</cp:coreProperties>
</file>