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6" r:id="rId4"/>
    <p:sldId id="261" r:id="rId5"/>
    <p:sldId id="258" r:id="rId6"/>
    <p:sldId id="263" r:id="rId7"/>
    <p:sldId id="264" r:id="rId8"/>
    <p:sldId id="265" r:id="rId9"/>
    <p:sldId id="268" r:id="rId10"/>
    <p:sldId id="267" r:id="rId11"/>
    <p:sldId id="266" r:id="rId12"/>
    <p:sldId id="269" r:id="rId13"/>
    <p:sldId id="273" r:id="rId14"/>
    <p:sldId id="272" r:id="rId15"/>
    <p:sldId id="271" r:id="rId16"/>
    <p:sldId id="270" r:id="rId17"/>
    <p:sldId id="274" r:id="rId18"/>
    <p:sldId id="275" r:id="rId19"/>
    <p:sldId id="277" r:id="rId20"/>
    <p:sldId id="276" r:id="rId21"/>
    <p:sldId id="279" r:id="rId22"/>
    <p:sldId id="280" r:id="rId23"/>
    <p:sldId id="281" r:id="rId24"/>
    <p:sldId id="278" r:id="rId25"/>
    <p:sldId id="282" r:id="rId26"/>
    <p:sldId id="284" r:id="rId27"/>
    <p:sldId id="283" r:id="rId28"/>
    <p:sldId id="286" r:id="rId29"/>
    <p:sldId id="285" r:id="rId30"/>
    <p:sldId id="287" r:id="rId31"/>
    <p:sldId id="288" r:id="rId32"/>
    <p:sldId id="292" r:id="rId33"/>
    <p:sldId id="291" r:id="rId34"/>
    <p:sldId id="290" r:id="rId35"/>
    <p:sldId id="289" r:id="rId36"/>
    <p:sldId id="294" r:id="rId37"/>
    <p:sldId id="300" r:id="rId38"/>
    <p:sldId id="299" r:id="rId39"/>
    <p:sldId id="293" r:id="rId40"/>
    <p:sldId id="295" r:id="rId41"/>
    <p:sldId id="298" r:id="rId42"/>
    <p:sldId id="297" r:id="rId43"/>
    <p:sldId id="296" r:id="rId44"/>
    <p:sldId id="262" r:id="rId45"/>
    <p:sldId id="304" r:id="rId46"/>
    <p:sldId id="303" r:id="rId47"/>
    <p:sldId id="302" r:id="rId48"/>
    <p:sldId id="301" r:id="rId49"/>
    <p:sldId id="307" r:id="rId50"/>
    <p:sldId id="306" r:id="rId51"/>
    <p:sldId id="308" r:id="rId52"/>
    <p:sldId id="305" r:id="rId53"/>
    <p:sldId id="312" r:id="rId54"/>
    <p:sldId id="311" r:id="rId55"/>
    <p:sldId id="310" r:id="rId56"/>
    <p:sldId id="309" r:id="rId57"/>
    <p:sldId id="316" r:id="rId58"/>
    <p:sldId id="315" r:id="rId59"/>
    <p:sldId id="319" r:id="rId60"/>
    <p:sldId id="318" r:id="rId61"/>
    <p:sldId id="317" r:id="rId62"/>
    <p:sldId id="320" r:id="rId63"/>
    <p:sldId id="322" r:id="rId64"/>
    <p:sldId id="347" r:id="rId65"/>
    <p:sldId id="336" r:id="rId66"/>
    <p:sldId id="335" r:id="rId67"/>
    <p:sldId id="334" r:id="rId68"/>
    <p:sldId id="333" r:id="rId69"/>
    <p:sldId id="331" r:id="rId70"/>
    <p:sldId id="332" r:id="rId71"/>
    <p:sldId id="330" r:id="rId72"/>
    <p:sldId id="324" r:id="rId73"/>
    <p:sldId id="329" r:id="rId74"/>
    <p:sldId id="328" r:id="rId75"/>
    <p:sldId id="327" r:id="rId76"/>
    <p:sldId id="326" r:id="rId77"/>
    <p:sldId id="340" r:id="rId78"/>
    <p:sldId id="342" r:id="rId79"/>
    <p:sldId id="341" r:id="rId80"/>
    <p:sldId id="344" r:id="rId81"/>
    <p:sldId id="343" r:id="rId82"/>
    <p:sldId id="325" r:id="rId83"/>
    <p:sldId id="339" r:id="rId84"/>
    <p:sldId id="338" r:id="rId85"/>
    <p:sldId id="337" r:id="rId86"/>
    <p:sldId id="345" r:id="rId87"/>
    <p:sldId id="260" r:id="rId8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018" y="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urmc.rochester.edu/encyclopedia/content.aspx?ContentTypeID=85&amp;ContentID=P0004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z/url?sa=i&amp;rct=j&amp;q=&amp;esrc=s&amp;source=images&amp;cd=&amp;cad=rja&amp;uact=8&amp;ved=0CAcQjRxqFQoTCJu7rLzQx8gCFQN1cgodGUsEhg&amp;url=http://ephysiologix.com/the-hip-joint-what-about-rotation/&amp;bvm=bv.105454873,d.bGQ&amp;psig=AFQjCNGzdzop5pOi92dVL1LrqRFJakEd_g&amp;ust=144510665617108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z/url?sa=i&amp;rct=j&amp;q=&amp;esrc=s&amp;source=images&amp;cd=&amp;cad=rja&amp;uact=8&amp;ved=0CAcQjRxqFQoTCLClgozQx8gCFUF1cgodnAEG1A&amp;url=http://www.med.uio.no/imb/english/research/projects/functional-anatomy/&amp;bvm=bv.105454873,d.bGQ&amp;psig=AFQjCNGzdzop5pOi92dVL1LrqRFJakEd_g&amp;ust=14451066561710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ogle.cz/url?sa=i&amp;rct=j&amp;q=&amp;esrc=s&amp;source=images&amp;cd=&amp;cad=rja&amp;uact=8&amp;ved=0CAcQjRxqFQoTCKn6hrPYyMgCFUi-FAodb2EHZA&amp;url=http://www.partsofthebody.net/anatomy-of-the-knee/&amp;psig=AFQjCNEt0qIVxNRqxuTZ-TRzABqnQXShyg&amp;ust=1445143123388320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cz/url?sa=i&amp;rct=j&amp;q=&amp;esrc=s&amp;source=images&amp;cd=&amp;cad=rja&amp;uact=8&amp;ved=0CAcQjRxqFQoTCM7U3s7YyMgCFYReFAodBUQGgQ&amp;url=http://boneandspine.com/hip-joint-anatomy/&amp;bvm=bv.105454873,d.d24&amp;psig=AFQjCNGhxz6-CiaSPPkhhp8vezFv4Qx1Rg&amp;ust=1445143333226651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z/url?sa=i&amp;rct=j&amp;q=&amp;esrc=s&amp;source=images&amp;cd=&amp;cad=rja&amp;uact=8&amp;ved=0ahUKEwjri-7V54LQAhUKthQKHcA9CMMQjRwIBw&amp;url=http://www.dumpaday.com/funny-pictures/funny-picture-dump-of-the-day-70-pics-2/attachment/leg-workout-funny-pictures/&amp;bvm=bv.136811127,d.d24&amp;psig=AFQjCNG_iydfFZ6_XxsZmidZrLz_V76bwQ&amp;ust=147792648327764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285860"/>
            <a:ext cx="7772400" cy="1470025"/>
          </a:xfrm>
        </p:spPr>
        <p:txBody>
          <a:bodyPr/>
          <a:lstStyle/>
          <a:p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89841" y="633119"/>
            <a:ext cx="617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err="1"/>
              <a:t>Examination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 in </a:t>
            </a:r>
            <a:r>
              <a:rPr lang="cs-CZ" sz="2000" dirty="0" err="1"/>
              <a:t>Rehabilitation</a:t>
            </a:r>
            <a:r>
              <a:rPr lang="cs-CZ" sz="2000" dirty="0"/>
              <a:t> (18.10.2021)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14612" y="6143644"/>
            <a:ext cx="4739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Mgr. Veronika Mrkvicová, Ph.D. (</a:t>
            </a:r>
            <a:r>
              <a:rPr lang="cs-CZ" dirty="0" err="1"/>
              <a:t>physiotherapist</a:t>
            </a:r>
            <a:r>
              <a:rPr lang="cs-CZ" dirty="0"/>
              <a:t>)</a:t>
            </a:r>
          </a:p>
        </p:txBody>
      </p:sp>
      <p:pic>
        <p:nvPicPr>
          <p:cNvPr id="88066" name="Picture 2" descr="http://www.drlox.com/wp-content/uploads/2013/04/hip-and-kn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928934"/>
            <a:ext cx="2409825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55415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semiflexion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semiflexion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a </a:t>
            </a:r>
            <a:r>
              <a:rPr lang="cs-CZ" dirty="0" err="1"/>
              <a:t>slight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–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inguinal</a:t>
            </a:r>
            <a:r>
              <a:rPr lang="cs-CZ" dirty="0"/>
              <a:t> area (</a:t>
            </a:r>
            <a:r>
              <a:rPr lang="cs-CZ" dirty="0" err="1"/>
              <a:t>groin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21505" name="Picture 1" descr="C:\Users\Verca\Desktop\fotky MMT noha\WP_20151008_070.jpg"/>
          <p:cNvPicPr>
            <a:picLocks noChangeAspect="1" noChangeArrowheads="1"/>
          </p:cNvPicPr>
          <p:nvPr/>
        </p:nvPicPr>
        <p:blipFill>
          <a:blip r:embed="rId2" cstate="print"/>
          <a:srcRect l="17969" t="6885" r="16406" b="4103"/>
          <a:stretch>
            <a:fillRect/>
          </a:stretch>
        </p:blipFill>
        <p:spPr bwMode="auto">
          <a:xfrm>
            <a:off x="2357422" y="1142984"/>
            <a:ext cx="42525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in </a:t>
            </a:r>
            <a:r>
              <a:rPr lang="cs-CZ" dirty="0" err="1"/>
              <a:t>exact</a:t>
            </a:r>
            <a:r>
              <a:rPr lang="cs-CZ" dirty="0"/>
              <a:t> </a:t>
            </a:r>
            <a:r>
              <a:rPr lang="cs-CZ" dirty="0" err="1"/>
              <a:t>sagital</a:t>
            </a:r>
            <a:r>
              <a:rPr lang="cs-CZ" dirty="0"/>
              <a:t> plane (no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No swing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No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hyperlordosis</a:t>
            </a:r>
            <a:r>
              <a:rPr lang="cs-CZ" dirty="0"/>
              <a:t>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No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429264"/>
            <a:ext cx="1857388" cy="1000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800" dirty="0" err="1"/>
              <a:t>Gluteus</a:t>
            </a:r>
            <a:r>
              <a:rPr lang="cs-CZ" sz="2800" dirty="0"/>
              <a:t> </a:t>
            </a:r>
          </a:p>
          <a:p>
            <a:pPr algn="ctr">
              <a:buNone/>
            </a:pPr>
            <a:r>
              <a:rPr lang="cs-CZ" sz="2800" dirty="0" err="1"/>
              <a:t>maximus</a:t>
            </a:r>
            <a:endParaRPr lang="cs-CZ" sz="28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071802" y="5572140"/>
            <a:ext cx="2643206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Biceps f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emoris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(</a:t>
            </a:r>
            <a:r>
              <a:rPr lang="cs-CZ" sz="2800" dirty="0" err="1"/>
              <a:t>long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86446" y="5572140"/>
            <a:ext cx="314327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 err="1"/>
              <a:t>Semimembranosus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 descr="http://www.rad.washington.edu/academics/academic-sections/msk/muscle-atlas/lower-body/gluteus-maxim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286000" cy="3648075"/>
          </a:xfrm>
          <a:prstGeom prst="rect">
            <a:avLst/>
          </a:prstGeom>
          <a:noFill/>
        </p:spPr>
      </p:pic>
      <p:pic>
        <p:nvPicPr>
          <p:cNvPr id="31748" name="Picture 4" descr="http://www.rad.washington.edu/academics/academic-sections/msk/muscle-atlas/lower-body/biceps-femoris-long-head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357298"/>
            <a:ext cx="1028700" cy="4048125"/>
          </a:xfrm>
          <a:prstGeom prst="rect">
            <a:avLst/>
          </a:prstGeom>
          <a:noFill/>
        </p:spPr>
      </p:pic>
      <p:pic>
        <p:nvPicPr>
          <p:cNvPr id="31750" name="Picture 6" descr="http://www.rad.washington.edu/academics/academic-sections/msk/muscle-atlas/lower-body/semitendinosu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00174"/>
            <a:ext cx="1028700" cy="4048125"/>
          </a:xfrm>
          <a:prstGeom prst="rect">
            <a:avLst/>
          </a:prstGeom>
          <a:noFill/>
        </p:spPr>
      </p:pic>
      <p:pic>
        <p:nvPicPr>
          <p:cNvPr id="31752" name="Picture 8" descr="http://www.rad.washington.edu/academics/academic-sections/msk/muscle-atlas/lower-body/semimembranosus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500174"/>
            <a:ext cx="10287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aspect of dorsal </a:t>
            </a:r>
            <a:r>
              <a:rPr lang="en-US" dirty="0" err="1"/>
              <a:t>ilium</a:t>
            </a:r>
            <a:r>
              <a:rPr lang="en-US" dirty="0"/>
              <a:t> posterior to posterior </a:t>
            </a:r>
            <a:r>
              <a:rPr lang="en-US" dirty="0" err="1"/>
              <a:t>gluteal</a:t>
            </a:r>
            <a:r>
              <a:rPr lang="en-US" dirty="0"/>
              <a:t> line, posterior superior iliac crest, posterior inferior aspect of sacrum and coccyx, and </a:t>
            </a:r>
            <a:r>
              <a:rPr lang="en-US" dirty="0" err="1"/>
              <a:t>sacrotuberous</a:t>
            </a:r>
            <a:r>
              <a:rPr lang="en-US" dirty="0"/>
              <a:t> 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in fascia </a:t>
            </a:r>
            <a:r>
              <a:rPr lang="en-US" dirty="0" err="1"/>
              <a:t>lata</a:t>
            </a:r>
            <a:r>
              <a:rPr lang="en-US" dirty="0"/>
              <a:t> at the </a:t>
            </a:r>
            <a:r>
              <a:rPr lang="en-US" dirty="0" err="1"/>
              <a:t>iliotibial</a:t>
            </a:r>
            <a:r>
              <a:rPr lang="en-US" dirty="0"/>
              <a:t> band</a:t>
            </a:r>
            <a:endParaRPr lang="cs-CZ" dirty="0"/>
          </a:p>
          <a:p>
            <a:r>
              <a:rPr lang="en-US" dirty="0"/>
              <a:t>also into the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on posterior femoral surface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extensor of hip joint, assists in laterally rotating the thigh</a:t>
            </a:r>
            <a:endParaRPr lang="cs-CZ" dirty="0"/>
          </a:p>
          <a:p>
            <a:r>
              <a:rPr lang="en-US" dirty="0"/>
              <a:t>upper and middle third section of the muscle are abductors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Inferior </a:t>
            </a:r>
            <a:r>
              <a:rPr lang="en-US" dirty="0" err="1"/>
              <a:t>gluteal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(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Common tendon with </a:t>
            </a:r>
            <a:r>
              <a:rPr lang="en-US" dirty="0" err="1"/>
              <a:t>semitendinosus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</a:t>
            </a:r>
            <a:endParaRPr lang="cs-CZ" dirty="0"/>
          </a:p>
          <a:p>
            <a:r>
              <a:rPr lang="en-US" dirty="0"/>
              <a:t>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Semitendinosus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From common tendon with long head of biceps </a:t>
            </a:r>
            <a:r>
              <a:rPr lang="en-US" dirty="0" err="1"/>
              <a:t>femoris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aspect of medial portion of </a:t>
            </a:r>
            <a:r>
              <a:rPr lang="en-US" dirty="0" err="1"/>
              <a:t>tibial</a:t>
            </a:r>
            <a:r>
              <a:rPr lang="en-US" dirty="0"/>
              <a:t> shaft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 and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Semimembranosus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lateral quadrant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Posterior surface of the medial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thigh,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85738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(in 10°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26625" name="Picture 1" descr="C:\Users\Verca\Desktop\fotky MMT noha\WP_20151008_071.jpg"/>
          <p:cNvPicPr>
            <a:picLocks noChangeAspect="1" noChangeArrowheads="1"/>
          </p:cNvPicPr>
          <p:nvPr/>
        </p:nvPicPr>
        <p:blipFill>
          <a:blip r:embed="rId2" cstate="print"/>
          <a:srcRect l="11719" t="12448" r="10937" b="6885"/>
          <a:stretch>
            <a:fillRect/>
          </a:stretch>
        </p:blipFill>
        <p:spPr bwMode="auto">
          <a:xfrm>
            <a:off x="1714480" y="1142984"/>
            <a:ext cx="5843731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4643446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 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abdomen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underlaid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pillow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lumbar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aplanation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2770" name="Picture 2" descr="C:\Users\Verca\Desktop\fotky MMT noha\WP_20151008_072.jpg"/>
          <p:cNvPicPr>
            <a:picLocks noChangeAspect="1" noChangeArrowheads="1"/>
          </p:cNvPicPr>
          <p:nvPr/>
        </p:nvPicPr>
        <p:blipFill>
          <a:blip r:embed="rId2" cstate="print"/>
          <a:srcRect l="16406" t="23575" r="14062" b="5494"/>
          <a:stretch>
            <a:fillRect/>
          </a:stretch>
        </p:blipFill>
        <p:spPr bwMode="auto">
          <a:xfrm>
            <a:off x="1785918" y="1357298"/>
            <a:ext cx="5101271" cy="292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pic>
        <p:nvPicPr>
          <p:cNvPr id="33794" name="Picture 2" descr="C:\Users\Verca\Desktop\fotky MMT noha\WP_20151008_073.jpg"/>
          <p:cNvPicPr>
            <a:picLocks noChangeAspect="1" noChangeArrowheads="1"/>
          </p:cNvPicPr>
          <p:nvPr/>
        </p:nvPicPr>
        <p:blipFill>
          <a:blip r:embed="rId2" cstate="print"/>
          <a:srcRect l="18750" t="2713" r="15625" b="9667"/>
          <a:stretch>
            <a:fillRect/>
          </a:stretch>
        </p:blipFill>
        <p:spPr bwMode="auto">
          <a:xfrm>
            <a:off x="2071670" y="1214422"/>
            <a:ext cx="4560000" cy="3420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501122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joint</a:t>
            </a:r>
          </a:p>
        </p:txBody>
      </p:sp>
      <p:pic>
        <p:nvPicPr>
          <p:cNvPr id="4098" name="Picture 2" descr="https://www.urmc.rochester.edu/Encyclopedia/GetImage.aspx?ImageID=12540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0288" b="4017"/>
          <a:stretch>
            <a:fillRect/>
          </a:stretch>
        </p:blipFill>
        <p:spPr bwMode="auto">
          <a:xfrm>
            <a:off x="1643042" y="1428736"/>
            <a:ext cx="628744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229600" cy="133984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</a:t>
            </a:r>
          </a:p>
        </p:txBody>
      </p:sp>
      <p:pic>
        <p:nvPicPr>
          <p:cNvPr id="34818" name="Picture 2" descr="C:\Users\Verca\Desktop\fotky MMT noha\WP_20151008_074.jpg"/>
          <p:cNvPicPr>
            <a:picLocks noChangeAspect="1" noChangeArrowheads="1"/>
          </p:cNvPicPr>
          <p:nvPr/>
        </p:nvPicPr>
        <p:blipFill>
          <a:blip r:embed="rId2" cstate="print"/>
          <a:srcRect l="17969" t="2713" r="16406" b="8276"/>
          <a:stretch>
            <a:fillRect/>
          </a:stretch>
        </p:blipFill>
        <p:spPr bwMode="auto">
          <a:xfrm>
            <a:off x="2143108" y="1214422"/>
            <a:ext cx="458325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gluteus</a:t>
            </a:r>
            <a:r>
              <a:rPr lang="cs-CZ" dirty="0"/>
              <a:t> max.)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229600" cy="18573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(in 10°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35842" name="Picture 2" descr="C:\Users\Verca\Desktop\fotky MMT noha\WP_20151008_076.jpg"/>
          <p:cNvPicPr>
            <a:picLocks noChangeAspect="1" noChangeArrowheads="1"/>
          </p:cNvPicPr>
          <p:nvPr/>
        </p:nvPicPr>
        <p:blipFill>
          <a:blip r:embed="rId2" cstate="print"/>
          <a:srcRect l="16406" t="8276" r="20312" b="12448"/>
          <a:stretch>
            <a:fillRect/>
          </a:stretch>
        </p:blipFill>
        <p:spPr bwMode="auto">
          <a:xfrm>
            <a:off x="2428860" y="1428736"/>
            <a:ext cx="4251221" cy="299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 (</a:t>
            </a:r>
            <a:r>
              <a:rPr lang="cs-CZ" dirty="0" err="1"/>
              <a:t>gluteus</a:t>
            </a:r>
            <a:r>
              <a:rPr lang="cs-CZ" dirty="0"/>
              <a:t> max.)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8596" y="5143512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grade 5,4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6866" name="Picture 2" descr="C:\Users\Verca\Desktop\fotky MMT noha\WP_20151008_077.jpg"/>
          <p:cNvPicPr>
            <a:picLocks noChangeAspect="1" noChangeArrowheads="1"/>
          </p:cNvPicPr>
          <p:nvPr/>
        </p:nvPicPr>
        <p:blipFill>
          <a:blip r:embed="rId2" cstate="print"/>
          <a:srcRect l="17968" t="9667" r="21094" b="11057"/>
          <a:stretch>
            <a:fillRect/>
          </a:stretch>
        </p:blipFill>
        <p:spPr bwMode="auto">
          <a:xfrm>
            <a:off x="2214546" y="1428736"/>
            <a:ext cx="45864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gluteus</a:t>
            </a:r>
            <a:r>
              <a:rPr lang="cs-CZ" dirty="0"/>
              <a:t> max.) – grade 2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501122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7890" name="Picture 2" descr="C:\Users\Verca\Desktop\fotky MMT noha\WP_20151008_078.jpg"/>
          <p:cNvPicPr>
            <a:picLocks noChangeAspect="1" noChangeArrowheads="1"/>
          </p:cNvPicPr>
          <p:nvPr/>
        </p:nvPicPr>
        <p:blipFill>
          <a:blip r:embed="rId2" cstate="print"/>
          <a:srcRect l="14844" t="8276" r="21093" b="8276"/>
          <a:stretch>
            <a:fillRect/>
          </a:stretch>
        </p:blipFill>
        <p:spPr bwMode="auto">
          <a:xfrm>
            <a:off x="2214546" y="1214422"/>
            <a:ext cx="4428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fixed</a:t>
            </a:r>
            <a:r>
              <a:rPr lang="cs-CZ" dirty="0"/>
              <a:t> by PT (no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lumbal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as a 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)</a:t>
            </a:r>
          </a:p>
          <a:p>
            <a:r>
              <a:rPr lang="cs-CZ" dirty="0"/>
              <a:t>No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to table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786454"/>
            <a:ext cx="1785950" cy="91121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err="1"/>
              <a:t>Adductor</a:t>
            </a:r>
            <a:r>
              <a:rPr lang="cs-CZ" dirty="0"/>
              <a:t> </a:t>
            </a:r>
          </a:p>
          <a:p>
            <a:pPr algn="ctr">
              <a:buNone/>
            </a:pPr>
            <a:r>
              <a:rPr lang="cs-CZ" dirty="0" err="1"/>
              <a:t>magnus</a:t>
            </a:r>
            <a:endParaRPr lang="cs-CZ" dirty="0"/>
          </a:p>
        </p:txBody>
      </p:sp>
      <p:pic>
        <p:nvPicPr>
          <p:cNvPr id="38914" name="Picture 2" descr="http://www.rad.washington.edu/academics/academic-sections/msk/muscle-atlas/lower-body/adductor-mag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1028700" cy="4667250"/>
          </a:xfrm>
          <a:prstGeom prst="rect">
            <a:avLst/>
          </a:prstGeom>
          <a:noFill/>
        </p:spPr>
      </p:pic>
      <p:pic>
        <p:nvPicPr>
          <p:cNvPr id="38916" name="Picture 4" descr="http://www.rad.washington.edu/academics/academic-sections/msk/muscle-atlas/lower-body/adductor-long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214422"/>
            <a:ext cx="949783" cy="43092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643174" y="5786454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longus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918" name="Picture 6" descr="http://www.rad.washington.edu/academics/academic-sections/msk/muscle-atlas/lower-body/adductor-brev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857232"/>
            <a:ext cx="1028700" cy="4676775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000628" y="5786454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brevis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7000892" y="5715016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Gracilis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Pectineus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pubic</a:t>
            </a:r>
            <a:r>
              <a:rPr lang="cs-CZ" dirty="0"/>
              <a:t> </a:t>
            </a:r>
            <a:r>
              <a:rPr lang="cs-CZ" dirty="0" err="1"/>
              <a:t>ramus</a:t>
            </a:r>
            <a:r>
              <a:rPr lang="cs-CZ" dirty="0"/>
              <a:t>,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ramus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inferolateral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Gluteal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femur, </a:t>
            </a:r>
            <a:r>
              <a:rPr lang="cs-CZ" dirty="0" err="1"/>
              <a:t>medial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linea </a:t>
            </a:r>
            <a:r>
              <a:rPr lang="cs-CZ" dirty="0" err="1"/>
              <a:t>aspera</a:t>
            </a:r>
            <a:r>
              <a:rPr lang="cs-CZ" dirty="0"/>
              <a:t>,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supracondylar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tubercle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Powerful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</a:p>
          <a:p>
            <a:r>
              <a:rPr lang="cs-CZ" dirty="0"/>
              <a:t>superior </a:t>
            </a:r>
            <a:r>
              <a:rPr lang="cs-CZ" dirty="0" err="1"/>
              <a:t>horizontal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help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division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nerve </a:t>
            </a:r>
            <a:r>
              <a:rPr lang="cs-CZ" dirty="0" err="1"/>
              <a:t>innervates</a:t>
            </a:r>
            <a:r>
              <a:rPr lang="cs-CZ" dirty="0"/>
              <a:t> most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r>
              <a:rPr lang="cs-CZ" dirty="0"/>
              <a:t>;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hamstring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innervated</a:t>
            </a:r>
            <a:r>
              <a:rPr lang="cs-CZ" dirty="0"/>
              <a:t> by </a:t>
            </a:r>
            <a:r>
              <a:rPr lang="cs-CZ" dirty="0" err="1"/>
              <a:t>tibial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body of pubis, just lateral to pubic </a:t>
            </a:r>
            <a:r>
              <a:rPr lang="en-US" dirty="0" err="1"/>
              <a:t>symphysis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Middle third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between the more medial adductor </a:t>
            </a:r>
            <a:r>
              <a:rPr lang="en-US" dirty="0" err="1"/>
              <a:t>magnus</a:t>
            </a:r>
            <a:r>
              <a:rPr lang="en-US" dirty="0"/>
              <a:t> and </a:t>
            </a:r>
            <a:r>
              <a:rPr lang="en-US" dirty="0" err="1"/>
              <a:t>brevis</a:t>
            </a:r>
            <a:r>
              <a:rPr lang="en-US" dirty="0"/>
              <a:t> insertions and the more lateral origin of the </a:t>
            </a:r>
            <a:r>
              <a:rPr lang="en-US" dirty="0" err="1"/>
              <a:t>vastus</a:t>
            </a:r>
            <a:r>
              <a:rPr lang="en-US" dirty="0"/>
              <a:t> </a:t>
            </a:r>
            <a:r>
              <a:rPr lang="en-US" dirty="0" err="1"/>
              <a:t>medialis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and flexes the thigh</a:t>
            </a:r>
            <a:endParaRPr lang="cs-CZ" dirty="0"/>
          </a:p>
          <a:p>
            <a:r>
              <a:rPr lang="en-US" dirty="0"/>
              <a:t> helps to laterally rotate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division of </a:t>
            </a:r>
            <a:r>
              <a:rPr lang="en-US" dirty="0" err="1"/>
              <a:t>obturator</a:t>
            </a:r>
            <a:r>
              <a:rPr lang="en-US" dirty="0"/>
              <a:t> nerve (L2, L3, L4)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inferior pubic </a:t>
            </a:r>
            <a:r>
              <a:rPr lang="en-US" dirty="0" err="1"/>
              <a:t>ramus</a:t>
            </a:r>
            <a:r>
              <a:rPr lang="en-US" dirty="0"/>
              <a:t>, inferior to origin of adductor </a:t>
            </a:r>
            <a:r>
              <a:rPr lang="en-US" dirty="0" err="1"/>
              <a:t>longus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Pectineal</a:t>
            </a:r>
            <a:r>
              <a:rPr lang="en-US" dirty="0"/>
              <a:t> line and superior part of medial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and flexes the thigh</a:t>
            </a:r>
            <a:endParaRPr lang="cs-CZ" dirty="0"/>
          </a:p>
          <a:p>
            <a:r>
              <a:rPr lang="en-US" dirty="0"/>
              <a:t>helps to laterally rotate the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or posterior division of </a:t>
            </a:r>
            <a:r>
              <a:rPr lang="en-US" dirty="0" err="1"/>
              <a:t>obturator</a:t>
            </a:r>
            <a:r>
              <a:rPr lang="en-US" dirty="0"/>
              <a:t> nerve (L4, L2, L3)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Gracilis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Inferior margin of pubic </a:t>
            </a:r>
            <a:r>
              <a:rPr lang="en-US" dirty="0" err="1"/>
              <a:t>symphysis</a:t>
            </a:r>
            <a:r>
              <a:rPr lang="en-US" dirty="0"/>
              <a:t>, inferior </a:t>
            </a:r>
            <a:r>
              <a:rPr lang="en-US" dirty="0" err="1"/>
              <a:t>ramus</a:t>
            </a:r>
            <a:r>
              <a:rPr lang="en-US" dirty="0"/>
              <a:t> of pubis, and adjacent </a:t>
            </a:r>
            <a:r>
              <a:rPr lang="en-US" dirty="0" err="1"/>
              <a:t>ramus</a:t>
            </a:r>
            <a:r>
              <a:rPr lang="en-US" dirty="0"/>
              <a:t> of </a:t>
            </a:r>
            <a:r>
              <a:rPr lang="en-US" dirty="0" err="1"/>
              <a:t>ischium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</a:t>
            </a:r>
            <a:r>
              <a:rPr lang="en-US" dirty="0" err="1"/>
              <a:t>tibial</a:t>
            </a:r>
            <a:r>
              <a:rPr lang="en-US" dirty="0"/>
              <a:t> shaft, just posterior to </a:t>
            </a:r>
            <a:r>
              <a:rPr lang="en-US" dirty="0" err="1"/>
              <a:t>sartorius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adducts the thigh</a:t>
            </a:r>
            <a:endParaRPr lang="cs-CZ" dirty="0"/>
          </a:p>
          <a:p>
            <a:r>
              <a:rPr lang="en-US" dirty="0"/>
              <a:t>helps to medially rotate the tibia on the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division of </a:t>
            </a:r>
            <a:r>
              <a:rPr lang="en-US" dirty="0" err="1"/>
              <a:t>obturator</a:t>
            </a:r>
            <a:r>
              <a:rPr lang="en-US" dirty="0"/>
              <a:t> nerve (L2, L3)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22FBF-56FC-420F-A28A-EEDAD9DA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Hip joint </a:t>
            </a:r>
            <a:r>
              <a:rPr lang="cs-CZ" dirty="0" err="1"/>
              <a:t>movements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07FFAB-A972-417A-837D-E378DADE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Image result for hip movements">
            <a:extLst>
              <a:ext uri="{FF2B5EF4-FFF2-40B4-BE49-F238E27FC236}">
                <a16:creationId xmlns:a16="http://schemas.microsoft.com/office/drawing/2014/main" id="{95C99337-8E35-45DB-8530-5CC6239F0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-1361"/>
          <a:stretch/>
        </p:blipFill>
        <p:spPr bwMode="auto">
          <a:xfrm>
            <a:off x="1097957" y="1628780"/>
            <a:ext cx="7037750" cy="48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73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Pectineus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Pecten</a:t>
            </a:r>
            <a:r>
              <a:rPr lang="en-US" dirty="0"/>
              <a:t> pubis and </a:t>
            </a:r>
            <a:r>
              <a:rPr lang="en-US" dirty="0" err="1"/>
              <a:t>pectineal</a:t>
            </a:r>
            <a:r>
              <a:rPr lang="en-US" dirty="0"/>
              <a:t> surface of the pubis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Pectineal</a:t>
            </a:r>
            <a:r>
              <a:rPr lang="en-US" dirty="0"/>
              <a:t> line of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the thigh and flexes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Femoral nerve usually, although it may sometimes receive additional </a:t>
            </a:r>
            <a:r>
              <a:rPr lang="en-US" dirty="0" err="1"/>
              <a:t>innervation</a:t>
            </a:r>
            <a:r>
              <a:rPr lang="en-US" dirty="0"/>
              <a:t> from the </a:t>
            </a:r>
            <a:r>
              <a:rPr lang="en-US" dirty="0" err="1"/>
              <a:t>obturator</a:t>
            </a:r>
            <a:r>
              <a:rPr lang="en-US" dirty="0"/>
              <a:t> nerve as well (L2, L3, L4)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857760"/>
            <a:ext cx="8229600" cy="169703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supported</a:t>
            </a:r>
            <a:r>
              <a:rPr lang="cs-CZ" dirty="0"/>
              <a:t> by PT in 30°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(by </a:t>
            </a:r>
            <a:r>
              <a:rPr lang="cs-CZ" dirty="0" err="1"/>
              <a:t>moving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closer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</p:txBody>
      </p:sp>
      <p:pic>
        <p:nvPicPr>
          <p:cNvPr id="45058" name="Picture 2" descr="C:\Users\Verca\Desktop\fotky MMT noha\WP_20151008_079.jpg"/>
          <p:cNvPicPr>
            <a:picLocks noChangeAspect="1" noChangeArrowheads="1"/>
          </p:cNvPicPr>
          <p:nvPr/>
        </p:nvPicPr>
        <p:blipFill>
          <a:blip r:embed="rId2" cstate="print"/>
          <a:srcRect l="15625" t="5494" r="20312" b="6885"/>
          <a:stretch>
            <a:fillRect/>
          </a:stretch>
        </p:blipFill>
        <p:spPr bwMode="auto">
          <a:xfrm>
            <a:off x="2143108" y="1214422"/>
            <a:ext cx="4451429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8596" y="5000636"/>
            <a:ext cx="8229600" cy="1697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30°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(by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46082" name="Picture 2" descr="C:\Users\Verca\Desktop\fotky MMT noha\WP_20151008_080.jpg"/>
          <p:cNvPicPr>
            <a:picLocks noChangeAspect="1" noChangeArrowheads="1"/>
          </p:cNvPicPr>
          <p:nvPr/>
        </p:nvPicPr>
        <p:blipFill>
          <a:blip r:embed="rId2" cstate="print"/>
          <a:srcRect l="8593" t="4103" r="14844" b="4103"/>
          <a:stretch>
            <a:fillRect/>
          </a:stretch>
        </p:blipFill>
        <p:spPr bwMode="auto">
          <a:xfrm>
            <a:off x="1857356" y="1214422"/>
            <a:ext cx="5398909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pic>
        <p:nvPicPr>
          <p:cNvPr id="47106" name="Picture 2" descr="C:\Users\Verca\Desktop\fotky MMT noha\WP_20151008_081.jpg"/>
          <p:cNvPicPr>
            <a:picLocks noChangeAspect="1" noChangeArrowheads="1"/>
          </p:cNvPicPr>
          <p:nvPr/>
        </p:nvPicPr>
        <p:blipFill>
          <a:blip r:embed="rId2" cstate="print"/>
          <a:srcRect l="15625" t="2713" r="12500" b="4103"/>
          <a:stretch>
            <a:fillRect/>
          </a:stretch>
        </p:blipFill>
        <p:spPr bwMode="auto">
          <a:xfrm>
            <a:off x="2000232" y="1214422"/>
            <a:ext cx="5091582" cy="370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5000636"/>
            <a:ext cx="8229600" cy="1697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sz="3200" dirty="0" err="1"/>
              <a:t>supine</a:t>
            </a:r>
            <a:r>
              <a:rPr lang="cs-CZ" sz="3200" dirty="0"/>
              <a:t>, </a:t>
            </a:r>
            <a:r>
              <a:rPr lang="cs-CZ" sz="3200" dirty="0" err="1"/>
              <a:t>lower</a:t>
            </a:r>
            <a:r>
              <a:rPr lang="cs-CZ" sz="3200" dirty="0"/>
              <a:t> </a:t>
            </a:r>
            <a:r>
              <a:rPr lang="cs-CZ" sz="3200" dirty="0" err="1"/>
              <a:t>limbs</a:t>
            </a:r>
            <a:r>
              <a:rPr lang="cs-CZ" sz="3200" dirty="0"/>
              <a:t> </a:t>
            </a:r>
            <a:r>
              <a:rPr lang="cs-CZ" sz="3200" dirty="0" err="1"/>
              <a:t>extended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30°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–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10-15°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in 30°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pPr lvl="0"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8130" name="Picture 2" descr="C:\Users\Verca\Desktop\fotky MMT noha\WP_20151008_082.jpg"/>
          <p:cNvPicPr>
            <a:picLocks noChangeAspect="1" noChangeArrowheads="1"/>
          </p:cNvPicPr>
          <p:nvPr/>
        </p:nvPicPr>
        <p:blipFill>
          <a:blip r:embed="rId2" cstate="print"/>
          <a:srcRect l="15625" t="4172" r="15625" b="5425"/>
          <a:stretch>
            <a:fillRect/>
          </a:stretch>
        </p:blipFill>
        <p:spPr bwMode="auto">
          <a:xfrm>
            <a:off x="2000232" y="1214422"/>
            <a:ext cx="4825108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357826"/>
            <a:ext cx="1900222" cy="10540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400" dirty="0" err="1"/>
              <a:t>Gluteus</a:t>
            </a:r>
            <a:r>
              <a:rPr lang="cs-CZ" sz="2400" dirty="0"/>
              <a:t> </a:t>
            </a:r>
          </a:p>
          <a:p>
            <a:pPr algn="ctr">
              <a:buNone/>
            </a:pPr>
            <a:r>
              <a:rPr lang="cs-CZ" sz="2400" dirty="0" err="1"/>
              <a:t>medius</a:t>
            </a:r>
            <a:endParaRPr lang="cs-CZ" sz="2400" dirty="0"/>
          </a:p>
        </p:txBody>
      </p:sp>
      <p:pic>
        <p:nvPicPr>
          <p:cNvPr id="55298" name="Picture 2" descr="http://www.rad.washington.edu/academics/academic-sections/msk/muscle-atlas/lower-body/gluteus-medi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2029668" cy="33264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500430" y="5357826"/>
            <a:ext cx="2071702" cy="10540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fasciae</a:t>
            </a:r>
            <a:r>
              <a:rPr lang="cs-CZ" sz="3200" dirty="0"/>
              <a:t> </a:t>
            </a:r>
            <a:r>
              <a:rPr lang="cs-CZ" sz="3200" dirty="0" err="1"/>
              <a:t>latae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429388" y="5429264"/>
            <a:ext cx="1900222" cy="105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Gluteus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300" name="Picture 4" descr="http://www.rad.washington.edu/academics/academic-sections/msk/muscle-atlas/lower-body/gluteus-minim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643050"/>
            <a:ext cx="2019600" cy="3366000"/>
          </a:xfrm>
          <a:prstGeom prst="rect">
            <a:avLst/>
          </a:prstGeom>
          <a:noFill/>
        </p:spPr>
      </p:pic>
      <p:pic>
        <p:nvPicPr>
          <p:cNvPr id="55302" name="Picture 6" descr="http://www.rad.washington.edu/academics/academic-sections/msk/muscle-atlas/lower-body/tensor-fascia-lata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428736"/>
            <a:ext cx="2158294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ilium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superior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greater</a:t>
            </a:r>
            <a:r>
              <a:rPr lang="cs-CZ" dirty="0"/>
              <a:t> trochanter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/>
              <a:t>Major </a:t>
            </a:r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to </a:t>
            </a:r>
            <a:r>
              <a:rPr lang="cs-CZ" dirty="0" err="1"/>
              <a:t>rotate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medially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to </a:t>
            </a:r>
            <a:r>
              <a:rPr lang="cs-CZ" dirty="0" err="1"/>
              <a:t>rotate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laterally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/>
              <a:t>Superior </a:t>
            </a:r>
            <a:r>
              <a:rPr lang="cs-CZ" dirty="0" err="1"/>
              <a:t>gluteal</a:t>
            </a:r>
            <a:r>
              <a:rPr lang="cs-CZ" dirty="0"/>
              <a:t> nerve (L4, L5, S1) (L4, L5, S1)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superior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, </a:t>
            </a:r>
            <a:r>
              <a:rPr lang="cs-CZ" dirty="0" err="1"/>
              <a:t>outer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lata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Iliotibial</a:t>
            </a:r>
            <a:r>
              <a:rPr lang="cs-CZ" dirty="0"/>
              <a:t> band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stabilize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steady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by </a:t>
            </a:r>
            <a:r>
              <a:rPr lang="cs-CZ" dirty="0" err="1"/>
              <a:t>putting</a:t>
            </a:r>
            <a:r>
              <a:rPr lang="cs-CZ" dirty="0"/>
              <a:t> </a:t>
            </a:r>
            <a:r>
              <a:rPr lang="cs-CZ" dirty="0" err="1"/>
              <a:t>tension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iliotibial</a:t>
            </a:r>
            <a:r>
              <a:rPr lang="cs-CZ" dirty="0"/>
              <a:t> band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fascia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/>
              <a:t>Superior </a:t>
            </a:r>
            <a:r>
              <a:rPr lang="cs-CZ" dirty="0" err="1"/>
              <a:t>gluteal</a:t>
            </a:r>
            <a:r>
              <a:rPr lang="cs-CZ" dirty="0"/>
              <a:t> nerve (L4, L5, S1) (L4, L5, S1)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minimus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Dorsal </a:t>
            </a:r>
            <a:r>
              <a:rPr lang="en-US" dirty="0" err="1"/>
              <a:t>ilium</a:t>
            </a:r>
            <a:r>
              <a:rPr lang="en-US" dirty="0"/>
              <a:t> between inferior and anterior </a:t>
            </a:r>
            <a:r>
              <a:rPr lang="en-US" dirty="0" err="1"/>
              <a:t>gluteal</a:t>
            </a:r>
            <a:r>
              <a:rPr lang="en-US" dirty="0"/>
              <a:t> lines; also from edge of greater sciatic notch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Anterior surface of greater </a:t>
            </a:r>
            <a:r>
              <a:rPr lang="en-US" dirty="0" err="1"/>
              <a:t>trochanter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and medially rotates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Superior </a:t>
            </a:r>
            <a:r>
              <a:rPr lang="en-US" dirty="0" err="1"/>
              <a:t>gluteal</a:t>
            </a:r>
            <a:r>
              <a:rPr lang="en-US" dirty="0"/>
              <a:t> nerve (L4, L5, S1) (L4, L5, S1)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5,4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786322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</p:txBody>
      </p:sp>
      <p:pic>
        <p:nvPicPr>
          <p:cNvPr id="49154" name="Picture 2" descr="C:\Users\Verca\Desktop\fotky MMT noha\WP_20151008_083.jpg"/>
          <p:cNvPicPr>
            <a:picLocks noChangeAspect="1" noChangeArrowheads="1"/>
          </p:cNvPicPr>
          <p:nvPr/>
        </p:nvPicPr>
        <p:blipFill>
          <a:blip r:embed="rId2" cstate="print"/>
          <a:srcRect l="18750" t="4103" r="14844" b="6885"/>
          <a:stretch>
            <a:fillRect/>
          </a:stretch>
        </p:blipFill>
        <p:spPr bwMode="auto">
          <a:xfrm>
            <a:off x="2071670" y="1214422"/>
            <a:ext cx="4637813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joint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6" name="Picture 4" descr="http://www.ephysiologix.com/wp-content/uploads/2015/04/muscles-of-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338"/>
          <a:stretch>
            <a:fillRect/>
          </a:stretch>
        </p:blipFill>
        <p:spPr bwMode="auto">
          <a:xfrm>
            <a:off x="285720" y="1643050"/>
            <a:ext cx="8529211" cy="390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3 </a:t>
            </a:r>
          </a:p>
        </p:txBody>
      </p:sp>
      <p:pic>
        <p:nvPicPr>
          <p:cNvPr id="50178" name="Picture 2" descr="C:\Users\Verca\Desktop\fotky MMT noha\WP_20151008_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8" t="5682" r="15421" b="4349"/>
          <a:stretch>
            <a:fillRect/>
          </a:stretch>
        </p:blipFill>
        <p:spPr bwMode="auto">
          <a:xfrm>
            <a:off x="1928794" y="1357298"/>
            <a:ext cx="4527600" cy="3351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229600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2 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214951"/>
            <a:ext cx="8429684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6" name="Picture 2" descr="C:\Users\Verca\Desktop\fotky MMT noha\WP_20151008_087.jpg"/>
          <p:cNvPicPr>
            <a:picLocks noChangeAspect="1" noChangeArrowheads="1"/>
          </p:cNvPicPr>
          <p:nvPr/>
        </p:nvPicPr>
        <p:blipFill>
          <a:blip r:embed="rId2" cstate="print"/>
          <a:srcRect l="13281" t="9667" r="17187" b="8276"/>
          <a:stretch>
            <a:fillRect/>
          </a:stretch>
        </p:blipFill>
        <p:spPr bwMode="auto">
          <a:xfrm>
            <a:off x="1928794" y="1285860"/>
            <a:ext cx="5273024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 1,0 </a:t>
            </a:r>
          </a:p>
        </p:txBody>
      </p:sp>
      <p:pic>
        <p:nvPicPr>
          <p:cNvPr id="5" name="Picture 2" descr="C:\Users\Verca\Desktop\fotky MMT noha\WP_20151008_085.jpg"/>
          <p:cNvPicPr>
            <a:picLocks noChangeAspect="1" noChangeArrowheads="1"/>
          </p:cNvPicPr>
          <p:nvPr/>
        </p:nvPicPr>
        <p:blipFill>
          <a:blip r:embed="rId2" cstate="print"/>
          <a:srcRect l="14843" t="2713" r="12500" b="5494"/>
          <a:stretch>
            <a:fillRect/>
          </a:stretch>
        </p:blipFill>
        <p:spPr bwMode="auto">
          <a:xfrm>
            <a:off x="1857356" y="1428736"/>
            <a:ext cx="5123455" cy="363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00034" y="5214951"/>
            <a:ext cx="8429684" cy="11430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abduct</a:t>
            </a:r>
            <a:r>
              <a:rPr lang="cs-CZ" dirty="0"/>
              <a:t> a </a:t>
            </a:r>
            <a:r>
              <a:rPr lang="cs-CZ" dirty="0" err="1"/>
              <a:t>hip</a:t>
            </a:r>
            <a:r>
              <a:rPr lang="cs-CZ" dirty="0"/>
              <a:t> (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trochanter major)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notes: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pelvis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(no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pelvis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hip joint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iliopsoas</a:t>
            </a:r>
            <a:r>
              <a:rPr lang="cs-CZ" dirty="0"/>
              <a:t> and 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Proper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and proper </a:t>
            </a:r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kept</a:t>
            </a:r>
            <a:endParaRPr lang="cs-CZ" dirty="0"/>
          </a:p>
          <a:p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anteversion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pelvis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hyperlordosis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spine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http://www.med.uio.no/imb/english/research/projects/functional-anatomy/dype-setemuskler-elsevier-5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845" r="3088"/>
          <a:stretch>
            <a:fillRect/>
          </a:stretch>
        </p:blipFill>
        <p:spPr bwMode="auto">
          <a:xfrm>
            <a:off x="357158" y="1214422"/>
            <a:ext cx="5643602" cy="5108400"/>
          </a:xfrm>
          <a:prstGeom prst="rect">
            <a:avLst/>
          </a:prstGeom>
          <a:noFill/>
        </p:spPr>
      </p:pic>
      <p:pic>
        <p:nvPicPr>
          <p:cNvPr id="5" name="Picture 2" descr="http://www.rad.washington.edu/academics/academic-sections/msk/muscle-atlas/lower-body/quadratus-femor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71612"/>
            <a:ext cx="2494409" cy="46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178592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margin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ring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Quadrate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adjacent</a:t>
            </a:r>
            <a:r>
              <a:rPr lang="cs-CZ" dirty="0"/>
              <a:t> bone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intertrochanteric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femur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laterally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nerve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gemellus</a:t>
            </a:r>
            <a:r>
              <a:rPr lang="cs-CZ" dirty="0"/>
              <a:t> (L5, S1) (L5, S1)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Piriformis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lateral process of sacrum and </a:t>
            </a:r>
            <a:r>
              <a:rPr lang="en-US" dirty="0" err="1"/>
              <a:t>gluteal</a:t>
            </a:r>
            <a:r>
              <a:rPr lang="en-US" dirty="0"/>
              <a:t> surface of </a:t>
            </a:r>
            <a:r>
              <a:rPr lang="en-US" dirty="0" err="1"/>
              <a:t>ilium</a:t>
            </a:r>
            <a:r>
              <a:rPr lang="en-US" dirty="0"/>
              <a:t> at the margin of the greater sciatic notch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border of greater </a:t>
            </a:r>
            <a:r>
              <a:rPr lang="en-US" dirty="0" err="1"/>
              <a:t>trochanter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Lateral rotator of the hip joint</a:t>
            </a:r>
            <a:endParaRPr lang="cs-CZ" dirty="0"/>
          </a:p>
          <a:p>
            <a:r>
              <a:rPr lang="en-US" dirty="0"/>
              <a:t>helps abduct the hip if it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Piriformis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Gemellus</a:t>
            </a:r>
            <a:r>
              <a:rPr lang="cs-CZ" dirty="0"/>
              <a:t> superior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Ischial</a:t>
            </a:r>
            <a:r>
              <a:rPr lang="en-US" dirty="0"/>
              <a:t> spine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flexed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superior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Gemellus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portions of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and lateral </a:t>
            </a:r>
            <a:r>
              <a:rPr lang="en-US" dirty="0" err="1"/>
              <a:t>obturator</a:t>
            </a:r>
            <a:r>
              <a:rPr lang="en-US" dirty="0"/>
              <a:t> ring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flexed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inferior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externus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7149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</a:t>
            </a:r>
            <a:r>
              <a:rPr lang="cs-CZ" dirty="0" err="1"/>
              <a:t>membrane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bony </a:t>
            </a:r>
            <a:r>
              <a:rPr lang="cs-CZ" dirty="0" err="1"/>
              <a:t>margins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</a:t>
            </a:r>
            <a:r>
              <a:rPr lang="cs-CZ" dirty="0" err="1"/>
              <a:t>foramen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Posteromedial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greater</a:t>
            </a:r>
            <a:r>
              <a:rPr lang="cs-CZ" dirty="0"/>
              <a:t> trochanter </a:t>
            </a:r>
            <a:r>
              <a:rPr lang="cs-CZ" dirty="0" err="1"/>
              <a:t>of</a:t>
            </a:r>
            <a:r>
              <a:rPr lang="cs-CZ" dirty="0"/>
              <a:t> femur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laterally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division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nerve </a:t>
            </a:r>
            <a:r>
              <a:rPr lang="cs-CZ" dirty="0" err="1"/>
              <a:t>innervates</a:t>
            </a:r>
            <a:r>
              <a:rPr lang="cs-CZ" dirty="0"/>
              <a:t> most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r>
              <a:rPr lang="cs-CZ" dirty="0"/>
              <a:t>;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hamstring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innervated</a:t>
            </a:r>
            <a:r>
              <a:rPr lang="cs-CZ" dirty="0"/>
              <a:t> by </a:t>
            </a:r>
            <a:r>
              <a:rPr lang="cs-CZ" dirty="0" err="1"/>
              <a:t>tibial</a:t>
            </a:r>
            <a:r>
              <a:rPr lang="cs-CZ" dirty="0"/>
              <a:t> nerve (L3, L4)</a:t>
            </a:r>
          </a:p>
        </p:txBody>
      </p:sp>
      <p:pic>
        <p:nvPicPr>
          <p:cNvPr id="63490" name="Picture 2" descr="http://www.rad.washington.edu/academics/academic-sections/msk/muscle-atlas/lower-body/obturator-exter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42852"/>
            <a:ext cx="1371600" cy="1971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6182" y="5857892"/>
            <a:ext cx="2185974" cy="768337"/>
          </a:xfrm>
        </p:spPr>
        <p:txBody>
          <a:bodyPr/>
          <a:lstStyle/>
          <a:p>
            <a:pPr>
              <a:buNone/>
            </a:pPr>
            <a:r>
              <a:rPr lang="cs-CZ" dirty="0" err="1"/>
              <a:t>Iliopsoas</a:t>
            </a:r>
            <a:endParaRPr lang="cs-CZ" dirty="0"/>
          </a:p>
        </p:txBody>
      </p:sp>
      <p:pic>
        <p:nvPicPr>
          <p:cNvPr id="3074" name="Picture 2" descr="http://www.rad.washington.edu/academics/academic-sections/msk/muscle-atlas/lower-body/psoa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571612"/>
            <a:ext cx="1371600" cy="39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internus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Internal surface of </a:t>
            </a:r>
            <a:r>
              <a:rPr lang="en-US" dirty="0" err="1"/>
              <a:t>obturator</a:t>
            </a:r>
            <a:r>
              <a:rPr lang="en-US" dirty="0"/>
              <a:t> membrane</a:t>
            </a:r>
            <a:endParaRPr lang="cs-CZ" dirty="0"/>
          </a:p>
          <a:p>
            <a:r>
              <a:rPr lang="en-US" dirty="0"/>
              <a:t>posterior bony margins of </a:t>
            </a:r>
            <a:r>
              <a:rPr lang="en-US" dirty="0" err="1"/>
              <a:t>obturator</a:t>
            </a:r>
            <a:r>
              <a:rPr lang="en-US" dirty="0"/>
              <a:t> foramen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superior and inferior </a:t>
            </a:r>
            <a:r>
              <a:rPr lang="en-US" dirty="0" err="1"/>
              <a:t>gemelli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thigh when it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superior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  <p:pic>
        <p:nvPicPr>
          <p:cNvPr id="64514" name="Picture 2" descr="http://www.rad.washington.edu/academics/academic-sections/msk/muscle-atlas/lower-body/obturator-inter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1714500" cy="3162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aspect of dorsal </a:t>
            </a:r>
            <a:r>
              <a:rPr lang="en-US" dirty="0" err="1"/>
              <a:t>ilium</a:t>
            </a:r>
            <a:r>
              <a:rPr lang="en-US" dirty="0"/>
              <a:t> posterior to posterior </a:t>
            </a:r>
            <a:r>
              <a:rPr lang="en-US" dirty="0" err="1"/>
              <a:t>gluteal</a:t>
            </a:r>
            <a:r>
              <a:rPr lang="en-US" dirty="0"/>
              <a:t> line, posterior superior iliac crest, posterior inferior aspect of sacrum and coccyx, and </a:t>
            </a:r>
            <a:r>
              <a:rPr lang="en-US" dirty="0" err="1"/>
              <a:t>sacrotuberous</a:t>
            </a:r>
            <a:r>
              <a:rPr lang="en-US" dirty="0"/>
              <a:t> 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in fascia </a:t>
            </a:r>
            <a:r>
              <a:rPr lang="en-US" dirty="0" err="1"/>
              <a:t>lata</a:t>
            </a:r>
            <a:r>
              <a:rPr lang="en-US" dirty="0"/>
              <a:t> at the </a:t>
            </a:r>
            <a:r>
              <a:rPr lang="en-US" dirty="0" err="1"/>
              <a:t>iliotibial</a:t>
            </a:r>
            <a:r>
              <a:rPr lang="en-US" dirty="0"/>
              <a:t> band</a:t>
            </a:r>
            <a:endParaRPr lang="cs-CZ" dirty="0"/>
          </a:p>
          <a:p>
            <a:r>
              <a:rPr lang="en-US" dirty="0"/>
              <a:t>also into the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on posterior femoral surface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extensor of hip joint, assists in laterally rotating the thigh</a:t>
            </a:r>
            <a:endParaRPr lang="cs-CZ" dirty="0"/>
          </a:p>
          <a:p>
            <a:r>
              <a:rPr lang="en-US" dirty="0"/>
              <a:t>upper and middle third section of the muscle are abductors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Inferior </a:t>
            </a:r>
            <a:r>
              <a:rPr lang="en-US" dirty="0" err="1"/>
              <a:t>gluteal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(40-50°)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65537" name="Picture 1" descr="C:\Users\Verca\Desktop\fotky MMT noha\WP_20151008_088.jpg"/>
          <p:cNvPicPr>
            <a:picLocks noChangeAspect="1" noChangeArrowheads="1"/>
          </p:cNvPicPr>
          <p:nvPr/>
        </p:nvPicPr>
        <p:blipFill>
          <a:blip r:embed="rId2" cstate="print"/>
          <a:srcRect l="23437" t="6885" r="22656" b="5494"/>
          <a:stretch>
            <a:fillRect/>
          </a:stretch>
        </p:blipFill>
        <p:spPr bwMode="auto">
          <a:xfrm>
            <a:off x="2928926" y="1142984"/>
            <a:ext cx="3745714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0034" y="4857760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shank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hanging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thigh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(40-50°)</a:t>
            </a:r>
          </a:p>
        </p:txBody>
      </p:sp>
      <p:pic>
        <p:nvPicPr>
          <p:cNvPr id="66562" name="Picture 2" descr="C:\Users\Verca\Desktop\fotky MMT noha\WP_20151008_089.jpg"/>
          <p:cNvPicPr>
            <a:picLocks noChangeAspect="1" noChangeArrowheads="1"/>
          </p:cNvPicPr>
          <p:nvPr/>
        </p:nvPicPr>
        <p:blipFill>
          <a:blip r:embed="rId2" cstate="print"/>
          <a:srcRect l="23437" t="2713" r="26563" b="2713"/>
          <a:stretch>
            <a:fillRect/>
          </a:stretch>
        </p:blipFill>
        <p:spPr bwMode="auto">
          <a:xfrm>
            <a:off x="2786050" y="1214422"/>
            <a:ext cx="3215435" cy="341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0034" y="4857760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abducted</a:t>
            </a:r>
            <a:r>
              <a:rPr lang="cs-CZ" sz="3200" dirty="0"/>
              <a:t>,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one</a:t>
            </a:r>
            <a:r>
              <a:rPr lang="cs-CZ" sz="3200" dirty="0"/>
              <a:t> </a:t>
            </a:r>
            <a:r>
              <a:rPr lang="cs-CZ" sz="3200" dirty="0" err="1"/>
              <a:t>inner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(40-50°)</a:t>
            </a:r>
          </a:p>
        </p:txBody>
      </p:sp>
      <p:pic>
        <p:nvPicPr>
          <p:cNvPr id="67586" name="Picture 2" descr="C:\Users\Verca\Desktop\fotky MMT noha\WP_20151008_090.jpg"/>
          <p:cNvPicPr>
            <a:picLocks noChangeAspect="1" noChangeArrowheads="1"/>
          </p:cNvPicPr>
          <p:nvPr/>
        </p:nvPicPr>
        <p:blipFill>
          <a:blip r:embed="rId2" cstate="print"/>
          <a:srcRect l="15625" t="8276" r="21875" b="11057"/>
          <a:stretch>
            <a:fillRect/>
          </a:stretch>
        </p:blipFill>
        <p:spPr bwMode="auto">
          <a:xfrm>
            <a:off x="2143108" y="1214422"/>
            <a:ext cx="4722207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1472" y="5072074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lang="cs-CZ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trochanter major)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outward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8610" name="Picture 2" descr="C:\Users\Verca\Desktop\fotky MMT noha\WP_20151008_091.jpg"/>
          <p:cNvPicPr>
            <a:picLocks noChangeAspect="1" noChangeArrowheads="1"/>
          </p:cNvPicPr>
          <p:nvPr/>
        </p:nvPicPr>
        <p:blipFill>
          <a:blip r:embed="rId2" cstate="print"/>
          <a:srcRect l="12500" t="2713" r="15625" b="6885"/>
          <a:stretch>
            <a:fillRect/>
          </a:stretch>
        </p:blipFill>
        <p:spPr bwMode="auto">
          <a:xfrm>
            <a:off x="2000232" y="1285860"/>
            <a:ext cx="5044431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/>
              <a:t>No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foot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00100" y="5786454"/>
            <a:ext cx="357190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 </a:t>
            </a:r>
            <a:r>
              <a:rPr lang="cs-CZ" sz="2800" dirty="0" err="1"/>
              <a:t>fasciae</a:t>
            </a:r>
            <a:r>
              <a:rPr lang="cs-CZ" sz="2800" dirty="0"/>
              <a:t> </a:t>
            </a:r>
            <a:r>
              <a:rPr lang="cs-CZ" sz="2800" dirty="0" err="1"/>
              <a:t>latae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86446" y="5803911"/>
            <a:ext cx="2786082" cy="105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Gluteus</a:t>
            </a:r>
            <a:r>
              <a:rPr lang="cs-CZ" sz="2800" dirty="0"/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300" name="Picture 4" descr="http://www.rad.washington.edu/academics/academic-sections/msk/muscle-atlas/lower-body/gluteus-minim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928802"/>
            <a:ext cx="2019600" cy="3366000"/>
          </a:xfrm>
          <a:prstGeom prst="rect">
            <a:avLst/>
          </a:prstGeom>
          <a:noFill/>
        </p:spPr>
      </p:pic>
      <p:pic>
        <p:nvPicPr>
          <p:cNvPr id="55302" name="Picture 6" descr="http://www.rad.washington.edu/academics/academic-sections/msk/muscle-atlas/lower-body/tensor-fascia-lata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71612"/>
            <a:ext cx="2158294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</a:t>
            </a:r>
            <a:r>
              <a:rPr lang="cs-CZ" dirty="0" err="1"/>
              <a:t>aproximatelly</a:t>
            </a:r>
            <a:r>
              <a:rPr lang="cs-CZ" dirty="0"/>
              <a:t> 30°)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70658" name="Picture 2" descr="C:\Users\Verca\Desktop\fotky MMT noha\WP_20151008_092.jpg"/>
          <p:cNvPicPr>
            <a:picLocks noChangeAspect="1" noChangeArrowheads="1"/>
          </p:cNvPicPr>
          <p:nvPr/>
        </p:nvPicPr>
        <p:blipFill>
          <a:blip r:embed="rId2" cstate="print"/>
          <a:srcRect l="28906" t="2713" r="24219" b="5494"/>
          <a:stretch>
            <a:fillRect/>
          </a:stretch>
        </p:blipFill>
        <p:spPr bwMode="auto">
          <a:xfrm>
            <a:off x="3000364" y="1285860"/>
            <a:ext cx="2978182" cy="32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(30°)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1682" name="Picture 2" descr="C:\Users\Verca\Desktop\fotky MMT noha\WP_20151008_093.jpg"/>
          <p:cNvPicPr>
            <a:picLocks noChangeAspect="1" noChangeArrowheads="1"/>
          </p:cNvPicPr>
          <p:nvPr/>
        </p:nvPicPr>
        <p:blipFill>
          <a:blip r:embed="rId2" cstate="print"/>
          <a:srcRect l="18750" t="1322" r="35937" b="9667"/>
          <a:stretch>
            <a:fillRect/>
          </a:stretch>
        </p:blipFill>
        <p:spPr bwMode="auto">
          <a:xfrm>
            <a:off x="2714612" y="1214422"/>
            <a:ext cx="3164625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iliopsoas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Upper</a:t>
            </a:r>
            <a:r>
              <a:rPr lang="cs-CZ" dirty="0"/>
              <a:t> 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ilium</a:t>
            </a:r>
            <a:r>
              <a:rPr lang="cs-CZ" dirty="0"/>
              <a:t>, </a:t>
            </a:r>
            <a:r>
              <a:rPr lang="cs-CZ" dirty="0" err="1"/>
              <a:t>internal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,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aspect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sacrum</a:t>
            </a:r>
            <a:r>
              <a:rPr lang="cs-CZ" dirty="0"/>
              <a:t>,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sacroiliac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iliolumbar</a:t>
            </a:r>
            <a:r>
              <a:rPr lang="cs-CZ" dirty="0"/>
              <a:t> </a:t>
            </a:r>
            <a:r>
              <a:rPr lang="cs-CZ" dirty="0" err="1"/>
              <a:t>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Lesser</a:t>
            </a:r>
            <a:r>
              <a:rPr lang="cs-CZ" dirty="0"/>
              <a:t> trochanter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torso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respect</a:t>
            </a:r>
            <a:r>
              <a:rPr lang="cs-CZ" dirty="0"/>
              <a:t> to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other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(L1, L2, L3)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2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1472" y="5000636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abducted</a:t>
            </a:r>
            <a:r>
              <a:rPr lang="cs-CZ" sz="3200" dirty="0"/>
              <a:t>,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one</a:t>
            </a:r>
            <a:r>
              <a:rPr lang="cs-CZ" sz="3200" dirty="0"/>
              <a:t> </a:t>
            </a:r>
            <a:r>
              <a:rPr lang="cs-CZ" sz="3200" dirty="0" err="1"/>
              <a:t>outer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6" name="Picture 2" descr="C:\Users\Verca\Desktop\fotky MMT noha\WP_20151008_094.jpg"/>
          <p:cNvPicPr>
            <a:picLocks noChangeAspect="1" noChangeArrowheads="1"/>
          </p:cNvPicPr>
          <p:nvPr/>
        </p:nvPicPr>
        <p:blipFill>
          <a:blip r:embed="rId2" cstate="print"/>
          <a:srcRect l="14843" t="8276" r="21094" b="9667"/>
          <a:stretch>
            <a:fillRect/>
          </a:stretch>
        </p:blipFill>
        <p:spPr bwMode="auto">
          <a:xfrm>
            <a:off x="1857356" y="1285860"/>
            <a:ext cx="4858292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1,0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1472" y="5072074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lang="cs-CZ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trochanter major)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inward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3730" name="Picture 2" descr="C:\Users\Verca\Desktop\fotky MMT noha\WP_20151008_095.jpg"/>
          <p:cNvPicPr>
            <a:picLocks noChangeAspect="1" noChangeArrowheads="1"/>
          </p:cNvPicPr>
          <p:nvPr/>
        </p:nvPicPr>
        <p:blipFill>
          <a:blip r:embed="rId2" cstate="print"/>
          <a:srcRect l="14844" t="4103" r="17187" b="9667"/>
          <a:stretch>
            <a:fillRect/>
          </a:stretch>
        </p:blipFill>
        <p:spPr bwMode="auto">
          <a:xfrm>
            <a:off x="2071670" y="1500174"/>
            <a:ext cx="4698000" cy="33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, proper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extremity </a:t>
            </a:r>
          </a:p>
          <a:p>
            <a:r>
              <a:rPr lang="cs-CZ" dirty="0"/>
              <a:t>No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</a:t>
            </a:r>
          </a:p>
        </p:txBody>
      </p:sp>
      <p:pic>
        <p:nvPicPr>
          <p:cNvPr id="14342" name="Picture 6" descr="http://www.partsofthebody.net/wp-content/uploads/2014/06/anatomy-of-the-kne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7906797" cy="497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245B6-0E94-43B1-89F1-CCA918ED0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movements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C9C58-A1AE-4E7B-B1D9-4D1161444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Image result for knee movements">
            <a:extLst>
              <a:ext uri="{FF2B5EF4-FFF2-40B4-BE49-F238E27FC236}">
                <a16:creationId xmlns:a16="http://schemas.microsoft.com/office/drawing/2014/main" id="{30BF3FAB-B816-4164-B300-16E8DE8A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1568212"/>
            <a:ext cx="7308304" cy="514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274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muscles</a:t>
            </a:r>
            <a:endParaRPr lang="cs-CZ" dirty="0"/>
          </a:p>
        </p:txBody>
      </p:sp>
      <p:pic>
        <p:nvPicPr>
          <p:cNvPr id="93186" name="Picture 2" descr="http://classroom.sdmesa.edu/eschmid/F08.23.L.1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592"/>
          <a:stretch>
            <a:fillRect/>
          </a:stretch>
        </p:blipFill>
        <p:spPr bwMode="auto">
          <a:xfrm>
            <a:off x="1285852" y="1428736"/>
            <a:ext cx="6978807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572140"/>
            <a:ext cx="2357454" cy="1000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800" dirty="0"/>
              <a:t>Biceps </a:t>
            </a:r>
            <a:r>
              <a:rPr lang="cs-CZ" sz="2800" dirty="0" err="1"/>
              <a:t>femoris</a:t>
            </a:r>
            <a:r>
              <a:rPr lang="cs-CZ" sz="2800" dirty="0"/>
              <a:t> (</a:t>
            </a:r>
            <a:r>
              <a:rPr lang="cs-CZ" sz="2800" dirty="0" err="1"/>
              <a:t>short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071802" y="5572140"/>
            <a:ext cx="2643206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Biceps f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emoris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(</a:t>
            </a:r>
            <a:r>
              <a:rPr lang="cs-CZ" sz="2800" dirty="0" err="1"/>
              <a:t>long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86446" y="5572140"/>
            <a:ext cx="314327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 err="1"/>
              <a:t>Semimembranosus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8" name="Picture 4" descr="http://www.rad.washington.edu/academics/academic-sections/msk/muscle-atlas/lower-body/biceps-femoris-long-head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357298"/>
            <a:ext cx="1028700" cy="4048125"/>
          </a:xfrm>
          <a:prstGeom prst="rect">
            <a:avLst/>
          </a:prstGeom>
          <a:noFill/>
        </p:spPr>
      </p:pic>
      <p:pic>
        <p:nvPicPr>
          <p:cNvPr id="31750" name="Picture 6" descr="http://www.rad.washington.edu/academics/academic-sections/msk/muscle-atlas/lower-body/semitendinos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00174"/>
            <a:ext cx="1028700" cy="4048125"/>
          </a:xfrm>
          <a:prstGeom prst="rect">
            <a:avLst/>
          </a:prstGeom>
          <a:noFill/>
        </p:spPr>
      </p:pic>
      <p:pic>
        <p:nvPicPr>
          <p:cNvPr id="31752" name="Picture 8" descr="http://www.rad.washington.edu/academics/academic-sections/msk/muscle-atlas/lower-body/semimembranosu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1500174"/>
            <a:ext cx="1028700" cy="4048125"/>
          </a:xfrm>
          <a:prstGeom prst="rect">
            <a:avLst/>
          </a:prstGeom>
          <a:noFill/>
        </p:spPr>
      </p:pic>
      <p:pic>
        <p:nvPicPr>
          <p:cNvPr id="2050" name="Picture 2" descr="http://www.rad.washington.edu/academics/academic-sections/msk/muscle-atlas/lower-body/biceps-femoris-short-head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428736"/>
            <a:ext cx="10287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- 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Common tendon with </a:t>
            </a:r>
            <a:r>
              <a:rPr lang="en-US" dirty="0" err="1"/>
              <a:t>semitendinosus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</a:t>
            </a:r>
            <a:endParaRPr lang="cs-CZ" dirty="0"/>
          </a:p>
          <a:p>
            <a:r>
              <a:rPr lang="en-US" dirty="0"/>
              <a:t>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–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lateral </a:t>
            </a:r>
            <a:r>
              <a:rPr lang="en-US" dirty="0" err="1"/>
              <a:t>supracondylar</a:t>
            </a:r>
            <a:r>
              <a:rPr lang="en-US" dirty="0"/>
              <a:t> ridge of femur, and lateral </a:t>
            </a:r>
            <a:r>
              <a:rPr lang="en-US" dirty="0" err="1"/>
              <a:t>intermuscular</a:t>
            </a:r>
            <a:r>
              <a:rPr lang="en-US" dirty="0"/>
              <a:t> septum of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head; 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Common </a:t>
            </a:r>
            <a:r>
              <a:rPr lang="en-US" dirty="0" err="1"/>
              <a:t>peroneal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Semitendinosus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From common tendon with long head of biceps </a:t>
            </a:r>
            <a:r>
              <a:rPr lang="en-US" dirty="0" err="1"/>
              <a:t>femoris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aspect of medial portion of </a:t>
            </a:r>
            <a:r>
              <a:rPr lang="en-US" dirty="0" err="1"/>
              <a:t>tibial</a:t>
            </a:r>
            <a:r>
              <a:rPr lang="en-US" dirty="0"/>
              <a:t> shaft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 and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free,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9458" name="Picture 2" descr="C:\Users\Verca\Desktop\fotky MMT noha\WP_20151008_067.jpg"/>
          <p:cNvPicPr>
            <a:picLocks noChangeAspect="1" noChangeArrowheads="1"/>
          </p:cNvPicPr>
          <p:nvPr/>
        </p:nvPicPr>
        <p:blipFill>
          <a:blip r:embed="rId2" cstate="print"/>
          <a:srcRect l="19531" t="4103" r="15625" b="12448"/>
          <a:stretch>
            <a:fillRect/>
          </a:stretch>
        </p:blipFill>
        <p:spPr bwMode="auto">
          <a:xfrm>
            <a:off x="2143108" y="1214422"/>
            <a:ext cx="4482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Semimembranosus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lateral quadrant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Posterior surface of the medial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thigh,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5357826"/>
            <a:ext cx="4114800" cy="76833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  <a:p>
            <a:pPr algn="ctr">
              <a:buNone/>
            </a:pPr>
            <a:r>
              <a:rPr lang="cs-CZ" dirty="0"/>
              <a:t>(biceps </a:t>
            </a:r>
            <a:r>
              <a:rPr lang="cs-CZ" dirty="0" err="1"/>
              <a:t>femoris</a:t>
            </a:r>
            <a:r>
              <a:rPr lang="cs-CZ" dirty="0"/>
              <a:t>)</a:t>
            </a:r>
          </a:p>
        </p:txBody>
      </p:sp>
      <p:pic>
        <p:nvPicPr>
          <p:cNvPr id="1026" name="Picture 2" descr="C:\Users\Verca\Desktop\fotky MMT noha\WP_20151008_097.jpg"/>
          <p:cNvPicPr>
            <a:picLocks noChangeAspect="1" noChangeArrowheads="1"/>
          </p:cNvPicPr>
          <p:nvPr/>
        </p:nvPicPr>
        <p:blipFill>
          <a:blip r:embed="rId2" cstate="print"/>
          <a:srcRect l="20312" t="2713" r="16406" b="12448"/>
          <a:stretch>
            <a:fillRect/>
          </a:stretch>
        </p:blipFill>
        <p:spPr bwMode="auto">
          <a:xfrm>
            <a:off x="4643438" y="1785926"/>
            <a:ext cx="3967672" cy="2988000"/>
          </a:xfrm>
          <a:prstGeom prst="rect">
            <a:avLst/>
          </a:prstGeom>
          <a:noFill/>
        </p:spPr>
      </p:pic>
      <p:pic>
        <p:nvPicPr>
          <p:cNvPr id="1027" name="Picture 3" descr="C:\Users\Verca\Desktop\fotky MMT noha\WP_20151008_096.jpg"/>
          <p:cNvPicPr>
            <a:picLocks noChangeAspect="1" noChangeArrowheads="1"/>
          </p:cNvPicPr>
          <p:nvPr/>
        </p:nvPicPr>
        <p:blipFill>
          <a:blip r:embed="rId3" cstate="print"/>
          <a:srcRect l="21094" t="4103" r="13281" b="9667"/>
          <a:stretch>
            <a:fillRect/>
          </a:stretch>
        </p:blipFill>
        <p:spPr bwMode="auto">
          <a:xfrm>
            <a:off x="428596" y="1785926"/>
            <a:ext cx="4048258" cy="298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00562" y="5357826"/>
            <a:ext cx="4643438" cy="768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semimembranosus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feet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12289" name="Picture 1" descr="C:\Users\Verca\Desktop\fotky MMT noha\WP_20151008_098.jpg"/>
          <p:cNvPicPr>
            <a:picLocks noChangeAspect="1" noChangeArrowheads="1"/>
          </p:cNvPicPr>
          <p:nvPr/>
        </p:nvPicPr>
        <p:blipFill>
          <a:blip r:embed="rId2" cstate="print"/>
          <a:srcRect l="17187" t="2713" r="16406" b="8276"/>
          <a:stretch>
            <a:fillRect/>
          </a:stretch>
        </p:blipFill>
        <p:spPr bwMode="auto">
          <a:xfrm>
            <a:off x="2071670" y="1142984"/>
            <a:ext cx="4637813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feet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7169" name="Picture 1" descr="C:\Users\Verca\Desktop\fotky MMT noha\WP_20151008_099.jpg"/>
          <p:cNvPicPr>
            <a:picLocks noChangeAspect="1" noChangeArrowheads="1"/>
          </p:cNvPicPr>
          <p:nvPr/>
        </p:nvPicPr>
        <p:blipFill>
          <a:blip r:embed="rId2" cstate="print"/>
          <a:srcRect l="18750" t="5494" r="13281" b="5494"/>
          <a:stretch>
            <a:fillRect/>
          </a:stretch>
        </p:blipFill>
        <p:spPr bwMode="auto">
          <a:xfrm>
            <a:off x="2071670" y="1214422"/>
            <a:ext cx="4746938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pic>
        <p:nvPicPr>
          <p:cNvPr id="8194" name="Picture 2" descr="C:\Users\Verca\Desktop\fotky MMT noha\WP_20151008_100.jpg"/>
          <p:cNvPicPr>
            <a:picLocks noChangeAspect="1" noChangeArrowheads="1"/>
          </p:cNvPicPr>
          <p:nvPr/>
        </p:nvPicPr>
        <p:blipFill>
          <a:blip r:embed="rId2" cstate="print"/>
          <a:srcRect l="15625" t="4103" r="19531" b="9667"/>
          <a:stretch>
            <a:fillRect/>
          </a:stretch>
        </p:blipFill>
        <p:spPr bwMode="auto">
          <a:xfrm>
            <a:off x="2357422" y="1285860"/>
            <a:ext cx="4482000" cy="334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, </a:t>
            </a:r>
            <a:r>
              <a:rPr lang="cs-CZ" dirty="0" err="1"/>
              <a:t>extended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limb,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supported</a:t>
            </a:r>
            <a:r>
              <a:rPr lang="cs-CZ" dirty="0"/>
              <a:t> in </a:t>
            </a:r>
            <a:r>
              <a:rPr lang="cs-CZ" dirty="0" err="1"/>
              <a:t>slighly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o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9217" name="Picture 1" descr="C:\Users\Verca\Desktop\fotky MMT noha\WP_20151008_101.jpg"/>
          <p:cNvPicPr>
            <a:picLocks noChangeAspect="1" noChangeArrowheads="1"/>
          </p:cNvPicPr>
          <p:nvPr/>
        </p:nvPicPr>
        <p:blipFill>
          <a:blip r:embed="rId2" cstate="print"/>
          <a:srcRect l="19531" t="5494" r="16406" b="15230"/>
          <a:stretch>
            <a:fillRect/>
          </a:stretch>
        </p:blipFill>
        <p:spPr bwMode="auto">
          <a:xfrm>
            <a:off x="1928794" y="1285860"/>
            <a:ext cx="48216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Distinguish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(</a:t>
            </a:r>
            <a:r>
              <a:rPr lang="cs-CZ" dirty="0" err="1"/>
              <a:t>anteversion</a:t>
            </a:r>
            <a:r>
              <a:rPr lang="cs-CZ" dirty="0"/>
              <a:t>)</a:t>
            </a:r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(no </a:t>
            </a:r>
            <a:r>
              <a:rPr lang="cs-CZ" dirty="0" err="1"/>
              <a:t>rotation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500702"/>
            <a:ext cx="2185974" cy="85725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err="1"/>
              <a:t>Rectus</a:t>
            </a:r>
            <a:r>
              <a:rPr lang="cs-CZ" dirty="0"/>
              <a:t> </a:t>
            </a:r>
          </a:p>
          <a:p>
            <a:pPr algn="ctr">
              <a:buNone/>
            </a:pPr>
            <a:r>
              <a:rPr lang="cs-CZ" dirty="0" err="1"/>
              <a:t>femoris</a:t>
            </a:r>
            <a:r>
              <a:rPr lang="cs-CZ" dirty="0"/>
              <a:t> </a:t>
            </a:r>
          </a:p>
        </p:txBody>
      </p:sp>
      <p:pic>
        <p:nvPicPr>
          <p:cNvPr id="1026" name="Picture 2" descr="http://www.rad.washington.edu/academics/academic-sections/msk/muscle-atlas/lower-body/rectus-femor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1028700" cy="40195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857488" y="5572140"/>
            <a:ext cx="2071702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00562" y="5500702"/>
            <a:ext cx="290035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lateralis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72264" y="5572140"/>
            <a:ext cx="2357422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intermedius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http://www.rad.washington.edu/academics/academic-sections/msk/muscle-atlas/lower-body/vastus-mediali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0"/>
            <a:ext cx="10287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Straight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; </a:t>
            </a:r>
            <a:r>
              <a:rPr lang="cs-CZ" dirty="0" err="1"/>
              <a:t>reflected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groove</a:t>
            </a:r>
            <a:r>
              <a:rPr lang="cs-CZ" dirty="0"/>
              <a:t> just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acetabulum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patella</a:t>
            </a:r>
            <a:r>
              <a:rPr lang="cs-CZ" dirty="0"/>
              <a:t> to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more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intertrochanteric</a:t>
            </a:r>
            <a:r>
              <a:rPr lang="cs-CZ" dirty="0"/>
              <a:t> line, </a:t>
            </a:r>
            <a:r>
              <a:rPr lang="cs-CZ" dirty="0" err="1"/>
              <a:t>spiral</a:t>
            </a:r>
            <a:r>
              <a:rPr lang="cs-CZ" dirty="0"/>
              <a:t> line, </a:t>
            </a:r>
            <a:r>
              <a:rPr lang="cs-CZ" dirty="0" err="1"/>
              <a:t>medial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linea </a:t>
            </a:r>
            <a:r>
              <a:rPr lang="cs-CZ" dirty="0" err="1"/>
              <a:t>aspera</a:t>
            </a:r>
            <a:r>
              <a:rPr lang="cs-CZ" dirty="0"/>
              <a:t>, superior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supracondylar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femur,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intermuscular</a:t>
            </a:r>
            <a:r>
              <a:rPr lang="cs-CZ" dirty="0"/>
              <a:t> septum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base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patella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patellar</a:t>
            </a:r>
            <a:r>
              <a:rPr lang="cs-CZ" dirty="0"/>
              <a:t> </a:t>
            </a:r>
            <a:r>
              <a:rPr lang="cs-CZ" dirty="0" err="1"/>
              <a:t>retinaculum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pic>
        <p:nvPicPr>
          <p:cNvPr id="23553" name="Picture 1" descr="C:\Users\Verca\Desktop\fotky MMT noha\WP_20151008_068.jpg"/>
          <p:cNvPicPr>
            <a:picLocks noChangeAspect="1" noChangeArrowheads="1"/>
          </p:cNvPicPr>
          <p:nvPr/>
        </p:nvPicPr>
        <p:blipFill>
          <a:blip r:embed="rId2" cstate="print"/>
          <a:srcRect l="19531" t="4103" r="14062" b="6885"/>
          <a:stretch>
            <a:fillRect/>
          </a:stretch>
        </p:blipFill>
        <p:spPr bwMode="auto">
          <a:xfrm>
            <a:off x="2214546" y="1285860"/>
            <a:ext cx="4637813" cy="3492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00034" y="4857760"/>
            <a:ext cx="8229600" cy="171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hanging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portion of </a:t>
            </a:r>
            <a:r>
              <a:rPr lang="en-US" dirty="0" err="1"/>
              <a:t>intertrochanteric</a:t>
            </a:r>
            <a:r>
              <a:rPr lang="en-US" dirty="0"/>
              <a:t> line, anterior and inferior borders of greater </a:t>
            </a:r>
            <a:r>
              <a:rPr lang="en-US" dirty="0" err="1"/>
              <a:t>trochanter</a:t>
            </a:r>
            <a:r>
              <a:rPr lang="en-US" dirty="0"/>
              <a:t>, superior portion of lateral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and lateral portion of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of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base and border of patella; also forms the lateral patellar </a:t>
            </a:r>
            <a:r>
              <a:rPr lang="en-US" dirty="0" err="1"/>
              <a:t>retinaculum</a:t>
            </a:r>
            <a:r>
              <a:rPr lang="en-US" dirty="0"/>
              <a:t> and lateral side of quadriceps </a:t>
            </a:r>
            <a:r>
              <a:rPr lang="en-US" dirty="0" err="1"/>
              <a:t>femoris</a:t>
            </a:r>
            <a:r>
              <a:rPr lang="en-US" dirty="0"/>
              <a:t> 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Muscular branches of femoral nerve (L2, L3, L4)</a:t>
            </a:r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intermedius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2/3 of anterior and lateral surfaces of femur; also from lateral </a:t>
            </a:r>
            <a:r>
              <a:rPr lang="en-US" dirty="0" err="1"/>
              <a:t>intermuscular</a:t>
            </a:r>
            <a:r>
              <a:rPr lang="en-US" dirty="0"/>
              <a:t> septum of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border of patella; also forms the deep portion of the quadriceps 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Muscular branches of femoral nerve (L2, L3, L4)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018093"/>
            <a:ext cx="8229600" cy="183990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frontal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21192" t="7545" r="17352" b="13230"/>
          <a:stretch>
            <a:fillRect/>
          </a:stretch>
        </p:blipFill>
        <p:spPr bwMode="auto">
          <a:xfrm>
            <a:off x="2071670" y="1142984"/>
            <a:ext cx="5135486" cy="37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18093"/>
            <a:ext cx="8229600" cy="18399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19587" t="6339" r="17200" b="12827"/>
          <a:stretch>
            <a:fillRect/>
          </a:stretch>
        </p:blipFill>
        <p:spPr bwMode="auto">
          <a:xfrm>
            <a:off x="2000232" y="1285860"/>
            <a:ext cx="507209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62559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–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90°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,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19587" t="7925" r="18980" b="12826"/>
          <a:stretch>
            <a:fillRect/>
          </a:stretch>
        </p:blipFill>
        <p:spPr bwMode="auto">
          <a:xfrm>
            <a:off x="2214546" y="1214422"/>
            <a:ext cx="49292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33984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</a:t>
            </a:r>
            <a:r>
              <a:rPr lang="cs-CZ" dirty="0" err="1"/>
              <a:t>supported</a:t>
            </a:r>
            <a:r>
              <a:rPr lang="cs-CZ" dirty="0"/>
              <a:t> by PT)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</a:t>
            </a:r>
            <a:r>
              <a:rPr lang="cs-CZ" dirty="0" err="1"/>
              <a:t>patellae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area)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22251" t="5659" r="14173" b="5685"/>
          <a:stretch>
            <a:fillRect/>
          </a:stretch>
        </p:blipFill>
        <p:spPr bwMode="auto">
          <a:xfrm>
            <a:off x="214282" y="1357298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5894" t="5659" r="19471" b="5685"/>
          <a:stretch>
            <a:fillRect/>
          </a:stretch>
        </p:blipFill>
        <p:spPr bwMode="auto">
          <a:xfrm>
            <a:off x="4572000" y="1357298"/>
            <a:ext cx="43577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 swing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start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/>
              <a:t>No </a:t>
            </a:r>
            <a:r>
              <a:rPr lang="cs-CZ" dirty="0" err="1"/>
              <a:t>retroversion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r>
              <a:rPr lang="cs-CZ" dirty="0"/>
              <a:t>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r>
              <a:rPr lang="cs-CZ" dirty="0"/>
              <a:t>Don´t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(don´t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Výsledek obrázku pro leg workout fun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9169" b="10146"/>
          <a:stretch>
            <a:fillRect/>
          </a:stretch>
        </p:blipFill>
        <p:spPr bwMode="auto">
          <a:xfrm>
            <a:off x="2643174" y="1714488"/>
            <a:ext cx="3979641" cy="422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643966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,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PTs</a:t>
            </a:r>
            <a:r>
              <a:rPr lang="cs-CZ" dirty="0"/>
              <a:t>´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untesded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by </a:t>
            </a:r>
            <a:r>
              <a:rPr lang="cs-CZ" dirty="0" err="1"/>
              <a:t>pushing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20481" name="Picture 1" descr="C:\Users\Verca\Desktop\fotky MMT noha\WP_20151008_069.jpg"/>
          <p:cNvPicPr>
            <a:picLocks noChangeAspect="1" noChangeArrowheads="1"/>
          </p:cNvPicPr>
          <p:nvPr/>
        </p:nvPicPr>
        <p:blipFill>
          <a:blip r:embed="rId2" cstate="print"/>
          <a:srcRect l="15625" t="6885" r="16406" b="6885"/>
          <a:stretch>
            <a:fillRect/>
          </a:stretch>
        </p:blipFill>
        <p:spPr bwMode="auto">
          <a:xfrm>
            <a:off x="2071670" y="1214422"/>
            <a:ext cx="4698000" cy="33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4214</Words>
  <Application>Microsoft Office PowerPoint</Application>
  <PresentationFormat>Předvádění na obrazovce (4:3)</PresentationFormat>
  <Paragraphs>597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0" baseType="lpstr">
      <vt:lpstr>Arial</vt:lpstr>
      <vt:lpstr>Calibri</vt:lpstr>
      <vt:lpstr>Motiv sady Office</vt:lpstr>
      <vt:lpstr>Manual muscle test Hip and knee</vt:lpstr>
      <vt:lpstr>Hip joint</vt:lpstr>
      <vt:lpstr>Hip joint movements</vt:lpstr>
      <vt:lpstr>Hip joint muscles</vt:lpstr>
      <vt:lpstr>Hip flexion</vt:lpstr>
      <vt:lpstr>M. iliopsoas</vt:lpstr>
      <vt:lpstr>Hip flexion – grade 5,4</vt:lpstr>
      <vt:lpstr>Hip flexion – grade 3</vt:lpstr>
      <vt:lpstr>Hip flexion – grade 2</vt:lpstr>
      <vt:lpstr>Hip flexion – grade 1,0</vt:lpstr>
      <vt:lpstr>Hip flexion – notes:</vt:lpstr>
      <vt:lpstr>Hip extension</vt:lpstr>
      <vt:lpstr>Gluteus maximus</vt:lpstr>
      <vt:lpstr>Biceps femoris (long head)</vt:lpstr>
      <vt:lpstr>Semitendinosus</vt:lpstr>
      <vt:lpstr>Semimembranosus</vt:lpstr>
      <vt:lpstr>Hip extension – grade 5,4</vt:lpstr>
      <vt:lpstr>Hip extension – grade 3</vt:lpstr>
      <vt:lpstr>Hip extension – grade 2</vt:lpstr>
      <vt:lpstr>Hip extension – grade 1,0</vt:lpstr>
      <vt:lpstr>Hip extension (gluteus max.) – grade 5,4</vt:lpstr>
      <vt:lpstr>Hip extension  (gluteus max.) – grade 3</vt:lpstr>
      <vt:lpstr>Hip extension (gluteus max.) – grade 2</vt:lpstr>
      <vt:lpstr>Hip extension – notes:</vt:lpstr>
      <vt:lpstr>Hip adduction</vt:lpstr>
      <vt:lpstr>Adductor magnus</vt:lpstr>
      <vt:lpstr>Adductor longus</vt:lpstr>
      <vt:lpstr>Adductor brevis</vt:lpstr>
      <vt:lpstr>Gracilis</vt:lpstr>
      <vt:lpstr>Pectineus</vt:lpstr>
      <vt:lpstr>Hip adduction – grade 5,4</vt:lpstr>
      <vt:lpstr>Hip adduction – grade 3</vt:lpstr>
      <vt:lpstr>Hip adduction – grade 2</vt:lpstr>
      <vt:lpstr>Hip adduction – grade 1,0</vt:lpstr>
      <vt:lpstr>Hip abduction</vt:lpstr>
      <vt:lpstr>Gluteus medius</vt:lpstr>
      <vt:lpstr>Tensor fasciae latae</vt:lpstr>
      <vt:lpstr>Gluteus minimus</vt:lpstr>
      <vt:lpstr>Hip abduction – grade 5,4 </vt:lpstr>
      <vt:lpstr>Hip abduction – grade 3 </vt:lpstr>
      <vt:lpstr>Hip abduction – grade 2 </vt:lpstr>
      <vt:lpstr>Hip abduction – grade  1,0 </vt:lpstr>
      <vt:lpstr>Hip abduction – notes: </vt:lpstr>
      <vt:lpstr>Hip external rotation</vt:lpstr>
      <vt:lpstr>Quadratus femoris</vt:lpstr>
      <vt:lpstr>Piriformis</vt:lpstr>
      <vt:lpstr>Gemellus superior</vt:lpstr>
      <vt:lpstr>Gemellus inferior</vt:lpstr>
      <vt:lpstr>Obturatorius externus</vt:lpstr>
      <vt:lpstr>Obturatorius internus</vt:lpstr>
      <vt:lpstr>Gluteus maximus</vt:lpstr>
      <vt:lpstr>Hip external rotation – grade 5,4</vt:lpstr>
      <vt:lpstr>Hip external rotation – grade 3</vt:lpstr>
      <vt:lpstr>Hip external rotation – grade 2</vt:lpstr>
      <vt:lpstr>Hip external rotation – grade 1,0</vt:lpstr>
      <vt:lpstr>Hip external rotation – notes:</vt:lpstr>
      <vt:lpstr>Hip internal rotation</vt:lpstr>
      <vt:lpstr>Hip internal rotation – grade 5,4</vt:lpstr>
      <vt:lpstr>Hip internal rotation – grade 3</vt:lpstr>
      <vt:lpstr>Hip internal rotation – grade 2</vt:lpstr>
      <vt:lpstr>Hip internal rotation – grade 1,0</vt:lpstr>
      <vt:lpstr>Hip internal rotation</vt:lpstr>
      <vt:lpstr>Knee joint</vt:lpstr>
      <vt:lpstr>Knee joint movements </vt:lpstr>
      <vt:lpstr>Knee joint muscles</vt:lpstr>
      <vt:lpstr>Knee flexion</vt:lpstr>
      <vt:lpstr>Biceps femoris - long head</vt:lpstr>
      <vt:lpstr>Biceps femoris – short head</vt:lpstr>
      <vt:lpstr>Semitendinosus</vt:lpstr>
      <vt:lpstr>Semimembranosus</vt:lpstr>
      <vt:lpstr>Knee flexion</vt:lpstr>
      <vt:lpstr>Knee flexion – grade 5,4</vt:lpstr>
      <vt:lpstr>Knee flexion – grade 3</vt:lpstr>
      <vt:lpstr>Knee flexion – grade 2</vt:lpstr>
      <vt:lpstr>Knee flexion – grade 1,0</vt:lpstr>
      <vt:lpstr>Knee flexion – notes:</vt:lpstr>
      <vt:lpstr>Knee extension – quadriceps femoris</vt:lpstr>
      <vt:lpstr>Rectus femoris</vt:lpstr>
      <vt:lpstr>Vastus medialis</vt:lpstr>
      <vt:lpstr>Vastus lateralis</vt:lpstr>
      <vt:lpstr>Vastus intermedius</vt:lpstr>
      <vt:lpstr>Knee extension – grade 5,4</vt:lpstr>
      <vt:lpstr>Knee extension – grade 3</vt:lpstr>
      <vt:lpstr>Knee extension – grade 2</vt:lpstr>
      <vt:lpstr>Knee extension – grade 1,0</vt:lpstr>
      <vt:lpstr>Knee extension – notes: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muscle test Hip and knee</dc:title>
  <dc:creator>Verca</dc:creator>
  <cp:lastModifiedBy>Veronika Mrkvicová</cp:lastModifiedBy>
  <cp:revision>36</cp:revision>
  <dcterms:created xsi:type="dcterms:W3CDTF">2015-10-16T18:22:34Z</dcterms:created>
  <dcterms:modified xsi:type="dcterms:W3CDTF">2021-10-17T16:56:52Z</dcterms:modified>
</cp:coreProperties>
</file>