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5"/>
  </p:notesMasterIdLst>
  <p:handoutMasterIdLst>
    <p:handoutMasterId r:id="rId46"/>
  </p:handoutMasterIdLst>
  <p:sldIdLst>
    <p:sldId id="256" r:id="rId3"/>
    <p:sldId id="303" r:id="rId4"/>
    <p:sldId id="306" r:id="rId5"/>
    <p:sldId id="308" r:id="rId6"/>
    <p:sldId id="307" r:id="rId7"/>
    <p:sldId id="257" r:id="rId8"/>
    <p:sldId id="270" r:id="rId9"/>
    <p:sldId id="271" r:id="rId10"/>
    <p:sldId id="272" r:id="rId11"/>
    <p:sldId id="273" r:id="rId12"/>
    <p:sldId id="274" r:id="rId13"/>
    <p:sldId id="275" r:id="rId14"/>
    <p:sldId id="297" r:id="rId15"/>
    <p:sldId id="298" r:id="rId16"/>
    <p:sldId id="299" r:id="rId17"/>
    <p:sldId id="300" r:id="rId18"/>
    <p:sldId id="301" r:id="rId19"/>
    <p:sldId id="302" r:id="rId20"/>
    <p:sldId id="276" r:id="rId21"/>
    <p:sldId id="283" r:id="rId22"/>
    <p:sldId id="310" r:id="rId23"/>
    <p:sldId id="284" r:id="rId24"/>
    <p:sldId id="285" r:id="rId25"/>
    <p:sldId id="305" r:id="rId26"/>
    <p:sldId id="286" r:id="rId27"/>
    <p:sldId id="280" r:id="rId28"/>
    <p:sldId id="278" r:id="rId29"/>
    <p:sldId id="281" r:id="rId30"/>
    <p:sldId id="288" r:id="rId31"/>
    <p:sldId id="289" r:id="rId32"/>
    <p:sldId id="287" r:id="rId33"/>
    <p:sldId id="290" r:id="rId34"/>
    <p:sldId id="292" r:id="rId35"/>
    <p:sldId id="291" r:id="rId36"/>
    <p:sldId id="309" r:id="rId37"/>
    <p:sldId id="294" r:id="rId38"/>
    <p:sldId id="279" r:id="rId39"/>
    <p:sldId id="296" r:id="rId40"/>
    <p:sldId id="277" r:id="rId41"/>
    <p:sldId id="282" r:id="rId42"/>
    <p:sldId id="295" r:id="rId43"/>
    <p:sldId id="30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200" userDrawn="1">
          <p15:clr>
            <a:srgbClr val="A4A3A4"/>
          </p15:clr>
        </p15:guide>
        <p15:guide id="3" orient="horz" pos="3888" userDrawn="1">
          <p15:clr>
            <a:srgbClr val="A4A3A4"/>
          </p15:clr>
        </p15:guide>
        <p15:guide id="4" orient="horz" pos="2880" userDrawn="1">
          <p15:clr>
            <a:srgbClr val="A4A3A4"/>
          </p15:clr>
        </p15:guide>
        <p15:guide id="5" orient="horz" pos="3216" userDrawn="1">
          <p15:clr>
            <a:srgbClr val="A4A3A4"/>
          </p15:clr>
        </p15:guide>
        <p15:guide id="6" orient="horz" pos="816" userDrawn="1">
          <p15:clr>
            <a:srgbClr val="A4A3A4"/>
          </p15:clr>
        </p15:guide>
        <p15:guide id="7" orient="horz" pos="175" userDrawn="1">
          <p15:clr>
            <a:srgbClr val="A4A3A4"/>
          </p15:clr>
        </p15:guide>
        <p15:guide id="8" pos="2880" userDrawn="1">
          <p15:clr>
            <a:srgbClr val="A4A3A4"/>
          </p15:clr>
        </p15:guide>
        <p15:guide id="9" pos="719" userDrawn="1">
          <p15:clr>
            <a:srgbClr val="A4A3A4"/>
          </p15:clr>
        </p15:guide>
        <p15:guide id="10" pos="5041" userDrawn="1">
          <p15:clr>
            <a:srgbClr val="A4A3A4"/>
          </p15:clr>
        </p15:guide>
        <p15:guide id="11" pos="4608" userDrawn="1">
          <p15:clr>
            <a:srgbClr val="A4A3A4"/>
          </p15:clr>
        </p15:guide>
        <p15:guide id="12" pos="21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095" autoAdjust="0"/>
  </p:normalViewPr>
  <p:slideViewPr>
    <p:cSldViewPr>
      <p:cViewPr varScale="1">
        <p:scale>
          <a:sx n="108" d="100"/>
          <a:sy n="108" d="100"/>
        </p:scale>
        <p:origin x="1740" y="96"/>
      </p:cViewPr>
      <p:guideLst>
        <p:guide orient="horz" pos="2160"/>
        <p:guide orient="horz" pos="1200"/>
        <p:guide orient="horz" pos="3888"/>
        <p:guide orient="horz" pos="2880"/>
        <p:guide orient="horz" pos="3216"/>
        <p:guide orient="horz" pos="816"/>
        <p:guide orient="horz" pos="175"/>
        <p:guide pos="2880"/>
        <p:guide pos="719"/>
        <p:guide pos="5041"/>
        <p:guide pos="4608"/>
        <p:guide pos="2124"/>
      </p:guideLst>
    </p:cSldViewPr>
  </p:slideViewPr>
  <p:notesTextViewPr>
    <p:cViewPr>
      <p:scale>
        <a:sx n="1" d="1"/>
        <a:sy n="1" d="1"/>
      </p:scale>
      <p:origin x="0" y="0"/>
    </p:cViewPr>
  </p:notesTextViewPr>
  <p:notesViewPr>
    <p:cSldViewPr showGuides="1">
      <p:cViewPr varScale="1">
        <p:scale>
          <a:sx n="82" d="100"/>
          <a:sy n="82" d="100"/>
        </p:scale>
        <p:origin x="141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cs-CZ" smtClean="0"/>
              <a:t>15.11.2021</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lang="cs-CZ" smtClean="0"/>
              <a:t>‹#›</a:t>
            </a:fld>
            <a:endParaRPr lang="cs-CZ"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cs-CZ" smtClean="0"/>
              <a:t>15.11.2021</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6"/>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lang="cs-CZ" smtClean="0"/>
              <a:t>‹#›</a:t>
            </a:fld>
            <a:endParaRPr lang="cs-CZ"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lang="cs-CZ" dirty="0"/>
              <a:t>http://www.</a:t>
            </a:r>
            <a:r>
              <a:rPr lang="cs-CZ" dirty="0" err="1"/>
              <a:t>muscleimbalancesyndromes.com</a:t>
            </a:r>
            <a:r>
              <a:rPr lang="cs-CZ" dirty="0"/>
              <a:t>/</a:t>
            </a:r>
            <a:r>
              <a:rPr lang="cs-CZ" dirty="0" err="1"/>
              <a:t>what</a:t>
            </a:r>
            <a:r>
              <a:rPr lang="cs-CZ" dirty="0"/>
              <a:t>-</a:t>
            </a:r>
            <a:r>
              <a:rPr lang="cs-CZ" dirty="0" err="1"/>
              <a:t>is</a:t>
            </a:r>
            <a:r>
              <a:rPr lang="cs-CZ" dirty="0"/>
              <a:t>-</a:t>
            </a:r>
            <a:r>
              <a:rPr lang="cs-CZ" dirty="0" err="1"/>
              <a:t>muscle</a:t>
            </a:r>
            <a:r>
              <a:rPr lang="cs-CZ" dirty="0"/>
              <a:t>-</a:t>
            </a:r>
            <a:r>
              <a:rPr lang="cs-CZ" dirty="0" err="1"/>
              <a:t>imbalance</a:t>
            </a:r>
            <a:r>
              <a:rPr lang="cs-CZ" dirty="0"/>
              <a:t>/</a:t>
            </a:r>
            <a:r>
              <a:rPr lang="cs-CZ" baseline="0" dirty="0"/>
              <a:t> </a:t>
            </a:r>
          </a:p>
          <a:p>
            <a:endParaRPr lang="cs-CZ" dirty="0"/>
          </a:p>
          <a:p>
            <a:r>
              <a:rPr lang="en-US" dirty="0"/>
              <a:t>Human movement and function requires a balance of muscle length and strength between opposing muscles surrounding a joint. Normal amounts of opposing force between muscles are necessary to keep the bones centered in the joint during motion; this would be considered ‘muscle balance’. On the other hand, ‘muscle imbalance’ occurs when opposing muscles provide different directions of tension due to tightness and/or weakness. When a muscle it too tight, the joint tends to move in that direction and is limited in the opposite direction since this is typically ‘the path of least resistance.’ For example, the quadriceps and hamstrings of the knee joint perform opposite motions; an imbalance between the two could put undue stress on the joint. A tight hamstring would not allow the joint to glide normally or fully extend, which could put extra stress on the quadriceps muscle and patella (knee cap).</a:t>
            </a:r>
          </a:p>
          <a:p>
            <a:r>
              <a:rPr lang="en-US" dirty="0"/>
              <a:t>Muscle imbalances can be characterized by either side-to-side (right versus left) or front-to-back (agonist versus antagonist) differences in muscle length or strength. Most musculoskeletal pain syndromes are caused by front-to-back differences, or imbalances of muscles surrounding a joint, rather than side-to-side differences. </a:t>
            </a:r>
          </a:p>
          <a:p>
            <a:r>
              <a:rPr lang="en-US" dirty="0"/>
              <a:t>There are also 2 recognized causes of muscle imbalance. The first is a biomechanical cause from repeated movements in one direction or sustained postures. The biomechanical causes of muscle </a:t>
            </a:r>
            <a:r>
              <a:rPr lang="en-US" dirty="0" err="1"/>
              <a:t>imblance</a:t>
            </a:r>
            <a:r>
              <a:rPr lang="en-US" dirty="0"/>
              <a:t> have been popularized by Kendall and </a:t>
            </a:r>
            <a:r>
              <a:rPr lang="en-US" dirty="0" err="1"/>
              <a:t>Sahrmann</a:t>
            </a:r>
            <a:r>
              <a:rPr lang="en-US" dirty="0"/>
              <a:t>. The second cause is a neuromuscular imbalance due to the predisposition of certain muscle groups to be either tight or weak. The neuromuscular approach was popularized by </a:t>
            </a:r>
            <a:r>
              <a:rPr lang="en-US" dirty="0" err="1"/>
              <a:t>Janda</a:t>
            </a:r>
            <a:r>
              <a:rPr lang="en-US" dirty="0"/>
              <a:t>, and is based on movement patterns that evolve from birth. Dr. </a:t>
            </a:r>
            <a:r>
              <a:rPr lang="en-US" dirty="0" err="1"/>
              <a:t>Janda</a:t>
            </a:r>
            <a:r>
              <a:rPr lang="en-US" dirty="0"/>
              <a:t> noted that the ‘tonic’ group of muscles are prone to tightness and the ‘</a:t>
            </a:r>
            <a:r>
              <a:rPr lang="en-US" dirty="0" err="1"/>
              <a:t>phasic</a:t>
            </a:r>
            <a:r>
              <a:rPr lang="en-US" dirty="0"/>
              <a:t>’ group is prone to weakness:</a:t>
            </a:r>
          </a:p>
          <a:p>
            <a:endParaRPr lang="cs-CZ" dirty="0"/>
          </a:p>
        </p:txBody>
      </p:sp>
      <p:sp>
        <p:nvSpPr>
          <p:cNvPr id="4" name="Zástupný symbol pro číslo snímku 3"/>
          <p:cNvSpPr>
            <a:spLocks noGrp="1"/>
          </p:cNvSpPr>
          <p:nvPr>
            <p:ph type="sldNum" sz="quarter" idx="10"/>
          </p:nvPr>
        </p:nvSpPr>
        <p:spPr/>
        <p:txBody>
          <a:bodyPr/>
          <a:lstStyle/>
          <a:p>
            <a:fld id="{AAA5ABF6-FD02-4C18-AEEF-AF075B813550}" type="slidenum">
              <a:rPr lang="cs-CZ" smtClean="0"/>
              <a:pPr/>
              <a:t>13</a:t>
            </a:fld>
            <a:endParaRPr lang="cs-CZ"/>
          </a:p>
        </p:txBody>
      </p:sp>
    </p:spTree>
    <p:extLst>
      <p:ext uri="{BB962C8B-B14F-4D97-AF65-F5344CB8AC3E}">
        <p14:creationId xmlns:p14="http://schemas.microsoft.com/office/powerpoint/2010/main" val="314923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http://liveep.com.au/wp-content/uploads/2012/07/eg.png</a:t>
            </a:r>
          </a:p>
        </p:txBody>
      </p:sp>
      <p:sp>
        <p:nvSpPr>
          <p:cNvPr id="4" name="Zástupný symbol pro číslo snímku 3"/>
          <p:cNvSpPr>
            <a:spLocks noGrp="1"/>
          </p:cNvSpPr>
          <p:nvPr>
            <p:ph type="sldNum" sz="quarter" idx="10"/>
          </p:nvPr>
        </p:nvSpPr>
        <p:spPr/>
        <p:txBody>
          <a:bodyPr/>
          <a:lstStyle/>
          <a:p>
            <a:fld id="{AAA5ABF6-FD02-4C18-AEEF-AF075B813550}" type="slidenum">
              <a:rPr lang="cs-CZ" smtClean="0"/>
              <a:pPr/>
              <a:t>14</a:t>
            </a:fld>
            <a:endParaRPr lang="cs-CZ"/>
          </a:p>
        </p:txBody>
      </p:sp>
    </p:spTree>
    <p:extLst>
      <p:ext uri="{BB962C8B-B14F-4D97-AF65-F5344CB8AC3E}">
        <p14:creationId xmlns:p14="http://schemas.microsoft.com/office/powerpoint/2010/main" val="398573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http://is.muni.cz/do/1451/e-learning/kineziologie/elportal/pages/funkce_svalu.html</a:t>
            </a:r>
          </a:p>
        </p:txBody>
      </p:sp>
      <p:sp>
        <p:nvSpPr>
          <p:cNvPr id="4" name="Zástupný symbol pro číslo snímku 3"/>
          <p:cNvSpPr>
            <a:spLocks noGrp="1"/>
          </p:cNvSpPr>
          <p:nvPr>
            <p:ph type="sldNum" sz="quarter" idx="10"/>
          </p:nvPr>
        </p:nvSpPr>
        <p:spPr/>
        <p:txBody>
          <a:bodyPr/>
          <a:lstStyle/>
          <a:p>
            <a:fld id="{AAA5ABF6-FD02-4C18-AEEF-AF075B813550}" type="slidenum">
              <a:rPr lang="cs-CZ" smtClean="0"/>
              <a:pPr/>
              <a:t>15</a:t>
            </a:fld>
            <a:endParaRPr lang="cs-CZ"/>
          </a:p>
        </p:txBody>
      </p:sp>
    </p:spTree>
    <p:extLst>
      <p:ext uri="{BB962C8B-B14F-4D97-AF65-F5344CB8AC3E}">
        <p14:creationId xmlns:p14="http://schemas.microsoft.com/office/powerpoint/2010/main" val="120684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AA5ABF6-FD02-4C18-AEEF-AF075B813550}" type="slidenum">
              <a:rPr lang="cs-CZ" smtClean="0"/>
              <a:pPr/>
              <a:t>16</a:t>
            </a:fld>
            <a:endParaRPr lang="cs-CZ"/>
          </a:p>
        </p:txBody>
      </p:sp>
    </p:spTree>
    <p:extLst>
      <p:ext uri="{BB962C8B-B14F-4D97-AF65-F5344CB8AC3E}">
        <p14:creationId xmlns:p14="http://schemas.microsoft.com/office/powerpoint/2010/main" val="224431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AA5ABF6-FD02-4C18-AEEF-AF075B813550}" type="slidenum">
              <a:rPr lang="cs-CZ" smtClean="0"/>
              <a:pPr/>
              <a:t>17</a:t>
            </a:fld>
            <a:endParaRPr lang="cs-CZ"/>
          </a:p>
        </p:txBody>
      </p:sp>
    </p:spTree>
    <p:extLst>
      <p:ext uri="{BB962C8B-B14F-4D97-AF65-F5344CB8AC3E}">
        <p14:creationId xmlns:p14="http://schemas.microsoft.com/office/powerpoint/2010/main" val="276856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AAA5ABF6-FD02-4C18-AEEF-AF075B813550}" type="slidenum">
              <a:rPr lang="cs-CZ" smtClean="0"/>
              <a:pPr/>
              <a:t>29</a:t>
            </a:fld>
            <a:endParaRPr lang="cs-CZ"/>
          </a:p>
        </p:txBody>
      </p:sp>
    </p:spTree>
    <p:extLst>
      <p:ext uri="{BB962C8B-B14F-4D97-AF65-F5344CB8AC3E}">
        <p14:creationId xmlns:p14="http://schemas.microsoft.com/office/powerpoint/2010/main" val="167756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normAutofit/>
          </a:bodyPr>
          <a:lstStyle/>
          <a:p>
            <a:r>
              <a:rPr lang="cs-CZ" dirty="0"/>
              <a:t>http://is.muni.cz/do/rect/el/estud/fsps/js12/ztv/web/pages/03-funkcni-poruchy-text.html</a:t>
            </a:r>
            <a:endParaRPr lang="en-US" dirty="0"/>
          </a:p>
          <a:p>
            <a:r>
              <a:rPr lang="cs-CZ" dirty="0"/>
              <a:t>http://www.</a:t>
            </a:r>
            <a:r>
              <a:rPr lang="cs-CZ" dirty="0" err="1"/>
              <a:t>florbalovytrener.cz</a:t>
            </a:r>
            <a:r>
              <a:rPr lang="cs-CZ" dirty="0"/>
              <a:t>/</a:t>
            </a:r>
            <a:r>
              <a:rPr lang="cs-CZ" dirty="0" err="1"/>
              <a:t>cviceni</a:t>
            </a:r>
            <a:r>
              <a:rPr lang="cs-CZ" dirty="0"/>
              <a:t>-</a:t>
            </a:r>
            <a:r>
              <a:rPr lang="cs-CZ" dirty="0" err="1"/>
              <a:t>brisnich</a:t>
            </a:r>
            <a:r>
              <a:rPr lang="cs-CZ" dirty="0"/>
              <a:t>-svalu/</a:t>
            </a:r>
          </a:p>
        </p:txBody>
      </p:sp>
      <p:sp>
        <p:nvSpPr>
          <p:cNvPr id="4" name="Zástupný symbol pro číslo snímku 3"/>
          <p:cNvSpPr>
            <a:spLocks noGrp="1"/>
          </p:cNvSpPr>
          <p:nvPr>
            <p:ph type="sldNum" sz="quarter" idx="10"/>
          </p:nvPr>
        </p:nvSpPr>
        <p:spPr/>
        <p:txBody>
          <a:bodyPr/>
          <a:lstStyle/>
          <a:p>
            <a:fld id="{AAA5ABF6-FD02-4C18-AEEF-AF075B813550}" type="slidenum">
              <a:rPr lang="cs-CZ" smtClean="0"/>
              <a:pPr/>
              <a:t>32</a:t>
            </a:fld>
            <a:endParaRPr lang="cs-CZ"/>
          </a:p>
        </p:txBody>
      </p:sp>
    </p:spTree>
    <p:extLst>
      <p:ext uri="{BB962C8B-B14F-4D97-AF65-F5344CB8AC3E}">
        <p14:creationId xmlns:p14="http://schemas.microsoft.com/office/powerpoint/2010/main" val="62741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http://www.</a:t>
            </a:r>
            <a:r>
              <a:rPr lang="cs-CZ" dirty="0" err="1"/>
              <a:t>cvicime.cz</a:t>
            </a:r>
            <a:r>
              <a:rPr lang="cs-CZ" dirty="0"/>
              <a:t>/</a:t>
            </a:r>
            <a:r>
              <a:rPr lang="cs-CZ" dirty="0" err="1"/>
              <a:t>cviceni</a:t>
            </a:r>
            <a:r>
              <a:rPr lang="cs-CZ" dirty="0"/>
              <a:t>-</a:t>
            </a:r>
            <a:r>
              <a:rPr lang="cs-CZ" dirty="0" err="1"/>
              <a:t>praha</a:t>
            </a:r>
            <a:r>
              <a:rPr lang="cs-CZ" dirty="0"/>
              <a:t>/anatomie/funkce.</a:t>
            </a:r>
            <a:r>
              <a:rPr lang="cs-CZ" dirty="0" err="1"/>
              <a:t>html</a:t>
            </a:r>
            <a:endParaRPr lang="en-US" dirty="0"/>
          </a:p>
          <a:p>
            <a:r>
              <a:rPr lang="cs-CZ" dirty="0"/>
              <a:t>http://restoremyposture.com/</a:t>
            </a:r>
          </a:p>
        </p:txBody>
      </p:sp>
      <p:sp>
        <p:nvSpPr>
          <p:cNvPr id="4" name="Zástupný symbol pro číslo snímku 3"/>
          <p:cNvSpPr>
            <a:spLocks noGrp="1"/>
          </p:cNvSpPr>
          <p:nvPr>
            <p:ph type="sldNum" sz="quarter" idx="10"/>
          </p:nvPr>
        </p:nvSpPr>
        <p:spPr/>
        <p:txBody>
          <a:bodyPr/>
          <a:lstStyle/>
          <a:p>
            <a:fld id="{AAA5ABF6-FD02-4C18-AEEF-AF075B813550}" type="slidenum">
              <a:rPr lang="cs-CZ" smtClean="0"/>
              <a:pPr/>
              <a:t>38</a:t>
            </a:fld>
            <a:endParaRPr lang="cs-CZ"/>
          </a:p>
        </p:txBody>
      </p:sp>
    </p:spTree>
    <p:extLst>
      <p:ext uri="{BB962C8B-B14F-4D97-AF65-F5344CB8AC3E}">
        <p14:creationId xmlns:p14="http://schemas.microsoft.com/office/powerpoint/2010/main" val="71246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2107" y="1905000"/>
            <a:ext cx="6859786" cy="2667000"/>
          </a:xfrm>
        </p:spPr>
        <p:txBody>
          <a:bodyPr>
            <a:noAutofit/>
          </a:bodyPr>
          <a:lstStyle>
            <a:lvl1pPr>
              <a:defRPr sz="4051"/>
            </a:lvl1pPr>
          </a:lstStyle>
          <a:p>
            <a:r>
              <a:rPr lang="cs-CZ" noProof="0"/>
              <a:t>Kliknutím lze upravit styl.</a:t>
            </a:r>
            <a:endParaRPr lang="cs-CZ" noProof="0" dirty="0"/>
          </a:p>
        </p:txBody>
      </p:sp>
      <p:sp>
        <p:nvSpPr>
          <p:cNvPr id="3" name="Podnadpis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342997" indent="0" algn="ctr">
              <a:buNone/>
              <a:defRPr>
                <a:solidFill>
                  <a:schemeClr val="tx1">
                    <a:tint val="75000"/>
                  </a:schemeClr>
                </a:solidFill>
              </a:defRPr>
            </a:lvl2pPr>
            <a:lvl3pPr marL="685994" indent="0" algn="ctr">
              <a:buNone/>
              <a:defRPr>
                <a:solidFill>
                  <a:schemeClr val="tx1">
                    <a:tint val="75000"/>
                  </a:schemeClr>
                </a:solidFill>
              </a:defRPr>
            </a:lvl3pPr>
            <a:lvl4pPr marL="1028991" indent="0" algn="ctr">
              <a:buNone/>
              <a:defRPr>
                <a:solidFill>
                  <a:schemeClr val="tx1">
                    <a:tint val="75000"/>
                  </a:schemeClr>
                </a:solidFill>
              </a:defRPr>
            </a:lvl4pPr>
            <a:lvl5pPr marL="1371989" indent="0" algn="ctr">
              <a:buNone/>
              <a:defRPr>
                <a:solidFill>
                  <a:schemeClr val="tx1">
                    <a:tint val="75000"/>
                  </a:schemeClr>
                </a:solidFill>
              </a:defRPr>
            </a:lvl5pPr>
            <a:lvl6pPr marL="1714986" indent="0" algn="ctr">
              <a:buNone/>
              <a:defRPr>
                <a:solidFill>
                  <a:schemeClr val="tx1">
                    <a:tint val="75000"/>
                  </a:schemeClr>
                </a:solidFill>
              </a:defRPr>
            </a:lvl6pPr>
            <a:lvl7pPr marL="2057983" indent="0" algn="ctr">
              <a:buNone/>
              <a:defRPr>
                <a:solidFill>
                  <a:schemeClr val="tx1">
                    <a:tint val="75000"/>
                  </a:schemeClr>
                </a:solidFill>
              </a:defRPr>
            </a:lvl7pPr>
            <a:lvl8pPr marL="2400980" indent="0" algn="ctr">
              <a:buNone/>
              <a:defRPr>
                <a:solidFill>
                  <a:schemeClr val="tx1">
                    <a:tint val="75000"/>
                  </a:schemeClr>
                </a:solidFill>
              </a:defRPr>
            </a:lvl8pPr>
            <a:lvl9pPr marL="2743977" indent="0" algn="ctr">
              <a:buNone/>
              <a:defRPr>
                <a:solidFill>
                  <a:schemeClr val="tx1">
                    <a:tint val="75000"/>
                  </a:schemeClr>
                </a:solidFill>
              </a:defRPr>
            </a:lvl9pPr>
          </a:lstStyle>
          <a:p>
            <a:r>
              <a:rPr lang="cs-CZ" noProof="0"/>
              <a:t>Kliknutím lze upravit styl předlohy.</a:t>
            </a:r>
            <a:endParaRPr lang="cs-CZ" noProof="0" dirty="0"/>
          </a:p>
        </p:txBody>
      </p:sp>
      <p:grpSp>
        <p:nvGrpSpPr>
          <p:cNvPr id="256" name="line"/>
          <p:cNvGrpSpPr/>
          <p:nvPr/>
        </p:nvGrpSpPr>
        <p:grpSpPr bwMode="invGray">
          <a:xfrm>
            <a:off x="1188982" y="4724400"/>
            <a:ext cx="6475638" cy="64008"/>
            <a:chOff x="-4110038" y="2703513"/>
            <a:chExt cx="17394239" cy="160336"/>
          </a:xfrm>
          <a:solidFill>
            <a:schemeClr val="accent1"/>
          </a:solidFill>
        </p:grpSpPr>
        <p:sp>
          <p:nvSpPr>
            <p:cNvPr id="257" name="Volný tvar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8" name="Volný tvar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9" name="Volný tvar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0" name="Volný tvar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1" name="Volný tvar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2" name="Volný tvar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3" name="Volný tvar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4" name="Volný tvar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5" name="Volný tvar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6" name="Volný tvar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7" name="Volný tvar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8" name="Volný tvar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9" name="Volný tvar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0" name="Volný tvar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1" name="Volný tvar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2" name="Volný tvar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3" name="Volný tvar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4" name="Volný tvar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5" name="Volný tvar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6" name="Volný tvar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7" name="Volný tvar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8" name="Volný tvar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9" name="Volný tvar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0" name="Volný tvar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1" name="Volný tvar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2" name="Volný tvar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3" name="Volný tvar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4" name="Volný tvar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5" name="Volný tvar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6" name="Volný tvar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7" name="Volný tvar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8" name="Volný tvar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9" name="Volný tvar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0" name="Volný tvar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1" name="Volný tvar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2" name="Volný tvar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3" name="Volný tvar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4" name="Volný tvar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5" name="Volný tvar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6" name="Volný tvar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7" name="Volný tvar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8" name="Volný tvar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9" name="Volný tvar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0" name="Volný tvar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1" name="Volný tvar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2" name="Volný tvar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3" name="Volný tvar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4" name="Volný tvar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5" name="Volný tvar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6" name="Volný tvar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7" name="Volný tvar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8" name="Volný tvar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9" name="Volný tvar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0" name="Volný tvar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1" name="Volný tvar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2" name="Volný tvar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3" name="Volný tvar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4" name="Volný tvar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5" name="Volný tvar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6" name="Volný tvar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7" name="Volný tvar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8" name="Volný tvar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9" name="Volný tvar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0" name="Volný tvar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1" name="Volný tvar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2" name="Volný tvar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3" name="Volný tvar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4" name="Volný tvar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5" name="Volný tvar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6" name="Volný tvar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7" name="Volný tvar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8" name="Volný tvar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9" name="Volný tvar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0" name="Volný tvar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1" name="Volný tvar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2" name="Volný tvar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3" name="Volný tvar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4" name="Volný tvar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5" name="Volný tvar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6" name="Volný tvar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7" name="Volný tvar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8" name="Volný tvar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9" name="Volný tvar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0" name="Volný tvar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1" name="Volný tvar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2" name="Volný tvar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3" name="Volný tvar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4" name="Volný tvar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5" name="Volný tvar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6" name="Volný tvar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7" name="Volný tvar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8" name="Volný tvar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9" name="Volný tvar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0" name="Volný tvar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1" name="Volný tvar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2" name="Volný tvar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3" name="Volný tvar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4" name="Volný tvar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5" name="Volný tvar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6" name="Volný tvar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7" name="Volný tvar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8" name="Volný tvar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9" name="Volný tvar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0" name="Volný tvar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1" name="Volný tvar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2" name="Volný tvar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3" name="Volný tvar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4" name="Volný tvar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5" name="Volný tvar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6" name="Volný tvar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7" name="Volný tvar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8" name="Volný tvar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9" name="Volný tvar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0" name="Volný tvar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1" name="Volný tvar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2" name="Volný tvar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3" name="Volný tvar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4" name="Volný tvar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5" name="Volný tvar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6" name="Volný tvar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7" name="Volný tvar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8" name="Volný tvar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9" name="Volný tvar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p:grpSpPr>
        <p:sp>
          <p:nvSpPr>
            <p:cNvPr id="8" name="Volný tvar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 name="Volný tvar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0" name="Volný tvar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1"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2"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3"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4"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5"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6"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7"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8"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9"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0"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1"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2"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3"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4"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5"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6"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7"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8"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9"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0"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1"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2"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3"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4"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5"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6"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7"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8"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9"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0"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1"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2"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3"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4"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5"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6"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7"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8"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9"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0"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1"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p:txBody>
          <a:bodyPr/>
          <a:lstStyle/>
          <a:p>
            <a:r>
              <a:rPr lang="cs-CZ" noProof="0"/>
              <a:t>Kliknutím lze upravit styl.</a:t>
            </a:r>
            <a:endParaRPr lang="cs-CZ" noProof="0" dirty="0"/>
          </a:p>
        </p:txBody>
      </p:sp>
      <p:sp>
        <p:nvSpPr>
          <p:cNvPr id="3" name="Zástupný symbol pro svislý text 2"/>
          <p:cNvSpPr>
            <a:spLocks noGrp="1"/>
          </p:cNvSpPr>
          <p:nvPr>
            <p:ph type="body" orient="vert" idx="1"/>
          </p:nvPr>
        </p:nvSpPr>
        <p:spPr/>
        <p:txBody>
          <a:bodyPr vert="eaVert"/>
          <a:lstStyle>
            <a:lvl5pPr>
              <a:defRPr/>
            </a:lvl5pPr>
            <a:lvl6pPr marL="1468027">
              <a:defRPr/>
            </a:lvl6pPr>
            <a:lvl7pPr marL="1468027">
              <a:defRPr/>
            </a:lvl7pPr>
            <a:lvl8pPr marL="1468027">
              <a:defRPr/>
            </a:lvl8pPr>
            <a:lvl9pPr marL="1468027">
              <a:defRPr/>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t>15.11.2021</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7"/>
            <a:ext cx="6492240" cy="48019"/>
            <a:chOff x="1522413" y="1514475"/>
            <a:chExt cx="10569575" cy="64008"/>
          </a:xfrm>
        </p:grpSpPr>
        <p:sp>
          <p:nvSpPr>
            <p:cNvPr id="8"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0"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1"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2"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3"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4"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5"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6"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7"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8"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9"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0"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1"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2"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3"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4"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5"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6"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7"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8"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9"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0"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1"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2"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3"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4"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5"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6"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7"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8"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9"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0"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1"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2"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3"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4"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5"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6"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7"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8"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9"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0"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1"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Svislý nadpis 1"/>
          <p:cNvSpPr>
            <a:spLocks noGrp="1"/>
          </p:cNvSpPr>
          <p:nvPr>
            <p:ph type="title" orient="vert"/>
          </p:nvPr>
        </p:nvSpPr>
        <p:spPr>
          <a:xfrm>
            <a:off x="7773233" y="274644"/>
            <a:ext cx="1028968" cy="5901747"/>
          </a:xfrm>
        </p:spPr>
        <p:txBody>
          <a:bodyPr vert="eaVert"/>
          <a:lstStyle/>
          <a:p>
            <a:r>
              <a:rPr lang="cs-CZ" noProof="0"/>
              <a:t>Kliknutím lze upravit styl.</a:t>
            </a:r>
            <a:endParaRPr lang="cs-CZ" noProof="0" dirty="0"/>
          </a:p>
        </p:txBody>
      </p:sp>
      <p:sp>
        <p:nvSpPr>
          <p:cNvPr id="3" name="Zástupný symbol pro svislý text 2"/>
          <p:cNvSpPr>
            <a:spLocks noGrp="1"/>
          </p:cNvSpPr>
          <p:nvPr>
            <p:ph type="body" orient="vert" idx="1"/>
          </p:nvPr>
        </p:nvSpPr>
        <p:spPr>
          <a:xfrm>
            <a:off x="456130" y="277818"/>
            <a:ext cx="6859787" cy="5898573"/>
          </a:xfrm>
        </p:spPr>
        <p:txBody>
          <a:bodyPr vert="eaVert"/>
          <a:lstStyle>
            <a:lvl5pPr>
              <a:defRPr/>
            </a:lvl5pPr>
            <a:lvl6pPr>
              <a:defRPr/>
            </a:lvl6pPr>
            <a:lvl7pPr>
              <a:defRPr/>
            </a:lvl7pPr>
            <a:lvl8pPr>
              <a:defRPr baseline="0"/>
            </a:lvl8pPr>
            <a:lvl9pPr>
              <a:defRPr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t>15.11.2021</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p:grpSpPr>
        <p:sp>
          <p:nvSpPr>
            <p:cNvPr id="168"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1"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2"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3"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4"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5"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6"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7"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8"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9"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0"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1"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a:xfrm>
            <a:off x="1142109" y="274638"/>
            <a:ext cx="6859785" cy="1020762"/>
          </a:xfrm>
        </p:spPr>
        <p:txBody>
          <a:bodyPr/>
          <a:lstStyle/>
          <a:p>
            <a:r>
              <a:rPr lang="cs-CZ" noProof="0"/>
              <a:t>Kliknutím lze upravit styl.</a:t>
            </a:r>
            <a:endParaRPr lang="cs-CZ" noProof="0" dirty="0"/>
          </a:p>
        </p:txBody>
      </p:sp>
      <p:sp>
        <p:nvSpPr>
          <p:cNvPr id="3" name="Zástupný symbol pro obsah 2"/>
          <p:cNvSpPr>
            <a:spLocks noGrp="1"/>
          </p:cNvSpPr>
          <p:nvPr>
            <p:ph idx="1"/>
          </p:nvPr>
        </p:nvSpPr>
        <p:spPr/>
        <p:txBody>
          <a:bodyPr/>
          <a:lstStyle>
            <a:lvl2pPr marL="411596">
              <a:defRPr/>
            </a:lvl2pPr>
            <a:lvl3pPr marL="583094">
              <a:defRPr/>
            </a:lvl3pPr>
            <a:lvl4pPr marL="754593">
              <a:defRPr/>
            </a:lvl4pPr>
            <a:lvl5pPr marL="926093">
              <a:defRPr/>
            </a:lvl5pPr>
            <a:lvl6pPr marL="1097591">
              <a:defRPr baseline="0"/>
            </a:lvl6pPr>
            <a:lvl7pPr marL="1269089">
              <a:defRPr baseline="0"/>
            </a:lvl7pPr>
            <a:lvl8pPr marL="1440588">
              <a:defRPr baseline="0"/>
            </a:lvl8pPr>
            <a:lvl9pPr marL="1612087">
              <a:defRPr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t>15.11.2021</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accent1"/>
          </a:solidFill>
        </p:grpSpPr>
        <p:sp>
          <p:nvSpPr>
            <p:cNvPr id="256" name="Volný tvar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7" name="Volný tvar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8" name="Volný tvar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9" name="Volný tvar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0" name="Volný tvar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1" name="Volný tvar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2" name="Volný tvar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3" name="Volný tvar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4" name="Volný tvar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5" name="Volný tvar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6" name="Volný tvar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7" name="Volný tvar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8" name="Volný tvar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9" name="Volný tvar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0" name="Volný tvar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1" name="Volný tvar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2" name="Volný tvar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3" name="Volný tvar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4" name="Volný tvar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5" name="Volný tvar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6" name="Volný tvar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7" name="Volný tvar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8" name="Volný tvar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9" name="Volný tvar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0" name="Volný tvar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1" name="Volný tvar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2" name="Volný tvar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3" name="Volný tvar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4" name="Volný tvar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5" name="Volný tvar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6" name="Volný tvar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7" name="Volný tvar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8" name="Volný tvar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9" name="Volný tvar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0" name="Volný tvar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1" name="Volný tvar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2" name="Volný tvar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3" name="Volný tvar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4" name="Volný tvar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5" name="Volný tvar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6" name="Volný tvar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7" name="Volný tvar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8" name="Volný tvar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9" name="Volný tvar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0" name="Volný tvar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1" name="Volný tvar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2" name="Volný tvar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3" name="Volný tvar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4" name="Volný tvar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5" name="Volný tvar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6" name="Volný tvar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7" name="Volný tvar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8" name="Volný tvar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9" name="Volný tvar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0" name="Volný tvar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1" name="Volný tvar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2" name="Volný tvar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3" name="Volný tvar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4" name="Volný tvar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5" name="Volný tvar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6" name="Volný tvar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7" name="Volný tvar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8" name="Volný tvar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9" name="Volný tvar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0" name="Volný tvar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1" name="Volný tvar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2" name="Volný tvar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3" name="Volný tvar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4" name="Volný tvar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5" name="Volný tvar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6" name="Volný tvar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7" name="Volný tvar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8" name="Volný tvar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9" name="Volný tvar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0" name="Volný tvar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1" name="Volný tvar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2" name="Volný tvar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3" name="Volný tvar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4" name="Volný tvar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5" name="Volný tvar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6" name="Volný tvar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7" name="Volný tvar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8" name="Volný tvar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9" name="Volný tvar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0" name="Volný tvar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1" name="Volný tvar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2" name="Volný tvar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3" name="Volný tvar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4" name="Volný tvar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5" name="Volný tvar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6" name="Volný tvar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7" name="Volný tvar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8" name="Volný tvar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9" name="Volný tvar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0" name="Volný tvar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1" name="Volný tvar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2" name="Volný tvar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3" name="Volný tvar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4" name="Volný tvar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5" name="Volný tvar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6" name="Volný tvar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7" name="Volný tvar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8" name="Volný tvar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9" name="Volný tvar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0" name="Volný tvar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1" name="Volný tvar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2" name="Volný tvar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3" name="Volný tvar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4" name="Volný tvar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5" name="Volný tvar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6" name="Volný tvar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7" name="Volný tvar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8" name="Volný tvar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9" name="Volný tvar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0" name="Volný tvar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1" name="Volný tvar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2" name="Volný tvar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3" name="Volný tvar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4" name="Volný tvar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5" name="Volný tvar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6" name="Volný tvar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7" name="Volný tvar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8" name="Volný tvar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grpSp>
      <p:sp>
        <p:nvSpPr>
          <p:cNvPr id="2" name="Nadpis 1"/>
          <p:cNvSpPr>
            <a:spLocks noGrp="1"/>
          </p:cNvSpPr>
          <p:nvPr>
            <p:ph type="title"/>
          </p:nvPr>
        </p:nvSpPr>
        <p:spPr>
          <a:xfrm>
            <a:off x="1142107" y="1905000"/>
            <a:ext cx="6859786" cy="2667000"/>
          </a:xfrm>
        </p:spPr>
        <p:txBody>
          <a:bodyPr anchor="b">
            <a:noAutofit/>
          </a:bodyPr>
          <a:lstStyle>
            <a:lvl1pPr algn="l">
              <a:defRPr sz="3301" b="0" cap="none" baseline="0"/>
            </a:lvl1pPr>
          </a:lstStyle>
          <a:p>
            <a:r>
              <a:rPr lang="cs-CZ" noProof="0"/>
              <a:t>Kliknutím lze upravit styl.</a:t>
            </a:r>
            <a:endParaRPr lang="cs-CZ" noProof="0" dirty="0"/>
          </a:p>
        </p:txBody>
      </p:sp>
      <p:sp>
        <p:nvSpPr>
          <p:cNvPr id="3" name="Zástupný symbol pro text 2"/>
          <p:cNvSpPr>
            <a:spLocks noGrp="1"/>
          </p:cNvSpPr>
          <p:nvPr>
            <p:ph type="body" idx="1"/>
          </p:nvPr>
        </p:nvSpPr>
        <p:spPr>
          <a:xfrm>
            <a:off x="1142107" y="5102530"/>
            <a:ext cx="6859786" cy="1069675"/>
          </a:xfrm>
        </p:spPr>
        <p:txBody>
          <a:bodyPr anchor="t">
            <a:normAutofit/>
          </a:bodyPr>
          <a:lstStyle>
            <a:lvl1pPr marL="0" indent="0">
              <a:spcBef>
                <a:spcPts val="0"/>
              </a:spcBef>
              <a:buNone/>
              <a:defRPr sz="1800">
                <a:solidFill>
                  <a:schemeClr val="tx1">
                    <a:tint val="75000"/>
                  </a:schemeClr>
                </a:solidFill>
              </a:defRPr>
            </a:lvl1pPr>
            <a:lvl2pPr marL="342997" indent="0">
              <a:buNone/>
              <a:defRPr sz="1350">
                <a:solidFill>
                  <a:schemeClr val="tx1">
                    <a:tint val="75000"/>
                  </a:schemeClr>
                </a:solidFill>
              </a:defRPr>
            </a:lvl2pPr>
            <a:lvl3pPr marL="685994" indent="0">
              <a:buNone/>
              <a:defRPr sz="1200">
                <a:solidFill>
                  <a:schemeClr val="tx1">
                    <a:tint val="75000"/>
                  </a:schemeClr>
                </a:solidFill>
              </a:defRPr>
            </a:lvl3pPr>
            <a:lvl4pPr marL="1028991" indent="0">
              <a:buNone/>
              <a:defRPr sz="1050">
                <a:solidFill>
                  <a:schemeClr val="tx1">
                    <a:tint val="75000"/>
                  </a:schemeClr>
                </a:solidFill>
              </a:defRPr>
            </a:lvl4pPr>
            <a:lvl5pPr marL="1371989" indent="0">
              <a:buNone/>
              <a:defRPr sz="1050">
                <a:solidFill>
                  <a:schemeClr val="tx1">
                    <a:tint val="75000"/>
                  </a:schemeClr>
                </a:solidFill>
              </a:defRPr>
            </a:lvl5pPr>
            <a:lvl6pPr marL="1714986" indent="0">
              <a:buNone/>
              <a:defRPr sz="1050">
                <a:solidFill>
                  <a:schemeClr val="tx1">
                    <a:tint val="75000"/>
                  </a:schemeClr>
                </a:solidFill>
              </a:defRPr>
            </a:lvl6pPr>
            <a:lvl7pPr marL="2057983" indent="0">
              <a:buNone/>
              <a:defRPr sz="1050">
                <a:solidFill>
                  <a:schemeClr val="tx1">
                    <a:tint val="75000"/>
                  </a:schemeClr>
                </a:solidFill>
              </a:defRPr>
            </a:lvl7pPr>
            <a:lvl8pPr marL="2400980" indent="0">
              <a:buNone/>
              <a:defRPr sz="1050">
                <a:solidFill>
                  <a:schemeClr val="tx1">
                    <a:tint val="75000"/>
                  </a:schemeClr>
                </a:solidFill>
              </a:defRPr>
            </a:lvl8pPr>
            <a:lvl9pPr marL="2743977" indent="0">
              <a:buNone/>
              <a:defRPr sz="1050">
                <a:solidFill>
                  <a:schemeClr val="tx1">
                    <a:tint val="75000"/>
                  </a:schemeClr>
                </a:solidFill>
              </a:defRPr>
            </a:lvl9pPr>
          </a:lstStyle>
          <a:p>
            <a:pPr lvl="0"/>
            <a:r>
              <a:rPr lang="cs-CZ" noProof="0"/>
              <a:t>Kliknutím lze upravit styly předlohy textu.</a:t>
            </a:r>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t>15.11.2021</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p:grpSpPr>
        <p:sp>
          <p:nvSpPr>
            <p:cNvPr id="159"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0"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1"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2"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3"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4"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5"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6"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7"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8"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1"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2"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a:xfrm>
            <a:off x="1142109" y="274638"/>
            <a:ext cx="6859785" cy="1020762"/>
          </a:xfrm>
        </p:spPr>
        <p:txBody>
          <a:bodyPr/>
          <a:lstStyle/>
          <a:p>
            <a:r>
              <a:rPr lang="cs-CZ" noProof="0"/>
              <a:t>Kliknutím lze upravit styl.</a:t>
            </a:r>
            <a:endParaRPr lang="cs-CZ" noProof="0" dirty="0"/>
          </a:p>
        </p:txBody>
      </p:sp>
      <p:sp>
        <p:nvSpPr>
          <p:cNvPr id="3" name="Zástupný symbol pro obsah 2"/>
          <p:cNvSpPr>
            <a:spLocks noGrp="1"/>
          </p:cNvSpPr>
          <p:nvPr>
            <p:ph sz="half" idx="1"/>
          </p:nvPr>
        </p:nvSpPr>
        <p:spPr>
          <a:xfrm>
            <a:off x="1142109" y="1905000"/>
            <a:ext cx="3315563" cy="4267200"/>
          </a:xfrm>
        </p:spPr>
        <p:txBody>
          <a:bodyPr>
            <a:normAutofit/>
          </a:bodyPr>
          <a:lstStyle>
            <a:lvl1pPr>
              <a:defRPr sz="1800"/>
            </a:lvl1pPr>
            <a:lvl2pPr>
              <a:defRPr sz="1500"/>
            </a:lvl2pPr>
            <a:lvl3pPr>
              <a:defRPr sz="1350"/>
            </a:lvl3pPr>
            <a:lvl4pPr>
              <a:defRPr sz="1200"/>
            </a:lvl4pPr>
            <a:lvl5pPr>
              <a:defRPr sz="1200"/>
            </a:lvl5pPr>
            <a:lvl6pPr marL="1468027">
              <a:defRPr sz="1200"/>
            </a:lvl6pPr>
            <a:lvl7pPr marL="1468027">
              <a:defRPr sz="1200" baseline="0"/>
            </a:lvl7pPr>
            <a:lvl8pPr marL="1468027">
              <a:defRPr sz="1200" baseline="0"/>
            </a:lvl8pPr>
            <a:lvl9pPr marL="1468027">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obsah 3"/>
          <p:cNvSpPr>
            <a:spLocks noGrp="1"/>
          </p:cNvSpPr>
          <p:nvPr>
            <p:ph sz="half" idx="2"/>
          </p:nvPr>
        </p:nvSpPr>
        <p:spPr>
          <a:xfrm>
            <a:off x="4686332" y="1905000"/>
            <a:ext cx="3315562" cy="4267200"/>
          </a:xfrm>
        </p:spPr>
        <p:txBody>
          <a:bodyPr>
            <a:normAutofit/>
          </a:bodyPr>
          <a:lstStyle>
            <a:lvl1pPr>
              <a:defRPr sz="1800"/>
            </a:lvl1pPr>
            <a:lvl2pPr>
              <a:defRPr sz="1500"/>
            </a:lvl2pPr>
            <a:lvl3pPr>
              <a:defRPr sz="1350"/>
            </a:lvl3pPr>
            <a:lvl4pPr>
              <a:defRPr sz="1200"/>
            </a:lvl4pPr>
            <a:lvl5pPr>
              <a:defRPr sz="1200"/>
            </a:lvl5pPr>
            <a:lvl6pPr marL="1468027">
              <a:defRPr sz="1200"/>
            </a:lvl6pPr>
            <a:lvl7pPr marL="1468027">
              <a:defRPr sz="1200"/>
            </a:lvl7pPr>
            <a:lvl8pPr marL="1468027">
              <a:defRPr sz="1200" baseline="0"/>
            </a:lvl8pPr>
            <a:lvl9pPr marL="1468027">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 name="Zástupný symbol pro datum 4"/>
          <p:cNvSpPr>
            <a:spLocks noGrp="1"/>
          </p:cNvSpPr>
          <p:nvPr>
            <p:ph type="dt" sz="half" idx="10"/>
          </p:nvPr>
        </p:nvSpPr>
        <p:spPr/>
        <p:txBody>
          <a:bodyPr/>
          <a:lstStyle/>
          <a:p>
            <a:fld id="{9AFE8FB1-0A7A-443E-AAF7-31D4FA1AA312}" type="datetimeFigureOut">
              <a:rPr lang="cs-CZ" noProof="0" smtClean="0"/>
              <a:t>15.11.2021</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p:grpSpPr>
        <p:sp>
          <p:nvSpPr>
            <p:cNvPr id="161" name="Volný tvar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2" name="Volný tvar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3" name="Volný tvar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4"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5"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6"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7"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8"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1"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2"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3"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4"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a:xfrm>
            <a:off x="1142109" y="274638"/>
            <a:ext cx="6859785" cy="1020762"/>
          </a:xfrm>
        </p:spPr>
        <p:txBody>
          <a:bodyPr/>
          <a:lstStyle>
            <a:lvl1pPr>
              <a:defRPr/>
            </a:lvl1pPr>
          </a:lstStyle>
          <a:p>
            <a:r>
              <a:rPr lang="cs-CZ" noProof="0"/>
              <a:t>Kliknutím lze upravit styl.</a:t>
            </a:r>
            <a:endParaRPr lang="cs-CZ" noProof="0" dirty="0"/>
          </a:p>
        </p:txBody>
      </p:sp>
      <p:sp>
        <p:nvSpPr>
          <p:cNvPr id="3" name="Zástupný symbol pro text 2"/>
          <p:cNvSpPr>
            <a:spLocks noGrp="1"/>
          </p:cNvSpPr>
          <p:nvPr>
            <p:ph type="body" idx="1"/>
          </p:nvPr>
        </p:nvSpPr>
        <p:spPr>
          <a:xfrm>
            <a:off x="1142109" y="1905000"/>
            <a:ext cx="3313277" cy="762000"/>
          </a:xfrm>
        </p:spPr>
        <p:txBody>
          <a:bodyPr anchor="ctr"/>
          <a:lstStyle>
            <a:lvl1pPr marL="0" indent="0">
              <a:spcBef>
                <a:spcPts val="0"/>
              </a:spcBef>
              <a:buNone/>
              <a:defRPr sz="1800" b="0"/>
            </a:lvl1pPr>
            <a:lvl2pPr marL="342997" indent="0">
              <a:buNone/>
              <a:defRPr sz="1500" b="1"/>
            </a:lvl2pPr>
            <a:lvl3pPr marL="685994" indent="0">
              <a:buNone/>
              <a:defRPr sz="1350" b="1"/>
            </a:lvl3pPr>
            <a:lvl4pPr marL="1028991" indent="0">
              <a:buNone/>
              <a:defRPr sz="1200" b="1"/>
            </a:lvl4pPr>
            <a:lvl5pPr marL="1371989" indent="0">
              <a:buNone/>
              <a:defRPr sz="1200" b="1"/>
            </a:lvl5pPr>
            <a:lvl6pPr marL="1714986" indent="0">
              <a:buNone/>
              <a:defRPr sz="1200" b="1"/>
            </a:lvl6pPr>
            <a:lvl7pPr marL="2057983" indent="0">
              <a:buNone/>
              <a:defRPr sz="1200" b="1"/>
            </a:lvl7pPr>
            <a:lvl8pPr marL="2400980" indent="0">
              <a:buNone/>
              <a:defRPr sz="1200" b="1"/>
            </a:lvl8pPr>
            <a:lvl9pPr marL="2743977" indent="0">
              <a:buNone/>
              <a:defRPr sz="1200" b="1"/>
            </a:lvl9pPr>
          </a:lstStyle>
          <a:p>
            <a:pPr lvl="0"/>
            <a:r>
              <a:rPr lang="cs-CZ" noProof="0"/>
              <a:t>Kliknutím lze upravit styly předlohy textu.</a:t>
            </a:r>
          </a:p>
        </p:txBody>
      </p:sp>
      <p:sp>
        <p:nvSpPr>
          <p:cNvPr id="4" name="Zástupný symbol pro obsah 3"/>
          <p:cNvSpPr>
            <a:spLocks noGrp="1"/>
          </p:cNvSpPr>
          <p:nvPr>
            <p:ph sz="half" idx="2"/>
          </p:nvPr>
        </p:nvSpPr>
        <p:spPr>
          <a:xfrm>
            <a:off x="1142109" y="2819404"/>
            <a:ext cx="3313277" cy="3352801"/>
          </a:xfrm>
        </p:spPr>
        <p:txBody>
          <a:bodyPr/>
          <a:lstStyle>
            <a:lvl1pPr>
              <a:defRPr sz="1800"/>
            </a:lvl1pPr>
            <a:lvl2pPr>
              <a:defRPr sz="1500"/>
            </a:lvl2pPr>
            <a:lvl3pPr>
              <a:defRPr sz="1350"/>
            </a:lvl3pPr>
            <a:lvl4pPr>
              <a:defRPr sz="1200"/>
            </a:lvl4pPr>
            <a:lvl5pPr>
              <a:defRPr sz="1200"/>
            </a:lvl5pPr>
            <a:lvl6pPr marL="1468027">
              <a:defRPr sz="1200"/>
            </a:lvl6pPr>
            <a:lvl7pPr marL="1468027">
              <a:defRPr sz="1200" baseline="0"/>
            </a:lvl7pPr>
            <a:lvl8pPr marL="1468027">
              <a:defRPr sz="1200" baseline="0"/>
            </a:lvl8pPr>
            <a:lvl9pPr marL="1468027">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 name="Zástupný symbol pro text 4"/>
          <p:cNvSpPr>
            <a:spLocks noGrp="1"/>
          </p:cNvSpPr>
          <p:nvPr>
            <p:ph type="body" sz="quarter" idx="3"/>
          </p:nvPr>
        </p:nvSpPr>
        <p:spPr>
          <a:xfrm>
            <a:off x="4688617" y="1905000"/>
            <a:ext cx="3313277" cy="762000"/>
          </a:xfrm>
        </p:spPr>
        <p:txBody>
          <a:bodyPr anchor="ctr"/>
          <a:lstStyle>
            <a:lvl1pPr marL="0" indent="0">
              <a:spcBef>
                <a:spcPts val="0"/>
              </a:spcBef>
              <a:buNone/>
              <a:defRPr sz="1800" b="0"/>
            </a:lvl1pPr>
            <a:lvl2pPr marL="342997" indent="0">
              <a:buNone/>
              <a:defRPr sz="1500" b="1"/>
            </a:lvl2pPr>
            <a:lvl3pPr marL="685994" indent="0">
              <a:buNone/>
              <a:defRPr sz="1350" b="1"/>
            </a:lvl3pPr>
            <a:lvl4pPr marL="1028991" indent="0">
              <a:buNone/>
              <a:defRPr sz="1200" b="1"/>
            </a:lvl4pPr>
            <a:lvl5pPr marL="1371989" indent="0">
              <a:buNone/>
              <a:defRPr sz="1200" b="1"/>
            </a:lvl5pPr>
            <a:lvl6pPr marL="1714986" indent="0">
              <a:buNone/>
              <a:defRPr sz="1200" b="1"/>
            </a:lvl6pPr>
            <a:lvl7pPr marL="2057983" indent="0">
              <a:buNone/>
              <a:defRPr sz="1200" b="1"/>
            </a:lvl7pPr>
            <a:lvl8pPr marL="2400980" indent="0">
              <a:buNone/>
              <a:defRPr sz="1200" b="1"/>
            </a:lvl8pPr>
            <a:lvl9pPr marL="2743977" indent="0">
              <a:buNone/>
              <a:defRPr sz="1200" b="1"/>
            </a:lvl9pPr>
          </a:lstStyle>
          <a:p>
            <a:pPr lvl="0"/>
            <a:r>
              <a:rPr lang="cs-CZ" noProof="0"/>
              <a:t>Kliknutím lze upravit styly předlohy textu.</a:t>
            </a:r>
          </a:p>
        </p:txBody>
      </p:sp>
      <p:sp>
        <p:nvSpPr>
          <p:cNvPr id="6" name="Zástupný symbol pro obsah 5"/>
          <p:cNvSpPr>
            <a:spLocks noGrp="1"/>
          </p:cNvSpPr>
          <p:nvPr>
            <p:ph sz="quarter" idx="4"/>
          </p:nvPr>
        </p:nvSpPr>
        <p:spPr>
          <a:xfrm>
            <a:off x="4688617" y="2819404"/>
            <a:ext cx="3313277" cy="3352801"/>
          </a:xfrm>
        </p:spPr>
        <p:txBody>
          <a:bodyPr/>
          <a:lstStyle>
            <a:lvl1pPr>
              <a:defRPr sz="1800"/>
            </a:lvl1pPr>
            <a:lvl2pPr>
              <a:defRPr sz="1500"/>
            </a:lvl2pPr>
            <a:lvl3pPr>
              <a:defRPr sz="1350"/>
            </a:lvl3pPr>
            <a:lvl4pPr>
              <a:defRPr sz="1200"/>
            </a:lvl4pPr>
            <a:lvl5pPr marL="1468027">
              <a:defRPr sz="1200"/>
            </a:lvl5pPr>
            <a:lvl6pPr marL="1468027">
              <a:defRPr sz="1200"/>
            </a:lvl6pPr>
            <a:lvl7pPr marL="1468027">
              <a:defRPr sz="1200"/>
            </a:lvl7pPr>
            <a:lvl8pPr marL="1468027">
              <a:defRPr sz="1200"/>
            </a:lvl8pPr>
            <a:lvl9pPr marL="1468027">
              <a:defRPr sz="120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Zástupný symbol pro datum 6"/>
          <p:cNvSpPr>
            <a:spLocks noGrp="1"/>
          </p:cNvSpPr>
          <p:nvPr>
            <p:ph type="dt" sz="half" idx="10"/>
          </p:nvPr>
        </p:nvSpPr>
        <p:spPr/>
        <p:txBody>
          <a:bodyPr/>
          <a:lstStyle/>
          <a:p>
            <a:fld id="{9AFE8FB1-0A7A-443E-AAF7-31D4FA1AA312}" type="datetimeFigureOut">
              <a:rPr lang="cs-CZ" noProof="0" smtClean="0"/>
              <a:t>15.11.2021</a:t>
            </a:fld>
            <a:endParaRPr lang="cs-CZ" noProof="0" dirty="0"/>
          </a:p>
        </p:txBody>
      </p:sp>
      <p:sp>
        <p:nvSpPr>
          <p:cNvPr id="8" name="Zástupný symbol pro zápatí 8"/>
          <p:cNvSpPr>
            <a:spLocks noGrp="1"/>
          </p:cNvSpPr>
          <p:nvPr>
            <p:ph type="ftr" sz="quarter" idx="11"/>
          </p:nvPr>
        </p:nvSpPr>
        <p:spPr/>
        <p:txBody>
          <a:bodyPr/>
          <a:lstStyle/>
          <a:p>
            <a:endParaRPr lang="cs-CZ" noProof="0" dirty="0"/>
          </a:p>
        </p:txBody>
      </p:sp>
      <p:sp>
        <p:nvSpPr>
          <p:cNvPr id="9" name="Zástupný symbol pro číslo snímku 8"/>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p:grpSpPr>
        <p:sp>
          <p:nvSpPr>
            <p:cNvPr id="157"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8"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9"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0"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1"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2"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3"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4"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5"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6"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7"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8"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p:txBody>
          <a:bodyPr/>
          <a:lstStyle/>
          <a:p>
            <a:r>
              <a:rPr lang="cs-CZ" noProof="0"/>
              <a:t>Kliknutím lze upravit styl.</a:t>
            </a:r>
            <a:endParaRPr lang="cs-CZ" noProof="0" dirty="0"/>
          </a:p>
        </p:txBody>
      </p:sp>
      <p:sp>
        <p:nvSpPr>
          <p:cNvPr id="3" name="Zástupný symbol pro datum 2"/>
          <p:cNvSpPr>
            <a:spLocks noGrp="1"/>
          </p:cNvSpPr>
          <p:nvPr>
            <p:ph type="dt" sz="half" idx="10"/>
          </p:nvPr>
        </p:nvSpPr>
        <p:spPr/>
        <p:txBody>
          <a:bodyPr/>
          <a:lstStyle/>
          <a:p>
            <a:fld id="{9AFE8FB1-0A7A-443E-AAF7-31D4FA1AA312}" type="datetimeFigureOut">
              <a:rPr lang="cs-CZ" noProof="0" smtClean="0"/>
              <a:t>15.11.2021</a:t>
            </a:fld>
            <a:endParaRPr lang="cs-CZ" noProof="0" dirty="0"/>
          </a:p>
        </p:txBody>
      </p:sp>
      <p:sp>
        <p:nvSpPr>
          <p:cNvPr id="4" name="Zástupný symbol pro zápatí 3"/>
          <p:cNvSpPr>
            <a:spLocks noGrp="1"/>
          </p:cNvSpPr>
          <p:nvPr>
            <p:ph type="ftr" sz="quarter" idx="11"/>
          </p:nvPr>
        </p:nvSpPr>
        <p:spPr/>
        <p:txBody>
          <a:bodyPr/>
          <a:lstStyle/>
          <a:p>
            <a:endParaRPr lang="cs-CZ" noProof="0" dirty="0"/>
          </a:p>
        </p:txBody>
      </p:sp>
      <p:sp>
        <p:nvSpPr>
          <p:cNvPr id="5" name="Zástupný symbol pro číslo snímku 4"/>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AFE8FB1-0A7A-443E-AAF7-31D4FA1AA312}" type="datetimeFigureOut">
              <a:rPr lang="cs-CZ" noProof="0" smtClean="0"/>
              <a:t>15.11.2021</a:t>
            </a:fld>
            <a:endParaRPr lang="cs-CZ" noProof="0" dirty="0"/>
          </a:p>
        </p:txBody>
      </p:sp>
      <p:sp>
        <p:nvSpPr>
          <p:cNvPr id="3" name="Zástupný symbol pro zápatí 2"/>
          <p:cNvSpPr>
            <a:spLocks noGrp="1"/>
          </p:cNvSpPr>
          <p:nvPr>
            <p:ph type="ftr" sz="quarter" idx="11"/>
          </p:nvPr>
        </p:nvSpPr>
        <p:spPr/>
        <p:txBody>
          <a:bodyPr/>
          <a:lstStyle/>
          <a:p>
            <a:endParaRPr lang="cs-CZ" noProof="0" dirty="0"/>
          </a:p>
        </p:txBody>
      </p:sp>
      <p:sp>
        <p:nvSpPr>
          <p:cNvPr id="4" name="Zástupný symbol pro číslo snímku 3"/>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grpSp>
        <p:nvGrpSpPr>
          <p:cNvPr id="615" name="frame"/>
          <p:cNvGrpSpPr/>
          <p:nvPr/>
        </p:nvGrpSpPr>
        <p:grpSpPr bwMode="invGray">
          <a:xfrm>
            <a:off x="3314242" y="1630826"/>
            <a:ext cx="4719500" cy="4575885"/>
            <a:chOff x="4417839" y="1630821"/>
            <a:chExt cx="6291028" cy="4575885"/>
          </a:xfrm>
        </p:grpSpPr>
        <p:grpSp>
          <p:nvGrpSpPr>
            <p:cNvPr id="616" name="Skupina 515"/>
            <p:cNvGrpSpPr/>
            <p:nvPr/>
          </p:nvGrpSpPr>
          <p:grpSpPr bwMode="invGray">
            <a:xfrm>
              <a:off x="5414491" y="1630821"/>
              <a:ext cx="5294376" cy="4114800"/>
              <a:chOff x="3310555" y="716546"/>
              <a:chExt cx="5294376" cy="4114800"/>
            </a:xfrm>
          </p:grpSpPr>
          <p:grpSp>
            <p:nvGrpSpPr>
              <p:cNvPr id="768" name="Skupina 667"/>
              <p:cNvGrpSpPr/>
              <p:nvPr/>
            </p:nvGrpSpPr>
            <p:grpSpPr bwMode="invGray">
              <a:xfrm flipH="1">
                <a:off x="3310555" y="737968"/>
                <a:ext cx="5294376" cy="54864"/>
                <a:chOff x="1522413" y="1514475"/>
                <a:chExt cx="10569575" cy="64008"/>
              </a:xfrm>
              <a:solidFill>
                <a:schemeClr val="accent1"/>
              </a:solidFill>
            </p:grpSpPr>
            <p:sp>
              <p:nvSpPr>
                <p:cNvPr id="844" name="Volný tvar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5" name="Volný tvar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6" name="Volný tvar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7"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8"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9"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0"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1"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2"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3"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4"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5"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6"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7"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8"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9"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0"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1"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2"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3"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4"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5"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6"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7"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8"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9"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0"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1"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2"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3"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4"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5"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6"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7"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8"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9"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0"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1"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2"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3"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4"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5"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6"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7"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8"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9"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0"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1"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2"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3"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4"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5"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6"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7"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8"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9"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0"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1"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2"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3"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4"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5"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6"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7"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8"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9"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0"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1"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2"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3"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4"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5"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6"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7"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769" name="Skupina 668"/>
              <p:cNvGrpSpPr/>
              <p:nvPr/>
            </p:nvGrpSpPr>
            <p:grpSpPr bwMode="invGray">
              <a:xfrm rot="16200000" flipH="1">
                <a:off x="6492229" y="2755658"/>
                <a:ext cx="4114800" cy="36576"/>
                <a:chOff x="1522413" y="1514475"/>
                <a:chExt cx="10569575" cy="64008"/>
              </a:xfrm>
              <a:solidFill>
                <a:schemeClr val="accent1"/>
              </a:solidFill>
            </p:grpSpPr>
            <p:sp>
              <p:nvSpPr>
                <p:cNvPr id="770" name="Volný tvar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1" name="Volný tvar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2" name="Volný tvar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3"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4"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5"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6"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7"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8"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9"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0"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1"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2"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3"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4"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5"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6"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7"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8"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9"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0"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1"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2"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3"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4"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5"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6"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7"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8"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9"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0"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1"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2"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3"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4"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5"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6"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7"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8"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9"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0"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1"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2"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3"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4"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5"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6"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7"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8"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9"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0"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1"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2"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3"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4"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5"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6"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7"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8"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9"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0"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1"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2"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3"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4"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5"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6"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7"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8"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9"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0"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1"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2"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3"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nvGrpSpPr>
            <p:cNvPr id="617" name="Skupina 516"/>
            <p:cNvGrpSpPr/>
            <p:nvPr/>
          </p:nvGrpSpPr>
          <p:grpSpPr bwMode="invGray">
            <a:xfrm rot="10800000">
              <a:off x="4417839" y="2091906"/>
              <a:ext cx="5294376" cy="4114800"/>
              <a:chOff x="3310555" y="716546"/>
              <a:chExt cx="5294376" cy="4114800"/>
            </a:xfrm>
          </p:grpSpPr>
          <p:grpSp>
            <p:nvGrpSpPr>
              <p:cNvPr id="618" name="Skupina 517"/>
              <p:cNvGrpSpPr/>
              <p:nvPr/>
            </p:nvGrpSpPr>
            <p:grpSpPr bwMode="invGray">
              <a:xfrm flipH="1">
                <a:off x="3310555" y="737968"/>
                <a:ext cx="5294376" cy="54864"/>
                <a:chOff x="1522413" y="1514475"/>
                <a:chExt cx="10569575" cy="64008"/>
              </a:xfrm>
              <a:solidFill>
                <a:schemeClr val="accent1"/>
              </a:solidFill>
            </p:grpSpPr>
            <p:sp>
              <p:nvSpPr>
                <p:cNvPr id="694" name="Volný tvar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5" name="Volný tvar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6" name="Volný tvar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7"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8"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9"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0"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1"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2"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3"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4"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5"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6"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7"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8"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9"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0"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1"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2"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3"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4"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5"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6"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7"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8"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9"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0"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1"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2"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3"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4"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5"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6"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7"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8"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9"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0"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1"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2"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3"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4"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5"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6"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7"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8"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9"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0"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1"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2"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3"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4"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5"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6"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7"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8"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9"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0"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1"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2"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3"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4"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5"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6"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7"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8"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9"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0"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1"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2"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3"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4"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5"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6"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7"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619" name="Skupina 518"/>
              <p:cNvGrpSpPr/>
              <p:nvPr/>
            </p:nvGrpSpPr>
            <p:grpSpPr bwMode="invGray">
              <a:xfrm rot="16200000" flipH="1">
                <a:off x="6492229" y="2755658"/>
                <a:ext cx="4114800" cy="36576"/>
                <a:chOff x="1522413" y="1514475"/>
                <a:chExt cx="10569575" cy="64008"/>
              </a:xfrm>
              <a:solidFill>
                <a:schemeClr val="accent1"/>
              </a:solidFill>
            </p:grpSpPr>
            <p:sp>
              <p:nvSpPr>
                <p:cNvPr id="620" name="Volný tvar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1" name="Volný tvar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2" name="Volný tvar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3"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4"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5"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6"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7"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8"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9"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0"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1"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2"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3"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4"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5"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6"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7"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8"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9"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0"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1"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2"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3"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4"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5"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6"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7"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8"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9"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0"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1"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2"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3"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4"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5"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6"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7"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8"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9"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0"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1"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2"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3"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4"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5"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6"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7"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8"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9"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0"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1"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2"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3"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4"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5"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6"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7"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8"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9"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0"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1"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2"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3"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4"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5"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6"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7"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8"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9"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0"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1"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2"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3"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sp>
        <p:nvSpPr>
          <p:cNvPr id="2" name="Nadpis 1"/>
          <p:cNvSpPr>
            <a:spLocks noGrp="1"/>
          </p:cNvSpPr>
          <p:nvPr>
            <p:ph type="title"/>
          </p:nvPr>
        </p:nvSpPr>
        <p:spPr>
          <a:xfrm>
            <a:off x="1142109" y="274638"/>
            <a:ext cx="6859785" cy="1020762"/>
          </a:xfrm>
        </p:spPr>
        <p:txBody>
          <a:bodyPr anchor="b">
            <a:noAutofit/>
          </a:bodyPr>
          <a:lstStyle>
            <a:lvl1pPr algn="l">
              <a:defRPr sz="2401" b="0"/>
            </a:lvl1pPr>
          </a:lstStyle>
          <a:p>
            <a:r>
              <a:rPr lang="cs-CZ" noProof="0"/>
              <a:t>Kliknutím lze upravit styl.</a:t>
            </a:r>
            <a:endParaRPr lang="cs-CZ" noProof="0" dirty="0"/>
          </a:p>
        </p:txBody>
      </p:sp>
      <p:sp>
        <p:nvSpPr>
          <p:cNvPr id="3" name="Zástupný symbol pro obsah 2"/>
          <p:cNvSpPr>
            <a:spLocks noGrp="1"/>
          </p:cNvSpPr>
          <p:nvPr>
            <p:ph idx="1"/>
          </p:nvPr>
        </p:nvSpPr>
        <p:spPr>
          <a:xfrm>
            <a:off x="3533436" y="1905000"/>
            <a:ext cx="4253068" cy="4038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text 3"/>
          <p:cNvSpPr>
            <a:spLocks noGrp="1"/>
          </p:cNvSpPr>
          <p:nvPr>
            <p:ph type="body" sz="half" idx="2"/>
          </p:nvPr>
        </p:nvSpPr>
        <p:spPr>
          <a:xfrm>
            <a:off x="1142107" y="3429000"/>
            <a:ext cx="2057936" cy="2743200"/>
          </a:xfrm>
        </p:spPr>
        <p:txBody>
          <a:bodyPr anchor="b">
            <a:normAutofit/>
          </a:bodyPr>
          <a:lstStyle>
            <a:lvl1pPr marL="0" indent="0">
              <a:spcBef>
                <a:spcPts val="900"/>
              </a:spcBef>
              <a:buNone/>
              <a:defRPr sz="1200"/>
            </a:lvl1pPr>
            <a:lvl2pPr marL="342997" indent="0">
              <a:buNone/>
              <a:defRPr sz="900"/>
            </a:lvl2pPr>
            <a:lvl3pPr marL="685994" indent="0">
              <a:buNone/>
              <a:defRPr sz="750"/>
            </a:lvl3pPr>
            <a:lvl4pPr marL="1028991" indent="0">
              <a:buNone/>
              <a:defRPr sz="675"/>
            </a:lvl4pPr>
            <a:lvl5pPr marL="1371989" indent="0">
              <a:buNone/>
              <a:defRPr sz="675"/>
            </a:lvl5pPr>
            <a:lvl6pPr marL="1714986" indent="0">
              <a:buNone/>
              <a:defRPr sz="675"/>
            </a:lvl6pPr>
            <a:lvl7pPr marL="2057983" indent="0">
              <a:buNone/>
              <a:defRPr sz="675"/>
            </a:lvl7pPr>
            <a:lvl8pPr marL="2400980" indent="0">
              <a:buNone/>
              <a:defRPr sz="675"/>
            </a:lvl8pPr>
            <a:lvl9pPr marL="2743977" indent="0">
              <a:buNone/>
              <a:defRPr sz="675"/>
            </a:lvl9pPr>
          </a:lstStyle>
          <a:p>
            <a:pPr lvl="0"/>
            <a:r>
              <a:rPr lang="cs-CZ" noProof="0"/>
              <a:t>Kliknutím lze upravit styly předlohy textu.</a:t>
            </a:r>
          </a:p>
        </p:txBody>
      </p:sp>
      <p:sp>
        <p:nvSpPr>
          <p:cNvPr id="5" name="Zástupný symbol pro datum 4"/>
          <p:cNvSpPr>
            <a:spLocks noGrp="1"/>
          </p:cNvSpPr>
          <p:nvPr>
            <p:ph type="dt" sz="half" idx="10"/>
          </p:nvPr>
        </p:nvSpPr>
        <p:spPr/>
        <p:txBody>
          <a:bodyPr/>
          <a:lstStyle/>
          <a:p>
            <a:fld id="{9AFE8FB1-0A7A-443E-AAF7-31D4FA1AA312}" type="datetimeFigureOut">
              <a:rPr lang="cs-CZ" noProof="0" smtClean="0"/>
              <a:t>15.11.2021</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614" name="frame"/>
          <p:cNvGrpSpPr/>
          <p:nvPr/>
        </p:nvGrpSpPr>
        <p:grpSpPr bwMode="invGray">
          <a:xfrm flipH="1">
            <a:off x="1085908" y="1630826"/>
            <a:ext cx="4719500" cy="4575885"/>
            <a:chOff x="4417839" y="1630821"/>
            <a:chExt cx="6291028" cy="4575885"/>
          </a:xfrm>
        </p:grpSpPr>
        <p:grpSp>
          <p:nvGrpSpPr>
            <p:cNvPr id="615" name="Skupina 514"/>
            <p:cNvGrpSpPr/>
            <p:nvPr/>
          </p:nvGrpSpPr>
          <p:grpSpPr bwMode="invGray">
            <a:xfrm>
              <a:off x="5414491" y="1630821"/>
              <a:ext cx="5294376" cy="4114800"/>
              <a:chOff x="3310555" y="716546"/>
              <a:chExt cx="5294376" cy="4114800"/>
            </a:xfrm>
          </p:grpSpPr>
          <p:grpSp>
            <p:nvGrpSpPr>
              <p:cNvPr id="767" name="Skupina 666"/>
              <p:cNvGrpSpPr/>
              <p:nvPr/>
            </p:nvGrpSpPr>
            <p:grpSpPr bwMode="invGray">
              <a:xfrm flipH="1">
                <a:off x="3310555" y="737968"/>
                <a:ext cx="5294376" cy="54864"/>
                <a:chOff x="1522413" y="1514475"/>
                <a:chExt cx="10569575" cy="64008"/>
              </a:xfrm>
              <a:solidFill>
                <a:schemeClr val="accent1"/>
              </a:solidFill>
            </p:grpSpPr>
            <p:sp>
              <p:nvSpPr>
                <p:cNvPr id="843" name="Volný tvar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4" name="Volný tvar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5" name="Volný tvar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6"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7"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8"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9"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0"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1"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2"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3"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4"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5"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6"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7"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8"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9"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0"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1"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2"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3"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4"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5"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6"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7"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8"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9"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0"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1"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2"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3"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4"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5"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6"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7"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8"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9"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0"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1"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2"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3"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4"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5"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6"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7"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8"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9"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0"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1"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2"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3"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4"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5"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6"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7"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8"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9"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0"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1"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2"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3"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4"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5"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6"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7"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8"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9"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0"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1"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2"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3"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4"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5"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6"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768" name="Skupina 667"/>
              <p:cNvGrpSpPr/>
              <p:nvPr/>
            </p:nvGrpSpPr>
            <p:grpSpPr bwMode="invGray">
              <a:xfrm rot="16200000" flipH="1">
                <a:off x="6492229" y="2755658"/>
                <a:ext cx="4114800" cy="36576"/>
                <a:chOff x="1522413" y="1514475"/>
                <a:chExt cx="10569575" cy="64008"/>
              </a:xfrm>
              <a:solidFill>
                <a:schemeClr val="accent1"/>
              </a:solidFill>
            </p:grpSpPr>
            <p:sp>
              <p:nvSpPr>
                <p:cNvPr id="769" name="Volný tvar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0" name="Volný tvar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1" name="Volný tvar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2"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3"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4"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5"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6"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7"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8"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9"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0"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1"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2"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3"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4"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5"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6"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7"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8"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9"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0"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1"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2"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3"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4"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5"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6"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7"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8"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9"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0"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1"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2"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3"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4"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5"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6"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7"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8"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9"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0"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1"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2"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3"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4"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5"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6"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7"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8"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9"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0"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1"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2"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3"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4"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5"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6"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7"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8"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9"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0"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1"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2"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3"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4"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5"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6"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7"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8"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9"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0"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1"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2"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nvGrpSpPr>
            <p:cNvPr id="616" name="Skupina 515"/>
            <p:cNvGrpSpPr/>
            <p:nvPr/>
          </p:nvGrpSpPr>
          <p:grpSpPr bwMode="invGray">
            <a:xfrm rot="10800000">
              <a:off x="4417839" y="2091906"/>
              <a:ext cx="5294376" cy="4114800"/>
              <a:chOff x="3310555" y="716546"/>
              <a:chExt cx="5294376" cy="4114800"/>
            </a:xfrm>
          </p:grpSpPr>
          <p:grpSp>
            <p:nvGrpSpPr>
              <p:cNvPr id="617" name="Skupina 516"/>
              <p:cNvGrpSpPr/>
              <p:nvPr/>
            </p:nvGrpSpPr>
            <p:grpSpPr bwMode="invGray">
              <a:xfrm flipH="1">
                <a:off x="3310555" y="737968"/>
                <a:ext cx="5294376" cy="54864"/>
                <a:chOff x="1522413" y="1514475"/>
                <a:chExt cx="10569575" cy="64008"/>
              </a:xfrm>
              <a:solidFill>
                <a:schemeClr val="accent1"/>
              </a:solidFill>
            </p:grpSpPr>
            <p:sp>
              <p:nvSpPr>
                <p:cNvPr id="693" name="Volný tvar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4" name="Volný tvar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5" name="Volný tvar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6"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7"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8"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9"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0"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1"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2"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3"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4"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5"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6"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7"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8"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9"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0"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1"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2"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3"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4"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5"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6"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7"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8"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9"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0"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1"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2"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3"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4"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5"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6"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7"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8"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9"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0"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1"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2"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3"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4"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5"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6"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7"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8"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9"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0"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1"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2"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3"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4"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5"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6"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7"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8"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9"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0"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1"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2"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3"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4"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5"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6"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7"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8"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9"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0"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1"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2"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3"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4"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5"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6"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618" name="Skupina 517"/>
              <p:cNvGrpSpPr/>
              <p:nvPr/>
            </p:nvGrpSpPr>
            <p:grpSpPr bwMode="invGray">
              <a:xfrm rot="16200000" flipH="1">
                <a:off x="6492229" y="2755658"/>
                <a:ext cx="4114800" cy="36576"/>
                <a:chOff x="1522413" y="1514475"/>
                <a:chExt cx="10569575" cy="64008"/>
              </a:xfrm>
              <a:solidFill>
                <a:schemeClr val="accent1"/>
              </a:solidFill>
            </p:grpSpPr>
            <p:sp>
              <p:nvSpPr>
                <p:cNvPr id="619" name="Volný tvar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0" name="Volný tvar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1" name="Volný tvar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2" name="Volný tvar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3" name="Volný tvar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4" name="Volný tvar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5" name="Volný tvar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6" name="Volný tvar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7" name="Volný tvar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8" name="Volný tvar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9" name="Volný tvar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0" name="Volný tvar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1" name="Volný tvar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2" name="Volný tvar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3" name="Volný tvar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4" name="Volný tvar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5" name="Volný tvar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6" name="Volný tvar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7" name="Volný tvar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8" name="Volný tvar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9" name="Volný tvar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0" name="Volný tvar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1" name="Volný tvar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2" name="Volný tvar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3" name="Volný tvar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4" name="Volný tvar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5" name="Volný tvar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6" name="Volný tvar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7" name="Volný tvar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8" name="Volný tvar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9" name="Volný tvar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0" name="Volný tvar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1" name="Volný tvar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2" name="Volný tvar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3" name="Volný tvar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4" name="Volný tvar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5" name="Volný tvar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6" name="Volný tvar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7" name="Volný tvar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8" name="Volný tvar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9" name="Volný tvar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0" name="Volný tvar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1" name="Volný tvar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2" name="Volný tvar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3" name="Volný tvar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4" name="Volný tvar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5" name="Volný tvar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6" name="Volný tvar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7" name="Volný tvar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8" name="Volný tvar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9" name="Volný tvar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0" name="Volný tvar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1" name="Volný tvar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2" name="Volný tvar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3" name="Volný tvar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4" name="Volný tvar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5" name="Volný tvar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6" name="Volný tvar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7" name="Volný tvar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8" name="Volný tvar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9" name="Volný tvar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0" name="Volný tvar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1" name="Volný tvar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2" name="Volný tvar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3" name="Volný tvar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4" name="Volný tvar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5" name="Volný tvar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6" name="Volný tvar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7" name="Volný tvar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8" name="Volný tvar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9" name="Volný tvar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0" name="Volný tvar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1" name="Volný tvar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2" name="Volný tvar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sp>
        <p:nvSpPr>
          <p:cNvPr id="2" name="Nadpis 1"/>
          <p:cNvSpPr>
            <a:spLocks noGrp="1"/>
          </p:cNvSpPr>
          <p:nvPr>
            <p:ph type="title"/>
          </p:nvPr>
        </p:nvSpPr>
        <p:spPr>
          <a:xfrm>
            <a:off x="1142109" y="274638"/>
            <a:ext cx="6859785" cy="1020762"/>
          </a:xfrm>
        </p:spPr>
        <p:txBody>
          <a:bodyPr anchor="b">
            <a:noAutofit/>
          </a:bodyPr>
          <a:lstStyle>
            <a:lvl1pPr algn="l">
              <a:defRPr sz="2401" b="0"/>
            </a:lvl1pPr>
          </a:lstStyle>
          <a:p>
            <a:r>
              <a:rPr lang="cs-CZ" noProof="0"/>
              <a:t>Kliknutím lze upravit styl.</a:t>
            </a:r>
            <a:endParaRPr lang="cs-CZ" noProof="0" dirty="0"/>
          </a:p>
        </p:txBody>
      </p:sp>
      <p:sp>
        <p:nvSpPr>
          <p:cNvPr id="3" name="Piál 1Zástupný symbol pro obrázek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1800"/>
            </a:lvl1pPr>
            <a:lvl2pPr marL="342997" indent="0">
              <a:buNone/>
              <a:defRPr sz="2101"/>
            </a:lvl2pPr>
            <a:lvl3pPr marL="685994" indent="0">
              <a:buNone/>
              <a:defRPr sz="1800"/>
            </a:lvl3pPr>
            <a:lvl4pPr marL="1028991" indent="0">
              <a:buNone/>
              <a:defRPr sz="1500"/>
            </a:lvl4pPr>
            <a:lvl5pPr marL="1371989" indent="0">
              <a:buNone/>
              <a:defRPr sz="1500"/>
            </a:lvl5pPr>
            <a:lvl6pPr marL="1714986" indent="0">
              <a:buNone/>
              <a:defRPr sz="1500"/>
            </a:lvl6pPr>
            <a:lvl7pPr marL="2057983" indent="0">
              <a:buNone/>
              <a:defRPr sz="1500"/>
            </a:lvl7pPr>
            <a:lvl8pPr marL="2400980" indent="0">
              <a:buNone/>
              <a:defRPr sz="1500"/>
            </a:lvl8pPr>
            <a:lvl9pPr marL="2743977" indent="0">
              <a:buNone/>
              <a:defRPr sz="1500"/>
            </a:lvl9pPr>
          </a:lstStyle>
          <a:p>
            <a:r>
              <a:rPr lang="cs-CZ" noProof="0"/>
              <a:t>Kliknutím na ikonu přidáte obrázek.</a:t>
            </a:r>
            <a:endParaRPr lang="cs-CZ" noProof="0" dirty="0"/>
          </a:p>
        </p:txBody>
      </p:sp>
      <p:sp>
        <p:nvSpPr>
          <p:cNvPr id="4" name="Zástupný symbol pro text 3"/>
          <p:cNvSpPr>
            <a:spLocks noGrp="1"/>
          </p:cNvSpPr>
          <p:nvPr>
            <p:ph type="body" sz="half" idx="2"/>
          </p:nvPr>
        </p:nvSpPr>
        <p:spPr>
          <a:xfrm>
            <a:off x="5931014" y="3411748"/>
            <a:ext cx="2057936" cy="2743200"/>
          </a:xfrm>
        </p:spPr>
        <p:txBody>
          <a:bodyPr anchor="b">
            <a:normAutofit/>
          </a:bodyPr>
          <a:lstStyle>
            <a:lvl1pPr marL="0" indent="0">
              <a:spcBef>
                <a:spcPts val="900"/>
              </a:spcBef>
              <a:buNone/>
              <a:defRPr sz="1200"/>
            </a:lvl1pPr>
            <a:lvl2pPr marL="342997" indent="0">
              <a:buNone/>
              <a:defRPr sz="900"/>
            </a:lvl2pPr>
            <a:lvl3pPr marL="685994" indent="0">
              <a:buNone/>
              <a:defRPr sz="750"/>
            </a:lvl3pPr>
            <a:lvl4pPr marL="1028991" indent="0">
              <a:buNone/>
              <a:defRPr sz="675"/>
            </a:lvl4pPr>
            <a:lvl5pPr marL="1371989" indent="0">
              <a:buNone/>
              <a:defRPr sz="675"/>
            </a:lvl5pPr>
            <a:lvl6pPr marL="1714986" indent="0">
              <a:buNone/>
              <a:defRPr sz="675"/>
            </a:lvl6pPr>
            <a:lvl7pPr marL="2057983" indent="0">
              <a:buNone/>
              <a:defRPr sz="675"/>
            </a:lvl7pPr>
            <a:lvl8pPr marL="2400980" indent="0">
              <a:buNone/>
              <a:defRPr sz="675"/>
            </a:lvl8pPr>
            <a:lvl9pPr marL="2743977" indent="0">
              <a:buNone/>
              <a:defRPr sz="675"/>
            </a:lvl9pPr>
          </a:lstStyle>
          <a:p>
            <a:pPr lvl="0"/>
            <a:r>
              <a:rPr lang="cs-CZ" noProof="0"/>
              <a:t>Kliknutím lze upravit styly předlohy textu.</a:t>
            </a:r>
          </a:p>
        </p:txBody>
      </p:sp>
      <p:sp>
        <p:nvSpPr>
          <p:cNvPr id="5" name="Zástupný symbol pro datum 4"/>
          <p:cNvSpPr>
            <a:spLocks noGrp="1"/>
          </p:cNvSpPr>
          <p:nvPr>
            <p:ph type="dt" sz="half" idx="10"/>
          </p:nvPr>
        </p:nvSpPr>
        <p:spPr/>
        <p:txBody>
          <a:bodyPr/>
          <a:lstStyle/>
          <a:p>
            <a:fld id="{9AFE8FB1-0A7A-443E-AAF7-31D4FA1AA312}" type="datetimeFigureOut">
              <a:rPr lang="cs-CZ" noProof="0" smtClean="0"/>
              <a:t>15.11.2021</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142109" y="274638"/>
            <a:ext cx="6859785" cy="1020762"/>
          </a:xfrm>
          <a:prstGeom prst="rect">
            <a:avLst/>
          </a:prstGeom>
        </p:spPr>
        <p:txBody>
          <a:bodyPr vert="horz" lIns="91440" tIns="45720" rIns="91440" bIns="45720" rtlCol="0" anchor="b">
            <a:normAutofit/>
          </a:bodyPr>
          <a:lstStyle/>
          <a:p>
            <a:r>
              <a:rPr lang="cs-CZ" noProof="0" dirty="0"/>
              <a:t>Kliknutím lze upravit styl.</a:t>
            </a:r>
          </a:p>
        </p:txBody>
      </p:sp>
      <p:sp>
        <p:nvSpPr>
          <p:cNvPr id="3" name="Zástupný symbol pro text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cs-CZ" noProof="0" dirty="0"/>
              <a:t>Kliknutím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4" name="Zástupný symbol pro datum 3"/>
          <p:cNvSpPr>
            <a:spLocks noGrp="1"/>
          </p:cNvSpPr>
          <p:nvPr>
            <p:ph type="dt" sz="half" idx="2"/>
          </p:nvPr>
        </p:nvSpPr>
        <p:spPr>
          <a:xfrm>
            <a:off x="6058289" y="6400801"/>
            <a:ext cx="933137" cy="276226"/>
          </a:xfrm>
          <a:prstGeom prst="rect">
            <a:avLst/>
          </a:prstGeom>
        </p:spPr>
        <p:txBody>
          <a:bodyPr vert="horz" lIns="91440" tIns="45720" rIns="91440" bIns="45720" rtlCol="0" anchor="ctr"/>
          <a:lstStyle>
            <a:lvl1pPr algn="r">
              <a:defRPr sz="750">
                <a:solidFill>
                  <a:schemeClr val="tx1">
                    <a:tint val="75000"/>
                  </a:schemeClr>
                </a:solidFill>
              </a:defRPr>
            </a:lvl1pPr>
          </a:lstStyle>
          <a:p>
            <a:fld id="{9AFE8FB1-0A7A-443E-AAF7-31D4FA1AA312}" type="datetimeFigureOut">
              <a:rPr lang="cs-CZ" noProof="0" smtClean="0"/>
              <a:pPr/>
              <a:t>15.11.2021</a:t>
            </a:fld>
            <a:endParaRPr lang="cs-CZ" noProof="0" dirty="0"/>
          </a:p>
        </p:txBody>
      </p:sp>
      <p:sp>
        <p:nvSpPr>
          <p:cNvPr id="5" name="Zástupný symbol pro zápatí 5"/>
          <p:cNvSpPr>
            <a:spLocks noGrp="1"/>
          </p:cNvSpPr>
          <p:nvPr>
            <p:ph type="ftr" sz="quarter" idx="3"/>
          </p:nvPr>
        </p:nvSpPr>
        <p:spPr>
          <a:xfrm>
            <a:off x="1142109" y="6400801"/>
            <a:ext cx="4744685" cy="276226"/>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cs-CZ" noProof="0" dirty="0"/>
          </a:p>
        </p:txBody>
      </p:sp>
      <p:sp>
        <p:nvSpPr>
          <p:cNvPr id="6" name="Zástupný symbol pro číslo snímku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750">
                <a:solidFill>
                  <a:schemeClr val="tx1">
                    <a:tint val="75000"/>
                  </a:schemeClr>
                </a:solidFill>
              </a:defRPr>
            </a:lvl1p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94" rtl="0" eaLnBrk="1" latinLnBrk="0" hangingPunct="1">
        <a:lnSpc>
          <a:spcPct val="90000"/>
        </a:lnSpc>
        <a:spcBef>
          <a:spcPct val="0"/>
        </a:spcBef>
        <a:buNone/>
        <a:defRPr sz="2401" kern="1200">
          <a:solidFill>
            <a:schemeClr val="tx1"/>
          </a:solidFill>
          <a:latin typeface="+mj-lt"/>
          <a:ea typeface="+mj-ea"/>
          <a:cs typeface="+mj-cs"/>
        </a:defRPr>
      </a:lvl1pPr>
    </p:titleStyle>
    <p:bodyStyle>
      <a:lvl1pPr marL="205799" indent="-205799" algn="l" defTabSz="685994" rtl="0" eaLnBrk="1" latinLnBrk="0" hangingPunct="1">
        <a:lnSpc>
          <a:spcPct val="90000"/>
        </a:lnSpc>
        <a:spcBef>
          <a:spcPts val="1350"/>
        </a:spcBef>
        <a:buSzPct val="80000"/>
        <a:buFont typeface="Wingdings" pitchFamily="2" charset="2"/>
        <a:buChar char="§"/>
        <a:defRPr sz="1800" kern="1200">
          <a:solidFill>
            <a:schemeClr val="tx1"/>
          </a:solidFill>
          <a:latin typeface="+mn-lt"/>
          <a:ea typeface="+mn-ea"/>
          <a:cs typeface="+mn-cs"/>
        </a:defRPr>
      </a:lvl1pPr>
      <a:lvl2pPr marL="432176" indent="-205799" algn="l" defTabSz="685994" rtl="0" eaLnBrk="1" latinLnBrk="0" hangingPunct="1">
        <a:lnSpc>
          <a:spcPct val="90000"/>
        </a:lnSpc>
        <a:spcBef>
          <a:spcPts val="450"/>
        </a:spcBef>
        <a:buSzPct val="100000"/>
        <a:buFont typeface="Consolas" pitchFamily="49" charset="0"/>
        <a:buChar char="–"/>
        <a:defRPr sz="1500" kern="1200">
          <a:solidFill>
            <a:schemeClr val="tx1"/>
          </a:solidFill>
          <a:latin typeface="+mn-lt"/>
          <a:ea typeface="+mn-ea"/>
          <a:cs typeface="+mn-cs"/>
        </a:defRPr>
      </a:lvl2pPr>
      <a:lvl3pPr marL="603675" indent="-171499" algn="l" defTabSz="685994" rtl="0" eaLnBrk="1" latinLnBrk="0" hangingPunct="1">
        <a:lnSpc>
          <a:spcPct val="90000"/>
        </a:lnSpc>
        <a:spcBef>
          <a:spcPts val="450"/>
        </a:spcBef>
        <a:buSzPct val="80000"/>
        <a:buFont typeface="Wingdings" pitchFamily="2" charset="2"/>
        <a:buChar char="§"/>
        <a:defRPr sz="1350" kern="1200">
          <a:solidFill>
            <a:schemeClr val="tx1"/>
          </a:solidFill>
          <a:latin typeface="+mn-lt"/>
          <a:ea typeface="+mn-ea"/>
          <a:cs typeface="+mn-cs"/>
        </a:defRPr>
      </a:lvl3pPr>
      <a:lvl4pPr marL="775174" indent="-171499" algn="l" defTabSz="685994"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4pPr>
      <a:lvl5pPr marL="946671" indent="-171499" algn="l" defTabSz="685994"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5pPr>
      <a:lvl6pPr marL="1118171" indent="-171499" algn="l" defTabSz="685994"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6pPr>
      <a:lvl7pPr marL="1289670" indent="-171499" algn="l" defTabSz="685994"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7pPr>
      <a:lvl8pPr marL="1461168" indent="-171499" algn="l" defTabSz="685994"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8pPr>
      <a:lvl9pPr marL="1632666" indent="-171499" algn="l" defTabSz="685994"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9pPr>
    </p:bodyStyle>
    <p:otherStyle>
      <a:defPPr>
        <a:defRPr/>
      </a:defPPr>
      <a:lvl1pPr marL="0" algn="l" defTabSz="685994" rtl="0" eaLnBrk="1" latinLnBrk="0" hangingPunct="1">
        <a:defRPr sz="1350" kern="1200">
          <a:solidFill>
            <a:schemeClr val="tx1"/>
          </a:solidFill>
          <a:latin typeface="+mn-lt"/>
          <a:ea typeface="+mn-ea"/>
          <a:cs typeface="+mn-cs"/>
        </a:defRPr>
      </a:lvl1pPr>
      <a:lvl2pPr marL="342997" algn="l" defTabSz="685994" rtl="0" eaLnBrk="1" latinLnBrk="0" hangingPunct="1">
        <a:defRPr sz="1350" kern="1200">
          <a:solidFill>
            <a:schemeClr val="tx1"/>
          </a:solidFill>
          <a:latin typeface="+mn-lt"/>
          <a:ea typeface="+mn-ea"/>
          <a:cs typeface="+mn-cs"/>
        </a:defRPr>
      </a:lvl2pPr>
      <a:lvl3pPr marL="685994" algn="l" defTabSz="685994" rtl="0" eaLnBrk="1" latinLnBrk="0" hangingPunct="1">
        <a:defRPr sz="1350" kern="1200">
          <a:solidFill>
            <a:schemeClr val="tx1"/>
          </a:solidFill>
          <a:latin typeface="+mn-lt"/>
          <a:ea typeface="+mn-ea"/>
          <a:cs typeface="+mn-cs"/>
        </a:defRPr>
      </a:lvl3pPr>
      <a:lvl4pPr marL="1028991" algn="l" defTabSz="685994" rtl="0" eaLnBrk="1" latinLnBrk="0" hangingPunct="1">
        <a:defRPr sz="1350" kern="1200">
          <a:solidFill>
            <a:schemeClr val="tx1"/>
          </a:solidFill>
          <a:latin typeface="+mn-lt"/>
          <a:ea typeface="+mn-ea"/>
          <a:cs typeface="+mn-cs"/>
        </a:defRPr>
      </a:lvl4pPr>
      <a:lvl5pPr marL="1371989" algn="l" defTabSz="685994" rtl="0" eaLnBrk="1" latinLnBrk="0" hangingPunct="1">
        <a:defRPr sz="1350" kern="1200">
          <a:solidFill>
            <a:schemeClr val="tx1"/>
          </a:solidFill>
          <a:latin typeface="+mn-lt"/>
          <a:ea typeface="+mn-ea"/>
          <a:cs typeface="+mn-cs"/>
        </a:defRPr>
      </a:lvl5pPr>
      <a:lvl6pPr marL="1714986" algn="l" defTabSz="685994" rtl="0" eaLnBrk="1" latinLnBrk="0" hangingPunct="1">
        <a:defRPr sz="1350" kern="1200">
          <a:solidFill>
            <a:schemeClr val="tx1"/>
          </a:solidFill>
          <a:latin typeface="+mn-lt"/>
          <a:ea typeface="+mn-ea"/>
          <a:cs typeface="+mn-cs"/>
        </a:defRPr>
      </a:lvl6pPr>
      <a:lvl7pPr marL="2057983" algn="l" defTabSz="685994" rtl="0" eaLnBrk="1" latinLnBrk="0" hangingPunct="1">
        <a:defRPr sz="1350" kern="1200">
          <a:solidFill>
            <a:schemeClr val="tx1"/>
          </a:solidFill>
          <a:latin typeface="+mn-lt"/>
          <a:ea typeface="+mn-ea"/>
          <a:cs typeface="+mn-cs"/>
        </a:defRPr>
      </a:lvl7pPr>
      <a:lvl8pPr marL="2400980" algn="l" defTabSz="685994" rtl="0" eaLnBrk="1" latinLnBrk="0" hangingPunct="1">
        <a:defRPr sz="1350" kern="1200">
          <a:solidFill>
            <a:schemeClr val="tx1"/>
          </a:solidFill>
          <a:latin typeface="+mn-lt"/>
          <a:ea typeface="+mn-ea"/>
          <a:cs typeface="+mn-cs"/>
        </a:defRPr>
      </a:lvl8pPr>
      <a:lvl9pPr marL="2743977" algn="l" defTabSz="68599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uscleimbalancesyndromes.com/janda-syndromes/lower-crossed-syndrome/" TargetMode="External"/><Relationship Id="rId2" Type="http://schemas.openxmlformats.org/officeDocument/2006/relationships/hyperlink" Target="http://www.muscleimbalancesyndromes.com/janda-syndromes/upper-crossed-syndrome/" TargetMode="External"/><Relationship Id="rId1" Type="http://schemas.openxmlformats.org/officeDocument/2006/relationships/slideLayout" Target="../slideLayouts/slideLayout2.xml"/><Relationship Id="rId4" Type="http://schemas.openxmlformats.org/officeDocument/2006/relationships/hyperlink" Target="http://www.muscleimbalancesyndromes.com/janda-syndromes/layer-syndrom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jandaapproach.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muscleimbalancesyndromes.com/wp-content/uploads/2010/11/fig04_03a.jp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z/url?sa=i&amp;rct=j&amp;q=&amp;esrc=s&amp;frm=1&amp;source=images&amp;cd=&amp;cad=rja&amp;docid=JvW4J46R5g33TM&amp;tbnid=d8um1ubCKVQfiM:&amp;ved=0CAUQjRw&amp;url=http://www.cvicime.cz/cviceni-praha/anatomie/funkce.html&amp;ei=IVJEUc3DGYXOswaiuYHoBg&amp;bvm=bv.43828540,d.Yms&amp;psig=AFQjCNGO3o-qAsc5L7hKkZMkI4y7zljPCQ&amp;ust=1363518338781412"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jandaapproach.com/" TargetMode="External"/><Relationship Id="rId2" Type="http://schemas.openxmlformats.org/officeDocument/2006/relationships/hyperlink" Target="http://www.muscleimbalancesyndromes.com/janda-syndromes/layer-syndrom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42106" y="665202"/>
            <a:ext cx="7030293" cy="369332"/>
          </a:xfrm>
        </p:spPr>
        <p:txBody>
          <a:bodyPr/>
          <a:lstStyle/>
          <a:p>
            <a:pPr>
              <a:spcBef>
                <a:spcPts val="0"/>
              </a:spcBef>
            </a:pPr>
            <a:r>
              <a:rPr lang="cs-CZ" sz="2000" dirty="0" err="1">
                <a:latin typeface="Consolas"/>
              </a:rPr>
              <a:t>Examination</a:t>
            </a:r>
            <a:r>
              <a:rPr lang="cs-CZ" sz="2000" dirty="0">
                <a:latin typeface="Consolas"/>
              </a:rPr>
              <a:t> </a:t>
            </a:r>
            <a:r>
              <a:rPr lang="cs-CZ" sz="2000" dirty="0" err="1">
                <a:latin typeface="Consolas"/>
              </a:rPr>
              <a:t>methods</a:t>
            </a:r>
            <a:r>
              <a:rPr lang="cs-CZ" sz="2000" dirty="0">
                <a:latin typeface="Consolas"/>
              </a:rPr>
              <a:t> in </a:t>
            </a:r>
            <a:r>
              <a:rPr lang="cs-CZ" sz="2000" dirty="0" err="1">
                <a:latin typeface="Consolas"/>
              </a:rPr>
              <a:t>rehabilitation</a:t>
            </a:r>
            <a:r>
              <a:rPr lang="cs-CZ" sz="2000" dirty="0">
                <a:latin typeface="Consolas"/>
              </a:rPr>
              <a:t>, 15.11.2021</a:t>
            </a:r>
          </a:p>
        </p:txBody>
      </p:sp>
      <p:sp>
        <p:nvSpPr>
          <p:cNvPr id="3" name="Podnadpis 2"/>
          <p:cNvSpPr>
            <a:spLocks noGrp="1"/>
          </p:cNvSpPr>
          <p:nvPr>
            <p:ph type="subTitle" idx="1"/>
          </p:nvPr>
        </p:nvSpPr>
        <p:spPr>
          <a:xfrm>
            <a:off x="3111534" y="5105400"/>
            <a:ext cx="3384376" cy="533400"/>
          </a:xfrm>
        </p:spPr>
        <p:txBody>
          <a:bodyPr/>
          <a:lstStyle/>
          <a:p>
            <a:r>
              <a:rPr lang="cs-CZ" dirty="0"/>
              <a:t>Mgr. Veronika Mrkvicová, Ph.D.</a:t>
            </a:r>
            <a:endParaRPr lang="cs-CZ" b="0" i="0" dirty="0">
              <a:solidFill>
                <a:schemeClr val="tx1">
                  <a:tint val="75000"/>
                </a:schemeClr>
              </a:solidFill>
            </a:endParaRPr>
          </a:p>
        </p:txBody>
      </p:sp>
      <p:sp>
        <p:nvSpPr>
          <p:cNvPr id="4" name="Obdélník 3"/>
          <p:cNvSpPr/>
          <p:nvPr/>
        </p:nvSpPr>
        <p:spPr>
          <a:xfrm>
            <a:off x="1945247" y="5638800"/>
            <a:ext cx="5716951" cy="369332"/>
          </a:xfrm>
          <a:prstGeom prst="rect">
            <a:avLst/>
          </a:prstGeom>
        </p:spPr>
        <p:txBody>
          <a:bodyPr wrap="none">
            <a:spAutoFit/>
          </a:bodyPr>
          <a:lstStyle/>
          <a:p>
            <a:pPr algn="ctr"/>
            <a:r>
              <a:rPr lang="cs-CZ" dirty="0"/>
              <a:t>Department </a:t>
            </a:r>
            <a:r>
              <a:rPr lang="cs-CZ" dirty="0" err="1"/>
              <a:t>of</a:t>
            </a:r>
            <a:r>
              <a:rPr lang="cs-CZ" dirty="0"/>
              <a:t> </a:t>
            </a:r>
            <a:r>
              <a:rPr lang="cs-CZ" dirty="0" err="1"/>
              <a:t>Physiotherapy</a:t>
            </a:r>
            <a:r>
              <a:rPr lang="cs-CZ" dirty="0"/>
              <a:t> and </a:t>
            </a:r>
            <a:r>
              <a:rPr lang="cs-CZ" dirty="0" err="1"/>
              <a:t>Rehabilitation</a:t>
            </a:r>
            <a:r>
              <a:rPr lang="cs-CZ" dirty="0"/>
              <a:t> – MF MU</a:t>
            </a:r>
          </a:p>
        </p:txBody>
      </p:sp>
      <p:sp>
        <p:nvSpPr>
          <p:cNvPr id="5" name="Nadpis 1">
            <a:extLst>
              <a:ext uri="{FF2B5EF4-FFF2-40B4-BE49-F238E27FC236}">
                <a16:creationId xmlns:a16="http://schemas.microsoft.com/office/drawing/2014/main" id="{FC81D553-9508-47EC-935C-DE3D4F97182B}"/>
              </a:ext>
            </a:extLst>
          </p:cNvPr>
          <p:cNvSpPr txBox="1">
            <a:spLocks/>
          </p:cNvSpPr>
          <p:nvPr/>
        </p:nvSpPr>
        <p:spPr>
          <a:xfrm>
            <a:off x="1907704" y="1963663"/>
            <a:ext cx="6408712" cy="1431057"/>
          </a:xfrm>
          <a:prstGeom prst="rect">
            <a:avLst/>
          </a:prstGeom>
        </p:spPr>
        <p:txBody>
          <a:bodyPr vert="horz" lIns="91440" tIns="45720" rIns="91440" bIns="45720" rtlCol="0" anchor="b">
            <a:noAutofit/>
          </a:bodyPr>
          <a:lstStyle>
            <a:lvl1pPr algn="l" defTabSz="685994" rtl="0" eaLnBrk="1" latinLnBrk="0" hangingPunct="1">
              <a:lnSpc>
                <a:spcPct val="90000"/>
              </a:lnSpc>
              <a:spcBef>
                <a:spcPct val="0"/>
              </a:spcBef>
              <a:buNone/>
              <a:defRPr sz="4051" kern="1200">
                <a:solidFill>
                  <a:schemeClr val="tx1"/>
                </a:solidFill>
                <a:latin typeface="+mj-lt"/>
                <a:ea typeface="+mj-ea"/>
                <a:cs typeface="+mj-cs"/>
              </a:defRPr>
            </a:lvl1pPr>
          </a:lstStyle>
          <a:p>
            <a:pPr>
              <a:spcBef>
                <a:spcPts val="0"/>
              </a:spcBef>
            </a:pPr>
            <a:r>
              <a:rPr lang="cs-CZ" sz="4400" dirty="0" err="1">
                <a:latin typeface="Consolas"/>
              </a:rPr>
              <a:t>Muscle</a:t>
            </a:r>
            <a:r>
              <a:rPr lang="cs-CZ" sz="4400" dirty="0">
                <a:latin typeface="Consolas"/>
              </a:rPr>
              <a:t> </a:t>
            </a:r>
            <a:r>
              <a:rPr lang="cs-CZ" sz="4400" dirty="0" err="1">
                <a:latin typeface="Consolas"/>
              </a:rPr>
              <a:t>imbalance</a:t>
            </a:r>
            <a:endParaRPr lang="cs-CZ" sz="4400" dirty="0">
              <a:latin typeface="Consolas"/>
            </a:endParaRP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a:t>
            </a:r>
            <a:r>
              <a:rPr lang="cs-CZ" dirty="0" err="1"/>
              <a:t>Sensorimotor</a:t>
            </a:r>
            <a:r>
              <a:rPr lang="cs-CZ" dirty="0"/>
              <a:t> </a:t>
            </a:r>
            <a:r>
              <a:rPr lang="cs-CZ" dirty="0" err="1"/>
              <a:t>System</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sz="2000" dirty="0"/>
              <a:t>Because of the involvement of the CNS in muscle imbalance and pain, </a:t>
            </a:r>
            <a:r>
              <a:rPr lang="en-US" sz="2000" dirty="0" err="1"/>
              <a:t>Janda</a:t>
            </a:r>
            <a:r>
              <a:rPr lang="en-US" sz="2000" dirty="0"/>
              <a:t> emphasizes the importance of the afferent proprioceptive system. </a:t>
            </a:r>
            <a:endParaRPr lang="cs-CZ" sz="2000" dirty="0"/>
          </a:p>
          <a:p>
            <a:r>
              <a:rPr lang="en-US" sz="2000" dirty="0"/>
              <a:t>A reflex loop from the joint capsular mechanoreceptors and the muscles surrounding the joint is responsible for reflexive joint stabilization. </a:t>
            </a:r>
            <a:endParaRPr lang="cs-CZ" sz="2000" dirty="0"/>
          </a:p>
          <a:p>
            <a:r>
              <a:rPr lang="en-US" sz="2000" dirty="0"/>
              <a:t>In chronic instability, deafferentation (the loss of proper afferent information from a joint) is often responsible for poor joint stabilization</a:t>
            </a:r>
            <a:r>
              <a:rPr lang="cs-CZ" sz="2000" dirty="0"/>
              <a:t>.</a:t>
            </a:r>
          </a:p>
        </p:txBody>
      </p:sp>
    </p:spTree>
    <p:extLst>
      <p:ext uri="{BB962C8B-B14F-4D97-AF65-F5344CB8AC3E}">
        <p14:creationId xmlns:p14="http://schemas.microsoft.com/office/powerpoint/2010/main" val="76848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Tonic and Phasic Muscle Systems</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sz="2000" dirty="0"/>
              <a:t>Functionally, muscles can be classified as </a:t>
            </a:r>
            <a:r>
              <a:rPr lang="en-US" sz="2000" dirty="0">
                <a:solidFill>
                  <a:srgbClr val="FFFF00"/>
                </a:solidFill>
              </a:rPr>
              <a:t>“tonic” </a:t>
            </a:r>
            <a:r>
              <a:rPr lang="en-US" sz="2000" dirty="0"/>
              <a:t>or </a:t>
            </a:r>
            <a:r>
              <a:rPr lang="en-US" sz="2000" dirty="0">
                <a:solidFill>
                  <a:srgbClr val="FFFF00"/>
                </a:solidFill>
              </a:rPr>
              <a:t>“phasic”. </a:t>
            </a:r>
            <a:endParaRPr lang="cs-CZ" sz="2000" dirty="0">
              <a:solidFill>
                <a:srgbClr val="FFFF00"/>
              </a:solidFill>
            </a:endParaRPr>
          </a:p>
          <a:p>
            <a:r>
              <a:rPr lang="en-US" sz="2000" dirty="0"/>
              <a:t>The </a:t>
            </a:r>
            <a:r>
              <a:rPr lang="en-US" sz="2000" dirty="0">
                <a:solidFill>
                  <a:srgbClr val="FFFF00"/>
                </a:solidFill>
              </a:rPr>
              <a:t>tonic system </a:t>
            </a:r>
            <a:r>
              <a:rPr lang="en-US" sz="2000" dirty="0"/>
              <a:t>consists of the “flexors”, and is phylogenetically older and dominant. These muscles are involved in repetitive or rhythmic activity (</a:t>
            </a:r>
            <a:r>
              <a:rPr lang="en-US" sz="2000" dirty="0" err="1"/>
              <a:t>Umphred</a:t>
            </a:r>
            <a:r>
              <a:rPr lang="en-US" sz="2000" dirty="0"/>
              <a:t>, 2001), and are activated in flexor synergies. </a:t>
            </a:r>
            <a:endParaRPr lang="cs-CZ" sz="2000" dirty="0"/>
          </a:p>
          <a:p>
            <a:r>
              <a:rPr lang="en-US" sz="2000" dirty="0"/>
              <a:t>The </a:t>
            </a:r>
            <a:r>
              <a:rPr lang="en-US" sz="2000" dirty="0">
                <a:solidFill>
                  <a:srgbClr val="FFFF00"/>
                </a:solidFill>
              </a:rPr>
              <a:t>phasic system </a:t>
            </a:r>
            <a:r>
              <a:rPr lang="en-US" sz="2000" dirty="0"/>
              <a:t>consists of the “extensors”, and emerges shortly after birth. These muscles work eccentrically against the force of gravity and emerge in extensor synergies (</a:t>
            </a:r>
            <a:r>
              <a:rPr lang="en-US" sz="2000" dirty="0" err="1"/>
              <a:t>Umphred</a:t>
            </a:r>
            <a:r>
              <a:rPr lang="en-US" sz="2000" dirty="0"/>
              <a:t>, 2001</a:t>
            </a:r>
            <a:r>
              <a:rPr lang="cs-CZ" sz="2000" dirty="0"/>
              <a:t>).</a:t>
            </a:r>
          </a:p>
        </p:txBody>
      </p:sp>
    </p:spTree>
    <p:extLst>
      <p:ext uri="{BB962C8B-B14F-4D97-AF65-F5344CB8AC3E}">
        <p14:creationId xmlns:p14="http://schemas.microsoft.com/office/powerpoint/2010/main" val="299240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Tonic and Phasic Muscle Systems</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cs-CZ" sz="2000" dirty="0"/>
              <a:t>T</a:t>
            </a:r>
            <a:r>
              <a:rPr lang="en-US" sz="2000" dirty="0"/>
              <a:t>he </a:t>
            </a:r>
            <a:r>
              <a:rPr lang="en-US" sz="2000" dirty="0">
                <a:solidFill>
                  <a:srgbClr val="FFFF00"/>
                </a:solidFill>
              </a:rPr>
              <a:t>tonic system </a:t>
            </a:r>
            <a:r>
              <a:rPr lang="en-US" sz="2000" dirty="0"/>
              <a:t>muscles are prone to </a:t>
            </a:r>
            <a:r>
              <a:rPr lang="en-US" sz="2000" dirty="0">
                <a:solidFill>
                  <a:srgbClr val="FFFF00"/>
                </a:solidFill>
              </a:rPr>
              <a:t>tightness or shortness, </a:t>
            </a:r>
            <a:r>
              <a:rPr lang="en-US" sz="2000" dirty="0"/>
              <a:t>and the </a:t>
            </a:r>
            <a:r>
              <a:rPr lang="en-US" sz="2000" dirty="0">
                <a:solidFill>
                  <a:srgbClr val="FFFF00"/>
                </a:solidFill>
              </a:rPr>
              <a:t>phasic system </a:t>
            </a:r>
            <a:r>
              <a:rPr lang="en-US" sz="2000" dirty="0"/>
              <a:t>muscles are prone to </a:t>
            </a:r>
            <a:r>
              <a:rPr lang="en-US" sz="2000" dirty="0">
                <a:solidFill>
                  <a:srgbClr val="FFFF00"/>
                </a:solidFill>
              </a:rPr>
              <a:t>weakness or inhibition </a:t>
            </a:r>
            <a:endParaRPr lang="cs-CZ" sz="2000" dirty="0">
              <a:solidFill>
                <a:srgbClr val="FFFF00"/>
              </a:solidFill>
            </a:endParaRPr>
          </a:p>
          <a:p>
            <a:r>
              <a:rPr lang="en-US" sz="2000" dirty="0"/>
              <a:t>Based on his clinical observations of orthopedic and neurological patients, </a:t>
            </a:r>
            <a:r>
              <a:rPr lang="en-US" sz="2000" dirty="0" err="1"/>
              <a:t>Janda</a:t>
            </a:r>
            <a:r>
              <a:rPr lang="en-US" sz="2000" dirty="0"/>
              <a:t> found that this response is based on the neurological response of nociception in the muscular system. </a:t>
            </a:r>
            <a:endParaRPr lang="cs-CZ" sz="2000" dirty="0"/>
          </a:p>
          <a:p>
            <a:r>
              <a:rPr lang="en-US" sz="2000" dirty="0"/>
              <a:t>For example, following structural lesions in the central nervous systems (such cerebral palsy or cerebrovascular accident), the tonic flexor muscles tend to be spastic and the phasic extensor muscles tend to be flaccid. Therefore, patterns of muscle imbalance may be due to CNS influence, rather than structural changes within the muscle itself.</a:t>
            </a:r>
            <a:endParaRPr lang="cs-CZ" sz="2000" dirty="0"/>
          </a:p>
        </p:txBody>
      </p:sp>
    </p:spTree>
    <p:extLst>
      <p:ext uri="{BB962C8B-B14F-4D97-AF65-F5344CB8AC3E}">
        <p14:creationId xmlns:p14="http://schemas.microsoft.com/office/powerpoint/2010/main" val="73620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99592" y="1988840"/>
            <a:ext cx="7200000" cy="4572000"/>
          </a:xfrm>
        </p:spPr>
        <p:txBody>
          <a:bodyPr>
            <a:normAutofit/>
          </a:bodyPr>
          <a:lstStyle/>
          <a:p>
            <a:pPr lvl="1"/>
            <a:r>
              <a:rPr lang="en-US" sz="2000" dirty="0">
                <a:solidFill>
                  <a:srgbClr val="FFFF00"/>
                </a:solidFill>
              </a:rPr>
              <a:t>muscles with a predominance of tonic function </a:t>
            </a:r>
            <a:r>
              <a:rPr lang="en-US" sz="2000" dirty="0"/>
              <a:t>(= muscles with a </a:t>
            </a:r>
            <a:r>
              <a:rPr lang="en-US" sz="2000" dirty="0">
                <a:solidFill>
                  <a:srgbClr val="FFFF00"/>
                </a:solidFill>
              </a:rPr>
              <a:t>tendency to shorten and hypertrophy</a:t>
            </a:r>
            <a:r>
              <a:rPr lang="en-US" sz="2000" dirty="0"/>
              <a:t>) – ensure upright posture (because they have permanent working resting tension)</a:t>
            </a:r>
            <a:br>
              <a:rPr lang="en-US" sz="2000" dirty="0"/>
            </a:br>
            <a:endParaRPr lang="cs-CZ" sz="2000" dirty="0"/>
          </a:p>
          <a:p>
            <a:pPr lvl="1"/>
            <a:r>
              <a:rPr lang="en-US" sz="2000" dirty="0"/>
              <a:t>contain mostly red muscle fibers, rich in </a:t>
            </a:r>
            <a:r>
              <a:rPr lang="en-US" sz="2000" dirty="0" err="1"/>
              <a:t>myoglobin</a:t>
            </a:r>
            <a:endParaRPr lang="cs-CZ" sz="2000" dirty="0"/>
          </a:p>
          <a:p>
            <a:pPr lvl="1"/>
            <a:endParaRPr lang="cs-CZ" sz="2000" dirty="0"/>
          </a:p>
          <a:p>
            <a:pPr lvl="1"/>
            <a:r>
              <a:rPr lang="en-US" sz="2000" dirty="0"/>
              <a:t>are evolutionarily older, have a low threshold of irritation, characterized by a slower process of contraction, longer latency and greater resistance to stress (slower fatigue)</a:t>
            </a:r>
            <a:endParaRPr lang="cs-CZ" sz="2000" dirty="0"/>
          </a:p>
          <a:p>
            <a:pPr lvl="1"/>
            <a:endParaRPr lang="cs-CZ" sz="2000" dirty="0"/>
          </a:p>
          <a:p>
            <a:pPr lvl="1"/>
            <a:r>
              <a:rPr lang="en-US" sz="2000" dirty="0"/>
              <a:t>its function often replace muscle activity </a:t>
            </a:r>
            <a:r>
              <a:rPr lang="cs-CZ" sz="2000" dirty="0" err="1"/>
              <a:t>of</a:t>
            </a:r>
            <a:r>
              <a:rPr lang="cs-CZ" sz="2000" dirty="0"/>
              <a:t> </a:t>
            </a:r>
            <a:r>
              <a:rPr lang="en-US" sz="2000" dirty="0"/>
              <a:t>weakened </a:t>
            </a:r>
            <a:r>
              <a:rPr lang="en-US" sz="2000" dirty="0" err="1"/>
              <a:t>phasic</a:t>
            </a:r>
            <a:r>
              <a:rPr lang="en-US" sz="2000" dirty="0"/>
              <a:t> </a:t>
            </a:r>
            <a:r>
              <a:rPr lang="cs-CZ" sz="2000" dirty="0" err="1"/>
              <a:t>muscles</a:t>
            </a:r>
            <a:r>
              <a:rPr lang="cs-CZ" sz="2000" dirty="0"/>
              <a:t> </a:t>
            </a:r>
            <a:r>
              <a:rPr lang="en-US" sz="2000" dirty="0"/>
              <a:t>(</a:t>
            </a:r>
            <a:r>
              <a:rPr lang="cs-CZ" sz="2000" dirty="0" err="1"/>
              <a:t>they</a:t>
            </a:r>
            <a:r>
              <a:rPr lang="cs-CZ" sz="2000" dirty="0"/>
              <a:t> d</a:t>
            </a:r>
            <a:r>
              <a:rPr lang="en-US" sz="2000" dirty="0" err="1"/>
              <a:t>iscard</a:t>
            </a:r>
            <a:r>
              <a:rPr lang="cs-CZ" sz="2000" dirty="0"/>
              <a:t> </a:t>
            </a:r>
            <a:r>
              <a:rPr lang="cs-CZ" sz="2000" dirty="0" err="1"/>
              <a:t>them</a:t>
            </a:r>
            <a:r>
              <a:rPr lang="cs-CZ" sz="2000" dirty="0"/>
              <a:t> </a:t>
            </a:r>
            <a:r>
              <a:rPr lang="cs-CZ" sz="2000" dirty="0" err="1"/>
              <a:t>of</a:t>
            </a:r>
            <a:r>
              <a:rPr lang="en-US" sz="2000" dirty="0"/>
              <a:t> the </a:t>
            </a:r>
            <a:r>
              <a:rPr lang="cs-CZ" sz="2000" dirty="0" err="1"/>
              <a:t>muscle</a:t>
            </a:r>
            <a:r>
              <a:rPr lang="cs-CZ" sz="2000" dirty="0"/>
              <a:t> </a:t>
            </a:r>
            <a:r>
              <a:rPr lang="en-US" sz="2000" dirty="0"/>
              <a:t>interplay</a:t>
            </a:r>
            <a:r>
              <a:rPr lang="cs-CZ" sz="2000" dirty="0"/>
              <a:t> </a:t>
            </a:r>
            <a:r>
              <a:rPr lang="en-US" sz="2000" dirty="0"/>
              <a:t>and </a:t>
            </a:r>
            <a:r>
              <a:rPr lang="en-US" sz="2000" dirty="0">
                <a:solidFill>
                  <a:srgbClr val="FFFF00"/>
                </a:solidFill>
              </a:rPr>
              <a:t>may cause muscle imbalances</a:t>
            </a:r>
            <a:r>
              <a:rPr lang="en-US" sz="2000" dirty="0"/>
              <a:t>)</a:t>
            </a:r>
            <a:endParaRPr lang="cs-CZ" sz="2000" dirty="0"/>
          </a:p>
          <a:p>
            <a:pPr>
              <a:buNone/>
            </a:pPr>
            <a:endParaRPr lang="cs-CZ" dirty="0"/>
          </a:p>
          <a:p>
            <a:pPr marL="582930" indent="-514350">
              <a:buFont typeface="+mj-lt"/>
              <a:buAutoNum type="arabicPeriod"/>
            </a:pPr>
            <a:endParaRPr lang="cs-CZ" dirty="0"/>
          </a:p>
          <a:p>
            <a:pPr marL="582930" indent="-514350">
              <a:buFont typeface="+mj-lt"/>
              <a:buAutoNum type="arabicPeriod"/>
            </a:pPr>
            <a:endParaRPr lang="cs-CZ" dirty="0"/>
          </a:p>
          <a:p>
            <a:pPr marL="582930" indent="-514350">
              <a:buFont typeface="+mj-lt"/>
              <a:buAutoNum type="arabicPeriod"/>
            </a:pPr>
            <a:endParaRPr lang="cs-CZ" dirty="0"/>
          </a:p>
        </p:txBody>
      </p:sp>
      <p:sp>
        <p:nvSpPr>
          <p:cNvPr id="5" name="Nadpis 4"/>
          <p:cNvSpPr>
            <a:spLocks noGrp="1"/>
          </p:cNvSpPr>
          <p:nvPr>
            <p:ph type="title"/>
          </p:nvPr>
        </p:nvSpPr>
        <p:spPr/>
        <p:txBody>
          <a:bodyPr/>
          <a:lstStyle/>
          <a:p>
            <a:r>
              <a:rPr lang="cs-CZ" dirty="0" err="1"/>
              <a:t>Tonic</a:t>
            </a:r>
            <a:r>
              <a:rPr lang="cs-CZ" dirty="0"/>
              <a:t> (</a:t>
            </a:r>
            <a:r>
              <a:rPr lang="cs-CZ" dirty="0" err="1"/>
              <a:t>postural</a:t>
            </a:r>
            <a:r>
              <a:rPr lang="cs-CZ" dirty="0"/>
              <a:t>) </a:t>
            </a:r>
            <a:r>
              <a:rPr lang="cs-CZ" dirty="0" err="1"/>
              <a:t>muscles</a:t>
            </a:r>
            <a:endParaRPr lang="cs-CZ" dirty="0"/>
          </a:p>
        </p:txBody>
      </p:sp>
    </p:spTree>
    <p:extLst>
      <p:ext uri="{BB962C8B-B14F-4D97-AF65-F5344CB8AC3E}">
        <p14:creationId xmlns:p14="http://schemas.microsoft.com/office/powerpoint/2010/main" val="408479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908720"/>
            <a:ext cx="7992888" cy="914400"/>
          </a:xfrm>
        </p:spPr>
        <p:txBody>
          <a:bodyPr>
            <a:normAutofit fontScale="90000"/>
          </a:bodyPr>
          <a:lstStyle/>
          <a:p>
            <a:r>
              <a:rPr lang="cs-CZ" b="1" dirty="0">
                <a:solidFill>
                  <a:srgbClr val="FFFF00"/>
                </a:solidFill>
              </a:rPr>
              <a:t>Posturální svaly </a:t>
            </a:r>
            <a:br>
              <a:rPr lang="cs-CZ" dirty="0">
                <a:solidFill>
                  <a:srgbClr val="FFFF00"/>
                </a:solidFill>
              </a:rPr>
            </a:br>
            <a:br>
              <a:rPr lang="cs-CZ" dirty="0"/>
            </a:br>
            <a:r>
              <a:rPr lang="cs-CZ" dirty="0"/>
              <a:t> </a:t>
            </a:r>
            <a:br>
              <a:rPr lang="cs-CZ" dirty="0"/>
            </a:br>
            <a:endParaRPr lang="cs-CZ" dirty="0"/>
          </a:p>
        </p:txBody>
      </p:sp>
      <p:pic>
        <p:nvPicPr>
          <p:cNvPr id="201730" name="Picture 2" descr="http://liveep.com.au/wp-content/uploads/2012/07/eg.png"/>
          <p:cNvPicPr>
            <a:picLocks noChangeAspect="1" noChangeArrowheads="1"/>
          </p:cNvPicPr>
          <p:nvPr/>
        </p:nvPicPr>
        <p:blipFill>
          <a:blip r:embed="rId3" cstate="print"/>
          <a:srcRect l="1963" t="5677" r="2751" b="10833"/>
          <a:stretch>
            <a:fillRect/>
          </a:stretch>
        </p:blipFill>
        <p:spPr bwMode="auto">
          <a:xfrm>
            <a:off x="0" y="0"/>
            <a:ext cx="9144000" cy="6858000"/>
          </a:xfrm>
          <a:prstGeom prst="rect">
            <a:avLst/>
          </a:prstGeom>
          <a:noFill/>
        </p:spPr>
      </p:pic>
      <p:sp>
        <p:nvSpPr>
          <p:cNvPr id="8" name="TextovéPole 7"/>
          <p:cNvSpPr txBox="1"/>
          <p:nvPr/>
        </p:nvSpPr>
        <p:spPr>
          <a:xfrm>
            <a:off x="827584" y="4509120"/>
            <a:ext cx="237626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a:solidFill>
                  <a:srgbClr val="FF0000"/>
                </a:solidFill>
              </a:rPr>
              <a:t>MUSCLES WITH A TENDENCY TO SHORTEN</a:t>
            </a:r>
            <a:endParaRPr lang="cs-CZ" sz="1400" b="1" dirty="0">
              <a:solidFill>
                <a:srgbClr val="FF0000"/>
              </a:solidFill>
            </a:endParaRPr>
          </a:p>
        </p:txBody>
      </p:sp>
      <p:sp>
        <p:nvSpPr>
          <p:cNvPr id="9" name="TextovéPole 8"/>
          <p:cNvSpPr txBox="1"/>
          <p:nvPr/>
        </p:nvSpPr>
        <p:spPr>
          <a:xfrm>
            <a:off x="827584" y="5805265"/>
            <a:ext cx="252028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a:solidFill>
                  <a:srgbClr val="00B0F0"/>
                </a:solidFill>
              </a:rPr>
              <a:t>MUSCLES WITH A TENDENCY TO WEAKEN</a:t>
            </a:r>
            <a:endParaRPr lang="cs-CZ" sz="1400" b="1" dirty="0">
              <a:solidFill>
                <a:srgbClr val="00B0F0"/>
              </a:solidFill>
            </a:endParaRPr>
          </a:p>
        </p:txBody>
      </p:sp>
      <p:sp>
        <p:nvSpPr>
          <p:cNvPr id="10" name="TextovéPole 9"/>
          <p:cNvSpPr txBox="1"/>
          <p:nvPr/>
        </p:nvSpPr>
        <p:spPr>
          <a:xfrm>
            <a:off x="827584" y="5157193"/>
            <a:ext cx="237626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1400" b="1" dirty="0">
                <a:solidFill>
                  <a:srgbClr val="FFC000"/>
                </a:solidFill>
              </a:rPr>
              <a:t>OVERLOADED MUSCLES</a:t>
            </a:r>
          </a:p>
        </p:txBody>
      </p:sp>
      <p:sp>
        <p:nvSpPr>
          <p:cNvPr id="11" name="TextovéPole 10"/>
          <p:cNvSpPr txBox="1"/>
          <p:nvPr/>
        </p:nvSpPr>
        <p:spPr>
          <a:xfrm>
            <a:off x="251520" y="1052736"/>
            <a:ext cx="2520280" cy="1384995"/>
          </a:xfrm>
          <a:prstGeom prst="rect">
            <a:avLst/>
          </a:prstGeom>
          <a:noFill/>
        </p:spPr>
        <p:txBody>
          <a:bodyPr wrap="square" rtlCol="0">
            <a:spAutoFit/>
          </a:bodyPr>
          <a:lstStyle/>
          <a:p>
            <a:pPr algn="ctr"/>
            <a:r>
              <a:rPr lang="cs-CZ" sz="2800" b="1" dirty="0">
                <a:solidFill>
                  <a:schemeClr val="accent2">
                    <a:lumMod val="75000"/>
                  </a:schemeClr>
                </a:solidFill>
              </a:rPr>
              <a:t>PHASIC AND POSTURAL MUSCLES</a:t>
            </a:r>
          </a:p>
        </p:txBody>
      </p:sp>
    </p:spTree>
    <p:extLst>
      <p:ext uri="{BB962C8B-B14F-4D97-AF65-F5344CB8AC3E}">
        <p14:creationId xmlns:p14="http://schemas.microsoft.com/office/powerpoint/2010/main" val="97040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11560" y="1988840"/>
            <a:ext cx="7200000" cy="4572000"/>
          </a:xfrm>
        </p:spPr>
        <p:txBody>
          <a:bodyPr>
            <a:normAutofit/>
          </a:bodyPr>
          <a:lstStyle/>
          <a:p>
            <a:pPr lvl="1">
              <a:buFont typeface="Wingdings" panose="05000000000000000000" pitchFamily="2" charset="2"/>
              <a:buChar char="§"/>
            </a:pPr>
            <a:r>
              <a:rPr lang="cs-CZ" sz="2400" dirty="0" err="1"/>
              <a:t>Soleus</a:t>
            </a:r>
            <a:endParaRPr lang="cs-CZ" sz="2400" dirty="0"/>
          </a:p>
          <a:p>
            <a:pPr lvl="1">
              <a:buFont typeface="Wingdings" panose="05000000000000000000" pitchFamily="2" charset="2"/>
              <a:buChar char="§"/>
            </a:pPr>
            <a:r>
              <a:rPr lang="cs-CZ" sz="2400" dirty="0" err="1"/>
              <a:t>Tibialis</a:t>
            </a:r>
            <a:r>
              <a:rPr lang="cs-CZ" sz="2400" dirty="0"/>
              <a:t> </a:t>
            </a:r>
            <a:r>
              <a:rPr lang="cs-CZ" sz="2400" dirty="0" err="1"/>
              <a:t>Posterior</a:t>
            </a:r>
            <a:endParaRPr lang="cs-CZ" sz="2400" dirty="0"/>
          </a:p>
          <a:p>
            <a:pPr lvl="1">
              <a:buFont typeface="Wingdings" panose="05000000000000000000" pitchFamily="2" charset="2"/>
              <a:buChar char="§"/>
            </a:pPr>
            <a:r>
              <a:rPr lang="cs-CZ" sz="2400" dirty="0" err="1"/>
              <a:t>Hip</a:t>
            </a:r>
            <a:r>
              <a:rPr lang="cs-CZ" sz="2400" dirty="0"/>
              <a:t> </a:t>
            </a:r>
            <a:r>
              <a:rPr lang="cs-CZ" sz="2400" dirty="0" err="1"/>
              <a:t>Adductors</a:t>
            </a:r>
            <a:endParaRPr lang="cs-CZ" sz="2400" dirty="0"/>
          </a:p>
          <a:p>
            <a:pPr lvl="1">
              <a:buFont typeface="Wingdings" panose="05000000000000000000" pitchFamily="2" charset="2"/>
              <a:buChar char="§"/>
            </a:pPr>
            <a:r>
              <a:rPr lang="cs-CZ" sz="2400" dirty="0" err="1"/>
              <a:t>Hamstrings</a:t>
            </a:r>
            <a:endParaRPr lang="cs-CZ" sz="2400" dirty="0"/>
          </a:p>
          <a:p>
            <a:pPr lvl="1">
              <a:buFont typeface="Wingdings" panose="05000000000000000000" pitchFamily="2" charset="2"/>
              <a:buChar char="§"/>
            </a:pPr>
            <a:r>
              <a:rPr lang="cs-CZ" sz="2400" dirty="0" err="1"/>
              <a:t>Rectus</a:t>
            </a:r>
            <a:r>
              <a:rPr lang="cs-CZ" sz="2400" dirty="0"/>
              <a:t> </a:t>
            </a:r>
            <a:r>
              <a:rPr lang="cs-CZ" sz="2400" dirty="0" err="1"/>
              <a:t>Femoris</a:t>
            </a:r>
            <a:endParaRPr lang="cs-CZ" sz="2400" dirty="0"/>
          </a:p>
          <a:p>
            <a:pPr lvl="1">
              <a:buFont typeface="Wingdings" panose="05000000000000000000" pitchFamily="2" charset="2"/>
              <a:buChar char="§"/>
            </a:pPr>
            <a:r>
              <a:rPr lang="cs-CZ" sz="2400" dirty="0" err="1"/>
              <a:t>Iliopsoas</a:t>
            </a:r>
            <a:endParaRPr lang="cs-CZ" sz="2400" dirty="0"/>
          </a:p>
          <a:p>
            <a:pPr lvl="1">
              <a:buFont typeface="Wingdings" panose="05000000000000000000" pitchFamily="2" charset="2"/>
              <a:buChar char="§"/>
            </a:pPr>
            <a:r>
              <a:rPr lang="cs-CZ" sz="2400" dirty="0"/>
              <a:t>Tensor </a:t>
            </a:r>
            <a:r>
              <a:rPr lang="cs-CZ" sz="2400" dirty="0" err="1"/>
              <a:t>Fascia</a:t>
            </a:r>
            <a:r>
              <a:rPr lang="cs-CZ" sz="2400" dirty="0"/>
              <a:t> Lata</a:t>
            </a:r>
          </a:p>
          <a:p>
            <a:pPr lvl="1">
              <a:buFont typeface="Wingdings" panose="05000000000000000000" pitchFamily="2" charset="2"/>
              <a:buChar char="§"/>
            </a:pPr>
            <a:r>
              <a:rPr lang="cs-CZ" sz="2400" dirty="0" err="1"/>
              <a:t>Piriformis</a:t>
            </a:r>
            <a:endParaRPr lang="cs-CZ" sz="2400" dirty="0"/>
          </a:p>
          <a:p>
            <a:pPr marL="912114" lvl="1" indent="-514350">
              <a:buNone/>
            </a:pPr>
            <a:endParaRPr lang="cs-CZ" dirty="0"/>
          </a:p>
          <a:p>
            <a:pPr marL="582930" indent="-514350">
              <a:buFont typeface="+mj-lt"/>
              <a:buAutoNum type="arabicPeriod"/>
            </a:pPr>
            <a:endParaRPr lang="cs-CZ" dirty="0"/>
          </a:p>
        </p:txBody>
      </p:sp>
      <p:pic>
        <p:nvPicPr>
          <p:cNvPr id="6" name="Picture 2" descr="http://liveep.com.au/wp-content/uploads/2012/07/eg.png"/>
          <p:cNvPicPr>
            <a:picLocks noChangeAspect="1" noChangeArrowheads="1"/>
          </p:cNvPicPr>
          <p:nvPr/>
        </p:nvPicPr>
        <p:blipFill>
          <a:blip r:embed="rId3" cstate="print"/>
          <a:srcRect l="27845" t="43039" r="7623" b="13130"/>
          <a:stretch>
            <a:fillRect/>
          </a:stretch>
        </p:blipFill>
        <p:spPr bwMode="auto">
          <a:xfrm>
            <a:off x="3707904" y="2564904"/>
            <a:ext cx="4953600" cy="2880000"/>
          </a:xfrm>
          <a:prstGeom prst="rect">
            <a:avLst/>
          </a:prstGeom>
          <a:noFill/>
        </p:spPr>
      </p:pic>
      <p:sp>
        <p:nvSpPr>
          <p:cNvPr id="5" name="Nadpis 4"/>
          <p:cNvSpPr>
            <a:spLocks noGrp="1"/>
          </p:cNvSpPr>
          <p:nvPr>
            <p:ph type="title"/>
          </p:nvPr>
        </p:nvSpPr>
        <p:spPr/>
        <p:txBody>
          <a:bodyPr/>
          <a:lstStyle/>
          <a:p>
            <a:r>
              <a:rPr lang="cs-CZ" dirty="0" err="1"/>
              <a:t>Tonic</a:t>
            </a:r>
            <a:r>
              <a:rPr lang="cs-CZ" dirty="0"/>
              <a:t> (</a:t>
            </a:r>
            <a:r>
              <a:rPr lang="cs-CZ" dirty="0" err="1"/>
              <a:t>postural</a:t>
            </a:r>
            <a:r>
              <a:rPr lang="cs-CZ" dirty="0"/>
              <a:t>) </a:t>
            </a:r>
            <a:r>
              <a:rPr lang="cs-CZ" dirty="0" err="1"/>
              <a:t>muscles</a:t>
            </a:r>
            <a:r>
              <a:rPr lang="cs-CZ" dirty="0"/>
              <a:t> - LL</a:t>
            </a:r>
          </a:p>
        </p:txBody>
      </p:sp>
    </p:spTree>
    <p:extLst>
      <p:ext uri="{BB962C8B-B14F-4D97-AF65-F5344CB8AC3E}">
        <p14:creationId xmlns:p14="http://schemas.microsoft.com/office/powerpoint/2010/main" val="301291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99592" y="1772816"/>
            <a:ext cx="7772400" cy="4788024"/>
          </a:xfrm>
        </p:spPr>
        <p:txBody>
          <a:bodyPr>
            <a:normAutofit/>
          </a:bodyPr>
          <a:lstStyle/>
          <a:p>
            <a:pPr lvl="1">
              <a:buFont typeface="Wingdings" panose="05000000000000000000" pitchFamily="2" charset="2"/>
              <a:buChar char="§"/>
            </a:pPr>
            <a:r>
              <a:rPr lang="cs-CZ" sz="2400" dirty="0" err="1"/>
              <a:t>Pectoralis</a:t>
            </a:r>
            <a:r>
              <a:rPr lang="cs-CZ" sz="2400" dirty="0"/>
              <a:t> Major &amp; </a:t>
            </a:r>
            <a:r>
              <a:rPr lang="cs-CZ" sz="2400" dirty="0" err="1"/>
              <a:t>Minor</a:t>
            </a:r>
            <a:endParaRPr lang="cs-CZ" sz="2400" dirty="0"/>
          </a:p>
          <a:p>
            <a:pPr lvl="1">
              <a:buFont typeface="Wingdings" panose="05000000000000000000" pitchFamily="2" charset="2"/>
              <a:buChar char="§"/>
            </a:pPr>
            <a:r>
              <a:rPr lang="cs-CZ" sz="2400" dirty="0" err="1"/>
              <a:t>Upper</a:t>
            </a:r>
            <a:r>
              <a:rPr lang="cs-CZ" sz="2400" dirty="0"/>
              <a:t> </a:t>
            </a:r>
            <a:r>
              <a:rPr lang="cs-CZ" sz="2400" dirty="0" err="1"/>
              <a:t>Trapezius</a:t>
            </a:r>
            <a:endParaRPr lang="cs-CZ" sz="2400" dirty="0"/>
          </a:p>
          <a:p>
            <a:pPr lvl="1">
              <a:buFont typeface="Wingdings" panose="05000000000000000000" pitchFamily="2" charset="2"/>
              <a:buChar char="§"/>
            </a:pPr>
            <a:r>
              <a:rPr lang="cs-CZ" sz="2400" dirty="0" err="1"/>
              <a:t>Levator</a:t>
            </a:r>
            <a:r>
              <a:rPr lang="cs-CZ" sz="2400" dirty="0"/>
              <a:t> </a:t>
            </a:r>
            <a:r>
              <a:rPr lang="cs-CZ" sz="2400" dirty="0" err="1"/>
              <a:t>Scapulae</a:t>
            </a:r>
            <a:endParaRPr lang="cs-CZ" sz="2400" dirty="0"/>
          </a:p>
          <a:p>
            <a:pPr lvl="1">
              <a:buFont typeface="Wingdings" panose="05000000000000000000" pitchFamily="2" charset="2"/>
              <a:buChar char="§"/>
            </a:pPr>
            <a:r>
              <a:rPr lang="cs-CZ" sz="2400" dirty="0" err="1"/>
              <a:t>flexors</a:t>
            </a:r>
            <a:r>
              <a:rPr lang="cs-CZ" sz="2400" dirty="0"/>
              <a:t> </a:t>
            </a:r>
            <a:r>
              <a:rPr lang="cs-CZ" sz="2400" dirty="0" err="1"/>
              <a:t>generaly</a:t>
            </a:r>
            <a:r>
              <a:rPr lang="cs-CZ" sz="2400" dirty="0"/>
              <a:t> (m. biceps </a:t>
            </a:r>
            <a:r>
              <a:rPr lang="cs-CZ" sz="2400" dirty="0" err="1"/>
              <a:t>brachii</a:t>
            </a:r>
            <a:r>
              <a:rPr lang="cs-CZ" sz="2400" dirty="0"/>
              <a:t>, </a:t>
            </a:r>
            <a:r>
              <a:rPr lang="cs-CZ" sz="2400" dirty="0" err="1"/>
              <a:t>flexors</a:t>
            </a:r>
            <a:r>
              <a:rPr lang="cs-CZ" sz="2400" dirty="0"/>
              <a:t> </a:t>
            </a:r>
            <a:r>
              <a:rPr lang="cs-CZ" sz="2400" dirty="0" err="1"/>
              <a:t>of</a:t>
            </a:r>
            <a:r>
              <a:rPr lang="cs-CZ" sz="2400" dirty="0"/>
              <a:t> a </a:t>
            </a:r>
            <a:r>
              <a:rPr lang="cs-CZ" sz="2400" dirty="0" err="1"/>
              <a:t>wrist</a:t>
            </a:r>
            <a:r>
              <a:rPr lang="cs-CZ" sz="2400" dirty="0"/>
              <a:t> </a:t>
            </a:r>
            <a:r>
              <a:rPr lang="cs-CZ" sz="2400" dirty="0" err="1"/>
              <a:t>and</a:t>
            </a:r>
            <a:r>
              <a:rPr lang="cs-CZ" sz="2400" dirty="0"/>
              <a:t> </a:t>
            </a:r>
            <a:r>
              <a:rPr lang="cs-CZ" sz="2400" dirty="0" err="1"/>
              <a:t>fingers</a:t>
            </a:r>
            <a:r>
              <a:rPr lang="cs-CZ" sz="2400" dirty="0"/>
              <a:t>)</a:t>
            </a:r>
          </a:p>
          <a:p>
            <a:pPr marL="582930" indent="-514350">
              <a:buFont typeface="+mj-lt"/>
              <a:buAutoNum type="arabicPeriod"/>
            </a:pPr>
            <a:endParaRPr lang="cs-CZ" sz="2400" dirty="0"/>
          </a:p>
        </p:txBody>
      </p:sp>
      <p:pic>
        <p:nvPicPr>
          <p:cNvPr id="6" name="Picture 2" descr="http://liveep.com.au/wp-content/uploads/2012/07/eg.png"/>
          <p:cNvPicPr>
            <a:picLocks noChangeAspect="1" noChangeArrowheads="1"/>
          </p:cNvPicPr>
          <p:nvPr/>
        </p:nvPicPr>
        <p:blipFill>
          <a:blip r:embed="rId3" cstate="print"/>
          <a:srcRect l="27845" t="11480" r="7623" b="45565"/>
          <a:stretch>
            <a:fillRect/>
          </a:stretch>
        </p:blipFill>
        <p:spPr bwMode="auto">
          <a:xfrm>
            <a:off x="2483768" y="3573016"/>
            <a:ext cx="4928328" cy="2808000"/>
          </a:xfrm>
          <a:prstGeom prst="rect">
            <a:avLst/>
          </a:prstGeom>
          <a:noFill/>
        </p:spPr>
      </p:pic>
      <p:sp>
        <p:nvSpPr>
          <p:cNvPr id="5" name="Nadpis 4"/>
          <p:cNvSpPr>
            <a:spLocks noGrp="1"/>
          </p:cNvSpPr>
          <p:nvPr>
            <p:ph type="title"/>
          </p:nvPr>
        </p:nvSpPr>
        <p:spPr/>
        <p:txBody>
          <a:bodyPr/>
          <a:lstStyle/>
          <a:p>
            <a:r>
              <a:rPr lang="cs-CZ" dirty="0" err="1"/>
              <a:t>Postural</a:t>
            </a:r>
            <a:r>
              <a:rPr lang="cs-CZ" dirty="0"/>
              <a:t>(</a:t>
            </a:r>
            <a:r>
              <a:rPr lang="cs-CZ" dirty="0" err="1"/>
              <a:t>tonic</a:t>
            </a:r>
            <a:r>
              <a:rPr lang="cs-CZ" dirty="0"/>
              <a:t>) </a:t>
            </a:r>
            <a:r>
              <a:rPr lang="cs-CZ" dirty="0" err="1"/>
              <a:t>muscles</a:t>
            </a:r>
            <a:r>
              <a:rPr lang="cs-CZ" dirty="0"/>
              <a:t> - UL</a:t>
            </a:r>
          </a:p>
        </p:txBody>
      </p:sp>
    </p:spTree>
    <p:extLst>
      <p:ext uri="{BB962C8B-B14F-4D97-AF65-F5344CB8AC3E}">
        <p14:creationId xmlns:p14="http://schemas.microsoft.com/office/powerpoint/2010/main" val="421167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27584" y="1953032"/>
            <a:ext cx="7772400" cy="4067944"/>
          </a:xfrm>
        </p:spPr>
        <p:txBody>
          <a:bodyPr>
            <a:normAutofit/>
          </a:bodyPr>
          <a:lstStyle/>
          <a:p>
            <a:pPr lvl="1">
              <a:buFont typeface="Wingdings" panose="05000000000000000000" pitchFamily="2" charset="2"/>
              <a:buChar char="§"/>
            </a:pPr>
            <a:r>
              <a:rPr lang="cs-CZ" sz="2400" dirty="0" err="1"/>
              <a:t>Erector</a:t>
            </a:r>
            <a:r>
              <a:rPr lang="cs-CZ" sz="2400" dirty="0"/>
              <a:t>-</a:t>
            </a:r>
            <a:r>
              <a:rPr lang="cs-CZ" sz="2400" dirty="0" err="1"/>
              <a:t>Spinae</a:t>
            </a:r>
            <a:r>
              <a:rPr lang="cs-CZ" sz="2400" dirty="0"/>
              <a:t> (</a:t>
            </a:r>
            <a:r>
              <a:rPr lang="cs-CZ" sz="2400" dirty="0" err="1"/>
              <a:t>thoraco</a:t>
            </a:r>
            <a:r>
              <a:rPr lang="cs-CZ" sz="2400" dirty="0"/>
              <a:t>-</a:t>
            </a:r>
            <a:r>
              <a:rPr lang="cs-CZ" sz="2400" dirty="0" err="1"/>
              <a:t>lumbar</a:t>
            </a:r>
            <a:r>
              <a:rPr lang="cs-CZ" sz="2400" dirty="0"/>
              <a:t>)</a:t>
            </a:r>
          </a:p>
          <a:p>
            <a:pPr lvl="1">
              <a:buFont typeface="Wingdings" panose="05000000000000000000" pitchFamily="2" charset="2"/>
              <a:buChar char="§"/>
            </a:pPr>
            <a:r>
              <a:rPr lang="cs-CZ" sz="2400" dirty="0" err="1"/>
              <a:t>Suboccipital</a:t>
            </a:r>
            <a:r>
              <a:rPr lang="cs-CZ" sz="2400" dirty="0"/>
              <a:t> </a:t>
            </a:r>
            <a:r>
              <a:rPr lang="cs-CZ" sz="2400" dirty="0" err="1"/>
              <a:t>muscles</a:t>
            </a:r>
            <a:endParaRPr lang="cs-CZ" sz="2400" dirty="0"/>
          </a:p>
          <a:p>
            <a:pPr lvl="1">
              <a:buFont typeface="Wingdings" panose="05000000000000000000" pitchFamily="2" charset="2"/>
              <a:buChar char="§"/>
            </a:pPr>
            <a:r>
              <a:rPr lang="cs-CZ" sz="2400" dirty="0" err="1"/>
              <a:t>Quadratus</a:t>
            </a:r>
            <a:r>
              <a:rPr lang="cs-CZ" sz="2400" dirty="0"/>
              <a:t> </a:t>
            </a:r>
            <a:r>
              <a:rPr lang="cs-CZ" sz="2400" dirty="0" err="1"/>
              <a:t>Lumborum</a:t>
            </a:r>
            <a:endParaRPr lang="cs-CZ" sz="2400" dirty="0"/>
          </a:p>
          <a:p>
            <a:pPr lvl="1">
              <a:buFont typeface="Wingdings" panose="05000000000000000000" pitchFamily="2" charset="2"/>
              <a:buChar char="§"/>
            </a:pPr>
            <a:r>
              <a:rPr lang="cs-CZ" sz="2400" dirty="0" err="1"/>
              <a:t>Latissumus</a:t>
            </a:r>
            <a:r>
              <a:rPr lang="cs-CZ" sz="2400" dirty="0"/>
              <a:t> </a:t>
            </a:r>
            <a:r>
              <a:rPr lang="cs-CZ" sz="2400" dirty="0" err="1"/>
              <a:t>Dorsi</a:t>
            </a:r>
            <a:endParaRPr lang="cs-CZ" sz="2400" dirty="0"/>
          </a:p>
          <a:p>
            <a:pPr lvl="1">
              <a:buFont typeface="Wingdings" panose="05000000000000000000" pitchFamily="2" charset="2"/>
              <a:buChar char="§"/>
            </a:pPr>
            <a:r>
              <a:rPr lang="cs-CZ" sz="2400" dirty="0" err="1"/>
              <a:t>Scalenes</a:t>
            </a:r>
            <a:endParaRPr lang="cs-CZ" sz="2400" dirty="0"/>
          </a:p>
          <a:p>
            <a:pPr lvl="1">
              <a:buFont typeface="Wingdings" panose="05000000000000000000" pitchFamily="2" charset="2"/>
              <a:buChar char="§"/>
            </a:pPr>
            <a:r>
              <a:rPr lang="cs-CZ" sz="2400" dirty="0" err="1"/>
              <a:t>Sternocleidomastoid</a:t>
            </a:r>
            <a:endParaRPr lang="cs-CZ" sz="2400" dirty="0"/>
          </a:p>
          <a:p>
            <a:pPr lvl="1">
              <a:buFont typeface="Wingdings" panose="05000000000000000000" pitchFamily="2" charset="2"/>
              <a:buChar char="§"/>
            </a:pPr>
            <a:r>
              <a:rPr lang="cs-CZ" sz="2400" dirty="0" err="1"/>
              <a:t>masticatory</a:t>
            </a:r>
            <a:r>
              <a:rPr lang="cs-CZ" sz="2400" dirty="0"/>
              <a:t> </a:t>
            </a:r>
            <a:r>
              <a:rPr lang="cs-CZ" sz="2400" dirty="0" err="1"/>
              <a:t>muscles</a:t>
            </a:r>
            <a:r>
              <a:rPr lang="cs-CZ" sz="2400" dirty="0"/>
              <a:t> </a:t>
            </a:r>
            <a:br>
              <a:rPr lang="cs-CZ" sz="2400" dirty="0"/>
            </a:br>
            <a:r>
              <a:rPr lang="cs-CZ" sz="2400" dirty="0"/>
              <a:t>(m. </a:t>
            </a:r>
            <a:r>
              <a:rPr lang="cs-CZ" sz="2400" dirty="0" err="1"/>
              <a:t>masseter</a:t>
            </a:r>
            <a:r>
              <a:rPr lang="cs-CZ" sz="2400" dirty="0"/>
              <a:t>, </a:t>
            </a:r>
            <a:br>
              <a:rPr lang="cs-CZ" sz="2400" dirty="0"/>
            </a:br>
            <a:r>
              <a:rPr lang="cs-CZ" sz="2400" dirty="0"/>
              <a:t>m. </a:t>
            </a:r>
            <a:r>
              <a:rPr lang="cs-CZ" sz="2400" dirty="0" err="1"/>
              <a:t>temporalis</a:t>
            </a:r>
            <a:r>
              <a:rPr lang="cs-CZ" sz="2400" dirty="0"/>
              <a:t>)</a:t>
            </a:r>
          </a:p>
          <a:p>
            <a:pPr marL="582930" indent="-514350">
              <a:buFont typeface="+mj-lt"/>
              <a:buAutoNum type="arabicPeriod"/>
            </a:pPr>
            <a:endParaRPr lang="cs-CZ" dirty="0"/>
          </a:p>
        </p:txBody>
      </p:sp>
      <p:pic>
        <p:nvPicPr>
          <p:cNvPr id="5" name="Picture 2" descr="http://liveep.com.au/wp-content/uploads/2012/07/eg.png"/>
          <p:cNvPicPr>
            <a:picLocks noChangeAspect="1" noChangeArrowheads="1"/>
          </p:cNvPicPr>
          <p:nvPr/>
        </p:nvPicPr>
        <p:blipFill>
          <a:blip r:embed="rId3" cstate="print"/>
          <a:srcRect l="27845" t="11480" r="7623" b="45565"/>
          <a:stretch>
            <a:fillRect/>
          </a:stretch>
        </p:blipFill>
        <p:spPr bwMode="auto">
          <a:xfrm>
            <a:off x="4067944" y="3356992"/>
            <a:ext cx="4928328" cy="2808000"/>
          </a:xfrm>
          <a:prstGeom prst="rect">
            <a:avLst/>
          </a:prstGeom>
          <a:noFill/>
        </p:spPr>
      </p:pic>
      <p:sp>
        <p:nvSpPr>
          <p:cNvPr id="6" name="Nadpis 5"/>
          <p:cNvSpPr>
            <a:spLocks noGrp="1"/>
          </p:cNvSpPr>
          <p:nvPr>
            <p:ph type="title"/>
          </p:nvPr>
        </p:nvSpPr>
        <p:spPr>
          <a:xfrm>
            <a:off x="1142109" y="274638"/>
            <a:ext cx="7772400" cy="1020762"/>
          </a:xfrm>
        </p:spPr>
        <p:txBody>
          <a:bodyPr/>
          <a:lstStyle/>
          <a:p>
            <a:r>
              <a:rPr lang="cs-CZ" dirty="0" err="1"/>
              <a:t>Postural</a:t>
            </a:r>
            <a:r>
              <a:rPr lang="cs-CZ" dirty="0"/>
              <a:t> (</a:t>
            </a:r>
            <a:r>
              <a:rPr lang="cs-CZ" dirty="0" err="1"/>
              <a:t>tonic</a:t>
            </a:r>
            <a:r>
              <a:rPr lang="cs-CZ" dirty="0"/>
              <a:t>) </a:t>
            </a:r>
            <a:r>
              <a:rPr lang="cs-CZ" dirty="0" err="1"/>
              <a:t>muscles</a:t>
            </a:r>
            <a:r>
              <a:rPr lang="cs-CZ" dirty="0"/>
              <a:t> – </a:t>
            </a:r>
            <a:r>
              <a:rPr lang="cs-CZ" dirty="0" err="1"/>
              <a:t>trunk</a:t>
            </a:r>
            <a:r>
              <a:rPr lang="cs-CZ" dirty="0"/>
              <a:t>, </a:t>
            </a:r>
            <a:r>
              <a:rPr lang="cs-CZ" dirty="0" err="1"/>
              <a:t>head</a:t>
            </a:r>
            <a:r>
              <a:rPr lang="cs-CZ" dirty="0"/>
              <a:t>, </a:t>
            </a:r>
            <a:r>
              <a:rPr lang="cs-CZ" dirty="0" err="1"/>
              <a:t>neck</a:t>
            </a:r>
            <a:endParaRPr lang="cs-CZ" dirty="0"/>
          </a:p>
        </p:txBody>
      </p:sp>
    </p:spTree>
    <p:extLst>
      <p:ext uri="{BB962C8B-B14F-4D97-AF65-F5344CB8AC3E}">
        <p14:creationId xmlns:p14="http://schemas.microsoft.com/office/powerpoint/2010/main" val="317968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Phasic</a:t>
            </a:r>
            <a:r>
              <a:rPr lang="cs-CZ" dirty="0"/>
              <a:t> </a:t>
            </a:r>
            <a:r>
              <a:rPr lang="cs-CZ" dirty="0" err="1"/>
              <a:t>muscles</a:t>
            </a:r>
            <a:endParaRPr lang="cs-CZ" dirty="0"/>
          </a:p>
        </p:txBody>
      </p:sp>
      <p:sp>
        <p:nvSpPr>
          <p:cNvPr id="3" name="Zástupný symbol pro obsah 2"/>
          <p:cNvSpPr>
            <a:spLocks noGrp="1"/>
          </p:cNvSpPr>
          <p:nvPr>
            <p:ph idx="1"/>
          </p:nvPr>
        </p:nvSpPr>
        <p:spPr/>
        <p:txBody>
          <a:bodyPr>
            <a:normAutofit/>
          </a:bodyPr>
          <a:lstStyle/>
          <a:p>
            <a:r>
              <a:rPr lang="cs-CZ" dirty="0" err="1"/>
              <a:t>Peroneus</a:t>
            </a:r>
            <a:r>
              <a:rPr lang="cs-CZ" dirty="0"/>
              <a:t> </a:t>
            </a:r>
            <a:r>
              <a:rPr lang="cs-CZ" dirty="0" err="1"/>
              <a:t>Longus</a:t>
            </a:r>
            <a:r>
              <a:rPr lang="cs-CZ" dirty="0"/>
              <a:t>, </a:t>
            </a:r>
            <a:r>
              <a:rPr lang="cs-CZ" dirty="0" err="1"/>
              <a:t>BrevisTibialis</a:t>
            </a:r>
            <a:r>
              <a:rPr lang="cs-CZ" dirty="0"/>
              <a:t> </a:t>
            </a:r>
            <a:r>
              <a:rPr lang="cs-CZ" dirty="0" err="1"/>
              <a:t>Anterior</a:t>
            </a:r>
            <a:endParaRPr lang="cs-CZ" dirty="0"/>
          </a:p>
          <a:p>
            <a:r>
              <a:rPr lang="cs-CZ" dirty="0" err="1"/>
              <a:t>Vastus</a:t>
            </a:r>
            <a:r>
              <a:rPr lang="cs-CZ" dirty="0"/>
              <a:t> </a:t>
            </a:r>
            <a:r>
              <a:rPr lang="cs-CZ" dirty="0" err="1"/>
              <a:t>Medialis</a:t>
            </a:r>
            <a:r>
              <a:rPr lang="cs-CZ" dirty="0"/>
              <a:t>, </a:t>
            </a:r>
            <a:r>
              <a:rPr lang="cs-CZ" dirty="0" err="1"/>
              <a:t>Lateralis</a:t>
            </a:r>
            <a:endParaRPr lang="cs-CZ" dirty="0"/>
          </a:p>
          <a:p>
            <a:r>
              <a:rPr lang="cs-CZ" dirty="0" err="1"/>
              <a:t>Gluteus</a:t>
            </a:r>
            <a:r>
              <a:rPr lang="cs-CZ" dirty="0"/>
              <a:t> </a:t>
            </a:r>
            <a:r>
              <a:rPr lang="cs-CZ" dirty="0" err="1"/>
              <a:t>Maximus</a:t>
            </a:r>
            <a:r>
              <a:rPr lang="cs-CZ" dirty="0"/>
              <a:t>, </a:t>
            </a:r>
            <a:r>
              <a:rPr lang="cs-CZ" dirty="0" err="1"/>
              <a:t>Medius</a:t>
            </a:r>
            <a:r>
              <a:rPr lang="cs-CZ" dirty="0"/>
              <a:t>, </a:t>
            </a:r>
            <a:r>
              <a:rPr lang="cs-CZ" dirty="0" err="1"/>
              <a:t>Minimus</a:t>
            </a:r>
            <a:endParaRPr lang="cs-CZ" dirty="0"/>
          </a:p>
          <a:p>
            <a:r>
              <a:rPr lang="cs-CZ" dirty="0" err="1"/>
              <a:t>Rectus</a:t>
            </a:r>
            <a:r>
              <a:rPr lang="cs-CZ" dirty="0"/>
              <a:t> </a:t>
            </a:r>
            <a:r>
              <a:rPr lang="cs-CZ" dirty="0" err="1"/>
              <a:t>Abdominus</a:t>
            </a:r>
            <a:endParaRPr lang="cs-CZ" dirty="0"/>
          </a:p>
          <a:p>
            <a:r>
              <a:rPr lang="cs-CZ" dirty="0" err="1"/>
              <a:t>Serratus</a:t>
            </a:r>
            <a:r>
              <a:rPr lang="cs-CZ" dirty="0"/>
              <a:t> </a:t>
            </a:r>
            <a:r>
              <a:rPr lang="cs-CZ" dirty="0" err="1"/>
              <a:t>Anterior</a:t>
            </a:r>
            <a:endParaRPr lang="cs-CZ" dirty="0"/>
          </a:p>
          <a:p>
            <a:r>
              <a:rPr lang="cs-CZ" dirty="0" err="1"/>
              <a:t>Rhomboids</a:t>
            </a:r>
            <a:endParaRPr lang="cs-CZ" dirty="0"/>
          </a:p>
          <a:p>
            <a:r>
              <a:rPr lang="cs-CZ" dirty="0" err="1"/>
              <a:t>Lower</a:t>
            </a:r>
            <a:r>
              <a:rPr lang="cs-CZ" dirty="0"/>
              <a:t> </a:t>
            </a:r>
            <a:r>
              <a:rPr lang="cs-CZ" dirty="0" err="1"/>
              <a:t>Trapezius</a:t>
            </a:r>
            <a:endParaRPr lang="cs-CZ" dirty="0"/>
          </a:p>
          <a:p>
            <a:r>
              <a:rPr lang="cs-CZ" dirty="0" err="1"/>
              <a:t>Deep</a:t>
            </a:r>
            <a:r>
              <a:rPr lang="cs-CZ" dirty="0"/>
              <a:t> </a:t>
            </a:r>
            <a:r>
              <a:rPr lang="cs-CZ" dirty="0" err="1"/>
              <a:t>neck</a:t>
            </a:r>
            <a:r>
              <a:rPr lang="cs-CZ" dirty="0"/>
              <a:t> </a:t>
            </a:r>
            <a:r>
              <a:rPr lang="cs-CZ" dirty="0" err="1"/>
              <a:t>flexors</a:t>
            </a:r>
            <a:endParaRPr lang="cs-CZ" dirty="0"/>
          </a:p>
          <a:p>
            <a:r>
              <a:rPr lang="cs-CZ" dirty="0" err="1"/>
              <a:t>Upper</a:t>
            </a:r>
            <a:r>
              <a:rPr lang="cs-CZ" dirty="0"/>
              <a:t> limb </a:t>
            </a:r>
            <a:r>
              <a:rPr lang="cs-CZ" dirty="0" err="1"/>
              <a:t>extensors</a:t>
            </a:r>
            <a:endParaRPr lang="cs-CZ" dirty="0"/>
          </a:p>
        </p:txBody>
      </p:sp>
    </p:spTree>
    <p:extLst>
      <p:ext uri="{BB962C8B-B14F-4D97-AF65-F5344CB8AC3E}">
        <p14:creationId xmlns:p14="http://schemas.microsoft.com/office/powerpoint/2010/main" val="78626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Tonic and Phasic Muscle Systems</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sz="2000" dirty="0"/>
              <a:t>It’s important to note that this classification is not rigid, in that some muscles may exhibit </a:t>
            </a:r>
            <a:r>
              <a:rPr lang="en-US" sz="2000" dirty="0">
                <a:solidFill>
                  <a:srgbClr val="FFFF00"/>
                </a:solidFill>
              </a:rPr>
              <a:t>both tonic and phasic characteristics. </a:t>
            </a:r>
            <a:endParaRPr lang="cs-CZ" sz="2000" dirty="0">
              <a:solidFill>
                <a:srgbClr val="FFFF00"/>
              </a:solidFill>
            </a:endParaRPr>
          </a:p>
          <a:p>
            <a:r>
              <a:rPr lang="en-US" sz="2000" dirty="0"/>
              <a:t>It should also be noted that in addition to neurological predisposition to tightness or weakness, structural changes within the muscle also contribute to muscle imbalance. </a:t>
            </a:r>
            <a:endParaRPr lang="cs-CZ" sz="2000" dirty="0"/>
          </a:p>
          <a:p>
            <a:r>
              <a:rPr lang="en-US" sz="2000" dirty="0"/>
              <a:t>However, in chronic pain that is centralized within the CNS, patterns of muscle imbalance are often a result of neurological influence rather than structural changes</a:t>
            </a:r>
            <a:r>
              <a:rPr lang="cs-CZ" sz="2000" dirty="0"/>
              <a:t>.</a:t>
            </a:r>
          </a:p>
        </p:txBody>
      </p:sp>
    </p:spTree>
    <p:extLst>
      <p:ext uri="{BB962C8B-B14F-4D97-AF65-F5344CB8AC3E}">
        <p14:creationId xmlns:p14="http://schemas.microsoft.com/office/powerpoint/2010/main" val="85800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Content</a:t>
            </a:r>
            <a:endParaRPr lang="cs-CZ" dirty="0"/>
          </a:p>
        </p:txBody>
      </p:sp>
      <p:sp>
        <p:nvSpPr>
          <p:cNvPr id="3" name="Zástupný symbol pro obsah 2"/>
          <p:cNvSpPr>
            <a:spLocks noGrp="1"/>
          </p:cNvSpPr>
          <p:nvPr>
            <p:ph idx="1"/>
          </p:nvPr>
        </p:nvSpPr>
        <p:spPr/>
        <p:txBody>
          <a:bodyPr/>
          <a:lstStyle/>
          <a:p>
            <a:pPr marL="342900" indent="-342900">
              <a:buFont typeface="+mj-lt"/>
              <a:buAutoNum type="arabicPeriod"/>
            </a:pPr>
            <a:r>
              <a:rPr lang="cs-CZ" dirty="0">
                <a:latin typeface="Consolas"/>
              </a:rPr>
              <a:t>Janda </a:t>
            </a:r>
            <a:r>
              <a:rPr lang="cs-CZ" dirty="0" err="1">
                <a:latin typeface="Consolas"/>
              </a:rPr>
              <a:t>Philosophy</a:t>
            </a:r>
            <a:endParaRPr lang="cs-CZ" dirty="0">
              <a:latin typeface="Consolas"/>
            </a:endParaRPr>
          </a:p>
          <a:p>
            <a:pPr marL="342900" indent="-342900">
              <a:buFont typeface="+mj-lt"/>
              <a:buAutoNum type="arabicPeriod"/>
            </a:pPr>
            <a:r>
              <a:rPr lang="cs-CZ" dirty="0"/>
              <a:t>Structure vs. </a:t>
            </a:r>
            <a:r>
              <a:rPr lang="cs-CZ" dirty="0" err="1"/>
              <a:t>Function</a:t>
            </a:r>
            <a:endParaRPr lang="cs-CZ" dirty="0"/>
          </a:p>
          <a:p>
            <a:pPr marL="342900" indent="-342900">
              <a:buFont typeface="+mj-lt"/>
              <a:buAutoNum type="arabicPeriod"/>
            </a:pPr>
            <a:r>
              <a:rPr lang="cs-CZ" dirty="0" err="1"/>
              <a:t>The</a:t>
            </a:r>
            <a:r>
              <a:rPr lang="cs-CZ" dirty="0"/>
              <a:t> </a:t>
            </a:r>
            <a:r>
              <a:rPr lang="cs-CZ" dirty="0" err="1"/>
              <a:t>Sensorimotor</a:t>
            </a:r>
            <a:r>
              <a:rPr lang="cs-CZ" dirty="0"/>
              <a:t> </a:t>
            </a:r>
            <a:r>
              <a:rPr lang="cs-CZ" dirty="0" err="1"/>
              <a:t>System</a:t>
            </a:r>
            <a:endParaRPr lang="cs-CZ" dirty="0"/>
          </a:p>
          <a:p>
            <a:pPr marL="342900" indent="-342900">
              <a:buFont typeface="+mj-lt"/>
              <a:buAutoNum type="arabicPeriod"/>
            </a:pPr>
            <a:r>
              <a:rPr lang="en-US" dirty="0"/>
              <a:t>Tonic and Phasic Muscle Systems</a:t>
            </a:r>
            <a:endParaRPr lang="cs-CZ" dirty="0"/>
          </a:p>
          <a:p>
            <a:pPr marL="342900" indent="-342900">
              <a:buFont typeface="+mj-lt"/>
              <a:buAutoNum type="arabicPeriod"/>
            </a:pPr>
            <a:r>
              <a:rPr lang="cs-CZ" dirty="0" err="1"/>
              <a:t>What</a:t>
            </a:r>
            <a:r>
              <a:rPr lang="cs-CZ" dirty="0"/>
              <a:t> </a:t>
            </a:r>
            <a:r>
              <a:rPr lang="cs-CZ" dirty="0" err="1"/>
              <a:t>is</a:t>
            </a:r>
            <a:r>
              <a:rPr lang="cs-CZ" dirty="0"/>
              <a:t> </a:t>
            </a:r>
            <a:r>
              <a:rPr lang="cs-CZ" dirty="0" err="1"/>
              <a:t>Muscle</a:t>
            </a:r>
            <a:r>
              <a:rPr lang="cs-CZ" dirty="0"/>
              <a:t> </a:t>
            </a:r>
            <a:r>
              <a:rPr lang="cs-CZ" dirty="0" err="1"/>
              <a:t>Imbalance</a:t>
            </a:r>
            <a:endParaRPr lang="cs-CZ" dirty="0"/>
          </a:p>
          <a:p>
            <a:pPr marL="342900" indent="-342900">
              <a:buFont typeface="+mj-lt"/>
              <a:buAutoNum type="arabicPeriod"/>
            </a:pPr>
            <a:r>
              <a:rPr lang="cs-CZ" dirty="0"/>
              <a:t>Janda </a:t>
            </a:r>
            <a:r>
              <a:rPr lang="cs-CZ" dirty="0" err="1"/>
              <a:t>Syndromes</a:t>
            </a:r>
            <a:endParaRPr lang="cs-CZ" dirty="0"/>
          </a:p>
          <a:p>
            <a:pPr marL="342900" indent="-342900">
              <a:buFont typeface="+mj-lt"/>
              <a:buAutoNum type="arabicPeriod"/>
            </a:pPr>
            <a:r>
              <a:rPr lang="cs-CZ" dirty="0" err="1"/>
              <a:t>Evaluation</a:t>
            </a:r>
            <a:r>
              <a:rPr lang="cs-CZ" dirty="0"/>
              <a:t> </a:t>
            </a:r>
          </a:p>
          <a:p>
            <a:pPr marL="342900" indent="-342900">
              <a:buFont typeface="+mj-lt"/>
              <a:buAutoNum type="arabicPeriod"/>
            </a:pPr>
            <a:r>
              <a:rPr lang="cs-CZ" dirty="0" err="1"/>
              <a:t>Summary</a:t>
            </a:r>
            <a:endParaRPr lang="cs-CZ" dirty="0"/>
          </a:p>
          <a:p>
            <a:pPr marL="342900" indent="-342900">
              <a:buFont typeface="+mj-lt"/>
              <a:buAutoNum type="arabicPeriod"/>
            </a:pPr>
            <a:endParaRPr lang="cs-CZ" dirty="0"/>
          </a:p>
        </p:txBody>
      </p:sp>
    </p:spTree>
    <p:extLst>
      <p:ext uri="{BB962C8B-B14F-4D97-AF65-F5344CB8AC3E}">
        <p14:creationId xmlns:p14="http://schemas.microsoft.com/office/powerpoint/2010/main" val="291116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What </a:t>
            </a:r>
            <a:r>
              <a:rPr lang="cs-CZ" dirty="0" err="1"/>
              <a:t>is</a:t>
            </a:r>
            <a:r>
              <a:rPr lang="cs-CZ" dirty="0"/>
              <a:t> </a:t>
            </a:r>
            <a:r>
              <a:rPr lang="cs-CZ" dirty="0" err="1"/>
              <a:t>Muscle</a:t>
            </a:r>
            <a:r>
              <a:rPr lang="cs-CZ" dirty="0"/>
              <a:t> </a:t>
            </a:r>
            <a:r>
              <a:rPr lang="cs-CZ" dirty="0" err="1"/>
              <a:t>Imbalance</a:t>
            </a:r>
            <a:endParaRPr lang="cs-CZ" dirty="0"/>
          </a:p>
        </p:txBody>
      </p:sp>
      <p:sp>
        <p:nvSpPr>
          <p:cNvPr id="3" name="Zástupný symbol pro obsah 2"/>
          <p:cNvSpPr>
            <a:spLocks noGrp="1"/>
          </p:cNvSpPr>
          <p:nvPr>
            <p:ph idx="1"/>
          </p:nvPr>
        </p:nvSpPr>
        <p:spPr>
          <a:xfrm>
            <a:off x="1142108" y="1905000"/>
            <a:ext cx="7200000" cy="4267200"/>
          </a:xfrm>
        </p:spPr>
        <p:txBody>
          <a:bodyPr>
            <a:noAutofit/>
          </a:bodyPr>
          <a:lstStyle/>
          <a:p>
            <a:r>
              <a:rPr lang="en-US" dirty="0"/>
              <a:t>Human movement and function requires a balance of muscle length and strength between opposing muscles surrounding a joint. </a:t>
            </a:r>
            <a:endParaRPr lang="cs-CZ" dirty="0"/>
          </a:p>
          <a:p>
            <a:r>
              <a:rPr lang="en-US" dirty="0"/>
              <a:t>Normal amounts of opposing force between muscles are necessary to keep the bones </a:t>
            </a:r>
            <a:r>
              <a:rPr lang="en-US" dirty="0">
                <a:solidFill>
                  <a:srgbClr val="FFFF00"/>
                </a:solidFill>
              </a:rPr>
              <a:t>centered </a:t>
            </a:r>
            <a:r>
              <a:rPr lang="en-US" dirty="0"/>
              <a:t>in the joint during motion; this would </a:t>
            </a:r>
            <a:br>
              <a:rPr lang="cs-CZ" dirty="0"/>
            </a:br>
            <a:r>
              <a:rPr lang="en-US" dirty="0"/>
              <a:t>be considered </a:t>
            </a:r>
            <a:r>
              <a:rPr lang="en-US" dirty="0">
                <a:solidFill>
                  <a:srgbClr val="FFFF00"/>
                </a:solidFill>
              </a:rPr>
              <a:t>‘muscle balance’. </a:t>
            </a:r>
            <a:endParaRPr lang="cs-CZ" dirty="0">
              <a:solidFill>
                <a:srgbClr val="FFFF00"/>
              </a:solidFill>
            </a:endParaRPr>
          </a:p>
        </p:txBody>
      </p:sp>
      <p:pic>
        <p:nvPicPr>
          <p:cNvPr id="4" name="Picture 2" descr="C:\Users\Admin\Desktop\agonistantagonistv_01.gif"/>
          <p:cNvPicPr>
            <a:picLocks noChangeAspect="1" noChangeArrowheads="1" noCrop="1"/>
          </p:cNvPicPr>
          <p:nvPr/>
        </p:nvPicPr>
        <p:blipFill>
          <a:blip r:embed="rId2" cstate="print"/>
          <a:srcRect/>
          <a:stretch>
            <a:fillRect/>
          </a:stretch>
        </p:blipFill>
        <p:spPr bwMode="auto">
          <a:xfrm>
            <a:off x="3059832" y="3645024"/>
            <a:ext cx="3209840" cy="2340000"/>
          </a:xfrm>
          <a:prstGeom prst="rect">
            <a:avLst/>
          </a:prstGeom>
          <a:noFill/>
        </p:spPr>
      </p:pic>
    </p:spTree>
    <p:extLst>
      <p:ext uri="{BB962C8B-B14F-4D97-AF65-F5344CB8AC3E}">
        <p14:creationId xmlns:p14="http://schemas.microsoft.com/office/powerpoint/2010/main" val="114242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3A3730-FD14-4219-8537-3709D6EC1FD2}"/>
              </a:ext>
            </a:extLst>
          </p:cNvPr>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Muscle</a:t>
            </a:r>
            <a:r>
              <a:rPr lang="cs-CZ" dirty="0"/>
              <a:t> </a:t>
            </a:r>
            <a:r>
              <a:rPr lang="cs-CZ" dirty="0" err="1"/>
              <a:t>Imbalance</a:t>
            </a:r>
            <a:endParaRPr lang="cs-CZ" dirty="0"/>
          </a:p>
        </p:txBody>
      </p:sp>
      <p:sp>
        <p:nvSpPr>
          <p:cNvPr id="3" name="Zástupný symbol pro obsah 2">
            <a:extLst>
              <a:ext uri="{FF2B5EF4-FFF2-40B4-BE49-F238E27FC236}">
                <a16:creationId xmlns:a16="http://schemas.microsoft.com/office/drawing/2014/main" id="{07C85728-ABE1-40AE-8020-2B45DBE96700}"/>
              </a:ext>
            </a:extLst>
          </p:cNvPr>
          <p:cNvSpPr>
            <a:spLocks noGrp="1"/>
          </p:cNvSpPr>
          <p:nvPr>
            <p:ph idx="1"/>
          </p:nvPr>
        </p:nvSpPr>
        <p:spPr/>
        <p:txBody>
          <a:bodyPr/>
          <a:lstStyle/>
          <a:p>
            <a:r>
              <a:rPr lang="en-US" dirty="0"/>
              <a:t>On the other hand</a:t>
            </a:r>
            <a:r>
              <a:rPr lang="en-US" dirty="0">
                <a:solidFill>
                  <a:srgbClr val="FFFF00"/>
                </a:solidFill>
              </a:rPr>
              <a:t>, ‘muscle imbalance’ </a:t>
            </a:r>
            <a:r>
              <a:rPr lang="en-US" dirty="0"/>
              <a:t>occurs when opposing muscles provide different directions of tension due to tightness and/or weakness. When a muscle </a:t>
            </a:r>
            <a:r>
              <a:rPr lang="en-US" dirty="0" err="1"/>
              <a:t>i</a:t>
            </a:r>
            <a:r>
              <a:rPr lang="cs-CZ" dirty="0"/>
              <a:t>s</a:t>
            </a:r>
            <a:r>
              <a:rPr lang="en-US" dirty="0"/>
              <a:t> too tight, the joint tends to move in that direction and is limited in the opposite direction since this is typically ‘the path of least resistance.’ </a:t>
            </a:r>
            <a:endParaRPr lang="cs-CZ" dirty="0"/>
          </a:p>
          <a:p>
            <a:r>
              <a:rPr lang="en-US" dirty="0"/>
              <a:t>For example, the quadriceps and hamstrings of the knee joint perform opposite motions; an imbalance between the two could put undue stress on the joint.  A tight hamstring would not allow the joint to glide normally or fully extend, which could put extra stress on the quadriceps muscle and patella (knee cap). </a:t>
            </a:r>
            <a:endParaRPr lang="cs-CZ" dirty="0"/>
          </a:p>
          <a:p>
            <a:endParaRPr lang="cs-CZ" dirty="0"/>
          </a:p>
        </p:txBody>
      </p:sp>
    </p:spTree>
    <p:extLst>
      <p:ext uri="{BB962C8B-B14F-4D97-AF65-F5344CB8AC3E}">
        <p14:creationId xmlns:p14="http://schemas.microsoft.com/office/powerpoint/2010/main" val="336298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What </a:t>
            </a:r>
            <a:r>
              <a:rPr lang="cs-CZ" dirty="0" err="1"/>
              <a:t>is</a:t>
            </a:r>
            <a:r>
              <a:rPr lang="cs-CZ" dirty="0"/>
              <a:t> </a:t>
            </a:r>
            <a:r>
              <a:rPr lang="cs-CZ" dirty="0" err="1"/>
              <a:t>Muscle</a:t>
            </a:r>
            <a:r>
              <a:rPr lang="cs-CZ" dirty="0"/>
              <a:t> </a:t>
            </a:r>
            <a:r>
              <a:rPr lang="cs-CZ" dirty="0" err="1"/>
              <a:t>Imbalance</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sz="2000" dirty="0"/>
              <a:t>Muscle imbalances can be characterized by either side-to-side (right versus left) or front-to-back (agonist versus antagonist) differences in muscle length or strength. </a:t>
            </a:r>
            <a:endParaRPr lang="cs-CZ" sz="2000" dirty="0"/>
          </a:p>
          <a:p>
            <a:r>
              <a:rPr lang="en-US" sz="2000" dirty="0"/>
              <a:t>Most musculoskeletal pain syndromes are caused by front-to-back differences,</a:t>
            </a:r>
            <a:r>
              <a:rPr lang="cs-CZ" sz="2000" dirty="0"/>
              <a:t> </a:t>
            </a:r>
            <a:r>
              <a:rPr lang="en-US" sz="2000" dirty="0"/>
              <a:t>or imbalances of muscles surrounding </a:t>
            </a:r>
            <a:br>
              <a:rPr lang="cs-CZ" sz="2000" dirty="0"/>
            </a:br>
            <a:r>
              <a:rPr lang="en-US" sz="2000" dirty="0"/>
              <a:t>a joint, rather than </a:t>
            </a:r>
            <a:br>
              <a:rPr lang="cs-CZ" sz="2000" dirty="0"/>
            </a:br>
            <a:r>
              <a:rPr lang="en-US" sz="2000" dirty="0"/>
              <a:t>side-to-side differences. </a:t>
            </a:r>
            <a:endParaRPr lang="cs-CZ" sz="2000" dirty="0"/>
          </a:p>
        </p:txBody>
      </p:sp>
      <p:pic>
        <p:nvPicPr>
          <p:cNvPr id="1026" name="Picture 2" descr="http://www.muscleimbalancesyndromes.com/wp-content/uploads/2010/11/joint-imbalance.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63" t="19772" r="10881" b="9539"/>
          <a:stretch/>
        </p:blipFill>
        <p:spPr bwMode="auto">
          <a:xfrm>
            <a:off x="4427984" y="3645024"/>
            <a:ext cx="4233000" cy="29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53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What </a:t>
            </a:r>
            <a:r>
              <a:rPr lang="cs-CZ" dirty="0" err="1"/>
              <a:t>is</a:t>
            </a:r>
            <a:r>
              <a:rPr lang="cs-CZ" dirty="0"/>
              <a:t> </a:t>
            </a:r>
            <a:r>
              <a:rPr lang="cs-CZ" dirty="0" err="1"/>
              <a:t>Muscle</a:t>
            </a:r>
            <a:r>
              <a:rPr lang="cs-CZ" dirty="0"/>
              <a:t> </a:t>
            </a:r>
            <a:r>
              <a:rPr lang="cs-CZ" dirty="0" err="1"/>
              <a:t>Imbalance</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pPr marL="0" indent="0">
              <a:buNone/>
            </a:pPr>
            <a:r>
              <a:rPr lang="en-US" dirty="0"/>
              <a:t>There are also 2 recognized causes of muscle imbalance. </a:t>
            </a:r>
            <a:endParaRPr lang="cs-CZ" dirty="0"/>
          </a:p>
          <a:p>
            <a:r>
              <a:rPr lang="en-US" dirty="0"/>
              <a:t>The first is </a:t>
            </a:r>
            <a:r>
              <a:rPr lang="en-US" dirty="0">
                <a:solidFill>
                  <a:srgbClr val="FFFF00"/>
                </a:solidFill>
              </a:rPr>
              <a:t>a biomechanical cause </a:t>
            </a:r>
            <a:r>
              <a:rPr lang="en-US" dirty="0"/>
              <a:t>from repeated movements in one direction or sustained postures.</a:t>
            </a:r>
            <a:r>
              <a:rPr lang="cs-CZ" dirty="0"/>
              <a:t> </a:t>
            </a:r>
            <a:r>
              <a:rPr lang="en-US" dirty="0"/>
              <a:t>The biomechanical causes of muscle </a:t>
            </a:r>
            <a:r>
              <a:rPr lang="en-US" dirty="0" err="1"/>
              <a:t>imb</a:t>
            </a:r>
            <a:r>
              <a:rPr lang="cs-CZ" dirty="0"/>
              <a:t>a</a:t>
            </a:r>
            <a:r>
              <a:rPr lang="en-US" dirty="0"/>
              <a:t>lance have been popularized by Kendall and </a:t>
            </a:r>
            <a:r>
              <a:rPr lang="en-US" dirty="0" err="1"/>
              <a:t>Sahrmann</a:t>
            </a:r>
            <a:r>
              <a:rPr lang="en-US" dirty="0"/>
              <a:t>. </a:t>
            </a:r>
            <a:endParaRPr lang="cs-CZ" dirty="0"/>
          </a:p>
          <a:p>
            <a:r>
              <a:rPr lang="en-US" dirty="0"/>
              <a:t>The second cause is </a:t>
            </a:r>
            <a:r>
              <a:rPr lang="en-US" dirty="0">
                <a:solidFill>
                  <a:srgbClr val="FFFF00"/>
                </a:solidFill>
              </a:rPr>
              <a:t>a neuromuscular imbalance </a:t>
            </a:r>
            <a:r>
              <a:rPr lang="en-US" dirty="0"/>
              <a:t>due to the predisposition of certain muscle groups to be either tight or weak. The neuromuscular approach was popularized by </a:t>
            </a:r>
            <a:r>
              <a:rPr lang="en-US" dirty="0" err="1"/>
              <a:t>Janda</a:t>
            </a:r>
            <a:r>
              <a:rPr lang="en-US" dirty="0"/>
              <a:t>, and is based on movement patterns that evolve from birth. Dr. </a:t>
            </a:r>
            <a:r>
              <a:rPr lang="en-US" dirty="0" err="1"/>
              <a:t>Janda</a:t>
            </a:r>
            <a:r>
              <a:rPr lang="en-US" dirty="0"/>
              <a:t> noted that the ‘tonic’ group of muscles are prone to tightness and the ‘phasic’ group is prone to weakness</a:t>
            </a:r>
            <a:r>
              <a:rPr lang="cs-CZ" dirty="0"/>
              <a:t>.</a:t>
            </a:r>
          </a:p>
          <a:p>
            <a:endParaRPr lang="cs-CZ" dirty="0"/>
          </a:p>
        </p:txBody>
      </p:sp>
    </p:spTree>
    <p:extLst>
      <p:ext uri="{BB962C8B-B14F-4D97-AF65-F5344CB8AC3E}">
        <p14:creationId xmlns:p14="http://schemas.microsoft.com/office/powerpoint/2010/main" val="9269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What </a:t>
            </a:r>
            <a:r>
              <a:rPr lang="cs-CZ" dirty="0" err="1"/>
              <a:t>is</a:t>
            </a:r>
            <a:r>
              <a:rPr lang="cs-CZ" dirty="0"/>
              <a:t> </a:t>
            </a:r>
            <a:r>
              <a:rPr lang="cs-CZ" dirty="0" err="1"/>
              <a:t>Muscle</a:t>
            </a:r>
            <a:r>
              <a:rPr lang="cs-CZ" dirty="0"/>
              <a:t> </a:t>
            </a:r>
            <a:r>
              <a:rPr lang="cs-CZ" dirty="0" err="1"/>
              <a:t>Imbalance</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dirty="0"/>
              <a:t>Muscle imbalance is the altered relationship between the muscles that are prone to inhibition or weakness and the muscles that are prone to tightness or shortness. </a:t>
            </a:r>
            <a:endParaRPr lang="cs-CZ" dirty="0"/>
          </a:p>
          <a:p>
            <a:r>
              <a:rPr lang="en-US" dirty="0"/>
              <a:t>Imbalance is not an isolated response of an individual muscle but rather a systemic reaction of a whole series of striated muscles. </a:t>
            </a:r>
            <a:endParaRPr lang="cs-CZ" dirty="0"/>
          </a:p>
          <a:p>
            <a:r>
              <a:rPr lang="en-US" dirty="0" err="1"/>
              <a:t>Janda</a:t>
            </a:r>
            <a:r>
              <a:rPr lang="en-US" dirty="0"/>
              <a:t> proposed that the development of tightness or weakness does not occur randomly but occurs in typical patterns. </a:t>
            </a:r>
            <a:endParaRPr lang="cs-CZ" dirty="0"/>
          </a:p>
          <a:p>
            <a:r>
              <a:rPr lang="en-US" dirty="0"/>
              <a:t>Muscle </a:t>
            </a:r>
            <a:r>
              <a:rPr lang="en-US" dirty="0">
                <a:solidFill>
                  <a:srgbClr val="FFFF00"/>
                </a:solidFill>
              </a:rPr>
              <a:t>length tests, end-feel assessment, and muscle palpation are integral to the functional evaluation of musculoskeletal pain syndromes</a:t>
            </a:r>
            <a:r>
              <a:rPr lang="en-US" dirty="0"/>
              <a:t>. </a:t>
            </a:r>
            <a:endParaRPr lang="cs-CZ" dirty="0"/>
          </a:p>
        </p:txBody>
      </p:sp>
    </p:spTree>
    <p:extLst>
      <p:ext uri="{BB962C8B-B14F-4D97-AF65-F5344CB8AC3E}">
        <p14:creationId xmlns:p14="http://schemas.microsoft.com/office/powerpoint/2010/main" val="43166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What </a:t>
            </a:r>
            <a:r>
              <a:rPr lang="cs-CZ" dirty="0" err="1"/>
              <a:t>is</a:t>
            </a:r>
            <a:r>
              <a:rPr lang="cs-CZ" dirty="0"/>
              <a:t> </a:t>
            </a:r>
            <a:r>
              <a:rPr lang="cs-CZ" dirty="0" err="1"/>
              <a:t>Muscle</a:t>
            </a:r>
            <a:r>
              <a:rPr lang="cs-CZ" dirty="0"/>
              <a:t> </a:t>
            </a:r>
            <a:r>
              <a:rPr lang="cs-CZ" dirty="0" err="1"/>
              <a:t>Imbalance</a:t>
            </a:r>
            <a:endParaRPr lang="cs-CZ" dirty="0"/>
          </a:p>
        </p:txBody>
      </p:sp>
      <p:sp>
        <p:nvSpPr>
          <p:cNvPr id="3" name="Zástupný symbol pro obsah 2"/>
          <p:cNvSpPr>
            <a:spLocks noGrp="1"/>
          </p:cNvSpPr>
          <p:nvPr>
            <p:ph idx="1"/>
          </p:nvPr>
        </p:nvSpPr>
        <p:spPr>
          <a:xfrm>
            <a:off x="1142108" y="1905000"/>
            <a:ext cx="7200000" cy="4267200"/>
          </a:xfrm>
        </p:spPr>
        <p:txBody>
          <a:bodyPr/>
          <a:lstStyle/>
          <a:p>
            <a:pPr marL="0" indent="0">
              <a:buNone/>
            </a:pPr>
            <a:r>
              <a:rPr lang="cs-CZ" dirty="0" err="1"/>
              <a:t>When</a:t>
            </a:r>
            <a:r>
              <a:rPr lang="cs-CZ" dirty="0"/>
              <a:t> </a:t>
            </a:r>
            <a:r>
              <a:rPr lang="cs-CZ" dirty="0" err="1"/>
              <a:t>muscles</a:t>
            </a:r>
            <a:r>
              <a:rPr lang="cs-CZ" dirty="0"/>
              <a:t> </a:t>
            </a:r>
            <a:r>
              <a:rPr lang="cs-CZ" dirty="0" err="1"/>
              <a:t>become</a:t>
            </a:r>
            <a:r>
              <a:rPr lang="cs-CZ" dirty="0"/>
              <a:t> </a:t>
            </a:r>
            <a:r>
              <a:rPr lang="cs-CZ" dirty="0" err="1"/>
              <a:t>imbalanced</a:t>
            </a:r>
            <a:r>
              <a:rPr lang="cs-CZ" dirty="0"/>
              <a:t>, </a:t>
            </a:r>
            <a:r>
              <a:rPr lang="cs-CZ" dirty="0" err="1"/>
              <a:t>they</a:t>
            </a:r>
            <a:r>
              <a:rPr lang="cs-CZ" dirty="0"/>
              <a:t> </a:t>
            </a:r>
            <a:r>
              <a:rPr lang="cs-CZ" dirty="0" err="1"/>
              <a:t>can</a:t>
            </a:r>
            <a:r>
              <a:rPr lang="cs-CZ" dirty="0"/>
              <a:t> cause joint </a:t>
            </a:r>
            <a:r>
              <a:rPr lang="cs-CZ" dirty="0" err="1"/>
              <a:t>pain</a:t>
            </a:r>
            <a:r>
              <a:rPr lang="cs-CZ" dirty="0"/>
              <a:t>. </a:t>
            </a:r>
          </a:p>
          <a:p>
            <a:pPr marL="0" indent="0">
              <a:buNone/>
            </a:pPr>
            <a:r>
              <a:rPr lang="cs-CZ" dirty="0"/>
              <a:t>Dr. Janda </a:t>
            </a:r>
            <a:r>
              <a:rPr lang="cs-CZ" dirty="0" err="1"/>
              <a:t>identified</a:t>
            </a:r>
            <a:r>
              <a:rPr lang="cs-CZ" dirty="0"/>
              <a:t> 3 </a:t>
            </a:r>
            <a:r>
              <a:rPr lang="cs-CZ" dirty="0" err="1"/>
              <a:t>specific</a:t>
            </a:r>
            <a:r>
              <a:rPr lang="cs-CZ" dirty="0"/>
              <a:t> </a:t>
            </a:r>
            <a:r>
              <a:rPr lang="cs-CZ" dirty="0" err="1"/>
              <a:t>muscle</a:t>
            </a:r>
            <a:r>
              <a:rPr lang="cs-CZ" dirty="0"/>
              <a:t> </a:t>
            </a:r>
            <a:r>
              <a:rPr lang="cs-CZ" dirty="0" err="1"/>
              <a:t>imbalance</a:t>
            </a:r>
            <a:r>
              <a:rPr lang="cs-CZ" dirty="0"/>
              <a:t> </a:t>
            </a:r>
            <a:r>
              <a:rPr lang="cs-CZ" dirty="0" err="1"/>
              <a:t>syndromes</a:t>
            </a:r>
            <a:r>
              <a:rPr lang="cs-CZ" dirty="0"/>
              <a:t> </a:t>
            </a:r>
            <a:r>
              <a:rPr lang="cs-CZ" dirty="0" err="1"/>
              <a:t>associated</a:t>
            </a:r>
            <a:r>
              <a:rPr lang="cs-CZ" dirty="0"/>
              <a:t> </a:t>
            </a:r>
            <a:r>
              <a:rPr lang="cs-CZ" dirty="0" err="1"/>
              <a:t>with</a:t>
            </a:r>
            <a:r>
              <a:rPr lang="cs-CZ" dirty="0"/>
              <a:t> </a:t>
            </a:r>
            <a:r>
              <a:rPr lang="cs-CZ" dirty="0" err="1"/>
              <a:t>chronic</a:t>
            </a:r>
            <a:r>
              <a:rPr lang="cs-CZ" dirty="0"/>
              <a:t> </a:t>
            </a:r>
            <a:r>
              <a:rPr lang="cs-CZ" dirty="0" err="1"/>
              <a:t>musculoskeletal</a:t>
            </a:r>
            <a:r>
              <a:rPr lang="cs-CZ" dirty="0"/>
              <a:t> </a:t>
            </a:r>
            <a:r>
              <a:rPr lang="cs-CZ" dirty="0" err="1"/>
              <a:t>pain</a:t>
            </a:r>
            <a:r>
              <a:rPr lang="cs-CZ" dirty="0"/>
              <a:t>:</a:t>
            </a:r>
          </a:p>
          <a:p>
            <a:pPr marL="0" indent="0">
              <a:buNone/>
            </a:pPr>
            <a:endParaRPr lang="cs-CZ" dirty="0"/>
          </a:p>
          <a:p>
            <a:pPr marL="342900" indent="-342900">
              <a:buFont typeface="+mj-lt"/>
              <a:buAutoNum type="arabicPeriod"/>
            </a:pPr>
            <a:r>
              <a:rPr lang="cs-CZ" dirty="0" err="1">
                <a:solidFill>
                  <a:srgbClr val="FFFF00"/>
                </a:solidFill>
                <a:hlinkClick r:id="rId2">
                  <a:extLst>
                    <a:ext uri="{A12FA001-AC4F-418D-AE19-62706E023703}">
                      <ahyp:hlinkClr xmlns:ahyp="http://schemas.microsoft.com/office/drawing/2018/hyperlinkcolor" val="tx"/>
                    </a:ext>
                  </a:extLst>
                </a:hlinkClick>
              </a:rPr>
              <a:t>Upper</a:t>
            </a:r>
            <a:r>
              <a:rPr lang="cs-CZ" dirty="0">
                <a:solidFill>
                  <a:srgbClr val="FFFF00"/>
                </a:solidFill>
                <a:hlinkClick r:id="rId2">
                  <a:extLst>
                    <a:ext uri="{A12FA001-AC4F-418D-AE19-62706E023703}">
                      <ahyp:hlinkClr xmlns:ahyp="http://schemas.microsoft.com/office/drawing/2018/hyperlinkcolor" val="tx"/>
                    </a:ext>
                  </a:extLst>
                </a:hlinkClick>
              </a:rPr>
              <a:t> </a:t>
            </a:r>
            <a:r>
              <a:rPr lang="cs-CZ" dirty="0" err="1">
                <a:solidFill>
                  <a:srgbClr val="FFFF00"/>
                </a:solidFill>
                <a:hlinkClick r:id="rId2">
                  <a:extLst>
                    <a:ext uri="{A12FA001-AC4F-418D-AE19-62706E023703}">
                      <ahyp:hlinkClr xmlns:ahyp="http://schemas.microsoft.com/office/drawing/2018/hyperlinkcolor" val="tx"/>
                    </a:ext>
                  </a:extLst>
                </a:hlinkClick>
              </a:rPr>
              <a:t>Crossed</a:t>
            </a:r>
            <a:r>
              <a:rPr lang="cs-CZ" dirty="0">
                <a:solidFill>
                  <a:srgbClr val="FFFF00"/>
                </a:solidFill>
                <a:hlinkClick r:id="rId2">
                  <a:extLst>
                    <a:ext uri="{A12FA001-AC4F-418D-AE19-62706E023703}">
                      <ahyp:hlinkClr xmlns:ahyp="http://schemas.microsoft.com/office/drawing/2018/hyperlinkcolor" val="tx"/>
                    </a:ext>
                  </a:extLst>
                </a:hlinkClick>
              </a:rPr>
              <a:t> Syndrome</a:t>
            </a:r>
            <a:endParaRPr lang="cs-CZ" dirty="0">
              <a:solidFill>
                <a:srgbClr val="FFFF00"/>
              </a:solidFill>
            </a:endParaRPr>
          </a:p>
          <a:p>
            <a:pPr marL="342900" indent="-342900">
              <a:buFont typeface="+mj-lt"/>
              <a:buAutoNum type="arabicPeriod"/>
            </a:pPr>
            <a:r>
              <a:rPr lang="cs-CZ" dirty="0" err="1">
                <a:solidFill>
                  <a:srgbClr val="FFFF00"/>
                </a:solidFill>
                <a:hlinkClick r:id="rId3">
                  <a:extLst>
                    <a:ext uri="{A12FA001-AC4F-418D-AE19-62706E023703}">
                      <ahyp:hlinkClr xmlns:ahyp="http://schemas.microsoft.com/office/drawing/2018/hyperlinkcolor" val="tx"/>
                    </a:ext>
                  </a:extLst>
                </a:hlinkClick>
              </a:rPr>
              <a:t>Lower</a:t>
            </a:r>
            <a:r>
              <a:rPr lang="cs-CZ" dirty="0">
                <a:solidFill>
                  <a:srgbClr val="FFFF00"/>
                </a:solidFill>
                <a:hlinkClick r:id="rId3">
                  <a:extLst>
                    <a:ext uri="{A12FA001-AC4F-418D-AE19-62706E023703}">
                      <ahyp:hlinkClr xmlns:ahyp="http://schemas.microsoft.com/office/drawing/2018/hyperlinkcolor" val="tx"/>
                    </a:ext>
                  </a:extLst>
                </a:hlinkClick>
              </a:rPr>
              <a:t> </a:t>
            </a:r>
            <a:r>
              <a:rPr lang="cs-CZ" dirty="0" err="1">
                <a:solidFill>
                  <a:srgbClr val="FFFF00"/>
                </a:solidFill>
                <a:hlinkClick r:id="rId3">
                  <a:extLst>
                    <a:ext uri="{A12FA001-AC4F-418D-AE19-62706E023703}">
                      <ahyp:hlinkClr xmlns:ahyp="http://schemas.microsoft.com/office/drawing/2018/hyperlinkcolor" val="tx"/>
                    </a:ext>
                  </a:extLst>
                </a:hlinkClick>
              </a:rPr>
              <a:t>Crossed</a:t>
            </a:r>
            <a:r>
              <a:rPr lang="cs-CZ" dirty="0">
                <a:solidFill>
                  <a:srgbClr val="FFFF00"/>
                </a:solidFill>
                <a:hlinkClick r:id="rId3">
                  <a:extLst>
                    <a:ext uri="{A12FA001-AC4F-418D-AE19-62706E023703}">
                      <ahyp:hlinkClr xmlns:ahyp="http://schemas.microsoft.com/office/drawing/2018/hyperlinkcolor" val="tx"/>
                    </a:ext>
                  </a:extLst>
                </a:hlinkClick>
              </a:rPr>
              <a:t> Syndrome</a:t>
            </a:r>
            <a:endParaRPr lang="cs-CZ" dirty="0">
              <a:solidFill>
                <a:srgbClr val="FFFF00"/>
              </a:solidFill>
            </a:endParaRPr>
          </a:p>
          <a:p>
            <a:pPr marL="342900" indent="-342900">
              <a:buFont typeface="+mj-lt"/>
              <a:buAutoNum type="arabicPeriod"/>
            </a:pPr>
            <a:r>
              <a:rPr lang="cs-CZ" dirty="0" err="1">
                <a:solidFill>
                  <a:srgbClr val="FFFF00"/>
                </a:solidFill>
                <a:hlinkClick r:id="rId4">
                  <a:extLst>
                    <a:ext uri="{A12FA001-AC4F-418D-AE19-62706E023703}">
                      <ahyp:hlinkClr xmlns:ahyp="http://schemas.microsoft.com/office/drawing/2018/hyperlinkcolor" val="tx"/>
                    </a:ext>
                  </a:extLst>
                </a:hlinkClick>
              </a:rPr>
              <a:t>Layer</a:t>
            </a:r>
            <a:r>
              <a:rPr lang="cs-CZ" dirty="0">
                <a:solidFill>
                  <a:srgbClr val="FFFF00"/>
                </a:solidFill>
                <a:hlinkClick r:id="rId4">
                  <a:extLst>
                    <a:ext uri="{A12FA001-AC4F-418D-AE19-62706E023703}">
                      <ahyp:hlinkClr xmlns:ahyp="http://schemas.microsoft.com/office/drawing/2018/hyperlinkcolor" val="tx"/>
                    </a:ext>
                  </a:extLst>
                </a:hlinkClick>
              </a:rPr>
              <a:t> Syndrome</a:t>
            </a:r>
            <a:endParaRPr lang="cs-CZ" dirty="0">
              <a:solidFill>
                <a:srgbClr val="FFFF00"/>
              </a:solidFill>
            </a:endParaRPr>
          </a:p>
        </p:txBody>
      </p:sp>
    </p:spTree>
    <p:extLst>
      <p:ext uri="{BB962C8B-B14F-4D97-AF65-F5344CB8AC3E}">
        <p14:creationId xmlns:p14="http://schemas.microsoft.com/office/powerpoint/2010/main" val="164639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Janda </a:t>
            </a:r>
            <a:r>
              <a:rPr lang="cs-CZ" dirty="0" err="1"/>
              <a:t>Syndromes</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sz="2000" dirty="0"/>
              <a:t>Over time, these imbalances will spread throughout the muscular system in a predictable manner. </a:t>
            </a:r>
            <a:r>
              <a:rPr lang="en-US" sz="2000" dirty="0" err="1"/>
              <a:t>Janda</a:t>
            </a:r>
            <a:r>
              <a:rPr lang="en-US" sz="2000" dirty="0"/>
              <a:t> has classified these patterns as </a:t>
            </a:r>
            <a:r>
              <a:rPr lang="en-US" sz="2000" dirty="0">
                <a:solidFill>
                  <a:srgbClr val="FFFF00"/>
                </a:solidFill>
              </a:rPr>
              <a:t>“Upper Crossed Syndrome” (UCS), “Lower Crossed Syndrome” (LCS), and “Layer Syndrome” (LS) </a:t>
            </a:r>
            <a:r>
              <a:rPr lang="en-US" sz="2000" dirty="0"/>
              <a:t>(</a:t>
            </a:r>
            <a:r>
              <a:rPr lang="en-US" sz="2000" dirty="0" err="1"/>
              <a:t>Janda</a:t>
            </a:r>
            <a:r>
              <a:rPr lang="en-US" sz="2000" dirty="0"/>
              <a:t>, 1987, 1988). [UCS is also known as “cervical crossed syndrome”; LCS is also known as “pelvic crossed syndrome; and LS is also known as “stratification syndrome.”]</a:t>
            </a:r>
            <a:endParaRPr lang="cs-CZ" sz="2000" dirty="0"/>
          </a:p>
          <a:p>
            <a:r>
              <a:rPr lang="en-US" sz="2000" dirty="0"/>
              <a:t> </a:t>
            </a:r>
            <a:r>
              <a:rPr lang="en-US" sz="2000" dirty="0">
                <a:solidFill>
                  <a:srgbClr val="FFFF00"/>
                </a:solidFill>
              </a:rPr>
              <a:t>Crossed syndromes </a:t>
            </a:r>
            <a:r>
              <a:rPr lang="en-US" sz="2000" dirty="0"/>
              <a:t>are characterized by alternating sides of inhibition and facilitation in the upper quarter and lower quarter. </a:t>
            </a:r>
            <a:endParaRPr lang="cs-CZ" sz="2000" dirty="0"/>
          </a:p>
          <a:p>
            <a:r>
              <a:rPr lang="en-US" sz="2000" dirty="0">
                <a:solidFill>
                  <a:srgbClr val="FFFF00"/>
                </a:solidFill>
              </a:rPr>
              <a:t>Layer syndrome</a:t>
            </a:r>
            <a:r>
              <a:rPr lang="en-US" sz="2000" dirty="0"/>
              <a:t>, essentially a combination of UCS and LCS is characterized by alternating patterns of tightness and weakness, indicating long-standing muscle imbalance pathology. </a:t>
            </a:r>
            <a:endParaRPr lang="cs-CZ" sz="2000" dirty="0"/>
          </a:p>
        </p:txBody>
      </p:sp>
    </p:spTree>
    <p:extLst>
      <p:ext uri="{BB962C8B-B14F-4D97-AF65-F5344CB8AC3E}">
        <p14:creationId xmlns:p14="http://schemas.microsoft.com/office/powerpoint/2010/main" val="396464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Janda </a:t>
            </a:r>
            <a:r>
              <a:rPr lang="cs-CZ" dirty="0" err="1"/>
              <a:t>Syndromes</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sz="2000" dirty="0">
                <a:solidFill>
                  <a:srgbClr val="FFFF00"/>
                </a:solidFill>
              </a:rPr>
              <a:t>Upper crossed syndrome </a:t>
            </a:r>
            <a:r>
              <a:rPr lang="en-US" sz="2000" dirty="0"/>
              <a:t>is characterized by facilitation of the upper trapezius, </a:t>
            </a:r>
            <a:r>
              <a:rPr lang="en-US" sz="2000" dirty="0" err="1"/>
              <a:t>levator</a:t>
            </a:r>
            <a:r>
              <a:rPr lang="en-US" sz="2000" dirty="0"/>
              <a:t>, sternocleidomastoid, and pectoralis muscles, as well as inhibition of the deep cervical flexors, lower trapezius, and serratus anterior. </a:t>
            </a:r>
            <a:endParaRPr lang="cs-CZ" sz="2000" dirty="0"/>
          </a:p>
          <a:p>
            <a:r>
              <a:rPr lang="en-US" sz="2000" dirty="0">
                <a:solidFill>
                  <a:srgbClr val="FFFF00"/>
                </a:solidFill>
              </a:rPr>
              <a:t>Lower crossed syndrome </a:t>
            </a:r>
            <a:r>
              <a:rPr lang="en-US" sz="2000" dirty="0"/>
              <a:t>is characterized by facilitation of the </a:t>
            </a:r>
            <a:r>
              <a:rPr lang="en-US" sz="2000" dirty="0" err="1"/>
              <a:t>thoraco</a:t>
            </a:r>
            <a:r>
              <a:rPr lang="en-US" sz="2000" dirty="0"/>
              <a:t>-lumbar extensors, rectus </a:t>
            </a:r>
            <a:r>
              <a:rPr lang="en-US" sz="2000" dirty="0" err="1"/>
              <a:t>femoris</a:t>
            </a:r>
            <a:r>
              <a:rPr lang="en-US" sz="2000" dirty="0"/>
              <a:t>, and iliopsoas, as well as inhibition of the abdominals (particularly transversus </a:t>
            </a:r>
            <a:r>
              <a:rPr lang="en-US" sz="2000" dirty="0" err="1"/>
              <a:t>abdominus</a:t>
            </a:r>
            <a:r>
              <a:rPr lang="en-US" sz="2000" dirty="0"/>
              <a:t>) and the gluteal muscles. </a:t>
            </a:r>
            <a:endParaRPr lang="cs-CZ" sz="2000" dirty="0"/>
          </a:p>
        </p:txBody>
      </p:sp>
    </p:spTree>
    <p:extLst>
      <p:ext uri="{BB962C8B-B14F-4D97-AF65-F5344CB8AC3E}">
        <p14:creationId xmlns:p14="http://schemas.microsoft.com/office/powerpoint/2010/main" val="16076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andaapproach.com/wp-content/uploads/2010/10/JandaSyndro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52"/>
            <a:ext cx="9144000" cy="6848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14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816979" y="2348599"/>
            <a:ext cx="5830818" cy="3429893"/>
          </a:xfrm>
        </p:spPr>
        <p:txBody>
          <a:bodyPr>
            <a:normAutofit/>
          </a:bodyPr>
          <a:lstStyle/>
          <a:p>
            <a:pPr>
              <a:buNone/>
            </a:pPr>
            <a:endParaRPr lang="cs-CZ" dirty="0"/>
          </a:p>
          <a:p>
            <a:pPr marL="437322" indent="-385871">
              <a:buNone/>
            </a:pPr>
            <a:endParaRPr lang="cs-CZ" dirty="0"/>
          </a:p>
          <a:p>
            <a:pPr marL="437322" indent="-385871">
              <a:buFont typeface="+mj-lt"/>
              <a:buAutoNum type="arabicPeriod"/>
            </a:pPr>
            <a:endParaRPr lang="cs-CZ" dirty="0"/>
          </a:p>
          <a:p>
            <a:pPr marL="437322" indent="-385871">
              <a:buFont typeface="+mj-lt"/>
              <a:buAutoNum type="arabicPeriod"/>
            </a:pPr>
            <a:endParaRPr lang="cs-CZ" dirty="0"/>
          </a:p>
        </p:txBody>
      </p:sp>
      <p:pic>
        <p:nvPicPr>
          <p:cNvPr id="195590" name="Picture 6" descr="http://www.florbalovytrener.cz/wp-content/uploads/2012/02/hornizkrizenysyndrom.jpg"/>
          <p:cNvPicPr>
            <a:picLocks noChangeAspect="1" noChangeArrowheads="1"/>
          </p:cNvPicPr>
          <p:nvPr/>
        </p:nvPicPr>
        <p:blipFill>
          <a:blip r:embed="rId3" cstate="print"/>
          <a:srcRect/>
          <a:stretch>
            <a:fillRect/>
          </a:stretch>
        </p:blipFill>
        <p:spPr bwMode="auto">
          <a:xfrm>
            <a:off x="3961676" y="2981097"/>
            <a:ext cx="1998743" cy="1946892"/>
          </a:xfrm>
          <a:prstGeom prst="rect">
            <a:avLst/>
          </a:prstGeom>
          <a:noFill/>
        </p:spPr>
      </p:pic>
      <p:sp>
        <p:nvSpPr>
          <p:cNvPr id="7" name="Obdélník 6"/>
          <p:cNvSpPr/>
          <p:nvPr/>
        </p:nvSpPr>
        <p:spPr>
          <a:xfrm>
            <a:off x="818978" y="5516547"/>
            <a:ext cx="2511970" cy="507831"/>
          </a:xfrm>
          <a:prstGeom prst="rect">
            <a:avLst/>
          </a:prstGeom>
        </p:spPr>
        <p:txBody>
          <a:bodyPr wrap="none">
            <a:spAutoFit/>
          </a:bodyPr>
          <a:lstStyle/>
          <a:p>
            <a:r>
              <a:rPr lang="cs-CZ" sz="1350" dirty="0">
                <a:hlinkClick r:id="rId4"/>
              </a:rPr>
              <a:t>http://www.</a:t>
            </a:r>
            <a:r>
              <a:rPr lang="cs-CZ" sz="1350" dirty="0" err="1">
                <a:hlinkClick r:id="rId4"/>
              </a:rPr>
              <a:t>jandaapproach.com</a:t>
            </a:r>
            <a:r>
              <a:rPr lang="cs-CZ" sz="1350" dirty="0">
                <a:hlinkClick r:id="rId4"/>
              </a:rPr>
              <a:t>/</a:t>
            </a:r>
            <a:endParaRPr lang="cs-CZ" sz="1350" dirty="0"/>
          </a:p>
          <a:p>
            <a:endParaRPr lang="cs-CZ" sz="1350" dirty="0"/>
          </a:p>
        </p:txBody>
      </p:sp>
      <p:pic>
        <p:nvPicPr>
          <p:cNvPr id="67586" name="Picture 2" descr="http://www.muscleimbalancesyndromes.com/wp-content/uploads/2011/12/Janda_upper-crossed-syndrome.jpg"/>
          <p:cNvPicPr>
            <a:picLocks noChangeAspect="1" noChangeArrowheads="1"/>
          </p:cNvPicPr>
          <p:nvPr/>
        </p:nvPicPr>
        <p:blipFill>
          <a:blip r:embed="rId5" cstate="print"/>
          <a:srcRect/>
          <a:stretch>
            <a:fillRect/>
          </a:stretch>
        </p:blipFill>
        <p:spPr bwMode="auto">
          <a:xfrm>
            <a:off x="482581" y="2348600"/>
            <a:ext cx="3144069" cy="3058321"/>
          </a:xfrm>
          <a:prstGeom prst="rect">
            <a:avLst/>
          </a:prstGeom>
          <a:noFill/>
        </p:spPr>
      </p:pic>
      <p:sp>
        <p:nvSpPr>
          <p:cNvPr id="9" name="Obdélník 8"/>
          <p:cNvSpPr/>
          <p:nvPr/>
        </p:nvSpPr>
        <p:spPr>
          <a:xfrm>
            <a:off x="6100762" y="1700808"/>
            <a:ext cx="2565572" cy="4401205"/>
          </a:xfrm>
          <a:prstGeom prst="rect">
            <a:avLst/>
          </a:prstGeom>
        </p:spPr>
        <p:txBody>
          <a:bodyPr wrap="square">
            <a:spAutoFit/>
          </a:bodyPr>
          <a:lstStyle/>
          <a:p>
            <a:r>
              <a:rPr lang="en-US" sz="2000" b="1" dirty="0">
                <a:solidFill>
                  <a:srgbClr val="00B0F0"/>
                </a:solidFill>
              </a:rPr>
              <a:t>tightness</a:t>
            </a:r>
            <a:r>
              <a:rPr lang="en-US" sz="2000" dirty="0"/>
              <a:t> of the </a:t>
            </a:r>
            <a:r>
              <a:rPr lang="en-US" sz="2000" dirty="0">
                <a:solidFill>
                  <a:srgbClr val="FFFF00"/>
                </a:solidFill>
              </a:rPr>
              <a:t>upper trapezius and </a:t>
            </a:r>
            <a:r>
              <a:rPr lang="en-US" sz="2000" dirty="0" err="1">
                <a:solidFill>
                  <a:srgbClr val="FFFF00"/>
                </a:solidFill>
              </a:rPr>
              <a:t>levator</a:t>
            </a:r>
            <a:r>
              <a:rPr lang="en-US" sz="2000" dirty="0">
                <a:solidFill>
                  <a:srgbClr val="FFFF00"/>
                </a:solidFill>
              </a:rPr>
              <a:t> scapula </a:t>
            </a:r>
            <a:r>
              <a:rPr lang="en-US" sz="2000" dirty="0"/>
              <a:t>on the dorsal side crosses with tightness of the </a:t>
            </a:r>
            <a:r>
              <a:rPr lang="en-US" sz="2000" dirty="0">
                <a:solidFill>
                  <a:srgbClr val="FFFF00"/>
                </a:solidFill>
              </a:rPr>
              <a:t>pectoralis major and minor</a:t>
            </a:r>
            <a:endParaRPr lang="cs-CZ" sz="2000" dirty="0">
              <a:solidFill>
                <a:srgbClr val="FFFF00"/>
              </a:solidFill>
            </a:endParaRPr>
          </a:p>
          <a:p>
            <a:endParaRPr lang="cs-CZ" sz="2000" b="1" dirty="0">
              <a:solidFill>
                <a:srgbClr val="FFFF00"/>
              </a:solidFill>
            </a:endParaRPr>
          </a:p>
          <a:p>
            <a:r>
              <a:rPr lang="cs-CZ" sz="2000" b="1" dirty="0">
                <a:solidFill>
                  <a:schemeClr val="accent1"/>
                </a:solidFill>
              </a:rPr>
              <a:t>w</a:t>
            </a:r>
            <a:r>
              <a:rPr lang="en-US" sz="2000" b="1" dirty="0" err="1">
                <a:solidFill>
                  <a:srgbClr val="00B0F0"/>
                </a:solidFill>
              </a:rPr>
              <a:t>eakness</a:t>
            </a:r>
            <a:r>
              <a:rPr lang="en-US" sz="2000" b="1" dirty="0">
                <a:solidFill>
                  <a:srgbClr val="00B0F0"/>
                </a:solidFill>
              </a:rPr>
              <a:t> </a:t>
            </a:r>
            <a:r>
              <a:rPr lang="en-US" sz="2000" dirty="0"/>
              <a:t>of the </a:t>
            </a:r>
            <a:r>
              <a:rPr lang="en-US" sz="2000" dirty="0">
                <a:solidFill>
                  <a:srgbClr val="FFFF00"/>
                </a:solidFill>
              </a:rPr>
              <a:t>deep cervical flexors</a:t>
            </a:r>
            <a:r>
              <a:rPr lang="en-US" sz="2000" dirty="0"/>
              <a:t> ventrally crosses with weakness of </a:t>
            </a:r>
            <a:r>
              <a:rPr lang="en-US" sz="2000" dirty="0">
                <a:solidFill>
                  <a:srgbClr val="FFFF00"/>
                </a:solidFill>
              </a:rPr>
              <a:t>the middle and lower trapezius.</a:t>
            </a:r>
            <a:endParaRPr lang="cs-CZ" sz="2000" dirty="0">
              <a:solidFill>
                <a:srgbClr val="FFFF00"/>
              </a:solidFill>
            </a:endParaRPr>
          </a:p>
        </p:txBody>
      </p:sp>
      <p:sp>
        <p:nvSpPr>
          <p:cNvPr id="10" name="Nadpis 1"/>
          <p:cNvSpPr>
            <a:spLocks noGrp="1"/>
          </p:cNvSpPr>
          <p:nvPr>
            <p:ph type="title"/>
          </p:nvPr>
        </p:nvSpPr>
        <p:spPr/>
        <p:txBody>
          <a:bodyPr>
            <a:normAutofit/>
          </a:bodyPr>
          <a:lstStyle/>
          <a:p>
            <a:pPr algn="ctr"/>
            <a:r>
              <a:rPr lang="cs-CZ" b="1" dirty="0">
                <a:solidFill>
                  <a:srgbClr val="00B0F0"/>
                </a:solidFill>
              </a:rPr>
              <a:t>UPPER CROSSED SYNDROME (UCS)</a:t>
            </a:r>
            <a:r>
              <a:rPr lang="en-US" sz="2400" i="1" dirty="0"/>
              <a:t> </a:t>
            </a:r>
            <a:br>
              <a:rPr lang="cs-CZ" sz="2400" i="1" dirty="0"/>
            </a:br>
            <a:r>
              <a:rPr lang="cs-CZ" sz="2400" i="1" dirty="0"/>
              <a:t>(</a:t>
            </a:r>
            <a:r>
              <a:rPr lang="en-US" sz="1800" i="1" dirty="0"/>
              <a:t>proximal or shoulder girdle crossed syndrome</a:t>
            </a:r>
            <a:r>
              <a:rPr lang="cs-CZ" sz="1800" i="1" dirty="0"/>
              <a:t>)</a:t>
            </a:r>
            <a:endParaRPr lang="cs-CZ" sz="1800" dirty="0">
              <a:solidFill>
                <a:srgbClr val="00B0F0"/>
              </a:solidFill>
            </a:endParaRPr>
          </a:p>
        </p:txBody>
      </p:sp>
    </p:spTree>
    <p:extLst>
      <p:ext uri="{BB962C8B-B14F-4D97-AF65-F5344CB8AC3E}">
        <p14:creationId xmlns:p14="http://schemas.microsoft.com/office/powerpoint/2010/main" val="24725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Chronic</a:t>
            </a:r>
            <a:r>
              <a:rPr lang="cs-CZ" dirty="0"/>
              <a:t> </a:t>
            </a:r>
            <a:r>
              <a:rPr lang="cs-CZ" dirty="0" err="1"/>
              <a:t>pain</a:t>
            </a:r>
            <a:r>
              <a:rPr lang="cs-CZ" dirty="0"/>
              <a:t> </a:t>
            </a:r>
            <a:r>
              <a:rPr lang="cs-CZ" dirty="0" err="1"/>
              <a:t>syndromes</a:t>
            </a:r>
            <a:r>
              <a:rPr lang="cs-CZ" dirty="0"/>
              <a:t> – Janda </a:t>
            </a:r>
            <a:r>
              <a:rPr lang="cs-CZ" dirty="0" err="1"/>
              <a:t>approach</a:t>
            </a:r>
            <a:endParaRPr lang="cs-CZ" dirty="0"/>
          </a:p>
        </p:txBody>
      </p:sp>
      <p:sp>
        <p:nvSpPr>
          <p:cNvPr id="3" name="Zástupný symbol pro obsah 2"/>
          <p:cNvSpPr>
            <a:spLocks noGrp="1"/>
          </p:cNvSpPr>
          <p:nvPr>
            <p:ph idx="1"/>
          </p:nvPr>
        </p:nvSpPr>
        <p:spPr/>
        <p:txBody>
          <a:bodyPr>
            <a:noAutofit/>
          </a:bodyPr>
          <a:lstStyle/>
          <a:p>
            <a:pPr marL="0" indent="0">
              <a:buNone/>
            </a:pPr>
            <a:r>
              <a:rPr lang="cs-CZ" sz="1600" dirty="0" err="1"/>
              <a:t>About</a:t>
            </a:r>
            <a:r>
              <a:rPr lang="cs-CZ" sz="1600" dirty="0"/>
              <a:t> Janda</a:t>
            </a:r>
          </a:p>
          <a:p>
            <a:r>
              <a:rPr lang="en-US" sz="1600" b="1" dirty="0">
                <a:solidFill>
                  <a:srgbClr val="FFFF00"/>
                </a:solidFill>
              </a:rPr>
              <a:t>Vladimir </a:t>
            </a:r>
            <a:r>
              <a:rPr lang="en-US" sz="1600" b="1" dirty="0" err="1">
                <a:solidFill>
                  <a:srgbClr val="FFFF00"/>
                </a:solidFill>
              </a:rPr>
              <a:t>Janda</a:t>
            </a:r>
            <a:r>
              <a:rPr lang="en-US" sz="1600" dirty="0"/>
              <a:t> was born in 1928. At the age of 15, he contracted </a:t>
            </a:r>
            <a:br>
              <a:rPr lang="cs-CZ" sz="1600" dirty="0"/>
            </a:br>
            <a:r>
              <a:rPr lang="en-US" sz="1600" dirty="0"/>
              <a:t>polio. He was paralyzed as a quadriplegic and unable to walk for 2 </a:t>
            </a:r>
            <a:br>
              <a:rPr lang="cs-CZ" sz="1600" dirty="0"/>
            </a:br>
            <a:r>
              <a:rPr lang="en-US" sz="1600" dirty="0"/>
              <a:t>years. He eventually recovered walking function, but developed </a:t>
            </a:r>
            <a:br>
              <a:rPr lang="cs-CZ" sz="1600" dirty="0"/>
            </a:br>
            <a:r>
              <a:rPr lang="en-US" sz="1600" dirty="0"/>
              <a:t>post-polio syndrome and was forced to use a walker until the end of </a:t>
            </a:r>
            <a:br>
              <a:rPr lang="cs-CZ" sz="1600" dirty="0"/>
            </a:br>
            <a:r>
              <a:rPr lang="en-US" sz="1600" dirty="0"/>
              <a:t>his life in 2002.</a:t>
            </a:r>
          </a:p>
          <a:p>
            <a:r>
              <a:rPr lang="en-US" sz="1600" dirty="0"/>
              <a:t>As a physician, he focused on post-polio patients early on. One of his early influences was </a:t>
            </a:r>
            <a:r>
              <a:rPr lang="en-US" sz="1600" b="1" dirty="0"/>
              <a:t>Sister Kinney</a:t>
            </a:r>
            <a:r>
              <a:rPr lang="en-US" sz="1600" dirty="0"/>
              <a:t> in 1947, who introduced the treatment of polio in Czechoslovakia. He served as an interpreter for Sister Kinney as a first year medical student, and decided to pursue an interest in physiotherapy after medical school. He received the “Kinney Physiotherapist” certificate after graduation from medical school. He was one of the first physicians to combine therapy and medicine in a ‘hands-on’ approach, becoming one of the earliest to practice physical medicine and rehabilitation.</a:t>
            </a:r>
          </a:p>
          <a:p>
            <a:r>
              <a:rPr lang="en-US" sz="1600" dirty="0"/>
              <a:t>He became more interested in pain syndromes of the locomotor system. His first book in 1949 at the age of 21 was on muscle testing and function, which was the first of its kind in Czech. He continued as a prolific researcher and writer; before his death, he published over 16 books and over 200 papers on muscle function.</a:t>
            </a:r>
          </a:p>
        </p:txBody>
      </p:sp>
      <p:pic>
        <p:nvPicPr>
          <p:cNvPr id="1026" name="Picture 2" descr="http://www.jandaapproach.com/wp-content/uploads/2010/10/vl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744" y="1700808"/>
            <a:ext cx="16383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85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valová dysbalance v rámci horního zkříženého syndromu"/>
          <p:cNvPicPr>
            <a:picLocks noChangeAspect="1" noChangeArrowheads="1"/>
          </p:cNvPicPr>
          <p:nvPr/>
        </p:nvPicPr>
        <p:blipFill>
          <a:blip r:embed="rId2" cstate="print"/>
          <a:srcRect/>
          <a:stretch>
            <a:fillRect/>
          </a:stretch>
        </p:blipFill>
        <p:spPr bwMode="auto">
          <a:xfrm>
            <a:off x="1769231" y="857444"/>
            <a:ext cx="5605538" cy="5158343"/>
          </a:xfrm>
          <a:prstGeom prst="rect">
            <a:avLst/>
          </a:prstGeom>
          <a:noFill/>
        </p:spPr>
      </p:pic>
    </p:spTree>
    <p:extLst>
      <p:ext uri="{BB962C8B-B14F-4D97-AF65-F5344CB8AC3E}">
        <p14:creationId xmlns:p14="http://schemas.microsoft.com/office/powerpoint/2010/main" val="96970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42108" y="1905000"/>
            <a:ext cx="7200000" cy="4267200"/>
          </a:xfrm>
        </p:spPr>
        <p:txBody>
          <a:bodyPr>
            <a:noAutofit/>
          </a:bodyPr>
          <a:lstStyle/>
          <a:p>
            <a:r>
              <a:rPr lang="en-US" sz="1900" dirty="0"/>
              <a:t>This pattern of imbalance creates joint dysfunction, particularly at the </a:t>
            </a:r>
            <a:r>
              <a:rPr lang="en-US" sz="1900" dirty="0" err="1">
                <a:solidFill>
                  <a:srgbClr val="FFFF00"/>
                </a:solidFill>
              </a:rPr>
              <a:t>atlanto</a:t>
            </a:r>
            <a:r>
              <a:rPr lang="en-US" sz="1900" dirty="0">
                <a:solidFill>
                  <a:srgbClr val="FFFF00"/>
                </a:solidFill>
              </a:rPr>
              <a:t>-occipital joint, C4-C5 segment, cervicothoracic joint, </a:t>
            </a:r>
            <a:r>
              <a:rPr lang="en-US" sz="1900" dirty="0" err="1">
                <a:solidFill>
                  <a:srgbClr val="FFFF00"/>
                </a:solidFill>
              </a:rPr>
              <a:t>glenohumeral</a:t>
            </a:r>
            <a:r>
              <a:rPr lang="en-US" sz="1900" dirty="0">
                <a:solidFill>
                  <a:srgbClr val="FFFF00"/>
                </a:solidFill>
              </a:rPr>
              <a:t> joint, and T4-T5 segment.</a:t>
            </a:r>
            <a:r>
              <a:rPr lang="en-US" sz="1900" dirty="0"/>
              <a:t> </a:t>
            </a:r>
            <a:endParaRPr lang="cs-CZ" sz="1900" dirty="0"/>
          </a:p>
          <a:p>
            <a:r>
              <a:rPr lang="en-US" sz="1900" dirty="0" err="1"/>
              <a:t>Janda</a:t>
            </a:r>
            <a:r>
              <a:rPr lang="en-US" sz="1900" dirty="0"/>
              <a:t> noted that these focal areas of stress within the spine correspond to transitional zones in which neighboring vertebrae change in morphology. </a:t>
            </a:r>
            <a:endParaRPr lang="cs-CZ" sz="1900" dirty="0"/>
          </a:p>
          <a:p>
            <a:r>
              <a:rPr lang="en-US" sz="1900" dirty="0"/>
              <a:t>Specific postural changes are seen in UCS, including </a:t>
            </a:r>
            <a:r>
              <a:rPr lang="en-US" sz="1900" dirty="0">
                <a:solidFill>
                  <a:srgbClr val="FFFF00"/>
                </a:solidFill>
              </a:rPr>
              <a:t>forward head posture, increased cervical lordosis and thoracic kyphosis, elevated and protracted shoulders, and rotation or abduction and winging of the scapulae.</a:t>
            </a:r>
            <a:endParaRPr lang="cs-CZ" sz="1900" dirty="0">
              <a:solidFill>
                <a:srgbClr val="FFFF00"/>
              </a:solidFill>
            </a:endParaRPr>
          </a:p>
          <a:p>
            <a:r>
              <a:rPr lang="en-US" sz="1900" dirty="0"/>
              <a:t> These postural changes </a:t>
            </a:r>
            <a:r>
              <a:rPr lang="en-US" sz="1900" dirty="0">
                <a:solidFill>
                  <a:srgbClr val="FFFF00"/>
                </a:solidFill>
              </a:rPr>
              <a:t>decrease </a:t>
            </a:r>
            <a:r>
              <a:rPr lang="en-US" sz="1900" dirty="0" err="1">
                <a:solidFill>
                  <a:srgbClr val="FFFF00"/>
                </a:solidFill>
              </a:rPr>
              <a:t>glenohumeral</a:t>
            </a:r>
            <a:r>
              <a:rPr lang="en-US" sz="1900" dirty="0">
                <a:solidFill>
                  <a:srgbClr val="FFFF00"/>
                </a:solidFill>
              </a:rPr>
              <a:t> stability</a:t>
            </a:r>
            <a:r>
              <a:rPr lang="en-US" sz="1900" dirty="0"/>
              <a:t> as the glenoid fossa becomes more vertical due to serratus anterior weakness leading to abduction, rotation, and winging of the scapulae. This loss of stability </a:t>
            </a:r>
            <a:r>
              <a:rPr lang="en-US" sz="1900" dirty="0">
                <a:solidFill>
                  <a:srgbClr val="FFFF00"/>
                </a:solidFill>
              </a:rPr>
              <a:t>requires the </a:t>
            </a:r>
            <a:r>
              <a:rPr lang="en-US" sz="1900" dirty="0" err="1">
                <a:solidFill>
                  <a:srgbClr val="FFFF00"/>
                </a:solidFill>
              </a:rPr>
              <a:t>levator</a:t>
            </a:r>
            <a:r>
              <a:rPr lang="en-US" sz="1900" dirty="0">
                <a:solidFill>
                  <a:srgbClr val="FFFF00"/>
                </a:solidFill>
              </a:rPr>
              <a:t> scapula and upper trapezius to increase activation to maintain </a:t>
            </a:r>
            <a:r>
              <a:rPr lang="en-US" sz="1900" dirty="0" err="1">
                <a:solidFill>
                  <a:srgbClr val="FFFF00"/>
                </a:solidFill>
              </a:rPr>
              <a:t>glenohumeral</a:t>
            </a:r>
            <a:r>
              <a:rPr lang="en-US" sz="1900" dirty="0">
                <a:solidFill>
                  <a:srgbClr val="FFFF00"/>
                </a:solidFill>
              </a:rPr>
              <a:t> centration. </a:t>
            </a:r>
            <a:endParaRPr lang="cs-CZ" sz="1900" dirty="0">
              <a:solidFill>
                <a:srgbClr val="FFFF00"/>
              </a:solidFill>
            </a:endParaRPr>
          </a:p>
        </p:txBody>
      </p:sp>
      <p:sp>
        <p:nvSpPr>
          <p:cNvPr id="4" name="Nadpis 1"/>
          <p:cNvSpPr>
            <a:spLocks noGrp="1"/>
          </p:cNvSpPr>
          <p:nvPr>
            <p:ph type="title"/>
          </p:nvPr>
        </p:nvSpPr>
        <p:spPr/>
        <p:txBody>
          <a:bodyPr>
            <a:normAutofit/>
          </a:bodyPr>
          <a:lstStyle/>
          <a:p>
            <a:pPr algn="ctr"/>
            <a:r>
              <a:rPr lang="cs-CZ" b="1" dirty="0">
                <a:solidFill>
                  <a:srgbClr val="00B0F0"/>
                </a:solidFill>
              </a:rPr>
              <a:t>UPPER CROSSED SYNDROME (UCS)</a:t>
            </a:r>
            <a:endParaRPr lang="cs-CZ" dirty="0">
              <a:solidFill>
                <a:srgbClr val="00B0F0"/>
              </a:solidFill>
            </a:endParaRPr>
          </a:p>
        </p:txBody>
      </p:sp>
    </p:spTree>
    <p:extLst>
      <p:ext uri="{BB962C8B-B14F-4D97-AF65-F5344CB8AC3E}">
        <p14:creationId xmlns:p14="http://schemas.microsoft.com/office/powerpoint/2010/main" val="354736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816979" y="2348599"/>
            <a:ext cx="5830818" cy="3429893"/>
          </a:xfrm>
        </p:spPr>
        <p:txBody>
          <a:bodyPr>
            <a:normAutofit/>
          </a:bodyPr>
          <a:lstStyle/>
          <a:p>
            <a:pPr>
              <a:buNone/>
            </a:pPr>
            <a:endParaRPr lang="cs-CZ" dirty="0"/>
          </a:p>
          <a:p>
            <a:pPr marL="437322" indent="-385871">
              <a:buNone/>
            </a:pPr>
            <a:endParaRPr lang="cs-CZ" dirty="0"/>
          </a:p>
          <a:p>
            <a:pPr marL="437322" indent="-385871">
              <a:buFont typeface="+mj-lt"/>
              <a:buAutoNum type="arabicPeriod"/>
            </a:pPr>
            <a:endParaRPr lang="cs-CZ" dirty="0"/>
          </a:p>
          <a:p>
            <a:pPr marL="437322" indent="-385871">
              <a:buFont typeface="+mj-lt"/>
              <a:buAutoNum type="arabicPeriod"/>
            </a:pPr>
            <a:endParaRPr lang="cs-CZ" dirty="0"/>
          </a:p>
        </p:txBody>
      </p:sp>
      <p:pic>
        <p:nvPicPr>
          <p:cNvPr id="197636" name="Picture 4" descr="http://www.florbalovytrener.cz/wp-content/uploads/2012/03/dolnizkrizenysyndrom.jpg"/>
          <p:cNvPicPr>
            <a:picLocks noChangeAspect="1" noChangeArrowheads="1"/>
          </p:cNvPicPr>
          <p:nvPr/>
        </p:nvPicPr>
        <p:blipFill>
          <a:blip r:embed="rId3" cstate="print"/>
          <a:srcRect/>
          <a:stretch>
            <a:fillRect/>
          </a:stretch>
        </p:blipFill>
        <p:spPr bwMode="auto">
          <a:xfrm>
            <a:off x="3246099" y="2859782"/>
            <a:ext cx="2972574" cy="2052763"/>
          </a:xfrm>
          <a:prstGeom prst="rect">
            <a:avLst/>
          </a:prstGeom>
          <a:noFill/>
        </p:spPr>
      </p:pic>
      <p:sp>
        <p:nvSpPr>
          <p:cNvPr id="7" name="Nadpis 1"/>
          <p:cNvSpPr txBox="1">
            <a:spLocks/>
          </p:cNvSpPr>
          <p:nvPr/>
        </p:nvSpPr>
        <p:spPr>
          <a:xfrm>
            <a:off x="2005667" y="1970459"/>
            <a:ext cx="5996228" cy="685979"/>
          </a:xfrm>
          <a:prstGeom prst="rect">
            <a:avLst/>
          </a:prstGeom>
        </p:spPr>
        <p:txBody>
          <a:bodyPr vert="horz" anchor="t">
            <a:noAutofit/>
          </a:bodyPr>
          <a:lstStyle/>
          <a:p>
            <a:pPr>
              <a:spcBef>
                <a:spcPct val="0"/>
              </a:spcBef>
              <a:defRPr/>
            </a:pPr>
            <a:endParaRPr lang="cs-CZ" sz="2401" spc="-75" dirty="0">
              <a:solidFill>
                <a:srgbClr val="00B0F0"/>
              </a:solidFill>
              <a:latin typeface="+mj-lt"/>
              <a:ea typeface="+mj-ea"/>
              <a:cs typeface="+mj-cs"/>
            </a:endParaRPr>
          </a:p>
        </p:txBody>
      </p:sp>
      <p:pic>
        <p:nvPicPr>
          <p:cNvPr id="65538" name="Picture 2" descr="http://www.muscleimbalancesyndromes.com/wp-content/uploads/2010/11/fig04_03a-268x300.jpg">
            <a:hlinkClick r:id="rId4"/>
          </p:cNvPr>
          <p:cNvPicPr>
            <a:picLocks noChangeAspect="1" noChangeArrowheads="1"/>
          </p:cNvPicPr>
          <p:nvPr/>
        </p:nvPicPr>
        <p:blipFill>
          <a:blip r:embed="rId5" cstate="print"/>
          <a:srcRect/>
          <a:stretch>
            <a:fillRect/>
          </a:stretch>
        </p:blipFill>
        <p:spPr bwMode="auto">
          <a:xfrm>
            <a:off x="88334" y="2192995"/>
            <a:ext cx="3025124" cy="3386333"/>
          </a:xfrm>
          <a:prstGeom prst="rect">
            <a:avLst/>
          </a:prstGeom>
          <a:noFill/>
        </p:spPr>
      </p:pic>
      <p:sp>
        <p:nvSpPr>
          <p:cNvPr id="10" name="Obdélník 9"/>
          <p:cNvSpPr/>
          <p:nvPr/>
        </p:nvSpPr>
        <p:spPr>
          <a:xfrm>
            <a:off x="6276950" y="1772816"/>
            <a:ext cx="2781652" cy="3785652"/>
          </a:xfrm>
          <a:prstGeom prst="rect">
            <a:avLst/>
          </a:prstGeom>
        </p:spPr>
        <p:txBody>
          <a:bodyPr wrap="square">
            <a:spAutoFit/>
          </a:bodyPr>
          <a:lstStyle/>
          <a:p>
            <a:r>
              <a:rPr lang="en-US" sz="2000" b="1" dirty="0">
                <a:solidFill>
                  <a:srgbClr val="FFFF00"/>
                </a:solidFill>
              </a:rPr>
              <a:t>tightness </a:t>
            </a:r>
            <a:r>
              <a:rPr lang="en-US" sz="2000" dirty="0"/>
              <a:t>of the thoracolumbar extensors on the dorsal side crosses with tightness of the iliopsoas and rectus femoris</a:t>
            </a:r>
            <a:endParaRPr lang="cs-CZ" sz="2000" dirty="0">
              <a:solidFill>
                <a:srgbClr val="FFFF00"/>
              </a:solidFill>
            </a:endParaRPr>
          </a:p>
          <a:p>
            <a:r>
              <a:rPr lang="cs-CZ" sz="2000" b="1" dirty="0">
                <a:solidFill>
                  <a:srgbClr val="FFFF00"/>
                </a:solidFill>
              </a:rPr>
              <a:t>w</a:t>
            </a:r>
            <a:r>
              <a:rPr lang="en-US" sz="2000" b="1" dirty="0" err="1">
                <a:solidFill>
                  <a:srgbClr val="FFFF00"/>
                </a:solidFill>
              </a:rPr>
              <a:t>eakness</a:t>
            </a:r>
            <a:r>
              <a:rPr lang="en-US" sz="2000" b="1" dirty="0">
                <a:solidFill>
                  <a:srgbClr val="FFFF00"/>
                </a:solidFill>
              </a:rPr>
              <a:t> </a:t>
            </a:r>
            <a:r>
              <a:rPr lang="en-US" sz="2000" dirty="0"/>
              <a:t>of the deep abdominal muscles ventrally crosses with weakness of the gluteus maximus and </a:t>
            </a:r>
            <a:r>
              <a:rPr lang="en-US" sz="2000" dirty="0" err="1"/>
              <a:t>medius</a:t>
            </a:r>
            <a:r>
              <a:rPr lang="en-US" sz="2000" dirty="0"/>
              <a:t>. </a:t>
            </a:r>
            <a:endParaRPr lang="cs-CZ" sz="2000" dirty="0"/>
          </a:p>
        </p:txBody>
      </p:sp>
      <p:sp>
        <p:nvSpPr>
          <p:cNvPr id="12" name="Nadpis 7"/>
          <p:cNvSpPr>
            <a:spLocks noGrp="1"/>
          </p:cNvSpPr>
          <p:nvPr>
            <p:ph type="title"/>
          </p:nvPr>
        </p:nvSpPr>
        <p:spPr/>
        <p:txBody>
          <a:bodyPr>
            <a:normAutofit fontScale="90000"/>
          </a:bodyPr>
          <a:lstStyle/>
          <a:p>
            <a:pPr lvl="0" algn="ctr"/>
            <a:br>
              <a:rPr lang="cs-CZ" b="1" dirty="0">
                <a:solidFill>
                  <a:srgbClr val="FFFF00"/>
                </a:solidFill>
              </a:rPr>
            </a:br>
            <a:br>
              <a:rPr lang="cs-CZ" b="1" dirty="0">
                <a:solidFill>
                  <a:srgbClr val="FFFF00"/>
                </a:solidFill>
              </a:rPr>
            </a:br>
            <a:br>
              <a:rPr lang="cs-CZ" b="1" dirty="0">
                <a:solidFill>
                  <a:srgbClr val="FFFF00"/>
                </a:solidFill>
              </a:rPr>
            </a:br>
            <a:br>
              <a:rPr lang="cs-CZ" b="1" dirty="0">
                <a:solidFill>
                  <a:srgbClr val="FFFF00"/>
                </a:solidFill>
              </a:rPr>
            </a:br>
            <a:br>
              <a:rPr lang="cs-CZ" b="1" dirty="0">
                <a:solidFill>
                  <a:srgbClr val="FFFF00"/>
                </a:solidFill>
              </a:rPr>
            </a:br>
            <a:br>
              <a:rPr lang="cs-CZ" b="1" dirty="0">
                <a:solidFill>
                  <a:srgbClr val="FFFF00"/>
                </a:solidFill>
              </a:rPr>
            </a:br>
            <a:br>
              <a:rPr lang="cs-CZ" b="1" dirty="0">
                <a:solidFill>
                  <a:srgbClr val="FFFF00"/>
                </a:solidFill>
              </a:rPr>
            </a:br>
            <a:r>
              <a:rPr lang="cs-CZ" sz="2701" b="1" dirty="0">
                <a:solidFill>
                  <a:srgbClr val="FFFF00"/>
                </a:solidFill>
              </a:rPr>
              <a:t>LOWER CROSSED SYNDROME (LCS)</a:t>
            </a:r>
            <a:br>
              <a:rPr lang="cs-CZ" dirty="0">
                <a:solidFill>
                  <a:srgbClr val="00B0F0"/>
                </a:solidFill>
              </a:rPr>
            </a:br>
            <a:r>
              <a:rPr lang="cs-CZ" dirty="0"/>
              <a:t>(</a:t>
            </a:r>
            <a:r>
              <a:rPr lang="en-US" sz="2400" i="1" dirty="0"/>
              <a:t>distal or pelvic crossed </a:t>
            </a:r>
            <a:r>
              <a:rPr lang="en-US" sz="2400" i="1" dirty="0" err="1"/>
              <a:t>syndro</a:t>
            </a:r>
            <a:r>
              <a:rPr lang="cs-CZ" sz="2400" i="1" dirty="0"/>
              <a:t>m)</a:t>
            </a:r>
            <a:r>
              <a:rPr lang="en-US" sz="2400" dirty="0"/>
              <a:t> </a:t>
            </a:r>
            <a:endParaRPr lang="cs-CZ" dirty="0"/>
          </a:p>
        </p:txBody>
      </p:sp>
    </p:spTree>
    <p:extLst>
      <p:ext uri="{BB962C8B-B14F-4D97-AF65-F5344CB8AC3E}">
        <p14:creationId xmlns:p14="http://schemas.microsoft.com/office/powerpoint/2010/main" val="268912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valová dysbalance v rámci dolního zkříženého syndromu"/>
          <p:cNvPicPr>
            <a:picLocks noChangeAspect="1" noChangeArrowheads="1"/>
          </p:cNvPicPr>
          <p:nvPr/>
        </p:nvPicPr>
        <p:blipFill>
          <a:blip r:embed="rId2" cstate="print"/>
          <a:srcRect/>
          <a:stretch>
            <a:fillRect/>
          </a:stretch>
        </p:blipFill>
        <p:spPr bwMode="auto">
          <a:xfrm>
            <a:off x="1929580" y="856580"/>
            <a:ext cx="5284841" cy="5131336"/>
          </a:xfrm>
          <a:prstGeom prst="rect">
            <a:avLst/>
          </a:prstGeom>
          <a:noFill/>
        </p:spPr>
      </p:pic>
    </p:spTree>
    <p:extLst>
      <p:ext uri="{BB962C8B-B14F-4D97-AF65-F5344CB8AC3E}">
        <p14:creationId xmlns:p14="http://schemas.microsoft.com/office/powerpoint/2010/main" val="171863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42108" y="1905000"/>
            <a:ext cx="7200000" cy="4267200"/>
          </a:xfrm>
        </p:spPr>
        <p:txBody>
          <a:bodyPr>
            <a:normAutofit/>
          </a:bodyPr>
          <a:lstStyle/>
          <a:p>
            <a:r>
              <a:rPr lang="en-US" sz="2000" dirty="0"/>
              <a:t>This pattern of imbalance creates joint dysfunction, particularly at the </a:t>
            </a:r>
            <a:r>
              <a:rPr lang="en-US" sz="2000" dirty="0">
                <a:solidFill>
                  <a:srgbClr val="FFFF00"/>
                </a:solidFill>
              </a:rPr>
              <a:t>L4-L5 and L5-S1 segments, SI joint, and hip joint. </a:t>
            </a:r>
            <a:endParaRPr lang="cs-CZ" sz="2000" dirty="0">
              <a:solidFill>
                <a:srgbClr val="FFFF00"/>
              </a:solidFill>
            </a:endParaRPr>
          </a:p>
          <a:p>
            <a:r>
              <a:rPr lang="en-US" sz="2000" dirty="0"/>
              <a:t>Specific postural changes seen in LCS include </a:t>
            </a:r>
            <a:r>
              <a:rPr lang="en-US" sz="2000" dirty="0">
                <a:solidFill>
                  <a:srgbClr val="FFFF00"/>
                </a:solidFill>
              </a:rPr>
              <a:t>anterior pelvic tilt, increased lumbar lordosis, lateral lumbar shift, lateral leg rotation, and knee hyperextension. </a:t>
            </a:r>
            <a:endParaRPr lang="cs-CZ" sz="2000" dirty="0">
              <a:solidFill>
                <a:srgbClr val="FFFF00"/>
              </a:solidFill>
            </a:endParaRPr>
          </a:p>
          <a:p>
            <a:r>
              <a:rPr lang="en-US" sz="2000" dirty="0"/>
              <a:t>If the </a:t>
            </a:r>
            <a:r>
              <a:rPr lang="en-US" sz="2000" u="sng" dirty="0"/>
              <a:t>lordosis is deep and short</a:t>
            </a:r>
            <a:r>
              <a:rPr lang="en-US" sz="2000" dirty="0"/>
              <a:t>, then imbalance is predominantly in the </a:t>
            </a:r>
            <a:r>
              <a:rPr lang="en-US" sz="2000" dirty="0">
                <a:solidFill>
                  <a:srgbClr val="FFFF00"/>
                </a:solidFill>
              </a:rPr>
              <a:t>pelvic muscles</a:t>
            </a:r>
            <a:r>
              <a:rPr lang="en-US" sz="2000" dirty="0"/>
              <a:t>; if the </a:t>
            </a:r>
            <a:r>
              <a:rPr lang="en-US" sz="2000" u="sng" dirty="0"/>
              <a:t>lordosis is shallow and extends into the thoracic area</a:t>
            </a:r>
            <a:r>
              <a:rPr lang="en-US" sz="2000" dirty="0"/>
              <a:t>, then imbalance predominates in the </a:t>
            </a:r>
            <a:r>
              <a:rPr lang="en-US" sz="2000" dirty="0">
                <a:solidFill>
                  <a:srgbClr val="FFFF00"/>
                </a:solidFill>
              </a:rPr>
              <a:t>trunk muscles</a:t>
            </a:r>
            <a:r>
              <a:rPr lang="cs-CZ" sz="2000" dirty="0">
                <a:solidFill>
                  <a:srgbClr val="FFFF00"/>
                </a:solidFill>
              </a:rPr>
              <a:t>.</a:t>
            </a:r>
          </a:p>
        </p:txBody>
      </p:sp>
      <p:sp>
        <p:nvSpPr>
          <p:cNvPr id="4" name="Nadpis 7"/>
          <p:cNvSpPr>
            <a:spLocks noGrp="1"/>
          </p:cNvSpPr>
          <p:nvPr>
            <p:ph type="title"/>
          </p:nvPr>
        </p:nvSpPr>
        <p:spPr/>
        <p:txBody>
          <a:bodyPr>
            <a:normAutofit fontScale="90000"/>
          </a:bodyPr>
          <a:lstStyle/>
          <a:p>
            <a:pPr lvl="0" algn="ctr"/>
            <a:br>
              <a:rPr lang="cs-CZ" b="1" dirty="0">
                <a:solidFill>
                  <a:srgbClr val="FFFF00"/>
                </a:solidFill>
              </a:rPr>
            </a:br>
            <a:br>
              <a:rPr lang="cs-CZ" b="1" dirty="0">
                <a:solidFill>
                  <a:srgbClr val="FFFF00"/>
                </a:solidFill>
              </a:rPr>
            </a:br>
            <a:br>
              <a:rPr lang="cs-CZ" b="1" dirty="0">
                <a:solidFill>
                  <a:srgbClr val="FFFF00"/>
                </a:solidFill>
              </a:rPr>
            </a:br>
            <a:br>
              <a:rPr lang="cs-CZ" b="1" dirty="0">
                <a:solidFill>
                  <a:srgbClr val="FFFF00"/>
                </a:solidFill>
              </a:rPr>
            </a:br>
            <a:br>
              <a:rPr lang="cs-CZ" b="1" dirty="0">
                <a:solidFill>
                  <a:srgbClr val="FFFF00"/>
                </a:solidFill>
              </a:rPr>
            </a:br>
            <a:br>
              <a:rPr lang="cs-CZ" b="1" dirty="0">
                <a:solidFill>
                  <a:srgbClr val="FFFF00"/>
                </a:solidFill>
              </a:rPr>
            </a:br>
            <a:br>
              <a:rPr lang="cs-CZ" b="1" dirty="0">
                <a:solidFill>
                  <a:srgbClr val="FFFF00"/>
                </a:solidFill>
              </a:rPr>
            </a:br>
            <a:r>
              <a:rPr lang="cs-CZ" sz="2701" b="1" dirty="0">
                <a:solidFill>
                  <a:srgbClr val="FFFF00"/>
                </a:solidFill>
              </a:rPr>
              <a:t>LOWER CROSSED SYNDROME (LCS)</a:t>
            </a:r>
            <a:br>
              <a:rPr lang="cs-CZ" dirty="0">
                <a:solidFill>
                  <a:srgbClr val="00B0F0"/>
                </a:solidFill>
              </a:rPr>
            </a:br>
            <a:endParaRPr lang="cs-CZ" dirty="0"/>
          </a:p>
        </p:txBody>
      </p:sp>
    </p:spTree>
    <p:extLst>
      <p:ext uri="{BB962C8B-B14F-4D97-AF65-F5344CB8AC3E}">
        <p14:creationId xmlns:p14="http://schemas.microsoft.com/office/powerpoint/2010/main" val="412652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normAutofit/>
          </a:bodyPr>
          <a:lstStyle/>
          <a:p>
            <a:pPr algn="ctr"/>
            <a:r>
              <a:rPr lang="cs-CZ" b="1" dirty="0">
                <a:solidFill>
                  <a:schemeClr val="accent5"/>
                </a:solidFill>
              </a:rPr>
              <a:t>LAYER SYNDROM (LS)</a:t>
            </a:r>
            <a:r>
              <a:rPr lang="en-US" sz="2400" dirty="0">
                <a:latin typeface="Trebuchet MS" panose="020B0603020202020204" pitchFamily="34" charset="0"/>
              </a:rPr>
              <a:t> </a:t>
            </a:r>
            <a:br>
              <a:rPr lang="cs-CZ" sz="2400" dirty="0">
                <a:latin typeface="Trebuchet MS" panose="020B0603020202020204" pitchFamily="34" charset="0"/>
              </a:rPr>
            </a:br>
            <a:r>
              <a:rPr lang="cs-CZ" sz="1800" dirty="0">
                <a:latin typeface="Trebuchet MS" panose="020B0603020202020204" pitchFamily="34" charset="0"/>
              </a:rPr>
              <a:t>(</a:t>
            </a:r>
            <a:r>
              <a:rPr lang="en-US" sz="1800" dirty="0">
                <a:latin typeface="Trebuchet MS" panose="020B0603020202020204" pitchFamily="34" charset="0"/>
              </a:rPr>
              <a:t>“Stratification Syndrome”) </a:t>
            </a:r>
            <a:endParaRPr lang="cs-CZ" sz="1800" dirty="0">
              <a:solidFill>
                <a:schemeClr val="accent5"/>
              </a:solidFill>
            </a:endParaRPr>
          </a:p>
        </p:txBody>
      </p:sp>
      <p:pic>
        <p:nvPicPr>
          <p:cNvPr id="2050" name="Picture 2" descr="http://www.muscleimbalancesyndromes.com/wp-content/uploads/2010/11/fig04_04-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16" y="2132518"/>
            <a:ext cx="4208594" cy="378098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4787548" y="1700808"/>
            <a:ext cx="4356452" cy="3970318"/>
          </a:xfrm>
          <a:prstGeom prst="rect">
            <a:avLst/>
          </a:prstGeom>
        </p:spPr>
        <p:txBody>
          <a:bodyPr wrap="square">
            <a:spAutoFit/>
          </a:bodyPr>
          <a:lstStyle/>
          <a:p>
            <a:r>
              <a:rPr lang="en-US" dirty="0">
                <a:latin typeface="Trebuchet MS" panose="020B0603020202020204" pitchFamily="34" charset="0"/>
              </a:rPr>
              <a:t>a </a:t>
            </a:r>
            <a:r>
              <a:rPr lang="en-US" dirty="0">
                <a:solidFill>
                  <a:srgbClr val="FFFF00"/>
                </a:solidFill>
                <a:latin typeface="Trebuchet MS" panose="020B0603020202020204" pitchFamily="34" charset="0"/>
              </a:rPr>
              <a:t>combination of both upper and lower crossed syndromes</a:t>
            </a:r>
            <a:r>
              <a:rPr lang="cs-CZ" dirty="0">
                <a:solidFill>
                  <a:srgbClr val="FFFF00"/>
                </a:solidFill>
                <a:latin typeface="Trebuchet MS" panose="020B0603020202020204" pitchFamily="34" charset="0"/>
              </a:rPr>
              <a:t>.</a:t>
            </a:r>
          </a:p>
          <a:p>
            <a:r>
              <a:rPr lang="en-US" dirty="0"/>
              <a:t>There is marked impairment of motor regulation that has increased over </a:t>
            </a:r>
            <a:br>
              <a:rPr lang="cs-CZ" dirty="0"/>
            </a:br>
            <a:r>
              <a:rPr lang="en-US" dirty="0"/>
              <a:t>a period of time. </a:t>
            </a:r>
            <a:endParaRPr lang="cs-CZ" dirty="0"/>
          </a:p>
          <a:p>
            <a:endParaRPr lang="cs-CZ" dirty="0"/>
          </a:p>
          <a:p>
            <a:r>
              <a:rPr lang="en-US" dirty="0"/>
              <a:t>Patients with layer syndrome have </a:t>
            </a:r>
            <a:br>
              <a:rPr lang="cs-CZ" dirty="0"/>
            </a:br>
            <a:r>
              <a:rPr lang="en-US" dirty="0"/>
              <a:t>a poorer prognosis than those with isolated UCS or LCS due to the long-standing dysfunction. </a:t>
            </a:r>
            <a:endParaRPr lang="cs-CZ" dirty="0"/>
          </a:p>
          <a:p>
            <a:endParaRPr lang="cs-CZ" dirty="0"/>
          </a:p>
          <a:p>
            <a:r>
              <a:rPr lang="en-US" dirty="0"/>
              <a:t>This pattern is often seen in older adults and in patients suffering unsuccessful surgery for herniated nucleus pulposus (HNP). </a:t>
            </a:r>
            <a:endParaRPr lang="cs-CZ" dirty="0"/>
          </a:p>
        </p:txBody>
      </p:sp>
    </p:spTree>
    <p:extLst>
      <p:ext uri="{BB962C8B-B14F-4D97-AF65-F5344CB8AC3E}">
        <p14:creationId xmlns:p14="http://schemas.microsoft.com/office/powerpoint/2010/main" val="263500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normAutofit/>
          </a:bodyPr>
          <a:lstStyle/>
          <a:p>
            <a:pPr algn="ctr"/>
            <a:r>
              <a:rPr lang="cs-CZ" b="1" dirty="0">
                <a:solidFill>
                  <a:schemeClr val="accent5"/>
                </a:solidFill>
              </a:rPr>
              <a:t>LAYER SYNDROM (LS)</a:t>
            </a:r>
            <a:endParaRPr lang="cs-CZ" dirty="0">
              <a:solidFill>
                <a:schemeClr val="accent5"/>
              </a:solidFill>
            </a:endParaRPr>
          </a:p>
        </p:txBody>
      </p:sp>
      <p:sp>
        <p:nvSpPr>
          <p:cNvPr id="2" name="Obdélník 1"/>
          <p:cNvSpPr/>
          <p:nvPr/>
        </p:nvSpPr>
        <p:spPr>
          <a:xfrm>
            <a:off x="1142109" y="1779687"/>
            <a:ext cx="8001892" cy="3970318"/>
          </a:xfrm>
          <a:prstGeom prst="rect">
            <a:avLst/>
          </a:prstGeom>
        </p:spPr>
        <p:txBody>
          <a:bodyPr wrap="square">
            <a:spAutoFit/>
          </a:bodyPr>
          <a:lstStyle/>
          <a:p>
            <a:r>
              <a:rPr lang="en-US" dirty="0"/>
              <a:t>Alternating layers of hypertrophic and weakened muscles. </a:t>
            </a:r>
            <a:endParaRPr lang="cs-CZ" dirty="0"/>
          </a:p>
          <a:p>
            <a:endParaRPr lang="cs-CZ" dirty="0"/>
          </a:p>
          <a:p>
            <a:r>
              <a:rPr lang="en-US" dirty="0"/>
              <a:t>When looking at the human body profile from</a:t>
            </a:r>
            <a:r>
              <a:rPr lang="cs-CZ" dirty="0"/>
              <a:t> </a:t>
            </a:r>
            <a:r>
              <a:rPr lang="cs-CZ" dirty="0" err="1"/>
              <a:t>behind</a:t>
            </a:r>
            <a:r>
              <a:rPr lang="cs-CZ" dirty="0"/>
              <a:t> </a:t>
            </a:r>
            <a:r>
              <a:rPr lang="cs-CZ" dirty="0" err="1"/>
              <a:t>from</a:t>
            </a:r>
            <a:r>
              <a:rPr lang="cs-CZ" dirty="0"/>
              <a:t> </a:t>
            </a:r>
            <a:r>
              <a:rPr lang="cs-CZ" dirty="0" err="1">
                <a:solidFill>
                  <a:srgbClr val="FFFF00"/>
                </a:solidFill>
              </a:rPr>
              <a:t>the</a:t>
            </a:r>
            <a:r>
              <a:rPr lang="en-US" dirty="0">
                <a:solidFill>
                  <a:srgbClr val="FFFF00"/>
                </a:solidFill>
              </a:rPr>
              <a:t> bottom </a:t>
            </a:r>
            <a:r>
              <a:rPr lang="cs-CZ" dirty="0">
                <a:solidFill>
                  <a:srgbClr val="FFFF00"/>
                </a:solidFill>
              </a:rPr>
              <a:t>part </a:t>
            </a:r>
            <a:r>
              <a:rPr lang="cs-CZ" dirty="0" err="1"/>
              <a:t>fi</a:t>
            </a:r>
            <a:r>
              <a:rPr lang="en-US" dirty="0" err="1"/>
              <a:t>rst</a:t>
            </a:r>
            <a:r>
              <a:rPr lang="en-US" dirty="0"/>
              <a:t> observed</a:t>
            </a:r>
            <a:r>
              <a:rPr lang="cs-CZ" dirty="0"/>
              <a:t>:</a:t>
            </a:r>
          </a:p>
          <a:p>
            <a:pPr marL="285750" indent="-285750">
              <a:buFont typeface="Wingdings" panose="05000000000000000000" pitchFamily="2" charset="2"/>
              <a:buChar char="ü"/>
            </a:pPr>
            <a:r>
              <a:rPr lang="en-US" dirty="0"/>
              <a:t>hypertrophic and shortened </a:t>
            </a:r>
            <a:r>
              <a:rPr lang="en-US" dirty="0" err="1"/>
              <a:t>ischiocrural</a:t>
            </a:r>
            <a:r>
              <a:rPr lang="en-US" dirty="0"/>
              <a:t> </a:t>
            </a:r>
            <a:r>
              <a:rPr lang="cs-CZ" dirty="0" err="1"/>
              <a:t>muscles</a:t>
            </a:r>
            <a:endParaRPr lang="cs-CZ" dirty="0"/>
          </a:p>
          <a:p>
            <a:pPr marL="285750" indent="-285750">
              <a:buFont typeface="Wingdings" panose="05000000000000000000" pitchFamily="2" charset="2"/>
              <a:buChar char="ü"/>
            </a:pPr>
            <a:r>
              <a:rPr lang="cs-CZ" dirty="0"/>
              <a:t>h</a:t>
            </a:r>
            <a:r>
              <a:rPr lang="en-US" dirty="0" err="1"/>
              <a:t>ypotrophic</a:t>
            </a:r>
            <a:r>
              <a:rPr lang="en-US" dirty="0"/>
              <a:t> </a:t>
            </a:r>
            <a:r>
              <a:rPr lang="cs-CZ" dirty="0"/>
              <a:t>g</a:t>
            </a:r>
            <a:r>
              <a:rPr lang="en-US" dirty="0"/>
              <a:t>luteal and L / S erectors of the spine</a:t>
            </a:r>
            <a:endParaRPr lang="cs-CZ" dirty="0"/>
          </a:p>
          <a:p>
            <a:pPr marL="285750" indent="-285750">
              <a:buFont typeface="Wingdings" panose="05000000000000000000" pitchFamily="2" charset="2"/>
              <a:buChar char="ü"/>
            </a:pPr>
            <a:r>
              <a:rPr lang="en-US" dirty="0"/>
              <a:t>hypertrophic </a:t>
            </a:r>
            <a:r>
              <a:rPr lang="cs-CZ" dirty="0"/>
              <a:t>e</a:t>
            </a:r>
            <a:r>
              <a:rPr lang="en-US" dirty="0"/>
              <a:t>rectors </a:t>
            </a:r>
            <a:r>
              <a:rPr lang="en-US" dirty="0" err="1"/>
              <a:t>Th</a:t>
            </a:r>
            <a:r>
              <a:rPr lang="en-US" dirty="0"/>
              <a:t> / </a:t>
            </a:r>
            <a:r>
              <a:rPr lang="en-US" dirty="0" err="1"/>
              <a:t>Lp</a:t>
            </a:r>
            <a:endParaRPr lang="cs-CZ" dirty="0"/>
          </a:p>
          <a:p>
            <a:pPr marL="285750" indent="-285750">
              <a:buFont typeface="Wingdings" panose="05000000000000000000" pitchFamily="2" charset="2"/>
              <a:buChar char="ü"/>
            </a:pPr>
            <a:r>
              <a:rPr lang="en-US" dirty="0"/>
              <a:t>weakened </a:t>
            </a:r>
            <a:r>
              <a:rPr lang="cs-CZ" dirty="0" err="1"/>
              <a:t>rhomboidei</a:t>
            </a:r>
            <a:r>
              <a:rPr lang="cs-CZ" dirty="0"/>
              <a:t> </a:t>
            </a:r>
            <a:r>
              <a:rPr lang="en-US" dirty="0"/>
              <a:t>muscles</a:t>
            </a:r>
            <a:endParaRPr lang="cs-CZ" dirty="0"/>
          </a:p>
          <a:p>
            <a:pPr marL="285750" indent="-285750">
              <a:buFont typeface="Wingdings" panose="05000000000000000000" pitchFamily="2" charset="2"/>
              <a:buChar char="ü"/>
            </a:pPr>
            <a:r>
              <a:rPr lang="en-US" dirty="0"/>
              <a:t>hypertrophic upper fixators of the shoulder girdle </a:t>
            </a:r>
            <a:endParaRPr lang="cs-CZ" dirty="0"/>
          </a:p>
          <a:p>
            <a:pPr marL="285750" indent="-285750">
              <a:buFont typeface="Wingdings" panose="05000000000000000000" pitchFamily="2" charset="2"/>
              <a:buChar char="ü"/>
            </a:pPr>
            <a:endParaRPr lang="cs-CZ" dirty="0"/>
          </a:p>
          <a:p>
            <a:r>
              <a:rPr lang="en-US" dirty="0"/>
              <a:t>On </a:t>
            </a:r>
            <a:r>
              <a:rPr lang="en-US" dirty="0">
                <a:solidFill>
                  <a:srgbClr val="FFFF00"/>
                </a:solidFill>
              </a:rPr>
              <a:t>the front surface </a:t>
            </a:r>
            <a:r>
              <a:rPr lang="en-US" dirty="0"/>
              <a:t>of the body</a:t>
            </a:r>
            <a:endParaRPr lang="cs-CZ" dirty="0"/>
          </a:p>
          <a:p>
            <a:pPr marL="285750" indent="-285750">
              <a:buFont typeface="Wingdings" panose="05000000000000000000" pitchFamily="2" charset="2"/>
              <a:buChar char="ü"/>
            </a:pPr>
            <a:r>
              <a:rPr lang="en-US" dirty="0"/>
              <a:t>weakened abdominal</a:t>
            </a:r>
            <a:r>
              <a:rPr lang="cs-CZ" dirty="0"/>
              <a:t> </a:t>
            </a:r>
            <a:r>
              <a:rPr lang="cs-CZ" dirty="0" err="1"/>
              <a:t>muscles</a:t>
            </a:r>
            <a:endParaRPr lang="cs-CZ" dirty="0"/>
          </a:p>
          <a:p>
            <a:pPr marL="285750" indent="-285750">
              <a:buFont typeface="Wingdings" panose="05000000000000000000" pitchFamily="2" charset="2"/>
              <a:buChar char="ü"/>
            </a:pPr>
            <a:r>
              <a:rPr lang="en-US" dirty="0"/>
              <a:t>expressive drawing </a:t>
            </a:r>
            <a:r>
              <a:rPr lang="cs-CZ" dirty="0" err="1"/>
              <a:t>of</a:t>
            </a:r>
            <a:r>
              <a:rPr lang="cs-CZ" dirty="0"/>
              <a:t> </a:t>
            </a:r>
            <a:r>
              <a:rPr lang="en-US" dirty="0"/>
              <a:t>m. pectoralis major (</a:t>
            </a:r>
            <a:r>
              <a:rPr lang="cs-CZ" dirty="0" err="1"/>
              <a:t>lawer</a:t>
            </a:r>
            <a:r>
              <a:rPr lang="cs-CZ" dirty="0"/>
              <a:t> part</a:t>
            </a:r>
            <a:r>
              <a:rPr lang="en-US" dirty="0"/>
              <a:t>) and SCM</a:t>
            </a:r>
            <a:endParaRPr lang="cs-CZ" dirty="0"/>
          </a:p>
          <a:p>
            <a:pPr marL="285750" indent="-285750">
              <a:buFont typeface="Wingdings" panose="05000000000000000000" pitchFamily="2" charset="2"/>
              <a:buChar char="ü"/>
            </a:pPr>
            <a:r>
              <a:rPr lang="cs-CZ" dirty="0"/>
              <a:t>o</a:t>
            </a:r>
            <a:r>
              <a:rPr lang="en-US" dirty="0" err="1"/>
              <a:t>ther</a:t>
            </a:r>
            <a:r>
              <a:rPr lang="en-US" dirty="0"/>
              <a:t> hidden </a:t>
            </a:r>
            <a:r>
              <a:rPr lang="cs-CZ" dirty="0"/>
              <a:t>to </a:t>
            </a:r>
            <a:r>
              <a:rPr lang="cs-CZ" dirty="0" err="1"/>
              <a:t>sight</a:t>
            </a:r>
            <a:r>
              <a:rPr lang="en-US" dirty="0"/>
              <a:t> – m. iliopsoas, rectus fem.</a:t>
            </a:r>
            <a:endParaRPr lang="cs-CZ" dirty="0"/>
          </a:p>
        </p:txBody>
      </p:sp>
    </p:spTree>
    <p:extLst>
      <p:ext uri="{BB962C8B-B14F-4D97-AF65-F5344CB8AC3E}">
        <p14:creationId xmlns:p14="http://schemas.microsoft.com/office/powerpoint/2010/main" val="289994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Janda </a:t>
            </a:r>
            <a:r>
              <a:rPr lang="cs-CZ" dirty="0" err="1"/>
              <a:t>Syndromes</a:t>
            </a:r>
            <a:endParaRPr lang="cs-CZ" dirty="0"/>
          </a:p>
        </p:txBody>
      </p:sp>
      <p:sp>
        <p:nvSpPr>
          <p:cNvPr id="3" name="Zástupný symbol pro obsah 2"/>
          <p:cNvSpPr>
            <a:spLocks noGrp="1"/>
          </p:cNvSpPr>
          <p:nvPr>
            <p:ph idx="1"/>
          </p:nvPr>
        </p:nvSpPr>
        <p:spPr>
          <a:xfrm>
            <a:off x="1142108" y="1905000"/>
            <a:ext cx="7200000" cy="4267200"/>
          </a:xfrm>
        </p:spPr>
        <p:txBody>
          <a:bodyPr>
            <a:noAutofit/>
          </a:bodyPr>
          <a:lstStyle/>
          <a:p>
            <a:r>
              <a:rPr lang="en-US" sz="2000" dirty="0"/>
              <a:t>By using </a:t>
            </a:r>
            <a:r>
              <a:rPr lang="en-US" sz="2000" dirty="0" err="1"/>
              <a:t>Janda’s</a:t>
            </a:r>
            <a:r>
              <a:rPr lang="en-US" sz="2000" dirty="0"/>
              <a:t> classification, clinicians can begin to predict patterns of tightness and weakness in the sensorimotor system’s attempt to reach homeostasis. </a:t>
            </a:r>
            <a:endParaRPr lang="cs-CZ" sz="2000" dirty="0"/>
          </a:p>
          <a:p>
            <a:r>
              <a:rPr lang="en-US" sz="2000" dirty="0" err="1"/>
              <a:t>Janda</a:t>
            </a:r>
            <a:r>
              <a:rPr lang="en-US" sz="2000" dirty="0"/>
              <a:t> noted that these changes in muscular tone create a muscle imbalance, which leads to movement dysfunction. </a:t>
            </a:r>
            <a:endParaRPr lang="cs-CZ" sz="2000" dirty="0"/>
          </a:p>
          <a:p>
            <a:r>
              <a:rPr lang="en-US" sz="2000" dirty="0"/>
              <a:t>Muscles prone to tightness generally have a “lowered irritability threshold” and are readily activated with any movement, thus creating abnormal movement patterns. These imbalances and movement dysfunctions may have direct effect on joint surfaces, thus potentially leading to joint degeneration. In some cases, joint degeneration may be a direct source of pain, but the actual cause of pain is often secondary to muscle imbalance. Therefore, clinicians should find and treat the cause of the pain rather than focus on the source of the pain</a:t>
            </a:r>
            <a:r>
              <a:rPr lang="cs-CZ" sz="2000" dirty="0"/>
              <a:t>.</a:t>
            </a:r>
          </a:p>
        </p:txBody>
      </p:sp>
    </p:spTree>
    <p:extLst>
      <p:ext uri="{BB962C8B-B14F-4D97-AF65-F5344CB8AC3E}">
        <p14:creationId xmlns:p14="http://schemas.microsoft.com/office/powerpoint/2010/main" val="397003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908720"/>
            <a:ext cx="7992888" cy="914400"/>
          </a:xfrm>
        </p:spPr>
        <p:txBody>
          <a:bodyPr>
            <a:normAutofit fontScale="90000"/>
          </a:bodyPr>
          <a:lstStyle/>
          <a:p>
            <a:br>
              <a:rPr lang="cs-CZ" dirty="0">
                <a:solidFill>
                  <a:srgbClr val="FFFF00"/>
                </a:solidFill>
              </a:rPr>
            </a:br>
            <a:br>
              <a:rPr lang="cs-CZ" dirty="0"/>
            </a:br>
            <a:r>
              <a:rPr lang="cs-CZ" dirty="0"/>
              <a:t> </a:t>
            </a:r>
            <a:r>
              <a:rPr lang="cs-CZ" dirty="0" err="1"/>
              <a:t>muscle</a:t>
            </a:r>
            <a:r>
              <a:rPr lang="cs-CZ" dirty="0"/>
              <a:t> </a:t>
            </a:r>
            <a:r>
              <a:rPr lang="cs-CZ" dirty="0" err="1"/>
              <a:t>imbalance</a:t>
            </a:r>
            <a:r>
              <a:rPr lang="cs-CZ" dirty="0"/>
              <a:t> =</a:t>
            </a:r>
            <a:r>
              <a:rPr lang="en-US" dirty="0"/>
              <a:t>&gt;</a:t>
            </a:r>
            <a:r>
              <a:rPr lang="cs-CZ" dirty="0"/>
              <a:t> </a:t>
            </a:r>
            <a:r>
              <a:rPr lang="cs-CZ" dirty="0" err="1"/>
              <a:t>poore</a:t>
            </a:r>
            <a:r>
              <a:rPr lang="cs-CZ" dirty="0"/>
              <a:t> </a:t>
            </a:r>
            <a:r>
              <a:rPr lang="cs-CZ" dirty="0" err="1"/>
              <a:t>posture</a:t>
            </a:r>
            <a:br>
              <a:rPr lang="cs-CZ" dirty="0"/>
            </a:br>
            <a:endParaRPr lang="cs-CZ" dirty="0"/>
          </a:p>
        </p:txBody>
      </p:sp>
      <p:sp>
        <p:nvSpPr>
          <p:cNvPr id="3" name="Zástupný symbol pro obsah 2"/>
          <p:cNvSpPr>
            <a:spLocks noGrp="1"/>
          </p:cNvSpPr>
          <p:nvPr>
            <p:ph idx="1"/>
          </p:nvPr>
        </p:nvSpPr>
        <p:spPr>
          <a:xfrm>
            <a:off x="899592" y="1988840"/>
            <a:ext cx="7772400" cy="4572000"/>
          </a:xfrm>
        </p:spPr>
        <p:txBody>
          <a:bodyPr>
            <a:normAutofit/>
          </a:bodyPr>
          <a:lstStyle/>
          <a:p>
            <a:pPr>
              <a:buNone/>
            </a:pPr>
            <a:endParaRPr lang="cs-CZ" dirty="0"/>
          </a:p>
          <a:p>
            <a:pPr marL="582930" indent="-514350">
              <a:buFont typeface="+mj-lt"/>
              <a:buAutoNum type="arabicPeriod"/>
            </a:pPr>
            <a:endParaRPr lang="cs-CZ" dirty="0"/>
          </a:p>
          <a:p>
            <a:pPr marL="582930" indent="-514350">
              <a:buFont typeface="+mj-lt"/>
              <a:buAutoNum type="arabicPeriod"/>
            </a:pPr>
            <a:endParaRPr lang="cs-CZ" dirty="0"/>
          </a:p>
          <a:p>
            <a:pPr marL="582930" indent="-514350">
              <a:buFont typeface="+mj-lt"/>
              <a:buAutoNum type="arabicPeriod"/>
            </a:pPr>
            <a:endParaRPr lang="cs-CZ" dirty="0"/>
          </a:p>
        </p:txBody>
      </p:sp>
      <p:pic>
        <p:nvPicPr>
          <p:cNvPr id="199682" name="Picture 2" descr="Držení těla"/>
          <p:cNvPicPr>
            <a:picLocks noChangeAspect="1" noChangeArrowheads="1"/>
          </p:cNvPicPr>
          <p:nvPr/>
        </p:nvPicPr>
        <p:blipFill>
          <a:blip r:embed="rId3" cstate="print"/>
          <a:srcRect/>
          <a:stretch>
            <a:fillRect/>
          </a:stretch>
        </p:blipFill>
        <p:spPr bwMode="auto">
          <a:xfrm>
            <a:off x="2627784" y="2060848"/>
            <a:ext cx="6023305" cy="4320000"/>
          </a:xfrm>
          <a:prstGeom prst="rect">
            <a:avLst/>
          </a:prstGeom>
          <a:noFill/>
        </p:spPr>
      </p:pic>
      <p:pic>
        <p:nvPicPr>
          <p:cNvPr id="199684" name="Picture 4" descr="http://www.cvicime.cz/cviceni-praha/anatomie/pater2.jpg">
            <a:hlinkClick r:id="rId4"/>
          </p:cNvPr>
          <p:cNvPicPr>
            <a:picLocks noChangeAspect="1" noChangeArrowheads="1"/>
          </p:cNvPicPr>
          <p:nvPr/>
        </p:nvPicPr>
        <p:blipFill>
          <a:blip r:embed="rId5" cstate="print"/>
          <a:srcRect/>
          <a:stretch>
            <a:fillRect/>
          </a:stretch>
        </p:blipFill>
        <p:spPr bwMode="auto">
          <a:xfrm>
            <a:off x="611560" y="2060848"/>
            <a:ext cx="1264117" cy="4320000"/>
          </a:xfrm>
          <a:prstGeom prst="rect">
            <a:avLst/>
          </a:prstGeom>
          <a:noFill/>
        </p:spPr>
      </p:pic>
    </p:spTree>
    <p:extLst>
      <p:ext uri="{BB962C8B-B14F-4D97-AF65-F5344CB8AC3E}">
        <p14:creationId xmlns:p14="http://schemas.microsoft.com/office/powerpoint/2010/main" val="233977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Janda </a:t>
            </a:r>
            <a:r>
              <a:rPr lang="cs-CZ" dirty="0" err="1"/>
              <a:t>Evaluation</a:t>
            </a:r>
            <a:endParaRPr lang="cs-CZ" dirty="0"/>
          </a:p>
        </p:txBody>
      </p:sp>
      <p:sp>
        <p:nvSpPr>
          <p:cNvPr id="3" name="Zástupný symbol pro obsah 2"/>
          <p:cNvSpPr>
            <a:spLocks noGrp="1"/>
          </p:cNvSpPr>
          <p:nvPr>
            <p:ph idx="1"/>
          </p:nvPr>
        </p:nvSpPr>
        <p:spPr>
          <a:xfrm>
            <a:off x="1142108" y="1772816"/>
            <a:ext cx="7822380" cy="4267200"/>
          </a:xfrm>
        </p:spPr>
        <p:txBody>
          <a:bodyPr>
            <a:noAutofit/>
          </a:bodyPr>
          <a:lstStyle/>
          <a:p>
            <a:r>
              <a:rPr lang="en-US" sz="1700" dirty="0"/>
              <a:t>Systematic evaluation of muscular imbalance begins with static postural assessment, observing muscles for characteristic signs of hypertonicity or </a:t>
            </a:r>
            <a:r>
              <a:rPr lang="en-US" sz="1700" dirty="0" err="1"/>
              <a:t>hypotonicity</a:t>
            </a:r>
            <a:r>
              <a:rPr lang="en-US" sz="1700" dirty="0"/>
              <a:t>. </a:t>
            </a:r>
            <a:endParaRPr lang="cs-CZ" sz="1700" dirty="0"/>
          </a:p>
          <a:p>
            <a:r>
              <a:rPr lang="en-US" sz="1700" dirty="0"/>
              <a:t>This is followed by observation of single leg stance and gait. </a:t>
            </a:r>
            <a:endParaRPr lang="cs-CZ" sz="1700" dirty="0"/>
          </a:p>
          <a:p>
            <a:r>
              <a:rPr lang="en-US" sz="1700" dirty="0"/>
              <a:t>Static posture, gait and balance often give the best indication of the status of the sensorimotor system.</a:t>
            </a:r>
            <a:endParaRPr lang="cs-CZ" sz="1700" dirty="0"/>
          </a:p>
          <a:p>
            <a:r>
              <a:rPr lang="en-US" sz="1700" dirty="0"/>
              <a:t> Computerized force plate </a:t>
            </a:r>
            <a:r>
              <a:rPr lang="en-US" sz="1700" dirty="0" err="1"/>
              <a:t>posturography</a:t>
            </a:r>
            <a:r>
              <a:rPr lang="en-US" sz="1700" dirty="0"/>
              <a:t> is often valuable in quantifying sensory and motor deficits.</a:t>
            </a:r>
            <a:endParaRPr lang="cs-CZ" sz="1700" dirty="0"/>
          </a:p>
          <a:p>
            <a:r>
              <a:rPr lang="en-US" sz="1700" dirty="0"/>
              <a:t>Next, characteristic movement patterns are assessed, and specific muscles are tested for tightness or shortness. </a:t>
            </a:r>
            <a:endParaRPr lang="cs-CZ" sz="1700" dirty="0"/>
          </a:p>
          <a:p>
            <a:r>
              <a:rPr lang="en-US" sz="1700" dirty="0"/>
              <a:t>Surface electromyography is useful in quantifying muscle activation patterns. </a:t>
            </a:r>
            <a:endParaRPr lang="cs-CZ" sz="1700" dirty="0"/>
          </a:p>
          <a:p>
            <a:r>
              <a:rPr lang="en-US" sz="1700" dirty="0"/>
              <a:t>All the above information collected provides the clinician a system to determine or rule out the presence of muscle imbalance syndromes.</a:t>
            </a:r>
            <a:r>
              <a:rPr lang="cs-CZ" sz="1700" dirty="0"/>
              <a:t> </a:t>
            </a:r>
            <a:r>
              <a:rPr lang="en-US" sz="1700" dirty="0"/>
              <a:t>Furthermore, identification of specific patterns and syndromes of imbalance also provides the clinician to choose appropriate interventions to address the cause of the dysfunction. </a:t>
            </a:r>
            <a:endParaRPr lang="cs-CZ" sz="1700" dirty="0"/>
          </a:p>
        </p:txBody>
      </p:sp>
    </p:spTree>
    <p:extLst>
      <p:ext uri="{BB962C8B-B14F-4D97-AF65-F5344CB8AC3E}">
        <p14:creationId xmlns:p14="http://schemas.microsoft.com/office/powerpoint/2010/main" val="134222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Chronic</a:t>
            </a:r>
            <a:r>
              <a:rPr lang="cs-CZ" dirty="0"/>
              <a:t> </a:t>
            </a:r>
            <a:r>
              <a:rPr lang="cs-CZ" dirty="0" err="1"/>
              <a:t>pain</a:t>
            </a:r>
            <a:r>
              <a:rPr lang="cs-CZ" dirty="0"/>
              <a:t> </a:t>
            </a:r>
            <a:r>
              <a:rPr lang="cs-CZ" dirty="0" err="1"/>
              <a:t>syndromes</a:t>
            </a:r>
            <a:r>
              <a:rPr lang="cs-CZ" dirty="0"/>
              <a:t> – Janda </a:t>
            </a:r>
            <a:r>
              <a:rPr lang="cs-CZ" dirty="0" err="1"/>
              <a:t>approach</a:t>
            </a:r>
            <a:endParaRPr lang="cs-CZ" dirty="0"/>
          </a:p>
        </p:txBody>
      </p:sp>
      <p:sp>
        <p:nvSpPr>
          <p:cNvPr id="3" name="Zástupný symbol pro obsah 2"/>
          <p:cNvSpPr>
            <a:spLocks noGrp="1"/>
          </p:cNvSpPr>
          <p:nvPr>
            <p:ph idx="1"/>
          </p:nvPr>
        </p:nvSpPr>
        <p:spPr>
          <a:xfrm>
            <a:off x="1142108" y="1905000"/>
            <a:ext cx="4726036" cy="4267200"/>
          </a:xfrm>
        </p:spPr>
        <p:txBody>
          <a:bodyPr>
            <a:noAutofit/>
          </a:bodyPr>
          <a:lstStyle/>
          <a:p>
            <a:r>
              <a:rPr lang="en-US" sz="1600" dirty="0"/>
              <a:t>At the age of 24, he was working in a rehabilitation center for post-polio patients. He was interested in evaluating the claims from muscle testing textbooks at the time. Using EMG, he began studying the muscle activity of the hip joint in physiotherapist students. He found muscles that weren’t supposed to be activated actually were, noting the accessory role of muscles outside of their primary movements. Specifically, he found subjects without activity in the gluteus maximus during hip extension movements used an increased pelvic tilt to accomplish the extension. This led to his lifelong passion to study movements, rather than individual muscles as was common at the time of the polio era. He recognized the importance of testing muscle function rather than strength. This was the beginning of thinking globally rather than locally in terms of muscle function.</a:t>
            </a:r>
          </a:p>
        </p:txBody>
      </p:sp>
      <p:pic>
        <p:nvPicPr>
          <p:cNvPr id="2050" name="Picture 2" descr="http://tensegritychiro.com/wp-content/uploads/2012/08/vladimirformal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762250"/>
            <a:ext cx="20574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54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Summary</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sz="2000" dirty="0"/>
              <a:t>In summary, the </a:t>
            </a:r>
            <a:r>
              <a:rPr lang="en-US" sz="2000" dirty="0" err="1"/>
              <a:t>Janda</a:t>
            </a:r>
            <a:r>
              <a:rPr lang="en-US" sz="2000" dirty="0"/>
              <a:t> approach emphasizes the importance of the CNS in the sensorimotor system, and its role in the pathogenesis in musculoskeletal pain. </a:t>
            </a:r>
            <a:endParaRPr lang="cs-CZ" sz="2000" dirty="0"/>
          </a:p>
          <a:p>
            <a:r>
              <a:rPr lang="en-US" sz="2000" dirty="0"/>
              <a:t>In particular: the neurological pre-disposition of muscles to exhibit predictable changes in tone, and the importance of proprioception and afferent information in the regulation of muscle tone and movement.</a:t>
            </a:r>
            <a:endParaRPr lang="cs-CZ" sz="2000" dirty="0"/>
          </a:p>
          <a:p>
            <a:r>
              <a:rPr lang="en-US" sz="2000" dirty="0"/>
              <a:t>Therefore, assessment and treatment focus on the sensorimotor system, rather than the musculoskeletal system itself. Using </a:t>
            </a:r>
            <a:br>
              <a:rPr lang="cs-CZ" sz="2000" dirty="0"/>
            </a:br>
            <a:r>
              <a:rPr lang="en-US" sz="2000" dirty="0"/>
              <a:t>a functional, rather than a structural approach, the cause of musculoskeletal pain can be quickly identified and addressed. The </a:t>
            </a:r>
            <a:r>
              <a:rPr lang="en-US" sz="2000" dirty="0" err="1"/>
              <a:t>Janda</a:t>
            </a:r>
            <a:r>
              <a:rPr lang="en-US" sz="2000" dirty="0"/>
              <a:t> approach can be a valuable tool for the clinician in the evaluation and treatment of chronic musculoskeletal pain. </a:t>
            </a:r>
            <a:endParaRPr lang="cs-CZ" sz="2000" dirty="0"/>
          </a:p>
        </p:txBody>
      </p:sp>
    </p:spTree>
    <p:extLst>
      <p:ext uri="{BB962C8B-B14F-4D97-AF65-F5344CB8AC3E}">
        <p14:creationId xmlns:p14="http://schemas.microsoft.com/office/powerpoint/2010/main" val="126436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e-source, </a:t>
            </a:r>
            <a:r>
              <a:rPr lang="cs-CZ" dirty="0" err="1"/>
              <a:t>literature</a:t>
            </a:r>
            <a:r>
              <a:rPr lang="cs-CZ" dirty="0"/>
              <a:t> </a:t>
            </a:r>
          </a:p>
        </p:txBody>
      </p:sp>
      <p:sp>
        <p:nvSpPr>
          <p:cNvPr id="3" name="Zástupný symbol pro obsah 2"/>
          <p:cNvSpPr>
            <a:spLocks noGrp="1"/>
          </p:cNvSpPr>
          <p:nvPr>
            <p:ph idx="1"/>
          </p:nvPr>
        </p:nvSpPr>
        <p:spPr>
          <a:xfrm>
            <a:off x="1142108" y="1905000"/>
            <a:ext cx="7200000" cy="4267200"/>
          </a:xfrm>
        </p:spPr>
        <p:txBody>
          <a:bodyPr/>
          <a:lstStyle/>
          <a:p>
            <a:r>
              <a:rPr lang="cs-CZ" dirty="0">
                <a:hlinkClick r:id="rId2"/>
              </a:rPr>
              <a:t>http://www.muscleimbalancesyndromes.com/janda-syndromes/layer-syndrome/</a:t>
            </a:r>
            <a:endParaRPr lang="cs-CZ" dirty="0"/>
          </a:p>
          <a:p>
            <a:r>
              <a:rPr lang="cs-CZ" dirty="0">
                <a:hlinkClick r:id="rId3"/>
              </a:rPr>
              <a:t>http://www.jandaapproach.com/</a:t>
            </a:r>
            <a:endParaRPr lang="cs-CZ" dirty="0"/>
          </a:p>
          <a:p>
            <a:r>
              <a:rPr lang="cs-CZ" dirty="0"/>
              <a:t>Phil </a:t>
            </a:r>
            <a:r>
              <a:rPr lang="cs-CZ" dirty="0" err="1"/>
              <a:t>Page</a:t>
            </a:r>
            <a:r>
              <a:rPr lang="cs-CZ" dirty="0"/>
              <a:t>: </a:t>
            </a:r>
            <a:r>
              <a:rPr lang="cs-CZ" dirty="0" err="1"/>
              <a:t>Assessment</a:t>
            </a:r>
            <a:r>
              <a:rPr lang="cs-CZ" dirty="0"/>
              <a:t> and </a:t>
            </a:r>
            <a:r>
              <a:rPr lang="cs-CZ" dirty="0" err="1"/>
              <a:t>Treatment</a:t>
            </a:r>
            <a:r>
              <a:rPr lang="cs-CZ" dirty="0"/>
              <a:t> </a:t>
            </a:r>
            <a:r>
              <a:rPr lang="cs-CZ" dirty="0" err="1"/>
              <a:t>of</a:t>
            </a:r>
            <a:r>
              <a:rPr lang="cs-CZ" dirty="0"/>
              <a:t> </a:t>
            </a:r>
            <a:r>
              <a:rPr lang="cs-CZ" dirty="0" err="1"/>
              <a:t>Muscle</a:t>
            </a:r>
            <a:r>
              <a:rPr lang="cs-CZ" dirty="0"/>
              <a:t> </a:t>
            </a:r>
            <a:r>
              <a:rPr lang="cs-CZ" dirty="0" err="1"/>
              <a:t>Imbalance</a:t>
            </a:r>
            <a:endParaRPr lang="cs-CZ" dirty="0"/>
          </a:p>
          <a:p>
            <a:r>
              <a:rPr lang="cs-CZ" dirty="0"/>
              <a:t>Vladimír Janda a kol.: Svalové funkční testy</a:t>
            </a:r>
          </a:p>
          <a:p>
            <a:endParaRPr lang="cs-CZ" dirty="0"/>
          </a:p>
          <a:p>
            <a:endParaRPr lang="cs-CZ" dirty="0"/>
          </a:p>
        </p:txBody>
      </p:sp>
    </p:spTree>
    <p:extLst>
      <p:ext uri="{BB962C8B-B14F-4D97-AF65-F5344CB8AC3E}">
        <p14:creationId xmlns:p14="http://schemas.microsoft.com/office/powerpoint/2010/main" val="97006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 </a:t>
            </a:r>
            <a:r>
              <a:rPr lang="cs-CZ" dirty="0">
                <a:sym typeface="Wingdings" panose="05000000000000000000" pitchFamily="2" charset="2"/>
              </a:rPr>
              <a:t></a:t>
            </a:r>
            <a:endParaRPr lang="cs-CZ" dirty="0"/>
          </a:p>
        </p:txBody>
      </p:sp>
      <p:pic>
        <p:nvPicPr>
          <p:cNvPr id="1026" name="Picture 2" descr="http://rlv.zcache.co.uk/funny_physical_therapist_omg_wtf_lol_postcard-r9d09188544494f11b6887fb2d87131ca_vgbaq_8byvr_324.jpg"/>
          <p:cNvPicPr>
            <a:picLocks noChangeAspect="1" noChangeArrowheads="1"/>
          </p:cNvPicPr>
          <p:nvPr/>
        </p:nvPicPr>
        <p:blipFill rotWithShape="1">
          <a:blip r:embed="rId2">
            <a:extLst>
              <a:ext uri="{28A0092B-C50C-407E-A947-70E740481C1C}">
                <a14:useLocalDpi xmlns:a14="http://schemas.microsoft.com/office/drawing/2010/main" val="0"/>
              </a:ext>
            </a:extLst>
          </a:blip>
          <a:srcRect t="11668" b="9990"/>
          <a:stretch/>
        </p:blipFill>
        <p:spPr bwMode="auto">
          <a:xfrm>
            <a:off x="1814860" y="1988840"/>
            <a:ext cx="5514281"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20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Chronic</a:t>
            </a:r>
            <a:r>
              <a:rPr lang="cs-CZ" dirty="0"/>
              <a:t> </a:t>
            </a:r>
            <a:r>
              <a:rPr lang="cs-CZ" dirty="0" err="1"/>
              <a:t>pain</a:t>
            </a:r>
            <a:r>
              <a:rPr lang="cs-CZ" dirty="0"/>
              <a:t> </a:t>
            </a:r>
            <a:r>
              <a:rPr lang="cs-CZ" dirty="0" err="1"/>
              <a:t>syndromes</a:t>
            </a:r>
            <a:r>
              <a:rPr lang="cs-CZ" dirty="0"/>
              <a:t> – Janda </a:t>
            </a:r>
            <a:r>
              <a:rPr lang="cs-CZ" dirty="0" err="1"/>
              <a:t>approach</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In the 1960s, Freeman and </a:t>
            </a:r>
            <a:r>
              <a:rPr lang="en-US" dirty="0" err="1"/>
              <a:t>Wyke</a:t>
            </a:r>
            <a:r>
              <a:rPr lang="en-US" dirty="0"/>
              <a:t> published several papers on the importance of afferent input and mechanoreceptors. They described the use of wobble boards in the treatment of chronic ankle instability. </a:t>
            </a:r>
            <a:r>
              <a:rPr lang="en-US" dirty="0" err="1"/>
              <a:t>Janda</a:t>
            </a:r>
            <a:r>
              <a:rPr lang="en-US" dirty="0"/>
              <a:t> noted a connection between chronic ankle instability and chronic low back pain: proprioception. This led to </a:t>
            </a:r>
            <a:r>
              <a:rPr lang="en-US" dirty="0" err="1"/>
              <a:t>Janda’s</a:t>
            </a:r>
            <a:r>
              <a:rPr lang="en-US" dirty="0"/>
              <a:t> development of “Sensorimotor Training”, a progressive exercise program using simple exercises and unstable surfaces. He rarely recommended strengthening exercises, instead focusing on balance and function. This was in contrast to the traditional rehabilitation approach in the 60’s and 70’s emphasizing strength training.</a:t>
            </a:r>
          </a:p>
          <a:p>
            <a:r>
              <a:rPr lang="en-US" dirty="0" err="1"/>
              <a:t>Janda</a:t>
            </a:r>
            <a:r>
              <a:rPr lang="en-US" dirty="0"/>
              <a:t> completed his thesis in 1964 on patients with sacroiliac dysfunction, finding weakness and inhibition of the gluteus maximus, even in the absence of pain. He recognized that certain other muscles were prone to weakness. </a:t>
            </a:r>
            <a:r>
              <a:rPr lang="en-US" dirty="0" err="1"/>
              <a:t>Janda</a:t>
            </a:r>
            <a:r>
              <a:rPr lang="en-US" dirty="0"/>
              <a:t> subsequently defined movement patterns to estimate the quality of movement. He discovered that muscle imbalance was systematic, predictable, and involved the entire body.</a:t>
            </a:r>
          </a:p>
          <a:p>
            <a:r>
              <a:rPr lang="en-US" dirty="0"/>
              <a:t>In 1979, he defined his “crossed syndromes”: Upper crossed, lower crossed, and layer syndrome. He subsequently noted that his crossed syndromes were his only ‘discovery’; he always gave credit to others influencing his approach. </a:t>
            </a:r>
            <a:endParaRPr lang="cs-CZ" dirty="0"/>
          </a:p>
        </p:txBody>
      </p:sp>
    </p:spTree>
    <p:extLst>
      <p:ext uri="{BB962C8B-B14F-4D97-AF65-F5344CB8AC3E}">
        <p14:creationId xmlns:p14="http://schemas.microsoft.com/office/powerpoint/2010/main" val="16126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142108" y="548680"/>
            <a:ext cx="7717258" cy="765771"/>
          </a:xfrm>
        </p:spPr>
        <p:txBody>
          <a:bodyPr/>
          <a:lstStyle/>
          <a:p>
            <a:pPr>
              <a:spcBef>
                <a:spcPts val="0"/>
              </a:spcBef>
            </a:pPr>
            <a:r>
              <a:rPr lang="cs-CZ" dirty="0">
                <a:latin typeface="Consolas"/>
              </a:rPr>
              <a:t>Janda </a:t>
            </a:r>
            <a:r>
              <a:rPr lang="cs-CZ" dirty="0" err="1">
                <a:latin typeface="Consolas"/>
              </a:rPr>
              <a:t>Philosophy</a:t>
            </a:r>
            <a:endParaRPr lang="cs-CZ" dirty="0">
              <a:latin typeface="Consolas"/>
            </a:endParaRPr>
          </a:p>
        </p:txBody>
      </p:sp>
      <p:sp>
        <p:nvSpPr>
          <p:cNvPr id="14" name="Zástupný symbol pro obsah 13"/>
          <p:cNvSpPr>
            <a:spLocks noGrp="1"/>
          </p:cNvSpPr>
          <p:nvPr>
            <p:ph idx="1"/>
          </p:nvPr>
        </p:nvSpPr>
        <p:spPr>
          <a:xfrm>
            <a:off x="1142108" y="1905000"/>
            <a:ext cx="7200000" cy="4267200"/>
          </a:xfrm>
        </p:spPr>
        <p:txBody>
          <a:bodyPr>
            <a:normAutofit/>
          </a:bodyPr>
          <a:lstStyle/>
          <a:p>
            <a:r>
              <a:rPr lang="en-US" sz="2000" dirty="0" err="1"/>
              <a:t>Janda’s</a:t>
            </a:r>
            <a:r>
              <a:rPr lang="en-US" sz="2000" dirty="0"/>
              <a:t> approach to the evaluation and management of chronic musculoskeletal pain focuses on </a:t>
            </a:r>
            <a:r>
              <a:rPr lang="en-US" sz="2000" dirty="0">
                <a:solidFill>
                  <a:srgbClr val="FFFF00"/>
                </a:solidFill>
              </a:rPr>
              <a:t>the importance of the central nervous system </a:t>
            </a:r>
            <a:r>
              <a:rPr lang="en-US" sz="2000" dirty="0"/>
              <a:t>in mediating chronic pain through neuromuscular imbalance.</a:t>
            </a:r>
          </a:p>
          <a:p>
            <a:endParaRPr lang="cs-CZ" dirty="0">
              <a:latin typeface="Corbel"/>
            </a:endParaRPr>
          </a:p>
        </p:txBody>
      </p:sp>
      <p:pic>
        <p:nvPicPr>
          <p:cNvPr id="4" name="Picture 2" descr="http://usercontent1.hubimg.com/6600156_f520.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1677" y="3144816"/>
            <a:ext cx="3360862"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Structure vs. </a:t>
            </a:r>
            <a:r>
              <a:rPr lang="cs-CZ" dirty="0" err="1"/>
              <a:t>Function</a:t>
            </a:r>
            <a:endParaRPr lang="cs-CZ" dirty="0"/>
          </a:p>
        </p:txBody>
      </p:sp>
      <p:sp>
        <p:nvSpPr>
          <p:cNvPr id="4" name="Zástupný symbol pro obsah 3"/>
          <p:cNvSpPr>
            <a:spLocks noGrp="1"/>
          </p:cNvSpPr>
          <p:nvPr>
            <p:ph idx="1"/>
          </p:nvPr>
        </p:nvSpPr>
        <p:spPr>
          <a:xfrm>
            <a:off x="1142108" y="1905000"/>
            <a:ext cx="7200000" cy="4267200"/>
          </a:xfrm>
        </p:spPr>
        <p:txBody>
          <a:bodyPr>
            <a:normAutofit/>
          </a:bodyPr>
          <a:lstStyle/>
          <a:p>
            <a:r>
              <a:rPr lang="en-US" sz="2000" dirty="0"/>
              <a:t>In musculoskeletal medicine, there are two main schools of thought, that is, a </a:t>
            </a:r>
            <a:r>
              <a:rPr lang="en-US" sz="2000" dirty="0">
                <a:solidFill>
                  <a:srgbClr val="FFFF00"/>
                </a:solidFill>
              </a:rPr>
              <a:t>structural or functional approach. </a:t>
            </a:r>
            <a:endParaRPr lang="cs-CZ" sz="2000" dirty="0">
              <a:solidFill>
                <a:srgbClr val="FFFF00"/>
              </a:solidFill>
            </a:endParaRPr>
          </a:p>
          <a:p>
            <a:pPr marL="457200" indent="-457200">
              <a:buFont typeface="+mj-lt"/>
              <a:buAutoNum type="alphaUcPeriod"/>
            </a:pPr>
            <a:r>
              <a:rPr lang="en-US" sz="2000" dirty="0"/>
              <a:t>In </a:t>
            </a:r>
            <a:r>
              <a:rPr lang="en-US" sz="2000" dirty="0">
                <a:solidFill>
                  <a:srgbClr val="FFFF00"/>
                </a:solidFill>
              </a:rPr>
              <a:t>the structural approach, </a:t>
            </a:r>
            <a:r>
              <a:rPr lang="en-US" sz="2000" dirty="0"/>
              <a:t>the pathology of specific static structures is emphasized; this is the typical </a:t>
            </a:r>
            <a:r>
              <a:rPr lang="en-US" sz="2000" dirty="0" err="1"/>
              <a:t>orthopaedic</a:t>
            </a:r>
            <a:r>
              <a:rPr lang="en-US" sz="2000" dirty="0"/>
              <a:t> approach that emphasizes diagnosis based on localized evaluation and special tests (X-Ray, MRI, CT Scan, </a:t>
            </a:r>
            <a:r>
              <a:rPr lang="en-US" sz="2000" dirty="0" err="1"/>
              <a:t>etc</a:t>
            </a:r>
            <a:r>
              <a:rPr lang="en-US" sz="2000" dirty="0"/>
              <a:t>). </a:t>
            </a:r>
            <a:endParaRPr lang="cs-CZ" sz="2000" dirty="0"/>
          </a:p>
          <a:p>
            <a:pPr marL="457200" indent="-457200">
              <a:buFont typeface="+mj-lt"/>
              <a:buAutoNum type="alphaUcPeriod"/>
            </a:pPr>
            <a:r>
              <a:rPr lang="en-US" sz="2000" dirty="0"/>
              <a:t>On the other hand, </a:t>
            </a:r>
            <a:r>
              <a:rPr lang="en-US" sz="2000" dirty="0">
                <a:solidFill>
                  <a:srgbClr val="FFFF00"/>
                </a:solidFill>
              </a:rPr>
              <a:t>the functional approach </a:t>
            </a:r>
            <a:r>
              <a:rPr lang="en-US" sz="2000" dirty="0"/>
              <a:t>recognizes the function of all processes and systems within the body, rather than focusing on a single site of pathology. </a:t>
            </a:r>
            <a:endParaRPr lang="cs-CZ" sz="2000" dirty="0"/>
          </a:p>
          <a:p>
            <a:r>
              <a:rPr lang="en-US" sz="2000" dirty="0"/>
              <a:t>While the structural approach is necessary and valuable for acute injury or exacerbation, the functional approach is preferable when addressing chronic musculoskeletal pain. </a:t>
            </a:r>
            <a:endParaRPr lang="cs-CZ" sz="2000" dirty="0"/>
          </a:p>
        </p:txBody>
      </p:sp>
    </p:spTree>
    <p:extLst>
      <p:ext uri="{BB962C8B-B14F-4D97-AF65-F5344CB8AC3E}">
        <p14:creationId xmlns:p14="http://schemas.microsoft.com/office/powerpoint/2010/main" val="184863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a:t>
            </a:r>
            <a:r>
              <a:rPr lang="cs-CZ" dirty="0" err="1"/>
              <a:t>Sensorimotor</a:t>
            </a:r>
            <a:r>
              <a:rPr lang="cs-CZ" dirty="0"/>
              <a:t> </a:t>
            </a:r>
            <a:r>
              <a:rPr lang="cs-CZ" dirty="0" err="1"/>
              <a:t>System</a:t>
            </a:r>
            <a:endParaRPr lang="cs-CZ" dirty="0"/>
          </a:p>
        </p:txBody>
      </p:sp>
      <p:sp>
        <p:nvSpPr>
          <p:cNvPr id="3" name="Zástupný symbol pro obsah 2"/>
          <p:cNvSpPr>
            <a:spLocks noGrp="1"/>
          </p:cNvSpPr>
          <p:nvPr>
            <p:ph idx="1"/>
          </p:nvPr>
        </p:nvSpPr>
        <p:spPr>
          <a:xfrm>
            <a:off x="1142108" y="1905000"/>
            <a:ext cx="7200000" cy="4267200"/>
          </a:xfrm>
        </p:spPr>
        <p:txBody>
          <a:bodyPr>
            <a:noAutofit/>
          </a:bodyPr>
          <a:lstStyle/>
          <a:p>
            <a:r>
              <a:rPr lang="en-US" sz="1900" dirty="0"/>
              <a:t>In chronic pain, special diagnostic tests of localized areas (for example, low back radiographs) are often normal, although the patient complains of pain. </a:t>
            </a:r>
            <a:endParaRPr lang="cs-CZ" sz="1900" dirty="0"/>
          </a:p>
          <a:p>
            <a:r>
              <a:rPr lang="en-US" sz="1900" dirty="0">
                <a:solidFill>
                  <a:srgbClr val="FFFF00"/>
                </a:solidFill>
              </a:rPr>
              <a:t>The site of pain is often not the cause of the pain. </a:t>
            </a:r>
            <a:r>
              <a:rPr lang="en-US" sz="1900" dirty="0"/>
              <a:t>Recent evidence by supports the fact that chronic pain is centrally-mediated</a:t>
            </a:r>
            <a:r>
              <a:rPr lang="cs-CZ" sz="1900" dirty="0"/>
              <a:t>. </a:t>
            </a:r>
            <a:r>
              <a:rPr lang="en-US" sz="1900" dirty="0"/>
              <a:t>Similarly, research on the efficacy of different modes of exercise management of chronic pain has shown a central effect of exercise in decreasing chronic low back pain.</a:t>
            </a:r>
            <a:endParaRPr lang="cs-CZ" sz="1900" dirty="0"/>
          </a:p>
          <a:p>
            <a:r>
              <a:rPr lang="en-US" sz="1900" dirty="0"/>
              <a:t> This research supports the basis of </a:t>
            </a:r>
            <a:r>
              <a:rPr lang="en-US" sz="1900" dirty="0" err="1"/>
              <a:t>Janda’s</a:t>
            </a:r>
            <a:r>
              <a:rPr lang="en-US" sz="1900" dirty="0"/>
              <a:t> approach</a:t>
            </a:r>
            <a:r>
              <a:rPr lang="en-US" sz="1900" dirty="0">
                <a:solidFill>
                  <a:srgbClr val="FFFF00"/>
                </a:solidFill>
              </a:rPr>
              <a:t>: the interdependence of the musculoskeletal and central nervous system. </a:t>
            </a:r>
            <a:r>
              <a:rPr lang="en-US" sz="1900" dirty="0" err="1"/>
              <a:t>Janda</a:t>
            </a:r>
            <a:r>
              <a:rPr lang="en-US" sz="1900" dirty="0"/>
              <a:t> states that these two anatomical systems cannot be separated functionally. Therefore, the term </a:t>
            </a:r>
            <a:r>
              <a:rPr lang="en-US" sz="1900" dirty="0">
                <a:solidFill>
                  <a:srgbClr val="FFFF00"/>
                </a:solidFill>
              </a:rPr>
              <a:t>“sensorimotor” system </a:t>
            </a:r>
            <a:r>
              <a:rPr lang="en-US" sz="1900" dirty="0"/>
              <a:t>is used to define the functional system of human movement. In addition, changes within one part of the system will be reflected by compensations or adaptations elsewhere within the system because of the body’s attempt at homeostasis.</a:t>
            </a:r>
            <a:endParaRPr lang="cs-CZ" sz="1900" dirty="0"/>
          </a:p>
        </p:txBody>
      </p:sp>
    </p:spTree>
    <p:extLst>
      <p:ext uri="{BB962C8B-B14F-4D97-AF65-F5344CB8AC3E}">
        <p14:creationId xmlns:p14="http://schemas.microsoft.com/office/powerpoint/2010/main" val="203383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The </a:t>
            </a:r>
            <a:r>
              <a:rPr lang="cs-CZ" dirty="0" err="1"/>
              <a:t>Sensorimotor</a:t>
            </a:r>
            <a:r>
              <a:rPr lang="cs-CZ" dirty="0"/>
              <a:t> </a:t>
            </a:r>
            <a:r>
              <a:rPr lang="cs-CZ" dirty="0" err="1"/>
              <a:t>System</a:t>
            </a:r>
            <a:endParaRPr lang="cs-CZ" dirty="0"/>
          </a:p>
        </p:txBody>
      </p:sp>
      <p:sp>
        <p:nvSpPr>
          <p:cNvPr id="3" name="Zástupný symbol pro obsah 2"/>
          <p:cNvSpPr>
            <a:spLocks noGrp="1"/>
          </p:cNvSpPr>
          <p:nvPr>
            <p:ph idx="1"/>
          </p:nvPr>
        </p:nvSpPr>
        <p:spPr>
          <a:xfrm>
            <a:off x="1142108" y="1905000"/>
            <a:ext cx="7200000" cy="4267200"/>
          </a:xfrm>
        </p:spPr>
        <p:txBody>
          <a:bodyPr>
            <a:normAutofit/>
          </a:bodyPr>
          <a:lstStyle/>
          <a:p>
            <a:r>
              <a:rPr lang="en-US" sz="2000" dirty="0"/>
              <a:t>The muscular system often reflects the status of the sensorimotor system, as it receives information from both the musculoskeletal and central nervous systems. Changes in tone within the muscle are the first responses to nociception by the sensorimotor system. </a:t>
            </a:r>
            <a:endParaRPr lang="cs-CZ" sz="2000" dirty="0"/>
          </a:p>
          <a:p>
            <a:r>
              <a:rPr lang="en-US" sz="2000" dirty="0"/>
              <a:t>For example, the presence of knee effusion causes reflex inhibition of the vastus </a:t>
            </a:r>
            <a:r>
              <a:rPr lang="en-US" sz="2000" dirty="0" err="1"/>
              <a:t>medialis</a:t>
            </a:r>
            <a:r>
              <a:rPr lang="en-US" sz="2000" dirty="0"/>
              <a:t>. The multifidus has been shown to atrophy in patients with chronic low back pain, and muscles demonstrate increased latency after ankle sprains and ACL tears</a:t>
            </a:r>
            <a:r>
              <a:rPr lang="cs-CZ" sz="2000" dirty="0"/>
              <a:t>.</a:t>
            </a:r>
            <a:endParaRPr lang="en-US" sz="2000" dirty="0"/>
          </a:p>
        </p:txBody>
      </p:sp>
    </p:spTree>
    <p:extLst>
      <p:ext uri="{BB962C8B-B14F-4D97-AF65-F5344CB8AC3E}">
        <p14:creationId xmlns:p14="http://schemas.microsoft.com/office/powerpoint/2010/main" val="333914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_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CFAF12D-CFF3-425F-A902-4DFAACDEC9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 v podobě školní tabule (širokoúhlá)</Template>
  <TotalTime>0</TotalTime>
  <Words>3800</Words>
  <Application>Microsoft Office PowerPoint</Application>
  <PresentationFormat>Předvádění na obrazovce (4:3)</PresentationFormat>
  <Paragraphs>218</Paragraphs>
  <Slides>42</Slides>
  <Notes>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42</vt:i4>
      </vt:variant>
    </vt:vector>
  </HeadingPairs>
  <TitlesOfParts>
    <vt:vector size="47" baseType="lpstr">
      <vt:lpstr>Consolas</vt:lpstr>
      <vt:lpstr>Corbel</vt:lpstr>
      <vt:lpstr>Trebuchet MS</vt:lpstr>
      <vt:lpstr>Wingdings</vt:lpstr>
      <vt:lpstr>Chalkboard_16x9</vt:lpstr>
      <vt:lpstr>Examination methods in rehabilitation, 15.11.2021</vt:lpstr>
      <vt:lpstr>Content</vt:lpstr>
      <vt:lpstr>Chronic pain syndromes – Janda approach</vt:lpstr>
      <vt:lpstr>Chronic pain syndromes – Janda approach</vt:lpstr>
      <vt:lpstr>Chronic pain syndromes – Janda approach</vt:lpstr>
      <vt:lpstr>Janda Philosophy</vt:lpstr>
      <vt:lpstr>Structure vs. Function</vt:lpstr>
      <vt:lpstr>The Sensorimotor System</vt:lpstr>
      <vt:lpstr>The Sensorimotor System</vt:lpstr>
      <vt:lpstr>The Sensorimotor System</vt:lpstr>
      <vt:lpstr>Tonic and Phasic Muscle Systems</vt:lpstr>
      <vt:lpstr>Tonic and Phasic Muscle Systems</vt:lpstr>
      <vt:lpstr>Tonic (postural) muscles</vt:lpstr>
      <vt:lpstr>Posturální svaly     </vt:lpstr>
      <vt:lpstr>Tonic (postural) muscles - LL</vt:lpstr>
      <vt:lpstr>Postural(tonic) muscles - UL</vt:lpstr>
      <vt:lpstr>Postural (tonic) muscles – trunk, head, neck</vt:lpstr>
      <vt:lpstr>Phasic muscles</vt:lpstr>
      <vt:lpstr>Tonic and Phasic Muscle Systems</vt:lpstr>
      <vt:lpstr>What is Muscle Imbalance</vt:lpstr>
      <vt:lpstr>What is Muscle Imbalance</vt:lpstr>
      <vt:lpstr>What is Muscle Imbalance</vt:lpstr>
      <vt:lpstr>What is Muscle Imbalance</vt:lpstr>
      <vt:lpstr>What is Muscle Imbalance</vt:lpstr>
      <vt:lpstr>What is Muscle Imbalance</vt:lpstr>
      <vt:lpstr>Janda Syndromes</vt:lpstr>
      <vt:lpstr>Janda Syndromes</vt:lpstr>
      <vt:lpstr>Prezentace aplikace PowerPoint</vt:lpstr>
      <vt:lpstr>UPPER CROSSED SYNDROME (UCS)  (proximal or shoulder girdle crossed syndrome)</vt:lpstr>
      <vt:lpstr>Prezentace aplikace PowerPoint</vt:lpstr>
      <vt:lpstr>UPPER CROSSED SYNDROME (UCS)</vt:lpstr>
      <vt:lpstr>       LOWER CROSSED SYNDROME (LCS) (distal or pelvic crossed syndrom) </vt:lpstr>
      <vt:lpstr>Prezentace aplikace PowerPoint</vt:lpstr>
      <vt:lpstr>       LOWER CROSSED SYNDROME (LCS) </vt:lpstr>
      <vt:lpstr>LAYER SYNDROM (LS)  (“Stratification Syndrome”) </vt:lpstr>
      <vt:lpstr>LAYER SYNDROM (LS)</vt:lpstr>
      <vt:lpstr>Janda Syndromes</vt:lpstr>
      <vt:lpstr>   muscle imbalance =&gt; poore posture </vt:lpstr>
      <vt:lpstr>Janda Evaluation</vt:lpstr>
      <vt:lpstr>Summary</vt:lpstr>
      <vt:lpstr>e-source, literature </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2015-11-01T12:59:06Z</dcterms:created>
  <dcterms:modified xsi:type="dcterms:W3CDTF">2021-11-15T10:59:15Z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