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3"/>
  </p:notesMasterIdLst>
  <p:handoutMasterIdLst>
    <p:handoutMasterId r:id="rId24"/>
  </p:handoutMasterIdLst>
  <p:sldIdLst>
    <p:sldId id="274" r:id="rId2"/>
    <p:sldId id="290" r:id="rId3"/>
    <p:sldId id="26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57" r:id="rId14"/>
    <p:sldId id="273" r:id="rId15"/>
    <p:sldId id="284" r:id="rId16"/>
    <p:sldId id="285" r:id="rId17"/>
    <p:sldId id="286" r:id="rId18"/>
    <p:sldId id="287" r:id="rId19"/>
    <p:sldId id="291" r:id="rId20"/>
    <p:sldId id="288" r:id="rId21"/>
    <p:sldId id="272" r:id="rId2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39" autoAdjust="0"/>
    <p:restoredTop sz="96327" autoAdjust="0"/>
  </p:normalViewPr>
  <p:slideViewPr>
    <p:cSldViewPr snapToGrid="0">
      <p:cViewPr>
        <p:scale>
          <a:sx n="83" d="100"/>
          <a:sy n="83" d="100"/>
        </p:scale>
        <p:origin x="-1764" y="-82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9D65A7D6-4EB3-4E67-B358-56DDA6BFDE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xmlns="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– závěrečný snímek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716521B6-6164-7649-9BB9-98A3FC15AE46}"/>
              </a:ext>
            </a:extLst>
          </p:cNvPr>
          <p:cNvSpPr txBox="1"/>
          <p:nvPr userDrawn="1"/>
        </p:nvSpPr>
        <p:spPr>
          <a:xfrm>
            <a:off x="307497" y="5837678"/>
            <a:ext cx="606902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Lékařská fakulta Masarykovy univerzity</a:t>
            </a:r>
          </a:p>
          <a:p>
            <a:pPr lvl="0"/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9CBF481B-8B94-4C57-A2B8-0B7D7AFAE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2240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820552E7-48CC-40F3-B391-087BD87902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xmlns="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D656F7E9-5E47-41D0-9CA9-DE4A31EE09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xmlns="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9E805697-F6B9-4F6A-9C5B-5AAFE54A07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xmlns="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xmlns="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A5354773-248E-4956-8633-6A496534A5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89BA260D-C952-48F5-9BCF-8EDB00FA2E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xmlns="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A5E2D3A7-3660-4B54-93F1-E2F006CF22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92A1E796-F773-4049-A027-E6B6CD753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3771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Vložte název přednášky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dirty="0"/>
              <a:t>Jméno Příjmení (bez titulů)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8FC17CBE-6747-4FB3-910C-F34D0CC6F3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75" r:id="rId6"/>
    <p:sldLayoutId id="2147483695" r:id="rId7"/>
    <p:sldLayoutId id="2147483686" r:id="rId8"/>
    <p:sldLayoutId id="2147483690" r:id="rId9"/>
    <p:sldLayoutId id="2147483692" r:id="rId10"/>
    <p:sldLayoutId id="2147483700" r:id="rId11"/>
  </p:sldLayoutIdLst>
  <p:hf sldNum="0"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3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xmlns="" id="{DE5DD285-E00D-4C54-A6D0-EEAA922CE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</a:t>
            </a:r>
            <a:br>
              <a:rPr lang="cs-CZ" dirty="0" smtClean="0"/>
            </a:br>
            <a:r>
              <a:rPr lang="cs-CZ" dirty="0" smtClean="0"/>
              <a:t>ORGAN </a:t>
            </a:r>
            <a:r>
              <a:rPr lang="cs-CZ" dirty="0"/>
              <a:t>DONATION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xmlns="" id="{CFB37652-23F2-4193-BD4D-BBC6A754C3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cs-CZ" dirty="0">
                <a:latin typeface="Calibri" pitchFamily="18"/>
              </a:rPr>
              <a:t>Miloš </a:t>
            </a:r>
            <a:r>
              <a:rPr lang="cs-CZ" dirty="0" err="1">
                <a:latin typeface="Calibri" pitchFamily="18"/>
              </a:rPr>
              <a:t>Chobola</a:t>
            </a:r>
            <a:endParaRPr lang="cs-CZ" dirty="0">
              <a:latin typeface="Calibri" pitchFamily="18"/>
            </a:endParaRPr>
          </a:p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25A9858B-2B4A-46CB-84A6-A14EFB53B1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Intensive</a:t>
            </a:r>
            <a:r>
              <a:rPr lang="cs-CZ" dirty="0"/>
              <a:t> Care </a:t>
            </a:r>
            <a:r>
              <a:rPr lang="cs-CZ" dirty="0" err="1"/>
              <a:t>Medicine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270" y="4598650"/>
            <a:ext cx="3714750" cy="206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015235"/>
            <a:ext cx="4450080" cy="164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51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78A7F6BB-CC1D-458C-8371-311D59E97D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Intensive</a:t>
            </a:r>
            <a:r>
              <a:rPr lang="cs-CZ" dirty="0"/>
              <a:t> Care </a:t>
            </a:r>
            <a:r>
              <a:rPr lang="cs-CZ" dirty="0" err="1"/>
              <a:t>Medicine</a:t>
            </a:r>
            <a:r>
              <a:rPr lang="cs-CZ" dirty="0"/>
              <a:t> – (</a:t>
            </a:r>
            <a:r>
              <a:rPr lang="cs-CZ" dirty="0" smtClean="0"/>
              <a:t>VLAM9X1a)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BB6984E3-726E-4C47-8739-CFFC986F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Neurological</a:t>
            </a:r>
            <a:r>
              <a:rPr lang="cs-CZ" dirty="0"/>
              <a:t> </a:t>
            </a:r>
            <a:r>
              <a:rPr lang="cs-CZ" dirty="0" err="1"/>
              <a:t>death</a:t>
            </a:r>
            <a:r>
              <a:rPr lang="cs-CZ" dirty="0"/>
              <a:t> 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542E706C-BBA7-9247-8105-68B5DD4C9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cs-CZ" dirty="0" err="1" smtClean="0"/>
              <a:t>aetiology</a:t>
            </a:r>
            <a:r>
              <a:rPr lang="cs-CZ" dirty="0" smtClean="0"/>
              <a:t> </a:t>
            </a:r>
            <a:r>
              <a:rPr lang="cs-CZ" dirty="0"/>
              <a:t>:</a:t>
            </a:r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cs-CZ" dirty="0" err="1"/>
              <a:t>cerebral</a:t>
            </a:r>
            <a:r>
              <a:rPr lang="cs-CZ" dirty="0"/>
              <a:t> </a:t>
            </a:r>
            <a:r>
              <a:rPr lang="cs-CZ" dirty="0" err="1"/>
              <a:t>haemorrhage</a:t>
            </a:r>
            <a:r>
              <a:rPr lang="cs-CZ" dirty="0"/>
              <a:t>, </a:t>
            </a:r>
            <a:r>
              <a:rPr lang="cs-CZ" dirty="0" err="1"/>
              <a:t>cerebrovascular</a:t>
            </a:r>
            <a:r>
              <a:rPr lang="cs-CZ" dirty="0"/>
              <a:t> </a:t>
            </a:r>
            <a:r>
              <a:rPr lang="cs-CZ" dirty="0" err="1"/>
              <a:t>embolism</a:t>
            </a:r>
            <a:r>
              <a:rPr lang="cs-CZ" dirty="0"/>
              <a:t>, </a:t>
            </a:r>
            <a:r>
              <a:rPr lang="cs-CZ" dirty="0" err="1"/>
              <a:t>hypoxic</a:t>
            </a:r>
            <a:r>
              <a:rPr lang="cs-CZ" dirty="0"/>
              <a:t> brain </a:t>
            </a:r>
            <a:r>
              <a:rPr lang="cs-CZ" dirty="0" err="1"/>
              <a:t>injury</a:t>
            </a:r>
            <a:r>
              <a:rPr lang="cs-CZ" dirty="0"/>
              <a:t>, , </a:t>
            </a:r>
            <a:r>
              <a:rPr lang="cs-CZ" dirty="0" err="1"/>
              <a:t>traumatic</a:t>
            </a:r>
            <a:r>
              <a:rPr lang="cs-CZ" dirty="0"/>
              <a:t> brain </a:t>
            </a:r>
            <a:r>
              <a:rPr lang="cs-CZ" dirty="0" err="1"/>
              <a:t>injury</a:t>
            </a:r>
            <a:r>
              <a:rPr lang="cs-CZ" dirty="0"/>
              <a:t>, meningitis, brain </a:t>
            </a:r>
            <a:r>
              <a:rPr lang="cs-CZ" dirty="0" err="1"/>
              <a:t>tumour</a:t>
            </a:r>
            <a:r>
              <a:rPr lang="cs-CZ" dirty="0"/>
              <a:t>, </a:t>
            </a:r>
            <a:r>
              <a:rPr lang="cs-CZ" dirty="0" err="1"/>
              <a:t>epilepsy</a:t>
            </a:r>
            <a:r>
              <a:rPr lang="cs-CZ" dirty="0"/>
              <a:t>, brain </a:t>
            </a:r>
            <a:r>
              <a:rPr lang="cs-CZ" dirty="0" err="1"/>
              <a:t>abscess</a:t>
            </a:r>
            <a:r>
              <a:rPr lang="cs-CZ" dirty="0"/>
              <a:t>, </a:t>
            </a:r>
            <a:r>
              <a:rPr lang="cs-CZ" dirty="0" err="1"/>
              <a:t>hydrocephalus</a:t>
            </a:r>
            <a:r>
              <a:rPr lang="cs-CZ" dirty="0" smtClean="0"/>
              <a:t>,..</a:t>
            </a:r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endParaRPr lang="cs-CZ" dirty="0"/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cs-CZ" dirty="0" err="1"/>
              <a:t>tests</a:t>
            </a:r>
            <a:r>
              <a:rPr lang="cs-CZ" dirty="0"/>
              <a:t> </a:t>
            </a:r>
            <a:r>
              <a:rPr lang="cs-CZ" dirty="0" smtClean="0"/>
              <a:t>:brain </a:t>
            </a:r>
            <a:r>
              <a:rPr lang="cs-CZ" dirty="0"/>
              <a:t>stem test</a:t>
            </a:r>
          </a:p>
          <a:p>
            <a:pPr marL="0" lvl="0" indent="0">
              <a:spcBef>
                <a:spcPts val="638"/>
              </a:spcBef>
              <a:buNone/>
            </a:pPr>
            <a:r>
              <a:rPr lang="cs-CZ" dirty="0" smtClean="0"/>
              <a:t>              </a:t>
            </a:r>
            <a:r>
              <a:rPr lang="cs-CZ" dirty="0" err="1" smtClean="0"/>
              <a:t>apnoea</a:t>
            </a:r>
            <a:r>
              <a:rPr lang="cs-CZ" dirty="0" smtClean="0"/>
              <a:t> </a:t>
            </a:r>
            <a:r>
              <a:rPr lang="cs-CZ" dirty="0"/>
              <a:t>test</a:t>
            </a:r>
          </a:p>
          <a:p>
            <a:pPr marL="45720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cs-CZ" dirty="0" err="1" smtClean="0"/>
              <a:t>ancillary</a:t>
            </a:r>
            <a:r>
              <a:rPr lang="cs-CZ" dirty="0" smtClean="0"/>
              <a:t> </a:t>
            </a:r>
            <a:r>
              <a:rPr lang="cs-CZ" dirty="0" err="1"/>
              <a:t>tests</a:t>
            </a:r>
            <a:r>
              <a:rPr lang="cs-CZ" dirty="0"/>
              <a:t> – </a:t>
            </a:r>
            <a:r>
              <a:rPr lang="cs-CZ" i="1" dirty="0" smtClean="0"/>
              <a:t>radiology, </a:t>
            </a:r>
            <a:r>
              <a:rPr lang="cs-CZ" i="1" dirty="0" err="1" smtClean="0"/>
              <a:t>audiometry,EEG</a:t>
            </a:r>
            <a:r>
              <a:rPr lang="cs-CZ" i="1" dirty="0"/>
              <a:t>, </a:t>
            </a:r>
            <a:r>
              <a:rPr lang="cs-CZ" i="1" dirty="0" err="1"/>
              <a:t>transcranial</a:t>
            </a:r>
            <a:r>
              <a:rPr lang="cs-CZ" i="1" dirty="0"/>
              <a:t> </a:t>
            </a:r>
            <a:r>
              <a:rPr lang="cs-CZ" i="1" dirty="0" smtClean="0"/>
              <a:t> Doppler</a:t>
            </a:r>
            <a:endParaRPr lang="cs-CZ" i="1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89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78A7F6BB-CC1D-458C-8371-311D59E97D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Intensive</a:t>
            </a:r>
            <a:r>
              <a:rPr lang="cs-CZ" dirty="0"/>
              <a:t> Care </a:t>
            </a:r>
            <a:r>
              <a:rPr lang="cs-CZ" dirty="0" err="1"/>
              <a:t>Medicine</a:t>
            </a:r>
            <a:r>
              <a:rPr lang="cs-CZ" dirty="0"/>
              <a:t> – (</a:t>
            </a:r>
            <a:r>
              <a:rPr lang="cs-CZ" dirty="0" smtClean="0"/>
              <a:t>VLAM9X1a)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BB6984E3-726E-4C47-8739-CFFC986F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Neurological</a:t>
            </a:r>
            <a:r>
              <a:rPr lang="cs-CZ" dirty="0"/>
              <a:t> </a:t>
            </a:r>
            <a:r>
              <a:rPr lang="cs-CZ" dirty="0" err="1"/>
              <a:t>death</a:t>
            </a:r>
            <a:r>
              <a:rPr lang="cs-CZ" dirty="0"/>
              <a:t> – </a:t>
            </a:r>
            <a:r>
              <a:rPr lang="cs-CZ" dirty="0" err="1" smtClean="0"/>
              <a:t>prerequisites</a:t>
            </a:r>
            <a:r>
              <a:rPr lang="cs-CZ" dirty="0" smtClean="0"/>
              <a:t> :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542E706C-BBA7-9247-8105-68B5DD4C9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850" y="1634852"/>
            <a:ext cx="10753200" cy="4139998"/>
          </a:xfrm>
        </p:spPr>
        <p:txBody>
          <a:bodyPr/>
          <a:lstStyle/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cs-CZ" dirty="0" err="1" smtClean="0"/>
              <a:t>known</a:t>
            </a:r>
            <a:r>
              <a:rPr lang="cs-CZ" dirty="0" smtClean="0"/>
              <a:t> cause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death</a:t>
            </a:r>
            <a:endParaRPr lang="cs-CZ" dirty="0" smtClean="0"/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cs-CZ" dirty="0" err="1" smtClean="0"/>
              <a:t>drug</a:t>
            </a:r>
            <a:r>
              <a:rPr lang="cs-CZ" dirty="0" smtClean="0"/>
              <a:t> free </a:t>
            </a:r>
            <a:r>
              <a:rPr lang="cs-CZ" dirty="0" err="1" smtClean="0"/>
              <a:t>state</a:t>
            </a:r>
            <a:r>
              <a:rPr lang="cs-CZ" dirty="0" smtClean="0"/>
              <a:t> – no </a:t>
            </a:r>
            <a:r>
              <a:rPr lang="cs-CZ" dirty="0" err="1" smtClean="0"/>
              <a:t>sedatives</a:t>
            </a:r>
            <a:r>
              <a:rPr lang="cs-CZ" dirty="0" smtClean="0"/>
              <a:t>, no </a:t>
            </a:r>
            <a:r>
              <a:rPr lang="cs-CZ" dirty="0" err="1" smtClean="0"/>
              <a:t>muscle</a:t>
            </a:r>
            <a:r>
              <a:rPr lang="cs-CZ" dirty="0" smtClean="0"/>
              <a:t> </a:t>
            </a:r>
            <a:r>
              <a:rPr lang="cs-CZ" dirty="0" err="1" smtClean="0"/>
              <a:t>relaxants</a:t>
            </a:r>
            <a:r>
              <a:rPr lang="cs-CZ" dirty="0" smtClean="0"/>
              <a:t>, no </a:t>
            </a:r>
            <a:r>
              <a:rPr lang="cs-CZ" dirty="0" err="1" smtClean="0"/>
              <a:t>anesthetic</a:t>
            </a:r>
            <a:r>
              <a:rPr lang="cs-CZ" dirty="0" smtClean="0"/>
              <a:t> </a:t>
            </a:r>
            <a:r>
              <a:rPr lang="cs-CZ" dirty="0" err="1" smtClean="0"/>
              <a:t>agents</a:t>
            </a:r>
            <a:r>
              <a:rPr lang="cs-CZ" dirty="0" smtClean="0"/>
              <a:t>, </a:t>
            </a:r>
            <a:r>
              <a:rPr lang="cs-CZ" dirty="0" err="1" smtClean="0"/>
              <a:t>alcohol</a:t>
            </a:r>
            <a:r>
              <a:rPr lang="cs-CZ" dirty="0" smtClean="0"/>
              <a:t>, </a:t>
            </a:r>
            <a:r>
              <a:rPr lang="cs-CZ" dirty="0" err="1" smtClean="0"/>
              <a:t>opiods</a:t>
            </a:r>
            <a:r>
              <a:rPr lang="cs-CZ" dirty="0" smtClean="0"/>
              <a:t>,....</a:t>
            </a:r>
          </a:p>
          <a:p>
            <a:pPr marL="0" lvl="0" indent="0">
              <a:spcBef>
                <a:spcPts val="638"/>
              </a:spcBef>
              <a:buNone/>
            </a:pPr>
            <a:endParaRPr lang="cs-CZ" dirty="0" smtClean="0"/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cs-CZ" dirty="0" err="1" smtClean="0"/>
              <a:t>normothermia</a:t>
            </a:r>
            <a:r>
              <a:rPr lang="cs-CZ" dirty="0" smtClean="0"/>
              <a:t> </a:t>
            </a:r>
            <a:r>
              <a:rPr lang="en-US" dirty="0" smtClean="0"/>
              <a:t>&gt; </a:t>
            </a:r>
            <a:r>
              <a:rPr lang="cs-CZ" dirty="0" smtClean="0"/>
              <a:t>36 </a:t>
            </a:r>
            <a:r>
              <a:rPr lang="cs-CZ" dirty="0" smtClean="0">
                <a:sym typeface="Symbol"/>
              </a:rPr>
              <a:t></a:t>
            </a:r>
            <a:r>
              <a:rPr lang="cs-CZ" dirty="0" smtClean="0"/>
              <a:t>C</a:t>
            </a:r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cs-CZ" dirty="0" err="1"/>
              <a:t>a</a:t>
            </a:r>
            <a:r>
              <a:rPr lang="cs-CZ" dirty="0" err="1" smtClean="0"/>
              <a:t>void</a:t>
            </a:r>
            <a:r>
              <a:rPr lang="cs-CZ" dirty="0" smtClean="0"/>
              <a:t> </a:t>
            </a:r>
            <a:r>
              <a:rPr lang="cs-CZ" dirty="0" err="1" smtClean="0"/>
              <a:t>electrolyte</a:t>
            </a:r>
            <a:r>
              <a:rPr lang="cs-CZ" dirty="0" smtClean="0"/>
              <a:t> </a:t>
            </a:r>
            <a:r>
              <a:rPr lang="cs-CZ" dirty="0" err="1" smtClean="0"/>
              <a:t>imbalance</a:t>
            </a:r>
            <a:r>
              <a:rPr lang="cs-CZ" dirty="0" smtClean="0"/>
              <a:t> , Na 130-155mmol/L, </a:t>
            </a:r>
            <a:r>
              <a:rPr lang="cs-CZ" dirty="0" err="1" smtClean="0"/>
              <a:t>normal</a:t>
            </a:r>
            <a:r>
              <a:rPr lang="cs-CZ" dirty="0" smtClean="0"/>
              <a:t> 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glucose</a:t>
            </a:r>
            <a:r>
              <a:rPr lang="cs-CZ" dirty="0" smtClean="0"/>
              <a:t> </a:t>
            </a:r>
            <a:r>
              <a:rPr lang="cs-CZ" dirty="0" err="1" smtClean="0"/>
              <a:t>levels</a:t>
            </a:r>
            <a:r>
              <a:rPr lang="cs-CZ" dirty="0" smtClean="0"/>
              <a:t>, ....</a:t>
            </a:r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endParaRPr lang="cs-CZ" dirty="0"/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cs-CZ" dirty="0" smtClean="0"/>
              <a:t>no </a:t>
            </a:r>
            <a:r>
              <a:rPr lang="cs-CZ" dirty="0" err="1" smtClean="0"/>
              <a:t>endocrine</a:t>
            </a:r>
            <a:r>
              <a:rPr lang="cs-CZ" dirty="0" smtClean="0"/>
              <a:t> </a:t>
            </a:r>
            <a:r>
              <a:rPr lang="cs-CZ" dirty="0" err="1" smtClean="0"/>
              <a:t>imbalance</a:t>
            </a:r>
            <a:endParaRPr lang="en-US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556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78A7F6BB-CC1D-458C-8371-311D59E97D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77150" y="6369989"/>
            <a:ext cx="7920000" cy="252000"/>
          </a:xfrm>
        </p:spPr>
        <p:txBody>
          <a:bodyPr/>
          <a:lstStyle/>
          <a:p>
            <a:r>
              <a:rPr lang="cs-CZ" dirty="0" err="1"/>
              <a:t>Intensive</a:t>
            </a:r>
            <a:r>
              <a:rPr lang="cs-CZ" dirty="0"/>
              <a:t> Care </a:t>
            </a:r>
            <a:r>
              <a:rPr lang="cs-CZ" dirty="0" err="1"/>
              <a:t>Medicine</a:t>
            </a:r>
            <a:r>
              <a:rPr lang="cs-CZ" dirty="0"/>
              <a:t> – (</a:t>
            </a:r>
            <a:r>
              <a:rPr lang="cs-CZ" dirty="0" smtClean="0"/>
              <a:t>VLAM9X1a)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BB6984E3-726E-4C47-8739-CFFC986F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Brainstem</a:t>
            </a:r>
            <a:r>
              <a:rPr lang="cs-CZ" dirty="0"/>
              <a:t> </a:t>
            </a:r>
            <a:r>
              <a:rPr lang="cs-CZ" dirty="0" err="1"/>
              <a:t>tests</a:t>
            </a:r>
            <a:r>
              <a:rPr lang="cs-CZ" dirty="0"/>
              <a:t>, </a:t>
            </a:r>
            <a:r>
              <a:rPr lang="cs-CZ" dirty="0" err="1"/>
              <a:t>apnoea</a:t>
            </a:r>
            <a:r>
              <a:rPr lang="cs-CZ" dirty="0"/>
              <a:t> </a:t>
            </a:r>
            <a:r>
              <a:rPr lang="cs-CZ" dirty="0" smtClean="0"/>
              <a:t>test :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542E706C-BBA7-9247-8105-68B5DD4C9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endParaRPr lang="cs-CZ" dirty="0" smtClean="0"/>
          </a:p>
          <a:p>
            <a:pPr marL="0" lvl="0" indent="0">
              <a:spcBef>
                <a:spcPts val="638"/>
              </a:spcBef>
              <a:buNone/>
            </a:pPr>
            <a:endParaRPr lang="en-US" dirty="0"/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783800" y="1450443"/>
            <a:ext cx="7943130" cy="45724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/>
          <p:cNvSpPr/>
          <p:nvPr/>
        </p:nvSpPr>
        <p:spPr>
          <a:xfrm>
            <a:off x="2830830" y="5905292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 err="1"/>
              <a:t>Curran</a:t>
            </a:r>
            <a:r>
              <a:rPr lang="cs-CZ" sz="1200" dirty="0"/>
              <a:t> </a:t>
            </a:r>
            <a:r>
              <a:rPr lang="cs-CZ" sz="1200" dirty="0" err="1"/>
              <a:t>Emer</a:t>
            </a:r>
            <a:r>
              <a:rPr lang="cs-CZ" sz="1200" dirty="0"/>
              <a:t>,  2020, </a:t>
            </a:r>
            <a:r>
              <a:rPr lang="cs-CZ" sz="1200" dirty="0" err="1"/>
              <a:t>Irish</a:t>
            </a:r>
            <a:r>
              <a:rPr lang="cs-CZ" sz="1200" dirty="0"/>
              <a:t> Organ </a:t>
            </a:r>
            <a:r>
              <a:rPr lang="cs-CZ" sz="1200" dirty="0" err="1"/>
              <a:t>Donation</a:t>
            </a:r>
            <a:r>
              <a:rPr lang="cs-CZ" sz="1200" dirty="0"/>
              <a:t> Handbook </a:t>
            </a:r>
            <a:r>
              <a:rPr lang="cs-CZ" sz="1200" dirty="0" err="1"/>
              <a:t>app</a:t>
            </a:r>
            <a:r>
              <a:rPr lang="cs-CZ" sz="1200" dirty="0"/>
              <a:t>, </a:t>
            </a:r>
            <a:r>
              <a:rPr lang="cs-CZ" sz="1200" dirty="0" err="1"/>
              <a:t>vrsion</a:t>
            </a:r>
            <a:r>
              <a:rPr lang="cs-CZ" sz="1200" dirty="0"/>
              <a:t> 5.10, MEG Software </a:t>
            </a:r>
          </a:p>
        </p:txBody>
      </p:sp>
    </p:spTree>
    <p:extLst>
      <p:ext uri="{BB962C8B-B14F-4D97-AF65-F5344CB8AC3E}">
        <p14:creationId xmlns:p14="http://schemas.microsoft.com/office/powerpoint/2010/main" val="110140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272A7730-FA02-3E42-BB21-CC34502AC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ICU </a:t>
            </a:r>
            <a:r>
              <a:rPr lang="cs-CZ" dirty="0" err="1"/>
              <a:t>managment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potential</a:t>
            </a:r>
            <a:r>
              <a:rPr lang="cs-CZ" dirty="0"/>
              <a:t> organ </a:t>
            </a:r>
            <a:r>
              <a:rPr lang="cs-CZ" dirty="0" smtClean="0"/>
              <a:t>donor :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E3D2DE58-32ED-294C-A450-E1AA3397D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cs-CZ" dirty="0"/>
              <a:t>ICU </a:t>
            </a:r>
            <a:r>
              <a:rPr lang="cs-CZ" dirty="0" err="1"/>
              <a:t>principles</a:t>
            </a:r>
            <a:r>
              <a:rPr lang="cs-CZ" dirty="0"/>
              <a:t> :</a:t>
            </a:r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cs-CZ" dirty="0" err="1"/>
              <a:t>maintain</a:t>
            </a:r>
            <a:r>
              <a:rPr lang="cs-CZ" dirty="0"/>
              <a:t> </a:t>
            </a:r>
            <a:r>
              <a:rPr lang="cs-CZ" dirty="0" err="1"/>
              <a:t>euvoleamia</a:t>
            </a:r>
            <a:endParaRPr lang="cs-CZ" dirty="0"/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cs-CZ" dirty="0" err="1"/>
              <a:t>optimise</a:t>
            </a:r>
            <a:r>
              <a:rPr lang="cs-CZ" dirty="0"/>
              <a:t> </a:t>
            </a:r>
            <a:r>
              <a:rPr lang="cs-CZ" dirty="0" err="1"/>
              <a:t>cardiac</a:t>
            </a:r>
            <a:r>
              <a:rPr lang="cs-CZ" dirty="0"/>
              <a:t> output</a:t>
            </a:r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cs-CZ" dirty="0" err="1"/>
              <a:t>lung</a:t>
            </a:r>
            <a:r>
              <a:rPr lang="cs-CZ" dirty="0"/>
              <a:t> </a:t>
            </a:r>
            <a:r>
              <a:rPr lang="cs-CZ" dirty="0" err="1"/>
              <a:t>protective</a:t>
            </a:r>
            <a:r>
              <a:rPr lang="cs-CZ" dirty="0"/>
              <a:t> </a:t>
            </a:r>
            <a:r>
              <a:rPr lang="cs-CZ" dirty="0" err="1" smtClean="0"/>
              <a:t>ventilation</a:t>
            </a:r>
            <a:endParaRPr lang="cs-CZ" dirty="0" smtClean="0"/>
          </a:p>
          <a:p>
            <a:pPr marL="0" lvl="0" indent="0">
              <a:spcBef>
                <a:spcPts val="638"/>
              </a:spcBef>
              <a:buNone/>
            </a:pPr>
            <a:endParaRPr lang="cs-CZ" dirty="0"/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cs-CZ" dirty="0"/>
              <a:t>diabetes </a:t>
            </a:r>
            <a:r>
              <a:rPr lang="cs-CZ" dirty="0" err="1"/>
              <a:t>insipidus</a:t>
            </a:r>
            <a:r>
              <a:rPr lang="cs-CZ" dirty="0"/>
              <a:t>- Na/UO/</a:t>
            </a:r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cs-CZ" dirty="0" err="1"/>
              <a:t>prevent</a:t>
            </a:r>
            <a:r>
              <a:rPr lang="cs-CZ" dirty="0"/>
              <a:t> </a:t>
            </a:r>
            <a:r>
              <a:rPr lang="cs-CZ" dirty="0" err="1"/>
              <a:t>hypothermia</a:t>
            </a:r>
            <a:endParaRPr lang="cs-CZ" dirty="0"/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cs-CZ" dirty="0" err="1"/>
              <a:t>glyceamia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, (</a:t>
            </a:r>
            <a:r>
              <a:rPr lang="cs-CZ" dirty="0" err="1"/>
              <a:t>thyroid</a:t>
            </a:r>
            <a:r>
              <a:rPr lang="cs-CZ" dirty="0"/>
              <a:t> </a:t>
            </a:r>
            <a:r>
              <a:rPr lang="cs-CZ" dirty="0" err="1"/>
              <a:t>hormones</a:t>
            </a:r>
            <a:r>
              <a:rPr lang="cs-CZ" dirty="0"/>
              <a:t>, </a:t>
            </a:r>
            <a:r>
              <a:rPr lang="cs-CZ" dirty="0" err="1"/>
              <a:t>glucocortikoids</a:t>
            </a:r>
            <a:r>
              <a:rPr lang="cs-CZ" dirty="0"/>
              <a:t>, ...)</a:t>
            </a:r>
          </a:p>
          <a:p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4F706ECE-B9E7-4147-9E18-5DD8AB4BAA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Intensive</a:t>
            </a:r>
            <a:r>
              <a:rPr lang="cs-CZ" dirty="0"/>
              <a:t> Care </a:t>
            </a:r>
            <a:r>
              <a:rPr lang="cs-CZ" dirty="0" err="1"/>
              <a:t>Medicine</a:t>
            </a:r>
            <a:r>
              <a:rPr lang="cs-CZ" dirty="0"/>
              <a:t> – (</a:t>
            </a:r>
            <a:r>
              <a:rPr lang="cs-CZ" dirty="0" smtClean="0"/>
              <a:t>VLAM9X1a)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320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xmlns="" id="{6B334AF7-3A89-46AF-ACB9-0FB959BB8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Donation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circulatory</a:t>
            </a:r>
            <a:r>
              <a:rPr lang="cs-CZ" dirty="0"/>
              <a:t> </a:t>
            </a:r>
            <a:r>
              <a:rPr lang="cs-CZ" dirty="0" err="1" smtClean="0"/>
              <a:t>death</a:t>
            </a:r>
            <a:r>
              <a:rPr lang="cs-CZ" dirty="0" smtClean="0"/>
              <a:t> (</a:t>
            </a:r>
            <a:r>
              <a:rPr lang="cs-CZ" dirty="0"/>
              <a:t>DCD</a:t>
            </a:r>
            <a:r>
              <a:rPr lang="cs-CZ" dirty="0" smtClean="0"/>
              <a:t>) :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C4255489-41DF-4A97-A677-D36437EEF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en-US" dirty="0"/>
              <a:t>DCD – refers to the retrieval of organs for the purpose of transplantation from patients whose death is diagnosed and confirmed using </a:t>
            </a:r>
            <a:r>
              <a:rPr lang="en-US" u="sng" dirty="0"/>
              <a:t>cardio-respiratory </a:t>
            </a:r>
            <a:r>
              <a:rPr lang="en-US" u="sng" dirty="0" smtClean="0"/>
              <a:t>criteria</a:t>
            </a:r>
            <a:endParaRPr lang="cs-CZ" u="sng" dirty="0" smtClean="0"/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endParaRPr lang="cs-CZ" dirty="0" smtClean="0"/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en-US" dirty="0"/>
              <a:t>controlled </a:t>
            </a:r>
            <a:r>
              <a:rPr lang="cs-CZ" dirty="0"/>
              <a:t>          </a:t>
            </a:r>
            <a:r>
              <a:rPr lang="en-US" dirty="0"/>
              <a:t>/uncontrolled   </a:t>
            </a:r>
            <a:r>
              <a:rPr lang="cs-CZ" dirty="0"/>
              <a:t>              </a:t>
            </a:r>
            <a:r>
              <a:rPr lang="cs-CZ" dirty="0" smtClean="0"/>
              <a:t>                                         </a:t>
            </a:r>
            <a:r>
              <a:rPr lang="en-US" dirty="0"/>
              <a:t>expected</a:t>
            </a:r>
            <a:r>
              <a:rPr lang="cs-CZ" dirty="0"/>
              <a:t>            </a:t>
            </a:r>
            <a:r>
              <a:rPr lang="en-US" dirty="0" smtClean="0"/>
              <a:t>/</a:t>
            </a:r>
            <a:r>
              <a:rPr lang="en-US" dirty="0"/>
              <a:t>unexpected</a:t>
            </a:r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ICU</a:t>
            </a:r>
            <a:r>
              <a:rPr lang="cs-CZ" dirty="0" smtClean="0"/>
              <a:t>, </a:t>
            </a:r>
            <a:r>
              <a:rPr lang="cs-CZ" dirty="0" err="1" smtClean="0"/>
              <a:t>stroke</a:t>
            </a:r>
            <a:r>
              <a:rPr lang="cs-CZ" dirty="0" smtClean="0"/>
              <a:t> unit </a:t>
            </a:r>
            <a:r>
              <a:rPr lang="en-US" dirty="0" smtClean="0"/>
              <a:t>/emergency department</a:t>
            </a:r>
            <a:r>
              <a:rPr lang="cs-CZ" dirty="0" smtClean="0"/>
              <a:t>, </a:t>
            </a:r>
            <a:r>
              <a:rPr lang="cs-CZ" dirty="0" err="1" smtClean="0"/>
              <a:t>out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hospital</a:t>
            </a:r>
            <a:endParaRPr lang="en-US" dirty="0"/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UK</a:t>
            </a:r>
            <a:r>
              <a:rPr lang="en-US" dirty="0"/>
              <a:t>, Australia </a:t>
            </a:r>
            <a:r>
              <a:rPr lang="cs-CZ" dirty="0"/>
              <a:t>    </a:t>
            </a:r>
            <a:r>
              <a:rPr lang="en-US" dirty="0"/>
              <a:t>/France, Spain   </a:t>
            </a:r>
            <a:r>
              <a:rPr lang="cs-CZ" dirty="0"/>
              <a:t>                                           </a:t>
            </a:r>
            <a:r>
              <a:rPr lang="en-US" dirty="0"/>
              <a:t> </a:t>
            </a:r>
            <a:r>
              <a:rPr lang="cs-CZ" dirty="0"/>
              <a:t>    .             </a:t>
            </a:r>
            <a:r>
              <a:rPr lang="cs-CZ" dirty="0" smtClean="0"/>
              <a:t>    </a:t>
            </a:r>
            <a:r>
              <a:rPr lang="en-US" dirty="0" smtClean="0"/>
              <a:t>both </a:t>
            </a:r>
            <a:r>
              <a:rPr lang="en-US" dirty="0"/>
              <a:t>Netherlands</a:t>
            </a:r>
          </a:p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endParaRPr lang="en-US" dirty="0">
              <a:latin typeface="Calibri" pitchFamily="18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AD163C5-9CCF-417B-AC79-253F381F1E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Intensive</a:t>
            </a:r>
            <a:r>
              <a:rPr lang="cs-CZ" dirty="0"/>
              <a:t> Care </a:t>
            </a:r>
            <a:r>
              <a:rPr lang="cs-CZ" dirty="0" err="1"/>
              <a:t>Medicine</a:t>
            </a:r>
            <a:r>
              <a:rPr lang="cs-CZ" dirty="0"/>
              <a:t> – (</a:t>
            </a:r>
            <a:r>
              <a:rPr lang="cs-CZ" dirty="0" smtClean="0"/>
              <a:t>VLAM9X1a)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515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xmlns="" id="{6B334AF7-3A89-46AF-ACB9-0FB959BB8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Perioperative</a:t>
            </a:r>
            <a:r>
              <a:rPr lang="cs-CZ" dirty="0"/>
              <a:t> </a:t>
            </a:r>
            <a:r>
              <a:rPr lang="cs-CZ" dirty="0" smtClean="0"/>
              <a:t>management :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C4255489-41DF-4A97-A677-D36437EEF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err="1"/>
              <a:t>maintain</a:t>
            </a:r>
            <a:r>
              <a:rPr lang="cs-CZ" dirty="0"/>
              <a:t> </a:t>
            </a:r>
            <a:r>
              <a:rPr lang="cs-CZ" dirty="0" err="1"/>
              <a:t>clinical</a:t>
            </a:r>
            <a:r>
              <a:rPr lang="cs-CZ" dirty="0"/>
              <a:t> </a:t>
            </a:r>
            <a:r>
              <a:rPr lang="cs-CZ" dirty="0" err="1"/>
              <a:t>targets</a:t>
            </a:r>
            <a:r>
              <a:rPr lang="cs-CZ" dirty="0"/>
              <a:t> as in „</a:t>
            </a:r>
            <a:r>
              <a:rPr lang="cs-CZ" dirty="0" err="1"/>
              <a:t>normal</a:t>
            </a:r>
            <a:r>
              <a:rPr lang="cs-CZ" dirty="0"/>
              <a:t>“ </a:t>
            </a:r>
            <a:r>
              <a:rPr lang="cs-CZ" dirty="0" err="1" smtClean="0"/>
              <a:t>patient</a:t>
            </a:r>
            <a:endParaRPr lang="cs-CZ" dirty="0" smtClean="0"/>
          </a:p>
          <a:p>
            <a:pPr marL="7200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no </a:t>
            </a:r>
            <a:r>
              <a:rPr lang="cs-CZ" dirty="0" err="1"/>
              <a:t>need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opiods</a:t>
            </a:r>
            <a:r>
              <a:rPr lang="cs-CZ" dirty="0"/>
              <a:t> </a:t>
            </a:r>
            <a:endParaRPr lang="cs-CZ" dirty="0" smtClean="0"/>
          </a:p>
          <a:p>
            <a:pPr marL="7200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/>
              <a:t>muscle</a:t>
            </a:r>
            <a:r>
              <a:rPr lang="cs-CZ" dirty="0"/>
              <a:t> </a:t>
            </a:r>
            <a:r>
              <a:rPr lang="cs-CZ" dirty="0" err="1"/>
              <a:t>relaxants</a:t>
            </a:r>
            <a:r>
              <a:rPr lang="cs-CZ" dirty="0"/>
              <a:t>  </a:t>
            </a:r>
            <a:r>
              <a:rPr lang="cs-CZ" dirty="0" err="1"/>
              <a:t>usually</a:t>
            </a:r>
            <a:r>
              <a:rPr lang="cs-CZ" dirty="0"/>
              <a:t> </a:t>
            </a:r>
            <a:r>
              <a:rPr lang="cs-CZ" dirty="0" err="1" smtClean="0"/>
              <a:t>needed</a:t>
            </a:r>
            <a:endParaRPr lang="cs-CZ" dirty="0" smtClean="0"/>
          </a:p>
          <a:p>
            <a:pPr marL="7200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/>
              <a:t>low</a:t>
            </a:r>
            <a:r>
              <a:rPr lang="cs-CZ" dirty="0"/>
              <a:t> dose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sevoflurane</a:t>
            </a:r>
            <a:r>
              <a:rPr lang="cs-CZ" dirty="0" smtClean="0"/>
              <a:t> (</a:t>
            </a:r>
            <a:r>
              <a:rPr lang="cs-CZ" dirty="0" err="1" smtClean="0"/>
              <a:t>inhalational</a:t>
            </a:r>
            <a:r>
              <a:rPr lang="cs-CZ" dirty="0" smtClean="0"/>
              <a:t> </a:t>
            </a:r>
            <a:r>
              <a:rPr lang="cs-CZ" dirty="0" err="1" smtClean="0"/>
              <a:t>anesthetics</a:t>
            </a:r>
            <a:r>
              <a:rPr lang="cs-CZ" dirty="0" smtClean="0"/>
              <a:t>) </a:t>
            </a:r>
            <a:r>
              <a:rPr lang="cs-CZ" dirty="0" err="1"/>
              <a:t>improves</a:t>
            </a:r>
            <a:r>
              <a:rPr lang="cs-CZ" dirty="0"/>
              <a:t> </a:t>
            </a:r>
            <a:r>
              <a:rPr lang="cs-CZ" dirty="0" err="1"/>
              <a:t>outcome</a:t>
            </a:r>
            <a:endParaRPr lang="cs-CZ" dirty="0"/>
          </a:p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endParaRPr lang="en-US" dirty="0">
              <a:latin typeface="Calibri" pitchFamily="18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AD163C5-9CCF-417B-AC79-253F381F1E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Intensive</a:t>
            </a:r>
            <a:r>
              <a:rPr lang="cs-CZ" dirty="0"/>
              <a:t> Care </a:t>
            </a:r>
            <a:r>
              <a:rPr lang="cs-CZ" dirty="0" err="1"/>
              <a:t>Medicine</a:t>
            </a:r>
            <a:r>
              <a:rPr lang="cs-CZ" dirty="0"/>
              <a:t> – (</a:t>
            </a:r>
            <a:r>
              <a:rPr lang="cs-CZ" dirty="0" smtClean="0"/>
              <a:t>VLAM9X1a)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556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xmlns="" id="{6B334AF7-3A89-46AF-ACB9-0FB959BB8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Family</a:t>
            </a:r>
            <a:r>
              <a:rPr lang="cs-CZ" dirty="0"/>
              <a:t> </a:t>
            </a:r>
            <a:r>
              <a:rPr lang="cs-CZ" dirty="0" err="1" smtClean="0"/>
              <a:t>approach</a:t>
            </a:r>
            <a:r>
              <a:rPr lang="cs-CZ" dirty="0" smtClean="0"/>
              <a:t> :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C4255489-41DF-4A97-A677-D36437EEF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cs-CZ" dirty="0" err="1" smtClean="0"/>
              <a:t>principles</a:t>
            </a:r>
            <a:endParaRPr lang="cs-CZ" dirty="0" smtClean="0"/>
          </a:p>
          <a:p>
            <a:pPr marL="0" lvl="0" indent="0">
              <a:spcBef>
                <a:spcPts val="638"/>
              </a:spcBef>
              <a:buNone/>
            </a:pPr>
            <a:endParaRPr lang="cs-CZ" dirty="0" smtClean="0"/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Care </a:t>
            </a:r>
            <a:r>
              <a:rPr lang="en-US" dirty="0"/>
              <a:t>of the dying patient is of paramount importance</a:t>
            </a:r>
            <a:r>
              <a:rPr lang="cs-CZ" dirty="0" smtClean="0"/>
              <a:t>!!!</a:t>
            </a:r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endParaRPr lang="cs-CZ" dirty="0" smtClean="0"/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en-US" dirty="0"/>
              <a:t>Measures to maintain the comfort and dignity of the patient </a:t>
            </a:r>
            <a:r>
              <a:rPr lang="cs-CZ" dirty="0" err="1" smtClean="0"/>
              <a:t>must</a:t>
            </a:r>
            <a:r>
              <a:rPr lang="cs-CZ" dirty="0" smtClean="0"/>
              <a:t> </a:t>
            </a:r>
            <a:r>
              <a:rPr lang="en-US" dirty="0" smtClean="0"/>
              <a:t>not </a:t>
            </a:r>
            <a:r>
              <a:rPr lang="en-US" dirty="0"/>
              <a:t>be compromised for organ donation</a:t>
            </a:r>
            <a:endParaRPr lang="cs-CZ" dirty="0" smtClean="0"/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endParaRPr lang="cs-CZ" dirty="0" smtClean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AD163C5-9CCF-417B-AC79-253F381F1E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Intensive</a:t>
            </a:r>
            <a:r>
              <a:rPr lang="cs-CZ" dirty="0"/>
              <a:t> Care </a:t>
            </a:r>
            <a:r>
              <a:rPr lang="cs-CZ" dirty="0" err="1"/>
              <a:t>Medicine</a:t>
            </a:r>
            <a:r>
              <a:rPr lang="cs-CZ" dirty="0"/>
              <a:t> – (</a:t>
            </a:r>
            <a:r>
              <a:rPr lang="cs-CZ" dirty="0" smtClean="0"/>
              <a:t>VLAM9X1a)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75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xmlns="" id="{6B334AF7-3A89-46AF-ACB9-0FB959BB8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Family</a:t>
            </a:r>
            <a:r>
              <a:rPr lang="cs-CZ" dirty="0"/>
              <a:t> </a:t>
            </a:r>
            <a:r>
              <a:rPr lang="cs-CZ" dirty="0" err="1"/>
              <a:t>approach</a:t>
            </a:r>
            <a:r>
              <a:rPr lang="cs-CZ" dirty="0"/>
              <a:t> :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C4255489-41DF-4A97-A677-D36437EEF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en-US" b="1" dirty="0"/>
              <a:t>use clear </a:t>
            </a:r>
            <a:r>
              <a:rPr lang="en-US" b="1" dirty="0" smtClean="0"/>
              <a:t>language</a:t>
            </a:r>
            <a:endParaRPr lang="cs-CZ" b="1" dirty="0" smtClean="0"/>
          </a:p>
          <a:p>
            <a:pPr marL="0" indent="0">
              <a:spcBef>
                <a:spcPts val="638"/>
              </a:spcBef>
              <a:buNone/>
            </a:pPr>
            <a:endParaRPr lang="en-US" b="1" dirty="0"/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en-US" dirty="0"/>
              <a:t>obtain the patient’s clinical history</a:t>
            </a:r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en-US" dirty="0"/>
              <a:t>identify key family members</a:t>
            </a:r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en-US" dirty="0"/>
              <a:t>identify key family issues, including the need for family support</a:t>
            </a:r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en-US" dirty="0"/>
              <a:t>identify relevant cultural and religious </a:t>
            </a:r>
            <a:r>
              <a:rPr lang="en-US" dirty="0" smtClean="0"/>
              <a:t>issues</a:t>
            </a:r>
            <a:endParaRPr lang="cs-CZ" dirty="0" smtClean="0"/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endParaRPr lang="en-US" dirty="0"/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en-US" dirty="0"/>
              <a:t>all religions support the ethos of organ donation</a:t>
            </a:r>
          </a:p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endParaRPr lang="en-US" dirty="0">
              <a:latin typeface="Calibri" pitchFamily="18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AD163C5-9CCF-417B-AC79-253F381F1E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Intensive</a:t>
            </a:r>
            <a:r>
              <a:rPr lang="cs-CZ" dirty="0"/>
              <a:t> Care </a:t>
            </a:r>
            <a:r>
              <a:rPr lang="cs-CZ" dirty="0" err="1"/>
              <a:t>Medicine</a:t>
            </a:r>
            <a:r>
              <a:rPr lang="cs-CZ" dirty="0"/>
              <a:t> – (</a:t>
            </a:r>
            <a:r>
              <a:rPr lang="cs-CZ" dirty="0" smtClean="0"/>
              <a:t>VLAM9X1a)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150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xmlns="" id="{6B334AF7-3A89-46AF-ACB9-0FB959BB8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Donor </a:t>
            </a:r>
            <a:r>
              <a:rPr lang="cs-CZ" dirty="0" err="1"/>
              <a:t>identification</a:t>
            </a:r>
            <a:r>
              <a:rPr lang="cs-CZ" dirty="0"/>
              <a:t> </a:t>
            </a:r>
            <a:r>
              <a:rPr lang="cs-CZ" dirty="0" err="1"/>
              <a:t>summary</a:t>
            </a:r>
            <a:r>
              <a:rPr lang="cs-CZ" dirty="0"/>
              <a:t> :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AD163C5-9CCF-417B-AC79-253F381F1E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Intensive</a:t>
            </a:r>
            <a:r>
              <a:rPr lang="cs-CZ" dirty="0"/>
              <a:t> Care </a:t>
            </a:r>
            <a:r>
              <a:rPr lang="cs-CZ" dirty="0" err="1"/>
              <a:t>Medicine</a:t>
            </a:r>
            <a:r>
              <a:rPr lang="cs-CZ" dirty="0"/>
              <a:t> – (</a:t>
            </a:r>
            <a:r>
              <a:rPr lang="cs-CZ" dirty="0" smtClean="0"/>
              <a:t>VLAM9X1a)</a:t>
            </a:r>
            <a:endParaRPr lang="cs-CZ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860" y="1142076"/>
            <a:ext cx="6732270" cy="4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876550" y="647411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 err="1"/>
              <a:t>Curran</a:t>
            </a:r>
            <a:r>
              <a:rPr lang="cs-CZ" sz="1200" dirty="0"/>
              <a:t> </a:t>
            </a:r>
            <a:r>
              <a:rPr lang="cs-CZ" sz="1200" dirty="0" err="1"/>
              <a:t>Emer</a:t>
            </a:r>
            <a:r>
              <a:rPr lang="cs-CZ" sz="1200" dirty="0"/>
              <a:t>,  2020, </a:t>
            </a:r>
            <a:r>
              <a:rPr lang="cs-CZ" sz="1200" dirty="0" err="1"/>
              <a:t>Irish</a:t>
            </a:r>
            <a:r>
              <a:rPr lang="cs-CZ" sz="1200" dirty="0"/>
              <a:t> Organ </a:t>
            </a:r>
            <a:r>
              <a:rPr lang="cs-CZ" sz="1200" dirty="0" err="1"/>
              <a:t>Donation</a:t>
            </a:r>
            <a:r>
              <a:rPr lang="cs-CZ" sz="1200" dirty="0"/>
              <a:t> Handbook </a:t>
            </a:r>
            <a:r>
              <a:rPr lang="cs-CZ" sz="1200" dirty="0" err="1"/>
              <a:t>app</a:t>
            </a:r>
            <a:r>
              <a:rPr lang="cs-CZ" sz="1200" dirty="0"/>
              <a:t>, </a:t>
            </a:r>
            <a:r>
              <a:rPr lang="cs-CZ" sz="1200" dirty="0" err="1"/>
              <a:t>vrsion</a:t>
            </a:r>
            <a:r>
              <a:rPr lang="cs-CZ" sz="1200" dirty="0"/>
              <a:t> 5.10, MEG Software </a:t>
            </a:r>
          </a:p>
        </p:txBody>
      </p:sp>
    </p:spTree>
    <p:extLst>
      <p:ext uri="{BB962C8B-B14F-4D97-AF65-F5344CB8AC3E}">
        <p14:creationId xmlns:p14="http://schemas.microsoft.com/office/powerpoint/2010/main" val="192689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Intensive</a:t>
            </a:r>
            <a:r>
              <a:rPr lang="cs-CZ" dirty="0"/>
              <a:t> Care </a:t>
            </a:r>
            <a:r>
              <a:rPr lang="cs-CZ" dirty="0" err="1"/>
              <a:t>Medicine</a:t>
            </a:r>
            <a:r>
              <a:rPr lang="cs-CZ" dirty="0"/>
              <a:t> – (</a:t>
            </a:r>
            <a:r>
              <a:rPr lang="cs-CZ" dirty="0" smtClean="0"/>
              <a:t>VLAM9X1a)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Take</a:t>
            </a:r>
            <a:r>
              <a:rPr lang="cs-CZ" dirty="0" smtClean="0"/>
              <a:t> </a:t>
            </a:r>
            <a:r>
              <a:rPr lang="cs-CZ" dirty="0" err="1" smtClean="0"/>
              <a:t>home</a:t>
            </a:r>
            <a:r>
              <a:rPr lang="cs-CZ" dirty="0" smtClean="0"/>
              <a:t> </a:t>
            </a:r>
            <a:r>
              <a:rPr lang="cs-CZ" dirty="0" err="1" smtClean="0"/>
              <a:t>message</a:t>
            </a:r>
            <a:r>
              <a:rPr lang="cs-CZ" dirty="0" smtClean="0"/>
              <a:t> :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existence </a:t>
            </a:r>
            <a:r>
              <a:rPr lang="cs-CZ" dirty="0" err="1" smtClean="0"/>
              <a:t>of</a:t>
            </a:r>
            <a:r>
              <a:rPr lang="cs-CZ" dirty="0" smtClean="0"/>
              <a:t> organ </a:t>
            </a:r>
            <a:r>
              <a:rPr lang="cs-CZ" dirty="0" err="1" smtClean="0"/>
              <a:t>donation</a:t>
            </a:r>
            <a:r>
              <a:rPr lang="cs-CZ" dirty="0" smtClean="0"/>
              <a:t> program</a:t>
            </a:r>
          </a:p>
          <a:p>
            <a:pPr marL="7200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o</a:t>
            </a:r>
            <a:r>
              <a:rPr lang="cs-CZ" dirty="0" smtClean="0"/>
              <a:t>rgan </a:t>
            </a:r>
            <a:r>
              <a:rPr lang="cs-CZ" dirty="0" err="1" smtClean="0"/>
              <a:t>donation</a:t>
            </a:r>
            <a:r>
              <a:rPr lang="cs-CZ" dirty="0" smtClean="0"/>
              <a:t> program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dirty="0" err="1"/>
              <a:t>multidisciplinary</a:t>
            </a:r>
            <a:r>
              <a:rPr lang="cs-CZ" dirty="0"/>
              <a:t> </a:t>
            </a:r>
            <a:r>
              <a:rPr lang="cs-CZ" dirty="0" err="1"/>
              <a:t>task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 smtClean="0"/>
              <a:t>dealing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a </a:t>
            </a:r>
            <a:r>
              <a:rPr lang="cs-CZ" dirty="0" err="1" smtClean="0"/>
              <a:t>family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/>
              <a:t>very </a:t>
            </a:r>
            <a:r>
              <a:rPr lang="cs-CZ" dirty="0" err="1"/>
              <a:t>delicate</a:t>
            </a:r>
            <a:r>
              <a:rPr lang="cs-CZ" dirty="0"/>
              <a:t> </a:t>
            </a:r>
            <a:r>
              <a:rPr lang="cs-CZ" dirty="0" err="1"/>
              <a:t>matter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2915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Intensive</a:t>
            </a:r>
            <a:r>
              <a:rPr lang="cs-CZ" dirty="0"/>
              <a:t> Care </a:t>
            </a:r>
            <a:r>
              <a:rPr lang="cs-CZ" dirty="0" err="1"/>
              <a:t>Medicine</a:t>
            </a:r>
            <a:r>
              <a:rPr lang="cs-CZ" dirty="0"/>
              <a:t> – (VLAM9X1c)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Educational</a:t>
            </a:r>
            <a:r>
              <a:rPr lang="cs-CZ" dirty="0"/>
              <a:t> </a:t>
            </a:r>
            <a:r>
              <a:rPr lang="cs-CZ" dirty="0" err="1" smtClean="0"/>
              <a:t>outcome</a:t>
            </a:r>
            <a:r>
              <a:rPr lang="cs-CZ" dirty="0" smtClean="0"/>
              <a:t> :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err="1"/>
              <a:t>identify</a:t>
            </a:r>
            <a:r>
              <a:rPr lang="cs-CZ" dirty="0"/>
              <a:t> </a:t>
            </a:r>
            <a:r>
              <a:rPr lang="cs-CZ" dirty="0" err="1"/>
              <a:t>potential</a:t>
            </a:r>
            <a:r>
              <a:rPr lang="cs-CZ" dirty="0"/>
              <a:t> organ donor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/>
              <a:t>understand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si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definition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neurological</a:t>
            </a:r>
            <a:r>
              <a:rPr lang="cs-CZ" dirty="0"/>
              <a:t> </a:t>
            </a:r>
            <a:r>
              <a:rPr lang="cs-CZ" dirty="0" err="1"/>
              <a:t>death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/>
              <a:t>understand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prerequisites</a:t>
            </a:r>
            <a:r>
              <a:rPr lang="cs-CZ" dirty="0"/>
              <a:t> </a:t>
            </a:r>
            <a:r>
              <a:rPr lang="cs-CZ" dirty="0" err="1"/>
              <a:t>before</a:t>
            </a:r>
            <a:r>
              <a:rPr lang="cs-CZ" dirty="0"/>
              <a:t> </a:t>
            </a:r>
            <a:r>
              <a:rPr lang="cs-CZ" dirty="0" err="1"/>
              <a:t>testing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/>
              <a:t>know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tests</a:t>
            </a:r>
            <a:r>
              <a:rPr lang="cs-CZ" dirty="0"/>
              <a:t> are </a:t>
            </a:r>
            <a:r>
              <a:rPr lang="cs-CZ" dirty="0" err="1"/>
              <a:t>used</a:t>
            </a:r>
            <a:r>
              <a:rPr lang="cs-CZ" dirty="0"/>
              <a:t> to </a:t>
            </a:r>
            <a:r>
              <a:rPr lang="cs-CZ" dirty="0" err="1"/>
              <a:t>confirm</a:t>
            </a:r>
            <a:r>
              <a:rPr lang="cs-CZ" dirty="0"/>
              <a:t> </a:t>
            </a:r>
            <a:r>
              <a:rPr lang="cs-CZ" dirty="0" err="1"/>
              <a:t>neurological</a:t>
            </a:r>
            <a:r>
              <a:rPr lang="cs-CZ" dirty="0"/>
              <a:t> </a:t>
            </a:r>
            <a:r>
              <a:rPr lang="cs-CZ" dirty="0" err="1"/>
              <a:t>death</a:t>
            </a: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2625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Intensive</a:t>
            </a:r>
            <a:r>
              <a:rPr lang="cs-CZ" dirty="0"/>
              <a:t> Care </a:t>
            </a:r>
            <a:r>
              <a:rPr lang="cs-CZ" dirty="0" err="1"/>
              <a:t>Medicine</a:t>
            </a:r>
            <a:r>
              <a:rPr lang="cs-CZ" dirty="0"/>
              <a:t> – (</a:t>
            </a:r>
            <a:r>
              <a:rPr lang="cs-CZ" dirty="0" smtClean="0"/>
              <a:t>VLAM9X1a)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thank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260" y="1406525"/>
            <a:ext cx="3355287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 descr="C:\Users\uziv\Desktop\cape-town-south-africa-groote-schuur-hospital-14342250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C:\Users\uziv\Desktop\cape-town-south-africa-groote-schuur-hospital-14342250.jpg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8" descr="C:\Users\uziv\Desktop\cape-town-south-africa-groote-schuur-hospital-14342250.jpg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12" y="1360170"/>
            <a:ext cx="6283325" cy="418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36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44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78A7F6BB-CC1D-458C-8371-311D59E97D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Intensive</a:t>
            </a:r>
            <a:r>
              <a:rPr lang="cs-CZ" dirty="0"/>
              <a:t> Care </a:t>
            </a:r>
            <a:r>
              <a:rPr lang="cs-CZ" dirty="0" err="1"/>
              <a:t>Medicine</a:t>
            </a:r>
            <a:r>
              <a:rPr lang="cs-CZ" dirty="0"/>
              <a:t> – (VLAM9X1a)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BB6984E3-726E-4C47-8739-CFFC986F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Introduction</a:t>
            </a:r>
            <a:r>
              <a:rPr lang="cs-CZ" dirty="0"/>
              <a:t> :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542E706C-BBA7-9247-8105-68B5DD4C9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Organ </a:t>
            </a:r>
            <a:r>
              <a:rPr lang="en-US" dirty="0"/>
              <a:t>transplantation is a </a:t>
            </a:r>
            <a:r>
              <a:rPr lang="en-US" dirty="0" err="1"/>
              <a:t>recognised</a:t>
            </a:r>
            <a:r>
              <a:rPr lang="en-US" dirty="0"/>
              <a:t> treatment for end organ </a:t>
            </a:r>
            <a:r>
              <a:rPr lang="en-US" dirty="0" smtClean="0"/>
              <a:t>damage</a:t>
            </a:r>
            <a:endParaRPr lang="cs-CZ" dirty="0" smtClean="0"/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It is an altruistic act of beneficence resulting in the gift of </a:t>
            </a:r>
            <a:r>
              <a:rPr lang="en-US" dirty="0" smtClean="0"/>
              <a:t>life</a:t>
            </a:r>
            <a:endParaRPr lang="cs-CZ" dirty="0" smtClean="0"/>
          </a:p>
          <a:p>
            <a:pPr marL="0" lvl="0" indent="0">
              <a:spcBef>
                <a:spcPts val="638"/>
              </a:spcBef>
              <a:buNone/>
            </a:pPr>
            <a:endParaRPr lang="cs-CZ" dirty="0" smtClean="0"/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cs-CZ" dirty="0"/>
              <a:t>t</a:t>
            </a:r>
            <a:r>
              <a:rPr lang="en-US" dirty="0" err="1" smtClean="0"/>
              <a:t>ransplantation</a:t>
            </a:r>
            <a:r>
              <a:rPr lang="en-US" dirty="0" smtClean="0"/>
              <a:t> </a:t>
            </a:r>
            <a:r>
              <a:rPr lang="en-US" dirty="0"/>
              <a:t>is life-enhancing for pancreatic and renal disease</a:t>
            </a:r>
            <a:r>
              <a:rPr lang="cs-CZ" dirty="0" smtClean="0"/>
              <a:t>s</a:t>
            </a:r>
            <a:endParaRPr lang="en-US" dirty="0"/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cs-CZ" dirty="0"/>
              <a:t>t</a:t>
            </a:r>
            <a:r>
              <a:rPr lang="en-US" dirty="0" err="1" smtClean="0"/>
              <a:t>ransplantation</a:t>
            </a:r>
            <a:r>
              <a:rPr lang="en-US" dirty="0" smtClean="0"/>
              <a:t> </a:t>
            </a:r>
            <a:r>
              <a:rPr lang="en-US" dirty="0"/>
              <a:t>is life- saving for end stage heart, lung and liver diseases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80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78A7F6BB-CC1D-458C-8371-311D59E97D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Intensive</a:t>
            </a:r>
            <a:r>
              <a:rPr lang="cs-CZ" dirty="0"/>
              <a:t> Care </a:t>
            </a:r>
            <a:r>
              <a:rPr lang="cs-CZ" dirty="0" err="1"/>
              <a:t>Medicine</a:t>
            </a:r>
            <a:r>
              <a:rPr lang="cs-CZ" dirty="0"/>
              <a:t> – (VLAM9X1a)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BB6984E3-726E-4C47-8739-CFFC986F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Donor </a:t>
            </a:r>
            <a:r>
              <a:rPr lang="cs-CZ" dirty="0" err="1"/>
              <a:t>identification</a:t>
            </a:r>
            <a:r>
              <a:rPr lang="cs-CZ" dirty="0"/>
              <a:t> :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542E706C-BBA7-9247-8105-68B5DD4C9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en-US" dirty="0"/>
              <a:t>Defined clinical trigger factors in patients who have had a catastrophic brain injury.</a:t>
            </a:r>
          </a:p>
          <a:p>
            <a:pPr marL="45720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absence of one or more cranial nerve reflexes and a Glasgow Coma Score of 5 or less, which is not explained by confounders.</a:t>
            </a:r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endParaRPr lang="cs-CZ" dirty="0" smtClean="0"/>
          </a:p>
          <a:p>
            <a:pPr marL="45720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en-US" dirty="0"/>
              <a:t>GIVE score</a:t>
            </a:r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AE</a:t>
            </a:r>
            <a:r>
              <a:rPr lang="en-US" dirty="0"/>
              <a:t>, ICU, neurology/stroke </a:t>
            </a:r>
            <a:r>
              <a:rPr lang="en-US" dirty="0" smtClean="0"/>
              <a:t>units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43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BB6984E3-726E-4C47-8739-CFFC986F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Donor </a:t>
            </a:r>
            <a:r>
              <a:rPr lang="cs-CZ" dirty="0" err="1"/>
              <a:t>identification</a:t>
            </a:r>
            <a:r>
              <a:rPr lang="cs-CZ" dirty="0"/>
              <a:t> :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542E706C-BBA7-9247-8105-68B5DD4C9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570" y="1657712"/>
            <a:ext cx="10753200" cy="4139998"/>
          </a:xfrm>
        </p:spPr>
        <p:txBody>
          <a:bodyPr/>
          <a:lstStyle/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en-US" dirty="0"/>
              <a:t>A consistent clinical indicator used for the early identification of potential organ and tissue </a:t>
            </a:r>
            <a:r>
              <a:rPr lang="en-US" dirty="0" smtClean="0"/>
              <a:t>donors</a:t>
            </a:r>
            <a:endParaRPr lang="en-US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sz="1200" dirty="0" smtClean="0"/>
          </a:p>
          <a:p>
            <a:pPr marL="72000" indent="0">
              <a:buNone/>
            </a:pPr>
            <a:r>
              <a:rPr lang="cs-CZ" sz="1200" dirty="0" smtClean="0"/>
              <a:t>                                            </a:t>
            </a:r>
          </a:p>
          <a:p>
            <a:pPr marL="72000" indent="0">
              <a:buNone/>
            </a:pPr>
            <a:r>
              <a:rPr lang="cs-CZ" sz="1200" dirty="0" smtClean="0"/>
              <a:t>                                     </a:t>
            </a:r>
            <a:r>
              <a:rPr lang="cs-CZ" sz="1200" dirty="0" err="1" smtClean="0"/>
              <a:t>Curran</a:t>
            </a:r>
            <a:r>
              <a:rPr lang="cs-CZ" sz="1200" dirty="0" smtClean="0"/>
              <a:t> </a:t>
            </a:r>
            <a:r>
              <a:rPr lang="cs-CZ" sz="1200" dirty="0" err="1"/>
              <a:t>Emer</a:t>
            </a:r>
            <a:r>
              <a:rPr lang="cs-CZ" sz="1200" dirty="0"/>
              <a:t>,  2020, </a:t>
            </a:r>
            <a:r>
              <a:rPr lang="cs-CZ" sz="1200" dirty="0" err="1"/>
              <a:t>Irish</a:t>
            </a:r>
            <a:r>
              <a:rPr lang="cs-CZ" sz="1200" dirty="0"/>
              <a:t> Organ </a:t>
            </a:r>
            <a:r>
              <a:rPr lang="cs-CZ" sz="1200" dirty="0" err="1"/>
              <a:t>Donation</a:t>
            </a:r>
            <a:r>
              <a:rPr lang="cs-CZ" sz="1200" dirty="0"/>
              <a:t> Handbook </a:t>
            </a:r>
            <a:r>
              <a:rPr lang="cs-CZ" sz="1200" dirty="0" err="1"/>
              <a:t>app</a:t>
            </a:r>
            <a:r>
              <a:rPr lang="cs-CZ" sz="1200" dirty="0"/>
              <a:t>, </a:t>
            </a:r>
            <a:r>
              <a:rPr lang="cs-CZ" sz="1200" dirty="0" err="1" smtClean="0"/>
              <a:t>version</a:t>
            </a:r>
            <a:r>
              <a:rPr lang="cs-CZ" sz="1200" dirty="0" smtClean="0"/>
              <a:t> </a:t>
            </a:r>
            <a:r>
              <a:rPr lang="cs-CZ" sz="1200" dirty="0"/>
              <a:t>5.10, MEG Software                    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864007" y="2606040"/>
            <a:ext cx="7681168" cy="34758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/>
          <p:cNvSpPr/>
          <p:nvPr/>
        </p:nvSpPr>
        <p:spPr>
          <a:xfrm>
            <a:off x="741193" y="6220428"/>
            <a:ext cx="40594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err="1">
                <a:solidFill>
                  <a:schemeClr val="tx2"/>
                </a:solidFill>
                <a:latin typeface="+mj-lt"/>
              </a:rPr>
              <a:t>Intensive</a:t>
            </a:r>
            <a:r>
              <a:rPr lang="cs-CZ" sz="1200" dirty="0">
                <a:solidFill>
                  <a:schemeClr val="tx2"/>
                </a:solidFill>
                <a:latin typeface="+mj-lt"/>
              </a:rPr>
              <a:t> Care </a:t>
            </a:r>
            <a:r>
              <a:rPr lang="cs-CZ" sz="1200" dirty="0" err="1">
                <a:solidFill>
                  <a:schemeClr val="tx2"/>
                </a:solidFill>
                <a:latin typeface="+mj-lt"/>
              </a:rPr>
              <a:t>Medicine</a:t>
            </a:r>
            <a:r>
              <a:rPr lang="cs-CZ" sz="1200" dirty="0">
                <a:solidFill>
                  <a:schemeClr val="tx2"/>
                </a:solidFill>
                <a:latin typeface="+mj-lt"/>
              </a:rPr>
              <a:t> – (VLAM9X1a)</a:t>
            </a:r>
          </a:p>
        </p:txBody>
      </p:sp>
    </p:spTree>
    <p:extLst>
      <p:ext uri="{BB962C8B-B14F-4D97-AF65-F5344CB8AC3E}">
        <p14:creationId xmlns:p14="http://schemas.microsoft.com/office/powerpoint/2010/main" val="405688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78A7F6BB-CC1D-458C-8371-311D59E97D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Intensive</a:t>
            </a:r>
            <a:r>
              <a:rPr lang="cs-CZ" dirty="0"/>
              <a:t> Care </a:t>
            </a:r>
            <a:r>
              <a:rPr lang="cs-CZ" dirty="0" err="1"/>
              <a:t>Medicine</a:t>
            </a:r>
            <a:r>
              <a:rPr lang="cs-CZ" dirty="0"/>
              <a:t> – (</a:t>
            </a:r>
            <a:r>
              <a:rPr lang="cs-CZ" dirty="0" smtClean="0"/>
              <a:t>VLAM9X1a)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BB6984E3-726E-4C47-8739-CFFC986F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Criteria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organ </a:t>
            </a:r>
            <a:r>
              <a:rPr lang="cs-CZ" dirty="0" err="1" smtClean="0"/>
              <a:t>donation</a:t>
            </a:r>
            <a:r>
              <a:rPr lang="cs-CZ" dirty="0" smtClean="0"/>
              <a:t> :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542E706C-BBA7-9247-8105-68B5DD4C9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54480"/>
            <a:ext cx="10753200" cy="4491990"/>
          </a:xfrm>
        </p:spPr>
        <p:txBody>
          <a:bodyPr/>
          <a:lstStyle/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cs-CZ" dirty="0"/>
              <a:t>t</a:t>
            </a:r>
            <a:r>
              <a:rPr lang="en-US" dirty="0" smtClean="0"/>
              <a:t>he </a:t>
            </a:r>
            <a:r>
              <a:rPr lang="en-US" dirty="0"/>
              <a:t>process of organ donation places a huge importance on the balance of risk and benefit to the </a:t>
            </a:r>
            <a:r>
              <a:rPr lang="en-US" dirty="0" smtClean="0"/>
              <a:t>recipient</a:t>
            </a:r>
            <a:endParaRPr lang="cs-CZ" dirty="0" smtClean="0"/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endParaRPr lang="cs-CZ" dirty="0" smtClean="0"/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cs-CZ" dirty="0" err="1" smtClean="0"/>
              <a:t>potential</a:t>
            </a:r>
            <a:r>
              <a:rPr lang="cs-CZ" dirty="0" smtClean="0"/>
              <a:t> organ donor (</a:t>
            </a:r>
            <a:r>
              <a:rPr lang="cs-CZ" dirty="0" err="1" smtClean="0"/>
              <a:t>family</a:t>
            </a:r>
            <a:r>
              <a:rPr lang="cs-CZ" dirty="0" smtClean="0"/>
              <a:t>) /</a:t>
            </a:r>
            <a:r>
              <a:rPr lang="cs-CZ" dirty="0" err="1" smtClean="0"/>
              <a:t>potential</a:t>
            </a:r>
            <a:r>
              <a:rPr lang="cs-CZ" dirty="0" smtClean="0"/>
              <a:t> organ recipient </a:t>
            </a:r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cs-CZ" dirty="0" err="1" smtClean="0"/>
              <a:t>primary</a:t>
            </a:r>
            <a:r>
              <a:rPr lang="cs-CZ" dirty="0" smtClean="0"/>
              <a:t> team /ICU / neurology/ </a:t>
            </a:r>
            <a:r>
              <a:rPr lang="cs-CZ" dirty="0" err="1" smtClean="0"/>
              <a:t>surgeons</a:t>
            </a:r>
            <a:r>
              <a:rPr lang="cs-CZ" dirty="0" smtClean="0"/>
              <a:t>/ organ </a:t>
            </a:r>
            <a:r>
              <a:rPr lang="cs-CZ" dirty="0" err="1" smtClean="0"/>
              <a:t>donation</a:t>
            </a:r>
            <a:r>
              <a:rPr lang="cs-CZ" dirty="0" smtClean="0"/>
              <a:t> </a:t>
            </a:r>
            <a:r>
              <a:rPr lang="cs-CZ" dirty="0" err="1" smtClean="0"/>
              <a:t>coordinator</a:t>
            </a:r>
            <a:r>
              <a:rPr lang="cs-CZ" dirty="0" smtClean="0"/>
              <a:t>.......</a:t>
            </a:r>
            <a:endParaRPr lang="cs-CZ" dirty="0"/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endParaRPr lang="en-US" dirty="0"/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en-US" dirty="0"/>
              <a:t>suboptimal transplant outcomes </a:t>
            </a:r>
            <a:r>
              <a:rPr lang="en-US" dirty="0" smtClean="0"/>
              <a:t>:graft </a:t>
            </a:r>
            <a:r>
              <a:rPr lang="en-US" dirty="0"/>
              <a:t>dysfunction , disease </a:t>
            </a:r>
            <a:r>
              <a:rPr lang="cs-CZ" dirty="0" smtClean="0"/>
              <a:t>t</a:t>
            </a:r>
            <a:r>
              <a:rPr lang="en-US" dirty="0" err="1" smtClean="0"/>
              <a:t>ransmission</a:t>
            </a:r>
            <a:r>
              <a:rPr lang="cs-CZ" dirty="0" smtClean="0"/>
              <a:t>, </a:t>
            </a:r>
            <a:r>
              <a:rPr lang="cs-CZ" dirty="0" err="1" smtClean="0"/>
              <a:t>recipientś</a:t>
            </a:r>
            <a:r>
              <a:rPr lang="cs-CZ" dirty="0" smtClean="0"/>
              <a:t> </a:t>
            </a:r>
            <a:r>
              <a:rPr lang="cs-CZ" dirty="0" err="1" smtClean="0"/>
              <a:t>death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9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78A7F6BB-CC1D-458C-8371-311D59E97D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Intensive</a:t>
            </a:r>
            <a:r>
              <a:rPr lang="cs-CZ" dirty="0"/>
              <a:t> Care </a:t>
            </a:r>
            <a:r>
              <a:rPr lang="cs-CZ" dirty="0" err="1"/>
              <a:t>Medicine</a:t>
            </a:r>
            <a:r>
              <a:rPr lang="cs-CZ" dirty="0"/>
              <a:t> – (</a:t>
            </a:r>
            <a:r>
              <a:rPr lang="cs-CZ" dirty="0" smtClean="0"/>
              <a:t>VLAM9X1a)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BB6984E3-726E-4C47-8739-CFFC986F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Criteria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organ </a:t>
            </a:r>
            <a:r>
              <a:rPr lang="cs-CZ" dirty="0" err="1"/>
              <a:t>donation</a:t>
            </a:r>
            <a:r>
              <a:rPr lang="cs-CZ" dirty="0"/>
              <a:t> :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542E706C-BBA7-9247-8105-68B5DD4C9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cs-CZ" b="1" dirty="0"/>
              <a:t>a</a:t>
            </a:r>
            <a:r>
              <a:rPr lang="en-US" b="1" dirty="0" err="1" smtClean="0"/>
              <a:t>bsolute</a:t>
            </a:r>
            <a:r>
              <a:rPr lang="cs-CZ" b="1" dirty="0" smtClean="0"/>
              <a:t> </a:t>
            </a:r>
            <a:r>
              <a:rPr lang="cs-CZ" b="1" dirty="0"/>
              <a:t>c</a:t>
            </a:r>
            <a:r>
              <a:rPr lang="en-US" b="1" dirty="0" err="1" smtClean="0"/>
              <a:t>ontraindications</a:t>
            </a:r>
            <a:r>
              <a:rPr lang="en-US" b="1" dirty="0" smtClean="0"/>
              <a:t> </a:t>
            </a:r>
            <a:r>
              <a:rPr lang="en-US" dirty="0" smtClean="0"/>
              <a:t>:</a:t>
            </a:r>
            <a:endParaRPr lang="cs-CZ" dirty="0" smtClean="0"/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endParaRPr lang="en-US" dirty="0"/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en-US" dirty="0"/>
              <a:t>no consent from next of kin</a:t>
            </a:r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en-US" dirty="0"/>
              <a:t>no consent from </a:t>
            </a:r>
            <a:r>
              <a:rPr lang="en-US" dirty="0" smtClean="0"/>
              <a:t>coroner</a:t>
            </a:r>
            <a:r>
              <a:rPr lang="cs-CZ" dirty="0" smtClean="0"/>
              <a:t> </a:t>
            </a:r>
            <a:r>
              <a:rPr lang="en-US" dirty="0" smtClean="0"/>
              <a:t>(</a:t>
            </a:r>
            <a:r>
              <a:rPr lang="en-US" dirty="0"/>
              <a:t>IRL/UK</a:t>
            </a:r>
            <a:r>
              <a:rPr lang="en-US" dirty="0" smtClean="0"/>
              <a:t>)</a:t>
            </a:r>
            <a:r>
              <a:rPr lang="cs-CZ" dirty="0" smtClean="0"/>
              <a:t> – cause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death</a:t>
            </a:r>
            <a:r>
              <a:rPr lang="cs-CZ" dirty="0" smtClean="0"/>
              <a:t> </a:t>
            </a:r>
            <a:endParaRPr lang="en-US" dirty="0"/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en-US" dirty="0"/>
              <a:t>family dissent/conflict about donation</a:t>
            </a:r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en-US" dirty="0"/>
              <a:t>advanced-stage disease    </a:t>
            </a:r>
            <a:r>
              <a:rPr lang="en-US" dirty="0" smtClean="0"/>
              <a:t> </a:t>
            </a:r>
            <a:r>
              <a:rPr lang="en-US" dirty="0"/>
              <a:t>(colon stage &gt; T3 or breast &gt; T1c)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633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78A7F6BB-CC1D-458C-8371-311D59E97D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Intensive</a:t>
            </a:r>
            <a:r>
              <a:rPr lang="cs-CZ" dirty="0"/>
              <a:t> Care </a:t>
            </a:r>
            <a:r>
              <a:rPr lang="cs-CZ" dirty="0" err="1"/>
              <a:t>Medicine</a:t>
            </a:r>
            <a:r>
              <a:rPr lang="cs-CZ" dirty="0"/>
              <a:t> – (</a:t>
            </a:r>
            <a:r>
              <a:rPr lang="cs-CZ" dirty="0" smtClean="0"/>
              <a:t>VLAM9X1a)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BB6984E3-726E-4C47-8739-CFFC986F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Criteria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organ </a:t>
            </a:r>
            <a:r>
              <a:rPr lang="cs-CZ" dirty="0" err="1" smtClean="0"/>
              <a:t>donation</a:t>
            </a:r>
            <a:r>
              <a:rPr lang="cs-CZ" dirty="0" smtClean="0"/>
              <a:t> :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542E706C-BBA7-9247-8105-68B5DD4C9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cs-CZ" b="1" dirty="0" err="1"/>
              <a:t>r</a:t>
            </a:r>
            <a:r>
              <a:rPr lang="cs-CZ" b="1" dirty="0" err="1" smtClean="0"/>
              <a:t>elative</a:t>
            </a:r>
            <a:r>
              <a:rPr lang="cs-CZ" b="1" dirty="0" smtClean="0"/>
              <a:t> </a:t>
            </a:r>
            <a:r>
              <a:rPr lang="cs-CZ" b="1" dirty="0" err="1"/>
              <a:t>contraindications</a:t>
            </a:r>
            <a:r>
              <a:rPr lang="cs-CZ" b="1" dirty="0"/>
              <a:t> to </a:t>
            </a:r>
            <a:r>
              <a:rPr lang="cs-CZ" b="1" dirty="0" err="1"/>
              <a:t>donation</a:t>
            </a:r>
            <a:r>
              <a:rPr lang="cs-CZ" b="1" dirty="0"/>
              <a:t> </a:t>
            </a:r>
            <a:r>
              <a:rPr lang="cs-CZ" dirty="0" smtClean="0"/>
              <a:t>:</a:t>
            </a:r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endParaRPr lang="cs-CZ" dirty="0"/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cs-CZ" dirty="0" err="1"/>
              <a:t>sepsis</a:t>
            </a:r>
            <a:r>
              <a:rPr lang="cs-CZ" dirty="0"/>
              <a:t>, HIV positive, </a:t>
            </a:r>
            <a:r>
              <a:rPr lang="cs-CZ" dirty="0" err="1"/>
              <a:t>systemic</a:t>
            </a:r>
            <a:r>
              <a:rPr lang="cs-CZ" dirty="0"/>
              <a:t> </a:t>
            </a:r>
            <a:r>
              <a:rPr lang="cs-CZ" dirty="0" err="1"/>
              <a:t>viral</a:t>
            </a:r>
            <a:r>
              <a:rPr lang="cs-CZ" dirty="0"/>
              <a:t> </a:t>
            </a:r>
            <a:r>
              <a:rPr lang="cs-CZ" dirty="0" err="1"/>
              <a:t>infection</a:t>
            </a:r>
            <a:r>
              <a:rPr lang="cs-CZ" dirty="0"/>
              <a:t> , </a:t>
            </a:r>
            <a:r>
              <a:rPr lang="cs-CZ" dirty="0" err="1"/>
              <a:t>herpetic</a:t>
            </a:r>
            <a:r>
              <a:rPr lang="cs-CZ" dirty="0"/>
              <a:t> </a:t>
            </a:r>
            <a:r>
              <a:rPr lang="cs-CZ" dirty="0" err="1"/>
              <a:t>meningoencephalitis</a:t>
            </a:r>
            <a:r>
              <a:rPr lang="cs-CZ" dirty="0"/>
              <a:t>, </a:t>
            </a:r>
            <a:r>
              <a:rPr lang="cs-CZ" dirty="0" err="1"/>
              <a:t>neoplasms</a:t>
            </a:r>
            <a:r>
              <a:rPr lang="cs-CZ" dirty="0"/>
              <a:t> </a:t>
            </a:r>
            <a:r>
              <a:rPr lang="cs-CZ" dirty="0" smtClean="0"/>
              <a:t>( </a:t>
            </a:r>
            <a:r>
              <a:rPr lang="cs-CZ" dirty="0" err="1"/>
              <a:t>lymphoma</a:t>
            </a:r>
            <a:r>
              <a:rPr lang="cs-CZ" dirty="0"/>
              <a:t>, </a:t>
            </a:r>
            <a:r>
              <a:rPr lang="cs-CZ" dirty="0" err="1"/>
              <a:t>malignant</a:t>
            </a:r>
            <a:r>
              <a:rPr lang="cs-CZ" dirty="0"/>
              <a:t> </a:t>
            </a:r>
            <a:r>
              <a:rPr lang="cs-CZ" dirty="0" err="1" smtClean="0"/>
              <a:t>melanoma</a:t>
            </a:r>
            <a:r>
              <a:rPr lang="cs-CZ" dirty="0"/>
              <a:t>,...), </a:t>
            </a:r>
            <a:r>
              <a:rPr lang="cs-CZ" dirty="0" err="1"/>
              <a:t>lung</a:t>
            </a:r>
            <a:r>
              <a:rPr lang="cs-CZ" dirty="0"/>
              <a:t> </a:t>
            </a:r>
            <a:r>
              <a:rPr lang="cs-CZ" dirty="0" err="1"/>
              <a:t>cancer</a:t>
            </a:r>
            <a:r>
              <a:rPr lang="cs-CZ" dirty="0"/>
              <a:t>, </a:t>
            </a:r>
            <a:r>
              <a:rPr lang="cs-CZ" dirty="0" err="1"/>
              <a:t>glioblastoma</a:t>
            </a:r>
            <a:r>
              <a:rPr lang="cs-CZ" dirty="0"/>
              <a:t>, </a:t>
            </a:r>
            <a:r>
              <a:rPr lang="cs-CZ" dirty="0" smtClean="0"/>
              <a:t>....</a:t>
            </a:r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endParaRPr lang="cs-CZ" dirty="0"/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cs-CZ" u="sng" dirty="0"/>
              <a:t>early </a:t>
            </a:r>
            <a:r>
              <a:rPr lang="cs-CZ" u="sng" dirty="0" err="1"/>
              <a:t>stage</a:t>
            </a:r>
            <a:r>
              <a:rPr lang="cs-CZ" u="sng" dirty="0"/>
              <a:t> </a:t>
            </a:r>
            <a:r>
              <a:rPr lang="cs-CZ" u="sng" dirty="0" err="1"/>
              <a:t>disease</a:t>
            </a:r>
            <a:r>
              <a:rPr lang="cs-CZ" u="sng" dirty="0"/>
              <a:t> </a:t>
            </a:r>
            <a:r>
              <a:rPr lang="cs-CZ" u="sng" dirty="0" err="1"/>
              <a:t>cancers</a:t>
            </a:r>
            <a:r>
              <a:rPr lang="cs-CZ" dirty="0"/>
              <a:t> (</a:t>
            </a:r>
            <a:r>
              <a:rPr lang="cs-CZ" dirty="0" err="1"/>
              <a:t>bowel</a:t>
            </a:r>
            <a:r>
              <a:rPr lang="cs-CZ" dirty="0"/>
              <a:t> and </a:t>
            </a:r>
            <a:r>
              <a:rPr lang="cs-CZ" dirty="0" err="1"/>
              <a:t>breast</a:t>
            </a:r>
            <a:r>
              <a:rPr lang="cs-CZ" dirty="0"/>
              <a:t>)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u="sng" dirty="0" err="1"/>
              <a:t>acceptable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organ </a:t>
            </a:r>
            <a:r>
              <a:rPr lang="cs-CZ" dirty="0" err="1"/>
              <a:t>donation</a:t>
            </a:r>
            <a:r>
              <a:rPr lang="cs-CZ" dirty="0"/>
              <a:t> </a:t>
            </a:r>
            <a:r>
              <a:rPr lang="cs-CZ" dirty="0" err="1"/>
              <a:t>depending</a:t>
            </a:r>
            <a:r>
              <a:rPr lang="cs-CZ" dirty="0"/>
              <a:t> on </a:t>
            </a:r>
            <a:r>
              <a:rPr lang="cs-CZ" dirty="0" err="1"/>
              <a:t>staging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disease</a:t>
            </a:r>
            <a:r>
              <a:rPr lang="cs-CZ" dirty="0"/>
              <a:t>- free </a:t>
            </a:r>
            <a:r>
              <a:rPr lang="cs-CZ" dirty="0" smtClean="0"/>
              <a:t>interval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095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78A7F6BB-CC1D-458C-8371-311D59E97D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Intensive</a:t>
            </a:r>
            <a:r>
              <a:rPr lang="cs-CZ" dirty="0"/>
              <a:t> Care </a:t>
            </a:r>
            <a:r>
              <a:rPr lang="cs-CZ" dirty="0" err="1" smtClean="0"/>
              <a:t>Medicine</a:t>
            </a:r>
            <a:r>
              <a:rPr lang="cs-CZ" dirty="0" smtClean="0"/>
              <a:t> – (VLAM9X1a)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BB6984E3-726E-4C47-8739-CFFC986F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Neurological</a:t>
            </a:r>
            <a:r>
              <a:rPr lang="cs-CZ" dirty="0"/>
              <a:t> </a:t>
            </a:r>
            <a:r>
              <a:rPr lang="cs-CZ" dirty="0" err="1"/>
              <a:t>death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DBD (</a:t>
            </a:r>
            <a:r>
              <a:rPr lang="cs-CZ" dirty="0" err="1"/>
              <a:t>donation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brain </a:t>
            </a:r>
            <a:r>
              <a:rPr lang="cs-CZ" dirty="0" err="1"/>
              <a:t>death</a:t>
            </a:r>
            <a:r>
              <a:rPr lang="cs-CZ" dirty="0" smtClean="0"/>
              <a:t>) :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542E706C-BBA7-9247-8105-68B5DD4C9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endParaRPr lang="cs-CZ" dirty="0" smtClean="0"/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en-US" dirty="0" err="1" smtClean="0"/>
              <a:t>definit</a:t>
            </a:r>
            <a:r>
              <a:rPr lang="cs-CZ" dirty="0" smtClean="0"/>
              <a:t>i</a:t>
            </a:r>
            <a:r>
              <a:rPr lang="en-US" dirty="0" smtClean="0"/>
              <a:t>on :</a:t>
            </a:r>
            <a:endParaRPr lang="cs-CZ" dirty="0" smtClean="0"/>
          </a:p>
          <a:p>
            <a:pPr marL="0" lvl="0" indent="0">
              <a:spcBef>
                <a:spcPts val="638"/>
              </a:spcBef>
              <a:buNone/>
            </a:pPr>
            <a:endParaRPr lang="en-US" dirty="0"/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en-US" dirty="0"/>
              <a:t>the irreversible loss of consciousness due to a known cause</a:t>
            </a:r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en-US" dirty="0"/>
              <a:t> loss of brain reflexes</a:t>
            </a:r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err="1"/>
              <a:t>apnoea</a:t>
            </a:r>
            <a:r>
              <a:rPr lang="en-US" dirty="0"/>
              <a:t> in the presence of  </a:t>
            </a:r>
            <a:r>
              <a:rPr lang="en-US" dirty="0" smtClean="0"/>
              <a:t>respiratory </a:t>
            </a:r>
            <a:r>
              <a:rPr lang="en-US" dirty="0" err="1"/>
              <a:t>acidemia</a:t>
            </a:r>
            <a:endParaRPr lang="en-US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099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sablona-video-simu-cz" id="{70E413AE-DF36-2240-8C7F-4EE22D6865F2}" vid="{D59A1AE0-0475-294C-904D-2C6C3702E6D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197</TotalTime>
  <Words>859</Words>
  <Application>Microsoft Office PowerPoint</Application>
  <PresentationFormat>Vlastní</PresentationFormat>
  <Paragraphs>148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Prezentace_MU_CZ</vt:lpstr>
      <vt:lpstr>           ORGAN DONATION</vt:lpstr>
      <vt:lpstr>Educational outcome : </vt:lpstr>
      <vt:lpstr>Introduction :</vt:lpstr>
      <vt:lpstr>Donor identification :</vt:lpstr>
      <vt:lpstr>Donor identification :</vt:lpstr>
      <vt:lpstr>Criteria for organ donation :</vt:lpstr>
      <vt:lpstr>Criteria for organ donation :</vt:lpstr>
      <vt:lpstr>Criteria for organ donation :</vt:lpstr>
      <vt:lpstr>Neurological death DBD (donation after brain death) :</vt:lpstr>
      <vt:lpstr>Neurological death :</vt:lpstr>
      <vt:lpstr>Neurological death – prerequisites :</vt:lpstr>
      <vt:lpstr>Brainstem tests, apnoea test :</vt:lpstr>
      <vt:lpstr>ICU managment of potential organ donor :</vt:lpstr>
      <vt:lpstr>Donation after circulatory death (DCD) :</vt:lpstr>
      <vt:lpstr>Perioperative management :</vt:lpstr>
      <vt:lpstr>Family approach :</vt:lpstr>
      <vt:lpstr>Family approach :</vt:lpstr>
      <vt:lpstr>Donor identification summary :</vt:lpstr>
      <vt:lpstr>Take home message :</vt:lpstr>
      <vt:lpstr>thank you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ohrožující stavy u diabetiků</dc:title>
  <dc:creator>Vojtěch Bulhart</dc:creator>
  <cp:lastModifiedBy>uziv</cp:lastModifiedBy>
  <cp:revision>25</cp:revision>
  <cp:lastPrinted>1601-01-01T00:00:00Z</cp:lastPrinted>
  <dcterms:created xsi:type="dcterms:W3CDTF">2020-08-24T06:00:57Z</dcterms:created>
  <dcterms:modified xsi:type="dcterms:W3CDTF">2021-09-15T08:07:46Z</dcterms:modified>
</cp:coreProperties>
</file>