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2"/>
  </p:notesMasterIdLst>
  <p:sldIdLst>
    <p:sldId id="256" r:id="rId2"/>
    <p:sldId id="357" r:id="rId3"/>
    <p:sldId id="358" r:id="rId4"/>
    <p:sldId id="378" r:id="rId5"/>
    <p:sldId id="359" r:id="rId6"/>
    <p:sldId id="379" r:id="rId7"/>
    <p:sldId id="388" r:id="rId8"/>
    <p:sldId id="360" r:id="rId9"/>
    <p:sldId id="361" r:id="rId10"/>
    <p:sldId id="381" r:id="rId11"/>
    <p:sldId id="362" r:id="rId12"/>
    <p:sldId id="380" r:id="rId13"/>
    <p:sldId id="363" r:id="rId14"/>
    <p:sldId id="364" r:id="rId15"/>
    <p:sldId id="383" r:id="rId16"/>
    <p:sldId id="382" r:id="rId17"/>
    <p:sldId id="365" r:id="rId18"/>
    <p:sldId id="368" r:id="rId19"/>
    <p:sldId id="390" r:id="rId20"/>
    <p:sldId id="384" r:id="rId21"/>
    <p:sldId id="385" r:id="rId22"/>
    <p:sldId id="391" r:id="rId23"/>
    <p:sldId id="369" r:id="rId24"/>
    <p:sldId id="366" r:id="rId25"/>
    <p:sldId id="370" r:id="rId26"/>
    <p:sldId id="367" r:id="rId27"/>
    <p:sldId id="386" r:id="rId28"/>
    <p:sldId id="371" r:id="rId29"/>
    <p:sldId id="372" r:id="rId30"/>
    <p:sldId id="387" r:id="rId3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824"/>
    <p:restoredTop sz="93390"/>
  </p:normalViewPr>
  <p:slideViewPr>
    <p:cSldViewPr snapToGrid="0" snapToObjects="1">
      <p:cViewPr varScale="1">
        <p:scale>
          <a:sx n="94" d="100"/>
          <a:sy n="94" d="100"/>
        </p:scale>
        <p:origin x="976"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90E8190-E1B0-D246-BC78-31A6C35E488A}" type="datetimeFigureOut">
              <a:rPr lang="cs-CZ" smtClean="0"/>
              <a:t>13.10.2021</a:t>
            </a:fld>
            <a:endParaRPr lang="cs-CZ"/>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cs-CZ"/>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48CE667-41F3-1D40-A156-CE6CB06FBF28}" type="slidenum">
              <a:rPr lang="cs-CZ" smtClean="0"/>
              <a:t>‹#›</a:t>
            </a:fld>
            <a:endParaRPr lang="cs-CZ"/>
          </a:p>
        </p:txBody>
      </p:sp>
    </p:spTree>
    <p:extLst>
      <p:ext uri="{BB962C8B-B14F-4D97-AF65-F5344CB8AC3E}">
        <p14:creationId xmlns:p14="http://schemas.microsoft.com/office/powerpoint/2010/main" val="1735677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BDF68E2-58F2-4D09-BE8B-E3BD06533059}" type="datetimeFigureOut">
              <a:rPr lang="en-US" dirty="0"/>
              <a:t>10/13/21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E2D6473-DF6D-4702-B328-E0DD40540A4E}" type="datetimeFigureOut">
              <a:rPr lang="en-US" dirty="0"/>
              <a:t>10/13/21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26F7E3A-B166-407D-9866-32884E7D5B37}" type="datetimeFigureOut">
              <a:rPr lang="en-US" dirty="0"/>
              <a:t>10/13/21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28FC5F6-F338-4AE4-BB23-26385BCFC423}" type="datetimeFigureOut">
              <a:rPr lang="en-US" dirty="0"/>
              <a:t>10/13/21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113E31D-E2AB-40D1-8B51-AFA5AFEF393A}"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0EBB0C4-6273-4C6E-B9BD-2EDC30F1CD52}" type="datetimeFigureOut">
              <a:rPr lang="en-US" dirty="0"/>
              <a:t>10/13/21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9AB4D41-86C1-4908-B66A-0B50CEB3BF29}" type="datetimeFigureOut">
              <a:rPr lang="en-US" dirty="0"/>
              <a:t>10/13/21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6426E2C-56C1-4E0D-A793-0088A7FDD37E}" type="datetimeFigureOut">
              <a:rPr lang="en-US" dirty="0"/>
              <a:t>10/13/21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8C39B41-D8B5-4052-B551-9B5525EAA8B6}" type="datetimeFigureOut">
              <a:rPr lang="en-US" dirty="0"/>
              <a:t>10/13/21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4D94136C-8742-45B2-AF27-D93DF72833A9}" type="datetimeFigureOut">
              <a:rPr lang="en-US" dirty="0"/>
              <a:t>10/13/21</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32ABBEA6-7C60-4B02-AE87-00D78D8422AF}" type="datetimeFigureOut">
              <a:rPr lang="en-US" dirty="0"/>
              <a:t>10/13/21</a:t>
            </a:fld>
            <a:endParaRPr lang="en-US" dirty="0"/>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4FAB73BC-B049-4115-A692-8D63A059BFB8}"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9CAD897-D46E-4AD2-BD9B-49DD3E640873}" type="datetimeFigureOut">
              <a:rPr lang="en-US" dirty="0"/>
              <a:t>10/13/21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98624D31-43A5-475A-80CF-332C9F6DCF35}" type="datetimeFigureOut">
              <a:rPr lang="en-US" dirty="0"/>
              <a:t>10/13/21</a:t>
            </a:fld>
            <a:endParaRPr lang="en-US"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4FAB73BC-B049-4115-A692-8D63A059BFB8}" type="slidenum">
              <a:rPr lang="en-US" dirty="0"/>
              <a:pPr/>
              <a:t>‹#›</a:t>
            </a:fld>
            <a:endParaRPr lang="en-US" dirty="0"/>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49" r:id="rId1"/>
    <p:sldLayoutId id="214748366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image" Target="../media/image13.tif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6.tif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4.tif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5.tiff"/><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9.tif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3.tiff"/><Relationship Id="rId1" Type="http://schemas.openxmlformats.org/officeDocument/2006/relationships/slideLayout" Target="../slideLayouts/slideLayout2.xml"/><Relationship Id="rId4" Type="http://schemas.openxmlformats.org/officeDocument/2006/relationships/image" Target="../media/image5.tiff"/></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5400" dirty="0"/>
              <a:t>CELLULAR BASIS OF NERVOUS SYSTEM</a:t>
            </a:r>
          </a:p>
        </p:txBody>
      </p:sp>
      <p:sp>
        <p:nvSpPr>
          <p:cNvPr id="3" name="Subtitle 2"/>
          <p:cNvSpPr>
            <a:spLocks noGrp="1"/>
          </p:cNvSpPr>
          <p:nvPr>
            <p:ph type="subTitle" idx="1"/>
          </p:nvPr>
        </p:nvSpPr>
        <p:spPr/>
        <p:txBody>
          <a:bodyPr>
            <a:normAutofit fontScale="55000" lnSpcReduction="20000"/>
          </a:bodyPr>
          <a:lstStyle/>
          <a:p>
            <a:r>
              <a:rPr lang="en-US" b="1" dirty="0"/>
              <a:t>Dr. Amir Samadian m.d.</a:t>
            </a:r>
          </a:p>
          <a:p>
            <a:r>
              <a:rPr lang="en-US" sz="1700" dirty="0"/>
              <a:t>Department of physiology</a:t>
            </a:r>
          </a:p>
          <a:p>
            <a:r>
              <a:rPr lang="en-US" sz="1700" dirty="0"/>
              <a:t>Autumn 2021</a:t>
            </a:r>
          </a:p>
          <a:p>
            <a:r>
              <a:rPr lang="en-US" dirty="0"/>
              <a:t>	</a:t>
            </a:r>
          </a:p>
        </p:txBody>
      </p:sp>
      <p:pic>
        <p:nvPicPr>
          <p:cNvPr id="4" name="Picture 3">
            <a:extLst>
              <a:ext uri="{FF2B5EF4-FFF2-40B4-BE49-F238E27FC236}">
                <a16:creationId xmlns:a16="http://schemas.microsoft.com/office/drawing/2014/main" id="{2B06C488-8E0A-9E43-B4F5-95A5FF922BC4}"/>
              </a:ext>
            </a:extLst>
          </p:cNvPr>
          <p:cNvPicPr>
            <a:picLocks noChangeAspect="1"/>
          </p:cNvPicPr>
          <p:nvPr/>
        </p:nvPicPr>
        <p:blipFill>
          <a:blip r:embed="rId2"/>
          <a:stretch>
            <a:fillRect/>
          </a:stretch>
        </p:blipFill>
        <p:spPr>
          <a:xfrm>
            <a:off x="680720" y="177825"/>
            <a:ext cx="3504092" cy="2698689"/>
          </a:xfrm>
          <a:prstGeom prst="rect">
            <a:avLst/>
          </a:prstGeom>
        </p:spPr>
      </p:pic>
    </p:spTree>
    <p:extLst>
      <p:ext uri="{BB962C8B-B14F-4D97-AF65-F5344CB8AC3E}">
        <p14:creationId xmlns:p14="http://schemas.microsoft.com/office/powerpoint/2010/main" val="18148875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E53863F9-BEF9-2942-8A4B-1CD719CC917E}"/>
              </a:ext>
            </a:extLst>
          </p:cNvPr>
          <p:cNvPicPr>
            <a:picLocks noGrp="1" noChangeAspect="1"/>
          </p:cNvPicPr>
          <p:nvPr>
            <p:ph idx="1"/>
          </p:nvPr>
        </p:nvPicPr>
        <p:blipFill>
          <a:blip r:embed="rId2"/>
          <a:stretch>
            <a:fillRect/>
          </a:stretch>
        </p:blipFill>
        <p:spPr>
          <a:xfrm>
            <a:off x="8477573" y="924221"/>
            <a:ext cx="3205158" cy="4941875"/>
          </a:xfrm>
          <a:prstGeom prst="rect">
            <a:avLst/>
          </a:prstGeom>
        </p:spPr>
      </p:pic>
      <p:pic>
        <p:nvPicPr>
          <p:cNvPr id="5" name="Picture 4">
            <a:extLst>
              <a:ext uri="{FF2B5EF4-FFF2-40B4-BE49-F238E27FC236}">
                <a16:creationId xmlns:a16="http://schemas.microsoft.com/office/drawing/2014/main" id="{E614167E-965E-4D4B-B315-4F46D307D0F9}"/>
              </a:ext>
            </a:extLst>
          </p:cNvPr>
          <p:cNvPicPr>
            <a:picLocks noChangeAspect="1"/>
          </p:cNvPicPr>
          <p:nvPr/>
        </p:nvPicPr>
        <p:blipFill>
          <a:blip r:embed="rId3"/>
          <a:stretch>
            <a:fillRect/>
          </a:stretch>
        </p:blipFill>
        <p:spPr>
          <a:xfrm>
            <a:off x="635407" y="1000302"/>
            <a:ext cx="6905261" cy="5165135"/>
          </a:xfrm>
          <a:prstGeom prst="rect">
            <a:avLst/>
          </a:prstGeom>
        </p:spPr>
      </p:pic>
    </p:spTree>
    <p:extLst>
      <p:ext uri="{BB962C8B-B14F-4D97-AF65-F5344CB8AC3E}">
        <p14:creationId xmlns:p14="http://schemas.microsoft.com/office/powerpoint/2010/main" val="34143028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1465B3-0534-2346-A972-36B24BD318EE}"/>
              </a:ext>
            </a:extLst>
          </p:cNvPr>
          <p:cNvSpPr>
            <a:spLocks noGrp="1"/>
          </p:cNvSpPr>
          <p:nvPr>
            <p:ph type="title"/>
          </p:nvPr>
        </p:nvSpPr>
        <p:spPr/>
        <p:txBody>
          <a:bodyPr/>
          <a:lstStyle/>
          <a:p>
            <a:r>
              <a:rPr lang="cs-CZ" b="1" dirty="0" err="1"/>
              <a:t>Neurotransmitter</a:t>
            </a:r>
            <a:endParaRPr lang="cs-CZ" b="1" dirty="0"/>
          </a:p>
        </p:txBody>
      </p:sp>
      <p:sp>
        <p:nvSpPr>
          <p:cNvPr id="3" name="Content Placeholder 2">
            <a:extLst>
              <a:ext uri="{FF2B5EF4-FFF2-40B4-BE49-F238E27FC236}">
                <a16:creationId xmlns:a16="http://schemas.microsoft.com/office/drawing/2014/main" id="{B01AA3C2-3C5C-3442-8D5E-E9EC949D1565}"/>
              </a:ext>
            </a:extLst>
          </p:cNvPr>
          <p:cNvSpPr>
            <a:spLocks noGrp="1"/>
          </p:cNvSpPr>
          <p:nvPr>
            <p:ph idx="1"/>
          </p:nvPr>
        </p:nvSpPr>
        <p:spPr/>
        <p:txBody>
          <a:bodyPr>
            <a:normAutofit lnSpcReduction="10000"/>
          </a:bodyPr>
          <a:lstStyle/>
          <a:p>
            <a:pPr>
              <a:buFont typeface="Wingdings" pitchFamily="2" charset="2"/>
              <a:buChar char="§"/>
            </a:pPr>
            <a:r>
              <a:rPr lang="cs-CZ" dirty="0"/>
              <a:t> </a:t>
            </a:r>
            <a:r>
              <a:rPr lang="cs-CZ" dirty="0" err="1"/>
              <a:t>Synthesized</a:t>
            </a:r>
            <a:r>
              <a:rPr lang="cs-CZ" dirty="0"/>
              <a:t> in </a:t>
            </a:r>
            <a:r>
              <a:rPr lang="cs-CZ" dirty="0" err="1"/>
              <a:t>the</a:t>
            </a:r>
            <a:r>
              <a:rPr lang="cs-CZ" dirty="0"/>
              <a:t> </a:t>
            </a:r>
            <a:r>
              <a:rPr lang="cs-CZ" dirty="0" err="1"/>
              <a:t>presynaptic</a:t>
            </a:r>
            <a:r>
              <a:rPr lang="cs-CZ" dirty="0"/>
              <a:t> cell and </a:t>
            </a:r>
            <a:r>
              <a:rPr lang="cs-CZ" dirty="0" err="1"/>
              <a:t>stored</a:t>
            </a:r>
            <a:r>
              <a:rPr lang="cs-CZ" dirty="0"/>
              <a:t> in a </a:t>
            </a:r>
            <a:r>
              <a:rPr lang="cs-CZ" dirty="0" err="1"/>
              <a:t>vesicle</a:t>
            </a:r>
            <a:endParaRPr lang="cs-CZ" dirty="0"/>
          </a:p>
          <a:p>
            <a:pPr>
              <a:buFont typeface="Wingdings" pitchFamily="2" charset="2"/>
              <a:buChar char="§"/>
            </a:pPr>
            <a:r>
              <a:rPr lang="cs-CZ" dirty="0"/>
              <a:t> </a:t>
            </a:r>
            <a:r>
              <a:rPr lang="cs-CZ" dirty="0" err="1"/>
              <a:t>Released</a:t>
            </a:r>
            <a:r>
              <a:rPr lang="cs-CZ" dirty="0"/>
              <a:t> </a:t>
            </a:r>
            <a:r>
              <a:rPr lang="cs-CZ" dirty="0" err="1"/>
              <a:t>from</a:t>
            </a:r>
            <a:r>
              <a:rPr lang="cs-CZ" dirty="0"/>
              <a:t> </a:t>
            </a:r>
            <a:r>
              <a:rPr lang="cs-CZ" dirty="0" err="1"/>
              <a:t>presynaptic</a:t>
            </a:r>
            <a:r>
              <a:rPr lang="cs-CZ" dirty="0"/>
              <a:t> cell </a:t>
            </a:r>
            <a:r>
              <a:rPr lang="cs-CZ" dirty="0" err="1"/>
              <a:t>upon</a:t>
            </a:r>
            <a:r>
              <a:rPr lang="cs-CZ" dirty="0"/>
              <a:t> </a:t>
            </a:r>
            <a:r>
              <a:rPr lang="cs-CZ" dirty="0" err="1"/>
              <a:t>stimulation</a:t>
            </a:r>
            <a:r>
              <a:rPr lang="cs-CZ" dirty="0"/>
              <a:t> </a:t>
            </a:r>
          </a:p>
          <a:p>
            <a:pPr>
              <a:buFont typeface="Wingdings" pitchFamily="2" charset="2"/>
              <a:buChar char="§"/>
            </a:pPr>
            <a:r>
              <a:rPr lang="cs-CZ" dirty="0"/>
              <a:t> </a:t>
            </a:r>
            <a:r>
              <a:rPr lang="cs-CZ" dirty="0" err="1"/>
              <a:t>It</a:t>
            </a:r>
            <a:r>
              <a:rPr lang="cs-CZ" dirty="0"/>
              <a:t> </a:t>
            </a:r>
            <a:r>
              <a:rPr lang="cs-CZ" dirty="0" err="1"/>
              <a:t>bind</a:t>
            </a:r>
            <a:r>
              <a:rPr lang="cs-CZ" dirty="0"/>
              <a:t> to </a:t>
            </a:r>
            <a:r>
              <a:rPr lang="cs-CZ" dirty="0" err="1"/>
              <a:t>its</a:t>
            </a:r>
            <a:r>
              <a:rPr lang="cs-CZ" dirty="0"/>
              <a:t> receptor (</a:t>
            </a:r>
            <a:r>
              <a:rPr lang="cs-CZ" dirty="0" err="1"/>
              <a:t>ionotropic</a:t>
            </a:r>
            <a:r>
              <a:rPr lang="cs-CZ" dirty="0"/>
              <a:t> </a:t>
            </a:r>
            <a:r>
              <a:rPr lang="cs-CZ" dirty="0" err="1"/>
              <a:t>or</a:t>
            </a:r>
            <a:r>
              <a:rPr lang="cs-CZ" dirty="0"/>
              <a:t> </a:t>
            </a:r>
            <a:r>
              <a:rPr lang="cs-CZ" dirty="0" err="1"/>
              <a:t>metabotropic</a:t>
            </a:r>
            <a:r>
              <a:rPr lang="cs-CZ" dirty="0"/>
              <a:t>) on </a:t>
            </a:r>
            <a:r>
              <a:rPr lang="cs-CZ" dirty="0" err="1"/>
              <a:t>postsynaptic</a:t>
            </a:r>
            <a:r>
              <a:rPr lang="cs-CZ" dirty="0"/>
              <a:t> cell and </a:t>
            </a:r>
            <a:r>
              <a:rPr lang="cs-CZ" dirty="0" err="1"/>
              <a:t>produces</a:t>
            </a:r>
            <a:r>
              <a:rPr lang="cs-CZ" dirty="0"/>
              <a:t> a </a:t>
            </a:r>
            <a:r>
              <a:rPr lang="cs-CZ" dirty="0" err="1"/>
              <a:t>physiological</a:t>
            </a:r>
            <a:r>
              <a:rPr lang="cs-CZ" dirty="0"/>
              <a:t> response </a:t>
            </a:r>
          </a:p>
          <a:p>
            <a:pPr>
              <a:buFont typeface="Wingdings" pitchFamily="2" charset="2"/>
              <a:buChar char="§"/>
            </a:pPr>
            <a:r>
              <a:rPr lang="cs-CZ" dirty="0"/>
              <a:t> </a:t>
            </a:r>
            <a:r>
              <a:rPr lang="cs-CZ" dirty="0" err="1"/>
              <a:t>It‘s</a:t>
            </a:r>
            <a:r>
              <a:rPr lang="cs-CZ" dirty="0"/>
              <a:t> </a:t>
            </a:r>
            <a:r>
              <a:rPr lang="cs-CZ" dirty="0" err="1"/>
              <a:t>Rapidly</a:t>
            </a:r>
            <a:r>
              <a:rPr lang="cs-CZ" dirty="0"/>
              <a:t> </a:t>
            </a:r>
            <a:r>
              <a:rPr lang="cs-CZ" dirty="0" err="1"/>
              <a:t>removed</a:t>
            </a:r>
            <a:r>
              <a:rPr lang="cs-CZ" dirty="0"/>
              <a:t> </a:t>
            </a:r>
            <a:r>
              <a:rPr lang="cs-CZ" dirty="0" err="1"/>
              <a:t>from</a:t>
            </a:r>
            <a:r>
              <a:rPr lang="cs-CZ" dirty="0"/>
              <a:t> </a:t>
            </a:r>
            <a:r>
              <a:rPr lang="cs-CZ" dirty="0" err="1"/>
              <a:t>synaptic</a:t>
            </a:r>
            <a:r>
              <a:rPr lang="cs-CZ" dirty="0"/>
              <a:t> </a:t>
            </a:r>
            <a:r>
              <a:rPr lang="cs-CZ" dirty="0" err="1"/>
              <a:t>cleft</a:t>
            </a:r>
            <a:r>
              <a:rPr lang="cs-CZ" dirty="0"/>
              <a:t> by re-</a:t>
            </a:r>
            <a:r>
              <a:rPr lang="cs-CZ" dirty="0" err="1"/>
              <a:t>uptake</a:t>
            </a:r>
            <a:r>
              <a:rPr lang="cs-CZ" dirty="0"/>
              <a:t> </a:t>
            </a:r>
            <a:r>
              <a:rPr lang="cs-CZ" dirty="0" err="1"/>
              <a:t>or</a:t>
            </a:r>
            <a:r>
              <a:rPr lang="cs-CZ" dirty="0"/>
              <a:t> </a:t>
            </a:r>
            <a:r>
              <a:rPr lang="cs-CZ" dirty="0" err="1"/>
              <a:t>removal</a:t>
            </a:r>
            <a:r>
              <a:rPr lang="cs-CZ" dirty="0"/>
              <a:t> by enzyme</a:t>
            </a:r>
          </a:p>
          <a:p>
            <a:pPr marL="0" indent="0">
              <a:buNone/>
            </a:pPr>
            <a:endParaRPr lang="cs-CZ" dirty="0"/>
          </a:p>
          <a:p>
            <a:pPr>
              <a:buFont typeface="Wingdings" pitchFamily="2" charset="2"/>
              <a:buChar char="§"/>
            </a:pPr>
            <a:r>
              <a:rPr lang="cs-CZ" dirty="0" err="1"/>
              <a:t>Based</a:t>
            </a:r>
            <a:r>
              <a:rPr lang="cs-CZ" dirty="0"/>
              <a:t> on </a:t>
            </a:r>
            <a:r>
              <a:rPr lang="cs-CZ" dirty="0" err="1"/>
              <a:t>their</a:t>
            </a:r>
            <a:r>
              <a:rPr lang="cs-CZ" dirty="0"/>
              <a:t> </a:t>
            </a:r>
            <a:r>
              <a:rPr lang="cs-CZ" dirty="0" err="1"/>
              <a:t>effect</a:t>
            </a:r>
            <a:r>
              <a:rPr lang="cs-CZ" dirty="0"/>
              <a:t> on Post-</a:t>
            </a:r>
            <a:r>
              <a:rPr lang="cs-CZ" dirty="0" err="1"/>
              <a:t>Synaptic</a:t>
            </a:r>
            <a:r>
              <a:rPr lang="cs-CZ" dirty="0"/>
              <a:t> </a:t>
            </a:r>
            <a:r>
              <a:rPr lang="cs-CZ" dirty="0" err="1"/>
              <a:t>cells</a:t>
            </a:r>
            <a:r>
              <a:rPr lang="cs-CZ" dirty="0"/>
              <a:t> </a:t>
            </a:r>
            <a:r>
              <a:rPr lang="cs-CZ" dirty="0" err="1"/>
              <a:t>we</a:t>
            </a:r>
            <a:r>
              <a:rPr lang="cs-CZ" dirty="0"/>
              <a:t> </a:t>
            </a:r>
            <a:r>
              <a:rPr lang="cs-CZ" dirty="0" err="1"/>
              <a:t>can</a:t>
            </a:r>
            <a:r>
              <a:rPr lang="cs-CZ" dirty="0"/>
              <a:t> </a:t>
            </a:r>
            <a:r>
              <a:rPr lang="cs-CZ" dirty="0" err="1"/>
              <a:t>classify</a:t>
            </a:r>
            <a:r>
              <a:rPr lang="cs-CZ" dirty="0"/>
              <a:t> </a:t>
            </a:r>
            <a:r>
              <a:rPr lang="cs-CZ" dirty="0" err="1"/>
              <a:t>them</a:t>
            </a:r>
            <a:r>
              <a:rPr lang="cs-CZ" dirty="0"/>
              <a:t> </a:t>
            </a:r>
            <a:r>
              <a:rPr lang="cs-CZ" dirty="0" err="1"/>
              <a:t>into</a:t>
            </a:r>
            <a:r>
              <a:rPr lang="cs-CZ" dirty="0"/>
              <a:t> : </a:t>
            </a:r>
          </a:p>
          <a:p>
            <a:pPr>
              <a:buFont typeface="Wingdings" pitchFamily="2" charset="2"/>
              <a:buChar char="§"/>
            </a:pPr>
            <a:r>
              <a:rPr lang="cs-CZ" dirty="0">
                <a:solidFill>
                  <a:srgbClr val="FF0000"/>
                </a:solidFill>
              </a:rPr>
              <a:t> EXCITATORY NEUROTRANSMITTER </a:t>
            </a:r>
          </a:p>
          <a:p>
            <a:pPr>
              <a:buFont typeface="Wingdings" pitchFamily="2" charset="2"/>
              <a:buChar char="§"/>
            </a:pPr>
            <a:r>
              <a:rPr lang="cs-CZ" dirty="0">
                <a:solidFill>
                  <a:srgbClr val="0070C0"/>
                </a:solidFill>
              </a:rPr>
              <a:t> INHIBITORY NEUROTRANSMITTER </a:t>
            </a:r>
          </a:p>
          <a:p>
            <a:pPr>
              <a:buFont typeface="Wingdings" pitchFamily="2" charset="2"/>
              <a:buChar char="§"/>
            </a:pPr>
            <a:r>
              <a:rPr lang="cs-CZ" dirty="0"/>
              <a:t> </a:t>
            </a:r>
            <a:r>
              <a:rPr lang="cs-CZ" dirty="0">
                <a:solidFill>
                  <a:srgbClr val="00B050"/>
                </a:solidFill>
              </a:rPr>
              <a:t>MODULATORY NEUROTRANSMITTER (</a:t>
            </a:r>
            <a:r>
              <a:rPr lang="cs-CZ" dirty="0" err="1">
                <a:solidFill>
                  <a:srgbClr val="00B050"/>
                </a:solidFill>
              </a:rPr>
              <a:t>Neuromodulators</a:t>
            </a:r>
            <a:r>
              <a:rPr lang="cs-CZ" dirty="0">
                <a:solidFill>
                  <a:srgbClr val="00B050"/>
                </a:solidFill>
              </a:rPr>
              <a:t>)</a:t>
            </a:r>
          </a:p>
        </p:txBody>
      </p:sp>
    </p:spTree>
    <p:extLst>
      <p:ext uri="{BB962C8B-B14F-4D97-AF65-F5344CB8AC3E}">
        <p14:creationId xmlns:p14="http://schemas.microsoft.com/office/powerpoint/2010/main" val="21466264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F3947B-4C09-FB45-B892-19C96876CFD8}"/>
              </a:ext>
            </a:extLst>
          </p:cNvPr>
          <p:cNvSpPr>
            <a:spLocks noGrp="1"/>
          </p:cNvSpPr>
          <p:nvPr>
            <p:ph type="title"/>
          </p:nvPr>
        </p:nvSpPr>
        <p:spPr/>
        <p:txBody>
          <a:bodyPr/>
          <a:lstStyle/>
          <a:p>
            <a:r>
              <a:rPr lang="cs-CZ" b="1" dirty="0" err="1"/>
              <a:t>Excitatory</a:t>
            </a:r>
            <a:r>
              <a:rPr lang="cs-CZ" b="1" dirty="0"/>
              <a:t> and Inhibitory </a:t>
            </a:r>
            <a:r>
              <a:rPr lang="cs-CZ" b="1" dirty="0" err="1"/>
              <a:t>Neurotranmiter</a:t>
            </a:r>
            <a:endParaRPr lang="cs-CZ" b="1" dirty="0"/>
          </a:p>
        </p:txBody>
      </p:sp>
      <p:pic>
        <p:nvPicPr>
          <p:cNvPr id="4" name="Content Placeholder 3">
            <a:extLst>
              <a:ext uri="{FF2B5EF4-FFF2-40B4-BE49-F238E27FC236}">
                <a16:creationId xmlns:a16="http://schemas.microsoft.com/office/drawing/2014/main" id="{528FFE09-D1FD-F745-8969-7B19051A6E72}"/>
              </a:ext>
            </a:extLst>
          </p:cNvPr>
          <p:cNvPicPr>
            <a:picLocks noGrp="1" noChangeAspect="1"/>
          </p:cNvPicPr>
          <p:nvPr>
            <p:ph idx="1"/>
          </p:nvPr>
        </p:nvPicPr>
        <p:blipFill>
          <a:blip r:embed="rId2"/>
          <a:stretch>
            <a:fillRect/>
          </a:stretch>
        </p:blipFill>
        <p:spPr>
          <a:xfrm>
            <a:off x="6501009" y="2316497"/>
            <a:ext cx="5586608" cy="3093301"/>
          </a:xfrm>
          <a:prstGeom prst="rect">
            <a:avLst/>
          </a:prstGeom>
        </p:spPr>
      </p:pic>
      <p:sp>
        <p:nvSpPr>
          <p:cNvPr id="5" name="TextBox 4">
            <a:extLst>
              <a:ext uri="{FF2B5EF4-FFF2-40B4-BE49-F238E27FC236}">
                <a16:creationId xmlns:a16="http://schemas.microsoft.com/office/drawing/2014/main" id="{4906B2E1-A9B4-7B4C-A87A-FFCEFC6CFA27}"/>
              </a:ext>
            </a:extLst>
          </p:cNvPr>
          <p:cNvSpPr txBox="1"/>
          <p:nvPr/>
        </p:nvSpPr>
        <p:spPr>
          <a:xfrm>
            <a:off x="1803748" y="1877988"/>
            <a:ext cx="4292252" cy="3970318"/>
          </a:xfrm>
          <a:prstGeom prst="rect">
            <a:avLst/>
          </a:prstGeom>
          <a:noFill/>
        </p:spPr>
        <p:txBody>
          <a:bodyPr wrap="square" rtlCol="0">
            <a:spAutoFit/>
          </a:bodyPr>
          <a:lstStyle/>
          <a:p>
            <a:r>
              <a:rPr lang="cs-CZ" dirty="0">
                <a:solidFill>
                  <a:srgbClr val="FF0000"/>
                </a:solidFill>
              </a:rPr>
              <a:t> </a:t>
            </a:r>
            <a:r>
              <a:rPr lang="cs-CZ" dirty="0" err="1">
                <a:solidFill>
                  <a:srgbClr val="FF0000"/>
                </a:solidFill>
              </a:rPr>
              <a:t>Excitatory</a:t>
            </a:r>
            <a:r>
              <a:rPr lang="cs-CZ" dirty="0">
                <a:solidFill>
                  <a:srgbClr val="FF0000"/>
                </a:solidFill>
              </a:rPr>
              <a:t> NT </a:t>
            </a:r>
            <a:r>
              <a:rPr lang="cs-CZ" dirty="0"/>
              <a:t>:</a:t>
            </a:r>
          </a:p>
          <a:p>
            <a:pPr marL="285750" indent="-285750">
              <a:buFont typeface="Wingdings" pitchFamily="2" charset="2"/>
              <a:buChar char="§"/>
            </a:pPr>
            <a:r>
              <a:rPr lang="cs-CZ" dirty="0" err="1"/>
              <a:t>Depolarizes</a:t>
            </a:r>
            <a:r>
              <a:rPr lang="cs-CZ" dirty="0"/>
              <a:t> </a:t>
            </a:r>
            <a:r>
              <a:rPr lang="cs-CZ" dirty="0" err="1"/>
              <a:t>the</a:t>
            </a:r>
            <a:r>
              <a:rPr lang="cs-CZ" dirty="0"/>
              <a:t> </a:t>
            </a:r>
            <a:r>
              <a:rPr lang="cs-CZ" dirty="0" err="1"/>
              <a:t>postsynaptic</a:t>
            </a:r>
            <a:r>
              <a:rPr lang="cs-CZ" dirty="0"/>
              <a:t> </a:t>
            </a:r>
            <a:r>
              <a:rPr lang="cs-CZ" dirty="0" err="1"/>
              <a:t>potential</a:t>
            </a:r>
            <a:r>
              <a:rPr lang="cs-CZ" dirty="0"/>
              <a:t> (</a:t>
            </a:r>
            <a:r>
              <a:rPr lang="cs-CZ" dirty="0" err="1"/>
              <a:t>closer</a:t>
            </a:r>
            <a:r>
              <a:rPr lang="cs-CZ" dirty="0"/>
              <a:t> to </a:t>
            </a:r>
            <a:r>
              <a:rPr lang="cs-CZ" dirty="0" err="1"/>
              <a:t>threshold</a:t>
            </a:r>
            <a:r>
              <a:rPr lang="cs-CZ" dirty="0"/>
              <a:t>) and </a:t>
            </a:r>
            <a:r>
              <a:rPr lang="cs-CZ" dirty="0" err="1"/>
              <a:t>causes</a:t>
            </a:r>
            <a:r>
              <a:rPr lang="cs-CZ" dirty="0"/>
              <a:t> </a:t>
            </a:r>
            <a:r>
              <a:rPr lang="cs-CZ" dirty="0" err="1"/>
              <a:t>the</a:t>
            </a:r>
            <a:r>
              <a:rPr lang="cs-CZ" dirty="0"/>
              <a:t> </a:t>
            </a:r>
            <a:r>
              <a:rPr lang="cs-CZ" dirty="0" err="1"/>
              <a:t>initiation</a:t>
            </a:r>
            <a:r>
              <a:rPr lang="cs-CZ" dirty="0"/>
              <a:t> and </a:t>
            </a:r>
            <a:r>
              <a:rPr lang="cs-CZ" dirty="0" err="1"/>
              <a:t>propagation</a:t>
            </a:r>
            <a:r>
              <a:rPr lang="cs-CZ" dirty="0"/>
              <a:t> </a:t>
            </a:r>
            <a:r>
              <a:rPr lang="cs-CZ" dirty="0" err="1"/>
              <a:t>of</a:t>
            </a:r>
            <a:r>
              <a:rPr lang="cs-CZ" dirty="0"/>
              <a:t> </a:t>
            </a:r>
            <a:r>
              <a:rPr lang="cs-CZ" dirty="0" err="1"/>
              <a:t>Action</a:t>
            </a:r>
            <a:r>
              <a:rPr lang="cs-CZ" dirty="0"/>
              <a:t> </a:t>
            </a:r>
            <a:r>
              <a:rPr lang="cs-CZ" dirty="0" err="1"/>
              <a:t>Potential</a:t>
            </a:r>
            <a:r>
              <a:rPr lang="cs-CZ" dirty="0"/>
              <a:t>  </a:t>
            </a:r>
          </a:p>
          <a:p>
            <a:pPr marL="285750" indent="-285750">
              <a:buFont typeface="Wingdings" pitchFamily="2" charset="2"/>
              <a:buChar char="§"/>
            </a:pPr>
            <a:r>
              <a:rPr lang="cs-CZ" dirty="0" err="1"/>
              <a:t>Example</a:t>
            </a:r>
            <a:r>
              <a:rPr lang="cs-CZ" dirty="0"/>
              <a:t> : </a:t>
            </a:r>
            <a:r>
              <a:rPr lang="cs-CZ" dirty="0" err="1"/>
              <a:t>Glutamtate</a:t>
            </a:r>
            <a:r>
              <a:rPr lang="cs-CZ" dirty="0"/>
              <a:t>, </a:t>
            </a:r>
            <a:r>
              <a:rPr lang="cs-CZ" dirty="0" err="1"/>
              <a:t>Aspartate</a:t>
            </a:r>
            <a:r>
              <a:rPr lang="cs-CZ" dirty="0"/>
              <a:t>, Acetylcholine ,</a:t>
            </a:r>
          </a:p>
          <a:p>
            <a:endParaRPr lang="cs-CZ" dirty="0"/>
          </a:p>
          <a:p>
            <a:r>
              <a:rPr lang="cs-CZ" dirty="0">
                <a:solidFill>
                  <a:schemeClr val="accent6">
                    <a:lumMod val="75000"/>
                  </a:schemeClr>
                </a:solidFill>
              </a:rPr>
              <a:t>Inhibitory NT </a:t>
            </a:r>
            <a:r>
              <a:rPr lang="cs-CZ" dirty="0"/>
              <a:t>: </a:t>
            </a:r>
          </a:p>
          <a:p>
            <a:pPr marL="285750" indent="-285750">
              <a:buFont typeface="Wingdings" pitchFamily="2" charset="2"/>
              <a:buChar char="§"/>
            </a:pPr>
            <a:r>
              <a:rPr lang="cs-CZ" dirty="0" err="1"/>
              <a:t>Hyperpolarizes</a:t>
            </a:r>
            <a:r>
              <a:rPr lang="cs-CZ" dirty="0"/>
              <a:t> </a:t>
            </a:r>
            <a:r>
              <a:rPr lang="cs-CZ" dirty="0" err="1"/>
              <a:t>the</a:t>
            </a:r>
            <a:r>
              <a:rPr lang="cs-CZ" dirty="0"/>
              <a:t> </a:t>
            </a:r>
            <a:r>
              <a:rPr lang="cs-CZ" dirty="0" err="1"/>
              <a:t>postsynaptic</a:t>
            </a:r>
            <a:r>
              <a:rPr lang="cs-CZ" dirty="0"/>
              <a:t> </a:t>
            </a:r>
            <a:r>
              <a:rPr lang="cs-CZ" dirty="0" err="1"/>
              <a:t>potential</a:t>
            </a:r>
            <a:r>
              <a:rPr lang="cs-CZ" dirty="0"/>
              <a:t> (</a:t>
            </a:r>
            <a:r>
              <a:rPr lang="cs-CZ" dirty="0" err="1"/>
              <a:t>away</a:t>
            </a:r>
            <a:r>
              <a:rPr lang="cs-CZ" dirty="0"/>
              <a:t> </a:t>
            </a:r>
            <a:r>
              <a:rPr lang="cs-CZ" dirty="0" err="1"/>
              <a:t>from</a:t>
            </a:r>
            <a:r>
              <a:rPr lang="cs-CZ" dirty="0"/>
              <a:t> </a:t>
            </a:r>
            <a:r>
              <a:rPr lang="cs-CZ" dirty="0" err="1"/>
              <a:t>threshold</a:t>
            </a:r>
            <a:r>
              <a:rPr lang="cs-CZ" dirty="0"/>
              <a:t>) , </a:t>
            </a:r>
            <a:r>
              <a:rPr lang="cs-CZ" dirty="0" err="1"/>
              <a:t>Action</a:t>
            </a:r>
            <a:r>
              <a:rPr lang="cs-CZ" dirty="0"/>
              <a:t> </a:t>
            </a:r>
            <a:r>
              <a:rPr lang="cs-CZ" dirty="0" err="1"/>
              <a:t>potential</a:t>
            </a:r>
            <a:r>
              <a:rPr lang="cs-CZ" dirty="0"/>
              <a:t> </a:t>
            </a:r>
            <a:r>
              <a:rPr lang="cs-CZ" dirty="0" err="1"/>
              <a:t>generation</a:t>
            </a:r>
            <a:r>
              <a:rPr lang="cs-CZ" dirty="0"/>
              <a:t> and </a:t>
            </a:r>
            <a:r>
              <a:rPr lang="cs-CZ" dirty="0" err="1"/>
              <a:t>propagation</a:t>
            </a:r>
            <a:r>
              <a:rPr lang="cs-CZ" dirty="0"/>
              <a:t> </a:t>
            </a:r>
            <a:r>
              <a:rPr lang="cs-CZ" dirty="0" err="1"/>
              <a:t>is</a:t>
            </a:r>
            <a:r>
              <a:rPr lang="cs-CZ" dirty="0"/>
              <a:t> </a:t>
            </a:r>
            <a:r>
              <a:rPr lang="cs-CZ" dirty="0" err="1"/>
              <a:t>inhibited</a:t>
            </a:r>
            <a:r>
              <a:rPr lang="cs-CZ" dirty="0"/>
              <a:t> </a:t>
            </a:r>
          </a:p>
          <a:p>
            <a:pPr marL="285750" indent="-285750">
              <a:buFont typeface="Wingdings" pitchFamily="2" charset="2"/>
              <a:buChar char="§"/>
            </a:pPr>
            <a:r>
              <a:rPr lang="cs-CZ" dirty="0" err="1"/>
              <a:t>Example</a:t>
            </a:r>
            <a:r>
              <a:rPr lang="cs-CZ" dirty="0"/>
              <a:t> : GABA , Glycine </a:t>
            </a:r>
          </a:p>
        </p:txBody>
      </p:sp>
    </p:spTree>
    <p:extLst>
      <p:ext uri="{BB962C8B-B14F-4D97-AF65-F5344CB8AC3E}">
        <p14:creationId xmlns:p14="http://schemas.microsoft.com/office/powerpoint/2010/main" val="19545747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AE28EF-3FC5-0145-A8C1-A787684EEE49}"/>
              </a:ext>
            </a:extLst>
          </p:cNvPr>
          <p:cNvSpPr>
            <a:spLocks noGrp="1"/>
          </p:cNvSpPr>
          <p:nvPr>
            <p:ph type="title"/>
          </p:nvPr>
        </p:nvSpPr>
        <p:spPr/>
        <p:txBody>
          <a:bodyPr>
            <a:normAutofit/>
          </a:bodyPr>
          <a:lstStyle/>
          <a:p>
            <a:r>
              <a:rPr lang="cs-CZ" sz="4400" b="1" dirty="0" err="1"/>
              <a:t>Modulatory</a:t>
            </a:r>
            <a:r>
              <a:rPr lang="cs-CZ" sz="4400" b="1" dirty="0"/>
              <a:t> synapse and </a:t>
            </a:r>
            <a:r>
              <a:rPr lang="cs-CZ" sz="4400" b="1" dirty="0" err="1"/>
              <a:t>neuromodulators</a:t>
            </a:r>
            <a:endParaRPr lang="cs-CZ" sz="4400" b="1" dirty="0"/>
          </a:p>
        </p:txBody>
      </p:sp>
      <p:pic>
        <p:nvPicPr>
          <p:cNvPr id="4" name="Content Placeholder 3">
            <a:extLst>
              <a:ext uri="{FF2B5EF4-FFF2-40B4-BE49-F238E27FC236}">
                <a16:creationId xmlns:a16="http://schemas.microsoft.com/office/drawing/2014/main" id="{E649E4D9-F8B0-3246-84FB-0FD0AA68B32C}"/>
              </a:ext>
            </a:extLst>
          </p:cNvPr>
          <p:cNvPicPr>
            <a:picLocks noGrp="1" noChangeAspect="1"/>
          </p:cNvPicPr>
          <p:nvPr>
            <p:ph idx="1"/>
          </p:nvPr>
        </p:nvPicPr>
        <p:blipFill>
          <a:blip r:embed="rId2"/>
          <a:stretch>
            <a:fillRect/>
          </a:stretch>
        </p:blipFill>
        <p:spPr>
          <a:xfrm>
            <a:off x="6729440" y="1946472"/>
            <a:ext cx="5359429" cy="4022725"/>
          </a:xfrm>
          <a:prstGeom prst="rect">
            <a:avLst/>
          </a:prstGeom>
        </p:spPr>
      </p:pic>
      <p:sp>
        <p:nvSpPr>
          <p:cNvPr id="5" name="TextBox 4">
            <a:extLst>
              <a:ext uri="{FF2B5EF4-FFF2-40B4-BE49-F238E27FC236}">
                <a16:creationId xmlns:a16="http://schemas.microsoft.com/office/drawing/2014/main" id="{D701A030-8712-E54B-9D93-43F916E64AC6}"/>
              </a:ext>
            </a:extLst>
          </p:cNvPr>
          <p:cNvSpPr txBox="1"/>
          <p:nvPr/>
        </p:nvSpPr>
        <p:spPr>
          <a:xfrm>
            <a:off x="776614" y="2141952"/>
            <a:ext cx="6087649" cy="2308324"/>
          </a:xfrm>
          <a:prstGeom prst="rect">
            <a:avLst/>
          </a:prstGeom>
          <a:noFill/>
        </p:spPr>
        <p:txBody>
          <a:bodyPr wrap="square" rtlCol="0">
            <a:spAutoFit/>
          </a:bodyPr>
          <a:lstStyle/>
          <a:p>
            <a:r>
              <a:rPr lang="cs-CZ" dirty="0" err="1">
                <a:solidFill>
                  <a:srgbClr val="00B050"/>
                </a:solidFill>
              </a:rPr>
              <a:t>Modulatory</a:t>
            </a:r>
            <a:r>
              <a:rPr lang="cs-CZ" dirty="0">
                <a:solidFill>
                  <a:srgbClr val="00B050"/>
                </a:solidFill>
              </a:rPr>
              <a:t> Synapse- </a:t>
            </a:r>
            <a:r>
              <a:rPr lang="cs-CZ" dirty="0" err="1">
                <a:solidFill>
                  <a:srgbClr val="00B050"/>
                </a:solidFill>
              </a:rPr>
              <a:t>Neuromodulators</a:t>
            </a:r>
            <a:r>
              <a:rPr lang="cs-CZ" dirty="0"/>
              <a:t> : </a:t>
            </a:r>
          </a:p>
          <a:p>
            <a:pPr marL="285750" indent="-285750">
              <a:buFont typeface="Wingdings" pitchFamily="2" charset="2"/>
              <a:buChar char="§"/>
            </a:pPr>
            <a:r>
              <a:rPr lang="cs-CZ" dirty="0"/>
              <a:t>Are </a:t>
            </a:r>
            <a:r>
              <a:rPr lang="cs-CZ" u="sng" dirty="0"/>
              <a:t>NOT</a:t>
            </a:r>
            <a:r>
              <a:rPr lang="cs-CZ" dirty="0"/>
              <a:t> </a:t>
            </a:r>
            <a:r>
              <a:rPr lang="cs-CZ" dirty="0" err="1"/>
              <a:t>directly</a:t>
            </a:r>
            <a:r>
              <a:rPr lang="cs-CZ" dirty="0"/>
              <a:t> </a:t>
            </a:r>
            <a:r>
              <a:rPr lang="cs-CZ" dirty="0" err="1"/>
              <a:t>involved</a:t>
            </a:r>
            <a:r>
              <a:rPr lang="cs-CZ" dirty="0"/>
              <a:t> in </a:t>
            </a:r>
            <a:r>
              <a:rPr lang="cs-CZ" dirty="0" err="1"/>
              <a:t>synaptic</a:t>
            </a:r>
            <a:r>
              <a:rPr lang="cs-CZ" dirty="0"/>
              <a:t> </a:t>
            </a:r>
            <a:r>
              <a:rPr lang="cs-CZ" dirty="0" err="1"/>
              <a:t>transmission</a:t>
            </a:r>
            <a:r>
              <a:rPr lang="cs-CZ" dirty="0"/>
              <a:t> </a:t>
            </a:r>
          </a:p>
          <a:p>
            <a:r>
              <a:rPr lang="cs-CZ" dirty="0" err="1"/>
              <a:t>modulate</a:t>
            </a:r>
            <a:r>
              <a:rPr lang="cs-CZ" dirty="0"/>
              <a:t> </a:t>
            </a:r>
            <a:r>
              <a:rPr lang="cs-CZ" dirty="0" err="1"/>
              <a:t>the</a:t>
            </a:r>
            <a:r>
              <a:rPr lang="cs-CZ" dirty="0"/>
              <a:t> </a:t>
            </a:r>
            <a:r>
              <a:rPr lang="cs-CZ" dirty="0" err="1"/>
              <a:t>process</a:t>
            </a:r>
            <a:endParaRPr lang="cs-CZ" dirty="0"/>
          </a:p>
          <a:p>
            <a:pPr marL="285750" indent="-285750">
              <a:buFont typeface="Wingdings" pitchFamily="2" charset="2"/>
              <a:buChar char="§"/>
            </a:pPr>
            <a:r>
              <a:rPr lang="cs-CZ" dirty="0" err="1"/>
              <a:t>Rather</a:t>
            </a:r>
            <a:r>
              <a:rPr lang="cs-CZ" dirty="0"/>
              <a:t> </a:t>
            </a:r>
            <a:r>
              <a:rPr lang="cs-CZ" dirty="0" err="1"/>
              <a:t>regulates</a:t>
            </a:r>
            <a:r>
              <a:rPr lang="cs-CZ" dirty="0"/>
              <a:t> </a:t>
            </a:r>
            <a:r>
              <a:rPr lang="cs-CZ" dirty="0" err="1"/>
              <a:t>or</a:t>
            </a:r>
            <a:r>
              <a:rPr lang="cs-CZ" dirty="0"/>
              <a:t> </a:t>
            </a:r>
            <a:r>
              <a:rPr lang="cs-CZ" dirty="0" err="1"/>
              <a:t>modifies</a:t>
            </a:r>
            <a:r>
              <a:rPr lang="cs-CZ" dirty="0"/>
              <a:t> </a:t>
            </a:r>
            <a:r>
              <a:rPr lang="cs-CZ" dirty="0" err="1"/>
              <a:t>the</a:t>
            </a:r>
            <a:r>
              <a:rPr lang="cs-CZ" dirty="0"/>
              <a:t> </a:t>
            </a:r>
            <a:r>
              <a:rPr lang="cs-CZ" dirty="0" err="1"/>
              <a:t>effect</a:t>
            </a:r>
            <a:r>
              <a:rPr lang="cs-CZ" dirty="0"/>
              <a:t> </a:t>
            </a:r>
            <a:r>
              <a:rPr lang="cs-CZ" dirty="0" err="1"/>
              <a:t>of</a:t>
            </a:r>
            <a:r>
              <a:rPr lang="cs-CZ" dirty="0"/>
              <a:t> </a:t>
            </a:r>
            <a:r>
              <a:rPr lang="cs-CZ" dirty="0" err="1"/>
              <a:t>other</a:t>
            </a:r>
            <a:r>
              <a:rPr lang="cs-CZ" dirty="0"/>
              <a:t> </a:t>
            </a:r>
            <a:r>
              <a:rPr lang="cs-CZ" dirty="0" err="1"/>
              <a:t>excitatory</a:t>
            </a:r>
            <a:r>
              <a:rPr lang="cs-CZ" dirty="0"/>
              <a:t> </a:t>
            </a:r>
            <a:r>
              <a:rPr lang="cs-CZ" dirty="0" err="1"/>
              <a:t>or</a:t>
            </a:r>
            <a:r>
              <a:rPr lang="cs-CZ" dirty="0"/>
              <a:t> inhibitory </a:t>
            </a:r>
            <a:r>
              <a:rPr lang="cs-CZ" dirty="0" err="1"/>
              <a:t>synapses</a:t>
            </a:r>
            <a:r>
              <a:rPr lang="cs-CZ" dirty="0"/>
              <a:t> by </a:t>
            </a:r>
            <a:r>
              <a:rPr lang="cs-CZ" dirty="0" err="1"/>
              <a:t>acting</a:t>
            </a:r>
            <a:r>
              <a:rPr lang="cs-CZ" dirty="0"/>
              <a:t> on </a:t>
            </a:r>
            <a:r>
              <a:rPr lang="cs-CZ" dirty="0" err="1"/>
              <a:t>their</a:t>
            </a:r>
            <a:r>
              <a:rPr lang="cs-CZ" dirty="0"/>
              <a:t> </a:t>
            </a:r>
            <a:r>
              <a:rPr lang="cs-CZ" dirty="0" err="1"/>
              <a:t>presynaptic</a:t>
            </a:r>
            <a:r>
              <a:rPr lang="cs-CZ" dirty="0"/>
              <a:t> </a:t>
            </a:r>
            <a:r>
              <a:rPr lang="cs-CZ" dirty="0" err="1"/>
              <a:t>or</a:t>
            </a:r>
            <a:r>
              <a:rPr lang="cs-CZ" dirty="0"/>
              <a:t> </a:t>
            </a:r>
            <a:r>
              <a:rPr lang="cs-CZ" dirty="0" err="1"/>
              <a:t>postsynaptic</a:t>
            </a:r>
            <a:r>
              <a:rPr lang="cs-CZ" dirty="0"/>
              <a:t> </a:t>
            </a:r>
            <a:r>
              <a:rPr lang="cs-CZ" dirty="0" err="1"/>
              <a:t>membrane</a:t>
            </a:r>
            <a:endParaRPr lang="cs-CZ" dirty="0"/>
          </a:p>
          <a:p>
            <a:pPr marL="285750" indent="-285750">
              <a:buFont typeface="Wingdings" pitchFamily="2" charset="2"/>
              <a:buChar char="§"/>
            </a:pPr>
            <a:r>
              <a:rPr lang="cs-CZ" dirty="0" err="1"/>
              <a:t>Example</a:t>
            </a:r>
            <a:r>
              <a:rPr lang="cs-CZ" dirty="0"/>
              <a:t> : Serotonin, Histamine, </a:t>
            </a:r>
            <a:r>
              <a:rPr lang="cs-CZ" dirty="0" err="1"/>
              <a:t>Norepinephrin</a:t>
            </a:r>
            <a:endParaRPr lang="cs-CZ" dirty="0"/>
          </a:p>
          <a:p>
            <a:endParaRPr lang="cs-CZ" dirty="0"/>
          </a:p>
        </p:txBody>
      </p:sp>
    </p:spTree>
    <p:extLst>
      <p:ext uri="{BB962C8B-B14F-4D97-AF65-F5344CB8AC3E}">
        <p14:creationId xmlns:p14="http://schemas.microsoft.com/office/powerpoint/2010/main" val="29350072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A67D9D-AA69-3642-99D5-81976F74D7F4}"/>
              </a:ext>
            </a:extLst>
          </p:cNvPr>
          <p:cNvSpPr>
            <a:spLocks noGrp="1"/>
          </p:cNvSpPr>
          <p:nvPr>
            <p:ph type="title"/>
          </p:nvPr>
        </p:nvSpPr>
        <p:spPr/>
        <p:txBody>
          <a:bodyPr/>
          <a:lstStyle/>
          <a:p>
            <a:r>
              <a:rPr lang="cs-CZ" dirty="0" err="1"/>
              <a:t>Classification</a:t>
            </a:r>
            <a:r>
              <a:rPr lang="cs-CZ" dirty="0"/>
              <a:t> </a:t>
            </a:r>
            <a:r>
              <a:rPr lang="cs-CZ" dirty="0" err="1"/>
              <a:t>based</a:t>
            </a:r>
            <a:r>
              <a:rPr lang="cs-CZ" dirty="0"/>
              <a:t> on </a:t>
            </a:r>
            <a:r>
              <a:rPr lang="cs-CZ" dirty="0" err="1"/>
              <a:t>chemical</a:t>
            </a:r>
            <a:r>
              <a:rPr lang="cs-CZ" dirty="0"/>
              <a:t> </a:t>
            </a:r>
            <a:r>
              <a:rPr lang="cs-CZ" dirty="0" err="1"/>
              <a:t>structure</a:t>
            </a:r>
            <a:endParaRPr lang="cs-CZ" dirty="0"/>
          </a:p>
        </p:txBody>
      </p:sp>
      <p:pic>
        <p:nvPicPr>
          <p:cNvPr id="5" name="Content Placeholder 4">
            <a:extLst>
              <a:ext uri="{FF2B5EF4-FFF2-40B4-BE49-F238E27FC236}">
                <a16:creationId xmlns:a16="http://schemas.microsoft.com/office/drawing/2014/main" id="{4C5F0B1F-6F04-5F42-A3B6-AC13E531EFBA}"/>
              </a:ext>
            </a:extLst>
          </p:cNvPr>
          <p:cNvPicPr>
            <a:picLocks noGrp="1" noChangeAspect="1"/>
          </p:cNvPicPr>
          <p:nvPr>
            <p:ph idx="1"/>
          </p:nvPr>
        </p:nvPicPr>
        <p:blipFill>
          <a:blip r:embed="rId2"/>
          <a:stretch>
            <a:fillRect/>
          </a:stretch>
        </p:blipFill>
        <p:spPr>
          <a:xfrm>
            <a:off x="1911880" y="1846263"/>
            <a:ext cx="8428566" cy="4022725"/>
          </a:xfrm>
        </p:spPr>
      </p:pic>
    </p:spTree>
    <p:extLst>
      <p:ext uri="{BB962C8B-B14F-4D97-AF65-F5344CB8AC3E}">
        <p14:creationId xmlns:p14="http://schemas.microsoft.com/office/powerpoint/2010/main" val="36129094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92E6C71-6091-6141-BB12-C586B2B26CD7}"/>
              </a:ext>
            </a:extLst>
          </p:cNvPr>
          <p:cNvPicPr>
            <a:picLocks noChangeAspect="1"/>
          </p:cNvPicPr>
          <p:nvPr/>
        </p:nvPicPr>
        <p:blipFill>
          <a:blip r:embed="rId2"/>
          <a:stretch>
            <a:fillRect/>
          </a:stretch>
        </p:blipFill>
        <p:spPr>
          <a:xfrm>
            <a:off x="1208491" y="984630"/>
            <a:ext cx="4787900" cy="2705100"/>
          </a:xfrm>
          <a:prstGeom prst="rect">
            <a:avLst/>
          </a:prstGeom>
        </p:spPr>
      </p:pic>
      <p:pic>
        <p:nvPicPr>
          <p:cNvPr id="5" name="Picture 4">
            <a:extLst>
              <a:ext uri="{FF2B5EF4-FFF2-40B4-BE49-F238E27FC236}">
                <a16:creationId xmlns:a16="http://schemas.microsoft.com/office/drawing/2014/main" id="{1FFF8F64-D4E9-7948-B934-ED7336EA91CB}"/>
              </a:ext>
            </a:extLst>
          </p:cNvPr>
          <p:cNvPicPr>
            <a:picLocks noChangeAspect="1"/>
          </p:cNvPicPr>
          <p:nvPr/>
        </p:nvPicPr>
        <p:blipFill>
          <a:blip r:embed="rId3"/>
          <a:stretch>
            <a:fillRect/>
          </a:stretch>
        </p:blipFill>
        <p:spPr>
          <a:xfrm>
            <a:off x="5996391" y="772141"/>
            <a:ext cx="5194300" cy="3594100"/>
          </a:xfrm>
          <a:prstGeom prst="rect">
            <a:avLst/>
          </a:prstGeom>
        </p:spPr>
      </p:pic>
    </p:spTree>
    <p:extLst>
      <p:ext uri="{BB962C8B-B14F-4D97-AF65-F5344CB8AC3E}">
        <p14:creationId xmlns:p14="http://schemas.microsoft.com/office/powerpoint/2010/main" val="14649694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F3F356-7472-AC43-922B-CC9D8E129336}"/>
              </a:ext>
            </a:extLst>
          </p:cNvPr>
          <p:cNvSpPr>
            <a:spLocks noGrp="1"/>
          </p:cNvSpPr>
          <p:nvPr>
            <p:ph type="title"/>
          </p:nvPr>
        </p:nvSpPr>
        <p:spPr>
          <a:xfrm>
            <a:off x="0" y="212374"/>
            <a:ext cx="5892243" cy="1371716"/>
          </a:xfrm>
        </p:spPr>
        <p:txBody>
          <a:bodyPr>
            <a:noAutofit/>
          </a:bodyPr>
          <a:lstStyle/>
          <a:p>
            <a:r>
              <a:rPr lang="cs-CZ" sz="3600" b="1" dirty="0" err="1"/>
              <a:t>Receptors</a:t>
            </a:r>
            <a:r>
              <a:rPr lang="cs-CZ" sz="3600" b="1" dirty="0"/>
              <a:t> </a:t>
            </a:r>
            <a:r>
              <a:rPr lang="cs-CZ" sz="3600" b="1" dirty="0" err="1"/>
              <a:t>for</a:t>
            </a:r>
            <a:r>
              <a:rPr lang="cs-CZ" sz="3600" b="1" dirty="0"/>
              <a:t> </a:t>
            </a:r>
            <a:r>
              <a:rPr lang="cs-CZ" sz="3600" b="1" dirty="0" err="1"/>
              <a:t>neurotranmitters</a:t>
            </a:r>
            <a:br>
              <a:rPr lang="cs-CZ" sz="3600" b="1" dirty="0"/>
            </a:br>
            <a:r>
              <a:rPr lang="cs-CZ" sz="3600" b="1" dirty="0"/>
              <a:t>(</a:t>
            </a:r>
            <a:r>
              <a:rPr lang="cs-CZ" sz="3600" b="1" dirty="0" err="1"/>
              <a:t>Ionotropic</a:t>
            </a:r>
            <a:r>
              <a:rPr lang="cs-CZ" sz="3600" b="1" dirty="0"/>
              <a:t> and </a:t>
            </a:r>
            <a:r>
              <a:rPr lang="cs-CZ" sz="3600" b="1" dirty="0" err="1"/>
              <a:t>metabotropic</a:t>
            </a:r>
            <a:r>
              <a:rPr lang="cs-CZ" sz="3600" b="1" dirty="0"/>
              <a:t> </a:t>
            </a:r>
            <a:r>
              <a:rPr lang="cs-CZ" sz="3600" b="1" dirty="0" err="1"/>
              <a:t>receptors</a:t>
            </a:r>
            <a:r>
              <a:rPr lang="cs-CZ" sz="3600" b="1" dirty="0"/>
              <a:t>)</a:t>
            </a:r>
          </a:p>
        </p:txBody>
      </p:sp>
      <p:pic>
        <p:nvPicPr>
          <p:cNvPr id="5" name="Content Placeholder 4">
            <a:extLst>
              <a:ext uri="{FF2B5EF4-FFF2-40B4-BE49-F238E27FC236}">
                <a16:creationId xmlns:a16="http://schemas.microsoft.com/office/drawing/2014/main" id="{468FA00F-020B-0947-A2DF-CBEA2153ED9E}"/>
              </a:ext>
            </a:extLst>
          </p:cNvPr>
          <p:cNvPicPr>
            <a:picLocks noGrp="1" noChangeAspect="1"/>
          </p:cNvPicPr>
          <p:nvPr>
            <p:ph idx="1"/>
          </p:nvPr>
        </p:nvPicPr>
        <p:blipFill>
          <a:blip r:embed="rId2"/>
          <a:stretch>
            <a:fillRect/>
          </a:stretch>
        </p:blipFill>
        <p:spPr>
          <a:xfrm>
            <a:off x="5892243" y="0"/>
            <a:ext cx="4962359" cy="6645626"/>
          </a:xfrm>
        </p:spPr>
      </p:pic>
    </p:spTree>
    <p:extLst>
      <p:ext uri="{BB962C8B-B14F-4D97-AF65-F5344CB8AC3E}">
        <p14:creationId xmlns:p14="http://schemas.microsoft.com/office/powerpoint/2010/main" val="27035333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C98CF1-52FA-C147-B201-010258627145}"/>
              </a:ext>
            </a:extLst>
          </p:cNvPr>
          <p:cNvSpPr>
            <a:spLocks noGrp="1"/>
          </p:cNvSpPr>
          <p:nvPr>
            <p:ph type="title"/>
          </p:nvPr>
        </p:nvSpPr>
        <p:spPr/>
        <p:txBody>
          <a:bodyPr/>
          <a:lstStyle/>
          <a:p>
            <a:r>
              <a:rPr lang="cs-CZ" dirty="0" err="1"/>
              <a:t>Glutamate</a:t>
            </a:r>
            <a:endParaRPr lang="cs-CZ" dirty="0"/>
          </a:p>
        </p:txBody>
      </p:sp>
      <p:sp>
        <p:nvSpPr>
          <p:cNvPr id="3" name="Content Placeholder 2">
            <a:extLst>
              <a:ext uri="{FF2B5EF4-FFF2-40B4-BE49-F238E27FC236}">
                <a16:creationId xmlns:a16="http://schemas.microsoft.com/office/drawing/2014/main" id="{A45B73BD-7FA0-864B-BB1D-622F93DC69CC}"/>
              </a:ext>
            </a:extLst>
          </p:cNvPr>
          <p:cNvSpPr>
            <a:spLocks noGrp="1"/>
          </p:cNvSpPr>
          <p:nvPr>
            <p:ph idx="1"/>
          </p:nvPr>
        </p:nvSpPr>
        <p:spPr>
          <a:xfrm>
            <a:off x="1097279" y="1845734"/>
            <a:ext cx="10426665" cy="4542540"/>
          </a:xfrm>
        </p:spPr>
        <p:txBody>
          <a:bodyPr>
            <a:normAutofit fontScale="77500" lnSpcReduction="20000"/>
          </a:bodyPr>
          <a:lstStyle/>
          <a:p>
            <a:pPr>
              <a:buFont typeface="Arial" panose="020B0604020202020204" pitchFamily="34" charset="0"/>
              <a:buChar char="•"/>
            </a:pPr>
            <a:r>
              <a:rPr lang="cs-CZ" dirty="0" err="1"/>
              <a:t>The</a:t>
            </a:r>
            <a:r>
              <a:rPr lang="cs-CZ" dirty="0"/>
              <a:t> </a:t>
            </a:r>
            <a:r>
              <a:rPr lang="cs-CZ" dirty="0" err="1"/>
              <a:t>main</a:t>
            </a:r>
            <a:r>
              <a:rPr lang="cs-CZ" dirty="0"/>
              <a:t> </a:t>
            </a:r>
            <a:r>
              <a:rPr lang="cs-CZ" b="1" dirty="0" err="1">
                <a:solidFill>
                  <a:schemeClr val="tx1"/>
                </a:solidFill>
              </a:rPr>
              <a:t>excitatory</a:t>
            </a:r>
            <a:r>
              <a:rPr lang="cs-CZ" dirty="0"/>
              <a:t> </a:t>
            </a:r>
            <a:r>
              <a:rPr lang="cs-CZ" dirty="0" err="1"/>
              <a:t>transmitter</a:t>
            </a:r>
            <a:r>
              <a:rPr lang="cs-CZ" dirty="0"/>
              <a:t> in CNS – </a:t>
            </a:r>
            <a:r>
              <a:rPr lang="cs-CZ" dirty="0" err="1"/>
              <a:t>causes</a:t>
            </a:r>
            <a:r>
              <a:rPr lang="cs-CZ" dirty="0"/>
              <a:t> EPSP (</a:t>
            </a:r>
            <a:r>
              <a:rPr lang="cs-CZ" dirty="0" err="1"/>
              <a:t>specially</a:t>
            </a:r>
            <a:r>
              <a:rPr lang="cs-CZ" dirty="0"/>
              <a:t> in </a:t>
            </a:r>
            <a:r>
              <a:rPr lang="cs-CZ" dirty="0" err="1"/>
              <a:t>spinal</a:t>
            </a:r>
            <a:r>
              <a:rPr lang="cs-CZ" dirty="0"/>
              <a:t> </a:t>
            </a:r>
            <a:r>
              <a:rPr lang="cs-CZ" dirty="0" err="1"/>
              <a:t>cord</a:t>
            </a:r>
            <a:r>
              <a:rPr lang="cs-CZ" dirty="0"/>
              <a:t> and Cerebellum)</a:t>
            </a:r>
          </a:p>
          <a:p>
            <a:pPr>
              <a:buFont typeface="Arial" panose="020B0604020202020204" pitchFamily="34" charset="0"/>
              <a:buChar char="•"/>
            </a:pPr>
            <a:r>
              <a:rPr lang="cs-CZ" dirty="0" err="1"/>
              <a:t>Precursor</a:t>
            </a:r>
            <a:r>
              <a:rPr lang="cs-CZ" dirty="0"/>
              <a:t> to GABA </a:t>
            </a:r>
          </a:p>
          <a:p>
            <a:pPr>
              <a:buFont typeface="Arial" panose="020B0604020202020204" pitchFamily="34" charset="0"/>
              <a:buChar char="•"/>
            </a:pPr>
            <a:r>
              <a:rPr lang="cs-CZ" dirty="0" err="1"/>
              <a:t>Action</a:t>
            </a:r>
            <a:r>
              <a:rPr lang="cs-CZ" dirty="0"/>
              <a:t> </a:t>
            </a:r>
            <a:r>
              <a:rPr lang="cs-CZ" dirty="0" err="1"/>
              <a:t>terminated</a:t>
            </a:r>
            <a:r>
              <a:rPr lang="cs-CZ" dirty="0"/>
              <a:t> by </a:t>
            </a:r>
            <a:r>
              <a:rPr lang="cs-CZ" dirty="0" err="1"/>
              <a:t>presynaptic</a:t>
            </a:r>
            <a:r>
              <a:rPr lang="cs-CZ" dirty="0"/>
              <a:t> </a:t>
            </a:r>
            <a:r>
              <a:rPr lang="cs-CZ" dirty="0" err="1"/>
              <a:t>membrane</a:t>
            </a:r>
            <a:r>
              <a:rPr lang="cs-CZ" dirty="0"/>
              <a:t> </a:t>
            </a:r>
            <a:r>
              <a:rPr lang="cs-CZ" dirty="0" err="1"/>
              <a:t>reuptake</a:t>
            </a:r>
            <a:r>
              <a:rPr lang="cs-CZ" dirty="0"/>
              <a:t> </a:t>
            </a:r>
            <a:r>
              <a:rPr lang="cs-CZ" dirty="0" err="1"/>
              <a:t>of</a:t>
            </a:r>
            <a:r>
              <a:rPr lang="cs-CZ" dirty="0"/>
              <a:t> GABA </a:t>
            </a:r>
          </a:p>
          <a:p>
            <a:pPr>
              <a:buFont typeface="Arial" panose="020B0604020202020204" pitchFamily="34" charset="0"/>
              <a:buChar char="•"/>
            </a:pPr>
            <a:r>
              <a:rPr lang="cs-CZ" dirty="0" err="1"/>
              <a:t>Involved</a:t>
            </a:r>
            <a:r>
              <a:rPr lang="cs-CZ" dirty="0"/>
              <a:t> in most </a:t>
            </a:r>
            <a:r>
              <a:rPr lang="cs-CZ" dirty="0" err="1"/>
              <a:t>aspects</a:t>
            </a:r>
            <a:r>
              <a:rPr lang="cs-CZ" dirty="0"/>
              <a:t> </a:t>
            </a:r>
            <a:r>
              <a:rPr lang="cs-CZ" dirty="0" err="1"/>
              <a:t>of</a:t>
            </a:r>
            <a:r>
              <a:rPr lang="cs-CZ" dirty="0"/>
              <a:t> </a:t>
            </a:r>
            <a:r>
              <a:rPr lang="cs-CZ" dirty="0" err="1"/>
              <a:t>normal</a:t>
            </a:r>
            <a:r>
              <a:rPr lang="cs-CZ" dirty="0"/>
              <a:t> brain </a:t>
            </a:r>
            <a:r>
              <a:rPr lang="cs-CZ" dirty="0" err="1"/>
              <a:t>function</a:t>
            </a:r>
            <a:r>
              <a:rPr lang="cs-CZ" dirty="0"/>
              <a:t> </a:t>
            </a:r>
            <a:r>
              <a:rPr lang="cs-CZ" dirty="0" err="1"/>
              <a:t>including</a:t>
            </a:r>
            <a:r>
              <a:rPr lang="cs-CZ" dirty="0"/>
              <a:t> </a:t>
            </a:r>
            <a:r>
              <a:rPr lang="cs-CZ" dirty="0" err="1"/>
              <a:t>congnetion</a:t>
            </a:r>
            <a:r>
              <a:rPr lang="cs-CZ" dirty="0"/>
              <a:t>, </a:t>
            </a:r>
            <a:r>
              <a:rPr lang="cs-CZ" dirty="0" err="1"/>
              <a:t>memory</a:t>
            </a:r>
            <a:r>
              <a:rPr lang="cs-CZ" dirty="0"/>
              <a:t> and </a:t>
            </a:r>
            <a:r>
              <a:rPr lang="cs-CZ" dirty="0" err="1"/>
              <a:t>learning</a:t>
            </a:r>
            <a:endParaRPr lang="cs-CZ" dirty="0"/>
          </a:p>
          <a:p>
            <a:r>
              <a:rPr lang="cs-CZ" u="sng" dirty="0" err="1">
                <a:solidFill>
                  <a:srgbClr val="FF0000"/>
                </a:solidFill>
              </a:rPr>
              <a:t>There</a:t>
            </a:r>
            <a:r>
              <a:rPr lang="cs-CZ" u="sng" dirty="0">
                <a:solidFill>
                  <a:srgbClr val="FF0000"/>
                </a:solidFill>
              </a:rPr>
              <a:t> 4 </a:t>
            </a:r>
            <a:r>
              <a:rPr lang="cs-CZ" u="sng" dirty="0" err="1">
                <a:solidFill>
                  <a:srgbClr val="FF0000"/>
                </a:solidFill>
              </a:rPr>
              <a:t>subtypes</a:t>
            </a:r>
            <a:r>
              <a:rPr lang="cs-CZ" u="sng" dirty="0">
                <a:solidFill>
                  <a:srgbClr val="FF0000"/>
                </a:solidFill>
              </a:rPr>
              <a:t> </a:t>
            </a:r>
            <a:r>
              <a:rPr lang="cs-CZ" u="sng" dirty="0" err="1">
                <a:solidFill>
                  <a:srgbClr val="FF0000"/>
                </a:solidFill>
              </a:rPr>
              <a:t>of</a:t>
            </a:r>
            <a:r>
              <a:rPr lang="cs-CZ" u="sng" dirty="0">
                <a:solidFill>
                  <a:srgbClr val="FF0000"/>
                </a:solidFill>
              </a:rPr>
              <a:t> </a:t>
            </a:r>
            <a:r>
              <a:rPr lang="cs-CZ" u="sng" dirty="0" err="1">
                <a:solidFill>
                  <a:srgbClr val="FF0000"/>
                </a:solidFill>
              </a:rPr>
              <a:t>Glutamate</a:t>
            </a:r>
            <a:r>
              <a:rPr lang="cs-CZ" u="sng" dirty="0">
                <a:solidFill>
                  <a:srgbClr val="FF0000"/>
                </a:solidFill>
              </a:rPr>
              <a:t> </a:t>
            </a:r>
            <a:r>
              <a:rPr lang="cs-CZ" u="sng" dirty="0" err="1">
                <a:solidFill>
                  <a:srgbClr val="FF0000"/>
                </a:solidFill>
              </a:rPr>
              <a:t>receptors</a:t>
            </a:r>
            <a:r>
              <a:rPr lang="cs-CZ" u="sng" dirty="0">
                <a:solidFill>
                  <a:srgbClr val="FF0000"/>
                </a:solidFill>
              </a:rPr>
              <a:t> ; </a:t>
            </a:r>
          </a:p>
          <a:p>
            <a:pPr>
              <a:buFont typeface="Wingdings" pitchFamily="2" charset="2"/>
              <a:buChar char="q"/>
            </a:pPr>
            <a:r>
              <a:rPr lang="cs-CZ" b="1" dirty="0"/>
              <a:t> 3 </a:t>
            </a:r>
            <a:r>
              <a:rPr lang="cs-CZ" b="1" dirty="0" err="1"/>
              <a:t>ionotropic</a:t>
            </a:r>
            <a:r>
              <a:rPr lang="cs-CZ" b="1" dirty="0"/>
              <a:t> </a:t>
            </a:r>
            <a:r>
              <a:rPr lang="cs-CZ" b="1" dirty="0" err="1"/>
              <a:t>receptors</a:t>
            </a:r>
            <a:r>
              <a:rPr lang="cs-CZ" b="1" dirty="0"/>
              <a:t> (Ligand-</a:t>
            </a:r>
            <a:r>
              <a:rPr lang="cs-CZ" b="1" dirty="0" err="1"/>
              <a:t>gated</a:t>
            </a:r>
            <a:r>
              <a:rPr lang="cs-CZ" b="1" dirty="0"/>
              <a:t> Ion </a:t>
            </a:r>
            <a:r>
              <a:rPr lang="cs-CZ" b="1" dirty="0" err="1"/>
              <a:t>channels</a:t>
            </a:r>
            <a:r>
              <a:rPr lang="cs-CZ" b="1" dirty="0"/>
              <a:t>) </a:t>
            </a:r>
          </a:p>
          <a:p>
            <a:pPr marL="0" indent="0">
              <a:buNone/>
            </a:pPr>
            <a:r>
              <a:rPr lang="cs-CZ" dirty="0" err="1"/>
              <a:t>Quicker</a:t>
            </a:r>
            <a:r>
              <a:rPr lang="cs-CZ" dirty="0"/>
              <a:t> </a:t>
            </a:r>
            <a:r>
              <a:rPr lang="cs-CZ" dirty="0" err="1"/>
              <a:t>transmission</a:t>
            </a:r>
            <a:r>
              <a:rPr lang="cs-CZ" dirty="0"/>
              <a:t> </a:t>
            </a:r>
            <a:r>
              <a:rPr lang="cs-CZ" dirty="0" err="1"/>
              <a:t>of</a:t>
            </a:r>
            <a:r>
              <a:rPr lang="cs-CZ" dirty="0"/>
              <a:t> </a:t>
            </a:r>
            <a:r>
              <a:rPr lang="cs-CZ" dirty="0" err="1"/>
              <a:t>information</a:t>
            </a:r>
            <a:r>
              <a:rPr lang="cs-CZ" dirty="0"/>
              <a:t> </a:t>
            </a:r>
          </a:p>
          <a:p>
            <a:pPr>
              <a:buFont typeface="Wingdings" pitchFamily="2" charset="2"/>
              <a:buChar char="§"/>
            </a:pPr>
            <a:r>
              <a:rPr lang="cs-CZ" dirty="0"/>
              <a:t>AMPA </a:t>
            </a:r>
          </a:p>
          <a:p>
            <a:pPr>
              <a:buFont typeface="Wingdings" pitchFamily="2" charset="2"/>
              <a:buChar char="§"/>
            </a:pPr>
            <a:r>
              <a:rPr lang="cs-CZ" dirty="0" err="1"/>
              <a:t>Kainate</a:t>
            </a:r>
            <a:endParaRPr lang="cs-CZ" dirty="0"/>
          </a:p>
          <a:p>
            <a:pPr>
              <a:buFont typeface="Wingdings" pitchFamily="2" charset="2"/>
              <a:buChar char="§"/>
            </a:pPr>
            <a:r>
              <a:rPr lang="cs-CZ" dirty="0"/>
              <a:t>NMDA</a:t>
            </a:r>
          </a:p>
          <a:p>
            <a:pPr>
              <a:buFont typeface="Wingdings" pitchFamily="2" charset="2"/>
              <a:buChar char="q"/>
            </a:pPr>
            <a:r>
              <a:rPr lang="cs-CZ" b="1" dirty="0"/>
              <a:t> 1 </a:t>
            </a:r>
            <a:r>
              <a:rPr lang="cs-CZ" b="1" dirty="0" err="1"/>
              <a:t>metabotropic</a:t>
            </a:r>
            <a:r>
              <a:rPr lang="cs-CZ" b="1" dirty="0"/>
              <a:t> </a:t>
            </a:r>
            <a:r>
              <a:rPr lang="cs-CZ" b="1" dirty="0" err="1"/>
              <a:t>receptors</a:t>
            </a:r>
            <a:r>
              <a:rPr lang="cs-CZ" b="1" dirty="0"/>
              <a:t> (GPCR)</a:t>
            </a:r>
          </a:p>
          <a:p>
            <a:pPr marL="0" indent="0">
              <a:buNone/>
            </a:pPr>
            <a:r>
              <a:rPr lang="cs-CZ" dirty="0"/>
              <a:t>More </a:t>
            </a:r>
            <a:r>
              <a:rPr lang="cs-CZ" dirty="0" err="1"/>
              <a:t>prolonged</a:t>
            </a:r>
            <a:r>
              <a:rPr lang="cs-CZ" dirty="0"/>
              <a:t> stimulus </a:t>
            </a:r>
          </a:p>
          <a:p>
            <a:pPr>
              <a:buFont typeface="Wingdings" pitchFamily="2" charset="2"/>
              <a:buChar char="§"/>
            </a:pPr>
            <a:r>
              <a:rPr lang="cs-CZ" dirty="0"/>
              <a:t>3 </a:t>
            </a:r>
            <a:r>
              <a:rPr lang="cs-CZ" dirty="0" err="1"/>
              <a:t>classes</a:t>
            </a:r>
            <a:r>
              <a:rPr lang="cs-CZ" dirty="0"/>
              <a:t> </a:t>
            </a:r>
            <a:r>
              <a:rPr lang="cs-CZ" dirty="0" err="1"/>
              <a:t>mGlutRs</a:t>
            </a:r>
            <a:endParaRPr lang="cs-CZ" dirty="0"/>
          </a:p>
          <a:p>
            <a:endParaRPr lang="cs-CZ" dirty="0"/>
          </a:p>
        </p:txBody>
      </p:sp>
      <p:pic>
        <p:nvPicPr>
          <p:cNvPr id="5" name="Picture 4">
            <a:extLst>
              <a:ext uri="{FF2B5EF4-FFF2-40B4-BE49-F238E27FC236}">
                <a16:creationId xmlns:a16="http://schemas.microsoft.com/office/drawing/2014/main" id="{FB76E3C0-8B90-7E40-833D-808993FDC92D}"/>
              </a:ext>
            </a:extLst>
          </p:cNvPr>
          <p:cNvPicPr>
            <a:picLocks noChangeAspect="1"/>
          </p:cNvPicPr>
          <p:nvPr/>
        </p:nvPicPr>
        <p:blipFill>
          <a:blip r:embed="rId2"/>
          <a:stretch>
            <a:fillRect/>
          </a:stretch>
        </p:blipFill>
        <p:spPr>
          <a:xfrm>
            <a:off x="9583655" y="4230805"/>
            <a:ext cx="2608345" cy="2026693"/>
          </a:xfrm>
          <a:prstGeom prst="rect">
            <a:avLst/>
          </a:prstGeom>
        </p:spPr>
      </p:pic>
      <p:pic>
        <p:nvPicPr>
          <p:cNvPr id="7" name="Picture 6">
            <a:extLst>
              <a:ext uri="{FF2B5EF4-FFF2-40B4-BE49-F238E27FC236}">
                <a16:creationId xmlns:a16="http://schemas.microsoft.com/office/drawing/2014/main" id="{524DD694-288B-9749-9538-41A08C44200C}"/>
              </a:ext>
            </a:extLst>
          </p:cNvPr>
          <p:cNvPicPr>
            <a:picLocks noChangeAspect="1"/>
          </p:cNvPicPr>
          <p:nvPr/>
        </p:nvPicPr>
        <p:blipFill>
          <a:blip r:embed="rId3"/>
          <a:stretch>
            <a:fillRect/>
          </a:stretch>
        </p:blipFill>
        <p:spPr>
          <a:xfrm>
            <a:off x="6096000" y="4179097"/>
            <a:ext cx="3167133" cy="2130107"/>
          </a:xfrm>
          <a:prstGeom prst="rect">
            <a:avLst/>
          </a:prstGeom>
        </p:spPr>
      </p:pic>
    </p:spTree>
    <p:extLst>
      <p:ext uri="{BB962C8B-B14F-4D97-AF65-F5344CB8AC3E}">
        <p14:creationId xmlns:p14="http://schemas.microsoft.com/office/powerpoint/2010/main" val="4799530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9247F4-A351-1C45-9E3E-72D50FB7DAA7}"/>
              </a:ext>
            </a:extLst>
          </p:cNvPr>
          <p:cNvSpPr>
            <a:spLocks noGrp="1"/>
          </p:cNvSpPr>
          <p:nvPr>
            <p:ph type="title"/>
          </p:nvPr>
        </p:nvSpPr>
        <p:spPr/>
        <p:txBody>
          <a:bodyPr/>
          <a:lstStyle/>
          <a:p>
            <a:r>
              <a:rPr lang="cs-CZ" dirty="0" err="1"/>
              <a:t>Ionotropic</a:t>
            </a:r>
            <a:r>
              <a:rPr lang="cs-CZ" dirty="0"/>
              <a:t> </a:t>
            </a:r>
            <a:r>
              <a:rPr lang="cs-CZ" dirty="0" err="1"/>
              <a:t>glutamate</a:t>
            </a:r>
            <a:r>
              <a:rPr lang="cs-CZ" dirty="0"/>
              <a:t> </a:t>
            </a:r>
            <a:r>
              <a:rPr lang="cs-CZ" dirty="0" err="1"/>
              <a:t>receptors</a:t>
            </a:r>
            <a:endParaRPr lang="cs-CZ" dirty="0"/>
          </a:p>
        </p:txBody>
      </p:sp>
      <p:pic>
        <p:nvPicPr>
          <p:cNvPr id="5" name="Content Placeholder 4">
            <a:extLst>
              <a:ext uri="{FF2B5EF4-FFF2-40B4-BE49-F238E27FC236}">
                <a16:creationId xmlns:a16="http://schemas.microsoft.com/office/drawing/2014/main" id="{5FA7DDF6-6D64-E048-A6AA-A2E278372375}"/>
              </a:ext>
            </a:extLst>
          </p:cNvPr>
          <p:cNvPicPr>
            <a:picLocks noGrp="1" noChangeAspect="1"/>
          </p:cNvPicPr>
          <p:nvPr>
            <p:ph idx="1"/>
          </p:nvPr>
        </p:nvPicPr>
        <p:blipFill>
          <a:blip r:embed="rId2"/>
          <a:stretch>
            <a:fillRect/>
          </a:stretch>
        </p:blipFill>
        <p:spPr>
          <a:xfrm>
            <a:off x="1420813" y="2295525"/>
            <a:ext cx="9410700" cy="3124200"/>
          </a:xfrm>
        </p:spPr>
      </p:pic>
    </p:spTree>
    <p:extLst>
      <p:ext uri="{BB962C8B-B14F-4D97-AF65-F5344CB8AC3E}">
        <p14:creationId xmlns:p14="http://schemas.microsoft.com/office/powerpoint/2010/main" val="21555878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8DAC7BB-4530-5445-A37B-662CBA0383DF}"/>
              </a:ext>
            </a:extLst>
          </p:cNvPr>
          <p:cNvPicPr>
            <a:picLocks noChangeAspect="1"/>
          </p:cNvPicPr>
          <p:nvPr/>
        </p:nvPicPr>
        <p:blipFill>
          <a:blip r:embed="rId2"/>
          <a:stretch>
            <a:fillRect/>
          </a:stretch>
        </p:blipFill>
        <p:spPr>
          <a:xfrm>
            <a:off x="2818736" y="0"/>
            <a:ext cx="6215886" cy="6264322"/>
          </a:xfrm>
          <a:prstGeom prst="rect">
            <a:avLst/>
          </a:prstGeom>
        </p:spPr>
      </p:pic>
    </p:spTree>
    <p:extLst>
      <p:ext uri="{BB962C8B-B14F-4D97-AF65-F5344CB8AC3E}">
        <p14:creationId xmlns:p14="http://schemas.microsoft.com/office/powerpoint/2010/main" val="779249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732DB6-11FF-824D-884A-970A52854127}"/>
              </a:ext>
            </a:extLst>
          </p:cNvPr>
          <p:cNvSpPr>
            <a:spLocks noGrp="1"/>
          </p:cNvSpPr>
          <p:nvPr>
            <p:ph type="title"/>
          </p:nvPr>
        </p:nvSpPr>
        <p:spPr/>
        <p:txBody>
          <a:bodyPr>
            <a:normAutofit/>
          </a:bodyPr>
          <a:lstStyle/>
          <a:p>
            <a:r>
              <a:rPr lang="cs-CZ" sz="4400" b="1" dirty="0" err="1"/>
              <a:t>Learning</a:t>
            </a:r>
            <a:r>
              <a:rPr lang="cs-CZ" sz="4400" b="1" dirty="0"/>
              <a:t> </a:t>
            </a:r>
            <a:r>
              <a:rPr lang="cs-CZ" sz="4400" b="1" dirty="0" err="1"/>
              <a:t>objectives</a:t>
            </a:r>
            <a:r>
              <a:rPr lang="cs-CZ" sz="4400" b="1" dirty="0"/>
              <a:t> </a:t>
            </a:r>
          </a:p>
        </p:txBody>
      </p:sp>
      <p:sp>
        <p:nvSpPr>
          <p:cNvPr id="3" name="Content Placeholder 2">
            <a:extLst>
              <a:ext uri="{FF2B5EF4-FFF2-40B4-BE49-F238E27FC236}">
                <a16:creationId xmlns:a16="http://schemas.microsoft.com/office/drawing/2014/main" id="{A62D316B-E416-064B-BDBB-6C5ACBAFEE5C}"/>
              </a:ext>
            </a:extLst>
          </p:cNvPr>
          <p:cNvSpPr>
            <a:spLocks noGrp="1"/>
          </p:cNvSpPr>
          <p:nvPr>
            <p:ph idx="1"/>
          </p:nvPr>
        </p:nvSpPr>
        <p:spPr>
          <a:xfrm>
            <a:off x="1097280" y="1845734"/>
            <a:ext cx="10396024" cy="4504266"/>
          </a:xfrm>
        </p:spPr>
        <p:txBody>
          <a:bodyPr>
            <a:normAutofit fontScale="70000" lnSpcReduction="20000"/>
          </a:bodyPr>
          <a:lstStyle/>
          <a:p>
            <a:pPr marL="457200" indent="-457200">
              <a:buFont typeface="+mj-lt"/>
              <a:buAutoNum type="arabicPeriod"/>
            </a:pPr>
            <a:endParaRPr lang="cs-CZ" dirty="0"/>
          </a:p>
          <a:p>
            <a:pPr marL="457200" lvl="0" indent="-457200">
              <a:buFont typeface="+mj-lt"/>
              <a:buAutoNum type="arabicPeriod"/>
            </a:pPr>
            <a:endParaRPr lang="cs-CZ" dirty="0"/>
          </a:p>
          <a:p>
            <a:r>
              <a:rPr lang="cs-CZ" dirty="0" err="1"/>
              <a:t>Preparation</a:t>
            </a:r>
            <a:r>
              <a:rPr lang="cs-CZ" dirty="0"/>
              <a:t> (</a:t>
            </a:r>
            <a:r>
              <a:rPr lang="cs-CZ" dirty="0" err="1"/>
              <a:t>self-studying</a:t>
            </a:r>
            <a:r>
              <a:rPr lang="cs-CZ" dirty="0"/>
              <a:t> – study </a:t>
            </a:r>
            <a:r>
              <a:rPr lang="cs-CZ" dirty="0" err="1"/>
              <a:t>following</a:t>
            </a:r>
            <a:r>
              <a:rPr lang="cs-CZ" dirty="0"/>
              <a:t> </a:t>
            </a:r>
            <a:r>
              <a:rPr lang="cs-CZ" dirty="0" err="1"/>
              <a:t>topics</a:t>
            </a:r>
            <a:r>
              <a:rPr lang="cs-CZ" dirty="0"/>
              <a:t> prior to </a:t>
            </a:r>
            <a:r>
              <a:rPr lang="cs-CZ" dirty="0" err="1"/>
              <a:t>the</a:t>
            </a:r>
            <a:r>
              <a:rPr lang="cs-CZ" dirty="0"/>
              <a:t> </a:t>
            </a:r>
            <a:r>
              <a:rPr lang="cs-CZ" dirty="0" err="1"/>
              <a:t>tutorial</a:t>
            </a:r>
            <a:r>
              <a:rPr lang="cs-CZ" dirty="0"/>
              <a:t>)</a:t>
            </a:r>
          </a:p>
          <a:p>
            <a:r>
              <a:rPr lang="cs-CZ" dirty="0"/>
              <a:t>Neuron: </a:t>
            </a:r>
            <a:r>
              <a:rPr lang="cs-CZ" dirty="0" err="1"/>
              <a:t>structure</a:t>
            </a:r>
            <a:r>
              <a:rPr lang="cs-CZ" dirty="0"/>
              <a:t>, </a:t>
            </a:r>
            <a:r>
              <a:rPr lang="cs-CZ" dirty="0" err="1"/>
              <a:t>functional</a:t>
            </a:r>
            <a:r>
              <a:rPr lang="cs-CZ" dirty="0"/>
              <a:t> </a:t>
            </a:r>
            <a:r>
              <a:rPr lang="cs-CZ" dirty="0" err="1"/>
              <a:t>organisation</a:t>
            </a:r>
            <a:r>
              <a:rPr lang="cs-CZ" dirty="0"/>
              <a:t> (</a:t>
            </a:r>
            <a:r>
              <a:rPr lang="cs-CZ" dirty="0" err="1"/>
              <a:t>receptive</a:t>
            </a:r>
            <a:r>
              <a:rPr lang="cs-CZ" dirty="0"/>
              <a:t> </a:t>
            </a:r>
            <a:r>
              <a:rPr lang="cs-CZ" dirty="0" err="1"/>
              <a:t>zone</a:t>
            </a:r>
            <a:r>
              <a:rPr lang="cs-CZ" dirty="0"/>
              <a:t>, </a:t>
            </a:r>
            <a:r>
              <a:rPr lang="cs-CZ" dirty="0" err="1"/>
              <a:t>initial</a:t>
            </a:r>
            <a:r>
              <a:rPr lang="cs-CZ" dirty="0"/>
              <a:t> segment, axon, nerve </a:t>
            </a:r>
            <a:r>
              <a:rPr lang="cs-CZ" dirty="0" err="1"/>
              <a:t>ending</a:t>
            </a:r>
            <a:r>
              <a:rPr lang="cs-CZ" dirty="0"/>
              <a:t>). Basic </a:t>
            </a:r>
            <a:r>
              <a:rPr lang="cs-CZ" dirty="0" err="1"/>
              <a:t>classification</a:t>
            </a:r>
            <a:r>
              <a:rPr lang="cs-CZ" dirty="0"/>
              <a:t> </a:t>
            </a:r>
            <a:r>
              <a:rPr lang="cs-CZ" dirty="0" err="1"/>
              <a:t>of</a:t>
            </a:r>
            <a:r>
              <a:rPr lang="cs-CZ" dirty="0"/>
              <a:t> </a:t>
            </a:r>
            <a:r>
              <a:rPr lang="cs-CZ" dirty="0" err="1"/>
              <a:t>neurons</a:t>
            </a:r>
            <a:r>
              <a:rPr lang="cs-CZ" dirty="0"/>
              <a:t>. </a:t>
            </a:r>
            <a:r>
              <a:rPr lang="cs-CZ" dirty="0" err="1"/>
              <a:t>Glial</a:t>
            </a:r>
            <a:r>
              <a:rPr lang="cs-CZ" dirty="0"/>
              <a:t> </a:t>
            </a:r>
            <a:r>
              <a:rPr lang="cs-CZ" dirty="0" err="1"/>
              <a:t>cells</a:t>
            </a:r>
            <a:r>
              <a:rPr lang="cs-CZ" dirty="0"/>
              <a:t>: </a:t>
            </a:r>
            <a:r>
              <a:rPr lang="cs-CZ" dirty="0" err="1"/>
              <a:t>types</a:t>
            </a:r>
            <a:r>
              <a:rPr lang="cs-CZ" dirty="0"/>
              <a:t> and basic </a:t>
            </a:r>
            <a:r>
              <a:rPr lang="cs-CZ" dirty="0" err="1"/>
              <a:t>function</a:t>
            </a:r>
            <a:r>
              <a:rPr lang="cs-CZ" dirty="0"/>
              <a:t>. </a:t>
            </a:r>
            <a:r>
              <a:rPr lang="cs-CZ" dirty="0" err="1"/>
              <a:t>Blood</a:t>
            </a:r>
            <a:r>
              <a:rPr lang="cs-CZ" dirty="0"/>
              <a:t>-brain </a:t>
            </a:r>
            <a:r>
              <a:rPr lang="cs-CZ" dirty="0" err="1"/>
              <a:t>barrier</a:t>
            </a:r>
            <a:r>
              <a:rPr lang="cs-CZ" dirty="0"/>
              <a:t>. </a:t>
            </a:r>
            <a:r>
              <a:rPr lang="cs-CZ" dirty="0" err="1"/>
              <a:t>Structure</a:t>
            </a:r>
            <a:r>
              <a:rPr lang="cs-CZ" dirty="0"/>
              <a:t> </a:t>
            </a:r>
            <a:r>
              <a:rPr lang="cs-CZ" dirty="0" err="1"/>
              <a:t>of</a:t>
            </a:r>
            <a:r>
              <a:rPr lang="cs-CZ" dirty="0"/>
              <a:t> </a:t>
            </a:r>
            <a:r>
              <a:rPr lang="cs-CZ" dirty="0" err="1"/>
              <a:t>electrical</a:t>
            </a:r>
            <a:r>
              <a:rPr lang="cs-CZ" dirty="0"/>
              <a:t> and </a:t>
            </a:r>
            <a:r>
              <a:rPr lang="cs-CZ" dirty="0" err="1"/>
              <a:t>chemical</a:t>
            </a:r>
            <a:r>
              <a:rPr lang="cs-CZ" dirty="0"/>
              <a:t> synapse. </a:t>
            </a:r>
            <a:r>
              <a:rPr lang="cs-CZ" dirty="0" err="1"/>
              <a:t>Neurotransmitters</a:t>
            </a:r>
            <a:r>
              <a:rPr lang="cs-CZ" dirty="0"/>
              <a:t>: basic </a:t>
            </a:r>
            <a:r>
              <a:rPr lang="cs-CZ" dirty="0" err="1"/>
              <a:t>types</a:t>
            </a:r>
            <a:r>
              <a:rPr lang="cs-CZ" dirty="0"/>
              <a:t>, </a:t>
            </a:r>
            <a:r>
              <a:rPr lang="cs-CZ" dirty="0" err="1"/>
              <a:t>excitatory</a:t>
            </a:r>
            <a:r>
              <a:rPr lang="cs-CZ" dirty="0"/>
              <a:t> vs. inhibitory. </a:t>
            </a:r>
            <a:r>
              <a:rPr lang="cs-CZ" dirty="0" err="1"/>
              <a:t>Resting</a:t>
            </a:r>
            <a:r>
              <a:rPr lang="cs-CZ" dirty="0"/>
              <a:t> </a:t>
            </a:r>
            <a:r>
              <a:rPr lang="cs-CZ" dirty="0" err="1"/>
              <a:t>membrane</a:t>
            </a:r>
            <a:r>
              <a:rPr lang="cs-CZ" dirty="0"/>
              <a:t> </a:t>
            </a:r>
            <a:r>
              <a:rPr lang="cs-CZ" dirty="0" err="1"/>
              <a:t>potential</a:t>
            </a:r>
            <a:r>
              <a:rPr lang="cs-CZ" dirty="0"/>
              <a:t>. </a:t>
            </a:r>
            <a:r>
              <a:rPr lang="cs-CZ" dirty="0" err="1"/>
              <a:t>Local</a:t>
            </a:r>
            <a:r>
              <a:rPr lang="cs-CZ" dirty="0"/>
              <a:t> response </a:t>
            </a:r>
            <a:r>
              <a:rPr lang="cs-CZ" dirty="0" err="1"/>
              <a:t>of</a:t>
            </a:r>
            <a:r>
              <a:rPr lang="cs-CZ" dirty="0"/>
              <a:t> </a:t>
            </a:r>
            <a:r>
              <a:rPr lang="cs-CZ" dirty="0" err="1"/>
              <a:t>membrane</a:t>
            </a:r>
            <a:r>
              <a:rPr lang="cs-CZ" dirty="0"/>
              <a:t> </a:t>
            </a:r>
            <a:r>
              <a:rPr lang="cs-CZ" dirty="0" err="1"/>
              <a:t>potential</a:t>
            </a:r>
            <a:r>
              <a:rPr lang="cs-CZ" dirty="0"/>
              <a:t> vs. </a:t>
            </a:r>
            <a:r>
              <a:rPr lang="cs-CZ" dirty="0" err="1"/>
              <a:t>action</a:t>
            </a:r>
            <a:r>
              <a:rPr lang="cs-CZ" dirty="0"/>
              <a:t> </a:t>
            </a:r>
            <a:r>
              <a:rPr lang="cs-CZ" dirty="0" err="1"/>
              <a:t>potential</a:t>
            </a:r>
            <a:r>
              <a:rPr lang="cs-CZ" dirty="0"/>
              <a:t> (ion </a:t>
            </a:r>
            <a:r>
              <a:rPr lang="cs-CZ" dirty="0" err="1"/>
              <a:t>currents</a:t>
            </a:r>
            <a:r>
              <a:rPr lang="cs-CZ" dirty="0"/>
              <a:t>, </a:t>
            </a:r>
            <a:r>
              <a:rPr lang="cs-CZ" dirty="0" err="1"/>
              <a:t>conduction</a:t>
            </a:r>
            <a:r>
              <a:rPr lang="cs-CZ" dirty="0"/>
              <a:t> </a:t>
            </a:r>
            <a:r>
              <a:rPr lang="cs-CZ" dirty="0" err="1"/>
              <a:t>with</a:t>
            </a:r>
            <a:r>
              <a:rPr lang="cs-CZ" dirty="0"/>
              <a:t>/</a:t>
            </a:r>
            <a:r>
              <a:rPr lang="cs-CZ" dirty="0" err="1"/>
              <a:t>without</a:t>
            </a:r>
            <a:r>
              <a:rPr lang="cs-CZ" dirty="0"/>
              <a:t> </a:t>
            </a:r>
            <a:r>
              <a:rPr lang="cs-CZ" dirty="0" err="1"/>
              <a:t>decrement</a:t>
            </a:r>
            <a:r>
              <a:rPr lang="cs-CZ" dirty="0"/>
              <a:t>). </a:t>
            </a:r>
            <a:r>
              <a:rPr lang="cs-CZ" dirty="0" err="1"/>
              <a:t>Basis</a:t>
            </a:r>
            <a:r>
              <a:rPr lang="cs-CZ" dirty="0"/>
              <a:t> </a:t>
            </a:r>
            <a:r>
              <a:rPr lang="cs-CZ" dirty="0" err="1"/>
              <a:t>of</a:t>
            </a:r>
            <a:r>
              <a:rPr lang="cs-CZ" dirty="0"/>
              <a:t> </a:t>
            </a:r>
            <a:r>
              <a:rPr lang="cs-CZ" dirty="0" err="1"/>
              <a:t>action</a:t>
            </a:r>
            <a:r>
              <a:rPr lang="cs-CZ" dirty="0"/>
              <a:t> </a:t>
            </a:r>
            <a:r>
              <a:rPr lang="cs-CZ" dirty="0" err="1"/>
              <a:t>potential</a:t>
            </a:r>
            <a:r>
              <a:rPr lang="cs-CZ" dirty="0"/>
              <a:t> </a:t>
            </a:r>
            <a:r>
              <a:rPr lang="cs-CZ" dirty="0" err="1"/>
              <a:t>conduction</a:t>
            </a:r>
            <a:r>
              <a:rPr lang="cs-CZ" dirty="0"/>
              <a:t> </a:t>
            </a:r>
            <a:r>
              <a:rPr lang="cs-CZ" dirty="0" err="1"/>
              <a:t>through</a:t>
            </a:r>
            <a:r>
              <a:rPr lang="cs-CZ" dirty="0"/>
              <a:t> axon. </a:t>
            </a:r>
            <a:r>
              <a:rPr lang="cs-CZ" dirty="0" err="1"/>
              <a:t>Types</a:t>
            </a:r>
            <a:r>
              <a:rPr lang="cs-CZ" dirty="0"/>
              <a:t> </a:t>
            </a:r>
            <a:r>
              <a:rPr lang="cs-CZ" dirty="0" err="1"/>
              <a:t>of</a:t>
            </a:r>
            <a:r>
              <a:rPr lang="cs-CZ" dirty="0"/>
              <a:t> nerve </a:t>
            </a:r>
            <a:r>
              <a:rPr lang="cs-CZ" dirty="0" err="1"/>
              <a:t>fibres</a:t>
            </a:r>
            <a:r>
              <a:rPr lang="cs-CZ" dirty="0"/>
              <a:t>.</a:t>
            </a:r>
          </a:p>
          <a:p>
            <a:r>
              <a:rPr lang="cs-CZ" dirty="0" err="1"/>
              <a:t>Content</a:t>
            </a:r>
            <a:endParaRPr lang="cs-CZ" dirty="0"/>
          </a:p>
          <a:p>
            <a:r>
              <a:rPr lang="cs-CZ" dirty="0"/>
              <a:t>1. Synapse</a:t>
            </a:r>
          </a:p>
          <a:p>
            <a:r>
              <a:rPr lang="cs-CZ" dirty="0" err="1"/>
              <a:t>Electrical</a:t>
            </a:r>
            <a:r>
              <a:rPr lang="cs-CZ" dirty="0"/>
              <a:t> synapse: </a:t>
            </a:r>
            <a:r>
              <a:rPr lang="cs-CZ" dirty="0" err="1"/>
              <a:t>structure</a:t>
            </a:r>
            <a:r>
              <a:rPr lang="cs-CZ" dirty="0"/>
              <a:t>, </a:t>
            </a:r>
            <a:r>
              <a:rPr lang="cs-CZ" dirty="0" err="1"/>
              <a:t>function</a:t>
            </a:r>
            <a:r>
              <a:rPr lang="cs-CZ" dirty="0"/>
              <a:t>.</a:t>
            </a:r>
          </a:p>
          <a:p>
            <a:r>
              <a:rPr lang="cs-CZ" dirty="0" err="1"/>
              <a:t>Structure</a:t>
            </a:r>
            <a:r>
              <a:rPr lang="cs-CZ" dirty="0"/>
              <a:t> </a:t>
            </a:r>
            <a:r>
              <a:rPr lang="cs-CZ" dirty="0" err="1"/>
              <a:t>of</a:t>
            </a:r>
            <a:r>
              <a:rPr lang="cs-CZ" dirty="0"/>
              <a:t> </a:t>
            </a:r>
            <a:r>
              <a:rPr lang="cs-CZ" dirty="0" err="1"/>
              <a:t>chemical</a:t>
            </a:r>
            <a:r>
              <a:rPr lang="cs-CZ" dirty="0"/>
              <a:t> synapse. </a:t>
            </a:r>
            <a:r>
              <a:rPr lang="cs-CZ" dirty="0" err="1"/>
              <a:t>Exocytosis</a:t>
            </a:r>
            <a:r>
              <a:rPr lang="cs-CZ" dirty="0"/>
              <a:t> </a:t>
            </a:r>
            <a:r>
              <a:rPr lang="cs-CZ" dirty="0" err="1"/>
              <a:t>of</a:t>
            </a:r>
            <a:r>
              <a:rPr lang="cs-CZ" dirty="0"/>
              <a:t> </a:t>
            </a:r>
            <a:r>
              <a:rPr lang="cs-CZ" dirty="0" err="1"/>
              <a:t>neurotransmitter</a:t>
            </a:r>
            <a:r>
              <a:rPr lang="cs-CZ" dirty="0"/>
              <a:t>. </a:t>
            </a:r>
            <a:r>
              <a:rPr lang="cs-CZ" dirty="0" err="1"/>
              <a:t>Mechanism</a:t>
            </a:r>
            <a:r>
              <a:rPr lang="cs-CZ" dirty="0"/>
              <a:t> </a:t>
            </a:r>
            <a:r>
              <a:rPr lang="cs-CZ" dirty="0" err="1"/>
              <a:t>of</a:t>
            </a:r>
            <a:r>
              <a:rPr lang="cs-CZ" dirty="0"/>
              <a:t> </a:t>
            </a:r>
            <a:r>
              <a:rPr lang="cs-CZ" dirty="0" err="1"/>
              <a:t>synaptic</a:t>
            </a:r>
            <a:r>
              <a:rPr lang="cs-CZ" dirty="0"/>
              <a:t> </a:t>
            </a:r>
            <a:r>
              <a:rPr lang="cs-CZ" dirty="0" err="1"/>
              <a:t>transmission</a:t>
            </a:r>
            <a:r>
              <a:rPr lang="cs-CZ" dirty="0"/>
              <a:t>. </a:t>
            </a:r>
            <a:r>
              <a:rPr lang="cs-CZ" dirty="0" err="1"/>
              <a:t>Excitatory</a:t>
            </a:r>
            <a:r>
              <a:rPr lang="cs-CZ" dirty="0"/>
              <a:t>, inhibitory and </a:t>
            </a:r>
            <a:r>
              <a:rPr lang="cs-CZ" dirty="0" err="1"/>
              <a:t>modulatory</a:t>
            </a:r>
            <a:r>
              <a:rPr lang="cs-CZ" dirty="0"/>
              <a:t> </a:t>
            </a:r>
            <a:r>
              <a:rPr lang="cs-CZ" dirty="0" err="1"/>
              <a:t>synapses</a:t>
            </a:r>
            <a:r>
              <a:rPr lang="cs-CZ" dirty="0"/>
              <a:t>.</a:t>
            </a:r>
          </a:p>
          <a:p>
            <a:r>
              <a:rPr lang="cs-CZ" dirty="0"/>
              <a:t>2. </a:t>
            </a:r>
            <a:r>
              <a:rPr lang="cs-CZ" dirty="0" err="1"/>
              <a:t>Neurotransmitters</a:t>
            </a:r>
            <a:r>
              <a:rPr lang="cs-CZ" dirty="0"/>
              <a:t> and </a:t>
            </a:r>
            <a:r>
              <a:rPr lang="cs-CZ" dirty="0" err="1"/>
              <a:t>their</a:t>
            </a:r>
            <a:r>
              <a:rPr lang="cs-CZ" dirty="0"/>
              <a:t> </a:t>
            </a:r>
            <a:r>
              <a:rPr lang="cs-CZ" dirty="0" err="1"/>
              <a:t>receptors</a:t>
            </a:r>
            <a:endParaRPr lang="cs-CZ" dirty="0"/>
          </a:p>
          <a:p>
            <a:r>
              <a:rPr lang="cs-CZ" dirty="0"/>
              <a:t>Basic </a:t>
            </a:r>
            <a:r>
              <a:rPr lang="cs-CZ" dirty="0" err="1"/>
              <a:t>classification</a:t>
            </a:r>
            <a:r>
              <a:rPr lang="cs-CZ" dirty="0"/>
              <a:t> </a:t>
            </a:r>
            <a:r>
              <a:rPr lang="cs-CZ" dirty="0" err="1"/>
              <a:t>of</a:t>
            </a:r>
            <a:r>
              <a:rPr lang="cs-CZ" dirty="0"/>
              <a:t> </a:t>
            </a:r>
            <a:r>
              <a:rPr lang="cs-CZ" dirty="0" err="1"/>
              <a:t>neurotransmitters</a:t>
            </a:r>
            <a:r>
              <a:rPr lang="cs-CZ" dirty="0"/>
              <a:t>, </a:t>
            </a:r>
            <a:r>
              <a:rPr lang="cs-CZ" dirty="0" err="1"/>
              <a:t>excitatory</a:t>
            </a:r>
            <a:r>
              <a:rPr lang="cs-CZ" dirty="0"/>
              <a:t> vs. inhibitory. </a:t>
            </a:r>
            <a:r>
              <a:rPr lang="cs-CZ" dirty="0" err="1"/>
              <a:t>Glutamate</a:t>
            </a:r>
            <a:r>
              <a:rPr lang="cs-CZ" dirty="0"/>
              <a:t>, </a:t>
            </a:r>
            <a:r>
              <a:rPr lang="cs-CZ" dirty="0" err="1"/>
              <a:t>metabotropic</a:t>
            </a:r>
            <a:r>
              <a:rPr lang="cs-CZ" dirty="0"/>
              <a:t> and </a:t>
            </a:r>
            <a:r>
              <a:rPr lang="cs-CZ" dirty="0" err="1"/>
              <a:t>inotropic</a:t>
            </a:r>
            <a:r>
              <a:rPr lang="cs-CZ" dirty="0"/>
              <a:t> </a:t>
            </a:r>
            <a:r>
              <a:rPr lang="cs-CZ" dirty="0" err="1"/>
              <a:t>glutamate</a:t>
            </a:r>
            <a:r>
              <a:rPr lang="cs-CZ" dirty="0"/>
              <a:t> </a:t>
            </a:r>
            <a:r>
              <a:rPr lang="cs-CZ" dirty="0" err="1"/>
              <a:t>receptors</a:t>
            </a:r>
            <a:r>
              <a:rPr lang="cs-CZ" dirty="0"/>
              <a:t> – </a:t>
            </a:r>
            <a:r>
              <a:rPr lang="cs-CZ" dirty="0" err="1"/>
              <a:t>their</a:t>
            </a:r>
            <a:r>
              <a:rPr lang="cs-CZ" dirty="0"/>
              <a:t> </a:t>
            </a:r>
            <a:r>
              <a:rPr lang="cs-CZ" dirty="0" err="1"/>
              <a:t>distribution</a:t>
            </a:r>
            <a:r>
              <a:rPr lang="cs-CZ" dirty="0"/>
              <a:t>, </a:t>
            </a:r>
            <a:r>
              <a:rPr lang="cs-CZ" dirty="0" err="1"/>
              <a:t>function</a:t>
            </a:r>
            <a:r>
              <a:rPr lang="cs-CZ" dirty="0"/>
              <a:t>, </a:t>
            </a:r>
            <a:r>
              <a:rPr lang="cs-CZ" dirty="0" err="1"/>
              <a:t>physiological</a:t>
            </a:r>
            <a:r>
              <a:rPr lang="cs-CZ" dirty="0"/>
              <a:t> </a:t>
            </a:r>
            <a:r>
              <a:rPr lang="cs-CZ" dirty="0" err="1"/>
              <a:t>significance</a:t>
            </a:r>
            <a:r>
              <a:rPr lang="cs-CZ" dirty="0"/>
              <a:t>. GABA, GABAA receptor – </a:t>
            </a:r>
            <a:r>
              <a:rPr lang="cs-CZ" dirty="0" err="1"/>
              <a:t>function</a:t>
            </a:r>
            <a:r>
              <a:rPr lang="cs-CZ" dirty="0"/>
              <a:t> and </a:t>
            </a:r>
            <a:r>
              <a:rPr lang="cs-CZ" dirty="0" err="1"/>
              <a:t>physiological</a:t>
            </a:r>
            <a:r>
              <a:rPr lang="cs-CZ" dirty="0"/>
              <a:t> </a:t>
            </a:r>
            <a:r>
              <a:rPr lang="cs-CZ" dirty="0" err="1"/>
              <a:t>significance</a:t>
            </a:r>
            <a:r>
              <a:rPr lang="cs-CZ" dirty="0"/>
              <a:t>. Dopamine, </a:t>
            </a:r>
            <a:r>
              <a:rPr lang="cs-CZ" dirty="0" err="1"/>
              <a:t>dopaminergic</a:t>
            </a:r>
            <a:r>
              <a:rPr lang="cs-CZ" dirty="0"/>
              <a:t> </a:t>
            </a:r>
            <a:r>
              <a:rPr lang="cs-CZ" dirty="0" err="1"/>
              <a:t>receptors</a:t>
            </a:r>
            <a:r>
              <a:rPr lang="cs-CZ" dirty="0"/>
              <a:t> – </a:t>
            </a:r>
            <a:r>
              <a:rPr lang="cs-CZ" dirty="0" err="1"/>
              <a:t>classification</a:t>
            </a:r>
            <a:r>
              <a:rPr lang="cs-CZ" dirty="0"/>
              <a:t>, </a:t>
            </a:r>
            <a:r>
              <a:rPr lang="cs-CZ" dirty="0" err="1"/>
              <a:t>examples</a:t>
            </a:r>
            <a:r>
              <a:rPr lang="cs-CZ" dirty="0"/>
              <a:t> </a:t>
            </a:r>
            <a:r>
              <a:rPr lang="cs-CZ" dirty="0" err="1"/>
              <a:t>of</a:t>
            </a:r>
            <a:r>
              <a:rPr lang="cs-CZ" dirty="0"/>
              <a:t> </a:t>
            </a:r>
            <a:r>
              <a:rPr lang="cs-CZ" dirty="0" err="1"/>
              <a:t>distribution</a:t>
            </a:r>
            <a:r>
              <a:rPr lang="cs-CZ" dirty="0"/>
              <a:t>, </a:t>
            </a:r>
            <a:r>
              <a:rPr lang="cs-CZ" dirty="0" err="1"/>
              <a:t>physiological</a:t>
            </a:r>
            <a:r>
              <a:rPr lang="cs-CZ" dirty="0"/>
              <a:t> </a:t>
            </a:r>
            <a:r>
              <a:rPr lang="cs-CZ" dirty="0" err="1"/>
              <a:t>significance</a:t>
            </a:r>
            <a:r>
              <a:rPr lang="cs-CZ" dirty="0"/>
              <a:t>.</a:t>
            </a:r>
          </a:p>
          <a:p>
            <a:endParaRPr lang="cs-CZ" dirty="0"/>
          </a:p>
        </p:txBody>
      </p:sp>
    </p:spTree>
    <p:extLst>
      <p:ext uri="{BB962C8B-B14F-4D97-AF65-F5344CB8AC3E}">
        <p14:creationId xmlns:p14="http://schemas.microsoft.com/office/powerpoint/2010/main" val="35854059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EA24CC-E7CF-E74C-89DB-2E18CB182999}"/>
              </a:ext>
            </a:extLst>
          </p:cNvPr>
          <p:cNvSpPr>
            <a:spLocks noGrp="1"/>
          </p:cNvSpPr>
          <p:nvPr>
            <p:ph type="title"/>
          </p:nvPr>
        </p:nvSpPr>
        <p:spPr/>
        <p:txBody>
          <a:bodyPr/>
          <a:lstStyle/>
          <a:p>
            <a:r>
              <a:rPr lang="cs-CZ" dirty="0" err="1"/>
              <a:t>Glutamate</a:t>
            </a:r>
            <a:endParaRPr lang="cs-CZ" dirty="0"/>
          </a:p>
        </p:txBody>
      </p:sp>
      <p:sp>
        <p:nvSpPr>
          <p:cNvPr id="3" name="Content Placeholder 2">
            <a:extLst>
              <a:ext uri="{FF2B5EF4-FFF2-40B4-BE49-F238E27FC236}">
                <a16:creationId xmlns:a16="http://schemas.microsoft.com/office/drawing/2014/main" id="{FEFFEF0F-F28F-0A42-949A-DD7C32B56B58}"/>
              </a:ext>
            </a:extLst>
          </p:cNvPr>
          <p:cNvSpPr>
            <a:spLocks noGrp="1"/>
          </p:cNvSpPr>
          <p:nvPr>
            <p:ph idx="1"/>
          </p:nvPr>
        </p:nvSpPr>
        <p:spPr/>
        <p:txBody>
          <a:bodyPr/>
          <a:lstStyle/>
          <a:p>
            <a:pPr marL="0" indent="0">
              <a:buFont typeface="Arial" pitchFamily="34" charset="0"/>
              <a:buChar char="•"/>
              <a:defRPr/>
            </a:pPr>
            <a:r>
              <a:rPr lang="en-US" altLang="ru-RU" dirty="0">
                <a:cs typeface="Arial" pitchFamily="34" charset="0"/>
              </a:rPr>
              <a:t>Binding of glutamate to the </a:t>
            </a:r>
            <a:r>
              <a:rPr lang="en-US" altLang="ru-RU" dirty="0">
                <a:solidFill>
                  <a:srgbClr val="FF0000"/>
                </a:solidFill>
                <a:cs typeface="Arial" pitchFamily="34" charset="0"/>
              </a:rPr>
              <a:t>AMPA</a:t>
            </a:r>
            <a:r>
              <a:rPr lang="en-US" altLang="ru-RU" dirty="0">
                <a:cs typeface="Arial" pitchFamily="34" charset="0"/>
              </a:rPr>
              <a:t> </a:t>
            </a:r>
            <a:r>
              <a:rPr lang="en-US" altLang="ru-RU" dirty="0">
                <a:solidFill>
                  <a:srgbClr val="FF0000"/>
                </a:solidFill>
                <a:cs typeface="Arial" pitchFamily="34" charset="0"/>
              </a:rPr>
              <a:t>and </a:t>
            </a:r>
            <a:r>
              <a:rPr lang="en-US" altLang="ru-RU" dirty="0" err="1">
                <a:solidFill>
                  <a:srgbClr val="FF0000"/>
                </a:solidFill>
                <a:cs typeface="Arial" pitchFamily="34" charset="0"/>
              </a:rPr>
              <a:t>kainate</a:t>
            </a:r>
            <a:r>
              <a:rPr lang="en-US" altLang="ru-RU" dirty="0">
                <a:solidFill>
                  <a:srgbClr val="FF0000"/>
                </a:solidFill>
                <a:cs typeface="Arial" pitchFamily="34" charset="0"/>
              </a:rPr>
              <a:t> </a:t>
            </a:r>
            <a:r>
              <a:rPr lang="en-US" altLang="ru-RU" dirty="0">
                <a:cs typeface="Arial" pitchFamily="34" charset="0"/>
              </a:rPr>
              <a:t>receptors produces </a:t>
            </a:r>
            <a:r>
              <a:rPr lang="en-US" altLang="ru-RU" dirty="0">
                <a:solidFill>
                  <a:srgbClr val="FF0000"/>
                </a:solidFill>
                <a:cs typeface="Arial" pitchFamily="34" charset="0"/>
              </a:rPr>
              <a:t>EPSPs</a:t>
            </a:r>
            <a:r>
              <a:rPr lang="en-US" altLang="ru-RU" dirty="0">
                <a:cs typeface="Arial" pitchFamily="34" charset="0"/>
              </a:rPr>
              <a:t>.</a:t>
            </a:r>
          </a:p>
          <a:p>
            <a:pPr marL="0" indent="0">
              <a:buFont typeface="Arial" pitchFamily="34" charset="0"/>
              <a:buChar char="•"/>
              <a:defRPr/>
            </a:pPr>
            <a:r>
              <a:rPr lang="en-US" altLang="ru-RU" dirty="0">
                <a:cs typeface="Arial" pitchFamily="34" charset="0"/>
              </a:rPr>
              <a:t>Binding of glutamate to the </a:t>
            </a:r>
            <a:r>
              <a:rPr lang="en-US" altLang="ru-RU" dirty="0">
                <a:solidFill>
                  <a:srgbClr val="FF0000"/>
                </a:solidFill>
                <a:cs typeface="Arial" pitchFamily="34" charset="0"/>
              </a:rPr>
              <a:t>NMDA </a:t>
            </a:r>
            <a:r>
              <a:rPr lang="en-US" altLang="ru-RU" dirty="0">
                <a:cs typeface="Arial" pitchFamily="34" charset="0"/>
              </a:rPr>
              <a:t>receptor has special properties that allow it not only to regulate the entry of ions, but also to allow those ions to act as second messengers to change the biochemical and structural properties of the cell.</a:t>
            </a:r>
          </a:p>
          <a:p>
            <a:pPr marL="0" indent="0">
              <a:buFont typeface="Arial" pitchFamily="34" charset="0"/>
              <a:buChar char="•"/>
              <a:defRPr/>
            </a:pPr>
            <a:r>
              <a:rPr lang="en-US" altLang="ru-RU" dirty="0">
                <a:cs typeface="Arial" pitchFamily="34" charset="0"/>
              </a:rPr>
              <a:t>These changes are important for the </a:t>
            </a:r>
            <a:r>
              <a:rPr lang="en-US" altLang="ru-RU" dirty="0">
                <a:solidFill>
                  <a:srgbClr val="FF0000"/>
                </a:solidFill>
                <a:cs typeface="Arial" pitchFamily="34" charset="0"/>
              </a:rPr>
              <a:t>production of new memories</a:t>
            </a:r>
            <a:r>
              <a:rPr lang="en-US" altLang="ru-RU" dirty="0">
                <a:cs typeface="Arial" pitchFamily="34" charset="0"/>
              </a:rPr>
              <a:t>, as they initiate a cascade of events that leads to changes in the shape and number of spines at synaptic sites.</a:t>
            </a:r>
          </a:p>
          <a:p>
            <a:endParaRPr lang="cs-CZ" dirty="0"/>
          </a:p>
        </p:txBody>
      </p:sp>
    </p:spTree>
    <p:extLst>
      <p:ext uri="{BB962C8B-B14F-4D97-AF65-F5344CB8AC3E}">
        <p14:creationId xmlns:p14="http://schemas.microsoft.com/office/powerpoint/2010/main" val="1734372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18E50B-FB9D-214C-918D-571E9E2D416F}"/>
              </a:ext>
            </a:extLst>
          </p:cNvPr>
          <p:cNvSpPr>
            <a:spLocks noGrp="1"/>
          </p:cNvSpPr>
          <p:nvPr>
            <p:ph type="title"/>
          </p:nvPr>
        </p:nvSpPr>
        <p:spPr/>
        <p:txBody>
          <a:bodyPr/>
          <a:lstStyle/>
          <a:p>
            <a:r>
              <a:rPr lang="cs-CZ" dirty="0" err="1"/>
              <a:t>Glutamate</a:t>
            </a:r>
            <a:endParaRPr lang="cs-CZ" dirty="0"/>
          </a:p>
        </p:txBody>
      </p:sp>
      <p:sp>
        <p:nvSpPr>
          <p:cNvPr id="3" name="Content Placeholder 2">
            <a:extLst>
              <a:ext uri="{FF2B5EF4-FFF2-40B4-BE49-F238E27FC236}">
                <a16:creationId xmlns:a16="http://schemas.microsoft.com/office/drawing/2014/main" id="{B7498F71-D570-7C4F-95EE-0D32BC83691D}"/>
              </a:ext>
            </a:extLst>
          </p:cNvPr>
          <p:cNvSpPr>
            <a:spLocks noGrp="1"/>
          </p:cNvSpPr>
          <p:nvPr>
            <p:ph idx="1"/>
          </p:nvPr>
        </p:nvSpPr>
        <p:spPr/>
        <p:txBody>
          <a:bodyPr>
            <a:normAutofit/>
          </a:bodyPr>
          <a:lstStyle/>
          <a:p>
            <a:pPr marL="0" indent="0">
              <a:buFont typeface="Arial" pitchFamily="34" charset="0"/>
              <a:buChar char="•"/>
              <a:defRPr/>
            </a:pPr>
            <a:r>
              <a:rPr lang="en-US" altLang="ru-RU" dirty="0">
                <a:cs typeface="Arial" pitchFamily="34" charset="0"/>
              </a:rPr>
              <a:t>Overactivity of glutamate in</a:t>
            </a:r>
            <a:r>
              <a:rPr lang="ru-RU" altLang="ru-RU" dirty="0">
                <a:cs typeface="Arial" pitchFamily="34" charset="0"/>
              </a:rPr>
              <a:t> </a:t>
            </a:r>
            <a:r>
              <a:rPr lang="en-US" altLang="ru-RU" dirty="0">
                <a:cs typeface="Arial" pitchFamily="34" charset="0"/>
              </a:rPr>
              <a:t>the brain is thought to play a role in the development</a:t>
            </a:r>
            <a:r>
              <a:rPr lang="ru-RU" altLang="ru-RU" dirty="0">
                <a:cs typeface="Arial" pitchFamily="34" charset="0"/>
              </a:rPr>
              <a:t> </a:t>
            </a:r>
            <a:r>
              <a:rPr lang="en-US" altLang="ru-RU" dirty="0">
                <a:cs typeface="Arial" pitchFamily="34" charset="0"/>
              </a:rPr>
              <a:t>of </a:t>
            </a:r>
            <a:r>
              <a:rPr lang="en-US" altLang="ru-RU" dirty="0">
                <a:solidFill>
                  <a:srgbClr val="FF0000"/>
                </a:solidFill>
                <a:cs typeface="Arial" pitchFamily="34" charset="0"/>
              </a:rPr>
              <a:t>epilepsy</a:t>
            </a:r>
            <a:r>
              <a:rPr lang="en-US" altLang="ru-RU" dirty="0">
                <a:cs typeface="Arial" pitchFamily="34" charset="0"/>
              </a:rPr>
              <a:t>.</a:t>
            </a:r>
          </a:p>
          <a:p>
            <a:pPr marL="0" indent="0">
              <a:buFont typeface="Arial" pitchFamily="34" charset="0"/>
              <a:buChar char="•"/>
              <a:defRPr/>
            </a:pPr>
            <a:r>
              <a:rPr lang="en-US" altLang="ru-RU" dirty="0">
                <a:cs typeface="Arial" pitchFamily="34" charset="0"/>
              </a:rPr>
              <a:t>Too much glutamate can produce </a:t>
            </a:r>
            <a:r>
              <a:rPr lang="en-US" altLang="ru-RU" dirty="0">
                <a:solidFill>
                  <a:srgbClr val="FF0000"/>
                </a:solidFill>
                <a:cs typeface="Arial" pitchFamily="34" charset="0"/>
              </a:rPr>
              <a:t>excitotoxicity</a:t>
            </a:r>
            <a:r>
              <a:rPr lang="en-US" altLang="ru-RU" dirty="0">
                <a:cs typeface="Arial" pitchFamily="34" charset="0"/>
              </a:rPr>
              <a:t>, which is excessive activity of receptors that can literally excite neurons to death.</a:t>
            </a:r>
          </a:p>
          <a:p>
            <a:pPr marL="0" indent="0">
              <a:buFont typeface="Arial" pitchFamily="34" charset="0"/>
              <a:buChar char="•"/>
              <a:defRPr/>
            </a:pPr>
            <a:r>
              <a:rPr lang="en-US" altLang="ru-RU" dirty="0">
                <a:solidFill>
                  <a:srgbClr val="FF0000"/>
                </a:solidFill>
                <a:cs typeface="Arial" pitchFamily="34" charset="0"/>
              </a:rPr>
              <a:t>Excitotoxicity</a:t>
            </a:r>
            <a:r>
              <a:rPr lang="en-US" altLang="ru-RU" dirty="0">
                <a:cs typeface="Arial" pitchFamily="34" charset="0"/>
              </a:rPr>
              <a:t> appears to be an unfortunate consequence of a particular form of brain damage, known as </a:t>
            </a:r>
            <a:r>
              <a:rPr lang="en-US" altLang="ru-RU" dirty="0">
                <a:solidFill>
                  <a:srgbClr val="FF0000"/>
                </a:solidFill>
                <a:cs typeface="Arial" pitchFamily="34" charset="0"/>
              </a:rPr>
              <a:t>ischemia</a:t>
            </a:r>
            <a:r>
              <a:rPr lang="en-US" altLang="ru-RU" dirty="0">
                <a:solidFill>
                  <a:srgbClr val="FFFF00"/>
                </a:solidFill>
                <a:cs typeface="Arial" pitchFamily="34" charset="0"/>
              </a:rPr>
              <a:t>.</a:t>
            </a:r>
          </a:p>
          <a:p>
            <a:pPr marL="0" indent="0">
              <a:buFont typeface="Arial" pitchFamily="34" charset="0"/>
              <a:buChar char="•"/>
              <a:defRPr/>
            </a:pPr>
            <a:endParaRPr lang="en-US" altLang="ru-RU" dirty="0">
              <a:solidFill>
                <a:srgbClr val="FFFF00"/>
              </a:solidFill>
              <a:cs typeface="Arial" pitchFamily="34" charset="0"/>
            </a:endParaRPr>
          </a:p>
          <a:p>
            <a:pPr marL="0" indent="0">
              <a:buFont typeface="Arial" pitchFamily="34" charset="0"/>
              <a:buChar char="•"/>
              <a:defRPr/>
            </a:pPr>
            <a:r>
              <a:rPr lang="en-US" altLang="ru-RU" u="sng" dirty="0">
                <a:solidFill>
                  <a:schemeClr val="tx1"/>
                </a:solidFill>
                <a:cs typeface="Arial" pitchFamily="34" charset="0"/>
              </a:rPr>
              <a:t>Disease associated with Glutamate receptor mutation or Autoantigen/antibody interaction with glutamate receptors : </a:t>
            </a:r>
          </a:p>
          <a:p>
            <a:pPr marL="0" indent="0">
              <a:buNone/>
              <a:defRPr/>
            </a:pPr>
            <a:r>
              <a:rPr lang="en-US" altLang="ru-RU" dirty="0">
                <a:solidFill>
                  <a:schemeClr val="tx1"/>
                </a:solidFill>
                <a:cs typeface="Arial" pitchFamily="34" charset="0"/>
              </a:rPr>
              <a:t>Autism, </a:t>
            </a:r>
            <a:r>
              <a:rPr lang="en-US" altLang="ru-RU" dirty="0" err="1">
                <a:solidFill>
                  <a:schemeClr val="tx1"/>
                </a:solidFill>
                <a:cs typeface="Arial" pitchFamily="34" charset="0"/>
              </a:rPr>
              <a:t>Hungtington</a:t>
            </a:r>
            <a:r>
              <a:rPr lang="en-US" altLang="ru-RU" dirty="0">
                <a:solidFill>
                  <a:schemeClr val="tx1"/>
                </a:solidFill>
                <a:cs typeface="Arial" pitchFamily="34" charset="0"/>
              </a:rPr>
              <a:t> disease , Diabetes , ADHD , Parkinson disease , Epilepsy , </a:t>
            </a:r>
          </a:p>
          <a:p>
            <a:pPr marL="0" indent="0">
              <a:buNone/>
              <a:defRPr/>
            </a:pPr>
            <a:r>
              <a:rPr lang="en-US" altLang="ru-RU" dirty="0">
                <a:solidFill>
                  <a:schemeClr val="tx1"/>
                </a:solidFill>
                <a:cs typeface="Arial" pitchFamily="34" charset="0"/>
              </a:rPr>
              <a:t>Mood disorders  (</a:t>
            </a:r>
            <a:r>
              <a:rPr lang="en-US" altLang="ru-RU" dirty="0">
                <a:solidFill>
                  <a:schemeClr val="tx1"/>
                </a:solidFill>
                <a:cs typeface="Arial" pitchFamily="34" charset="0"/>
                <a:sym typeface="Wingdings" pitchFamily="2" charset="2"/>
              </a:rPr>
              <a:t>depression, schizophrenia) </a:t>
            </a:r>
            <a:endParaRPr lang="en-US" altLang="ru-RU" dirty="0">
              <a:solidFill>
                <a:schemeClr val="tx1"/>
              </a:solidFill>
              <a:cs typeface="Arial" pitchFamily="34" charset="0"/>
            </a:endParaRPr>
          </a:p>
          <a:p>
            <a:endParaRPr lang="cs-CZ" dirty="0"/>
          </a:p>
        </p:txBody>
      </p:sp>
    </p:spTree>
    <p:extLst>
      <p:ext uri="{BB962C8B-B14F-4D97-AF65-F5344CB8AC3E}">
        <p14:creationId xmlns:p14="http://schemas.microsoft.com/office/powerpoint/2010/main" val="41686120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3">
            <a:extLst>
              <a:ext uri="{FF2B5EF4-FFF2-40B4-BE49-F238E27FC236}">
                <a16:creationId xmlns:a16="http://schemas.microsoft.com/office/drawing/2014/main" id="{11FD446E-8B26-374A-B99B-4D2F67D0EEBA}"/>
              </a:ext>
            </a:extLst>
          </p:cNvPr>
          <p:cNvPicPr>
            <a:picLocks noChangeAspect="1"/>
          </p:cNvPicPr>
          <p:nvPr/>
        </p:nvPicPr>
        <p:blipFill>
          <a:blip r:embed="rId2"/>
          <a:stretch>
            <a:fillRect/>
          </a:stretch>
        </p:blipFill>
        <p:spPr>
          <a:xfrm>
            <a:off x="3462768" y="677316"/>
            <a:ext cx="5977234" cy="4781787"/>
          </a:xfrm>
          <a:prstGeom prst="rect">
            <a:avLst/>
          </a:prstGeom>
        </p:spPr>
      </p:pic>
    </p:spTree>
    <p:extLst>
      <p:ext uri="{BB962C8B-B14F-4D97-AF65-F5344CB8AC3E}">
        <p14:creationId xmlns:p14="http://schemas.microsoft.com/office/powerpoint/2010/main" val="33783107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76F1D0-69FE-A848-BB15-52B49368DE62}"/>
              </a:ext>
            </a:extLst>
          </p:cNvPr>
          <p:cNvSpPr>
            <a:spLocks noGrp="1"/>
          </p:cNvSpPr>
          <p:nvPr>
            <p:ph type="title"/>
          </p:nvPr>
        </p:nvSpPr>
        <p:spPr/>
        <p:txBody>
          <a:bodyPr/>
          <a:lstStyle/>
          <a:p>
            <a:r>
              <a:rPr lang="cs-CZ" dirty="0"/>
              <a:t>NMDA </a:t>
            </a:r>
            <a:r>
              <a:rPr lang="cs-CZ" dirty="0" err="1"/>
              <a:t>receptors</a:t>
            </a:r>
            <a:r>
              <a:rPr lang="cs-CZ" dirty="0"/>
              <a:t> </a:t>
            </a:r>
            <a:r>
              <a:rPr lang="cs-CZ" dirty="0" err="1"/>
              <a:t>is</a:t>
            </a:r>
            <a:r>
              <a:rPr lang="cs-CZ" dirty="0"/>
              <a:t> </a:t>
            </a:r>
            <a:r>
              <a:rPr lang="cs-CZ" dirty="0" err="1"/>
              <a:t>also</a:t>
            </a:r>
            <a:r>
              <a:rPr lang="cs-CZ" dirty="0"/>
              <a:t> </a:t>
            </a:r>
            <a:r>
              <a:rPr lang="cs-CZ" dirty="0" err="1"/>
              <a:t>voltage-dependent</a:t>
            </a:r>
            <a:endParaRPr lang="cs-CZ" dirty="0"/>
          </a:p>
        </p:txBody>
      </p:sp>
      <p:pic>
        <p:nvPicPr>
          <p:cNvPr id="5" name="Content Placeholder 4">
            <a:extLst>
              <a:ext uri="{FF2B5EF4-FFF2-40B4-BE49-F238E27FC236}">
                <a16:creationId xmlns:a16="http://schemas.microsoft.com/office/drawing/2014/main" id="{8A9F4E64-6E86-CF40-AFB6-B9884AE4C272}"/>
              </a:ext>
            </a:extLst>
          </p:cNvPr>
          <p:cNvPicPr>
            <a:picLocks noGrp="1" noChangeAspect="1"/>
          </p:cNvPicPr>
          <p:nvPr>
            <p:ph idx="1"/>
          </p:nvPr>
        </p:nvPicPr>
        <p:blipFill>
          <a:blip r:embed="rId2"/>
          <a:stretch>
            <a:fillRect/>
          </a:stretch>
        </p:blipFill>
        <p:spPr>
          <a:xfrm>
            <a:off x="2660042" y="1914502"/>
            <a:ext cx="6361128" cy="4261866"/>
          </a:xfrm>
        </p:spPr>
      </p:pic>
    </p:spTree>
    <p:extLst>
      <p:ext uri="{BB962C8B-B14F-4D97-AF65-F5344CB8AC3E}">
        <p14:creationId xmlns:p14="http://schemas.microsoft.com/office/powerpoint/2010/main" val="34042840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A2A320-4C25-2649-BFA4-0956CCF31B6E}"/>
              </a:ext>
            </a:extLst>
          </p:cNvPr>
          <p:cNvSpPr>
            <a:spLocks noGrp="1"/>
          </p:cNvSpPr>
          <p:nvPr>
            <p:ph type="title"/>
          </p:nvPr>
        </p:nvSpPr>
        <p:spPr/>
        <p:txBody>
          <a:bodyPr/>
          <a:lstStyle/>
          <a:p>
            <a:r>
              <a:rPr lang="cs-CZ" b="1" dirty="0"/>
              <a:t>GABA</a:t>
            </a:r>
          </a:p>
        </p:txBody>
      </p:sp>
      <p:sp>
        <p:nvSpPr>
          <p:cNvPr id="3" name="Content Placeholder 2">
            <a:extLst>
              <a:ext uri="{FF2B5EF4-FFF2-40B4-BE49-F238E27FC236}">
                <a16:creationId xmlns:a16="http://schemas.microsoft.com/office/drawing/2014/main" id="{4A38A8EF-9CBE-DB4E-AD74-7E2ED588FF09}"/>
              </a:ext>
            </a:extLst>
          </p:cNvPr>
          <p:cNvSpPr>
            <a:spLocks noGrp="1"/>
          </p:cNvSpPr>
          <p:nvPr>
            <p:ph idx="1"/>
          </p:nvPr>
        </p:nvSpPr>
        <p:spPr/>
        <p:txBody>
          <a:bodyPr>
            <a:normAutofit fontScale="85000" lnSpcReduction="20000"/>
          </a:bodyPr>
          <a:lstStyle/>
          <a:p>
            <a:r>
              <a:rPr lang="cs-CZ" dirty="0" err="1"/>
              <a:t>The</a:t>
            </a:r>
            <a:r>
              <a:rPr lang="cs-CZ" dirty="0"/>
              <a:t> major </a:t>
            </a:r>
            <a:r>
              <a:rPr lang="cs-CZ" b="1" dirty="0">
                <a:solidFill>
                  <a:schemeClr val="tx1"/>
                </a:solidFill>
              </a:rPr>
              <a:t>inhibitory </a:t>
            </a:r>
            <a:r>
              <a:rPr lang="cs-CZ" dirty="0" err="1"/>
              <a:t>transmitters</a:t>
            </a:r>
            <a:r>
              <a:rPr lang="cs-CZ" dirty="0"/>
              <a:t> </a:t>
            </a:r>
            <a:r>
              <a:rPr lang="cs-CZ" dirty="0" err="1"/>
              <a:t>of</a:t>
            </a:r>
            <a:r>
              <a:rPr lang="cs-CZ" dirty="0"/>
              <a:t> </a:t>
            </a:r>
            <a:r>
              <a:rPr lang="cs-CZ" dirty="0" err="1"/>
              <a:t>the</a:t>
            </a:r>
            <a:r>
              <a:rPr lang="cs-CZ" dirty="0"/>
              <a:t> </a:t>
            </a:r>
            <a:r>
              <a:rPr lang="cs-CZ" dirty="0" err="1"/>
              <a:t>central</a:t>
            </a:r>
            <a:r>
              <a:rPr lang="cs-CZ" dirty="0"/>
              <a:t> </a:t>
            </a:r>
            <a:r>
              <a:rPr lang="cs-CZ" dirty="0" err="1"/>
              <a:t>nervoussystem</a:t>
            </a:r>
            <a:r>
              <a:rPr lang="cs-CZ" dirty="0"/>
              <a:t>.</a:t>
            </a:r>
          </a:p>
          <a:p>
            <a:r>
              <a:rPr lang="cs-CZ" dirty="0"/>
              <a:t>• GABA </a:t>
            </a:r>
            <a:r>
              <a:rPr lang="cs-CZ" dirty="0" err="1"/>
              <a:t>predominates</a:t>
            </a:r>
            <a:r>
              <a:rPr lang="cs-CZ" dirty="0"/>
              <a:t> in </a:t>
            </a:r>
            <a:r>
              <a:rPr lang="cs-CZ" dirty="0" err="1"/>
              <a:t>the</a:t>
            </a:r>
            <a:r>
              <a:rPr lang="cs-CZ" dirty="0"/>
              <a:t> brain. (40% </a:t>
            </a:r>
            <a:r>
              <a:rPr lang="cs-CZ" dirty="0" err="1"/>
              <a:t>receptors</a:t>
            </a:r>
            <a:r>
              <a:rPr lang="cs-CZ" dirty="0"/>
              <a:t>)</a:t>
            </a:r>
          </a:p>
          <a:p>
            <a:r>
              <a:rPr lang="cs-CZ" dirty="0"/>
              <a:t>• </a:t>
            </a:r>
            <a:r>
              <a:rPr lang="cs-CZ" dirty="0" err="1"/>
              <a:t>Utilize</a:t>
            </a:r>
            <a:r>
              <a:rPr lang="cs-CZ" dirty="0"/>
              <a:t> Cl- </a:t>
            </a:r>
            <a:r>
              <a:rPr lang="cs-CZ" dirty="0" err="1"/>
              <a:t>channels</a:t>
            </a:r>
            <a:r>
              <a:rPr lang="cs-CZ" dirty="0"/>
              <a:t> to </a:t>
            </a:r>
            <a:r>
              <a:rPr lang="cs-CZ" dirty="0" err="1"/>
              <a:t>initiate</a:t>
            </a:r>
            <a:r>
              <a:rPr lang="cs-CZ" dirty="0"/>
              <a:t> IPSP.</a:t>
            </a:r>
          </a:p>
          <a:p>
            <a:r>
              <a:rPr lang="cs-CZ" dirty="0"/>
              <a:t>• </a:t>
            </a:r>
            <a:r>
              <a:rPr lang="cs-CZ" dirty="0" err="1"/>
              <a:t>Action</a:t>
            </a:r>
            <a:r>
              <a:rPr lang="cs-CZ" dirty="0"/>
              <a:t> </a:t>
            </a:r>
            <a:r>
              <a:rPr lang="cs-CZ" dirty="0" err="1"/>
              <a:t>terminated</a:t>
            </a:r>
            <a:r>
              <a:rPr lang="cs-CZ" dirty="0"/>
              <a:t> by </a:t>
            </a:r>
            <a:r>
              <a:rPr lang="cs-CZ" dirty="0" err="1"/>
              <a:t>reuptake</a:t>
            </a:r>
            <a:r>
              <a:rPr lang="cs-CZ" dirty="0"/>
              <a:t> by </a:t>
            </a:r>
            <a:r>
              <a:rPr lang="cs-CZ" dirty="0" err="1"/>
              <a:t>the</a:t>
            </a:r>
            <a:r>
              <a:rPr lang="cs-CZ" dirty="0"/>
              <a:t> </a:t>
            </a:r>
            <a:r>
              <a:rPr lang="cs-CZ" dirty="0" err="1"/>
              <a:t>presynaptic</a:t>
            </a:r>
            <a:r>
              <a:rPr lang="cs-CZ" dirty="0"/>
              <a:t> </a:t>
            </a:r>
            <a:r>
              <a:rPr lang="cs-CZ" dirty="0" err="1"/>
              <a:t>membrane</a:t>
            </a:r>
            <a:r>
              <a:rPr lang="cs-CZ" dirty="0"/>
              <a:t>.</a:t>
            </a:r>
          </a:p>
          <a:p>
            <a:endParaRPr lang="cs-CZ" b="1" u="sng" dirty="0"/>
          </a:p>
          <a:p>
            <a:pPr marL="0" indent="0">
              <a:buFont typeface="Arial" pitchFamily="34" charset="0"/>
              <a:buChar char="•"/>
              <a:defRPr/>
            </a:pPr>
            <a:r>
              <a:rPr lang="en-US" altLang="ru-RU" b="1" u="sng" dirty="0">
                <a:cs typeface="Arial" pitchFamily="34" charset="0"/>
              </a:rPr>
              <a:t>There are two main types of GABA receptors</a:t>
            </a:r>
            <a:r>
              <a:rPr lang="en-US" altLang="ru-RU" dirty="0">
                <a:cs typeface="Arial" pitchFamily="34" charset="0"/>
              </a:rPr>
              <a:t>: </a:t>
            </a:r>
          </a:p>
          <a:p>
            <a:pPr marL="0" indent="0">
              <a:buFont typeface="Arial" pitchFamily="34" charset="0"/>
              <a:buChar char="•"/>
              <a:defRPr/>
            </a:pPr>
            <a:r>
              <a:rPr lang="en-US" altLang="ru-RU" dirty="0" err="1">
                <a:solidFill>
                  <a:srgbClr val="FF0000"/>
                </a:solidFill>
                <a:cs typeface="Arial" pitchFamily="34" charset="0"/>
              </a:rPr>
              <a:t>GABA</a:t>
            </a:r>
            <a:r>
              <a:rPr lang="en-US" altLang="ru-RU" baseline="-25000" dirty="0" err="1">
                <a:solidFill>
                  <a:srgbClr val="FF0000"/>
                </a:solidFill>
                <a:cs typeface="Arial" pitchFamily="34" charset="0"/>
              </a:rPr>
              <a:t>a</a:t>
            </a:r>
            <a:r>
              <a:rPr lang="en-US" altLang="ru-RU" baseline="-25000" dirty="0">
                <a:solidFill>
                  <a:srgbClr val="FF0000"/>
                </a:solidFill>
                <a:cs typeface="Arial" pitchFamily="34" charset="0"/>
              </a:rPr>
              <a:t> </a:t>
            </a:r>
            <a:r>
              <a:rPr lang="en-US" altLang="ru-RU" dirty="0">
                <a:solidFill>
                  <a:srgbClr val="FF0000"/>
                </a:solidFill>
                <a:cs typeface="Arial" pitchFamily="34" charset="0"/>
              </a:rPr>
              <a:t> </a:t>
            </a:r>
            <a:r>
              <a:rPr lang="en-US" altLang="ru-RU" dirty="0">
                <a:cs typeface="Arial" pitchFamily="34" charset="0"/>
              </a:rPr>
              <a:t>is an </a:t>
            </a:r>
            <a:r>
              <a:rPr lang="en-US" altLang="ru-RU" b="1" dirty="0">
                <a:cs typeface="Arial" pitchFamily="34" charset="0"/>
              </a:rPr>
              <a:t>ionotropic receptor </a:t>
            </a:r>
            <a:r>
              <a:rPr lang="en-US" altLang="ru-RU" dirty="0">
                <a:cs typeface="Arial" pitchFamily="34" charset="0"/>
              </a:rPr>
              <a:t>(linked to Cl- channel </a:t>
            </a:r>
            <a:r>
              <a:rPr lang="en-US" altLang="ru-RU" dirty="0">
                <a:cs typeface="Arial" pitchFamily="34" charset="0"/>
                <a:sym typeface="Wingdings" pitchFamily="2" charset="2"/>
              </a:rPr>
              <a:t> hyperpolarizes (inhibits) )</a:t>
            </a:r>
          </a:p>
          <a:p>
            <a:pPr marL="0" indent="0">
              <a:buFont typeface="Arial" pitchFamily="34" charset="0"/>
              <a:buChar char="•"/>
              <a:defRPr/>
            </a:pPr>
            <a:r>
              <a:rPr lang="en-US" altLang="ru-RU" sz="1900" dirty="0">
                <a:cs typeface="Arial" pitchFamily="34" charset="0"/>
              </a:rPr>
              <a:t>Note : </a:t>
            </a:r>
            <a:r>
              <a:rPr lang="en-US" altLang="ru-RU" sz="1900" dirty="0" err="1">
                <a:cs typeface="Arial" pitchFamily="34" charset="0"/>
              </a:rPr>
              <a:t>GABAa</a:t>
            </a:r>
            <a:r>
              <a:rPr lang="en-US" altLang="ru-RU" sz="1900" dirty="0">
                <a:cs typeface="Arial" pitchFamily="34" charset="0"/>
              </a:rPr>
              <a:t> is site of action of </a:t>
            </a:r>
            <a:r>
              <a:rPr lang="en-US" altLang="ru-RU" sz="1900" b="1" dirty="0">
                <a:cs typeface="Arial" pitchFamily="34" charset="0"/>
              </a:rPr>
              <a:t>barbiturates (duration of opening) </a:t>
            </a:r>
            <a:r>
              <a:rPr lang="en-US" altLang="ru-RU" sz="1900" dirty="0">
                <a:cs typeface="Arial" pitchFamily="34" charset="0"/>
              </a:rPr>
              <a:t> and </a:t>
            </a:r>
            <a:r>
              <a:rPr lang="en-US" altLang="ru-RU" sz="1900" b="1" dirty="0">
                <a:cs typeface="Arial" pitchFamily="34" charset="0"/>
              </a:rPr>
              <a:t>benzodiazepines (frequency of opening)</a:t>
            </a:r>
          </a:p>
          <a:p>
            <a:pPr marL="0" indent="0">
              <a:buFont typeface="Arial" pitchFamily="34" charset="0"/>
              <a:buChar char="•"/>
              <a:defRPr/>
            </a:pPr>
            <a:r>
              <a:rPr lang="en-US" altLang="ru-RU" dirty="0" err="1">
                <a:solidFill>
                  <a:srgbClr val="FF0000"/>
                </a:solidFill>
                <a:cs typeface="Arial" pitchFamily="34" charset="0"/>
              </a:rPr>
              <a:t>GABA</a:t>
            </a:r>
            <a:r>
              <a:rPr lang="en-US" altLang="ru-RU" baseline="-25000" dirty="0" err="1">
                <a:solidFill>
                  <a:srgbClr val="FF0000"/>
                </a:solidFill>
                <a:cs typeface="Arial" pitchFamily="34" charset="0"/>
              </a:rPr>
              <a:t>b</a:t>
            </a:r>
            <a:r>
              <a:rPr lang="en-US" altLang="ru-RU" dirty="0">
                <a:solidFill>
                  <a:srgbClr val="FF0000"/>
                </a:solidFill>
                <a:cs typeface="Arial" pitchFamily="34" charset="0"/>
              </a:rPr>
              <a:t> </a:t>
            </a:r>
            <a:r>
              <a:rPr lang="en-US" altLang="ru-RU" dirty="0">
                <a:cs typeface="Arial" pitchFamily="34" charset="0"/>
              </a:rPr>
              <a:t>is </a:t>
            </a:r>
            <a:r>
              <a:rPr lang="en-US" altLang="ru-RU" b="1" dirty="0">
                <a:cs typeface="Arial" pitchFamily="34" charset="0"/>
              </a:rPr>
              <a:t>metabotropic receptor </a:t>
            </a:r>
            <a:r>
              <a:rPr lang="en-US" altLang="ru-RU" dirty="0">
                <a:cs typeface="Arial" pitchFamily="34" charset="0"/>
              </a:rPr>
              <a:t>(coupled with G-protein to K+ channel </a:t>
            </a:r>
            <a:r>
              <a:rPr lang="en-US" altLang="ru-RU" dirty="0">
                <a:cs typeface="Arial" pitchFamily="34" charset="0"/>
                <a:sym typeface="Wingdings" pitchFamily="2" charset="2"/>
              </a:rPr>
              <a:t> hyperpolarizes (inhibits) ) </a:t>
            </a:r>
            <a:endParaRPr lang="en-US" altLang="ru-RU" b="1" dirty="0">
              <a:cs typeface="Arial" pitchFamily="34" charset="0"/>
            </a:endParaRPr>
          </a:p>
          <a:p>
            <a:pPr marL="0" indent="0">
              <a:buFont typeface="Wingdings" pitchFamily="2" charset="2"/>
              <a:buNone/>
              <a:defRPr/>
            </a:pPr>
            <a:endParaRPr lang="en-US" altLang="ru-RU" dirty="0">
              <a:cs typeface="Arial" pitchFamily="34" charset="0"/>
            </a:endParaRPr>
          </a:p>
          <a:p>
            <a:pPr marL="0" indent="0">
              <a:buFont typeface="Arial" pitchFamily="34" charset="0"/>
              <a:buChar char="•"/>
              <a:defRPr/>
            </a:pPr>
            <a:r>
              <a:rPr lang="en-US" altLang="ru-RU" dirty="0">
                <a:cs typeface="Arial" pitchFamily="34" charset="0"/>
              </a:rPr>
              <a:t>Both appear to be important in dampening oscillatory,  reverberatory excitation between the thalamus and cortex</a:t>
            </a:r>
            <a:endParaRPr lang="en-US" altLang="ru-RU" dirty="0">
              <a:solidFill>
                <a:srgbClr val="FFFF00"/>
              </a:solidFill>
              <a:cs typeface="Arial" pitchFamily="34" charset="0"/>
            </a:endParaRPr>
          </a:p>
          <a:p>
            <a:endParaRPr lang="cs-CZ" dirty="0"/>
          </a:p>
        </p:txBody>
      </p:sp>
      <p:pic>
        <p:nvPicPr>
          <p:cNvPr id="5" name="Picture 4">
            <a:extLst>
              <a:ext uri="{FF2B5EF4-FFF2-40B4-BE49-F238E27FC236}">
                <a16:creationId xmlns:a16="http://schemas.microsoft.com/office/drawing/2014/main" id="{E351C4DC-1A97-6E40-9CAE-D57D10E9A6F3}"/>
              </a:ext>
            </a:extLst>
          </p:cNvPr>
          <p:cNvPicPr>
            <a:picLocks noChangeAspect="1"/>
          </p:cNvPicPr>
          <p:nvPr/>
        </p:nvPicPr>
        <p:blipFill>
          <a:blip r:embed="rId2"/>
          <a:stretch>
            <a:fillRect/>
          </a:stretch>
        </p:blipFill>
        <p:spPr>
          <a:xfrm>
            <a:off x="8055781" y="13768"/>
            <a:ext cx="3953779" cy="3843646"/>
          </a:xfrm>
          <a:prstGeom prst="rect">
            <a:avLst/>
          </a:prstGeom>
        </p:spPr>
      </p:pic>
    </p:spTree>
    <p:extLst>
      <p:ext uri="{BB962C8B-B14F-4D97-AF65-F5344CB8AC3E}">
        <p14:creationId xmlns:p14="http://schemas.microsoft.com/office/powerpoint/2010/main" val="42931881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2394E6-58C9-C24A-8E73-8A9458183B64}"/>
              </a:ext>
            </a:extLst>
          </p:cNvPr>
          <p:cNvSpPr>
            <a:spLocks noGrp="1"/>
          </p:cNvSpPr>
          <p:nvPr>
            <p:ph type="title"/>
          </p:nvPr>
        </p:nvSpPr>
        <p:spPr/>
        <p:txBody>
          <a:bodyPr/>
          <a:lstStyle/>
          <a:p>
            <a:r>
              <a:rPr lang="cs-CZ" b="1" dirty="0" err="1"/>
              <a:t>Hungtington</a:t>
            </a:r>
            <a:r>
              <a:rPr lang="cs-CZ" b="1" dirty="0"/>
              <a:t> </a:t>
            </a:r>
            <a:r>
              <a:rPr lang="cs-CZ" b="1" dirty="0" err="1"/>
              <a:t>disease</a:t>
            </a:r>
            <a:r>
              <a:rPr lang="cs-CZ" b="1" dirty="0"/>
              <a:t> </a:t>
            </a:r>
          </a:p>
        </p:txBody>
      </p:sp>
      <p:sp>
        <p:nvSpPr>
          <p:cNvPr id="3" name="Content Placeholder 2">
            <a:extLst>
              <a:ext uri="{FF2B5EF4-FFF2-40B4-BE49-F238E27FC236}">
                <a16:creationId xmlns:a16="http://schemas.microsoft.com/office/drawing/2014/main" id="{F9466630-70E6-1444-B330-51D6E3360124}"/>
              </a:ext>
            </a:extLst>
          </p:cNvPr>
          <p:cNvSpPr>
            <a:spLocks noGrp="1"/>
          </p:cNvSpPr>
          <p:nvPr>
            <p:ph idx="1"/>
          </p:nvPr>
        </p:nvSpPr>
        <p:spPr/>
        <p:txBody>
          <a:bodyPr/>
          <a:lstStyle/>
          <a:p>
            <a:pPr>
              <a:buFont typeface="Wingdings" pitchFamily="2" charset="2"/>
              <a:buChar char="§"/>
            </a:pPr>
            <a:r>
              <a:rPr lang="cs-CZ" b="1" dirty="0" err="1"/>
              <a:t>Huntington’s</a:t>
            </a:r>
            <a:r>
              <a:rPr lang="cs-CZ" b="1" dirty="0"/>
              <a:t> </a:t>
            </a:r>
            <a:r>
              <a:rPr lang="cs-CZ" b="1" dirty="0" err="1"/>
              <a:t>disease</a:t>
            </a:r>
            <a:r>
              <a:rPr lang="cs-CZ" b="1" dirty="0"/>
              <a:t> </a:t>
            </a:r>
            <a:r>
              <a:rPr lang="cs-CZ" dirty="0" err="1"/>
              <a:t>is</a:t>
            </a:r>
            <a:r>
              <a:rPr lang="cs-CZ" dirty="0"/>
              <a:t> </a:t>
            </a:r>
            <a:r>
              <a:rPr lang="cs-CZ" dirty="0" err="1"/>
              <a:t>associated</a:t>
            </a:r>
            <a:r>
              <a:rPr lang="cs-CZ" dirty="0"/>
              <a:t> </a:t>
            </a:r>
            <a:r>
              <a:rPr lang="cs-CZ" dirty="0" err="1"/>
              <a:t>with</a:t>
            </a:r>
            <a:r>
              <a:rPr lang="cs-CZ" dirty="0"/>
              <a:t> </a:t>
            </a:r>
            <a:r>
              <a:rPr lang="cs-CZ" dirty="0">
                <a:solidFill>
                  <a:srgbClr val="FF0000"/>
                </a:solidFill>
              </a:rPr>
              <a:t>GABA </a:t>
            </a:r>
            <a:r>
              <a:rPr lang="cs-CZ" dirty="0" err="1">
                <a:solidFill>
                  <a:srgbClr val="FF0000"/>
                </a:solidFill>
              </a:rPr>
              <a:t>deficiency</a:t>
            </a:r>
            <a:r>
              <a:rPr lang="cs-CZ" dirty="0"/>
              <a:t>.</a:t>
            </a:r>
          </a:p>
          <a:p>
            <a:pPr>
              <a:buFont typeface="Wingdings" pitchFamily="2" charset="2"/>
              <a:buChar char="§"/>
            </a:pPr>
            <a:r>
              <a:rPr lang="cs-CZ" dirty="0" err="1"/>
              <a:t>The</a:t>
            </a:r>
            <a:r>
              <a:rPr lang="cs-CZ" dirty="0"/>
              <a:t> </a:t>
            </a:r>
            <a:r>
              <a:rPr lang="cs-CZ" dirty="0" err="1"/>
              <a:t>disease</a:t>
            </a:r>
            <a:r>
              <a:rPr lang="cs-CZ" dirty="0"/>
              <a:t> </a:t>
            </a:r>
            <a:r>
              <a:rPr lang="cs-CZ" dirty="0" err="1"/>
              <a:t>is</a:t>
            </a:r>
            <a:r>
              <a:rPr lang="cs-CZ" dirty="0"/>
              <a:t> </a:t>
            </a:r>
            <a:r>
              <a:rPr lang="cs-CZ" dirty="0" err="1"/>
              <a:t>characterized</a:t>
            </a:r>
            <a:r>
              <a:rPr lang="cs-CZ" dirty="0"/>
              <a:t> by </a:t>
            </a:r>
            <a:r>
              <a:rPr lang="cs-CZ" dirty="0" err="1"/>
              <a:t>hyperkinetic</a:t>
            </a:r>
            <a:r>
              <a:rPr lang="cs-CZ" dirty="0"/>
              <a:t> </a:t>
            </a:r>
            <a:r>
              <a:rPr lang="cs-CZ" dirty="0" err="1"/>
              <a:t>choreiform</a:t>
            </a:r>
            <a:r>
              <a:rPr lang="cs-CZ" dirty="0"/>
              <a:t> </a:t>
            </a:r>
            <a:r>
              <a:rPr lang="cs-CZ" dirty="0" err="1"/>
              <a:t>movements</a:t>
            </a:r>
            <a:r>
              <a:rPr lang="cs-CZ" dirty="0"/>
              <a:t> </a:t>
            </a:r>
            <a:r>
              <a:rPr lang="cs-CZ" dirty="0" err="1"/>
              <a:t>related</a:t>
            </a:r>
            <a:r>
              <a:rPr lang="cs-CZ" dirty="0"/>
              <a:t> to a </a:t>
            </a:r>
            <a:r>
              <a:rPr lang="cs-CZ" dirty="0" err="1"/>
              <a:t>deficiency</a:t>
            </a:r>
            <a:r>
              <a:rPr lang="cs-CZ" dirty="0"/>
              <a:t> </a:t>
            </a:r>
            <a:r>
              <a:rPr lang="cs-CZ" dirty="0" err="1"/>
              <a:t>of</a:t>
            </a:r>
            <a:r>
              <a:rPr lang="cs-CZ" dirty="0"/>
              <a:t> GABA in </a:t>
            </a:r>
            <a:r>
              <a:rPr lang="cs-CZ" dirty="0" err="1"/>
              <a:t>the</a:t>
            </a:r>
            <a:r>
              <a:rPr lang="cs-CZ" dirty="0"/>
              <a:t> </a:t>
            </a:r>
            <a:r>
              <a:rPr lang="cs-CZ" dirty="0" err="1"/>
              <a:t>projections</a:t>
            </a:r>
            <a:r>
              <a:rPr lang="cs-CZ" dirty="0"/>
              <a:t> </a:t>
            </a:r>
            <a:r>
              <a:rPr lang="cs-CZ" dirty="0" err="1"/>
              <a:t>from</a:t>
            </a:r>
            <a:r>
              <a:rPr lang="cs-CZ" dirty="0"/>
              <a:t> </a:t>
            </a:r>
            <a:r>
              <a:rPr lang="cs-CZ" dirty="0" err="1"/>
              <a:t>the</a:t>
            </a:r>
            <a:r>
              <a:rPr lang="cs-CZ" dirty="0"/>
              <a:t> </a:t>
            </a:r>
            <a:r>
              <a:rPr lang="cs-CZ" dirty="0" err="1"/>
              <a:t>striatum</a:t>
            </a:r>
            <a:r>
              <a:rPr lang="cs-CZ" dirty="0"/>
              <a:t> to </a:t>
            </a:r>
            <a:r>
              <a:rPr lang="cs-CZ" dirty="0" err="1"/>
              <a:t>the</a:t>
            </a:r>
            <a:r>
              <a:rPr lang="cs-CZ" dirty="0"/>
              <a:t> globus </a:t>
            </a:r>
            <a:r>
              <a:rPr lang="cs-CZ" dirty="0" err="1"/>
              <a:t>pallidus</a:t>
            </a:r>
            <a:r>
              <a:rPr lang="cs-CZ" dirty="0"/>
              <a:t>.</a:t>
            </a:r>
          </a:p>
          <a:p>
            <a:pPr>
              <a:buFont typeface="Wingdings" pitchFamily="2" charset="2"/>
              <a:buChar char="§"/>
            </a:pPr>
            <a:r>
              <a:rPr lang="cs-CZ" dirty="0" err="1"/>
              <a:t>The</a:t>
            </a:r>
            <a:r>
              <a:rPr lang="cs-CZ" dirty="0"/>
              <a:t> </a:t>
            </a:r>
            <a:r>
              <a:rPr lang="cs-CZ" dirty="0" err="1"/>
              <a:t>characteristic</a:t>
            </a:r>
            <a:r>
              <a:rPr lang="cs-CZ" dirty="0"/>
              <a:t> </a:t>
            </a:r>
            <a:r>
              <a:rPr lang="cs-CZ" dirty="0" err="1"/>
              <a:t>uncontrolled</a:t>
            </a:r>
            <a:r>
              <a:rPr lang="cs-CZ" dirty="0"/>
              <a:t> </a:t>
            </a:r>
            <a:r>
              <a:rPr lang="cs-CZ" dirty="0" err="1"/>
              <a:t>movements</a:t>
            </a:r>
            <a:r>
              <a:rPr lang="cs-CZ" dirty="0"/>
              <a:t> are, in part, </a:t>
            </a:r>
            <a:r>
              <a:rPr lang="cs-CZ" dirty="0" err="1"/>
              <a:t>attributed</a:t>
            </a:r>
            <a:r>
              <a:rPr lang="cs-CZ" dirty="0"/>
              <a:t> to </a:t>
            </a:r>
            <a:r>
              <a:rPr lang="cs-CZ" dirty="0" err="1"/>
              <a:t>lack</a:t>
            </a:r>
            <a:r>
              <a:rPr lang="cs-CZ" dirty="0"/>
              <a:t> </a:t>
            </a:r>
            <a:r>
              <a:rPr lang="cs-CZ" dirty="0" err="1"/>
              <a:t>of</a:t>
            </a:r>
            <a:r>
              <a:rPr lang="cs-CZ" dirty="0"/>
              <a:t> GABA-</a:t>
            </a:r>
            <a:r>
              <a:rPr lang="cs-CZ" dirty="0" err="1"/>
              <a:t>dependent</a:t>
            </a:r>
            <a:r>
              <a:rPr lang="cs-CZ" dirty="0"/>
              <a:t> </a:t>
            </a:r>
            <a:r>
              <a:rPr lang="cs-CZ" dirty="0" err="1"/>
              <a:t>inhibition</a:t>
            </a:r>
            <a:r>
              <a:rPr lang="cs-CZ" dirty="0"/>
              <a:t> </a:t>
            </a:r>
            <a:r>
              <a:rPr lang="cs-CZ" dirty="0" err="1"/>
              <a:t>of</a:t>
            </a:r>
            <a:r>
              <a:rPr lang="cs-CZ" dirty="0"/>
              <a:t> </a:t>
            </a:r>
            <a:r>
              <a:rPr lang="cs-CZ" dirty="0" err="1"/>
              <a:t>neural</a:t>
            </a:r>
            <a:r>
              <a:rPr lang="cs-CZ" dirty="0"/>
              <a:t> </a:t>
            </a:r>
            <a:r>
              <a:rPr lang="cs-CZ" dirty="0" err="1"/>
              <a:t>pathways</a:t>
            </a:r>
            <a:endParaRPr lang="cs-CZ" dirty="0"/>
          </a:p>
          <a:p>
            <a:endParaRPr lang="cs-CZ" dirty="0"/>
          </a:p>
        </p:txBody>
      </p:sp>
    </p:spTree>
    <p:extLst>
      <p:ext uri="{BB962C8B-B14F-4D97-AF65-F5344CB8AC3E}">
        <p14:creationId xmlns:p14="http://schemas.microsoft.com/office/powerpoint/2010/main" val="41132815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1D0DE9-BF26-9E42-9557-4C0A00937EC0}"/>
              </a:ext>
            </a:extLst>
          </p:cNvPr>
          <p:cNvSpPr>
            <a:spLocks noGrp="1"/>
          </p:cNvSpPr>
          <p:nvPr>
            <p:ph type="title"/>
          </p:nvPr>
        </p:nvSpPr>
        <p:spPr/>
        <p:txBody>
          <a:bodyPr/>
          <a:lstStyle/>
          <a:p>
            <a:r>
              <a:rPr lang="cs-CZ" b="1" dirty="0"/>
              <a:t>Dopamine</a:t>
            </a:r>
          </a:p>
        </p:txBody>
      </p:sp>
      <p:sp>
        <p:nvSpPr>
          <p:cNvPr id="3" name="Content Placeholder 2">
            <a:extLst>
              <a:ext uri="{FF2B5EF4-FFF2-40B4-BE49-F238E27FC236}">
                <a16:creationId xmlns:a16="http://schemas.microsoft.com/office/drawing/2014/main" id="{E3DAFAA8-380F-8C4C-BA9B-3556C11501EC}"/>
              </a:ext>
            </a:extLst>
          </p:cNvPr>
          <p:cNvSpPr>
            <a:spLocks noGrp="1"/>
          </p:cNvSpPr>
          <p:nvPr>
            <p:ph idx="1"/>
          </p:nvPr>
        </p:nvSpPr>
        <p:spPr>
          <a:xfrm>
            <a:off x="1337481" y="1859381"/>
            <a:ext cx="10664361" cy="4500475"/>
          </a:xfrm>
        </p:spPr>
        <p:txBody>
          <a:bodyPr>
            <a:normAutofit fontScale="77500" lnSpcReduction="20000"/>
          </a:bodyPr>
          <a:lstStyle/>
          <a:p>
            <a:pPr marL="0" indent="0">
              <a:buFont typeface="Wingdings" pitchFamily="2" charset="2"/>
              <a:buNone/>
              <a:defRPr/>
            </a:pPr>
            <a:r>
              <a:rPr lang="en-US" sz="2300" dirty="0">
                <a:solidFill>
                  <a:srgbClr val="FFC000"/>
                </a:solidFill>
                <a:cs typeface="Arial" pitchFamily="34" charset="0"/>
              </a:rPr>
              <a:t>Dopaminergic System </a:t>
            </a:r>
          </a:p>
          <a:p>
            <a:pPr marL="0" indent="0">
              <a:buFont typeface="Arial" pitchFamily="34" charset="0"/>
              <a:buChar char="•"/>
              <a:defRPr/>
            </a:pPr>
            <a:r>
              <a:rPr lang="en-US" sz="2300" dirty="0">
                <a:solidFill>
                  <a:srgbClr val="FF0000"/>
                </a:solidFill>
                <a:cs typeface="Arial" pitchFamily="34" charset="0"/>
              </a:rPr>
              <a:t>Dopamine </a:t>
            </a:r>
            <a:r>
              <a:rPr lang="en-US" sz="2300" dirty="0">
                <a:cs typeface="Arial" pitchFamily="34" charset="0"/>
              </a:rPr>
              <a:t>is the main neurotransmitter used in the dopaminergic system. </a:t>
            </a:r>
          </a:p>
          <a:p>
            <a:pPr marL="0" indent="0">
              <a:buFont typeface="Arial" pitchFamily="34" charset="0"/>
              <a:buChar char="•"/>
              <a:defRPr/>
            </a:pPr>
            <a:endParaRPr lang="en-US" sz="2300" dirty="0">
              <a:cs typeface="Arial" pitchFamily="34" charset="0"/>
            </a:endParaRPr>
          </a:p>
          <a:p>
            <a:pPr marL="0" indent="0">
              <a:buFont typeface="Arial" pitchFamily="34" charset="0"/>
              <a:buChar char="•"/>
              <a:defRPr/>
            </a:pPr>
            <a:r>
              <a:rPr lang="en-US" sz="2300" dirty="0">
                <a:cs typeface="Arial" pitchFamily="34" charset="0"/>
              </a:rPr>
              <a:t>There are actually three dopaminergic subsystems: </a:t>
            </a:r>
          </a:p>
          <a:p>
            <a:pPr marL="0" indent="0">
              <a:buFont typeface="Arial" pitchFamily="34" charset="0"/>
              <a:buAutoNum type="arabicPeriod"/>
              <a:defRPr/>
            </a:pPr>
            <a:r>
              <a:rPr lang="en-US" sz="2300" dirty="0">
                <a:solidFill>
                  <a:srgbClr val="FF0000"/>
                </a:solidFill>
                <a:cs typeface="Arial" pitchFamily="34" charset="0"/>
              </a:rPr>
              <a:t>the nigrostriatal </a:t>
            </a:r>
          </a:p>
          <a:p>
            <a:pPr marL="0" indent="0">
              <a:buFont typeface="Arial" pitchFamily="34" charset="0"/>
              <a:buAutoNum type="arabicPeriod"/>
              <a:defRPr/>
            </a:pPr>
            <a:r>
              <a:rPr lang="en-US" sz="2300" dirty="0">
                <a:solidFill>
                  <a:srgbClr val="FF0000"/>
                </a:solidFill>
                <a:cs typeface="Arial" pitchFamily="34" charset="0"/>
              </a:rPr>
              <a:t>the mesolimbic</a:t>
            </a:r>
          </a:p>
          <a:p>
            <a:pPr marL="0" indent="0">
              <a:buFont typeface="Arial" pitchFamily="34" charset="0"/>
              <a:buAutoNum type="arabicPeriod"/>
              <a:defRPr/>
            </a:pPr>
            <a:r>
              <a:rPr lang="en-US" sz="2300" dirty="0">
                <a:solidFill>
                  <a:srgbClr val="FF0000"/>
                </a:solidFill>
                <a:cs typeface="Arial" pitchFamily="34" charset="0"/>
              </a:rPr>
              <a:t>the </a:t>
            </a:r>
            <a:r>
              <a:rPr lang="en-US" sz="2300" dirty="0" err="1">
                <a:solidFill>
                  <a:srgbClr val="FF0000"/>
                </a:solidFill>
                <a:cs typeface="Arial" pitchFamily="34" charset="0"/>
              </a:rPr>
              <a:t>mesocortical</a:t>
            </a:r>
            <a:r>
              <a:rPr lang="en-US" sz="2300" dirty="0">
                <a:solidFill>
                  <a:srgbClr val="FF0000"/>
                </a:solidFill>
                <a:cs typeface="Arial" pitchFamily="34" charset="0"/>
              </a:rPr>
              <a:t> </a:t>
            </a:r>
          </a:p>
          <a:p>
            <a:pPr marL="0" indent="0">
              <a:buFont typeface="Arial" pitchFamily="34" charset="0"/>
              <a:buChar char="•"/>
              <a:defRPr/>
            </a:pPr>
            <a:endParaRPr lang="en-US" sz="2300" dirty="0">
              <a:cs typeface="Arial" pitchFamily="34" charset="0"/>
            </a:endParaRPr>
          </a:p>
          <a:p>
            <a:pPr marL="0" indent="0">
              <a:buFont typeface="Arial" pitchFamily="34" charset="0"/>
              <a:buChar char="•"/>
              <a:defRPr/>
            </a:pPr>
            <a:r>
              <a:rPr lang="en-US" sz="2300" dirty="0">
                <a:cs typeface="Arial" pitchFamily="34" charset="0"/>
              </a:rPr>
              <a:t>These subsystems are differentiated by </a:t>
            </a:r>
          </a:p>
          <a:p>
            <a:pPr marL="0" indent="0">
              <a:buFont typeface="Arial" pitchFamily="34" charset="0"/>
              <a:buAutoNum type="arabicPeriod"/>
              <a:defRPr/>
            </a:pPr>
            <a:r>
              <a:rPr lang="en-US" sz="2300" dirty="0">
                <a:cs typeface="Arial" pitchFamily="34" charset="0"/>
              </a:rPr>
              <a:t>the location of their cell bodies </a:t>
            </a:r>
          </a:p>
          <a:p>
            <a:pPr marL="0" indent="0">
              <a:buFont typeface="Arial" pitchFamily="34" charset="0"/>
              <a:buAutoNum type="arabicPeriod"/>
              <a:defRPr/>
            </a:pPr>
            <a:r>
              <a:rPr lang="en-US" sz="2300" dirty="0">
                <a:cs typeface="Arial" pitchFamily="34" charset="0"/>
              </a:rPr>
              <a:t>the regions of the brain to which they project</a:t>
            </a:r>
          </a:p>
          <a:p>
            <a:pPr marL="0" indent="0">
              <a:buFont typeface="Arial" pitchFamily="34" charset="0"/>
              <a:buAutoNum type="arabicPeriod"/>
              <a:defRPr/>
            </a:pPr>
            <a:r>
              <a:rPr lang="en-US" sz="2300" dirty="0">
                <a:cs typeface="Arial" pitchFamily="34" charset="0"/>
              </a:rPr>
              <a:t>the effect they have on behavior</a:t>
            </a:r>
          </a:p>
          <a:p>
            <a:endParaRPr lang="cs-CZ" dirty="0"/>
          </a:p>
        </p:txBody>
      </p:sp>
      <p:pic>
        <p:nvPicPr>
          <p:cNvPr id="4" name="Изображение 2">
            <a:extLst>
              <a:ext uri="{FF2B5EF4-FFF2-40B4-BE49-F238E27FC236}">
                <a16:creationId xmlns:a16="http://schemas.microsoft.com/office/drawing/2014/main" id="{49D22D2F-553C-9240-9137-0BE416D060A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28957" y="2690836"/>
            <a:ext cx="3930650" cy="3573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6286761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C4FA95-42CC-714B-9A9A-2C3B60A0D3DC}"/>
              </a:ext>
            </a:extLst>
          </p:cNvPr>
          <p:cNvSpPr>
            <a:spLocks noGrp="1"/>
          </p:cNvSpPr>
          <p:nvPr>
            <p:ph type="title"/>
          </p:nvPr>
        </p:nvSpPr>
        <p:spPr/>
        <p:txBody>
          <a:bodyPr/>
          <a:lstStyle/>
          <a:p>
            <a:r>
              <a:rPr lang="cs-CZ" b="1" dirty="0"/>
              <a:t>Dopamine </a:t>
            </a:r>
            <a:r>
              <a:rPr lang="cs-CZ" b="1" dirty="0" err="1"/>
              <a:t>receptors</a:t>
            </a:r>
            <a:endParaRPr lang="cs-CZ" b="1" dirty="0"/>
          </a:p>
        </p:txBody>
      </p:sp>
      <p:pic>
        <p:nvPicPr>
          <p:cNvPr id="4" name="Content Placeholder 3">
            <a:extLst>
              <a:ext uri="{FF2B5EF4-FFF2-40B4-BE49-F238E27FC236}">
                <a16:creationId xmlns:a16="http://schemas.microsoft.com/office/drawing/2014/main" id="{ADB4550B-675A-4E49-9484-90F2079A8833}"/>
              </a:ext>
            </a:extLst>
          </p:cNvPr>
          <p:cNvPicPr>
            <a:picLocks noGrp="1" noChangeAspect="1"/>
          </p:cNvPicPr>
          <p:nvPr>
            <p:ph idx="1"/>
          </p:nvPr>
        </p:nvPicPr>
        <p:blipFill>
          <a:blip r:embed="rId2"/>
          <a:stretch>
            <a:fillRect/>
          </a:stretch>
        </p:blipFill>
        <p:spPr>
          <a:xfrm>
            <a:off x="1504203" y="2208119"/>
            <a:ext cx="9183593" cy="3458197"/>
          </a:xfrm>
          <a:prstGeom prst="rect">
            <a:avLst/>
          </a:prstGeom>
        </p:spPr>
      </p:pic>
    </p:spTree>
    <p:extLst>
      <p:ext uri="{BB962C8B-B14F-4D97-AF65-F5344CB8AC3E}">
        <p14:creationId xmlns:p14="http://schemas.microsoft.com/office/powerpoint/2010/main" val="67078660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E3FD89-72F4-DA45-843D-5FC04DEDD7C0}"/>
              </a:ext>
            </a:extLst>
          </p:cNvPr>
          <p:cNvSpPr>
            <a:spLocks noGrp="1"/>
          </p:cNvSpPr>
          <p:nvPr>
            <p:ph type="title"/>
          </p:nvPr>
        </p:nvSpPr>
        <p:spPr/>
        <p:txBody>
          <a:bodyPr/>
          <a:lstStyle/>
          <a:p>
            <a:r>
              <a:rPr lang="cs-CZ" b="1" dirty="0" err="1"/>
              <a:t>Nigrostiatal</a:t>
            </a:r>
            <a:r>
              <a:rPr lang="cs-CZ" b="1" dirty="0"/>
              <a:t> </a:t>
            </a:r>
            <a:r>
              <a:rPr lang="cs-CZ" b="1" dirty="0" err="1"/>
              <a:t>system</a:t>
            </a:r>
            <a:endParaRPr lang="cs-CZ" b="1" dirty="0"/>
          </a:p>
        </p:txBody>
      </p:sp>
      <p:sp>
        <p:nvSpPr>
          <p:cNvPr id="3" name="Content Placeholder 2">
            <a:extLst>
              <a:ext uri="{FF2B5EF4-FFF2-40B4-BE49-F238E27FC236}">
                <a16:creationId xmlns:a16="http://schemas.microsoft.com/office/drawing/2014/main" id="{0901C04A-9567-DB4C-8E27-65C04979F229}"/>
              </a:ext>
            </a:extLst>
          </p:cNvPr>
          <p:cNvSpPr>
            <a:spLocks noGrp="1"/>
          </p:cNvSpPr>
          <p:nvPr>
            <p:ph idx="1"/>
          </p:nvPr>
        </p:nvSpPr>
        <p:spPr/>
        <p:txBody>
          <a:bodyPr/>
          <a:lstStyle/>
          <a:p>
            <a:pPr marL="0" indent="0">
              <a:buFont typeface="Wingdings" pitchFamily="2" charset="2"/>
              <a:buNone/>
              <a:defRPr/>
            </a:pPr>
            <a:r>
              <a:rPr lang="en-US" dirty="0">
                <a:solidFill>
                  <a:srgbClr val="FF0000"/>
                </a:solidFill>
                <a:cs typeface="Arial" pitchFamily="34" charset="0"/>
              </a:rPr>
              <a:t>The nigrostriatal system</a:t>
            </a:r>
          </a:p>
          <a:p>
            <a:pPr marL="0" indent="0">
              <a:buFont typeface="Arial" pitchFamily="34" charset="0"/>
              <a:buChar char="•"/>
              <a:defRPr/>
            </a:pPr>
            <a:r>
              <a:rPr lang="en-US" dirty="0">
                <a:cs typeface="Arial" pitchFamily="34" charset="0"/>
              </a:rPr>
              <a:t>The cell bodies of this system are located in the </a:t>
            </a:r>
            <a:r>
              <a:rPr lang="en-US" b="1" dirty="0">
                <a:solidFill>
                  <a:schemeClr val="tx1"/>
                </a:solidFill>
                <a:cs typeface="Arial" pitchFamily="34" charset="0"/>
              </a:rPr>
              <a:t>substantia </a:t>
            </a:r>
            <a:r>
              <a:rPr lang="en-US" b="1" dirty="0" err="1">
                <a:solidFill>
                  <a:schemeClr val="tx1"/>
                </a:solidFill>
                <a:cs typeface="Arial" pitchFamily="34" charset="0"/>
              </a:rPr>
              <a:t>nigra</a:t>
            </a:r>
            <a:r>
              <a:rPr lang="en-US" b="1" dirty="0">
                <a:solidFill>
                  <a:schemeClr val="tx1"/>
                </a:solidFill>
                <a:cs typeface="Arial" pitchFamily="34" charset="0"/>
              </a:rPr>
              <a:t> </a:t>
            </a:r>
            <a:r>
              <a:rPr lang="en-US" dirty="0">
                <a:cs typeface="Arial" pitchFamily="34" charset="0"/>
              </a:rPr>
              <a:t>and project to the </a:t>
            </a:r>
            <a:r>
              <a:rPr lang="en-US" dirty="0">
                <a:solidFill>
                  <a:schemeClr val="tx1"/>
                </a:solidFill>
                <a:cs typeface="Arial" pitchFamily="34" charset="0"/>
              </a:rPr>
              <a:t>neostriatum </a:t>
            </a:r>
            <a:r>
              <a:rPr lang="en-US" dirty="0">
                <a:cs typeface="Arial" pitchFamily="34" charset="0"/>
              </a:rPr>
              <a:t>(i.e., the caudate nucleus and putamen, also known as the basal ganglia</a:t>
            </a:r>
            <a:r>
              <a:rPr lang="it-IT" dirty="0">
                <a:cs typeface="Arial" pitchFamily="34" charset="0"/>
              </a:rPr>
              <a:t>).</a:t>
            </a:r>
          </a:p>
          <a:p>
            <a:pPr marL="0" indent="0">
              <a:buFont typeface="Arial" pitchFamily="34" charset="0"/>
              <a:buChar char="•"/>
              <a:defRPr/>
            </a:pPr>
            <a:r>
              <a:rPr lang="en-US" dirty="0">
                <a:cs typeface="Arial" pitchFamily="34" charset="0"/>
              </a:rPr>
              <a:t>This subsystem regulates the selection, initiation, and cessation of </a:t>
            </a:r>
            <a:r>
              <a:rPr lang="en-US" b="1" dirty="0">
                <a:solidFill>
                  <a:schemeClr val="tx1"/>
                </a:solidFill>
                <a:cs typeface="Arial" pitchFamily="34" charset="0"/>
              </a:rPr>
              <a:t>motor behaviors</a:t>
            </a:r>
            <a:r>
              <a:rPr lang="en-US" dirty="0">
                <a:cs typeface="Arial" pitchFamily="34" charset="0"/>
              </a:rPr>
              <a:t>. </a:t>
            </a:r>
          </a:p>
          <a:p>
            <a:pPr marL="0" indent="0">
              <a:buFont typeface="Arial" pitchFamily="34" charset="0"/>
              <a:buChar char="•"/>
              <a:defRPr/>
            </a:pPr>
            <a:r>
              <a:rPr lang="en-US" dirty="0">
                <a:cs typeface="Arial" pitchFamily="34" charset="0"/>
              </a:rPr>
              <a:t>It is the subsystem that is affected by</a:t>
            </a:r>
            <a:r>
              <a:rPr lang="ru-RU" dirty="0">
                <a:cs typeface="Arial" pitchFamily="34" charset="0"/>
              </a:rPr>
              <a:t> </a:t>
            </a:r>
            <a:r>
              <a:rPr lang="en-US" dirty="0">
                <a:solidFill>
                  <a:srgbClr val="FF0000"/>
                </a:solidFill>
                <a:cs typeface="Arial" pitchFamily="34" charset="0"/>
              </a:rPr>
              <a:t>Parkinson’s disease</a:t>
            </a:r>
            <a:r>
              <a:rPr lang="en-US" dirty="0">
                <a:cs typeface="Arial" pitchFamily="34" charset="0"/>
              </a:rPr>
              <a:t>. </a:t>
            </a:r>
          </a:p>
          <a:p>
            <a:pPr marL="0" indent="0">
              <a:buFont typeface="Arial" pitchFamily="34" charset="0"/>
              <a:buChar char="•"/>
              <a:defRPr/>
            </a:pPr>
            <a:r>
              <a:rPr lang="en-US" dirty="0">
                <a:cs typeface="Arial" pitchFamily="34" charset="0"/>
              </a:rPr>
              <a:t>In that disorder, the dopaminergic neurons in the substantia </a:t>
            </a:r>
            <a:r>
              <a:rPr lang="en-US" dirty="0" err="1">
                <a:cs typeface="Arial" pitchFamily="34" charset="0"/>
              </a:rPr>
              <a:t>nigra</a:t>
            </a:r>
            <a:r>
              <a:rPr lang="en-US" dirty="0">
                <a:cs typeface="Arial" pitchFamily="34" charset="0"/>
              </a:rPr>
              <a:t> die, leading to difficulties with motor control.</a:t>
            </a:r>
          </a:p>
          <a:p>
            <a:endParaRPr lang="cs-CZ" dirty="0"/>
          </a:p>
        </p:txBody>
      </p:sp>
    </p:spTree>
    <p:extLst>
      <p:ext uri="{BB962C8B-B14F-4D97-AF65-F5344CB8AC3E}">
        <p14:creationId xmlns:p14="http://schemas.microsoft.com/office/powerpoint/2010/main" val="383319864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AEA03B-0C90-FC42-9977-2D5E703F6ADC}"/>
              </a:ext>
            </a:extLst>
          </p:cNvPr>
          <p:cNvSpPr>
            <a:spLocks noGrp="1"/>
          </p:cNvSpPr>
          <p:nvPr>
            <p:ph type="title"/>
          </p:nvPr>
        </p:nvSpPr>
        <p:spPr/>
        <p:txBody>
          <a:bodyPr/>
          <a:lstStyle/>
          <a:p>
            <a:r>
              <a:rPr lang="cs-CZ" b="1" dirty="0" err="1"/>
              <a:t>Mesolimbic</a:t>
            </a:r>
            <a:r>
              <a:rPr lang="cs-CZ" b="1" dirty="0"/>
              <a:t> </a:t>
            </a:r>
            <a:r>
              <a:rPr lang="cs-CZ" b="1" dirty="0" err="1"/>
              <a:t>system</a:t>
            </a:r>
            <a:endParaRPr lang="cs-CZ" b="1" dirty="0"/>
          </a:p>
        </p:txBody>
      </p:sp>
      <p:sp>
        <p:nvSpPr>
          <p:cNvPr id="3" name="Content Placeholder 2">
            <a:extLst>
              <a:ext uri="{FF2B5EF4-FFF2-40B4-BE49-F238E27FC236}">
                <a16:creationId xmlns:a16="http://schemas.microsoft.com/office/drawing/2014/main" id="{C8BAC8FB-9756-1C45-B4C7-A09A5BA439EE}"/>
              </a:ext>
            </a:extLst>
          </p:cNvPr>
          <p:cNvSpPr>
            <a:spLocks noGrp="1"/>
          </p:cNvSpPr>
          <p:nvPr>
            <p:ph idx="1"/>
          </p:nvPr>
        </p:nvSpPr>
        <p:spPr/>
        <p:txBody>
          <a:bodyPr/>
          <a:lstStyle/>
          <a:p>
            <a:pPr marL="0" indent="0">
              <a:buFont typeface="Wingdings" pitchFamily="2" charset="2"/>
              <a:buNone/>
              <a:defRPr/>
            </a:pPr>
            <a:r>
              <a:rPr lang="en-US" dirty="0">
                <a:solidFill>
                  <a:srgbClr val="FF0000"/>
                </a:solidFill>
                <a:cs typeface="Arial" pitchFamily="34" charset="0"/>
              </a:rPr>
              <a:t>The mesolimbic system</a:t>
            </a:r>
          </a:p>
          <a:p>
            <a:pPr marL="0" indent="0">
              <a:buFont typeface="Arial" pitchFamily="34" charset="0"/>
              <a:buChar char="•"/>
              <a:defRPr/>
            </a:pPr>
            <a:r>
              <a:rPr lang="en-US" dirty="0">
                <a:cs typeface="Arial" pitchFamily="34" charset="0"/>
              </a:rPr>
              <a:t>It has its cell bodies in the </a:t>
            </a:r>
            <a:r>
              <a:rPr lang="en-US" dirty="0">
                <a:solidFill>
                  <a:srgbClr val="FF0000"/>
                </a:solidFill>
                <a:cs typeface="Arial" pitchFamily="34" charset="0"/>
              </a:rPr>
              <a:t>ventral tegmental area. </a:t>
            </a:r>
          </a:p>
          <a:p>
            <a:pPr marL="0" indent="0">
              <a:buFont typeface="Arial" pitchFamily="34" charset="0"/>
              <a:buChar char="•"/>
              <a:defRPr/>
            </a:pPr>
            <a:endParaRPr lang="en-US" dirty="0">
              <a:cs typeface="Arial" pitchFamily="34" charset="0"/>
            </a:endParaRPr>
          </a:p>
          <a:p>
            <a:pPr marL="0" indent="0">
              <a:buFont typeface="Arial" pitchFamily="34" charset="0"/>
              <a:buChar char="•"/>
              <a:defRPr/>
            </a:pPr>
            <a:r>
              <a:rPr lang="en-US" dirty="0">
                <a:cs typeface="Arial" pitchFamily="34" charset="0"/>
              </a:rPr>
              <a:t>It projects to several parts of the </a:t>
            </a:r>
            <a:r>
              <a:rPr lang="en-US" dirty="0">
                <a:solidFill>
                  <a:srgbClr val="FF0000"/>
                </a:solidFill>
                <a:cs typeface="Arial" pitchFamily="34" charset="0"/>
              </a:rPr>
              <a:t>limbic system</a:t>
            </a:r>
            <a:r>
              <a:rPr lang="en-US" dirty="0">
                <a:cs typeface="Arial" pitchFamily="34" charset="0"/>
              </a:rPr>
              <a:t>, including </a:t>
            </a:r>
          </a:p>
          <a:p>
            <a:pPr marL="0" indent="0">
              <a:buFont typeface="Arial" pitchFamily="34" charset="0"/>
              <a:buAutoNum type="arabicPeriod"/>
              <a:defRPr/>
            </a:pPr>
            <a:r>
              <a:rPr lang="en-US" dirty="0">
                <a:solidFill>
                  <a:schemeClr val="tx1"/>
                </a:solidFill>
                <a:cs typeface="Arial" pitchFamily="34" charset="0"/>
              </a:rPr>
              <a:t>nucleus </a:t>
            </a:r>
            <a:r>
              <a:rPr lang="en-US" dirty="0" err="1">
                <a:solidFill>
                  <a:schemeClr val="tx1"/>
                </a:solidFill>
                <a:cs typeface="Arial" pitchFamily="34" charset="0"/>
              </a:rPr>
              <a:t>accumbens</a:t>
            </a:r>
            <a:r>
              <a:rPr lang="en-US" dirty="0">
                <a:solidFill>
                  <a:schemeClr val="tx1"/>
                </a:solidFill>
                <a:cs typeface="Arial" pitchFamily="34" charset="0"/>
              </a:rPr>
              <a:t> </a:t>
            </a:r>
          </a:p>
          <a:p>
            <a:pPr marL="0" indent="0">
              <a:buFont typeface="Arial" pitchFamily="34" charset="0"/>
              <a:buAutoNum type="arabicPeriod"/>
              <a:defRPr/>
            </a:pPr>
            <a:r>
              <a:rPr lang="en-US" dirty="0">
                <a:solidFill>
                  <a:schemeClr val="tx1"/>
                </a:solidFill>
                <a:cs typeface="Arial" pitchFamily="34" charset="0"/>
              </a:rPr>
              <a:t>ventral portions of the striatum</a:t>
            </a:r>
          </a:p>
          <a:p>
            <a:pPr marL="0" indent="0">
              <a:buFont typeface="Arial" pitchFamily="34" charset="0"/>
              <a:buAutoNum type="arabicPeriod"/>
              <a:defRPr/>
            </a:pPr>
            <a:r>
              <a:rPr lang="en-US" dirty="0">
                <a:solidFill>
                  <a:schemeClr val="tx1"/>
                </a:solidFill>
                <a:cs typeface="Arial" pitchFamily="34" charset="0"/>
              </a:rPr>
              <a:t>amygdala</a:t>
            </a:r>
          </a:p>
          <a:p>
            <a:pPr marL="0" indent="0">
              <a:buFont typeface="Arial" pitchFamily="34" charset="0"/>
              <a:buAutoNum type="arabicPeriod"/>
              <a:defRPr/>
            </a:pPr>
            <a:r>
              <a:rPr lang="en-US" dirty="0">
                <a:solidFill>
                  <a:schemeClr val="tx1"/>
                </a:solidFill>
                <a:cs typeface="Arial" pitchFamily="34" charset="0"/>
              </a:rPr>
              <a:t>hippocampus</a:t>
            </a:r>
          </a:p>
          <a:p>
            <a:pPr marL="0" indent="0">
              <a:buFont typeface="Arial" pitchFamily="34" charset="0"/>
              <a:buAutoNum type="arabicPeriod"/>
              <a:defRPr/>
            </a:pPr>
            <a:r>
              <a:rPr lang="en-US" dirty="0">
                <a:solidFill>
                  <a:schemeClr val="tx1"/>
                </a:solidFill>
                <a:cs typeface="Arial" pitchFamily="34" charset="0"/>
              </a:rPr>
              <a:t>prefrontal cortex</a:t>
            </a:r>
          </a:p>
          <a:p>
            <a:endParaRPr lang="cs-CZ" dirty="0"/>
          </a:p>
        </p:txBody>
      </p:sp>
    </p:spTree>
    <p:extLst>
      <p:ext uri="{BB962C8B-B14F-4D97-AF65-F5344CB8AC3E}">
        <p14:creationId xmlns:p14="http://schemas.microsoft.com/office/powerpoint/2010/main" val="4221761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74123A-DC3C-2A4A-BA9D-0935DEDB1D98}"/>
              </a:ext>
            </a:extLst>
          </p:cNvPr>
          <p:cNvSpPr>
            <a:spLocks noGrp="1"/>
          </p:cNvSpPr>
          <p:nvPr>
            <p:ph type="title"/>
          </p:nvPr>
        </p:nvSpPr>
        <p:spPr/>
        <p:txBody>
          <a:bodyPr/>
          <a:lstStyle/>
          <a:p>
            <a:br>
              <a:rPr lang="cs-CZ" dirty="0"/>
            </a:br>
            <a:r>
              <a:rPr lang="cs-CZ" b="1" dirty="0"/>
              <a:t>Synapse – </a:t>
            </a:r>
            <a:r>
              <a:rPr lang="cs-CZ" b="1" dirty="0" err="1"/>
              <a:t>types</a:t>
            </a:r>
            <a:r>
              <a:rPr lang="cs-CZ" b="1" dirty="0"/>
              <a:t> </a:t>
            </a:r>
            <a:r>
              <a:rPr lang="cs-CZ" b="1" dirty="0" err="1"/>
              <a:t>of</a:t>
            </a:r>
            <a:r>
              <a:rPr lang="cs-CZ" b="1" dirty="0"/>
              <a:t> </a:t>
            </a:r>
            <a:r>
              <a:rPr lang="cs-CZ" b="1" dirty="0" err="1"/>
              <a:t>synpase</a:t>
            </a:r>
            <a:r>
              <a:rPr lang="cs-CZ" b="1" dirty="0"/>
              <a:t>  </a:t>
            </a:r>
          </a:p>
        </p:txBody>
      </p:sp>
      <p:sp>
        <p:nvSpPr>
          <p:cNvPr id="3" name="Content Placeholder 2">
            <a:extLst>
              <a:ext uri="{FF2B5EF4-FFF2-40B4-BE49-F238E27FC236}">
                <a16:creationId xmlns:a16="http://schemas.microsoft.com/office/drawing/2014/main" id="{F747068C-4E9C-AF4A-98B6-5D36A6002460}"/>
              </a:ext>
            </a:extLst>
          </p:cNvPr>
          <p:cNvSpPr>
            <a:spLocks noGrp="1"/>
          </p:cNvSpPr>
          <p:nvPr>
            <p:ph idx="1"/>
          </p:nvPr>
        </p:nvSpPr>
        <p:spPr>
          <a:xfrm>
            <a:off x="1097281" y="1845733"/>
            <a:ext cx="7801060" cy="4514123"/>
          </a:xfrm>
        </p:spPr>
        <p:txBody>
          <a:bodyPr>
            <a:normAutofit fontScale="70000" lnSpcReduction="20000"/>
          </a:bodyPr>
          <a:lstStyle/>
          <a:p>
            <a:pPr>
              <a:buFont typeface="Wingdings" pitchFamily="2" charset="2"/>
              <a:buChar char="Ø"/>
            </a:pPr>
            <a:r>
              <a:rPr lang="cs-CZ" dirty="0"/>
              <a:t> </a:t>
            </a:r>
            <a:r>
              <a:rPr lang="cs-CZ" dirty="0" err="1"/>
              <a:t>Site</a:t>
            </a:r>
            <a:r>
              <a:rPr lang="cs-CZ" dirty="0"/>
              <a:t> </a:t>
            </a:r>
            <a:r>
              <a:rPr lang="cs-CZ" dirty="0" err="1"/>
              <a:t>of</a:t>
            </a:r>
            <a:r>
              <a:rPr lang="cs-CZ" dirty="0"/>
              <a:t> </a:t>
            </a:r>
            <a:r>
              <a:rPr lang="cs-CZ" dirty="0" err="1"/>
              <a:t>transmission</a:t>
            </a:r>
            <a:r>
              <a:rPr lang="cs-CZ" dirty="0"/>
              <a:t> </a:t>
            </a:r>
            <a:r>
              <a:rPr lang="cs-CZ" dirty="0" err="1"/>
              <a:t>of</a:t>
            </a:r>
            <a:r>
              <a:rPr lang="cs-CZ" dirty="0"/>
              <a:t> </a:t>
            </a:r>
            <a:r>
              <a:rPr lang="cs-CZ" dirty="0" err="1"/>
              <a:t>information</a:t>
            </a:r>
            <a:r>
              <a:rPr lang="cs-CZ" dirty="0"/>
              <a:t> </a:t>
            </a:r>
            <a:r>
              <a:rPr lang="cs-CZ" dirty="0" err="1"/>
              <a:t>from</a:t>
            </a:r>
            <a:r>
              <a:rPr lang="cs-CZ" dirty="0"/>
              <a:t> </a:t>
            </a:r>
            <a:r>
              <a:rPr lang="cs-CZ" dirty="0" err="1"/>
              <a:t>one</a:t>
            </a:r>
            <a:r>
              <a:rPr lang="cs-CZ" dirty="0"/>
              <a:t> cell to </a:t>
            </a:r>
            <a:r>
              <a:rPr lang="cs-CZ" dirty="0" err="1"/>
              <a:t>another</a:t>
            </a:r>
            <a:r>
              <a:rPr lang="cs-CZ" dirty="0"/>
              <a:t> (neuro-neuro </a:t>
            </a:r>
            <a:r>
              <a:rPr lang="cs-CZ" dirty="0" err="1"/>
              <a:t>or</a:t>
            </a:r>
            <a:r>
              <a:rPr lang="cs-CZ" dirty="0"/>
              <a:t> neuro-</a:t>
            </a:r>
            <a:r>
              <a:rPr lang="cs-CZ" dirty="0" err="1"/>
              <a:t>muscular</a:t>
            </a:r>
            <a:r>
              <a:rPr lang="cs-CZ" dirty="0"/>
              <a:t>) </a:t>
            </a:r>
          </a:p>
          <a:p>
            <a:pPr>
              <a:buFont typeface="Wingdings" pitchFamily="2" charset="2"/>
              <a:buChar char="Ø"/>
            </a:pPr>
            <a:r>
              <a:rPr lang="cs-CZ" dirty="0"/>
              <a:t> </a:t>
            </a:r>
            <a:r>
              <a:rPr lang="cs-CZ" dirty="0" err="1"/>
              <a:t>Types</a:t>
            </a:r>
            <a:r>
              <a:rPr lang="cs-CZ" dirty="0"/>
              <a:t> </a:t>
            </a:r>
            <a:r>
              <a:rPr lang="cs-CZ" dirty="0" err="1"/>
              <a:t>of</a:t>
            </a:r>
            <a:r>
              <a:rPr lang="cs-CZ" dirty="0"/>
              <a:t> synapse : </a:t>
            </a:r>
          </a:p>
          <a:p>
            <a:pPr>
              <a:buFont typeface="Wingdings" pitchFamily="2" charset="2"/>
              <a:buChar char="Ø"/>
            </a:pPr>
            <a:endParaRPr lang="cs-CZ" dirty="0"/>
          </a:p>
          <a:p>
            <a:pPr marL="0" indent="0">
              <a:buNone/>
            </a:pPr>
            <a:r>
              <a:rPr lang="cs-CZ" b="1" dirty="0"/>
              <a:t>ELECTRICAL SYNAPSE  (GAP JUNCTIONS) </a:t>
            </a:r>
          </a:p>
          <a:p>
            <a:pPr>
              <a:buFont typeface="Wingdings" pitchFamily="2" charset="2"/>
              <a:buChar char="§"/>
            </a:pPr>
            <a:r>
              <a:rPr lang="cs-CZ" dirty="0"/>
              <a:t> </a:t>
            </a:r>
            <a:r>
              <a:rPr lang="cs-CZ" dirty="0" err="1"/>
              <a:t>Low</a:t>
            </a:r>
            <a:r>
              <a:rPr lang="cs-CZ" dirty="0"/>
              <a:t> resistence </a:t>
            </a:r>
            <a:r>
              <a:rPr lang="cs-CZ" dirty="0" err="1"/>
              <a:t>pathway</a:t>
            </a:r>
            <a:r>
              <a:rPr lang="cs-CZ" dirty="0"/>
              <a:t> </a:t>
            </a:r>
            <a:r>
              <a:rPr lang="cs-CZ" dirty="0" err="1"/>
              <a:t>that</a:t>
            </a:r>
            <a:r>
              <a:rPr lang="cs-CZ" dirty="0"/>
              <a:t> </a:t>
            </a:r>
            <a:r>
              <a:rPr lang="cs-CZ" dirty="0" err="1"/>
              <a:t>allows</a:t>
            </a:r>
            <a:r>
              <a:rPr lang="cs-CZ" dirty="0"/>
              <a:t> direct </a:t>
            </a:r>
            <a:r>
              <a:rPr lang="cs-CZ" dirty="0" err="1"/>
              <a:t>current</a:t>
            </a:r>
            <a:r>
              <a:rPr lang="cs-CZ" dirty="0"/>
              <a:t> </a:t>
            </a:r>
            <a:r>
              <a:rPr lang="cs-CZ" dirty="0" err="1"/>
              <a:t>flow</a:t>
            </a:r>
            <a:r>
              <a:rPr lang="cs-CZ" dirty="0"/>
              <a:t> (</a:t>
            </a:r>
            <a:r>
              <a:rPr lang="cs-CZ" dirty="0" err="1"/>
              <a:t>through</a:t>
            </a:r>
            <a:r>
              <a:rPr lang="cs-CZ" dirty="0"/>
              <a:t> Gap </a:t>
            </a:r>
            <a:r>
              <a:rPr lang="cs-CZ" dirty="0" err="1"/>
              <a:t>Junctions</a:t>
            </a:r>
            <a:r>
              <a:rPr lang="cs-CZ" dirty="0"/>
              <a:t>)</a:t>
            </a:r>
          </a:p>
          <a:p>
            <a:pPr>
              <a:buFont typeface="Wingdings" pitchFamily="2" charset="2"/>
              <a:buChar char="§"/>
            </a:pPr>
            <a:r>
              <a:rPr lang="cs-CZ" dirty="0"/>
              <a:t>Very fast and </a:t>
            </a:r>
            <a:r>
              <a:rPr lang="cs-CZ" dirty="0" err="1"/>
              <a:t>Bidirectional</a:t>
            </a:r>
            <a:r>
              <a:rPr lang="cs-CZ" dirty="0"/>
              <a:t> </a:t>
            </a:r>
          </a:p>
          <a:p>
            <a:pPr marL="0" indent="0">
              <a:buNone/>
            </a:pPr>
            <a:r>
              <a:rPr lang="cs-CZ" sz="1800" b="1" dirty="0" err="1"/>
              <a:t>Example</a:t>
            </a:r>
            <a:r>
              <a:rPr lang="cs-CZ" sz="1800" b="1" dirty="0"/>
              <a:t> </a:t>
            </a:r>
            <a:r>
              <a:rPr lang="cs-CZ" sz="1800" dirty="0"/>
              <a:t>: rapid cell-cell </a:t>
            </a:r>
            <a:r>
              <a:rPr lang="cs-CZ" sz="1800" dirty="0" err="1"/>
              <a:t>conduction</a:t>
            </a:r>
            <a:r>
              <a:rPr lang="cs-CZ" sz="1800" dirty="0"/>
              <a:t> </a:t>
            </a:r>
            <a:r>
              <a:rPr lang="cs-CZ" sz="1800" dirty="0" err="1"/>
              <a:t>is</a:t>
            </a:r>
            <a:r>
              <a:rPr lang="cs-CZ" sz="1800" dirty="0"/>
              <a:t> </a:t>
            </a:r>
            <a:r>
              <a:rPr lang="cs-CZ" sz="1800" dirty="0" err="1"/>
              <a:t>important</a:t>
            </a:r>
            <a:r>
              <a:rPr lang="cs-CZ" sz="1800" dirty="0"/>
              <a:t> </a:t>
            </a:r>
            <a:r>
              <a:rPr lang="cs-CZ" sz="1800" dirty="0" err="1"/>
              <a:t>for</a:t>
            </a:r>
            <a:r>
              <a:rPr lang="cs-CZ" sz="1800" dirty="0"/>
              <a:t> </a:t>
            </a:r>
            <a:r>
              <a:rPr lang="cs-CZ" sz="1800" dirty="0" err="1"/>
              <a:t>simultaneous</a:t>
            </a:r>
            <a:r>
              <a:rPr lang="cs-CZ" sz="1800" dirty="0"/>
              <a:t> </a:t>
            </a:r>
            <a:r>
              <a:rPr lang="cs-CZ" sz="1800" dirty="0" err="1"/>
              <a:t>activation</a:t>
            </a:r>
            <a:r>
              <a:rPr lang="cs-CZ" sz="1800" dirty="0"/>
              <a:t> and </a:t>
            </a:r>
            <a:r>
              <a:rPr lang="cs-CZ" sz="1800" dirty="0" err="1"/>
              <a:t>contraction</a:t>
            </a:r>
            <a:r>
              <a:rPr lang="cs-CZ" sz="1800" dirty="0"/>
              <a:t> in </a:t>
            </a:r>
            <a:r>
              <a:rPr lang="cs-CZ" sz="1800" dirty="0" err="1"/>
              <a:t>tissues</a:t>
            </a:r>
            <a:r>
              <a:rPr lang="cs-CZ" sz="1800" dirty="0"/>
              <a:t> </a:t>
            </a:r>
            <a:r>
              <a:rPr lang="cs-CZ" sz="1800" dirty="0" err="1"/>
              <a:t>like</a:t>
            </a:r>
            <a:r>
              <a:rPr lang="cs-CZ" sz="1800" dirty="0"/>
              <a:t>  </a:t>
            </a:r>
            <a:r>
              <a:rPr lang="cs-CZ" sz="1800" dirty="0" err="1"/>
              <a:t>ventricular</a:t>
            </a:r>
            <a:r>
              <a:rPr lang="cs-CZ" sz="1800" dirty="0"/>
              <a:t> </a:t>
            </a:r>
            <a:r>
              <a:rPr lang="cs-CZ" sz="1800" dirty="0" err="1"/>
              <a:t>muscle</a:t>
            </a:r>
            <a:r>
              <a:rPr lang="cs-CZ" sz="1800" dirty="0"/>
              <a:t>, uterus and </a:t>
            </a:r>
            <a:r>
              <a:rPr lang="cs-CZ" sz="1800" dirty="0" err="1"/>
              <a:t>bladder</a:t>
            </a:r>
            <a:r>
              <a:rPr lang="cs-CZ" sz="1800" dirty="0"/>
              <a:t>. </a:t>
            </a:r>
          </a:p>
          <a:p>
            <a:pPr marL="0" indent="0">
              <a:buNone/>
            </a:pPr>
            <a:endParaRPr lang="cs-CZ" sz="1800" dirty="0"/>
          </a:p>
          <a:p>
            <a:pPr marL="0" indent="0">
              <a:buNone/>
            </a:pPr>
            <a:r>
              <a:rPr lang="cs-CZ" b="1" dirty="0"/>
              <a:t>CHEMICAL SYNAPSE </a:t>
            </a:r>
          </a:p>
          <a:p>
            <a:pPr>
              <a:buFont typeface="Wingdings" pitchFamily="2" charset="2"/>
              <a:buChar char="§"/>
            </a:pPr>
            <a:r>
              <a:rPr lang="cs-CZ" b="1" dirty="0"/>
              <a:t> </a:t>
            </a:r>
            <a:r>
              <a:rPr lang="cs-CZ" dirty="0" err="1"/>
              <a:t>Depends</a:t>
            </a:r>
            <a:r>
              <a:rPr lang="cs-CZ" dirty="0"/>
              <a:t> on </a:t>
            </a:r>
            <a:r>
              <a:rPr lang="cs-CZ" dirty="0" err="1"/>
              <a:t>release</a:t>
            </a:r>
            <a:r>
              <a:rPr lang="cs-CZ" dirty="0"/>
              <a:t> </a:t>
            </a:r>
            <a:r>
              <a:rPr lang="cs-CZ" dirty="0" err="1"/>
              <a:t>of</a:t>
            </a:r>
            <a:r>
              <a:rPr lang="cs-CZ" dirty="0"/>
              <a:t> </a:t>
            </a:r>
            <a:r>
              <a:rPr lang="cs-CZ" dirty="0" err="1"/>
              <a:t>tranmitter</a:t>
            </a:r>
            <a:r>
              <a:rPr lang="cs-CZ" dirty="0"/>
              <a:t> </a:t>
            </a:r>
          </a:p>
          <a:p>
            <a:pPr>
              <a:buFont typeface="Wingdings" pitchFamily="2" charset="2"/>
              <a:buChar char="§"/>
            </a:pPr>
            <a:r>
              <a:rPr lang="cs-CZ" b="1" dirty="0"/>
              <a:t> </a:t>
            </a:r>
            <a:r>
              <a:rPr lang="cs-CZ" dirty="0"/>
              <a:t> </a:t>
            </a:r>
            <a:r>
              <a:rPr lang="cs-CZ" dirty="0" err="1"/>
              <a:t>Operates</a:t>
            </a:r>
            <a:r>
              <a:rPr lang="cs-CZ" dirty="0"/>
              <a:t> </a:t>
            </a:r>
            <a:r>
              <a:rPr lang="cs-CZ" dirty="0" err="1"/>
              <a:t>only</a:t>
            </a:r>
            <a:r>
              <a:rPr lang="cs-CZ" dirty="0"/>
              <a:t> in </a:t>
            </a:r>
            <a:r>
              <a:rPr lang="cs-CZ" dirty="0" err="1"/>
              <a:t>one</a:t>
            </a:r>
            <a:r>
              <a:rPr lang="cs-CZ" dirty="0"/>
              <a:t> </a:t>
            </a:r>
            <a:r>
              <a:rPr lang="cs-CZ" dirty="0" err="1"/>
              <a:t>direction</a:t>
            </a:r>
            <a:r>
              <a:rPr lang="cs-CZ" dirty="0"/>
              <a:t> ( </a:t>
            </a:r>
            <a:r>
              <a:rPr lang="cs-CZ" dirty="0" err="1"/>
              <a:t>Presynaptic</a:t>
            </a:r>
            <a:r>
              <a:rPr lang="cs-CZ" dirty="0"/>
              <a:t> cell – SYNAPTIC CLEFT – </a:t>
            </a:r>
            <a:r>
              <a:rPr lang="cs-CZ" dirty="0" err="1"/>
              <a:t>Postsynaptic</a:t>
            </a:r>
            <a:r>
              <a:rPr lang="cs-CZ" dirty="0"/>
              <a:t> cell )</a:t>
            </a:r>
          </a:p>
          <a:p>
            <a:pPr>
              <a:buFont typeface="Wingdings" pitchFamily="2" charset="2"/>
              <a:buChar char="§"/>
            </a:pPr>
            <a:r>
              <a:rPr lang="cs-CZ" b="1" dirty="0"/>
              <a:t> </a:t>
            </a:r>
            <a:r>
              <a:rPr lang="cs-CZ" dirty="0" err="1"/>
              <a:t>Synaptic</a:t>
            </a:r>
            <a:r>
              <a:rPr lang="cs-CZ" dirty="0"/>
              <a:t> </a:t>
            </a:r>
            <a:r>
              <a:rPr lang="cs-CZ" dirty="0" err="1"/>
              <a:t>delay</a:t>
            </a:r>
            <a:endParaRPr lang="cs-CZ" dirty="0"/>
          </a:p>
          <a:p>
            <a:pPr marL="0" indent="0">
              <a:buNone/>
            </a:pPr>
            <a:r>
              <a:rPr lang="cs-CZ" b="1" dirty="0" err="1"/>
              <a:t>Example</a:t>
            </a:r>
            <a:r>
              <a:rPr lang="cs-CZ" b="1" dirty="0"/>
              <a:t> : </a:t>
            </a:r>
            <a:r>
              <a:rPr lang="cs-CZ" dirty="0"/>
              <a:t>Neuro-</a:t>
            </a:r>
            <a:r>
              <a:rPr lang="cs-CZ" dirty="0" err="1"/>
              <a:t>muscular</a:t>
            </a:r>
            <a:r>
              <a:rPr lang="cs-CZ" dirty="0"/>
              <a:t> </a:t>
            </a:r>
            <a:r>
              <a:rPr lang="cs-CZ" dirty="0" err="1"/>
              <a:t>Junction</a:t>
            </a:r>
            <a:r>
              <a:rPr lang="cs-CZ" dirty="0"/>
              <a:t> (NMJ)</a:t>
            </a:r>
          </a:p>
        </p:txBody>
      </p:sp>
      <p:pic>
        <p:nvPicPr>
          <p:cNvPr id="4" name="Content Placeholder 3">
            <a:extLst>
              <a:ext uri="{FF2B5EF4-FFF2-40B4-BE49-F238E27FC236}">
                <a16:creationId xmlns:a16="http://schemas.microsoft.com/office/drawing/2014/main" id="{78D5C7C1-67CA-AC4C-9EB4-53BB8F9164D2}"/>
              </a:ext>
            </a:extLst>
          </p:cNvPr>
          <p:cNvPicPr>
            <a:picLocks noChangeAspect="1"/>
          </p:cNvPicPr>
          <p:nvPr/>
        </p:nvPicPr>
        <p:blipFill>
          <a:blip r:embed="rId2"/>
          <a:stretch>
            <a:fillRect/>
          </a:stretch>
        </p:blipFill>
        <p:spPr>
          <a:xfrm>
            <a:off x="9311200" y="3077038"/>
            <a:ext cx="2547552" cy="1698368"/>
          </a:xfrm>
          <a:prstGeom prst="rect">
            <a:avLst/>
          </a:prstGeom>
        </p:spPr>
      </p:pic>
      <p:pic>
        <p:nvPicPr>
          <p:cNvPr id="5" name="Picture 4">
            <a:extLst>
              <a:ext uri="{FF2B5EF4-FFF2-40B4-BE49-F238E27FC236}">
                <a16:creationId xmlns:a16="http://schemas.microsoft.com/office/drawing/2014/main" id="{331A08AD-B984-4D4B-9F61-3D083A8529AE}"/>
              </a:ext>
            </a:extLst>
          </p:cNvPr>
          <p:cNvPicPr>
            <a:picLocks noChangeAspect="1"/>
          </p:cNvPicPr>
          <p:nvPr/>
        </p:nvPicPr>
        <p:blipFill>
          <a:blip r:embed="rId3"/>
          <a:stretch>
            <a:fillRect/>
          </a:stretch>
        </p:blipFill>
        <p:spPr>
          <a:xfrm>
            <a:off x="9311200" y="4822521"/>
            <a:ext cx="2680973" cy="1424267"/>
          </a:xfrm>
          <a:prstGeom prst="rect">
            <a:avLst/>
          </a:prstGeom>
        </p:spPr>
      </p:pic>
      <p:pic>
        <p:nvPicPr>
          <p:cNvPr id="6" name="Picture 5">
            <a:extLst>
              <a:ext uri="{FF2B5EF4-FFF2-40B4-BE49-F238E27FC236}">
                <a16:creationId xmlns:a16="http://schemas.microsoft.com/office/drawing/2014/main" id="{79B3575F-4373-A24A-BD8D-E65FCA88B974}"/>
              </a:ext>
            </a:extLst>
          </p:cNvPr>
          <p:cNvPicPr>
            <a:picLocks noChangeAspect="1"/>
          </p:cNvPicPr>
          <p:nvPr/>
        </p:nvPicPr>
        <p:blipFill>
          <a:blip r:embed="rId4"/>
          <a:stretch>
            <a:fillRect/>
          </a:stretch>
        </p:blipFill>
        <p:spPr>
          <a:xfrm>
            <a:off x="8549609" y="1837822"/>
            <a:ext cx="3642391" cy="1239216"/>
          </a:xfrm>
          <a:prstGeom prst="rect">
            <a:avLst/>
          </a:prstGeom>
        </p:spPr>
      </p:pic>
    </p:spTree>
    <p:extLst>
      <p:ext uri="{BB962C8B-B14F-4D97-AF65-F5344CB8AC3E}">
        <p14:creationId xmlns:p14="http://schemas.microsoft.com/office/powerpoint/2010/main" val="4013547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AEA03B-0C90-FC42-9977-2D5E703F6ADC}"/>
              </a:ext>
            </a:extLst>
          </p:cNvPr>
          <p:cNvSpPr>
            <a:spLocks noGrp="1"/>
          </p:cNvSpPr>
          <p:nvPr>
            <p:ph type="title"/>
          </p:nvPr>
        </p:nvSpPr>
        <p:spPr/>
        <p:txBody>
          <a:bodyPr/>
          <a:lstStyle/>
          <a:p>
            <a:r>
              <a:rPr lang="cs-CZ" b="1" dirty="0" err="1"/>
              <a:t>Mesolimbic</a:t>
            </a:r>
            <a:r>
              <a:rPr lang="cs-CZ" b="1" dirty="0"/>
              <a:t> </a:t>
            </a:r>
            <a:r>
              <a:rPr lang="cs-CZ" b="1" dirty="0" err="1"/>
              <a:t>system</a:t>
            </a:r>
            <a:endParaRPr lang="cs-CZ" b="1" dirty="0"/>
          </a:p>
        </p:txBody>
      </p:sp>
      <p:sp>
        <p:nvSpPr>
          <p:cNvPr id="3" name="Content Placeholder 2">
            <a:extLst>
              <a:ext uri="{FF2B5EF4-FFF2-40B4-BE49-F238E27FC236}">
                <a16:creationId xmlns:a16="http://schemas.microsoft.com/office/drawing/2014/main" id="{C8BAC8FB-9756-1C45-B4C7-A09A5BA439EE}"/>
              </a:ext>
            </a:extLst>
          </p:cNvPr>
          <p:cNvSpPr>
            <a:spLocks noGrp="1"/>
          </p:cNvSpPr>
          <p:nvPr>
            <p:ph idx="1"/>
          </p:nvPr>
        </p:nvSpPr>
        <p:spPr/>
        <p:txBody>
          <a:bodyPr/>
          <a:lstStyle/>
          <a:p>
            <a:pPr marL="0" indent="0">
              <a:buFont typeface="Arial" pitchFamily="34" charset="0"/>
              <a:buChar char="•"/>
              <a:defRPr/>
            </a:pPr>
            <a:r>
              <a:rPr lang="en-US" dirty="0">
                <a:cs typeface="Arial" pitchFamily="34" charset="0"/>
              </a:rPr>
              <a:t>The cell bodies are located in the ventral tegmental area. </a:t>
            </a:r>
          </a:p>
          <a:p>
            <a:pPr marL="0" indent="0">
              <a:buFont typeface="Arial" pitchFamily="34" charset="0"/>
              <a:buChar char="•"/>
              <a:defRPr/>
            </a:pPr>
            <a:r>
              <a:rPr lang="en-US" dirty="0">
                <a:cs typeface="Arial" pitchFamily="34" charset="0"/>
              </a:rPr>
              <a:t>The axons of these cells project to much of the cortex, especially </a:t>
            </a:r>
            <a:r>
              <a:rPr lang="en-US" dirty="0">
                <a:solidFill>
                  <a:srgbClr val="FF0000"/>
                </a:solidFill>
                <a:cs typeface="Arial" pitchFamily="34" charset="0"/>
              </a:rPr>
              <a:t>motor</a:t>
            </a:r>
            <a:r>
              <a:rPr lang="en-US" dirty="0">
                <a:cs typeface="Arial" pitchFamily="34" charset="0"/>
              </a:rPr>
              <a:t> and </a:t>
            </a:r>
            <a:r>
              <a:rPr lang="en-US" dirty="0">
                <a:solidFill>
                  <a:srgbClr val="FF0000"/>
                </a:solidFill>
                <a:cs typeface="Arial" pitchFamily="34" charset="0"/>
              </a:rPr>
              <a:t>premotor cortex</a:t>
            </a:r>
            <a:r>
              <a:rPr lang="en-US" dirty="0">
                <a:cs typeface="Arial" pitchFamily="34" charset="0"/>
              </a:rPr>
              <a:t>, as well as </a:t>
            </a:r>
            <a:r>
              <a:rPr lang="en-US" dirty="0">
                <a:solidFill>
                  <a:srgbClr val="FF0000"/>
                </a:solidFill>
                <a:cs typeface="Arial" pitchFamily="34" charset="0"/>
              </a:rPr>
              <a:t>prefrontal cortex</a:t>
            </a:r>
            <a:r>
              <a:rPr lang="en-US" dirty="0">
                <a:cs typeface="Arial" pitchFamily="34" charset="0"/>
              </a:rPr>
              <a:t>, where they influence a variety of mental functions. </a:t>
            </a:r>
          </a:p>
          <a:p>
            <a:pPr marL="0" indent="0">
              <a:buFont typeface="Arial" pitchFamily="34" charset="0"/>
              <a:buChar char="•"/>
              <a:defRPr/>
            </a:pPr>
            <a:r>
              <a:rPr lang="en-US" dirty="0">
                <a:cs typeface="Arial" pitchFamily="34" charset="0"/>
              </a:rPr>
              <a:t>One of these functions is </a:t>
            </a:r>
            <a:r>
              <a:rPr lang="en-US" dirty="0">
                <a:solidFill>
                  <a:schemeClr val="tx1"/>
                </a:solidFill>
                <a:cs typeface="Arial" pitchFamily="34" charset="0"/>
              </a:rPr>
              <a:t>working memory</a:t>
            </a:r>
            <a:r>
              <a:rPr lang="en-US" dirty="0">
                <a:cs typeface="Arial" pitchFamily="34" charset="0"/>
              </a:rPr>
              <a:t>, which allows us to keep information “online” for performance of tasks, planning, and strategy preparation for problem solving.</a:t>
            </a:r>
            <a:endParaRPr lang="en-US" dirty="0">
              <a:solidFill>
                <a:srgbClr val="FFC000"/>
              </a:solidFill>
              <a:cs typeface="Arial" pitchFamily="34" charset="0"/>
            </a:endParaRPr>
          </a:p>
          <a:p>
            <a:endParaRPr lang="cs-CZ" dirty="0"/>
          </a:p>
        </p:txBody>
      </p:sp>
    </p:spTree>
    <p:extLst>
      <p:ext uri="{BB962C8B-B14F-4D97-AF65-F5344CB8AC3E}">
        <p14:creationId xmlns:p14="http://schemas.microsoft.com/office/powerpoint/2010/main" val="26412580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C242045-BB8A-8B4C-9993-460652E9C8EC}"/>
              </a:ext>
            </a:extLst>
          </p:cNvPr>
          <p:cNvPicPr>
            <a:picLocks noChangeAspect="1"/>
          </p:cNvPicPr>
          <p:nvPr/>
        </p:nvPicPr>
        <p:blipFill>
          <a:blip r:embed="rId2"/>
          <a:stretch>
            <a:fillRect/>
          </a:stretch>
        </p:blipFill>
        <p:spPr>
          <a:xfrm>
            <a:off x="1079182" y="137667"/>
            <a:ext cx="10033635" cy="6106184"/>
          </a:xfrm>
          <a:prstGeom prst="rect">
            <a:avLst/>
          </a:prstGeom>
        </p:spPr>
      </p:pic>
    </p:spTree>
    <p:extLst>
      <p:ext uri="{BB962C8B-B14F-4D97-AF65-F5344CB8AC3E}">
        <p14:creationId xmlns:p14="http://schemas.microsoft.com/office/powerpoint/2010/main" val="18550456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0541A0-8A16-BA4B-B5A2-3AD2A1601196}"/>
              </a:ext>
            </a:extLst>
          </p:cNvPr>
          <p:cNvSpPr>
            <a:spLocks noGrp="1"/>
          </p:cNvSpPr>
          <p:nvPr>
            <p:ph type="title"/>
          </p:nvPr>
        </p:nvSpPr>
        <p:spPr/>
        <p:txBody>
          <a:bodyPr/>
          <a:lstStyle/>
          <a:p>
            <a:r>
              <a:rPr lang="cs-CZ" b="1" dirty="0" err="1"/>
              <a:t>Synaptic</a:t>
            </a:r>
            <a:r>
              <a:rPr lang="cs-CZ" b="1" dirty="0"/>
              <a:t> </a:t>
            </a:r>
            <a:r>
              <a:rPr lang="cs-CZ" b="1" dirty="0" err="1"/>
              <a:t>transmission</a:t>
            </a:r>
            <a:r>
              <a:rPr lang="cs-CZ" b="1" dirty="0"/>
              <a:t> </a:t>
            </a:r>
            <a:r>
              <a:rPr lang="cs-CZ" dirty="0"/>
              <a:t>(eg ; NMJ)</a:t>
            </a:r>
          </a:p>
        </p:txBody>
      </p:sp>
      <p:pic>
        <p:nvPicPr>
          <p:cNvPr id="10" name="Content Placeholder 9">
            <a:extLst>
              <a:ext uri="{FF2B5EF4-FFF2-40B4-BE49-F238E27FC236}">
                <a16:creationId xmlns:a16="http://schemas.microsoft.com/office/drawing/2014/main" id="{3E1C7B12-AB37-7841-B1BE-012D3E3B100C}"/>
              </a:ext>
            </a:extLst>
          </p:cNvPr>
          <p:cNvPicPr>
            <a:picLocks noGrp="1" noChangeAspect="1"/>
          </p:cNvPicPr>
          <p:nvPr>
            <p:ph idx="1"/>
          </p:nvPr>
        </p:nvPicPr>
        <p:blipFill>
          <a:blip r:embed="rId2"/>
          <a:stretch>
            <a:fillRect/>
          </a:stretch>
        </p:blipFill>
        <p:spPr>
          <a:xfrm>
            <a:off x="2524085" y="2066315"/>
            <a:ext cx="6845384" cy="3713621"/>
          </a:xfrm>
          <a:prstGeom prst="rect">
            <a:avLst/>
          </a:prstGeom>
        </p:spPr>
      </p:pic>
    </p:spTree>
    <p:extLst>
      <p:ext uri="{BB962C8B-B14F-4D97-AF65-F5344CB8AC3E}">
        <p14:creationId xmlns:p14="http://schemas.microsoft.com/office/powerpoint/2010/main" val="28701079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EFCA429-73B9-A44B-A532-B57C9EDAD38A}"/>
              </a:ext>
            </a:extLst>
          </p:cNvPr>
          <p:cNvPicPr>
            <a:picLocks noChangeAspect="1"/>
          </p:cNvPicPr>
          <p:nvPr/>
        </p:nvPicPr>
        <p:blipFill>
          <a:blip r:embed="rId2"/>
          <a:stretch>
            <a:fillRect/>
          </a:stretch>
        </p:blipFill>
        <p:spPr>
          <a:xfrm>
            <a:off x="1511300" y="533493"/>
            <a:ext cx="9169400" cy="5245100"/>
          </a:xfrm>
          <a:prstGeom prst="rect">
            <a:avLst/>
          </a:prstGeom>
        </p:spPr>
      </p:pic>
    </p:spTree>
    <p:extLst>
      <p:ext uri="{BB962C8B-B14F-4D97-AF65-F5344CB8AC3E}">
        <p14:creationId xmlns:p14="http://schemas.microsoft.com/office/powerpoint/2010/main" val="16827026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45B45B0-FA72-8544-B94D-565AC18080D8}"/>
              </a:ext>
            </a:extLst>
          </p:cNvPr>
          <p:cNvPicPr>
            <a:picLocks noChangeAspect="1"/>
          </p:cNvPicPr>
          <p:nvPr/>
        </p:nvPicPr>
        <p:blipFill>
          <a:blip r:embed="rId2"/>
          <a:stretch>
            <a:fillRect/>
          </a:stretch>
        </p:blipFill>
        <p:spPr>
          <a:xfrm>
            <a:off x="3034636" y="178571"/>
            <a:ext cx="6122727" cy="5855067"/>
          </a:xfrm>
          <a:prstGeom prst="rect">
            <a:avLst/>
          </a:prstGeom>
        </p:spPr>
      </p:pic>
    </p:spTree>
    <p:extLst>
      <p:ext uri="{BB962C8B-B14F-4D97-AF65-F5344CB8AC3E}">
        <p14:creationId xmlns:p14="http://schemas.microsoft.com/office/powerpoint/2010/main" val="39803075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FB69CE-3D87-F941-842F-1F3CB0CD36BE}"/>
              </a:ext>
            </a:extLst>
          </p:cNvPr>
          <p:cNvSpPr>
            <a:spLocks noGrp="1"/>
          </p:cNvSpPr>
          <p:nvPr>
            <p:ph type="title"/>
          </p:nvPr>
        </p:nvSpPr>
        <p:spPr/>
        <p:txBody>
          <a:bodyPr/>
          <a:lstStyle/>
          <a:p>
            <a:r>
              <a:rPr lang="cs-CZ" b="1" dirty="0" err="1"/>
              <a:t>Types</a:t>
            </a:r>
            <a:r>
              <a:rPr lang="cs-CZ" b="1" dirty="0"/>
              <a:t> </a:t>
            </a:r>
            <a:r>
              <a:rPr lang="cs-CZ" b="1" dirty="0" err="1"/>
              <a:t>of</a:t>
            </a:r>
            <a:r>
              <a:rPr lang="cs-CZ" b="1" dirty="0"/>
              <a:t> </a:t>
            </a:r>
            <a:r>
              <a:rPr lang="cs-CZ" b="1" dirty="0" err="1"/>
              <a:t>synaptic</a:t>
            </a:r>
            <a:r>
              <a:rPr lang="cs-CZ" b="1" dirty="0"/>
              <a:t> arrangement </a:t>
            </a:r>
          </a:p>
        </p:txBody>
      </p:sp>
      <p:sp>
        <p:nvSpPr>
          <p:cNvPr id="3" name="Content Placeholder 2">
            <a:extLst>
              <a:ext uri="{FF2B5EF4-FFF2-40B4-BE49-F238E27FC236}">
                <a16:creationId xmlns:a16="http://schemas.microsoft.com/office/drawing/2014/main" id="{D6E8FC22-9F94-414E-922F-759A8C4B9E07}"/>
              </a:ext>
            </a:extLst>
          </p:cNvPr>
          <p:cNvSpPr>
            <a:spLocks noGrp="1"/>
          </p:cNvSpPr>
          <p:nvPr>
            <p:ph idx="1"/>
          </p:nvPr>
        </p:nvSpPr>
        <p:spPr>
          <a:xfrm>
            <a:off x="1097280" y="1845734"/>
            <a:ext cx="6344920" cy="4429806"/>
          </a:xfrm>
        </p:spPr>
        <p:txBody>
          <a:bodyPr>
            <a:normAutofit/>
          </a:bodyPr>
          <a:lstStyle/>
          <a:p>
            <a:pPr>
              <a:buFont typeface="Wingdings" pitchFamily="2" charset="2"/>
              <a:buChar char="§"/>
            </a:pPr>
            <a:r>
              <a:rPr lang="cs-CZ" sz="1800" b="1" dirty="0"/>
              <a:t> </a:t>
            </a:r>
            <a:r>
              <a:rPr lang="cs-CZ" sz="1800" b="1" dirty="0" err="1"/>
              <a:t>One</a:t>
            </a:r>
            <a:r>
              <a:rPr lang="cs-CZ" sz="1800" b="1" dirty="0"/>
              <a:t>-to-</a:t>
            </a:r>
            <a:r>
              <a:rPr lang="cs-CZ" sz="1800" b="1" dirty="0" err="1"/>
              <a:t>one</a:t>
            </a:r>
            <a:r>
              <a:rPr lang="cs-CZ" sz="1800" b="1" dirty="0"/>
              <a:t> synapse </a:t>
            </a:r>
          </a:p>
          <a:p>
            <a:pPr marL="0" indent="0">
              <a:buNone/>
            </a:pPr>
            <a:r>
              <a:rPr lang="cs-CZ" sz="1600" dirty="0"/>
              <a:t> A single </a:t>
            </a:r>
            <a:r>
              <a:rPr lang="cs-CZ" sz="1600" dirty="0" err="1"/>
              <a:t>action</a:t>
            </a:r>
            <a:r>
              <a:rPr lang="cs-CZ" sz="1600" dirty="0"/>
              <a:t> </a:t>
            </a:r>
            <a:r>
              <a:rPr lang="cs-CZ" sz="1600" dirty="0" err="1"/>
              <a:t>potential</a:t>
            </a:r>
            <a:r>
              <a:rPr lang="cs-CZ" sz="1600" dirty="0"/>
              <a:t> in </a:t>
            </a:r>
            <a:r>
              <a:rPr lang="cs-CZ" sz="1600" dirty="0" err="1"/>
              <a:t>presynaptic</a:t>
            </a:r>
            <a:r>
              <a:rPr lang="cs-CZ" sz="1600" dirty="0"/>
              <a:t> cell </a:t>
            </a:r>
            <a:r>
              <a:rPr lang="cs-CZ" sz="1600" dirty="0" err="1"/>
              <a:t>causes</a:t>
            </a:r>
            <a:r>
              <a:rPr lang="cs-CZ" sz="1600" dirty="0"/>
              <a:t> a single </a:t>
            </a:r>
            <a:r>
              <a:rPr lang="cs-CZ" sz="1600" dirty="0" err="1"/>
              <a:t>action</a:t>
            </a:r>
            <a:r>
              <a:rPr lang="cs-CZ" sz="1600" dirty="0"/>
              <a:t> </a:t>
            </a:r>
            <a:r>
              <a:rPr lang="cs-CZ" sz="1600" dirty="0" err="1"/>
              <a:t>potential</a:t>
            </a:r>
            <a:r>
              <a:rPr lang="cs-CZ" sz="1600" dirty="0"/>
              <a:t> in post-</a:t>
            </a:r>
            <a:r>
              <a:rPr lang="cs-CZ" sz="1600" dirty="0" err="1"/>
              <a:t>synaptic</a:t>
            </a:r>
            <a:r>
              <a:rPr lang="cs-CZ" sz="1600" dirty="0"/>
              <a:t> cell ( </a:t>
            </a:r>
            <a:r>
              <a:rPr lang="cs-CZ" sz="1600" dirty="0" err="1"/>
              <a:t>e.g</a:t>
            </a:r>
            <a:r>
              <a:rPr lang="cs-CZ" sz="1600" dirty="0"/>
              <a:t> ; NMJ) </a:t>
            </a:r>
          </a:p>
          <a:p>
            <a:pPr>
              <a:buFont typeface="Wingdings" pitchFamily="2" charset="2"/>
              <a:buChar char="§"/>
            </a:pPr>
            <a:r>
              <a:rPr lang="cs-CZ" sz="1800" b="1" dirty="0"/>
              <a:t> </a:t>
            </a:r>
            <a:r>
              <a:rPr lang="cs-CZ" sz="1800" b="1" dirty="0" err="1"/>
              <a:t>One</a:t>
            </a:r>
            <a:r>
              <a:rPr lang="cs-CZ" sz="1800" b="1" dirty="0"/>
              <a:t>-to-many synapse </a:t>
            </a:r>
          </a:p>
          <a:p>
            <a:pPr marL="0" indent="0">
              <a:buNone/>
            </a:pPr>
            <a:r>
              <a:rPr lang="cs-CZ" sz="1600" dirty="0"/>
              <a:t>A single </a:t>
            </a:r>
            <a:r>
              <a:rPr lang="cs-CZ" sz="1600" dirty="0" err="1"/>
              <a:t>action</a:t>
            </a:r>
            <a:r>
              <a:rPr lang="cs-CZ" sz="1600" dirty="0"/>
              <a:t> </a:t>
            </a:r>
            <a:r>
              <a:rPr lang="cs-CZ" sz="1600" dirty="0" err="1"/>
              <a:t>potential</a:t>
            </a:r>
            <a:r>
              <a:rPr lang="cs-CZ" sz="1600" dirty="0"/>
              <a:t> in </a:t>
            </a:r>
            <a:r>
              <a:rPr lang="cs-CZ" sz="1600" dirty="0" err="1"/>
              <a:t>presynaptic</a:t>
            </a:r>
            <a:r>
              <a:rPr lang="cs-CZ" sz="1600" dirty="0"/>
              <a:t> cell </a:t>
            </a:r>
            <a:r>
              <a:rPr lang="cs-CZ" sz="1600" dirty="0" err="1"/>
              <a:t>causes</a:t>
            </a:r>
            <a:r>
              <a:rPr lang="cs-CZ" sz="1600" dirty="0"/>
              <a:t> a </a:t>
            </a:r>
            <a:r>
              <a:rPr lang="cs-CZ" sz="1600" dirty="0" err="1"/>
              <a:t>burst</a:t>
            </a:r>
            <a:r>
              <a:rPr lang="cs-CZ" sz="1600" dirty="0"/>
              <a:t> </a:t>
            </a:r>
            <a:r>
              <a:rPr lang="cs-CZ" sz="1600" dirty="0" err="1"/>
              <a:t>of</a:t>
            </a:r>
            <a:r>
              <a:rPr lang="cs-CZ" sz="1600" dirty="0"/>
              <a:t> </a:t>
            </a:r>
            <a:r>
              <a:rPr lang="cs-CZ" sz="1600" dirty="0" err="1"/>
              <a:t>action</a:t>
            </a:r>
            <a:r>
              <a:rPr lang="cs-CZ" sz="1600" dirty="0"/>
              <a:t> </a:t>
            </a:r>
            <a:r>
              <a:rPr lang="cs-CZ" sz="1600" dirty="0" err="1"/>
              <a:t>potentials</a:t>
            </a:r>
            <a:r>
              <a:rPr lang="cs-CZ" sz="1600" dirty="0"/>
              <a:t> in many </a:t>
            </a:r>
            <a:r>
              <a:rPr lang="cs-CZ" sz="1600" dirty="0" err="1"/>
              <a:t>postsynaptic</a:t>
            </a:r>
            <a:r>
              <a:rPr lang="cs-CZ" sz="1600" dirty="0"/>
              <a:t> </a:t>
            </a:r>
            <a:r>
              <a:rPr lang="cs-CZ" sz="1600" dirty="0" err="1"/>
              <a:t>cells</a:t>
            </a:r>
            <a:r>
              <a:rPr lang="cs-CZ" sz="1600" dirty="0"/>
              <a:t> – </a:t>
            </a:r>
            <a:r>
              <a:rPr lang="cs-CZ" sz="1600" dirty="0" err="1"/>
              <a:t>Rare</a:t>
            </a:r>
            <a:r>
              <a:rPr lang="cs-CZ" sz="1600" dirty="0"/>
              <a:t>!  ( </a:t>
            </a:r>
            <a:r>
              <a:rPr lang="cs-CZ" sz="1600" dirty="0" err="1"/>
              <a:t>e.g</a:t>
            </a:r>
            <a:r>
              <a:rPr lang="cs-CZ" sz="1600" dirty="0"/>
              <a:t>; synapse </a:t>
            </a:r>
            <a:r>
              <a:rPr lang="cs-CZ" sz="1600" dirty="0" err="1"/>
              <a:t>of</a:t>
            </a:r>
            <a:r>
              <a:rPr lang="cs-CZ" sz="1600" dirty="0"/>
              <a:t> </a:t>
            </a:r>
            <a:r>
              <a:rPr lang="cs-CZ" sz="1600" dirty="0" err="1"/>
              <a:t>motorneuron</a:t>
            </a:r>
            <a:r>
              <a:rPr lang="cs-CZ" sz="1600" dirty="0"/>
              <a:t> </a:t>
            </a:r>
            <a:r>
              <a:rPr lang="cs-CZ" sz="1600" dirty="0" err="1"/>
              <a:t>with</a:t>
            </a:r>
            <a:r>
              <a:rPr lang="cs-CZ" sz="1600" dirty="0"/>
              <a:t> </a:t>
            </a:r>
            <a:r>
              <a:rPr lang="cs-CZ" sz="1600" dirty="0" err="1"/>
              <a:t>renshaw</a:t>
            </a:r>
            <a:r>
              <a:rPr lang="cs-CZ" sz="1600" dirty="0"/>
              <a:t> </a:t>
            </a:r>
            <a:r>
              <a:rPr lang="cs-CZ" sz="1600" dirty="0" err="1"/>
              <a:t>cells</a:t>
            </a:r>
            <a:r>
              <a:rPr lang="cs-CZ" sz="1600" dirty="0"/>
              <a:t> </a:t>
            </a:r>
            <a:r>
              <a:rPr lang="cs-CZ" sz="1600" dirty="0" err="1"/>
              <a:t>of</a:t>
            </a:r>
            <a:r>
              <a:rPr lang="cs-CZ" sz="1600" dirty="0"/>
              <a:t> </a:t>
            </a:r>
            <a:r>
              <a:rPr lang="cs-CZ" sz="1600" dirty="0" err="1"/>
              <a:t>spinal</a:t>
            </a:r>
            <a:r>
              <a:rPr lang="cs-CZ" sz="1600" dirty="0"/>
              <a:t> </a:t>
            </a:r>
            <a:r>
              <a:rPr lang="cs-CZ" sz="1600" dirty="0" err="1"/>
              <a:t>cord</a:t>
            </a:r>
            <a:r>
              <a:rPr lang="cs-CZ" sz="1600" dirty="0"/>
              <a:t>)</a:t>
            </a:r>
          </a:p>
          <a:p>
            <a:pPr>
              <a:buFont typeface="Wingdings" pitchFamily="2" charset="2"/>
              <a:buChar char="§"/>
            </a:pPr>
            <a:r>
              <a:rPr lang="cs-CZ" sz="1800" b="1" dirty="0"/>
              <a:t> Many-to-</a:t>
            </a:r>
            <a:r>
              <a:rPr lang="cs-CZ" sz="1800" b="1" dirty="0" err="1"/>
              <a:t>one</a:t>
            </a:r>
            <a:r>
              <a:rPr lang="cs-CZ" sz="1800" b="1" dirty="0"/>
              <a:t> synapse </a:t>
            </a:r>
          </a:p>
          <a:p>
            <a:pPr marL="0" indent="0">
              <a:buNone/>
            </a:pPr>
            <a:r>
              <a:rPr lang="cs-CZ" sz="1600" dirty="0" err="1"/>
              <a:t>The</a:t>
            </a:r>
            <a:r>
              <a:rPr lang="cs-CZ" sz="1600" dirty="0"/>
              <a:t> </a:t>
            </a:r>
            <a:r>
              <a:rPr lang="cs-CZ" sz="1600" dirty="0" err="1"/>
              <a:t>commonest</a:t>
            </a:r>
            <a:r>
              <a:rPr lang="cs-CZ" sz="1600" dirty="0"/>
              <a:t> arrangement . Many </a:t>
            </a:r>
            <a:r>
              <a:rPr lang="cs-CZ" sz="1600" dirty="0" err="1"/>
              <a:t>presynaptic</a:t>
            </a:r>
            <a:r>
              <a:rPr lang="cs-CZ" sz="1600" dirty="0"/>
              <a:t> </a:t>
            </a:r>
            <a:r>
              <a:rPr lang="cs-CZ" sz="1600" dirty="0" err="1"/>
              <a:t>cells</a:t>
            </a:r>
            <a:r>
              <a:rPr lang="cs-CZ" sz="1600" dirty="0"/>
              <a:t> </a:t>
            </a:r>
            <a:r>
              <a:rPr lang="cs-CZ" sz="1600" dirty="0" err="1"/>
              <a:t>converge</a:t>
            </a:r>
            <a:r>
              <a:rPr lang="cs-CZ" sz="1600" dirty="0"/>
              <a:t> on </a:t>
            </a:r>
            <a:r>
              <a:rPr lang="cs-CZ" sz="1600" dirty="0" err="1"/>
              <a:t>postsynaptic</a:t>
            </a:r>
            <a:r>
              <a:rPr lang="cs-CZ" sz="1600" dirty="0"/>
              <a:t> </a:t>
            </a:r>
            <a:r>
              <a:rPr lang="cs-CZ" sz="1600" dirty="0" err="1"/>
              <a:t>cells</a:t>
            </a:r>
            <a:r>
              <a:rPr lang="cs-CZ" sz="1600" dirty="0"/>
              <a:t>, </a:t>
            </a:r>
            <a:r>
              <a:rPr lang="cs-CZ" sz="1600" dirty="0" err="1"/>
              <a:t>inputs</a:t>
            </a:r>
            <a:r>
              <a:rPr lang="cs-CZ" sz="1600" dirty="0"/>
              <a:t> </a:t>
            </a:r>
            <a:r>
              <a:rPr lang="cs-CZ" sz="1600" dirty="0" err="1"/>
              <a:t>summate</a:t>
            </a:r>
            <a:r>
              <a:rPr lang="cs-CZ" sz="1600" dirty="0"/>
              <a:t>, and </a:t>
            </a:r>
            <a:r>
              <a:rPr lang="cs-CZ" sz="1600" dirty="0" err="1"/>
              <a:t>the</a:t>
            </a:r>
            <a:r>
              <a:rPr lang="cs-CZ" sz="1600" dirty="0"/>
              <a:t> sum </a:t>
            </a:r>
            <a:r>
              <a:rPr lang="cs-CZ" sz="1600" dirty="0" err="1"/>
              <a:t>of</a:t>
            </a:r>
            <a:r>
              <a:rPr lang="cs-CZ" sz="1600" dirty="0"/>
              <a:t> </a:t>
            </a:r>
            <a:r>
              <a:rPr lang="cs-CZ" sz="1600" dirty="0" err="1"/>
              <a:t>the</a:t>
            </a:r>
            <a:r>
              <a:rPr lang="cs-CZ" sz="1600" dirty="0"/>
              <a:t> </a:t>
            </a:r>
            <a:r>
              <a:rPr lang="cs-CZ" sz="1600" dirty="0" err="1"/>
              <a:t>inputs</a:t>
            </a:r>
            <a:r>
              <a:rPr lang="cs-CZ" sz="1600" dirty="0"/>
              <a:t> </a:t>
            </a:r>
            <a:r>
              <a:rPr lang="cs-CZ" sz="1600" dirty="0" err="1"/>
              <a:t>determines</a:t>
            </a:r>
            <a:r>
              <a:rPr lang="cs-CZ" sz="1600" dirty="0"/>
              <a:t> </a:t>
            </a:r>
            <a:r>
              <a:rPr lang="cs-CZ" sz="1600" dirty="0" err="1"/>
              <a:t>whether</a:t>
            </a:r>
            <a:r>
              <a:rPr lang="cs-CZ" sz="1600" dirty="0"/>
              <a:t> </a:t>
            </a:r>
            <a:r>
              <a:rPr lang="cs-CZ" sz="1600" dirty="0" err="1"/>
              <a:t>postsynaptic</a:t>
            </a:r>
            <a:r>
              <a:rPr lang="cs-CZ" sz="1600" dirty="0"/>
              <a:t> cell </a:t>
            </a:r>
            <a:r>
              <a:rPr lang="cs-CZ" sz="1600" dirty="0" err="1"/>
              <a:t>will</a:t>
            </a:r>
            <a:r>
              <a:rPr lang="cs-CZ" sz="1600" dirty="0"/>
              <a:t> </a:t>
            </a:r>
            <a:r>
              <a:rPr lang="cs-CZ" sz="1600" dirty="0" err="1"/>
              <a:t>fire</a:t>
            </a:r>
            <a:r>
              <a:rPr lang="cs-CZ" sz="1600" dirty="0"/>
              <a:t> </a:t>
            </a:r>
            <a:r>
              <a:rPr lang="cs-CZ" sz="1600" dirty="0" err="1"/>
              <a:t>an</a:t>
            </a:r>
            <a:r>
              <a:rPr lang="cs-CZ" sz="1600" dirty="0"/>
              <a:t> </a:t>
            </a:r>
            <a:r>
              <a:rPr lang="cs-CZ" sz="1600" dirty="0" err="1"/>
              <a:t>action</a:t>
            </a:r>
            <a:r>
              <a:rPr lang="cs-CZ" sz="1600" dirty="0"/>
              <a:t> </a:t>
            </a:r>
            <a:r>
              <a:rPr lang="cs-CZ" sz="1600" dirty="0" err="1"/>
              <a:t>potential</a:t>
            </a:r>
            <a:r>
              <a:rPr lang="cs-CZ" sz="1600" dirty="0"/>
              <a:t> </a:t>
            </a:r>
            <a:r>
              <a:rPr lang="cs-CZ" sz="1600" dirty="0" err="1"/>
              <a:t>or</a:t>
            </a:r>
            <a:r>
              <a:rPr lang="cs-CZ" sz="1600" dirty="0"/>
              <a:t> not</a:t>
            </a:r>
          </a:p>
          <a:p>
            <a:pPr marL="0" indent="0">
              <a:buNone/>
            </a:pPr>
            <a:r>
              <a:rPr lang="cs-CZ" sz="1600" dirty="0" err="1"/>
              <a:t>Inputs</a:t>
            </a:r>
            <a:r>
              <a:rPr lang="cs-CZ" sz="1600" dirty="0"/>
              <a:t> </a:t>
            </a:r>
            <a:r>
              <a:rPr lang="cs-CZ" sz="1600" dirty="0" err="1"/>
              <a:t>can</a:t>
            </a:r>
            <a:r>
              <a:rPr lang="cs-CZ" sz="1600" dirty="0"/>
              <a:t> </a:t>
            </a:r>
            <a:r>
              <a:rPr lang="cs-CZ" sz="1600" dirty="0" err="1"/>
              <a:t>be</a:t>
            </a:r>
            <a:r>
              <a:rPr lang="cs-CZ" sz="1600" dirty="0"/>
              <a:t> </a:t>
            </a:r>
            <a:r>
              <a:rPr lang="cs-CZ" sz="1600" dirty="0" err="1"/>
              <a:t>excitatory</a:t>
            </a:r>
            <a:r>
              <a:rPr lang="cs-CZ" sz="1600" dirty="0"/>
              <a:t> </a:t>
            </a:r>
            <a:r>
              <a:rPr lang="cs-CZ" sz="1600" dirty="0" err="1"/>
              <a:t>or</a:t>
            </a:r>
            <a:r>
              <a:rPr lang="cs-CZ" sz="1600" dirty="0"/>
              <a:t> inhibitory </a:t>
            </a:r>
          </a:p>
        </p:txBody>
      </p:sp>
      <p:pic>
        <p:nvPicPr>
          <p:cNvPr id="4" name="Picture 3">
            <a:extLst>
              <a:ext uri="{FF2B5EF4-FFF2-40B4-BE49-F238E27FC236}">
                <a16:creationId xmlns:a16="http://schemas.microsoft.com/office/drawing/2014/main" id="{1BA721F0-DD3C-EA41-B5DF-371456647476}"/>
              </a:ext>
            </a:extLst>
          </p:cNvPr>
          <p:cNvPicPr>
            <a:picLocks noChangeAspect="1"/>
          </p:cNvPicPr>
          <p:nvPr/>
        </p:nvPicPr>
        <p:blipFill>
          <a:blip r:embed="rId2"/>
          <a:stretch>
            <a:fillRect/>
          </a:stretch>
        </p:blipFill>
        <p:spPr>
          <a:xfrm>
            <a:off x="7260399" y="2122593"/>
            <a:ext cx="4931601" cy="3889899"/>
          </a:xfrm>
          <a:prstGeom prst="rect">
            <a:avLst/>
          </a:prstGeom>
        </p:spPr>
      </p:pic>
    </p:spTree>
    <p:extLst>
      <p:ext uri="{BB962C8B-B14F-4D97-AF65-F5344CB8AC3E}">
        <p14:creationId xmlns:p14="http://schemas.microsoft.com/office/powerpoint/2010/main" val="27305311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9C0677-30D8-4848-A5CF-D4AC2B1BA1E4}"/>
              </a:ext>
            </a:extLst>
          </p:cNvPr>
          <p:cNvSpPr>
            <a:spLocks noGrp="1"/>
          </p:cNvSpPr>
          <p:nvPr>
            <p:ph type="title"/>
          </p:nvPr>
        </p:nvSpPr>
        <p:spPr/>
        <p:txBody>
          <a:bodyPr/>
          <a:lstStyle/>
          <a:p>
            <a:r>
              <a:rPr lang="cs-CZ" b="1" dirty="0"/>
              <a:t>EPSP &amp; IPSP </a:t>
            </a:r>
          </a:p>
        </p:txBody>
      </p:sp>
      <p:sp>
        <p:nvSpPr>
          <p:cNvPr id="3" name="Content Placeholder 2">
            <a:extLst>
              <a:ext uri="{FF2B5EF4-FFF2-40B4-BE49-F238E27FC236}">
                <a16:creationId xmlns:a16="http://schemas.microsoft.com/office/drawing/2014/main" id="{5327569D-DB83-434B-A216-82FA1C620EF9}"/>
              </a:ext>
            </a:extLst>
          </p:cNvPr>
          <p:cNvSpPr>
            <a:spLocks noGrp="1"/>
          </p:cNvSpPr>
          <p:nvPr>
            <p:ph idx="1"/>
          </p:nvPr>
        </p:nvSpPr>
        <p:spPr>
          <a:xfrm>
            <a:off x="1097280" y="1845734"/>
            <a:ext cx="5466358" cy="4354650"/>
          </a:xfrm>
        </p:spPr>
        <p:txBody>
          <a:bodyPr>
            <a:normAutofit fontScale="92500" lnSpcReduction="10000"/>
          </a:bodyPr>
          <a:lstStyle/>
          <a:p>
            <a:pPr marL="0" indent="0">
              <a:buNone/>
            </a:pPr>
            <a:r>
              <a:rPr lang="cs-CZ" b="1" dirty="0" err="1"/>
              <a:t>Excitatory</a:t>
            </a:r>
            <a:r>
              <a:rPr lang="cs-CZ" b="1" dirty="0"/>
              <a:t> </a:t>
            </a:r>
            <a:r>
              <a:rPr lang="cs-CZ" b="1" dirty="0" err="1"/>
              <a:t>postsynaptic</a:t>
            </a:r>
            <a:r>
              <a:rPr lang="cs-CZ" b="1" dirty="0"/>
              <a:t> </a:t>
            </a:r>
            <a:r>
              <a:rPr lang="cs-CZ" b="1" dirty="0" err="1"/>
              <a:t>potential</a:t>
            </a:r>
            <a:r>
              <a:rPr lang="cs-CZ" b="1" dirty="0"/>
              <a:t> (EPSP) </a:t>
            </a:r>
          </a:p>
          <a:p>
            <a:pPr>
              <a:buFont typeface="Arial" panose="020B0604020202020204" pitchFamily="34" charset="0"/>
              <a:buChar char="•"/>
            </a:pPr>
            <a:r>
              <a:rPr lang="cs-CZ" sz="1700" dirty="0" err="1"/>
              <a:t>Transmitters</a:t>
            </a:r>
            <a:r>
              <a:rPr lang="cs-CZ" sz="1700" dirty="0"/>
              <a:t> </a:t>
            </a:r>
            <a:r>
              <a:rPr lang="cs-CZ" sz="1700" b="1" dirty="0" err="1"/>
              <a:t>depolarize</a:t>
            </a:r>
            <a:r>
              <a:rPr lang="cs-CZ" sz="1700" dirty="0"/>
              <a:t>.</a:t>
            </a:r>
          </a:p>
          <a:p>
            <a:pPr>
              <a:buFont typeface="Arial" panose="020B0604020202020204" pitchFamily="34" charset="0"/>
              <a:buChar char="•"/>
            </a:pPr>
            <a:r>
              <a:rPr lang="cs-CZ" sz="1700" dirty="0" err="1"/>
              <a:t>Increased</a:t>
            </a:r>
            <a:r>
              <a:rPr lang="cs-CZ" sz="1700" dirty="0"/>
              <a:t> </a:t>
            </a:r>
            <a:r>
              <a:rPr lang="cs-CZ" sz="1700" dirty="0" err="1"/>
              <a:t>conductance</a:t>
            </a:r>
            <a:r>
              <a:rPr lang="cs-CZ" sz="1700" dirty="0"/>
              <a:t> </a:t>
            </a:r>
            <a:r>
              <a:rPr lang="cs-CZ" sz="1700" dirty="0" err="1"/>
              <a:t>of</a:t>
            </a:r>
            <a:r>
              <a:rPr lang="cs-CZ" sz="1700" dirty="0"/>
              <a:t> </a:t>
            </a:r>
            <a:r>
              <a:rPr lang="cs-CZ" sz="1700" dirty="0" err="1"/>
              <a:t>the</a:t>
            </a:r>
            <a:r>
              <a:rPr lang="cs-CZ" sz="1700" dirty="0"/>
              <a:t> </a:t>
            </a:r>
            <a:r>
              <a:rPr lang="cs-CZ" sz="1700" dirty="0" err="1"/>
              <a:t>postsynaptic</a:t>
            </a:r>
            <a:r>
              <a:rPr lang="cs-CZ" sz="1700" dirty="0"/>
              <a:t> </a:t>
            </a:r>
            <a:r>
              <a:rPr lang="cs-CZ" sz="1700" dirty="0" err="1"/>
              <a:t>membrane</a:t>
            </a:r>
            <a:r>
              <a:rPr lang="cs-CZ" sz="1700" dirty="0"/>
              <a:t> to </a:t>
            </a:r>
            <a:r>
              <a:rPr lang="cs-CZ" sz="1700" dirty="0" err="1"/>
              <a:t>both</a:t>
            </a:r>
            <a:r>
              <a:rPr lang="cs-CZ" sz="1700" dirty="0"/>
              <a:t> Na+ and K+-</a:t>
            </a:r>
          </a:p>
          <a:p>
            <a:pPr>
              <a:buFont typeface="Arial" panose="020B0604020202020204" pitchFamily="34" charset="0"/>
              <a:buChar char="•"/>
            </a:pPr>
            <a:r>
              <a:rPr lang="cs-CZ" sz="1700" dirty="0" err="1"/>
              <a:t>Main</a:t>
            </a:r>
            <a:r>
              <a:rPr lang="cs-CZ" sz="1700" dirty="0"/>
              <a:t> </a:t>
            </a:r>
            <a:r>
              <a:rPr lang="cs-CZ" sz="1700" dirty="0" err="1"/>
              <a:t>current</a:t>
            </a:r>
            <a:r>
              <a:rPr lang="cs-CZ" sz="1700" dirty="0"/>
              <a:t> </a:t>
            </a:r>
            <a:r>
              <a:rPr lang="cs-CZ" sz="1700" dirty="0" err="1"/>
              <a:t>flow</a:t>
            </a:r>
            <a:r>
              <a:rPr lang="cs-CZ" sz="1700" dirty="0"/>
              <a:t> </a:t>
            </a:r>
            <a:r>
              <a:rPr lang="cs-CZ" sz="1700" dirty="0" err="1"/>
              <a:t>is</a:t>
            </a:r>
            <a:r>
              <a:rPr lang="cs-CZ" sz="1700" dirty="0"/>
              <a:t> </a:t>
            </a:r>
            <a:r>
              <a:rPr lang="cs-CZ" sz="1700" dirty="0" err="1"/>
              <a:t>an</a:t>
            </a:r>
            <a:r>
              <a:rPr lang="cs-CZ" sz="1700" dirty="0"/>
              <a:t> </a:t>
            </a:r>
            <a:r>
              <a:rPr lang="cs-CZ" sz="1700" b="1" dirty="0" err="1"/>
              <a:t>influx</a:t>
            </a:r>
            <a:r>
              <a:rPr lang="cs-CZ" sz="1700" b="1" dirty="0"/>
              <a:t> </a:t>
            </a:r>
            <a:r>
              <a:rPr lang="cs-CZ" sz="1700" b="1" dirty="0" err="1"/>
              <a:t>of</a:t>
            </a:r>
            <a:r>
              <a:rPr lang="cs-CZ" sz="1700" b="1" dirty="0"/>
              <a:t> Na+.</a:t>
            </a:r>
          </a:p>
          <a:p>
            <a:pPr>
              <a:buFont typeface="Arial" panose="020B0604020202020204" pitchFamily="34" charset="0"/>
              <a:buChar char="•"/>
            </a:pPr>
            <a:r>
              <a:rPr lang="cs-CZ" sz="1700" dirty="0" err="1"/>
              <a:t>Transmitters</a:t>
            </a:r>
            <a:r>
              <a:rPr lang="cs-CZ" sz="1700" dirty="0"/>
              <a:t> </a:t>
            </a:r>
            <a:r>
              <a:rPr lang="cs-CZ" sz="1700" dirty="0" err="1"/>
              <a:t>include</a:t>
            </a:r>
            <a:r>
              <a:rPr lang="cs-CZ" sz="1700" dirty="0"/>
              <a:t> acetylcholine, </a:t>
            </a:r>
            <a:r>
              <a:rPr lang="cs-CZ" sz="1700" dirty="0" err="1"/>
              <a:t>glutamate</a:t>
            </a:r>
            <a:r>
              <a:rPr lang="cs-CZ" sz="1700" dirty="0"/>
              <a:t>, and </a:t>
            </a:r>
            <a:r>
              <a:rPr lang="cs-CZ" sz="1700" dirty="0" err="1"/>
              <a:t>aspartate</a:t>
            </a:r>
            <a:r>
              <a:rPr lang="cs-CZ" sz="1800" dirty="0"/>
              <a:t>.</a:t>
            </a:r>
          </a:p>
          <a:p>
            <a:pPr>
              <a:buFont typeface="Arial" panose="020B0604020202020204" pitchFamily="34" charset="0"/>
              <a:buChar char="•"/>
            </a:pPr>
            <a:endParaRPr lang="cs-CZ" b="1" dirty="0"/>
          </a:p>
          <a:p>
            <a:pPr marL="0" indent="0">
              <a:buNone/>
            </a:pPr>
            <a:r>
              <a:rPr lang="cs-CZ" sz="1900" b="1" dirty="0"/>
              <a:t>Inhibitory </a:t>
            </a:r>
            <a:r>
              <a:rPr lang="cs-CZ" sz="1900" b="1" dirty="0" err="1"/>
              <a:t>postsynaptic</a:t>
            </a:r>
            <a:r>
              <a:rPr lang="cs-CZ" sz="1900" b="1" dirty="0"/>
              <a:t> </a:t>
            </a:r>
            <a:r>
              <a:rPr lang="cs-CZ" sz="1900" b="1" dirty="0" err="1"/>
              <a:t>potential</a:t>
            </a:r>
            <a:r>
              <a:rPr lang="cs-CZ" sz="1900" b="1" dirty="0"/>
              <a:t> (IPSP)</a:t>
            </a:r>
          </a:p>
          <a:p>
            <a:pPr>
              <a:buFont typeface="Arial" panose="020B0604020202020204" pitchFamily="34" charset="0"/>
              <a:buChar char="•"/>
            </a:pPr>
            <a:r>
              <a:rPr lang="cs-CZ" sz="1700" dirty="0" err="1"/>
              <a:t>Transmitters</a:t>
            </a:r>
            <a:r>
              <a:rPr lang="cs-CZ" sz="1700" dirty="0"/>
              <a:t> in most </a:t>
            </a:r>
            <a:r>
              <a:rPr lang="cs-CZ" sz="1700" dirty="0" err="1"/>
              <a:t>cases</a:t>
            </a:r>
            <a:r>
              <a:rPr lang="cs-CZ" sz="1700" dirty="0"/>
              <a:t> </a:t>
            </a:r>
            <a:r>
              <a:rPr lang="cs-CZ" sz="1700" b="1" dirty="0" err="1"/>
              <a:t>hyperpolarize</a:t>
            </a:r>
            <a:r>
              <a:rPr lang="cs-CZ" sz="1700" dirty="0"/>
              <a:t>.</a:t>
            </a:r>
          </a:p>
          <a:p>
            <a:pPr>
              <a:buFont typeface="Arial" panose="020B0604020202020204" pitchFamily="34" charset="0"/>
              <a:buChar char="•"/>
            </a:pPr>
            <a:r>
              <a:rPr lang="cs-CZ" sz="1700" dirty="0" err="1"/>
              <a:t>Increased</a:t>
            </a:r>
            <a:r>
              <a:rPr lang="cs-CZ" sz="1700" dirty="0"/>
              <a:t> </a:t>
            </a:r>
            <a:r>
              <a:rPr lang="cs-CZ" sz="1700" dirty="0" err="1"/>
              <a:t>conductance</a:t>
            </a:r>
            <a:r>
              <a:rPr lang="cs-CZ" sz="1700" dirty="0"/>
              <a:t> </a:t>
            </a:r>
            <a:r>
              <a:rPr lang="cs-CZ" sz="1700" dirty="0" err="1"/>
              <a:t>of</a:t>
            </a:r>
            <a:r>
              <a:rPr lang="cs-CZ" sz="1700" dirty="0"/>
              <a:t> </a:t>
            </a:r>
            <a:r>
              <a:rPr lang="cs-CZ" sz="1700" dirty="0" err="1"/>
              <a:t>the</a:t>
            </a:r>
            <a:r>
              <a:rPr lang="cs-CZ" sz="1700" dirty="0"/>
              <a:t> </a:t>
            </a:r>
            <a:r>
              <a:rPr lang="cs-CZ" sz="1700" dirty="0" err="1"/>
              <a:t>postsynaptic</a:t>
            </a:r>
            <a:r>
              <a:rPr lang="cs-CZ" sz="1700" dirty="0"/>
              <a:t> </a:t>
            </a:r>
            <a:r>
              <a:rPr lang="cs-CZ" sz="1700" dirty="0" err="1"/>
              <a:t>membrane</a:t>
            </a:r>
            <a:r>
              <a:rPr lang="cs-CZ" sz="1700" dirty="0"/>
              <a:t> to </a:t>
            </a:r>
            <a:r>
              <a:rPr lang="cs-CZ" sz="1700" b="1" dirty="0"/>
              <a:t>Cl- ( </a:t>
            </a:r>
            <a:r>
              <a:rPr lang="cs-CZ" sz="1700" b="1" dirty="0" err="1"/>
              <a:t>influx</a:t>
            </a:r>
            <a:r>
              <a:rPr lang="cs-CZ" sz="1700" b="1" dirty="0"/>
              <a:t>) </a:t>
            </a:r>
            <a:r>
              <a:rPr lang="cs-CZ" sz="1700" dirty="0" err="1"/>
              <a:t>or</a:t>
            </a:r>
            <a:r>
              <a:rPr lang="cs-CZ" sz="1700" dirty="0"/>
              <a:t> </a:t>
            </a:r>
            <a:r>
              <a:rPr lang="cs-CZ" sz="1700" dirty="0" err="1"/>
              <a:t>possibly</a:t>
            </a:r>
            <a:r>
              <a:rPr lang="cs-CZ" sz="1700" dirty="0"/>
              <a:t> K+ (</a:t>
            </a:r>
            <a:r>
              <a:rPr lang="cs-CZ" sz="1700" dirty="0" err="1"/>
              <a:t>efflux</a:t>
            </a:r>
            <a:r>
              <a:rPr lang="cs-CZ" sz="1700" dirty="0"/>
              <a:t>).</a:t>
            </a:r>
          </a:p>
          <a:p>
            <a:pPr>
              <a:buFont typeface="Arial" panose="020B0604020202020204" pitchFamily="34" charset="0"/>
              <a:buChar char="•"/>
            </a:pPr>
            <a:r>
              <a:rPr lang="cs-CZ" sz="1700" dirty="0" err="1"/>
              <a:t>Transmitters</a:t>
            </a:r>
            <a:r>
              <a:rPr lang="cs-CZ" sz="1700" dirty="0"/>
              <a:t> </a:t>
            </a:r>
            <a:r>
              <a:rPr lang="cs-CZ" sz="1700" dirty="0" err="1"/>
              <a:t>include</a:t>
            </a:r>
            <a:r>
              <a:rPr lang="cs-CZ" sz="1700" dirty="0"/>
              <a:t> GABA, glycine.</a:t>
            </a:r>
          </a:p>
          <a:p>
            <a:pPr marL="0" indent="0">
              <a:buNone/>
            </a:pPr>
            <a:endParaRPr lang="cs-CZ" b="1" dirty="0"/>
          </a:p>
        </p:txBody>
      </p:sp>
      <p:pic>
        <p:nvPicPr>
          <p:cNvPr id="5" name="Picture 4">
            <a:extLst>
              <a:ext uri="{FF2B5EF4-FFF2-40B4-BE49-F238E27FC236}">
                <a16:creationId xmlns:a16="http://schemas.microsoft.com/office/drawing/2014/main" id="{87F7008A-C155-5D47-9097-6EDC32FBD2CD}"/>
              </a:ext>
            </a:extLst>
          </p:cNvPr>
          <p:cNvPicPr>
            <a:picLocks noChangeAspect="1"/>
          </p:cNvPicPr>
          <p:nvPr/>
        </p:nvPicPr>
        <p:blipFill>
          <a:blip r:embed="rId2"/>
          <a:stretch>
            <a:fillRect/>
          </a:stretch>
        </p:blipFill>
        <p:spPr>
          <a:xfrm>
            <a:off x="7860534" y="1848310"/>
            <a:ext cx="2633282" cy="2082770"/>
          </a:xfrm>
          <a:prstGeom prst="rect">
            <a:avLst/>
          </a:prstGeom>
        </p:spPr>
      </p:pic>
      <p:pic>
        <p:nvPicPr>
          <p:cNvPr id="7" name="Picture 6">
            <a:extLst>
              <a:ext uri="{FF2B5EF4-FFF2-40B4-BE49-F238E27FC236}">
                <a16:creationId xmlns:a16="http://schemas.microsoft.com/office/drawing/2014/main" id="{2F36B521-4438-6145-A056-6190AB863070}"/>
              </a:ext>
            </a:extLst>
          </p:cNvPr>
          <p:cNvPicPr>
            <a:picLocks noChangeAspect="1"/>
          </p:cNvPicPr>
          <p:nvPr/>
        </p:nvPicPr>
        <p:blipFill>
          <a:blip r:embed="rId3"/>
          <a:stretch>
            <a:fillRect/>
          </a:stretch>
        </p:blipFill>
        <p:spPr>
          <a:xfrm>
            <a:off x="7740563" y="3968305"/>
            <a:ext cx="2873225" cy="2304672"/>
          </a:xfrm>
          <a:prstGeom prst="rect">
            <a:avLst/>
          </a:prstGeom>
        </p:spPr>
      </p:pic>
    </p:spTree>
    <p:extLst>
      <p:ext uri="{BB962C8B-B14F-4D97-AF65-F5344CB8AC3E}">
        <p14:creationId xmlns:p14="http://schemas.microsoft.com/office/powerpoint/2010/main" val="3712032562"/>
      </p:ext>
    </p:extLst>
  </p:cSld>
  <p:clrMapOvr>
    <a:masterClrMapping/>
  </p:clrMapOvr>
</p:sld>
</file>

<file path=ppt/theme/theme1.xml><?xml version="1.0" encoding="utf-8"?>
<a:theme xmlns:a="http://schemas.openxmlformats.org/drawingml/2006/main" name="Retrospect">
  <a:themeElements>
    <a:clrScheme name="Blue Green">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3697</TotalTime>
  <Words>1393</Words>
  <Application>Microsoft Macintosh PowerPoint</Application>
  <PresentationFormat>Widescreen</PresentationFormat>
  <Paragraphs>154</Paragraphs>
  <Slides>30</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30</vt:i4>
      </vt:variant>
    </vt:vector>
  </HeadingPairs>
  <TitlesOfParts>
    <vt:vector size="35" baseType="lpstr">
      <vt:lpstr>Arial</vt:lpstr>
      <vt:lpstr>Calibri</vt:lpstr>
      <vt:lpstr>Calibri Light</vt:lpstr>
      <vt:lpstr>Wingdings</vt:lpstr>
      <vt:lpstr>Retrospect</vt:lpstr>
      <vt:lpstr>CELLULAR BASIS OF NERVOUS SYSTEM</vt:lpstr>
      <vt:lpstr>Learning objectives </vt:lpstr>
      <vt:lpstr> Synapse – types of synpase  </vt:lpstr>
      <vt:lpstr>PowerPoint Presentation</vt:lpstr>
      <vt:lpstr>Synaptic transmission (eg ; NMJ)</vt:lpstr>
      <vt:lpstr>PowerPoint Presentation</vt:lpstr>
      <vt:lpstr>PowerPoint Presentation</vt:lpstr>
      <vt:lpstr>Types of synaptic arrangement </vt:lpstr>
      <vt:lpstr>EPSP &amp; IPSP </vt:lpstr>
      <vt:lpstr>PowerPoint Presentation</vt:lpstr>
      <vt:lpstr>Neurotransmitter</vt:lpstr>
      <vt:lpstr>Excitatory and Inhibitory Neurotranmiter</vt:lpstr>
      <vt:lpstr>Modulatory synapse and neuromodulators</vt:lpstr>
      <vt:lpstr>Classification based on chemical structure</vt:lpstr>
      <vt:lpstr>PowerPoint Presentation</vt:lpstr>
      <vt:lpstr>Receptors for neurotranmitters (Ionotropic and metabotropic receptors)</vt:lpstr>
      <vt:lpstr>Glutamate</vt:lpstr>
      <vt:lpstr>Ionotropic glutamate receptors</vt:lpstr>
      <vt:lpstr>PowerPoint Presentation</vt:lpstr>
      <vt:lpstr>Glutamate</vt:lpstr>
      <vt:lpstr>Glutamate</vt:lpstr>
      <vt:lpstr>PowerPoint Presentation</vt:lpstr>
      <vt:lpstr>NMDA receptors is also voltage-dependent</vt:lpstr>
      <vt:lpstr>GABA</vt:lpstr>
      <vt:lpstr>Hungtington disease </vt:lpstr>
      <vt:lpstr>Dopamine</vt:lpstr>
      <vt:lpstr>Dopamine receptors</vt:lpstr>
      <vt:lpstr>Nigrostiatal system</vt:lpstr>
      <vt:lpstr>Mesolimbic system</vt:lpstr>
      <vt:lpstr>Mesolimbic system</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Respiratory physiology </dc:title>
  <dc:creator>Amir Samadian</dc:creator>
  <cp:lastModifiedBy>Amir Samadian</cp:lastModifiedBy>
  <cp:revision>106</cp:revision>
  <dcterms:created xsi:type="dcterms:W3CDTF">2019-08-22T15:08:36Z</dcterms:created>
  <dcterms:modified xsi:type="dcterms:W3CDTF">2021-10-13T11:17:04Z</dcterms:modified>
</cp:coreProperties>
</file>