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46"/>
  </p:notesMasterIdLst>
  <p:sldIdLst>
    <p:sldId id="592" r:id="rId2"/>
    <p:sldId id="257" r:id="rId3"/>
    <p:sldId id="258" r:id="rId4"/>
    <p:sldId id="581" r:id="rId5"/>
    <p:sldId id="583" r:id="rId6"/>
    <p:sldId id="264" r:id="rId7"/>
    <p:sldId id="262" r:id="rId8"/>
    <p:sldId id="585" r:id="rId9"/>
    <p:sldId id="586" r:id="rId10"/>
    <p:sldId id="584" r:id="rId11"/>
    <p:sldId id="266" r:id="rId12"/>
    <p:sldId id="267" r:id="rId13"/>
    <p:sldId id="268" r:id="rId14"/>
    <p:sldId id="614" r:id="rId15"/>
    <p:sldId id="612" r:id="rId16"/>
    <p:sldId id="269" r:id="rId17"/>
    <p:sldId id="270" r:id="rId18"/>
    <p:sldId id="605" r:id="rId19"/>
    <p:sldId id="602" r:id="rId20"/>
    <p:sldId id="603" r:id="rId21"/>
    <p:sldId id="587" r:id="rId22"/>
    <p:sldId id="613" r:id="rId23"/>
    <p:sldId id="588" r:id="rId24"/>
    <p:sldId id="606" r:id="rId25"/>
    <p:sldId id="615" r:id="rId26"/>
    <p:sldId id="582" r:id="rId27"/>
    <p:sldId id="604" r:id="rId28"/>
    <p:sldId id="259" r:id="rId29"/>
    <p:sldId id="608" r:id="rId30"/>
    <p:sldId id="577" r:id="rId31"/>
    <p:sldId id="417" r:id="rId32"/>
    <p:sldId id="366" r:id="rId33"/>
    <p:sldId id="578" r:id="rId34"/>
    <p:sldId id="579" r:id="rId35"/>
    <p:sldId id="317" r:id="rId36"/>
    <p:sldId id="318" r:id="rId37"/>
    <p:sldId id="319" r:id="rId38"/>
    <p:sldId id="320" r:id="rId39"/>
    <p:sldId id="321" r:id="rId40"/>
    <p:sldId id="580" r:id="rId41"/>
    <p:sldId id="609" r:id="rId42"/>
    <p:sldId id="610" r:id="rId43"/>
    <p:sldId id="611" r:id="rId44"/>
    <p:sldId id="61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/>
    <p:restoredTop sz="94474"/>
  </p:normalViewPr>
  <p:slideViewPr>
    <p:cSldViewPr snapToGrid="0" snapToObjects="1">
      <p:cViewPr varScale="1">
        <p:scale>
          <a:sx n="123" d="100"/>
          <a:sy n="123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EE7CF-1E34-FE47-8DC0-08607BFB23F5}" type="datetimeFigureOut">
              <a:rPr lang="cs-CZ" smtClean="0"/>
              <a:t>26.12.2021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9CF05-58BB-A344-B9E0-1310FFC83D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78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CF05-58BB-A344-B9E0-1310FFC83DE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74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133FB713-59B7-074A-864B-C39C2430C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2F92FF-3540-F446-AE41-5EB1929F3414}" type="slidenum">
              <a:rPr lang="en-US" altLang="cs-CZ"/>
              <a:pPr>
                <a:spcBef>
                  <a:spcPct val="0"/>
                </a:spcBef>
              </a:pPr>
              <a:t>21</a:t>
            </a:fld>
            <a:endParaRPr lang="en-US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18FC727-3ACC-B649-A66A-941B8E435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9B28999-FC8F-C945-81A0-157C8E43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73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CF05-58BB-A344-B9E0-1310FFC83DE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8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69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4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5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5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4MG7bzQ2NI&amp;t=58s&amp;ab_channel=ThePhysiologyChannel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Hemostais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Amir Samadian </a:t>
            </a:r>
            <a:r>
              <a:rPr lang="en-US" dirty="0" err="1"/>
              <a:t>m.d</a:t>
            </a:r>
            <a:endParaRPr lang="en-US" dirty="0"/>
          </a:p>
          <a:p>
            <a:r>
              <a:rPr lang="en-US" sz="1700" dirty="0"/>
              <a:t>Department of physiology</a:t>
            </a:r>
          </a:p>
          <a:p>
            <a:r>
              <a:rPr lang="en-US" sz="1700" dirty="0"/>
              <a:t>Autumn 2021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6C488-8E0A-9E43-B4F5-95A5FF92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77825"/>
            <a:ext cx="3504092" cy="26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060F-E6C3-2B48-9CF9-63069817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Platelet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A</a:t>
            </a:r>
            <a:r>
              <a:rPr lang="cs-CZ" b="1" dirty="0" err="1"/>
              <a:t>dhesion</a:t>
            </a:r>
            <a:r>
              <a:rPr lang="cs-CZ" b="1" dirty="0"/>
              <a:t>, </a:t>
            </a:r>
            <a:r>
              <a:rPr lang="cs-CZ" b="1" dirty="0" err="1">
                <a:solidFill>
                  <a:srgbClr val="FF0000"/>
                </a:solidFill>
              </a:rPr>
              <a:t>A</a:t>
            </a:r>
            <a:r>
              <a:rPr lang="cs-CZ" b="1" dirty="0" err="1"/>
              <a:t>ctivation</a:t>
            </a:r>
            <a:r>
              <a:rPr lang="cs-CZ" b="1" dirty="0"/>
              <a:t> &amp; </a:t>
            </a:r>
            <a:r>
              <a:rPr lang="cs-CZ" b="1" dirty="0" err="1">
                <a:solidFill>
                  <a:srgbClr val="FF0000"/>
                </a:solidFill>
              </a:rPr>
              <a:t>A</a:t>
            </a:r>
            <a:r>
              <a:rPr lang="cs-CZ" b="1" dirty="0" err="1"/>
              <a:t>greggation</a:t>
            </a:r>
            <a:r>
              <a:rPr lang="cs-CZ" b="1" dirty="0"/>
              <a:t> (</a:t>
            </a:r>
            <a:r>
              <a:rPr lang="cs-CZ" b="1" dirty="0">
                <a:solidFill>
                  <a:srgbClr val="FF0000"/>
                </a:solidFill>
              </a:rPr>
              <a:t>3A</a:t>
            </a:r>
            <a:r>
              <a:rPr lang="cs-CZ" b="1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8C8F7F-3A6D-1049-ADF3-E794EBBE8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229" y="1846263"/>
            <a:ext cx="6963867" cy="4022725"/>
          </a:xfrm>
        </p:spPr>
      </p:pic>
    </p:spTree>
    <p:extLst>
      <p:ext uri="{BB962C8B-B14F-4D97-AF65-F5344CB8AC3E}">
        <p14:creationId xmlns:p14="http://schemas.microsoft.com/office/powerpoint/2010/main" val="71429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3C2B-2E79-3444-AAF5-457CD08D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Secondary hemostasis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8ED3A-7DF6-9F42-AECC-0D2595EBF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400" b="1" dirty="0">
                <a:solidFill>
                  <a:srgbClr val="FF0000"/>
                </a:solidFill>
                <a:sym typeface="Wingdings" pitchFamily="2" charset="2"/>
              </a:rPr>
              <a:t>Secondary hemostasis </a:t>
            </a:r>
            <a:r>
              <a:rPr lang="cs-CZ" b="1" dirty="0">
                <a:sym typeface="Wingdings" pitchFamily="2" charset="2"/>
              </a:rPr>
              <a:t>: </a:t>
            </a: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stabilizes the platelet plug </a:t>
            </a:r>
            <a:r>
              <a:rPr lang="cs-CZ" dirty="0">
                <a:sym typeface="Wingdings" pitchFamily="2" charset="2"/>
              </a:rPr>
              <a:t>and is mediated by </a:t>
            </a: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the coagulation </a:t>
            </a:r>
            <a:r>
              <a:rPr lang="cs-CZ" b="1" dirty="0" err="1">
                <a:solidFill>
                  <a:schemeClr val="tx1"/>
                </a:solidFill>
                <a:sym typeface="Wingdings" pitchFamily="2" charset="2"/>
              </a:rPr>
              <a:t>cascade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cs-CZ" dirty="0"/>
              <a:t> </a:t>
            </a:r>
            <a:r>
              <a:rPr lang="cs-CZ" dirty="0" err="1"/>
              <a:t>coagulation</a:t>
            </a:r>
            <a:r>
              <a:rPr lang="cs-CZ" dirty="0"/>
              <a:t> </a:t>
            </a:r>
            <a:r>
              <a:rPr lang="cs-CZ" dirty="0" err="1"/>
              <a:t>cascade</a:t>
            </a:r>
            <a:r>
              <a:rPr lang="cs-CZ" dirty="0"/>
              <a:t> </a:t>
            </a:r>
            <a:r>
              <a:rPr lang="cs-CZ" dirty="0" err="1"/>
              <a:t>generates</a:t>
            </a:r>
            <a:r>
              <a:rPr lang="cs-CZ" dirty="0"/>
              <a:t> </a:t>
            </a:r>
            <a:r>
              <a:rPr lang="cs-CZ" dirty="0" err="1"/>
              <a:t>thrombin</a:t>
            </a:r>
            <a:r>
              <a:rPr lang="cs-CZ" dirty="0"/>
              <a:t> (</a:t>
            </a:r>
            <a:r>
              <a:rPr lang="cs-CZ" dirty="0" err="1"/>
              <a:t>FIIa</a:t>
            </a:r>
            <a:r>
              <a:rPr lang="cs-CZ" dirty="0"/>
              <a:t>)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converts</a:t>
            </a:r>
            <a:r>
              <a:rPr lang="cs-CZ" dirty="0"/>
              <a:t> Fibrinogen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platelet</a:t>
            </a:r>
            <a:r>
              <a:rPr lang="cs-CZ" dirty="0"/>
              <a:t> </a:t>
            </a:r>
            <a:r>
              <a:rPr lang="cs-CZ" dirty="0" err="1"/>
              <a:t>plug</a:t>
            </a:r>
            <a:r>
              <a:rPr lang="cs-CZ" dirty="0"/>
              <a:t> to fibrin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Fibrin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cross-linked</a:t>
            </a:r>
            <a:r>
              <a:rPr lang="cs-CZ" dirty="0"/>
              <a:t>, </a:t>
            </a:r>
            <a:r>
              <a:rPr lang="cs-CZ" dirty="0" err="1"/>
              <a:t>yielding</a:t>
            </a:r>
            <a:r>
              <a:rPr lang="cs-CZ" dirty="0"/>
              <a:t> a </a:t>
            </a:r>
            <a:r>
              <a:rPr lang="cs-CZ" dirty="0" err="1"/>
              <a:t>stable</a:t>
            </a:r>
            <a:r>
              <a:rPr lang="cs-CZ" dirty="0"/>
              <a:t> </a:t>
            </a:r>
            <a:r>
              <a:rPr lang="cs-CZ" dirty="0" err="1"/>
              <a:t>platelet</a:t>
            </a:r>
            <a:r>
              <a:rPr lang="cs-CZ" dirty="0"/>
              <a:t>-fibrin </a:t>
            </a:r>
            <a:r>
              <a:rPr lang="cs-CZ" dirty="0" err="1"/>
              <a:t>thrombus</a:t>
            </a:r>
            <a:r>
              <a:rPr lang="cs-CZ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coagulation</a:t>
            </a:r>
            <a:r>
              <a:rPr lang="cs-CZ" dirty="0"/>
              <a:t> </a:t>
            </a:r>
            <a:r>
              <a:rPr lang="cs-CZ" dirty="0" err="1"/>
              <a:t>cascade</a:t>
            </a:r>
            <a:r>
              <a:rPr lang="cs-CZ" dirty="0"/>
              <a:t> are </a:t>
            </a:r>
            <a:r>
              <a:rPr lang="cs-CZ" dirty="0" err="1"/>
              <a:t>produced</a:t>
            </a:r>
            <a:r>
              <a:rPr lang="cs-CZ" dirty="0"/>
              <a:t> </a:t>
            </a:r>
            <a:r>
              <a:rPr lang="cs-CZ" u="sng" dirty="0"/>
              <a:t>in </a:t>
            </a:r>
            <a:r>
              <a:rPr lang="cs-CZ" u="sng" dirty="0" err="1"/>
              <a:t>the</a:t>
            </a:r>
            <a:r>
              <a:rPr lang="cs-CZ" u="sng" dirty="0"/>
              <a:t> liver </a:t>
            </a:r>
            <a:r>
              <a:rPr lang="cs-CZ" dirty="0"/>
              <a:t>in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u="sng" dirty="0" err="1"/>
              <a:t>inactive</a:t>
            </a:r>
            <a:r>
              <a:rPr lang="cs-CZ" u="sng" dirty="0"/>
              <a:t> </a:t>
            </a:r>
            <a:r>
              <a:rPr lang="cs-CZ" u="sng" dirty="0" err="1"/>
              <a:t>state</a:t>
            </a:r>
            <a:endParaRPr lang="cs-CZ" u="sng" dirty="0"/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u="sng" dirty="0" err="1"/>
              <a:t>Activation</a:t>
            </a:r>
            <a:r>
              <a:rPr lang="cs-CZ" u="sng" dirty="0"/>
              <a:t> </a:t>
            </a:r>
            <a:r>
              <a:rPr lang="cs-CZ" u="sng" dirty="0" err="1"/>
              <a:t>requires</a:t>
            </a:r>
            <a:r>
              <a:rPr lang="cs-CZ" u="sng" dirty="0"/>
              <a:t> : </a:t>
            </a:r>
          </a:p>
          <a:p>
            <a:pPr marL="0" indent="0">
              <a:buNone/>
            </a:pPr>
            <a:r>
              <a:rPr lang="cs-CZ" dirty="0"/>
              <a:t>1. </a:t>
            </a:r>
            <a:r>
              <a:rPr lang="cs-CZ" b="1" dirty="0" err="1"/>
              <a:t>Exposure</a:t>
            </a:r>
            <a:r>
              <a:rPr lang="cs-CZ" b="1" dirty="0"/>
              <a:t> to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activating</a:t>
            </a:r>
            <a:r>
              <a:rPr lang="cs-CZ" b="1" dirty="0"/>
              <a:t> substance </a:t>
            </a:r>
          </a:p>
          <a:p>
            <a:pPr marL="0" indent="0">
              <a:buNone/>
            </a:pP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(TF) </a:t>
            </a:r>
            <a:r>
              <a:rPr lang="cs-CZ" dirty="0">
                <a:sym typeface="Wingdings" pitchFamily="2" charset="2"/>
              </a:rPr>
              <a:t> F VII (</a:t>
            </a:r>
            <a:r>
              <a:rPr lang="cs-CZ" dirty="0" err="1">
                <a:sym typeface="Wingdings" pitchFamily="2" charset="2"/>
              </a:rPr>
              <a:t>extrinsic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pathway</a:t>
            </a:r>
            <a:r>
              <a:rPr lang="cs-CZ" dirty="0"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r>
              <a:rPr lang="cs-CZ" dirty="0" err="1"/>
              <a:t>Subendothelial</a:t>
            </a:r>
            <a:r>
              <a:rPr lang="cs-CZ" dirty="0"/>
              <a:t> </a:t>
            </a:r>
            <a:r>
              <a:rPr lang="cs-CZ" dirty="0" err="1"/>
              <a:t>collagen</a:t>
            </a:r>
            <a:r>
              <a:rPr lang="cs-CZ" dirty="0"/>
              <a:t> (SEC) </a:t>
            </a:r>
            <a:r>
              <a:rPr lang="cs-CZ" dirty="0">
                <a:sym typeface="Wingdings" pitchFamily="2" charset="2"/>
              </a:rPr>
              <a:t> F XII (</a:t>
            </a:r>
            <a:r>
              <a:rPr lang="cs-CZ" dirty="0" err="1">
                <a:sym typeface="Wingdings" pitchFamily="2" charset="2"/>
              </a:rPr>
              <a:t>intrinsic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Pathway</a:t>
            </a:r>
            <a:r>
              <a:rPr lang="cs-CZ" dirty="0">
                <a:sym typeface="Wingdings" pitchFamily="2" charset="2"/>
              </a:rPr>
              <a:t>)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2. </a:t>
            </a:r>
            <a:r>
              <a:rPr lang="cs-CZ" b="1" dirty="0" err="1"/>
              <a:t>Phospholipid</a:t>
            </a:r>
            <a:r>
              <a:rPr lang="cs-CZ" b="1" dirty="0"/>
              <a:t> </a:t>
            </a:r>
            <a:r>
              <a:rPr lang="cs-CZ" b="1" dirty="0" err="1"/>
              <a:t>surface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platelets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/>
              <a:t>3. </a:t>
            </a:r>
            <a:r>
              <a:rPr lang="cs-CZ" b="1" dirty="0" err="1"/>
              <a:t>Calcium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derived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platelet</a:t>
            </a:r>
            <a:r>
              <a:rPr lang="cs-CZ" dirty="0"/>
              <a:t> </a:t>
            </a:r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granules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312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716D9-16AC-8F4E-A151-E3A63F5F3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36" y="59058"/>
            <a:ext cx="10238377" cy="6739883"/>
          </a:xfrm>
        </p:spPr>
      </p:pic>
    </p:spTree>
    <p:extLst>
      <p:ext uri="{BB962C8B-B14F-4D97-AF65-F5344CB8AC3E}">
        <p14:creationId xmlns:p14="http://schemas.microsoft.com/office/powerpoint/2010/main" val="638726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941E-9F4F-944A-B2C9-4E69AFD4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Coagulation </a:t>
            </a:r>
            <a:r>
              <a:rPr lang="cs-CZ" dirty="0" err="1"/>
              <a:t>cascade</a:t>
            </a:r>
            <a:r>
              <a:rPr lang="cs-CZ" dirty="0"/>
              <a:t> made </a:t>
            </a:r>
            <a:r>
              <a:rPr lang="cs-CZ" dirty="0" err="1"/>
              <a:t>easy</a:t>
            </a:r>
            <a:r>
              <a:rPr lang="cs-CZ" dirty="0"/>
              <a:t> (protein </a:t>
            </a:r>
            <a:r>
              <a:rPr lang="cs-CZ" dirty="0" err="1"/>
              <a:t>based</a:t>
            </a:r>
            <a:r>
              <a:rPr lang="cs-CZ" dirty="0"/>
              <a:t> model)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BCAF3C-CAFA-044D-B470-0DED8A3BC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671" y="1933574"/>
            <a:ext cx="5202400" cy="4046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7F4AC-EFB8-474D-B70B-332FF1E57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627086"/>
            <a:ext cx="5644444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0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3AF702-6066-A846-9544-23A82E8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Cell-model </a:t>
            </a:r>
            <a:r>
              <a:rPr lang="cs-CZ" b="1" dirty="0" err="1"/>
              <a:t>theory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coagulation</a:t>
            </a:r>
            <a:r>
              <a:rPr lang="cs-CZ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4493D-CFB7-2A4B-A741-7090F93A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71" y="1923467"/>
            <a:ext cx="3730914" cy="4240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87BB84-6E46-9046-A8E6-E55A653CBF06}"/>
              </a:ext>
            </a:extLst>
          </p:cNvPr>
          <p:cNvSpPr txBox="1"/>
          <p:nvPr/>
        </p:nvSpPr>
        <p:spPr>
          <a:xfrm>
            <a:off x="7630391" y="5247408"/>
            <a:ext cx="456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https://www.youtube.com/watch?v=T4MG7bzQ2NI&amp;t=58s&amp;ab_channel=ThePhysiologyChannel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32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F67C-8FAF-364B-A12C-36EA57B1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49D35-8EDF-024C-92F7-A94F74926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0ED3F-9D1A-7140-A59F-E112FCD9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5" y="-25473"/>
            <a:ext cx="5115455" cy="6332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2E223-1D8D-724B-B140-76DA7790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0"/>
            <a:ext cx="558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4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4D1C3-462D-1F4B-95CB-B4F4B8A0F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877" y="99391"/>
            <a:ext cx="8481592" cy="67586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18DDC8-76A2-194E-AE61-601470AE3982}"/>
              </a:ext>
            </a:extLst>
          </p:cNvPr>
          <p:cNvSpPr txBox="1"/>
          <p:nvPr/>
        </p:nvSpPr>
        <p:spPr>
          <a:xfrm>
            <a:off x="185531" y="99391"/>
            <a:ext cx="3339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Vitamin K </a:t>
            </a:r>
            <a:r>
              <a:rPr lang="cs-CZ" sz="2800" b="1" dirty="0" err="1"/>
              <a:t>dependent</a:t>
            </a:r>
            <a:r>
              <a:rPr lang="cs-CZ" sz="2800" b="1" dirty="0"/>
              <a:t> </a:t>
            </a:r>
          </a:p>
          <a:p>
            <a:r>
              <a:rPr lang="cs-CZ" sz="2800" b="1" dirty="0" err="1"/>
              <a:t>Coagulation</a:t>
            </a:r>
            <a:r>
              <a:rPr lang="cs-CZ" sz="2800" b="1" dirty="0"/>
              <a:t> </a:t>
            </a:r>
            <a:r>
              <a:rPr lang="cs-CZ" sz="2800" b="1" dirty="0" err="1"/>
              <a:t>factors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726124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EDE0-BB59-1746-B57E-3E3662A0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Fibrinolytic</a:t>
            </a:r>
            <a:r>
              <a:rPr lang="cs-CZ" b="1" dirty="0"/>
              <a:t> </a:t>
            </a:r>
            <a:r>
              <a:rPr lang="cs-CZ" b="1" dirty="0" err="1"/>
              <a:t>phase</a:t>
            </a:r>
            <a:r>
              <a:rPr lang="cs-CZ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5F714-99B0-044E-9793-377A2BD5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6708250" cy="4210509"/>
          </a:xfrm>
        </p:spPr>
        <p:txBody>
          <a:bodyPr>
            <a:normAutofit/>
          </a:bodyPr>
          <a:lstStyle/>
          <a:p>
            <a:r>
              <a:rPr lang="cs-CZ" dirty="0"/>
              <a:t>a. </a:t>
            </a:r>
            <a:r>
              <a:rPr lang="cs-CZ" b="1" dirty="0" err="1">
                <a:solidFill>
                  <a:srgbClr val="FF0000"/>
                </a:solidFill>
              </a:rPr>
              <a:t>Tissue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plasminogen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activator</a:t>
            </a:r>
            <a:r>
              <a:rPr lang="cs-CZ" b="1" dirty="0">
                <a:solidFill>
                  <a:srgbClr val="FF0000"/>
                </a:solidFill>
              </a:rPr>
              <a:t> (</a:t>
            </a:r>
            <a:r>
              <a:rPr lang="cs-CZ" b="1" dirty="0" err="1">
                <a:solidFill>
                  <a:srgbClr val="FF0000"/>
                </a:solidFill>
              </a:rPr>
              <a:t>tPA</a:t>
            </a:r>
            <a:r>
              <a:rPr lang="cs-CZ" dirty="0"/>
              <a:t>) </a:t>
            </a:r>
            <a:r>
              <a:rPr lang="cs-CZ" dirty="0" err="1"/>
              <a:t>activates</a:t>
            </a:r>
            <a:r>
              <a:rPr lang="cs-CZ" dirty="0"/>
              <a:t> </a:t>
            </a:r>
            <a:r>
              <a:rPr lang="cs-CZ" dirty="0" err="1"/>
              <a:t>plasminogen</a:t>
            </a:r>
            <a:r>
              <a:rPr lang="cs-CZ" dirty="0"/>
              <a:t> to </a:t>
            </a:r>
            <a:r>
              <a:rPr lang="cs-CZ" dirty="0" err="1"/>
              <a:t>release</a:t>
            </a:r>
            <a:r>
              <a:rPr lang="cs-CZ" dirty="0"/>
              <a:t> the enzyme </a:t>
            </a:r>
            <a:r>
              <a:rPr lang="cs-CZ" dirty="0" err="1"/>
              <a:t>plasmin</a:t>
            </a:r>
            <a:r>
              <a:rPr lang="cs-CZ" b="1" dirty="0"/>
              <a:t>. </a:t>
            </a:r>
          </a:p>
          <a:p>
            <a:r>
              <a:rPr lang="cs-CZ" b="1" dirty="0" err="1"/>
              <a:t>Plasmin</a:t>
            </a:r>
            <a:r>
              <a:rPr lang="cs-CZ" b="1" dirty="0"/>
              <a:t> </a:t>
            </a:r>
            <a:r>
              <a:rPr lang="cs-CZ" b="1" dirty="0">
                <a:sym typeface="Wingdings" pitchFamily="2" charset="2"/>
              </a:rPr>
              <a:t>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Cleaves</a:t>
            </a:r>
            <a:r>
              <a:rPr lang="cs-CZ" dirty="0"/>
              <a:t> </a:t>
            </a:r>
            <a:r>
              <a:rPr lang="cs-CZ" dirty="0" err="1"/>
              <a:t>insoluble</a:t>
            </a:r>
            <a:r>
              <a:rPr lang="cs-CZ" dirty="0"/>
              <a:t> fibrin </a:t>
            </a:r>
            <a:r>
              <a:rPr lang="cs-CZ" dirty="0" err="1"/>
              <a:t>monomers</a:t>
            </a:r>
            <a:r>
              <a:rPr lang="cs-CZ" dirty="0"/>
              <a:t> and fibrinogen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b="1" dirty="0"/>
              <a:t>fibrinogen </a:t>
            </a:r>
            <a:r>
              <a:rPr lang="cs-CZ" b="1" dirty="0" err="1"/>
              <a:t>degradation</a:t>
            </a:r>
            <a:r>
              <a:rPr lang="cs-CZ" b="1" dirty="0"/>
              <a:t> </a:t>
            </a:r>
            <a:r>
              <a:rPr lang="cs-CZ" b="1" dirty="0" err="1"/>
              <a:t>products</a:t>
            </a:r>
            <a:r>
              <a:rPr lang="cs-CZ" b="1" dirty="0"/>
              <a:t> (</a:t>
            </a:r>
            <a:r>
              <a:rPr lang="cs-CZ" b="1" dirty="0" err="1"/>
              <a:t>FDPs</a:t>
            </a:r>
            <a:r>
              <a:rPr lang="cs-CZ" b="1" dirty="0"/>
              <a:t>) </a:t>
            </a:r>
            <a:r>
              <a:rPr lang="cs-CZ" dirty="0"/>
              <a:t>(</a:t>
            </a:r>
            <a:r>
              <a:rPr lang="cs-CZ" dirty="0" err="1"/>
              <a:t>note</a:t>
            </a:r>
            <a:r>
              <a:rPr lang="cs-CZ" dirty="0"/>
              <a:t> : </a:t>
            </a:r>
            <a:r>
              <a:rPr lang="cs-CZ" dirty="0" err="1"/>
              <a:t>Fragments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cross-linked</a:t>
            </a:r>
            <a:r>
              <a:rPr lang="cs-CZ" dirty="0"/>
              <a:t> </a:t>
            </a:r>
            <a:r>
              <a:rPr lang="cs-CZ" dirty="0" err="1"/>
              <a:t>insoluble</a:t>
            </a:r>
            <a:r>
              <a:rPr lang="cs-CZ" dirty="0"/>
              <a:t> fibrin </a:t>
            </a:r>
            <a:r>
              <a:rPr lang="cs-CZ" dirty="0" err="1"/>
              <a:t>monomers</a:t>
            </a:r>
            <a:r>
              <a:rPr lang="cs-CZ" dirty="0"/>
              <a:t> are </a:t>
            </a:r>
            <a:r>
              <a:rPr lang="cs-CZ" dirty="0" err="1"/>
              <a:t>called</a:t>
            </a:r>
            <a:r>
              <a:rPr lang="cs-CZ" dirty="0"/>
              <a:t> </a:t>
            </a:r>
            <a:r>
              <a:rPr lang="cs-CZ" b="1" dirty="0"/>
              <a:t>d-</a:t>
            </a:r>
            <a:r>
              <a:rPr lang="cs-CZ" b="1" dirty="0" err="1"/>
              <a:t>dimers</a:t>
            </a:r>
            <a:r>
              <a:rPr lang="cs-CZ" dirty="0"/>
              <a:t>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Degrades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V and VIII, and fibrinogen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3. </a:t>
            </a:r>
            <a:r>
              <a:rPr lang="el-GR" b="1" dirty="0">
                <a:solidFill>
                  <a:srgbClr val="FF0000"/>
                </a:solidFill>
              </a:rPr>
              <a:t>α2-</a:t>
            </a:r>
            <a:r>
              <a:rPr lang="cs-CZ" b="1" dirty="0" err="1">
                <a:solidFill>
                  <a:srgbClr val="FF0000"/>
                </a:solidFill>
              </a:rPr>
              <a:t>Antiplasmin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is </a:t>
            </a:r>
            <a:r>
              <a:rPr lang="cs-CZ" dirty="0" err="1"/>
              <a:t>synthesized</a:t>
            </a:r>
            <a:r>
              <a:rPr lang="cs-CZ" dirty="0"/>
              <a:t> in the liver, </a:t>
            </a:r>
            <a:r>
              <a:rPr lang="cs-CZ" dirty="0" err="1"/>
              <a:t>inactivates</a:t>
            </a:r>
            <a:r>
              <a:rPr lang="cs-CZ" dirty="0"/>
              <a:t> </a:t>
            </a:r>
            <a:r>
              <a:rPr lang="cs-CZ" dirty="0" err="1"/>
              <a:t>plasmin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057F530-86A8-994A-A665-115CA66DE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5" t="35174" r="51361" b="39957"/>
          <a:stretch/>
        </p:blipFill>
        <p:spPr>
          <a:xfrm>
            <a:off x="7174082" y="4045949"/>
            <a:ext cx="4898649" cy="2118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77A5C-BF44-CA45-B5A2-A425D1E8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48" y="1879600"/>
            <a:ext cx="3856383" cy="2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9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702-7B23-F74E-8447-C54417D0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Fibrinolytics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6D7449-B153-D145-982A-50B435B86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50" t="24416" r="60334" b="36086"/>
          <a:stretch/>
        </p:blipFill>
        <p:spPr>
          <a:xfrm>
            <a:off x="3764294" y="1872767"/>
            <a:ext cx="3921967" cy="43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2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06BE-B535-9648-9F7D-70C29356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7090"/>
            <a:ext cx="10058400" cy="1450757"/>
          </a:xfrm>
        </p:spPr>
        <p:txBody>
          <a:bodyPr/>
          <a:lstStyle/>
          <a:p>
            <a:r>
              <a:rPr lang="cs-CZ" b="1" dirty="0" err="1"/>
              <a:t>Coagulation</a:t>
            </a:r>
            <a:r>
              <a:rPr lang="cs-CZ" b="1" dirty="0"/>
              <a:t> </a:t>
            </a:r>
            <a:r>
              <a:rPr lang="cs-CZ" b="1" dirty="0" err="1"/>
              <a:t>tests</a:t>
            </a:r>
            <a:r>
              <a:rPr lang="cs-CZ" b="1" dirty="0"/>
              <a:t> (PT,INR,PTT)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575F7-3E54-9E4C-9665-BFD8BCDFF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60" y="1903255"/>
            <a:ext cx="5482610" cy="43117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9C58C-99B4-2448-960A-26CC5031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169" y="1985839"/>
            <a:ext cx="4619463" cy="41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7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A4D9-58FD-9D4D-8A9F-439D3C6B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Learning</a:t>
            </a:r>
            <a:r>
              <a:rPr lang="cs-CZ" b="1" dirty="0"/>
              <a:t> </a:t>
            </a:r>
            <a:r>
              <a:rPr lang="cs-CZ" b="1" dirty="0" err="1"/>
              <a:t>objectives</a:t>
            </a:r>
            <a:r>
              <a:rPr lang="cs-CZ" b="1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230840-D14D-544A-8D48-5E2B303E5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 err="1"/>
              <a:t>Primary</a:t>
            </a:r>
            <a:r>
              <a:rPr lang="cs-CZ" dirty="0"/>
              <a:t> hemostasis &amp; </a:t>
            </a:r>
            <a:r>
              <a:rPr lang="cs-CZ" dirty="0" err="1"/>
              <a:t>thrombocytes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Secondary hemostasis –  </a:t>
            </a:r>
            <a:r>
              <a:rPr lang="cs-CZ" dirty="0" err="1"/>
              <a:t>Hemocoagulation</a:t>
            </a:r>
            <a:r>
              <a:rPr lang="cs-CZ" dirty="0"/>
              <a:t> (protein </a:t>
            </a:r>
            <a:r>
              <a:rPr lang="cs-CZ" dirty="0" err="1"/>
              <a:t>vs</a:t>
            </a:r>
            <a:r>
              <a:rPr lang="cs-CZ" dirty="0"/>
              <a:t> cell model)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Regulation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hemostasis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Basic Coagulation </a:t>
            </a:r>
            <a:r>
              <a:rPr lang="cs-CZ" dirty="0" err="1"/>
              <a:t>tests</a:t>
            </a:r>
            <a:r>
              <a:rPr lang="cs-CZ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Circulation</a:t>
            </a:r>
            <a:r>
              <a:rPr lang="cs-CZ" dirty="0"/>
              <a:t> and </a:t>
            </a:r>
            <a:r>
              <a:rPr lang="cs-CZ" dirty="0" err="1"/>
              <a:t>hemostasis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4852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EFE0-4D90-3F42-B53F-8DB3C564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Platelet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6EC010-9CBA-CE4D-AA64-DAD32B3FB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868" y="1912524"/>
            <a:ext cx="7984157" cy="4270596"/>
          </a:xfrm>
        </p:spPr>
      </p:pic>
    </p:spTree>
    <p:extLst>
      <p:ext uri="{BB962C8B-B14F-4D97-AF65-F5344CB8AC3E}">
        <p14:creationId xmlns:p14="http://schemas.microsoft.com/office/powerpoint/2010/main" val="73443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29697-5631-A04A-B7E4-A3AED366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32" y="589657"/>
            <a:ext cx="7776136" cy="43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7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DBC8-8D72-B948-A927-AE4C238A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antithrombotics</a:t>
            </a:r>
            <a:endParaRPr lang="cs-CZ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B1ACA5-0EA9-114D-80B7-BB90D835E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5236" y="1857115"/>
            <a:ext cx="5883965" cy="44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1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6F8217C2-B208-D540-A734-CC3257C9F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Antiplatelets</a:t>
            </a:r>
            <a:endParaRPr lang="cs-CZ" altLang="cs-CZ" b="1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7195760-2816-3F41-B5F8-FA5064CD1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376946" cy="4271272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FF0000"/>
                </a:solidFill>
              </a:rPr>
              <a:t>We influence function of thrombocytes, not number of </a:t>
            </a:r>
            <a:r>
              <a:rPr lang="en-US" b="1" dirty="0" err="1">
                <a:solidFill>
                  <a:srgbClr val="FF0000"/>
                </a:solidFill>
              </a:rPr>
              <a:t>throbocytes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  <a:p>
            <a:pPr algn="just">
              <a:defRPr/>
            </a:pPr>
            <a:endParaRPr lang="en-US" b="1" dirty="0"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b="1" dirty="0"/>
              <a:t>Inhibitors of </a:t>
            </a:r>
            <a:r>
              <a:rPr lang="en-US" b="1" dirty="0" err="1"/>
              <a:t>cyklooxygenase</a:t>
            </a:r>
            <a:r>
              <a:rPr lang="en-US" b="1" dirty="0"/>
              <a:t>/inhibitors of thromboxane A</a:t>
            </a:r>
            <a:r>
              <a:rPr lang="en-US" b="1" baseline="-25000" dirty="0"/>
              <a:t>2 </a:t>
            </a:r>
            <a:r>
              <a:rPr lang="en-US" b="1" dirty="0"/>
              <a:t>synthesis or antagonists of the receptors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sk-SK" dirty="0"/>
              <a:t> </a:t>
            </a:r>
            <a:r>
              <a:rPr lang="en-US" b="1" dirty="0">
                <a:solidFill>
                  <a:schemeClr val="tx1"/>
                </a:solidFill>
              </a:rPr>
              <a:t>Inhibitors of ADP receptors (P2Y</a:t>
            </a:r>
            <a:r>
              <a:rPr lang="en-US" b="1" baseline="-25000" dirty="0">
                <a:solidFill>
                  <a:schemeClr val="tx1"/>
                </a:solidFill>
              </a:rPr>
              <a:t>12</a:t>
            </a:r>
            <a:r>
              <a:rPr lang="en-US" b="1" dirty="0">
                <a:solidFill>
                  <a:schemeClr val="tx1"/>
                </a:solidFill>
              </a:rPr>
              <a:t>) 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</a:rPr>
              <a:t>Antagonists of protease-activated receptors (PAR-1)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</a:rPr>
              <a:t>Antagonists of surface glycoproteins (GP </a:t>
            </a:r>
            <a:r>
              <a:rPr lang="en-US" b="1" dirty="0" err="1">
                <a:solidFill>
                  <a:schemeClr val="tx1"/>
                </a:solidFill>
              </a:rPr>
              <a:t>IIb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IIa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</a:rPr>
              <a:t>Blockage of serotonin pathway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</a:rPr>
              <a:t>Other mechanisms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algn="just">
              <a:defRPr/>
            </a:pPr>
            <a:endParaRPr lang="en-US" dirty="0"/>
          </a:p>
        </p:txBody>
      </p:sp>
      <p:pic>
        <p:nvPicPr>
          <p:cNvPr id="5" name="Picture 2" descr="harr17_c112f003">
            <a:extLst>
              <a:ext uri="{FF2B5EF4-FFF2-40B4-BE49-F238E27FC236}">
                <a16:creationId xmlns:a16="http://schemas.microsoft.com/office/drawing/2014/main" id="{39B2178A-4665-6C4C-B48D-35908575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1845734"/>
            <a:ext cx="4267200" cy="44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59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59B2-7FC1-B94D-9893-377C9241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Anticoagulant</a:t>
            </a:r>
            <a:endParaRPr lang="cs-CZ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1CFB9-FEED-BB47-9DCF-18BCE59A3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406" y="1859515"/>
            <a:ext cx="6323717" cy="42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7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5CD24-0FDA-6A4C-98AA-5B1C7D7C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40" y="0"/>
            <a:ext cx="8484520" cy="6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85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9F0F-A615-AC47-8C6F-AA5244C4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527"/>
            <a:ext cx="10058400" cy="1450757"/>
          </a:xfrm>
        </p:spPr>
        <p:txBody>
          <a:bodyPr>
            <a:normAutofit/>
          </a:bodyPr>
          <a:lstStyle/>
          <a:p>
            <a:r>
              <a:rPr lang="cs-CZ" sz="4400" b="1" dirty="0"/>
              <a:t>Role </a:t>
            </a:r>
            <a:r>
              <a:rPr lang="cs-CZ" sz="4400" b="1" dirty="0" err="1"/>
              <a:t>of</a:t>
            </a:r>
            <a:r>
              <a:rPr lang="cs-CZ" sz="4400" b="1" dirty="0"/>
              <a:t> </a:t>
            </a:r>
            <a:r>
              <a:rPr lang="cs-CZ" sz="4400" b="1" dirty="0" err="1"/>
              <a:t>Endothelial</a:t>
            </a:r>
            <a:r>
              <a:rPr lang="cs-CZ" sz="4400" b="1" dirty="0"/>
              <a:t> </a:t>
            </a:r>
            <a:r>
              <a:rPr lang="cs-CZ" sz="4400" b="1" dirty="0" err="1"/>
              <a:t>cells</a:t>
            </a:r>
            <a:r>
              <a:rPr lang="cs-CZ" sz="4400" b="1" dirty="0"/>
              <a:t> </a:t>
            </a:r>
            <a:r>
              <a:rPr lang="cs-CZ" sz="4400" dirty="0"/>
              <a:t>in </a:t>
            </a:r>
            <a:r>
              <a:rPr lang="cs-CZ" sz="4400" dirty="0" err="1"/>
              <a:t>hemostasis</a:t>
            </a:r>
            <a:endParaRPr lang="cs-CZ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AD19D-B758-D045-94E4-214F03F27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/>
              <a:t>Endothelial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prevent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thrombosis</a:t>
            </a:r>
            <a:r>
              <a:rPr lang="cs-CZ" sz="1800" b="1" dirty="0">
                <a:solidFill>
                  <a:schemeClr val="tx1"/>
                </a:solidFill>
              </a:rPr>
              <a:t> by </a:t>
            </a:r>
            <a:r>
              <a:rPr lang="cs-CZ" sz="1800" b="1" dirty="0" err="1">
                <a:solidFill>
                  <a:schemeClr val="tx1"/>
                </a:solidFill>
              </a:rPr>
              <a:t>several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mechanism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dirty="0" err="1">
                <a:solidFill>
                  <a:srgbClr val="FF0000"/>
                </a:solidFill>
              </a:rPr>
              <a:t>Block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 err="1">
                <a:solidFill>
                  <a:srgbClr val="FF0000"/>
                </a:solidFill>
              </a:rPr>
              <a:t>exposure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 err="1">
                <a:solidFill>
                  <a:srgbClr val="FF0000"/>
                </a:solidFill>
              </a:rPr>
              <a:t>of</a:t>
            </a:r>
            <a:r>
              <a:rPr lang="cs-CZ" sz="1800" b="1" dirty="0">
                <a:solidFill>
                  <a:srgbClr val="FF0000"/>
                </a:solidFill>
              </a:rPr>
              <a:t> to </a:t>
            </a:r>
            <a:r>
              <a:rPr lang="cs-CZ" sz="1800" b="1" dirty="0" err="1">
                <a:solidFill>
                  <a:srgbClr val="FF0000"/>
                </a:solidFill>
              </a:rPr>
              <a:t>Subendothelial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 err="1">
                <a:solidFill>
                  <a:srgbClr val="FF0000"/>
                </a:solidFill>
              </a:rPr>
              <a:t>collagen</a:t>
            </a:r>
            <a:r>
              <a:rPr lang="cs-CZ" sz="1800" b="1" dirty="0">
                <a:solidFill>
                  <a:srgbClr val="FF0000"/>
                </a:solidFill>
              </a:rPr>
              <a:t> (SEC) </a:t>
            </a:r>
            <a:r>
              <a:rPr lang="cs-CZ" sz="1800" dirty="0"/>
              <a:t>and </a:t>
            </a:r>
            <a:r>
              <a:rPr lang="cs-CZ" sz="1800" dirty="0" err="1"/>
              <a:t>Tissue</a:t>
            </a:r>
            <a:r>
              <a:rPr lang="cs-CZ" sz="1800" dirty="0"/>
              <a:t> </a:t>
            </a:r>
            <a:r>
              <a:rPr lang="cs-CZ" sz="1800" dirty="0" err="1"/>
              <a:t>Factor</a:t>
            </a:r>
            <a:r>
              <a:rPr lang="cs-CZ" sz="1800" dirty="0"/>
              <a:t> (TF)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dirty="0" err="1"/>
              <a:t>Produce</a:t>
            </a:r>
            <a:r>
              <a:rPr lang="cs-CZ" sz="1800" dirty="0"/>
              <a:t> </a:t>
            </a:r>
            <a:r>
              <a:rPr lang="cs-CZ" sz="1800" b="1" dirty="0" err="1">
                <a:solidFill>
                  <a:srgbClr val="FF0000"/>
                </a:solidFill>
              </a:rPr>
              <a:t>Prostacyclin</a:t>
            </a:r>
            <a:r>
              <a:rPr lang="cs-CZ" sz="1800" b="1" dirty="0">
                <a:solidFill>
                  <a:srgbClr val="FF0000"/>
                </a:solidFill>
              </a:rPr>
              <a:t> (PGI2</a:t>
            </a:r>
            <a:r>
              <a:rPr lang="cs-CZ" sz="1800" dirty="0">
                <a:solidFill>
                  <a:srgbClr val="FF0000"/>
                </a:solidFill>
              </a:rPr>
              <a:t>) and </a:t>
            </a:r>
            <a:r>
              <a:rPr lang="cs-CZ" sz="1800" b="1" dirty="0">
                <a:solidFill>
                  <a:srgbClr val="FF0000"/>
                </a:solidFill>
              </a:rPr>
              <a:t>NO </a:t>
            </a:r>
            <a:r>
              <a:rPr lang="cs-CZ" sz="1800" b="1" dirty="0">
                <a:sym typeface="Wingdings" pitchFamily="2" charset="2"/>
              </a:rPr>
              <a:t> </a:t>
            </a:r>
            <a:r>
              <a:rPr lang="cs-CZ" sz="1800" dirty="0" err="1">
                <a:sym typeface="Wingdings" pitchFamily="2" charset="2"/>
              </a:rPr>
              <a:t>Vasodilation</a:t>
            </a:r>
            <a:r>
              <a:rPr lang="cs-CZ" sz="1800" dirty="0">
                <a:sym typeface="Wingdings" pitchFamily="2" charset="2"/>
              </a:rPr>
              <a:t> and </a:t>
            </a:r>
            <a:r>
              <a:rPr lang="cs-CZ" sz="1800" dirty="0" err="1">
                <a:sym typeface="Wingdings" pitchFamily="2" charset="2"/>
              </a:rPr>
              <a:t>inhibition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of</a:t>
            </a:r>
            <a:r>
              <a:rPr lang="cs-CZ" sz="1800" dirty="0">
                <a:sym typeface="Wingdings" pitchFamily="2" charset="2"/>
              </a:rPr>
              <a:t> platelet </a:t>
            </a:r>
            <a:r>
              <a:rPr lang="cs-CZ" sz="1800" dirty="0" err="1">
                <a:sym typeface="Wingdings" pitchFamily="2" charset="2"/>
              </a:rPr>
              <a:t>aggregation</a:t>
            </a:r>
            <a:endParaRPr lang="cs-CZ" sz="18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800" dirty="0" err="1">
                <a:sym typeface="Wingdings" pitchFamily="2" charset="2"/>
              </a:rPr>
              <a:t>Expresses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heparin-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like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molecules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>
                <a:sym typeface="Wingdings" pitchFamily="2" charset="2"/>
              </a:rPr>
              <a:t> augment </a:t>
            </a:r>
            <a:r>
              <a:rPr lang="cs-CZ" sz="1800" b="1" dirty="0" err="1">
                <a:sym typeface="Wingdings" pitchFamily="2" charset="2"/>
              </a:rPr>
              <a:t>antithrombin</a:t>
            </a:r>
            <a:r>
              <a:rPr lang="cs-CZ" sz="1800" b="1" dirty="0">
                <a:sym typeface="Wingdings" pitchFamily="2" charset="2"/>
              </a:rPr>
              <a:t> III </a:t>
            </a:r>
            <a:r>
              <a:rPr lang="cs-CZ" sz="1800" dirty="0">
                <a:sym typeface="Wingdings" pitchFamily="2" charset="2"/>
              </a:rPr>
              <a:t> ATIII </a:t>
            </a:r>
            <a:r>
              <a:rPr lang="cs-CZ" sz="1800" dirty="0" err="1">
                <a:sym typeface="Wingdings" pitchFamily="2" charset="2"/>
              </a:rPr>
              <a:t>inactivates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thrombin</a:t>
            </a:r>
            <a:r>
              <a:rPr lang="cs-CZ" sz="1800" b="1" dirty="0">
                <a:sym typeface="Wingdings" pitchFamily="2" charset="2"/>
              </a:rPr>
              <a:t> (FII) </a:t>
            </a:r>
            <a:r>
              <a:rPr lang="cs-CZ" sz="1800" dirty="0">
                <a:sym typeface="Wingdings" pitchFamily="2" charset="2"/>
              </a:rPr>
              <a:t>and </a:t>
            </a:r>
            <a:r>
              <a:rPr lang="cs-CZ" sz="1800" dirty="0" err="1">
                <a:sym typeface="Wingdings" pitchFamily="2" charset="2"/>
              </a:rPr>
              <a:t>other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factors</a:t>
            </a:r>
            <a:r>
              <a:rPr lang="cs-CZ" sz="1800" dirty="0">
                <a:sym typeface="Wingdings" pitchFamily="2" charset="2"/>
              </a:rPr>
              <a:t> (XII,XI,IX,VIII,</a:t>
            </a:r>
            <a:r>
              <a:rPr lang="cs-CZ" sz="1800" b="1" dirty="0">
                <a:sym typeface="Wingdings" pitchFamily="2" charset="2"/>
              </a:rPr>
              <a:t>X</a:t>
            </a:r>
            <a:r>
              <a:rPr lang="cs-CZ" sz="1800" dirty="0">
                <a:sym typeface="Wingdings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dirty="0" err="1">
                <a:sym typeface="Wingdings" pitchFamily="2" charset="2"/>
              </a:rPr>
              <a:t>Expresses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Tissue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Plasminogen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aktivator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(t-PA) </a:t>
            </a:r>
            <a:r>
              <a:rPr lang="cs-CZ" sz="1800" b="1" dirty="0">
                <a:sym typeface="Wingdings" pitchFamily="2" charset="2"/>
              </a:rPr>
              <a:t>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converts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plasminogen</a:t>
            </a:r>
            <a:r>
              <a:rPr lang="cs-CZ" sz="1800" b="1" dirty="0">
                <a:sym typeface="Wingdings" pitchFamily="2" charset="2"/>
              </a:rPr>
              <a:t> to </a:t>
            </a:r>
            <a:r>
              <a:rPr lang="cs-CZ" sz="1800" b="1" dirty="0" err="1">
                <a:sym typeface="Wingdings" pitchFamily="2" charset="2"/>
              </a:rPr>
              <a:t>plasmin</a:t>
            </a:r>
            <a:r>
              <a:rPr lang="cs-CZ" sz="1800" b="1" dirty="0">
                <a:sym typeface="Wingdings" pitchFamily="2" charset="2"/>
              </a:rPr>
              <a:t>  </a:t>
            </a:r>
            <a:r>
              <a:rPr lang="cs-CZ" sz="1800" dirty="0" err="1">
                <a:sym typeface="Wingdings" pitchFamily="2" charset="2"/>
              </a:rPr>
              <a:t>cleaves</a:t>
            </a:r>
            <a:r>
              <a:rPr lang="cs-CZ" sz="1800" b="1" dirty="0">
                <a:sym typeface="Wingdings" pitchFamily="2" charset="2"/>
              </a:rPr>
              <a:t> fibrin and fibrinogen/</a:t>
            </a:r>
            <a:r>
              <a:rPr lang="cs-CZ" sz="1800" dirty="0" err="1">
                <a:sym typeface="Wingdings" pitchFamily="2" charset="2"/>
              </a:rPr>
              <a:t>destroys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clotting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factors</a:t>
            </a:r>
            <a:r>
              <a:rPr lang="cs-CZ" sz="1800" b="1" dirty="0">
                <a:sym typeface="Wingdings" pitchFamily="2" charset="2"/>
              </a:rPr>
              <a:t> &amp; </a:t>
            </a:r>
            <a:r>
              <a:rPr lang="cs-CZ" sz="1800" dirty="0" err="1">
                <a:sym typeface="Wingdings" pitchFamily="2" charset="2"/>
              </a:rPr>
              <a:t>inhibit</a:t>
            </a:r>
            <a:r>
              <a:rPr lang="cs-CZ" sz="1800" b="1" dirty="0">
                <a:sym typeface="Wingdings" pitchFamily="2" charset="2"/>
              </a:rPr>
              <a:t> platelet </a:t>
            </a:r>
            <a:r>
              <a:rPr lang="cs-CZ" sz="1800" b="1" dirty="0" err="1">
                <a:sym typeface="Wingdings" pitchFamily="2" charset="2"/>
              </a:rPr>
              <a:t>aggregation</a:t>
            </a:r>
            <a:endParaRPr lang="cs-CZ" sz="1800" b="1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800" dirty="0" err="1">
                <a:sym typeface="Wingdings" pitchFamily="2" charset="2"/>
              </a:rPr>
              <a:t>Expresses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thrombomodulin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>
                <a:sym typeface="Wingdings" pitchFamily="2" charset="2"/>
              </a:rPr>
              <a:t> </a:t>
            </a:r>
            <a:r>
              <a:rPr lang="cs-CZ" sz="1800" b="1" dirty="0" err="1">
                <a:sym typeface="Wingdings" pitchFamily="2" charset="2"/>
              </a:rPr>
              <a:t>thrombin-thrombomodulin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complex</a:t>
            </a:r>
            <a:r>
              <a:rPr lang="cs-CZ" sz="1800" b="1" dirty="0">
                <a:sym typeface="Wingdings" pitchFamily="2" charset="2"/>
              </a:rPr>
              <a:t>  </a:t>
            </a:r>
            <a:r>
              <a:rPr lang="cs-CZ" sz="1800" b="1" dirty="0" err="1">
                <a:sym typeface="Wingdings" pitchFamily="2" charset="2"/>
              </a:rPr>
              <a:t>activates</a:t>
            </a:r>
            <a:r>
              <a:rPr lang="cs-CZ" sz="1800" b="1" dirty="0">
                <a:sym typeface="Wingdings" pitchFamily="2" charset="2"/>
              </a:rPr>
              <a:t> Protein C (</a:t>
            </a:r>
            <a:r>
              <a:rPr lang="cs-CZ" sz="1800" b="1" dirty="0" err="1">
                <a:sym typeface="Wingdings" pitchFamily="2" charset="2"/>
              </a:rPr>
              <a:t>together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with</a:t>
            </a:r>
            <a:r>
              <a:rPr lang="cs-CZ" sz="1800" b="1" dirty="0">
                <a:sym typeface="Wingdings" pitchFamily="2" charset="2"/>
              </a:rPr>
              <a:t> Protein S)  </a:t>
            </a:r>
            <a:r>
              <a:rPr lang="cs-CZ" sz="1800" dirty="0" err="1">
                <a:sym typeface="Wingdings" pitchFamily="2" charset="2"/>
              </a:rPr>
              <a:t>inactivates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factor</a:t>
            </a:r>
            <a:r>
              <a:rPr lang="cs-CZ" sz="1800" b="1" dirty="0">
                <a:sym typeface="Wingdings" pitchFamily="2" charset="2"/>
              </a:rPr>
              <a:t> V and VIII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Plasminogen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sym typeface="Wingdings" pitchFamily="2" charset="2"/>
              </a:rPr>
              <a:t>aktivator</a:t>
            </a:r>
            <a:r>
              <a:rPr lang="cs-CZ" sz="1800" b="1" dirty="0">
                <a:solidFill>
                  <a:srgbClr val="FF0000"/>
                </a:solidFill>
                <a:sym typeface="Wingdings" pitchFamily="2" charset="2"/>
              </a:rPr>
              <a:t> inhibitor (PAI</a:t>
            </a:r>
            <a:r>
              <a:rPr lang="cs-CZ" sz="1800" b="1" dirty="0">
                <a:sym typeface="Wingdings" pitchFamily="2" charset="2"/>
              </a:rPr>
              <a:t>)  </a:t>
            </a:r>
            <a:r>
              <a:rPr lang="cs-CZ" sz="1800" b="1" dirty="0" err="1">
                <a:sym typeface="Wingdings" pitchFamily="2" charset="2"/>
              </a:rPr>
              <a:t>inhibits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activation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of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plasminogen</a:t>
            </a:r>
            <a:r>
              <a:rPr lang="cs-CZ" sz="1800" b="1" dirty="0">
                <a:sym typeface="Wingdings" pitchFamily="2" charset="2"/>
              </a:rPr>
              <a:t> to </a:t>
            </a:r>
            <a:r>
              <a:rPr lang="cs-CZ" sz="1800" b="1" dirty="0" err="1">
                <a:sym typeface="Wingdings" pitchFamily="2" charset="2"/>
              </a:rPr>
              <a:t>plasmin</a:t>
            </a:r>
            <a:endParaRPr lang="cs-CZ" sz="1800" b="1" dirty="0"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cs-CZ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3389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99A2-799C-514C-9F58-62713DF9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enhancing</a:t>
            </a:r>
            <a:r>
              <a:rPr lang="cs-CZ" dirty="0"/>
              <a:t> </a:t>
            </a:r>
            <a:r>
              <a:rPr lang="cs-CZ" dirty="0" err="1"/>
              <a:t>thrombus</a:t>
            </a:r>
            <a:r>
              <a:rPr lang="cs-CZ" dirty="0"/>
              <a:t> </a:t>
            </a:r>
            <a:r>
              <a:rPr lang="cs-CZ" dirty="0" err="1"/>
              <a:t>formation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BE95A-A590-8A46-BCB9-F6A96217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b="1" dirty="0" err="1"/>
              <a:t>Thromboxan</a:t>
            </a:r>
            <a:r>
              <a:rPr lang="cs-CZ" b="1" dirty="0"/>
              <a:t> A2 </a:t>
            </a:r>
            <a:r>
              <a:rPr lang="cs-CZ" b="1" dirty="0">
                <a:sym typeface="Wingdings" pitchFamily="2" charset="2"/>
              </a:rPr>
              <a:t> </a:t>
            </a:r>
            <a:r>
              <a:rPr lang="cs-CZ" dirty="0" err="1"/>
              <a:t>Vasoconstrictor</a:t>
            </a:r>
            <a:r>
              <a:rPr lang="cs-CZ" dirty="0"/>
              <a:t> and </a:t>
            </a:r>
            <a:r>
              <a:rPr lang="cs-CZ" dirty="0" err="1"/>
              <a:t>enhances</a:t>
            </a:r>
            <a:r>
              <a:rPr lang="cs-CZ" dirty="0"/>
              <a:t> platelet </a:t>
            </a:r>
            <a:r>
              <a:rPr lang="cs-CZ" dirty="0" err="1"/>
              <a:t>aggregation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Von </a:t>
            </a:r>
            <a:r>
              <a:rPr lang="cs-CZ" b="1" dirty="0" err="1"/>
              <a:t>willbrand</a:t>
            </a:r>
            <a:r>
              <a:rPr lang="cs-CZ" b="1" dirty="0"/>
              <a:t> </a:t>
            </a:r>
            <a:r>
              <a:rPr lang="cs-CZ" b="1" dirty="0" err="1"/>
              <a:t>factor</a:t>
            </a:r>
            <a:r>
              <a:rPr lang="cs-CZ" b="1" dirty="0"/>
              <a:t> (</a:t>
            </a:r>
            <a:r>
              <a:rPr lang="cs-CZ" b="1" dirty="0" err="1"/>
              <a:t>vWF</a:t>
            </a:r>
            <a:r>
              <a:rPr lang="cs-CZ" b="1" dirty="0"/>
              <a:t>) </a:t>
            </a:r>
            <a:r>
              <a:rPr lang="cs-CZ" b="1" dirty="0">
                <a:sym typeface="Wingdings" pitchFamily="2" charset="2"/>
              </a:rPr>
              <a:t></a:t>
            </a:r>
            <a:r>
              <a:rPr lang="cs-CZ" dirty="0"/>
              <a:t> Platelet </a:t>
            </a:r>
            <a:r>
              <a:rPr lang="cs-CZ" dirty="0" err="1"/>
              <a:t>adhesion</a:t>
            </a:r>
            <a:r>
              <a:rPr lang="cs-CZ" dirty="0"/>
              <a:t> </a:t>
            </a:r>
            <a:r>
              <a:rPr lang="cs-CZ" dirty="0" err="1"/>
              <a:t>molecule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b="1" dirty="0" err="1"/>
              <a:t>thromboplastin</a:t>
            </a:r>
            <a:r>
              <a:rPr lang="cs-CZ" b="1" dirty="0"/>
              <a:t> (</a:t>
            </a:r>
            <a:r>
              <a:rPr lang="cs-CZ" b="1" dirty="0" err="1"/>
              <a:t>Factor</a:t>
            </a:r>
            <a:r>
              <a:rPr lang="cs-CZ" b="1" dirty="0"/>
              <a:t> III)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activates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factor</a:t>
            </a:r>
            <a:r>
              <a:rPr lang="cs-CZ" dirty="0">
                <a:sym typeface="Wingdings" pitchFamily="2" charset="2"/>
              </a:rPr>
              <a:t> VII (</a:t>
            </a:r>
            <a:r>
              <a:rPr lang="cs-CZ" dirty="0" err="1">
                <a:sym typeface="Wingdings" pitchFamily="2" charset="2"/>
              </a:rPr>
              <a:t>exterinsic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pathway</a:t>
            </a:r>
            <a:r>
              <a:rPr lang="cs-CZ" dirty="0">
                <a:sym typeface="Wingdings" pitchFamily="2" charset="2"/>
              </a:rPr>
              <a:t>)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6108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141E-B142-6140-AC5F-AE75887B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Endothelial</a:t>
            </a:r>
            <a:r>
              <a:rPr lang="cs-CZ"/>
              <a:t> </a:t>
            </a:r>
            <a:r>
              <a:rPr lang="cs-CZ" err="1"/>
              <a:t>function</a:t>
            </a:r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7454A1-ADB0-914D-8E36-9F8FC4258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009" y="1833011"/>
            <a:ext cx="5181600" cy="44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CFDA7-9BBE-B345-AC2D-A6A0DA9B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Thrombosis - </a:t>
            </a:r>
            <a:r>
              <a:rPr lang="cs-CZ" b="1" i="1" dirty="0" err="1"/>
              <a:t>Virchows</a:t>
            </a:r>
            <a:r>
              <a:rPr lang="cs-CZ" b="1" i="1" dirty="0"/>
              <a:t> </a:t>
            </a:r>
            <a:r>
              <a:rPr lang="cs-CZ" b="1" i="1" dirty="0" err="1"/>
              <a:t>triad</a:t>
            </a:r>
            <a:r>
              <a:rPr lang="cs-CZ" b="1" i="1" dirty="0"/>
              <a:t>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E69A80-B2BA-E24A-A407-174FA20FF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095" y="2028611"/>
            <a:ext cx="7686261" cy="39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43ED-3AE2-0A43-85AD-B5CE339E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Hemostasis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313A5-420A-5A48-961F-B9D143C5E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Integrity </a:t>
            </a:r>
            <a:r>
              <a:rPr lang="cs-CZ" dirty="0" err="1"/>
              <a:t>of</a:t>
            </a:r>
            <a:r>
              <a:rPr lang="cs-CZ" dirty="0"/>
              <a:t> the </a:t>
            </a:r>
            <a:r>
              <a:rPr lang="cs-CZ" dirty="0" err="1"/>
              <a:t>blood</a:t>
            </a:r>
            <a:r>
              <a:rPr lang="cs-CZ" dirty="0"/>
              <a:t> vessel is </a:t>
            </a:r>
            <a:r>
              <a:rPr lang="cs-CZ" dirty="0" err="1"/>
              <a:t>necessary</a:t>
            </a:r>
            <a:r>
              <a:rPr lang="cs-CZ" dirty="0"/>
              <a:t> to </a:t>
            </a:r>
            <a:r>
              <a:rPr lang="cs-CZ" dirty="0" err="1"/>
              <a:t>carry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to </a:t>
            </a:r>
            <a:r>
              <a:rPr lang="cs-CZ" dirty="0" err="1"/>
              <a:t>tissue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to wall is </a:t>
            </a:r>
            <a:r>
              <a:rPr lang="cs-CZ" dirty="0" err="1"/>
              <a:t>repaired</a:t>
            </a:r>
            <a:r>
              <a:rPr lang="cs-CZ" dirty="0"/>
              <a:t> by </a:t>
            </a:r>
            <a:r>
              <a:rPr lang="cs-CZ" b="1" dirty="0">
                <a:solidFill>
                  <a:schemeClr val="tx1"/>
                </a:solidFill>
              </a:rPr>
              <a:t>hemostasis</a:t>
            </a:r>
            <a:r>
              <a:rPr lang="cs-CZ" dirty="0">
                <a:sym typeface="Wingdings" pitchFamily="2" charset="2"/>
              </a:rPr>
              <a:t> (by </a:t>
            </a:r>
            <a:r>
              <a:rPr lang="cs-CZ" dirty="0" err="1">
                <a:sym typeface="Wingdings" pitchFamily="2" charset="2"/>
              </a:rPr>
              <a:t>formation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of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tx1"/>
                </a:solidFill>
                <a:sym typeface="Wingdings" pitchFamily="2" charset="2"/>
              </a:rPr>
              <a:t>thrombus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cs-CZ" dirty="0" err="1">
                <a:solidFill>
                  <a:schemeClr val="tx1"/>
                </a:solidFill>
                <a:sym typeface="Wingdings" pitchFamily="2" charset="2"/>
              </a:rPr>
              <a:t>clot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) </a:t>
            </a:r>
            <a:r>
              <a:rPr lang="cs-CZ" dirty="0" err="1">
                <a:sym typeface="Wingdings" pitchFamily="2" charset="2"/>
              </a:rPr>
              <a:t>at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injury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site</a:t>
            </a:r>
            <a:r>
              <a:rPr lang="cs-CZ" dirty="0">
                <a:sym typeface="Wingdings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Prevention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of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blood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loss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require</a:t>
            </a:r>
            <a:r>
              <a:rPr lang="cs-CZ" dirty="0">
                <a:sym typeface="Wingdings" pitchFamily="2" charset="2"/>
              </a:rPr>
              <a:t> the interaction </a:t>
            </a:r>
            <a:r>
              <a:rPr lang="cs-CZ" dirty="0" err="1">
                <a:sym typeface="Wingdings" pitchFamily="2" charset="2"/>
              </a:rPr>
              <a:t>of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blood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vessels</a:t>
            </a:r>
            <a:r>
              <a:rPr lang="cs-CZ" b="1" dirty="0">
                <a:sym typeface="Wingdings" pitchFamily="2" charset="2"/>
              </a:rPr>
              <a:t>, platelets , coagulation </a:t>
            </a:r>
            <a:r>
              <a:rPr lang="cs-CZ" b="1" dirty="0" err="1">
                <a:sym typeface="Wingdings" pitchFamily="2" charset="2"/>
              </a:rPr>
              <a:t>factors</a:t>
            </a:r>
            <a:r>
              <a:rPr lang="cs-CZ" b="1" dirty="0">
                <a:sym typeface="Wingdings" pitchFamily="2" charset="2"/>
              </a:rPr>
              <a:t> , </a:t>
            </a:r>
            <a:r>
              <a:rPr lang="cs-CZ" b="1" dirty="0" err="1">
                <a:sym typeface="Wingdings" pitchFamily="2" charset="2"/>
              </a:rPr>
              <a:t>fibrinolytic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agents</a:t>
            </a:r>
            <a:endParaRPr lang="cs-CZ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7981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B111-CF08-C342-A409-6CD4AB16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in the </a:t>
            </a:r>
            <a:r>
              <a:rPr lang="cs-CZ" dirty="0" err="1"/>
              <a:t>vessels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0660-468E-4A45-919A-71E4B8B4E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254990" cy="44562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flows</a:t>
            </a:r>
            <a:r>
              <a:rPr lang="cs-CZ" dirty="0"/>
              <a:t> in the </a:t>
            </a:r>
            <a:r>
              <a:rPr lang="cs-CZ" dirty="0" err="1"/>
              <a:t>vessels</a:t>
            </a:r>
            <a:r>
              <a:rPr lang="cs-CZ" dirty="0"/>
              <a:t> in </a:t>
            </a:r>
            <a:r>
              <a:rPr lang="cs-CZ" dirty="0" err="1"/>
              <a:t>continues</a:t>
            </a:r>
            <a:r>
              <a:rPr lang="cs-CZ" dirty="0"/>
              <a:t> and </a:t>
            </a:r>
            <a:r>
              <a:rPr lang="cs-CZ" dirty="0" err="1"/>
              <a:t>streameline</a:t>
            </a:r>
            <a:r>
              <a:rPr lang="cs-CZ" dirty="0"/>
              <a:t> (</a:t>
            </a:r>
            <a:r>
              <a:rPr lang="cs-CZ" dirty="0" err="1"/>
              <a:t>straight</a:t>
            </a:r>
            <a:r>
              <a:rPr lang="cs-CZ" dirty="0"/>
              <a:t> line) </a:t>
            </a:r>
            <a:r>
              <a:rPr lang="cs-CZ" dirty="0" err="1"/>
              <a:t>fashion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b="1" dirty="0" err="1">
                <a:sym typeface="Wingdings" pitchFamily="2" charset="2"/>
              </a:rPr>
              <a:t>laminar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flow</a:t>
            </a:r>
            <a:endParaRPr lang="cs-CZ" b="1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laminar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flow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keeps</a:t>
            </a:r>
            <a:r>
              <a:rPr lang="cs-CZ" b="1" dirty="0">
                <a:sym typeface="Wingdings" pitchFamily="2" charset="2"/>
              </a:rPr>
              <a:t> platelets and </a:t>
            </a:r>
            <a:r>
              <a:rPr lang="cs-CZ" b="1" dirty="0" err="1">
                <a:sym typeface="Wingdings" pitchFamily="2" charset="2"/>
              </a:rPr>
              <a:t>clotting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factors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dispersed</a:t>
            </a:r>
            <a:r>
              <a:rPr lang="cs-CZ" b="1" dirty="0">
                <a:sym typeface="Wingdings" pitchFamily="2" charset="2"/>
              </a:rPr>
              <a:t> and </a:t>
            </a:r>
            <a:r>
              <a:rPr lang="cs-CZ" b="1" dirty="0" err="1">
                <a:sym typeface="Wingdings" pitchFamily="2" charset="2"/>
              </a:rPr>
              <a:t>inactivated</a:t>
            </a:r>
            <a:r>
              <a:rPr lang="cs-CZ" b="1" dirty="0">
                <a:sym typeface="Wingdings" pitchFamily="2" charset="2"/>
              </a:rPr>
              <a:t> (anti-</a:t>
            </a:r>
            <a:r>
              <a:rPr lang="cs-CZ" b="1" dirty="0" err="1">
                <a:sym typeface="Wingdings" pitchFamily="2" charset="2"/>
              </a:rPr>
              <a:t>thrombotic</a:t>
            </a:r>
            <a:r>
              <a:rPr lang="cs-CZ" b="1" dirty="0"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endParaRPr lang="cs-CZ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cs-CZ" b="1" dirty="0" err="1">
                <a:sym typeface="Wingdings" pitchFamily="2" charset="2"/>
              </a:rPr>
              <a:t>Stasis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or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Turbulance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blood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flow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increase</a:t>
            </a:r>
            <a:r>
              <a:rPr lang="cs-CZ" dirty="0">
                <a:sym typeface="Wingdings" pitchFamily="2" charset="2"/>
              </a:rPr>
              <a:t> risk </a:t>
            </a:r>
            <a:r>
              <a:rPr lang="cs-CZ" dirty="0" err="1">
                <a:sym typeface="Wingdings" pitchFamily="2" charset="2"/>
              </a:rPr>
              <a:t>of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Clot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formation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b="1" dirty="0">
                <a:sym typeface="Wingdings" pitchFamily="2" charset="2"/>
              </a:rPr>
              <a:t>(</a:t>
            </a:r>
            <a:r>
              <a:rPr lang="cs-CZ" b="1" dirty="0" err="1">
                <a:sym typeface="Wingdings" pitchFamily="2" charset="2"/>
              </a:rPr>
              <a:t>thrombosis</a:t>
            </a:r>
            <a:r>
              <a:rPr lang="cs-CZ" b="1" dirty="0">
                <a:sym typeface="Wingdings" pitchFamily="2" charset="2"/>
              </a:rPr>
              <a:t>)</a:t>
            </a:r>
            <a:endParaRPr lang="cs-CZ" b="1" dirty="0"/>
          </a:p>
        </p:txBody>
      </p:sp>
      <p:pic>
        <p:nvPicPr>
          <p:cNvPr id="4" name="Picture 4" descr="VÃ½sledok vyhÄ¾adÃ¡vania obrÃ¡zkov pre dopyt turbulent blood flow">
            <a:extLst>
              <a:ext uri="{FF2B5EF4-FFF2-40B4-BE49-F238E27FC236}">
                <a16:creationId xmlns:a16="http://schemas.microsoft.com/office/drawing/2014/main" id="{F2530B29-DE8C-604A-9D4A-8C38CA037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2"/>
          <a:stretch/>
        </p:blipFill>
        <p:spPr bwMode="auto">
          <a:xfrm>
            <a:off x="7672596" y="1983691"/>
            <a:ext cx="3930162" cy="39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43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1j63owfs0b5j3.cloudfront.net/tutorial/finalImage/1222-145856795505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9" y="88558"/>
            <a:ext cx="11117121" cy="62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LAMINAR VS. TURBULENT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813" y="1874308"/>
            <a:ext cx="7503795" cy="4412191"/>
          </a:xfrm>
        </p:spPr>
        <p:txBody>
          <a:bodyPr>
            <a:normAutofit/>
          </a:bodyPr>
          <a:lstStyle/>
          <a:p>
            <a:r>
              <a:rPr lang="en-US" sz="1600" dirty="0"/>
              <a:t>Laminar flow is streamlined (in a straight line)</a:t>
            </a:r>
            <a:r>
              <a:rPr lang="cs-CZ" sz="1600" dirty="0"/>
              <a:t>,</a:t>
            </a:r>
            <a:r>
              <a:rPr lang="en-US" sz="1600" dirty="0"/>
              <a:t> turbulent flow is not.</a:t>
            </a:r>
            <a:endParaRPr lang="cs-CZ" sz="1600" dirty="0"/>
          </a:p>
          <a:p>
            <a:r>
              <a:rPr lang="en-US" sz="1600" b="1" dirty="0"/>
              <a:t>Reynolds’ number </a:t>
            </a:r>
            <a:r>
              <a:rPr lang="en-US" sz="1600" dirty="0"/>
              <a:t>predicts whether blood flow will be laminar or turbulent.</a:t>
            </a:r>
            <a:endParaRPr lang="cs-CZ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When Reynolds’ number is increased, there is a greater tendency for </a:t>
            </a:r>
            <a:r>
              <a:rPr lang="en-US" sz="1600" b="1" dirty="0"/>
              <a:t>turbulence, </a:t>
            </a:r>
            <a:r>
              <a:rPr lang="en-US" sz="1600" dirty="0"/>
              <a:t>which</a:t>
            </a:r>
            <a:r>
              <a:rPr lang="cs-CZ" sz="1600" dirty="0"/>
              <a:t> </a:t>
            </a:r>
            <a:r>
              <a:rPr lang="en-US" sz="1600" dirty="0"/>
              <a:t>causes audible vibrations called </a:t>
            </a:r>
            <a:r>
              <a:rPr lang="en-US" sz="1600" b="1" dirty="0"/>
              <a:t>bruits.</a:t>
            </a:r>
          </a:p>
          <a:p>
            <a:r>
              <a:rPr lang="en-US" b="1" dirty="0"/>
              <a:t> 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2628900"/>
            <a:ext cx="4197350" cy="65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11" y="1874308"/>
            <a:ext cx="2643969" cy="414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5" y="4229100"/>
            <a:ext cx="6964556" cy="16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00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BF888C79-EE52-8C4C-898A-7BDCC2476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0" y="503582"/>
            <a:ext cx="7076660" cy="530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4103F9-6657-0E41-9D68-80F7C5DA810D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0403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>
            <a:extLst>
              <a:ext uri="{FF2B5EF4-FFF2-40B4-BE49-F238E27FC236}">
                <a16:creationId xmlns:a16="http://schemas.microsoft.com/office/drawing/2014/main" id="{E1BE3DEB-A0BF-9642-9606-3C78C54F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1" y="274983"/>
            <a:ext cx="7275443" cy="545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E8E31-28DE-4E4E-A2EA-F91A3EDF29E8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289783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>
            <a:extLst>
              <a:ext uri="{FF2B5EF4-FFF2-40B4-BE49-F238E27FC236}">
                <a16:creationId xmlns:a16="http://schemas.microsoft.com/office/drawing/2014/main" id="{23011BA2-9CD3-8B44-A1E1-E214D41F3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6" y="470451"/>
            <a:ext cx="7633252" cy="57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139229-28EA-A84E-A294-E19F3C075F33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20247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60A04BB6-EAED-E542-8A3F-133EEC1A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1" y="0"/>
            <a:ext cx="7964557" cy="597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DF3239-32D6-0F46-8A3A-F39A3BF7C697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5031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>
            <a:extLst>
              <a:ext uri="{FF2B5EF4-FFF2-40B4-BE49-F238E27FC236}">
                <a16:creationId xmlns:a16="http://schemas.microsoft.com/office/drawing/2014/main" id="{AF92EE75-311B-7344-AB4C-C508AB27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35" y="397565"/>
            <a:ext cx="7500730" cy="56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4D243-2D7F-9F47-B7DF-EA77D38CF158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24881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>
            <a:extLst>
              <a:ext uri="{FF2B5EF4-FFF2-40B4-BE49-F238E27FC236}">
                <a16:creationId xmlns:a16="http://schemas.microsoft.com/office/drawing/2014/main" id="{48370492-3E77-C140-9363-C842B1116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04" y="437322"/>
            <a:ext cx="7668591" cy="57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ED03B3-5E1D-464A-A07C-330A39DC1183}"/>
              </a:ext>
            </a:extLst>
          </p:cNvPr>
          <p:cNvSpPr txBox="1"/>
          <p:nvPr/>
        </p:nvSpPr>
        <p:spPr>
          <a:xfrm>
            <a:off x="10383980" y="6016337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98047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0C5FE2EA-90D7-084A-938F-52B7E9AE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1" y="119271"/>
            <a:ext cx="8123583" cy="60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4A2D8-0151-A949-89D9-D1150F383B6D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1296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9242-5F93-0F49-8542-B9FDDBDD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 steps of </a:t>
            </a:r>
            <a:r>
              <a:rPr lang="cs-CZ" b="1" dirty="0" err="1">
                <a:solidFill>
                  <a:srgbClr val="FF0000"/>
                </a:solidFill>
              </a:rPr>
              <a:t>Hemostasis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F83-5534-AB44-96CB-7733DFFC1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</a:t>
            </a:r>
            <a:r>
              <a:rPr lang="cs-CZ" u="sng" dirty="0">
                <a:sym typeface="Wingdings" pitchFamily="2" charset="2"/>
              </a:rPr>
              <a:t>Hemostasis </a:t>
            </a:r>
            <a:r>
              <a:rPr lang="cs-CZ" u="sng" dirty="0" err="1">
                <a:sym typeface="Wingdings" pitchFamily="2" charset="2"/>
              </a:rPr>
              <a:t>occurs</a:t>
            </a:r>
            <a:r>
              <a:rPr lang="cs-CZ" u="sng" dirty="0">
                <a:sym typeface="Wingdings" pitchFamily="2" charset="2"/>
              </a:rPr>
              <a:t> in 4 </a:t>
            </a:r>
            <a:r>
              <a:rPr lang="cs-CZ" u="sng" dirty="0" err="1">
                <a:sym typeface="Wingdings" pitchFamily="2" charset="2"/>
              </a:rPr>
              <a:t>steps</a:t>
            </a:r>
            <a:r>
              <a:rPr lang="cs-CZ" u="sng" dirty="0">
                <a:sym typeface="Wingdings" pitchFamily="2" charset="2"/>
              </a:rPr>
              <a:t> </a:t>
            </a:r>
            <a:r>
              <a:rPr lang="cs-CZ" b="1" dirty="0">
                <a:sym typeface="Wingdings" pitchFamily="2" charset="2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ym typeface="Wingdings" pitchFamily="2" charset="2"/>
              </a:rPr>
              <a:t> </a:t>
            </a:r>
            <a:r>
              <a:rPr lang="cs-CZ" sz="2400" b="1" dirty="0" err="1">
                <a:sym typeface="Wingdings" pitchFamily="2" charset="2"/>
              </a:rPr>
              <a:t>Vascular</a:t>
            </a:r>
            <a:r>
              <a:rPr lang="cs-CZ" sz="2400" b="1" dirty="0">
                <a:sym typeface="Wingdings" pitchFamily="2" charset="2"/>
              </a:rPr>
              <a:t> </a:t>
            </a:r>
            <a:r>
              <a:rPr lang="cs-CZ" sz="2400" b="1" dirty="0" err="1">
                <a:sym typeface="Wingdings" pitchFamily="2" charset="2"/>
              </a:rPr>
              <a:t>phase</a:t>
            </a:r>
            <a:r>
              <a:rPr lang="cs-CZ" sz="2400" b="1" dirty="0">
                <a:sym typeface="Wingdings" pitchFamily="2" charset="2"/>
              </a:rPr>
              <a:t> (</a:t>
            </a:r>
            <a:r>
              <a:rPr lang="cs-CZ" sz="2400" b="1" dirty="0" err="1">
                <a:sym typeface="Wingdings" pitchFamily="2" charset="2"/>
              </a:rPr>
              <a:t>transiant</a:t>
            </a:r>
            <a:r>
              <a:rPr lang="cs-CZ" sz="2400" b="1" dirty="0">
                <a:sym typeface="Wingdings" pitchFamily="2" charset="2"/>
              </a:rPr>
              <a:t> </a:t>
            </a:r>
            <a:r>
              <a:rPr lang="cs-CZ" sz="2400" b="1" dirty="0" err="1">
                <a:sym typeface="Wingdings" pitchFamily="2" charset="2"/>
              </a:rPr>
              <a:t>vasoconstriction</a:t>
            </a:r>
            <a:r>
              <a:rPr lang="cs-CZ" sz="2400" b="1" dirty="0">
                <a:sym typeface="Wingdings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ym typeface="Wingdings" pitchFamily="2" charset="2"/>
              </a:rPr>
              <a:t> Platelet </a:t>
            </a:r>
            <a:r>
              <a:rPr lang="cs-CZ" sz="2400" b="1" dirty="0" err="1">
                <a:sym typeface="Wingdings" pitchFamily="2" charset="2"/>
              </a:rPr>
              <a:t>phase</a:t>
            </a:r>
            <a:r>
              <a:rPr lang="cs-CZ" sz="2400" b="1" dirty="0">
                <a:sym typeface="Wingdings" pitchFamily="2" charset="2"/>
              </a:rPr>
              <a:t> (</a:t>
            </a:r>
            <a:r>
              <a:rPr lang="en-US" sz="2400" b="1" u="sng" dirty="0">
                <a:sym typeface="Wingdings" pitchFamily="2" charset="2"/>
              </a:rPr>
              <a:t>P</a:t>
            </a:r>
            <a:r>
              <a:rPr lang="cs-CZ" sz="2400" b="1" u="sng" dirty="0" err="1">
                <a:sym typeface="Wingdings" pitchFamily="2" charset="2"/>
              </a:rPr>
              <a:t>rimary</a:t>
            </a:r>
            <a:r>
              <a:rPr lang="cs-CZ" sz="2400" b="1" u="sng" dirty="0">
                <a:sym typeface="Wingdings" pitchFamily="2" charset="2"/>
              </a:rPr>
              <a:t> hemostasis</a:t>
            </a:r>
            <a:r>
              <a:rPr lang="cs-CZ" sz="2400" b="1" dirty="0">
                <a:sym typeface="Wingdings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ym typeface="Wingdings" pitchFamily="2" charset="2"/>
              </a:rPr>
              <a:t>Coagulation </a:t>
            </a:r>
            <a:r>
              <a:rPr lang="cs-CZ" sz="2400" b="1" dirty="0" err="1">
                <a:sym typeface="Wingdings" pitchFamily="2" charset="2"/>
              </a:rPr>
              <a:t>phase</a:t>
            </a:r>
            <a:r>
              <a:rPr lang="cs-CZ" sz="2400" b="1" dirty="0">
                <a:sym typeface="Wingdings" pitchFamily="2" charset="2"/>
              </a:rPr>
              <a:t> (</a:t>
            </a:r>
            <a:r>
              <a:rPr lang="cs-CZ" sz="2400" b="1" u="sng" dirty="0">
                <a:sym typeface="Wingdings" pitchFamily="2" charset="2"/>
              </a:rPr>
              <a:t>Secondary hemostasis</a:t>
            </a:r>
            <a:r>
              <a:rPr lang="cs-CZ" sz="2400" b="1" dirty="0">
                <a:sym typeface="Wingdings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>
                <a:sym typeface="Wingdings" pitchFamily="2" charset="2"/>
              </a:rPr>
              <a:t>Fibrinolytic</a:t>
            </a:r>
            <a:r>
              <a:rPr lang="cs-CZ" sz="2400" b="1" dirty="0">
                <a:sym typeface="Wingdings" pitchFamily="2" charset="2"/>
              </a:rPr>
              <a:t> </a:t>
            </a:r>
            <a:r>
              <a:rPr lang="cs-CZ" sz="2400" b="1" dirty="0" err="1">
                <a:sym typeface="Wingdings" pitchFamily="2" charset="2"/>
              </a:rPr>
              <a:t>phase</a:t>
            </a:r>
            <a:r>
              <a:rPr lang="cs-CZ" sz="2400" b="1" dirty="0">
                <a:sym typeface="Wingdings" pitchFamily="2" charset="2"/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643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0BFD030-3002-CC40-A002-DDC430758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5" y="168965"/>
            <a:ext cx="8123584" cy="60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211F7-FF89-E245-B62E-B2D97BD0E087}"/>
              </a:ext>
            </a:extLst>
          </p:cNvPr>
          <p:cNvSpPr txBox="1"/>
          <p:nvPr/>
        </p:nvSpPr>
        <p:spPr>
          <a:xfrm>
            <a:off x="10383980" y="6005946"/>
            <a:ext cx="18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Courtesy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Prof.Babula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48126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29363-296F-F748-9AB1-D49C4746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2" y="506896"/>
            <a:ext cx="7527235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5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B6ACB-912E-204A-B618-08555478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1627"/>
            <a:ext cx="8335617" cy="2988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1DF44-29D0-C046-827D-8E39544B5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6" y="3050452"/>
            <a:ext cx="6577496" cy="3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32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FA3B0-5965-2E48-B7C2-5110D318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60904" cy="3069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532AB-358B-A94F-A1CA-69A48448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3" y="3069605"/>
            <a:ext cx="6669157" cy="3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8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36CD7-34F9-2A43-B55C-299DCAB8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11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72021-A120-EE48-BF2F-5FAB645E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200" i="1" dirty="0" err="1">
                <a:latin typeface="Times" pitchFamily="2" charset="0"/>
              </a:rPr>
              <a:t>Remember</a:t>
            </a:r>
            <a:r>
              <a:rPr lang="cs-CZ" sz="1200" i="1" dirty="0">
                <a:latin typeface="Times" pitchFamily="2" charset="0"/>
              </a:rPr>
              <a:t> , </a:t>
            </a:r>
            <a:r>
              <a:rPr lang="cs-CZ" sz="1200" i="1" dirty="0" err="1">
                <a:latin typeface="Times" pitchFamily="2" charset="0"/>
              </a:rPr>
              <a:t>at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the</a:t>
            </a:r>
            <a:r>
              <a:rPr lang="cs-CZ" sz="1200" i="1" dirty="0">
                <a:latin typeface="Times" pitchFamily="2" charset="0"/>
              </a:rPr>
              <a:t> end </a:t>
            </a:r>
            <a:r>
              <a:rPr lang="cs-CZ" sz="1200" i="1" dirty="0" err="1">
                <a:latin typeface="Times" pitchFamily="2" charset="0"/>
              </a:rPr>
              <a:t>of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the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day</a:t>
            </a:r>
            <a:r>
              <a:rPr lang="cs-CZ" sz="1200" i="1" dirty="0">
                <a:latin typeface="Times" pitchFamily="2" charset="0"/>
              </a:rPr>
              <a:t>, </a:t>
            </a:r>
            <a:r>
              <a:rPr lang="cs-CZ" sz="1200" i="1" dirty="0" err="1">
                <a:latin typeface="Times" pitchFamily="2" charset="0"/>
              </a:rPr>
              <a:t>patient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can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present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with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either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bleeding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disorder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or</a:t>
            </a:r>
            <a:r>
              <a:rPr lang="cs-CZ" sz="1200" i="1" dirty="0">
                <a:latin typeface="Times" pitchFamily="2" charset="0"/>
              </a:rPr>
              <a:t> sign &amp; </a:t>
            </a:r>
            <a:r>
              <a:rPr lang="cs-CZ" sz="1200" i="1" dirty="0" err="1">
                <a:latin typeface="Times" pitchFamily="2" charset="0"/>
              </a:rPr>
              <a:t>symptoms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of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formation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of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pathological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clot</a:t>
            </a:r>
            <a:r>
              <a:rPr lang="cs-CZ" sz="1200" i="1" dirty="0">
                <a:latin typeface="Times" pitchFamily="2" charset="0"/>
              </a:rPr>
              <a:t>.</a:t>
            </a:r>
          </a:p>
          <a:p>
            <a:r>
              <a:rPr lang="cs-CZ" sz="1200" i="1" dirty="0" err="1">
                <a:latin typeface="Times" pitchFamily="2" charset="0"/>
              </a:rPr>
              <a:t>The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fundamental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knowladge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of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hemostasis</a:t>
            </a:r>
            <a:r>
              <a:rPr lang="cs-CZ" sz="1200" i="1" dirty="0">
                <a:latin typeface="Times" pitchFamily="2" charset="0"/>
              </a:rPr>
              <a:t> and </a:t>
            </a:r>
            <a:r>
              <a:rPr lang="cs-CZ" sz="1200" i="1" dirty="0" err="1">
                <a:latin typeface="Times" pitchFamily="2" charset="0"/>
              </a:rPr>
              <a:t>pharmacological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approach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helps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you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save</a:t>
            </a:r>
            <a:r>
              <a:rPr lang="cs-CZ" sz="1200" i="1" dirty="0">
                <a:latin typeface="Times" pitchFamily="2" charset="0"/>
              </a:rPr>
              <a:t> </a:t>
            </a:r>
            <a:r>
              <a:rPr lang="cs-CZ" sz="1200" i="1" dirty="0" err="1">
                <a:latin typeface="Times" pitchFamily="2" charset="0"/>
              </a:rPr>
              <a:t>them</a:t>
            </a:r>
            <a:r>
              <a:rPr lang="cs-CZ" sz="1200" i="1" dirty="0">
                <a:latin typeface="Times" pitchFamily="2" charset="0"/>
              </a:rPr>
              <a:t> ! </a:t>
            </a:r>
          </a:p>
          <a:p>
            <a:endParaRPr lang="cs-CZ" sz="1200" i="1" dirty="0">
              <a:latin typeface="Times" pitchFamily="2" charset="0"/>
            </a:endParaRPr>
          </a:p>
          <a:p>
            <a:endParaRPr lang="cs-CZ" sz="1200" i="1" dirty="0">
              <a:latin typeface="Times" pitchFamily="2" charset="0"/>
            </a:endParaRPr>
          </a:p>
          <a:p>
            <a:endParaRPr lang="cs-CZ" sz="3600" i="1" dirty="0">
              <a:latin typeface="Times" pitchFamily="2" charset="0"/>
            </a:endParaRPr>
          </a:p>
          <a:p>
            <a:r>
              <a:rPr lang="cs-CZ" sz="3600" i="1" dirty="0">
                <a:latin typeface="Times" pitchFamily="2" charset="0"/>
              </a:rPr>
              <a:t>THANK YOU  </a:t>
            </a:r>
            <a:r>
              <a:rPr lang="cs-CZ" sz="3600" i="1" dirty="0">
                <a:latin typeface="Times" pitchFamily="2" charset="0"/>
                <a:sym typeface="Wingdings" pitchFamily="2" charset="2"/>
              </a:rPr>
              <a:t></a:t>
            </a:r>
            <a:endParaRPr lang="cs-CZ" sz="3600" i="1" dirty="0">
              <a:latin typeface="Times" pitchFamily="2" charset="0"/>
            </a:endParaRPr>
          </a:p>
          <a:p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F7F22-B414-384F-AE6E-14980FAF9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727" y="963691"/>
            <a:ext cx="3200400" cy="3379124"/>
          </a:xfrm>
        </p:spPr>
        <p:txBody>
          <a:bodyPr>
            <a:normAutofit/>
          </a:bodyPr>
          <a:lstStyle/>
          <a:p>
            <a:br>
              <a:rPr lang="cs-CZ" sz="1200" dirty="0"/>
            </a:br>
            <a:r>
              <a:rPr lang="en-GB" sz="1200" dirty="0"/>
              <a:t>1. Le T, Bhushan V, </a:t>
            </a:r>
            <a:r>
              <a:rPr lang="en-GB" sz="1200" dirty="0" err="1"/>
              <a:t>Sochat</a:t>
            </a:r>
            <a:r>
              <a:rPr lang="en-GB" sz="1200" dirty="0"/>
              <a:t> M, et al., eds. </a:t>
            </a:r>
            <a:r>
              <a:rPr lang="en-GB" sz="1200" i="1" dirty="0"/>
              <a:t>First Aid for the USMLE Step 1 2021</a:t>
            </a:r>
            <a:r>
              <a:rPr lang="en-GB" sz="1200" dirty="0"/>
              <a:t>. McGraw Hill; 2021.</a:t>
            </a:r>
          </a:p>
          <a:p>
            <a:br>
              <a:rPr lang="cs-CZ" sz="1200" dirty="0"/>
            </a:br>
            <a:r>
              <a:rPr lang="en-GB" sz="1200" dirty="0"/>
              <a:t>2. Sattar HA. </a:t>
            </a:r>
            <a:r>
              <a:rPr lang="en-GB" sz="1200" i="1" dirty="0"/>
              <a:t>Fundamentals of Pathology: Medical Course and Step 1 Review</a:t>
            </a:r>
            <a:r>
              <a:rPr lang="en-GB" sz="1200" dirty="0"/>
              <a:t>. </a:t>
            </a:r>
            <a:r>
              <a:rPr lang="en-GB" sz="1200" dirty="0" err="1"/>
              <a:t>Pathoma.com</a:t>
            </a:r>
            <a:r>
              <a:rPr lang="en-GB" sz="1200" dirty="0"/>
              <a:t>; 2011. Accessed December 26, 2021.</a:t>
            </a:r>
          </a:p>
          <a:p>
            <a:br>
              <a:rPr lang="cs-CZ" sz="1200" dirty="0"/>
            </a:br>
            <a:r>
              <a:rPr lang="en-GB" sz="1200" dirty="0"/>
              <a:t>3. Boron WF, </a:t>
            </a:r>
            <a:r>
              <a:rPr lang="en-GB" sz="1200" dirty="0" err="1"/>
              <a:t>Boulpaep</a:t>
            </a:r>
            <a:r>
              <a:rPr lang="en-GB" sz="1200" dirty="0"/>
              <a:t> EL, eds. </a:t>
            </a:r>
            <a:r>
              <a:rPr lang="en-GB" sz="1200" i="1" dirty="0"/>
              <a:t>Medical Physiology</a:t>
            </a:r>
            <a:r>
              <a:rPr lang="en-GB" sz="1200" dirty="0"/>
              <a:t>. Third edition. Elsevier; 2017.</a:t>
            </a:r>
          </a:p>
          <a:p>
            <a:br>
              <a:rPr lang="cs-CZ" sz="1200" dirty="0"/>
            </a:br>
            <a:r>
              <a:rPr lang="en-GB" sz="1200" dirty="0"/>
              <a:t>4. Wilson LB. </a:t>
            </a:r>
            <a:r>
              <a:rPr lang="en-GB" sz="1200" i="1" dirty="0"/>
              <a:t>USMLE Step 1 Lecture Notes 2017: Physiology</a:t>
            </a:r>
            <a:r>
              <a:rPr lang="en-GB" sz="1200" dirty="0"/>
              <a:t>.; 2017.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5227A-A1F9-A84A-9638-540BBF9A9414}"/>
              </a:ext>
            </a:extLst>
          </p:cNvPr>
          <p:cNvSpPr txBox="1"/>
          <p:nvPr/>
        </p:nvSpPr>
        <p:spPr>
          <a:xfrm>
            <a:off x="233176" y="362188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References</a:t>
            </a:r>
            <a:r>
              <a:rPr lang="cs-CZ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30966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04D04-3879-7D44-B50C-EC0E54BD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Hemostasis </a:t>
            </a:r>
            <a:r>
              <a:rPr lang="cs-CZ" b="1" dirty="0" err="1"/>
              <a:t>following</a:t>
            </a:r>
            <a:r>
              <a:rPr lang="cs-CZ" b="1" dirty="0"/>
              <a:t> </a:t>
            </a:r>
            <a:r>
              <a:rPr lang="cs-CZ" b="1" dirty="0" err="1"/>
              <a:t>injury</a:t>
            </a:r>
            <a:r>
              <a:rPr lang="cs-CZ" b="1" dirty="0"/>
              <a:t> to </a:t>
            </a:r>
            <a:r>
              <a:rPr lang="en-US" b="1" dirty="0"/>
              <a:t>the </a:t>
            </a:r>
            <a:r>
              <a:rPr lang="cs-CZ" b="1" dirty="0" err="1"/>
              <a:t>vessel</a:t>
            </a:r>
            <a:r>
              <a:rPr lang="cs-CZ" b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C85ED-B990-AA48-9A02-AE8D254E6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415" y="2045556"/>
            <a:ext cx="7898020" cy="4022725"/>
          </a:xfrm>
        </p:spPr>
      </p:pic>
    </p:spTree>
    <p:extLst>
      <p:ext uri="{BB962C8B-B14F-4D97-AF65-F5344CB8AC3E}">
        <p14:creationId xmlns:p14="http://schemas.microsoft.com/office/powerpoint/2010/main" val="126407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5204-BB1D-9A49-85C3-36D6BF29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Platelets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AC220-FE80-4C4E-9191-D1903C5A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20" y="2252260"/>
            <a:ext cx="10612159" cy="27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F5AC-EB43-2B45-B0DD-6E232BE7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0194"/>
            <a:ext cx="10058400" cy="1450757"/>
          </a:xfrm>
        </p:spPr>
        <p:txBody>
          <a:bodyPr/>
          <a:lstStyle/>
          <a:p>
            <a:r>
              <a:rPr lang="cs-CZ" b="1" dirty="0"/>
              <a:t>Platelet </a:t>
            </a:r>
            <a:r>
              <a:rPr lang="cs-CZ" b="1" dirty="0" err="1"/>
              <a:t>structure</a:t>
            </a:r>
            <a:endParaRPr lang="cs-C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37763-4E33-AF4E-991F-55067D3C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6058894" cy="4356283"/>
          </a:xfrm>
        </p:spPr>
        <p:txBody>
          <a:bodyPr>
            <a:normAutofit/>
          </a:bodyPr>
          <a:lstStyle/>
          <a:p>
            <a:r>
              <a:rPr lang="cs-CZ" dirty="0" err="1"/>
              <a:t>Contractile</a:t>
            </a:r>
            <a:r>
              <a:rPr lang="cs-CZ" dirty="0"/>
              <a:t> element </a:t>
            </a:r>
            <a:r>
              <a:rPr lang="cs-CZ" dirty="0" err="1"/>
              <a:t>called</a:t>
            </a:r>
            <a:r>
              <a:rPr lang="cs-CZ" dirty="0"/>
              <a:t> </a:t>
            </a:r>
            <a:r>
              <a:rPr lang="cs-CZ" b="1" dirty="0" err="1"/>
              <a:t>thrombosthenin</a:t>
            </a:r>
            <a:r>
              <a:rPr lang="cs-CZ" dirty="0"/>
              <a:t> </a:t>
            </a:r>
            <a:r>
              <a:rPr lang="cs-CZ" dirty="0" err="1"/>
              <a:t>helps</a:t>
            </a:r>
            <a:r>
              <a:rPr lang="cs-CZ" dirty="0"/>
              <a:t> in </a:t>
            </a:r>
            <a:r>
              <a:rPr lang="cs-CZ" dirty="0" err="1"/>
              <a:t>clot</a:t>
            </a:r>
            <a:r>
              <a:rPr lang="cs-CZ" dirty="0"/>
              <a:t> </a:t>
            </a:r>
            <a:r>
              <a:rPr lang="cs-CZ" dirty="0" err="1"/>
              <a:t>retraction</a:t>
            </a:r>
            <a:r>
              <a:rPr lang="cs-CZ" dirty="0"/>
              <a:t>.</a:t>
            </a:r>
          </a:p>
          <a:p>
            <a:r>
              <a:rPr lang="cs-CZ" b="1" dirty="0" err="1">
                <a:highlight>
                  <a:srgbClr val="FFFF00"/>
                </a:highlight>
              </a:rPr>
              <a:t>Dense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bodies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contain</a:t>
            </a:r>
            <a:r>
              <a:rPr lang="cs-CZ" dirty="0">
                <a:highlight>
                  <a:srgbClr val="FFFF00"/>
                </a:highlight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ADP</a:t>
            </a:r>
            <a:r>
              <a:rPr lang="cs-CZ" dirty="0"/>
              <a:t>,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aggregating</a:t>
            </a:r>
            <a:r>
              <a:rPr lang="cs-CZ" dirty="0"/>
              <a:t> agent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FF0000"/>
                </a:solidFill>
              </a:rPr>
              <a:t>Calcium</a:t>
            </a:r>
            <a:r>
              <a:rPr lang="cs-CZ" dirty="0"/>
              <a:t>, a </a:t>
            </a:r>
            <a:r>
              <a:rPr lang="cs-CZ" dirty="0" err="1"/>
              <a:t>binding</a:t>
            </a:r>
            <a:r>
              <a:rPr lang="cs-CZ" dirty="0"/>
              <a:t> agent </a:t>
            </a:r>
            <a:r>
              <a:rPr lang="cs-CZ" dirty="0" err="1"/>
              <a:t>for</a:t>
            </a:r>
            <a:r>
              <a:rPr lang="cs-CZ" dirty="0"/>
              <a:t> vitamin K–</a:t>
            </a:r>
            <a:r>
              <a:rPr lang="cs-CZ" dirty="0" err="1"/>
              <a:t>dependent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r>
              <a:rPr lang="el-GR" b="1" dirty="0">
                <a:highlight>
                  <a:srgbClr val="00FF00"/>
                </a:highlight>
              </a:rPr>
              <a:t>α-</a:t>
            </a:r>
            <a:r>
              <a:rPr lang="cs-CZ" b="1" dirty="0" err="1">
                <a:highlight>
                  <a:srgbClr val="00FF00"/>
                </a:highlight>
              </a:rPr>
              <a:t>Granules</a:t>
            </a:r>
            <a:r>
              <a:rPr lang="cs-CZ" b="1" dirty="0">
                <a:highlight>
                  <a:srgbClr val="00FF00"/>
                </a:highlight>
              </a:rPr>
              <a:t> </a:t>
            </a:r>
            <a:r>
              <a:rPr lang="cs-CZ" b="1" dirty="0" err="1">
                <a:highlight>
                  <a:srgbClr val="00FF00"/>
                </a:highlight>
              </a:rPr>
              <a:t>contain</a:t>
            </a:r>
            <a:r>
              <a:rPr lang="cs-CZ" b="1" dirty="0">
                <a:highlight>
                  <a:srgbClr val="00FF00"/>
                </a:highlight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vWF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cs-CZ" b="1" dirty="0" err="1">
                <a:solidFill>
                  <a:srgbClr val="FF0000"/>
                </a:solidFill>
              </a:rPr>
              <a:t>ibrinogen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cs-CZ" b="1" dirty="0" err="1">
                <a:solidFill>
                  <a:srgbClr val="FF0000"/>
                </a:solidFill>
              </a:rPr>
              <a:t>latelet-derived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growth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factor</a:t>
            </a:r>
            <a:r>
              <a:rPr lang="cs-CZ" b="1" dirty="0">
                <a:solidFill>
                  <a:srgbClr val="FF0000"/>
                </a:solidFill>
              </a:rPr>
              <a:t> (PDGF)</a:t>
            </a:r>
            <a:r>
              <a:rPr lang="cs-CZ" dirty="0">
                <a:solidFill>
                  <a:srgbClr val="FF0000"/>
                </a:solidFill>
              </a:rPr>
              <a:t>, 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 P</a:t>
            </a:r>
            <a:r>
              <a:rPr lang="cs-CZ" b="1" dirty="0" err="1">
                <a:solidFill>
                  <a:srgbClr val="FF0000"/>
                </a:solidFill>
              </a:rPr>
              <a:t>latelet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factor</a:t>
            </a:r>
            <a:r>
              <a:rPr lang="cs-CZ" b="1" dirty="0">
                <a:solidFill>
                  <a:srgbClr val="FF0000"/>
                </a:solidFill>
              </a:rPr>
              <a:t> 4 (PF4)</a:t>
            </a:r>
            <a:r>
              <a:rPr lang="cs-CZ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cs-CZ" dirty="0"/>
              <a:t>a heparin-</a:t>
            </a:r>
            <a:r>
              <a:rPr lang="cs-CZ" dirty="0" err="1"/>
              <a:t>neutralizing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en-US" dirty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6E31B2D1-6221-6F49-B665-543DE5678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1" y="2223887"/>
            <a:ext cx="4293704" cy="36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3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419-75C7-9C40-98F1-21E402A8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Primary hemostasis – 4 steps </a:t>
            </a:r>
            <a:r>
              <a:rPr lang="en-US" sz="4000" dirty="0"/>
              <a:t>(results in formation of weak platelet plug)</a:t>
            </a:r>
            <a:endParaRPr lang="cs-CZ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9A1FD-D8EE-4405-92A8-03544BCFF152}"/>
              </a:ext>
            </a:extLst>
          </p:cNvPr>
          <p:cNvSpPr txBox="1"/>
          <p:nvPr/>
        </p:nvSpPr>
        <p:spPr>
          <a:xfrm>
            <a:off x="947057" y="1894113"/>
            <a:ext cx="112449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Transient vasoconstriction </a:t>
            </a:r>
            <a:r>
              <a:rPr lang="en-US" dirty="0">
                <a:solidFill>
                  <a:srgbClr val="FF0000"/>
                </a:solidFill>
              </a:rPr>
              <a:t>of damaged vessel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dirty="0"/>
              <a:t>Mediated by </a:t>
            </a:r>
            <a:r>
              <a:rPr lang="en-US" sz="1400" b="1" dirty="0"/>
              <a:t>reflex neural stimulation </a:t>
            </a:r>
            <a:r>
              <a:rPr lang="en-US" sz="1400" dirty="0"/>
              <a:t>and </a:t>
            </a:r>
            <a:r>
              <a:rPr lang="en-US" sz="1400" b="1" dirty="0"/>
              <a:t>endothelin</a:t>
            </a:r>
            <a:r>
              <a:rPr lang="en-US" sz="1400" dirty="0"/>
              <a:t> release from endothelial cells</a:t>
            </a:r>
          </a:p>
          <a:p>
            <a:endParaRPr lang="en-US" sz="1400" dirty="0"/>
          </a:p>
          <a:p>
            <a:r>
              <a:rPr lang="en-US" b="1" dirty="0">
                <a:solidFill>
                  <a:srgbClr val="FF0000"/>
                </a:solidFill>
              </a:rPr>
              <a:t>Platelet adhesion </a:t>
            </a:r>
            <a:r>
              <a:rPr lang="en-US" dirty="0">
                <a:solidFill>
                  <a:srgbClr val="FF0000"/>
                </a:solidFill>
              </a:rPr>
              <a:t>to the surface of disrupted vessel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b="1" dirty="0"/>
              <a:t>Von </a:t>
            </a:r>
            <a:r>
              <a:rPr lang="en-US" sz="1400" b="1" dirty="0" err="1"/>
              <a:t>willbrand</a:t>
            </a:r>
            <a:r>
              <a:rPr lang="en-US" sz="1400" b="1" dirty="0"/>
              <a:t> factor (</a:t>
            </a:r>
            <a:r>
              <a:rPr lang="en-US" sz="1400" b="1" dirty="0" err="1"/>
              <a:t>vWF</a:t>
            </a:r>
            <a:r>
              <a:rPr lang="en-US" sz="1400" b="1" dirty="0"/>
              <a:t>) </a:t>
            </a:r>
            <a:r>
              <a:rPr lang="en-US" sz="1400" dirty="0"/>
              <a:t>binds exposed </a:t>
            </a:r>
            <a:r>
              <a:rPr lang="en-US" sz="1400" b="1" dirty="0"/>
              <a:t>subendothelial collagen (SEC)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b="1" dirty="0"/>
              <a:t>Platelets</a:t>
            </a:r>
            <a:r>
              <a:rPr lang="en-US" sz="1400" dirty="0"/>
              <a:t> bind </a:t>
            </a:r>
            <a:r>
              <a:rPr lang="en-US" sz="1400" dirty="0" err="1"/>
              <a:t>vWF</a:t>
            </a:r>
            <a:r>
              <a:rPr lang="en-US" sz="1400" dirty="0"/>
              <a:t> using </a:t>
            </a:r>
            <a:r>
              <a:rPr lang="en-US" sz="1400" b="1" dirty="0"/>
              <a:t>GP1b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dirty="0"/>
              <a:t>Note : </a:t>
            </a:r>
            <a:r>
              <a:rPr lang="en-US" sz="1400" dirty="0" err="1"/>
              <a:t>vWF</a:t>
            </a:r>
            <a:r>
              <a:rPr lang="en-US" sz="1400" dirty="0"/>
              <a:t> is </a:t>
            </a:r>
            <a:r>
              <a:rPr lang="en-US" sz="1400" dirty="0" err="1"/>
              <a:t>drived</a:t>
            </a:r>
            <a:r>
              <a:rPr lang="en-US" sz="1400" dirty="0"/>
              <a:t> from Weibel-Palade bodies of endothelial cells and a-granules of </a:t>
            </a:r>
            <a:r>
              <a:rPr lang="en-US" sz="1400" dirty="0" err="1"/>
              <a:t>plateles</a:t>
            </a:r>
            <a:r>
              <a:rPr lang="en-US" sz="1400" dirty="0"/>
              <a:t> </a:t>
            </a:r>
          </a:p>
          <a:p>
            <a:endParaRPr lang="en-US" sz="1400" dirty="0"/>
          </a:p>
          <a:p>
            <a:r>
              <a:rPr lang="en-US" b="1" dirty="0">
                <a:solidFill>
                  <a:srgbClr val="FF0000"/>
                </a:solidFill>
              </a:rPr>
              <a:t>Platelet degranulation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Adhesion induces shape change in platelets and degranulation with release of multiple mediators ;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b="1" dirty="0"/>
              <a:t>ADP</a:t>
            </a:r>
            <a:r>
              <a:rPr lang="en-US" sz="1400" dirty="0"/>
              <a:t> is released from platelet dense granules ; promotes exposure of </a:t>
            </a:r>
            <a:r>
              <a:rPr lang="en-US" sz="1400" b="1" dirty="0" err="1"/>
              <a:t>GPIIb</a:t>
            </a:r>
            <a:r>
              <a:rPr lang="en-US" sz="1400" b="1" dirty="0"/>
              <a:t>/IIIa </a:t>
            </a:r>
            <a:r>
              <a:rPr lang="en-US" sz="1400" dirty="0"/>
              <a:t>receptors on platelets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b="1" dirty="0"/>
              <a:t>TXA2</a:t>
            </a:r>
            <a:r>
              <a:rPr lang="en-US" sz="1400" dirty="0"/>
              <a:t> is synthesized by platelet </a:t>
            </a:r>
            <a:r>
              <a:rPr lang="en-US" sz="1400" b="1" dirty="0"/>
              <a:t>cyclooxygenase (COX</a:t>
            </a:r>
            <a:r>
              <a:rPr lang="en-US" sz="1400" dirty="0"/>
              <a:t>) and released ; promotes platelet aggregation</a:t>
            </a:r>
          </a:p>
          <a:p>
            <a:r>
              <a:rPr lang="en-US" sz="1400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Platelet aggregation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dirty="0"/>
              <a:t>Platelets aggregate at the site of injury via </a:t>
            </a:r>
            <a:r>
              <a:rPr lang="en-US" sz="1400" dirty="0" err="1"/>
              <a:t>GPIIb</a:t>
            </a:r>
            <a:r>
              <a:rPr lang="en-US" sz="1400" dirty="0"/>
              <a:t>/IIIa using </a:t>
            </a:r>
            <a:r>
              <a:rPr lang="en-US" sz="1400" b="1" dirty="0"/>
              <a:t>fibrinogen</a:t>
            </a:r>
            <a:r>
              <a:rPr lang="en-US" sz="1400" dirty="0"/>
              <a:t> (from plasma) as a linking molecule, results in formation of platelet plug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400" b="1" dirty="0"/>
              <a:t>Platelet plug is weak </a:t>
            </a:r>
            <a:r>
              <a:rPr lang="en-US" sz="1400" dirty="0"/>
              <a:t>; coagulation cascade (secondary hemostasis) stabilizes it 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6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B6D38E-8D3E-6441-BFCC-201A00911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607" y="10876"/>
            <a:ext cx="10716785" cy="68471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67F0A-6CCE-1C44-917D-95CACF158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347798"/>
            <a:ext cx="6567054" cy="2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271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5442</TotalTime>
  <Words>1021</Words>
  <Application>Microsoft Macintosh PowerPoint</Application>
  <PresentationFormat>Widescreen</PresentationFormat>
  <Paragraphs>137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</vt:lpstr>
      <vt:lpstr>Wingdings</vt:lpstr>
      <vt:lpstr>Retrospect</vt:lpstr>
      <vt:lpstr>Hemostais</vt:lpstr>
      <vt:lpstr>Learning objectives </vt:lpstr>
      <vt:lpstr>Hemostasis</vt:lpstr>
      <vt:lpstr>4 steps of Hemostasis</vt:lpstr>
      <vt:lpstr>Hemostasis following injury to the vessel </vt:lpstr>
      <vt:lpstr>Platelets</vt:lpstr>
      <vt:lpstr>Platelet structure</vt:lpstr>
      <vt:lpstr>Primary hemostasis – 4 steps (results in formation of weak platelet plug)</vt:lpstr>
      <vt:lpstr>PowerPoint Presentation</vt:lpstr>
      <vt:lpstr>Platelet Adhesion, Activation &amp; Agreggation (3A)</vt:lpstr>
      <vt:lpstr>Secondary hemostasis</vt:lpstr>
      <vt:lpstr>PowerPoint Presentation</vt:lpstr>
      <vt:lpstr>Coagulation cascade made easy (protein based model)</vt:lpstr>
      <vt:lpstr>Cell-model theory of coagulation </vt:lpstr>
      <vt:lpstr>PowerPoint Presentation</vt:lpstr>
      <vt:lpstr>PowerPoint Presentation</vt:lpstr>
      <vt:lpstr>Fibrinolytic phase </vt:lpstr>
      <vt:lpstr>Fibrinolytics </vt:lpstr>
      <vt:lpstr>Coagulation tests (PT,INR,PTT)</vt:lpstr>
      <vt:lpstr>Platelet test</vt:lpstr>
      <vt:lpstr>PowerPoint Presentation</vt:lpstr>
      <vt:lpstr>antithrombotics</vt:lpstr>
      <vt:lpstr>Antiplatelets</vt:lpstr>
      <vt:lpstr>Anticoagulant</vt:lpstr>
      <vt:lpstr>PowerPoint Presentation</vt:lpstr>
      <vt:lpstr>Role of Endothelial cells in hemostasis</vt:lpstr>
      <vt:lpstr>Factors enhancing thrombus formation</vt:lpstr>
      <vt:lpstr>Endothelial function</vt:lpstr>
      <vt:lpstr>Thrombosis - Virchows triad  </vt:lpstr>
      <vt:lpstr>Blood flow in the vessels</vt:lpstr>
      <vt:lpstr>PowerPoint Presentation</vt:lpstr>
      <vt:lpstr>LAMINAR VS. TURBULENT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Endocrine Physiology  </dc:title>
  <dc:creator>Amir Samadian</dc:creator>
  <cp:lastModifiedBy>Amir Samadian</cp:lastModifiedBy>
  <cp:revision>125</cp:revision>
  <dcterms:created xsi:type="dcterms:W3CDTF">2019-06-21T10:55:17Z</dcterms:created>
  <dcterms:modified xsi:type="dcterms:W3CDTF">2021-12-26T09:58:00Z</dcterms:modified>
</cp:coreProperties>
</file>