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313" r:id="rId4"/>
    <p:sldId id="279" r:id="rId5"/>
    <p:sldId id="284" r:id="rId6"/>
    <p:sldId id="315" r:id="rId7"/>
    <p:sldId id="317" r:id="rId8"/>
    <p:sldId id="320" r:id="rId9"/>
    <p:sldId id="319" r:id="rId10"/>
    <p:sldId id="282" r:id="rId11"/>
    <p:sldId id="285" r:id="rId12"/>
    <p:sldId id="286" r:id="rId13"/>
    <p:sldId id="281" r:id="rId14"/>
    <p:sldId id="283" r:id="rId15"/>
    <p:sldId id="287" r:id="rId16"/>
    <p:sldId id="290" r:id="rId17"/>
    <p:sldId id="314" r:id="rId18"/>
    <p:sldId id="291" r:id="rId19"/>
    <p:sldId id="292" r:id="rId20"/>
    <p:sldId id="293" r:id="rId21"/>
    <p:sldId id="294" r:id="rId22"/>
    <p:sldId id="295" r:id="rId23"/>
    <p:sldId id="296" r:id="rId24"/>
    <p:sldId id="322" r:id="rId25"/>
    <p:sldId id="299" r:id="rId26"/>
    <p:sldId id="300" r:id="rId27"/>
    <p:sldId id="301" r:id="rId28"/>
    <p:sldId id="321" r:id="rId29"/>
    <p:sldId id="303" r:id="rId30"/>
    <p:sldId id="304" r:id="rId31"/>
    <p:sldId id="305" r:id="rId32"/>
    <p:sldId id="307" r:id="rId33"/>
    <p:sldId id="323" r:id="rId34"/>
    <p:sldId id="309" r:id="rId35"/>
    <p:sldId id="310" r:id="rId36"/>
  </p:sldIdLst>
  <p:sldSz cx="12192000" cy="6858000"/>
  <p:notesSz cx="6734175" cy="9866313"/>
  <p:custDataLst>
    <p:tags r:id="rId3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65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07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5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3181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398" y="59404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3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19" y="601266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60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4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20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5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EF030-BACF-49EE-870D-CB0B7EADBD28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A23F-8F7B-441E-9A0A-B58816490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48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184965"/>
            <a:ext cx="11361600" cy="773711"/>
          </a:xfrm>
        </p:spPr>
        <p:txBody>
          <a:bodyPr>
            <a:normAutofit/>
          </a:bodyPr>
          <a:lstStyle/>
          <a:p>
            <a:r>
              <a:rPr lang="cs-CZ" b="1" dirty="0" err="1"/>
              <a:t>Secondary</a:t>
            </a:r>
            <a:r>
              <a:rPr lang="cs-CZ" b="1" dirty="0"/>
              <a:t> </a:t>
            </a:r>
            <a:r>
              <a:rPr lang="cs-CZ" b="1" dirty="0" err="1"/>
              <a:t>hypertension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000" y="2958676"/>
            <a:ext cx="11361600" cy="698497"/>
          </a:xfrm>
        </p:spPr>
        <p:txBody>
          <a:bodyPr/>
          <a:lstStyle/>
          <a:p>
            <a:r>
              <a:rPr lang="cs-CZ" dirty="0" err="1"/>
              <a:t>Experimentally</a:t>
            </a:r>
            <a:r>
              <a:rPr lang="cs-CZ" dirty="0"/>
              <a:t> </a:t>
            </a:r>
            <a:r>
              <a:rPr lang="cs-CZ" dirty="0" err="1"/>
              <a:t>induced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ischemia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Ústav patologické fyziologie LF MU</a:t>
            </a:r>
          </a:p>
        </p:txBody>
      </p:sp>
    </p:spTree>
    <p:extLst>
      <p:ext uri="{BB962C8B-B14F-4D97-AF65-F5344CB8AC3E}">
        <p14:creationId xmlns:p14="http://schemas.microsoft.com/office/powerpoint/2010/main" val="28457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2982"/>
            <a:ext cx="10515600" cy="704550"/>
          </a:xfrm>
        </p:spPr>
        <p:txBody>
          <a:bodyPr>
            <a:normAutofit/>
          </a:bodyPr>
          <a:lstStyle/>
          <a:p>
            <a:r>
              <a:rPr lang="cs-CZ" sz="4000" dirty="0"/>
              <a:t>RAAS </a:t>
            </a:r>
            <a:r>
              <a:rPr lang="cs-CZ" sz="4000" dirty="0" err="1"/>
              <a:t>overview</a:t>
            </a:r>
            <a:endParaRPr lang="cs-CZ" sz="4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333918"/>
            <a:ext cx="5208917" cy="5120860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9046" y="1333918"/>
            <a:ext cx="4684754" cy="29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267419"/>
            <a:ext cx="10515600" cy="750499"/>
          </a:xfrm>
        </p:spPr>
        <p:txBody>
          <a:bodyPr>
            <a:normAutofit/>
          </a:bodyPr>
          <a:lstStyle/>
          <a:p>
            <a:r>
              <a:rPr lang="cs-CZ" sz="4000" dirty="0"/>
              <a:t>RAAS </a:t>
            </a:r>
            <a:r>
              <a:rPr lang="cs-CZ" sz="4000" dirty="0" err="1"/>
              <a:t>overview</a:t>
            </a:r>
            <a:endParaRPr lang="cs-CZ" sz="40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229" y="1147312"/>
            <a:ext cx="6987542" cy="504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0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252982"/>
            <a:ext cx="10515600" cy="877079"/>
          </a:xfrm>
        </p:spPr>
        <p:txBody>
          <a:bodyPr>
            <a:normAutofit/>
          </a:bodyPr>
          <a:lstStyle/>
          <a:p>
            <a:r>
              <a:rPr lang="cs-CZ" sz="4000" dirty="0"/>
              <a:t>RAAS </a:t>
            </a:r>
            <a:r>
              <a:rPr lang="cs-CZ" sz="4000" dirty="0" err="1"/>
              <a:t>manipulation</a:t>
            </a:r>
            <a:endParaRPr lang="cs-CZ" sz="40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845" y="1346899"/>
            <a:ext cx="5000310" cy="51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6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6114"/>
            <a:ext cx="10515600" cy="808067"/>
          </a:xfrm>
        </p:spPr>
        <p:txBody>
          <a:bodyPr>
            <a:normAutofit/>
          </a:bodyPr>
          <a:lstStyle/>
          <a:p>
            <a:r>
              <a:rPr lang="cs-CZ" sz="4000" dirty="0"/>
              <a:t>Major </a:t>
            </a:r>
            <a:r>
              <a:rPr lang="cs-CZ" sz="4000" dirty="0" err="1"/>
              <a:t>forms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secondary</a:t>
            </a:r>
            <a:r>
              <a:rPr lang="cs-CZ" sz="4000" dirty="0"/>
              <a:t> </a:t>
            </a:r>
            <a:r>
              <a:rPr lang="cs-CZ" sz="4000" dirty="0" err="1"/>
              <a:t>hypertension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388853"/>
            <a:ext cx="5181600" cy="4788110"/>
          </a:xfrm>
        </p:spPr>
        <p:txBody>
          <a:bodyPr/>
          <a:lstStyle/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disorders</a:t>
            </a:r>
            <a:endParaRPr lang="cs-CZ" dirty="0"/>
          </a:p>
          <a:p>
            <a:pPr lvl="1"/>
            <a:r>
              <a:rPr lang="cs-CZ" dirty="0" err="1"/>
              <a:t>parenchymal</a:t>
            </a:r>
            <a:endParaRPr lang="cs-CZ" dirty="0"/>
          </a:p>
          <a:p>
            <a:pPr lvl="1"/>
            <a:r>
              <a:rPr lang="cs-CZ" dirty="0" err="1"/>
              <a:t>renovascular</a:t>
            </a:r>
            <a:endParaRPr lang="cs-CZ" dirty="0"/>
          </a:p>
          <a:p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disorders</a:t>
            </a:r>
            <a:endParaRPr lang="cs-CZ" dirty="0"/>
          </a:p>
          <a:p>
            <a:pPr lvl="1"/>
            <a:r>
              <a:rPr lang="cs-CZ" dirty="0" err="1"/>
              <a:t>Cushing</a:t>
            </a:r>
            <a:r>
              <a:rPr lang="cs-CZ" dirty="0"/>
              <a:t> syndrome</a:t>
            </a:r>
          </a:p>
          <a:p>
            <a:pPr lvl="1"/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aldosteronism</a:t>
            </a:r>
            <a:endParaRPr lang="cs-CZ" dirty="0"/>
          </a:p>
          <a:p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disorders</a:t>
            </a:r>
            <a:endParaRPr lang="cs-CZ" dirty="0"/>
          </a:p>
          <a:p>
            <a:pPr lvl="1"/>
            <a:r>
              <a:rPr lang="cs-CZ" dirty="0" err="1"/>
              <a:t>coarctation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aorta</a:t>
            </a:r>
          </a:p>
          <a:p>
            <a:r>
              <a:rPr lang="en-US" dirty="0"/>
              <a:t>pregnancy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388853"/>
            <a:ext cx="5181600" cy="4788110"/>
          </a:xfrm>
        </p:spPr>
        <p:txBody>
          <a:bodyPr/>
          <a:lstStyle/>
          <a:p>
            <a:r>
              <a:rPr lang="cs-CZ" dirty="0" err="1"/>
              <a:t>exogenic</a:t>
            </a:r>
            <a:r>
              <a:rPr lang="cs-CZ" dirty="0"/>
              <a:t> cause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 err="1"/>
              <a:t>medication</a:t>
            </a:r>
            <a:endParaRPr lang="cs-CZ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 err="1"/>
              <a:t>contraception</a:t>
            </a:r>
            <a:endParaRPr lang="cs-CZ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 err="1"/>
              <a:t>drugs</a:t>
            </a:r>
            <a:endParaRPr lang="cs-CZ" dirty="0"/>
          </a:p>
          <a:p>
            <a:pPr lvl="2">
              <a:buFont typeface="Calibri" panose="020F0502020204030204" pitchFamily="34" charset="0"/>
              <a:buChar char="-"/>
            </a:pPr>
            <a:r>
              <a:rPr lang="cs-CZ" dirty="0" err="1"/>
              <a:t>cocaine</a:t>
            </a:r>
            <a:r>
              <a:rPr lang="cs-CZ" dirty="0"/>
              <a:t>, amphetamine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 err="1"/>
              <a:t>licorice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15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4355"/>
            <a:ext cx="10515600" cy="808067"/>
          </a:xfrm>
        </p:spPr>
        <p:txBody>
          <a:bodyPr>
            <a:normAutofit/>
          </a:bodyPr>
          <a:lstStyle/>
          <a:p>
            <a:r>
              <a:rPr lang="cs-CZ" sz="4000" dirty="0" err="1"/>
              <a:t>Screening</a:t>
            </a:r>
            <a:r>
              <a:rPr lang="cs-CZ" sz="4000" dirty="0"/>
              <a:t> </a:t>
            </a:r>
            <a:r>
              <a:rPr lang="cs-CZ" sz="4000" dirty="0" err="1"/>
              <a:t>for</a:t>
            </a:r>
            <a:r>
              <a:rPr lang="cs-CZ" sz="4000" dirty="0"/>
              <a:t> </a:t>
            </a:r>
            <a:r>
              <a:rPr lang="cs-CZ" sz="4000" dirty="0" err="1"/>
              <a:t>secondary</a:t>
            </a:r>
            <a:r>
              <a:rPr lang="cs-CZ" sz="4000" dirty="0"/>
              <a:t> </a:t>
            </a:r>
            <a:r>
              <a:rPr lang="cs-CZ" sz="4000" dirty="0" err="1"/>
              <a:t>hypertension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93962"/>
            <a:ext cx="5181600" cy="4883001"/>
          </a:xfrm>
        </p:spPr>
        <p:txBody>
          <a:bodyPr/>
          <a:lstStyle/>
          <a:p>
            <a:r>
              <a:rPr lang="en-US" sz="2400" dirty="0"/>
              <a:t>secondary forms are rare and screening for them expensive and laborious</a:t>
            </a:r>
          </a:p>
          <a:p>
            <a:pPr lvl="1"/>
            <a:r>
              <a:rPr lang="en-US" sz="2000" dirty="0"/>
              <a:t>it is not cost effective to search for secondary causes of hypertension in every patient</a:t>
            </a:r>
          </a:p>
          <a:p>
            <a:r>
              <a:rPr lang="en-US" sz="2400" dirty="0"/>
              <a:t>testing requires clinical suspicion and knowledge of limitations of different tests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293962"/>
            <a:ext cx="5181600" cy="4883001"/>
          </a:xfrm>
        </p:spPr>
        <p:txBody>
          <a:bodyPr/>
          <a:lstStyle/>
          <a:p>
            <a:r>
              <a:rPr lang="cs-CZ" sz="2400" dirty="0" err="1"/>
              <a:t>general</a:t>
            </a:r>
            <a:r>
              <a:rPr lang="cs-CZ" sz="2400" dirty="0"/>
              <a:t> </a:t>
            </a:r>
            <a:r>
              <a:rPr lang="cs-CZ" sz="2400" dirty="0" err="1"/>
              <a:t>principles</a:t>
            </a:r>
            <a:endParaRPr lang="cs-CZ" sz="2400" dirty="0"/>
          </a:p>
          <a:p>
            <a:pPr lvl="1"/>
            <a:r>
              <a:rPr lang="cs-CZ" altLang="cs-CZ" sz="2000" dirty="0"/>
              <a:t>n</a:t>
            </a:r>
            <a:r>
              <a:rPr lang="en-US" altLang="cs-CZ" sz="2000" dirty="0" err="1"/>
              <a:t>ew</a:t>
            </a:r>
            <a:r>
              <a:rPr lang="en-US" altLang="cs-CZ" sz="2000" dirty="0"/>
              <a:t> onset </a:t>
            </a:r>
            <a:r>
              <a:rPr lang="cs-CZ" altLang="cs-CZ" sz="2000" dirty="0" err="1"/>
              <a:t>hypertension</a:t>
            </a:r>
            <a:r>
              <a:rPr lang="en-US" altLang="cs-CZ" sz="2000" dirty="0"/>
              <a:t> if &lt;30 or &gt;50 years of age</a:t>
            </a:r>
          </a:p>
          <a:p>
            <a:pPr lvl="1"/>
            <a:r>
              <a:rPr lang="cs-CZ" altLang="cs-CZ" sz="2000" dirty="0" err="1"/>
              <a:t>hypertension</a:t>
            </a:r>
            <a:r>
              <a:rPr lang="en-US" altLang="cs-CZ" sz="2000" dirty="0"/>
              <a:t> refractory to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treatment</a:t>
            </a:r>
            <a:r>
              <a:rPr lang="en-US" altLang="cs-CZ" sz="2000" dirty="0"/>
              <a:t> (&gt;3-4 med</a:t>
            </a:r>
            <a:r>
              <a:rPr lang="cs-CZ" altLang="cs-CZ" sz="2000" dirty="0" err="1"/>
              <a:t>ications</a:t>
            </a:r>
            <a:r>
              <a:rPr lang="en-US" altLang="cs-CZ" sz="2000" dirty="0"/>
              <a:t>)</a:t>
            </a:r>
          </a:p>
          <a:p>
            <a:pPr lvl="1"/>
            <a:r>
              <a:rPr lang="cs-CZ" altLang="cs-CZ" sz="2000" dirty="0"/>
              <a:t>s</a:t>
            </a:r>
            <a:r>
              <a:rPr lang="en-US" altLang="cs-CZ" sz="2000" dirty="0" err="1"/>
              <a:t>pecific</a:t>
            </a:r>
            <a:r>
              <a:rPr lang="en-US" altLang="cs-CZ" sz="2000" dirty="0"/>
              <a:t> clinical/lab features typical 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secondary</a:t>
            </a:r>
            <a:r>
              <a:rPr lang="cs-CZ" altLang="cs-CZ" sz="2000" dirty="0"/>
              <a:t> HT</a:t>
            </a:r>
            <a:endParaRPr lang="en-US" altLang="cs-CZ" sz="2000" dirty="0"/>
          </a:p>
          <a:p>
            <a:pPr lvl="2"/>
            <a:r>
              <a:rPr lang="en-US" altLang="cs-CZ" sz="1800" dirty="0"/>
              <a:t>hypokalemia, differential BP in arms, episodic </a:t>
            </a:r>
            <a:r>
              <a:rPr lang="cs-CZ" altLang="cs-CZ" sz="1800" dirty="0" err="1"/>
              <a:t>hypertension</a:t>
            </a:r>
            <a:r>
              <a:rPr lang="cs-CZ" altLang="cs-CZ" sz="1800" dirty="0"/>
              <a:t>…</a:t>
            </a:r>
            <a:endParaRPr lang="en-US" alt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28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3367"/>
            <a:ext cx="10515600" cy="695924"/>
          </a:xfrm>
        </p:spPr>
        <p:txBody>
          <a:bodyPr>
            <a:normAutofit/>
          </a:bodyPr>
          <a:lstStyle/>
          <a:p>
            <a:r>
              <a:rPr lang="cs-CZ" sz="4000" dirty="0" err="1"/>
              <a:t>Renal</a:t>
            </a:r>
            <a:r>
              <a:rPr lang="cs-CZ" sz="4000" dirty="0"/>
              <a:t> </a:t>
            </a:r>
            <a:r>
              <a:rPr lang="cs-CZ" sz="4000" dirty="0" err="1"/>
              <a:t>parenchymal</a:t>
            </a:r>
            <a:r>
              <a:rPr lang="cs-CZ" sz="4000" dirty="0"/>
              <a:t> </a:t>
            </a:r>
            <a:r>
              <a:rPr lang="cs-CZ" sz="4000" dirty="0" err="1"/>
              <a:t>disease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24951"/>
            <a:ext cx="6399362" cy="4952012"/>
          </a:xfrm>
        </p:spPr>
        <p:txBody>
          <a:bodyPr/>
          <a:lstStyle/>
          <a:p>
            <a:r>
              <a:rPr lang="cs-CZ" sz="2400" dirty="0"/>
              <a:t>2 – 5 % </a:t>
            </a:r>
            <a:r>
              <a:rPr lang="cs-CZ" sz="2400" dirty="0" err="1"/>
              <a:t>cases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hypertension</a:t>
            </a:r>
            <a:endParaRPr lang="cs-CZ" sz="2400" dirty="0"/>
          </a:p>
          <a:p>
            <a:r>
              <a:rPr lang="cs-CZ" sz="2400" dirty="0" err="1"/>
              <a:t>mechanisms</a:t>
            </a:r>
            <a:endParaRPr lang="cs-CZ" sz="2400" dirty="0"/>
          </a:p>
          <a:p>
            <a:pPr lvl="1"/>
            <a:r>
              <a:rPr lang="cs-CZ" sz="2000" dirty="0" err="1"/>
              <a:t>common</a:t>
            </a:r>
            <a:r>
              <a:rPr lang="cs-CZ" sz="2000" dirty="0"/>
              <a:t> </a:t>
            </a:r>
            <a:r>
              <a:rPr lang="cs-CZ" sz="2000" dirty="0" err="1"/>
              <a:t>pathway</a:t>
            </a:r>
            <a:endParaRPr lang="cs-CZ" sz="2000" dirty="0"/>
          </a:p>
          <a:p>
            <a:pPr lvl="2"/>
            <a:r>
              <a:rPr lang="cs-CZ" sz="1800" dirty="0" err="1"/>
              <a:t>impaired</a:t>
            </a:r>
            <a:r>
              <a:rPr lang="cs-CZ" sz="1800" dirty="0"/>
              <a:t> </a:t>
            </a:r>
            <a:r>
              <a:rPr lang="cs-CZ" sz="1800" dirty="0" err="1"/>
              <a:t>renal</a:t>
            </a:r>
            <a:r>
              <a:rPr lang="cs-CZ" sz="1800" dirty="0"/>
              <a:t> </a:t>
            </a:r>
            <a:r>
              <a:rPr lang="cs-CZ" sz="1800" dirty="0" err="1"/>
              <a:t>autoregulation</a:t>
            </a:r>
            <a:endParaRPr lang="cs-CZ" sz="1800" dirty="0"/>
          </a:p>
          <a:p>
            <a:pPr lvl="2"/>
            <a:r>
              <a:rPr lang="cs-CZ" sz="1800" dirty="0" err="1"/>
              <a:t>high</a:t>
            </a:r>
            <a:r>
              <a:rPr lang="cs-CZ" sz="1800" dirty="0"/>
              <a:t> </a:t>
            </a:r>
            <a:r>
              <a:rPr lang="cs-CZ" sz="1800" dirty="0" err="1"/>
              <a:t>perfusion</a:t>
            </a:r>
            <a:r>
              <a:rPr lang="cs-CZ" sz="1800" dirty="0"/>
              <a:t> </a:t>
            </a:r>
            <a:r>
              <a:rPr lang="cs-CZ" sz="1800" dirty="0" err="1"/>
              <a:t>pressure</a:t>
            </a:r>
            <a:endParaRPr lang="cs-CZ" sz="1800" dirty="0"/>
          </a:p>
          <a:p>
            <a:pPr lvl="2"/>
            <a:r>
              <a:rPr lang="cs-CZ" sz="1800" dirty="0" err="1"/>
              <a:t>damage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glomerular</a:t>
            </a:r>
            <a:r>
              <a:rPr lang="cs-CZ" sz="1800" dirty="0"/>
              <a:t> </a:t>
            </a:r>
            <a:r>
              <a:rPr lang="cs-CZ" sz="1800" dirty="0" err="1"/>
              <a:t>cells</a:t>
            </a:r>
            <a:endParaRPr lang="cs-CZ" dirty="0"/>
          </a:p>
          <a:p>
            <a:pPr lvl="1"/>
            <a:r>
              <a:rPr lang="cs-CZ" sz="2000" dirty="0" err="1"/>
              <a:t>stiffness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arteries</a:t>
            </a:r>
            <a:endParaRPr lang="cs-CZ" sz="2000" dirty="0"/>
          </a:p>
          <a:p>
            <a:pPr lvl="2"/>
            <a:r>
              <a:rPr lang="cs-CZ" sz="1800" dirty="0"/>
              <a:t>↑ SBP, ↓ DBP, ↑ pulse </a:t>
            </a:r>
            <a:r>
              <a:rPr lang="cs-CZ" sz="1800" dirty="0" err="1"/>
              <a:t>pressure</a:t>
            </a:r>
            <a:endParaRPr lang="cs-CZ" sz="1800" dirty="0"/>
          </a:p>
          <a:p>
            <a:pPr lvl="1"/>
            <a:r>
              <a:rPr lang="cs-CZ" sz="2000" dirty="0" err="1"/>
              <a:t>retention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water</a:t>
            </a:r>
            <a:r>
              <a:rPr lang="cs-CZ" sz="2000" dirty="0"/>
              <a:t> and </a:t>
            </a:r>
            <a:r>
              <a:rPr lang="cs-CZ" sz="2000" dirty="0" err="1"/>
              <a:t>electrolytes</a:t>
            </a:r>
            <a:r>
              <a:rPr lang="cs-CZ" sz="2000" dirty="0"/>
              <a:t> </a:t>
            </a:r>
            <a:r>
              <a:rPr lang="cs-CZ" sz="2000" dirty="0" err="1"/>
              <a:t>due</a:t>
            </a:r>
            <a:r>
              <a:rPr lang="cs-CZ" sz="2000" dirty="0"/>
              <a:t> to </a:t>
            </a:r>
            <a:r>
              <a:rPr lang="cs-CZ" sz="2000" dirty="0" err="1"/>
              <a:t>significant</a:t>
            </a:r>
            <a:r>
              <a:rPr lang="cs-CZ" sz="2000" dirty="0"/>
              <a:t> </a:t>
            </a:r>
            <a:r>
              <a:rPr lang="cs-CZ" sz="2000" dirty="0" err="1"/>
              <a:t>decrease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glomerular</a:t>
            </a:r>
            <a:r>
              <a:rPr lang="cs-CZ" sz="2000" dirty="0"/>
              <a:t> </a:t>
            </a:r>
            <a:r>
              <a:rPr lang="cs-CZ" sz="2000" dirty="0" err="1"/>
              <a:t>fitration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6635" y="1224951"/>
            <a:ext cx="3246570" cy="49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7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4286"/>
            <a:ext cx="10515600" cy="767752"/>
          </a:xfrm>
        </p:spPr>
        <p:txBody>
          <a:bodyPr>
            <a:normAutofit/>
          </a:bodyPr>
          <a:lstStyle/>
          <a:p>
            <a:r>
              <a:rPr lang="cs-CZ" sz="4000" dirty="0" err="1"/>
              <a:t>Renovascular</a:t>
            </a:r>
            <a:r>
              <a:rPr lang="cs-CZ" sz="4000" dirty="0"/>
              <a:t> </a:t>
            </a:r>
            <a:r>
              <a:rPr lang="cs-CZ" sz="4000" dirty="0" err="1"/>
              <a:t>hypertension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5825" y="1164567"/>
            <a:ext cx="6232585" cy="514997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1-2 % </a:t>
            </a:r>
            <a:r>
              <a:rPr lang="cs-CZ" sz="2000" dirty="0" err="1"/>
              <a:t>cases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hypertension</a:t>
            </a:r>
            <a:endParaRPr lang="cs-CZ" sz="2000" dirty="0"/>
          </a:p>
          <a:p>
            <a:pPr lvl="1"/>
            <a:r>
              <a:rPr lang="cs-CZ" sz="1800" dirty="0" err="1"/>
              <a:t>atherosclerosis</a:t>
            </a:r>
            <a:endParaRPr lang="cs-CZ" sz="1800" dirty="0"/>
          </a:p>
          <a:p>
            <a:pPr lvl="2"/>
            <a:r>
              <a:rPr lang="cs-CZ" sz="1600" dirty="0"/>
              <a:t>70 – 90 %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cases</a:t>
            </a:r>
            <a:endParaRPr lang="cs-CZ" sz="1600" dirty="0"/>
          </a:p>
          <a:p>
            <a:pPr lvl="3"/>
            <a:r>
              <a:rPr lang="cs-CZ" sz="1400" dirty="0"/>
              <a:t>in </a:t>
            </a:r>
            <a:r>
              <a:rPr lang="cs-CZ" sz="1400" dirty="0" err="1"/>
              <a:t>older</a:t>
            </a:r>
            <a:r>
              <a:rPr lang="cs-CZ" sz="1400" dirty="0"/>
              <a:t> </a:t>
            </a:r>
            <a:r>
              <a:rPr lang="cs-CZ" sz="1400" dirty="0" err="1"/>
              <a:t>adults</a:t>
            </a:r>
            <a:endParaRPr lang="cs-CZ" sz="1400" dirty="0"/>
          </a:p>
          <a:p>
            <a:pPr lvl="1"/>
            <a:r>
              <a:rPr lang="cs-CZ" sz="1800" dirty="0" err="1"/>
              <a:t>fibromuscular</a:t>
            </a:r>
            <a:r>
              <a:rPr lang="cs-CZ" sz="1800" dirty="0"/>
              <a:t> </a:t>
            </a:r>
            <a:r>
              <a:rPr lang="cs-CZ" sz="1800" dirty="0" err="1"/>
              <a:t>dysplasia</a:t>
            </a:r>
            <a:endParaRPr lang="cs-CZ" sz="1800" dirty="0"/>
          </a:p>
          <a:p>
            <a:pPr lvl="2"/>
            <a:r>
              <a:rPr lang="cs-CZ" sz="1600" dirty="0"/>
              <a:t>more </a:t>
            </a:r>
            <a:r>
              <a:rPr lang="cs-CZ" sz="1600" dirty="0" err="1"/>
              <a:t>common</a:t>
            </a:r>
            <a:r>
              <a:rPr lang="cs-CZ" sz="1600" dirty="0"/>
              <a:t> in </a:t>
            </a:r>
            <a:r>
              <a:rPr lang="cs-CZ" sz="1600" dirty="0" err="1"/>
              <a:t>women</a:t>
            </a:r>
            <a:endParaRPr lang="cs-CZ" sz="1600" dirty="0"/>
          </a:p>
          <a:p>
            <a:pPr lvl="2"/>
            <a:r>
              <a:rPr lang="cs-CZ" sz="1600" dirty="0"/>
              <a:t>non-</a:t>
            </a:r>
            <a:r>
              <a:rPr lang="cs-CZ" sz="1600" dirty="0" err="1"/>
              <a:t>inflammatory</a:t>
            </a:r>
            <a:r>
              <a:rPr lang="cs-CZ" sz="1600" dirty="0"/>
              <a:t> </a:t>
            </a:r>
            <a:r>
              <a:rPr lang="cs-CZ" sz="1600" dirty="0" err="1"/>
              <a:t>vascular</a:t>
            </a:r>
            <a:r>
              <a:rPr lang="cs-CZ" sz="1600" dirty="0"/>
              <a:t> </a:t>
            </a:r>
            <a:r>
              <a:rPr lang="cs-CZ" sz="1600" dirty="0" err="1"/>
              <a:t>disease</a:t>
            </a:r>
            <a:endParaRPr lang="cs-CZ" sz="1600" dirty="0"/>
          </a:p>
          <a:p>
            <a:pPr lvl="2"/>
            <a:r>
              <a:rPr lang="cs-CZ" sz="1600" dirty="0" err="1"/>
              <a:t>affects</a:t>
            </a:r>
            <a:r>
              <a:rPr lang="cs-CZ" sz="1600" dirty="0"/>
              <a:t> more </a:t>
            </a:r>
            <a:r>
              <a:rPr lang="cs-CZ" sz="1600" dirty="0" err="1"/>
              <a:t>commonly</a:t>
            </a:r>
            <a:r>
              <a:rPr lang="cs-CZ" sz="1600" dirty="0"/>
              <a:t> </a:t>
            </a:r>
            <a:r>
              <a:rPr lang="cs-CZ" sz="1600" dirty="0" err="1"/>
              <a:t>young</a:t>
            </a:r>
            <a:r>
              <a:rPr lang="cs-CZ" sz="1600" dirty="0"/>
              <a:t> </a:t>
            </a:r>
            <a:r>
              <a:rPr lang="cs-CZ" sz="1600" dirty="0" err="1"/>
              <a:t>women</a:t>
            </a:r>
            <a:endParaRPr lang="cs-CZ" sz="1600" dirty="0"/>
          </a:p>
          <a:p>
            <a:pPr lvl="3"/>
            <a:r>
              <a:rPr lang="cs-CZ" sz="1600" dirty="0" err="1"/>
              <a:t>often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3rd </a:t>
            </a:r>
            <a:r>
              <a:rPr lang="cs-CZ" sz="1600" dirty="0" err="1"/>
              <a:t>decade</a:t>
            </a:r>
            <a:endParaRPr lang="cs-CZ" sz="1400" dirty="0"/>
          </a:p>
          <a:p>
            <a:r>
              <a:rPr lang="cs-CZ" sz="2000" dirty="0" err="1"/>
              <a:t>mostly</a:t>
            </a:r>
            <a:r>
              <a:rPr lang="cs-CZ" sz="2000" dirty="0"/>
              <a:t> </a:t>
            </a:r>
            <a:r>
              <a:rPr lang="cs-CZ" sz="2000" dirty="0" err="1"/>
              <a:t>partial</a:t>
            </a:r>
            <a:r>
              <a:rPr lang="cs-CZ" sz="2000" dirty="0"/>
              <a:t> </a:t>
            </a:r>
            <a:r>
              <a:rPr lang="cs-CZ" sz="2000" dirty="0" err="1"/>
              <a:t>obstruction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one</a:t>
            </a:r>
            <a:r>
              <a:rPr lang="cs-CZ" sz="2000" dirty="0"/>
              <a:t> </a:t>
            </a:r>
            <a:r>
              <a:rPr lang="cs-CZ" sz="2000" dirty="0" err="1"/>
              <a:t>main</a:t>
            </a:r>
            <a:r>
              <a:rPr lang="cs-CZ" sz="2000" dirty="0"/>
              <a:t> </a:t>
            </a:r>
            <a:r>
              <a:rPr lang="cs-CZ" sz="2000" dirty="0" err="1"/>
              <a:t>renal</a:t>
            </a:r>
            <a:r>
              <a:rPr lang="cs-CZ" sz="2000" dirty="0"/>
              <a:t> </a:t>
            </a:r>
            <a:r>
              <a:rPr lang="cs-CZ" sz="2000" dirty="0" err="1"/>
              <a:t>artery</a:t>
            </a:r>
            <a:endParaRPr lang="cs-CZ" sz="2000" dirty="0"/>
          </a:p>
          <a:p>
            <a:pPr lvl="1"/>
            <a:r>
              <a:rPr lang="cs-CZ" sz="1600" dirty="0" err="1"/>
              <a:t>decreased</a:t>
            </a:r>
            <a:r>
              <a:rPr lang="cs-CZ" sz="1600" dirty="0"/>
              <a:t> RBF, </a:t>
            </a:r>
            <a:r>
              <a:rPr lang="cs-CZ" sz="1600" dirty="0" err="1"/>
              <a:t>activation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RAAS</a:t>
            </a:r>
          </a:p>
          <a:p>
            <a:r>
              <a:rPr lang="cs-CZ" sz="2000" dirty="0" err="1"/>
              <a:t>suspiction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renal</a:t>
            </a:r>
            <a:r>
              <a:rPr lang="cs-CZ" sz="2000" dirty="0"/>
              <a:t> </a:t>
            </a:r>
            <a:r>
              <a:rPr lang="cs-CZ" sz="2000" dirty="0" err="1"/>
              <a:t>artery</a:t>
            </a:r>
            <a:r>
              <a:rPr lang="cs-CZ" sz="2000" dirty="0"/>
              <a:t> </a:t>
            </a:r>
            <a:r>
              <a:rPr lang="cs-CZ" sz="2000" dirty="0" err="1"/>
              <a:t>stenosis</a:t>
            </a:r>
            <a:endParaRPr lang="cs-CZ" sz="2000" dirty="0"/>
          </a:p>
          <a:p>
            <a:pPr lvl="1"/>
            <a:r>
              <a:rPr lang="cs-CZ" sz="1800" dirty="0" err="1"/>
              <a:t>hypertension</a:t>
            </a:r>
            <a:r>
              <a:rPr lang="cs-CZ" sz="1800" dirty="0"/>
              <a:t> in </a:t>
            </a:r>
            <a:r>
              <a:rPr lang="cs-CZ" sz="1800" dirty="0" err="1"/>
              <a:t>previously</a:t>
            </a:r>
            <a:r>
              <a:rPr lang="cs-CZ" sz="1800" dirty="0"/>
              <a:t> </a:t>
            </a:r>
            <a:r>
              <a:rPr lang="cs-CZ" sz="1800" dirty="0" err="1"/>
              <a:t>normotensive</a:t>
            </a:r>
            <a:r>
              <a:rPr lang="cs-CZ" sz="1800" dirty="0"/>
              <a:t> person</a:t>
            </a:r>
          </a:p>
          <a:p>
            <a:pPr lvl="2"/>
            <a:r>
              <a:rPr lang="cs-CZ" sz="1600" dirty="0"/>
              <a:t>&lt; 30 </a:t>
            </a:r>
            <a:r>
              <a:rPr lang="cs-CZ" sz="1600" dirty="0" err="1"/>
              <a:t>or</a:t>
            </a:r>
            <a:r>
              <a:rPr lang="cs-CZ" sz="1600" dirty="0"/>
              <a:t> &gt; 50 </a:t>
            </a:r>
            <a:r>
              <a:rPr lang="cs-CZ" sz="1600" dirty="0" err="1"/>
              <a:t>years</a:t>
            </a:r>
            <a:endParaRPr lang="cs-CZ" sz="1600" dirty="0"/>
          </a:p>
          <a:p>
            <a:pPr lvl="1"/>
            <a:r>
              <a:rPr lang="cs-CZ" sz="1800" dirty="0"/>
              <a:t>severe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resistant</a:t>
            </a:r>
            <a:r>
              <a:rPr lang="cs-CZ" sz="1800" dirty="0"/>
              <a:t> </a:t>
            </a:r>
            <a:r>
              <a:rPr lang="cs-CZ" sz="1800" dirty="0" err="1"/>
              <a:t>hypertension</a:t>
            </a:r>
            <a:endParaRPr lang="cs-CZ" sz="1800" dirty="0"/>
          </a:p>
          <a:p>
            <a:pPr lvl="1"/>
            <a:r>
              <a:rPr lang="cs-CZ" sz="1800" dirty="0"/>
              <a:t>smoking</a:t>
            </a:r>
          </a:p>
          <a:p>
            <a:pPr lvl="1"/>
            <a:r>
              <a:rPr lang="cs-CZ" sz="1800" dirty="0" err="1"/>
              <a:t>accelerated</a:t>
            </a:r>
            <a:r>
              <a:rPr lang="cs-CZ" sz="1800" dirty="0"/>
              <a:t> </a:t>
            </a:r>
            <a:r>
              <a:rPr lang="cs-CZ" sz="1800" dirty="0" err="1"/>
              <a:t>hypertension</a:t>
            </a:r>
            <a:r>
              <a:rPr lang="cs-CZ" sz="1800" dirty="0"/>
              <a:t> in </a:t>
            </a:r>
            <a:r>
              <a:rPr lang="cs-CZ" sz="1800" dirty="0" err="1"/>
              <a:t>previously</a:t>
            </a:r>
            <a:r>
              <a:rPr lang="cs-CZ" sz="1800" dirty="0"/>
              <a:t> </a:t>
            </a:r>
            <a:r>
              <a:rPr lang="cs-CZ" sz="1800" dirty="0" err="1"/>
              <a:t>controlled</a:t>
            </a:r>
            <a:r>
              <a:rPr lang="cs-CZ" sz="1800" dirty="0"/>
              <a:t> person</a:t>
            </a:r>
          </a:p>
          <a:p>
            <a:pPr lvl="1"/>
            <a:r>
              <a:rPr lang="cs-CZ" sz="1800" dirty="0" err="1"/>
              <a:t>worsening</a:t>
            </a:r>
            <a:r>
              <a:rPr lang="cs-CZ" sz="1800" dirty="0"/>
              <a:t> </a:t>
            </a:r>
            <a:r>
              <a:rPr lang="cs-CZ" sz="1800" dirty="0" err="1"/>
              <a:t>renal</a:t>
            </a:r>
            <a:r>
              <a:rPr lang="cs-CZ" sz="1800" dirty="0"/>
              <a:t> </a:t>
            </a:r>
            <a:r>
              <a:rPr lang="cs-CZ" sz="1800" dirty="0" err="1"/>
              <a:t>function</a:t>
            </a:r>
            <a:r>
              <a:rPr lang="cs-CZ" sz="1800" dirty="0"/>
              <a:t> </a:t>
            </a:r>
            <a:r>
              <a:rPr lang="cs-CZ" sz="1800" dirty="0" err="1"/>
              <a:t>after</a:t>
            </a:r>
            <a:r>
              <a:rPr lang="cs-CZ" sz="1800" dirty="0"/>
              <a:t> RAS </a:t>
            </a:r>
            <a:r>
              <a:rPr lang="cs-CZ" sz="1800" dirty="0" err="1"/>
              <a:t>inhibition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98411" y="1164566"/>
            <a:ext cx="5181600" cy="4478353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err="1"/>
              <a:t>reduction</a:t>
            </a:r>
            <a:r>
              <a:rPr lang="cs-CZ" sz="2000" dirty="0"/>
              <a:t> in </a:t>
            </a:r>
            <a:r>
              <a:rPr lang="cs-CZ" sz="2000" dirty="0" err="1"/>
              <a:t>renal</a:t>
            </a:r>
            <a:r>
              <a:rPr lang="cs-CZ" sz="2000" dirty="0"/>
              <a:t> </a:t>
            </a:r>
            <a:r>
              <a:rPr lang="cs-CZ" sz="2000" dirty="0" err="1"/>
              <a:t>perfusion</a:t>
            </a:r>
            <a:r>
              <a:rPr lang="cs-CZ" sz="2000" dirty="0"/>
              <a:t> by 50 %</a:t>
            </a:r>
          </a:p>
          <a:p>
            <a:pPr lvl="1"/>
            <a:r>
              <a:rPr lang="cs-CZ" sz="1800" dirty="0" err="1"/>
              <a:t>immediate</a:t>
            </a:r>
            <a:r>
              <a:rPr lang="cs-CZ" sz="1800" dirty="0"/>
              <a:t> and </a:t>
            </a:r>
            <a:r>
              <a:rPr lang="cs-CZ" sz="1800" dirty="0" err="1"/>
              <a:t>persistent</a:t>
            </a:r>
            <a:r>
              <a:rPr lang="cs-CZ" sz="1800" dirty="0"/>
              <a:t> </a:t>
            </a:r>
            <a:r>
              <a:rPr lang="cs-CZ" sz="1800" dirty="0" err="1"/>
              <a:t>increase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renin </a:t>
            </a:r>
            <a:r>
              <a:rPr lang="cs-CZ" sz="1800" dirty="0" err="1"/>
              <a:t>secretion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ischemic</a:t>
            </a:r>
            <a:r>
              <a:rPr lang="cs-CZ" sz="1800" dirty="0"/>
              <a:t> </a:t>
            </a:r>
            <a:r>
              <a:rPr lang="cs-CZ" sz="1800" dirty="0" err="1"/>
              <a:t>kidney</a:t>
            </a:r>
            <a:endParaRPr lang="cs-CZ" sz="1800" dirty="0"/>
          </a:p>
          <a:p>
            <a:r>
              <a:rPr lang="cs-CZ" sz="2000" dirty="0" err="1"/>
              <a:t>renovascular</a:t>
            </a:r>
            <a:r>
              <a:rPr lang="cs-CZ" sz="2000" dirty="0"/>
              <a:t> vs. </a:t>
            </a:r>
            <a:r>
              <a:rPr lang="cs-CZ" sz="2000" dirty="0" err="1"/>
              <a:t>primary</a:t>
            </a:r>
            <a:r>
              <a:rPr lang="cs-CZ" sz="2000" dirty="0"/>
              <a:t> </a:t>
            </a:r>
            <a:r>
              <a:rPr lang="cs-CZ" sz="2000" dirty="0" err="1"/>
              <a:t>hypertension</a:t>
            </a:r>
            <a:endParaRPr lang="cs-CZ" sz="2000" dirty="0"/>
          </a:p>
          <a:p>
            <a:pPr lvl="1"/>
            <a:r>
              <a:rPr lang="cs-CZ" sz="1800" dirty="0" err="1"/>
              <a:t>hypokalemia</a:t>
            </a:r>
            <a:endParaRPr lang="cs-CZ" sz="1800" dirty="0"/>
          </a:p>
          <a:p>
            <a:pPr lvl="1"/>
            <a:r>
              <a:rPr lang="cs-CZ" sz="1800" dirty="0"/>
              <a:t>no </a:t>
            </a:r>
            <a:r>
              <a:rPr lang="cs-CZ" sz="1800" dirty="0" err="1"/>
              <a:t>family</a:t>
            </a:r>
            <a:r>
              <a:rPr lang="cs-CZ" sz="1800" dirty="0"/>
              <a:t> </a:t>
            </a:r>
            <a:r>
              <a:rPr lang="cs-CZ" sz="1800" dirty="0" err="1"/>
              <a:t>history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hypertension</a:t>
            </a:r>
            <a:endParaRPr lang="cs-CZ" sz="1800" dirty="0"/>
          </a:p>
          <a:p>
            <a:pPr lvl="1"/>
            <a:r>
              <a:rPr lang="cs-CZ" sz="1800" dirty="0" err="1"/>
              <a:t>duration</a:t>
            </a:r>
            <a:r>
              <a:rPr lang="cs-CZ" sz="1800" dirty="0"/>
              <a:t> </a:t>
            </a:r>
            <a:r>
              <a:rPr lang="cs-CZ" sz="1800" dirty="0">
                <a:cs typeface="Courier New" panose="02070309020205020404" pitchFamily="49" charset="0"/>
              </a:rPr>
              <a:t>&lt; 1 </a:t>
            </a:r>
            <a:r>
              <a:rPr lang="cs-CZ" sz="1800" dirty="0" err="1">
                <a:cs typeface="Courier New" panose="02070309020205020404" pitchFamily="49" charset="0"/>
              </a:rPr>
              <a:t>year</a:t>
            </a:r>
            <a:endParaRPr lang="cs-CZ" sz="1800" dirty="0">
              <a:cs typeface="Courier New" panose="02070309020205020404" pitchFamily="49" charset="0"/>
            </a:endParaRPr>
          </a:p>
          <a:p>
            <a:r>
              <a:rPr lang="cs-CZ" sz="2000" dirty="0" err="1">
                <a:cs typeface="Courier New" panose="02070309020205020404" pitchFamily="49" charset="0"/>
              </a:rPr>
              <a:t>administration</a:t>
            </a:r>
            <a:r>
              <a:rPr lang="cs-CZ" sz="2000" dirty="0">
                <a:cs typeface="Courier New" panose="02070309020205020404" pitchFamily="49" charset="0"/>
              </a:rPr>
              <a:t> </a:t>
            </a:r>
            <a:r>
              <a:rPr lang="cs-CZ" sz="2000" dirty="0" err="1">
                <a:cs typeface="Courier New" panose="02070309020205020404" pitchFamily="49" charset="0"/>
              </a:rPr>
              <a:t>of</a:t>
            </a:r>
            <a:r>
              <a:rPr lang="cs-CZ" sz="2000" dirty="0">
                <a:cs typeface="Courier New" panose="02070309020205020404" pitchFamily="49" charset="0"/>
              </a:rPr>
              <a:t> ACE </a:t>
            </a:r>
            <a:r>
              <a:rPr lang="cs-CZ" sz="2000" dirty="0" err="1">
                <a:cs typeface="Courier New" panose="02070309020205020404" pitchFamily="49" charset="0"/>
              </a:rPr>
              <a:t>inhibitors</a:t>
            </a:r>
            <a:r>
              <a:rPr lang="cs-CZ" sz="2000" dirty="0">
                <a:cs typeface="Courier New" panose="02070309020205020404" pitchFamily="49" charset="0"/>
              </a:rPr>
              <a:t> </a:t>
            </a:r>
            <a:r>
              <a:rPr lang="cs-CZ" sz="2000" dirty="0" err="1">
                <a:cs typeface="Courier New" panose="02070309020205020404" pitchFamily="49" charset="0"/>
              </a:rPr>
              <a:t>may</a:t>
            </a:r>
            <a:r>
              <a:rPr lang="cs-CZ" sz="2000" dirty="0">
                <a:cs typeface="Courier New" panose="02070309020205020404" pitchFamily="49" charset="0"/>
              </a:rPr>
              <a:t> cause a </a:t>
            </a:r>
            <a:r>
              <a:rPr lang="cs-CZ" sz="2000" dirty="0" err="1">
                <a:cs typeface="Courier New" panose="02070309020205020404" pitchFamily="49" charset="0"/>
              </a:rPr>
              <a:t>decline</a:t>
            </a:r>
            <a:r>
              <a:rPr lang="cs-CZ" sz="2000" dirty="0">
                <a:cs typeface="Courier New" panose="02070309020205020404" pitchFamily="49" charset="0"/>
              </a:rPr>
              <a:t> in </a:t>
            </a:r>
            <a:r>
              <a:rPr lang="cs-CZ" sz="2000" dirty="0" err="1">
                <a:cs typeface="Courier New" panose="02070309020205020404" pitchFamily="49" charset="0"/>
              </a:rPr>
              <a:t>renal</a:t>
            </a:r>
            <a:r>
              <a:rPr lang="cs-CZ" sz="2000" dirty="0">
                <a:cs typeface="Courier New" panose="02070309020205020404" pitchFamily="49" charset="0"/>
              </a:rPr>
              <a:t> </a:t>
            </a:r>
            <a:r>
              <a:rPr lang="cs-CZ" sz="2000" dirty="0" err="1">
                <a:cs typeface="Courier New" panose="02070309020205020404" pitchFamily="49" charset="0"/>
              </a:rPr>
              <a:t>function</a:t>
            </a:r>
            <a:endParaRPr lang="cs-CZ" sz="2000" dirty="0"/>
          </a:p>
          <a:p>
            <a:r>
              <a:rPr lang="cs-CZ" sz="2000" dirty="0" err="1"/>
              <a:t>diagnostic</a:t>
            </a:r>
            <a:r>
              <a:rPr lang="cs-CZ" sz="2000" dirty="0"/>
              <a:t> </a:t>
            </a:r>
            <a:r>
              <a:rPr lang="cs-CZ" sz="2000" dirty="0" err="1"/>
              <a:t>tests</a:t>
            </a:r>
            <a:endParaRPr lang="cs-CZ" sz="2000" dirty="0"/>
          </a:p>
          <a:p>
            <a:pPr lvl="1"/>
            <a:r>
              <a:rPr lang="cs-CZ" sz="1800" dirty="0" err="1"/>
              <a:t>assessment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renal</a:t>
            </a:r>
            <a:r>
              <a:rPr lang="cs-CZ" sz="1800" dirty="0"/>
              <a:t> </a:t>
            </a:r>
            <a:r>
              <a:rPr lang="cs-CZ" sz="1800" dirty="0" err="1"/>
              <a:t>function</a:t>
            </a:r>
            <a:r>
              <a:rPr lang="cs-CZ" sz="1800" dirty="0"/>
              <a:t>, RAAS</a:t>
            </a:r>
          </a:p>
          <a:p>
            <a:pPr lvl="1"/>
            <a:r>
              <a:rPr lang="cs-CZ" sz="1800" dirty="0" err="1"/>
              <a:t>imaging</a:t>
            </a:r>
            <a:r>
              <a:rPr lang="cs-CZ" sz="1800" dirty="0"/>
              <a:t> </a:t>
            </a:r>
            <a:r>
              <a:rPr lang="cs-CZ" sz="1800" dirty="0" err="1"/>
              <a:t>studies</a:t>
            </a:r>
            <a:endParaRPr lang="cs-CZ" sz="1800" dirty="0"/>
          </a:p>
          <a:p>
            <a:r>
              <a:rPr lang="cs-CZ" sz="2000" dirty="0" err="1"/>
              <a:t>treatment</a:t>
            </a:r>
            <a:endParaRPr lang="cs-CZ" sz="2000" dirty="0"/>
          </a:p>
          <a:p>
            <a:pPr lvl="1"/>
            <a:r>
              <a:rPr lang="cs-CZ" sz="1600" dirty="0" err="1"/>
              <a:t>blood</a:t>
            </a:r>
            <a:r>
              <a:rPr lang="cs-CZ" sz="1600" dirty="0"/>
              <a:t> </a:t>
            </a:r>
            <a:r>
              <a:rPr lang="cs-CZ" sz="1600" dirty="0" err="1"/>
              <a:t>pressure</a:t>
            </a:r>
            <a:r>
              <a:rPr lang="cs-CZ" sz="1600" dirty="0"/>
              <a:t> </a:t>
            </a:r>
            <a:r>
              <a:rPr lang="cs-CZ" sz="1600" dirty="0" err="1"/>
              <a:t>control</a:t>
            </a:r>
            <a:endParaRPr lang="cs-CZ" sz="1600" dirty="0"/>
          </a:p>
          <a:p>
            <a:pPr lvl="1"/>
            <a:r>
              <a:rPr lang="cs-CZ" sz="1600" dirty="0" err="1"/>
              <a:t>renal</a:t>
            </a:r>
            <a:r>
              <a:rPr lang="cs-CZ" sz="1600" dirty="0"/>
              <a:t> </a:t>
            </a:r>
            <a:r>
              <a:rPr lang="cs-CZ" sz="1600" dirty="0" err="1"/>
              <a:t>function</a:t>
            </a:r>
            <a:r>
              <a:rPr lang="cs-CZ" sz="1600" dirty="0"/>
              <a:t> </a:t>
            </a:r>
            <a:r>
              <a:rPr lang="cs-CZ" sz="1600" dirty="0" err="1"/>
              <a:t>stabilization</a:t>
            </a:r>
            <a:endParaRPr lang="cs-CZ" sz="1600" dirty="0"/>
          </a:p>
          <a:p>
            <a:pPr lvl="1"/>
            <a:r>
              <a:rPr lang="cs-CZ" sz="1600" dirty="0" err="1"/>
              <a:t>angioplasty</a:t>
            </a: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620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0369"/>
            <a:ext cx="10515600" cy="681080"/>
          </a:xfrm>
        </p:spPr>
        <p:txBody>
          <a:bodyPr>
            <a:normAutofit/>
          </a:bodyPr>
          <a:lstStyle/>
          <a:p>
            <a:r>
              <a:rPr lang="cs-CZ" sz="3600" dirty="0" err="1"/>
              <a:t>Renovascular</a:t>
            </a:r>
            <a:r>
              <a:rPr lang="cs-CZ" sz="3600" dirty="0"/>
              <a:t> </a:t>
            </a:r>
            <a:r>
              <a:rPr lang="cs-CZ" sz="3600" dirty="0" err="1"/>
              <a:t>hypertension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136822"/>
            <a:ext cx="5181600" cy="5040141"/>
          </a:xfrm>
        </p:spPr>
        <p:txBody>
          <a:bodyPr>
            <a:normAutofit/>
          </a:bodyPr>
          <a:lstStyle/>
          <a:p>
            <a:r>
              <a:rPr lang="cs-CZ" sz="2400" dirty="0" err="1"/>
              <a:t>atherosclerosis</a:t>
            </a:r>
            <a:endParaRPr lang="cs-CZ" sz="2400" dirty="0"/>
          </a:p>
          <a:p>
            <a:pPr lvl="1"/>
            <a:r>
              <a:rPr lang="cs-CZ" sz="2000" dirty="0"/>
              <a:t>90 % </a:t>
            </a:r>
            <a:r>
              <a:rPr lang="cs-CZ" sz="2000" dirty="0" err="1"/>
              <a:t>of</a:t>
            </a:r>
            <a:r>
              <a:rPr lang="cs-CZ" sz="2000" dirty="0"/>
              <a:t> RVH</a:t>
            </a:r>
          </a:p>
          <a:p>
            <a:pPr lvl="1"/>
            <a:r>
              <a:rPr lang="cs-CZ" sz="2000" dirty="0" err="1"/>
              <a:t>affects</a:t>
            </a:r>
            <a:r>
              <a:rPr lang="cs-CZ" sz="2000" dirty="0"/>
              <a:t> </a:t>
            </a:r>
            <a:r>
              <a:rPr lang="cs-CZ" sz="2000" dirty="0" err="1"/>
              <a:t>mainly</a:t>
            </a:r>
            <a:r>
              <a:rPr lang="cs-CZ" sz="2000" dirty="0"/>
              <a:t> </a:t>
            </a:r>
            <a:r>
              <a:rPr lang="cs-CZ" sz="2000" dirty="0" err="1"/>
              <a:t>proximal</a:t>
            </a:r>
            <a:r>
              <a:rPr lang="cs-CZ" sz="2000" dirty="0"/>
              <a:t> </a:t>
            </a:r>
            <a:r>
              <a:rPr lang="cs-CZ" sz="2000" dirty="0" err="1"/>
              <a:t>third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main</a:t>
            </a:r>
            <a:r>
              <a:rPr lang="cs-CZ" sz="2000" dirty="0"/>
              <a:t> </a:t>
            </a:r>
            <a:r>
              <a:rPr lang="cs-CZ" sz="2000" dirty="0" err="1"/>
              <a:t>renal</a:t>
            </a:r>
            <a:r>
              <a:rPr lang="cs-CZ" sz="2000" dirty="0"/>
              <a:t> </a:t>
            </a:r>
            <a:r>
              <a:rPr lang="cs-CZ" sz="2000" dirty="0" err="1"/>
              <a:t>artery</a:t>
            </a:r>
            <a:endParaRPr lang="cs-CZ" sz="2000" dirty="0"/>
          </a:p>
          <a:p>
            <a:pPr lvl="1"/>
            <a:r>
              <a:rPr lang="cs-CZ" sz="2000" dirty="0" err="1"/>
              <a:t>seen</a:t>
            </a:r>
            <a:r>
              <a:rPr lang="cs-CZ" sz="2000" dirty="0"/>
              <a:t> </a:t>
            </a:r>
            <a:r>
              <a:rPr lang="cs-CZ" sz="2000" dirty="0" err="1"/>
              <a:t>mostly</a:t>
            </a:r>
            <a:r>
              <a:rPr lang="cs-CZ" sz="2000" dirty="0"/>
              <a:t> in </a:t>
            </a:r>
            <a:r>
              <a:rPr lang="cs-CZ" sz="2000" dirty="0" err="1"/>
              <a:t>older</a:t>
            </a:r>
            <a:r>
              <a:rPr lang="cs-CZ" sz="2000" dirty="0"/>
              <a:t> </a:t>
            </a:r>
            <a:r>
              <a:rPr lang="cs-CZ" sz="2000" dirty="0" err="1"/>
              <a:t>men</a:t>
            </a:r>
            <a:endParaRPr lang="cs-CZ" sz="2000" dirty="0"/>
          </a:p>
          <a:p>
            <a:pPr lvl="1"/>
            <a:r>
              <a:rPr lang="cs-CZ" sz="2000" dirty="0" err="1"/>
              <a:t>bilateral</a:t>
            </a:r>
            <a:r>
              <a:rPr lang="cs-CZ" sz="2000" dirty="0"/>
              <a:t> in 30 %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136822"/>
            <a:ext cx="5181600" cy="5040141"/>
          </a:xfrm>
        </p:spPr>
        <p:txBody>
          <a:bodyPr>
            <a:normAutofit/>
          </a:bodyPr>
          <a:lstStyle/>
          <a:p>
            <a:r>
              <a:rPr lang="cs-CZ" sz="2400" dirty="0" err="1"/>
              <a:t>fibromuscular</a:t>
            </a:r>
            <a:r>
              <a:rPr lang="cs-CZ" sz="2400" dirty="0"/>
              <a:t> </a:t>
            </a:r>
            <a:r>
              <a:rPr lang="cs-CZ" sz="2400" dirty="0" err="1"/>
              <a:t>dysplasia</a:t>
            </a:r>
            <a:endParaRPr lang="cs-CZ" sz="2400" dirty="0"/>
          </a:p>
          <a:p>
            <a:pPr lvl="1"/>
            <a:r>
              <a:rPr lang="cs-CZ" sz="2000" dirty="0"/>
              <a:t>10 % </a:t>
            </a:r>
            <a:r>
              <a:rPr lang="cs-CZ" sz="2000" dirty="0" err="1"/>
              <a:t>of</a:t>
            </a:r>
            <a:r>
              <a:rPr lang="cs-CZ" sz="2000" dirty="0"/>
              <a:t> RVH</a:t>
            </a:r>
          </a:p>
          <a:p>
            <a:pPr lvl="1"/>
            <a:r>
              <a:rPr lang="cs-CZ" sz="2000" dirty="0" err="1"/>
              <a:t>noninflammatory</a:t>
            </a:r>
            <a:r>
              <a:rPr lang="cs-CZ" sz="2000" dirty="0"/>
              <a:t> </a:t>
            </a:r>
            <a:r>
              <a:rPr lang="cs-CZ" sz="2000" dirty="0" err="1"/>
              <a:t>vascular</a:t>
            </a:r>
            <a:r>
              <a:rPr lang="cs-CZ" sz="2000" dirty="0"/>
              <a:t> </a:t>
            </a:r>
            <a:r>
              <a:rPr lang="cs-CZ" sz="2000" dirty="0" err="1"/>
              <a:t>disease</a:t>
            </a:r>
            <a:endParaRPr lang="cs-CZ" sz="2000" dirty="0"/>
          </a:p>
          <a:p>
            <a:pPr lvl="1"/>
            <a:r>
              <a:rPr lang="cs-CZ" sz="2000" dirty="0" err="1"/>
              <a:t>involving</a:t>
            </a:r>
            <a:r>
              <a:rPr lang="cs-CZ" sz="2000" dirty="0"/>
              <a:t> </a:t>
            </a:r>
            <a:r>
              <a:rPr lang="cs-CZ" sz="2000" dirty="0" err="1"/>
              <a:t>mainly</a:t>
            </a:r>
            <a:r>
              <a:rPr lang="cs-CZ" sz="2000" dirty="0"/>
              <a:t> </a:t>
            </a:r>
            <a:r>
              <a:rPr lang="cs-CZ" sz="2000" dirty="0" err="1"/>
              <a:t>distal</a:t>
            </a:r>
            <a:r>
              <a:rPr lang="cs-CZ" sz="2000" dirty="0"/>
              <a:t> 2/3 and </a:t>
            </a:r>
            <a:r>
              <a:rPr lang="cs-CZ" sz="2000" dirty="0" err="1"/>
              <a:t>branches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renal</a:t>
            </a:r>
            <a:r>
              <a:rPr lang="cs-CZ" sz="2000" dirty="0"/>
              <a:t> </a:t>
            </a:r>
            <a:r>
              <a:rPr lang="cs-CZ" sz="2000" dirty="0" err="1"/>
              <a:t>arteries</a:t>
            </a:r>
            <a:endParaRPr lang="cs-CZ" sz="2000" dirty="0"/>
          </a:p>
          <a:p>
            <a:pPr lvl="1"/>
            <a:r>
              <a:rPr lang="cs-CZ" sz="2000" dirty="0" err="1"/>
              <a:t>rarely</a:t>
            </a:r>
            <a:r>
              <a:rPr lang="cs-CZ" sz="2000" dirty="0"/>
              <a:t> </a:t>
            </a:r>
            <a:r>
              <a:rPr lang="cs-CZ" sz="2000" dirty="0" err="1"/>
              <a:t>bilateral</a:t>
            </a:r>
            <a:endParaRPr lang="cs-CZ" sz="2000" dirty="0"/>
          </a:p>
          <a:p>
            <a:pPr lvl="2"/>
            <a:r>
              <a:rPr lang="cs-CZ" sz="1600" dirty="0" err="1"/>
              <a:t>predilection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right</a:t>
            </a:r>
            <a:r>
              <a:rPr lang="cs-CZ" sz="1600" dirty="0"/>
              <a:t> </a:t>
            </a:r>
            <a:r>
              <a:rPr lang="cs-CZ" sz="1600" dirty="0" err="1"/>
              <a:t>renal</a:t>
            </a:r>
            <a:r>
              <a:rPr lang="cs-CZ" sz="1600" dirty="0"/>
              <a:t> </a:t>
            </a:r>
            <a:r>
              <a:rPr lang="cs-CZ" sz="1600" dirty="0" err="1"/>
              <a:t>artery</a:t>
            </a:r>
            <a:endParaRPr lang="cs-CZ" sz="1600" dirty="0"/>
          </a:p>
          <a:p>
            <a:pPr lvl="1"/>
            <a:r>
              <a:rPr lang="cs-CZ" sz="2000" dirty="0" err="1"/>
              <a:t>appears</a:t>
            </a:r>
            <a:r>
              <a:rPr lang="cs-CZ" sz="2000" dirty="0"/>
              <a:t> most </a:t>
            </a:r>
            <a:r>
              <a:rPr lang="cs-CZ" sz="2000" dirty="0" err="1"/>
              <a:t>commonly</a:t>
            </a:r>
            <a:r>
              <a:rPr lang="cs-CZ" sz="2000" dirty="0"/>
              <a:t> in </a:t>
            </a:r>
            <a:r>
              <a:rPr lang="cs-CZ" sz="2000" dirty="0" err="1"/>
              <a:t>younger</a:t>
            </a:r>
            <a:r>
              <a:rPr lang="cs-CZ" sz="2000" dirty="0"/>
              <a:t> </a:t>
            </a:r>
            <a:r>
              <a:rPr lang="cs-CZ" sz="2000" dirty="0" err="1"/>
              <a:t>women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6434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4356"/>
            <a:ext cx="10515600" cy="799441"/>
          </a:xfrm>
        </p:spPr>
        <p:txBody>
          <a:bodyPr>
            <a:normAutofit/>
          </a:bodyPr>
          <a:lstStyle/>
          <a:p>
            <a:r>
              <a:rPr lang="cs-CZ" sz="4000" dirty="0" err="1"/>
              <a:t>Goldblatt‘s</a:t>
            </a:r>
            <a:r>
              <a:rPr lang="cs-CZ" sz="4000" dirty="0"/>
              <a:t> </a:t>
            </a:r>
            <a:r>
              <a:rPr lang="cs-CZ" sz="4000" dirty="0" err="1"/>
              <a:t>experimental</a:t>
            </a:r>
            <a:r>
              <a:rPr lang="cs-CZ" sz="4000" dirty="0"/>
              <a:t> </a:t>
            </a:r>
            <a:r>
              <a:rPr lang="cs-CZ" sz="4000" dirty="0" err="1"/>
              <a:t>hypertension</a:t>
            </a:r>
            <a:endParaRPr lang="cs-CZ" sz="4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4868" y="1311215"/>
            <a:ext cx="4041998" cy="168873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311215"/>
            <a:ext cx="5181600" cy="4865748"/>
          </a:xfrm>
        </p:spPr>
        <p:txBody>
          <a:bodyPr/>
          <a:lstStyle/>
          <a:p>
            <a:r>
              <a:rPr lang="cs-CZ" dirty="0"/>
              <a:t>2 </a:t>
            </a:r>
            <a:r>
              <a:rPr lang="cs-CZ" dirty="0" err="1"/>
              <a:t>kidneys</a:t>
            </a:r>
            <a:r>
              <a:rPr lang="cs-CZ" dirty="0"/>
              <a:t>/1 </a:t>
            </a:r>
            <a:r>
              <a:rPr lang="cs-CZ" dirty="0" err="1"/>
              <a:t>clip</a:t>
            </a:r>
            <a:r>
              <a:rPr lang="cs-CZ" dirty="0"/>
              <a:t> (2K1C)</a:t>
            </a:r>
          </a:p>
          <a:p>
            <a:pPr lvl="1"/>
            <a:r>
              <a:rPr lang="cs-CZ" dirty="0" err="1"/>
              <a:t>hypertension</a:t>
            </a:r>
            <a:r>
              <a:rPr lang="cs-CZ" dirty="0"/>
              <a:t> + </a:t>
            </a:r>
            <a:r>
              <a:rPr lang="cs-CZ" dirty="0" err="1"/>
              <a:t>preserved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extracellular</a:t>
            </a:r>
            <a:r>
              <a:rPr lang="cs-CZ" dirty="0"/>
              <a:t> </a:t>
            </a:r>
            <a:r>
              <a:rPr lang="cs-CZ" dirty="0" err="1"/>
              <a:t>volume</a:t>
            </a:r>
            <a:endParaRPr lang="cs-CZ" dirty="0"/>
          </a:p>
          <a:p>
            <a:r>
              <a:rPr lang="cs-CZ" dirty="0"/>
              <a:t>1 </a:t>
            </a:r>
            <a:r>
              <a:rPr lang="cs-CZ" dirty="0" err="1"/>
              <a:t>kidney</a:t>
            </a:r>
            <a:r>
              <a:rPr lang="cs-CZ" dirty="0"/>
              <a:t>/1 </a:t>
            </a:r>
            <a:r>
              <a:rPr lang="cs-CZ" dirty="0" err="1"/>
              <a:t>clip</a:t>
            </a:r>
            <a:r>
              <a:rPr lang="cs-CZ" dirty="0"/>
              <a:t> (1K1C)</a:t>
            </a:r>
          </a:p>
          <a:p>
            <a:pPr lvl="1"/>
            <a:r>
              <a:rPr lang="cs-CZ" dirty="0" err="1"/>
              <a:t>hypertension</a:t>
            </a:r>
            <a:r>
              <a:rPr lang="cs-CZ" dirty="0"/>
              <a:t> + </a:t>
            </a:r>
            <a:r>
              <a:rPr lang="cs-CZ" dirty="0" err="1"/>
              <a:t>disorder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extracelllular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14" y="3267371"/>
            <a:ext cx="1219306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192596"/>
            <a:ext cx="10515600" cy="756309"/>
          </a:xfrm>
        </p:spPr>
        <p:txBody>
          <a:bodyPr>
            <a:normAutofit/>
          </a:bodyPr>
          <a:lstStyle/>
          <a:p>
            <a:r>
              <a:rPr lang="cs-CZ" sz="3600" dirty="0"/>
              <a:t>2K1C </a:t>
            </a:r>
            <a:r>
              <a:rPr lang="cs-CZ" sz="3600" dirty="0" err="1"/>
              <a:t>hypertension</a:t>
            </a:r>
            <a:endParaRPr lang="cs-CZ" sz="3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7751" y="1083348"/>
            <a:ext cx="4690695" cy="509361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6172200" y="1083348"/>
            <a:ext cx="5181600" cy="5167672"/>
          </a:xfrm>
        </p:spPr>
        <p:txBody>
          <a:bodyPr>
            <a:normAutofit/>
          </a:bodyPr>
          <a:lstStyle/>
          <a:p>
            <a:r>
              <a:rPr lang="cs-CZ" sz="2000" dirty="0" err="1"/>
              <a:t>unilateral</a:t>
            </a:r>
            <a:r>
              <a:rPr lang="cs-CZ" sz="2000" dirty="0"/>
              <a:t> </a:t>
            </a:r>
            <a:r>
              <a:rPr lang="cs-CZ" sz="2000" dirty="0" err="1"/>
              <a:t>stenosis</a:t>
            </a:r>
            <a:r>
              <a:rPr lang="cs-CZ" sz="2000" dirty="0"/>
              <a:t> </a:t>
            </a:r>
            <a:r>
              <a:rPr lang="cs-CZ" sz="2000" dirty="0" err="1"/>
              <a:t>may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present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cs-CZ" sz="2000" dirty="0" err="1"/>
              <a:t>intact</a:t>
            </a:r>
            <a:r>
              <a:rPr lang="cs-CZ" sz="2000" dirty="0"/>
              <a:t> </a:t>
            </a:r>
            <a:r>
              <a:rPr lang="cs-CZ" sz="2000" dirty="0" err="1"/>
              <a:t>contralateral</a:t>
            </a:r>
            <a:r>
              <a:rPr lang="cs-CZ" sz="2000" dirty="0"/>
              <a:t> </a:t>
            </a:r>
            <a:r>
              <a:rPr lang="cs-CZ" sz="2000" dirty="0" err="1"/>
              <a:t>renal</a:t>
            </a:r>
            <a:r>
              <a:rPr lang="cs-CZ" sz="2000" dirty="0"/>
              <a:t> </a:t>
            </a:r>
            <a:r>
              <a:rPr lang="cs-CZ" sz="2000" dirty="0" err="1"/>
              <a:t>artery</a:t>
            </a:r>
            <a:endParaRPr lang="cs-CZ" sz="2000" dirty="0"/>
          </a:p>
          <a:p>
            <a:r>
              <a:rPr lang="cs-CZ" sz="2000" dirty="0" err="1"/>
              <a:t>counterregulatory</a:t>
            </a:r>
            <a:r>
              <a:rPr lang="cs-CZ" sz="2000" dirty="0"/>
              <a:t> </a:t>
            </a:r>
            <a:r>
              <a:rPr lang="cs-CZ" sz="2000" dirty="0" err="1"/>
              <a:t>processes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contralateral</a:t>
            </a:r>
            <a:r>
              <a:rPr lang="cs-CZ" sz="2000" dirty="0"/>
              <a:t> </a:t>
            </a:r>
            <a:r>
              <a:rPr lang="cs-CZ" sz="2000" dirty="0" err="1"/>
              <a:t>kidney</a:t>
            </a:r>
            <a:endParaRPr lang="cs-CZ" sz="2000" dirty="0"/>
          </a:p>
          <a:p>
            <a:pPr lvl="1"/>
            <a:r>
              <a:rPr lang="cs-CZ" sz="1800" dirty="0" err="1"/>
              <a:t>sodium</a:t>
            </a:r>
            <a:r>
              <a:rPr lang="cs-CZ" sz="1800" dirty="0"/>
              <a:t> </a:t>
            </a:r>
            <a:r>
              <a:rPr lang="cs-CZ" sz="1800" dirty="0" err="1"/>
              <a:t>excretion</a:t>
            </a:r>
            <a:r>
              <a:rPr lang="cs-CZ" sz="1800" dirty="0"/>
              <a:t> in response to </a:t>
            </a:r>
            <a:r>
              <a:rPr lang="cs-CZ" sz="1800" dirty="0" err="1"/>
              <a:t>increased</a:t>
            </a:r>
            <a:r>
              <a:rPr lang="cs-CZ" sz="1800" dirty="0"/>
              <a:t> </a:t>
            </a:r>
            <a:r>
              <a:rPr lang="cs-CZ" sz="1800" dirty="0" err="1"/>
              <a:t>blood</a:t>
            </a:r>
            <a:r>
              <a:rPr lang="cs-CZ" sz="1800" dirty="0"/>
              <a:t> </a:t>
            </a:r>
            <a:r>
              <a:rPr lang="cs-CZ" sz="1800" dirty="0" err="1"/>
              <a:t>pressure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4213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287487"/>
            <a:ext cx="10515600" cy="764935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Blood</a:t>
            </a:r>
            <a:r>
              <a:rPr lang="cs-CZ" sz="4000" dirty="0"/>
              <a:t> </a:t>
            </a:r>
            <a:r>
              <a:rPr lang="cs-CZ" sz="4000" dirty="0" err="1"/>
              <a:t>pressure</a:t>
            </a:r>
            <a:r>
              <a:rPr lang="cs-CZ" sz="4000" dirty="0"/>
              <a:t> and </a:t>
            </a:r>
            <a:r>
              <a:rPr lang="cs-CZ" sz="4000" dirty="0" err="1"/>
              <a:t>ischemic</a:t>
            </a:r>
            <a:r>
              <a:rPr lang="cs-CZ" sz="4000" dirty="0"/>
              <a:t> </a:t>
            </a:r>
            <a:r>
              <a:rPr lang="cs-CZ" sz="4000" dirty="0" err="1"/>
              <a:t>heart</a:t>
            </a:r>
            <a:r>
              <a:rPr lang="cs-CZ" sz="4000" dirty="0"/>
              <a:t> </a:t>
            </a:r>
            <a:r>
              <a:rPr lang="cs-CZ" sz="4000" dirty="0" err="1"/>
              <a:t>disease</a:t>
            </a:r>
            <a:r>
              <a:rPr lang="cs-CZ" sz="4000" dirty="0"/>
              <a:t> mortality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372" y="1304374"/>
            <a:ext cx="7085256" cy="48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5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270234"/>
            <a:ext cx="10515600" cy="713177"/>
          </a:xfrm>
        </p:spPr>
        <p:txBody>
          <a:bodyPr>
            <a:normAutofit/>
          </a:bodyPr>
          <a:lstStyle/>
          <a:p>
            <a:r>
              <a:rPr lang="cs-CZ" sz="3600" dirty="0"/>
              <a:t>1K1C </a:t>
            </a:r>
            <a:r>
              <a:rPr lang="cs-CZ" sz="3600" dirty="0" err="1"/>
              <a:t>hypertension</a:t>
            </a:r>
            <a:endParaRPr lang="cs-CZ" sz="3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3203" y="1126846"/>
            <a:ext cx="3988994" cy="518814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6172200" y="1126846"/>
            <a:ext cx="5181600" cy="5050117"/>
          </a:xfrm>
        </p:spPr>
        <p:txBody>
          <a:bodyPr>
            <a:normAutofit/>
          </a:bodyPr>
          <a:lstStyle/>
          <a:p>
            <a:r>
              <a:rPr lang="cs-CZ" sz="2000" dirty="0" err="1"/>
              <a:t>bilateral</a:t>
            </a:r>
            <a:r>
              <a:rPr lang="cs-CZ" sz="2000" dirty="0"/>
              <a:t> </a:t>
            </a:r>
            <a:r>
              <a:rPr lang="cs-CZ" sz="2000" dirty="0" err="1"/>
              <a:t>stenosis</a:t>
            </a:r>
            <a:r>
              <a:rPr lang="cs-CZ" sz="2000" dirty="0"/>
              <a:t> and 1K1C </a:t>
            </a:r>
            <a:r>
              <a:rPr lang="cs-CZ" sz="2000" dirty="0" err="1"/>
              <a:t>lead</a:t>
            </a:r>
            <a:r>
              <a:rPr lang="cs-CZ" sz="2000" dirty="0"/>
              <a:t> to more severe </a:t>
            </a:r>
            <a:r>
              <a:rPr lang="cs-CZ" sz="2000" dirty="0" err="1"/>
              <a:t>hypertension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2363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5344"/>
            <a:ext cx="10515600" cy="747683"/>
          </a:xfrm>
        </p:spPr>
        <p:txBody>
          <a:bodyPr>
            <a:normAutofit/>
          </a:bodyPr>
          <a:lstStyle/>
          <a:p>
            <a:r>
              <a:rPr lang="cs-CZ" sz="4000" dirty="0" err="1"/>
              <a:t>Phases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experimental</a:t>
            </a:r>
            <a:r>
              <a:rPr lang="cs-CZ" sz="4000" dirty="0"/>
              <a:t> </a:t>
            </a:r>
            <a:r>
              <a:rPr lang="cs-CZ" sz="4000" dirty="0" err="1"/>
              <a:t>hypertension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50830"/>
            <a:ext cx="6610004" cy="4926133"/>
          </a:xfrm>
        </p:spPr>
        <p:txBody>
          <a:bodyPr>
            <a:normAutofit/>
          </a:bodyPr>
          <a:lstStyle/>
          <a:p>
            <a:r>
              <a:rPr lang="cs-CZ" sz="2400" dirty="0"/>
              <a:t>early </a:t>
            </a:r>
            <a:r>
              <a:rPr lang="cs-CZ" sz="2400" dirty="0" err="1"/>
              <a:t>phase</a:t>
            </a:r>
            <a:endParaRPr lang="cs-CZ" sz="2400" dirty="0"/>
          </a:p>
          <a:p>
            <a:pPr lvl="1"/>
            <a:r>
              <a:rPr lang="cs-CZ" sz="2000" dirty="0" err="1"/>
              <a:t>renal</a:t>
            </a:r>
            <a:r>
              <a:rPr lang="cs-CZ" sz="2000" dirty="0"/>
              <a:t> </a:t>
            </a:r>
            <a:r>
              <a:rPr lang="cs-CZ" sz="2000" dirty="0" err="1"/>
              <a:t>ischemia</a:t>
            </a:r>
            <a:r>
              <a:rPr lang="cs-CZ" sz="2000" dirty="0"/>
              <a:t>, </a:t>
            </a:r>
            <a:r>
              <a:rPr lang="cs-CZ" sz="2000" dirty="0" err="1"/>
              <a:t>activation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RAAS</a:t>
            </a:r>
          </a:p>
          <a:p>
            <a:pPr lvl="1"/>
            <a:r>
              <a:rPr lang="cs-CZ" sz="2000" dirty="0" err="1"/>
              <a:t>elevated</a:t>
            </a:r>
            <a:r>
              <a:rPr lang="cs-CZ" sz="2000" dirty="0"/>
              <a:t> renin, </a:t>
            </a:r>
            <a:r>
              <a:rPr lang="cs-CZ" sz="2000" dirty="0" err="1"/>
              <a:t>hypertension</a:t>
            </a:r>
            <a:endParaRPr lang="cs-CZ" sz="2000" dirty="0"/>
          </a:p>
          <a:p>
            <a:r>
              <a:rPr lang="cs-CZ" sz="2400" dirty="0"/>
              <a:t>second </a:t>
            </a:r>
            <a:r>
              <a:rPr lang="cs-CZ" sz="2400" dirty="0" err="1"/>
              <a:t>phase</a:t>
            </a:r>
            <a:endParaRPr lang="cs-CZ" sz="2400" dirty="0"/>
          </a:p>
          <a:p>
            <a:pPr lvl="1"/>
            <a:r>
              <a:rPr lang="cs-CZ" sz="2000" dirty="0" err="1"/>
              <a:t>blood</a:t>
            </a:r>
            <a:r>
              <a:rPr lang="cs-CZ" sz="2000" dirty="0"/>
              <a:t> </a:t>
            </a:r>
            <a:r>
              <a:rPr lang="cs-CZ" sz="2000" dirty="0" err="1"/>
              <a:t>pressure</a:t>
            </a:r>
            <a:r>
              <a:rPr lang="cs-CZ" sz="2000" dirty="0"/>
              <a:t> </a:t>
            </a:r>
            <a:r>
              <a:rPr lang="cs-CZ" sz="2000" dirty="0" err="1"/>
              <a:t>responds</a:t>
            </a:r>
            <a:r>
              <a:rPr lang="cs-CZ" sz="2000" dirty="0"/>
              <a:t> to </a:t>
            </a:r>
            <a:r>
              <a:rPr lang="cs-CZ" sz="2000" dirty="0" err="1"/>
              <a:t>clip</a:t>
            </a:r>
            <a:r>
              <a:rPr lang="cs-CZ" sz="2000" dirty="0"/>
              <a:t> </a:t>
            </a:r>
            <a:r>
              <a:rPr lang="cs-CZ" sz="2000" dirty="0" err="1"/>
              <a:t>removal</a:t>
            </a:r>
            <a:endParaRPr lang="cs-CZ" sz="2000" dirty="0"/>
          </a:p>
          <a:p>
            <a:r>
              <a:rPr lang="cs-CZ" sz="2400" dirty="0" err="1"/>
              <a:t>third</a:t>
            </a:r>
            <a:r>
              <a:rPr lang="cs-CZ" sz="2400" dirty="0"/>
              <a:t> </a:t>
            </a:r>
            <a:r>
              <a:rPr lang="cs-CZ" sz="2400" dirty="0" err="1"/>
              <a:t>phase</a:t>
            </a:r>
            <a:endParaRPr lang="cs-CZ" sz="2400" dirty="0"/>
          </a:p>
          <a:p>
            <a:pPr lvl="1"/>
            <a:r>
              <a:rPr lang="cs-CZ" sz="2000" dirty="0"/>
              <a:t>no </a:t>
            </a:r>
            <a:r>
              <a:rPr lang="cs-CZ" sz="2000" dirty="0" err="1"/>
              <a:t>reduction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blood</a:t>
            </a:r>
            <a:r>
              <a:rPr lang="cs-CZ" sz="2000" dirty="0"/>
              <a:t> </a:t>
            </a:r>
            <a:r>
              <a:rPr lang="cs-CZ" sz="2000" dirty="0" err="1"/>
              <a:t>pressure</a:t>
            </a:r>
            <a:r>
              <a:rPr lang="cs-CZ" sz="2000" dirty="0"/>
              <a:t> </a:t>
            </a:r>
            <a:r>
              <a:rPr lang="cs-CZ" sz="2000" dirty="0" err="1"/>
              <a:t>after</a:t>
            </a:r>
            <a:r>
              <a:rPr lang="cs-CZ" sz="2000" dirty="0"/>
              <a:t> </a:t>
            </a:r>
            <a:r>
              <a:rPr lang="cs-CZ" sz="2000" dirty="0" err="1"/>
              <a:t>clip</a:t>
            </a:r>
            <a:r>
              <a:rPr lang="cs-CZ" sz="2000" dirty="0"/>
              <a:t> </a:t>
            </a:r>
            <a:r>
              <a:rPr lang="cs-CZ" sz="2000" dirty="0" err="1"/>
              <a:t>removal</a:t>
            </a:r>
            <a:endParaRPr lang="cs-CZ" sz="2000" dirty="0"/>
          </a:p>
          <a:p>
            <a:pPr lvl="1"/>
            <a:r>
              <a:rPr lang="cs-CZ" sz="2000" dirty="0" err="1"/>
              <a:t>microvascular</a:t>
            </a:r>
            <a:r>
              <a:rPr lang="cs-CZ" sz="2000" dirty="0"/>
              <a:t> </a:t>
            </a:r>
            <a:r>
              <a:rPr lang="cs-CZ" sz="2000" dirty="0" err="1"/>
              <a:t>injury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contralateral</a:t>
            </a:r>
            <a:r>
              <a:rPr lang="cs-CZ" sz="2000" dirty="0"/>
              <a:t> </a:t>
            </a:r>
            <a:r>
              <a:rPr lang="cs-CZ" sz="2000" dirty="0" err="1"/>
              <a:t>kidney</a:t>
            </a:r>
            <a:endParaRPr lang="cs-CZ" sz="2000" dirty="0"/>
          </a:p>
          <a:p>
            <a:pPr lvl="1"/>
            <a:r>
              <a:rPr lang="cs-CZ" sz="2000" dirty="0" err="1"/>
              <a:t>oxidative</a:t>
            </a:r>
            <a:r>
              <a:rPr lang="cs-CZ" sz="2000" dirty="0"/>
              <a:t> stress?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1647" y="1250830"/>
            <a:ext cx="4322642" cy="31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84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5728"/>
            <a:ext cx="10515600" cy="808067"/>
          </a:xfrm>
        </p:spPr>
        <p:txBody>
          <a:bodyPr>
            <a:normAutofit/>
          </a:bodyPr>
          <a:lstStyle/>
          <a:p>
            <a:r>
              <a:rPr lang="cs-CZ" sz="4000" dirty="0" err="1"/>
              <a:t>Mineralocorticoid-induced</a:t>
            </a:r>
            <a:r>
              <a:rPr lang="cs-CZ" sz="4000" dirty="0"/>
              <a:t> </a:t>
            </a:r>
            <a:r>
              <a:rPr lang="cs-CZ" sz="4000" dirty="0" err="1"/>
              <a:t>hypertension</a:t>
            </a:r>
            <a:endParaRPr lang="cs-CZ" sz="4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4246" y="1334762"/>
            <a:ext cx="4673395" cy="3004325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5830" y="1334762"/>
            <a:ext cx="4846329" cy="43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5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0483"/>
            <a:ext cx="10515600" cy="694041"/>
          </a:xfrm>
        </p:spPr>
        <p:txBody>
          <a:bodyPr>
            <a:normAutofit/>
          </a:bodyPr>
          <a:lstStyle/>
          <a:p>
            <a:r>
              <a:rPr lang="cs-CZ" sz="3600" dirty="0" err="1"/>
              <a:t>Hyperaldosteronism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989216"/>
            <a:ext cx="5181600" cy="5669280"/>
          </a:xfrm>
        </p:spPr>
        <p:txBody>
          <a:bodyPr>
            <a:normAutofit/>
          </a:bodyPr>
          <a:lstStyle/>
          <a:p>
            <a:r>
              <a:rPr lang="cs-CZ" sz="2000" dirty="0" err="1"/>
              <a:t>group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conditions</a:t>
            </a:r>
            <a:r>
              <a:rPr lang="cs-CZ" sz="2000" dirty="0"/>
              <a:t> </a:t>
            </a:r>
            <a:r>
              <a:rPr lang="cs-CZ" sz="2000" dirty="0" err="1"/>
              <a:t>characterized</a:t>
            </a:r>
            <a:r>
              <a:rPr lang="cs-CZ" sz="2000" dirty="0"/>
              <a:t> by </a:t>
            </a:r>
            <a:r>
              <a:rPr lang="cs-CZ" sz="2000" dirty="0" err="1"/>
              <a:t>chronic</a:t>
            </a:r>
            <a:r>
              <a:rPr lang="cs-CZ" sz="2000" dirty="0"/>
              <a:t> </a:t>
            </a:r>
            <a:r>
              <a:rPr lang="cs-CZ" sz="2000" dirty="0" err="1"/>
              <a:t>excess</a:t>
            </a:r>
            <a:r>
              <a:rPr lang="cs-CZ" sz="2000" dirty="0"/>
              <a:t> aldosterone </a:t>
            </a:r>
            <a:r>
              <a:rPr lang="cs-CZ" sz="2000" dirty="0" err="1"/>
              <a:t>secretion</a:t>
            </a:r>
            <a:endParaRPr lang="cs-CZ" sz="2000" dirty="0"/>
          </a:p>
          <a:p>
            <a:r>
              <a:rPr lang="cs-CZ" sz="2000" dirty="0" err="1"/>
              <a:t>primary</a:t>
            </a:r>
            <a:endParaRPr lang="cs-CZ" sz="2000" dirty="0"/>
          </a:p>
          <a:p>
            <a:pPr lvl="1"/>
            <a:r>
              <a:rPr lang="cs-CZ" sz="1800" dirty="0" err="1"/>
              <a:t>autonomous</a:t>
            </a:r>
            <a:r>
              <a:rPr lang="cs-CZ" sz="1800" dirty="0"/>
              <a:t> </a:t>
            </a:r>
            <a:r>
              <a:rPr lang="cs-CZ" sz="1800" dirty="0" err="1"/>
              <a:t>overproduction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aldosterone</a:t>
            </a:r>
          </a:p>
          <a:p>
            <a:pPr lvl="1"/>
            <a:r>
              <a:rPr lang="cs-CZ" sz="1800" dirty="0" err="1"/>
              <a:t>supression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RAAS, </a:t>
            </a:r>
            <a:r>
              <a:rPr lang="cs-CZ" sz="1800" dirty="0" err="1"/>
              <a:t>decreased</a:t>
            </a:r>
            <a:r>
              <a:rPr lang="cs-CZ" sz="1800" dirty="0"/>
              <a:t> plasma renin</a:t>
            </a:r>
          </a:p>
          <a:p>
            <a:pPr lvl="1"/>
            <a:r>
              <a:rPr lang="cs-CZ" sz="1800" dirty="0"/>
              <a:t>3 </a:t>
            </a:r>
            <a:r>
              <a:rPr lang="cs-CZ" sz="1800" dirty="0" err="1"/>
              <a:t>types</a:t>
            </a:r>
            <a:endParaRPr lang="cs-CZ" sz="1800" dirty="0"/>
          </a:p>
          <a:p>
            <a:pPr lvl="2"/>
            <a:r>
              <a:rPr lang="cs-CZ" sz="1600" dirty="0" err="1"/>
              <a:t>bilateral</a:t>
            </a:r>
            <a:r>
              <a:rPr lang="cs-CZ" sz="1600" dirty="0"/>
              <a:t> </a:t>
            </a:r>
            <a:r>
              <a:rPr lang="cs-CZ" sz="1600" dirty="0" err="1"/>
              <a:t>idiopathic</a:t>
            </a:r>
            <a:r>
              <a:rPr lang="cs-CZ" sz="1600" dirty="0"/>
              <a:t> </a:t>
            </a:r>
            <a:r>
              <a:rPr lang="cs-CZ" sz="1600" dirty="0" err="1"/>
              <a:t>hyperaldosteronism</a:t>
            </a:r>
            <a:endParaRPr lang="cs-CZ" sz="1600" dirty="0"/>
          </a:p>
          <a:p>
            <a:pPr lvl="3"/>
            <a:r>
              <a:rPr lang="cs-CZ" sz="1400" dirty="0" err="1"/>
              <a:t>the</a:t>
            </a:r>
            <a:r>
              <a:rPr lang="cs-CZ" sz="1400" dirty="0"/>
              <a:t> most </a:t>
            </a:r>
            <a:r>
              <a:rPr lang="cs-CZ" sz="1400" dirty="0" err="1"/>
              <a:t>common</a:t>
            </a:r>
            <a:r>
              <a:rPr lang="cs-CZ" sz="1400" dirty="0"/>
              <a:t> cause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primary</a:t>
            </a:r>
            <a:r>
              <a:rPr lang="cs-CZ" sz="1400" dirty="0"/>
              <a:t> </a:t>
            </a:r>
            <a:r>
              <a:rPr lang="cs-CZ" sz="1400" dirty="0" err="1"/>
              <a:t>hyperaldosteronism</a:t>
            </a:r>
            <a:r>
              <a:rPr lang="cs-CZ" sz="1400" dirty="0"/>
              <a:t> (60 %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cases</a:t>
            </a:r>
            <a:r>
              <a:rPr lang="cs-CZ" sz="1400" dirty="0"/>
              <a:t>)</a:t>
            </a:r>
          </a:p>
          <a:p>
            <a:pPr lvl="2"/>
            <a:r>
              <a:rPr lang="cs-CZ" sz="1600" dirty="0" err="1"/>
              <a:t>adrenocortical</a:t>
            </a:r>
            <a:r>
              <a:rPr lang="cs-CZ" sz="1600" dirty="0"/>
              <a:t> </a:t>
            </a:r>
            <a:r>
              <a:rPr lang="cs-CZ" sz="1600" dirty="0" err="1"/>
              <a:t>neoplasm</a:t>
            </a:r>
            <a:endParaRPr lang="cs-CZ" sz="1600" dirty="0"/>
          </a:p>
          <a:p>
            <a:pPr lvl="3"/>
            <a:r>
              <a:rPr lang="cs-CZ" sz="1400" dirty="0" err="1"/>
              <a:t>Conn</a:t>
            </a:r>
            <a:r>
              <a:rPr lang="cs-CZ" sz="1400" dirty="0"/>
              <a:t> syndrome – </a:t>
            </a:r>
            <a:r>
              <a:rPr lang="cs-CZ" sz="1400" dirty="0" err="1"/>
              <a:t>solitary</a:t>
            </a:r>
            <a:r>
              <a:rPr lang="cs-CZ" sz="1400" dirty="0"/>
              <a:t> aldosterone-</a:t>
            </a:r>
            <a:r>
              <a:rPr lang="cs-CZ" sz="1400" dirty="0" err="1"/>
              <a:t>secreting</a:t>
            </a:r>
            <a:r>
              <a:rPr lang="cs-CZ" sz="1400" dirty="0"/>
              <a:t> </a:t>
            </a:r>
            <a:r>
              <a:rPr lang="cs-CZ" sz="1400" dirty="0" err="1"/>
              <a:t>adenoma</a:t>
            </a:r>
            <a:endParaRPr lang="cs-CZ" sz="1400" dirty="0"/>
          </a:p>
          <a:p>
            <a:pPr lvl="2"/>
            <a:r>
              <a:rPr lang="cs-CZ" sz="1600" dirty="0" err="1"/>
              <a:t>glucocorticoid-remediable</a:t>
            </a:r>
            <a:r>
              <a:rPr lang="cs-CZ" sz="1600" dirty="0"/>
              <a:t> </a:t>
            </a:r>
            <a:r>
              <a:rPr lang="cs-CZ" sz="1600" dirty="0" err="1"/>
              <a:t>hyperaldosteronim</a:t>
            </a:r>
            <a:endParaRPr lang="cs-CZ" sz="1600" dirty="0"/>
          </a:p>
          <a:p>
            <a:pPr lvl="3"/>
            <a:r>
              <a:rPr lang="cs-CZ" sz="1400" dirty="0" err="1"/>
              <a:t>uncommon</a:t>
            </a:r>
            <a:r>
              <a:rPr lang="cs-CZ" sz="1400" dirty="0"/>
              <a:t>, </a:t>
            </a:r>
            <a:r>
              <a:rPr lang="cs-CZ" sz="1400" dirty="0" err="1"/>
              <a:t>familial</a:t>
            </a:r>
            <a:endParaRPr lang="cs-CZ" sz="1400" dirty="0"/>
          </a:p>
          <a:p>
            <a:pPr lvl="3"/>
            <a:r>
              <a:rPr lang="cs-CZ" sz="1400" dirty="0" err="1"/>
              <a:t>ectopic</a:t>
            </a:r>
            <a:r>
              <a:rPr lang="cs-CZ" sz="1400" dirty="0"/>
              <a:t> aldosterone </a:t>
            </a:r>
            <a:r>
              <a:rPr lang="cs-CZ" sz="1400" dirty="0" err="1"/>
              <a:t>synthase</a:t>
            </a:r>
            <a:r>
              <a:rPr lang="cs-CZ" sz="1400" dirty="0"/>
              <a:t> </a:t>
            </a:r>
            <a:r>
              <a:rPr lang="cs-CZ" sz="1400" dirty="0" err="1"/>
              <a:t>activity</a:t>
            </a:r>
            <a:r>
              <a:rPr lang="cs-CZ" sz="1400" dirty="0"/>
              <a:t> in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cortisol</a:t>
            </a:r>
            <a:r>
              <a:rPr lang="cs-CZ" sz="1400" dirty="0"/>
              <a:t> </a:t>
            </a:r>
            <a:r>
              <a:rPr lang="cs-CZ" sz="1400" dirty="0" err="1"/>
              <a:t>producting</a:t>
            </a:r>
            <a:r>
              <a:rPr lang="cs-CZ" sz="1400" dirty="0"/>
              <a:t> </a:t>
            </a:r>
            <a:r>
              <a:rPr lang="cs-CZ" sz="1400" dirty="0" err="1"/>
              <a:t>zona</a:t>
            </a:r>
            <a:r>
              <a:rPr lang="cs-CZ" sz="1400" dirty="0"/>
              <a:t> </a:t>
            </a:r>
            <a:r>
              <a:rPr lang="cs-CZ" sz="1400" dirty="0" err="1"/>
              <a:t>fasciculata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adrenal</a:t>
            </a:r>
            <a:r>
              <a:rPr lang="cs-CZ" sz="1400" dirty="0"/>
              <a:t> </a:t>
            </a:r>
            <a:r>
              <a:rPr lang="cs-CZ" sz="1400" dirty="0" err="1"/>
              <a:t>cortex</a:t>
            </a:r>
            <a:endParaRPr lang="cs-CZ" sz="1400" dirty="0"/>
          </a:p>
          <a:p>
            <a:pPr lvl="3"/>
            <a:r>
              <a:rPr lang="cs-CZ" sz="1400" dirty="0" err="1"/>
              <a:t>under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regulation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ACTH</a:t>
            </a:r>
          </a:p>
          <a:p>
            <a:pPr lvl="4"/>
            <a:r>
              <a:rPr lang="cs-CZ" sz="1200" dirty="0" err="1"/>
              <a:t>glucocorticoid</a:t>
            </a:r>
            <a:r>
              <a:rPr lang="cs-CZ" sz="1200" dirty="0"/>
              <a:t> </a:t>
            </a:r>
            <a:r>
              <a:rPr lang="cs-CZ" sz="1200" dirty="0" err="1"/>
              <a:t>supression</a:t>
            </a:r>
            <a:endParaRPr lang="cs-CZ" sz="1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989216"/>
            <a:ext cx="5656811" cy="5669279"/>
          </a:xfrm>
        </p:spPr>
        <p:txBody>
          <a:bodyPr>
            <a:normAutofit/>
          </a:bodyPr>
          <a:lstStyle/>
          <a:p>
            <a:r>
              <a:rPr lang="cs-CZ" sz="2000" dirty="0" err="1"/>
              <a:t>secondary</a:t>
            </a:r>
            <a:r>
              <a:rPr lang="cs-CZ" sz="2000" dirty="0"/>
              <a:t> </a:t>
            </a:r>
            <a:r>
              <a:rPr lang="cs-CZ" sz="2000" dirty="0" err="1"/>
              <a:t>hyperaldosteronism</a:t>
            </a:r>
            <a:endParaRPr lang="cs-CZ" sz="2000" dirty="0"/>
          </a:p>
          <a:p>
            <a:pPr lvl="1"/>
            <a:r>
              <a:rPr lang="cs-CZ" sz="1800" dirty="0"/>
              <a:t>aldosterone </a:t>
            </a:r>
            <a:r>
              <a:rPr lang="cs-CZ" sz="1800" dirty="0" err="1"/>
              <a:t>release</a:t>
            </a:r>
            <a:r>
              <a:rPr lang="cs-CZ" sz="1800" dirty="0"/>
              <a:t> </a:t>
            </a:r>
            <a:r>
              <a:rPr lang="cs-CZ" sz="1800" dirty="0" err="1"/>
              <a:t>occurs</a:t>
            </a:r>
            <a:r>
              <a:rPr lang="cs-CZ" sz="1800" dirty="0"/>
              <a:t> in response to </a:t>
            </a:r>
            <a:r>
              <a:rPr lang="cs-CZ" sz="1800" dirty="0" err="1"/>
              <a:t>activation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RAAS</a:t>
            </a:r>
          </a:p>
          <a:p>
            <a:pPr lvl="2"/>
            <a:r>
              <a:rPr lang="cs-CZ" sz="1600" dirty="0" err="1"/>
              <a:t>increased</a:t>
            </a:r>
            <a:r>
              <a:rPr lang="cs-CZ" sz="1600" dirty="0"/>
              <a:t> plasma renin</a:t>
            </a:r>
          </a:p>
          <a:p>
            <a:pPr lvl="1"/>
            <a:r>
              <a:rPr lang="cs-CZ" sz="1800" dirty="0" err="1"/>
              <a:t>conditions</a:t>
            </a:r>
            <a:endParaRPr lang="cs-CZ" sz="1800" dirty="0"/>
          </a:p>
          <a:p>
            <a:pPr lvl="2"/>
            <a:r>
              <a:rPr lang="cs-CZ" sz="1600" dirty="0" err="1"/>
              <a:t>decreased</a:t>
            </a:r>
            <a:r>
              <a:rPr lang="cs-CZ" sz="1600" dirty="0"/>
              <a:t> </a:t>
            </a:r>
            <a:r>
              <a:rPr lang="cs-CZ" sz="1600" dirty="0" err="1"/>
              <a:t>renal</a:t>
            </a:r>
            <a:r>
              <a:rPr lang="cs-CZ" sz="1600" dirty="0"/>
              <a:t> </a:t>
            </a:r>
            <a:r>
              <a:rPr lang="cs-CZ" sz="1600" dirty="0" err="1"/>
              <a:t>perfusion</a:t>
            </a:r>
            <a:endParaRPr lang="cs-CZ" sz="1600" dirty="0"/>
          </a:p>
          <a:p>
            <a:pPr lvl="2"/>
            <a:r>
              <a:rPr lang="cs-CZ" sz="1600" dirty="0" err="1"/>
              <a:t>hypovolemia</a:t>
            </a:r>
            <a:endParaRPr lang="cs-CZ" sz="1600" dirty="0"/>
          </a:p>
          <a:p>
            <a:pPr lvl="2"/>
            <a:r>
              <a:rPr lang="cs-CZ" sz="1600" dirty="0" err="1"/>
              <a:t>pregnancy</a:t>
            </a:r>
            <a:endParaRPr lang="cs-CZ" sz="1600" dirty="0"/>
          </a:p>
          <a:p>
            <a:pPr lvl="3"/>
            <a:r>
              <a:rPr lang="cs-CZ" sz="1400" dirty="0"/>
              <a:t>estrogen-</a:t>
            </a:r>
            <a:r>
              <a:rPr lang="cs-CZ" sz="1400" dirty="0" err="1"/>
              <a:t>induced</a:t>
            </a:r>
            <a:r>
              <a:rPr lang="cs-CZ" sz="1400" dirty="0"/>
              <a:t> </a:t>
            </a:r>
            <a:r>
              <a:rPr lang="cs-CZ" sz="1400" dirty="0" err="1"/>
              <a:t>increases</a:t>
            </a:r>
            <a:r>
              <a:rPr lang="cs-CZ" sz="1400" dirty="0"/>
              <a:t> in plasma renin </a:t>
            </a:r>
            <a:r>
              <a:rPr lang="cs-CZ" sz="1400" dirty="0" err="1"/>
              <a:t>substrate</a:t>
            </a:r>
            <a:endParaRPr lang="cs-CZ" sz="1400" dirty="0"/>
          </a:p>
          <a:p>
            <a:endParaRPr lang="en-US" sz="20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3823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823595"/>
          </a:xfrm>
        </p:spPr>
        <p:txBody>
          <a:bodyPr>
            <a:normAutofit/>
          </a:bodyPr>
          <a:lstStyle/>
          <a:p>
            <a:r>
              <a:rPr lang="cs-CZ" sz="4000" dirty="0" err="1"/>
              <a:t>Hyperaldosteronism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96785"/>
            <a:ext cx="5181600" cy="4880178"/>
          </a:xfrm>
        </p:spPr>
        <p:txBody>
          <a:bodyPr>
            <a:normAutofit/>
          </a:bodyPr>
          <a:lstStyle/>
          <a:p>
            <a:r>
              <a:rPr lang="cs-CZ" sz="2400" dirty="0" err="1"/>
              <a:t>clinical</a:t>
            </a:r>
            <a:r>
              <a:rPr lang="cs-CZ" sz="2400" dirty="0"/>
              <a:t> </a:t>
            </a:r>
            <a:r>
              <a:rPr lang="cs-CZ" sz="2400" dirty="0" err="1"/>
              <a:t>consequences</a:t>
            </a:r>
            <a:endParaRPr lang="cs-CZ" sz="2400" dirty="0"/>
          </a:p>
          <a:p>
            <a:pPr lvl="1"/>
            <a:r>
              <a:rPr lang="cs-CZ" sz="2000" dirty="0" err="1"/>
              <a:t>hypertension</a:t>
            </a:r>
            <a:endParaRPr lang="cs-CZ" sz="2000" dirty="0"/>
          </a:p>
          <a:p>
            <a:pPr lvl="2"/>
            <a:r>
              <a:rPr lang="cs-CZ" sz="1800" dirty="0" err="1"/>
              <a:t>one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most </a:t>
            </a:r>
            <a:r>
              <a:rPr lang="cs-CZ" sz="1800" dirty="0" err="1"/>
              <a:t>comman</a:t>
            </a:r>
            <a:r>
              <a:rPr lang="cs-CZ" sz="1800" dirty="0"/>
              <a:t> </a:t>
            </a:r>
            <a:r>
              <a:rPr lang="cs-CZ" sz="1800" dirty="0" err="1"/>
              <a:t>causes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secondary</a:t>
            </a:r>
            <a:r>
              <a:rPr lang="cs-CZ" sz="1800" dirty="0"/>
              <a:t> </a:t>
            </a:r>
            <a:r>
              <a:rPr lang="cs-CZ" sz="1800" dirty="0" err="1"/>
              <a:t>hypertension</a:t>
            </a:r>
            <a:endParaRPr lang="cs-CZ" sz="1800" dirty="0"/>
          </a:p>
          <a:p>
            <a:pPr lvl="3"/>
            <a:r>
              <a:rPr lang="cs-CZ" sz="1600" dirty="0"/>
              <a:t>in 20 %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patients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treatment-resistant</a:t>
            </a:r>
            <a:r>
              <a:rPr lang="cs-CZ" sz="1600" dirty="0"/>
              <a:t> </a:t>
            </a:r>
            <a:r>
              <a:rPr lang="cs-CZ" sz="1600" dirty="0" err="1"/>
              <a:t>hypertension</a:t>
            </a:r>
            <a:endParaRPr lang="cs-CZ" sz="1600" dirty="0"/>
          </a:p>
          <a:p>
            <a:pPr lvl="1"/>
            <a:r>
              <a:rPr lang="cs-CZ" sz="2000" dirty="0" err="1"/>
              <a:t>hypokalemia</a:t>
            </a:r>
            <a:endParaRPr lang="cs-CZ" sz="2000" dirty="0"/>
          </a:p>
          <a:p>
            <a:pPr lvl="1"/>
            <a:r>
              <a:rPr lang="cs-CZ" sz="2000" dirty="0" err="1"/>
              <a:t>profibrotic</a:t>
            </a:r>
            <a:r>
              <a:rPr lang="cs-CZ" sz="2000" dirty="0"/>
              <a:t> </a:t>
            </a:r>
            <a:r>
              <a:rPr lang="cs-CZ" sz="2000" dirty="0" err="1"/>
              <a:t>effect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aldosterone</a:t>
            </a:r>
          </a:p>
          <a:p>
            <a:pPr lvl="2"/>
            <a:r>
              <a:rPr lang="cs-CZ" sz="1800" dirty="0"/>
              <a:t>more CV </a:t>
            </a:r>
            <a:r>
              <a:rPr lang="cs-CZ" sz="1800" dirty="0" err="1"/>
              <a:t>events</a:t>
            </a:r>
            <a:r>
              <a:rPr lang="cs-CZ" sz="1800" dirty="0"/>
              <a:t> in </a:t>
            </a:r>
            <a:r>
              <a:rPr lang="cs-CZ" sz="1800" dirty="0" err="1"/>
              <a:t>patients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primary</a:t>
            </a:r>
            <a:r>
              <a:rPr lang="cs-CZ" sz="1800" dirty="0"/>
              <a:t> </a:t>
            </a:r>
            <a:r>
              <a:rPr lang="cs-CZ" sz="1800" dirty="0" err="1"/>
              <a:t>aldosteronism</a:t>
            </a:r>
            <a:r>
              <a:rPr lang="cs-CZ" sz="1800" dirty="0"/>
              <a:t> </a:t>
            </a:r>
            <a:r>
              <a:rPr lang="cs-CZ" sz="1800" dirty="0" err="1"/>
              <a:t>than</a:t>
            </a:r>
            <a:r>
              <a:rPr lang="cs-CZ" sz="1800" dirty="0"/>
              <a:t> in </a:t>
            </a:r>
            <a:r>
              <a:rPr lang="cs-CZ" sz="1800" dirty="0" err="1"/>
              <a:t>patients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primary</a:t>
            </a:r>
            <a:r>
              <a:rPr lang="cs-CZ" sz="1800" dirty="0"/>
              <a:t> </a:t>
            </a:r>
            <a:r>
              <a:rPr lang="cs-CZ" sz="1800" dirty="0" err="1"/>
              <a:t>hypertension</a:t>
            </a:r>
            <a:endParaRPr lang="cs-CZ" sz="1800" dirty="0"/>
          </a:p>
          <a:p>
            <a:r>
              <a:rPr lang="cs-CZ" sz="2400" dirty="0" err="1"/>
              <a:t>diagnosis</a:t>
            </a:r>
            <a:endParaRPr lang="cs-CZ" sz="2400" dirty="0"/>
          </a:p>
          <a:p>
            <a:pPr lvl="1"/>
            <a:r>
              <a:rPr lang="cs-CZ" sz="2000" dirty="0" err="1"/>
              <a:t>hypokalemia</a:t>
            </a:r>
            <a:r>
              <a:rPr lang="cs-CZ" sz="2000" dirty="0"/>
              <a:t>, </a:t>
            </a:r>
            <a:r>
              <a:rPr lang="cs-CZ" sz="2000" dirty="0" err="1"/>
              <a:t>low</a:t>
            </a:r>
            <a:r>
              <a:rPr lang="cs-CZ" sz="2000" dirty="0"/>
              <a:t> plasma renin</a:t>
            </a:r>
          </a:p>
          <a:p>
            <a:pPr lvl="1"/>
            <a:r>
              <a:rPr lang="cs-CZ" sz="2000" dirty="0" err="1"/>
              <a:t>high</a:t>
            </a:r>
            <a:r>
              <a:rPr lang="cs-CZ" sz="2000" dirty="0"/>
              <a:t> plasma aldosterone/renin</a:t>
            </a:r>
          </a:p>
          <a:p>
            <a:pPr lvl="1"/>
            <a:r>
              <a:rPr lang="cs-CZ" sz="2000" dirty="0" err="1"/>
              <a:t>decreased</a:t>
            </a:r>
            <a:r>
              <a:rPr lang="cs-CZ" sz="2000" dirty="0"/>
              <a:t> </a:t>
            </a:r>
            <a:r>
              <a:rPr lang="cs-CZ" sz="2000" dirty="0" err="1"/>
              <a:t>excretion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potassium</a:t>
            </a:r>
            <a:endParaRPr lang="cs-CZ" sz="2000" dirty="0"/>
          </a:p>
          <a:p>
            <a:pPr lvl="1"/>
            <a:endParaRPr lang="cs-CZ" sz="2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9629" y="1296785"/>
            <a:ext cx="3805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94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18476"/>
            <a:ext cx="10515600" cy="764935"/>
          </a:xfrm>
        </p:spPr>
        <p:txBody>
          <a:bodyPr>
            <a:normAutofit/>
          </a:bodyPr>
          <a:lstStyle/>
          <a:p>
            <a:r>
              <a:rPr lang="cs-CZ" sz="4000" dirty="0" err="1"/>
              <a:t>Hypercortisolism</a:t>
            </a:r>
            <a:r>
              <a:rPr lang="cs-CZ" sz="4000" dirty="0"/>
              <a:t> (</a:t>
            </a:r>
            <a:r>
              <a:rPr lang="cs-CZ" sz="4000" dirty="0" err="1"/>
              <a:t>Cushing</a:t>
            </a:r>
            <a:r>
              <a:rPr lang="cs-CZ" sz="4000" dirty="0"/>
              <a:t> syndrome)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276709"/>
            <a:ext cx="6518564" cy="4900254"/>
          </a:xfrm>
        </p:spPr>
        <p:txBody>
          <a:bodyPr>
            <a:normAutofit lnSpcReduction="10000"/>
          </a:bodyPr>
          <a:lstStyle/>
          <a:p>
            <a:r>
              <a:rPr lang="cs-CZ" sz="2400" dirty="0" err="1"/>
              <a:t>conditions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produce</a:t>
            </a:r>
            <a:r>
              <a:rPr lang="cs-CZ" sz="2400" dirty="0"/>
              <a:t> </a:t>
            </a:r>
            <a:r>
              <a:rPr lang="cs-CZ" sz="2400" dirty="0" err="1"/>
              <a:t>elevated</a:t>
            </a:r>
            <a:r>
              <a:rPr lang="cs-CZ" sz="2400" dirty="0"/>
              <a:t> </a:t>
            </a:r>
            <a:r>
              <a:rPr lang="cs-CZ" sz="2400" dirty="0" err="1"/>
              <a:t>glucocorticoids</a:t>
            </a:r>
            <a:r>
              <a:rPr lang="cs-CZ" sz="2400" dirty="0"/>
              <a:t> </a:t>
            </a:r>
            <a:r>
              <a:rPr lang="cs-CZ" sz="2400" dirty="0" err="1"/>
              <a:t>levels</a:t>
            </a:r>
            <a:endParaRPr lang="cs-CZ" sz="2400" dirty="0"/>
          </a:p>
          <a:p>
            <a:pPr lvl="1"/>
            <a:r>
              <a:rPr lang="cs-CZ" sz="2000" dirty="0" err="1"/>
              <a:t>exogenous</a:t>
            </a:r>
            <a:endParaRPr lang="cs-CZ" sz="2000" dirty="0"/>
          </a:p>
          <a:p>
            <a:pPr lvl="2"/>
            <a:r>
              <a:rPr lang="cs-CZ" sz="1600" dirty="0" err="1"/>
              <a:t>administration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steroids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most </a:t>
            </a:r>
            <a:r>
              <a:rPr lang="cs-CZ" sz="1600" dirty="0" err="1"/>
              <a:t>common</a:t>
            </a:r>
            <a:r>
              <a:rPr lang="cs-CZ" sz="1600" dirty="0"/>
              <a:t> cause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hypercorticolism</a:t>
            </a:r>
            <a:endParaRPr lang="cs-CZ" sz="1600" dirty="0"/>
          </a:p>
          <a:p>
            <a:pPr lvl="1"/>
            <a:r>
              <a:rPr lang="cs-CZ" sz="2000" dirty="0" err="1"/>
              <a:t>endogenous</a:t>
            </a:r>
            <a:endParaRPr lang="cs-CZ" sz="2000" dirty="0"/>
          </a:p>
          <a:p>
            <a:pPr lvl="2"/>
            <a:r>
              <a:rPr lang="cs-CZ" dirty="0"/>
              <a:t>ACTH </a:t>
            </a:r>
            <a:r>
              <a:rPr lang="cs-CZ" dirty="0" err="1"/>
              <a:t>dependent</a:t>
            </a:r>
            <a:r>
              <a:rPr lang="cs-CZ" dirty="0"/>
              <a:t> and independent</a:t>
            </a:r>
          </a:p>
          <a:p>
            <a:pPr lvl="3"/>
            <a:r>
              <a:rPr lang="cs-CZ" dirty="0"/>
              <a:t>most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secondary</a:t>
            </a:r>
            <a:r>
              <a:rPr lang="cs-CZ" dirty="0"/>
              <a:t> to </a:t>
            </a:r>
            <a:r>
              <a:rPr lang="cs-CZ" dirty="0" err="1"/>
              <a:t>an</a:t>
            </a:r>
            <a:r>
              <a:rPr lang="cs-CZ" dirty="0"/>
              <a:t> ACTH-</a:t>
            </a:r>
            <a:r>
              <a:rPr lang="cs-CZ" dirty="0" err="1"/>
              <a:t>producing</a:t>
            </a:r>
            <a:r>
              <a:rPr lang="cs-CZ" dirty="0"/>
              <a:t> </a:t>
            </a:r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microadenoma</a:t>
            </a:r>
            <a:r>
              <a:rPr lang="cs-CZ" dirty="0"/>
              <a:t> (=</a:t>
            </a:r>
            <a:r>
              <a:rPr lang="cs-CZ" dirty="0" err="1"/>
              <a:t>Cushing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)</a:t>
            </a:r>
          </a:p>
          <a:p>
            <a:r>
              <a:rPr lang="cs-CZ" sz="2400" dirty="0" err="1"/>
              <a:t>Cushing</a:t>
            </a:r>
            <a:r>
              <a:rPr lang="cs-CZ" sz="2400" dirty="0"/>
              <a:t> syndrome</a:t>
            </a:r>
          </a:p>
          <a:p>
            <a:pPr lvl="1"/>
            <a:r>
              <a:rPr lang="cs-CZ" sz="2000" dirty="0" err="1"/>
              <a:t>serious</a:t>
            </a:r>
            <a:r>
              <a:rPr lang="cs-CZ" sz="2000" dirty="0"/>
              <a:t> </a:t>
            </a:r>
            <a:r>
              <a:rPr lang="cs-CZ" sz="2000" dirty="0" err="1"/>
              <a:t>disease</a:t>
            </a:r>
            <a:endParaRPr lang="cs-CZ" sz="2000" dirty="0"/>
          </a:p>
          <a:p>
            <a:pPr lvl="1"/>
            <a:r>
              <a:rPr lang="cs-CZ" sz="2000" dirty="0" err="1"/>
              <a:t>hypertension</a:t>
            </a:r>
            <a:r>
              <a:rPr lang="cs-CZ" sz="2000" dirty="0"/>
              <a:t> in </a:t>
            </a:r>
            <a:r>
              <a:rPr lang="cs-CZ" sz="2000" dirty="0">
                <a:sym typeface="Symbol"/>
              </a:rPr>
              <a:t> 75 %</a:t>
            </a:r>
          </a:p>
          <a:p>
            <a:pPr lvl="1"/>
            <a:r>
              <a:rPr lang="cs-CZ" sz="2000" dirty="0" err="1">
                <a:sym typeface="Symbol"/>
              </a:rPr>
              <a:t>often</a:t>
            </a:r>
            <a:r>
              <a:rPr lang="cs-CZ" sz="2000" dirty="0">
                <a:sym typeface="Symbol"/>
              </a:rPr>
              <a:t> </a:t>
            </a:r>
            <a:r>
              <a:rPr lang="cs-CZ" sz="2000" dirty="0" err="1">
                <a:sym typeface="Symbol"/>
              </a:rPr>
              <a:t>difficult</a:t>
            </a:r>
            <a:r>
              <a:rPr lang="cs-CZ" sz="2000" dirty="0">
                <a:sym typeface="Symbol"/>
              </a:rPr>
              <a:t> to </a:t>
            </a:r>
            <a:r>
              <a:rPr lang="cs-CZ" sz="2000" dirty="0" err="1">
                <a:sym typeface="Symbol"/>
              </a:rPr>
              <a:t>treat</a:t>
            </a:r>
            <a:endParaRPr lang="cs-CZ" sz="2000" dirty="0">
              <a:sym typeface="Symbol"/>
            </a:endParaRPr>
          </a:p>
          <a:p>
            <a:pPr lvl="2"/>
            <a:r>
              <a:rPr lang="cs-CZ" sz="1800" dirty="0" err="1">
                <a:sym typeface="Symbol"/>
              </a:rPr>
              <a:t>incompletely</a:t>
            </a:r>
            <a:r>
              <a:rPr lang="cs-CZ" sz="1800" dirty="0">
                <a:sym typeface="Symbol"/>
              </a:rPr>
              <a:t> </a:t>
            </a:r>
            <a:r>
              <a:rPr lang="cs-CZ" sz="1800" dirty="0" err="1">
                <a:sym typeface="Symbol"/>
              </a:rPr>
              <a:t>controlled</a:t>
            </a:r>
            <a:endParaRPr lang="cs-CZ" sz="1800" dirty="0">
              <a:sym typeface="Symbol"/>
            </a:endParaRPr>
          </a:p>
          <a:p>
            <a:pPr lvl="1"/>
            <a:r>
              <a:rPr lang="cs-CZ" sz="2000" dirty="0">
                <a:sym typeface="Symbol"/>
              </a:rPr>
              <a:t>4-fold </a:t>
            </a:r>
            <a:r>
              <a:rPr lang="cs-CZ" sz="2000" dirty="0" err="1">
                <a:sym typeface="Symbol"/>
              </a:rPr>
              <a:t>excess</a:t>
            </a:r>
            <a:r>
              <a:rPr lang="cs-CZ" sz="2000" dirty="0">
                <a:sym typeface="Symbol"/>
              </a:rPr>
              <a:t> </a:t>
            </a:r>
            <a:r>
              <a:rPr lang="cs-CZ" sz="2000" dirty="0" err="1">
                <a:sym typeface="Symbol"/>
              </a:rPr>
              <a:t>of</a:t>
            </a:r>
            <a:r>
              <a:rPr lang="cs-CZ" sz="2000" dirty="0">
                <a:sym typeface="Symbol"/>
              </a:rPr>
              <a:t> mortality</a:t>
            </a:r>
            <a:endParaRPr lang="cs-CZ" sz="2000" dirty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8547" y="1276709"/>
            <a:ext cx="3514526" cy="49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14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8200" y="195419"/>
            <a:ext cx="10515600" cy="743919"/>
          </a:xfrm>
        </p:spPr>
        <p:txBody>
          <a:bodyPr>
            <a:normAutofit/>
          </a:bodyPr>
          <a:lstStyle/>
          <a:p>
            <a:r>
              <a:rPr lang="en-US" sz="3600" dirty="0"/>
              <a:t>Causes of endogenous Cushing syndrome</a:t>
            </a:r>
            <a:endParaRPr lang="cs-CZ" sz="36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283" y="1072342"/>
            <a:ext cx="5505433" cy="53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09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7102"/>
            <a:ext cx="10515600" cy="713177"/>
          </a:xfrm>
        </p:spPr>
        <p:txBody>
          <a:bodyPr>
            <a:noAutofit/>
          </a:bodyPr>
          <a:lstStyle/>
          <a:p>
            <a:r>
              <a:rPr lang="en-US" sz="4000" dirty="0"/>
              <a:t>Classification and mechanisms of hypertension</a:t>
            </a:r>
            <a:endParaRPr lang="cs-CZ" sz="4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5838" y="1155940"/>
            <a:ext cx="3922891" cy="3922891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155940"/>
            <a:ext cx="5181600" cy="5021023"/>
          </a:xfrm>
        </p:spPr>
        <p:txBody>
          <a:bodyPr/>
          <a:lstStyle/>
          <a:p>
            <a:r>
              <a:rPr lang="cs-CZ" dirty="0" err="1"/>
              <a:t>mechanisms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endParaRPr lang="cs-CZ" dirty="0"/>
          </a:p>
          <a:p>
            <a:pPr lvl="1"/>
            <a:r>
              <a:rPr lang="cs-CZ" dirty="0"/>
              <a:t>Na </a:t>
            </a:r>
            <a:r>
              <a:rPr lang="cs-CZ" dirty="0" err="1"/>
              <a:t>retaining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cortisol</a:t>
            </a:r>
            <a:endParaRPr lang="cs-CZ" dirty="0"/>
          </a:p>
          <a:p>
            <a:pPr lvl="2"/>
            <a:r>
              <a:rPr lang="cs-CZ" dirty="0"/>
              <a:t>↑ </a:t>
            </a:r>
            <a:r>
              <a:rPr lang="cs-CZ" dirty="0" err="1"/>
              <a:t>cortisol</a:t>
            </a:r>
            <a:r>
              <a:rPr lang="cs-CZ" dirty="0"/>
              <a:t> </a:t>
            </a:r>
            <a:r>
              <a:rPr lang="cs-CZ" dirty="0" err="1"/>
              <a:t>overwhelms</a:t>
            </a:r>
            <a:r>
              <a:rPr lang="cs-CZ" dirty="0"/>
              <a:t> 11</a:t>
            </a:r>
            <a:r>
              <a:rPr lang="el-GR" dirty="0"/>
              <a:t>β</a:t>
            </a:r>
            <a:r>
              <a:rPr lang="cs-CZ" dirty="0"/>
              <a:t>-HSD2</a:t>
            </a:r>
          </a:p>
          <a:p>
            <a:pPr lvl="2"/>
            <a:r>
              <a:rPr lang="cs-CZ" dirty="0" err="1"/>
              <a:t>cortisol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on </a:t>
            </a:r>
            <a:r>
              <a:rPr lang="cs-CZ" dirty="0" err="1"/>
              <a:t>mineralocorticoid</a:t>
            </a:r>
            <a:r>
              <a:rPr lang="cs-CZ" dirty="0"/>
              <a:t> receptor (MR)</a:t>
            </a:r>
          </a:p>
          <a:p>
            <a:pPr lvl="1"/>
            <a:r>
              <a:rPr lang="cs-CZ" dirty="0"/>
              <a:t>direct </a:t>
            </a:r>
            <a:r>
              <a:rPr lang="cs-CZ" dirty="0" err="1"/>
              <a:t>action</a:t>
            </a:r>
            <a:r>
              <a:rPr lang="cs-CZ" dirty="0"/>
              <a:t> on </a:t>
            </a:r>
            <a:r>
              <a:rPr lang="cs-CZ" dirty="0" err="1"/>
              <a:t>smooth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  <a:p>
            <a:pPr lvl="1"/>
            <a:r>
              <a:rPr lang="cs-CZ" dirty="0"/>
              <a:t>↑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mineralocorticoids</a:t>
            </a:r>
            <a:endParaRPr lang="cs-CZ" dirty="0"/>
          </a:p>
          <a:p>
            <a:pPr lvl="1"/>
            <a:r>
              <a:rPr lang="cs-CZ" dirty="0"/>
              <a:t>↓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eNOS</a:t>
            </a:r>
            <a:endParaRPr lang="cs-CZ" dirty="0"/>
          </a:p>
          <a:p>
            <a:pPr lvl="1"/>
            <a:r>
              <a:rPr lang="cs-CZ" dirty="0"/>
              <a:t>↑ </a:t>
            </a:r>
            <a:r>
              <a:rPr lang="cs-CZ" dirty="0" err="1"/>
              <a:t>angiotensinogen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487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3933"/>
            <a:ext cx="10515600" cy="773719"/>
          </a:xfrm>
        </p:spPr>
        <p:txBody>
          <a:bodyPr>
            <a:normAutofit/>
          </a:bodyPr>
          <a:lstStyle/>
          <a:p>
            <a:r>
              <a:rPr lang="en-US" sz="4000" dirty="0"/>
              <a:t>Increased access of cortisol to MR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13658"/>
            <a:ext cx="5181600" cy="4963305"/>
          </a:xfrm>
        </p:spPr>
        <p:txBody>
          <a:bodyPr>
            <a:normAutofit/>
          </a:bodyPr>
          <a:lstStyle/>
          <a:p>
            <a:r>
              <a:rPr lang="cs-CZ" sz="2400" dirty="0"/>
              <a:t>11</a:t>
            </a:r>
            <a:r>
              <a:rPr lang="el-GR" sz="2400" dirty="0"/>
              <a:t>β</a:t>
            </a:r>
            <a:r>
              <a:rPr lang="cs-CZ" sz="2400" dirty="0"/>
              <a:t>-</a:t>
            </a:r>
            <a:r>
              <a:rPr lang="cs-CZ" sz="2400" dirty="0" err="1"/>
              <a:t>Hydroxysteroid</a:t>
            </a:r>
            <a:r>
              <a:rPr lang="cs-CZ" sz="2400" dirty="0"/>
              <a:t> </a:t>
            </a:r>
            <a:r>
              <a:rPr lang="cs-CZ" sz="2400" dirty="0" err="1"/>
              <a:t>Dehydrogenase</a:t>
            </a:r>
            <a:endParaRPr lang="cs-CZ" sz="2400" dirty="0"/>
          </a:p>
          <a:p>
            <a:pPr lvl="1"/>
            <a:r>
              <a:rPr lang="cs-CZ" sz="2000" dirty="0"/>
              <a:t>11</a:t>
            </a:r>
            <a:r>
              <a:rPr lang="el-GR" sz="2000" dirty="0"/>
              <a:t>β</a:t>
            </a:r>
            <a:r>
              <a:rPr lang="cs-CZ" sz="2000" dirty="0"/>
              <a:t>-HSD1</a:t>
            </a:r>
          </a:p>
          <a:p>
            <a:pPr lvl="2"/>
            <a:r>
              <a:rPr lang="cs-CZ" sz="1800" dirty="0" err="1"/>
              <a:t>regeneration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active</a:t>
            </a:r>
            <a:r>
              <a:rPr lang="cs-CZ" sz="1800" dirty="0"/>
              <a:t> </a:t>
            </a:r>
            <a:r>
              <a:rPr lang="cs-CZ" sz="1800" dirty="0" err="1"/>
              <a:t>glucocorticoids</a:t>
            </a:r>
            <a:r>
              <a:rPr lang="cs-CZ" sz="1800" dirty="0"/>
              <a:t>, </a:t>
            </a:r>
            <a:r>
              <a:rPr lang="cs-CZ" sz="1800" dirty="0" err="1"/>
              <a:t>amplification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their</a:t>
            </a:r>
            <a:r>
              <a:rPr lang="cs-CZ" sz="1800" dirty="0"/>
              <a:t> </a:t>
            </a:r>
            <a:r>
              <a:rPr lang="cs-CZ" sz="1800" dirty="0" err="1"/>
              <a:t>action</a:t>
            </a:r>
            <a:endParaRPr lang="cs-CZ" sz="1800" dirty="0"/>
          </a:p>
          <a:p>
            <a:pPr lvl="2"/>
            <a:r>
              <a:rPr lang="cs-CZ" sz="1800" dirty="0" err="1"/>
              <a:t>widely</a:t>
            </a:r>
            <a:r>
              <a:rPr lang="cs-CZ" sz="1800" dirty="0"/>
              <a:t> </a:t>
            </a:r>
            <a:r>
              <a:rPr lang="cs-CZ" sz="1800" dirty="0" err="1"/>
              <a:t>expressed</a:t>
            </a:r>
            <a:r>
              <a:rPr lang="cs-CZ" sz="1800" dirty="0"/>
              <a:t> in liver, </a:t>
            </a:r>
            <a:r>
              <a:rPr lang="cs-CZ" sz="1800" dirty="0" err="1"/>
              <a:t>adipose</a:t>
            </a:r>
            <a:r>
              <a:rPr lang="cs-CZ" sz="1800" dirty="0"/>
              <a:t> </a:t>
            </a:r>
            <a:r>
              <a:rPr lang="cs-CZ" sz="1800" dirty="0" err="1"/>
              <a:t>tissue</a:t>
            </a:r>
            <a:r>
              <a:rPr lang="cs-CZ" sz="1800" dirty="0"/>
              <a:t>, </a:t>
            </a:r>
            <a:r>
              <a:rPr lang="cs-CZ" sz="1800" dirty="0" err="1"/>
              <a:t>muscle</a:t>
            </a:r>
            <a:r>
              <a:rPr lang="cs-CZ" sz="1800" dirty="0"/>
              <a:t>, </a:t>
            </a:r>
            <a:r>
              <a:rPr lang="cs-CZ" sz="1800" dirty="0" err="1"/>
              <a:t>pancreas</a:t>
            </a:r>
            <a:endParaRPr lang="cs-CZ" sz="1800" dirty="0"/>
          </a:p>
          <a:p>
            <a:pPr lvl="1"/>
            <a:r>
              <a:rPr lang="cs-CZ" sz="2000" dirty="0"/>
              <a:t>11</a:t>
            </a:r>
            <a:r>
              <a:rPr lang="el-GR" sz="2000" dirty="0"/>
              <a:t>β</a:t>
            </a:r>
            <a:r>
              <a:rPr lang="cs-CZ" sz="2000" dirty="0"/>
              <a:t>-HSD2</a:t>
            </a:r>
            <a:endParaRPr lang="cs-CZ" sz="2200" dirty="0"/>
          </a:p>
          <a:p>
            <a:pPr lvl="2"/>
            <a:r>
              <a:rPr lang="cs-CZ" sz="1800" dirty="0" err="1"/>
              <a:t>inactivates</a:t>
            </a:r>
            <a:r>
              <a:rPr lang="cs-CZ" sz="1800" dirty="0"/>
              <a:t> </a:t>
            </a:r>
            <a:r>
              <a:rPr lang="cs-CZ" sz="1800" dirty="0" err="1"/>
              <a:t>cortisol</a:t>
            </a:r>
            <a:r>
              <a:rPr lang="cs-CZ" sz="1800" dirty="0"/>
              <a:t> and </a:t>
            </a:r>
            <a:r>
              <a:rPr lang="cs-CZ" sz="1800" dirty="0" err="1"/>
              <a:t>corticosterone</a:t>
            </a:r>
            <a:r>
              <a:rPr lang="cs-CZ" sz="1800" dirty="0"/>
              <a:t> to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inert</a:t>
            </a:r>
            <a:r>
              <a:rPr lang="cs-CZ" sz="1800" dirty="0"/>
              <a:t> </a:t>
            </a:r>
            <a:r>
              <a:rPr lang="cs-CZ" sz="1800" dirty="0" err="1"/>
              <a:t>cortisone</a:t>
            </a:r>
            <a:endParaRPr lang="cs-CZ" sz="1800" dirty="0"/>
          </a:p>
          <a:p>
            <a:pPr lvl="3"/>
            <a:r>
              <a:rPr lang="cs-CZ" sz="1600" dirty="0" err="1"/>
              <a:t>protect</a:t>
            </a:r>
            <a:r>
              <a:rPr lang="cs-CZ" sz="1600" dirty="0"/>
              <a:t> </a:t>
            </a:r>
            <a:r>
              <a:rPr lang="cs-CZ" sz="1600" dirty="0" err="1"/>
              <a:t>mineralocorticoid</a:t>
            </a:r>
            <a:r>
              <a:rPr lang="cs-CZ" sz="1600" dirty="0"/>
              <a:t> receptor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occupation</a:t>
            </a:r>
            <a:r>
              <a:rPr lang="cs-CZ" sz="1600" dirty="0"/>
              <a:t> by </a:t>
            </a:r>
            <a:r>
              <a:rPr lang="cs-CZ" sz="1600" dirty="0" err="1"/>
              <a:t>cortisol</a:t>
            </a:r>
            <a:endParaRPr lang="cs-CZ" sz="1600" dirty="0"/>
          </a:p>
          <a:p>
            <a:pPr lvl="2"/>
            <a:r>
              <a:rPr lang="cs-CZ" sz="1800" dirty="0" err="1"/>
              <a:t>highly</a:t>
            </a:r>
            <a:r>
              <a:rPr lang="cs-CZ" sz="1800" dirty="0"/>
              <a:t> </a:t>
            </a:r>
            <a:r>
              <a:rPr lang="cs-CZ" sz="1800" dirty="0" err="1"/>
              <a:t>expressed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distal</a:t>
            </a:r>
            <a:r>
              <a:rPr lang="cs-CZ" sz="1800" dirty="0"/>
              <a:t> neuron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1213658"/>
            <a:ext cx="5848004" cy="3374967"/>
          </a:xfrm>
        </p:spPr>
        <p:txBody>
          <a:bodyPr/>
          <a:lstStyle/>
          <a:p>
            <a:r>
              <a:rPr lang="cs-CZ" sz="2400" dirty="0" err="1"/>
              <a:t>deficiencies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11</a:t>
            </a:r>
            <a:r>
              <a:rPr lang="el-GR" sz="2400" dirty="0"/>
              <a:t>β</a:t>
            </a:r>
            <a:r>
              <a:rPr lang="cs-CZ" sz="2400" dirty="0"/>
              <a:t>-HSD2</a:t>
            </a:r>
          </a:p>
          <a:p>
            <a:pPr lvl="1"/>
            <a:r>
              <a:rPr lang="cs-CZ" sz="2000" dirty="0"/>
              <a:t>enzyme </a:t>
            </a:r>
            <a:r>
              <a:rPr lang="cs-CZ" sz="2000" dirty="0" err="1"/>
              <a:t>deficiency</a:t>
            </a:r>
            <a:endParaRPr lang="cs-CZ" sz="2000" dirty="0"/>
          </a:p>
          <a:p>
            <a:pPr lvl="2"/>
            <a:r>
              <a:rPr lang="cs-CZ" sz="1800" dirty="0" err="1"/>
              <a:t>autosomal</a:t>
            </a:r>
            <a:r>
              <a:rPr lang="cs-CZ" sz="1800" dirty="0"/>
              <a:t> </a:t>
            </a:r>
            <a:r>
              <a:rPr lang="cs-CZ" sz="1800" dirty="0" err="1"/>
              <a:t>recessive</a:t>
            </a:r>
            <a:endParaRPr lang="cs-CZ" sz="1800" dirty="0"/>
          </a:p>
          <a:p>
            <a:pPr lvl="2"/>
            <a:r>
              <a:rPr lang="cs-CZ" sz="1800" dirty="0" err="1"/>
              <a:t>apparent</a:t>
            </a:r>
            <a:r>
              <a:rPr lang="cs-CZ" sz="1800" dirty="0"/>
              <a:t> </a:t>
            </a:r>
            <a:r>
              <a:rPr lang="cs-CZ" sz="1800" dirty="0" err="1"/>
              <a:t>mineralocorticid</a:t>
            </a:r>
            <a:r>
              <a:rPr lang="cs-CZ" sz="1800" dirty="0"/>
              <a:t> </a:t>
            </a:r>
            <a:r>
              <a:rPr lang="cs-CZ" sz="1800" dirty="0" err="1"/>
              <a:t>excess</a:t>
            </a:r>
            <a:r>
              <a:rPr lang="cs-CZ" sz="1800" dirty="0"/>
              <a:t> (AME)</a:t>
            </a:r>
          </a:p>
          <a:p>
            <a:pPr lvl="1"/>
            <a:r>
              <a:rPr lang="cs-CZ" sz="2000" dirty="0"/>
              <a:t>enzyme </a:t>
            </a:r>
            <a:r>
              <a:rPr lang="cs-CZ" sz="2000" dirty="0" err="1"/>
              <a:t>inhibition</a:t>
            </a:r>
            <a:endParaRPr lang="cs-CZ" sz="2000" dirty="0"/>
          </a:p>
          <a:p>
            <a:pPr lvl="2"/>
            <a:r>
              <a:rPr lang="cs-CZ" sz="1800" dirty="0" err="1"/>
              <a:t>glycerrhizic</a:t>
            </a:r>
            <a:r>
              <a:rPr lang="cs-CZ" sz="1800" dirty="0"/>
              <a:t> acid</a:t>
            </a:r>
          </a:p>
          <a:p>
            <a:pPr lvl="2"/>
            <a:r>
              <a:rPr lang="cs-CZ" sz="1800" dirty="0" err="1"/>
              <a:t>confectionery</a:t>
            </a:r>
            <a:r>
              <a:rPr lang="cs-CZ" sz="1800" dirty="0"/>
              <a:t> </a:t>
            </a:r>
            <a:r>
              <a:rPr lang="cs-CZ" sz="1800" dirty="0" err="1"/>
              <a:t>licorice</a:t>
            </a:r>
            <a:endParaRPr lang="cs-CZ" sz="1800" dirty="0"/>
          </a:p>
          <a:p>
            <a:pPr lvl="3"/>
            <a:r>
              <a:rPr lang="cs-CZ" sz="1600" dirty="0"/>
              <a:t>50 g/</a:t>
            </a:r>
            <a:r>
              <a:rPr lang="cs-CZ" sz="1600" dirty="0" err="1"/>
              <a:t>daily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2 </a:t>
            </a:r>
            <a:r>
              <a:rPr lang="cs-CZ" sz="1600" dirty="0" err="1"/>
              <a:t>weeks</a:t>
            </a:r>
            <a:r>
              <a:rPr lang="cs-CZ" sz="1600" dirty="0"/>
              <a:t> - ↑BP</a:t>
            </a:r>
          </a:p>
          <a:p>
            <a:pPr lvl="2"/>
            <a:r>
              <a:rPr lang="cs-CZ" sz="1800" dirty="0" err="1"/>
              <a:t>treatment</a:t>
            </a:r>
            <a:endParaRPr lang="cs-CZ" sz="1800" dirty="0"/>
          </a:p>
          <a:p>
            <a:pPr lvl="3"/>
            <a:r>
              <a:rPr lang="cs-CZ" sz="1600" dirty="0" err="1"/>
              <a:t>competitive</a:t>
            </a:r>
            <a:r>
              <a:rPr lang="cs-CZ" sz="1600" dirty="0"/>
              <a:t> </a:t>
            </a:r>
            <a:r>
              <a:rPr lang="cs-CZ" sz="1600" dirty="0" err="1"/>
              <a:t>blockade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MR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spironolactone</a:t>
            </a:r>
            <a:endParaRPr lang="cs-CZ" sz="1600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684" y="4588625"/>
            <a:ext cx="4168820" cy="15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86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0770"/>
            <a:ext cx="10515600" cy="802258"/>
          </a:xfrm>
        </p:spPr>
        <p:txBody>
          <a:bodyPr>
            <a:normAutofit/>
          </a:bodyPr>
          <a:lstStyle/>
          <a:p>
            <a:r>
              <a:rPr lang="cs-CZ" sz="4000" dirty="0" err="1"/>
              <a:t>Coarctation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aorta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181818"/>
            <a:ext cx="7167113" cy="506370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distal to the origin of </a:t>
            </a:r>
            <a:r>
              <a:rPr lang="en-US" sz="2600" dirty="0" err="1"/>
              <a:t>subclavial</a:t>
            </a:r>
            <a:r>
              <a:rPr lang="en-US" sz="2600" dirty="0"/>
              <a:t> arteries</a:t>
            </a:r>
          </a:p>
          <a:p>
            <a:r>
              <a:rPr lang="en-US" sz="2600" dirty="0"/>
              <a:t>signs</a:t>
            </a:r>
          </a:p>
          <a:p>
            <a:pPr lvl="1"/>
            <a:r>
              <a:rPr lang="en-US" sz="2200" dirty="0"/>
              <a:t>hypertension in the arms</a:t>
            </a:r>
          </a:p>
          <a:p>
            <a:pPr lvl="1"/>
            <a:r>
              <a:rPr lang="en-US" sz="2200" dirty="0"/>
              <a:t>weak or absent femoral pulses</a:t>
            </a:r>
          </a:p>
          <a:p>
            <a:pPr lvl="1"/>
            <a:r>
              <a:rPr lang="en-US" sz="2200" dirty="0"/>
              <a:t>BP on lower extremities is normal or low</a:t>
            </a:r>
          </a:p>
          <a:p>
            <a:r>
              <a:rPr lang="en-US" sz="2600" dirty="0"/>
              <a:t>reduced blood flow to the lower part of the body</a:t>
            </a:r>
          </a:p>
          <a:p>
            <a:pPr lvl="1"/>
            <a:r>
              <a:rPr lang="en-US" sz="2200" dirty="0"/>
              <a:t>kidneys – RAAS activation</a:t>
            </a:r>
          </a:p>
          <a:p>
            <a:pPr lvl="1"/>
            <a:r>
              <a:rPr lang="en-US" sz="2200" dirty="0"/>
              <a:t>increased stroke volume</a:t>
            </a:r>
          </a:p>
          <a:p>
            <a:r>
              <a:rPr lang="en-US" sz="2600" dirty="0"/>
              <a:t>probably also generalized vasoconstrictor mechanism</a:t>
            </a:r>
          </a:p>
          <a:p>
            <a:r>
              <a:rPr lang="en-US" sz="2600" dirty="0"/>
              <a:t>diagnosis</a:t>
            </a:r>
          </a:p>
          <a:p>
            <a:pPr lvl="1"/>
            <a:r>
              <a:rPr lang="en-US" sz="2200" dirty="0"/>
              <a:t>pressure </a:t>
            </a:r>
            <a:r>
              <a:rPr lang="en-US" sz="2200" dirty="0" err="1"/>
              <a:t>diference</a:t>
            </a:r>
            <a:r>
              <a:rPr lang="en-US" sz="2200" dirty="0"/>
              <a:t> &gt; 20 mm Hg</a:t>
            </a:r>
          </a:p>
          <a:p>
            <a:r>
              <a:rPr lang="en-US" sz="2600" dirty="0"/>
              <a:t>treatment</a:t>
            </a:r>
          </a:p>
          <a:p>
            <a:pPr lvl="1"/>
            <a:r>
              <a:rPr lang="en-US" sz="2200" dirty="0"/>
              <a:t>surgical</a:t>
            </a:r>
          </a:p>
          <a:p>
            <a:pPr lvl="1"/>
            <a:r>
              <a:rPr lang="en-US" sz="2200" dirty="0"/>
              <a:t>angioplasty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95798" y="1181818"/>
            <a:ext cx="3158002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9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4672"/>
            <a:ext cx="10515600" cy="733246"/>
          </a:xfrm>
        </p:spPr>
        <p:txBody>
          <a:bodyPr>
            <a:normAutofit/>
          </a:bodyPr>
          <a:lstStyle/>
          <a:p>
            <a:r>
              <a:rPr lang="cs-CZ" sz="4000" dirty="0" err="1"/>
              <a:t>Conceptual</a:t>
            </a:r>
            <a:r>
              <a:rPr lang="cs-CZ" sz="4000" dirty="0"/>
              <a:t> </a:t>
            </a:r>
            <a:r>
              <a:rPr lang="cs-CZ" sz="4000" dirty="0" err="1"/>
              <a:t>definition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hypertension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302589"/>
            <a:ext cx="7466216" cy="5173026"/>
          </a:xfrm>
        </p:spPr>
        <p:txBody>
          <a:bodyPr>
            <a:normAutofit/>
          </a:bodyPr>
          <a:lstStyle/>
          <a:p>
            <a:r>
              <a:rPr lang="cs-CZ" sz="2400" dirty="0" err="1"/>
              <a:t>blood</a:t>
            </a:r>
            <a:r>
              <a:rPr lang="cs-CZ" sz="2400" dirty="0"/>
              <a:t> </a:t>
            </a:r>
            <a:r>
              <a:rPr lang="cs-CZ" sz="2400" dirty="0" err="1"/>
              <a:t>pressure</a:t>
            </a:r>
            <a:r>
              <a:rPr lang="en-US" sz="2400" dirty="0"/>
              <a:t> &gt; </a:t>
            </a:r>
            <a:r>
              <a:rPr lang="en-US" sz="2400" b="1" dirty="0">
                <a:solidFill>
                  <a:srgbClr val="FF0000"/>
                </a:solidFill>
              </a:rPr>
              <a:t>140/90</a:t>
            </a:r>
            <a:r>
              <a:rPr lang="en-US" sz="2400" dirty="0"/>
              <a:t> mm Hg</a:t>
            </a:r>
            <a:endParaRPr lang="cs-CZ" sz="2400" dirty="0"/>
          </a:p>
          <a:p>
            <a:r>
              <a:rPr lang="cs-CZ" sz="2400" dirty="0" err="1"/>
              <a:t>arbitrary</a:t>
            </a:r>
            <a:r>
              <a:rPr lang="cs-CZ" sz="2400" dirty="0"/>
              <a:t> </a:t>
            </a:r>
            <a:r>
              <a:rPr lang="cs-CZ" sz="2400" dirty="0" err="1"/>
              <a:t>definition</a:t>
            </a:r>
            <a:r>
              <a:rPr lang="cs-CZ" sz="2400" dirty="0"/>
              <a:t> </a:t>
            </a:r>
            <a:r>
              <a:rPr lang="cs-CZ" sz="2400" dirty="0" err="1"/>
              <a:t>reflecting</a:t>
            </a:r>
            <a:r>
              <a:rPr lang="cs-CZ" sz="2400" dirty="0"/>
              <a:t> CV-</a:t>
            </a:r>
            <a:r>
              <a:rPr lang="cs-CZ" sz="2400" dirty="0" err="1"/>
              <a:t>related</a:t>
            </a:r>
            <a:r>
              <a:rPr lang="cs-CZ" sz="2400" dirty="0"/>
              <a:t> morbidity and mortality</a:t>
            </a:r>
          </a:p>
          <a:p>
            <a:pPr lvl="1"/>
            <a:r>
              <a:rPr lang="cs-CZ" sz="2000" dirty="0" err="1"/>
              <a:t>quantitative</a:t>
            </a:r>
            <a:r>
              <a:rPr lang="cs-CZ" sz="2000" dirty="0"/>
              <a:t> </a:t>
            </a:r>
            <a:r>
              <a:rPr lang="cs-CZ" sz="2000" dirty="0" err="1"/>
              <a:t>relationship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blood</a:t>
            </a:r>
            <a:r>
              <a:rPr lang="cs-CZ" sz="2000" dirty="0"/>
              <a:t> </a:t>
            </a:r>
            <a:r>
              <a:rPr lang="cs-CZ" sz="2000" dirty="0" err="1"/>
              <a:t>pressure</a:t>
            </a:r>
            <a:r>
              <a:rPr lang="cs-CZ" sz="2000" dirty="0"/>
              <a:t> and mortality </a:t>
            </a:r>
          </a:p>
          <a:p>
            <a:pPr lvl="1"/>
            <a:r>
              <a:rPr lang="cs-CZ" sz="2000" dirty="0" err="1"/>
              <a:t>artificial</a:t>
            </a:r>
            <a:r>
              <a:rPr lang="cs-CZ" sz="2000" dirty="0"/>
              <a:t> </a:t>
            </a:r>
            <a:r>
              <a:rPr lang="cs-CZ" sz="2000" dirty="0" err="1"/>
              <a:t>dichotomy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normo- and </a:t>
            </a:r>
            <a:r>
              <a:rPr lang="cs-CZ" sz="2000" dirty="0" err="1"/>
              <a:t>hypertension</a:t>
            </a:r>
            <a:endParaRPr lang="cs-CZ" sz="2000" dirty="0"/>
          </a:p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level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benefits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action</a:t>
            </a:r>
            <a:r>
              <a:rPr lang="cs-CZ" sz="2400" dirty="0"/>
              <a:t> </a:t>
            </a:r>
            <a:r>
              <a:rPr lang="cs-CZ" sz="2400" dirty="0" err="1"/>
              <a:t>exceed</a:t>
            </a:r>
            <a:r>
              <a:rPr lang="cs-CZ" sz="2400" dirty="0"/>
              <a:t> </a:t>
            </a:r>
            <a:r>
              <a:rPr lang="cs-CZ" sz="2400" dirty="0" err="1"/>
              <a:t>those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inaction</a:t>
            </a:r>
            <a:endParaRPr lang="cs-CZ" sz="2400" dirty="0"/>
          </a:p>
          <a:p>
            <a:pPr lvl="1"/>
            <a:r>
              <a:rPr lang="cs-CZ" sz="2000" dirty="0"/>
              <a:t>benefit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action</a:t>
            </a:r>
            <a:r>
              <a:rPr lang="cs-CZ" sz="2000" dirty="0"/>
              <a:t> – </a:t>
            </a:r>
            <a:r>
              <a:rPr lang="cs-CZ" sz="2000" dirty="0" err="1"/>
              <a:t>decreased</a:t>
            </a:r>
            <a:r>
              <a:rPr lang="cs-CZ" sz="2000" dirty="0"/>
              <a:t> risk </a:t>
            </a:r>
            <a:r>
              <a:rPr lang="cs-CZ" sz="2000" dirty="0" err="1"/>
              <a:t>of</a:t>
            </a:r>
            <a:r>
              <a:rPr lang="cs-CZ" sz="2000" dirty="0"/>
              <a:t> CV </a:t>
            </a:r>
            <a:r>
              <a:rPr lang="cs-CZ" sz="2000" dirty="0" err="1"/>
              <a:t>disease</a:t>
            </a:r>
            <a:endParaRPr lang="cs-CZ" sz="2000" dirty="0"/>
          </a:p>
          <a:p>
            <a:pPr lvl="1"/>
            <a:r>
              <a:rPr lang="cs-CZ" sz="2000" dirty="0"/>
              <a:t>risk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action</a:t>
            </a:r>
            <a:r>
              <a:rPr lang="cs-CZ" sz="2000" dirty="0"/>
              <a:t> – </a:t>
            </a:r>
            <a:r>
              <a:rPr lang="cs-CZ" sz="2000" dirty="0" err="1"/>
              <a:t>side</a:t>
            </a:r>
            <a:r>
              <a:rPr lang="cs-CZ" sz="2000" dirty="0"/>
              <a:t> </a:t>
            </a:r>
            <a:r>
              <a:rPr lang="cs-CZ" sz="2000" dirty="0" err="1"/>
              <a:t>effect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therapy</a:t>
            </a:r>
            <a:endParaRPr lang="cs-CZ" sz="2000" dirty="0"/>
          </a:p>
          <a:p>
            <a:pPr lvl="2"/>
            <a:r>
              <a:rPr lang="cs-CZ" sz="1600" dirty="0" err="1"/>
              <a:t>hypokalemia</a:t>
            </a:r>
            <a:r>
              <a:rPr lang="cs-CZ" sz="1600" dirty="0"/>
              <a:t> in </a:t>
            </a:r>
            <a:r>
              <a:rPr lang="cs-CZ" sz="1600" dirty="0" err="1"/>
              <a:t>diuretics-treated</a:t>
            </a:r>
            <a:r>
              <a:rPr lang="cs-CZ" sz="1600" dirty="0"/>
              <a:t> </a:t>
            </a:r>
            <a:r>
              <a:rPr lang="cs-CZ" sz="1600" dirty="0" err="1"/>
              <a:t>patients</a:t>
            </a:r>
            <a:endParaRPr lang="cs-CZ" sz="1600" dirty="0"/>
          </a:p>
          <a:p>
            <a:pPr lvl="2"/>
            <a:r>
              <a:rPr lang="cs-CZ" sz="1600" dirty="0" err="1"/>
              <a:t>elevation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triglycerides</a:t>
            </a:r>
            <a:r>
              <a:rPr lang="cs-CZ" sz="1600" dirty="0"/>
              <a:t> and </a:t>
            </a:r>
            <a:r>
              <a:rPr lang="cs-CZ" sz="1600" dirty="0" err="1"/>
              <a:t>glucose</a:t>
            </a:r>
            <a:r>
              <a:rPr lang="cs-CZ" sz="1600" dirty="0"/>
              <a:t> in </a:t>
            </a:r>
            <a:r>
              <a:rPr lang="el-GR" sz="1600" dirty="0"/>
              <a:t>β</a:t>
            </a:r>
            <a:r>
              <a:rPr lang="cs-CZ" sz="1600" dirty="0"/>
              <a:t>-</a:t>
            </a:r>
            <a:r>
              <a:rPr lang="cs-CZ" sz="1600" dirty="0" err="1"/>
              <a:t>blockers</a:t>
            </a:r>
            <a:r>
              <a:rPr lang="cs-CZ" sz="1600" dirty="0"/>
              <a:t> </a:t>
            </a:r>
            <a:r>
              <a:rPr lang="cs-CZ" sz="1600" dirty="0" err="1"/>
              <a:t>users</a:t>
            </a:r>
            <a:endParaRPr lang="cs-CZ" sz="1600" dirty="0"/>
          </a:p>
          <a:p>
            <a:pPr lvl="1"/>
            <a:r>
              <a:rPr lang="cs-CZ" sz="2000" dirty="0"/>
              <a:t>risk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inaction</a:t>
            </a:r>
            <a:r>
              <a:rPr lang="cs-CZ" sz="2000" dirty="0"/>
              <a:t> - </a:t>
            </a:r>
            <a:r>
              <a:rPr lang="cs-CZ" sz="2000" dirty="0" err="1"/>
              <a:t>increased</a:t>
            </a:r>
            <a:r>
              <a:rPr lang="cs-CZ" sz="2000" dirty="0"/>
              <a:t> risk </a:t>
            </a:r>
            <a:r>
              <a:rPr lang="cs-CZ" sz="2000" dirty="0" err="1"/>
              <a:t>of</a:t>
            </a:r>
            <a:r>
              <a:rPr lang="cs-CZ" sz="2000" dirty="0"/>
              <a:t> CV </a:t>
            </a:r>
            <a:r>
              <a:rPr lang="cs-CZ" sz="2000" dirty="0" err="1"/>
              <a:t>disease</a:t>
            </a:r>
            <a:endParaRPr lang="en-US" sz="2000" dirty="0"/>
          </a:p>
          <a:p>
            <a:r>
              <a:rPr lang="en-GB" sz="2400" dirty="0"/>
              <a:t>benefit of drug treatment have been definitely established in randomized placebo-controlled trials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16592" y="1302589"/>
            <a:ext cx="3477288" cy="34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23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8476"/>
            <a:ext cx="10515600" cy="721803"/>
          </a:xfrm>
        </p:spPr>
        <p:txBody>
          <a:bodyPr>
            <a:normAutofit/>
          </a:bodyPr>
          <a:lstStyle/>
          <a:p>
            <a:r>
              <a:rPr lang="cs-CZ" sz="4000" dirty="0" err="1"/>
              <a:t>Pheochromocytoma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147312"/>
            <a:ext cx="6209581" cy="5374257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/>
              <a:t>tumor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chromaffin</a:t>
            </a:r>
            <a:r>
              <a:rPr lang="cs-CZ" sz="2200" dirty="0"/>
              <a:t> </a:t>
            </a:r>
            <a:r>
              <a:rPr lang="cs-CZ" sz="2200" dirty="0" err="1"/>
              <a:t>tissue</a:t>
            </a:r>
            <a:endParaRPr lang="cs-CZ" sz="2200" dirty="0"/>
          </a:p>
          <a:p>
            <a:pPr lvl="1"/>
            <a:r>
              <a:rPr lang="cs-CZ" sz="1900" dirty="0" err="1"/>
              <a:t>adrenal</a:t>
            </a:r>
            <a:r>
              <a:rPr lang="cs-CZ" sz="1900" dirty="0"/>
              <a:t> </a:t>
            </a:r>
            <a:r>
              <a:rPr lang="cs-CZ" sz="1900" dirty="0" err="1"/>
              <a:t>medulla</a:t>
            </a:r>
            <a:endParaRPr lang="cs-CZ" sz="1900" dirty="0"/>
          </a:p>
          <a:p>
            <a:pPr lvl="1"/>
            <a:r>
              <a:rPr lang="cs-CZ" sz="1900" dirty="0" err="1"/>
              <a:t>sympathetic</a:t>
            </a:r>
            <a:r>
              <a:rPr lang="cs-CZ" sz="1900" dirty="0"/>
              <a:t> ganglia</a:t>
            </a:r>
          </a:p>
          <a:p>
            <a:r>
              <a:rPr lang="cs-CZ" sz="2200" dirty="0"/>
              <a:t>0.1 – 0.5 %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people</a:t>
            </a:r>
            <a:r>
              <a:rPr lang="cs-CZ" sz="2200" dirty="0"/>
              <a:t> </a:t>
            </a:r>
            <a:r>
              <a:rPr lang="cs-CZ" sz="2200" dirty="0" err="1"/>
              <a:t>with</a:t>
            </a:r>
            <a:r>
              <a:rPr lang="cs-CZ" sz="2200" dirty="0"/>
              <a:t> </a:t>
            </a:r>
            <a:r>
              <a:rPr lang="cs-CZ" sz="2200" dirty="0" err="1"/>
              <a:t>hypertension</a:t>
            </a:r>
            <a:endParaRPr lang="cs-CZ" sz="2200" dirty="0"/>
          </a:p>
          <a:p>
            <a:r>
              <a:rPr lang="cs-CZ" sz="2200" dirty="0" err="1"/>
              <a:t>can</a:t>
            </a:r>
            <a:r>
              <a:rPr lang="cs-CZ" sz="2200" dirty="0"/>
              <a:t> cause </a:t>
            </a:r>
            <a:r>
              <a:rPr lang="cs-CZ" sz="2200" dirty="0" err="1"/>
              <a:t>serious</a:t>
            </a:r>
            <a:r>
              <a:rPr lang="cs-CZ" sz="2200" dirty="0"/>
              <a:t> </a:t>
            </a:r>
            <a:r>
              <a:rPr lang="cs-CZ" sz="2200" dirty="0" err="1"/>
              <a:t>hypertensive</a:t>
            </a:r>
            <a:r>
              <a:rPr lang="cs-CZ" sz="2200" dirty="0"/>
              <a:t> </a:t>
            </a:r>
            <a:r>
              <a:rPr lang="cs-CZ" sz="2200" dirty="0" err="1"/>
              <a:t>crisis</a:t>
            </a:r>
            <a:endParaRPr lang="cs-CZ" sz="2200" dirty="0"/>
          </a:p>
          <a:p>
            <a:r>
              <a:rPr lang="cs-CZ" sz="2200" dirty="0" err="1"/>
              <a:t>production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epinephrine</a:t>
            </a:r>
            <a:r>
              <a:rPr lang="cs-CZ" sz="2200" dirty="0"/>
              <a:t> and </a:t>
            </a:r>
            <a:r>
              <a:rPr lang="cs-CZ" sz="2200" dirty="0" err="1"/>
              <a:t>norepinephrine</a:t>
            </a:r>
            <a:endParaRPr lang="cs-CZ" sz="2200" dirty="0"/>
          </a:p>
          <a:p>
            <a:pPr lvl="1"/>
            <a:r>
              <a:rPr lang="cs-CZ" sz="1900" dirty="0" err="1"/>
              <a:t>paroxysmal</a:t>
            </a:r>
            <a:r>
              <a:rPr lang="cs-CZ" sz="1900" dirty="0"/>
              <a:t> </a:t>
            </a:r>
            <a:r>
              <a:rPr lang="cs-CZ" sz="1900" dirty="0" err="1"/>
              <a:t>or</a:t>
            </a:r>
            <a:r>
              <a:rPr lang="cs-CZ" sz="1900" dirty="0"/>
              <a:t> </a:t>
            </a:r>
            <a:r>
              <a:rPr lang="cs-CZ" sz="1900" dirty="0" err="1"/>
              <a:t>continuous</a:t>
            </a:r>
            <a:endParaRPr lang="cs-CZ" sz="1900" dirty="0"/>
          </a:p>
          <a:p>
            <a:pPr lvl="1"/>
            <a:r>
              <a:rPr lang="cs-CZ" sz="1900" dirty="0" err="1"/>
              <a:t>episodes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headache</a:t>
            </a:r>
            <a:r>
              <a:rPr lang="cs-CZ" sz="1900" dirty="0"/>
              <a:t>, </a:t>
            </a:r>
            <a:r>
              <a:rPr lang="cs-CZ" sz="1900" dirty="0" err="1"/>
              <a:t>sweating</a:t>
            </a:r>
            <a:r>
              <a:rPr lang="cs-CZ" sz="1900" dirty="0"/>
              <a:t>, </a:t>
            </a:r>
            <a:r>
              <a:rPr lang="cs-CZ" sz="1900" dirty="0" err="1"/>
              <a:t>palpitations</a:t>
            </a:r>
            <a:endParaRPr lang="cs-CZ" sz="1900" dirty="0"/>
          </a:p>
          <a:p>
            <a:pPr lvl="1"/>
            <a:r>
              <a:rPr lang="cs-CZ" sz="1900" dirty="0" err="1"/>
              <a:t>weakness</a:t>
            </a:r>
            <a:r>
              <a:rPr lang="cs-CZ" sz="1900" dirty="0"/>
              <a:t>, </a:t>
            </a:r>
            <a:r>
              <a:rPr lang="cs-CZ" sz="1900" dirty="0" err="1"/>
              <a:t>fatigue</a:t>
            </a:r>
            <a:r>
              <a:rPr lang="cs-CZ" sz="1900" dirty="0"/>
              <a:t>, </a:t>
            </a:r>
            <a:r>
              <a:rPr lang="cs-CZ" sz="1900" dirty="0" err="1"/>
              <a:t>weight</a:t>
            </a:r>
            <a:r>
              <a:rPr lang="cs-CZ" sz="1900" dirty="0"/>
              <a:t> </a:t>
            </a:r>
            <a:r>
              <a:rPr lang="cs-CZ" sz="1900" dirty="0" err="1"/>
              <a:t>loss</a:t>
            </a:r>
            <a:endParaRPr lang="cs-CZ" sz="1900" dirty="0"/>
          </a:p>
          <a:p>
            <a:pPr lvl="1"/>
            <a:r>
              <a:rPr lang="cs-CZ" sz="1900" dirty="0" err="1"/>
              <a:t>marked</a:t>
            </a:r>
            <a:r>
              <a:rPr lang="cs-CZ" sz="1900" dirty="0"/>
              <a:t> BP variability</a:t>
            </a:r>
          </a:p>
          <a:p>
            <a:r>
              <a:rPr lang="cs-CZ" sz="2200" dirty="0" err="1"/>
              <a:t>diagnostic</a:t>
            </a:r>
            <a:r>
              <a:rPr lang="cs-CZ" sz="2200" dirty="0"/>
              <a:t> test</a:t>
            </a:r>
          </a:p>
          <a:p>
            <a:pPr lvl="1"/>
            <a:r>
              <a:rPr lang="cs-CZ" sz="1900" dirty="0" err="1"/>
              <a:t>urinary</a:t>
            </a:r>
            <a:r>
              <a:rPr lang="cs-CZ" sz="1900" dirty="0"/>
              <a:t> </a:t>
            </a:r>
            <a:r>
              <a:rPr lang="cs-CZ" sz="1900" dirty="0" err="1"/>
              <a:t>catecholamines</a:t>
            </a:r>
            <a:endParaRPr lang="cs-CZ" sz="1900" dirty="0"/>
          </a:p>
          <a:p>
            <a:pPr lvl="1"/>
            <a:r>
              <a:rPr lang="cs-CZ" sz="1900" dirty="0" err="1"/>
              <a:t>localization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tumor</a:t>
            </a:r>
          </a:p>
          <a:p>
            <a:r>
              <a:rPr lang="cs-CZ" sz="2200" dirty="0" err="1"/>
              <a:t>treatment</a:t>
            </a:r>
            <a:endParaRPr lang="cs-CZ" sz="2200" dirty="0"/>
          </a:p>
          <a:p>
            <a:pPr lvl="1"/>
            <a:r>
              <a:rPr lang="cs-CZ" sz="1900" dirty="0" err="1"/>
              <a:t>surgery</a:t>
            </a:r>
            <a:endParaRPr lang="cs-CZ" sz="1900" dirty="0"/>
          </a:p>
          <a:p>
            <a:pPr lvl="1"/>
            <a:r>
              <a:rPr lang="cs-CZ" sz="1900" dirty="0" err="1"/>
              <a:t>blockade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catecholamines</a:t>
            </a:r>
            <a:r>
              <a:rPr lang="cs-CZ" sz="1900" dirty="0"/>
              <a:t> </a:t>
            </a:r>
            <a:r>
              <a:rPr lang="cs-CZ" sz="1900" dirty="0" err="1"/>
              <a:t>action</a:t>
            </a:r>
            <a:r>
              <a:rPr lang="cs-CZ" sz="1900" dirty="0"/>
              <a:t> </a:t>
            </a:r>
            <a:r>
              <a:rPr lang="cs-CZ" sz="1900" dirty="0" err="1"/>
              <a:t>or</a:t>
            </a:r>
            <a:r>
              <a:rPr lang="cs-CZ" sz="1900" dirty="0"/>
              <a:t> </a:t>
            </a:r>
            <a:r>
              <a:rPr lang="cs-CZ" sz="1900" dirty="0" err="1"/>
              <a:t>synthesis</a:t>
            </a:r>
            <a:endParaRPr lang="cs-CZ" sz="19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1001" y="940279"/>
            <a:ext cx="3535986" cy="326773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11000" y="4459856"/>
            <a:ext cx="409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50 %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paroxysmal</a:t>
            </a:r>
            <a:r>
              <a:rPr lang="cs-CZ" dirty="0"/>
              <a:t> </a:t>
            </a:r>
            <a:r>
              <a:rPr lang="cs-CZ" dirty="0" err="1"/>
              <a:t>episodes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endParaRPr lang="cs-CZ" dirty="0"/>
          </a:p>
          <a:p>
            <a:r>
              <a:rPr lang="cs-CZ" dirty="0" err="1"/>
              <a:t>other</a:t>
            </a:r>
            <a:r>
              <a:rPr lang="cs-CZ" dirty="0"/>
              <a:t> 50 %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sustaines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endParaRPr lang="cs-CZ" dirty="0"/>
          </a:p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normotensive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2597"/>
            <a:ext cx="10515600" cy="782188"/>
          </a:xfrm>
        </p:spPr>
        <p:txBody>
          <a:bodyPr>
            <a:normAutofit/>
          </a:bodyPr>
          <a:lstStyle/>
          <a:p>
            <a:r>
              <a:rPr lang="cs-CZ" sz="4000" dirty="0" err="1"/>
              <a:t>Hypertension</a:t>
            </a:r>
            <a:r>
              <a:rPr lang="cs-CZ" sz="4000" dirty="0"/>
              <a:t> in </a:t>
            </a:r>
            <a:r>
              <a:rPr lang="cs-CZ" sz="4000" dirty="0" err="1"/>
              <a:t>pregnancy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302588"/>
            <a:ext cx="5181600" cy="5184475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5-10 %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all</a:t>
            </a:r>
            <a:r>
              <a:rPr lang="cs-CZ" sz="2600" dirty="0"/>
              <a:t> </a:t>
            </a:r>
            <a:r>
              <a:rPr lang="cs-CZ" sz="2600" dirty="0" err="1"/>
              <a:t>pregnancies</a:t>
            </a:r>
            <a:endParaRPr lang="cs-CZ" sz="2600" dirty="0"/>
          </a:p>
          <a:p>
            <a:r>
              <a:rPr lang="cs-CZ" sz="2600" dirty="0" err="1"/>
              <a:t>blood</a:t>
            </a:r>
            <a:r>
              <a:rPr lang="cs-CZ" sz="2600" dirty="0"/>
              <a:t> </a:t>
            </a:r>
            <a:r>
              <a:rPr lang="cs-CZ" sz="2600" dirty="0" err="1"/>
              <a:t>pressure</a:t>
            </a:r>
            <a:r>
              <a:rPr lang="cs-CZ" sz="2600" dirty="0"/>
              <a:t> </a:t>
            </a:r>
            <a:r>
              <a:rPr lang="cs-CZ" sz="2600" dirty="0" err="1"/>
              <a:t>changes</a:t>
            </a:r>
            <a:r>
              <a:rPr lang="cs-CZ" sz="2600" dirty="0"/>
              <a:t> </a:t>
            </a:r>
            <a:r>
              <a:rPr lang="cs-CZ" sz="2600" dirty="0" err="1"/>
              <a:t>during</a:t>
            </a:r>
            <a:r>
              <a:rPr lang="cs-CZ" sz="2600" dirty="0"/>
              <a:t> </a:t>
            </a:r>
            <a:r>
              <a:rPr lang="cs-CZ" sz="2600" dirty="0" err="1"/>
              <a:t>pregnancy</a:t>
            </a:r>
            <a:endParaRPr lang="cs-CZ" sz="2600" dirty="0"/>
          </a:p>
          <a:p>
            <a:pPr lvl="1"/>
            <a:r>
              <a:rPr lang="cs-CZ" sz="2200" dirty="0" err="1"/>
              <a:t>decrease</a:t>
            </a:r>
            <a:r>
              <a:rPr lang="cs-CZ" sz="2200" dirty="0"/>
              <a:t> </a:t>
            </a:r>
            <a:r>
              <a:rPr lang="cs-CZ" sz="2200" dirty="0" err="1"/>
              <a:t>during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first</a:t>
            </a:r>
            <a:r>
              <a:rPr lang="cs-CZ" sz="2200" dirty="0"/>
              <a:t> </a:t>
            </a:r>
            <a:r>
              <a:rPr lang="cs-CZ" sz="2200" dirty="0" err="1"/>
              <a:t>semester</a:t>
            </a:r>
            <a:endParaRPr lang="cs-CZ" sz="2200" dirty="0"/>
          </a:p>
          <a:p>
            <a:pPr lvl="1"/>
            <a:r>
              <a:rPr lang="cs-CZ" sz="2200" dirty="0" err="1"/>
              <a:t>lowest</a:t>
            </a:r>
            <a:r>
              <a:rPr lang="cs-CZ" sz="2200" dirty="0"/>
              <a:t> in </a:t>
            </a:r>
            <a:r>
              <a:rPr lang="cs-CZ" sz="2200" dirty="0" err="1"/>
              <a:t>the</a:t>
            </a:r>
            <a:r>
              <a:rPr lang="cs-CZ" sz="2200" dirty="0"/>
              <a:t> second </a:t>
            </a:r>
            <a:r>
              <a:rPr lang="cs-CZ" sz="2200" dirty="0" err="1"/>
              <a:t>trimester</a:t>
            </a:r>
            <a:endParaRPr lang="cs-CZ" sz="2200" dirty="0"/>
          </a:p>
          <a:p>
            <a:pPr lvl="1"/>
            <a:r>
              <a:rPr lang="cs-CZ" sz="2200" dirty="0" err="1"/>
              <a:t>rise</a:t>
            </a:r>
            <a:r>
              <a:rPr lang="cs-CZ" sz="2200" dirty="0"/>
              <a:t> </a:t>
            </a:r>
            <a:r>
              <a:rPr lang="cs-CZ" sz="2200" dirty="0" err="1"/>
              <a:t>during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third</a:t>
            </a:r>
            <a:r>
              <a:rPr lang="cs-CZ" sz="2200" dirty="0"/>
              <a:t> </a:t>
            </a:r>
            <a:r>
              <a:rPr lang="cs-CZ" sz="2200" dirty="0" err="1"/>
              <a:t>trimester</a:t>
            </a:r>
            <a:endParaRPr lang="cs-CZ" sz="2200" dirty="0"/>
          </a:p>
          <a:p>
            <a:r>
              <a:rPr lang="cs-CZ" sz="2600" dirty="0" err="1"/>
              <a:t>changes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cardiac</a:t>
            </a:r>
            <a:r>
              <a:rPr lang="cs-CZ" sz="2600" dirty="0"/>
              <a:t> output (CO) and </a:t>
            </a:r>
            <a:r>
              <a:rPr lang="cs-CZ" sz="2600" dirty="0" err="1"/>
              <a:t>peripheral</a:t>
            </a:r>
            <a:r>
              <a:rPr lang="cs-CZ" sz="2600" dirty="0"/>
              <a:t> </a:t>
            </a:r>
            <a:r>
              <a:rPr lang="cs-CZ" sz="2600" dirty="0" err="1"/>
              <a:t>vascular</a:t>
            </a:r>
            <a:r>
              <a:rPr lang="cs-CZ" sz="2600" dirty="0"/>
              <a:t> resistence (PR)</a:t>
            </a:r>
          </a:p>
          <a:p>
            <a:pPr lvl="1"/>
            <a:r>
              <a:rPr lang="cs-CZ" sz="2200" dirty="0" err="1"/>
              <a:t>large</a:t>
            </a:r>
            <a:r>
              <a:rPr lang="cs-CZ" sz="2200" dirty="0"/>
              <a:t> </a:t>
            </a:r>
            <a:r>
              <a:rPr lang="cs-CZ" sz="2200" dirty="0" err="1"/>
              <a:t>increase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CO in early </a:t>
            </a:r>
            <a:r>
              <a:rPr lang="cs-CZ" sz="2200" dirty="0" err="1"/>
              <a:t>pregnancy</a:t>
            </a:r>
            <a:endParaRPr lang="cs-CZ" sz="2200" dirty="0"/>
          </a:p>
          <a:p>
            <a:pPr lvl="2"/>
            <a:r>
              <a:rPr lang="cs-CZ" sz="1900" dirty="0" err="1"/>
              <a:t>high</a:t>
            </a:r>
            <a:r>
              <a:rPr lang="cs-CZ" sz="1900" dirty="0"/>
              <a:t> </a:t>
            </a:r>
            <a:r>
              <a:rPr lang="cs-CZ" sz="1900" dirty="0" err="1"/>
              <a:t>throughout</a:t>
            </a:r>
            <a:r>
              <a:rPr lang="cs-CZ" sz="1900" dirty="0"/>
              <a:t> </a:t>
            </a:r>
            <a:r>
              <a:rPr lang="cs-CZ" sz="1900" dirty="0" err="1"/>
              <a:t>pregnancy</a:t>
            </a:r>
            <a:endParaRPr lang="cs-CZ" sz="1900" dirty="0"/>
          </a:p>
          <a:p>
            <a:pPr lvl="1"/>
            <a:r>
              <a:rPr lang="cs-CZ" sz="2200" dirty="0" err="1"/>
              <a:t>decreased</a:t>
            </a:r>
            <a:r>
              <a:rPr lang="cs-CZ" sz="2200" dirty="0"/>
              <a:t> PR</a:t>
            </a:r>
          </a:p>
          <a:p>
            <a:r>
              <a:rPr lang="cs-CZ" sz="2600" dirty="0" err="1"/>
              <a:t>pregnancy</a:t>
            </a:r>
            <a:r>
              <a:rPr lang="cs-CZ" sz="2600" dirty="0"/>
              <a:t> </a:t>
            </a:r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normally</a:t>
            </a:r>
            <a:r>
              <a:rPr lang="cs-CZ" sz="2600" dirty="0"/>
              <a:t> </a:t>
            </a:r>
            <a:r>
              <a:rPr lang="cs-CZ" sz="2600" dirty="0" err="1"/>
              <a:t>accompanied</a:t>
            </a:r>
            <a:r>
              <a:rPr lang="cs-CZ" sz="2600" dirty="0"/>
              <a:t> by</a:t>
            </a:r>
          </a:p>
          <a:p>
            <a:pPr lvl="1"/>
            <a:r>
              <a:rPr lang="cs-CZ" sz="2200" dirty="0" err="1"/>
              <a:t>increased</a:t>
            </a:r>
            <a:r>
              <a:rPr lang="cs-CZ" sz="2200" dirty="0"/>
              <a:t> renin, </a:t>
            </a:r>
            <a:r>
              <a:rPr lang="cs-CZ" sz="2200" dirty="0" err="1"/>
              <a:t>ang</a:t>
            </a:r>
            <a:r>
              <a:rPr lang="cs-CZ" sz="2200" dirty="0"/>
              <a:t> I and II, estrogen, progesterone and aldosterone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302588"/>
            <a:ext cx="5181600" cy="2665563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 err="1"/>
              <a:t>women</a:t>
            </a:r>
            <a:r>
              <a:rPr lang="cs-CZ" sz="2600" dirty="0"/>
              <a:t> </a:t>
            </a:r>
            <a:r>
              <a:rPr lang="cs-CZ" sz="2600" dirty="0" err="1"/>
              <a:t>with</a:t>
            </a:r>
            <a:r>
              <a:rPr lang="cs-CZ" sz="2600" dirty="0"/>
              <a:t> </a:t>
            </a:r>
            <a:r>
              <a:rPr lang="cs-CZ" sz="2600" dirty="0" err="1"/>
              <a:t>preeclampsia</a:t>
            </a:r>
            <a:endParaRPr lang="cs-CZ" sz="2600" dirty="0"/>
          </a:p>
          <a:p>
            <a:pPr lvl="1"/>
            <a:r>
              <a:rPr lang="cs-CZ" sz="2200" dirty="0" err="1"/>
              <a:t>new-onset</a:t>
            </a:r>
            <a:r>
              <a:rPr lang="cs-CZ" sz="2200" dirty="0"/>
              <a:t> </a:t>
            </a:r>
            <a:r>
              <a:rPr lang="cs-CZ" sz="2200" dirty="0" err="1"/>
              <a:t>hypertension</a:t>
            </a:r>
            <a:r>
              <a:rPr lang="cs-CZ" sz="2200" dirty="0"/>
              <a:t> </a:t>
            </a:r>
            <a:r>
              <a:rPr lang="cs-CZ" sz="2200" dirty="0" err="1"/>
              <a:t>with</a:t>
            </a:r>
            <a:r>
              <a:rPr lang="cs-CZ" sz="2200" dirty="0"/>
              <a:t> </a:t>
            </a:r>
            <a:r>
              <a:rPr lang="cs-CZ" sz="2200" dirty="0" err="1"/>
              <a:t>proteinuria</a:t>
            </a:r>
            <a:endParaRPr lang="cs-CZ" sz="2200" dirty="0"/>
          </a:p>
          <a:p>
            <a:pPr lvl="2"/>
            <a:r>
              <a:rPr lang="cs-CZ" sz="1900" dirty="0" err="1"/>
              <a:t>develops</a:t>
            </a:r>
            <a:r>
              <a:rPr lang="cs-CZ" sz="1900" dirty="0"/>
              <a:t> </a:t>
            </a:r>
            <a:r>
              <a:rPr lang="cs-CZ" sz="1900" dirty="0" err="1"/>
              <a:t>after</a:t>
            </a:r>
            <a:r>
              <a:rPr lang="cs-CZ" sz="1900" dirty="0"/>
              <a:t> 20 </a:t>
            </a:r>
            <a:r>
              <a:rPr lang="cs-CZ" sz="1900" dirty="0" err="1"/>
              <a:t>weeks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pregnancy</a:t>
            </a:r>
            <a:endParaRPr lang="cs-CZ" sz="1900" dirty="0"/>
          </a:p>
          <a:p>
            <a:pPr lvl="1"/>
            <a:r>
              <a:rPr lang="cs-CZ" sz="2200" dirty="0"/>
              <a:t>sensitive to </a:t>
            </a:r>
            <a:r>
              <a:rPr lang="cs-CZ" sz="2200" dirty="0" err="1"/>
              <a:t>the</a:t>
            </a:r>
            <a:r>
              <a:rPr lang="cs-CZ" sz="2200" dirty="0"/>
              <a:t> RAAS</a:t>
            </a:r>
          </a:p>
          <a:p>
            <a:pPr lvl="1"/>
            <a:r>
              <a:rPr lang="cs-CZ" sz="2200" dirty="0" err="1"/>
              <a:t>also</a:t>
            </a:r>
            <a:r>
              <a:rPr lang="cs-CZ" sz="2200" dirty="0"/>
              <a:t> </a:t>
            </a:r>
            <a:r>
              <a:rPr lang="cs-CZ" sz="2200" dirty="0" err="1"/>
              <a:t>responsive</a:t>
            </a:r>
            <a:r>
              <a:rPr lang="cs-CZ" sz="2200" dirty="0"/>
              <a:t> to </a:t>
            </a:r>
            <a:r>
              <a:rPr lang="cs-CZ" sz="2200" dirty="0" err="1"/>
              <a:t>other</a:t>
            </a:r>
            <a:r>
              <a:rPr lang="cs-CZ" sz="2200" dirty="0"/>
              <a:t> </a:t>
            </a:r>
            <a:r>
              <a:rPr lang="cs-CZ" sz="2200" dirty="0" err="1"/>
              <a:t>vasoconstrictors</a:t>
            </a:r>
            <a:endParaRPr lang="cs-CZ" sz="2200" dirty="0"/>
          </a:p>
          <a:p>
            <a:pPr lvl="1"/>
            <a:r>
              <a:rPr lang="cs-CZ" sz="2200" dirty="0"/>
              <a:t>insulin resistence </a:t>
            </a:r>
            <a:r>
              <a:rPr lang="cs-CZ" sz="2200" dirty="0" err="1"/>
              <a:t>may</a:t>
            </a:r>
            <a:r>
              <a:rPr lang="cs-CZ" sz="2200" dirty="0"/>
              <a:t> </a:t>
            </a:r>
            <a:r>
              <a:rPr lang="cs-CZ" sz="2200" dirty="0" err="1"/>
              <a:t>predispose</a:t>
            </a:r>
            <a:r>
              <a:rPr lang="cs-CZ" sz="2200" dirty="0"/>
              <a:t> to </a:t>
            </a:r>
            <a:r>
              <a:rPr lang="cs-CZ" sz="2200" dirty="0" err="1"/>
              <a:t>hypertension</a:t>
            </a:r>
            <a:endParaRPr lang="cs-CZ" sz="22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860" y="3968151"/>
            <a:ext cx="2670279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00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5344"/>
            <a:ext cx="10515600" cy="782188"/>
          </a:xfrm>
        </p:spPr>
        <p:txBody>
          <a:bodyPr>
            <a:normAutofit/>
          </a:bodyPr>
          <a:lstStyle/>
          <a:p>
            <a:r>
              <a:rPr lang="cs-CZ" sz="4000" dirty="0"/>
              <a:t>Oral </a:t>
            </a:r>
            <a:r>
              <a:rPr lang="cs-CZ" sz="4000" dirty="0" err="1"/>
              <a:t>contraceptive</a:t>
            </a:r>
            <a:r>
              <a:rPr lang="cs-CZ" sz="4000" dirty="0"/>
              <a:t> </a:t>
            </a:r>
            <a:r>
              <a:rPr lang="cs-CZ" sz="4000" dirty="0" err="1"/>
              <a:t>drugs</a:t>
            </a:r>
            <a:r>
              <a:rPr lang="cs-CZ" sz="4000" dirty="0"/>
              <a:t> and </a:t>
            </a:r>
            <a:r>
              <a:rPr lang="cs-CZ" sz="4000" dirty="0" err="1"/>
              <a:t>hypertension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199072"/>
            <a:ext cx="5181600" cy="4977891"/>
          </a:xfrm>
        </p:spPr>
        <p:txBody>
          <a:bodyPr/>
          <a:lstStyle/>
          <a:p>
            <a:r>
              <a:rPr lang="cs-CZ" sz="2400" dirty="0" err="1"/>
              <a:t>the</a:t>
            </a:r>
            <a:r>
              <a:rPr lang="cs-CZ" sz="2400" dirty="0"/>
              <a:t> most </a:t>
            </a:r>
            <a:r>
              <a:rPr lang="cs-CZ" sz="2400" dirty="0" err="1"/>
              <a:t>common</a:t>
            </a:r>
            <a:r>
              <a:rPr lang="cs-CZ" sz="2400" dirty="0"/>
              <a:t> cause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secondary</a:t>
            </a:r>
            <a:r>
              <a:rPr lang="cs-CZ" sz="2400" dirty="0"/>
              <a:t> </a:t>
            </a:r>
            <a:r>
              <a:rPr lang="cs-CZ" sz="2400" dirty="0" err="1"/>
              <a:t>hypertension</a:t>
            </a:r>
            <a:r>
              <a:rPr lang="cs-CZ" sz="2400" dirty="0"/>
              <a:t> in </a:t>
            </a:r>
            <a:r>
              <a:rPr lang="cs-CZ" sz="2400" dirty="0" err="1"/>
              <a:t>young</a:t>
            </a:r>
            <a:r>
              <a:rPr lang="cs-CZ" sz="2400" dirty="0"/>
              <a:t> </a:t>
            </a:r>
            <a:r>
              <a:rPr lang="cs-CZ" sz="2400" dirty="0" err="1"/>
              <a:t>women</a:t>
            </a:r>
            <a:endParaRPr lang="cs-CZ" sz="2400" dirty="0"/>
          </a:p>
          <a:p>
            <a:r>
              <a:rPr lang="cs-CZ" sz="2400" dirty="0" err="1"/>
              <a:t>mechanism</a:t>
            </a:r>
            <a:endParaRPr lang="cs-CZ" sz="2400" dirty="0"/>
          </a:p>
          <a:p>
            <a:pPr lvl="1"/>
            <a:r>
              <a:rPr lang="cs-CZ" sz="2000" dirty="0" err="1"/>
              <a:t>volume</a:t>
            </a:r>
            <a:r>
              <a:rPr lang="cs-CZ" sz="2000" dirty="0"/>
              <a:t> </a:t>
            </a:r>
            <a:r>
              <a:rPr lang="cs-CZ" sz="2000" dirty="0" err="1"/>
              <a:t>expansion</a:t>
            </a:r>
            <a:endParaRPr lang="cs-CZ" sz="2000" dirty="0"/>
          </a:p>
          <a:p>
            <a:pPr lvl="2"/>
            <a:r>
              <a:rPr lang="cs-CZ" sz="1800" dirty="0" err="1"/>
              <a:t>estrogens</a:t>
            </a:r>
            <a:r>
              <a:rPr lang="cs-CZ" sz="1800" dirty="0"/>
              <a:t> and </a:t>
            </a:r>
            <a:r>
              <a:rPr lang="cs-CZ" sz="1800" dirty="0" err="1"/>
              <a:t>progesterons</a:t>
            </a:r>
            <a:r>
              <a:rPr lang="cs-CZ" sz="1800" dirty="0"/>
              <a:t> cause </a:t>
            </a:r>
            <a:r>
              <a:rPr lang="cs-CZ" sz="1800" dirty="0" err="1"/>
              <a:t>sodium</a:t>
            </a:r>
            <a:r>
              <a:rPr lang="cs-CZ" sz="1800" dirty="0"/>
              <a:t> </a:t>
            </a:r>
            <a:r>
              <a:rPr lang="cs-CZ" sz="1800" dirty="0" err="1"/>
              <a:t>retention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199072"/>
            <a:ext cx="5181600" cy="4977891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028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321"/>
            <a:ext cx="10515600" cy="822960"/>
          </a:xfrm>
        </p:spPr>
        <p:txBody>
          <a:bodyPr>
            <a:normAutofit/>
          </a:bodyPr>
          <a:lstStyle/>
          <a:p>
            <a:r>
              <a:rPr lang="cs-CZ" sz="4000" dirty="0" err="1"/>
              <a:t>Malignant</a:t>
            </a:r>
            <a:r>
              <a:rPr lang="cs-CZ" sz="4000" dirty="0"/>
              <a:t> </a:t>
            </a:r>
            <a:r>
              <a:rPr lang="cs-CZ" sz="4000" dirty="0" err="1"/>
              <a:t>hypertension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80160"/>
            <a:ext cx="5181600" cy="4896803"/>
          </a:xfrm>
        </p:spPr>
        <p:txBody>
          <a:bodyPr/>
          <a:lstStyle/>
          <a:p>
            <a:r>
              <a:rPr lang="cs-CZ" sz="2000" dirty="0" err="1"/>
              <a:t>acute</a:t>
            </a:r>
            <a:r>
              <a:rPr lang="cs-CZ" sz="2000" dirty="0"/>
              <a:t> and </a:t>
            </a:r>
            <a:r>
              <a:rPr lang="cs-CZ" sz="2000" dirty="0" err="1"/>
              <a:t>life-threatening</a:t>
            </a:r>
            <a:r>
              <a:rPr lang="cs-CZ" sz="2000" dirty="0"/>
              <a:t> </a:t>
            </a:r>
            <a:r>
              <a:rPr lang="cs-CZ" sz="2000" dirty="0" err="1"/>
              <a:t>condition</a:t>
            </a:r>
            <a:r>
              <a:rPr lang="cs-CZ" sz="2000" dirty="0"/>
              <a:t> </a:t>
            </a:r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a </a:t>
            </a:r>
            <a:r>
              <a:rPr lang="cs-CZ" sz="2000" dirty="0" err="1"/>
              <a:t>sudden</a:t>
            </a:r>
            <a:r>
              <a:rPr lang="cs-CZ" sz="2000" dirty="0"/>
              <a:t> </a:t>
            </a:r>
            <a:r>
              <a:rPr lang="cs-CZ" sz="2000" dirty="0" err="1"/>
              <a:t>increase</a:t>
            </a:r>
            <a:r>
              <a:rPr lang="cs-CZ" sz="2000" dirty="0"/>
              <a:t> in BP</a:t>
            </a:r>
          </a:p>
          <a:p>
            <a:pPr lvl="1"/>
            <a:r>
              <a:rPr lang="cs-CZ" sz="1800" dirty="0" err="1"/>
              <a:t>usually</a:t>
            </a:r>
            <a:r>
              <a:rPr lang="cs-CZ" sz="1800" dirty="0"/>
              <a:t> in </a:t>
            </a:r>
            <a:r>
              <a:rPr lang="cs-CZ" sz="1800" dirty="0" err="1"/>
              <a:t>younger</a:t>
            </a:r>
            <a:r>
              <a:rPr lang="cs-CZ" sz="1800" dirty="0"/>
              <a:t> </a:t>
            </a:r>
            <a:r>
              <a:rPr lang="cs-CZ" sz="1800" dirty="0" err="1"/>
              <a:t>people</a:t>
            </a:r>
            <a:endParaRPr lang="cs-CZ" sz="1800" dirty="0"/>
          </a:p>
          <a:p>
            <a:pPr lvl="2"/>
            <a:r>
              <a:rPr lang="cs-CZ" sz="1600" dirty="0" err="1"/>
              <a:t>black</a:t>
            </a:r>
            <a:r>
              <a:rPr lang="cs-CZ" sz="1600" dirty="0"/>
              <a:t> </a:t>
            </a:r>
            <a:r>
              <a:rPr lang="cs-CZ" sz="1600" dirty="0" err="1"/>
              <a:t>men</a:t>
            </a:r>
            <a:r>
              <a:rPr lang="cs-CZ" sz="1600" dirty="0"/>
              <a:t>, </a:t>
            </a:r>
            <a:r>
              <a:rPr lang="cs-CZ" sz="1600" dirty="0" err="1"/>
              <a:t>kidney</a:t>
            </a:r>
            <a:r>
              <a:rPr lang="cs-CZ" sz="1600" dirty="0"/>
              <a:t> </a:t>
            </a:r>
            <a:r>
              <a:rPr lang="cs-CZ" sz="1600" dirty="0" err="1"/>
              <a:t>damage</a:t>
            </a:r>
            <a:endParaRPr lang="cs-CZ" sz="1600" dirty="0"/>
          </a:p>
          <a:p>
            <a:pPr lvl="1"/>
            <a:r>
              <a:rPr lang="cs-CZ" sz="1800" dirty="0" err="1"/>
              <a:t>diastolic</a:t>
            </a:r>
            <a:r>
              <a:rPr lang="cs-CZ" sz="1800" dirty="0"/>
              <a:t> &gt; 120 mm </a:t>
            </a:r>
            <a:r>
              <a:rPr lang="cs-CZ" sz="1800" dirty="0" err="1"/>
              <a:t>Hg</a:t>
            </a:r>
            <a:endParaRPr lang="cs-CZ" sz="1800" dirty="0"/>
          </a:p>
          <a:p>
            <a:r>
              <a:rPr lang="cs-CZ" sz="2000" dirty="0"/>
              <a:t>organ </a:t>
            </a:r>
            <a:r>
              <a:rPr lang="cs-CZ" sz="2000" dirty="0" err="1"/>
              <a:t>dysfunction</a:t>
            </a:r>
            <a:endParaRPr lang="cs-CZ" sz="2000" dirty="0"/>
          </a:p>
          <a:p>
            <a:pPr lvl="1"/>
            <a:r>
              <a:rPr lang="cs-CZ" sz="1800" dirty="0" err="1"/>
              <a:t>hypertensive</a:t>
            </a:r>
            <a:r>
              <a:rPr lang="cs-CZ" sz="1800" dirty="0"/>
              <a:t> </a:t>
            </a:r>
            <a:r>
              <a:rPr lang="cs-CZ" sz="1800" dirty="0" err="1"/>
              <a:t>encephalopathy</a:t>
            </a:r>
            <a:endParaRPr lang="cs-CZ" sz="1800" dirty="0"/>
          </a:p>
          <a:p>
            <a:pPr lvl="2"/>
            <a:r>
              <a:rPr lang="cs-CZ" sz="1600" dirty="0" err="1"/>
              <a:t>cerebral</a:t>
            </a:r>
            <a:r>
              <a:rPr lang="cs-CZ" sz="1600" dirty="0"/>
              <a:t> </a:t>
            </a:r>
            <a:r>
              <a:rPr lang="cs-CZ" sz="1600" dirty="0" err="1"/>
              <a:t>vasoconstriction</a:t>
            </a:r>
            <a:endParaRPr lang="cs-CZ" sz="1600" dirty="0"/>
          </a:p>
          <a:p>
            <a:pPr lvl="3"/>
            <a:r>
              <a:rPr lang="cs-CZ" sz="1400" dirty="0" err="1"/>
              <a:t>homeostatic</a:t>
            </a:r>
            <a:r>
              <a:rPr lang="cs-CZ" sz="1400" dirty="0"/>
              <a:t> response</a:t>
            </a:r>
          </a:p>
          <a:p>
            <a:pPr lvl="2"/>
            <a:r>
              <a:rPr lang="cs-CZ" sz="1600" dirty="0"/>
              <a:t>brain </a:t>
            </a:r>
            <a:r>
              <a:rPr lang="cs-CZ" sz="1600" dirty="0" err="1"/>
              <a:t>edema</a:t>
            </a:r>
            <a:endParaRPr lang="cs-CZ" sz="1600" dirty="0"/>
          </a:p>
          <a:p>
            <a:pPr lvl="1"/>
            <a:r>
              <a:rPr lang="cs-CZ" sz="1800" dirty="0" err="1"/>
              <a:t>damage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kidney</a:t>
            </a:r>
            <a:r>
              <a:rPr lang="cs-CZ" sz="1800" dirty="0"/>
              <a:t> </a:t>
            </a:r>
            <a:r>
              <a:rPr lang="cs-CZ" sz="1800" dirty="0" err="1"/>
              <a:t>vessels</a:t>
            </a:r>
            <a:endParaRPr lang="cs-CZ" sz="1800" dirty="0"/>
          </a:p>
          <a:p>
            <a:pPr lvl="2"/>
            <a:r>
              <a:rPr lang="cs-CZ" sz="1600" dirty="0"/>
              <a:t>↑ </a:t>
            </a:r>
            <a:r>
              <a:rPr lang="cs-CZ" sz="1600" dirty="0" err="1"/>
              <a:t>creatinine</a:t>
            </a:r>
            <a:r>
              <a:rPr lang="cs-CZ" sz="1600" dirty="0"/>
              <a:t>, urea</a:t>
            </a:r>
          </a:p>
          <a:p>
            <a:pPr lvl="2"/>
            <a:r>
              <a:rPr lang="cs-CZ" sz="1600" dirty="0" err="1"/>
              <a:t>metabolic</a:t>
            </a:r>
            <a:r>
              <a:rPr lang="cs-CZ" sz="1600" dirty="0"/>
              <a:t> </a:t>
            </a:r>
            <a:r>
              <a:rPr lang="cs-CZ" sz="1600" dirty="0" err="1"/>
              <a:t>acidosis</a:t>
            </a:r>
            <a:r>
              <a:rPr lang="cs-CZ" sz="1600" dirty="0"/>
              <a:t>, </a:t>
            </a:r>
            <a:r>
              <a:rPr lang="cs-CZ" sz="1600" dirty="0" err="1"/>
              <a:t>hypocalcemie</a:t>
            </a:r>
            <a:r>
              <a:rPr lang="cs-CZ" sz="1600" dirty="0"/>
              <a:t>, </a:t>
            </a:r>
            <a:r>
              <a:rPr lang="cs-CZ" sz="1600" dirty="0" err="1"/>
              <a:t>proteinuria</a:t>
            </a:r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280160"/>
            <a:ext cx="5181600" cy="4896803"/>
          </a:xfrm>
        </p:spPr>
        <p:txBody>
          <a:bodyPr/>
          <a:lstStyle/>
          <a:p>
            <a:r>
              <a:rPr lang="cs-CZ" sz="2000" dirty="0" err="1"/>
              <a:t>prolonged</a:t>
            </a:r>
            <a:r>
              <a:rPr lang="cs-CZ" sz="2000" dirty="0"/>
              <a:t> </a:t>
            </a:r>
            <a:r>
              <a:rPr lang="cs-CZ" sz="2000" dirty="0" err="1"/>
              <a:t>exposure</a:t>
            </a:r>
            <a:r>
              <a:rPr lang="cs-CZ" sz="2000" dirty="0"/>
              <a:t> to </a:t>
            </a:r>
            <a:r>
              <a:rPr lang="cs-CZ" sz="2000" dirty="0" err="1"/>
              <a:t>high</a:t>
            </a:r>
            <a:r>
              <a:rPr lang="cs-CZ" sz="2000" dirty="0"/>
              <a:t> BP</a:t>
            </a:r>
          </a:p>
          <a:p>
            <a:pPr lvl="1"/>
            <a:r>
              <a:rPr lang="cs-CZ" sz="1800" dirty="0" err="1"/>
              <a:t>arterioles</a:t>
            </a:r>
            <a:r>
              <a:rPr lang="cs-CZ" sz="1800" dirty="0"/>
              <a:t> </a:t>
            </a:r>
            <a:r>
              <a:rPr lang="cs-CZ" sz="1800" dirty="0" err="1"/>
              <a:t>injury</a:t>
            </a:r>
            <a:endParaRPr lang="cs-CZ" sz="1800" dirty="0"/>
          </a:p>
          <a:p>
            <a:pPr lvl="1"/>
            <a:r>
              <a:rPr lang="cs-CZ" sz="1800" dirty="0" err="1"/>
              <a:t>intravascular</a:t>
            </a:r>
            <a:r>
              <a:rPr lang="cs-CZ" sz="1800" dirty="0"/>
              <a:t> </a:t>
            </a:r>
            <a:r>
              <a:rPr lang="cs-CZ" sz="1800" dirty="0" err="1"/>
              <a:t>coagulation</a:t>
            </a:r>
            <a:r>
              <a:rPr lang="cs-CZ" sz="1800" dirty="0"/>
              <a:t> and RBC </a:t>
            </a:r>
            <a:r>
              <a:rPr lang="cs-CZ" sz="1800" dirty="0" err="1"/>
              <a:t>fragmentation</a:t>
            </a:r>
            <a:endParaRPr lang="cs-CZ" sz="1800" dirty="0"/>
          </a:p>
          <a:p>
            <a:pPr lvl="1"/>
            <a:r>
              <a:rPr lang="cs-CZ" sz="1800" dirty="0" err="1"/>
              <a:t>renal</a:t>
            </a:r>
            <a:r>
              <a:rPr lang="cs-CZ" sz="1800" dirty="0"/>
              <a:t> </a:t>
            </a:r>
            <a:r>
              <a:rPr lang="cs-CZ" sz="1800" dirty="0" err="1"/>
              <a:t>damage</a:t>
            </a:r>
            <a:endParaRPr lang="cs-CZ" sz="1800" dirty="0"/>
          </a:p>
          <a:p>
            <a:pPr lvl="2"/>
            <a:r>
              <a:rPr lang="cs-CZ" dirty="0">
                <a:latin typeface="Calibri" panose="020F0502020204030204" pitchFamily="34" charset="0"/>
              </a:rPr>
              <a:t>↑ </a:t>
            </a:r>
            <a:r>
              <a:rPr lang="cs-CZ" dirty="0" err="1">
                <a:latin typeface="Calibri" panose="020F0502020204030204" pitchFamily="34" charset="0"/>
              </a:rPr>
              <a:t>creatinine</a:t>
            </a:r>
            <a:endParaRPr lang="cs-CZ" dirty="0">
              <a:latin typeface="Calibri" panose="020F0502020204030204" pitchFamily="34" charset="0"/>
            </a:endParaRPr>
          </a:p>
          <a:p>
            <a:pPr lvl="2"/>
            <a:r>
              <a:rPr lang="cs-CZ" dirty="0" err="1">
                <a:latin typeface="Calibri" panose="020F0502020204030204" pitchFamily="34" charset="0"/>
              </a:rPr>
              <a:t>proteinuria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484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947"/>
          </a:xfrm>
        </p:spPr>
        <p:txBody>
          <a:bodyPr>
            <a:normAutofit/>
          </a:bodyPr>
          <a:lstStyle/>
          <a:p>
            <a:r>
              <a:rPr lang="cs-CZ" sz="4000" dirty="0" err="1"/>
              <a:t>Practical</a:t>
            </a:r>
            <a:r>
              <a:rPr lang="cs-CZ" sz="4000" dirty="0"/>
              <a:t> part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311215"/>
            <a:ext cx="5181600" cy="4865748"/>
          </a:xfrm>
        </p:spPr>
        <p:txBody>
          <a:bodyPr/>
          <a:lstStyle/>
          <a:p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of</a:t>
            </a:r>
            <a:endParaRPr lang="cs-CZ" dirty="0"/>
          </a:p>
          <a:p>
            <a:pPr lvl="1"/>
            <a:r>
              <a:rPr lang="cs-CZ" dirty="0"/>
              <a:t>animal</a:t>
            </a:r>
          </a:p>
          <a:p>
            <a:pPr lvl="1"/>
            <a:r>
              <a:rPr lang="cs-CZ" dirty="0" err="1"/>
              <a:t>kidneys</a:t>
            </a:r>
            <a:endParaRPr lang="cs-CZ" dirty="0"/>
          </a:p>
          <a:p>
            <a:pPr lvl="1"/>
            <a:r>
              <a:rPr lang="cs-CZ" dirty="0" err="1"/>
              <a:t>heart</a:t>
            </a:r>
            <a:endParaRPr lang="cs-CZ" dirty="0"/>
          </a:p>
          <a:p>
            <a:r>
              <a:rPr lang="cs-CZ" dirty="0" err="1"/>
              <a:t>suture</a:t>
            </a:r>
            <a:endParaRPr lang="cs-CZ" dirty="0"/>
          </a:p>
          <a:p>
            <a:r>
              <a:rPr lang="cs-CZ" dirty="0" err="1"/>
              <a:t>microscopic</a:t>
            </a:r>
            <a:r>
              <a:rPr lang="cs-CZ" dirty="0"/>
              <a:t> </a:t>
            </a:r>
            <a:r>
              <a:rPr lang="cs-CZ" dirty="0" err="1"/>
              <a:t>detection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renin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9608" y="1311215"/>
            <a:ext cx="4035902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23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8092"/>
            <a:ext cx="10515600" cy="825320"/>
          </a:xfrm>
        </p:spPr>
        <p:txBody>
          <a:bodyPr>
            <a:normAutofit/>
          </a:bodyPr>
          <a:lstStyle/>
          <a:p>
            <a:r>
              <a:rPr lang="cs-CZ" sz="4000" dirty="0" err="1"/>
              <a:t>Sleep</a:t>
            </a:r>
            <a:r>
              <a:rPr lang="cs-CZ" sz="4000" dirty="0"/>
              <a:t> </a:t>
            </a:r>
            <a:r>
              <a:rPr lang="cs-CZ" sz="4000" dirty="0" err="1"/>
              <a:t>apnea</a:t>
            </a:r>
            <a:r>
              <a:rPr lang="cs-CZ" sz="4000" dirty="0"/>
              <a:t> syndrome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59457"/>
            <a:ext cx="6028426" cy="4917506"/>
          </a:xfrm>
        </p:spPr>
        <p:txBody>
          <a:bodyPr>
            <a:normAutofit fontScale="92500"/>
          </a:bodyPr>
          <a:lstStyle/>
          <a:p>
            <a:r>
              <a:rPr lang="en-US" dirty="0"/>
              <a:t>prevalent in middle-aged and older adults</a:t>
            </a:r>
            <a:endParaRPr lang="cs-CZ" dirty="0"/>
          </a:p>
          <a:p>
            <a:r>
              <a:rPr lang="cs-CZ" dirty="0" err="1"/>
              <a:t>mechanisms</a:t>
            </a:r>
            <a:endParaRPr lang="cs-CZ" dirty="0"/>
          </a:p>
          <a:p>
            <a:pPr lvl="1"/>
            <a:r>
              <a:rPr lang="cs-CZ" dirty="0"/>
              <a:t>o</a:t>
            </a:r>
            <a:r>
              <a:rPr lang="en-US" dirty="0" err="1"/>
              <a:t>besity</a:t>
            </a:r>
            <a:endParaRPr lang="cs-CZ" dirty="0"/>
          </a:p>
          <a:p>
            <a:pPr lvl="1"/>
            <a:r>
              <a:rPr lang="en-US" dirty="0"/>
              <a:t>craniofacial changes</a:t>
            </a:r>
            <a:endParaRPr lang="cs-CZ" dirty="0"/>
          </a:p>
          <a:p>
            <a:pPr lvl="1"/>
            <a:r>
              <a:rPr lang="en-US" dirty="0"/>
              <a:t>alteration in upper airway muscle function</a:t>
            </a:r>
            <a:endParaRPr lang="cs-CZ" dirty="0"/>
          </a:p>
          <a:p>
            <a:r>
              <a:rPr lang="cs-CZ" dirty="0" err="1"/>
              <a:t>consequences</a:t>
            </a:r>
            <a:endParaRPr lang="cs-CZ" dirty="0"/>
          </a:p>
          <a:p>
            <a:pPr lvl="1"/>
            <a:r>
              <a:rPr lang="en-US" dirty="0"/>
              <a:t>intermittent hypoxia and hypercapnia</a:t>
            </a:r>
            <a:endParaRPr lang="cs-CZ" dirty="0"/>
          </a:p>
          <a:p>
            <a:pPr lvl="1"/>
            <a:r>
              <a:rPr lang="en-US" dirty="0"/>
              <a:t>recurrent arousals and increase in respiratory efforts</a:t>
            </a:r>
            <a:endParaRPr lang="cs-CZ" dirty="0"/>
          </a:p>
          <a:p>
            <a:pPr lvl="1"/>
            <a:r>
              <a:rPr lang="en-US" dirty="0"/>
              <a:t>secondary sympathetic activation, oxidative stress and systemic inflammation</a:t>
            </a:r>
            <a:endParaRPr lang="cs-CZ" dirty="0"/>
          </a:p>
          <a:p>
            <a:pPr lvl="1"/>
            <a:r>
              <a:rPr lang="cs-CZ" dirty="0" err="1"/>
              <a:t>daytime</a:t>
            </a:r>
            <a:r>
              <a:rPr lang="cs-CZ" dirty="0"/>
              <a:t> </a:t>
            </a:r>
            <a:r>
              <a:rPr lang="cs-CZ" dirty="0" err="1"/>
              <a:t>sleepiness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3655" y="1259457"/>
            <a:ext cx="3936656" cy="49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4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81155"/>
            <a:ext cx="10515600" cy="810883"/>
          </a:xfrm>
        </p:spPr>
        <p:txBody>
          <a:bodyPr>
            <a:normAutofit/>
          </a:bodyPr>
          <a:lstStyle/>
          <a:p>
            <a:r>
              <a:rPr lang="cs-CZ" sz="4000" dirty="0" err="1"/>
              <a:t>Hypertension</a:t>
            </a:r>
            <a:r>
              <a:rPr lang="cs-CZ" sz="4000" dirty="0"/>
              <a:t> and </a:t>
            </a:r>
            <a:r>
              <a:rPr lang="cs-CZ" sz="4000" dirty="0" err="1"/>
              <a:t>target</a:t>
            </a:r>
            <a:r>
              <a:rPr lang="cs-CZ" sz="4000" dirty="0"/>
              <a:t> organ </a:t>
            </a:r>
            <a:r>
              <a:rPr lang="cs-CZ" sz="4000" dirty="0" err="1"/>
              <a:t>damage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095555"/>
            <a:ext cx="5390072" cy="537425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types</a:t>
            </a:r>
            <a:endParaRPr lang="en-US" sz="3000" dirty="0"/>
          </a:p>
          <a:p>
            <a:pPr lvl="1"/>
            <a:r>
              <a:rPr lang="cs-CZ" sz="2200" dirty="0"/>
              <a:t>p</a:t>
            </a:r>
            <a:r>
              <a:rPr lang="en-US" sz="2200" dirty="0" err="1"/>
              <a:t>rimary</a:t>
            </a:r>
            <a:r>
              <a:rPr lang="cs-CZ" sz="2200" dirty="0"/>
              <a:t> and s</a:t>
            </a:r>
            <a:r>
              <a:rPr lang="en-US" sz="2200" dirty="0" err="1"/>
              <a:t>econdary</a:t>
            </a:r>
            <a:endParaRPr lang="cs-CZ" sz="2200" dirty="0"/>
          </a:p>
          <a:p>
            <a:r>
              <a:rPr lang="cs-CZ" sz="2600" dirty="0" err="1"/>
              <a:t>hypertension</a:t>
            </a:r>
            <a:endParaRPr lang="cs-CZ" sz="3000" dirty="0"/>
          </a:p>
          <a:p>
            <a:pPr lvl="1"/>
            <a:r>
              <a:rPr lang="cs-CZ" sz="2200" dirty="0"/>
              <a:t>major risk </a:t>
            </a:r>
            <a:r>
              <a:rPr lang="cs-CZ" sz="2200" dirty="0" err="1"/>
              <a:t>factor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premature</a:t>
            </a:r>
            <a:r>
              <a:rPr lang="cs-CZ" sz="2200" dirty="0"/>
              <a:t> </a:t>
            </a:r>
            <a:r>
              <a:rPr lang="cs-CZ" sz="2200" dirty="0" err="1"/>
              <a:t>cardiovascular</a:t>
            </a:r>
            <a:r>
              <a:rPr lang="cs-CZ" sz="2200" dirty="0"/>
              <a:t> </a:t>
            </a:r>
            <a:r>
              <a:rPr lang="cs-CZ" sz="2200" dirty="0" err="1"/>
              <a:t>disease</a:t>
            </a:r>
            <a:endParaRPr lang="cs-CZ" sz="2200" dirty="0"/>
          </a:p>
          <a:p>
            <a:pPr lvl="1"/>
            <a:r>
              <a:rPr lang="cs-CZ" sz="2200" dirty="0" err="1"/>
              <a:t>leading</a:t>
            </a:r>
            <a:r>
              <a:rPr lang="cs-CZ" sz="2200" dirty="0"/>
              <a:t> cause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death</a:t>
            </a:r>
            <a:r>
              <a:rPr lang="cs-CZ" sz="2200" dirty="0"/>
              <a:t> </a:t>
            </a:r>
            <a:r>
              <a:rPr lang="cs-CZ" sz="2200" dirty="0" err="1"/>
              <a:t>worldwide</a:t>
            </a:r>
            <a:endParaRPr lang="cs-CZ" sz="2200" dirty="0"/>
          </a:p>
          <a:p>
            <a:pPr lvl="1"/>
            <a:r>
              <a:rPr lang="cs-CZ" sz="2200" dirty="0"/>
              <a:t>incidence </a:t>
            </a:r>
            <a:r>
              <a:rPr lang="cs-CZ" sz="2200" dirty="0" err="1"/>
              <a:t>continues</a:t>
            </a:r>
            <a:r>
              <a:rPr lang="cs-CZ" sz="2200" dirty="0"/>
              <a:t> to </a:t>
            </a:r>
            <a:r>
              <a:rPr lang="cs-CZ" sz="2200" dirty="0" err="1"/>
              <a:t>grow</a:t>
            </a:r>
            <a:endParaRPr lang="cs-CZ" sz="2200" dirty="0"/>
          </a:p>
          <a:p>
            <a:r>
              <a:rPr lang="cs-CZ" sz="2600" dirty="0" err="1"/>
              <a:t>asymptomatic</a:t>
            </a:r>
            <a:r>
              <a:rPr lang="cs-CZ" sz="2600" dirty="0"/>
              <a:t> </a:t>
            </a:r>
            <a:r>
              <a:rPr lang="cs-CZ" sz="2600" dirty="0" err="1"/>
              <a:t>nature</a:t>
            </a:r>
            <a:endParaRPr lang="cs-CZ" sz="2600" dirty="0"/>
          </a:p>
          <a:p>
            <a:r>
              <a:rPr lang="cs-CZ" sz="2600" dirty="0" err="1"/>
              <a:t>treatment</a:t>
            </a:r>
            <a:r>
              <a:rPr lang="cs-CZ" sz="2600" dirty="0"/>
              <a:t> </a:t>
            </a:r>
            <a:r>
              <a:rPr lang="cs-CZ" sz="2600" dirty="0" err="1"/>
              <a:t>remains</a:t>
            </a:r>
            <a:r>
              <a:rPr lang="cs-CZ" sz="2600" dirty="0"/>
              <a:t> most </a:t>
            </a:r>
            <a:r>
              <a:rPr lang="cs-CZ" sz="2600" dirty="0" err="1"/>
              <a:t>commonly</a:t>
            </a:r>
            <a:r>
              <a:rPr lang="cs-CZ" sz="2600" dirty="0"/>
              <a:t> </a:t>
            </a:r>
            <a:r>
              <a:rPr lang="cs-CZ" sz="2600" dirty="0" err="1"/>
              <a:t>empiric</a:t>
            </a:r>
            <a:endParaRPr lang="cs-CZ" sz="2600" dirty="0"/>
          </a:p>
          <a:p>
            <a:pPr lvl="1"/>
            <a:r>
              <a:rPr lang="cs-CZ" sz="2200" dirty="0" err="1"/>
              <a:t>often</a:t>
            </a:r>
            <a:r>
              <a:rPr lang="cs-CZ" sz="2200" dirty="0"/>
              <a:t> 3 </a:t>
            </a:r>
            <a:r>
              <a:rPr lang="cs-CZ" sz="2200" dirty="0" err="1"/>
              <a:t>or</a:t>
            </a:r>
            <a:r>
              <a:rPr lang="cs-CZ" sz="2200" dirty="0"/>
              <a:t> more </a:t>
            </a:r>
            <a:r>
              <a:rPr lang="cs-CZ" sz="2200" dirty="0" err="1"/>
              <a:t>pharmacologic</a:t>
            </a:r>
            <a:r>
              <a:rPr lang="cs-CZ" sz="2200" dirty="0"/>
              <a:t> </a:t>
            </a:r>
            <a:r>
              <a:rPr lang="cs-CZ" sz="2200" dirty="0" err="1"/>
              <a:t>agents</a:t>
            </a:r>
            <a:r>
              <a:rPr lang="cs-CZ" sz="2200" dirty="0"/>
              <a:t> </a:t>
            </a:r>
            <a:r>
              <a:rPr lang="cs-CZ" sz="2200" dirty="0" err="1"/>
              <a:t>with</a:t>
            </a:r>
            <a:r>
              <a:rPr lang="cs-CZ" sz="2200" dirty="0"/>
              <a:t> </a:t>
            </a:r>
            <a:r>
              <a:rPr lang="cs-CZ" sz="2200" dirty="0" err="1"/>
              <a:t>complementary</a:t>
            </a:r>
            <a:r>
              <a:rPr lang="cs-CZ" sz="2200" dirty="0"/>
              <a:t> </a:t>
            </a:r>
            <a:r>
              <a:rPr lang="cs-CZ" sz="2200" dirty="0" err="1"/>
              <a:t>mechanisms</a:t>
            </a:r>
            <a:endParaRPr lang="cs-CZ" sz="2200" dirty="0"/>
          </a:p>
          <a:p>
            <a:r>
              <a:rPr lang="en-US" sz="2600" dirty="0"/>
              <a:t>hypertension causes</a:t>
            </a:r>
          </a:p>
          <a:p>
            <a:pPr lvl="1"/>
            <a:r>
              <a:rPr lang="en-US" sz="2200" dirty="0"/>
              <a:t>54 % of stroke</a:t>
            </a:r>
          </a:p>
          <a:p>
            <a:pPr lvl="1"/>
            <a:r>
              <a:rPr lang="en-US" sz="2200" dirty="0"/>
              <a:t>47 % of ischemic heart disease</a:t>
            </a:r>
            <a:endParaRPr lang="cs-CZ" sz="2200" dirty="0"/>
          </a:p>
          <a:p>
            <a:pPr lvl="2"/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all</a:t>
            </a:r>
            <a:r>
              <a:rPr lang="cs-CZ" sz="1900" dirty="0"/>
              <a:t> </a:t>
            </a:r>
            <a:r>
              <a:rPr lang="cs-CZ" sz="1900" dirty="0" err="1"/>
              <a:t>modifiable</a:t>
            </a:r>
            <a:r>
              <a:rPr lang="cs-CZ" sz="1900" dirty="0"/>
              <a:t> risk </a:t>
            </a:r>
            <a:r>
              <a:rPr lang="cs-CZ" sz="1900" dirty="0" err="1"/>
              <a:t>factors</a:t>
            </a:r>
            <a:r>
              <a:rPr lang="cs-CZ" sz="1900" dirty="0"/>
              <a:t>, </a:t>
            </a:r>
            <a:r>
              <a:rPr lang="cs-CZ" sz="1900" dirty="0" err="1"/>
              <a:t>hypertension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exceeded</a:t>
            </a:r>
            <a:r>
              <a:rPr lang="cs-CZ" sz="1900" dirty="0"/>
              <a:t> </a:t>
            </a:r>
            <a:r>
              <a:rPr lang="cs-CZ" sz="1900" dirty="0" err="1"/>
              <a:t>only</a:t>
            </a:r>
            <a:r>
              <a:rPr lang="cs-CZ" sz="1900" dirty="0"/>
              <a:t> by smoking</a:t>
            </a:r>
          </a:p>
          <a:p>
            <a:endParaRPr lang="en-US" dirty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9458" y="1095556"/>
            <a:ext cx="4512953" cy="50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183971"/>
            <a:ext cx="10515600" cy="704550"/>
          </a:xfrm>
        </p:spPr>
        <p:txBody>
          <a:bodyPr>
            <a:normAutofit/>
          </a:bodyPr>
          <a:lstStyle/>
          <a:p>
            <a:r>
              <a:rPr lang="cs-CZ" sz="4000" dirty="0" err="1"/>
              <a:t>Framingham</a:t>
            </a:r>
            <a:r>
              <a:rPr lang="cs-CZ" sz="4000" dirty="0"/>
              <a:t> study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017918"/>
            <a:ext cx="8926902" cy="5589916"/>
          </a:xfrm>
        </p:spPr>
        <p:txBody>
          <a:bodyPr>
            <a:normAutofit/>
          </a:bodyPr>
          <a:lstStyle/>
          <a:p>
            <a:r>
              <a:rPr lang="cs-CZ" sz="2000" dirty="0" err="1"/>
              <a:t>since</a:t>
            </a:r>
            <a:r>
              <a:rPr lang="cs-CZ" sz="2000" dirty="0"/>
              <a:t> 29.9.1948, </a:t>
            </a:r>
            <a:r>
              <a:rPr lang="cs-CZ" sz="2000" dirty="0" err="1"/>
              <a:t>Framingham</a:t>
            </a:r>
            <a:r>
              <a:rPr lang="cs-CZ" sz="2000" dirty="0"/>
              <a:t>, Boston, MA</a:t>
            </a:r>
          </a:p>
          <a:p>
            <a:r>
              <a:rPr lang="cs-CZ" sz="2000" dirty="0" err="1"/>
              <a:t>identification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major </a:t>
            </a:r>
            <a:r>
              <a:rPr lang="cs-CZ" sz="2000" dirty="0" err="1"/>
              <a:t>cardiovascular</a:t>
            </a:r>
            <a:r>
              <a:rPr lang="cs-CZ" sz="2000" dirty="0"/>
              <a:t> risk </a:t>
            </a:r>
            <a:r>
              <a:rPr lang="cs-CZ" sz="2000" dirty="0" err="1"/>
              <a:t>factors</a:t>
            </a:r>
            <a:endParaRPr lang="cs-CZ" sz="2000" dirty="0"/>
          </a:p>
          <a:p>
            <a:pPr lvl="1"/>
            <a:r>
              <a:rPr lang="cs-CZ" sz="1800" dirty="0" err="1"/>
              <a:t>blood</a:t>
            </a:r>
            <a:r>
              <a:rPr lang="cs-CZ" sz="1800" dirty="0"/>
              <a:t> </a:t>
            </a:r>
            <a:r>
              <a:rPr lang="cs-CZ" sz="1800" dirty="0" err="1"/>
              <a:t>pressure</a:t>
            </a:r>
            <a:r>
              <a:rPr lang="cs-CZ" sz="1800" dirty="0"/>
              <a:t>, cholesterol, </a:t>
            </a:r>
            <a:r>
              <a:rPr lang="cs-CZ" sz="1800" dirty="0" err="1"/>
              <a:t>triglycerides</a:t>
            </a:r>
            <a:r>
              <a:rPr lang="cs-CZ" sz="1800" dirty="0"/>
              <a:t>, HDL, smoking, obesity, diabetes, </a:t>
            </a:r>
            <a:r>
              <a:rPr lang="cs-CZ" sz="1800" dirty="0" err="1"/>
              <a:t>physical</a:t>
            </a:r>
            <a:r>
              <a:rPr lang="cs-CZ" sz="1800" dirty="0"/>
              <a:t> </a:t>
            </a:r>
            <a:r>
              <a:rPr lang="cs-CZ" sz="1800" dirty="0" err="1"/>
              <a:t>inactivity</a:t>
            </a:r>
            <a:r>
              <a:rPr lang="cs-CZ" sz="1800" dirty="0"/>
              <a:t>, </a:t>
            </a:r>
            <a:r>
              <a:rPr lang="cs-CZ" sz="1800" dirty="0" err="1"/>
              <a:t>age</a:t>
            </a:r>
            <a:r>
              <a:rPr lang="cs-CZ" sz="1800" dirty="0"/>
              <a:t>, gender (male) a </a:t>
            </a:r>
            <a:r>
              <a:rPr lang="cs-CZ" sz="1800" dirty="0" err="1"/>
              <a:t>psychosocial</a:t>
            </a:r>
            <a:r>
              <a:rPr lang="cs-CZ" sz="1800" dirty="0"/>
              <a:t> </a:t>
            </a:r>
            <a:r>
              <a:rPr lang="cs-CZ" sz="1800" dirty="0" err="1"/>
              <a:t>factors</a:t>
            </a:r>
            <a:endParaRPr lang="cs-CZ" sz="1600" dirty="0"/>
          </a:p>
          <a:p>
            <a:r>
              <a:rPr lang="cs-CZ" sz="2000" dirty="0" err="1"/>
              <a:t>Initial</a:t>
            </a:r>
            <a:r>
              <a:rPr lang="cs-CZ" sz="2000" dirty="0"/>
              <a:t> </a:t>
            </a:r>
            <a:r>
              <a:rPr lang="cs-CZ" sz="2000" dirty="0" err="1"/>
              <a:t>cohort</a:t>
            </a:r>
            <a:endParaRPr lang="cs-CZ" sz="2000" dirty="0"/>
          </a:p>
          <a:p>
            <a:pPr lvl="1"/>
            <a:r>
              <a:rPr lang="cs-CZ" sz="1800" dirty="0"/>
              <a:t>5209 </a:t>
            </a:r>
            <a:r>
              <a:rPr lang="cs-CZ" sz="1800" dirty="0" err="1"/>
              <a:t>people</a:t>
            </a:r>
            <a:r>
              <a:rPr lang="cs-CZ" sz="1800" dirty="0"/>
              <a:t>, 30-62 </a:t>
            </a:r>
            <a:r>
              <a:rPr lang="cs-CZ" sz="1800" dirty="0" err="1"/>
              <a:t>years</a:t>
            </a:r>
            <a:r>
              <a:rPr lang="cs-CZ" sz="1800" dirty="0"/>
              <a:t>, </a:t>
            </a:r>
            <a:r>
              <a:rPr lang="cs-CZ" sz="1800" dirty="0" err="1"/>
              <a:t>detailed</a:t>
            </a:r>
            <a:r>
              <a:rPr lang="cs-CZ" sz="1800" dirty="0"/>
              <a:t> </a:t>
            </a:r>
            <a:r>
              <a:rPr lang="cs-CZ" sz="1800" dirty="0" err="1"/>
              <a:t>examination</a:t>
            </a:r>
            <a:r>
              <a:rPr lang="cs-CZ" sz="1800" dirty="0"/>
              <a:t> </a:t>
            </a:r>
            <a:r>
              <a:rPr lang="cs-CZ" sz="1800" dirty="0" err="1"/>
              <a:t>every</a:t>
            </a:r>
            <a:r>
              <a:rPr lang="cs-CZ" sz="1800" dirty="0"/>
              <a:t> 2 </a:t>
            </a:r>
            <a:r>
              <a:rPr lang="cs-CZ" sz="1800" dirty="0" err="1"/>
              <a:t>years</a:t>
            </a:r>
            <a:endParaRPr lang="cs-CZ" sz="1800" dirty="0"/>
          </a:p>
          <a:p>
            <a:r>
              <a:rPr lang="cs-CZ" sz="2000" dirty="0"/>
              <a:t>II. </a:t>
            </a:r>
            <a:r>
              <a:rPr lang="cs-CZ" sz="2000" dirty="0" err="1"/>
              <a:t>cohort</a:t>
            </a:r>
            <a:r>
              <a:rPr lang="cs-CZ" sz="2000" dirty="0"/>
              <a:t> (</a:t>
            </a:r>
            <a:r>
              <a:rPr lang="cs-CZ" sz="2000" dirty="0" err="1"/>
              <a:t>since</a:t>
            </a:r>
            <a:r>
              <a:rPr lang="cs-CZ" sz="2000" dirty="0"/>
              <a:t> 1971)</a:t>
            </a:r>
          </a:p>
          <a:p>
            <a:pPr lvl="1"/>
            <a:r>
              <a:rPr lang="cs-CZ" sz="1800" dirty="0"/>
              <a:t>5,124 </a:t>
            </a:r>
            <a:r>
              <a:rPr lang="cs-CZ" sz="1800" dirty="0" err="1"/>
              <a:t>adult</a:t>
            </a:r>
            <a:r>
              <a:rPr lang="cs-CZ" sz="1800" dirty="0"/>
              <a:t> </a:t>
            </a:r>
            <a:r>
              <a:rPr lang="cs-CZ" sz="1800" dirty="0" err="1"/>
              <a:t>offspring</a:t>
            </a:r>
            <a:endParaRPr lang="cs-CZ" sz="1800" dirty="0"/>
          </a:p>
          <a:p>
            <a:r>
              <a:rPr lang="cs-CZ" sz="2000" dirty="0"/>
              <a:t>III. </a:t>
            </a:r>
            <a:r>
              <a:rPr lang="cs-CZ" sz="2000" dirty="0" err="1"/>
              <a:t>cohort</a:t>
            </a:r>
            <a:endParaRPr lang="cs-CZ" sz="2000" dirty="0"/>
          </a:p>
          <a:p>
            <a:pPr lvl="1"/>
            <a:r>
              <a:rPr lang="cs-CZ" sz="1800" dirty="0"/>
              <a:t>3,500 </a:t>
            </a:r>
            <a:r>
              <a:rPr lang="cs-CZ" sz="1800" dirty="0" err="1"/>
              <a:t>children</a:t>
            </a:r>
            <a:r>
              <a:rPr lang="cs-CZ" sz="1800" dirty="0"/>
              <a:t> (</a:t>
            </a:r>
            <a:r>
              <a:rPr lang="cs-CZ" sz="1800" dirty="0" err="1"/>
              <a:t>grandchildren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original</a:t>
            </a:r>
            <a:r>
              <a:rPr lang="cs-CZ" sz="1800" dirty="0"/>
              <a:t> </a:t>
            </a:r>
            <a:r>
              <a:rPr lang="cs-CZ" sz="1800" dirty="0" err="1"/>
              <a:t>participants</a:t>
            </a:r>
            <a:r>
              <a:rPr lang="cs-CZ" sz="1800" dirty="0"/>
              <a:t>)</a:t>
            </a:r>
          </a:p>
          <a:p>
            <a:r>
              <a:rPr lang="cs-CZ" sz="2000" dirty="0" err="1"/>
              <a:t>late</a:t>
            </a:r>
            <a:r>
              <a:rPr lang="cs-CZ" sz="2000" dirty="0"/>
              <a:t> </a:t>
            </a:r>
            <a:r>
              <a:rPr lang="cs-CZ" sz="2000" dirty="0" err="1"/>
              <a:t>clinical</a:t>
            </a:r>
            <a:r>
              <a:rPr lang="cs-CZ" sz="2000" dirty="0"/>
              <a:t> </a:t>
            </a:r>
            <a:r>
              <a:rPr lang="cs-CZ" sz="2000" dirty="0" err="1"/>
              <a:t>manifestations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long-term </a:t>
            </a:r>
            <a:r>
              <a:rPr lang="cs-CZ" sz="2000" dirty="0" err="1"/>
              <a:t>uncontrolled</a:t>
            </a:r>
            <a:r>
              <a:rPr lang="cs-CZ" sz="2000" dirty="0"/>
              <a:t> </a:t>
            </a:r>
            <a:r>
              <a:rPr lang="cs-CZ" sz="2000" dirty="0" err="1"/>
              <a:t>hypertension</a:t>
            </a:r>
            <a:r>
              <a:rPr lang="cs-CZ" sz="2000" dirty="0"/>
              <a:t>  </a:t>
            </a:r>
          </a:p>
          <a:p>
            <a:pPr lvl="1"/>
            <a:r>
              <a:rPr lang="cs-CZ" sz="1800" dirty="0" err="1"/>
              <a:t>myocardial</a:t>
            </a:r>
            <a:r>
              <a:rPr lang="cs-CZ" sz="1800" dirty="0"/>
              <a:t> </a:t>
            </a:r>
            <a:r>
              <a:rPr lang="cs-CZ" sz="1800" dirty="0" err="1"/>
              <a:t>infarction</a:t>
            </a:r>
            <a:r>
              <a:rPr lang="cs-CZ" sz="1800" dirty="0"/>
              <a:t>, </a:t>
            </a:r>
            <a:r>
              <a:rPr lang="cs-CZ" sz="1800" dirty="0" err="1"/>
              <a:t>stroke</a:t>
            </a:r>
            <a:endParaRPr lang="cs-CZ" sz="1800" dirty="0"/>
          </a:p>
          <a:p>
            <a:pPr lvl="1"/>
            <a:r>
              <a:rPr lang="cs-CZ" sz="1800" dirty="0" err="1"/>
              <a:t>heart</a:t>
            </a:r>
            <a:r>
              <a:rPr lang="cs-CZ" sz="1800" dirty="0"/>
              <a:t> </a:t>
            </a:r>
            <a:r>
              <a:rPr lang="cs-CZ" sz="1800" dirty="0" err="1"/>
              <a:t>failure</a:t>
            </a:r>
            <a:endParaRPr lang="cs-CZ" sz="1800" dirty="0"/>
          </a:p>
          <a:p>
            <a:pPr lvl="1"/>
            <a:r>
              <a:rPr lang="cs-CZ" sz="1800" dirty="0" err="1"/>
              <a:t>kidney</a:t>
            </a:r>
            <a:r>
              <a:rPr lang="cs-CZ" sz="1800" dirty="0"/>
              <a:t> </a:t>
            </a:r>
            <a:r>
              <a:rPr lang="cs-CZ" sz="1800" dirty="0" err="1"/>
              <a:t>failure</a:t>
            </a:r>
            <a:endParaRPr lang="cs-CZ" sz="1800" dirty="0"/>
          </a:p>
          <a:p>
            <a:pPr lvl="1"/>
            <a:r>
              <a:rPr lang="cs-CZ" sz="1800" dirty="0" err="1"/>
              <a:t>retinopathy</a:t>
            </a:r>
            <a:r>
              <a:rPr lang="cs-CZ" sz="1800" dirty="0"/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102" y="183971"/>
            <a:ext cx="1766770" cy="17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7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6717"/>
            <a:ext cx="10515600" cy="657067"/>
          </a:xfrm>
        </p:spPr>
        <p:txBody>
          <a:bodyPr>
            <a:normAutofit/>
          </a:bodyPr>
          <a:lstStyle/>
          <a:p>
            <a:r>
              <a:rPr lang="cs-CZ" sz="3600" dirty="0" err="1"/>
              <a:t>Kidney</a:t>
            </a:r>
            <a:r>
              <a:rPr lang="cs-CZ" sz="3600" dirty="0"/>
              <a:t> </a:t>
            </a:r>
            <a:r>
              <a:rPr lang="cs-CZ" sz="3600" dirty="0" err="1"/>
              <a:t>function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062681"/>
            <a:ext cx="5504935" cy="5407130"/>
          </a:xfrm>
        </p:spPr>
        <p:txBody>
          <a:bodyPr>
            <a:normAutofit lnSpcReduction="10000"/>
          </a:bodyPr>
          <a:lstStyle/>
          <a:p>
            <a:r>
              <a:rPr lang="cs-CZ" sz="2000" dirty="0" err="1"/>
              <a:t>regulation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endParaRPr lang="cs-CZ" sz="2000" dirty="0"/>
          </a:p>
          <a:p>
            <a:pPr lvl="1"/>
            <a:r>
              <a:rPr lang="cs-CZ" sz="1800" dirty="0" err="1"/>
              <a:t>extracelllular</a:t>
            </a:r>
            <a:r>
              <a:rPr lang="cs-CZ" sz="1800" dirty="0"/>
              <a:t> fluid </a:t>
            </a:r>
            <a:r>
              <a:rPr lang="cs-CZ" sz="1800" dirty="0" err="1"/>
              <a:t>volume</a:t>
            </a:r>
            <a:r>
              <a:rPr lang="cs-CZ" sz="1800" dirty="0"/>
              <a:t> and </a:t>
            </a:r>
            <a:r>
              <a:rPr lang="cs-CZ" sz="1800" dirty="0" err="1"/>
              <a:t>blood</a:t>
            </a:r>
            <a:r>
              <a:rPr lang="cs-CZ" sz="1800" dirty="0"/>
              <a:t> </a:t>
            </a:r>
            <a:r>
              <a:rPr lang="cs-CZ" sz="1800" dirty="0" err="1"/>
              <a:t>pressure</a:t>
            </a:r>
            <a:endParaRPr lang="cs-CZ" sz="1800" dirty="0"/>
          </a:p>
          <a:p>
            <a:pPr lvl="1"/>
            <a:r>
              <a:rPr lang="cs-CZ" sz="1800" dirty="0"/>
              <a:t>osmolarity</a:t>
            </a:r>
          </a:p>
          <a:p>
            <a:pPr lvl="1"/>
            <a:r>
              <a:rPr lang="cs-CZ" sz="1800" dirty="0"/>
              <a:t>acid-base balance</a:t>
            </a:r>
          </a:p>
          <a:p>
            <a:pPr lvl="1"/>
            <a:r>
              <a:rPr lang="cs-CZ" sz="1800" dirty="0"/>
              <a:t>ion balance</a:t>
            </a:r>
          </a:p>
          <a:p>
            <a:pPr lvl="1"/>
            <a:r>
              <a:rPr lang="cs-CZ" sz="1800" dirty="0" err="1"/>
              <a:t>excretion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wastes</a:t>
            </a:r>
            <a:endParaRPr lang="cs-CZ" sz="1800" dirty="0"/>
          </a:p>
          <a:p>
            <a:pPr lvl="1"/>
            <a:r>
              <a:rPr lang="cs-CZ" sz="1800" dirty="0" err="1"/>
              <a:t>production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hormones</a:t>
            </a:r>
            <a:endParaRPr lang="cs-CZ" sz="1800" dirty="0"/>
          </a:p>
          <a:p>
            <a:r>
              <a:rPr lang="cs-CZ" sz="2000" dirty="0" err="1"/>
              <a:t>kidney</a:t>
            </a:r>
            <a:r>
              <a:rPr lang="cs-CZ" sz="2000" dirty="0"/>
              <a:t> </a:t>
            </a:r>
            <a:r>
              <a:rPr lang="cs-CZ" sz="2000" dirty="0" err="1"/>
              <a:t>perfusion</a:t>
            </a:r>
            <a:endParaRPr lang="cs-CZ" sz="2000" dirty="0"/>
          </a:p>
          <a:p>
            <a:pPr lvl="1"/>
            <a:r>
              <a:rPr lang="cs-CZ" sz="1800" dirty="0"/>
              <a:t>20 – 25 %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minute</a:t>
            </a:r>
            <a:r>
              <a:rPr lang="cs-CZ" sz="1800" dirty="0"/>
              <a:t> </a:t>
            </a:r>
            <a:r>
              <a:rPr lang="cs-CZ" sz="1800" dirty="0" err="1"/>
              <a:t>heart</a:t>
            </a:r>
            <a:r>
              <a:rPr lang="cs-CZ" sz="1800" dirty="0"/>
              <a:t> </a:t>
            </a:r>
            <a:r>
              <a:rPr lang="cs-CZ" sz="1800" dirty="0" err="1"/>
              <a:t>volume</a:t>
            </a:r>
            <a:endParaRPr lang="cs-CZ" sz="1800" dirty="0"/>
          </a:p>
          <a:p>
            <a:pPr lvl="2"/>
            <a:r>
              <a:rPr lang="cs-CZ" sz="1600" dirty="0"/>
              <a:t>1200 ml/min, 90 % </a:t>
            </a:r>
            <a:r>
              <a:rPr lang="cs-CZ" sz="1600" dirty="0" err="1"/>
              <a:t>goes</a:t>
            </a:r>
            <a:r>
              <a:rPr lang="cs-CZ" sz="1600" dirty="0"/>
              <a:t> to </a:t>
            </a:r>
            <a:r>
              <a:rPr lang="cs-CZ" sz="1600" dirty="0" err="1"/>
              <a:t>cortex</a:t>
            </a:r>
            <a:endParaRPr lang="cs-CZ" sz="1600" dirty="0"/>
          </a:p>
          <a:p>
            <a:pPr lvl="2"/>
            <a:r>
              <a:rPr lang="cs-CZ" sz="1600" dirty="0" err="1"/>
              <a:t>markedly</a:t>
            </a:r>
            <a:r>
              <a:rPr lang="cs-CZ" sz="1600" dirty="0"/>
              <a:t> more </a:t>
            </a:r>
            <a:r>
              <a:rPr lang="cs-CZ" sz="1600" dirty="0" err="1"/>
              <a:t>than</a:t>
            </a:r>
            <a:r>
              <a:rPr lang="cs-CZ" sz="1600" dirty="0"/>
              <a:t> </a:t>
            </a:r>
            <a:r>
              <a:rPr lang="cs-CZ" sz="1600" dirty="0" err="1"/>
              <a:t>would</a:t>
            </a:r>
            <a:r>
              <a:rPr lang="cs-CZ" sz="1600" dirty="0"/>
              <a:t> </a:t>
            </a:r>
            <a:r>
              <a:rPr lang="cs-CZ" sz="1600" dirty="0" err="1"/>
              <a:t>correspond</a:t>
            </a:r>
            <a:r>
              <a:rPr lang="cs-CZ" sz="1600" dirty="0"/>
              <a:t> to </a:t>
            </a:r>
            <a:r>
              <a:rPr lang="cs-CZ" sz="1600" dirty="0" err="1"/>
              <a:t>kidney</a:t>
            </a:r>
            <a:r>
              <a:rPr lang="cs-CZ" sz="1600" dirty="0"/>
              <a:t> </a:t>
            </a:r>
            <a:r>
              <a:rPr lang="cs-CZ" sz="1600" dirty="0" err="1"/>
              <a:t>weight</a:t>
            </a:r>
            <a:endParaRPr lang="cs-CZ" sz="1600" dirty="0"/>
          </a:p>
          <a:p>
            <a:pPr lvl="1"/>
            <a:r>
              <a:rPr lang="cs-CZ" sz="1800" dirty="0" err="1"/>
              <a:t>reasons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high</a:t>
            </a:r>
            <a:r>
              <a:rPr lang="cs-CZ" sz="1800" dirty="0"/>
              <a:t> </a:t>
            </a:r>
            <a:r>
              <a:rPr lang="cs-CZ" sz="1800" dirty="0" err="1"/>
              <a:t>perfusion</a:t>
            </a:r>
            <a:endParaRPr lang="cs-CZ" sz="1800" dirty="0"/>
          </a:p>
          <a:p>
            <a:pPr lvl="2"/>
            <a:r>
              <a:rPr lang="cs-CZ" sz="1600" dirty="0" err="1"/>
              <a:t>high</a:t>
            </a:r>
            <a:r>
              <a:rPr lang="cs-CZ" sz="1600" dirty="0"/>
              <a:t> </a:t>
            </a:r>
            <a:r>
              <a:rPr lang="cs-CZ" sz="1600" dirty="0" err="1"/>
              <a:t>energy</a:t>
            </a:r>
            <a:r>
              <a:rPr lang="cs-CZ" sz="1600" dirty="0"/>
              <a:t> </a:t>
            </a:r>
            <a:r>
              <a:rPr lang="cs-CZ" sz="1600" dirty="0" err="1"/>
              <a:t>need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tubular</a:t>
            </a:r>
            <a:r>
              <a:rPr lang="cs-CZ" sz="1600" dirty="0"/>
              <a:t> </a:t>
            </a:r>
            <a:r>
              <a:rPr lang="cs-CZ" sz="1600" dirty="0" err="1"/>
              <a:t>cells</a:t>
            </a:r>
            <a:endParaRPr lang="cs-CZ" sz="1600" dirty="0"/>
          </a:p>
          <a:p>
            <a:pPr lvl="2"/>
            <a:r>
              <a:rPr lang="cs-CZ" sz="1600" dirty="0" err="1"/>
              <a:t>production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primary</a:t>
            </a:r>
            <a:r>
              <a:rPr lang="cs-CZ" sz="1600" dirty="0"/>
              <a:t> </a:t>
            </a:r>
            <a:r>
              <a:rPr lang="cs-CZ" sz="1600" dirty="0" err="1"/>
              <a:t>filtrate</a:t>
            </a:r>
            <a:r>
              <a:rPr lang="cs-CZ" sz="1600" dirty="0"/>
              <a:t> in </a:t>
            </a:r>
            <a:r>
              <a:rPr lang="cs-CZ" sz="1600" dirty="0" err="1"/>
              <a:t>glomeruli</a:t>
            </a:r>
            <a:endParaRPr lang="cs-CZ" sz="1600" dirty="0"/>
          </a:p>
          <a:p>
            <a:pPr lvl="3"/>
            <a:r>
              <a:rPr lang="cs-CZ" sz="1400" dirty="0"/>
              <a:t>20 %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perfusion</a:t>
            </a:r>
            <a:endParaRPr lang="cs-CZ" sz="1400" dirty="0"/>
          </a:p>
          <a:p>
            <a:pPr lvl="3"/>
            <a:r>
              <a:rPr lang="cs-CZ" sz="1400" dirty="0"/>
              <a:t>150-180 l/</a:t>
            </a:r>
            <a:r>
              <a:rPr lang="cs-CZ" sz="1400" dirty="0" err="1"/>
              <a:t>day</a:t>
            </a:r>
            <a:r>
              <a:rPr lang="cs-CZ" sz="1400" dirty="0"/>
              <a:t> – 90 % </a:t>
            </a:r>
            <a:r>
              <a:rPr lang="cs-CZ" sz="1400" dirty="0" err="1"/>
              <a:t>reabsorption</a:t>
            </a:r>
            <a:endParaRPr lang="cs-CZ" sz="1400" dirty="0"/>
          </a:p>
          <a:p>
            <a:pPr lvl="3"/>
            <a:r>
              <a:rPr lang="cs-CZ" sz="1400" dirty="0" err="1"/>
              <a:t>glomerular</a:t>
            </a:r>
            <a:r>
              <a:rPr lang="cs-CZ" sz="1400" dirty="0"/>
              <a:t> </a:t>
            </a:r>
            <a:r>
              <a:rPr lang="cs-CZ" sz="1400" dirty="0" err="1"/>
              <a:t>filtration</a:t>
            </a:r>
            <a:r>
              <a:rPr lang="cs-CZ" sz="1400" dirty="0"/>
              <a:t> </a:t>
            </a:r>
            <a:r>
              <a:rPr lang="cs-CZ" sz="1400" dirty="0" err="1"/>
              <a:t>rate</a:t>
            </a:r>
            <a:r>
              <a:rPr lang="cs-CZ" sz="1400" dirty="0"/>
              <a:t> (GFR)</a:t>
            </a:r>
          </a:p>
          <a:p>
            <a:pPr lvl="4"/>
            <a:r>
              <a:rPr lang="cs-CZ" sz="1200" dirty="0"/>
              <a:t>100-120 ml/min</a:t>
            </a:r>
          </a:p>
          <a:p>
            <a:pPr lvl="3"/>
            <a:endParaRPr lang="cs-CZ" sz="1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367" y="1062681"/>
            <a:ext cx="4829433" cy="39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2913"/>
            <a:ext cx="10515600" cy="759125"/>
          </a:xfrm>
        </p:spPr>
        <p:txBody>
          <a:bodyPr>
            <a:normAutofit/>
          </a:bodyPr>
          <a:lstStyle/>
          <a:p>
            <a:r>
              <a:rPr lang="cs-CZ" sz="4000" dirty="0" err="1"/>
              <a:t>Juxtaglomerular</a:t>
            </a:r>
            <a:r>
              <a:rPr lang="cs-CZ" sz="4000" dirty="0"/>
              <a:t> </a:t>
            </a:r>
            <a:r>
              <a:rPr lang="cs-CZ" sz="4000" dirty="0" err="1"/>
              <a:t>apparatus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155940"/>
            <a:ext cx="6425242" cy="4804913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 err="1"/>
              <a:t>juxtaglomerular</a:t>
            </a:r>
            <a:r>
              <a:rPr lang="cs-CZ" sz="2600" dirty="0"/>
              <a:t> (JG) </a:t>
            </a:r>
            <a:r>
              <a:rPr lang="cs-CZ" sz="2600" dirty="0" err="1"/>
              <a:t>cells</a:t>
            </a:r>
            <a:endParaRPr lang="cs-CZ" sz="2600" dirty="0"/>
          </a:p>
          <a:p>
            <a:pPr lvl="1"/>
            <a:r>
              <a:rPr lang="cs-CZ" sz="2200" dirty="0" err="1"/>
              <a:t>specialised</a:t>
            </a:r>
            <a:r>
              <a:rPr lang="cs-CZ" sz="2200" dirty="0"/>
              <a:t> </a:t>
            </a:r>
            <a:r>
              <a:rPr lang="cs-CZ" sz="2200" dirty="0" err="1"/>
              <a:t>muscle</a:t>
            </a:r>
            <a:r>
              <a:rPr lang="cs-CZ" sz="2200" dirty="0"/>
              <a:t> </a:t>
            </a:r>
            <a:r>
              <a:rPr lang="cs-CZ" sz="2200" dirty="0" err="1"/>
              <a:t>cells</a:t>
            </a:r>
            <a:endParaRPr lang="cs-CZ" sz="2200" dirty="0"/>
          </a:p>
          <a:p>
            <a:pPr lvl="1"/>
            <a:r>
              <a:rPr lang="cs-CZ" sz="2200" dirty="0" err="1"/>
              <a:t>advanced</a:t>
            </a:r>
            <a:r>
              <a:rPr lang="cs-CZ" sz="2200" dirty="0"/>
              <a:t> </a:t>
            </a:r>
            <a:r>
              <a:rPr lang="cs-CZ" sz="2200" dirty="0" err="1"/>
              <a:t>endoplasmic</a:t>
            </a:r>
            <a:r>
              <a:rPr lang="cs-CZ" sz="2200" dirty="0"/>
              <a:t> </a:t>
            </a:r>
            <a:r>
              <a:rPr lang="cs-CZ" sz="2200" dirty="0" err="1"/>
              <a:t>reticulum</a:t>
            </a:r>
            <a:r>
              <a:rPr lang="cs-CZ" sz="2200" dirty="0"/>
              <a:t> and Golgi </a:t>
            </a:r>
            <a:r>
              <a:rPr lang="cs-CZ" sz="2200" dirty="0" err="1"/>
              <a:t>apparatus</a:t>
            </a:r>
            <a:endParaRPr lang="cs-CZ" sz="2200" dirty="0"/>
          </a:p>
          <a:p>
            <a:pPr lvl="1"/>
            <a:r>
              <a:rPr lang="cs-CZ" sz="2200" dirty="0" err="1"/>
              <a:t>production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renin</a:t>
            </a:r>
          </a:p>
          <a:p>
            <a:pPr lvl="1"/>
            <a:r>
              <a:rPr lang="cs-CZ" sz="2200" dirty="0" err="1"/>
              <a:t>blood</a:t>
            </a:r>
            <a:r>
              <a:rPr lang="cs-CZ" sz="2200" dirty="0"/>
              <a:t> </a:t>
            </a:r>
            <a:r>
              <a:rPr lang="cs-CZ" sz="2200" dirty="0" err="1"/>
              <a:t>pressure</a:t>
            </a:r>
            <a:r>
              <a:rPr lang="cs-CZ" sz="2200" dirty="0"/>
              <a:t> receptor</a:t>
            </a:r>
          </a:p>
          <a:p>
            <a:r>
              <a:rPr lang="cs-CZ" sz="2600" dirty="0" err="1"/>
              <a:t>macula</a:t>
            </a:r>
            <a:r>
              <a:rPr lang="cs-CZ" sz="2600" dirty="0"/>
              <a:t> </a:t>
            </a:r>
            <a:r>
              <a:rPr lang="cs-CZ" sz="2600" dirty="0" err="1"/>
              <a:t>densa</a:t>
            </a:r>
            <a:endParaRPr lang="cs-CZ" sz="2600" dirty="0"/>
          </a:p>
          <a:p>
            <a:pPr lvl="1"/>
            <a:r>
              <a:rPr lang="cs-CZ" sz="2200" dirty="0" err="1"/>
              <a:t>close</a:t>
            </a:r>
            <a:r>
              <a:rPr lang="cs-CZ" sz="2200" dirty="0"/>
              <a:t> to JG </a:t>
            </a:r>
            <a:r>
              <a:rPr lang="cs-CZ" sz="2200" dirty="0" err="1"/>
              <a:t>cells</a:t>
            </a:r>
            <a:endParaRPr lang="cs-CZ" sz="2200" dirty="0"/>
          </a:p>
          <a:p>
            <a:pPr lvl="1"/>
            <a:r>
              <a:rPr lang="cs-CZ" sz="2200" dirty="0"/>
              <a:t>senzitive to </a:t>
            </a:r>
            <a:r>
              <a:rPr lang="cs-CZ" sz="2200" dirty="0" err="1"/>
              <a:t>NaCl</a:t>
            </a:r>
            <a:endParaRPr lang="cs-CZ" sz="2200" dirty="0"/>
          </a:p>
          <a:p>
            <a:r>
              <a:rPr lang="cs-CZ" sz="2600" dirty="0" err="1"/>
              <a:t>mesangial</a:t>
            </a:r>
            <a:r>
              <a:rPr lang="cs-CZ" sz="2600" dirty="0"/>
              <a:t> </a:t>
            </a:r>
            <a:r>
              <a:rPr lang="cs-CZ" sz="2600" dirty="0" err="1"/>
              <a:t>cells</a:t>
            </a:r>
            <a:endParaRPr lang="cs-CZ" sz="2600" dirty="0"/>
          </a:p>
          <a:p>
            <a:pPr lvl="1"/>
            <a:r>
              <a:rPr lang="cs-CZ" sz="2200" dirty="0" err="1"/>
              <a:t>specialized</a:t>
            </a:r>
            <a:r>
              <a:rPr lang="cs-CZ" sz="2200" dirty="0"/>
              <a:t> </a:t>
            </a:r>
            <a:r>
              <a:rPr lang="cs-CZ" sz="2200" dirty="0" err="1"/>
              <a:t>pericytes</a:t>
            </a:r>
            <a:endParaRPr lang="cs-CZ" sz="2200" dirty="0"/>
          </a:p>
          <a:p>
            <a:pPr lvl="1"/>
            <a:r>
              <a:rPr lang="cs-CZ" sz="2200" dirty="0" err="1"/>
              <a:t>contraction</a:t>
            </a:r>
            <a:endParaRPr lang="cs-CZ" sz="2200" dirty="0"/>
          </a:p>
          <a:p>
            <a:r>
              <a:rPr lang="cs-CZ" sz="2600" dirty="0" err="1"/>
              <a:t>juxtaglomerular</a:t>
            </a:r>
            <a:r>
              <a:rPr lang="cs-CZ" sz="2600" dirty="0"/>
              <a:t> </a:t>
            </a:r>
            <a:r>
              <a:rPr lang="cs-CZ" sz="2600" dirty="0" err="1"/>
              <a:t>apparatus</a:t>
            </a:r>
            <a:endParaRPr lang="cs-CZ" sz="2600" dirty="0"/>
          </a:p>
          <a:p>
            <a:pPr lvl="1"/>
            <a:r>
              <a:rPr lang="cs-CZ" sz="2200" dirty="0" err="1"/>
              <a:t>sympathetic</a:t>
            </a:r>
            <a:r>
              <a:rPr lang="cs-CZ" sz="2200" dirty="0"/>
              <a:t> </a:t>
            </a:r>
            <a:r>
              <a:rPr lang="cs-CZ" sz="2200" dirty="0" err="1"/>
              <a:t>innervation</a:t>
            </a:r>
            <a:endParaRPr lang="cs-CZ" sz="2200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20355" y="1155940"/>
            <a:ext cx="3048264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9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3903"/>
            <a:ext cx="10515600" cy="845389"/>
          </a:xfrm>
        </p:spPr>
        <p:txBody>
          <a:bodyPr>
            <a:normAutofit/>
          </a:bodyPr>
          <a:lstStyle/>
          <a:p>
            <a:r>
              <a:rPr lang="cs-CZ" sz="4000" dirty="0"/>
              <a:t>Renin-angiotensin-aldosterone </a:t>
            </a:r>
            <a:r>
              <a:rPr lang="cs-CZ" sz="4000" dirty="0" err="1"/>
              <a:t>system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33577"/>
            <a:ext cx="5181600" cy="4943386"/>
          </a:xfrm>
        </p:spPr>
        <p:txBody>
          <a:bodyPr>
            <a:normAutofit/>
          </a:bodyPr>
          <a:lstStyle/>
          <a:p>
            <a:r>
              <a:rPr lang="cs-CZ" sz="2400" dirty="0"/>
              <a:t>plasma/</a:t>
            </a:r>
            <a:r>
              <a:rPr lang="cs-CZ" sz="2400" dirty="0" err="1"/>
              <a:t>systemic</a:t>
            </a:r>
            <a:r>
              <a:rPr lang="cs-CZ" sz="2400" dirty="0"/>
              <a:t> RAS</a:t>
            </a:r>
          </a:p>
          <a:p>
            <a:r>
              <a:rPr lang="cs-CZ" sz="2400" dirty="0" err="1"/>
              <a:t>tissue</a:t>
            </a:r>
            <a:r>
              <a:rPr lang="cs-CZ" sz="2400" dirty="0"/>
              <a:t> RAS</a:t>
            </a:r>
          </a:p>
          <a:p>
            <a:pPr lvl="1"/>
            <a:r>
              <a:rPr lang="cs-CZ" sz="2000" dirty="0" err="1"/>
              <a:t>kidneys</a:t>
            </a:r>
            <a:r>
              <a:rPr lang="cs-CZ" sz="2000" dirty="0"/>
              <a:t>, </a:t>
            </a:r>
            <a:r>
              <a:rPr lang="cs-CZ" sz="2000" dirty="0" err="1"/>
              <a:t>adrenal</a:t>
            </a:r>
            <a:r>
              <a:rPr lang="cs-CZ" sz="2000" dirty="0"/>
              <a:t> </a:t>
            </a:r>
            <a:r>
              <a:rPr lang="cs-CZ" sz="2000" dirty="0" err="1"/>
              <a:t>gland</a:t>
            </a:r>
            <a:endParaRPr lang="cs-CZ" sz="2000" dirty="0"/>
          </a:p>
          <a:p>
            <a:r>
              <a:rPr lang="cs-CZ" sz="2400" dirty="0" err="1"/>
              <a:t>intermediate</a:t>
            </a:r>
            <a:endParaRPr lang="cs-CZ" sz="2400" dirty="0"/>
          </a:p>
          <a:p>
            <a:pPr lvl="1"/>
            <a:r>
              <a:rPr lang="cs-CZ" sz="2000" dirty="0" err="1"/>
              <a:t>lungs</a:t>
            </a:r>
            <a:r>
              <a:rPr lang="cs-CZ" sz="2000" dirty="0"/>
              <a:t>, </a:t>
            </a:r>
            <a:r>
              <a:rPr lang="cs-CZ" sz="2000" dirty="0" err="1"/>
              <a:t>heart</a:t>
            </a:r>
            <a:r>
              <a:rPr lang="cs-CZ" sz="2000" dirty="0"/>
              <a:t>, </a:t>
            </a:r>
            <a:r>
              <a:rPr lang="cs-CZ" sz="2000" dirty="0" err="1"/>
              <a:t>vessels</a:t>
            </a:r>
            <a:r>
              <a:rPr lang="cs-CZ" sz="2000" dirty="0"/>
              <a:t>, liver</a:t>
            </a:r>
          </a:p>
          <a:p>
            <a:r>
              <a:rPr lang="cs-CZ" sz="2400" dirty="0"/>
              <a:t>renin – </a:t>
            </a:r>
            <a:r>
              <a:rPr lang="cs-CZ" sz="2400" dirty="0" err="1"/>
              <a:t>protease</a:t>
            </a:r>
            <a:r>
              <a:rPr lang="cs-CZ" sz="2400" dirty="0"/>
              <a:t> </a:t>
            </a:r>
            <a:r>
              <a:rPr lang="cs-CZ" sz="2400" dirty="0" err="1"/>
              <a:t>released</a:t>
            </a:r>
            <a:r>
              <a:rPr lang="cs-CZ" sz="2400" dirty="0"/>
              <a:t> by JG </a:t>
            </a:r>
            <a:r>
              <a:rPr lang="cs-CZ" sz="2400" dirty="0" err="1"/>
              <a:t>cells</a:t>
            </a:r>
            <a:endParaRPr lang="cs-CZ" sz="2400" dirty="0"/>
          </a:p>
          <a:p>
            <a:r>
              <a:rPr lang="cs-CZ" sz="2400" dirty="0" err="1"/>
              <a:t>factors</a:t>
            </a:r>
            <a:r>
              <a:rPr lang="cs-CZ" sz="2400" dirty="0"/>
              <a:t> controlling renin </a:t>
            </a:r>
            <a:r>
              <a:rPr lang="cs-CZ" sz="2400" dirty="0" err="1"/>
              <a:t>release</a:t>
            </a:r>
            <a:endParaRPr lang="cs-CZ" sz="2400" dirty="0"/>
          </a:p>
          <a:p>
            <a:pPr lvl="1"/>
            <a:r>
              <a:rPr lang="cs-CZ" sz="2000" dirty="0"/>
              <a:t>drop in </a:t>
            </a:r>
            <a:r>
              <a:rPr lang="cs-CZ" sz="2000" dirty="0" err="1"/>
              <a:t>blood</a:t>
            </a:r>
            <a:r>
              <a:rPr lang="cs-CZ" sz="2000" dirty="0"/>
              <a:t> </a:t>
            </a:r>
            <a:r>
              <a:rPr lang="cs-CZ" sz="2000" dirty="0" err="1"/>
              <a:t>pressure</a:t>
            </a:r>
            <a:endParaRPr lang="cs-CZ" sz="2000" dirty="0"/>
          </a:p>
          <a:p>
            <a:pPr lvl="1"/>
            <a:r>
              <a:rPr lang="cs-CZ" sz="2000" dirty="0" err="1"/>
              <a:t>decrease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amount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NaCl</a:t>
            </a:r>
            <a:r>
              <a:rPr lang="cs-CZ" sz="2000" dirty="0"/>
              <a:t> </a:t>
            </a:r>
            <a:r>
              <a:rPr lang="cs-CZ" sz="2000" dirty="0" err="1"/>
              <a:t>delivered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kidney</a:t>
            </a:r>
            <a:endParaRPr lang="cs-CZ" sz="2000" dirty="0"/>
          </a:p>
          <a:p>
            <a:pPr lvl="1"/>
            <a:r>
              <a:rPr lang="el-GR" sz="2000" dirty="0"/>
              <a:t>β</a:t>
            </a:r>
            <a:r>
              <a:rPr lang="cs-CZ" sz="2000" dirty="0"/>
              <a:t>-</a:t>
            </a:r>
            <a:r>
              <a:rPr lang="cs-CZ" sz="2000" dirty="0" err="1"/>
              <a:t>adrenergic</a:t>
            </a:r>
            <a:r>
              <a:rPr lang="cs-CZ" sz="2000" dirty="0"/>
              <a:t> </a:t>
            </a:r>
            <a:r>
              <a:rPr lang="cs-CZ" sz="2000" dirty="0" err="1"/>
              <a:t>stimuli</a:t>
            </a:r>
            <a:endParaRPr lang="cs-CZ" sz="2000" dirty="0"/>
          </a:p>
          <a:p>
            <a:pPr lvl="1"/>
            <a:r>
              <a:rPr lang="cs-CZ" sz="2000" dirty="0"/>
              <a:t>angiotensin II</a:t>
            </a:r>
          </a:p>
          <a:p>
            <a:pPr lvl="1"/>
            <a:r>
              <a:rPr lang="cs-CZ" sz="2000" dirty="0" err="1"/>
              <a:t>low</a:t>
            </a:r>
            <a:r>
              <a:rPr lang="cs-CZ" sz="2000" dirty="0"/>
              <a:t> </a:t>
            </a:r>
            <a:r>
              <a:rPr lang="cs-CZ" sz="2000" dirty="0" err="1"/>
              <a:t>potassium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233577"/>
            <a:ext cx="5775386" cy="4943386"/>
          </a:xfrm>
        </p:spPr>
        <p:txBody>
          <a:bodyPr>
            <a:normAutofit/>
          </a:bodyPr>
          <a:lstStyle/>
          <a:p>
            <a:r>
              <a:rPr lang="cs-CZ" sz="2400" dirty="0"/>
              <a:t>aldosterone</a:t>
            </a:r>
          </a:p>
          <a:p>
            <a:pPr lvl="1"/>
            <a:r>
              <a:rPr lang="cs-CZ" sz="2000" dirty="0" err="1"/>
              <a:t>binding</a:t>
            </a:r>
            <a:r>
              <a:rPr lang="cs-CZ" sz="2000" dirty="0"/>
              <a:t> to </a:t>
            </a:r>
            <a:r>
              <a:rPr lang="cs-CZ" sz="2000" dirty="0" err="1"/>
              <a:t>cytosolic</a:t>
            </a:r>
            <a:r>
              <a:rPr lang="cs-CZ" sz="2000" dirty="0"/>
              <a:t> </a:t>
            </a:r>
            <a:r>
              <a:rPr lang="cs-CZ" sz="2000" dirty="0" err="1"/>
              <a:t>mineralocorticoid</a:t>
            </a:r>
            <a:r>
              <a:rPr lang="cs-CZ" sz="2000" dirty="0"/>
              <a:t> </a:t>
            </a:r>
            <a:r>
              <a:rPr lang="cs-CZ" sz="2000" dirty="0" err="1"/>
              <a:t>receptors</a:t>
            </a:r>
            <a:r>
              <a:rPr lang="cs-CZ" sz="2000" dirty="0"/>
              <a:t> (MR)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renal</a:t>
            </a:r>
            <a:r>
              <a:rPr lang="cs-CZ" sz="2000" dirty="0"/>
              <a:t> </a:t>
            </a:r>
            <a:r>
              <a:rPr lang="cs-CZ" sz="2000" dirty="0" err="1"/>
              <a:t>collecting</a:t>
            </a:r>
            <a:r>
              <a:rPr lang="cs-CZ" sz="2000" dirty="0"/>
              <a:t> </a:t>
            </a:r>
            <a:r>
              <a:rPr lang="cs-CZ" sz="2000" dirty="0" err="1"/>
              <a:t>duct</a:t>
            </a:r>
            <a:r>
              <a:rPr lang="cs-CZ" sz="2000" dirty="0"/>
              <a:t> </a:t>
            </a:r>
            <a:r>
              <a:rPr lang="cs-CZ" sz="2000" dirty="0" err="1"/>
              <a:t>cells</a:t>
            </a:r>
            <a:endParaRPr lang="cs-CZ" sz="2000" dirty="0"/>
          </a:p>
          <a:p>
            <a:pPr lvl="1"/>
            <a:r>
              <a:rPr lang="cs-CZ" sz="2000" dirty="0" err="1"/>
              <a:t>sodium</a:t>
            </a:r>
            <a:r>
              <a:rPr lang="cs-CZ" sz="2000" dirty="0"/>
              <a:t> </a:t>
            </a:r>
            <a:r>
              <a:rPr lang="cs-CZ" sz="2000" dirty="0" err="1"/>
              <a:t>channels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membrane</a:t>
            </a:r>
            <a:r>
              <a:rPr lang="cs-CZ" sz="2000" dirty="0"/>
              <a:t> and </a:t>
            </a:r>
            <a:r>
              <a:rPr lang="cs-CZ" sz="2000" dirty="0" err="1"/>
              <a:t>subsequent</a:t>
            </a:r>
            <a:r>
              <a:rPr lang="cs-CZ" sz="2000" dirty="0"/>
              <a:t> </a:t>
            </a:r>
            <a:r>
              <a:rPr lang="cs-CZ" sz="2000" dirty="0" err="1"/>
              <a:t>reabsorption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Na</a:t>
            </a:r>
          </a:p>
          <a:p>
            <a:pPr lvl="2"/>
            <a:r>
              <a:rPr lang="cs-CZ" sz="1800" dirty="0" err="1"/>
              <a:t>volume</a:t>
            </a:r>
            <a:r>
              <a:rPr lang="cs-CZ" sz="1800" dirty="0"/>
              <a:t> re-</a:t>
            </a:r>
            <a:r>
              <a:rPr lang="cs-CZ" sz="1800" dirty="0" err="1"/>
              <a:t>expanding</a:t>
            </a:r>
            <a:endParaRPr lang="cs-CZ" sz="1800" dirty="0"/>
          </a:p>
          <a:p>
            <a:pPr lvl="1"/>
            <a:r>
              <a:rPr lang="cs-CZ" sz="2000" dirty="0"/>
              <a:t>MR </a:t>
            </a:r>
            <a:r>
              <a:rPr lang="cs-CZ" sz="2000" dirty="0" err="1"/>
              <a:t>expressed</a:t>
            </a:r>
            <a:r>
              <a:rPr lang="cs-CZ" sz="2000" dirty="0"/>
              <a:t> </a:t>
            </a:r>
            <a:r>
              <a:rPr lang="cs-CZ" sz="2000" dirty="0" err="1"/>
              <a:t>also</a:t>
            </a:r>
            <a:r>
              <a:rPr lang="cs-CZ" sz="2000" dirty="0"/>
              <a:t> </a:t>
            </a:r>
            <a:r>
              <a:rPr lang="cs-CZ" sz="2000" dirty="0" err="1"/>
              <a:t>outside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kidney</a:t>
            </a:r>
            <a:endParaRPr lang="cs-CZ" sz="2000" dirty="0"/>
          </a:p>
          <a:p>
            <a:pPr lvl="2"/>
            <a:r>
              <a:rPr lang="cs-CZ" sz="1800" dirty="0" err="1"/>
              <a:t>impairment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vascular</a:t>
            </a:r>
            <a:r>
              <a:rPr lang="cs-CZ" sz="1800" dirty="0"/>
              <a:t> </a:t>
            </a:r>
            <a:r>
              <a:rPr lang="cs-CZ" sz="1800" dirty="0" err="1"/>
              <a:t>health</a:t>
            </a:r>
            <a:r>
              <a:rPr lang="cs-CZ" sz="1800" dirty="0"/>
              <a:t> by </a:t>
            </a:r>
            <a:r>
              <a:rPr lang="cs-CZ" sz="1800" dirty="0" err="1"/>
              <a:t>multiple</a:t>
            </a:r>
            <a:r>
              <a:rPr lang="cs-CZ" sz="1800" dirty="0"/>
              <a:t> </a:t>
            </a:r>
            <a:r>
              <a:rPr lang="cs-CZ" sz="1800" dirty="0" err="1"/>
              <a:t>extrarenal</a:t>
            </a:r>
            <a:r>
              <a:rPr lang="cs-CZ" sz="1800" dirty="0"/>
              <a:t> </a:t>
            </a:r>
            <a:r>
              <a:rPr lang="cs-CZ" sz="1800" dirty="0" err="1"/>
              <a:t>mechanisms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0317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"/>
            <a:ext cx="10515600" cy="756459"/>
          </a:xfrm>
        </p:spPr>
        <p:txBody>
          <a:bodyPr>
            <a:normAutofit/>
          </a:bodyPr>
          <a:lstStyle/>
          <a:p>
            <a:r>
              <a:rPr lang="cs-CZ" sz="4000" dirty="0" err="1"/>
              <a:t>Effects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angiotensin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172095"/>
            <a:ext cx="5181600" cy="5004868"/>
          </a:xfrm>
        </p:spPr>
        <p:txBody>
          <a:bodyPr/>
          <a:lstStyle/>
          <a:p>
            <a:r>
              <a:rPr lang="cs-CZ" sz="2400" dirty="0" err="1"/>
              <a:t>cardiovascular</a:t>
            </a:r>
            <a:r>
              <a:rPr lang="cs-CZ" sz="2400" dirty="0"/>
              <a:t> </a:t>
            </a:r>
            <a:r>
              <a:rPr lang="cs-CZ" sz="2400" dirty="0" err="1"/>
              <a:t>tissues</a:t>
            </a:r>
            <a:endParaRPr lang="cs-CZ" sz="2400" dirty="0"/>
          </a:p>
          <a:p>
            <a:r>
              <a:rPr lang="cs-CZ" sz="2400" dirty="0"/>
              <a:t>brain</a:t>
            </a:r>
          </a:p>
          <a:p>
            <a:pPr lvl="1"/>
            <a:r>
              <a:rPr lang="cs-CZ" sz="2000" dirty="0" err="1"/>
              <a:t>stimulation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thirst</a:t>
            </a:r>
            <a:endParaRPr lang="cs-CZ" sz="2000" dirty="0"/>
          </a:p>
          <a:p>
            <a:pPr lvl="1"/>
            <a:r>
              <a:rPr lang="cs-CZ" sz="2000" dirty="0" err="1"/>
              <a:t>release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ADH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172095"/>
            <a:ext cx="5181600" cy="5004868"/>
          </a:xfrm>
        </p:spPr>
        <p:txBody>
          <a:bodyPr/>
          <a:lstStyle/>
          <a:p>
            <a:r>
              <a:rPr lang="cs-CZ" sz="2400" dirty="0"/>
              <a:t>angiotensin II </a:t>
            </a:r>
            <a:r>
              <a:rPr lang="cs-CZ" sz="2400" dirty="0" err="1"/>
              <a:t>receptors</a:t>
            </a:r>
            <a:endParaRPr lang="cs-CZ" sz="2400" dirty="0"/>
          </a:p>
          <a:p>
            <a:pPr lvl="1"/>
            <a:r>
              <a:rPr lang="cs-CZ" sz="2000" dirty="0"/>
              <a:t>AT</a:t>
            </a:r>
            <a:r>
              <a:rPr lang="cs-CZ" sz="2000" baseline="-25000" dirty="0"/>
              <a:t>1</a:t>
            </a:r>
            <a:r>
              <a:rPr lang="cs-CZ" sz="2000" dirty="0"/>
              <a:t> </a:t>
            </a:r>
          </a:p>
          <a:p>
            <a:pPr lvl="2"/>
            <a:r>
              <a:rPr lang="cs-CZ" sz="1800" dirty="0" err="1"/>
              <a:t>responsible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majority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Ang</a:t>
            </a:r>
            <a:r>
              <a:rPr lang="cs-CZ" sz="1800" dirty="0"/>
              <a:t> II </a:t>
            </a:r>
            <a:r>
              <a:rPr lang="cs-CZ" sz="1800" dirty="0" err="1"/>
              <a:t>action</a:t>
            </a:r>
            <a:endParaRPr lang="cs-CZ" sz="1800" dirty="0"/>
          </a:p>
          <a:p>
            <a:pPr lvl="2"/>
            <a:r>
              <a:rPr lang="cs-CZ" sz="1800" dirty="0" err="1"/>
              <a:t>smooth</a:t>
            </a:r>
            <a:r>
              <a:rPr lang="cs-CZ" sz="1800" dirty="0"/>
              <a:t> </a:t>
            </a:r>
            <a:r>
              <a:rPr lang="cs-CZ" sz="1800" dirty="0" err="1"/>
              <a:t>muscle</a:t>
            </a:r>
            <a:r>
              <a:rPr lang="cs-CZ" sz="1800" dirty="0"/>
              <a:t>, </a:t>
            </a:r>
            <a:r>
              <a:rPr lang="cs-CZ" sz="1800" dirty="0" err="1"/>
              <a:t>endothelial</a:t>
            </a:r>
            <a:r>
              <a:rPr lang="cs-CZ" sz="1800" dirty="0"/>
              <a:t> </a:t>
            </a:r>
            <a:r>
              <a:rPr lang="cs-CZ" sz="1800" dirty="0" err="1"/>
              <a:t>cells</a:t>
            </a:r>
            <a:r>
              <a:rPr lang="cs-CZ" sz="1800" dirty="0"/>
              <a:t>, </a:t>
            </a:r>
            <a:r>
              <a:rPr lang="cs-CZ" sz="1800" dirty="0" err="1"/>
              <a:t>adrenal</a:t>
            </a:r>
            <a:r>
              <a:rPr lang="cs-CZ" sz="1800" dirty="0"/>
              <a:t> </a:t>
            </a:r>
            <a:r>
              <a:rPr lang="cs-CZ" sz="1800" dirty="0" err="1"/>
              <a:t>cortex</a:t>
            </a:r>
            <a:endParaRPr lang="cs-CZ" sz="1800" dirty="0"/>
          </a:p>
          <a:p>
            <a:pPr lvl="1"/>
            <a:r>
              <a:rPr lang="cs-CZ" sz="2000" dirty="0"/>
              <a:t>AT</a:t>
            </a:r>
            <a:r>
              <a:rPr lang="cs-CZ" sz="2000" baseline="-25000" dirty="0"/>
              <a:t>2</a:t>
            </a:r>
          </a:p>
          <a:p>
            <a:pPr lvl="2"/>
            <a:r>
              <a:rPr lang="cs-CZ" sz="1800" dirty="0" err="1"/>
              <a:t>opposes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effect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AT1 (</a:t>
            </a:r>
            <a:r>
              <a:rPr lang="cs-CZ" sz="1800" dirty="0" err="1"/>
              <a:t>at</a:t>
            </a:r>
            <a:r>
              <a:rPr lang="cs-CZ" sz="1800" dirty="0"/>
              <a:t> least in </a:t>
            </a:r>
            <a:r>
              <a:rPr lang="cs-CZ" sz="1800" dirty="0" err="1"/>
              <a:t>rodent</a:t>
            </a:r>
            <a:r>
              <a:rPr lang="cs-CZ" sz="1800" dirty="0"/>
              <a:t> </a:t>
            </a:r>
            <a:r>
              <a:rPr lang="cs-CZ" sz="1800" dirty="0" err="1"/>
              <a:t>models</a:t>
            </a:r>
            <a:r>
              <a:rPr lang="cs-CZ" sz="1800" dirty="0"/>
              <a:t>), </a:t>
            </a:r>
            <a:r>
              <a:rPr lang="cs-CZ" sz="1800" dirty="0" err="1"/>
              <a:t>the</a:t>
            </a:r>
            <a:r>
              <a:rPr lang="cs-CZ" sz="1800" dirty="0"/>
              <a:t> role in </a:t>
            </a:r>
            <a:r>
              <a:rPr lang="cs-CZ" sz="1800" dirty="0" err="1"/>
              <a:t>humans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not </a:t>
            </a:r>
            <a:r>
              <a:rPr lang="cs-CZ" sz="1800" dirty="0" err="1"/>
              <a:t>explained</a:t>
            </a:r>
            <a:endParaRPr lang="cs-CZ" sz="1800" dirty="0"/>
          </a:p>
          <a:p>
            <a:pPr lvl="2"/>
            <a:r>
              <a:rPr lang="cs-CZ" sz="1800" dirty="0" err="1"/>
              <a:t>widely</a:t>
            </a:r>
            <a:r>
              <a:rPr lang="cs-CZ" sz="1800" dirty="0"/>
              <a:t> </a:t>
            </a:r>
            <a:r>
              <a:rPr lang="cs-CZ" sz="1800" dirty="0" err="1"/>
              <a:t>distributed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fetus</a:t>
            </a:r>
          </a:p>
          <a:p>
            <a:pPr lvl="2"/>
            <a:r>
              <a:rPr lang="cs-CZ" sz="1800" dirty="0"/>
              <a:t>in </a:t>
            </a:r>
            <a:r>
              <a:rPr lang="cs-CZ" sz="1800" dirty="0" err="1"/>
              <a:t>adults</a:t>
            </a:r>
            <a:r>
              <a:rPr lang="cs-CZ" sz="1800" dirty="0"/>
              <a:t> </a:t>
            </a:r>
            <a:r>
              <a:rPr lang="cs-CZ" sz="1800" dirty="0" err="1"/>
              <a:t>expressed</a:t>
            </a:r>
            <a:r>
              <a:rPr lang="cs-CZ" sz="1800" dirty="0"/>
              <a:t> in</a:t>
            </a:r>
          </a:p>
          <a:p>
            <a:pPr lvl="3"/>
            <a:r>
              <a:rPr lang="cs-CZ" sz="1600" dirty="0" err="1"/>
              <a:t>adrenal</a:t>
            </a:r>
            <a:r>
              <a:rPr lang="cs-CZ" sz="1600" dirty="0"/>
              <a:t> </a:t>
            </a:r>
            <a:r>
              <a:rPr lang="cs-CZ" sz="1600" dirty="0" err="1"/>
              <a:t>medulla</a:t>
            </a:r>
            <a:r>
              <a:rPr lang="cs-CZ" sz="1600" dirty="0"/>
              <a:t>, </a:t>
            </a:r>
            <a:r>
              <a:rPr lang="cs-CZ" sz="1600" dirty="0" err="1"/>
              <a:t>endothelium</a:t>
            </a:r>
            <a:r>
              <a:rPr lang="cs-CZ" sz="1600" dirty="0"/>
              <a:t>, brain </a:t>
            </a:r>
            <a:r>
              <a:rPr lang="cs-CZ" sz="1600" dirty="0" err="1"/>
              <a:t>regions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42122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renal.ischemia.part.2[20211108131058104]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1790</Words>
  <Application>Microsoft Office PowerPoint</Application>
  <PresentationFormat>Širokoúhlá obrazovka</PresentationFormat>
  <Paragraphs>389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Symbol</vt:lpstr>
      <vt:lpstr>Motiv Office</vt:lpstr>
      <vt:lpstr>Secondary hypertension</vt:lpstr>
      <vt:lpstr>Blood pressure and ischemic heart disease mortality</vt:lpstr>
      <vt:lpstr>Conceptual definition of hypertension</vt:lpstr>
      <vt:lpstr>Hypertension and target organ damage</vt:lpstr>
      <vt:lpstr>Framingham study</vt:lpstr>
      <vt:lpstr>Kidney function</vt:lpstr>
      <vt:lpstr>Juxtaglomerular apparatus</vt:lpstr>
      <vt:lpstr>Renin-angiotensin-aldosterone system</vt:lpstr>
      <vt:lpstr>Effects of angiotensin II</vt:lpstr>
      <vt:lpstr>RAAS overview</vt:lpstr>
      <vt:lpstr>RAAS overview</vt:lpstr>
      <vt:lpstr>RAAS manipulation</vt:lpstr>
      <vt:lpstr>Major forms of secondary hypertension</vt:lpstr>
      <vt:lpstr>Screening for secondary hypertension</vt:lpstr>
      <vt:lpstr>Renal parenchymal disease</vt:lpstr>
      <vt:lpstr>Renovascular hypertension</vt:lpstr>
      <vt:lpstr>Renovascular hypertension</vt:lpstr>
      <vt:lpstr>Goldblatt‘s experimental hypertension</vt:lpstr>
      <vt:lpstr>2K1C hypertension</vt:lpstr>
      <vt:lpstr>1K1C hypertension</vt:lpstr>
      <vt:lpstr>Phases of experimental hypertension</vt:lpstr>
      <vt:lpstr>Mineralocorticoid-induced hypertension</vt:lpstr>
      <vt:lpstr>Hyperaldosteronism</vt:lpstr>
      <vt:lpstr>Hyperaldosteronism</vt:lpstr>
      <vt:lpstr>Hypercortisolism (Cushing syndrome)</vt:lpstr>
      <vt:lpstr>Causes of endogenous Cushing syndrome</vt:lpstr>
      <vt:lpstr>Classification and mechanisms of hypertension</vt:lpstr>
      <vt:lpstr>Increased access of cortisol to MR</vt:lpstr>
      <vt:lpstr>Coarctation of aorta</vt:lpstr>
      <vt:lpstr>Pheochromocytoma</vt:lpstr>
      <vt:lpstr>Hypertension in pregnancy</vt:lpstr>
      <vt:lpstr>Oral contraceptive drugs and hypertension</vt:lpstr>
      <vt:lpstr>Malignant hypertension</vt:lpstr>
      <vt:lpstr>Practical part</vt:lpstr>
      <vt:lpstr>Sleep apnea syndrome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</dc:creator>
  <cp:lastModifiedBy>ucitel</cp:lastModifiedBy>
  <cp:revision>151</cp:revision>
  <cp:lastPrinted>2019-11-18T08:43:47Z</cp:lastPrinted>
  <dcterms:created xsi:type="dcterms:W3CDTF">2019-09-24T12:14:55Z</dcterms:created>
  <dcterms:modified xsi:type="dcterms:W3CDTF">2021-11-08T12:10:58Z</dcterms:modified>
</cp:coreProperties>
</file>