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76" r:id="rId3"/>
    <p:sldId id="277" r:id="rId4"/>
    <p:sldId id="278" r:id="rId5"/>
    <p:sldId id="304" r:id="rId6"/>
    <p:sldId id="302" r:id="rId7"/>
    <p:sldId id="303" r:id="rId8"/>
    <p:sldId id="279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306" r:id="rId26"/>
    <p:sldId id="307" r:id="rId27"/>
    <p:sldId id="308" r:id="rId28"/>
    <p:sldId id="309" r:id="rId29"/>
    <p:sldId id="280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00" r:id="rId43"/>
    <p:sldId id="299" r:id="rId44"/>
    <p:sldId id="294" r:id="rId45"/>
    <p:sldId id="295" r:id="rId46"/>
    <p:sldId id="30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1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670B658-976F-404B-B1A1-C941389305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7310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482AEC2-9701-4C9F-8834-1DC001F6AE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534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  <p:sldLayoutId id="2147483669" r:id="rId17"/>
    <p:sldLayoutId id="214748367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yden.cz/obrazek/201003/4ba7800b1e8b9/leky2-4ba782ca8b300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9932" y="-125981"/>
            <a:ext cx="7766936" cy="1646302"/>
          </a:xfrm>
        </p:spPr>
        <p:txBody>
          <a:bodyPr>
            <a:normAutofit/>
          </a:bodyPr>
          <a:lstStyle/>
          <a:p>
            <a:r>
              <a:rPr lang="en-US" sz="4000" b="1" dirty="0"/>
              <a:t>The basic principles of gerontology</a:t>
            </a:r>
            <a:endParaRPr lang="cs-CZ" sz="4000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622164" y="5300027"/>
            <a:ext cx="7766936" cy="1096899"/>
          </a:xfrm>
        </p:spPr>
        <p:txBody>
          <a:bodyPr>
            <a:normAutofit/>
          </a:bodyPr>
          <a:lstStyle/>
          <a:p>
            <a:r>
              <a:rPr lang="en-US" sz="2400" b="1" dirty="0"/>
              <a:t>The modern strategy of health support</a:t>
            </a:r>
            <a:endParaRPr lang="cs-CZ" sz="2400" dirty="0"/>
          </a:p>
          <a:p>
            <a:r>
              <a:rPr lang="en-US" sz="2400" b="1" dirty="0"/>
              <a:t>and increasing of independence of seniors</a:t>
            </a:r>
            <a:endParaRPr lang="cs-CZ" sz="2400" b="1" dirty="0"/>
          </a:p>
          <a:p>
            <a:endParaRPr lang="cs-CZ" dirty="0"/>
          </a:p>
        </p:txBody>
      </p:sp>
      <p:pic>
        <p:nvPicPr>
          <p:cNvPr id="3" name="Picture 4" descr="dvojčata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1292" y="1814508"/>
            <a:ext cx="4255576" cy="3191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26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Microsymptomatology</a:t>
            </a:r>
            <a:endParaRPr lang="cs-CZ" altLang="cs-CZ" b="1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528293"/>
            <a:ext cx="7772400" cy="41148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cs-CZ" altLang="cs-CZ" sz="3000" b="1" dirty="0" err="1" smtClean="0"/>
              <a:t>uroinfection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without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fever</a:t>
            </a:r>
            <a:endParaRPr lang="cs-CZ" altLang="cs-CZ" sz="3000" b="1" dirty="0"/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cs-CZ" altLang="cs-CZ" sz="3000" b="1" dirty="0" err="1" smtClean="0"/>
              <a:t>uncomplete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inflammation</a:t>
            </a:r>
            <a:r>
              <a:rPr lang="cs-CZ" altLang="cs-CZ" sz="3000" b="1" dirty="0" smtClean="0"/>
              <a:t>  </a:t>
            </a:r>
            <a:r>
              <a:rPr lang="cs-CZ" altLang="cs-CZ" sz="3000" b="1" dirty="0" err="1" smtClean="0"/>
              <a:t>symptomatology</a:t>
            </a:r>
            <a:endParaRPr lang="cs-CZ" altLang="cs-CZ" sz="3000" b="1" dirty="0"/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cs-CZ" altLang="cs-CZ" sz="3000" b="1" dirty="0" err="1" smtClean="0"/>
              <a:t>myocardial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infarction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without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typical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stenocardia</a:t>
            </a:r>
            <a:r>
              <a:rPr lang="cs-CZ" altLang="cs-CZ" sz="3000" b="1" dirty="0" smtClean="0"/>
              <a:t>, but </a:t>
            </a:r>
            <a:r>
              <a:rPr lang="cs-CZ" altLang="cs-CZ" sz="3000" b="1" dirty="0" err="1" smtClean="0"/>
              <a:t>with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chest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tightness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only</a:t>
            </a:r>
            <a:endParaRPr lang="cs-CZ" altLang="cs-CZ" sz="3000" b="1" dirty="0"/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cs-CZ" altLang="cs-CZ" sz="3000" b="1" dirty="0" err="1" smtClean="0"/>
              <a:t>florid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ulcer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disease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with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dyspepsia</a:t>
            </a:r>
            <a:r>
              <a:rPr lang="cs-CZ" altLang="cs-CZ" sz="3000" b="1" dirty="0" smtClean="0"/>
              <a:t>, but </a:t>
            </a:r>
            <a:r>
              <a:rPr lang="cs-CZ" altLang="cs-CZ" sz="3000" b="1" dirty="0" err="1" smtClean="0"/>
              <a:t>without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typical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pain</a:t>
            </a:r>
            <a:endParaRPr lang="cs-CZ" altLang="cs-CZ" sz="3000" b="1" dirty="0"/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cs-CZ" altLang="cs-CZ" sz="3000" b="1" dirty="0" err="1" smtClean="0"/>
              <a:t>inflammation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leucocytosis</a:t>
            </a:r>
            <a:r>
              <a:rPr lang="cs-CZ" altLang="cs-CZ" sz="3000" b="1" dirty="0" smtClean="0"/>
              <a:t> </a:t>
            </a:r>
            <a:r>
              <a:rPr lang="cs-CZ" altLang="cs-CZ" sz="3000" b="1" dirty="0" err="1" smtClean="0"/>
              <a:t>absent</a:t>
            </a:r>
            <a:endParaRPr lang="cs-CZ" altLang="cs-CZ" sz="3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734" y="969721"/>
            <a:ext cx="3172268" cy="216247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200" y="3825025"/>
            <a:ext cx="3353802" cy="24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9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„</a:t>
            </a:r>
            <a:r>
              <a:rPr lang="cs-CZ" altLang="cs-CZ" b="1" dirty="0" err="1" smtClean="0"/>
              <a:t>Another</a:t>
            </a:r>
            <a:r>
              <a:rPr lang="cs-CZ" altLang="cs-CZ" b="1" dirty="0" smtClean="0"/>
              <a:t> organ </a:t>
            </a:r>
            <a:r>
              <a:rPr lang="cs-CZ" altLang="cs-CZ" b="1" dirty="0" err="1" smtClean="0"/>
              <a:t>cries</a:t>
            </a:r>
            <a:r>
              <a:rPr lang="cs-CZ" altLang="cs-CZ" b="1" dirty="0" smtClean="0"/>
              <a:t>“</a:t>
            </a:r>
            <a:endParaRPr lang="cs-CZ" altLang="cs-CZ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 err="1" smtClean="0"/>
              <a:t>current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disease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burden</a:t>
            </a:r>
            <a:r>
              <a:rPr lang="cs-CZ" altLang="cs-CZ" sz="3200" b="1" dirty="0" smtClean="0"/>
              <a:t> most </a:t>
            </a:r>
            <a:r>
              <a:rPr lang="cs-CZ" altLang="cs-CZ" sz="3200" b="1" dirty="0" err="1" smtClean="0"/>
              <a:t>frail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organs</a:t>
            </a:r>
            <a:endParaRPr lang="cs-CZ" altLang="cs-CZ" sz="3200" b="1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Þ"/>
            </a:pPr>
            <a:r>
              <a:rPr lang="cs-CZ" altLang="cs-CZ" sz="3200" b="1" dirty="0" err="1" smtClean="0"/>
              <a:t>cardiac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failure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because</a:t>
            </a:r>
            <a:r>
              <a:rPr lang="cs-CZ" altLang="cs-CZ" sz="3200" b="1" dirty="0" smtClean="0"/>
              <a:t> of </a:t>
            </a:r>
            <a:r>
              <a:rPr lang="cs-CZ" altLang="cs-CZ" sz="3200" b="1" dirty="0" err="1" smtClean="0"/>
              <a:t>pneumonia</a:t>
            </a:r>
            <a:endParaRPr lang="cs-CZ" altLang="cs-CZ" sz="3200" b="1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Þ"/>
            </a:pPr>
            <a:r>
              <a:rPr lang="cs-CZ" altLang="cs-CZ" sz="3200" b="1" dirty="0" err="1" smtClean="0"/>
              <a:t>confusion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caused</a:t>
            </a:r>
            <a:r>
              <a:rPr lang="cs-CZ" altLang="cs-CZ" sz="3200" b="1" dirty="0" smtClean="0"/>
              <a:t> by </a:t>
            </a:r>
            <a:r>
              <a:rPr lang="cs-CZ" altLang="cs-CZ" sz="3200" b="1" dirty="0" err="1" smtClean="0"/>
              <a:t>sepsis</a:t>
            </a:r>
            <a:r>
              <a:rPr lang="cs-CZ" altLang="cs-CZ" sz="3200" b="1" dirty="0" smtClean="0"/>
              <a:t>, </a:t>
            </a:r>
            <a:r>
              <a:rPr lang="cs-CZ" altLang="cs-CZ" sz="3200" b="1" dirty="0" err="1" smtClean="0"/>
              <a:t>urosepsis</a:t>
            </a:r>
            <a:endParaRPr lang="cs-CZ" altLang="cs-CZ" sz="3200" b="1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Þ"/>
            </a:pPr>
            <a:r>
              <a:rPr lang="cs-CZ" altLang="cs-CZ" sz="3200" b="1" dirty="0" err="1" smtClean="0"/>
              <a:t>stenocardia</a:t>
            </a:r>
            <a:r>
              <a:rPr lang="cs-CZ" altLang="cs-CZ" sz="3200" b="1" dirty="0" smtClean="0"/>
              <a:t> more </a:t>
            </a:r>
            <a:r>
              <a:rPr lang="cs-CZ" altLang="cs-CZ" sz="3200" b="1" dirty="0" err="1" smtClean="0"/>
              <a:t>expressed</a:t>
            </a:r>
            <a:r>
              <a:rPr lang="cs-CZ" altLang="cs-CZ" sz="3200" b="1" dirty="0" smtClean="0"/>
              <a:t> in </a:t>
            </a:r>
            <a:r>
              <a:rPr lang="cs-CZ" altLang="cs-CZ" sz="3200" b="1" dirty="0" err="1" smtClean="0"/>
              <a:t>anemia</a:t>
            </a:r>
            <a:endParaRPr lang="cs-CZ" altLang="cs-CZ" sz="3200" b="1" dirty="0" smtClean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Þ"/>
            </a:pPr>
            <a:r>
              <a:rPr lang="cs-CZ" altLang="cs-CZ" sz="3200" b="1" dirty="0" smtClean="0"/>
              <a:t>TIA in </a:t>
            </a:r>
            <a:r>
              <a:rPr lang="cs-CZ" altLang="cs-CZ" sz="3200" b="1" dirty="0" err="1" smtClean="0"/>
              <a:t>anemia</a:t>
            </a:r>
            <a:r>
              <a:rPr lang="cs-CZ" altLang="cs-CZ" sz="3200" b="1" dirty="0" smtClean="0"/>
              <a:t>, </a:t>
            </a:r>
            <a:r>
              <a:rPr lang="cs-CZ" altLang="cs-CZ" sz="3200" b="1" dirty="0" err="1" smtClean="0"/>
              <a:t>cardiac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failure</a:t>
            </a:r>
            <a:r>
              <a:rPr lang="cs-CZ" altLang="cs-CZ" sz="3200" b="1" dirty="0" smtClean="0"/>
              <a:t>, </a:t>
            </a:r>
            <a:r>
              <a:rPr lang="cs-CZ" altLang="cs-CZ" sz="3200" b="1" dirty="0" err="1" smtClean="0"/>
              <a:t>myocardial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infarction</a:t>
            </a:r>
            <a:endParaRPr lang="cs-CZ" alt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17329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8735" y="450761"/>
            <a:ext cx="7772400" cy="1371600"/>
          </a:xfrm>
        </p:spPr>
        <p:txBody>
          <a:bodyPr/>
          <a:lstStyle/>
          <a:p>
            <a:r>
              <a:rPr lang="cs-CZ" altLang="cs-CZ" b="1" dirty="0" err="1" smtClean="0"/>
              <a:t>Polymorbidity</a:t>
            </a:r>
            <a:endParaRPr lang="cs-CZ" altLang="cs-CZ" b="1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8887" y="1822361"/>
            <a:ext cx="7772400" cy="4114800"/>
          </a:xfrm>
        </p:spPr>
        <p:txBody>
          <a:bodyPr>
            <a:noAutofit/>
          </a:bodyPr>
          <a:lstStyle/>
          <a:p>
            <a:r>
              <a:rPr lang="cs-CZ" altLang="cs-CZ" sz="2800" b="1" dirty="0" err="1" smtClean="0"/>
              <a:t>the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number</a:t>
            </a:r>
            <a:r>
              <a:rPr lang="cs-CZ" altLang="cs-CZ" sz="2800" b="1" dirty="0" smtClean="0"/>
              <a:t> of </a:t>
            </a:r>
            <a:r>
              <a:rPr lang="cs-CZ" altLang="cs-CZ" sz="2800" b="1" dirty="0" err="1" smtClean="0"/>
              <a:t>chronic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diseases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increases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with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age</a:t>
            </a:r>
            <a:endParaRPr lang="cs-CZ" altLang="cs-CZ" sz="2800" b="1" dirty="0"/>
          </a:p>
          <a:p>
            <a:r>
              <a:rPr lang="cs-CZ" altLang="cs-CZ" sz="2800" b="1" dirty="0" smtClean="0"/>
              <a:t>80</a:t>
            </a:r>
            <a:r>
              <a:rPr lang="cs-CZ" altLang="cs-CZ" sz="2800" b="1" dirty="0"/>
              <a:t>% </a:t>
            </a:r>
            <a:r>
              <a:rPr lang="cs-CZ" altLang="cs-CZ" sz="2800" b="1" dirty="0" smtClean="0"/>
              <a:t>of </a:t>
            </a:r>
            <a:r>
              <a:rPr lang="cs-CZ" altLang="cs-CZ" sz="2800" b="1" dirty="0" err="1" smtClean="0"/>
              <a:t>patients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above</a:t>
            </a:r>
            <a:r>
              <a:rPr lang="cs-CZ" altLang="cs-CZ" sz="2800" b="1" dirty="0" smtClean="0"/>
              <a:t> 80 </a:t>
            </a:r>
            <a:r>
              <a:rPr lang="cs-CZ" altLang="cs-CZ" sz="2800" b="1" dirty="0" err="1" smtClean="0"/>
              <a:t>years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suffer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from</a:t>
            </a:r>
            <a:r>
              <a:rPr lang="cs-CZ" altLang="cs-CZ" sz="2800" b="1" dirty="0" smtClean="0"/>
              <a:t> more </a:t>
            </a:r>
            <a:r>
              <a:rPr lang="cs-CZ" altLang="cs-CZ" sz="2800" b="1" dirty="0" err="1" smtClean="0"/>
              <a:t>than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one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chronic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disease</a:t>
            </a:r>
            <a:r>
              <a:rPr lang="cs-CZ" altLang="cs-CZ" sz="2800" b="1" dirty="0" smtClean="0"/>
              <a:t> </a:t>
            </a:r>
            <a:endParaRPr lang="cs-CZ" altLang="cs-CZ" sz="2800" b="1" dirty="0"/>
          </a:p>
          <a:p>
            <a:r>
              <a:rPr lang="cs-CZ" altLang="cs-CZ" sz="2800" b="1" dirty="0" err="1" smtClean="0"/>
              <a:t>diseases</a:t>
            </a:r>
            <a:r>
              <a:rPr lang="cs-CZ" altLang="cs-CZ" sz="2800" b="1" dirty="0" smtClean="0"/>
              <a:t> influence </a:t>
            </a:r>
            <a:r>
              <a:rPr lang="cs-CZ" altLang="cs-CZ" sz="2800" b="1" dirty="0" err="1" smtClean="0"/>
              <a:t>each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other</a:t>
            </a:r>
            <a:r>
              <a:rPr lang="cs-CZ" altLang="cs-CZ" sz="2800" b="1" dirty="0" smtClean="0"/>
              <a:t> – more </a:t>
            </a:r>
            <a:r>
              <a:rPr lang="cs-CZ" altLang="cs-CZ" sz="2800" b="1" dirty="0" err="1" smtClean="0"/>
              <a:t>frequently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negatively</a:t>
            </a:r>
            <a:endParaRPr lang="cs-CZ" altLang="cs-CZ" sz="2800" b="1" dirty="0"/>
          </a:p>
          <a:p>
            <a:r>
              <a:rPr lang="cs-CZ" altLang="cs-CZ" sz="2800" b="1" dirty="0" err="1" smtClean="0"/>
              <a:t>polypragmasia</a:t>
            </a:r>
            <a:r>
              <a:rPr lang="cs-CZ" altLang="cs-CZ" sz="2800" b="1" dirty="0" smtClean="0"/>
              <a:t>, </a:t>
            </a:r>
            <a:r>
              <a:rPr lang="cs-CZ" altLang="cs-CZ" sz="2800" b="1" dirty="0" err="1"/>
              <a:t>compliance</a:t>
            </a:r>
            <a:r>
              <a:rPr lang="cs-CZ" altLang="cs-CZ" sz="2800" b="1" dirty="0"/>
              <a:t>, </a:t>
            </a:r>
            <a:r>
              <a:rPr lang="cs-CZ" altLang="cs-CZ" sz="2800" b="1" dirty="0" err="1" smtClean="0"/>
              <a:t>interaction</a:t>
            </a:r>
            <a:endParaRPr lang="cs-CZ" altLang="cs-CZ" sz="2800" b="1" dirty="0"/>
          </a:p>
          <a:p>
            <a:r>
              <a:rPr lang="cs-CZ" altLang="cs-CZ" sz="2800" b="1" dirty="0" smtClean="0"/>
              <a:t>long term </a:t>
            </a:r>
            <a:r>
              <a:rPr lang="cs-CZ" altLang="cs-CZ" sz="2800" b="1" dirty="0" err="1" smtClean="0"/>
              <a:t>recovery</a:t>
            </a:r>
            <a:endParaRPr lang="cs-CZ" altLang="cs-CZ" sz="2800" b="1" dirty="0"/>
          </a:p>
          <a:p>
            <a:r>
              <a:rPr lang="cs-CZ" altLang="cs-CZ" sz="2800" b="1" dirty="0" smtClean="0"/>
              <a:t>risk of </a:t>
            </a:r>
            <a:r>
              <a:rPr lang="cs-CZ" altLang="cs-CZ" sz="2800" b="1" dirty="0" err="1" smtClean="0"/>
              <a:t>imobilization</a:t>
            </a:r>
            <a:endParaRPr lang="cs-CZ" altLang="cs-CZ" sz="2800" b="1" dirty="0"/>
          </a:p>
        </p:txBody>
      </p:sp>
      <p:pic>
        <p:nvPicPr>
          <p:cNvPr id="4" name="Picture 4" descr="Nejčastější &quot;léky&quot; nakoupené přes internet mají podpořit erekci.">
            <a:hlinkClick r:id="rId2" tooltip="Nejčastější &quot;léky&quot; nakoupené přes internet mají podpořit erekci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1060" y="4164639"/>
            <a:ext cx="3122613" cy="2124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98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Glacier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like</a:t>
            </a:r>
            <a:r>
              <a:rPr lang="cs-CZ" altLang="cs-CZ" b="1" dirty="0" smtClean="0"/>
              <a:t> symptom</a:t>
            </a:r>
            <a:endParaRPr lang="cs-CZ" altLang="cs-CZ" b="1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646" y="1756893"/>
            <a:ext cx="7772400" cy="41148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3200" b="1" dirty="0" err="1" smtClean="0"/>
              <a:t>apparent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symptomatology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is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the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little</a:t>
            </a:r>
            <a:r>
              <a:rPr lang="cs-CZ" altLang="cs-CZ" sz="3200" b="1" dirty="0" smtClean="0"/>
              <a:t> part of reality </a:t>
            </a:r>
            <a:r>
              <a:rPr lang="cs-CZ" altLang="cs-CZ" sz="3200" b="1" dirty="0" err="1" smtClean="0"/>
              <a:t>only</a:t>
            </a:r>
            <a:endParaRPr lang="cs-CZ" altLang="cs-CZ" sz="3200" b="1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3200" b="1" dirty="0" err="1" smtClean="0"/>
              <a:t>dyspnea</a:t>
            </a:r>
            <a:r>
              <a:rPr lang="cs-CZ" altLang="cs-CZ" sz="3200" b="1" dirty="0" smtClean="0"/>
              <a:t> in </a:t>
            </a:r>
            <a:r>
              <a:rPr lang="cs-CZ" altLang="cs-CZ" sz="3200" b="1" dirty="0" err="1" smtClean="0"/>
              <a:t>myocardial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infarction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only</a:t>
            </a:r>
            <a:endParaRPr lang="cs-CZ" altLang="cs-CZ" sz="3200" b="1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3200" b="1" dirty="0" err="1" smtClean="0"/>
              <a:t>confusion</a:t>
            </a:r>
            <a:r>
              <a:rPr lang="cs-CZ" altLang="cs-CZ" sz="3200" b="1" dirty="0" smtClean="0"/>
              <a:t> in </a:t>
            </a:r>
            <a:r>
              <a:rPr lang="cs-CZ" altLang="cs-CZ" sz="3200" b="1" dirty="0" err="1" smtClean="0"/>
              <a:t>cardiac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failure</a:t>
            </a:r>
            <a:endParaRPr lang="cs-CZ" altLang="cs-CZ" sz="3200" b="1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3200" b="1" dirty="0" err="1" smtClean="0"/>
              <a:t>confusion</a:t>
            </a:r>
            <a:r>
              <a:rPr lang="cs-CZ" altLang="cs-CZ" sz="3200" b="1" dirty="0" smtClean="0"/>
              <a:t> in </a:t>
            </a:r>
            <a:r>
              <a:rPr lang="cs-CZ" altLang="cs-CZ" sz="3200" b="1" dirty="0" err="1" smtClean="0"/>
              <a:t>acute</a:t>
            </a:r>
            <a:r>
              <a:rPr lang="cs-CZ" altLang="cs-CZ" sz="3200" b="1" dirty="0" smtClean="0"/>
              <a:t> abdomen</a:t>
            </a:r>
            <a:endParaRPr lang="cs-CZ" altLang="cs-CZ" sz="3200" b="1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3200" b="1" dirty="0" err="1" smtClean="0"/>
              <a:t>dementia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progression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caused</a:t>
            </a:r>
            <a:r>
              <a:rPr lang="cs-CZ" altLang="cs-CZ" sz="3200" b="1" dirty="0" smtClean="0"/>
              <a:t> by </a:t>
            </a:r>
            <a:r>
              <a:rPr lang="cs-CZ" altLang="cs-CZ" sz="3200" b="1" dirty="0" err="1" smtClean="0"/>
              <a:t>chronic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pain</a:t>
            </a:r>
            <a:endParaRPr lang="cs-CZ" altLang="cs-CZ" sz="32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122" y="4275786"/>
            <a:ext cx="3251759" cy="23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73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Interdisciplinary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problems</a:t>
            </a:r>
            <a:endParaRPr lang="cs-CZ" altLang="cs-CZ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Tx/>
              <a:buChar char=" "/>
            </a:pPr>
            <a:r>
              <a:rPr lang="cs-CZ" altLang="cs-CZ" sz="4000" b="1" dirty="0" err="1" smtClean="0">
                <a:solidFill>
                  <a:srgbClr val="FF0000"/>
                </a:solidFill>
              </a:rPr>
              <a:t>geriatric</a:t>
            </a:r>
            <a:r>
              <a:rPr lang="cs-CZ" altLang="cs-CZ" sz="40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4000" b="1" dirty="0" err="1" smtClean="0">
                <a:solidFill>
                  <a:srgbClr val="FF0000"/>
                </a:solidFill>
              </a:rPr>
              <a:t>giants</a:t>
            </a:r>
            <a:r>
              <a:rPr lang="cs-CZ" altLang="cs-CZ" sz="40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4000" b="1" dirty="0">
                <a:solidFill>
                  <a:srgbClr val="FF0000"/>
                </a:solidFill>
              </a:rPr>
              <a:t>„4 I“</a:t>
            </a:r>
          </a:p>
          <a:p>
            <a:pPr algn="ctr">
              <a:buFontTx/>
              <a:buChar char=" "/>
            </a:pPr>
            <a:r>
              <a:rPr lang="cs-CZ" altLang="cs-CZ" sz="4000" b="1" dirty="0" err="1" smtClean="0"/>
              <a:t>instability</a:t>
            </a:r>
            <a:endParaRPr lang="cs-CZ" altLang="cs-CZ" sz="4000" b="1" dirty="0"/>
          </a:p>
          <a:p>
            <a:pPr algn="ctr">
              <a:buFontTx/>
              <a:buChar char=" "/>
            </a:pPr>
            <a:r>
              <a:rPr lang="cs-CZ" altLang="cs-CZ" sz="4000" b="1" dirty="0" err="1" smtClean="0"/>
              <a:t>cognitive</a:t>
            </a:r>
            <a:r>
              <a:rPr lang="cs-CZ" altLang="cs-CZ" sz="4000" b="1" dirty="0" smtClean="0"/>
              <a:t> </a:t>
            </a:r>
            <a:r>
              <a:rPr lang="cs-CZ" altLang="cs-CZ" sz="4000" b="1" dirty="0" err="1" smtClean="0"/>
              <a:t>disturbances</a:t>
            </a:r>
            <a:endParaRPr lang="cs-CZ" altLang="cs-CZ" sz="4000" b="1" dirty="0"/>
          </a:p>
          <a:p>
            <a:pPr algn="ctr">
              <a:buFontTx/>
              <a:buChar char=" "/>
            </a:pPr>
            <a:r>
              <a:rPr lang="cs-CZ" altLang="cs-CZ" sz="4000" b="1" dirty="0" err="1" smtClean="0"/>
              <a:t>imobilization</a:t>
            </a:r>
            <a:endParaRPr lang="cs-CZ" altLang="cs-CZ" sz="4000" b="1" dirty="0"/>
          </a:p>
          <a:p>
            <a:pPr algn="ctr">
              <a:buFontTx/>
              <a:buChar char=" "/>
            </a:pPr>
            <a:r>
              <a:rPr lang="cs-CZ" altLang="cs-CZ" sz="4000" b="1" dirty="0" err="1" smtClean="0"/>
              <a:t>incontinentia</a:t>
            </a:r>
            <a:r>
              <a:rPr lang="cs-CZ" altLang="cs-CZ" sz="4000" b="1" dirty="0" smtClean="0"/>
              <a:t>, skin integrity </a:t>
            </a:r>
            <a:r>
              <a:rPr lang="cs-CZ" altLang="cs-CZ" sz="4000" b="1" dirty="0" err="1" smtClean="0"/>
              <a:t>disorders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54077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00200"/>
            <a:ext cx="7772400" cy="1143000"/>
          </a:xfrm>
        </p:spPr>
        <p:txBody>
          <a:bodyPr anchor="ctr"/>
          <a:lstStyle/>
          <a:p>
            <a:r>
              <a:rPr lang="cs-CZ" altLang="cs-CZ" sz="4400" b="1" dirty="0" err="1" smtClean="0"/>
              <a:t>Specificities</a:t>
            </a:r>
            <a:r>
              <a:rPr lang="cs-CZ" altLang="cs-CZ" sz="4400" b="1" dirty="0" smtClean="0"/>
              <a:t> and </a:t>
            </a:r>
            <a:r>
              <a:rPr lang="cs-CZ" altLang="cs-CZ" sz="4400" b="1" dirty="0" err="1" smtClean="0"/>
              <a:t>pecularities</a:t>
            </a:r>
            <a:r>
              <a:rPr lang="cs-CZ" altLang="cs-CZ" sz="4400" b="1" dirty="0" smtClean="0"/>
              <a:t> of </a:t>
            </a:r>
            <a:r>
              <a:rPr lang="cs-CZ" altLang="cs-CZ" sz="4400" b="1" dirty="0" err="1" smtClean="0"/>
              <a:t>pharmacotherapy</a:t>
            </a:r>
            <a:r>
              <a:rPr lang="cs-CZ" altLang="cs-CZ" sz="4400" b="1" dirty="0" smtClean="0"/>
              <a:t> in </a:t>
            </a:r>
            <a:r>
              <a:rPr lang="cs-CZ" altLang="cs-CZ" sz="4400" b="1" dirty="0" err="1" smtClean="0"/>
              <a:t>elderly</a:t>
            </a:r>
            <a:endParaRPr lang="cs-CZ" altLang="cs-CZ" sz="44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899079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cs-CZ" altLang="cs-CZ" sz="3200" b="1" dirty="0" err="1" smtClean="0">
                <a:solidFill>
                  <a:schemeClr val="accent2"/>
                </a:solidFill>
              </a:rPr>
              <a:t>Problem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topics</a:t>
            </a:r>
            <a:endParaRPr lang="cs-CZ" altLang="cs-CZ" sz="3200" b="1" dirty="0">
              <a:solidFill>
                <a:schemeClr val="accent2"/>
              </a:solidFill>
            </a:endParaRPr>
          </a:p>
          <a:p>
            <a:r>
              <a:rPr lang="cs-CZ" altLang="cs-CZ" sz="3200" b="1" dirty="0" err="1" smtClean="0">
                <a:solidFill>
                  <a:schemeClr val="accent2"/>
                </a:solidFill>
              </a:rPr>
              <a:t>Farmacokinetics</a:t>
            </a:r>
            <a:endParaRPr lang="cs-CZ" altLang="cs-CZ" sz="3200" b="1" dirty="0">
              <a:solidFill>
                <a:schemeClr val="accent2"/>
              </a:solidFill>
            </a:endParaRPr>
          </a:p>
          <a:p>
            <a:r>
              <a:rPr lang="cs-CZ" altLang="cs-CZ" sz="3200" b="1" dirty="0" err="1">
                <a:solidFill>
                  <a:schemeClr val="accent2"/>
                </a:solidFill>
              </a:rPr>
              <a:t>Compliance</a:t>
            </a:r>
            <a:r>
              <a:rPr lang="cs-CZ" altLang="cs-CZ" sz="3200" b="1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0705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1924" y="457200"/>
            <a:ext cx="7772400" cy="1143000"/>
          </a:xfrm>
        </p:spPr>
        <p:txBody>
          <a:bodyPr>
            <a:normAutofit/>
          </a:bodyPr>
          <a:lstStyle/>
          <a:p>
            <a:r>
              <a:rPr lang="cs-CZ" altLang="cs-CZ" b="1" dirty="0" err="1" smtClean="0"/>
              <a:t>Problem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topics</a:t>
            </a:r>
            <a:r>
              <a:rPr lang="cs-CZ" altLang="cs-CZ" b="1" dirty="0" smtClean="0"/>
              <a:t> </a:t>
            </a:r>
            <a:endParaRPr lang="cs-CZ" altLang="cs-CZ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8538" y="1236372"/>
            <a:ext cx="7772400" cy="41148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 err="1" smtClean="0">
                <a:solidFill>
                  <a:schemeClr val="accent2"/>
                </a:solidFill>
              </a:rPr>
              <a:t>pharmacokinetics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,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pharmacodynamics</a:t>
            </a:r>
            <a:endParaRPr lang="cs-CZ" altLang="cs-CZ" sz="32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 err="1">
                <a:solidFill>
                  <a:schemeClr val="accent2"/>
                </a:solidFill>
              </a:rPr>
              <a:t>compliance</a:t>
            </a:r>
            <a:endParaRPr lang="cs-CZ" altLang="cs-CZ" sz="32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 err="1" smtClean="0">
                <a:solidFill>
                  <a:schemeClr val="accent2"/>
                </a:solidFill>
              </a:rPr>
              <a:t>polymorbidity</a:t>
            </a:r>
            <a:endParaRPr lang="cs-CZ" altLang="cs-CZ" sz="32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 err="1" smtClean="0">
                <a:solidFill>
                  <a:schemeClr val="accent2"/>
                </a:solidFill>
              </a:rPr>
              <a:t>polypragmasia</a:t>
            </a:r>
            <a:endParaRPr lang="cs-CZ" altLang="cs-CZ" sz="32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 err="1" smtClean="0">
                <a:solidFill>
                  <a:schemeClr val="accent2"/>
                </a:solidFill>
              </a:rPr>
              <a:t>medications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market</a:t>
            </a:r>
            <a:endParaRPr lang="cs-CZ" altLang="cs-CZ" sz="32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cs-CZ" sz="3200" b="1" dirty="0" err="1">
                <a:solidFill>
                  <a:srgbClr val="0070C0"/>
                </a:solidFill>
              </a:rPr>
              <a:t>the</a:t>
            </a:r>
            <a:r>
              <a:rPr lang="cs-CZ" sz="3200" b="1" dirty="0">
                <a:solidFill>
                  <a:srgbClr val="0070C0"/>
                </a:solidFill>
              </a:rPr>
              <a:t> </a:t>
            </a:r>
            <a:r>
              <a:rPr lang="cs-CZ" sz="3200" b="1" dirty="0" err="1">
                <a:solidFill>
                  <a:srgbClr val="0070C0"/>
                </a:solidFill>
              </a:rPr>
              <a:t>patient's</a:t>
            </a:r>
            <a:r>
              <a:rPr lang="cs-CZ" sz="3200" b="1" dirty="0">
                <a:solidFill>
                  <a:srgbClr val="0070C0"/>
                </a:solidFill>
              </a:rPr>
              <a:t> </a:t>
            </a:r>
            <a:r>
              <a:rPr lang="cs-CZ" sz="3200" b="1" dirty="0" err="1">
                <a:solidFill>
                  <a:srgbClr val="0070C0"/>
                </a:solidFill>
              </a:rPr>
              <a:t>wishes</a:t>
            </a:r>
            <a:endParaRPr lang="cs-CZ" altLang="cs-CZ" sz="3200" b="1" dirty="0">
              <a:solidFill>
                <a:srgbClr val="0070C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 err="1" smtClean="0">
                <a:solidFill>
                  <a:schemeClr val="accent2"/>
                </a:solidFill>
              </a:rPr>
              <a:t>treatment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coordination</a:t>
            </a:r>
            <a:endParaRPr lang="cs-CZ" altLang="cs-CZ" sz="32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 smtClean="0">
                <a:solidFill>
                  <a:schemeClr val="accent2"/>
                </a:solidFill>
              </a:rPr>
              <a:t>„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external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“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influences</a:t>
            </a:r>
            <a:endParaRPr lang="cs-CZ" altLang="cs-CZ" sz="3200" b="1" dirty="0">
              <a:solidFill>
                <a:schemeClr val="accent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469" y="3004266"/>
            <a:ext cx="4988745" cy="234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47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476250"/>
            <a:ext cx="7772400" cy="1143000"/>
          </a:xfrm>
        </p:spPr>
        <p:txBody>
          <a:bodyPr/>
          <a:lstStyle/>
          <a:p>
            <a:r>
              <a:rPr lang="cs-CZ" altLang="cs-CZ" b="1" dirty="0" err="1" smtClean="0"/>
              <a:t>Farmakokinetics</a:t>
            </a:r>
            <a:r>
              <a:rPr lang="cs-CZ" altLang="cs-CZ" b="1" dirty="0" smtClean="0"/>
              <a:t> </a:t>
            </a:r>
            <a:r>
              <a:rPr lang="cs-CZ" altLang="cs-CZ" b="1" dirty="0"/>
              <a:t>I</a:t>
            </a:r>
            <a:endParaRPr lang="cs-CZ" alt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0041" y="2197994"/>
            <a:ext cx="7772400" cy="41148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altLang="cs-CZ" sz="3600" b="1" dirty="0" err="1" smtClean="0">
                <a:solidFill>
                  <a:schemeClr val="accent2"/>
                </a:solidFill>
              </a:rPr>
              <a:t>decrease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 of </a:t>
            </a:r>
            <a:r>
              <a:rPr lang="cs-CZ" altLang="cs-CZ" sz="3600" b="1" dirty="0" err="1" smtClean="0">
                <a:solidFill>
                  <a:schemeClr val="accent2"/>
                </a:solidFill>
              </a:rPr>
              <a:t>gastric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 acidity</a:t>
            </a:r>
            <a:endParaRPr lang="cs-CZ" altLang="cs-CZ" sz="36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altLang="cs-CZ" sz="3600" b="1" dirty="0" err="1" smtClean="0">
                <a:solidFill>
                  <a:schemeClr val="accent2"/>
                </a:solidFill>
              </a:rPr>
              <a:t>decrease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 of </a:t>
            </a:r>
            <a:r>
              <a:rPr lang="cs-CZ" altLang="cs-CZ" sz="3600" b="1" dirty="0" err="1" smtClean="0">
                <a:solidFill>
                  <a:schemeClr val="accent2"/>
                </a:solidFill>
              </a:rPr>
              <a:t>gastric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 motility</a:t>
            </a:r>
            <a:endParaRPr lang="cs-CZ" altLang="cs-CZ" sz="36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altLang="cs-CZ" sz="3600" b="1" dirty="0" err="1" smtClean="0">
                <a:solidFill>
                  <a:schemeClr val="accent2"/>
                </a:solidFill>
              </a:rPr>
              <a:t>reduced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 GIT </a:t>
            </a:r>
            <a:r>
              <a:rPr lang="cs-CZ" altLang="cs-CZ" sz="3600" b="1" dirty="0" err="1" smtClean="0">
                <a:solidFill>
                  <a:schemeClr val="accent2"/>
                </a:solidFill>
              </a:rPr>
              <a:t>blood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600" b="1" dirty="0" err="1" smtClean="0">
                <a:solidFill>
                  <a:schemeClr val="accent2"/>
                </a:solidFill>
              </a:rPr>
              <a:t>flow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 </a:t>
            </a:r>
            <a:endParaRPr lang="cs-CZ" altLang="cs-CZ" sz="36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altLang="cs-CZ" sz="3600" b="1" dirty="0" err="1" smtClean="0">
                <a:solidFill>
                  <a:schemeClr val="accent2"/>
                </a:solidFill>
              </a:rPr>
              <a:t>slower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600" b="1" dirty="0" err="1" smtClean="0">
                <a:solidFill>
                  <a:schemeClr val="accent2"/>
                </a:solidFill>
              </a:rPr>
              <a:t>resorption</a:t>
            </a:r>
            <a:endParaRPr lang="cs-CZ" altLang="cs-CZ" sz="3600" b="1" dirty="0">
              <a:solidFill>
                <a:schemeClr val="accent2"/>
              </a:solidFill>
            </a:endParaRPr>
          </a:p>
          <a:p>
            <a:endParaRPr lang="cs-CZ" altLang="cs-CZ" b="1" dirty="0">
              <a:solidFill>
                <a:schemeClr val="accent2"/>
              </a:solidFill>
            </a:endParaRPr>
          </a:p>
          <a:p>
            <a:endParaRPr lang="cs-CZ" altLang="cs-CZ" b="1"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9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Farmacokinetics</a:t>
            </a:r>
            <a:r>
              <a:rPr lang="cs-CZ" altLang="cs-CZ" b="1" dirty="0" smtClean="0"/>
              <a:t> </a:t>
            </a:r>
            <a:r>
              <a:rPr lang="cs-CZ" altLang="cs-CZ" b="1" dirty="0"/>
              <a:t>II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1602" y="2182074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altLang="cs-CZ" sz="3200" b="1" dirty="0" err="1" smtClean="0">
                <a:solidFill>
                  <a:schemeClr val="accent2"/>
                </a:solidFill>
              </a:rPr>
              <a:t>decreased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distribution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volume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for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hydrosolubile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substantions</a:t>
            </a:r>
            <a:endParaRPr lang="cs-CZ" altLang="cs-CZ" sz="32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altLang="cs-CZ" sz="3200" b="1" dirty="0" err="1" smtClean="0">
                <a:solidFill>
                  <a:schemeClr val="accent2"/>
                </a:solidFill>
              </a:rPr>
              <a:t>increased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distribution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volume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for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liposolubile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substantions</a:t>
            </a:r>
            <a:endParaRPr lang="cs-CZ" altLang="cs-CZ" sz="32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altLang="cs-CZ" sz="3200" b="1" dirty="0" err="1">
                <a:solidFill>
                  <a:schemeClr val="accent2"/>
                </a:solidFill>
              </a:rPr>
              <a:t>d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ecreased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liver and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kidney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function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endParaRPr lang="cs-CZ" altLang="cs-CZ" sz="32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altLang="cs-CZ" sz="3200" b="1" dirty="0" err="1">
                <a:solidFill>
                  <a:schemeClr val="accent2"/>
                </a:solidFill>
              </a:rPr>
              <a:t>d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ecreased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albumin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concentration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endParaRPr lang="cs-CZ" altLang="cs-CZ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30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altLang="cs-CZ" b="1" dirty="0" err="1"/>
              <a:t>Compliance</a:t>
            </a:r>
            <a:r>
              <a:rPr lang="cs-CZ" altLang="cs-CZ" b="1" dirty="0"/>
              <a:t> </a:t>
            </a:r>
            <a:br>
              <a:rPr lang="cs-CZ" altLang="cs-CZ" b="1" dirty="0"/>
            </a:br>
            <a:r>
              <a:rPr lang="cs-CZ" altLang="cs-CZ" b="1" dirty="0" smtClean="0"/>
              <a:t>and </a:t>
            </a:r>
            <a:r>
              <a:rPr lang="cs-CZ" altLang="cs-CZ" b="1" dirty="0" err="1" smtClean="0"/>
              <a:t>its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changes</a:t>
            </a:r>
            <a:r>
              <a:rPr lang="cs-CZ" altLang="cs-CZ" b="1" dirty="0" smtClean="0"/>
              <a:t> in </a:t>
            </a:r>
            <a:r>
              <a:rPr lang="cs-CZ" altLang="cs-CZ" b="1" dirty="0" err="1" smtClean="0"/>
              <a:t>elderly</a:t>
            </a:r>
            <a:r>
              <a:rPr lang="cs-CZ" altLang="cs-CZ" b="1" dirty="0" smtClean="0"/>
              <a:t> </a:t>
            </a:r>
            <a:r>
              <a:rPr lang="cs-CZ" altLang="cs-CZ" b="1" dirty="0"/>
              <a:t>I</a:t>
            </a:r>
            <a:endParaRPr lang="cs-CZ" altLang="cs-CZ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4" y="2220710"/>
            <a:ext cx="9441286" cy="429599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cs-CZ" altLang="cs-CZ" sz="3200" b="1" dirty="0" err="1" smtClean="0">
                <a:solidFill>
                  <a:schemeClr val="accent2"/>
                </a:solidFill>
              </a:rPr>
              <a:t>reciprocal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association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between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 </a:t>
            </a:r>
            <a:r>
              <a:rPr lang="cs-CZ" altLang="cs-CZ" sz="3200" b="1" dirty="0" err="1">
                <a:solidFill>
                  <a:schemeClr val="accent2"/>
                </a:solidFill>
              </a:rPr>
              <a:t>compliance</a:t>
            </a:r>
            <a:r>
              <a:rPr lang="cs-CZ" altLang="cs-CZ" sz="3200" b="1" dirty="0">
                <a:solidFill>
                  <a:schemeClr val="accent2"/>
                </a:solidFill>
              </a:rPr>
              <a:t> 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and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number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of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medications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used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                     – </a:t>
            </a:r>
            <a:r>
              <a:rPr lang="cs-CZ" altLang="cs-CZ" sz="3200" b="1" dirty="0">
                <a:solidFill>
                  <a:schemeClr val="accent2"/>
                </a:solidFill>
              </a:rPr>
              <a:t>5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medications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take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exactly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33-44</a:t>
            </a:r>
            <a:r>
              <a:rPr lang="cs-CZ" altLang="cs-CZ" sz="3200" b="1" dirty="0">
                <a:solidFill>
                  <a:schemeClr val="accent2"/>
                </a:solidFill>
              </a:rPr>
              <a:t>%, 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              - 10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medications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>
                <a:solidFill>
                  <a:schemeClr val="accent2"/>
                </a:solidFill>
              </a:rPr>
              <a:t>10-20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%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only</a:t>
            </a:r>
            <a:endParaRPr lang="cs-CZ" altLang="cs-CZ" sz="32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</a:pPr>
            <a:r>
              <a:rPr lang="cs-CZ" altLang="cs-CZ" sz="3200" b="1" dirty="0" smtClean="0">
                <a:solidFill>
                  <a:schemeClr val="accent2"/>
                </a:solidFill>
              </a:rPr>
              <a:t>influence of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relatives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and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caregivers</a:t>
            </a:r>
            <a:endParaRPr lang="cs-CZ" altLang="cs-CZ" sz="32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</a:pPr>
            <a:r>
              <a:rPr lang="cs-CZ" altLang="cs-CZ" sz="3200" b="1" dirty="0" smtClean="0">
                <a:solidFill>
                  <a:schemeClr val="accent2"/>
                </a:solidFill>
              </a:rPr>
              <a:t>dependence on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specialised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supervision</a:t>
            </a:r>
            <a:endParaRPr lang="cs-CZ" altLang="cs-CZ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12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Gerontology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13902"/>
            <a:ext cx="8596668" cy="3880773"/>
          </a:xfrm>
        </p:spPr>
        <p:txBody>
          <a:bodyPr>
            <a:normAutofit/>
          </a:bodyPr>
          <a:lstStyle/>
          <a:p>
            <a:r>
              <a:rPr lang="cs-CZ" altLang="cs-CZ" sz="3200" b="1" dirty="0" err="1" smtClean="0"/>
              <a:t>the</a:t>
            </a:r>
            <a:r>
              <a:rPr lang="cs-CZ" altLang="cs-CZ" sz="3200" b="1" dirty="0" smtClean="0"/>
              <a:t> body of </a:t>
            </a:r>
            <a:r>
              <a:rPr lang="cs-CZ" altLang="cs-CZ" sz="3200" b="1" dirty="0" err="1" smtClean="0"/>
              <a:t>knowledge</a:t>
            </a:r>
            <a:r>
              <a:rPr lang="cs-CZ" altLang="cs-CZ" sz="3200" b="1" dirty="0" smtClean="0"/>
              <a:t> on </a:t>
            </a:r>
            <a:r>
              <a:rPr lang="cs-CZ" altLang="cs-CZ" sz="3200" b="1" dirty="0" err="1" smtClean="0"/>
              <a:t>ageing</a:t>
            </a:r>
            <a:r>
              <a:rPr lang="cs-CZ" altLang="cs-CZ" sz="3200" b="1" dirty="0" smtClean="0"/>
              <a:t>, </a:t>
            </a:r>
            <a:r>
              <a:rPr lang="cs-CZ" altLang="cs-CZ" sz="3200" b="1" dirty="0" err="1" smtClean="0"/>
              <a:t>about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the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problems</a:t>
            </a:r>
            <a:r>
              <a:rPr lang="cs-CZ" altLang="cs-CZ" sz="3200" b="1" dirty="0" smtClean="0"/>
              <a:t> of </a:t>
            </a:r>
            <a:r>
              <a:rPr lang="cs-CZ" altLang="cs-CZ" sz="3200" b="1" dirty="0" err="1" smtClean="0"/>
              <a:t>aging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people</a:t>
            </a:r>
            <a:r>
              <a:rPr lang="cs-CZ" altLang="cs-CZ" sz="3200" b="1" dirty="0" smtClean="0"/>
              <a:t> and </a:t>
            </a:r>
            <a:r>
              <a:rPr lang="cs-CZ" altLang="cs-CZ" sz="3200" b="1" dirty="0" err="1" smtClean="0"/>
              <a:t>life</a:t>
            </a:r>
            <a:r>
              <a:rPr lang="cs-CZ" altLang="cs-CZ" sz="3200" b="1" dirty="0" smtClean="0"/>
              <a:t> in </a:t>
            </a:r>
            <a:r>
              <a:rPr lang="cs-CZ" altLang="cs-CZ" sz="3200" b="1" dirty="0" err="1" smtClean="0"/>
              <a:t>old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age</a:t>
            </a:r>
            <a:endParaRPr lang="cs-CZ" sz="3200" dirty="0"/>
          </a:p>
        </p:txBody>
      </p:sp>
      <p:pic>
        <p:nvPicPr>
          <p:cNvPr id="5" name="Picture 4" descr="KOLEČKOVÉ BRUS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4313" y="2820484"/>
            <a:ext cx="4753467" cy="38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68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9633" y="377780"/>
            <a:ext cx="8596668" cy="1320800"/>
          </a:xfrm>
        </p:spPr>
        <p:txBody>
          <a:bodyPr/>
          <a:lstStyle/>
          <a:p>
            <a:r>
              <a:rPr lang="cs-CZ" altLang="cs-CZ" sz="4000" b="1" dirty="0" err="1"/>
              <a:t>Compliance</a:t>
            </a:r>
            <a:r>
              <a:rPr lang="cs-CZ" altLang="cs-CZ" sz="4000" b="1" dirty="0"/>
              <a:t> </a:t>
            </a:r>
            <a:br>
              <a:rPr lang="cs-CZ" altLang="cs-CZ" sz="4000" b="1" dirty="0"/>
            </a:br>
            <a:r>
              <a:rPr lang="cs-CZ" altLang="cs-CZ" sz="4000" b="1" dirty="0"/>
              <a:t>and </a:t>
            </a:r>
            <a:r>
              <a:rPr lang="cs-CZ" altLang="cs-CZ" sz="4000" b="1" dirty="0" err="1"/>
              <a:t>its</a:t>
            </a:r>
            <a:r>
              <a:rPr lang="cs-CZ" altLang="cs-CZ" sz="4000" b="1" dirty="0"/>
              <a:t> </a:t>
            </a:r>
            <a:r>
              <a:rPr lang="cs-CZ" altLang="cs-CZ" sz="4000" b="1" dirty="0" err="1"/>
              <a:t>changes</a:t>
            </a:r>
            <a:r>
              <a:rPr lang="cs-CZ" altLang="cs-CZ" sz="4000" b="1" dirty="0"/>
              <a:t> in </a:t>
            </a:r>
            <a:r>
              <a:rPr lang="cs-CZ" altLang="cs-CZ" sz="4000" b="1" dirty="0" err="1"/>
              <a:t>elderly</a:t>
            </a:r>
            <a:r>
              <a:rPr lang="cs-CZ" altLang="cs-CZ" sz="4000" b="1" dirty="0"/>
              <a:t> </a:t>
            </a:r>
            <a:r>
              <a:rPr lang="cs-CZ" altLang="cs-CZ" sz="4000" b="1" dirty="0" smtClean="0"/>
              <a:t>II</a:t>
            </a:r>
            <a:endParaRPr lang="cs-CZ" altLang="cs-CZ" sz="4000" b="1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633" y="2076003"/>
            <a:ext cx="7772400" cy="4114800"/>
          </a:xfrm>
        </p:spPr>
        <p:txBody>
          <a:bodyPr/>
          <a:lstStyle/>
          <a:p>
            <a:r>
              <a:rPr lang="cs-CZ" altLang="cs-CZ" sz="3600" b="1" dirty="0" err="1" smtClean="0">
                <a:solidFill>
                  <a:schemeClr val="accent2"/>
                </a:solidFill>
              </a:rPr>
              <a:t>medicaton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600" b="1" dirty="0" err="1" smtClean="0">
                <a:solidFill>
                  <a:schemeClr val="accent2"/>
                </a:solidFill>
              </a:rPr>
              <a:t>price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 influence</a:t>
            </a:r>
            <a:endParaRPr lang="cs-CZ" altLang="cs-CZ" sz="3600" b="1" dirty="0">
              <a:solidFill>
                <a:schemeClr val="accent2"/>
              </a:solidFill>
            </a:endParaRPr>
          </a:p>
          <a:p>
            <a:r>
              <a:rPr lang="cs-CZ" altLang="cs-CZ" sz="3600" b="1" dirty="0" err="1" smtClean="0">
                <a:solidFill>
                  <a:schemeClr val="accent2"/>
                </a:solidFill>
              </a:rPr>
              <a:t>user´s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600" b="1" dirty="0" err="1" smtClean="0">
                <a:solidFill>
                  <a:schemeClr val="accent2"/>
                </a:solidFill>
              </a:rPr>
              <a:t>comfort</a:t>
            </a:r>
            <a:endParaRPr lang="cs-CZ" altLang="cs-CZ" sz="3600" b="1" dirty="0">
              <a:solidFill>
                <a:schemeClr val="accent2"/>
              </a:solidFill>
            </a:endParaRPr>
          </a:p>
          <a:p>
            <a:r>
              <a:rPr lang="cs-CZ" altLang="cs-CZ" sz="3600" b="1" dirty="0" err="1" smtClean="0">
                <a:solidFill>
                  <a:schemeClr val="accent2"/>
                </a:solidFill>
              </a:rPr>
              <a:t>medication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600" b="1" dirty="0" err="1" smtClean="0">
                <a:solidFill>
                  <a:schemeClr val="accent2"/>
                </a:solidFill>
              </a:rPr>
              <a:t>shape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 and </a:t>
            </a:r>
            <a:r>
              <a:rPr lang="cs-CZ" altLang="cs-CZ" sz="3600" b="1" dirty="0" err="1" smtClean="0">
                <a:solidFill>
                  <a:schemeClr val="accent2"/>
                </a:solidFill>
              </a:rPr>
              <a:t>color</a:t>
            </a:r>
            <a:endParaRPr lang="cs-CZ" altLang="cs-CZ" sz="3600" b="1" dirty="0">
              <a:solidFill>
                <a:schemeClr val="accent2"/>
              </a:solidFill>
            </a:endParaRPr>
          </a:p>
          <a:p>
            <a:r>
              <a:rPr lang="cs-CZ" altLang="cs-CZ" sz="3600" b="1" dirty="0" err="1" smtClean="0">
                <a:solidFill>
                  <a:schemeClr val="accent2"/>
                </a:solidFill>
              </a:rPr>
              <a:t>content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 of </a:t>
            </a:r>
            <a:r>
              <a:rPr lang="cs-CZ" altLang="cs-CZ" sz="3600" b="1" dirty="0" err="1" smtClean="0">
                <a:solidFill>
                  <a:schemeClr val="accent2"/>
                </a:solidFill>
              </a:rPr>
              <a:t>package</a:t>
            </a:r>
            <a:r>
              <a:rPr lang="cs-CZ" altLang="cs-CZ" sz="36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600" b="1" dirty="0" err="1" smtClean="0">
                <a:solidFill>
                  <a:schemeClr val="accent2"/>
                </a:solidFill>
              </a:rPr>
              <a:t>leaflet</a:t>
            </a:r>
            <a:endParaRPr lang="cs-CZ" altLang="cs-CZ" sz="3600" b="1" dirty="0">
              <a:solidFill>
                <a:schemeClr val="accent2"/>
              </a:solidFill>
            </a:endParaRPr>
          </a:p>
          <a:p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300" y="3103808"/>
            <a:ext cx="4706245" cy="32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14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0345" y="686873"/>
            <a:ext cx="8596668" cy="1320800"/>
          </a:xfrm>
        </p:spPr>
        <p:txBody>
          <a:bodyPr/>
          <a:lstStyle/>
          <a:p>
            <a:r>
              <a:rPr lang="cs-CZ" altLang="cs-CZ" b="1" dirty="0" err="1" smtClean="0"/>
              <a:t>Polypragmasia</a:t>
            </a:r>
            <a:r>
              <a:rPr lang="cs-CZ" altLang="cs-CZ" b="1" dirty="0" smtClean="0"/>
              <a:t>? </a:t>
            </a:r>
            <a:r>
              <a:rPr lang="cs-CZ" altLang="cs-CZ" b="1" dirty="0" err="1" smtClean="0"/>
              <a:t>Polypharmacotherapy</a:t>
            </a:r>
            <a:r>
              <a:rPr lang="cs-CZ" altLang="cs-CZ" b="1" dirty="0" smtClean="0"/>
              <a:t>?</a:t>
            </a:r>
            <a:endParaRPr lang="cs-CZ" altLang="cs-CZ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4613" y="2007673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cs-CZ" altLang="cs-CZ" sz="2800" b="1" dirty="0" err="1" smtClean="0">
                <a:solidFill>
                  <a:schemeClr val="accent2"/>
                </a:solidFill>
              </a:rPr>
              <a:t>tackle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fundamental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problems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cs-CZ" altLang="cs-CZ" sz="2800" b="1" dirty="0" err="1" smtClean="0">
                <a:solidFill>
                  <a:schemeClr val="accent2"/>
                </a:solidFill>
              </a:rPr>
              <a:t>improve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the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quality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of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life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cs-CZ" altLang="cs-CZ" sz="2800" b="1" dirty="0" err="1" smtClean="0">
                <a:solidFill>
                  <a:schemeClr val="accent2"/>
                </a:solidFill>
              </a:rPr>
              <a:t>profylactic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medications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cs-CZ" altLang="cs-CZ" sz="2800" b="1" dirty="0" err="1" smtClean="0">
                <a:solidFill>
                  <a:schemeClr val="accent2"/>
                </a:solidFill>
              </a:rPr>
              <a:t>number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of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medications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limitation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?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cs-CZ" altLang="cs-CZ" sz="2800" b="1" dirty="0" err="1" smtClean="0">
                <a:solidFill>
                  <a:schemeClr val="accent2"/>
                </a:solidFill>
              </a:rPr>
              <a:t>respecting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of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guidelines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cs-CZ" altLang="cs-CZ" sz="2800" b="1" dirty="0" err="1" smtClean="0">
                <a:solidFill>
                  <a:schemeClr val="accent2"/>
                </a:solidFill>
              </a:rPr>
              <a:t>unwanted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symptoms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induced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by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therapy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express 24-28</a:t>
            </a:r>
            <a:r>
              <a:rPr lang="cs-CZ" altLang="cs-CZ" sz="2800" b="1" dirty="0">
                <a:solidFill>
                  <a:schemeClr val="accent2"/>
                </a:solidFill>
              </a:rPr>
              <a:t>%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patients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, </a:t>
            </a:r>
            <a:r>
              <a:rPr lang="cs-CZ" altLang="cs-CZ" sz="2800" b="1" dirty="0">
                <a:solidFill>
                  <a:schemeClr val="accent2"/>
                </a:solidFill>
              </a:rPr>
              <a:t>90% 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of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symptoms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are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predictable</a:t>
            </a:r>
            <a:endParaRPr lang="cs-CZ" altLang="cs-CZ" sz="2800" b="1" dirty="0">
              <a:solidFill>
                <a:schemeClr val="accent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295" y="1777285"/>
            <a:ext cx="4059130" cy="28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89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Therapy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coordination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problems</a:t>
            </a:r>
            <a:r>
              <a:rPr lang="cs-CZ" altLang="cs-CZ" b="1" dirty="0" smtClean="0"/>
              <a:t> 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altLang="cs-CZ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859" y="1930400"/>
            <a:ext cx="7772400" cy="411480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altLang="cs-CZ" sz="2800" b="1" dirty="0">
                <a:solidFill>
                  <a:schemeClr val="accent2"/>
                </a:solidFill>
              </a:rPr>
              <a:t>„</a:t>
            </a:r>
            <a:r>
              <a:rPr lang="cs-CZ" altLang="cs-CZ" sz="2800" b="1" dirty="0" err="1">
                <a:solidFill>
                  <a:schemeClr val="accent2"/>
                </a:solidFill>
              </a:rPr>
              <a:t>gate</a:t>
            </a: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keeping“x</a:t>
            </a: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confidence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in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the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knowledge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of GP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altLang="cs-CZ" sz="2800" b="1" dirty="0" smtClean="0">
                <a:solidFill>
                  <a:schemeClr val="accent2"/>
                </a:solidFill>
              </a:rPr>
              <a:t>„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travelling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“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around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out-patient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clinics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altLang="cs-CZ" sz="2800" b="1" dirty="0" err="1" smtClean="0">
                <a:solidFill>
                  <a:schemeClr val="accent2"/>
                </a:solidFill>
              </a:rPr>
              <a:t>addition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of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recommended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treatments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altLang="cs-CZ" sz="2800" b="1" dirty="0" err="1" smtClean="0">
                <a:solidFill>
                  <a:schemeClr val="accent2"/>
                </a:solidFill>
              </a:rPr>
              <a:t>lack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of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communication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between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GPs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and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specialists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altLang="cs-CZ" sz="2800" b="1" dirty="0" err="1" smtClean="0">
                <a:solidFill>
                  <a:schemeClr val="accent2"/>
                </a:solidFill>
              </a:rPr>
              <a:t>financial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limitations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of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GPs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and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specialists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altLang="cs-CZ" sz="2800" b="1" dirty="0" err="1" smtClean="0">
                <a:solidFill>
                  <a:schemeClr val="accent2"/>
                </a:solidFill>
              </a:rPr>
              <a:t>doubled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generics</a:t>
            </a:r>
            <a:endParaRPr lang="cs-CZ" altLang="cs-CZ" sz="2800" b="1" dirty="0">
              <a:solidFill>
                <a:schemeClr val="accent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9612">
            <a:off x="9555182" y="2668953"/>
            <a:ext cx="1219370" cy="170521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38479">
            <a:off x="8377726" y="2360489"/>
            <a:ext cx="1314633" cy="178142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7872">
            <a:off x="10211267" y="3513590"/>
            <a:ext cx="1096384" cy="15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04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Medication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at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the</a:t>
            </a:r>
            <a:r>
              <a:rPr lang="cs-CZ" altLang="cs-CZ" b="1" dirty="0" smtClean="0"/>
              <a:t> market</a:t>
            </a:r>
            <a:endParaRPr lang="cs-CZ" altLang="cs-CZ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3464" y="1693192"/>
            <a:ext cx="7772400" cy="411480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cs-CZ" altLang="cs-CZ" sz="2800" b="1" dirty="0" smtClean="0">
                <a:solidFill>
                  <a:schemeClr val="accent2"/>
                </a:solidFill>
              </a:rPr>
              <a:t>many market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names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of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the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same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generic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substance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cs-CZ" altLang="cs-CZ" sz="2800" b="1" dirty="0" err="1" smtClean="0">
                <a:solidFill>
                  <a:schemeClr val="accent2"/>
                </a:solidFill>
              </a:rPr>
              <a:t>the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elderly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patient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remembers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the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medication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according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to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shape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and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colour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cs-CZ" altLang="cs-CZ" sz="2800" b="1" dirty="0" err="1" smtClean="0">
                <a:solidFill>
                  <a:schemeClr val="accent2"/>
                </a:solidFill>
              </a:rPr>
              <a:t>the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influence of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advertisement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cs-CZ" altLang="cs-CZ" sz="2800" b="1" dirty="0" err="1" smtClean="0">
                <a:solidFill>
                  <a:schemeClr val="accent2"/>
                </a:solidFill>
              </a:rPr>
              <a:t>the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influence of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friends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or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</a:rPr>
              <a:t>neighbors</a:t>
            </a:r>
            <a:r>
              <a:rPr lang="cs-CZ" altLang="cs-CZ" sz="28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2800" b="1" dirty="0">
                <a:solidFill>
                  <a:schemeClr val="accent2"/>
                </a:solidFill>
              </a:rPr>
              <a:t>„</a:t>
            </a:r>
            <a:r>
              <a:rPr lang="cs-CZ" altLang="cs-CZ" sz="2800" b="1" dirty="0" err="1">
                <a:solidFill>
                  <a:schemeClr val="accent2"/>
                </a:solidFill>
              </a:rPr>
              <a:t>me</a:t>
            </a: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too</a:t>
            </a:r>
            <a:r>
              <a:rPr lang="cs-CZ" altLang="cs-CZ" sz="2800" b="1" dirty="0">
                <a:solidFill>
                  <a:schemeClr val="accent2"/>
                </a:solidFill>
              </a:rPr>
              <a:t>“</a:t>
            </a:r>
          </a:p>
          <a:p>
            <a:endParaRPr lang="cs-CZ" altLang="cs-CZ" dirty="0">
              <a:solidFill>
                <a:schemeClr val="accent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864" y="2544297"/>
            <a:ext cx="3324689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2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Seniors</a:t>
            </a:r>
            <a:r>
              <a:rPr lang="cs-CZ" altLang="cs-CZ" b="1" dirty="0" smtClean="0"/>
              <a:t> and </a:t>
            </a:r>
            <a:r>
              <a:rPr lang="cs-CZ" altLang="cs-CZ" b="1" dirty="0" err="1" smtClean="0"/>
              <a:t>medications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consumption</a:t>
            </a:r>
            <a:endParaRPr lang="cs-CZ" altLang="cs-CZ" b="1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9468" y="2299191"/>
            <a:ext cx="7772400" cy="4114800"/>
          </a:xfrm>
        </p:spPr>
        <p:txBody>
          <a:bodyPr>
            <a:normAutofit/>
          </a:bodyPr>
          <a:lstStyle/>
          <a:p>
            <a:r>
              <a:rPr lang="cs-CZ" altLang="cs-CZ" sz="3200" b="1" dirty="0" err="1" smtClean="0"/>
              <a:t>age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group</a:t>
            </a:r>
            <a:r>
              <a:rPr lang="cs-CZ" altLang="cs-CZ" sz="3200" b="1" dirty="0" smtClean="0"/>
              <a:t> 60-75 </a:t>
            </a:r>
            <a:r>
              <a:rPr lang="cs-CZ" altLang="cs-CZ" sz="3200" b="1" dirty="0" err="1" smtClean="0"/>
              <a:t>years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creates</a:t>
            </a:r>
            <a:r>
              <a:rPr lang="cs-CZ" altLang="cs-CZ" sz="3200" b="1" dirty="0" smtClean="0"/>
              <a:t> 15</a:t>
            </a:r>
            <a:r>
              <a:rPr lang="cs-CZ" altLang="cs-CZ" sz="3200" b="1" dirty="0"/>
              <a:t>% </a:t>
            </a:r>
            <a:r>
              <a:rPr lang="cs-CZ" altLang="cs-CZ" sz="3200" b="1" dirty="0" smtClean="0"/>
              <a:t>of </a:t>
            </a:r>
            <a:r>
              <a:rPr lang="cs-CZ" altLang="cs-CZ" sz="3200" b="1" dirty="0" err="1" smtClean="0"/>
              <a:t>population</a:t>
            </a:r>
            <a:endParaRPr lang="cs-CZ" altLang="cs-CZ" sz="3200" b="1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altLang="cs-CZ" sz="3200" b="1" dirty="0" err="1" smtClean="0"/>
              <a:t>consums</a:t>
            </a:r>
            <a:r>
              <a:rPr lang="cs-CZ" altLang="cs-CZ" sz="3200" b="1" dirty="0" smtClean="0"/>
              <a:t> </a:t>
            </a:r>
            <a:r>
              <a:rPr lang="cs-CZ" altLang="cs-CZ" sz="3200" b="1" dirty="0"/>
              <a:t>33% </a:t>
            </a:r>
            <a:r>
              <a:rPr lang="cs-CZ" altLang="cs-CZ" sz="3200" b="1" dirty="0" err="1" smtClean="0"/>
              <a:t>prescription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medications</a:t>
            </a:r>
            <a:endParaRPr lang="cs-CZ" altLang="cs-CZ" sz="3200" b="1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altLang="cs-CZ" sz="3200" b="1" dirty="0" err="1" smtClean="0"/>
              <a:t>consums</a:t>
            </a:r>
            <a:r>
              <a:rPr lang="cs-CZ" altLang="cs-CZ" sz="3200" b="1" dirty="0" smtClean="0"/>
              <a:t> </a:t>
            </a:r>
            <a:r>
              <a:rPr lang="cs-CZ" altLang="cs-CZ" sz="3200" b="1" dirty="0"/>
              <a:t>40% </a:t>
            </a:r>
            <a:r>
              <a:rPr lang="cs-CZ" altLang="cs-CZ" sz="3200" b="1" dirty="0" smtClean="0"/>
              <a:t>OTC </a:t>
            </a:r>
            <a:r>
              <a:rPr lang="cs-CZ" altLang="cs-CZ" sz="3200" b="1" dirty="0" err="1" smtClean="0"/>
              <a:t>medications</a:t>
            </a:r>
            <a:endParaRPr lang="cs-CZ" alt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6943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Creating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the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medication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schedule</a:t>
            </a:r>
            <a:endParaRPr lang="cs-CZ" alt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22860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cs-CZ" altLang="cs-CZ" sz="3200" b="1" dirty="0" err="1" smtClean="0">
                <a:solidFill>
                  <a:schemeClr val="accent2"/>
                </a:solidFill>
              </a:rPr>
              <a:t>one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>
                <a:solidFill>
                  <a:schemeClr val="accent2"/>
                </a:solidFill>
              </a:rPr>
              <a:t>c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oordinator</a:t>
            </a:r>
            <a:endParaRPr lang="cs-CZ" altLang="cs-CZ" sz="3200" b="1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cs-CZ" altLang="cs-CZ" sz="3200" b="1" dirty="0" err="1" smtClean="0">
                <a:solidFill>
                  <a:schemeClr val="accent2"/>
                </a:solidFill>
              </a:rPr>
              <a:t>specialist´s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recommendations</a:t>
            </a:r>
            <a:endParaRPr lang="cs-CZ" altLang="cs-CZ" sz="3200" b="1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cs-CZ" altLang="cs-CZ" sz="3200" b="1" dirty="0" err="1" smtClean="0">
                <a:solidFill>
                  <a:schemeClr val="accent2"/>
                </a:solidFill>
              </a:rPr>
              <a:t>substantial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medications</a:t>
            </a:r>
            <a:endParaRPr lang="cs-CZ" altLang="cs-CZ" sz="3200" b="1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cs-CZ" altLang="cs-CZ" sz="3200" b="1" dirty="0" err="1" smtClean="0">
                <a:solidFill>
                  <a:schemeClr val="accent2"/>
                </a:solidFill>
              </a:rPr>
              <a:t>or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to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know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or</a:t>
            </a:r>
            <a:r>
              <a:rPr lang="cs-CZ" altLang="cs-CZ" sz="3200" b="1" dirty="0" smtClean="0">
                <a:solidFill>
                  <a:schemeClr val="accent2"/>
                </a:solidFill>
              </a:rPr>
              <a:t> to </a:t>
            </a:r>
            <a:r>
              <a:rPr lang="cs-CZ" altLang="cs-CZ" sz="3200" b="1" dirty="0" err="1" smtClean="0">
                <a:solidFill>
                  <a:schemeClr val="accent2"/>
                </a:solidFill>
              </a:rPr>
              <a:t>consult</a:t>
            </a:r>
            <a:endParaRPr lang="cs-CZ" altLang="cs-CZ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b="1" dirty="0" smtClean="0"/>
              <a:t>Ten </a:t>
            </a:r>
            <a:r>
              <a:rPr lang="cs-CZ" altLang="cs-CZ" b="1" dirty="0" err="1" smtClean="0"/>
              <a:t>rules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for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elderly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prescription</a:t>
            </a:r>
            <a:r>
              <a:rPr lang="cs-CZ" altLang="cs-CZ" b="1" dirty="0" smtClean="0"/>
              <a:t> </a:t>
            </a:r>
            <a:r>
              <a:rPr lang="en-US" altLang="cs-CZ" b="1" dirty="0" smtClean="0"/>
              <a:t>I</a:t>
            </a:r>
            <a:endParaRPr lang="en-US" altLang="cs-CZ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20000"/>
              <a:buFontTx/>
              <a:buChar char="»"/>
            </a:pPr>
            <a:r>
              <a:rPr lang="en-US" altLang="cs-CZ" sz="2800" b="1" dirty="0"/>
              <a:t>1. </a:t>
            </a:r>
            <a:r>
              <a:rPr lang="cs-CZ" altLang="cs-CZ" sz="2800" b="1" dirty="0" err="1" smtClean="0"/>
              <a:t>Define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substantial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problems</a:t>
            </a:r>
            <a:r>
              <a:rPr lang="cs-CZ" altLang="cs-CZ" sz="2800" b="1" dirty="0" smtClean="0"/>
              <a:t> to </a:t>
            </a:r>
            <a:r>
              <a:rPr lang="cs-CZ" altLang="cs-CZ" sz="2800" b="1" dirty="0" err="1" smtClean="0"/>
              <a:t>treat</a:t>
            </a:r>
            <a:endParaRPr lang="en-US" altLang="cs-CZ" sz="2800" b="1" dirty="0"/>
          </a:p>
          <a:p>
            <a:pPr>
              <a:buClr>
                <a:srgbClr val="FF0000"/>
              </a:buClr>
              <a:buSzPct val="120000"/>
              <a:buFontTx/>
              <a:buChar char="»"/>
            </a:pPr>
            <a:r>
              <a:rPr lang="en-US" altLang="cs-CZ" sz="2800" b="1" dirty="0"/>
              <a:t>2. </a:t>
            </a:r>
            <a:r>
              <a:rPr lang="cs-CZ" altLang="cs-CZ" sz="2800" b="1" dirty="0" err="1" smtClean="0"/>
              <a:t>Define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treatment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targets</a:t>
            </a:r>
            <a:endParaRPr lang="en-US" altLang="cs-CZ" sz="2800" b="1" dirty="0"/>
          </a:p>
          <a:p>
            <a:pPr>
              <a:buClr>
                <a:srgbClr val="FF0000"/>
              </a:buClr>
              <a:buSzPct val="120000"/>
              <a:buFontTx/>
              <a:buChar char="»"/>
            </a:pPr>
            <a:r>
              <a:rPr lang="en-US" altLang="cs-CZ" sz="2800" b="1" dirty="0"/>
              <a:t>3. </a:t>
            </a:r>
            <a:r>
              <a:rPr lang="cs-CZ" altLang="cs-CZ" sz="2800" b="1" dirty="0" err="1" smtClean="0"/>
              <a:t>Consider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alternative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methods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including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education</a:t>
            </a:r>
            <a:r>
              <a:rPr lang="cs-CZ" altLang="cs-CZ" sz="2800" b="1" dirty="0" smtClean="0"/>
              <a:t> and non </a:t>
            </a:r>
            <a:r>
              <a:rPr lang="cs-CZ" altLang="cs-CZ" sz="2800" b="1" dirty="0" err="1" smtClean="0"/>
              <a:t>pharmacologicla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methods</a:t>
            </a:r>
            <a:r>
              <a:rPr lang="cs-CZ" altLang="cs-CZ" sz="2800" b="1" dirty="0" smtClean="0"/>
              <a:t> </a:t>
            </a:r>
          </a:p>
          <a:p>
            <a:pPr>
              <a:buClr>
                <a:srgbClr val="FF0000"/>
              </a:buClr>
              <a:buSzPct val="120000"/>
              <a:buFontTx/>
              <a:buChar char="»"/>
            </a:pPr>
            <a:r>
              <a:rPr lang="en-US" altLang="cs-CZ" sz="2800" b="1" dirty="0" smtClean="0"/>
              <a:t>4</a:t>
            </a:r>
            <a:r>
              <a:rPr lang="en-US" altLang="cs-CZ" sz="2800" b="1" dirty="0"/>
              <a:t>. </a:t>
            </a:r>
            <a:r>
              <a:rPr lang="cs-CZ" altLang="cs-CZ" sz="2800" b="1" dirty="0" err="1" smtClean="0"/>
              <a:t>Consider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all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risks</a:t>
            </a:r>
            <a:r>
              <a:rPr lang="cs-CZ" altLang="cs-CZ" sz="2800" b="1" dirty="0" smtClean="0"/>
              <a:t> and risk </a:t>
            </a:r>
            <a:r>
              <a:rPr lang="cs-CZ" altLang="cs-CZ" sz="2800" b="1" dirty="0" err="1" smtClean="0"/>
              <a:t>medications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already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taken</a:t>
            </a:r>
            <a:r>
              <a:rPr lang="cs-CZ" altLang="cs-CZ" sz="2800" b="1" dirty="0" smtClean="0"/>
              <a:t> </a:t>
            </a:r>
            <a:endParaRPr lang="en-US" altLang="cs-CZ" sz="2800" b="1" dirty="0"/>
          </a:p>
          <a:p>
            <a:pPr>
              <a:buClr>
                <a:srgbClr val="FF0000"/>
              </a:buClr>
              <a:buSzPct val="120000"/>
              <a:buFontTx/>
              <a:buChar char="»"/>
            </a:pPr>
            <a:r>
              <a:rPr lang="en-US" altLang="cs-CZ" sz="2800" b="1" dirty="0"/>
              <a:t>5. </a:t>
            </a:r>
            <a:r>
              <a:rPr lang="cs-CZ" altLang="cs-CZ" sz="2800" b="1" dirty="0"/>
              <a:t>O</a:t>
            </a:r>
            <a:r>
              <a:rPr lang="en-US" altLang="cs-CZ" sz="2800" b="1" dirty="0" err="1" smtClean="0"/>
              <a:t>ptim</a:t>
            </a:r>
            <a:r>
              <a:rPr lang="cs-CZ" altLang="cs-CZ" sz="2800" b="1" dirty="0" smtClean="0"/>
              <a:t>a</a:t>
            </a:r>
            <a:r>
              <a:rPr lang="en-US" altLang="cs-CZ" sz="2800" b="1" dirty="0" smtClean="0"/>
              <a:t>l d</a:t>
            </a:r>
            <a:r>
              <a:rPr lang="cs-CZ" altLang="cs-CZ" sz="2800" b="1" dirty="0" err="1" smtClean="0"/>
              <a:t>osage</a:t>
            </a:r>
            <a:r>
              <a:rPr lang="cs-CZ" altLang="cs-CZ" sz="2800" b="1" dirty="0" smtClean="0"/>
              <a:t> </a:t>
            </a:r>
            <a:r>
              <a:rPr lang="en-US" altLang="cs-CZ" sz="2800" b="1" dirty="0" smtClean="0"/>
              <a:t>“</a:t>
            </a:r>
            <a:r>
              <a:rPr lang="en-US" altLang="cs-CZ" sz="2800" b="1" dirty="0"/>
              <a:t>start low go slow”</a:t>
            </a:r>
          </a:p>
        </p:txBody>
      </p:sp>
    </p:spTree>
    <p:extLst>
      <p:ext uri="{BB962C8B-B14F-4D97-AF65-F5344CB8AC3E}">
        <p14:creationId xmlns:p14="http://schemas.microsoft.com/office/powerpoint/2010/main" val="414003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3900"/>
            <a:ext cx="77724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b="1" dirty="0"/>
              <a:t>Ten </a:t>
            </a:r>
            <a:r>
              <a:rPr lang="cs-CZ" altLang="cs-CZ" b="1" dirty="0" err="1"/>
              <a:t>rules</a:t>
            </a:r>
            <a:r>
              <a:rPr lang="cs-CZ" altLang="cs-CZ" b="1" dirty="0"/>
              <a:t> </a:t>
            </a:r>
            <a:r>
              <a:rPr lang="cs-CZ" altLang="cs-CZ" b="1" dirty="0" err="1"/>
              <a:t>for</a:t>
            </a:r>
            <a:r>
              <a:rPr lang="cs-CZ" altLang="cs-CZ" b="1" dirty="0"/>
              <a:t> </a:t>
            </a:r>
            <a:r>
              <a:rPr lang="cs-CZ" altLang="cs-CZ" b="1" dirty="0" err="1"/>
              <a:t>elderly</a:t>
            </a:r>
            <a:r>
              <a:rPr lang="cs-CZ" altLang="cs-CZ" b="1" dirty="0"/>
              <a:t> </a:t>
            </a:r>
            <a:r>
              <a:rPr lang="cs-CZ" altLang="cs-CZ" b="1" dirty="0" err="1"/>
              <a:t>prescription</a:t>
            </a:r>
            <a:r>
              <a:rPr lang="cs-CZ" altLang="cs-CZ" b="1" dirty="0"/>
              <a:t> </a:t>
            </a:r>
            <a:r>
              <a:rPr lang="en-US" altLang="cs-CZ" b="1" dirty="0" smtClean="0"/>
              <a:t>I</a:t>
            </a:r>
            <a:r>
              <a:rPr lang="cs-CZ" altLang="cs-CZ" b="1" dirty="0" smtClean="0"/>
              <a:t>I</a:t>
            </a:r>
            <a:endParaRPr lang="en-US" alt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61305" y="18669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20000"/>
              <a:buFont typeface="Times New Roman" panose="02020603050405020304" pitchFamily="18" charset="0"/>
              <a:buChar char="»"/>
            </a:pPr>
            <a:r>
              <a:rPr lang="en-US" altLang="cs-CZ" sz="2800" b="1" dirty="0"/>
              <a:t>6. </a:t>
            </a:r>
            <a:r>
              <a:rPr lang="cs-CZ" altLang="cs-CZ" sz="2800" b="1" dirty="0" err="1" smtClean="0"/>
              <a:t>Select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the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simpliest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schedule</a:t>
            </a:r>
            <a:endParaRPr lang="en-US" altLang="cs-CZ" sz="2800" b="1" dirty="0"/>
          </a:p>
          <a:p>
            <a:pPr>
              <a:lnSpc>
                <a:spcPct val="80000"/>
              </a:lnSpc>
              <a:buClr>
                <a:srgbClr val="FF0000"/>
              </a:buClr>
              <a:buSzPct val="120000"/>
              <a:buFont typeface="Times New Roman" panose="02020603050405020304" pitchFamily="18" charset="0"/>
              <a:buChar char="»"/>
            </a:pPr>
            <a:r>
              <a:rPr lang="en-US" altLang="cs-CZ" sz="2800" b="1" dirty="0"/>
              <a:t>7. </a:t>
            </a:r>
            <a:r>
              <a:rPr lang="cs-CZ" altLang="cs-CZ" sz="2800" b="1" dirty="0" err="1" smtClean="0"/>
              <a:t>Consider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the</a:t>
            </a:r>
            <a:r>
              <a:rPr lang="cs-CZ" altLang="cs-CZ" sz="2800" b="1" dirty="0" smtClean="0"/>
              <a:t> risk of </a:t>
            </a:r>
            <a:r>
              <a:rPr lang="cs-CZ" altLang="cs-CZ" sz="2800" b="1" dirty="0" err="1" smtClean="0"/>
              <a:t>cumulation</a:t>
            </a:r>
            <a:r>
              <a:rPr lang="cs-CZ" altLang="cs-CZ" sz="2800" b="1" dirty="0" smtClean="0"/>
              <a:t> in </a:t>
            </a:r>
            <a:r>
              <a:rPr lang="cs-CZ" altLang="cs-CZ" sz="2800" b="1" dirty="0" err="1" smtClean="0"/>
              <a:t>retarded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medications</a:t>
            </a:r>
            <a:r>
              <a:rPr lang="cs-CZ" altLang="cs-CZ" sz="2800" b="1" dirty="0" smtClean="0"/>
              <a:t> </a:t>
            </a:r>
            <a:endParaRPr lang="en-US" altLang="cs-CZ" sz="2800" b="1" dirty="0"/>
          </a:p>
          <a:p>
            <a:pPr>
              <a:lnSpc>
                <a:spcPct val="80000"/>
              </a:lnSpc>
              <a:buClr>
                <a:srgbClr val="FF0000"/>
              </a:buClr>
              <a:buSzPct val="120000"/>
              <a:buFont typeface="Times New Roman" panose="02020603050405020304" pitchFamily="18" charset="0"/>
              <a:buChar char="»"/>
            </a:pPr>
            <a:r>
              <a:rPr lang="en-US" altLang="cs-CZ" sz="2800" b="1" dirty="0"/>
              <a:t>8. </a:t>
            </a:r>
            <a:r>
              <a:rPr lang="cs-CZ" altLang="cs-CZ" sz="2800" b="1" dirty="0" err="1" smtClean="0"/>
              <a:t>Prepare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the</a:t>
            </a:r>
            <a:r>
              <a:rPr lang="cs-CZ" altLang="cs-CZ" sz="2800" b="1" dirty="0" smtClean="0"/>
              <a:t> table </a:t>
            </a:r>
            <a:r>
              <a:rPr lang="cs-CZ" altLang="cs-CZ" sz="2800" b="1" dirty="0" err="1" smtClean="0"/>
              <a:t>containing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redommended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medications</a:t>
            </a:r>
            <a:r>
              <a:rPr lang="cs-CZ" altLang="cs-CZ" sz="2800" b="1" dirty="0" smtClean="0"/>
              <a:t> and </a:t>
            </a:r>
            <a:r>
              <a:rPr lang="cs-CZ" altLang="cs-CZ" sz="2800" b="1" dirty="0" err="1" smtClean="0"/>
              <a:t>ask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the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patient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about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understanding</a:t>
            </a:r>
            <a:r>
              <a:rPr lang="cs-CZ" altLang="cs-CZ" sz="2800" b="1" dirty="0" smtClean="0"/>
              <a:t> 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Pct val="120000"/>
              <a:buFont typeface="Times New Roman" panose="02020603050405020304" pitchFamily="18" charset="0"/>
              <a:buChar char="»"/>
            </a:pPr>
            <a:r>
              <a:rPr lang="en-US" altLang="cs-CZ" sz="2800" b="1" dirty="0" smtClean="0"/>
              <a:t>9</a:t>
            </a:r>
            <a:r>
              <a:rPr lang="en-US" altLang="cs-CZ" sz="2800" b="1" dirty="0"/>
              <a:t>.  </a:t>
            </a:r>
            <a:r>
              <a:rPr lang="cs-CZ" altLang="cs-CZ" sz="2800" b="1" dirty="0" err="1" smtClean="0"/>
              <a:t>Ask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the</a:t>
            </a:r>
            <a:r>
              <a:rPr lang="cs-CZ" altLang="cs-CZ" sz="2800" b="1" dirty="0" smtClean="0"/>
              <a:t> use of OTC </a:t>
            </a:r>
            <a:r>
              <a:rPr lang="cs-CZ" altLang="cs-CZ" sz="2800" b="1" dirty="0" err="1" smtClean="0"/>
              <a:t>or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other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substances</a:t>
            </a:r>
            <a:endParaRPr lang="en-US" altLang="cs-CZ" sz="2800" b="1" dirty="0"/>
          </a:p>
          <a:p>
            <a:pPr>
              <a:lnSpc>
                <a:spcPct val="80000"/>
              </a:lnSpc>
              <a:buClr>
                <a:srgbClr val="FF0000"/>
              </a:buClr>
              <a:buSzPct val="120000"/>
              <a:buFont typeface="Times New Roman" panose="02020603050405020304" pitchFamily="18" charset="0"/>
              <a:buChar char="»"/>
            </a:pPr>
            <a:r>
              <a:rPr lang="en-US" altLang="cs-CZ" sz="2800" b="1" dirty="0"/>
              <a:t>10. </a:t>
            </a:r>
            <a:r>
              <a:rPr lang="cs-CZ" altLang="cs-CZ" sz="2800" b="1" dirty="0" err="1" smtClean="0"/>
              <a:t>Consider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the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possibility</a:t>
            </a:r>
            <a:r>
              <a:rPr lang="cs-CZ" altLang="cs-CZ" sz="2800" b="1" dirty="0" smtClean="0"/>
              <a:t> to stop </a:t>
            </a:r>
            <a:r>
              <a:rPr lang="cs-CZ" altLang="cs-CZ" sz="2800" b="1" dirty="0" err="1" smtClean="0"/>
              <a:t>the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taking</a:t>
            </a:r>
            <a:r>
              <a:rPr lang="cs-CZ" altLang="cs-CZ" sz="2800" b="1" dirty="0" smtClean="0"/>
              <a:t> of </a:t>
            </a:r>
            <a:r>
              <a:rPr lang="cs-CZ" altLang="cs-CZ" sz="2800" b="1" dirty="0" err="1" smtClean="0"/>
              <a:t>some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medication</a:t>
            </a:r>
            <a:r>
              <a:rPr lang="en-US" altLang="cs-CZ" sz="2800" b="1" dirty="0" smtClean="0"/>
              <a:t> </a:t>
            </a:r>
            <a:endParaRPr lang="en-US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39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1371600"/>
          </a:xfrm>
        </p:spPr>
        <p:txBody>
          <a:bodyPr>
            <a:normAutofit/>
          </a:bodyPr>
          <a:lstStyle/>
          <a:p>
            <a:r>
              <a:rPr lang="cs-CZ" altLang="cs-CZ" b="1" dirty="0" smtClean="0"/>
              <a:t>Non-</a:t>
            </a:r>
            <a:r>
              <a:rPr lang="cs-CZ" altLang="cs-CZ" b="1" dirty="0" err="1" smtClean="0"/>
              <a:t>pharmacological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therapy</a:t>
            </a:r>
            <a:endParaRPr lang="cs-CZ" altLang="cs-CZ" b="1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cs-CZ" altLang="cs-CZ" sz="2800" b="1" dirty="0" smtClean="0"/>
              <a:t>positive </a:t>
            </a:r>
            <a:r>
              <a:rPr lang="cs-CZ" altLang="cs-CZ" sz="2800" b="1" dirty="0" err="1" smtClean="0"/>
              <a:t>alternative</a:t>
            </a:r>
            <a:r>
              <a:rPr lang="cs-CZ" altLang="cs-CZ" sz="2800" b="1" dirty="0" smtClean="0"/>
              <a:t> to </a:t>
            </a:r>
            <a:r>
              <a:rPr lang="cs-CZ" altLang="cs-CZ" sz="2800" b="1" dirty="0" err="1" smtClean="0"/>
              <a:t>polypragmasia</a:t>
            </a:r>
            <a:endParaRPr lang="cs-CZ" altLang="cs-CZ" sz="2800" b="1" dirty="0"/>
          </a:p>
          <a:p>
            <a:pPr>
              <a:buClr>
                <a:srgbClr val="FF0000"/>
              </a:buClr>
            </a:pPr>
            <a:r>
              <a:rPr lang="cs-CZ" altLang="cs-CZ" sz="2800" b="1" dirty="0" err="1" smtClean="0"/>
              <a:t>regime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measures</a:t>
            </a:r>
            <a:r>
              <a:rPr lang="cs-CZ" altLang="cs-CZ" sz="2800" b="1" dirty="0" smtClean="0"/>
              <a:t> – </a:t>
            </a:r>
            <a:r>
              <a:rPr lang="cs-CZ" altLang="cs-CZ" sz="2800" b="1" dirty="0" err="1" smtClean="0"/>
              <a:t>sleeping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rhytm</a:t>
            </a:r>
            <a:r>
              <a:rPr lang="cs-CZ" altLang="cs-CZ" sz="2800" b="1" dirty="0" smtClean="0"/>
              <a:t>, to use </a:t>
            </a:r>
            <a:r>
              <a:rPr lang="cs-CZ" altLang="cs-CZ" sz="2800" b="1" dirty="0" err="1" smtClean="0"/>
              <a:t>the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bed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for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sleeping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only</a:t>
            </a:r>
            <a:r>
              <a:rPr lang="cs-CZ" altLang="cs-CZ" sz="2800" b="1" dirty="0" smtClean="0"/>
              <a:t>, </a:t>
            </a:r>
            <a:r>
              <a:rPr lang="cs-CZ" altLang="cs-CZ" sz="2800" b="1" dirty="0" err="1" smtClean="0"/>
              <a:t>regular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day</a:t>
            </a:r>
            <a:r>
              <a:rPr lang="cs-CZ" altLang="cs-CZ" sz="2800" b="1" dirty="0" smtClean="0"/>
              <a:t> and </a:t>
            </a:r>
            <a:r>
              <a:rPr lang="cs-CZ" altLang="cs-CZ" sz="2800" b="1" dirty="0" err="1" smtClean="0"/>
              <a:t>week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rhytm</a:t>
            </a:r>
            <a:endParaRPr lang="cs-CZ" altLang="cs-CZ" sz="2800" b="1" dirty="0"/>
          </a:p>
          <a:p>
            <a:pPr>
              <a:buClr>
                <a:srgbClr val="FF0000"/>
              </a:buClr>
            </a:pPr>
            <a:r>
              <a:rPr lang="cs-CZ" altLang="cs-CZ" sz="2800" b="1" dirty="0" err="1" smtClean="0"/>
              <a:t>reduction</a:t>
            </a:r>
            <a:r>
              <a:rPr lang="cs-CZ" altLang="cs-CZ" sz="2800" b="1" dirty="0" smtClean="0"/>
              <a:t> of </a:t>
            </a:r>
            <a:r>
              <a:rPr lang="cs-CZ" altLang="cs-CZ" sz="2800" b="1" dirty="0" err="1" smtClean="0"/>
              <a:t>harmful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habits</a:t>
            </a:r>
            <a:endParaRPr lang="cs-CZ" altLang="cs-CZ" sz="2800" b="1" dirty="0"/>
          </a:p>
          <a:p>
            <a:pPr>
              <a:buClr>
                <a:srgbClr val="FF0000"/>
              </a:buClr>
            </a:pPr>
            <a:r>
              <a:rPr lang="cs-CZ" altLang="cs-CZ" sz="2800" b="1" dirty="0" err="1" smtClean="0"/>
              <a:t>change</a:t>
            </a:r>
            <a:r>
              <a:rPr lang="cs-CZ" altLang="cs-CZ" sz="2800" b="1" dirty="0" smtClean="0"/>
              <a:t> of </a:t>
            </a:r>
            <a:r>
              <a:rPr lang="cs-CZ" altLang="cs-CZ" sz="2800" b="1" dirty="0" err="1" smtClean="0"/>
              <a:t>eating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habits</a:t>
            </a:r>
            <a:r>
              <a:rPr lang="cs-CZ" altLang="cs-CZ" sz="2800" b="1" dirty="0" smtClean="0"/>
              <a:t> – </a:t>
            </a:r>
            <a:r>
              <a:rPr lang="cs-CZ" altLang="cs-CZ" sz="2800" b="1" dirty="0" err="1" smtClean="0"/>
              <a:t>regular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warm</a:t>
            </a: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dishes</a:t>
            </a:r>
            <a:r>
              <a:rPr lang="cs-CZ" altLang="cs-CZ" sz="2800" b="1" dirty="0" smtClean="0"/>
              <a:t>, care </a:t>
            </a:r>
            <a:r>
              <a:rPr lang="cs-CZ" altLang="cs-CZ" sz="2800" b="1" dirty="0" err="1" smtClean="0"/>
              <a:t>for</a:t>
            </a:r>
            <a:r>
              <a:rPr lang="cs-CZ" altLang="cs-CZ" sz="2800" b="1" dirty="0" smtClean="0"/>
              <a:t> oral </a:t>
            </a:r>
            <a:r>
              <a:rPr lang="cs-CZ" altLang="cs-CZ" sz="2800" b="1" dirty="0" err="1" smtClean="0"/>
              <a:t>cavity</a:t>
            </a:r>
            <a:r>
              <a:rPr lang="cs-CZ" altLang="cs-CZ" sz="2800" b="1" dirty="0" smtClean="0"/>
              <a:t> and </a:t>
            </a:r>
            <a:r>
              <a:rPr lang="cs-CZ" altLang="cs-CZ" sz="2800" b="1" dirty="0" err="1" smtClean="0"/>
              <a:t>teeths</a:t>
            </a: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005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2940" y="2232338"/>
            <a:ext cx="8596668" cy="1320800"/>
          </a:xfrm>
        </p:spPr>
        <p:txBody>
          <a:bodyPr/>
          <a:lstStyle/>
          <a:p>
            <a:r>
              <a:rPr lang="cs-CZ" b="1" dirty="0" err="1" smtClean="0"/>
              <a:t>Comprehensive</a:t>
            </a:r>
            <a:r>
              <a:rPr lang="cs-CZ" b="1" dirty="0" smtClean="0"/>
              <a:t> </a:t>
            </a:r>
            <a:r>
              <a:rPr lang="cs-CZ" b="1" dirty="0" err="1" smtClean="0"/>
              <a:t>geriatric</a:t>
            </a:r>
            <a:r>
              <a:rPr lang="cs-CZ" b="1" dirty="0" smtClean="0"/>
              <a:t> </a:t>
            </a:r>
            <a:r>
              <a:rPr lang="cs-CZ" b="1" dirty="0" err="1" smtClean="0"/>
              <a:t>assessment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279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Gerontology </a:t>
            </a:r>
            <a:r>
              <a:rPr lang="cs-CZ" b="1" dirty="0" err="1" smtClean="0"/>
              <a:t>subspecialties</a:t>
            </a:r>
            <a:r>
              <a:rPr lang="cs-CZ" b="1" dirty="0" smtClean="0"/>
              <a:t> 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err="1" smtClean="0"/>
              <a:t>experimental</a:t>
            </a:r>
            <a:r>
              <a:rPr lang="cs-CZ" sz="2800" b="1" dirty="0" smtClean="0"/>
              <a:t> gerontology – </a:t>
            </a:r>
            <a:r>
              <a:rPr lang="cs-CZ" sz="2800" b="1" dirty="0" err="1" smtClean="0"/>
              <a:t>causes</a:t>
            </a:r>
            <a:r>
              <a:rPr lang="cs-CZ" sz="2800" b="1" dirty="0" smtClean="0"/>
              <a:t> and </a:t>
            </a:r>
            <a:r>
              <a:rPr lang="cs-CZ" sz="2800" b="1" dirty="0" err="1" smtClean="0"/>
              <a:t>ways</a:t>
            </a:r>
            <a:r>
              <a:rPr lang="cs-CZ" sz="2800" b="1" dirty="0" smtClean="0"/>
              <a:t> of </a:t>
            </a:r>
            <a:r>
              <a:rPr lang="cs-CZ" sz="2800" b="1" dirty="0" err="1" smtClean="0"/>
              <a:t>ageing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actually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cellular</a:t>
            </a:r>
            <a:r>
              <a:rPr lang="cs-CZ" sz="2800" b="1" dirty="0" smtClean="0"/>
              <a:t> and </a:t>
            </a:r>
            <a:r>
              <a:rPr lang="cs-CZ" sz="2800" b="1" dirty="0" err="1" smtClean="0"/>
              <a:t>molecular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level</a:t>
            </a:r>
            <a:r>
              <a:rPr lang="cs-CZ" sz="2800" b="1" dirty="0" smtClean="0"/>
              <a:t>, neuropsychology of </a:t>
            </a:r>
            <a:r>
              <a:rPr lang="cs-CZ" sz="2800" b="1" dirty="0" err="1" smtClean="0"/>
              <a:t>ageing</a:t>
            </a:r>
            <a:r>
              <a:rPr lang="cs-CZ" sz="2800" b="1" dirty="0" smtClean="0"/>
              <a:t> </a:t>
            </a:r>
          </a:p>
          <a:p>
            <a:r>
              <a:rPr lang="cs-CZ" sz="2800" b="1" dirty="0" err="1" smtClean="0"/>
              <a:t>social</a:t>
            </a:r>
            <a:r>
              <a:rPr lang="cs-CZ" sz="2800" b="1" dirty="0" smtClean="0"/>
              <a:t> gerontology – </a:t>
            </a:r>
            <a:r>
              <a:rPr lang="cs-CZ" sz="2800" b="1" dirty="0" err="1" smtClean="0"/>
              <a:t>relationship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between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aging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people</a:t>
            </a:r>
            <a:r>
              <a:rPr lang="cs-CZ" sz="2800" b="1" dirty="0" smtClean="0"/>
              <a:t> and society, </a:t>
            </a:r>
            <a:r>
              <a:rPr lang="cs-CZ" sz="2800" b="1" dirty="0" err="1" smtClean="0"/>
              <a:t>needs</a:t>
            </a:r>
            <a:r>
              <a:rPr lang="cs-CZ" sz="2800" b="1" dirty="0" smtClean="0"/>
              <a:t> of </a:t>
            </a:r>
            <a:r>
              <a:rPr lang="cs-CZ" sz="2800" b="1" dirty="0" err="1" smtClean="0"/>
              <a:t>elderly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demography</a:t>
            </a:r>
            <a:r>
              <a:rPr lang="cs-CZ" sz="2800" b="1" dirty="0" smtClean="0"/>
              <a:t>, sociology, </a:t>
            </a:r>
            <a:r>
              <a:rPr lang="cs-CZ" sz="2800" b="1" dirty="0" err="1" smtClean="0"/>
              <a:t>economy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law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urbanistics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architecture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etc</a:t>
            </a:r>
            <a:endParaRPr lang="cs-CZ" sz="2800" b="1" dirty="0" smtClean="0"/>
          </a:p>
          <a:p>
            <a:r>
              <a:rPr lang="cs-CZ" sz="2800" b="1" dirty="0" err="1" smtClean="0"/>
              <a:t>clinical</a:t>
            </a:r>
            <a:r>
              <a:rPr lang="cs-CZ" sz="2800" b="1" dirty="0" smtClean="0"/>
              <a:t> gerontology - </a:t>
            </a:r>
            <a:r>
              <a:rPr lang="cs-CZ" sz="2800" b="1" dirty="0" err="1" smtClean="0"/>
              <a:t>geriatrics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442184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124" y="609600"/>
            <a:ext cx="8861878" cy="1320800"/>
          </a:xfrm>
        </p:spPr>
        <p:txBody>
          <a:bodyPr/>
          <a:lstStyle/>
          <a:p>
            <a:r>
              <a:rPr lang="cs-CZ" altLang="cs-CZ" sz="4000" b="1" dirty="0" err="1" smtClean="0"/>
              <a:t>Comprehensive</a:t>
            </a:r>
            <a:r>
              <a:rPr lang="cs-CZ" altLang="cs-CZ" sz="4000" b="1" dirty="0" smtClean="0"/>
              <a:t> </a:t>
            </a:r>
            <a:r>
              <a:rPr lang="cs-CZ" altLang="cs-CZ" sz="4000" b="1" dirty="0" err="1" smtClean="0"/>
              <a:t>geriatric</a:t>
            </a:r>
            <a:r>
              <a:rPr lang="cs-CZ" altLang="cs-CZ" sz="4000" b="1" dirty="0" smtClean="0"/>
              <a:t> </a:t>
            </a:r>
            <a:r>
              <a:rPr lang="cs-CZ" altLang="cs-CZ" sz="4000" b="1" dirty="0" err="1" smtClean="0"/>
              <a:t>assessment</a:t>
            </a:r>
            <a:r>
              <a:rPr lang="cs-CZ" altLang="cs-CZ" sz="4000" b="1" dirty="0" smtClean="0"/>
              <a:t> </a:t>
            </a:r>
            <a:r>
              <a:rPr lang="cs-CZ" altLang="cs-CZ" sz="4000" b="1" dirty="0"/>
              <a:t>(CGA)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2888" y="1989138"/>
            <a:ext cx="8229600" cy="452596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personality</a:t>
            </a:r>
            <a:endParaRPr lang="cs-CZ" altLang="cs-CZ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somatic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health</a:t>
            </a:r>
            <a:endParaRPr lang="cs-CZ" altLang="cs-CZ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functional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status</a:t>
            </a:r>
            <a:endParaRPr lang="cs-CZ" altLang="cs-CZ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psychical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health</a:t>
            </a:r>
            <a:endParaRPr lang="cs-CZ" altLang="cs-CZ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social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context</a:t>
            </a:r>
            <a:endParaRPr lang="cs-CZ" altLang="cs-CZ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82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</a:rPr>
              <a:t>Personality</a:t>
            </a:r>
            <a:endParaRPr lang="cs-CZ" alt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782" y="1619899"/>
            <a:ext cx="8229600" cy="4525962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3200" b="1" dirty="0" err="1" smtClean="0">
                <a:solidFill>
                  <a:srgbClr val="0070C0"/>
                </a:solidFill>
              </a:rPr>
              <a:t>life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3200" b="1" dirty="0" err="1" smtClean="0">
                <a:solidFill>
                  <a:srgbClr val="0070C0"/>
                </a:solidFill>
              </a:rPr>
              <a:t>situations</a:t>
            </a:r>
            <a:endParaRPr lang="cs-CZ" altLang="cs-CZ" sz="3200" b="1" dirty="0">
              <a:solidFill>
                <a:srgbClr val="0070C0"/>
              </a:solidFill>
            </a:endParaRPr>
          </a:p>
          <a:p>
            <a:pPr>
              <a:buClr>
                <a:srgbClr val="00FF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3200" b="1" dirty="0" err="1" smtClean="0">
                <a:solidFill>
                  <a:srgbClr val="0070C0"/>
                </a:solidFill>
              </a:rPr>
              <a:t>priorities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 and </a:t>
            </a:r>
            <a:r>
              <a:rPr lang="cs-CZ" altLang="cs-CZ" sz="3200" b="1" dirty="0" err="1" smtClean="0">
                <a:solidFill>
                  <a:srgbClr val="0070C0"/>
                </a:solidFill>
              </a:rPr>
              <a:t>decisions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3200" b="1" dirty="0">
                <a:solidFill>
                  <a:srgbClr val="0070C0"/>
                </a:solidFill>
              </a:rPr>
              <a:t>– </a:t>
            </a:r>
            <a:r>
              <a:rPr lang="cs-CZ" altLang="cs-CZ" sz="3200" b="1" dirty="0" err="1" smtClean="0">
                <a:solidFill>
                  <a:srgbClr val="0070C0"/>
                </a:solidFill>
              </a:rPr>
              <a:t>treat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/not to </a:t>
            </a:r>
            <a:r>
              <a:rPr lang="cs-CZ" altLang="cs-CZ" sz="3200" b="1" dirty="0" err="1" smtClean="0">
                <a:solidFill>
                  <a:srgbClr val="0070C0"/>
                </a:solidFill>
              </a:rPr>
              <a:t>treat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, </a:t>
            </a:r>
            <a:r>
              <a:rPr lang="cs-CZ" altLang="cs-CZ" sz="3200" b="1" dirty="0" err="1" smtClean="0">
                <a:solidFill>
                  <a:srgbClr val="0070C0"/>
                </a:solidFill>
              </a:rPr>
              <a:t>reanimate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/not to </a:t>
            </a:r>
            <a:r>
              <a:rPr lang="cs-CZ" altLang="cs-CZ" sz="3200" b="1" dirty="0" err="1" smtClean="0">
                <a:solidFill>
                  <a:srgbClr val="0070C0"/>
                </a:solidFill>
              </a:rPr>
              <a:t>reanimate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, </a:t>
            </a:r>
            <a:r>
              <a:rPr lang="cs-CZ" altLang="cs-CZ" sz="3200" b="1" dirty="0" err="1" smtClean="0">
                <a:solidFill>
                  <a:srgbClr val="0070C0"/>
                </a:solidFill>
              </a:rPr>
              <a:t>decisions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 in </a:t>
            </a:r>
            <a:r>
              <a:rPr lang="cs-CZ" altLang="cs-CZ" sz="3200" b="1" dirty="0" err="1" smtClean="0">
                <a:solidFill>
                  <a:srgbClr val="0070C0"/>
                </a:solidFill>
              </a:rPr>
              <a:t>dementia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 </a:t>
            </a:r>
            <a:endParaRPr lang="cs-CZ" altLang="cs-CZ" sz="3200" b="1" dirty="0">
              <a:solidFill>
                <a:srgbClr val="0070C0"/>
              </a:solidFill>
            </a:endParaRPr>
          </a:p>
          <a:p>
            <a:pPr>
              <a:buClr>
                <a:srgbClr val="00FF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3200" b="1" dirty="0" err="1" smtClean="0">
                <a:solidFill>
                  <a:srgbClr val="0070C0"/>
                </a:solidFill>
              </a:rPr>
              <a:t>subjective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3200" b="1" dirty="0" err="1" smtClean="0">
                <a:solidFill>
                  <a:srgbClr val="0070C0"/>
                </a:solidFill>
              </a:rPr>
              <a:t>quality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 of </a:t>
            </a:r>
            <a:r>
              <a:rPr lang="cs-CZ" altLang="cs-CZ" sz="3200" b="1" dirty="0" err="1" smtClean="0">
                <a:solidFill>
                  <a:srgbClr val="0070C0"/>
                </a:solidFill>
              </a:rPr>
              <a:t>life</a:t>
            </a:r>
            <a:endParaRPr lang="cs-CZ" altLang="cs-CZ" sz="3200" b="1" dirty="0">
              <a:solidFill>
                <a:srgbClr val="0070C0"/>
              </a:solidFill>
            </a:endParaRPr>
          </a:p>
          <a:p>
            <a:endParaRPr lang="cs-CZ" altLang="cs-CZ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133958"/>
              </p:ext>
            </p:extLst>
          </p:nvPr>
        </p:nvGraphicFramePr>
        <p:xfrm>
          <a:off x="8398904" y="3236913"/>
          <a:ext cx="33924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Rastrový obrázek" r:id="rId3" imgW="1552792" imgH="1580952" progId="Paint.Picture">
                  <p:embed/>
                </p:oleObj>
              </mc:Choice>
              <mc:Fallback>
                <p:oleObj name="Rastrový obrázek" r:id="rId3" imgW="1552792" imgH="15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8904" y="3236913"/>
                        <a:ext cx="3392488" cy="34559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031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2038" y="854299"/>
            <a:ext cx="8596668" cy="1320800"/>
          </a:xfrm>
        </p:spPr>
        <p:txBody>
          <a:bodyPr/>
          <a:lstStyle/>
          <a:p>
            <a:r>
              <a:rPr lang="cs-CZ" altLang="cs-CZ" b="1" dirty="0" err="1" smtClean="0">
                <a:solidFill>
                  <a:srgbClr val="00B0F0"/>
                </a:solidFill>
              </a:rPr>
              <a:t>Somatic</a:t>
            </a:r>
            <a:r>
              <a:rPr lang="cs-CZ" altLang="cs-CZ" b="1" dirty="0" smtClean="0">
                <a:solidFill>
                  <a:srgbClr val="00B0F0"/>
                </a:solidFill>
              </a:rPr>
              <a:t> </a:t>
            </a:r>
            <a:r>
              <a:rPr lang="cs-CZ" altLang="cs-CZ" b="1" dirty="0" err="1" smtClean="0">
                <a:solidFill>
                  <a:srgbClr val="00B0F0"/>
                </a:solidFill>
              </a:rPr>
              <a:t>health</a:t>
            </a:r>
            <a:endParaRPr lang="cs-CZ" altLang="cs-CZ" b="1" dirty="0">
              <a:solidFill>
                <a:srgbClr val="00B0F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2888" y="2511336"/>
            <a:ext cx="8229600" cy="4525963"/>
          </a:xfrm>
        </p:spPr>
        <p:txBody>
          <a:bodyPr/>
          <a:lstStyle/>
          <a:p>
            <a:pPr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diseases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32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main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diseases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other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diaseases</a:t>
            </a:r>
            <a:endParaRPr lang="cs-CZ" altLang="cs-CZ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functional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burden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diseases</a:t>
            </a:r>
            <a:endParaRPr lang="cs-CZ" altLang="cs-CZ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syndromological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3200" b="1" dirty="0">
                <a:solidFill>
                  <a:schemeClr val="accent1">
                    <a:lumMod val="50000"/>
                  </a:schemeClr>
                </a:solidFill>
              </a:rPr>
              <a:t>dg (</a:t>
            </a: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imobilization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incontinentia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…)</a:t>
            </a:r>
            <a:r>
              <a:rPr lang="cs-CZ" altLang="cs-CZ" b="1" dirty="0" smtClean="0">
                <a:solidFill>
                  <a:schemeClr val="bg1"/>
                </a:solidFill>
              </a:rPr>
              <a:t>, </a:t>
            </a:r>
            <a:r>
              <a:rPr lang="cs-CZ" altLang="cs-CZ" b="1" dirty="0">
                <a:solidFill>
                  <a:schemeClr val="bg1"/>
                </a:solidFill>
              </a:rPr>
              <a:t>hypotermie apod.)</a:t>
            </a:r>
          </a:p>
        </p:txBody>
      </p:sp>
    </p:spTree>
    <p:extLst>
      <p:ext uri="{BB962C8B-B14F-4D97-AF65-F5344CB8AC3E}">
        <p14:creationId xmlns:p14="http://schemas.microsoft.com/office/powerpoint/2010/main" val="16006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>
                <a:solidFill>
                  <a:schemeClr val="accent1">
                    <a:lumMod val="75000"/>
                  </a:schemeClr>
                </a:solidFill>
              </a:rPr>
              <a:t>Functional</a:t>
            </a: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b="1" dirty="0" err="1" smtClean="0">
                <a:solidFill>
                  <a:schemeClr val="accent1">
                    <a:lumMod val="75000"/>
                  </a:schemeClr>
                </a:solidFill>
              </a:rPr>
              <a:t>efficiency</a:t>
            </a: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cs-CZ" alt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532" y="1930400"/>
            <a:ext cx="8229600" cy="452596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stability and </a:t>
            </a: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walking</a:t>
            </a:r>
            <a:endParaRPr lang="cs-CZ" altLang="cs-CZ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performance and </a:t>
            </a: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independence</a:t>
            </a:r>
            <a:endParaRPr lang="cs-CZ" altLang="cs-CZ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physical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condition</a:t>
            </a:r>
            <a:r>
              <a:rPr lang="cs-CZ" altLang="cs-CZ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cs-CZ" altLang="cs-CZ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3200" b="1" dirty="0" err="1" smtClean="0">
                <a:solidFill>
                  <a:schemeClr val="accent1">
                    <a:lumMod val="50000"/>
                  </a:schemeClr>
                </a:solidFill>
              </a:rPr>
              <a:t>nutrition</a:t>
            </a:r>
            <a:endParaRPr lang="cs-CZ" altLang="cs-CZ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altLang="cs-CZ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KOLEČKOVÉ BRUS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711" y="3384304"/>
            <a:ext cx="38068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5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>
                <a:solidFill>
                  <a:srgbClr val="00B0F0"/>
                </a:solidFill>
              </a:rPr>
              <a:t>Mental</a:t>
            </a:r>
            <a:r>
              <a:rPr lang="cs-CZ" altLang="cs-CZ" b="1" dirty="0" smtClean="0">
                <a:solidFill>
                  <a:srgbClr val="00B0F0"/>
                </a:solidFill>
              </a:rPr>
              <a:t> </a:t>
            </a:r>
            <a:r>
              <a:rPr lang="cs-CZ" altLang="cs-CZ" b="1" dirty="0" err="1" smtClean="0">
                <a:solidFill>
                  <a:srgbClr val="00B0F0"/>
                </a:solidFill>
              </a:rPr>
              <a:t>health</a:t>
            </a:r>
            <a:endParaRPr lang="cs-CZ" altLang="cs-CZ" b="1" dirty="0">
              <a:solidFill>
                <a:srgbClr val="00B0F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908" y="2804532"/>
            <a:ext cx="8596668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rgbClr val="FF0000"/>
              </a:buClr>
              <a:buSzPct val="130000"/>
              <a:buNone/>
            </a:pP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cognitive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fatic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disorders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and deliria –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screening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evaluation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affective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disorders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depression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active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>
                <a:solidFill>
                  <a:schemeClr val="accent1">
                    <a:lumMod val="50000"/>
                  </a:schemeClr>
                </a:solidFill>
              </a:rPr>
              <a:t>screening</a:t>
            </a: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evaluation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mental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balance,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maladaptation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influence of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psychosocial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stressors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250" y="303411"/>
            <a:ext cx="3452751" cy="292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02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>
                <a:solidFill>
                  <a:schemeClr val="accent1">
                    <a:lumMod val="75000"/>
                  </a:schemeClr>
                </a:solidFill>
              </a:rPr>
              <a:t>Social</a:t>
            </a: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b="1" dirty="0" err="1" smtClean="0">
                <a:solidFill>
                  <a:schemeClr val="accent1">
                    <a:lumMod val="75000"/>
                  </a:schemeClr>
                </a:solidFill>
              </a:rPr>
              <a:t>context</a:t>
            </a:r>
            <a:endParaRPr lang="cs-CZ" alt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0150" y="1802999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social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roles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relationships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social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network)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operation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demands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safety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home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environment</a:t>
            </a:r>
            <a:endParaRPr lang="cs-CZ" altLang="cs-CZ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social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needs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supplied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or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claimed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>
                <a:solidFill>
                  <a:schemeClr val="bg1"/>
                </a:solidFill>
              </a:rPr>
              <a:t>služby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138" y="3380728"/>
            <a:ext cx="4799849" cy="30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36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8697" y="279400"/>
            <a:ext cx="8596668" cy="1320800"/>
          </a:xfrm>
        </p:spPr>
        <p:txBody>
          <a:bodyPr>
            <a:normAutofit/>
          </a:bodyPr>
          <a:lstStyle/>
          <a:p>
            <a:r>
              <a:rPr lang="cs-CZ" altLang="cs-CZ" sz="4000" b="1" dirty="0" err="1" smtClean="0">
                <a:solidFill>
                  <a:srgbClr val="00B0F0"/>
                </a:solidFill>
              </a:rPr>
              <a:t>Evaluation</a:t>
            </a:r>
            <a:r>
              <a:rPr lang="cs-CZ" altLang="cs-CZ" sz="4000" b="1" dirty="0" smtClean="0">
                <a:solidFill>
                  <a:srgbClr val="00B0F0"/>
                </a:solidFill>
              </a:rPr>
              <a:t> of stability and </a:t>
            </a:r>
            <a:r>
              <a:rPr lang="cs-CZ" altLang="cs-CZ" sz="4000" b="1" dirty="0" err="1" smtClean="0">
                <a:solidFill>
                  <a:srgbClr val="00B0F0"/>
                </a:solidFill>
              </a:rPr>
              <a:t>walking</a:t>
            </a:r>
            <a:r>
              <a:rPr lang="cs-CZ" altLang="cs-CZ" sz="4000" b="1" dirty="0" smtClean="0">
                <a:solidFill>
                  <a:srgbClr val="00B0F0"/>
                </a:solidFill>
              </a:rPr>
              <a:t> </a:t>
            </a:r>
            <a:r>
              <a:rPr lang="cs-CZ" altLang="cs-CZ" sz="4000" b="1" dirty="0" err="1" smtClean="0">
                <a:solidFill>
                  <a:srgbClr val="00B0F0"/>
                </a:solidFill>
              </a:rPr>
              <a:t>disorders</a:t>
            </a:r>
            <a:endParaRPr lang="cs-CZ" altLang="cs-CZ" sz="4000" b="1" dirty="0">
              <a:solidFill>
                <a:srgbClr val="00B0F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6198" y="1789112"/>
            <a:ext cx="8229600" cy="50688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basic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neurological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assessment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getting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up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lying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to a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sitting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position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sitting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position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standing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spontaneous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standing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maneuvers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standing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Romberg</a:t>
            </a: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pull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test, </a:t>
            </a:r>
            <a:r>
              <a:rPr lang="cs-CZ" altLang="cs-CZ" sz="2800" b="1" dirty="0" err="1">
                <a:solidFill>
                  <a:schemeClr val="accent1">
                    <a:lumMod val="50000"/>
                  </a:schemeClr>
                </a:solidFill>
              </a:rPr>
              <a:t>push</a:t>
            </a: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 test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spontaneous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walking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– 10m – 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base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width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lenght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step, fluidity of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movement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start 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and stop,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rotation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obstacles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maneuvers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walking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on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heels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, on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tiptoes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closed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eyes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backwords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, tandem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walking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1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>
                <a:solidFill>
                  <a:srgbClr val="00B0F0"/>
                </a:solidFill>
              </a:rPr>
              <a:t>Possible</a:t>
            </a:r>
            <a:r>
              <a:rPr lang="cs-CZ" altLang="cs-CZ" b="1" dirty="0" smtClean="0">
                <a:solidFill>
                  <a:srgbClr val="00B0F0"/>
                </a:solidFill>
              </a:rPr>
              <a:t> </a:t>
            </a:r>
            <a:r>
              <a:rPr lang="cs-CZ" altLang="cs-CZ" b="1" dirty="0" err="1" smtClean="0">
                <a:solidFill>
                  <a:srgbClr val="00B0F0"/>
                </a:solidFill>
              </a:rPr>
              <a:t>pathologies</a:t>
            </a:r>
            <a:endParaRPr lang="cs-CZ" altLang="cs-CZ" b="1" dirty="0">
              <a:solidFill>
                <a:srgbClr val="00B0F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walking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width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base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unstable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destination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polyneuropathic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walking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uncertainty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weakness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lower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extremities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cerebellar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walking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like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ebrietas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choreatic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walking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short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step,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stiffness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unability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to start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step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04" y="3812146"/>
            <a:ext cx="4580646" cy="28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>
                <a:solidFill>
                  <a:srgbClr val="00B0F0"/>
                </a:solidFill>
              </a:rPr>
              <a:t>Evaluation</a:t>
            </a:r>
            <a:r>
              <a:rPr lang="cs-CZ" altLang="cs-CZ" b="1" dirty="0" smtClean="0">
                <a:solidFill>
                  <a:srgbClr val="00B0F0"/>
                </a:solidFill>
              </a:rPr>
              <a:t> of </a:t>
            </a:r>
            <a:r>
              <a:rPr lang="cs-CZ" altLang="cs-CZ" b="1" dirty="0" err="1" smtClean="0">
                <a:solidFill>
                  <a:srgbClr val="00B0F0"/>
                </a:solidFill>
              </a:rPr>
              <a:t>physical</a:t>
            </a:r>
            <a:r>
              <a:rPr lang="cs-CZ" altLang="cs-CZ" b="1" dirty="0" smtClean="0">
                <a:solidFill>
                  <a:srgbClr val="00B0F0"/>
                </a:solidFill>
              </a:rPr>
              <a:t> performance</a:t>
            </a:r>
            <a:endParaRPr lang="cs-CZ" altLang="cs-CZ" b="1" dirty="0">
              <a:solidFill>
                <a:srgbClr val="00B0F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anamnestic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comparison</a:t>
            </a: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contemporaries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standards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ADL, IADL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stress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tests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speed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evaluation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observation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of EKG,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blood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pressure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heart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rate</a:t>
            </a:r>
            <a:endParaRPr lang="cs-CZ" altLang="cs-CZ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selection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tests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izometric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izotonic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treadmil</a:t>
            </a:r>
            <a:r>
              <a:rPr lang="cs-CZ" altLang="cs-CZ" sz="2800" b="1" dirty="0" err="1">
                <a:solidFill>
                  <a:schemeClr val="accent1">
                    <a:lumMod val="50000"/>
                  </a:schemeClr>
                </a:solidFill>
              </a:rPr>
              <a:t>l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727" y="4836022"/>
            <a:ext cx="2638793" cy="18481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916" y="4607390"/>
            <a:ext cx="3134162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4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b="1" dirty="0">
                <a:solidFill>
                  <a:srgbClr val="00B0F0"/>
                </a:solidFill>
              </a:rPr>
              <a:t>ADL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799" y="206115"/>
            <a:ext cx="8641565" cy="649493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9112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Gerontology </a:t>
            </a:r>
            <a:r>
              <a:rPr lang="cs-CZ" b="1" dirty="0" err="1"/>
              <a:t>subspecialties</a:t>
            </a:r>
            <a:r>
              <a:rPr lang="cs-CZ" b="1" dirty="0"/>
              <a:t> </a:t>
            </a:r>
            <a:r>
              <a:rPr lang="cs-CZ" b="1" dirty="0" smtClean="0"/>
              <a:t>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cs-CZ" altLang="cs-CZ" sz="3200" b="1" dirty="0" err="1" smtClean="0">
                <a:solidFill>
                  <a:schemeClr val="accent1">
                    <a:lumMod val="75000"/>
                  </a:schemeClr>
                </a:solidFill>
              </a:rPr>
              <a:t>geriatrics</a:t>
            </a:r>
            <a:r>
              <a:rPr lang="cs-CZ" altLang="cs-CZ" sz="3200" b="1" dirty="0" smtClean="0"/>
              <a:t> - </a:t>
            </a:r>
            <a:r>
              <a:rPr lang="cs-CZ" altLang="cs-CZ" sz="3200" b="1" dirty="0" err="1" smtClean="0"/>
              <a:t>summarizes</a:t>
            </a:r>
            <a:r>
              <a:rPr lang="cs-CZ" altLang="cs-CZ" sz="3200" b="1" dirty="0" smtClean="0"/>
              <a:t> and </a:t>
            </a:r>
            <a:r>
              <a:rPr lang="cs-CZ" altLang="cs-CZ" sz="3200" b="1" dirty="0" err="1" smtClean="0"/>
              <a:t>generalizes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across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all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disciplines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main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topics</a:t>
            </a:r>
            <a:r>
              <a:rPr lang="cs-CZ" altLang="cs-CZ" sz="3200" b="1" dirty="0" smtClean="0"/>
              <a:t> of </a:t>
            </a:r>
            <a:r>
              <a:rPr lang="cs-CZ" altLang="cs-CZ" sz="3200" b="1" dirty="0" err="1" smtClean="0"/>
              <a:t>senior´s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health</a:t>
            </a:r>
            <a:r>
              <a:rPr lang="cs-CZ" altLang="cs-CZ" sz="3200" b="1" dirty="0" smtClean="0"/>
              <a:t> and </a:t>
            </a:r>
            <a:r>
              <a:rPr lang="cs-CZ" altLang="cs-CZ" sz="3200" b="1" dirty="0" err="1" smtClean="0"/>
              <a:t>fuctional</a:t>
            </a:r>
            <a:r>
              <a:rPr lang="cs-CZ" altLang="cs-CZ" sz="3200" b="1" dirty="0" smtClean="0"/>
              <a:t> status, </a:t>
            </a:r>
            <a:r>
              <a:rPr lang="cs-CZ" altLang="cs-CZ" sz="3200" b="1" dirty="0" err="1" smtClean="0"/>
              <a:t>specific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needs</a:t>
            </a:r>
            <a:r>
              <a:rPr lang="cs-CZ" altLang="cs-CZ" sz="3200" b="1" dirty="0" smtClean="0"/>
              <a:t>, </a:t>
            </a:r>
            <a:r>
              <a:rPr lang="cs-CZ" altLang="cs-CZ" sz="3200" b="1" dirty="0" err="1" smtClean="0"/>
              <a:t>specificities</a:t>
            </a:r>
            <a:r>
              <a:rPr lang="cs-CZ" altLang="cs-CZ" sz="3200" b="1" dirty="0" smtClean="0"/>
              <a:t> of </a:t>
            </a:r>
            <a:r>
              <a:rPr lang="cs-CZ" altLang="cs-CZ" sz="3200" b="1" dirty="0" err="1" smtClean="0"/>
              <a:t>appearance</a:t>
            </a:r>
            <a:r>
              <a:rPr lang="cs-CZ" altLang="cs-CZ" sz="3200" b="1" dirty="0" smtClean="0"/>
              <a:t>, </a:t>
            </a:r>
            <a:r>
              <a:rPr lang="cs-CZ" altLang="cs-CZ" sz="3200" b="1" dirty="0" err="1" smtClean="0"/>
              <a:t>symptoms</a:t>
            </a:r>
            <a:r>
              <a:rPr lang="cs-CZ" altLang="cs-CZ" sz="3200" b="1" dirty="0" smtClean="0"/>
              <a:t>, </a:t>
            </a:r>
            <a:r>
              <a:rPr lang="cs-CZ" altLang="cs-CZ" sz="3200" b="1" dirty="0" err="1" smtClean="0"/>
              <a:t>therapy</a:t>
            </a:r>
            <a:r>
              <a:rPr lang="cs-CZ" altLang="cs-CZ" sz="3200" b="1" dirty="0" smtClean="0"/>
              <a:t>, </a:t>
            </a:r>
            <a:r>
              <a:rPr lang="cs-CZ" altLang="cs-CZ" sz="3200" b="1" dirty="0" err="1" smtClean="0"/>
              <a:t>prevention</a:t>
            </a:r>
            <a:r>
              <a:rPr lang="cs-CZ" altLang="cs-CZ" sz="3200" b="1" dirty="0" smtClean="0"/>
              <a:t> and </a:t>
            </a:r>
            <a:r>
              <a:rPr lang="cs-CZ" altLang="cs-CZ" sz="3200" b="1" dirty="0" err="1" smtClean="0"/>
              <a:t>social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context</a:t>
            </a:r>
            <a:r>
              <a:rPr lang="cs-CZ" altLang="cs-CZ" sz="3200" b="1" dirty="0" smtClean="0"/>
              <a:t> of </a:t>
            </a:r>
            <a:r>
              <a:rPr lang="cs-CZ" altLang="cs-CZ" sz="3200" b="1" dirty="0" err="1" smtClean="0"/>
              <a:t>diseases</a:t>
            </a:r>
            <a:r>
              <a:rPr lang="cs-CZ" altLang="cs-CZ" sz="3200" b="1" dirty="0" smtClean="0"/>
              <a:t> of </a:t>
            </a:r>
            <a:r>
              <a:rPr lang="cs-CZ" altLang="cs-CZ" sz="3200" b="1" dirty="0" err="1" smtClean="0"/>
              <a:t>old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age</a:t>
            </a:r>
            <a:endParaRPr lang="cs-CZ" altLang="cs-CZ" sz="3200" b="1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78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b="1" dirty="0">
                <a:solidFill>
                  <a:srgbClr val="00B0F0"/>
                </a:solidFill>
              </a:rPr>
              <a:t>IADL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443" y="51297"/>
            <a:ext cx="6020559" cy="67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37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1" dirty="0" err="1" smtClean="0">
                <a:solidFill>
                  <a:srgbClr val="00B0F0"/>
                </a:solidFill>
              </a:rPr>
              <a:t>Cognitive</a:t>
            </a:r>
            <a:r>
              <a:rPr lang="cs-CZ" altLang="cs-CZ" sz="4000" b="1" dirty="0" smtClean="0">
                <a:solidFill>
                  <a:srgbClr val="00B0F0"/>
                </a:solidFill>
              </a:rPr>
              <a:t> performance </a:t>
            </a:r>
            <a:r>
              <a:rPr lang="cs-CZ" altLang="cs-CZ" sz="4000" b="1" dirty="0" smtClean="0">
                <a:solidFill>
                  <a:srgbClr val="00B0F0"/>
                </a:solidFill>
              </a:rPr>
              <a:t/>
            </a:r>
            <a:br>
              <a:rPr lang="cs-CZ" altLang="cs-CZ" sz="4000" b="1" dirty="0" smtClean="0">
                <a:solidFill>
                  <a:srgbClr val="00B0F0"/>
                </a:solidFill>
              </a:rPr>
            </a:br>
            <a:r>
              <a:rPr lang="cs-CZ" altLang="cs-CZ" sz="4000" b="1" dirty="0" err="1" smtClean="0">
                <a:solidFill>
                  <a:srgbClr val="00B0F0"/>
                </a:solidFill>
              </a:rPr>
              <a:t>evaluation</a:t>
            </a:r>
            <a:endParaRPr lang="cs-CZ" altLang="cs-CZ" sz="4000" b="1" dirty="0">
              <a:solidFill>
                <a:srgbClr val="00B0F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62707"/>
            <a:ext cx="5384800" cy="4525963"/>
          </a:xfrm>
        </p:spPr>
        <p:txBody>
          <a:bodyPr/>
          <a:lstStyle/>
          <a:p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MMSE</a:t>
            </a:r>
          </a:p>
          <a:p>
            <a:pPr>
              <a:buFontTx/>
              <a:buChar char="-"/>
            </a:pP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Mini </a:t>
            </a:r>
            <a:r>
              <a:rPr lang="cs-CZ" altLang="cs-CZ" sz="2800" b="1" dirty="0" err="1">
                <a:solidFill>
                  <a:schemeClr val="accent1">
                    <a:lumMod val="50000"/>
                  </a:schemeClr>
                </a:solidFill>
              </a:rPr>
              <a:t>Mental</a:t>
            </a: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>
                <a:solidFill>
                  <a:schemeClr val="accent1">
                    <a:lumMod val="50000"/>
                  </a:schemeClr>
                </a:solidFill>
              </a:rPr>
              <a:t>State</a:t>
            </a: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Examination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30-27-23-18-13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altLang="cs-CZ" sz="2800" b="1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lock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test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altLang="cs-CZ" sz="2800" b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est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connecting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numbers</a:t>
            </a:r>
            <a:r>
              <a:rPr lang="cs-CZ" alt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cs-CZ" altLang="cs-CZ" sz="2800" b="1" dirty="0" err="1" smtClean="0">
                <a:solidFill>
                  <a:schemeClr val="accent1">
                    <a:lumMod val="50000"/>
                  </a:schemeClr>
                </a:solidFill>
              </a:rPr>
              <a:t>letters</a:t>
            </a:r>
            <a:endParaRPr lang="cs-CZ" altLang="cs-C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933063" y="119619"/>
            <a:ext cx="4995079" cy="656905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3019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 smtClean="0">
                <a:solidFill>
                  <a:srgbClr val="00B0F0"/>
                </a:solidFill>
              </a:rPr>
              <a:t>Connecting</a:t>
            </a:r>
            <a:r>
              <a:rPr lang="cs-CZ" altLang="cs-CZ" sz="4000" b="1" dirty="0" smtClean="0">
                <a:solidFill>
                  <a:srgbClr val="00B0F0"/>
                </a:solidFill>
              </a:rPr>
              <a:t> </a:t>
            </a:r>
            <a:r>
              <a:rPr lang="cs-CZ" altLang="cs-CZ" sz="4000" b="1" dirty="0" err="1" smtClean="0">
                <a:solidFill>
                  <a:srgbClr val="00B0F0"/>
                </a:solidFill>
              </a:rPr>
              <a:t>numbers</a:t>
            </a:r>
            <a:r>
              <a:rPr lang="cs-CZ" altLang="cs-CZ" sz="4000" b="1" dirty="0" smtClean="0">
                <a:solidFill>
                  <a:srgbClr val="00B0F0"/>
                </a:solidFill>
              </a:rPr>
              <a:t> and </a:t>
            </a:r>
            <a:r>
              <a:rPr lang="cs-CZ" altLang="cs-CZ" sz="4000" b="1" dirty="0" err="1" smtClean="0">
                <a:solidFill>
                  <a:srgbClr val="00B0F0"/>
                </a:solidFill>
              </a:rPr>
              <a:t>letters</a:t>
            </a:r>
            <a:endParaRPr lang="cs-CZ" altLang="cs-CZ" sz="4000" b="1" dirty="0">
              <a:solidFill>
                <a:srgbClr val="00B0F0"/>
              </a:solidFill>
            </a:endParaRPr>
          </a:p>
        </p:txBody>
      </p:sp>
      <p:graphicFrame>
        <p:nvGraphicFramePr>
          <p:cNvPr id="532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63750" y="2150640"/>
          <a:ext cx="8178800" cy="423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Rastrový obrázek" r:id="rId3" imgW="6849431" imgH="3543795" progId="Paint.Picture">
                  <p:embed/>
                </p:oleObj>
              </mc:Choice>
              <mc:Fallback>
                <p:oleObj name="Rastrový obrázek" r:id="rId3" imgW="6849431" imgH="35437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150640"/>
                        <a:ext cx="8178800" cy="423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Line 4"/>
          <p:cNvSpPr>
            <a:spLocks noChangeShapeType="1"/>
          </p:cNvSpPr>
          <p:nvPr/>
        </p:nvSpPr>
        <p:spPr bwMode="auto">
          <a:xfrm flipV="1">
            <a:off x="2855914" y="3213101"/>
            <a:ext cx="71437" cy="20161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V="1">
            <a:off x="2927351" y="3141664"/>
            <a:ext cx="720725" cy="714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3648075" y="3213101"/>
            <a:ext cx="431800" cy="5762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3863975" y="3789363"/>
            <a:ext cx="215900" cy="431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>
            <a:off x="2927351" y="4221163"/>
            <a:ext cx="936625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2927351" y="4221163"/>
            <a:ext cx="1008063" cy="2159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3935413" y="4437063"/>
            <a:ext cx="215900" cy="431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H="1">
            <a:off x="3935413" y="4868863"/>
            <a:ext cx="215900" cy="431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>
            <a:off x="3000375" y="5300663"/>
            <a:ext cx="935038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3000376" y="5300663"/>
            <a:ext cx="1800225" cy="2159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H="1" flipV="1">
            <a:off x="4727576" y="3213101"/>
            <a:ext cx="73025" cy="23034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4727575" y="3213100"/>
            <a:ext cx="6477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5375276" y="3213101"/>
            <a:ext cx="360363" cy="5762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H="1">
            <a:off x="5448300" y="3789363"/>
            <a:ext cx="287338" cy="431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H="1">
            <a:off x="4727576" y="4221163"/>
            <a:ext cx="720725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5448301" y="4221163"/>
            <a:ext cx="360363" cy="1295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5808664" y="5516563"/>
            <a:ext cx="503237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H="1" flipV="1">
            <a:off x="6240464" y="3213101"/>
            <a:ext cx="71437" cy="23034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>
            <a:off x="6240464" y="3213101"/>
            <a:ext cx="1368425" cy="23034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V="1">
            <a:off x="7608888" y="3213101"/>
            <a:ext cx="0" cy="23034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>
            <a:off x="7608888" y="3213100"/>
            <a:ext cx="10795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 flipH="1">
            <a:off x="8328026" y="3213101"/>
            <a:ext cx="360363" cy="5762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 flipH="1">
            <a:off x="8256589" y="3789363"/>
            <a:ext cx="71437" cy="10795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75" name="Line 27"/>
          <p:cNvSpPr>
            <a:spLocks noChangeShapeType="1"/>
          </p:cNvSpPr>
          <p:nvPr/>
        </p:nvSpPr>
        <p:spPr bwMode="auto">
          <a:xfrm>
            <a:off x="8256588" y="4868863"/>
            <a:ext cx="647700" cy="5762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 flipV="1">
            <a:off x="8904288" y="4868863"/>
            <a:ext cx="360362" cy="5762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 flipV="1">
            <a:off x="9264650" y="3789363"/>
            <a:ext cx="71438" cy="10795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 flipH="1" flipV="1">
            <a:off x="8832850" y="3213101"/>
            <a:ext cx="503238" cy="57626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9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 animBg="1"/>
      <p:bldP spid="53254" grpId="0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53261" grpId="0" animBg="1"/>
      <p:bldP spid="53262" grpId="0" animBg="1"/>
      <p:bldP spid="53263" grpId="0" animBg="1"/>
      <p:bldP spid="53264" grpId="0" animBg="1"/>
      <p:bldP spid="53265" grpId="0" animBg="1"/>
      <p:bldP spid="53266" grpId="0" animBg="1"/>
      <p:bldP spid="53267" grpId="0" animBg="1"/>
      <p:bldP spid="53268" grpId="0" animBg="1"/>
      <p:bldP spid="53269" grpId="0" animBg="1"/>
      <p:bldP spid="53270" grpId="0" animBg="1"/>
      <p:bldP spid="53271" grpId="0" animBg="1"/>
      <p:bldP spid="53272" grpId="0" animBg="1"/>
      <p:bldP spid="53273" grpId="0" animBg="1"/>
      <p:bldP spid="53274" grpId="0" animBg="1"/>
      <p:bldP spid="53275" grpId="0" animBg="1"/>
      <p:bldP spid="53276" grpId="0" animBg="1"/>
      <p:bldP spid="53277" grpId="0" animBg="1"/>
      <p:bldP spid="5327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Clock</a:t>
            </a:r>
            <a:r>
              <a:rPr lang="cs-CZ" dirty="0" smtClean="0"/>
              <a:t> test</a:t>
            </a:r>
            <a:endParaRPr lang="cs-CZ" dirty="0"/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45344967"/>
              </p:ext>
            </p:extLst>
          </p:nvPr>
        </p:nvGraphicFramePr>
        <p:xfrm>
          <a:off x="6271976" y="1026056"/>
          <a:ext cx="4334429" cy="276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Fotografie" r:id="rId3" imgW="4038095" imgH="2572109" progId="MSPhotoEd.3">
                  <p:embed/>
                </p:oleObj>
              </mc:Choice>
              <mc:Fallback>
                <p:oleObj name="Fotografie" r:id="rId3" imgW="4038095" imgH="257210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1976" y="1026056"/>
                        <a:ext cx="4334429" cy="2760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130768990"/>
              </p:ext>
            </p:extLst>
          </p:nvPr>
        </p:nvGraphicFramePr>
        <p:xfrm>
          <a:off x="6271976" y="3938588"/>
          <a:ext cx="4407477" cy="2694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Fotografie" r:id="rId5" imgW="4067743" imgH="2486372" progId="MSPhotoEd.3">
                  <p:embed/>
                </p:oleObj>
              </mc:Choice>
              <mc:Fallback>
                <p:oleObj name="Fotografie" r:id="rId5" imgW="4067743" imgH="248637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1976" y="3938588"/>
                        <a:ext cx="4407477" cy="2694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09600" y="1600201"/>
            <a:ext cx="5069983" cy="486499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17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1" dirty="0" smtClean="0">
                <a:solidFill>
                  <a:srgbClr val="00B0F0"/>
                </a:solidFill>
              </a:rPr>
              <a:t>Depression </a:t>
            </a:r>
            <a:r>
              <a:rPr lang="cs-CZ" altLang="cs-CZ" sz="4000" b="1" dirty="0" err="1" smtClean="0">
                <a:solidFill>
                  <a:srgbClr val="00B0F0"/>
                </a:solidFill>
              </a:rPr>
              <a:t>evaluation</a:t>
            </a:r>
            <a:r>
              <a:rPr lang="cs-CZ" altLang="cs-CZ" sz="4000" b="1" dirty="0" smtClean="0">
                <a:solidFill>
                  <a:srgbClr val="00B0F0"/>
                </a:solidFill>
              </a:rPr>
              <a:t> </a:t>
            </a:r>
            <a:r>
              <a:rPr lang="cs-CZ" altLang="cs-CZ" sz="4000" b="1" dirty="0" smtClean="0">
                <a:solidFill>
                  <a:srgbClr val="00B0F0"/>
                </a:solidFill>
              </a:rPr>
              <a:t/>
            </a:r>
            <a:br>
              <a:rPr lang="cs-CZ" altLang="cs-CZ" sz="4000" b="1" dirty="0" smtClean="0">
                <a:solidFill>
                  <a:srgbClr val="00B0F0"/>
                </a:solidFill>
              </a:rPr>
            </a:br>
            <a:endParaRPr lang="cs-CZ" altLang="cs-CZ" sz="4000" b="1" dirty="0">
              <a:solidFill>
                <a:srgbClr val="00B0F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cs-CZ" sz="2800" b="1">
                <a:solidFill>
                  <a:schemeClr val="bg1"/>
                </a:solidFill>
              </a:rPr>
              <a:t>Škála deprese</a:t>
            </a:r>
          </a:p>
          <a:p>
            <a:pPr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</a:rPr>
              <a:t>   podle Sheikha-Yesavage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3283" y="100035"/>
            <a:ext cx="5183039" cy="662831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0393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4000" b="1" dirty="0">
                <a:solidFill>
                  <a:srgbClr val="FFFF66"/>
                </a:solidFill>
              </a:rPr>
              <a:t> </a:t>
            </a:r>
            <a:r>
              <a:rPr lang="cs-CZ" altLang="cs-CZ" sz="4000" b="1" dirty="0">
                <a:solidFill>
                  <a:srgbClr val="00B0F0"/>
                </a:solidFill>
              </a:rPr>
              <a:t>MNA I </a:t>
            </a:r>
            <a:r>
              <a:rPr lang="cs-CZ" altLang="cs-CZ" sz="4000" b="1" dirty="0">
                <a:solidFill>
                  <a:srgbClr val="FFFF66"/>
                </a:solidFill>
              </a:rPr>
              <a:t/>
            </a:r>
            <a:br>
              <a:rPr lang="cs-CZ" altLang="cs-CZ" sz="4000" b="1" dirty="0">
                <a:solidFill>
                  <a:srgbClr val="FFFF66"/>
                </a:solidFill>
              </a:rPr>
            </a:br>
            <a:endParaRPr lang="cs-CZ" altLang="cs-CZ" sz="4000" b="1" dirty="0">
              <a:solidFill>
                <a:srgbClr val="FFFF66"/>
              </a:solidFill>
            </a:endParaRPr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1524001" y="6214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143" y="95775"/>
            <a:ext cx="6489859" cy="68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35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809" y="1609470"/>
            <a:ext cx="7102222" cy="459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>
          <a:xfrm>
            <a:off x="369094" y="5221308"/>
            <a:ext cx="8534400" cy="1507067"/>
          </a:xfrm>
        </p:spPr>
        <p:txBody>
          <a:bodyPr>
            <a:normAutofit/>
          </a:bodyPr>
          <a:lstStyle/>
          <a:p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Expected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changes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population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age-structure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</a:rPr>
              <a:t> 2010-2050</a:t>
            </a:r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13" y="474613"/>
            <a:ext cx="4203700" cy="482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Věková skladba obyvatelstva v roce 20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3025" y="487629"/>
            <a:ext cx="4038600" cy="4824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092994" y="2346915"/>
            <a:ext cx="7810500" cy="75009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871594" y="4198264"/>
            <a:ext cx="3384550" cy="0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871594" y="3587157"/>
            <a:ext cx="3384550" cy="0"/>
          </a:xfrm>
          <a:prstGeom prst="line">
            <a:avLst/>
          </a:prstGeom>
          <a:noFill/>
          <a:ln w="57150">
            <a:solidFill>
              <a:srgbClr val="66FF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871594" y="2993605"/>
            <a:ext cx="3240087" cy="0"/>
          </a:xfrm>
          <a:prstGeom prst="line">
            <a:avLst/>
          </a:prstGeom>
          <a:noFill/>
          <a:ln w="57150">
            <a:solidFill>
              <a:srgbClr val="00990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5591176" y="1454776"/>
            <a:ext cx="3240087" cy="0"/>
          </a:xfrm>
          <a:prstGeom prst="line">
            <a:avLst/>
          </a:prstGeom>
          <a:noFill/>
          <a:ln w="57150">
            <a:solidFill>
              <a:srgbClr val="009900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5518944" y="2050131"/>
            <a:ext cx="3384550" cy="0"/>
          </a:xfrm>
          <a:prstGeom prst="line">
            <a:avLst/>
          </a:prstGeom>
          <a:noFill/>
          <a:ln w="57150">
            <a:solidFill>
              <a:srgbClr val="66FF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5446713" y="2617156"/>
            <a:ext cx="3384550" cy="0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4476751" y="4058631"/>
            <a:ext cx="719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/>
              <a:t>*</a:t>
            </a:r>
            <a:r>
              <a:rPr lang="cs-CZ" altLang="cs-CZ" sz="1400" b="1" dirty="0" smtClean="0"/>
              <a:t>1990</a:t>
            </a:r>
            <a:endParaRPr lang="cs-CZ" altLang="cs-CZ" sz="1400" b="1" dirty="0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9213560" y="2491600"/>
            <a:ext cx="684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/>
              <a:t>*</a:t>
            </a:r>
            <a:r>
              <a:rPr lang="cs-CZ" altLang="cs-CZ" sz="1400" b="1" dirty="0" smtClean="0"/>
              <a:t>1990</a:t>
            </a:r>
            <a:endParaRPr lang="cs-CZ" altLang="cs-CZ" sz="1400" b="1" dirty="0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446592" y="3471875"/>
            <a:ext cx="7304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/>
              <a:t>*</a:t>
            </a:r>
            <a:r>
              <a:rPr lang="cs-CZ" altLang="cs-CZ" sz="1400" b="1" dirty="0" smtClean="0"/>
              <a:t>1975</a:t>
            </a:r>
            <a:endParaRPr lang="cs-CZ" altLang="cs-CZ" sz="1400" b="1" dirty="0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9238277" y="1896243"/>
            <a:ext cx="7500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/>
              <a:t>*</a:t>
            </a:r>
            <a:r>
              <a:rPr lang="cs-CZ" altLang="cs-CZ" sz="1400" b="1" dirty="0" smtClean="0"/>
              <a:t>1975</a:t>
            </a:r>
            <a:endParaRPr lang="cs-CZ" altLang="cs-CZ" sz="1400" b="1" dirty="0"/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4476751" y="2884297"/>
            <a:ext cx="719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/>
              <a:t>*</a:t>
            </a:r>
            <a:r>
              <a:rPr lang="cs-CZ" altLang="cs-CZ" sz="1400" b="1" dirty="0" smtClean="0"/>
              <a:t>1960</a:t>
            </a:r>
            <a:endParaRPr lang="cs-CZ" altLang="cs-CZ" sz="1400" b="1" dirty="0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9191625" y="1300887"/>
            <a:ext cx="6671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/>
              <a:t>*</a:t>
            </a:r>
            <a:r>
              <a:rPr lang="cs-CZ" altLang="cs-CZ" sz="1400" b="1" dirty="0" smtClean="0"/>
              <a:t>1960</a:t>
            </a:r>
            <a:endParaRPr lang="cs-CZ" alt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95765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847" y="5350933"/>
            <a:ext cx="8534400" cy="1507067"/>
          </a:xfrm>
        </p:spPr>
        <p:txBody>
          <a:bodyPr/>
          <a:lstStyle/>
          <a:p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Life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expectancy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</a:rPr>
              <a:t> and infant mortality </a:t>
            </a:r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rate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403797" y="166094"/>
          <a:ext cx="7946265" cy="5212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Rastrový obrázek" r:id="rId3" imgW="5038095" imgH="3304762" progId="Paint.Picture">
                  <p:embed/>
                </p:oleObj>
              </mc:Choice>
              <mc:Fallback>
                <p:oleObj name="Rastrový obrázek" r:id="rId3" imgW="5038095" imgH="33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797" y="166094"/>
                        <a:ext cx="7946265" cy="5212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244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5028245"/>
            <a:ext cx="8534400" cy="1507067"/>
          </a:xfrm>
        </p:spPr>
        <p:txBody>
          <a:bodyPr/>
          <a:lstStyle/>
          <a:p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Absolute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numbers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</a:rPr>
              <a:t> live </a:t>
            </a:r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births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deaths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</a:rPr>
              <a:t> 1785-2011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134060" y="222068"/>
          <a:ext cx="7237208" cy="4806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Rastrový obrázek" r:id="rId3" imgW="4933333" imgH="3277057" progId="Paint.Picture">
                  <p:embed/>
                </p:oleObj>
              </mc:Choice>
              <mc:Fallback>
                <p:oleObj name="Rastrový obrázek" r:id="rId3" imgW="4933333" imgH="32770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060" y="222068"/>
                        <a:ext cx="7237208" cy="4806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234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11369" y="991673"/>
            <a:ext cx="9003406" cy="1711817"/>
          </a:xfrm>
        </p:spPr>
        <p:txBody>
          <a:bodyPr>
            <a:normAutofit fontScale="90000"/>
          </a:bodyPr>
          <a:lstStyle/>
          <a:p>
            <a:r>
              <a:rPr lang="cs-CZ" altLang="cs-CZ" sz="4400" b="1" dirty="0" err="1" smtClean="0"/>
              <a:t>Specific</a:t>
            </a:r>
            <a:r>
              <a:rPr lang="cs-CZ" altLang="cs-CZ" sz="4400" b="1" dirty="0" smtClean="0"/>
              <a:t> </a:t>
            </a:r>
            <a:r>
              <a:rPr lang="cs-CZ" altLang="cs-CZ" sz="4400" b="1" dirty="0" err="1" smtClean="0"/>
              <a:t>features</a:t>
            </a:r>
            <a:r>
              <a:rPr lang="cs-CZ" altLang="cs-CZ" sz="4400" b="1" dirty="0" smtClean="0"/>
              <a:t> of </a:t>
            </a:r>
            <a:r>
              <a:rPr lang="cs-CZ" altLang="cs-CZ" sz="4400" b="1" dirty="0" err="1" smtClean="0"/>
              <a:t>diseases</a:t>
            </a:r>
            <a:r>
              <a:rPr lang="cs-CZ" altLang="cs-CZ" sz="4400" b="1" dirty="0" smtClean="0"/>
              <a:t> in </a:t>
            </a:r>
            <a:r>
              <a:rPr lang="cs-CZ" altLang="cs-CZ" sz="4400" b="1" dirty="0" err="1" smtClean="0"/>
              <a:t>elderly</a:t>
            </a:r>
            <a:r>
              <a:rPr lang="cs-CZ" altLang="cs-CZ" b="1" dirty="0"/>
              <a:t/>
            </a:r>
            <a:br>
              <a:rPr lang="cs-CZ" altLang="cs-CZ" b="1" dirty="0"/>
            </a:br>
            <a:r>
              <a:rPr lang="cs-CZ" altLang="cs-CZ" b="1" dirty="0"/>
              <a:t/>
            </a:r>
            <a:br>
              <a:rPr lang="cs-CZ" altLang="cs-CZ" b="1" dirty="0"/>
            </a:br>
            <a:r>
              <a:rPr lang="cs-CZ" altLang="cs-CZ" sz="4900" b="1" dirty="0" smtClean="0">
                <a:solidFill>
                  <a:schemeClr val="tx1"/>
                </a:solidFill>
              </a:rPr>
              <a:t>Risk of </a:t>
            </a:r>
            <a:r>
              <a:rPr lang="cs-CZ" altLang="cs-CZ" sz="4900" b="1" dirty="0" err="1" smtClean="0">
                <a:solidFill>
                  <a:schemeClr val="tx1"/>
                </a:solidFill>
              </a:rPr>
              <a:t>false</a:t>
            </a:r>
            <a:r>
              <a:rPr lang="cs-CZ" altLang="cs-CZ" sz="4900" b="1" dirty="0" smtClean="0">
                <a:solidFill>
                  <a:schemeClr val="tx1"/>
                </a:solidFill>
              </a:rPr>
              <a:t> </a:t>
            </a:r>
            <a:r>
              <a:rPr lang="cs-CZ" altLang="cs-CZ" sz="4900" b="1" dirty="0" err="1" smtClean="0">
                <a:solidFill>
                  <a:schemeClr val="tx1"/>
                </a:solidFill>
              </a:rPr>
              <a:t>diagnosis</a:t>
            </a:r>
            <a:endParaRPr lang="cs-CZ" altLang="cs-CZ" sz="4900" b="1" dirty="0"/>
          </a:p>
        </p:txBody>
      </p:sp>
    </p:spTree>
    <p:extLst>
      <p:ext uri="{BB962C8B-B14F-4D97-AF65-F5344CB8AC3E}">
        <p14:creationId xmlns:p14="http://schemas.microsoft.com/office/powerpoint/2010/main" val="910064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Oligosymptomatology</a:t>
            </a:r>
            <a:endParaRPr lang="cs-CZ" altLang="cs-CZ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 err="1" smtClean="0"/>
              <a:t>expression</a:t>
            </a:r>
            <a:r>
              <a:rPr lang="cs-CZ" altLang="cs-CZ" sz="3200" b="1" dirty="0" smtClean="0"/>
              <a:t> of </a:t>
            </a:r>
            <a:r>
              <a:rPr lang="cs-CZ" altLang="cs-CZ" sz="3200" b="1" dirty="0" err="1" smtClean="0"/>
              <a:t>less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typical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symptoms</a:t>
            </a:r>
            <a:r>
              <a:rPr lang="cs-CZ" altLang="cs-CZ" sz="3200" b="1" dirty="0" smtClean="0"/>
              <a:t> peritonitis </a:t>
            </a:r>
            <a:r>
              <a:rPr lang="cs-CZ" altLang="cs-CZ" sz="3200" b="1" dirty="0" err="1" smtClean="0"/>
              <a:t>without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/>
              <a:t>defence</a:t>
            </a:r>
            <a:r>
              <a:rPr lang="cs-CZ" altLang="cs-CZ" sz="3200" b="1" dirty="0"/>
              <a:t> </a:t>
            </a:r>
            <a:r>
              <a:rPr lang="cs-CZ" altLang="cs-CZ" sz="3200" b="1" dirty="0" err="1"/>
              <a:t>musculaire</a:t>
            </a:r>
            <a:endParaRPr lang="cs-CZ" altLang="cs-CZ" sz="3200" b="1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Þ"/>
            </a:pPr>
            <a:r>
              <a:rPr lang="cs-CZ" altLang="cs-CZ" sz="3200" b="1" dirty="0" err="1" smtClean="0"/>
              <a:t>pneumonia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without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fever</a:t>
            </a:r>
            <a:endParaRPr lang="cs-CZ" altLang="cs-CZ" sz="3200" b="1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Þ"/>
            </a:pPr>
            <a:r>
              <a:rPr lang="cs-CZ" altLang="cs-CZ" sz="3200" b="1" dirty="0"/>
              <a:t>c</a:t>
            </a:r>
            <a:r>
              <a:rPr lang="cs-CZ" altLang="cs-CZ" sz="3200" b="1" dirty="0" smtClean="0"/>
              <a:t>ystitis </a:t>
            </a:r>
            <a:r>
              <a:rPr lang="cs-CZ" altLang="cs-CZ" sz="3200" b="1" dirty="0" err="1" smtClean="0"/>
              <a:t>with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polakisuria</a:t>
            </a:r>
            <a:r>
              <a:rPr lang="cs-CZ" altLang="cs-CZ" sz="3200" b="1" dirty="0" smtClean="0"/>
              <a:t>, but </a:t>
            </a:r>
            <a:r>
              <a:rPr lang="cs-CZ" altLang="cs-CZ" sz="3200" b="1" dirty="0" err="1" smtClean="0"/>
              <a:t>without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pain</a:t>
            </a:r>
            <a:endParaRPr lang="cs-CZ" altLang="cs-CZ" sz="3200" b="1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Þ"/>
            </a:pPr>
            <a:r>
              <a:rPr lang="cs-CZ" altLang="cs-CZ" sz="3200" b="1" dirty="0" err="1" smtClean="0"/>
              <a:t>tachyfibrilation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only</a:t>
            </a:r>
            <a:r>
              <a:rPr lang="cs-CZ" altLang="cs-CZ" sz="3200" b="1" dirty="0" smtClean="0"/>
              <a:t> in </a:t>
            </a:r>
            <a:r>
              <a:rPr lang="cs-CZ" altLang="cs-CZ" sz="3200" b="1" dirty="0" err="1" smtClean="0"/>
              <a:t>hyperthyreosis</a:t>
            </a:r>
            <a:endParaRPr lang="cs-CZ" alt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68811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</p:bld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941</TotalTime>
  <Words>1117</Words>
  <Application>Microsoft Office PowerPoint</Application>
  <PresentationFormat>Širokoúhlá obrazovka</PresentationFormat>
  <Paragraphs>195</Paragraphs>
  <Slides>46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46</vt:i4>
      </vt:variant>
    </vt:vector>
  </HeadingPairs>
  <TitlesOfParts>
    <vt:vector size="56" baseType="lpstr">
      <vt:lpstr>Arial</vt:lpstr>
      <vt:lpstr>Courier New</vt:lpstr>
      <vt:lpstr>Symbol</vt:lpstr>
      <vt:lpstr>Times New Roman</vt:lpstr>
      <vt:lpstr>Trebuchet MS</vt:lpstr>
      <vt:lpstr>Wingdings</vt:lpstr>
      <vt:lpstr>Wingdings 3</vt:lpstr>
      <vt:lpstr>Faseta</vt:lpstr>
      <vt:lpstr>Rastrový obrázek</vt:lpstr>
      <vt:lpstr>Fotografie</vt:lpstr>
      <vt:lpstr>The basic principles of gerontology</vt:lpstr>
      <vt:lpstr>Gerontology</vt:lpstr>
      <vt:lpstr>Gerontology subspecialties I</vt:lpstr>
      <vt:lpstr>Gerontology subspecialties II</vt:lpstr>
      <vt:lpstr>Expected changes of the population age-structure 2010-2050</vt:lpstr>
      <vt:lpstr>Life expectancy and infant mortality rate</vt:lpstr>
      <vt:lpstr>Absolute numbers of live births and deaths 1785-2011</vt:lpstr>
      <vt:lpstr>Specific features of diseases in elderly  Risk of false diagnosis</vt:lpstr>
      <vt:lpstr>Oligosymptomatology</vt:lpstr>
      <vt:lpstr>Microsymptomatology</vt:lpstr>
      <vt:lpstr>„Another organ cries“</vt:lpstr>
      <vt:lpstr>Polymorbidity</vt:lpstr>
      <vt:lpstr>Glacier like symptom</vt:lpstr>
      <vt:lpstr>Interdisciplinary problems</vt:lpstr>
      <vt:lpstr>Specificities and pecularities of pharmacotherapy in elderly</vt:lpstr>
      <vt:lpstr>Problem topics </vt:lpstr>
      <vt:lpstr>Farmakokinetics I</vt:lpstr>
      <vt:lpstr>Farmacokinetics II</vt:lpstr>
      <vt:lpstr>Compliance  and its changes in elderly I</vt:lpstr>
      <vt:lpstr>Compliance  and its changes in elderly II</vt:lpstr>
      <vt:lpstr>Polypragmasia? Polypharmacotherapy?</vt:lpstr>
      <vt:lpstr>Therapy coordination problems  </vt:lpstr>
      <vt:lpstr>Medication at the market</vt:lpstr>
      <vt:lpstr>Seniors and medications consumption</vt:lpstr>
      <vt:lpstr>Creating the medication schedule</vt:lpstr>
      <vt:lpstr>Ten rules for elderly prescription I</vt:lpstr>
      <vt:lpstr>Ten rules for elderly prescription II</vt:lpstr>
      <vt:lpstr>Non-pharmacological therapy</vt:lpstr>
      <vt:lpstr>Comprehensive geriatric assessment</vt:lpstr>
      <vt:lpstr>Comprehensive geriatric assessment (CGA)</vt:lpstr>
      <vt:lpstr>Personality</vt:lpstr>
      <vt:lpstr>Somatic health</vt:lpstr>
      <vt:lpstr>Functional efficiency </vt:lpstr>
      <vt:lpstr>Mental health</vt:lpstr>
      <vt:lpstr>Social context</vt:lpstr>
      <vt:lpstr>Evaluation of stability and walking disorders</vt:lpstr>
      <vt:lpstr>Possible pathologies</vt:lpstr>
      <vt:lpstr>Evaluation of physical performance</vt:lpstr>
      <vt:lpstr>ADL</vt:lpstr>
      <vt:lpstr>IADL</vt:lpstr>
      <vt:lpstr>Cognitive performance  evaluation</vt:lpstr>
      <vt:lpstr>Connecting numbers and letters</vt:lpstr>
      <vt:lpstr>Clock test</vt:lpstr>
      <vt:lpstr>Depression evaluation  </vt:lpstr>
      <vt:lpstr> MNA I  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 features of diseases in elderly  Risk of false diagnosis</dc:title>
  <dc:creator>Kubešová</dc:creator>
  <cp:lastModifiedBy>Hana Matějovská Kubešová</cp:lastModifiedBy>
  <cp:revision>74</cp:revision>
  <dcterms:created xsi:type="dcterms:W3CDTF">2016-01-15T19:43:50Z</dcterms:created>
  <dcterms:modified xsi:type="dcterms:W3CDTF">2020-10-23T06:40:08Z</dcterms:modified>
</cp:coreProperties>
</file>