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7"/>
  </p:notesMasterIdLst>
  <p:handoutMasterIdLst>
    <p:handoutMasterId r:id="rId48"/>
  </p:handoutMasterIdLst>
  <p:sldIdLst>
    <p:sldId id="336" r:id="rId2"/>
    <p:sldId id="381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ilovap" initials="b" lastIdx="7" clrIdx="0">
    <p:extLst>
      <p:ext uri="{19B8F6BF-5375-455C-9EA6-DF929625EA0E}">
        <p15:presenceInfo xmlns:p15="http://schemas.microsoft.com/office/powerpoint/2012/main" userId="burilovap" providerId="None"/>
      </p:ext>
    </p:extLst>
  </p:cmAuthor>
  <p:cmAuthor id="2" name="Simona Saibertová" initials="SS" lastIdx="3" clrIdx="1">
    <p:extLst>
      <p:ext uri="{19B8F6BF-5375-455C-9EA6-DF929625EA0E}">
        <p15:presenceInfo xmlns:p15="http://schemas.microsoft.com/office/powerpoint/2012/main" userId="S-1-5-21-3451901064-902568176-4053310204-52037" providerId="AD"/>
      </p:ext>
    </p:extLst>
  </p:cmAuthor>
  <p:cmAuthor id="3" name="Dana Dolanová" initials="DD" lastIdx="0" clrIdx="2">
    <p:extLst>
      <p:ext uri="{19B8F6BF-5375-455C-9EA6-DF929625EA0E}">
        <p15:presenceInfo xmlns:p15="http://schemas.microsoft.com/office/powerpoint/2012/main" userId="Dana Dola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78" autoAdjust="0"/>
    <p:restoredTop sz="96349" autoAdjust="0"/>
  </p:normalViewPr>
  <p:slideViewPr>
    <p:cSldViewPr snapToGrid="0">
      <p:cViewPr varScale="1">
        <p:scale>
          <a:sx n="89" d="100"/>
          <a:sy n="89" d="100"/>
        </p:scale>
        <p:origin x="114" y="4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DA24D-75AF-4943-A33D-2415F8B080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393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BFFD-60BD-4C6B-82C7-680B8F0BC5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802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C5714-4575-429E-888C-E64BCD29F4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081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712" r:id="rId17"/>
    <p:sldLayoutId id="2147483713" r:id="rId18"/>
    <p:sldLayoutId id="2147483714" r:id="rId19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hyperlink" Target="http://windward.hawaii.edu/facstaff/dagrossa-p/ssci193v/articles/EffectiveCommunication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z/imgres?imgurl=http://www.perkydesigns.com/Nurse_2.gif&amp;imgrefurl=http://www.perkydesigns.com/nurse.htm&amp;h=432&amp;w=378&amp;sz=14&amp;hl=cs&amp;start=6&amp;tbnid=16U05jK421ULrM:&amp;tbnh=126&amp;tbnw=110&amp;prev=/images?q%3Dnurse%26gbv%3D2%26hl%3Dcs" TargetMode="External"/><Relationship Id="rId13" Type="http://schemas.openxmlformats.org/officeDocument/2006/relationships/image" Target="../media/image12.jpeg"/><Relationship Id="rId18" Type="http://schemas.openxmlformats.org/officeDocument/2006/relationships/hyperlink" Target="http://images.google.cz/imgres?imgurl=http://www.accd.edu/sac/nursing/nurserec/images/NURSE%201.gif&amp;imgrefurl=http://www.accd.edu/sac/nursing/nurserec/attributes.htm&amp;h=588&amp;w=380&amp;sz=10&amp;hl=cs&amp;start=77&amp;tbnid=tcp-i7A4her_kM:&amp;tbnh=135&amp;tbnw=87&amp;prev=/images?q%3Dnurse%26start%3D60%26gbv%3D2%26ndsp%3D20%26hl%3Dcs%26sa%3DN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12" Type="http://schemas.openxmlformats.org/officeDocument/2006/relationships/hyperlink" Target="http://www.vectorlust.com/projImages/gothNurse.jpg" TargetMode="External"/><Relationship Id="rId17" Type="http://schemas.openxmlformats.org/officeDocument/2006/relationships/image" Target="../media/image14.jpeg"/><Relationship Id="rId2" Type="http://schemas.openxmlformats.org/officeDocument/2006/relationships/audio" Target="../media/media8.m4a"/><Relationship Id="rId16" Type="http://schemas.openxmlformats.org/officeDocument/2006/relationships/hyperlink" Target="http://images.google.cz/imgres?imgurl=http://www.nursesneedcoaches.com/images/stressed_nurse.jpg&amp;imgrefurl=http://www.nursesneedcoaches.com/how.html&amp;h=542&amp;w=404&amp;sz=142&amp;hl=cs&amp;start=70&amp;tbnid=301SrZT061vzTM:&amp;tbnh=132&amp;tbnw=98&amp;prev=/images?q%3Dnurse%26start%3D60%26gbv%3D2%26ndsp%3D20%26hl%3Dcs%26sa%3DN" TargetMode="External"/><Relationship Id="rId20" Type="http://schemas.openxmlformats.org/officeDocument/2006/relationships/image" Target="../media/image7.png"/><Relationship Id="rId1" Type="http://schemas.microsoft.com/office/2007/relationships/media" Target="../media/media8.m4a"/><Relationship Id="rId6" Type="http://schemas.openxmlformats.org/officeDocument/2006/relationships/hyperlink" Target="http://images.google.cz/imgres?imgurl=http://www1.istockphoto.com/file_thumbview_approve/309335/2/istockphoto_309335_school_nurse.jpg&amp;imgrefurl=http://www.istockphoto.com/file_closeup/people_specific_attributes/age/children/309335_school_nurse.php?id%3D309335&amp;h=374&amp;w=380&amp;sz=48&amp;hl=cs&amp;start=20&amp;tbnid=WRWMcMaeNbEnSM:&amp;tbnh=121&amp;tbnw=123&amp;prev=/images?q%3Dnurse%26gbv%3D2%26hl%3Dcs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10" Type="http://schemas.openxmlformats.org/officeDocument/2006/relationships/hyperlink" Target="http://images.google.cz/imgres?imgurl=http://www.pokemonaholic.com/NurseJoy.jpg&amp;imgrefurl=http://www.pokemonaholic.com/pokecolor6.html&amp;h=750&amp;w=327&amp;sz=13&amp;hl=cs&amp;start=22&amp;tbnid=k9go8w2CQ5D0OM:&amp;tbnh=141&amp;tbnw=61&amp;prev=/images?q%3Dnurse%26start%3D20%26gbv%3D2%26ndsp%3D20%26hl%3Dcs%26sa%3DN" TargetMode="External"/><Relationship Id="rId19" Type="http://schemas.openxmlformats.org/officeDocument/2006/relationships/image" Target="../media/image15.jpeg"/><Relationship Id="rId4" Type="http://schemas.openxmlformats.org/officeDocument/2006/relationships/hyperlink" Target="http://images.google.cz/imgres?imgurl=http://images.buycostumes.com/mgen/merchandiser/31239.jpg&amp;imgrefurl=http://www.4discountcostumes.com/store/c/7184-Plus-Women.html&amp;h=1600&amp;w=1600&amp;sz=187&amp;hl=cs&amp;start=3&amp;tbnid=p27RQ2nnebpncM:&amp;tbnh=150&amp;tbnw=150&amp;prev=/images?q%3Dnurse%26gbv%3D2%26hl%3Dcs" TargetMode="External"/><Relationship Id="rId9" Type="http://schemas.openxmlformats.org/officeDocument/2006/relationships/image" Target="../media/image10.jpeg"/><Relationship Id="rId14" Type="http://schemas.openxmlformats.org/officeDocument/2006/relationships/hyperlink" Target="http://images.google.cz/imgres?imgurl=http://www.freefever.com/freeclipart/clipart/nurse3.gif&amp;imgrefurl=http://www.freefever.com/freeclipart/nurse.html&amp;h=291&amp;w=250&amp;sz=10&amp;hl=cs&amp;start=43&amp;tbnid=0BI-mnC8S-XU0M:&amp;tbnh=115&amp;tbnw=99&amp;prev=/images?q%3Dnurse%26start%3D40%26gbv%3D2%26ndsp%3D20%26hl%3Dcs%26sa%3D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442560"/>
            <a:ext cx="11424356" cy="452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cs-CZ" altLang="cs-CZ" sz="4000" b="1" dirty="0" err="1">
                <a:solidFill>
                  <a:schemeClr val="tx2"/>
                </a:solidFill>
                <a:latin typeface="+mj-lt"/>
              </a:rPr>
              <a:t>Communication</a:t>
            </a:r>
            <a:r>
              <a:rPr lang="cs-CZ" altLang="cs-CZ" sz="4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altLang="cs-CZ" sz="4000" b="1" dirty="0" err="1">
                <a:solidFill>
                  <a:schemeClr val="tx2"/>
                </a:solidFill>
                <a:latin typeface="+mj-lt"/>
              </a:rPr>
              <a:t>skills</a:t>
            </a:r>
            <a:r>
              <a:rPr lang="cs-CZ" altLang="cs-CZ" sz="4000" b="1" dirty="0">
                <a:solidFill>
                  <a:schemeClr val="tx2"/>
                </a:solidFill>
                <a:latin typeface="+mj-lt"/>
              </a:rPr>
              <a:t> in </a:t>
            </a:r>
            <a:r>
              <a:rPr lang="cs-CZ" altLang="cs-CZ" sz="4000" b="1" dirty="0" err="1">
                <a:solidFill>
                  <a:schemeClr val="tx2"/>
                </a:solidFill>
                <a:latin typeface="+mj-lt"/>
              </a:rPr>
              <a:t>Nursing</a:t>
            </a:r>
            <a:endParaRPr lang="cs-CZ" altLang="cs-CZ" sz="4000" b="1" dirty="0">
              <a:solidFill>
                <a:schemeClr val="tx2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3600" b="1" dirty="0">
              <a:latin typeface="Bookman Old Style" panose="020506040505050202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Andrea </a:t>
            </a:r>
            <a:r>
              <a:rPr lang="cs-CZ" altLang="cs-CZ" sz="2000" dirty="0"/>
              <a:t>Pokorná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Masaryk University,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 err="1"/>
              <a:t>Faculty</a:t>
            </a:r>
            <a:r>
              <a:rPr lang="cs-CZ" altLang="cs-CZ" sz="1600" dirty="0"/>
              <a:t> of </a:t>
            </a:r>
            <a:r>
              <a:rPr lang="cs-CZ" altLang="cs-CZ" sz="1600" dirty="0" err="1"/>
              <a:t>Medicine</a:t>
            </a:r>
            <a:endParaRPr lang="cs-CZ" altLang="cs-CZ" sz="16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Department of </a:t>
            </a:r>
            <a:r>
              <a:rPr lang="cs-CZ" altLang="cs-CZ" sz="1600" dirty="0" err="1"/>
              <a:t>Nursing</a:t>
            </a:r>
            <a:endParaRPr lang="cs-CZ" altLang="cs-CZ" sz="16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     </a:t>
            </a:r>
            <a:r>
              <a:rPr lang="cs-CZ" altLang="cs-CZ" sz="1800" dirty="0"/>
              <a:t>The </a:t>
            </a:r>
            <a:r>
              <a:rPr lang="cs-CZ" altLang="cs-CZ" sz="1800" dirty="0" err="1"/>
              <a:t>way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treat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our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children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dawn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their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lives</a:t>
            </a:r>
            <a:r>
              <a:rPr lang="cs-CZ" altLang="cs-CZ" sz="1800" dirty="0"/>
              <a:t>, and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way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treat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elderly</a:t>
            </a:r>
            <a:r>
              <a:rPr lang="cs-CZ" altLang="cs-CZ" sz="1800" dirty="0"/>
              <a:t>                  </a:t>
            </a:r>
            <a:r>
              <a:rPr lang="cs-CZ" altLang="cs-CZ" sz="1800" dirty="0" smtClean="0"/>
              <a:t/>
            </a:r>
            <a:br>
              <a:rPr lang="cs-CZ" altLang="cs-CZ" sz="1800" dirty="0" smtClean="0"/>
            </a:br>
            <a:r>
              <a:rPr lang="cs-CZ" altLang="cs-CZ" sz="1800" dirty="0" smtClean="0"/>
              <a:t>in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twilight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their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lives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measure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quality</a:t>
            </a:r>
            <a:r>
              <a:rPr lang="cs-CZ" altLang="cs-CZ" sz="1800" dirty="0"/>
              <a:t> of a </a:t>
            </a:r>
            <a:r>
              <a:rPr lang="cs-CZ" altLang="cs-CZ" sz="1800" dirty="0" err="1"/>
              <a:t>nation</a:t>
            </a:r>
            <a:r>
              <a:rPr lang="cs-CZ" altLang="cs-CZ" sz="1800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						                                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									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            Hubert </a:t>
            </a:r>
            <a:r>
              <a:rPr lang="cs-CZ" altLang="cs-CZ" sz="1800" dirty="0" err="1"/>
              <a:t>Humprey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>
              <a:latin typeface="Monotype Corsiva" panose="03010101010201010101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502" y="1237896"/>
            <a:ext cx="3452198" cy="2171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59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66"/>
    </mc:Choice>
    <mc:Fallback>
      <p:transition spd="slow" advTm="5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19999" y="2045053"/>
            <a:ext cx="9144000" cy="443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 smtClean="0">
                <a:latin typeface="+mn-lt"/>
              </a:rPr>
              <a:t>to </a:t>
            </a:r>
            <a:r>
              <a:rPr lang="cs-CZ" altLang="cs-CZ" dirty="0" err="1">
                <a:latin typeface="+mn-lt"/>
              </a:rPr>
              <a:t>give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information</a:t>
            </a:r>
            <a:endParaRPr lang="cs-CZ" altLang="cs-CZ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>
                <a:latin typeface="+mn-lt"/>
              </a:rPr>
              <a:t>to </a:t>
            </a:r>
            <a:r>
              <a:rPr lang="cs-CZ" altLang="cs-CZ" dirty="0" err="1">
                <a:latin typeface="+mn-lt"/>
              </a:rPr>
              <a:t>recognise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needs</a:t>
            </a:r>
            <a:r>
              <a:rPr lang="cs-CZ" altLang="cs-CZ" dirty="0">
                <a:latin typeface="+mn-lt"/>
              </a:rPr>
              <a:t> of </a:t>
            </a:r>
            <a:r>
              <a:rPr lang="cs-CZ" altLang="cs-CZ" dirty="0" err="1">
                <a:latin typeface="+mn-lt"/>
              </a:rPr>
              <a:t>patients</a:t>
            </a:r>
            <a:r>
              <a:rPr lang="cs-CZ" altLang="cs-CZ" dirty="0">
                <a:latin typeface="+mn-lt"/>
              </a:rPr>
              <a:t>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>
                <a:latin typeface="+mn-lt"/>
              </a:rPr>
              <a:t>to </a:t>
            </a:r>
            <a:r>
              <a:rPr lang="cs-CZ" altLang="cs-CZ" dirty="0" err="1">
                <a:latin typeface="+mn-lt"/>
              </a:rPr>
              <a:t>educate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patients</a:t>
            </a:r>
            <a:endParaRPr lang="cs-CZ" altLang="cs-CZ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>
                <a:latin typeface="+mn-lt"/>
              </a:rPr>
              <a:t>to </a:t>
            </a:r>
            <a:r>
              <a:rPr lang="cs-CZ" altLang="cs-CZ" dirty="0" err="1">
                <a:latin typeface="+mn-lt"/>
              </a:rPr>
              <a:t>ensure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what</a:t>
            </a:r>
            <a:r>
              <a:rPr lang="cs-CZ" altLang="cs-CZ" dirty="0">
                <a:latin typeface="+mn-lt"/>
              </a:rPr>
              <a:t> are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patients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worried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about</a:t>
            </a:r>
            <a:endParaRPr lang="cs-CZ" altLang="cs-CZ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>
                <a:latin typeface="+mn-lt"/>
              </a:rPr>
              <a:t>to </a:t>
            </a:r>
            <a:r>
              <a:rPr lang="cs-CZ" altLang="cs-CZ" dirty="0" err="1">
                <a:latin typeface="+mn-lt"/>
              </a:rPr>
              <a:t>ensure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what</a:t>
            </a:r>
            <a:r>
              <a:rPr lang="cs-CZ" altLang="cs-CZ" dirty="0">
                <a:latin typeface="+mn-lt"/>
              </a:rPr>
              <a:t> are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patients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feelings</a:t>
            </a:r>
            <a:endParaRPr lang="cs-CZ" altLang="cs-CZ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 err="1">
                <a:latin typeface="+mn-lt"/>
              </a:rPr>
              <a:t>others</a:t>
            </a:r>
            <a:r>
              <a:rPr lang="cs-CZ" altLang="cs-CZ" dirty="0">
                <a:latin typeface="+mn-lt"/>
              </a:rPr>
              <a:t>….. 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178490" cy="451576"/>
          </a:xfrm>
        </p:spPr>
        <p:txBody>
          <a:bodyPr/>
          <a:lstStyle/>
          <a:p>
            <a:r>
              <a:rPr lang="cs-CZ" altLang="cs-CZ" dirty="0" err="1"/>
              <a:t>What</a:t>
            </a:r>
            <a:r>
              <a:rPr lang="cs-CZ" altLang="cs-CZ" dirty="0"/>
              <a:t> do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think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u="sng" dirty="0" smtClean="0"/>
              <a:t>most </a:t>
            </a:r>
            <a:r>
              <a:rPr lang="cs-CZ" altLang="cs-CZ" u="sng" dirty="0" err="1" smtClean="0"/>
              <a:t>important</a:t>
            </a:r>
            <a:r>
              <a:rPr lang="cs-CZ" altLang="cs-CZ" u="sng" dirty="0" smtClean="0"/>
              <a:t> </a:t>
            </a:r>
            <a:r>
              <a:rPr lang="cs-CZ" altLang="cs-CZ" u="sng" dirty="0" err="1"/>
              <a:t>task</a:t>
            </a:r>
            <a:r>
              <a:rPr lang="cs-CZ" altLang="cs-CZ" u="sng" dirty="0"/>
              <a:t> </a:t>
            </a:r>
            <a:r>
              <a:rPr lang="cs-CZ" altLang="cs-CZ" dirty="0" err="1"/>
              <a:t>when</a:t>
            </a:r>
            <a:r>
              <a:rPr lang="cs-CZ" altLang="cs-CZ" dirty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communicate</a:t>
            </a:r>
            <a:r>
              <a:rPr lang="cs-CZ" altLang="cs-CZ" dirty="0" smtClean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88"/>
    </mc:Choice>
    <mc:Fallback>
      <p:transition spd="slow" advTm="4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67707" y="3118028"/>
            <a:ext cx="4038600" cy="24098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speaking</a:t>
            </a:r>
            <a:endParaRPr lang="cs-CZ" altLang="cs-CZ" sz="2400" b="1" dirty="0"/>
          </a:p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listening</a:t>
            </a:r>
            <a:endParaRPr lang="cs-CZ" altLang="cs-CZ" sz="2400" b="1" dirty="0"/>
          </a:p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watching</a:t>
            </a:r>
            <a:r>
              <a:rPr lang="cs-CZ" altLang="cs-CZ" sz="2400" b="1" dirty="0"/>
              <a:t>			   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touching</a:t>
            </a:r>
            <a:endParaRPr lang="cs-CZ" altLang="cs-CZ" sz="2400" b="1" dirty="0"/>
          </a:p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moving</a:t>
            </a:r>
            <a:endParaRPr lang="cs-CZ" altLang="cs-CZ" sz="2400" b="1" dirty="0"/>
          </a:p>
          <a:p>
            <a:pPr eaLnBrk="1" hangingPunct="1">
              <a:lnSpc>
                <a:spcPct val="150000"/>
              </a:lnSpc>
            </a:pPr>
            <a:r>
              <a:rPr lang="cs-CZ" altLang="cs-CZ" sz="2400" b="1" dirty="0" err="1"/>
              <a:t>others</a:t>
            </a:r>
            <a:r>
              <a:rPr lang="cs-CZ" altLang="cs-CZ" sz="2400" b="1" dirty="0"/>
              <a:t>…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5851349" y="4664253"/>
            <a:ext cx="4038600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UNDERSTANDING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sp>
        <p:nvSpPr>
          <p:cNvPr id="63494" name="AutoShape 6"/>
          <p:cNvSpPr>
            <a:spLocks/>
          </p:cNvSpPr>
          <p:nvPr/>
        </p:nvSpPr>
        <p:spPr bwMode="auto">
          <a:xfrm>
            <a:off x="3645783" y="3449286"/>
            <a:ext cx="1871662" cy="2663825"/>
          </a:xfrm>
          <a:prstGeom prst="rightBrace">
            <a:avLst>
              <a:gd name="adj1" fmla="val 118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What</a:t>
            </a:r>
            <a:r>
              <a:rPr lang="cs-CZ" altLang="cs-CZ" dirty="0"/>
              <a:t> do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think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smtClean="0"/>
              <a:t>most </a:t>
            </a:r>
            <a:r>
              <a:rPr lang="cs-CZ" altLang="cs-CZ" dirty="0" err="1" smtClean="0"/>
              <a:t>important</a:t>
            </a:r>
            <a:r>
              <a:rPr lang="cs-CZ" altLang="cs-CZ" dirty="0" smtClean="0"/>
              <a:t> </a:t>
            </a:r>
            <a:r>
              <a:rPr lang="cs-CZ" altLang="cs-CZ" u="sng" dirty="0" err="1" smtClean="0"/>
              <a:t>skill</a:t>
            </a:r>
            <a:r>
              <a:rPr lang="cs-CZ" altLang="cs-CZ" dirty="0" smtClean="0"/>
              <a:t> </a:t>
            </a:r>
            <a:r>
              <a:rPr lang="cs-CZ" altLang="cs-CZ" dirty="0" err="1"/>
              <a:t>when</a:t>
            </a:r>
            <a:r>
              <a:rPr lang="cs-CZ" altLang="cs-CZ" dirty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communicate</a:t>
            </a:r>
            <a:r>
              <a:rPr lang="cs-CZ" altLang="cs-CZ" dirty="0" smtClean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16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5"/>
    </mc:Choice>
    <mc:Fallback>
      <p:transition spd="slow" advTm="3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497" grpId="0" build="p"/>
      <p:bldP spid="634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80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860603" y="2871887"/>
            <a:ext cx="108346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800" b="1" dirty="0" err="1" smtClean="0">
                <a:latin typeface="+mj-lt"/>
              </a:rPr>
              <a:t>the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 err="1" smtClean="0">
                <a:latin typeface="+mj-lt"/>
              </a:rPr>
              <a:t>patient</a:t>
            </a:r>
            <a:r>
              <a:rPr lang="cs-CZ" altLang="cs-CZ" sz="2800" b="1" dirty="0" smtClean="0">
                <a:latin typeface="+mj-lt"/>
              </a:rPr>
              <a:t>/</a:t>
            </a:r>
            <a:r>
              <a:rPr lang="cs-CZ" altLang="cs-CZ" sz="2800" b="1" dirty="0" err="1" smtClean="0">
                <a:latin typeface="+mj-lt"/>
              </a:rPr>
              <a:t>client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>
                <a:latin typeface="+mj-lt"/>
              </a:rPr>
              <a:t>and </a:t>
            </a:r>
            <a:r>
              <a:rPr lang="cs-CZ" altLang="cs-CZ" sz="2800" b="1" dirty="0" err="1">
                <a:latin typeface="+mj-lt"/>
              </a:rPr>
              <a:t>the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nurse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can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 smtClean="0">
                <a:latin typeface="+mj-lt"/>
              </a:rPr>
              <a:t>have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 err="1" smtClean="0">
                <a:latin typeface="+mj-lt"/>
              </a:rPr>
              <a:t>different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perception</a:t>
            </a:r>
            <a:r>
              <a:rPr lang="cs-CZ" altLang="cs-CZ" sz="2800" b="1" dirty="0">
                <a:latin typeface="+mj-lt"/>
              </a:rPr>
              <a:t> of reality and </a:t>
            </a:r>
            <a:r>
              <a:rPr lang="cs-CZ" altLang="cs-CZ" sz="2800" b="1" dirty="0" err="1">
                <a:latin typeface="+mj-lt"/>
              </a:rPr>
              <a:t>the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nurse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n</a:t>
            </a:r>
            <a:r>
              <a:rPr lang="cs-CZ" altLang="cs-CZ" sz="2800" b="1" dirty="0" err="1" smtClean="0">
                <a:latin typeface="+mj-lt"/>
              </a:rPr>
              <a:t>eeds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>
                <a:latin typeface="+mj-lt"/>
              </a:rPr>
              <a:t>to </a:t>
            </a:r>
            <a:r>
              <a:rPr lang="cs-CZ" altLang="cs-CZ" sz="2800" b="1" dirty="0" err="1">
                <a:latin typeface="+mj-lt"/>
              </a:rPr>
              <a:t>begin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the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assesment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process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with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 smtClean="0">
                <a:latin typeface="+mj-lt"/>
              </a:rPr>
              <a:t>the</a:t>
            </a:r>
            <a:r>
              <a:rPr lang="cs-CZ" altLang="cs-CZ" sz="2800" b="1" dirty="0" smtClean="0">
                <a:latin typeface="+mj-lt"/>
              </a:rPr>
              <a:t> </a:t>
            </a:r>
            <a:r>
              <a:rPr lang="cs-CZ" altLang="cs-CZ" sz="2800" b="1" dirty="0">
                <a:latin typeface="+mj-lt"/>
              </a:rPr>
              <a:t>open mind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Remember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b="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68"/>
    </mc:Choice>
    <mc:Fallback>
      <p:transition spd="slow" advTm="4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8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83822" y="2287591"/>
            <a:ext cx="4639821" cy="4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culture</a:t>
            </a:r>
            <a:endParaRPr lang="cs-CZ" altLang="cs-CZ" sz="28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sz="2800" dirty="0" smtClean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roles</a:t>
            </a:r>
            <a:r>
              <a:rPr lang="cs-CZ" altLang="cs-CZ" sz="2800" dirty="0">
                <a:latin typeface="+mn-lt"/>
              </a:rPr>
              <a:t> and </a:t>
            </a:r>
            <a:r>
              <a:rPr lang="cs-CZ" altLang="cs-CZ" sz="2800" dirty="0" err="1">
                <a:latin typeface="+mn-lt"/>
              </a:rPr>
              <a:t>relationships</a:t>
            </a:r>
            <a:endParaRPr lang="cs-CZ" altLang="cs-CZ" sz="28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sz="2800" dirty="0" smtClean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environment</a:t>
            </a:r>
            <a:endParaRPr lang="cs-CZ" altLang="cs-CZ" sz="28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sz="2800" dirty="0" smtClean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attitudes</a:t>
            </a:r>
            <a:r>
              <a:rPr lang="cs-CZ" altLang="cs-CZ" sz="2800" dirty="0">
                <a:latin typeface="+mn-lt"/>
              </a:rPr>
              <a:t> and </a:t>
            </a:r>
            <a:r>
              <a:rPr lang="cs-CZ" altLang="cs-CZ" sz="2800" dirty="0" err="1">
                <a:latin typeface="+mn-lt"/>
              </a:rPr>
              <a:t>values</a:t>
            </a:r>
            <a:endParaRPr lang="cs-CZ" altLang="cs-CZ" sz="28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sz="2800" dirty="0" smtClean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level</a:t>
            </a:r>
            <a:r>
              <a:rPr lang="cs-CZ" altLang="cs-CZ" sz="2800" dirty="0">
                <a:latin typeface="+mn-lt"/>
              </a:rPr>
              <a:t> of </a:t>
            </a:r>
            <a:r>
              <a:rPr lang="cs-CZ" altLang="cs-CZ" sz="2800" dirty="0" err="1">
                <a:latin typeface="+mn-lt"/>
              </a:rPr>
              <a:t>self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esteem</a:t>
            </a:r>
            <a:endParaRPr lang="cs-CZ" altLang="cs-CZ" sz="2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sz="2400" b="1" dirty="0">
              <a:latin typeface="Bookman Old Style" panose="02050604050505020204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135189" y="1196976"/>
            <a:ext cx="7921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/>
              <a:t> </a:t>
            </a:r>
          </a:p>
        </p:txBody>
      </p:sp>
      <p:sp>
        <p:nvSpPr>
          <p:cNvPr id="16390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531771" y="2749200"/>
            <a:ext cx="5242188" cy="4525962"/>
          </a:xfr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Tahoma" panose="020B0604030504040204" pitchFamily="34" charset="0"/>
              <a:buChar char="₋"/>
              <a:defRPr/>
            </a:pPr>
            <a:r>
              <a:rPr lang="cs-CZ" altLang="cs-CZ" kern="1200" dirty="0" err="1"/>
              <a:t>developmental</a:t>
            </a:r>
            <a:r>
              <a:rPr lang="cs-CZ" altLang="cs-CZ" kern="1200" dirty="0"/>
              <a:t> </a:t>
            </a:r>
            <a:r>
              <a:rPr lang="cs-CZ" altLang="cs-CZ" kern="1200" dirty="0" err="1"/>
              <a:t>level</a:t>
            </a:r>
            <a:r>
              <a:rPr lang="cs-CZ" altLang="cs-CZ" kern="1200" dirty="0"/>
              <a:t> (</a:t>
            </a:r>
            <a:r>
              <a:rPr lang="cs-CZ" altLang="cs-CZ" kern="1200" dirty="0" err="1"/>
              <a:t>age</a:t>
            </a:r>
            <a:r>
              <a:rPr lang="cs-CZ" altLang="cs-CZ" kern="1200" dirty="0"/>
              <a:t>, </a:t>
            </a:r>
            <a:r>
              <a:rPr lang="cs-CZ" altLang="cs-CZ" kern="1200" dirty="0" err="1"/>
              <a:t>education</a:t>
            </a:r>
            <a:r>
              <a:rPr lang="cs-CZ" altLang="cs-CZ" kern="1200" dirty="0"/>
              <a:t>…)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Tahoma" panose="020B0604030504040204" pitchFamily="34" charset="0"/>
              <a:buChar char="₋"/>
              <a:defRPr/>
            </a:pPr>
            <a:r>
              <a:rPr lang="cs-CZ" altLang="cs-CZ" kern="1200" dirty="0" err="1" smtClean="0"/>
              <a:t>physical</a:t>
            </a:r>
            <a:r>
              <a:rPr lang="cs-CZ" altLang="cs-CZ" kern="1200" dirty="0" smtClean="0"/>
              <a:t> </a:t>
            </a:r>
            <a:r>
              <a:rPr lang="cs-CZ" altLang="cs-CZ" kern="1200" dirty="0"/>
              <a:t>&amp; </a:t>
            </a:r>
            <a:r>
              <a:rPr lang="cs-CZ" altLang="cs-CZ" kern="1200" dirty="0" err="1"/>
              <a:t>psychological</a:t>
            </a:r>
            <a:r>
              <a:rPr lang="cs-CZ" altLang="cs-CZ" kern="1200" dirty="0"/>
              <a:t> </a:t>
            </a:r>
            <a:r>
              <a:rPr lang="cs-CZ" altLang="cs-CZ" kern="1200" dirty="0" err="1"/>
              <a:t>barriers</a:t>
            </a:r>
            <a:endParaRPr lang="cs-CZ" altLang="cs-CZ" kern="1200" dirty="0"/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Tahoma" panose="020B0604030504040204" pitchFamily="34" charset="0"/>
              <a:buChar char="₋"/>
              <a:defRPr/>
            </a:pPr>
            <a:r>
              <a:rPr lang="cs-CZ" altLang="cs-CZ" kern="1200" dirty="0" err="1" smtClean="0"/>
              <a:t>personal</a:t>
            </a:r>
            <a:r>
              <a:rPr lang="cs-CZ" altLang="cs-CZ" kern="1200" dirty="0" smtClean="0"/>
              <a:t> </a:t>
            </a:r>
            <a:r>
              <a:rPr lang="cs-CZ" altLang="cs-CZ" kern="1200" dirty="0" err="1"/>
              <a:t>space</a:t>
            </a:r>
            <a:r>
              <a:rPr lang="cs-CZ" altLang="cs-CZ" kern="1200" dirty="0"/>
              <a:t> (</a:t>
            </a:r>
            <a:r>
              <a:rPr lang="cs-CZ" altLang="cs-CZ" kern="1200" dirty="0" err="1"/>
              <a:t>proxemics</a:t>
            </a:r>
            <a:r>
              <a:rPr lang="cs-CZ" altLang="cs-CZ" kern="1200" dirty="0"/>
              <a:t>)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Tahoma" panose="020B0604030504040204" pitchFamily="34" charset="0"/>
              <a:buChar char="₋"/>
              <a:defRPr/>
            </a:pPr>
            <a:r>
              <a:rPr lang="cs-CZ" altLang="cs-CZ" kern="1200" dirty="0" err="1" smtClean="0"/>
              <a:t>territoriality</a:t>
            </a:r>
            <a:endParaRPr lang="cs-CZ" altLang="cs-CZ" kern="1200" dirty="0"/>
          </a:p>
          <a:p>
            <a:pPr eaLnBrk="1" hangingPunct="1">
              <a:lnSpc>
                <a:spcPct val="90000"/>
              </a:lnSpc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709613" y="1531146"/>
            <a:ext cx="9144000" cy="3968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/>
              <a:t>Nurse needs to assess and consider when communicating with patient:</a:t>
            </a:r>
          </a:p>
        </p:txBody>
      </p:sp>
      <p:sp>
        <p:nvSpPr>
          <p:cNvPr id="16392" name="AutoShape 10" descr="9k="/>
          <p:cNvSpPr>
            <a:spLocks noChangeAspect="1" noChangeArrowheads="1"/>
          </p:cNvSpPr>
          <p:nvPr/>
        </p:nvSpPr>
        <p:spPr bwMode="auto">
          <a:xfrm>
            <a:off x="5524500" y="2757489"/>
            <a:ext cx="1143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6393" name="Picture 12" descr="ANd9GcRI7gmm0_xz56PsL2chafeZ_Pg5RWqGJUBY8rxTK9hNXotOWv8&amp;t=1&amp;usg=__-5uNORntd1lXY7ee5Rz698m6zCg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65" y="4413971"/>
            <a:ext cx="1799434" cy="2057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Factors</a:t>
            </a:r>
            <a:r>
              <a:rPr lang="cs-CZ" altLang="cs-CZ" dirty="0"/>
              <a:t>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affect</a:t>
            </a:r>
            <a:r>
              <a:rPr lang="cs-CZ" altLang="cs-CZ" dirty="0"/>
              <a:t> </a:t>
            </a:r>
            <a:r>
              <a:rPr lang="cs-CZ" altLang="cs-CZ" dirty="0" err="1"/>
              <a:t>communication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47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83"/>
    </mc:Choice>
    <mc:Fallback>
      <p:transition spd="slow" advTm="8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200" b="1"/>
          </a:p>
          <a:p>
            <a:pPr eaLnBrk="1" hangingPunct="1"/>
            <a:endParaRPr lang="cs-CZ" altLang="cs-CZ" sz="1200"/>
          </a:p>
        </p:txBody>
      </p:sp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1992313" y="2276475"/>
            <a:ext cx="33829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400"/>
          </a:p>
        </p:txBody>
      </p:sp>
      <p:sp>
        <p:nvSpPr>
          <p:cNvPr id="17414" name="AutoShape 14"/>
          <p:cNvSpPr>
            <a:spLocks noChangeArrowheads="1"/>
          </p:cNvSpPr>
          <p:nvPr/>
        </p:nvSpPr>
        <p:spPr bwMode="auto">
          <a:xfrm>
            <a:off x="1524001" y="1728789"/>
            <a:ext cx="3995738" cy="472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Bookman Old Style" panose="02050604050505020204" pitchFamily="18" charset="0"/>
              </a:rPr>
              <a:t>Verbal</a:t>
            </a:r>
            <a:r>
              <a:rPr lang="en-US" altLang="cs-CZ" sz="1800" dirty="0"/>
              <a:t> 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conscious </a:t>
            </a:r>
            <a:endParaRPr lang="cs-CZ" altLang="cs-CZ" sz="1800" dirty="0"/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use of spoken or written word</a:t>
            </a:r>
            <a:endParaRPr lang="cs-CZ" altLang="cs-CZ" sz="1800" dirty="0"/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endParaRPr lang="en-US" altLang="cs-CZ" sz="1800" dirty="0"/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800" dirty="0"/>
              <a:t>c</a:t>
            </a:r>
            <a:r>
              <a:rPr lang="en-US" altLang="cs-CZ" sz="1800" dirty="0" err="1"/>
              <a:t>hoice</a:t>
            </a:r>
            <a:r>
              <a:rPr lang="en-US" altLang="cs-CZ" sz="1800" dirty="0"/>
              <a:t> of words can reflect</a:t>
            </a:r>
            <a:r>
              <a:rPr lang="cs-CZ" altLang="cs-CZ" sz="1800" dirty="0"/>
              <a:t>:</a:t>
            </a:r>
          </a:p>
          <a:p>
            <a:pPr marL="1028700" lvl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400" dirty="0"/>
              <a:t> </a:t>
            </a:r>
            <a:r>
              <a:rPr lang="en-US" altLang="cs-CZ" sz="1400" dirty="0"/>
              <a:t>age, </a:t>
            </a:r>
            <a:endParaRPr lang="cs-CZ" altLang="cs-CZ" sz="1400" dirty="0"/>
          </a:p>
          <a:p>
            <a:pPr marL="1028700" lvl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400" dirty="0"/>
              <a:t> </a:t>
            </a:r>
            <a:r>
              <a:rPr lang="en-US" altLang="cs-CZ" sz="1400" dirty="0"/>
              <a:t>education, </a:t>
            </a:r>
            <a:endParaRPr lang="cs-CZ" altLang="cs-CZ" sz="1400" dirty="0"/>
          </a:p>
          <a:p>
            <a:pPr marL="1028700" lvl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400" dirty="0"/>
              <a:t> </a:t>
            </a:r>
            <a:r>
              <a:rPr lang="en-US" altLang="cs-CZ" sz="1400" dirty="0"/>
              <a:t>developmental level, </a:t>
            </a:r>
            <a:endParaRPr lang="cs-CZ" altLang="cs-CZ" sz="1400" dirty="0"/>
          </a:p>
          <a:p>
            <a:pPr marL="1028700" lvl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400" dirty="0"/>
              <a:t> c</a:t>
            </a:r>
            <a:r>
              <a:rPr lang="en-US" altLang="cs-CZ" sz="1400" dirty="0" err="1"/>
              <a:t>ulture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etc</a:t>
            </a:r>
            <a:r>
              <a:rPr lang="cs-CZ" altLang="cs-CZ" sz="1400" dirty="0"/>
              <a:t>.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endParaRPr lang="en-US" altLang="cs-CZ" sz="1800" dirty="0"/>
          </a:p>
          <a:p>
            <a:pPr marL="285750" indent="-285750" eaLnBrk="1" hangingPunct="1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800" dirty="0" smtClean="0"/>
              <a:t>f</a:t>
            </a:r>
            <a:r>
              <a:rPr lang="en-US" altLang="cs-CZ" sz="1800" dirty="0" err="1" smtClean="0"/>
              <a:t>eelings</a:t>
            </a:r>
            <a:r>
              <a:rPr lang="en-US" altLang="cs-CZ" sz="1800" dirty="0" smtClean="0"/>
              <a:t> </a:t>
            </a:r>
            <a:r>
              <a:rPr lang="en-US" altLang="cs-CZ" sz="1800" dirty="0"/>
              <a:t>can be </a:t>
            </a:r>
            <a:r>
              <a:rPr lang="en-US" altLang="cs-CZ" sz="1800" dirty="0" smtClean="0"/>
              <a:t>expressed</a:t>
            </a:r>
            <a:r>
              <a:rPr lang="cs-CZ" altLang="cs-CZ" sz="1800" dirty="0" smtClean="0"/>
              <a:t> </a:t>
            </a:r>
            <a:br>
              <a:rPr lang="cs-CZ" altLang="cs-CZ" sz="1800" dirty="0" smtClean="0"/>
            </a:br>
            <a:r>
              <a:rPr lang="en-US" altLang="cs-CZ" sz="1800" dirty="0" smtClean="0"/>
              <a:t>through </a:t>
            </a:r>
            <a:r>
              <a:rPr lang="en-US" altLang="cs-CZ" sz="1800" dirty="0"/>
              <a:t>tone, pace, etc.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7415" name="AutoShape 15"/>
          <p:cNvSpPr>
            <a:spLocks noChangeArrowheads="1"/>
          </p:cNvSpPr>
          <p:nvPr/>
        </p:nvSpPr>
        <p:spPr bwMode="auto">
          <a:xfrm>
            <a:off x="6077453" y="1728789"/>
            <a:ext cx="4103688" cy="472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Bookman Old Style" panose="02050604050505020204" pitchFamily="18" charset="0"/>
              </a:rPr>
              <a:t>Non-verbal</a:t>
            </a:r>
            <a:endParaRPr lang="cs-CZ" altLang="cs-CZ" sz="2400" b="1" dirty="0"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2400" b="1" dirty="0">
              <a:latin typeface="Bookman Old Style" panose="02050604050505020204" pitchFamily="18" charset="0"/>
            </a:endParaRPr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less conscious than verbal</a:t>
            </a:r>
            <a:br>
              <a:rPr lang="en-US" altLang="cs-CZ" sz="1800" dirty="0"/>
            </a:br>
            <a:endParaRPr lang="cs-CZ" altLang="cs-CZ" sz="1800" dirty="0"/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use of gestures, </a:t>
            </a:r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expressions, </a:t>
            </a:r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behaviors (body language)</a:t>
            </a:r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endParaRPr lang="en-US" altLang="cs-CZ" sz="1800" dirty="0"/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en-US" altLang="cs-CZ" sz="1800" dirty="0"/>
              <a:t>85</a:t>
            </a:r>
            <a:r>
              <a:rPr lang="cs-CZ" altLang="cs-CZ" sz="1800" dirty="0"/>
              <a:t> </a:t>
            </a:r>
            <a:r>
              <a:rPr lang="en-US" altLang="cs-CZ" sz="1800" dirty="0"/>
              <a:t>% of communication</a:t>
            </a:r>
            <a:br>
              <a:rPr lang="en-US" altLang="cs-CZ" sz="1800" dirty="0"/>
            </a:br>
            <a:endParaRPr lang="cs-CZ" altLang="cs-CZ" sz="1800" dirty="0"/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</a:pPr>
            <a:r>
              <a:rPr lang="cs-CZ" altLang="cs-CZ" sz="1800" dirty="0"/>
              <a:t>r</a:t>
            </a:r>
            <a:r>
              <a:rPr lang="en-US" altLang="cs-CZ" sz="1800" dirty="0" err="1"/>
              <a:t>equires</a:t>
            </a:r>
            <a:r>
              <a:rPr lang="en-US" altLang="cs-CZ" sz="1800" dirty="0"/>
              <a:t> </a:t>
            </a:r>
            <a:r>
              <a:rPr lang="en-US" altLang="cs-CZ" sz="1800" dirty="0" smtClean="0"/>
              <a:t>systematic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observation </a:t>
            </a:r>
            <a:r>
              <a:rPr lang="cs-CZ" altLang="cs-CZ" sz="1800" dirty="0" smtClean="0"/>
              <a:t/>
            </a:r>
            <a:br>
              <a:rPr lang="cs-CZ" altLang="cs-CZ" sz="1800" dirty="0" smtClean="0"/>
            </a:br>
            <a:r>
              <a:rPr lang="en-US" altLang="cs-CZ" sz="1800" dirty="0" smtClean="0"/>
              <a:t>and </a:t>
            </a:r>
            <a:r>
              <a:rPr lang="en-US" altLang="cs-CZ" sz="1800" dirty="0"/>
              <a:t>valid interpretation</a:t>
            </a:r>
            <a:br>
              <a:rPr lang="en-US" altLang="cs-CZ" sz="1800" dirty="0"/>
            </a:br>
            <a:r>
              <a:rPr lang="en-US" altLang="cs-CZ" sz="1800" dirty="0"/>
              <a:t>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Type of </a:t>
            </a:r>
            <a:r>
              <a:rPr lang="cs-CZ" dirty="0" err="1"/>
              <a:t>communication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61"/>
    </mc:Choice>
    <mc:Fallback>
      <p:transition spd="slow" advTm="9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200" b="1"/>
          </a:p>
          <a:p>
            <a:pPr eaLnBrk="1" hangingPunct="1"/>
            <a:endParaRPr lang="cs-CZ" altLang="cs-CZ" sz="12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965023" y="1527959"/>
            <a:ext cx="9996488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0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smtClean="0"/>
              <a:t>…</a:t>
            </a:r>
            <a:r>
              <a:rPr lang="en-US" altLang="cs-CZ" sz="2800" dirty="0" smtClean="0"/>
              <a:t>are </a:t>
            </a:r>
            <a:r>
              <a:rPr lang="en-US" altLang="cs-CZ" sz="2800" dirty="0"/>
              <a:t>verbal and non-verbal messages consistent?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800" dirty="0"/>
              <a:t>Nurse states observations and validates with patient</a:t>
            </a:r>
            <a:r>
              <a:rPr lang="cs-CZ" altLang="cs-CZ" sz="2800" dirty="0"/>
              <a:t>.</a:t>
            </a:r>
            <a:endParaRPr lang="en-US" altLang="cs-CZ" sz="2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800" dirty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208213" y="5300663"/>
            <a:ext cx="7848600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+mn-lt"/>
              </a:rPr>
              <a:t>Nurse to crying patient: </a:t>
            </a:r>
            <a:r>
              <a:rPr lang="cs-CZ" altLang="cs-CZ" sz="2000" dirty="0">
                <a:latin typeface="+mn-lt"/>
              </a:rPr>
              <a:t>„</a:t>
            </a:r>
            <a:r>
              <a:rPr lang="en-US" altLang="cs-CZ" sz="2000" dirty="0">
                <a:latin typeface="+mn-lt"/>
              </a:rPr>
              <a:t>You seem upset today."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+mn-lt"/>
              </a:rPr>
              <a:t>Patient: </a:t>
            </a:r>
            <a:r>
              <a:rPr lang="cs-CZ" altLang="cs-CZ" sz="2000" dirty="0">
                <a:latin typeface="+mn-lt"/>
              </a:rPr>
              <a:t>„</a:t>
            </a:r>
            <a:r>
              <a:rPr lang="en-US" altLang="cs-CZ" sz="2000" dirty="0">
                <a:latin typeface="+mn-lt"/>
              </a:rPr>
              <a:t>I'm fine thanks.</a:t>
            </a:r>
            <a:r>
              <a:rPr lang="cs-CZ" altLang="cs-CZ" sz="2000" dirty="0">
                <a:latin typeface="+mn-lt"/>
              </a:rPr>
              <a:t>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latin typeface="+mn-lt"/>
              </a:rPr>
              <a:t>HOW CAN YOU VALIDATE THE FEELINGS OF THE PATIENT?</a:t>
            </a:r>
            <a:endParaRPr lang="en-US" altLang="cs-CZ" sz="2000" b="1" u="sng" dirty="0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smtClean="0"/>
              <a:t>Congruency</a:t>
            </a:r>
            <a:r>
              <a:rPr lang="cs-CZ" altLang="cs-CZ" dirty="0" smtClean="0"/>
              <a:t>…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52"/>
    </mc:Choice>
    <mc:Fallback>
      <p:transition spd="slow" advTm="26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ommunication skills gifts, communication skills gift, communication skills merchandise, gifts for communication skills, gift for communication 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76250"/>
            <a:ext cx="6192837" cy="612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8759825" y="2133601"/>
            <a:ext cx="215900" cy="273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9155718" y="1559295"/>
            <a:ext cx="2930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br>
              <a:rPr lang="cs-CZ" dirty="0" smtClean="0"/>
            </a:b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message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155718" y="2857589"/>
            <a:ext cx="2964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speak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issue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patient</a:t>
            </a:r>
            <a:r>
              <a:rPr lang="cs-CZ" dirty="0" smtClean="0"/>
              <a:t>…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94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24"/>
    </mc:Choice>
    <mc:Fallback>
      <p:transition spd="slow" advTm="3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200" b="1" dirty="0"/>
          </a:p>
          <a:p>
            <a:pPr eaLnBrk="1" hangingPunct="1"/>
            <a:endParaRPr lang="cs-CZ" altLang="cs-CZ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71610" y="1318022"/>
            <a:ext cx="11121803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Repetition</a:t>
            </a:r>
            <a:r>
              <a:rPr lang="cs-CZ" altLang="cs-CZ" sz="2400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they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repeat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person </a:t>
            </a:r>
            <a:r>
              <a:rPr lang="cs-CZ" altLang="cs-CZ" sz="2400" dirty="0" err="1">
                <a:latin typeface="+mj-lt"/>
              </a:rPr>
              <a:t>is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making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verbally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Contradiction</a:t>
            </a:r>
            <a:r>
              <a:rPr lang="cs-CZ" altLang="cs-CZ" sz="2400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they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contradict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individual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trying</a:t>
            </a:r>
            <a:r>
              <a:rPr lang="cs-CZ" altLang="cs-CZ" sz="2400" dirty="0">
                <a:latin typeface="+mj-lt"/>
              </a:rPr>
              <a:t> to </a:t>
            </a:r>
            <a:r>
              <a:rPr lang="cs-CZ" altLang="cs-CZ" sz="2400" dirty="0" err="1">
                <a:latin typeface="+mj-lt"/>
              </a:rPr>
              <a:t>convey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Substitution</a:t>
            </a:r>
            <a:r>
              <a:rPr lang="cs-CZ" altLang="cs-CZ" sz="2400" b="1" dirty="0">
                <a:latin typeface="+mj-lt"/>
              </a:rPr>
              <a:t>: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substitute </a:t>
            </a:r>
            <a:r>
              <a:rPr lang="cs-CZ" altLang="cs-CZ" sz="2400" dirty="0" err="1">
                <a:latin typeface="+mj-lt"/>
              </a:rPr>
              <a:t>for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dirty="0" err="1">
                <a:latin typeface="+mj-lt"/>
              </a:rPr>
              <a:t>verbal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. </a:t>
            </a:r>
            <a:r>
              <a:rPr lang="cs-CZ" altLang="cs-CZ" sz="2400" dirty="0" err="1">
                <a:latin typeface="+mj-lt"/>
              </a:rPr>
              <a:t>For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example</a:t>
            </a:r>
            <a:r>
              <a:rPr lang="cs-CZ" altLang="cs-CZ" sz="2400" dirty="0">
                <a:latin typeface="+mj-lt"/>
              </a:rPr>
              <a:t>, a </a:t>
            </a:r>
            <a:r>
              <a:rPr lang="cs-CZ" altLang="cs-CZ" sz="2400" dirty="0" err="1">
                <a:latin typeface="+mj-lt"/>
              </a:rPr>
              <a:t>person's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eyes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often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convey</a:t>
            </a:r>
            <a:r>
              <a:rPr lang="cs-CZ" altLang="cs-CZ" sz="2400" dirty="0">
                <a:latin typeface="+mj-lt"/>
              </a:rPr>
              <a:t> a far more </a:t>
            </a:r>
            <a:r>
              <a:rPr lang="cs-CZ" altLang="cs-CZ" sz="2400" dirty="0" err="1">
                <a:latin typeface="+mj-lt"/>
              </a:rPr>
              <a:t>vivid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words</a:t>
            </a:r>
            <a:r>
              <a:rPr lang="cs-CZ" altLang="cs-CZ" sz="2400" dirty="0">
                <a:latin typeface="+mj-lt"/>
              </a:rPr>
              <a:t> and </a:t>
            </a:r>
            <a:r>
              <a:rPr lang="cs-CZ" altLang="cs-CZ" sz="2400" dirty="0" err="1">
                <a:latin typeface="+mj-lt"/>
              </a:rPr>
              <a:t>often</a:t>
            </a:r>
            <a:r>
              <a:rPr lang="cs-CZ" altLang="cs-CZ" sz="2400" dirty="0">
                <a:latin typeface="+mj-lt"/>
              </a:rPr>
              <a:t> do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Complementing</a:t>
            </a:r>
            <a:r>
              <a:rPr lang="cs-CZ" altLang="cs-CZ" sz="2400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they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may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add</a:t>
            </a:r>
            <a:r>
              <a:rPr lang="cs-CZ" altLang="cs-CZ" sz="2400" dirty="0">
                <a:latin typeface="+mj-lt"/>
              </a:rPr>
              <a:t> to </a:t>
            </a:r>
            <a:r>
              <a:rPr lang="cs-CZ" altLang="cs-CZ" sz="2400" dirty="0" err="1">
                <a:latin typeface="+mj-lt"/>
              </a:rPr>
              <a:t>or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complement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dirty="0" err="1">
                <a:latin typeface="+mj-lt"/>
              </a:rPr>
              <a:t>verbal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. A boss </a:t>
            </a:r>
            <a:r>
              <a:rPr lang="cs-CZ" altLang="cs-CZ" sz="2400" dirty="0" err="1">
                <a:latin typeface="+mj-lt"/>
              </a:rPr>
              <a:t>who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pats</a:t>
            </a:r>
            <a:r>
              <a:rPr lang="cs-CZ" altLang="cs-CZ" sz="2400" dirty="0">
                <a:latin typeface="+mj-lt"/>
              </a:rPr>
              <a:t> a person on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back</a:t>
            </a:r>
            <a:r>
              <a:rPr lang="cs-CZ" altLang="cs-CZ" sz="2400" dirty="0">
                <a:latin typeface="+mj-lt"/>
              </a:rPr>
              <a:t> in </a:t>
            </a:r>
            <a:r>
              <a:rPr lang="cs-CZ" altLang="cs-CZ" sz="2400" dirty="0" err="1">
                <a:latin typeface="+mj-lt"/>
              </a:rPr>
              <a:t>addition</a:t>
            </a:r>
            <a:r>
              <a:rPr lang="cs-CZ" altLang="cs-CZ" sz="2400" dirty="0">
                <a:latin typeface="+mj-lt"/>
              </a:rPr>
              <a:t> to </a:t>
            </a:r>
            <a:r>
              <a:rPr lang="cs-CZ" altLang="cs-CZ" sz="2400" dirty="0" err="1">
                <a:latin typeface="+mj-lt"/>
              </a:rPr>
              <a:t>giving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praise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increase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impact</a:t>
            </a:r>
            <a:r>
              <a:rPr lang="cs-CZ" altLang="cs-CZ" sz="2400" dirty="0">
                <a:latin typeface="+mj-lt"/>
              </a:rPr>
              <a:t> of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Accenting</a:t>
            </a:r>
            <a:r>
              <a:rPr lang="cs-CZ" altLang="cs-CZ" sz="2400" b="1" dirty="0">
                <a:latin typeface="+mj-lt"/>
              </a:rPr>
              <a:t>: </a:t>
            </a:r>
            <a:r>
              <a:rPr lang="cs-CZ" altLang="cs-CZ" sz="2400" dirty="0" err="1">
                <a:latin typeface="+mj-lt"/>
              </a:rPr>
              <a:t>they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may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accent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or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underline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dirty="0" err="1">
                <a:latin typeface="+mj-lt"/>
              </a:rPr>
              <a:t>verbal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. </a:t>
            </a:r>
            <a:r>
              <a:rPr lang="cs-CZ" altLang="cs-CZ" sz="2400" dirty="0" err="1">
                <a:latin typeface="+mj-lt"/>
              </a:rPr>
              <a:t>Pounding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the</a:t>
            </a:r>
            <a:r>
              <a:rPr lang="cs-CZ" altLang="cs-CZ" sz="2400" dirty="0">
                <a:latin typeface="+mj-lt"/>
              </a:rPr>
              <a:t> table, </a:t>
            </a:r>
            <a:r>
              <a:rPr lang="cs-CZ" altLang="cs-CZ" sz="2400" dirty="0" err="1">
                <a:latin typeface="+mj-lt"/>
              </a:rPr>
              <a:t>for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example</a:t>
            </a:r>
            <a:r>
              <a:rPr lang="cs-CZ" altLang="cs-CZ" sz="2400" dirty="0">
                <a:latin typeface="+mj-lt"/>
              </a:rPr>
              <a:t>, </a:t>
            </a:r>
            <a:r>
              <a:rPr lang="cs-CZ" altLang="cs-CZ" sz="2400" dirty="0" err="1">
                <a:latin typeface="+mj-lt"/>
              </a:rPr>
              <a:t>can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underline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dirty="0" err="1">
                <a:latin typeface="+mj-lt"/>
              </a:rPr>
              <a:t>message</a:t>
            </a:r>
            <a:r>
              <a:rPr lang="cs-CZ" altLang="cs-CZ" sz="2400" dirty="0">
                <a:latin typeface="+mj-lt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j-lt"/>
              </a:rPr>
              <a:t>Source: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schemeClr val="hlink"/>
                </a:solidFill>
                <a:latin typeface="+mj-lt"/>
              </a:rPr>
              <a:t>The </a:t>
            </a:r>
            <a:r>
              <a:rPr lang="cs-CZ" altLang="cs-CZ" sz="1800" dirty="0" err="1">
                <a:solidFill>
                  <a:schemeClr val="hlink"/>
                </a:solidFill>
                <a:latin typeface="+mj-lt"/>
                <a:hlinkClick r:id="rId4"/>
              </a:rPr>
              <a:t>Importance</a:t>
            </a:r>
            <a:r>
              <a:rPr lang="cs-CZ" altLang="cs-CZ" sz="1800" dirty="0">
                <a:solidFill>
                  <a:schemeClr val="hlink"/>
                </a:solidFill>
                <a:latin typeface="+mj-lt"/>
                <a:hlinkClick r:id="rId4"/>
              </a:rPr>
              <a:t> of </a:t>
            </a:r>
            <a:r>
              <a:rPr lang="cs-CZ" altLang="cs-CZ" sz="1800" dirty="0" err="1">
                <a:solidFill>
                  <a:schemeClr val="hlink"/>
                </a:solidFill>
                <a:latin typeface="+mj-lt"/>
                <a:hlinkClick r:id="rId4"/>
              </a:rPr>
              <a:t>Effective</a:t>
            </a:r>
            <a:r>
              <a:rPr lang="cs-CZ" altLang="cs-CZ" sz="1800" dirty="0">
                <a:solidFill>
                  <a:schemeClr val="hlink"/>
                </a:solidFill>
                <a:latin typeface="+mj-lt"/>
                <a:hlinkClick r:id="rId4"/>
              </a:rPr>
              <a:t> </a:t>
            </a:r>
            <a:r>
              <a:rPr lang="cs-CZ" altLang="cs-CZ" sz="1800" dirty="0" err="1">
                <a:solidFill>
                  <a:schemeClr val="hlink"/>
                </a:solidFill>
                <a:latin typeface="+mj-lt"/>
                <a:hlinkClick r:id="rId4"/>
              </a:rPr>
              <a:t>Communication</a:t>
            </a:r>
            <a:r>
              <a:rPr lang="cs-CZ" altLang="cs-CZ" sz="1800" dirty="0">
                <a:solidFill>
                  <a:schemeClr val="hlink"/>
                </a:solidFill>
                <a:latin typeface="+mj-lt"/>
              </a:rPr>
              <a:t>,</a:t>
            </a:r>
            <a:r>
              <a:rPr lang="cs-CZ" altLang="cs-CZ" sz="1800" dirty="0">
                <a:latin typeface="+mj-lt"/>
              </a:rPr>
              <a:t> Edward G. </a:t>
            </a:r>
            <a:r>
              <a:rPr lang="cs-CZ" altLang="cs-CZ" sz="1800" dirty="0" err="1">
                <a:latin typeface="+mj-lt"/>
              </a:rPr>
              <a:t>Wertheim</a:t>
            </a:r>
            <a:r>
              <a:rPr lang="cs-CZ" altLang="cs-CZ" sz="1800" dirty="0">
                <a:latin typeface="+mj-lt"/>
              </a:rPr>
              <a:t>, Ph.D. </a:t>
            </a:r>
            <a:endParaRPr lang="en-US" altLang="cs-CZ" sz="1800" dirty="0"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282" y="523081"/>
            <a:ext cx="11798461" cy="451576"/>
          </a:xfrm>
        </p:spPr>
        <p:txBody>
          <a:bodyPr/>
          <a:lstStyle/>
          <a:p>
            <a:r>
              <a:rPr lang="en-US" dirty="0"/>
              <a:t>Nonverbal communication </a:t>
            </a:r>
            <a:r>
              <a:rPr lang="en-US" dirty="0" smtClean="0"/>
              <a:t>cues</a:t>
            </a:r>
            <a:r>
              <a:rPr lang="cs-CZ" dirty="0" smtClean="0"/>
              <a:t> </a:t>
            </a:r>
            <a:r>
              <a:rPr lang="en-US" dirty="0" smtClean="0"/>
              <a:t>can </a:t>
            </a:r>
            <a:r>
              <a:rPr lang="en-US" dirty="0"/>
              <a:t>play </a:t>
            </a:r>
            <a:r>
              <a:rPr lang="cs-CZ" dirty="0" smtClean="0"/>
              <a:t>5 </a:t>
            </a:r>
            <a:r>
              <a:rPr lang="en-US" dirty="0" smtClean="0"/>
              <a:t>roles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94"/>
    </mc:Choice>
    <mc:Fallback>
      <p:transition spd="slow" advTm="5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200" b="1"/>
          </a:p>
          <a:p>
            <a:pPr eaLnBrk="1" hangingPunct="1"/>
            <a:endParaRPr lang="cs-CZ" altLang="cs-CZ" sz="12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9999" y="1649414"/>
            <a:ext cx="10952711" cy="427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j-lt"/>
              </a:rPr>
              <a:t>INTENSITY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- a </a:t>
            </a:r>
            <a:r>
              <a:rPr lang="cs-CZ" altLang="cs-CZ" sz="1800" dirty="0" err="1">
                <a:latin typeface="+mj-lt"/>
              </a:rPr>
              <a:t>reflection</a:t>
            </a:r>
            <a:r>
              <a:rPr lang="cs-CZ" altLang="cs-CZ" sz="1800" dirty="0">
                <a:latin typeface="+mj-lt"/>
              </a:rPr>
              <a:t> of </a:t>
            </a:r>
            <a:r>
              <a:rPr lang="cs-CZ" altLang="cs-CZ" sz="1800" dirty="0" err="1">
                <a:latin typeface="+mj-lt"/>
              </a:rPr>
              <a:t>the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amount</a:t>
            </a:r>
            <a:r>
              <a:rPr lang="cs-CZ" altLang="cs-CZ" sz="1800" dirty="0">
                <a:latin typeface="+mj-lt"/>
              </a:rPr>
              <a:t> of </a:t>
            </a:r>
            <a:r>
              <a:rPr lang="cs-CZ" altLang="cs-CZ" sz="1800" dirty="0" err="1">
                <a:latin typeface="+mj-lt"/>
              </a:rPr>
              <a:t>energy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you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project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is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considered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your</a:t>
            </a:r>
            <a:r>
              <a:rPr lang="cs-CZ" altLang="cs-CZ" sz="1800" dirty="0">
                <a:latin typeface="+mj-lt"/>
              </a:rPr>
              <a:t> intensity. </a:t>
            </a:r>
            <a:r>
              <a:rPr lang="cs-CZ" altLang="cs-CZ" sz="1800" dirty="0" err="1">
                <a:latin typeface="+mj-lt"/>
              </a:rPr>
              <a:t>Again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this</a:t>
            </a:r>
            <a:r>
              <a:rPr lang="cs-CZ" altLang="cs-CZ" sz="1800" dirty="0">
                <a:latin typeface="+mj-lt"/>
              </a:rPr>
              <a:t> has as much to do </a:t>
            </a:r>
            <a:r>
              <a:rPr lang="cs-CZ" altLang="cs-CZ" sz="1800" dirty="0" err="1">
                <a:latin typeface="+mj-lt"/>
              </a:rPr>
              <a:t>with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what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feels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good</a:t>
            </a:r>
            <a:r>
              <a:rPr lang="cs-CZ" altLang="cs-CZ" sz="1800" dirty="0">
                <a:latin typeface="+mj-lt"/>
              </a:rPr>
              <a:t> to </a:t>
            </a:r>
            <a:r>
              <a:rPr lang="cs-CZ" altLang="cs-CZ" sz="1800" dirty="0" err="1">
                <a:latin typeface="+mj-lt"/>
              </a:rPr>
              <a:t>the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other</a:t>
            </a:r>
            <a:r>
              <a:rPr lang="cs-CZ" altLang="cs-CZ" sz="1800" dirty="0">
                <a:latin typeface="+mj-lt"/>
              </a:rPr>
              <a:t> person as </a:t>
            </a:r>
            <a:r>
              <a:rPr lang="cs-CZ" altLang="cs-CZ" sz="1800" dirty="0" err="1">
                <a:latin typeface="+mj-lt"/>
              </a:rPr>
              <a:t>what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you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personally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prefer</a:t>
            </a:r>
            <a:r>
              <a:rPr lang="cs-CZ" altLang="cs-CZ" sz="1800" dirty="0">
                <a:latin typeface="+mj-lt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j-lt"/>
              </a:rPr>
              <a:t>TIMING AND PACE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- </a:t>
            </a:r>
            <a:r>
              <a:rPr lang="cs-CZ" altLang="cs-CZ" sz="1800" dirty="0" err="1" smtClean="0">
                <a:latin typeface="+mj-lt"/>
              </a:rPr>
              <a:t>your</a:t>
            </a:r>
            <a:r>
              <a:rPr lang="cs-CZ" altLang="cs-CZ" sz="1800" dirty="0" smtClean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ability</a:t>
            </a:r>
            <a:r>
              <a:rPr lang="cs-CZ" altLang="cs-CZ" sz="1800" dirty="0">
                <a:latin typeface="+mj-lt"/>
              </a:rPr>
              <a:t> to </a:t>
            </a:r>
            <a:r>
              <a:rPr lang="cs-CZ" altLang="cs-CZ" sz="1800" dirty="0" err="1">
                <a:latin typeface="+mj-lt"/>
              </a:rPr>
              <a:t>be</a:t>
            </a:r>
            <a:r>
              <a:rPr lang="cs-CZ" altLang="cs-CZ" sz="1800" dirty="0">
                <a:latin typeface="+mj-lt"/>
              </a:rPr>
              <a:t> a </a:t>
            </a:r>
            <a:r>
              <a:rPr lang="cs-CZ" altLang="cs-CZ" sz="1800" dirty="0" err="1">
                <a:latin typeface="+mj-lt"/>
              </a:rPr>
              <a:t>good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listener</a:t>
            </a:r>
            <a:r>
              <a:rPr lang="cs-CZ" altLang="cs-CZ" sz="1800" dirty="0">
                <a:latin typeface="+mj-lt"/>
              </a:rPr>
              <a:t> and </a:t>
            </a:r>
            <a:r>
              <a:rPr lang="cs-CZ" altLang="cs-CZ" sz="1800" dirty="0" err="1">
                <a:latin typeface="+mj-lt"/>
              </a:rPr>
              <a:t>communicate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interest</a:t>
            </a:r>
            <a:r>
              <a:rPr lang="cs-CZ" altLang="cs-CZ" sz="1800" dirty="0">
                <a:latin typeface="+mj-lt"/>
              </a:rPr>
              <a:t> and </a:t>
            </a:r>
            <a:r>
              <a:rPr lang="cs-CZ" altLang="cs-CZ" sz="1800" dirty="0" err="1">
                <a:latin typeface="+mj-lt"/>
              </a:rPr>
              <a:t>involvement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is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impacted</a:t>
            </a:r>
            <a:r>
              <a:rPr lang="cs-CZ" altLang="cs-CZ" sz="1800" dirty="0">
                <a:latin typeface="+mj-lt"/>
              </a:rPr>
              <a:t> by </a:t>
            </a:r>
            <a:r>
              <a:rPr lang="cs-CZ" altLang="cs-CZ" sz="1800" dirty="0" err="1">
                <a:latin typeface="+mj-lt"/>
              </a:rPr>
              <a:t>timing</a:t>
            </a:r>
            <a:r>
              <a:rPr lang="cs-CZ" altLang="cs-CZ" sz="1800" dirty="0">
                <a:latin typeface="+mj-lt"/>
              </a:rPr>
              <a:t> and pace.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j-lt"/>
              </a:rPr>
              <a:t>SOUNDS THAT CONVEY UNDERSTANDING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- </a:t>
            </a:r>
            <a:r>
              <a:rPr lang="cs-CZ" altLang="cs-CZ" sz="1800" dirty="0" err="1">
                <a:latin typeface="+mj-lt"/>
              </a:rPr>
              <a:t>sounds</a:t>
            </a:r>
            <a:r>
              <a:rPr lang="cs-CZ" altLang="cs-CZ" sz="1800" dirty="0">
                <a:latin typeface="+mj-lt"/>
              </a:rPr>
              <a:t> such as “</a:t>
            </a:r>
            <a:r>
              <a:rPr lang="cs-CZ" altLang="cs-CZ" sz="1800" dirty="0" err="1">
                <a:latin typeface="+mj-lt"/>
              </a:rPr>
              <a:t>ahhh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ummm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ohhh</a:t>
            </a:r>
            <a:r>
              <a:rPr lang="cs-CZ" altLang="cs-CZ" sz="1800" dirty="0">
                <a:latin typeface="+mj-lt"/>
              </a:rPr>
              <a:t>,” </a:t>
            </a:r>
            <a:r>
              <a:rPr lang="cs-CZ" altLang="cs-CZ" sz="1800" dirty="0" err="1">
                <a:latin typeface="+mj-lt"/>
              </a:rPr>
              <a:t>uttered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with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congruent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eye</a:t>
            </a:r>
            <a:r>
              <a:rPr lang="cs-CZ" altLang="cs-CZ" sz="1800" dirty="0">
                <a:latin typeface="+mj-lt"/>
              </a:rPr>
              <a:t> and </a:t>
            </a:r>
            <a:r>
              <a:rPr lang="cs-CZ" altLang="cs-CZ" sz="1800" dirty="0" err="1">
                <a:latin typeface="+mj-lt"/>
              </a:rPr>
              <a:t>facial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gestures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communicate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understanding</a:t>
            </a:r>
            <a:r>
              <a:rPr lang="cs-CZ" altLang="cs-CZ" sz="1800" dirty="0">
                <a:latin typeface="+mj-lt"/>
              </a:rPr>
              <a:t> and </a:t>
            </a:r>
            <a:r>
              <a:rPr lang="cs-CZ" altLang="cs-CZ" sz="1800" dirty="0" err="1">
                <a:latin typeface="+mj-lt"/>
              </a:rPr>
              <a:t>emotional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connection</a:t>
            </a:r>
            <a:r>
              <a:rPr lang="cs-CZ" altLang="cs-CZ" sz="1800" dirty="0">
                <a:latin typeface="+mj-lt"/>
              </a:rPr>
              <a:t>. More </a:t>
            </a:r>
            <a:r>
              <a:rPr lang="cs-CZ" altLang="cs-CZ" sz="1800" dirty="0" err="1">
                <a:latin typeface="+mj-lt"/>
              </a:rPr>
              <a:t>than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words</a:t>
            </a:r>
            <a:r>
              <a:rPr lang="cs-CZ" altLang="cs-CZ" sz="1800" dirty="0">
                <a:latin typeface="+mj-lt"/>
              </a:rPr>
              <a:t>, these </a:t>
            </a:r>
            <a:r>
              <a:rPr lang="cs-CZ" altLang="cs-CZ" sz="1800" dirty="0" err="1">
                <a:latin typeface="+mj-lt"/>
              </a:rPr>
              <a:t>sounds</a:t>
            </a:r>
            <a:r>
              <a:rPr lang="cs-CZ" altLang="cs-CZ" sz="1800" dirty="0">
                <a:latin typeface="+mj-lt"/>
              </a:rPr>
              <a:t> are </a:t>
            </a:r>
            <a:r>
              <a:rPr lang="cs-CZ" altLang="cs-CZ" sz="1800" dirty="0" err="1">
                <a:latin typeface="+mj-lt"/>
              </a:rPr>
              <a:t>the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language</a:t>
            </a:r>
            <a:r>
              <a:rPr lang="cs-CZ" altLang="cs-CZ" sz="1800" dirty="0">
                <a:latin typeface="+mj-lt"/>
              </a:rPr>
              <a:t> of </a:t>
            </a:r>
            <a:r>
              <a:rPr lang="cs-CZ" altLang="cs-CZ" sz="1800" dirty="0" err="1">
                <a:latin typeface="+mj-lt"/>
              </a:rPr>
              <a:t>interest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understanding</a:t>
            </a:r>
            <a:r>
              <a:rPr lang="cs-CZ" altLang="cs-CZ" sz="1800" dirty="0">
                <a:latin typeface="+mj-lt"/>
              </a:rPr>
              <a:t> and </a:t>
            </a:r>
            <a:r>
              <a:rPr lang="cs-CZ" altLang="cs-CZ" sz="1800" dirty="0" err="1">
                <a:latin typeface="+mj-lt"/>
              </a:rPr>
              <a:t>compassion</a:t>
            </a:r>
            <a:r>
              <a:rPr lang="cs-CZ" altLang="cs-CZ" sz="1800" dirty="0">
                <a:latin typeface="+mj-lt"/>
              </a:rPr>
              <a:t>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what you say, </a:t>
            </a:r>
            <a:r>
              <a:rPr lang="en-US" dirty="0" smtClean="0"/>
              <a:t>it’s </a:t>
            </a:r>
            <a:r>
              <a:rPr lang="en-US" dirty="0"/>
              <a:t>how you say it</a:t>
            </a:r>
            <a:br>
              <a:rPr lang="en-US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8"/>
    </mc:Choice>
    <mc:Fallback>
      <p:transition spd="slow" advTm="3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5" descr="gp gifts, gp gift, gp merchandise, gifts for gp, gift for g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8988425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774826" y="5157788"/>
            <a:ext cx="4968875" cy="1700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774826" y="5805488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What is the main message of this words???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69"/>
    </mc:Choice>
    <mc:Fallback>
      <p:transition spd="slow" advTm="5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7" y="1564394"/>
            <a:ext cx="10712979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r>
              <a:rPr lang="en-GB" altLang="cs-CZ" dirty="0" smtClean="0"/>
              <a:t>First part will be little bit theoretical orientated</a:t>
            </a:r>
          </a:p>
          <a:p>
            <a:r>
              <a:rPr lang="en-GB" altLang="cs-CZ" dirty="0" smtClean="0"/>
              <a:t>Second part will be practical work with the model situations</a:t>
            </a:r>
          </a:p>
          <a:p>
            <a:endParaRPr lang="cs-CZ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711" y="482934"/>
            <a:ext cx="10753200" cy="451576"/>
          </a:xfrm>
        </p:spPr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schedule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dirty="0"/>
              <a:t>of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tuition</a:t>
            </a:r>
            <a:r>
              <a:rPr lang="cs-CZ" altLang="cs-CZ" dirty="0">
                <a:latin typeface="+mn-lt"/>
              </a:rPr>
              <a:t/>
            </a:r>
            <a:br>
              <a:rPr lang="cs-CZ" alt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4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5"/>
    </mc:Choice>
    <mc:Fallback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200" b="1"/>
          </a:p>
          <a:p>
            <a:pPr eaLnBrk="1" hangingPunct="1"/>
            <a:endParaRPr lang="cs-CZ" altLang="cs-CZ" sz="12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05156" y="2100441"/>
            <a:ext cx="11943643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  <a:latin typeface="+mj-lt"/>
              </a:rPr>
              <a:t>Facial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  <a:latin typeface="+mj-lt"/>
              </a:rPr>
              <a:t>expressions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(</a:t>
            </a:r>
            <a:r>
              <a:rPr lang="cs-CZ" altLang="cs-CZ" sz="1800" dirty="0" err="1">
                <a:latin typeface="+mj-lt"/>
              </a:rPr>
              <a:t>happiness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sadness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anger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surprise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fear</a:t>
            </a:r>
            <a:r>
              <a:rPr lang="cs-CZ" altLang="cs-CZ" sz="1800" dirty="0">
                <a:latin typeface="+mj-lt"/>
              </a:rPr>
              <a:t>, and </a:t>
            </a:r>
            <a:r>
              <a:rPr lang="cs-CZ" altLang="cs-CZ" sz="1800" dirty="0" err="1">
                <a:latin typeface="+mj-lt"/>
              </a:rPr>
              <a:t>disgust</a:t>
            </a:r>
            <a:r>
              <a:rPr lang="cs-CZ" altLang="cs-CZ" sz="1800" dirty="0">
                <a:latin typeface="+mj-lt"/>
              </a:rPr>
              <a:t> are </a:t>
            </a:r>
            <a:r>
              <a:rPr lang="cs-CZ" altLang="cs-CZ" sz="1800" dirty="0" err="1">
                <a:latin typeface="+mj-lt"/>
              </a:rPr>
              <a:t>mostly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the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same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across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cultures</a:t>
            </a:r>
            <a:r>
              <a:rPr lang="cs-CZ" altLang="cs-CZ" sz="1800" dirty="0">
                <a:latin typeface="+mj-lt"/>
              </a:rPr>
              <a:t>)</a:t>
            </a:r>
            <a:r>
              <a:rPr lang="cs-CZ" altLang="cs-CZ" sz="2000" dirty="0">
                <a:latin typeface="+mj-lt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Body </a:t>
            </a:r>
            <a:r>
              <a:rPr lang="cs-CZ" altLang="cs-CZ" sz="2000" b="1" dirty="0" err="1">
                <a:latin typeface="+mj-lt"/>
              </a:rPr>
              <a:t>movements</a:t>
            </a:r>
            <a:r>
              <a:rPr lang="cs-CZ" altLang="cs-CZ" sz="2000" b="1" dirty="0">
                <a:latin typeface="+mj-lt"/>
              </a:rPr>
              <a:t> and </a:t>
            </a:r>
            <a:r>
              <a:rPr lang="cs-CZ" altLang="cs-CZ" sz="2000" b="1" dirty="0" err="1">
                <a:latin typeface="+mj-lt"/>
              </a:rPr>
              <a:t>posture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1800" dirty="0">
                <a:latin typeface="+mj-lt"/>
              </a:rPr>
              <a:t>(</a:t>
            </a:r>
            <a:r>
              <a:rPr lang="cs-CZ" altLang="cs-CZ" sz="1800" dirty="0" err="1">
                <a:latin typeface="+mj-lt"/>
              </a:rPr>
              <a:t>posture</a:t>
            </a:r>
            <a:r>
              <a:rPr lang="cs-CZ" altLang="cs-CZ" sz="1800" dirty="0">
                <a:latin typeface="+mj-lt"/>
              </a:rPr>
              <a:t>, </a:t>
            </a:r>
            <a:r>
              <a:rPr lang="cs-CZ" altLang="cs-CZ" sz="1800" dirty="0" err="1">
                <a:latin typeface="+mj-lt"/>
              </a:rPr>
              <a:t>bearing</a:t>
            </a:r>
            <a:r>
              <a:rPr lang="cs-CZ" altLang="cs-CZ" sz="1800" dirty="0">
                <a:latin typeface="+mj-lt"/>
              </a:rPr>
              <a:t>, stance, and </a:t>
            </a:r>
            <a:r>
              <a:rPr lang="cs-CZ" altLang="cs-CZ" sz="1800" dirty="0" err="1">
                <a:latin typeface="+mj-lt"/>
              </a:rPr>
              <a:t>subtle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 err="1">
                <a:latin typeface="+mj-lt"/>
              </a:rPr>
              <a:t>movements</a:t>
            </a:r>
            <a:r>
              <a:rPr lang="cs-CZ" altLang="cs-CZ" sz="1800" dirty="0">
                <a:latin typeface="+mj-lt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latin typeface="+mj-lt"/>
              </a:rPr>
              <a:t>Gestures</a:t>
            </a:r>
            <a:r>
              <a:rPr lang="cs-CZ" altLang="cs-CZ" sz="2000" dirty="0" smtClean="0">
                <a:latin typeface="+mj-lt"/>
              </a:rPr>
              <a:t> </a:t>
            </a:r>
            <a:r>
              <a:rPr lang="cs-CZ" altLang="cs-CZ" sz="2000" dirty="0">
                <a:latin typeface="+mj-lt"/>
              </a:rPr>
              <a:t>(</a:t>
            </a:r>
            <a:r>
              <a:rPr lang="cs-CZ" altLang="cs-CZ" sz="2000" dirty="0" err="1">
                <a:latin typeface="+mj-lt"/>
              </a:rPr>
              <a:t>intercultural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differencies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etc</a:t>
            </a:r>
            <a:r>
              <a:rPr lang="cs-CZ" altLang="cs-CZ" sz="2000" dirty="0">
                <a:latin typeface="+mj-lt"/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latin typeface="+mj-lt"/>
              </a:rPr>
              <a:t>Eye</a:t>
            </a:r>
            <a:r>
              <a:rPr lang="cs-CZ" altLang="cs-CZ" sz="2000" b="1" dirty="0" smtClean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contact</a:t>
            </a:r>
            <a:r>
              <a:rPr lang="cs-CZ" altLang="cs-CZ" sz="2000" dirty="0">
                <a:latin typeface="+mj-lt"/>
              </a:rPr>
              <a:t> (</a:t>
            </a:r>
            <a:r>
              <a:rPr lang="cs-CZ" altLang="cs-CZ" sz="2000" dirty="0" err="1">
                <a:latin typeface="+mj-lt"/>
              </a:rPr>
              <a:t>lasting</a:t>
            </a:r>
            <a:r>
              <a:rPr lang="cs-CZ" altLang="cs-CZ" sz="2000" dirty="0">
                <a:latin typeface="+mj-lt"/>
              </a:rPr>
              <a:t>, </a:t>
            </a:r>
            <a:r>
              <a:rPr lang="cs-CZ" altLang="cs-CZ" sz="2000" dirty="0" err="1">
                <a:latin typeface="+mj-lt"/>
              </a:rPr>
              <a:t>direction</a:t>
            </a:r>
            <a:r>
              <a:rPr lang="cs-CZ" altLang="cs-CZ" sz="2000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+mj-lt"/>
              </a:rPr>
              <a:t>Touch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dirty="0">
                <a:latin typeface="+mj-lt"/>
              </a:rPr>
              <a:t>(</a:t>
            </a:r>
            <a:r>
              <a:rPr lang="cs-CZ" altLang="cs-CZ" sz="2000" dirty="0" err="1">
                <a:latin typeface="+mj-lt"/>
              </a:rPr>
              <a:t>social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touching</a:t>
            </a:r>
            <a:r>
              <a:rPr lang="cs-CZ" altLang="cs-CZ" sz="2000" dirty="0">
                <a:latin typeface="+mj-lt"/>
              </a:rPr>
              <a:t> x </a:t>
            </a:r>
            <a:r>
              <a:rPr lang="cs-CZ" altLang="cs-CZ" sz="2000" dirty="0" err="1">
                <a:latin typeface="+mj-lt"/>
              </a:rPr>
              <a:t>nursing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interventions</a:t>
            </a:r>
            <a:r>
              <a:rPr lang="cs-CZ" altLang="cs-CZ" sz="2000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+mj-lt"/>
              </a:rPr>
              <a:t>Space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dirty="0">
                <a:latin typeface="+mj-lt"/>
              </a:rPr>
              <a:t> (</a:t>
            </a:r>
            <a:r>
              <a:rPr lang="cs-CZ" altLang="cs-CZ" sz="2000" dirty="0" err="1">
                <a:latin typeface="+mj-lt"/>
              </a:rPr>
              <a:t>signals</a:t>
            </a:r>
            <a:r>
              <a:rPr lang="cs-CZ" altLang="cs-CZ" sz="2000" dirty="0">
                <a:latin typeface="+mj-lt"/>
              </a:rPr>
              <a:t> of </a:t>
            </a:r>
            <a:r>
              <a:rPr lang="cs-CZ" altLang="cs-CZ" sz="2000" dirty="0" err="1">
                <a:latin typeface="+mj-lt"/>
              </a:rPr>
              <a:t>intimacy</a:t>
            </a:r>
            <a:r>
              <a:rPr lang="cs-CZ" altLang="cs-CZ" sz="2000" dirty="0">
                <a:latin typeface="+mj-lt"/>
              </a:rPr>
              <a:t>, </a:t>
            </a:r>
            <a:r>
              <a:rPr lang="cs-CZ" altLang="cs-CZ" sz="2000" dirty="0" err="1">
                <a:latin typeface="+mj-lt"/>
              </a:rPr>
              <a:t>aggression</a:t>
            </a:r>
            <a:r>
              <a:rPr lang="cs-CZ" altLang="cs-CZ" sz="2000" dirty="0">
                <a:latin typeface="+mj-lt"/>
              </a:rPr>
              <a:t>, dominance </a:t>
            </a:r>
            <a:r>
              <a:rPr lang="cs-CZ" altLang="cs-CZ" sz="2000" dirty="0" err="1">
                <a:latin typeface="+mj-lt"/>
              </a:rPr>
              <a:t>or</a:t>
            </a: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affection</a:t>
            </a:r>
            <a:r>
              <a:rPr lang="cs-CZ" altLang="cs-CZ" sz="2000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+mj-lt"/>
              </a:rPr>
              <a:t>Voice</a:t>
            </a:r>
            <a:endParaRPr lang="cs-CZ" altLang="cs-CZ" sz="2000" b="1" dirty="0"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800" y="640978"/>
            <a:ext cx="11313956" cy="451576"/>
          </a:xfrm>
        </p:spPr>
        <p:txBody>
          <a:bodyPr/>
          <a:lstStyle/>
          <a:p>
            <a:r>
              <a:rPr lang="en-US" dirty="0"/>
              <a:t>Types of nonverbal </a:t>
            </a:r>
            <a:r>
              <a:rPr lang="en-US" dirty="0" smtClean="0"/>
              <a:t>communication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body language</a:t>
            </a:r>
            <a:br>
              <a:rPr lang="en-US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31"/>
    </mc:Choice>
    <mc:Fallback>
      <p:transition spd="slow" advTm="4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gp gifts, gp gift, gp merchandise, gifts for gp, gift for g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4" y="703439"/>
            <a:ext cx="734377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259889" y="2686755"/>
            <a:ext cx="2291012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Do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think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patient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5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1"/>
    </mc:Choice>
    <mc:Fallback>
      <p:transition spd="slow" advTm="4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2528711" y="4267200"/>
            <a:ext cx="3262489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6672263" y="4292600"/>
            <a:ext cx="3487737" cy="142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tx2"/>
                </a:solidFill>
                <a:latin typeface="+mn-lt"/>
              </a:rPr>
              <a:t>behavior</a:t>
            </a:r>
            <a:r>
              <a:rPr lang="cs-CZ" altLang="cs-CZ" sz="2400" b="1" dirty="0">
                <a:solidFill>
                  <a:schemeClr val="tx2"/>
                </a:solidFill>
                <a:latin typeface="+mn-lt"/>
              </a:rPr>
              <a:t> of </a:t>
            </a:r>
            <a:r>
              <a:rPr lang="cs-CZ" altLang="cs-CZ" sz="2400" b="1" dirty="0" err="1">
                <a:solidFill>
                  <a:schemeClr val="tx2"/>
                </a:solidFill>
                <a:latin typeface="+mn-lt"/>
              </a:rPr>
              <a:t>others</a:t>
            </a:r>
            <a:endParaRPr lang="cs-CZ" altLang="cs-CZ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6672262" y="2133600"/>
            <a:ext cx="3487737" cy="1600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400" b="1" dirty="0" err="1">
                <a:solidFill>
                  <a:schemeClr val="tx2"/>
                </a:solidFill>
              </a:rPr>
              <a:t>subjective</a:t>
            </a:r>
            <a:r>
              <a:rPr lang="cs-CZ" altLang="cs-CZ" sz="2400" b="1" dirty="0">
                <a:solidFill>
                  <a:schemeClr val="tx2"/>
                </a:solidFill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</a:rPr>
              <a:t>feelings</a:t>
            </a:r>
            <a:r>
              <a:rPr lang="cs-CZ" altLang="cs-CZ" sz="2400" b="1" dirty="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of </a:t>
            </a:r>
            <a:r>
              <a:rPr lang="cs-CZ" altLang="cs-CZ" sz="2400" b="1" dirty="0" err="1">
                <a:solidFill>
                  <a:schemeClr val="tx2"/>
                </a:solidFill>
              </a:rPr>
              <a:t>the</a:t>
            </a:r>
            <a:r>
              <a:rPr lang="cs-CZ" altLang="cs-CZ" sz="2400" b="1" dirty="0">
                <a:solidFill>
                  <a:schemeClr val="tx2"/>
                </a:solidFill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</a:rPr>
              <a:t>other</a:t>
            </a:r>
            <a:r>
              <a:rPr lang="cs-CZ" altLang="cs-CZ" sz="2400" b="1" dirty="0">
                <a:solidFill>
                  <a:schemeClr val="tx2"/>
                </a:solidFill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</a:rPr>
              <a:t>people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438401" y="2133600"/>
            <a:ext cx="3370264" cy="1600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2279651" y="2276476"/>
            <a:ext cx="3776663" cy="131127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cs-CZ" altLang="cs-CZ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my behavior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2351088" y="4581525"/>
            <a:ext cx="3630612" cy="15065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my </a:t>
            </a:r>
            <a:r>
              <a:rPr lang="cs-CZ" altLang="cs-CZ" sz="2400" b="1" dirty="0" err="1">
                <a:solidFill>
                  <a:schemeClr val="tx2"/>
                </a:solidFill>
              </a:rPr>
              <a:t>subjective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 </a:t>
            </a:r>
            <a:r>
              <a:rPr lang="cs-CZ" altLang="cs-CZ" sz="2400" b="1" dirty="0" err="1">
                <a:solidFill>
                  <a:schemeClr val="tx2"/>
                </a:solidFill>
              </a:rPr>
              <a:t>feelings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556126" y="1108075"/>
            <a:ext cx="512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5610" name="AutoShape 11"/>
          <p:cNvSpPr>
            <a:spLocks noChangeArrowheads="1"/>
          </p:cNvSpPr>
          <p:nvPr/>
        </p:nvSpPr>
        <p:spPr bwMode="auto">
          <a:xfrm>
            <a:off x="5638800" y="2819400"/>
            <a:ext cx="12192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5611" name="AutoShape 12"/>
          <p:cNvSpPr>
            <a:spLocks noChangeArrowheads="1"/>
          </p:cNvSpPr>
          <p:nvPr/>
        </p:nvSpPr>
        <p:spPr bwMode="auto">
          <a:xfrm>
            <a:off x="5638800" y="48768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5612" name="AutoShape 13"/>
          <p:cNvSpPr>
            <a:spLocks noChangeArrowheads="1"/>
          </p:cNvSpPr>
          <p:nvPr/>
        </p:nvSpPr>
        <p:spPr bwMode="auto">
          <a:xfrm>
            <a:off x="3962400" y="3505200"/>
            <a:ext cx="381000" cy="914400"/>
          </a:xfrm>
          <a:prstGeom prst="upArrow">
            <a:avLst>
              <a:gd name="adj1" fmla="val 50000"/>
              <a:gd name="adj2" fmla="val 60000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5613" name="AutoShape 14"/>
          <p:cNvSpPr>
            <a:spLocks noChangeArrowheads="1"/>
          </p:cNvSpPr>
          <p:nvPr/>
        </p:nvSpPr>
        <p:spPr bwMode="auto">
          <a:xfrm>
            <a:off x="8249442" y="3587751"/>
            <a:ext cx="333375" cy="838200"/>
          </a:xfrm>
          <a:prstGeom prst="downArrow">
            <a:avLst>
              <a:gd name="adj1" fmla="val 50000"/>
              <a:gd name="adj2" fmla="val 6285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tx2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604837"/>
          </a:xfrm>
        </p:spPr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9"/>
    </mc:Choice>
    <mc:Fallback>
      <p:transition spd="slow" advTm="4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774826" y="1628776"/>
            <a:ext cx="8569325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220000"/>
              </a:lnSpc>
              <a:defRPr/>
            </a:pPr>
            <a:r>
              <a:rPr lang="cs-CZ" altLang="cs-CZ" sz="2000" b="1" dirty="0" err="1">
                <a:latin typeface="+mj-lt"/>
              </a:rPr>
              <a:t>Communication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becomes</a:t>
            </a:r>
            <a:r>
              <a:rPr lang="cs-CZ" altLang="cs-CZ" sz="2000" b="1" dirty="0">
                <a:latin typeface="+mj-lt"/>
              </a:rPr>
              <a:t> a major determinant of a </a:t>
            </a:r>
            <a:r>
              <a:rPr lang="cs-CZ" altLang="cs-CZ" sz="2000" b="1" dirty="0" err="1">
                <a:latin typeface="+mj-lt"/>
              </a:rPr>
              <a:t>succes</a:t>
            </a:r>
            <a:endParaRPr lang="cs-CZ" altLang="cs-CZ" sz="2000" b="1" dirty="0">
              <a:latin typeface="+mj-lt"/>
            </a:endParaRPr>
          </a:p>
          <a:p>
            <a:pPr algn="ctr" eaLnBrk="1" hangingPunct="1">
              <a:lnSpc>
                <a:spcPct val="220000"/>
              </a:lnSpc>
              <a:defRPr/>
            </a:pPr>
            <a:endParaRPr lang="cs-CZ" altLang="cs-CZ" sz="2000" b="1" dirty="0">
              <a:latin typeface="+mj-lt"/>
            </a:endParaRPr>
          </a:p>
          <a:p>
            <a:pPr algn="ctr" eaLnBrk="1" hangingPunct="1">
              <a:lnSpc>
                <a:spcPct val="220000"/>
              </a:lnSpc>
              <a:defRPr/>
            </a:pPr>
            <a:r>
              <a:rPr lang="cs-CZ" altLang="cs-CZ" sz="2000" b="1" dirty="0">
                <a:latin typeface="+mj-lt"/>
              </a:rPr>
              <a:t>in </a:t>
            </a:r>
            <a:r>
              <a:rPr lang="cs-CZ" altLang="cs-CZ" sz="2000" b="1" dirty="0" err="1">
                <a:latin typeface="+mj-lt"/>
              </a:rPr>
              <a:t>the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health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promotion</a:t>
            </a:r>
            <a:r>
              <a:rPr lang="cs-CZ" altLang="cs-CZ" sz="2000" b="1" dirty="0">
                <a:latin typeface="+mj-lt"/>
              </a:rPr>
              <a:t>, </a:t>
            </a:r>
            <a:r>
              <a:rPr lang="cs-CZ" altLang="cs-CZ" sz="2000" b="1" dirty="0" err="1">
                <a:latin typeface="+mj-lt"/>
              </a:rPr>
              <a:t>health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teaching</a:t>
            </a:r>
            <a:r>
              <a:rPr lang="cs-CZ" altLang="cs-CZ" sz="2000" b="1" dirty="0">
                <a:latin typeface="+mj-lt"/>
              </a:rPr>
              <a:t>, and </a:t>
            </a:r>
            <a:r>
              <a:rPr lang="cs-CZ" altLang="cs-CZ" sz="2000" b="1" dirty="0" err="1">
                <a:latin typeface="+mj-lt"/>
              </a:rPr>
              <a:t>compliance</a:t>
            </a:r>
            <a:r>
              <a:rPr lang="cs-CZ" altLang="cs-CZ" sz="2000" b="1" dirty="0">
                <a:latin typeface="+mj-lt"/>
              </a:rPr>
              <a:t> </a:t>
            </a:r>
          </a:p>
          <a:p>
            <a:pPr algn="ctr" eaLnBrk="1" hangingPunct="1">
              <a:lnSpc>
                <a:spcPct val="220000"/>
              </a:lnSpc>
              <a:defRPr/>
            </a:pPr>
            <a:endParaRPr lang="cs-CZ" altLang="cs-CZ" sz="2000" b="1" dirty="0">
              <a:latin typeface="+mj-lt"/>
            </a:endParaRPr>
          </a:p>
          <a:p>
            <a:pPr algn="ctr" eaLnBrk="1" hangingPunct="1">
              <a:lnSpc>
                <a:spcPct val="220000"/>
              </a:lnSpc>
              <a:defRPr/>
            </a:pPr>
            <a:r>
              <a:rPr lang="cs-CZ" altLang="cs-CZ" sz="2000" b="1" dirty="0" err="1">
                <a:latin typeface="+mj-lt"/>
              </a:rPr>
              <a:t>with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b="1" dirty="0" err="1">
                <a:latin typeface="+mj-lt"/>
              </a:rPr>
              <a:t>health</a:t>
            </a:r>
            <a:r>
              <a:rPr lang="cs-CZ" altLang="cs-CZ" sz="2000" b="1" dirty="0">
                <a:latin typeface="+mj-lt"/>
              </a:rPr>
              <a:t> care </a:t>
            </a:r>
            <a:r>
              <a:rPr lang="cs-CZ" altLang="cs-CZ" sz="2000" b="1" dirty="0" err="1">
                <a:latin typeface="+mj-lt"/>
              </a:rPr>
              <a:t>issues</a:t>
            </a:r>
            <a:endParaRPr lang="cs-CZ" altLang="cs-CZ" sz="2000" b="1" dirty="0">
              <a:latin typeface="+mj-lt"/>
            </a:endParaRPr>
          </a:p>
          <a:p>
            <a:pPr eaLnBrk="1" hangingPunct="1">
              <a:lnSpc>
                <a:spcPct val="220000"/>
              </a:lnSpc>
              <a:defRPr/>
            </a:pPr>
            <a:r>
              <a:rPr lang="cs-CZ" altLang="cs-CZ" b="1" dirty="0"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cs-CZ" altLang="cs-CZ" sz="1000" b="1" dirty="0">
                <a:latin typeface="+mj-lt"/>
              </a:rPr>
              <a:t>					</a:t>
            </a:r>
            <a:endParaRPr lang="cs-CZ" altLang="cs-CZ" sz="1200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16"/>
    </mc:Choice>
    <mc:Fallback>
      <p:transition spd="slow" advTm="39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524000" y="1824038"/>
            <a:ext cx="9144000" cy="330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3600" b="1" dirty="0">
                <a:latin typeface="+mn-lt"/>
              </a:rPr>
              <a:t>  </a:t>
            </a:r>
          </a:p>
          <a:p>
            <a:pPr eaLnBrk="1" hangingPunct="1">
              <a:buFontTx/>
              <a:buNone/>
            </a:pPr>
            <a:endParaRPr lang="cs-CZ" altLang="cs-CZ" sz="3600" b="1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3600" b="1" dirty="0">
                <a:latin typeface="+mn-lt"/>
              </a:rPr>
              <a:t>                 YES			NO</a:t>
            </a:r>
          </a:p>
          <a:p>
            <a:pPr eaLnBrk="1" hangingPunct="1">
              <a:buFontTx/>
              <a:buNone/>
            </a:pPr>
            <a:endParaRPr lang="cs-CZ" altLang="cs-CZ" sz="3600" b="1" dirty="0"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3600" b="1" dirty="0">
                <a:latin typeface="+mn-lt"/>
              </a:rPr>
              <a:t>			        WHY?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Do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think</a:t>
            </a:r>
            <a:r>
              <a:rPr lang="cs-CZ" altLang="cs-CZ" dirty="0"/>
              <a:t> </a:t>
            </a:r>
            <a:r>
              <a:rPr lang="cs-CZ" altLang="cs-CZ" dirty="0" err="1"/>
              <a:t>it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important</a:t>
            </a:r>
            <a:r>
              <a:rPr lang="cs-CZ" altLang="cs-CZ" dirty="0"/>
              <a:t> </a:t>
            </a:r>
            <a:r>
              <a:rPr lang="cs-CZ" altLang="cs-CZ" dirty="0" smtClean="0"/>
              <a:t>to </a:t>
            </a:r>
            <a:r>
              <a:rPr lang="cs-CZ" altLang="cs-CZ" dirty="0" err="1"/>
              <a:t>inform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</a:t>
            </a:r>
            <a:r>
              <a:rPr lang="cs-CZ" altLang="cs-CZ" dirty="0" err="1"/>
              <a:t>about</a:t>
            </a:r>
            <a:r>
              <a:rPr lang="cs-CZ" altLang="cs-CZ" dirty="0"/>
              <a:t> </a:t>
            </a:r>
            <a:r>
              <a:rPr lang="cs-CZ" altLang="cs-CZ" dirty="0" err="1"/>
              <a:t>our</a:t>
            </a:r>
            <a:r>
              <a:rPr lang="cs-CZ" altLang="cs-CZ" dirty="0"/>
              <a:t> </a:t>
            </a:r>
            <a:r>
              <a:rPr lang="cs-CZ" altLang="cs-CZ" dirty="0" err="1"/>
              <a:t>actual</a:t>
            </a:r>
            <a:r>
              <a:rPr lang="cs-CZ" altLang="cs-CZ" dirty="0"/>
              <a:t> </a:t>
            </a:r>
            <a:r>
              <a:rPr lang="cs-CZ" altLang="cs-CZ" dirty="0" err="1"/>
              <a:t>feelings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34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89"/>
    </mc:Choice>
    <mc:Fallback>
      <p:transition spd="slow" advTm="5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12801" y="1970793"/>
            <a:ext cx="4500563" cy="42211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/>
              <a:t>Helping</a:t>
            </a:r>
            <a:r>
              <a:rPr lang="cs-CZ" altLang="cs-CZ" b="1" dirty="0"/>
              <a:t> </a:t>
            </a:r>
            <a:r>
              <a:rPr lang="cs-CZ" altLang="cs-CZ" b="1" dirty="0" err="1"/>
              <a:t>relationship</a:t>
            </a:r>
            <a:endParaRPr lang="cs-CZ" altLang="cs-CZ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b="1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Helpers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take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responsibility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from</a:t>
            </a: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/>
              <a:t>conduct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relationship</a:t>
            </a: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Relationship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determinates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when</a:t>
            </a:r>
            <a:r>
              <a:rPr lang="cs-CZ" altLang="cs-CZ" sz="1800" dirty="0"/>
              <a:t> </a:t>
            </a:r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/>
              <a:t>identified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goals</a:t>
            </a:r>
            <a:r>
              <a:rPr lang="cs-CZ" altLang="cs-CZ" sz="1800" dirty="0"/>
              <a:t> are met.</a:t>
            </a:r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Relationhip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entered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through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use of </a:t>
            </a:r>
            <a:r>
              <a:rPr lang="cs-CZ" altLang="cs-CZ" sz="1800" dirty="0" err="1"/>
              <a:t>necessity</a:t>
            </a: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Self-disclosure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limited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/>
              <a:t>helper</a:t>
            </a:r>
            <a:r>
              <a:rPr lang="cs-CZ" altLang="cs-CZ" sz="1800" dirty="0"/>
              <a:t>; </a:t>
            </a:r>
            <a:r>
              <a:rPr lang="cs-CZ" altLang="cs-CZ" sz="1800" dirty="0" err="1"/>
              <a:t>encourage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helpee</a:t>
            </a: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Understanding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should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always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words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62511" y="1970793"/>
            <a:ext cx="4495800" cy="37766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/>
              <a:t>Social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relationship</a:t>
            </a:r>
            <a:endParaRPr lang="cs-CZ" altLang="cs-CZ" sz="2400" b="1" dirty="0"/>
          </a:p>
          <a:p>
            <a:pPr marL="285750" indent="-285750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6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Both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parties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have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equal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responsibility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conduct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relationship</a:t>
            </a: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Relation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may</a:t>
            </a:r>
            <a:r>
              <a:rPr lang="cs-CZ" altLang="cs-CZ" sz="1800" dirty="0"/>
              <a:t> not </a:t>
            </a:r>
            <a:r>
              <a:rPr lang="cs-CZ" altLang="cs-CZ" sz="1800" dirty="0" err="1"/>
              <a:t>have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specific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purpose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goals</a:t>
            </a: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/>
              <a:t>The </a:t>
            </a:r>
            <a:r>
              <a:rPr lang="cs-CZ" altLang="cs-CZ" sz="1800" dirty="0" err="1"/>
              <a:t>needs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both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partners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should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receive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equal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attention</a:t>
            </a: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dirty="0" err="1"/>
              <a:t>Understanding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does</a:t>
            </a:r>
            <a:r>
              <a:rPr lang="cs-CZ" altLang="cs-CZ" sz="1800" dirty="0"/>
              <a:t> not </a:t>
            </a:r>
            <a:r>
              <a:rPr lang="cs-CZ" altLang="cs-CZ" sz="1800" dirty="0" err="1"/>
              <a:t>necessarily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need</a:t>
            </a:r>
            <a:r>
              <a:rPr lang="cs-CZ" altLang="cs-CZ" sz="1800" dirty="0"/>
              <a:t> to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words</a:t>
            </a:r>
            <a:endParaRPr lang="cs-CZ" alt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the relationship do we </a:t>
            </a:r>
            <a:br>
              <a:rPr lang="en-US" dirty="0"/>
            </a:br>
            <a:r>
              <a:rPr lang="en-US" dirty="0"/>
              <a:t>have to have with the patients</a:t>
            </a:r>
            <a:br>
              <a:rPr lang="en-US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06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0"/>
    </mc:Choice>
    <mc:Fallback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65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65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6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6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65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65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65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65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65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65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65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65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6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6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66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66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6711" y="1789643"/>
            <a:ext cx="4506913" cy="4392613"/>
          </a:xfrm>
          <a:ln>
            <a:solidFill>
              <a:schemeClr val="tx2"/>
            </a:solidFill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000" dirty="0" err="1"/>
              <a:t>empover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clients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as </a:t>
            </a:r>
            <a:r>
              <a:rPr lang="cs-CZ" altLang="cs-CZ" sz="2000" dirty="0" err="1"/>
              <a:t>they</a:t>
            </a:r>
            <a:r>
              <a:rPr lang="cs-CZ" altLang="cs-CZ" sz="2000" dirty="0"/>
              <a:t> cope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situations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problems</a:t>
            </a:r>
            <a:r>
              <a:rPr lang="cs-CZ" altLang="cs-CZ" sz="2000" dirty="0"/>
              <a:t>, and </a:t>
            </a:r>
            <a:r>
              <a:rPr lang="cs-CZ" altLang="cs-CZ" sz="2000" dirty="0" err="1"/>
              <a:t>people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inevitably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themselves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during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each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person´s</a:t>
            </a:r>
            <a:r>
              <a:rPr lang="cs-CZ" altLang="cs-CZ" sz="2000" dirty="0"/>
              <a:t> live</a:t>
            </a:r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 err="1"/>
              <a:t>nurses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empover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clients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every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time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foster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their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client´s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self-direction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choosing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treatment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options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goal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setting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problem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solving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way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achieve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them</a:t>
            </a:r>
            <a:r>
              <a:rPr lang="cs-CZ" altLang="cs-CZ" sz="2000" dirty="0"/>
              <a:t> as </a:t>
            </a:r>
            <a:r>
              <a:rPr lang="cs-CZ" altLang="cs-CZ" sz="2000" dirty="0" err="1"/>
              <a:t>partners</a:t>
            </a:r>
            <a:r>
              <a:rPr lang="cs-CZ" altLang="cs-CZ" sz="2000" dirty="0"/>
              <a:t> in care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r>
              <a:rPr lang="cs-CZ" altLang="cs-CZ" sz="2000" dirty="0" err="1"/>
              <a:t>Information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always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necessary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foundation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empowerment</a:t>
            </a: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endParaRPr lang="cs-CZ" altLang="cs-CZ" sz="1800" dirty="0"/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  <a:p>
            <a:pPr algn="just" eaLnBrk="1" hangingPunct="1">
              <a:lnSpc>
                <a:spcPct val="80000"/>
              </a:lnSpc>
            </a:pPr>
            <a:endParaRPr lang="cs-CZ" altLang="cs-CZ" sz="2000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944556" y="2297643"/>
            <a:ext cx="2034822" cy="1958267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/>
              <a:t>Empowerment</a:t>
            </a:r>
            <a:r>
              <a:rPr lang="cs-CZ" altLang="cs-CZ" sz="1800" b="1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/>
              <a:t>enabling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people</a:t>
            </a:r>
            <a:r>
              <a:rPr lang="cs-CZ" altLang="cs-CZ" sz="1800" b="1" dirty="0"/>
              <a:t> to  </a:t>
            </a:r>
            <a:r>
              <a:rPr lang="cs-CZ" altLang="cs-CZ" sz="1800" b="1" dirty="0" err="1"/>
              <a:t>choose</a:t>
            </a:r>
            <a:r>
              <a:rPr lang="cs-CZ" altLang="cs-CZ" sz="1800" b="1" dirty="0"/>
              <a:t> to </a:t>
            </a:r>
            <a:r>
              <a:rPr lang="cs-CZ" altLang="cs-CZ" sz="1800" b="1" dirty="0" err="1"/>
              <a:t>take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/>
              <a:t>control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over</a:t>
            </a:r>
            <a:r>
              <a:rPr lang="cs-CZ" altLang="cs-CZ" sz="1800" b="1" dirty="0"/>
              <a:t> and make </a:t>
            </a:r>
            <a:r>
              <a:rPr lang="cs-CZ" altLang="cs-CZ" sz="1800" b="1" dirty="0" err="1"/>
              <a:t>decisions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about</a:t>
            </a: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/>
              <a:t>their</a:t>
            </a:r>
            <a:r>
              <a:rPr lang="cs-CZ" altLang="cs-CZ" sz="1800" b="1" dirty="0"/>
              <a:t> </a:t>
            </a:r>
            <a:r>
              <a:rPr lang="cs-CZ" altLang="cs-CZ" sz="1800" b="1" dirty="0" err="1" smtClean="0"/>
              <a:t>lives</a:t>
            </a:r>
            <a:endParaRPr lang="cs-CZ" altLang="cs-CZ" sz="14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any therapeutic relationship</a:t>
            </a:r>
            <a:br>
              <a:rPr lang="en-US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6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1"/>
    </mc:Choice>
    <mc:Fallback>
      <p:transition spd="slow" advTm="4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Barriers</a:t>
            </a:r>
            <a:r>
              <a:rPr lang="cs-CZ" dirty="0"/>
              <a:t> to </a:t>
            </a:r>
            <a:r>
              <a:rPr lang="cs-CZ" dirty="0" err="1"/>
              <a:t>Effective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endParaRPr lang="cs-CZ" dirty="0"/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en-US" altLang="cs-CZ" sz="4000" dirty="0"/>
              <a:t>Filtering</a:t>
            </a:r>
            <a:endParaRPr lang="cs-CZ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en-US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en-US" altLang="cs-CZ" sz="4000" dirty="0"/>
              <a:t>Selective Perception</a:t>
            </a:r>
            <a:endParaRPr lang="cs-CZ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en-US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en-US" altLang="cs-CZ" sz="4000" dirty="0"/>
              <a:t>Emotions</a:t>
            </a:r>
            <a:endParaRPr lang="cs-CZ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en-US" altLang="cs-CZ" sz="4000" dirty="0"/>
          </a:p>
          <a:p>
            <a:pPr marL="285750" indent="-285750" algn="just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en-US" altLang="cs-CZ" sz="4000" dirty="0"/>
              <a:t>Language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27"/>
    </mc:Choice>
    <mc:Fallback>
      <p:transition spd="slow" advTm="6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latin typeface="Bookman Old Style" panose="02050604050505020204" pitchFamily="18" charset="0"/>
              </a:rPr>
              <a:t>Common</a:t>
            </a:r>
            <a:r>
              <a:rPr lang="cs-CZ" altLang="cs-CZ" dirty="0">
                <a:latin typeface="Bookman Old Style" panose="02050604050505020204" pitchFamily="18" charset="0"/>
              </a:rPr>
              <a:t> </a:t>
            </a:r>
            <a:r>
              <a:rPr lang="cs-CZ" altLang="cs-CZ" dirty="0" err="1">
                <a:latin typeface="Bookman Old Style" panose="02050604050505020204" pitchFamily="18" charset="0"/>
              </a:rPr>
              <a:t>barriers</a:t>
            </a:r>
            <a:r>
              <a:rPr lang="cs-CZ" altLang="cs-CZ" dirty="0">
                <a:latin typeface="Bookman Old Style" panose="02050604050505020204" pitchFamily="18" charset="0"/>
              </a:rPr>
              <a:t> of </a:t>
            </a:r>
            <a:r>
              <a:rPr lang="cs-CZ" altLang="cs-CZ" dirty="0" err="1">
                <a:latin typeface="Bookman Old Style" panose="02050604050505020204" pitchFamily="18" charset="0"/>
              </a:rPr>
              <a:t>communication</a:t>
            </a:r>
            <a:r>
              <a:rPr lang="cs-CZ" altLang="cs-CZ" dirty="0">
                <a:latin typeface="Bookman Old Style" panose="02050604050505020204" pitchFamily="18" charset="0"/>
              </a:rPr>
              <a:t> </a:t>
            </a:r>
            <a:br>
              <a:rPr lang="cs-CZ" altLang="cs-CZ" dirty="0">
                <a:latin typeface="Bookman Old Style" panose="02050604050505020204" pitchFamily="18" charset="0"/>
              </a:rPr>
            </a:br>
            <a:r>
              <a:rPr lang="cs-CZ" altLang="cs-CZ" dirty="0" err="1">
                <a:latin typeface="Bookman Old Style" panose="02050604050505020204" pitchFamily="18" charset="0"/>
              </a:rPr>
              <a:t>with</a:t>
            </a:r>
            <a:r>
              <a:rPr lang="cs-CZ" altLang="cs-CZ" dirty="0">
                <a:latin typeface="Bookman Old Style" panose="02050604050505020204" pitchFamily="18" charset="0"/>
              </a:rPr>
              <a:t>  </a:t>
            </a:r>
            <a:r>
              <a:rPr lang="cs-CZ" altLang="cs-CZ" dirty="0" err="1">
                <a:latin typeface="Bookman Old Style" panose="02050604050505020204" pitchFamily="18" charset="0"/>
              </a:rPr>
              <a:t>patients</a:t>
            </a:r>
            <a:r>
              <a:rPr lang="cs-CZ" altLang="cs-CZ" dirty="0">
                <a:latin typeface="Bookman Old Style" panose="02050604050505020204" pitchFamily="18" charset="0"/>
              </a:rPr>
              <a:t/>
            </a:r>
            <a:br>
              <a:rPr lang="cs-CZ" altLang="cs-CZ" dirty="0">
                <a:latin typeface="Bookman Old Style" panose="02050604050505020204" pitchFamily="18" charset="0"/>
              </a:rPr>
            </a:br>
            <a:endParaRPr lang="cs-CZ" altLang="cs-CZ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91773"/>
            <a:ext cx="5384800" cy="452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b="1" dirty="0" smtClean="0"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dirty="0" smtClean="0">
              <a:latin typeface="Bookman Old Style" panose="02050604050505020204" pitchFamily="18" charset="0"/>
            </a:endParaRPr>
          </a:p>
        </p:txBody>
      </p:sp>
      <p:sp>
        <p:nvSpPr>
          <p:cNvPr id="31748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311900" y="2565401"/>
            <a:ext cx="4038600" cy="4525963"/>
          </a:xfrm>
        </p:spPr>
        <p:txBody>
          <a:bodyPr/>
          <a:lstStyle/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kern="1200" dirty="0" err="1"/>
              <a:t>Dementia</a:t>
            </a:r>
            <a:r>
              <a:rPr lang="cs-CZ" altLang="cs-CZ" sz="1800" kern="1200" dirty="0"/>
              <a:t> </a:t>
            </a:r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kern="12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kern="1200" dirty="0" err="1"/>
              <a:t>Other</a:t>
            </a:r>
            <a:r>
              <a:rPr lang="cs-CZ" altLang="cs-CZ" sz="1800" kern="1200" dirty="0"/>
              <a:t> </a:t>
            </a:r>
            <a:r>
              <a:rPr lang="cs-CZ" altLang="cs-CZ" sz="1800" kern="1200" dirty="0" err="1"/>
              <a:t>cognitive</a:t>
            </a:r>
            <a:r>
              <a:rPr lang="cs-CZ" altLang="cs-CZ" sz="1800" kern="1200" dirty="0"/>
              <a:t> </a:t>
            </a:r>
            <a:r>
              <a:rPr lang="cs-CZ" altLang="cs-CZ" sz="1800" kern="1200" dirty="0" err="1"/>
              <a:t>problems</a:t>
            </a:r>
            <a:endParaRPr lang="cs-CZ" altLang="cs-CZ" sz="1800" kern="12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kern="12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kern="1200" dirty="0"/>
              <a:t> The </a:t>
            </a:r>
            <a:r>
              <a:rPr lang="cs-CZ" altLang="cs-CZ" sz="1800" kern="1200" dirty="0" err="1"/>
              <a:t>unlikeable</a:t>
            </a:r>
            <a:r>
              <a:rPr lang="cs-CZ" altLang="cs-CZ" sz="1800" kern="1200" dirty="0"/>
              <a:t> </a:t>
            </a:r>
            <a:r>
              <a:rPr lang="cs-CZ" altLang="cs-CZ" sz="1800" kern="1200" dirty="0" err="1"/>
              <a:t>patient</a:t>
            </a:r>
            <a:r>
              <a:rPr lang="cs-CZ" altLang="cs-CZ" sz="1800" kern="1200" dirty="0"/>
              <a:t> </a:t>
            </a:r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endParaRPr lang="cs-CZ" altLang="cs-CZ" sz="1800" kern="1200" dirty="0"/>
          </a:p>
          <a:p>
            <a:pPr marL="285750" indent="-285750" algn="just" eaLnBrk="1" hangingPunct="1">
              <a:lnSpc>
                <a:spcPct val="80000"/>
              </a:lnSpc>
              <a:buFont typeface="Tahoma" panose="020B0604030504040204" pitchFamily="34" charset="0"/>
              <a:buChar char="₋"/>
            </a:pPr>
            <a:r>
              <a:rPr lang="cs-CZ" altLang="cs-CZ" sz="1800" kern="1200" dirty="0" err="1"/>
              <a:t>Others</a:t>
            </a:r>
            <a:r>
              <a:rPr lang="cs-CZ" altLang="cs-CZ" sz="1800" kern="1200" dirty="0"/>
              <a:t>…..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444625" y="2500491"/>
            <a:ext cx="8820150" cy="32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Anxiety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Lack</a:t>
            </a:r>
            <a:r>
              <a:rPr lang="cs-CZ" altLang="cs-CZ" sz="1800" dirty="0">
                <a:latin typeface="+mn-lt"/>
              </a:rPr>
              <a:t> of </a:t>
            </a:r>
            <a:r>
              <a:rPr lang="cs-CZ" altLang="cs-CZ" sz="1800" dirty="0" err="1">
                <a:latin typeface="+mn-lt"/>
              </a:rPr>
              <a:t>time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Lack</a:t>
            </a:r>
            <a:r>
              <a:rPr lang="cs-CZ" altLang="cs-CZ" sz="1800" dirty="0">
                <a:latin typeface="+mn-lt"/>
              </a:rPr>
              <a:t> of </a:t>
            </a:r>
            <a:r>
              <a:rPr lang="cs-CZ" altLang="cs-CZ" sz="1800" dirty="0" err="1">
                <a:latin typeface="+mn-lt"/>
              </a:rPr>
              <a:t>experience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Stereotyping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Space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violation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Dysarthria</a:t>
            </a: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18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Dysphasia</a:t>
            </a: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000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0"/>
    </mc:Choice>
    <mc:Fallback>
      <p:transition spd="slow" advTm="3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Blocks of Communication</a:t>
            </a:r>
            <a:br>
              <a:rPr lang="en-US" altLang="cs-CZ" dirty="0"/>
            </a:br>
            <a:r>
              <a:rPr lang="en-US" altLang="cs-CZ" dirty="0"/>
              <a:t>Etiology of poor communication</a:t>
            </a:r>
            <a:br>
              <a:rPr lang="en-US" altLang="cs-CZ" dirty="0"/>
            </a:br>
            <a:endParaRPr lang="cs-CZ" altLang="cs-CZ" dirty="0" smtClean="0"/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446838" y="138114"/>
            <a:ext cx="1841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20000" y="2339908"/>
            <a:ext cx="8351838" cy="33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800" b="1" dirty="0"/>
              <a:t> </a:t>
            </a:r>
            <a:r>
              <a:rPr lang="cs-CZ" altLang="cs-CZ" sz="2400" dirty="0" err="1">
                <a:latin typeface="+mn-lt"/>
              </a:rPr>
              <a:t>Offering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Cliché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Reassurance</a:t>
            </a: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Giving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Advice</a:t>
            </a: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Answering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your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own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questions</a:t>
            </a: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Giving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Excessive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Praise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Reprimands</a:t>
            </a: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Defending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Against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Complaints</a:t>
            </a: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Using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Parenting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Approaches</a:t>
            </a:r>
            <a:r>
              <a:rPr lang="cs-CZ" altLang="cs-CZ" sz="2400" dirty="0">
                <a:latin typeface="+mn-lt"/>
              </a:rPr>
              <a:t> of </a:t>
            </a:r>
            <a:r>
              <a:rPr lang="cs-CZ" altLang="cs-CZ" sz="2400" dirty="0" err="1" smtClean="0">
                <a:latin typeface="+mn-lt"/>
              </a:rPr>
              <a:t>Behavior</a:t>
            </a:r>
            <a:endParaRPr lang="cs-CZ" altLang="cs-CZ" sz="2400" dirty="0">
              <a:latin typeface="+mn-lt"/>
            </a:endParaRPr>
          </a:p>
        </p:txBody>
      </p:sp>
      <p:sp>
        <p:nvSpPr>
          <p:cNvPr id="32775" name="AutoShape 9"/>
          <p:cNvSpPr>
            <a:spLocks noChangeArrowheads="1"/>
          </p:cNvSpPr>
          <p:nvPr/>
        </p:nvSpPr>
        <p:spPr bwMode="auto">
          <a:xfrm>
            <a:off x="7111648" y="3161331"/>
            <a:ext cx="3455988" cy="158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Not Listening</a:t>
            </a:r>
            <a:r>
              <a:rPr lang="cs-CZ" altLang="cs-CZ" sz="20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is most harmful behavior</a:t>
            </a:r>
            <a:r>
              <a:rPr lang="cs-CZ" altLang="cs-CZ" sz="1800"/>
              <a:t>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1"/>
    </mc:Choice>
    <mc:Fallback>
      <p:transition spd="slow" advTm="6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415200"/>
            <a:ext cx="10753200" cy="451576"/>
          </a:xfrm>
        </p:spPr>
        <p:txBody>
          <a:bodyPr/>
          <a:lstStyle/>
          <a:p>
            <a:r>
              <a:rPr lang="en-US" altLang="cs-CZ" dirty="0"/>
              <a:t>Functions </a:t>
            </a:r>
            <a:r>
              <a:rPr lang="en-US" altLang="cs-CZ" dirty="0" smtClean="0"/>
              <a:t>of </a:t>
            </a:r>
            <a:r>
              <a:rPr lang="en-US" altLang="cs-CZ" dirty="0"/>
              <a:t>Communication</a:t>
            </a:r>
            <a:endParaRPr lang="cs-CZ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Control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Motivation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Emotional Expression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Information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1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04"/>
    </mc:Choice>
    <mc:Fallback>
      <p:transition spd="slow" advTm="4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Useful</a:t>
            </a:r>
            <a:r>
              <a:rPr lang="cs-CZ" altLang="cs-CZ" dirty="0"/>
              <a:t> </a:t>
            </a:r>
            <a:r>
              <a:rPr lang="cs-CZ" altLang="cs-CZ" dirty="0" err="1"/>
              <a:t>communication</a:t>
            </a:r>
            <a:r>
              <a:rPr lang="cs-CZ" altLang="cs-CZ" dirty="0"/>
              <a:t> </a:t>
            </a:r>
            <a:r>
              <a:rPr lang="cs-CZ" altLang="cs-CZ" dirty="0" err="1" smtClean="0"/>
              <a:t>techniques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Facilitating</a:t>
            </a:r>
            <a:r>
              <a:rPr lang="cs-CZ" altLang="cs-CZ" dirty="0" smtClean="0"/>
              <a:t> </a:t>
            </a:r>
            <a:r>
              <a:rPr lang="cs-CZ" altLang="cs-CZ" dirty="0" err="1"/>
              <a:t>communication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720000" y="2180322"/>
            <a:ext cx="11573600" cy="52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800" b="1" dirty="0"/>
              <a:t> </a:t>
            </a:r>
            <a:r>
              <a:rPr lang="cs-CZ" altLang="cs-CZ" sz="2400" dirty="0">
                <a:latin typeface="+mn-lt"/>
              </a:rPr>
              <a:t>Use of </a:t>
            </a:r>
            <a:r>
              <a:rPr lang="cs-CZ" altLang="cs-CZ" sz="2400" dirty="0" err="1">
                <a:latin typeface="+mn-lt"/>
              </a:rPr>
              <a:t>Touch</a:t>
            </a: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Use of </a:t>
            </a:r>
            <a:r>
              <a:rPr lang="cs-CZ" altLang="cs-CZ" sz="2400" dirty="0" err="1">
                <a:latin typeface="+mn-lt"/>
              </a:rPr>
              <a:t>Multiple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Modalities</a:t>
            </a: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Active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listening</a:t>
            </a: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Use open-</a:t>
            </a:r>
            <a:r>
              <a:rPr lang="cs-CZ" altLang="cs-CZ" sz="2400" dirty="0" err="1">
                <a:latin typeface="+mn-lt"/>
              </a:rPr>
              <a:t>ended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rather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then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 smtClean="0">
                <a:latin typeface="+mn-lt"/>
              </a:rPr>
              <a:t>closed-ended</a:t>
            </a:r>
            <a:r>
              <a:rPr lang="cs-CZ" altLang="cs-CZ" sz="2400" dirty="0" smtClean="0">
                <a:latin typeface="+mn-lt"/>
              </a:rPr>
              <a:t> </a:t>
            </a:r>
            <a:r>
              <a:rPr lang="cs-CZ" altLang="cs-CZ" sz="2400" dirty="0" err="1" smtClean="0">
                <a:latin typeface="+mn-lt"/>
              </a:rPr>
              <a:t>questions</a:t>
            </a: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Dealing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with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Memories</a:t>
            </a:r>
            <a:r>
              <a:rPr lang="cs-CZ" altLang="cs-CZ" sz="2400" dirty="0">
                <a:latin typeface="+mn-lt"/>
              </a:rPr>
              <a:t> and </a:t>
            </a:r>
            <a:r>
              <a:rPr lang="cs-CZ" altLang="cs-CZ" sz="2400" dirty="0" err="1">
                <a:latin typeface="+mn-lt"/>
              </a:rPr>
              <a:t>Reminiscences</a:t>
            </a: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Role Modeling</a:t>
            </a: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Others</a:t>
            </a:r>
            <a:r>
              <a:rPr lang="cs-CZ" altLang="cs-CZ" sz="2400" dirty="0">
                <a:latin typeface="+mn-lt"/>
              </a:rPr>
              <a:t>……..</a:t>
            </a:r>
          </a:p>
          <a:p>
            <a:pPr eaLnBrk="1" hangingPunct="1">
              <a:spcBef>
                <a:spcPct val="0"/>
              </a:spcBef>
            </a:pPr>
            <a:endParaRPr lang="cs-CZ" altLang="cs-CZ" sz="2000" b="1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26"/>
    </mc:Choice>
    <mc:Fallback>
      <p:transition spd="slow" advTm="3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Use of </a:t>
            </a:r>
            <a:r>
              <a:rPr lang="cs-CZ" altLang="cs-CZ" dirty="0" err="1"/>
              <a:t>Touch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1847850" y="1773239"/>
            <a:ext cx="882015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 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34822" name="Rectangle 9"/>
          <p:cNvSpPr>
            <a:spLocks noChangeArrowheads="1"/>
          </p:cNvSpPr>
          <p:nvPr/>
        </p:nvSpPr>
        <p:spPr bwMode="auto">
          <a:xfrm>
            <a:off x="720000" y="1773239"/>
            <a:ext cx="11246222" cy="331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 err="1">
                <a:latin typeface="+mn-lt"/>
              </a:rPr>
              <a:t>Nurses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should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be</a:t>
            </a:r>
            <a:r>
              <a:rPr lang="cs-CZ" altLang="cs-CZ" sz="2400" dirty="0">
                <a:latin typeface="+mn-lt"/>
              </a:rPr>
              <a:t> sensitive to </a:t>
            </a:r>
            <a:r>
              <a:rPr lang="cs-CZ" altLang="cs-CZ" sz="2400" dirty="0" err="1">
                <a:latin typeface="+mn-lt"/>
              </a:rPr>
              <a:t>their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own</a:t>
            </a:r>
            <a:r>
              <a:rPr lang="cs-CZ" altLang="cs-CZ" sz="2400" dirty="0">
                <a:latin typeface="+mn-lt"/>
              </a:rPr>
              <a:t> style  </a:t>
            </a:r>
            <a:r>
              <a:rPr lang="cs-CZ" altLang="cs-CZ" sz="2400" dirty="0" smtClean="0">
                <a:latin typeface="+mn-lt"/>
              </a:rPr>
              <a:t>of </a:t>
            </a:r>
            <a:r>
              <a:rPr lang="cs-CZ" altLang="cs-CZ" sz="2400" dirty="0" err="1">
                <a:latin typeface="+mn-lt"/>
              </a:rPr>
              <a:t>touching</a:t>
            </a:r>
            <a:r>
              <a:rPr lang="cs-CZ" altLang="cs-CZ" sz="2400" dirty="0">
                <a:latin typeface="+mn-lt"/>
              </a:rPr>
              <a:t>: </a:t>
            </a:r>
            <a:endParaRPr lang="cs-CZ" altLang="cs-CZ" sz="2400" dirty="0" smtClean="0">
              <a:latin typeface="+mn-lt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1028700" lvl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000" dirty="0" err="1">
                <a:latin typeface="+mn-lt"/>
              </a:rPr>
              <a:t>how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it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is</a:t>
            </a:r>
            <a:r>
              <a:rPr lang="cs-CZ" altLang="cs-CZ" sz="2000" dirty="0">
                <a:latin typeface="+mn-lt"/>
              </a:rPr>
              <a:t> done, to </a:t>
            </a:r>
            <a:r>
              <a:rPr lang="cs-CZ" altLang="cs-CZ" sz="2000" dirty="0" err="1">
                <a:latin typeface="+mn-lt"/>
              </a:rPr>
              <a:t>whom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when</a:t>
            </a:r>
            <a:r>
              <a:rPr lang="cs-CZ" altLang="cs-CZ" sz="2000" dirty="0">
                <a:latin typeface="+mn-lt"/>
              </a:rPr>
              <a:t>, and </a:t>
            </a:r>
            <a:r>
              <a:rPr lang="cs-CZ" altLang="cs-CZ" sz="2000" dirty="0" err="1">
                <a:latin typeface="+mn-lt"/>
              </a:rPr>
              <a:t>why</a:t>
            </a:r>
            <a:r>
              <a:rPr lang="cs-CZ" altLang="cs-CZ" sz="2000" dirty="0">
                <a:latin typeface="+mn-lt"/>
              </a:rPr>
              <a:t>                                                                       							    </a:t>
            </a:r>
            <a:endParaRPr lang="cs-CZ" altLang="cs-CZ" sz="2000" dirty="0" smtClean="0">
              <a:latin typeface="+mn-lt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 smtClean="0">
                <a:latin typeface="+mn-lt"/>
              </a:rPr>
              <a:t>The </a:t>
            </a:r>
            <a:r>
              <a:rPr lang="cs-CZ" altLang="cs-CZ" sz="2400" dirty="0" err="1">
                <a:latin typeface="+mn-lt"/>
              </a:rPr>
              <a:t>important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thing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is</a:t>
            </a:r>
            <a:r>
              <a:rPr lang="cs-CZ" altLang="cs-CZ" sz="2400" dirty="0">
                <a:latin typeface="+mn-lt"/>
              </a:rPr>
              <a:t> to </a:t>
            </a:r>
            <a:r>
              <a:rPr lang="cs-CZ" altLang="cs-CZ" sz="2400" dirty="0" err="1">
                <a:latin typeface="+mn-lt"/>
              </a:rPr>
              <a:t>acceptate</a:t>
            </a:r>
            <a:r>
              <a:rPr lang="cs-CZ" altLang="cs-CZ" sz="2400" dirty="0">
                <a:latin typeface="+mn-lt"/>
              </a:rPr>
              <a:t> </a:t>
            </a:r>
            <a:endParaRPr lang="cs-CZ" altLang="cs-CZ" sz="2400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None/>
            </a:pPr>
            <a:endParaRPr lang="cs-CZ" altLang="cs-CZ" sz="2400" dirty="0">
              <a:latin typeface="+mn-lt"/>
            </a:endParaRPr>
          </a:p>
          <a:p>
            <a:pPr marL="1028700" lvl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hierarchy of </a:t>
            </a:r>
            <a:r>
              <a:rPr lang="cs-CZ" altLang="cs-CZ" sz="2000" dirty="0" err="1">
                <a:latin typeface="+mn-lt"/>
              </a:rPr>
              <a:t>places</a:t>
            </a:r>
            <a:r>
              <a:rPr lang="cs-CZ" altLang="cs-CZ" sz="2000" dirty="0">
                <a:latin typeface="+mn-lt"/>
              </a:rPr>
              <a:t> on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body </a:t>
            </a:r>
            <a:r>
              <a:rPr lang="cs-CZ" altLang="cs-CZ" sz="2000" dirty="0" err="1">
                <a:latin typeface="+mn-lt"/>
              </a:rPr>
              <a:t>that</a:t>
            </a:r>
            <a:r>
              <a:rPr lang="cs-CZ" altLang="cs-CZ" sz="2000" dirty="0">
                <a:latin typeface="+mn-lt"/>
              </a:rPr>
              <a:t> are </a:t>
            </a:r>
            <a:r>
              <a:rPr lang="cs-CZ" altLang="cs-CZ" sz="2000" dirty="0" err="1">
                <a:latin typeface="+mn-lt"/>
              </a:rPr>
              <a:t>appropriate</a:t>
            </a:r>
            <a:r>
              <a:rPr lang="cs-CZ" altLang="cs-CZ" sz="2000" dirty="0">
                <a:latin typeface="+mn-lt"/>
              </a:rPr>
              <a:t> to </a:t>
            </a:r>
            <a:r>
              <a:rPr lang="cs-CZ" altLang="cs-CZ" sz="2000" dirty="0" err="1">
                <a:latin typeface="+mn-lt"/>
              </a:rPr>
              <a:t>touch</a:t>
            </a:r>
            <a:r>
              <a:rPr lang="cs-CZ" altLang="cs-CZ" sz="2000" dirty="0">
                <a:latin typeface="+mn-lt"/>
              </a:rPr>
              <a:t>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 smtClean="0">
                <a:latin typeface="+mn-lt"/>
              </a:rPr>
              <a:t>(</a:t>
            </a:r>
            <a:r>
              <a:rPr lang="cs-CZ" altLang="cs-CZ" sz="2000" dirty="0" err="1">
                <a:latin typeface="+mn-lt"/>
              </a:rPr>
              <a:t>e.g</a:t>
            </a:r>
            <a:r>
              <a:rPr lang="cs-CZ" altLang="cs-CZ" sz="2000" dirty="0">
                <a:latin typeface="+mn-lt"/>
              </a:rPr>
              <a:t>.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hands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shoulders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back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arms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marL="285750" indent="-285750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1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5"/>
    </mc:Choice>
    <mc:Fallback>
      <p:transition spd="slow" advTm="2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Use of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Modalities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440267" y="1761772"/>
            <a:ext cx="11435643" cy="28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Using</a:t>
            </a:r>
            <a:r>
              <a:rPr lang="cs-CZ" altLang="cs-CZ" sz="2400" dirty="0">
                <a:latin typeface="+mn-lt"/>
              </a:rPr>
              <a:t> more </a:t>
            </a:r>
            <a:r>
              <a:rPr lang="cs-CZ" altLang="cs-CZ" sz="2400" dirty="0" err="1">
                <a:latin typeface="+mn-lt"/>
              </a:rPr>
              <a:t>than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one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 smtClean="0">
                <a:latin typeface="+mn-lt"/>
              </a:rPr>
              <a:t>sense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 smtClean="0">
                <a:latin typeface="+mn-lt"/>
              </a:rPr>
              <a:t>communication</a:t>
            </a:r>
            <a:r>
              <a:rPr lang="cs-CZ" altLang="cs-CZ" sz="2400" dirty="0" smtClean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facilitates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the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smtClean="0">
                <a:latin typeface="+mn-lt"/>
              </a:rPr>
              <a:t>proces </a:t>
            </a:r>
            <a:br>
              <a:rPr lang="cs-CZ" altLang="cs-CZ" sz="2400" dirty="0" smtClean="0">
                <a:latin typeface="+mn-lt"/>
              </a:rPr>
            </a:br>
            <a:r>
              <a:rPr lang="cs-CZ" altLang="cs-CZ" sz="2400" dirty="0" smtClean="0">
                <a:latin typeface="+mn-lt"/>
              </a:rPr>
              <a:t> of </a:t>
            </a:r>
            <a:r>
              <a:rPr lang="cs-CZ" altLang="cs-CZ" sz="2400" dirty="0" err="1">
                <a:latin typeface="+mn-lt"/>
              </a:rPr>
              <a:t>communication</a:t>
            </a:r>
            <a:r>
              <a:rPr lang="cs-CZ" altLang="cs-CZ" sz="2400" dirty="0">
                <a:latin typeface="+mn-lt"/>
              </a:rPr>
              <a:t>;</a:t>
            </a: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endParaRPr lang="cs-CZ" altLang="cs-CZ" sz="2400" dirty="0">
              <a:latin typeface="+mn-lt"/>
            </a:endParaRPr>
          </a:p>
          <a:p>
            <a:pPr marL="285750" indent="-285750" algn="just"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Tahoma" panose="020B0604030504040204" pitchFamily="34" charset="0"/>
              <a:buChar char="₋"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You</a:t>
            </a:r>
            <a:r>
              <a:rPr lang="cs-CZ" altLang="cs-CZ" sz="2400" dirty="0">
                <a:latin typeface="+mn-lt"/>
              </a:rPr>
              <a:t> are </a:t>
            </a:r>
            <a:r>
              <a:rPr lang="cs-CZ" altLang="cs-CZ" sz="2400" dirty="0" err="1">
                <a:latin typeface="+mn-lt"/>
              </a:rPr>
              <a:t>able</a:t>
            </a:r>
            <a:r>
              <a:rPr lang="cs-CZ" altLang="cs-CZ" sz="2400" dirty="0">
                <a:latin typeface="+mn-lt"/>
              </a:rPr>
              <a:t> to </a:t>
            </a:r>
            <a:r>
              <a:rPr lang="cs-CZ" altLang="cs-CZ" sz="2400" dirty="0" err="1">
                <a:latin typeface="+mn-lt"/>
              </a:rPr>
              <a:t>understand</a:t>
            </a:r>
            <a:r>
              <a:rPr lang="cs-CZ" altLang="cs-CZ" sz="2400" dirty="0">
                <a:latin typeface="+mn-lt"/>
              </a:rPr>
              <a:t> not </a:t>
            </a:r>
            <a:r>
              <a:rPr lang="cs-CZ" altLang="cs-CZ" sz="2400" dirty="0" err="1">
                <a:latin typeface="+mn-lt"/>
              </a:rPr>
              <a:t>only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trought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 smtClean="0">
                <a:latin typeface="+mn-lt"/>
              </a:rPr>
              <a:t>normal</a:t>
            </a:r>
            <a:r>
              <a:rPr lang="cs-CZ" altLang="cs-CZ" sz="2400" dirty="0" smtClean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communication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channels</a:t>
            </a:r>
            <a:r>
              <a:rPr lang="cs-CZ" altLang="cs-CZ" sz="2400" dirty="0">
                <a:latin typeface="+mn-lt"/>
              </a:rPr>
              <a:t> (</a:t>
            </a:r>
            <a:r>
              <a:rPr lang="cs-CZ" altLang="cs-CZ" sz="2400" dirty="0" err="1">
                <a:latin typeface="+mn-lt"/>
              </a:rPr>
              <a:t>ears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eyes</a:t>
            </a:r>
            <a:r>
              <a:rPr lang="cs-CZ" altLang="cs-CZ" sz="2400" dirty="0" smtClean="0">
                <a:latin typeface="+mn-lt"/>
              </a:rPr>
              <a:t>) </a:t>
            </a:r>
            <a:r>
              <a:rPr lang="cs-CZ" altLang="cs-CZ" sz="2400" dirty="0">
                <a:latin typeface="+mn-lt"/>
              </a:rPr>
              <a:t>but </a:t>
            </a:r>
            <a:r>
              <a:rPr lang="cs-CZ" altLang="cs-CZ" sz="2400" dirty="0" err="1">
                <a:latin typeface="+mn-lt"/>
              </a:rPr>
              <a:t>you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can</a:t>
            </a:r>
            <a:r>
              <a:rPr lang="cs-CZ" altLang="cs-CZ" sz="2400" dirty="0">
                <a:latin typeface="+mn-lt"/>
              </a:rPr>
              <a:t> use </a:t>
            </a:r>
            <a:r>
              <a:rPr lang="cs-CZ" altLang="cs-CZ" sz="2400" dirty="0" err="1">
                <a:latin typeface="+mn-lt"/>
              </a:rPr>
              <a:t>your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heart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too</a:t>
            </a:r>
            <a:r>
              <a:rPr lang="cs-CZ" altLang="cs-CZ" sz="2400" dirty="0">
                <a:latin typeface="+mn-lt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1"/>
    </mc:Choice>
    <mc:Fallback>
      <p:transition spd="slow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1847850" y="1773238"/>
            <a:ext cx="88201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 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modelling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81325" y="1930262"/>
            <a:ext cx="10753200" cy="4139998"/>
          </a:xfrm>
        </p:spPr>
        <p:txBody>
          <a:bodyPr/>
          <a:lstStyle/>
          <a:p>
            <a:r>
              <a:rPr lang="en-US" dirty="0">
                <a:latin typeface="Arial (Základní text)"/>
              </a:rPr>
              <a:t>It is one  aspect of care through </a:t>
            </a:r>
            <a:r>
              <a:rPr lang="en-US" dirty="0" smtClean="0">
                <a:latin typeface="Arial (Základní text)"/>
              </a:rPr>
              <a:t>which</a:t>
            </a:r>
            <a:r>
              <a:rPr lang="cs-CZ" dirty="0" smtClean="0">
                <a:latin typeface="Arial (Základní text)"/>
              </a:rPr>
              <a:t> </a:t>
            </a:r>
            <a:r>
              <a:rPr lang="en-US" dirty="0" smtClean="0">
                <a:latin typeface="Arial (Základní text)"/>
              </a:rPr>
              <a:t>we </a:t>
            </a:r>
            <a:r>
              <a:rPr lang="en-US" dirty="0">
                <a:latin typeface="Arial (Základní text)"/>
              </a:rPr>
              <a:t>indirectly affects the interpersonal relationships between the patients </a:t>
            </a:r>
            <a:r>
              <a:rPr lang="en-US" dirty="0" smtClean="0">
                <a:latin typeface="Arial (Základní text)"/>
              </a:rPr>
              <a:t>and </a:t>
            </a:r>
            <a:r>
              <a:rPr lang="en-US" dirty="0">
                <a:latin typeface="Arial (Základní text)"/>
              </a:rPr>
              <a:t>caregivers (e.g. </a:t>
            </a:r>
            <a:r>
              <a:rPr lang="en-US" dirty="0" err="1">
                <a:latin typeface="Arial (Základní text)"/>
              </a:rPr>
              <a:t>medialisation</a:t>
            </a:r>
            <a:r>
              <a:rPr lang="en-US" dirty="0">
                <a:latin typeface="Arial (Základní text)"/>
              </a:rPr>
              <a:t>, </a:t>
            </a:r>
            <a:r>
              <a:rPr lang="en-US" dirty="0" err="1">
                <a:latin typeface="Arial (Základní text)"/>
              </a:rPr>
              <a:t>externalisation</a:t>
            </a:r>
            <a:r>
              <a:rPr lang="en-US" dirty="0">
                <a:latin typeface="Arial (Základní text)"/>
              </a:rPr>
              <a:t>).</a:t>
            </a:r>
          </a:p>
          <a:p>
            <a:endParaRPr lang="cs-CZ" dirty="0">
              <a:latin typeface="Arial (Základní text)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3"/>
    </mc:Choice>
    <mc:Fallback>
      <p:transition spd="slow" advTm="1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Active</a:t>
            </a:r>
            <a:r>
              <a:rPr lang="cs-CZ" altLang="cs-CZ" dirty="0"/>
              <a:t> </a:t>
            </a:r>
            <a:r>
              <a:rPr lang="cs-CZ" altLang="cs-CZ" dirty="0" err="1"/>
              <a:t>listening</a:t>
            </a:r>
            <a:r>
              <a:rPr lang="cs-CZ" altLang="cs-CZ" dirty="0"/>
              <a:t> </a:t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200000"/>
              </a:lnSpc>
              <a:buNone/>
            </a:pPr>
            <a:r>
              <a:rPr lang="en-US" sz="2000" b="1" dirty="0"/>
              <a:t>The steps of active listening: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 ENCOURAGEMENT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CLARIFICATION – EXPLANATION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PARAPHRASE/</a:t>
            </a:r>
            <a:r>
              <a:rPr lang="en-US" sz="2000" dirty="0" err="1"/>
              <a:t>ing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REFLECTION – MIRROR 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SUMMARISING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APPRECIATION – evaluation</a:t>
            </a:r>
          </a:p>
          <a:p>
            <a:pPr>
              <a:lnSpc>
                <a:spcPct val="200000"/>
              </a:lnSpc>
            </a:pPr>
            <a:endParaRPr lang="cs-CZ" sz="2400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847850" y="2420939"/>
            <a:ext cx="882015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524000" y="2205038"/>
            <a:ext cx="84978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8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01"/>
    </mc:Choice>
    <mc:Fallback>
      <p:transition spd="slow" advTm="6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cs-CZ" dirty="0"/>
              <a:t>How to Be an Effective Listener</a:t>
            </a:r>
            <a:r>
              <a:rPr lang="en-US" altLang="cs-CZ" dirty="0" smtClean="0"/>
              <a:t/>
            </a:r>
            <a:br>
              <a:rPr lang="en-US" altLang="cs-CZ" dirty="0" smtClean="0"/>
            </a:br>
            <a:r>
              <a:rPr lang="en-US" altLang="cs-CZ" dirty="0" smtClean="0"/>
              <a:t> </a:t>
            </a:r>
            <a:endParaRPr lang="en-US" altLang="cs-CZ" b="1" dirty="0" smtClean="0">
              <a:latin typeface="Bookman Old Style" panose="02050604050505020204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You Think about </a:t>
            </a:r>
            <a:r>
              <a:rPr lang="en-US" dirty="0" smtClean="0"/>
              <a:t>Listening?</a:t>
            </a:r>
            <a:endParaRPr lang="en-US" dirty="0"/>
          </a:p>
          <a:p>
            <a:r>
              <a:rPr lang="en-US" dirty="0" smtClean="0"/>
              <a:t>Understand </a:t>
            </a:r>
            <a:r>
              <a:rPr lang="en-US" dirty="0"/>
              <a:t>the complexities of listening</a:t>
            </a:r>
          </a:p>
          <a:p>
            <a:r>
              <a:rPr lang="en-US" dirty="0" smtClean="0"/>
              <a:t>Prepare </a:t>
            </a:r>
            <a:r>
              <a:rPr lang="en-US" dirty="0"/>
              <a:t>to listen</a:t>
            </a:r>
          </a:p>
          <a:p>
            <a:r>
              <a:rPr lang="en-US" dirty="0" smtClean="0"/>
              <a:t>Adjust </a:t>
            </a:r>
            <a:r>
              <a:rPr lang="en-US" dirty="0"/>
              <a:t>to the situation</a:t>
            </a:r>
          </a:p>
          <a:p>
            <a:r>
              <a:rPr lang="cs-CZ" dirty="0" smtClean="0"/>
              <a:t>F</a:t>
            </a:r>
            <a:r>
              <a:rPr lang="en-US" dirty="0" err="1" smtClean="0"/>
              <a:t>ocus</a:t>
            </a:r>
            <a:r>
              <a:rPr lang="en-US" dirty="0" smtClean="0"/>
              <a:t> </a:t>
            </a:r>
            <a:r>
              <a:rPr lang="en-US" dirty="0"/>
              <a:t>on ideas or key points</a:t>
            </a:r>
          </a:p>
          <a:p>
            <a:r>
              <a:rPr lang="en-US" dirty="0" smtClean="0"/>
              <a:t>Capitalize </a:t>
            </a:r>
            <a:r>
              <a:rPr lang="en-US" dirty="0"/>
              <a:t>on the speed differential</a:t>
            </a:r>
          </a:p>
          <a:p>
            <a:r>
              <a:rPr lang="en-US" dirty="0" smtClean="0"/>
              <a:t>Organize </a:t>
            </a:r>
            <a:r>
              <a:rPr lang="en-US" dirty="0"/>
              <a:t>material for learning 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55189"/>
      </p:ext>
    </p:extLst>
  </p:cSld>
  <p:clrMapOvr>
    <a:masterClrMapping/>
  </p:clrMapOvr>
  <p:transition advTm="42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Dealing with memories </a:t>
            </a:r>
            <a:r>
              <a:rPr lang="en-US" altLang="cs-CZ" dirty="0" smtClean="0"/>
              <a:t>and </a:t>
            </a:r>
            <a:r>
              <a:rPr lang="en-US" altLang="cs-CZ" dirty="0"/>
              <a:t>Reminiscences</a:t>
            </a:r>
            <a:br>
              <a:rPr lang="en-US" altLang="cs-CZ" dirty="0"/>
            </a:br>
            <a:endParaRPr lang="cs-CZ" altLang="cs-CZ" dirty="0" smtClean="0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806654" y="1622357"/>
            <a:ext cx="1089992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This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can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be</a:t>
            </a:r>
            <a:r>
              <a:rPr lang="cs-CZ" altLang="cs-CZ" sz="2400" b="1" dirty="0">
                <a:latin typeface="+mj-lt"/>
              </a:rPr>
              <a:t> a very </a:t>
            </a:r>
            <a:r>
              <a:rPr lang="cs-CZ" altLang="cs-CZ" sz="2400" b="1" dirty="0" err="1">
                <a:latin typeface="+mj-lt"/>
              </a:rPr>
              <a:t>meaningful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way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through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which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especially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older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adults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review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their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life</a:t>
            </a:r>
            <a:r>
              <a:rPr lang="cs-CZ" altLang="cs-CZ" sz="2400" b="1" dirty="0">
                <a:latin typeface="+mj-lt"/>
              </a:rPr>
              <a:t>, </a:t>
            </a:r>
            <a:r>
              <a:rPr lang="cs-CZ" altLang="cs-CZ" sz="2400" b="1" dirty="0" err="1">
                <a:latin typeface="+mj-lt"/>
              </a:rPr>
              <a:t>establish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its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meaning</a:t>
            </a:r>
            <a:r>
              <a:rPr lang="cs-CZ" altLang="cs-CZ" sz="2400" b="1" dirty="0">
                <a:latin typeface="+mj-lt"/>
              </a:rPr>
              <a:t> and </a:t>
            </a:r>
            <a:r>
              <a:rPr lang="cs-CZ" altLang="cs-CZ" sz="2400" b="1" dirty="0" err="1">
                <a:latin typeface="+mj-lt"/>
              </a:rPr>
              <a:t>confront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their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conflicts</a:t>
            </a:r>
            <a:r>
              <a:rPr lang="cs-CZ" altLang="cs-CZ" sz="2400" b="1" dirty="0">
                <a:latin typeface="+mj-lt"/>
              </a:rPr>
              <a:t>/negative </a:t>
            </a:r>
            <a:r>
              <a:rPr lang="cs-CZ" altLang="cs-CZ" sz="2400" b="1" dirty="0" err="1">
                <a:latin typeface="+mj-lt"/>
              </a:rPr>
              <a:t>acts</a:t>
            </a:r>
            <a:r>
              <a:rPr lang="cs-CZ" altLang="cs-CZ" sz="2400" b="1" dirty="0">
                <a:latin typeface="+mj-lt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+mj-lt"/>
            </a:endParaRPr>
          </a:p>
          <a:p>
            <a:pPr marL="252000" indent="-180000">
              <a:lnSpc>
                <a:spcPct val="2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000" dirty="0" err="1">
                <a:latin typeface="+mn-lt"/>
              </a:rPr>
              <a:t>Ask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explorative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questions</a:t>
            </a:r>
            <a:endParaRPr lang="cs-CZ" altLang="cs-CZ" sz="2000" dirty="0">
              <a:latin typeface="+mn-lt"/>
            </a:endParaRPr>
          </a:p>
          <a:p>
            <a:pPr marL="252000" indent="-180000">
              <a:lnSpc>
                <a:spcPct val="2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000" dirty="0" smtClean="0">
                <a:latin typeface="+mn-lt"/>
              </a:rPr>
              <a:t>  </a:t>
            </a:r>
            <a:r>
              <a:rPr lang="cs-CZ" altLang="cs-CZ" sz="2000" dirty="0">
                <a:latin typeface="+mn-lt"/>
              </a:rPr>
              <a:t>Use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memory</a:t>
            </a:r>
            <a:r>
              <a:rPr lang="cs-CZ" altLang="cs-CZ" sz="2000" dirty="0">
                <a:latin typeface="+mn-lt"/>
              </a:rPr>
              <a:t> as a </a:t>
            </a:r>
            <a:r>
              <a:rPr lang="cs-CZ" altLang="cs-CZ" sz="2000" dirty="0" err="1">
                <a:latin typeface="+mn-lt"/>
              </a:rPr>
              <a:t>bridge</a:t>
            </a:r>
            <a:r>
              <a:rPr lang="cs-CZ" altLang="cs-CZ" sz="2000" dirty="0">
                <a:latin typeface="+mn-lt"/>
              </a:rPr>
              <a:t> to </a:t>
            </a:r>
            <a:r>
              <a:rPr lang="cs-CZ" altLang="cs-CZ" sz="2000" dirty="0" err="1">
                <a:latin typeface="+mn-lt"/>
              </a:rPr>
              <a:t>other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information</a:t>
            </a:r>
            <a:endParaRPr lang="cs-CZ" altLang="cs-CZ" sz="2000" dirty="0">
              <a:latin typeface="+mn-lt"/>
            </a:endParaRPr>
          </a:p>
          <a:p>
            <a:pPr marL="252000" indent="-180000">
              <a:lnSpc>
                <a:spcPct val="2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000" dirty="0" smtClean="0">
                <a:latin typeface="+mn-lt"/>
              </a:rPr>
              <a:t>  </a:t>
            </a:r>
            <a:r>
              <a:rPr lang="cs-CZ" altLang="cs-CZ" sz="2000" dirty="0" err="1">
                <a:latin typeface="+mn-lt"/>
              </a:rPr>
              <a:t>Find</a:t>
            </a:r>
            <a:r>
              <a:rPr lang="cs-CZ" altLang="cs-CZ" sz="2000" dirty="0">
                <a:latin typeface="+mn-lt"/>
              </a:rPr>
              <a:t> a </a:t>
            </a:r>
            <a:r>
              <a:rPr lang="cs-CZ" altLang="cs-CZ" sz="2000" dirty="0" err="1">
                <a:latin typeface="+mn-lt"/>
              </a:rPr>
              <a:t>cue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for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questions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within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frequently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heard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stories</a:t>
            </a:r>
            <a:endParaRPr lang="cs-CZ" altLang="cs-CZ" sz="2000" dirty="0">
              <a:latin typeface="+mn-lt"/>
            </a:endParaRPr>
          </a:p>
          <a:p>
            <a:pPr marL="252000" indent="-180000">
              <a:lnSpc>
                <a:spcPct val="2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sz="2000" dirty="0" smtClean="0">
                <a:latin typeface="+mn-lt"/>
              </a:rPr>
              <a:t>  </a:t>
            </a:r>
            <a:r>
              <a:rPr lang="cs-CZ" altLang="cs-CZ" sz="2000" dirty="0" err="1">
                <a:latin typeface="+mn-lt"/>
              </a:rPr>
              <a:t>Practice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ways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how</a:t>
            </a:r>
            <a:r>
              <a:rPr lang="cs-CZ" altLang="cs-CZ" sz="2000" dirty="0">
                <a:latin typeface="+mn-lt"/>
              </a:rPr>
              <a:t> to </a:t>
            </a:r>
            <a:r>
              <a:rPr lang="cs-CZ" altLang="cs-CZ" sz="2000" dirty="0" err="1">
                <a:latin typeface="+mn-lt"/>
              </a:rPr>
              <a:t>tell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person </a:t>
            </a:r>
            <a:r>
              <a:rPr lang="cs-CZ" altLang="cs-CZ" sz="2000" dirty="0" err="1">
                <a:latin typeface="+mn-lt"/>
              </a:rPr>
              <a:t>that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you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have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already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heard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this</a:t>
            </a:r>
            <a:r>
              <a:rPr lang="cs-CZ" altLang="cs-CZ" sz="2000" dirty="0">
                <a:latin typeface="+mn-lt"/>
              </a:rPr>
              <a:t> story</a:t>
            </a:r>
          </a:p>
          <a:p>
            <a:pPr marL="252000" indent="-180000">
              <a:lnSpc>
                <a:spcPct val="2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altLang="cs-CZ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9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67"/>
    </mc:Choice>
    <mc:Fallback>
      <p:transition spd="slow" advTm="4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2060576"/>
            <a:ext cx="4506913" cy="4392613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80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524000" y="227647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2800" b="1">
              <a:latin typeface="Bookman Old Style" panose="02050604050505020204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20000" y="1518238"/>
            <a:ext cx="9144000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1. </a:t>
            </a:r>
            <a:r>
              <a:rPr lang="cs-CZ" altLang="cs-CZ" sz="2000" b="1" dirty="0" err="1">
                <a:latin typeface="+mj-lt"/>
              </a:rPr>
              <a:t>Accepting</a:t>
            </a:r>
            <a:r>
              <a:rPr lang="cs-CZ" altLang="cs-CZ" sz="2000" b="1" dirty="0">
                <a:latin typeface="+mj-lt"/>
              </a:rPr>
              <a:t>	</a:t>
            </a:r>
            <a:r>
              <a:rPr lang="cs-CZ" altLang="cs-CZ" sz="1600" dirty="0">
                <a:latin typeface="+mj-lt"/>
              </a:rPr>
              <a:t>- use </a:t>
            </a:r>
            <a:r>
              <a:rPr lang="cs-CZ" altLang="cs-CZ" sz="1600" dirty="0" err="1">
                <a:latin typeface="+mj-lt"/>
              </a:rPr>
              <a:t>client´s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correct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name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respond</a:t>
            </a:r>
            <a:r>
              <a:rPr lang="cs-CZ" altLang="cs-CZ" sz="1600" dirty="0">
                <a:latin typeface="+mj-lt"/>
              </a:rPr>
              <a:t> to </a:t>
            </a:r>
            <a:r>
              <a:rPr lang="cs-CZ" altLang="cs-CZ" sz="1600" dirty="0" err="1">
                <a:latin typeface="+mj-lt"/>
              </a:rPr>
              <a:t>cues</a:t>
            </a: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+mj-lt"/>
              </a:rPr>
              <a:t>		- </a:t>
            </a:r>
            <a:r>
              <a:rPr lang="cs-CZ" altLang="cs-CZ" sz="1600" dirty="0" err="1">
                <a:latin typeface="+mj-lt"/>
              </a:rPr>
              <a:t>maintain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eye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contact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adopt</a:t>
            </a:r>
            <a:r>
              <a:rPr lang="cs-CZ" altLang="cs-CZ" sz="1600" dirty="0">
                <a:latin typeface="+mj-lt"/>
              </a:rPr>
              <a:t> open </a:t>
            </a:r>
            <a:r>
              <a:rPr lang="cs-CZ" altLang="cs-CZ" sz="1600" dirty="0" err="1">
                <a:latin typeface="+mj-lt"/>
              </a:rPr>
              <a:t>posture</a:t>
            </a: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2. </a:t>
            </a:r>
            <a:r>
              <a:rPr lang="cs-CZ" altLang="cs-CZ" sz="2000" b="1" dirty="0" err="1">
                <a:latin typeface="+mj-lt"/>
              </a:rPr>
              <a:t>Listening</a:t>
            </a:r>
            <a:r>
              <a:rPr lang="cs-CZ" altLang="cs-CZ" sz="2000" b="1" dirty="0">
                <a:latin typeface="+mj-lt"/>
              </a:rPr>
              <a:t>	</a:t>
            </a:r>
            <a:r>
              <a:rPr lang="cs-CZ" altLang="cs-CZ" sz="1600" dirty="0">
                <a:latin typeface="+mj-lt"/>
              </a:rPr>
              <a:t>- </a:t>
            </a:r>
            <a:r>
              <a:rPr lang="cs-CZ" altLang="cs-CZ" sz="1600" dirty="0" err="1">
                <a:latin typeface="+mj-lt"/>
              </a:rPr>
              <a:t>nods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head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smiles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encouraging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responses</a:t>
            </a:r>
            <a:r>
              <a:rPr lang="cs-CZ" altLang="cs-CZ" sz="1600" dirty="0">
                <a:latin typeface="+mj-lt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+mj-lt"/>
              </a:rPr>
              <a:t>                           </a:t>
            </a:r>
            <a:r>
              <a:rPr lang="cs-CZ" altLang="cs-CZ" sz="1600" dirty="0" smtClean="0">
                <a:latin typeface="+mj-lt"/>
              </a:rPr>
              <a:t>     </a:t>
            </a:r>
            <a:r>
              <a:rPr lang="cs-CZ" altLang="cs-CZ" sz="1600" dirty="0">
                <a:latin typeface="+mj-lt"/>
              </a:rPr>
              <a:t>- use </a:t>
            </a:r>
            <a:r>
              <a:rPr lang="cs-CZ" altLang="cs-CZ" sz="1600" dirty="0" err="1">
                <a:latin typeface="+mj-lt"/>
              </a:rPr>
              <a:t>therapeutic</a:t>
            </a:r>
            <a:r>
              <a:rPr lang="cs-CZ" altLang="cs-CZ" sz="1600" dirty="0">
                <a:latin typeface="+mj-lt"/>
              </a:rPr>
              <a:t> silence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3. </a:t>
            </a:r>
            <a:r>
              <a:rPr lang="cs-CZ" altLang="cs-CZ" sz="2000" b="1" dirty="0" err="1">
                <a:latin typeface="+mj-lt"/>
              </a:rPr>
              <a:t>Clarifying</a:t>
            </a:r>
            <a:r>
              <a:rPr lang="cs-CZ" altLang="cs-CZ" sz="2000" b="1" dirty="0">
                <a:latin typeface="+mj-lt"/>
              </a:rPr>
              <a:t>  </a:t>
            </a:r>
            <a:r>
              <a:rPr lang="cs-CZ" altLang="cs-CZ" sz="1600" dirty="0">
                <a:latin typeface="+mj-lt"/>
              </a:rPr>
              <a:t>- </a:t>
            </a:r>
            <a:r>
              <a:rPr lang="cs-CZ" altLang="cs-CZ" sz="1600" dirty="0" err="1">
                <a:latin typeface="+mj-lt"/>
              </a:rPr>
              <a:t>ask</a:t>
            </a:r>
            <a:r>
              <a:rPr lang="cs-CZ" altLang="cs-CZ" sz="1600" dirty="0">
                <a:latin typeface="+mj-lt"/>
              </a:rPr>
              <a:t> open </a:t>
            </a:r>
            <a:r>
              <a:rPr lang="cs-CZ" altLang="cs-CZ" sz="1600" dirty="0" err="1">
                <a:latin typeface="+mj-lt"/>
              </a:rPr>
              <a:t>ended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question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restate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the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problem</a:t>
            </a: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+mj-lt"/>
              </a:rPr>
              <a:t>	</a:t>
            </a:r>
            <a:r>
              <a:rPr lang="cs-CZ" altLang="cs-CZ" sz="1600" dirty="0" smtClean="0">
                <a:latin typeface="+mj-lt"/>
              </a:rPr>
              <a:t>            - </a:t>
            </a:r>
            <a:r>
              <a:rPr lang="cs-CZ" altLang="cs-CZ" sz="1600" dirty="0" err="1">
                <a:latin typeface="+mj-lt"/>
              </a:rPr>
              <a:t>validate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perception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acknowledge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confusion</a:t>
            </a: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    </a:t>
            </a:r>
            <a:r>
              <a:rPr lang="cs-CZ" altLang="cs-CZ" sz="2000" b="1" dirty="0" err="1">
                <a:latin typeface="+mj-lt"/>
              </a:rPr>
              <a:t>Informing</a:t>
            </a:r>
            <a:r>
              <a:rPr lang="cs-CZ" altLang="cs-CZ" sz="2000" b="1" dirty="0">
                <a:latin typeface="+mj-lt"/>
              </a:rPr>
              <a:t>  </a:t>
            </a:r>
            <a:r>
              <a:rPr lang="cs-CZ" altLang="cs-CZ" sz="1600" dirty="0">
                <a:latin typeface="+mj-lt"/>
              </a:rPr>
              <a:t>- </a:t>
            </a:r>
            <a:r>
              <a:rPr lang="cs-CZ" altLang="cs-CZ" sz="1600" dirty="0" err="1">
                <a:latin typeface="+mj-lt"/>
              </a:rPr>
              <a:t>provide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honest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complete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answers</a:t>
            </a:r>
            <a:r>
              <a:rPr lang="cs-CZ" altLang="cs-CZ" sz="1600" dirty="0">
                <a:latin typeface="+mj-lt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+mj-lt"/>
              </a:rPr>
              <a:t>		- </a:t>
            </a:r>
            <a:r>
              <a:rPr lang="cs-CZ" altLang="cs-CZ" sz="1600" dirty="0" err="1">
                <a:latin typeface="+mj-lt"/>
              </a:rPr>
              <a:t>assess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client´s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knowledge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level</a:t>
            </a: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dirty="0">
              <a:latin typeface="+mj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+mj-lt"/>
              </a:rPr>
              <a:t>4 – 5 </a:t>
            </a:r>
            <a:r>
              <a:rPr lang="cs-CZ" altLang="cs-CZ" sz="2000" b="1" dirty="0" err="1">
                <a:latin typeface="+mj-lt"/>
              </a:rPr>
              <a:t>Analyzing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1600" dirty="0">
                <a:latin typeface="+mj-lt"/>
              </a:rPr>
              <a:t>- </a:t>
            </a:r>
            <a:r>
              <a:rPr lang="cs-CZ" altLang="cs-CZ" sz="1600" dirty="0" err="1">
                <a:latin typeface="+mj-lt"/>
              </a:rPr>
              <a:t>identify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unknown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emotion</a:t>
            </a:r>
            <a:r>
              <a:rPr lang="cs-CZ" altLang="cs-CZ" sz="1600" dirty="0">
                <a:latin typeface="+mj-lt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+mj-lt"/>
              </a:rPr>
              <a:t>		 </a:t>
            </a:r>
            <a:r>
              <a:rPr lang="cs-CZ" altLang="cs-CZ" sz="1600" dirty="0" smtClean="0">
                <a:latin typeface="+mj-lt"/>
              </a:rPr>
              <a:t>- </a:t>
            </a:r>
            <a:r>
              <a:rPr lang="cs-CZ" altLang="cs-CZ" sz="1600" dirty="0">
                <a:latin typeface="+mj-lt"/>
              </a:rPr>
              <a:t>interpret </a:t>
            </a:r>
            <a:r>
              <a:rPr lang="cs-CZ" altLang="cs-CZ" sz="1600" dirty="0" err="1">
                <a:latin typeface="+mj-lt"/>
              </a:rPr>
              <a:t>underlying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meanings</a:t>
            </a:r>
            <a:r>
              <a:rPr lang="cs-CZ" altLang="cs-CZ" sz="1600" dirty="0">
                <a:latin typeface="+mj-lt"/>
              </a:rPr>
              <a:t>, </a:t>
            </a:r>
            <a:r>
              <a:rPr lang="cs-CZ" altLang="cs-CZ" sz="1600" dirty="0" err="1">
                <a:latin typeface="+mj-lt"/>
              </a:rPr>
              <a:t>confront</a:t>
            </a:r>
            <a:r>
              <a:rPr lang="cs-CZ" altLang="cs-CZ" sz="1600" dirty="0">
                <a:latin typeface="+mj-lt"/>
              </a:rPr>
              <a:t> </a:t>
            </a:r>
            <a:r>
              <a:rPr lang="cs-CZ" altLang="cs-CZ" sz="1600" dirty="0" err="1">
                <a:latin typeface="+mj-lt"/>
              </a:rPr>
              <a:t>conflicts</a:t>
            </a:r>
            <a:r>
              <a:rPr lang="cs-CZ" altLang="cs-CZ" sz="1600" dirty="0">
                <a:latin typeface="+mj-lt"/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Levels</a:t>
            </a:r>
            <a:r>
              <a:rPr lang="cs-CZ" dirty="0"/>
              <a:t> of </a:t>
            </a:r>
            <a:r>
              <a:rPr lang="cs-CZ" dirty="0" err="1"/>
              <a:t>nurses</a:t>
            </a:r>
            <a:r>
              <a:rPr lang="cs-CZ" dirty="0"/>
              <a:t> </a:t>
            </a:r>
            <a:r>
              <a:rPr lang="cs-CZ" dirty="0" err="1"/>
              <a:t>actions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17"/>
    </mc:Choice>
    <mc:Fallback>
      <p:transition spd="slow" advTm="3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379829"/>
            <a:ext cx="11472000" cy="451576"/>
          </a:xfrm>
        </p:spPr>
        <p:txBody>
          <a:bodyPr/>
          <a:lstStyle/>
          <a:p>
            <a:r>
              <a:rPr lang="en-US" altLang="cs-CZ" dirty="0"/>
              <a:t>How to be </a:t>
            </a:r>
            <a:r>
              <a:rPr lang="en-US" altLang="cs-CZ" dirty="0" smtClean="0"/>
              <a:t>confronted </a:t>
            </a:r>
            <a:r>
              <a:rPr lang="en-US" altLang="cs-CZ" dirty="0"/>
              <a:t>with patients emotions </a:t>
            </a:r>
            <a:endParaRPr lang="cs-CZ" altLang="cs-CZ" dirty="0" smtClean="0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847850" y="2420939"/>
            <a:ext cx="882015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959555" y="1860198"/>
            <a:ext cx="849788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 smtClean="0">
                <a:latin typeface="+mj-lt"/>
              </a:rPr>
              <a:t>NURSE–</a:t>
            </a:r>
            <a:r>
              <a:rPr lang="cs-CZ" altLang="cs-CZ" b="1" u="sng" dirty="0" err="1" smtClean="0">
                <a:latin typeface="+mj-lt"/>
              </a:rPr>
              <a:t>ing</a:t>
            </a:r>
            <a:r>
              <a:rPr lang="cs-CZ" altLang="cs-CZ" b="1" u="sng" dirty="0" smtClean="0">
                <a:latin typeface="+mj-lt"/>
              </a:rPr>
              <a:t> </a:t>
            </a:r>
            <a:r>
              <a:rPr lang="cs-CZ" altLang="cs-CZ" b="1" u="sng" dirty="0">
                <a:latin typeface="+mj-lt"/>
              </a:rPr>
              <a:t>and </a:t>
            </a:r>
            <a:r>
              <a:rPr lang="cs-CZ" altLang="cs-CZ" b="1" u="sng" dirty="0" err="1">
                <a:latin typeface="+mj-lt"/>
              </a:rPr>
              <a:t>Emotion</a:t>
            </a:r>
            <a:endParaRPr lang="cs-CZ" altLang="cs-CZ" b="1" u="sng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u="sng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N</a:t>
            </a:r>
            <a:r>
              <a:rPr lang="cs-CZ" altLang="cs-CZ" b="1" dirty="0">
                <a:latin typeface="+mj-lt"/>
              </a:rPr>
              <a:t>- </a:t>
            </a:r>
            <a:r>
              <a:rPr lang="cs-CZ" altLang="cs-CZ" b="1" dirty="0" err="1">
                <a:latin typeface="+mj-lt"/>
              </a:rPr>
              <a:t>Name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the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emotion</a:t>
            </a: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U</a:t>
            </a:r>
            <a:r>
              <a:rPr lang="cs-CZ" altLang="cs-CZ" b="1" dirty="0">
                <a:latin typeface="+mj-lt"/>
              </a:rPr>
              <a:t>- </a:t>
            </a:r>
            <a:r>
              <a:rPr lang="cs-CZ" altLang="cs-CZ" b="1" dirty="0" err="1">
                <a:latin typeface="+mj-lt"/>
              </a:rPr>
              <a:t>Understand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the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emotion</a:t>
            </a: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cs-CZ" altLang="cs-CZ" b="1" dirty="0">
                <a:latin typeface="+mj-lt"/>
              </a:rPr>
              <a:t>- </a:t>
            </a:r>
            <a:r>
              <a:rPr lang="cs-CZ" altLang="cs-CZ" b="1" dirty="0" err="1">
                <a:latin typeface="+mj-lt"/>
              </a:rPr>
              <a:t>Respect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or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praise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the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patient</a:t>
            </a: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cs-CZ" altLang="cs-CZ" b="1" dirty="0">
                <a:latin typeface="+mj-lt"/>
              </a:rPr>
              <a:t>- Support </a:t>
            </a:r>
            <a:r>
              <a:rPr lang="cs-CZ" altLang="cs-CZ" b="1" dirty="0" err="1">
                <a:latin typeface="+mj-lt"/>
              </a:rPr>
              <a:t>the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patient</a:t>
            </a: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cs-CZ" altLang="cs-CZ" b="1" dirty="0">
                <a:latin typeface="+mj-lt"/>
              </a:rPr>
              <a:t>- </a:t>
            </a:r>
            <a:r>
              <a:rPr lang="cs-CZ" altLang="cs-CZ" b="1" dirty="0" err="1">
                <a:latin typeface="+mj-lt"/>
              </a:rPr>
              <a:t>Explore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what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underlies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the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b="1" dirty="0" err="1">
                <a:latin typeface="+mj-lt"/>
              </a:rPr>
              <a:t>emotion</a:t>
            </a: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+mj-lt"/>
              </a:rPr>
              <a:t>Robert Smith has </a:t>
            </a:r>
            <a:r>
              <a:rPr lang="cs-CZ" altLang="cs-CZ" sz="1200" dirty="0" err="1">
                <a:latin typeface="+mj-lt"/>
              </a:rPr>
              <a:t>created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this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useful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mnemonic</a:t>
            </a:r>
            <a:r>
              <a:rPr lang="cs-CZ" altLang="cs-CZ" sz="1200" dirty="0">
                <a:latin typeface="+mj-lt"/>
              </a:rPr>
              <a:t> to </a:t>
            </a:r>
            <a:r>
              <a:rPr lang="cs-CZ" altLang="cs-CZ" sz="1200" dirty="0" err="1">
                <a:latin typeface="+mj-lt"/>
              </a:rPr>
              <a:t>recall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four</a:t>
            </a:r>
            <a:r>
              <a:rPr lang="cs-CZ" altLang="cs-CZ" sz="1200" dirty="0">
                <a:latin typeface="+mj-lt"/>
              </a:rPr>
              <a:t> basic </a:t>
            </a:r>
            <a:r>
              <a:rPr lang="cs-CZ" altLang="cs-CZ" sz="1200" dirty="0" err="1">
                <a:latin typeface="+mj-lt"/>
              </a:rPr>
              <a:t>techniques</a:t>
            </a:r>
            <a:r>
              <a:rPr lang="cs-CZ" altLang="cs-CZ" sz="1200" dirty="0">
                <a:latin typeface="+mj-lt"/>
              </a:rPr>
              <a:t> to use </a:t>
            </a:r>
            <a:r>
              <a:rPr lang="cs-CZ" altLang="cs-CZ" sz="1200" dirty="0" err="1">
                <a:latin typeface="+mj-lt"/>
              </a:rPr>
              <a:t>when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confronted</a:t>
            </a:r>
            <a:r>
              <a:rPr lang="cs-CZ" altLang="cs-CZ" sz="1200" dirty="0">
                <a:latin typeface="+mj-lt"/>
              </a:rPr>
              <a:t> by </a:t>
            </a:r>
            <a:r>
              <a:rPr lang="cs-CZ" altLang="cs-CZ" sz="1200" dirty="0" err="1">
                <a:latin typeface="+mj-lt"/>
              </a:rPr>
              <a:t>patients</a:t>
            </a:r>
            <a:r>
              <a:rPr lang="cs-CZ" altLang="cs-CZ" sz="1200" dirty="0">
                <a:latin typeface="+mj-lt"/>
              </a:rPr>
              <a:t> </a:t>
            </a:r>
            <a:r>
              <a:rPr lang="cs-CZ" altLang="cs-CZ" sz="1200" dirty="0" err="1">
                <a:latin typeface="+mj-lt"/>
              </a:rPr>
              <a:t>emotions</a:t>
            </a:r>
            <a:r>
              <a:rPr lang="cs-CZ" altLang="cs-CZ" sz="12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41"/>
    </mc:Choice>
    <mc:Fallback>
      <p:transition spd="slow" advTm="5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WHAT IS </a:t>
            </a:r>
            <a:r>
              <a:rPr lang="cs-CZ" altLang="cs-CZ" dirty="0">
                <a:solidFill>
                  <a:schemeClr val="accent2"/>
                </a:solidFill>
              </a:rPr>
              <a:t>CARE</a:t>
            </a:r>
            <a:r>
              <a:rPr lang="cs-CZ" altLang="cs-CZ" dirty="0"/>
              <a:t>?</a:t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9891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 </a:t>
            </a:r>
            <a:endParaRPr lang="cs-CZ" altLang="cs-CZ">
              <a:latin typeface="Monotype Corsiva" panose="03010101010201010101" pitchFamily="66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216276" y="2135189"/>
            <a:ext cx="482441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 smtClean="0">
                <a:solidFill>
                  <a:srgbClr val="FF0000"/>
                </a:solidFill>
              </a:rPr>
              <a:t>C</a:t>
            </a:r>
            <a:r>
              <a:rPr lang="cs-CZ" altLang="cs-CZ" dirty="0" err="1" smtClean="0"/>
              <a:t>omfort</a:t>
            </a:r>
            <a:endParaRPr lang="cs-CZ" altLang="cs-CZ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</a:t>
            </a:r>
            <a:r>
              <a:rPr lang="cs-CZ" altLang="cs-CZ" b="1" dirty="0" err="1">
                <a:solidFill>
                  <a:srgbClr val="FF0000"/>
                </a:solidFill>
              </a:rPr>
              <a:t>A</a:t>
            </a:r>
            <a:r>
              <a:rPr lang="cs-CZ" altLang="cs-CZ" dirty="0" err="1"/>
              <a:t>cceptance</a:t>
            </a:r>
            <a:endParaRPr lang="cs-CZ" altLang="cs-CZ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</a:t>
            </a:r>
            <a:r>
              <a:rPr lang="cs-CZ" altLang="cs-CZ" b="1" dirty="0" err="1">
                <a:solidFill>
                  <a:srgbClr val="FF0000"/>
                </a:solidFill>
              </a:rPr>
              <a:t>R</a:t>
            </a:r>
            <a:r>
              <a:rPr lang="cs-CZ" altLang="cs-CZ" dirty="0" err="1"/>
              <a:t>esponsiveness</a:t>
            </a:r>
            <a:endParaRPr lang="cs-CZ" altLang="cs-CZ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E</a:t>
            </a:r>
            <a:r>
              <a:rPr lang="cs-CZ" altLang="cs-CZ" dirty="0" err="1"/>
              <a:t>mpathy</a:t>
            </a:r>
            <a:endParaRPr lang="cs-CZ" altLang="cs-CZ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88295" y="5347230"/>
            <a:ext cx="10276416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Empathy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sense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that</a:t>
            </a:r>
            <a:r>
              <a:rPr lang="cs-CZ" altLang="cs-CZ" sz="1800" dirty="0"/>
              <a:t> „I </a:t>
            </a:r>
            <a:r>
              <a:rPr lang="cs-CZ" altLang="cs-CZ" sz="1800" dirty="0" err="1"/>
              <a:t>could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you</a:t>
            </a:r>
            <a:r>
              <a:rPr lang="cs-CZ" altLang="cs-CZ" sz="1800" dirty="0"/>
              <a:t>“ and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what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patients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are </a:t>
            </a:r>
            <a:r>
              <a:rPr lang="cs-CZ" altLang="cs-CZ" sz="1800" dirty="0" err="1"/>
              <a:t>ussually</a:t>
            </a:r>
            <a:r>
              <a:rPr lang="cs-CZ" altLang="cs-CZ" sz="1800" dirty="0"/>
              <a:t> feeling </a:t>
            </a:r>
            <a:r>
              <a:rPr lang="cs-CZ" altLang="cs-CZ" sz="1800" dirty="0" err="1"/>
              <a:t>when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they</a:t>
            </a:r>
            <a:r>
              <a:rPr lang="cs-CZ" altLang="cs-CZ" sz="1800" dirty="0"/>
              <a:t> comment </a:t>
            </a:r>
            <a:r>
              <a:rPr lang="cs-CZ" altLang="cs-CZ" sz="1800" dirty="0" err="1"/>
              <a:t>about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physician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that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really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them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								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3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59"/>
    </mc:Choice>
    <mc:Fallback>
      <p:transition spd="slow" advTm="7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21" y="441385"/>
            <a:ext cx="11089378" cy="451576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The </a:t>
            </a:r>
            <a:r>
              <a:rPr lang="cs-CZ" altLang="cs-CZ" dirty="0" err="1" smtClean="0"/>
              <a:t>facts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about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communication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healthcare</a:t>
            </a:r>
            <a:endParaRPr lang="cs-CZ" altLang="cs-CZ" dirty="0" smtClean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83821" y="1822451"/>
            <a:ext cx="1139048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Effective communication is one of the important clinical skills. The caregivers </a:t>
            </a:r>
            <a:r>
              <a:rPr lang="en-GB" altLang="cs-CZ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can and have to</a:t>
            </a: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improve health care delivery today. </a:t>
            </a:r>
            <a:endParaRPr lang="cs-CZ" altLang="cs-CZ" sz="32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just" eaLnBrk="1" hangingPunct="1">
              <a:defRPr/>
            </a:pP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Communication skills are more than a „toolbox“ of devices. </a:t>
            </a:r>
            <a:endParaRPr lang="cs-CZ" altLang="cs-CZ" sz="3200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just" eaLnBrk="1" hangingPunct="1">
              <a:defRPr/>
            </a:pPr>
            <a:endParaRPr lang="cs-CZ" altLang="cs-CZ" sz="32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just" eaLnBrk="1" hangingPunct="1">
              <a:defRPr/>
            </a:pP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Rather, they are means of developing a dialogue and rapport with patients that enhance human connection and health outcomes.</a:t>
            </a:r>
          </a:p>
          <a:p>
            <a:pPr algn="just" eaLnBrk="1" hangingPunct="1">
              <a:defRPr/>
            </a:pP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                                        </a:t>
            </a:r>
            <a:r>
              <a:rPr lang="cs-CZ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</a:t>
            </a:r>
            <a:r>
              <a:rPr lang="en-GB" altLang="cs-CZ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Dr.</a:t>
            </a:r>
            <a:r>
              <a:rPr lang="en-GB" alt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Toni </a:t>
            </a:r>
            <a:r>
              <a:rPr lang="en-GB" altLang="cs-CZ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Laidlawari</a:t>
            </a:r>
            <a:endParaRPr lang="en-GB" altLang="cs-CZ" sz="32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9"/>
    </mc:Choice>
    <mc:Fallback>
      <p:transition spd="slow" advTm="3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Model </a:t>
            </a:r>
            <a:r>
              <a:rPr lang="cs-CZ" altLang="cs-CZ" b="1" dirty="0" err="1" smtClean="0"/>
              <a:t>situation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nr</a:t>
            </a:r>
            <a:r>
              <a:rPr lang="cs-CZ" altLang="cs-CZ" b="1" dirty="0" smtClean="0"/>
              <a:t>. 1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35 </a:t>
            </a:r>
            <a:r>
              <a:rPr lang="cs-CZ" altLang="cs-CZ" dirty="0" err="1" smtClean="0"/>
              <a:t>years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old</a:t>
            </a:r>
            <a:r>
              <a:rPr lang="cs-CZ" altLang="cs-CZ" dirty="0" smtClean="0"/>
              <a:t> man </a:t>
            </a:r>
            <a:r>
              <a:rPr lang="cs-CZ" altLang="cs-CZ" dirty="0" err="1" smtClean="0"/>
              <a:t>was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addmitted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car </a:t>
            </a:r>
            <a:r>
              <a:rPr lang="cs-CZ" altLang="cs-CZ" dirty="0" err="1" smtClean="0"/>
              <a:t>accident</a:t>
            </a:r>
            <a:r>
              <a:rPr lang="cs-CZ" altLang="cs-CZ" dirty="0" smtClean="0"/>
              <a:t> at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ER unit </a:t>
            </a:r>
            <a:r>
              <a:rPr lang="cs-CZ" altLang="cs-CZ" dirty="0" err="1" smtClean="0"/>
              <a:t>where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work</a:t>
            </a:r>
            <a:r>
              <a:rPr lang="cs-CZ" altLang="cs-CZ" dirty="0" smtClean="0"/>
              <a:t> as a </a:t>
            </a:r>
            <a:r>
              <a:rPr lang="cs-CZ" altLang="cs-CZ" dirty="0" err="1" smtClean="0"/>
              <a:t>nurse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He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independent (ADL 100 </a:t>
            </a:r>
            <a:r>
              <a:rPr lang="cs-CZ" altLang="cs-CZ" dirty="0" err="1" smtClean="0"/>
              <a:t>points</a:t>
            </a:r>
            <a:r>
              <a:rPr lang="cs-CZ" altLang="cs-CZ" dirty="0" smtClean="0"/>
              <a:t>), but his </a:t>
            </a:r>
            <a:r>
              <a:rPr lang="cs-CZ" altLang="cs-CZ" dirty="0" err="1" smtClean="0"/>
              <a:t>eyes</a:t>
            </a:r>
            <a:r>
              <a:rPr lang="cs-CZ" altLang="cs-CZ" dirty="0" smtClean="0"/>
              <a:t> are </a:t>
            </a:r>
            <a:r>
              <a:rPr lang="cs-CZ" altLang="cs-CZ" dirty="0" err="1" smtClean="0"/>
              <a:t>covered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bandages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He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little</a:t>
            </a:r>
            <a:r>
              <a:rPr lang="cs-CZ" altLang="cs-CZ" dirty="0" smtClean="0"/>
              <a:t> bit </a:t>
            </a:r>
            <a:r>
              <a:rPr lang="cs-CZ" altLang="cs-CZ" dirty="0" err="1" smtClean="0"/>
              <a:t>confused</a:t>
            </a:r>
            <a:r>
              <a:rPr lang="cs-CZ" altLang="cs-CZ" dirty="0" smtClean="0"/>
              <a:t>, he </a:t>
            </a:r>
            <a:r>
              <a:rPr lang="cs-CZ" altLang="cs-CZ" dirty="0" err="1" smtClean="0"/>
              <a:t>does</a:t>
            </a:r>
            <a:r>
              <a:rPr lang="cs-CZ" altLang="cs-CZ" dirty="0" smtClean="0"/>
              <a:t> not </a:t>
            </a:r>
            <a:r>
              <a:rPr lang="cs-CZ" altLang="cs-CZ" dirty="0" err="1" smtClean="0"/>
              <a:t>know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where</a:t>
            </a:r>
            <a:r>
              <a:rPr lang="cs-CZ" altLang="cs-CZ" dirty="0" smtClean="0"/>
              <a:t> his </a:t>
            </a:r>
            <a:r>
              <a:rPr lang="cs-CZ" altLang="cs-CZ" dirty="0" err="1" smtClean="0"/>
              <a:t>family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now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what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their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condition</a:t>
            </a:r>
            <a:r>
              <a:rPr lang="cs-CZ" altLang="cs-CZ" dirty="0" smtClean="0"/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9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8"/>
    </mc:Choice>
    <mc:Fallback>
      <p:transition spd="slow" advTm="1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Model situation nr. 2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35 </a:t>
            </a:r>
            <a:r>
              <a:rPr lang="cs-CZ" altLang="cs-CZ" dirty="0" err="1" smtClean="0"/>
              <a:t>years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old</a:t>
            </a:r>
            <a:r>
              <a:rPr lang="cs-CZ" altLang="cs-CZ" dirty="0" smtClean="0"/>
              <a:t> man </a:t>
            </a:r>
            <a:r>
              <a:rPr lang="cs-CZ" altLang="cs-CZ" dirty="0" err="1" smtClean="0"/>
              <a:t>was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addmitted</a:t>
            </a:r>
            <a:r>
              <a:rPr lang="cs-CZ" altLang="cs-CZ" dirty="0" smtClean="0"/>
              <a:t> on </a:t>
            </a:r>
            <a:r>
              <a:rPr lang="cs-CZ" altLang="cs-CZ" dirty="0" err="1" smtClean="0"/>
              <a:t>surgical</a:t>
            </a:r>
            <a:r>
              <a:rPr lang="cs-CZ" altLang="cs-CZ" dirty="0" smtClean="0"/>
              <a:t> unit </a:t>
            </a:r>
            <a:r>
              <a:rPr lang="cs-CZ" altLang="cs-CZ" dirty="0" err="1" smtClean="0"/>
              <a:t>where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work</a:t>
            </a:r>
            <a:r>
              <a:rPr lang="cs-CZ" altLang="cs-CZ" dirty="0" smtClean="0"/>
              <a:t> as a </a:t>
            </a:r>
            <a:r>
              <a:rPr lang="cs-CZ" altLang="cs-CZ" dirty="0" err="1" smtClean="0"/>
              <a:t>nurse</a:t>
            </a:r>
            <a:r>
              <a:rPr lang="cs-CZ" altLang="cs-CZ" dirty="0" smtClean="0"/>
              <a:t>.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</a:t>
            </a:r>
            <a:r>
              <a:rPr lang="cs-CZ" altLang="cs-CZ" dirty="0" err="1" smtClean="0"/>
              <a:t>He´s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been</a:t>
            </a:r>
            <a:r>
              <a:rPr lang="cs-CZ" altLang="cs-CZ" dirty="0" smtClean="0"/>
              <a:t> blind </a:t>
            </a:r>
            <a:r>
              <a:rPr lang="cs-CZ" altLang="cs-CZ" dirty="0" err="1" smtClean="0"/>
              <a:t>since</a:t>
            </a:r>
            <a:r>
              <a:rPr lang="cs-CZ" altLang="cs-CZ" dirty="0" smtClean="0"/>
              <a:t> he </a:t>
            </a:r>
            <a:r>
              <a:rPr lang="cs-CZ" altLang="cs-CZ" dirty="0" err="1" smtClean="0"/>
              <a:t>was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two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years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old</a:t>
            </a:r>
            <a:r>
              <a:rPr lang="cs-CZ" altLang="cs-CZ" dirty="0" smtClean="0"/>
              <a:t>. He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affraid</a:t>
            </a:r>
            <a:r>
              <a:rPr lang="cs-CZ" altLang="cs-CZ" dirty="0" smtClean="0"/>
              <a:t> of his </a:t>
            </a:r>
            <a:r>
              <a:rPr lang="cs-CZ" altLang="cs-CZ" dirty="0" err="1" smtClean="0"/>
              <a:t>future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because</a:t>
            </a:r>
            <a:r>
              <a:rPr lang="cs-CZ" altLang="cs-CZ" dirty="0" smtClean="0"/>
              <a:t> of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really</a:t>
            </a:r>
            <a:r>
              <a:rPr lang="cs-CZ" altLang="cs-CZ" dirty="0" smtClean="0"/>
              <a:t> big </a:t>
            </a:r>
            <a:r>
              <a:rPr lang="cs-CZ" altLang="cs-CZ" dirty="0" err="1" smtClean="0"/>
              <a:t>headache</a:t>
            </a:r>
            <a:r>
              <a:rPr lang="cs-CZ" altLang="cs-CZ" dirty="0" smtClean="0"/>
              <a:t> (his </a:t>
            </a:r>
            <a:r>
              <a:rPr lang="cs-CZ" altLang="cs-CZ" dirty="0" err="1" smtClean="0"/>
              <a:t>operation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planned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tomorrow</a:t>
            </a:r>
            <a:r>
              <a:rPr lang="cs-CZ" altLang="cs-CZ" dirty="0" smtClean="0"/>
              <a:t>).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0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"/>
    </mc:Choice>
    <mc:Fallback>
      <p:transition spd="slow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Model situation nr. 3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30 years old woman was addmitted at the gynaecological unit because of the bleeding.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She is pregnant (36 week) and it is her first pregnancy.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6"/>
    </mc:Choice>
    <mc:Fallback>
      <p:transition spd="slow" advTm="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Model situation nr. 4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30 years old woman was addmitted at the gynaecological unit because of the bleeding. </a:t>
            </a:r>
          </a:p>
          <a:p>
            <a:pPr eaLnBrk="1" hangingPunct="1"/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She is pregnant (36 week) she has already two children at home.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0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7"/>
    </mc:Choice>
    <mc:Fallback>
      <p:transition spd="slow" advTm="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Solve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problems</a:t>
            </a:r>
            <a:r>
              <a:rPr lang="cs-CZ" altLang="cs-CZ" dirty="0"/>
              <a:t> of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What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should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do as a </a:t>
            </a:r>
            <a:r>
              <a:rPr lang="cs-CZ" altLang="cs-CZ" dirty="0" err="1" smtClean="0"/>
              <a:t>first</a:t>
            </a:r>
            <a:r>
              <a:rPr lang="cs-CZ" altLang="cs-CZ" dirty="0" smtClean="0"/>
              <a:t> step…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What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focused</a:t>
            </a:r>
            <a:r>
              <a:rPr lang="cs-CZ" altLang="cs-CZ" dirty="0" smtClean="0"/>
              <a:t> on </a:t>
            </a:r>
            <a:r>
              <a:rPr lang="cs-CZ" altLang="cs-CZ" dirty="0" err="1" smtClean="0"/>
              <a:t>firstly</a:t>
            </a:r>
            <a:r>
              <a:rPr lang="cs-CZ" altLang="cs-CZ" dirty="0" smtClean="0"/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What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goal</a:t>
            </a:r>
            <a:r>
              <a:rPr lang="cs-CZ" altLang="cs-CZ" dirty="0" smtClean="0"/>
              <a:t> of </a:t>
            </a:r>
            <a:r>
              <a:rPr lang="cs-CZ" altLang="cs-CZ" dirty="0" err="1" smtClean="0"/>
              <a:t>your</a:t>
            </a:r>
            <a:r>
              <a:rPr lang="cs-CZ" altLang="cs-CZ" dirty="0" smtClean="0"/>
              <a:t> care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nearest</a:t>
            </a:r>
            <a:r>
              <a:rPr lang="cs-CZ" altLang="cs-CZ" dirty="0" smtClean="0"/>
              <a:t> 30 </a:t>
            </a:r>
            <a:r>
              <a:rPr lang="cs-CZ" altLang="cs-CZ" dirty="0" err="1" smtClean="0"/>
              <a:t>minutes</a:t>
            </a:r>
            <a:r>
              <a:rPr lang="cs-CZ" altLang="cs-CZ" dirty="0" smtClean="0"/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What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kind</a:t>
            </a:r>
            <a:r>
              <a:rPr lang="cs-CZ" altLang="cs-CZ" dirty="0" smtClean="0"/>
              <a:t> of </a:t>
            </a:r>
            <a:r>
              <a:rPr lang="cs-CZ" altLang="cs-CZ" dirty="0" err="1" smtClean="0"/>
              <a:t>communication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techniques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will</a:t>
            </a:r>
            <a:r>
              <a:rPr lang="cs-CZ" altLang="cs-CZ" dirty="0" smtClean="0"/>
              <a:t> use…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Do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think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you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can</a:t>
            </a:r>
            <a:r>
              <a:rPr lang="cs-CZ" altLang="cs-CZ" dirty="0" smtClean="0"/>
              <a:t> use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universal </a:t>
            </a:r>
            <a:r>
              <a:rPr lang="cs-CZ" altLang="cs-CZ" dirty="0" err="1" smtClean="0"/>
              <a:t>approach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all</a:t>
            </a:r>
            <a:r>
              <a:rPr lang="cs-CZ" altLang="cs-CZ" dirty="0" smtClean="0"/>
              <a:t> these </a:t>
            </a:r>
            <a:r>
              <a:rPr lang="cs-CZ" altLang="cs-CZ" dirty="0" err="1" smtClean="0"/>
              <a:t>patients</a:t>
            </a:r>
            <a:r>
              <a:rPr lang="cs-CZ" altLang="cs-CZ" dirty="0" smtClean="0"/>
              <a:t>….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8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4"/>
    </mc:Choice>
    <mc:Fallback>
      <p:transition spd="slow" advTm="5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otazní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703389" y="4294189"/>
            <a:ext cx="50866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Thank you for your attention,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Bookman Old Style" panose="02050604050505020204" pitchFamily="18" charset="0"/>
              </a:rPr>
              <a:t>ideas, work and patience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1774826" y="404814"/>
            <a:ext cx="47529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1" dirty="0">
                <a:solidFill>
                  <a:schemeClr val="bg1"/>
                </a:solidFill>
              </a:rPr>
              <a:t>Many attempts to communicate are nullified by saying too much.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1" dirty="0">
                <a:solidFill>
                  <a:schemeClr val="bg1"/>
                </a:solidFill>
              </a:rPr>
              <a:t> </a:t>
            </a:r>
            <a:r>
              <a:rPr lang="cs-CZ" altLang="cs-CZ" sz="1800" b="1" dirty="0">
                <a:solidFill>
                  <a:schemeClr val="bg1"/>
                </a:solidFill>
              </a:rPr>
              <a:t>		</a:t>
            </a:r>
            <a:r>
              <a:rPr lang="en-US" altLang="cs-CZ" sz="1400" b="1" dirty="0">
                <a:solidFill>
                  <a:schemeClr val="bg1"/>
                </a:solidFill>
              </a:rPr>
              <a:t>Robert Greenleaf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1800" b="1" dirty="0">
              <a:solidFill>
                <a:schemeClr val="bg1"/>
              </a:solidFill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1847850" y="2492376"/>
            <a:ext cx="48958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chemeClr val="bg1"/>
                </a:solidFill>
              </a:rPr>
              <a:t>Seek first to understand, then to be understood</a:t>
            </a:r>
            <a:r>
              <a:rPr lang="cs-CZ" altLang="cs-CZ" sz="1800" b="1">
                <a:solidFill>
                  <a:schemeClr val="bg1"/>
                </a:solidFill>
              </a:rPr>
              <a:t>.</a:t>
            </a:r>
            <a:r>
              <a:rPr lang="en-US" altLang="cs-CZ" sz="1800" b="1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</a:rPr>
              <a:t>			</a:t>
            </a:r>
            <a:r>
              <a:rPr lang="en-US" altLang="cs-CZ" sz="1400" b="1">
                <a:solidFill>
                  <a:schemeClr val="bg1"/>
                </a:solidFill>
              </a:rPr>
              <a:t>Stephen Covey</a:t>
            </a:r>
            <a:endParaRPr lang="cs-CZ" altLang="cs-CZ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1189778" cy="451576"/>
          </a:xfrm>
        </p:spPr>
        <p:txBody>
          <a:bodyPr/>
          <a:lstStyle/>
          <a:p>
            <a:r>
              <a:rPr lang="cs-CZ" altLang="cs-CZ" dirty="0"/>
              <a:t>The </a:t>
            </a:r>
            <a:r>
              <a:rPr lang="cs-CZ" altLang="cs-CZ" dirty="0" err="1"/>
              <a:t>facts</a:t>
            </a:r>
            <a:r>
              <a:rPr lang="cs-CZ" altLang="cs-CZ" dirty="0"/>
              <a:t> </a:t>
            </a:r>
            <a:r>
              <a:rPr lang="cs-CZ" altLang="cs-CZ" dirty="0" err="1"/>
              <a:t>about</a:t>
            </a:r>
            <a:r>
              <a:rPr lang="cs-CZ" altLang="cs-CZ" dirty="0"/>
              <a:t> </a:t>
            </a:r>
            <a:r>
              <a:rPr lang="cs-CZ" altLang="cs-CZ" dirty="0" err="1"/>
              <a:t>communication</a:t>
            </a:r>
            <a:r>
              <a:rPr lang="cs-CZ" altLang="cs-CZ" dirty="0"/>
              <a:t> in </a:t>
            </a:r>
            <a:r>
              <a:rPr lang="cs-CZ" altLang="cs-CZ" dirty="0" err="1"/>
              <a:t>healthcare</a:t>
            </a:r>
            <a:endParaRPr lang="cs-CZ" altLang="cs-CZ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720000" y="1641829"/>
            <a:ext cx="1079341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 smtClean="0">
                <a:latin typeface="+mn-lt"/>
              </a:rPr>
              <a:t>Communication in Nursing as with all of the medical field is crucial. </a:t>
            </a: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 smtClean="0">
                <a:latin typeface="+mn-lt"/>
              </a:rPr>
              <a:t>Nurses have to be intermediaries between doctors and patients. </a:t>
            </a: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 smtClean="0">
                <a:latin typeface="+mn-lt"/>
              </a:rPr>
              <a:t>They have to execute what the medical hierarchy expects of them and they must take proper care of the patients.</a:t>
            </a: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 smtClean="0">
              <a:latin typeface="+mn-lt"/>
            </a:endParaRPr>
          </a:p>
          <a:p>
            <a:pPr marL="342900" indent="-342900" eaLnBrk="1" hangingPunct="1"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 smtClean="0">
                <a:latin typeface="+mn-lt"/>
              </a:rPr>
              <a:t>Communication in Nursing involves both non-verbal and verbal communications.</a:t>
            </a:r>
            <a:endParaRPr lang="en-GB" altLang="cs-CZ" dirty="0">
              <a:latin typeface="+mn-lt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7"/>
    </mc:Choice>
    <mc:Fallback>
      <p:transition spd="slow" advTm="3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The Communication Process</a:t>
            </a:r>
            <a:endParaRPr lang="cs-CZ" dirty="0"/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cs-CZ" sz="2400" dirty="0"/>
          </a:p>
        </p:txBody>
      </p:sp>
      <p:sp>
        <p:nvSpPr>
          <p:cNvPr id="9219" name="Line 4"/>
          <p:cNvSpPr>
            <a:spLocks noChangeShapeType="1"/>
          </p:cNvSpPr>
          <p:nvPr/>
        </p:nvSpPr>
        <p:spPr bwMode="auto">
          <a:xfrm>
            <a:off x="2927350" y="32845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4872038" y="4149725"/>
            <a:ext cx="215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1800" dirty="0"/>
              <a:t> </a:t>
            </a:r>
            <a:r>
              <a:rPr lang="en-US" altLang="cs-CZ" sz="2400" b="1" dirty="0"/>
              <a:t>Feedback </a:t>
            </a:r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6383338" y="3068638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/>
              <a:t>Decoding</a:t>
            </a:r>
          </a:p>
        </p:txBody>
      </p:sp>
      <p:sp>
        <p:nvSpPr>
          <p:cNvPr id="9228" name="Rectangle 13"/>
          <p:cNvSpPr>
            <a:spLocks noChangeArrowheads="1"/>
          </p:cNvSpPr>
          <p:nvPr/>
        </p:nvSpPr>
        <p:spPr bwMode="auto">
          <a:xfrm>
            <a:off x="4872038" y="3068638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/>
              <a:t>Channel</a:t>
            </a:r>
          </a:p>
        </p:txBody>
      </p:sp>
      <p:sp>
        <p:nvSpPr>
          <p:cNvPr id="9229" name="Rectangle 14"/>
          <p:cNvSpPr>
            <a:spLocks noChangeArrowheads="1"/>
          </p:cNvSpPr>
          <p:nvPr/>
        </p:nvSpPr>
        <p:spPr bwMode="auto">
          <a:xfrm>
            <a:off x="3143250" y="3068638"/>
            <a:ext cx="17287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 dirty="0"/>
              <a:t>Encoding</a:t>
            </a:r>
          </a:p>
        </p:txBody>
      </p:sp>
      <p:sp>
        <p:nvSpPr>
          <p:cNvPr id="9230" name="Rectangle 15"/>
          <p:cNvSpPr>
            <a:spLocks noChangeArrowheads="1"/>
          </p:cNvSpPr>
          <p:nvPr/>
        </p:nvSpPr>
        <p:spPr bwMode="auto">
          <a:xfrm>
            <a:off x="1774826" y="3048000"/>
            <a:ext cx="11969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400"/>
              <a:t>Source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8105791" y="3048000"/>
            <a:ext cx="1426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altLang="cs-CZ" dirty="0"/>
              <a:t>Receiver </a:t>
            </a: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4643438" y="330235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6154738" y="331364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7874000" y="330235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Zahnutá šipka nahoru 7"/>
          <p:cNvSpPr/>
          <p:nvPr/>
        </p:nvSpPr>
        <p:spPr bwMode="auto">
          <a:xfrm>
            <a:off x="2517422" y="3449638"/>
            <a:ext cx="6400800" cy="1157287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Zahnutá šipka nahoru 27"/>
          <p:cNvSpPr/>
          <p:nvPr/>
        </p:nvSpPr>
        <p:spPr bwMode="auto">
          <a:xfrm flipV="1">
            <a:off x="2517422" y="1859844"/>
            <a:ext cx="6400800" cy="120879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89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62"/>
    </mc:Choice>
    <mc:Fallback>
      <p:transition spd="slow" advTm="10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9" grpId="0" animBg="1"/>
      <p:bldP spid="20" grpId="0" animBg="1"/>
      <p:bldP spid="21" grpId="0" animBg="1"/>
      <p:bldP spid="22" grpId="0" animBg="1"/>
      <p:bldP spid="8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/>
              <a:t>Effective communication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24000" y="45989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703388" y="1822450"/>
            <a:ext cx="8964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altLang="cs-CZ" sz="320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619027" y="1545905"/>
            <a:ext cx="11313956" cy="4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>
                <a:latin typeface="+mn-lt"/>
              </a:rPr>
              <a:t>This needs to involve the patient and be understood</a:t>
            </a:r>
            <a:r>
              <a:rPr lang="cs-CZ" altLang="cs-CZ" dirty="0">
                <a:latin typeface="+mn-lt"/>
              </a:rPr>
              <a:t> </a:t>
            </a:r>
            <a:r>
              <a:rPr lang="en-GB" altLang="cs-CZ" dirty="0">
                <a:latin typeface="+mn-lt"/>
              </a:rPr>
              <a:t>by the patient.</a:t>
            </a:r>
            <a:endParaRPr lang="cs-CZ" altLang="cs-CZ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en-GB" altLang="cs-CZ" dirty="0">
                <a:latin typeface="+mn-lt"/>
              </a:rPr>
              <a:t>There also needs to be effective communication between all members of the team to ensure that </a:t>
            </a:r>
            <a:r>
              <a:rPr lang="cs-CZ" altLang="cs-CZ" dirty="0">
                <a:latin typeface="+mn-lt"/>
              </a:rPr>
              <a:t>t</a:t>
            </a:r>
            <a:r>
              <a:rPr lang="en-GB" altLang="cs-CZ" dirty="0">
                <a:latin typeface="+mn-lt"/>
              </a:rPr>
              <a:t>he patient has the right care.</a:t>
            </a:r>
            <a:endParaRPr lang="cs-CZ" altLang="cs-CZ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endParaRPr lang="en-GB" altLang="cs-CZ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Font typeface="Tahoma" panose="020B0604030504040204" pitchFamily="34" charset="0"/>
              <a:buChar char="₋"/>
              <a:defRPr/>
            </a:pPr>
            <a:r>
              <a:rPr lang="cs-CZ" altLang="cs-CZ" dirty="0">
                <a:latin typeface="+mn-lt"/>
              </a:rPr>
              <a:t> </a:t>
            </a:r>
            <a:r>
              <a:rPr lang="en-GB" altLang="cs-CZ" dirty="0">
                <a:latin typeface="+mn-lt"/>
              </a:rPr>
              <a:t>Communication to relatives and to other agencies if the </a:t>
            </a:r>
            <a:r>
              <a:rPr lang="cs-CZ" altLang="cs-CZ" dirty="0" smtClean="0">
                <a:latin typeface="+mn-lt"/>
              </a:rPr>
              <a:t>  </a:t>
            </a:r>
            <a:br>
              <a:rPr lang="cs-CZ" altLang="cs-CZ" dirty="0" smtClean="0">
                <a:latin typeface="+mn-lt"/>
              </a:rPr>
            </a:br>
            <a:r>
              <a:rPr lang="cs-CZ" altLang="cs-CZ" dirty="0" smtClean="0">
                <a:latin typeface="+mn-lt"/>
              </a:rPr>
              <a:t> </a:t>
            </a:r>
            <a:r>
              <a:rPr lang="en-GB" altLang="cs-CZ" dirty="0" smtClean="0">
                <a:latin typeface="+mn-lt"/>
              </a:rPr>
              <a:t>person </a:t>
            </a:r>
            <a:r>
              <a:rPr lang="en-GB" altLang="cs-CZ" dirty="0">
                <a:latin typeface="+mn-lt"/>
              </a:rPr>
              <a:t>will need continuing care when they get home.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3"/>
    </mc:Choice>
    <mc:Fallback>
      <p:transition spd="slow" advTm="2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3123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44676"/>
            <a:ext cx="1655763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7" descr="istockphoto_309335_school_nurs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844676"/>
            <a:ext cx="1728787" cy="170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9" descr="Nurse_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773239"/>
            <a:ext cx="17287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NurseJo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773239"/>
            <a:ext cx="1584325" cy="1728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1" name="Picture 13" descr="gothNurse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52963"/>
            <a:ext cx="1655762" cy="16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15" descr="nurse3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652964"/>
            <a:ext cx="17986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stressed_nurse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52964"/>
            <a:ext cx="1728788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9" descr="NURSE%2520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652963"/>
            <a:ext cx="1655763" cy="170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Text Box 20"/>
          <p:cNvSpPr txBox="1">
            <a:spLocks noChangeArrowheads="1"/>
          </p:cNvSpPr>
          <p:nvPr/>
        </p:nvSpPr>
        <p:spPr bwMode="auto">
          <a:xfrm>
            <a:off x="2711450" y="3573463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1</a:t>
            </a:r>
          </a:p>
        </p:txBody>
      </p:sp>
      <p:sp>
        <p:nvSpPr>
          <p:cNvPr id="11276" name="Text Box 21"/>
          <p:cNvSpPr txBox="1">
            <a:spLocks noChangeArrowheads="1"/>
          </p:cNvSpPr>
          <p:nvPr/>
        </p:nvSpPr>
        <p:spPr bwMode="auto">
          <a:xfrm>
            <a:off x="4727576" y="3644901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2</a:t>
            </a:r>
          </a:p>
        </p:txBody>
      </p:sp>
      <p:sp>
        <p:nvSpPr>
          <p:cNvPr id="11277" name="Rectangle 22"/>
          <p:cNvSpPr>
            <a:spLocks noChangeArrowheads="1"/>
          </p:cNvSpPr>
          <p:nvPr/>
        </p:nvSpPr>
        <p:spPr bwMode="auto">
          <a:xfrm>
            <a:off x="6959600" y="3644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11278" name="Rectangle 23"/>
          <p:cNvSpPr>
            <a:spLocks noChangeArrowheads="1"/>
          </p:cNvSpPr>
          <p:nvPr/>
        </p:nvSpPr>
        <p:spPr bwMode="auto">
          <a:xfrm>
            <a:off x="9120188" y="3644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4</a:t>
            </a:r>
          </a:p>
        </p:txBody>
      </p:sp>
      <p:sp>
        <p:nvSpPr>
          <p:cNvPr id="11279" name="Rectangle 24"/>
          <p:cNvSpPr>
            <a:spLocks noChangeArrowheads="1"/>
          </p:cNvSpPr>
          <p:nvPr/>
        </p:nvSpPr>
        <p:spPr bwMode="auto">
          <a:xfrm>
            <a:off x="2782888" y="63087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11280" name="Rectangle 25"/>
          <p:cNvSpPr>
            <a:spLocks noChangeArrowheads="1"/>
          </p:cNvSpPr>
          <p:nvPr/>
        </p:nvSpPr>
        <p:spPr bwMode="auto">
          <a:xfrm>
            <a:off x="4656138" y="63087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6</a:t>
            </a:r>
          </a:p>
        </p:txBody>
      </p:sp>
      <p:sp>
        <p:nvSpPr>
          <p:cNvPr id="11281" name="Rectangle 26"/>
          <p:cNvSpPr>
            <a:spLocks noChangeArrowheads="1"/>
          </p:cNvSpPr>
          <p:nvPr/>
        </p:nvSpPr>
        <p:spPr bwMode="auto">
          <a:xfrm>
            <a:off x="6743700" y="63087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7</a:t>
            </a:r>
          </a:p>
        </p:txBody>
      </p:sp>
      <p:sp>
        <p:nvSpPr>
          <p:cNvPr id="11282" name="Rectangle 27"/>
          <p:cNvSpPr>
            <a:spLocks noChangeArrowheads="1"/>
          </p:cNvSpPr>
          <p:nvPr/>
        </p:nvSpPr>
        <p:spPr bwMode="auto">
          <a:xfrm>
            <a:off x="9048750" y="63087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8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439376"/>
            <a:ext cx="10753200" cy="451576"/>
          </a:xfrm>
        </p:spPr>
        <p:txBody>
          <a:bodyPr/>
          <a:lstStyle/>
          <a:p>
            <a:r>
              <a:rPr lang="cs-CZ" altLang="cs-CZ" dirty="0" err="1"/>
              <a:t>Imagine</a:t>
            </a:r>
            <a:r>
              <a:rPr lang="cs-CZ" altLang="cs-CZ" dirty="0">
                <a:sym typeface="Wingdings" panose="05000000000000000000" pitchFamily="2" charset="2"/>
              </a:rPr>
              <a:t></a:t>
            </a:r>
            <a:r>
              <a:rPr lang="cs-CZ" altLang="cs-CZ" dirty="0"/>
              <a:t> </a:t>
            </a:r>
            <a:r>
              <a:rPr lang="cs-CZ" altLang="cs-CZ" dirty="0" err="1"/>
              <a:t>that</a:t>
            </a:r>
            <a:r>
              <a:rPr lang="cs-CZ" altLang="cs-CZ" dirty="0"/>
              <a:t> </a:t>
            </a:r>
            <a:r>
              <a:rPr lang="cs-CZ" altLang="cs-CZ" dirty="0" err="1"/>
              <a:t>you</a:t>
            </a:r>
            <a:r>
              <a:rPr lang="cs-CZ" altLang="cs-CZ" dirty="0"/>
              <a:t> are a </a:t>
            </a:r>
            <a:r>
              <a:rPr lang="cs-CZ" altLang="cs-CZ" dirty="0" err="1"/>
              <a:t>nurse</a:t>
            </a:r>
            <a:r>
              <a:rPr lang="cs-CZ" altLang="cs-CZ" dirty="0"/>
              <a:t>….</a:t>
            </a:r>
            <a:br>
              <a:rPr lang="cs-CZ" altLang="cs-CZ" dirty="0"/>
            </a:br>
            <a:r>
              <a:rPr lang="cs-CZ" altLang="cs-CZ" dirty="0" smtClean="0"/>
              <a:t> 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dirty="0" err="1"/>
              <a:t>Which</a:t>
            </a:r>
            <a:r>
              <a:rPr lang="cs-CZ" altLang="cs-CZ" dirty="0"/>
              <a:t> </a:t>
            </a:r>
            <a:r>
              <a:rPr lang="cs-CZ" altLang="cs-CZ" dirty="0" err="1"/>
              <a:t>one</a:t>
            </a:r>
            <a:r>
              <a:rPr lang="cs-CZ" altLang="cs-CZ" dirty="0"/>
              <a:t> </a:t>
            </a:r>
            <a:r>
              <a:rPr lang="cs-CZ" altLang="cs-CZ" dirty="0" err="1"/>
              <a:t>would</a:t>
            </a:r>
            <a:r>
              <a:rPr lang="cs-CZ" altLang="cs-CZ" dirty="0"/>
              <a:t>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like</a:t>
            </a:r>
            <a:r>
              <a:rPr lang="cs-CZ" altLang="cs-CZ" dirty="0"/>
              <a:t> to </a:t>
            </a:r>
            <a:r>
              <a:rPr lang="cs-CZ" altLang="cs-CZ" dirty="0" err="1" smtClean="0"/>
              <a:t>be</a:t>
            </a:r>
            <a:r>
              <a:rPr lang="cs-CZ" altLang="cs-CZ" dirty="0" smtClean="0"/>
              <a:t> – and </a:t>
            </a:r>
            <a:r>
              <a:rPr lang="cs-CZ" altLang="cs-CZ" dirty="0" err="1" smtClean="0"/>
              <a:t>why</a:t>
            </a:r>
            <a:r>
              <a:rPr lang="cs-CZ" altLang="cs-CZ" dirty="0" smtClean="0"/>
              <a:t>?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19"/>
    </mc:Choice>
    <mc:Fallback>
      <p:transition spd="slow" advTm="6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524000" y="1412876"/>
            <a:ext cx="91440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3600" b="1">
              <a:latin typeface="Bookman Old Style" panose="02050604050505020204" pitchFamily="18" charset="0"/>
            </a:endParaRPr>
          </a:p>
          <a:p>
            <a:pPr eaLnBrk="1" hangingPunct="1">
              <a:buFontTx/>
              <a:buNone/>
            </a:pPr>
            <a:endParaRPr lang="cs-CZ" altLang="cs-CZ" sz="3600" b="1">
              <a:latin typeface="Bookman Old Style" panose="02050604050505020204" pitchFamily="18" charset="0"/>
            </a:endParaRP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1955800" y="2348442"/>
            <a:ext cx="828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For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the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patient</a:t>
            </a:r>
            <a:r>
              <a:rPr lang="cs-CZ" altLang="cs-CZ" sz="2400" b="1" dirty="0">
                <a:latin typeface="+mj-lt"/>
              </a:rPr>
              <a:t> and </a:t>
            </a:r>
            <a:r>
              <a:rPr lang="cs-CZ" altLang="cs-CZ" sz="2400" b="1" dirty="0" err="1">
                <a:latin typeface="+mj-lt"/>
              </a:rPr>
              <a:t>family</a:t>
            </a:r>
            <a:r>
              <a:rPr lang="cs-CZ" altLang="cs-CZ" sz="2400" b="1" dirty="0">
                <a:latin typeface="+mj-lt"/>
              </a:rPr>
              <a:t> to </a:t>
            </a:r>
            <a:r>
              <a:rPr lang="cs-CZ" altLang="cs-CZ" sz="2400" b="1" dirty="0" err="1">
                <a:latin typeface="+mj-lt"/>
              </a:rPr>
              <a:t>feel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like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someone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actually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cares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for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him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or</a:t>
            </a:r>
            <a:r>
              <a:rPr lang="cs-CZ" altLang="cs-CZ" sz="2400" b="1" dirty="0">
                <a:latin typeface="+mj-lt"/>
              </a:rPr>
              <a:t> her in </a:t>
            </a:r>
            <a:r>
              <a:rPr lang="cs-CZ" altLang="cs-CZ" sz="2400" b="1" dirty="0" err="1">
                <a:latin typeface="+mj-lt"/>
              </a:rPr>
              <a:t>their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time</a:t>
            </a:r>
            <a:r>
              <a:rPr lang="cs-CZ" altLang="cs-CZ" sz="2400" b="1" dirty="0">
                <a:latin typeface="+mj-lt"/>
              </a:rPr>
              <a:t> of </a:t>
            </a:r>
            <a:r>
              <a:rPr lang="cs-CZ" altLang="cs-CZ" sz="2400" b="1" dirty="0" err="1">
                <a:latin typeface="+mj-lt"/>
              </a:rPr>
              <a:t>need</a:t>
            </a:r>
            <a:r>
              <a:rPr lang="cs-CZ" altLang="cs-CZ" sz="2400" b="1" dirty="0">
                <a:latin typeface="+mj-lt"/>
              </a:rPr>
              <a:t>. </a:t>
            </a: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1794934" y="3885318"/>
            <a:ext cx="91440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This can be fundamental in the recovery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 or death process of a patient.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1472000" cy="451576"/>
          </a:xfrm>
        </p:spPr>
        <p:txBody>
          <a:bodyPr/>
          <a:lstStyle/>
          <a:p>
            <a:r>
              <a:rPr lang="cs-CZ" altLang="cs-CZ" dirty="0" err="1"/>
              <a:t>Therapeutic</a:t>
            </a:r>
            <a:r>
              <a:rPr lang="cs-CZ" altLang="cs-CZ" dirty="0"/>
              <a:t> </a:t>
            </a:r>
            <a:r>
              <a:rPr lang="cs-CZ" altLang="cs-CZ" dirty="0" err="1" smtClean="0"/>
              <a:t>communication</a:t>
            </a:r>
            <a:r>
              <a:rPr lang="cs-CZ" altLang="cs-CZ" dirty="0" smtClean="0"/>
              <a:t> in </a:t>
            </a:r>
            <a:r>
              <a:rPr lang="cs-CZ" altLang="cs-CZ" dirty="0" err="1"/>
              <a:t>nursing</a:t>
            </a:r>
            <a:r>
              <a:rPr lang="cs-CZ" altLang="cs-CZ" dirty="0"/>
              <a:t> </a:t>
            </a:r>
            <a:r>
              <a:rPr lang="cs-CZ" altLang="cs-CZ" dirty="0" err="1"/>
              <a:t>allows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68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49"/>
    </mc:Choice>
    <mc:Fallback>
      <p:transition spd="slow" advTm="4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3.3|1.3|3|1|3.4|0.8|3.3|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5|7.5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8437</TotalTime>
  <Words>1846</Words>
  <Application>Microsoft Office PowerPoint</Application>
  <PresentationFormat>Širokoúhlá obrazovka</PresentationFormat>
  <Paragraphs>415</Paragraphs>
  <Slides>45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Arial (Základní text)</vt:lpstr>
      <vt:lpstr>Bookman Old Style</vt:lpstr>
      <vt:lpstr>Monotype Corsiva</vt:lpstr>
      <vt:lpstr>Tahoma</vt:lpstr>
      <vt:lpstr>Times New Roman</vt:lpstr>
      <vt:lpstr>Wingdings</vt:lpstr>
      <vt:lpstr>Prezentace_MU_CZ</vt:lpstr>
      <vt:lpstr>Prezentace aplikace PowerPoint</vt:lpstr>
      <vt:lpstr>The schedule of the tuition </vt:lpstr>
      <vt:lpstr>Functions of Communication</vt:lpstr>
      <vt:lpstr>The facts about communication in healthcare</vt:lpstr>
      <vt:lpstr>The facts about communication in healthcare</vt:lpstr>
      <vt:lpstr>The Communication Process</vt:lpstr>
      <vt:lpstr>Effective communication </vt:lpstr>
      <vt:lpstr>Imagine that you are a nurse….   </vt:lpstr>
      <vt:lpstr>Therapeutic communication in nursing allows </vt:lpstr>
      <vt:lpstr>What do you think is the most important task when you communicate with the patients </vt:lpstr>
      <vt:lpstr>What do you think is the most important skill when you communicate with the patients </vt:lpstr>
      <vt:lpstr>Remember </vt:lpstr>
      <vt:lpstr>Factors that affect communication</vt:lpstr>
      <vt:lpstr>Type of communication </vt:lpstr>
      <vt:lpstr>Congruency…</vt:lpstr>
      <vt:lpstr>Prezentace aplikace PowerPoint</vt:lpstr>
      <vt:lpstr>Nonverbal communication cues can play 5 roles </vt:lpstr>
      <vt:lpstr>It’s not what you say, it’s how you say it </vt:lpstr>
      <vt:lpstr>Prezentace aplikace PowerPoint</vt:lpstr>
      <vt:lpstr>Types of nonverbal communication and body language </vt:lpstr>
      <vt:lpstr>Prezentace aplikace PowerPoint</vt:lpstr>
      <vt:lpstr>Social interaction </vt:lpstr>
      <vt:lpstr>Prezentace aplikace PowerPoint</vt:lpstr>
      <vt:lpstr>Do you think it is important to inform the patients about our actual feelings?  </vt:lpstr>
      <vt:lpstr>What kind of the relationship do we  have to have with the patients </vt:lpstr>
      <vt:lpstr>The goal of any therapeutic relationship </vt:lpstr>
      <vt:lpstr>Barriers to Effective Communication</vt:lpstr>
      <vt:lpstr>Common barriers of communication  with  patients </vt:lpstr>
      <vt:lpstr>Blocks of Communication Etiology of poor communication </vt:lpstr>
      <vt:lpstr>Useful communication techniques Facilitating communication  </vt:lpstr>
      <vt:lpstr>Use of Touch </vt:lpstr>
      <vt:lpstr>Use of Multiple Modalities </vt:lpstr>
      <vt:lpstr>Role modelling </vt:lpstr>
      <vt:lpstr>Active listening  </vt:lpstr>
      <vt:lpstr>How to Be an Effective Listener  </vt:lpstr>
      <vt:lpstr>Dealing with memories and Reminiscences </vt:lpstr>
      <vt:lpstr>Levels of nurses actions </vt:lpstr>
      <vt:lpstr>How to be confronted with patients emotions </vt:lpstr>
      <vt:lpstr>WHAT IS CARE? </vt:lpstr>
      <vt:lpstr>Model situation nr. 1</vt:lpstr>
      <vt:lpstr>Model situation nr. 2</vt:lpstr>
      <vt:lpstr>Model situation nr. 3</vt:lpstr>
      <vt:lpstr>Model situation nr. 4</vt:lpstr>
      <vt:lpstr>Solve the problems of the patients 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Andrea Pokorná</cp:lastModifiedBy>
  <cp:revision>188</cp:revision>
  <cp:lastPrinted>1601-01-01T00:00:00Z</cp:lastPrinted>
  <dcterms:created xsi:type="dcterms:W3CDTF">2018-10-31T08:40:07Z</dcterms:created>
  <dcterms:modified xsi:type="dcterms:W3CDTF">2020-09-21T10:08:15Z</dcterms:modified>
</cp:coreProperties>
</file>