
<file path=[Content_Types].xml><?xml version="1.0" encoding="utf-8"?>
<Types xmlns="http://schemas.openxmlformats.org/package/2006/content-types">
  <Default Extension="png" ContentType="image/png"/>
  <Default Extension="emf" ContentType="image/x-emf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3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4.xml" ContentType="application/vnd.openxmlformats-officedocument.presentationml.notesSlide+xml"/>
  <Override PartName="/ppt/tags/tag10.xml" ContentType="application/vnd.openxmlformats-officedocument.presentationml.tags+xml"/>
  <Override PartName="/ppt/notesSlides/notesSlide5.xml" ContentType="application/vnd.openxmlformats-officedocument.presentationml.notesSlide+xml"/>
  <Override PartName="/ppt/tags/tag11.xml" ContentType="application/vnd.openxmlformats-officedocument.presentationml.tags+xml"/>
  <Override PartName="/ppt/notesSlides/notesSlide6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7.xml" ContentType="application/vnd.openxmlformats-officedocument.presentationml.notesSlide+xml"/>
  <Override PartName="/ppt/tags/tag14.xml" ContentType="application/vnd.openxmlformats-officedocument.presentationml.tags+xml"/>
  <Override PartName="/ppt/notesSlides/notesSlide8.xml" ContentType="application/vnd.openxmlformats-officedocument.presentationml.notesSlide+xml"/>
  <Override PartName="/ppt/tags/tag15.xml" ContentType="application/vnd.openxmlformats-officedocument.presentationml.tags+xml"/>
  <Override PartName="/ppt/notesSlides/notesSlide9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10.xml" ContentType="application/vnd.openxmlformats-officedocument.presentationml.notesSlide+xml"/>
  <Override PartName="/ppt/tags/tag18.xml" ContentType="application/vnd.openxmlformats-officedocument.presentationml.tags+xml"/>
  <Override PartName="/ppt/notesSlides/notesSlide11.xml" ContentType="application/vnd.openxmlformats-officedocument.presentationml.notesSlide+xml"/>
  <Override PartName="/ppt/tags/tag19.xml" ContentType="application/vnd.openxmlformats-officedocument.presentationml.tags+xml"/>
  <Override PartName="/ppt/notesSlides/notesSlide12.xml" ContentType="application/vnd.openxmlformats-officedocument.presentationml.notesSlide+xml"/>
  <Override PartName="/ppt/tags/tag20.xml" ContentType="application/vnd.openxmlformats-officedocument.presentationml.tags+xml"/>
  <Override PartName="/ppt/notesSlides/notesSlide13.xml" ContentType="application/vnd.openxmlformats-officedocument.presentationml.notesSlide+xml"/>
  <Override PartName="/ppt/tags/tag21.xml" ContentType="application/vnd.openxmlformats-officedocument.presentationml.tags+xml"/>
  <Override PartName="/ppt/notesSlides/notesSlide14.xml" ContentType="application/vnd.openxmlformats-officedocument.presentationml.notesSlide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notesSlides/notesSlide15.xml" ContentType="application/vnd.openxmlformats-officedocument.presentationml.notesSlide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notesSlides/notesSlide16.xml" ContentType="application/vnd.openxmlformats-officedocument.presentationml.notesSlide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notesSlides/notesSlide17.xml" ContentType="application/vnd.openxmlformats-officedocument.presentationml.notesSlide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notesSlides/notesSlide18.xml" ContentType="application/vnd.openxmlformats-officedocument.presentationml.notesSlide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notesSlides/notesSlide19.xml" ContentType="application/vnd.openxmlformats-officedocument.presentationml.notesSlide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notesSlides/notesSlide20.xml" ContentType="application/vnd.openxmlformats-officedocument.presentationml.notesSlide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notesSlides/notesSlide21.xml" ContentType="application/vnd.openxmlformats-officedocument.presentationml.notesSlide+xml"/>
  <Override PartName="/ppt/tags/tag36.xml" ContentType="application/vnd.openxmlformats-officedocument.presentationml.tags+xml"/>
  <Override PartName="/ppt/notesSlides/notesSlide22.xml" ContentType="application/vnd.openxmlformats-officedocument.presentationml.notesSlide+xml"/>
  <Override PartName="/ppt/tags/tag37.xml" ContentType="application/vnd.openxmlformats-officedocument.presentationml.tags+xml"/>
  <Override PartName="/ppt/notesSlides/notesSlide23.xml" ContentType="application/vnd.openxmlformats-officedocument.presentationml.notesSlide+xml"/>
  <Override PartName="/ppt/tags/tag38.xml" ContentType="application/vnd.openxmlformats-officedocument.presentationml.tags+xml"/>
  <Override PartName="/ppt/notesSlides/notesSlide24.xml" ContentType="application/vnd.openxmlformats-officedocument.presentationml.notesSlide+xml"/>
  <Override PartName="/ppt/tags/tag39.xml" ContentType="application/vnd.openxmlformats-officedocument.presentationml.tags+xml"/>
  <Override PartName="/ppt/notesSlides/notesSlide25.xml" ContentType="application/vnd.openxmlformats-officedocument.presentationml.notesSlide+xml"/>
  <Override PartName="/ppt/tags/tag40.xml" ContentType="application/vnd.openxmlformats-officedocument.presentationml.tags+xml"/>
  <Override PartName="/ppt/notesSlides/notesSlide26.xml" ContentType="application/vnd.openxmlformats-officedocument.presentationml.notesSlide+xml"/>
  <Override PartName="/ppt/tags/tag41.xml" ContentType="application/vnd.openxmlformats-officedocument.presentationml.tags+xml"/>
  <Override PartName="/ppt/notesSlides/notesSlide27.xml" ContentType="application/vnd.openxmlformats-officedocument.presentationml.notesSlide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notesSlides/notesSlide28.xml" ContentType="application/vnd.openxmlformats-officedocument.presentationml.notesSlide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notesSlides/notesSlide29.xml" ContentType="application/vnd.openxmlformats-officedocument.presentationml.notesSlide+xml"/>
  <Override PartName="/ppt/tags/tag52.xml" ContentType="application/vnd.openxmlformats-officedocument.presentationml.tags+xml"/>
  <Override PartName="/ppt/notesSlides/notesSlide30.xml" ContentType="application/vnd.openxmlformats-officedocument.presentationml.notesSlide+xml"/>
  <Override PartName="/ppt/tags/tag53.xml" ContentType="application/vnd.openxmlformats-officedocument.presentationml.tags+xml"/>
  <Override PartName="/ppt/notesSlides/notesSlide31.xml" ContentType="application/vnd.openxmlformats-officedocument.presentationml.notesSlide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8" r:id="rId1"/>
  </p:sldMasterIdLst>
  <p:notesMasterIdLst>
    <p:notesMasterId r:id="rId37"/>
  </p:notesMasterIdLst>
  <p:sldIdLst>
    <p:sldId id="256" r:id="rId2"/>
    <p:sldId id="257" r:id="rId3"/>
    <p:sldId id="285" r:id="rId4"/>
    <p:sldId id="264" r:id="rId5"/>
    <p:sldId id="289" r:id="rId6"/>
    <p:sldId id="259" r:id="rId7"/>
    <p:sldId id="287" r:id="rId8"/>
    <p:sldId id="329" r:id="rId9"/>
    <p:sldId id="330" r:id="rId10"/>
    <p:sldId id="274" r:id="rId11"/>
    <p:sldId id="275" r:id="rId12"/>
    <p:sldId id="309" r:id="rId13"/>
    <p:sldId id="310" r:id="rId14"/>
    <p:sldId id="312" r:id="rId15"/>
    <p:sldId id="314" r:id="rId16"/>
    <p:sldId id="315" r:id="rId17"/>
    <p:sldId id="292" r:id="rId18"/>
    <p:sldId id="293" r:id="rId19"/>
    <p:sldId id="294" r:id="rId20"/>
    <p:sldId id="295" r:id="rId21"/>
    <p:sldId id="296" r:id="rId22"/>
    <p:sldId id="297" r:id="rId23"/>
    <p:sldId id="298" r:id="rId24"/>
    <p:sldId id="302" r:id="rId25"/>
    <p:sldId id="303" r:id="rId26"/>
    <p:sldId id="304" r:id="rId27"/>
    <p:sldId id="305" r:id="rId28"/>
    <p:sldId id="331" r:id="rId29"/>
    <p:sldId id="280" r:id="rId30"/>
    <p:sldId id="306" r:id="rId31"/>
    <p:sldId id="316" r:id="rId32"/>
    <p:sldId id="307" r:id="rId33"/>
    <p:sldId id="269" r:id="rId34"/>
    <p:sldId id="270" r:id="rId35"/>
    <p:sldId id="324" r:id="rId36"/>
  </p:sldIdLst>
  <p:sldSz cx="12192000" cy="6858000"/>
  <p:notesSz cx="6858000" cy="9144000"/>
  <p:custDataLst>
    <p:tags r:id="rId38"/>
  </p:custDataLst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06" autoAdjust="0"/>
    <p:restoredTop sz="94660"/>
  </p:normalViewPr>
  <p:slideViewPr>
    <p:cSldViewPr>
      <p:cViewPr varScale="1">
        <p:scale>
          <a:sx n="101" d="100"/>
          <a:sy n="101" d="100"/>
        </p:scale>
        <p:origin x="150" y="61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690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>
            <a:extLst>
              <a:ext uri="{FF2B5EF4-FFF2-40B4-BE49-F238E27FC236}">
                <a16:creationId xmlns:a16="http://schemas.microsoft.com/office/drawing/2014/main" id="{4398A907-0400-47A8-A7DF-4A5A31A360DB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1923" name="Rectangle 3">
            <a:extLst>
              <a:ext uri="{FF2B5EF4-FFF2-40B4-BE49-F238E27FC236}">
                <a16:creationId xmlns:a16="http://schemas.microsoft.com/office/drawing/2014/main" id="{60FE44DC-9ECA-44D5-947D-22EFBEE9D626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6053EDA3-5475-4DCE-8661-35853B4A2935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25" name="Rectangle 5">
            <a:extLst>
              <a:ext uri="{FF2B5EF4-FFF2-40B4-BE49-F238E27FC236}">
                <a16:creationId xmlns:a16="http://schemas.microsoft.com/office/drawing/2014/main" id="{21B21362-A46B-41F5-BB9C-FE5515F52666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noProof="0"/>
              <a:t>Klepnutím lze upravit styly předlohy textu.</a:t>
            </a:r>
          </a:p>
          <a:p>
            <a:pPr lvl="1"/>
            <a:r>
              <a:rPr lang="cs-CZ" altLang="cs-CZ" noProof="0"/>
              <a:t>Druhá úroveň</a:t>
            </a:r>
          </a:p>
          <a:p>
            <a:pPr lvl="2"/>
            <a:r>
              <a:rPr lang="cs-CZ" altLang="cs-CZ" noProof="0"/>
              <a:t>Třetí úroveň</a:t>
            </a:r>
          </a:p>
          <a:p>
            <a:pPr lvl="3"/>
            <a:r>
              <a:rPr lang="cs-CZ" altLang="cs-CZ" noProof="0"/>
              <a:t>Čtvrtá úroveň</a:t>
            </a:r>
          </a:p>
          <a:p>
            <a:pPr lvl="4"/>
            <a:r>
              <a:rPr lang="cs-CZ" altLang="cs-CZ" noProof="0"/>
              <a:t>Pátá úroveň</a:t>
            </a:r>
          </a:p>
        </p:txBody>
      </p:sp>
      <p:sp>
        <p:nvSpPr>
          <p:cNvPr id="81926" name="Rectangle 6">
            <a:extLst>
              <a:ext uri="{FF2B5EF4-FFF2-40B4-BE49-F238E27FC236}">
                <a16:creationId xmlns:a16="http://schemas.microsoft.com/office/drawing/2014/main" id="{0DCFD9C6-7E18-4F59-BB3F-C03B1FFCCAA7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1927" name="Rectangle 7">
            <a:extLst>
              <a:ext uri="{FF2B5EF4-FFF2-40B4-BE49-F238E27FC236}">
                <a16:creationId xmlns:a16="http://schemas.microsoft.com/office/drawing/2014/main" id="{801AF2D5-B378-456A-8F2B-F29A11830E3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A88798D-6756-40D8-8CF6-7F0A0531D98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8D2FB0-B515-4F9A-9132-A9EF786FB28E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425839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8D2FB0-B515-4F9A-9132-A9EF786FB28E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341547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8D2FB0-B515-4F9A-9132-A9EF786FB28E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61383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8D2FB0-B515-4F9A-9132-A9EF786FB28E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604893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8D2FB0-B515-4F9A-9132-A9EF786FB28E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980919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8D2FB0-B515-4F9A-9132-A9EF786FB28E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082583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F92339-7D49-4485-9558-A0D30A4E10FB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960981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  <a:p>
            <a:r>
              <a:rPr lang="cs-CZ" dirty="0"/>
              <a:t>Lymfocyty T/B = cca 70:30% T – CD4 „</a:t>
            </a:r>
            <a:r>
              <a:rPr lang="cs-CZ" dirty="0" err="1"/>
              <a:t>helper</a:t>
            </a:r>
            <a:r>
              <a:rPr lang="cs-CZ" dirty="0"/>
              <a:t>” (</a:t>
            </a:r>
            <a:r>
              <a:rPr lang="cs-CZ" dirty="0" err="1"/>
              <a:t>dirig</a:t>
            </a:r>
            <a:r>
              <a:rPr lang="cs-CZ" dirty="0"/>
              <a:t>. </a:t>
            </a:r>
            <a:r>
              <a:rPr lang="cs-CZ" dirty="0" err="1"/>
              <a:t>Interleukiny</a:t>
            </a:r>
            <a:r>
              <a:rPr lang="cs-CZ" dirty="0"/>
              <a:t>, IL=poslové (2:1) – </a:t>
            </a:r>
            <a:r>
              <a:rPr lang="cs-CZ" dirty="0" err="1"/>
              <a:t>celulár</a:t>
            </a:r>
            <a:r>
              <a:rPr lang="cs-CZ" dirty="0"/>
              <a:t>. </a:t>
            </a:r>
            <a:r>
              <a:rPr lang="cs-CZ" dirty="0" err="1"/>
              <a:t>imun</a:t>
            </a:r>
            <a:r>
              <a:rPr lang="cs-CZ" dirty="0"/>
              <a:t>.) T – CD8 „supresor” (</a:t>
            </a:r>
            <a:r>
              <a:rPr lang="cs-CZ" dirty="0" err="1"/>
              <a:t>cytotox</a:t>
            </a:r>
            <a:r>
              <a:rPr lang="cs-CZ" dirty="0"/>
              <a:t>.) T – CD0 „natural </a:t>
            </a:r>
            <a:r>
              <a:rPr lang="cs-CZ" dirty="0" err="1"/>
              <a:t>killer</a:t>
            </a:r>
            <a:r>
              <a:rPr lang="cs-CZ" dirty="0"/>
              <a:t>” B – </a:t>
            </a:r>
            <a:r>
              <a:rPr lang="cs-CZ" dirty="0" err="1"/>
              <a:t>Ly</a:t>
            </a:r>
            <a:r>
              <a:rPr lang="cs-CZ" dirty="0"/>
              <a:t> </a:t>
            </a:r>
            <a:r>
              <a:rPr lang="cs-CZ" dirty="0" err="1"/>
              <a:t>plasmocyty</a:t>
            </a:r>
            <a:r>
              <a:rPr lang="cs-CZ" dirty="0"/>
              <a:t>, </a:t>
            </a:r>
            <a:r>
              <a:rPr lang="cs-CZ" dirty="0" err="1"/>
              <a:t>Ig</a:t>
            </a:r>
            <a:r>
              <a:rPr lang="cs-CZ" dirty="0"/>
              <a:t> humorální imunita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8D2FB0-B515-4F9A-9132-A9EF786FB28E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862992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8D2FB0-B515-4F9A-9132-A9EF786FB28E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427241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8D2FB0-B515-4F9A-9132-A9EF786FB28E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4300382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8D2FB0-B515-4F9A-9132-A9EF786FB28E}" type="slidenum">
              <a:rPr lang="cs-CZ" smtClean="0"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779172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8D2FB0-B515-4F9A-9132-A9EF786FB28E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5621553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8D2FB0-B515-4F9A-9132-A9EF786FB28E}" type="slidenum">
              <a:rPr lang="cs-CZ" smtClean="0"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0935573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8D2FB0-B515-4F9A-9132-A9EF786FB28E}" type="slidenum">
              <a:rPr lang="cs-CZ" smtClean="0"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283328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Zástupný symbol pro obrázek snímk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 dirty="0"/>
          </a:p>
        </p:txBody>
      </p:sp>
      <p:sp>
        <p:nvSpPr>
          <p:cNvPr id="51203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1CBEFB4-B773-4D0A-A6F7-A9632A932EE9}" type="slidenum">
              <a:rPr lang="cs-CZ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4282395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Zástupný symbol pro obrázek snímk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4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dirty="0"/>
          </a:p>
        </p:txBody>
      </p:sp>
      <p:sp>
        <p:nvSpPr>
          <p:cNvPr id="53251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D543B01-17A9-40C6-B724-58CDE31C8E86}" type="slidenum">
              <a:rPr lang="cs-CZ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5435725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Zástupný symbol pro obrázek snímk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 dirty="0"/>
          </a:p>
        </p:txBody>
      </p:sp>
      <p:sp>
        <p:nvSpPr>
          <p:cNvPr id="57347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49B1775-3B65-4CBC-A629-6E81D3E6B67C}" type="slidenum">
              <a:rPr lang="cs-CZ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9710651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Zástupný symbol pro obrázek snímk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4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/>
          </a:p>
        </p:txBody>
      </p:sp>
      <p:sp>
        <p:nvSpPr>
          <p:cNvPr id="59395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56816AF-8225-43BC-838C-31A889CE3FD7}" type="slidenum">
              <a:rPr lang="cs-CZ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6270895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Zástupný symbol pro obrázek snímk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2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/>
          </a:p>
        </p:txBody>
      </p:sp>
      <p:sp>
        <p:nvSpPr>
          <p:cNvPr id="61443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2D0E64A-2452-4048-A3EB-B4AD97DDA3C4}" type="slidenum">
              <a:rPr lang="cs-CZ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8553577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Zástupný symbol pro obrázek snímk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0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dirty="0"/>
          </a:p>
        </p:txBody>
      </p:sp>
      <p:sp>
        <p:nvSpPr>
          <p:cNvPr id="63491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07488E7-6284-43E3-8DDB-3C8BE5D26F75}" type="slidenum">
              <a:rPr lang="cs-CZ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7870100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8D2FB0-B515-4F9A-9132-A9EF786FB28E}" type="slidenum">
              <a:rPr lang="cs-CZ" smtClean="0"/>
              <a:t>30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938607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8D2FB0-B515-4F9A-9132-A9EF786FB28E}" type="slidenum">
              <a:rPr lang="cs-CZ" smtClean="0"/>
              <a:t>32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046474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8D2FB0-B515-4F9A-9132-A9EF786FB28E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7641323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8D2FB0-B515-4F9A-9132-A9EF786FB28E}" type="slidenum">
              <a:rPr lang="cs-CZ" smtClean="0"/>
              <a:t>33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4946316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8D2FB0-B515-4F9A-9132-A9EF786FB28E}" type="slidenum">
              <a:rPr lang="cs-CZ" smtClean="0"/>
              <a:t>34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463690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8D2FB0-B515-4F9A-9132-A9EF786FB28E}" type="slidenum">
              <a:rPr lang="cs-CZ" smtClean="0"/>
              <a:t>35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278766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8D2FB0-B515-4F9A-9132-A9EF786FB28E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949273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Zástupný symbol pro obrázek snímk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4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dirty="0"/>
          </a:p>
        </p:txBody>
      </p:sp>
      <p:sp>
        <p:nvSpPr>
          <p:cNvPr id="18435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A6B5430-2434-45FD-8F10-AF8403493CFF}" type="slidenum">
              <a:rPr lang="cs-CZ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655447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49DE68-B8EB-4DE5-BA8E-329003F1ACFB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735257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b="0" dirty="0">
              <a:latin typeface="+mn-lt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8D2FB0-B515-4F9A-9132-A9EF786FB28E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915717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49DE68-B8EB-4DE5-BA8E-329003F1ACFB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852566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49DE68-B8EB-4DE5-BA8E-329003F1ACFB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370173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7DB4D5-9746-4DF7-815E-397B73D737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4600E9-7921-45FC-AD16-54FCB0BD2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4FDB42-C0CB-4158-BE63-37F07ABF9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BD2BA3-E817-4258-918C-96CD3C91A36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215752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F4F39C-F01B-4C5E-A66C-8882366F06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B0473F-01E0-4936-853C-28D6C1C4D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14A219-0DCB-4A04-8528-0F8AC1F7A6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37AB5B-1E67-4BB5-A2D2-14C651D7063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6222260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6F749D-B76F-4CFD-8D59-5E9AC18C3A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4B8449-2D0A-4C78-9007-F74F2DBF67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4FE144-DB8D-430D-AC00-30B6C53C4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A9BA71-85CC-4E1E-85A9-64693EA02FE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1005483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7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</p:spTree>
    <p:extLst>
      <p:ext uri="{BB962C8B-B14F-4D97-AF65-F5344CB8AC3E}">
        <p14:creationId xmlns:p14="http://schemas.microsoft.com/office/powerpoint/2010/main" val="4181213984"/>
      </p:ext>
    </p:extLst>
  </p:cSld>
  <p:clrMapOvr>
    <a:masterClrMapping/>
  </p:clrMapOvr>
  <p:hf hdr="0" dt="0"/>
  <p:extLst mod="1">
    <p:ext uri="{DCECCB84-F9BA-43D5-87BE-67443E8EF086}">
      <p15:sldGuideLst xmlns:p15="http://schemas.microsoft.com/office/powerpoint/2012/main">
        <p15:guide id="1" orient="horz" pos="3997">
          <p15:clr>
            <a:srgbClr val="FBAE40"/>
          </p15:clr>
        </p15:guide>
        <p15:guide id="2" pos="438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2C9456-1681-43E4-A617-0D1F043692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73EA1C-6ED1-4BE1-9E5D-38D3AFA670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5F66AD-10F1-45FC-B258-9B14824C5E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06BA07-DCAF-4BF6-A513-62B8CFA77EB4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2818374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BCFC4A-DE37-4A86-BAF2-33A3C2B7F4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D99E96-F261-47A0-988A-7306E8D3C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87EC7C-8241-44D7-B298-43ADF05D6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E6D5A2-81D0-44E0-A16B-1B8C3F419B26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33763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C786B6C-E2BA-40D9-9D28-8397D82423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BF3608F-25BE-4250-B06F-EB2D8B0474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FAC070C-DF73-459E-82B1-36239BCA70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2BE4C0-0B14-4E34-A98F-05688529FB0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2928510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2FE8CC68-EAFC-40DB-83F6-E076015528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DA3FAB76-1155-4D1D-9F60-D52025707A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2497032-D87D-4B78-9D18-B6BE4C299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8E476A-88AE-4ACC-874B-EA846EB2C81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9056891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DBF99C6A-5BC2-45BB-B6BE-187C63599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78E09B4D-4EF9-4E98-8EBF-37A6B6581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2A9D6BC-306E-468F-BC5B-B09B577B78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C685A5-80F8-4815-AC65-D9D6D51FB5B6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376162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8587538F-1F05-41DC-9115-4354E116E2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92CB5B81-722F-4AFE-A3D9-E576DA9B41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266698F-2ABC-40D8-A966-572D72397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29D2BD-D2E1-4DBE-AF56-A6C000DDA8A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635811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AF4529B-16B3-468B-A090-2316E95478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FF47168-BCDF-45B5-816F-F098ACD048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D78AD6F-6155-475C-92D3-5519BCC5E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7E72CF-4DF7-42A3-9BD9-9F41C3D0A85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9253204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cs-CZ" noProof="0"/>
              <a:t>Kliknutím na ikonu přidáte obrázek.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DB1A453-9882-44FF-8B04-8BA289A8C7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CF2883D-781D-4113-9398-08C0541823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D05171D-4F6A-46B6-863F-C52C62297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B5588A-CADD-4DC6-9300-5FB831A017F8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9581114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78E3AC2D-BF73-41F6-A98F-299617CA55D8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Kliknutím lze upravit styl.</a:t>
            </a:r>
            <a:endParaRPr lang="en-US" altLang="cs-CZ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909C6FF4-DDD5-494F-BD84-24B138AF950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Upravte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  <a:endParaRPr lang="en-US" altLang="cs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423F00-45F6-4B4A-9C40-A7CE66FEBB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AA3D95-557E-4967-B505-20B7940786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F4CCAF-880E-4DAC-B083-86661A76B6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D4C6886-397E-4CC8-A010-19B870A583B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3" r:id="rId12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1.m4a"/><Relationship Id="rId7" Type="http://schemas.openxmlformats.org/officeDocument/2006/relationships/image" Target="../media/image2.jpe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1.m4a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8.m4a"/><Relationship Id="rId7" Type="http://schemas.openxmlformats.org/officeDocument/2006/relationships/image" Target="../media/image6.jpeg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12.xml"/><Relationship Id="rId4" Type="http://schemas.openxmlformats.org/officeDocument/2006/relationships/audio" Target="../media/media8.m4a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7" Type="http://schemas.openxmlformats.org/officeDocument/2006/relationships/image" Target="../media/image3.png"/><Relationship Id="rId2" Type="http://schemas.microsoft.com/office/2007/relationships/media" Target="../media/media9.m4a"/><Relationship Id="rId1" Type="http://schemas.openxmlformats.org/officeDocument/2006/relationships/tags" Target="../tags/tag18.xml"/><Relationship Id="rId6" Type="http://schemas.openxmlformats.org/officeDocument/2006/relationships/image" Target="../media/image6.jpeg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.xml"/><Relationship Id="rId4" Type="http://schemas.openxmlformats.org/officeDocument/2006/relationships/image" Target="../media/image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.xml"/><Relationship Id="rId4" Type="http://schemas.openxmlformats.org/officeDocument/2006/relationships/image" Target="../media/image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.xml"/><Relationship Id="rId4" Type="http://schemas.openxmlformats.org/officeDocument/2006/relationships/image" Target="../media/image6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10.m4a"/><Relationship Id="rId7" Type="http://schemas.openxmlformats.org/officeDocument/2006/relationships/image" Target="../media/image6.jpeg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notesSlide" Target="../notesSlides/notesSlide15.xml"/><Relationship Id="rId5" Type="http://schemas.openxmlformats.org/officeDocument/2006/relationships/slideLayout" Target="../slideLayouts/slideLayout12.xml"/><Relationship Id="rId4" Type="http://schemas.openxmlformats.org/officeDocument/2006/relationships/audio" Target="../media/media10.m4a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11.m4a"/><Relationship Id="rId7" Type="http://schemas.openxmlformats.org/officeDocument/2006/relationships/image" Target="../media/image6.jpeg"/><Relationship Id="rId2" Type="http://schemas.openxmlformats.org/officeDocument/2006/relationships/tags" Target="../tags/tag31.xml"/><Relationship Id="rId1" Type="http://schemas.openxmlformats.org/officeDocument/2006/relationships/tags" Target="../tags/tag30.xml"/><Relationship Id="rId6" Type="http://schemas.openxmlformats.org/officeDocument/2006/relationships/notesSlide" Target="../notesSlides/notesSlide19.xml"/><Relationship Id="rId5" Type="http://schemas.openxmlformats.org/officeDocument/2006/relationships/slideLayout" Target="../slideLayouts/slideLayout12.xml"/><Relationship Id="rId4" Type="http://schemas.openxmlformats.org/officeDocument/2006/relationships/audio" Target="../media/media11.m4a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microsoft.com/office/2007/relationships/media" Target="../media/media2.m4a"/><Relationship Id="rId7" Type="http://schemas.openxmlformats.org/officeDocument/2006/relationships/image" Target="../media/image4.gif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3.png"/><Relationship Id="rId4" Type="http://schemas.openxmlformats.org/officeDocument/2006/relationships/audio" Target="../media/media2.m4a"/><Relationship Id="rId9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12.m4a"/><Relationship Id="rId7" Type="http://schemas.openxmlformats.org/officeDocument/2006/relationships/image" Target="../media/image6.jpeg"/><Relationship Id="rId2" Type="http://schemas.openxmlformats.org/officeDocument/2006/relationships/tags" Target="../tags/tag33.xml"/><Relationship Id="rId1" Type="http://schemas.openxmlformats.org/officeDocument/2006/relationships/tags" Target="../tags/tag32.xml"/><Relationship Id="rId6" Type="http://schemas.openxmlformats.org/officeDocument/2006/relationships/notesSlide" Target="../notesSlides/notesSlide20.xml"/><Relationship Id="rId5" Type="http://schemas.openxmlformats.org/officeDocument/2006/relationships/slideLayout" Target="../slideLayouts/slideLayout12.xml"/><Relationship Id="rId4" Type="http://schemas.openxmlformats.org/officeDocument/2006/relationships/audio" Target="../media/media12.m4a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13.m4a"/><Relationship Id="rId7" Type="http://schemas.openxmlformats.org/officeDocument/2006/relationships/image" Target="../media/image6.jpeg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6" Type="http://schemas.openxmlformats.org/officeDocument/2006/relationships/notesSlide" Target="../notesSlides/notesSlide21.xml"/><Relationship Id="rId5" Type="http://schemas.openxmlformats.org/officeDocument/2006/relationships/slideLayout" Target="../slideLayouts/slideLayout12.xml"/><Relationship Id="rId4" Type="http://schemas.openxmlformats.org/officeDocument/2006/relationships/audio" Target="../media/media13.m4a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7" Type="http://schemas.openxmlformats.org/officeDocument/2006/relationships/image" Target="../media/image3.png"/><Relationship Id="rId2" Type="http://schemas.microsoft.com/office/2007/relationships/media" Target="../media/media14.m4a"/><Relationship Id="rId1" Type="http://schemas.openxmlformats.org/officeDocument/2006/relationships/tags" Target="../tags/tag36.xml"/><Relationship Id="rId6" Type="http://schemas.openxmlformats.org/officeDocument/2006/relationships/image" Target="../media/image6.jpeg"/><Relationship Id="rId5" Type="http://schemas.openxmlformats.org/officeDocument/2006/relationships/notesSlide" Target="../notesSlides/notesSlide22.xml"/><Relationship Id="rId4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7" Type="http://schemas.openxmlformats.org/officeDocument/2006/relationships/image" Target="../media/image3.png"/><Relationship Id="rId2" Type="http://schemas.microsoft.com/office/2007/relationships/media" Target="../media/media15.m4a"/><Relationship Id="rId1" Type="http://schemas.openxmlformats.org/officeDocument/2006/relationships/tags" Target="../tags/tag38.xml"/><Relationship Id="rId6" Type="http://schemas.openxmlformats.org/officeDocument/2006/relationships/image" Target="../media/image6.jpeg"/><Relationship Id="rId5" Type="http://schemas.openxmlformats.org/officeDocument/2006/relationships/notesSlide" Target="../notesSlides/notesSlide24.xml"/><Relationship Id="rId4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6.m4a"/><Relationship Id="rId7" Type="http://schemas.openxmlformats.org/officeDocument/2006/relationships/image" Target="../media/image11.png"/><Relationship Id="rId2" Type="http://schemas.microsoft.com/office/2007/relationships/media" Target="../media/media16.m4a"/><Relationship Id="rId1" Type="http://schemas.openxmlformats.org/officeDocument/2006/relationships/tags" Target="../tags/tag39.xml"/><Relationship Id="rId6" Type="http://schemas.openxmlformats.org/officeDocument/2006/relationships/image" Target="../media/image6.jpeg"/><Relationship Id="rId5" Type="http://schemas.openxmlformats.org/officeDocument/2006/relationships/notesSlide" Target="../notesSlides/notesSlide25.xml"/><Relationship Id="rId4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m4a"/><Relationship Id="rId7" Type="http://schemas.openxmlformats.org/officeDocument/2006/relationships/image" Target="../media/image3.png"/><Relationship Id="rId2" Type="http://schemas.microsoft.com/office/2007/relationships/media" Target="../media/media17.m4a"/><Relationship Id="rId1" Type="http://schemas.openxmlformats.org/officeDocument/2006/relationships/tags" Target="../tags/tag40.xml"/><Relationship Id="rId6" Type="http://schemas.openxmlformats.org/officeDocument/2006/relationships/image" Target="../media/image6.jpeg"/><Relationship Id="rId5" Type="http://schemas.openxmlformats.org/officeDocument/2006/relationships/notesSlide" Target="../notesSlides/notesSlide26.xml"/><Relationship Id="rId4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m4a"/><Relationship Id="rId7" Type="http://schemas.openxmlformats.org/officeDocument/2006/relationships/image" Target="../media/image3.png"/><Relationship Id="rId2" Type="http://schemas.microsoft.com/office/2007/relationships/media" Target="../media/media18.m4a"/><Relationship Id="rId1" Type="http://schemas.openxmlformats.org/officeDocument/2006/relationships/tags" Target="../tags/tag41.xml"/><Relationship Id="rId6" Type="http://schemas.openxmlformats.org/officeDocument/2006/relationships/image" Target="../media/image6.jpeg"/><Relationship Id="rId5" Type="http://schemas.openxmlformats.org/officeDocument/2006/relationships/notesSlide" Target="../notesSlides/notesSlide27.xml"/><Relationship Id="rId4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media" Target="../media/media19.m4a"/><Relationship Id="rId7" Type="http://schemas.openxmlformats.org/officeDocument/2006/relationships/image" Target="../media/image3.png"/><Relationship Id="rId2" Type="http://schemas.openxmlformats.org/officeDocument/2006/relationships/tags" Target="../tags/tag43.xml"/><Relationship Id="rId1" Type="http://schemas.openxmlformats.org/officeDocument/2006/relationships/tags" Target="../tags/tag42.xml"/><Relationship Id="rId6" Type="http://schemas.openxmlformats.org/officeDocument/2006/relationships/image" Target="../media/image6.jpeg"/><Relationship Id="rId5" Type="http://schemas.openxmlformats.org/officeDocument/2006/relationships/slideLayout" Target="../slideLayouts/slideLayout12.xml"/><Relationship Id="rId4" Type="http://schemas.openxmlformats.org/officeDocument/2006/relationships/audio" Target="../media/media19.m4a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20.m4a"/><Relationship Id="rId7" Type="http://schemas.openxmlformats.org/officeDocument/2006/relationships/image" Target="../media/image6.jpeg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6" Type="http://schemas.openxmlformats.org/officeDocument/2006/relationships/image" Target="../media/image12.jpeg"/><Relationship Id="rId5" Type="http://schemas.openxmlformats.org/officeDocument/2006/relationships/slideLayout" Target="../slideLayouts/slideLayout12.xml"/><Relationship Id="rId4" Type="http://schemas.openxmlformats.org/officeDocument/2006/relationships/audio" Target="../media/media20.m4a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6.jpe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21.m4a"/><Relationship Id="rId7" Type="http://schemas.openxmlformats.org/officeDocument/2006/relationships/image" Target="../media/image6.jpeg"/><Relationship Id="rId2" Type="http://schemas.openxmlformats.org/officeDocument/2006/relationships/tags" Target="../tags/tag47.xml"/><Relationship Id="rId1" Type="http://schemas.openxmlformats.org/officeDocument/2006/relationships/tags" Target="../tags/tag46.xml"/><Relationship Id="rId6" Type="http://schemas.openxmlformats.org/officeDocument/2006/relationships/notesSlide" Target="../notesSlides/notesSlide28.xml"/><Relationship Id="rId5" Type="http://schemas.openxmlformats.org/officeDocument/2006/relationships/slideLayout" Target="../slideLayouts/slideLayout12.xml"/><Relationship Id="rId4" Type="http://schemas.openxmlformats.org/officeDocument/2006/relationships/audio" Target="../media/media21.m4a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media" Target="../media/media22.m4a"/><Relationship Id="rId7" Type="http://schemas.openxmlformats.org/officeDocument/2006/relationships/image" Target="../media/image3.png"/><Relationship Id="rId2" Type="http://schemas.openxmlformats.org/officeDocument/2006/relationships/tags" Target="../tags/tag49.xml"/><Relationship Id="rId1" Type="http://schemas.openxmlformats.org/officeDocument/2006/relationships/tags" Target="../tags/tag48.xml"/><Relationship Id="rId6" Type="http://schemas.openxmlformats.org/officeDocument/2006/relationships/image" Target="../media/image6.jpeg"/><Relationship Id="rId5" Type="http://schemas.openxmlformats.org/officeDocument/2006/relationships/slideLayout" Target="../slideLayouts/slideLayout6.xml"/><Relationship Id="rId4" Type="http://schemas.openxmlformats.org/officeDocument/2006/relationships/audio" Target="../media/media22.m4a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6" Type="http://schemas.openxmlformats.org/officeDocument/2006/relationships/image" Target="../media/image6.jpeg"/><Relationship Id="rId5" Type="http://schemas.openxmlformats.org/officeDocument/2006/relationships/image" Target="../media/image13.jpeg"/><Relationship Id="rId4" Type="http://schemas.openxmlformats.org/officeDocument/2006/relationships/notesSlide" Target="../notesSlides/notesSlide2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7" Type="http://schemas.openxmlformats.org/officeDocument/2006/relationships/image" Target="../media/image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3.xml"/><Relationship Id="rId6" Type="http://schemas.openxmlformats.org/officeDocument/2006/relationships/image" Target="../media/image6.jpe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microsoft.com/office/2007/relationships/media" Target="../media/media23.m4a"/><Relationship Id="rId7" Type="http://schemas.openxmlformats.org/officeDocument/2006/relationships/image" Target="../media/image19.png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6" Type="http://schemas.openxmlformats.org/officeDocument/2006/relationships/notesSlide" Target="../notesSlides/notesSlide32.xml"/><Relationship Id="rId5" Type="http://schemas.openxmlformats.org/officeDocument/2006/relationships/slideLayout" Target="../slideLayouts/slideLayout12.xml"/><Relationship Id="rId4" Type="http://schemas.openxmlformats.org/officeDocument/2006/relationships/audio" Target="../media/media23.m4a"/><Relationship Id="rId9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7" Type="http://schemas.openxmlformats.org/officeDocument/2006/relationships/image" Target="../media/image3.png"/><Relationship Id="rId2" Type="http://schemas.microsoft.com/office/2007/relationships/media" Target="../media/media3.m4a"/><Relationship Id="rId1" Type="http://schemas.openxmlformats.org/officeDocument/2006/relationships/tags" Target="../tags/tag10.xml"/><Relationship Id="rId6" Type="http://schemas.openxmlformats.org/officeDocument/2006/relationships/image" Target="../media/image6.jpe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4.m4a"/><Relationship Id="rId7" Type="http://schemas.openxmlformats.org/officeDocument/2006/relationships/image" Target="../media/image6.jpeg"/><Relationship Id="rId2" Type="http://schemas.microsoft.com/office/2007/relationships/media" Target="../media/media4.m4a"/><Relationship Id="rId1" Type="http://schemas.openxmlformats.org/officeDocument/2006/relationships/tags" Target="../tags/tag11.xml"/><Relationship Id="rId6" Type="http://schemas.openxmlformats.org/officeDocument/2006/relationships/image" Target="../media/image8.jpe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microsoft.com/office/2007/relationships/media" Target="../media/media5.m4a"/><Relationship Id="rId7" Type="http://schemas.openxmlformats.org/officeDocument/2006/relationships/image" Target="../media/image9.png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12.xml"/><Relationship Id="rId4" Type="http://schemas.openxmlformats.org/officeDocument/2006/relationships/audio" Target="../media/media5.m4a"/><Relationship Id="rId9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7" Type="http://schemas.openxmlformats.org/officeDocument/2006/relationships/image" Target="../media/image3.png"/><Relationship Id="rId2" Type="http://schemas.microsoft.com/office/2007/relationships/media" Target="../media/media6.m4a"/><Relationship Id="rId1" Type="http://schemas.openxmlformats.org/officeDocument/2006/relationships/tags" Target="../tags/tag14.xml"/><Relationship Id="rId6" Type="http://schemas.openxmlformats.org/officeDocument/2006/relationships/image" Target="../media/image6.jpe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7.m4a"/><Relationship Id="rId7" Type="http://schemas.openxmlformats.org/officeDocument/2006/relationships/image" Target="../media/image6.jpeg"/><Relationship Id="rId2" Type="http://schemas.microsoft.com/office/2007/relationships/media" Target="../media/media7.m4a"/><Relationship Id="rId1" Type="http://schemas.openxmlformats.org/officeDocument/2006/relationships/tags" Target="../tags/tag15.xml"/><Relationship Id="rId6" Type="http://schemas.openxmlformats.org/officeDocument/2006/relationships/image" Target="../media/image10.pn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1">
            <a:extLst>
              <a:ext uri="{FF2B5EF4-FFF2-40B4-BE49-F238E27FC236}">
                <a16:creationId xmlns:a16="http://schemas.microsoft.com/office/drawing/2014/main" id="{C55D66E6-E728-4EDC-8CF3-323581AC94AC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1223024" y="1914935"/>
            <a:ext cx="9745952" cy="164630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6600" b="1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GLUCOCORTICOIDS</a:t>
            </a:r>
          </a:p>
        </p:txBody>
      </p:sp>
      <p:pic>
        <p:nvPicPr>
          <p:cNvPr id="6" name="Obrázek 3">
            <a:extLst>
              <a:ext uri="{FF2B5EF4-FFF2-40B4-BE49-F238E27FC236}">
                <a16:creationId xmlns:a16="http://schemas.microsoft.com/office/drawing/2014/main" id="{4CA7C310-C351-4614-9BD3-86F7265D71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58738"/>
            <a:ext cx="2105025" cy="162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ástupný symbol pro zápatí 1">
            <a:extLst>
              <a:ext uri="{FF2B5EF4-FFF2-40B4-BE49-F238E27FC236}">
                <a16:creationId xmlns:a16="http://schemas.microsoft.com/office/drawing/2014/main" id="{00CE536D-B51B-4B53-B698-001694DC8B7D}"/>
              </a:ext>
            </a:extLst>
          </p:cNvPr>
          <p:cNvSpPr txBox="1">
            <a:spLocks/>
          </p:cNvSpPr>
          <p:nvPr/>
        </p:nvSpPr>
        <p:spPr bwMode="auto">
          <a:xfrm>
            <a:off x="323850" y="6165850"/>
            <a:ext cx="3251870" cy="323850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6800" rIns="90000" bIns="46800" anchor="b"/>
          <a:lstStyle>
            <a:defPPr>
              <a:defRPr lang="en-GB"/>
            </a:defPPr>
            <a:lvl1pPr marL="215900" indent="-214313" algn="r" defTabSz="449263" rtl="0" eaLnBrk="1" fontAlgn="base" hangingPunct="1">
              <a:spcBef>
                <a:spcPct val="0"/>
              </a:spcBef>
              <a:spcAft>
                <a:spcPct val="0"/>
              </a:spcAft>
              <a:buSzPct val="4500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1400" kern="12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Segoe UI" panose="020B0502040204020203" pitchFamily="34" charset="0"/>
              </a:defRPr>
            </a:lvl1pPr>
            <a:lvl2pPr marL="742950" indent="-28575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Tahoma" panose="020B0604030504040204" pitchFamily="34" charset="0"/>
                <a:ea typeface="Microsoft YaHei" panose="020B0503020204020204" pitchFamily="34" charset="-122"/>
                <a:cs typeface="+mn-cs"/>
              </a:defRPr>
            </a:lvl2pPr>
            <a:lvl3pPr marL="11430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Tahoma" panose="020B0604030504040204" pitchFamily="34" charset="0"/>
                <a:ea typeface="Microsoft YaHei" panose="020B0503020204020204" pitchFamily="34" charset="-122"/>
                <a:cs typeface="+mn-cs"/>
              </a:defRPr>
            </a:lvl3pPr>
            <a:lvl4pPr marL="16002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Tahoma" panose="020B0604030504040204" pitchFamily="34" charset="0"/>
                <a:ea typeface="Microsoft YaHei" panose="020B0503020204020204" pitchFamily="34" charset="-122"/>
                <a:cs typeface="+mn-cs"/>
              </a:defRPr>
            </a:lvl4pPr>
            <a:lvl5pPr marL="20574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Tahoma" panose="020B0604030504040204" pitchFamily="34" charset="0"/>
                <a:ea typeface="Microsoft YaHei" panose="020B0503020204020204" pitchFamily="34" charset="-122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bg1"/>
                </a:solidFill>
                <a:latin typeface="Tahoma" panose="020B0604030504040204" pitchFamily="34" charset="0"/>
                <a:ea typeface="Microsoft YaHei" panose="020B0503020204020204" pitchFamily="34" charset="-122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bg1"/>
                </a:solidFill>
                <a:latin typeface="Tahoma" panose="020B0604030504040204" pitchFamily="34" charset="0"/>
                <a:ea typeface="Microsoft YaHei" panose="020B0503020204020204" pitchFamily="34" charset="-122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bg1"/>
                </a:solidFill>
                <a:latin typeface="Tahoma" panose="020B0604030504040204" pitchFamily="34" charset="0"/>
                <a:ea typeface="Microsoft YaHei" panose="020B0503020204020204" pitchFamily="34" charset="-122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bg1"/>
                </a:solidFill>
                <a:latin typeface="Tahoma" panose="020B0604030504040204" pitchFamily="34" charset="0"/>
                <a:ea typeface="Microsoft YaHei" panose="020B0503020204020204" pitchFamily="34" charset="-122"/>
                <a:cs typeface="+mn-cs"/>
              </a:defRPr>
            </a:lvl9pPr>
          </a:lstStyle>
          <a:p>
            <a:pPr>
              <a:defRPr/>
            </a:pPr>
            <a:r>
              <a:rPr lang="cs-CZ" spc="-1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Department </a:t>
            </a:r>
            <a:r>
              <a:rPr lang="cs-CZ" spc="-1" dirty="0" err="1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spc="-1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pc="-1" dirty="0" err="1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Pharmacology</a:t>
            </a:r>
            <a:r>
              <a:rPr lang="cs-CZ" spc="-1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MF MU</a:t>
            </a:r>
            <a:endParaRPr lang="cs-CZ" spc="-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7437C8F-D37D-4F01-BAF3-27E04B56E96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848528" y="315593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74904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Glucocorticoids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influence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sugar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, fat and protein </a:t>
            </a:r>
            <a:r>
              <a:rPr lang="cs-CZ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metabolism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have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anti-</a:t>
            </a:r>
            <a:r>
              <a:rPr lang="cs-CZ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inflammatory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cs-CZ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anti-</a:t>
            </a:r>
            <a:r>
              <a:rPr lang="cs-CZ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allergic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effect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have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immunosuppressive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effect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(in many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branches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– in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slides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have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antiproliferative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effect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hydrocortisone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cortisol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7EDA228-E0D2-44EE-B24A-6A59F9B6A7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6796" y="5783667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F41B7CD-C7DB-4AF5-8943-8D164820503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37275" y="402683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21513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44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438635" y="1198948"/>
            <a:ext cx="10689081" cy="678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b="1" dirty="0">
                <a:latin typeface="Arial" panose="020B0604020202020204" pitchFamily="34" charset="0"/>
                <a:cs typeface="Arial" panose="020B0604020202020204" pitchFamily="34" charset="0"/>
              </a:rPr>
              <a:t>	      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reduced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glucose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uptake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reduced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glucose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utilisation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cell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Proteolysis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tissue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proteins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aminoacids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						                                                                                                              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decomposition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tissue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proteins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        ↑ </a:t>
            </a:r>
            <a:r>
              <a:rPr lang="cs-CZ" altLang="cs-CZ" sz="2000" u="sng" dirty="0" err="1">
                <a:latin typeface="Arial" panose="020B0604020202020204" pitchFamily="34" charset="0"/>
                <a:cs typeface="Arial" panose="020B0604020202020204" pitchFamily="34" charset="0"/>
              </a:rPr>
              <a:t>gluconeogenesis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 	   </a:t>
            </a:r>
          </a:p>
          <a:p>
            <a:pPr>
              <a:spcBef>
                <a:spcPct val="0"/>
              </a:spcBef>
              <a:buNone/>
            </a:pP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catabolism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(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glucose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formation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sugar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residues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pPr>
              <a:spcBef>
                <a:spcPct val="0"/>
              </a:spcBef>
              <a:buNone/>
            </a:pP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		               	                                                      </a:t>
            </a:r>
          </a:p>
          <a:p>
            <a:pPr>
              <a:spcBef>
                <a:spcPct val="0"/>
              </a:spcBef>
              <a:buNone/>
            </a:pP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          </a:t>
            </a:r>
          </a:p>
          <a:p>
            <a:pPr>
              <a:spcBef>
                <a:spcPct val="0"/>
              </a:spcBef>
              <a:buNone/>
            </a:pP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				           ↑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glycaemia</a:t>
            </a:r>
            <a:endParaRPr lang="cs-CZ" alt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None/>
            </a:pP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r>
              <a:rPr lang="cs-CZ" alt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Connective</a:t>
            </a:r>
            <a:r>
              <a:rPr lang="cs-CZ" alt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tissue</a:t>
            </a:r>
            <a:r>
              <a:rPr lang="cs-CZ" alt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  <a:r>
              <a:rPr lang="cs-CZ" alt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muscle</a:t>
            </a:r>
            <a:r>
              <a:rPr lang="cs-CZ" alt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atrophy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		                </a:t>
            </a:r>
          </a:p>
          <a:p>
            <a:pPr>
              <a:spcBef>
                <a:spcPct val="0"/>
              </a:spcBef>
              <a:buNone/>
            </a:pPr>
            <a:r>
              <a:rPr lang="cs-CZ" alt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fibroblasts</a:t>
            </a: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growth</a:t>
            </a: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stopping</a:t>
            </a: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                 ↑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insulin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secretion</a:t>
            </a: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endParaRPr lang="cs-CZ" alt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↓</a:t>
            </a:r>
            <a:r>
              <a:rPr lang="cs-CZ" alt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osteoblasts</a:t>
            </a: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, ↑</a:t>
            </a:r>
            <a:r>
              <a:rPr lang="cs-CZ" alt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osteoclasts</a:t>
            </a:r>
            <a:endParaRPr lang="cs-CZ" alt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↓</a:t>
            </a:r>
            <a:r>
              <a:rPr lang="cs-CZ" alt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collagen</a:t>
            </a: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synthesis</a:t>
            </a:r>
            <a:endParaRPr lang="cs-CZ" alt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↓Ca </a:t>
            </a:r>
            <a:r>
              <a:rPr lang="cs-CZ" alt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resorption</a:t>
            </a: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cs-CZ" alt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intestine</a:t>
            </a: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kidneys</a:t>
            </a: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cs-CZ" alt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osteoporosis</a:t>
            </a: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           ↑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storage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glycogen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liver              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lipogenesis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support,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lipolysis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inhibition</a:t>
            </a:r>
            <a:endParaRPr lang="cs-CZ" alt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                               fat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deposition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redistribution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                             ↑glycerol,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aminoacids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blood</a:t>
            </a:r>
            <a:endParaRPr lang="cs-CZ" alt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40000"/>
              </a:lnSpc>
              <a:spcBef>
                <a:spcPct val="0"/>
              </a:spcBef>
              <a:buFontTx/>
              <a:buNone/>
            </a:pPr>
            <a:endParaRPr lang="cs-CZ" alt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40000"/>
              </a:lnSpc>
              <a:spcBef>
                <a:spcPct val="0"/>
              </a:spcBef>
              <a:buFontTx/>
              <a:buNone/>
            </a:pP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r>
              <a:rPr lang="cs-CZ" altLang="cs-CZ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3" name="Nadpis 1"/>
          <p:cNvSpPr txBox="1">
            <a:spLocks/>
          </p:cNvSpPr>
          <p:nvPr/>
        </p:nvSpPr>
        <p:spPr>
          <a:xfrm>
            <a:off x="237308" y="356416"/>
            <a:ext cx="11684725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GCs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sugar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, fat and protein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metabolism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Šipka dolů 1"/>
          <p:cNvSpPr/>
          <p:nvPr/>
        </p:nvSpPr>
        <p:spPr>
          <a:xfrm>
            <a:off x="5498432" y="3324660"/>
            <a:ext cx="288757" cy="42110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Šipka dolů 4"/>
          <p:cNvSpPr/>
          <p:nvPr/>
        </p:nvSpPr>
        <p:spPr>
          <a:xfrm>
            <a:off x="5482387" y="4322416"/>
            <a:ext cx="288757" cy="42110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Šipka dolů 5"/>
          <p:cNvSpPr/>
          <p:nvPr/>
        </p:nvSpPr>
        <p:spPr>
          <a:xfrm rot="3195586">
            <a:off x="3990468" y="5272348"/>
            <a:ext cx="381003" cy="79813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Šipka dolů 6"/>
          <p:cNvSpPr/>
          <p:nvPr/>
        </p:nvSpPr>
        <p:spPr>
          <a:xfrm rot="18247837">
            <a:off x="6521111" y="5242362"/>
            <a:ext cx="381003" cy="79813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Šipka dolů 8"/>
          <p:cNvSpPr/>
          <p:nvPr/>
        </p:nvSpPr>
        <p:spPr>
          <a:xfrm>
            <a:off x="5494419" y="1860544"/>
            <a:ext cx="288757" cy="42110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Šipka dolů 9"/>
          <p:cNvSpPr/>
          <p:nvPr/>
        </p:nvSpPr>
        <p:spPr>
          <a:xfrm rot="10800000">
            <a:off x="1663997" y="3397135"/>
            <a:ext cx="311752" cy="52695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Šipka dolů 10"/>
          <p:cNvSpPr/>
          <p:nvPr/>
        </p:nvSpPr>
        <p:spPr>
          <a:xfrm rot="16200000">
            <a:off x="2378922" y="2933042"/>
            <a:ext cx="336885" cy="43958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  </a:t>
            </a:r>
          </a:p>
        </p:txBody>
      </p:sp>
      <p:sp>
        <p:nvSpPr>
          <p:cNvPr id="4" name="Obdélník 3"/>
          <p:cNvSpPr/>
          <p:nvPr/>
        </p:nvSpPr>
        <p:spPr>
          <a:xfrm>
            <a:off x="9144001" y="2053389"/>
            <a:ext cx="2907638" cy="8929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err="1">
                <a:solidFill>
                  <a:schemeClr val="tx1"/>
                </a:solidFill>
              </a:rPr>
              <a:t>Fats</a:t>
            </a:r>
            <a:r>
              <a:rPr lang="cs-CZ" dirty="0">
                <a:solidFill>
                  <a:schemeClr val="tx1"/>
                </a:solidFill>
              </a:rPr>
              <a:t>: </a:t>
            </a:r>
            <a:r>
              <a:rPr lang="cs-CZ" altLang="cs-CZ" dirty="0">
                <a:solidFill>
                  <a:schemeClr val="tx1"/>
                </a:solidFill>
              </a:rPr>
              <a:t>↑ </a:t>
            </a:r>
            <a:r>
              <a:rPr lang="cs-CZ" altLang="cs-CZ" dirty="0" err="1">
                <a:solidFill>
                  <a:schemeClr val="tx1"/>
                </a:solidFill>
              </a:rPr>
              <a:t>lipolysis</a:t>
            </a:r>
            <a:r>
              <a:rPr lang="cs-CZ" altLang="cs-CZ" dirty="0">
                <a:solidFill>
                  <a:schemeClr val="tx1"/>
                </a:solidFill>
              </a:rPr>
              <a:t>, </a:t>
            </a:r>
            <a:r>
              <a:rPr lang="cs-CZ" altLang="cs-CZ" dirty="0" err="1">
                <a:solidFill>
                  <a:schemeClr val="tx1"/>
                </a:solidFill>
              </a:rPr>
              <a:t>facilitation</a:t>
            </a:r>
            <a:r>
              <a:rPr lang="cs-CZ" altLang="cs-CZ" dirty="0">
                <a:solidFill>
                  <a:schemeClr val="tx1"/>
                </a:solidFill>
              </a:rPr>
              <a:t>  </a:t>
            </a:r>
            <a:r>
              <a:rPr lang="cs-CZ" altLang="cs-CZ" dirty="0" err="1">
                <a:solidFill>
                  <a:schemeClr val="tx1"/>
                </a:solidFill>
              </a:rPr>
              <a:t>of</a:t>
            </a:r>
            <a:r>
              <a:rPr lang="cs-CZ" altLang="cs-CZ" dirty="0">
                <a:solidFill>
                  <a:schemeClr val="tx1"/>
                </a:solidFill>
              </a:rPr>
              <a:t> lipid </a:t>
            </a:r>
            <a:r>
              <a:rPr lang="cs-CZ" altLang="cs-CZ" dirty="0" err="1">
                <a:solidFill>
                  <a:schemeClr val="tx1"/>
                </a:solidFill>
              </a:rPr>
              <a:t>absorption</a:t>
            </a:r>
            <a:r>
              <a:rPr lang="cs-CZ" altLang="cs-CZ" dirty="0">
                <a:solidFill>
                  <a:schemeClr val="tx1"/>
                </a:solidFill>
              </a:rPr>
              <a:t>, fat </a:t>
            </a:r>
            <a:r>
              <a:rPr lang="cs-CZ" altLang="cs-CZ" dirty="0" err="1">
                <a:solidFill>
                  <a:schemeClr val="tx1"/>
                </a:solidFill>
              </a:rPr>
              <a:t>redistribution</a:t>
            </a:r>
            <a:r>
              <a:rPr lang="cs-CZ" dirty="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13" name="Obrázek 3">
            <a:extLst>
              <a:ext uri="{FF2B5EF4-FFF2-40B4-BE49-F238E27FC236}">
                <a16:creationId xmlns:a16="http://schemas.microsoft.com/office/drawing/2014/main" id="{40BF80B5-908F-4AF6-AF37-513DF774DC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0230" y="5943600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F668C0C-9FB9-4626-88B7-1EBC932BE9C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24243" y="856862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97404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1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2"/>
          <p:cNvSpPr txBox="1">
            <a:spLocks noChangeArrowheads="1"/>
          </p:cNvSpPr>
          <p:nvPr/>
        </p:nvSpPr>
        <p:spPr bwMode="auto">
          <a:xfrm>
            <a:off x="513346" y="1443793"/>
            <a:ext cx="11405937" cy="3790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cs-CZ" altLang="cs-CZ" sz="32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r>
              <a:rPr lang="cs-CZ" altLang="cs-CZ" sz="2800" b="1" dirty="0">
                <a:latin typeface="Arial" panose="020B0604020202020204" pitchFamily="34" charset="0"/>
                <a:cs typeface="Arial" panose="020B0604020202020204" pitchFamily="34" charset="0"/>
              </a:rPr>
              <a:t>CNS: 	 </a:t>
            </a:r>
            <a:r>
              <a:rPr lang="en-US" altLang="cs-CZ" sz="2800" dirty="0">
                <a:latin typeface="Arial" panose="020B0604020202020204" pitchFamily="34" charset="0"/>
                <a:cs typeface="Arial" panose="020B0604020202020204" pitchFamily="34" charset="0"/>
              </a:rPr>
              <a:t>Euphoria / psychotic disorder after high doses / depression</a:t>
            </a:r>
            <a:endParaRPr lang="cs-CZ" altLang="cs-CZ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cs-CZ" sz="2800" b="1" dirty="0">
                <a:latin typeface="Arial" panose="020B0604020202020204" pitchFamily="34" charset="0"/>
                <a:cs typeface="Arial" panose="020B0604020202020204" pitchFamily="34" charset="0"/>
              </a:rPr>
              <a:t>GIT: 		</a:t>
            </a:r>
            <a:r>
              <a:rPr lang="en-US" altLang="cs-CZ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cs-CZ" sz="2800" dirty="0">
                <a:latin typeface="Arial" panose="020B0604020202020204" pitchFamily="34" charset="0"/>
                <a:cs typeface="Arial" panose="020B0604020202020204" pitchFamily="34" charset="0"/>
              </a:rPr>
              <a:t>Increasing formation of </a:t>
            </a:r>
            <a:r>
              <a:rPr lang="en-US" altLang="cs-CZ" sz="2800" dirty="0" err="1">
                <a:latin typeface="Arial" panose="020B0604020202020204" pitchFamily="34" charset="0"/>
                <a:cs typeface="Arial" panose="020B0604020202020204" pitchFamily="34" charset="0"/>
              </a:rPr>
              <a:t>HCl</a:t>
            </a:r>
            <a:r>
              <a:rPr lang="en-US" altLang="cs-CZ" sz="2800" dirty="0">
                <a:latin typeface="Arial" panose="020B0604020202020204" pitchFamily="34" charset="0"/>
                <a:cs typeface="Arial" panose="020B0604020202020204" pitchFamily="34" charset="0"/>
              </a:rPr>
              <a:t> and pepsin in the stomach </a:t>
            </a:r>
            <a:endParaRPr lang="cs-CZ" altLang="cs-CZ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40000"/>
              </a:lnSpc>
            </a:pPr>
            <a:r>
              <a:rPr lang="cs-CZ" altLang="cs-CZ" sz="2800" b="1" dirty="0">
                <a:latin typeface="Arial" panose="020B0604020202020204" pitchFamily="34" charset="0"/>
                <a:cs typeface="Arial" panose="020B0604020202020204" pitchFamily="34" charset="0"/>
              </a:rPr>
              <a:t>BLOOD:  	</a:t>
            </a:r>
            <a:r>
              <a:rPr lang="cs-CZ" altLang="cs-CZ" sz="2800" dirty="0">
                <a:latin typeface="Arial" panose="020B0604020202020204" pitchFamily="34" charset="0"/>
                <a:cs typeface="Arial" panose="020B0604020202020204" pitchFamily="34" charset="0"/>
              </a:rPr>
              <a:t>↑ </a:t>
            </a:r>
            <a:r>
              <a:rPr lang="cs-CZ" altLang="cs-CZ" sz="2800" dirty="0" err="1">
                <a:latin typeface="Arial" panose="020B0604020202020204" pitchFamily="34" charset="0"/>
                <a:cs typeface="Arial" panose="020B0604020202020204" pitchFamily="34" charset="0"/>
              </a:rPr>
              <a:t>Tro</a:t>
            </a:r>
            <a:r>
              <a:rPr lang="cs-CZ" altLang="cs-CZ" sz="2800" dirty="0">
                <a:latin typeface="Arial" panose="020B0604020202020204" pitchFamily="34" charset="0"/>
                <a:cs typeface="Arial" panose="020B0604020202020204" pitchFamily="34" charset="0"/>
              </a:rPr>
              <a:t>, Ery, </a:t>
            </a:r>
            <a:r>
              <a:rPr lang="cs-CZ" altLang="cs-CZ" sz="2800" dirty="0" err="1">
                <a:latin typeface="Arial" panose="020B0604020202020204" pitchFamily="34" charset="0"/>
                <a:cs typeface="Arial" panose="020B0604020202020204" pitchFamily="34" charset="0"/>
              </a:rPr>
              <a:t>circul</a:t>
            </a:r>
            <a:r>
              <a:rPr lang="cs-CZ" altLang="cs-CZ" sz="2800" dirty="0">
                <a:latin typeface="Arial" panose="020B0604020202020204" pitchFamily="34" charset="0"/>
                <a:cs typeface="Arial" panose="020B0604020202020204" pitchFamily="34" charset="0"/>
              </a:rPr>
              <a:t>. ↓</a:t>
            </a:r>
            <a:r>
              <a:rPr lang="cs-CZ" altLang="cs-CZ" sz="2800" dirty="0" err="1">
                <a:latin typeface="Arial" panose="020B0604020202020204" pitchFamily="34" charset="0"/>
                <a:cs typeface="Arial" panose="020B0604020202020204" pitchFamily="34" charset="0"/>
              </a:rPr>
              <a:t>lymfocytes</a:t>
            </a:r>
            <a:r>
              <a:rPr lang="cs-CZ" altLang="cs-CZ" sz="2800" dirty="0">
                <a:latin typeface="Arial" panose="020B0604020202020204" pitchFamily="34" charset="0"/>
                <a:cs typeface="Arial" panose="020B0604020202020204" pitchFamily="34" charset="0"/>
              </a:rPr>
              <a:t>, ↓</a:t>
            </a:r>
            <a:r>
              <a:rPr lang="cs-CZ" altLang="cs-CZ" sz="2800" dirty="0" err="1">
                <a:latin typeface="Arial" panose="020B0604020202020204" pitchFamily="34" charset="0"/>
                <a:cs typeface="Arial" panose="020B0604020202020204" pitchFamily="34" charset="0"/>
              </a:rPr>
              <a:t>eosinofils</a:t>
            </a:r>
            <a:r>
              <a:rPr lang="cs-CZ" altLang="cs-CZ" sz="28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                      </a:t>
            </a:r>
          </a:p>
          <a:p>
            <a:pPr eaLnBrk="1" hangingPunct="1">
              <a:lnSpc>
                <a:spcPct val="140000"/>
              </a:lnSpc>
            </a:pPr>
            <a:r>
              <a:rPr lang="cs-CZ" altLang="cs-CZ" sz="2800" b="1" dirty="0">
                <a:latin typeface="Arial" panose="020B0604020202020204" pitchFamily="34" charset="0"/>
                <a:cs typeface="Arial" panose="020B0604020202020204" pitchFamily="34" charset="0"/>
              </a:rPr>
              <a:t>LUNGS: 	</a:t>
            </a:r>
            <a:r>
              <a:rPr lang="cs-CZ" altLang="cs-CZ" sz="2800" dirty="0">
                <a:latin typeface="Arial" panose="020B0604020202020204" pitchFamily="34" charset="0"/>
                <a:cs typeface="Arial" panose="020B0604020202020204" pitchFamily="34" charset="0"/>
              </a:rPr>
              <a:t>↑ </a:t>
            </a:r>
            <a:r>
              <a:rPr lang="cs-CZ" altLang="cs-CZ" sz="2800" dirty="0" err="1">
                <a:latin typeface="Arial" panose="020B0604020202020204" pitchFamily="34" charset="0"/>
                <a:cs typeface="Arial" panose="020B0604020202020204" pitchFamily="34" charset="0"/>
              </a:rPr>
              <a:t>formation</a:t>
            </a:r>
            <a:r>
              <a:rPr lang="cs-CZ" altLang="cs-CZ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8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altLang="cs-CZ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800" dirty="0" err="1">
                <a:latin typeface="Arial" panose="020B0604020202020204" pitchFamily="34" charset="0"/>
                <a:cs typeface="Arial" panose="020B0604020202020204" pitchFamily="34" charset="0"/>
              </a:rPr>
              <a:t>pulmonary</a:t>
            </a:r>
            <a:r>
              <a:rPr lang="cs-CZ" altLang="cs-CZ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800" dirty="0" err="1">
                <a:latin typeface="Arial" panose="020B0604020202020204" pitchFamily="34" charset="0"/>
                <a:cs typeface="Arial" panose="020B0604020202020204" pitchFamily="34" charset="0"/>
              </a:rPr>
              <a:t>surfactant</a:t>
            </a:r>
            <a:endParaRPr lang="cs-CZ" altLang="cs-CZ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40000"/>
              </a:lnSpc>
            </a:pPr>
            <a:endParaRPr lang="cs-CZ" altLang="cs-CZ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40000"/>
              </a:lnSpc>
            </a:pPr>
            <a:r>
              <a:rPr lang="cs-CZ" altLang="cs-CZ" sz="2800" dirty="0" err="1">
                <a:latin typeface="Arial" panose="020B0604020202020204" pitchFamily="34" charset="0"/>
                <a:cs typeface="Arial" panose="020B0604020202020204" pitchFamily="34" charset="0"/>
              </a:rPr>
              <a:t>HCl</a:t>
            </a:r>
            <a:r>
              <a:rPr lang="cs-CZ" altLang="cs-CZ" sz="28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cs-CZ" altLang="cs-CZ" sz="2800" dirty="0" err="1">
                <a:latin typeface="Arial" panose="020B0604020202020204" pitchFamily="34" charset="0"/>
                <a:cs typeface="Arial" panose="020B0604020202020204" pitchFamily="34" charset="0"/>
              </a:rPr>
              <a:t>hydrochloric</a:t>
            </a:r>
            <a:r>
              <a:rPr lang="cs-CZ" altLang="cs-CZ" sz="2800" dirty="0">
                <a:latin typeface="Arial" panose="020B0604020202020204" pitchFamily="34" charset="0"/>
                <a:cs typeface="Arial" panose="020B0604020202020204" pitchFamily="34" charset="0"/>
              </a:rPr>
              <a:t> acid</a:t>
            </a:r>
          </a:p>
        </p:txBody>
      </p:sp>
      <p:sp>
        <p:nvSpPr>
          <p:cNvPr id="4" name="Nadpis 1"/>
          <p:cNvSpPr txBox="1">
            <a:spLocks/>
          </p:cNvSpPr>
          <p:nvPr/>
        </p:nvSpPr>
        <p:spPr>
          <a:xfrm>
            <a:off x="237309" y="356416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Other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effects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brázek 3">
            <a:extLst>
              <a:ext uri="{FF2B5EF4-FFF2-40B4-BE49-F238E27FC236}">
                <a16:creationId xmlns:a16="http://schemas.microsoft.com/office/drawing/2014/main" id="{14002C41-B946-4F69-A3E8-9B2895214B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6796" y="5783667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943001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2"/>
          <p:cNvSpPr txBox="1">
            <a:spLocks noChangeArrowheads="1"/>
          </p:cNvSpPr>
          <p:nvPr/>
        </p:nvSpPr>
        <p:spPr bwMode="auto">
          <a:xfrm>
            <a:off x="488426" y="1809158"/>
            <a:ext cx="10853342" cy="4647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cs-CZ" altLang="cs-CZ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s-CZ" altLang="cs-CZ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cs-CZ" alt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Permissive</a:t>
            </a:r>
            <a:r>
              <a:rPr lang="cs-CZ" altLang="cs-CZ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effect</a:t>
            </a:r>
            <a:r>
              <a:rPr lang="cs-CZ" altLang="cs-CZ" b="1" dirty="0">
                <a:latin typeface="Arial" panose="020B0604020202020204" pitchFamily="34" charset="0"/>
                <a:cs typeface="Arial" panose="020B0604020202020204" pitchFamily="34" charset="0"/>
              </a:rPr>
              <a:t> to:</a:t>
            </a:r>
          </a:p>
          <a:p>
            <a:r>
              <a:rPr lang="en-US" altLang="cs-CZ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evelopment</a:t>
            </a:r>
            <a:r>
              <a:rPr lang="en-US" altLang="cs-CZ" dirty="0">
                <a:latin typeface="Arial" panose="020B0604020202020204" pitchFamily="34" charset="0"/>
                <a:cs typeface="Arial" panose="020B0604020202020204" pitchFamily="34" charset="0"/>
              </a:rPr>
              <a:t> of organs of the fetus</a:t>
            </a:r>
          </a:p>
          <a:p>
            <a:r>
              <a:rPr lang="en-US" altLang="cs-CZ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evelopment</a:t>
            </a:r>
            <a:r>
              <a:rPr lang="en-US" altLang="cs-CZ" dirty="0">
                <a:latin typeface="Arial" panose="020B0604020202020204" pitchFamily="34" charset="0"/>
                <a:cs typeface="Arial" panose="020B0604020202020204" pitchFamily="34" charset="0"/>
              </a:rPr>
              <a:t> and maturation of intestinal enzymes</a:t>
            </a:r>
          </a:p>
          <a:p>
            <a:r>
              <a:rPr lang="en-US" altLang="cs-CZ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ncreases</a:t>
            </a:r>
            <a:r>
              <a:rPr lang="en-US" altLang="cs-CZ" dirty="0">
                <a:latin typeface="Arial" panose="020B0604020202020204" pitchFamily="34" charset="0"/>
                <a:cs typeface="Arial" panose="020B0604020202020204" pitchFamily="34" charset="0"/>
              </a:rPr>
              <a:t> the synthesis of surfactant in the lungs of the fetus</a:t>
            </a:r>
          </a:p>
          <a:p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- S</a:t>
            </a:r>
            <a:r>
              <a:rPr lang="en-US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uppresses</a:t>
            </a:r>
            <a:r>
              <a:rPr lang="en-US" altLang="cs-CZ" dirty="0">
                <a:latin typeface="Arial" panose="020B0604020202020204" pitchFamily="34" charset="0"/>
                <a:cs typeface="Arial" panose="020B0604020202020204" pitchFamily="34" charset="0"/>
              </a:rPr>
              <a:t> bone growth</a:t>
            </a:r>
            <a:endParaRPr lang="cs-CZ" alt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Tx/>
              <a:buChar char="-"/>
            </a:pPr>
            <a:endParaRPr lang="cs-CZ" altLang="cs-CZ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cs-CZ" alt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Ions</a:t>
            </a:r>
            <a:r>
              <a:rPr lang="cs-CZ" altLang="cs-CZ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altLang="cs-CZ" dirty="0">
                <a:latin typeface="Arial" panose="020B0604020202020204" pitchFamily="34" charset="0"/>
                <a:cs typeface="Arial" panose="020B0604020202020204" pitchFamily="34" charset="0"/>
              </a:rPr>
              <a:t>Decreased </a:t>
            </a:r>
            <a:r>
              <a:rPr lang="en-US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calcemia</a:t>
            </a:r>
            <a:endParaRPr lang="en-US" alt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altLang="cs-CZ" dirty="0">
                <a:latin typeface="Arial" panose="020B0604020202020204" pitchFamily="34" charset="0"/>
                <a:cs typeface="Arial" panose="020B0604020202020204" pitchFamily="34" charset="0"/>
              </a:rPr>
              <a:t>Increased potassium loss</a:t>
            </a:r>
          </a:p>
          <a:p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altLang="cs-CZ" dirty="0">
                <a:latin typeface="Arial" panose="020B0604020202020204" pitchFamily="34" charset="0"/>
                <a:cs typeface="Arial" panose="020B0604020202020204" pitchFamily="34" charset="0"/>
              </a:rPr>
              <a:t>Sodium and chloride retention</a:t>
            </a:r>
            <a:endParaRPr lang="cs-CZ" alt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endParaRPr lang="cs-CZ" alt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Nadpis 1"/>
          <p:cNvSpPr txBox="1">
            <a:spLocks/>
          </p:cNvSpPr>
          <p:nvPr/>
        </p:nvSpPr>
        <p:spPr>
          <a:xfrm>
            <a:off x="253350" y="388500"/>
            <a:ext cx="11781895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GCs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congenital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developmental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defects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GK and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ions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F08F3BC-C24F-44F0-9F2F-8CFE7F2C16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6796" y="5783667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452586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2"/>
          <p:cNvSpPr txBox="1">
            <a:spLocks noChangeArrowheads="1"/>
          </p:cNvSpPr>
          <p:nvPr/>
        </p:nvSpPr>
        <p:spPr bwMode="auto">
          <a:xfrm>
            <a:off x="3032125" y="103187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  <p:sp>
        <p:nvSpPr>
          <p:cNvPr id="52227" name="Text Box 3"/>
          <p:cNvSpPr txBox="1">
            <a:spLocks noChangeArrowheads="1"/>
          </p:cNvSpPr>
          <p:nvPr/>
        </p:nvSpPr>
        <p:spPr bwMode="auto">
          <a:xfrm>
            <a:off x="176462" y="958931"/>
            <a:ext cx="11694696" cy="5007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20000"/>
              </a:lnSpc>
            </a:pPr>
            <a:endParaRPr lang="cs-CZ" altLang="cs-CZ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eaLnBrk="1" hangingPunct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Negative feedback on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hypothalamus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anterior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lobe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pituitary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gland</a:t>
            </a: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20000"/>
              </a:lnSpc>
            </a:pP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reduced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release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endogenous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glucocorticoids</a:t>
            </a:r>
            <a:endParaRPr lang="cs-CZ" alt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20000"/>
              </a:lnSpc>
            </a:pP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eaLnBrk="1" hangingPunct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Vasotropic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GCs</a:t>
            </a:r>
            <a:r>
              <a:rPr lang="en-US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vaso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constriction</a:t>
            </a:r>
            <a:r>
              <a:rPr lang="en-US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decrease of permeability of vessels, suppression of </a:t>
            </a:r>
            <a:r>
              <a:rPr lang="en-US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ede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ma</a:t>
            </a:r>
            <a:endParaRPr lang="cs-CZ" alt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endParaRPr lang="cs-CZ" alt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At cell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level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lnSpc>
                <a:spcPct val="120000"/>
              </a:lnSpc>
            </a:pP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 	</a:t>
            </a:r>
            <a:r>
              <a:rPr lang="en-US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in place</a:t>
            </a:r>
            <a:r>
              <a:rPr lang="en-US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of acute inflammation: decrease in migration and leucocyte activity</a:t>
            </a:r>
          </a:p>
          <a:p>
            <a:pPr>
              <a:lnSpc>
                <a:spcPct val="120000"/>
              </a:lnSpc>
            </a:pPr>
            <a:r>
              <a:rPr lang="en-US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  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in place</a:t>
            </a:r>
            <a:r>
              <a:rPr lang="en-US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of chronic inflammation: decrease proliferation of blood vessels and fibrosis</a:t>
            </a:r>
          </a:p>
          <a:p>
            <a:pPr>
              <a:lnSpc>
                <a:spcPct val="120000"/>
              </a:lnSpc>
            </a:pPr>
            <a:r>
              <a:rPr lang="en-US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  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place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lymphoid tissue: decrease B and T lymphocyte expansion</a:t>
            </a:r>
            <a:endParaRPr lang="cs-CZ" alt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endParaRPr lang="cs-CZ" alt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eaLnBrk="1" hangingPunct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Towards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mediators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inflammation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and 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immunological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reaction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lnSpc>
                <a:spcPct val="120000"/>
              </a:lnSpc>
            </a:pP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   	</a:t>
            </a:r>
            <a:r>
              <a:rPr lang="en-US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Decrease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en-US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cytokine production and activity, decreased synthesis of PGs</a:t>
            </a:r>
            <a:endParaRPr lang="cs-CZ" altLang="cs-CZ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Nadpis 1"/>
          <p:cNvSpPr txBox="1">
            <a:spLocks/>
          </p:cNvSpPr>
          <p:nvPr/>
        </p:nvSpPr>
        <p:spPr>
          <a:xfrm>
            <a:off x="253351" y="388500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Regulatory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effects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brázek 3">
            <a:extLst>
              <a:ext uri="{FF2B5EF4-FFF2-40B4-BE49-F238E27FC236}">
                <a16:creationId xmlns:a16="http://schemas.microsoft.com/office/drawing/2014/main" id="{EF4B90BB-EAB3-496D-9F1E-5D59B90163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6796" y="5783667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443230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1046705" y="-19048"/>
            <a:ext cx="1009859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Anti-</a:t>
            </a: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inflammatory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cascade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inhibition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AA</a:t>
            </a:r>
          </a:p>
        </p:txBody>
      </p:sp>
      <p:sp>
        <p:nvSpPr>
          <p:cNvPr id="14340" name="Text Box 5"/>
          <p:cNvSpPr txBox="1">
            <a:spLocks noChangeArrowheads="1"/>
          </p:cNvSpPr>
          <p:nvPr/>
        </p:nvSpPr>
        <p:spPr bwMode="auto">
          <a:xfrm>
            <a:off x="7896226" y="1052513"/>
            <a:ext cx="2663825" cy="406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2000" b="1" i="1" dirty="0" err="1">
                <a:latin typeface="Arial" panose="020B0604020202020204" pitchFamily="34" charset="0"/>
              </a:rPr>
              <a:t>glucocorticoids</a:t>
            </a:r>
            <a:endParaRPr lang="cs-CZ" altLang="cs-CZ" sz="2000" b="1" i="1" dirty="0">
              <a:latin typeface="Arial" panose="020B0604020202020204" pitchFamily="34" charset="0"/>
            </a:endParaRPr>
          </a:p>
        </p:txBody>
      </p:sp>
      <p:sp>
        <p:nvSpPr>
          <p:cNvPr id="14341" name="Text Box 6"/>
          <p:cNvSpPr txBox="1">
            <a:spLocks noChangeArrowheads="1"/>
          </p:cNvSpPr>
          <p:nvPr/>
        </p:nvSpPr>
        <p:spPr bwMode="auto">
          <a:xfrm>
            <a:off x="6688139" y="2278064"/>
            <a:ext cx="250348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2000" dirty="0" err="1">
                <a:latin typeface="Arial" panose="020B0604020202020204" pitchFamily="34" charset="0"/>
              </a:rPr>
              <a:t>Phospholipase</a:t>
            </a:r>
            <a:r>
              <a:rPr lang="cs-CZ" altLang="cs-CZ" sz="2000" dirty="0">
                <a:latin typeface="Arial" panose="020B0604020202020204" pitchFamily="34" charset="0"/>
              </a:rPr>
              <a:t> A2 </a:t>
            </a:r>
            <a:r>
              <a:rPr lang="cs-CZ" altLang="cs-CZ" sz="2000" dirty="0" err="1">
                <a:latin typeface="Arial" panose="020B0604020202020204" pitchFamily="34" charset="0"/>
              </a:rPr>
              <a:t>A2</a:t>
            </a:r>
            <a:endParaRPr lang="cs-CZ" altLang="cs-CZ" sz="2000" dirty="0">
              <a:latin typeface="Arial" panose="020B0604020202020204" pitchFamily="34" charset="0"/>
            </a:endParaRPr>
          </a:p>
        </p:txBody>
      </p:sp>
      <p:sp>
        <p:nvSpPr>
          <p:cNvPr id="14342" name="Text Box 7"/>
          <p:cNvSpPr txBox="1">
            <a:spLocks noChangeArrowheads="1"/>
          </p:cNvSpPr>
          <p:nvPr/>
        </p:nvSpPr>
        <p:spPr bwMode="auto">
          <a:xfrm>
            <a:off x="2208213" y="1484314"/>
            <a:ext cx="32385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2000" dirty="0" err="1">
                <a:latin typeface="Arial" panose="020B0604020202020204" pitchFamily="34" charset="0"/>
              </a:rPr>
              <a:t>Membrane</a:t>
            </a:r>
            <a:r>
              <a:rPr lang="cs-CZ" altLang="cs-CZ" sz="2000" dirty="0">
                <a:latin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</a:rPr>
              <a:t>phospholipids</a:t>
            </a:r>
            <a:endParaRPr lang="cs-CZ" altLang="cs-CZ" sz="2000" dirty="0">
              <a:latin typeface="Arial" panose="020B0604020202020204" pitchFamily="34" charset="0"/>
            </a:endParaRPr>
          </a:p>
        </p:txBody>
      </p:sp>
      <p:sp>
        <p:nvSpPr>
          <p:cNvPr id="14343" name="Line 8"/>
          <p:cNvSpPr>
            <a:spLocks noChangeShapeType="1"/>
          </p:cNvSpPr>
          <p:nvPr/>
        </p:nvSpPr>
        <p:spPr bwMode="auto">
          <a:xfrm>
            <a:off x="4872039" y="1989138"/>
            <a:ext cx="1587" cy="86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4344" name="Text Box 9"/>
          <p:cNvSpPr txBox="1">
            <a:spLocks noChangeArrowheads="1"/>
          </p:cNvSpPr>
          <p:nvPr/>
        </p:nvSpPr>
        <p:spPr bwMode="auto">
          <a:xfrm>
            <a:off x="4151314" y="2925764"/>
            <a:ext cx="324008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2000" dirty="0" err="1">
                <a:latin typeface="Arial" panose="020B0604020202020204" pitchFamily="34" charset="0"/>
              </a:rPr>
              <a:t>Arachidonic</a:t>
            </a:r>
            <a:r>
              <a:rPr lang="cs-CZ" altLang="cs-CZ" sz="2000" dirty="0">
                <a:latin typeface="Arial" panose="020B0604020202020204" pitchFamily="34" charset="0"/>
              </a:rPr>
              <a:t> acid</a:t>
            </a:r>
          </a:p>
        </p:txBody>
      </p:sp>
      <p:sp>
        <p:nvSpPr>
          <p:cNvPr id="14345" name="Line 10"/>
          <p:cNvSpPr>
            <a:spLocks noChangeShapeType="1"/>
          </p:cNvSpPr>
          <p:nvPr/>
        </p:nvSpPr>
        <p:spPr bwMode="auto">
          <a:xfrm flipH="1">
            <a:off x="5103813" y="2565400"/>
            <a:ext cx="161925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4346" name="Line 11"/>
          <p:cNvSpPr>
            <a:spLocks noChangeShapeType="1"/>
          </p:cNvSpPr>
          <p:nvPr/>
        </p:nvSpPr>
        <p:spPr bwMode="auto">
          <a:xfrm flipH="1">
            <a:off x="5822950" y="2349500"/>
            <a:ext cx="368300" cy="4318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4347" name="Line 12"/>
          <p:cNvSpPr>
            <a:spLocks noChangeShapeType="1"/>
          </p:cNvSpPr>
          <p:nvPr/>
        </p:nvSpPr>
        <p:spPr bwMode="auto">
          <a:xfrm>
            <a:off x="5822950" y="2349500"/>
            <a:ext cx="369888" cy="4318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4348" name="Line 13"/>
          <p:cNvSpPr>
            <a:spLocks noChangeShapeType="1"/>
          </p:cNvSpPr>
          <p:nvPr/>
        </p:nvSpPr>
        <p:spPr bwMode="auto">
          <a:xfrm flipH="1">
            <a:off x="4295776" y="3357564"/>
            <a:ext cx="1222375" cy="1081087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14349" name="Line 14"/>
          <p:cNvSpPr>
            <a:spLocks noChangeShapeType="1"/>
          </p:cNvSpPr>
          <p:nvPr/>
        </p:nvSpPr>
        <p:spPr bwMode="auto">
          <a:xfrm>
            <a:off x="5951539" y="3357564"/>
            <a:ext cx="1800225" cy="936625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14350" name="Text Box 15"/>
          <p:cNvSpPr txBox="1">
            <a:spLocks noChangeArrowheads="1"/>
          </p:cNvSpPr>
          <p:nvPr/>
        </p:nvSpPr>
        <p:spPr bwMode="auto">
          <a:xfrm>
            <a:off x="2139950" y="4149726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cs-CZ" altLang="cs-CZ" sz="2000">
              <a:latin typeface="Arial" panose="020B0604020202020204" pitchFamily="34" charset="0"/>
            </a:endParaRPr>
          </a:p>
        </p:txBody>
      </p:sp>
      <p:sp>
        <p:nvSpPr>
          <p:cNvPr id="14351" name="Text Box 16"/>
          <p:cNvSpPr txBox="1">
            <a:spLocks noChangeArrowheads="1"/>
          </p:cNvSpPr>
          <p:nvPr/>
        </p:nvSpPr>
        <p:spPr bwMode="auto">
          <a:xfrm>
            <a:off x="3000375" y="3717926"/>
            <a:ext cx="168347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cs-CZ" altLang="cs-CZ" sz="2000" dirty="0" err="1">
                <a:latin typeface="Arial" panose="020B0604020202020204" pitchFamily="34" charset="0"/>
              </a:rPr>
              <a:t>lipoxygenase</a:t>
            </a:r>
            <a:endParaRPr lang="cs-CZ" altLang="cs-CZ" sz="2000" dirty="0">
              <a:latin typeface="Arial" panose="020B0604020202020204" pitchFamily="34" charset="0"/>
            </a:endParaRPr>
          </a:p>
        </p:txBody>
      </p:sp>
      <p:sp>
        <p:nvSpPr>
          <p:cNvPr id="14352" name="Text Box 17"/>
          <p:cNvSpPr txBox="1">
            <a:spLocks noChangeArrowheads="1"/>
          </p:cNvSpPr>
          <p:nvPr/>
        </p:nvSpPr>
        <p:spPr bwMode="auto">
          <a:xfrm>
            <a:off x="5519738" y="4005264"/>
            <a:ext cx="201048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cs-CZ" altLang="cs-CZ" sz="2000" dirty="0" err="1">
                <a:latin typeface="Arial" panose="020B0604020202020204" pitchFamily="34" charset="0"/>
              </a:rPr>
              <a:t>cyclooxygenase</a:t>
            </a:r>
            <a:endParaRPr lang="cs-CZ" altLang="cs-CZ" sz="2000" dirty="0">
              <a:latin typeface="Arial" panose="020B0604020202020204" pitchFamily="34" charset="0"/>
            </a:endParaRPr>
          </a:p>
        </p:txBody>
      </p:sp>
      <p:sp>
        <p:nvSpPr>
          <p:cNvPr id="14353" name="Text Box 18"/>
          <p:cNvSpPr txBox="1">
            <a:spLocks noChangeArrowheads="1"/>
          </p:cNvSpPr>
          <p:nvPr/>
        </p:nvSpPr>
        <p:spPr bwMode="auto">
          <a:xfrm>
            <a:off x="2208213" y="4365626"/>
            <a:ext cx="199766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cs-CZ" altLang="cs-CZ" sz="2000" dirty="0">
                <a:latin typeface="Arial" panose="020B0604020202020204" pitchFamily="34" charset="0"/>
              </a:rPr>
              <a:t>LEUKOTRIENS</a:t>
            </a:r>
          </a:p>
        </p:txBody>
      </p:sp>
      <p:sp>
        <p:nvSpPr>
          <p:cNvPr id="14354" name="Text Box 19"/>
          <p:cNvSpPr txBox="1">
            <a:spLocks noChangeArrowheads="1"/>
          </p:cNvSpPr>
          <p:nvPr/>
        </p:nvSpPr>
        <p:spPr bwMode="auto">
          <a:xfrm>
            <a:off x="7824789" y="3860801"/>
            <a:ext cx="2534861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cs-CZ" altLang="cs-CZ" sz="2000" dirty="0">
                <a:latin typeface="Arial" panose="020B0604020202020204" pitchFamily="34" charset="0"/>
              </a:rPr>
              <a:t>PROSTAGLANDINS</a:t>
            </a:r>
          </a:p>
          <a:p>
            <a:pPr eaLnBrk="1" hangingPunct="1"/>
            <a:r>
              <a:rPr lang="cs-CZ" altLang="cs-CZ" sz="2000" dirty="0">
                <a:latin typeface="Arial" panose="020B0604020202020204" pitchFamily="34" charset="0"/>
              </a:rPr>
              <a:t>PROSTACYCLINS</a:t>
            </a:r>
          </a:p>
          <a:p>
            <a:pPr eaLnBrk="1" hangingPunct="1"/>
            <a:r>
              <a:rPr lang="cs-CZ" altLang="cs-CZ" sz="2000" dirty="0">
                <a:latin typeface="Arial" panose="020B0604020202020204" pitchFamily="34" charset="0"/>
              </a:rPr>
              <a:t>THROMBOXANS</a:t>
            </a:r>
          </a:p>
        </p:txBody>
      </p:sp>
      <p:sp>
        <p:nvSpPr>
          <p:cNvPr id="14355" name="Line 20"/>
          <p:cNvSpPr>
            <a:spLocks noChangeShapeType="1"/>
          </p:cNvSpPr>
          <p:nvPr/>
        </p:nvSpPr>
        <p:spPr bwMode="auto">
          <a:xfrm>
            <a:off x="3143250" y="4724400"/>
            <a:ext cx="0" cy="1150938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14356" name="Line 21"/>
          <p:cNvSpPr>
            <a:spLocks noChangeShapeType="1"/>
          </p:cNvSpPr>
          <p:nvPr/>
        </p:nvSpPr>
        <p:spPr bwMode="auto">
          <a:xfrm>
            <a:off x="7824788" y="4581525"/>
            <a:ext cx="0" cy="1081088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14357" name="Text Box 22"/>
          <p:cNvSpPr txBox="1">
            <a:spLocks noChangeArrowheads="1"/>
          </p:cNvSpPr>
          <p:nvPr/>
        </p:nvSpPr>
        <p:spPr bwMode="auto">
          <a:xfrm>
            <a:off x="7967663" y="5805489"/>
            <a:ext cx="163859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cs-CZ" altLang="cs-CZ" sz="2000" dirty="0" err="1">
                <a:latin typeface="Arial" panose="020B0604020202020204" pitchFamily="34" charset="0"/>
              </a:rPr>
              <a:t>inflammation</a:t>
            </a:r>
            <a:endParaRPr lang="cs-CZ" altLang="cs-CZ" sz="2000" dirty="0">
              <a:latin typeface="Arial" panose="020B0604020202020204" pitchFamily="34" charset="0"/>
            </a:endParaRPr>
          </a:p>
        </p:txBody>
      </p:sp>
      <p:sp>
        <p:nvSpPr>
          <p:cNvPr id="14358" name="Text Box 23"/>
          <p:cNvSpPr txBox="1">
            <a:spLocks noChangeArrowheads="1"/>
          </p:cNvSpPr>
          <p:nvPr/>
        </p:nvSpPr>
        <p:spPr bwMode="auto">
          <a:xfrm>
            <a:off x="1919288" y="5851526"/>
            <a:ext cx="400622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cs-CZ" altLang="cs-CZ" sz="2000" dirty="0" err="1">
                <a:latin typeface="Arial" panose="020B0604020202020204" pitchFamily="34" charset="0"/>
              </a:rPr>
              <a:t>Fagycytosis</a:t>
            </a:r>
            <a:r>
              <a:rPr lang="cs-CZ" altLang="cs-CZ" sz="2000" dirty="0">
                <a:latin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</a:rPr>
              <a:t>mobilisation</a:t>
            </a:r>
            <a:endParaRPr lang="cs-CZ" altLang="cs-CZ" sz="2000" dirty="0">
              <a:latin typeface="Arial" panose="020B0604020202020204" pitchFamily="34" charset="0"/>
            </a:endParaRPr>
          </a:p>
          <a:p>
            <a:pPr eaLnBrk="1" hangingPunct="1"/>
            <a:r>
              <a:rPr lang="cs-CZ" altLang="cs-CZ" sz="2000" dirty="0" err="1">
                <a:latin typeface="Arial" panose="020B0604020202020204" pitchFamily="34" charset="0"/>
              </a:rPr>
              <a:t>Blood</a:t>
            </a:r>
            <a:r>
              <a:rPr lang="cs-CZ" altLang="cs-CZ" sz="2000" dirty="0">
                <a:latin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</a:rPr>
              <a:t>vessel</a:t>
            </a:r>
            <a:r>
              <a:rPr lang="cs-CZ" altLang="cs-CZ" sz="2000" dirty="0">
                <a:latin typeface="Arial" panose="020B0604020202020204" pitchFamily="34" charset="0"/>
              </a:rPr>
              <a:t> permeability </a:t>
            </a:r>
            <a:r>
              <a:rPr lang="cs-CZ" altLang="cs-CZ" sz="2000" dirty="0" err="1">
                <a:latin typeface="Arial" panose="020B0604020202020204" pitchFamily="34" charset="0"/>
              </a:rPr>
              <a:t>change</a:t>
            </a:r>
            <a:endParaRPr lang="cs-CZ" altLang="cs-CZ" sz="2000" dirty="0">
              <a:latin typeface="Arial" panose="020B0604020202020204" pitchFamily="34" charset="0"/>
            </a:endParaRPr>
          </a:p>
          <a:p>
            <a:pPr eaLnBrk="1" hangingPunct="1"/>
            <a:r>
              <a:rPr lang="cs-CZ" altLang="cs-CZ" sz="2000" dirty="0" err="1">
                <a:latin typeface="Arial" panose="020B0604020202020204" pitchFamily="34" charset="0"/>
              </a:rPr>
              <a:t>Inflammation</a:t>
            </a:r>
            <a:endParaRPr lang="cs-CZ" altLang="cs-CZ" sz="2000" dirty="0">
              <a:latin typeface="Arial" panose="020B0604020202020204" pitchFamily="34" charset="0"/>
            </a:endParaRPr>
          </a:p>
        </p:txBody>
      </p:sp>
      <p:sp>
        <p:nvSpPr>
          <p:cNvPr id="14359" name="Line 24"/>
          <p:cNvSpPr>
            <a:spLocks noChangeShapeType="1"/>
          </p:cNvSpPr>
          <p:nvPr/>
        </p:nvSpPr>
        <p:spPr bwMode="auto">
          <a:xfrm>
            <a:off x="6456363" y="3573464"/>
            <a:ext cx="360362" cy="287337"/>
          </a:xfrm>
          <a:prstGeom prst="line">
            <a:avLst/>
          </a:prstGeom>
          <a:noFill/>
          <a:ln w="508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14360" name="Line 25"/>
          <p:cNvSpPr>
            <a:spLocks noChangeShapeType="1"/>
          </p:cNvSpPr>
          <p:nvPr/>
        </p:nvSpPr>
        <p:spPr bwMode="auto">
          <a:xfrm flipV="1">
            <a:off x="6456363" y="3573464"/>
            <a:ext cx="360362" cy="288925"/>
          </a:xfrm>
          <a:prstGeom prst="line">
            <a:avLst/>
          </a:prstGeom>
          <a:noFill/>
          <a:ln w="508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14361" name="Text Box 26"/>
          <p:cNvSpPr txBox="1">
            <a:spLocks noChangeArrowheads="1"/>
          </p:cNvSpPr>
          <p:nvPr/>
        </p:nvSpPr>
        <p:spPr bwMode="auto">
          <a:xfrm>
            <a:off x="7032625" y="3141663"/>
            <a:ext cx="1081088" cy="711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cs-CZ" altLang="cs-CZ" sz="2000" b="1" i="1" dirty="0">
                <a:latin typeface="Arial" panose="020B0604020202020204" pitchFamily="34" charset="0"/>
              </a:rPr>
              <a:t>A-A</a:t>
            </a:r>
          </a:p>
          <a:p>
            <a:pPr eaLnBrk="1" hangingPunct="1"/>
            <a:r>
              <a:rPr lang="cs-CZ" altLang="cs-CZ" sz="2000" b="1" i="1" dirty="0">
                <a:latin typeface="Arial" panose="020B0604020202020204" pitchFamily="34" charset="0"/>
              </a:rPr>
              <a:t>NSAID</a:t>
            </a:r>
          </a:p>
        </p:txBody>
      </p:sp>
      <p:sp>
        <p:nvSpPr>
          <p:cNvPr id="14362" name="Text Box 27"/>
          <p:cNvSpPr txBox="1">
            <a:spLocks noChangeArrowheads="1"/>
          </p:cNvSpPr>
          <p:nvPr/>
        </p:nvSpPr>
        <p:spPr bwMode="auto">
          <a:xfrm>
            <a:off x="914398" y="3052680"/>
            <a:ext cx="2310314" cy="70788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cs-CZ" altLang="cs-CZ" sz="2000" b="1" i="1" dirty="0" err="1">
                <a:latin typeface="Arial" panose="020B0604020202020204" pitchFamily="34" charset="0"/>
              </a:rPr>
              <a:t>Inh</a:t>
            </a:r>
            <a:r>
              <a:rPr lang="cs-CZ" altLang="cs-CZ" sz="2000" b="1" i="1" dirty="0">
                <a:latin typeface="Arial" panose="020B0604020202020204" pitchFamily="34" charset="0"/>
              </a:rPr>
              <a:t>. 5-LOX - </a:t>
            </a:r>
            <a:r>
              <a:rPr lang="cs-CZ" altLang="cs-CZ" sz="2000" b="1" i="1" dirty="0" err="1">
                <a:latin typeface="Arial" panose="020B0604020202020204" pitchFamily="34" charset="0"/>
              </a:rPr>
              <a:t>antileukotriens</a:t>
            </a:r>
            <a:endParaRPr lang="cs-CZ" altLang="cs-CZ" sz="2000" b="1" i="1" dirty="0">
              <a:latin typeface="Arial" panose="020B0604020202020204" pitchFamily="34" charset="0"/>
            </a:endParaRPr>
          </a:p>
        </p:txBody>
      </p:sp>
      <p:sp>
        <p:nvSpPr>
          <p:cNvPr id="14363" name="Line 28"/>
          <p:cNvSpPr>
            <a:spLocks noChangeShapeType="1"/>
          </p:cNvSpPr>
          <p:nvPr/>
        </p:nvSpPr>
        <p:spPr bwMode="auto">
          <a:xfrm>
            <a:off x="3503613" y="3502025"/>
            <a:ext cx="360362" cy="287338"/>
          </a:xfrm>
          <a:prstGeom prst="line">
            <a:avLst/>
          </a:prstGeom>
          <a:noFill/>
          <a:ln w="508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14364" name="Line 29"/>
          <p:cNvSpPr>
            <a:spLocks noChangeShapeType="1"/>
          </p:cNvSpPr>
          <p:nvPr/>
        </p:nvSpPr>
        <p:spPr bwMode="auto">
          <a:xfrm flipV="1">
            <a:off x="3503613" y="3502026"/>
            <a:ext cx="360362" cy="288925"/>
          </a:xfrm>
          <a:prstGeom prst="line">
            <a:avLst/>
          </a:prstGeom>
          <a:noFill/>
          <a:ln w="508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14365" name="Text Box 6"/>
          <p:cNvSpPr txBox="1">
            <a:spLocks noChangeArrowheads="1"/>
          </p:cNvSpPr>
          <p:nvPr/>
        </p:nvSpPr>
        <p:spPr bwMode="auto">
          <a:xfrm>
            <a:off x="5448301" y="1412876"/>
            <a:ext cx="217011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2800" dirty="0" err="1">
                <a:latin typeface="Arial" panose="020B0604020202020204" pitchFamily="34" charset="0"/>
              </a:rPr>
              <a:t>lipocortins</a:t>
            </a:r>
            <a:endParaRPr lang="cs-CZ" altLang="cs-CZ" sz="2800" dirty="0">
              <a:latin typeface="Arial" panose="020B0604020202020204" pitchFamily="34" charset="0"/>
            </a:endParaRPr>
          </a:p>
        </p:txBody>
      </p:sp>
      <p:sp>
        <p:nvSpPr>
          <p:cNvPr id="14366" name="Line 32"/>
          <p:cNvSpPr>
            <a:spLocks noChangeShapeType="1"/>
          </p:cNvSpPr>
          <p:nvPr/>
        </p:nvSpPr>
        <p:spPr bwMode="auto">
          <a:xfrm flipH="1">
            <a:off x="7175501" y="1268414"/>
            <a:ext cx="576263" cy="288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4367" name="Line 33"/>
          <p:cNvSpPr>
            <a:spLocks noChangeShapeType="1"/>
          </p:cNvSpPr>
          <p:nvPr/>
        </p:nvSpPr>
        <p:spPr bwMode="auto">
          <a:xfrm flipH="1">
            <a:off x="6024564" y="1916114"/>
            <a:ext cx="358775" cy="4333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2" name="Text Box 5"/>
          <p:cNvSpPr txBox="1">
            <a:spLocks noChangeArrowheads="1"/>
          </p:cNvSpPr>
          <p:nvPr/>
        </p:nvSpPr>
        <p:spPr bwMode="auto">
          <a:xfrm>
            <a:off x="4487281" y="5407943"/>
            <a:ext cx="2663825" cy="406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2000" b="1" i="1" dirty="0" err="1">
                <a:latin typeface="Arial" panose="020B0604020202020204" pitchFamily="34" charset="0"/>
              </a:rPr>
              <a:t>eikosanoids</a:t>
            </a:r>
            <a:endParaRPr lang="cs-CZ" altLang="cs-CZ" sz="2000" b="1" i="1" dirty="0">
              <a:latin typeface="Arial" panose="020B0604020202020204" pitchFamily="34" charset="0"/>
            </a:endParaRPr>
          </a:p>
        </p:txBody>
      </p:sp>
      <p:pic>
        <p:nvPicPr>
          <p:cNvPr id="33" name="Obrázek 3">
            <a:extLst>
              <a:ext uri="{FF2B5EF4-FFF2-40B4-BE49-F238E27FC236}">
                <a16:creationId xmlns:a16="http://schemas.microsoft.com/office/drawing/2014/main" id="{3B0BF02B-034C-428A-BCC3-055244DA07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6796" y="5783667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556A0AB-F655-4005-BE47-C8D7273E0C0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075721" y="947739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649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5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224589" y="476250"/>
            <a:ext cx="9682999" cy="1143000"/>
          </a:xfrm>
        </p:spPr>
        <p:txBody>
          <a:bodyPr>
            <a:normAutofit/>
          </a:bodyPr>
          <a:lstStyle/>
          <a:p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Anti-</a:t>
            </a: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inflammatory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effect</a:t>
            </a:r>
            <a:endParaRPr lang="cs-CZ" alt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453" y="2060575"/>
            <a:ext cx="7772400" cy="4114800"/>
          </a:xfrm>
        </p:spPr>
        <p:txBody>
          <a:bodyPr/>
          <a:lstStyle/>
          <a:p>
            <a:r>
              <a:rPr lang="cs-CZ" altLang="cs-CZ" dirty="0">
                <a:latin typeface="Arial" panose="020B0604020202020204" pitchFamily="34" charset="0"/>
              </a:rPr>
              <a:t>AA </a:t>
            </a:r>
            <a:r>
              <a:rPr lang="cs-CZ" altLang="cs-CZ" dirty="0" err="1">
                <a:latin typeface="Arial" panose="020B0604020202020204" pitchFamily="34" charset="0"/>
              </a:rPr>
              <a:t>cascade</a:t>
            </a:r>
            <a:r>
              <a:rPr lang="cs-CZ" altLang="cs-CZ" dirty="0">
                <a:latin typeface="Arial" panose="020B0604020202020204" pitchFamily="34" charset="0"/>
              </a:rPr>
              <a:t> </a:t>
            </a:r>
            <a:r>
              <a:rPr lang="cs-CZ" altLang="cs-CZ" dirty="0" err="1">
                <a:latin typeface="Arial" panose="020B0604020202020204" pitchFamily="34" charset="0"/>
              </a:rPr>
              <a:t>inhibition</a:t>
            </a:r>
            <a:endParaRPr lang="cs-CZ" altLang="cs-CZ" dirty="0">
              <a:latin typeface="Arial" panose="020B0604020202020204" pitchFamily="34" charset="0"/>
            </a:endParaRPr>
          </a:p>
          <a:p>
            <a:r>
              <a:rPr lang="cs-CZ" altLang="cs-CZ" dirty="0" err="1">
                <a:latin typeface="Arial" panose="020B0604020202020204" pitchFamily="34" charset="0"/>
              </a:rPr>
              <a:t>Migration</a:t>
            </a:r>
            <a:r>
              <a:rPr lang="cs-CZ" altLang="cs-CZ" dirty="0">
                <a:latin typeface="Arial" panose="020B0604020202020204" pitchFamily="34" charset="0"/>
              </a:rPr>
              <a:t> and </a:t>
            </a:r>
            <a:r>
              <a:rPr lang="cs-CZ" altLang="cs-CZ" dirty="0" err="1">
                <a:latin typeface="Arial" panose="020B0604020202020204" pitchFamily="34" charset="0"/>
              </a:rPr>
              <a:t>leucocyte</a:t>
            </a:r>
            <a:r>
              <a:rPr lang="cs-CZ" altLang="cs-CZ" dirty="0">
                <a:latin typeface="Arial" panose="020B0604020202020204" pitchFamily="34" charset="0"/>
              </a:rPr>
              <a:t> </a:t>
            </a:r>
            <a:r>
              <a:rPr lang="cs-CZ" altLang="cs-CZ" dirty="0" err="1">
                <a:latin typeface="Arial" panose="020B0604020202020204" pitchFamily="34" charset="0"/>
              </a:rPr>
              <a:t>function</a:t>
            </a:r>
            <a:r>
              <a:rPr lang="cs-CZ" altLang="cs-CZ" dirty="0">
                <a:latin typeface="Arial" panose="020B0604020202020204" pitchFamily="34" charset="0"/>
              </a:rPr>
              <a:t> </a:t>
            </a:r>
            <a:r>
              <a:rPr lang="cs-CZ" altLang="cs-CZ" dirty="0" err="1">
                <a:latin typeface="Arial" panose="020B0604020202020204" pitchFamily="34" charset="0"/>
              </a:rPr>
              <a:t>disruption</a:t>
            </a:r>
            <a:endParaRPr lang="cs-CZ" altLang="cs-CZ" dirty="0">
              <a:latin typeface="Arial" panose="020B0604020202020204" pitchFamily="34" charset="0"/>
            </a:endParaRPr>
          </a:p>
          <a:p>
            <a:r>
              <a:rPr lang="cs-CZ" altLang="cs-CZ" dirty="0" err="1">
                <a:latin typeface="Arial" panose="020B0604020202020204" pitchFamily="34" charset="0"/>
              </a:rPr>
              <a:t>Antibody</a:t>
            </a:r>
            <a:r>
              <a:rPr lang="cs-CZ" altLang="cs-CZ" dirty="0">
                <a:latin typeface="Arial" panose="020B0604020202020204" pitchFamily="34" charset="0"/>
              </a:rPr>
              <a:t> </a:t>
            </a:r>
            <a:r>
              <a:rPr lang="cs-CZ" altLang="cs-CZ" dirty="0" err="1">
                <a:latin typeface="Arial" panose="020B0604020202020204" pitchFamily="34" charset="0"/>
              </a:rPr>
              <a:t>production</a:t>
            </a:r>
            <a:r>
              <a:rPr lang="cs-CZ" altLang="cs-CZ" dirty="0">
                <a:latin typeface="Arial" panose="020B0604020202020204" pitchFamily="34" charset="0"/>
              </a:rPr>
              <a:t> </a:t>
            </a:r>
            <a:r>
              <a:rPr lang="cs-CZ" altLang="cs-CZ" dirty="0" err="1">
                <a:latin typeface="Arial" panose="020B0604020202020204" pitchFamily="34" charset="0"/>
              </a:rPr>
              <a:t>reduction</a:t>
            </a:r>
            <a:r>
              <a:rPr lang="cs-CZ" altLang="cs-CZ" dirty="0"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117565" y="5180286"/>
            <a:ext cx="11956869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cs-CZ" sz="3200" b="1" dirty="0">
                <a:latin typeface="Arial" panose="020B0604020202020204" pitchFamily="34" charset="0"/>
              </a:rPr>
              <a:t>All types of inflammation regardless of origin</a:t>
            </a:r>
            <a:r>
              <a:rPr lang="cs-CZ" altLang="cs-CZ" sz="3200" b="1" dirty="0">
                <a:latin typeface="Arial" panose="020B0604020202020204" pitchFamily="34" charset="0"/>
              </a:rPr>
              <a:t>!</a:t>
            </a:r>
          </a:p>
          <a:p>
            <a:pPr algn="ctr">
              <a:spcBef>
                <a:spcPct val="50000"/>
              </a:spcBef>
            </a:pPr>
            <a:r>
              <a:rPr lang="cs-CZ" altLang="cs-CZ" sz="3200" b="1" dirty="0">
                <a:latin typeface="Arial" panose="020B0604020202020204" pitchFamily="34" charset="0"/>
              </a:rPr>
              <a:t>(</a:t>
            </a:r>
            <a:r>
              <a:rPr lang="cs-CZ" altLang="cs-CZ" sz="3200" b="1" dirty="0" err="1">
                <a:latin typeface="Arial" panose="020B0604020202020204" pitchFamily="34" charset="0"/>
              </a:rPr>
              <a:t>aseptic</a:t>
            </a:r>
            <a:r>
              <a:rPr lang="cs-CZ" altLang="cs-CZ" sz="3200" b="1" dirty="0">
                <a:latin typeface="Arial" panose="020B0604020202020204" pitchFamily="34" charset="0"/>
              </a:rPr>
              <a:t>, </a:t>
            </a:r>
            <a:r>
              <a:rPr lang="cs-CZ" altLang="cs-CZ" sz="3200" b="1" dirty="0" err="1">
                <a:latin typeface="Arial" panose="020B0604020202020204" pitchFamily="34" charset="0"/>
              </a:rPr>
              <a:t>viral</a:t>
            </a:r>
            <a:r>
              <a:rPr lang="cs-CZ" altLang="cs-CZ" sz="3200" b="1" dirty="0">
                <a:latin typeface="Arial" panose="020B0604020202020204" pitchFamily="34" charset="0"/>
              </a:rPr>
              <a:t>, </a:t>
            </a:r>
            <a:r>
              <a:rPr lang="cs-CZ" altLang="cs-CZ" sz="3200" b="1" dirty="0" err="1">
                <a:latin typeface="Arial" panose="020B0604020202020204" pitchFamily="34" charset="0"/>
              </a:rPr>
              <a:t>bacterial</a:t>
            </a:r>
            <a:r>
              <a:rPr lang="cs-CZ" altLang="cs-CZ" sz="3200" b="1" dirty="0">
                <a:latin typeface="Arial" panose="020B0604020202020204" pitchFamily="34" charset="0"/>
              </a:rPr>
              <a:t>, </a:t>
            </a:r>
            <a:r>
              <a:rPr lang="cs-CZ" altLang="cs-CZ" sz="3200" b="1" dirty="0" err="1">
                <a:latin typeface="Arial" panose="020B0604020202020204" pitchFamily="34" charset="0"/>
              </a:rPr>
              <a:t>parasitic</a:t>
            </a:r>
            <a:r>
              <a:rPr lang="cs-CZ" altLang="cs-CZ" sz="3200" b="1" dirty="0">
                <a:latin typeface="Arial" panose="020B0604020202020204" pitchFamily="34" charset="0"/>
              </a:rPr>
              <a:t>….)</a:t>
            </a:r>
          </a:p>
        </p:txBody>
      </p:sp>
      <p:pic>
        <p:nvPicPr>
          <p:cNvPr id="5" name="Obrázek 3">
            <a:extLst>
              <a:ext uri="{FF2B5EF4-FFF2-40B4-BE49-F238E27FC236}">
                <a16:creationId xmlns:a16="http://schemas.microsoft.com/office/drawing/2014/main" id="{DB02475F-7AA8-4A02-AA8E-D79A18C380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6796" y="5783667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108333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8200" y="199658"/>
            <a:ext cx="10515600" cy="1325563"/>
          </a:xfrm>
        </p:spPr>
        <p:txBody>
          <a:bodyPr/>
          <a:lstStyle/>
          <a:p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Immunosupressive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effect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315453"/>
            <a:ext cx="10515600" cy="4861509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endParaRPr lang="cs-CZ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altLang="cs-CZ" sz="3000" dirty="0" err="1">
                <a:latin typeface="Arial" panose="020B0604020202020204" pitchFamily="34" charset="0"/>
                <a:cs typeface="Arial" panose="020B0604020202020204" pitchFamily="34" charset="0"/>
              </a:rPr>
              <a:t>Inhibition</a:t>
            </a:r>
            <a:r>
              <a:rPr lang="cs-CZ" altLang="cs-CZ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30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altLang="cs-CZ" sz="3000" dirty="0">
                <a:latin typeface="Arial" panose="020B0604020202020204" pitchFamily="34" charset="0"/>
                <a:cs typeface="Arial" panose="020B0604020202020204" pitchFamily="34" charset="0"/>
              </a:rPr>
              <a:t> antigen </a:t>
            </a:r>
            <a:r>
              <a:rPr lang="cs-CZ" altLang="cs-CZ" sz="3000" dirty="0" err="1">
                <a:latin typeface="Arial" panose="020B0604020202020204" pitchFamily="34" charset="0"/>
                <a:cs typeface="Arial" panose="020B0604020202020204" pitchFamily="34" charset="0"/>
              </a:rPr>
              <a:t>recognition</a:t>
            </a:r>
            <a:r>
              <a:rPr lang="cs-CZ" altLang="cs-CZ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br>
              <a:rPr lang="cs-CZ" altLang="cs-CZ" sz="3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altLang="cs-CZ" sz="3000" dirty="0" err="1">
                <a:latin typeface="Arial" panose="020B0604020202020204" pitchFamily="34" charset="0"/>
                <a:cs typeface="Arial" panose="020B0604020202020204" pitchFamily="34" charset="0"/>
              </a:rPr>
              <a:t>Inhibition</a:t>
            </a:r>
            <a:r>
              <a:rPr lang="cs-CZ" altLang="cs-CZ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30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altLang="cs-CZ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30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altLang="cs-CZ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3000" dirty="0" err="1">
                <a:latin typeface="Arial" panose="020B0604020202020204" pitchFamily="34" charset="0"/>
                <a:cs typeface="Arial" panose="020B0604020202020204" pitchFamily="34" charset="0"/>
              </a:rPr>
              <a:t>effector</a:t>
            </a:r>
            <a:r>
              <a:rPr lang="cs-CZ" altLang="cs-CZ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3000" dirty="0" err="1">
                <a:latin typeface="Arial" panose="020B0604020202020204" pitchFamily="34" charset="0"/>
                <a:cs typeface="Arial" panose="020B0604020202020204" pitchFamily="34" charset="0"/>
              </a:rPr>
              <a:t>phase</a:t>
            </a:r>
            <a:r>
              <a:rPr lang="cs-CZ" altLang="cs-CZ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30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altLang="cs-CZ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30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altLang="cs-CZ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3000" dirty="0" err="1">
                <a:latin typeface="Arial" panose="020B0604020202020204" pitchFamily="34" charset="0"/>
                <a:cs typeface="Arial" panose="020B0604020202020204" pitchFamily="34" charset="0"/>
              </a:rPr>
              <a:t>immune</a:t>
            </a:r>
            <a:r>
              <a:rPr lang="cs-CZ" altLang="cs-CZ" sz="3000" dirty="0">
                <a:latin typeface="Arial" panose="020B0604020202020204" pitchFamily="34" charset="0"/>
                <a:cs typeface="Arial" panose="020B0604020202020204" pitchFamily="34" charset="0"/>
              </a:rPr>
              <a:t> response (cell </a:t>
            </a:r>
            <a:r>
              <a:rPr lang="cs-CZ" altLang="cs-CZ" sz="3000" dirty="0" err="1"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cs-CZ" altLang="cs-CZ" sz="3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br>
              <a:rPr lang="cs-CZ" altLang="cs-CZ" sz="33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cs-CZ" altLang="cs-CZ" sz="3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cs-CZ" altLang="cs-CZ" sz="3300" b="1" u="sng" dirty="0">
                <a:latin typeface="Arial" panose="020B0604020202020204" pitchFamily="34" charset="0"/>
                <a:cs typeface="Arial" panose="020B0604020202020204" pitchFamily="34" charset="0"/>
              </a:rPr>
              <a:t>!  CAUTION:</a:t>
            </a:r>
            <a:r>
              <a:rPr lang="cs-CZ" altLang="cs-CZ" sz="3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120000"/>
              </a:lnSpc>
            </a:pPr>
            <a:r>
              <a:rPr lang="cs-CZ" altLang="cs-CZ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Inhibition</a:t>
            </a:r>
            <a:r>
              <a:rPr lang="cs-CZ" altLang="cs-CZ" sz="3300" b="1" dirty="0">
                <a:latin typeface="Arial" panose="020B0604020202020204" pitchFamily="34" charset="0"/>
                <a:cs typeface="Arial" panose="020B0604020202020204" pitchFamily="34" charset="0"/>
              </a:rPr>
              <a:t> CELL MEDIATED </a:t>
            </a:r>
            <a:r>
              <a:rPr lang="cs-CZ" altLang="cs-CZ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immunity</a:t>
            </a:r>
            <a:endParaRPr lang="cs-CZ" altLang="cs-CZ" sz="33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cs-CZ" altLang="cs-CZ" sz="3300" b="1" dirty="0">
                <a:latin typeface="Arial" panose="020B0604020202020204" pitchFamily="34" charset="0"/>
                <a:cs typeface="Arial" panose="020B0604020202020204" pitchFamily="34" charset="0"/>
              </a:rPr>
              <a:t>ANTIBODY </a:t>
            </a:r>
            <a:r>
              <a:rPr lang="cs-CZ" altLang="cs-CZ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immunity</a:t>
            </a:r>
            <a:r>
              <a:rPr lang="cs-CZ" altLang="cs-CZ" sz="3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cs-CZ" altLang="cs-CZ" sz="3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affected</a:t>
            </a:r>
            <a:r>
              <a:rPr lang="cs-CZ" altLang="cs-CZ" sz="33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cs-CZ" altLang="cs-CZ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significantly</a:t>
            </a:r>
            <a:r>
              <a:rPr lang="cs-CZ" altLang="cs-CZ" sz="3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less</a:t>
            </a:r>
            <a:r>
              <a:rPr lang="cs-CZ" altLang="cs-CZ" sz="3300" b="1" dirty="0">
                <a:latin typeface="Arial" panose="020B0604020202020204" pitchFamily="34" charset="0"/>
                <a:cs typeface="Arial" panose="020B0604020202020204" pitchFamily="34" charset="0"/>
              </a:rPr>
              <a:t> and in </a:t>
            </a:r>
            <a:r>
              <a:rPr lang="cs-CZ" altLang="cs-CZ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GSc</a:t>
            </a:r>
            <a:r>
              <a:rPr lang="cs-CZ" altLang="cs-CZ" sz="3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higher</a:t>
            </a:r>
            <a:r>
              <a:rPr lang="cs-CZ" altLang="cs-CZ" sz="3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doses</a:t>
            </a:r>
            <a:endParaRPr lang="cs-CZ" altLang="cs-CZ" sz="33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brázek 3">
            <a:extLst>
              <a:ext uri="{FF2B5EF4-FFF2-40B4-BE49-F238E27FC236}">
                <a16:creationId xmlns:a16="http://schemas.microsoft.com/office/drawing/2014/main" id="{1C3D8D88-589B-4214-A2CA-7ADE8C0709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6796" y="5783667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912598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8200" y="199658"/>
            <a:ext cx="10515600" cy="1325563"/>
          </a:xfrm>
        </p:spPr>
        <p:txBody>
          <a:bodyPr/>
          <a:lstStyle/>
          <a:p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Anti-</a:t>
            </a: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inflammatory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effect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Decreased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histamine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release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basophils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Inhibition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formation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inflammatory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mediators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allergic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reactions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cytokines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complement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components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kallikrein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...)</a:t>
            </a:r>
          </a:p>
          <a:p>
            <a:pPr marL="0" indent="0">
              <a:buNone/>
            </a:pP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brázek 3">
            <a:extLst>
              <a:ext uri="{FF2B5EF4-FFF2-40B4-BE49-F238E27FC236}">
                <a16:creationId xmlns:a16="http://schemas.microsoft.com/office/drawing/2014/main" id="{8EC50950-926A-43B5-B3FC-A6691DE63B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6796" y="5783667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967077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8200" y="199658"/>
            <a:ext cx="10515600" cy="1325563"/>
          </a:xfrm>
        </p:spPr>
        <p:txBody>
          <a:bodyPr/>
          <a:lstStyle/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Anti-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proliferative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effect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spcBef>
                <a:spcPct val="0"/>
              </a:spcBef>
              <a:buNone/>
            </a:pP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Block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cell </a:t>
            </a: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cycle</a:t>
            </a:r>
            <a:endParaRPr lang="cs-CZ" alt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ct val="0"/>
              </a:spcBef>
              <a:buNone/>
            </a:pPr>
            <a:endParaRPr lang="cs-CZ" alt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Induction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differentiation</a:t>
            </a:r>
            <a:endParaRPr lang="cs-CZ" alt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ct val="0"/>
              </a:spcBef>
              <a:buNone/>
            </a:pPr>
            <a:endParaRPr lang="cs-CZ" alt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GCs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lymphocyte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disintegration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acute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chronic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lymphocytic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leukemia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lymphomas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myelomas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0" indent="0">
              <a:buNone/>
            </a:pP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brázek 3">
            <a:extLst>
              <a:ext uri="{FF2B5EF4-FFF2-40B4-BE49-F238E27FC236}">
                <a16:creationId xmlns:a16="http://schemas.microsoft.com/office/drawing/2014/main" id="{176FFB81-0149-4C38-A4F4-0CCF00A866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6796" y="5783667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44A7585-D6D7-4D19-B3F6-E4A3BA37FD6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049000" y="4164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59689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Suprarenal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glands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- anatomy</a:t>
            </a:r>
          </a:p>
        </p:txBody>
      </p:sp>
      <p:pic>
        <p:nvPicPr>
          <p:cNvPr id="1030" name="Picture 6" descr="http://www.zdravi4u.cz/pages/Image/telo-organy/nadledvinky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8876" y="2323358"/>
            <a:ext cx="3743325" cy="382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Soubor:Pineal clip image004.gi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1304" y="2397938"/>
            <a:ext cx="3409950" cy="3409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3">
            <a:extLst>
              <a:ext uri="{FF2B5EF4-FFF2-40B4-BE49-F238E27FC236}">
                <a16:creationId xmlns:a16="http://schemas.microsoft.com/office/drawing/2014/main" id="{774FEBB7-E0B3-4025-94D2-3866DD4A7E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6796" y="5783667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AD21C58-D24D-4754-B4B3-11AFDC637AD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809021" y="418306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34442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93822" y="365125"/>
            <a:ext cx="10515600" cy="1325563"/>
          </a:xfrm>
        </p:spPr>
        <p:txBody>
          <a:bodyPr/>
          <a:lstStyle/>
          <a:p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Effect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equipotent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doses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CSs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Group 3"/>
          <p:cNvGraphicFramePr>
            <a:graphicFrameLocks noGrp="1"/>
          </p:cNvGraphicFramePr>
          <p:nvPr>
            <p:extLst/>
          </p:nvPr>
        </p:nvGraphicFramePr>
        <p:xfrm>
          <a:off x="681036" y="1572128"/>
          <a:ext cx="9110664" cy="4940965"/>
        </p:xfrm>
        <a:graphic>
          <a:graphicData uri="http://schemas.openxmlformats.org/drawingml/2006/table">
            <a:tbl>
              <a:tblPr/>
              <a:tblGrid>
                <a:gridCol w="25743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782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059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5215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2350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Substance</a:t>
                      </a:r>
                    </a:p>
                  </a:txBody>
                  <a:tcPr marT="45716" marB="45716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Equip.dose</a:t>
                      </a:r>
                      <a:endParaRPr kumimoji="0" lang="cs-CZ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ndara" pitchFamily="34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Anti </a:t>
                      </a:r>
                      <a:r>
                        <a:rPr kumimoji="0" lang="cs-CZ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infl</a:t>
                      </a:r>
                      <a:r>
                        <a:rPr kumimoji="0" lang="cs-CZ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. </a:t>
                      </a:r>
                      <a:r>
                        <a:rPr kumimoji="0" lang="cs-CZ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effect</a:t>
                      </a:r>
                      <a:endParaRPr kumimoji="0" lang="cs-CZ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ndara" pitchFamily="34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Mineral</a:t>
                      </a:r>
                      <a:r>
                        <a:rPr kumimoji="0" lang="cs-CZ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. </a:t>
                      </a:r>
                      <a:r>
                        <a:rPr kumimoji="0" lang="cs-CZ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effect</a:t>
                      </a:r>
                      <a:endParaRPr kumimoji="0" lang="cs-CZ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ndara" pitchFamily="34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49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Cortisol</a:t>
                      </a:r>
                      <a:endParaRPr kumimoji="0" lang="cs-CZ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ndara" pitchFamily="34" charset="0"/>
                      </a:endParaRPr>
                    </a:p>
                  </a:txBody>
                  <a:tcPr marT="45716" marB="45716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20 mg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1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1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49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Cortisone</a:t>
                      </a:r>
                      <a:endParaRPr kumimoji="0" lang="cs-CZ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ndara" pitchFamily="34" charset="0"/>
                      </a:endParaRPr>
                    </a:p>
                  </a:txBody>
                  <a:tcPr marT="45716" marB="45716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25 mg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0,8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0,8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49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Prednisone</a:t>
                      </a:r>
                      <a:endParaRPr kumimoji="0" lang="cs-CZ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ndara" pitchFamily="34" charset="0"/>
                      </a:endParaRPr>
                    </a:p>
                  </a:txBody>
                  <a:tcPr marT="45716" marB="45716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5 mg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4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0,8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49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Prednisolone</a:t>
                      </a:r>
                      <a:endParaRPr kumimoji="0" lang="cs-CZ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ndara" pitchFamily="34" charset="0"/>
                      </a:endParaRPr>
                    </a:p>
                  </a:txBody>
                  <a:tcPr marT="45716" marB="45716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5 mg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4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0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49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Methylpredn</a:t>
                      </a:r>
                      <a:r>
                        <a:rPr kumimoji="0" lang="cs-CZ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.</a:t>
                      </a:r>
                    </a:p>
                  </a:txBody>
                  <a:tcPr marT="45716" marB="45716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4 mg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5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0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49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Triamcinolone</a:t>
                      </a:r>
                      <a:endParaRPr kumimoji="0" lang="cs-CZ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ndara" pitchFamily="34" charset="0"/>
                      </a:endParaRPr>
                    </a:p>
                  </a:txBody>
                  <a:tcPr marT="45716" marB="45716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4 mg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5-10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0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49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Dexamethasone</a:t>
                      </a:r>
                      <a:endParaRPr kumimoji="0" lang="cs-CZ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ndara" pitchFamily="34" charset="0"/>
                      </a:endParaRPr>
                    </a:p>
                  </a:txBody>
                  <a:tcPr marT="45716" marB="45716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0,75 mg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25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0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49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Bethametasone</a:t>
                      </a:r>
                      <a:endParaRPr kumimoji="0" lang="cs-CZ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ndara" pitchFamily="34" charset="0"/>
                      </a:endParaRPr>
                    </a:p>
                  </a:txBody>
                  <a:tcPr marT="45716" marB="45716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0,6 mg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25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0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49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Fludrocortisone</a:t>
                      </a:r>
                      <a:endParaRPr kumimoji="0" lang="cs-CZ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ndara" pitchFamily="34" charset="0"/>
                      </a:endParaRPr>
                    </a:p>
                  </a:txBody>
                  <a:tcPr marT="45716" marB="45716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-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10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125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4" name="Obrázek 3">
            <a:extLst>
              <a:ext uri="{FF2B5EF4-FFF2-40B4-BE49-F238E27FC236}">
                <a16:creationId xmlns:a16="http://schemas.microsoft.com/office/drawing/2014/main" id="{B5F6F5C3-30ED-458D-BB2F-6161D1A416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6796" y="5783667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0808F74-EED1-4F7E-82BE-EA95A41A96E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93378" y="423639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96896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7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1733667" y="28395"/>
            <a:ext cx="9467850" cy="1143000"/>
          </a:xfrm>
        </p:spPr>
        <p:txBody>
          <a:bodyPr>
            <a:normAutofit/>
          </a:bodyPr>
          <a:lstStyle/>
          <a:p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Systemically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administered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GCs</a:t>
            </a:r>
            <a:endParaRPr lang="cs-CZ" alt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01499" y="1475640"/>
            <a:ext cx="7772400" cy="4911725"/>
          </a:xfrm>
        </p:spPr>
        <p:txBody>
          <a:bodyPr>
            <a:normAutofit fontScale="70000" lnSpcReduction="20000"/>
          </a:bodyPr>
          <a:lstStyle/>
          <a:p>
            <a:r>
              <a:rPr lang="cs-CZ" altLang="cs-CZ" sz="2600" dirty="0">
                <a:latin typeface="+mj-lt"/>
              </a:rPr>
              <a:t>1-4 </a:t>
            </a:r>
            <a:r>
              <a:rPr lang="cs-CZ" altLang="cs-CZ" sz="2600" dirty="0" err="1">
                <a:latin typeface="+mj-lt"/>
              </a:rPr>
              <a:t>times</a:t>
            </a:r>
            <a:r>
              <a:rPr lang="cs-CZ" altLang="cs-CZ" sz="2600" dirty="0">
                <a:latin typeface="+mj-lt"/>
              </a:rPr>
              <a:t> </a:t>
            </a:r>
            <a:r>
              <a:rPr lang="cs-CZ" altLang="cs-CZ" sz="2600" dirty="0" err="1">
                <a:latin typeface="+mj-lt"/>
              </a:rPr>
              <a:t>efficient</a:t>
            </a:r>
            <a:r>
              <a:rPr lang="cs-CZ" altLang="cs-CZ" sz="2600" dirty="0">
                <a:latin typeface="+mj-lt"/>
              </a:rPr>
              <a:t> </a:t>
            </a:r>
            <a:r>
              <a:rPr lang="cs-CZ" altLang="cs-CZ" sz="2600" dirty="0" err="1">
                <a:latin typeface="+mj-lt"/>
              </a:rPr>
              <a:t>than</a:t>
            </a:r>
            <a:r>
              <a:rPr lang="cs-CZ" altLang="cs-CZ" sz="2600" dirty="0">
                <a:latin typeface="+mj-lt"/>
              </a:rPr>
              <a:t> </a:t>
            </a:r>
            <a:r>
              <a:rPr lang="cs-CZ" altLang="cs-CZ" sz="2600" dirty="0" err="1">
                <a:latin typeface="+mj-lt"/>
              </a:rPr>
              <a:t>cortisol</a:t>
            </a:r>
            <a:endParaRPr lang="cs-CZ" altLang="cs-CZ" sz="2600" dirty="0">
              <a:latin typeface="+mj-lt"/>
            </a:endParaRPr>
          </a:p>
          <a:p>
            <a:pPr lvl="1"/>
            <a:r>
              <a:rPr lang="cs-CZ" altLang="cs-CZ" sz="2600" b="1" dirty="0" err="1">
                <a:latin typeface="+mj-lt"/>
              </a:rPr>
              <a:t>prednisolone</a:t>
            </a:r>
            <a:r>
              <a:rPr lang="cs-CZ" altLang="cs-CZ" sz="2600" b="1" dirty="0">
                <a:latin typeface="+mj-lt"/>
              </a:rPr>
              <a:t>, </a:t>
            </a:r>
            <a:r>
              <a:rPr lang="cs-CZ" altLang="cs-CZ" sz="2600" b="1" dirty="0" err="1">
                <a:latin typeface="+mj-lt"/>
              </a:rPr>
              <a:t>prednisone</a:t>
            </a:r>
            <a:endParaRPr lang="cs-CZ" altLang="cs-CZ" sz="2600" b="1" dirty="0">
              <a:latin typeface="+mj-lt"/>
            </a:endParaRPr>
          </a:p>
          <a:p>
            <a:pPr lvl="1"/>
            <a:r>
              <a:rPr lang="cs-CZ" altLang="cs-CZ" sz="2600" b="1" dirty="0" err="1">
                <a:latin typeface="+mj-lt"/>
              </a:rPr>
              <a:t>hydrocortisone</a:t>
            </a:r>
            <a:endParaRPr lang="cs-CZ" altLang="cs-CZ" sz="2600" b="1" dirty="0">
              <a:latin typeface="+mj-lt"/>
            </a:endParaRPr>
          </a:p>
          <a:p>
            <a:pPr marL="457200" lvl="1" indent="0">
              <a:buNone/>
            </a:pPr>
            <a:endParaRPr lang="cs-CZ" altLang="cs-CZ" sz="2600" dirty="0">
              <a:latin typeface="+mj-lt"/>
            </a:endParaRPr>
          </a:p>
          <a:p>
            <a:pPr marL="457200" lvl="1" indent="0">
              <a:buNone/>
            </a:pPr>
            <a:endParaRPr lang="cs-CZ" altLang="cs-CZ" sz="2600" dirty="0">
              <a:latin typeface="+mj-lt"/>
            </a:endParaRPr>
          </a:p>
          <a:p>
            <a:r>
              <a:rPr lang="cs-CZ" altLang="cs-CZ" sz="2600" dirty="0">
                <a:latin typeface="+mj-lt"/>
              </a:rPr>
              <a:t>5-15times </a:t>
            </a:r>
            <a:r>
              <a:rPr lang="cs-CZ" altLang="cs-CZ" sz="2600" dirty="0" err="1">
                <a:latin typeface="+mj-lt"/>
              </a:rPr>
              <a:t>efficient</a:t>
            </a:r>
            <a:r>
              <a:rPr lang="cs-CZ" altLang="cs-CZ" sz="2600" dirty="0">
                <a:latin typeface="+mj-lt"/>
              </a:rPr>
              <a:t> </a:t>
            </a:r>
            <a:r>
              <a:rPr lang="cs-CZ" altLang="cs-CZ" sz="2600" dirty="0" err="1">
                <a:latin typeface="+mj-lt"/>
              </a:rPr>
              <a:t>than</a:t>
            </a:r>
            <a:r>
              <a:rPr lang="cs-CZ" altLang="cs-CZ" sz="2600" dirty="0">
                <a:latin typeface="+mj-lt"/>
              </a:rPr>
              <a:t> </a:t>
            </a:r>
            <a:r>
              <a:rPr lang="cs-CZ" altLang="cs-CZ" sz="2600" dirty="0" err="1">
                <a:latin typeface="+mj-lt"/>
              </a:rPr>
              <a:t>cortisol</a:t>
            </a:r>
            <a:endParaRPr lang="cs-CZ" altLang="cs-CZ" sz="2600" dirty="0">
              <a:latin typeface="+mj-lt"/>
            </a:endParaRPr>
          </a:p>
          <a:p>
            <a:pPr lvl="1"/>
            <a:r>
              <a:rPr lang="cs-CZ" altLang="cs-CZ" sz="2600" b="1" dirty="0" err="1">
                <a:latin typeface="+mj-lt"/>
              </a:rPr>
              <a:t>methylprednisolone</a:t>
            </a:r>
            <a:r>
              <a:rPr lang="cs-CZ" altLang="cs-CZ" sz="2600" b="1" dirty="0">
                <a:latin typeface="+mj-lt"/>
              </a:rPr>
              <a:t> (</a:t>
            </a:r>
            <a:r>
              <a:rPr lang="cs-CZ" altLang="cs-CZ" sz="2600" b="1" dirty="0" err="1">
                <a:latin typeface="+mj-lt"/>
              </a:rPr>
              <a:t>Solu-Medrol</a:t>
            </a:r>
            <a:r>
              <a:rPr lang="cs-CZ" altLang="cs-CZ" sz="2600" b="1" dirty="0">
                <a:latin typeface="+mj-lt"/>
              </a:rPr>
              <a:t>)</a:t>
            </a:r>
          </a:p>
          <a:p>
            <a:pPr lvl="1"/>
            <a:r>
              <a:rPr lang="cs-CZ" altLang="cs-CZ" sz="2600" b="1" dirty="0" err="1">
                <a:latin typeface="+mj-lt"/>
              </a:rPr>
              <a:t>triamcinolone</a:t>
            </a:r>
            <a:endParaRPr lang="cs-CZ" altLang="cs-CZ" sz="2600" b="1" dirty="0">
              <a:latin typeface="+mj-lt"/>
            </a:endParaRPr>
          </a:p>
          <a:p>
            <a:pPr lvl="1"/>
            <a:r>
              <a:rPr lang="cs-CZ" altLang="cs-CZ" sz="2600" dirty="0" err="1">
                <a:latin typeface="+mj-lt"/>
              </a:rPr>
              <a:t>paramethasone</a:t>
            </a:r>
            <a:endParaRPr lang="cs-CZ" altLang="cs-CZ" sz="2600" dirty="0">
              <a:latin typeface="+mj-lt"/>
            </a:endParaRPr>
          </a:p>
          <a:p>
            <a:pPr lvl="1"/>
            <a:r>
              <a:rPr lang="cs-CZ" altLang="cs-CZ" sz="2600" dirty="0" err="1">
                <a:latin typeface="+mj-lt"/>
              </a:rPr>
              <a:t>fluprednisolone</a:t>
            </a:r>
            <a:endParaRPr lang="cs-CZ" altLang="cs-CZ" sz="2600" dirty="0">
              <a:latin typeface="+mj-lt"/>
            </a:endParaRPr>
          </a:p>
          <a:p>
            <a:pPr lvl="1"/>
            <a:endParaRPr lang="cs-CZ" altLang="cs-CZ" sz="2600" dirty="0">
              <a:latin typeface="+mj-lt"/>
            </a:endParaRPr>
          </a:p>
          <a:p>
            <a:r>
              <a:rPr lang="cs-CZ" altLang="cs-CZ" sz="2600" dirty="0" err="1">
                <a:latin typeface="+mj-lt"/>
              </a:rPr>
              <a:t>approx</a:t>
            </a:r>
            <a:r>
              <a:rPr lang="cs-CZ" altLang="cs-CZ" sz="2600" dirty="0">
                <a:latin typeface="+mj-lt"/>
              </a:rPr>
              <a:t> 30times </a:t>
            </a:r>
            <a:r>
              <a:rPr lang="cs-CZ" altLang="cs-CZ" sz="2600" dirty="0" err="1">
                <a:latin typeface="+mj-lt"/>
              </a:rPr>
              <a:t>efficient</a:t>
            </a:r>
            <a:r>
              <a:rPr lang="cs-CZ" altLang="cs-CZ" sz="2600" dirty="0">
                <a:latin typeface="+mj-lt"/>
              </a:rPr>
              <a:t> </a:t>
            </a:r>
            <a:r>
              <a:rPr lang="cs-CZ" altLang="cs-CZ" sz="2600" dirty="0" err="1">
                <a:latin typeface="+mj-lt"/>
              </a:rPr>
              <a:t>than</a:t>
            </a:r>
            <a:r>
              <a:rPr lang="cs-CZ" altLang="cs-CZ" sz="2600" dirty="0">
                <a:latin typeface="+mj-lt"/>
              </a:rPr>
              <a:t> </a:t>
            </a:r>
            <a:r>
              <a:rPr lang="cs-CZ" altLang="cs-CZ" sz="2600" dirty="0" err="1">
                <a:latin typeface="+mj-lt"/>
              </a:rPr>
              <a:t>cortisol</a:t>
            </a:r>
            <a:endParaRPr lang="cs-CZ" altLang="cs-CZ" sz="2600" dirty="0">
              <a:latin typeface="+mj-lt"/>
            </a:endParaRPr>
          </a:p>
          <a:p>
            <a:pPr lvl="1"/>
            <a:r>
              <a:rPr lang="cs-CZ" altLang="cs-CZ" sz="2600" dirty="0" err="1">
                <a:latin typeface="+mj-lt"/>
              </a:rPr>
              <a:t>bethametasone</a:t>
            </a:r>
            <a:endParaRPr lang="cs-CZ" altLang="cs-CZ" sz="2600" dirty="0">
              <a:latin typeface="+mj-lt"/>
            </a:endParaRPr>
          </a:p>
          <a:p>
            <a:pPr lvl="1"/>
            <a:r>
              <a:rPr lang="cs-CZ" altLang="cs-CZ" sz="2600" b="1" dirty="0" err="1">
                <a:latin typeface="+mj-lt"/>
              </a:rPr>
              <a:t>dexamethasone</a:t>
            </a:r>
            <a:endParaRPr lang="cs-CZ" altLang="cs-CZ" sz="2600" b="1" dirty="0">
              <a:latin typeface="+mj-lt"/>
            </a:endParaRPr>
          </a:p>
          <a:p>
            <a:pPr lvl="1">
              <a:buFontTx/>
              <a:buNone/>
            </a:pPr>
            <a:endParaRPr lang="cs-CZ" altLang="cs-CZ" sz="2600" dirty="0">
              <a:latin typeface="Arial" panose="020B0604020202020204" pitchFamily="34" charset="0"/>
            </a:endParaRPr>
          </a:p>
        </p:txBody>
      </p:sp>
      <p:sp>
        <p:nvSpPr>
          <p:cNvPr id="58372" name="AutoShape 4"/>
          <p:cNvSpPr>
            <a:spLocks/>
          </p:cNvSpPr>
          <p:nvPr/>
        </p:nvSpPr>
        <p:spPr bwMode="auto">
          <a:xfrm>
            <a:off x="7535863" y="4941889"/>
            <a:ext cx="576262" cy="1366837"/>
          </a:xfrm>
          <a:prstGeom prst="rightBrace">
            <a:avLst>
              <a:gd name="adj1" fmla="val 19766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/>
          </a:p>
        </p:txBody>
      </p:sp>
      <p:sp>
        <p:nvSpPr>
          <p:cNvPr id="58373" name="AutoShape 5"/>
          <p:cNvSpPr>
            <a:spLocks/>
          </p:cNvSpPr>
          <p:nvPr/>
        </p:nvSpPr>
        <p:spPr bwMode="auto">
          <a:xfrm>
            <a:off x="7464425" y="2997201"/>
            <a:ext cx="647700" cy="1655763"/>
          </a:xfrm>
          <a:prstGeom prst="rightBrace">
            <a:avLst>
              <a:gd name="adj1" fmla="val 21303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/>
          </a:p>
        </p:txBody>
      </p:sp>
      <p:sp>
        <p:nvSpPr>
          <p:cNvPr id="58374" name="AutoShape 6"/>
          <p:cNvSpPr>
            <a:spLocks/>
          </p:cNvSpPr>
          <p:nvPr/>
        </p:nvSpPr>
        <p:spPr bwMode="auto">
          <a:xfrm>
            <a:off x="7464426" y="1196975"/>
            <a:ext cx="576263" cy="1366838"/>
          </a:xfrm>
          <a:prstGeom prst="rightBrace">
            <a:avLst>
              <a:gd name="adj1" fmla="val 19766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/>
          </a:p>
        </p:txBody>
      </p:sp>
      <p:sp>
        <p:nvSpPr>
          <p:cNvPr id="58375" name="Text Box 7"/>
          <p:cNvSpPr txBox="1">
            <a:spLocks noChangeArrowheads="1"/>
          </p:cNvSpPr>
          <p:nvPr/>
        </p:nvSpPr>
        <p:spPr bwMode="auto">
          <a:xfrm>
            <a:off x="8183564" y="1412876"/>
            <a:ext cx="201612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 dirty="0" err="1">
                <a:latin typeface="+mj-lt"/>
              </a:rPr>
              <a:t>Short</a:t>
            </a:r>
            <a:r>
              <a:rPr lang="cs-CZ" altLang="cs-CZ" sz="2400" dirty="0">
                <a:latin typeface="+mj-lt"/>
              </a:rPr>
              <a:t> term </a:t>
            </a:r>
            <a:r>
              <a:rPr lang="cs-CZ" altLang="cs-CZ" sz="2400" dirty="0" err="1">
                <a:latin typeface="+mj-lt"/>
              </a:rPr>
              <a:t>acting</a:t>
            </a:r>
            <a:endParaRPr lang="cs-CZ" altLang="cs-CZ" sz="2400" dirty="0">
              <a:latin typeface="+mj-lt"/>
            </a:endParaRPr>
          </a:p>
        </p:txBody>
      </p:sp>
      <p:sp>
        <p:nvSpPr>
          <p:cNvPr id="58376" name="Text Box 8"/>
          <p:cNvSpPr txBox="1">
            <a:spLocks noChangeArrowheads="1"/>
          </p:cNvSpPr>
          <p:nvPr/>
        </p:nvSpPr>
        <p:spPr bwMode="auto">
          <a:xfrm>
            <a:off x="8256589" y="3429001"/>
            <a:ext cx="201612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 dirty="0">
                <a:latin typeface="+mj-lt"/>
              </a:rPr>
              <a:t>Medium term </a:t>
            </a:r>
            <a:r>
              <a:rPr lang="cs-CZ" altLang="cs-CZ" sz="2400" dirty="0" err="1">
                <a:latin typeface="+mj-lt"/>
              </a:rPr>
              <a:t>acting</a:t>
            </a:r>
            <a:endParaRPr lang="cs-CZ" altLang="cs-CZ" sz="2400" dirty="0">
              <a:latin typeface="+mj-lt"/>
            </a:endParaRPr>
          </a:p>
        </p:txBody>
      </p:sp>
      <p:sp>
        <p:nvSpPr>
          <p:cNvPr id="58377" name="Text Box 9"/>
          <p:cNvSpPr txBox="1">
            <a:spLocks noChangeArrowheads="1"/>
          </p:cNvSpPr>
          <p:nvPr/>
        </p:nvSpPr>
        <p:spPr bwMode="auto">
          <a:xfrm>
            <a:off x="8183564" y="5229226"/>
            <a:ext cx="201612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 dirty="0">
                <a:latin typeface="Calibri Light" panose="020F0302020204030204" pitchFamily="34" charset="0"/>
              </a:rPr>
              <a:t>Long term </a:t>
            </a:r>
            <a:r>
              <a:rPr lang="cs-CZ" altLang="cs-CZ" sz="2400" dirty="0" err="1">
                <a:latin typeface="Calibri Light" panose="020F0302020204030204" pitchFamily="34" charset="0"/>
              </a:rPr>
              <a:t>acting</a:t>
            </a:r>
            <a:endParaRPr lang="cs-CZ" altLang="cs-CZ" sz="2400" dirty="0">
              <a:latin typeface="Calibri Light" panose="020F0302020204030204" pitchFamily="34" charset="0"/>
            </a:endParaRPr>
          </a:p>
        </p:txBody>
      </p:sp>
      <p:sp>
        <p:nvSpPr>
          <p:cNvPr id="58378" name="Rectangle 10"/>
          <p:cNvSpPr>
            <a:spLocks noChangeArrowheads="1"/>
          </p:cNvSpPr>
          <p:nvPr/>
        </p:nvSpPr>
        <p:spPr bwMode="auto">
          <a:xfrm>
            <a:off x="7927976" y="6067426"/>
            <a:ext cx="280371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>
                <a:latin typeface="Arial" panose="020B0604020202020204" pitchFamily="34" charset="0"/>
              </a:rPr>
              <a:t>(</a:t>
            </a:r>
            <a:r>
              <a:rPr lang="cs-CZ" altLang="cs-CZ" sz="2000" dirty="0" err="1">
                <a:latin typeface="Calibri Light" panose="020F0302020204030204" pitchFamily="34" charset="0"/>
              </a:rPr>
              <a:t>stronger</a:t>
            </a:r>
            <a:r>
              <a:rPr lang="cs-CZ" altLang="cs-CZ" sz="2000" dirty="0">
                <a:latin typeface="Calibri Light" panose="020F0302020204030204" pitchFamily="34" charset="0"/>
              </a:rPr>
              <a:t> axis </a:t>
            </a:r>
            <a:r>
              <a:rPr lang="cs-CZ" altLang="cs-CZ" sz="2000" dirty="0" err="1">
                <a:latin typeface="Calibri Light" panose="020F0302020204030204" pitchFamily="34" charset="0"/>
              </a:rPr>
              <a:t>supression</a:t>
            </a:r>
            <a:r>
              <a:rPr lang="cs-CZ" altLang="cs-CZ" sz="2000" dirty="0">
                <a:latin typeface="Calibri Light" panose="020F0302020204030204" pitchFamily="34" charset="0"/>
              </a:rPr>
              <a:t>)</a:t>
            </a:r>
          </a:p>
        </p:txBody>
      </p:sp>
      <p:pic>
        <p:nvPicPr>
          <p:cNvPr id="11" name="Obrázek 3">
            <a:extLst>
              <a:ext uri="{FF2B5EF4-FFF2-40B4-BE49-F238E27FC236}">
                <a16:creationId xmlns:a16="http://schemas.microsoft.com/office/drawing/2014/main" id="{DB8429A9-6699-4498-A317-5B37A6BF01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6796" y="5783667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E26B5DA-A5FB-4C5C-839D-17FA1565732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44367" y="40911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70893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8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aoblený obdélník 3"/>
          <p:cNvSpPr/>
          <p:nvPr/>
        </p:nvSpPr>
        <p:spPr>
          <a:xfrm>
            <a:off x="97277" y="188913"/>
            <a:ext cx="11653735" cy="792162"/>
          </a:xfrm>
          <a:prstGeom prst="round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cs-CZ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Glucocorticoids</a:t>
            </a:r>
            <a:r>
              <a:rPr lang="cs-CZ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therapeutical</a:t>
            </a:r>
            <a:r>
              <a:rPr lang="cs-CZ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regimen</a:t>
            </a:r>
            <a:r>
              <a:rPr lang="cs-CZ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types</a:t>
            </a:r>
            <a:endParaRPr lang="cs-CZ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Zaoblený obdélník 14"/>
          <p:cNvSpPr/>
          <p:nvPr/>
        </p:nvSpPr>
        <p:spPr>
          <a:xfrm>
            <a:off x="442133" y="1268989"/>
            <a:ext cx="11308879" cy="4840288"/>
          </a:xfrm>
          <a:prstGeom prst="round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cs-CZ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Short</a:t>
            </a:r>
            <a:r>
              <a:rPr lang="cs-CZ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term </a:t>
            </a:r>
            <a:r>
              <a:rPr lang="cs-CZ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application</a:t>
            </a:r>
            <a:r>
              <a:rPr lang="cs-CZ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</a:t>
            </a:r>
            <a:r>
              <a:rPr lang="cs-CZ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doses</a:t>
            </a:r>
            <a:endParaRPr lang="cs-CZ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cs-CZ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cs-CZ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cs-CZ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</a:t>
            </a:r>
            <a:r>
              <a:rPr lang="cs-CZ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single</a:t>
            </a:r>
            <a:r>
              <a:rPr lang="cs-CZ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(2-4 g </a:t>
            </a:r>
            <a:r>
              <a:rPr lang="cs-CZ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methylprednisolone</a:t>
            </a:r>
            <a:r>
              <a:rPr lang="cs-CZ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defRPr/>
            </a:pPr>
            <a:r>
              <a:rPr lang="cs-CZ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 </a:t>
            </a:r>
            <a:r>
              <a:rPr lang="cs-CZ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Polytraumatas</a:t>
            </a:r>
            <a:r>
              <a:rPr lang="cs-CZ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septic</a:t>
            </a:r>
            <a:r>
              <a:rPr lang="cs-CZ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toxic</a:t>
            </a:r>
            <a:r>
              <a:rPr lang="cs-CZ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shock</a:t>
            </a:r>
            <a:endParaRPr lang="cs-CZ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cs-CZ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 </a:t>
            </a:r>
            <a:r>
              <a:rPr lang="cs-CZ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Hydrocortisone</a:t>
            </a:r>
            <a:r>
              <a:rPr lang="cs-CZ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30 mg / kg</a:t>
            </a:r>
          </a:p>
          <a:p>
            <a:pPr>
              <a:defRPr/>
            </a:pPr>
            <a:endParaRPr lang="cs-CZ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cs-CZ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cs-CZ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repeated</a:t>
            </a:r>
            <a:r>
              <a:rPr lang="cs-CZ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methylprednisolone</a:t>
            </a:r>
            <a:r>
              <a:rPr lang="cs-CZ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hydrocortisone</a:t>
            </a:r>
            <a:r>
              <a:rPr lang="cs-CZ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dexamethasone</a:t>
            </a:r>
            <a:r>
              <a:rPr lang="cs-CZ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defRPr/>
            </a:pPr>
            <a:r>
              <a:rPr lang="cs-CZ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 </a:t>
            </a:r>
            <a:r>
              <a:rPr lang="cs-CZ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Anaphyl</a:t>
            </a:r>
            <a:r>
              <a:rPr lang="cs-CZ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s-CZ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shock</a:t>
            </a:r>
            <a:r>
              <a:rPr lang="cs-CZ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status </a:t>
            </a:r>
            <a:r>
              <a:rPr lang="cs-CZ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asthmaticus</a:t>
            </a:r>
            <a:r>
              <a:rPr lang="cs-CZ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hypoglycemic</a:t>
            </a:r>
            <a:r>
              <a:rPr lang="cs-CZ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coma</a:t>
            </a:r>
            <a:r>
              <a:rPr lang="cs-CZ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...</a:t>
            </a:r>
          </a:p>
          <a:p>
            <a:pPr>
              <a:defRPr/>
            </a:pPr>
            <a:r>
              <a:rPr lang="cs-CZ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 </a:t>
            </a:r>
            <a:r>
              <a:rPr lang="cs-CZ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Duration</a:t>
            </a:r>
            <a:r>
              <a:rPr lang="cs-CZ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up to 48 </a:t>
            </a:r>
            <a:r>
              <a:rPr lang="cs-CZ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hours</a:t>
            </a:r>
            <a:endParaRPr lang="cs-CZ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cs-CZ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 </a:t>
            </a:r>
            <a:r>
              <a:rPr lang="cs-CZ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Exceptionally</a:t>
            </a:r>
            <a:r>
              <a:rPr lang="cs-CZ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up to 7 </a:t>
            </a:r>
            <a:r>
              <a:rPr lang="cs-CZ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days</a:t>
            </a:r>
            <a:endParaRPr lang="cs-CZ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brázek 3">
            <a:extLst>
              <a:ext uri="{FF2B5EF4-FFF2-40B4-BE49-F238E27FC236}">
                <a16:creationId xmlns:a16="http://schemas.microsoft.com/office/drawing/2014/main" id="{1069C0F1-2D08-4BEE-AB9F-C43C6E7B40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6796" y="5783667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8D282E5-8D5F-4FF3-AA26-B87886DBA27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786796" y="1268989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73594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aoblený obdélník 14"/>
          <p:cNvSpPr/>
          <p:nvPr/>
        </p:nvSpPr>
        <p:spPr>
          <a:xfrm>
            <a:off x="519953" y="1541025"/>
            <a:ext cx="10156755" cy="4840288"/>
          </a:xfrm>
          <a:prstGeom prst="round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cs-CZ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C) 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Pulse therapy</a:t>
            </a:r>
          </a:p>
          <a:p>
            <a:pPr>
              <a:defRPr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 Short-term infusions for several days</a:t>
            </a:r>
          </a:p>
          <a:p>
            <a:pPr>
              <a:defRPr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 Originally in transplant rejection</a:t>
            </a:r>
          </a:p>
          <a:p>
            <a:pPr>
              <a:defRPr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 Today predominantly in immune-mediated diseases resistant to </a:t>
            </a:r>
            <a:r>
              <a:rPr lang="cs-CZ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</a:p>
          <a:p>
            <a:pPr>
              <a:defRPr/>
            </a:pPr>
            <a:r>
              <a:rPr lang="cs-CZ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standard therapy</a:t>
            </a:r>
          </a:p>
          <a:p>
            <a:pPr>
              <a:defRPr/>
            </a:pP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cs-CZ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D) 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Prolonged therapy</a:t>
            </a:r>
          </a:p>
          <a:p>
            <a:pPr>
              <a:defRPr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 In most </a:t>
            </a:r>
            <a:r>
              <a:rPr lang="cs-CZ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branches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 Primarily for anti-inflammatory and immunosuppressive effects</a:t>
            </a:r>
          </a:p>
          <a:p>
            <a:pPr>
              <a:defRPr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 Dosage and length depend</a:t>
            </a:r>
            <a:r>
              <a:rPr lang="cs-CZ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 the current stat</a:t>
            </a:r>
            <a:r>
              <a:rPr lang="cs-CZ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the patient</a:t>
            </a:r>
          </a:p>
          <a:p>
            <a:pPr>
              <a:defRPr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 Strength differences, duration and frequency</a:t>
            </a:r>
            <a:r>
              <a:rPr lang="cs-CZ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adverse</a:t>
            </a:r>
            <a:r>
              <a:rPr lang="cs-CZ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ffects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 No hydrocortisone with respect to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mineralo</a:t>
            </a:r>
            <a:r>
              <a:rPr lang="cs-CZ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corticoid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ctivity</a:t>
            </a:r>
            <a:endParaRPr lang="cs-CZ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Zaoblený obdélník 4"/>
          <p:cNvSpPr/>
          <p:nvPr/>
        </p:nvSpPr>
        <p:spPr>
          <a:xfrm>
            <a:off x="97277" y="188913"/>
            <a:ext cx="11653735" cy="792162"/>
          </a:xfrm>
          <a:prstGeom prst="round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cs-CZ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Glucocorticoids</a:t>
            </a:r>
            <a:r>
              <a:rPr lang="cs-CZ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therapeutical</a:t>
            </a:r>
            <a:r>
              <a:rPr lang="cs-CZ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regimen</a:t>
            </a:r>
            <a:r>
              <a:rPr lang="cs-CZ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types</a:t>
            </a:r>
            <a:endParaRPr lang="cs-CZ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919892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aoblený obdélník 14"/>
          <p:cNvSpPr/>
          <p:nvPr/>
        </p:nvSpPr>
        <p:spPr>
          <a:xfrm>
            <a:off x="1157382" y="476672"/>
            <a:ext cx="9907170" cy="5561013"/>
          </a:xfrm>
          <a:prstGeom prst="round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baseline="30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Supression</a:t>
            </a:r>
            <a:r>
              <a:rPr lang="cs-CZ" sz="3600" b="1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600" b="1" baseline="30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sz="3600" b="1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600" b="1" baseline="30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endogenous</a:t>
            </a:r>
            <a:r>
              <a:rPr lang="cs-CZ" sz="3600" b="1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600" b="1" baseline="30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glucocorticoid</a:t>
            </a:r>
            <a:r>
              <a:rPr lang="cs-CZ" sz="3600" b="1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600" b="1" baseline="30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  <a:endParaRPr lang="cs-CZ" sz="3600" b="1" baseline="30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endParaRPr lang="cs-CZ" sz="3600" b="1" baseline="30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endParaRPr lang="cs-CZ" sz="3600" b="1" baseline="30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algn="ctr">
              <a:buFontTx/>
              <a:buChar char="-"/>
              <a:defRPr/>
            </a:pPr>
            <a:r>
              <a:rPr lang="cs-CZ" sz="3600" baseline="30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Acute</a:t>
            </a:r>
            <a:r>
              <a:rPr lang="cs-CZ" sz="36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600" baseline="30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inadequacy</a:t>
            </a:r>
            <a:r>
              <a:rPr lang="cs-CZ" sz="36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600" baseline="30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</a:t>
            </a:r>
            <a:r>
              <a:rPr lang="cs-CZ" sz="36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600" baseline="30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suddenly</a:t>
            </a:r>
            <a:r>
              <a:rPr lang="cs-CZ" sz="36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600" baseline="30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discontinuing</a:t>
            </a:r>
            <a:r>
              <a:rPr lang="cs-CZ" sz="36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600" baseline="30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higher</a:t>
            </a:r>
            <a:r>
              <a:rPr lang="cs-CZ" sz="36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600" baseline="30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doses</a:t>
            </a:r>
            <a:endParaRPr lang="cs-CZ" sz="3600" baseline="30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algn="ctr">
              <a:buFontTx/>
              <a:buChar char="-"/>
              <a:defRPr/>
            </a:pPr>
            <a:endParaRPr lang="cs-CZ" sz="3600" baseline="30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cs-CZ" sz="36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cs-CZ" sz="3600" baseline="30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Prevention</a:t>
            </a:r>
            <a:r>
              <a:rPr lang="cs-CZ" sz="36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cs-CZ" sz="3600" baseline="30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complete</a:t>
            </a:r>
            <a:r>
              <a:rPr lang="cs-CZ" sz="36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600" baseline="30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therapy</a:t>
            </a:r>
            <a:r>
              <a:rPr lang="cs-CZ" sz="36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by </a:t>
            </a:r>
            <a:r>
              <a:rPr lang="cs-CZ" sz="3600" baseline="30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gradual</a:t>
            </a:r>
            <a:r>
              <a:rPr lang="cs-CZ" sz="36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dose </a:t>
            </a:r>
            <a:r>
              <a:rPr lang="cs-CZ" sz="3600" baseline="30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reduction</a:t>
            </a:r>
            <a:endParaRPr lang="cs-CZ" sz="3600" baseline="30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17C4AD6-81DE-4DA5-9BD2-0253177173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6796" y="5783667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4391B22-5CCD-41B3-9B29-69E68CC1679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759752" y="62068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01133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4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aoblený obdélník 14"/>
          <p:cNvSpPr/>
          <p:nvPr/>
        </p:nvSpPr>
        <p:spPr>
          <a:xfrm>
            <a:off x="325402" y="1181101"/>
            <a:ext cx="8642350" cy="5561013"/>
          </a:xfrm>
          <a:prstGeom prst="round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cs-CZ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Hyperglycemia</a:t>
            </a:r>
            <a:r>
              <a:rPr lang="cs-CZ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steroidal</a:t>
            </a:r>
            <a:r>
              <a:rPr lang="cs-CZ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diabetes</a:t>
            </a:r>
          </a:p>
          <a:p>
            <a:pPr>
              <a:defRPr/>
            </a:pPr>
            <a:endParaRPr lang="cs-CZ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cs-CZ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Muscle</a:t>
            </a:r>
            <a:r>
              <a:rPr lang="cs-CZ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weakness</a:t>
            </a:r>
            <a:r>
              <a:rPr lang="cs-CZ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myopathy</a:t>
            </a:r>
            <a:r>
              <a:rPr lang="cs-CZ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atrophy</a:t>
            </a:r>
            <a:endParaRPr lang="cs-CZ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cs-CZ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cs-CZ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Psychotropic</a:t>
            </a:r>
            <a:r>
              <a:rPr lang="cs-CZ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effects</a:t>
            </a:r>
            <a:endParaRPr lang="cs-CZ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cs-CZ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Insomnia</a:t>
            </a:r>
            <a:r>
              <a:rPr lang="cs-CZ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motor </a:t>
            </a:r>
            <a:r>
              <a:rPr lang="cs-CZ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agitation</a:t>
            </a:r>
            <a:r>
              <a:rPr lang="cs-CZ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vertigo</a:t>
            </a:r>
            <a:r>
              <a:rPr lang="cs-CZ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euphoria</a:t>
            </a:r>
            <a:r>
              <a:rPr lang="cs-CZ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depression</a:t>
            </a:r>
            <a:endParaRPr lang="cs-CZ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cs-CZ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Psychic</a:t>
            </a:r>
            <a:r>
              <a:rPr lang="cs-CZ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habit</a:t>
            </a:r>
          </a:p>
          <a:p>
            <a:pPr>
              <a:defRPr/>
            </a:pPr>
            <a:endParaRPr lang="cs-CZ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cs-CZ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GIT</a:t>
            </a:r>
          </a:p>
          <a:p>
            <a:pPr>
              <a:defRPr/>
            </a:pPr>
            <a:r>
              <a:rPr lang="cs-CZ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Exacerbation</a:t>
            </a:r>
            <a:r>
              <a:rPr lang="cs-CZ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gastric</a:t>
            </a:r>
            <a:r>
              <a:rPr lang="cs-CZ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ulcer</a:t>
            </a:r>
            <a:endParaRPr lang="cs-CZ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cs-CZ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Intestinal</a:t>
            </a:r>
            <a:r>
              <a:rPr lang="cs-CZ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perforation</a:t>
            </a:r>
            <a:r>
              <a:rPr lang="cs-CZ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acute</a:t>
            </a:r>
            <a:r>
              <a:rPr lang="cs-CZ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pancreatitis</a:t>
            </a:r>
            <a:endParaRPr lang="cs-CZ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cs-CZ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cs-CZ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CVS</a:t>
            </a:r>
          </a:p>
          <a:p>
            <a:pPr>
              <a:defRPr/>
            </a:pPr>
            <a:r>
              <a:rPr lang="cs-CZ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HT, </a:t>
            </a:r>
            <a:r>
              <a:rPr lang="cs-CZ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atherosclerosis</a:t>
            </a:r>
            <a:r>
              <a:rPr lang="cs-CZ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cardiomyopathy</a:t>
            </a:r>
            <a:r>
              <a:rPr lang="cs-CZ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↑ </a:t>
            </a:r>
            <a:r>
              <a:rPr lang="cs-CZ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coagulopathy</a:t>
            </a:r>
            <a:r>
              <a:rPr lang="cs-CZ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arrhythmia</a:t>
            </a:r>
            <a:endParaRPr lang="cs-CZ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Zaoblený obdélník 4"/>
          <p:cNvSpPr/>
          <p:nvPr/>
        </p:nvSpPr>
        <p:spPr>
          <a:xfrm>
            <a:off x="130847" y="188913"/>
            <a:ext cx="8642350" cy="792162"/>
          </a:xfrm>
          <a:prstGeom prst="round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Glucocorticoids</a:t>
            </a:r>
            <a:r>
              <a:rPr lang="cs-CZ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cs-CZ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adverse</a:t>
            </a:r>
            <a:r>
              <a:rPr lang="cs-CZ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events</a:t>
            </a:r>
            <a:endParaRPr lang="cs-CZ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627875D-9DF1-49FC-B775-FA5B8F1689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6796" y="5783667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76747D39-7927-4E9B-B045-09109DA5B8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665029" y="985247"/>
            <a:ext cx="3138509" cy="4402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BD050965-87CC-4D25-8706-BBDC0688182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176120" y="126876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41109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3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aoblený obdélník 14"/>
          <p:cNvSpPr/>
          <p:nvPr/>
        </p:nvSpPr>
        <p:spPr>
          <a:xfrm>
            <a:off x="1020221" y="1181101"/>
            <a:ext cx="9909035" cy="5561013"/>
          </a:xfrm>
          <a:prstGeom prst="round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cs-CZ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Eye</a:t>
            </a:r>
            <a:endParaRPr lang="cs-CZ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cs-CZ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Induction</a:t>
            </a:r>
            <a:r>
              <a:rPr lang="cs-CZ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glaucoma</a:t>
            </a:r>
            <a:r>
              <a:rPr lang="cs-CZ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(↑ </a:t>
            </a:r>
            <a:r>
              <a:rPr lang="cs-CZ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intraocular</a:t>
            </a:r>
            <a:r>
              <a:rPr lang="cs-CZ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pressure</a:t>
            </a:r>
            <a:r>
              <a:rPr lang="cs-CZ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defRPr/>
            </a:pPr>
            <a:r>
              <a:rPr lang="cs-CZ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Corneal</a:t>
            </a:r>
            <a:r>
              <a:rPr lang="cs-CZ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ulceration</a:t>
            </a:r>
            <a:r>
              <a:rPr lang="cs-CZ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keratitis </a:t>
            </a:r>
            <a:r>
              <a:rPr lang="cs-CZ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herpetica</a:t>
            </a:r>
            <a:endParaRPr lang="cs-CZ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cs-CZ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cs-CZ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Endocrine</a:t>
            </a:r>
            <a:endParaRPr lang="cs-CZ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cs-CZ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Growth</a:t>
            </a:r>
            <a:r>
              <a:rPr lang="cs-CZ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inhibition</a:t>
            </a:r>
            <a:r>
              <a:rPr lang="cs-CZ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cs-CZ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children</a:t>
            </a:r>
            <a:r>
              <a:rPr lang="cs-CZ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cs-CZ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therapy</a:t>
            </a:r>
            <a:r>
              <a:rPr lang="cs-CZ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longer</a:t>
            </a:r>
            <a:r>
              <a:rPr lang="cs-CZ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</a:t>
            </a:r>
            <a:r>
              <a:rPr lang="cs-CZ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 </a:t>
            </a:r>
            <a:r>
              <a:rPr lang="cs-CZ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months</a:t>
            </a:r>
            <a:r>
              <a:rPr lang="cs-CZ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defRPr/>
            </a:pPr>
            <a:r>
              <a:rPr lang="cs-CZ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Amenorrhea</a:t>
            </a:r>
            <a:r>
              <a:rPr lang="cs-CZ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potency</a:t>
            </a:r>
            <a:r>
              <a:rPr lang="cs-CZ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libido </a:t>
            </a:r>
            <a:r>
              <a:rPr lang="cs-CZ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decrease</a:t>
            </a:r>
            <a:endParaRPr lang="cs-CZ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cs-CZ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cs-CZ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Skin</a:t>
            </a:r>
          </a:p>
          <a:p>
            <a:pPr>
              <a:defRPr/>
            </a:pPr>
            <a:r>
              <a:rPr lang="cs-CZ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atrophy</a:t>
            </a:r>
            <a:endParaRPr lang="cs-CZ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cs-CZ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Intradermal</a:t>
            </a:r>
            <a:r>
              <a:rPr lang="cs-CZ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bleeding</a:t>
            </a:r>
            <a:endParaRPr lang="cs-CZ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cs-CZ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Acne</a:t>
            </a:r>
            <a:r>
              <a:rPr lang="cs-CZ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hirsutism</a:t>
            </a:r>
            <a:endParaRPr lang="cs-CZ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Zaoblený obdélník 4"/>
          <p:cNvSpPr/>
          <p:nvPr/>
        </p:nvSpPr>
        <p:spPr>
          <a:xfrm>
            <a:off x="130847" y="188913"/>
            <a:ext cx="8642350" cy="792162"/>
          </a:xfrm>
          <a:prstGeom prst="round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Glucocorticoids</a:t>
            </a:r>
            <a:r>
              <a:rPr lang="cs-CZ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cs-CZ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adverse</a:t>
            </a:r>
            <a:r>
              <a:rPr lang="cs-CZ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events</a:t>
            </a:r>
            <a:endParaRPr lang="cs-CZ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7B9677DD-8D5A-4679-A3C1-01E1B141B5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6796" y="5783667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10C6E80-8ED0-469E-B7D4-59028A1F0E6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71779" y="584994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45781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aoblený obdélník 3"/>
          <p:cNvSpPr/>
          <p:nvPr/>
        </p:nvSpPr>
        <p:spPr>
          <a:xfrm>
            <a:off x="303782" y="259937"/>
            <a:ext cx="8642350" cy="792162"/>
          </a:xfrm>
          <a:prstGeom prst="round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cs-CZ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Glucocorticoids</a:t>
            </a:r>
            <a:r>
              <a:rPr lang="cs-CZ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cs-CZ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interactions</a:t>
            </a:r>
            <a:endParaRPr lang="cs-CZ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Zaoblený obdélník 14"/>
          <p:cNvSpPr/>
          <p:nvPr/>
        </p:nvSpPr>
        <p:spPr>
          <a:xfrm>
            <a:off x="217754" y="1037050"/>
            <a:ext cx="11056243" cy="5561013"/>
          </a:xfrm>
          <a:prstGeom prst="round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150000"/>
              </a:lnSpc>
              <a:defRPr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Prednisone reduces the plasma levels of salicylates and oral anticoagulants.</a:t>
            </a:r>
          </a:p>
          <a:p>
            <a:pPr>
              <a:lnSpc>
                <a:spcPct val="150000"/>
              </a:lnSpc>
              <a:defRPr/>
            </a:pP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defRPr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effect of prednisone is reduced by barbiturates, phenytoin, rifampicin. </a:t>
            </a:r>
            <a:r>
              <a:rPr lang="cs-CZ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cs-CZ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</a:p>
        </p:txBody>
      </p:sp>
      <p:pic>
        <p:nvPicPr>
          <p:cNvPr id="5" name="Obrázek 3">
            <a:extLst>
              <a:ext uri="{FF2B5EF4-FFF2-40B4-BE49-F238E27FC236}">
                <a16:creationId xmlns:a16="http://schemas.microsoft.com/office/drawing/2014/main" id="{65526DDC-B10C-4269-8D1E-6A63D1B159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6796" y="5783667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53146C79-72E5-47ED-BB97-EA7791D0714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969197" y="442499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36924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Routes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administration</a:t>
            </a:r>
            <a:endParaRPr lang="cs-CZ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cs-CZ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p.o</a:t>
            </a:r>
            <a:r>
              <a:rPr lang="cs-CZ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cs-CZ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i.v</a:t>
            </a:r>
            <a:r>
              <a:rPr lang="cs-CZ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cs-CZ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i.m</a:t>
            </a:r>
            <a:r>
              <a:rPr lang="cs-CZ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cs-CZ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s.c</a:t>
            </a:r>
            <a:r>
              <a:rPr lang="cs-CZ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cs-CZ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inhalatory</a:t>
            </a:r>
            <a:endParaRPr lang="cs-CZ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ointment</a:t>
            </a:r>
            <a:r>
              <a:rPr lang="cs-CZ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cs-CZ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cream</a:t>
            </a:r>
            <a:endParaRPr lang="cs-CZ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eye</a:t>
            </a:r>
            <a:r>
              <a:rPr lang="cs-CZ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/nose drops</a:t>
            </a:r>
          </a:p>
          <a:p>
            <a:r>
              <a:rPr lang="cs-CZ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intraarticularly</a:t>
            </a:r>
            <a:endParaRPr lang="cs-CZ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926F00B-E666-4A05-9BFD-B53A77F589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7265" y="5783667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AD97607-EE0F-4132-8BE1-E286727BBEA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08700" y="3783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62225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75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12775" y="1469302"/>
            <a:ext cx="8596668" cy="3880773"/>
          </a:xfrm>
        </p:spPr>
        <p:txBody>
          <a:bodyPr/>
          <a:lstStyle/>
          <a:p>
            <a:pPr marL="0" indent="0">
              <a:buNone/>
            </a:pPr>
            <a:r>
              <a:rPr lang="cs-CZ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PHYSIOLOGICAL (</a:t>
            </a:r>
            <a:r>
              <a:rPr lang="cs-CZ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</a:t>
            </a:r>
            <a:r>
              <a:rPr lang="cs-CZ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DOSES</a:t>
            </a:r>
          </a:p>
          <a:p>
            <a:pPr marL="533400" indent="-533400"/>
            <a:r>
              <a:rPr lang="cs-CZ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insufficiency</a:t>
            </a:r>
            <a:r>
              <a:rPr lang="cs-CZ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cs-CZ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kortisol</a:t>
            </a:r>
            <a:r>
              <a:rPr lang="cs-CZ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cs-CZ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fludrocortison</a:t>
            </a:r>
            <a:r>
              <a:rPr lang="cs-CZ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cs-CZ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mineralokortikoid</a:t>
            </a:r>
            <a:r>
              <a:rPr lang="cs-CZ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533400" indent="-533400"/>
            <a:r>
              <a:rPr lang="cs-CZ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I: </a:t>
            </a:r>
            <a:r>
              <a:rPr lang="cs-CZ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Addison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cs-CZ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</a:t>
            </a:r>
            <a:r>
              <a:rPr lang="cs-CZ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disease</a:t>
            </a:r>
            <a:endParaRPr lang="cs-CZ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AutoShape 2" descr="Výsledok vyhľadávania obrázkov pre dopyt addisonova chorob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" name="AutoShape 4" descr="Výsledok vyhľadávania obrázkov pre dopyt addisonova chorob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5368" name="Picture 8" descr="Výsledok vyhľadávania obrázkov pre dopyt addison disease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9" r="10983"/>
          <a:stretch/>
        </p:blipFill>
        <p:spPr bwMode="auto">
          <a:xfrm>
            <a:off x="5542175" y="2637955"/>
            <a:ext cx="4013310" cy="4060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22E2198A-D7E6-4AB2-A834-896CF70DC2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7265" y="5783667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Nadpis 1">
            <a:extLst>
              <a:ext uri="{FF2B5EF4-FFF2-40B4-BE49-F238E27FC236}">
                <a16:creationId xmlns:a16="http://schemas.microsoft.com/office/drawing/2014/main" id="{634739DB-5B85-4A17-9D11-09AEE1CEC06F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Therapeutic</a:t>
            </a:r>
            <a:r>
              <a:rPr lang="cs-CZ" dirty="0"/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indications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3CF8D7D-F6AC-4AD6-A36F-2CC920E4C0A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36560" y="475456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59489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6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Adrenal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cortex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physiology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http://player.slideplayer.cz/11/3374824/data/images/img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463" y="2010241"/>
            <a:ext cx="6105525" cy="3886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2522838" y="2744487"/>
            <a:ext cx="2339546" cy="2883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err="1"/>
              <a:t>Zona</a:t>
            </a:r>
            <a:r>
              <a:rPr lang="cs-CZ" dirty="0"/>
              <a:t> </a:t>
            </a:r>
            <a:r>
              <a:rPr lang="cs-CZ" dirty="0" err="1"/>
              <a:t>glomerulosa</a:t>
            </a:r>
            <a:endParaRPr lang="cs-CZ" dirty="0"/>
          </a:p>
        </p:txBody>
      </p:sp>
      <p:sp>
        <p:nvSpPr>
          <p:cNvPr id="6" name="Obdélník 5"/>
          <p:cNvSpPr/>
          <p:nvPr/>
        </p:nvSpPr>
        <p:spPr>
          <a:xfrm>
            <a:off x="3551538" y="3591184"/>
            <a:ext cx="2339546" cy="2883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err="1"/>
              <a:t>Zona</a:t>
            </a:r>
            <a:r>
              <a:rPr lang="cs-CZ" dirty="0"/>
              <a:t> </a:t>
            </a:r>
            <a:r>
              <a:rPr lang="cs-CZ" dirty="0" err="1"/>
              <a:t>fasciculata</a:t>
            </a:r>
            <a:endParaRPr lang="cs-CZ" dirty="0"/>
          </a:p>
        </p:txBody>
      </p:sp>
      <p:sp>
        <p:nvSpPr>
          <p:cNvPr id="7" name="Obdélník 6"/>
          <p:cNvSpPr/>
          <p:nvPr/>
        </p:nvSpPr>
        <p:spPr>
          <a:xfrm>
            <a:off x="4856463" y="4384333"/>
            <a:ext cx="2339546" cy="2883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err="1"/>
              <a:t>Zona</a:t>
            </a:r>
            <a:r>
              <a:rPr lang="cs-CZ" dirty="0"/>
              <a:t> </a:t>
            </a:r>
            <a:r>
              <a:rPr lang="cs-CZ" dirty="0" err="1"/>
              <a:t>reticularis</a:t>
            </a:r>
            <a:endParaRPr lang="cs-CZ" dirty="0"/>
          </a:p>
        </p:txBody>
      </p:sp>
      <p:sp>
        <p:nvSpPr>
          <p:cNvPr id="8" name="Zástupný symbol pro obsah 2"/>
          <p:cNvSpPr>
            <a:spLocks noGrp="1"/>
          </p:cNvSpPr>
          <p:nvPr>
            <p:ph idx="1"/>
          </p:nvPr>
        </p:nvSpPr>
        <p:spPr>
          <a:xfrm>
            <a:off x="7050528" y="2010241"/>
            <a:ext cx="4507812" cy="3886201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600" b="1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Zona</a:t>
            </a:r>
            <a:r>
              <a:rPr lang="cs-CZ" sz="16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b="1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glomerulosa</a:t>
            </a:r>
            <a:r>
              <a:rPr lang="cs-CZ" sz="16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cs-CZ" sz="1600" b="1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mineralocorticoids</a:t>
            </a:r>
            <a:r>
              <a:rPr lang="cs-CZ" sz="16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b="1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  <a:r>
              <a:rPr lang="cs-CZ" sz="16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aldosteron 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10 – 15%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tissue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controlled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by ATII a K</a:t>
            </a:r>
            <a:r>
              <a:rPr lang="cs-CZ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endParaRPr lang="cs-CZ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600" b="1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Zona</a:t>
            </a:r>
            <a:r>
              <a:rPr lang="cs-CZ" sz="16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b="1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fasciculata</a:t>
            </a:r>
            <a:r>
              <a:rPr lang="cs-CZ" sz="16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75%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tissue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controlled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by ACTH,  „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stock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“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cholesterol,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its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releasing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transformation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 to </a:t>
            </a:r>
            <a:r>
              <a:rPr lang="cs-CZ" sz="1600" b="1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cortizol</a:t>
            </a:r>
            <a:r>
              <a:rPr lang="cs-CZ" sz="16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cs-CZ" sz="1600" b="1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</a:t>
            </a:r>
            <a:r>
              <a:rPr lang="cs-CZ" sz="16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b="1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human</a:t>
            </a:r>
            <a:r>
              <a:rPr lang="cs-CZ" sz="16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cs-CZ" sz="1600" b="1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glucocorticoid</a:t>
            </a:r>
            <a:r>
              <a:rPr lang="cs-CZ" sz="16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endParaRPr lang="cs-CZ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600" b="1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Zona</a:t>
            </a:r>
            <a:r>
              <a:rPr lang="cs-CZ" sz="16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b="1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reticularis</a:t>
            </a:r>
            <a:r>
              <a:rPr lang="cs-CZ" sz="16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10 – 15 %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tissue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androgens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gestagens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cortisol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cs-CZ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Obrázek 3">
            <a:extLst>
              <a:ext uri="{FF2B5EF4-FFF2-40B4-BE49-F238E27FC236}">
                <a16:creationId xmlns:a16="http://schemas.microsoft.com/office/drawing/2014/main" id="{9DB498D1-25F5-4500-85DC-90F39A7465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6796" y="5783667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6148643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8200" y="495759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Therapeutic</a:t>
            </a:r>
            <a:r>
              <a:rPr lang="cs-CZ" dirty="0"/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indications</a:t>
            </a:r>
            <a:b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400" b="1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Higher</a:t>
            </a:r>
            <a:r>
              <a:rPr lang="cs-CZ" sz="2400" b="1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cs-CZ" sz="2400" b="1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doses</a:t>
            </a:r>
            <a:endParaRPr lang="cs-CZ" sz="2400" b="1" dirty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2124890"/>
            <a:ext cx="10515600" cy="4713923"/>
          </a:xfrm>
        </p:spPr>
        <p:txBody>
          <a:bodyPr>
            <a:normAutofit fontScale="55000" lnSpcReduction="20000"/>
          </a:bodyPr>
          <a:lstStyle/>
          <a:p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Diseases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connective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tissue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rheumatological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diseases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collagenoses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(RA, SLE, SS, DM…)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Severe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forms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allergic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reactions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Non-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infectious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inflammatory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diseases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eye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Severe skin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disorders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Haematological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diseases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Malignant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diseases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Conditions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after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organ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transplantation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Inflammatory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gastrointestinal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disease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Non-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inflammatory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respiratory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disorders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Immunalternative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disease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in neurology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DC982111-D0F1-4C36-A7F0-EDFBC8E0E7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6796" y="5783667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B367A14B-96B2-4153-9128-6A45E28EDBA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075721" y="32643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05220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59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8200" y="2479675"/>
            <a:ext cx="10515600" cy="1325563"/>
          </a:xfrm>
        </p:spPr>
        <p:txBody>
          <a:bodyPr/>
          <a:lstStyle/>
          <a:p>
            <a:pPr algn="ctr"/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Corticoids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clinical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3" name="Obrázek 3">
            <a:extLst>
              <a:ext uri="{FF2B5EF4-FFF2-40B4-BE49-F238E27FC236}">
                <a16:creationId xmlns:a16="http://schemas.microsoft.com/office/drawing/2014/main" id="{28483E37-0BC9-4D6A-9D18-1D685591FC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6796" y="5783667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6083180-D3D3-4F20-8494-B826018CD8C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49000" y="520296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13069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5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49444" y="108453"/>
            <a:ext cx="10515600" cy="1325563"/>
          </a:xfrm>
        </p:spPr>
        <p:txBody>
          <a:bodyPr/>
          <a:lstStyle/>
          <a:p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Rheumatoid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 arthritis</a:t>
            </a:r>
          </a:p>
        </p:txBody>
      </p:sp>
      <p:pic>
        <p:nvPicPr>
          <p:cNvPr id="1034" name="Picture 10" descr="http://www.kcvl.cz/IMGs/RA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3875" y="340655"/>
            <a:ext cx="3381375" cy="2162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Zástupný symbol pro obsah 2"/>
          <p:cNvSpPr>
            <a:spLocks noGrp="1"/>
          </p:cNvSpPr>
          <p:nvPr>
            <p:ph idx="1"/>
          </p:nvPr>
        </p:nvSpPr>
        <p:spPr>
          <a:xfrm>
            <a:off x="104503" y="1475874"/>
            <a:ext cx="11930743" cy="5197642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Glucocorticoids are used during periods of acute symptoms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disease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           	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to bridge the period until the onset of effect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DMD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(MTX)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Recent studies, however, show that small doses of glucocorticoids have</a:t>
            </a:r>
          </a:p>
          <a:p>
            <a:pPr marL="0" indent="0">
              <a:buNone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modify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ing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effect and slow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down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the X-ray progression of the disease. 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rednisone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at doses up to 10 mg daily or every other day. Only</a:t>
            </a:r>
          </a:p>
          <a:p>
            <a:pPr marL="0" indent="0">
              <a:buNone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Exceptionally, it is necessary to take higher doses, and it is only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In the case of very active disease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extra-articular symptoms,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it´s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better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to start therapy with GK pulse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therapy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Biological treatment is currently the most effective RA treatment and, in a number of cases, it can decisively slow down or stop the progression of the disease:</a:t>
            </a:r>
          </a:p>
          <a:p>
            <a:pPr marL="0" indent="0">
              <a:buNone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Chimeric monoclonal antibody against TNF-alpha infliximab,</a:t>
            </a:r>
          </a:p>
          <a:p>
            <a:pPr marL="0" indent="0">
              <a:buNone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Fully human monoclonal antibody against TNF-alpha-adalimumab</a:t>
            </a:r>
          </a:p>
          <a:p>
            <a:pPr marL="0" indent="0">
              <a:buNone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Soluble receptor for TNF-alpha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etanercept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Monoclonal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chimeric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anti-CD20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molecule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rituximab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CTLA4 molecule linked to a modified Fc portion of human IgG1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abatacept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brázek 3">
            <a:extLst>
              <a:ext uri="{FF2B5EF4-FFF2-40B4-BE49-F238E27FC236}">
                <a16:creationId xmlns:a16="http://schemas.microsoft.com/office/drawing/2014/main" id="{860A2FBE-708E-419C-8CF9-3B39DE8F86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6796" y="5783667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2600216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Zobrazování obrázku 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017" y="4067971"/>
            <a:ext cx="3222181" cy="2590371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79327" y="4067970"/>
            <a:ext cx="3222171" cy="2590371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25994" y="853440"/>
            <a:ext cx="3152503" cy="2708366"/>
          </a:xfrm>
          <a:prstGeom prst="rect">
            <a:avLst/>
          </a:prstGeom>
        </p:spPr>
      </p:pic>
      <p:sp>
        <p:nvSpPr>
          <p:cNvPr id="6" name="Nadpis 1"/>
          <p:cNvSpPr txBox="1">
            <a:spLocks/>
          </p:cNvSpPr>
          <p:nvPr/>
        </p:nvSpPr>
        <p:spPr>
          <a:xfrm>
            <a:off x="340896" y="199658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dirty="0">
                <a:latin typeface="Arial" panose="020B0604020202020204" pitchFamily="34" charset="0"/>
                <a:cs typeface="Arial" panose="020B0604020202020204" pitchFamily="34" charset="0"/>
              </a:rPr>
              <a:t>Skin </a:t>
            </a:r>
            <a:r>
              <a:rPr lang="cs-CZ" sz="4000" dirty="0" err="1">
                <a:latin typeface="Arial" panose="020B0604020202020204" pitchFamily="34" charset="0"/>
                <a:cs typeface="Arial" panose="020B0604020202020204" pitchFamily="34" charset="0"/>
              </a:rPr>
              <a:t>diseases</a:t>
            </a:r>
            <a:endParaRPr lang="cs-CZ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4000" dirty="0" err="1">
                <a:latin typeface="Arial" panose="020B0604020202020204" pitchFamily="34" charset="0"/>
                <a:cs typeface="Arial" panose="020B0604020202020204" pitchFamily="34" charset="0"/>
              </a:rPr>
              <a:t>Eczema</a:t>
            </a:r>
            <a:r>
              <a:rPr lang="cs-CZ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4000" dirty="0" err="1">
                <a:latin typeface="Arial" panose="020B0604020202020204" pitchFamily="34" charset="0"/>
                <a:cs typeface="Arial" panose="020B0604020202020204" pitchFamily="34" charset="0"/>
              </a:rPr>
              <a:t>dyshidroticum</a:t>
            </a:r>
            <a:r>
              <a:rPr lang="cs-CZ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4000" dirty="0" err="1">
                <a:latin typeface="Arial" panose="020B0604020202020204" pitchFamily="34" charset="0"/>
                <a:cs typeface="Arial" panose="020B0604020202020204" pitchFamily="34" charset="0"/>
              </a:rPr>
              <a:t>before</a:t>
            </a:r>
            <a:r>
              <a:rPr lang="cs-CZ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4000" dirty="0" err="1">
                <a:latin typeface="Arial" panose="020B0604020202020204" pitchFamily="34" charset="0"/>
                <a:cs typeface="Arial" panose="020B0604020202020204" pitchFamily="34" charset="0"/>
              </a:rPr>
              <a:t>therapy</a:t>
            </a:r>
            <a:endParaRPr lang="cs-CZ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Zástupný symbol pro obsah 2"/>
          <p:cNvSpPr txBox="1">
            <a:spLocks/>
          </p:cNvSpPr>
          <p:nvPr/>
        </p:nvSpPr>
        <p:spPr>
          <a:xfrm>
            <a:off x="460375" y="1571413"/>
            <a:ext cx="1051560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Hand-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foot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syndrom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Man 35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years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old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2 – 3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years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hands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eczema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after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year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added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hands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eczema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Status of treatment with local corticosteroids for 2 years</a:t>
            </a:r>
            <a:b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Extreme impact on quality of life!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Obrázek 3">
            <a:extLst>
              <a:ext uri="{FF2B5EF4-FFF2-40B4-BE49-F238E27FC236}">
                <a16:creationId xmlns:a16="http://schemas.microsoft.com/office/drawing/2014/main" id="{25EF2A28-05FF-43F9-AD1D-6B5C37F408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6796" y="5783667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9013890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Zobrazování obrázku po 2 tyden 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7874" y="1425790"/>
            <a:ext cx="3827530" cy="2505009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98183" y="352222"/>
            <a:ext cx="2552921" cy="4652147"/>
          </a:xfrm>
          <a:prstGeom prst="rect">
            <a:avLst/>
          </a:prstGeom>
        </p:spPr>
      </p:pic>
      <p:sp>
        <p:nvSpPr>
          <p:cNvPr id="8" name="Zástupný symbol pro obsah 2"/>
          <p:cNvSpPr txBox="1">
            <a:spLocks/>
          </p:cNvSpPr>
          <p:nvPr/>
        </p:nvSpPr>
        <p:spPr>
          <a:xfrm>
            <a:off x="63138" y="1625325"/>
            <a:ext cx="10515600" cy="435133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Prednison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50 mg /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daily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– 1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month</a:t>
            </a:r>
            <a:endParaRPr lang="cs-CZ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Proton pump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inhibitors</a:t>
            </a:r>
            <a:endParaRPr lang="cs-CZ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cs-CZ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Effect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after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week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systemic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therapy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, but: </a:t>
            </a:r>
          </a:p>
          <a:p>
            <a:pPr marL="0" indent="0">
              <a:buNone/>
            </a:pPr>
            <a:endParaRPr lang="cs-CZ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Severe AE:</a:t>
            </a:r>
          </a:p>
          <a:p>
            <a:pPr>
              <a:buFontTx/>
              <a:buChar char="-"/>
            </a:pP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Sleep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disturbances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buFontTx/>
              <a:buChar char="-"/>
            </a:pP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Depression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buFontTx/>
              <a:buChar char="-"/>
            </a:pP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Hypertension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 (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repeatedly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160/110)</a:t>
            </a:r>
          </a:p>
          <a:p>
            <a:pPr marL="0" indent="0">
              <a:buNone/>
            </a:pPr>
            <a:endParaRPr lang="cs-CZ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withadrawal</a:t>
            </a:r>
            <a:endParaRPr lang="cs-CZ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strategy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0" indent="0">
              <a:buNone/>
            </a:pP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Immunosupressants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cs-CZ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cs-CZ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cs-CZ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Nadpis 1"/>
          <p:cNvSpPr txBox="1">
            <a:spLocks/>
          </p:cNvSpPr>
          <p:nvPr/>
        </p:nvSpPr>
        <p:spPr>
          <a:xfrm>
            <a:off x="340896" y="199658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dirty="0">
                <a:latin typeface="Arial" panose="020B0604020202020204" pitchFamily="34" charset="0"/>
                <a:cs typeface="Arial" panose="020B0604020202020204" pitchFamily="34" charset="0"/>
              </a:rPr>
              <a:t>Skin </a:t>
            </a:r>
            <a:r>
              <a:rPr lang="cs-CZ" sz="4000" dirty="0" err="1">
                <a:latin typeface="Arial" panose="020B0604020202020204" pitchFamily="34" charset="0"/>
                <a:cs typeface="Arial" panose="020B0604020202020204" pitchFamily="34" charset="0"/>
              </a:rPr>
              <a:t>diseases</a:t>
            </a:r>
            <a:endParaRPr lang="cs-CZ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4000" dirty="0" err="1">
                <a:latin typeface="Arial" panose="020B0604020202020204" pitchFamily="34" charset="0"/>
                <a:cs typeface="Arial" panose="020B0604020202020204" pitchFamily="34" charset="0"/>
              </a:rPr>
              <a:t>Eczema</a:t>
            </a:r>
            <a:r>
              <a:rPr lang="cs-CZ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4000" dirty="0" err="1">
                <a:latin typeface="Arial" panose="020B0604020202020204" pitchFamily="34" charset="0"/>
                <a:cs typeface="Arial" panose="020B0604020202020204" pitchFamily="34" charset="0"/>
              </a:rPr>
              <a:t>dyshidroticum</a:t>
            </a:r>
            <a:r>
              <a:rPr lang="cs-CZ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4000" dirty="0" err="1">
                <a:latin typeface="Arial" panose="020B0604020202020204" pitchFamily="34" charset="0"/>
                <a:cs typeface="Arial" panose="020B0604020202020204" pitchFamily="34" charset="0"/>
              </a:rPr>
              <a:t>after</a:t>
            </a:r>
            <a:r>
              <a:rPr lang="cs-CZ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4000" dirty="0" err="1">
                <a:latin typeface="Arial" panose="020B0604020202020204" pitchFamily="34" charset="0"/>
                <a:cs typeface="Arial" panose="020B0604020202020204" pitchFamily="34" charset="0"/>
              </a:rPr>
              <a:t>therapy</a:t>
            </a:r>
            <a:endParaRPr lang="cs-CZ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Obrázek 3">
            <a:extLst>
              <a:ext uri="{FF2B5EF4-FFF2-40B4-BE49-F238E27FC236}">
                <a16:creationId xmlns:a16="http://schemas.microsoft.com/office/drawing/2014/main" id="{A232AFA2-3398-4F51-8355-0F1B56826B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6796" y="5783667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8870251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Inhalation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GCs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asthma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treatment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1817" y="1567267"/>
            <a:ext cx="11488366" cy="4351338"/>
          </a:xfrm>
        </p:spPr>
        <p:txBody>
          <a:bodyPr/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The most effective preventative antiasthmatics</a:t>
            </a:r>
          </a:p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Improve pulmonary function, reduce bronchial hyperreactivity, reduce exacerbations, improve quality of life</a:t>
            </a:r>
          </a:p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Beclomethasone dipropionate, budesonide, fluticasone propionate</a:t>
            </a:r>
          </a:p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Inhaled corticosteroids have a better safety profile than oral</a:t>
            </a:r>
          </a:p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Fixed combination - fluticasone + salmeterol (Seretide Discus)</a:t>
            </a:r>
          </a:p>
          <a:p>
            <a:pPr marL="0" indent="0">
              <a:buNone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			   - budesonide + formoterol (Symbicort Turbuhaler)</a:t>
            </a:r>
          </a:p>
        </p:txBody>
      </p:sp>
      <p:pic>
        <p:nvPicPr>
          <p:cNvPr id="8194" name="Picture 2" descr="Výsledek obrázku pro seretid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1126" y="186852"/>
            <a:ext cx="1945532" cy="1823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ek 3">
            <a:extLst>
              <a:ext uri="{FF2B5EF4-FFF2-40B4-BE49-F238E27FC236}">
                <a16:creationId xmlns:a16="http://schemas.microsoft.com/office/drawing/2014/main" id="{4ECFDADE-D4BE-4DA6-90DC-B773E8ED88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6796" y="5783667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D57F54A-DD20-418E-B0EE-3B49CEB1A8B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983290" y="3133336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18133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43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91445" y="35188"/>
            <a:ext cx="10515600" cy="1325563"/>
          </a:xfrm>
        </p:spPr>
        <p:txBody>
          <a:bodyPr/>
          <a:lstStyle/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Steroid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hormones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biosynthesis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biochemistry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2561977" y="1508628"/>
            <a:ext cx="1441622" cy="403654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tx1"/>
                </a:solidFill>
              </a:rPr>
              <a:t>Cholesterol</a:t>
            </a:r>
            <a:r>
              <a:rPr lang="cs-CZ" dirty="0"/>
              <a:t> </a:t>
            </a:r>
          </a:p>
        </p:txBody>
      </p:sp>
      <p:sp>
        <p:nvSpPr>
          <p:cNvPr id="10" name="Obdélník 9"/>
          <p:cNvSpPr/>
          <p:nvPr/>
        </p:nvSpPr>
        <p:spPr>
          <a:xfrm>
            <a:off x="7189132" y="1515122"/>
            <a:ext cx="1441622" cy="403654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dirty="0" err="1">
                <a:solidFill>
                  <a:schemeClr val="tx1"/>
                </a:solidFill>
              </a:rPr>
              <a:t>Pregnenolone</a:t>
            </a:r>
            <a:r>
              <a:rPr lang="cs-CZ" sz="1600" dirty="0"/>
              <a:t> </a:t>
            </a:r>
          </a:p>
        </p:txBody>
      </p:sp>
      <p:sp>
        <p:nvSpPr>
          <p:cNvPr id="17" name="Obdélník 16"/>
          <p:cNvSpPr/>
          <p:nvPr/>
        </p:nvSpPr>
        <p:spPr>
          <a:xfrm>
            <a:off x="5335571" y="2033559"/>
            <a:ext cx="1823112" cy="403654"/>
          </a:xfrm>
          <a:prstGeom prst="rect">
            <a:avLst/>
          </a:prstGeom>
          <a:solidFill>
            <a:srgbClr val="FF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tx1"/>
                </a:solidFill>
              </a:rPr>
              <a:t>Progesterone</a:t>
            </a:r>
            <a:r>
              <a:rPr lang="cs-CZ" dirty="0"/>
              <a:t> </a:t>
            </a:r>
          </a:p>
        </p:txBody>
      </p:sp>
      <p:sp>
        <p:nvSpPr>
          <p:cNvPr id="18" name="Obdélník 17"/>
          <p:cNvSpPr/>
          <p:nvPr/>
        </p:nvSpPr>
        <p:spPr>
          <a:xfrm>
            <a:off x="8688923" y="2030627"/>
            <a:ext cx="1874110" cy="403654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>
                <a:solidFill>
                  <a:schemeClr val="tx1"/>
                </a:solidFill>
              </a:rPr>
              <a:t>17</a:t>
            </a:r>
            <a:r>
              <a:rPr lang="el-GR" sz="1400" dirty="0">
                <a:solidFill>
                  <a:schemeClr val="tx1"/>
                </a:solidFill>
              </a:rPr>
              <a:t>α</a:t>
            </a:r>
            <a:r>
              <a:rPr lang="cs-CZ" sz="1400" dirty="0">
                <a:solidFill>
                  <a:schemeClr val="tx1"/>
                </a:solidFill>
              </a:rPr>
              <a:t>-OH - </a:t>
            </a:r>
            <a:r>
              <a:rPr lang="cs-CZ" sz="1400" dirty="0" err="1">
                <a:solidFill>
                  <a:schemeClr val="tx1"/>
                </a:solidFill>
              </a:rPr>
              <a:t>pregnenolone</a:t>
            </a:r>
            <a:r>
              <a:rPr lang="cs-CZ" sz="14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9" name="Obdélník 18"/>
          <p:cNvSpPr/>
          <p:nvPr/>
        </p:nvSpPr>
        <p:spPr>
          <a:xfrm>
            <a:off x="5309668" y="2647913"/>
            <a:ext cx="1874110" cy="403654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>
                <a:solidFill>
                  <a:schemeClr val="tx1"/>
                </a:solidFill>
              </a:rPr>
              <a:t>17</a:t>
            </a:r>
            <a:r>
              <a:rPr lang="el-GR" sz="1400" dirty="0">
                <a:solidFill>
                  <a:schemeClr val="tx1"/>
                </a:solidFill>
              </a:rPr>
              <a:t>α</a:t>
            </a:r>
            <a:r>
              <a:rPr lang="cs-CZ" sz="1400" dirty="0">
                <a:solidFill>
                  <a:schemeClr val="tx1"/>
                </a:solidFill>
              </a:rPr>
              <a:t>-OH - progesterone </a:t>
            </a:r>
          </a:p>
        </p:txBody>
      </p:sp>
      <p:sp>
        <p:nvSpPr>
          <p:cNvPr id="20" name="Obdélník 19"/>
          <p:cNvSpPr/>
          <p:nvPr/>
        </p:nvSpPr>
        <p:spPr>
          <a:xfrm>
            <a:off x="8707779" y="2648559"/>
            <a:ext cx="1874110" cy="4036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tx1"/>
                </a:solidFill>
              </a:rPr>
              <a:t>DHEA </a:t>
            </a:r>
          </a:p>
        </p:txBody>
      </p:sp>
      <p:sp>
        <p:nvSpPr>
          <p:cNvPr id="21" name="Obdélník 20"/>
          <p:cNvSpPr/>
          <p:nvPr/>
        </p:nvSpPr>
        <p:spPr>
          <a:xfrm>
            <a:off x="3735855" y="3481683"/>
            <a:ext cx="1874110" cy="403654"/>
          </a:xfrm>
          <a:prstGeom prst="rect">
            <a:avLst/>
          </a:prstGeom>
          <a:solidFill>
            <a:srgbClr val="F9FD6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>
                <a:solidFill>
                  <a:schemeClr val="tx1"/>
                </a:solidFill>
              </a:rPr>
              <a:t>11- </a:t>
            </a:r>
            <a:r>
              <a:rPr lang="cs-CZ" sz="1200" dirty="0" err="1">
                <a:solidFill>
                  <a:schemeClr val="tx1"/>
                </a:solidFill>
              </a:rPr>
              <a:t>deoxycorticosterone</a:t>
            </a:r>
            <a:endParaRPr lang="cs-CZ" sz="1200" dirty="0">
              <a:solidFill>
                <a:schemeClr val="tx1"/>
              </a:solidFill>
            </a:endParaRPr>
          </a:p>
        </p:txBody>
      </p:sp>
      <p:sp>
        <p:nvSpPr>
          <p:cNvPr id="22" name="Obdélník 21"/>
          <p:cNvSpPr/>
          <p:nvPr/>
        </p:nvSpPr>
        <p:spPr>
          <a:xfrm>
            <a:off x="5758238" y="3484607"/>
            <a:ext cx="1874110" cy="403654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>
                <a:solidFill>
                  <a:schemeClr val="tx1"/>
                </a:solidFill>
              </a:rPr>
              <a:t>11 - </a:t>
            </a:r>
            <a:r>
              <a:rPr lang="cs-CZ" sz="1200" dirty="0" err="1">
                <a:solidFill>
                  <a:schemeClr val="tx1"/>
                </a:solidFill>
              </a:rPr>
              <a:t>deoxycortisol</a:t>
            </a:r>
            <a:r>
              <a:rPr lang="cs-CZ" sz="12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23" name="Obdélník 22"/>
          <p:cNvSpPr/>
          <p:nvPr/>
        </p:nvSpPr>
        <p:spPr>
          <a:xfrm>
            <a:off x="7805333" y="3496962"/>
            <a:ext cx="1874110" cy="4036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err="1">
                <a:solidFill>
                  <a:schemeClr val="tx1"/>
                </a:solidFill>
              </a:rPr>
              <a:t>androstendion</a:t>
            </a:r>
            <a:r>
              <a:rPr lang="cs-CZ" sz="1400" dirty="0"/>
              <a:t> </a:t>
            </a:r>
          </a:p>
        </p:txBody>
      </p:sp>
      <p:sp>
        <p:nvSpPr>
          <p:cNvPr id="24" name="Obdélník 23"/>
          <p:cNvSpPr/>
          <p:nvPr/>
        </p:nvSpPr>
        <p:spPr>
          <a:xfrm>
            <a:off x="9852416" y="3496962"/>
            <a:ext cx="2038865" cy="4240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 err="1">
                <a:solidFill>
                  <a:schemeClr val="tx1"/>
                </a:solidFill>
              </a:rPr>
              <a:t>other</a:t>
            </a:r>
            <a:r>
              <a:rPr lang="cs-CZ" sz="1400" dirty="0">
                <a:solidFill>
                  <a:schemeClr val="tx1"/>
                </a:solidFill>
              </a:rPr>
              <a:t> 17 - </a:t>
            </a:r>
            <a:r>
              <a:rPr lang="cs-CZ" sz="1400" dirty="0" err="1">
                <a:solidFill>
                  <a:schemeClr val="tx1"/>
                </a:solidFill>
              </a:rPr>
              <a:t>ketosteroids</a:t>
            </a:r>
            <a:endParaRPr lang="cs-CZ" sz="1400" dirty="0">
              <a:solidFill>
                <a:schemeClr val="tx1"/>
              </a:solidFill>
            </a:endParaRPr>
          </a:p>
        </p:txBody>
      </p:sp>
      <p:sp>
        <p:nvSpPr>
          <p:cNvPr id="25" name="Obdélník 24"/>
          <p:cNvSpPr/>
          <p:nvPr/>
        </p:nvSpPr>
        <p:spPr>
          <a:xfrm>
            <a:off x="3723495" y="4272136"/>
            <a:ext cx="1874110" cy="403654"/>
          </a:xfrm>
          <a:prstGeom prst="rect">
            <a:avLst/>
          </a:prstGeom>
          <a:solidFill>
            <a:srgbClr val="F9FD6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err="1">
                <a:solidFill>
                  <a:schemeClr val="tx1"/>
                </a:solidFill>
              </a:rPr>
              <a:t>corticosterone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26" name="Obdélník 25"/>
          <p:cNvSpPr/>
          <p:nvPr/>
        </p:nvSpPr>
        <p:spPr>
          <a:xfrm>
            <a:off x="3719373" y="5024883"/>
            <a:ext cx="1874110" cy="403654"/>
          </a:xfrm>
          <a:prstGeom prst="rect">
            <a:avLst/>
          </a:prstGeom>
          <a:solidFill>
            <a:srgbClr val="F9FD6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tx1"/>
                </a:solidFill>
              </a:rPr>
              <a:t>aldosterone</a:t>
            </a:r>
          </a:p>
        </p:txBody>
      </p:sp>
      <p:sp>
        <p:nvSpPr>
          <p:cNvPr id="27" name="Obdélník 26"/>
          <p:cNvSpPr/>
          <p:nvPr/>
        </p:nvSpPr>
        <p:spPr>
          <a:xfrm>
            <a:off x="5762354" y="4269207"/>
            <a:ext cx="1874110" cy="403654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 err="1">
                <a:solidFill>
                  <a:schemeClr val="tx1"/>
                </a:solidFill>
              </a:rPr>
              <a:t>Hydrocortisone</a:t>
            </a:r>
            <a:r>
              <a:rPr lang="cs-CZ" sz="1400" dirty="0">
                <a:solidFill>
                  <a:schemeClr val="tx1"/>
                </a:solidFill>
              </a:rPr>
              <a:t> = </a:t>
            </a:r>
            <a:r>
              <a:rPr lang="cs-CZ" sz="1400" dirty="0" err="1">
                <a:solidFill>
                  <a:schemeClr val="tx1"/>
                </a:solidFill>
              </a:rPr>
              <a:t>cortizol</a:t>
            </a:r>
            <a:endParaRPr lang="cs-CZ" sz="1400" dirty="0">
              <a:solidFill>
                <a:schemeClr val="tx1"/>
              </a:solidFill>
            </a:endParaRPr>
          </a:p>
        </p:txBody>
      </p:sp>
      <p:sp>
        <p:nvSpPr>
          <p:cNvPr id="28" name="Obdélník 27"/>
          <p:cNvSpPr/>
          <p:nvPr/>
        </p:nvSpPr>
        <p:spPr>
          <a:xfrm>
            <a:off x="5758232" y="5028993"/>
            <a:ext cx="1874110" cy="403654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err="1">
                <a:solidFill>
                  <a:schemeClr val="tx1"/>
                </a:solidFill>
              </a:rPr>
              <a:t>cortizon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29" name="Obdélník 28"/>
          <p:cNvSpPr/>
          <p:nvPr/>
        </p:nvSpPr>
        <p:spPr>
          <a:xfrm>
            <a:off x="7751868" y="4275699"/>
            <a:ext cx="1874110" cy="403654"/>
          </a:xfrm>
          <a:prstGeom prst="rect">
            <a:avLst/>
          </a:prstGeom>
          <a:solidFill>
            <a:srgbClr val="FF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tx1"/>
                </a:solidFill>
              </a:rPr>
              <a:t>estrone</a:t>
            </a:r>
            <a:r>
              <a:rPr lang="cs-CZ" dirty="0"/>
              <a:t> </a:t>
            </a:r>
          </a:p>
        </p:txBody>
      </p:sp>
      <p:sp>
        <p:nvSpPr>
          <p:cNvPr id="30" name="Obdélník 29"/>
          <p:cNvSpPr/>
          <p:nvPr/>
        </p:nvSpPr>
        <p:spPr>
          <a:xfrm>
            <a:off x="7805328" y="5035491"/>
            <a:ext cx="1874110" cy="403654"/>
          </a:xfrm>
          <a:prstGeom prst="rect">
            <a:avLst/>
          </a:prstGeom>
          <a:solidFill>
            <a:srgbClr val="FF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tx1"/>
                </a:solidFill>
              </a:rPr>
              <a:t>estradiol </a:t>
            </a:r>
          </a:p>
        </p:txBody>
      </p:sp>
      <p:sp>
        <p:nvSpPr>
          <p:cNvPr id="31" name="Obdélník 30"/>
          <p:cNvSpPr/>
          <p:nvPr/>
        </p:nvSpPr>
        <p:spPr>
          <a:xfrm>
            <a:off x="9873029" y="4262154"/>
            <a:ext cx="2018253" cy="40365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tx1"/>
                </a:solidFill>
              </a:rPr>
              <a:t>testosterone</a:t>
            </a:r>
            <a:r>
              <a:rPr lang="cs-CZ" dirty="0"/>
              <a:t> </a:t>
            </a:r>
          </a:p>
        </p:txBody>
      </p:sp>
      <p:sp>
        <p:nvSpPr>
          <p:cNvPr id="32" name="Obdélník 31"/>
          <p:cNvSpPr/>
          <p:nvPr/>
        </p:nvSpPr>
        <p:spPr>
          <a:xfrm>
            <a:off x="9860671" y="5021944"/>
            <a:ext cx="2030612" cy="40365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 err="1">
                <a:solidFill>
                  <a:schemeClr val="tx1"/>
                </a:solidFill>
              </a:rPr>
              <a:t>dihydrotestosterone</a:t>
            </a:r>
            <a:r>
              <a:rPr lang="cs-CZ" sz="1200" dirty="0"/>
              <a:t> </a:t>
            </a:r>
          </a:p>
        </p:txBody>
      </p:sp>
      <p:cxnSp>
        <p:nvCxnSpPr>
          <p:cNvPr id="2048" name="Přímá spojnice se šipkou 2047"/>
          <p:cNvCxnSpPr/>
          <p:nvPr/>
        </p:nvCxnSpPr>
        <p:spPr>
          <a:xfrm>
            <a:off x="4147794" y="1690688"/>
            <a:ext cx="291288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1" name="Přímá spojnice se šipkou 2050"/>
          <p:cNvCxnSpPr/>
          <p:nvPr/>
        </p:nvCxnSpPr>
        <p:spPr>
          <a:xfrm flipH="1">
            <a:off x="6863269" y="1776101"/>
            <a:ext cx="272824" cy="2223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3" name="Přímá spojnice se šipkou 2052"/>
          <p:cNvCxnSpPr/>
          <p:nvPr/>
        </p:nvCxnSpPr>
        <p:spPr>
          <a:xfrm>
            <a:off x="8679494" y="1732257"/>
            <a:ext cx="483357" cy="2215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5" name="Přímá spojnice se šipkou 2054"/>
          <p:cNvCxnSpPr/>
          <p:nvPr/>
        </p:nvCxnSpPr>
        <p:spPr>
          <a:xfrm>
            <a:off x="6246723" y="2479249"/>
            <a:ext cx="0" cy="1215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7" name="Přímá spojnice se šipkou 2056"/>
          <p:cNvCxnSpPr/>
          <p:nvPr/>
        </p:nvCxnSpPr>
        <p:spPr>
          <a:xfrm>
            <a:off x="9644834" y="2450968"/>
            <a:ext cx="0" cy="1693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9" name="Přímá spojnice se šipkou 2058"/>
          <p:cNvCxnSpPr/>
          <p:nvPr/>
        </p:nvCxnSpPr>
        <p:spPr>
          <a:xfrm flipH="1">
            <a:off x="7268066" y="2479249"/>
            <a:ext cx="2215299" cy="3704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1" name="Přímá spojnice se šipkou 2060"/>
          <p:cNvCxnSpPr/>
          <p:nvPr/>
        </p:nvCxnSpPr>
        <p:spPr>
          <a:xfrm flipH="1">
            <a:off x="4326902" y="2254240"/>
            <a:ext cx="970961" cy="11582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3" name="Přímá spojnice se šipkou 2062"/>
          <p:cNvCxnSpPr/>
          <p:nvPr/>
        </p:nvCxnSpPr>
        <p:spPr>
          <a:xfrm>
            <a:off x="6246723" y="3130381"/>
            <a:ext cx="0" cy="2821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5" name="Přímá spojnice se šipkou 2064"/>
          <p:cNvCxnSpPr/>
          <p:nvPr/>
        </p:nvCxnSpPr>
        <p:spPr>
          <a:xfrm>
            <a:off x="6523348" y="3130381"/>
            <a:ext cx="1470582" cy="2821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7" name="Přímá spojnice se šipkou 2066"/>
          <p:cNvCxnSpPr/>
          <p:nvPr/>
        </p:nvCxnSpPr>
        <p:spPr>
          <a:xfrm>
            <a:off x="9341963" y="3155352"/>
            <a:ext cx="0" cy="2197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9" name="Přímá spojnice se šipkou 2068"/>
          <p:cNvCxnSpPr/>
          <p:nvPr/>
        </p:nvCxnSpPr>
        <p:spPr>
          <a:xfrm>
            <a:off x="9973020" y="3189367"/>
            <a:ext cx="229866" cy="2018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71" name="Přímá spojnice se šipkou 2070"/>
          <p:cNvCxnSpPr/>
          <p:nvPr/>
        </p:nvCxnSpPr>
        <p:spPr>
          <a:xfrm flipH="1" flipV="1">
            <a:off x="10027428" y="3132738"/>
            <a:ext cx="242509" cy="1972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75" name="Přímá spojnice se šipkou 2074"/>
          <p:cNvCxnSpPr/>
          <p:nvPr/>
        </p:nvCxnSpPr>
        <p:spPr>
          <a:xfrm>
            <a:off x="4672910" y="3924777"/>
            <a:ext cx="0" cy="2795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77" name="Přímá spojnice se šipkou 2076"/>
          <p:cNvCxnSpPr/>
          <p:nvPr/>
        </p:nvCxnSpPr>
        <p:spPr>
          <a:xfrm>
            <a:off x="6695287" y="3924777"/>
            <a:ext cx="0" cy="2795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Přímá spojnice se šipkou 66"/>
          <p:cNvCxnSpPr/>
          <p:nvPr/>
        </p:nvCxnSpPr>
        <p:spPr>
          <a:xfrm>
            <a:off x="8733043" y="3964053"/>
            <a:ext cx="0" cy="2795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Přímá spojnice se šipkou 35"/>
          <p:cNvCxnSpPr/>
          <p:nvPr/>
        </p:nvCxnSpPr>
        <p:spPr>
          <a:xfrm>
            <a:off x="10721961" y="3964053"/>
            <a:ext cx="0" cy="24030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Přímá spojnice se šipkou 37"/>
          <p:cNvCxnSpPr/>
          <p:nvPr/>
        </p:nvCxnSpPr>
        <p:spPr>
          <a:xfrm flipV="1">
            <a:off x="10801823" y="3964053"/>
            <a:ext cx="0" cy="24030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Přímá spojnice se šipkou 39"/>
          <p:cNvCxnSpPr/>
          <p:nvPr/>
        </p:nvCxnSpPr>
        <p:spPr>
          <a:xfrm>
            <a:off x="9483365" y="3964053"/>
            <a:ext cx="377306" cy="24030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Přímá spojnice se šipkou 41"/>
          <p:cNvCxnSpPr/>
          <p:nvPr/>
        </p:nvCxnSpPr>
        <p:spPr>
          <a:xfrm flipH="1" flipV="1">
            <a:off x="9663623" y="3956334"/>
            <a:ext cx="294249" cy="1831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Přímá spojnice se šipkou 77"/>
          <p:cNvCxnSpPr/>
          <p:nvPr/>
        </p:nvCxnSpPr>
        <p:spPr>
          <a:xfrm>
            <a:off x="4693333" y="4718198"/>
            <a:ext cx="0" cy="2795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Přímá spojnice se šipkou 45"/>
          <p:cNvCxnSpPr/>
          <p:nvPr/>
        </p:nvCxnSpPr>
        <p:spPr>
          <a:xfrm>
            <a:off x="6608190" y="4718198"/>
            <a:ext cx="0" cy="2795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Přímá spojnice se šipkou 47"/>
          <p:cNvCxnSpPr>
            <a:stCxn id="28" idx="0"/>
          </p:cNvCxnSpPr>
          <p:nvPr/>
        </p:nvCxnSpPr>
        <p:spPr>
          <a:xfrm flipV="1">
            <a:off x="6695287" y="4718198"/>
            <a:ext cx="0" cy="3107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Přímá spojnice se šipkou 49"/>
          <p:cNvCxnSpPr/>
          <p:nvPr/>
        </p:nvCxnSpPr>
        <p:spPr>
          <a:xfrm>
            <a:off x="8630754" y="4718198"/>
            <a:ext cx="0" cy="2795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Přímá spojnice se šipkou 51"/>
          <p:cNvCxnSpPr>
            <a:endCxn id="29" idx="2"/>
          </p:cNvCxnSpPr>
          <p:nvPr/>
        </p:nvCxnSpPr>
        <p:spPr>
          <a:xfrm flipH="1" flipV="1">
            <a:off x="8688923" y="4679353"/>
            <a:ext cx="4116" cy="3184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Přímá spojnice se šipkou 53"/>
          <p:cNvCxnSpPr/>
          <p:nvPr/>
        </p:nvCxnSpPr>
        <p:spPr>
          <a:xfrm flipV="1">
            <a:off x="9625915" y="4699344"/>
            <a:ext cx="294249" cy="2795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Přímá spojnice se šipkou 55"/>
          <p:cNvCxnSpPr/>
          <p:nvPr/>
        </p:nvCxnSpPr>
        <p:spPr>
          <a:xfrm flipH="1">
            <a:off x="9679438" y="4797780"/>
            <a:ext cx="278434" cy="2565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Přímá spojnice se šipkou 59"/>
          <p:cNvCxnSpPr/>
          <p:nvPr/>
        </p:nvCxnSpPr>
        <p:spPr>
          <a:xfrm>
            <a:off x="10801823" y="4718198"/>
            <a:ext cx="0" cy="2078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Obdélník 60"/>
          <p:cNvSpPr/>
          <p:nvPr/>
        </p:nvSpPr>
        <p:spPr>
          <a:xfrm>
            <a:off x="471340" y="5816339"/>
            <a:ext cx="169683" cy="169682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6" name="Obdélník 95"/>
          <p:cNvSpPr/>
          <p:nvPr/>
        </p:nvSpPr>
        <p:spPr>
          <a:xfrm>
            <a:off x="472909" y="6270399"/>
            <a:ext cx="169683" cy="169682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7" name="Obdélník 96"/>
          <p:cNvSpPr/>
          <p:nvPr/>
        </p:nvSpPr>
        <p:spPr>
          <a:xfrm>
            <a:off x="3736158" y="5819478"/>
            <a:ext cx="169683" cy="169682"/>
          </a:xfrm>
          <a:prstGeom prst="rect">
            <a:avLst/>
          </a:prstGeom>
          <a:solidFill>
            <a:srgbClr val="F9FD6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8" name="Obdélník 97"/>
          <p:cNvSpPr/>
          <p:nvPr/>
        </p:nvSpPr>
        <p:spPr>
          <a:xfrm>
            <a:off x="3728299" y="6254685"/>
            <a:ext cx="169683" cy="169682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9" name="Obdélník 98"/>
          <p:cNvSpPr/>
          <p:nvPr/>
        </p:nvSpPr>
        <p:spPr>
          <a:xfrm>
            <a:off x="7217793" y="5813195"/>
            <a:ext cx="169683" cy="169682"/>
          </a:xfrm>
          <a:prstGeom prst="rect">
            <a:avLst/>
          </a:prstGeom>
          <a:solidFill>
            <a:srgbClr val="FF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0" name="Obdélník 99"/>
          <p:cNvSpPr/>
          <p:nvPr/>
        </p:nvSpPr>
        <p:spPr>
          <a:xfrm>
            <a:off x="7209930" y="6248401"/>
            <a:ext cx="169683" cy="16968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1" name="Obdélník 100"/>
          <p:cNvSpPr/>
          <p:nvPr/>
        </p:nvSpPr>
        <p:spPr>
          <a:xfrm>
            <a:off x="10077250" y="5748821"/>
            <a:ext cx="169683" cy="1696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2" name="Obdélník 61"/>
          <p:cNvSpPr/>
          <p:nvPr/>
        </p:nvSpPr>
        <p:spPr>
          <a:xfrm>
            <a:off x="743930" y="5813195"/>
            <a:ext cx="1301685" cy="2011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1200" dirty="0" err="1">
                <a:solidFill>
                  <a:schemeClr val="tx1"/>
                </a:solidFill>
              </a:rPr>
              <a:t>Precurzors</a:t>
            </a:r>
            <a:endParaRPr lang="cs-CZ" sz="1200" dirty="0">
              <a:solidFill>
                <a:schemeClr val="tx1"/>
              </a:solidFill>
            </a:endParaRPr>
          </a:p>
        </p:txBody>
      </p:sp>
      <p:sp>
        <p:nvSpPr>
          <p:cNvPr id="103" name="Obdélník 102"/>
          <p:cNvSpPr/>
          <p:nvPr/>
        </p:nvSpPr>
        <p:spPr>
          <a:xfrm>
            <a:off x="736072" y="6257827"/>
            <a:ext cx="1301685" cy="2011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1200" dirty="0" err="1">
                <a:solidFill>
                  <a:schemeClr val="tx1"/>
                </a:solidFill>
              </a:rPr>
              <a:t>Intermediate</a:t>
            </a:r>
            <a:r>
              <a:rPr lang="cs-CZ" sz="1200" dirty="0">
                <a:solidFill>
                  <a:schemeClr val="tx1"/>
                </a:solidFill>
              </a:rPr>
              <a:t> </a:t>
            </a:r>
            <a:r>
              <a:rPr lang="cs-CZ" sz="1200" dirty="0" err="1">
                <a:solidFill>
                  <a:schemeClr val="tx1"/>
                </a:solidFill>
              </a:rPr>
              <a:t>products</a:t>
            </a:r>
            <a:endParaRPr lang="cs-CZ" sz="1200" dirty="0">
              <a:solidFill>
                <a:schemeClr val="tx1"/>
              </a:solidFill>
            </a:endParaRPr>
          </a:p>
        </p:txBody>
      </p:sp>
      <p:sp>
        <p:nvSpPr>
          <p:cNvPr id="104" name="Obdélník 103"/>
          <p:cNvSpPr/>
          <p:nvPr/>
        </p:nvSpPr>
        <p:spPr>
          <a:xfrm>
            <a:off x="3961610" y="5806910"/>
            <a:ext cx="1515363" cy="1759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1200" dirty="0" err="1">
                <a:solidFill>
                  <a:schemeClr val="tx1"/>
                </a:solidFill>
              </a:rPr>
              <a:t>Mineralocorticoids</a:t>
            </a:r>
            <a:endParaRPr lang="cs-CZ" sz="1200" dirty="0">
              <a:solidFill>
                <a:schemeClr val="tx1"/>
              </a:solidFill>
            </a:endParaRPr>
          </a:p>
        </p:txBody>
      </p:sp>
      <p:sp>
        <p:nvSpPr>
          <p:cNvPr id="105" name="Obdélník 104"/>
          <p:cNvSpPr/>
          <p:nvPr/>
        </p:nvSpPr>
        <p:spPr>
          <a:xfrm>
            <a:off x="3963181" y="6242113"/>
            <a:ext cx="1515363" cy="1759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1200" dirty="0" err="1">
                <a:solidFill>
                  <a:schemeClr val="tx1"/>
                </a:solidFill>
              </a:rPr>
              <a:t>Glucocorticoids</a:t>
            </a:r>
            <a:endParaRPr lang="cs-CZ" sz="1200" dirty="0">
              <a:solidFill>
                <a:schemeClr val="tx1"/>
              </a:solidFill>
            </a:endParaRPr>
          </a:p>
        </p:txBody>
      </p:sp>
      <p:sp>
        <p:nvSpPr>
          <p:cNvPr id="106" name="Obdélník 105"/>
          <p:cNvSpPr/>
          <p:nvPr/>
        </p:nvSpPr>
        <p:spPr>
          <a:xfrm>
            <a:off x="7460526" y="5817905"/>
            <a:ext cx="1515363" cy="1759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1200" dirty="0" err="1">
                <a:solidFill>
                  <a:schemeClr val="tx1"/>
                </a:solidFill>
              </a:rPr>
              <a:t>Estrogens</a:t>
            </a:r>
            <a:endParaRPr lang="cs-CZ" sz="1200" dirty="0">
              <a:solidFill>
                <a:schemeClr val="tx1"/>
              </a:solidFill>
            </a:endParaRPr>
          </a:p>
        </p:txBody>
      </p:sp>
      <p:sp>
        <p:nvSpPr>
          <p:cNvPr id="107" name="Obdélník 106"/>
          <p:cNvSpPr/>
          <p:nvPr/>
        </p:nvSpPr>
        <p:spPr>
          <a:xfrm>
            <a:off x="7452672" y="6224830"/>
            <a:ext cx="1515363" cy="1759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1200" dirty="0" err="1">
                <a:solidFill>
                  <a:schemeClr val="tx1"/>
                </a:solidFill>
              </a:rPr>
              <a:t>Androgens</a:t>
            </a:r>
            <a:endParaRPr lang="cs-CZ" sz="1200" dirty="0">
              <a:solidFill>
                <a:schemeClr val="tx1"/>
              </a:solidFill>
            </a:endParaRPr>
          </a:p>
        </p:txBody>
      </p:sp>
      <p:sp>
        <p:nvSpPr>
          <p:cNvPr id="108" name="Obdélník 107"/>
          <p:cNvSpPr/>
          <p:nvPr/>
        </p:nvSpPr>
        <p:spPr>
          <a:xfrm>
            <a:off x="10331566" y="5718926"/>
            <a:ext cx="1515363" cy="1759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1200" dirty="0">
                <a:solidFill>
                  <a:schemeClr val="tx1"/>
                </a:solidFill>
              </a:rPr>
              <a:t>17 </a:t>
            </a:r>
            <a:r>
              <a:rPr lang="cs-CZ" sz="1200" dirty="0" err="1">
                <a:solidFill>
                  <a:schemeClr val="tx1"/>
                </a:solidFill>
              </a:rPr>
              <a:t>ketosteroids</a:t>
            </a:r>
            <a:endParaRPr lang="cs-CZ" sz="1200" dirty="0">
              <a:solidFill>
                <a:schemeClr val="tx1"/>
              </a:solidFill>
            </a:endParaRPr>
          </a:p>
        </p:txBody>
      </p:sp>
      <p:sp>
        <p:nvSpPr>
          <p:cNvPr id="63" name="Obdélník 62"/>
          <p:cNvSpPr/>
          <p:nvPr/>
        </p:nvSpPr>
        <p:spPr>
          <a:xfrm>
            <a:off x="4672910" y="1508628"/>
            <a:ext cx="1666930" cy="1198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800" dirty="0">
                <a:solidFill>
                  <a:schemeClr val="tx1"/>
                </a:solidFill>
              </a:rPr>
              <a:t>20,22 </a:t>
            </a:r>
            <a:r>
              <a:rPr lang="cs-CZ" sz="800" dirty="0" err="1">
                <a:solidFill>
                  <a:schemeClr val="tx1"/>
                </a:solidFill>
              </a:rPr>
              <a:t>desmolase</a:t>
            </a:r>
            <a:endParaRPr lang="cs-CZ" sz="800" dirty="0">
              <a:solidFill>
                <a:schemeClr val="tx1"/>
              </a:solidFill>
            </a:endParaRPr>
          </a:p>
        </p:txBody>
      </p:sp>
      <p:sp>
        <p:nvSpPr>
          <p:cNvPr id="110" name="Obdélník 109"/>
          <p:cNvSpPr/>
          <p:nvPr/>
        </p:nvSpPr>
        <p:spPr>
          <a:xfrm>
            <a:off x="7385638" y="2566723"/>
            <a:ext cx="1666930" cy="1198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800" dirty="0">
                <a:solidFill>
                  <a:schemeClr val="tx1"/>
                </a:solidFill>
              </a:rPr>
              <a:t>3</a:t>
            </a:r>
            <a:r>
              <a:rPr lang="el-GR" sz="800" dirty="0">
                <a:solidFill>
                  <a:schemeClr val="tx1"/>
                </a:solidFill>
              </a:rPr>
              <a:t>β</a:t>
            </a:r>
            <a:r>
              <a:rPr lang="cs-CZ" sz="800" dirty="0">
                <a:solidFill>
                  <a:schemeClr val="tx1"/>
                </a:solidFill>
              </a:rPr>
              <a:t> - </a:t>
            </a:r>
            <a:r>
              <a:rPr lang="cs-CZ" sz="800" dirty="0" err="1">
                <a:solidFill>
                  <a:schemeClr val="tx1"/>
                </a:solidFill>
              </a:rPr>
              <a:t>dehydrogenase</a:t>
            </a:r>
            <a:endParaRPr lang="cs-CZ" sz="800" dirty="0">
              <a:solidFill>
                <a:schemeClr val="tx1"/>
              </a:solidFill>
            </a:endParaRPr>
          </a:p>
        </p:txBody>
      </p:sp>
      <p:sp>
        <p:nvSpPr>
          <p:cNvPr id="111" name="Obdélník 110"/>
          <p:cNvSpPr/>
          <p:nvPr/>
        </p:nvSpPr>
        <p:spPr>
          <a:xfrm>
            <a:off x="5447975" y="3171967"/>
            <a:ext cx="1666930" cy="1198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800" dirty="0">
                <a:solidFill>
                  <a:schemeClr val="tx1"/>
                </a:solidFill>
              </a:rPr>
              <a:t>21-</a:t>
            </a:r>
            <a:r>
              <a:rPr lang="el-GR" sz="800" dirty="0">
                <a:solidFill>
                  <a:schemeClr val="tx1"/>
                </a:solidFill>
              </a:rPr>
              <a:t>β</a:t>
            </a:r>
            <a:r>
              <a:rPr lang="cs-CZ" sz="800" dirty="0">
                <a:solidFill>
                  <a:schemeClr val="tx1"/>
                </a:solidFill>
              </a:rPr>
              <a:t> </a:t>
            </a:r>
            <a:r>
              <a:rPr lang="cs-CZ" sz="800" dirty="0" err="1">
                <a:solidFill>
                  <a:schemeClr val="tx1"/>
                </a:solidFill>
              </a:rPr>
              <a:t>hydroxylase</a:t>
            </a:r>
            <a:endParaRPr lang="cs-CZ" sz="800" dirty="0">
              <a:solidFill>
                <a:schemeClr val="tx1"/>
              </a:solidFill>
            </a:endParaRPr>
          </a:p>
        </p:txBody>
      </p:sp>
      <p:sp>
        <p:nvSpPr>
          <p:cNvPr id="112" name="Obdélník 111"/>
          <p:cNvSpPr/>
          <p:nvPr/>
        </p:nvSpPr>
        <p:spPr>
          <a:xfrm>
            <a:off x="8635316" y="1726344"/>
            <a:ext cx="1666930" cy="1198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800" dirty="0">
                <a:solidFill>
                  <a:schemeClr val="tx1"/>
                </a:solidFill>
              </a:rPr>
              <a:t>17</a:t>
            </a:r>
            <a:r>
              <a:rPr lang="el-GR" sz="800" dirty="0">
                <a:solidFill>
                  <a:schemeClr val="tx1"/>
                </a:solidFill>
              </a:rPr>
              <a:t>α</a:t>
            </a:r>
            <a:r>
              <a:rPr lang="cs-CZ" sz="800" dirty="0">
                <a:solidFill>
                  <a:schemeClr val="tx1"/>
                </a:solidFill>
              </a:rPr>
              <a:t> </a:t>
            </a:r>
            <a:r>
              <a:rPr lang="cs-CZ" sz="800" dirty="0" err="1">
                <a:solidFill>
                  <a:schemeClr val="tx1"/>
                </a:solidFill>
              </a:rPr>
              <a:t>hydroxylase</a:t>
            </a:r>
            <a:endParaRPr lang="cs-CZ" sz="800" dirty="0">
              <a:solidFill>
                <a:schemeClr val="tx1"/>
              </a:solidFill>
            </a:endParaRPr>
          </a:p>
        </p:txBody>
      </p:sp>
      <p:sp>
        <p:nvSpPr>
          <p:cNvPr id="113" name="Obdélník 112"/>
          <p:cNvSpPr/>
          <p:nvPr/>
        </p:nvSpPr>
        <p:spPr>
          <a:xfrm>
            <a:off x="5809380" y="2462220"/>
            <a:ext cx="1666930" cy="1198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800" dirty="0">
                <a:solidFill>
                  <a:schemeClr val="tx1"/>
                </a:solidFill>
              </a:rPr>
              <a:t>17</a:t>
            </a:r>
            <a:r>
              <a:rPr lang="el-GR" sz="800" dirty="0">
                <a:solidFill>
                  <a:schemeClr val="tx1"/>
                </a:solidFill>
              </a:rPr>
              <a:t>α</a:t>
            </a:r>
            <a:r>
              <a:rPr lang="cs-CZ" sz="800" dirty="0">
                <a:solidFill>
                  <a:schemeClr val="tx1"/>
                </a:solidFill>
              </a:rPr>
              <a:t> </a:t>
            </a:r>
            <a:r>
              <a:rPr lang="cs-CZ" sz="800" dirty="0" err="1">
                <a:solidFill>
                  <a:schemeClr val="tx1"/>
                </a:solidFill>
              </a:rPr>
              <a:t>hydroxylase</a:t>
            </a:r>
            <a:endParaRPr lang="cs-CZ" sz="800" dirty="0">
              <a:solidFill>
                <a:schemeClr val="tx1"/>
              </a:solidFill>
            </a:endParaRPr>
          </a:p>
        </p:txBody>
      </p:sp>
      <p:sp>
        <p:nvSpPr>
          <p:cNvPr id="114" name="Obdélník 113"/>
          <p:cNvSpPr/>
          <p:nvPr/>
        </p:nvSpPr>
        <p:spPr>
          <a:xfrm>
            <a:off x="6253526" y="3977509"/>
            <a:ext cx="1666930" cy="1198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800" dirty="0">
                <a:solidFill>
                  <a:schemeClr val="tx1"/>
                </a:solidFill>
              </a:rPr>
              <a:t>11-</a:t>
            </a:r>
            <a:r>
              <a:rPr lang="el-GR" sz="800" dirty="0">
                <a:solidFill>
                  <a:schemeClr val="tx1"/>
                </a:solidFill>
              </a:rPr>
              <a:t>β</a:t>
            </a:r>
            <a:r>
              <a:rPr lang="cs-CZ" sz="800" dirty="0">
                <a:solidFill>
                  <a:schemeClr val="tx1"/>
                </a:solidFill>
              </a:rPr>
              <a:t> </a:t>
            </a:r>
            <a:r>
              <a:rPr lang="cs-CZ" sz="800" dirty="0" err="1">
                <a:solidFill>
                  <a:schemeClr val="tx1"/>
                </a:solidFill>
              </a:rPr>
              <a:t>hydroxylase</a:t>
            </a:r>
            <a:endParaRPr lang="cs-CZ" sz="800" dirty="0">
              <a:solidFill>
                <a:schemeClr val="tx1"/>
              </a:solidFill>
            </a:endParaRPr>
          </a:p>
        </p:txBody>
      </p:sp>
      <p:sp>
        <p:nvSpPr>
          <p:cNvPr id="64" name="Obdélník 63"/>
          <p:cNvSpPr/>
          <p:nvPr/>
        </p:nvSpPr>
        <p:spPr>
          <a:xfrm>
            <a:off x="7632342" y="2721434"/>
            <a:ext cx="762721" cy="117523"/>
          </a:xfrm>
          <a:prstGeom prst="rect">
            <a:avLst/>
          </a:prstGeom>
          <a:solidFill>
            <a:srgbClr val="F7393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000" dirty="0"/>
              <a:t>TRILOSTAN</a:t>
            </a:r>
          </a:p>
        </p:txBody>
      </p:sp>
      <p:sp>
        <p:nvSpPr>
          <p:cNvPr id="117" name="Obdélník 116"/>
          <p:cNvSpPr/>
          <p:nvPr/>
        </p:nvSpPr>
        <p:spPr>
          <a:xfrm>
            <a:off x="5758232" y="3988535"/>
            <a:ext cx="855923" cy="108849"/>
          </a:xfrm>
          <a:prstGeom prst="rect">
            <a:avLst/>
          </a:prstGeom>
          <a:solidFill>
            <a:srgbClr val="F7393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000" dirty="0"/>
              <a:t>METYRAPON</a:t>
            </a:r>
          </a:p>
        </p:txBody>
      </p:sp>
      <p:cxnSp>
        <p:nvCxnSpPr>
          <p:cNvPr id="70" name="Přímá spojnice se šipkou 69"/>
          <p:cNvCxnSpPr/>
          <p:nvPr/>
        </p:nvCxnSpPr>
        <p:spPr>
          <a:xfrm flipH="1">
            <a:off x="4987176" y="3137187"/>
            <a:ext cx="272824" cy="2223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" name="Obrázek 3">
            <a:extLst>
              <a:ext uri="{FF2B5EF4-FFF2-40B4-BE49-F238E27FC236}">
                <a16:creationId xmlns:a16="http://schemas.microsoft.com/office/drawing/2014/main" id="{C10DF15F-B43C-41FF-BC3D-D3E5EF3D80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3760" y="5898040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903202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aoblený obdélník 3"/>
          <p:cNvSpPr/>
          <p:nvPr/>
        </p:nvSpPr>
        <p:spPr>
          <a:xfrm>
            <a:off x="2494210" y="237553"/>
            <a:ext cx="8642350" cy="79216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cs-CZ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Glucocorticoids</a:t>
            </a:r>
            <a:r>
              <a:rPr lang="cs-CZ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cs-CZ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regulation</a:t>
            </a:r>
            <a:endParaRPr lang="cs-CZ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Zaoblený obdélník 4"/>
          <p:cNvSpPr/>
          <p:nvPr/>
        </p:nvSpPr>
        <p:spPr>
          <a:xfrm>
            <a:off x="2080246" y="1029715"/>
            <a:ext cx="8640762" cy="5387420"/>
          </a:xfrm>
          <a:prstGeom prst="round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150000"/>
              </a:lnSpc>
              <a:defRPr/>
            </a:pPr>
            <a:endParaRPr lang="cs-CZ" sz="2400" dirty="0">
              <a:solidFill>
                <a:schemeClr val="tx1"/>
              </a:solidFill>
              <a:latin typeface="Candara" pitchFamily="34" charset="0"/>
            </a:endParaRPr>
          </a:p>
        </p:txBody>
      </p:sp>
      <p:sp>
        <p:nvSpPr>
          <p:cNvPr id="6" name="AutoShape 2"/>
          <p:cNvSpPr>
            <a:spLocks noChangeArrowheads="1"/>
          </p:cNvSpPr>
          <p:nvPr/>
        </p:nvSpPr>
        <p:spPr bwMode="auto">
          <a:xfrm>
            <a:off x="5192935" y="2325540"/>
            <a:ext cx="1511300" cy="576262"/>
          </a:xfrm>
          <a:prstGeom prst="roundRect">
            <a:avLst>
              <a:gd name="adj" fmla="val 16667"/>
            </a:avLst>
          </a:prstGeom>
          <a:solidFill>
            <a:schemeClr val="bg1">
              <a:lumMod val="7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cs-CZ" b="1" dirty="0" err="1"/>
              <a:t>hypothalamus</a:t>
            </a:r>
            <a:endParaRPr lang="cs-CZ" b="1" dirty="0"/>
          </a:p>
        </p:txBody>
      </p:sp>
      <p:sp>
        <p:nvSpPr>
          <p:cNvPr id="7" name="AutoShape 3"/>
          <p:cNvSpPr>
            <a:spLocks noChangeArrowheads="1"/>
          </p:cNvSpPr>
          <p:nvPr/>
        </p:nvSpPr>
        <p:spPr bwMode="auto">
          <a:xfrm>
            <a:off x="5276260" y="3947661"/>
            <a:ext cx="1368425" cy="576262"/>
          </a:xfrm>
          <a:prstGeom prst="roundRect">
            <a:avLst>
              <a:gd name="adj" fmla="val 16667"/>
            </a:avLst>
          </a:prstGeom>
          <a:solidFill>
            <a:schemeClr val="bg1">
              <a:lumMod val="7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cs-CZ" b="1" dirty="0" err="1"/>
              <a:t>hypophysis</a:t>
            </a:r>
            <a:endParaRPr lang="cs-CZ" b="1" dirty="0"/>
          </a:p>
        </p:txBody>
      </p:sp>
      <p:sp>
        <p:nvSpPr>
          <p:cNvPr id="8" name="AutoShape 4"/>
          <p:cNvSpPr>
            <a:spLocks noChangeArrowheads="1"/>
          </p:cNvSpPr>
          <p:nvPr/>
        </p:nvSpPr>
        <p:spPr bwMode="auto">
          <a:xfrm>
            <a:off x="5240076" y="5475716"/>
            <a:ext cx="1439862" cy="647700"/>
          </a:xfrm>
          <a:prstGeom prst="roundRect">
            <a:avLst>
              <a:gd name="adj" fmla="val 16667"/>
            </a:avLst>
          </a:prstGeom>
          <a:solidFill>
            <a:schemeClr val="bg1">
              <a:lumMod val="7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cs-CZ" sz="1600" b="1" dirty="0" err="1"/>
              <a:t>suprarenal</a:t>
            </a:r>
            <a:r>
              <a:rPr lang="cs-CZ" sz="1600" b="1" dirty="0"/>
              <a:t> </a:t>
            </a:r>
            <a:r>
              <a:rPr lang="cs-CZ" sz="1600" b="1" dirty="0" err="1"/>
              <a:t>gland</a:t>
            </a:r>
            <a:endParaRPr lang="cs-CZ" sz="1600" b="1" dirty="0"/>
          </a:p>
        </p:txBody>
      </p:sp>
      <p:sp>
        <p:nvSpPr>
          <p:cNvPr id="9" name="Oval 5"/>
          <p:cNvSpPr>
            <a:spLocks noChangeArrowheads="1"/>
          </p:cNvSpPr>
          <p:nvPr/>
        </p:nvSpPr>
        <p:spPr bwMode="auto">
          <a:xfrm>
            <a:off x="5194972" y="3104583"/>
            <a:ext cx="1441450" cy="629179"/>
          </a:xfrm>
          <a:prstGeom prst="ellipse">
            <a:avLst/>
          </a:prstGeom>
          <a:solidFill>
            <a:schemeClr val="bg1">
              <a:lumMod val="7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cs-CZ" sz="1600" b="1" dirty="0"/>
              <a:t>CRH</a:t>
            </a:r>
          </a:p>
          <a:p>
            <a:pPr algn="ctr">
              <a:defRPr/>
            </a:pPr>
            <a:r>
              <a:rPr lang="cs-CZ" sz="1600" b="1" dirty="0" err="1"/>
              <a:t>corticoliberine</a:t>
            </a:r>
            <a:endParaRPr lang="cs-CZ" sz="1600" b="1" dirty="0"/>
          </a:p>
        </p:txBody>
      </p:sp>
      <p:sp>
        <p:nvSpPr>
          <p:cNvPr id="10" name="Oval 6"/>
          <p:cNvSpPr>
            <a:spLocks noChangeArrowheads="1"/>
          </p:cNvSpPr>
          <p:nvPr/>
        </p:nvSpPr>
        <p:spPr bwMode="auto">
          <a:xfrm>
            <a:off x="5242210" y="4705011"/>
            <a:ext cx="1439862" cy="617527"/>
          </a:xfrm>
          <a:prstGeom prst="ellipse">
            <a:avLst/>
          </a:prstGeom>
          <a:solidFill>
            <a:schemeClr val="bg1">
              <a:lumMod val="75000"/>
            </a:schemeClr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cs-CZ" sz="1600" b="1" dirty="0"/>
              <a:t>ACTH</a:t>
            </a:r>
          </a:p>
          <a:p>
            <a:pPr algn="ctr">
              <a:defRPr/>
            </a:pPr>
            <a:r>
              <a:rPr lang="cs-CZ" sz="1600" b="1" dirty="0" err="1"/>
              <a:t>corticotropine</a:t>
            </a:r>
            <a:endParaRPr lang="cs-CZ" sz="1600" b="1" dirty="0"/>
          </a:p>
        </p:txBody>
      </p:sp>
      <p:sp>
        <p:nvSpPr>
          <p:cNvPr id="11" name="Oval 7"/>
          <p:cNvSpPr>
            <a:spLocks noChangeArrowheads="1"/>
          </p:cNvSpPr>
          <p:nvPr/>
        </p:nvSpPr>
        <p:spPr bwMode="auto">
          <a:xfrm>
            <a:off x="5240579" y="6254520"/>
            <a:ext cx="1441450" cy="493057"/>
          </a:xfrm>
          <a:prstGeom prst="ellipse">
            <a:avLst/>
          </a:prstGeom>
          <a:solidFill>
            <a:schemeClr val="bg1">
              <a:lumMod val="7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cs-CZ" sz="1600" b="1" dirty="0" err="1"/>
              <a:t>cortisol</a:t>
            </a:r>
            <a:endParaRPr lang="cs-CZ" sz="1600" b="1" dirty="0"/>
          </a:p>
        </p:txBody>
      </p:sp>
      <p:grpSp>
        <p:nvGrpSpPr>
          <p:cNvPr id="57" name="Skupina 56"/>
          <p:cNvGrpSpPr>
            <a:grpSpLocks/>
          </p:cNvGrpSpPr>
          <p:nvPr/>
        </p:nvGrpSpPr>
        <p:grpSpPr bwMode="auto">
          <a:xfrm rot="5400000">
            <a:off x="6128514" y="5017429"/>
            <a:ext cx="2204848" cy="779554"/>
            <a:chOff x="2968303" y="-727748"/>
            <a:chExt cx="2204897" cy="779609"/>
          </a:xfrm>
        </p:grpSpPr>
        <p:sp>
          <p:nvSpPr>
            <p:cNvPr id="17440" name="Line 38"/>
            <p:cNvSpPr>
              <a:spLocks noChangeShapeType="1"/>
            </p:cNvSpPr>
            <p:nvPr/>
          </p:nvSpPr>
          <p:spPr bwMode="auto">
            <a:xfrm rot="16200000" flipH="1" flipV="1">
              <a:off x="2595812" y="-352039"/>
              <a:ext cx="757094" cy="5675"/>
            </a:xfrm>
            <a:prstGeom prst="line">
              <a:avLst/>
            </a:prstGeom>
            <a:noFill/>
            <a:ln w="63500">
              <a:solidFill>
                <a:srgbClr val="C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grpSp>
          <p:nvGrpSpPr>
            <p:cNvPr id="17441" name="Skupina 2"/>
            <p:cNvGrpSpPr>
              <a:grpSpLocks/>
            </p:cNvGrpSpPr>
            <p:nvPr/>
          </p:nvGrpSpPr>
          <p:grpSpPr bwMode="auto">
            <a:xfrm>
              <a:off x="2968303" y="-719718"/>
              <a:ext cx="2204897" cy="771579"/>
              <a:chOff x="2807530" y="-719718"/>
              <a:chExt cx="2204897" cy="771579"/>
            </a:xfrm>
          </p:grpSpPr>
          <p:sp>
            <p:nvSpPr>
              <p:cNvPr id="17442" name="Line 42"/>
              <p:cNvSpPr>
                <a:spLocks noChangeShapeType="1"/>
              </p:cNvSpPr>
              <p:nvPr/>
            </p:nvSpPr>
            <p:spPr bwMode="auto">
              <a:xfrm rot="16200000" flipV="1">
                <a:off x="4626637" y="-333929"/>
                <a:ext cx="771579" cy="1"/>
              </a:xfrm>
              <a:prstGeom prst="line">
                <a:avLst/>
              </a:prstGeom>
              <a:noFill/>
              <a:ln w="63500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7443" name="Line 43"/>
              <p:cNvSpPr>
                <a:spLocks noChangeShapeType="1"/>
              </p:cNvSpPr>
              <p:nvPr/>
            </p:nvSpPr>
            <p:spPr bwMode="auto">
              <a:xfrm rot="16200000" flipV="1">
                <a:off x="3896891" y="-1795613"/>
                <a:ext cx="16446" cy="2195167"/>
              </a:xfrm>
              <a:prstGeom prst="line">
                <a:avLst/>
              </a:prstGeom>
              <a:noFill/>
              <a:ln w="63500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</p:grpSp>
      </p:grpSp>
      <p:grpSp>
        <p:nvGrpSpPr>
          <p:cNvPr id="90" name="Skupina 89"/>
          <p:cNvGrpSpPr>
            <a:grpSpLocks/>
          </p:cNvGrpSpPr>
          <p:nvPr/>
        </p:nvGrpSpPr>
        <p:grpSpPr bwMode="auto">
          <a:xfrm rot="5400000" flipV="1">
            <a:off x="2712476" y="4084073"/>
            <a:ext cx="3784361" cy="1090688"/>
            <a:chOff x="2721904" y="2114220"/>
            <a:chExt cx="5257189" cy="1008062"/>
          </a:xfrm>
        </p:grpSpPr>
        <p:grpSp>
          <p:nvGrpSpPr>
            <p:cNvPr id="17436" name="Skupina 1"/>
            <p:cNvGrpSpPr>
              <a:grpSpLocks/>
            </p:cNvGrpSpPr>
            <p:nvPr/>
          </p:nvGrpSpPr>
          <p:grpSpPr bwMode="auto">
            <a:xfrm>
              <a:off x="2721904" y="2114220"/>
              <a:ext cx="5257189" cy="1008062"/>
              <a:chOff x="2721904" y="2061370"/>
              <a:chExt cx="5257189" cy="1008062"/>
            </a:xfrm>
          </p:grpSpPr>
          <p:sp>
            <p:nvSpPr>
              <p:cNvPr id="17438" name="Line 36"/>
              <p:cNvSpPr>
                <a:spLocks noChangeShapeType="1"/>
              </p:cNvSpPr>
              <p:nvPr/>
            </p:nvSpPr>
            <p:spPr bwMode="auto">
              <a:xfrm rot="16200000" flipH="1">
                <a:off x="7475062" y="2565401"/>
                <a:ext cx="1008062" cy="0"/>
              </a:xfrm>
              <a:prstGeom prst="line">
                <a:avLst/>
              </a:prstGeom>
              <a:noFill/>
              <a:ln w="63500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7439" name="Line 37"/>
              <p:cNvSpPr>
                <a:spLocks noChangeShapeType="1"/>
              </p:cNvSpPr>
              <p:nvPr/>
            </p:nvSpPr>
            <p:spPr bwMode="auto">
              <a:xfrm rot="16200000" flipV="1">
                <a:off x="5350498" y="-561704"/>
                <a:ext cx="0" cy="5257188"/>
              </a:xfrm>
              <a:prstGeom prst="line">
                <a:avLst/>
              </a:prstGeom>
              <a:noFill/>
              <a:ln w="63500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</p:grpSp>
        <p:sp>
          <p:nvSpPr>
            <p:cNvPr id="17437" name="Line 44"/>
            <p:cNvSpPr>
              <a:spLocks noChangeShapeType="1"/>
            </p:cNvSpPr>
            <p:nvPr/>
          </p:nvSpPr>
          <p:spPr bwMode="auto">
            <a:xfrm rot="16200000" flipH="1" flipV="1">
              <a:off x="2286600" y="2570854"/>
              <a:ext cx="909993" cy="14674"/>
            </a:xfrm>
            <a:prstGeom prst="line">
              <a:avLst/>
            </a:prstGeom>
            <a:noFill/>
            <a:ln w="63500">
              <a:solidFill>
                <a:srgbClr val="C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55" name="AutoShape 24"/>
          <p:cNvSpPr>
            <a:spLocks noChangeArrowheads="1"/>
          </p:cNvSpPr>
          <p:nvPr/>
        </p:nvSpPr>
        <p:spPr bwMode="auto">
          <a:xfrm>
            <a:off x="5875496" y="2858269"/>
            <a:ext cx="176106" cy="213900"/>
          </a:xfrm>
          <a:prstGeom prst="downArrow">
            <a:avLst>
              <a:gd name="adj1" fmla="val 50000"/>
              <a:gd name="adj2" fmla="val 37521"/>
            </a:avLst>
          </a:prstGeom>
          <a:solidFill>
            <a:srgbClr val="92D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58" name="Ovál 57"/>
          <p:cNvSpPr/>
          <p:nvPr/>
        </p:nvSpPr>
        <p:spPr>
          <a:xfrm>
            <a:off x="4887740" y="1269951"/>
            <a:ext cx="1512887" cy="558800"/>
          </a:xfrm>
          <a:prstGeom prst="ellips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b="1" dirty="0" err="1">
                <a:solidFill>
                  <a:schemeClr val="tx1"/>
                </a:solidFill>
              </a:rPr>
              <a:t>pyrogens</a:t>
            </a:r>
            <a:endParaRPr lang="cs-CZ" b="1" dirty="0">
              <a:solidFill>
                <a:schemeClr val="tx1"/>
              </a:solidFill>
            </a:endParaRPr>
          </a:p>
        </p:txBody>
      </p:sp>
      <p:sp>
        <p:nvSpPr>
          <p:cNvPr id="59" name="Ovál 58"/>
          <p:cNvSpPr/>
          <p:nvPr/>
        </p:nvSpPr>
        <p:spPr>
          <a:xfrm>
            <a:off x="8167380" y="1277577"/>
            <a:ext cx="933450" cy="557212"/>
          </a:xfrm>
          <a:prstGeom prst="ellips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b="1" dirty="0">
                <a:solidFill>
                  <a:schemeClr val="tx1"/>
                </a:solidFill>
                <a:latin typeface="Arial"/>
                <a:cs typeface="Arial"/>
              </a:rPr>
              <a:t>↓</a:t>
            </a:r>
            <a:r>
              <a:rPr lang="cs-CZ" b="1" dirty="0">
                <a:solidFill>
                  <a:schemeClr val="tx1"/>
                </a:solidFill>
              </a:rPr>
              <a:t> BP</a:t>
            </a:r>
          </a:p>
        </p:txBody>
      </p:sp>
      <p:sp>
        <p:nvSpPr>
          <p:cNvPr id="60" name="Ovál 59"/>
          <p:cNvSpPr/>
          <p:nvPr/>
        </p:nvSpPr>
        <p:spPr>
          <a:xfrm>
            <a:off x="9100830" y="1271538"/>
            <a:ext cx="1925638" cy="557213"/>
          </a:xfrm>
          <a:prstGeom prst="ellips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1600" b="1" dirty="0">
                <a:solidFill>
                  <a:schemeClr val="tx1"/>
                </a:solidFill>
                <a:latin typeface="Arial"/>
                <a:cs typeface="Arial"/>
              </a:rPr>
              <a:t>↓ </a:t>
            </a:r>
            <a:r>
              <a:rPr lang="cs-CZ" sz="1600" b="1" dirty="0" err="1">
                <a:solidFill>
                  <a:schemeClr val="tx1"/>
                </a:solidFill>
                <a:latin typeface="Arial"/>
                <a:cs typeface="Arial"/>
              </a:rPr>
              <a:t>glycaemia</a:t>
            </a:r>
            <a:endParaRPr lang="cs-CZ" sz="1600" b="1" dirty="0">
              <a:solidFill>
                <a:schemeClr val="tx1"/>
              </a:solidFill>
            </a:endParaRPr>
          </a:p>
        </p:txBody>
      </p:sp>
      <p:sp>
        <p:nvSpPr>
          <p:cNvPr id="61" name="Ovál 60"/>
          <p:cNvSpPr/>
          <p:nvPr/>
        </p:nvSpPr>
        <p:spPr>
          <a:xfrm>
            <a:off x="3868623" y="1278887"/>
            <a:ext cx="931862" cy="558800"/>
          </a:xfrm>
          <a:prstGeom prst="ellips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b="1" dirty="0">
                <a:solidFill>
                  <a:schemeClr val="tx1"/>
                </a:solidFill>
              </a:rPr>
              <a:t>ADH</a:t>
            </a:r>
          </a:p>
        </p:txBody>
      </p:sp>
      <p:sp>
        <p:nvSpPr>
          <p:cNvPr id="62" name="Ovál 61"/>
          <p:cNvSpPr/>
          <p:nvPr/>
        </p:nvSpPr>
        <p:spPr>
          <a:xfrm>
            <a:off x="6492706" y="1271739"/>
            <a:ext cx="1571625" cy="557212"/>
          </a:xfrm>
          <a:prstGeom prst="ellips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1600" b="1" dirty="0">
                <a:solidFill>
                  <a:schemeClr val="tx1"/>
                </a:solidFill>
              </a:rPr>
              <a:t>histamine</a:t>
            </a:r>
          </a:p>
        </p:txBody>
      </p:sp>
      <p:sp>
        <p:nvSpPr>
          <p:cNvPr id="63" name="Ovál 62"/>
          <p:cNvSpPr/>
          <p:nvPr/>
        </p:nvSpPr>
        <p:spPr>
          <a:xfrm>
            <a:off x="1463903" y="1260670"/>
            <a:ext cx="1130300" cy="558800"/>
          </a:xfrm>
          <a:prstGeom prst="ellips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b="1" dirty="0" err="1">
                <a:solidFill>
                  <a:schemeClr val="tx1"/>
                </a:solidFill>
              </a:rPr>
              <a:t>pain</a:t>
            </a:r>
            <a:endParaRPr lang="cs-CZ" b="1" dirty="0">
              <a:solidFill>
                <a:schemeClr val="tx1"/>
              </a:solidFill>
            </a:endParaRPr>
          </a:p>
        </p:txBody>
      </p:sp>
      <p:sp>
        <p:nvSpPr>
          <p:cNvPr id="64" name="Ovál 63"/>
          <p:cNvSpPr/>
          <p:nvPr/>
        </p:nvSpPr>
        <p:spPr>
          <a:xfrm>
            <a:off x="2647674" y="1248137"/>
            <a:ext cx="1128712" cy="557213"/>
          </a:xfrm>
          <a:prstGeom prst="ellips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b="1" dirty="0">
                <a:solidFill>
                  <a:schemeClr val="tx1"/>
                </a:solidFill>
              </a:rPr>
              <a:t>stress</a:t>
            </a:r>
          </a:p>
        </p:txBody>
      </p:sp>
      <p:cxnSp>
        <p:nvCxnSpPr>
          <p:cNvPr id="75" name="Přímá spojnice se šipkou 74"/>
          <p:cNvCxnSpPr/>
          <p:nvPr/>
        </p:nvCxnSpPr>
        <p:spPr>
          <a:xfrm>
            <a:off x="5794964" y="1855301"/>
            <a:ext cx="8390" cy="469218"/>
          </a:xfrm>
          <a:prstGeom prst="straightConnector1">
            <a:avLst/>
          </a:prstGeom>
          <a:ln w="63500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Přímá spojnice se šipkou 76"/>
          <p:cNvCxnSpPr/>
          <p:nvPr/>
        </p:nvCxnSpPr>
        <p:spPr>
          <a:xfrm>
            <a:off x="3660252" y="1828751"/>
            <a:ext cx="1464037" cy="699083"/>
          </a:xfrm>
          <a:prstGeom prst="straightConnector1">
            <a:avLst/>
          </a:prstGeom>
          <a:ln w="63500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Přímá spojnice se šipkou 77"/>
          <p:cNvCxnSpPr/>
          <p:nvPr/>
        </p:nvCxnSpPr>
        <p:spPr>
          <a:xfrm>
            <a:off x="2017912" y="1923385"/>
            <a:ext cx="2697781" cy="675160"/>
          </a:xfrm>
          <a:prstGeom prst="straightConnector1">
            <a:avLst/>
          </a:prstGeom>
          <a:ln w="63500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Přímá spojnice se šipkou 79"/>
          <p:cNvCxnSpPr/>
          <p:nvPr/>
        </p:nvCxnSpPr>
        <p:spPr>
          <a:xfrm>
            <a:off x="4498697" y="1847948"/>
            <a:ext cx="651300" cy="431273"/>
          </a:xfrm>
          <a:prstGeom prst="straightConnector1">
            <a:avLst/>
          </a:prstGeom>
          <a:ln w="63500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Přímá spojnice se šipkou 80"/>
          <p:cNvCxnSpPr/>
          <p:nvPr/>
        </p:nvCxnSpPr>
        <p:spPr>
          <a:xfrm flipH="1">
            <a:off x="6204591" y="1861566"/>
            <a:ext cx="565227" cy="382309"/>
          </a:xfrm>
          <a:prstGeom prst="straightConnector1">
            <a:avLst/>
          </a:prstGeom>
          <a:ln w="63500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Přímá spojnice se šipkou 87"/>
          <p:cNvCxnSpPr/>
          <p:nvPr/>
        </p:nvCxnSpPr>
        <p:spPr>
          <a:xfrm flipH="1">
            <a:off x="6857948" y="1939390"/>
            <a:ext cx="2608073" cy="659155"/>
          </a:xfrm>
          <a:prstGeom prst="straightConnector1">
            <a:avLst/>
          </a:prstGeom>
          <a:ln w="63500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Přímá spojnice se šipkou 47"/>
          <p:cNvCxnSpPr/>
          <p:nvPr/>
        </p:nvCxnSpPr>
        <p:spPr>
          <a:xfrm flipH="1">
            <a:off x="6721801" y="1855301"/>
            <a:ext cx="1378103" cy="536149"/>
          </a:xfrm>
          <a:prstGeom prst="straightConnector1">
            <a:avLst/>
          </a:prstGeom>
          <a:ln w="63500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AutoShape 24"/>
          <p:cNvSpPr>
            <a:spLocks noChangeArrowheads="1"/>
          </p:cNvSpPr>
          <p:nvPr/>
        </p:nvSpPr>
        <p:spPr bwMode="auto">
          <a:xfrm>
            <a:off x="5862527" y="3769428"/>
            <a:ext cx="176106" cy="213900"/>
          </a:xfrm>
          <a:prstGeom prst="downArrow">
            <a:avLst>
              <a:gd name="adj1" fmla="val 50000"/>
              <a:gd name="adj2" fmla="val 37521"/>
            </a:avLst>
          </a:prstGeom>
          <a:solidFill>
            <a:srgbClr val="92D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66" name="AutoShape 24"/>
          <p:cNvSpPr>
            <a:spLocks noChangeArrowheads="1"/>
          </p:cNvSpPr>
          <p:nvPr/>
        </p:nvSpPr>
        <p:spPr bwMode="auto">
          <a:xfrm>
            <a:off x="5859286" y="4524944"/>
            <a:ext cx="176106" cy="213900"/>
          </a:xfrm>
          <a:prstGeom prst="downArrow">
            <a:avLst>
              <a:gd name="adj1" fmla="val 50000"/>
              <a:gd name="adj2" fmla="val 37521"/>
            </a:avLst>
          </a:prstGeom>
          <a:solidFill>
            <a:srgbClr val="92D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67" name="AutoShape 24"/>
          <p:cNvSpPr>
            <a:spLocks noChangeArrowheads="1"/>
          </p:cNvSpPr>
          <p:nvPr/>
        </p:nvSpPr>
        <p:spPr bwMode="auto">
          <a:xfrm>
            <a:off x="5856043" y="5299916"/>
            <a:ext cx="176106" cy="213900"/>
          </a:xfrm>
          <a:prstGeom prst="downArrow">
            <a:avLst>
              <a:gd name="adj1" fmla="val 50000"/>
              <a:gd name="adj2" fmla="val 37521"/>
            </a:avLst>
          </a:prstGeom>
          <a:solidFill>
            <a:srgbClr val="92D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68" name="AutoShape 24"/>
          <p:cNvSpPr>
            <a:spLocks noChangeArrowheads="1"/>
          </p:cNvSpPr>
          <p:nvPr/>
        </p:nvSpPr>
        <p:spPr bwMode="auto">
          <a:xfrm>
            <a:off x="5872257" y="6142981"/>
            <a:ext cx="176106" cy="213900"/>
          </a:xfrm>
          <a:prstGeom prst="downArrow">
            <a:avLst>
              <a:gd name="adj1" fmla="val 50000"/>
              <a:gd name="adj2" fmla="val 37521"/>
            </a:avLst>
          </a:prstGeom>
          <a:solidFill>
            <a:srgbClr val="92D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33" name="Obdélník 32"/>
          <p:cNvSpPr/>
          <p:nvPr/>
        </p:nvSpPr>
        <p:spPr>
          <a:xfrm>
            <a:off x="5345943" y="1829066"/>
            <a:ext cx="365191" cy="3842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3200" b="1" dirty="0">
                <a:solidFill>
                  <a:schemeClr val="accent6"/>
                </a:solidFill>
              </a:rPr>
              <a:t>+</a:t>
            </a:r>
          </a:p>
        </p:txBody>
      </p:sp>
      <p:sp>
        <p:nvSpPr>
          <p:cNvPr id="69" name="Obdélník 68"/>
          <p:cNvSpPr/>
          <p:nvPr/>
        </p:nvSpPr>
        <p:spPr>
          <a:xfrm>
            <a:off x="7137085" y="4210810"/>
            <a:ext cx="365191" cy="3842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3200" b="1" dirty="0">
                <a:solidFill>
                  <a:srgbClr val="FF0000"/>
                </a:solidFill>
              </a:rPr>
              <a:t>-</a:t>
            </a:r>
          </a:p>
        </p:txBody>
      </p:sp>
      <p:sp>
        <p:nvSpPr>
          <p:cNvPr id="70" name="Obdélník 69"/>
          <p:cNvSpPr/>
          <p:nvPr/>
        </p:nvSpPr>
        <p:spPr>
          <a:xfrm>
            <a:off x="4376417" y="2629978"/>
            <a:ext cx="365191" cy="3842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3200" b="1" dirty="0">
                <a:solidFill>
                  <a:srgbClr val="FF0000"/>
                </a:solidFill>
              </a:rPr>
              <a:t>-</a:t>
            </a:r>
          </a:p>
        </p:txBody>
      </p:sp>
      <p:sp>
        <p:nvSpPr>
          <p:cNvPr id="71" name="Obdélník 70"/>
          <p:cNvSpPr/>
          <p:nvPr/>
        </p:nvSpPr>
        <p:spPr>
          <a:xfrm>
            <a:off x="6539206" y="1874461"/>
            <a:ext cx="365191" cy="3842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3200" b="1" dirty="0">
                <a:solidFill>
                  <a:schemeClr val="accent6"/>
                </a:solidFill>
              </a:rPr>
              <a:t>+</a:t>
            </a:r>
          </a:p>
        </p:txBody>
      </p:sp>
      <p:sp>
        <p:nvSpPr>
          <p:cNvPr id="72" name="Obdélník 71"/>
          <p:cNvSpPr/>
          <p:nvPr/>
        </p:nvSpPr>
        <p:spPr>
          <a:xfrm>
            <a:off x="6380320" y="3612471"/>
            <a:ext cx="365191" cy="3842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3200" b="1" dirty="0">
                <a:solidFill>
                  <a:schemeClr val="accent6"/>
                </a:solidFill>
              </a:rPr>
              <a:t>+</a:t>
            </a:r>
          </a:p>
        </p:txBody>
      </p:sp>
      <p:sp>
        <p:nvSpPr>
          <p:cNvPr id="73" name="Obdélník 72"/>
          <p:cNvSpPr/>
          <p:nvPr/>
        </p:nvSpPr>
        <p:spPr>
          <a:xfrm>
            <a:off x="5997703" y="5982787"/>
            <a:ext cx="365191" cy="3842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3200" b="1" dirty="0">
                <a:solidFill>
                  <a:schemeClr val="accent6"/>
                </a:solidFill>
              </a:rPr>
              <a:t>+</a:t>
            </a:r>
          </a:p>
        </p:txBody>
      </p:sp>
      <p:sp>
        <p:nvSpPr>
          <p:cNvPr id="74" name="Obdélník 73"/>
          <p:cNvSpPr/>
          <p:nvPr/>
        </p:nvSpPr>
        <p:spPr>
          <a:xfrm>
            <a:off x="5965271" y="4403657"/>
            <a:ext cx="365191" cy="3842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3200" b="1" dirty="0">
                <a:solidFill>
                  <a:schemeClr val="accent6"/>
                </a:solidFill>
              </a:rPr>
              <a:t>+</a:t>
            </a:r>
          </a:p>
        </p:txBody>
      </p:sp>
      <p:sp>
        <p:nvSpPr>
          <p:cNvPr id="76" name="Obdélník 75"/>
          <p:cNvSpPr/>
          <p:nvPr/>
        </p:nvSpPr>
        <p:spPr>
          <a:xfrm>
            <a:off x="8257764" y="2153319"/>
            <a:ext cx="365191" cy="3842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3200" b="1" dirty="0">
                <a:solidFill>
                  <a:schemeClr val="accent6"/>
                </a:solidFill>
              </a:rPr>
              <a:t>+</a:t>
            </a:r>
          </a:p>
        </p:txBody>
      </p:sp>
      <p:sp>
        <p:nvSpPr>
          <p:cNvPr id="82" name="Obdélník 81"/>
          <p:cNvSpPr/>
          <p:nvPr/>
        </p:nvSpPr>
        <p:spPr>
          <a:xfrm>
            <a:off x="7524943" y="1955522"/>
            <a:ext cx="365191" cy="3842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3200" b="1" dirty="0">
                <a:solidFill>
                  <a:schemeClr val="accent6"/>
                </a:solidFill>
              </a:rPr>
              <a:t>+</a:t>
            </a:r>
          </a:p>
        </p:txBody>
      </p:sp>
      <p:sp>
        <p:nvSpPr>
          <p:cNvPr id="83" name="Obdélník 82"/>
          <p:cNvSpPr/>
          <p:nvPr/>
        </p:nvSpPr>
        <p:spPr>
          <a:xfrm>
            <a:off x="4408836" y="1845271"/>
            <a:ext cx="365191" cy="3842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3200" b="1" dirty="0">
                <a:solidFill>
                  <a:schemeClr val="accent6"/>
                </a:solidFill>
              </a:rPr>
              <a:t>+</a:t>
            </a:r>
          </a:p>
        </p:txBody>
      </p:sp>
      <p:sp>
        <p:nvSpPr>
          <p:cNvPr id="84" name="Obdélník 83"/>
          <p:cNvSpPr/>
          <p:nvPr/>
        </p:nvSpPr>
        <p:spPr>
          <a:xfrm>
            <a:off x="3783024" y="1929582"/>
            <a:ext cx="365191" cy="3842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3200" b="1" dirty="0">
                <a:solidFill>
                  <a:schemeClr val="accent6"/>
                </a:solidFill>
              </a:rPr>
              <a:t>+</a:t>
            </a:r>
          </a:p>
        </p:txBody>
      </p:sp>
      <p:sp>
        <p:nvSpPr>
          <p:cNvPr id="85" name="Obdélník 84"/>
          <p:cNvSpPr/>
          <p:nvPr/>
        </p:nvSpPr>
        <p:spPr>
          <a:xfrm>
            <a:off x="3273935" y="2208440"/>
            <a:ext cx="365191" cy="3842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3200" b="1" dirty="0">
                <a:solidFill>
                  <a:schemeClr val="accent6"/>
                </a:solidFill>
              </a:rPr>
              <a:t>+</a:t>
            </a:r>
          </a:p>
        </p:txBody>
      </p:sp>
      <p:pic>
        <p:nvPicPr>
          <p:cNvPr id="51" name="Obrázek 3">
            <a:extLst>
              <a:ext uri="{FF2B5EF4-FFF2-40B4-BE49-F238E27FC236}">
                <a16:creationId xmlns:a16="http://schemas.microsoft.com/office/drawing/2014/main" id="{42953A97-1000-4F0F-8E2C-BBD67FD58D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6796" y="5783667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B1119C06-CE70-4572-AD26-4816044452C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75721" y="420115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06507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6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Slide24"/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070" y="38797"/>
            <a:ext cx="8251902" cy="6819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ázek 3">
            <a:extLst>
              <a:ext uri="{FF2B5EF4-FFF2-40B4-BE49-F238E27FC236}">
                <a16:creationId xmlns:a16="http://schemas.microsoft.com/office/drawing/2014/main" id="{A1359300-AAC0-4871-90BF-A54CBC17F6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7265" y="5783667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D4DBF15-8CCF-46C4-B6DE-82FE054FA0C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36560" y="332656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85129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1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drchelson.com/wp-content/uploads/2014/09/Untitled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63" y="1241388"/>
            <a:ext cx="9205541" cy="4645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Nadpis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35083" y="121926"/>
            <a:ext cx="11817579" cy="1325563"/>
          </a:xfrm>
        </p:spPr>
        <p:txBody>
          <a:bodyPr/>
          <a:lstStyle/>
          <a:p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Endogenous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exogenous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cortisol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secretion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6" name="Obdélník 5"/>
          <p:cNvSpPr/>
          <p:nvPr/>
        </p:nvSpPr>
        <p:spPr>
          <a:xfrm>
            <a:off x="9659566" y="2694562"/>
            <a:ext cx="1935804" cy="28891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Resting</a:t>
            </a:r>
            <a:r>
              <a:rPr lang="cs-CZ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20 – 25 mg/24 </a:t>
            </a:r>
            <a:r>
              <a:rPr lang="cs-CZ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hours</a:t>
            </a:r>
            <a:endParaRPr lang="cs-CZ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Stress: 10 </a:t>
            </a:r>
            <a:r>
              <a:rPr lang="cs-CZ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times</a:t>
            </a:r>
            <a:r>
              <a:rPr lang="cs-CZ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higher</a:t>
            </a:r>
            <a:endParaRPr lang="cs-CZ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Maximum: 6 – 8 </a:t>
            </a:r>
            <a:r>
              <a:rPr lang="cs-CZ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hours</a:t>
            </a:r>
            <a:r>
              <a:rPr lang="cs-CZ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a.m</a:t>
            </a:r>
            <a:r>
              <a:rPr lang="cs-CZ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2" name="Obdélník 1"/>
          <p:cNvSpPr/>
          <p:nvPr/>
        </p:nvSpPr>
        <p:spPr>
          <a:xfrm>
            <a:off x="235083" y="6128212"/>
            <a:ext cx="66095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Exogenous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corticoids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usage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endogenous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secretion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downturn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Obrázek 3">
            <a:extLst>
              <a:ext uri="{FF2B5EF4-FFF2-40B4-BE49-F238E27FC236}">
                <a16:creationId xmlns:a16="http://schemas.microsoft.com/office/drawing/2014/main" id="{52F7308C-4DB9-46D5-BE52-D6887372C3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6796" y="5783667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802F4F8-DA6B-4D78-9767-12AB33DBF1B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985770" y="1461425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68590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7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66056" y="2255520"/>
            <a:ext cx="16807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Glucocorticoid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Nadpis 1"/>
          <p:cNvSpPr txBox="1">
            <a:spLocks/>
          </p:cNvSpPr>
          <p:nvPr/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Mechanism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action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cellular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level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vál 4"/>
          <p:cNvSpPr/>
          <p:nvPr/>
        </p:nvSpPr>
        <p:spPr>
          <a:xfrm>
            <a:off x="3042138" y="1369500"/>
            <a:ext cx="5913120" cy="4775200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vál 5"/>
          <p:cNvSpPr/>
          <p:nvPr/>
        </p:nvSpPr>
        <p:spPr>
          <a:xfrm>
            <a:off x="5486401" y="2255520"/>
            <a:ext cx="2664823" cy="2223254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Výsečový 9"/>
          <p:cNvSpPr/>
          <p:nvPr/>
        </p:nvSpPr>
        <p:spPr>
          <a:xfrm rot="19255214">
            <a:off x="4075191" y="3861158"/>
            <a:ext cx="575091" cy="608064"/>
          </a:xfrm>
          <a:prstGeom prst="pie">
            <a:avLst>
              <a:gd name="adj1" fmla="val 20893253"/>
              <a:gd name="adj2" fmla="val 16200000"/>
            </a:avLst>
          </a:prstGeom>
          <a:solidFill>
            <a:srgbClr val="00B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11" name="Rovnoramenný trojúhelník 10"/>
          <p:cNvSpPr/>
          <p:nvPr/>
        </p:nvSpPr>
        <p:spPr>
          <a:xfrm flipV="1">
            <a:off x="2246811" y="2347457"/>
            <a:ext cx="378824" cy="277395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TextovéPole 11"/>
          <p:cNvSpPr txBox="1"/>
          <p:nvPr/>
        </p:nvSpPr>
        <p:spPr>
          <a:xfrm>
            <a:off x="3897086" y="4478774"/>
            <a:ext cx="11059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Receptor</a:t>
            </a:r>
          </a:p>
        </p:txBody>
      </p:sp>
      <p:sp>
        <p:nvSpPr>
          <p:cNvPr id="13" name="Obdélník 12"/>
          <p:cNvSpPr/>
          <p:nvPr/>
        </p:nvSpPr>
        <p:spPr>
          <a:xfrm>
            <a:off x="9274002" y="609600"/>
            <a:ext cx="175560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2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Specific</a:t>
            </a:r>
            <a:endParaRPr lang="cs-CZ" sz="32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Šipka doprava 13"/>
          <p:cNvSpPr/>
          <p:nvPr/>
        </p:nvSpPr>
        <p:spPr>
          <a:xfrm>
            <a:off x="8282596" y="784725"/>
            <a:ext cx="905691" cy="313508"/>
          </a:xfrm>
          <a:prstGeom prst="rightArrow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TextovéPole 17"/>
          <p:cNvSpPr txBox="1"/>
          <p:nvPr/>
        </p:nvSpPr>
        <p:spPr>
          <a:xfrm>
            <a:off x="3481150" y="3715662"/>
            <a:ext cx="19034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Receptor-hormon komplex</a:t>
            </a:r>
          </a:p>
        </p:txBody>
      </p:sp>
      <p:sp>
        <p:nvSpPr>
          <p:cNvPr id="3" name="TextovéPole 2"/>
          <p:cNvSpPr txBox="1"/>
          <p:nvPr/>
        </p:nvSpPr>
        <p:spPr>
          <a:xfrm rot="2348604">
            <a:off x="1035294" y="4639246"/>
            <a:ext cx="1948301" cy="1200329"/>
          </a:xfrm>
          <a:prstGeom prst="rect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Receptor in cytoplasma –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slower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efekt</a:t>
            </a:r>
          </a:p>
          <a:p>
            <a:pPr algn="ctr"/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Obrázek 3">
            <a:extLst>
              <a:ext uri="{FF2B5EF4-FFF2-40B4-BE49-F238E27FC236}">
                <a16:creationId xmlns:a16="http://schemas.microsoft.com/office/drawing/2014/main" id="{FE3FAC35-347B-40E7-BDCB-46B52EA3C7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6796" y="5783667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21614DB-1F06-4159-B398-43553A0460D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584821" y="1830586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40155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0.00023 L 4.16667E-7 0.00046 C 0.00208 -0.00116 0.0043 -0.00394 0.00677 -0.00417 C 0.01979 -0.00509 0.03281 -0.00347 0.04596 -0.00278 C 0.04844 -0.00255 0.0526 -0.00093 0.05534 0.00023 C 0.0569 0.00116 0.05885 0.00185 0.06042 0.00324 C 0.06159 0.00417 0.06263 0.00556 0.0638 0.00625 C 0.06667 0.00764 0.0681 0.00694 0.07057 0.00903 C 0.07161 0.00995 0.07214 0.01134 0.07318 0.01204 C 0.07422 0.01273 0.07552 0.01296 0.07669 0.01343 C 0.07747 0.01389 0.07825 0.01458 0.07917 0.01505 C 0.08411 0.0206 0.0793 0.01574 0.08424 0.01944 C 0.08542 0.02014 0.08659 0.02153 0.08776 0.02222 C 0.09023 0.02407 0.09544 0.02685 0.09544 0.02708 C 0.10039 0.03519 0.09596 0.02824 0.10469 0.03843 L 0.1099 0.04421 C 0.11081 0.04514 0.11146 0.04676 0.11237 0.04722 C 0.11328 0.04769 0.11419 0.04815 0.11497 0.04884 C 0.11628 0.04954 0.11966 0.05046 0.12096 0.05185 C 0.12448 0.05463 0.12253 0.05394 0.12526 0.05741 C 0.12604 0.0588 0.12695 0.05949 0.12773 0.06042 C 0.13177 0.07106 0.12656 0.05856 0.13281 0.06921 C 0.13359 0.0706 0.13398 0.07245 0.13464 0.07384 C 0.13542 0.07523 0.13646 0.07639 0.13724 0.07824 C 0.13776 0.0794 0.13815 0.08125 0.13893 0.08241 C 0.13932 0.0838 0.1401 0.08449 0.14049 0.08542 C 0.14492 0.09468 0.13984 0.08565 0.14401 0.09282 C 0.14427 0.09421 0.1444 0.09606 0.14492 0.09722 C 0.14531 0.09838 0.14609 0.09907 0.14648 0.10023 C 0.14753 0.10208 0.14818 0.10394 0.14909 0.10602 C 0.14935 0.10741 0.14987 0.10903 0.15 0.11042 C 0.15039 0.11319 0.15026 0.11644 0.15078 0.11921 C 0.15117 0.12106 0.15195 0.12222 0.1526 0.12384 C 0.15286 0.12477 0.15312 0.12569 0.15352 0.12685 L 0.15169 0.12523 " pathEditMode="relative" rAng="0" ptsTypes="AAAAAAAAAAAAAAAAAAAAAAAAAAAAAAAAAAA">
                                      <p:cBhvr>
                                        <p:cTn id="1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69" y="6088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68 4.07407E-6 L -0.00468 0.00162 C -0.01263 -0.00487 -0.025 -0.00926 -0.0289 -0.01459 C -0.03177 -0.01713 -0.025 -0.01968 -0.02083 -0.02223 C -0.01263 -0.02894 -0.01666 -0.02686 0.00378 -0.03218 C 0.02891 -0.04931 0.01797 -0.03912 0.00378 -0.07755 C 0.00248 -0.07963 -0.00468 -0.08102 -0.00468 -0.08287 C -0.0069 -0.09051 -0.00468 -0.09838 -0.00468 -0.10487 L -0.00468 -0.10371 " pathEditMode="relative" rAng="0" ptsTypes="AAAAAAAAA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" y="-5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3154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  <p:bldP spid="10" grpId="0" animBg="1"/>
      <p:bldP spid="10" grpId="1" animBg="1"/>
      <p:bldP spid="11" grpId="0" animBg="1"/>
      <p:bldP spid="12" grpId="0"/>
      <p:bldP spid="13" grpId="0"/>
      <p:bldP spid="14" grpId="0" animBg="1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ál 4"/>
          <p:cNvSpPr/>
          <p:nvPr/>
        </p:nvSpPr>
        <p:spPr>
          <a:xfrm>
            <a:off x="3042138" y="1441310"/>
            <a:ext cx="5913120" cy="4775200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6" name="Ovál 5"/>
          <p:cNvSpPr/>
          <p:nvPr/>
        </p:nvSpPr>
        <p:spPr>
          <a:xfrm>
            <a:off x="5486401" y="2255520"/>
            <a:ext cx="2664823" cy="2223254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11" name="Skupina 10"/>
          <p:cNvGrpSpPr/>
          <p:nvPr/>
        </p:nvGrpSpPr>
        <p:grpSpPr>
          <a:xfrm>
            <a:off x="4016454" y="3107598"/>
            <a:ext cx="575091" cy="608064"/>
            <a:chOff x="4016454" y="3453068"/>
            <a:chExt cx="575091" cy="608064"/>
          </a:xfrm>
        </p:grpSpPr>
        <p:sp>
          <p:nvSpPr>
            <p:cNvPr id="12" name="Výsečový 11"/>
            <p:cNvSpPr/>
            <p:nvPr/>
          </p:nvSpPr>
          <p:spPr>
            <a:xfrm rot="19255214">
              <a:off x="4016454" y="3453068"/>
              <a:ext cx="575091" cy="608064"/>
            </a:xfrm>
            <a:prstGeom prst="pie">
              <a:avLst>
                <a:gd name="adj1" fmla="val 20893253"/>
                <a:gd name="adj2" fmla="val 16200000"/>
              </a:avLst>
            </a:prstGeom>
            <a:solidFill>
              <a:srgbClr val="00B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>
                <a:solidFill>
                  <a:schemeClr val="tx1"/>
                </a:solidFill>
              </a:endParaRPr>
            </a:p>
          </p:txBody>
        </p:sp>
        <p:sp>
          <p:nvSpPr>
            <p:cNvPr id="13" name="Rovnoramenný trojúhelník 12"/>
            <p:cNvSpPr/>
            <p:nvPr/>
          </p:nvSpPr>
          <p:spPr>
            <a:xfrm flipV="1">
              <a:off x="4114587" y="3511908"/>
              <a:ext cx="378824" cy="277395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cxnSp>
        <p:nvCxnSpPr>
          <p:cNvPr id="16" name="Zakřivená spojnice 15"/>
          <p:cNvCxnSpPr/>
          <p:nvPr/>
        </p:nvCxnSpPr>
        <p:spPr>
          <a:xfrm>
            <a:off x="6475218" y="2917728"/>
            <a:ext cx="1082566" cy="612424"/>
          </a:xfrm>
          <a:prstGeom prst="curvedConnector3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Zakřivená spojnice 16"/>
          <p:cNvCxnSpPr/>
          <p:nvPr/>
        </p:nvCxnSpPr>
        <p:spPr>
          <a:xfrm>
            <a:off x="6396391" y="3051852"/>
            <a:ext cx="1082566" cy="612424"/>
          </a:xfrm>
          <a:prstGeom prst="curvedConnector3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Šipka doprava 20"/>
          <p:cNvSpPr/>
          <p:nvPr/>
        </p:nvSpPr>
        <p:spPr>
          <a:xfrm rot="7027868">
            <a:off x="6324541" y="3369457"/>
            <a:ext cx="455446" cy="2101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9" name="Skupina 8"/>
          <p:cNvGrpSpPr/>
          <p:nvPr/>
        </p:nvGrpSpPr>
        <p:grpSpPr>
          <a:xfrm>
            <a:off x="5548678" y="4519407"/>
            <a:ext cx="254169" cy="296274"/>
            <a:chOff x="3282455" y="5564191"/>
            <a:chExt cx="407448" cy="499500"/>
          </a:xfrm>
        </p:grpSpPr>
        <p:sp>
          <p:nvSpPr>
            <p:cNvPr id="8" name="Vývojový diagram: spojnice 7"/>
            <p:cNvSpPr/>
            <p:nvPr/>
          </p:nvSpPr>
          <p:spPr>
            <a:xfrm>
              <a:off x="3509924" y="5633091"/>
              <a:ext cx="99849" cy="92073"/>
            </a:xfrm>
            <a:prstGeom prst="flowChartConnector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4" name="Vývojový diagram: spojnice 23"/>
            <p:cNvSpPr/>
            <p:nvPr/>
          </p:nvSpPr>
          <p:spPr>
            <a:xfrm>
              <a:off x="3282455" y="5925582"/>
              <a:ext cx="99849" cy="92073"/>
            </a:xfrm>
            <a:prstGeom prst="flowChartConnector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5" name="Vývojový diagram: spojnice 24"/>
            <p:cNvSpPr/>
            <p:nvPr/>
          </p:nvSpPr>
          <p:spPr>
            <a:xfrm>
              <a:off x="3382304" y="5971618"/>
              <a:ext cx="99849" cy="92073"/>
            </a:xfrm>
            <a:prstGeom prst="flowChartConnector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6" name="Vývojový diagram: spojnice 25"/>
            <p:cNvSpPr/>
            <p:nvPr/>
          </p:nvSpPr>
          <p:spPr>
            <a:xfrm>
              <a:off x="3482153" y="5925582"/>
              <a:ext cx="99849" cy="92073"/>
            </a:xfrm>
            <a:prstGeom prst="flowChartConnector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7" name="Vývojový diagram: spojnice 26"/>
            <p:cNvSpPr/>
            <p:nvPr/>
          </p:nvSpPr>
          <p:spPr>
            <a:xfrm>
              <a:off x="3442321" y="5833509"/>
              <a:ext cx="99849" cy="92073"/>
            </a:xfrm>
            <a:prstGeom prst="flowChartConnector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8" name="Vývojový diagram: spojnice 27"/>
            <p:cNvSpPr/>
            <p:nvPr/>
          </p:nvSpPr>
          <p:spPr>
            <a:xfrm>
              <a:off x="3362388" y="5778448"/>
              <a:ext cx="99849" cy="92073"/>
            </a:xfrm>
            <a:prstGeom prst="flowChartConnector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9" name="Vývojový diagram: spojnice 28"/>
            <p:cNvSpPr/>
            <p:nvPr/>
          </p:nvSpPr>
          <p:spPr>
            <a:xfrm>
              <a:off x="3432228" y="5710282"/>
              <a:ext cx="99849" cy="92073"/>
            </a:xfrm>
            <a:prstGeom prst="flowChartConnector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0" name="Vývojový diagram: spojnice 29"/>
            <p:cNvSpPr/>
            <p:nvPr/>
          </p:nvSpPr>
          <p:spPr>
            <a:xfrm>
              <a:off x="3590054" y="5564191"/>
              <a:ext cx="99849" cy="92073"/>
            </a:xfrm>
            <a:prstGeom prst="flowChartConnector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7" t="8336" r="10292" b="5278"/>
          <a:stretch/>
        </p:blipFill>
        <p:spPr>
          <a:xfrm>
            <a:off x="4088219" y="4237074"/>
            <a:ext cx="361508" cy="345560"/>
          </a:xfrm>
          <a:prstGeom prst="rect">
            <a:avLst/>
          </a:prstGeom>
        </p:spPr>
      </p:pic>
      <p:sp>
        <p:nvSpPr>
          <p:cNvPr id="10" name="Volný tvar 9"/>
          <p:cNvSpPr/>
          <p:nvPr/>
        </p:nvSpPr>
        <p:spPr>
          <a:xfrm>
            <a:off x="6818812" y="4851446"/>
            <a:ext cx="187922" cy="181173"/>
          </a:xfrm>
          <a:custGeom>
            <a:avLst/>
            <a:gdLst>
              <a:gd name="connsiteX0" fmla="*/ 12555 w 326242"/>
              <a:gd name="connsiteY0" fmla="*/ 218158 h 292586"/>
              <a:gd name="connsiteX1" fmla="*/ 17871 w 326242"/>
              <a:gd name="connsiteY1" fmla="*/ 250056 h 292586"/>
              <a:gd name="connsiteX2" fmla="*/ 55085 w 326242"/>
              <a:gd name="connsiteY2" fmla="*/ 292586 h 292586"/>
              <a:gd name="connsiteX3" fmla="*/ 134829 w 326242"/>
              <a:gd name="connsiteY3" fmla="*/ 281954 h 292586"/>
              <a:gd name="connsiteX4" fmla="*/ 150778 w 326242"/>
              <a:gd name="connsiteY4" fmla="*/ 276638 h 292586"/>
              <a:gd name="connsiteX5" fmla="*/ 156095 w 326242"/>
              <a:gd name="connsiteY5" fmla="*/ 260689 h 292586"/>
              <a:gd name="connsiteX6" fmla="*/ 134829 w 326242"/>
              <a:gd name="connsiteY6" fmla="*/ 191577 h 292586"/>
              <a:gd name="connsiteX7" fmla="*/ 118881 w 326242"/>
              <a:gd name="connsiteY7" fmla="*/ 180944 h 292586"/>
              <a:gd name="connsiteX8" fmla="*/ 65718 w 326242"/>
              <a:gd name="connsiteY8" fmla="*/ 202210 h 292586"/>
              <a:gd name="connsiteX9" fmla="*/ 60401 w 326242"/>
              <a:gd name="connsiteY9" fmla="*/ 223475 h 292586"/>
              <a:gd name="connsiteX10" fmla="*/ 65718 w 326242"/>
              <a:gd name="connsiteY10" fmla="*/ 239424 h 292586"/>
              <a:gd name="connsiteX11" fmla="*/ 86983 w 326242"/>
              <a:gd name="connsiteY11" fmla="*/ 244740 h 292586"/>
              <a:gd name="connsiteX12" fmla="*/ 102932 w 326242"/>
              <a:gd name="connsiteY12" fmla="*/ 250056 h 292586"/>
              <a:gd name="connsiteX13" fmla="*/ 219890 w 326242"/>
              <a:gd name="connsiteY13" fmla="*/ 244740 h 292586"/>
              <a:gd name="connsiteX14" fmla="*/ 235839 w 326242"/>
              <a:gd name="connsiteY14" fmla="*/ 239424 h 292586"/>
              <a:gd name="connsiteX15" fmla="*/ 241155 w 326242"/>
              <a:gd name="connsiteY15" fmla="*/ 218158 h 292586"/>
              <a:gd name="connsiteX16" fmla="*/ 235839 w 326242"/>
              <a:gd name="connsiteY16" fmla="*/ 164996 h 292586"/>
              <a:gd name="connsiteX17" fmla="*/ 209257 w 326242"/>
              <a:gd name="connsiteY17" fmla="*/ 133098 h 292586"/>
              <a:gd name="connsiteX18" fmla="*/ 193308 w 326242"/>
              <a:gd name="connsiteY18" fmla="*/ 127782 h 292586"/>
              <a:gd name="connsiteX19" fmla="*/ 156095 w 326242"/>
              <a:gd name="connsiteY19" fmla="*/ 133098 h 292586"/>
              <a:gd name="connsiteX20" fmla="*/ 156095 w 326242"/>
              <a:gd name="connsiteY20" fmla="*/ 175628 h 292586"/>
              <a:gd name="connsiteX21" fmla="*/ 283685 w 326242"/>
              <a:gd name="connsiteY21" fmla="*/ 154363 h 292586"/>
              <a:gd name="connsiteX22" fmla="*/ 289001 w 326242"/>
              <a:gd name="connsiteY22" fmla="*/ 138414 h 292586"/>
              <a:gd name="connsiteX23" fmla="*/ 273053 w 326242"/>
              <a:gd name="connsiteY23" fmla="*/ 85251 h 292586"/>
              <a:gd name="connsiteX24" fmla="*/ 257104 w 326242"/>
              <a:gd name="connsiteY24" fmla="*/ 79935 h 292586"/>
              <a:gd name="connsiteX25" fmla="*/ 230522 w 326242"/>
              <a:gd name="connsiteY25" fmla="*/ 85251 h 292586"/>
              <a:gd name="connsiteX26" fmla="*/ 241155 w 326242"/>
              <a:gd name="connsiteY26" fmla="*/ 111833 h 292586"/>
              <a:gd name="connsiteX27" fmla="*/ 283685 w 326242"/>
              <a:gd name="connsiteY27" fmla="*/ 117149 h 292586"/>
              <a:gd name="connsiteX28" fmla="*/ 320899 w 326242"/>
              <a:gd name="connsiteY28" fmla="*/ 111833 h 292586"/>
              <a:gd name="connsiteX29" fmla="*/ 294318 w 326242"/>
              <a:gd name="connsiteY29" fmla="*/ 42721 h 292586"/>
              <a:gd name="connsiteX30" fmla="*/ 278369 w 326242"/>
              <a:gd name="connsiteY30" fmla="*/ 37405 h 292586"/>
              <a:gd name="connsiteX31" fmla="*/ 203941 w 326242"/>
              <a:gd name="connsiteY31" fmla="*/ 42721 h 292586"/>
              <a:gd name="connsiteX32" fmla="*/ 187992 w 326242"/>
              <a:gd name="connsiteY32" fmla="*/ 48038 h 292586"/>
              <a:gd name="connsiteX33" fmla="*/ 172043 w 326242"/>
              <a:gd name="connsiteY33" fmla="*/ 63986 h 292586"/>
              <a:gd name="connsiteX34" fmla="*/ 156095 w 326242"/>
              <a:gd name="connsiteY34" fmla="*/ 74619 h 292586"/>
              <a:gd name="connsiteX35" fmla="*/ 145462 w 326242"/>
              <a:gd name="connsiteY35" fmla="*/ 95884 h 292586"/>
              <a:gd name="connsiteX36" fmla="*/ 129513 w 326242"/>
              <a:gd name="connsiteY36" fmla="*/ 106517 h 292586"/>
              <a:gd name="connsiteX37" fmla="*/ 113564 w 326242"/>
              <a:gd name="connsiteY37" fmla="*/ 143731 h 292586"/>
              <a:gd name="connsiteX38" fmla="*/ 97615 w 326242"/>
              <a:gd name="connsiteY38" fmla="*/ 149047 h 292586"/>
              <a:gd name="connsiteX39" fmla="*/ 86983 w 326242"/>
              <a:gd name="connsiteY39" fmla="*/ 164996 h 292586"/>
              <a:gd name="connsiteX40" fmla="*/ 55085 w 326242"/>
              <a:gd name="connsiteY40" fmla="*/ 180944 h 292586"/>
              <a:gd name="connsiteX41" fmla="*/ 33820 w 326242"/>
              <a:gd name="connsiteY41" fmla="*/ 186261 h 292586"/>
              <a:gd name="connsiteX42" fmla="*/ 1922 w 326242"/>
              <a:gd name="connsiteY42" fmla="*/ 180944 h 292586"/>
              <a:gd name="connsiteX43" fmla="*/ 7239 w 326242"/>
              <a:gd name="connsiteY43" fmla="*/ 154363 h 292586"/>
              <a:gd name="connsiteX44" fmla="*/ 23188 w 326242"/>
              <a:gd name="connsiteY44" fmla="*/ 122465 h 292586"/>
              <a:gd name="connsiteX45" fmla="*/ 28504 w 326242"/>
              <a:gd name="connsiteY45" fmla="*/ 101200 h 292586"/>
              <a:gd name="connsiteX46" fmla="*/ 44453 w 326242"/>
              <a:gd name="connsiteY46" fmla="*/ 85251 h 292586"/>
              <a:gd name="connsiteX47" fmla="*/ 81667 w 326242"/>
              <a:gd name="connsiteY47" fmla="*/ 69303 h 292586"/>
              <a:gd name="connsiteX48" fmla="*/ 118881 w 326242"/>
              <a:gd name="connsiteY48" fmla="*/ 63986 h 292586"/>
              <a:gd name="connsiteX49" fmla="*/ 134829 w 326242"/>
              <a:gd name="connsiteY49" fmla="*/ 58670 h 292586"/>
              <a:gd name="connsiteX50" fmla="*/ 166727 w 326242"/>
              <a:gd name="connsiteY50" fmla="*/ 37405 h 292586"/>
              <a:gd name="connsiteX51" fmla="*/ 145462 w 326242"/>
              <a:gd name="connsiteY51" fmla="*/ 191 h 292586"/>
              <a:gd name="connsiteX52" fmla="*/ 140146 w 326242"/>
              <a:gd name="connsiteY52" fmla="*/ 191 h 292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326242" h="292586">
                <a:moveTo>
                  <a:pt x="12555" y="218158"/>
                </a:moveTo>
                <a:cubicBezTo>
                  <a:pt x="14327" y="228791"/>
                  <a:pt x="13725" y="240106"/>
                  <a:pt x="17871" y="250056"/>
                </a:cubicBezTo>
                <a:cubicBezTo>
                  <a:pt x="29799" y="278683"/>
                  <a:pt x="34944" y="279159"/>
                  <a:pt x="55085" y="292586"/>
                </a:cubicBezTo>
                <a:cubicBezTo>
                  <a:pt x="81666" y="289042"/>
                  <a:pt x="108377" y="286362"/>
                  <a:pt x="134829" y="281954"/>
                </a:cubicBezTo>
                <a:cubicBezTo>
                  <a:pt x="140357" y="281033"/>
                  <a:pt x="146815" y="280600"/>
                  <a:pt x="150778" y="276638"/>
                </a:cubicBezTo>
                <a:cubicBezTo>
                  <a:pt x="154741" y="272675"/>
                  <a:pt x="154323" y="266005"/>
                  <a:pt x="156095" y="260689"/>
                </a:cubicBezTo>
                <a:cubicBezTo>
                  <a:pt x="148314" y="167334"/>
                  <a:pt x="171547" y="209937"/>
                  <a:pt x="134829" y="191577"/>
                </a:cubicBezTo>
                <a:cubicBezTo>
                  <a:pt x="129114" y="188720"/>
                  <a:pt x="124197" y="184488"/>
                  <a:pt x="118881" y="180944"/>
                </a:cubicBezTo>
                <a:cubicBezTo>
                  <a:pt x="93520" y="184568"/>
                  <a:pt x="78950" y="179055"/>
                  <a:pt x="65718" y="202210"/>
                </a:cubicBezTo>
                <a:cubicBezTo>
                  <a:pt x="62093" y="208554"/>
                  <a:pt x="62173" y="216387"/>
                  <a:pt x="60401" y="223475"/>
                </a:cubicBezTo>
                <a:cubicBezTo>
                  <a:pt x="62173" y="228791"/>
                  <a:pt x="61342" y="235923"/>
                  <a:pt x="65718" y="239424"/>
                </a:cubicBezTo>
                <a:cubicBezTo>
                  <a:pt x="71423" y="243988"/>
                  <a:pt x="79958" y="242733"/>
                  <a:pt x="86983" y="244740"/>
                </a:cubicBezTo>
                <a:cubicBezTo>
                  <a:pt x="92371" y="246279"/>
                  <a:pt x="97616" y="248284"/>
                  <a:pt x="102932" y="250056"/>
                </a:cubicBezTo>
                <a:cubicBezTo>
                  <a:pt x="141918" y="248284"/>
                  <a:pt x="180988" y="247852"/>
                  <a:pt x="219890" y="244740"/>
                </a:cubicBezTo>
                <a:cubicBezTo>
                  <a:pt x="225476" y="244293"/>
                  <a:pt x="232338" y="243800"/>
                  <a:pt x="235839" y="239424"/>
                </a:cubicBezTo>
                <a:cubicBezTo>
                  <a:pt x="240403" y="233718"/>
                  <a:pt x="239383" y="225247"/>
                  <a:pt x="241155" y="218158"/>
                </a:cubicBezTo>
                <a:cubicBezTo>
                  <a:pt x="239383" y="200437"/>
                  <a:pt x="239844" y="182349"/>
                  <a:pt x="235839" y="164996"/>
                </a:cubicBezTo>
                <a:cubicBezTo>
                  <a:pt x="234056" y="157270"/>
                  <a:pt x="214403" y="136529"/>
                  <a:pt x="209257" y="133098"/>
                </a:cubicBezTo>
                <a:cubicBezTo>
                  <a:pt x="204594" y="129990"/>
                  <a:pt x="198624" y="129554"/>
                  <a:pt x="193308" y="127782"/>
                </a:cubicBezTo>
                <a:cubicBezTo>
                  <a:pt x="180904" y="129554"/>
                  <a:pt x="167302" y="127494"/>
                  <a:pt x="156095" y="133098"/>
                </a:cubicBezTo>
                <a:cubicBezTo>
                  <a:pt x="144205" y="139043"/>
                  <a:pt x="155670" y="173504"/>
                  <a:pt x="156095" y="175628"/>
                </a:cubicBezTo>
                <a:cubicBezTo>
                  <a:pt x="203096" y="173390"/>
                  <a:pt x="255952" y="195963"/>
                  <a:pt x="283685" y="154363"/>
                </a:cubicBezTo>
                <a:cubicBezTo>
                  <a:pt x="286793" y="149700"/>
                  <a:pt x="287229" y="143730"/>
                  <a:pt x="289001" y="138414"/>
                </a:cubicBezTo>
                <a:cubicBezTo>
                  <a:pt x="286675" y="122130"/>
                  <a:pt x="288650" y="97729"/>
                  <a:pt x="273053" y="85251"/>
                </a:cubicBezTo>
                <a:cubicBezTo>
                  <a:pt x="268677" y="81750"/>
                  <a:pt x="262420" y="81707"/>
                  <a:pt x="257104" y="79935"/>
                </a:cubicBezTo>
                <a:cubicBezTo>
                  <a:pt x="248243" y="81707"/>
                  <a:pt x="238041" y="80239"/>
                  <a:pt x="230522" y="85251"/>
                </a:cubicBezTo>
                <a:cubicBezTo>
                  <a:pt x="212542" y="97237"/>
                  <a:pt x="232679" y="109521"/>
                  <a:pt x="241155" y="111833"/>
                </a:cubicBezTo>
                <a:cubicBezTo>
                  <a:pt x="254939" y="115592"/>
                  <a:pt x="269508" y="115377"/>
                  <a:pt x="283685" y="117149"/>
                </a:cubicBezTo>
                <a:cubicBezTo>
                  <a:pt x="296090" y="115377"/>
                  <a:pt x="316079" y="123400"/>
                  <a:pt x="320899" y="111833"/>
                </a:cubicBezTo>
                <a:cubicBezTo>
                  <a:pt x="335421" y="76980"/>
                  <a:pt x="318271" y="54698"/>
                  <a:pt x="294318" y="42721"/>
                </a:cubicBezTo>
                <a:cubicBezTo>
                  <a:pt x="289306" y="40215"/>
                  <a:pt x="283685" y="39177"/>
                  <a:pt x="278369" y="37405"/>
                </a:cubicBezTo>
                <a:cubicBezTo>
                  <a:pt x="253560" y="39177"/>
                  <a:pt x="228643" y="39815"/>
                  <a:pt x="203941" y="42721"/>
                </a:cubicBezTo>
                <a:cubicBezTo>
                  <a:pt x="198375" y="43376"/>
                  <a:pt x="192655" y="44930"/>
                  <a:pt x="187992" y="48038"/>
                </a:cubicBezTo>
                <a:cubicBezTo>
                  <a:pt x="181736" y="52208"/>
                  <a:pt x="177819" y="59173"/>
                  <a:pt x="172043" y="63986"/>
                </a:cubicBezTo>
                <a:cubicBezTo>
                  <a:pt x="167135" y="68076"/>
                  <a:pt x="161411" y="71075"/>
                  <a:pt x="156095" y="74619"/>
                </a:cubicBezTo>
                <a:cubicBezTo>
                  <a:pt x="152551" y="81707"/>
                  <a:pt x="150536" y="89796"/>
                  <a:pt x="145462" y="95884"/>
                </a:cubicBezTo>
                <a:cubicBezTo>
                  <a:pt x="141372" y="100793"/>
                  <a:pt x="133505" y="101528"/>
                  <a:pt x="129513" y="106517"/>
                </a:cubicBezTo>
                <a:cubicBezTo>
                  <a:pt x="104093" y="138291"/>
                  <a:pt x="151592" y="105703"/>
                  <a:pt x="113564" y="143731"/>
                </a:cubicBezTo>
                <a:cubicBezTo>
                  <a:pt x="109601" y="147694"/>
                  <a:pt x="102931" y="147275"/>
                  <a:pt x="97615" y="149047"/>
                </a:cubicBezTo>
                <a:cubicBezTo>
                  <a:pt x="94071" y="154363"/>
                  <a:pt x="91501" y="160478"/>
                  <a:pt x="86983" y="164996"/>
                </a:cubicBezTo>
                <a:cubicBezTo>
                  <a:pt x="77663" y="174316"/>
                  <a:pt x="67192" y="177485"/>
                  <a:pt x="55085" y="180944"/>
                </a:cubicBezTo>
                <a:cubicBezTo>
                  <a:pt x="48060" y="182951"/>
                  <a:pt x="40908" y="184489"/>
                  <a:pt x="33820" y="186261"/>
                </a:cubicBezTo>
                <a:cubicBezTo>
                  <a:pt x="23187" y="184489"/>
                  <a:pt x="8823" y="189225"/>
                  <a:pt x="1922" y="180944"/>
                </a:cubicBezTo>
                <a:cubicBezTo>
                  <a:pt x="-3863" y="174002"/>
                  <a:pt x="5047" y="163129"/>
                  <a:pt x="7239" y="154363"/>
                </a:cubicBezTo>
                <a:cubicBezTo>
                  <a:pt x="11642" y="136753"/>
                  <a:pt x="12791" y="138059"/>
                  <a:pt x="23188" y="122465"/>
                </a:cubicBezTo>
                <a:cubicBezTo>
                  <a:pt x="24960" y="115377"/>
                  <a:pt x="24879" y="107544"/>
                  <a:pt x="28504" y="101200"/>
                </a:cubicBezTo>
                <a:cubicBezTo>
                  <a:pt x="32234" y="94672"/>
                  <a:pt x="38335" y="89621"/>
                  <a:pt x="44453" y="85251"/>
                </a:cubicBezTo>
                <a:cubicBezTo>
                  <a:pt x="51178" y="80448"/>
                  <a:pt x="72026" y="71231"/>
                  <a:pt x="81667" y="69303"/>
                </a:cubicBezTo>
                <a:cubicBezTo>
                  <a:pt x="93954" y="66845"/>
                  <a:pt x="106476" y="65758"/>
                  <a:pt x="118881" y="63986"/>
                </a:cubicBezTo>
                <a:cubicBezTo>
                  <a:pt x="124197" y="62214"/>
                  <a:pt x="129931" y="61391"/>
                  <a:pt x="134829" y="58670"/>
                </a:cubicBezTo>
                <a:cubicBezTo>
                  <a:pt x="146000" y="52464"/>
                  <a:pt x="166727" y="37405"/>
                  <a:pt x="166727" y="37405"/>
                </a:cubicBezTo>
                <a:cubicBezTo>
                  <a:pt x="161219" y="4357"/>
                  <a:pt x="171258" y="6640"/>
                  <a:pt x="145462" y="191"/>
                </a:cubicBezTo>
                <a:cubicBezTo>
                  <a:pt x="143743" y="-239"/>
                  <a:pt x="141918" y="191"/>
                  <a:pt x="140146" y="191"/>
                </a:cubicBezTo>
              </a:path>
            </a:pathLst>
          </a:cu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8" name="Zakřivená spojnice 17"/>
          <p:cNvCxnSpPr/>
          <p:nvPr/>
        </p:nvCxnSpPr>
        <p:spPr>
          <a:xfrm>
            <a:off x="6166856" y="3709951"/>
            <a:ext cx="770818" cy="456207"/>
          </a:xfrm>
          <a:prstGeom prst="curvedConnector3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Šipka doprava 39"/>
          <p:cNvSpPr/>
          <p:nvPr/>
        </p:nvSpPr>
        <p:spPr>
          <a:xfrm>
            <a:off x="8196222" y="1561107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1" name="TextovéPole 40"/>
          <p:cNvSpPr txBox="1"/>
          <p:nvPr/>
        </p:nvSpPr>
        <p:spPr>
          <a:xfrm>
            <a:off x="9434868" y="1373591"/>
            <a:ext cx="2698595" cy="954107"/>
          </a:xfrm>
          <a:prstGeom prst="rect">
            <a:avLst/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cs-CZ" sz="2800" dirty="0" err="1">
                <a:latin typeface="Arial" panose="020B0604020202020204" pitchFamily="34" charset="0"/>
                <a:cs typeface="Arial" panose="020B0604020202020204" pitchFamily="34" charset="0"/>
              </a:rPr>
              <a:t>Change</a:t>
            </a: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8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800" dirty="0" err="1">
                <a:latin typeface="Arial" panose="020B0604020202020204" pitchFamily="34" charset="0"/>
                <a:cs typeface="Arial" panose="020B0604020202020204" pitchFamily="34" charset="0"/>
              </a:rPr>
              <a:t>proteosynthesis</a:t>
            </a:r>
            <a:endParaRPr lang="cs-CZ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Nadpis 1"/>
          <p:cNvSpPr txBox="1">
            <a:spLocks/>
          </p:cNvSpPr>
          <p:nvPr/>
        </p:nvSpPr>
        <p:spPr>
          <a:xfrm>
            <a:off x="795343" y="569603"/>
            <a:ext cx="8596668" cy="13208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Mechanism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action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cellular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level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Obdélník 31"/>
          <p:cNvSpPr/>
          <p:nvPr/>
        </p:nvSpPr>
        <p:spPr>
          <a:xfrm>
            <a:off x="9274002" y="609600"/>
            <a:ext cx="175560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2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Specific</a:t>
            </a:r>
            <a:endParaRPr lang="cs-CZ" sz="32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Šipka doprava 32"/>
          <p:cNvSpPr/>
          <p:nvPr/>
        </p:nvSpPr>
        <p:spPr>
          <a:xfrm>
            <a:off x="8282596" y="784725"/>
            <a:ext cx="905691" cy="313508"/>
          </a:xfrm>
          <a:prstGeom prst="rightArrow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34" name="Obrázek 3">
            <a:extLst>
              <a:ext uri="{FF2B5EF4-FFF2-40B4-BE49-F238E27FC236}">
                <a16:creationId xmlns:a16="http://schemas.microsoft.com/office/drawing/2014/main" id="{D220F039-2C53-4A8B-9227-F0BDEAF249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6796" y="5783667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499288F-C389-4807-AEAE-C7DDAF78ECC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897253" y="2762855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67944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85185E-6 L 4.375E-6 1.85185E-6 C 0.00221 -0.00278 0.00469 -0.00486 0.00677 -0.00787 C 0.00781 -0.00903 0.00846 -0.01111 0.00938 -0.01227 C 0.01081 -0.01412 0.01224 -0.01551 0.01367 -0.0169 L 0.01719 -0.02616 C 0.01771 -0.02778 0.0181 -0.02986 0.01888 -0.03079 C 0.02148 -0.03379 0.02201 -0.03403 0.02409 -0.03842 C 0.02474 -0.03981 0.025 -0.04166 0.02578 -0.04305 C 0.02656 -0.04444 0.0276 -0.04491 0.02839 -0.04606 C 0.0293 -0.04745 0.02995 -0.0493 0.03099 -0.05069 C 0.03255 -0.05301 0.03412 -0.05602 0.0362 -0.05671 L 0.0405 -0.05833 C 0.04232 -0.0618 0.04323 -0.06389 0.04557 -0.06597 C 0.05143 -0.07129 0.04453 -0.06273 0.05169 -0.0706 C 0.05287 -0.07199 0.05391 -0.07384 0.05508 -0.07523 C 0.05586 -0.07592 0.0569 -0.07592 0.05768 -0.07685 C 0.05977 -0.0787 0.06172 -0.08079 0.06367 -0.08287 C 0.06888 -0.08842 0.06354 -0.08426 0.07148 -0.08912 L 0.07409 -0.09051 C 0.07565 -0.09861 0.07422 -0.09421 0.08008 -0.10139 C 0.08464 -0.10671 0.08073 -0.10278 0.08698 -0.10579 C 0.0888 -0.10671 0.09037 -0.10833 0.09219 -0.10903 C 0.10052 -0.1118 0.09505 -0.11018 0.10859 -0.11342 L 0.16979 -0.11204 C 0.1707 -0.11204 0.17188 -0.1118 0.1724 -0.11041 C 0.17318 -0.10833 0.17279 -0.10532 0.17318 -0.10278 C 0.17461 -0.09537 0.175 -0.09884 0.17578 -0.09213 C 0.17591 -0.09097 0.17578 -0.09004 0.17578 -0.08912 L 0.17578 -0.08912 " pathEditMode="relative" ptsTypes="AAAAAAAAAAAAAAAAAAAAAAAAAAAA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6.66667E-6 L 1.875E-6 6.66667E-6 C -0.00235 0.00186 -0.00456 0.00441 -0.0069 0.00603 C -0.00925 0.00741 -0.01159 0.00765 -0.0138 0.00904 L -0.01641 0.01066 C -0.02136 0.01945 -0.01641 0.01204 -0.02253 0.01667 C -0.02917 0.02177 -0.02071 0.0176 -0.02761 0.02431 C -0.0293 0.02593 -0.03281 0.02755 -0.03281 0.02755 C -0.03373 0.02894 -0.03451 0.03079 -0.03542 0.03218 C -0.0362 0.03334 -0.03724 0.0338 -0.03802 0.03519 C -0.03985 0.03797 -0.04323 0.04445 -0.04323 0.04445 C -0.04349 0.0463 -0.04349 0.04862 -0.04401 0.05047 C -0.04466 0.05232 -0.04597 0.05325 -0.04662 0.0551 C -0.04805 0.05904 -0.04922 0.06297 -0.05013 0.06737 L -0.05182 0.07663 C -0.05209 0.08265 -0.05235 0.0889 -0.05274 0.09491 C -0.05391 0.11621 -0.05287 0.09723 -0.05443 0.11181 C -0.05482 0.11529 -0.05495 0.11899 -0.05521 0.12246 C -0.05651 0.13751 -0.05547 0.12663 -0.05703 0.13635 C -0.05729 0.13843 -0.05729 0.14052 -0.05781 0.14237 C -0.05821 0.14376 -0.05899 0.14445 -0.05951 0.14561 L -0.05951 0.14561 " pathEditMode="relative" ptsTypes="AAAAAAAAAAAAAAAAAAAAAA">
                                      <p:cBhvr>
                                        <p:cTn id="1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0.00116 L -2.08333E-7 -0.00093 C 0.0026 -0.00162 0.00547 -0.00162 0.00807 -0.00255 C 0.00951 -0.00301 0.01042 -0.00487 0.01185 -0.00556 C 0.01289 -0.00625 0.01419 -0.00649 0.0155 -0.00718 C 0.01719 -0.00811 0.02096 -0.01019 0.02096 -0.00996 C 0.02435 -0.01366 0.02695 -0.0169 0.03112 -0.01899 L 0.03385 -0.02037 C 0.03867 -0.02848 0.03398 -0.02246 0.04206 -0.02662 C 0.04609 -0.02825 0.04505 -0.02963 0.04857 -0.03241 C 0.05026 -0.03403 0.05404 -0.03496 0.05586 -0.03519 C 0.0625 -0.03496 0.06927 -0.03519 0.07591 -0.03403 C 0.07734 -0.0338 0.07839 -0.03195 0.07969 -0.03102 C 0.08047 -0.03033 0.08151 -0.02987 0.08242 -0.0294 C 0.0832 -0.02848 0.08411 -0.02732 0.08503 -0.02662 C 0.08685 -0.025 0.08893 -0.02408 0.09063 -0.022 C 0.0918 -0.02037 0.09258 -0.01806 0.09336 -0.01598 C 0.09466 -0.01297 0.09583 -0.01019 0.09714 -0.00718 L 0.10065 0.00185 C 0.1013 0.00347 0.10156 0.00578 0.10247 0.00648 L 0.10534 0.00787 C 0.10599 0.00972 0.10625 0.01226 0.10703 0.01388 C 0.10781 0.01504 0.10911 0.0155 0.1099 0.01666 C 0.11068 0.01805 0.11107 0.0199 0.11185 0.02129 C 0.11133 0.02731 0.11185 0.03333 0.11081 0.03935 C 0.11055 0.04074 0.10859 0.0405 0.10807 0.04213 C 0.10755 0.04398 0.10807 0.04629 0.10807 0.04838 L 0.10807 0.04861 " pathEditMode="relative" rAng="0" ptsTypes="AAAAAAAAAAAAAAAAAAAAAAAAAAAA">
                                      <p:cBhvr>
                                        <p:cTn id="3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86" y="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768 0.04213 L 0.10768 0.04236 C 0.1099 0.04467 0.11198 0.04791 0.11458 0.04976 C 0.11641 0.05092 0.11862 0.05046 0.12057 0.05115 C 0.12148 0.05162 0.12227 0.05231 0.12318 0.05277 C 0.125 0.05601 0.1263 0.05763 0.12747 0.0618 C 0.12813 0.06458 0.12878 0.07013 0.12917 0.07268 C 0.12969 0.07569 0.13034 0.0787 0.13086 0.08171 C 0.13177 0.08657 0.13164 0.08773 0.13438 0.09097 C 0.13516 0.09189 0.13607 0.09213 0.13698 0.09259 C 0.14453 0.09629 0.13672 0.09189 0.14297 0.0956 L 0.14818 0.10162 L 0.15078 0.10486 C 0.15156 0.10578 0.15234 0.10717 0.15339 0.10787 C 0.15508 0.10879 0.15768 0.11041 0.15938 0.11088 C 0.16055 0.11111 0.16172 0.11088 0.16289 0.11088 L 0.16289 0.11111 " pathEditMode="relative" rAng="0" ptsTypes="AAAAAAAAAAAAAAAAA">
                                      <p:cBhvr>
                                        <p:cTn id="3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60" y="3449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4.44444E-6 L -4.79167E-6 0.00023 C 0.00157 0.00023 0.00326 -0.00024 0.00469 0.00069 C 0.00521 0.00092 0.00521 0.00231 0.0056 0.003 C 0.00599 0.00347 0.00652 0.00347 0.00691 0.0037 C 0.00925 0.00995 0.00625 0.00254 0.00912 0.00763 C 0.00951 0.00833 0.00951 0.00949 0.01003 0.00995 C 0.01081 0.01088 0.01172 0.01088 0.01264 0.01157 L 0.01433 0.01319 C 0.01667 0.01921 0.01355 0.0118 0.01654 0.01689 C 0.01693 0.01759 0.01693 0.01875 0.01745 0.01921 C 0.01862 0.02106 0.02019 0.02106 0.02175 0.02152 C 0.02201 0.02245 0.02227 0.02338 0.02266 0.02384 C 0.02305 0.02453 0.02344 0.02523 0.02396 0.02546 C 0.02527 0.02638 0.02657 0.02731 0.02787 0.02777 C 0.03047 0.0287 0.0293 0.02824 0.03139 0.02939 C 0.03178 0.03009 0.03217 0.03125 0.03269 0.03171 C 0.03347 0.0324 0.03529 0.03333 0.03529 0.03356 C 0.03581 0.03425 0.03633 0.03564 0.03698 0.03634 C 0.04115 0.04074 0.03829 0.03564 0.04089 0.03958 C 0.04141 0.04027 0.0418 0.0412 0.04232 0.04189 C 0.04284 0.04259 0.04349 0.04328 0.04402 0.04421 C 0.04441 0.0449 0.04441 0.04583 0.04493 0.04652 C 0.04519 0.04699 0.04571 0.04722 0.04623 0.04722 C 0.04753 0.04768 0.04883 0.04768 0.05014 0.04791 C 0.05053 0.04838 0.05105 0.04838 0.05144 0.04884 C 0.05183 0.0493 0.05222 0.05 0.05274 0.05046 C 0.05352 0.05092 0.05534 0.05185 0.05534 0.05208 C 0.05547 0.05277 0.05547 0.0537 0.05573 0.05416 C 0.05743 0.05717 0.06003 0.05532 0.06185 0.05509 C 0.06303 0.05486 0.0642 0.05439 0.06537 0.05416 C 0.06576 0.05393 0.06628 0.0537 0.06667 0.05347 C 0.06732 0.05324 0.06797 0.05347 0.06849 0.05277 C 0.06889 0.05185 0.06902 0.05069 0.06928 0.04953 C 0.06954 0.04884 0.06941 0.04791 0.0698 0.04722 C 0.07006 0.04675 0.07058 0.04675 0.0711 0.04652 C 0.07162 0.04606 0.07227 0.0456 0.07279 0.0449 C 0.07331 0.04444 0.07357 0.04375 0.07409 0.04328 C 0.07461 0.04305 0.07527 0.04282 0.07592 0.04259 C 0.0767 0.04166 0.07748 0.04004 0.07852 0.03958 C 0.07891 0.03912 0.07943 0.03912 0.07982 0.03865 C 0.08321 0.03564 0.07917 0.03842 0.08243 0.03634 C 0.08594 0.03657 0.08933 0.0368 0.09284 0.03726 C 0.09336 0.03726 0.09375 0.03773 0.09415 0.03796 C 0.09545 0.03842 0.09675 0.03842 0.09805 0.03865 C 0.09857 0.03888 0.09909 0.03888 0.09935 0.03958 C 0.10209 0.04421 0.09792 0.04004 0.10079 0.04259 L 0.10079 0.04282 " pathEditMode="relative" rAng="0" ptsTypes="AAAAAAAAAAAAAAAAAAAAAAAAAAAAAAAAAAAAAAAAAAAAAAAA">
                                      <p:cBhvr>
                                        <p:cTn id="39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9" y="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131 0.00046 0.00261 0.00092 0.00391 0.00139 C 0.0043 0.00162 0.00469 0.00208 0.00521 0.00231 C 0.00886 0.00278 0.0125 0.00278 0.01602 0.00301 C 0.0168 0.00347 0.01758 0.0037 0.01823 0.00463 C 0.01888 0.00532 0.01914 0.00648 0.01954 0.00764 C 0.02032 0.00995 0.01967 0.01041 0.02084 0.01227 C 0.02136 0.01296 0.02201 0.01342 0.02266 0.01389 C 0.0267 0.01713 0.02305 0.01412 0.02657 0.0162 C 0.02735 0.01666 0.028 0.01736 0.02878 0.01782 C 0.02995 0.01852 0.03295 0.01898 0.03399 0.01921 C 0.03594 0.01991 0.03816 0.0206 0.04011 0.02083 C 0.04414 0.02129 0.04818 0.02129 0.05235 0.02176 L 0.06316 0.02245 C 0.06381 0.02268 0.06433 0.02291 0.06498 0.02315 C 0.06576 0.02361 0.06758 0.02477 0.06758 0.02477 C 0.06797 0.02546 0.06836 0.02639 0.06888 0.02708 C 0.07344 0.03356 0.06967 0.02708 0.0767 0.03333 C 0.08204 0.03796 0.07943 0.0368 0.08412 0.03796 C 0.08477 0.03842 0.08516 0.03935 0.08581 0.03958 C 0.09258 0.04051 0.10599 0.0412 0.10599 0.0412 C 0.10743 0.04143 0.10886 0.04143 0.11029 0.0419 C 0.1112 0.04213 0.11237 0.04282 0.11342 0.04352 C 0.11706 0.04791 0.11237 0.04259 0.11602 0.04583 C 0.11758 0.04722 0.11719 0.04745 0.11862 0.04977 C 0.11901 0.05023 0.11941 0.05069 0.11993 0.05116 C 0.12097 0.05393 0.12084 0.05416 0.12253 0.05671 C 0.12292 0.05717 0.12344 0.05764 0.12383 0.0581 C 0.12396 0.05903 0.12396 0.05995 0.12422 0.06065 C 0.12552 0.06389 0.12644 0.06296 0.12813 0.06597 C 0.12956 0.06852 0.12943 0.06713 0.12943 0.06921 L 0.12943 0.06921 " pathEditMode="relative" ptsTypes="AAAAAAAAAAAAAAAAAAAAAAAAAAAAAAAAA">
                                      <p:cBhvr>
                                        <p:cTn id="5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442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1" grpId="0" animBg="1"/>
      <p:bldP spid="21" grpId="1" animBg="1"/>
      <p:bldP spid="10" grpId="0" animBg="1"/>
      <p:bldP spid="10" grpId="1" animBg="1"/>
      <p:bldP spid="40" grpId="0" animBg="1"/>
      <p:bldP spid="4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_PERSONNUM" val="30"/>
  <p:tag name="ARS_PPT_DBNAME" val="2nd_lecture_2021_AS[20210922142558990].mdb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ISRESPONSED" val="1"/>
  <p:tag name="ARS_CHARTPARA_SHOWWINDOW" val="0"/>
  <p:tag name="ARS_CHARTSHOWITEMTEXT" val="0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SLIDE_DUENO" val="30"/>
  <p:tag name="ARS_SLIDE_PARTICIPANTNUM" val="30"/>
  <p:tag name="ARS_SLIDE_SUBMITNUM" val="0"/>
  <p:tag name="ARS_SLIDE_CORRECTNUM" val="0"/>
  <p:tag name="ARS_SLIDE_VOTEMEAN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RESPONSETYPE" val="Slide"/>
  <p:tag name="ARS_SLIDE_ISRESPONSED" val="1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30"/>
  <p:tag name="ARS_SLIDE_PARTICIPANTNUM" val="30"/>
  <p:tag name="ARS_SLIDE_SUBMITNUM" val="0"/>
  <p:tag name="ARS_SLIDE_CORRECTNUM" val="0"/>
  <p:tag name="ARS_SLIDE_VOTEMEAN" val="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RESPONSETYPE" val="Slide"/>
  <p:tag name="ARS_SLIDE_ISRESPONSED" val="1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SLIDE_DUENO" val="30"/>
  <p:tag name="ARS_SLIDE_PARTICIPANTNUM" val="30"/>
  <p:tag name="ARS_SLIDE_SUBMITNUM" val="0"/>
  <p:tag name="ARS_SLIDE_CORRECTNUM" val="0"/>
  <p:tag name="ARS_SLIDE_VOTEMEAN" val="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RESPONSETYPE" val="Slide"/>
  <p:tag name="ARS_SLIDE_ISRESPONSED" val="1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RESPONSETYPE" val="Slide"/>
  <p:tag name="ARS_SLIDE_ISRESPONSED" val="1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ISRESPONSED" val="1"/>
  <p:tag name="ARS_SLIDE_DUENO" val="100"/>
  <p:tag name="ARS_SLIDE_PARTICIPANTNUM" val="100"/>
  <p:tag name="ARS_SLIDE_SUBMITNUM" val="0"/>
  <p:tag name="ARS_SLIDE_CORRECTNUM" val="0"/>
  <p:tag name="ARS_SLIDE_VOTEMEAN" val="0"/>
  <p:tag name="ARS_CHARTPARA_SHOWWINDOW" val="0"/>
  <p:tag name="ARS_CHARTSHOWITEMTEXT" val="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RESPONSETYPE" val="Slide"/>
  <p:tag name="ARS_SLIDE_ISRESPONSED" val="1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RESPONSETYPE" val="Slide"/>
  <p:tag name="ARS_SLIDE_ISRESPONSED" val="1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RESPONSETYPE" val="Slide"/>
  <p:tag name="ARS_SLIDE_ISRESPONSED" val="1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RESPONSETYPE" val="Slide"/>
  <p:tag name="ARS_SLIDE_ISRESPONSED" val="1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RESPONSETYPE" val="Slide"/>
  <p:tag name="ARS_SLIDE_ISRESPONSED" val="1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RESPONSETYPE" val="Slide"/>
  <p:tag name="ARS_SLIDE_ISRESPONSED" val="1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RESPONSETYPE" val="Slide"/>
  <p:tag name="ARS_SLIDE_ISRESPONSED" val="1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RESPONSETYPE" val="Slide"/>
  <p:tag name="ARS_SLIDE_ISRESPONSED" val="1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RESPONSETYPE" val="Slide"/>
  <p:tag name="ARS_SLIDE_ISRESPONSED" val="1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ISRESPONSED" val="1"/>
  <p:tag name="ARS_CHARTPARA_SHOWWINDOW" val="0"/>
  <p:tag name="ARS_CHARTSHOWITEMTEXT" val="0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ISRESPONSED" val="1"/>
  <p:tag name="ARS_CHARTPARA_SHOWWINDOW" val="0"/>
  <p:tag name="ARS_CHARTSHOWITEMTEXT" val="0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ISRESPONSED" val="1"/>
  <p:tag name="ARS_CHARTPARA_SHOWWINDOW" val="0"/>
  <p:tag name="ARS_CHARTSHOWITEMTEXT" val="0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ISRESPONSED" val="1"/>
  <p:tag name="ARS_CHARTPARA_SHOWWINDOW" val="0"/>
  <p:tag name="ARS_CHARTSHOWITEMTEXT" val="0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RESPONSETYPE" val="Slide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SLIDE_ISRESPONSED" val="1"/>
  <p:tag name="ARS_SLIDE_DUENO" val="100"/>
  <p:tag name="ARS_SLIDE_PARTICIPANTNUM" val="100"/>
  <p:tag name="ARS_SLIDE_SUBMITNUM" val="0"/>
  <p:tag name="ARS_SLIDE_CORRECTNUM" val="0"/>
  <p:tag name="ARS_SLIDE_VOTEMEAN" val="0"/>
  <p:tag name="ARS_CHARTPARA_SHOWWINDOW" val="0"/>
  <p:tag name="ARS_CHARTSHOWITEMTEXT" val="0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ISRESPONSED" val="1"/>
  <p:tag name="ARS_CHARTPARA_SHOWWINDOW" val="0"/>
  <p:tag name="ARS_CHARTSHOWITEMTEXT" val="0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ISRESPONSED" val="1"/>
  <p:tag name="ARS_CHARTPARA_SHOWWINDOW" val="0"/>
  <p:tag name="ARS_CHARTSHOWITEMTEXT" val="0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RESPONSETYPE" val="Slide"/>
  <p:tag name="ARS_SLIDE_ISRESPONSED" val="1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RESPONSETYPE" val="Slide"/>
  <p:tag name="ARS_SLIDE_ISRESPONSED" val="1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RESPONSETYPE" val="Slide"/>
  <p:tag name="ARS_SLIDE_ISRESPONSED" val="1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RESPONSETYPE" val="Slide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SLIDE_ISRESPONSED" val="1"/>
  <p:tag name="ARS_SLIDE_DUENO" val="100"/>
  <p:tag name="ARS_SLIDE_PARTICIPANTNUM" val="100"/>
  <p:tag name="ARS_SLIDE_SUBMITNUM" val="0"/>
  <p:tag name="ARS_SLIDE_CORRECTNUM" val="0"/>
  <p:tag name="ARS_SLIDE_VOTEMEAN" val="0"/>
  <p:tag name="ARS_CHARTPARA_SHOWWINDOW" val="0"/>
  <p:tag name="ARS_CHARTSHOWITEMTEXT" val="0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RESPONSETYPE" val="Slide"/>
  <p:tag name="ARS_SLIDE_ISRESPONSED" val="1"/>
  <p:tag name="ARS_SLIDE_DUENO" val="100"/>
  <p:tag name="ARS_SLIDE_PARTICIPANTNUM" val="100"/>
  <p:tag name="ARS_SLIDE_SUBMITNUM" val="0"/>
  <p:tag name="ARS_SLIDE_CORRECTNUM" val="0"/>
  <p:tag name="ARS_SLIDE_VOTEMEAN" val="0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RESPONSETYPE" val="Slide"/>
  <p:tag name="ARS_SLIDE_ISRESPONSED" val="1"/>
  <p:tag name="ARS_SLIDE_DUENO" val="100"/>
  <p:tag name="ARS_SLIDE_PARTICIPANTNUM" val="100"/>
  <p:tag name="ARS_SLIDE_SUBMITNUM" val="0"/>
  <p:tag name="ARS_SLIDE_CORRECTNUM" val="0"/>
  <p:tag name="ARS_SLIDE_VOTEMEAN" val="0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heme/theme1.xml><?xml version="1.0" encoding="utf-8"?>
<a:theme xmlns:a="http://schemas.openxmlformats.org/drawingml/2006/main" name="Motiv Offic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21555</TotalTime>
  <Words>1754</Words>
  <Application>Microsoft Office PowerPoint</Application>
  <PresentationFormat>Širokoúhlá obrazovka</PresentationFormat>
  <Paragraphs>438</Paragraphs>
  <Slides>35</Slides>
  <Notes>32</Notes>
  <HiddenSlides>0</HiddenSlides>
  <MMClips>23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35</vt:i4>
      </vt:variant>
    </vt:vector>
  </HeadingPairs>
  <TitlesOfParts>
    <vt:vector size="42" baseType="lpstr">
      <vt:lpstr>Microsoft YaHei</vt:lpstr>
      <vt:lpstr>Arial</vt:lpstr>
      <vt:lpstr>Calibri</vt:lpstr>
      <vt:lpstr>Calibri Light</vt:lpstr>
      <vt:lpstr>Candara</vt:lpstr>
      <vt:lpstr>Times New Roman</vt:lpstr>
      <vt:lpstr>Motiv Office</vt:lpstr>
      <vt:lpstr>Prezentace aplikace PowerPoint</vt:lpstr>
      <vt:lpstr>Suprarenal glands - anatomy</vt:lpstr>
      <vt:lpstr>Adrenal cortex - physiology</vt:lpstr>
      <vt:lpstr>Steroid hormones biosynthesis - biochemistry</vt:lpstr>
      <vt:lpstr>Prezentace aplikace PowerPoint</vt:lpstr>
      <vt:lpstr>Prezentace aplikace PowerPoint</vt:lpstr>
      <vt:lpstr>Endogenous and exogenous cortisol secretion </vt:lpstr>
      <vt:lpstr>Prezentace aplikace PowerPoint</vt:lpstr>
      <vt:lpstr>Prezentace aplikace PowerPoint</vt:lpstr>
      <vt:lpstr>Glucocorticoids</vt:lpstr>
      <vt:lpstr>Prezentace aplikace PowerPoint</vt:lpstr>
      <vt:lpstr>Prezentace aplikace PowerPoint</vt:lpstr>
      <vt:lpstr>Prezentace aplikace PowerPoint</vt:lpstr>
      <vt:lpstr>Prezentace aplikace PowerPoint</vt:lpstr>
      <vt:lpstr>Anti-inflammatory – cascade inhibition of AA</vt:lpstr>
      <vt:lpstr>Anti-inflammatory effect</vt:lpstr>
      <vt:lpstr>Immunosupressive effect</vt:lpstr>
      <vt:lpstr>Anti-inflammatory effect</vt:lpstr>
      <vt:lpstr>Anti- proliferative effect</vt:lpstr>
      <vt:lpstr>Effect and equipotent doses of CSs</vt:lpstr>
      <vt:lpstr>Systemically administered GCs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Routes of administration</vt:lpstr>
      <vt:lpstr>Therapeutic indications</vt:lpstr>
      <vt:lpstr>Therapeutic indications  Higher doses</vt:lpstr>
      <vt:lpstr>Corticoids in clinical practice </vt:lpstr>
      <vt:lpstr>Rheumatoid  arthritis</vt:lpstr>
      <vt:lpstr>Prezentace aplikace PowerPoint</vt:lpstr>
      <vt:lpstr>Prezentace aplikace PowerPoint</vt:lpstr>
      <vt:lpstr>Inhalation GCs in asthma treatment</vt:lpstr>
    </vt:vector>
  </TitlesOfParts>
  <Company>lf mu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Nováková</dc:creator>
  <cp:lastModifiedBy>Leoš Landa</cp:lastModifiedBy>
  <cp:revision>220</cp:revision>
  <dcterms:created xsi:type="dcterms:W3CDTF">2008-04-21T15:20:38Z</dcterms:created>
  <dcterms:modified xsi:type="dcterms:W3CDTF">2021-09-22T14:05:37Z</dcterms:modified>
</cp:coreProperties>
</file>