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m4a" ContentType="audio/mp4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2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3.xml" ContentType="application/vnd.openxmlformats-officedocument.presentationml.notesSlide+xml"/>
  <Override PartName="/ppt/tags/tag20.xml" ContentType="application/vnd.openxmlformats-officedocument.presentationml.tags+xml"/>
  <Override PartName="/ppt/notesSlides/notesSlide14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5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6.xml" ContentType="application/vnd.openxmlformats-officedocument.presentationml.notesSlide+xml"/>
  <Override PartName="/ppt/tags/tag27.xml" ContentType="application/vnd.openxmlformats-officedocument.presentationml.tags+xml"/>
  <Override PartName="/ppt/notesSlides/notesSlide17.xml" ContentType="application/vnd.openxmlformats-officedocument.presentationml.notesSlide+xml"/>
  <Override PartName="/ppt/tags/tag28.xml" ContentType="application/vnd.openxmlformats-officedocument.presentationml.tags+xml"/>
  <Override PartName="/ppt/notesSlides/notesSlide18.xml" ContentType="application/vnd.openxmlformats-officedocument.presentationml.notesSlide+xml"/>
  <Override PartName="/ppt/tags/tag29.xml" ContentType="application/vnd.openxmlformats-officedocument.presentationml.tags+xml"/>
  <Override PartName="/ppt/notesSlides/notesSlide19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20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21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22.xml" ContentType="application/vnd.openxmlformats-officedocument.presentationml.notesSlide+xml"/>
  <Override PartName="/ppt/tags/tag39.xml" ContentType="application/vnd.openxmlformats-officedocument.presentationml.tags+xml"/>
  <Override PartName="/ppt/notesSlides/notesSlide23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24.xml" ContentType="application/vnd.openxmlformats-officedocument.presentationml.notesSlide+xml"/>
  <Override PartName="/ppt/tags/tag42.xml" ContentType="application/vnd.openxmlformats-officedocument.presentationml.tags+xml"/>
  <Override PartName="/ppt/notesSlides/notesSlide25.xml" ContentType="application/vnd.openxmlformats-officedocument.presentationml.notesSlide+xml"/>
  <Override PartName="/ppt/tags/tag43.xml" ContentType="application/vnd.openxmlformats-officedocument.presentationml.tags+xml"/>
  <Override PartName="/ppt/notesSlides/notesSlide26.xml" ContentType="application/vnd.openxmlformats-officedocument.presentationml.notesSlide+xml"/>
  <Override PartName="/ppt/tags/tag44.xml" ContentType="application/vnd.openxmlformats-officedocument.presentationml.tags+xml"/>
  <Override PartName="/ppt/notesSlides/notesSlide27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28.xml" ContentType="application/vnd.openxmlformats-officedocument.presentationml.notesSlide+xml"/>
  <Override PartName="/ppt/tags/tag48.xml" ContentType="application/vnd.openxmlformats-officedocument.presentationml.tags+xml"/>
  <Override PartName="/ppt/notesSlides/notesSlide29.xml" ContentType="application/vnd.openxmlformats-officedocument.presentationml.notesSlide+xml"/>
  <Override PartName="/ppt/tags/tag49.xml" ContentType="application/vnd.openxmlformats-officedocument.presentationml.tags+xml"/>
  <Override PartName="/ppt/notesSlides/notesSlide30.xml" ContentType="application/vnd.openxmlformats-officedocument.presentationml.notesSlide+xml"/>
  <Override PartName="/ppt/tags/tag50.xml" ContentType="application/vnd.openxmlformats-officedocument.presentationml.tags+xml"/>
  <Override PartName="/ppt/notesSlides/notesSlide31.xml" ContentType="application/vnd.openxmlformats-officedocument.presentationml.notesSlide+xml"/>
  <Override PartName="/ppt/tags/tag51.xml" ContentType="application/vnd.openxmlformats-officedocument.presentationml.tags+xml"/>
  <Override PartName="/ppt/notesSlides/notesSlide32.xml" ContentType="application/vnd.openxmlformats-officedocument.presentationml.notesSlide+xml"/>
  <Override PartName="/ppt/tags/tag52.xml" ContentType="application/vnd.openxmlformats-officedocument.presentationml.tags+xml"/>
  <Override PartName="/ppt/notesSlides/notesSlide33.xml" ContentType="application/vnd.openxmlformats-officedocument.presentationml.notesSlide+xml"/>
  <Override PartName="/ppt/tags/tag53.xml" ContentType="application/vnd.openxmlformats-officedocument.presentationml.tags+xml"/>
  <Override PartName="/ppt/notesSlides/notesSlide34.xml" ContentType="application/vnd.openxmlformats-officedocument.presentationml.notesSlide+xml"/>
  <Override PartName="/ppt/tags/tag54.xml" ContentType="application/vnd.openxmlformats-officedocument.presentationml.tags+xml"/>
  <Override PartName="/ppt/notesSlides/notesSlide35.xml" ContentType="application/vnd.openxmlformats-officedocument.presentationml.notesSlide+xml"/>
  <Override PartName="/ppt/tags/tag55.xml" ContentType="application/vnd.openxmlformats-officedocument.presentationml.tags+xml"/>
  <Override PartName="/ppt/notesSlides/notesSlide36.xml" ContentType="application/vnd.openxmlformats-officedocument.presentationml.notesSlide+xml"/>
  <Override PartName="/ppt/tags/tag56.xml" ContentType="application/vnd.openxmlformats-officedocument.presentationml.tags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notesMasterIdLst>
    <p:notesMasterId r:id="rId47"/>
  </p:notesMasterIdLst>
  <p:sldIdLst>
    <p:sldId id="256" r:id="rId2"/>
    <p:sldId id="292" r:id="rId3"/>
    <p:sldId id="354" r:id="rId4"/>
    <p:sldId id="361" r:id="rId5"/>
    <p:sldId id="283" r:id="rId6"/>
    <p:sldId id="364" r:id="rId7"/>
    <p:sldId id="260" r:id="rId8"/>
    <p:sldId id="263" r:id="rId9"/>
    <p:sldId id="264" r:id="rId10"/>
    <p:sldId id="298" r:id="rId11"/>
    <p:sldId id="270" r:id="rId12"/>
    <p:sldId id="286" r:id="rId13"/>
    <p:sldId id="271" r:id="rId14"/>
    <p:sldId id="272" r:id="rId15"/>
    <p:sldId id="367" r:id="rId16"/>
    <p:sldId id="368" r:id="rId17"/>
    <p:sldId id="372" r:id="rId18"/>
    <p:sldId id="373" r:id="rId19"/>
    <p:sldId id="278" r:id="rId20"/>
    <p:sldId id="291" r:id="rId21"/>
    <p:sldId id="289" r:id="rId22"/>
    <p:sldId id="288" r:id="rId23"/>
    <p:sldId id="374" r:id="rId24"/>
    <p:sldId id="377" r:id="rId25"/>
    <p:sldId id="378" r:id="rId26"/>
    <p:sldId id="305" r:id="rId27"/>
    <p:sldId id="379" r:id="rId28"/>
    <p:sldId id="308" r:id="rId29"/>
    <p:sldId id="318" r:id="rId30"/>
    <p:sldId id="381" r:id="rId31"/>
    <p:sldId id="309" r:id="rId32"/>
    <p:sldId id="312" r:id="rId33"/>
    <p:sldId id="315" r:id="rId34"/>
    <p:sldId id="324" r:id="rId35"/>
    <p:sldId id="383" r:id="rId36"/>
    <p:sldId id="384" r:id="rId37"/>
    <p:sldId id="333" r:id="rId38"/>
    <p:sldId id="335" r:id="rId39"/>
    <p:sldId id="336" r:id="rId40"/>
    <p:sldId id="339" r:id="rId41"/>
    <p:sldId id="348" r:id="rId42"/>
    <p:sldId id="349" r:id="rId43"/>
    <p:sldId id="350" r:id="rId44"/>
    <p:sldId id="351" r:id="rId45"/>
    <p:sldId id="352" r:id="rId46"/>
  </p:sldIdLst>
  <p:sldSz cx="12192000" cy="6858000"/>
  <p:notesSz cx="6858000" cy="9144000"/>
  <p:custDataLst>
    <p:tags r:id="rId48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06" autoAdjust="0"/>
    <p:restoredTop sz="94660"/>
  </p:normalViewPr>
  <p:slideViewPr>
    <p:cSldViewPr>
      <p:cViewPr varScale="1">
        <p:scale>
          <a:sx n="101" d="100"/>
          <a:sy n="101" d="100"/>
        </p:scale>
        <p:origin x="150" y="61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69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4398A907-0400-47A8-A7DF-4A5A31A360D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60FE44DC-9ECA-44D5-947D-22EFBEE9D62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6053EDA3-5475-4DCE-8661-35853B4A293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5" name="Rectangle 5">
            <a:extLst>
              <a:ext uri="{FF2B5EF4-FFF2-40B4-BE49-F238E27FC236}">
                <a16:creationId xmlns:a16="http://schemas.microsoft.com/office/drawing/2014/main" id="{21B21362-A46B-41F5-BB9C-FE5515F5266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/>
              <a:t>Klepnutím lze upravit styly předlohy textu.</a:t>
            </a:r>
          </a:p>
          <a:p>
            <a:pPr lvl="1"/>
            <a:r>
              <a:rPr lang="cs-CZ" altLang="cs-CZ" noProof="0"/>
              <a:t>Druhá úroveň</a:t>
            </a:r>
          </a:p>
          <a:p>
            <a:pPr lvl="2"/>
            <a:r>
              <a:rPr lang="cs-CZ" altLang="cs-CZ" noProof="0"/>
              <a:t>Třetí úroveň</a:t>
            </a:r>
          </a:p>
          <a:p>
            <a:pPr lvl="3"/>
            <a:r>
              <a:rPr lang="cs-CZ" altLang="cs-CZ" noProof="0"/>
              <a:t>Čtvrtá úroveň</a:t>
            </a:r>
          </a:p>
          <a:p>
            <a:pPr lvl="4"/>
            <a:r>
              <a:rPr lang="cs-CZ" altLang="cs-CZ" noProof="0"/>
              <a:t>Pátá úroveň</a:t>
            </a:r>
          </a:p>
        </p:txBody>
      </p:sp>
      <p:sp>
        <p:nvSpPr>
          <p:cNvPr id="81926" name="Rectangle 6">
            <a:extLst>
              <a:ext uri="{FF2B5EF4-FFF2-40B4-BE49-F238E27FC236}">
                <a16:creationId xmlns:a16="http://schemas.microsoft.com/office/drawing/2014/main" id="{0DCFD9C6-7E18-4F59-BB3F-C03B1FFCCAA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1927" name="Rectangle 7">
            <a:extLst>
              <a:ext uri="{FF2B5EF4-FFF2-40B4-BE49-F238E27FC236}">
                <a16:creationId xmlns:a16="http://schemas.microsoft.com/office/drawing/2014/main" id="{801AF2D5-B378-456A-8F2B-F29A11830E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A88798D-6756-40D8-8CF6-7F0A0531D98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D2FB0-B515-4F9A-9132-A9EF786FB28E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2583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82F13711-D691-4031-88C4-94C8192A5F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5338A30-254C-44D1-846E-7CDB2831DF7B}" type="slidenum">
              <a:rPr lang="cs-CZ" altLang="cs-CZ" sz="1200" smtClean="0"/>
              <a:pPr/>
              <a:t>10</a:t>
            </a:fld>
            <a:endParaRPr lang="cs-CZ" altLang="cs-CZ" sz="1200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5A304D29-9D0F-4CF2-8943-4B79BCC4A4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0021EFDE-E8EC-4F3A-A53F-D6AE38CAD6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4DD79300-F7B9-46E1-9268-D82B791BE6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6F5598D-AF1F-4518-92E5-46BC266222DC}" type="slidenum">
              <a:rPr lang="cs-CZ" altLang="cs-CZ" sz="1200" smtClean="0"/>
              <a:pPr/>
              <a:t>11</a:t>
            </a:fld>
            <a:endParaRPr lang="cs-CZ" altLang="cs-CZ" sz="1200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7BFB6B68-F9D3-4F08-9FDD-FC1A15E5F9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BAD46063-EA7E-4F04-B1F0-C12A9A43BC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F498BD88-6E21-4B02-BD90-536D2105BC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28D599D-798A-406A-9EA9-F14E3B1F1D69}" type="slidenum">
              <a:rPr lang="cs-CZ" altLang="cs-CZ" sz="1200" smtClean="0"/>
              <a:pPr/>
              <a:t>12</a:t>
            </a:fld>
            <a:endParaRPr lang="cs-CZ" altLang="cs-CZ" sz="1200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8361B340-9F67-4841-B6BB-15841AE17A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C13F2132-295F-485A-8537-8932AE076B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F95222F2-2711-4006-8EAC-C63C2573D9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85A25D8-3CE8-4CA0-84F2-0A897789136D}" type="slidenum">
              <a:rPr lang="cs-CZ" altLang="cs-CZ" sz="1200" smtClean="0"/>
              <a:pPr/>
              <a:t>13</a:t>
            </a:fld>
            <a:endParaRPr lang="cs-CZ" altLang="cs-CZ" sz="1200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BF0C5A59-1944-4004-805D-3978254243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8DAD366C-86C1-499F-A019-9B2489B5CE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>
            <a:extLst>
              <a:ext uri="{FF2B5EF4-FFF2-40B4-BE49-F238E27FC236}">
                <a16:creationId xmlns:a16="http://schemas.microsoft.com/office/drawing/2014/main" id="{F5A012B0-FC4E-40C3-98A7-661E51B6C0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6DADF96-453F-4162-A15C-054DCB839E94}" type="slidenum">
              <a:rPr lang="cs-CZ" altLang="cs-CZ" sz="1200" smtClean="0"/>
              <a:pPr/>
              <a:t>14</a:t>
            </a:fld>
            <a:endParaRPr lang="cs-CZ" altLang="cs-CZ" sz="1200"/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C5FE949F-0B53-430F-9279-792A2DF89D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>
            <a:extLst>
              <a:ext uri="{FF2B5EF4-FFF2-40B4-BE49-F238E27FC236}">
                <a16:creationId xmlns:a16="http://schemas.microsoft.com/office/drawing/2014/main" id="{D8C9CF8F-06C5-4086-832F-DD4EABDE72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>
            <a:extLst>
              <a:ext uri="{FF2B5EF4-FFF2-40B4-BE49-F238E27FC236}">
                <a16:creationId xmlns:a16="http://schemas.microsoft.com/office/drawing/2014/main" id="{4EB952AF-E44E-4ABD-BD4E-5C2A5FF45C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9BF260E-1939-4671-B751-964ED1EBAFFF}" type="slidenum">
              <a:rPr lang="cs-CZ" altLang="cs-CZ" sz="1200" smtClean="0"/>
              <a:pPr/>
              <a:t>16</a:t>
            </a:fld>
            <a:endParaRPr lang="cs-CZ" altLang="cs-CZ" sz="1200"/>
          </a:p>
        </p:txBody>
      </p:sp>
      <p:sp>
        <p:nvSpPr>
          <p:cNvPr id="60419" name="Rectangle 2">
            <a:extLst>
              <a:ext uri="{FF2B5EF4-FFF2-40B4-BE49-F238E27FC236}">
                <a16:creationId xmlns:a16="http://schemas.microsoft.com/office/drawing/2014/main" id="{9D52C4F8-AD72-4BD5-BEE6-A6539CD2AA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>
            <a:extLst>
              <a:ext uri="{FF2B5EF4-FFF2-40B4-BE49-F238E27FC236}">
                <a16:creationId xmlns:a16="http://schemas.microsoft.com/office/drawing/2014/main" id="{F256B186-CC31-4FB5-A30D-493691B756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>
            <a:extLst>
              <a:ext uri="{FF2B5EF4-FFF2-40B4-BE49-F238E27FC236}">
                <a16:creationId xmlns:a16="http://schemas.microsoft.com/office/drawing/2014/main" id="{1BC752B2-37D9-43F0-896D-626E5A741A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0C689B7-3E95-4F00-9635-29DA4EFC782F}" type="slidenum">
              <a:rPr lang="cs-CZ" altLang="cs-CZ" sz="1200" smtClean="0"/>
              <a:pPr/>
              <a:t>19</a:t>
            </a:fld>
            <a:endParaRPr lang="cs-CZ" altLang="cs-CZ" sz="1200"/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55F14795-11AA-4F8D-AA79-66394A57C1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>
            <a:extLst>
              <a:ext uri="{FF2B5EF4-FFF2-40B4-BE49-F238E27FC236}">
                <a16:creationId xmlns:a16="http://schemas.microsoft.com/office/drawing/2014/main" id="{D86FF713-1C5C-4784-999E-9EE9272D34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>
            <a:extLst>
              <a:ext uri="{FF2B5EF4-FFF2-40B4-BE49-F238E27FC236}">
                <a16:creationId xmlns:a16="http://schemas.microsoft.com/office/drawing/2014/main" id="{147DF712-1773-449D-9471-899CDA0BFB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73DA593-0EAE-4BA2-9088-E38DB661CBF5}" type="slidenum">
              <a:rPr lang="cs-CZ" altLang="cs-CZ" sz="1200" smtClean="0"/>
              <a:pPr/>
              <a:t>20</a:t>
            </a:fld>
            <a:endParaRPr lang="cs-CZ" altLang="cs-CZ" sz="1200"/>
          </a:p>
        </p:txBody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C8D86F28-36C5-4F22-88F8-D2E2D066C0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>
            <a:extLst>
              <a:ext uri="{FF2B5EF4-FFF2-40B4-BE49-F238E27FC236}">
                <a16:creationId xmlns:a16="http://schemas.microsoft.com/office/drawing/2014/main" id="{49D6F2D2-28DC-48CB-A908-B2FEF9571E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C7381B62-12B4-43AF-AA85-4FCFA497A4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D72ECD5-065E-48F9-AD48-DAC016D5B6F2}" type="slidenum">
              <a:rPr lang="cs-CZ" altLang="cs-CZ" sz="1200" smtClean="0"/>
              <a:pPr/>
              <a:t>21</a:t>
            </a:fld>
            <a:endParaRPr lang="cs-CZ" altLang="cs-CZ" sz="1200"/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261AEC59-EBA9-44BA-B5E2-59565D6ABE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94BDAC76-0AA6-4C5A-90C5-3E601D788C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CDCADA85-0E2C-43EE-A934-EA68201783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A677B3F-D76C-4D0E-B7A3-78D6CCF828C5}" type="slidenum">
              <a:rPr lang="cs-CZ" altLang="cs-CZ" sz="1200" smtClean="0"/>
              <a:pPr/>
              <a:t>22</a:t>
            </a:fld>
            <a:endParaRPr lang="cs-CZ" altLang="cs-CZ" sz="1200"/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65516EEA-C9E8-49DF-AFF4-33AE9909C8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21CA3A63-24A4-4353-924B-DC7B83CF03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12E7609D-1945-4018-AC6E-45AA863AE6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83EEB21-2E22-4EAD-A88E-69E54ABC4098}" type="slidenum">
              <a:rPr lang="cs-CZ" altLang="cs-CZ" sz="1200" smtClean="0"/>
              <a:pPr/>
              <a:t>2</a:t>
            </a:fld>
            <a:endParaRPr lang="cs-CZ" altLang="cs-CZ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FB4FBB8C-02D9-4203-B1B8-F07F7826A8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A68B7674-9E23-4E04-B409-46DA7FA56D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Zástupný symbol pro obrázek snímku 1">
            <a:extLst>
              <a:ext uri="{FF2B5EF4-FFF2-40B4-BE49-F238E27FC236}">
                <a16:creationId xmlns:a16="http://schemas.microsoft.com/office/drawing/2014/main" id="{85CCDA23-8129-49D8-9095-F73AF7C165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80899" name="Zástupný symbol pro poznámky 2">
            <a:extLst>
              <a:ext uri="{FF2B5EF4-FFF2-40B4-BE49-F238E27FC236}">
                <a16:creationId xmlns:a16="http://schemas.microsoft.com/office/drawing/2014/main" id="{AF953B95-714B-4108-9F6C-CE3FB10F4B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  <p:sp>
        <p:nvSpPr>
          <p:cNvPr id="80900" name="Zástupný symbol pro číslo snímku 3">
            <a:extLst>
              <a:ext uri="{FF2B5EF4-FFF2-40B4-BE49-F238E27FC236}">
                <a16:creationId xmlns:a16="http://schemas.microsoft.com/office/drawing/2014/main" id="{6B34A85B-581A-499E-BA0E-5D5B3BFA18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71688F3-98E1-4105-9047-F2C03D29F122}" type="slidenum">
              <a:rPr lang="cs-CZ" altLang="cs-CZ" sz="1300" smtClean="0"/>
              <a:pPr>
                <a:spcBef>
                  <a:spcPct val="0"/>
                </a:spcBef>
              </a:pPr>
              <a:t>24</a:t>
            </a:fld>
            <a:endParaRPr lang="cs-CZ" altLang="cs-CZ" sz="13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>
            <a:extLst>
              <a:ext uri="{FF2B5EF4-FFF2-40B4-BE49-F238E27FC236}">
                <a16:creationId xmlns:a16="http://schemas.microsoft.com/office/drawing/2014/main" id="{B4B4B097-9F00-4AAE-8CFA-E1BA3EBDEC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2CA5CF7-CEA7-414E-AAAA-9B74CBF4FEDA}" type="slidenum">
              <a:rPr lang="cs-CZ" altLang="cs-CZ" sz="1200" smtClean="0"/>
              <a:pPr/>
              <a:t>26</a:t>
            </a:fld>
            <a:endParaRPr lang="cs-CZ" altLang="cs-CZ" sz="1200"/>
          </a:p>
        </p:txBody>
      </p:sp>
      <p:sp>
        <p:nvSpPr>
          <p:cNvPr id="86019" name="Rectangle 2">
            <a:extLst>
              <a:ext uri="{FF2B5EF4-FFF2-40B4-BE49-F238E27FC236}">
                <a16:creationId xmlns:a16="http://schemas.microsoft.com/office/drawing/2014/main" id="{07A26700-5EBC-422B-8C32-1EE2845831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>
            <a:extLst>
              <a:ext uri="{FF2B5EF4-FFF2-40B4-BE49-F238E27FC236}">
                <a16:creationId xmlns:a16="http://schemas.microsoft.com/office/drawing/2014/main" id="{EAABFE53-078A-4F62-BAD1-792B59032D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>
            <a:extLst>
              <a:ext uri="{FF2B5EF4-FFF2-40B4-BE49-F238E27FC236}">
                <a16:creationId xmlns:a16="http://schemas.microsoft.com/office/drawing/2014/main" id="{4BEB2CB5-FB46-46ED-9CDD-6FDAC37AF82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5C7A2C9-D012-4278-BA8D-9EEB31AE080E}" type="slidenum">
              <a:rPr lang="cs-CZ" altLang="cs-CZ" sz="1200" smtClean="0"/>
              <a:pPr/>
              <a:t>28</a:t>
            </a:fld>
            <a:endParaRPr lang="cs-CZ" altLang="cs-CZ" sz="1200"/>
          </a:p>
        </p:txBody>
      </p:sp>
      <p:sp>
        <p:nvSpPr>
          <p:cNvPr id="89091" name="Rectangle 2">
            <a:extLst>
              <a:ext uri="{FF2B5EF4-FFF2-40B4-BE49-F238E27FC236}">
                <a16:creationId xmlns:a16="http://schemas.microsoft.com/office/drawing/2014/main" id="{FE48B029-6538-4142-820C-CDA3BE8ADE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>
            <a:extLst>
              <a:ext uri="{FF2B5EF4-FFF2-40B4-BE49-F238E27FC236}">
                <a16:creationId xmlns:a16="http://schemas.microsoft.com/office/drawing/2014/main" id="{C116C2C7-93D9-4900-B088-9BC8203992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>
            <a:extLst>
              <a:ext uri="{FF2B5EF4-FFF2-40B4-BE49-F238E27FC236}">
                <a16:creationId xmlns:a16="http://schemas.microsoft.com/office/drawing/2014/main" id="{FDF16D62-3B4C-4F11-B345-0965EFC9D1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FC06B86-8A84-4D11-BC6C-0AFAF983E5A4}" type="slidenum">
              <a:rPr lang="cs-CZ" altLang="cs-CZ" sz="1200" smtClean="0"/>
              <a:pPr/>
              <a:t>29</a:t>
            </a:fld>
            <a:endParaRPr lang="cs-CZ" altLang="cs-CZ" sz="1200"/>
          </a:p>
        </p:txBody>
      </p:sp>
      <p:sp>
        <p:nvSpPr>
          <p:cNvPr id="91139" name="Rectangle 2">
            <a:extLst>
              <a:ext uri="{FF2B5EF4-FFF2-40B4-BE49-F238E27FC236}">
                <a16:creationId xmlns:a16="http://schemas.microsoft.com/office/drawing/2014/main" id="{1DD57B82-24CD-4436-A66F-A9FE7CC546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>
            <a:extLst>
              <a:ext uri="{FF2B5EF4-FFF2-40B4-BE49-F238E27FC236}">
                <a16:creationId xmlns:a16="http://schemas.microsoft.com/office/drawing/2014/main" id="{BC204F8E-817B-46EE-908F-73BBAA41E0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>
            <a:extLst>
              <a:ext uri="{FF2B5EF4-FFF2-40B4-BE49-F238E27FC236}">
                <a16:creationId xmlns:a16="http://schemas.microsoft.com/office/drawing/2014/main" id="{599C68CF-D035-4150-A966-74EDB1DFDA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C92F969-0A96-40B8-969C-CE3C707EB0B0}" type="slidenum">
              <a:rPr lang="cs-CZ" altLang="cs-CZ" sz="1200" smtClean="0"/>
              <a:pPr/>
              <a:t>31</a:t>
            </a:fld>
            <a:endParaRPr lang="cs-CZ" altLang="cs-CZ" sz="1200"/>
          </a:p>
        </p:txBody>
      </p:sp>
      <p:sp>
        <p:nvSpPr>
          <p:cNvPr id="95235" name="Rectangle 2">
            <a:extLst>
              <a:ext uri="{FF2B5EF4-FFF2-40B4-BE49-F238E27FC236}">
                <a16:creationId xmlns:a16="http://schemas.microsoft.com/office/drawing/2014/main" id="{E078A982-3934-4BF0-B3AE-D1C51128E1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>
            <a:extLst>
              <a:ext uri="{FF2B5EF4-FFF2-40B4-BE49-F238E27FC236}">
                <a16:creationId xmlns:a16="http://schemas.microsoft.com/office/drawing/2014/main" id="{FB57288B-881E-4C3D-8900-8101AE040C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>
            <a:extLst>
              <a:ext uri="{FF2B5EF4-FFF2-40B4-BE49-F238E27FC236}">
                <a16:creationId xmlns:a16="http://schemas.microsoft.com/office/drawing/2014/main" id="{2A5D91D2-B792-454A-BEEB-0F7E68C4CD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5435785-D33E-430B-92C0-C0CB280612BD}" type="slidenum">
              <a:rPr lang="cs-CZ" altLang="cs-CZ" sz="1200" smtClean="0"/>
              <a:pPr/>
              <a:t>32</a:t>
            </a:fld>
            <a:endParaRPr lang="cs-CZ" altLang="cs-CZ" sz="1200"/>
          </a:p>
        </p:txBody>
      </p:sp>
      <p:sp>
        <p:nvSpPr>
          <p:cNvPr id="99331" name="Rectangle 2">
            <a:extLst>
              <a:ext uri="{FF2B5EF4-FFF2-40B4-BE49-F238E27FC236}">
                <a16:creationId xmlns:a16="http://schemas.microsoft.com/office/drawing/2014/main" id="{C97221FC-46F6-4C96-8CBC-2B577C71D4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>
            <a:extLst>
              <a:ext uri="{FF2B5EF4-FFF2-40B4-BE49-F238E27FC236}">
                <a16:creationId xmlns:a16="http://schemas.microsoft.com/office/drawing/2014/main" id="{7E3079C1-9A18-455E-B3B0-760E945951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>
            <a:extLst>
              <a:ext uri="{FF2B5EF4-FFF2-40B4-BE49-F238E27FC236}">
                <a16:creationId xmlns:a16="http://schemas.microsoft.com/office/drawing/2014/main" id="{C7CBC57A-2632-4920-ABAF-4D34D87F45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2B312CC-A7D5-4B25-91FD-1049DDD26B77}" type="slidenum">
              <a:rPr lang="cs-CZ" altLang="cs-CZ" sz="1200" smtClean="0"/>
              <a:pPr/>
              <a:t>33</a:t>
            </a:fld>
            <a:endParaRPr lang="cs-CZ" altLang="cs-CZ" sz="1200"/>
          </a:p>
        </p:txBody>
      </p:sp>
      <p:sp>
        <p:nvSpPr>
          <p:cNvPr id="101379" name="Rectangle 2">
            <a:extLst>
              <a:ext uri="{FF2B5EF4-FFF2-40B4-BE49-F238E27FC236}">
                <a16:creationId xmlns:a16="http://schemas.microsoft.com/office/drawing/2014/main" id="{CED6C666-38DB-433E-B3B5-B3D4159184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>
            <a:extLst>
              <a:ext uri="{FF2B5EF4-FFF2-40B4-BE49-F238E27FC236}">
                <a16:creationId xmlns:a16="http://schemas.microsoft.com/office/drawing/2014/main" id="{CCA3599D-0CDB-42A0-A286-4CB5B7990C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>
            <a:extLst>
              <a:ext uri="{FF2B5EF4-FFF2-40B4-BE49-F238E27FC236}">
                <a16:creationId xmlns:a16="http://schemas.microsoft.com/office/drawing/2014/main" id="{28F0E1DD-DD37-424A-B9C8-704E501C95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85246CA-2BB0-49D9-9B7E-1DC004E8D2D6}" type="slidenum">
              <a:rPr lang="cs-CZ" altLang="cs-CZ" sz="1200" smtClean="0"/>
              <a:pPr/>
              <a:t>34</a:t>
            </a:fld>
            <a:endParaRPr lang="cs-CZ" altLang="cs-CZ" sz="1200"/>
          </a:p>
        </p:txBody>
      </p:sp>
      <p:sp>
        <p:nvSpPr>
          <p:cNvPr id="103427" name="Rectangle 2">
            <a:extLst>
              <a:ext uri="{FF2B5EF4-FFF2-40B4-BE49-F238E27FC236}">
                <a16:creationId xmlns:a16="http://schemas.microsoft.com/office/drawing/2014/main" id="{FB4926E6-6465-4CA4-B24A-45CE7A37FA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>
            <a:extLst>
              <a:ext uri="{FF2B5EF4-FFF2-40B4-BE49-F238E27FC236}">
                <a16:creationId xmlns:a16="http://schemas.microsoft.com/office/drawing/2014/main" id="{9494D723-9203-4509-8F95-0EC3EE98C5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>
            <a:extLst>
              <a:ext uri="{FF2B5EF4-FFF2-40B4-BE49-F238E27FC236}">
                <a16:creationId xmlns:a16="http://schemas.microsoft.com/office/drawing/2014/main" id="{2F7FFAA1-1D8F-44CE-8903-17D451294F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7206D70-8117-4F56-BFDC-298562B6185F}" type="slidenum">
              <a:rPr lang="cs-CZ" altLang="cs-CZ" sz="1300" smtClean="0"/>
              <a:pPr>
                <a:spcBef>
                  <a:spcPct val="0"/>
                </a:spcBef>
              </a:pPr>
              <a:t>36</a:t>
            </a:fld>
            <a:endParaRPr lang="cs-CZ" altLang="cs-CZ" sz="1300"/>
          </a:p>
        </p:txBody>
      </p:sp>
      <p:sp>
        <p:nvSpPr>
          <p:cNvPr id="108547" name="Rectangle 2">
            <a:extLst>
              <a:ext uri="{FF2B5EF4-FFF2-40B4-BE49-F238E27FC236}">
                <a16:creationId xmlns:a16="http://schemas.microsoft.com/office/drawing/2014/main" id="{4B446598-8D54-49E3-8321-43291FE523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108548" name="Rectangle 3">
            <a:extLst>
              <a:ext uri="{FF2B5EF4-FFF2-40B4-BE49-F238E27FC236}">
                <a16:creationId xmlns:a16="http://schemas.microsoft.com/office/drawing/2014/main" id="{9C70AB98-A839-402E-AFED-69860E2542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>
            <a:extLst>
              <a:ext uri="{FF2B5EF4-FFF2-40B4-BE49-F238E27FC236}">
                <a16:creationId xmlns:a16="http://schemas.microsoft.com/office/drawing/2014/main" id="{B6D3A359-4194-40E1-9F20-E4C894B536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FB1D6EE-D6AA-43B0-9F59-2558A91FFD8C}" type="slidenum">
              <a:rPr lang="cs-CZ" altLang="cs-CZ" sz="1200" smtClean="0"/>
              <a:pPr/>
              <a:t>37</a:t>
            </a:fld>
            <a:endParaRPr lang="cs-CZ" altLang="cs-CZ" sz="1200"/>
          </a:p>
        </p:txBody>
      </p:sp>
      <p:sp>
        <p:nvSpPr>
          <p:cNvPr id="110595" name="Rectangle 2">
            <a:extLst>
              <a:ext uri="{FF2B5EF4-FFF2-40B4-BE49-F238E27FC236}">
                <a16:creationId xmlns:a16="http://schemas.microsoft.com/office/drawing/2014/main" id="{E717EF07-3892-4224-8397-26F53423F1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>
            <a:extLst>
              <a:ext uri="{FF2B5EF4-FFF2-40B4-BE49-F238E27FC236}">
                <a16:creationId xmlns:a16="http://schemas.microsoft.com/office/drawing/2014/main" id="{DD185561-AA3B-45E8-88D4-195E76FED5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9E95246A-C86C-4DF5-A371-42DF4D6C67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FDE99F4-4168-4F85-9B86-6614CE8F9A43}" type="slidenum">
              <a:rPr lang="cs-CZ" altLang="cs-CZ" sz="1200" smtClean="0"/>
              <a:pPr/>
              <a:t>3</a:t>
            </a:fld>
            <a:endParaRPr lang="cs-CZ" altLang="cs-CZ" sz="12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F5C4C088-5F58-4C58-97BD-6585E96173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FDF65DC5-6D00-4508-8E34-5F6568C4C7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>
            <a:extLst>
              <a:ext uri="{FF2B5EF4-FFF2-40B4-BE49-F238E27FC236}">
                <a16:creationId xmlns:a16="http://schemas.microsoft.com/office/drawing/2014/main" id="{20F48419-844B-4C57-A1C1-8D22A3A7E2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15A071B-CD8B-46A1-BBF1-1C90283B845F}" type="slidenum">
              <a:rPr lang="cs-CZ" altLang="cs-CZ" sz="1200" smtClean="0"/>
              <a:pPr/>
              <a:t>38</a:t>
            </a:fld>
            <a:endParaRPr lang="cs-CZ" altLang="cs-CZ" sz="1200"/>
          </a:p>
        </p:txBody>
      </p:sp>
      <p:sp>
        <p:nvSpPr>
          <p:cNvPr id="112643" name="Rectangle 2">
            <a:extLst>
              <a:ext uri="{FF2B5EF4-FFF2-40B4-BE49-F238E27FC236}">
                <a16:creationId xmlns:a16="http://schemas.microsoft.com/office/drawing/2014/main" id="{ADE60F13-2AE2-40EB-AB75-9B919CDAF7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>
            <a:extLst>
              <a:ext uri="{FF2B5EF4-FFF2-40B4-BE49-F238E27FC236}">
                <a16:creationId xmlns:a16="http://schemas.microsoft.com/office/drawing/2014/main" id="{7B5F5167-9EF2-4D4D-A4D1-F8789799F0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>
            <a:extLst>
              <a:ext uri="{FF2B5EF4-FFF2-40B4-BE49-F238E27FC236}">
                <a16:creationId xmlns:a16="http://schemas.microsoft.com/office/drawing/2014/main" id="{3F4B1F86-6194-4CF7-9556-82E010E544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406789D-4482-4E0A-8241-4936F4F59BA0}" type="slidenum">
              <a:rPr lang="cs-CZ" altLang="cs-CZ" sz="1200" smtClean="0"/>
              <a:pPr/>
              <a:t>39</a:t>
            </a:fld>
            <a:endParaRPr lang="cs-CZ" altLang="cs-CZ" sz="1200"/>
          </a:p>
        </p:txBody>
      </p:sp>
      <p:sp>
        <p:nvSpPr>
          <p:cNvPr id="114691" name="Rectangle 2">
            <a:extLst>
              <a:ext uri="{FF2B5EF4-FFF2-40B4-BE49-F238E27FC236}">
                <a16:creationId xmlns:a16="http://schemas.microsoft.com/office/drawing/2014/main" id="{9C503B1F-EE5C-47F1-92C1-3C488C0962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>
            <a:extLst>
              <a:ext uri="{FF2B5EF4-FFF2-40B4-BE49-F238E27FC236}">
                <a16:creationId xmlns:a16="http://schemas.microsoft.com/office/drawing/2014/main" id="{810F2DD7-8C55-47A3-9BEB-345624D2FB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>
            <a:extLst>
              <a:ext uri="{FF2B5EF4-FFF2-40B4-BE49-F238E27FC236}">
                <a16:creationId xmlns:a16="http://schemas.microsoft.com/office/drawing/2014/main" id="{31927467-F50F-4B2B-819A-AF5ADF7964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FB95102-AD4D-4FD5-B7E0-C704D0881E1E}" type="slidenum">
              <a:rPr lang="cs-CZ" altLang="cs-CZ" sz="1200" smtClean="0"/>
              <a:pPr/>
              <a:t>40</a:t>
            </a:fld>
            <a:endParaRPr lang="cs-CZ" altLang="cs-CZ" sz="1200"/>
          </a:p>
        </p:txBody>
      </p:sp>
      <p:sp>
        <p:nvSpPr>
          <p:cNvPr id="118787" name="Rectangle 2">
            <a:extLst>
              <a:ext uri="{FF2B5EF4-FFF2-40B4-BE49-F238E27FC236}">
                <a16:creationId xmlns:a16="http://schemas.microsoft.com/office/drawing/2014/main" id="{44D53FD4-FC21-4AC0-BFB7-0B7B75CC39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>
            <a:extLst>
              <a:ext uri="{FF2B5EF4-FFF2-40B4-BE49-F238E27FC236}">
                <a16:creationId xmlns:a16="http://schemas.microsoft.com/office/drawing/2014/main" id="{1B617A70-EB4C-4AA8-A1AD-E6C1002CA2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>
            <a:extLst>
              <a:ext uri="{FF2B5EF4-FFF2-40B4-BE49-F238E27FC236}">
                <a16:creationId xmlns:a16="http://schemas.microsoft.com/office/drawing/2014/main" id="{81FF5AE0-CD22-434F-99AE-66846B7C71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CB00EC5-E678-426E-A019-E3AB381EAD0E}" type="slidenum">
              <a:rPr lang="cs-CZ" altLang="cs-CZ" sz="1200" smtClean="0"/>
              <a:pPr/>
              <a:t>41</a:t>
            </a:fld>
            <a:endParaRPr lang="cs-CZ" altLang="cs-CZ" sz="1200"/>
          </a:p>
        </p:txBody>
      </p:sp>
      <p:sp>
        <p:nvSpPr>
          <p:cNvPr id="129027" name="Rectangle 2">
            <a:extLst>
              <a:ext uri="{FF2B5EF4-FFF2-40B4-BE49-F238E27FC236}">
                <a16:creationId xmlns:a16="http://schemas.microsoft.com/office/drawing/2014/main" id="{44B66963-225E-475C-9A40-E603DDB509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>
            <a:extLst>
              <a:ext uri="{FF2B5EF4-FFF2-40B4-BE49-F238E27FC236}">
                <a16:creationId xmlns:a16="http://schemas.microsoft.com/office/drawing/2014/main" id="{2B8C9725-D588-442C-BD75-E44D450373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>
            <a:extLst>
              <a:ext uri="{FF2B5EF4-FFF2-40B4-BE49-F238E27FC236}">
                <a16:creationId xmlns:a16="http://schemas.microsoft.com/office/drawing/2014/main" id="{BD942FE0-48A5-443D-9DFD-1F5E638A55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9578E74-6326-45DD-9023-DB691F6C8D01}" type="slidenum">
              <a:rPr lang="cs-CZ" altLang="cs-CZ" sz="1200" smtClean="0"/>
              <a:pPr/>
              <a:t>42</a:t>
            </a:fld>
            <a:endParaRPr lang="cs-CZ" altLang="cs-CZ" sz="1200"/>
          </a:p>
        </p:txBody>
      </p:sp>
      <p:sp>
        <p:nvSpPr>
          <p:cNvPr id="131075" name="Rectangle 2">
            <a:extLst>
              <a:ext uri="{FF2B5EF4-FFF2-40B4-BE49-F238E27FC236}">
                <a16:creationId xmlns:a16="http://schemas.microsoft.com/office/drawing/2014/main" id="{F714FE9B-F147-474B-BCC2-430868D177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>
            <a:extLst>
              <a:ext uri="{FF2B5EF4-FFF2-40B4-BE49-F238E27FC236}">
                <a16:creationId xmlns:a16="http://schemas.microsoft.com/office/drawing/2014/main" id="{4FD8D322-628B-4639-923C-ABBBD905AB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>
            <a:extLst>
              <a:ext uri="{FF2B5EF4-FFF2-40B4-BE49-F238E27FC236}">
                <a16:creationId xmlns:a16="http://schemas.microsoft.com/office/drawing/2014/main" id="{0A2C24D1-5443-408B-B984-39C3DDC0D2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FC9CABF-86F4-42BF-B8CD-B8AD8F419EE4}" type="slidenum">
              <a:rPr lang="cs-CZ" altLang="cs-CZ" sz="1200" smtClean="0"/>
              <a:pPr/>
              <a:t>43</a:t>
            </a:fld>
            <a:endParaRPr lang="cs-CZ" altLang="cs-CZ" sz="1200"/>
          </a:p>
        </p:txBody>
      </p:sp>
      <p:sp>
        <p:nvSpPr>
          <p:cNvPr id="133123" name="Rectangle 2">
            <a:extLst>
              <a:ext uri="{FF2B5EF4-FFF2-40B4-BE49-F238E27FC236}">
                <a16:creationId xmlns:a16="http://schemas.microsoft.com/office/drawing/2014/main" id="{9B00AF37-2B27-4CBE-8AC1-1AE447E068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>
            <a:extLst>
              <a:ext uri="{FF2B5EF4-FFF2-40B4-BE49-F238E27FC236}">
                <a16:creationId xmlns:a16="http://schemas.microsoft.com/office/drawing/2014/main" id="{21B3E3F4-4A67-42C8-9412-96C3919FC7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>
            <a:extLst>
              <a:ext uri="{FF2B5EF4-FFF2-40B4-BE49-F238E27FC236}">
                <a16:creationId xmlns:a16="http://schemas.microsoft.com/office/drawing/2014/main" id="{FAD7C7DA-4892-459E-B577-70B2DF7E8C2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B4C2936-8AB3-40C7-821C-3C06C1C97F30}" type="slidenum">
              <a:rPr lang="cs-CZ" altLang="cs-CZ" sz="1200" smtClean="0"/>
              <a:pPr/>
              <a:t>44</a:t>
            </a:fld>
            <a:endParaRPr lang="cs-CZ" altLang="cs-CZ" sz="1200"/>
          </a:p>
        </p:txBody>
      </p:sp>
      <p:sp>
        <p:nvSpPr>
          <p:cNvPr id="135171" name="Rectangle 2">
            <a:extLst>
              <a:ext uri="{FF2B5EF4-FFF2-40B4-BE49-F238E27FC236}">
                <a16:creationId xmlns:a16="http://schemas.microsoft.com/office/drawing/2014/main" id="{7C660F54-5794-4217-85CB-7C1CEE7330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>
            <a:extLst>
              <a:ext uri="{FF2B5EF4-FFF2-40B4-BE49-F238E27FC236}">
                <a16:creationId xmlns:a16="http://schemas.microsoft.com/office/drawing/2014/main" id="{CBA9E0BD-4688-4883-B18F-64F5CDE200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>
            <a:extLst>
              <a:ext uri="{FF2B5EF4-FFF2-40B4-BE49-F238E27FC236}">
                <a16:creationId xmlns:a16="http://schemas.microsoft.com/office/drawing/2014/main" id="{11251E02-11AC-4F3C-AA93-B9E68113E5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9EEBEA3-3F82-49BA-AB64-5C2E8414B042}" type="slidenum">
              <a:rPr lang="cs-CZ" altLang="cs-CZ" sz="1200" smtClean="0"/>
              <a:pPr/>
              <a:t>45</a:t>
            </a:fld>
            <a:endParaRPr lang="cs-CZ" altLang="cs-CZ" sz="1200"/>
          </a:p>
        </p:txBody>
      </p:sp>
      <p:sp>
        <p:nvSpPr>
          <p:cNvPr id="137219" name="Rectangle 2">
            <a:extLst>
              <a:ext uri="{FF2B5EF4-FFF2-40B4-BE49-F238E27FC236}">
                <a16:creationId xmlns:a16="http://schemas.microsoft.com/office/drawing/2014/main" id="{A72CEF99-56DE-49BD-A3CE-A887420443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>
            <a:extLst>
              <a:ext uri="{FF2B5EF4-FFF2-40B4-BE49-F238E27FC236}">
                <a16:creationId xmlns:a16="http://schemas.microsoft.com/office/drawing/2014/main" id="{6ABE8EF3-D72A-42F9-8A0A-F0E306386B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8415CAE6-2401-4D4E-9320-1FDE6BC030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587E493-D353-4B4F-AB28-4BF8CB1A9390}" type="slidenum">
              <a:rPr lang="cs-CZ" altLang="cs-CZ" sz="1200" smtClean="0"/>
              <a:pPr/>
              <a:t>4</a:t>
            </a:fld>
            <a:endParaRPr lang="cs-CZ" altLang="cs-CZ" sz="1200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C425FCC3-1399-4227-AEC9-C45168D3A6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31207D1D-6E73-499D-882A-D4E1465D19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505DCFBE-69BA-4A82-B947-511109C5E3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4C78591-FC2C-4966-B615-483701485BD2}" type="slidenum">
              <a:rPr lang="cs-CZ" altLang="cs-CZ" sz="1200" smtClean="0"/>
              <a:pPr/>
              <a:t>5</a:t>
            </a:fld>
            <a:endParaRPr lang="cs-CZ" altLang="cs-CZ" sz="1200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90669584-5E2E-4C20-BC99-9D4D9BCB5B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2BCEB8EB-37A0-45BC-ABB3-B2220EA9FC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30B68EB5-A0EC-484C-A383-1A06F2FAA1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ECBA59E-3EA5-47CA-9A76-7EA462DF5626}" type="slidenum">
              <a:rPr lang="cs-CZ" altLang="cs-CZ" sz="1200" smtClean="0"/>
              <a:pPr/>
              <a:t>6</a:t>
            </a:fld>
            <a:endParaRPr lang="cs-CZ" altLang="cs-CZ" sz="1200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A1CFF770-8880-4613-A113-F07D840B22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879C8F57-2522-4906-98E6-7875F24BD9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2F7871D3-99A0-4945-8D46-167FC1863C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F40966D-E3CF-48C4-8373-631585F0FC57}" type="slidenum">
              <a:rPr lang="cs-CZ" altLang="cs-CZ" sz="1200" smtClean="0"/>
              <a:pPr/>
              <a:t>7</a:t>
            </a:fld>
            <a:endParaRPr lang="cs-CZ" altLang="cs-CZ" sz="1200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FE489804-2D91-4FA6-B321-9AECAF16EE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5727CA1D-55FA-45F9-A01C-630CF659B0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586B94E8-CEA4-405A-9DBC-B8C4444277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7C528C2-E781-4D43-B4FE-F1B7650EEA89}" type="slidenum">
              <a:rPr lang="cs-CZ" altLang="cs-CZ" sz="1200" smtClean="0"/>
              <a:pPr/>
              <a:t>8</a:t>
            </a:fld>
            <a:endParaRPr lang="cs-CZ" altLang="cs-CZ" sz="1200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F5CCA47E-8A0A-4FB8-8763-076F2517E2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6E99DDCE-E8BF-42CC-89A6-501D06384A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1B351C11-CD58-4306-B657-EC92D90CB9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15906EC-16D5-45C5-85C5-27107A8F425A}" type="slidenum">
              <a:rPr lang="cs-CZ" altLang="cs-CZ" sz="1200" smtClean="0"/>
              <a:pPr/>
              <a:t>9</a:t>
            </a:fld>
            <a:endParaRPr lang="cs-CZ" altLang="cs-CZ" sz="1200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58FB753D-AFC0-4B45-8D8A-AA951C195D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43B403CE-3710-4168-9ABD-AB81B27675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7DB4D5-9746-4DF7-815E-397B73D73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600E9-7921-45FC-AD16-54FCB0BD2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FDB42-C0CB-4158-BE63-37F07ABF9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D2BA3-E817-4258-918C-96CD3C91A36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21575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4F39C-F01B-4C5E-A66C-8882366F0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0473F-01E0-4936-853C-28D6C1C4D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4A219-0DCB-4A04-8528-0F8AC1F7A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7AB5B-1E67-4BB5-A2D2-14C651D7063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22226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F749D-B76F-4CFD-8D59-5E9AC18C3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B8449-2D0A-4C78-9007-F74F2DBF6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FE144-DB8D-430D-AC00-30B6C53C4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9BA71-85CC-4E1E-85A9-64693EA02FE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005483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4181213984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C9456-1681-43E4-A617-0D1F04369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3EA1C-6ED1-4BE1-9E5D-38D3AFA67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5F66AD-10F1-45FC-B258-9B14824C5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6BA07-DCAF-4BF6-A513-62B8CFA77EB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81837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CFC4A-DE37-4A86-BAF2-33A3C2B7F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D99E96-F261-47A0-988A-7306E8D3C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87EC7C-8241-44D7-B298-43ADF05D6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6D5A2-81D0-44E0-A16B-1B8C3F419B2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3376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C786B6C-E2BA-40D9-9D28-8397D824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BF3608F-25BE-4250-B06F-EB2D8B047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FAC070C-DF73-459E-82B1-36239BCA7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BE4C0-0B14-4E34-A98F-05688529FB0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92851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FE8CC68-EAFC-40DB-83F6-E07601552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A3FAB76-1155-4D1D-9F60-D52025707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2497032-D87D-4B78-9D18-B6BE4C299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E476A-88AE-4ACC-874B-EA846EB2C81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05689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BF99C6A-5BC2-45BB-B6BE-187C63599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8E09B4D-4EF9-4E98-8EBF-37A6B6581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2A9D6BC-306E-468F-BC5B-B09B577B7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C685A5-80F8-4815-AC65-D9D6D51FB5B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37616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587538F-1F05-41DC-9115-4354E116E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2CB5B81-722F-4AFE-A3D9-E576DA9B4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266698F-2ABC-40D8-A966-572D72397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9D2BD-D2E1-4DBE-AF56-A6C000DDA8A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63581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AF4529B-16B3-468B-A090-2316E9547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FF47168-BCDF-45B5-816F-F098ACD04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D78AD6F-6155-475C-92D3-5519BCC5E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E72CF-4DF7-42A3-9BD9-9F41C3D0A85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25320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DB1A453-9882-44FF-8B04-8BA289A8C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CF2883D-781D-4113-9398-08C054182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D05171D-4F6A-46B6-863F-C52C62297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5588A-CADD-4DC6-9300-5FB831A017F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58111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8E3AC2D-BF73-41F6-A98F-299617CA55D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  <a:endParaRPr lang="en-US" altLang="cs-CZ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09C6FF4-DDD5-494F-BD84-24B138AF95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Upravte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23F00-45F6-4B4A-9C40-A7CE66FEBB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A3D95-557E-4967-B505-20B7940786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4CCAF-880E-4DAC-B083-86661A76B6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D4C6886-397E-4CC8-A010-19B870A583B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3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.m4a"/><Relationship Id="rId7" Type="http://schemas.openxmlformats.org/officeDocument/2006/relationships/image" Target="../media/image2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0.m4a"/><Relationship Id="rId7" Type="http://schemas.openxmlformats.org/officeDocument/2006/relationships/image" Target="../media/image4.jpeg"/><Relationship Id="rId2" Type="http://schemas.microsoft.com/office/2007/relationships/media" Target="../media/media10.m4a"/><Relationship Id="rId1" Type="http://schemas.openxmlformats.org/officeDocument/2006/relationships/tags" Target="../tags/tag13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7" Type="http://schemas.openxmlformats.org/officeDocument/2006/relationships/image" Target="../media/image3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7" Type="http://schemas.openxmlformats.org/officeDocument/2006/relationships/image" Target="../media/image3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12.m4a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7" Type="http://schemas.openxmlformats.org/officeDocument/2006/relationships/image" Target="../media/image3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13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20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3.png"/><Relationship Id="rId2" Type="http://schemas.microsoft.com/office/2007/relationships/media" Target="../media/media15.m4a"/><Relationship Id="rId1" Type="http://schemas.openxmlformats.org/officeDocument/2006/relationships/tags" Target="../tags/tag23.xml"/><Relationship Id="rId6" Type="http://schemas.openxmlformats.org/officeDocument/2006/relationships/image" Target="../media/image4.jpe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2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17.m4a"/><Relationship Id="rId7" Type="http://schemas.openxmlformats.org/officeDocument/2006/relationships/image" Target="../media/image3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17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5" Type="http://schemas.openxmlformats.org/officeDocument/2006/relationships/image" Target="../media/image4.jpe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6" Type="http://schemas.openxmlformats.org/officeDocument/2006/relationships/image" Target="../media/image4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ved=0ahUKEwij3NTcwJ7SAhXK6xoKHYk4AK4QjRwIBw&amp;url=http%3A%2F%2Finsulinnation.com%2Ftreatment%2Fartificial-pancreas%2Fis-medtronics-minimed-640g-an-artificial-pancreas%2F&amp;psig=AFQjCNE5U8_4EDM3uzFHDjU36FJCflTXcQ&amp;ust=1487674282794351" TargetMode="Externa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6" Type="http://schemas.openxmlformats.org/officeDocument/2006/relationships/image" Target="../media/image18.jpeg"/><Relationship Id="rId5" Type="http://schemas.openxmlformats.org/officeDocument/2006/relationships/hyperlink" Target="http://www.google.cz/url?sa=i&amp;rct=j&amp;q=&amp;esrc=s&amp;source=images&amp;cd=&amp;cad=rja&amp;uact=8&amp;ved=0ahUKEwjrn7f0wJ7SAhUHuhoKHXu9ALgQjRwIBw&amp;url=http%3A%2F%2Fwww.everydayupsanddowns.co.uk%2F2015%2F09%2F64-days-with-minimed-640g-ep-9-review.html&amp;psig=AFQjCNE5U8_4EDM3uzFHDjU36FJCflTXcQ&amp;ust=1487674282794351" TargetMode="External"/><Relationship Id="rId4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7" Type="http://schemas.openxmlformats.org/officeDocument/2006/relationships/image" Target="../media/image3.png"/><Relationship Id="rId2" Type="http://schemas.microsoft.com/office/2007/relationships/media" Target="../media/media18.m4a"/><Relationship Id="rId1" Type="http://schemas.openxmlformats.org/officeDocument/2006/relationships/tags" Target="../tags/tag31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19.m4a"/><Relationship Id="rId7" Type="http://schemas.openxmlformats.org/officeDocument/2006/relationships/image" Target="../media/image3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4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9.m4a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20.m4a"/><Relationship Id="rId7" Type="http://schemas.openxmlformats.org/officeDocument/2006/relationships/image" Target="../media/image3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20.m4a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microsoft.com/office/2007/relationships/media" Target="../media/media21.m4a"/><Relationship Id="rId7" Type="http://schemas.openxmlformats.org/officeDocument/2006/relationships/oleObject" Target="../embeddings/oleObject2.bin"/><Relationship Id="rId2" Type="http://schemas.openxmlformats.org/officeDocument/2006/relationships/tags" Target="../tags/tag39.xml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.png"/><Relationship Id="rId4" Type="http://schemas.openxmlformats.org/officeDocument/2006/relationships/audio" Target="../media/media21.m4a"/><Relationship Id="rId9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3.png"/><Relationship Id="rId2" Type="http://schemas.microsoft.com/office/2007/relationships/media" Target="../media/media3.m4a"/><Relationship Id="rId1" Type="http://schemas.openxmlformats.org/officeDocument/2006/relationships/tags" Target="../tags/tag5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40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microsoft.com/office/2007/relationships/media" Target="../media/media23.m4a"/><Relationship Id="rId7" Type="http://schemas.openxmlformats.org/officeDocument/2006/relationships/oleObject" Target="../embeddings/oleObject3.bin"/><Relationship Id="rId2" Type="http://schemas.openxmlformats.org/officeDocument/2006/relationships/tags" Target="../tags/tag41.xml"/><Relationship Id="rId1" Type="http://schemas.openxmlformats.org/officeDocument/2006/relationships/vmlDrawing" Target="../drawings/vmlDrawing3.vml"/><Relationship Id="rId6" Type="http://schemas.openxmlformats.org/officeDocument/2006/relationships/notesSlide" Target="../notesSlides/notesSlide24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.png"/><Relationship Id="rId4" Type="http://schemas.openxmlformats.org/officeDocument/2006/relationships/audio" Target="../media/media23.m4a"/><Relationship Id="rId9" Type="http://schemas.openxmlformats.org/officeDocument/2006/relationships/image" Target="../media/image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7" Type="http://schemas.openxmlformats.org/officeDocument/2006/relationships/image" Target="../media/image3.png"/><Relationship Id="rId2" Type="http://schemas.microsoft.com/office/2007/relationships/media" Target="../media/media24.m4a"/><Relationship Id="rId1" Type="http://schemas.openxmlformats.org/officeDocument/2006/relationships/tags" Target="../tags/tag42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7" Type="http://schemas.openxmlformats.org/officeDocument/2006/relationships/image" Target="../media/image3.png"/><Relationship Id="rId2" Type="http://schemas.microsoft.com/office/2007/relationships/media" Target="../media/media25.m4a"/><Relationship Id="rId1" Type="http://schemas.openxmlformats.org/officeDocument/2006/relationships/tags" Target="../tags/tag43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microsoft.com/office/2007/relationships/media" Target="../media/media26.m4a"/><Relationship Id="rId7" Type="http://schemas.openxmlformats.org/officeDocument/2006/relationships/oleObject" Target="../embeddings/oleObject4.bin"/><Relationship Id="rId2" Type="http://schemas.openxmlformats.org/officeDocument/2006/relationships/tags" Target="../tags/tag44.xml"/><Relationship Id="rId1" Type="http://schemas.openxmlformats.org/officeDocument/2006/relationships/vmlDrawing" Target="../drawings/vmlDrawing4.vml"/><Relationship Id="rId6" Type="http://schemas.openxmlformats.org/officeDocument/2006/relationships/notesSlide" Target="../notesSlides/notesSlide27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.png"/><Relationship Id="rId4" Type="http://schemas.openxmlformats.org/officeDocument/2006/relationships/audio" Target="../media/media26.m4a"/><Relationship Id="rId9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4" Type="http://schemas.openxmlformats.org/officeDocument/2006/relationships/image" Target="../media/image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7" Type="http://schemas.openxmlformats.org/officeDocument/2006/relationships/image" Target="../media/image3.png"/><Relationship Id="rId2" Type="http://schemas.microsoft.com/office/2007/relationships/media" Target="../media/media27.m4a"/><Relationship Id="rId1" Type="http://schemas.openxmlformats.org/officeDocument/2006/relationships/tags" Target="../tags/tag47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microsoft.com/office/2007/relationships/media" Target="../media/media28.m4a"/><Relationship Id="rId7" Type="http://schemas.openxmlformats.org/officeDocument/2006/relationships/oleObject" Target="../embeddings/oleObject5.bin"/><Relationship Id="rId2" Type="http://schemas.openxmlformats.org/officeDocument/2006/relationships/tags" Target="../tags/tag48.xml"/><Relationship Id="rId1" Type="http://schemas.openxmlformats.org/officeDocument/2006/relationships/vmlDrawing" Target="../drawings/vmlDrawing5.vml"/><Relationship Id="rId6" Type="http://schemas.openxmlformats.org/officeDocument/2006/relationships/notesSlide" Target="../notesSlides/notesSlide29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28.m4a"/><Relationship Id="rId9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2" Type="http://schemas.microsoft.com/office/2007/relationships/media" Target="../media/media29.m4a"/><Relationship Id="rId1" Type="http://schemas.openxmlformats.org/officeDocument/2006/relationships/tags" Target="../tags/tag49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microsoft.com/office/2007/relationships/media" Target="../media/media30.m4a"/><Relationship Id="rId7" Type="http://schemas.openxmlformats.org/officeDocument/2006/relationships/oleObject" Target="../embeddings/oleObject6.bin"/><Relationship Id="rId2" Type="http://schemas.openxmlformats.org/officeDocument/2006/relationships/tags" Target="../tags/tag50.xml"/><Relationship Id="rId1" Type="http://schemas.openxmlformats.org/officeDocument/2006/relationships/vmlDrawing" Target="../drawings/vmlDrawing6.vml"/><Relationship Id="rId6" Type="http://schemas.openxmlformats.org/officeDocument/2006/relationships/notesSlide" Target="../notesSlides/notesSlide31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.png"/><Relationship Id="rId4" Type="http://schemas.openxmlformats.org/officeDocument/2006/relationships/audio" Target="../media/media30.m4a"/><Relationship Id="rId9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3.png"/><Relationship Id="rId2" Type="http://schemas.microsoft.com/office/2007/relationships/media" Target="../media/media4.m4a"/><Relationship Id="rId1" Type="http://schemas.openxmlformats.org/officeDocument/2006/relationships/tags" Target="../tags/tag6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m4a"/><Relationship Id="rId7" Type="http://schemas.openxmlformats.org/officeDocument/2006/relationships/image" Target="../media/image3.png"/><Relationship Id="rId2" Type="http://schemas.microsoft.com/office/2007/relationships/media" Target="../media/media31.m4a"/><Relationship Id="rId1" Type="http://schemas.openxmlformats.org/officeDocument/2006/relationships/tags" Target="../tags/tag51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m4a"/><Relationship Id="rId7" Type="http://schemas.openxmlformats.org/officeDocument/2006/relationships/image" Target="../media/image3.png"/><Relationship Id="rId2" Type="http://schemas.microsoft.com/office/2007/relationships/media" Target="../media/media32.m4a"/><Relationship Id="rId1" Type="http://schemas.openxmlformats.org/officeDocument/2006/relationships/tags" Target="../tags/tag52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m4a"/><Relationship Id="rId7" Type="http://schemas.openxmlformats.org/officeDocument/2006/relationships/image" Target="../media/image3.png"/><Relationship Id="rId2" Type="http://schemas.microsoft.com/office/2007/relationships/media" Target="../media/media33.m4a"/><Relationship Id="rId1" Type="http://schemas.openxmlformats.org/officeDocument/2006/relationships/tags" Target="../tags/tag53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34.xml"/><Relationship Id="rId4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m4a"/><Relationship Id="rId7" Type="http://schemas.openxmlformats.org/officeDocument/2006/relationships/image" Target="../media/image3.png"/><Relationship Id="rId2" Type="http://schemas.microsoft.com/office/2007/relationships/media" Target="../media/media34.m4a"/><Relationship Id="rId1" Type="http://schemas.openxmlformats.org/officeDocument/2006/relationships/tags" Target="../tags/tag54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35.xml"/><Relationship Id="rId4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m4a"/><Relationship Id="rId7" Type="http://schemas.openxmlformats.org/officeDocument/2006/relationships/image" Target="../media/image3.png"/><Relationship Id="rId2" Type="http://schemas.microsoft.com/office/2007/relationships/media" Target="../media/media35.m4a"/><Relationship Id="rId1" Type="http://schemas.openxmlformats.org/officeDocument/2006/relationships/tags" Target="../tags/tag55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36.xml"/><Relationship Id="rId4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m4a"/><Relationship Id="rId7" Type="http://schemas.openxmlformats.org/officeDocument/2006/relationships/image" Target="../media/image3.png"/><Relationship Id="rId2" Type="http://schemas.microsoft.com/office/2007/relationships/media" Target="../media/media36.m4a"/><Relationship Id="rId1" Type="http://schemas.openxmlformats.org/officeDocument/2006/relationships/tags" Target="../tags/tag56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37.xml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3.png"/><Relationship Id="rId2" Type="http://schemas.microsoft.com/office/2007/relationships/media" Target="../media/media5.m4a"/><Relationship Id="rId1" Type="http://schemas.openxmlformats.org/officeDocument/2006/relationships/tags" Target="../tags/tag7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6.m4a"/><Relationship Id="rId7" Type="http://schemas.openxmlformats.org/officeDocument/2006/relationships/image" Target="../media/image4.jpeg"/><Relationship Id="rId2" Type="http://schemas.microsoft.com/office/2007/relationships/media" Target="../media/media6.m4a"/><Relationship Id="rId1" Type="http://schemas.openxmlformats.org/officeDocument/2006/relationships/tags" Target="../tags/tag8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7.m4a"/><Relationship Id="rId7" Type="http://schemas.openxmlformats.org/officeDocument/2006/relationships/image" Target="../media/image4.jpeg"/><Relationship Id="rId2" Type="http://schemas.microsoft.com/office/2007/relationships/media" Target="../media/media7.m4a"/><Relationship Id="rId1" Type="http://schemas.openxmlformats.org/officeDocument/2006/relationships/tags" Target="../tags/tag9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8.m4a"/><Relationship Id="rId7" Type="http://schemas.openxmlformats.org/officeDocument/2006/relationships/image" Target="../media/image4.jpe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9.m4a"/><Relationship Id="rId7" Type="http://schemas.openxmlformats.org/officeDocument/2006/relationships/oleObject" Target="../embeddings/oleObject1.bin"/><Relationship Id="rId2" Type="http://schemas.openxmlformats.org/officeDocument/2006/relationships/tags" Target="../tags/tag12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.jpeg"/><Relationship Id="rId4" Type="http://schemas.openxmlformats.org/officeDocument/2006/relationships/audio" Target="../media/media9.m4a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C55D66E6-E728-4EDC-8CF3-323581AC94AC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223024" y="1700808"/>
            <a:ext cx="9745952" cy="16463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66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Antidiabetic</a:t>
            </a:r>
            <a:r>
              <a:rPr lang="cs-CZ" altLang="cs-CZ" sz="66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cs-CZ" altLang="cs-CZ" sz="66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drugs</a:t>
            </a:r>
            <a:endParaRPr lang="cs-CZ" sz="66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Obrázek 3">
            <a:extLst>
              <a:ext uri="{FF2B5EF4-FFF2-40B4-BE49-F238E27FC236}">
                <a16:creationId xmlns:a16="http://schemas.microsoft.com/office/drawing/2014/main" id="{4CA7C310-C351-4614-9BD3-86F7265D7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8738"/>
            <a:ext cx="210502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00CE536D-B51B-4B53-B698-001694DC8B7D}"/>
              </a:ext>
            </a:extLst>
          </p:cNvPr>
          <p:cNvSpPr txBox="1">
            <a:spLocks/>
          </p:cNvSpPr>
          <p:nvPr/>
        </p:nvSpPr>
        <p:spPr bwMode="auto">
          <a:xfrm>
            <a:off x="323850" y="6165850"/>
            <a:ext cx="3251870" cy="32385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 anchor="b"/>
          <a:lstStyle>
            <a:defPPr>
              <a:defRPr lang="en-GB"/>
            </a:defPPr>
            <a:lvl1pPr marL="215900" indent="-214313" algn="r" defTabSz="449263" rtl="0" eaLnBrk="1" fontAlgn="base" hangingPunct="1">
              <a:spcBef>
                <a:spcPct val="0"/>
              </a:spcBef>
              <a:spcAft>
                <a:spcPct val="0"/>
              </a:spcAft>
              <a:buSzPct val="45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400" kern="1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>
              <a:defRPr/>
            </a:pPr>
            <a:r>
              <a:rPr lang="cs-CZ" spc="-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</a:t>
            </a:r>
            <a:r>
              <a:rPr lang="cs-CZ" spc="-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pc="-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pc="-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Pharmacology</a:t>
            </a:r>
            <a:r>
              <a:rPr lang="cs-CZ" spc="-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MF MU</a:t>
            </a:r>
            <a:endParaRPr lang="cs-CZ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B8C0FBD-6CE5-4E1C-9C8B-FF8F9B4BB71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21351" y="56435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490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5">
            <a:extLst>
              <a:ext uri="{FF2B5EF4-FFF2-40B4-BE49-F238E27FC236}">
                <a16:creationId xmlns:a16="http://schemas.microsoft.com/office/drawing/2014/main" id="{16562F18-F16F-41D5-BB14-2DD3C20A82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0"/>
            <a:ext cx="6629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4400">
                <a:latin typeface="Arial" panose="020B0604020202020204" pitchFamily="34" charset="0"/>
              </a:rPr>
              <a:t>Insulin receptor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46083" name="Text Box 6">
            <a:extLst>
              <a:ext uri="{FF2B5EF4-FFF2-40B4-BE49-F238E27FC236}">
                <a16:creationId xmlns:a16="http://schemas.microsoft.com/office/drawing/2014/main" id="{5DFFF593-0172-4B24-9DCE-491C1E2F6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6324601"/>
            <a:ext cx="3429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Lincová a kol. 2002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pic>
        <p:nvPicPr>
          <p:cNvPr id="46084" name="Picture 3">
            <a:extLst>
              <a:ext uri="{FF2B5EF4-FFF2-40B4-BE49-F238E27FC236}">
                <a16:creationId xmlns:a16="http://schemas.microsoft.com/office/drawing/2014/main" id="{DCEE0DD4-A1BE-4675-B43A-0E3C31BE2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5" y="-9525"/>
            <a:ext cx="763905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ázek 3">
            <a:extLst>
              <a:ext uri="{FF2B5EF4-FFF2-40B4-BE49-F238E27FC236}">
                <a16:creationId xmlns:a16="http://schemas.microsoft.com/office/drawing/2014/main" id="{D2A71482-EDCF-4964-9766-965EB9BD3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765BEE6-D6F1-41EA-BBCD-7288B7FB3C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75721" y="38633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10550700-3191-41D5-A566-E1ACBCE4CD54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2566988" y="404813"/>
            <a:ext cx="7391400" cy="914400"/>
          </a:xfrm>
        </p:spPr>
        <p:txBody>
          <a:bodyPr/>
          <a:lstStyle/>
          <a:p>
            <a:pPr>
              <a:defRPr/>
            </a:pPr>
            <a:r>
              <a:rPr lang="cs-CZ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              </a:t>
            </a:r>
            <a:r>
              <a:rPr lang="cs-CZ" sz="36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Types</a:t>
            </a:r>
            <a:r>
              <a:rPr lang="cs-CZ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 </a:t>
            </a:r>
            <a:r>
              <a:rPr lang="cs-CZ" sz="36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of</a:t>
            </a:r>
            <a:r>
              <a:rPr lang="cs-CZ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 insulin</a:t>
            </a:r>
            <a:endParaRPr lang="cs-CZ" sz="3600" b="1" dirty="0">
              <a:latin typeface="+mn-lt"/>
            </a:endParaRP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5175BB5B-3863-4E36-AAF1-44DEBD4D52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9800" y="1981200"/>
            <a:ext cx="8001000" cy="4114800"/>
          </a:xfrm>
        </p:spPr>
        <p:txBody>
          <a:bodyPr/>
          <a:lstStyle/>
          <a:p>
            <a:endParaRPr lang="cs-CZ" altLang="cs-CZ">
              <a:latin typeface="Arial" panose="020B0604020202020204" pitchFamily="34" charset="0"/>
              <a:sym typeface="Symbol" panose="05050102010706020507" pitchFamily="18" charset="2"/>
            </a:endParaRPr>
          </a:p>
          <a:p>
            <a:endParaRPr lang="cs-CZ" altLang="cs-CZ">
              <a:latin typeface="Arial" panose="020B0604020202020204" pitchFamily="34" charset="0"/>
            </a:endParaRPr>
          </a:p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1748" name="Text Box 7">
            <a:extLst>
              <a:ext uri="{FF2B5EF4-FFF2-40B4-BE49-F238E27FC236}">
                <a16:creationId xmlns:a16="http://schemas.microsoft.com/office/drawing/2014/main" id="{037B9F5E-608E-45B1-9562-C23BA84EA4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416" y="1484313"/>
            <a:ext cx="10513168" cy="434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50000"/>
              </a:spcBef>
              <a:buFontTx/>
              <a:buNone/>
              <a:defRPr/>
            </a:pPr>
            <a:r>
              <a:rPr lang="cs-CZ" altLang="cs-CZ" sz="2400" b="1" dirty="0">
                <a:latin typeface="+mn-lt"/>
              </a:rPr>
              <a:t>A) a</a:t>
            </a:r>
            <a:r>
              <a:rPr lang="en-US" altLang="cs-CZ" sz="2400" b="1" dirty="0" err="1">
                <a:latin typeface="+mn-lt"/>
              </a:rPr>
              <a:t>nimal</a:t>
            </a:r>
            <a:r>
              <a:rPr lang="en-US" altLang="cs-CZ" sz="2400" b="1" dirty="0">
                <a:latin typeface="+mn-lt"/>
              </a:rPr>
              <a:t> insulin </a:t>
            </a:r>
            <a:r>
              <a:rPr lang="en-US" altLang="cs-CZ" sz="2400" dirty="0">
                <a:latin typeface="+mn-lt"/>
              </a:rPr>
              <a:t>- from pork or beef pancreas, highly pure, </a:t>
            </a:r>
            <a:r>
              <a:rPr lang="en-US" altLang="cs-CZ" sz="2400" dirty="0" err="1">
                <a:latin typeface="+mn-lt"/>
              </a:rPr>
              <a:t>monocomponent</a:t>
            </a:r>
            <a:r>
              <a:rPr lang="en-US" altLang="cs-CZ" sz="2400" dirty="0">
                <a:latin typeface="+mn-lt"/>
              </a:rPr>
              <a:t>, today only AUV</a:t>
            </a:r>
          </a:p>
          <a:p>
            <a:pPr algn="ctr">
              <a:lnSpc>
                <a:spcPct val="120000"/>
              </a:lnSpc>
              <a:spcBef>
                <a:spcPct val="50000"/>
              </a:spcBef>
              <a:buFontTx/>
              <a:buNone/>
              <a:defRPr/>
            </a:pPr>
            <a:r>
              <a:rPr lang="en-US" altLang="cs-CZ" sz="2400" b="1" dirty="0">
                <a:latin typeface="+mn-lt"/>
              </a:rPr>
              <a:t>B) human insulin </a:t>
            </a:r>
            <a:r>
              <a:rPr lang="en-US" altLang="cs-CZ" sz="2400" dirty="0">
                <a:latin typeface="+mn-lt"/>
              </a:rPr>
              <a:t>- produced biosynthetically (synthetically since the 1960s, biosynthetically from 70 years, commercially since 1982) is called HM</a:t>
            </a:r>
          </a:p>
          <a:p>
            <a:pPr algn="ctr">
              <a:lnSpc>
                <a:spcPct val="120000"/>
              </a:lnSpc>
              <a:spcBef>
                <a:spcPct val="50000"/>
              </a:spcBef>
              <a:buFontTx/>
              <a:buNone/>
              <a:defRPr/>
            </a:pPr>
            <a:r>
              <a:rPr lang="en-US" altLang="cs-CZ" sz="2400" b="1" dirty="0">
                <a:latin typeface="+mn-lt"/>
              </a:rPr>
              <a:t>C) insulin analog</a:t>
            </a:r>
            <a:r>
              <a:rPr lang="cs-CZ" altLang="cs-CZ" sz="2400" b="1" dirty="0" err="1">
                <a:latin typeface="+mn-lt"/>
              </a:rPr>
              <a:t>ues</a:t>
            </a:r>
            <a:r>
              <a:rPr lang="en-US" altLang="cs-CZ" sz="2400" dirty="0">
                <a:latin typeface="+mn-lt"/>
              </a:rPr>
              <a:t>- biosynthetically prepared, spec. Properties - length of action (short, prolonged effect)</a:t>
            </a:r>
            <a:endParaRPr lang="cs-CZ" altLang="cs-CZ" sz="2400" dirty="0">
              <a:latin typeface="+mn-lt"/>
            </a:endParaRPr>
          </a:p>
          <a:p>
            <a:pPr algn="ctr">
              <a:lnSpc>
                <a:spcPct val="120000"/>
              </a:lnSpc>
              <a:spcBef>
                <a:spcPct val="50000"/>
              </a:spcBef>
              <a:buFontTx/>
              <a:buNone/>
              <a:defRPr/>
            </a:pPr>
            <a:endParaRPr lang="en-US" altLang="cs-CZ" sz="2400" dirty="0">
              <a:latin typeface="+mn-lt"/>
            </a:endParaRPr>
          </a:p>
          <a:p>
            <a:pPr algn="ctr">
              <a:lnSpc>
                <a:spcPct val="120000"/>
              </a:lnSpc>
              <a:spcBef>
                <a:spcPct val="50000"/>
              </a:spcBef>
              <a:buFontTx/>
              <a:buNone/>
              <a:defRPr/>
            </a:pPr>
            <a:r>
              <a:rPr lang="en-US" altLang="cs-CZ" sz="2400" dirty="0">
                <a:latin typeface="+mn-lt"/>
              </a:rPr>
              <a:t>- the production of antibodies to insulin depends on the purity</a:t>
            </a:r>
            <a:endParaRPr lang="cs-CZ" altLang="cs-CZ" sz="2800" dirty="0">
              <a:latin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DE1670E-6029-4BAF-8107-B209D9AF681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80576" y="25241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1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483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CC5B2AD5-4CF3-4A6A-9A48-90F4588C35FE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2209800" y="609600"/>
            <a:ext cx="7543800" cy="609600"/>
          </a:xfrm>
        </p:spPr>
        <p:txBody>
          <a:bodyPr/>
          <a:lstStyle/>
          <a:p>
            <a:pPr algn="ctr">
              <a:defRPr/>
            </a:pPr>
            <a:r>
              <a:rPr lang="cs-CZ" sz="36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Terapeutical</a:t>
            </a:r>
            <a:r>
              <a:rPr lang="cs-CZ" sz="36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use </a:t>
            </a:r>
            <a:r>
              <a:rPr lang="cs-CZ" sz="36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of</a:t>
            </a:r>
            <a:r>
              <a:rPr lang="cs-CZ" sz="36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insulin</a:t>
            </a:r>
            <a:endParaRPr lang="cs-CZ" dirty="0"/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09C9C5E0-A0BF-47BF-99BF-22A7AE3997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9800" y="1557338"/>
            <a:ext cx="7772400" cy="4800600"/>
          </a:xfrm>
        </p:spPr>
        <p:txBody>
          <a:bodyPr/>
          <a:lstStyle/>
          <a:p>
            <a:pPr>
              <a:lnSpc>
                <a:spcPct val="120000"/>
              </a:lnSpc>
              <a:buFontTx/>
              <a:buChar char="-"/>
            </a:pPr>
            <a:r>
              <a:rPr lang="cs-CZ" altLang="cs-CZ" sz="2400" dirty="0">
                <a:cs typeface="Calibri" panose="020F0502020204030204" pitchFamily="34" charset="0"/>
              </a:rPr>
              <a:t>DM I. Type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cs-CZ" altLang="cs-CZ" sz="2400" dirty="0" err="1">
                <a:cs typeface="Calibri" panose="020F0502020204030204" pitchFamily="34" charset="0"/>
              </a:rPr>
              <a:t>ketosis</a:t>
            </a:r>
            <a:r>
              <a:rPr lang="cs-CZ" altLang="cs-CZ" sz="2400" dirty="0">
                <a:cs typeface="Calibri" panose="020F0502020204030204" pitchFamily="34" charset="0"/>
              </a:rPr>
              <a:t>, </a:t>
            </a:r>
            <a:r>
              <a:rPr lang="cs-CZ" altLang="cs-CZ" sz="2400" dirty="0" err="1">
                <a:cs typeface="Calibri" panose="020F0502020204030204" pitchFamily="34" charset="0"/>
              </a:rPr>
              <a:t>ketonuria</a:t>
            </a:r>
            <a:r>
              <a:rPr lang="cs-CZ" altLang="cs-CZ" sz="2400" dirty="0">
                <a:cs typeface="Calibri" panose="020F0502020204030204" pitchFamily="34" charset="0"/>
              </a:rPr>
              <a:t> </a:t>
            </a:r>
            <a:r>
              <a:rPr lang="cs-CZ" altLang="cs-CZ" sz="2400" dirty="0" err="1">
                <a:cs typeface="Calibri" panose="020F0502020204030204" pitchFamily="34" charset="0"/>
              </a:rPr>
              <a:t>or</a:t>
            </a:r>
            <a:r>
              <a:rPr lang="cs-CZ" altLang="cs-CZ" sz="2400" dirty="0">
                <a:cs typeface="Calibri" panose="020F0502020204030204" pitchFamily="34" charset="0"/>
              </a:rPr>
              <a:t> </a:t>
            </a:r>
            <a:r>
              <a:rPr lang="cs-CZ" altLang="cs-CZ" sz="2400" dirty="0" err="1">
                <a:cs typeface="Calibri" panose="020F0502020204030204" pitchFamily="34" charset="0"/>
              </a:rPr>
              <a:t>ketoacidosis</a:t>
            </a:r>
            <a:endParaRPr lang="cs-CZ" altLang="cs-CZ" sz="2400" dirty="0"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buFontTx/>
              <a:buNone/>
            </a:pPr>
            <a:r>
              <a:rPr lang="cs-CZ" altLang="cs-CZ" sz="2400" dirty="0">
                <a:cs typeface="Calibri" panose="020F0502020204030204" pitchFamily="34" charset="0"/>
              </a:rPr>
              <a:t>- </a:t>
            </a:r>
            <a:r>
              <a:rPr lang="cs-CZ" altLang="cs-CZ" sz="2400" dirty="0" err="1">
                <a:cs typeface="Calibri" panose="020F0502020204030204" pitchFamily="34" charset="0"/>
              </a:rPr>
              <a:t>patients</a:t>
            </a:r>
            <a:r>
              <a:rPr lang="cs-CZ" altLang="cs-CZ" sz="2400" dirty="0">
                <a:cs typeface="Calibri" panose="020F0502020204030204" pitchFamily="34" charset="0"/>
              </a:rPr>
              <a:t> </a:t>
            </a:r>
            <a:r>
              <a:rPr lang="cs-CZ" altLang="cs-CZ" sz="2400" dirty="0" err="1">
                <a:cs typeface="Calibri" panose="020F0502020204030204" pitchFamily="34" charset="0"/>
              </a:rPr>
              <a:t>with</a:t>
            </a:r>
            <a:r>
              <a:rPr lang="cs-CZ" altLang="cs-CZ" sz="2400" dirty="0">
                <a:cs typeface="Calibri" panose="020F0502020204030204" pitchFamily="34" charset="0"/>
              </a:rPr>
              <a:t> </a:t>
            </a:r>
            <a:r>
              <a:rPr lang="cs-CZ" altLang="cs-CZ" sz="2400" dirty="0" err="1">
                <a:cs typeface="Calibri" panose="020F0502020204030204" pitchFamily="34" charset="0"/>
              </a:rPr>
              <a:t>serious</a:t>
            </a:r>
            <a:r>
              <a:rPr lang="cs-CZ" altLang="cs-CZ" sz="2400" dirty="0">
                <a:cs typeface="Calibri" panose="020F0502020204030204" pitchFamily="34" charset="0"/>
              </a:rPr>
              <a:t> </a:t>
            </a:r>
            <a:r>
              <a:rPr lang="cs-CZ" altLang="cs-CZ" sz="2400" dirty="0" err="1">
                <a:cs typeface="Calibri" panose="020F0502020204030204" pitchFamily="34" charset="0"/>
              </a:rPr>
              <a:t>infetion</a:t>
            </a:r>
            <a:r>
              <a:rPr lang="cs-CZ" altLang="cs-CZ" sz="2400" dirty="0">
                <a:cs typeface="Calibri" panose="020F0502020204030204" pitchFamily="34" charset="0"/>
              </a:rPr>
              <a:t>/</a:t>
            </a:r>
            <a:r>
              <a:rPr lang="cs-CZ" altLang="cs-CZ" sz="2400" dirty="0" err="1">
                <a:cs typeface="Calibri" panose="020F0502020204030204" pitchFamily="34" charset="0"/>
              </a:rPr>
              <a:t>gangrene</a:t>
            </a:r>
            <a:endParaRPr lang="cs-CZ" altLang="cs-CZ" sz="2400" dirty="0"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buFontTx/>
              <a:buChar char="-"/>
            </a:pPr>
            <a:endParaRPr lang="cs-CZ" altLang="cs-CZ" sz="2400" dirty="0"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buFontTx/>
              <a:buChar char="-"/>
            </a:pPr>
            <a:r>
              <a:rPr lang="cs-CZ" altLang="cs-CZ" sz="2400" dirty="0">
                <a:cs typeface="Calibri" panose="020F0502020204030204" pitchFamily="34" charset="0"/>
              </a:rPr>
              <a:t>DM II </a:t>
            </a:r>
            <a:r>
              <a:rPr lang="cs-CZ" altLang="cs-CZ" sz="2400" dirty="0" err="1">
                <a:cs typeface="Calibri" panose="020F0502020204030204" pitchFamily="34" charset="0"/>
              </a:rPr>
              <a:t>where</a:t>
            </a:r>
            <a:r>
              <a:rPr lang="cs-CZ" altLang="cs-CZ" sz="2400" dirty="0">
                <a:cs typeface="Calibri" panose="020F0502020204030204" pitchFamily="34" charset="0"/>
              </a:rPr>
              <a:t> </a:t>
            </a:r>
            <a:r>
              <a:rPr lang="cs-CZ" altLang="cs-CZ" sz="2400" dirty="0" err="1">
                <a:cs typeface="Calibri" panose="020F0502020204030204" pitchFamily="34" charset="0"/>
              </a:rPr>
              <a:t>blood</a:t>
            </a:r>
            <a:r>
              <a:rPr lang="cs-CZ" altLang="cs-CZ" sz="2400" dirty="0">
                <a:cs typeface="Calibri" panose="020F0502020204030204" pitchFamily="34" charset="0"/>
              </a:rPr>
              <a:t> </a:t>
            </a:r>
            <a:r>
              <a:rPr lang="cs-CZ" altLang="cs-CZ" sz="2400" dirty="0" err="1">
                <a:cs typeface="Calibri" panose="020F0502020204030204" pitchFamily="34" charset="0"/>
              </a:rPr>
              <a:t>Glc</a:t>
            </a:r>
            <a:r>
              <a:rPr lang="cs-CZ" altLang="cs-CZ" sz="2400" dirty="0">
                <a:cs typeface="Calibri" panose="020F0502020204030204" pitchFamily="34" charset="0"/>
              </a:rPr>
              <a:t>. not </a:t>
            </a:r>
            <a:r>
              <a:rPr lang="cs-CZ" altLang="cs-CZ" sz="2400" dirty="0" err="1">
                <a:cs typeface="Calibri" panose="020F0502020204030204" pitchFamily="34" charset="0"/>
              </a:rPr>
              <a:t>normalized</a:t>
            </a:r>
            <a:r>
              <a:rPr lang="cs-CZ" altLang="cs-CZ" sz="2400" dirty="0">
                <a:cs typeface="Calibri" panose="020F0502020204030204" pitchFamily="34" charset="0"/>
              </a:rPr>
              <a:t> </a:t>
            </a:r>
            <a:r>
              <a:rPr lang="cs-CZ" altLang="cs-CZ" sz="2400" dirty="0" err="1">
                <a:cs typeface="Calibri" panose="020F0502020204030204" pitchFamily="34" charset="0"/>
              </a:rPr>
              <a:t>with</a:t>
            </a:r>
            <a:r>
              <a:rPr lang="cs-CZ" altLang="cs-CZ" sz="2400" dirty="0">
                <a:cs typeface="Calibri" panose="020F0502020204030204" pitchFamily="34" charset="0"/>
              </a:rPr>
              <a:t>  POAD, diet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cs-CZ" altLang="cs-CZ" sz="2400" dirty="0">
                <a:cs typeface="Calibri" panose="020F0502020204030204" pitchFamily="34" charset="0"/>
              </a:rPr>
              <a:t>DM II </a:t>
            </a:r>
            <a:r>
              <a:rPr lang="cs-CZ" altLang="cs-CZ" sz="2400" dirty="0" err="1">
                <a:cs typeface="Calibri" panose="020F0502020204030204" pitchFamily="34" charset="0"/>
              </a:rPr>
              <a:t>patients</a:t>
            </a:r>
            <a:r>
              <a:rPr lang="cs-CZ" altLang="cs-CZ" sz="2400" dirty="0">
                <a:cs typeface="Calibri" panose="020F0502020204030204" pitchFamily="34" charset="0"/>
              </a:rPr>
              <a:t>, use </a:t>
            </a:r>
            <a:r>
              <a:rPr lang="cs-CZ" altLang="cs-CZ" sz="2400" dirty="0" err="1">
                <a:cs typeface="Calibri" panose="020F0502020204030204" pitchFamily="34" charset="0"/>
              </a:rPr>
              <a:t>corticosteroids</a:t>
            </a:r>
            <a:r>
              <a:rPr lang="cs-CZ" altLang="cs-CZ" sz="2400" dirty="0">
                <a:cs typeface="Calibri" panose="020F0502020204030204" pitchFamily="34" charset="0"/>
              </a:rPr>
              <a:t>, liver </a:t>
            </a:r>
            <a:r>
              <a:rPr lang="cs-CZ" altLang="cs-CZ" sz="2400" dirty="0" err="1">
                <a:cs typeface="Calibri" panose="020F0502020204030204" pitchFamily="34" charset="0"/>
              </a:rPr>
              <a:t>or</a:t>
            </a:r>
            <a:r>
              <a:rPr lang="cs-CZ" altLang="cs-CZ" sz="2400" dirty="0">
                <a:cs typeface="Calibri" panose="020F0502020204030204" pitchFamily="34" charset="0"/>
              </a:rPr>
              <a:t> </a:t>
            </a:r>
            <a:r>
              <a:rPr lang="cs-CZ" altLang="cs-CZ" sz="2400" dirty="0" err="1">
                <a:cs typeface="Calibri" panose="020F0502020204030204" pitchFamily="34" charset="0"/>
              </a:rPr>
              <a:t>kidney</a:t>
            </a:r>
            <a:r>
              <a:rPr lang="cs-CZ" altLang="cs-CZ" sz="2400" dirty="0">
                <a:cs typeface="Calibri" panose="020F0502020204030204" pitchFamily="34" charset="0"/>
              </a:rPr>
              <a:t> </a:t>
            </a:r>
            <a:r>
              <a:rPr lang="cs-CZ" altLang="cs-CZ" sz="2400" dirty="0" err="1">
                <a:cs typeface="Calibri" panose="020F0502020204030204" pitchFamily="34" charset="0"/>
              </a:rPr>
              <a:t>impairment</a:t>
            </a:r>
            <a:r>
              <a:rPr lang="cs-CZ" altLang="cs-CZ" sz="2400" dirty="0"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35FF34C-8CA6-4C10-B12E-C0CDF667A9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36560" y="3048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CDBFA032-D016-40AD-8CB6-8977886A07B3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2514600" y="533400"/>
            <a:ext cx="7391400" cy="914400"/>
          </a:xfrm>
        </p:spPr>
        <p:txBody>
          <a:bodyPr/>
          <a:lstStyle/>
          <a:p>
            <a:pPr>
              <a:defRPr/>
            </a:pPr>
            <a:r>
              <a:rPr lang="cs-CZ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         Insulin </a:t>
            </a:r>
            <a:r>
              <a:rPr lang="cs-CZ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preparations</a:t>
            </a:r>
            <a:endParaRPr lang="cs-CZ" dirty="0">
              <a:latin typeface="+mn-lt"/>
            </a:endParaRP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6853537B-59FC-4A84-B062-995C749628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9800" y="1981200"/>
            <a:ext cx="8001000" cy="4114800"/>
          </a:xfrm>
        </p:spPr>
        <p:txBody>
          <a:bodyPr/>
          <a:lstStyle/>
          <a:p>
            <a:endParaRPr lang="cs-CZ" altLang="cs-CZ">
              <a:sym typeface="Symbol" panose="05050102010706020507" pitchFamily="18" charset="2"/>
            </a:endParaRPr>
          </a:p>
          <a:p>
            <a:endParaRPr lang="cs-CZ" altLang="cs-CZ"/>
          </a:p>
          <a:p>
            <a:endParaRPr lang="cs-CZ" altLang="cs-CZ"/>
          </a:p>
        </p:txBody>
      </p:sp>
      <p:sp>
        <p:nvSpPr>
          <p:cNvPr id="32772" name="Text Box 4">
            <a:extLst>
              <a:ext uri="{FF2B5EF4-FFF2-40B4-BE49-F238E27FC236}">
                <a16:creationId xmlns:a16="http://schemas.microsoft.com/office/drawing/2014/main" id="{AEB6030D-72B7-405D-A496-9A1786EFE4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1752601"/>
            <a:ext cx="7848600" cy="382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50000"/>
              </a:spcBef>
              <a:buFontTx/>
              <a:buNone/>
              <a:defRPr/>
            </a:pPr>
            <a:r>
              <a:rPr lang="cs-CZ" altLang="cs-CZ" sz="2800" dirty="0" err="1">
                <a:latin typeface="+mn-lt"/>
              </a:rPr>
              <a:t>solutions</a:t>
            </a:r>
            <a:r>
              <a:rPr lang="cs-CZ" altLang="cs-CZ" sz="2800" dirty="0">
                <a:latin typeface="+mn-lt"/>
              </a:rPr>
              <a:t>/</a:t>
            </a:r>
            <a:r>
              <a:rPr lang="cs-CZ" altLang="cs-CZ" sz="2800" dirty="0" err="1">
                <a:latin typeface="+mn-lt"/>
              </a:rPr>
              <a:t>suspensions</a:t>
            </a:r>
            <a:r>
              <a:rPr lang="cs-CZ" altLang="cs-CZ" sz="2800" dirty="0">
                <a:latin typeface="+mn-lt"/>
              </a:rPr>
              <a:t> </a:t>
            </a:r>
            <a:r>
              <a:rPr lang="cs-CZ" altLang="cs-CZ" sz="2800" dirty="0" err="1">
                <a:latin typeface="+mn-lt"/>
              </a:rPr>
              <a:t>of</a:t>
            </a:r>
            <a:r>
              <a:rPr lang="cs-CZ" altLang="cs-CZ" sz="2800" dirty="0">
                <a:latin typeface="+mn-lt"/>
              </a:rPr>
              <a:t> insulin</a:t>
            </a:r>
          </a:p>
          <a:p>
            <a:pPr algn="ctr">
              <a:lnSpc>
                <a:spcPct val="120000"/>
              </a:lnSpc>
              <a:spcBef>
                <a:spcPct val="50000"/>
              </a:spcBef>
              <a:buFontTx/>
              <a:buNone/>
              <a:defRPr/>
            </a:pPr>
            <a:r>
              <a:rPr lang="cs-CZ" altLang="cs-CZ" sz="2800" dirty="0" err="1">
                <a:latin typeface="+mn-lt"/>
              </a:rPr>
              <a:t>suspesions</a:t>
            </a:r>
            <a:r>
              <a:rPr lang="cs-CZ" altLang="cs-CZ" sz="2800" dirty="0">
                <a:latin typeface="+mn-lt"/>
              </a:rPr>
              <a:t> </a:t>
            </a:r>
            <a:r>
              <a:rPr lang="cs-CZ" altLang="cs-CZ" sz="2800" dirty="0" err="1">
                <a:latin typeface="+mn-lt"/>
              </a:rPr>
              <a:t>of</a:t>
            </a:r>
            <a:r>
              <a:rPr lang="cs-CZ" altLang="cs-CZ" sz="2800" dirty="0">
                <a:latin typeface="+mn-lt"/>
              </a:rPr>
              <a:t> „</a:t>
            </a:r>
            <a:r>
              <a:rPr lang="cs-CZ" altLang="cs-CZ" sz="2800" dirty="0" err="1">
                <a:latin typeface="+mn-lt"/>
              </a:rPr>
              <a:t>zinc</a:t>
            </a:r>
            <a:r>
              <a:rPr lang="cs-CZ" altLang="cs-CZ" sz="2800" dirty="0">
                <a:latin typeface="+mn-lt"/>
              </a:rPr>
              <a:t>-insulin“</a:t>
            </a:r>
          </a:p>
          <a:p>
            <a:pPr algn="ctr">
              <a:lnSpc>
                <a:spcPct val="120000"/>
              </a:lnSpc>
              <a:spcBef>
                <a:spcPct val="50000"/>
              </a:spcBef>
              <a:buFontTx/>
              <a:buNone/>
              <a:defRPr/>
            </a:pPr>
            <a:r>
              <a:rPr lang="cs-CZ" altLang="cs-CZ" sz="2800" dirty="0" err="1">
                <a:latin typeface="+mn-lt"/>
              </a:rPr>
              <a:t>suspensions</a:t>
            </a:r>
            <a:r>
              <a:rPr lang="cs-CZ" altLang="cs-CZ" sz="2800" dirty="0">
                <a:latin typeface="+mn-lt"/>
              </a:rPr>
              <a:t> „protamin-</a:t>
            </a:r>
            <a:r>
              <a:rPr lang="cs-CZ" altLang="cs-CZ" sz="2800" dirty="0" err="1">
                <a:latin typeface="+mn-lt"/>
              </a:rPr>
              <a:t>zinc</a:t>
            </a:r>
            <a:r>
              <a:rPr lang="cs-CZ" altLang="cs-CZ" sz="2800" dirty="0">
                <a:latin typeface="+mn-lt"/>
              </a:rPr>
              <a:t>-insulin“ </a:t>
            </a:r>
          </a:p>
          <a:p>
            <a:pPr algn="ctr">
              <a:lnSpc>
                <a:spcPct val="240000"/>
              </a:lnSpc>
              <a:spcBef>
                <a:spcPct val="50000"/>
              </a:spcBef>
              <a:buFontTx/>
              <a:buNone/>
              <a:defRPr/>
            </a:pPr>
            <a:r>
              <a:rPr lang="cs-CZ" altLang="cs-CZ" sz="2800" dirty="0">
                <a:latin typeface="+mn-lt"/>
                <a:sym typeface="Symbol" panose="05050102010706020507" pitchFamily="18" charset="2"/>
              </a:rPr>
              <a:t> insulin as a </a:t>
            </a:r>
            <a:r>
              <a:rPr lang="cs-CZ" altLang="cs-CZ" sz="2800" dirty="0" err="1">
                <a:latin typeface="+mn-lt"/>
                <a:sym typeface="Symbol" panose="05050102010706020507" pitchFamily="18" charset="2"/>
              </a:rPr>
              <a:t>mixture</a:t>
            </a:r>
            <a:r>
              <a:rPr lang="cs-CZ" altLang="cs-CZ" sz="2800" dirty="0">
                <a:latin typeface="+mn-lt"/>
                <a:sym typeface="Symbol" panose="05050102010706020507" pitchFamily="18" charset="2"/>
              </a:rPr>
              <a:t> </a:t>
            </a:r>
            <a:r>
              <a:rPr lang="cs-CZ" altLang="cs-CZ" sz="2800" dirty="0" err="1">
                <a:latin typeface="+mn-lt"/>
                <a:sym typeface="Symbol" panose="05050102010706020507" pitchFamily="18" charset="2"/>
              </a:rPr>
              <a:t>of</a:t>
            </a:r>
            <a:r>
              <a:rPr lang="cs-CZ" altLang="cs-CZ" sz="2800" dirty="0">
                <a:latin typeface="+mn-lt"/>
                <a:sym typeface="Symbol" panose="05050102010706020507" pitchFamily="18" charset="2"/>
              </a:rPr>
              <a:t> mono-/di-/</a:t>
            </a:r>
            <a:r>
              <a:rPr lang="cs-CZ" altLang="cs-CZ" sz="2800" dirty="0" err="1">
                <a:latin typeface="+mn-lt"/>
                <a:sym typeface="Symbol" panose="05050102010706020507" pitchFamily="18" charset="2"/>
              </a:rPr>
              <a:t>tetra</a:t>
            </a:r>
            <a:r>
              <a:rPr lang="cs-CZ" altLang="cs-CZ" sz="2800" dirty="0">
                <a:latin typeface="+mn-lt"/>
                <a:sym typeface="Symbol" panose="05050102010706020507" pitchFamily="18" charset="2"/>
              </a:rPr>
              <a:t>-/</a:t>
            </a:r>
            <a:r>
              <a:rPr lang="cs-CZ" altLang="cs-CZ" sz="2800" dirty="0" err="1">
                <a:latin typeface="+mn-lt"/>
                <a:sym typeface="Symbol" panose="05050102010706020507" pitchFamily="18" charset="2"/>
              </a:rPr>
              <a:t>hexamers</a:t>
            </a:r>
            <a:endParaRPr lang="cs-CZ" altLang="cs-CZ" sz="2800" dirty="0">
              <a:latin typeface="+mn-lt"/>
              <a:sym typeface="Symbol" panose="05050102010706020507" pitchFamily="18" charset="2"/>
            </a:endParaRPr>
          </a:p>
          <a:p>
            <a:pPr algn="ctr">
              <a:lnSpc>
                <a:spcPct val="60000"/>
              </a:lnSpc>
              <a:spcBef>
                <a:spcPct val="50000"/>
              </a:spcBef>
              <a:buFontTx/>
              <a:buNone/>
              <a:defRPr/>
            </a:pPr>
            <a:r>
              <a:rPr lang="cs-CZ" altLang="cs-CZ" sz="2800" dirty="0">
                <a:latin typeface="+mn-lt"/>
                <a:sym typeface="Symbol" panose="05050102010706020507" pitchFamily="18" charset="2"/>
              </a:rPr>
              <a:t>   + pH, stability, </a:t>
            </a:r>
            <a:r>
              <a:rPr lang="cs-CZ" altLang="cs-CZ" sz="2800" dirty="0" err="1">
                <a:latin typeface="+mn-lt"/>
                <a:sym typeface="Symbol" panose="05050102010706020507" pitchFamily="18" charset="2"/>
              </a:rPr>
              <a:t>isotonicity</a:t>
            </a:r>
            <a:r>
              <a:rPr lang="cs-CZ" altLang="cs-CZ" sz="2800" dirty="0">
                <a:latin typeface="+mn-lt"/>
                <a:sym typeface="Symbol" panose="05050102010706020507" pitchFamily="18" charset="2"/>
              </a:rPr>
              <a:t> </a:t>
            </a:r>
            <a:r>
              <a:rPr lang="cs-CZ" altLang="cs-CZ" sz="2800" dirty="0" err="1">
                <a:latin typeface="+mn-lt"/>
                <a:sym typeface="Symbol" panose="05050102010706020507" pitchFamily="18" charset="2"/>
              </a:rPr>
              <a:t>adjusted</a:t>
            </a:r>
            <a:r>
              <a:rPr lang="cs-CZ" altLang="cs-CZ" sz="2800" dirty="0">
                <a:latin typeface="+mn-lt"/>
                <a:sym typeface="Symbol" panose="05050102010706020507" pitchFamily="18" charset="2"/>
              </a:rPr>
              <a:t>	</a:t>
            </a:r>
            <a:endParaRPr lang="cs-CZ" altLang="cs-CZ" sz="2800" dirty="0">
              <a:latin typeface="+mn-lt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80147E7-D880-44B8-B633-E296558706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8568" y="2286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9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531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>
            <a:extLst>
              <a:ext uri="{FF2B5EF4-FFF2-40B4-BE49-F238E27FC236}">
                <a16:creationId xmlns:a16="http://schemas.microsoft.com/office/drawing/2014/main" id="{75CA0B72-DB76-4D3E-AFC4-BDB5039521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351088" y="3573463"/>
            <a:ext cx="8001000" cy="4114800"/>
          </a:xfrm>
        </p:spPr>
        <p:txBody>
          <a:bodyPr/>
          <a:lstStyle/>
          <a:p>
            <a:endParaRPr lang="cs-CZ" altLang="cs-CZ">
              <a:latin typeface="Arial" panose="020B0604020202020204" pitchFamily="34" charset="0"/>
              <a:sym typeface="Symbol" panose="05050102010706020507" pitchFamily="18" charset="2"/>
            </a:endParaRPr>
          </a:p>
          <a:p>
            <a:endParaRPr lang="cs-CZ" altLang="cs-CZ">
              <a:latin typeface="Arial" panose="020B0604020202020204" pitchFamily="34" charset="0"/>
            </a:endParaRPr>
          </a:p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4581" name="Rectangle 5">
            <a:extLst>
              <a:ext uri="{FF2B5EF4-FFF2-40B4-BE49-F238E27FC236}">
                <a16:creationId xmlns:a16="http://schemas.microsoft.com/office/drawing/2014/main" id="{613F3CCD-D3C4-4D5D-AA6D-BC082DE58B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476250"/>
            <a:ext cx="7391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44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Insulin </a:t>
            </a:r>
            <a:r>
              <a:rPr lang="cs-CZ" sz="4400" dirty="0" err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preparations</a:t>
            </a:r>
            <a:endParaRPr lang="cs-CZ" sz="4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64CEED7-25EC-46E5-8554-C944BDE8F4AB}"/>
              </a:ext>
            </a:extLst>
          </p:cNvPr>
          <p:cNvSpPr txBox="1"/>
          <p:nvPr/>
        </p:nvSpPr>
        <p:spPr>
          <a:xfrm>
            <a:off x="2063751" y="1823913"/>
            <a:ext cx="7777163" cy="369331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latin typeface="+mn-lt"/>
                <a:cs typeface="Segoe UI Semilight" panose="020B0402040204020203" pitchFamily="34" charset="0"/>
              </a:rPr>
              <a:t>Short acting</a:t>
            </a:r>
          </a:p>
          <a:p>
            <a:pPr algn="ctr">
              <a:defRPr/>
            </a:pPr>
            <a:r>
              <a:rPr lang="en-US" dirty="0">
                <a:latin typeface="+mn-lt"/>
                <a:cs typeface="Segoe UI Semilight" panose="020B0402040204020203" pitchFamily="34" charset="0"/>
              </a:rPr>
              <a:t>A) insulin analog</a:t>
            </a:r>
            <a:r>
              <a:rPr lang="cs-CZ" dirty="0" err="1">
                <a:latin typeface="+mn-lt"/>
                <a:cs typeface="Segoe UI Semilight" panose="020B0402040204020203" pitchFamily="34" charset="0"/>
              </a:rPr>
              <a:t>ues</a:t>
            </a:r>
            <a:r>
              <a:rPr lang="en-US" dirty="0">
                <a:latin typeface="+mn-lt"/>
                <a:cs typeface="Segoe UI Semilight" panose="020B0402040204020203" pitchFamily="34" charset="0"/>
              </a:rPr>
              <a:t>: insulin </a:t>
            </a:r>
            <a:r>
              <a:rPr lang="en-US" dirty="0" err="1">
                <a:latin typeface="+mn-lt"/>
                <a:cs typeface="Segoe UI Semilight" panose="020B0402040204020203" pitchFamily="34" charset="0"/>
              </a:rPr>
              <a:t>lispro</a:t>
            </a:r>
            <a:r>
              <a:rPr lang="en-US" dirty="0">
                <a:latin typeface="+mn-lt"/>
                <a:cs typeface="Segoe UI Semilight" panose="020B0402040204020203" pitchFamily="34" charset="0"/>
              </a:rPr>
              <a:t>, </a:t>
            </a:r>
            <a:r>
              <a:rPr lang="en-US" dirty="0" err="1">
                <a:latin typeface="+mn-lt"/>
                <a:cs typeface="Segoe UI Semilight" panose="020B0402040204020203" pitchFamily="34" charset="0"/>
              </a:rPr>
              <a:t>aspart</a:t>
            </a:r>
            <a:r>
              <a:rPr lang="en-US" dirty="0">
                <a:latin typeface="+mn-lt"/>
                <a:cs typeface="Segoe UI Semilight" panose="020B0402040204020203" pitchFamily="34" charset="0"/>
              </a:rPr>
              <a:t>, </a:t>
            </a:r>
            <a:r>
              <a:rPr lang="en-US" dirty="0" err="1">
                <a:latin typeface="+mn-lt"/>
                <a:cs typeface="Segoe UI Semilight" panose="020B0402040204020203" pitchFamily="34" charset="0"/>
              </a:rPr>
              <a:t>glulisine</a:t>
            </a:r>
            <a:endParaRPr lang="en-US" dirty="0">
              <a:latin typeface="+mn-lt"/>
              <a:cs typeface="Segoe UI Semilight" panose="020B0402040204020203" pitchFamily="34" charset="0"/>
            </a:endParaRPr>
          </a:p>
          <a:p>
            <a:pPr algn="ctr">
              <a:defRPr/>
            </a:pPr>
            <a:r>
              <a:rPr lang="en-US" dirty="0">
                <a:latin typeface="+mn-lt"/>
                <a:cs typeface="Segoe UI Semilight" panose="020B0402040204020203" pitchFamily="34" charset="0"/>
              </a:rPr>
              <a:t>Can be administered intravenously</a:t>
            </a:r>
          </a:p>
          <a:p>
            <a:pPr algn="ctr">
              <a:defRPr/>
            </a:pPr>
            <a:r>
              <a:rPr lang="en-US" dirty="0">
                <a:latin typeface="+mn-lt"/>
                <a:cs typeface="Segoe UI Semilight" panose="020B0402040204020203" pitchFamily="34" charset="0"/>
              </a:rPr>
              <a:t>Start of operation 0-15 min.</a:t>
            </a:r>
          </a:p>
          <a:p>
            <a:pPr algn="ctr">
              <a:defRPr/>
            </a:pPr>
            <a:r>
              <a:rPr lang="en-US" dirty="0">
                <a:latin typeface="+mn-lt"/>
                <a:cs typeface="Segoe UI Semilight" panose="020B0402040204020203" pitchFamily="34" charset="0"/>
              </a:rPr>
              <a:t>Maximum</a:t>
            </a:r>
            <a:r>
              <a:rPr lang="cs-CZ" dirty="0">
                <a:latin typeface="+mn-lt"/>
                <a:cs typeface="Segoe UI Semilight" panose="020B0402040204020203" pitchFamily="34" charset="0"/>
              </a:rPr>
              <a:t> </a:t>
            </a:r>
            <a:r>
              <a:rPr lang="cs-CZ" dirty="0" err="1">
                <a:latin typeface="+mn-lt"/>
                <a:cs typeface="Segoe UI Semilight" panose="020B0402040204020203" pitchFamily="34" charset="0"/>
              </a:rPr>
              <a:t>of</a:t>
            </a:r>
            <a:r>
              <a:rPr lang="cs-CZ" dirty="0">
                <a:latin typeface="+mn-lt"/>
                <a:cs typeface="Segoe UI Semilight" panose="020B0402040204020203" pitchFamily="34" charset="0"/>
              </a:rPr>
              <a:t> </a:t>
            </a:r>
            <a:r>
              <a:rPr lang="cs-CZ" dirty="0" err="1">
                <a:latin typeface="+mn-lt"/>
                <a:cs typeface="Segoe UI Semilight" panose="020B0402040204020203" pitchFamily="34" charset="0"/>
              </a:rPr>
              <a:t>efficacy</a:t>
            </a:r>
            <a:r>
              <a:rPr lang="cs-CZ" dirty="0">
                <a:latin typeface="+mn-lt"/>
                <a:cs typeface="Segoe UI Semilight" panose="020B0402040204020203" pitchFamily="34" charset="0"/>
              </a:rPr>
              <a:t> </a:t>
            </a:r>
            <a:r>
              <a:rPr lang="en-US" dirty="0">
                <a:latin typeface="+mn-lt"/>
                <a:cs typeface="Segoe UI Semilight" panose="020B0402040204020203" pitchFamily="34" charset="0"/>
              </a:rPr>
              <a:t>30-45 min</a:t>
            </a:r>
            <a:r>
              <a:rPr lang="cs-CZ" dirty="0">
                <a:latin typeface="+mn-lt"/>
                <a:cs typeface="Segoe UI Semilight" panose="020B0402040204020203" pitchFamily="34" charset="0"/>
              </a:rPr>
              <a:t> </a:t>
            </a:r>
            <a:r>
              <a:rPr lang="cs-CZ" dirty="0" err="1">
                <a:latin typeface="+mn-lt"/>
                <a:cs typeface="Segoe UI Semilight" panose="020B0402040204020203" pitchFamily="34" charset="0"/>
              </a:rPr>
              <a:t>after</a:t>
            </a:r>
            <a:r>
              <a:rPr lang="cs-CZ" dirty="0">
                <a:latin typeface="+mn-lt"/>
                <a:cs typeface="Segoe UI Semilight" panose="020B0402040204020203" pitchFamily="34" charset="0"/>
              </a:rPr>
              <a:t> </a:t>
            </a:r>
            <a:r>
              <a:rPr lang="cs-CZ" dirty="0" err="1">
                <a:latin typeface="+mn-lt"/>
                <a:cs typeface="Segoe UI Semilight" panose="020B0402040204020203" pitchFamily="34" charset="0"/>
              </a:rPr>
              <a:t>admin</a:t>
            </a:r>
            <a:r>
              <a:rPr lang="cs-CZ" dirty="0">
                <a:latin typeface="+mn-lt"/>
                <a:cs typeface="Segoe UI Semilight" panose="020B0402040204020203" pitchFamily="34" charset="0"/>
              </a:rPr>
              <a:t>.</a:t>
            </a:r>
            <a:endParaRPr lang="en-US" dirty="0">
              <a:latin typeface="+mn-lt"/>
              <a:cs typeface="Segoe UI Semilight" panose="020B0402040204020203" pitchFamily="34" charset="0"/>
            </a:endParaRPr>
          </a:p>
          <a:p>
            <a:pPr algn="ctr">
              <a:defRPr/>
            </a:pPr>
            <a:r>
              <a:rPr lang="cs-CZ" dirty="0" err="1">
                <a:latin typeface="+mn-lt"/>
                <a:cs typeface="Segoe UI Semilight" panose="020B0402040204020203" pitchFamily="34" charset="0"/>
              </a:rPr>
              <a:t>Effective</a:t>
            </a:r>
            <a:r>
              <a:rPr lang="cs-CZ" dirty="0">
                <a:latin typeface="+mn-lt"/>
                <a:cs typeface="Segoe UI Semilight" panose="020B0402040204020203" pitchFamily="34" charset="0"/>
              </a:rPr>
              <a:t> </a:t>
            </a:r>
            <a:r>
              <a:rPr lang="cs-CZ" dirty="0" err="1">
                <a:latin typeface="+mn-lt"/>
                <a:cs typeface="Segoe UI Semilight" panose="020B0402040204020203" pitchFamily="34" charset="0"/>
              </a:rPr>
              <a:t>for</a:t>
            </a:r>
            <a:r>
              <a:rPr lang="cs-CZ" dirty="0">
                <a:latin typeface="+mn-lt"/>
                <a:cs typeface="Segoe UI Semilight" panose="020B0402040204020203" pitchFamily="34" charset="0"/>
              </a:rPr>
              <a:t> </a:t>
            </a:r>
            <a:r>
              <a:rPr lang="en-US" dirty="0">
                <a:latin typeface="+mn-lt"/>
                <a:cs typeface="Segoe UI Semilight" panose="020B0402040204020203" pitchFamily="34" charset="0"/>
              </a:rPr>
              <a:t>2 - 5 hours.</a:t>
            </a:r>
          </a:p>
          <a:p>
            <a:pPr algn="ctr">
              <a:defRPr/>
            </a:pPr>
            <a:endParaRPr lang="en-US" dirty="0">
              <a:latin typeface="+mn-lt"/>
              <a:cs typeface="Segoe UI Semilight" panose="020B0402040204020203" pitchFamily="34" charset="0"/>
            </a:endParaRPr>
          </a:p>
          <a:p>
            <a:pPr algn="ctr">
              <a:defRPr/>
            </a:pPr>
            <a:r>
              <a:rPr lang="en-US" dirty="0">
                <a:latin typeface="+mn-lt"/>
                <a:cs typeface="Segoe UI Semilight" panose="020B0402040204020203" pitchFamily="34" charset="0"/>
              </a:rPr>
              <a:t>B) neutral aqueous solutions of insulins</a:t>
            </a:r>
          </a:p>
          <a:p>
            <a:pPr algn="ctr">
              <a:defRPr/>
            </a:pPr>
            <a:r>
              <a:rPr lang="en-US" dirty="0">
                <a:latin typeface="+mn-lt"/>
                <a:cs typeface="Segoe UI Semilight" panose="020B0402040204020203" pitchFamily="34" charset="0"/>
              </a:rPr>
              <a:t>(Crystalline insulin, soluble insulin)</a:t>
            </a:r>
          </a:p>
          <a:p>
            <a:pPr algn="ctr">
              <a:defRPr/>
            </a:pPr>
            <a:r>
              <a:rPr lang="en-US" dirty="0">
                <a:latin typeface="+mn-lt"/>
                <a:cs typeface="Segoe UI Semilight" panose="020B0402040204020203" pitchFamily="34" charset="0"/>
              </a:rPr>
              <a:t>Can be administered intravenously</a:t>
            </a:r>
          </a:p>
          <a:p>
            <a:pPr algn="ctr">
              <a:defRPr/>
            </a:pPr>
            <a:r>
              <a:rPr lang="en-US" dirty="0">
                <a:latin typeface="+mn-lt"/>
                <a:cs typeface="Segoe UI Semilight" panose="020B0402040204020203" pitchFamily="34" charset="0"/>
              </a:rPr>
              <a:t>Start of action 30 min.</a:t>
            </a:r>
          </a:p>
          <a:p>
            <a:pPr algn="ctr">
              <a:defRPr/>
            </a:pPr>
            <a:r>
              <a:rPr lang="en-US" dirty="0">
                <a:latin typeface="+mn-lt"/>
                <a:cs typeface="Segoe UI Semilight" panose="020B0402040204020203" pitchFamily="34" charset="0"/>
              </a:rPr>
              <a:t>Maximum 1 - 3 hours.</a:t>
            </a:r>
          </a:p>
          <a:p>
            <a:pPr algn="ctr">
              <a:defRPr/>
            </a:pPr>
            <a:r>
              <a:rPr lang="cs-CZ" dirty="0" err="1">
                <a:latin typeface="+mn-lt"/>
                <a:cs typeface="Segoe UI Semilight" panose="020B0402040204020203" pitchFamily="34" charset="0"/>
              </a:rPr>
              <a:t>Effective</a:t>
            </a:r>
            <a:r>
              <a:rPr lang="cs-CZ" dirty="0">
                <a:latin typeface="+mn-lt"/>
                <a:cs typeface="Segoe UI Semilight" panose="020B0402040204020203" pitchFamily="34" charset="0"/>
              </a:rPr>
              <a:t> </a:t>
            </a:r>
            <a:r>
              <a:rPr lang="cs-CZ" dirty="0" err="1">
                <a:latin typeface="+mn-lt"/>
                <a:cs typeface="Segoe UI Semilight" panose="020B0402040204020203" pitchFamily="34" charset="0"/>
              </a:rPr>
              <a:t>for</a:t>
            </a:r>
            <a:r>
              <a:rPr lang="cs-CZ" dirty="0">
                <a:latin typeface="+mn-lt"/>
                <a:cs typeface="Segoe UI Semilight" panose="020B0402040204020203" pitchFamily="34" charset="0"/>
              </a:rPr>
              <a:t> </a:t>
            </a:r>
            <a:r>
              <a:rPr lang="en-US" dirty="0">
                <a:latin typeface="+mn-lt"/>
                <a:cs typeface="Segoe UI Semilight" panose="020B0402040204020203" pitchFamily="34" charset="0"/>
              </a:rPr>
              <a:t>4 - 6 hours.</a:t>
            </a:r>
            <a:endParaRPr lang="cs-CZ" dirty="0">
              <a:latin typeface="+mn-lt"/>
              <a:cs typeface="Segoe UI Semilight" panose="020B0402040204020203" pitchFamily="34" charset="0"/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C4505BA-8340-43CD-ABBF-136BE8446F1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8568" y="32385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6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4579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4">
            <a:extLst>
              <a:ext uri="{FF2B5EF4-FFF2-40B4-BE49-F238E27FC236}">
                <a16:creationId xmlns:a16="http://schemas.microsoft.com/office/drawing/2014/main" id="{D1F4984D-86AE-45FB-930C-8B734F17B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3425" y="404814"/>
            <a:ext cx="8351838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buFontTx/>
              <a:buNone/>
            </a:pPr>
            <a:r>
              <a:rPr lang="cs-CZ" altLang="cs-CZ" sz="2400" b="1" dirty="0" err="1"/>
              <a:t>Intermediate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acting</a:t>
            </a:r>
            <a:r>
              <a:rPr lang="cs-CZ" altLang="cs-CZ" sz="2400" b="1" dirty="0"/>
              <a:t> 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cs-CZ" altLang="cs-CZ" sz="2400" dirty="0"/>
          </a:p>
          <a:p>
            <a:pPr algn="ctr">
              <a:lnSpc>
                <a:spcPct val="80000"/>
              </a:lnSpc>
              <a:buFontTx/>
              <a:buNone/>
            </a:pPr>
            <a:endParaRPr lang="en-US" altLang="cs-CZ" sz="2400" dirty="0"/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altLang="cs-CZ" sz="2400" dirty="0"/>
              <a:t>NPH (Neutral Protamine Hagedorn)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cs-CZ" altLang="cs-CZ" sz="2400" dirty="0"/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altLang="cs-CZ" sz="2400" dirty="0"/>
              <a:t>Protamine insulins or mixtures of amorphous and crystalline forms of insulin in a ratio of 30:70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cs-CZ" altLang="cs-CZ" sz="2400" dirty="0"/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altLang="cs-CZ" sz="2400" dirty="0"/>
              <a:t>Start of operation 1 - 2.5 hours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cs-CZ" altLang="cs-CZ" sz="2400" dirty="0"/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altLang="cs-CZ" sz="2400" dirty="0"/>
              <a:t>Maximum 4 - 8 hours.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cs-CZ" altLang="cs-CZ" sz="2400" dirty="0"/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altLang="cs-CZ" sz="2400" dirty="0"/>
              <a:t>Working time 12 - 24 hours.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cs-CZ" altLang="cs-CZ" sz="2400" dirty="0"/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altLang="cs-CZ" sz="2400" dirty="0"/>
              <a:t>Almost no longer used</a:t>
            </a:r>
            <a:endParaRPr lang="cs-CZ" altLang="cs-CZ" sz="1600" dirty="0"/>
          </a:p>
          <a:p>
            <a:pPr lvl="1" algn="ctr">
              <a:lnSpc>
                <a:spcPct val="80000"/>
              </a:lnSpc>
            </a:pPr>
            <a:endParaRPr lang="cs-CZ" altLang="cs-CZ" sz="2400" dirty="0"/>
          </a:p>
        </p:txBody>
      </p:sp>
      <p:pic>
        <p:nvPicPr>
          <p:cNvPr id="3" name="Obrázek 3">
            <a:extLst>
              <a:ext uri="{FF2B5EF4-FFF2-40B4-BE49-F238E27FC236}">
                <a16:creationId xmlns:a16="http://schemas.microsoft.com/office/drawing/2014/main" id="{172BD0F9-D81C-40B5-92FE-7F3983D34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>
            <a:extLst>
              <a:ext uri="{FF2B5EF4-FFF2-40B4-BE49-F238E27FC236}">
                <a16:creationId xmlns:a16="http://schemas.microsoft.com/office/drawing/2014/main" id="{D2D86449-3AFF-4AE8-8090-BFB89333E4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9800" y="1981200"/>
            <a:ext cx="8001000" cy="4114800"/>
          </a:xfrm>
        </p:spPr>
        <p:txBody>
          <a:bodyPr/>
          <a:lstStyle/>
          <a:p>
            <a:endParaRPr lang="cs-CZ" altLang="cs-CZ">
              <a:latin typeface="Arial" panose="020B0604020202020204" pitchFamily="34" charset="0"/>
              <a:sym typeface="Symbol" panose="05050102010706020507" pitchFamily="18" charset="2"/>
            </a:endParaRPr>
          </a:p>
          <a:p>
            <a:endParaRPr lang="cs-CZ" altLang="cs-CZ">
              <a:latin typeface="Arial" panose="020B0604020202020204" pitchFamily="34" charset="0"/>
            </a:endParaRPr>
          </a:p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7891" name="Text Box 4">
            <a:extLst>
              <a:ext uri="{FF2B5EF4-FFF2-40B4-BE49-F238E27FC236}">
                <a16:creationId xmlns:a16="http://schemas.microsoft.com/office/drawing/2014/main" id="{7DDC48D4-3C3A-4FD5-BCCF-D715B6D8CA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0" y="620713"/>
            <a:ext cx="8763000" cy="5528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50000"/>
              </a:spcBef>
              <a:buFontTx/>
              <a:buNone/>
              <a:defRPr/>
            </a:pPr>
            <a:r>
              <a:rPr lang="cs-CZ" altLang="cs-CZ" sz="2400" b="1" dirty="0">
                <a:latin typeface="+mn-lt"/>
              </a:rPr>
              <a:t>Long </a:t>
            </a:r>
            <a:r>
              <a:rPr lang="cs-CZ" altLang="cs-CZ" sz="2400" b="1" dirty="0" err="1">
                <a:latin typeface="+mn-lt"/>
              </a:rPr>
              <a:t>acting</a:t>
            </a:r>
            <a:endParaRPr lang="cs-CZ" altLang="cs-CZ" sz="2400" b="1" dirty="0">
              <a:latin typeface="+mn-lt"/>
            </a:endParaRPr>
          </a:p>
          <a:p>
            <a:pPr algn="ctr">
              <a:lnSpc>
                <a:spcPct val="120000"/>
              </a:lnSpc>
              <a:spcBef>
                <a:spcPct val="50000"/>
              </a:spcBef>
              <a:buFontTx/>
              <a:buNone/>
              <a:defRPr/>
            </a:pPr>
            <a:endParaRPr lang="cs-CZ" altLang="cs-CZ" sz="2400" b="1" dirty="0">
              <a:latin typeface="+mn-lt"/>
            </a:endParaRPr>
          </a:p>
          <a:p>
            <a:pPr algn="ctr">
              <a:lnSpc>
                <a:spcPct val="120000"/>
              </a:lnSpc>
              <a:spcBef>
                <a:spcPct val="50000"/>
              </a:spcBef>
              <a:buFontTx/>
              <a:buNone/>
              <a:defRPr/>
            </a:pPr>
            <a:r>
              <a:rPr lang="cs-CZ" altLang="cs-CZ" sz="2400" dirty="0" err="1">
                <a:latin typeface="+mn-lt"/>
              </a:rPr>
              <a:t>Crystalline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suspensions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of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large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crystals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with</a:t>
            </a:r>
            <a:r>
              <a:rPr lang="cs-CZ" altLang="cs-CZ" sz="2400" dirty="0">
                <a:latin typeface="+mn-lt"/>
              </a:rPr>
              <a:t> very </a:t>
            </a:r>
            <a:r>
              <a:rPr lang="cs-CZ" altLang="cs-CZ" sz="2400" dirty="0" err="1">
                <a:latin typeface="+mn-lt"/>
              </a:rPr>
              <a:t>slow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absorption</a:t>
            </a:r>
            <a:endParaRPr lang="cs-CZ" altLang="cs-CZ" sz="2400" dirty="0">
              <a:latin typeface="+mn-lt"/>
            </a:endParaRPr>
          </a:p>
          <a:p>
            <a:pPr algn="ctr">
              <a:lnSpc>
                <a:spcPct val="120000"/>
              </a:lnSpc>
              <a:spcBef>
                <a:spcPct val="50000"/>
              </a:spcBef>
              <a:buFontTx/>
              <a:buNone/>
              <a:defRPr/>
            </a:pPr>
            <a:r>
              <a:rPr lang="cs-CZ" altLang="cs-CZ" sz="2400" dirty="0" err="1">
                <a:latin typeface="+mn-lt"/>
              </a:rPr>
              <a:t>Analogs</a:t>
            </a:r>
            <a:r>
              <a:rPr lang="cs-CZ" altLang="cs-CZ" sz="2400" dirty="0">
                <a:latin typeface="+mn-lt"/>
              </a:rPr>
              <a:t> and </a:t>
            </a:r>
            <a:r>
              <a:rPr lang="cs-CZ" altLang="cs-CZ" sz="2400" dirty="0" err="1">
                <a:latin typeface="+mn-lt"/>
              </a:rPr>
              <a:t>their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conjugates</a:t>
            </a:r>
            <a:r>
              <a:rPr lang="cs-CZ" altLang="cs-CZ" sz="2400" dirty="0">
                <a:latin typeface="+mn-lt"/>
              </a:rPr>
              <a:t> (</a:t>
            </a:r>
            <a:r>
              <a:rPr lang="cs-CZ" altLang="cs-CZ" sz="2400" b="1" dirty="0" err="1">
                <a:solidFill>
                  <a:srgbClr val="FF0000"/>
                </a:solidFill>
                <a:latin typeface="+mn-lt"/>
              </a:rPr>
              <a:t>glargin</a:t>
            </a:r>
            <a:r>
              <a:rPr lang="cs-CZ" altLang="cs-CZ" sz="2400" b="1" dirty="0">
                <a:solidFill>
                  <a:srgbClr val="FF0000"/>
                </a:solidFill>
                <a:latin typeface="+mn-lt"/>
              </a:rPr>
              <a:t>, </a:t>
            </a:r>
            <a:r>
              <a:rPr lang="cs-CZ" altLang="cs-CZ" sz="2400" b="1" dirty="0" err="1">
                <a:solidFill>
                  <a:srgbClr val="FF0000"/>
                </a:solidFill>
                <a:latin typeface="+mn-lt"/>
              </a:rPr>
              <a:t>detemir</a:t>
            </a:r>
            <a:r>
              <a:rPr lang="cs-CZ" altLang="cs-CZ" sz="2400" b="1" dirty="0">
                <a:solidFill>
                  <a:srgbClr val="FF0000"/>
                </a:solidFill>
                <a:latin typeface="+mn-lt"/>
              </a:rPr>
              <a:t>, </a:t>
            </a:r>
            <a:r>
              <a:rPr lang="cs-CZ" altLang="cs-CZ" sz="2400" b="1" dirty="0" err="1">
                <a:solidFill>
                  <a:srgbClr val="FF0000"/>
                </a:solidFill>
                <a:latin typeface="+mn-lt"/>
              </a:rPr>
              <a:t>degludec</a:t>
            </a:r>
            <a:r>
              <a:rPr lang="cs-CZ" altLang="cs-CZ" sz="2400" dirty="0">
                <a:latin typeface="+mn-lt"/>
              </a:rPr>
              <a:t>)</a:t>
            </a:r>
          </a:p>
          <a:p>
            <a:pPr algn="ctr">
              <a:lnSpc>
                <a:spcPct val="120000"/>
              </a:lnSpc>
              <a:spcBef>
                <a:spcPct val="50000"/>
              </a:spcBef>
              <a:buFontTx/>
              <a:buNone/>
              <a:defRPr/>
            </a:pPr>
            <a:r>
              <a:rPr lang="cs-CZ" altLang="cs-CZ" sz="2400" dirty="0" err="1">
                <a:latin typeface="+mn-lt"/>
              </a:rPr>
              <a:t>Onset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of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effect</a:t>
            </a:r>
            <a:r>
              <a:rPr lang="cs-CZ" altLang="cs-CZ" sz="2400" dirty="0">
                <a:latin typeface="+mn-lt"/>
              </a:rPr>
              <a:t> 2 - 3 </a:t>
            </a:r>
            <a:r>
              <a:rPr lang="cs-CZ" altLang="cs-CZ" sz="2400" dirty="0" err="1">
                <a:latin typeface="+mn-lt"/>
              </a:rPr>
              <a:t>hours</a:t>
            </a:r>
            <a:endParaRPr lang="cs-CZ" altLang="cs-CZ" sz="2400" dirty="0">
              <a:latin typeface="+mn-lt"/>
            </a:endParaRPr>
          </a:p>
          <a:p>
            <a:pPr algn="ctr">
              <a:lnSpc>
                <a:spcPct val="120000"/>
              </a:lnSpc>
              <a:spcBef>
                <a:spcPct val="50000"/>
              </a:spcBef>
              <a:buFontTx/>
              <a:buNone/>
              <a:defRPr/>
            </a:pPr>
            <a:r>
              <a:rPr lang="cs-CZ" altLang="cs-CZ" sz="2400" dirty="0">
                <a:latin typeface="+mn-lt"/>
              </a:rPr>
              <a:t>Maximum 10-18 h (not </a:t>
            </a:r>
            <a:r>
              <a:rPr lang="cs-CZ" altLang="cs-CZ" sz="2400" dirty="0" err="1">
                <a:latin typeface="+mn-lt"/>
              </a:rPr>
              <a:t>apparent</a:t>
            </a:r>
            <a:r>
              <a:rPr lang="cs-CZ" altLang="cs-CZ" sz="2400" dirty="0">
                <a:latin typeface="+mn-lt"/>
              </a:rPr>
              <a:t> in </a:t>
            </a:r>
            <a:r>
              <a:rPr lang="cs-CZ" altLang="cs-CZ" sz="2400" dirty="0" err="1">
                <a:latin typeface="+mn-lt"/>
              </a:rPr>
              <a:t>degludec</a:t>
            </a:r>
            <a:r>
              <a:rPr lang="cs-CZ" altLang="cs-CZ" sz="2400" dirty="0">
                <a:latin typeface="+mn-lt"/>
              </a:rPr>
              <a:t>)</a:t>
            </a:r>
          </a:p>
          <a:p>
            <a:pPr algn="ctr">
              <a:lnSpc>
                <a:spcPct val="120000"/>
              </a:lnSpc>
              <a:spcBef>
                <a:spcPct val="50000"/>
              </a:spcBef>
              <a:buFontTx/>
              <a:buNone/>
              <a:defRPr/>
            </a:pPr>
            <a:r>
              <a:rPr lang="cs-CZ" altLang="cs-CZ" sz="2400" dirty="0" err="1">
                <a:latin typeface="+mn-lt"/>
              </a:rPr>
              <a:t>Effective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for</a:t>
            </a:r>
            <a:r>
              <a:rPr lang="cs-CZ" altLang="cs-CZ" sz="2400" dirty="0">
                <a:latin typeface="+mn-lt"/>
              </a:rPr>
              <a:t> 24 - 36 </a:t>
            </a:r>
            <a:r>
              <a:rPr lang="cs-CZ" altLang="cs-CZ" sz="2400" dirty="0" err="1">
                <a:latin typeface="+mn-lt"/>
              </a:rPr>
              <a:t>hours</a:t>
            </a:r>
            <a:r>
              <a:rPr lang="cs-CZ" altLang="cs-CZ" sz="2400" dirty="0">
                <a:latin typeface="+mn-lt"/>
              </a:rPr>
              <a:t>.</a:t>
            </a:r>
          </a:p>
          <a:p>
            <a:pPr algn="ctr">
              <a:lnSpc>
                <a:spcPct val="120000"/>
              </a:lnSpc>
              <a:spcBef>
                <a:spcPct val="50000"/>
              </a:spcBef>
              <a:buFontTx/>
              <a:buNone/>
              <a:defRPr/>
            </a:pPr>
            <a:r>
              <a:rPr lang="cs-CZ" altLang="cs-CZ" sz="2400" dirty="0" err="1">
                <a:latin typeface="+mn-lt"/>
              </a:rPr>
              <a:t>Steady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state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after</a:t>
            </a:r>
            <a:r>
              <a:rPr lang="cs-CZ" altLang="cs-CZ" sz="2400" dirty="0">
                <a:latin typeface="+mn-lt"/>
              </a:rPr>
              <a:t> 3 </a:t>
            </a:r>
            <a:r>
              <a:rPr lang="cs-CZ" altLang="cs-CZ" sz="2400" dirty="0" err="1">
                <a:latin typeface="+mn-lt"/>
              </a:rPr>
              <a:t>days</a:t>
            </a:r>
            <a:r>
              <a:rPr lang="cs-CZ" altLang="cs-CZ" sz="2400" dirty="0">
                <a:latin typeface="+mn-lt"/>
              </a:rPr>
              <a:t> (3 </a:t>
            </a:r>
            <a:r>
              <a:rPr lang="cs-CZ" altLang="cs-CZ" sz="2400" dirty="0" err="1">
                <a:latin typeface="+mn-lt"/>
              </a:rPr>
              <a:t>doses</a:t>
            </a:r>
            <a:r>
              <a:rPr lang="cs-CZ" altLang="cs-CZ" sz="2400" dirty="0">
                <a:latin typeface="+mn-lt"/>
              </a:rPr>
              <a:t>)</a:t>
            </a:r>
          </a:p>
          <a:p>
            <a:pPr algn="ctr">
              <a:lnSpc>
                <a:spcPct val="120000"/>
              </a:lnSpc>
              <a:spcBef>
                <a:spcPct val="50000"/>
              </a:spcBef>
              <a:buFontTx/>
              <a:buNone/>
              <a:defRPr/>
            </a:pPr>
            <a:r>
              <a:rPr lang="cs-CZ" altLang="cs-CZ" sz="2400" dirty="0" err="1">
                <a:latin typeface="+mn-lt"/>
              </a:rPr>
              <a:t>Less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hypoglycemia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than</a:t>
            </a:r>
            <a:r>
              <a:rPr lang="cs-CZ" altLang="cs-CZ" sz="2400" dirty="0">
                <a:latin typeface="+mn-lt"/>
              </a:rPr>
              <a:t> NPH, </a:t>
            </a:r>
            <a:r>
              <a:rPr lang="cs-CZ" altLang="cs-CZ" sz="2400" dirty="0" err="1">
                <a:latin typeface="+mn-lt"/>
              </a:rPr>
              <a:t>less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weight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gain</a:t>
            </a:r>
            <a:endParaRPr lang="cs-CZ" altLang="cs-CZ" sz="2400" dirty="0">
              <a:latin typeface="+mn-lt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Zástupný symbol pro obsah 9">
            <a:extLst>
              <a:ext uri="{FF2B5EF4-FFF2-40B4-BE49-F238E27FC236}">
                <a16:creationId xmlns:a16="http://schemas.microsoft.com/office/drawing/2014/main" id="{0F4EA8B4-D662-4F26-9D75-B545EF9929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976" y="115888"/>
            <a:ext cx="9090025" cy="663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3">
            <a:extLst>
              <a:ext uri="{FF2B5EF4-FFF2-40B4-BE49-F238E27FC236}">
                <a16:creationId xmlns:a16="http://schemas.microsoft.com/office/drawing/2014/main" id="{4F6A3436-7C3C-4346-8E3D-97E4EB0B9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521B8B8-1D20-43E3-A136-9F853D6CD8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4646" y="33265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3">
            <a:extLst>
              <a:ext uri="{FF2B5EF4-FFF2-40B4-BE49-F238E27FC236}">
                <a16:creationId xmlns:a16="http://schemas.microsoft.com/office/drawing/2014/main" id="{AF86CF29-C9AC-476E-84E4-94CD733EAC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33600" y="381000"/>
            <a:ext cx="8077200" cy="61722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cs-CZ" sz="2400" b="1" dirty="0"/>
              <a:t>Complications of insulin therapy</a:t>
            </a:r>
          </a:p>
          <a:p>
            <a:pPr algn="ctr">
              <a:buFontTx/>
              <a:buNone/>
            </a:pPr>
            <a:endParaRPr lang="en-US" altLang="cs-CZ" sz="2400" dirty="0"/>
          </a:p>
          <a:p>
            <a:pPr algn="ctr">
              <a:buFontTx/>
              <a:buNone/>
            </a:pPr>
            <a:r>
              <a:rPr lang="en-US" altLang="cs-CZ" sz="2400" dirty="0"/>
              <a:t>- </a:t>
            </a:r>
            <a:r>
              <a:rPr lang="en-US" altLang="cs-CZ" sz="2400" dirty="0" err="1"/>
              <a:t>hypoglycaemia</a:t>
            </a:r>
            <a:endParaRPr lang="en-US" altLang="cs-CZ" sz="2400" dirty="0"/>
          </a:p>
          <a:p>
            <a:pPr algn="ctr">
              <a:buFontTx/>
              <a:buNone/>
            </a:pPr>
            <a:r>
              <a:rPr lang="en-US" altLang="cs-CZ" sz="2400" dirty="0"/>
              <a:t>- allergy</a:t>
            </a:r>
          </a:p>
          <a:p>
            <a:pPr algn="ctr">
              <a:buFontTx/>
              <a:buNone/>
            </a:pPr>
            <a:r>
              <a:rPr lang="en-US" altLang="cs-CZ" sz="2400" dirty="0"/>
              <a:t>- lipodystrophy</a:t>
            </a:r>
          </a:p>
          <a:p>
            <a:pPr algn="ctr">
              <a:buFontTx/>
              <a:buNone/>
            </a:pPr>
            <a:r>
              <a:rPr lang="cs-CZ" altLang="cs-CZ" sz="2400" dirty="0"/>
              <a:t>i</a:t>
            </a:r>
            <a:r>
              <a:rPr lang="en-US" altLang="cs-CZ" sz="2400" dirty="0" err="1"/>
              <a:t>nsulin</a:t>
            </a:r>
            <a:r>
              <a:rPr lang="en-US" altLang="cs-CZ" sz="2400" dirty="0"/>
              <a:t> resistance - spec. </a:t>
            </a:r>
            <a:r>
              <a:rPr lang="cs-CZ" altLang="cs-CZ" sz="2400" dirty="0"/>
              <a:t>a</a:t>
            </a:r>
            <a:r>
              <a:rPr lang="en-US" altLang="cs-CZ" sz="2400" dirty="0" err="1"/>
              <a:t>ntibodies</a:t>
            </a:r>
            <a:endParaRPr lang="en-US" altLang="cs-CZ" sz="2400" dirty="0"/>
          </a:p>
          <a:p>
            <a:pPr algn="ctr">
              <a:buFontTx/>
              <a:buNone/>
            </a:pPr>
            <a:r>
              <a:rPr lang="cs-CZ" altLang="cs-CZ" sz="2400" dirty="0"/>
              <a:t>w</a:t>
            </a:r>
            <a:r>
              <a:rPr lang="en-US" altLang="cs-CZ" sz="2400" dirty="0"/>
              <a:t>eight gain</a:t>
            </a:r>
          </a:p>
          <a:p>
            <a:pPr algn="ctr">
              <a:buFontTx/>
              <a:buNone/>
            </a:pPr>
            <a:endParaRPr lang="en-US" altLang="cs-CZ" sz="2400" dirty="0"/>
          </a:p>
          <a:p>
            <a:pPr algn="ctr">
              <a:buFontTx/>
              <a:buNone/>
            </a:pPr>
            <a:endParaRPr lang="en-US" altLang="cs-CZ" sz="2400" dirty="0"/>
          </a:p>
          <a:p>
            <a:pPr algn="ctr">
              <a:buFontTx/>
              <a:buNone/>
            </a:pPr>
            <a:endParaRPr lang="en-US" altLang="cs-CZ" sz="24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B8DC22F-C865-4E0E-A494-FED8E949BF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20536" y="476672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D1EC32C1-AB2A-46E3-865B-7A0EC6632FE0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911424" y="255587"/>
            <a:ext cx="9906000" cy="1143000"/>
          </a:xfrm>
        </p:spPr>
        <p:txBody>
          <a:bodyPr/>
          <a:lstStyle/>
          <a:p>
            <a:pPr algn="ctr">
              <a:defRPr/>
            </a:pPr>
            <a:r>
              <a:rPr lang="cs-CZ" sz="36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Delivery</a:t>
            </a:r>
            <a:r>
              <a:rPr lang="cs-CZ" sz="3600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 </a:t>
            </a:r>
            <a:r>
              <a:rPr lang="cs-CZ" sz="36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systems</a:t>
            </a:r>
            <a:r>
              <a:rPr lang="cs-CZ" sz="3600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 (</a:t>
            </a:r>
            <a:r>
              <a:rPr lang="cs-CZ" sz="36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self-administration</a:t>
            </a:r>
            <a:r>
              <a:rPr lang="cs-CZ" sz="3600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)</a:t>
            </a:r>
            <a:endParaRPr lang="cs-CZ" dirty="0">
              <a:latin typeface="+mn-lt"/>
            </a:endParaRPr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EDE1A719-16AC-40F7-91E4-EBB721554C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916113"/>
            <a:ext cx="12192000" cy="4114800"/>
          </a:xfrm>
        </p:spPr>
        <p:txBody>
          <a:bodyPr/>
          <a:lstStyle/>
          <a:p>
            <a:pPr algn="ctr">
              <a:buFontTx/>
              <a:buNone/>
            </a:pPr>
            <a:r>
              <a:rPr lang="cs-CZ" altLang="cs-CZ" dirty="0"/>
              <a:t>1) Insulin </a:t>
            </a:r>
            <a:r>
              <a:rPr lang="cs-CZ" altLang="cs-CZ" dirty="0" err="1"/>
              <a:t>pen</a:t>
            </a:r>
            <a:r>
              <a:rPr lang="cs-CZ" altLang="cs-CZ" dirty="0"/>
              <a:t> - </a:t>
            </a:r>
            <a:r>
              <a:rPr lang="cs-CZ" altLang="cs-CZ" dirty="0" err="1"/>
              <a:t>cartridge</a:t>
            </a:r>
            <a:r>
              <a:rPr lang="cs-CZ" altLang="cs-CZ" dirty="0"/>
              <a:t> </a:t>
            </a:r>
            <a:r>
              <a:rPr lang="cs-CZ" altLang="cs-CZ" dirty="0" err="1"/>
              <a:t>with</a:t>
            </a:r>
            <a:r>
              <a:rPr lang="cs-CZ" altLang="cs-CZ" dirty="0"/>
              <a:t> </a:t>
            </a:r>
            <a:r>
              <a:rPr lang="cs-CZ" altLang="cs-CZ" dirty="0" err="1"/>
              <a:t>extendable</a:t>
            </a:r>
            <a:r>
              <a:rPr lang="cs-CZ" altLang="cs-CZ" dirty="0"/>
              <a:t> </a:t>
            </a:r>
            <a:r>
              <a:rPr lang="cs-CZ" altLang="cs-CZ" dirty="0" err="1"/>
              <a:t>needle</a:t>
            </a:r>
            <a:r>
              <a:rPr lang="cs-CZ" altLang="cs-CZ" dirty="0"/>
              <a:t>; In </a:t>
            </a:r>
            <a:r>
              <a:rPr lang="cs-CZ" altLang="cs-CZ" dirty="0" err="1"/>
              <a:t>the</a:t>
            </a:r>
            <a:r>
              <a:rPr lang="cs-CZ" altLang="cs-CZ" dirty="0"/>
              <a:t> </a:t>
            </a:r>
            <a:r>
              <a:rPr lang="cs-CZ" altLang="cs-CZ" dirty="0" err="1"/>
              <a:t>form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a </a:t>
            </a:r>
            <a:r>
              <a:rPr lang="cs-CZ" altLang="cs-CZ" dirty="0" err="1"/>
              <a:t>fountain</a:t>
            </a:r>
            <a:r>
              <a:rPr lang="cs-CZ" altLang="cs-CZ" dirty="0"/>
              <a:t> </a:t>
            </a:r>
            <a:r>
              <a:rPr lang="cs-CZ" altLang="cs-CZ" dirty="0" err="1"/>
              <a:t>pen</a:t>
            </a:r>
            <a:endParaRPr lang="cs-CZ" altLang="cs-CZ" dirty="0"/>
          </a:p>
          <a:p>
            <a:pPr algn="ctr">
              <a:buFontTx/>
              <a:buNone/>
            </a:pPr>
            <a:r>
              <a:rPr lang="cs-CZ" altLang="cs-CZ" dirty="0"/>
              <a:t>2)Insulin </a:t>
            </a:r>
            <a:r>
              <a:rPr lang="cs-CZ" altLang="cs-CZ" dirty="0" err="1"/>
              <a:t>pumps</a:t>
            </a:r>
            <a:r>
              <a:rPr lang="cs-CZ" altLang="cs-CZ" dirty="0"/>
              <a:t> - </a:t>
            </a:r>
            <a:r>
              <a:rPr lang="cs-CZ" altLang="cs-CZ" dirty="0" err="1"/>
              <a:t>continuous</a:t>
            </a:r>
            <a:r>
              <a:rPr lang="cs-CZ" altLang="cs-CZ" dirty="0"/>
              <a:t> </a:t>
            </a:r>
            <a:r>
              <a:rPr lang="cs-CZ" altLang="cs-CZ" dirty="0" err="1"/>
              <a:t>infusion</a:t>
            </a:r>
            <a:r>
              <a:rPr lang="cs-CZ" altLang="cs-CZ" dirty="0"/>
              <a:t> </a:t>
            </a:r>
            <a:r>
              <a:rPr lang="cs-CZ" altLang="cs-CZ" dirty="0" err="1"/>
              <a:t>s.c</a:t>
            </a:r>
            <a:r>
              <a:rPr lang="cs-CZ" altLang="cs-CZ" dirty="0"/>
              <a:t>. (</a:t>
            </a:r>
            <a:r>
              <a:rPr lang="cs-CZ" altLang="cs-CZ" dirty="0" err="1"/>
              <a:t>better</a:t>
            </a:r>
            <a:r>
              <a:rPr lang="cs-CZ" altLang="cs-CZ" dirty="0"/>
              <a:t> </a:t>
            </a:r>
            <a:r>
              <a:rPr lang="cs-CZ" altLang="cs-CZ" dirty="0" err="1"/>
              <a:t>compensation</a:t>
            </a:r>
            <a:r>
              <a:rPr lang="cs-CZ" altLang="cs-CZ" dirty="0"/>
              <a:t>, </a:t>
            </a:r>
            <a:r>
              <a:rPr lang="cs-CZ" altLang="cs-CZ" dirty="0" err="1"/>
              <a:t>less</a:t>
            </a:r>
            <a:r>
              <a:rPr lang="cs-CZ" altLang="cs-CZ" dirty="0"/>
              <a:t> </a:t>
            </a:r>
            <a:r>
              <a:rPr lang="cs-CZ" altLang="cs-CZ" dirty="0" err="1"/>
              <a:t>infectious</a:t>
            </a:r>
            <a:r>
              <a:rPr lang="cs-CZ" altLang="cs-CZ" dirty="0"/>
              <a:t> risk)</a:t>
            </a:r>
          </a:p>
          <a:p>
            <a:pPr algn="ctr">
              <a:buFontTx/>
              <a:buNone/>
            </a:pPr>
            <a:r>
              <a:rPr lang="cs-CZ" altLang="cs-CZ" dirty="0"/>
              <a:t>3)Insulin </a:t>
            </a:r>
            <a:r>
              <a:rPr lang="cs-CZ" altLang="cs-CZ" dirty="0" err="1"/>
              <a:t>syringes</a:t>
            </a:r>
            <a:r>
              <a:rPr lang="cs-CZ" altLang="cs-CZ" dirty="0"/>
              <a:t> - </a:t>
            </a:r>
            <a:r>
              <a:rPr lang="cs-CZ" altLang="cs-CZ" dirty="0" err="1"/>
              <a:t>with</a:t>
            </a:r>
            <a:r>
              <a:rPr lang="cs-CZ" altLang="cs-CZ" dirty="0"/>
              <a:t> a </a:t>
            </a:r>
            <a:r>
              <a:rPr lang="cs-CZ" altLang="cs-CZ" dirty="0" err="1"/>
              <a:t>sealed</a:t>
            </a:r>
            <a:r>
              <a:rPr lang="cs-CZ" altLang="cs-CZ" dirty="0"/>
              <a:t> </a:t>
            </a:r>
            <a:r>
              <a:rPr lang="cs-CZ" altLang="cs-CZ" dirty="0" err="1"/>
              <a:t>needle</a:t>
            </a:r>
            <a:r>
              <a:rPr lang="cs-CZ" altLang="cs-CZ" dirty="0"/>
              <a:t>, </a:t>
            </a:r>
            <a:r>
              <a:rPr lang="cs-CZ" altLang="cs-CZ" dirty="0" err="1"/>
              <a:t>calibrated</a:t>
            </a:r>
            <a:r>
              <a:rPr lang="cs-CZ" altLang="cs-CZ" dirty="0"/>
              <a:t> per unit</a:t>
            </a:r>
          </a:p>
          <a:p>
            <a:pPr algn="ctr">
              <a:buFontTx/>
              <a:buNone/>
            </a:pPr>
            <a:r>
              <a:rPr lang="cs-CZ" altLang="cs-CZ" dirty="0"/>
              <a:t>4) </a:t>
            </a:r>
            <a:r>
              <a:rPr lang="cs-CZ" altLang="cs-CZ" dirty="0" err="1"/>
              <a:t>Inhalation</a:t>
            </a:r>
            <a:r>
              <a:rPr lang="cs-CZ" altLang="cs-CZ" dirty="0"/>
              <a:t> (USA) / </a:t>
            </a:r>
            <a:r>
              <a:rPr lang="cs-CZ" altLang="cs-CZ" dirty="0" err="1"/>
              <a:t>transnasal</a:t>
            </a:r>
            <a:r>
              <a:rPr lang="cs-CZ" altLang="cs-CZ" dirty="0"/>
              <a:t> ?</a:t>
            </a:r>
            <a:endParaRPr lang="cs-CZ" altLang="cs-CZ" sz="26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0DAB1FB-1CF1-4A55-ACDA-5826D97AB6D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80576" y="255587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481540B6-1D95-401A-B3D7-C1F6857903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Antidiabetic drugs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3429E6A8-C15F-4BFD-8B12-81F47F63F6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9800" y="1772816"/>
            <a:ext cx="7772400" cy="4114800"/>
          </a:xfrm>
        </p:spPr>
        <p:txBody>
          <a:bodyPr/>
          <a:lstStyle/>
          <a:p>
            <a:pPr algn="ctr"/>
            <a:r>
              <a:rPr lang="cs-CZ" altLang="cs-CZ" dirty="0" err="1"/>
              <a:t>Insulins</a:t>
            </a:r>
            <a:endParaRPr lang="cs-CZ" altLang="cs-CZ" dirty="0"/>
          </a:p>
          <a:p>
            <a:pPr algn="ctr"/>
            <a:r>
              <a:rPr lang="cs-CZ" altLang="cs-CZ" dirty="0" err="1"/>
              <a:t>Drugs</a:t>
            </a:r>
            <a:r>
              <a:rPr lang="cs-CZ" altLang="cs-CZ" dirty="0"/>
              <a:t> </a:t>
            </a:r>
            <a:r>
              <a:rPr lang="cs-CZ" altLang="cs-CZ" dirty="0" err="1"/>
              <a:t>used</a:t>
            </a:r>
            <a:r>
              <a:rPr lang="cs-CZ" altLang="cs-CZ" dirty="0"/>
              <a:t> in T2DM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1B25489-B26F-4E44-BBE5-35954C0593C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20536" y="54868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 descr="mista-vpichu-vektor -01">
            <a:extLst>
              <a:ext uri="{FF2B5EF4-FFF2-40B4-BE49-F238E27FC236}">
                <a16:creationId xmlns:a16="http://schemas.microsoft.com/office/drawing/2014/main" id="{8796B784-E99E-4597-B1F6-C168BF850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6" y="0"/>
            <a:ext cx="46466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 Box 5">
            <a:extLst>
              <a:ext uri="{FF2B5EF4-FFF2-40B4-BE49-F238E27FC236}">
                <a16:creationId xmlns:a16="http://schemas.microsoft.com/office/drawing/2014/main" id="{12CCBAB9-2BAB-4FC3-806E-5334F9E30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4800601"/>
            <a:ext cx="1447800" cy="779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preferred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acceptable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70660" name="Text Box 6">
            <a:extLst>
              <a:ext uri="{FF2B5EF4-FFF2-40B4-BE49-F238E27FC236}">
                <a16:creationId xmlns:a16="http://schemas.microsoft.com/office/drawing/2014/main" id="{5AD52815-2D38-4264-A1A1-85401084CE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1"/>
            <a:ext cx="42672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Insulin administration sites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pic>
        <p:nvPicPr>
          <p:cNvPr id="5" name="Obrázek 3">
            <a:extLst>
              <a:ext uri="{FF2B5EF4-FFF2-40B4-BE49-F238E27FC236}">
                <a16:creationId xmlns:a16="http://schemas.microsoft.com/office/drawing/2014/main" id="{33311A90-6F94-4DB7-A349-4D1765D1A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9" name="Picture 5" descr="040090">
            <a:extLst>
              <a:ext uri="{FF2B5EF4-FFF2-40B4-BE49-F238E27FC236}">
                <a16:creationId xmlns:a16="http://schemas.microsoft.com/office/drawing/2014/main" id="{9C08D6EE-AE58-488F-9958-636202941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1268413"/>
            <a:ext cx="6985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7" descr="spuitpen">
            <a:extLst>
              <a:ext uri="{FF2B5EF4-FFF2-40B4-BE49-F238E27FC236}">
                <a16:creationId xmlns:a16="http://schemas.microsoft.com/office/drawing/2014/main" id="{2FF4D40A-872B-4F26-A91C-191B957D6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765175"/>
            <a:ext cx="31369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3" name="Picture 9" descr="getmedia">
            <a:extLst>
              <a:ext uri="{FF2B5EF4-FFF2-40B4-BE49-F238E27FC236}">
                <a16:creationId xmlns:a16="http://schemas.microsoft.com/office/drawing/2014/main" id="{F905A51F-78F5-420B-9B07-8D6444E75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2133601"/>
            <a:ext cx="79216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3">
            <a:extLst>
              <a:ext uri="{FF2B5EF4-FFF2-40B4-BE49-F238E27FC236}">
                <a16:creationId xmlns:a16="http://schemas.microsoft.com/office/drawing/2014/main" id="{1825619B-013C-49EF-98FF-EA9BB51A8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5" descr="chlapik_s_dtron">
            <a:extLst>
              <a:ext uri="{FF2B5EF4-FFF2-40B4-BE49-F238E27FC236}">
                <a16:creationId xmlns:a16="http://schemas.microsoft.com/office/drawing/2014/main" id="{94DC1162-56AE-4F18-BA1F-9F3F28BA6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6" y="1773239"/>
            <a:ext cx="4564063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7" descr="d-tronplus">
            <a:extLst>
              <a:ext uri="{FF2B5EF4-FFF2-40B4-BE49-F238E27FC236}">
                <a16:creationId xmlns:a16="http://schemas.microsoft.com/office/drawing/2014/main" id="{50A5B561-0451-48DD-9D9C-3DE27D4A6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692150"/>
            <a:ext cx="5932488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AC3481F9-7B82-48CD-829D-779069496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5" descr="Výsledek obrázku pro medtronic 640 g">
            <a:hlinkClick r:id="rId3"/>
            <a:extLst>
              <a:ext uri="{FF2B5EF4-FFF2-40B4-BE49-F238E27FC236}">
                <a16:creationId xmlns:a16="http://schemas.microsoft.com/office/drawing/2014/main" id="{6CFE9A6C-E0CE-4803-9E25-DE8800AD8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8" y="2565401"/>
            <a:ext cx="4176712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7" descr="Výsledek obrázku pro medtronic 640 g">
            <a:hlinkClick r:id="rId5"/>
            <a:extLst>
              <a:ext uri="{FF2B5EF4-FFF2-40B4-BE49-F238E27FC236}">
                <a16:creationId xmlns:a16="http://schemas.microsoft.com/office/drawing/2014/main" id="{96AEA532-01FC-471B-A383-6309043D5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1484314"/>
            <a:ext cx="3852862" cy="289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40BD71D-8DD4-497E-A173-0855B6129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E0C11D6B-FCFD-49A5-8B17-A0D3647C17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336" y="549276"/>
            <a:ext cx="11953328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800" b="1" dirty="0" err="1"/>
              <a:t>Hypoglycaemia</a:t>
            </a:r>
            <a:r>
              <a:rPr lang="cs-CZ" altLang="cs-CZ" sz="2800" b="1" dirty="0"/>
              <a:t>  - </a:t>
            </a:r>
            <a:r>
              <a:rPr lang="cs-CZ" altLang="cs-CZ" sz="2800" b="1" dirty="0" err="1"/>
              <a:t>below</a:t>
            </a:r>
            <a:r>
              <a:rPr lang="cs-CZ" altLang="cs-CZ" sz="2800" b="1" dirty="0"/>
              <a:t> 2.8 </a:t>
            </a:r>
            <a:r>
              <a:rPr lang="cs-CZ" altLang="cs-CZ" sz="2800" b="1" dirty="0" err="1"/>
              <a:t>mmol</a:t>
            </a:r>
            <a:r>
              <a:rPr lang="cs-CZ" altLang="cs-CZ" sz="2800" b="1" dirty="0"/>
              <a:t> / l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cs-CZ" altLang="cs-CZ" sz="2800" b="1" dirty="0"/>
          </a:p>
          <a:p>
            <a:pPr algn="ctr">
              <a:spcBef>
                <a:spcPct val="0"/>
              </a:spcBef>
              <a:buFontTx/>
              <a:buNone/>
            </a:pPr>
            <a:endParaRPr lang="cs-CZ" altLang="cs-CZ" sz="2400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dirty="0" err="1"/>
              <a:t>Causes</a:t>
            </a:r>
            <a:r>
              <a:rPr lang="cs-CZ" altLang="cs-CZ" sz="2400" dirty="0"/>
              <a:t> : - </a:t>
            </a:r>
            <a:r>
              <a:rPr lang="cs-CZ" altLang="cs-CZ" sz="2400" dirty="0" err="1"/>
              <a:t>overdose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with</a:t>
            </a:r>
            <a:r>
              <a:rPr lang="cs-CZ" altLang="cs-CZ" sz="2400" dirty="0"/>
              <a:t> insulin - </a:t>
            </a:r>
            <a:r>
              <a:rPr lang="cs-CZ" altLang="cs-CZ" sz="2400" dirty="0" err="1"/>
              <a:t>delayed</a:t>
            </a:r>
            <a:r>
              <a:rPr lang="cs-CZ" altLang="cs-CZ" sz="2400" dirty="0"/>
              <a:t> food </a:t>
            </a:r>
            <a:r>
              <a:rPr lang="cs-CZ" altLang="cs-CZ" sz="2400" dirty="0" err="1"/>
              <a:t>intake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vomiting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diarrhea</a:t>
            </a:r>
            <a:r>
              <a:rPr lang="cs-CZ" altLang="cs-CZ" sz="2400" dirty="0"/>
              <a:t> - </a:t>
            </a:r>
            <a:r>
              <a:rPr lang="cs-CZ" altLang="cs-CZ" sz="2400" dirty="0" err="1"/>
              <a:t>excessive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physical</a:t>
            </a:r>
            <a:r>
              <a:rPr lang="cs-CZ" altLang="cs-CZ" sz="2400" dirty="0"/>
              <a:t> </a:t>
            </a:r>
            <a:r>
              <a:rPr lang="cs-CZ" altLang="cs-CZ" sz="2400" dirty="0" err="1"/>
              <a:t>load</a:t>
            </a:r>
            <a:r>
              <a:rPr lang="cs-CZ" altLang="cs-CZ" sz="2400" dirty="0"/>
              <a:t> (</a:t>
            </a:r>
            <a:r>
              <a:rPr lang="cs-CZ" altLang="cs-CZ" sz="2400" dirty="0" err="1"/>
              <a:t>delayed</a:t>
            </a:r>
            <a:r>
              <a:rPr lang="cs-CZ" altLang="cs-CZ" sz="2400" dirty="0"/>
              <a:t> </a:t>
            </a:r>
            <a:r>
              <a:rPr lang="cs-CZ" altLang="cs-CZ" sz="2400" dirty="0" err="1"/>
              <a:t>hypoglycaemia</a:t>
            </a:r>
            <a:r>
              <a:rPr lang="cs-CZ" altLang="cs-CZ" sz="2400" dirty="0"/>
              <a:t>)  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dirty="0"/>
              <a:t>In </a:t>
            </a:r>
            <a:r>
              <a:rPr lang="cs-CZ" altLang="cs-CZ" sz="2400" dirty="0" err="1"/>
              <a:t>the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elderly</a:t>
            </a:r>
            <a:r>
              <a:rPr lang="cs-CZ" altLang="cs-CZ" sz="2400" dirty="0"/>
              <a:t>, liver, </a:t>
            </a:r>
            <a:r>
              <a:rPr lang="cs-CZ" altLang="cs-CZ" sz="2400" dirty="0" err="1"/>
              <a:t>kidney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cardial</a:t>
            </a:r>
            <a:r>
              <a:rPr lang="cs-CZ" altLang="cs-CZ" sz="2400" dirty="0"/>
              <a:t> </a:t>
            </a:r>
            <a:r>
              <a:rPr lang="cs-CZ" altLang="cs-CZ" sz="2400" dirty="0" err="1"/>
              <a:t>insufficiency</a:t>
            </a:r>
            <a:endParaRPr lang="cs-CZ" altLang="cs-CZ" sz="2400" dirty="0"/>
          </a:p>
          <a:p>
            <a:pPr algn="ctr">
              <a:spcBef>
                <a:spcPct val="0"/>
              </a:spcBef>
              <a:buFontTx/>
              <a:buNone/>
            </a:pPr>
            <a:endParaRPr lang="cs-CZ" altLang="cs-CZ" sz="2400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dirty="0"/>
              <a:t>Rapid </a:t>
            </a:r>
            <a:r>
              <a:rPr lang="cs-CZ" altLang="cs-CZ" sz="2400" dirty="0" err="1"/>
              <a:t>onset</a:t>
            </a:r>
            <a:r>
              <a:rPr lang="cs-CZ" altLang="cs-CZ" sz="2400" dirty="0"/>
              <a:t> </a:t>
            </a:r>
            <a:r>
              <a:rPr lang="cs-CZ" altLang="cs-CZ" sz="2400" dirty="0" err="1"/>
              <a:t>of</a:t>
            </a:r>
            <a:r>
              <a:rPr lang="cs-CZ" altLang="cs-CZ" sz="2400" dirty="0"/>
              <a:t> </a:t>
            </a:r>
            <a:r>
              <a:rPr lang="cs-CZ" altLang="cs-CZ" sz="2400" dirty="0" err="1"/>
              <a:t>symptoms</a:t>
            </a:r>
            <a:r>
              <a:rPr lang="cs-CZ" altLang="cs-CZ" sz="2400" dirty="0"/>
              <a:t>: </a:t>
            </a:r>
            <a:r>
              <a:rPr lang="cs-CZ" altLang="cs-CZ" sz="2400" dirty="0" err="1"/>
              <a:t>nervousness</a:t>
            </a:r>
            <a:r>
              <a:rPr lang="cs-CZ" altLang="cs-CZ" sz="2400" dirty="0"/>
              <a:t>, tremor, </a:t>
            </a:r>
            <a:r>
              <a:rPr lang="cs-CZ" altLang="cs-CZ" sz="2400" dirty="0" err="1"/>
              <a:t>palpitations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restlessness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hunger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sweating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consciousness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disorders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changes</a:t>
            </a:r>
            <a:r>
              <a:rPr lang="cs-CZ" altLang="cs-CZ" sz="2400" dirty="0"/>
              <a:t> in EEG, </a:t>
            </a:r>
            <a:r>
              <a:rPr lang="cs-CZ" altLang="cs-CZ" sz="2400" dirty="0" err="1"/>
              <a:t>coma</a:t>
            </a:r>
            <a:r>
              <a:rPr lang="cs-CZ" altLang="cs-CZ" sz="2400" dirty="0"/>
              <a:t>, exitus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cs-CZ" altLang="cs-CZ" sz="2400" dirty="0"/>
          </a:p>
          <a:p>
            <a:pPr algn="ctr">
              <a:spcBef>
                <a:spcPct val="0"/>
              </a:spcBef>
              <a:buFontTx/>
              <a:buNone/>
            </a:pPr>
            <a:endParaRPr lang="cs-CZ" altLang="cs-CZ" sz="2400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dirty="0" err="1"/>
              <a:t>Therapy</a:t>
            </a:r>
            <a:r>
              <a:rPr lang="cs-CZ" altLang="cs-CZ" sz="2400" dirty="0"/>
              <a:t>:  </a:t>
            </a:r>
            <a:r>
              <a:rPr lang="cs-CZ" altLang="cs-CZ" sz="2400" dirty="0" err="1"/>
              <a:t>Saccharide</a:t>
            </a:r>
            <a:r>
              <a:rPr lang="cs-CZ" altLang="cs-CZ" sz="2400" dirty="0"/>
              <a:t> / </a:t>
            </a:r>
            <a:r>
              <a:rPr lang="cs-CZ" altLang="cs-CZ" sz="2400" dirty="0" err="1"/>
              <a:t>glucose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delivery</a:t>
            </a:r>
            <a:r>
              <a:rPr lang="cs-CZ" altLang="cs-CZ" sz="2400" dirty="0"/>
              <a:t> </a:t>
            </a:r>
            <a:r>
              <a:rPr lang="cs-CZ" altLang="cs-CZ" sz="2400" dirty="0" err="1"/>
              <a:t>p.o</a:t>
            </a:r>
            <a:r>
              <a:rPr lang="cs-CZ" altLang="cs-CZ" sz="2400" dirty="0"/>
              <a:t>./</a:t>
            </a:r>
            <a:r>
              <a:rPr lang="cs-CZ" altLang="cs-CZ" sz="2400" dirty="0" err="1"/>
              <a:t>i.v</a:t>
            </a:r>
            <a:r>
              <a:rPr lang="cs-CZ" altLang="cs-CZ" sz="2400" dirty="0"/>
              <a:t>. (40% </a:t>
            </a:r>
            <a:r>
              <a:rPr lang="cs-CZ" altLang="cs-CZ" sz="2400" dirty="0" err="1"/>
              <a:t>glucose</a:t>
            </a:r>
            <a:r>
              <a:rPr lang="cs-CZ" altLang="cs-CZ" sz="2400" dirty="0"/>
              <a:t>, 30-50 ml </a:t>
            </a:r>
            <a:r>
              <a:rPr lang="cs-CZ" altLang="cs-CZ" sz="2400" dirty="0" err="1"/>
              <a:t>or</a:t>
            </a:r>
            <a:r>
              <a:rPr lang="cs-CZ" altLang="cs-CZ" sz="2400" dirty="0"/>
              <a:t> more)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cs-CZ" altLang="cs-CZ" sz="2400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dirty="0"/>
              <a:t>  </a:t>
            </a:r>
            <a:r>
              <a:rPr lang="cs-CZ" altLang="cs-CZ" sz="2400" dirty="0" err="1"/>
              <a:t>Glucagon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followed</a:t>
            </a:r>
            <a:r>
              <a:rPr lang="cs-CZ" altLang="cs-CZ" sz="2400" dirty="0"/>
              <a:t> by </a:t>
            </a:r>
            <a:r>
              <a:rPr lang="cs-CZ" altLang="cs-CZ" sz="2400" dirty="0" err="1"/>
              <a:t>glucose</a:t>
            </a:r>
            <a:endParaRPr lang="cs-CZ" altLang="cs-CZ" sz="2400" dirty="0"/>
          </a:p>
        </p:txBody>
      </p:sp>
      <p:pic>
        <p:nvPicPr>
          <p:cNvPr id="3" name="Obrázek 3">
            <a:extLst>
              <a:ext uri="{FF2B5EF4-FFF2-40B4-BE49-F238E27FC236}">
                <a16:creationId xmlns:a16="http://schemas.microsoft.com/office/drawing/2014/main" id="{BDB137AE-52DC-4EA0-A3B7-831067D00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568324D-0299-4D8C-9F87-A9B4EA08E0F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75721" y="24447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4">
            <a:extLst>
              <a:ext uri="{FF2B5EF4-FFF2-40B4-BE49-F238E27FC236}">
                <a16:creationId xmlns:a16="http://schemas.microsoft.com/office/drawing/2014/main" id="{F7606CAB-7766-4BE9-857A-E58AE1D9A4A9}"/>
              </a:ext>
            </a:extLst>
          </p:cNvPr>
          <p:cNvSpPr>
            <a:spLocks noGrp="1" noChangeArrowheads="1"/>
          </p:cNvSpPr>
          <p:nvPr>
            <p:ph type="ctrTitle"/>
            <p:custDataLst>
              <p:tags r:id="rId2"/>
            </p:custDataLst>
          </p:nvPr>
        </p:nvSpPr>
        <p:spPr>
          <a:xfrm>
            <a:off x="1920875" y="1052736"/>
            <a:ext cx="8350250" cy="1946275"/>
          </a:xfrm>
        </p:spPr>
        <p:txBody>
          <a:bodyPr/>
          <a:lstStyle/>
          <a:p>
            <a:r>
              <a:rPr lang="cs-CZ" altLang="cs-CZ" sz="5400" b="1" dirty="0" err="1"/>
              <a:t>Antidiabetics</a:t>
            </a:r>
            <a:endParaRPr lang="cs-CZ" altLang="cs-CZ" sz="5400" b="1" dirty="0"/>
          </a:p>
        </p:txBody>
      </p:sp>
      <p:pic>
        <p:nvPicPr>
          <p:cNvPr id="3" name="Obrázek 3">
            <a:extLst>
              <a:ext uri="{FF2B5EF4-FFF2-40B4-BE49-F238E27FC236}">
                <a16:creationId xmlns:a16="http://schemas.microsoft.com/office/drawing/2014/main" id="{F2A05026-8751-4915-995C-D70038B1F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ED58963-CF06-4A8F-81C5-EC4FE32BAEC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92544" y="448469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2D36CE27-6988-481E-BA55-82B1887DE565}"/>
              </a:ext>
            </a:extLst>
          </p:cNvPr>
          <p:cNvSpPr>
            <a:spLocks noGrp="1" noChangeArrowheads="1"/>
          </p:cNvSpPr>
          <p:nvPr>
            <p:ph type="ctrTitle"/>
            <p:custDataLst>
              <p:tags r:id="rId2"/>
            </p:custDataLst>
          </p:nvPr>
        </p:nvSpPr>
        <p:spPr>
          <a:xfrm>
            <a:off x="119336" y="741363"/>
            <a:ext cx="11737304" cy="1143000"/>
          </a:xfrm>
        </p:spPr>
        <p:txBody>
          <a:bodyPr/>
          <a:lstStyle/>
          <a:p>
            <a:pPr>
              <a:defRPr/>
            </a:pPr>
            <a:r>
              <a:rPr lang="cs-CZ" sz="36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Criteria</a:t>
            </a:r>
            <a:r>
              <a:rPr lang="cs-CZ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 </a:t>
            </a:r>
            <a:r>
              <a:rPr lang="cs-CZ" sz="36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for</a:t>
            </a:r>
            <a:r>
              <a:rPr lang="cs-CZ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 </a:t>
            </a:r>
            <a:r>
              <a:rPr lang="cs-CZ" sz="36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initiation</a:t>
            </a:r>
            <a:r>
              <a:rPr lang="cs-CZ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 </a:t>
            </a:r>
            <a:r>
              <a:rPr lang="cs-CZ" sz="36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of</a:t>
            </a:r>
            <a:r>
              <a:rPr lang="cs-CZ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 </a:t>
            </a:r>
            <a:r>
              <a:rPr lang="cs-CZ" sz="36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pharmacotherapy</a:t>
            </a:r>
            <a:r>
              <a:rPr lang="cs-CZ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 </a:t>
            </a:r>
            <a:r>
              <a:rPr lang="cs-CZ" sz="36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of</a:t>
            </a:r>
            <a:r>
              <a:rPr lang="cs-CZ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 DM II type  </a:t>
            </a:r>
            <a:br>
              <a:rPr lang="cs-CZ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</a:br>
            <a:r>
              <a:rPr lang="cs-CZ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and </a:t>
            </a:r>
            <a:r>
              <a:rPr lang="cs-CZ" sz="36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suitable</a:t>
            </a:r>
            <a:r>
              <a:rPr lang="cs-CZ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 </a:t>
            </a:r>
            <a:r>
              <a:rPr lang="cs-CZ" sz="36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selection</a:t>
            </a:r>
            <a:r>
              <a:rPr lang="cs-CZ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 </a:t>
            </a:r>
            <a:r>
              <a:rPr lang="cs-CZ" sz="36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of</a:t>
            </a:r>
            <a:r>
              <a:rPr lang="cs-CZ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 </a:t>
            </a:r>
            <a:r>
              <a:rPr lang="cs-CZ" sz="36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drug</a:t>
            </a:r>
            <a:r>
              <a:rPr lang="cs-CZ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 </a:t>
            </a:r>
            <a:endParaRPr lang="cs-CZ" sz="3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D3E3D316-C326-4AD8-8612-9B6E78B4916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640013" y="2852738"/>
            <a:ext cx="6553200" cy="2971800"/>
          </a:xfrm>
        </p:spPr>
        <p:txBody>
          <a:bodyPr/>
          <a:lstStyle/>
          <a:p>
            <a:pPr algn="l">
              <a:lnSpc>
                <a:spcPct val="130000"/>
              </a:lnSpc>
              <a:buFontTx/>
              <a:buChar char="•"/>
            </a:pPr>
            <a:r>
              <a:rPr lang="cs-CZ" altLang="cs-CZ" sz="2800"/>
              <a:t> OAD do not replace regimen (diet)</a:t>
            </a:r>
          </a:p>
          <a:p>
            <a:pPr algn="l">
              <a:lnSpc>
                <a:spcPct val="130000"/>
              </a:lnSpc>
              <a:buFontTx/>
              <a:buChar char="•"/>
            </a:pPr>
            <a:r>
              <a:rPr lang="cs-CZ" altLang="cs-CZ" sz="2800"/>
              <a:t> age, weight, blood insulin level </a:t>
            </a:r>
          </a:p>
          <a:p>
            <a:pPr algn="l">
              <a:lnSpc>
                <a:spcPct val="130000"/>
              </a:lnSpc>
              <a:buFontTx/>
              <a:buChar char="•"/>
            </a:pPr>
            <a:r>
              <a:rPr lang="cs-CZ" altLang="cs-CZ" sz="2800"/>
              <a:t> glycemia (fasting and postprandial)</a:t>
            </a:r>
          </a:p>
          <a:p>
            <a:pPr algn="l">
              <a:lnSpc>
                <a:spcPct val="130000"/>
              </a:lnSpc>
              <a:buFontTx/>
              <a:buChar char="•"/>
            </a:pPr>
            <a:r>
              <a:rPr lang="cs-CZ" altLang="cs-CZ" sz="2800"/>
              <a:t> comorbidities, metabolic syndrome</a:t>
            </a:r>
            <a:endParaRPr lang="cs-CZ" altLang="cs-CZ" b="1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E01D85A-A7DF-4D5F-8B65-8E3039202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3">
            <a:extLst>
              <a:ext uri="{FF2B5EF4-FFF2-40B4-BE49-F238E27FC236}">
                <a16:creationId xmlns:a16="http://schemas.microsoft.com/office/drawing/2014/main" id="{662FB8CD-9C72-4025-ACF8-5B8F54C9463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07368" y="620714"/>
            <a:ext cx="11377264" cy="5856287"/>
          </a:xfrm>
        </p:spPr>
        <p:txBody>
          <a:bodyPr/>
          <a:lstStyle/>
          <a:p>
            <a:r>
              <a:rPr lang="cs-CZ" altLang="cs-CZ" dirty="0"/>
              <a:t>(</a:t>
            </a:r>
            <a:r>
              <a:rPr lang="en-US" altLang="cs-CZ" dirty="0"/>
              <a:t>Oral</a:t>
            </a:r>
            <a:r>
              <a:rPr lang="cs-CZ" altLang="cs-CZ" dirty="0"/>
              <a:t>)</a:t>
            </a:r>
            <a:r>
              <a:rPr lang="en-US" altLang="cs-CZ" dirty="0"/>
              <a:t> antidiabetics</a:t>
            </a:r>
          </a:p>
          <a:p>
            <a:endParaRPr lang="en-US" altLang="cs-CZ" dirty="0"/>
          </a:p>
          <a:p>
            <a:r>
              <a:rPr lang="en-US" altLang="cs-CZ" dirty="0"/>
              <a:t> The effect is linked to the ability of insulin secretion</a:t>
            </a:r>
          </a:p>
          <a:p>
            <a:endParaRPr lang="en-US" altLang="cs-CZ" dirty="0"/>
          </a:p>
          <a:p>
            <a:r>
              <a:rPr lang="en-US" altLang="cs-CZ" dirty="0"/>
              <a:t> Most </a:t>
            </a:r>
            <a:r>
              <a:rPr lang="cs-CZ" altLang="cs-CZ" dirty="0"/>
              <a:t>OAD</a:t>
            </a:r>
            <a:r>
              <a:rPr lang="en-US" altLang="cs-CZ" dirty="0"/>
              <a:t> </a:t>
            </a:r>
            <a:r>
              <a:rPr lang="cs-CZ" altLang="cs-CZ" dirty="0"/>
              <a:t>are</a:t>
            </a:r>
            <a:r>
              <a:rPr lang="en-US" altLang="cs-CZ" dirty="0"/>
              <a:t> contraindicated in pregnancy (metformin </a:t>
            </a:r>
            <a:r>
              <a:rPr lang="cs-CZ" altLang="cs-CZ" dirty="0" err="1"/>
              <a:t>may</a:t>
            </a:r>
            <a:r>
              <a:rPr lang="cs-CZ" altLang="cs-CZ" dirty="0"/>
              <a:t> </a:t>
            </a:r>
            <a:r>
              <a:rPr lang="en-US" altLang="cs-CZ" dirty="0"/>
              <a:t>be</a:t>
            </a:r>
            <a:r>
              <a:rPr lang="cs-CZ" altLang="cs-CZ" dirty="0"/>
              <a:t> </a:t>
            </a:r>
            <a:r>
              <a:rPr lang="cs-CZ" altLang="cs-CZ" dirty="0" err="1"/>
              <a:t>used</a:t>
            </a:r>
            <a:r>
              <a:rPr lang="en-US" altLang="cs-CZ" dirty="0"/>
              <a:t>)</a:t>
            </a:r>
          </a:p>
          <a:p>
            <a:endParaRPr lang="en-US" altLang="cs-CZ" dirty="0"/>
          </a:p>
          <a:p>
            <a:endParaRPr lang="en-US" altLang="cs-CZ" dirty="0"/>
          </a:p>
          <a:p>
            <a:r>
              <a:rPr lang="en-US" altLang="cs-CZ" dirty="0"/>
              <a:t>- indication:</a:t>
            </a:r>
          </a:p>
          <a:p>
            <a:r>
              <a:rPr lang="en-US" altLang="cs-CZ" dirty="0"/>
              <a:t>- </a:t>
            </a:r>
            <a:r>
              <a:rPr lang="cs-CZ" altLang="cs-CZ" dirty="0"/>
              <a:t>T2DM </a:t>
            </a:r>
            <a:r>
              <a:rPr lang="en-US" altLang="cs-CZ" dirty="0"/>
              <a:t>- if </a:t>
            </a:r>
            <a:r>
              <a:rPr lang="cs-CZ" altLang="cs-CZ" dirty="0"/>
              <a:t>not </a:t>
            </a:r>
            <a:r>
              <a:rPr lang="cs-CZ" altLang="cs-CZ" dirty="0" err="1"/>
              <a:t>properly</a:t>
            </a:r>
            <a:r>
              <a:rPr lang="cs-CZ" altLang="cs-CZ" dirty="0"/>
              <a:t> </a:t>
            </a:r>
            <a:r>
              <a:rPr lang="cs-CZ" altLang="cs-CZ" dirty="0" err="1"/>
              <a:t>compensated</a:t>
            </a:r>
            <a:r>
              <a:rPr lang="cs-CZ" altLang="cs-CZ" dirty="0"/>
              <a:t> </a:t>
            </a:r>
            <a:r>
              <a:rPr lang="cs-CZ" altLang="cs-CZ" dirty="0" err="1"/>
              <a:t>with</a:t>
            </a:r>
            <a:r>
              <a:rPr lang="en-US" altLang="cs-CZ" dirty="0"/>
              <a:t> diet</a:t>
            </a:r>
          </a:p>
          <a:p>
            <a:r>
              <a:rPr lang="en-US" altLang="cs-CZ" dirty="0"/>
              <a:t>- </a:t>
            </a:r>
            <a:r>
              <a:rPr lang="cs-CZ" altLang="cs-CZ" dirty="0"/>
              <a:t>T1DM </a:t>
            </a:r>
            <a:r>
              <a:rPr lang="en-US" altLang="cs-CZ" dirty="0"/>
              <a:t>with a high insulin resist</a:t>
            </a:r>
            <a:r>
              <a:rPr lang="cs-CZ" altLang="cs-CZ" dirty="0"/>
              <a:t>a</a:t>
            </a:r>
            <a:r>
              <a:rPr lang="en-US" altLang="cs-CZ" dirty="0" err="1"/>
              <a:t>nce</a:t>
            </a:r>
            <a:r>
              <a:rPr lang="cs-CZ" altLang="cs-CZ" dirty="0"/>
              <a:t>, </a:t>
            </a:r>
            <a:r>
              <a:rPr lang="en-US" altLang="cs-CZ" dirty="0"/>
              <a:t>when insulin does not lead to a </a:t>
            </a:r>
            <a:r>
              <a:rPr lang="cs-CZ" altLang="cs-CZ" dirty="0" err="1"/>
              <a:t>sufficient</a:t>
            </a:r>
            <a:r>
              <a:rPr lang="cs-CZ" altLang="cs-CZ" dirty="0"/>
              <a:t> </a:t>
            </a:r>
            <a:r>
              <a:rPr lang="en-US" altLang="cs-CZ" dirty="0"/>
              <a:t>decrease in blood glucose</a:t>
            </a:r>
          </a:p>
        </p:txBody>
      </p:sp>
      <p:pic>
        <p:nvPicPr>
          <p:cNvPr id="3" name="Obrázek 3">
            <a:extLst>
              <a:ext uri="{FF2B5EF4-FFF2-40B4-BE49-F238E27FC236}">
                <a16:creationId xmlns:a16="http://schemas.microsoft.com/office/drawing/2014/main" id="{778EA05D-608E-4A8E-9E09-2370EBF48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CBD15F37-2070-46DC-A2F0-42BBE94B75F0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2351088" y="188913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cs-CZ" sz="4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                    </a:t>
            </a:r>
            <a:r>
              <a:rPr lang="cs-CZ" sz="40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Antidiabetics</a:t>
            </a:r>
            <a:endParaRPr lang="cs-CZ" sz="4000" b="1" dirty="0">
              <a:effectLst>
                <a:outerShdw blurRad="38100" dist="38100" dir="2700000" algn="tl">
                  <a:srgbClr val="FFFFFF"/>
                </a:outerShdw>
              </a:effectLst>
              <a:latin typeface="+mn-lt"/>
            </a:endParaRPr>
          </a:p>
        </p:txBody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DB0D9D61-450B-4F14-ACE3-CB58EBDC51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35188" y="1461120"/>
            <a:ext cx="7772400" cy="3048000"/>
          </a:xfrm>
        </p:spPr>
        <p:txBody>
          <a:bodyPr/>
          <a:lstStyle/>
          <a:p>
            <a:pPr algn="ctr">
              <a:lnSpc>
                <a:spcPct val="140000"/>
              </a:lnSpc>
            </a:pPr>
            <a:r>
              <a:rPr lang="cs-CZ" altLang="cs-CZ" sz="2400" dirty="0" err="1"/>
              <a:t>biguani</a:t>
            </a:r>
            <a:r>
              <a:rPr lang="en-US" altLang="cs-CZ" sz="2400" dirty="0"/>
              <a:t>des</a:t>
            </a:r>
          </a:p>
          <a:p>
            <a:pPr algn="ctr">
              <a:lnSpc>
                <a:spcPct val="140000"/>
              </a:lnSpc>
            </a:pPr>
            <a:r>
              <a:rPr lang="en-US" altLang="cs-CZ" sz="2400" dirty="0"/>
              <a:t>sulfonylurea derivatives </a:t>
            </a:r>
            <a:r>
              <a:rPr lang="cs-CZ" altLang="cs-CZ" sz="2400" dirty="0"/>
              <a:t>(SU)</a:t>
            </a:r>
          </a:p>
          <a:p>
            <a:pPr algn="ctr">
              <a:lnSpc>
                <a:spcPct val="140000"/>
              </a:lnSpc>
            </a:pPr>
            <a:r>
              <a:rPr lang="cs-CZ" altLang="cs-CZ" sz="2400" dirty="0" err="1"/>
              <a:t>thiazolidindion</a:t>
            </a:r>
            <a:r>
              <a:rPr lang="en-US" altLang="cs-CZ" sz="2400" dirty="0"/>
              <a:t>es</a:t>
            </a:r>
            <a:endParaRPr lang="cs-CZ" altLang="cs-CZ" sz="2400" dirty="0"/>
          </a:p>
          <a:p>
            <a:pPr algn="ctr">
              <a:lnSpc>
                <a:spcPct val="140000"/>
              </a:lnSpc>
            </a:pPr>
            <a:r>
              <a:rPr lang="en-US" altLang="cs-CZ" sz="2400" dirty="0"/>
              <a:t>alpha-glucosidase inhibitors </a:t>
            </a:r>
            <a:endParaRPr lang="cs-CZ" altLang="cs-CZ" sz="2400" dirty="0"/>
          </a:p>
          <a:p>
            <a:pPr algn="ctr">
              <a:lnSpc>
                <a:spcPct val="140000"/>
              </a:lnSpc>
            </a:pPr>
            <a:r>
              <a:rPr lang="cs-CZ" altLang="cs-CZ" sz="2400" noProof="1"/>
              <a:t>meglitinid</a:t>
            </a:r>
            <a:r>
              <a:rPr lang="en-US" altLang="cs-CZ" sz="2400" dirty="0"/>
              <a:t>es</a:t>
            </a:r>
            <a:endParaRPr lang="cs-CZ" altLang="cs-CZ" sz="2400" dirty="0"/>
          </a:p>
          <a:p>
            <a:pPr algn="ctr">
              <a:lnSpc>
                <a:spcPct val="140000"/>
              </a:lnSpc>
            </a:pPr>
            <a:r>
              <a:rPr lang="cs-CZ" altLang="cs-CZ" sz="2400" dirty="0"/>
              <a:t>GLP1 analog</a:t>
            </a:r>
            <a:r>
              <a:rPr lang="en-US" altLang="cs-CZ" sz="2400" dirty="0" err="1"/>
              <a:t>ues</a:t>
            </a:r>
            <a:r>
              <a:rPr lang="cs-CZ" altLang="cs-CZ" sz="2400" dirty="0"/>
              <a:t> </a:t>
            </a:r>
          </a:p>
          <a:p>
            <a:pPr algn="ctr">
              <a:lnSpc>
                <a:spcPct val="140000"/>
              </a:lnSpc>
            </a:pPr>
            <a:r>
              <a:rPr lang="cs-CZ" altLang="cs-CZ" sz="2400" dirty="0" err="1"/>
              <a:t>Inhibitors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of</a:t>
            </a:r>
            <a:r>
              <a:rPr lang="cs-CZ" altLang="cs-CZ" sz="2400" dirty="0"/>
              <a:t> DPP IV</a:t>
            </a:r>
          </a:p>
          <a:p>
            <a:pPr algn="ctr">
              <a:lnSpc>
                <a:spcPct val="140000"/>
              </a:lnSpc>
            </a:pPr>
            <a:r>
              <a:rPr lang="cs-CZ" altLang="cs-CZ" sz="2400" dirty="0"/>
              <a:t>SGLT2 (</a:t>
            </a:r>
            <a:r>
              <a:rPr lang="cs-CZ" altLang="cs-CZ" sz="2400" dirty="0" err="1"/>
              <a:t>sodium-glucose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cotransporter</a:t>
            </a:r>
            <a:r>
              <a:rPr lang="cs-CZ" altLang="cs-CZ" sz="2400" dirty="0"/>
              <a:t>) </a:t>
            </a:r>
            <a:r>
              <a:rPr lang="cs-CZ" altLang="cs-CZ" sz="2400" dirty="0" err="1"/>
              <a:t>inhibitors</a:t>
            </a:r>
            <a:endParaRPr lang="cs-CZ" altLang="cs-CZ" sz="24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5238745-CFCB-46E0-A57A-10FFE8AE73F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64552" y="33265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D36A2CCD-3A06-40C0-8979-8AE906DD10A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135188" y="404813"/>
            <a:ext cx="5562600" cy="1066800"/>
          </a:xfrm>
        </p:spPr>
        <p:txBody>
          <a:bodyPr/>
          <a:lstStyle/>
          <a:p>
            <a:pPr algn="l"/>
            <a:r>
              <a:rPr lang="cs-CZ" altLang="cs-CZ" sz="4000" b="1"/>
              <a:t>Biguanides</a:t>
            </a:r>
            <a:endParaRPr lang="cs-CZ" altLang="cs-CZ">
              <a:solidFill>
                <a:schemeClr val="tx1"/>
              </a:solidFill>
            </a:endParaRPr>
          </a:p>
        </p:txBody>
      </p:sp>
      <p:graphicFrame>
        <p:nvGraphicFramePr>
          <p:cNvPr id="90115" name="Object 3">
            <a:extLst>
              <a:ext uri="{FF2B5EF4-FFF2-40B4-BE49-F238E27FC236}">
                <a16:creationId xmlns:a16="http://schemas.microsoft.com/office/drawing/2014/main" id="{40505ABB-2059-4AA0-8174-3E4819750C6A}"/>
              </a:ext>
            </a:extLst>
          </p:cNvPr>
          <p:cNvGraphicFramePr>
            <a:graphicFrameLocks noGrp="1" noChangeAspect="1"/>
          </p:cNvGraphicFramePr>
          <p:nvPr>
            <p:ph type="subTitle" idx="1"/>
          </p:nvPr>
        </p:nvGraphicFramePr>
        <p:xfrm>
          <a:off x="5948364" y="347663"/>
          <a:ext cx="2211387" cy="1065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ISIS/Draw Sketch" r:id="rId7" imgW="1562100" imgH="753110" progId="ISISServer">
                  <p:embed/>
                </p:oleObj>
              </mc:Choice>
              <mc:Fallback>
                <p:oleObj name="ISIS/Draw Sketch" r:id="rId7" imgW="1562100" imgH="753110" progId="ISISServer">
                  <p:embed/>
                  <p:pic>
                    <p:nvPicPr>
                      <p:cNvPr id="90115" name="Object 3">
                        <a:extLst>
                          <a:ext uri="{FF2B5EF4-FFF2-40B4-BE49-F238E27FC236}">
                            <a16:creationId xmlns:a16="http://schemas.microsoft.com/office/drawing/2014/main" id="{40505ABB-2059-4AA0-8174-3E4819750C6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8364" y="347663"/>
                        <a:ext cx="2211387" cy="1065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588" name="Text Box 4">
            <a:extLst>
              <a:ext uri="{FF2B5EF4-FFF2-40B4-BE49-F238E27FC236}">
                <a16:creationId xmlns:a16="http://schemas.microsoft.com/office/drawing/2014/main" id="{8A539982-55C8-4AE1-97A1-31BC0D49BC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1036639"/>
            <a:ext cx="22860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cs-CZ" altLang="cs-CZ" sz="2400" b="1" dirty="0" err="1">
                <a:solidFill>
                  <a:srgbClr val="FF0000"/>
                </a:solidFill>
                <a:latin typeface="+mj-lt"/>
              </a:rPr>
              <a:t>metformin</a:t>
            </a:r>
            <a:endParaRPr lang="cs-CZ" altLang="cs-CZ" sz="2400" dirty="0">
              <a:latin typeface="+mj-lt"/>
            </a:endParaRPr>
          </a:p>
          <a:p>
            <a:pPr>
              <a:spcBef>
                <a:spcPct val="50000"/>
              </a:spcBef>
              <a:buFontTx/>
              <a:buNone/>
              <a:defRPr/>
            </a:pPr>
            <a:r>
              <a:rPr lang="cs-CZ" altLang="cs-CZ" sz="2400" dirty="0" err="1">
                <a:latin typeface="+mj-lt"/>
              </a:rPr>
              <a:t>fenformin</a:t>
            </a:r>
            <a:endParaRPr lang="cs-CZ" altLang="cs-CZ" sz="2400" dirty="0">
              <a:latin typeface="+mj-lt"/>
            </a:endParaRPr>
          </a:p>
          <a:p>
            <a:pPr>
              <a:spcBef>
                <a:spcPct val="50000"/>
              </a:spcBef>
              <a:buFontTx/>
              <a:buNone/>
              <a:defRPr/>
            </a:pPr>
            <a:r>
              <a:rPr lang="cs-CZ" altLang="cs-CZ" sz="2400" dirty="0" err="1">
                <a:latin typeface="+mj-lt"/>
              </a:rPr>
              <a:t>buformin</a:t>
            </a:r>
            <a:endParaRPr lang="cs-CZ" altLang="cs-CZ" sz="2400" dirty="0">
              <a:latin typeface="+mj-lt"/>
            </a:endParaRPr>
          </a:p>
        </p:txBody>
      </p:sp>
      <p:sp>
        <p:nvSpPr>
          <p:cNvPr id="67589" name="Text Box 5">
            <a:extLst>
              <a:ext uri="{FF2B5EF4-FFF2-40B4-BE49-F238E27FC236}">
                <a16:creationId xmlns:a16="http://schemas.microsoft.com/office/drawing/2014/main" id="{159DF3AA-1725-43DD-8BE6-D0BDB5918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0" y="2170113"/>
            <a:ext cx="829468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cs-CZ" altLang="cs-CZ" sz="2800" dirty="0" err="1">
                <a:latin typeface="+mj-lt"/>
              </a:rPr>
              <a:t>Mechanism</a:t>
            </a:r>
            <a:r>
              <a:rPr lang="cs-CZ" altLang="cs-CZ" sz="2800" dirty="0">
                <a:latin typeface="+mj-lt"/>
              </a:rPr>
              <a:t> </a:t>
            </a:r>
            <a:r>
              <a:rPr lang="cs-CZ" altLang="cs-CZ" sz="2800" dirty="0" err="1">
                <a:latin typeface="+mj-lt"/>
              </a:rPr>
              <a:t>of</a:t>
            </a:r>
            <a:r>
              <a:rPr lang="cs-CZ" altLang="cs-CZ" sz="2800" dirty="0">
                <a:latin typeface="+mj-lt"/>
              </a:rPr>
              <a:t> </a:t>
            </a:r>
            <a:r>
              <a:rPr lang="cs-CZ" altLang="cs-CZ" sz="2800" dirty="0" err="1">
                <a:latin typeface="+mj-lt"/>
              </a:rPr>
              <a:t>action</a:t>
            </a:r>
            <a:endParaRPr lang="cs-CZ" altLang="cs-CZ" sz="2800" dirty="0">
              <a:latin typeface="+mj-lt"/>
            </a:endParaRPr>
          </a:p>
          <a:p>
            <a:pPr>
              <a:spcBef>
                <a:spcPct val="50000"/>
              </a:spcBef>
              <a:defRPr/>
            </a:pPr>
            <a:r>
              <a:rPr lang="cs-CZ" altLang="cs-CZ" sz="2600" dirty="0">
                <a:latin typeface="+mj-lt"/>
              </a:rPr>
              <a:t> </a:t>
            </a:r>
            <a:r>
              <a:rPr lang="cs-CZ" altLang="cs-CZ" sz="2600" dirty="0" err="1">
                <a:latin typeface="+mj-lt"/>
              </a:rPr>
              <a:t>increase</a:t>
            </a:r>
            <a:r>
              <a:rPr lang="cs-CZ" altLang="cs-CZ" sz="2600" dirty="0">
                <a:latin typeface="+mj-lt"/>
              </a:rPr>
              <a:t> sensitivity </a:t>
            </a:r>
            <a:r>
              <a:rPr lang="cs-CZ" altLang="cs-CZ" sz="2600" dirty="0" err="1">
                <a:latin typeface="+mj-lt"/>
              </a:rPr>
              <a:t>of</a:t>
            </a:r>
            <a:r>
              <a:rPr lang="cs-CZ" altLang="cs-CZ" sz="2600" dirty="0">
                <a:latin typeface="+mj-lt"/>
              </a:rPr>
              <a:t> </a:t>
            </a:r>
            <a:r>
              <a:rPr lang="cs-CZ" altLang="cs-CZ" sz="2600" dirty="0" err="1">
                <a:latin typeface="+mj-lt"/>
              </a:rPr>
              <a:t>peripheral</a:t>
            </a:r>
            <a:r>
              <a:rPr lang="cs-CZ" altLang="cs-CZ" sz="2600" dirty="0">
                <a:latin typeface="+mj-lt"/>
              </a:rPr>
              <a:t> </a:t>
            </a:r>
            <a:r>
              <a:rPr lang="cs-CZ" altLang="cs-CZ" sz="2600" dirty="0" err="1">
                <a:latin typeface="+mj-lt"/>
              </a:rPr>
              <a:t>tissues</a:t>
            </a:r>
            <a:r>
              <a:rPr lang="cs-CZ" altLang="cs-CZ" sz="2600" dirty="0">
                <a:latin typeface="+mj-lt"/>
              </a:rPr>
              <a:t> to insulin</a:t>
            </a:r>
          </a:p>
          <a:p>
            <a:pPr>
              <a:spcBef>
                <a:spcPct val="0"/>
              </a:spcBef>
              <a:defRPr/>
            </a:pPr>
            <a:r>
              <a:rPr lang="cs-CZ" altLang="cs-CZ" sz="2600" dirty="0">
                <a:latin typeface="+mj-lt"/>
              </a:rPr>
              <a:t> </a:t>
            </a:r>
            <a:r>
              <a:rPr lang="cs-CZ" altLang="cs-CZ" sz="2600" dirty="0" err="1">
                <a:latin typeface="+mj-lt"/>
              </a:rPr>
              <a:t>increase</a:t>
            </a:r>
            <a:r>
              <a:rPr lang="cs-CZ" altLang="cs-CZ" sz="2600" dirty="0">
                <a:latin typeface="+mj-lt"/>
              </a:rPr>
              <a:t> insulin </a:t>
            </a:r>
            <a:r>
              <a:rPr lang="cs-CZ" altLang="cs-CZ" sz="2600" dirty="0" err="1">
                <a:latin typeface="+mj-lt"/>
              </a:rPr>
              <a:t>binding</a:t>
            </a:r>
            <a:r>
              <a:rPr lang="cs-CZ" altLang="cs-CZ" sz="2600" dirty="0">
                <a:latin typeface="+mj-lt"/>
              </a:rPr>
              <a:t> to </a:t>
            </a:r>
            <a:r>
              <a:rPr lang="cs-CZ" altLang="cs-CZ" sz="2600" dirty="0" err="1">
                <a:latin typeface="+mj-lt"/>
              </a:rPr>
              <a:t>its</a:t>
            </a:r>
            <a:r>
              <a:rPr lang="cs-CZ" altLang="cs-CZ" sz="2600" dirty="0">
                <a:latin typeface="+mj-lt"/>
              </a:rPr>
              <a:t> receptor</a:t>
            </a:r>
          </a:p>
          <a:p>
            <a:pPr>
              <a:spcBef>
                <a:spcPct val="0"/>
              </a:spcBef>
              <a:defRPr/>
            </a:pPr>
            <a:r>
              <a:rPr lang="cs-CZ" altLang="cs-CZ" sz="2600" dirty="0">
                <a:latin typeface="+mj-lt"/>
              </a:rPr>
              <a:t> </a:t>
            </a:r>
            <a:r>
              <a:rPr lang="cs-CZ" altLang="cs-CZ" sz="2600" dirty="0" err="1">
                <a:latin typeface="+mj-lt"/>
              </a:rPr>
              <a:t>reduce</a:t>
            </a:r>
            <a:r>
              <a:rPr lang="cs-CZ" altLang="cs-CZ" sz="2600" dirty="0">
                <a:latin typeface="+mj-lt"/>
              </a:rPr>
              <a:t> </a:t>
            </a:r>
            <a:r>
              <a:rPr lang="cs-CZ" altLang="cs-CZ" sz="2600" dirty="0" err="1">
                <a:latin typeface="+mj-lt"/>
              </a:rPr>
              <a:t>hepatic</a:t>
            </a:r>
            <a:r>
              <a:rPr lang="cs-CZ" altLang="cs-CZ" sz="2600" dirty="0">
                <a:latin typeface="+mj-lt"/>
              </a:rPr>
              <a:t> </a:t>
            </a:r>
            <a:r>
              <a:rPr lang="cs-CZ" altLang="cs-CZ" sz="2600" dirty="0" err="1">
                <a:latin typeface="+mj-lt"/>
              </a:rPr>
              <a:t>gluconeogenesis</a:t>
            </a:r>
            <a:endParaRPr lang="cs-CZ" altLang="cs-CZ" sz="2600" dirty="0">
              <a:latin typeface="+mj-lt"/>
            </a:endParaRPr>
          </a:p>
          <a:p>
            <a:pPr>
              <a:spcBef>
                <a:spcPct val="0"/>
              </a:spcBef>
              <a:defRPr/>
            </a:pPr>
            <a:r>
              <a:rPr lang="cs-CZ" altLang="cs-CZ" sz="2600" dirty="0">
                <a:latin typeface="+mj-lt"/>
              </a:rPr>
              <a:t> </a:t>
            </a:r>
            <a:r>
              <a:rPr lang="cs-CZ" altLang="cs-CZ" sz="2600" dirty="0" err="1">
                <a:latin typeface="+mj-lt"/>
              </a:rPr>
              <a:t>decrease</a:t>
            </a:r>
            <a:r>
              <a:rPr lang="cs-CZ" altLang="cs-CZ" sz="2600" dirty="0">
                <a:latin typeface="+mj-lt"/>
              </a:rPr>
              <a:t> </a:t>
            </a:r>
            <a:r>
              <a:rPr lang="cs-CZ" altLang="cs-CZ" sz="2600" dirty="0" err="1">
                <a:latin typeface="+mj-lt"/>
              </a:rPr>
              <a:t>glucose</a:t>
            </a:r>
            <a:r>
              <a:rPr lang="cs-CZ" altLang="cs-CZ" sz="2600" dirty="0">
                <a:latin typeface="+mj-lt"/>
              </a:rPr>
              <a:t> </a:t>
            </a:r>
            <a:r>
              <a:rPr lang="cs-CZ" altLang="cs-CZ" sz="2600" dirty="0" err="1">
                <a:latin typeface="+mj-lt"/>
              </a:rPr>
              <a:t>absorption</a:t>
            </a:r>
            <a:r>
              <a:rPr lang="cs-CZ" altLang="cs-CZ" sz="2600" dirty="0">
                <a:latin typeface="+mj-lt"/>
              </a:rPr>
              <a:t> </a:t>
            </a:r>
            <a:r>
              <a:rPr lang="cs-CZ" altLang="cs-CZ" sz="2600" dirty="0" err="1">
                <a:latin typeface="+mj-lt"/>
              </a:rPr>
              <a:t>from</a:t>
            </a:r>
            <a:r>
              <a:rPr lang="cs-CZ" altLang="cs-CZ" sz="2600" dirty="0">
                <a:latin typeface="+mj-lt"/>
              </a:rPr>
              <a:t> GIT</a:t>
            </a:r>
          </a:p>
        </p:txBody>
      </p:sp>
      <p:sp>
        <p:nvSpPr>
          <p:cNvPr id="21511" name="Text Box 7">
            <a:extLst>
              <a:ext uri="{FF2B5EF4-FFF2-40B4-BE49-F238E27FC236}">
                <a16:creationId xmlns:a16="http://schemas.microsoft.com/office/drawing/2014/main" id="{5E2DB8BE-9634-44B3-A1F8-D6FB8EF1B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0" y="4732339"/>
            <a:ext cx="80772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600" b="1" dirty="0">
                <a:solidFill>
                  <a:srgbClr val="FF3300"/>
                </a:solidFill>
                <a:latin typeface="+mj-lt"/>
              </a:rPr>
              <a:t>Do not </a:t>
            </a:r>
            <a:r>
              <a:rPr lang="cs-CZ" altLang="cs-CZ" sz="2600" b="1" dirty="0" err="1">
                <a:solidFill>
                  <a:srgbClr val="FF3300"/>
                </a:solidFill>
                <a:latin typeface="+mj-lt"/>
              </a:rPr>
              <a:t>affect</a:t>
            </a:r>
            <a:r>
              <a:rPr lang="cs-CZ" altLang="cs-CZ" sz="2600" b="1" dirty="0">
                <a:solidFill>
                  <a:srgbClr val="FF3300"/>
                </a:solidFill>
                <a:latin typeface="+mj-lt"/>
              </a:rPr>
              <a:t> insulin </a:t>
            </a:r>
            <a:r>
              <a:rPr lang="cs-CZ" altLang="cs-CZ" sz="2600" b="1" dirty="0" err="1">
                <a:solidFill>
                  <a:srgbClr val="FF3300"/>
                </a:solidFill>
                <a:latin typeface="+mj-lt"/>
              </a:rPr>
              <a:t>secretion</a:t>
            </a:r>
            <a:r>
              <a:rPr lang="cs-CZ" altLang="cs-CZ" sz="2600" b="1" dirty="0">
                <a:solidFill>
                  <a:srgbClr val="FF3300"/>
                </a:solidFill>
                <a:latin typeface="+mj-lt"/>
              </a:rPr>
              <a:t>, </a:t>
            </a:r>
            <a:r>
              <a:rPr lang="cs-CZ" altLang="cs-CZ" sz="2600" b="1" dirty="0" err="1">
                <a:solidFill>
                  <a:srgbClr val="FF3300"/>
                </a:solidFill>
                <a:latin typeface="+mj-lt"/>
              </a:rPr>
              <a:t>function</a:t>
            </a:r>
            <a:r>
              <a:rPr lang="cs-CZ" altLang="cs-CZ" sz="2600" b="1" dirty="0">
                <a:solidFill>
                  <a:srgbClr val="FF3300"/>
                </a:solidFill>
                <a:latin typeface="+mj-lt"/>
              </a:rPr>
              <a:t> </a:t>
            </a:r>
            <a:r>
              <a:rPr lang="cs-CZ" altLang="cs-CZ" sz="2600" b="1" dirty="0" err="1">
                <a:solidFill>
                  <a:srgbClr val="FF3300"/>
                </a:solidFill>
                <a:latin typeface="+mj-lt"/>
              </a:rPr>
              <a:t>of</a:t>
            </a:r>
            <a:r>
              <a:rPr lang="cs-CZ" altLang="cs-CZ" sz="2600" b="1" dirty="0">
                <a:solidFill>
                  <a:srgbClr val="FF3300"/>
                </a:solidFill>
                <a:latin typeface="+mj-lt"/>
              </a:rPr>
              <a:t> B </a:t>
            </a:r>
            <a:r>
              <a:rPr lang="cs-CZ" altLang="cs-CZ" sz="2600" b="1" dirty="0" err="1">
                <a:solidFill>
                  <a:srgbClr val="FF3300"/>
                </a:solidFill>
                <a:latin typeface="+mj-lt"/>
              </a:rPr>
              <a:t>cells</a:t>
            </a:r>
            <a:endParaRPr lang="cs-CZ" altLang="cs-CZ" sz="2600" b="1" dirty="0">
              <a:solidFill>
                <a:srgbClr val="FF3300"/>
              </a:solidFill>
              <a:latin typeface="+mj-l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600" b="1" dirty="0">
                <a:solidFill>
                  <a:srgbClr val="FF3300"/>
                </a:solidFill>
                <a:latin typeface="+mj-lt"/>
                <a:cs typeface="Arial" panose="020B0604020202020204" pitchFamily="34" charset="0"/>
              </a:rPr>
              <a:t>	→ no </a:t>
            </a:r>
            <a:r>
              <a:rPr lang="cs-CZ" altLang="cs-CZ" sz="2600" b="1" dirty="0" err="1">
                <a:solidFill>
                  <a:srgbClr val="FF3300"/>
                </a:solidFill>
                <a:latin typeface="+mj-lt"/>
                <a:cs typeface="Arial" panose="020B0604020202020204" pitchFamily="34" charset="0"/>
              </a:rPr>
              <a:t>hypoglycemia</a:t>
            </a:r>
            <a:endParaRPr lang="cs-CZ" altLang="cs-CZ" sz="2600" b="1" dirty="0">
              <a:solidFill>
                <a:srgbClr val="FF33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1512" name="Rectangle 8">
            <a:extLst>
              <a:ext uri="{FF2B5EF4-FFF2-40B4-BE49-F238E27FC236}">
                <a16:creationId xmlns:a16="http://schemas.microsoft.com/office/drawing/2014/main" id="{B08FBA57-E73B-4337-B5BF-1539BED5A8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7801" y="5389563"/>
            <a:ext cx="2709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400" dirty="0">
                <a:latin typeface="+mj-lt"/>
              </a:rPr>
              <a:t>„</a:t>
            </a:r>
            <a:r>
              <a:rPr lang="cs-CZ" altLang="cs-CZ" sz="2400" dirty="0" err="1">
                <a:latin typeface="+mj-lt"/>
              </a:rPr>
              <a:t>euglycemic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agents</a:t>
            </a:r>
            <a:r>
              <a:rPr lang="cs-CZ" altLang="cs-CZ" sz="2400" dirty="0">
                <a:latin typeface="+mj-lt"/>
              </a:rPr>
              <a:t>“</a:t>
            </a:r>
          </a:p>
        </p:txBody>
      </p:sp>
      <p:pic>
        <p:nvPicPr>
          <p:cNvPr id="8" name="Obrázek 3">
            <a:extLst>
              <a:ext uri="{FF2B5EF4-FFF2-40B4-BE49-F238E27FC236}">
                <a16:creationId xmlns:a16="http://schemas.microsoft.com/office/drawing/2014/main" id="{217FC9CF-D266-4B8B-9836-D837E0F69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66A8E94-0D62-4CE3-8529-2D99286B230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75721" y="414338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10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511" grpId="0" build="p"/>
      <p:bldP spid="215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E8E0BED7-CE53-465C-9A56-80E96203CF7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09800" y="228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cs-CZ" b="1">
                <a:effectLst>
                  <a:outerShdw blurRad="38100" dist="38100" dir="2700000" algn="tl">
                    <a:srgbClr val="FFFFFF"/>
                  </a:outerShdw>
                </a:effectLst>
              </a:rPr>
              <a:t>Diabetes mellitus</a:t>
            </a:r>
            <a:endParaRPr lang="cs-CZ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9CB526BC-B4E9-4164-96F6-EA701650842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124200" y="1371600"/>
            <a:ext cx="6356350" cy="1193800"/>
          </a:xfrm>
        </p:spPr>
        <p:txBody>
          <a:bodyPr/>
          <a:lstStyle/>
          <a:p>
            <a:pPr>
              <a:defRPr/>
            </a:pPr>
            <a:r>
              <a:rPr lang="cs-CZ" altLang="cs-CZ">
                <a:latin typeface="+mj-lt"/>
              </a:rPr>
              <a:t>chronic multifactorial endocrine and metabolic disease </a:t>
            </a:r>
          </a:p>
        </p:txBody>
      </p:sp>
      <p:sp>
        <p:nvSpPr>
          <p:cNvPr id="4100" name="Text Box 4">
            <a:extLst>
              <a:ext uri="{FF2B5EF4-FFF2-40B4-BE49-F238E27FC236}">
                <a16:creationId xmlns:a16="http://schemas.microsoft.com/office/drawing/2014/main" id="{F5366471-C264-467F-9092-721D13DEF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2781301"/>
            <a:ext cx="8532812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cs-CZ" altLang="cs-CZ" sz="2400">
                <a:latin typeface="+mj-lt"/>
              </a:rPr>
              <a:t>DM I. type (IDDM) absolute deficiency in insulin  (10 - 15 %)</a:t>
            </a:r>
          </a:p>
          <a:p>
            <a:pPr>
              <a:spcBef>
                <a:spcPct val="50000"/>
              </a:spcBef>
              <a:buFontTx/>
              <a:buNone/>
              <a:defRPr/>
            </a:pPr>
            <a:r>
              <a:rPr lang="cs-CZ" altLang="cs-CZ" sz="2400">
                <a:latin typeface="+mj-lt"/>
              </a:rPr>
              <a:t>	- infections or toxic effect on pancreas</a:t>
            </a:r>
          </a:p>
          <a:p>
            <a:pPr>
              <a:spcBef>
                <a:spcPct val="50000"/>
              </a:spcBef>
              <a:buFontTx/>
              <a:buNone/>
              <a:defRPr/>
            </a:pPr>
            <a:r>
              <a:rPr lang="cs-CZ" altLang="cs-CZ" sz="2400">
                <a:latin typeface="+mj-lt"/>
              </a:rPr>
              <a:t>	- autoimmune </a:t>
            </a:r>
          </a:p>
          <a:p>
            <a:pPr>
              <a:spcBef>
                <a:spcPct val="50000"/>
              </a:spcBef>
              <a:buFontTx/>
              <a:buNone/>
              <a:defRPr/>
            </a:pPr>
            <a:endParaRPr lang="cs-CZ" altLang="cs-CZ" sz="2400">
              <a:latin typeface="+mj-lt"/>
            </a:endParaRPr>
          </a:p>
          <a:p>
            <a:pPr>
              <a:spcBef>
                <a:spcPct val="50000"/>
              </a:spcBef>
              <a:buFontTx/>
              <a:buNone/>
              <a:defRPr/>
            </a:pPr>
            <a:r>
              <a:rPr lang="cs-CZ" altLang="cs-CZ" sz="2400">
                <a:latin typeface="+mj-lt"/>
              </a:rPr>
              <a:t>DM II. type  (INDDM) relative deficiency in insulin (85 - 90 %)</a:t>
            </a:r>
          </a:p>
        </p:txBody>
      </p:sp>
      <p:pic>
        <p:nvPicPr>
          <p:cNvPr id="5" name="Obrázek 3">
            <a:extLst>
              <a:ext uri="{FF2B5EF4-FFF2-40B4-BE49-F238E27FC236}">
                <a16:creationId xmlns:a16="http://schemas.microsoft.com/office/drawing/2014/main" id="{9B083E40-A547-42DF-85D4-56C5B4162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214" y="5733256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5A20318-733E-4C11-8E15-0643A79ACAF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69339" y="4953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3">
            <a:extLst>
              <a:ext uri="{FF2B5EF4-FFF2-40B4-BE49-F238E27FC236}">
                <a16:creationId xmlns:a16="http://schemas.microsoft.com/office/drawing/2014/main" id="{04BDB038-3DA3-4E45-99B3-8C7770CE78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57400" y="533401"/>
            <a:ext cx="8001000" cy="5991225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b="1"/>
              <a:t>Further benefits: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000"/>
              <a:t>Direct stimulation of glycolysis in the periphery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000"/>
              <a:t>Reduce hepatic gluconeogenesis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000"/>
              <a:t>Delay Glc absorption from GIT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000"/>
              <a:t>Decrease plasma glucagon levels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000"/>
              <a:t>Increase the proportion of HDL Chol. → improve lipid profile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000"/>
              <a:t>Improve rheological properties of blood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000"/>
              <a:t>Are not metabolized, low protein binding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2400" b="1"/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b="1"/>
              <a:t>Side effects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000"/>
              <a:t>Lactic acidosis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000"/>
              <a:t>Nausea, GIT problems about 20% of people (diarrhea)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000"/>
              <a:t>Reduced absorption vit. B12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000"/>
              <a:t>Weight loose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000"/>
              <a:t>disulfiram effect</a:t>
            </a:r>
            <a:endParaRPr lang="cs-CZ" altLang="cs-CZ" sz="1800"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BCC1D8D-65E5-4686-A04C-7D39508FA03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80576" y="228601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5EBFF670-4DEA-44F4-8185-55495C09C07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133600" y="0"/>
            <a:ext cx="8210550" cy="1066800"/>
          </a:xfrm>
        </p:spPr>
        <p:txBody>
          <a:bodyPr/>
          <a:lstStyle/>
          <a:p>
            <a:pPr>
              <a:defRPr/>
            </a:pPr>
            <a:r>
              <a:rPr lang="en-US" altLang="cs-CZ" sz="4000" b="1">
                <a:latin typeface="+mn-lt"/>
              </a:rPr>
              <a:t>sulfonylurea derivatives </a:t>
            </a:r>
            <a:r>
              <a:rPr lang="cs-CZ" altLang="cs-CZ" sz="4000" b="1">
                <a:latin typeface="+mn-lt"/>
              </a:rPr>
              <a:t>(SU)</a:t>
            </a:r>
          </a:p>
        </p:txBody>
      </p:sp>
      <p:sp>
        <p:nvSpPr>
          <p:cNvPr id="58371" name="Text Box 5">
            <a:extLst>
              <a:ext uri="{FF2B5EF4-FFF2-40B4-BE49-F238E27FC236}">
                <a16:creationId xmlns:a16="http://schemas.microsoft.com/office/drawing/2014/main" id="{D4130FF1-362D-49C2-BE95-6B85E06D9B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133600"/>
            <a:ext cx="7543800" cy="389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81000" indent="-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altLang="cs-CZ" sz="2800">
                <a:latin typeface="+mn-lt"/>
              </a:rPr>
              <a:t>mechanism of action</a:t>
            </a:r>
            <a:endParaRPr lang="cs-CZ" altLang="cs-CZ" sz="2800">
              <a:latin typeface="+mn-lt"/>
            </a:endParaRPr>
          </a:p>
          <a:p>
            <a:pPr>
              <a:spcBef>
                <a:spcPct val="50000"/>
              </a:spcBef>
              <a:buFontTx/>
              <a:buNone/>
              <a:defRPr/>
            </a:pPr>
            <a:r>
              <a:rPr lang="cs-CZ" altLang="cs-CZ" sz="2600">
                <a:latin typeface="+mn-lt"/>
              </a:rPr>
              <a:t>1) </a:t>
            </a:r>
            <a:r>
              <a:rPr lang="cs-CZ" altLang="cs-CZ" sz="2600" b="1" u="sng">
                <a:latin typeface="+mn-lt"/>
              </a:rPr>
              <a:t>pancreatic</a:t>
            </a:r>
            <a:r>
              <a:rPr lang="cs-CZ" altLang="cs-CZ" sz="2600" u="sng">
                <a:latin typeface="+mn-lt"/>
              </a:rPr>
              <a:t> </a:t>
            </a:r>
            <a:r>
              <a:rPr lang="cs-CZ" altLang="cs-CZ" sz="2600">
                <a:latin typeface="+mn-lt"/>
              </a:rPr>
              <a:t>– </a:t>
            </a:r>
            <a:r>
              <a:rPr lang="en-US" altLang="cs-CZ" sz="2600">
                <a:latin typeface="+mn-lt"/>
              </a:rPr>
              <a:t>release of I. from beta - cell</a:t>
            </a:r>
            <a:endParaRPr lang="cs-CZ" altLang="cs-CZ" sz="2600">
              <a:latin typeface="+mn-lt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cs-CZ" altLang="cs-CZ" sz="2600">
                <a:latin typeface="+mn-lt"/>
              </a:rPr>
              <a:t>2) </a:t>
            </a:r>
            <a:r>
              <a:rPr lang="cs-CZ" altLang="cs-CZ" sz="2600" b="1" u="sng">
                <a:latin typeface="+mn-lt"/>
              </a:rPr>
              <a:t>extrapankreatic</a:t>
            </a:r>
            <a:r>
              <a:rPr lang="cs-CZ" altLang="cs-CZ" sz="2600">
                <a:latin typeface="+mn-lt"/>
              </a:rPr>
              <a:t>  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endParaRPr lang="cs-CZ" altLang="cs-CZ" sz="2600">
              <a:latin typeface="+mn-lt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cs-CZ" altLang="cs-CZ" sz="2600">
                <a:latin typeface="+mn-lt"/>
              </a:rPr>
              <a:t>- </a:t>
            </a:r>
            <a:r>
              <a:rPr lang="en-US" altLang="cs-CZ" sz="2600">
                <a:latin typeface="+mn-lt"/>
              </a:rPr>
              <a:t>potentiation of endogenous I effect on the target tissue</a:t>
            </a:r>
            <a:endParaRPr lang="cs-CZ" altLang="cs-CZ" sz="2600">
              <a:latin typeface="+mn-lt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cs-CZ" altLang="cs-CZ" sz="2600">
                <a:latin typeface="+mn-lt"/>
              </a:rPr>
              <a:t>- </a:t>
            </a:r>
            <a:r>
              <a:rPr lang="en-US" altLang="cs-CZ" sz="2600">
                <a:latin typeface="+mn-lt"/>
              </a:rPr>
              <a:t>reduction of </a:t>
            </a:r>
            <a:r>
              <a:rPr lang="cs-CZ" altLang="cs-CZ" sz="2600">
                <a:latin typeface="+mn-lt"/>
              </a:rPr>
              <a:t>hepat</a:t>
            </a:r>
            <a:r>
              <a:rPr lang="en-US" altLang="cs-CZ" sz="2600">
                <a:latin typeface="+mn-lt"/>
              </a:rPr>
              <a:t>al glucose production</a:t>
            </a:r>
            <a:r>
              <a:rPr lang="cs-CZ" altLang="cs-CZ" sz="2600">
                <a:latin typeface="+mn-lt"/>
              </a:rPr>
              <a:t> 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cs-CZ" altLang="cs-CZ" sz="2600">
                <a:latin typeface="+mn-lt"/>
              </a:rPr>
              <a:t>- </a:t>
            </a:r>
            <a:r>
              <a:rPr lang="en-US" altLang="cs-CZ" sz="2600">
                <a:latin typeface="+mn-lt"/>
              </a:rPr>
              <a:t>reduction of hepatal Insulin degradation</a:t>
            </a:r>
            <a:endParaRPr lang="cs-CZ" altLang="cs-CZ" sz="2600">
              <a:latin typeface="+mn-lt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cs-CZ" altLang="cs-CZ" sz="2600">
                <a:latin typeface="+mn-lt"/>
              </a:rPr>
              <a:t>- </a:t>
            </a:r>
            <a:r>
              <a:rPr lang="en-US" altLang="cs-CZ" sz="2600">
                <a:latin typeface="+mn-lt"/>
              </a:rPr>
              <a:t>reduction of serum glucagon levels</a:t>
            </a:r>
            <a:endParaRPr lang="cs-CZ" altLang="cs-CZ" sz="2400">
              <a:latin typeface="+mn-lt"/>
            </a:endParaRPr>
          </a:p>
        </p:txBody>
      </p:sp>
      <p:sp>
        <p:nvSpPr>
          <p:cNvPr id="94212" name="Rectangle 6">
            <a:extLst>
              <a:ext uri="{FF2B5EF4-FFF2-40B4-BE49-F238E27FC236}">
                <a16:creationId xmlns:a16="http://schemas.microsoft.com/office/drawing/2014/main" id="{8BAD89EE-97DE-4A5B-BC55-0DFB16E2E1F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8382000" y="2057400"/>
            <a:ext cx="1905000" cy="457200"/>
          </a:xfrm>
        </p:spPr>
        <p:txBody>
          <a:bodyPr/>
          <a:lstStyle/>
          <a:p>
            <a:pPr algn="l"/>
            <a:r>
              <a:rPr lang="cs-CZ" altLang="cs-CZ"/>
              <a:t>Tolbutamid</a:t>
            </a:r>
            <a:r>
              <a:rPr lang="en-US" altLang="cs-CZ"/>
              <a:t>e</a:t>
            </a:r>
            <a:endParaRPr lang="cs-CZ" altLang="cs-CZ"/>
          </a:p>
        </p:txBody>
      </p:sp>
      <p:graphicFrame>
        <p:nvGraphicFramePr>
          <p:cNvPr id="94213" name="Object 7">
            <a:extLst>
              <a:ext uri="{FF2B5EF4-FFF2-40B4-BE49-F238E27FC236}">
                <a16:creationId xmlns:a16="http://schemas.microsoft.com/office/drawing/2014/main" id="{F5235B5B-29C7-493D-A476-BE0A58870F3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48139" y="923926"/>
          <a:ext cx="5495925" cy="1109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ISIS/Draw Sketch" r:id="rId7" imgW="3048422" imgH="625642" progId="ISISServer">
                  <p:embed/>
                </p:oleObj>
              </mc:Choice>
              <mc:Fallback>
                <p:oleObj name="ISIS/Draw Sketch" r:id="rId7" imgW="3048422" imgH="625642" progId="ISISServer">
                  <p:embed/>
                  <p:pic>
                    <p:nvPicPr>
                      <p:cNvPr id="94213" name="Object 7">
                        <a:extLst>
                          <a:ext uri="{FF2B5EF4-FFF2-40B4-BE49-F238E27FC236}">
                            <a16:creationId xmlns:a16="http://schemas.microsoft.com/office/drawing/2014/main" id="{F5235B5B-29C7-493D-A476-BE0A58870F3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8139" y="923926"/>
                        <a:ext cx="5495925" cy="1109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Obrázek 3">
            <a:extLst>
              <a:ext uri="{FF2B5EF4-FFF2-40B4-BE49-F238E27FC236}">
                <a16:creationId xmlns:a16="http://schemas.microsoft.com/office/drawing/2014/main" id="{DCB75FE5-A65B-4CE3-8AEE-0BD39A4E0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A73C0CB-E520-466A-BF7D-3F9F42AA405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75721" y="2286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98FCE1AD-6A54-4E85-8D19-2BD7DB99939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66763" y="0"/>
            <a:ext cx="5334001" cy="457200"/>
          </a:xfrm>
        </p:spPr>
        <p:txBody>
          <a:bodyPr/>
          <a:lstStyle/>
          <a:p>
            <a:pPr>
              <a:defRPr/>
            </a:pPr>
            <a:r>
              <a:rPr lang="en-US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SU derivatives</a:t>
            </a:r>
            <a:endParaRPr lang="cs-CZ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1443" name="Text Box 3">
            <a:extLst>
              <a:ext uri="{FF2B5EF4-FFF2-40B4-BE49-F238E27FC236}">
                <a16:creationId xmlns:a16="http://schemas.microsoft.com/office/drawing/2014/main" id="{87E28DBB-097C-4A20-9A55-3CD3323B4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990600"/>
            <a:ext cx="91440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81000" indent="-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cs-CZ" altLang="cs-CZ" sz="2800" dirty="0">
                <a:latin typeface="+mj-lt"/>
              </a:rPr>
              <a:t>I. </a:t>
            </a:r>
            <a:r>
              <a:rPr lang="cs-CZ" altLang="cs-CZ" sz="2800" dirty="0" err="1">
                <a:latin typeface="+mj-lt"/>
              </a:rPr>
              <a:t>Genera</a:t>
            </a:r>
            <a:r>
              <a:rPr lang="en-US" altLang="cs-CZ" sz="2800" dirty="0">
                <a:latin typeface="+mj-lt"/>
              </a:rPr>
              <a:t>t</a:t>
            </a:r>
            <a:r>
              <a:rPr lang="cs-CZ" altLang="cs-CZ" sz="2800" dirty="0">
                <a:latin typeface="+mj-lt"/>
              </a:rPr>
              <a:t>i</a:t>
            </a:r>
            <a:r>
              <a:rPr lang="en-US" altLang="cs-CZ" sz="2800" dirty="0">
                <a:latin typeface="+mj-lt"/>
              </a:rPr>
              <a:t>on</a:t>
            </a:r>
            <a:r>
              <a:rPr lang="cs-CZ" altLang="cs-CZ" sz="2800" dirty="0">
                <a:latin typeface="+mj-lt"/>
              </a:rPr>
              <a:t> -	</a:t>
            </a:r>
            <a:r>
              <a:rPr lang="cs-CZ" altLang="cs-CZ" sz="2800" dirty="0" err="1">
                <a:latin typeface="+mj-lt"/>
              </a:rPr>
              <a:t>chlorpropamid</a:t>
            </a:r>
            <a:r>
              <a:rPr lang="en-US" altLang="cs-CZ" sz="2800" dirty="0">
                <a:latin typeface="+mj-lt"/>
              </a:rPr>
              <a:t>e</a:t>
            </a:r>
            <a:endParaRPr lang="cs-CZ" altLang="cs-CZ" sz="2800" dirty="0">
              <a:latin typeface="+mj-lt"/>
            </a:endParaRPr>
          </a:p>
          <a:p>
            <a:pPr>
              <a:spcBef>
                <a:spcPct val="50000"/>
              </a:spcBef>
              <a:buFontTx/>
              <a:buNone/>
              <a:defRPr/>
            </a:pPr>
            <a:r>
              <a:rPr lang="cs-CZ" altLang="cs-CZ" sz="2800" dirty="0">
                <a:latin typeface="+mj-lt"/>
              </a:rPr>
              <a:t>				           </a:t>
            </a:r>
            <a:r>
              <a:rPr lang="cs-CZ" altLang="cs-CZ" sz="2800" dirty="0" err="1">
                <a:latin typeface="+mj-lt"/>
              </a:rPr>
              <a:t>tolbutamid</a:t>
            </a:r>
            <a:r>
              <a:rPr lang="en-US" altLang="cs-CZ" sz="2800" dirty="0">
                <a:latin typeface="+mj-lt"/>
              </a:rPr>
              <a:t>e</a:t>
            </a:r>
            <a:endParaRPr lang="cs-CZ" altLang="cs-CZ" sz="2800" dirty="0">
              <a:latin typeface="+mj-lt"/>
            </a:endParaRPr>
          </a:p>
          <a:p>
            <a:pPr>
              <a:spcBef>
                <a:spcPct val="50000"/>
              </a:spcBef>
              <a:buFontTx/>
              <a:buNone/>
              <a:defRPr/>
            </a:pPr>
            <a:r>
              <a:rPr lang="cs-CZ" altLang="cs-CZ" sz="2800" dirty="0">
                <a:latin typeface="+mj-lt"/>
              </a:rPr>
              <a:t>II. </a:t>
            </a:r>
            <a:r>
              <a:rPr lang="cs-CZ" altLang="cs-CZ" sz="2800" dirty="0" err="1">
                <a:latin typeface="+mj-lt"/>
              </a:rPr>
              <a:t>Generation</a:t>
            </a:r>
            <a:r>
              <a:rPr lang="cs-CZ" altLang="cs-CZ" sz="2800" dirty="0">
                <a:latin typeface="+mj-lt"/>
              </a:rPr>
              <a:t> - 	</a:t>
            </a:r>
            <a:r>
              <a:rPr lang="cs-CZ" altLang="cs-CZ" sz="2800" b="1" dirty="0" err="1">
                <a:solidFill>
                  <a:srgbClr val="FF0000"/>
                </a:solidFill>
                <a:latin typeface="+mj-lt"/>
              </a:rPr>
              <a:t>gliben</a:t>
            </a:r>
            <a:r>
              <a:rPr lang="en-US" altLang="cs-CZ" sz="2800" b="1" dirty="0">
                <a:solidFill>
                  <a:srgbClr val="FF0000"/>
                </a:solidFill>
                <a:latin typeface="+mj-lt"/>
              </a:rPr>
              <a:t>c</a:t>
            </a:r>
            <a:r>
              <a:rPr lang="cs-CZ" altLang="cs-CZ" sz="2800" b="1" dirty="0" err="1">
                <a:solidFill>
                  <a:srgbClr val="FF0000"/>
                </a:solidFill>
                <a:latin typeface="+mj-lt"/>
              </a:rPr>
              <a:t>lamid</a:t>
            </a:r>
            <a:r>
              <a:rPr lang="en-US" altLang="cs-CZ" sz="2800" b="1" dirty="0">
                <a:solidFill>
                  <a:srgbClr val="FF0000"/>
                </a:solidFill>
                <a:latin typeface="+mj-lt"/>
              </a:rPr>
              <a:t>e </a:t>
            </a:r>
            <a:r>
              <a:rPr lang="cs-CZ" altLang="cs-CZ" sz="2800" b="1" dirty="0">
                <a:solidFill>
                  <a:srgbClr val="FF0000"/>
                </a:solidFill>
                <a:latin typeface="+mj-lt"/>
              </a:rPr>
              <a:t>(</a:t>
            </a:r>
            <a:r>
              <a:rPr lang="en-US" altLang="cs-CZ" sz="2800" b="1" dirty="0" err="1">
                <a:solidFill>
                  <a:srgbClr val="FF0000"/>
                </a:solidFill>
                <a:latin typeface="+mj-lt"/>
              </a:rPr>
              <a:t>gliburide</a:t>
            </a:r>
            <a:r>
              <a:rPr lang="cs-CZ" altLang="cs-CZ" sz="2800" b="1" dirty="0">
                <a:solidFill>
                  <a:srgbClr val="FF0000"/>
                </a:solidFill>
                <a:latin typeface="+mj-lt"/>
              </a:rPr>
              <a:t>) 					</a:t>
            </a:r>
          </a:p>
          <a:p>
            <a:pPr>
              <a:spcBef>
                <a:spcPct val="50000"/>
              </a:spcBef>
              <a:buFontTx/>
              <a:buNone/>
              <a:defRPr/>
            </a:pPr>
            <a:r>
              <a:rPr lang="cs-CZ" altLang="cs-CZ" sz="2800" b="1" dirty="0">
                <a:solidFill>
                  <a:srgbClr val="FF0000"/>
                </a:solidFill>
                <a:latin typeface="+mj-lt"/>
              </a:rPr>
              <a:t>                             </a:t>
            </a:r>
            <a:r>
              <a:rPr lang="cs-CZ" altLang="cs-CZ" sz="2800" b="1" dirty="0" err="1">
                <a:solidFill>
                  <a:srgbClr val="FF0000"/>
                </a:solidFill>
                <a:latin typeface="+mj-lt"/>
              </a:rPr>
              <a:t>glipizide</a:t>
            </a:r>
            <a:r>
              <a:rPr lang="cs-CZ" altLang="cs-CZ" sz="2800" b="1" dirty="0">
                <a:solidFill>
                  <a:srgbClr val="FF0000"/>
                </a:solidFill>
                <a:latin typeface="+mj-lt"/>
              </a:rPr>
              <a:t> </a:t>
            </a:r>
          </a:p>
          <a:p>
            <a:pPr>
              <a:spcBef>
                <a:spcPct val="50000"/>
              </a:spcBef>
              <a:buFontTx/>
              <a:buNone/>
              <a:defRPr/>
            </a:pPr>
            <a:r>
              <a:rPr lang="cs-CZ" altLang="cs-CZ" sz="2800" b="1" dirty="0">
                <a:solidFill>
                  <a:srgbClr val="FF0000"/>
                </a:solidFill>
                <a:latin typeface="+mj-lt"/>
              </a:rPr>
              <a:t>				            </a:t>
            </a:r>
            <a:r>
              <a:rPr lang="cs-CZ" altLang="cs-CZ" sz="2800" b="1" dirty="0" err="1">
                <a:solidFill>
                  <a:srgbClr val="FF0000"/>
                </a:solidFill>
                <a:latin typeface="+mj-lt"/>
              </a:rPr>
              <a:t>gliclazide</a:t>
            </a:r>
            <a:r>
              <a:rPr lang="cs-CZ" altLang="cs-CZ" sz="2800" b="1" dirty="0">
                <a:solidFill>
                  <a:srgbClr val="FF0000"/>
                </a:solidFill>
                <a:latin typeface="+mj-lt"/>
              </a:rPr>
              <a:t> </a:t>
            </a:r>
          </a:p>
          <a:p>
            <a:pPr>
              <a:spcBef>
                <a:spcPct val="50000"/>
              </a:spcBef>
              <a:buFontTx/>
              <a:buNone/>
              <a:defRPr/>
            </a:pPr>
            <a:r>
              <a:rPr lang="cs-CZ" altLang="cs-CZ" sz="2800" b="1" dirty="0">
                <a:solidFill>
                  <a:srgbClr val="FF0000"/>
                </a:solidFill>
                <a:latin typeface="+mj-lt"/>
              </a:rPr>
              <a:t>				            </a:t>
            </a:r>
            <a:r>
              <a:rPr lang="cs-CZ" altLang="cs-CZ" sz="2800" b="1" dirty="0" err="1">
                <a:solidFill>
                  <a:srgbClr val="FF0000"/>
                </a:solidFill>
                <a:latin typeface="+mj-lt"/>
              </a:rPr>
              <a:t>gliquidone</a:t>
            </a:r>
            <a:r>
              <a:rPr lang="cs-CZ" altLang="cs-CZ" sz="2800" b="1" dirty="0">
                <a:solidFill>
                  <a:srgbClr val="FF0000"/>
                </a:solidFill>
                <a:latin typeface="+mj-lt"/>
              </a:rPr>
              <a:t> </a:t>
            </a:r>
          </a:p>
          <a:p>
            <a:pPr>
              <a:spcBef>
                <a:spcPct val="50000"/>
              </a:spcBef>
              <a:buFontTx/>
              <a:buNone/>
              <a:defRPr/>
            </a:pPr>
            <a:r>
              <a:rPr lang="cs-CZ" altLang="cs-CZ" sz="2800" dirty="0">
                <a:latin typeface="+mj-lt"/>
              </a:rPr>
              <a:t>III. </a:t>
            </a:r>
            <a:r>
              <a:rPr lang="cs-CZ" altLang="cs-CZ" sz="2800" dirty="0" err="1">
                <a:latin typeface="+mj-lt"/>
              </a:rPr>
              <a:t>Generation</a:t>
            </a:r>
            <a:r>
              <a:rPr lang="cs-CZ" altLang="cs-CZ" sz="2800" dirty="0">
                <a:latin typeface="+mj-lt"/>
              </a:rPr>
              <a:t> -   </a:t>
            </a:r>
            <a:r>
              <a:rPr lang="cs-CZ" altLang="cs-CZ" sz="2800" b="1" dirty="0" err="1">
                <a:solidFill>
                  <a:srgbClr val="FF0000"/>
                </a:solidFill>
                <a:latin typeface="+mj-lt"/>
              </a:rPr>
              <a:t>glimepiride</a:t>
            </a:r>
            <a:endParaRPr lang="cs-CZ" altLang="cs-CZ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3C7A844-6372-458B-A49D-54380C539BC2}"/>
              </a:ext>
            </a:extLst>
          </p:cNvPr>
          <p:cNvSpPr txBox="1"/>
          <p:nvPr/>
        </p:nvSpPr>
        <p:spPr>
          <a:xfrm>
            <a:off x="3215680" y="6056201"/>
            <a:ext cx="72009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b="1" dirty="0" err="1">
                <a:latin typeface="+mj-lt"/>
              </a:rPr>
              <a:t>Therapeutic</a:t>
            </a:r>
            <a:r>
              <a:rPr lang="cs-CZ" b="1" dirty="0">
                <a:latin typeface="+mj-lt"/>
              </a:rPr>
              <a:t> use: </a:t>
            </a:r>
            <a:r>
              <a:rPr lang="cs-CZ" dirty="0">
                <a:latin typeface="+mj-lt"/>
              </a:rPr>
              <a:t>not </a:t>
            </a:r>
            <a:r>
              <a:rPr lang="cs-CZ" dirty="0" err="1">
                <a:latin typeface="+mj-lt"/>
              </a:rPr>
              <a:t>drugs</a:t>
            </a:r>
            <a:r>
              <a:rPr lang="cs-CZ" dirty="0">
                <a:latin typeface="+mj-lt"/>
              </a:rPr>
              <a:t> </a:t>
            </a:r>
            <a:r>
              <a:rPr lang="cs-CZ" dirty="0" err="1">
                <a:latin typeface="+mj-lt"/>
              </a:rPr>
              <a:t>of</a:t>
            </a:r>
            <a:r>
              <a:rPr lang="cs-CZ" dirty="0">
                <a:latin typeface="+mj-lt"/>
              </a:rPr>
              <a:t> </a:t>
            </a:r>
            <a:r>
              <a:rPr lang="cs-CZ" dirty="0" err="1">
                <a:latin typeface="+mj-lt"/>
              </a:rPr>
              <a:t>choice</a:t>
            </a:r>
            <a:r>
              <a:rPr lang="cs-CZ" dirty="0">
                <a:latin typeface="+mj-lt"/>
              </a:rPr>
              <a:t>, 2nd line </a:t>
            </a:r>
            <a:r>
              <a:rPr lang="cs-CZ" dirty="0" err="1">
                <a:latin typeface="+mj-lt"/>
              </a:rPr>
              <a:t>treatment</a:t>
            </a:r>
            <a:endParaRPr lang="cs-CZ" dirty="0">
              <a:latin typeface="+mj-lt"/>
            </a:endParaRPr>
          </a:p>
        </p:txBody>
      </p:sp>
      <p:pic>
        <p:nvPicPr>
          <p:cNvPr id="5" name="Obrázek 3">
            <a:extLst>
              <a:ext uri="{FF2B5EF4-FFF2-40B4-BE49-F238E27FC236}">
                <a16:creationId xmlns:a16="http://schemas.microsoft.com/office/drawing/2014/main" id="{B9BF37DF-F5DF-4A7C-AF4B-1F4B57A9A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7676740-C0F2-4CCE-A604-0023D1C397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20437" y="36195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Rectangle 5">
            <a:extLst>
              <a:ext uri="{FF2B5EF4-FFF2-40B4-BE49-F238E27FC236}">
                <a16:creationId xmlns:a16="http://schemas.microsoft.com/office/drawing/2014/main" id="{D09CB0B3-DA5E-4431-BCCF-A8E966B0B86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063750" y="260350"/>
            <a:ext cx="6858000" cy="5257800"/>
          </a:xfrm>
        </p:spPr>
        <p:txBody>
          <a:bodyPr/>
          <a:lstStyle/>
          <a:p>
            <a:pPr marL="190500" indent="-190500" algn="l">
              <a:lnSpc>
                <a:spcPct val="150000"/>
              </a:lnSpc>
              <a:defRPr/>
            </a:pPr>
            <a:r>
              <a:rPr lang="cs-CZ" altLang="cs-CZ" sz="2800" b="1" dirty="0" err="1">
                <a:latin typeface="+mj-lt"/>
              </a:rPr>
              <a:t>Adverse</a:t>
            </a:r>
            <a:r>
              <a:rPr lang="cs-CZ" altLang="cs-CZ" sz="2800" b="1" dirty="0">
                <a:latin typeface="+mj-lt"/>
              </a:rPr>
              <a:t> </a:t>
            </a:r>
            <a:r>
              <a:rPr lang="cs-CZ" altLang="cs-CZ" sz="2800" b="1" dirty="0" err="1">
                <a:latin typeface="+mj-lt"/>
              </a:rPr>
              <a:t>effects</a:t>
            </a:r>
            <a:endParaRPr lang="cs-CZ" altLang="cs-CZ" sz="2800" dirty="0">
              <a:latin typeface="+mj-lt"/>
            </a:endParaRPr>
          </a:p>
          <a:p>
            <a:pPr marL="180000" indent="-190500" algn="l">
              <a:spcBef>
                <a:spcPts val="600"/>
              </a:spcBef>
              <a:buFontTx/>
              <a:buChar char="•"/>
              <a:defRPr/>
            </a:pP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increased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appetite</a:t>
            </a:r>
            <a:endParaRPr lang="cs-CZ" altLang="cs-CZ" dirty="0">
              <a:latin typeface="+mj-lt"/>
            </a:endParaRPr>
          </a:p>
          <a:p>
            <a:pPr marL="180000" indent="-190500" algn="l">
              <a:spcBef>
                <a:spcPts val="600"/>
              </a:spcBef>
              <a:buFontTx/>
              <a:buChar char="•"/>
              <a:defRPr/>
            </a:pPr>
            <a:r>
              <a:rPr lang="cs-CZ" altLang="cs-CZ" dirty="0">
                <a:latin typeface="+mj-lt"/>
              </a:rPr>
              <a:t> metal taste in </a:t>
            </a:r>
            <a:r>
              <a:rPr lang="cs-CZ" altLang="cs-CZ" dirty="0" err="1">
                <a:latin typeface="+mj-lt"/>
              </a:rPr>
              <a:t>mouth</a:t>
            </a:r>
            <a:endParaRPr lang="cs-CZ" altLang="cs-CZ" dirty="0">
              <a:latin typeface="+mj-lt"/>
            </a:endParaRPr>
          </a:p>
          <a:p>
            <a:pPr marL="180000" indent="-190500" algn="l">
              <a:spcBef>
                <a:spcPts val="600"/>
              </a:spcBef>
              <a:buFontTx/>
              <a:buChar char="•"/>
              <a:defRPr/>
            </a:pPr>
            <a:r>
              <a:rPr lang="cs-CZ" altLang="cs-CZ" b="1" dirty="0">
                <a:solidFill>
                  <a:srgbClr val="FF3300"/>
                </a:solidFill>
                <a:latin typeface="+mj-lt"/>
              </a:rPr>
              <a:t> </a:t>
            </a:r>
            <a:r>
              <a:rPr lang="cs-CZ" altLang="cs-CZ" b="1" dirty="0" err="1">
                <a:solidFill>
                  <a:srgbClr val="FF3300"/>
                </a:solidFill>
                <a:latin typeface="+mj-lt"/>
              </a:rPr>
              <a:t>Hypoglycemia</a:t>
            </a:r>
            <a:r>
              <a:rPr lang="cs-CZ" altLang="cs-CZ" b="1" dirty="0">
                <a:solidFill>
                  <a:srgbClr val="FF3300"/>
                </a:solidFill>
                <a:latin typeface="+mj-lt"/>
              </a:rPr>
              <a:t> </a:t>
            </a:r>
          </a:p>
          <a:p>
            <a:pPr marL="180000" indent="-190500" algn="l">
              <a:spcBef>
                <a:spcPts val="600"/>
              </a:spcBef>
              <a:buFontTx/>
              <a:buChar char="•"/>
              <a:defRPr/>
            </a:pPr>
            <a:r>
              <a:rPr lang="cs-CZ" altLang="cs-CZ" dirty="0" err="1">
                <a:latin typeface="+mj-lt"/>
              </a:rPr>
              <a:t>headaches</a:t>
            </a:r>
            <a:r>
              <a:rPr lang="cs-CZ" altLang="cs-CZ" dirty="0">
                <a:latin typeface="+mj-lt"/>
              </a:rPr>
              <a:t>, </a:t>
            </a:r>
            <a:r>
              <a:rPr lang="cs-CZ" altLang="cs-CZ" dirty="0" err="1">
                <a:latin typeface="+mj-lt"/>
              </a:rPr>
              <a:t>nausea</a:t>
            </a:r>
            <a:r>
              <a:rPr lang="cs-CZ" altLang="cs-CZ" dirty="0">
                <a:latin typeface="+mj-lt"/>
              </a:rPr>
              <a:t> (5 %)</a:t>
            </a:r>
          </a:p>
          <a:p>
            <a:pPr marL="180000" indent="-190500" algn="l">
              <a:spcBef>
                <a:spcPts val="600"/>
              </a:spcBef>
              <a:buFontTx/>
              <a:buChar char="•"/>
              <a:defRPr/>
            </a:pP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fluids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retention</a:t>
            </a:r>
            <a:endParaRPr lang="cs-CZ" altLang="cs-CZ" dirty="0">
              <a:latin typeface="+mj-lt"/>
            </a:endParaRPr>
          </a:p>
          <a:p>
            <a:pPr marL="180000" indent="-190500" algn="l">
              <a:spcBef>
                <a:spcPts val="600"/>
              </a:spcBef>
              <a:buFontTx/>
              <a:buChar char="•"/>
              <a:defRPr/>
            </a:pP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allergy</a:t>
            </a:r>
            <a:r>
              <a:rPr lang="cs-CZ" altLang="cs-CZ" dirty="0">
                <a:latin typeface="+mj-lt"/>
              </a:rPr>
              <a:t>, </a:t>
            </a:r>
            <a:r>
              <a:rPr lang="cs-CZ" altLang="cs-CZ" dirty="0" err="1">
                <a:latin typeface="+mj-lt"/>
              </a:rPr>
              <a:t>fotosensitivity</a:t>
            </a:r>
            <a:endParaRPr lang="cs-CZ" altLang="cs-CZ" dirty="0">
              <a:latin typeface="+mj-lt"/>
            </a:endParaRPr>
          </a:p>
          <a:p>
            <a:pPr algn="l">
              <a:lnSpc>
                <a:spcPct val="150000"/>
              </a:lnSpc>
              <a:defRPr/>
            </a:pPr>
            <a:endParaRPr lang="cs-CZ" b="1" dirty="0"/>
          </a:p>
          <a:p>
            <a:pPr algn="l">
              <a:lnSpc>
                <a:spcPct val="150000"/>
              </a:lnSpc>
              <a:defRPr/>
            </a:pPr>
            <a:r>
              <a:rPr lang="cs-CZ" b="1" dirty="0" err="1"/>
              <a:t>Contraindications</a:t>
            </a:r>
            <a:r>
              <a:rPr lang="cs-CZ" b="1" dirty="0"/>
              <a:t> </a:t>
            </a:r>
          </a:p>
          <a:p>
            <a:pPr algn="l">
              <a:lnSpc>
                <a:spcPct val="150000"/>
              </a:lnSpc>
              <a:defRPr/>
            </a:pPr>
            <a:r>
              <a:rPr lang="cs-CZ" dirty="0"/>
              <a:t>DM Type 1 </a:t>
            </a:r>
            <a:r>
              <a:rPr lang="cs-CZ" dirty="0" err="1"/>
              <a:t>monotherapy</a:t>
            </a:r>
            <a:r>
              <a:rPr lang="cs-CZ" dirty="0"/>
              <a:t>,  </a:t>
            </a:r>
            <a:r>
              <a:rPr lang="cs-CZ" dirty="0" err="1"/>
              <a:t>hypoglycemia</a:t>
            </a:r>
            <a:r>
              <a:rPr lang="cs-CZ" dirty="0"/>
              <a:t>, </a:t>
            </a:r>
            <a:r>
              <a:rPr lang="cs-CZ" dirty="0" err="1"/>
              <a:t>ketoacidosis</a:t>
            </a:r>
            <a:r>
              <a:rPr lang="cs-CZ" dirty="0"/>
              <a:t>, </a:t>
            </a:r>
            <a:r>
              <a:rPr lang="cs-CZ" dirty="0" err="1"/>
              <a:t>kidney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liver </a:t>
            </a:r>
            <a:r>
              <a:rPr lang="cs-CZ" dirty="0" err="1"/>
              <a:t>failure</a:t>
            </a:r>
            <a:endParaRPr lang="cs-CZ" dirty="0"/>
          </a:p>
          <a:p>
            <a:pPr algn="l">
              <a:lnSpc>
                <a:spcPct val="150000"/>
              </a:lnSpc>
              <a:defRPr/>
            </a:pPr>
            <a:r>
              <a:rPr lang="cs-CZ" dirty="0" err="1"/>
              <a:t>pregnancy</a:t>
            </a:r>
            <a:r>
              <a:rPr lang="cs-CZ" dirty="0"/>
              <a:t>, hypersensitivity</a:t>
            </a:r>
            <a:r>
              <a:rPr lang="cs-CZ" altLang="cs-CZ" dirty="0">
                <a:latin typeface="+mj-lt"/>
              </a:rPr>
              <a:t> </a:t>
            </a:r>
            <a:endParaRPr lang="cs-CZ" altLang="cs-CZ" sz="2800" dirty="0">
              <a:latin typeface="+mj-lt"/>
            </a:endParaRPr>
          </a:p>
        </p:txBody>
      </p:sp>
      <p:pic>
        <p:nvPicPr>
          <p:cNvPr id="3" name="Obrázek 3">
            <a:extLst>
              <a:ext uri="{FF2B5EF4-FFF2-40B4-BE49-F238E27FC236}">
                <a16:creationId xmlns:a16="http://schemas.microsoft.com/office/drawing/2014/main" id="{AF36E0DE-033D-4A1E-8A16-5D72CB635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B9379C2-00AC-40A0-87DD-F7D1CC8763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80521" y="33265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23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677" grpId="0" build="p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57925414-7CDB-4FFF-8663-F4C4429A326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631950" y="254000"/>
            <a:ext cx="5562600" cy="1066800"/>
          </a:xfrm>
        </p:spPr>
        <p:txBody>
          <a:bodyPr/>
          <a:lstStyle/>
          <a:p>
            <a:r>
              <a:rPr lang="cs-CZ" altLang="cs-CZ" sz="4000" b="1">
                <a:latin typeface="Arial" panose="020B0604020202020204" pitchFamily="34" charset="0"/>
              </a:rPr>
              <a:t>Thiazolidinediones</a:t>
            </a:r>
            <a:endParaRPr lang="cs-CZ" altLang="cs-CZ">
              <a:solidFill>
                <a:schemeClr val="tx1"/>
              </a:solidFill>
            </a:endParaRPr>
          </a:p>
        </p:txBody>
      </p:sp>
      <p:graphicFrame>
        <p:nvGraphicFramePr>
          <p:cNvPr id="102403" name="Object 3">
            <a:extLst>
              <a:ext uri="{FF2B5EF4-FFF2-40B4-BE49-F238E27FC236}">
                <a16:creationId xmlns:a16="http://schemas.microsoft.com/office/drawing/2014/main" id="{739E1F0A-8DA4-413F-9EAA-FF3B358EF3F0}"/>
              </a:ext>
            </a:extLst>
          </p:cNvPr>
          <p:cNvGraphicFramePr>
            <a:graphicFrameLocks noGrp="1" noChangeAspect="1"/>
          </p:cNvGraphicFramePr>
          <p:nvPr>
            <p:ph type="subTitle" idx="1"/>
          </p:nvPr>
        </p:nvGraphicFramePr>
        <p:xfrm>
          <a:off x="5486400" y="1600201"/>
          <a:ext cx="4953000" cy="194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" name="ISIS/Draw Sketch" r:id="rId7" imgW="2992120" imgH="1169670" progId="ISISServer">
                  <p:embed/>
                </p:oleObj>
              </mc:Choice>
              <mc:Fallback>
                <p:oleObj name="ISIS/Draw Sketch" r:id="rId7" imgW="2992120" imgH="1169670" progId="ISISServer">
                  <p:embed/>
                  <p:pic>
                    <p:nvPicPr>
                      <p:cNvPr id="102403" name="Object 3">
                        <a:extLst>
                          <a:ext uri="{FF2B5EF4-FFF2-40B4-BE49-F238E27FC236}">
                            <a16:creationId xmlns:a16="http://schemas.microsoft.com/office/drawing/2014/main" id="{739E1F0A-8DA4-413F-9EAA-FF3B358EF3F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1600201"/>
                        <a:ext cx="4953000" cy="1941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04" name="Text Box 4">
            <a:extLst>
              <a:ext uri="{FF2B5EF4-FFF2-40B4-BE49-F238E27FC236}">
                <a16:creationId xmlns:a16="http://schemas.microsoft.com/office/drawing/2014/main" id="{E22CD035-5DE1-4700-91BE-268CD7C6A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160020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</a:rPr>
              <a:t>rosiglitazone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73733" name="Text Box 5">
            <a:extLst>
              <a:ext uri="{FF2B5EF4-FFF2-40B4-BE49-F238E27FC236}">
                <a16:creationId xmlns:a16="http://schemas.microsoft.com/office/drawing/2014/main" id="{0F743BA6-9D51-46DA-8E87-3834AF2E3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1341439"/>
            <a:ext cx="8153400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rosiglitazon</a:t>
            </a:r>
            <a:r>
              <a:rPr lang="cs-CZ" altLang="cs-CZ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 </a:t>
            </a: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2400" dirty="0" err="1">
                <a:solidFill>
                  <a:srgbClr val="FF0000"/>
                </a:solidFill>
                <a:latin typeface="+mj-lt"/>
                <a:cs typeface="Arial" charset="0"/>
              </a:rPr>
              <a:t>pioglitazon</a:t>
            </a:r>
            <a:r>
              <a:rPr lang="cs-CZ" altLang="cs-CZ" sz="2400" dirty="0">
                <a:latin typeface="+mj-lt"/>
                <a:cs typeface="Arial" charset="0"/>
              </a:rPr>
              <a:t> </a:t>
            </a: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troglitazon</a:t>
            </a:r>
            <a:endParaRPr lang="cs-CZ" altLang="cs-CZ" sz="2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charset="0"/>
            </a:endParaRPr>
          </a:p>
          <a:p>
            <a:pPr>
              <a:spcBef>
                <a:spcPct val="50000"/>
              </a:spcBef>
              <a:buFontTx/>
              <a:buNone/>
              <a:defRPr/>
            </a:pPr>
            <a:r>
              <a:rPr lang="cs-CZ" altLang="cs-CZ" sz="2400" b="1" dirty="0" err="1">
                <a:latin typeface="+mj-lt"/>
              </a:rPr>
              <a:t>Mechanism</a:t>
            </a:r>
            <a:r>
              <a:rPr lang="cs-CZ" altLang="cs-CZ" sz="2400" b="1" dirty="0">
                <a:latin typeface="+mj-lt"/>
              </a:rPr>
              <a:t> </a:t>
            </a:r>
            <a:r>
              <a:rPr lang="cs-CZ" altLang="cs-CZ" sz="2400" b="1" dirty="0" err="1">
                <a:latin typeface="+mj-lt"/>
              </a:rPr>
              <a:t>of</a:t>
            </a:r>
            <a:r>
              <a:rPr lang="cs-CZ" altLang="cs-CZ" sz="2400" b="1" dirty="0">
                <a:latin typeface="+mj-lt"/>
              </a:rPr>
              <a:t> </a:t>
            </a:r>
            <a:r>
              <a:rPr lang="cs-CZ" altLang="cs-CZ" sz="2400" b="1" dirty="0" err="1">
                <a:latin typeface="+mj-lt"/>
              </a:rPr>
              <a:t>action</a:t>
            </a:r>
            <a:endParaRPr lang="cs-CZ" altLang="cs-CZ" sz="2400" b="1" dirty="0">
              <a:latin typeface="+mj-lt"/>
            </a:endParaRPr>
          </a:p>
          <a:p>
            <a:pPr>
              <a:spcBef>
                <a:spcPct val="50000"/>
              </a:spcBef>
              <a:buFontTx/>
              <a:buNone/>
              <a:defRPr/>
            </a:pPr>
            <a:endParaRPr lang="cs-CZ" altLang="cs-CZ" sz="2400" dirty="0">
              <a:latin typeface="+mj-lt"/>
            </a:endParaRPr>
          </a:p>
          <a:p>
            <a:pPr>
              <a:spcBef>
                <a:spcPct val="0"/>
              </a:spcBef>
              <a:defRPr/>
            </a:pP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increase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the</a:t>
            </a:r>
            <a:r>
              <a:rPr lang="cs-CZ" altLang="cs-CZ" sz="2400" dirty="0">
                <a:latin typeface="+mj-lt"/>
              </a:rPr>
              <a:t> sensitivity </a:t>
            </a:r>
            <a:r>
              <a:rPr lang="cs-CZ" altLang="cs-CZ" sz="2400" dirty="0" err="1">
                <a:latin typeface="+mj-lt"/>
              </a:rPr>
              <a:t>of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periphery</a:t>
            </a:r>
            <a:r>
              <a:rPr lang="cs-CZ" altLang="cs-CZ" sz="2400" dirty="0">
                <a:latin typeface="+mj-lt"/>
              </a:rPr>
              <a:t> to insulin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cs-CZ" altLang="cs-CZ" sz="2400" dirty="0">
              <a:latin typeface="+mj-lt"/>
            </a:endParaRPr>
          </a:p>
          <a:p>
            <a:pPr algn="just">
              <a:spcBef>
                <a:spcPct val="0"/>
              </a:spcBef>
              <a:defRPr/>
            </a:pPr>
            <a:r>
              <a:rPr lang="cs-CZ" altLang="cs-CZ" sz="2400" dirty="0">
                <a:latin typeface="+mj-lt"/>
              </a:rPr>
              <a:t>  </a:t>
            </a:r>
            <a:r>
              <a:rPr lang="cs-CZ" altLang="cs-CZ" sz="2400" dirty="0" err="1">
                <a:latin typeface="+mj-lt"/>
              </a:rPr>
              <a:t>ligands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of</a:t>
            </a:r>
            <a:r>
              <a:rPr lang="cs-CZ" altLang="cs-CZ" sz="2400" dirty="0">
                <a:latin typeface="+mj-lt"/>
              </a:rPr>
              <a:t> PPAR</a:t>
            </a:r>
            <a:r>
              <a:rPr lang="cs-CZ" altLang="cs-CZ" sz="2400" dirty="0">
                <a:latin typeface="+mj-lt"/>
                <a:sym typeface="Symbol" panose="05050102010706020507" pitchFamily="18" charset="2"/>
              </a:rPr>
              <a:t> (part </a:t>
            </a:r>
            <a:r>
              <a:rPr lang="cs-CZ" altLang="cs-CZ" sz="2400" dirty="0" err="1">
                <a:latin typeface="+mj-lt"/>
                <a:sym typeface="Symbol" panose="05050102010706020507" pitchFamily="18" charset="2"/>
              </a:rPr>
              <a:t>of</a:t>
            </a:r>
            <a:r>
              <a:rPr lang="cs-CZ" altLang="cs-CZ" sz="2400" dirty="0">
                <a:latin typeface="+mj-lt"/>
                <a:sym typeface="Symbol" panose="05050102010706020507" pitchFamily="18" charset="2"/>
              </a:rPr>
              <a:t> </a:t>
            </a:r>
            <a:r>
              <a:rPr lang="cs-CZ" altLang="cs-CZ" sz="2400" dirty="0" err="1">
                <a:latin typeface="+mj-lt"/>
                <a:sym typeface="Symbol" panose="05050102010706020507" pitchFamily="18" charset="2"/>
              </a:rPr>
              <a:t>the</a:t>
            </a:r>
            <a:r>
              <a:rPr lang="cs-CZ" altLang="cs-CZ" sz="2400" dirty="0">
                <a:latin typeface="+mj-lt"/>
                <a:sym typeface="Symbol" panose="05050102010706020507" pitchFamily="18" charset="2"/>
              </a:rPr>
              <a:t> steroid and </a:t>
            </a:r>
            <a:r>
              <a:rPr lang="cs-CZ" altLang="cs-CZ" sz="2400" dirty="0" err="1">
                <a:latin typeface="+mj-lt"/>
                <a:sym typeface="Symbol" panose="05050102010706020507" pitchFamily="18" charset="2"/>
              </a:rPr>
              <a:t>thyroid</a:t>
            </a:r>
            <a:r>
              <a:rPr lang="cs-CZ" altLang="cs-CZ" sz="2400" dirty="0">
                <a:latin typeface="+mj-lt"/>
                <a:sym typeface="Symbol" panose="05050102010706020507" pitchFamily="18" charset="2"/>
              </a:rPr>
              <a:t> </a:t>
            </a:r>
            <a:r>
              <a:rPr lang="cs-CZ" altLang="cs-CZ" sz="2400" dirty="0" err="1">
                <a:latin typeface="+mj-lt"/>
                <a:sym typeface="Symbol" panose="05050102010706020507" pitchFamily="18" charset="2"/>
              </a:rPr>
              <a:t>superfamily</a:t>
            </a:r>
            <a:r>
              <a:rPr lang="cs-CZ" altLang="cs-CZ" sz="2400" dirty="0">
                <a:latin typeface="+mj-lt"/>
                <a:sym typeface="Symbol" panose="05050102010706020507" pitchFamily="18" charset="2"/>
              </a:rPr>
              <a:t> </a:t>
            </a:r>
            <a:r>
              <a:rPr lang="cs-CZ" altLang="cs-CZ" sz="2400" dirty="0" err="1">
                <a:latin typeface="+mj-lt"/>
                <a:sym typeface="Symbol" panose="05050102010706020507" pitchFamily="18" charset="2"/>
              </a:rPr>
              <a:t>of</a:t>
            </a:r>
            <a:r>
              <a:rPr lang="cs-CZ" altLang="cs-CZ" sz="2400" dirty="0">
                <a:latin typeface="+mj-lt"/>
                <a:sym typeface="Symbol" panose="05050102010706020507" pitchFamily="18" charset="2"/>
              </a:rPr>
              <a:t> </a:t>
            </a:r>
            <a:r>
              <a:rPr lang="cs-CZ" altLang="cs-CZ" sz="2400" dirty="0" err="1">
                <a:latin typeface="+mj-lt"/>
                <a:sym typeface="Symbol" panose="05050102010706020507" pitchFamily="18" charset="2"/>
              </a:rPr>
              <a:t>nuclar</a:t>
            </a:r>
            <a:r>
              <a:rPr lang="cs-CZ" altLang="cs-CZ" sz="2400" dirty="0">
                <a:latin typeface="+mj-lt"/>
                <a:sym typeface="Symbol" panose="05050102010706020507" pitchFamily="18" charset="2"/>
              </a:rPr>
              <a:t> </a:t>
            </a:r>
            <a:r>
              <a:rPr lang="cs-CZ" altLang="cs-CZ" sz="2400" dirty="0" err="1">
                <a:latin typeface="+mj-lt"/>
                <a:sym typeface="Symbol" panose="05050102010706020507" pitchFamily="18" charset="2"/>
              </a:rPr>
              <a:t>receptors</a:t>
            </a:r>
            <a:r>
              <a:rPr lang="cs-CZ" altLang="cs-CZ" sz="2400" dirty="0">
                <a:latin typeface="+mj-lt"/>
                <a:sym typeface="Symbol" panose="05050102010706020507" pitchFamily="18" charset="2"/>
              </a:rPr>
              <a:t>) </a:t>
            </a:r>
            <a:r>
              <a:rPr lang="cs-CZ" altLang="cs-CZ" sz="2400" dirty="0" err="1">
                <a:latin typeface="+mj-lt"/>
                <a:sym typeface="Symbol" panose="05050102010706020507" pitchFamily="18" charset="2"/>
              </a:rPr>
              <a:t>modulate</a:t>
            </a:r>
            <a:r>
              <a:rPr lang="cs-CZ" altLang="cs-CZ" sz="2400" dirty="0">
                <a:latin typeface="+mj-lt"/>
                <a:sym typeface="Symbol" panose="05050102010706020507" pitchFamily="18" charset="2"/>
              </a:rPr>
              <a:t> </a:t>
            </a:r>
            <a:r>
              <a:rPr lang="cs-CZ" altLang="cs-CZ" sz="2400" dirty="0" err="1">
                <a:latin typeface="+mj-lt"/>
                <a:sym typeface="Symbol" panose="05050102010706020507" pitchFamily="18" charset="2"/>
              </a:rPr>
              <a:t>the</a:t>
            </a:r>
            <a:r>
              <a:rPr lang="cs-CZ" altLang="cs-CZ" sz="2400" dirty="0">
                <a:latin typeface="+mj-lt"/>
                <a:sym typeface="Symbol" panose="05050102010706020507" pitchFamily="18" charset="2"/>
              </a:rPr>
              <a:t> </a:t>
            </a:r>
            <a:r>
              <a:rPr lang="cs-CZ" altLang="cs-CZ" sz="2400" dirty="0" err="1">
                <a:latin typeface="+mj-lt"/>
                <a:sym typeface="Symbol" panose="05050102010706020507" pitchFamily="18" charset="2"/>
              </a:rPr>
              <a:t>expression</a:t>
            </a:r>
            <a:r>
              <a:rPr lang="cs-CZ" altLang="cs-CZ" sz="2400" dirty="0">
                <a:latin typeface="+mj-lt"/>
                <a:sym typeface="Symbol" panose="05050102010706020507" pitchFamily="18" charset="2"/>
              </a:rPr>
              <a:t> </a:t>
            </a:r>
            <a:r>
              <a:rPr lang="cs-CZ" altLang="cs-CZ" sz="2400" dirty="0" err="1">
                <a:latin typeface="+mj-lt"/>
                <a:sym typeface="Symbol" panose="05050102010706020507" pitchFamily="18" charset="2"/>
              </a:rPr>
              <a:t>of</a:t>
            </a:r>
            <a:r>
              <a:rPr lang="cs-CZ" altLang="cs-CZ" sz="2400" dirty="0">
                <a:latin typeface="+mj-lt"/>
                <a:sym typeface="Symbol" panose="05050102010706020507" pitchFamily="18" charset="2"/>
              </a:rPr>
              <a:t> </a:t>
            </a:r>
            <a:r>
              <a:rPr lang="cs-CZ" altLang="cs-CZ" sz="2400" dirty="0" err="1">
                <a:latin typeface="+mj-lt"/>
                <a:sym typeface="Symbol" panose="05050102010706020507" pitchFamily="18" charset="2"/>
              </a:rPr>
              <a:t>the</a:t>
            </a:r>
            <a:r>
              <a:rPr lang="cs-CZ" altLang="cs-CZ" sz="2400" dirty="0">
                <a:latin typeface="+mj-lt"/>
                <a:sym typeface="Symbol" panose="05050102010706020507" pitchFamily="18" charset="2"/>
              </a:rPr>
              <a:t> </a:t>
            </a:r>
            <a:r>
              <a:rPr lang="cs-CZ" altLang="cs-CZ" sz="2400" dirty="0" err="1">
                <a:latin typeface="+mj-lt"/>
                <a:sym typeface="Symbol" panose="05050102010706020507" pitchFamily="18" charset="2"/>
              </a:rPr>
              <a:t>genes</a:t>
            </a:r>
            <a:r>
              <a:rPr lang="cs-CZ" altLang="cs-CZ" sz="2400" dirty="0">
                <a:latin typeface="+mj-lt"/>
                <a:sym typeface="Symbol" panose="05050102010706020507" pitchFamily="18" charset="2"/>
              </a:rPr>
              <a:t> </a:t>
            </a:r>
            <a:r>
              <a:rPr lang="cs-CZ" altLang="cs-CZ" sz="2400" dirty="0" err="1">
                <a:latin typeface="+mj-lt"/>
                <a:sym typeface="Symbol" panose="05050102010706020507" pitchFamily="18" charset="2"/>
              </a:rPr>
              <a:t>involved</a:t>
            </a:r>
            <a:r>
              <a:rPr lang="cs-CZ" altLang="cs-CZ" sz="2400" dirty="0">
                <a:latin typeface="+mj-lt"/>
                <a:sym typeface="Symbol" panose="05050102010706020507" pitchFamily="18" charset="2"/>
              </a:rPr>
              <a:t> in </a:t>
            </a:r>
            <a:r>
              <a:rPr lang="cs-CZ" altLang="cs-CZ" sz="2400" dirty="0" err="1">
                <a:latin typeface="+mj-lt"/>
                <a:sym typeface="Symbol" panose="05050102010706020507" pitchFamily="18" charset="2"/>
              </a:rPr>
              <a:t>the</a:t>
            </a:r>
            <a:r>
              <a:rPr lang="cs-CZ" altLang="cs-CZ" sz="2400" dirty="0">
                <a:latin typeface="+mj-lt"/>
                <a:sym typeface="Symbol" panose="05050102010706020507" pitchFamily="18" charset="2"/>
              </a:rPr>
              <a:t> </a:t>
            </a:r>
            <a:r>
              <a:rPr lang="cs-CZ" altLang="cs-CZ" sz="2400" dirty="0" err="1">
                <a:latin typeface="+mj-lt"/>
                <a:sym typeface="Symbol" panose="05050102010706020507" pitchFamily="18" charset="2"/>
              </a:rPr>
              <a:t>metabolism</a:t>
            </a:r>
            <a:r>
              <a:rPr lang="cs-CZ" altLang="cs-CZ" sz="2400" dirty="0">
                <a:latin typeface="+mj-lt"/>
                <a:sym typeface="Symbol" panose="05050102010706020507" pitchFamily="18" charset="2"/>
              </a:rPr>
              <a:t> </a:t>
            </a:r>
            <a:r>
              <a:rPr lang="cs-CZ" altLang="cs-CZ" sz="2400" dirty="0" err="1">
                <a:latin typeface="+mj-lt"/>
                <a:sym typeface="Symbol" panose="05050102010706020507" pitchFamily="18" charset="2"/>
              </a:rPr>
              <a:t>of</a:t>
            </a:r>
            <a:r>
              <a:rPr lang="cs-CZ" altLang="cs-CZ" sz="2400" dirty="0">
                <a:latin typeface="+mj-lt"/>
                <a:sym typeface="Symbol" panose="05050102010706020507" pitchFamily="18" charset="2"/>
              </a:rPr>
              <a:t> </a:t>
            </a:r>
            <a:r>
              <a:rPr lang="cs-CZ" altLang="cs-CZ" sz="2400" dirty="0" err="1">
                <a:latin typeface="+mj-lt"/>
                <a:sym typeface="Symbol" panose="05050102010706020507" pitchFamily="18" charset="2"/>
              </a:rPr>
              <a:t>lipids</a:t>
            </a:r>
            <a:r>
              <a:rPr lang="cs-CZ" altLang="cs-CZ" sz="2400" dirty="0">
                <a:latin typeface="+mj-lt"/>
                <a:sym typeface="Symbol" panose="05050102010706020507" pitchFamily="18" charset="2"/>
              </a:rPr>
              <a:t> and </a:t>
            </a:r>
            <a:r>
              <a:rPr lang="cs-CZ" altLang="cs-CZ" sz="2400" dirty="0" err="1">
                <a:latin typeface="+mj-lt"/>
                <a:sym typeface="Symbol" panose="05050102010706020507" pitchFamily="18" charset="2"/>
              </a:rPr>
              <a:t>glucose</a:t>
            </a:r>
            <a:r>
              <a:rPr lang="cs-CZ" altLang="cs-CZ" sz="2400" dirty="0">
                <a:latin typeface="+mj-lt"/>
                <a:sym typeface="Symbol" panose="05050102010706020507" pitchFamily="18" charset="2"/>
              </a:rPr>
              <a:t> </a:t>
            </a:r>
            <a:endParaRPr lang="cs-CZ" altLang="cs-CZ" sz="2400" dirty="0">
              <a:latin typeface="+mj-lt"/>
            </a:endParaRPr>
          </a:p>
        </p:txBody>
      </p:sp>
      <p:pic>
        <p:nvPicPr>
          <p:cNvPr id="6" name="Obrázek 3">
            <a:extLst>
              <a:ext uri="{FF2B5EF4-FFF2-40B4-BE49-F238E27FC236}">
                <a16:creationId xmlns:a16="http://schemas.microsoft.com/office/drawing/2014/main" id="{F9D0A097-8FFE-402F-8174-31D0B8216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57D49DD-45FD-4EBE-BD60-5E0C21CBA21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36560" y="4826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31B4236F-4D30-4C5A-B9AA-6643854B5052}"/>
              </a:ext>
            </a:extLst>
          </p:cNvPr>
          <p:cNvSpPr>
            <a:spLocks noGrp="1" noChangeArrowheads="1"/>
          </p:cNvSpPr>
          <p:nvPr>
            <p:ph type="ctrTitle"/>
            <p:custDataLst>
              <p:tags r:id="rId2"/>
            </p:custDataLst>
          </p:nvPr>
        </p:nvSpPr>
        <p:spPr>
          <a:xfrm>
            <a:off x="2999656" y="30014"/>
            <a:ext cx="5562600" cy="662136"/>
          </a:xfrm>
        </p:spPr>
        <p:txBody>
          <a:bodyPr/>
          <a:lstStyle/>
          <a:p>
            <a:r>
              <a:rPr lang="cs-CZ" altLang="cs-CZ" sz="3200" b="1" dirty="0" err="1"/>
              <a:t>Thiazolidindiones</a:t>
            </a:r>
            <a:endParaRPr lang="cs-CZ" altLang="cs-CZ" dirty="0">
              <a:solidFill>
                <a:schemeClr val="tx1"/>
              </a:solidFill>
            </a:endParaRP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281B01A6-4928-41F2-AAD8-2A43ECD8B19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905001" y="914400"/>
            <a:ext cx="8512175" cy="5251450"/>
          </a:xfrm>
        </p:spPr>
        <p:txBody>
          <a:bodyPr/>
          <a:lstStyle/>
          <a:p>
            <a:pPr marL="190500" indent="-190500" algn="l">
              <a:lnSpc>
                <a:spcPct val="150000"/>
              </a:lnSpc>
              <a:buFontTx/>
              <a:buChar char="•"/>
              <a:defRPr/>
            </a:pPr>
            <a:r>
              <a:rPr lang="cs-CZ" altLang="cs-CZ" dirty="0"/>
              <a:t> </a:t>
            </a:r>
            <a:r>
              <a:rPr lang="cs-CZ" dirty="0" err="1"/>
              <a:t>Lowering</a:t>
            </a:r>
            <a:r>
              <a:rPr lang="cs-CZ" dirty="0"/>
              <a:t> </a:t>
            </a:r>
            <a:r>
              <a:rPr lang="cs-CZ" dirty="0" err="1"/>
              <a:t>blood</a:t>
            </a:r>
            <a:r>
              <a:rPr lang="cs-CZ" dirty="0"/>
              <a:t> </a:t>
            </a:r>
            <a:r>
              <a:rPr lang="cs-CZ" dirty="0" err="1"/>
              <a:t>glucose</a:t>
            </a:r>
            <a:r>
              <a:rPr lang="cs-CZ" dirty="0"/>
              <a:t> by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primary</a:t>
            </a:r>
            <a:r>
              <a:rPr lang="cs-CZ" dirty="0"/>
              <a:t> </a:t>
            </a:r>
            <a:r>
              <a:rPr lang="cs-CZ" dirty="0" err="1"/>
              <a:t>effect</a:t>
            </a:r>
            <a:r>
              <a:rPr lang="cs-CZ" dirty="0"/>
              <a:t> on insulin </a:t>
            </a:r>
            <a:r>
              <a:rPr lang="cs-CZ" dirty="0" err="1"/>
              <a:t>resistance</a:t>
            </a:r>
            <a:r>
              <a:rPr lang="cs-CZ" dirty="0"/>
              <a:t> - in </a:t>
            </a:r>
            <a:r>
              <a:rPr lang="cs-CZ" dirty="0" err="1"/>
              <a:t>diabetic</a:t>
            </a:r>
            <a:r>
              <a:rPr lang="cs-CZ" dirty="0"/>
              <a:t> and </a:t>
            </a:r>
            <a:r>
              <a:rPr lang="cs-CZ" dirty="0" err="1"/>
              <a:t>pre-diabetic</a:t>
            </a:r>
            <a:r>
              <a:rPr lang="cs-CZ" dirty="0"/>
              <a:t> </a:t>
            </a:r>
            <a:r>
              <a:rPr lang="cs-CZ" dirty="0" err="1"/>
              <a:t>patients</a:t>
            </a:r>
            <a:r>
              <a:rPr lang="cs-CZ" dirty="0"/>
              <a:t> </a:t>
            </a:r>
          </a:p>
          <a:p>
            <a:pPr marL="190500" indent="-190500" algn="l">
              <a:lnSpc>
                <a:spcPct val="150000"/>
              </a:lnSpc>
              <a:buFontTx/>
              <a:buChar char="•"/>
              <a:defRPr/>
            </a:pPr>
            <a:r>
              <a:rPr lang="cs-CZ" dirty="0"/>
              <a:t> </a:t>
            </a:r>
            <a:r>
              <a:rPr lang="cs-CZ" dirty="0" err="1"/>
              <a:t>Does</a:t>
            </a:r>
            <a:r>
              <a:rPr lang="cs-CZ" dirty="0"/>
              <a:t> not cause </a:t>
            </a:r>
            <a:r>
              <a:rPr lang="cs-CZ" dirty="0" err="1"/>
              <a:t>hypoglycemia</a:t>
            </a:r>
            <a:r>
              <a:rPr lang="cs-CZ" dirty="0"/>
              <a:t>, </a:t>
            </a:r>
            <a:r>
              <a:rPr lang="cs-CZ" dirty="0" err="1"/>
              <a:t>scavengers</a:t>
            </a:r>
            <a:r>
              <a:rPr lang="cs-CZ" dirty="0"/>
              <a:t>  </a:t>
            </a:r>
          </a:p>
          <a:p>
            <a:pPr marL="190500" indent="-190500" algn="l">
              <a:lnSpc>
                <a:spcPct val="150000"/>
              </a:lnSpc>
              <a:buFontTx/>
              <a:buChar char="•"/>
              <a:defRPr/>
            </a:pPr>
            <a:r>
              <a:rPr lang="cs-CZ" dirty="0" err="1"/>
              <a:t>Increase</a:t>
            </a:r>
            <a:r>
              <a:rPr lang="cs-CZ" dirty="0"/>
              <a:t> </a:t>
            </a:r>
            <a:r>
              <a:rPr lang="cs-CZ" dirty="0" err="1"/>
              <a:t>glycogen</a:t>
            </a:r>
            <a:r>
              <a:rPr lang="cs-CZ" dirty="0"/>
              <a:t> </a:t>
            </a:r>
            <a:r>
              <a:rPr lang="cs-CZ" dirty="0" err="1"/>
              <a:t>synthesis</a:t>
            </a:r>
            <a:r>
              <a:rPr lang="cs-CZ" dirty="0"/>
              <a:t> and </a:t>
            </a:r>
            <a:r>
              <a:rPr lang="cs-CZ" dirty="0" err="1"/>
              <a:t>glycolysis</a:t>
            </a:r>
            <a:r>
              <a:rPr lang="cs-CZ" dirty="0"/>
              <a:t> in </a:t>
            </a:r>
            <a:r>
              <a:rPr lang="cs-CZ" dirty="0" err="1"/>
              <a:t>muscles</a:t>
            </a:r>
            <a:endParaRPr lang="cs-CZ" dirty="0"/>
          </a:p>
          <a:p>
            <a:pPr marL="190500" indent="-190500" algn="l">
              <a:lnSpc>
                <a:spcPct val="150000"/>
              </a:lnSpc>
              <a:buFontTx/>
              <a:buChar char="•"/>
              <a:defRPr/>
            </a:pPr>
            <a:r>
              <a:rPr lang="cs-CZ" dirty="0" err="1"/>
              <a:t>Stimulating</a:t>
            </a:r>
            <a:r>
              <a:rPr lang="cs-CZ" dirty="0"/>
              <a:t> </a:t>
            </a:r>
            <a:r>
              <a:rPr lang="cs-CZ" dirty="0" err="1"/>
              <a:t>glucose</a:t>
            </a:r>
            <a:r>
              <a:rPr lang="cs-CZ" dirty="0"/>
              <a:t> </a:t>
            </a:r>
            <a:r>
              <a:rPr lang="cs-CZ" dirty="0" err="1"/>
              <a:t>oxidation</a:t>
            </a:r>
            <a:r>
              <a:rPr lang="cs-CZ" dirty="0"/>
              <a:t> and </a:t>
            </a:r>
            <a:r>
              <a:rPr lang="cs-CZ" dirty="0" err="1"/>
              <a:t>lipogenesis</a:t>
            </a:r>
            <a:r>
              <a:rPr lang="cs-CZ" dirty="0"/>
              <a:t> in </a:t>
            </a:r>
            <a:r>
              <a:rPr lang="cs-CZ" dirty="0" err="1"/>
              <a:t>adipose</a:t>
            </a:r>
            <a:r>
              <a:rPr lang="cs-CZ" dirty="0"/>
              <a:t> </a:t>
            </a:r>
            <a:r>
              <a:rPr lang="cs-CZ" dirty="0" err="1"/>
              <a:t>tissue</a:t>
            </a:r>
            <a:r>
              <a:rPr lang="cs-CZ" dirty="0"/>
              <a:t> and </a:t>
            </a:r>
            <a:r>
              <a:rPr lang="cs-CZ" dirty="0" err="1"/>
              <a:t>reducing</a:t>
            </a:r>
            <a:r>
              <a:rPr lang="cs-CZ" dirty="0"/>
              <a:t> </a:t>
            </a:r>
            <a:r>
              <a:rPr lang="cs-CZ" dirty="0" err="1"/>
              <a:t>gluconeogenesis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liver ... </a:t>
            </a:r>
            <a:r>
              <a:rPr lang="cs-CZ" dirty="0" err="1"/>
              <a:t>optimal</a:t>
            </a:r>
            <a:r>
              <a:rPr lang="cs-CZ" dirty="0"/>
              <a:t> </a:t>
            </a:r>
            <a:r>
              <a:rPr lang="cs-CZ" dirty="0" err="1"/>
              <a:t>metabolic</a:t>
            </a:r>
            <a:r>
              <a:rPr lang="cs-CZ" dirty="0"/>
              <a:t> </a:t>
            </a:r>
            <a:r>
              <a:rPr lang="cs-CZ" dirty="0" err="1"/>
              <a:t>effects</a:t>
            </a:r>
            <a:r>
              <a:rPr lang="cs-CZ" dirty="0"/>
              <a:t> </a:t>
            </a:r>
          </a:p>
          <a:p>
            <a:pPr algn="l">
              <a:lnSpc>
                <a:spcPct val="150000"/>
              </a:lnSpc>
              <a:defRPr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016A5DD-D12E-4F14-8EF4-E6E7D9314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3">
            <a:extLst>
              <a:ext uri="{FF2B5EF4-FFF2-40B4-BE49-F238E27FC236}">
                <a16:creationId xmlns:a16="http://schemas.microsoft.com/office/drawing/2014/main" id="{52324316-4ADE-44A2-A713-35F57E507E2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970089" y="520700"/>
            <a:ext cx="8447087" cy="5716588"/>
          </a:xfrm>
        </p:spPr>
        <p:txBody>
          <a:bodyPr/>
          <a:lstStyle/>
          <a:p>
            <a:pPr marL="190500" indent="-190500" algn="l"/>
            <a:r>
              <a:rPr lang="en-US" altLang="cs-CZ" sz="2800" b="1"/>
              <a:t>Therapeutic use</a:t>
            </a:r>
          </a:p>
          <a:p>
            <a:pPr marL="190500" indent="-190500" algn="l"/>
            <a:r>
              <a:rPr lang="en-US" altLang="cs-CZ" sz="2800"/>
              <a:t> </a:t>
            </a:r>
            <a:r>
              <a:rPr lang="en-US" altLang="cs-CZ"/>
              <a:t>Sensitizers of insulin receptors</a:t>
            </a:r>
          </a:p>
          <a:p>
            <a:pPr marL="190500" indent="-190500" algn="l"/>
            <a:r>
              <a:rPr lang="en-US" altLang="cs-CZ"/>
              <a:t> The</a:t>
            </a:r>
            <a:r>
              <a:rPr lang="cs-CZ" altLang="cs-CZ"/>
              <a:t> onset of effect in </a:t>
            </a:r>
            <a:r>
              <a:rPr lang="en-US" altLang="cs-CZ"/>
              <a:t>4 weeks</a:t>
            </a:r>
          </a:p>
          <a:p>
            <a:pPr marL="190500" indent="-190500" algn="l"/>
            <a:endParaRPr lang="en-US" altLang="cs-CZ" sz="2800" b="1"/>
          </a:p>
          <a:p>
            <a:pPr marL="190500" indent="-190500" algn="l"/>
            <a:r>
              <a:rPr lang="en-US" altLang="cs-CZ" sz="2800" b="1"/>
              <a:t>Side effects</a:t>
            </a:r>
          </a:p>
          <a:p>
            <a:pPr marL="190500" indent="-190500" algn="l"/>
            <a:r>
              <a:rPr lang="en-US" altLang="cs-CZ"/>
              <a:t>Hepatotoxicity</a:t>
            </a:r>
          </a:p>
          <a:p>
            <a:pPr marL="190500" indent="-190500" algn="l"/>
            <a:r>
              <a:rPr lang="en-US" altLang="cs-CZ"/>
              <a:t>Fluid retention</a:t>
            </a:r>
          </a:p>
          <a:p>
            <a:pPr marL="190500" indent="-190500" algn="l"/>
            <a:r>
              <a:rPr lang="en-US" altLang="cs-CZ"/>
              <a:t>Increase TAG</a:t>
            </a:r>
            <a:endParaRPr lang="cs-CZ" altLang="cs-CZ"/>
          </a:p>
        </p:txBody>
      </p:sp>
      <p:sp>
        <p:nvSpPr>
          <p:cNvPr id="107523" name="Rectangle 6">
            <a:extLst>
              <a:ext uri="{FF2B5EF4-FFF2-40B4-BE49-F238E27FC236}">
                <a16:creationId xmlns:a16="http://schemas.microsoft.com/office/drawing/2014/main" id="{6CD9C8FC-084C-40E4-8924-C05784C1D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4200" y="3860800"/>
            <a:ext cx="50038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 b="1"/>
              <a:t>Contraindications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 Hypersensitivity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 Predisposition to heart failure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 Liver damage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 Pregnancy, lactation</a:t>
            </a:r>
            <a:endParaRPr lang="cs-CZ" altLang="cs-CZ" sz="200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A47BD69-32A3-4A0B-BDC4-C9C1A5244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2C937DB-8973-442E-A07D-13E1F92455D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36560" y="40466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>
            <a:extLst>
              <a:ext uri="{FF2B5EF4-FFF2-40B4-BE49-F238E27FC236}">
                <a16:creationId xmlns:a16="http://schemas.microsoft.com/office/drawing/2014/main" id="{56494AFC-7B0E-47C4-BFAC-E3E8E228D3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24200" y="457200"/>
            <a:ext cx="7772400" cy="1143000"/>
          </a:xfrm>
        </p:spPr>
        <p:txBody>
          <a:bodyPr/>
          <a:lstStyle/>
          <a:p>
            <a:r>
              <a:rPr lang="cs-CZ" altLang="cs-CZ" sz="3600" b="1"/>
              <a:t>Inhibitors of intestinal glucosidase</a:t>
            </a:r>
            <a:endParaRPr lang="cs-CZ" altLang="cs-CZ"/>
          </a:p>
        </p:txBody>
      </p:sp>
      <p:graphicFrame>
        <p:nvGraphicFramePr>
          <p:cNvPr id="109571" name="Object 8">
            <a:extLst>
              <a:ext uri="{FF2B5EF4-FFF2-40B4-BE49-F238E27FC236}">
                <a16:creationId xmlns:a16="http://schemas.microsoft.com/office/drawing/2014/main" id="{EC343E16-294C-4739-9FAD-D2FC339366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7161301"/>
              </p:ext>
            </p:extLst>
          </p:nvPr>
        </p:nvGraphicFramePr>
        <p:xfrm>
          <a:off x="191344" y="533401"/>
          <a:ext cx="6281738" cy="319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9" name="ISIS/Draw Sketch" r:id="rId7" imgW="4177578" imgH="2125568" progId="ISISServer">
                  <p:embed/>
                </p:oleObj>
              </mc:Choice>
              <mc:Fallback>
                <p:oleObj name="ISIS/Draw Sketch" r:id="rId7" imgW="4177578" imgH="2125568" progId="ISISServer">
                  <p:embed/>
                  <p:pic>
                    <p:nvPicPr>
                      <p:cNvPr id="109571" name="Object 8">
                        <a:extLst>
                          <a:ext uri="{FF2B5EF4-FFF2-40B4-BE49-F238E27FC236}">
                            <a16:creationId xmlns:a16="http://schemas.microsoft.com/office/drawing/2014/main" id="{EC343E16-294C-4739-9FAD-D2FC339366C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344" y="533401"/>
                        <a:ext cx="6281738" cy="319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948" name="Text Box 9">
            <a:extLst>
              <a:ext uri="{FF2B5EF4-FFF2-40B4-BE49-F238E27FC236}">
                <a16:creationId xmlns:a16="http://schemas.microsoft.com/office/drawing/2014/main" id="{28FB8336-9444-466A-84EF-A4F230441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2057400"/>
            <a:ext cx="243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cs-CZ" altLang="cs-CZ" sz="2400">
                <a:latin typeface="+mj-lt"/>
              </a:rPr>
              <a:t>acarbose</a:t>
            </a:r>
          </a:p>
        </p:txBody>
      </p:sp>
      <p:sp>
        <p:nvSpPr>
          <p:cNvPr id="82949" name="Text Box 10">
            <a:extLst>
              <a:ext uri="{FF2B5EF4-FFF2-40B4-BE49-F238E27FC236}">
                <a16:creationId xmlns:a16="http://schemas.microsoft.com/office/drawing/2014/main" id="{3034DEFE-A18D-482F-9326-EE19B7EE0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3" y="4076701"/>
            <a:ext cx="87630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cs-CZ" altLang="cs-CZ" sz="2400" b="1" dirty="0" err="1">
                <a:latin typeface="+mj-lt"/>
              </a:rPr>
              <a:t>Mechanism</a:t>
            </a:r>
            <a:r>
              <a:rPr lang="cs-CZ" altLang="cs-CZ" sz="2400" b="1" dirty="0">
                <a:latin typeface="+mj-lt"/>
              </a:rPr>
              <a:t> </a:t>
            </a:r>
            <a:r>
              <a:rPr lang="cs-CZ" altLang="cs-CZ" sz="2400" b="1" dirty="0" err="1">
                <a:latin typeface="+mj-lt"/>
              </a:rPr>
              <a:t>of</a:t>
            </a:r>
            <a:r>
              <a:rPr lang="cs-CZ" altLang="cs-CZ" sz="2400" b="1" dirty="0">
                <a:latin typeface="+mj-lt"/>
              </a:rPr>
              <a:t> </a:t>
            </a:r>
            <a:r>
              <a:rPr lang="cs-CZ" altLang="cs-CZ" sz="2400" b="1" dirty="0" err="1">
                <a:latin typeface="+mj-lt"/>
              </a:rPr>
              <a:t>the</a:t>
            </a:r>
            <a:r>
              <a:rPr lang="cs-CZ" altLang="cs-CZ" sz="2400" b="1" dirty="0">
                <a:latin typeface="+mj-lt"/>
              </a:rPr>
              <a:t> </a:t>
            </a:r>
            <a:r>
              <a:rPr lang="cs-CZ" altLang="cs-CZ" sz="2400" b="1" dirty="0" err="1">
                <a:latin typeface="+mj-lt"/>
              </a:rPr>
              <a:t>action</a:t>
            </a:r>
            <a:endParaRPr lang="cs-CZ" altLang="cs-CZ" sz="2400" b="1" dirty="0">
              <a:latin typeface="+mj-lt"/>
            </a:endParaRPr>
          </a:p>
          <a:p>
            <a:pPr>
              <a:spcBef>
                <a:spcPct val="50000"/>
              </a:spcBef>
              <a:defRPr/>
            </a:pP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reduce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sacharides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absorption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from</a:t>
            </a:r>
            <a:r>
              <a:rPr lang="cs-CZ" altLang="cs-CZ" sz="2400" dirty="0">
                <a:latin typeface="+mj-lt"/>
              </a:rPr>
              <a:t> GIT </a:t>
            </a:r>
          </a:p>
          <a:p>
            <a:pPr>
              <a:spcBef>
                <a:spcPct val="50000"/>
              </a:spcBef>
              <a:defRPr/>
            </a:pP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competitive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inhibition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of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the</a:t>
            </a:r>
            <a:r>
              <a:rPr lang="cs-CZ" altLang="cs-CZ" sz="2400" dirty="0">
                <a:latin typeface="+mj-lt"/>
              </a:rPr>
              <a:t> gut α - </a:t>
            </a:r>
            <a:r>
              <a:rPr lang="cs-CZ" altLang="cs-CZ" sz="2400" dirty="0" err="1">
                <a:latin typeface="+mj-lt"/>
              </a:rPr>
              <a:t>glucosidases</a:t>
            </a:r>
            <a:endParaRPr lang="cs-CZ" altLang="cs-CZ" sz="2400" dirty="0">
              <a:latin typeface="+mj-lt"/>
              <a:sym typeface="Symbol" panose="05050102010706020507" pitchFamily="18" charset="2"/>
            </a:endParaRPr>
          </a:p>
          <a:p>
            <a:pPr>
              <a:spcBef>
                <a:spcPct val="50000"/>
              </a:spcBef>
              <a:buFontTx/>
              <a:buNone/>
              <a:defRPr/>
            </a:pPr>
            <a:r>
              <a:rPr lang="cs-CZ" altLang="cs-CZ" sz="2400" dirty="0">
                <a:latin typeface="+mj-lt"/>
                <a:sym typeface="Symbol" panose="05050102010706020507" pitchFamily="18" charset="2"/>
              </a:rPr>
              <a:t>(</a:t>
            </a:r>
            <a:r>
              <a:rPr lang="cs-CZ" altLang="cs-CZ" sz="2400" dirty="0" err="1">
                <a:latin typeface="+mj-lt"/>
                <a:sym typeface="Symbol" panose="05050102010706020507" pitchFamily="18" charset="2"/>
              </a:rPr>
              <a:t>inhibits</a:t>
            </a:r>
            <a:r>
              <a:rPr lang="cs-CZ" altLang="cs-CZ" sz="2400" dirty="0">
                <a:latin typeface="+mj-lt"/>
                <a:sym typeface="Symbol" panose="05050102010706020507" pitchFamily="18" charset="2"/>
              </a:rPr>
              <a:t> </a:t>
            </a:r>
            <a:r>
              <a:rPr lang="cs-CZ" altLang="cs-CZ" sz="2400" dirty="0" err="1">
                <a:latin typeface="+mj-lt"/>
                <a:sym typeface="Symbol" panose="05050102010706020507" pitchFamily="18" charset="2"/>
              </a:rPr>
              <a:t>the</a:t>
            </a:r>
            <a:r>
              <a:rPr lang="cs-CZ" altLang="cs-CZ" sz="2400" dirty="0">
                <a:latin typeface="+mj-lt"/>
                <a:sym typeface="Symbol" panose="05050102010706020507" pitchFamily="18" charset="2"/>
              </a:rPr>
              <a:t> </a:t>
            </a:r>
            <a:r>
              <a:rPr lang="cs-CZ" altLang="cs-CZ" sz="2400" dirty="0" err="1">
                <a:latin typeface="+mj-lt"/>
                <a:sym typeface="Symbol" panose="05050102010706020507" pitchFamily="18" charset="2"/>
              </a:rPr>
              <a:t>cleavage</a:t>
            </a:r>
            <a:r>
              <a:rPr lang="cs-CZ" altLang="cs-CZ" sz="2400" dirty="0">
                <a:latin typeface="+mj-lt"/>
                <a:sym typeface="Symbol" panose="05050102010706020507" pitchFamily="18" charset="2"/>
              </a:rPr>
              <a:t> </a:t>
            </a:r>
            <a:r>
              <a:rPr lang="cs-CZ" altLang="cs-CZ" sz="2400" dirty="0" err="1">
                <a:latin typeface="+mj-lt"/>
                <a:sym typeface="Symbol" panose="05050102010706020507" pitchFamily="18" charset="2"/>
              </a:rPr>
              <a:t>of</a:t>
            </a:r>
            <a:r>
              <a:rPr lang="cs-CZ" altLang="cs-CZ" sz="2400" dirty="0">
                <a:latin typeface="+mj-lt"/>
                <a:sym typeface="Symbol" panose="05050102010706020507" pitchFamily="18" charset="2"/>
              </a:rPr>
              <a:t> </a:t>
            </a:r>
            <a:r>
              <a:rPr lang="cs-CZ" altLang="cs-CZ" sz="2400" dirty="0" err="1">
                <a:latin typeface="+mj-lt"/>
                <a:sym typeface="Symbol" panose="05050102010706020507" pitchFamily="18" charset="2"/>
              </a:rPr>
              <a:t>the</a:t>
            </a:r>
            <a:r>
              <a:rPr lang="cs-CZ" altLang="cs-CZ" sz="2400" dirty="0">
                <a:latin typeface="+mj-lt"/>
                <a:sym typeface="Symbol" panose="05050102010706020507" pitchFamily="18" charset="2"/>
              </a:rPr>
              <a:t> </a:t>
            </a:r>
            <a:r>
              <a:rPr lang="cs-CZ" altLang="cs-CZ" sz="2400" dirty="0" err="1">
                <a:latin typeface="+mj-lt"/>
                <a:sym typeface="Symbol" panose="05050102010706020507" pitchFamily="18" charset="2"/>
              </a:rPr>
              <a:t>polysacharides</a:t>
            </a:r>
            <a:r>
              <a:rPr lang="cs-CZ" altLang="cs-CZ" sz="2400" dirty="0">
                <a:latin typeface="+mj-lt"/>
                <a:sym typeface="Symbol" panose="05050102010706020507" pitchFamily="18" charset="2"/>
              </a:rPr>
              <a:t> </a:t>
            </a:r>
            <a:r>
              <a:rPr lang="cs-CZ" altLang="cs-CZ" sz="2400" dirty="0" err="1">
                <a:latin typeface="+mj-lt"/>
                <a:sym typeface="Symbol" panose="05050102010706020507" pitchFamily="18" charset="2"/>
              </a:rPr>
              <a:t>from</a:t>
            </a:r>
            <a:r>
              <a:rPr lang="cs-CZ" altLang="cs-CZ" sz="2400" dirty="0">
                <a:latin typeface="+mj-lt"/>
                <a:sym typeface="Symbol" panose="05050102010706020507" pitchFamily="18" charset="2"/>
              </a:rPr>
              <a:t> </a:t>
            </a:r>
            <a:r>
              <a:rPr lang="cs-CZ" altLang="cs-CZ" sz="2400" dirty="0" err="1">
                <a:latin typeface="+mj-lt"/>
                <a:sym typeface="Symbol" panose="05050102010706020507" pitchFamily="18" charset="2"/>
              </a:rPr>
              <a:t>the</a:t>
            </a:r>
            <a:r>
              <a:rPr lang="cs-CZ" altLang="cs-CZ" sz="2400" dirty="0">
                <a:latin typeface="+mj-lt"/>
                <a:sym typeface="Symbol" panose="05050102010706020507" pitchFamily="18" charset="2"/>
              </a:rPr>
              <a:t> </a:t>
            </a:r>
            <a:r>
              <a:rPr lang="cs-CZ" altLang="cs-CZ" sz="2400" dirty="0" err="1">
                <a:latin typeface="+mj-lt"/>
                <a:sym typeface="Symbol" panose="05050102010706020507" pitchFamily="18" charset="2"/>
              </a:rPr>
              <a:t>meal</a:t>
            </a:r>
            <a:r>
              <a:rPr lang="cs-CZ" altLang="cs-CZ" sz="2400" dirty="0">
                <a:latin typeface="+mj-lt"/>
                <a:sym typeface="Symbol" panose="05050102010706020507" pitchFamily="18" charset="2"/>
              </a:rPr>
              <a:t>)</a:t>
            </a:r>
            <a:endParaRPr lang="cs-CZ" altLang="cs-CZ" sz="2000" dirty="0">
              <a:latin typeface="+mj-lt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568E4E3C-5F85-4D2B-81C4-D1ECE61C40EB}"/>
              </a:ext>
            </a:extLst>
          </p:cNvPr>
          <p:cNvSpPr/>
          <p:nvPr/>
        </p:nvSpPr>
        <p:spPr>
          <a:xfrm>
            <a:off x="1774825" y="267811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b="1" dirty="0" err="1">
                <a:solidFill>
                  <a:srgbClr val="FF0000"/>
                </a:solidFill>
                <a:latin typeface="+mj-lt"/>
              </a:rPr>
              <a:t>acarbose</a:t>
            </a:r>
            <a:endParaRPr lang="cs-CZ" b="1" dirty="0">
              <a:solidFill>
                <a:srgbClr val="FF0000"/>
              </a:solidFill>
              <a:latin typeface="+mj-lt"/>
            </a:endParaRPr>
          </a:p>
          <a:p>
            <a:pPr>
              <a:defRPr/>
            </a:pPr>
            <a:r>
              <a:rPr lang="cs-CZ" dirty="0" err="1">
                <a:latin typeface="+mj-lt"/>
              </a:rPr>
              <a:t>miglitol</a:t>
            </a:r>
            <a:r>
              <a:rPr lang="cs-CZ" dirty="0">
                <a:latin typeface="+mj-lt"/>
              </a:rPr>
              <a:t> </a:t>
            </a:r>
          </a:p>
          <a:p>
            <a:pPr>
              <a:defRPr/>
            </a:pPr>
            <a:r>
              <a:rPr lang="cs-CZ" dirty="0" err="1">
                <a:latin typeface="+mj-lt"/>
              </a:rPr>
              <a:t>voglibose</a:t>
            </a:r>
            <a:endParaRPr lang="cs-CZ" dirty="0">
              <a:latin typeface="+mj-lt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158B882-0002-4529-BAB8-B389AF506A0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71213" y="4191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3">
            <a:extLst>
              <a:ext uri="{FF2B5EF4-FFF2-40B4-BE49-F238E27FC236}">
                <a16:creationId xmlns:a16="http://schemas.microsoft.com/office/drawing/2014/main" id="{7F667840-F313-457F-87CC-FB9F62E19F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1089026"/>
            <a:ext cx="8534400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cs-CZ" altLang="cs-CZ" sz="2600" dirty="0">
              <a:latin typeface="+mj-lt"/>
            </a:endParaRPr>
          </a:p>
          <a:p>
            <a:pPr>
              <a:spcBef>
                <a:spcPct val="50000"/>
              </a:spcBef>
              <a:defRPr/>
            </a:pPr>
            <a:r>
              <a:rPr lang="cs-CZ" altLang="cs-CZ" sz="2600" dirty="0">
                <a:latin typeface="+mj-lt"/>
              </a:rPr>
              <a:t> </a:t>
            </a:r>
            <a:r>
              <a:rPr lang="cs-CZ" altLang="cs-CZ" sz="2600" dirty="0" err="1">
                <a:latin typeface="+mj-lt"/>
              </a:rPr>
              <a:t>decrease</a:t>
            </a:r>
            <a:r>
              <a:rPr lang="cs-CZ" altLang="cs-CZ" sz="2600" dirty="0">
                <a:latin typeface="+mj-lt"/>
              </a:rPr>
              <a:t> </a:t>
            </a:r>
            <a:r>
              <a:rPr lang="cs-CZ" altLang="cs-CZ" sz="2600" dirty="0" err="1">
                <a:latin typeface="+mj-lt"/>
              </a:rPr>
              <a:t>postprandial</a:t>
            </a:r>
            <a:r>
              <a:rPr lang="cs-CZ" altLang="cs-CZ" sz="2600" dirty="0">
                <a:latin typeface="+mj-lt"/>
              </a:rPr>
              <a:t> </a:t>
            </a:r>
            <a:r>
              <a:rPr lang="cs-CZ" altLang="cs-CZ" sz="2600" dirty="0" err="1">
                <a:latin typeface="+mj-lt"/>
              </a:rPr>
              <a:t>glycemia</a:t>
            </a:r>
            <a:r>
              <a:rPr lang="cs-CZ" altLang="cs-CZ" sz="2600" dirty="0">
                <a:latin typeface="+mj-lt"/>
              </a:rPr>
              <a:t> </a:t>
            </a:r>
          </a:p>
          <a:p>
            <a:pPr>
              <a:spcBef>
                <a:spcPct val="50000"/>
              </a:spcBef>
              <a:defRPr/>
            </a:pPr>
            <a:r>
              <a:rPr lang="cs-CZ" altLang="cs-CZ" sz="2600" dirty="0">
                <a:latin typeface="+mj-lt"/>
              </a:rPr>
              <a:t> do not </a:t>
            </a:r>
            <a:r>
              <a:rPr lang="cs-CZ" altLang="cs-CZ" sz="2600" dirty="0" err="1">
                <a:latin typeface="+mj-lt"/>
              </a:rPr>
              <a:t>affect</a:t>
            </a:r>
            <a:r>
              <a:rPr lang="cs-CZ" altLang="cs-CZ" sz="2600" dirty="0">
                <a:latin typeface="+mj-lt"/>
              </a:rPr>
              <a:t> </a:t>
            </a:r>
            <a:r>
              <a:rPr lang="cs-CZ" altLang="cs-CZ" sz="2600" dirty="0" err="1">
                <a:latin typeface="+mj-lt"/>
              </a:rPr>
              <a:t>monosacharides</a:t>
            </a:r>
            <a:r>
              <a:rPr lang="cs-CZ" altLang="cs-CZ" sz="2600" dirty="0">
                <a:latin typeface="+mj-lt"/>
              </a:rPr>
              <a:t> </a:t>
            </a:r>
            <a:r>
              <a:rPr lang="cs-CZ" altLang="cs-CZ" sz="2600" dirty="0" err="1">
                <a:latin typeface="+mj-lt"/>
              </a:rPr>
              <a:t>absorption</a:t>
            </a:r>
            <a:r>
              <a:rPr lang="cs-CZ" altLang="cs-CZ" sz="2600" dirty="0">
                <a:latin typeface="+mj-lt"/>
              </a:rPr>
              <a:t> </a:t>
            </a:r>
          </a:p>
          <a:p>
            <a:pPr>
              <a:spcBef>
                <a:spcPct val="50000"/>
              </a:spcBef>
              <a:defRPr/>
            </a:pPr>
            <a:r>
              <a:rPr lang="cs-CZ" altLang="cs-CZ" sz="2600" dirty="0">
                <a:latin typeface="+mj-lt"/>
              </a:rPr>
              <a:t> </a:t>
            </a:r>
            <a:r>
              <a:rPr lang="cs-CZ" altLang="cs-CZ" sz="2600" dirty="0" err="1">
                <a:latin typeface="+mj-lt"/>
              </a:rPr>
              <a:t>acarbosis</a:t>
            </a:r>
            <a:r>
              <a:rPr lang="cs-CZ" altLang="cs-CZ" sz="2600" dirty="0">
                <a:latin typeface="+mj-lt"/>
              </a:rPr>
              <a:t> do not </a:t>
            </a:r>
            <a:r>
              <a:rPr lang="cs-CZ" altLang="cs-CZ" sz="2600" dirty="0" err="1">
                <a:latin typeface="+mj-lt"/>
              </a:rPr>
              <a:t>rech</a:t>
            </a:r>
            <a:r>
              <a:rPr lang="cs-CZ" altLang="cs-CZ" sz="2600" dirty="0">
                <a:latin typeface="+mj-lt"/>
              </a:rPr>
              <a:t> </a:t>
            </a:r>
            <a:r>
              <a:rPr lang="cs-CZ" altLang="cs-CZ" sz="2600" dirty="0" err="1">
                <a:latin typeface="+mj-lt"/>
              </a:rPr>
              <a:t>the</a:t>
            </a:r>
            <a:r>
              <a:rPr lang="cs-CZ" altLang="cs-CZ" sz="2600" dirty="0">
                <a:latin typeface="+mj-lt"/>
              </a:rPr>
              <a:t> </a:t>
            </a:r>
            <a:r>
              <a:rPr lang="cs-CZ" altLang="cs-CZ" sz="2600" dirty="0" err="1">
                <a:latin typeface="+mj-lt"/>
              </a:rPr>
              <a:t>systemic</a:t>
            </a:r>
            <a:r>
              <a:rPr lang="cs-CZ" altLang="cs-CZ" sz="2600" dirty="0">
                <a:latin typeface="+mj-lt"/>
              </a:rPr>
              <a:t> </a:t>
            </a:r>
            <a:r>
              <a:rPr lang="cs-CZ" altLang="cs-CZ" sz="2600" dirty="0" err="1">
                <a:latin typeface="+mj-lt"/>
              </a:rPr>
              <a:t>blood</a:t>
            </a:r>
            <a:r>
              <a:rPr lang="cs-CZ" altLang="cs-CZ" sz="2600" dirty="0">
                <a:latin typeface="+mj-lt"/>
              </a:rPr>
              <a:t>, </a:t>
            </a:r>
            <a:r>
              <a:rPr lang="cs-CZ" altLang="cs-CZ" sz="2600" dirty="0" err="1">
                <a:latin typeface="+mj-lt"/>
              </a:rPr>
              <a:t>miglitol</a:t>
            </a:r>
            <a:r>
              <a:rPr lang="cs-CZ" altLang="cs-CZ" sz="2600" dirty="0">
                <a:latin typeface="+mj-lt"/>
              </a:rPr>
              <a:t> 	</a:t>
            </a:r>
            <a:r>
              <a:rPr lang="cs-CZ" altLang="cs-CZ" sz="2600" dirty="0" err="1">
                <a:latin typeface="+mj-lt"/>
              </a:rPr>
              <a:t>does</a:t>
            </a:r>
            <a:endParaRPr lang="cs-CZ" altLang="cs-CZ" sz="2600" dirty="0">
              <a:latin typeface="+mj-lt"/>
            </a:endParaRPr>
          </a:p>
          <a:p>
            <a:pPr>
              <a:spcBef>
                <a:spcPct val="50000"/>
              </a:spcBef>
              <a:defRPr/>
            </a:pPr>
            <a:r>
              <a:rPr lang="cs-CZ" altLang="cs-CZ" sz="2600" dirty="0">
                <a:latin typeface="+mj-lt"/>
              </a:rPr>
              <a:t> „</a:t>
            </a:r>
            <a:r>
              <a:rPr lang="cs-CZ" altLang="cs-CZ" sz="2400" dirty="0" err="1">
                <a:latin typeface="+mj-lt"/>
              </a:rPr>
              <a:t>educative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drugs</a:t>
            </a:r>
            <a:r>
              <a:rPr lang="cs-CZ" altLang="cs-CZ" sz="2400" dirty="0">
                <a:latin typeface="+mj-lt"/>
              </a:rPr>
              <a:t>“- </a:t>
            </a:r>
            <a:r>
              <a:rPr lang="cs-CZ" altLang="cs-CZ" sz="2400" dirty="0" err="1">
                <a:latin typeface="+mj-lt"/>
              </a:rPr>
              <a:t>consequences</a:t>
            </a:r>
            <a:r>
              <a:rPr lang="cs-CZ" altLang="cs-CZ" sz="2400" dirty="0">
                <a:latin typeface="+mj-lt"/>
              </a:rPr>
              <a:t> in </a:t>
            </a:r>
            <a:r>
              <a:rPr lang="cs-CZ" altLang="cs-CZ" sz="2400" dirty="0" err="1">
                <a:latin typeface="+mj-lt"/>
              </a:rPr>
              <a:t>bad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compliance</a:t>
            </a:r>
            <a:endParaRPr lang="cs-CZ" altLang="cs-CZ" sz="2400" dirty="0">
              <a:latin typeface="+mj-lt"/>
            </a:endParaRPr>
          </a:p>
          <a:p>
            <a:pPr>
              <a:spcBef>
                <a:spcPct val="50000"/>
              </a:spcBef>
              <a:buFontTx/>
              <a:buNone/>
              <a:defRPr/>
            </a:pPr>
            <a:endParaRPr lang="cs-CZ" altLang="cs-CZ" sz="2400" dirty="0">
              <a:latin typeface="+mj-lt"/>
            </a:endParaRPr>
          </a:p>
          <a:p>
            <a:pPr>
              <a:spcBef>
                <a:spcPct val="50000"/>
              </a:spcBef>
              <a:buFontTx/>
              <a:buNone/>
              <a:defRPr/>
            </a:pPr>
            <a:r>
              <a:rPr lang="cs-CZ" altLang="cs-CZ" sz="2400" dirty="0">
                <a:latin typeface="+mj-lt"/>
              </a:rPr>
              <a:t>In </a:t>
            </a:r>
            <a:r>
              <a:rPr lang="cs-CZ" altLang="cs-CZ" sz="2400" dirty="0" err="1">
                <a:latin typeface="+mj-lt"/>
              </a:rPr>
              <a:t>hypoglycemia</a:t>
            </a:r>
            <a:r>
              <a:rPr lang="cs-CZ" altLang="cs-CZ" sz="2400" dirty="0">
                <a:latin typeface="+mj-lt"/>
              </a:rPr>
              <a:t>  and </a:t>
            </a:r>
            <a:r>
              <a:rPr lang="cs-CZ" altLang="cs-CZ" sz="2400" dirty="0" err="1">
                <a:latin typeface="+mj-lt"/>
              </a:rPr>
              <a:t>the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simultaneous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treatment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with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other</a:t>
            </a:r>
            <a:r>
              <a:rPr lang="cs-CZ" altLang="cs-CZ" sz="2400" dirty="0">
                <a:latin typeface="+mj-lt"/>
              </a:rPr>
              <a:t> </a:t>
            </a:r>
          </a:p>
          <a:p>
            <a:pPr>
              <a:spcBef>
                <a:spcPct val="50000"/>
              </a:spcBef>
              <a:buFontTx/>
              <a:buNone/>
              <a:defRPr/>
            </a:pPr>
            <a:r>
              <a:rPr lang="cs-CZ" altLang="cs-CZ" sz="2400" dirty="0" err="1">
                <a:latin typeface="+mj-lt"/>
              </a:rPr>
              <a:t>POADs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can</a:t>
            </a:r>
            <a:r>
              <a:rPr lang="cs-CZ" altLang="cs-CZ" sz="2400" dirty="0">
                <a:latin typeface="+mj-lt"/>
              </a:rPr>
              <a:t> not </a:t>
            </a:r>
            <a:r>
              <a:rPr lang="cs-CZ" altLang="cs-CZ" sz="2400" dirty="0" err="1">
                <a:latin typeface="+mj-lt"/>
              </a:rPr>
              <a:t>be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administered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sucrose</a:t>
            </a:r>
            <a:r>
              <a:rPr lang="cs-CZ" altLang="cs-CZ" sz="2400" dirty="0">
                <a:latin typeface="+mj-lt"/>
              </a:rPr>
              <a:t> 		(monosacharide </a:t>
            </a:r>
            <a:r>
              <a:rPr lang="cs-CZ" altLang="cs-CZ" sz="2400" dirty="0" err="1">
                <a:latin typeface="+mj-lt"/>
              </a:rPr>
              <a:t>necessary</a:t>
            </a:r>
            <a:r>
              <a:rPr lang="cs-CZ" altLang="cs-CZ" sz="2400" dirty="0">
                <a:latin typeface="+mj-lt"/>
              </a:rPr>
              <a:t> - </a:t>
            </a:r>
            <a:r>
              <a:rPr lang="cs-CZ" altLang="cs-CZ" sz="2400" dirty="0" err="1">
                <a:latin typeface="+mj-lt"/>
              </a:rPr>
              <a:t>Glu</a:t>
            </a:r>
            <a:r>
              <a:rPr lang="cs-CZ" altLang="cs-CZ" sz="2400" dirty="0">
                <a:latin typeface="+mj-lt"/>
              </a:rPr>
              <a:t>, </a:t>
            </a:r>
            <a:r>
              <a:rPr lang="cs-CZ" altLang="cs-CZ" sz="2400" dirty="0" err="1">
                <a:latin typeface="+mj-lt"/>
              </a:rPr>
              <a:t>Fru</a:t>
            </a:r>
            <a:r>
              <a:rPr lang="cs-CZ" altLang="cs-CZ" sz="2400" dirty="0">
                <a:latin typeface="+mj-lt"/>
              </a:rPr>
              <a:t>) </a:t>
            </a:r>
            <a:r>
              <a:rPr lang="cs-CZ" altLang="cs-CZ" sz="2400" dirty="0" err="1">
                <a:latin typeface="+mj-lt"/>
              </a:rPr>
              <a:t>or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Glucagon</a:t>
            </a:r>
            <a:endParaRPr lang="cs-CZ" altLang="cs-CZ" sz="2400" dirty="0">
              <a:latin typeface="+mj-lt"/>
            </a:endParaRPr>
          </a:p>
        </p:txBody>
      </p:sp>
      <p:sp>
        <p:nvSpPr>
          <p:cNvPr id="84995" name="Rectangle 4">
            <a:extLst>
              <a:ext uri="{FF2B5EF4-FFF2-40B4-BE49-F238E27FC236}">
                <a16:creationId xmlns:a16="http://schemas.microsoft.com/office/drawing/2014/main" id="{BA678530-4752-42C5-B261-1AB67480F9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0" y="4365625"/>
            <a:ext cx="8534400" cy="1905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cs-CZ" altLang="cs-CZ" sz="2400">
              <a:latin typeface="+mj-lt"/>
            </a:endParaRPr>
          </a:p>
        </p:txBody>
      </p:sp>
      <p:sp>
        <p:nvSpPr>
          <p:cNvPr id="84996" name="Rectangle 5">
            <a:extLst>
              <a:ext uri="{FF2B5EF4-FFF2-40B4-BE49-F238E27FC236}">
                <a16:creationId xmlns:a16="http://schemas.microsoft.com/office/drawing/2014/main" id="{D0784BC8-3C64-4244-9B98-CDC62FA6F1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0463" y="32702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3600" b="1" dirty="0" err="1">
                <a:solidFill>
                  <a:schemeClr val="tx2"/>
                </a:solidFill>
                <a:latin typeface="+mj-lt"/>
              </a:rPr>
              <a:t>Inhibitors</a:t>
            </a:r>
            <a:r>
              <a:rPr lang="cs-CZ" altLang="cs-CZ" sz="36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altLang="cs-CZ" sz="3600" b="1" dirty="0" err="1">
                <a:solidFill>
                  <a:schemeClr val="tx2"/>
                </a:solidFill>
                <a:latin typeface="+mj-lt"/>
              </a:rPr>
              <a:t>of</a:t>
            </a:r>
            <a:r>
              <a:rPr lang="cs-CZ" altLang="cs-CZ" sz="36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altLang="cs-CZ" sz="3600" b="1" dirty="0" err="1">
                <a:solidFill>
                  <a:schemeClr val="tx2"/>
                </a:solidFill>
                <a:latin typeface="+mj-lt"/>
              </a:rPr>
              <a:t>intestinal</a:t>
            </a:r>
            <a:r>
              <a:rPr lang="cs-CZ" altLang="cs-CZ" sz="36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altLang="cs-CZ" sz="3600" b="1" dirty="0" err="1">
                <a:solidFill>
                  <a:schemeClr val="tx2"/>
                </a:solidFill>
                <a:latin typeface="+mj-lt"/>
              </a:rPr>
              <a:t>glucosidase</a:t>
            </a:r>
            <a:endParaRPr lang="cs-CZ" altLang="cs-CZ" sz="44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B886377-949C-408A-8AF6-AB0D7D05E1D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80576" y="40466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>
            <a:extLst>
              <a:ext uri="{FF2B5EF4-FFF2-40B4-BE49-F238E27FC236}">
                <a16:creationId xmlns:a16="http://schemas.microsoft.com/office/drawing/2014/main" id="{EAFEC36E-03C9-4519-8130-6121757ED30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847850" y="188913"/>
            <a:ext cx="2895600" cy="1143000"/>
          </a:xfrm>
        </p:spPr>
        <p:txBody>
          <a:bodyPr/>
          <a:lstStyle/>
          <a:p>
            <a:pPr algn="l"/>
            <a:r>
              <a:rPr lang="cs-CZ" altLang="cs-CZ" sz="3600" b="1" noProof="1"/>
              <a:t>Meglitinides</a:t>
            </a:r>
            <a:endParaRPr lang="cs-CZ" altLang="cs-CZ" b="1"/>
          </a:p>
        </p:txBody>
      </p:sp>
      <p:graphicFrame>
        <p:nvGraphicFramePr>
          <p:cNvPr id="113667" name="Object 4">
            <a:extLst>
              <a:ext uri="{FF2B5EF4-FFF2-40B4-BE49-F238E27FC236}">
                <a16:creationId xmlns:a16="http://schemas.microsoft.com/office/drawing/2014/main" id="{733BBB71-541D-4DFA-AECC-AA7B756C0B5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59600" y="533400"/>
          <a:ext cx="3098800" cy="177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3" name="ISIS/Draw Sketch" r:id="rId7" imgW="2959100" imgH="1695450" progId="ISISServer">
                  <p:embed/>
                </p:oleObj>
              </mc:Choice>
              <mc:Fallback>
                <p:oleObj name="ISIS/Draw Sketch" r:id="rId7" imgW="2959100" imgH="1695450" progId="ISISServer">
                  <p:embed/>
                  <p:pic>
                    <p:nvPicPr>
                      <p:cNvPr id="113667" name="Object 4">
                        <a:extLst>
                          <a:ext uri="{FF2B5EF4-FFF2-40B4-BE49-F238E27FC236}">
                            <a16:creationId xmlns:a16="http://schemas.microsoft.com/office/drawing/2014/main" id="{733BBB71-541D-4DFA-AECC-AA7B756C0B5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9600" y="533400"/>
                        <a:ext cx="3098800" cy="177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020" name="Text Box 5">
            <a:extLst>
              <a:ext uri="{FF2B5EF4-FFF2-40B4-BE49-F238E27FC236}">
                <a16:creationId xmlns:a16="http://schemas.microsoft.com/office/drawing/2014/main" id="{15B331B4-E58D-467B-B61B-AEB6933CC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213360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cs-CZ" altLang="cs-CZ" sz="2400">
                <a:latin typeface="+mj-lt"/>
              </a:rPr>
              <a:t>repaglinide</a:t>
            </a:r>
          </a:p>
        </p:txBody>
      </p:sp>
      <p:sp>
        <p:nvSpPr>
          <p:cNvPr id="86021" name="Text Box 6">
            <a:extLst>
              <a:ext uri="{FF2B5EF4-FFF2-40B4-BE49-F238E27FC236}">
                <a16:creationId xmlns:a16="http://schemas.microsoft.com/office/drawing/2014/main" id="{6C614596-E41C-4E6C-97A7-03E6ED0ED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3141664"/>
            <a:ext cx="7467600" cy="293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cs-CZ" altLang="cs-CZ" sz="2400" b="1" dirty="0" err="1">
                <a:latin typeface="+mj-lt"/>
              </a:rPr>
              <a:t>Mechanism</a:t>
            </a:r>
            <a:r>
              <a:rPr lang="cs-CZ" altLang="cs-CZ" sz="2400" b="1" dirty="0">
                <a:latin typeface="+mj-lt"/>
              </a:rPr>
              <a:t> </a:t>
            </a:r>
            <a:r>
              <a:rPr lang="cs-CZ" altLang="cs-CZ" sz="2400" b="1" dirty="0" err="1">
                <a:latin typeface="+mj-lt"/>
              </a:rPr>
              <a:t>of</a:t>
            </a:r>
            <a:r>
              <a:rPr lang="cs-CZ" altLang="cs-CZ" sz="2400" b="1" dirty="0">
                <a:latin typeface="+mj-lt"/>
              </a:rPr>
              <a:t> </a:t>
            </a:r>
            <a:r>
              <a:rPr lang="cs-CZ" altLang="cs-CZ" sz="2400" b="1" dirty="0" err="1">
                <a:latin typeface="+mj-lt"/>
              </a:rPr>
              <a:t>the</a:t>
            </a:r>
            <a:r>
              <a:rPr lang="cs-CZ" altLang="cs-CZ" sz="2400" b="1" dirty="0">
                <a:latin typeface="+mj-lt"/>
              </a:rPr>
              <a:t> </a:t>
            </a:r>
            <a:r>
              <a:rPr lang="cs-CZ" altLang="cs-CZ" sz="2400" b="1" dirty="0" err="1">
                <a:latin typeface="+mj-lt"/>
              </a:rPr>
              <a:t>action</a:t>
            </a:r>
            <a:endParaRPr lang="cs-CZ" altLang="cs-CZ" sz="2400" b="1" dirty="0">
              <a:latin typeface="+mj-lt"/>
            </a:endParaRPr>
          </a:p>
          <a:p>
            <a:pPr>
              <a:spcBef>
                <a:spcPct val="50000"/>
              </a:spcBef>
              <a:buFontTx/>
              <a:buNone/>
              <a:defRPr/>
            </a:pPr>
            <a:r>
              <a:rPr lang="cs-CZ" altLang="cs-CZ" sz="2400" dirty="0" err="1">
                <a:latin typeface="+mj-lt"/>
              </a:rPr>
              <a:t>similar</a:t>
            </a:r>
            <a:r>
              <a:rPr lang="cs-CZ" altLang="cs-CZ" sz="2400" dirty="0">
                <a:latin typeface="+mj-lt"/>
              </a:rPr>
              <a:t> to SU-</a:t>
            </a:r>
            <a:r>
              <a:rPr lang="cs-CZ" altLang="cs-CZ" sz="2400" dirty="0" err="1">
                <a:latin typeface="+mj-lt"/>
              </a:rPr>
              <a:t>derivatives</a:t>
            </a:r>
            <a:r>
              <a:rPr lang="cs-CZ" altLang="cs-CZ" sz="2400" dirty="0">
                <a:latin typeface="+mj-lt"/>
              </a:rPr>
              <a:t>:</a:t>
            </a:r>
          </a:p>
          <a:p>
            <a:pPr>
              <a:spcBef>
                <a:spcPct val="50000"/>
              </a:spcBef>
              <a:buFontTx/>
              <a:buNone/>
              <a:defRPr/>
            </a:pPr>
            <a:r>
              <a:rPr lang="cs-CZ" altLang="cs-CZ" sz="2400" dirty="0" err="1">
                <a:latin typeface="+mj-lt"/>
              </a:rPr>
              <a:t>blo</a:t>
            </a:r>
            <a:r>
              <a:rPr lang="en-US" altLang="cs-CZ" sz="2400" dirty="0">
                <a:latin typeface="+mj-lt"/>
              </a:rPr>
              <a:t>c</a:t>
            </a:r>
            <a:r>
              <a:rPr lang="cs-CZ" altLang="cs-CZ" sz="2400" dirty="0">
                <a:latin typeface="+mj-lt"/>
              </a:rPr>
              <a:t>k ATP- sen</a:t>
            </a:r>
            <a:r>
              <a:rPr lang="en-US" altLang="cs-CZ" sz="2400" dirty="0" err="1">
                <a:latin typeface="+mj-lt"/>
              </a:rPr>
              <a:t>sitive</a:t>
            </a:r>
            <a:r>
              <a:rPr lang="en-US" altLang="cs-CZ" sz="2400" dirty="0">
                <a:latin typeface="+mj-lt"/>
              </a:rPr>
              <a:t> </a:t>
            </a:r>
            <a:r>
              <a:rPr lang="cs-CZ" altLang="cs-CZ" sz="2400" dirty="0">
                <a:latin typeface="+mj-lt"/>
              </a:rPr>
              <a:t>K</a:t>
            </a:r>
            <a:r>
              <a:rPr lang="cs-CZ" altLang="cs-CZ" sz="2400" baseline="30000" dirty="0">
                <a:latin typeface="+mj-lt"/>
              </a:rPr>
              <a:t>+</a:t>
            </a:r>
            <a:r>
              <a:rPr lang="cs-CZ" altLang="cs-CZ" sz="2400" dirty="0">
                <a:latin typeface="+mj-lt"/>
              </a:rPr>
              <a:t> </a:t>
            </a:r>
            <a:r>
              <a:rPr lang="en-US" altLang="cs-CZ" sz="2400" dirty="0">
                <a:latin typeface="+mj-lt"/>
              </a:rPr>
              <a:t>channel in membrane of beta-cells, </a:t>
            </a:r>
            <a:r>
              <a:rPr lang="cs-CZ" altLang="cs-CZ" sz="2400" dirty="0" err="1">
                <a:latin typeface="+mj-lt"/>
              </a:rPr>
              <a:t>depolari</a:t>
            </a:r>
            <a:r>
              <a:rPr lang="en-US" altLang="cs-CZ" sz="2400" dirty="0" err="1">
                <a:latin typeface="+mj-lt"/>
              </a:rPr>
              <a:t>sation</a:t>
            </a:r>
            <a:r>
              <a:rPr lang="en-US" altLang="cs-CZ" sz="2400" dirty="0">
                <a:latin typeface="+mj-lt"/>
              </a:rPr>
              <a:t> of membrane,</a:t>
            </a:r>
            <a:r>
              <a:rPr lang="cs-CZ" altLang="cs-CZ" sz="2400" dirty="0">
                <a:latin typeface="+mj-lt"/>
              </a:rPr>
              <a:t> a</a:t>
            </a:r>
            <a:r>
              <a:rPr lang="en-US" altLang="cs-CZ" sz="2400" dirty="0">
                <a:latin typeface="+mj-lt"/>
              </a:rPr>
              <a:t>c</a:t>
            </a:r>
            <a:r>
              <a:rPr lang="cs-CZ" altLang="cs-CZ" sz="2400" dirty="0" err="1">
                <a:latin typeface="+mj-lt"/>
              </a:rPr>
              <a:t>tiv</a:t>
            </a:r>
            <a:r>
              <a:rPr lang="en-US" altLang="cs-CZ" sz="2400" dirty="0" err="1">
                <a:latin typeface="+mj-lt"/>
              </a:rPr>
              <a:t>ation</a:t>
            </a:r>
            <a:r>
              <a:rPr lang="en-US" altLang="cs-CZ" sz="2400" dirty="0">
                <a:latin typeface="+mj-lt"/>
              </a:rPr>
              <a:t> of voltage-gated </a:t>
            </a:r>
            <a:r>
              <a:rPr lang="cs-CZ" altLang="cs-CZ" sz="2400" dirty="0">
                <a:latin typeface="+mj-lt"/>
              </a:rPr>
              <a:t>Ca</a:t>
            </a:r>
            <a:r>
              <a:rPr lang="cs-CZ" altLang="cs-CZ" sz="2400" baseline="30000" dirty="0">
                <a:latin typeface="+mj-lt"/>
              </a:rPr>
              <a:t>2+</a:t>
            </a:r>
            <a:r>
              <a:rPr lang="en-US" altLang="cs-CZ" sz="2400" baseline="30000" dirty="0">
                <a:latin typeface="+mj-lt"/>
              </a:rPr>
              <a:t> </a:t>
            </a:r>
            <a:r>
              <a:rPr lang="en-US" altLang="cs-CZ" sz="2400" dirty="0">
                <a:latin typeface="+mj-lt"/>
              </a:rPr>
              <a:t>channel, </a:t>
            </a:r>
            <a:r>
              <a:rPr lang="cs-CZ" altLang="cs-CZ" sz="2400" dirty="0" err="1">
                <a:latin typeface="+mj-lt"/>
              </a:rPr>
              <a:t>influx</a:t>
            </a:r>
            <a:r>
              <a:rPr lang="cs-CZ" altLang="cs-CZ" sz="2400" dirty="0">
                <a:latin typeface="+mj-lt"/>
              </a:rPr>
              <a:t> Ca</a:t>
            </a:r>
            <a:r>
              <a:rPr lang="cs-CZ" altLang="cs-CZ" sz="2400" baseline="30000" dirty="0">
                <a:latin typeface="+mj-lt"/>
              </a:rPr>
              <a:t>2+ </a:t>
            </a:r>
            <a:r>
              <a:rPr lang="cs-CZ" altLang="cs-CZ" sz="2400" dirty="0">
                <a:latin typeface="+mj-lt"/>
              </a:rPr>
              <a:t>, </a:t>
            </a:r>
            <a:r>
              <a:rPr lang="en-US" altLang="cs-CZ" sz="2400" dirty="0">
                <a:latin typeface="+mj-lt"/>
              </a:rPr>
              <a:t>insulin release</a:t>
            </a:r>
            <a:endParaRPr lang="cs-CZ" altLang="cs-CZ" sz="2400" baseline="30000" dirty="0">
              <a:latin typeface="+mj-lt"/>
            </a:endParaRPr>
          </a:p>
          <a:p>
            <a:pPr>
              <a:lnSpc>
                <a:spcPct val="120000"/>
              </a:lnSpc>
              <a:spcBef>
                <a:spcPct val="50000"/>
              </a:spcBef>
              <a:buFontTx/>
              <a:buNone/>
              <a:defRPr/>
            </a:pPr>
            <a:r>
              <a:rPr lang="cs-CZ" altLang="cs-CZ" sz="2400" dirty="0" err="1">
                <a:latin typeface="+mj-lt"/>
              </a:rPr>
              <a:t>through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different</a:t>
            </a:r>
            <a:r>
              <a:rPr lang="cs-CZ" altLang="cs-CZ" sz="2400" dirty="0">
                <a:latin typeface="+mj-lt"/>
              </a:rPr>
              <a:t> receptor </a:t>
            </a:r>
            <a:r>
              <a:rPr lang="cs-CZ" altLang="cs-CZ" sz="2400" dirty="0" err="1">
                <a:latin typeface="+mj-lt"/>
              </a:rPr>
              <a:t>at</a:t>
            </a:r>
            <a:r>
              <a:rPr lang="cs-CZ" altLang="cs-CZ" sz="2400" dirty="0">
                <a:latin typeface="+mj-lt"/>
              </a:rPr>
              <a:t> K</a:t>
            </a:r>
            <a:r>
              <a:rPr lang="cs-CZ" altLang="cs-CZ" sz="2400" baseline="30000" dirty="0">
                <a:latin typeface="+mj-lt"/>
              </a:rPr>
              <a:t>+</a:t>
            </a:r>
            <a:r>
              <a:rPr lang="cs-CZ" altLang="cs-CZ" sz="2400" dirty="0">
                <a:latin typeface="+mj-lt"/>
              </a:rPr>
              <a:t> </a:t>
            </a:r>
            <a:r>
              <a:rPr lang="en-US" altLang="cs-CZ" sz="2400" dirty="0">
                <a:latin typeface="+mj-lt"/>
              </a:rPr>
              <a:t>channel</a:t>
            </a:r>
            <a:endParaRPr lang="cs-CZ" altLang="cs-CZ" sz="2400" dirty="0">
              <a:latin typeface="+mj-lt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E6346CE3-071C-4CFF-B435-72FD42D16975}"/>
              </a:ext>
            </a:extLst>
          </p:cNvPr>
          <p:cNvSpPr/>
          <p:nvPr/>
        </p:nvSpPr>
        <p:spPr>
          <a:xfrm>
            <a:off x="2063750" y="1678449"/>
            <a:ext cx="4572000" cy="124649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altLang="cs-CZ" b="1" dirty="0" err="1">
                <a:solidFill>
                  <a:srgbClr val="FF0000"/>
                </a:solidFill>
                <a:latin typeface="+mj-lt"/>
                <a:cs typeface="Arial" charset="0"/>
              </a:rPr>
              <a:t>repaglinid</a:t>
            </a:r>
            <a:endParaRPr lang="cs-CZ" altLang="cs-CZ" b="1" dirty="0">
              <a:solidFill>
                <a:srgbClr val="FF0000"/>
              </a:solidFill>
              <a:latin typeface="+mj-lt"/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cs-CZ" altLang="cs-CZ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nateglinid</a:t>
            </a:r>
            <a:endParaRPr lang="cs-CZ" altLang="cs-CZ" b="1" dirty="0">
              <a:solidFill>
                <a:schemeClr val="tx2">
                  <a:lumMod val="75000"/>
                  <a:lumOff val="25000"/>
                </a:schemeClr>
              </a:solidFill>
              <a:latin typeface="+mj-lt"/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cs-CZ" altLang="cs-CZ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meglitinid</a:t>
            </a:r>
            <a:endParaRPr lang="cs-CZ" altLang="cs-CZ" sz="2000" b="1" dirty="0">
              <a:solidFill>
                <a:schemeClr val="tx2">
                  <a:lumMod val="75000"/>
                  <a:lumOff val="25000"/>
                </a:schemeClr>
              </a:solidFill>
              <a:latin typeface="+mj-lt"/>
              <a:cs typeface="Arial" charset="0"/>
            </a:endParaRPr>
          </a:p>
        </p:txBody>
      </p:sp>
      <p:pic>
        <p:nvPicPr>
          <p:cNvPr id="7" name="Obrázek 3">
            <a:extLst>
              <a:ext uri="{FF2B5EF4-FFF2-40B4-BE49-F238E27FC236}">
                <a16:creationId xmlns:a16="http://schemas.microsoft.com/office/drawing/2014/main" id="{FAB143FB-91D8-45A2-880D-CC3ACFDF6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DFFDD67-4DA6-4A7C-9A05-AC24F50B587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08568" y="332656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>
            <a:extLst>
              <a:ext uri="{FF2B5EF4-FFF2-40B4-BE49-F238E27FC236}">
                <a16:creationId xmlns:a16="http://schemas.microsoft.com/office/drawing/2014/main" id="{E3FDF0E7-1E63-4C2E-977B-65ECB0D16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754" y="476251"/>
            <a:ext cx="11638886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endParaRPr lang="cs-CZ" altLang="cs-CZ" dirty="0">
              <a:latin typeface="+mn-lt"/>
            </a:endParaRPr>
          </a:p>
          <a:p>
            <a:pPr algn="ctr">
              <a:defRPr/>
            </a:pPr>
            <a:r>
              <a:rPr lang="cs-CZ" altLang="cs-CZ" b="1" dirty="0" err="1">
                <a:latin typeface="+mn-lt"/>
              </a:rPr>
              <a:t>Clinical</a:t>
            </a:r>
            <a:r>
              <a:rPr lang="cs-CZ" altLang="cs-CZ" b="1" dirty="0">
                <a:latin typeface="+mn-lt"/>
              </a:rPr>
              <a:t> </a:t>
            </a:r>
            <a:r>
              <a:rPr lang="cs-CZ" altLang="cs-CZ" b="1" dirty="0" err="1">
                <a:latin typeface="+mn-lt"/>
              </a:rPr>
              <a:t>picture</a:t>
            </a:r>
            <a:endParaRPr lang="cs-CZ" altLang="cs-CZ" b="1" dirty="0">
              <a:latin typeface="+mn-lt"/>
            </a:endParaRPr>
          </a:p>
          <a:p>
            <a:pPr algn="ctr">
              <a:defRPr/>
            </a:pPr>
            <a:endParaRPr lang="cs-CZ" altLang="cs-CZ" dirty="0">
              <a:latin typeface="+mn-lt"/>
            </a:endParaRPr>
          </a:p>
          <a:p>
            <a:pPr algn="ctr">
              <a:defRPr/>
            </a:pPr>
            <a:r>
              <a:rPr lang="cs-CZ" altLang="cs-CZ" dirty="0">
                <a:latin typeface="+mn-lt"/>
              </a:rPr>
              <a:t>  </a:t>
            </a:r>
            <a:r>
              <a:rPr lang="cs-CZ" altLang="cs-CZ" sz="2000" dirty="0" err="1">
                <a:latin typeface="+mn-lt"/>
              </a:rPr>
              <a:t>Polyuria</a:t>
            </a:r>
            <a:r>
              <a:rPr lang="cs-CZ" altLang="cs-CZ" sz="2000" dirty="0">
                <a:latin typeface="+mn-lt"/>
              </a:rPr>
              <a:t>, </a:t>
            </a:r>
            <a:r>
              <a:rPr lang="cs-CZ" altLang="cs-CZ" sz="2000" dirty="0" err="1">
                <a:latin typeface="+mn-lt"/>
              </a:rPr>
              <a:t>polydypsy</a:t>
            </a:r>
            <a:r>
              <a:rPr lang="cs-CZ" altLang="cs-CZ" sz="2000" dirty="0">
                <a:latin typeface="+mn-lt"/>
              </a:rPr>
              <a:t>, </a:t>
            </a:r>
            <a:r>
              <a:rPr lang="cs-CZ" altLang="cs-CZ" sz="2000" dirty="0" err="1">
                <a:latin typeface="+mn-lt"/>
              </a:rPr>
              <a:t>nighttime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urination</a:t>
            </a:r>
            <a:r>
              <a:rPr lang="cs-CZ" altLang="cs-CZ" sz="2000" dirty="0">
                <a:latin typeface="+mn-lt"/>
              </a:rPr>
              <a:t>, </a:t>
            </a:r>
            <a:r>
              <a:rPr lang="cs-CZ" altLang="cs-CZ" sz="2000" dirty="0" err="1">
                <a:latin typeface="+mn-lt"/>
              </a:rPr>
              <a:t>weight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loss</a:t>
            </a:r>
            <a:r>
              <a:rPr lang="cs-CZ" altLang="cs-CZ" sz="2000" dirty="0">
                <a:latin typeface="+mn-lt"/>
              </a:rPr>
              <a:t> in </a:t>
            </a:r>
            <a:r>
              <a:rPr lang="cs-CZ" altLang="cs-CZ" sz="2000" dirty="0" err="1">
                <a:latin typeface="+mn-lt"/>
              </a:rPr>
              <a:t>normal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appetite</a:t>
            </a:r>
            <a:r>
              <a:rPr lang="cs-CZ" altLang="cs-CZ" sz="2000" dirty="0">
                <a:latin typeface="+mn-lt"/>
              </a:rPr>
              <a:t>, </a:t>
            </a:r>
            <a:r>
              <a:rPr lang="cs-CZ" altLang="cs-CZ" sz="2000" dirty="0" err="1">
                <a:latin typeface="+mn-lt"/>
              </a:rPr>
              <a:t>physical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weakness</a:t>
            </a:r>
            <a:r>
              <a:rPr lang="cs-CZ" altLang="cs-CZ" sz="2000" dirty="0">
                <a:latin typeface="+mn-lt"/>
              </a:rPr>
              <a:t>, </a:t>
            </a:r>
            <a:r>
              <a:rPr lang="cs-CZ" altLang="cs-CZ" sz="2000" dirty="0" err="1">
                <a:latin typeface="+mn-lt"/>
              </a:rPr>
              <a:t>fatigue</a:t>
            </a:r>
            <a:r>
              <a:rPr lang="cs-CZ" altLang="cs-CZ" sz="2000" dirty="0">
                <a:latin typeface="+mn-lt"/>
              </a:rPr>
              <a:t>, </a:t>
            </a:r>
            <a:r>
              <a:rPr lang="cs-CZ" altLang="cs-CZ" sz="2000" dirty="0" err="1">
                <a:latin typeface="+mn-lt"/>
              </a:rPr>
              <a:t>blurred</a:t>
            </a:r>
            <a:r>
              <a:rPr lang="cs-CZ" altLang="cs-CZ" sz="2000" dirty="0">
                <a:latin typeface="+mn-lt"/>
              </a:rPr>
              <a:t> vision, </a:t>
            </a:r>
            <a:r>
              <a:rPr lang="cs-CZ" altLang="cs-CZ" sz="2000" dirty="0" err="1">
                <a:latin typeface="+mn-lt"/>
              </a:rPr>
              <a:t>coma</a:t>
            </a:r>
            <a:r>
              <a:rPr lang="cs-CZ" altLang="cs-CZ" sz="2000" dirty="0">
                <a:latin typeface="+mn-lt"/>
              </a:rPr>
              <a:t> (</a:t>
            </a:r>
            <a:r>
              <a:rPr lang="cs-CZ" altLang="cs-CZ" sz="2000" dirty="0" err="1">
                <a:latin typeface="+mn-lt"/>
              </a:rPr>
              <a:t>children</a:t>
            </a:r>
            <a:r>
              <a:rPr lang="cs-CZ" altLang="cs-CZ" sz="2000" dirty="0">
                <a:latin typeface="+mn-lt"/>
              </a:rPr>
              <a:t>)</a:t>
            </a:r>
          </a:p>
          <a:p>
            <a:pPr algn="ctr">
              <a:defRPr/>
            </a:pPr>
            <a:endParaRPr lang="cs-CZ" altLang="cs-CZ" sz="2000" dirty="0">
              <a:latin typeface="+mn-lt"/>
            </a:endParaRPr>
          </a:p>
          <a:p>
            <a:pPr algn="ctr">
              <a:defRPr/>
            </a:pPr>
            <a:r>
              <a:rPr lang="cs-CZ" altLang="cs-CZ" sz="2000" dirty="0" err="1">
                <a:latin typeface="+mn-lt"/>
              </a:rPr>
              <a:t>Randomly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detected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glycemia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above</a:t>
            </a:r>
            <a:r>
              <a:rPr lang="cs-CZ" altLang="cs-CZ" sz="2000" dirty="0">
                <a:latin typeface="+mn-lt"/>
              </a:rPr>
              <a:t> 11.1 </a:t>
            </a:r>
            <a:r>
              <a:rPr lang="cs-CZ" altLang="cs-CZ" sz="2000" dirty="0" err="1">
                <a:latin typeface="+mn-lt"/>
              </a:rPr>
              <a:t>mmol</a:t>
            </a:r>
            <a:r>
              <a:rPr lang="cs-CZ" altLang="cs-CZ" sz="2000" dirty="0">
                <a:latin typeface="+mn-lt"/>
              </a:rPr>
              <a:t> / L</a:t>
            </a:r>
          </a:p>
          <a:p>
            <a:pPr algn="ctr">
              <a:defRPr/>
            </a:pPr>
            <a:r>
              <a:rPr lang="cs-CZ" altLang="cs-CZ" sz="2000" dirty="0" err="1">
                <a:latin typeface="+mn-lt"/>
              </a:rPr>
              <a:t>Fasting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glycaemia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above</a:t>
            </a:r>
            <a:r>
              <a:rPr lang="cs-CZ" altLang="cs-CZ" sz="2000" dirty="0">
                <a:latin typeface="+mn-lt"/>
              </a:rPr>
              <a:t> 7.0 </a:t>
            </a:r>
            <a:r>
              <a:rPr lang="cs-CZ" altLang="cs-CZ" sz="2000" dirty="0" err="1">
                <a:latin typeface="+mn-lt"/>
              </a:rPr>
              <a:t>mmol</a:t>
            </a:r>
            <a:r>
              <a:rPr lang="cs-CZ" altLang="cs-CZ" sz="2000" dirty="0">
                <a:latin typeface="+mn-lt"/>
              </a:rPr>
              <a:t> / L</a:t>
            </a:r>
          </a:p>
          <a:p>
            <a:pPr algn="ctr">
              <a:defRPr/>
            </a:pPr>
            <a:endParaRPr lang="cs-CZ" altLang="cs-CZ" sz="2000" dirty="0">
              <a:latin typeface="+mn-lt"/>
            </a:endParaRPr>
          </a:p>
          <a:p>
            <a:pPr algn="ctr">
              <a:defRPr/>
            </a:pPr>
            <a:r>
              <a:rPr lang="cs-CZ" altLang="cs-CZ" sz="2000" dirty="0">
                <a:latin typeface="+mn-lt"/>
              </a:rPr>
              <a:t>  T1DM - </a:t>
            </a:r>
            <a:r>
              <a:rPr lang="cs-CZ" altLang="cs-CZ" sz="2000" dirty="0" err="1">
                <a:latin typeface="+mn-lt"/>
              </a:rPr>
              <a:t>symptoms</a:t>
            </a:r>
            <a:r>
              <a:rPr lang="cs-CZ" altLang="cs-CZ" sz="2000" dirty="0">
                <a:latin typeface="+mn-lt"/>
              </a:rPr>
              <a:t> are more </a:t>
            </a:r>
            <a:r>
              <a:rPr lang="cs-CZ" altLang="cs-CZ" sz="2000" dirty="0" err="1">
                <a:latin typeface="+mn-lt"/>
              </a:rPr>
              <a:t>pronounced</a:t>
            </a:r>
            <a:r>
              <a:rPr lang="cs-CZ" altLang="cs-CZ" sz="2000" dirty="0">
                <a:latin typeface="+mn-lt"/>
              </a:rPr>
              <a:t>, </a:t>
            </a:r>
            <a:r>
              <a:rPr lang="cs-CZ" altLang="cs-CZ" sz="2000" dirty="0" err="1">
                <a:latin typeface="+mn-lt"/>
              </a:rPr>
              <a:t>develop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quickly</a:t>
            </a:r>
            <a:r>
              <a:rPr lang="cs-CZ" altLang="cs-CZ" sz="2000" dirty="0">
                <a:latin typeface="+mn-lt"/>
              </a:rPr>
              <a:t> (</a:t>
            </a:r>
            <a:r>
              <a:rPr lang="cs-CZ" altLang="cs-CZ" sz="2000" dirty="0" err="1">
                <a:latin typeface="+mn-lt"/>
              </a:rPr>
              <a:t>weeks</a:t>
            </a:r>
            <a:r>
              <a:rPr lang="cs-CZ" altLang="cs-CZ" sz="2000" dirty="0">
                <a:latin typeface="+mn-lt"/>
              </a:rPr>
              <a:t>)</a:t>
            </a:r>
          </a:p>
          <a:p>
            <a:pPr algn="ctr">
              <a:defRPr/>
            </a:pPr>
            <a:endParaRPr lang="cs-CZ" altLang="cs-CZ" sz="2000" dirty="0">
              <a:latin typeface="+mn-lt"/>
            </a:endParaRPr>
          </a:p>
          <a:p>
            <a:pPr algn="ctr">
              <a:defRPr/>
            </a:pPr>
            <a:r>
              <a:rPr lang="cs-CZ" altLang="cs-CZ" sz="2000" dirty="0">
                <a:latin typeface="+mn-lt"/>
              </a:rPr>
              <a:t>  T2DM - </a:t>
            </a:r>
            <a:r>
              <a:rPr lang="cs-CZ" altLang="cs-CZ" sz="2000" dirty="0" err="1">
                <a:latin typeface="+mn-lt"/>
              </a:rPr>
              <a:t>less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noticeable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symptoms</a:t>
            </a:r>
            <a:r>
              <a:rPr lang="cs-CZ" altLang="cs-CZ" sz="2000" dirty="0">
                <a:latin typeface="+mn-lt"/>
              </a:rPr>
              <a:t>, </a:t>
            </a:r>
            <a:r>
              <a:rPr lang="cs-CZ" altLang="cs-CZ" sz="2000" dirty="0" err="1">
                <a:latin typeface="+mn-lt"/>
              </a:rPr>
              <a:t>evolving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from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months</a:t>
            </a:r>
            <a:r>
              <a:rPr lang="cs-CZ" altLang="cs-CZ" sz="2000" dirty="0">
                <a:latin typeface="+mn-lt"/>
              </a:rPr>
              <a:t> to </a:t>
            </a:r>
            <a:r>
              <a:rPr lang="cs-CZ" altLang="cs-CZ" sz="2000" dirty="0" err="1">
                <a:latin typeface="+mn-lt"/>
              </a:rPr>
              <a:t>years</a:t>
            </a:r>
            <a:endParaRPr lang="cs-CZ" altLang="cs-CZ" sz="2000" dirty="0">
              <a:latin typeface="+mn-lt"/>
            </a:endParaRPr>
          </a:p>
          <a:p>
            <a:pPr algn="ctr">
              <a:defRPr/>
            </a:pPr>
            <a:endParaRPr lang="cs-CZ" altLang="cs-CZ" sz="2000" dirty="0">
              <a:latin typeface="+mn-lt"/>
            </a:endParaRPr>
          </a:p>
          <a:p>
            <a:pPr algn="ctr">
              <a:defRPr/>
            </a:pPr>
            <a:r>
              <a:rPr lang="cs-CZ" altLang="cs-CZ" sz="2000" dirty="0">
                <a:latin typeface="+mn-lt"/>
              </a:rPr>
              <a:t>- </a:t>
            </a:r>
            <a:r>
              <a:rPr lang="cs-CZ" altLang="cs-CZ" sz="2000" dirty="0" err="1">
                <a:latin typeface="+mn-lt"/>
              </a:rPr>
              <a:t>other</a:t>
            </a:r>
            <a:r>
              <a:rPr lang="cs-CZ" altLang="cs-CZ" sz="2000" dirty="0">
                <a:latin typeface="+mn-lt"/>
              </a:rPr>
              <a:t> - </a:t>
            </a:r>
            <a:r>
              <a:rPr lang="cs-CZ" altLang="cs-CZ" sz="2000" dirty="0" err="1">
                <a:latin typeface="+mn-lt"/>
              </a:rPr>
              <a:t>related</a:t>
            </a:r>
            <a:r>
              <a:rPr lang="cs-CZ" altLang="cs-CZ" sz="2000" dirty="0">
                <a:latin typeface="+mn-lt"/>
              </a:rPr>
              <a:t> to organ </a:t>
            </a:r>
            <a:r>
              <a:rPr lang="cs-CZ" altLang="cs-CZ" sz="2000" dirty="0" err="1">
                <a:latin typeface="+mn-lt"/>
              </a:rPr>
              <a:t>complications</a:t>
            </a:r>
            <a:r>
              <a:rPr lang="cs-CZ" altLang="cs-CZ" sz="2000" dirty="0">
                <a:latin typeface="+mn-lt"/>
              </a:rPr>
              <a:t> - </a:t>
            </a:r>
            <a:r>
              <a:rPr lang="cs-CZ" altLang="cs-CZ" sz="2000" dirty="0" err="1">
                <a:latin typeface="+mn-lt"/>
              </a:rPr>
              <a:t>itchy</a:t>
            </a:r>
            <a:r>
              <a:rPr lang="cs-CZ" altLang="cs-CZ" sz="2000" dirty="0">
                <a:latin typeface="+mn-lt"/>
              </a:rPr>
              <a:t> skin, </a:t>
            </a:r>
            <a:r>
              <a:rPr lang="cs-CZ" altLang="cs-CZ" sz="2000" dirty="0" err="1">
                <a:latin typeface="+mn-lt"/>
              </a:rPr>
              <a:t>visual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disturbances</a:t>
            </a:r>
            <a:r>
              <a:rPr lang="cs-CZ" altLang="cs-CZ" sz="2000" dirty="0">
                <a:latin typeface="+mn-lt"/>
              </a:rPr>
              <a:t>, </a:t>
            </a:r>
            <a:r>
              <a:rPr lang="cs-CZ" altLang="cs-CZ" sz="2000" dirty="0" err="1">
                <a:latin typeface="+mn-lt"/>
              </a:rPr>
              <a:t>pain</a:t>
            </a:r>
            <a:r>
              <a:rPr lang="cs-CZ" altLang="cs-CZ" sz="2000" dirty="0">
                <a:latin typeface="+mn-lt"/>
              </a:rPr>
              <a:t> and </a:t>
            </a:r>
            <a:r>
              <a:rPr lang="cs-CZ" altLang="cs-CZ" sz="2000" dirty="0" err="1">
                <a:latin typeface="+mn-lt"/>
              </a:rPr>
              <a:t>tingling</a:t>
            </a:r>
            <a:r>
              <a:rPr lang="cs-CZ" altLang="cs-CZ" sz="2000" dirty="0">
                <a:latin typeface="+mn-lt"/>
              </a:rPr>
              <a:t>, </a:t>
            </a:r>
            <a:r>
              <a:rPr lang="cs-CZ" altLang="cs-CZ" sz="2000" dirty="0" err="1">
                <a:latin typeface="+mn-lt"/>
              </a:rPr>
              <a:t>neuralgia</a:t>
            </a:r>
            <a:r>
              <a:rPr lang="cs-CZ" altLang="cs-CZ" sz="2000" dirty="0">
                <a:latin typeface="+mn-lt"/>
              </a:rPr>
              <a:t>, </a:t>
            </a:r>
            <a:r>
              <a:rPr lang="cs-CZ" altLang="cs-CZ" sz="2000" dirty="0" err="1">
                <a:latin typeface="+mn-lt"/>
              </a:rPr>
              <a:t>badly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healing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wounds</a:t>
            </a:r>
            <a:r>
              <a:rPr lang="cs-CZ" altLang="cs-CZ" sz="2000" dirty="0">
                <a:latin typeface="+mn-lt"/>
              </a:rPr>
              <a:t>, skin </a:t>
            </a:r>
            <a:r>
              <a:rPr lang="cs-CZ" altLang="cs-CZ" sz="2000" dirty="0" err="1">
                <a:latin typeface="+mn-lt"/>
              </a:rPr>
              <a:t>affections</a:t>
            </a:r>
            <a:r>
              <a:rPr lang="cs-CZ" altLang="cs-CZ" sz="2000" dirty="0">
                <a:latin typeface="+mn-lt"/>
              </a:rPr>
              <a:t>, </a:t>
            </a:r>
            <a:r>
              <a:rPr lang="cs-CZ" altLang="cs-CZ" sz="2000" dirty="0" err="1">
                <a:latin typeface="+mn-lt"/>
              </a:rPr>
              <a:t>tooth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decay</a:t>
            </a:r>
            <a:r>
              <a:rPr lang="cs-CZ" altLang="cs-CZ" sz="2000" dirty="0">
                <a:latin typeface="+mn-lt"/>
              </a:rPr>
              <a:t>, </a:t>
            </a:r>
            <a:r>
              <a:rPr lang="cs-CZ" altLang="cs-CZ" sz="2000" dirty="0" err="1">
                <a:latin typeface="+mn-lt"/>
              </a:rPr>
              <a:t>potency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disorders</a:t>
            </a:r>
            <a:r>
              <a:rPr lang="cs-CZ" altLang="cs-CZ" sz="2000" dirty="0">
                <a:latin typeface="+mn-lt"/>
              </a:rPr>
              <a:t>, libido ...</a:t>
            </a:r>
            <a:endParaRPr lang="cs-CZ" altLang="cs-CZ" dirty="0">
              <a:latin typeface="+mn-lt"/>
            </a:endParaRPr>
          </a:p>
          <a:p>
            <a:pPr algn="ctr">
              <a:defRPr/>
            </a:pPr>
            <a:endParaRPr lang="cs-CZ" altLang="cs-CZ" dirty="0">
              <a:latin typeface="+mn-lt"/>
            </a:endParaRPr>
          </a:p>
        </p:txBody>
      </p:sp>
      <p:pic>
        <p:nvPicPr>
          <p:cNvPr id="3" name="Obrázek 3">
            <a:extLst>
              <a:ext uri="{FF2B5EF4-FFF2-40B4-BE49-F238E27FC236}">
                <a16:creationId xmlns:a16="http://schemas.microsoft.com/office/drawing/2014/main" id="{C598409B-ABFC-4853-82EE-6BFE3092A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53FC57A-91A7-48D2-8787-C713FF8F07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75721" y="44761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4">
            <a:extLst>
              <a:ext uri="{FF2B5EF4-FFF2-40B4-BE49-F238E27FC236}">
                <a16:creationId xmlns:a16="http://schemas.microsoft.com/office/drawing/2014/main" id="{D82D1E96-A15F-454D-97AF-9D816C2B76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404814"/>
            <a:ext cx="7924800" cy="276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cs-CZ" altLang="cs-CZ" sz="2800" b="1" dirty="0" err="1">
                <a:latin typeface="+mj-lt"/>
              </a:rPr>
              <a:t>Clinical</a:t>
            </a:r>
            <a:r>
              <a:rPr lang="cs-CZ" altLang="cs-CZ" sz="2800" b="1" dirty="0">
                <a:latin typeface="+mj-lt"/>
              </a:rPr>
              <a:t> use</a:t>
            </a:r>
            <a:endParaRPr lang="cs-CZ" altLang="cs-CZ" sz="2400" dirty="0">
              <a:latin typeface="+mj-lt"/>
            </a:endParaRPr>
          </a:p>
          <a:p>
            <a:pPr>
              <a:spcBef>
                <a:spcPct val="50000"/>
              </a:spcBef>
              <a:buFontTx/>
              <a:buNone/>
              <a:defRPr/>
            </a:pPr>
            <a:endParaRPr lang="cs-CZ" altLang="cs-CZ" sz="2400" dirty="0">
              <a:latin typeface="+mj-lt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cs-CZ" altLang="cs-CZ" sz="2600" dirty="0">
                <a:latin typeface="+mj-lt"/>
              </a:rPr>
              <a:t>  </a:t>
            </a:r>
            <a:r>
              <a:rPr lang="cs-CZ" altLang="cs-CZ" sz="2600" dirty="0" err="1">
                <a:latin typeface="+mj-lt"/>
              </a:rPr>
              <a:t>combined</a:t>
            </a:r>
            <a:r>
              <a:rPr lang="cs-CZ" altLang="cs-CZ" sz="2600" dirty="0">
                <a:latin typeface="+mj-lt"/>
              </a:rPr>
              <a:t> </a:t>
            </a:r>
            <a:r>
              <a:rPr lang="cs-CZ" altLang="cs-CZ" sz="2600" dirty="0" err="1">
                <a:latin typeface="+mj-lt"/>
              </a:rPr>
              <a:t>with</a:t>
            </a:r>
            <a:r>
              <a:rPr lang="cs-CZ" altLang="cs-CZ" sz="2600" dirty="0">
                <a:latin typeface="+mj-lt"/>
              </a:rPr>
              <a:t> </a:t>
            </a:r>
            <a:r>
              <a:rPr lang="cs-CZ" altLang="cs-CZ" sz="2600" dirty="0" err="1">
                <a:latin typeface="+mj-lt"/>
              </a:rPr>
              <a:t>metformin</a:t>
            </a:r>
            <a:r>
              <a:rPr lang="cs-CZ" altLang="cs-CZ" sz="2600" dirty="0">
                <a:latin typeface="+mj-lt"/>
              </a:rPr>
              <a:t> - </a:t>
            </a:r>
            <a:r>
              <a:rPr lang="cs-CZ" altLang="cs-CZ" sz="2600" dirty="0" err="1">
                <a:latin typeface="+mj-lt"/>
              </a:rPr>
              <a:t>esp</a:t>
            </a:r>
            <a:r>
              <a:rPr lang="cs-CZ" altLang="cs-CZ" sz="2600" dirty="0">
                <a:latin typeface="+mj-lt"/>
              </a:rPr>
              <a:t>. </a:t>
            </a:r>
            <a:r>
              <a:rPr lang="cs-CZ" altLang="cs-CZ" sz="2600" dirty="0" err="1">
                <a:latin typeface="+mj-lt"/>
              </a:rPr>
              <a:t>if</a:t>
            </a:r>
            <a:r>
              <a:rPr lang="cs-CZ" altLang="cs-CZ" sz="2600" dirty="0">
                <a:latin typeface="+mj-lt"/>
              </a:rPr>
              <a:t> </a:t>
            </a:r>
            <a:r>
              <a:rPr lang="cs-CZ" altLang="cs-CZ" sz="2600" dirty="0" err="1">
                <a:latin typeface="+mj-lt"/>
              </a:rPr>
              <a:t>patient</a:t>
            </a:r>
            <a:r>
              <a:rPr lang="cs-CZ" altLang="cs-CZ" sz="2600" dirty="0">
                <a:latin typeface="+mj-lt"/>
              </a:rPr>
              <a:t> not 	</a:t>
            </a:r>
            <a:r>
              <a:rPr lang="cs-CZ" altLang="cs-CZ" sz="2600" dirty="0" err="1">
                <a:latin typeface="+mj-lt"/>
              </a:rPr>
              <a:t>suffciently</a:t>
            </a:r>
            <a:r>
              <a:rPr lang="cs-CZ" altLang="cs-CZ" sz="2600" dirty="0">
                <a:latin typeface="+mj-lt"/>
              </a:rPr>
              <a:t> </a:t>
            </a:r>
            <a:r>
              <a:rPr lang="cs-CZ" altLang="cs-CZ" sz="2600" dirty="0" err="1">
                <a:latin typeface="+mj-lt"/>
              </a:rPr>
              <a:t>compensed</a:t>
            </a:r>
            <a:endParaRPr lang="cs-CZ" altLang="cs-CZ" sz="2600" dirty="0">
              <a:latin typeface="+mj-lt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cs-CZ" altLang="cs-CZ" sz="2600" dirty="0">
                <a:latin typeface="+mj-lt"/>
              </a:rPr>
              <a:t> </a:t>
            </a:r>
            <a:r>
              <a:rPr lang="cs-CZ" altLang="cs-CZ" sz="2600" dirty="0" err="1">
                <a:latin typeface="+mj-lt"/>
              </a:rPr>
              <a:t>alternative</a:t>
            </a:r>
            <a:r>
              <a:rPr lang="cs-CZ" altLang="cs-CZ" sz="2600" dirty="0">
                <a:latin typeface="+mj-lt"/>
              </a:rPr>
              <a:t> </a:t>
            </a:r>
            <a:r>
              <a:rPr lang="cs-CZ" altLang="cs-CZ" sz="2600" dirty="0" err="1">
                <a:latin typeface="+mj-lt"/>
              </a:rPr>
              <a:t>of</a:t>
            </a:r>
            <a:r>
              <a:rPr lang="cs-CZ" altLang="cs-CZ" sz="2600" dirty="0">
                <a:latin typeface="+mj-lt"/>
              </a:rPr>
              <a:t> </a:t>
            </a:r>
            <a:r>
              <a:rPr lang="cs-CZ" altLang="cs-CZ" sz="2600" dirty="0" err="1">
                <a:latin typeface="+mj-lt"/>
              </a:rPr>
              <a:t>the</a:t>
            </a:r>
            <a:r>
              <a:rPr lang="cs-CZ" altLang="cs-CZ" sz="2600" dirty="0">
                <a:latin typeface="+mj-lt"/>
              </a:rPr>
              <a:t> SU </a:t>
            </a:r>
            <a:r>
              <a:rPr lang="cs-CZ" altLang="cs-CZ" sz="2600" dirty="0" err="1">
                <a:latin typeface="+mj-lt"/>
              </a:rPr>
              <a:t>medication</a:t>
            </a:r>
            <a:r>
              <a:rPr lang="cs-CZ" altLang="cs-CZ" sz="2600" dirty="0">
                <a:latin typeface="+mj-lt"/>
              </a:rPr>
              <a:t> in </a:t>
            </a:r>
            <a:r>
              <a:rPr lang="cs-CZ" altLang="cs-CZ" sz="2600" dirty="0" err="1">
                <a:latin typeface="+mj-lt"/>
              </a:rPr>
              <a:t>patients</a:t>
            </a:r>
            <a:r>
              <a:rPr lang="cs-CZ" altLang="cs-CZ" sz="2600" dirty="0">
                <a:latin typeface="+mj-lt"/>
              </a:rPr>
              <a:t> </a:t>
            </a:r>
            <a:r>
              <a:rPr lang="cs-CZ" altLang="cs-CZ" sz="2600" dirty="0" err="1">
                <a:latin typeface="+mj-lt"/>
              </a:rPr>
              <a:t>with</a:t>
            </a:r>
            <a:r>
              <a:rPr lang="cs-CZ" altLang="cs-CZ" sz="2600" dirty="0">
                <a:latin typeface="+mj-lt"/>
              </a:rPr>
              <a:t> 		</a:t>
            </a:r>
            <a:r>
              <a:rPr lang="cs-CZ" altLang="cs-CZ" sz="2600" dirty="0" err="1">
                <a:latin typeface="+mj-lt"/>
              </a:rPr>
              <a:t>renal</a:t>
            </a:r>
            <a:r>
              <a:rPr lang="cs-CZ" altLang="cs-CZ" sz="2600" dirty="0">
                <a:latin typeface="+mj-lt"/>
              </a:rPr>
              <a:t> </a:t>
            </a:r>
            <a:r>
              <a:rPr lang="cs-CZ" altLang="cs-CZ" sz="2600" dirty="0" err="1">
                <a:latin typeface="+mj-lt"/>
              </a:rPr>
              <a:t>impariment</a:t>
            </a:r>
            <a:r>
              <a:rPr lang="cs-CZ" altLang="cs-CZ" sz="2600" dirty="0">
                <a:latin typeface="+mj-lt"/>
              </a:rPr>
              <a:t>  (</a:t>
            </a:r>
            <a:r>
              <a:rPr lang="cs-CZ" altLang="cs-CZ" sz="2600" dirty="0" err="1">
                <a:latin typeface="+mj-lt"/>
              </a:rPr>
              <a:t>excreted</a:t>
            </a:r>
            <a:r>
              <a:rPr lang="cs-CZ" altLang="cs-CZ" sz="2600" dirty="0">
                <a:latin typeface="+mj-lt"/>
              </a:rPr>
              <a:t> in </a:t>
            </a:r>
            <a:r>
              <a:rPr lang="cs-CZ" altLang="cs-CZ" sz="2600" dirty="0" err="1">
                <a:latin typeface="+mj-lt"/>
              </a:rPr>
              <a:t>bile</a:t>
            </a:r>
            <a:r>
              <a:rPr lang="cs-CZ" altLang="cs-CZ" sz="2600" dirty="0">
                <a:latin typeface="+mj-lt"/>
              </a:rPr>
              <a:t>) </a:t>
            </a:r>
            <a:endParaRPr lang="cs-CZ" altLang="cs-CZ" sz="2400" dirty="0">
              <a:latin typeface="+mj-lt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47B3A6B7-886B-458D-86C5-41D877426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3576" y="3429001"/>
            <a:ext cx="3514725" cy="3066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400" b="1" dirty="0" err="1">
                <a:latin typeface="+mn-lt"/>
              </a:rPr>
              <a:t>Contraindications</a:t>
            </a:r>
            <a:r>
              <a:rPr lang="cs-CZ" altLang="cs-CZ" sz="2400" b="1" dirty="0">
                <a:latin typeface="+mn-lt"/>
              </a:rPr>
              <a:t>:</a:t>
            </a:r>
            <a:r>
              <a:rPr lang="cs-CZ" altLang="cs-CZ" sz="2000" b="1" dirty="0">
                <a:latin typeface="+mn-lt"/>
              </a:rPr>
              <a:t>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cs-CZ" altLang="cs-CZ" sz="2000" dirty="0">
              <a:latin typeface="+mn-lt"/>
            </a:endParaRPr>
          </a:p>
          <a:p>
            <a:pPr>
              <a:lnSpc>
                <a:spcPct val="160000"/>
              </a:lnSpc>
              <a:spcBef>
                <a:spcPct val="0"/>
              </a:spcBef>
              <a:defRPr/>
            </a:pPr>
            <a:r>
              <a:rPr lang="cs-CZ" altLang="cs-CZ" sz="2400" dirty="0">
                <a:latin typeface="+mn-lt"/>
              </a:rPr>
              <a:t> hypersensitivity  </a:t>
            </a:r>
          </a:p>
          <a:p>
            <a:pPr>
              <a:lnSpc>
                <a:spcPct val="160000"/>
              </a:lnSpc>
              <a:spcBef>
                <a:spcPct val="0"/>
              </a:spcBef>
              <a:defRPr/>
            </a:pPr>
            <a:r>
              <a:rPr lang="cs-CZ" altLang="cs-CZ" sz="2400" dirty="0">
                <a:latin typeface="+mn-lt"/>
              </a:rPr>
              <a:t> DM I. type</a:t>
            </a:r>
          </a:p>
          <a:p>
            <a:pPr>
              <a:lnSpc>
                <a:spcPct val="160000"/>
              </a:lnSpc>
              <a:spcBef>
                <a:spcPct val="0"/>
              </a:spcBef>
              <a:defRPr/>
            </a:pP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diabetic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ketoacidosis</a:t>
            </a:r>
            <a:endParaRPr lang="cs-CZ" altLang="cs-CZ" sz="2400" dirty="0">
              <a:latin typeface="+mn-lt"/>
            </a:endParaRPr>
          </a:p>
          <a:p>
            <a:pPr>
              <a:lnSpc>
                <a:spcPct val="160000"/>
              </a:lnSpc>
              <a:spcBef>
                <a:spcPct val="0"/>
              </a:spcBef>
              <a:defRPr/>
            </a:pP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pregnancy</a:t>
            </a:r>
            <a:r>
              <a:rPr lang="cs-CZ" altLang="cs-CZ" sz="2400" dirty="0">
                <a:latin typeface="+mn-lt"/>
              </a:rPr>
              <a:t>, </a:t>
            </a:r>
            <a:r>
              <a:rPr lang="cs-CZ" altLang="cs-CZ" sz="2400" dirty="0" err="1">
                <a:latin typeface="+mn-lt"/>
              </a:rPr>
              <a:t>lactation</a:t>
            </a:r>
            <a:r>
              <a:rPr lang="cs-CZ" altLang="cs-CZ" sz="2400" dirty="0">
                <a:latin typeface="+mn-lt"/>
              </a:rPr>
              <a:t> 	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AEF81AFC-A507-4F72-B9C0-15B2A4BA7FAC}"/>
              </a:ext>
            </a:extLst>
          </p:cNvPr>
          <p:cNvSpPr/>
          <p:nvPr/>
        </p:nvSpPr>
        <p:spPr>
          <a:xfrm>
            <a:off x="5872163" y="357346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b="1" dirty="0">
                <a:solidFill>
                  <a:srgbClr val="000000"/>
                </a:solidFill>
                <a:latin typeface="+mj-lt"/>
              </a:rPr>
              <a:t>AE:</a:t>
            </a:r>
          </a:p>
          <a:p>
            <a:pPr>
              <a:defRPr/>
            </a:pPr>
            <a:endParaRPr lang="cs-CZ" dirty="0">
              <a:solidFill>
                <a:srgbClr val="000000"/>
              </a:solidFill>
              <a:latin typeface="+mj-lt"/>
            </a:endParaRPr>
          </a:p>
          <a:p>
            <a:pPr>
              <a:defRPr/>
            </a:pPr>
            <a:r>
              <a:rPr lang="cs-CZ" dirty="0">
                <a:solidFill>
                  <a:srgbClr val="000000"/>
                </a:solidFill>
                <a:latin typeface="+mj-lt"/>
              </a:rPr>
              <a:t>H</a:t>
            </a:r>
            <a:r>
              <a:rPr lang="fi-FI" dirty="0">
                <a:solidFill>
                  <a:srgbClr val="000000"/>
                </a:solidFill>
                <a:latin typeface="+mj-lt"/>
              </a:rPr>
              <a:t>ypoglycemia</a:t>
            </a:r>
            <a:r>
              <a:rPr lang="cs-CZ" dirty="0">
                <a:solidFill>
                  <a:srgbClr val="000000"/>
                </a:solidFill>
                <a:latin typeface="+mj-lt"/>
              </a:rPr>
              <a:t>,</a:t>
            </a:r>
            <a:r>
              <a:rPr lang="fi-FI" dirty="0">
                <a:solidFill>
                  <a:srgbClr val="000000"/>
                </a:solidFill>
                <a:latin typeface="+mj-lt"/>
              </a:rPr>
              <a:t> </a:t>
            </a:r>
            <a:r>
              <a:rPr lang="cs-CZ" dirty="0">
                <a:solidFill>
                  <a:srgbClr val="000000"/>
                </a:solidFill>
                <a:latin typeface="+mj-lt"/>
              </a:rPr>
              <a:t>n</a:t>
            </a:r>
            <a:r>
              <a:rPr lang="fi-FI" dirty="0">
                <a:solidFill>
                  <a:srgbClr val="000000"/>
                </a:solidFill>
                <a:latin typeface="+mj-lt"/>
              </a:rPr>
              <a:t>ausea, diarrhea, joint pain</a:t>
            </a:r>
            <a:endParaRPr lang="cs-CZ" dirty="0">
              <a:latin typeface="+mj-lt"/>
            </a:endParaRPr>
          </a:p>
        </p:txBody>
      </p:sp>
      <p:pic>
        <p:nvPicPr>
          <p:cNvPr id="6" name="Obrázek 3">
            <a:extLst>
              <a:ext uri="{FF2B5EF4-FFF2-40B4-BE49-F238E27FC236}">
                <a16:creationId xmlns:a16="http://schemas.microsoft.com/office/drawing/2014/main" id="{867526CC-BF5D-4C9F-8A58-3A0B7A60A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83DE886-5A5C-45EE-9EA3-F91659AF13D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36560" y="40481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4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70E7E9FA-30DC-4A9E-A775-0DE1A50AAFC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09800" y="533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cs-CZ" b="1">
                <a:effectLst>
                  <a:outerShdw blurRad="38100" dist="38100" dir="2700000" algn="tl">
                    <a:srgbClr val="FFFFFF"/>
                  </a:outerShdw>
                </a:effectLst>
              </a:rPr>
              <a:t>DM - Complications</a:t>
            </a:r>
          </a:p>
        </p:txBody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C9C02FB5-5440-4000-B7F6-A7A515276DA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35360" y="2057400"/>
            <a:ext cx="10945216" cy="3276600"/>
          </a:xfrm>
        </p:spPr>
        <p:txBody>
          <a:bodyPr/>
          <a:lstStyle/>
          <a:p>
            <a:pPr algn="l">
              <a:defRPr/>
            </a:pPr>
            <a:r>
              <a:rPr lang="cs-CZ" altLang="cs-CZ" b="1" dirty="0">
                <a:latin typeface="+mj-lt"/>
              </a:rPr>
              <a:t>1) </a:t>
            </a:r>
            <a:r>
              <a:rPr lang="cs-CZ" altLang="cs-CZ" b="1" dirty="0" err="1">
                <a:latin typeface="+mj-lt"/>
              </a:rPr>
              <a:t>hypoglycemia</a:t>
            </a:r>
            <a:r>
              <a:rPr lang="cs-CZ" altLang="cs-CZ" dirty="0">
                <a:latin typeface="+mj-lt"/>
              </a:rPr>
              <a:t> </a:t>
            </a:r>
          </a:p>
          <a:p>
            <a:pPr algn="l">
              <a:defRPr/>
            </a:pPr>
            <a:r>
              <a:rPr lang="cs-CZ" altLang="cs-CZ" dirty="0">
                <a:latin typeface="+mj-lt"/>
              </a:rPr>
              <a:t>	</a:t>
            </a:r>
          </a:p>
          <a:p>
            <a:pPr algn="l">
              <a:defRPr/>
            </a:pPr>
            <a:r>
              <a:rPr lang="cs-CZ" altLang="cs-CZ" dirty="0">
                <a:latin typeface="+mj-lt"/>
              </a:rPr>
              <a:t>	</a:t>
            </a:r>
            <a:r>
              <a:rPr lang="cs-CZ" altLang="cs-CZ" b="1" i="1" dirty="0" err="1">
                <a:latin typeface="+mj-lt"/>
              </a:rPr>
              <a:t>consciousness</a:t>
            </a:r>
            <a:r>
              <a:rPr lang="cs-CZ" altLang="cs-CZ" dirty="0">
                <a:latin typeface="+mj-lt"/>
              </a:rPr>
              <a:t> - </a:t>
            </a:r>
            <a:r>
              <a:rPr lang="cs-CZ" altLang="cs-CZ" dirty="0" err="1">
                <a:latin typeface="+mj-lt"/>
              </a:rPr>
              <a:t>sweet</a:t>
            </a:r>
            <a:r>
              <a:rPr lang="cs-CZ" altLang="cs-CZ" dirty="0">
                <a:latin typeface="+mj-lt"/>
              </a:rPr>
              <a:t> (sacharide) drink, 							</a:t>
            </a:r>
            <a:r>
              <a:rPr lang="cs-CZ" altLang="cs-CZ" dirty="0" err="1">
                <a:latin typeface="+mj-lt"/>
              </a:rPr>
              <a:t>meal</a:t>
            </a:r>
            <a:r>
              <a:rPr lang="cs-CZ" altLang="cs-CZ" dirty="0">
                <a:latin typeface="+mj-lt"/>
              </a:rPr>
              <a:t> </a:t>
            </a:r>
          </a:p>
          <a:p>
            <a:pPr algn="l">
              <a:defRPr/>
            </a:pPr>
            <a:r>
              <a:rPr lang="cs-CZ" altLang="cs-CZ" b="1" i="1" dirty="0">
                <a:latin typeface="+mj-lt"/>
              </a:rPr>
              <a:t>	</a:t>
            </a:r>
            <a:r>
              <a:rPr lang="cs-CZ" altLang="cs-CZ" b="1" i="1" dirty="0" err="1">
                <a:latin typeface="+mj-lt"/>
              </a:rPr>
              <a:t>unconsciousness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b="1" i="1" dirty="0">
                <a:latin typeface="+mj-lt"/>
              </a:rPr>
              <a:t>- </a:t>
            </a:r>
            <a:r>
              <a:rPr lang="cs-CZ" altLang="cs-CZ" dirty="0" err="1">
                <a:latin typeface="+mj-lt"/>
              </a:rPr>
              <a:t>i.v</a:t>
            </a:r>
            <a:r>
              <a:rPr lang="cs-CZ" altLang="cs-CZ" dirty="0">
                <a:latin typeface="+mj-lt"/>
              </a:rPr>
              <a:t>. </a:t>
            </a:r>
            <a:r>
              <a:rPr lang="cs-CZ" altLang="cs-CZ" dirty="0" err="1">
                <a:latin typeface="+mj-lt"/>
              </a:rPr>
              <a:t>Glu</a:t>
            </a:r>
            <a:r>
              <a:rPr lang="cs-CZ" altLang="cs-CZ" dirty="0">
                <a:latin typeface="+mj-lt"/>
              </a:rPr>
              <a:t> 20-40%</a:t>
            </a:r>
          </a:p>
          <a:p>
            <a:pPr algn="l">
              <a:defRPr/>
            </a:pPr>
            <a:r>
              <a:rPr lang="cs-CZ" altLang="cs-CZ" dirty="0">
                <a:latin typeface="+mj-lt"/>
              </a:rPr>
              <a:t> 			- u DM I. type </a:t>
            </a:r>
            <a:r>
              <a:rPr lang="cs-CZ" altLang="cs-CZ" i="1" dirty="0" err="1">
                <a:latin typeface="+mj-lt"/>
              </a:rPr>
              <a:t>i.v</a:t>
            </a:r>
            <a:r>
              <a:rPr lang="cs-CZ" altLang="cs-CZ" dirty="0">
                <a:latin typeface="+mj-lt"/>
              </a:rPr>
              <a:t>. </a:t>
            </a:r>
            <a:r>
              <a:rPr lang="cs-CZ" altLang="cs-CZ" dirty="0" err="1">
                <a:latin typeface="+mj-lt"/>
              </a:rPr>
              <a:t>glucagon</a:t>
            </a:r>
            <a:endParaRPr lang="cs-CZ" altLang="cs-CZ" dirty="0">
              <a:latin typeface="+mj-lt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67A55B4-731A-4DC4-884B-29462F7F9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200D07F-660C-4CFF-963B-2A3278FAA3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80576" y="33265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3">
            <a:extLst>
              <a:ext uri="{FF2B5EF4-FFF2-40B4-BE49-F238E27FC236}">
                <a16:creationId xmlns:a16="http://schemas.microsoft.com/office/drawing/2014/main" id="{76035D8D-2E14-404C-85AD-1DD04580C43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19336" y="2057400"/>
            <a:ext cx="11593288" cy="3276600"/>
          </a:xfrm>
        </p:spPr>
        <p:txBody>
          <a:bodyPr/>
          <a:lstStyle/>
          <a:p>
            <a:pPr algn="l">
              <a:defRPr/>
            </a:pPr>
            <a:r>
              <a:rPr lang="cs-CZ" altLang="cs-CZ" b="1" dirty="0">
                <a:latin typeface="+mj-lt"/>
              </a:rPr>
              <a:t>2) </a:t>
            </a:r>
            <a:r>
              <a:rPr lang="cs-CZ" altLang="cs-CZ" b="1" dirty="0" err="1">
                <a:latin typeface="+mj-lt"/>
              </a:rPr>
              <a:t>allergy</a:t>
            </a:r>
            <a:r>
              <a:rPr lang="cs-CZ" altLang="cs-CZ" dirty="0">
                <a:latin typeface="+mj-lt"/>
              </a:rPr>
              <a:t> (hypersensitivity  </a:t>
            </a:r>
            <a:r>
              <a:rPr lang="cs-CZ" altLang="cs-CZ" dirty="0" err="1">
                <a:latin typeface="+mj-lt"/>
              </a:rPr>
              <a:t>IgE</a:t>
            </a:r>
            <a:r>
              <a:rPr lang="cs-CZ" altLang="cs-CZ" dirty="0">
                <a:latin typeface="+mj-lt"/>
              </a:rPr>
              <a:t>) - </a:t>
            </a:r>
            <a:r>
              <a:rPr lang="cs-CZ" altLang="cs-CZ" dirty="0" err="1">
                <a:latin typeface="+mj-lt"/>
              </a:rPr>
              <a:t>corticosteroids</a:t>
            </a:r>
            <a:r>
              <a:rPr lang="cs-CZ" altLang="cs-CZ" dirty="0">
                <a:latin typeface="+mj-lt"/>
              </a:rPr>
              <a:t>, adrenalin </a:t>
            </a:r>
            <a:r>
              <a:rPr lang="cs-CZ" altLang="cs-CZ" dirty="0" err="1">
                <a:latin typeface="+mj-lt"/>
              </a:rPr>
              <a:t>i.v</a:t>
            </a:r>
            <a:r>
              <a:rPr lang="cs-CZ" altLang="cs-CZ" dirty="0">
                <a:latin typeface="+mj-lt"/>
              </a:rPr>
              <a:t>.</a:t>
            </a:r>
          </a:p>
          <a:p>
            <a:pPr algn="l">
              <a:defRPr/>
            </a:pPr>
            <a:endParaRPr lang="cs-CZ" altLang="cs-CZ" dirty="0">
              <a:latin typeface="+mj-lt"/>
            </a:endParaRPr>
          </a:p>
          <a:p>
            <a:pPr algn="l">
              <a:defRPr/>
            </a:pPr>
            <a:r>
              <a:rPr lang="cs-CZ" altLang="cs-CZ" b="1" dirty="0">
                <a:latin typeface="+mj-lt"/>
              </a:rPr>
              <a:t>3) insulin </a:t>
            </a:r>
            <a:r>
              <a:rPr lang="cs-CZ" altLang="cs-CZ" b="1" dirty="0" err="1">
                <a:latin typeface="+mj-lt"/>
              </a:rPr>
              <a:t>resistance</a:t>
            </a:r>
            <a:r>
              <a:rPr lang="cs-CZ" altLang="cs-CZ" b="1" dirty="0">
                <a:latin typeface="+mj-lt"/>
              </a:rPr>
              <a:t> - </a:t>
            </a:r>
            <a:r>
              <a:rPr lang="cs-CZ" altLang="cs-CZ" dirty="0" err="1">
                <a:latin typeface="+mj-lt"/>
              </a:rPr>
              <a:t>IgG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against</a:t>
            </a:r>
            <a:r>
              <a:rPr lang="cs-CZ" altLang="cs-CZ" dirty="0">
                <a:latin typeface="+mj-lt"/>
              </a:rPr>
              <a:t> insulin (animal </a:t>
            </a:r>
            <a:r>
              <a:rPr lang="cs-CZ" altLang="cs-CZ" dirty="0" err="1">
                <a:latin typeface="+mj-lt"/>
              </a:rPr>
              <a:t>insulins</a:t>
            </a:r>
            <a:r>
              <a:rPr lang="cs-CZ" altLang="cs-CZ" dirty="0">
                <a:latin typeface="+mj-lt"/>
              </a:rPr>
              <a:t>), </a:t>
            </a:r>
            <a:r>
              <a:rPr lang="cs-CZ" altLang="cs-CZ" dirty="0" err="1">
                <a:latin typeface="+mj-lt"/>
              </a:rPr>
              <a:t>change</a:t>
            </a:r>
            <a:r>
              <a:rPr lang="cs-CZ" altLang="cs-CZ" dirty="0">
                <a:latin typeface="+mj-lt"/>
              </a:rPr>
              <a:t> insulin </a:t>
            </a:r>
            <a:r>
              <a:rPr lang="cs-CZ" altLang="cs-CZ" dirty="0" err="1">
                <a:latin typeface="+mj-lt"/>
              </a:rPr>
              <a:t>preparation</a:t>
            </a:r>
            <a:r>
              <a:rPr lang="cs-CZ" altLang="cs-CZ" dirty="0">
                <a:latin typeface="+mj-lt"/>
              </a:rPr>
              <a:t>, 	POAD</a:t>
            </a:r>
          </a:p>
          <a:p>
            <a:pPr algn="l">
              <a:defRPr/>
            </a:pPr>
            <a:endParaRPr lang="cs-CZ" altLang="cs-CZ" b="1" dirty="0">
              <a:latin typeface="+mj-lt"/>
            </a:endParaRPr>
          </a:p>
          <a:p>
            <a:pPr algn="l">
              <a:defRPr/>
            </a:pPr>
            <a:r>
              <a:rPr lang="cs-CZ" altLang="cs-CZ" b="1" dirty="0">
                <a:latin typeface="+mj-lt"/>
              </a:rPr>
              <a:t>4) </a:t>
            </a:r>
            <a:r>
              <a:rPr lang="cs-CZ" altLang="cs-CZ" b="1" dirty="0" err="1">
                <a:latin typeface="+mj-lt"/>
              </a:rPr>
              <a:t>lipodystrophy</a:t>
            </a:r>
            <a:r>
              <a:rPr lang="cs-CZ" altLang="cs-CZ" b="1" dirty="0">
                <a:latin typeface="+mj-lt"/>
              </a:rPr>
              <a:t> -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change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application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sites</a:t>
            </a:r>
            <a:r>
              <a:rPr lang="cs-CZ" altLang="cs-CZ" dirty="0">
                <a:latin typeface="+mj-lt"/>
              </a:rPr>
              <a:t> (</a:t>
            </a:r>
            <a:r>
              <a:rPr lang="cs-CZ" altLang="cs-CZ" dirty="0" err="1">
                <a:latin typeface="+mj-lt"/>
              </a:rPr>
              <a:t>scheme</a:t>
            </a:r>
            <a:r>
              <a:rPr lang="cs-CZ" altLang="cs-CZ" dirty="0">
                <a:latin typeface="+mj-lt"/>
              </a:rPr>
              <a:t>), </a:t>
            </a:r>
            <a:r>
              <a:rPr lang="cs-CZ" altLang="cs-CZ" dirty="0" err="1">
                <a:latin typeface="+mj-lt"/>
              </a:rPr>
              <a:t>esthetic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surgery</a:t>
            </a:r>
            <a:r>
              <a:rPr lang="cs-CZ" altLang="cs-CZ" dirty="0">
                <a:latin typeface="+mj-lt"/>
              </a:rPr>
              <a:t> </a:t>
            </a:r>
          </a:p>
          <a:p>
            <a:pPr algn="l">
              <a:defRPr/>
            </a:pPr>
            <a:r>
              <a:rPr lang="cs-CZ" altLang="cs-CZ" dirty="0">
                <a:latin typeface="+mj-lt"/>
              </a:rPr>
              <a:t>	</a:t>
            </a:r>
          </a:p>
        </p:txBody>
      </p:sp>
      <p:sp>
        <p:nvSpPr>
          <p:cNvPr id="54277" name="Rectangle 5">
            <a:extLst>
              <a:ext uri="{FF2B5EF4-FFF2-40B4-BE49-F238E27FC236}">
                <a16:creationId xmlns:a16="http://schemas.microsoft.com/office/drawing/2014/main" id="{954F43AE-C252-4759-A75B-47C344E1A0E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09800" y="533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cs-CZ" b="1">
                <a:effectLst>
                  <a:outerShdw blurRad="38100" dist="38100" dir="2700000" algn="tl">
                    <a:srgbClr val="FFFFFF"/>
                  </a:outerShdw>
                </a:effectLst>
              </a:rPr>
              <a:t>DM - Complications</a:t>
            </a:r>
          </a:p>
        </p:txBody>
      </p:sp>
      <p:pic>
        <p:nvPicPr>
          <p:cNvPr id="5" name="Obrázek 3">
            <a:extLst>
              <a:ext uri="{FF2B5EF4-FFF2-40B4-BE49-F238E27FC236}">
                <a16:creationId xmlns:a16="http://schemas.microsoft.com/office/drawing/2014/main" id="{68A6F600-8AD1-4A42-8331-F18DF0C7E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1769840-ED47-4FDA-B48D-448A8B0B2DE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50649" y="46672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4">
            <a:extLst>
              <a:ext uri="{FF2B5EF4-FFF2-40B4-BE49-F238E27FC236}">
                <a16:creationId xmlns:a16="http://schemas.microsoft.com/office/drawing/2014/main" id="{51D9EDB7-AAA9-40CE-A195-8496921F340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63352" y="1828800"/>
            <a:ext cx="11593287" cy="3276600"/>
          </a:xfrm>
        </p:spPr>
        <p:txBody>
          <a:bodyPr/>
          <a:lstStyle/>
          <a:p>
            <a:pPr>
              <a:defRPr/>
            </a:pPr>
            <a:r>
              <a:rPr lang="cs-CZ" altLang="cs-CZ" b="1" dirty="0" err="1">
                <a:latin typeface="+mj-lt"/>
              </a:rPr>
              <a:t>Diabetic</a:t>
            </a:r>
            <a:r>
              <a:rPr lang="cs-CZ" altLang="cs-CZ" b="1" dirty="0">
                <a:latin typeface="+mj-lt"/>
              </a:rPr>
              <a:t> </a:t>
            </a:r>
            <a:r>
              <a:rPr lang="cs-CZ" altLang="cs-CZ" b="1" dirty="0" err="1">
                <a:latin typeface="+mj-lt"/>
              </a:rPr>
              <a:t>nefropathy</a:t>
            </a:r>
            <a:r>
              <a:rPr lang="cs-CZ" altLang="cs-CZ" b="1" dirty="0">
                <a:latin typeface="+mj-lt"/>
              </a:rPr>
              <a:t> - </a:t>
            </a:r>
            <a:r>
              <a:rPr lang="cs-CZ" altLang="cs-CZ" dirty="0" err="1">
                <a:latin typeface="+mj-lt"/>
              </a:rPr>
              <a:t>hypertrophy</a:t>
            </a:r>
            <a:r>
              <a:rPr lang="cs-CZ" altLang="cs-CZ" dirty="0">
                <a:latin typeface="+mj-lt"/>
              </a:rPr>
              <a:t>,  </a:t>
            </a:r>
            <a:r>
              <a:rPr lang="cs-CZ" altLang="cs-CZ" dirty="0" err="1">
                <a:latin typeface="+mj-lt"/>
              </a:rPr>
              <a:t>hyperfiltration</a:t>
            </a:r>
            <a:r>
              <a:rPr lang="cs-CZ" altLang="cs-CZ" dirty="0">
                <a:latin typeface="+mj-lt"/>
              </a:rPr>
              <a:t>; </a:t>
            </a:r>
            <a:r>
              <a:rPr lang="cs-CZ" altLang="cs-CZ" dirty="0">
                <a:latin typeface="+mj-lt"/>
                <a:sym typeface="Symbol" panose="05050102010706020507" pitchFamily="18" charset="2"/>
              </a:rPr>
              <a:t> </a:t>
            </a:r>
            <a:r>
              <a:rPr lang="cs-CZ" altLang="cs-CZ" dirty="0" err="1">
                <a:latin typeface="+mj-lt"/>
                <a:sym typeface="Symbol" panose="05050102010706020507" pitchFamily="18" charset="2"/>
              </a:rPr>
              <a:t>nefropathy</a:t>
            </a:r>
            <a:r>
              <a:rPr lang="cs-CZ" altLang="cs-CZ" dirty="0">
                <a:latin typeface="+mj-lt"/>
                <a:sym typeface="Symbol" panose="05050102010706020507" pitchFamily="18" charset="2"/>
              </a:rPr>
              <a:t>, </a:t>
            </a:r>
            <a:r>
              <a:rPr lang="cs-CZ" altLang="cs-CZ" dirty="0" err="1">
                <a:latin typeface="+mj-lt"/>
                <a:sym typeface="Symbol" panose="05050102010706020507" pitchFamily="18" charset="2"/>
              </a:rPr>
              <a:t>blood</a:t>
            </a:r>
            <a:r>
              <a:rPr lang="cs-CZ" altLang="cs-CZ" dirty="0">
                <a:latin typeface="+mj-lt"/>
                <a:sym typeface="Symbol" panose="05050102010706020507" pitchFamily="18" charset="2"/>
              </a:rPr>
              <a:t> </a:t>
            </a:r>
            <a:r>
              <a:rPr lang="cs-CZ" altLang="cs-CZ" dirty="0" err="1">
                <a:latin typeface="+mj-lt"/>
                <a:sym typeface="Symbol" panose="05050102010706020507" pitchFamily="18" charset="2"/>
              </a:rPr>
              <a:t>pressure</a:t>
            </a:r>
            <a:r>
              <a:rPr lang="cs-CZ" altLang="cs-CZ" dirty="0">
                <a:latin typeface="+mj-lt"/>
                <a:sym typeface="Symbol" panose="05050102010706020507" pitchFamily="18" charset="2"/>
              </a:rPr>
              <a:t> (</a:t>
            </a:r>
            <a:r>
              <a:rPr lang="cs-CZ" altLang="cs-CZ" dirty="0" err="1">
                <a:latin typeface="+mj-lt"/>
                <a:sym typeface="Symbol" panose="05050102010706020507" pitchFamily="18" charset="2"/>
              </a:rPr>
              <a:t>ACEi</a:t>
            </a:r>
            <a:r>
              <a:rPr lang="cs-CZ" altLang="cs-CZ" dirty="0">
                <a:latin typeface="+mj-lt"/>
                <a:sym typeface="Symbol" panose="05050102010706020507" pitchFamily="18" charset="2"/>
              </a:rPr>
              <a:t>), </a:t>
            </a:r>
            <a:r>
              <a:rPr lang="cs-CZ" altLang="cs-CZ" dirty="0" err="1">
                <a:latin typeface="+mj-lt"/>
                <a:sym typeface="Symbol" panose="05050102010706020507" pitchFamily="18" charset="2"/>
              </a:rPr>
              <a:t>microalbuminuria</a:t>
            </a:r>
            <a:r>
              <a:rPr lang="cs-CZ" altLang="cs-CZ" dirty="0">
                <a:latin typeface="+mj-lt"/>
                <a:sym typeface="Symbol" panose="05050102010706020507" pitchFamily="18" charset="2"/>
              </a:rPr>
              <a:t>, </a:t>
            </a:r>
            <a:r>
              <a:rPr lang="cs-CZ" altLang="cs-CZ" dirty="0" err="1">
                <a:latin typeface="+mj-lt"/>
                <a:sym typeface="Symbol" panose="05050102010706020507" pitchFamily="18" charset="2"/>
              </a:rPr>
              <a:t>insufficiency</a:t>
            </a:r>
            <a:endParaRPr lang="cs-CZ" altLang="cs-CZ" b="1" dirty="0">
              <a:latin typeface="+mj-lt"/>
            </a:endParaRPr>
          </a:p>
          <a:p>
            <a:pPr>
              <a:defRPr/>
            </a:pPr>
            <a:endParaRPr lang="cs-CZ" altLang="cs-CZ" b="1" dirty="0">
              <a:latin typeface="+mj-lt"/>
            </a:endParaRPr>
          </a:p>
          <a:p>
            <a:pPr>
              <a:defRPr/>
            </a:pPr>
            <a:r>
              <a:rPr lang="cs-CZ" altLang="cs-CZ" b="1" dirty="0" err="1">
                <a:latin typeface="+mj-lt"/>
              </a:rPr>
              <a:t>Diabetic</a:t>
            </a:r>
            <a:r>
              <a:rPr lang="cs-CZ" altLang="cs-CZ" b="1" dirty="0">
                <a:latin typeface="+mj-lt"/>
              </a:rPr>
              <a:t> </a:t>
            </a:r>
            <a:r>
              <a:rPr lang="cs-CZ" altLang="cs-CZ" b="1" dirty="0" err="1">
                <a:latin typeface="+mj-lt"/>
              </a:rPr>
              <a:t>neuropathy</a:t>
            </a:r>
            <a:r>
              <a:rPr lang="cs-CZ" altLang="cs-CZ" b="1" dirty="0">
                <a:latin typeface="+mj-lt"/>
              </a:rPr>
              <a:t> –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gabapentin</a:t>
            </a:r>
            <a:r>
              <a:rPr lang="cs-CZ" altLang="cs-CZ" dirty="0">
                <a:latin typeface="+mj-lt"/>
              </a:rPr>
              <a:t>, </a:t>
            </a:r>
            <a:r>
              <a:rPr lang="cs-CZ" altLang="cs-CZ" dirty="0" err="1">
                <a:latin typeface="+mj-lt"/>
              </a:rPr>
              <a:t>pregabaline</a:t>
            </a:r>
            <a:r>
              <a:rPr lang="cs-CZ" altLang="cs-CZ" dirty="0">
                <a:latin typeface="+mj-lt"/>
              </a:rPr>
              <a:t>, </a:t>
            </a:r>
            <a:r>
              <a:rPr lang="cs-CZ" altLang="cs-CZ" dirty="0" err="1">
                <a:latin typeface="+mj-lt"/>
              </a:rPr>
              <a:t>carbamazepine</a:t>
            </a:r>
            <a:r>
              <a:rPr lang="cs-CZ" altLang="cs-CZ" dirty="0">
                <a:latin typeface="+mj-lt"/>
              </a:rPr>
              <a:t>, TCA, </a:t>
            </a:r>
            <a:r>
              <a:rPr lang="cs-CZ" altLang="cs-CZ" dirty="0" err="1">
                <a:latin typeface="+mj-lt"/>
              </a:rPr>
              <a:t>duloxetine</a:t>
            </a:r>
            <a:endParaRPr lang="cs-CZ" altLang="cs-CZ" dirty="0">
              <a:latin typeface="+mj-lt"/>
            </a:endParaRPr>
          </a:p>
          <a:p>
            <a:pPr>
              <a:defRPr/>
            </a:pPr>
            <a:endParaRPr lang="cs-CZ" altLang="cs-CZ" b="1" dirty="0">
              <a:latin typeface="+mj-lt"/>
            </a:endParaRPr>
          </a:p>
          <a:p>
            <a:pPr>
              <a:defRPr/>
            </a:pPr>
            <a:r>
              <a:rPr lang="cs-CZ" altLang="cs-CZ" b="1" dirty="0" err="1">
                <a:latin typeface="+mj-lt"/>
              </a:rPr>
              <a:t>Hyperlipoproteinemia</a:t>
            </a:r>
            <a:r>
              <a:rPr lang="cs-CZ" altLang="cs-CZ" b="1" dirty="0">
                <a:latin typeface="+mj-lt"/>
              </a:rPr>
              <a:t> - </a:t>
            </a:r>
            <a:r>
              <a:rPr lang="cs-CZ" altLang="cs-CZ" dirty="0">
                <a:latin typeface="+mj-lt"/>
              </a:rPr>
              <a:t>diet, </a:t>
            </a:r>
            <a:r>
              <a:rPr lang="cs-CZ" altLang="cs-CZ" dirty="0" err="1">
                <a:latin typeface="+mj-lt"/>
              </a:rPr>
              <a:t>statins</a:t>
            </a:r>
            <a:r>
              <a:rPr lang="cs-CZ" altLang="cs-CZ" dirty="0">
                <a:latin typeface="+mj-lt"/>
              </a:rPr>
              <a:t>, </a:t>
            </a:r>
            <a:r>
              <a:rPr lang="cs-CZ" altLang="cs-CZ" dirty="0" err="1">
                <a:latin typeface="+mj-lt"/>
              </a:rPr>
              <a:t>fibrates</a:t>
            </a:r>
            <a:r>
              <a:rPr lang="cs-CZ" altLang="cs-CZ" dirty="0">
                <a:latin typeface="+mj-lt"/>
              </a:rPr>
              <a:t>, </a:t>
            </a:r>
            <a:r>
              <a:rPr lang="cs-CZ" altLang="cs-CZ" dirty="0" err="1">
                <a:latin typeface="+mj-lt"/>
              </a:rPr>
              <a:t>probucol</a:t>
            </a:r>
            <a:r>
              <a:rPr lang="cs-CZ" altLang="cs-CZ" dirty="0">
                <a:latin typeface="+mj-lt"/>
              </a:rPr>
              <a:t>, </a:t>
            </a:r>
            <a:r>
              <a:rPr lang="cs-CZ" altLang="cs-CZ" dirty="0" err="1">
                <a:latin typeface="+mj-lt"/>
              </a:rPr>
              <a:t>nicotinic</a:t>
            </a:r>
            <a:r>
              <a:rPr lang="cs-CZ" altLang="cs-CZ" dirty="0">
                <a:latin typeface="+mj-lt"/>
              </a:rPr>
              <a:t> acid..</a:t>
            </a:r>
          </a:p>
          <a:p>
            <a:pPr>
              <a:defRPr/>
            </a:pPr>
            <a:endParaRPr lang="cs-CZ" altLang="cs-CZ" dirty="0">
              <a:latin typeface="+mj-lt"/>
            </a:endParaRPr>
          </a:p>
          <a:p>
            <a:pPr>
              <a:defRPr/>
            </a:pPr>
            <a:r>
              <a:rPr lang="cs-CZ" altLang="cs-CZ" dirty="0">
                <a:latin typeface="+mj-lt"/>
              </a:rPr>
              <a:t>	</a:t>
            </a:r>
          </a:p>
        </p:txBody>
      </p:sp>
      <p:sp>
        <p:nvSpPr>
          <p:cNvPr id="55302" name="Rectangle 6">
            <a:extLst>
              <a:ext uri="{FF2B5EF4-FFF2-40B4-BE49-F238E27FC236}">
                <a16:creationId xmlns:a16="http://schemas.microsoft.com/office/drawing/2014/main" id="{76BAC73D-5B02-4EEC-85C0-84693EF24C4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09800" y="533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cs-CZ" b="1">
                <a:effectLst>
                  <a:outerShdw blurRad="38100" dist="38100" dir="2700000" algn="tl">
                    <a:srgbClr val="FFFFFF"/>
                  </a:outerShdw>
                </a:effectLst>
              </a:rPr>
              <a:t>DM - Complications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32E5193-731B-4341-AEF9-F1663173B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C233480-2245-413B-A5FC-1604A57ABEC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47039" y="40466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>
            <a:extLst>
              <a:ext uri="{FF2B5EF4-FFF2-40B4-BE49-F238E27FC236}">
                <a16:creationId xmlns:a16="http://schemas.microsoft.com/office/drawing/2014/main" id="{87E5067B-FEC0-4DEA-B43A-A48170C06D6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19336" y="2204864"/>
            <a:ext cx="11665296" cy="3276600"/>
          </a:xfrm>
        </p:spPr>
        <p:txBody>
          <a:bodyPr/>
          <a:lstStyle/>
          <a:p>
            <a:pPr>
              <a:defRPr/>
            </a:pPr>
            <a:endParaRPr lang="cs-CZ" altLang="cs-CZ" dirty="0">
              <a:latin typeface="+mj-lt"/>
            </a:endParaRPr>
          </a:p>
          <a:p>
            <a:pPr>
              <a:defRPr/>
            </a:pPr>
            <a:endParaRPr lang="cs-CZ" altLang="cs-CZ" dirty="0">
              <a:latin typeface="+mj-lt"/>
            </a:endParaRPr>
          </a:p>
          <a:p>
            <a:pPr>
              <a:defRPr/>
            </a:pPr>
            <a:r>
              <a:rPr lang="cs-CZ" altLang="cs-CZ" b="1" dirty="0" err="1">
                <a:latin typeface="+mj-lt"/>
              </a:rPr>
              <a:t>Diabetic</a:t>
            </a:r>
            <a:r>
              <a:rPr lang="cs-CZ" altLang="cs-CZ" b="1" dirty="0">
                <a:latin typeface="+mj-lt"/>
              </a:rPr>
              <a:t> </a:t>
            </a:r>
            <a:r>
              <a:rPr lang="cs-CZ" altLang="cs-CZ" b="1" dirty="0" err="1">
                <a:latin typeface="+mj-lt"/>
              </a:rPr>
              <a:t>foot</a:t>
            </a:r>
            <a:r>
              <a:rPr lang="cs-CZ" altLang="cs-CZ" b="1" dirty="0">
                <a:latin typeface="+mj-lt"/>
              </a:rPr>
              <a:t> - </a:t>
            </a:r>
            <a:r>
              <a:rPr lang="cs-CZ" altLang="cs-CZ" dirty="0" err="1">
                <a:latin typeface="+mj-lt"/>
              </a:rPr>
              <a:t>micro</a:t>
            </a:r>
            <a:r>
              <a:rPr lang="cs-CZ" altLang="cs-CZ" dirty="0">
                <a:latin typeface="+mj-lt"/>
              </a:rPr>
              <a:t>- and </a:t>
            </a:r>
            <a:r>
              <a:rPr lang="cs-CZ" altLang="cs-CZ" dirty="0" err="1">
                <a:latin typeface="+mj-lt"/>
              </a:rPr>
              <a:t>macrovascular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impairments</a:t>
            </a:r>
            <a:endParaRPr lang="cs-CZ" altLang="cs-CZ" dirty="0">
              <a:latin typeface="+mj-lt"/>
            </a:endParaRPr>
          </a:p>
          <a:p>
            <a:pPr>
              <a:defRPr/>
            </a:pPr>
            <a:endParaRPr lang="cs-CZ" altLang="cs-CZ" dirty="0">
              <a:latin typeface="+mj-lt"/>
            </a:endParaRPr>
          </a:p>
          <a:p>
            <a:pPr marL="457200" indent="-457200">
              <a:buAutoNum type="alphaLcParenR"/>
              <a:defRPr/>
            </a:pPr>
            <a:r>
              <a:rPr lang="cs-CZ" altLang="cs-CZ" dirty="0" err="1">
                <a:latin typeface="+mj-lt"/>
              </a:rPr>
              <a:t>neuropatic</a:t>
            </a:r>
            <a:r>
              <a:rPr lang="cs-CZ" altLang="cs-CZ" dirty="0">
                <a:latin typeface="+mj-lt"/>
              </a:rPr>
              <a:t> - </a:t>
            </a:r>
            <a:r>
              <a:rPr lang="cs-CZ" altLang="cs-CZ" dirty="0" err="1">
                <a:latin typeface="+mj-lt"/>
              </a:rPr>
              <a:t>warm</a:t>
            </a:r>
            <a:r>
              <a:rPr lang="cs-CZ" altLang="cs-CZ" dirty="0">
                <a:latin typeface="+mj-lt"/>
              </a:rPr>
              <a:t>, non-sensitive, dry, </a:t>
            </a:r>
            <a:r>
              <a:rPr lang="cs-CZ" altLang="cs-CZ" dirty="0" err="1">
                <a:latin typeface="+mj-lt"/>
              </a:rPr>
              <a:t>complicated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with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neuropathic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ulcer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oedema</a:t>
            </a:r>
            <a:br>
              <a:rPr lang="cs-CZ" altLang="cs-CZ" dirty="0">
                <a:latin typeface="+mj-lt"/>
              </a:rPr>
            </a:br>
            <a:endParaRPr lang="cs-CZ" altLang="cs-CZ" dirty="0">
              <a:latin typeface="+mj-lt"/>
            </a:endParaRPr>
          </a:p>
          <a:p>
            <a:pPr>
              <a:defRPr/>
            </a:pPr>
            <a:r>
              <a:rPr lang="cs-CZ" altLang="cs-CZ" dirty="0">
                <a:latin typeface="+mj-lt"/>
              </a:rPr>
              <a:t>b) </a:t>
            </a:r>
            <a:r>
              <a:rPr lang="cs-CZ" altLang="cs-CZ" dirty="0" err="1">
                <a:latin typeface="+mj-lt"/>
              </a:rPr>
              <a:t>ischemic</a:t>
            </a:r>
            <a:r>
              <a:rPr lang="cs-CZ" altLang="cs-CZ" dirty="0">
                <a:latin typeface="+mj-lt"/>
              </a:rPr>
              <a:t> - </a:t>
            </a:r>
            <a:r>
              <a:rPr lang="cs-CZ" altLang="cs-CZ" dirty="0" err="1">
                <a:latin typeface="+mj-lt"/>
              </a:rPr>
              <a:t>cold</a:t>
            </a:r>
            <a:r>
              <a:rPr lang="cs-CZ" altLang="cs-CZ" dirty="0">
                <a:latin typeface="+mj-lt"/>
              </a:rPr>
              <a:t>, </a:t>
            </a:r>
            <a:r>
              <a:rPr lang="cs-CZ" altLang="cs-CZ" dirty="0" err="1">
                <a:latin typeface="+mj-lt"/>
              </a:rPr>
              <a:t>without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pulsations</a:t>
            </a:r>
            <a:br>
              <a:rPr lang="cs-CZ" altLang="cs-CZ" dirty="0">
                <a:latin typeface="+mj-lt"/>
              </a:rPr>
            </a:br>
            <a:endParaRPr lang="cs-CZ" altLang="cs-CZ" dirty="0">
              <a:latin typeface="+mj-lt"/>
            </a:endParaRPr>
          </a:p>
          <a:p>
            <a:pPr>
              <a:defRPr/>
            </a:pPr>
            <a:r>
              <a:rPr lang="cs-CZ" altLang="cs-CZ" dirty="0">
                <a:latin typeface="+mj-lt"/>
              </a:rPr>
              <a:t>c) </a:t>
            </a:r>
            <a:r>
              <a:rPr lang="cs-CZ" altLang="cs-CZ" dirty="0" err="1">
                <a:latin typeface="+mj-lt"/>
              </a:rPr>
              <a:t>neuroischemic</a:t>
            </a:r>
            <a:r>
              <a:rPr lang="cs-CZ" altLang="cs-CZ" dirty="0">
                <a:latin typeface="+mj-lt"/>
              </a:rPr>
              <a:t> - </a:t>
            </a:r>
            <a:r>
              <a:rPr lang="cs-CZ" altLang="cs-CZ" dirty="0" err="1">
                <a:latin typeface="+mj-lt"/>
              </a:rPr>
              <a:t>ulcerations</a:t>
            </a:r>
            <a:r>
              <a:rPr lang="cs-CZ" altLang="cs-CZ" dirty="0">
                <a:latin typeface="+mj-lt"/>
              </a:rPr>
              <a:t>, </a:t>
            </a:r>
            <a:r>
              <a:rPr lang="cs-CZ" altLang="cs-CZ" dirty="0" err="1">
                <a:latin typeface="+mj-lt"/>
              </a:rPr>
              <a:t>gangrene</a:t>
            </a:r>
            <a:r>
              <a:rPr lang="cs-CZ" altLang="cs-CZ" dirty="0">
                <a:latin typeface="+mj-lt"/>
              </a:rPr>
              <a:t> </a:t>
            </a:r>
          </a:p>
        </p:txBody>
      </p:sp>
      <p:sp>
        <p:nvSpPr>
          <p:cNvPr id="56326" name="Rectangle 6">
            <a:extLst>
              <a:ext uri="{FF2B5EF4-FFF2-40B4-BE49-F238E27FC236}">
                <a16:creationId xmlns:a16="http://schemas.microsoft.com/office/drawing/2014/main" id="{34E71997-7ADE-4AB7-8539-954D18A736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344" y="1600201"/>
            <a:ext cx="116652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cs-CZ" altLang="cs-CZ" sz="2400" b="1" dirty="0" err="1">
                <a:latin typeface="+mj-lt"/>
              </a:rPr>
              <a:t>Diabetic</a:t>
            </a:r>
            <a:r>
              <a:rPr lang="cs-CZ" altLang="cs-CZ" sz="2400" b="1" dirty="0">
                <a:latin typeface="+mj-lt"/>
              </a:rPr>
              <a:t> </a:t>
            </a:r>
            <a:r>
              <a:rPr lang="cs-CZ" altLang="cs-CZ" sz="2400" b="1" dirty="0" err="1">
                <a:latin typeface="+mj-lt"/>
              </a:rPr>
              <a:t>retinopathy</a:t>
            </a:r>
            <a:r>
              <a:rPr lang="cs-CZ" altLang="cs-CZ" sz="2400" b="1" dirty="0">
                <a:latin typeface="+mj-lt"/>
              </a:rPr>
              <a:t> - </a:t>
            </a:r>
            <a:r>
              <a:rPr lang="cs-CZ" altLang="cs-CZ" sz="2400" dirty="0">
                <a:latin typeface="+mj-lt"/>
              </a:rPr>
              <a:t>protein </a:t>
            </a:r>
            <a:r>
              <a:rPr lang="cs-CZ" altLang="cs-CZ" sz="2400" dirty="0" err="1">
                <a:latin typeface="+mj-lt"/>
              </a:rPr>
              <a:t>glycation</a:t>
            </a:r>
            <a:r>
              <a:rPr lang="cs-CZ" altLang="cs-CZ" sz="2400" dirty="0">
                <a:latin typeface="+mj-lt"/>
              </a:rPr>
              <a:t>, </a:t>
            </a:r>
            <a:r>
              <a:rPr lang="cs-CZ" altLang="cs-CZ" sz="2400" dirty="0" err="1">
                <a:latin typeface="+mj-lt"/>
              </a:rPr>
              <a:t>small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vessels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collagenisation</a:t>
            </a:r>
            <a:r>
              <a:rPr lang="cs-CZ" altLang="cs-CZ" sz="2400" dirty="0">
                <a:latin typeface="+mj-lt"/>
              </a:rPr>
              <a:t>; </a:t>
            </a:r>
            <a:r>
              <a:rPr lang="cs-CZ" altLang="cs-CZ" sz="2400" dirty="0" err="1">
                <a:latin typeface="+mj-lt"/>
              </a:rPr>
              <a:t>microangiopathy</a:t>
            </a:r>
            <a:endParaRPr lang="cs-CZ" altLang="cs-CZ" sz="1800" dirty="0">
              <a:latin typeface="+mj-lt"/>
            </a:endParaRPr>
          </a:p>
        </p:txBody>
      </p:sp>
      <p:sp>
        <p:nvSpPr>
          <p:cNvPr id="56329" name="Rectangle 9">
            <a:extLst>
              <a:ext uri="{FF2B5EF4-FFF2-40B4-BE49-F238E27FC236}">
                <a16:creationId xmlns:a16="http://schemas.microsoft.com/office/drawing/2014/main" id="{978ACB57-B3E0-48A9-A7F1-3BBD32A02F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533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cs-CZ"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DM - Complications</a:t>
            </a:r>
          </a:p>
        </p:txBody>
      </p:sp>
      <p:pic>
        <p:nvPicPr>
          <p:cNvPr id="8" name="Obrázek 3">
            <a:extLst>
              <a:ext uri="{FF2B5EF4-FFF2-40B4-BE49-F238E27FC236}">
                <a16:creationId xmlns:a16="http://schemas.microsoft.com/office/drawing/2014/main" id="{82AA9C02-89C8-430E-ADD2-0EC506DDA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4C6AAB1-F108-4F61-8899-EDD4AE28EE2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75721" y="40466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41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6323" grpId="0" build="p" autoUpdateAnimBg="0"/>
      <p:bldP spid="56326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3">
            <a:extLst>
              <a:ext uri="{FF2B5EF4-FFF2-40B4-BE49-F238E27FC236}">
                <a16:creationId xmlns:a16="http://schemas.microsoft.com/office/drawing/2014/main" id="{19E7E08E-E05A-4501-B97B-E81A7A23862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059632" y="2060848"/>
            <a:ext cx="7924800" cy="3276600"/>
          </a:xfrm>
        </p:spPr>
        <p:txBody>
          <a:bodyPr/>
          <a:lstStyle/>
          <a:p>
            <a:pPr>
              <a:defRPr/>
            </a:pPr>
            <a:r>
              <a:rPr lang="cs-CZ" altLang="cs-CZ" sz="2800" dirty="0">
                <a:latin typeface="+mj-lt"/>
              </a:rPr>
              <a:t>relapse </a:t>
            </a:r>
            <a:r>
              <a:rPr lang="cs-CZ" altLang="cs-CZ" sz="2800" dirty="0" err="1">
                <a:latin typeface="+mj-lt"/>
              </a:rPr>
              <a:t>of</a:t>
            </a:r>
            <a:r>
              <a:rPr lang="cs-CZ" altLang="cs-CZ" sz="2800" dirty="0">
                <a:latin typeface="+mj-lt"/>
              </a:rPr>
              <a:t> </a:t>
            </a:r>
            <a:r>
              <a:rPr lang="cs-CZ" altLang="cs-CZ" sz="2800" dirty="0" err="1">
                <a:latin typeface="+mj-lt"/>
              </a:rPr>
              <a:t>infections</a:t>
            </a:r>
            <a:r>
              <a:rPr lang="cs-CZ" altLang="cs-CZ" sz="2800" dirty="0">
                <a:latin typeface="+mj-lt"/>
              </a:rPr>
              <a:t>, </a:t>
            </a:r>
            <a:r>
              <a:rPr lang="cs-CZ" altLang="cs-CZ" sz="2800" dirty="0" err="1">
                <a:latin typeface="+mj-lt"/>
              </a:rPr>
              <a:t>mycosis</a:t>
            </a:r>
            <a:endParaRPr lang="cs-CZ" altLang="cs-CZ" sz="2800" dirty="0">
              <a:latin typeface="+mj-lt"/>
            </a:endParaRPr>
          </a:p>
          <a:p>
            <a:pPr>
              <a:defRPr/>
            </a:pPr>
            <a:endParaRPr lang="cs-CZ" altLang="cs-CZ" sz="2800" dirty="0">
              <a:latin typeface="+mj-lt"/>
            </a:endParaRPr>
          </a:p>
          <a:p>
            <a:pPr>
              <a:defRPr/>
            </a:pPr>
            <a:r>
              <a:rPr lang="cs-CZ" altLang="cs-CZ" sz="2800" dirty="0" err="1">
                <a:latin typeface="+mj-lt"/>
              </a:rPr>
              <a:t>hypertension</a:t>
            </a:r>
            <a:endParaRPr lang="cs-CZ" altLang="cs-CZ" sz="2800" dirty="0">
              <a:latin typeface="+mj-lt"/>
            </a:endParaRPr>
          </a:p>
        </p:txBody>
      </p:sp>
      <p:sp>
        <p:nvSpPr>
          <p:cNvPr id="57350" name="Rectangle 6">
            <a:extLst>
              <a:ext uri="{FF2B5EF4-FFF2-40B4-BE49-F238E27FC236}">
                <a16:creationId xmlns:a16="http://schemas.microsoft.com/office/drawing/2014/main" id="{AA796FE3-B2FA-4BE4-88BC-4758534C2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5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cs-CZ" sz="44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           DM - </a:t>
            </a:r>
            <a:r>
              <a:rPr lang="cs-CZ" sz="44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Complications</a:t>
            </a:r>
            <a:endParaRPr lang="cs-CZ" sz="4400" b="1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</a:endParaRPr>
          </a:p>
        </p:txBody>
      </p:sp>
      <p:pic>
        <p:nvPicPr>
          <p:cNvPr id="5" name="Obrázek 3">
            <a:extLst>
              <a:ext uri="{FF2B5EF4-FFF2-40B4-BE49-F238E27FC236}">
                <a16:creationId xmlns:a16="http://schemas.microsoft.com/office/drawing/2014/main" id="{CEC89F7D-81C2-4582-A86E-5D638E1B6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F50FAA9-45BF-4F9D-AC54-A5BB3E5143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41329" y="33265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>
            <a:extLst>
              <a:ext uri="{FF2B5EF4-FFF2-40B4-BE49-F238E27FC236}">
                <a16:creationId xmlns:a16="http://schemas.microsoft.com/office/drawing/2014/main" id="{8A7FB95F-E38B-41E6-8E28-FDF2870E0A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228600"/>
            <a:ext cx="266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altLang="cs-CZ" sz="2400">
                <a:latin typeface="+mn-lt"/>
              </a:rPr>
              <a:t>lack of </a:t>
            </a:r>
            <a:r>
              <a:rPr lang="cs-CZ" altLang="cs-CZ" sz="2400">
                <a:latin typeface="+mn-lt"/>
              </a:rPr>
              <a:t>in</a:t>
            </a:r>
            <a:r>
              <a:rPr lang="en-US" altLang="cs-CZ" sz="2400">
                <a:latin typeface="+mn-lt"/>
              </a:rPr>
              <a:t>s</a:t>
            </a:r>
            <a:r>
              <a:rPr lang="cs-CZ" altLang="cs-CZ" sz="2400">
                <a:latin typeface="+mn-lt"/>
              </a:rPr>
              <a:t>ul</a:t>
            </a:r>
            <a:r>
              <a:rPr lang="en-US" altLang="cs-CZ" sz="2400">
                <a:latin typeface="+mn-lt"/>
              </a:rPr>
              <a:t>in</a:t>
            </a:r>
            <a:endParaRPr lang="cs-CZ" altLang="cs-CZ" sz="2400">
              <a:latin typeface="+mn-lt"/>
            </a:endParaRPr>
          </a:p>
        </p:txBody>
      </p:sp>
      <p:sp>
        <p:nvSpPr>
          <p:cNvPr id="16387" name="Text Box 3">
            <a:extLst>
              <a:ext uri="{FF2B5EF4-FFF2-40B4-BE49-F238E27FC236}">
                <a16:creationId xmlns:a16="http://schemas.microsoft.com/office/drawing/2014/main" id="{8C124375-70C3-498A-BB6B-D65E398DFA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143000"/>
            <a:ext cx="2667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altLang="cs-CZ" sz="2400">
                <a:latin typeface="+mn-lt"/>
              </a:rPr>
              <a:t>Adipose tissue</a:t>
            </a:r>
            <a:endParaRPr lang="cs-CZ" altLang="cs-CZ" sz="240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cs-CZ" sz="2400">
                <a:latin typeface="+mn-lt"/>
              </a:rPr>
              <a:t>impaired utilisaton of Glc</a:t>
            </a:r>
            <a:endParaRPr lang="cs-CZ" altLang="cs-CZ" sz="2400">
              <a:latin typeface="+mn-lt"/>
            </a:endParaRPr>
          </a:p>
        </p:txBody>
      </p:sp>
      <p:sp>
        <p:nvSpPr>
          <p:cNvPr id="16388" name="Text Box 4">
            <a:extLst>
              <a:ext uri="{FF2B5EF4-FFF2-40B4-BE49-F238E27FC236}">
                <a16:creationId xmlns:a16="http://schemas.microsoft.com/office/drawing/2014/main" id="{A4E52C68-641F-414F-8093-F56CB130F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914400"/>
            <a:ext cx="32766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en-US" altLang="cs-CZ" sz="2400">
                <a:latin typeface="+mn-lt"/>
              </a:rPr>
              <a:t>Muscles</a:t>
            </a:r>
            <a:endParaRPr lang="cs-CZ" altLang="cs-CZ" sz="2400">
              <a:latin typeface="+mn-lt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cs-CZ" altLang="cs-CZ" sz="2400">
                <a:latin typeface="+mn-lt"/>
                <a:sym typeface="Symbol" panose="05050102010706020507" pitchFamily="18" charset="2"/>
              </a:rPr>
              <a:t></a:t>
            </a:r>
            <a:r>
              <a:rPr lang="en-US" altLang="cs-CZ" sz="2400">
                <a:latin typeface="+mn-lt"/>
              </a:rPr>
              <a:t>glucose oxidation</a:t>
            </a:r>
            <a:endParaRPr lang="cs-CZ" altLang="cs-CZ" sz="2400">
              <a:latin typeface="+mn-lt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cs-CZ" altLang="cs-CZ" sz="2400">
                <a:latin typeface="+mn-lt"/>
                <a:sym typeface="Symbol" panose="05050102010706020507" pitchFamily="18" charset="2"/>
              </a:rPr>
              <a:t></a:t>
            </a:r>
            <a:r>
              <a:rPr lang="cs-CZ" altLang="cs-CZ" sz="2400">
                <a:latin typeface="+mn-lt"/>
              </a:rPr>
              <a:t> proteosynt</a:t>
            </a:r>
            <a:r>
              <a:rPr lang="en-US" altLang="cs-CZ" sz="2400">
                <a:latin typeface="+mn-lt"/>
              </a:rPr>
              <a:t>heis</a:t>
            </a:r>
            <a:endParaRPr lang="cs-CZ" altLang="cs-CZ" sz="2400">
              <a:latin typeface="+mn-lt"/>
            </a:endParaRPr>
          </a:p>
          <a:p>
            <a:pPr algn="ctr">
              <a:spcBef>
                <a:spcPct val="0"/>
              </a:spcBef>
              <a:buFont typeface="Symbol" panose="05050102010706020507" pitchFamily="18" charset="2"/>
              <a:buChar char="­"/>
              <a:defRPr/>
            </a:pPr>
            <a:r>
              <a:rPr lang="cs-CZ" altLang="cs-CZ" sz="2400">
                <a:latin typeface="+mn-lt"/>
              </a:rPr>
              <a:t>protein</a:t>
            </a:r>
            <a:r>
              <a:rPr lang="en-US" altLang="cs-CZ" sz="2400">
                <a:latin typeface="+mn-lt"/>
              </a:rPr>
              <a:t>s</a:t>
            </a:r>
            <a:r>
              <a:rPr lang="cs-CZ" altLang="cs-CZ" sz="2400">
                <a:latin typeface="+mn-lt"/>
              </a:rPr>
              <a:t> </a:t>
            </a:r>
            <a:r>
              <a:rPr lang="en-US" altLang="cs-CZ" sz="2400">
                <a:latin typeface="+mn-lt"/>
              </a:rPr>
              <a:t>turnover....</a:t>
            </a:r>
          </a:p>
          <a:p>
            <a:pPr algn="ctr">
              <a:spcBef>
                <a:spcPct val="0"/>
              </a:spcBef>
              <a:buFont typeface="Symbol" panose="05050102010706020507" pitchFamily="18" charset="2"/>
              <a:buChar char="­"/>
              <a:defRPr/>
            </a:pPr>
            <a:r>
              <a:rPr lang="en-US" altLang="cs-CZ" sz="2400">
                <a:latin typeface="+mn-lt"/>
              </a:rPr>
              <a:t> </a:t>
            </a:r>
            <a:r>
              <a:rPr lang="cs-CZ" altLang="cs-CZ" sz="2400">
                <a:latin typeface="+mn-lt"/>
              </a:rPr>
              <a:t>A</a:t>
            </a:r>
            <a:r>
              <a:rPr lang="en-US" altLang="cs-CZ" sz="2400">
                <a:latin typeface="+mn-lt"/>
              </a:rPr>
              <a:t>A</a:t>
            </a:r>
            <a:endParaRPr lang="cs-CZ" altLang="cs-CZ" sz="2400">
              <a:latin typeface="+mn-lt"/>
            </a:endParaRPr>
          </a:p>
        </p:txBody>
      </p:sp>
      <p:sp>
        <p:nvSpPr>
          <p:cNvPr id="16389" name="Text Box 5">
            <a:extLst>
              <a:ext uri="{FF2B5EF4-FFF2-40B4-BE49-F238E27FC236}">
                <a16:creationId xmlns:a16="http://schemas.microsoft.com/office/drawing/2014/main" id="{54A932D8-CB7C-4FC0-8363-BF268C6AAC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3124200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cs-CZ" altLang="cs-CZ" sz="2400">
                <a:latin typeface="+mn-lt"/>
              </a:rPr>
              <a:t>HYPERGLY</a:t>
            </a:r>
            <a:r>
              <a:rPr lang="en-US" altLang="cs-CZ" sz="2400">
                <a:latin typeface="+mn-lt"/>
              </a:rPr>
              <a:t>CEMIA</a:t>
            </a:r>
            <a:endParaRPr lang="cs-CZ" altLang="cs-CZ" sz="2400">
              <a:latin typeface="+mn-lt"/>
            </a:endParaRPr>
          </a:p>
        </p:txBody>
      </p:sp>
      <p:sp>
        <p:nvSpPr>
          <p:cNvPr id="16390" name="Text Box 6">
            <a:extLst>
              <a:ext uri="{FF2B5EF4-FFF2-40B4-BE49-F238E27FC236}">
                <a16:creationId xmlns:a16="http://schemas.microsoft.com/office/drawing/2014/main" id="{385C1534-D8A7-404D-9CFF-D0A88791F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4038600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cs-CZ" altLang="cs-CZ" sz="2400">
                <a:latin typeface="+mn-lt"/>
              </a:rPr>
              <a:t>OSMOTIC DIUR</a:t>
            </a:r>
            <a:r>
              <a:rPr lang="en-US" altLang="cs-CZ" sz="2400">
                <a:latin typeface="+mn-lt"/>
              </a:rPr>
              <a:t>ESIS</a:t>
            </a:r>
            <a:endParaRPr lang="cs-CZ" altLang="cs-CZ" sz="2400">
              <a:latin typeface="+mn-lt"/>
            </a:endParaRPr>
          </a:p>
        </p:txBody>
      </p:sp>
      <p:sp>
        <p:nvSpPr>
          <p:cNvPr id="16391" name="Text Box 7">
            <a:extLst>
              <a:ext uri="{FF2B5EF4-FFF2-40B4-BE49-F238E27FC236}">
                <a16:creationId xmlns:a16="http://schemas.microsoft.com/office/drawing/2014/main" id="{99302003-FA1E-4CD4-9FFA-8C3137EEE6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1143001"/>
            <a:ext cx="3657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cs-CZ" altLang="cs-CZ" sz="2400">
                <a:latin typeface="+mn-lt"/>
                <a:sym typeface="Symbol" panose="05050102010706020507" pitchFamily="18" charset="2"/>
              </a:rPr>
              <a:t> glu</a:t>
            </a:r>
            <a:r>
              <a:rPr lang="en-US" altLang="cs-CZ" sz="2400">
                <a:latin typeface="+mn-lt"/>
                <a:sym typeface="Symbol" panose="05050102010706020507" pitchFamily="18" charset="2"/>
              </a:rPr>
              <a:t>cose uptake by insulin – </a:t>
            </a:r>
            <a:r>
              <a:rPr lang="cs-CZ" altLang="cs-CZ" sz="2400">
                <a:latin typeface="+mn-lt"/>
                <a:sym typeface="Symbol" panose="05050102010706020507" pitchFamily="18" charset="2"/>
              </a:rPr>
              <a:t>senzitiv</a:t>
            </a:r>
            <a:r>
              <a:rPr lang="en-US" altLang="cs-CZ" sz="2400">
                <a:latin typeface="+mn-lt"/>
                <a:sym typeface="Symbol" panose="05050102010706020507" pitchFamily="18" charset="2"/>
              </a:rPr>
              <a:t>e cells </a:t>
            </a:r>
            <a:endParaRPr lang="cs-CZ" altLang="cs-CZ" sz="2400">
              <a:latin typeface="+mn-lt"/>
            </a:endParaRPr>
          </a:p>
        </p:txBody>
      </p:sp>
      <p:sp>
        <p:nvSpPr>
          <p:cNvPr id="16392" name="Rectangle 8">
            <a:extLst>
              <a:ext uri="{FF2B5EF4-FFF2-40B4-BE49-F238E27FC236}">
                <a16:creationId xmlns:a16="http://schemas.microsoft.com/office/drawing/2014/main" id="{326F9213-40A2-44F0-B545-5C41170683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708275"/>
            <a:ext cx="2700338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2400">
                <a:latin typeface="+mn-lt"/>
                <a:sym typeface="Symbol" panose="05050102010706020507" pitchFamily="18" charset="2"/>
              </a:rPr>
              <a:t>lipol</a:t>
            </a:r>
            <a:r>
              <a:rPr lang="en-US" altLang="cs-CZ" sz="2400">
                <a:latin typeface="+mn-lt"/>
                <a:sym typeface="Symbol" panose="05050102010706020507" pitchFamily="18" charset="2"/>
              </a:rPr>
              <a:t>ysis</a:t>
            </a:r>
            <a:endParaRPr lang="cs-CZ" altLang="cs-CZ" sz="2400">
              <a:latin typeface="+mn-lt"/>
              <a:sym typeface="Symbol" panose="05050102010706020507" pitchFamily="18" charset="2"/>
            </a:endParaRP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2400">
                <a:latin typeface="+mn-lt"/>
                <a:sym typeface="Symbol" panose="05050102010706020507" pitchFamily="18" charset="2"/>
              </a:rPr>
              <a:t> </a:t>
            </a:r>
            <a:r>
              <a:rPr lang="en-US" altLang="cs-CZ" sz="2400">
                <a:latin typeface="+mn-lt"/>
                <a:sym typeface="Symbol" panose="05050102010706020507" pitchFamily="18" charset="2"/>
              </a:rPr>
              <a:t>faty acids production</a:t>
            </a:r>
            <a:endParaRPr lang="cs-CZ" altLang="cs-CZ" sz="2400">
              <a:latin typeface="+mn-lt"/>
              <a:sym typeface="Symbol" panose="05050102010706020507" pitchFamily="18" charset="2"/>
            </a:endParaRPr>
          </a:p>
        </p:txBody>
      </p:sp>
      <p:sp>
        <p:nvSpPr>
          <p:cNvPr id="16393" name="Rectangle 9">
            <a:extLst>
              <a:ext uri="{FF2B5EF4-FFF2-40B4-BE49-F238E27FC236}">
                <a16:creationId xmlns:a16="http://schemas.microsoft.com/office/drawing/2014/main" id="{28D131F1-C6B2-4E50-B011-D4D5A7EFA2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933826"/>
            <a:ext cx="18367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400">
                <a:latin typeface="+mn-lt"/>
                <a:sym typeface="Symbol" panose="05050102010706020507" pitchFamily="18" charset="2"/>
              </a:rPr>
              <a:t>ketogen</a:t>
            </a:r>
            <a:r>
              <a:rPr lang="en-US" altLang="cs-CZ" sz="2400">
                <a:latin typeface="+mn-lt"/>
                <a:sym typeface="Symbol" panose="05050102010706020507" pitchFamily="18" charset="2"/>
              </a:rPr>
              <a:t>esis</a:t>
            </a:r>
            <a:endParaRPr lang="cs-CZ" altLang="cs-CZ" sz="2400">
              <a:latin typeface="+mn-lt"/>
              <a:sym typeface="Symbol" panose="05050102010706020507" pitchFamily="18" charset="2"/>
            </a:endParaRPr>
          </a:p>
        </p:txBody>
      </p:sp>
      <p:sp>
        <p:nvSpPr>
          <p:cNvPr id="16394" name="Rectangle 10">
            <a:extLst>
              <a:ext uri="{FF2B5EF4-FFF2-40B4-BE49-F238E27FC236}">
                <a16:creationId xmlns:a16="http://schemas.microsoft.com/office/drawing/2014/main" id="{541FCD51-0632-4BA3-94A4-5570DAF80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4876801"/>
            <a:ext cx="30146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400">
                <a:latin typeface="+mn-lt"/>
                <a:sym typeface="Symbol" panose="05050102010706020507" pitchFamily="18" charset="2"/>
              </a:rPr>
              <a:t>acid</a:t>
            </a:r>
            <a:r>
              <a:rPr lang="en-US" altLang="cs-CZ" sz="2400">
                <a:latin typeface="+mn-lt"/>
                <a:sym typeface="Symbol" panose="05050102010706020507" pitchFamily="18" charset="2"/>
              </a:rPr>
              <a:t>osis</a:t>
            </a:r>
            <a:r>
              <a:rPr lang="cs-CZ" altLang="cs-CZ" sz="2400">
                <a:latin typeface="+mn-lt"/>
                <a:sym typeface="Symbol" panose="05050102010706020507" pitchFamily="18" charset="2"/>
              </a:rPr>
              <a:t> </a:t>
            </a:r>
            <a:r>
              <a:rPr lang="en-US" altLang="cs-CZ" sz="2400">
                <a:latin typeface="+mn-lt"/>
                <a:sym typeface="Symbol" panose="05050102010706020507" pitchFamily="18" charset="2"/>
              </a:rPr>
              <a:t> </a:t>
            </a:r>
            <a:r>
              <a:rPr lang="cs-CZ" altLang="cs-CZ" sz="2400">
                <a:latin typeface="+mn-lt"/>
                <a:sym typeface="Symbol" panose="05050102010706020507" pitchFamily="18" charset="2"/>
              </a:rPr>
              <a:t>CNS</a:t>
            </a:r>
            <a:r>
              <a:rPr lang="en-US" altLang="cs-CZ" sz="2400">
                <a:latin typeface="+mn-lt"/>
                <a:sym typeface="Symbol" panose="05050102010706020507" pitchFamily="18" charset="2"/>
              </a:rPr>
              <a:t> insult</a:t>
            </a:r>
            <a:r>
              <a:rPr lang="cs-CZ" altLang="cs-CZ" sz="2400">
                <a:latin typeface="+mn-lt"/>
                <a:sym typeface="Symbol" panose="05050102010706020507" pitchFamily="18" charset="2"/>
              </a:rPr>
              <a:t>, </a:t>
            </a:r>
            <a:endParaRPr lang="en-US" altLang="cs-CZ" sz="2400">
              <a:latin typeface="+mn-lt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cs-CZ" sz="2400">
                <a:latin typeface="+mn-lt"/>
                <a:sym typeface="Symbol" panose="05050102010706020507" pitchFamily="18" charset="2"/>
              </a:rPr>
              <a:t>c</a:t>
            </a:r>
            <a:r>
              <a:rPr lang="cs-CZ" altLang="cs-CZ" sz="2400">
                <a:latin typeface="+mn-lt"/>
                <a:sym typeface="Symbol" panose="05050102010706020507" pitchFamily="18" charset="2"/>
              </a:rPr>
              <a:t>oma, exitus</a:t>
            </a:r>
          </a:p>
        </p:txBody>
      </p:sp>
      <p:sp>
        <p:nvSpPr>
          <p:cNvPr id="16395" name="Text Box 11">
            <a:extLst>
              <a:ext uri="{FF2B5EF4-FFF2-40B4-BE49-F238E27FC236}">
                <a16:creationId xmlns:a16="http://schemas.microsoft.com/office/drawing/2014/main" id="{091ADC80-822C-4DEB-BABF-72117A8934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5181600"/>
            <a:ext cx="4114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400">
                <a:latin typeface="+mn-lt"/>
              </a:rPr>
              <a:t>- dehydrat</a:t>
            </a:r>
            <a:r>
              <a:rPr lang="en-US" altLang="cs-CZ" sz="2400">
                <a:latin typeface="+mn-lt"/>
              </a:rPr>
              <a:t>ion</a:t>
            </a:r>
            <a:endParaRPr lang="cs-CZ" altLang="cs-CZ" sz="240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400">
                <a:latin typeface="+mn-lt"/>
              </a:rPr>
              <a:t>- hypovolem</a:t>
            </a:r>
            <a:r>
              <a:rPr lang="en-US" altLang="cs-CZ" sz="2400">
                <a:latin typeface="+mn-lt"/>
              </a:rPr>
              <a:t>ia</a:t>
            </a:r>
            <a:endParaRPr lang="cs-CZ" altLang="cs-CZ" sz="240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400">
                <a:latin typeface="+mn-lt"/>
              </a:rPr>
              <a:t>- </a:t>
            </a:r>
            <a:r>
              <a:rPr lang="en-US" altLang="cs-CZ" sz="2400">
                <a:latin typeface="+mn-lt"/>
              </a:rPr>
              <a:t>impaired renal functions</a:t>
            </a:r>
            <a:endParaRPr lang="cs-CZ" altLang="cs-CZ" sz="2400">
              <a:latin typeface="+mn-lt"/>
            </a:endParaRPr>
          </a:p>
        </p:txBody>
      </p:sp>
      <p:sp>
        <p:nvSpPr>
          <p:cNvPr id="16396" name="Text Box 12">
            <a:extLst>
              <a:ext uri="{FF2B5EF4-FFF2-40B4-BE49-F238E27FC236}">
                <a16:creationId xmlns:a16="http://schemas.microsoft.com/office/drawing/2014/main" id="{0643B953-82B5-4D33-8A06-23ECD606A1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4572001"/>
            <a:ext cx="2209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cs-CZ" altLang="cs-CZ" sz="2400">
                <a:latin typeface="+mn-lt"/>
              </a:rPr>
              <a:t>protein </a:t>
            </a:r>
            <a:r>
              <a:rPr lang="en-US" altLang="cs-CZ" sz="2400">
                <a:latin typeface="+mn-lt"/>
              </a:rPr>
              <a:t>c</a:t>
            </a:r>
            <a:r>
              <a:rPr lang="cs-CZ" altLang="cs-CZ" sz="2400">
                <a:latin typeface="+mn-lt"/>
              </a:rPr>
              <a:t>atabolism</a:t>
            </a:r>
          </a:p>
        </p:txBody>
      </p:sp>
      <p:sp>
        <p:nvSpPr>
          <p:cNvPr id="16397" name="Line 13">
            <a:extLst>
              <a:ext uri="{FF2B5EF4-FFF2-40B4-BE49-F238E27FC236}">
                <a16:creationId xmlns:a16="http://schemas.microsoft.com/office/drawing/2014/main" id="{CDA99987-C2F3-4055-9147-650E4AE0193A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2362200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cs-CZ">
              <a:latin typeface="+mn-lt"/>
            </a:endParaRPr>
          </a:p>
        </p:txBody>
      </p:sp>
      <p:sp>
        <p:nvSpPr>
          <p:cNvPr id="16398" name="Line 14">
            <a:extLst>
              <a:ext uri="{FF2B5EF4-FFF2-40B4-BE49-F238E27FC236}">
                <a16:creationId xmlns:a16="http://schemas.microsoft.com/office/drawing/2014/main" id="{2A2CB1BF-9DAE-4C40-8577-35AACBE9DEFE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4495800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cs-CZ">
              <a:latin typeface="+mn-lt"/>
            </a:endParaRPr>
          </a:p>
        </p:txBody>
      </p:sp>
      <p:sp>
        <p:nvSpPr>
          <p:cNvPr id="16399" name="Line 15">
            <a:extLst>
              <a:ext uri="{FF2B5EF4-FFF2-40B4-BE49-F238E27FC236}">
                <a16:creationId xmlns:a16="http://schemas.microsoft.com/office/drawing/2014/main" id="{CC1A77A3-2538-487B-8708-7BCD8231E128}"/>
              </a:ext>
            </a:extLst>
          </p:cNvPr>
          <p:cNvSpPr>
            <a:spLocks noChangeShapeType="1"/>
          </p:cNvSpPr>
          <p:nvPr/>
        </p:nvSpPr>
        <p:spPr bwMode="auto">
          <a:xfrm>
            <a:off x="9372600" y="28194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cs-CZ">
              <a:latin typeface="+mn-lt"/>
            </a:endParaRPr>
          </a:p>
        </p:txBody>
      </p:sp>
      <p:sp>
        <p:nvSpPr>
          <p:cNvPr id="16400" name="Text Box 16">
            <a:extLst>
              <a:ext uri="{FF2B5EF4-FFF2-40B4-BE49-F238E27FC236}">
                <a16:creationId xmlns:a16="http://schemas.microsoft.com/office/drawing/2014/main" id="{D2AFFA93-D429-4810-96A7-8FC93C2BF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3276600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cs-CZ" altLang="cs-CZ" sz="2400">
                <a:latin typeface="+mn-lt"/>
                <a:sym typeface="Symbol" panose="05050102010706020507" pitchFamily="18" charset="2"/>
              </a:rPr>
              <a:t></a:t>
            </a:r>
            <a:r>
              <a:rPr lang="cs-CZ" altLang="cs-CZ" sz="2400">
                <a:latin typeface="+mn-lt"/>
              </a:rPr>
              <a:t> A</a:t>
            </a:r>
            <a:r>
              <a:rPr lang="en-US" altLang="cs-CZ" sz="2400">
                <a:latin typeface="+mn-lt"/>
              </a:rPr>
              <a:t>A</a:t>
            </a:r>
            <a:r>
              <a:rPr lang="cs-CZ" altLang="cs-CZ" sz="2400">
                <a:latin typeface="+mn-lt"/>
              </a:rPr>
              <a:t> </a:t>
            </a:r>
            <a:r>
              <a:rPr lang="en-US" altLang="cs-CZ" sz="2400">
                <a:latin typeface="+mn-lt"/>
              </a:rPr>
              <a:t>in liver</a:t>
            </a:r>
            <a:endParaRPr lang="cs-CZ" altLang="cs-CZ" sz="2400">
              <a:latin typeface="+mn-lt"/>
            </a:endParaRPr>
          </a:p>
        </p:txBody>
      </p:sp>
      <p:sp>
        <p:nvSpPr>
          <p:cNvPr id="16401" name="Line 17">
            <a:extLst>
              <a:ext uri="{FF2B5EF4-FFF2-40B4-BE49-F238E27FC236}">
                <a16:creationId xmlns:a16="http://schemas.microsoft.com/office/drawing/2014/main" id="{6D218AD8-E4B7-47F9-9163-CF76E228FB3C}"/>
              </a:ext>
            </a:extLst>
          </p:cNvPr>
          <p:cNvSpPr>
            <a:spLocks noChangeShapeType="1"/>
          </p:cNvSpPr>
          <p:nvPr/>
        </p:nvSpPr>
        <p:spPr bwMode="auto">
          <a:xfrm>
            <a:off x="9296400" y="3810000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cs-CZ">
              <a:latin typeface="+mn-lt"/>
            </a:endParaRPr>
          </a:p>
        </p:txBody>
      </p:sp>
      <p:sp>
        <p:nvSpPr>
          <p:cNvPr id="16402" name="Line 18">
            <a:extLst>
              <a:ext uri="{FF2B5EF4-FFF2-40B4-BE49-F238E27FC236}">
                <a16:creationId xmlns:a16="http://schemas.microsoft.com/office/drawing/2014/main" id="{C96EA622-BF51-4EDC-9142-F23EDE731D3F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3505200"/>
            <a:ext cx="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cs-CZ">
              <a:latin typeface="+mn-lt"/>
            </a:endParaRPr>
          </a:p>
        </p:txBody>
      </p:sp>
      <p:sp>
        <p:nvSpPr>
          <p:cNvPr id="16403" name="Line 19">
            <a:extLst>
              <a:ext uri="{FF2B5EF4-FFF2-40B4-BE49-F238E27FC236}">
                <a16:creationId xmlns:a16="http://schemas.microsoft.com/office/drawing/2014/main" id="{FB836640-156D-464B-AB19-BA11CD5158C4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2133600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cs-CZ">
              <a:latin typeface="+mn-lt"/>
            </a:endParaRPr>
          </a:p>
        </p:txBody>
      </p:sp>
      <p:sp>
        <p:nvSpPr>
          <p:cNvPr id="16404" name="Line 21">
            <a:extLst>
              <a:ext uri="{FF2B5EF4-FFF2-40B4-BE49-F238E27FC236}">
                <a16:creationId xmlns:a16="http://schemas.microsoft.com/office/drawing/2014/main" id="{3DDD7766-2460-42DD-8684-7F73A5B3751B}"/>
              </a:ext>
            </a:extLst>
          </p:cNvPr>
          <p:cNvSpPr>
            <a:spLocks noChangeShapeType="1"/>
          </p:cNvSpPr>
          <p:nvPr/>
        </p:nvSpPr>
        <p:spPr bwMode="auto">
          <a:xfrm>
            <a:off x="2927350" y="3573463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cs-CZ">
              <a:latin typeface="+mn-lt"/>
            </a:endParaRPr>
          </a:p>
        </p:txBody>
      </p:sp>
      <p:sp>
        <p:nvSpPr>
          <p:cNvPr id="16405" name="Line 22">
            <a:extLst>
              <a:ext uri="{FF2B5EF4-FFF2-40B4-BE49-F238E27FC236}">
                <a16:creationId xmlns:a16="http://schemas.microsoft.com/office/drawing/2014/main" id="{8E657206-99DC-492D-88B0-422685D4131C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685800"/>
            <a:ext cx="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cs-CZ">
              <a:latin typeface="+mn-lt"/>
            </a:endParaRPr>
          </a:p>
        </p:txBody>
      </p:sp>
      <p:sp>
        <p:nvSpPr>
          <p:cNvPr id="16406" name="Line 23">
            <a:extLst>
              <a:ext uri="{FF2B5EF4-FFF2-40B4-BE49-F238E27FC236}">
                <a16:creationId xmlns:a16="http://schemas.microsoft.com/office/drawing/2014/main" id="{75132D87-8BE0-4CAB-B6C9-C02D5E24A75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62400" y="685800"/>
            <a:ext cx="9144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cs-CZ">
              <a:latin typeface="+mn-lt"/>
            </a:endParaRPr>
          </a:p>
        </p:txBody>
      </p:sp>
      <p:sp>
        <p:nvSpPr>
          <p:cNvPr id="16407" name="Line 24">
            <a:extLst>
              <a:ext uri="{FF2B5EF4-FFF2-40B4-BE49-F238E27FC236}">
                <a16:creationId xmlns:a16="http://schemas.microsoft.com/office/drawing/2014/main" id="{40C51E42-9926-42C2-B610-FDF00A5843E1}"/>
              </a:ext>
            </a:extLst>
          </p:cNvPr>
          <p:cNvSpPr>
            <a:spLocks noChangeShapeType="1"/>
          </p:cNvSpPr>
          <p:nvPr/>
        </p:nvSpPr>
        <p:spPr bwMode="auto">
          <a:xfrm>
            <a:off x="7543800" y="685800"/>
            <a:ext cx="9906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cs-CZ">
              <a:latin typeface="+mn-lt"/>
            </a:endParaRPr>
          </a:p>
        </p:txBody>
      </p:sp>
      <p:sp>
        <p:nvSpPr>
          <p:cNvPr id="16408" name="Line 25">
            <a:extLst>
              <a:ext uri="{FF2B5EF4-FFF2-40B4-BE49-F238E27FC236}">
                <a16:creationId xmlns:a16="http://schemas.microsoft.com/office/drawing/2014/main" id="{0A8EE37D-587D-4E65-BC6B-77AAB4E32DA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19400" y="6400800"/>
            <a:ext cx="2209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cs-CZ">
              <a:latin typeface="+mn-lt"/>
            </a:endParaRPr>
          </a:p>
        </p:txBody>
      </p:sp>
      <p:sp>
        <p:nvSpPr>
          <p:cNvPr id="16409" name="Line 26">
            <a:extLst>
              <a:ext uri="{FF2B5EF4-FFF2-40B4-BE49-F238E27FC236}">
                <a16:creationId xmlns:a16="http://schemas.microsoft.com/office/drawing/2014/main" id="{B87BFBA1-87F6-416A-BF11-D8929DD3E81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19400" y="5867400"/>
            <a:ext cx="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cs-CZ">
              <a:latin typeface="+mn-lt"/>
            </a:endParaRPr>
          </a:p>
        </p:txBody>
      </p:sp>
      <p:sp>
        <p:nvSpPr>
          <p:cNvPr id="16410" name="Line 27">
            <a:extLst>
              <a:ext uri="{FF2B5EF4-FFF2-40B4-BE49-F238E27FC236}">
                <a16:creationId xmlns:a16="http://schemas.microsoft.com/office/drawing/2014/main" id="{F8F7EB52-E793-48B5-923B-4F63DAD3D272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7200" y="3352800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cs-CZ">
              <a:latin typeface="+mn-lt"/>
            </a:endParaRPr>
          </a:p>
        </p:txBody>
      </p:sp>
      <p:sp>
        <p:nvSpPr>
          <p:cNvPr id="16411" name="Line 28">
            <a:extLst>
              <a:ext uri="{FF2B5EF4-FFF2-40B4-BE49-F238E27FC236}">
                <a16:creationId xmlns:a16="http://schemas.microsoft.com/office/drawing/2014/main" id="{EE69332C-2F63-43AE-B75D-7CF4766BD9F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72400" y="3429000"/>
            <a:ext cx="533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cs-CZ">
              <a:latin typeface="+mn-lt"/>
            </a:endParaRPr>
          </a:p>
        </p:txBody>
      </p:sp>
      <p:sp>
        <p:nvSpPr>
          <p:cNvPr id="16412" name="Line 29">
            <a:extLst>
              <a:ext uri="{FF2B5EF4-FFF2-40B4-BE49-F238E27FC236}">
                <a16:creationId xmlns:a16="http://schemas.microsoft.com/office/drawing/2014/main" id="{BFB9D555-985D-4FAF-B615-BBA2859F0BEA}"/>
              </a:ext>
            </a:extLst>
          </p:cNvPr>
          <p:cNvSpPr>
            <a:spLocks noChangeShapeType="1"/>
          </p:cNvSpPr>
          <p:nvPr/>
        </p:nvSpPr>
        <p:spPr bwMode="auto">
          <a:xfrm>
            <a:off x="2927350" y="4437063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cs-CZ">
              <a:latin typeface="+mn-lt"/>
            </a:endParaRPr>
          </a:p>
        </p:txBody>
      </p:sp>
      <p:pic>
        <p:nvPicPr>
          <p:cNvPr id="29" name="Obrázek 3">
            <a:extLst>
              <a:ext uri="{FF2B5EF4-FFF2-40B4-BE49-F238E27FC236}">
                <a16:creationId xmlns:a16="http://schemas.microsoft.com/office/drawing/2014/main" id="{BD2CEABF-3983-4ABC-870F-52E4D15EA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10B791D-8C2D-4A55-850C-887F47080B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8568" y="3429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B3D2E496-8ECA-46A1-BCF6-4450FC2DA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6" y="1125538"/>
            <a:ext cx="5160963" cy="556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FA915E5A-9ADF-4534-9765-5438522FB74D}"/>
              </a:ext>
            </a:extLst>
          </p:cNvPr>
          <p:cNvSpPr/>
          <p:nvPr/>
        </p:nvSpPr>
        <p:spPr>
          <a:xfrm>
            <a:off x="1847850" y="1628776"/>
            <a:ext cx="3455988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dirty="0">
                <a:latin typeface="+mn-lt"/>
              </a:rPr>
              <a:t>Insulin </a:t>
            </a:r>
            <a:r>
              <a:rPr lang="cs-CZ" dirty="0" err="1">
                <a:latin typeface="+mn-lt"/>
              </a:rPr>
              <a:t>resistance</a:t>
            </a:r>
            <a:endParaRPr lang="cs-CZ" dirty="0">
              <a:latin typeface="+mn-lt"/>
            </a:endParaRPr>
          </a:p>
          <a:p>
            <a:pPr>
              <a:defRPr/>
            </a:pPr>
            <a:endParaRPr lang="cs-CZ" dirty="0">
              <a:latin typeface="+mn-lt"/>
            </a:endParaRPr>
          </a:p>
          <a:p>
            <a:pPr>
              <a:defRPr/>
            </a:pPr>
            <a:r>
              <a:rPr lang="cs-CZ" dirty="0" err="1">
                <a:latin typeface="+mn-lt"/>
              </a:rPr>
              <a:t>Hypertension</a:t>
            </a:r>
            <a:r>
              <a:rPr lang="cs-CZ" dirty="0">
                <a:latin typeface="+mn-lt"/>
              </a:rPr>
              <a:t> (</a:t>
            </a:r>
            <a:r>
              <a:rPr lang="cs-CZ" dirty="0" err="1">
                <a:latin typeface="+mn-lt"/>
              </a:rPr>
              <a:t>high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blood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pressure</a:t>
            </a:r>
            <a:r>
              <a:rPr lang="cs-CZ" dirty="0">
                <a:latin typeface="+mn-lt"/>
              </a:rPr>
              <a:t>)</a:t>
            </a:r>
          </a:p>
          <a:p>
            <a:pPr>
              <a:defRPr/>
            </a:pPr>
            <a:endParaRPr lang="cs-CZ" dirty="0">
              <a:latin typeface="+mn-lt"/>
            </a:endParaRPr>
          </a:p>
          <a:p>
            <a:pPr>
              <a:defRPr/>
            </a:pPr>
            <a:r>
              <a:rPr lang="cs-CZ" dirty="0" err="1">
                <a:latin typeface="+mn-lt"/>
              </a:rPr>
              <a:t>Hypertriglyceridaemia</a:t>
            </a:r>
            <a:r>
              <a:rPr lang="cs-CZ" dirty="0">
                <a:latin typeface="+mn-lt"/>
              </a:rPr>
              <a:t> (</a:t>
            </a:r>
            <a:r>
              <a:rPr lang="cs-CZ" dirty="0" err="1">
                <a:latin typeface="+mn-lt"/>
              </a:rPr>
              <a:t>elevated</a:t>
            </a:r>
            <a:r>
              <a:rPr lang="cs-CZ" dirty="0">
                <a:latin typeface="+mn-lt"/>
              </a:rPr>
              <a:t> TAG)</a:t>
            </a:r>
          </a:p>
          <a:p>
            <a:pPr>
              <a:defRPr/>
            </a:pPr>
            <a:endParaRPr lang="cs-CZ" dirty="0">
              <a:latin typeface="+mn-lt"/>
            </a:endParaRPr>
          </a:p>
          <a:p>
            <a:pPr>
              <a:defRPr/>
            </a:pPr>
            <a:r>
              <a:rPr lang="cs-CZ" dirty="0" err="1">
                <a:latin typeface="+mn-lt"/>
              </a:rPr>
              <a:t>Disorders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of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glucose</a:t>
            </a:r>
            <a:r>
              <a:rPr lang="cs-CZ" dirty="0">
                <a:latin typeface="+mn-lt"/>
              </a:rPr>
              <a:t> tolerance </a:t>
            </a:r>
            <a:r>
              <a:rPr lang="cs-CZ" dirty="0" err="1">
                <a:latin typeface="+mn-lt"/>
              </a:rPr>
              <a:t>or</a:t>
            </a:r>
            <a:r>
              <a:rPr lang="cs-CZ" dirty="0">
                <a:latin typeface="+mn-lt"/>
              </a:rPr>
              <a:t> diabetes</a:t>
            </a:r>
          </a:p>
          <a:p>
            <a:pPr>
              <a:defRPr/>
            </a:pPr>
            <a:endParaRPr lang="cs-CZ" dirty="0">
              <a:latin typeface="+mn-lt"/>
            </a:endParaRPr>
          </a:p>
          <a:p>
            <a:pPr>
              <a:defRPr/>
            </a:pPr>
            <a:r>
              <a:rPr lang="cs-CZ" dirty="0">
                <a:latin typeface="+mn-lt"/>
              </a:rPr>
              <a:t>Obesity type </a:t>
            </a:r>
            <a:r>
              <a:rPr lang="cs-CZ" dirty="0" err="1">
                <a:latin typeface="+mn-lt"/>
              </a:rPr>
              <a:t>of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apple</a:t>
            </a:r>
            <a:r>
              <a:rPr lang="cs-CZ" dirty="0">
                <a:latin typeface="+mn-lt"/>
              </a:rPr>
              <a:t> (male type </a:t>
            </a:r>
            <a:r>
              <a:rPr lang="cs-CZ" dirty="0" err="1">
                <a:latin typeface="+mn-lt"/>
              </a:rPr>
              <a:t>of</a:t>
            </a:r>
            <a:r>
              <a:rPr lang="cs-CZ" dirty="0">
                <a:latin typeface="+mn-lt"/>
              </a:rPr>
              <a:t> obesity)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14CFF5B-C967-424D-B3A2-F61B731DC32F}"/>
              </a:ext>
            </a:extLst>
          </p:cNvPr>
          <p:cNvSpPr txBox="1"/>
          <p:nvPr/>
        </p:nvSpPr>
        <p:spPr>
          <a:xfrm>
            <a:off x="3576639" y="333375"/>
            <a:ext cx="4175125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2800" b="1" dirty="0">
                <a:latin typeface="+mj-lt"/>
              </a:rPr>
              <a:t>METABOLIC SYNDROME</a:t>
            </a:r>
          </a:p>
        </p:txBody>
      </p:sp>
      <p:pic>
        <p:nvPicPr>
          <p:cNvPr id="5" name="Obrázek 3">
            <a:extLst>
              <a:ext uri="{FF2B5EF4-FFF2-40B4-BE49-F238E27FC236}">
                <a16:creationId xmlns:a16="http://schemas.microsoft.com/office/drawing/2014/main" id="{A5F33197-7BAA-443F-8A9D-EF91C7C46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4EC7632-86A4-4BF5-8D6E-DBAD1300624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75721" y="3333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>
            <a:extLst>
              <a:ext uri="{FF2B5EF4-FFF2-40B4-BE49-F238E27FC236}">
                <a16:creationId xmlns:a16="http://schemas.microsoft.com/office/drawing/2014/main" id="{5A597B0A-9F23-415A-AD35-45CDE74E432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703388" y="188913"/>
            <a:ext cx="8686800" cy="4572000"/>
          </a:xfrm>
        </p:spPr>
        <p:txBody>
          <a:bodyPr/>
          <a:lstStyle/>
          <a:p>
            <a:r>
              <a:rPr lang="cs-CZ" altLang="cs-CZ" b="1"/>
              <a:t>In</a:t>
            </a:r>
            <a:r>
              <a:rPr lang="en-US" altLang="cs-CZ" b="1"/>
              <a:t>s</a:t>
            </a:r>
            <a:r>
              <a:rPr lang="cs-CZ" altLang="cs-CZ" b="1"/>
              <a:t>u</a:t>
            </a:r>
            <a:r>
              <a:rPr lang="en-US" altLang="cs-CZ" b="1"/>
              <a:t>lin</a:t>
            </a:r>
            <a:r>
              <a:rPr lang="cs-CZ" altLang="cs-CZ" b="1"/>
              <a:t> </a:t>
            </a:r>
            <a:r>
              <a:rPr lang="cs-CZ" altLang="cs-CZ"/>
              <a:t>=  </a:t>
            </a:r>
            <a:r>
              <a:rPr lang="en-US" altLang="cs-CZ"/>
              <a:t>lowmolecular protein</a:t>
            </a:r>
            <a:r>
              <a:rPr lang="cs-CZ" altLang="cs-CZ"/>
              <a:t>, 2 </a:t>
            </a:r>
            <a:r>
              <a:rPr lang="en-US" altLang="cs-CZ"/>
              <a:t>chains</a:t>
            </a:r>
            <a:r>
              <a:rPr lang="cs-CZ" altLang="cs-CZ"/>
              <a:t> </a:t>
            </a:r>
            <a:br>
              <a:rPr lang="cs-CZ" altLang="cs-CZ"/>
            </a:br>
            <a:r>
              <a:rPr lang="cs-CZ" altLang="cs-CZ"/>
              <a:t>(A 21 A</a:t>
            </a:r>
            <a:r>
              <a:rPr lang="en-US" altLang="cs-CZ"/>
              <a:t>A,</a:t>
            </a:r>
            <a:r>
              <a:rPr lang="cs-CZ" altLang="cs-CZ"/>
              <a:t> B 30 A</a:t>
            </a:r>
            <a:r>
              <a:rPr lang="en-US" altLang="cs-CZ"/>
              <a:t>A</a:t>
            </a:r>
            <a:r>
              <a:rPr lang="cs-CZ" altLang="cs-CZ"/>
              <a:t>), 2 S-S </a:t>
            </a:r>
            <a:r>
              <a:rPr lang="en-US" altLang="cs-CZ"/>
              <a:t> bonds</a:t>
            </a:r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pPr algn="l"/>
            <a:endParaRPr lang="cs-CZ" altLang="cs-CZ"/>
          </a:p>
          <a:p>
            <a:pPr algn="l"/>
            <a:endParaRPr lang="cs-CZ" altLang="cs-CZ"/>
          </a:p>
          <a:p>
            <a:pPr algn="l"/>
            <a:endParaRPr lang="cs-CZ" altLang="cs-CZ"/>
          </a:p>
          <a:p>
            <a:pPr algn="l"/>
            <a:endParaRPr lang="cs-CZ" altLang="cs-CZ"/>
          </a:p>
          <a:p>
            <a:pPr algn="l"/>
            <a:r>
              <a:rPr lang="cs-CZ" altLang="cs-CZ"/>
              <a:t>Synt</a:t>
            </a:r>
            <a:r>
              <a:rPr lang="en-US" altLang="cs-CZ"/>
              <a:t>hesis</a:t>
            </a:r>
            <a:r>
              <a:rPr lang="cs-CZ" altLang="cs-CZ"/>
              <a:t> - preproin</a:t>
            </a:r>
            <a:r>
              <a:rPr lang="en-US" altLang="cs-CZ"/>
              <a:t>s</a:t>
            </a:r>
            <a:r>
              <a:rPr lang="cs-CZ" altLang="cs-CZ"/>
              <a:t>ul</a:t>
            </a:r>
            <a:r>
              <a:rPr lang="en-US" altLang="cs-CZ"/>
              <a:t>in</a:t>
            </a:r>
            <a:r>
              <a:rPr lang="cs-CZ" altLang="cs-CZ"/>
              <a:t> (107 A</a:t>
            </a:r>
            <a:r>
              <a:rPr lang="en-US" altLang="cs-CZ"/>
              <a:t>A</a:t>
            </a:r>
            <a:r>
              <a:rPr lang="cs-CZ" altLang="cs-CZ"/>
              <a:t>) </a:t>
            </a:r>
            <a:r>
              <a:rPr lang="cs-CZ" altLang="cs-CZ">
                <a:sym typeface="Symbol" panose="05050102010706020507" pitchFamily="18" charset="2"/>
              </a:rPr>
              <a:t> </a:t>
            </a:r>
            <a:br>
              <a:rPr lang="cs-CZ" altLang="cs-CZ">
                <a:sym typeface="Symbol" panose="05050102010706020507" pitchFamily="18" charset="2"/>
              </a:rPr>
            </a:br>
            <a:r>
              <a:rPr lang="cs-CZ" altLang="cs-CZ">
                <a:sym typeface="Symbol" panose="05050102010706020507" pitchFamily="18" charset="2"/>
              </a:rPr>
              <a:t> </a:t>
            </a:r>
            <a:r>
              <a:rPr lang="cs-CZ" altLang="cs-CZ"/>
              <a:t>proin</a:t>
            </a:r>
            <a:r>
              <a:rPr lang="en-US" altLang="cs-CZ"/>
              <a:t>sulin</a:t>
            </a:r>
            <a:r>
              <a:rPr lang="cs-CZ" altLang="cs-CZ"/>
              <a:t> (82 A</a:t>
            </a:r>
            <a:r>
              <a:rPr lang="en-US" altLang="cs-CZ"/>
              <a:t>A</a:t>
            </a:r>
            <a:r>
              <a:rPr lang="cs-CZ" altLang="cs-CZ"/>
              <a:t>, A</a:t>
            </a:r>
            <a:r>
              <a:rPr lang="en-US" altLang="cs-CZ"/>
              <a:t>,</a:t>
            </a:r>
            <a:r>
              <a:rPr lang="cs-CZ" altLang="cs-CZ"/>
              <a:t>B</a:t>
            </a:r>
            <a:r>
              <a:rPr lang="en-US" altLang="cs-CZ"/>
              <a:t>  </a:t>
            </a:r>
            <a:r>
              <a:rPr lang="cs-CZ" altLang="cs-CZ"/>
              <a:t>+C-peptide)</a:t>
            </a:r>
            <a:r>
              <a:rPr lang="cs-CZ" altLang="cs-CZ">
                <a:sym typeface="Symbol" panose="05050102010706020507" pitchFamily="18" charset="2"/>
              </a:rPr>
              <a:t></a:t>
            </a:r>
            <a:r>
              <a:rPr lang="cs-CZ" altLang="cs-CZ"/>
              <a:t>in</a:t>
            </a:r>
            <a:r>
              <a:rPr lang="en-US" altLang="cs-CZ"/>
              <a:t>sulin</a:t>
            </a:r>
            <a:endParaRPr lang="cs-CZ" altLang="cs-CZ"/>
          </a:p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Line 4">
            <a:extLst>
              <a:ext uri="{FF2B5EF4-FFF2-40B4-BE49-F238E27FC236}">
                <a16:creationId xmlns:a16="http://schemas.microsoft.com/office/drawing/2014/main" id="{B8EA2BBE-6586-4C94-B0BA-E4612C53A61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27575" y="4500563"/>
            <a:ext cx="457200" cy="685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7694353E-B564-47A6-B236-057461348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5550" y="5197475"/>
            <a:ext cx="802798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3000">
                <a:latin typeface="Arial" panose="020B0604020202020204" pitchFamily="34" charset="0"/>
              </a:rPr>
              <a:t>marker of endogenous</a:t>
            </a:r>
            <a:r>
              <a:rPr lang="cs-CZ" altLang="cs-CZ" sz="3000">
                <a:latin typeface="Arial" panose="020B0604020202020204" pitchFamily="34" charset="0"/>
              </a:rPr>
              <a:t> </a:t>
            </a:r>
            <a:r>
              <a:rPr lang="en-US" altLang="cs-CZ" sz="3000">
                <a:latin typeface="Arial" panose="020B0604020202020204" pitchFamily="34" charset="0"/>
              </a:rPr>
              <a:t>secretion of insulin</a:t>
            </a:r>
            <a:endParaRPr lang="cs-CZ" altLang="cs-CZ" sz="30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</a:rPr>
              <a:t> </a:t>
            </a:r>
            <a:r>
              <a:rPr lang="cs-CZ" altLang="cs-CZ" sz="2200">
                <a:latin typeface="Arial" panose="020B0604020202020204" pitchFamily="34" charset="0"/>
              </a:rPr>
              <a:t>(</a:t>
            </a:r>
            <a:r>
              <a:rPr lang="en-US" altLang="cs-CZ" sz="2200">
                <a:latin typeface="Arial" panose="020B0604020202020204" pitchFamily="34" charset="0"/>
              </a:rPr>
              <a:t>is not me</a:t>
            </a:r>
            <a:r>
              <a:rPr lang="cs-CZ" altLang="cs-CZ" sz="2200">
                <a:latin typeface="Arial" panose="020B0604020202020204" pitchFamily="34" charset="0"/>
              </a:rPr>
              <a:t>t</a:t>
            </a:r>
            <a:r>
              <a:rPr lang="en-US" altLang="cs-CZ" sz="2200">
                <a:latin typeface="Arial" panose="020B0604020202020204" pitchFamily="34" charset="0"/>
              </a:rPr>
              <a:t>abolized by the liver so quickly</a:t>
            </a:r>
            <a:r>
              <a:rPr lang="cs-CZ" altLang="cs-CZ" sz="2200">
                <a:latin typeface="Arial" panose="020B0604020202020204" pitchFamily="34" charset="0"/>
              </a:rPr>
              <a:t>)</a:t>
            </a:r>
          </a:p>
        </p:txBody>
      </p:sp>
      <p:pic>
        <p:nvPicPr>
          <p:cNvPr id="31749" name="Picture 4" descr="Bez názvu">
            <a:extLst>
              <a:ext uri="{FF2B5EF4-FFF2-40B4-BE49-F238E27FC236}">
                <a16:creationId xmlns:a16="http://schemas.microsoft.com/office/drawing/2014/main" id="{A7E242A1-6F45-48EE-BF99-A48E50BA4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413" y="1082676"/>
            <a:ext cx="4343400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3">
            <a:extLst>
              <a:ext uri="{FF2B5EF4-FFF2-40B4-BE49-F238E27FC236}">
                <a16:creationId xmlns:a16="http://schemas.microsoft.com/office/drawing/2014/main" id="{BCC1E448-C648-49EC-9F92-C4015454E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8F85B91-B491-47DB-B0B5-1A71697F37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75721" y="33265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19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6BC5791F-1BCB-4570-B08F-31729932E4E8}"/>
              </a:ext>
            </a:extLst>
          </p:cNvPr>
          <p:cNvSpPr>
            <a:spLocks noGrp="1" noChangeArrowheads="1"/>
          </p:cNvSpPr>
          <p:nvPr>
            <p:ph type="ctrTitle"/>
            <p:custDataLst>
              <p:tags r:id="rId2"/>
            </p:custDataLst>
          </p:nvPr>
        </p:nvSpPr>
        <p:spPr>
          <a:xfrm>
            <a:off x="1986764" y="1916832"/>
            <a:ext cx="7986713" cy="2736206"/>
          </a:xfrm>
        </p:spPr>
        <p:txBody>
          <a:bodyPr/>
          <a:lstStyle/>
          <a:p>
            <a:pPr>
              <a:lnSpc>
                <a:spcPct val="140000"/>
              </a:lnSpc>
              <a:defRPr/>
            </a:pPr>
            <a:r>
              <a:rPr lang="cs-CZ" altLang="cs-CZ" sz="2600" dirty="0" err="1">
                <a:latin typeface="+mn-lt"/>
              </a:rPr>
              <a:t>somatostatin</a:t>
            </a:r>
            <a:br>
              <a:rPr lang="cs-CZ" altLang="cs-CZ" sz="2600" dirty="0">
                <a:latin typeface="+mn-lt"/>
              </a:rPr>
            </a:br>
            <a:r>
              <a:rPr lang="cs-CZ" altLang="cs-CZ" sz="2600" dirty="0">
                <a:latin typeface="+mn-lt"/>
              </a:rPr>
              <a:t>	insulin (negative feedback)</a:t>
            </a:r>
            <a:br>
              <a:rPr lang="cs-CZ" altLang="cs-CZ" sz="2600" dirty="0">
                <a:latin typeface="+mn-lt"/>
              </a:rPr>
            </a:br>
            <a:r>
              <a:rPr lang="cs-CZ" altLang="cs-CZ" sz="2600" dirty="0">
                <a:latin typeface="+mn-lt"/>
              </a:rPr>
              <a:t>	</a:t>
            </a:r>
            <a:r>
              <a:rPr lang="cs-CZ" altLang="cs-CZ" sz="2600" dirty="0">
                <a:latin typeface="+mn-lt"/>
                <a:sym typeface="Symbol" pitchFamily="18" charset="2"/>
              </a:rPr>
              <a:t></a:t>
            </a:r>
            <a:r>
              <a:rPr lang="cs-CZ" altLang="cs-CZ" sz="2600" dirty="0">
                <a:latin typeface="+mn-lt"/>
              </a:rPr>
              <a:t> - </a:t>
            </a:r>
            <a:r>
              <a:rPr lang="cs-CZ" altLang="cs-CZ" sz="2600" dirty="0" err="1">
                <a:latin typeface="+mn-lt"/>
              </a:rPr>
              <a:t>activation</a:t>
            </a:r>
            <a:r>
              <a:rPr lang="cs-CZ" altLang="cs-CZ" sz="2600" dirty="0">
                <a:latin typeface="+mn-lt"/>
              </a:rPr>
              <a:t> </a:t>
            </a:r>
            <a:r>
              <a:rPr lang="cs-CZ" altLang="cs-CZ" sz="2600" dirty="0" err="1">
                <a:latin typeface="+mn-lt"/>
              </a:rPr>
              <a:t>of</a:t>
            </a:r>
            <a:r>
              <a:rPr lang="cs-CZ" altLang="cs-CZ" sz="2600" dirty="0">
                <a:latin typeface="+mn-lt"/>
              </a:rPr>
              <a:t> </a:t>
            </a:r>
            <a:r>
              <a:rPr lang="cs-CZ" altLang="cs-CZ" sz="2600" dirty="0" err="1">
                <a:latin typeface="+mn-lt"/>
              </a:rPr>
              <a:t>sympathetic</a:t>
            </a:r>
            <a:r>
              <a:rPr lang="cs-CZ" altLang="cs-CZ" sz="2600" dirty="0">
                <a:latin typeface="+mn-lt"/>
              </a:rPr>
              <a:t> </a:t>
            </a:r>
            <a:r>
              <a:rPr lang="cs-CZ" altLang="cs-CZ" sz="2600" dirty="0" err="1">
                <a:latin typeface="+mn-lt"/>
              </a:rPr>
              <a:t>n.s</a:t>
            </a:r>
            <a:r>
              <a:rPr lang="cs-CZ" altLang="cs-CZ" sz="2600" dirty="0">
                <a:latin typeface="+mn-lt"/>
              </a:rPr>
              <a:t>. (adrenalin)</a:t>
            </a:r>
            <a:br>
              <a:rPr lang="cs-CZ" altLang="cs-CZ" sz="2600" dirty="0">
                <a:latin typeface="+mn-lt"/>
              </a:rPr>
            </a:br>
            <a:r>
              <a:rPr lang="cs-CZ" altLang="cs-CZ" sz="2600" dirty="0">
                <a:latin typeface="+mn-lt"/>
              </a:rPr>
              <a:t>	</a:t>
            </a:r>
            <a:endParaRPr lang="cs-CZ" altLang="cs-CZ" dirty="0">
              <a:latin typeface="+mn-lt"/>
            </a:endParaRPr>
          </a:p>
        </p:txBody>
      </p:sp>
      <p:sp>
        <p:nvSpPr>
          <p:cNvPr id="18435" name="Text Box 4">
            <a:extLst>
              <a:ext uri="{FF2B5EF4-FFF2-40B4-BE49-F238E27FC236}">
                <a16:creationId xmlns:a16="http://schemas.microsoft.com/office/drawing/2014/main" id="{EDFE225D-7C89-43BC-B9E0-83D096A1D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5680" y="692696"/>
            <a:ext cx="67691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cs-CZ" altLang="cs-CZ" sz="3000" b="1" dirty="0" err="1">
                <a:latin typeface="+mn-lt"/>
              </a:rPr>
              <a:t>Factors</a:t>
            </a:r>
            <a:r>
              <a:rPr lang="cs-CZ" altLang="cs-CZ" sz="3000" b="1" dirty="0">
                <a:latin typeface="+mn-lt"/>
              </a:rPr>
              <a:t> </a:t>
            </a:r>
            <a:r>
              <a:rPr lang="cs-CZ" altLang="cs-CZ" sz="3000" b="1" dirty="0" err="1">
                <a:latin typeface="+mn-lt"/>
              </a:rPr>
              <a:t>decreasing</a:t>
            </a:r>
            <a:r>
              <a:rPr lang="cs-CZ" altLang="cs-CZ" sz="3000" b="1" dirty="0">
                <a:latin typeface="+mn-lt"/>
              </a:rPr>
              <a:t> insulin </a:t>
            </a:r>
            <a:r>
              <a:rPr lang="cs-CZ" altLang="cs-CZ" sz="3000" b="1" dirty="0" err="1">
                <a:latin typeface="+mn-lt"/>
              </a:rPr>
              <a:t>secretion</a:t>
            </a:r>
            <a:endParaRPr lang="cs-CZ" altLang="cs-CZ" sz="3000" b="1" dirty="0">
              <a:latin typeface="+mn-lt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B911DB5-C3FA-4B41-B2B4-4BCA85848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3">
            <a:extLst>
              <a:ext uri="{FF2B5EF4-FFF2-40B4-BE49-F238E27FC236}">
                <a16:creationId xmlns:a16="http://schemas.microsoft.com/office/drawing/2014/main" id="{CE96625C-6887-4DCC-AA02-1B2DEBEA0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9196" y="59360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D320523-F1DD-4A46-B261-67C292E9AC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80576" y="30058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4" name="Object 4">
            <a:extLst>
              <a:ext uri="{FF2B5EF4-FFF2-40B4-BE49-F238E27FC236}">
                <a16:creationId xmlns:a16="http://schemas.microsoft.com/office/drawing/2014/main" id="{16B57375-FF17-4C25-A343-43FAB30BC6F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33600" y="838201"/>
          <a:ext cx="8077200" cy="545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Rastrový obrázek" r:id="rId7" imgW="11174385" imgH="7542857" progId="Paint.Picture">
                  <p:embed/>
                </p:oleObj>
              </mc:Choice>
              <mc:Fallback>
                <p:oleObj name="Rastrový obrázek" r:id="rId7" imgW="11174385" imgH="7542857" progId="Paint.Picture">
                  <p:embed/>
                  <p:pic>
                    <p:nvPicPr>
                      <p:cNvPr id="44034" name="Object 4">
                        <a:extLst>
                          <a:ext uri="{FF2B5EF4-FFF2-40B4-BE49-F238E27FC236}">
                            <a16:creationId xmlns:a16="http://schemas.microsoft.com/office/drawing/2014/main" id="{16B57375-FF17-4C25-A343-43FAB30BC6F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838201"/>
                        <a:ext cx="8077200" cy="5453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35" name="Text Box 5">
            <a:extLst>
              <a:ext uri="{FF2B5EF4-FFF2-40B4-BE49-F238E27FC236}">
                <a16:creationId xmlns:a16="http://schemas.microsoft.com/office/drawing/2014/main" id="{5670222A-99BD-4FE2-AA2B-41D47EC03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0"/>
            <a:ext cx="6629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4400">
                <a:latin typeface="Arial" panose="020B0604020202020204" pitchFamily="34" charset="0"/>
              </a:rPr>
              <a:t>Insulin receptor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44036" name="Text Box 6">
            <a:extLst>
              <a:ext uri="{FF2B5EF4-FFF2-40B4-BE49-F238E27FC236}">
                <a16:creationId xmlns:a16="http://schemas.microsoft.com/office/drawing/2014/main" id="{723BE281-56EF-43AE-A22B-FE72B98BEB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6324601"/>
            <a:ext cx="3429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Lincová a kol. 2002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pic>
        <p:nvPicPr>
          <p:cNvPr id="44037" name="Picture 7">
            <a:extLst>
              <a:ext uri="{FF2B5EF4-FFF2-40B4-BE49-F238E27FC236}">
                <a16:creationId xmlns:a16="http://schemas.microsoft.com/office/drawing/2014/main" id="{A30CEE4F-D766-4084-AB8F-10883115C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564" y="804864"/>
            <a:ext cx="8523287" cy="525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Obrázek 3">
            <a:extLst>
              <a:ext uri="{FF2B5EF4-FFF2-40B4-BE49-F238E27FC236}">
                <a16:creationId xmlns:a16="http://schemas.microsoft.com/office/drawing/2014/main" id="{45171BBE-F73A-43EB-8C5D-21C2EC335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19B4D85-8819-4558-A20A-BC28788EC45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75721" y="3810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30"/>
  <p:tag name="ARS_PPT_DBNAME" val="3rd_lecture_2021_AS_with_comments[20211008112446501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SLIDE_ISRESPONSED" val="1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DUENO" val="100"/>
  <p:tag name="ARS_SLIDE_PARTICIPANTNUM" val="10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CHARTPARA_SHOWWINDOW" val="0"/>
  <p:tag name="ARS_CHARTSHOWITEMTEXT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SLIDE_ISRESPONSED" val="1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SLIDE_ISRESPONSED" val="1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SLIDE_ISRESPONSED" val="1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CHARTPARA_SHOWWINDOW" val="0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SLIDE_ISRESPONSED" val="1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CHARTPARA_SHOWWINDOW" val="0"/>
  <p:tag name="ARS_CHARTSHOWITEMTEXT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CHARTPARA_SHOWWINDOW" val="0"/>
  <p:tag name="ARS_CHARTSHOWITEMTEXT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SLIDE_ISRESPONSED" val="1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SLIDE_ISRESPONSED" val="1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CHARTPARA_SHOWWINDOW" val="0"/>
  <p:tag name="ARS_CHARTSHOWITEMTEXT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CHARTPARA_SHOWWINDOW" val="0"/>
  <p:tag name="ARS_CHARTSHOWITEMTEXT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CHARTPARA_SHOWWINDOW" val="0"/>
  <p:tag name="ARS_CHARTSHOWITEMTEXT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CHARTPARA_SHOWWINDOW" val="0"/>
  <p:tag name="ARS_CHARTSHOWITEMTEXT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CHARTPARA_SHOWWINDOW" val="0"/>
  <p:tag name="ARS_CHARTSHOWITEMTEXT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CHARTPARA_SHOWWINDOW" val="0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21642</TotalTime>
  <Words>1947</Words>
  <Application>Microsoft Office PowerPoint</Application>
  <PresentationFormat>Širokoúhlá obrazovka</PresentationFormat>
  <Paragraphs>381</Paragraphs>
  <Slides>45</Slides>
  <Notes>37</Notes>
  <HiddenSlides>0</HiddenSlides>
  <MMClips>36</MMClips>
  <ScaleCrop>false</ScaleCrop>
  <HeadingPairs>
    <vt:vector size="8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45</vt:i4>
      </vt:variant>
    </vt:vector>
  </HeadingPairs>
  <TitlesOfParts>
    <vt:vector size="56" baseType="lpstr">
      <vt:lpstr>Microsoft YaHei</vt:lpstr>
      <vt:lpstr>Arial</vt:lpstr>
      <vt:lpstr>Calibri</vt:lpstr>
      <vt:lpstr>Calibri Light</vt:lpstr>
      <vt:lpstr>Segoe UI Semilight</vt:lpstr>
      <vt:lpstr>Symbol</vt:lpstr>
      <vt:lpstr>Times New Roman</vt:lpstr>
      <vt:lpstr>Wingdings</vt:lpstr>
      <vt:lpstr>Motiv Office</vt:lpstr>
      <vt:lpstr>Rastrový obrázek</vt:lpstr>
      <vt:lpstr>ISIS/Draw Sketch</vt:lpstr>
      <vt:lpstr>Prezentace aplikace PowerPoint</vt:lpstr>
      <vt:lpstr>Antidiabetic drugs</vt:lpstr>
      <vt:lpstr>Diabetes mellitus</vt:lpstr>
      <vt:lpstr>Prezentace aplikace PowerPoint</vt:lpstr>
      <vt:lpstr>Prezentace aplikace PowerPoint</vt:lpstr>
      <vt:lpstr>Prezentace aplikace PowerPoint</vt:lpstr>
      <vt:lpstr>Prezentace aplikace PowerPoint</vt:lpstr>
      <vt:lpstr>somatostatin  insulin (negative feedback)   - activation of sympathetic n.s. (adrenalin)  </vt:lpstr>
      <vt:lpstr>Prezentace aplikace PowerPoint</vt:lpstr>
      <vt:lpstr>Prezentace aplikace PowerPoint</vt:lpstr>
      <vt:lpstr>              Types of insulin</vt:lpstr>
      <vt:lpstr>Terapeutical use of insulin</vt:lpstr>
      <vt:lpstr>         Insulin preparations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Delivery systems (self-administration)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Antidiabetics</vt:lpstr>
      <vt:lpstr>Criteria for initiation of pharmacotherapy of DM II type   and suitable selection of drug </vt:lpstr>
      <vt:lpstr>Prezentace aplikace PowerPoint</vt:lpstr>
      <vt:lpstr>                    Antidiabetics</vt:lpstr>
      <vt:lpstr>Biguanides</vt:lpstr>
      <vt:lpstr>Prezentace aplikace PowerPoint</vt:lpstr>
      <vt:lpstr>sulfonylurea derivatives (SU)</vt:lpstr>
      <vt:lpstr>SU derivatives</vt:lpstr>
      <vt:lpstr>Prezentace aplikace PowerPoint</vt:lpstr>
      <vt:lpstr>Thiazolidinediones</vt:lpstr>
      <vt:lpstr>Thiazolidindiones</vt:lpstr>
      <vt:lpstr>Prezentace aplikace PowerPoint</vt:lpstr>
      <vt:lpstr>Inhibitors of intestinal glucosidase</vt:lpstr>
      <vt:lpstr>Prezentace aplikace PowerPoint</vt:lpstr>
      <vt:lpstr>Meglitinides</vt:lpstr>
      <vt:lpstr>Prezentace aplikace PowerPoint</vt:lpstr>
      <vt:lpstr>DM - Complications</vt:lpstr>
      <vt:lpstr>DM - Complications</vt:lpstr>
      <vt:lpstr>DM - Complications</vt:lpstr>
      <vt:lpstr>Prezentace aplikace PowerPoint</vt:lpstr>
      <vt:lpstr>Prezentace aplikace PowerPoint</vt:lpstr>
    </vt:vector>
  </TitlesOfParts>
  <Company>lf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Nováková</dc:creator>
  <cp:lastModifiedBy>Leoš Landa</cp:lastModifiedBy>
  <cp:revision>233</cp:revision>
  <dcterms:created xsi:type="dcterms:W3CDTF">2008-04-21T15:20:38Z</dcterms:created>
  <dcterms:modified xsi:type="dcterms:W3CDTF">2021-10-08T10:17:46Z</dcterms:modified>
</cp:coreProperties>
</file>