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2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3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4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61.xml" ContentType="application/vnd.openxmlformats-officedocument.presentationml.tags+xml"/>
  <Override PartName="/ppt/notesSlides/notesSlide8.xml" ContentType="application/vnd.openxmlformats-officedocument.presentationml.notesSlid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9.xml" ContentType="application/vnd.openxmlformats-officedocument.presentationml.notesSlide+xml"/>
  <Override PartName="/ppt/tags/tag64.xml" ContentType="application/vnd.openxmlformats-officedocument.presentationml.tags+xml"/>
  <Override PartName="/ppt/notesSlides/notesSlide10.xml" ContentType="application/vnd.openxmlformats-officedocument.presentationml.notesSlid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notesSlides/notesSlide11.xml" ContentType="application/vnd.openxmlformats-officedocument.presentationml.notesSlid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notesSlides/notesSlide12.xml" ContentType="application/vnd.openxmlformats-officedocument.presentationml.notesSlide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72"/>
  </p:notesMasterIdLst>
  <p:handoutMasterIdLst>
    <p:handoutMasterId r:id="rId73"/>
  </p:handoutMasterIdLst>
  <p:sldIdLst>
    <p:sldId id="256" r:id="rId2"/>
    <p:sldId id="263" r:id="rId3"/>
    <p:sldId id="265" r:id="rId4"/>
    <p:sldId id="1430" r:id="rId5"/>
    <p:sldId id="264" r:id="rId6"/>
    <p:sldId id="425" r:id="rId7"/>
    <p:sldId id="268" r:id="rId8"/>
    <p:sldId id="273" r:id="rId9"/>
    <p:sldId id="294" r:id="rId10"/>
    <p:sldId id="313" r:id="rId11"/>
    <p:sldId id="274" r:id="rId12"/>
    <p:sldId id="275" r:id="rId13"/>
    <p:sldId id="292" r:id="rId14"/>
    <p:sldId id="276" r:id="rId15"/>
    <p:sldId id="296" r:id="rId16"/>
    <p:sldId id="1431" r:id="rId17"/>
    <p:sldId id="284" r:id="rId18"/>
    <p:sldId id="285" r:id="rId19"/>
    <p:sldId id="287" r:id="rId20"/>
    <p:sldId id="295" r:id="rId21"/>
    <p:sldId id="299" r:id="rId22"/>
    <p:sldId id="302" r:id="rId23"/>
    <p:sldId id="303" r:id="rId24"/>
    <p:sldId id="311" r:id="rId25"/>
    <p:sldId id="429" r:id="rId26"/>
    <p:sldId id="312" r:id="rId27"/>
    <p:sldId id="288" r:id="rId28"/>
    <p:sldId id="269" r:id="rId29"/>
    <p:sldId id="434" r:id="rId30"/>
    <p:sldId id="435" r:id="rId31"/>
    <p:sldId id="436" r:id="rId32"/>
    <p:sldId id="438" r:id="rId33"/>
    <p:sldId id="439" r:id="rId34"/>
    <p:sldId id="444" r:id="rId35"/>
    <p:sldId id="445" r:id="rId36"/>
    <p:sldId id="607" r:id="rId37"/>
    <p:sldId id="1435" r:id="rId38"/>
    <p:sldId id="1436" r:id="rId39"/>
    <p:sldId id="1433" r:id="rId40"/>
    <p:sldId id="1434" r:id="rId41"/>
    <p:sldId id="1390" r:id="rId42"/>
    <p:sldId id="1426" r:id="rId43"/>
    <p:sldId id="1391" r:id="rId44"/>
    <p:sldId id="1404" r:id="rId45"/>
    <p:sldId id="1400" r:id="rId46"/>
    <p:sldId id="1402" r:id="rId47"/>
    <p:sldId id="1407" r:id="rId48"/>
    <p:sldId id="1411" r:id="rId49"/>
    <p:sldId id="1427" r:id="rId50"/>
    <p:sldId id="1429" r:id="rId51"/>
    <p:sldId id="1419" r:id="rId52"/>
    <p:sldId id="1428" r:id="rId53"/>
    <p:sldId id="1415" r:id="rId54"/>
    <p:sldId id="663" r:id="rId55"/>
    <p:sldId id="664" r:id="rId56"/>
    <p:sldId id="665" r:id="rId57"/>
    <p:sldId id="666" r:id="rId58"/>
    <p:sldId id="674" r:id="rId59"/>
    <p:sldId id="555" r:id="rId60"/>
    <p:sldId id="610" r:id="rId61"/>
    <p:sldId id="606" r:id="rId62"/>
    <p:sldId id="609" r:id="rId63"/>
    <p:sldId id="608" r:id="rId64"/>
    <p:sldId id="563" r:id="rId65"/>
    <p:sldId id="566" r:id="rId66"/>
    <p:sldId id="567" r:id="rId67"/>
    <p:sldId id="578" r:id="rId68"/>
    <p:sldId id="590" r:id="rId69"/>
    <p:sldId id="605" r:id="rId70"/>
    <p:sldId id="1432" r:id="rId71"/>
  </p:sldIdLst>
  <p:sldSz cx="12192000" cy="6858000"/>
  <p:notesSz cx="6797675" cy="9928225"/>
  <p:custDataLst>
    <p:tags r:id="rId7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53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38" userDrawn="1">
          <p15:clr>
            <a:srgbClr val="A4A3A4"/>
          </p15:clr>
        </p15:guide>
        <p15:guide id="7" pos="7219" userDrawn="1">
          <p15:clr>
            <a:srgbClr val="A4A3A4"/>
          </p15:clr>
        </p15:guide>
        <p15:guide id="8" pos="892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1928"/>
    <a:srgbClr val="0000DC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32" autoAdjust="0"/>
    <p:restoredTop sz="66834" autoAdjust="0"/>
  </p:normalViewPr>
  <p:slideViewPr>
    <p:cSldViewPr snapToGrid="0">
      <p:cViewPr varScale="1">
        <p:scale>
          <a:sx n="71" d="100"/>
          <a:sy n="71" d="100"/>
        </p:scale>
        <p:origin x="78" y="72"/>
      </p:cViewPr>
      <p:guideLst>
        <p:guide orient="horz" pos="1120"/>
        <p:guide orient="horz" pos="1253"/>
        <p:guide orient="horz" pos="715"/>
        <p:guide orient="horz" pos="3861"/>
        <p:guide orient="horz" pos="3944"/>
        <p:guide pos="438"/>
        <p:guide pos="7219"/>
        <p:guide pos="892"/>
        <p:guide pos="3688"/>
        <p:guide pos="3968"/>
      </p:guideLst>
    </p:cSldViewPr>
  </p:slideViewPr>
  <p:outlineViewPr>
    <p:cViewPr>
      <p:scale>
        <a:sx n="33" d="100"/>
        <a:sy n="33" d="100"/>
      </p:scale>
      <p:origin x="0" y="-57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gs" Target="tags/tag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814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1814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091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dirty="0">
                <a:latin typeface="Calibri" panose="020F0502020204030204" pitchFamily="34" charset="0"/>
              </a:rPr>
              <a:t>• 1972 - </a:t>
            </a:r>
            <a:r>
              <a:rPr lang="cs-CZ" altLang="cs-CZ" dirty="0" err="1">
                <a:latin typeface="Calibri" panose="020F0502020204030204" pitchFamily="34" charset="0"/>
              </a:rPr>
              <a:t>obtained</a:t>
            </a:r>
            <a:r>
              <a:rPr lang="cs-CZ" altLang="cs-CZ" dirty="0"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latin typeface="Calibri" panose="020F0502020204030204" pitchFamily="34" charset="0"/>
              </a:rPr>
              <a:t>recombinant</a:t>
            </a:r>
            <a:r>
              <a:rPr lang="cs-CZ" altLang="cs-CZ" dirty="0"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latin typeface="Calibri" panose="020F0502020204030204" pitchFamily="34" charset="0"/>
              </a:rPr>
              <a:t>deoxyribonucleic</a:t>
            </a:r>
            <a:r>
              <a:rPr lang="cs-CZ" altLang="cs-CZ" dirty="0">
                <a:latin typeface="Calibri" panose="020F0502020204030204" pitchFamily="34" charset="0"/>
              </a:rPr>
              <a:t> acid (</a:t>
            </a:r>
            <a:r>
              <a:rPr lang="cs-CZ" altLang="cs-CZ" dirty="0" err="1">
                <a:latin typeface="Calibri" panose="020F0502020204030204" pitchFamily="34" charset="0"/>
              </a:rPr>
              <a:t>rDNA</a:t>
            </a:r>
            <a:r>
              <a:rPr lang="cs-CZ" altLang="cs-CZ" dirty="0">
                <a:latin typeface="Calibri" panose="020F0502020204030204" pitchFamily="34" charset="0"/>
              </a:rPr>
              <a:t>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dirty="0">
                <a:latin typeface="Calibri" panose="020F0502020204030204" pitchFamily="34" charset="0"/>
              </a:rPr>
              <a:t>• 1975 - </a:t>
            </a:r>
            <a:r>
              <a:rPr lang="cs-CZ" altLang="cs-CZ" dirty="0" err="1">
                <a:latin typeface="Calibri" panose="020F0502020204030204" pitchFamily="34" charset="0"/>
              </a:rPr>
              <a:t>first</a:t>
            </a:r>
            <a:r>
              <a:rPr lang="cs-CZ" altLang="cs-CZ" dirty="0"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latin typeface="Calibri" panose="020F0502020204030204" pitchFamily="34" charset="0"/>
              </a:rPr>
              <a:t>monoclonal</a:t>
            </a:r>
            <a:r>
              <a:rPr lang="cs-CZ" altLang="cs-CZ" dirty="0"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latin typeface="Calibri" panose="020F0502020204030204" pitchFamily="34" charset="0"/>
              </a:rPr>
              <a:t>antibody</a:t>
            </a:r>
            <a:r>
              <a:rPr lang="cs-CZ" altLang="cs-CZ" dirty="0">
                <a:latin typeface="Calibri" panose="020F0502020204030204" pitchFamily="34" charset="0"/>
              </a:rPr>
              <a:t> (</a:t>
            </a:r>
            <a:r>
              <a:rPr lang="cs-CZ" altLang="cs-CZ" dirty="0" err="1">
                <a:latin typeface="Calibri" panose="020F0502020204030204" pitchFamily="34" charset="0"/>
              </a:rPr>
              <a:t>MAb</a:t>
            </a:r>
            <a:r>
              <a:rPr lang="cs-CZ" altLang="cs-CZ" dirty="0">
                <a:latin typeface="Calibri" panose="020F0502020204030204" pitchFamily="34" charset="0"/>
              </a:rPr>
              <a:t>).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dirty="0">
                <a:latin typeface="Calibri" panose="020F0502020204030204" pitchFamily="34" charset="0"/>
              </a:rPr>
              <a:t>• </a:t>
            </a:r>
            <a:r>
              <a:rPr lang="cs-CZ" altLang="cs-CZ" dirty="0" err="1">
                <a:latin typeface="Calibri" panose="020F0502020204030204" pitchFamily="34" charset="0"/>
              </a:rPr>
              <a:t>This</a:t>
            </a:r>
            <a:r>
              <a:rPr lang="cs-CZ" altLang="cs-CZ" dirty="0"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latin typeface="Calibri" panose="020F0502020204030204" pitchFamily="34" charset="0"/>
              </a:rPr>
              <a:t>was</a:t>
            </a:r>
            <a:r>
              <a:rPr lang="cs-CZ" altLang="cs-CZ" dirty="0"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latin typeface="Calibri" panose="020F0502020204030204" pitchFamily="34" charset="0"/>
              </a:rPr>
              <a:t>followed</a:t>
            </a:r>
            <a:r>
              <a:rPr lang="cs-CZ" altLang="cs-CZ" dirty="0">
                <a:latin typeface="Calibri" panose="020F0502020204030204" pitchFamily="34" charset="0"/>
              </a:rPr>
              <a:t> by </a:t>
            </a:r>
            <a:r>
              <a:rPr lang="cs-CZ" altLang="cs-CZ" dirty="0" err="1">
                <a:latin typeface="Calibri" panose="020F0502020204030204" pitchFamily="34" charset="0"/>
              </a:rPr>
              <a:t>the</a:t>
            </a:r>
            <a:r>
              <a:rPr lang="cs-CZ" altLang="cs-CZ" dirty="0">
                <a:latin typeface="Calibri" panose="020F0502020204030204" pitchFamily="34" charset="0"/>
              </a:rPr>
              <a:t> establishment </a:t>
            </a:r>
            <a:r>
              <a:rPr lang="cs-CZ" altLang="cs-CZ" dirty="0" err="1">
                <a:latin typeface="Calibri" panose="020F0502020204030204" pitchFamily="34" charset="0"/>
              </a:rPr>
              <a:t>of</a:t>
            </a:r>
            <a:r>
              <a:rPr lang="cs-CZ" altLang="cs-CZ" dirty="0"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latin typeface="Calibri" panose="020F0502020204030204" pitchFamily="34" charset="0"/>
              </a:rPr>
              <a:t>the</a:t>
            </a:r>
            <a:r>
              <a:rPr lang="cs-CZ" altLang="cs-CZ" dirty="0"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latin typeface="Calibri" panose="020F0502020204030204" pitchFamily="34" charset="0"/>
              </a:rPr>
              <a:t>first</a:t>
            </a:r>
            <a:r>
              <a:rPr lang="cs-CZ" altLang="cs-CZ" dirty="0"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latin typeface="Calibri" panose="020F0502020204030204" pitchFamily="34" charset="0"/>
              </a:rPr>
              <a:t>biotech</a:t>
            </a:r>
            <a:r>
              <a:rPr lang="cs-CZ" altLang="cs-CZ" dirty="0"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latin typeface="Calibri" panose="020F0502020204030204" pitchFamily="34" charset="0"/>
              </a:rPr>
              <a:t>pharmaceutical</a:t>
            </a:r>
            <a:r>
              <a:rPr lang="cs-CZ" altLang="cs-CZ" dirty="0"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latin typeface="Calibri" panose="020F0502020204030204" pitchFamily="34" charset="0"/>
              </a:rPr>
              <a:t>companies</a:t>
            </a:r>
            <a:r>
              <a:rPr lang="cs-CZ" altLang="cs-CZ" dirty="0">
                <a:latin typeface="Calibri" panose="020F0502020204030204" pitchFamily="34" charset="0"/>
              </a:rPr>
              <a:t>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dirty="0">
                <a:latin typeface="Calibri" panose="020F0502020204030204" pitchFamily="34" charset="0"/>
              </a:rPr>
              <a:t>USA - </a:t>
            </a:r>
            <a:r>
              <a:rPr lang="cs-CZ" altLang="cs-CZ" dirty="0" err="1">
                <a:latin typeface="Calibri" panose="020F0502020204030204" pitchFamily="34" charset="0"/>
              </a:rPr>
              <a:t>Genentech</a:t>
            </a:r>
            <a:r>
              <a:rPr lang="cs-CZ" altLang="cs-CZ" dirty="0">
                <a:latin typeface="Calibri" panose="020F0502020204030204" pitchFamily="34" charset="0"/>
              </a:rPr>
              <a:t> 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dirty="0" err="1">
                <a:latin typeface="Calibri" panose="020F0502020204030204" pitchFamily="34" charset="0"/>
              </a:rPr>
              <a:t>Europe</a:t>
            </a:r>
            <a:r>
              <a:rPr lang="cs-CZ" altLang="cs-CZ" dirty="0">
                <a:latin typeface="Calibri" panose="020F0502020204030204" pitchFamily="34" charset="0"/>
              </a:rPr>
              <a:t> - </a:t>
            </a:r>
            <a:r>
              <a:rPr lang="cs-CZ" altLang="cs-CZ" dirty="0" err="1">
                <a:latin typeface="Calibri" panose="020F0502020204030204" pitchFamily="34" charset="0"/>
              </a:rPr>
              <a:t>Biotech</a:t>
            </a:r>
            <a:endParaRPr lang="cs-CZ" altLang="cs-CZ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dirty="0">
                <a:latin typeface="Calibri" panose="020F0502020204030204" pitchFamily="34" charset="0"/>
              </a:rPr>
              <a:t>• 1982 - </a:t>
            </a:r>
            <a:r>
              <a:rPr lang="cs-CZ" altLang="cs-CZ" dirty="0" err="1">
                <a:latin typeface="Calibri" panose="020F0502020204030204" pitchFamily="34" charset="0"/>
              </a:rPr>
              <a:t>The</a:t>
            </a:r>
            <a:r>
              <a:rPr lang="cs-CZ" altLang="cs-CZ" dirty="0"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latin typeface="Calibri" panose="020F0502020204030204" pitchFamily="34" charset="0"/>
              </a:rPr>
              <a:t>first</a:t>
            </a:r>
            <a:r>
              <a:rPr lang="cs-CZ" altLang="cs-CZ" dirty="0"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latin typeface="Calibri" panose="020F0502020204030204" pitchFamily="34" charset="0"/>
              </a:rPr>
              <a:t>biotech</a:t>
            </a:r>
            <a:r>
              <a:rPr lang="cs-CZ" altLang="cs-CZ" dirty="0"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latin typeface="Calibri" panose="020F0502020204030204" pitchFamily="34" charset="0"/>
              </a:rPr>
              <a:t>product</a:t>
            </a:r>
            <a:r>
              <a:rPr lang="cs-CZ" altLang="cs-CZ" dirty="0"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latin typeface="Calibri" panose="020F0502020204030204" pitchFamily="34" charset="0"/>
              </a:rPr>
              <a:t>was</a:t>
            </a:r>
            <a:r>
              <a:rPr lang="cs-CZ" altLang="cs-CZ" dirty="0">
                <a:latin typeface="Calibri" panose="020F0502020204030204" pitchFamily="34" charset="0"/>
              </a:rPr>
              <a:t> - </a:t>
            </a:r>
            <a:r>
              <a:rPr lang="cs-CZ" altLang="cs-CZ" dirty="0" err="1">
                <a:latin typeface="Calibri" panose="020F0502020204030204" pitchFamily="34" charset="0"/>
              </a:rPr>
              <a:t>recombinant</a:t>
            </a:r>
            <a:r>
              <a:rPr lang="cs-CZ" altLang="cs-CZ" dirty="0">
                <a:latin typeface="Calibri" panose="020F0502020204030204" pitchFamily="34" charset="0"/>
              </a:rPr>
              <a:t> insulin (</a:t>
            </a:r>
            <a:r>
              <a:rPr lang="cs-CZ" altLang="cs-CZ" dirty="0" err="1">
                <a:latin typeface="Calibri" panose="020F0502020204030204" pitchFamily="34" charset="0"/>
              </a:rPr>
              <a:t>Genentech</a:t>
            </a:r>
            <a:r>
              <a:rPr lang="cs-CZ" altLang="cs-CZ" dirty="0">
                <a:latin typeface="Calibri" panose="020F0502020204030204" pitchFamily="34" charset="0"/>
              </a:rPr>
              <a:t>, </a:t>
            </a:r>
            <a:r>
              <a:rPr lang="cs-CZ" altLang="cs-CZ" dirty="0" err="1">
                <a:latin typeface="Calibri" panose="020F0502020204030204" pitchFamily="34" charset="0"/>
              </a:rPr>
              <a:t>marketed</a:t>
            </a:r>
            <a:r>
              <a:rPr lang="cs-CZ" altLang="cs-CZ" dirty="0">
                <a:latin typeface="Calibri" panose="020F0502020204030204" pitchFamily="34" charset="0"/>
              </a:rPr>
              <a:t> by </a:t>
            </a:r>
            <a:r>
              <a:rPr lang="cs-CZ" altLang="cs-CZ" dirty="0" err="1">
                <a:latin typeface="Calibri" panose="020F0502020204030204" pitchFamily="34" charset="0"/>
              </a:rPr>
              <a:t>Eli</a:t>
            </a:r>
            <a:r>
              <a:rPr lang="cs-CZ" altLang="cs-CZ" dirty="0">
                <a:latin typeface="Calibri" panose="020F0502020204030204" pitchFamily="34" charset="0"/>
              </a:rPr>
              <a:t> Lilly)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dirty="0">
                <a:latin typeface="Calibri" panose="020F0502020204030204" pitchFamily="34" charset="0"/>
              </a:rPr>
              <a:t>• 1986 </a:t>
            </a:r>
            <a:r>
              <a:rPr lang="cs-CZ" altLang="cs-CZ" dirty="0" err="1">
                <a:latin typeface="Calibri" panose="020F0502020204030204" pitchFamily="34" charset="0"/>
              </a:rPr>
              <a:t>monoclonal</a:t>
            </a:r>
            <a:r>
              <a:rPr lang="cs-CZ" altLang="cs-CZ" dirty="0"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latin typeface="Calibri" panose="020F0502020204030204" pitchFamily="34" charset="0"/>
              </a:rPr>
              <a:t>antibody</a:t>
            </a:r>
            <a:r>
              <a:rPr lang="cs-CZ" altLang="cs-CZ" dirty="0">
                <a:latin typeface="Calibri" panose="020F0502020204030204" pitchFamily="34" charset="0"/>
              </a:rPr>
              <a:t> OKT3 (</a:t>
            </a:r>
            <a:r>
              <a:rPr lang="cs-CZ" altLang="cs-CZ" dirty="0" err="1">
                <a:latin typeface="Calibri" panose="020F0502020204030204" pitchFamily="34" charset="0"/>
              </a:rPr>
              <a:t>OrthoCloneR</a:t>
            </a:r>
            <a:r>
              <a:rPr lang="cs-CZ" altLang="cs-CZ" dirty="0">
                <a:latin typeface="Calibri" panose="020F0502020204030204" pitchFamily="34" charset="0"/>
              </a:rPr>
              <a:t>) </a:t>
            </a:r>
            <a:r>
              <a:rPr lang="cs-CZ" altLang="cs-CZ" dirty="0" err="1">
                <a:latin typeface="Calibri" panose="020F0502020204030204" pitchFamily="34" charset="0"/>
              </a:rPr>
              <a:t>recombination</a:t>
            </a:r>
            <a:r>
              <a:rPr lang="cs-CZ" altLang="cs-CZ" dirty="0">
                <a:latin typeface="Calibri" panose="020F0502020204030204" pitchFamily="34" charset="0"/>
              </a:rPr>
              <a:t>. IFN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714666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66742" y="8760316"/>
            <a:ext cx="3035723" cy="46148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992" tIns="45496" rIns="90992" bIns="45496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53356" indent="-289752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59010" indent="-231802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22614" indent="-231802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86218" indent="-231802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49821" indent="-2318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13426" indent="-2318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77030" indent="-2318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940634" indent="-2318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0436F-BFDD-4C98-9637-ECEA14E812E2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63491" name="Rectangle 7"/>
          <p:cNvSpPr txBox="1">
            <a:spLocks noGrp="1" noChangeArrowheads="1"/>
          </p:cNvSpPr>
          <p:nvPr/>
        </p:nvSpPr>
        <p:spPr bwMode="auto">
          <a:xfrm>
            <a:off x="3967341" y="8760606"/>
            <a:ext cx="3035088" cy="461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66" tIns="47634" rIns="95266" bIns="47634" anchor="b"/>
          <a:lstStyle>
            <a:lvl1pPr defTabSz="9398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98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98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98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98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r" defTabSz="939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F0829D-AD09-41A2-9725-C527D0FBEB3E}" type="slidenum">
              <a:rPr kumimoji="0" lang="en-US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</a:rPr>
              <a:pPr marL="0" marR="0" lvl="0" indent="0" algn="r" defTabSz="939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63492" name="Rectangle 7"/>
          <p:cNvSpPr txBox="1">
            <a:spLocks noGrp="1" noChangeArrowheads="1"/>
          </p:cNvSpPr>
          <p:nvPr/>
        </p:nvSpPr>
        <p:spPr bwMode="auto">
          <a:xfrm>
            <a:off x="3968962" y="8760606"/>
            <a:ext cx="3035088" cy="46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600" tIns="45799" rIns="91600" bIns="45799" anchor="b"/>
          <a:lstStyle>
            <a:lvl1pPr defTabSz="904875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04875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04875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04875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04875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r" defTabSz="904875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63493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4975" y="692150"/>
            <a:ext cx="6142038" cy="3455988"/>
          </a:xfrm>
          <a:ln/>
        </p:spPr>
      </p:sp>
      <p:sp>
        <p:nvSpPr>
          <p:cNvPr id="63494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702027" y="4328261"/>
            <a:ext cx="5599997" cy="415051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799" rIns="91600" bIns="45799"/>
          <a:lstStyle/>
          <a:p>
            <a:pPr marL="231802" indent="-231802" eaLnBrk="1" hangingPunct="1">
              <a:lnSpc>
                <a:spcPct val="80000"/>
              </a:lnSpc>
            </a:pPr>
            <a:endParaRPr lang="en-GB" altLang="en-US" sz="900" dirty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7689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5325"/>
            <a:ext cx="6061075" cy="34099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ct val="40000"/>
              </a:spcBef>
              <a:defRPr/>
            </a:pPr>
            <a:endParaRPr lang="en-US" i="1" kern="0" dirty="0">
              <a:solidFill>
                <a:srgbClr val="FEFDDE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8488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1981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416FF7CF-B31F-44FE-8A29-3F092150AB71}" type="slidenum">
              <a:rPr lang="cs-CZ" altLang="cs-CZ" sz="1200" smtClean="0"/>
              <a:pPr/>
              <a:t>68</a:t>
            </a:fld>
            <a:endParaRPr lang="cs-CZ" altLang="cs-CZ" sz="1200"/>
          </a:p>
        </p:txBody>
      </p:sp>
    </p:spTree>
    <p:extLst>
      <p:ext uri="{BB962C8B-B14F-4D97-AF65-F5344CB8AC3E}">
        <p14:creationId xmlns:p14="http://schemas.microsoft.com/office/powerpoint/2010/main" val="29584192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2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1923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5F2DC6E6-F5E3-416D-80CA-2ED69E1BCE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DDFBAC7F-588C-4C1C-9803-788F13527C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/>
              <a:t>epidermal growth factor (</a:t>
            </a:r>
            <a:r>
              <a:rPr lang="cs-CZ" altLang="cs-CZ" b="1" i="1"/>
              <a:t>EGF</a:t>
            </a:r>
            <a:r>
              <a:rPr lang="cs-CZ" altLang="cs-CZ"/>
              <a:t>), platelet-derived growth factor (</a:t>
            </a:r>
            <a:r>
              <a:rPr lang="cs-CZ" altLang="cs-CZ" b="1" i="1"/>
              <a:t>PDGF</a:t>
            </a:r>
            <a:r>
              <a:rPr lang="cs-CZ" altLang="cs-CZ"/>
              <a:t>) and fibroblast growth factor (</a:t>
            </a:r>
            <a:r>
              <a:rPr lang="cs-CZ" altLang="cs-CZ" b="1" i="1"/>
              <a:t>FGF</a:t>
            </a:r>
            <a:r>
              <a:rPr lang="cs-CZ" altLang="cs-CZ"/>
              <a:t>)</a:t>
            </a:r>
          </a:p>
          <a:p>
            <a:r>
              <a:rPr lang="cs-CZ" altLang="cs-CZ"/>
              <a:t>DEAE diethylaminoethyl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pro obrázek snímku 1">
            <a:extLst>
              <a:ext uri="{FF2B5EF4-FFF2-40B4-BE49-F238E27FC236}">
                <a16:creationId xmlns:a16="http://schemas.microsoft.com/office/drawing/2014/main" id="{12C6DF0D-3EA6-4EF6-A5B1-6E37ED3EC17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Zástupný symbol pro poznámky 2">
            <a:extLst>
              <a:ext uri="{FF2B5EF4-FFF2-40B4-BE49-F238E27FC236}">
                <a16:creationId xmlns:a16="http://schemas.microsoft.com/office/drawing/2014/main" id="{865FB4A2-F4B6-4BE1-94AC-4938C7A8F8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 i="1"/>
              <a:t>Nejprve je indukována imunitní odpověď na specifický antigen u experimentálního zvířete. Z jeho sleziny (nebo jiné lymfatické tkáně) je získána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i="1"/>
              <a:t>směs lymfocytů, z nichž některé tvoří protilátky specifické proti podanému antigenu. Tyto lymfocyty jsou v roztoku propylenglykolu smíchány s myelomovými buňkami. Takové myeolomové buňky postrádají enzym nutný pro metabolismus purinů (hypoxantin-guanin-fosforibosyl transferáza). Vlivem propylenglykolu dojde k fúzi obou typů buněk. Kromě těchto hybridů budou v médiu i nefúzované lymfocyty a myelomové buňky. Nefúzované lymfocyty rostou velmi pomalu nebo nerostou vůbec, a tak se postupně samy eliminují. Jestliže kulturu buněk přeneseme do média obsahujícího hypoxantin, aminopterin a thymidin (HAT médium), zahynou i nefúzované myelomové buňky, protože postrádají enzym nutný pro metabolizaci těchto látek. Proliferovat tak budou jen buňky hybridomové. Ty však kromě požadované monoklonální protilátky produkují i směs jiných protilátek. Dalším selektováním a klonováním pak postupně získáme buněčnou kulturu, která produkuje požadovanou monoklonální protilátku; podle [34] – Goetz, et al., 1995.</a:t>
            </a:r>
            <a:endParaRPr lang="cs-CZ" altLang="cs-CZ"/>
          </a:p>
        </p:txBody>
      </p:sp>
      <p:sp>
        <p:nvSpPr>
          <p:cNvPr id="37892" name="Zástupný symbol pro číslo snímku 3">
            <a:extLst>
              <a:ext uri="{FF2B5EF4-FFF2-40B4-BE49-F238E27FC236}">
                <a16:creationId xmlns:a16="http://schemas.microsoft.com/office/drawing/2014/main" id="{621221F7-02D7-4E7D-97E4-3EBA031472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C2DABB4B-C743-4322-B3AB-C46DCCB33B6E}" type="slidenum">
              <a:rPr lang="cs-CZ" altLang="cs-CZ" sz="1200" smtClean="0"/>
              <a:pPr/>
              <a:t>25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59572840-C786-4C9E-A1FD-24AC661F12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F77C7796-37FE-4FA3-A700-F55C724558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dirty="0"/>
              <a:t>PRX-106 </a:t>
            </a:r>
            <a:r>
              <a:rPr lang="cs-CZ" altLang="cs-CZ" dirty="0" err="1"/>
              <a:t>is</a:t>
            </a:r>
            <a:r>
              <a:rPr lang="cs-CZ" altLang="cs-CZ" dirty="0"/>
              <a:t> </a:t>
            </a:r>
            <a:r>
              <a:rPr lang="cs-CZ" altLang="cs-CZ" dirty="0" err="1"/>
              <a:t>the</a:t>
            </a:r>
            <a:r>
              <a:rPr lang="cs-CZ" altLang="cs-CZ" dirty="0"/>
              <a:t> </a:t>
            </a:r>
            <a:r>
              <a:rPr lang="cs-CZ" altLang="cs-CZ" dirty="0" err="1"/>
              <a:t>Company's</a:t>
            </a:r>
            <a:r>
              <a:rPr lang="cs-CZ" altLang="cs-CZ" dirty="0"/>
              <a:t> </a:t>
            </a:r>
            <a:r>
              <a:rPr lang="cs-CZ" altLang="cs-CZ" dirty="0" err="1"/>
              <a:t>orally</a:t>
            </a:r>
            <a:r>
              <a:rPr lang="cs-CZ" altLang="cs-CZ" dirty="0"/>
              <a:t> </a:t>
            </a:r>
            <a:r>
              <a:rPr lang="cs-CZ" altLang="cs-CZ" dirty="0" err="1"/>
              <a:t>administered</a:t>
            </a:r>
            <a:r>
              <a:rPr lang="cs-CZ" altLang="cs-CZ" dirty="0"/>
              <a:t>, plant cell-</a:t>
            </a:r>
            <a:r>
              <a:rPr lang="cs-CZ" altLang="cs-CZ" dirty="0" err="1"/>
              <a:t>expressed</a:t>
            </a:r>
            <a:r>
              <a:rPr lang="cs-CZ" altLang="cs-CZ" dirty="0"/>
              <a:t> </a:t>
            </a:r>
            <a:r>
              <a:rPr lang="cs-CZ" altLang="cs-CZ" dirty="0" err="1"/>
              <a:t>recombinant</a:t>
            </a:r>
            <a:r>
              <a:rPr lang="cs-CZ" altLang="cs-CZ" dirty="0"/>
              <a:t> anti-TNF </a:t>
            </a:r>
            <a:r>
              <a:rPr lang="cs-CZ" altLang="cs-CZ" dirty="0" err="1"/>
              <a:t>fusion</a:t>
            </a:r>
            <a:r>
              <a:rPr lang="cs-CZ" altLang="cs-CZ" dirty="0"/>
              <a:t> protein </a:t>
            </a:r>
            <a:r>
              <a:rPr lang="cs-CZ" altLang="cs-CZ" dirty="0" err="1"/>
              <a:t>that</a:t>
            </a:r>
            <a:r>
              <a:rPr lang="cs-CZ" altLang="cs-CZ" dirty="0"/>
              <a:t> </a:t>
            </a:r>
            <a:r>
              <a:rPr lang="cs-CZ" altLang="cs-CZ" dirty="0" err="1"/>
              <a:t>successfully</a:t>
            </a:r>
            <a:r>
              <a:rPr lang="cs-CZ" altLang="cs-CZ" dirty="0"/>
              <a:t> </a:t>
            </a:r>
            <a:r>
              <a:rPr lang="cs-CZ" altLang="cs-CZ" dirty="0" err="1"/>
              <a:t>concluded</a:t>
            </a:r>
            <a:r>
              <a:rPr lang="cs-CZ" altLang="cs-CZ" dirty="0"/>
              <a:t> </a:t>
            </a:r>
            <a:r>
              <a:rPr lang="cs-CZ" altLang="cs-CZ" dirty="0" err="1"/>
              <a:t>Phase</a:t>
            </a:r>
            <a:r>
              <a:rPr lang="cs-CZ" altLang="cs-CZ" dirty="0"/>
              <a:t> I </a:t>
            </a:r>
            <a:r>
              <a:rPr lang="cs-CZ" altLang="cs-CZ" dirty="0" err="1"/>
              <a:t>clinical</a:t>
            </a:r>
            <a:r>
              <a:rPr lang="cs-CZ" altLang="cs-CZ" dirty="0"/>
              <a:t> trial.</a:t>
            </a:r>
          </a:p>
          <a:p>
            <a:r>
              <a:rPr lang="cs-CZ" altLang="cs-CZ" dirty="0"/>
              <a:t>In </a:t>
            </a:r>
            <a:r>
              <a:rPr lang="cs-CZ" altLang="cs-CZ" dirty="0" err="1"/>
              <a:t>preclinical</a:t>
            </a:r>
            <a:r>
              <a:rPr lang="cs-CZ" altLang="cs-CZ" dirty="0"/>
              <a:t> </a:t>
            </a:r>
            <a:r>
              <a:rPr lang="cs-CZ" altLang="cs-CZ" dirty="0" err="1"/>
              <a:t>studies</a:t>
            </a:r>
            <a:r>
              <a:rPr lang="cs-CZ" altLang="cs-CZ" dirty="0"/>
              <a:t>, PRX-106 </a:t>
            </a:r>
            <a:r>
              <a:rPr lang="cs-CZ" altLang="cs-CZ" dirty="0" err="1"/>
              <a:t>alleviated</a:t>
            </a:r>
            <a:r>
              <a:rPr lang="cs-CZ" altLang="cs-CZ" dirty="0"/>
              <a:t> </a:t>
            </a:r>
            <a:r>
              <a:rPr lang="cs-CZ" altLang="cs-CZ" dirty="0" err="1"/>
              <a:t>immune-mediated</a:t>
            </a:r>
            <a:r>
              <a:rPr lang="cs-CZ" altLang="cs-CZ" dirty="0"/>
              <a:t> hepatitis and </a:t>
            </a:r>
            <a:r>
              <a:rPr lang="cs-CZ" altLang="cs-CZ" dirty="0" err="1"/>
              <a:t>reduced</a:t>
            </a:r>
            <a:r>
              <a:rPr lang="cs-CZ" altLang="cs-CZ" dirty="0"/>
              <a:t> interferon </a:t>
            </a:r>
            <a:r>
              <a:rPr lang="cs-CZ" altLang="cs-CZ" dirty="0" err="1"/>
              <a:t>gamma</a:t>
            </a:r>
            <a:r>
              <a:rPr lang="cs-CZ" altLang="cs-CZ" dirty="0"/>
              <a:t> </a:t>
            </a:r>
            <a:r>
              <a:rPr lang="cs-CZ" altLang="cs-CZ" dirty="0" err="1"/>
              <a:t>levels</a:t>
            </a:r>
            <a:r>
              <a:rPr lang="cs-CZ" altLang="cs-CZ" dirty="0"/>
              <a:t> in a </a:t>
            </a:r>
            <a:r>
              <a:rPr lang="cs-CZ" altLang="cs-CZ" dirty="0" err="1"/>
              <a:t>concanavalin</a:t>
            </a:r>
            <a:r>
              <a:rPr lang="cs-CZ" altLang="cs-CZ" dirty="0"/>
              <a:t> A (</a:t>
            </a:r>
            <a:r>
              <a:rPr lang="cs-CZ" altLang="cs-CZ" dirty="0" err="1"/>
              <a:t>ConA</a:t>
            </a:r>
            <a:r>
              <a:rPr lang="cs-CZ" altLang="cs-CZ" dirty="0"/>
              <a:t>) </a:t>
            </a:r>
            <a:r>
              <a:rPr lang="cs-CZ" altLang="cs-CZ" dirty="0" err="1"/>
              <a:t>inflammatory</a:t>
            </a:r>
            <a:r>
              <a:rPr lang="cs-CZ" altLang="cs-CZ" dirty="0"/>
              <a:t> </a:t>
            </a:r>
            <a:r>
              <a:rPr lang="cs-CZ" altLang="cs-CZ" dirty="0" err="1"/>
              <a:t>mouse</a:t>
            </a:r>
            <a:r>
              <a:rPr lang="cs-CZ" altLang="cs-CZ" dirty="0"/>
              <a:t> model. </a:t>
            </a:r>
            <a:r>
              <a:rPr lang="cs-CZ" altLang="cs-CZ" dirty="0" err="1"/>
              <a:t>Furthermore</a:t>
            </a:r>
            <a:r>
              <a:rPr lang="cs-CZ" altLang="cs-CZ" dirty="0"/>
              <a:t>, </a:t>
            </a:r>
            <a:r>
              <a:rPr lang="cs-CZ" altLang="cs-CZ" dirty="0" err="1"/>
              <a:t>the</a:t>
            </a:r>
            <a:r>
              <a:rPr lang="cs-CZ" altLang="cs-CZ" dirty="0"/>
              <a:t> </a:t>
            </a:r>
            <a:r>
              <a:rPr lang="cs-CZ" altLang="cs-CZ" dirty="0" err="1"/>
              <a:t>drug</a:t>
            </a:r>
            <a:r>
              <a:rPr lang="cs-CZ" altLang="cs-CZ" dirty="0"/>
              <a:t> </a:t>
            </a:r>
            <a:r>
              <a:rPr lang="cs-CZ" altLang="cs-CZ" dirty="0" err="1"/>
              <a:t>was</a:t>
            </a:r>
            <a:r>
              <a:rPr lang="cs-CZ" altLang="cs-CZ" dirty="0"/>
              <a:t> </a:t>
            </a:r>
            <a:r>
              <a:rPr lang="cs-CZ" altLang="cs-CZ" dirty="0" err="1"/>
              <a:t>shown</a:t>
            </a:r>
            <a:r>
              <a:rPr lang="cs-CZ" altLang="cs-CZ" dirty="0"/>
              <a:t> to </a:t>
            </a:r>
            <a:r>
              <a:rPr lang="cs-CZ" altLang="cs-CZ" dirty="0" err="1"/>
              <a:t>alleviate</a:t>
            </a:r>
            <a:r>
              <a:rPr lang="cs-CZ" altLang="cs-CZ" dirty="0"/>
              <a:t> liver </a:t>
            </a:r>
            <a:r>
              <a:rPr lang="cs-CZ" altLang="cs-CZ" dirty="0" err="1"/>
              <a:t>damage</a:t>
            </a:r>
            <a:r>
              <a:rPr lang="cs-CZ" altLang="cs-CZ" dirty="0"/>
              <a:t> and </a:t>
            </a:r>
            <a:r>
              <a:rPr lang="cs-CZ" altLang="cs-CZ" dirty="0" err="1"/>
              <a:t>reducing</a:t>
            </a:r>
            <a:r>
              <a:rPr lang="cs-CZ" altLang="cs-CZ" dirty="0"/>
              <a:t> liver </a:t>
            </a:r>
            <a:r>
              <a:rPr lang="cs-CZ" altLang="cs-CZ" dirty="0" err="1"/>
              <a:t>necrosis</a:t>
            </a:r>
            <a:r>
              <a:rPr lang="cs-CZ" altLang="cs-CZ" dirty="0"/>
              <a:t> and </a:t>
            </a:r>
            <a:r>
              <a:rPr lang="cs-CZ" altLang="cs-CZ" dirty="0" err="1"/>
              <a:t>reduction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liver </a:t>
            </a:r>
            <a:r>
              <a:rPr lang="cs-CZ" altLang="cs-CZ" dirty="0" err="1"/>
              <a:t>enzymes</a:t>
            </a:r>
            <a:r>
              <a:rPr lang="cs-CZ" altLang="cs-CZ" dirty="0"/>
              <a:t>, ALT and AST, </a:t>
            </a:r>
            <a:r>
              <a:rPr lang="cs-CZ" altLang="cs-CZ" dirty="0" err="1"/>
              <a:t>thus</a:t>
            </a:r>
            <a:r>
              <a:rPr lang="cs-CZ" altLang="cs-CZ" dirty="0"/>
              <a:t> </a:t>
            </a:r>
            <a:r>
              <a:rPr lang="cs-CZ" altLang="cs-CZ" dirty="0" err="1"/>
              <a:t>leading</a:t>
            </a:r>
            <a:r>
              <a:rPr lang="cs-CZ" altLang="cs-CZ" dirty="0"/>
              <a:t> to </a:t>
            </a:r>
            <a:r>
              <a:rPr lang="cs-CZ" altLang="cs-CZ" dirty="0" err="1"/>
              <a:t>an</a:t>
            </a:r>
            <a:r>
              <a:rPr lang="cs-CZ" altLang="cs-CZ" dirty="0"/>
              <a:t> </a:t>
            </a:r>
            <a:r>
              <a:rPr lang="cs-CZ" altLang="cs-CZ" dirty="0" err="1"/>
              <a:t>improvement</a:t>
            </a:r>
            <a:r>
              <a:rPr lang="cs-CZ" altLang="cs-CZ" dirty="0"/>
              <a:t> in liver </a:t>
            </a:r>
            <a:r>
              <a:rPr lang="cs-CZ" altLang="cs-CZ" dirty="0" err="1"/>
              <a:t>biopsies</a:t>
            </a:r>
            <a:r>
              <a:rPr lang="cs-CZ" altLang="cs-CZ" dirty="0"/>
              <a:t>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Zástupný symbol pro obrázek snímku 1">
            <a:extLst>
              <a:ext uri="{FF2B5EF4-FFF2-40B4-BE49-F238E27FC236}">
                <a16:creationId xmlns:a16="http://schemas.microsoft.com/office/drawing/2014/main" id="{501037E3-869F-48DD-A08A-34EB91BACC1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Zástupný symbol pro poznámky 2">
            <a:extLst>
              <a:ext uri="{FF2B5EF4-FFF2-40B4-BE49-F238E27FC236}">
                <a16:creationId xmlns:a16="http://schemas.microsoft.com/office/drawing/2014/main" id="{884CA8C9-440D-41F2-A30A-E23A6EB246D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/>
              <a:t>Gencidin spinocelulární karcinom hlavy a krku…</a:t>
            </a:r>
          </a:p>
        </p:txBody>
      </p:sp>
      <p:sp>
        <p:nvSpPr>
          <p:cNvPr id="57348" name="Zástupný symbol pro číslo snímku 3">
            <a:extLst>
              <a:ext uri="{FF2B5EF4-FFF2-40B4-BE49-F238E27FC236}">
                <a16:creationId xmlns:a16="http://schemas.microsoft.com/office/drawing/2014/main" id="{07155067-F19A-48E8-89AD-B76B01ABA4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D3C9E364-FA5C-40F3-B229-9842BF9E5140}" type="slidenum">
              <a:rPr lang="cs-CZ" altLang="cs-CZ" sz="1200" smtClean="0"/>
              <a:pPr/>
              <a:t>35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checkpoints are designed to protect normal body cells from immune damage during the immune reaction to the pathogens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33645-EA11-4BF9-B143-08784D4A5A90}" type="slidenum">
              <a:rPr lang="cs-CZ" smtClean="0"/>
              <a:pPr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58379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33645-EA11-4BF9-B143-08784D4A5A90}" type="slidenum">
              <a:rPr lang="cs-CZ" smtClean="0"/>
              <a:pPr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6263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33645-EA11-4BF9-B143-08784D4A5A90}" type="slidenum">
              <a:rPr lang="cs-CZ" smtClean="0"/>
              <a:pPr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15142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66742" y="8760316"/>
            <a:ext cx="3035723" cy="46148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992" tIns="45496" rIns="90992" bIns="45496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53356" indent="-289752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59010" indent="-231802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22614" indent="-231802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86218" indent="-231802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49821" indent="-2318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13426" indent="-2318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77030" indent="-2318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940634" indent="-2318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0436F-BFDD-4C98-9637-ECEA14E812E2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63491" name="Rectangle 7"/>
          <p:cNvSpPr txBox="1">
            <a:spLocks noGrp="1" noChangeArrowheads="1"/>
          </p:cNvSpPr>
          <p:nvPr/>
        </p:nvSpPr>
        <p:spPr bwMode="auto">
          <a:xfrm>
            <a:off x="3967341" y="8760606"/>
            <a:ext cx="3035088" cy="461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66" tIns="47634" rIns="95266" bIns="47634" anchor="b"/>
          <a:lstStyle>
            <a:lvl1pPr defTabSz="9398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98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98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98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98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r" defTabSz="939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F0829D-AD09-41A2-9725-C527D0FBEB3E}" type="slidenum">
              <a:rPr kumimoji="0" lang="en-US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</a:rPr>
              <a:pPr marL="0" marR="0" lvl="0" indent="0" algn="r" defTabSz="939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63492" name="Rectangle 7"/>
          <p:cNvSpPr txBox="1">
            <a:spLocks noGrp="1" noChangeArrowheads="1"/>
          </p:cNvSpPr>
          <p:nvPr/>
        </p:nvSpPr>
        <p:spPr bwMode="auto">
          <a:xfrm>
            <a:off x="3968962" y="8760606"/>
            <a:ext cx="3035088" cy="46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600" tIns="45799" rIns="91600" bIns="45799" anchor="b"/>
          <a:lstStyle>
            <a:lvl1pPr defTabSz="904875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04875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04875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04875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04875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r" defTabSz="904875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63493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4975" y="692150"/>
            <a:ext cx="6142038" cy="3455988"/>
          </a:xfrm>
          <a:ln/>
        </p:spPr>
      </p:sp>
      <p:sp>
        <p:nvSpPr>
          <p:cNvPr id="63494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702027" y="4328261"/>
            <a:ext cx="5599997" cy="415051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799" rIns="91600" bIns="45799"/>
          <a:lstStyle/>
          <a:p>
            <a:pPr marL="231802" indent="-231802" eaLnBrk="1" hangingPunct="1">
              <a:lnSpc>
                <a:spcPct val="80000"/>
              </a:lnSpc>
            </a:pPr>
            <a:endParaRPr lang="en-GB" altLang="en-US" sz="900" dirty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736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noProof="0"/>
              <a:t>Kliknutím lze upravit styl.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lze upravit styl předlohy.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–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lze upravit styl předlohy.</a:t>
            </a:r>
            <a:endParaRPr lang="cs-CZ" noProof="0" dirty="0"/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lze upravit styl předlohy.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lze upravit styl předlohy.</a:t>
            </a:r>
            <a:endParaRPr lang="cs-CZ" noProof="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1" y="1828800"/>
            <a:ext cx="5535083" cy="45466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828800"/>
            <a:ext cx="5535084" cy="45466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3367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.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endParaRPr lang="cs-CZ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701" r:id="rId18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0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7" Type="http://schemas.openxmlformats.org/officeDocument/2006/relationships/image" Target="../media/image7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4a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7" Type="http://schemas.openxmlformats.org/officeDocument/2006/relationships/image" Target="../media/image7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4a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7" Type="http://schemas.openxmlformats.org/officeDocument/2006/relationships/image" Target="../media/image7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4a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7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4a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7" Type="http://schemas.openxmlformats.org/officeDocument/2006/relationships/image" Target="../media/image7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4a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7" Type="http://schemas.openxmlformats.org/officeDocument/2006/relationships/image" Target="../media/image7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7" Type="http://schemas.openxmlformats.org/officeDocument/2006/relationships/image" Target="../media/image7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4a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4a"/><Relationship Id="rId7" Type="http://schemas.openxmlformats.org/officeDocument/2006/relationships/image" Target="../media/image7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.m4a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7" Type="http://schemas.openxmlformats.org/officeDocument/2006/relationships/image" Target="../media/image7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m4a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15.m4a"/><Relationship Id="rId7" Type="http://schemas.openxmlformats.org/officeDocument/2006/relationships/image" Target="../media/image7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5.m4a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16.m4a"/><Relationship Id="rId7" Type="http://schemas.openxmlformats.org/officeDocument/2006/relationships/image" Target="../media/image7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6.m4a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7.m4a"/><Relationship Id="rId7" Type="http://schemas.openxmlformats.org/officeDocument/2006/relationships/image" Target="../media/image6.pn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7.m4a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18.m4a"/><Relationship Id="rId7" Type="http://schemas.openxmlformats.org/officeDocument/2006/relationships/image" Target="../media/image7.pn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8.m4a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audio" Target="../media/media19.m4a"/><Relationship Id="rId7" Type="http://schemas.openxmlformats.org/officeDocument/2006/relationships/image" Target="../media/image10.png"/><Relationship Id="rId2" Type="http://schemas.microsoft.com/office/2007/relationships/media" Target="../media/media19.m4a"/><Relationship Id="rId1" Type="http://schemas.openxmlformats.org/officeDocument/2006/relationships/tags" Target="../tags/tag45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11.jpeg"/><Relationship Id="rId5" Type="http://schemas.openxmlformats.org/officeDocument/2006/relationships/hyperlink" Target="http://www.google.cz/url?sa=i&amp;rct=j&amp;q=&amp;esrc=s&amp;source=images&amp;cd=&amp;cad=rja&amp;uact=8&amp;ved=0CAcQjRw&amp;url=http%3A%2F%2Fwww.yvesgarden.com%2Fproducts-page%2Fcarrots&amp;ei=DZtzVIagHLf9sATouICoBg&amp;bvm=bv.80185997,d.bGQ&amp;psig=AFQjCNGvZA_LugiTTMly0NgpcR_7W37jsg&amp;ust=1416948871856148" TargetMode="External"/><Relationship Id="rId4" Type="http://schemas.openxmlformats.org/officeDocument/2006/relationships/notesSlide" Target="../notesSlides/notesSlide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4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50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5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4.xml"/><Relationship Id="rId1" Type="http://schemas.openxmlformats.org/officeDocument/2006/relationships/tags" Target="../tags/tag53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media" Target="../media/media23.m4a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3.m4a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media" Target="../media/media24.m4a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4.m4a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media" Target="../media/media25.m4a"/><Relationship Id="rId7" Type="http://schemas.openxmlformats.org/officeDocument/2006/relationships/image" Target="../media/image7.pn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5.m4a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7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1.xml"/><Relationship Id="rId4" Type="http://schemas.openxmlformats.org/officeDocument/2006/relationships/audio" Target="../media/media2.m4a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audio" Target="../media/media33.m4a"/><Relationship Id="rId7" Type="http://schemas.openxmlformats.org/officeDocument/2006/relationships/image" Target="../media/image13.wmf"/><Relationship Id="rId2" Type="http://schemas.microsoft.com/office/2007/relationships/media" Target="../media/media33.m4a"/><Relationship Id="rId1" Type="http://schemas.openxmlformats.org/officeDocument/2006/relationships/tags" Target="../tags/tag61.xml"/><Relationship Id="rId6" Type="http://schemas.openxmlformats.org/officeDocument/2006/relationships/image" Target="../media/image12.wmf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m4a"/><Relationship Id="rId2" Type="http://schemas.microsoft.com/office/2007/relationships/media" Target="../media/media34.m4a"/><Relationship Id="rId1" Type="http://schemas.openxmlformats.org/officeDocument/2006/relationships/tags" Target="../tags/tag62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m4a"/><Relationship Id="rId2" Type="http://schemas.microsoft.com/office/2007/relationships/media" Target="../media/media35.m4a"/><Relationship Id="rId1" Type="http://schemas.openxmlformats.org/officeDocument/2006/relationships/tags" Target="../tags/tag63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m4a"/><Relationship Id="rId2" Type="http://schemas.microsoft.com/office/2007/relationships/media" Target="../media/media36.m4a"/><Relationship Id="rId1" Type="http://schemas.openxmlformats.org/officeDocument/2006/relationships/tags" Target="../tags/tag64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7.m4a"/><Relationship Id="rId2" Type="http://schemas.microsoft.com/office/2007/relationships/media" Target="../media/media37.m4a"/><Relationship Id="rId1" Type="http://schemas.openxmlformats.org/officeDocument/2006/relationships/tags" Target="../tags/tag65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8.m4a"/><Relationship Id="rId2" Type="http://schemas.microsoft.com/office/2007/relationships/media" Target="../media/media38.m4a"/><Relationship Id="rId1" Type="http://schemas.openxmlformats.org/officeDocument/2006/relationships/tags" Target="../tags/tag66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9.m4a"/><Relationship Id="rId2" Type="http://schemas.microsoft.com/office/2007/relationships/media" Target="../media/media39.m4a"/><Relationship Id="rId1" Type="http://schemas.openxmlformats.org/officeDocument/2006/relationships/tags" Target="../tags/tag67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3.m4a"/><Relationship Id="rId7" Type="http://schemas.openxmlformats.org/officeDocument/2006/relationships/image" Target="../media/image6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1.xml"/><Relationship Id="rId4" Type="http://schemas.openxmlformats.org/officeDocument/2006/relationships/audio" Target="../media/media3.m4a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media40.m4a"/><Relationship Id="rId2" Type="http://schemas.microsoft.com/office/2007/relationships/media" Target="../media/media40.m4a"/><Relationship Id="rId1" Type="http://schemas.openxmlformats.org/officeDocument/2006/relationships/tags" Target="../tags/tag68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1.m4a"/><Relationship Id="rId7" Type="http://schemas.openxmlformats.org/officeDocument/2006/relationships/image" Target="../media/image7.png"/><Relationship Id="rId2" Type="http://schemas.microsoft.com/office/2007/relationships/media" Target="../media/media41.m4a"/><Relationship Id="rId1" Type="http://schemas.openxmlformats.org/officeDocument/2006/relationships/tags" Target="../tags/tag69.xml"/><Relationship Id="rId6" Type="http://schemas.openxmlformats.org/officeDocument/2006/relationships/image" Target="../media/image1.emf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7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6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6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6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audio" Target="../media/media44.m4a"/><Relationship Id="rId2" Type="http://schemas.microsoft.com/office/2007/relationships/media" Target="../media/media44.m4a"/><Relationship Id="rId1" Type="http://schemas.openxmlformats.org/officeDocument/2006/relationships/tags" Target="../tags/tag70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audio" Target="../media/media45.m4a"/><Relationship Id="rId2" Type="http://schemas.microsoft.com/office/2007/relationships/media" Target="../media/media45.m4a"/><Relationship Id="rId1" Type="http://schemas.openxmlformats.org/officeDocument/2006/relationships/tags" Target="../tags/tag71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6.m4a"/><Relationship Id="rId2" Type="http://schemas.microsoft.com/office/2007/relationships/media" Target="../media/media46.m4a"/><Relationship Id="rId1" Type="http://schemas.openxmlformats.org/officeDocument/2006/relationships/tags" Target="../tags/tag72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audio" Target="../media/media47.m4a"/><Relationship Id="rId2" Type="http://schemas.microsoft.com/office/2007/relationships/media" Target="../media/media47.m4a"/><Relationship Id="rId1" Type="http://schemas.openxmlformats.org/officeDocument/2006/relationships/tags" Target="../tags/tag73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8.m4a"/><Relationship Id="rId2" Type="http://schemas.microsoft.com/office/2007/relationships/media" Target="../media/media48.m4a"/><Relationship Id="rId1" Type="http://schemas.openxmlformats.org/officeDocument/2006/relationships/tags" Target="../tags/tag74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9.m4a"/><Relationship Id="rId2" Type="http://schemas.microsoft.com/office/2007/relationships/media" Target="../media/media49.m4a"/><Relationship Id="rId1" Type="http://schemas.openxmlformats.org/officeDocument/2006/relationships/tags" Target="../tags/tag75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0.m4a"/><Relationship Id="rId2" Type="http://schemas.microsoft.com/office/2007/relationships/media" Target="../media/media50.m4a"/><Relationship Id="rId1" Type="http://schemas.openxmlformats.org/officeDocument/2006/relationships/tags" Target="../tags/tag76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1.m4a"/><Relationship Id="rId2" Type="http://schemas.microsoft.com/office/2007/relationships/media" Target="../media/media51.m4a"/><Relationship Id="rId1" Type="http://schemas.openxmlformats.org/officeDocument/2006/relationships/tags" Target="../tags/tag77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audio" Target="../media/media52.m4a"/><Relationship Id="rId2" Type="http://schemas.microsoft.com/office/2007/relationships/media" Target="../media/media52.m4a"/><Relationship Id="rId1" Type="http://schemas.openxmlformats.org/officeDocument/2006/relationships/tags" Target="../tags/tag78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audio" Target="../media/media53.m4a"/><Relationship Id="rId2" Type="http://schemas.microsoft.com/office/2007/relationships/media" Target="../media/media53.m4a"/><Relationship Id="rId1" Type="http://schemas.openxmlformats.org/officeDocument/2006/relationships/tags" Target="../tags/tag79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media" Target="../media/media54.m4a"/><Relationship Id="rId7" Type="http://schemas.openxmlformats.org/officeDocument/2006/relationships/image" Target="../media/image7.pn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4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60991325-D1EC-4F20-B19B-850AA8F2F026}"/>
              </a:ext>
            </a:extLst>
          </p:cNvPr>
          <p:cNvSpPr>
            <a:spLocks noGrp="1" noChangeArrowheads="1"/>
          </p:cNvSpPr>
          <p:nvPr>
            <p:ph type="ctrTitle"/>
            <p:custDataLst>
              <p:tags r:id="rId2"/>
            </p:custDataLst>
          </p:nvPr>
        </p:nvSpPr>
        <p:spPr>
          <a:xfrm>
            <a:off x="2495550" y="2060576"/>
            <a:ext cx="7772400" cy="1470025"/>
          </a:xfrm>
        </p:spPr>
        <p:txBody>
          <a:bodyPr/>
          <a:lstStyle/>
          <a:p>
            <a:pPr eaLnBrk="1" hangingPunct="1"/>
            <a:r>
              <a:rPr lang="cs-CZ" altLang="cs-CZ" b="1">
                <a:latin typeface="Calibri" panose="020F0502020204030204" pitchFamily="34" charset="0"/>
              </a:rPr>
              <a:t>Biological treatment - principles, technology, examples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05B6E201-8158-4312-9A7D-5BE57702DF5B}"/>
              </a:ext>
            </a:extLst>
          </p:cNvPr>
          <p:cNvSpPr/>
          <p:nvPr/>
        </p:nvSpPr>
        <p:spPr>
          <a:xfrm>
            <a:off x="1192306" y="4317867"/>
            <a:ext cx="9323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MUDr. Alena Máchalová, Ph.D., D</a:t>
            </a:r>
            <a:r>
              <a:rPr lang="en-GB" dirty="0" err="1"/>
              <a:t>epartment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Pharmacology</a:t>
            </a:r>
            <a:r>
              <a:rPr lang="cs-CZ" dirty="0"/>
              <a:t> 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F106962F-5916-44C7-A54F-24462B0994F2}"/>
              </a:ext>
            </a:extLst>
          </p:cNvPr>
          <p:cNvSpPr/>
          <p:nvPr/>
        </p:nvSpPr>
        <p:spPr>
          <a:xfrm>
            <a:off x="1315341" y="5566798"/>
            <a:ext cx="863457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  <a:buSzTx/>
            </a:pPr>
            <a:r>
              <a:rPr lang="cs-CZ" sz="15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+mn-cs"/>
              </a:rPr>
              <a:t>Tato prezentace je autorským dílem vytvořeným zaměstnanci </a:t>
            </a:r>
            <a:r>
              <a:rPr lang="cs-CZ" sz="150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+mn-cs"/>
              </a:rPr>
              <a:t>Masarykovy univerzity. </a:t>
            </a:r>
            <a:r>
              <a:rPr lang="cs-CZ" sz="1500" b="1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+mn-cs"/>
              </a:rPr>
              <a:t>Studenti  předmětu  ZLFA0722p </a:t>
            </a:r>
            <a:r>
              <a:rPr lang="cs-CZ" sz="150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+mn-cs"/>
              </a:rPr>
              <a:t>mají právo pořídit si kopii prezentace pro potřeby vlastního studia</a:t>
            </a:r>
            <a:endParaRPr lang="cs-CZ" sz="1500" dirty="0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>
            <a:extLst>
              <a:ext uri="{FF2B5EF4-FFF2-40B4-BE49-F238E27FC236}">
                <a16:creationId xmlns:a16="http://schemas.microsoft.com/office/drawing/2014/main" id="{DB00E300-BB31-489C-8CE3-E824015CDE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3035" y="1412876"/>
            <a:ext cx="10650071" cy="4525963"/>
          </a:xfrm>
        </p:spPr>
        <p:txBody>
          <a:bodyPr/>
          <a:lstStyle/>
          <a:p>
            <a:pPr marL="0" indent="0">
              <a:buNone/>
            </a:pPr>
            <a:r>
              <a:rPr lang="cs-CZ" altLang="cs-CZ" b="1" dirty="0">
                <a:latin typeface="Calibri" panose="020F0502020204030204" pitchFamily="34" charset="0"/>
              </a:rPr>
              <a:t>3 </a:t>
            </a:r>
            <a:r>
              <a:rPr lang="cs-CZ" altLang="cs-CZ" b="1" dirty="0" err="1">
                <a:latin typeface="Calibri" panose="020F0502020204030204" pitchFamily="34" charset="0"/>
              </a:rPr>
              <a:t>generation</a:t>
            </a:r>
            <a:r>
              <a:rPr lang="cs-CZ" altLang="cs-CZ" b="1" dirty="0">
                <a:latin typeface="Calibri" panose="020F0502020204030204" pitchFamily="34" charset="0"/>
              </a:rPr>
              <a:t> </a:t>
            </a:r>
            <a:r>
              <a:rPr lang="cs-CZ" altLang="cs-CZ" b="1" dirty="0" err="1">
                <a:latin typeface="Calibri" panose="020F0502020204030204" pitchFamily="34" charset="0"/>
              </a:rPr>
              <a:t>of</a:t>
            </a:r>
            <a:r>
              <a:rPr lang="cs-CZ" altLang="cs-CZ" b="1" dirty="0">
                <a:latin typeface="Calibri" panose="020F0502020204030204" pitchFamily="34" charset="0"/>
              </a:rPr>
              <a:t> </a:t>
            </a:r>
            <a:r>
              <a:rPr lang="cs-CZ" altLang="cs-CZ" b="1" dirty="0" err="1">
                <a:latin typeface="Calibri" panose="020F0502020204030204" pitchFamily="34" charset="0"/>
              </a:rPr>
              <a:t>biologicals</a:t>
            </a:r>
            <a:endParaRPr lang="cs-CZ" altLang="cs-CZ" b="1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cs-CZ" altLang="cs-CZ" sz="24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altLang="cs-CZ" sz="2400" dirty="0">
                <a:latin typeface="Calibri" panose="020F0502020204030204" pitchFamily="34" charset="0"/>
              </a:rPr>
              <a:t>	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1 ) "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copies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"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of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human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proteins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	2 )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modified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proteins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 (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AAs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substitution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glycosylation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PEGylation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)  </a:t>
            </a:r>
          </a:p>
          <a:p>
            <a:pPr marL="0" indent="0">
              <a:buNone/>
            </a:pP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	-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better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pharmacokinetics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pharmacodynamics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 -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e.g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.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glargine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, PEG-IFN </a:t>
            </a:r>
          </a:p>
          <a:p>
            <a:pPr marL="0" indent="0">
              <a:buNone/>
            </a:pPr>
            <a:endParaRPr lang="cs-CZ" altLang="cs-CZ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	3 ) de novo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designed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proteins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 / MAB</a:t>
            </a:r>
          </a:p>
        </p:txBody>
      </p:sp>
      <p:pic>
        <p:nvPicPr>
          <p:cNvPr id="43011" name="Picture 2">
            <a:extLst>
              <a:ext uri="{FF2B5EF4-FFF2-40B4-BE49-F238E27FC236}">
                <a16:creationId xmlns:a16="http://schemas.microsoft.com/office/drawing/2014/main" id="{A2E966A0-42CA-4281-988A-3998370AF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663" y="26989"/>
            <a:ext cx="107156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Rectangle 2">
            <a:extLst>
              <a:ext uri="{FF2B5EF4-FFF2-40B4-BE49-F238E27FC236}">
                <a16:creationId xmlns:a16="http://schemas.microsoft.com/office/drawing/2014/main" id="{1996FF88-FFD1-4507-85C2-B102DB0A6587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992313" y="2603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>
                <a:solidFill>
                  <a:schemeClr val="tx2"/>
                </a:solidFill>
                <a:latin typeface="Calibri" panose="020F0502020204030204" pitchFamily="34" charset="0"/>
              </a:rPr>
              <a:t>The production of biological drugs - recombinant technology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0731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A990CFFD-EBA6-4BC1-ABF2-B18CAC0F12D3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Nomenclature</a:t>
            </a:r>
            <a:endParaRPr lang="cs-CZ" altLang="cs-CZ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9B53D5F0-5E90-45F9-9001-C7F719AB24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000000"/>
                </a:solidFill>
                <a:latin typeface="Calibri" panose="020F0502020204030204" pitchFamily="34" charset="0"/>
              </a:rPr>
              <a:t>Derived from biochemical name (Pegasys -PEG IFN)</a:t>
            </a:r>
          </a:p>
          <a:p>
            <a:pPr eaLnBrk="1" hangingPunct="1"/>
            <a:r>
              <a:rPr lang="cs-CZ" altLang="cs-CZ">
                <a:solidFill>
                  <a:srgbClr val="000000"/>
                </a:solidFill>
                <a:latin typeface="Calibri" panose="020F0502020204030204" pitchFamily="34" charset="0"/>
              </a:rPr>
              <a:t>The name given by the manufacturer - unrelated to the effect of the origin </a:t>
            </a:r>
          </a:p>
          <a:p>
            <a:pPr eaLnBrk="1" hangingPunct="1"/>
            <a:r>
              <a:rPr lang="cs-CZ" altLang="cs-CZ">
                <a:solidFill>
                  <a:srgbClr val="000000"/>
                </a:solidFill>
                <a:latin typeface="Calibri" panose="020F0502020204030204" pitchFamily="34" charset="0"/>
              </a:rPr>
              <a:t>Hormone with different tradename (Serostim, Saizen, Zorbtive)</a:t>
            </a:r>
          </a:p>
          <a:p>
            <a:pPr eaLnBrk="1" hangingPunct="1"/>
            <a:r>
              <a:rPr lang="cs-CZ" altLang="cs-CZ">
                <a:solidFill>
                  <a:srgbClr val="000000"/>
                </a:solidFill>
                <a:latin typeface="Calibri" panose="020F0502020204030204" pitchFamily="34" charset="0"/>
              </a:rPr>
              <a:t>MAB- system root words and suffixes</a:t>
            </a:r>
          </a:p>
        </p:txBody>
      </p:sp>
      <p:pic>
        <p:nvPicPr>
          <p:cNvPr id="14340" name="Picture 2">
            <a:extLst>
              <a:ext uri="{FF2B5EF4-FFF2-40B4-BE49-F238E27FC236}">
                <a16:creationId xmlns:a16="http://schemas.microsoft.com/office/drawing/2014/main" id="{A1EE73F3-7CE8-4273-95B7-C61859008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663" y="26989"/>
            <a:ext cx="107156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33C4B8E-3295-4ECB-8E26-CA4F018834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499"/>
    </mc:Choice>
    <mc:Fallback>
      <p:transition spd="slow" advTm="49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F61A43AA-3A91-4C7F-9C94-D380167F6485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2063750" y="26035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b="1">
                <a:solidFill>
                  <a:srgbClr val="C00000"/>
                </a:solidFill>
                <a:latin typeface="Calibri" panose="020F0502020204030204" pitchFamily="34" charset="0"/>
              </a:rPr>
              <a:t>Nomenclature of MAB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EF968363-AD28-4412-AE2E-EEFED7B191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07505" y="1359001"/>
            <a:ext cx="6743118" cy="413999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dirty="0" err="1">
                <a:latin typeface="Calibri" panose="020F0502020204030204" pitchFamily="34" charset="0"/>
              </a:rPr>
              <a:t>Generally</a:t>
            </a:r>
            <a:r>
              <a:rPr lang="cs-CZ" altLang="cs-CZ" dirty="0">
                <a:latin typeface="Calibri" panose="020F0502020204030204" pitchFamily="34" charset="0"/>
              </a:rPr>
              <a:t>: </a:t>
            </a:r>
            <a:r>
              <a:rPr lang="cs-CZ" altLang="cs-CZ" dirty="0" err="1">
                <a:latin typeface="Calibri" panose="020F0502020204030204" pitchFamily="34" charset="0"/>
              </a:rPr>
              <a:t>suffix</a:t>
            </a:r>
            <a:r>
              <a:rPr lang="cs-CZ" altLang="cs-CZ" dirty="0">
                <a:latin typeface="Calibri" panose="020F0502020204030204" pitchFamily="34" charset="0"/>
              </a:rPr>
              <a:t>  -</a:t>
            </a:r>
            <a:r>
              <a:rPr lang="cs-CZ" altLang="cs-CZ" dirty="0" err="1">
                <a:latin typeface="Calibri" panose="020F0502020204030204" pitchFamily="34" charset="0"/>
              </a:rPr>
              <a:t>mab</a:t>
            </a:r>
            <a:endParaRPr lang="cs-CZ" altLang="cs-CZ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cs-CZ" altLang="cs-CZ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dirty="0" err="1">
                <a:latin typeface="Calibri" panose="020F0502020204030204" pitchFamily="34" charset="0"/>
              </a:rPr>
              <a:t>Letter</a:t>
            </a:r>
            <a:r>
              <a:rPr lang="cs-CZ" altLang="cs-CZ" dirty="0"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latin typeface="Calibri" panose="020F0502020204030204" pitchFamily="34" charset="0"/>
              </a:rPr>
              <a:t>before</a:t>
            </a:r>
            <a:r>
              <a:rPr lang="cs-CZ" altLang="cs-CZ" dirty="0"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latin typeface="Calibri" panose="020F0502020204030204" pitchFamily="34" charset="0"/>
              </a:rPr>
              <a:t>suffix</a:t>
            </a:r>
            <a:r>
              <a:rPr lang="cs-CZ" altLang="cs-CZ" dirty="0">
                <a:latin typeface="Calibri" panose="020F0502020204030204" pitchFamily="34" charset="0"/>
              </a:rPr>
              <a:t>: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dirty="0">
                <a:latin typeface="Calibri" panose="020F0502020204030204" pitchFamily="34" charset="0"/>
              </a:rPr>
              <a:t>o – </a:t>
            </a:r>
            <a:r>
              <a:rPr lang="cs-CZ" altLang="cs-CZ" dirty="0" err="1">
                <a:latin typeface="Calibri" panose="020F0502020204030204" pitchFamily="34" charset="0"/>
              </a:rPr>
              <a:t>of</a:t>
            </a:r>
            <a:r>
              <a:rPr lang="cs-CZ" altLang="cs-CZ" dirty="0"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latin typeface="Calibri" panose="020F0502020204030204" pitchFamily="34" charset="0"/>
              </a:rPr>
              <a:t>mice</a:t>
            </a:r>
            <a:r>
              <a:rPr lang="cs-CZ" altLang="cs-CZ" dirty="0"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latin typeface="Calibri" panose="020F0502020204030204" pitchFamily="34" charset="0"/>
              </a:rPr>
              <a:t>origin</a:t>
            </a:r>
            <a:endParaRPr lang="cs-CZ" altLang="cs-CZ" dirty="0">
              <a:latin typeface="Calibri" panose="020F050202020403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cs-CZ" altLang="cs-CZ" dirty="0">
                <a:latin typeface="Calibri" panose="020F0502020204030204" pitchFamily="34" charset="0"/>
              </a:rPr>
              <a:t>a - </a:t>
            </a:r>
            <a:r>
              <a:rPr lang="cs-CZ" altLang="cs-CZ" dirty="0" err="1">
                <a:latin typeface="Calibri" panose="020F0502020204030204" pitchFamily="34" charset="0"/>
              </a:rPr>
              <a:t>rat</a:t>
            </a:r>
            <a:r>
              <a:rPr lang="cs-CZ" altLang="cs-CZ" dirty="0"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latin typeface="Calibri" panose="020F0502020204030204" pitchFamily="34" charset="0"/>
              </a:rPr>
              <a:t>origin</a:t>
            </a:r>
            <a:endParaRPr lang="cs-CZ" altLang="cs-CZ" dirty="0">
              <a:latin typeface="Calibri" panose="020F050202020403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cs-CZ" altLang="cs-CZ" dirty="0">
                <a:latin typeface="Calibri" panose="020F0502020204030204" pitchFamily="34" charset="0"/>
              </a:rPr>
              <a:t>e - </a:t>
            </a:r>
            <a:r>
              <a:rPr lang="cs-CZ" altLang="cs-CZ" dirty="0" err="1">
                <a:latin typeface="Calibri" panose="020F0502020204030204" pitchFamily="34" charset="0"/>
              </a:rPr>
              <a:t>hamster</a:t>
            </a:r>
            <a:r>
              <a:rPr lang="cs-CZ" altLang="cs-CZ" dirty="0"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latin typeface="Calibri" panose="020F0502020204030204" pitchFamily="34" charset="0"/>
              </a:rPr>
              <a:t>origin</a:t>
            </a:r>
            <a:endParaRPr lang="cs-CZ" altLang="cs-CZ" dirty="0">
              <a:latin typeface="Calibri" panose="020F050202020403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cs-CZ" altLang="cs-CZ" dirty="0">
                <a:latin typeface="Calibri" panose="020F0502020204030204" pitchFamily="34" charset="0"/>
              </a:rPr>
              <a:t>i - </a:t>
            </a:r>
            <a:r>
              <a:rPr lang="cs-CZ" altLang="cs-CZ" dirty="0" err="1">
                <a:latin typeface="Calibri" panose="020F0502020204030204" pitchFamily="34" charset="0"/>
              </a:rPr>
              <a:t>of</a:t>
            </a:r>
            <a:r>
              <a:rPr lang="cs-CZ" altLang="cs-CZ" dirty="0"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latin typeface="Calibri" panose="020F0502020204030204" pitchFamily="34" charset="0"/>
              </a:rPr>
              <a:t>primates</a:t>
            </a:r>
            <a:endParaRPr lang="cs-CZ" altLang="cs-CZ" dirty="0">
              <a:latin typeface="Calibri" panose="020F050202020403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cs-CZ" altLang="cs-CZ" dirty="0">
                <a:latin typeface="Calibri" panose="020F0502020204030204" pitchFamily="34" charset="0"/>
              </a:rPr>
              <a:t>u – </a:t>
            </a:r>
            <a:r>
              <a:rPr lang="cs-CZ" altLang="cs-CZ" dirty="0" err="1">
                <a:latin typeface="Calibri" panose="020F0502020204030204" pitchFamily="34" charset="0"/>
              </a:rPr>
              <a:t>of</a:t>
            </a:r>
            <a:r>
              <a:rPr lang="cs-CZ" altLang="cs-CZ" dirty="0"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latin typeface="Calibri" panose="020F0502020204030204" pitchFamily="34" charset="0"/>
              </a:rPr>
              <a:t>human</a:t>
            </a:r>
            <a:r>
              <a:rPr lang="cs-CZ" altLang="cs-CZ" dirty="0"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latin typeface="Calibri" panose="020F0502020204030204" pitchFamily="34" charset="0"/>
              </a:rPr>
              <a:t>origin</a:t>
            </a:r>
            <a:r>
              <a:rPr lang="cs-CZ" altLang="cs-CZ" dirty="0">
                <a:latin typeface="Calibri" panose="020F0502020204030204" pitchFamily="34" charset="0"/>
              </a:rPr>
              <a:t> (</a:t>
            </a:r>
            <a:r>
              <a:rPr lang="cs-CZ" altLang="cs-CZ" dirty="0" err="1">
                <a:latin typeface="Calibri" panose="020F0502020204030204" pitchFamily="34" charset="0"/>
              </a:rPr>
              <a:t>human</a:t>
            </a:r>
            <a:r>
              <a:rPr lang="cs-CZ" altLang="cs-CZ" dirty="0">
                <a:latin typeface="Calibri" panose="020F0502020204030204" pitchFamily="34" charset="0"/>
              </a:rPr>
              <a:t> cell line </a:t>
            </a:r>
            <a:r>
              <a:rPr lang="cs-CZ" altLang="cs-CZ" dirty="0" err="1">
                <a:latin typeface="Calibri" panose="020F0502020204030204" pitchFamily="34" charset="0"/>
              </a:rPr>
              <a:t>production</a:t>
            </a:r>
            <a:r>
              <a:rPr lang="cs-CZ" altLang="cs-CZ" dirty="0">
                <a:latin typeface="Calibri" panose="020F0502020204030204" pitchFamily="34" charset="0"/>
              </a:rPr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dirty="0" err="1">
                <a:latin typeface="Calibri" panose="020F0502020204030204" pitchFamily="34" charset="0"/>
              </a:rPr>
              <a:t>zu</a:t>
            </a:r>
            <a:r>
              <a:rPr lang="cs-CZ" altLang="cs-CZ" dirty="0">
                <a:latin typeface="Calibri" panose="020F0502020204030204" pitchFamily="34" charset="0"/>
              </a:rPr>
              <a:t> – </a:t>
            </a:r>
            <a:r>
              <a:rPr lang="cs-CZ" altLang="cs-CZ" dirty="0" err="1">
                <a:latin typeface="Calibri" panose="020F0502020204030204" pitchFamily="34" charset="0"/>
              </a:rPr>
              <a:t>humanized</a:t>
            </a:r>
            <a:endParaRPr lang="cs-CZ" altLang="cs-CZ" dirty="0">
              <a:latin typeface="Calibri" panose="020F050202020403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cs-CZ" altLang="cs-CZ" dirty="0" err="1">
                <a:latin typeface="Calibri" panose="020F0502020204030204" pitchFamily="34" charset="0"/>
              </a:rPr>
              <a:t>xi</a:t>
            </a:r>
            <a:r>
              <a:rPr lang="cs-CZ" altLang="cs-CZ" dirty="0">
                <a:latin typeface="Calibri" panose="020F0502020204030204" pitchFamily="34" charset="0"/>
              </a:rPr>
              <a:t> – </a:t>
            </a:r>
            <a:r>
              <a:rPr lang="cs-CZ" altLang="cs-CZ" dirty="0" err="1">
                <a:latin typeface="Calibri" panose="020F0502020204030204" pitchFamily="34" charset="0"/>
              </a:rPr>
              <a:t>chimeric</a:t>
            </a:r>
            <a:endParaRPr lang="cs-CZ" altLang="cs-CZ" dirty="0">
              <a:latin typeface="Calibri" panose="020F050202020403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cs-CZ" altLang="cs-CZ" dirty="0" err="1">
                <a:latin typeface="Calibri" panose="020F0502020204030204" pitchFamily="34" charset="0"/>
              </a:rPr>
              <a:t>mumab</a:t>
            </a:r>
            <a:r>
              <a:rPr lang="cs-CZ" altLang="cs-CZ" dirty="0">
                <a:latin typeface="Calibri" panose="020F0502020204030204" pitchFamily="34" charset="0"/>
              </a:rPr>
              <a:t> – </a:t>
            </a:r>
            <a:r>
              <a:rPr lang="cs-CZ" altLang="cs-CZ" dirty="0" err="1">
                <a:latin typeface="Calibri" panose="020F0502020204030204" pitchFamily="34" charset="0"/>
              </a:rPr>
              <a:t>fully</a:t>
            </a:r>
            <a:r>
              <a:rPr lang="cs-CZ" altLang="cs-CZ" dirty="0"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latin typeface="Calibri" panose="020F0502020204030204" pitchFamily="34" charset="0"/>
              </a:rPr>
              <a:t>human</a:t>
            </a:r>
            <a:endParaRPr lang="cs-CZ" altLang="cs-CZ" dirty="0">
              <a:latin typeface="Calibri" panose="020F050202020403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endParaRPr lang="cs-CZ" altLang="cs-CZ" sz="2400" dirty="0">
              <a:latin typeface="Calibri" panose="020F0502020204030204" pitchFamily="34" charset="0"/>
            </a:endParaRPr>
          </a:p>
        </p:txBody>
      </p:sp>
      <p:pic>
        <p:nvPicPr>
          <p:cNvPr id="15364" name="Picture 2">
            <a:extLst>
              <a:ext uri="{FF2B5EF4-FFF2-40B4-BE49-F238E27FC236}">
                <a16:creationId xmlns:a16="http://schemas.microsoft.com/office/drawing/2014/main" id="{00AF2931-933C-4AC0-819C-7F2E45B8A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663" y="26989"/>
            <a:ext cx="107156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7006D36-F531-48CD-A0A1-84EDDA6DCA1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055"/>
    </mc:Choice>
    <mc:Fallback>
      <p:transition spd="slow" advTm="68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:a16="http://schemas.microsoft.com/office/drawing/2014/main" id="{1FF88891-FE2C-4F2D-A1F9-89B1477D24AD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690688" y="274638"/>
            <a:ext cx="8229600" cy="1143000"/>
          </a:xfrm>
        </p:spPr>
        <p:txBody>
          <a:bodyPr/>
          <a:lstStyle/>
          <a:p>
            <a:pPr eaLnBrk="1" hangingPunct="1"/>
            <a:br>
              <a:rPr lang="cs-CZ" altLang="cs-CZ" sz="2000">
                <a:latin typeface="Calibri" panose="020F0502020204030204" pitchFamily="34" charset="0"/>
              </a:rPr>
            </a:br>
            <a:br>
              <a:rPr lang="cs-CZ" altLang="cs-CZ" sz="2000">
                <a:latin typeface="Calibri" panose="020F0502020204030204" pitchFamily="34" charset="0"/>
              </a:rPr>
            </a:br>
            <a:br>
              <a:rPr lang="cs-CZ" altLang="cs-CZ" sz="2000">
                <a:latin typeface="Calibri" panose="020F0502020204030204" pitchFamily="34" charset="0"/>
              </a:rPr>
            </a:br>
            <a:endParaRPr lang="cs-CZ" altLang="cs-CZ" sz="2000">
              <a:latin typeface="Calibri" panose="020F0502020204030204" pitchFamily="34" charset="0"/>
            </a:endParaRPr>
          </a:p>
        </p:txBody>
      </p:sp>
      <p:sp>
        <p:nvSpPr>
          <p:cNvPr id="16387" name="Obdélník 4">
            <a:extLst>
              <a:ext uri="{FF2B5EF4-FFF2-40B4-BE49-F238E27FC236}">
                <a16:creationId xmlns:a16="http://schemas.microsoft.com/office/drawing/2014/main" id="{961C13AB-F1A3-4F33-AD81-6A6B92B97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9713" y="3429001"/>
            <a:ext cx="2286001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2000" b="1">
                <a:solidFill>
                  <a:schemeClr val="tx2"/>
                </a:solidFill>
                <a:latin typeface="Calibri" panose="020F0502020204030204" pitchFamily="34" charset="0"/>
              </a:rPr>
              <a:t>Mouse MAb</a:t>
            </a:r>
            <a:endParaRPr lang="cs-CZ" altLang="cs-CZ" sz="2000" b="1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2000">
                <a:solidFill>
                  <a:schemeClr val="tx2"/>
                </a:solidFill>
                <a:latin typeface="Calibri" panose="020F0502020204030204" pitchFamily="34" charset="0"/>
              </a:rPr>
              <a:t> 100% of the mice </a:t>
            </a:r>
            <a:r>
              <a:rPr lang="cs-CZ" altLang="cs-CZ" sz="2000">
                <a:solidFill>
                  <a:schemeClr val="tx2"/>
                </a:solidFill>
                <a:latin typeface="Calibri" panose="020F0502020204030204" pitchFamily="34" charset="0"/>
              </a:rPr>
              <a:t>orig.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2000">
                <a:solidFill>
                  <a:schemeClr val="tx2"/>
                </a:solidFill>
                <a:latin typeface="Calibri" panose="020F0502020204030204" pitchFamily="34" charset="0"/>
              </a:rPr>
              <a:t>Hypersensitivity High levels</a:t>
            </a:r>
            <a:r>
              <a:rPr lang="cs-CZ" altLang="cs-CZ" sz="2000">
                <a:solidFill>
                  <a:schemeClr val="tx2"/>
                </a:solidFill>
                <a:latin typeface="Calibri" panose="020F0502020204030204" pitchFamily="34" charset="0"/>
              </a:rPr>
              <a:t> of Ab </a:t>
            </a:r>
            <a:r>
              <a:rPr lang="en-US" altLang="cs-CZ" sz="2000">
                <a:solidFill>
                  <a:schemeClr val="tx2"/>
                </a:solidFill>
                <a:latin typeface="Calibri" panose="020F0502020204030204" pitchFamily="34" charset="0"/>
              </a:rPr>
              <a:t> (not use</a:t>
            </a:r>
            <a:r>
              <a:rPr lang="cs-CZ" altLang="cs-CZ" sz="2000">
                <a:solidFill>
                  <a:schemeClr val="tx2"/>
                </a:solidFill>
                <a:latin typeface="Calibri" panose="020F0502020204030204" pitchFamily="34" charset="0"/>
              </a:rPr>
              <a:t>d clinically</a:t>
            </a:r>
            <a:r>
              <a:rPr lang="en-US" altLang="cs-CZ" sz="2000">
                <a:solidFill>
                  <a:schemeClr val="tx2"/>
                </a:solidFill>
                <a:latin typeface="Calibri" panose="020F0502020204030204" pitchFamily="34" charset="0"/>
              </a:rPr>
              <a:t>)</a:t>
            </a:r>
            <a:endParaRPr lang="cs-CZ" altLang="cs-CZ" sz="200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16388" name="Obdélník 5">
            <a:extLst>
              <a:ext uri="{FF2B5EF4-FFF2-40B4-BE49-F238E27FC236}">
                <a16:creationId xmlns:a16="http://schemas.microsoft.com/office/drawing/2014/main" id="{731F6918-01AD-49BF-A6F0-7DF8E7DD2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2288" y="3429000"/>
            <a:ext cx="2286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  <a:latin typeface="Calibri" panose="020F0502020204030204" pitchFamily="34" charset="0"/>
              </a:rPr>
              <a:t>Human MAb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00"/>
                </a:solidFill>
                <a:latin typeface="Calibri" panose="020F0502020204030204" pitchFamily="34" charset="0"/>
              </a:rPr>
              <a:t>100% human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2000">
                <a:solidFill>
                  <a:srgbClr val="000000"/>
                </a:solidFill>
                <a:latin typeface="Calibri" panose="020F0502020204030204" pitchFamily="34" charset="0"/>
              </a:rPr>
              <a:t>Hypersensitivity Low levels of Neutralizing Antibodies </a:t>
            </a:r>
            <a:r>
              <a:rPr lang="cs-CZ" altLang="cs-CZ" sz="2000">
                <a:solidFill>
                  <a:srgbClr val="000000"/>
                </a:solidFill>
                <a:latin typeface="Calibri" panose="020F0502020204030204" pitchFamily="34" charset="0"/>
              </a:rPr>
              <a:t>(panitumumab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00"/>
                </a:solidFill>
                <a:latin typeface="Calibri" panose="020F0502020204030204" pitchFamily="34" charset="0"/>
              </a:rPr>
              <a:t>adalimumab)</a:t>
            </a:r>
          </a:p>
        </p:txBody>
      </p:sp>
      <p:sp>
        <p:nvSpPr>
          <p:cNvPr id="16389" name="Obdélník 2">
            <a:extLst>
              <a:ext uri="{FF2B5EF4-FFF2-40B4-BE49-F238E27FC236}">
                <a16:creationId xmlns:a16="http://schemas.microsoft.com/office/drawing/2014/main" id="{EC2C24C2-4824-4D46-B2AF-E3437B6688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9175" y="3429001"/>
            <a:ext cx="2286000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chemeClr val="tx2"/>
                </a:solidFill>
                <a:latin typeface="Calibri" panose="020F0502020204030204" pitchFamily="34" charset="0"/>
              </a:rPr>
              <a:t>Humanized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tx2"/>
                </a:solidFill>
                <a:latin typeface="Calibri" panose="020F0502020204030204" pitchFamily="34" charset="0"/>
              </a:rPr>
              <a:t> 5-10% mice orig. MAb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tx2"/>
                </a:solidFill>
                <a:latin typeface="Calibri" panose="020F0502020204030204" pitchFamily="34" charset="0"/>
              </a:rPr>
              <a:t>Hypersensitivity Low levels of Neutralizing Antibodies (Trastuzumab Certolizumab)</a:t>
            </a:r>
          </a:p>
        </p:txBody>
      </p:sp>
      <p:sp>
        <p:nvSpPr>
          <p:cNvPr id="16390" name="Obdélník 7">
            <a:extLst>
              <a:ext uri="{FF2B5EF4-FFF2-40B4-BE49-F238E27FC236}">
                <a16:creationId xmlns:a16="http://schemas.microsoft.com/office/drawing/2014/main" id="{64AC4CAB-EDB5-4471-926A-8623EEEB6C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2538" y="3357563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  <a:latin typeface="Calibri" panose="020F0502020204030204" pitchFamily="34" charset="0"/>
              </a:rPr>
              <a:t>Chimeric MAb</a:t>
            </a:r>
            <a:br>
              <a:rPr lang="cs-CZ" altLang="cs-CZ" sz="2400" b="1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cs-CZ" altLang="cs-CZ" sz="2000">
                <a:solidFill>
                  <a:srgbClr val="000000"/>
                </a:solidFill>
                <a:latin typeface="Calibri" panose="020F0502020204030204" pitchFamily="34" charset="0"/>
              </a:rPr>
              <a:t>34% of mice orig.</a:t>
            </a:r>
            <a:br>
              <a:rPr lang="cs-CZ" altLang="cs-CZ" sz="200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cs-CZ" altLang="cs-CZ" sz="2000">
                <a:solidFill>
                  <a:srgbClr val="000000"/>
                </a:solidFill>
                <a:latin typeface="Calibri" panose="020F0502020204030204" pitchFamily="34" charset="0"/>
              </a:rPr>
              <a:t>Hypersensitivity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00"/>
                </a:solidFill>
                <a:latin typeface="Calibri" panose="020F0502020204030204" pitchFamily="34" charset="0"/>
              </a:rPr>
              <a:t>Low levels of circulating Ab (rituximab</a:t>
            </a:r>
            <a:br>
              <a:rPr lang="cs-CZ" altLang="cs-CZ" sz="200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cs-CZ" altLang="cs-CZ" sz="2000">
                <a:solidFill>
                  <a:srgbClr val="000000"/>
                </a:solidFill>
                <a:latin typeface="Calibri" panose="020F0502020204030204" pitchFamily="34" charset="0"/>
              </a:rPr>
              <a:t>infliximab)</a:t>
            </a:r>
            <a:endParaRPr lang="cs-CZ" altLang="cs-CZ" sz="200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16391" name="Picture 2">
            <a:extLst>
              <a:ext uri="{FF2B5EF4-FFF2-40B4-BE49-F238E27FC236}">
                <a16:creationId xmlns:a16="http://schemas.microsoft.com/office/drawing/2014/main" id="{E19D2075-32B3-4A64-8F9F-EC8252EF7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333375"/>
            <a:ext cx="8736013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D73D9F8-B14D-4E98-A3AC-36FDFA31669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818"/>
    </mc:Choice>
    <mc:Fallback>
      <p:transition spd="slow" advTm="104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2296C974-2A92-45F3-9873-7DCE9CD17FF6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Nomenclature</a:t>
            </a:r>
            <a:r>
              <a:rPr lang="cs-CZ" alt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cs-CZ" alt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of</a:t>
            </a:r>
            <a:r>
              <a:rPr lang="cs-CZ" alt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MAB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FA321DEB-2E0D-491C-A698-11E3C8EEC3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9288" y="1196976"/>
            <a:ext cx="100217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dirty="0" err="1">
                <a:latin typeface="Calibri" panose="020F0502020204030204" pitchFamily="34" charset="0"/>
              </a:rPr>
              <a:t>Sometimes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encoding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indication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>
                <a:latin typeface="Calibri" panose="020F0502020204030204" pitchFamily="34" charset="0"/>
              </a:rPr>
              <a:t>lim - </a:t>
            </a:r>
            <a:r>
              <a:rPr lang="cs-CZ" altLang="cs-CZ" sz="2400" dirty="0" err="1">
                <a:latin typeface="Calibri" panose="020F0502020204030204" pitchFamily="34" charset="0"/>
              </a:rPr>
              <a:t>immune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>
                <a:latin typeface="Calibri" panose="020F0502020204030204" pitchFamily="34" charset="0"/>
              </a:rPr>
              <a:t>bac - </a:t>
            </a:r>
            <a:r>
              <a:rPr lang="cs-CZ" altLang="cs-CZ" sz="2400" dirty="0" err="1">
                <a:latin typeface="Calibri" panose="020F0502020204030204" pitchFamily="34" charset="0"/>
              </a:rPr>
              <a:t>bacterial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>
                <a:latin typeface="Calibri" panose="020F0502020204030204" pitchFamily="34" charset="0"/>
              </a:rPr>
              <a:t>cir</a:t>
            </a:r>
            <a:r>
              <a:rPr lang="cs-CZ" altLang="cs-CZ" sz="2400" dirty="0">
                <a:latin typeface="Calibri" panose="020F0502020204030204" pitchFamily="34" charset="0"/>
              </a:rPr>
              <a:t>- </a:t>
            </a:r>
            <a:r>
              <a:rPr lang="cs-CZ" altLang="cs-CZ" sz="2400" dirty="0" err="1">
                <a:latin typeface="Calibri" panose="020F0502020204030204" pitchFamily="34" charset="0"/>
              </a:rPr>
              <a:t>cardiovascular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>
                <a:latin typeface="Calibri" panose="020F0502020204030204" pitchFamily="34" charset="0"/>
              </a:rPr>
              <a:t>tu - malignity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dirty="0" err="1">
                <a:latin typeface="Calibri" panose="020F0502020204030204" pitchFamily="34" charset="0"/>
              </a:rPr>
              <a:t>E.g</a:t>
            </a:r>
            <a:r>
              <a:rPr lang="cs-CZ" altLang="cs-CZ" sz="2400" dirty="0">
                <a:latin typeface="Calibri" panose="020F0502020204030204" pitchFamily="34" charset="0"/>
              </a:rPr>
              <a:t>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dirty="0" err="1">
                <a:latin typeface="Calibri" panose="020F0502020204030204" pitchFamily="34" charset="0"/>
              </a:rPr>
              <a:t>rituximab</a:t>
            </a:r>
            <a:r>
              <a:rPr lang="cs-CZ" altLang="cs-CZ" sz="2400" dirty="0">
                <a:latin typeface="Calibri" panose="020F0502020204030204" pitchFamily="34" charset="0"/>
              </a:rPr>
              <a:t> - </a:t>
            </a:r>
            <a:r>
              <a:rPr lang="cs-CZ" altLang="cs-CZ" sz="2400" dirty="0" err="1">
                <a:latin typeface="Calibri" panose="020F0502020204030204" pitchFamily="34" charset="0"/>
              </a:rPr>
              <a:t>chimeric</a:t>
            </a:r>
            <a:r>
              <a:rPr lang="cs-CZ" altLang="cs-CZ" sz="2400" dirty="0">
                <a:latin typeface="Calibri" panose="020F0502020204030204" pitchFamily="34" charset="0"/>
              </a:rPr>
              <a:t> MAB to </a:t>
            </a:r>
            <a:r>
              <a:rPr lang="cs-CZ" altLang="cs-CZ" sz="2400" dirty="0" err="1">
                <a:latin typeface="Calibri" panose="020F0502020204030204" pitchFamily="34" charset="0"/>
              </a:rPr>
              <a:t>treat</a:t>
            </a:r>
            <a:r>
              <a:rPr lang="cs-CZ" altLang="cs-CZ" sz="2400" dirty="0">
                <a:latin typeface="Calibri" panose="020F0502020204030204" pitchFamily="34" charset="0"/>
              </a:rPr>
              <a:t> Non-</a:t>
            </a:r>
            <a:r>
              <a:rPr lang="cs-CZ" altLang="cs-CZ" sz="2400" dirty="0" err="1">
                <a:latin typeface="Calibri" panose="020F0502020204030204" pitchFamily="34" charset="0"/>
              </a:rPr>
              <a:t>Hodgkin</a:t>
            </a:r>
            <a:r>
              <a:rPr lang="cs-CZ" altLang="cs-CZ" sz="2400" dirty="0">
                <a:latin typeface="Calibri" panose="020F0502020204030204" pitchFamily="34" charset="0"/>
              </a:rPr>
              <a:t>. </a:t>
            </a:r>
            <a:r>
              <a:rPr lang="cs-CZ" altLang="cs-CZ" sz="2400" dirty="0" err="1">
                <a:latin typeface="Calibri" panose="020F0502020204030204" pitchFamily="34" charset="0"/>
              </a:rPr>
              <a:t>lymphomas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dirty="0" err="1">
                <a:latin typeface="Calibri" panose="020F0502020204030204" pitchFamily="34" charset="0"/>
              </a:rPr>
              <a:t>alemtuzumab</a:t>
            </a:r>
            <a:r>
              <a:rPr lang="cs-CZ" altLang="cs-CZ" sz="2400" dirty="0">
                <a:latin typeface="Calibri" panose="020F0502020204030204" pitchFamily="34" charset="0"/>
              </a:rPr>
              <a:t> - </a:t>
            </a:r>
            <a:r>
              <a:rPr lang="cs-CZ" altLang="cs-CZ" sz="2400" dirty="0" err="1">
                <a:latin typeface="Calibri" panose="020F0502020204030204" pitchFamily="34" charset="0"/>
              </a:rPr>
              <a:t>humanized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antibody</a:t>
            </a:r>
            <a:r>
              <a:rPr lang="cs-CZ" altLang="cs-CZ" sz="2400" dirty="0">
                <a:latin typeface="Calibri" panose="020F0502020204030204" pitchFamily="34" charset="0"/>
              </a:rPr>
              <a:t> to </a:t>
            </a:r>
            <a:r>
              <a:rPr lang="cs-CZ" altLang="cs-CZ" sz="2400" dirty="0" err="1">
                <a:latin typeface="Calibri" panose="020F0502020204030204" pitchFamily="34" charset="0"/>
              </a:rPr>
              <a:t>the</a:t>
            </a:r>
            <a:r>
              <a:rPr lang="cs-CZ" altLang="cs-CZ" sz="2400" dirty="0">
                <a:latin typeface="Calibri" panose="020F0502020204030204" pitchFamily="34" charset="0"/>
              </a:rPr>
              <a:t> CD52 </a:t>
            </a:r>
            <a:r>
              <a:rPr lang="cs-CZ" altLang="cs-CZ" sz="2400" dirty="0" err="1">
                <a:latin typeface="Calibri" panose="020F0502020204030204" pitchFamily="34" charset="0"/>
              </a:rPr>
              <a:t>glycoprotein</a:t>
            </a:r>
            <a:r>
              <a:rPr lang="cs-CZ" altLang="cs-CZ" sz="2400" dirty="0">
                <a:latin typeface="Calibri" panose="020F0502020204030204" pitchFamily="34" charset="0"/>
              </a:rPr>
              <a:t> CLL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cs-CZ" altLang="cs-CZ" sz="2400" dirty="0">
              <a:latin typeface="Calibri" panose="020F0502020204030204" pitchFamily="34" charset="0"/>
            </a:endParaRPr>
          </a:p>
        </p:txBody>
      </p:sp>
      <p:pic>
        <p:nvPicPr>
          <p:cNvPr id="17412" name="Picture 2">
            <a:extLst>
              <a:ext uri="{FF2B5EF4-FFF2-40B4-BE49-F238E27FC236}">
                <a16:creationId xmlns:a16="http://schemas.microsoft.com/office/drawing/2014/main" id="{E0611642-E216-4B94-98F3-A4DD48E8C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663" y="26989"/>
            <a:ext cx="107156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22A4CB5-4834-4533-95D8-940AD9DA573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731"/>
    </mc:Choice>
    <mc:Fallback>
      <p:transition spd="slow" advTm="34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767B1E9F-515B-47F5-9C4F-EBA447F65826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The production of biological drugs - recombinant technology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5436F959-4018-4A9E-B976-EF8C892637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844676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dirty="0">
                <a:latin typeface="Calibri" panose="020F0502020204030204" pitchFamily="34" charset="0"/>
              </a:rPr>
              <a:t>DNA </a:t>
            </a:r>
            <a:r>
              <a:rPr lang="cs-CZ" altLang="cs-CZ" dirty="0" err="1">
                <a:latin typeface="Calibri" panose="020F0502020204030204" pitchFamily="34" charset="0"/>
              </a:rPr>
              <a:t>extraction</a:t>
            </a:r>
            <a:endParaRPr lang="cs-CZ" altLang="cs-CZ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dirty="0" err="1">
                <a:latin typeface="Calibri" panose="020F0502020204030204" pitchFamily="34" charset="0"/>
              </a:rPr>
              <a:t>product</a:t>
            </a:r>
            <a:r>
              <a:rPr lang="cs-CZ" altLang="cs-CZ" dirty="0">
                <a:latin typeface="Calibri" panose="020F0502020204030204" pitchFamily="34" charset="0"/>
              </a:rPr>
              <a:t> / </a:t>
            </a:r>
            <a:r>
              <a:rPr lang="cs-CZ" altLang="cs-CZ" dirty="0" err="1">
                <a:latin typeface="Calibri" panose="020F0502020204030204" pitchFamily="34" charset="0"/>
              </a:rPr>
              <a:t>synthesis</a:t>
            </a:r>
            <a:r>
              <a:rPr lang="cs-CZ" altLang="cs-CZ" dirty="0"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latin typeface="Calibri" panose="020F0502020204030204" pitchFamily="34" charset="0"/>
              </a:rPr>
              <a:t>according</a:t>
            </a:r>
            <a:r>
              <a:rPr lang="cs-CZ" altLang="cs-CZ" dirty="0">
                <a:latin typeface="Calibri" panose="020F0502020204030204" pitchFamily="34" charset="0"/>
              </a:rPr>
              <a:t> to </a:t>
            </a:r>
            <a:r>
              <a:rPr lang="cs-CZ" altLang="cs-CZ" dirty="0" err="1">
                <a:latin typeface="Calibri" panose="020F0502020204030204" pitchFamily="34" charset="0"/>
              </a:rPr>
              <a:t>library</a:t>
            </a:r>
            <a:endParaRPr lang="cs-CZ" altLang="cs-CZ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dirty="0" err="1">
                <a:latin typeface="Calibri" panose="020F0502020204030204" pitchFamily="34" charset="0"/>
              </a:rPr>
              <a:t>transformation</a:t>
            </a:r>
            <a:r>
              <a:rPr lang="cs-CZ" altLang="cs-CZ" dirty="0">
                <a:latin typeface="Calibri" panose="020F0502020204030204" pitchFamily="34" charset="0"/>
              </a:rPr>
              <a:t> / DNA </a:t>
            </a:r>
            <a:r>
              <a:rPr lang="cs-CZ" altLang="cs-CZ" dirty="0" err="1">
                <a:latin typeface="Calibri" panose="020F0502020204030204" pitchFamily="34" charset="0"/>
              </a:rPr>
              <a:t>transfection</a:t>
            </a:r>
            <a:r>
              <a:rPr lang="cs-CZ" altLang="cs-CZ" dirty="0"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latin typeface="Calibri" panose="020F0502020204030204" pitchFamily="34" charset="0"/>
              </a:rPr>
              <a:t>into</a:t>
            </a:r>
            <a:r>
              <a:rPr lang="cs-CZ" altLang="cs-CZ" dirty="0"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latin typeface="Calibri" panose="020F0502020204030204" pitchFamily="34" charset="0"/>
              </a:rPr>
              <a:t>producer</a:t>
            </a:r>
            <a:r>
              <a:rPr lang="cs-CZ" altLang="cs-CZ" dirty="0"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latin typeface="Calibri" panose="020F0502020204030204" pitchFamily="34" charset="0"/>
              </a:rPr>
              <a:t>cells</a:t>
            </a:r>
            <a:endParaRPr lang="cs-CZ" altLang="cs-CZ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dirty="0" err="1">
                <a:latin typeface="Calibri" panose="020F0502020204030204" pitchFamily="34" charset="0"/>
              </a:rPr>
              <a:t>production</a:t>
            </a:r>
            <a:endParaRPr lang="cs-CZ" altLang="cs-CZ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dirty="0" err="1">
                <a:latin typeface="Calibri" panose="020F0502020204030204" pitchFamily="34" charset="0"/>
              </a:rPr>
              <a:t>purification</a:t>
            </a:r>
            <a:endParaRPr lang="cs-CZ" altLang="cs-CZ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dirty="0" err="1">
                <a:latin typeface="Calibri" panose="020F0502020204030204" pitchFamily="34" charset="0"/>
              </a:rPr>
              <a:t>stabilization</a:t>
            </a:r>
            <a:r>
              <a:rPr lang="cs-CZ" altLang="cs-CZ" dirty="0">
                <a:latin typeface="Calibri" panose="020F0502020204030204" pitchFamily="34" charset="0"/>
              </a:rPr>
              <a:t> </a:t>
            </a:r>
          </a:p>
          <a:p>
            <a:pPr eaLnBrk="1" hangingPunct="1"/>
            <a:r>
              <a:rPr lang="cs-CZ" altLang="cs-CZ" dirty="0" err="1">
                <a:latin typeface="Calibri" panose="020F0502020204030204" pitchFamily="34" charset="0"/>
              </a:rPr>
              <a:t>testing</a:t>
            </a:r>
            <a:r>
              <a:rPr lang="cs-CZ" altLang="cs-CZ" dirty="0">
                <a:latin typeface="Calibri" panose="020F0502020204030204" pitchFamily="34" charset="0"/>
              </a:rPr>
              <a:t> (</a:t>
            </a:r>
            <a:r>
              <a:rPr lang="cs-CZ" altLang="cs-CZ" dirty="0" err="1">
                <a:latin typeface="Calibri" panose="020F0502020204030204" pitchFamily="34" charset="0"/>
              </a:rPr>
              <a:t>biological</a:t>
            </a:r>
            <a:r>
              <a:rPr lang="cs-CZ" altLang="cs-CZ" dirty="0"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latin typeface="Calibri" panose="020F0502020204030204" pitchFamily="34" charset="0"/>
              </a:rPr>
              <a:t>activity</a:t>
            </a:r>
            <a:r>
              <a:rPr lang="cs-CZ" altLang="cs-CZ" dirty="0">
                <a:latin typeface="Calibri" panose="020F0502020204030204" pitchFamily="34" charset="0"/>
              </a:rPr>
              <a:t> - CT I-III)</a:t>
            </a:r>
          </a:p>
          <a:p>
            <a:pPr eaLnBrk="1" hangingPunct="1"/>
            <a:r>
              <a:rPr lang="cs-CZ" altLang="cs-CZ" dirty="0" err="1">
                <a:latin typeface="Calibri" panose="020F0502020204030204" pitchFamily="34" charset="0"/>
              </a:rPr>
              <a:t>registration</a:t>
            </a:r>
            <a:r>
              <a:rPr lang="cs-CZ" altLang="cs-CZ" dirty="0">
                <a:latin typeface="Calibri" panose="020F0502020204030204" pitchFamily="34" charset="0"/>
              </a:rPr>
              <a:t> ( RCT + IV )</a:t>
            </a:r>
          </a:p>
          <a:p>
            <a:pPr eaLnBrk="1" hangingPunct="1">
              <a:buFontTx/>
              <a:buNone/>
            </a:pPr>
            <a:endParaRPr lang="cs-CZ" altLang="cs-CZ" dirty="0">
              <a:latin typeface="Calibri" panose="020F0502020204030204" pitchFamily="34" charset="0"/>
            </a:endParaRPr>
          </a:p>
        </p:txBody>
      </p:sp>
      <p:pic>
        <p:nvPicPr>
          <p:cNvPr id="19460" name="Picture 2">
            <a:extLst>
              <a:ext uri="{FF2B5EF4-FFF2-40B4-BE49-F238E27FC236}">
                <a16:creationId xmlns:a16="http://schemas.microsoft.com/office/drawing/2014/main" id="{633293FB-22E3-4B63-99C4-384537B1B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663" y="26989"/>
            <a:ext cx="107156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3B89E97-EC1A-40B6-B0F1-4A53E7C2CC8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169"/>
    </mc:Choice>
    <mc:Fallback>
      <p:transition spd="slow" advTm="65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767B1E9F-515B-47F5-9C4F-EBA447F65826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The production of biological drugs - recombinant technology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5436F959-4018-4A9E-B976-EF8C892637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844676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dirty="0">
                <a:latin typeface="Calibri" panose="020F0502020204030204" pitchFamily="34" charset="0"/>
              </a:rPr>
              <a:t>DNA </a:t>
            </a:r>
            <a:r>
              <a:rPr lang="cs-CZ" altLang="cs-CZ" dirty="0" err="1">
                <a:latin typeface="Calibri" panose="020F0502020204030204" pitchFamily="34" charset="0"/>
              </a:rPr>
              <a:t>extraction</a:t>
            </a:r>
            <a:endParaRPr lang="cs-CZ" altLang="cs-CZ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dirty="0" err="1">
                <a:latin typeface="Calibri" panose="020F0502020204030204" pitchFamily="34" charset="0"/>
              </a:rPr>
              <a:t>product</a:t>
            </a:r>
            <a:r>
              <a:rPr lang="cs-CZ" altLang="cs-CZ" dirty="0">
                <a:latin typeface="Calibri" panose="020F0502020204030204" pitchFamily="34" charset="0"/>
              </a:rPr>
              <a:t> / </a:t>
            </a:r>
            <a:r>
              <a:rPr lang="cs-CZ" altLang="cs-CZ" dirty="0" err="1">
                <a:latin typeface="Calibri" panose="020F0502020204030204" pitchFamily="34" charset="0"/>
              </a:rPr>
              <a:t>synthesis</a:t>
            </a:r>
            <a:r>
              <a:rPr lang="cs-CZ" altLang="cs-CZ" dirty="0"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latin typeface="Calibri" panose="020F0502020204030204" pitchFamily="34" charset="0"/>
              </a:rPr>
              <a:t>according</a:t>
            </a:r>
            <a:r>
              <a:rPr lang="cs-CZ" altLang="cs-CZ" dirty="0">
                <a:latin typeface="Calibri" panose="020F0502020204030204" pitchFamily="34" charset="0"/>
              </a:rPr>
              <a:t> to </a:t>
            </a:r>
            <a:r>
              <a:rPr lang="cs-CZ" altLang="cs-CZ" dirty="0" err="1">
                <a:latin typeface="Calibri" panose="020F0502020204030204" pitchFamily="34" charset="0"/>
              </a:rPr>
              <a:t>library</a:t>
            </a:r>
            <a:endParaRPr lang="cs-CZ" altLang="cs-CZ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dirty="0" err="1">
                <a:latin typeface="Calibri" panose="020F0502020204030204" pitchFamily="34" charset="0"/>
              </a:rPr>
              <a:t>transformation</a:t>
            </a:r>
            <a:r>
              <a:rPr lang="cs-CZ" altLang="cs-CZ" dirty="0">
                <a:latin typeface="Calibri" panose="020F0502020204030204" pitchFamily="34" charset="0"/>
              </a:rPr>
              <a:t> / DNA </a:t>
            </a:r>
            <a:r>
              <a:rPr lang="cs-CZ" altLang="cs-CZ" dirty="0" err="1">
                <a:latin typeface="Calibri" panose="020F0502020204030204" pitchFamily="34" charset="0"/>
              </a:rPr>
              <a:t>transfection</a:t>
            </a:r>
            <a:r>
              <a:rPr lang="cs-CZ" altLang="cs-CZ" dirty="0"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latin typeface="Calibri" panose="020F0502020204030204" pitchFamily="34" charset="0"/>
              </a:rPr>
              <a:t>into</a:t>
            </a:r>
            <a:r>
              <a:rPr lang="cs-CZ" altLang="cs-CZ" dirty="0"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latin typeface="Calibri" panose="020F0502020204030204" pitchFamily="34" charset="0"/>
              </a:rPr>
              <a:t>producer</a:t>
            </a:r>
            <a:r>
              <a:rPr lang="cs-CZ" altLang="cs-CZ" dirty="0"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latin typeface="Calibri" panose="020F0502020204030204" pitchFamily="34" charset="0"/>
              </a:rPr>
              <a:t>cells</a:t>
            </a:r>
            <a:endParaRPr lang="cs-CZ" altLang="cs-CZ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dirty="0" err="1">
                <a:latin typeface="Calibri" panose="020F0502020204030204" pitchFamily="34" charset="0"/>
              </a:rPr>
              <a:t>production</a:t>
            </a:r>
            <a:endParaRPr lang="cs-CZ" altLang="cs-CZ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dirty="0" err="1">
                <a:latin typeface="Calibri" panose="020F0502020204030204" pitchFamily="34" charset="0"/>
              </a:rPr>
              <a:t>purification</a:t>
            </a:r>
            <a:endParaRPr lang="cs-CZ" altLang="cs-CZ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dirty="0" err="1">
                <a:latin typeface="Calibri" panose="020F0502020204030204" pitchFamily="34" charset="0"/>
              </a:rPr>
              <a:t>stabilization</a:t>
            </a:r>
            <a:r>
              <a:rPr lang="cs-CZ" altLang="cs-CZ" dirty="0">
                <a:latin typeface="Calibri" panose="020F0502020204030204" pitchFamily="34" charset="0"/>
              </a:rPr>
              <a:t> </a:t>
            </a:r>
          </a:p>
          <a:p>
            <a:pPr eaLnBrk="1" hangingPunct="1"/>
            <a:r>
              <a:rPr lang="cs-CZ" altLang="cs-CZ" dirty="0" err="1">
                <a:latin typeface="Calibri" panose="020F0502020204030204" pitchFamily="34" charset="0"/>
              </a:rPr>
              <a:t>testing</a:t>
            </a:r>
            <a:r>
              <a:rPr lang="cs-CZ" altLang="cs-CZ" dirty="0">
                <a:latin typeface="Calibri" panose="020F0502020204030204" pitchFamily="34" charset="0"/>
              </a:rPr>
              <a:t> (</a:t>
            </a:r>
            <a:r>
              <a:rPr lang="cs-CZ" altLang="cs-CZ" dirty="0" err="1">
                <a:latin typeface="Calibri" panose="020F0502020204030204" pitchFamily="34" charset="0"/>
              </a:rPr>
              <a:t>biological</a:t>
            </a:r>
            <a:r>
              <a:rPr lang="cs-CZ" altLang="cs-CZ" dirty="0"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latin typeface="Calibri" panose="020F0502020204030204" pitchFamily="34" charset="0"/>
              </a:rPr>
              <a:t>activity</a:t>
            </a:r>
            <a:r>
              <a:rPr lang="cs-CZ" altLang="cs-CZ" dirty="0">
                <a:latin typeface="Calibri" panose="020F0502020204030204" pitchFamily="34" charset="0"/>
              </a:rPr>
              <a:t> - CT I-III)</a:t>
            </a:r>
          </a:p>
          <a:p>
            <a:pPr eaLnBrk="1" hangingPunct="1"/>
            <a:r>
              <a:rPr lang="cs-CZ" altLang="cs-CZ" dirty="0" err="1">
                <a:latin typeface="Calibri" panose="020F0502020204030204" pitchFamily="34" charset="0"/>
              </a:rPr>
              <a:t>registration</a:t>
            </a:r>
            <a:r>
              <a:rPr lang="cs-CZ" altLang="cs-CZ" dirty="0">
                <a:latin typeface="Calibri" panose="020F0502020204030204" pitchFamily="34" charset="0"/>
              </a:rPr>
              <a:t> ( RCT + IV )</a:t>
            </a:r>
          </a:p>
          <a:p>
            <a:pPr eaLnBrk="1" hangingPunct="1">
              <a:buFontTx/>
              <a:buNone/>
            </a:pPr>
            <a:endParaRPr lang="cs-CZ" altLang="cs-CZ" dirty="0">
              <a:latin typeface="Calibri" panose="020F0502020204030204" pitchFamily="34" charset="0"/>
            </a:endParaRPr>
          </a:p>
        </p:txBody>
      </p:sp>
      <p:pic>
        <p:nvPicPr>
          <p:cNvPr id="19460" name="Picture 2">
            <a:extLst>
              <a:ext uri="{FF2B5EF4-FFF2-40B4-BE49-F238E27FC236}">
                <a16:creationId xmlns:a16="http://schemas.microsoft.com/office/drawing/2014/main" id="{633293FB-22E3-4B63-99C4-384537B1B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663" y="26989"/>
            <a:ext cx="107156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5">
            <a:extLst>
              <a:ext uri="{FF2B5EF4-FFF2-40B4-BE49-F238E27FC236}">
                <a16:creationId xmlns:a16="http://schemas.microsoft.com/office/drawing/2014/main" id="{EE78E26D-6813-4BC6-9AE2-FB614A96A71C}"/>
              </a:ext>
            </a:extLst>
          </p:cNvPr>
          <p:cNvGrpSpPr>
            <a:grpSpLocks/>
          </p:cNvGrpSpPr>
          <p:nvPr/>
        </p:nvGrpSpPr>
        <p:grpSpPr bwMode="auto">
          <a:xfrm>
            <a:off x="5964238" y="3870794"/>
            <a:ext cx="3527425" cy="2376487"/>
            <a:chOff x="2971" y="2523"/>
            <a:chExt cx="2222" cy="1497"/>
          </a:xfrm>
        </p:grpSpPr>
        <p:cxnSp>
          <p:nvCxnSpPr>
            <p:cNvPr id="6" name="Přímá spojnice se šipkou 2">
              <a:extLst>
                <a:ext uri="{FF2B5EF4-FFF2-40B4-BE49-F238E27FC236}">
                  <a16:creationId xmlns:a16="http://schemas.microsoft.com/office/drawing/2014/main" id="{0F1DF809-35AE-4393-AE61-6CBB7B3DA42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971" y="4020"/>
              <a:ext cx="2222" cy="0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" name="Přímá spojnice se šipkou 6">
              <a:extLst>
                <a:ext uri="{FF2B5EF4-FFF2-40B4-BE49-F238E27FC236}">
                  <a16:creationId xmlns:a16="http://schemas.microsoft.com/office/drawing/2014/main" id="{A9B723A0-7A6C-49B4-AF9B-B8663438989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193" y="2523"/>
              <a:ext cx="0" cy="1497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Přímá spojnice se šipkou 9">
              <a:extLst>
                <a:ext uri="{FF2B5EF4-FFF2-40B4-BE49-F238E27FC236}">
                  <a16:creationId xmlns:a16="http://schemas.microsoft.com/office/drawing/2014/main" id="{67F6DABF-4511-4198-B84E-7E538AC26C9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067" y="2523"/>
              <a:ext cx="2126" cy="0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1A65EE8-E6CC-4C97-A50E-7CF02952AE0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8460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835"/>
    </mc:Choice>
    <mc:Fallback>
      <p:transition spd="slow" advTm="32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1BEE423A-8C2A-4915-A28E-D7A014371C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>
                <a:latin typeface="Calibri" panose="020F0502020204030204" pitchFamily="34" charset="0"/>
              </a:rPr>
              <a:t>Contaminants from manufacture process</a:t>
            </a: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7E2C9399-1224-4149-AAFC-B1989724EA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30306" y="1341438"/>
            <a:ext cx="10851776" cy="4525962"/>
          </a:xfrm>
        </p:spPr>
        <p:txBody>
          <a:bodyPr/>
          <a:lstStyle/>
          <a:p>
            <a:pPr eaLnBrk="1" hangingPunct="1"/>
            <a:r>
              <a:rPr lang="cs-CZ" altLang="cs-CZ" dirty="0" err="1">
                <a:solidFill>
                  <a:srgbClr val="000000"/>
                </a:solidFill>
                <a:latin typeface="Calibri" panose="020F0502020204030204" pitchFamily="34" charset="0"/>
              </a:rPr>
              <a:t>Microorganisms</a:t>
            </a: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</a:rPr>
              <a:t> - </a:t>
            </a:r>
            <a:r>
              <a:rPr lang="cs-CZ" altLang="cs-CZ" dirty="0" err="1">
                <a:solidFill>
                  <a:srgbClr val="000000"/>
                </a:solidFill>
                <a:latin typeface="Calibri" panose="020F0502020204030204" pitchFamily="34" charset="0"/>
              </a:rPr>
              <a:t>antigenic</a:t>
            </a: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libri" panose="020F0502020204030204" pitchFamily="34" charset="0"/>
              </a:rPr>
              <a:t>structures</a:t>
            </a: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cs-CZ" altLang="cs-CZ" dirty="0" err="1">
                <a:solidFill>
                  <a:srgbClr val="000000"/>
                </a:solidFill>
                <a:latin typeface="Calibri" panose="020F0502020204030204" pitchFamily="34" charset="0"/>
              </a:rPr>
              <a:t>pyrogenicity</a:t>
            </a: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</a:rPr>
              <a:t> , </a:t>
            </a:r>
            <a:r>
              <a:rPr lang="cs-CZ" altLang="cs-CZ" dirty="0" err="1">
                <a:solidFill>
                  <a:srgbClr val="000000"/>
                </a:solidFill>
                <a:latin typeface="Calibri" panose="020F0502020204030204" pitchFamily="34" charset="0"/>
              </a:rPr>
              <a:t>sepsis</a:t>
            </a: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 eaLnBrk="1" hangingPunct="1"/>
            <a:r>
              <a:rPr lang="cs-CZ" altLang="cs-CZ" dirty="0" err="1">
                <a:solidFill>
                  <a:srgbClr val="000000"/>
                </a:solidFill>
                <a:latin typeface="Calibri" panose="020F0502020204030204" pitchFamily="34" charset="0"/>
              </a:rPr>
              <a:t>Viruses</a:t>
            </a:r>
            <a:endParaRPr lang="cs-CZ" altLang="cs-CZ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</a:rPr>
              <a:t>DNA - ? </a:t>
            </a:r>
            <a:r>
              <a:rPr lang="cs-CZ" altLang="cs-CZ" dirty="0" err="1">
                <a:solidFill>
                  <a:srgbClr val="000000"/>
                </a:solidFill>
                <a:latin typeface="Calibri" panose="020F0502020204030204" pitchFamily="34" charset="0"/>
              </a:rPr>
              <a:t>Consequences</a:t>
            </a: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</a:rPr>
              <a:t>? </a:t>
            </a:r>
          </a:p>
          <a:p>
            <a:pPr eaLnBrk="1" hangingPunct="1"/>
            <a:r>
              <a:rPr lang="cs-CZ" altLang="cs-CZ" dirty="0" err="1">
                <a:solidFill>
                  <a:srgbClr val="000000"/>
                </a:solidFill>
                <a:latin typeface="Calibri" panose="020F0502020204030204" pitchFamily="34" charset="0"/>
              </a:rPr>
              <a:t>Custom</a:t>
            </a: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libri" panose="020F0502020204030204" pitchFamily="34" charset="0"/>
              </a:rPr>
              <a:t>product</a:t>
            </a: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</a:rPr>
              <a:t> in </a:t>
            </a:r>
            <a:r>
              <a:rPr lang="cs-CZ" altLang="cs-CZ" dirty="0" err="1">
                <a:solidFill>
                  <a:srgbClr val="000000"/>
                </a:solidFill>
                <a:latin typeface="Calibri" panose="020F0502020204030204" pitchFamily="34" charset="0"/>
              </a:rPr>
              <a:t>improper</a:t>
            </a: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</a:rPr>
              <a:t> 3D </a:t>
            </a:r>
            <a:r>
              <a:rPr lang="cs-CZ" altLang="cs-CZ" dirty="0" err="1">
                <a:solidFill>
                  <a:srgbClr val="000000"/>
                </a:solidFill>
                <a:latin typeface="Calibri" panose="020F0502020204030204" pitchFamily="34" charset="0"/>
              </a:rPr>
              <a:t>structure</a:t>
            </a:r>
            <a:endParaRPr lang="cs-CZ" altLang="cs-CZ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dirty="0" err="1">
                <a:solidFill>
                  <a:srgbClr val="000000"/>
                </a:solidFill>
                <a:latin typeface="Calibri" panose="020F0502020204030204" pitchFamily="34" charset="0"/>
              </a:rPr>
              <a:t>Contaminating</a:t>
            </a: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libri" panose="020F0502020204030204" pitchFamily="34" charset="0"/>
              </a:rPr>
              <a:t>proteins</a:t>
            </a: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</a:rPr>
              <a:t>  </a:t>
            </a:r>
          </a:p>
          <a:p>
            <a:pPr lvl="1" eaLnBrk="1" hangingPunct="1"/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antigenicity</a:t>
            </a:r>
            <a:endParaRPr lang="cs-CZ" altLang="cs-CZ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1" eaLnBrk="1" hangingPunct="1"/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stability (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protease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 ) </a:t>
            </a:r>
          </a:p>
          <a:p>
            <a:pPr lvl="1" eaLnBrk="1" hangingPunct="1"/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safety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 (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growth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factors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hormones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toxins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  <a:endParaRPr lang="cs-CZ" altLang="cs-CZ" sz="2400" dirty="0"/>
          </a:p>
          <a:p>
            <a:pPr eaLnBrk="1" hangingPunct="1"/>
            <a:endParaRPr lang="cs-CZ" altLang="cs-CZ" dirty="0"/>
          </a:p>
          <a:p>
            <a:pPr eaLnBrk="1" hangingPunct="1"/>
            <a:endParaRPr lang="cs-CZ" altLang="cs-CZ" dirty="0"/>
          </a:p>
        </p:txBody>
      </p:sp>
      <p:sp>
        <p:nvSpPr>
          <p:cNvPr id="44036" name="Rectangle 4">
            <a:extLst>
              <a:ext uri="{FF2B5EF4-FFF2-40B4-BE49-F238E27FC236}">
                <a16:creationId xmlns:a16="http://schemas.microsoft.com/office/drawing/2014/main" id="{C279F12C-93C1-433E-9275-F405F2F559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6075" y="5287962"/>
            <a:ext cx="69802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cs-CZ" altLang="cs-CZ" sz="2400" dirty="0" err="1">
                <a:latin typeface="Calibri" panose="020F0502020204030204" pitchFamily="34" charset="0"/>
              </a:rPr>
              <a:t>Purification</a:t>
            </a:r>
            <a:r>
              <a:rPr lang="cs-CZ" altLang="cs-CZ" sz="2400" dirty="0">
                <a:latin typeface="Calibri" panose="020F0502020204030204" pitchFamily="34" charset="0"/>
              </a:rPr>
              <a:t> - </a:t>
            </a:r>
            <a:r>
              <a:rPr lang="cs-CZ" altLang="cs-CZ" sz="2400" dirty="0" err="1">
                <a:latin typeface="Calibri" panose="020F0502020204030204" pitchFamily="34" charset="0"/>
              </a:rPr>
              <a:t>affinity</a:t>
            </a:r>
            <a:r>
              <a:rPr lang="cs-CZ" altLang="cs-CZ" sz="2400" dirty="0">
                <a:latin typeface="Calibri" panose="020F0502020204030204" pitchFamily="34" charset="0"/>
              </a:rPr>
              <a:t> gel / </a:t>
            </a:r>
            <a:r>
              <a:rPr lang="cs-CZ" altLang="cs-CZ" sz="2400" dirty="0" err="1">
                <a:latin typeface="Calibri" panose="020F0502020204030204" pitchFamily="34" charset="0"/>
              </a:rPr>
              <a:t>permeation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chromatography</a:t>
            </a:r>
            <a:endParaRPr lang="cs-CZ" altLang="cs-CZ" sz="2400" dirty="0">
              <a:latin typeface="Calibri" panose="020F0502020204030204" pitchFamily="34" charset="0"/>
            </a:endParaRPr>
          </a:p>
        </p:txBody>
      </p:sp>
      <p:sp>
        <p:nvSpPr>
          <p:cNvPr id="44037" name="AutoShape 5">
            <a:extLst>
              <a:ext uri="{FF2B5EF4-FFF2-40B4-BE49-F238E27FC236}">
                <a16:creationId xmlns:a16="http://schemas.microsoft.com/office/drawing/2014/main" id="{4B671AF2-5A15-4EFE-BE02-41AB8EFE7D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6862" y="6098894"/>
            <a:ext cx="503238" cy="215900"/>
          </a:xfrm>
          <a:prstGeom prst="rightArrow">
            <a:avLst>
              <a:gd name="adj1" fmla="val 50000"/>
              <a:gd name="adj2" fmla="val 58272"/>
            </a:avLst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400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44038" name="Picture 2">
            <a:extLst>
              <a:ext uri="{FF2B5EF4-FFF2-40B4-BE49-F238E27FC236}">
                <a16:creationId xmlns:a16="http://schemas.microsoft.com/office/drawing/2014/main" id="{EC0699E6-FE11-458D-8414-E97914AB3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663" y="26989"/>
            <a:ext cx="107156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0E203FF1-FAEF-4B77-99F0-5EABFF0603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28019" y="973933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600" dirty="0" err="1">
                <a:latin typeface="Calibri" panose="020F0502020204030204" pitchFamily="34" charset="0"/>
              </a:rPr>
              <a:t>Contaminants</a:t>
            </a:r>
            <a:r>
              <a:rPr lang="cs-CZ" altLang="cs-CZ" sz="3600" dirty="0">
                <a:latin typeface="Calibri" panose="020F0502020204030204" pitchFamily="34" charset="0"/>
              </a:rPr>
              <a:t> </a:t>
            </a:r>
            <a:r>
              <a:rPr lang="cs-CZ" altLang="cs-CZ" sz="3600" dirty="0" err="1">
                <a:latin typeface="Calibri" panose="020F0502020204030204" pitchFamily="34" charset="0"/>
              </a:rPr>
              <a:t>from</a:t>
            </a:r>
            <a:r>
              <a:rPr lang="cs-CZ" altLang="cs-CZ" sz="3600" dirty="0">
                <a:latin typeface="Calibri" panose="020F0502020204030204" pitchFamily="34" charset="0"/>
              </a:rPr>
              <a:t> </a:t>
            </a:r>
            <a:r>
              <a:rPr lang="cs-CZ" altLang="cs-CZ" sz="3600" dirty="0" err="1">
                <a:latin typeface="Calibri" panose="020F0502020204030204" pitchFamily="34" charset="0"/>
              </a:rPr>
              <a:t>manufacture</a:t>
            </a:r>
            <a:r>
              <a:rPr lang="cs-CZ" altLang="cs-CZ" sz="3600" dirty="0">
                <a:latin typeface="Calibri" panose="020F0502020204030204" pitchFamily="34" charset="0"/>
              </a:rPr>
              <a:t> </a:t>
            </a:r>
            <a:r>
              <a:rPr lang="cs-CZ" altLang="cs-CZ" sz="3600" dirty="0" err="1">
                <a:latin typeface="Calibri" panose="020F0502020204030204" pitchFamily="34" charset="0"/>
              </a:rPr>
              <a:t>process</a:t>
            </a:r>
            <a:endParaRPr lang="cs-CZ" altLang="cs-CZ" sz="3600" dirty="0">
              <a:latin typeface="Calibri" panose="020F0502020204030204" pitchFamily="34" charset="0"/>
            </a:endParaRP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178C51B6-DC41-4BA0-9136-24B7040D6A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63750" y="1341439"/>
            <a:ext cx="8229600" cy="2016125"/>
          </a:xfrm>
        </p:spPr>
        <p:txBody>
          <a:bodyPr/>
          <a:lstStyle/>
          <a:p>
            <a:pPr eaLnBrk="1" hangingPunct="1">
              <a:buFontTx/>
              <a:buNone/>
            </a:pPr>
            <a:endParaRPr lang="cs-CZ" altLang="cs-CZ"/>
          </a:p>
          <a:p>
            <a:pPr lvl="4" eaLnBrk="1" hangingPunct="1"/>
            <a:endParaRPr lang="cs-CZ" altLang="cs-CZ"/>
          </a:p>
          <a:p>
            <a:pPr eaLnBrk="1" hangingPunct="1"/>
            <a:endParaRPr lang="cs-CZ" altLang="cs-CZ"/>
          </a:p>
        </p:txBody>
      </p:sp>
      <p:sp>
        <p:nvSpPr>
          <p:cNvPr id="45060" name="Rectangle 4">
            <a:extLst>
              <a:ext uri="{FF2B5EF4-FFF2-40B4-BE49-F238E27FC236}">
                <a16:creationId xmlns:a16="http://schemas.microsoft.com/office/drawing/2014/main" id="{A3E235DC-B6EF-43B3-A05A-2459294395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1628776"/>
            <a:ext cx="8174038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cs-CZ" altLang="cs-CZ" sz="2400">
                <a:latin typeface="Calibri" panose="020F0502020204030204" pitchFamily="34" charset="0"/>
              </a:rPr>
              <a:t>Purification - affinity gel / permeation chromatography</a:t>
            </a:r>
          </a:p>
          <a:p>
            <a:pPr algn="ctr" eaLnBrk="1" hangingPunct="1">
              <a:buFontTx/>
              <a:buNone/>
            </a:pPr>
            <a:r>
              <a:rPr lang="cs-CZ" altLang="cs-CZ" sz="2400">
                <a:latin typeface="Calibri" panose="020F0502020204030204" pitchFamily="34" charset="0"/>
              </a:rPr>
              <a:t>Purity  </a:t>
            </a:r>
            <a:r>
              <a:rPr lang="en-US" altLang="cs-CZ" sz="2400">
                <a:latin typeface="Calibri" panose="020F0502020204030204" pitchFamily="34" charset="0"/>
              </a:rPr>
              <a:t>±</a:t>
            </a:r>
            <a:r>
              <a:rPr lang="cs-CZ" altLang="cs-CZ" sz="2400">
                <a:latin typeface="Calibri" panose="020F0502020204030204" pitchFamily="34" charset="0"/>
              </a:rPr>
              <a:t> </a:t>
            </a:r>
            <a:r>
              <a:rPr lang="cs-CZ" altLang="cs-CZ">
                <a:latin typeface="Calibri" panose="020F0502020204030204" pitchFamily="34" charset="0"/>
              </a:rPr>
              <a:t>98-99 %</a:t>
            </a:r>
            <a:r>
              <a:rPr lang="cs-CZ" altLang="cs-CZ" sz="4000">
                <a:latin typeface="Calibri" panose="020F0502020204030204" pitchFamily="34" charset="0"/>
              </a:rPr>
              <a:t> </a:t>
            </a:r>
          </a:p>
          <a:p>
            <a:pPr algn="ctr" eaLnBrk="1" hangingPunct="1">
              <a:buFontTx/>
              <a:buNone/>
            </a:pPr>
            <a:endParaRPr lang="cs-CZ" altLang="cs-CZ" sz="4000">
              <a:latin typeface="Calibri" panose="020F0502020204030204" pitchFamily="34" charset="0"/>
            </a:endParaRPr>
          </a:p>
        </p:txBody>
      </p:sp>
      <p:sp>
        <p:nvSpPr>
          <p:cNvPr id="45061" name="AutoShape 5">
            <a:extLst>
              <a:ext uri="{FF2B5EF4-FFF2-40B4-BE49-F238E27FC236}">
                <a16:creationId xmlns:a16="http://schemas.microsoft.com/office/drawing/2014/main" id="{09393547-1C9F-4D56-81E4-69F3EF98F3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4" y="3933825"/>
            <a:ext cx="503237" cy="215900"/>
          </a:xfrm>
          <a:prstGeom prst="rightArrow">
            <a:avLst>
              <a:gd name="adj1" fmla="val 50000"/>
              <a:gd name="adj2" fmla="val 58272"/>
            </a:avLst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400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45062" name="Rectangle 6">
            <a:extLst>
              <a:ext uri="{FF2B5EF4-FFF2-40B4-BE49-F238E27FC236}">
                <a16:creationId xmlns:a16="http://schemas.microsoft.com/office/drawing/2014/main" id="{61FF8E85-7ECA-45F5-AADF-349A513102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4" y="3716338"/>
            <a:ext cx="8174037" cy="1963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cs-CZ" b="1">
                <a:latin typeface="Calibri" panose="020F0502020204030204" pitchFamily="34" charset="0"/>
              </a:rPr>
              <a:t>Verification of the biological activity of each batch !</a:t>
            </a:r>
          </a:p>
          <a:p>
            <a:pPr algn="ctr" eaLnBrk="1" hangingPunct="1">
              <a:buFontTx/>
              <a:buNone/>
            </a:pPr>
            <a:r>
              <a:rPr lang="en-US" altLang="cs-CZ" sz="2400">
                <a:latin typeface="Calibri" panose="020F0502020204030204" pitchFamily="34" charset="0"/>
              </a:rPr>
              <a:t>- Biochemical methods , cell lines or animal ( e.g. Epoetin )</a:t>
            </a:r>
          </a:p>
          <a:p>
            <a:pPr algn="ctr" eaLnBrk="1" hangingPunct="1">
              <a:buFontTx/>
              <a:buNone/>
            </a:pPr>
            <a:r>
              <a:rPr lang="en-US" altLang="cs-CZ" sz="2400">
                <a:latin typeface="Calibri" panose="020F0502020204030204" pitchFamily="34" charset="0"/>
              </a:rPr>
              <a:t> = Time-consuming , cost , accuracy</a:t>
            </a:r>
            <a:endParaRPr lang="cs-CZ" altLang="cs-CZ" sz="2400">
              <a:latin typeface="Calibri" panose="020F0502020204030204" pitchFamily="34" charset="0"/>
            </a:endParaRPr>
          </a:p>
        </p:txBody>
      </p:sp>
      <p:pic>
        <p:nvPicPr>
          <p:cNvPr id="45063" name="Picture 2">
            <a:extLst>
              <a:ext uri="{FF2B5EF4-FFF2-40B4-BE49-F238E27FC236}">
                <a16:creationId xmlns:a16="http://schemas.microsoft.com/office/drawing/2014/main" id="{9B6095AC-9FB8-4941-8CAF-9A0AB1683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663" y="26989"/>
            <a:ext cx="107156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>
            <a:extLst>
              <a:ext uri="{FF2B5EF4-FFF2-40B4-BE49-F238E27FC236}">
                <a16:creationId xmlns:a16="http://schemas.microsoft.com/office/drawing/2014/main" id="{E195C47B-C0B4-4A0F-AAAF-DC841ECF1F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20000" y="1692002"/>
            <a:ext cx="10753200" cy="4891360"/>
          </a:xfrm>
        </p:spPr>
        <p:txBody>
          <a:bodyPr/>
          <a:lstStyle/>
          <a:p>
            <a:pPr eaLnBrk="1" hangingPunct="1"/>
            <a:r>
              <a:rPr lang="cs-CZ" altLang="cs-CZ" dirty="0">
                <a:latin typeface="Calibri" panose="020F0502020204030204" pitchFamily="34" charset="0"/>
              </a:rPr>
              <a:t>M</a:t>
            </a:r>
            <a:r>
              <a:rPr lang="en-US" altLang="cs-CZ" dirty="0" err="1">
                <a:latin typeface="Calibri" panose="020F0502020204030204" pitchFamily="34" charset="0"/>
              </a:rPr>
              <a:t>icroorganisms</a:t>
            </a:r>
            <a:endParaRPr lang="en-US" altLang="cs-CZ" dirty="0">
              <a:latin typeface="Calibri" panose="020F0502020204030204" pitchFamily="34" charset="0"/>
            </a:endParaRPr>
          </a:p>
          <a:p>
            <a:pPr>
              <a:buNone/>
            </a:pPr>
            <a:r>
              <a:rPr lang="cs-CZ" altLang="cs-CZ" dirty="0">
                <a:latin typeface="Calibri" panose="020F0502020204030204" pitchFamily="34" charset="0"/>
              </a:rPr>
              <a:t>		</a:t>
            </a:r>
            <a:r>
              <a:rPr lang="en-US" altLang="cs-CZ" dirty="0">
                <a:latin typeface="Calibri" panose="020F0502020204030204" pitchFamily="34" charset="0"/>
              </a:rPr>
              <a:t>- bacteria</a:t>
            </a:r>
            <a:r>
              <a:rPr lang="cs-CZ" altLang="cs-CZ" dirty="0">
                <a:latin typeface="Calibri" panose="020F0502020204030204" pitchFamily="34" charset="0"/>
              </a:rPr>
              <a:t> - </a:t>
            </a:r>
            <a:r>
              <a:rPr lang="cs-CZ" altLang="cs-CZ" dirty="0" err="1">
                <a:latin typeface="Calibri" panose="020F0502020204030204" pitchFamily="34" charset="0"/>
              </a:rPr>
              <a:t>optimized</a:t>
            </a:r>
            <a:r>
              <a:rPr lang="cs-CZ" altLang="cs-CZ" dirty="0">
                <a:latin typeface="Calibri" panose="020F0502020204030204" pitchFamily="34" charset="0"/>
              </a:rPr>
              <a:t> E. coli </a:t>
            </a:r>
            <a:r>
              <a:rPr lang="cs-CZ" altLang="cs-CZ" dirty="0" err="1">
                <a:latin typeface="Calibri" panose="020F0502020204030204" pitchFamily="34" charset="0"/>
              </a:rPr>
              <a:t>strains</a:t>
            </a:r>
            <a:r>
              <a:rPr lang="cs-CZ" altLang="cs-CZ" dirty="0">
                <a:latin typeface="Calibri" panose="020F0502020204030204" pitchFamily="34" charset="0"/>
              </a:rPr>
              <a:t> (</a:t>
            </a:r>
            <a:r>
              <a:rPr lang="cs-CZ" altLang="cs-CZ" dirty="0" err="1">
                <a:latin typeface="Calibri" panose="020F0502020204030204" pitchFamily="34" charset="0"/>
              </a:rPr>
              <a:t>mutations</a:t>
            </a:r>
            <a:r>
              <a:rPr lang="cs-CZ" altLang="cs-CZ" dirty="0"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latin typeface="Calibri" panose="020F0502020204030204" pitchFamily="34" charset="0"/>
              </a:rPr>
              <a:t>of</a:t>
            </a:r>
            <a:r>
              <a:rPr lang="cs-CZ" altLang="cs-CZ" dirty="0"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latin typeface="Calibri" panose="020F0502020204030204" pitchFamily="34" charset="0"/>
              </a:rPr>
              <a:t>periplasmatic</a:t>
            </a:r>
            <a:r>
              <a:rPr lang="cs-CZ" altLang="cs-CZ" dirty="0">
                <a:latin typeface="Calibri" panose="020F0502020204030204" pitchFamily="34" charset="0"/>
              </a:rPr>
              <a:t> and 							</a:t>
            </a:r>
            <a:r>
              <a:rPr lang="cs-CZ" altLang="cs-CZ" dirty="0" err="1">
                <a:latin typeface="Calibri" panose="020F0502020204030204" pitchFamily="34" charset="0"/>
              </a:rPr>
              <a:t>membrane</a:t>
            </a:r>
            <a:r>
              <a:rPr lang="cs-CZ" altLang="cs-CZ" dirty="0"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latin typeface="Calibri" panose="020F0502020204030204" pitchFamily="34" charset="0"/>
              </a:rPr>
              <a:t>protease</a:t>
            </a:r>
            <a:r>
              <a:rPr lang="cs-CZ" altLang="cs-CZ" dirty="0">
                <a:latin typeface="Calibri" panose="020F0502020204030204" pitchFamily="34" charset="0"/>
              </a:rPr>
              <a:t>)</a:t>
            </a:r>
          </a:p>
          <a:p>
            <a:pPr>
              <a:buNone/>
            </a:pPr>
            <a:r>
              <a:rPr lang="cs-CZ" altLang="cs-CZ" dirty="0">
                <a:latin typeface="Calibri" panose="020F0502020204030204" pitchFamily="34" charset="0"/>
              </a:rPr>
              <a:t>		</a:t>
            </a:r>
            <a:r>
              <a:rPr lang="en-US" altLang="cs-CZ" dirty="0">
                <a:latin typeface="Calibri" panose="020F0502020204030204" pitchFamily="34" charset="0"/>
              </a:rPr>
              <a:t>- yeast</a:t>
            </a:r>
            <a:r>
              <a:rPr lang="cs-CZ" altLang="cs-CZ" dirty="0">
                <a:latin typeface="Calibri" panose="020F0502020204030204" pitchFamily="34" charset="0"/>
              </a:rPr>
              <a:t> - S. </a:t>
            </a:r>
            <a:r>
              <a:rPr lang="cs-CZ" altLang="cs-CZ" dirty="0" err="1">
                <a:latin typeface="Calibri" panose="020F0502020204030204" pitchFamily="34" charset="0"/>
              </a:rPr>
              <a:t>cerevisiae</a:t>
            </a:r>
            <a:endParaRPr lang="en-US" altLang="cs-CZ" dirty="0">
              <a:latin typeface="Calibri" panose="020F0502020204030204" pitchFamily="34" charset="0"/>
            </a:endParaRPr>
          </a:p>
          <a:p>
            <a:pPr eaLnBrk="1" hangingPunct="1"/>
            <a:endParaRPr lang="cs-CZ" altLang="cs-CZ" dirty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cs-CZ" dirty="0">
                <a:latin typeface="Calibri" panose="020F0502020204030204" pitchFamily="34" charset="0"/>
              </a:rPr>
              <a:t>Tissue cultures of higher organisms</a:t>
            </a:r>
          </a:p>
          <a:p>
            <a:pPr eaLnBrk="1" hangingPunct="1"/>
            <a:endParaRPr lang="cs-CZ" altLang="cs-CZ" dirty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cs-CZ" dirty="0">
                <a:latin typeface="Calibri" panose="020F0502020204030204" pitchFamily="34" charset="0"/>
              </a:rPr>
              <a:t>Cell-free expression systems</a:t>
            </a:r>
          </a:p>
          <a:p>
            <a:pPr eaLnBrk="1" hangingPunct="1"/>
            <a:endParaRPr lang="cs-CZ" altLang="cs-CZ" dirty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cs-CZ" dirty="0">
                <a:latin typeface="Calibri" panose="020F0502020204030204" pitchFamily="34" charset="0"/>
              </a:rPr>
              <a:t>Genetically modified animals, plants</a:t>
            </a:r>
            <a:endParaRPr lang="cs-CZ" altLang="cs-CZ" dirty="0">
              <a:latin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endParaRPr lang="cs-CZ" altLang="cs-CZ" dirty="0">
              <a:latin typeface="Calibri" panose="020F0502020204030204" pitchFamily="34" charset="0"/>
            </a:endParaRPr>
          </a:p>
        </p:txBody>
      </p:sp>
      <p:pic>
        <p:nvPicPr>
          <p:cNvPr id="23555" name="Picture 2">
            <a:extLst>
              <a:ext uri="{FF2B5EF4-FFF2-40B4-BE49-F238E27FC236}">
                <a16:creationId xmlns:a16="http://schemas.microsoft.com/office/drawing/2014/main" id="{BC5C5310-5BCC-4A9A-BDD2-7B4C0FDFC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663" y="26989"/>
            <a:ext cx="107156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Rectangle 2">
            <a:extLst>
              <a:ext uri="{FF2B5EF4-FFF2-40B4-BE49-F238E27FC236}">
                <a16:creationId xmlns:a16="http://schemas.microsoft.com/office/drawing/2014/main" id="{E54BA976-DABF-4554-890E-9539FCEB6C1B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>
                <a:solidFill>
                  <a:schemeClr val="tx2"/>
                </a:solidFill>
                <a:latin typeface="Calibri" panose="020F0502020204030204" pitchFamily="34" charset="0"/>
              </a:rPr>
              <a:t>The production of biological drugs - recombinant technology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920DA2A-320C-42BA-9F97-035E9D9524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960"/>
    </mc:Choice>
    <mc:Fallback>
      <p:transition spd="slow" advTm="85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290E869B-A92D-4D1B-84E1-6E74B7AA7AF0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26035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600" dirty="0" err="1">
                <a:latin typeface="Calibri" panose="020F0502020204030204" pitchFamily="34" charset="0"/>
              </a:rPr>
              <a:t>Biological</a:t>
            </a:r>
            <a:r>
              <a:rPr lang="cs-CZ" altLang="cs-CZ" sz="3600" dirty="0">
                <a:latin typeface="Calibri" panose="020F0502020204030204" pitchFamily="34" charset="0"/>
              </a:rPr>
              <a:t> </a:t>
            </a:r>
            <a:r>
              <a:rPr lang="cs-CZ" altLang="cs-CZ" sz="3600" dirty="0" err="1">
                <a:latin typeface="Calibri" panose="020F0502020204030204" pitchFamily="34" charset="0"/>
              </a:rPr>
              <a:t>drug</a:t>
            </a:r>
            <a:endParaRPr lang="cs-CZ" altLang="cs-CZ" sz="3600" dirty="0">
              <a:latin typeface="Calibri" panose="020F0502020204030204" pitchFamily="34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A475CB8B-8F3F-4BEC-A8AB-9F92357601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199" y="1165226"/>
            <a:ext cx="9287435" cy="4525963"/>
          </a:xfrm>
        </p:spPr>
        <p:txBody>
          <a:bodyPr/>
          <a:lstStyle/>
          <a:p>
            <a:pPr eaLnBrk="1" hangingPunct="1"/>
            <a:r>
              <a:rPr lang="cs-CZ" altLang="cs-CZ" dirty="0">
                <a:solidFill>
                  <a:srgbClr val="00B050"/>
                </a:solidFill>
                <a:latin typeface="Calibri" panose="020F0502020204030204" pitchFamily="34" charset="0"/>
              </a:rPr>
              <a:t>„</a:t>
            </a:r>
            <a:r>
              <a:rPr lang="cs-CZ" altLang="cs-CZ" dirty="0" err="1">
                <a:solidFill>
                  <a:srgbClr val="00B050"/>
                </a:solidFill>
                <a:latin typeface="Calibri" panose="020F0502020204030204" pitchFamily="34" charset="0"/>
              </a:rPr>
              <a:t>Biodrugs</a:t>
            </a:r>
            <a:r>
              <a:rPr lang="cs-CZ" altLang="cs-CZ" dirty="0">
                <a:solidFill>
                  <a:srgbClr val="00B050"/>
                </a:solidFill>
                <a:latin typeface="Calibri" panose="020F0502020204030204" pitchFamily="34" charset="0"/>
              </a:rPr>
              <a:t>, </a:t>
            </a:r>
            <a:r>
              <a:rPr lang="cs-CZ" altLang="cs-CZ" dirty="0" err="1">
                <a:solidFill>
                  <a:srgbClr val="00B050"/>
                </a:solidFill>
                <a:latin typeface="Calibri" panose="020F0502020204030204" pitchFamily="34" charset="0"/>
              </a:rPr>
              <a:t>biologics</a:t>
            </a:r>
            <a:r>
              <a:rPr lang="cs-CZ" altLang="cs-CZ" dirty="0">
                <a:solidFill>
                  <a:srgbClr val="00B050"/>
                </a:solidFill>
                <a:latin typeface="Calibri" panose="020F0502020204030204" pitchFamily="34" charset="0"/>
              </a:rPr>
              <a:t>, </a:t>
            </a:r>
            <a:r>
              <a:rPr lang="cs-CZ" altLang="cs-CZ" dirty="0" err="1">
                <a:solidFill>
                  <a:srgbClr val="00B050"/>
                </a:solidFill>
                <a:latin typeface="Calibri" panose="020F0502020204030204" pitchFamily="34" charset="0"/>
              </a:rPr>
              <a:t>targeted</a:t>
            </a:r>
            <a:r>
              <a:rPr lang="cs-CZ" altLang="cs-CZ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solidFill>
                  <a:srgbClr val="00B050"/>
                </a:solidFill>
                <a:latin typeface="Calibri" panose="020F0502020204030204" pitchFamily="34" charset="0"/>
              </a:rPr>
              <a:t>treatment</a:t>
            </a:r>
            <a:r>
              <a:rPr lang="cs-CZ" altLang="cs-CZ" dirty="0">
                <a:solidFill>
                  <a:srgbClr val="00B050"/>
                </a:solidFill>
                <a:latin typeface="Calibri" panose="020F0502020204030204" pitchFamily="34" charset="0"/>
              </a:rPr>
              <a:t> “</a:t>
            </a:r>
          </a:p>
          <a:p>
            <a:pPr eaLnBrk="1" hangingPunct="1">
              <a:buFontTx/>
              <a:buNone/>
            </a:pPr>
            <a:r>
              <a:rPr lang="cs-CZ" altLang="cs-CZ" dirty="0">
                <a:latin typeface="Calibri" panose="020F0502020204030204" pitchFamily="34" charset="0"/>
              </a:rPr>
              <a:t>	 </a:t>
            </a:r>
            <a:r>
              <a:rPr lang="cs-CZ" altLang="cs-CZ" dirty="0"/>
              <a:t>- </a:t>
            </a:r>
            <a:r>
              <a:rPr lang="cs-CZ" altLang="cs-CZ" dirty="0" err="1"/>
              <a:t>recombinant</a:t>
            </a:r>
            <a:r>
              <a:rPr lang="cs-CZ" altLang="cs-CZ" dirty="0"/>
              <a:t> </a:t>
            </a:r>
            <a:r>
              <a:rPr lang="cs-CZ" altLang="cs-CZ" dirty="0" err="1"/>
              <a:t>proteins</a:t>
            </a:r>
            <a:r>
              <a:rPr lang="cs-CZ" altLang="cs-CZ" dirty="0"/>
              <a:t>, </a:t>
            </a:r>
            <a:r>
              <a:rPr lang="cs-CZ" altLang="cs-CZ" dirty="0" err="1"/>
              <a:t>peptides</a:t>
            </a:r>
            <a:r>
              <a:rPr lang="cs-CZ" altLang="cs-CZ" dirty="0"/>
              <a:t>, </a:t>
            </a:r>
            <a:r>
              <a:rPr lang="cs-CZ" altLang="cs-CZ" dirty="0" err="1"/>
              <a:t>antibodies</a:t>
            </a:r>
            <a:r>
              <a:rPr lang="cs-CZ" altLang="cs-CZ" dirty="0"/>
              <a:t>, </a:t>
            </a:r>
            <a:r>
              <a:rPr lang="cs-CZ" altLang="cs-CZ" dirty="0" err="1"/>
              <a:t>hormones</a:t>
            </a:r>
            <a:endParaRPr lang="cs-CZ" altLang="cs-CZ" dirty="0"/>
          </a:p>
          <a:p>
            <a:pPr eaLnBrk="1" hangingPunct="1">
              <a:buFontTx/>
              <a:buNone/>
            </a:pPr>
            <a:r>
              <a:rPr lang="cs-CZ" altLang="cs-CZ" dirty="0"/>
              <a:t>	</a:t>
            </a:r>
            <a:r>
              <a:rPr lang="cs-CZ" altLang="cs-CZ" sz="2000" i="1" dirty="0" err="1"/>
              <a:t>substances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derived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from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blood</a:t>
            </a:r>
            <a:r>
              <a:rPr lang="cs-CZ" altLang="cs-CZ" sz="2000" i="1" dirty="0"/>
              <a:t> / plasma and </a:t>
            </a:r>
            <a:r>
              <a:rPr lang="cs-CZ" altLang="cs-CZ" sz="2000" i="1" dirty="0" err="1"/>
              <a:t>recombination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variants</a:t>
            </a:r>
            <a:endParaRPr lang="cs-CZ" altLang="cs-CZ" sz="2000" i="1" dirty="0"/>
          </a:p>
          <a:p>
            <a:pPr eaLnBrk="1" hangingPunct="1">
              <a:buFontTx/>
              <a:buNone/>
            </a:pPr>
            <a:endParaRPr lang="cs-CZ" altLang="cs-CZ" sz="2000" i="1" dirty="0">
              <a:latin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endParaRPr lang="cs-CZ" altLang="cs-CZ" sz="2000" i="1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dirty="0">
                <a:solidFill>
                  <a:srgbClr val="0070C0"/>
                </a:solidFill>
                <a:latin typeface="Calibri" panose="020F0502020204030204" pitchFamily="34" charset="0"/>
              </a:rPr>
              <a:t>„</a:t>
            </a:r>
            <a:r>
              <a:rPr lang="cs-CZ" altLang="cs-CZ" dirty="0" err="1">
                <a:solidFill>
                  <a:srgbClr val="0070C0"/>
                </a:solidFill>
                <a:latin typeface="Calibri" panose="020F0502020204030204" pitchFamily="34" charset="0"/>
              </a:rPr>
              <a:t>Biologicals</a:t>
            </a:r>
            <a:r>
              <a:rPr lang="cs-CZ" altLang="cs-CZ" dirty="0">
                <a:solidFill>
                  <a:srgbClr val="0070C0"/>
                </a:solidFill>
                <a:latin typeface="Calibri" panose="020F0502020204030204" pitchFamily="34" charset="0"/>
              </a:rPr>
              <a:t>, </a:t>
            </a:r>
            <a:r>
              <a:rPr lang="cs-CZ" altLang="cs-CZ" dirty="0" err="1">
                <a:solidFill>
                  <a:srgbClr val="0070C0"/>
                </a:solidFill>
                <a:latin typeface="Calibri" panose="020F0502020204030204" pitchFamily="34" charset="0"/>
              </a:rPr>
              <a:t>Biopharmacy</a:t>
            </a:r>
            <a:r>
              <a:rPr lang="cs-CZ" altLang="cs-CZ" dirty="0">
                <a:solidFill>
                  <a:srgbClr val="0070C0"/>
                </a:solidFill>
                <a:latin typeface="Calibri" panose="020F0502020204030204" pitchFamily="34" charset="0"/>
              </a:rPr>
              <a:t>, </a:t>
            </a:r>
            <a:r>
              <a:rPr lang="cs-CZ" altLang="cs-CZ" dirty="0" err="1">
                <a:solidFill>
                  <a:srgbClr val="0070C0"/>
                </a:solidFill>
                <a:latin typeface="Calibri" panose="020F0502020204030204" pitchFamily="34" charset="0"/>
              </a:rPr>
              <a:t>Biopharmaceuticals</a:t>
            </a:r>
            <a:r>
              <a:rPr lang="cs-CZ" altLang="cs-CZ" dirty="0">
                <a:solidFill>
                  <a:srgbClr val="0070C0"/>
                </a:solidFill>
                <a:latin typeface="Calibri" panose="020F0502020204030204" pitchFamily="34" charset="0"/>
              </a:rPr>
              <a:t>“</a:t>
            </a:r>
          </a:p>
          <a:p>
            <a:pPr eaLnBrk="1" hangingPunct="1">
              <a:buFontTx/>
              <a:buNone/>
            </a:pPr>
            <a:r>
              <a:rPr lang="cs-CZ" altLang="cs-CZ" dirty="0">
                <a:latin typeface="Calibri" panose="020F0502020204030204" pitchFamily="34" charset="0"/>
              </a:rPr>
              <a:t>	 - </a:t>
            </a:r>
            <a:r>
              <a:rPr lang="cs-CZ" altLang="cs-CZ" dirty="0" err="1"/>
              <a:t>recombinant</a:t>
            </a:r>
            <a:r>
              <a:rPr lang="cs-CZ" altLang="cs-CZ" dirty="0"/>
              <a:t> </a:t>
            </a:r>
            <a:r>
              <a:rPr lang="cs-CZ" altLang="cs-CZ" dirty="0" err="1"/>
              <a:t>proteins</a:t>
            </a:r>
            <a:r>
              <a:rPr lang="cs-CZ" altLang="cs-CZ" dirty="0"/>
              <a:t>, </a:t>
            </a:r>
            <a:r>
              <a:rPr lang="cs-CZ" altLang="cs-CZ" dirty="0" err="1"/>
              <a:t>peptides</a:t>
            </a:r>
            <a:r>
              <a:rPr lang="cs-CZ" altLang="cs-CZ" dirty="0"/>
              <a:t>, </a:t>
            </a:r>
            <a:r>
              <a:rPr lang="cs-CZ" altLang="cs-CZ" dirty="0" err="1"/>
              <a:t>antibodies</a:t>
            </a:r>
            <a:r>
              <a:rPr lang="cs-CZ" altLang="cs-CZ" dirty="0"/>
              <a:t>, </a:t>
            </a:r>
            <a:r>
              <a:rPr lang="cs-CZ" altLang="cs-CZ" dirty="0" err="1"/>
              <a:t>hormones</a:t>
            </a:r>
            <a:br>
              <a:rPr lang="cs-CZ" altLang="cs-CZ" dirty="0"/>
            </a:br>
            <a:r>
              <a:rPr lang="cs-CZ" altLang="cs-CZ" sz="2400" dirty="0">
                <a:solidFill>
                  <a:srgbClr val="FF0000"/>
                </a:solidFill>
              </a:rPr>
              <a:t>+  Stem </a:t>
            </a:r>
            <a:r>
              <a:rPr lang="cs-CZ" altLang="cs-CZ" sz="2400" dirty="0" err="1">
                <a:solidFill>
                  <a:srgbClr val="FF0000"/>
                </a:solidFill>
              </a:rPr>
              <a:t>cells</a:t>
            </a:r>
            <a:r>
              <a:rPr lang="cs-CZ" altLang="cs-CZ" sz="2400" dirty="0">
                <a:solidFill>
                  <a:srgbClr val="FF0000"/>
                </a:solidFill>
              </a:rPr>
              <a:t>, </a:t>
            </a:r>
            <a:r>
              <a:rPr lang="cs-CZ" altLang="cs-CZ" sz="2400" dirty="0" err="1">
                <a:solidFill>
                  <a:srgbClr val="FF0000"/>
                </a:solidFill>
              </a:rPr>
              <a:t>xenotransplantation</a:t>
            </a:r>
            <a:r>
              <a:rPr lang="cs-CZ" altLang="cs-CZ" sz="2400" dirty="0">
                <a:solidFill>
                  <a:srgbClr val="FF0000"/>
                </a:solidFill>
              </a:rPr>
              <a:t>, gene and </a:t>
            </a:r>
            <a:r>
              <a:rPr lang="cs-CZ" altLang="cs-CZ" sz="2400" dirty="0" err="1">
                <a:solidFill>
                  <a:srgbClr val="FF0000"/>
                </a:solidFill>
              </a:rPr>
              <a:t>antisense</a:t>
            </a:r>
            <a:r>
              <a:rPr lang="cs-CZ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2400" dirty="0" err="1">
                <a:solidFill>
                  <a:srgbClr val="FF0000"/>
                </a:solidFill>
              </a:rPr>
              <a:t>therapy</a:t>
            </a:r>
            <a:endParaRPr lang="cs-CZ" altLang="cs-CZ" sz="2400" dirty="0">
              <a:solidFill>
                <a:srgbClr val="FF0000"/>
              </a:solidFill>
            </a:endParaRPr>
          </a:p>
        </p:txBody>
      </p:sp>
      <p:pic>
        <p:nvPicPr>
          <p:cNvPr id="4100" name="Picture 2">
            <a:extLst>
              <a:ext uri="{FF2B5EF4-FFF2-40B4-BE49-F238E27FC236}">
                <a16:creationId xmlns:a16="http://schemas.microsoft.com/office/drawing/2014/main" id="{4770CC9B-AF1F-437D-A380-3E85824AA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113" y="26988"/>
            <a:ext cx="1281112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34B765D-EFF9-47D1-8651-D8BCD204564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516"/>
    </mc:Choice>
    <mc:Fallback>
      <p:transition spd="slow" advTm="116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>
            <a:extLst>
              <a:ext uri="{FF2B5EF4-FFF2-40B4-BE49-F238E27FC236}">
                <a16:creationId xmlns:a16="http://schemas.microsoft.com/office/drawing/2014/main" id="{39E07A7F-637A-4AC0-A719-879621DF4D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5560" y="1403350"/>
            <a:ext cx="11403106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b="1" i="1" dirty="0">
                <a:latin typeface="Calibri" panose="020F0502020204030204" pitchFamily="34" charset="0"/>
              </a:rPr>
              <a:t>E. Coli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cs-CZ" sz="2400" dirty="0">
                <a:latin typeface="Calibri" panose="020F0502020204030204" pitchFamily="34" charset="0"/>
              </a:rPr>
              <a:t>- The synthesis of proteins </a:t>
            </a:r>
            <a:r>
              <a:rPr lang="en-US" altLang="cs-CZ" sz="2400" b="1" dirty="0">
                <a:latin typeface="Calibri" panose="020F0502020204030204" pitchFamily="34" charset="0"/>
              </a:rPr>
              <a:t>without posttranslational modifications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</a:rPr>
              <a:t>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cs-CZ" sz="2400" dirty="0">
                <a:latin typeface="Calibri" panose="020F0502020204030204" pitchFamily="34" charset="0"/>
              </a:rPr>
              <a:t>- Cheap medium, mutated forms of E. coli with advantageous properties - increase the stability of the gene product ...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</a:rPr>
              <a:t>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cs-CZ" sz="2400" dirty="0">
                <a:latin typeface="Calibri" panose="020F0502020204030204" pitchFamily="34" charset="0"/>
              </a:rPr>
              <a:t>- Modification </a:t>
            </a:r>
            <a:r>
              <a:rPr lang="cs-CZ" altLang="cs-CZ" sz="2400" dirty="0" err="1">
                <a:latin typeface="Calibri" panose="020F0502020204030204" pitchFamily="34" charset="0"/>
              </a:rPr>
              <a:t>of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en-US" altLang="cs-CZ" sz="2400" dirty="0">
                <a:latin typeface="Calibri" panose="020F0502020204030204" pitchFamily="34" charset="0"/>
              </a:rPr>
              <a:t>wall</a:t>
            </a:r>
            <a:r>
              <a:rPr lang="cs-CZ" altLang="cs-CZ" sz="2400" dirty="0">
                <a:latin typeface="Calibri" panose="020F0502020204030204" pitchFamily="34" charset="0"/>
              </a:rPr>
              <a:t>, </a:t>
            </a:r>
            <a:r>
              <a:rPr lang="en-US" altLang="cs-CZ" sz="2400" dirty="0">
                <a:latin typeface="Calibri" panose="020F0502020204030204" pitchFamily="34" charset="0"/>
              </a:rPr>
              <a:t>transform</a:t>
            </a:r>
            <a:r>
              <a:rPr lang="cs-CZ" altLang="cs-CZ" sz="2400" dirty="0" err="1">
                <a:latin typeface="Calibri" panose="020F0502020204030204" pitchFamily="34" charset="0"/>
              </a:rPr>
              <a:t>ation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of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plasmid</a:t>
            </a:r>
            <a:r>
              <a:rPr lang="en-US" altLang="cs-CZ" sz="2400" dirty="0">
                <a:latin typeface="Calibri" panose="020F0502020204030204" pitchFamily="34" charset="0"/>
              </a:rPr>
              <a:t> (DNA product introduction) - thermal shock, electroporation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</a:rPr>
              <a:t>	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en-US" altLang="cs-CZ" sz="2400" dirty="0">
                <a:latin typeface="Calibri" panose="020F0502020204030204" pitchFamily="34" charset="0"/>
              </a:rPr>
              <a:t>Selection - resistance to antibiotics / </a:t>
            </a:r>
            <a:r>
              <a:rPr lang="cs-CZ" altLang="cs-CZ" sz="2400" dirty="0">
                <a:latin typeface="Calibri" panose="020F0502020204030204" pitchFamily="34" charset="0"/>
              </a:rPr>
              <a:t>cell </a:t>
            </a:r>
            <a:r>
              <a:rPr lang="cs-CZ" altLang="cs-CZ" sz="2400" dirty="0" err="1">
                <a:latin typeface="Calibri" panose="020F0502020204030204" pitchFamily="34" charset="0"/>
              </a:rPr>
              <a:t>culture</a:t>
            </a:r>
            <a:r>
              <a:rPr lang="cs-CZ" altLang="cs-CZ" sz="2400" dirty="0">
                <a:latin typeface="Calibri" panose="020F0502020204030204" pitchFamily="34" charset="0"/>
              </a:rPr>
              <a:t> media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cs-CZ" altLang="cs-CZ" sz="2400" dirty="0">
                <a:latin typeface="Calibri" panose="020F0502020204030204" pitchFamily="34" charset="0"/>
              </a:rPr>
              <a:t>R</a:t>
            </a:r>
            <a:r>
              <a:rPr lang="en-US" altLang="cs-CZ" sz="2400" dirty="0" err="1">
                <a:latin typeface="Calibri" panose="020F0502020204030204" pitchFamily="34" charset="0"/>
              </a:rPr>
              <a:t>enaturation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cs-CZ" sz="24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cs-CZ" sz="2400" dirty="0">
                <a:latin typeface="Calibri" panose="020F0502020204030204" pitchFamily="34" charset="0"/>
              </a:rPr>
              <a:t>- E.g. IFN , GSM, insulin, growth hormone ...</a:t>
            </a:r>
            <a:endParaRPr lang="cs-CZ" altLang="cs-CZ" sz="2400" dirty="0">
              <a:latin typeface="Calibri" panose="020F0502020204030204" pitchFamily="34" charset="0"/>
            </a:endParaRPr>
          </a:p>
        </p:txBody>
      </p:sp>
      <p:pic>
        <p:nvPicPr>
          <p:cNvPr id="25603" name="Picture 2">
            <a:extLst>
              <a:ext uri="{FF2B5EF4-FFF2-40B4-BE49-F238E27FC236}">
                <a16:creationId xmlns:a16="http://schemas.microsoft.com/office/drawing/2014/main" id="{06C7C6E8-167B-49E2-B100-512E3F7CD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663" y="26989"/>
            <a:ext cx="107156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2">
            <a:extLst>
              <a:ext uri="{FF2B5EF4-FFF2-40B4-BE49-F238E27FC236}">
                <a16:creationId xmlns:a16="http://schemas.microsoft.com/office/drawing/2014/main" id="{E5E843D6-5104-44E4-BF01-540127461B9C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992313" y="2603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>
                <a:solidFill>
                  <a:schemeClr val="tx2"/>
                </a:solidFill>
                <a:latin typeface="Calibri" panose="020F0502020204030204" pitchFamily="34" charset="0"/>
              </a:rPr>
              <a:t>The production of biological drugs - recombinant technology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29F03A0-03FC-40CE-AF9B-3A7C99833D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201"/>
    </mc:Choice>
    <mc:Fallback>
      <p:transition spd="slow" advTm="112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>
            <a:extLst>
              <a:ext uri="{FF2B5EF4-FFF2-40B4-BE49-F238E27FC236}">
                <a16:creationId xmlns:a16="http://schemas.microsoft.com/office/drawing/2014/main" id="{21BD53F1-5F35-45FB-AF98-541EE73C27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95300" y="1403350"/>
            <a:ext cx="112014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b="1" i="1" dirty="0">
                <a:latin typeface="Calibri" panose="020F0502020204030204" pitchFamily="34" charset="0"/>
              </a:rPr>
              <a:t>S. </a:t>
            </a:r>
            <a:r>
              <a:rPr lang="cs-CZ" altLang="cs-CZ" b="1" i="1" dirty="0" err="1">
                <a:latin typeface="Calibri" panose="020F0502020204030204" pitchFamily="34" charset="0"/>
              </a:rPr>
              <a:t>Cerevisieae</a:t>
            </a:r>
            <a:r>
              <a:rPr lang="cs-CZ" altLang="cs-CZ" b="1" i="1" dirty="0">
                <a:latin typeface="Calibri" panose="020F0502020204030204" pitchFamily="34" charset="0"/>
              </a:rPr>
              <a:t> </a:t>
            </a:r>
          </a:p>
          <a:p>
            <a:pPr>
              <a:buNone/>
            </a:pPr>
            <a:r>
              <a:rPr lang="cs-CZ" altLang="cs-CZ" dirty="0">
                <a:latin typeface="Calibri" panose="020F0502020204030204" pitchFamily="34" charset="0"/>
              </a:rPr>
              <a:t>- </a:t>
            </a:r>
            <a:r>
              <a:rPr lang="en-US" altLang="cs-CZ" sz="2400" dirty="0">
                <a:latin typeface="Calibri" panose="020F0502020204030204" pitchFamily="34" charset="0"/>
              </a:rPr>
              <a:t>synthesis of proteins </a:t>
            </a:r>
            <a:r>
              <a:rPr lang="en-US" altLang="cs-CZ" sz="2400" b="1" dirty="0">
                <a:latin typeface="Calibri" panose="020F0502020204030204" pitchFamily="34" charset="0"/>
              </a:rPr>
              <a:t>with posttranslational modifications</a:t>
            </a:r>
            <a:r>
              <a:rPr lang="cs-CZ" altLang="cs-CZ" sz="2400" b="1" dirty="0">
                <a:latin typeface="Calibri" panose="020F0502020204030204" pitchFamily="34" charset="0"/>
              </a:rPr>
              <a:t>, </a:t>
            </a:r>
            <a:r>
              <a:rPr lang="en-US" altLang="cs-CZ" sz="2400" dirty="0">
                <a:latin typeface="Calibri" panose="020F0502020204030204" pitchFamily="34" charset="0"/>
              </a:rPr>
              <a:t>possibility of hybridization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>
              <a:buFontTx/>
              <a:buChar char="-"/>
            </a:pPr>
            <a:r>
              <a:rPr lang="cs-CZ" altLang="cs-CZ" sz="2400" dirty="0">
                <a:latin typeface="Calibri" panose="020F0502020204030204" pitchFamily="34" charset="0"/>
              </a:rPr>
              <a:t>e</a:t>
            </a:r>
            <a:r>
              <a:rPr lang="en-US" altLang="cs-CZ" sz="2400" dirty="0" err="1">
                <a:latin typeface="Calibri" panose="020F0502020204030204" pitchFamily="34" charset="0"/>
              </a:rPr>
              <a:t>asy</a:t>
            </a:r>
            <a:r>
              <a:rPr lang="en-US" altLang="cs-CZ" sz="2400" dirty="0">
                <a:latin typeface="Calibri" panose="020F0502020204030204" pitchFamily="34" charset="0"/>
              </a:rPr>
              <a:t>, economical cultivation</a:t>
            </a:r>
            <a:r>
              <a:rPr lang="cs-CZ" altLang="cs-CZ" sz="2400" dirty="0">
                <a:latin typeface="Calibri" panose="020F0502020204030204" pitchFamily="34" charset="0"/>
              </a:rPr>
              <a:t>,</a:t>
            </a:r>
            <a:r>
              <a:rPr lang="en-US" altLang="cs-CZ" sz="2400" dirty="0">
                <a:latin typeface="Calibri" panose="020F0502020204030204" pitchFamily="34" charset="0"/>
              </a:rPr>
              <a:t> generation time of 2h</a:t>
            </a:r>
            <a:r>
              <a:rPr lang="cs-CZ" altLang="cs-CZ" sz="2400" dirty="0">
                <a:latin typeface="Calibri" panose="020F0502020204030204" pitchFamily="34" charset="0"/>
              </a:rPr>
              <a:t>,</a:t>
            </a:r>
            <a:r>
              <a:rPr lang="en-US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>
                <a:latin typeface="Calibri" panose="020F0502020204030204" pitchFamily="34" charset="0"/>
              </a:rPr>
              <a:t>m</a:t>
            </a:r>
            <a:r>
              <a:rPr lang="en-US" altLang="cs-CZ" sz="2400" dirty="0" err="1">
                <a:latin typeface="Calibri" panose="020F0502020204030204" pitchFamily="34" charset="0"/>
              </a:rPr>
              <a:t>utants</a:t>
            </a:r>
            <a:r>
              <a:rPr lang="en-US" altLang="cs-CZ" sz="2400" dirty="0">
                <a:latin typeface="Calibri" panose="020F0502020204030204" pitchFamily="34" charset="0"/>
              </a:rPr>
              <a:t> with advantageous properties - increase</a:t>
            </a:r>
            <a:r>
              <a:rPr lang="cs-CZ" altLang="cs-CZ" sz="2400" dirty="0">
                <a:latin typeface="Calibri" panose="020F0502020204030204" pitchFamily="34" charset="0"/>
              </a:rPr>
              <a:t>d</a:t>
            </a:r>
            <a:r>
              <a:rPr lang="en-US" altLang="cs-CZ" sz="2400" dirty="0">
                <a:latin typeface="Calibri" panose="020F0502020204030204" pitchFamily="34" charset="0"/>
              </a:rPr>
              <a:t> stability of the gene product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>
              <a:buFontTx/>
              <a:buChar char="-"/>
            </a:pPr>
            <a:endParaRPr lang="cs-CZ" altLang="cs-CZ" sz="2400" dirty="0">
              <a:latin typeface="Calibri" panose="020F0502020204030204" pitchFamily="34" charset="0"/>
            </a:endParaRPr>
          </a:p>
          <a:p>
            <a:pPr>
              <a:buNone/>
            </a:pPr>
            <a:r>
              <a:rPr lang="cs-CZ" altLang="cs-CZ" sz="2400" dirty="0">
                <a:latin typeface="Calibri" panose="020F0502020204030204" pitchFamily="34" charset="0"/>
              </a:rPr>
              <a:t>-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modification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of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 cell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wall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transformation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of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plasmid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 (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various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vectors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) </a:t>
            </a:r>
          </a:p>
          <a:p>
            <a:pPr>
              <a:buNone/>
            </a:pP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-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selection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 -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auxotrophic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strains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 (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disabled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biosynthetic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pathway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for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 AA, NA);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plasmid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introduce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this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 gene – 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only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transformed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yeast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 are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viable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 in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selection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 media (ATB) </a:t>
            </a:r>
          </a:p>
          <a:p>
            <a:pPr>
              <a:buNone/>
            </a:pP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</a:p>
          <a:p>
            <a:pPr>
              <a:buNone/>
            </a:pP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-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renaturation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>
              <a:buNone/>
            </a:pP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-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E.g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. insulin,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growth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 hormone ...</a:t>
            </a:r>
          </a:p>
          <a:p>
            <a:pPr eaLnBrk="1" hangingPunct="1">
              <a:buFontTx/>
              <a:buNone/>
            </a:pPr>
            <a:endParaRPr lang="cs-CZ" altLang="cs-CZ" sz="2400" dirty="0">
              <a:latin typeface="Calibri" panose="020F0502020204030204" pitchFamily="34" charset="0"/>
            </a:endParaRPr>
          </a:p>
        </p:txBody>
      </p:sp>
      <p:pic>
        <p:nvPicPr>
          <p:cNvPr id="26627" name="Picture 2">
            <a:extLst>
              <a:ext uri="{FF2B5EF4-FFF2-40B4-BE49-F238E27FC236}">
                <a16:creationId xmlns:a16="http://schemas.microsoft.com/office/drawing/2014/main" id="{D1652783-3FDC-4453-A388-00B9ED2E7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663" y="26989"/>
            <a:ext cx="107156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2">
            <a:extLst>
              <a:ext uri="{FF2B5EF4-FFF2-40B4-BE49-F238E27FC236}">
                <a16:creationId xmlns:a16="http://schemas.microsoft.com/office/drawing/2014/main" id="{0180E942-1485-4CD2-961A-2D35BA234BA5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992313" y="2603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>
                <a:solidFill>
                  <a:schemeClr val="tx2"/>
                </a:solidFill>
                <a:latin typeface="Calibri" panose="020F0502020204030204" pitchFamily="34" charset="0"/>
              </a:rPr>
              <a:t>The production of biological drugs - recombinant technology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B1E89F4-C162-4EB4-8178-FFAAA5EB8B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314"/>
    </mc:Choice>
    <mc:Fallback>
      <p:transition spd="slow" advTm="78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>
            <a:extLst>
              <a:ext uri="{FF2B5EF4-FFF2-40B4-BE49-F238E27FC236}">
                <a16:creationId xmlns:a16="http://schemas.microsoft.com/office/drawing/2014/main" id="{7C17A6DB-0E94-44A1-8830-7E7E5BCDD2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76517" y="1412876"/>
            <a:ext cx="11322423" cy="4525963"/>
          </a:xfrm>
        </p:spPr>
        <p:txBody>
          <a:bodyPr/>
          <a:lstStyle/>
          <a:p>
            <a:pPr marL="0" indent="0">
              <a:buNone/>
            </a:pPr>
            <a:r>
              <a:rPr lang="cs-CZ" altLang="cs-CZ" b="1" dirty="0" err="1">
                <a:solidFill>
                  <a:srgbClr val="000000"/>
                </a:solidFill>
                <a:latin typeface="Calibri" panose="020F0502020204030204" pitchFamily="34" charset="0"/>
              </a:rPr>
              <a:t>Tissue</a:t>
            </a:r>
            <a:r>
              <a:rPr lang="cs-CZ" altLang="cs-CZ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latin typeface="Calibri" panose="020F0502020204030204" pitchFamily="34" charset="0"/>
              </a:rPr>
              <a:t>cultures</a:t>
            </a:r>
            <a:r>
              <a:rPr lang="cs-CZ" altLang="cs-CZ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latin typeface="Calibri" panose="020F0502020204030204" pitchFamily="34" charset="0"/>
              </a:rPr>
              <a:t>of</a:t>
            </a:r>
            <a:r>
              <a:rPr lang="cs-CZ" altLang="cs-CZ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latin typeface="Calibri" panose="020F0502020204030204" pitchFamily="34" charset="0"/>
              </a:rPr>
              <a:t>higher</a:t>
            </a:r>
            <a:r>
              <a:rPr lang="cs-CZ" altLang="cs-CZ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latin typeface="Calibri" panose="020F0502020204030204" pitchFamily="34" charset="0"/>
              </a:rPr>
              <a:t>organisms</a:t>
            </a:r>
            <a:endParaRPr lang="cs-CZ" altLang="cs-CZ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</a:rPr>
              <a:t> - </a:t>
            </a:r>
            <a:r>
              <a:rPr lang="cs-CZ" altLang="cs-CZ" dirty="0" err="1">
                <a:solidFill>
                  <a:srgbClr val="000000"/>
                </a:solidFill>
                <a:latin typeface="Calibri" panose="020F0502020204030204" pitchFamily="34" charset="0"/>
              </a:rPr>
              <a:t>About</a:t>
            </a: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</a:rPr>
              <a:t> 60% </a:t>
            </a:r>
            <a:r>
              <a:rPr lang="cs-CZ" altLang="cs-CZ" dirty="0" err="1">
                <a:solidFill>
                  <a:srgbClr val="000000"/>
                </a:solidFill>
                <a:latin typeface="Calibri" panose="020F0502020204030204" pitchFamily="34" charset="0"/>
              </a:rPr>
              <a:t>of</a:t>
            </a: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libri" panose="020F0502020204030204" pitchFamily="34" charset="0"/>
              </a:rPr>
              <a:t>recombinant</a:t>
            </a: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libri" panose="020F0502020204030204" pitchFamily="34" charset="0"/>
              </a:rPr>
              <a:t>proteins</a:t>
            </a: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r>
              <a:rPr lang="cs-CZ" altLang="cs-CZ" b="1" u="sng" dirty="0" err="1">
                <a:solidFill>
                  <a:srgbClr val="000000"/>
                </a:solidFill>
                <a:latin typeface="Calibri" panose="020F0502020204030204" pitchFamily="34" charset="0"/>
              </a:rPr>
              <a:t>positives</a:t>
            </a:r>
            <a:r>
              <a:rPr lang="cs-CZ" altLang="cs-CZ" b="1" u="sng" dirty="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libri" panose="020F0502020204030204" pitchFamily="34" charset="0"/>
              </a:rPr>
              <a:t>same</a:t>
            </a: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libri" panose="020F0502020204030204" pitchFamily="34" charset="0"/>
              </a:rPr>
              <a:t>way</a:t>
            </a: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libri" panose="020F0502020204030204" pitchFamily="34" charset="0"/>
              </a:rPr>
              <a:t>of</a:t>
            </a: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libri" panose="020F0502020204030204" pitchFamily="34" charset="0"/>
              </a:rPr>
              <a:t>modifications</a:t>
            </a: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</a:rPr>
              <a:t> as in </a:t>
            </a:r>
            <a:r>
              <a:rPr lang="cs-CZ" altLang="cs-CZ" dirty="0" err="1">
                <a:solidFill>
                  <a:srgbClr val="000000"/>
                </a:solidFill>
                <a:latin typeface="Calibri" panose="020F0502020204030204" pitchFamily="34" charset="0"/>
              </a:rPr>
              <a:t>humans</a:t>
            </a: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</a:rPr>
              <a:t>		a </a:t>
            </a:r>
            <a:r>
              <a:rPr lang="cs-CZ" altLang="cs-CZ" dirty="0" err="1">
                <a:solidFill>
                  <a:srgbClr val="000000"/>
                </a:solidFill>
                <a:latin typeface="Calibri" panose="020F0502020204030204" pitchFamily="34" charset="0"/>
              </a:rPr>
              <a:t>wide</a:t>
            </a: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</a:rPr>
              <a:t> variety </a:t>
            </a:r>
            <a:r>
              <a:rPr lang="cs-CZ" altLang="cs-CZ" dirty="0" err="1">
                <a:solidFill>
                  <a:srgbClr val="000000"/>
                </a:solidFill>
                <a:latin typeface="Calibri" panose="020F0502020204030204" pitchFamily="34" charset="0"/>
              </a:rPr>
              <a:t>of</a:t>
            </a: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libri" panose="020F0502020204030204" pitchFamily="34" charset="0"/>
              </a:rPr>
              <a:t>products</a:t>
            </a: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</a:rPr>
              <a:t>		</a:t>
            </a:r>
            <a:r>
              <a:rPr lang="cs-CZ" altLang="cs-CZ" dirty="0" err="1">
                <a:solidFill>
                  <a:srgbClr val="000000"/>
                </a:solidFill>
                <a:latin typeface="Calibri" panose="020F0502020204030204" pitchFamily="34" charset="0"/>
              </a:rPr>
              <a:t>eliminates</a:t>
            </a: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libri" panose="020F0502020204030204" pitchFamily="34" charset="0"/>
              </a:rPr>
              <a:t>ethical</a:t>
            </a: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</a:rPr>
              <a:t> / </a:t>
            </a:r>
            <a:r>
              <a:rPr lang="cs-CZ" altLang="cs-CZ" dirty="0" err="1">
                <a:solidFill>
                  <a:srgbClr val="000000"/>
                </a:solidFill>
                <a:latin typeface="Calibri" panose="020F0502020204030204" pitchFamily="34" charset="0"/>
              </a:rPr>
              <a:t>technical</a:t>
            </a: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libri" panose="020F0502020204030204" pitchFamily="34" charset="0"/>
              </a:rPr>
              <a:t>problems</a:t>
            </a: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</a:rPr>
              <a:t> (</a:t>
            </a:r>
            <a:r>
              <a:rPr lang="cs-CZ" altLang="cs-CZ" dirty="0" err="1">
                <a:solidFill>
                  <a:srgbClr val="000000"/>
                </a:solidFill>
                <a:latin typeface="Calibri" panose="020F0502020204030204" pitchFamily="34" charset="0"/>
              </a:rPr>
              <a:t>isolation</a:t>
            </a: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</a:rPr>
              <a:t>, animal </a:t>
            </a:r>
            <a:r>
              <a:rPr lang="cs-CZ" altLang="cs-CZ" dirty="0" err="1">
                <a:solidFill>
                  <a:srgbClr val="000000"/>
                </a:solidFill>
                <a:latin typeface="Calibri" panose="020F0502020204030204" pitchFamily="34" charset="0"/>
              </a:rPr>
              <a:t>cells</a:t>
            </a: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</a:rPr>
              <a:t>, 			</a:t>
            </a:r>
            <a:r>
              <a:rPr lang="cs-CZ" altLang="cs-CZ" dirty="0" err="1">
                <a:solidFill>
                  <a:srgbClr val="000000"/>
                </a:solidFill>
                <a:latin typeface="Calibri" panose="020F0502020204030204" pitchFamily="34" charset="0"/>
              </a:rPr>
              <a:t>the</a:t>
            </a: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libri" panose="020F0502020204030204" pitchFamily="34" charset="0"/>
              </a:rPr>
              <a:t>lack</a:t>
            </a: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libri" panose="020F0502020204030204" pitchFamily="34" charset="0"/>
              </a:rPr>
              <a:t>of</a:t>
            </a: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libri" panose="020F0502020204030204" pitchFamily="34" charset="0"/>
              </a:rPr>
              <a:t>material</a:t>
            </a: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</a:p>
          <a:p>
            <a:pPr marL="0" indent="0">
              <a:buNone/>
            </a:pP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r>
              <a:rPr lang="cs-CZ" altLang="cs-CZ" b="1" u="sng" dirty="0" err="1">
                <a:solidFill>
                  <a:srgbClr val="000000"/>
                </a:solidFill>
                <a:latin typeface="Calibri" panose="020F0502020204030204" pitchFamily="34" charset="0"/>
              </a:rPr>
              <a:t>negatives</a:t>
            </a: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  <a:r>
              <a:rPr lang="cs-CZ" altLang="cs-CZ" dirty="0" err="1">
                <a:solidFill>
                  <a:srgbClr val="000000"/>
                </a:solidFill>
                <a:latin typeface="Calibri" panose="020F0502020204030204" pitchFamily="34" charset="0"/>
              </a:rPr>
              <a:t>higher</a:t>
            </a: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</a:rPr>
              <a:t> risk </a:t>
            </a:r>
            <a:r>
              <a:rPr lang="cs-CZ" altLang="cs-CZ" dirty="0" err="1">
                <a:solidFill>
                  <a:srgbClr val="000000"/>
                </a:solidFill>
                <a:latin typeface="Calibri" panose="020F0502020204030204" pitchFamily="34" charset="0"/>
              </a:rPr>
              <a:t>of</a:t>
            </a: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libri" panose="020F0502020204030204" pitchFamily="34" charset="0"/>
              </a:rPr>
              <a:t>contamination</a:t>
            </a: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</a:rPr>
              <a:t>		(</a:t>
            </a:r>
            <a:r>
              <a:rPr lang="cs-CZ" altLang="cs-CZ" dirty="0" err="1">
                <a:solidFill>
                  <a:srgbClr val="000000"/>
                </a:solidFill>
                <a:latin typeface="Calibri" panose="020F0502020204030204" pitchFamily="34" charset="0"/>
              </a:rPr>
              <a:t>rich</a:t>
            </a: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</a:rPr>
              <a:t> medium, </a:t>
            </a:r>
            <a:r>
              <a:rPr lang="cs-CZ" altLang="cs-CZ" dirty="0" err="1">
                <a:solidFill>
                  <a:srgbClr val="000000"/>
                </a:solidFill>
                <a:latin typeface="Calibri" panose="020F0502020204030204" pitchFamily="34" charset="0"/>
              </a:rPr>
              <a:t>slower</a:t>
            </a: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libri" panose="020F0502020204030204" pitchFamily="34" charset="0"/>
              </a:rPr>
              <a:t>growth</a:t>
            </a: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cs-CZ" altLang="cs-CZ" dirty="0" err="1">
                <a:solidFill>
                  <a:srgbClr val="000000"/>
                </a:solidFill>
                <a:latin typeface="Calibri" panose="020F0502020204030204" pitchFamily="34" charset="0"/>
              </a:rPr>
              <a:t>expensive</a:t>
            </a: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cs-CZ" altLang="cs-CZ" dirty="0" err="1">
                <a:solidFill>
                  <a:srgbClr val="000000"/>
                </a:solidFill>
                <a:latin typeface="Calibri" panose="020F0502020204030204" pitchFamily="34" charset="0"/>
              </a:rPr>
              <a:t>difficult</a:t>
            </a: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libri" panose="020F0502020204030204" pitchFamily="34" charset="0"/>
              </a:rPr>
              <a:t>cultivation</a:t>
            </a:r>
            <a:r>
              <a:rPr lang="cs-CZ" altLang="cs-CZ" sz="2000" dirty="0">
                <a:latin typeface="Calibri" panose="020F0502020204030204" pitchFamily="34" charset="0"/>
              </a:rPr>
              <a:t>)</a:t>
            </a:r>
          </a:p>
          <a:p>
            <a:pPr marL="0" indent="0">
              <a:buNone/>
            </a:pPr>
            <a:endParaRPr lang="cs-CZ" altLang="cs-CZ" sz="2000" dirty="0">
              <a:latin typeface="Calibri" panose="020F0502020204030204" pitchFamily="34" charset="0"/>
            </a:endParaRPr>
          </a:p>
        </p:txBody>
      </p:sp>
      <p:pic>
        <p:nvPicPr>
          <p:cNvPr id="29699" name="Picture 2">
            <a:extLst>
              <a:ext uri="{FF2B5EF4-FFF2-40B4-BE49-F238E27FC236}">
                <a16:creationId xmlns:a16="http://schemas.microsoft.com/office/drawing/2014/main" id="{497F620C-09AA-401F-AFF4-F47A625E3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663" y="26989"/>
            <a:ext cx="107156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2">
            <a:extLst>
              <a:ext uri="{FF2B5EF4-FFF2-40B4-BE49-F238E27FC236}">
                <a16:creationId xmlns:a16="http://schemas.microsoft.com/office/drawing/2014/main" id="{2BFAE78C-5B8A-458E-BC10-D1B5549262FE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992313" y="2603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>
                <a:solidFill>
                  <a:schemeClr val="tx2"/>
                </a:solidFill>
                <a:latin typeface="Calibri" panose="020F0502020204030204" pitchFamily="34" charset="0"/>
              </a:rPr>
              <a:t>The production of biological drugs - recombinant technology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F5473DE-00D4-4657-B16F-708E1D07F3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935"/>
    </mc:Choice>
    <mc:Fallback>
      <p:transition spd="slow" advTm="56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>
            <a:extLst>
              <a:ext uri="{FF2B5EF4-FFF2-40B4-BE49-F238E27FC236}">
                <a16:creationId xmlns:a16="http://schemas.microsoft.com/office/drawing/2014/main" id="{5CFBEFD0-2B38-4BB1-9324-D32F4D67BC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2729" y="1412876"/>
            <a:ext cx="11214847" cy="4525963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cs-CZ" altLang="cs-CZ" b="1" dirty="0" err="1">
                <a:solidFill>
                  <a:srgbClr val="000000"/>
                </a:solidFill>
                <a:latin typeface="Calibri" panose="020F0502020204030204" pitchFamily="34" charset="0"/>
              </a:rPr>
              <a:t>Tissue</a:t>
            </a:r>
            <a:r>
              <a:rPr lang="cs-CZ" altLang="cs-CZ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latin typeface="Calibri" panose="020F0502020204030204" pitchFamily="34" charset="0"/>
              </a:rPr>
              <a:t>cultures</a:t>
            </a:r>
            <a:r>
              <a:rPr lang="cs-CZ" altLang="cs-CZ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latin typeface="Calibri" panose="020F0502020204030204" pitchFamily="34" charset="0"/>
              </a:rPr>
              <a:t>of</a:t>
            </a:r>
            <a:r>
              <a:rPr lang="cs-CZ" altLang="cs-CZ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latin typeface="Calibri" panose="020F0502020204030204" pitchFamily="34" charset="0"/>
              </a:rPr>
              <a:t>higher</a:t>
            </a:r>
            <a:r>
              <a:rPr lang="cs-CZ" altLang="cs-CZ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latin typeface="Calibri" panose="020F0502020204030204" pitchFamily="34" charset="0"/>
              </a:rPr>
              <a:t>organisms</a:t>
            </a:r>
            <a:endParaRPr lang="cs-CZ" altLang="cs-CZ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400" dirty="0" err="1">
                <a:latin typeface="Calibri" panose="020F0502020204030204" pitchFamily="34" charset="0"/>
              </a:rPr>
              <a:t>Primary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cultures</a:t>
            </a:r>
            <a:r>
              <a:rPr lang="cs-CZ" altLang="cs-CZ" sz="2400" dirty="0">
                <a:latin typeface="Calibri" panose="020F0502020204030204" pitchFamily="34" charset="0"/>
              </a:rPr>
              <a:t> (</a:t>
            </a:r>
            <a:r>
              <a:rPr lang="cs-CZ" altLang="cs-CZ" sz="2400" dirty="0" err="1">
                <a:latin typeface="Calibri" panose="020F0502020204030204" pitchFamily="34" charset="0"/>
              </a:rPr>
              <a:t>subculturing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or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passaging</a:t>
            </a:r>
            <a:r>
              <a:rPr lang="cs-CZ" altLang="cs-CZ" sz="2400" dirty="0">
                <a:latin typeface="Calibri" panose="020F0502020204030204" pitchFamily="34" charset="0"/>
              </a:rPr>
              <a:t> not </a:t>
            </a:r>
            <a:r>
              <a:rPr lang="cs-CZ" altLang="cs-CZ" sz="2400" dirty="0" err="1">
                <a:latin typeface="Calibri" panose="020F0502020204030204" pitchFamily="34" charset="0"/>
              </a:rPr>
              <a:t>possible</a:t>
            </a:r>
            <a:r>
              <a:rPr lang="cs-CZ" altLang="cs-CZ" sz="2400" dirty="0">
                <a:latin typeface="Calibri" panose="020F0502020204030204" pitchFamily="34" charset="0"/>
              </a:rPr>
              <a:t>)/ cell lines (tumor)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400" dirty="0">
                <a:latin typeface="Calibri" panose="020F0502020204030204" pitchFamily="34" charset="0"/>
              </a:rPr>
              <a:t>	</a:t>
            </a:r>
            <a:r>
              <a:rPr lang="cs-CZ" altLang="cs-CZ" sz="2400" dirty="0" err="1">
                <a:latin typeface="Calibri" panose="020F0502020204030204" pitchFamily="34" charset="0"/>
              </a:rPr>
              <a:t>mostly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adherent</a:t>
            </a:r>
            <a:r>
              <a:rPr lang="cs-CZ" altLang="cs-CZ" sz="2400" dirty="0">
                <a:latin typeface="Calibri" panose="020F0502020204030204" pitchFamily="34" charset="0"/>
              </a:rPr>
              <a:t> cell lines - </a:t>
            </a:r>
            <a:r>
              <a:rPr lang="cs-CZ" altLang="cs-CZ" sz="2400" dirty="0" err="1">
                <a:latin typeface="Calibri" panose="020F0502020204030204" pitchFamily="34" charset="0"/>
              </a:rPr>
              <a:t>release</a:t>
            </a:r>
            <a:r>
              <a:rPr lang="cs-CZ" altLang="cs-CZ" sz="2400" dirty="0">
                <a:latin typeface="Calibri" panose="020F0502020204030204" pitchFamily="34" charset="0"/>
              </a:rPr>
              <a:t> trypsin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400" dirty="0">
                <a:latin typeface="Calibri" panose="020F0502020204030204" pitchFamily="34" charset="0"/>
              </a:rPr>
              <a:t>	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400" dirty="0">
                <a:latin typeface="Calibri" panose="020F0502020204030204" pitchFamily="34" charset="0"/>
              </a:rPr>
              <a:t>Medium: </a:t>
            </a:r>
            <a:r>
              <a:rPr lang="cs-CZ" altLang="cs-CZ" sz="2400" dirty="0" err="1">
                <a:latin typeface="Calibri" panose="020F0502020204030204" pitchFamily="34" charset="0"/>
              </a:rPr>
              <a:t>ions</a:t>
            </a:r>
            <a:r>
              <a:rPr lang="cs-CZ" altLang="cs-CZ" sz="2400" dirty="0">
                <a:latin typeface="Calibri" panose="020F0502020204030204" pitchFamily="34" charset="0"/>
              </a:rPr>
              <a:t> , </a:t>
            </a:r>
            <a:r>
              <a:rPr lang="cs-CZ" altLang="cs-CZ" sz="2400" dirty="0" err="1">
                <a:latin typeface="Calibri" panose="020F0502020204030204" pitchFamily="34" charset="0"/>
              </a:rPr>
              <a:t>glucose</a:t>
            </a:r>
            <a:r>
              <a:rPr lang="cs-CZ" altLang="cs-CZ" sz="2400" dirty="0">
                <a:latin typeface="Calibri" panose="020F0502020204030204" pitchFamily="34" charset="0"/>
              </a:rPr>
              <a:t>, </a:t>
            </a:r>
            <a:r>
              <a:rPr lang="cs-CZ" altLang="cs-CZ" sz="2400" dirty="0" err="1">
                <a:latin typeface="Calibri" panose="020F0502020204030204" pitchFamily="34" charset="0"/>
              </a:rPr>
              <a:t>vitamins</a:t>
            </a:r>
            <a:r>
              <a:rPr lang="cs-CZ" altLang="cs-CZ" sz="2400" dirty="0">
                <a:latin typeface="Calibri" panose="020F0502020204030204" pitchFamily="34" charset="0"/>
              </a:rPr>
              <a:t>, </a:t>
            </a:r>
            <a:r>
              <a:rPr lang="cs-CZ" altLang="cs-CZ" sz="2400" dirty="0" err="1">
                <a:latin typeface="Calibri" panose="020F0502020204030204" pitchFamily="34" charset="0"/>
              </a:rPr>
              <a:t>nucleotides</a:t>
            </a:r>
            <a:r>
              <a:rPr lang="cs-CZ" altLang="cs-CZ" sz="2400" dirty="0">
                <a:latin typeface="Calibri" panose="020F0502020204030204" pitchFamily="34" charset="0"/>
              </a:rPr>
              <a:t> , </a:t>
            </a:r>
            <a:r>
              <a:rPr lang="cs-CZ" altLang="cs-CZ" sz="2400" dirty="0" err="1">
                <a:latin typeface="Calibri" panose="020F0502020204030204" pitchFamily="34" charset="0"/>
              </a:rPr>
              <a:t>lipids</a:t>
            </a:r>
            <a:r>
              <a:rPr lang="cs-CZ" altLang="cs-CZ" sz="2400" dirty="0">
                <a:latin typeface="Calibri" panose="020F0502020204030204" pitchFamily="34" charset="0"/>
              </a:rPr>
              <a:t>, </a:t>
            </a:r>
            <a:r>
              <a:rPr lang="cs-CZ" altLang="cs-CZ" sz="2400" dirty="0" err="1">
                <a:latin typeface="Calibri" panose="020F0502020204030204" pitchFamily="34" charset="0"/>
              </a:rPr>
              <a:t>calf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serum</a:t>
            </a:r>
            <a:r>
              <a:rPr lang="cs-CZ" altLang="cs-CZ" sz="2400" dirty="0">
                <a:latin typeface="Calibri" panose="020F0502020204030204" pitchFamily="34" charset="0"/>
              </a:rPr>
              <a:t> (source </a:t>
            </a:r>
            <a:r>
              <a:rPr lang="cs-CZ" altLang="cs-CZ" sz="2400" dirty="0" err="1">
                <a:latin typeface="Calibri" panose="020F0502020204030204" pitchFamily="34" charset="0"/>
              </a:rPr>
              <a:t>of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growth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factors</a:t>
            </a:r>
            <a:r>
              <a:rPr lang="cs-CZ" altLang="cs-CZ" sz="2400" dirty="0">
                <a:latin typeface="Calibri" panose="020F0502020204030204" pitchFamily="34" charset="0"/>
              </a:rPr>
              <a:t>, </a:t>
            </a:r>
            <a:r>
              <a:rPr lang="cs-CZ" altLang="cs-CZ" sz="2400" dirty="0" err="1">
                <a:latin typeface="Calibri" panose="020F0502020204030204" pitchFamily="34" charset="0"/>
              </a:rPr>
              <a:t>hormones</a:t>
            </a:r>
            <a:r>
              <a:rPr lang="cs-CZ" altLang="cs-CZ" sz="2400" dirty="0">
                <a:latin typeface="Calibri" panose="020F0502020204030204" pitchFamily="34" charset="0"/>
              </a:rPr>
              <a:t> + PDGF, EGF, FGF, ... 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400" dirty="0">
                <a:latin typeface="Calibri" panose="020F0502020204030204" pitchFamily="34" charset="0"/>
              </a:rPr>
              <a:t> 	pH </a:t>
            </a:r>
            <a:r>
              <a:rPr lang="cs-CZ" altLang="cs-CZ" sz="2400" dirty="0" err="1">
                <a:latin typeface="Calibri" panose="020F0502020204030204" pitchFamily="34" charset="0"/>
              </a:rPr>
              <a:t>control</a:t>
            </a:r>
            <a:r>
              <a:rPr lang="cs-CZ" altLang="cs-CZ" sz="2400" dirty="0">
                <a:latin typeface="Calibri" panose="020F0502020204030204" pitchFamily="34" charset="0"/>
              </a:rPr>
              <a:t>, </a:t>
            </a:r>
            <a:r>
              <a:rPr lang="cs-CZ" altLang="cs-CZ" sz="2400" dirty="0" err="1">
                <a:latin typeface="Calibri" panose="020F0502020204030204" pitchFamily="34" charset="0"/>
              </a:rPr>
              <a:t>morphology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400" dirty="0">
                <a:latin typeface="Calibri" panose="020F0502020204030204" pitchFamily="34" charset="0"/>
              </a:rPr>
              <a:t>	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400" dirty="0" err="1">
                <a:latin typeface="Calibri" panose="020F0502020204030204" pitchFamily="34" charset="0"/>
              </a:rPr>
              <a:t>Vectors</a:t>
            </a:r>
            <a:r>
              <a:rPr lang="cs-CZ" altLang="cs-CZ" sz="2400" dirty="0">
                <a:latin typeface="Calibri" panose="020F0502020204030204" pitchFamily="34" charset="0"/>
              </a:rPr>
              <a:t> (</a:t>
            </a:r>
            <a:r>
              <a:rPr lang="cs-CZ" altLang="cs-CZ" sz="2400" dirty="0" err="1">
                <a:latin typeface="Calibri" panose="020F0502020204030204" pitchFamily="34" charset="0"/>
              </a:rPr>
              <a:t>details</a:t>
            </a:r>
            <a:r>
              <a:rPr lang="cs-CZ" altLang="cs-CZ" sz="2400" dirty="0">
                <a:latin typeface="Calibri" panose="020F0502020204030204" pitchFamily="34" charset="0"/>
              </a:rPr>
              <a:t> are </a:t>
            </a:r>
            <a:r>
              <a:rPr lang="cs-CZ" altLang="cs-CZ" sz="2400" dirty="0" err="1">
                <a:latin typeface="Calibri" panose="020F0502020204030204" pitchFamily="34" charset="0"/>
              </a:rPr>
              <a:t>kept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secret</a:t>
            </a:r>
            <a:r>
              <a:rPr lang="cs-CZ" altLang="cs-CZ" sz="2400" dirty="0">
                <a:latin typeface="Calibri" panose="020F0502020204030204" pitchFamily="34" charset="0"/>
              </a:rPr>
              <a:t>):  </a:t>
            </a:r>
            <a:r>
              <a:rPr lang="cs-CZ" altLang="cs-CZ" sz="2400" dirty="0" err="1">
                <a:latin typeface="Calibri" panose="020F0502020204030204" pitchFamily="34" charset="0"/>
              </a:rPr>
              <a:t>plasmids</a:t>
            </a:r>
            <a:r>
              <a:rPr lang="cs-CZ" altLang="cs-CZ" sz="2400" dirty="0">
                <a:latin typeface="Calibri" panose="020F0502020204030204" pitchFamily="34" charset="0"/>
              </a:rPr>
              <a:t> , </a:t>
            </a:r>
            <a:r>
              <a:rPr lang="cs-CZ" altLang="cs-CZ" sz="2400" dirty="0" err="1">
                <a:latin typeface="Calibri" panose="020F0502020204030204" pitchFamily="34" charset="0"/>
              </a:rPr>
              <a:t>viral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plasmids</a:t>
            </a:r>
            <a:r>
              <a:rPr lang="cs-CZ" altLang="cs-CZ" sz="2400" dirty="0">
                <a:latin typeface="Calibri" panose="020F0502020204030204" pitchFamily="34" charset="0"/>
              </a:rPr>
              <a:t> (</a:t>
            </a:r>
            <a:r>
              <a:rPr lang="cs-CZ" altLang="cs-CZ" sz="2400" dirty="0" err="1">
                <a:latin typeface="Calibri" panose="020F0502020204030204" pitchFamily="34" charset="0"/>
              </a:rPr>
              <a:t>retroviruses</a:t>
            </a:r>
            <a:r>
              <a:rPr lang="cs-CZ" altLang="cs-CZ" sz="2400" dirty="0">
                <a:latin typeface="Calibri" panose="020F0502020204030204" pitchFamily="34" charset="0"/>
              </a:rPr>
              <a:t>), </a:t>
            </a:r>
            <a:r>
              <a:rPr lang="cs-CZ" altLang="cs-CZ" sz="2400" dirty="0" err="1">
                <a:latin typeface="Calibri" panose="020F0502020204030204" pitchFamily="34" charset="0"/>
              </a:rPr>
              <a:t>polycations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400" dirty="0">
                <a:latin typeface="Calibri" panose="020F0502020204030204" pitchFamily="34" charset="0"/>
              </a:rPr>
              <a:t>	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400" dirty="0">
                <a:latin typeface="Calibri" panose="020F0502020204030204" pitchFamily="34" charset="0"/>
              </a:rPr>
              <a:t>Part </a:t>
            </a:r>
            <a:r>
              <a:rPr lang="cs-CZ" altLang="cs-CZ" sz="2400" dirty="0" err="1">
                <a:latin typeface="Calibri" panose="020F0502020204030204" pitchFamily="34" charset="0"/>
              </a:rPr>
              <a:t>of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the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transfected</a:t>
            </a:r>
            <a:r>
              <a:rPr lang="cs-CZ" altLang="cs-CZ" sz="2400" dirty="0">
                <a:latin typeface="Calibri" panose="020F0502020204030204" pitchFamily="34" charset="0"/>
              </a:rPr>
              <a:t> DNA are </a:t>
            </a:r>
            <a:r>
              <a:rPr lang="cs-CZ" altLang="cs-CZ" sz="2400" dirty="0" err="1">
                <a:latin typeface="Calibri" panose="020F0502020204030204" pitchFamily="34" charset="0"/>
              </a:rPr>
              <a:t>regions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of</a:t>
            </a:r>
            <a:r>
              <a:rPr lang="cs-CZ" altLang="cs-CZ" sz="2400" dirty="0">
                <a:latin typeface="Calibri" panose="020F0502020204030204" pitchFamily="34" charset="0"/>
              </a:rPr>
              <a:t> DNA </a:t>
            </a:r>
            <a:r>
              <a:rPr lang="cs-CZ" altLang="cs-CZ" sz="2400" dirty="0" err="1">
                <a:latin typeface="Calibri" panose="020F0502020204030204" pitchFamily="34" charset="0"/>
              </a:rPr>
              <a:t>increasing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production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400" dirty="0">
                <a:latin typeface="Calibri" panose="020F0502020204030204" pitchFamily="34" charset="0"/>
              </a:rPr>
              <a:t>	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400" dirty="0" err="1">
                <a:latin typeface="Calibri" panose="020F0502020204030204" pitchFamily="34" charset="0"/>
              </a:rPr>
              <a:t>Selection</a:t>
            </a:r>
            <a:r>
              <a:rPr lang="cs-CZ" altLang="cs-CZ" sz="2400" dirty="0">
                <a:latin typeface="Calibri" panose="020F0502020204030204" pitchFamily="34" charset="0"/>
              </a:rPr>
              <a:t> (</a:t>
            </a:r>
            <a:r>
              <a:rPr lang="cs-CZ" altLang="cs-CZ" sz="2400" dirty="0" err="1">
                <a:latin typeface="Calibri" panose="020F0502020204030204" pitchFamily="34" charset="0"/>
              </a:rPr>
              <a:t>principles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similar</a:t>
            </a:r>
            <a:r>
              <a:rPr lang="cs-CZ" altLang="cs-CZ" sz="2400" dirty="0">
                <a:latin typeface="Calibri" panose="020F0502020204030204" pitchFamily="34" charset="0"/>
              </a:rPr>
              <a:t> to </a:t>
            </a:r>
            <a:r>
              <a:rPr lang="cs-CZ" altLang="cs-CZ" sz="2400" dirty="0" err="1">
                <a:latin typeface="Calibri" panose="020F0502020204030204" pitchFamily="34" charset="0"/>
              </a:rPr>
              <a:t>those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of</a:t>
            </a:r>
            <a:r>
              <a:rPr lang="cs-CZ" altLang="cs-CZ" sz="2400" dirty="0">
                <a:latin typeface="Calibri" panose="020F0502020204030204" pitchFamily="34" charset="0"/>
              </a:rPr>
              <a:t> S. </a:t>
            </a:r>
            <a:r>
              <a:rPr lang="cs-CZ" altLang="cs-CZ" sz="2400" dirty="0" err="1">
                <a:latin typeface="Calibri" panose="020F0502020204030204" pitchFamily="34" charset="0"/>
              </a:rPr>
              <a:t>cerevisiae</a:t>
            </a:r>
            <a:r>
              <a:rPr lang="cs-CZ" altLang="cs-CZ" sz="2400" dirty="0">
                <a:latin typeface="Calibri" panose="020F0502020204030204" pitchFamily="34" charset="0"/>
              </a:rPr>
              <a:t> . )</a:t>
            </a:r>
          </a:p>
        </p:txBody>
      </p:sp>
      <p:pic>
        <p:nvPicPr>
          <p:cNvPr id="30723" name="Picture 2">
            <a:extLst>
              <a:ext uri="{FF2B5EF4-FFF2-40B4-BE49-F238E27FC236}">
                <a16:creationId xmlns:a16="http://schemas.microsoft.com/office/drawing/2014/main" id="{AC00D443-B86A-4371-8FA3-DF40E29E7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663" y="26989"/>
            <a:ext cx="107156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Rectangle 2">
            <a:extLst>
              <a:ext uri="{FF2B5EF4-FFF2-40B4-BE49-F238E27FC236}">
                <a16:creationId xmlns:a16="http://schemas.microsoft.com/office/drawing/2014/main" id="{3D7C7D20-8DA4-4B26-BD43-AD843E029379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992313" y="2603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>
                <a:solidFill>
                  <a:schemeClr val="tx2"/>
                </a:solidFill>
                <a:latin typeface="Calibri" panose="020F0502020204030204" pitchFamily="34" charset="0"/>
              </a:rPr>
              <a:t>The production of biological drugs - recombinant technology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159DFE4-DF20-4CC1-9C6D-90C23DCF84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381"/>
    </mc:Choice>
    <mc:Fallback>
      <p:transition spd="slow" advTm="87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>
            <a:extLst>
              <a:ext uri="{FF2B5EF4-FFF2-40B4-BE49-F238E27FC236}">
                <a16:creationId xmlns:a16="http://schemas.microsoft.com/office/drawing/2014/main" id="{00897725-3689-4A8A-8B25-88E8315CF8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01788" y="2076543"/>
            <a:ext cx="9010650" cy="4525963"/>
          </a:xfrm>
        </p:spPr>
        <p:txBody>
          <a:bodyPr/>
          <a:lstStyle/>
          <a:p>
            <a:pPr marL="0" indent="0">
              <a:buNone/>
            </a:pPr>
            <a:r>
              <a:rPr lang="cs-CZ" altLang="cs-CZ" b="1" dirty="0" err="1">
                <a:solidFill>
                  <a:srgbClr val="000000"/>
                </a:solidFill>
                <a:latin typeface="Calibri" panose="020F0502020204030204" pitchFamily="34" charset="0"/>
              </a:rPr>
              <a:t>Tissue</a:t>
            </a:r>
            <a:r>
              <a:rPr lang="cs-CZ" altLang="cs-CZ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latin typeface="Calibri" panose="020F0502020204030204" pitchFamily="34" charset="0"/>
              </a:rPr>
              <a:t>cultures</a:t>
            </a:r>
            <a:r>
              <a:rPr lang="cs-CZ" altLang="cs-CZ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latin typeface="Calibri" panose="020F0502020204030204" pitchFamily="34" charset="0"/>
              </a:rPr>
              <a:t>of</a:t>
            </a:r>
            <a:r>
              <a:rPr lang="cs-CZ" altLang="cs-CZ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latin typeface="Calibri" panose="020F0502020204030204" pitchFamily="34" charset="0"/>
              </a:rPr>
              <a:t>higher</a:t>
            </a:r>
            <a:r>
              <a:rPr lang="cs-CZ" altLang="cs-CZ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latin typeface="Calibri" panose="020F0502020204030204" pitchFamily="34" charset="0"/>
              </a:rPr>
              <a:t>organisms</a:t>
            </a:r>
            <a:endParaRPr lang="cs-CZ" altLang="cs-CZ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altLang="cs-CZ" sz="2400" dirty="0">
                <a:latin typeface="Calibri" panose="020F0502020204030204" pitchFamily="34" charset="0"/>
              </a:rPr>
              <a:t>	CHO – </a:t>
            </a:r>
            <a:r>
              <a:rPr lang="cs-CZ" altLang="cs-CZ" sz="2400" dirty="0" err="1">
                <a:latin typeface="Calibri" panose="020F0502020204030204" pitchFamily="34" charset="0"/>
              </a:rPr>
              <a:t>chinese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hamster</a:t>
            </a:r>
            <a:r>
              <a:rPr lang="cs-CZ" altLang="cs-CZ" sz="2400" dirty="0">
                <a:latin typeface="Calibri" panose="020F0502020204030204" pitchFamily="34" charset="0"/>
              </a:rPr>
              <a:t> ovary </a:t>
            </a:r>
          </a:p>
          <a:p>
            <a:pPr marL="0" indent="0">
              <a:buNone/>
            </a:pPr>
            <a:r>
              <a:rPr lang="cs-CZ" altLang="cs-CZ" sz="2400" dirty="0">
                <a:latin typeface="Calibri" panose="020F0502020204030204" pitchFamily="34" charset="0"/>
              </a:rPr>
              <a:t>	NS0, Sp2/0-Ag14 – </a:t>
            </a:r>
            <a:r>
              <a:rPr lang="cs-CZ" altLang="cs-CZ" sz="2400" dirty="0" err="1">
                <a:latin typeface="Calibri" panose="020F0502020204030204" pitchFamily="34" charset="0"/>
              </a:rPr>
              <a:t>mouse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plasmocytome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cells</a:t>
            </a:r>
            <a:r>
              <a:rPr lang="cs-CZ" altLang="cs-CZ" sz="2400" dirty="0">
                <a:latin typeface="Calibri" panose="020F0502020204030204" pitchFamily="34" charset="0"/>
              </a:rPr>
              <a:t> (</a:t>
            </a:r>
            <a:r>
              <a:rPr lang="cs-CZ" altLang="cs-CZ" sz="2400" dirty="0" err="1">
                <a:latin typeface="Calibri" panose="020F0502020204030204" pitchFamily="34" charset="0"/>
              </a:rPr>
              <a:t>leukocytes</a:t>
            </a:r>
            <a:r>
              <a:rPr lang="cs-CZ" altLang="cs-CZ" sz="2400" dirty="0">
                <a:latin typeface="Calibri" panose="020F0502020204030204" pitchFamily="34" charset="0"/>
              </a:rPr>
              <a:t>) – </a:t>
            </a:r>
            <a:r>
              <a:rPr lang="cs-CZ" altLang="cs-CZ" sz="2400" dirty="0"/>
              <a:t>			</a:t>
            </a:r>
            <a:r>
              <a:rPr lang="cs-CZ" altLang="cs-CZ" sz="2400" dirty="0" err="1">
                <a:latin typeface="Calibri" panose="020F0502020204030204" pitchFamily="34" charset="0"/>
              </a:rPr>
              <a:t>auxotrophic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for</a:t>
            </a:r>
            <a:r>
              <a:rPr lang="cs-CZ" altLang="cs-CZ" sz="2400" dirty="0">
                <a:latin typeface="Calibri" panose="020F0502020204030204" pitchFamily="34" charset="0"/>
              </a:rPr>
              <a:t> L-</a:t>
            </a:r>
            <a:r>
              <a:rPr lang="cs-CZ" altLang="cs-CZ" sz="2400" dirty="0" err="1">
                <a:latin typeface="Calibri" panose="020F0502020204030204" pitchFamily="34" charset="0"/>
              </a:rPr>
              <a:t>glutamine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altLang="cs-CZ" sz="2400" dirty="0">
                <a:latin typeface="Calibri" panose="020F0502020204030204" pitchFamily="34" charset="0"/>
              </a:rPr>
              <a:t>	BHK 21 (baby </a:t>
            </a:r>
            <a:r>
              <a:rPr lang="cs-CZ" altLang="cs-CZ" sz="2400" dirty="0" err="1">
                <a:latin typeface="Calibri" panose="020F0502020204030204" pitchFamily="34" charset="0"/>
              </a:rPr>
              <a:t>hamster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kidney</a:t>
            </a:r>
            <a:r>
              <a:rPr lang="cs-CZ" altLang="cs-CZ" sz="2400" dirty="0">
                <a:latin typeface="Calibri" panose="020F0502020204030204" pitchFamily="34" charset="0"/>
              </a:rPr>
              <a:t> – </a:t>
            </a:r>
            <a:r>
              <a:rPr lang="cs-CZ" altLang="cs-CZ" sz="2400" dirty="0" err="1">
                <a:latin typeface="Calibri" panose="020F0502020204030204" pitchFamily="34" charset="0"/>
              </a:rPr>
              <a:t>syrian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hamster</a:t>
            </a:r>
            <a:r>
              <a:rPr lang="cs-CZ" altLang="cs-CZ" sz="2400" dirty="0">
                <a:latin typeface="Calibri" panose="020F0502020204030204" pitchFamily="34" charset="0"/>
              </a:rPr>
              <a:t>) </a:t>
            </a:r>
          </a:p>
          <a:p>
            <a:pPr marL="0" indent="0">
              <a:buNone/>
            </a:pPr>
            <a:r>
              <a:rPr lang="cs-CZ" altLang="cs-CZ" sz="2400" dirty="0">
                <a:latin typeface="Calibri" panose="020F0502020204030204" pitchFamily="34" charset="0"/>
              </a:rPr>
              <a:t>	</a:t>
            </a:r>
          </a:p>
        </p:txBody>
      </p:sp>
      <p:pic>
        <p:nvPicPr>
          <p:cNvPr id="32771" name="Picture 2">
            <a:extLst>
              <a:ext uri="{FF2B5EF4-FFF2-40B4-BE49-F238E27FC236}">
                <a16:creationId xmlns:a16="http://schemas.microsoft.com/office/drawing/2014/main" id="{148D05AA-0CAE-4987-AADB-9B5F37B51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663" y="26989"/>
            <a:ext cx="107156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2">
            <a:extLst>
              <a:ext uri="{FF2B5EF4-FFF2-40B4-BE49-F238E27FC236}">
                <a16:creationId xmlns:a16="http://schemas.microsoft.com/office/drawing/2014/main" id="{012D848B-E70C-4671-A8AC-9F75DD692A84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992313" y="2603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>
                <a:solidFill>
                  <a:schemeClr val="tx2"/>
                </a:solidFill>
                <a:latin typeface="Calibri" panose="020F0502020204030204" pitchFamily="34" charset="0"/>
              </a:rPr>
              <a:t>The production of biological drugs - recombinant technology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2D28942-7B12-4B73-9532-826209CFC5F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22"/>
    </mc:Choice>
    <mc:Fallback>
      <p:transition spd="slow" advTm="16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">
            <a:extLst>
              <a:ext uri="{FF2B5EF4-FFF2-40B4-BE49-F238E27FC236}">
                <a16:creationId xmlns:a16="http://schemas.microsoft.com/office/drawing/2014/main" id="{3D23781A-D0B5-49E6-B129-FDC460717224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270000"/>
            <a:ext cx="6985000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5">
            <a:extLst>
              <a:ext uri="{FF2B5EF4-FFF2-40B4-BE49-F238E27FC236}">
                <a16:creationId xmlns:a16="http://schemas.microsoft.com/office/drawing/2014/main" id="{30932BD2-2DEE-4BEE-A436-A2165F26B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5" y="30164"/>
            <a:ext cx="7200900" cy="679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Rectangle 3">
            <a:extLst>
              <a:ext uri="{FF2B5EF4-FFF2-40B4-BE49-F238E27FC236}">
                <a16:creationId xmlns:a16="http://schemas.microsoft.com/office/drawing/2014/main" id="{422C753D-F87F-4505-BF78-9823F01D5C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7" y="6519864"/>
            <a:ext cx="7686676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600" i="1">
                <a:latin typeface="Calibri" panose="020F0502020204030204" pitchFamily="34" charset="0"/>
              </a:rPr>
              <a:t>Sobotková M, Bartůňková J. Remedia 2008, 18 (5), 356-364</a:t>
            </a:r>
          </a:p>
        </p:txBody>
      </p:sp>
      <p:sp>
        <p:nvSpPr>
          <p:cNvPr id="36869" name="DUENO">
            <a:extLst>
              <a:ext uri="{FF2B5EF4-FFF2-40B4-BE49-F238E27FC236}">
                <a16:creationId xmlns:a16="http://schemas.microsoft.com/office/drawing/2014/main" id="{20CC0C6B-6908-4250-A054-E0228DACD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3726" y="6286500"/>
            <a:ext cx="158432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chemeClr val="tx2"/>
                </a:solidFill>
                <a:latin typeface="Calibri" panose="020F0502020204030204" pitchFamily="34" charset="0"/>
              </a:rPr>
              <a:t>Participant:0</a:t>
            </a:r>
          </a:p>
        </p:txBody>
      </p:sp>
      <p:sp>
        <p:nvSpPr>
          <p:cNvPr id="36870" name="VOTENO">
            <a:extLst>
              <a:ext uri="{FF2B5EF4-FFF2-40B4-BE49-F238E27FC236}">
                <a16:creationId xmlns:a16="http://schemas.microsoft.com/office/drawing/2014/main" id="{829D7F29-2F9D-403B-A86A-6751DA023F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1551" y="6286500"/>
            <a:ext cx="173672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chemeClr val="tx2"/>
                </a:solidFill>
                <a:latin typeface="Calibri" panose="020F0502020204030204" pitchFamily="34" charset="0"/>
              </a:rPr>
              <a:t>Voted:0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F22EF39F-8006-405A-919C-B32C85712F1C}"/>
              </a:ext>
            </a:extLst>
          </p:cNvPr>
          <p:cNvSpPr txBox="1">
            <a:spLocks noChangeArrowheads="1"/>
          </p:cNvSpPr>
          <p:nvPr/>
        </p:nvSpPr>
        <p:spPr>
          <a:xfrm>
            <a:off x="339538" y="1062038"/>
            <a:ext cx="3089462" cy="45259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cs-CZ" b="1" kern="0" dirty="0">
                <a:latin typeface="Calibri" panose="020F0502020204030204" pitchFamily="34" charset="0"/>
              </a:rPr>
              <a:t>Tissue cultures of higher organisms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400" kern="0" dirty="0">
                <a:latin typeface="Calibri" panose="020F0502020204030204" pitchFamily="34" charset="0"/>
              </a:rPr>
              <a:t>	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400" kern="0" dirty="0" err="1">
                <a:latin typeface="Calibri" panose="020F0502020204030204" pitchFamily="34" charset="0"/>
              </a:rPr>
              <a:t>production</a:t>
            </a:r>
            <a:r>
              <a:rPr lang="cs-CZ" altLang="cs-CZ" sz="2400" kern="0" dirty="0">
                <a:latin typeface="Calibri" panose="020F0502020204030204" pitchFamily="34" charset="0"/>
              </a:rPr>
              <a:t> </a:t>
            </a:r>
            <a:r>
              <a:rPr lang="cs-CZ" altLang="cs-CZ" sz="2400" kern="0" dirty="0" err="1">
                <a:latin typeface="Calibri" panose="020F0502020204030204" pitchFamily="34" charset="0"/>
              </a:rPr>
              <a:t>of</a:t>
            </a:r>
            <a:r>
              <a:rPr lang="cs-CZ" altLang="cs-CZ" sz="2400" kern="0" dirty="0">
                <a:latin typeface="Calibri" panose="020F0502020204030204" pitchFamily="34" charset="0"/>
              </a:rPr>
              <a:t> „</a:t>
            </a:r>
            <a:r>
              <a:rPr lang="cs-CZ" altLang="cs-CZ" sz="2400" kern="0" dirty="0" err="1">
                <a:latin typeface="Calibri" panose="020F0502020204030204" pitchFamily="34" charset="0"/>
              </a:rPr>
              <a:t>hybridomes</a:t>
            </a:r>
            <a:r>
              <a:rPr lang="cs-CZ" altLang="cs-CZ" sz="2400" kern="0" dirty="0">
                <a:latin typeface="Calibri" panose="020F0502020204030204" pitchFamily="34" charset="0"/>
              </a:rPr>
              <a:t>“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581EED5-38B4-48AF-A11E-F5D5A74350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663"/>
    </mc:Choice>
    <mc:Fallback>
      <p:transition spd="slow" advTm="105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7" descr="ANd9GcR947Nrim36PXxrUyzzeuOzltQ0Mf7Na6QR2Y9FpkMi3Rnt6q1U">
            <a:hlinkClick r:id="rId5"/>
            <a:extLst>
              <a:ext uri="{FF2B5EF4-FFF2-40B4-BE49-F238E27FC236}">
                <a16:creationId xmlns:a16="http://schemas.microsoft.com/office/drawing/2014/main" id="{CEF7EFF3-D68A-4D54-9F50-5C70BF789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2565400"/>
            <a:ext cx="1631950" cy="208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3">
            <a:extLst>
              <a:ext uri="{FF2B5EF4-FFF2-40B4-BE49-F238E27FC236}">
                <a16:creationId xmlns:a16="http://schemas.microsoft.com/office/drawing/2014/main" id="{7FB307BF-7435-4EFE-B31E-389512702B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57350" y="1773239"/>
            <a:ext cx="9010650" cy="5445125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cs-CZ" altLang="cs-CZ" sz="2400">
                <a:latin typeface="Calibri" panose="020F0502020204030204" pitchFamily="34" charset="0"/>
              </a:rPr>
              <a:t>Transgenic plants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>
                <a:latin typeface="Calibri" panose="020F0502020204030204" pitchFamily="34" charset="0"/>
              </a:rPr>
              <a:t>	„</a:t>
            </a:r>
            <a:r>
              <a:rPr lang="cs-CZ" altLang="cs-CZ" sz="2000" b="1">
                <a:latin typeface="Calibri" panose="020F0502020204030204" pitchFamily="34" charset="0"/>
              </a:rPr>
              <a:t>Edible vaccines</a:t>
            </a:r>
            <a:r>
              <a:rPr lang="cs-CZ" altLang="cs-CZ" sz="2000">
                <a:latin typeface="Calibri" panose="020F0502020204030204" pitchFamily="34" charset="0"/>
              </a:rPr>
              <a:t> " - production of the immunogenic protein (like the polio 								vaccine 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>
                <a:latin typeface="Calibri" panose="020F0502020204030204" pitchFamily="34" charset="0"/>
              </a:rPr>
              <a:t>		culturing plant tissue culture in agar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>
                <a:latin typeface="Calibri" panose="020F0502020204030204" pitchFamily="34" charset="0"/>
              </a:rPr>
              <a:t>		</a:t>
            </a:r>
            <a:r>
              <a:rPr lang="cs-CZ" altLang="cs-CZ" sz="2000" i="1">
                <a:latin typeface="Calibri" panose="020F0502020204030204" pitchFamily="34" charset="0"/>
              </a:rPr>
              <a:t>Agrobacterium</a:t>
            </a:r>
            <a:r>
              <a:rPr lang="cs-CZ" altLang="cs-CZ" sz="2000">
                <a:latin typeface="Calibri" panose="020F0502020204030204" pitchFamily="34" charset="0"/>
              </a:rPr>
              <a:t> transfection (+ recombinant plasmid)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>
                <a:latin typeface="Calibri" panose="020F0502020204030204" pitchFamily="34" charset="0"/>
              </a:rPr>
              <a:t>		selection, planting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>
                <a:latin typeface="Calibri" panose="020F0502020204030204" pitchFamily="34" charset="0"/>
              </a:rPr>
              <a:t>		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>
                <a:latin typeface="Calibri" panose="020F0502020204030204" pitchFamily="34" charset="0"/>
              </a:rPr>
              <a:t>	tobacco (Nicotiana tabacum ), Arabidopsis thaliana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>
                <a:latin typeface="Calibri" panose="020F0502020204030204" pitchFamily="34" charset="0"/>
              </a:rPr>
              <a:t>	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b="1">
                <a:latin typeface="Calibri" panose="020F0502020204030204" pitchFamily="34" charset="0"/>
              </a:rPr>
              <a:t>PRX - 112 - 06/2014</a:t>
            </a:r>
            <a:r>
              <a:rPr lang="cs-CZ" altLang="cs-CZ" sz="2000">
                <a:latin typeface="Calibri" panose="020F0502020204030204" pitchFamily="34" charset="0"/>
              </a:rPr>
              <a:t> - 1st patient treated with recombinant protein from the plant ( Protalix Biotherapeutics )  </a:t>
            </a:r>
            <a:r>
              <a:rPr lang="cs-CZ" altLang="cs-CZ" sz="2000">
                <a:solidFill>
                  <a:schemeClr val="bg2"/>
                </a:solidFill>
                <a:latin typeface="Calibri" panose="020F0502020204030204" pitchFamily="34" charset="0"/>
              </a:rPr>
              <a:t>Gaucher disease -  deficit of glucocerebrosidase</a:t>
            </a:r>
          </a:p>
          <a:p>
            <a:pPr marL="0" indent="0">
              <a:lnSpc>
                <a:spcPct val="80000"/>
              </a:lnSpc>
              <a:buNone/>
            </a:pPr>
            <a:endParaRPr lang="cs-CZ" altLang="cs-CZ" sz="2000">
              <a:solidFill>
                <a:schemeClr val="bg2"/>
              </a:solidFill>
              <a:latin typeface="Calibri" panose="020F050202020403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>
                <a:latin typeface="Calibri" panose="020F0502020204030204" pitchFamily="34" charset="0"/>
              </a:rPr>
              <a:t>„…active recombinant proteins systemically through oral administration of plant cells expressing biotherapeutic proteins...“</a:t>
            </a:r>
            <a:endParaRPr lang="cs-CZ" altLang="cs-CZ" sz="2000" i="1">
              <a:latin typeface="Calibri" panose="020F050202020403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cs-CZ" altLang="cs-CZ" sz="2000" i="1">
              <a:latin typeface="Calibri" panose="020F050202020403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800">
                <a:latin typeface="Calibri" panose="020F0502020204030204" pitchFamily="34" charset="0"/>
              </a:rPr>
              <a:t>	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800">
                <a:latin typeface="Calibri" panose="020F0502020204030204" pitchFamily="34" charset="0"/>
              </a:rPr>
              <a:t>		</a:t>
            </a:r>
          </a:p>
        </p:txBody>
      </p:sp>
      <p:pic>
        <p:nvPicPr>
          <p:cNvPr id="38916" name="Picture 2">
            <a:extLst>
              <a:ext uri="{FF2B5EF4-FFF2-40B4-BE49-F238E27FC236}">
                <a16:creationId xmlns:a16="http://schemas.microsoft.com/office/drawing/2014/main" id="{C534DC36-E285-467F-A25E-AE2B132D2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663" y="26989"/>
            <a:ext cx="107156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Rectangle 2">
            <a:extLst>
              <a:ext uri="{FF2B5EF4-FFF2-40B4-BE49-F238E27FC236}">
                <a16:creationId xmlns:a16="http://schemas.microsoft.com/office/drawing/2014/main" id="{C3F7F2A7-2253-46F4-B91F-11DB09489945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992313" y="2603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>
                <a:solidFill>
                  <a:schemeClr val="tx2"/>
                </a:solidFill>
                <a:latin typeface="Calibri" panose="020F0502020204030204" pitchFamily="34" charset="0"/>
              </a:rPr>
              <a:t>The production of biological drugs - recombinant technology</a:t>
            </a:r>
          </a:p>
        </p:txBody>
      </p:sp>
    </p:spTree>
    <p:custDataLst>
      <p:tags r:id="rId1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616BDB33-A5A1-450C-AF06-0F3F5DD5C0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>
                <a:latin typeface="Calibri" panose="020F0502020204030204" pitchFamily="34" charset="0"/>
              </a:rPr>
              <a:t>The risk of functional damage of biologicals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A64374AF-0ABD-42C6-9989-4726CD0156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35188" y="1557338"/>
            <a:ext cx="8208962" cy="50403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/>
              <a:t>denaturation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precipitation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deamination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mismatch of SH groups ( = incorrect 3D 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oligomerization, aggregation, covalent binding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hydrolysis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isomerization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racemisation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formation imides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oxidation</a:t>
            </a:r>
          </a:p>
          <a:p>
            <a:pPr eaLnBrk="1" hangingPunct="1">
              <a:lnSpc>
                <a:spcPct val="90000"/>
              </a:lnSpc>
            </a:pPr>
            <a:endParaRPr lang="cs-CZ" altLang="cs-CZ"/>
          </a:p>
        </p:txBody>
      </p:sp>
      <p:sp>
        <p:nvSpPr>
          <p:cNvPr id="46084" name="Rectangle 6">
            <a:extLst>
              <a:ext uri="{FF2B5EF4-FFF2-40B4-BE49-F238E27FC236}">
                <a16:creationId xmlns:a16="http://schemas.microsoft.com/office/drawing/2014/main" id="{0B368AC1-310F-4FB2-B922-D819D5ED5C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4" y="1557339"/>
            <a:ext cx="817403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cs-CZ" altLang="cs-CZ">
              <a:latin typeface="Calibri" panose="020F0502020204030204" pitchFamily="34" charset="0"/>
            </a:endParaRPr>
          </a:p>
        </p:txBody>
      </p:sp>
      <p:sp>
        <p:nvSpPr>
          <p:cNvPr id="46085" name="AutoShape 7">
            <a:extLst>
              <a:ext uri="{FF2B5EF4-FFF2-40B4-BE49-F238E27FC236}">
                <a16:creationId xmlns:a16="http://schemas.microsoft.com/office/drawing/2014/main" id="{21CE21E6-6ED5-433C-A845-1F514EB55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76" y="4292601"/>
            <a:ext cx="720725" cy="288925"/>
          </a:xfrm>
          <a:prstGeom prst="rightArrow">
            <a:avLst>
              <a:gd name="adj1" fmla="val 50000"/>
              <a:gd name="adj2" fmla="val 62363"/>
            </a:avLst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400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46086" name="Text Box 8">
            <a:extLst>
              <a:ext uri="{FF2B5EF4-FFF2-40B4-BE49-F238E27FC236}">
                <a16:creationId xmlns:a16="http://schemas.microsoft.com/office/drawing/2014/main" id="{D400E901-3154-4F6A-BB9D-9F33BB24B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1" y="4005263"/>
            <a:ext cx="4392613" cy="2241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</a:rPr>
              <a:t>Multiple stabilizers cryopreservation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</a:rPr>
              <a:t>metal chelation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</a:rPr>
              <a:t>checking the pH, osmolarity , strengthening the hydrophobic bonds</a:t>
            </a:r>
          </a:p>
        </p:txBody>
      </p:sp>
    </p:spTree>
    <p:custDataLst>
      <p:tags r:id="rId1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3E840530-B9EE-4C63-8F6B-10AB1EA01D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37772" y="193676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dirty="0" err="1"/>
              <a:t>Costs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the</a:t>
            </a:r>
            <a:r>
              <a:rPr lang="cs-CZ" altLang="cs-CZ" dirty="0"/>
              <a:t> </a:t>
            </a:r>
            <a:r>
              <a:rPr lang="cs-CZ" altLang="cs-CZ" dirty="0" err="1"/>
              <a:t>treatment</a:t>
            </a:r>
            <a:endParaRPr lang="cs-CZ" altLang="cs-CZ" dirty="0"/>
          </a:p>
        </p:txBody>
      </p:sp>
      <p:sp>
        <p:nvSpPr>
          <p:cNvPr id="47107" name="Zástupný symbol pro obsah 2">
            <a:extLst>
              <a:ext uri="{FF2B5EF4-FFF2-40B4-BE49-F238E27FC236}">
                <a16:creationId xmlns:a16="http://schemas.microsoft.com/office/drawing/2014/main" id="{C85B7D90-08D3-40B1-B13C-D251075352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16859" y="1052513"/>
            <a:ext cx="11308976" cy="550965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Biological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therapy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is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 more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expensive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than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 "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traditional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"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drugs</a:t>
            </a:r>
            <a:endParaRPr lang="cs-CZ" altLang="cs-CZ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cs-CZ" altLang="cs-CZ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Reasons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 -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significantly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higher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development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costs</a:t>
            </a:r>
            <a:endParaRPr lang="cs-CZ" altLang="cs-CZ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	-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Demanding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 and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complex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testing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	-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The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nature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of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products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 and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higher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costs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after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launch</a:t>
            </a:r>
            <a:endParaRPr lang="cs-CZ" altLang="cs-CZ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	-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Higher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costs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for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production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storage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transportation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shorter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expiration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consequences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:  </a:t>
            </a:r>
            <a:r>
              <a:rPr lang="cs-CZ" altLang="cs-CZ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lower</a:t>
            </a:r>
            <a:r>
              <a:rPr lang="cs-CZ" altLang="cs-CZ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numbers</a:t>
            </a:r>
            <a:r>
              <a:rPr lang="cs-CZ" altLang="cs-CZ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of</a:t>
            </a:r>
            <a:r>
              <a:rPr lang="cs-CZ" altLang="cs-CZ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treated</a:t>
            </a:r>
            <a:r>
              <a:rPr lang="cs-CZ" altLang="cs-CZ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patients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 (up to 2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orders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 !!! )</a:t>
            </a:r>
            <a:endParaRPr lang="cs-CZ" altLang="cs-CZ" sz="2400" b="1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 b="1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 b="1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b="1" dirty="0" err="1">
                <a:latin typeface="Calibri" panose="020F0502020204030204" pitchFamily="34" charset="0"/>
              </a:rPr>
              <a:t>Despite</a:t>
            </a:r>
            <a:r>
              <a:rPr lang="cs-CZ" altLang="cs-CZ" sz="2400" b="1" dirty="0">
                <a:latin typeface="Calibri" panose="020F0502020204030204" pitchFamily="34" charset="0"/>
              </a:rPr>
              <a:t> </a:t>
            </a:r>
            <a:r>
              <a:rPr lang="cs-CZ" altLang="cs-CZ" sz="2400" b="1" dirty="0" err="1">
                <a:latin typeface="Calibri" panose="020F0502020204030204" pitchFamily="34" charset="0"/>
              </a:rPr>
              <a:t>that</a:t>
            </a:r>
            <a:r>
              <a:rPr lang="cs-CZ" altLang="cs-CZ" sz="2400" b="1" dirty="0">
                <a:latin typeface="Calibri" panose="020F0502020204030204" pitchFamily="34" charset="0"/>
              </a:rPr>
              <a:t>: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</a:rPr>
              <a:t>- </a:t>
            </a:r>
            <a:r>
              <a:rPr lang="cs-CZ" altLang="cs-CZ" sz="2400" dirty="0" err="1">
                <a:latin typeface="Calibri" panose="020F0502020204030204" pitchFamily="34" charset="0"/>
              </a:rPr>
              <a:t>effective</a:t>
            </a:r>
            <a:r>
              <a:rPr lang="cs-CZ" altLang="cs-CZ" sz="2400" dirty="0">
                <a:latin typeface="Calibri" panose="020F0502020204030204" pitchFamily="34" charset="0"/>
              </a:rPr>
              <a:t> and in many </a:t>
            </a:r>
            <a:r>
              <a:rPr lang="cs-CZ" altLang="cs-CZ" sz="2400" dirty="0" err="1">
                <a:latin typeface="Calibri" panose="020F0502020204030204" pitchFamily="34" charset="0"/>
              </a:rPr>
              <a:t>cases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can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b="1" dirty="0" err="1">
                <a:latin typeface="Calibri" panose="020F0502020204030204" pitchFamily="34" charset="0"/>
              </a:rPr>
              <a:t>save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money</a:t>
            </a:r>
            <a:r>
              <a:rPr lang="cs-CZ" altLang="cs-CZ" sz="2400" dirty="0">
                <a:latin typeface="Calibri" panose="020F0502020204030204" pitchFamily="34" charset="0"/>
              </a:rPr>
              <a:t> in </a:t>
            </a:r>
            <a:r>
              <a:rPr lang="cs-CZ" altLang="cs-CZ" sz="2400" dirty="0" err="1">
                <a:latin typeface="Calibri" panose="020F0502020204030204" pitchFamily="34" charset="0"/>
              </a:rPr>
              <a:t>terms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of</a:t>
            </a:r>
            <a:r>
              <a:rPr lang="cs-CZ" altLang="cs-CZ" sz="2400" dirty="0">
                <a:latin typeface="Calibri" panose="020F0502020204030204" pitchFamily="34" charset="0"/>
              </a:rPr>
              <a:t> direct and </a:t>
            </a:r>
            <a:r>
              <a:rPr lang="cs-CZ" altLang="cs-CZ" sz="2400" dirty="0" err="1">
                <a:latin typeface="Calibri" panose="020F0502020204030204" pitchFamily="34" charset="0"/>
              </a:rPr>
              <a:t>indirect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costs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</a:rPr>
              <a:t>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i="1" u="sng" dirty="0">
                <a:latin typeface="Calibri" panose="020F0502020204030204" pitchFamily="34" charset="0"/>
              </a:rPr>
              <a:t>direct </a:t>
            </a:r>
            <a:r>
              <a:rPr lang="cs-CZ" altLang="cs-CZ" sz="2400" i="1" u="sng" dirty="0" err="1">
                <a:latin typeface="Calibri" panose="020F0502020204030204" pitchFamily="34" charset="0"/>
              </a:rPr>
              <a:t>costs</a:t>
            </a:r>
            <a:r>
              <a:rPr lang="cs-CZ" altLang="cs-CZ" sz="2400" dirty="0">
                <a:latin typeface="Calibri" panose="020F0502020204030204" pitchFamily="34" charset="0"/>
              </a:rPr>
              <a:t>: </a:t>
            </a:r>
            <a:r>
              <a:rPr lang="cs-CZ" altLang="cs-CZ" sz="2400" dirty="0" err="1">
                <a:latin typeface="Calibri" panose="020F0502020204030204" pitchFamily="34" charset="0"/>
              </a:rPr>
              <a:t>shorter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hospitalization</a:t>
            </a:r>
            <a:r>
              <a:rPr lang="cs-CZ" altLang="cs-CZ" sz="2400" dirty="0">
                <a:latin typeface="Calibri" panose="020F0502020204030204" pitchFamily="34" charset="0"/>
              </a:rPr>
              <a:t>, </a:t>
            </a:r>
            <a:r>
              <a:rPr lang="cs-CZ" altLang="cs-CZ" sz="2400" dirty="0" err="1">
                <a:latin typeface="Calibri" panose="020F0502020204030204" pitchFamily="34" charset="0"/>
              </a:rPr>
              <a:t>reducing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the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number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of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surgical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procedures</a:t>
            </a:r>
            <a:r>
              <a:rPr lang="cs-CZ" altLang="cs-CZ" sz="2400" dirty="0">
                <a:latin typeface="Calibri" panose="020F0502020204030204" pitchFamily="34" charset="0"/>
              </a:rPr>
              <a:t>, </a:t>
            </a:r>
            <a:r>
              <a:rPr lang="cs-CZ" altLang="cs-CZ" sz="2400" dirty="0" err="1">
                <a:latin typeface="Calibri" panose="020F0502020204030204" pitchFamily="34" charset="0"/>
              </a:rPr>
              <a:t>reduce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the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cost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of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follow</a:t>
            </a:r>
            <a:r>
              <a:rPr lang="cs-CZ" altLang="cs-CZ" sz="2400" dirty="0">
                <a:latin typeface="Calibri" panose="020F0502020204030204" pitchFamily="34" charset="0"/>
              </a:rPr>
              <a:t>-up </a:t>
            </a:r>
            <a:r>
              <a:rPr lang="cs-CZ" altLang="cs-CZ" sz="2400" dirty="0" err="1">
                <a:latin typeface="Calibri" panose="020F0502020204030204" pitchFamily="34" charset="0"/>
              </a:rPr>
              <a:t>treatment</a:t>
            </a:r>
            <a:r>
              <a:rPr lang="cs-CZ" altLang="cs-CZ" sz="2400" dirty="0">
                <a:latin typeface="Calibri" panose="020F0502020204030204" pitchFamily="34" charset="0"/>
              </a:rPr>
              <a:t> , ...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 i="1" u="sng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i="1" u="sng" dirty="0" err="1">
                <a:latin typeface="Calibri" panose="020F0502020204030204" pitchFamily="34" charset="0"/>
              </a:rPr>
              <a:t>indirect</a:t>
            </a:r>
            <a:r>
              <a:rPr lang="cs-CZ" altLang="cs-CZ" sz="2400" i="1" u="sng" dirty="0">
                <a:latin typeface="Calibri" panose="020F0502020204030204" pitchFamily="34" charset="0"/>
              </a:rPr>
              <a:t> </a:t>
            </a:r>
            <a:r>
              <a:rPr lang="cs-CZ" altLang="cs-CZ" sz="2400" i="1" u="sng" dirty="0" err="1">
                <a:latin typeface="Calibri" panose="020F0502020204030204" pitchFamily="34" charset="0"/>
              </a:rPr>
              <a:t>costs</a:t>
            </a:r>
            <a:r>
              <a:rPr lang="cs-CZ" altLang="cs-CZ" sz="2400" dirty="0">
                <a:latin typeface="Calibri" panose="020F0502020204030204" pitchFamily="34" charset="0"/>
              </a:rPr>
              <a:t> : </a:t>
            </a:r>
            <a:r>
              <a:rPr lang="cs-CZ" altLang="cs-CZ" sz="2400" dirty="0" err="1">
                <a:latin typeface="Calibri" panose="020F0502020204030204" pitchFamily="34" charset="0"/>
              </a:rPr>
              <a:t>accelerating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the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patient's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self-sufficiency</a:t>
            </a:r>
            <a:r>
              <a:rPr lang="cs-CZ" altLang="cs-CZ" sz="2400" dirty="0">
                <a:latin typeface="Calibri" panose="020F0502020204030204" pitchFamily="34" charset="0"/>
              </a:rPr>
              <a:t>, </a:t>
            </a:r>
            <a:r>
              <a:rPr lang="cs-CZ" altLang="cs-CZ" sz="2400" dirty="0" err="1">
                <a:latin typeface="Calibri" panose="020F0502020204030204" pitchFamily="34" charset="0"/>
              </a:rPr>
              <a:t>reducing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the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costs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of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absenteeism</a:t>
            </a:r>
            <a:r>
              <a:rPr lang="cs-CZ" altLang="cs-CZ" sz="2400" dirty="0">
                <a:latin typeface="Calibri" panose="020F0502020204030204" pitchFamily="34" charset="0"/>
              </a:rPr>
              <a:t>, </a:t>
            </a:r>
            <a:r>
              <a:rPr lang="cs-CZ" altLang="cs-CZ" sz="2400" dirty="0" err="1">
                <a:latin typeface="Calibri" panose="020F0502020204030204" pitchFamily="34" charset="0"/>
              </a:rPr>
              <a:t>cost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reductions</a:t>
            </a:r>
            <a:r>
              <a:rPr lang="cs-CZ" altLang="cs-CZ" sz="2400" dirty="0">
                <a:latin typeface="Calibri" panose="020F0502020204030204" pitchFamily="34" charset="0"/>
              </a:rPr>
              <a:t> in </a:t>
            </a:r>
            <a:r>
              <a:rPr lang="cs-CZ" altLang="cs-CZ" sz="2400" dirty="0" err="1">
                <a:latin typeface="Calibri" panose="020F0502020204030204" pitchFamily="34" charset="0"/>
              </a:rPr>
              <a:t>social</a:t>
            </a:r>
            <a:r>
              <a:rPr lang="cs-CZ" altLang="cs-CZ" sz="2400" dirty="0">
                <a:latin typeface="Calibri" panose="020F0502020204030204" pitchFamily="34" charset="0"/>
              </a:rPr>
              <a:t> support and care </a:t>
            </a:r>
            <a:r>
              <a:rPr lang="cs-CZ" altLang="cs-CZ" sz="2400" dirty="0" err="1">
                <a:latin typeface="Calibri" panose="020F0502020204030204" pitchFamily="34" charset="0"/>
              </a:rPr>
              <a:t>allowances</a:t>
            </a:r>
            <a:r>
              <a:rPr lang="cs-CZ" altLang="cs-CZ" sz="2400" dirty="0">
                <a:latin typeface="Calibri" panose="020F0502020204030204" pitchFamily="34" charset="0"/>
              </a:rPr>
              <a:t> , </a:t>
            </a:r>
            <a:r>
              <a:rPr lang="cs-CZ" altLang="cs-CZ" sz="2400" dirty="0" err="1">
                <a:latin typeface="Calibri" panose="020F0502020204030204" pitchFamily="34" charset="0"/>
              </a:rPr>
              <a:t>reducing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the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cost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of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informal</a:t>
            </a:r>
            <a:r>
              <a:rPr lang="cs-CZ" altLang="cs-CZ" sz="2400" dirty="0">
                <a:latin typeface="Calibri" panose="020F0502020204030204" pitchFamily="34" charset="0"/>
              </a:rPr>
              <a:t> care and </a:t>
            </a:r>
            <a:r>
              <a:rPr lang="cs-CZ" altLang="cs-CZ" sz="2400" dirty="0" err="1">
                <a:latin typeface="Calibri" panose="020F0502020204030204" pitchFamily="34" charset="0"/>
              </a:rPr>
              <a:t>nursing</a:t>
            </a:r>
            <a:endParaRPr lang="cs-CZ" altLang="cs-CZ" dirty="0">
              <a:latin typeface="Calibri" panose="020F0502020204030204" pitchFamily="34" charset="0"/>
            </a:endParaRPr>
          </a:p>
        </p:txBody>
      </p:sp>
      <p:pic>
        <p:nvPicPr>
          <p:cNvPr id="47108" name="Picture 2">
            <a:extLst>
              <a:ext uri="{FF2B5EF4-FFF2-40B4-BE49-F238E27FC236}">
                <a16:creationId xmlns:a16="http://schemas.microsoft.com/office/drawing/2014/main" id="{39A6DB00-7706-419E-808F-45B0ECD7B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663" y="26989"/>
            <a:ext cx="107156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63F7C21-39A6-437F-B203-D33FA1CEEC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537"/>
    </mc:Choice>
    <mc:Fallback>
      <p:transition spd="slow" advTm="63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B33CF581-DC6E-431F-81A2-DD06005D2EF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847850" y="263683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b="1">
                <a:latin typeface="Calibri" panose="020F0502020204030204" pitchFamily="34" charset="0"/>
              </a:rPr>
              <a:t>BIOSIMILARS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73019D7-F102-4262-9AFB-8FA22BB334F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445"/>
    </mc:Choice>
    <mc:Fallback>
      <p:transition spd="slow" advTm="36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>
            <a:extLst>
              <a:ext uri="{FF2B5EF4-FFF2-40B4-BE49-F238E27FC236}">
                <a16:creationId xmlns:a16="http://schemas.microsoft.com/office/drawing/2014/main" id="{A892EA24-A62B-4787-BD81-B6356C1C7A3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79651" y="404814"/>
            <a:ext cx="7427913" cy="935037"/>
          </a:xfrm>
        </p:spPr>
        <p:txBody>
          <a:bodyPr/>
          <a:lstStyle/>
          <a:p>
            <a:pPr algn="l" eaLnBrk="1" hangingPunct="1"/>
            <a:r>
              <a:rPr lang="cs-CZ" altLang="cs-CZ" sz="3600" dirty="0" err="1">
                <a:latin typeface="Calibri" panose="020F0502020204030204" pitchFamily="34" charset="0"/>
              </a:rPr>
              <a:t>Targeted</a:t>
            </a:r>
            <a:r>
              <a:rPr lang="cs-CZ" altLang="cs-CZ" sz="3600" dirty="0">
                <a:latin typeface="Calibri" panose="020F0502020204030204" pitchFamily="34" charset="0"/>
              </a:rPr>
              <a:t> </a:t>
            </a:r>
            <a:r>
              <a:rPr lang="cs-CZ" altLang="cs-CZ" sz="3600" dirty="0" err="1">
                <a:latin typeface="Calibri" panose="020F0502020204030204" pitchFamily="34" charset="0"/>
              </a:rPr>
              <a:t>effects</a:t>
            </a:r>
            <a:r>
              <a:rPr lang="cs-CZ" altLang="cs-CZ" sz="3600" dirty="0">
                <a:latin typeface="Calibri" panose="020F0502020204030204" pitchFamily="34" charset="0"/>
              </a:rPr>
              <a:t> </a:t>
            </a:r>
            <a:r>
              <a:rPr lang="cs-CZ" altLang="cs-CZ" sz="3600" dirty="0" err="1">
                <a:latin typeface="Calibri" panose="020F0502020204030204" pitchFamily="34" charset="0"/>
              </a:rPr>
              <a:t>of</a:t>
            </a:r>
            <a:r>
              <a:rPr lang="cs-CZ" altLang="cs-CZ" sz="3600" dirty="0">
                <a:latin typeface="Calibri" panose="020F0502020204030204" pitchFamily="34" charset="0"/>
              </a:rPr>
              <a:t> </a:t>
            </a:r>
            <a:r>
              <a:rPr lang="cs-CZ" altLang="cs-CZ" sz="3600" dirty="0" err="1">
                <a:latin typeface="Calibri" panose="020F0502020204030204" pitchFamily="34" charset="0"/>
              </a:rPr>
              <a:t>biologicals</a:t>
            </a:r>
            <a:endParaRPr lang="cs-CZ" altLang="cs-CZ" sz="3600" dirty="0">
              <a:latin typeface="Calibri" panose="020F0502020204030204" pitchFamily="34" charset="0"/>
            </a:endParaRPr>
          </a:p>
        </p:txBody>
      </p:sp>
      <p:sp>
        <p:nvSpPr>
          <p:cNvPr id="9219" name="Zástupný symbol pro obsah 2">
            <a:extLst>
              <a:ext uri="{FF2B5EF4-FFF2-40B4-BE49-F238E27FC236}">
                <a16:creationId xmlns:a16="http://schemas.microsoft.com/office/drawing/2014/main" id="{1B95D135-1C80-4418-85BC-EBA06A86806D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931025" y="1484314"/>
            <a:ext cx="10307782" cy="446563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cs-CZ" dirty="0">
                <a:latin typeface="Calibri" panose="020F0502020204030204" pitchFamily="34" charset="0"/>
              </a:rPr>
              <a:t>A specific </a:t>
            </a:r>
            <a:r>
              <a:rPr lang="cs-CZ" altLang="cs-CZ" dirty="0" err="1">
                <a:latin typeface="Calibri" panose="020F0502020204030204" pitchFamily="34" charset="0"/>
              </a:rPr>
              <a:t>effect</a:t>
            </a:r>
            <a:r>
              <a:rPr lang="cs-CZ" altLang="cs-CZ" dirty="0"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latin typeface="Calibri" panose="020F0502020204030204" pitchFamily="34" charset="0"/>
              </a:rPr>
              <a:t>of</a:t>
            </a:r>
            <a:r>
              <a:rPr lang="cs-CZ" altLang="cs-CZ" dirty="0">
                <a:latin typeface="Calibri" panose="020F0502020204030204" pitchFamily="34" charset="0"/>
              </a:rPr>
              <a:t> </a:t>
            </a:r>
            <a:r>
              <a:rPr lang="en-US" altLang="cs-CZ" dirty="0">
                <a:latin typeface="Calibri" panose="020F0502020204030204" pitchFamily="34" charset="0"/>
              </a:rPr>
              <a:t>biologics is targeted - a specific target structure, antigen, enzyme, signal path (e.g. tumor cells).</a:t>
            </a:r>
          </a:p>
          <a:p>
            <a:pPr eaLnBrk="1" hangingPunct="1">
              <a:lnSpc>
                <a:spcPct val="90000"/>
              </a:lnSpc>
            </a:pPr>
            <a:endParaRPr lang="cs-CZ" altLang="cs-CZ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cs-CZ" dirty="0" err="1">
                <a:latin typeface="Calibri" panose="020F0502020204030204" pitchFamily="34" charset="0"/>
              </a:rPr>
              <a:t>Biologi</a:t>
            </a:r>
            <a:r>
              <a:rPr lang="cs-CZ" altLang="cs-CZ" dirty="0" err="1">
                <a:latin typeface="Calibri" panose="020F0502020204030204" pitchFamily="34" charset="0"/>
              </a:rPr>
              <a:t>cs</a:t>
            </a:r>
            <a:r>
              <a:rPr lang="cs-CZ" altLang="cs-CZ" dirty="0">
                <a:latin typeface="Calibri" panose="020F0502020204030204" pitchFamily="34" charset="0"/>
              </a:rPr>
              <a:t> are </a:t>
            </a:r>
            <a:r>
              <a:rPr lang="en-US" altLang="cs-CZ" dirty="0">
                <a:latin typeface="Calibri" panose="020F0502020204030204" pitchFamily="34" charset="0"/>
              </a:rPr>
              <a:t>able to identify the damaged cells for destruction by the immune system.</a:t>
            </a:r>
          </a:p>
          <a:p>
            <a:pPr eaLnBrk="1" hangingPunct="1">
              <a:lnSpc>
                <a:spcPct val="90000"/>
              </a:lnSpc>
            </a:pPr>
            <a:endParaRPr lang="cs-CZ" altLang="cs-CZ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dirty="0" err="1">
                <a:latin typeface="Calibri" panose="020F0502020204030204" pitchFamily="34" charset="0"/>
              </a:rPr>
              <a:t>Can</a:t>
            </a:r>
            <a:r>
              <a:rPr lang="en-US" altLang="cs-CZ" dirty="0">
                <a:latin typeface="Calibri" panose="020F0502020204030204" pitchFamily="34" charset="0"/>
              </a:rPr>
              <a:t> prevent the growth and proliferation of cells that cause disease.</a:t>
            </a:r>
          </a:p>
          <a:p>
            <a:pPr eaLnBrk="1" hangingPunct="1">
              <a:lnSpc>
                <a:spcPct val="90000"/>
              </a:lnSpc>
            </a:pPr>
            <a:endParaRPr lang="cs-CZ" altLang="cs-CZ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dirty="0" err="1">
                <a:latin typeface="Calibri" panose="020F0502020204030204" pitchFamily="34" charset="0"/>
              </a:rPr>
              <a:t>Can</a:t>
            </a:r>
            <a:r>
              <a:rPr lang="en-US" altLang="cs-CZ" dirty="0">
                <a:latin typeface="Calibri" panose="020F0502020204030204" pitchFamily="34" charset="0"/>
              </a:rPr>
              <a:t> deliver drug directly to the </a:t>
            </a:r>
            <a:r>
              <a:rPr lang="cs-CZ" altLang="cs-CZ" b="1" u="sng" dirty="0" err="1">
                <a:latin typeface="Calibri" panose="020F0502020204030204" pitchFamily="34" charset="0"/>
              </a:rPr>
              <a:t>target</a:t>
            </a:r>
            <a:r>
              <a:rPr lang="en-US" altLang="cs-CZ" b="1" u="sng" dirty="0">
                <a:latin typeface="Calibri" panose="020F0502020204030204" pitchFamily="34" charset="0"/>
              </a:rPr>
              <a:t> </a:t>
            </a:r>
            <a:r>
              <a:rPr lang="en-US" altLang="cs-CZ" dirty="0">
                <a:latin typeface="Calibri" panose="020F0502020204030204" pitchFamily="34" charset="0"/>
              </a:rPr>
              <a:t>which increases the effectiveness of treatment.</a:t>
            </a:r>
            <a:endParaRPr lang="cs-CZ" altLang="cs-CZ" dirty="0">
              <a:latin typeface="Calibri" panose="020F0502020204030204" pitchFamily="34" charset="0"/>
            </a:endParaRPr>
          </a:p>
        </p:txBody>
      </p:sp>
      <p:pic>
        <p:nvPicPr>
          <p:cNvPr id="9220" name="Picture 2">
            <a:extLst>
              <a:ext uri="{FF2B5EF4-FFF2-40B4-BE49-F238E27FC236}">
                <a16:creationId xmlns:a16="http://schemas.microsoft.com/office/drawing/2014/main" id="{C5777F8E-0445-4D0D-9537-C979BD961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663" y="26989"/>
            <a:ext cx="107156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5A225018-2662-4935-AD10-62B3E0702FB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altLang="cs-CZ" b="1" dirty="0">
                <a:latin typeface="Calibri" panose="020F0502020204030204" pitchFamily="34" charset="0"/>
              </a:rPr>
              <a:t>BIOSIMILARS</a:t>
            </a:r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B6A56F8C-6D8A-4E88-9894-C0845BBB784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720000" y="1628776"/>
            <a:ext cx="11059624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cs-CZ" sz="2400" dirty="0">
                <a:latin typeface="Calibri" panose="020F0502020204030204" pitchFamily="34" charset="0"/>
              </a:rPr>
              <a:t>" Copy" of biotech</a:t>
            </a:r>
            <a:r>
              <a:rPr lang="cs-CZ" altLang="cs-CZ" sz="2400" dirty="0" err="1">
                <a:latin typeface="Calibri" panose="020F0502020204030204" pitchFamily="34" charset="0"/>
              </a:rPr>
              <a:t>nology</a:t>
            </a:r>
            <a:r>
              <a:rPr lang="en-US" altLang="cs-CZ" sz="2400" dirty="0">
                <a:latin typeface="Calibri" panose="020F0502020204030204" pitchFamily="34" charset="0"/>
              </a:rPr>
              <a:t> drugs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cs-CZ" sz="24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cs-CZ" sz="2400" dirty="0">
                <a:latin typeface="Calibri" panose="020F0502020204030204" pitchFamily="34" charset="0"/>
              </a:rPr>
              <a:t>• produced after the expiry of patent protection on the original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en-US" altLang="cs-CZ" sz="2400" dirty="0">
                <a:latin typeface="Calibri" panose="020F0502020204030204" pitchFamily="34" charset="0"/>
              </a:rPr>
              <a:t>biotech</a:t>
            </a:r>
            <a:r>
              <a:rPr lang="cs-CZ" altLang="cs-CZ" sz="2400" dirty="0" err="1">
                <a:latin typeface="Calibri" panose="020F0502020204030204" pitchFamily="34" charset="0"/>
              </a:rPr>
              <a:t>nology</a:t>
            </a:r>
            <a:r>
              <a:rPr lang="en-US" altLang="cs-CZ" sz="2400" dirty="0">
                <a:latin typeface="Calibri" panose="020F0502020204030204" pitchFamily="34" charset="0"/>
              </a:rPr>
              <a:t> drugs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cs-CZ" sz="24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cs-CZ" sz="2400" dirty="0">
                <a:latin typeface="Calibri" panose="020F0502020204030204" pitchFamily="34" charset="0"/>
              </a:rPr>
              <a:t>• In the US, for the same group uses the term </a:t>
            </a:r>
            <a:r>
              <a:rPr lang="cs-CZ" altLang="cs-CZ" sz="2400" dirty="0">
                <a:latin typeface="Calibri" panose="020F0502020204030204" pitchFamily="34" charset="0"/>
              </a:rPr>
              <a:t>„</a:t>
            </a:r>
            <a:r>
              <a:rPr lang="en-US" altLang="cs-CZ" sz="2400" dirty="0">
                <a:latin typeface="Calibri" panose="020F0502020204030204" pitchFamily="34" charset="0"/>
              </a:rPr>
              <a:t>Follow –on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en-US" altLang="cs-CZ" sz="2400" dirty="0">
                <a:latin typeface="Calibri" panose="020F0502020204030204" pitchFamily="34" charset="0"/>
              </a:rPr>
              <a:t>Biologics</a:t>
            </a:r>
            <a:r>
              <a:rPr lang="cs-CZ" altLang="cs-CZ" sz="2400" dirty="0">
                <a:latin typeface="Calibri" panose="020F0502020204030204" pitchFamily="34" charset="0"/>
              </a:rPr>
              <a:t>“</a:t>
            </a:r>
            <a:r>
              <a:rPr lang="en-US" altLang="cs-CZ" sz="2400" dirty="0">
                <a:latin typeface="Calibri" panose="020F0502020204030204" pitchFamily="34" charset="0"/>
              </a:rPr>
              <a:t> , abbreviated </a:t>
            </a:r>
            <a:r>
              <a:rPr lang="cs-CZ" altLang="cs-CZ" sz="2400" dirty="0">
                <a:latin typeface="Calibri" panose="020F0502020204030204" pitchFamily="34" charset="0"/>
              </a:rPr>
              <a:t>„</a:t>
            </a:r>
            <a:r>
              <a:rPr lang="en-US" altLang="cs-CZ" sz="2400" dirty="0">
                <a:latin typeface="Calibri" panose="020F0502020204030204" pitchFamily="34" charset="0"/>
              </a:rPr>
              <a:t>fobs</a:t>
            </a:r>
            <a:r>
              <a:rPr lang="cs-CZ" altLang="cs-CZ" sz="2400" dirty="0">
                <a:latin typeface="Calibri" panose="020F0502020204030204" pitchFamily="34" charset="0"/>
              </a:rPr>
              <a:t>“</a:t>
            </a:r>
            <a:r>
              <a:rPr lang="en-US" altLang="cs-CZ" sz="2400" dirty="0">
                <a:latin typeface="Calibri" panose="020F0502020204030204" pitchFamily="34" charset="0"/>
              </a:rPr>
              <a:t> 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cs-CZ" sz="24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cs-CZ" sz="2400" dirty="0">
                <a:latin typeface="Calibri" panose="020F0502020204030204" pitchFamily="34" charset="0"/>
              </a:rPr>
              <a:t>The standard procedure for the registration of generic medicines with defined structure (</a:t>
            </a:r>
            <a:r>
              <a:rPr lang="en-US" altLang="cs-CZ" sz="2400" dirty="0" err="1">
                <a:latin typeface="Calibri" panose="020F0502020204030204" pitchFamily="34" charset="0"/>
              </a:rPr>
              <a:t>ie</a:t>
            </a:r>
            <a:r>
              <a:rPr lang="en-US" altLang="cs-CZ" sz="2400" dirty="0">
                <a:latin typeface="Calibri" panose="020F0502020204030204" pitchFamily="34" charset="0"/>
              </a:rPr>
              <a:t> . bioequivalence study) is inapplicable</a:t>
            </a:r>
            <a:endParaRPr lang="cs-CZ" altLang="cs-CZ" sz="2400" dirty="0">
              <a:latin typeface="Calibri" panose="020F0502020204030204" pitchFamily="34" charset="0"/>
            </a:endParaRPr>
          </a:p>
        </p:txBody>
      </p:sp>
      <p:pic>
        <p:nvPicPr>
          <p:cNvPr id="49156" name="Picture 2">
            <a:extLst>
              <a:ext uri="{FF2B5EF4-FFF2-40B4-BE49-F238E27FC236}">
                <a16:creationId xmlns:a16="http://schemas.microsoft.com/office/drawing/2014/main" id="{B948C3E2-38EB-4784-9725-D9863F65D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663" y="26989"/>
            <a:ext cx="107156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Zástupný symbol pro obsah 2">
            <a:extLst>
              <a:ext uri="{FF2B5EF4-FFF2-40B4-BE49-F238E27FC236}">
                <a16:creationId xmlns:a16="http://schemas.microsoft.com/office/drawing/2014/main" id="{36CB9E5B-F6D6-44F6-9D2A-5126FEB70D89}"/>
              </a:ext>
            </a:extLst>
          </p:cNvPr>
          <p:cNvSpPr>
            <a:spLocks/>
          </p:cNvSpPr>
          <p:nvPr/>
        </p:nvSpPr>
        <p:spPr bwMode="auto">
          <a:xfrm>
            <a:off x="215153" y="1773238"/>
            <a:ext cx="11537576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cs-CZ" sz="2800" dirty="0">
                <a:latin typeface="Calibri" panose="020F0502020204030204" pitchFamily="34" charset="0"/>
              </a:rPr>
              <a:t>Biosimilars drugs are similar, but </a:t>
            </a:r>
            <a:r>
              <a:rPr lang="en-US" altLang="cs-CZ" sz="2800" b="1" dirty="0">
                <a:latin typeface="Calibri" panose="020F0502020204030204" pitchFamily="34" charset="0"/>
              </a:rPr>
              <a:t>not identical </a:t>
            </a:r>
            <a:r>
              <a:rPr lang="en-US" altLang="cs-CZ" sz="2800" dirty="0">
                <a:latin typeface="Calibri" panose="020F0502020204030204" pitchFamily="34" charset="0"/>
              </a:rPr>
              <a:t>with the original biological drug.</a:t>
            </a:r>
            <a:endParaRPr lang="cs-CZ" altLang="cs-CZ" sz="28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cs-CZ" sz="28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cs-CZ" sz="2800" dirty="0">
                <a:latin typeface="Calibri" panose="020F0502020204030204" pitchFamily="34" charset="0"/>
              </a:rPr>
              <a:t>Biosimilars are </a:t>
            </a:r>
            <a:r>
              <a:rPr lang="en-US" altLang="cs-CZ" sz="2800" b="1" dirty="0">
                <a:latin typeface="Calibri" panose="020F0502020204030204" pitchFamily="34" charset="0"/>
              </a:rPr>
              <a:t>not automatically therapeutically interchangeable </a:t>
            </a:r>
            <a:r>
              <a:rPr lang="en-US" altLang="cs-CZ" sz="2800" dirty="0">
                <a:latin typeface="Calibri" panose="020F0502020204030204" pitchFamily="34" charset="0"/>
              </a:rPr>
              <a:t>with the original biological </a:t>
            </a:r>
            <a:r>
              <a:rPr lang="cs-CZ" altLang="cs-CZ" sz="2800" dirty="0" err="1">
                <a:latin typeface="Calibri" panose="020F0502020204030204" pitchFamily="34" charset="0"/>
              </a:rPr>
              <a:t>drug</a:t>
            </a:r>
            <a:r>
              <a:rPr lang="en-US" altLang="cs-CZ" sz="2800" dirty="0">
                <a:latin typeface="Calibri" panose="020F0502020204030204" pitchFamily="34" charset="0"/>
              </a:rPr>
              <a:t> .</a:t>
            </a:r>
            <a:endParaRPr lang="cs-CZ" altLang="cs-CZ" sz="28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cs-CZ" sz="28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cs-CZ" sz="2800" b="1" dirty="0">
                <a:latin typeface="Calibri" panose="020F0502020204030204" pitchFamily="34" charset="0"/>
              </a:rPr>
              <a:t>small change </a:t>
            </a:r>
            <a:r>
              <a:rPr lang="en-US" altLang="cs-CZ" sz="2800" dirty="0">
                <a:latin typeface="Calibri" panose="020F0502020204030204" pitchFamily="34" charset="0"/>
              </a:rPr>
              <a:t>process in biosimilars may cause an </a:t>
            </a:r>
            <a:r>
              <a:rPr lang="en-US" altLang="cs-CZ" sz="2800" b="1" dirty="0">
                <a:latin typeface="Calibri" panose="020F0502020204030204" pitchFamily="34" charset="0"/>
              </a:rPr>
              <a:t>entirely different drug</a:t>
            </a:r>
            <a:r>
              <a:rPr lang="en-US" altLang="cs-CZ" sz="2800" dirty="0">
                <a:latin typeface="Calibri" panose="020F0502020204030204" pitchFamily="34" charset="0"/>
              </a:rPr>
              <a:t>.</a:t>
            </a:r>
            <a:endParaRPr lang="cs-CZ" altLang="cs-CZ" sz="28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cs-CZ" sz="28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cs-CZ" sz="2800" dirty="0">
                <a:latin typeface="Calibri" panose="020F0502020204030204" pitchFamily="34" charset="0"/>
              </a:rPr>
              <a:t>Biosimilars pass before entering the market or </a:t>
            </a:r>
            <a:r>
              <a:rPr lang="en-US" altLang="cs-CZ" sz="2800" b="1" dirty="0">
                <a:latin typeface="Calibri" panose="020F0502020204030204" pitchFamily="34" charset="0"/>
              </a:rPr>
              <a:t>shorter simplified clinical trials </a:t>
            </a:r>
            <a:r>
              <a:rPr lang="en-US" altLang="cs-CZ" sz="2800" dirty="0">
                <a:latin typeface="Calibri" panose="020F0502020204030204" pitchFamily="34" charset="0"/>
              </a:rPr>
              <a:t>, but disproportionately more complex than with generics</a:t>
            </a:r>
            <a:endParaRPr lang="cs-CZ" altLang="cs-CZ" sz="2800" dirty="0">
              <a:latin typeface="Calibri" panose="020F0502020204030204" pitchFamily="34" charset="0"/>
            </a:endParaRPr>
          </a:p>
        </p:txBody>
      </p:sp>
      <p:pic>
        <p:nvPicPr>
          <p:cNvPr id="50180" name="Picture 2">
            <a:extLst>
              <a:ext uri="{FF2B5EF4-FFF2-40B4-BE49-F238E27FC236}">
                <a16:creationId xmlns:a16="http://schemas.microsoft.com/office/drawing/2014/main" id="{6A065E68-8B90-4BD0-9F7C-2C9B77053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663" y="26989"/>
            <a:ext cx="107156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21F85B98-028D-4EC4-9D73-FF163572BC6F}"/>
              </a:ext>
            </a:extLst>
          </p:cNvPr>
          <p:cNvSpPr txBox="1">
            <a:spLocks noChangeArrowheads="1"/>
          </p:cNvSpPr>
          <p:nvPr/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altLang="cs-CZ" kern="0">
                <a:latin typeface="Calibri" panose="020F0502020204030204" pitchFamily="34" charset="0"/>
              </a:rPr>
              <a:t>BIOSIMILARS</a:t>
            </a:r>
            <a:endParaRPr lang="cs-CZ" altLang="cs-CZ" kern="0" dirty="0">
              <a:latin typeface="Calibri" panose="020F050202020403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C6EA8EF-E74F-413E-B5F7-5619383EBE1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481"/>
    </mc:Choice>
    <mc:Fallback>
      <p:transition spd="slow" advTm="31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D96BB73A-B9EF-4885-A564-624808193773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cs-CZ">
                <a:latin typeface="Calibri" panose="020F0502020204030204" pitchFamily="34" charset="0"/>
              </a:rPr>
              <a:t>Biological drugs in a </a:t>
            </a:r>
            <a:r>
              <a:rPr lang="cs-CZ" altLang="cs-CZ">
                <a:latin typeface="Calibri" panose="020F0502020204030204" pitchFamily="34" charset="0"/>
              </a:rPr>
              <a:t>broader</a:t>
            </a:r>
            <a:r>
              <a:rPr lang="en-US" altLang="cs-CZ">
                <a:latin typeface="Calibri" panose="020F0502020204030204" pitchFamily="34" charset="0"/>
              </a:rPr>
              <a:t> context</a:t>
            </a:r>
            <a:endParaRPr lang="cs-CZ" altLang="cs-CZ">
              <a:latin typeface="Calibri" panose="020F0502020204030204" pitchFamily="34" charset="0"/>
            </a:endParaRP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E3C05A21-8149-4F4E-8E81-D6242BD230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altLang="cs-CZ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1. Gene </a:t>
            </a:r>
            <a:r>
              <a:rPr lang="cs-CZ" altLang="cs-CZ" b="1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therapy</a:t>
            </a:r>
            <a:endParaRPr lang="cs-CZ" altLang="cs-CZ" b="1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72000" indent="0">
              <a:buNone/>
            </a:pPr>
            <a:r>
              <a:rPr lang="cs-CZ" altLang="cs-CZ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2. Anti-</a:t>
            </a:r>
            <a:r>
              <a:rPr lang="cs-CZ" altLang="cs-CZ" b="1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sense</a:t>
            </a:r>
            <a:r>
              <a:rPr lang="cs-CZ" altLang="cs-CZ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cs-CZ" altLang="cs-CZ" b="1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therapy</a:t>
            </a:r>
            <a:endParaRPr lang="cs-CZ" altLang="cs-CZ" b="1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72000" indent="0">
              <a:buNone/>
            </a:pPr>
            <a:r>
              <a:rPr lang="cs-CZ" altLang="cs-CZ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3. </a:t>
            </a:r>
            <a:r>
              <a:rPr lang="cs-CZ" altLang="cs-CZ" b="1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Immunization</a:t>
            </a:r>
            <a:r>
              <a:rPr lang="cs-CZ" altLang="cs-CZ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cs-CZ" altLang="cs-CZ" b="1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with</a:t>
            </a:r>
            <a:r>
              <a:rPr lang="cs-CZ" altLang="cs-CZ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cs-CZ" altLang="cs-CZ" b="1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vaccines</a:t>
            </a:r>
            <a:endParaRPr lang="cs-CZ" altLang="cs-CZ" b="1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1D68EDFB-B59F-47C3-B8EB-873A34F21C09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cs-CZ">
                <a:latin typeface="Calibri" panose="020F0502020204030204" pitchFamily="34" charset="0"/>
              </a:rPr>
              <a:t>Biological drugs in a </a:t>
            </a:r>
            <a:r>
              <a:rPr lang="cs-CZ" altLang="cs-CZ">
                <a:latin typeface="Calibri" panose="020F0502020204030204" pitchFamily="34" charset="0"/>
              </a:rPr>
              <a:t>broader</a:t>
            </a:r>
            <a:r>
              <a:rPr lang="en-US" altLang="cs-CZ">
                <a:latin typeface="Calibri" panose="020F0502020204030204" pitchFamily="34" charset="0"/>
              </a:rPr>
              <a:t> context</a:t>
            </a:r>
            <a:endParaRPr lang="cs-CZ" altLang="cs-CZ">
              <a:latin typeface="Calibri" panose="020F0502020204030204" pitchFamily="34" charset="0"/>
            </a:endParaRPr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E986F386-88DF-49B2-8A30-626C9B2C5A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20000" y="1692002"/>
            <a:ext cx="11113412" cy="4139998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1. Gene </a:t>
            </a:r>
            <a:r>
              <a:rPr lang="cs-CZ" altLang="cs-CZ" b="1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therapy</a:t>
            </a:r>
            <a:endParaRPr lang="cs-CZ" altLang="cs-CZ" b="1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r>
              <a:rPr lang="cs-CZ" altLang="cs-CZ" sz="2400" dirty="0">
                <a:latin typeface="Calibri" panose="020F0502020204030204" pitchFamily="34" charset="0"/>
              </a:rPr>
              <a:t>i</a:t>
            </a:r>
            <a:r>
              <a:rPr lang="en-US" altLang="cs-CZ" sz="2400" dirty="0" err="1">
                <a:latin typeface="Calibri" panose="020F0502020204030204" pitchFamily="34" charset="0"/>
              </a:rPr>
              <a:t>ncorporation</a:t>
            </a:r>
            <a:r>
              <a:rPr lang="en-US" altLang="cs-CZ" sz="2400" dirty="0">
                <a:latin typeface="Calibri" panose="020F0502020204030204" pitchFamily="34" charset="0"/>
              </a:rPr>
              <a:t> of a gene sequence into a target tissue by an appropriate vector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r>
              <a:rPr lang="en-US" altLang="cs-CZ" sz="2400" dirty="0">
                <a:latin typeface="Calibri" panose="020F0502020204030204" pitchFamily="34" charset="0"/>
              </a:rPr>
              <a:t>treating or preventing gene</a:t>
            </a:r>
            <a:r>
              <a:rPr lang="cs-CZ" altLang="cs-CZ" sz="2400" dirty="0">
                <a:latin typeface="Calibri" panose="020F0502020204030204" pitchFamily="34" charset="0"/>
              </a:rPr>
              <a:t>-</a:t>
            </a:r>
            <a:r>
              <a:rPr lang="en-US" altLang="cs-CZ" sz="2400" dirty="0">
                <a:latin typeface="Calibri" panose="020F0502020204030204" pitchFamily="34" charset="0"/>
              </a:rPr>
              <a:t>related illnesses by changing the expression human genes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marL="72000" indent="0">
              <a:buNone/>
            </a:pPr>
            <a:endParaRPr lang="cs-CZ" altLang="cs-CZ" sz="2400" dirty="0">
              <a:latin typeface="Calibri" panose="020F0502020204030204" pitchFamily="34" charset="0"/>
            </a:endParaRPr>
          </a:p>
          <a:p>
            <a:pPr marL="72000" indent="0">
              <a:buNone/>
            </a:pPr>
            <a:r>
              <a:rPr lang="cs-CZ" altLang="cs-CZ" sz="2400" b="1" dirty="0">
                <a:latin typeface="Calibri" panose="020F0502020204030204" pitchFamily="34" charset="0"/>
              </a:rPr>
              <a:t>AE, </a:t>
            </a:r>
            <a:r>
              <a:rPr lang="cs-CZ" altLang="cs-CZ" sz="2400" b="1" dirty="0" err="1">
                <a:latin typeface="Calibri" panose="020F0502020204030204" pitchFamily="34" charset="0"/>
              </a:rPr>
              <a:t>risks</a:t>
            </a:r>
            <a:r>
              <a:rPr lang="cs-CZ" altLang="cs-CZ" sz="2400" b="1" dirty="0">
                <a:latin typeface="Calibri" panose="020F0502020204030204" pitchFamily="34" charset="0"/>
              </a:rPr>
              <a:t>:</a:t>
            </a:r>
          </a:p>
          <a:p>
            <a:pPr>
              <a:defRPr/>
            </a:pPr>
            <a:r>
              <a:rPr lang="cs-CZ" altLang="cs-CZ" sz="2400" dirty="0" err="1">
                <a:latin typeface="Calibri" panose="020F0502020204030204" pitchFamily="34" charset="0"/>
              </a:rPr>
              <a:t>Adverse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b="1" dirty="0" err="1">
                <a:latin typeface="Calibri" panose="020F0502020204030204" pitchFamily="34" charset="0"/>
              </a:rPr>
              <a:t>immune</a:t>
            </a:r>
            <a:r>
              <a:rPr lang="cs-CZ" altLang="cs-CZ" sz="2400" b="1" dirty="0">
                <a:latin typeface="Calibri" panose="020F0502020204030204" pitchFamily="34" charset="0"/>
              </a:rPr>
              <a:t> response</a:t>
            </a:r>
          </a:p>
          <a:p>
            <a:pPr>
              <a:defRPr/>
            </a:pPr>
            <a:r>
              <a:rPr lang="cs-CZ" altLang="cs-CZ" sz="2400" dirty="0" err="1">
                <a:latin typeface="Calibri" panose="020F0502020204030204" pitchFamily="34" charset="0"/>
              </a:rPr>
              <a:t>Infections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vector</a:t>
            </a:r>
            <a:r>
              <a:rPr lang="cs-CZ" altLang="cs-CZ" sz="2400" dirty="0">
                <a:latin typeface="Calibri" panose="020F0502020204030204" pitchFamily="34" charset="0"/>
              </a:rPr>
              <a:t> - natural </a:t>
            </a:r>
            <a:r>
              <a:rPr lang="cs-CZ" altLang="cs-CZ" sz="2400" dirty="0" err="1">
                <a:latin typeface="Calibri" panose="020F0502020204030204" pitchFamily="34" charset="0"/>
              </a:rPr>
              <a:t>activation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of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b="1" dirty="0">
                <a:latin typeface="Calibri" panose="020F0502020204030204" pitchFamily="34" charset="0"/>
              </a:rPr>
              <a:t>virus</a:t>
            </a:r>
          </a:p>
          <a:p>
            <a:pPr>
              <a:defRPr/>
            </a:pPr>
            <a:r>
              <a:rPr lang="cs-CZ" altLang="cs-CZ" sz="2400" dirty="0" err="1">
                <a:latin typeface="Calibri" panose="020F0502020204030204" pitchFamily="34" charset="0"/>
              </a:rPr>
              <a:t>Genetic</a:t>
            </a:r>
            <a:r>
              <a:rPr lang="cs-CZ" altLang="cs-CZ" sz="2400" dirty="0">
                <a:latin typeface="Calibri" panose="020F0502020204030204" pitchFamily="34" charset="0"/>
              </a:rPr>
              <a:t> influence on </a:t>
            </a:r>
            <a:r>
              <a:rPr lang="cs-CZ" altLang="cs-CZ" sz="2400" b="1" dirty="0" err="1">
                <a:latin typeface="Calibri" panose="020F0502020204030204" pitchFamily="34" charset="0"/>
              </a:rPr>
              <a:t>gametes</a:t>
            </a:r>
            <a:endParaRPr lang="cs-CZ" altLang="cs-CZ" sz="2400" b="1" dirty="0">
              <a:latin typeface="Calibri" panose="020F0502020204030204" pitchFamily="34" charset="0"/>
            </a:endParaRPr>
          </a:p>
          <a:p>
            <a:pPr>
              <a:defRPr/>
            </a:pPr>
            <a:r>
              <a:rPr lang="cs-CZ" altLang="cs-CZ" sz="2400" dirty="0">
                <a:latin typeface="Calibri" panose="020F0502020204030204" pitchFamily="34" charset="0"/>
              </a:rPr>
              <a:t>Risk </a:t>
            </a:r>
            <a:r>
              <a:rPr lang="cs-CZ" altLang="cs-CZ" sz="2400" dirty="0" err="1">
                <a:latin typeface="Calibri" panose="020F0502020204030204" pitchFamily="34" charset="0"/>
              </a:rPr>
              <a:t>of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b="1" dirty="0">
                <a:latin typeface="Calibri" panose="020F0502020204030204" pitchFamily="34" charset="0"/>
              </a:rPr>
              <a:t>malignity</a:t>
            </a:r>
            <a:r>
              <a:rPr lang="cs-CZ" altLang="cs-CZ" sz="2400" dirty="0">
                <a:latin typeface="Calibri" panose="020F0502020204030204" pitchFamily="34" charset="0"/>
              </a:rPr>
              <a:t>- </a:t>
            </a:r>
            <a:r>
              <a:rPr lang="cs-CZ" altLang="cs-CZ" sz="2400" dirty="0" err="1">
                <a:latin typeface="Calibri" panose="020F0502020204030204" pitchFamily="34" charset="0"/>
              </a:rPr>
              <a:t>activation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of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protooncogenes</a:t>
            </a:r>
            <a:r>
              <a:rPr lang="cs-CZ" altLang="cs-CZ" sz="2400" dirty="0">
                <a:latin typeface="Calibri" panose="020F0502020204030204" pitchFamily="34" charset="0"/>
              </a:rPr>
              <a:t> , </a:t>
            </a:r>
            <a:r>
              <a:rPr lang="cs-CZ" altLang="cs-CZ" sz="2400" dirty="0" err="1">
                <a:latin typeface="Calibri" panose="020F0502020204030204" pitchFamily="34" charset="0"/>
              </a:rPr>
              <a:t>suppression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of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regulatory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genes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marL="72000" indent="0">
              <a:buNone/>
            </a:pPr>
            <a:endParaRPr lang="cs-CZ" altLang="cs-CZ" sz="2400" dirty="0">
              <a:latin typeface="Calibri" panose="020F050202020403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D3888C1-19B0-4525-8A93-12C32632B19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806"/>
    </mc:Choice>
    <mc:Fallback>
      <p:transition spd="slow" advTm="44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0F5255FB-AF70-4A9A-A062-8DED973C286C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cs-CZ">
                <a:latin typeface="Calibri" panose="020F0502020204030204" pitchFamily="34" charset="0"/>
              </a:rPr>
              <a:t>Biological drugs in a </a:t>
            </a:r>
            <a:r>
              <a:rPr lang="cs-CZ" altLang="cs-CZ">
                <a:latin typeface="Calibri" panose="020F0502020204030204" pitchFamily="34" charset="0"/>
              </a:rPr>
              <a:t>broader</a:t>
            </a:r>
            <a:r>
              <a:rPr lang="en-US" altLang="cs-CZ">
                <a:latin typeface="Calibri" panose="020F0502020204030204" pitchFamily="34" charset="0"/>
              </a:rPr>
              <a:t> context</a:t>
            </a:r>
            <a:endParaRPr lang="cs-CZ" altLang="cs-CZ">
              <a:latin typeface="Calibri" panose="020F0502020204030204" pitchFamily="34" charset="0"/>
            </a:endParaRP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82BAFA48-16EA-4D44-82D7-2FB540E601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76518" y="1692002"/>
            <a:ext cx="11096682" cy="4139998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2. Anti-</a:t>
            </a:r>
            <a:r>
              <a:rPr lang="cs-CZ" altLang="cs-CZ" b="1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sense</a:t>
            </a:r>
            <a:r>
              <a:rPr lang="cs-CZ" altLang="cs-CZ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cs-CZ" altLang="cs-CZ" b="1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therapy</a:t>
            </a:r>
            <a:endParaRPr lang="cs-CZ" altLang="cs-CZ" b="1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lvl="1"/>
            <a:r>
              <a:rPr lang="en-US" altLang="cs-CZ" sz="2400" dirty="0">
                <a:latin typeface="Calibri" panose="020F0502020204030204" pitchFamily="34" charset="0"/>
                <a:ea typeface="+mn-ea"/>
                <a:cs typeface="+mn-cs"/>
              </a:rPr>
              <a:t>Incorporation </a:t>
            </a:r>
            <a:r>
              <a:rPr lang="cs-CZ" altLang="cs-CZ" sz="2400" dirty="0" err="1">
                <a:latin typeface="Calibri" panose="020F0502020204030204" pitchFamily="34" charset="0"/>
                <a:ea typeface="+mn-ea"/>
                <a:cs typeface="+mn-cs"/>
              </a:rPr>
              <a:t>of</a:t>
            </a:r>
            <a:r>
              <a:rPr lang="cs-CZ" altLang="cs-CZ" sz="2400" dirty="0"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US" altLang="cs-CZ" sz="2400" dirty="0">
                <a:latin typeface="Calibri" panose="020F0502020204030204" pitchFamily="34" charset="0"/>
                <a:ea typeface="+mn-ea"/>
                <a:cs typeface="+mn-cs"/>
              </a:rPr>
              <a:t>complementary </a:t>
            </a:r>
            <a:r>
              <a:rPr lang="en-US" altLang="cs-CZ" sz="2400" dirty="0" err="1">
                <a:latin typeface="Calibri" panose="020F0502020204030204" pitchFamily="34" charset="0"/>
                <a:ea typeface="+mn-ea"/>
                <a:cs typeface="+mn-cs"/>
              </a:rPr>
              <a:t>oligonu</a:t>
            </a:r>
            <a:r>
              <a:rPr lang="cs-CZ" altLang="cs-CZ" sz="2400" dirty="0">
                <a:latin typeface="Calibri" panose="020F0502020204030204" pitchFamily="34" charset="0"/>
                <a:ea typeface="+mn-ea"/>
                <a:cs typeface="+mn-cs"/>
              </a:rPr>
              <a:t>c</a:t>
            </a:r>
            <a:r>
              <a:rPr lang="en-US" altLang="cs-CZ" sz="2400" dirty="0" err="1">
                <a:latin typeface="Calibri" panose="020F0502020204030204" pitchFamily="34" charset="0"/>
                <a:ea typeface="+mn-ea"/>
                <a:cs typeface="+mn-cs"/>
              </a:rPr>
              <a:t>leotid</a:t>
            </a:r>
            <a:r>
              <a:rPr lang="cs-CZ" altLang="cs-CZ" sz="2400" dirty="0">
                <a:latin typeface="Calibri" panose="020F0502020204030204" pitchFamily="34" charset="0"/>
                <a:ea typeface="+mn-ea"/>
                <a:cs typeface="+mn-cs"/>
              </a:rPr>
              <a:t>es </a:t>
            </a:r>
            <a:r>
              <a:rPr lang="en-US" altLang="cs-CZ" sz="2400" dirty="0">
                <a:latin typeface="Calibri" panose="020F0502020204030204" pitchFamily="34" charset="0"/>
                <a:ea typeface="+mn-ea"/>
                <a:cs typeface="+mn-cs"/>
              </a:rPr>
              <a:t>to the </a:t>
            </a:r>
            <a:r>
              <a:rPr lang="en-US" altLang="cs-CZ" sz="2400" b="1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initiation codon / promoter</a:t>
            </a:r>
            <a:r>
              <a:rPr lang="en-US" altLang="cs-CZ" sz="2400" dirty="0">
                <a:latin typeface="Calibri" panose="020F0502020204030204" pitchFamily="34" charset="0"/>
                <a:ea typeface="+mn-ea"/>
                <a:cs typeface="+mn-cs"/>
              </a:rPr>
              <a:t> to DNA </a:t>
            </a:r>
            <a:endParaRPr lang="cs-CZ" altLang="cs-CZ" sz="2400" dirty="0">
              <a:latin typeface="Calibri" panose="020F0502020204030204" pitchFamily="34" charset="0"/>
              <a:ea typeface="+mn-ea"/>
              <a:cs typeface="+mn-cs"/>
            </a:endParaRPr>
          </a:p>
          <a:p>
            <a:pPr lvl="1"/>
            <a:r>
              <a:rPr lang="en-US" altLang="cs-CZ" sz="2400" dirty="0">
                <a:latin typeface="Calibri" panose="020F0502020204030204" pitchFamily="34" charset="0"/>
                <a:ea typeface="+mn-ea"/>
                <a:cs typeface="+mn-cs"/>
              </a:rPr>
              <a:t>block the effects of action of proteins that are not transcribed </a:t>
            </a:r>
            <a:endParaRPr lang="cs-CZ" altLang="cs-CZ" sz="2400" dirty="0">
              <a:latin typeface="Calibri" panose="020F0502020204030204" pitchFamily="34" charset="0"/>
              <a:ea typeface="+mn-ea"/>
              <a:cs typeface="+mn-cs"/>
            </a:endParaRPr>
          </a:p>
          <a:p>
            <a:pPr lvl="1"/>
            <a:endParaRPr lang="cs-CZ" altLang="cs-CZ" dirty="0">
              <a:latin typeface="Calibri" panose="020F0502020204030204" pitchFamily="34" charset="0"/>
            </a:endParaRPr>
          </a:p>
          <a:p>
            <a:pPr marL="324000" lvl="1" indent="0">
              <a:buNone/>
            </a:pPr>
            <a:endParaRPr lang="cs-CZ" altLang="cs-CZ" dirty="0">
              <a:latin typeface="Calibri" panose="020F0502020204030204" pitchFamily="34" charset="0"/>
            </a:endParaRPr>
          </a:p>
          <a:p>
            <a:r>
              <a:rPr lang="en-US" altLang="cs-CZ" b="1" dirty="0" err="1">
                <a:latin typeface="Calibri" panose="020F0502020204030204" pitchFamily="34" charset="0"/>
              </a:rPr>
              <a:t>Olimersen</a:t>
            </a:r>
            <a:r>
              <a:rPr lang="en-US" altLang="cs-CZ" dirty="0">
                <a:latin typeface="Calibri" panose="020F0502020204030204" pitchFamily="34" charset="0"/>
              </a:rPr>
              <a:t> - </a:t>
            </a:r>
            <a:r>
              <a:rPr lang="cs-CZ" altLang="cs-CZ" dirty="0">
                <a:latin typeface="Calibri" panose="020F0502020204030204" pitchFamily="34" charset="0"/>
              </a:rPr>
              <a:t>l</a:t>
            </a:r>
            <a:r>
              <a:rPr lang="en-US" altLang="cs-CZ" dirty="0" err="1">
                <a:latin typeface="Calibri" panose="020F0502020204030204" pitchFamily="34" charset="0"/>
              </a:rPr>
              <a:t>owering</a:t>
            </a:r>
            <a:r>
              <a:rPr lang="en-US" altLang="cs-CZ" dirty="0">
                <a:latin typeface="Calibri" panose="020F0502020204030204" pitchFamily="34" charset="0"/>
              </a:rPr>
              <a:t> expression of </a:t>
            </a:r>
            <a:r>
              <a:rPr lang="en-US" altLang="cs-CZ" dirty="0" err="1">
                <a:latin typeface="Calibri" panose="020F0502020204030204" pitchFamily="34" charset="0"/>
              </a:rPr>
              <a:t>Bcl</a:t>
            </a:r>
            <a:r>
              <a:rPr lang="en-US" altLang="cs-CZ" dirty="0">
                <a:latin typeface="Calibri" panose="020F0502020204030204" pitchFamily="34" charset="0"/>
              </a:rPr>
              <a:t> -2 (overexpressed in many cancer) - withdrawn </a:t>
            </a:r>
            <a:r>
              <a:rPr lang="cs-CZ" altLang="cs-CZ" dirty="0" err="1">
                <a:latin typeface="Calibri" panose="020F0502020204030204" pitchFamily="34" charset="0"/>
              </a:rPr>
              <a:t>from</a:t>
            </a:r>
            <a:r>
              <a:rPr lang="cs-CZ" altLang="cs-CZ" dirty="0">
                <a:latin typeface="Calibri" panose="020F0502020204030204" pitchFamily="34" charset="0"/>
              </a:rPr>
              <a:t> </a:t>
            </a:r>
            <a:r>
              <a:rPr lang="en-US" altLang="cs-CZ" dirty="0">
                <a:latin typeface="Calibri" panose="020F0502020204030204" pitchFamily="34" charset="0"/>
              </a:rPr>
              <a:t>registration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EFCFBF2-5281-4476-A744-E3729DD190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96"/>
    </mc:Choice>
    <mc:Fallback>
      <p:transition spd="slow" advTm="21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FDACDF41-00AD-4E4D-AD1A-3AD6623B12C3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cs-CZ" b="1">
                <a:latin typeface="Calibri" panose="020F0502020204030204" pitchFamily="34" charset="0"/>
              </a:rPr>
              <a:t>The antisense and gene therapy in practice</a:t>
            </a:r>
            <a:endParaRPr lang="cs-CZ" altLang="cs-CZ" b="1">
              <a:latin typeface="Calibri" panose="020F0502020204030204" pitchFamily="34" charset="0"/>
            </a:endParaRPr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A86EDB88-6494-4AAE-A686-9C6B62094C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36176" y="1484313"/>
            <a:ext cx="11591365" cy="4525962"/>
          </a:xfrm>
        </p:spPr>
        <p:txBody>
          <a:bodyPr/>
          <a:lstStyle/>
          <a:p>
            <a:r>
              <a:rPr lang="cs-CZ" altLang="cs-CZ" b="1" dirty="0" err="1">
                <a:solidFill>
                  <a:srgbClr val="F01928"/>
                </a:solidFill>
                <a:latin typeface="Calibri" panose="020F0502020204030204" pitchFamily="34" charset="0"/>
              </a:rPr>
              <a:t>Fomivirsen</a:t>
            </a:r>
            <a:r>
              <a:rPr lang="cs-CZ" altLang="cs-CZ" sz="2400" dirty="0">
                <a:latin typeface="Calibri" panose="020F0502020204030204" pitchFamily="34" charset="0"/>
              </a:rPr>
              <a:t> - </a:t>
            </a:r>
            <a:r>
              <a:rPr lang="cs-CZ" altLang="cs-CZ" sz="2400" dirty="0" err="1">
                <a:latin typeface="Calibri" panose="020F0502020204030204" pitchFamily="34" charset="0"/>
              </a:rPr>
              <a:t>antisense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sequences</a:t>
            </a:r>
            <a:r>
              <a:rPr lang="cs-CZ" altLang="cs-CZ" sz="2400" dirty="0">
                <a:latin typeface="Calibri" panose="020F0502020204030204" pitchFamily="34" charset="0"/>
              </a:rPr>
              <a:t> to </a:t>
            </a:r>
            <a:r>
              <a:rPr lang="cs-CZ" altLang="cs-CZ" sz="2400" dirty="0" err="1">
                <a:latin typeface="Calibri" panose="020F0502020204030204" pitchFamily="34" charset="0"/>
              </a:rPr>
              <a:t>the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mRNA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of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human</a:t>
            </a:r>
            <a:r>
              <a:rPr lang="cs-CZ" altLang="cs-CZ" sz="2400" dirty="0">
                <a:latin typeface="Calibri" panose="020F0502020204030204" pitchFamily="34" charset="0"/>
              </a:rPr>
              <a:t> CMV - </a:t>
            </a:r>
            <a:r>
              <a:rPr lang="cs-CZ" altLang="cs-CZ" sz="2400" dirty="0" err="1">
                <a:latin typeface="Calibri" panose="020F0502020204030204" pitchFamily="34" charset="0"/>
              </a:rPr>
              <a:t>Ophthalmic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applications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for</a:t>
            </a:r>
            <a:r>
              <a:rPr lang="cs-CZ" altLang="cs-CZ" sz="2400" dirty="0">
                <a:latin typeface="Calibri" panose="020F0502020204030204" pitchFamily="34" charset="0"/>
              </a:rPr>
              <a:t> pac . </a:t>
            </a:r>
            <a:r>
              <a:rPr lang="cs-CZ" altLang="cs-CZ" sz="2400" b="1" dirty="0">
                <a:latin typeface="Calibri" panose="020F0502020204030204" pitchFamily="34" charset="0"/>
              </a:rPr>
              <a:t>HIV </a:t>
            </a:r>
            <a:r>
              <a:rPr lang="cs-CZ" altLang="cs-CZ" sz="2400" dirty="0">
                <a:latin typeface="Calibri" panose="020F0502020204030204" pitchFamily="34" charset="0"/>
              </a:rPr>
              <a:t>+ to </a:t>
            </a:r>
            <a:r>
              <a:rPr lang="cs-CZ" altLang="cs-CZ" sz="2400" dirty="0" err="1">
                <a:latin typeface="Calibri" panose="020F0502020204030204" pitchFamily="34" charset="0"/>
              </a:rPr>
              <a:t>reduce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b="1" dirty="0">
                <a:latin typeface="Calibri" panose="020F0502020204030204" pitchFamily="34" charset="0"/>
              </a:rPr>
              <a:t>CMV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infection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</a:p>
          <a:p>
            <a:pPr marL="72000" indent="0">
              <a:buNone/>
            </a:pPr>
            <a:endParaRPr lang="cs-CZ" altLang="cs-CZ" sz="2400" dirty="0">
              <a:latin typeface="Calibri" panose="020F0502020204030204" pitchFamily="34" charset="0"/>
            </a:endParaRPr>
          </a:p>
          <a:p>
            <a:r>
              <a:rPr lang="cs-CZ" altLang="cs-CZ" b="1" dirty="0" err="1">
                <a:solidFill>
                  <a:srgbClr val="F01928"/>
                </a:solidFill>
                <a:latin typeface="Calibri" panose="020F0502020204030204" pitchFamily="34" charset="0"/>
              </a:rPr>
              <a:t>Pegaptanib</a:t>
            </a:r>
            <a:r>
              <a:rPr lang="cs-CZ" altLang="cs-CZ" sz="2400" dirty="0">
                <a:latin typeface="Calibri" panose="020F0502020204030204" pitchFamily="34" charset="0"/>
              </a:rPr>
              <a:t> - </a:t>
            </a:r>
            <a:r>
              <a:rPr lang="cs-CZ" altLang="cs-CZ" sz="2400" dirty="0" err="1">
                <a:latin typeface="Calibri" panose="020F0502020204030204" pitchFamily="34" charset="0"/>
              </a:rPr>
              <a:t>oligonucleotide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binding</a:t>
            </a:r>
            <a:r>
              <a:rPr lang="cs-CZ" altLang="cs-CZ" sz="2400" dirty="0">
                <a:latin typeface="Calibri" panose="020F0502020204030204" pitchFamily="34" charset="0"/>
              </a:rPr>
              <a:t> to </a:t>
            </a:r>
            <a:r>
              <a:rPr lang="cs-CZ" altLang="cs-CZ" sz="2400" dirty="0" err="1">
                <a:latin typeface="Calibri" panose="020F0502020204030204" pitchFamily="34" charset="0"/>
              </a:rPr>
              <a:t>the</a:t>
            </a:r>
            <a:r>
              <a:rPr lang="cs-CZ" altLang="cs-CZ" sz="2400" dirty="0">
                <a:latin typeface="Calibri" panose="020F0502020204030204" pitchFamily="34" charset="0"/>
              </a:rPr>
              <a:t> VEGF protein - </a:t>
            </a:r>
            <a:r>
              <a:rPr lang="cs-CZ" altLang="cs-CZ" sz="2400" dirty="0" err="1">
                <a:latin typeface="Calibri" panose="020F0502020204030204" pitchFamily="34" charset="0"/>
              </a:rPr>
              <a:t>for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the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treatment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of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b="1" dirty="0" err="1">
                <a:latin typeface="Calibri" panose="020F0502020204030204" pitchFamily="34" charset="0"/>
              </a:rPr>
              <a:t>wet</a:t>
            </a:r>
            <a:r>
              <a:rPr lang="cs-CZ" altLang="cs-CZ" sz="2400" b="1" dirty="0">
                <a:latin typeface="Calibri" panose="020F0502020204030204" pitchFamily="34" charset="0"/>
              </a:rPr>
              <a:t> AMD</a:t>
            </a:r>
          </a:p>
          <a:p>
            <a:pPr marL="72000" indent="0">
              <a:buNone/>
            </a:pPr>
            <a:endParaRPr lang="cs-CZ" altLang="cs-CZ" sz="2400" dirty="0">
              <a:latin typeface="Calibri" panose="020F0502020204030204" pitchFamily="34" charset="0"/>
            </a:endParaRPr>
          </a:p>
          <a:p>
            <a:r>
              <a:rPr lang="cs-CZ" altLang="cs-CZ" b="1" dirty="0" err="1">
                <a:solidFill>
                  <a:srgbClr val="F01928"/>
                </a:solidFill>
                <a:latin typeface="Calibri" panose="020F0502020204030204" pitchFamily="34" charset="0"/>
              </a:rPr>
              <a:t>Glybera</a:t>
            </a:r>
            <a:r>
              <a:rPr lang="cs-CZ" altLang="cs-CZ" sz="2400" dirty="0">
                <a:latin typeface="Calibri" panose="020F0502020204030204" pitchFamily="34" charset="0"/>
              </a:rPr>
              <a:t> - 3 x 1012 genome </a:t>
            </a:r>
            <a:r>
              <a:rPr lang="cs-CZ" altLang="cs-CZ" sz="2400" dirty="0" err="1">
                <a:latin typeface="Calibri" panose="020F0502020204030204" pitchFamily="34" charset="0"/>
              </a:rPr>
              <a:t>copies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of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human</a:t>
            </a:r>
            <a:r>
              <a:rPr lang="cs-CZ" altLang="cs-CZ" sz="2400" dirty="0">
                <a:latin typeface="Calibri" panose="020F0502020204030204" pitchFamily="34" charset="0"/>
              </a:rPr>
              <a:t> lipoprotein </a:t>
            </a:r>
            <a:r>
              <a:rPr lang="cs-CZ" altLang="cs-CZ" sz="2400" dirty="0" err="1">
                <a:latin typeface="Calibri" panose="020F0502020204030204" pitchFamily="34" charset="0"/>
              </a:rPr>
              <a:t>lipase</a:t>
            </a:r>
            <a:r>
              <a:rPr lang="cs-CZ" altLang="cs-CZ" sz="2400" dirty="0">
                <a:latin typeface="Calibri" panose="020F0502020204030204" pitchFamily="34" charset="0"/>
              </a:rPr>
              <a:t> in a </a:t>
            </a:r>
            <a:r>
              <a:rPr lang="cs-CZ" altLang="cs-CZ" sz="2400" dirty="0" err="1">
                <a:latin typeface="Calibri" panose="020F0502020204030204" pitchFamily="34" charset="0"/>
              </a:rPr>
              <a:t>viral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vector</a:t>
            </a:r>
            <a:r>
              <a:rPr lang="cs-CZ" altLang="cs-CZ" sz="2400" dirty="0">
                <a:latin typeface="Calibri" panose="020F0502020204030204" pitchFamily="34" charset="0"/>
              </a:rPr>
              <a:t> (</a:t>
            </a:r>
            <a:r>
              <a:rPr lang="cs-CZ" altLang="cs-CZ" sz="2400" dirty="0" err="1">
                <a:latin typeface="Calibri" panose="020F0502020204030204" pitchFamily="34" charset="0"/>
              </a:rPr>
              <a:t>adeno</a:t>
            </a:r>
            <a:r>
              <a:rPr lang="cs-CZ" altLang="cs-CZ" sz="2400" dirty="0">
                <a:latin typeface="Calibri" panose="020F0502020204030204" pitchFamily="34" charset="0"/>
              </a:rPr>
              <a:t>- </a:t>
            </a:r>
            <a:r>
              <a:rPr lang="cs-CZ" altLang="cs-CZ" sz="2400" dirty="0" err="1">
                <a:latin typeface="Calibri" panose="020F0502020204030204" pitchFamily="34" charset="0"/>
              </a:rPr>
              <a:t>associated</a:t>
            </a:r>
            <a:r>
              <a:rPr lang="cs-CZ" altLang="cs-CZ" sz="2400" dirty="0">
                <a:latin typeface="Calibri" panose="020F0502020204030204" pitchFamily="34" charset="0"/>
              </a:rPr>
              <a:t> virus </a:t>
            </a:r>
            <a:r>
              <a:rPr lang="cs-CZ" altLang="cs-CZ" sz="2400" dirty="0" err="1">
                <a:latin typeface="Calibri" panose="020F0502020204030204" pitchFamily="34" charset="0"/>
              </a:rPr>
              <a:t>serotype</a:t>
            </a:r>
            <a:r>
              <a:rPr lang="cs-CZ" altLang="cs-CZ" sz="2400" dirty="0">
                <a:latin typeface="Calibri" panose="020F0502020204030204" pitchFamily="34" charset="0"/>
              </a:rPr>
              <a:t> 1 (AAV1 ) to </a:t>
            </a:r>
            <a:r>
              <a:rPr lang="cs-CZ" altLang="cs-CZ" sz="2400" dirty="0" err="1">
                <a:latin typeface="Calibri" panose="020F0502020204030204" pitchFamily="34" charset="0"/>
              </a:rPr>
              <a:t>treat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b="1" dirty="0" err="1">
                <a:latin typeface="Calibri" panose="020F0502020204030204" pitchFamily="34" charset="0"/>
              </a:rPr>
              <a:t>hyperlipoproteinemia</a:t>
            </a:r>
            <a:r>
              <a:rPr lang="cs-CZ" altLang="cs-CZ" sz="2400" b="1" dirty="0">
                <a:latin typeface="Calibri" panose="020F0502020204030204" pitchFamily="34" charset="0"/>
              </a:rPr>
              <a:t> I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DB158F8-0E1E-466A-B3B7-8FA4D3EEB1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467"/>
    </mc:Choice>
    <mc:Fallback>
      <p:transition spd="slow" advTm="34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20AD456-2561-403B-A431-26E4E72B3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B5B95B1-640A-42CF-A143-0DF0A4C00B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A7F4F57-407D-483B-BF59-8416FB75E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>
                <a:latin typeface="Calibri" panose="020F0502020204030204" pitchFamily="34" charset="0"/>
              </a:rPr>
              <a:t>Biological</a:t>
            </a:r>
            <a:r>
              <a:rPr lang="cs-CZ" altLang="cs-CZ" dirty="0">
                <a:latin typeface="Calibri" panose="020F0502020204030204" pitchFamily="34" charset="0"/>
              </a:rPr>
              <a:t>/</a:t>
            </a:r>
            <a:r>
              <a:rPr lang="cs-CZ" altLang="cs-CZ" dirty="0" err="1">
                <a:latin typeface="Calibri" panose="020F0502020204030204" pitchFamily="34" charset="0"/>
              </a:rPr>
              <a:t>targeted</a:t>
            </a:r>
            <a:r>
              <a:rPr lang="cs-CZ" altLang="cs-CZ" dirty="0"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latin typeface="Calibri" panose="020F0502020204030204" pitchFamily="34" charset="0"/>
              </a:rPr>
              <a:t>treatment</a:t>
            </a:r>
            <a:r>
              <a:rPr lang="cs-CZ" altLang="cs-CZ" dirty="0"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latin typeface="Calibri" panose="020F0502020204030204" pitchFamily="34" charset="0"/>
              </a:rPr>
              <a:t>of</a:t>
            </a:r>
            <a:r>
              <a:rPr lang="cs-CZ" altLang="cs-CZ" dirty="0"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latin typeface="Calibri" panose="020F0502020204030204" pitchFamily="34" charset="0"/>
              </a:rPr>
              <a:t>selected</a:t>
            </a:r>
            <a:r>
              <a:rPr lang="cs-CZ" altLang="cs-CZ" dirty="0"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latin typeface="Calibri" panose="020F0502020204030204" pitchFamily="34" charset="0"/>
              </a:rPr>
              <a:t>diseases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5EA4E853-C7A5-4329-B69C-0BBFC99BCE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86350" indent="-514350">
              <a:buAutoNum type="arabicPeriod"/>
            </a:pPr>
            <a:r>
              <a:rPr lang="cs-CZ" dirty="0" err="1"/>
              <a:t>Oncology</a:t>
            </a:r>
            <a:endParaRPr lang="cs-CZ" dirty="0"/>
          </a:p>
          <a:p>
            <a:pPr marL="586350" indent="-514350">
              <a:buAutoNum type="arabicPeriod"/>
            </a:pPr>
            <a:r>
              <a:rPr lang="cs-CZ" dirty="0" err="1"/>
              <a:t>Rheumatic</a:t>
            </a:r>
            <a:r>
              <a:rPr lang="cs-CZ" dirty="0"/>
              <a:t> </a:t>
            </a:r>
            <a:r>
              <a:rPr lang="cs-CZ" dirty="0" err="1"/>
              <a:t>diseases</a:t>
            </a:r>
            <a:endParaRPr lang="cs-CZ" dirty="0"/>
          </a:p>
          <a:p>
            <a:pPr marL="586350" indent="-514350">
              <a:buAutoNum type="arabicPeriod"/>
            </a:pPr>
            <a:r>
              <a:rPr lang="cs-CZ" dirty="0"/>
              <a:t>Psoriasis</a:t>
            </a:r>
          </a:p>
          <a:p>
            <a:pPr marL="586350" indent="-514350">
              <a:buAutoNum type="arabicPeriod"/>
            </a:pPr>
            <a:r>
              <a:rPr lang="cs-CZ" dirty="0" err="1"/>
              <a:t>Inflammatory</a:t>
            </a:r>
            <a:r>
              <a:rPr lang="cs-CZ" dirty="0"/>
              <a:t> </a:t>
            </a:r>
            <a:r>
              <a:rPr lang="cs-CZ" dirty="0" err="1"/>
              <a:t>bowel</a:t>
            </a:r>
            <a:r>
              <a:rPr lang="cs-CZ" dirty="0"/>
              <a:t> </a:t>
            </a:r>
            <a:r>
              <a:rPr lang="cs-CZ" dirty="0" err="1"/>
              <a:t>disease</a:t>
            </a:r>
            <a:endParaRPr lang="cs-CZ" dirty="0"/>
          </a:p>
          <a:p>
            <a:pPr marL="586350" indent="-514350">
              <a:buAutoNum type="arabicPeriod"/>
            </a:pPr>
            <a:r>
              <a:rPr lang="cs-CZ" dirty="0" err="1"/>
              <a:t>Asthma</a:t>
            </a:r>
            <a:endParaRPr lang="cs-CZ" dirty="0"/>
          </a:p>
          <a:p>
            <a:pPr marL="586350" indent="-514350">
              <a:buAutoNum type="arabicPeriod"/>
            </a:pPr>
            <a:r>
              <a:rPr lang="cs-CZ" dirty="0" err="1"/>
              <a:t>Multiple</a:t>
            </a:r>
            <a:r>
              <a:rPr lang="cs-CZ" dirty="0"/>
              <a:t> </a:t>
            </a:r>
            <a:r>
              <a:rPr lang="cs-CZ" dirty="0" err="1"/>
              <a:t>sclerosis</a:t>
            </a:r>
            <a:endParaRPr lang="cs-CZ" dirty="0"/>
          </a:p>
          <a:p>
            <a:pPr marL="586350" indent="-514350">
              <a:buAutoNum type="arabicPeriod"/>
            </a:pPr>
            <a:r>
              <a:rPr lang="cs-CZ" dirty="0" err="1"/>
              <a:t>Ophtalmology</a:t>
            </a:r>
            <a:endParaRPr lang="cs-CZ" dirty="0"/>
          </a:p>
          <a:p>
            <a:pPr marL="586350" indent="-514350">
              <a:buAutoNum type="arabicPeriod"/>
            </a:pPr>
            <a:r>
              <a:rPr lang="cs-CZ" dirty="0" err="1"/>
              <a:t>Hyperlipidemia</a:t>
            </a:r>
            <a:endParaRPr lang="cs-CZ" dirty="0"/>
          </a:p>
          <a:p>
            <a:pPr marL="72000" indent="0">
              <a:buNone/>
            </a:pPr>
            <a:endParaRPr 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8FADA293-9E97-4354-B106-F504146854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7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14"/>
    </mc:Choice>
    <mc:Fallback xmlns="">
      <p:transition spd="slow" advTm="53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20AD456-2561-403B-A431-26E4E72B3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B5B95B1-640A-42CF-A143-0DF0A4C00B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A7F4F57-407D-483B-BF59-8416FB75E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>
                <a:latin typeface="Calibri" panose="020F0502020204030204" pitchFamily="34" charset="0"/>
              </a:rPr>
              <a:t>Pharmacokinetics</a:t>
            </a:r>
            <a:r>
              <a:rPr lang="cs-CZ" altLang="cs-CZ" dirty="0"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latin typeface="Calibri" panose="020F0502020204030204" pitchFamily="34" charset="0"/>
              </a:rPr>
              <a:t>of</a:t>
            </a:r>
            <a:r>
              <a:rPr lang="cs-CZ" altLang="cs-CZ" dirty="0"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latin typeface="Calibri" panose="020F0502020204030204" pitchFamily="34" charset="0"/>
              </a:rPr>
              <a:t>biodrugs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5EA4E853-C7A5-4329-B69C-0BBFC99BCE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44706"/>
            <a:ext cx="10753200" cy="4487294"/>
          </a:xfrm>
        </p:spPr>
        <p:txBody>
          <a:bodyPr/>
          <a:lstStyle/>
          <a:p>
            <a:pPr>
              <a:buFontTx/>
              <a:buChar char="-"/>
            </a:pPr>
            <a:r>
              <a:rPr lang="cs-CZ" dirty="0" err="1"/>
              <a:t>different</a:t>
            </a:r>
            <a:r>
              <a:rPr lang="cs-CZ" dirty="0"/>
              <a:t> </a:t>
            </a:r>
            <a:r>
              <a:rPr lang="cs-CZ" dirty="0" err="1"/>
              <a:t>than</a:t>
            </a:r>
            <a:r>
              <a:rPr lang="cs-CZ" dirty="0"/>
              <a:t> in „</a:t>
            </a:r>
            <a:r>
              <a:rPr lang="cs-CZ" dirty="0" err="1"/>
              <a:t>classic</a:t>
            </a:r>
            <a:r>
              <a:rPr lang="cs-CZ" dirty="0"/>
              <a:t>“ </a:t>
            </a:r>
            <a:r>
              <a:rPr lang="cs-CZ" dirty="0" err="1"/>
              <a:t>drugs</a:t>
            </a:r>
            <a:r>
              <a:rPr lang="cs-CZ" dirty="0"/>
              <a:t> (ADME)</a:t>
            </a:r>
          </a:p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r>
              <a:rPr lang="cs-CZ" b="1" dirty="0" err="1"/>
              <a:t>administration</a:t>
            </a:r>
            <a:r>
              <a:rPr lang="cs-CZ" b="1" dirty="0"/>
              <a:t> </a:t>
            </a:r>
            <a:r>
              <a:rPr lang="cs-CZ" b="1" dirty="0" err="1"/>
              <a:t>parenteral</a:t>
            </a:r>
            <a:r>
              <a:rPr lang="cs-CZ" dirty="0"/>
              <a:t>, </a:t>
            </a:r>
            <a:r>
              <a:rPr lang="cs-CZ" dirty="0" err="1"/>
              <a:t>absorption</a:t>
            </a:r>
            <a:r>
              <a:rPr lang="cs-CZ" dirty="0"/>
              <a:t> via </a:t>
            </a:r>
            <a:r>
              <a:rPr lang="cs-CZ" dirty="0" err="1"/>
              <a:t>lymphatic</a:t>
            </a:r>
            <a:r>
              <a:rPr lang="cs-CZ" dirty="0"/>
              <a:t> </a:t>
            </a:r>
            <a:r>
              <a:rPr lang="cs-CZ" dirty="0" err="1"/>
              <a:t>system</a:t>
            </a:r>
            <a:r>
              <a:rPr lang="cs-CZ" dirty="0"/>
              <a:t>, </a:t>
            </a:r>
            <a:r>
              <a:rPr lang="cs-CZ" dirty="0" err="1"/>
              <a:t>low</a:t>
            </a:r>
            <a:r>
              <a:rPr lang="cs-CZ" dirty="0"/>
              <a:t> </a:t>
            </a:r>
            <a:r>
              <a:rPr lang="cs-CZ" dirty="0" err="1"/>
              <a:t>bioavailability</a:t>
            </a:r>
            <a:endParaRPr lang="cs-CZ" dirty="0"/>
          </a:p>
          <a:p>
            <a:pPr>
              <a:buFontTx/>
              <a:buChar char="-"/>
            </a:pPr>
            <a:r>
              <a:rPr lang="cs-CZ" dirty="0" err="1"/>
              <a:t>s.c</a:t>
            </a:r>
            <a:r>
              <a:rPr lang="cs-CZ" dirty="0"/>
              <a:t>. </a:t>
            </a:r>
            <a:r>
              <a:rPr lang="cs-CZ" dirty="0" err="1"/>
              <a:t>administration</a:t>
            </a:r>
            <a:r>
              <a:rPr lang="cs-CZ" dirty="0"/>
              <a:t> (not </a:t>
            </a:r>
            <a:r>
              <a:rPr lang="cs-CZ" dirty="0" err="1"/>
              <a:t>mAb</a:t>
            </a:r>
            <a:r>
              <a:rPr lang="cs-CZ" dirty="0"/>
              <a:t>)</a:t>
            </a:r>
          </a:p>
          <a:p>
            <a:pPr>
              <a:buFontTx/>
              <a:buChar char="-"/>
            </a:pPr>
            <a:r>
              <a:rPr lang="cs-CZ" dirty="0" err="1"/>
              <a:t>i.v</a:t>
            </a:r>
            <a:r>
              <a:rPr lang="cs-CZ" dirty="0"/>
              <a:t>. </a:t>
            </a:r>
            <a:r>
              <a:rPr lang="cs-CZ" dirty="0" err="1"/>
              <a:t>only</a:t>
            </a:r>
            <a:r>
              <a:rPr lang="cs-CZ" dirty="0"/>
              <a:t> in </a:t>
            </a:r>
            <a:r>
              <a:rPr lang="cs-CZ" dirty="0" err="1"/>
              <a:t>specialised</a:t>
            </a:r>
            <a:r>
              <a:rPr lang="cs-CZ" dirty="0"/>
              <a:t> </a:t>
            </a:r>
            <a:r>
              <a:rPr lang="cs-CZ" dirty="0" err="1"/>
              <a:t>centers</a:t>
            </a:r>
            <a:r>
              <a:rPr lang="cs-CZ" dirty="0"/>
              <a:t>, </a:t>
            </a:r>
            <a:r>
              <a:rPr lang="cs-CZ" dirty="0" err="1"/>
              <a:t>higher</a:t>
            </a:r>
            <a:r>
              <a:rPr lang="cs-CZ" dirty="0"/>
              <a:t> risk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immune</a:t>
            </a:r>
            <a:r>
              <a:rPr lang="cs-CZ" dirty="0"/>
              <a:t> </a:t>
            </a:r>
            <a:r>
              <a:rPr lang="cs-CZ" dirty="0" err="1"/>
              <a:t>reaction</a:t>
            </a:r>
            <a:endParaRPr lang="cs-CZ" dirty="0"/>
          </a:p>
          <a:p>
            <a:pPr>
              <a:buFontTx/>
              <a:buChar char="-"/>
            </a:pPr>
            <a:r>
              <a:rPr lang="cs-CZ" b="1" dirty="0" err="1"/>
              <a:t>Tmax</a:t>
            </a:r>
            <a:r>
              <a:rPr lang="cs-CZ" dirty="0"/>
              <a:t> -  </a:t>
            </a:r>
            <a:r>
              <a:rPr lang="cs-CZ" dirty="0" err="1"/>
              <a:t>several</a:t>
            </a:r>
            <a:r>
              <a:rPr lang="cs-CZ" dirty="0"/>
              <a:t> </a:t>
            </a:r>
            <a:r>
              <a:rPr lang="cs-CZ" dirty="0" err="1"/>
              <a:t>days</a:t>
            </a:r>
            <a:r>
              <a:rPr lang="cs-CZ" dirty="0"/>
              <a:t>!</a:t>
            </a:r>
          </a:p>
          <a:p>
            <a:pPr>
              <a:buFontTx/>
              <a:buChar char="-"/>
            </a:pPr>
            <a:r>
              <a:rPr lang="cs-CZ" dirty="0"/>
              <a:t>big </a:t>
            </a:r>
            <a:r>
              <a:rPr lang="cs-CZ" dirty="0" err="1"/>
              <a:t>molecules</a:t>
            </a:r>
            <a:r>
              <a:rPr lang="cs-CZ" dirty="0"/>
              <a:t> – </a:t>
            </a:r>
            <a:r>
              <a:rPr lang="cs-CZ" dirty="0" err="1"/>
              <a:t>slow</a:t>
            </a:r>
            <a:r>
              <a:rPr lang="cs-CZ" dirty="0"/>
              <a:t> and limited </a:t>
            </a:r>
            <a:r>
              <a:rPr lang="cs-CZ" dirty="0" err="1"/>
              <a:t>distribution</a:t>
            </a:r>
            <a:r>
              <a:rPr lang="cs-CZ" dirty="0"/>
              <a:t>, </a:t>
            </a:r>
            <a:r>
              <a:rPr lang="cs-CZ" dirty="0" err="1"/>
              <a:t>low</a:t>
            </a:r>
            <a:r>
              <a:rPr lang="cs-CZ" dirty="0"/>
              <a:t> </a:t>
            </a:r>
            <a:r>
              <a:rPr lang="cs-CZ" dirty="0" err="1"/>
              <a:t>Vd</a:t>
            </a:r>
            <a:r>
              <a:rPr lang="cs-CZ" dirty="0"/>
              <a:t>, </a:t>
            </a:r>
            <a:r>
              <a:rPr lang="cs-CZ" dirty="0" err="1"/>
              <a:t>binding</a:t>
            </a:r>
            <a:r>
              <a:rPr lang="cs-CZ" dirty="0"/>
              <a:t> to </a:t>
            </a:r>
            <a:r>
              <a:rPr lang="cs-CZ" dirty="0" err="1"/>
              <a:t>carrier</a:t>
            </a:r>
            <a:r>
              <a:rPr lang="cs-CZ" dirty="0"/>
              <a:t> </a:t>
            </a:r>
            <a:r>
              <a:rPr lang="cs-CZ" dirty="0" err="1"/>
              <a:t>proteins</a:t>
            </a:r>
            <a:r>
              <a:rPr lang="cs-CZ" dirty="0"/>
              <a:t>, no albumin!</a:t>
            </a:r>
          </a:p>
          <a:p>
            <a:pPr>
              <a:buFontTx/>
              <a:buChar char="-"/>
            </a:pPr>
            <a:endParaRPr lang="cs-CZ" dirty="0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68161DA2-9209-44CC-BDA2-A8D43CCBC6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576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456"/>
    </mc:Choice>
    <mc:Fallback>
      <p:transition spd="slow" advTm="88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20AD456-2561-403B-A431-26E4E72B3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B5B95B1-640A-42CF-A143-0DF0A4C00B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A7F4F57-407D-483B-BF59-8416FB75E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>
                <a:latin typeface="Calibri" panose="020F0502020204030204" pitchFamily="34" charset="0"/>
              </a:rPr>
              <a:t>Pharmacokinetics</a:t>
            </a:r>
            <a:r>
              <a:rPr lang="cs-CZ" altLang="cs-CZ" dirty="0"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latin typeface="Calibri" panose="020F0502020204030204" pitchFamily="34" charset="0"/>
              </a:rPr>
              <a:t>of</a:t>
            </a:r>
            <a:r>
              <a:rPr lang="cs-CZ" altLang="cs-CZ" dirty="0"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latin typeface="Calibri" panose="020F0502020204030204" pitchFamily="34" charset="0"/>
              </a:rPr>
              <a:t>biodrugs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5EA4E853-C7A5-4329-B69C-0BBFC99BCE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44706"/>
            <a:ext cx="10753200" cy="4487294"/>
          </a:xfrm>
        </p:spPr>
        <p:txBody>
          <a:bodyPr/>
          <a:lstStyle/>
          <a:p>
            <a:pPr>
              <a:buFontTx/>
              <a:buChar char="-"/>
            </a:pPr>
            <a:r>
              <a:rPr lang="cs-CZ" dirty="0" err="1"/>
              <a:t>different</a:t>
            </a:r>
            <a:r>
              <a:rPr lang="cs-CZ" dirty="0"/>
              <a:t> </a:t>
            </a:r>
            <a:r>
              <a:rPr lang="cs-CZ" dirty="0" err="1"/>
              <a:t>than</a:t>
            </a:r>
            <a:r>
              <a:rPr lang="cs-CZ" dirty="0"/>
              <a:t> in „</a:t>
            </a:r>
            <a:r>
              <a:rPr lang="cs-CZ" dirty="0" err="1"/>
              <a:t>classic</a:t>
            </a:r>
            <a:r>
              <a:rPr lang="cs-CZ" dirty="0"/>
              <a:t>“ </a:t>
            </a:r>
            <a:r>
              <a:rPr lang="cs-CZ" dirty="0" err="1"/>
              <a:t>drugs</a:t>
            </a:r>
            <a:r>
              <a:rPr lang="cs-CZ" dirty="0"/>
              <a:t> (ADME)</a:t>
            </a:r>
          </a:p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r>
              <a:rPr lang="cs-CZ" dirty="0" err="1"/>
              <a:t>elimination</a:t>
            </a:r>
            <a:r>
              <a:rPr lang="cs-CZ" dirty="0"/>
              <a:t> – not liver, </a:t>
            </a:r>
            <a:r>
              <a:rPr lang="cs-CZ" dirty="0" err="1"/>
              <a:t>mostly</a:t>
            </a:r>
            <a:r>
              <a:rPr lang="cs-CZ" dirty="0"/>
              <a:t> </a:t>
            </a:r>
            <a:r>
              <a:rPr lang="cs-CZ" dirty="0" err="1"/>
              <a:t>katabolism</a:t>
            </a:r>
            <a:r>
              <a:rPr lang="cs-CZ" dirty="0"/>
              <a:t>, </a:t>
            </a:r>
            <a:r>
              <a:rPr lang="cs-CZ" dirty="0" err="1"/>
              <a:t>intensive</a:t>
            </a:r>
            <a:r>
              <a:rPr lang="cs-CZ" dirty="0"/>
              <a:t> </a:t>
            </a:r>
            <a:r>
              <a:rPr lang="cs-CZ" dirty="0" err="1"/>
              <a:t>elimination</a:t>
            </a:r>
            <a:r>
              <a:rPr lang="cs-CZ" dirty="0"/>
              <a:t> via </a:t>
            </a:r>
            <a:r>
              <a:rPr lang="cs-CZ" dirty="0" err="1"/>
              <a:t>neutralising</a:t>
            </a:r>
            <a:r>
              <a:rPr lang="cs-CZ" dirty="0"/>
              <a:t> Ab (</a:t>
            </a:r>
            <a:r>
              <a:rPr lang="cs-CZ" dirty="0" err="1"/>
              <a:t>saturable</a:t>
            </a:r>
            <a:r>
              <a:rPr lang="cs-CZ" dirty="0"/>
              <a:t>) </a:t>
            </a:r>
          </a:p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r>
              <a:rPr lang="cs-CZ" dirty="0" err="1"/>
              <a:t>kidneys</a:t>
            </a:r>
            <a:r>
              <a:rPr lang="cs-CZ" dirty="0"/>
              <a:t> – </a:t>
            </a:r>
            <a:r>
              <a:rPr lang="cs-CZ" dirty="0" err="1"/>
              <a:t>small</a:t>
            </a:r>
            <a:r>
              <a:rPr lang="cs-CZ" dirty="0"/>
              <a:t> </a:t>
            </a:r>
            <a:r>
              <a:rPr lang="cs-CZ" dirty="0" err="1"/>
              <a:t>peptides</a:t>
            </a:r>
            <a:r>
              <a:rPr lang="cs-CZ" dirty="0"/>
              <a:t>, </a:t>
            </a:r>
            <a:r>
              <a:rPr lang="cs-CZ" dirty="0" err="1"/>
              <a:t>active</a:t>
            </a:r>
            <a:r>
              <a:rPr lang="cs-CZ" dirty="0"/>
              <a:t> </a:t>
            </a:r>
            <a:r>
              <a:rPr lang="cs-CZ" dirty="0" err="1"/>
              <a:t>tubular</a:t>
            </a:r>
            <a:r>
              <a:rPr lang="cs-CZ" dirty="0"/>
              <a:t> transport</a:t>
            </a:r>
          </a:p>
          <a:p>
            <a:pPr>
              <a:buFontTx/>
              <a:buChar char="-"/>
            </a:pPr>
            <a:endParaRPr lang="cs-CZ" dirty="0"/>
          </a:p>
          <a:p>
            <a:pPr marL="72000" indent="0">
              <a:buNone/>
            </a:pPr>
            <a:r>
              <a:rPr lang="cs-CZ" dirty="0" err="1"/>
              <a:t>Binding</a:t>
            </a:r>
            <a:r>
              <a:rPr lang="cs-CZ" dirty="0"/>
              <a:t> to </a:t>
            </a:r>
            <a:r>
              <a:rPr lang="cs-CZ" dirty="0" err="1"/>
              <a:t>target</a:t>
            </a:r>
            <a:endParaRPr lang="cs-CZ" dirty="0"/>
          </a:p>
          <a:p>
            <a:pPr marL="72000" indent="0">
              <a:buNone/>
            </a:pPr>
            <a:r>
              <a:rPr lang="cs-CZ" dirty="0" err="1"/>
              <a:t>influences</a:t>
            </a:r>
            <a:r>
              <a:rPr lang="cs-CZ" dirty="0"/>
              <a:t> PK </a:t>
            </a:r>
          </a:p>
          <a:p>
            <a:pPr>
              <a:buFontTx/>
              <a:buChar char="-"/>
            </a:pPr>
            <a:endParaRPr lang="cs-CZ" dirty="0"/>
          </a:p>
        </p:txBody>
      </p:sp>
      <p:sp>
        <p:nvSpPr>
          <p:cNvPr id="7" name="Šipka: doprava 6">
            <a:extLst>
              <a:ext uri="{FF2B5EF4-FFF2-40B4-BE49-F238E27FC236}">
                <a16:creationId xmlns:a16="http://schemas.microsoft.com/office/drawing/2014/main" id="{C4B28182-BC3D-49A9-A6F6-FC1B7CF0F4B9}"/>
              </a:ext>
            </a:extLst>
          </p:cNvPr>
          <p:cNvSpPr/>
          <p:nvPr/>
        </p:nvSpPr>
        <p:spPr bwMode="auto">
          <a:xfrm>
            <a:off x="3960582" y="4687835"/>
            <a:ext cx="1438835" cy="2520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2CBD29A-2174-4586-838D-2F2E7230D480}"/>
              </a:ext>
            </a:extLst>
          </p:cNvPr>
          <p:cNvSpPr txBox="1"/>
          <p:nvPr/>
        </p:nvSpPr>
        <p:spPr>
          <a:xfrm>
            <a:off x="5629261" y="4426225"/>
            <a:ext cx="5583580" cy="9541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cs-CZ" sz="2800" dirty="0" err="1">
                <a:latin typeface="+mn-lt"/>
              </a:rPr>
              <a:t>The</a:t>
            </a:r>
            <a:r>
              <a:rPr lang="cs-CZ" sz="2800" dirty="0">
                <a:latin typeface="+mn-lt"/>
              </a:rPr>
              <a:t> </a:t>
            </a:r>
            <a:r>
              <a:rPr lang="cs-CZ" sz="2800" dirty="0" err="1">
                <a:latin typeface="+mn-lt"/>
              </a:rPr>
              <a:t>higher</a:t>
            </a:r>
            <a:r>
              <a:rPr lang="cs-CZ" sz="2800" dirty="0">
                <a:latin typeface="+mn-lt"/>
              </a:rPr>
              <a:t> </a:t>
            </a:r>
            <a:r>
              <a:rPr lang="cs-CZ" sz="2800" dirty="0" err="1">
                <a:latin typeface="+mn-lt"/>
              </a:rPr>
              <a:t>the</a:t>
            </a:r>
            <a:r>
              <a:rPr lang="cs-CZ" sz="2800" dirty="0">
                <a:latin typeface="+mn-lt"/>
              </a:rPr>
              <a:t> dose, </a:t>
            </a:r>
            <a:r>
              <a:rPr lang="cs-CZ" sz="2800" dirty="0" err="1">
                <a:latin typeface="+mn-lt"/>
              </a:rPr>
              <a:t>the</a:t>
            </a:r>
            <a:r>
              <a:rPr lang="cs-CZ" sz="2800" dirty="0">
                <a:latin typeface="+mn-lt"/>
              </a:rPr>
              <a:t> </a:t>
            </a:r>
            <a:r>
              <a:rPr lang="cs-CZ" sz="2800" dirty="0" err="1">
                <a:latin typeface="+mn-lt"/>
              </a:rPr>
              <a:t>lower</a:t>
            </a:r>
            <a:r>
              <a:rPr lang="cs-CZ" sz="2800" dirty="0">
                <a:latin typeface="+mn-lt"/>
              </a:rPr>
              <a:t> </a:t>
            </a:r>
            <a:r>
              <a:rPr lang="cs-CZ" sz="2800" dirty="0" err="1">
                <a:latin typeface="+mn-lt"/>
              </a:rPr>
              <a:t>Vd</a:t>
            </a:r>
            <a:endParaRPr lang="cs-CZ" sz="2800" dirty="0">
              <a:latin typeface="+mn-lt"/>
            </a:endParaRPr>
          </a:p>
          <a:p>
            <a:pPr algn="l"/>
            <a:r>
              <a:rPr lang="cs-CZ" sz="2800" dirty="0" err="1">
                <a:latin typeface="+mn-lt"/>
              </a:rPr>
              <a:t>The</a:t>
            </a:r>
            <a:r>
              <a:rPr lang="cs-CZ" sz="2800" dirty="0">
                <a:latin typeface="+mn-lt"/>
              </a:rPr>
              <a:t> </a:t>
            </a:r>
            <a:r>
              <a:rPr lang="cs-CZ" sz="2800" dirty="0" err="1">
                <a:latin typeface="+mn-lt"/>
              </a:rPr>
              <a:t>higher</a:t>
            </a:r>
            <a:r>
              <a:rPr lang="cs-CZ" sz="2800" dirty="0">
                <a:latin typeface="+mn-lt"/>
              </a:rPr>
              <a:t> </a:t>
            </a:r>
            <a:r>
              <a:rPr lang="cs-CZ" sz="2800" dirty="0" err="1">
                <a:latin typeface="+mn-lt"/>
              </a:rPr>
              <a:t>the</a:t>
            </a:r>
            <a:r>
              <a:rPr lang="cs-CZ" sz="2800" dirty="0">
                <a:latin typeface="+mn-lt"/>
              </a:rPr>
              <a:t> dose, </a:t>
            </a:r>
            <a:r>
              <a:rPr lang="cs-CZ" sz="2800" dirty="0" err="1">
                <a:latin typeface="+mn-lt"/>
              </a:rPr>
              <a:t>the</a:t>
            </a:r>
            <a:r>
              <a:rPr lang="cs-CZ" sz="2800" dirty="0">
                <a:latin typeface="+mn-lt"/>
              </a:rPr>
              <a:t> </a:t>
            </a:r>
            <a:r>
              <a:rPr lang="cs-CZ" sz="2800" dirty="0" err="1">
                <a:latin typeface="+mn-lt"/>
              </a:rPr>
              <a:t>lower</a:t>
            </a:r>
            <a:r>
              <a:rPr lang="cs-CZ" sz="2800" dirty="0">
                <a:latin typeface="+mn-lt"/>
              </a:rPr>
              <a:t> Cl</a:t>
            </a:r>
          </a:p>
        </p:txBody>
      </p:sp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B5557A89-9AE2-4080-81DF-E987904BFB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339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180"/>
    </mc:Choice>
    <mc:Fallback>
      <p:transition spd="slow" advTm="87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D02EA58-47C4-4F3C-8DCC-F4B4BC644B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CC9184E-715A-4D5A-9AEF-00131DFD3A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DB0C055-8084-43CC-9054-3C46FE1AA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Adverse</a:t>
            </a:r>
            <a:r>
              <a:rPr lang="cs-CZ" dirty="0"/>
              <a:t> </a:t>
            </a:r>
            <a:r>
              <a:rPr lang="cs-CZ" dirty="0" err="1"/>
              <a:t>effects</a:t>
            </a:r>
            <a:r>
              <a:rPr lang="cs-CZ" dirty="0"/>
              <a:t> in </a:t>
            </a:r>
            <a:r>
              <a:rPr lang="cs-CZ" dirty="0" err="1"/>
              <a:t>general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0E871F34-34C1-4811-AA68-CCA0332449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b="1" dirty="0" err="1"/>
              <a:t>mAb</a:t>
            </a:r>
            <a:r>
              <a:rPr lang="cs-CZ" dirty="0"/>
              <a:t>: </a:t>
            </a:r>
          </a:p>
          <a:p>
            <a:pPr marL="586350" indent="-514350">
              <a:buAutoNum type="arabicPeriod"/>
            </a:pPr>
            <a:r>
              <a:rPr lang="cs-CZ" sz="2400" dirty="0" err="1"/>
              <a:t>Reaction</a:t>
            </a:r>
            <a:r>
              <a:rPr lang="cs-CZ" sz="2400" dirty="0"/>
              <a:t> to </a:t>
            </a:r>
            <a:r>
              <a:rPr lang="cs-CZ" sz="2400" dirty="0" err="1"/>
              <a:t>foreign</a:t>
            </a:r>
            <a:r>
              <a:rPr lang="cs-CZ" sz="2400" dirty="0"/>
              <a:t> protein  - </a:t>
            </a:r>
            <a:r>
              <a:rPr lang="cs-CZ" sz="2400" dirty="0" err="1"/>
              <a:t>allergic</a:t>
            </a:r>
            <a:r>
              <a:rPr lang="cs-CZ" sz="2400" dirty="0"/>
              <a:t> </a:t>
            </a:r>
            <a:r>
              <a:rPr lang="cs-CZ" sz="2400" dirty="0" err="1"/>
              <a:t>reaction</a:t>
            </a:r>
            <a:r>
              <a:rPr lang="cs-CZ" sz="2400" dirty="0"/>
              <a:t>, </a:t>
            </a:r>
            <a:r>
              <a:rPr lang="cs-CZ" sz="2400" dirty="0" err="1"/>
              <a:t>anaphylaxis</a:t>
            </a:r>
            <a:r>
              <a:rPr lang="cs-CZ" sz="2400" dirty="0"/>
              <a:t> (</a:t>
            </a:r>
            <a:r>
              <a:rPr lang="cs-CZ" sz="2400" dirty="0" err="1"/>
              <a:t>prevention</a:t>
            </a:r>
            <a:r>
              <a:rPr lang="cs-CZ" sz="2400" dirty="0"/>
              <a:t> – </a:t>
            </a:r>
            <a:r>
              <a:rPr lang="cs-CZ" sz="2400" dirty="0" err="1"/>
              <a:t>premedication</a:t>
            </a:r>
            <a:r>
              <a:rPr lang="cs-CZ" sz="2400" dirty="0"/>
              <a:t>, </a:t>
            </a:r>
            <a:r>
              <a:rPr lang="cs-CZ" sz="2400" dirty="0" err="1"/>
              <a:t>slow</a:t>
            </a:r>
            <a:r>
              <a:rPr lang="cs-CZ" sz="2400" dirty="0"/>
              <a:t> </a:t>
            </a:r>
            <a:r>
              <a:rPr lang="cs-CZ" sz="2400" dirty="0" err="1"/>
              <a:t>administration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1st dose)</a:t>
            </a:r>
          </a:p>
          <a:p>
            <a:pPr marL="586350" indent="-514350">
              <a:buAutoNum type="arabicPeriod"/>
            </a:pPr>
            <a:endParaRPr lang="cs-CZ" sz="2400" dirty="0"/>
          </a:p>
          <a:p>
            <a:pPr marL="586350" indent="-514350">
              <a:buAutoNum type="arabicPeriod"/>
            </a:pPr>
            <a:r>
              <a:rPr lang="cs-CZ" sz="2400" dirty="0"/>
              <a:t>Tumor </a:t>
            </a:r>
            <a:r>
              <a:rPr lang="cs-CZ" sz="2400" dirty="0" err="1"/>
              <a:t>lysis</a:t>
            </a:r>
            <a:r>
              <a:rPr lang="cs-CZ" sz="2400" dirty="0"/>
              <a:t> syndrome – </a:t>
            </a:r>
            <a:r>
              <a:rPr lang="cs-CZ" sz="2400" dirty="0" err="1"/>
              <a:t>typical</a:t>
            </a:r>
            <a:r>
              <a:rPr lang="cs-CZ" sz="2400" dirty="0"/>
              <a:t> </a:t>
            </a:r>
            <a:r>
              <a:rPr lang="cs-CZ" sz="2400" dirty="0" err="1"/>
              <a:t>for</a:t>
            </a:r>
            <a:r>
              <a:rPr lang="cs-CZ" sz="2400" dirty="0"/>
              <a:t> </a:t>
            </a:r>
            <a:r>
              <a:rPr lang="cs-CZ" sz="2400" dirty="0" err="1"/>
              <a:t>hematological</a:t>
            </a:r>
            <a:r>
              <a:rPr lang="cs-CZ" sz="2400" dirty="0"/>
              <a:t> </a:t>
            </a:r>
            <a:r>
              <a:rPr lang="cs-CZ" sz="2400" dirty="0" err="1"/>
              <a:t>malignities</a:t>
            </a:r>
            <a:r>
              <a:rPr lang="cs-CZ" sz="2400" dirty="0"/>
              <a:t> – ion </a:t>
            </a:r>
            <a:r>
              <a:rPr lang="cs-CZ" sz="2400" dirty="0" err="1"/>
              <a:t>dysbalance</a:t>
            </a:r>
            <a:r>
              <a:rPr lang="cs-CZ" sz="2400" dirty="0"/>
              <a:t> </a:t>
            </a:r>
            <a:r>
              <a:rPr lang="cs-CZ" dirty="0"/>
              <a:t>(</a:t>
            </a:r>
            <a:r>
              <a:rPr lang="cs-CZ" sz="2000" dirty="0" err="1"/>
              <a:t>hyperuricaemia</a:t>
            </a:r>
            <a:r>
              <a:rPr lang="cs-CZ" sz="2000" dirty="0"/>
              <a:t>, </a:t>
            </a:r>
            <a:r>
              <a:rPr lang="cs-CZ" sz="2000" dirty="0" err="1"/>
              <a:t>hyperkalaemia</a:t>
            </a:r>
            <a:r>
              <a:rPr lang="cs-CZ" sz="2000" dirty="0"/>
              <a:t>, </a:t>
            </a:r>
            <a:r>
              <a:rPr lang="cs-CZ" sz="2000" dirty="0" err="1"/>
              <a:t>hyperphosphataemia</a:t>
            </a:r>
            <a:r>
              <a:rPr lang="cs-CZ" sz="2000" dirty="0"/>
              <a:t> and </a:t>
            </a:r>
            <a:r>
              <a:rPr lang="cs-CZ" sz="2000" dirty="0" err="1"/>
              <a:t>hypocalcaemia</a:t>
            </a:r>
            <a:r>
              <a:rPr lang="cs-CZ" sz="2000" dirty="0"/>
              <a:t>)</a:t>
            </a:r>
          </a:p>
          <a:p>
            <a:pPr marL="586350" indent="-514350">
              <a:buAutoNum type="arabicPeriod"/>
            </a:pPr>
            <a:endParaRPr lang="cs-CZ" sz="2400" dirty="0"/>
          </a:p>
          <a:p>
            <a:pPr marL="586350" indent="-514350">
              <a:buAutoNum type="arabicPeriod"/>
            </a:pPr>
            <a:r>
              <a:rPr lang="cs-CZ" sz="2400" dirty="0" err="1"/>
              <a:t>Effect</a:t>
            </a:r>
            <a:r>
              <a:rPr lang="cs-CZ" sz="2400" dirty="0"/>
              <a:t> on </a:t>
            </a:r>
            <a:r>
              <a:rPr lang="cs-CZ" sz="2400" dirty="0" err="1"/>
              <a:t>healthy</a:t>
            </a:r>
            <a:r>
              <a:rPr lang="cs-CZ" sz="2400" dirty="0"/>
              <a:t> </a:t>
            </a:r>
            <a:r>
              <a:rPr lang="cs-CZ" sz="2400" dirty="0" err="1"/>
              <a:t>cells</a:t>
            </a:r>
            <a:r>
              <a:rPr lang="cs-CZ" sz="2400" dirty="0"/>
              <a:t>  - </a:t>
            </a:r>
            <a:r>
              <a:rPr lang="cs-CZ" sz="2400" dirty="0" err="1"/>
              <a:t>rash</a:t>
            </a:r>
            <a:r>
              <a:rPr lang="cs-CZ" sz="2400" dirty="0"/>
              <a:t>, </a:t>
            </a:r>
            <a:r>
              <a:rPr lang="cs-CZ" sz="2400" dirty="0" err="1"/>
              <a:t>diaorrhea</a:t>
            </a:r>
            <a:r>
              <a:rPr lang="cs-CZ" sz="2400" dirty="0"/>
              <a:t>, </a:t>
            </a:r>
            <a:r>
              <a:rPr lang="cs-CZ" sz="2400" dirty="0" err="1"/>
              <a:t>tiredness</a:t>
            </a:r>
            <a:r>
              <a:rPr lang="cs-CZ" sz="2400" dirty="0"/>
              <a:t>, </a:t>
            </a:r>
            <a:r>
              <a:rPr lang="cs-CZ" sz="2400" dirty="0" err="1"/>
              <a:t>neurological</a:t>
            </a:r>
            <a:r>
              <a:rPr lang="cs-CZ" sz="2400" dirty="0"/>
              <a:t> </a:t>
            </a:r>
            <a:r>
              <a:rPr lang="cs-CZ" sz="2400" dirty="0" err="1"/>
              <a:t>symptoms</a:t>
            </a:r>
            <a:r>
              <a:rPr lang="cs-CZ" sz="2400" dirty="0"/>
              <a:t>, </a:t>
            </a:r>
            <a:r>
              <a:rPr lang="cs-CZ" sz="2400" dirty="0" err="1"/>
              <a:t>heart</a:t>
            </a:r>
            <a:r>
              <a:rPr lang="cs-CZ" sz="2400" dirty="0"/>
              <a:t> and </a:t>
            </a:r>
            <a:r>
              <a:rPr lang="cs-CZ" sz="2400" dirty="0" err="1"/>
              <a:t>lungs</a:t>
            </a:r>
            <a:r>
              <a:rPr lang="cs-CZ" sz="2400" dirty="0"/>
              <a:t> </a:t>
            </a:r>
            <a:r>
              <a:rPr lang="cs-CZ" sz="2400" dirty="0" err="1"/>
              <a:t>may</a:t>
            </a:r>
            <a:r>
              <a:rPr lang="cs-CZ" sz="2400" dirty="0"/>
              <a:t> </a:t>
            </a:r>
            <a:r>
              <a:rPr lang="cs-CZ" sz="2400" dirty="0" err="1"/>
              <a:t>be</a:t>
            </a:r>
            <a:r>
              <a:rPr lang="cs-CZ" sz="2400" dirty="0"/>
              <a:t> </a:t>
            </a:r>
            <a:r>
              <a:rPr lang="cs-CZ" sz="2400" dirty="0" err="1"/>
              <a:t>affected</a:t>
            </a:r>
            <a:endParaRPr lang="cs-CZ" sz="2400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D759EAA4-EA7F-4E97-BDC6-7A9337ADA9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436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963"/>
    </mc:Choice>
    <mc:Fallback>
      <p:transition spd="slow" advTm="150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3B2959-2BD8-4895-883A-2BAFDE20171A}"/>
              </a:ext>
            </a:extLst>
          </p:cNvPr>
          <p:cNvSpPr>
            <a:spLocks noGrp="1"/>
          </p:cNvSpPr>
          <p:nvPr>
            <p:ph type="title" idx="4294967295"/>
            <p:custDataLst>
              <p:tags r:id="rId2"/>
            </p:custDataLst>
          </p:nvPr>
        </p:nvSpPr>
        <p:spPr>
          <a:xfrm>
            <a:off x="1483660" y="476249"/>
            <a:ext cx="9540875" cy="935038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cs-CZ" altLang="cs-CZ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Traditional</a:t>
            </a:r>
            <a:r>
              <a:rPr lang="cs-CZ" altLang="cs-CZ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/</a:t>
            </a:r>
            <a:r>
              <a:rPr lang="cs-CZ" altLang="cs-CZ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Classical</a:t>
            </a:r>
            <a:r>
              <a:rPr lang="cs-CZ" altLang="cs-CZ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  </a:t>
            </a:r>
            <a:r>
              <a:rPr lang="cs-CZ" altLang="cs-CZ" sz="3600" dirty="0">
                <a:solidFill>
                  <a:schemeClr val="tx1"/>
                </a:solidFill>
                <a:latin typeface="Calibri" pitchFamily="34" charset="0"/>
              </a:rPr>
              <a:t>vs.</a:t>
            </a:r>
            <a:r>
              <a:rPr lang="cs-CZ" altLang="cs-CZ" sz="3600" dirty="0">
                <a:solidFill>
                  <a:srgbClr val="0000CC"/>
                </a:solidFill>
                <a:latin typeface="Calibri" pitchFamily="34" charset="0"/>
              </a:rPr>
              <a:t>  </a:t>
            </a:r>
            <a:r>
              <a:rPr lang="cs-CZ" altLang="cs-CZ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Biological</a:t>
            </a:r>
            <a:r>
              <a:rPr lang="cs-CZ" altLang="cs-CZ" sz="3600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cs-CZ" altLang="cs-CZ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drug</a:t>
            </a:r>
            <a:endParaRPr lang="cs-CZ" altLang="cs-CZ" sz="3600" dirty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5123" name="Zástupný symbol pro obsah 2">
            <a:extLst>
              <a:ext uri="{FF2B5EF4-FFF2-40B4-BE49-F238E27FC236}">
                <a16:creationId xmlns:a16="http://schemas.microsoft.com/office/drawing/2014/main" id="{2E27C544-16A8-4E16-AC68-36D64CBA2D1B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254096" y="1268414"/>
            <a:ext cx="5615174" cy="5113337"/>
          </a:xfrm>
        </p:spPr>
        <p:txBody>
          <a:bodyPr/>
          <a:lstStyle/>
          <a:p>
            <a:pPr marL="192088" lvl="1"/>
            <a:r>
              <a:rPr lang="cs-CZ" altLang="cs-CZ" sz="2000" dirty="0" err="1">
                <a:latin typeface="Calibri" panose="020F0502020204030204" pitchFamily="34" charset="0"/>
              </a:rPr>
              <a:t>Large</a:t>
            </a:r>
            <a:r>
              <a:rPr lang="cs-CZ" altLang="cs-CZ" sz="2000" dirty="0">
                <a:latin typeface="Calibri" panose="020F0502020204030204" pitchFamily="34" charset="0"/>
              </a:rPr>
              <a:t>, </a:t>
            </a:r>
            <a:r>
              <a:rPr lang="cs-CZ" altLang="cs-CZ" sz="2000" dirty="0" err="1">
                <a:latin typeface="Calibri" panose="020F0502020204030204" pitchFamily="34" charset="0"/>
              </a:rPr>
              <a:t>complex</a:t>
            </a:r>
            <a:r>
              <a:rPr lang="cs-CZ" altLang="cs-CZ" sz="2000" dirty="0">
                <a:latin typeface="Calibri" panose="020F0502020204030204" pitchFamily="34" charset="0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</a:rPr>
              <a:t>molecules</a:t>
            </a:r>
            <a:r>
              <a:rPr lang="cs-CZ" altLang="cs-CZ" sz="2000" dirty="0">
                <a:latin typeface="Calibri" panose="020F0502020204030204" pitchFamily="34" charset="0"/>
              </a:rPr>
              <a:t>, </a:t>
            </a:r>
            <a:r>
              <a:rPr lang="cs-CZ" altLang="cs-CZ" sz="2000" dirty="0" err="1">
                <a:latin typeface="Calibri" panose="020F0502020204030204" pitchFamily="34" charset="0"/>
              </a:rPr>
              <a:t>commonly</a:t>
            </a:r>
            <a:r>
              <a:rPr lang="cs-CZ" altLang="cs-CZ" sz="2000" dirty="0">
                <a:latin typeface="Calibri" panose="020F0502020204030204" pitchFamily="34" charset="0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</a:rPr>
              <a:t>proteins</a:t>
            </a:r>
            <a:r>
              <a:rPr lang="cs-CZ" altLang="cs-CZ" sz="2000" dirty="0">
                <a:latin typeface="Calibri" panose="020F0502020204030204" pitchFamily="34" charset="0"/>
              </a:rPr>
              <a:t>&gt; 50 </a:t>
            </a:r>
            <a:r>
              <a:rPr lang="cs-CZ" altLang="cs-CZ" sz="2000" dirty="0" err="1">
                <a:latin typeface="Calibri" panose="020F0502020204030204" pitchFamily="34" charset="0"/>
              </a:rPr>
              <a:t>kDa</a:t>
            </a:r>
            <a:r>
              <a:rPr lang="cs-CZ" altLang="cs-CZ" sz="2000" dirty="0">
                <a:latin typeface="Calibri" panose="020F0502020204030204" pitchFamily="34" charset="0"/>
              </a:rPr>
              <a:t>, </a:t>
            </a:r>
            <a:r>
              <a:rPr lang="cs-CZ" altLang="cs-CZ" sz="2000" dirty="0" err="1">
                <a:latin typeface="Calibri" panose="020F0502020204030204" pitchFamily="34" charset="0"/>
              </a:rPr>
              <a:t>similar</a:t>
            </a:r>
            <a:r>
              <a:rPr lang="cs-CZ" altLang="cs-CZ" sz="2000" dirty="0">
                <a:latin typeface="Calibri" panose="020F0502020204030204" pitchFamily="34" charset="0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</a:rPr>
              <a:t>or</a:t>
            </a:r>
            <a:r>
              <a:rPr lang="cs-CZ" altLang="cs-CZ" sz="2000" dirty="0">
                <a:latin typeface="Calibri" panose="020F0502020204030204" pitchFamily="34" charset="0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</a:rPr>
              <a:t>identical</a:t>
            </a:r>
            <a:r>
              <a:rPr lang="cs-CZ" altLang="cs-CZ" sz="2000" dirty="0">
                <a:latin typeface="Calibri" panose="020F0502020204030204" pitchFamily="34" charset="0"/>
              </a:rPr>
              <a:t> to </a:t>
            </a:r>
            <a:r>
              <a:rPr lang="cs-CZ" altLang="cs-CZ" sz="2000" dirty="0" err="1">
                <a:latin typeface="Calibri" panose="020F0502020204030204" pitchFamily="34" charset="0"/>
              </a:rPr>
              <a:t>endogenous</a:t>
            </a:r>
            <a:endParaRPr lang="cs-CZ" altLang="cs-CZ" sz="2000" dirty="0">
              <a:latin typeface="Calibri" panose="020F0502020204030204" pitchFamily="34" charset="0"/>
            </a:endParaRPr>
          </a:p>
          <a:p>
            <a:pPr marL="192088" lvl="1"/>
            <a:br>
              <a:rPr lang="cs-CZ" altLang="cs-CZ" sz="2000" dirty="0">
                <a:latin typeface="Calibri" panose="020F0502020204030204" pitchFamily="34" charset="0"/>
              </a:rPr>
            </a:br>
            <a:r>
              <a:rPr lang="cs-CZ" altLang="cs-CZ" sz="2000" dirty="0" err="1">
                <a:latin typeface="Calibri" panose="020F0502020204030204" pitchFamily="34" charset="0"/>
              </a:rPr>
              <a:t>Manufactured</a:t>
            </a:r>
            <a:r>
              <a:rPr lang="cs-CZ" altLang="cs-CZ" sz="2000" dirty="0">
                <a:latin typeface="Calibri" panose="020F0502020204030204" pitchFamily="34" charset="0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</a:rPr>
              <a:t>using</a:t>
            </a:r>
            <a:r>
              <a:rPr lang="cs-CZ" altLang="cs-CZ" sz="2000" dirty="0">
                <a:latin typeface="Calibri" panose="020F0502020204030204" pitchFamily="34" charset="0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</a:rPr>
              <a:t>living</a:t>
            </a:r>
            <a:r>
              <a:rPr lang="cs-CZ" altLang="cs-CZ" sz="2000" dirty="0">
                <a:latin typeface="Calibri" panose="020F0502020204030204" pitchFamily="34" charset="0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</a:rPr>
              <a:t>organisms</a:t>
            </a:r>
            <a:r>
              <a:rPr lang="cs-CZ" altLang="cs-CZ" sz="2000" dirty="0">
                <a:latin typeface="Calibri" panose="020F0502020204030204" pitchFamily="34" charset="0"/>
              </a:rPr>
              <a:t> / </a:t>
            </a:r>
            <a:r>
              <a:rPr lang="cs-CZ" altLang="cs-CZ" sz="2000" dirty="0" err="1">
                <a:latin typeface="Calibri" panose="020F0502020204030204" pitchFamily="34" charset="0"/>
              </a:rPr>
              <a:t>cells</a:t>
            </a:r>
            <a:endParaRPr lang="cs-CZ" altLang="cs-CZ" sz="2000" dirty="0">
              <a:latin typeface="Calibri" panose="020F0502020204030204" pitchFamily="34" charset="0"/>
            </a:endParaRPr>
          </a:p>
          <a:p>
            <a:pPr marL="192088" lvl="1"/>
            <a:r>
              <a:rPr lang="cs-CZ" altLang="cs-CZ" sz="2000" dirty="0">
                <a:latin typeface="Calibri" panose="020F0502020204030204" pitchFamily="34" charset="0"/>
              </a:rPr>
              <a:t> - risk  </a:t>
            </a:r>
            <a:r>
              <a:rPr lang="cs-CZ" altLang="cs-CZ" sz="2000" dirty="0" err="1">
                <a:latin typeface="Calibri" panose="020F0502020204030204" pitchFamily="34" charset="0"/>
              </a:rPr>
              <a:t>contamination</a:t>
            </a:r>
            <a:endParaRPr lang="cs-CZ" altLang="cs-CZ" sz="2000" dirty="0">
              <a:latin typeface="Calibri" panose="020F0502020204030204" pitchFamily="34" charset="0"/>
            </a:endParaRPr>
          </a:p>
          <a:p>
            <a:pPr marL="192088" lvl="1"/>
            <a:r>
              <a:rPr lang="cs-CZ" altLang="cs-CZ" sz="2000" dirty="0">
                <a:latin typeface="Calibri" panose="020F0502020204030204" pitchFamily="34" charset="0"/>
              </a:rPr>
              <a:t>-  </a:t>
            </a:r>
            <a:r>
              <a:rPr lang="cs-CZ" altLang="cs-CZ" sz="2000" dirty="0" err="1">
                <a:latin typeface="Calibri" panose="020F0502020204030204" pitchFamily="34" charset="0"/>
              </a:rPr>
              <a:t>own</a:t>
            </a:r>
            <a:r>
              <a:rPr lang="cs-CZ" altLang="cs-CZ" sz="2000" dirty="0">
                <a:latin typeface="Calibri" panose="020F0502020204030204" pitchFamily="34" charset="0"/>
              </a:rPr>
              <a:t> "</a:t>
            </a:r>
            <a:r>
              <a:rPr lang="cs-CZ" altLang="cs-CZ" sz="2000" dirty="0" err="1">
                <a:latin typeface="Calibri" panose="020F0502020204030204" pitchFamily="34" charset="0"/>
              </a:rPr>
              <a:t>inherited</a:t>
            </a:r>
            <a:r>
              <a:rPr lang="cs-CZ" altLang="cs-CZ" sz="2000" dirty="0">
                <a:latin typeface="Calibri" panose="020F0502020204030204" pitchFamily="34" charset="0"/>
              </a:rPr>
              <a:t>„ </a:t>
            </a:r>
            <a:r>
              <a:rPr lang="cs-CZ" altLang="cs-CZ" sz="2000" dirty="0" err="1">
                <a:latin typeface="Calibri" panose="020F0502020204030204" pitchFamily="34" charset="0"/>
              </a:rPr>
              <a:t>activity</a:t>
            </a:r>
            <a:endParaRPr lang="cs-CZ" altLang="cs-CZ" sz="2000" dirty="0">
              <a:latin typeface="Calibri" panose="020F0502020204030204" pitchFamily="34" charset="0"/>
            </a:endParaRPr>
          </a:p>
          <a:p>
            <a:pPr marL="192088" lvl="1"/>
            <a:endParaRPr lang="cs-CZ" altLang="cs-CZ" sz="2000" dirty="0">
              <a:latin typeface="Calibri" panose="020F0502020204030204" pitchFamily="34" charset="0"/>
            </a:endParaRPr>
          </a:p>
          <a:p>
            <a:pPr marL="192088" lvl="1"/>
            <a:r>
              <a:rPr lang="cs-CZ" altLang="cs-CZ" sz="2000" dirty="0" err="1">
                <a:latin typeface="Calibri" panose="020F0502020204030204" pitchFamily="34" charset="0"/>
              </a:rPr>
              <a:t>Complex</a:t>
            </a:r>
            <a:r>
              <a:rPr lang="cs-CZ" altLang="cs-CZ" sz="2000" dirty="0">
                <a:latin typeface="Calibri" panose="020F0502020204030204" pitchFamily="34" charset="0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</a:rPr>
              <a:t>heterogeneous</a:t>
            </a:r>
            <a:r>
              <a:rPr lang="cs-CZ" altLang="cs-CZ" sz="2000" dirty="0">
                <a:latin typeface="Calibri" panose="020F0502020204030204" pitchFamily="34" charset="0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</a:rPr>
              <a:t>structure</a:t>
            </a:r>
            <a:r>
              <a:rPr lang="cs-CZ" altLang="cs-CZ" sz="2000" dirty="0">
                <a:latin typeface="Calibri" panose="020F0502020204030204" pitchFamily="34" charset="0"/>
              </a:rPr>
              <a:t> matrix </a:t>
            </a:r>
            <a:r>
              <a:rPr lang="cs-CZ" altLang="cs-CZ" sz="2000" dirty="0" err="1">
                <a:latin typeface="Calibri" panose="020F0502020204030204" pitchFamily="34" charset="0"/>
              </a:rPr>
              <a:t>from</a:t>
            </a:r>
            <a:r>
              <a:rPr lang="cs-CZ" altLang="cs-CZ" sz="2000" dirty="0">
                <a:latin typeface="Calibri" panose="020F0502020204030204" pitchFamily="34" charset="0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</a:rPr>
              <a:t>which</a:t>
            </a:r>
            <a:r>
              <a:rPr lang="cs-CZ" altLang="cs-CZ" sz="2000" dirty="0">
                <a:latin typeface="Calibri" panose="020F0502020204030204" pitchFamily="34" charset="0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</a:rPr>
              <a:t>was</a:t>
            </a:r>
            <a:r>
              <a:rPr lang="cs-CZ" altLang="cs-CZ" sz="2000" dirty="0">
                <a:latin typeface="Calibri" panose="020F0502020204030204" pitchFamily="34" charset="0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</a:rPr>
              <a:t>drug</a:t>
            </a:r>
            <a:r>
              <a:rPr lang="cs-CZ" altLang="cs-CZ" sz="2000" dirty="0">
                <a:latin typeface="Calibri" panose="020F0502020204030204" pitchFamily="34" charset="0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</a:rPr>
              <a:t>isolated</a:t>
            </a:r>
            <a:br>
              <a:rPr lang="cs-CZ" altLang="cs-CZ" sz="2000" dirty="0">
                <a:latin typeface="Calibri" panose="020F0502020204030204" pitchFamily="34" charset="0"/>
              </a:rPr>
            </a:br>
            <a:endParaRPr lang="cs-CZ" altLang="cs-CZ" sz="2000" dirty="0">
              <a:latin typeface="Calibri" panose="020F0502020204030204" pitchFamily="34" charset="0"/>
            </a:endParaRPr>
          </a:p>
          <a:p>
            <a:pPr marL="192088" lvl="1"/>
            <a:r>
              <a:rPr lang="cs-CZ" altLang="cs-CZ" sz="2000" dirty="0">
                <a:latin typeface="Calibri" panose="020F0502020204030204" pitchFamily="34" charset="0"/>
              </a:rPr>
              <a:t>More </a:t>
            </a:r>
            <a:r>
              <a:rPr lang="cs-CZ" altLang="cs-CZ" sz="2000" dirty="0" err="1">
                <a:latin typeface="Calibri" panose="020F0502020204030204" pitchFamily="34" charset="0"/>
              </a:rPr>
              <a:t>difficult</a:t>
            </a:r>
            <a:r>
              <a:rPr lang="cs-CZ" altLang="cs-CZ" sz="2000" dirty="0">
                <a:latin typeface="Calibri" panose="020F0502020204030204" pitchFamily="34" charset="0"/>
              </a:rPr>
              <a:t> to </a:t>
            </a:r>
            <a:r>
              <a:rPr lang="cs-CZ" altLang="cs-CZ" sz="2000" dirty="0" err="1">
                <a:latin typeface="Calibri" panose="020F0502020204030204" pitchFamily="34" charset="0"/>
              </a:rPr>
              <a:t>characterize</a:t>
            </a:r>
            <a:r>
              <a:rPr lang="cs-CZ" altLang="cs-CZ" sz="2000" dirty="0">
                <a:latin typeface="Calibri" panose="020F0502020204030204" pitchFamily="34" charset="0"/>
              </a:rPr>
              <a:t> (3D </a:t>
            </a:r>
            <a:r>
              <a:rPr lang="cs-CZ" altLang="cs-CZ" sz="2000" dirty="0" err="1">
                <a:latin typeface="Calibri" panose="020F0502020204030204" pitchFamily="34" charset="0"/>
              </a:rPr>
              <a:t>conformation</a:t>
            </a:r>
            <a:r>
              <a:rPr lang="cs-CZ" altLang="cs-CZ" sz="2000" dirty="0">
                <a:latin typeface="Calibri" panose="020F0502020204030204" pitchFamily="34" charset="0"/>
              </a:rPr>
              <a:t>) </a:t>
            </a:r>
          </a:p>
          <a:p>
            <a:pPr marL="192088" lvl="1"/>
            <a:endParaRPr lang="cs-CZ" altLang="cs-CZ" sz="2000" dirty="0">
              <a:latin typeface="Calibri" panose="020F0502020204030204" pitchFamily="34" charset="0"/>
            </a:endParaRPr>
          </a:p>
          <a:p>
            <a:pPr marL="192088" lvl="1"/>
            <a:r>
              <a:rPr lang="cs-CZ" altLang="cs-CZ" sz="2000" dirty="0" err="1">
                <a:latin typeface="Calibri" panose="020F0502020204030204" pitchFamily="34" charset="0"/>
              </a:rPr>
              <a:t>Mechanism</a:t>
            </a:r>
            <a:r>
              <a:rPr lang="cs-CZ" altLang="cs-CZ" sz="2000" dirty="0">
                <a:latin typeface="Calibri" panose="020F0502020204030204" pitchFamily="34" charset="0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</a:rPr>
              <a:t>of</a:t>
            </a:r>
            <a:r>
              <a:rPr lang="cs-CZ" altLang="cs-CZ" sz="2000" dirty="0">
                <a:latin typeface="Calibri" panose="020F0502020204030204" pitchFamily="34" charset="0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</a:rPr>
              <a:t>action</a:t>
            </a:r>
            <a:r>
              <a:rPr lang="cs-CZ" altLang="cs-CZ" sz="2000" dirty="0">
                <a:latin typeface="Calibri" panose="020F0502020204030204" pitchFamily="34" charset="0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</a:rPr>
              <a:t>is</a:t>
            </a:r>
            <a:r>
              <a:rPr lang="cs-CZ" altLang="cs-CZ" sz="2000" dirty="0">
                <a:latin typeface="Calibri" panose="020F0502020204030204" pitchFamily="34" charset="0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</a:rPr>
              <a:t>complex</a:t>
            </a:r>
            <a:r>
              <a:rPr lang="cs-CZ" altLang="cs-CZ" sz="2000" dirty="0">
                <a:latin typeface="Calibri" panose="020F0502020204030204" pitchFamily="34" charset="0"/>
              </a:rPr>
              <a:t>, </a:t>
            </a:r>
            <a:r>
              <a:rPr lang="cs-CZ" altLang="cs-CZ" sz="2000" dirty="0" err="1">
                <a:latin typeface="Calibri" panose="020F0502020204030204" pitchFamily="34" charset="0"/>
              </a:rPr>
              <a:t>sometimes</a:t>
            </a:r>
            <a:r>
              <a:rPr lang="cs-CZ" altLang="cs-CZ" sz="2000" dirty="0">
                <a:latin typeface="Calibri" panose="020F0502020204030204" pitchFamily="34" charset="0"/>
              </a:rPr>
              <a:t> not </a:t>
            </a:r>
            <a:r>
              <a:rPr lang="cs-CZ" altLang="cs-CZ" sz="2000" dirty="0" err="1">
                <a:latin typeface="Calibri" panose="020F0502020204030204" pitchFamily="34" charset="0"/>
              </a:rPr>
              <a:t>fully</a:t>
            </a:r>
            <a:r>
              <a:rPr lang="cs-CZ" altLang="cs-CZ" sz="2000" dirty="0">
                <a:latin typeface="Calibri" panose="020F0502020204030204" pitchFamily="34" charset="0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</a:rPr>
              <a:t>understood</a:t>
            </a:r>
            <a:r>
              <a:rPr lang="cs-CZ" altLang="cs-CZ" sz="2000" dirty="0">
                <a:latin typeface="Calibri" panose="020F0502020204030204" pitchFamily="34" charset="0"/>
              </a:rPr>
              <a:t>, </a:t>
            </a:r>
            <a:r>
              <a:rPr lang="cs-CZ" altLang="cs-CZ" sz="2000" dirty="0" err="1">
                <a:latin typeface="Calibri" panose="020F0502020204030204" pitchFamily="34" charset="0"/>
              </a:rPr>
              <a:t>targeted</a:t>
            </a:r>
            <a:r>
              <a:rPr lang="cs-CZ" altLang="cs-CZ" sz="2000" dirty="0">
                <a:latin typeface="Calibri" panose="020F0502020204030204" pitchFamily="34" charset="0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</a:rPr>
              <a:t>action</a:t>
            </a:r>
            <a:endParaRPr lang="cs-CZ" altLang="cs-CZ" sz="2000" dirty="0">
              <a:latin typeface="Calibri" panose="020F0502020204030204" pitchFamily="34" charset="0"/>
            </a:endParaRPr>
          </a:p>
          <a:p>
            <a:pPr marL="192088" lvl="1"/>
            <a:endParaRPr lang="cs-CZ" altLang="cs-CZ" sz="2000" dirty="0">
              <a:latin typeface="Calibri" panose="020F0502020204030204" pitchFamily="34" charset="0"/>
            </a:endParaRPr>
          </a:p>
          <a:p>
            <a:pPr marL="192088" lvl="1"/>
            <a:endParaRPr lang="cs-CZ" altLang="cs-CZ" sz="2000" dirty="0">
              <a:latin typeface="Calibri" panose="020F0502020204030204" pitchFamily="34" charset="0"/>
            </a:endParaRPr>
          </a:p>
          <a:p>
            <a:pPr marL="192088" lvl="1"/>
            <a:r>
              <a:rPr lang="cs-CZ" altLang="cs-CZ" sz="2000" dirty="0" err="1">
                <a:latin typeface="Calibri" panose="020F0502020204030204" pitchFamily="34" charset="0"/>
              </a:rPr>
              <a:t>Usually</a:t>
            </a:r>
            <a:r>
              <a:rPr lang="cs-CZ" altLang="cs-CZ" sz="2000" dirty="0">
                <a:latin typeface="Calibri" panose="020F0502020204030204" pitchFamily="34" charset="0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</a:rPr>
              <a:t>immunogenic</a:t>
            </a:r>
            <a:br>
              <a:rPr lang="cs-CZ" altLang="cs-CZ" sz="2000" dirty="0">
                <a:latin typeface="Calibri" panose="020F0502020204030204" pitchFamily="34" charset="0"/>
              </a:rPr>
            </a:br>
            <a:endParaRPr lang="cs-CZ" altLang="cs-CZ" sz="2000" dirty="0">
              <a:latin typeface="Calibri" panose="020F0502020204030204" pitchFamily="34" charset="0"/>
            </a:endParaRPr>
          </a:p>
          <a:p>
            <a:pPr marL="192088" lvl="1"/>
            <a:endParaRPr lang="cs-CZ" altLang="cs-CZ" sz="2000" dirty="0">
              <a:latin typeface="Calibri" panose="020F0502020204030204" pitchFamily="34" charset="0"/>
            </a:endParaRPr>
          </a:p>
          <a:p>
            <a:pPr marL="192088" lvl="1"/>
            <a:r>
              <a:rPr lang="cs-CZ" altLang="cs-CZ" sz="2000" dirty="0" err="1">
                <a:latin typeface="Calibri" panose="020F0502020204030204" pitchFamily="34" charset="0"/>
              </a:rPr>
              <a:t>Mostly</a:t>
            </a:r>
            <a:r>
              <a:rPr lang="cs-CZ" altLang="cs-CZ" sz="2000" dirty="0">
                <a:latin typeface="Calibri" panose="020F0502020204030204" pitchFamily="34" charset="0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</a:rPr>
              <a:t>without</a:t>
            </a:r>
            <a:r>
              <a:rPr lang="cs-CZ" altLang="cs-CZ" sz="2000" dirty="0">
                <a:latin typeface="Calibri" panose="020F0502020204030204" pitchFamily="34" charset="0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</a:rPr>
              <a:t>interaction</a:t>
            </a:r>
            <a:r>
              <a:rPr lang="cs-CZ" altLang="cs-CZ" sz="2000" dirty="0">
                <a:latin typeface="Calibri" panose="020F0502020204030204" pitchFamily="34" charset="0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</a:rPr>
              <a:t>at</a:t>
            </a:r>
            <a:r>
              <a:rPr lang="cs-CZ" altLang="cs-CZ" sz="2000" dirty="0">
                <a:latin typeface="Calibri" panose="020F0502020204030204" pitchFamily="34" charset="0"/>
              </a:rPr>
              <a:t> P450</a:t>
            </a:r>
          </a:p>
          <a:p>
            <a:pPr marL="192088" lvl="1">
              <a:lnSpc>
                <a:spcPct val="80000"/>
              </a:lnSpc>
            </a:pPr>
            <a:endParaRPr lang="cs-CZ" altLang="cs-CZ" sz="2200" dirty="0">
              <a:latin typeface="Calibri" panose="020F0502020204030204" pitchFamily="34" charset="0"/>
            </a:endParaRPr>
          </a:p>
          <a:p>
            <a:pPr marL="192088" lvl="1">
              <a:lnSpc>
                <a:spcPct val="80000"/>
              </a:lnSpc>
            </a:pPr>
            <a:endParaRPr lang="cs-CZ" altLang="cs-CZ" sz="2400" dirty="0">
              <a:latin typeface="Calibri" panose="020F0502020204030204" pitchFamily="34" charset="0"/>
            </a:endParaRPr>
          </a:p>
        </p:txBody>
      </p:sp>
      <p:sp>
        <p:nvSpPr>
          <p:cNvPr id="5124" name="Rectangle 5">
            <a:extLst>
              <a:ext uri="{FF2B5EF4-FFF2-40B4-BE49-F238E27FC236}">
                <a16:creationId xmlns:a16="http://schemas.microsoft.com/office/drawing/2014/main" id="{4723FC67-D79C-414A-B0C3-602A86EED3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728" y="1192122"/>
            <a:ext cx="5931368" cy="634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latin typeface="Calibri" panose="020F0502020204030204" pitchFamily="34" charset="0"/>
              </a:rPr>
              <a:t>Small</a:t>
            </a:r>
            <a:r>
              <a:rPr lang="cs-CZ" altLang="cs-CZ" sz="2000" dirty="0">
                <a:latin typeface="Calibri" panose="020F0502020204030204" pitchFamily="34" charset="0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</a:rPr>
              <a:t>molecule</a:t>
            </a:r>
            <a:r>
              <a:rPr lang="cs-CZ" altLang="cs-CZ" sz="2000" dirty="0">
                <a:latin typeface="Calibri" panose="020F0502020204030204" pitchFamily="34" charset="0"/>
              </a:rPr>
              <a:t> &lt;1kDa, </a:t>
            </a:r>
            <a:r>
              <a:rPr lang="cs-CZ" altLang="cs-CZ" sz="2000" dirty="0" err="1">
                <a:latin typeface="Calibri" panose="020F0502020204030204" pitchFamily="34" charset="0"/>
              </a:rPr>
              <a:t>different</a:t>
            </a:r>
            <a:r>
              <a:rPr lang="cs-CZ" altLang="cs-CZ" sz="2000" dirty="0">
                <a:latin typeface="Calibri" panose="020F0502020204030204" pitchFamily="34" charset="0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</a:rPr>
              <a:t>from</a:t>
            </a:r>
            <a:r>
              <a:rPr lang="cs-CZ" altLang="cs-CZ" sz="2000" dirty="0">
                <a:latin typeface="Calibri" panose="020F0502020204030204" pitchFamily="34" charset="0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</a:rPr>
              <a:t>endogenous</a:t>
            </a:r>
            <a:r>
              <a:rPr lang="cs-CZ" altLang="cs-CZ" sz="2000" dirty="0">
                <a:latin typeface="Calibri" panose="020F0502020204030204" pitchFamily="34" charset="0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</a:rPr>
              <a:t>substances</a:t>
            </a:r>
            <a:br>
              <a:rPr lang="cs-CZ" altLang="cs-CZ" sz="2000" dirty="0">
                <a:latin typeface="Calibri" panose="020F0502020204030204" pitchFamily="34" charset="0"/>
              </a:rPr>
            </a:br>
            <a:endParaRPr lang="cs-CZ" altLang="cs-CZ" sz="200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latin typeface="Calibri" panose="020F0502020204030204" pitchFamily="34" charset="0"/>
              </a:rPr>
              <a:t>Produced</a:t>
            </a:r>
            <a:r>
              <a:rPr lang="cs-CZ" altLang="cs-CZ" sz="2000" dirty="0">
                <a:latin typeface="Calibri" panose="020F0502020204030204" pitchFamily="34" charset="0"/>
              </a:rPr>
              <a:t> by </a:t>
            </a:r>
            <a:r>
              <a:rPr lang="cs-CZ" altLang="cs-CZ" sz="2000" dirty="0" err="1">
                <a:latin typeface="Calibri" panose="020F0502020204030204" pitchFamily="34" charset="0"/>
              </a:rPr>
              <a:t>chemical</a:t>
            </a:r>
            <a:r>
              <a:rPr lang="cs-CZ" altLang="cs-CZ" sz="2000" dirty="0">
                <a:latin typeface="Calibri" panose="020F0502020204030204" pitchFamily="34" charset="0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</a:rPr>
              <a:t>synthesis</a:t>
            </a:r>
            <a:r>
              <a:rPr lang="cs-CZ" altLang="cs-CZ" sz="2000" dirty="0">
                <a:latin typeface="Calibri" panose="020F0502020204030204" pitchFamily="34" charset="0"/>
              </a:rPr>
              <a:t> / </a:t>
            </a:r>
            <a:r>
              <a:rPr lang="cs-CZ" altLang="cs-CZ" sz="2000" dirty="0" err="1">
                <a:latin typeface="Calibri" panose="020F0502020204030204" pitchFamily="34" charset="0"/>
              </a:rPr>
              <a:t>isolation</a:t>
            </a:r>
            <a:r>
              <a:rPr lang="cs-CZ" altLang="cs-CZ" sz="2000" dirty="0">
                <a:latin typeface="Calibri" panose="020F0502020204030204" pitchFamily="34" charset="0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</a:rPr>
              <a:t>from</a:t>
            </a:r>
            <a:r>
              <a:rPr lang="cs-CZ" altLang="cs-CZ" sz="2000" dirty="0">
                <a:latin typeface="Calibri" panose="020F0502020204030204" pitchFamily="34" charset="0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</a:rPr>
              <a:t>plants</a:t>
            </a:r>
            <a:br>
              <a:rPr lang="cs-CZ" altLang="cs-CZ" sz="2000" dirty="0">
                <a:latin typeface="Calibri" panose="020F0502020204030204" pitchFamily="34" charset="0"/>
              </a:rPr>
            </a:br>
            <a:endParaRPr lang="cs-CZ" altLang="cs-CZ" sz="200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latin typeface="Calibri" panose="020F0502020204030204" pitchFamily="34" charset="0"/>
              </a:rPr>
              <a:t>Less</a:t>
            </a:r>
            <a:r>
              <a:rPr lang="cs-CZ" altLang="cs-CZ" sz="2000" dirty="0">
                <a:latin typeface="Calibri" panose="020F0502020204030204" pitchFamily="34" charset="0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</a:rPr>
              <a:t>critical</a:t>
            </a:r>
            <a:r>
              <a:rPr lang="cs-CZ" altLang="cs-CZ" sz="2000" dirty="0">
                <a:latin typeface="Calibri" panose="020F0502020204030204" pitchFamily="34" charset="0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</a:rPr>
              <a:t>steps</a:t>
            </a:r>
            <a:r>
              <a:rPr lang="cs-CZ" altLang="cs-CZ" sz="2000" dirty="0">
                <a:latin typeface="Calibri" panose="020F0502020204030204" pitchFamily="34" charset="0"/>
              </a:rPr>
              <a:t> in </a:t>
            </a:r>
            <a:r>
              <a:rPr lang="cs-CZ" altLang="cs-CZ" sz="2000" dirty="0" err="1">
                <a:latin typeface="Calibri" panose="020F0502020204030204" pitchFamily="34" charset="0"/>
              </a:rPr>
              <a:t>the</a:t>
            </a:r>
            <a:r>
              <a:rPr lang="cs-CZ" altLang="cs-CZ" sz="2000" dirty="0">
                <a:latin typeface="Calibri" panose="020F0502020204030204" pitchFamily="34" charset="0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</a:rPr>
              <a:t>synthesis</a:t>
            </a:r>
            <a:r>
              <a:rPr lang="cs-CZ" altLang="cs-CZ" sz="2000" dirty="0">
                <a:latin typeface="Calibri" panose="020F0502020204030204" pitchFamily="34" charset="0"/>
              </a:rPr>
              <a:t>, </a:t>
            </a:r>
            <a:r>
              <a:rPr lang="cs-CZ" altLang="cs-CZ" sz="2000" dirty="0" err="1">
                <a:latin typeface="Calibri" panose="020F0502020204030204" pitchFamily="34" charset="0"/>
              </a:rPr>
              <a:t>easier</a:t>
            </a:r>
            <a:r>
              <a:rPr lang="cs-CZ" altLang="cs-CZ" sz="2000" dirty="0">
                <a:latin typeface="Calibri" panose="020F0502020204030204" pitchFamily="34" charset="0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</a:rPr>
              <a:t>handling</a:t>
            </a:r>
            <a:r>
              <a:rPr lang="cs-CZ" altLang="cs-CZ" sz="2000" dirty="0">
                <a:latin typeface="Calibri" panose="020F0502020204030204" pitchFamily="34" charset="0"/>
              </a:rPr>
              <a:t> and </a:t>
            </a:r>
            <a:r>
              <a:rPr lang="cs-CZ" altLang="cs-CZ" sz="2000" dirty="0" err="1">
                <a:latin typeface="Calibri" panose="020F0502020204030204" pitchFamily="34" charset="0"/>
              </a:rPr>
              <a:t>formulation</a:t>
            </a:r>
            <a:r>
              <a:rPr lang="cs-CZ" altLang="cs-CZ" sz="2000" dirty="0">
                <a:latin typeface="Calibri" panose="020F0502020204030204" pitchFamily="34" charset="0"/>
              </a:rPr>
              <a:t> </a:t>
            </a:r>
            <a:br>
              <a:rPr lang="cs-CZ" altLang="cs-CZ" sz="2000" dirty="0">
                <a:latin typeface="Calibri" panose="020F0502020204030204" pitchFamily="34" charset="0"/>
              </a:rPr>
            </a:br>
            <a:endParaRPr lang="cs-CZ" altLang="cs-CZ" sz="200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</a:rPr>
              <a:t>Very </a:t>
            </a:r>
            <a:r>
              <a:rPr lang="cs-CZ" altLang="cs-CZ" sz="2000" dirty="0" err="1">
                <a:latin typeface="Calibri" panose="020F0502020204030204" pitchFamily="34" charset="0"/>
              </a:rPr>
              <a:t>well</a:t>
            </a:r>
            <a:r>
              <a:rPr lang="cs-CZ" altLang="cs-CZ" sz="2000" dirty="0">
                <a:latin typeface="Calibri" panose="020F0502020204030204" pitchFamily="34" charset="0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</a:rPr>
              <a:t>characterized</a:t>
            </a:r>
            <a:br>
              <a:rPr lang="cs-CZ" altLang="cs-CZ" sz="2000" dirty="0">
                <a:latin typeface="Calibri" panose="020F0502020204030204" pitchFamily="34" charset="0"/>
              </a:rPr>
            </a:br>
            <a:endParaRPr lang="cs-CZ" altLang="cs-CZ" sz="200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latin typeface="Calibri" panose="020F0502020204030204" pitchFamily="34" charset="0"/>
              </a:rPr>
              <a:t>Molecular</a:t>
            </a:r>
            <a:r>
              <a:rPr lang="cs-CZ" altLang="cs-CZ" sz="2000" dirty="0">
                <a:latin typeface="Calibri" panose="020F0502020204030204" pitchFamily="34" charset="0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</a:rPr>
              <a:t>mechanism</a:t>
            </a:r>
            <a:r>
              <a:rPr lang="cs-CZ" altLang="cs-CZ" sz="2000" dirty="0">
                <a:latin typeface="Calibri" panose="020F0502020204030204" pitchFamily="34" charset="0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</a:rPr>
              <a:t>of</a:t>
            </a:r>
            <a:r>
              <a:rPr lang="cs-CZ" altLang="cs-CZ" sz="2000" dirty="0">
                <a:latin typeface="Calibri" panose="020F0502020204030204" pitchFamily="34" charset="0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</a:rPr>
              <a:t>action</a:t>
            </a:r>
            <a:br>
              <a:rPr lang="cs-CZ" altLang="cs-CZ" sz="2000" dirty="0">
                <a:latin typeface="Calibri" panose="020F0502020204030204" pitchFamily="34" charset="0"/>
              </a:rPr>
            </a:br>
            <a:r>
              <a:rPr lang="cs-CZ" altLang="cs-CZ" sz="2000" dirty="0" err="1">
                <a:latin typeface="Calibri" panose="020F0502020204030204" pitchFamily="34" charset="0"/>
              </a:rPr>
              <a:t>usually</a:t>
            </a:r>
            <a:r>
              <a:rPr lang="cs-CZ" altLang="cs-CZ" sz="2000" dirty="0">
                <a:latin typeface="Calibri" panose="020F0502020204030204" pitchFamily="34" charset="0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</a:rPr>
              <a:t>better</a:t>
            </a:r>
            <a:r>
              <a:rPr lang="cs-CZ" altLang="cs-CZ" sz="2000" dirty="0">
                <a:latin typeface="Calibri" panose="020F0502020204030204" pitchFamily="34" charset="0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</a:rPr>
              <a:t>described</a:t>
            </a:r>
            <a:r>
              <a:rPr lang="cs-CZ" altLang="cs-CZ" sz="2000" dirty="0">
                <a:latin typeface="Calibri" panose="020F0502020204030204" pitchFamily="34" charset="0"/>
              </a:rPr>
              <a:t>, </a:t>
            </a:r>
            <a:r>
              <a:rPr lang="cs-CZ" altLang="cs-CZ" sz="2000" dirty="0" err="1">
                <a:latin typeface="Calibri" panose="020F0502020204030204" pitchFamily="34" charset="0"/>
              </a:rPr>
              <a:t>linear</a:t>
            </a:r>
            <a:r>
              <a:rPr lang="cs-CZ" altLang="cs-CZ" sz="2000" dirty="0">
                <a:latin typeface="Calibri" panose="020F0502020204030204" pitchFamily="34" charset="0"/>
              </a:rPr>
              <a:t> dose-response </a:t>
            </a:r>
            <a:r>
              <a:rPr lang="cs-CZ" altLang="cs-CZ" sz="2000" dirty="0" err="1">
                <a:latin typeface="Calibri" panose="020F0502020204030204" pitchFamily="34" charset="0"/>
              </a:rPr>
              <a:t>relationship</a:t>
            </a:r>
            <a:r>
              <a:rPr lang="cs-CZ" altLang="cs-CZ" sz="2000" dirty="0">
                <a:latin typeface="Calibri" panose="020F0502020204030204" pitchFamily="34" charset="0"/>
              </a:rPr>
              <a:t>, </a:t>
            </a:r>
            <a:r>
              <a:rPr lang="cs-CZ" altLang="cs-CZ" sz="2000" dirty="0" err="1">
                <a:latin typeface="Calibri" panose="020F0502020204030204" pitchFamily="34" charset="0"/>
              </a:rPr>
              <a:t>affects</a:t>
            </a:r>
            <a:r>
              <a:rPr lang="cs-CZ" altLang="cs-CZ" sz="2000" dirty="0">
                <a:latin typeface="Calibri" panose="020F0502020204030204" pitchFamily="34" charset="0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</a:rPr>
              <a:t>the</a:t>
            </a:r>
            <a:r>
              <a:rPr lang="cs-CZ" altLang="cs-CZ" sz="2000" dirty="0">
                <a:latin typeface="Calibri" panose="020F0502020204030204" pitchFamily="34" charset="0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</a:rPr>
              <a:t>whole</a:t>
            </a:r>
            <a:r>
              <a:rPr lang="cs-CZ" altLang="cs-CZ" sz="2000" dirty="0">
                <a:latin typeface="Calibri" panose="020F0502020204030204" pitchFamily="34" charset="0"/>
              </a:rPr>
              <a:t> body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latin typeface="Calibri" panose="020F0502020204030204" pitchFamily="34" charset="0"/>
              </a:rPr>
              <a:t>Mostly</a:t>
            </a:r>
            <a:r>
              <a:rPr lang="cs-CZ" altLang="cs-CZ" sz="2000" dirty="0">
                <a:latin typeface="Calibri" panose="020F0502020204030204" pitchFamily="34" charset="0"/>
              </a:rPr>
              <a:t> non-</a:t>
            </a:r>
            <a:r>
              <a:rPr lang="cs-CZ" altLang="cs-CZ" sz="2000" dirty="0" err="1">
                <a:latin typeface="Calibri" panose="020F0502020204030204" pitchFamily="34" charset="0"/>
              </a:rPr>
              <a:t>immunogenic</a:t>
            </a:r>
            <a:br>
              <a:rPr lang="cs-CZ" altLang="cs-CZ" sz="2000" dirty="0">
                <a:latin typeface="Calibri" panose="020F0502020204030204" pitchFamily="34" charset="0"/>
              </a:rPr>
            </a:br>
            <a:endParaRPr lang="cs-CZ" altLang="cs-CZ" sz="200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latin typeface="Calibri" panose="020F0502020204030204" pitchFamily="34" charset="0"/>
              </a:rPr>
              <a:t>Usually</a:t>
            </a:r>
            <a:r>
              <a:rPr lang="cs-CZ" altLang="cs-CZ" sz="2000" dirty="0">
                <a:latin typeface="Calibri" panose="020F0502020204030204" pitchFamily="34" charset="0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</a:rPr>
              <a:t>with</a:t>
            </a:r>
            <a:r>
              <a:rPr lang="cs-CZ" altLang="cs-CZ" sz="2000" dirty="0">
                <a:latin typeface="Calibri" panose="020F0502020204030204" pitchFamily="34" charset="0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</a:rPr>
              <a:t>pharmacokinetic</a:t>
            </a:r>
            <a:r>
              <a:rPr lang="cs-CZ" altLang="cs-CZ" sz="2000" dirty="0">
                <a:latin typeface="Calibri" panose="020F0502020204030204" pitchFamily="34" charset="0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</a:rPr>
              <a:t>interactions</a:t>
            </a:r>
            <a:r>
              <a:rPr lang="cs-CZ" altLang="cs-CZ" sz="2000" dirty="0">
                <a:latin typeface="Calibri" panose="020F0502020204030204" pitchFamily="34" charset="0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</a:rPr>
              <a:t>at</a:t>
            </a:r>
            <a:r>
              <a:rPr lang="cs-CZ" altLang="cs-CZ" sz="2000" dirty="0">
                <a:latin typeface="Calibri" panose="020F0502020204030204" pitchFamily="34" charset="0"/>
              </a:rPr>
              <a:t> P450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>
              <a:latin typeface="Calibri" panose="020F0502020204030204" pitchFamily="34" charset="0"/>
            </a:endParaRPr>
          </a:p>
        </p:txBody>
      </p:sp>
      <p:pic>
        <p:nvPicPr>
          <p:cNvPr id="6149" name="Picture 2">
            <a:extLst>
              <a:ext uri="{FF2B5EF4-FFF2-40B4-BE49-F238E27FC236}">
                <a16:creationId xmlns:a16="http://schemas.microsoft.com/office/drawing/2014/main" id="{BBE6C07B-8D9E-4826-8807-D30078841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663" y="26989"/>
            <a:ext cx="107156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20D5514F-A8EB-40C8-8988-AB8285341C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4935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833"/>
    </mc:Choice>
    <mc:Fallback>
      <p:transition spd="slow" advTm="182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D02EA58-47C4-4F3C-8DCC-F4B4BC644B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CC9184E-715A-4D5A-9AEF-00131DFD3A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DB0C055-8084-43CC-9054-3C46FE1AA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Adverse</a:t>
            </a:r>
            <a:r>
              <a:rPr lang="cs-CZ" dirty="0"/>
              <a:t> </a:t>
            </a:r>
            <a:r>
              <a:rPr lang="cs-CZ" dirty="0" err="1"/>
              <a:t>effects</a:t>
            </a:r>
            <a:r>
              <a:rPr lang="cs-CZ" dirty="0"/>
              <a:t> in </a:t>
            </a:r>
            <a:r>
              <a:rPr lang="cs-CZ" dirty="0" err="1"/>
              <a:t>general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0E871F34-34C1-4811-AA68-CCA0332449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r>
              <a:rPr lang="cs-CZ" b="1" dirty="0"/>
              <a:t>TKI</a:t>
            </a:r>
            <a:r>
              <a:rPr lang="cs-CZ" dirty="0"/>
              <a:t>: </a:t>
            </a:r>
            <a:r>
              <a:rPr lang="cs-CZ" dirty="0" err="1"/>
              <a:t>decreased</a:t>
            </a:r>
            <a:r>
              <a:rPr lang="cs-CZ" dirty="0"/>
              <a:t> </a:t>
            </a:r>
            <a:r>
              <a:rPr lang="cs-CZ" dirty="0" err="1"/>
              <a:t>haematopoiesis</a:t>
            </a:r>
            <a:r>
              <a:rPr lang="cs-CZ" dirty="0"/>
              <a:t>, </a:t>
            </a:r>
            <a:r>
              <a:rPr lang="cs-CZ" dirty="0" err="1"/>
              <a:t>oedemas</a:t>
            </a:r>
            <a:r>
              <a:rPr lang="cs-CZ" dirty="0"/>
              <a:t>, </a:t>
            </a:r>
            <a:r>
              <a:rPr lang="cs-CZ" dirty="0" err="1"/>
              <a:t>fever</a:t>
            </a:r>
            <a:r>
              <a:rPr lang="cs-CZ" dirty="0"/>
              <a:t>, nauzea, </a:t>
            </a:r>
            <a:r>
              <a:rPr lang="cs-CZ" dirty="0" err="1"/>
              <a:t>vomiting</a:t>
            </a:r>
            <a:r>
              <a:rPr lang="cs-CZ" dirty="0"/>
              <a:t>, </a:t>
            </a:r>
            <a:r>
              <a:rPr lang="cs-CZ" dirty="0" err="1"/>
              <a:t>hematomas</a:t>
            </a:r>
            <a:r>
              <a:rPr lang="cs-CZ" dirty="0"/>
              <a:t>, </a:t>
            </a:r>
            <a:r>
              <a:rPr lang="cs-CZ" dirty="0" err="1"/>
              <a:t>rash</a:t>
            </a:r>
            <a:r>
              <a:rPr lang="cs-CZ" dirty="0"/>
              <a:t>, </a:t>
            </a:r>
            <a:r>
              <a:rPr lang="cs-CZ" dirty="0" err="1"/>
              <a:t>hair</a:t>
            </a:r>
            <a:r>
              <a:rPr lang="cs-CZ" dirty="0"/>
              <a:t> </a:t>
            </a:r>
            <a:r>
              <a:rPr lang="cs-CZ" dirty="0" err="1"/>
              <a:t>loss</a:t>
            </a:r>
            <a:r>
              <a:rPr lang="cs-CZ" dirty="0"/>
              <a:t>, </a:t>
            </a:r>
            <a:r>
              <a:rPr lang="cs-CZ" dirty="0" err="1"/>
              <a:t>bain</a:t>
            </a:r>
            <a:r>
              <a:rPr lang="cs-CZ" dirty="0"/>
              <a:t> in </a:t>
            </a:r>
            <a:r>
              <a:rPr lang="cs-CZ" dirty="0" err="1"/>
              <a:t>joints</a:t>
            </a:r>
            <a:r>
              <a:rPr lang="cs-CZ" dirty="0"/>
              <a:t> and </a:t>
            </a:r>
            <a:r>
              <a:rPr lang="cs-CZ" dirty="0" err="1"/>
              <a:t>muscles</a:t>
            </a:r>
            <a:r>
              <a:rPr lang="cs-CZ" dirty="0"/>
              <a:t>, </a:t>
            </a:r>
            <a:r>
              <a:rPr lang="cs-CZ" dirty="0" err="1"/>
              <a:t>changes</a:t>
            </a:r>
            <a:r>
              <a:rPr lang="cs-CZ" dirty="0"/>
              <a:t> in </a:t>
            </a:r>
            <a:r>
              <a:rPr lang="cs-CZ" dirty="0" err="1"/>
              <a:t>perception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taste and vision, </a:t>
            </a:r>
            <a:r>
              <a:rPr lang="cs-CZ" dirty="0" err="1"/>
              <a:t>dyslipidaemia</a:t>
            </a:r>
            <a:r>
              <a:rPr lang="cs-CZ" dirty="0"/>
              <a:t>… </a:t>
            </a:r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r>
              <a:rPr lang="cs-CZ" dirty="0"/>
              <a:t>In case </a:t>
            </a:r>
            <a:r>
              <a:rPr lang="cs-CZ" dirty="0" err="1"/>
              <a:t>of</a:t>
            </a:r>
            <a:r>
              <a:rPr lang="cs-CZ" dirty="0"/>
              <a:t> toxicity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usually</a:t>
            </a:r>
            <a:r>
              <a:rPr lang="cs-CZ" dirty="0"/>
              <a:t> </a:t>
            </a:r>
            <a:r>
              <a:rPr lang="cs-CZ" dirty="0" err="1"/>
              <a:t>possible</a:t>
            </a:r>
            <a:r>
              <a:rPr lang="cs-CZ" dirty="0"/>
              <a:t> to </a:t>
            </a:r>
            <a:r>
              <a:rPr lang="cs-CZ" dirty="0" err="1"/>
              <a:t>decerase</a:t>
            </a:r>
            <a:r>
              <a:rPr lang="cs-CZ" dirty="0"/>
              <a:t> </a:t>
            </a:r>
            <a:r>
              <a:rPr lang="cs-CZ" dirty="0" err="1"/>
              <a:t>dosing</a:t>
            </a:r>
            <a:r>
              <a:rPr lang="cs-CZ" dirty="0"/>
              <a:t> </a:t>
            </a:r>
            <a:r>
              <a:rPr lang="cs-CZ" dirty="0" err="1"/>
              <a:t>without</a:t>
            </a:r>
            <a:r>
              <a:rPr lang="cs-CZ" dirty="0"/>
              <a:t> </a:t>
            </a:r>
            <a:r>
              <a:rPr lang="cs-CZ" dirty="0" err="1"/>
              <a:t>loss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clinical</a:t>
            </a:r>
            <a:r>
              <a:rPr lang="cs-CZ" dirty="0"/>
              <a:t> </a:t>
            </a:r>
            <a:r>
              <a:rPr lang="cs-CZ" dirty="0" err="1"/>
              <a:t>effect</a:t>
            </a:r>
            <a:r>
              <a:rPr lang="cs-CZ" dirty="0"/>
              <a:t>.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74BD2611-5A36-4DBD-A216-83F6242B3C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719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025"/>
    </mc:Choice>
    <mc:Fallback>
      <p:transition spd="slow" advTm="66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D340BB-2D5E-454F-9D59-6AB50C1DA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720000"/>
            <a:ext cx="11012217" cy="451576"/>
          </a:xfrm>
        </p:spPr>
        <p:txBody>
          <a:bodyPr/>
          <a:lstStyle/>
          <a:p>
            <a:r>
              <a:rPr lang="cs-CZ" altLang="cs-CZ" sz="3600" dirty="0">
                <a:solidFill>
                  <a:schemeClr val="tx1"/>
                </a:solidFill>
                <a:latin typeface="Calibri" panose="020F0502020204030204" pitchFamily="34" charset="0"/>
              </a:rPr>
              <a:t>1. </a:t>
            </a:r>
            <a:r>
              <a:rPr lang="cs-CZ" altLang="cs-CZ" sz="3600" dirty="0" err="1">
                <a:solidFill>
                  <a:schemeClr val="tx1"/>
                </a:solidFill>
                <a:latin typeface="Calibri" panose="020F0502020204030204" pitchFamily="34" charset="0"/>
              </a:rPr>
              <a:t>Biological</a:t>
            </a:r>
            <a:r>
              <a:rPr lang="cs-CZ" altLang="cs-CZ" sz="3600" dirty="0">
                <a:solidFill>
                  <a:schemeClr val="tx1"/>
                </a:solidFill>
                <a:latin typeface="Calibri" panose="020F0502020204030204" pitchFamily="34" charset="0"/>
              </a:rPr>
              <a:t> (</a:t>
            </a:r>
            <a:r>
              <a:rPr lang="cs-CZ" altLang="cs-CZ" sz="3600" dirty="0" err="1">
                <a:solidFill>
                  <a:schemeClr val="tx1"/>
                </a:solidFill>
                <a:latin typeface="Calibri" panose="020F0502020204030204" pitchFamily="34" charset="0"/>
              </a:rPr>
              <a:t>targeted</a:t>
            </a:r>
            <a:r>
              <a:rPr lang="cs-CZ" altLang="cs-CZ" sz="3600" dirty="0">
                <a:solidFill>
                  <a:schemeClr val="tx1"/>
                </a:solidFill>
                <a:latin typeface="Calibri" panose="020F0502020204030204" pitchFamily="34" charset="0"/>
              </a:rPr>
              <a:t>) </a:t>
            </a:r>
            <a:r>
              <a:rPr lang="cs-CZ" altLang="cs-CZ" sz="3600" dirty="0" err="1">
                <a:solidFill>
                  <a:schemeClr val="tx1"/>
                </a:solidFill>
                <a:latin typeface="Calibri" panose="020F0502020204030204" pitchFamily="34" charset="0"/>
              </a:rPr>
              <a:t>treatment</a:t>
            </a:r>
            <a:r>
              <a:rPr lang="cs-CZ" altLang="cs-CZ" sz="3600" dirty="0">
                <a:solidFill>
                  <a:schemeClr val="tx1"/>
                </a:solidFill>
                <a:latin typeface="Calibri" panose="020F0502020204030204" pitchFamily="34" charset="0"/>
              </a:rPr>
              <a:t> in </a:t>
            </a:r>
            <a:r>
              <a:rPr lang="cs-CZ" altLang="cs-CZ" sz="3600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oncology</a:t>
            </a:r>
            <a:endParaRPr lang="cs-CZ" sz="3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07CAD5-DD45-4369-9B81-9C1C98772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464" y="1551308"/>
            <a:ext cx="11406752" cy="4139998"/>
          </a:xfrm>
        </p:spPr>
        <p:txBody>
          <a:bodyPr/>
          <a:lstStyle/>
          <a:p>
            <a:pPr marL="54000" indent="0">
              <a:buNone/>
            </a:pPr>
            <a:r>
              <a:rPr lang="cs-CZ" dirty="0"/>
              <a:t>„</a:t>
            </a:r>
            <a:r>
              <a:rPr lang="cs-CZ" sz="2400" dirty="0" err="1"/>
              <a:t>target</a:t>
            </a:r>
            <a:r>
              <a:rPr lang="cs-CZ" sz="2400" dirty="0"/>
              <a:t>“ </a:t>
            </a:r>
            <a:r>
              <a:rPr lang="cs-CZ" sz="2400" dirty="0" err="1"/>
              <a:t>may</a:t>
            </a:r>
            <a:r>
              <a:rPr lang="cs-CZ" sz="2400" dirty="0"/>
              <a:t> </a:t>
            </a:r>
            <a:r>
              <a:rPr lang="cs-CZ" sz="2400" dirty="0" err="1"/>
              <a:t>be</a:t>
            </a:r>
            <a:r>
              <a:rPr lang="cs-CZ" sz="2400" dirty="0"/>
              <a:t> </a:t>
            </a:r>
            <a:r>
              <a:rPr lang="cs-CZ" sz="2400" dirty="0" err="1"/>
              <a:t>localised</a:t>
            </a:r>
            <a:r>
              <a:rPr lang="cs-CZ" sz="2400" dirty="0"/>
              <a:t> in</a:t>
            </a:r>
          </a:p>
          <a:p>
            <a:pPr marL="54000" indent="0">
              <a:buNone/>
            </a:pP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tumor </a:t>
            </a:r>
            <a:r>
              <a:rPr lang="cs-CZ" sz="2400" b="1" dirty="0" err="1">
                <a:solidFill>
                  <a:schemeClr val="accent1">
                    <a:lumMod val="75000"/>
                  </a:schemeClr>
                </a:solidFill>
              </a:rPr>
              <a:t>cells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2400" dirty="0"/>
              <a:t>- </a:t>
            </a:r>
            <a:r>
              <a:rPr lang="cs-CZ" sz="2400" dirty="0" err="1"/>
              <a:t>membrane</a:t>
            </a:r>
            <a:r>
              <a:rPr lang="cs-CZ" sz="2400" dirty="0"/>
              <a:t> receptor – </a:t>
            </a:r>
            <a:r>
              <a:rPr lang="cs-CZ" sz="2400" dirty="0" err="1"/>
              <a:t>extracellular</a:t>
            </a:r>
            <a:r>
              <a:rPr lang="cs-CZ" sz="2400" dirty="0"/>
              <a:t> part </a:t>
            </a:r>
            <a:r>
              <a:rPr lang="cs-CZ" sz="2400" dirty="0" err="1"/>
              <a:t>or</a:t>
            </a:r>
            <a:r>
              <a:rPr lang="cs-CZ" sz="2400" dirty="0"/>
              <a:t>/ </a:t>
            </a:r>
            <a:r>
              <a:rPr lang="cs-CZ" sz="2400" dirty="0" err="1"/>
              <a:t>intracellular</a:t>
            </a:r>
            <a:r>
              <a:rPr lang="cs-CZ" sz="2400" dirty="0"/>
              <a:t> </a:t>
            </a:r>
            <a:r>
              <a:rPr lang="cs-CZ" sz="2400" dirty="0" err="1"/>
              <a:t>signalling</a:t>
            </a:r>
            <a:r>
              <a:rPr lang="cs-CZ" sz="2400" dirty="0"/>
              <a:t> 			</a:t>
            </a:r>
            <a:r>
              <a:rPr lang="cs-CZ" sz="2400" dirty="0" err="1"/>
              <a:t>pathway</a:t>
            </a:r>
            <a:endParaRPr lang="cs-CZ" sz="2400" dirty="0"/>
          </a:p>
          <a:p>
            <a:pPr>
              <a:buFontTx/>
              <a:buChar char="-"/>
            </a:pPr>
            <a:endParaRPr lang="cs-CZ" sz="2400" dirty="0"/>
          </a:p>
          <a:p>
            <a:pPr marL="54000" indent="0">
              <a:buNone/>
            </a:pPr>
            <a:r>
              <a:rPr lang="cs-CZ" sz="2400" b="1" dirty="0" err="1">
                <a:solidFill>
                  <a:schemeClr val="accent1">
                    <a:lumMod val="75000"/>
                  </a:schemeClr>
                </a:solidFill>
              </a:rPr>
              <a:t>immune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2400" b="1" dirty="0" err="1">
                <a:solidFill>
                  <a:schemeClr val="accent1">
                    <a:lumMod val="75000"/>
                  </a:schemeClr>
                </a:solidFill>
              </a:rPr>
              <a:t>system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cs-CZ" sz="2400" b="1" dirty="0" err="1">
                <a:solidFill>
                  <a:schemeClr val="accent1">
                    <a:lumMod val="75000"/>
                  </a:schemeClr>
                </a:solidFill>
              </a:rPr>
              <a:t>specific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 T-</a:t>
            </a:r>
            <a:r>
              <a:rPr lang="cs-CZ" sz="2400" b="1" dirty="0" err="1">
                <a:solidFill>
                  <a:schemeClr val="accent1">
                    <a:lumMod val="75000"/>
                  </a:schemeClr>
                </a:solidFill>
              </a:rPr>
              <a:t>cells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) </a:t>
            </a:r>
          </a:p>
          <a:p>
            <a:pPr marL="54000" indent="0">
              <a:buNone/>
            </a:pPr>
            <a:r>
              <a:rPr lang="cs-CZ" sz="2400" b="1" dirty="0"/>
              <a:t>		- </a:t>
            </a:r>
            <a:r>
              <a:rPr lang="cs-CZ" sz="2400" dirty="0" err="1"/>
              <a:t>cancer</a:t>
            </a:r>
            <a:r>
              <a:rPr lang="cs-CZ" sz="2400" dirty="0"/>
              <a:t> </a:t>
            </a:r>
            <a:r>
              <a:rPr lang="cs-CZ" sz="2400" dirty="0" err="1"/>
              <a:t>immunotherapy</a:t>
            </a:r>
            <a:endParaRPr lang="cs-CZ" sz="2400" dirty="0"/>
          </a:p>
          <a:p>
            <a:pPr marL="54000" indent="0">
              <a:buNone/>
            </a:pPr>
            <a:r>
              <a:rPr lang="cs-CZ" sz="2400" dirty="0"/>
              <a:t>		- </a:t>
            </a:r>
            <a:r>
              <a:rPr lang="cs-CZ" sz="2400" dirty="0" err="1"/>
              <a:t>Immune</a:t>
            </a:r>
            <a:r>
              <a:rPr lang="cs-CZ" sz="2400" dirty="0"/>
              <a:t> </a:t>
            </a:r>
            <a:r>
              <a:rPr lang="cs-CZ" sz="2400" dirty="0" err="1"/>
              <a:t>check</a:t>
            </a:r>
            <a:r>
              <a:rPr lang="cs-CZ" sz="2400" dirty="0"/>
              <a:t>-point </a:t>
            </a:r>
            <a:r>
              <a:rPr lang="cs-CZ" sz="2400" dirty="0" err="1"/>
              <a:t>inhibitors</a:t>
            </a:r>
            <a:r>
              <a:rPr lang="cs-CZ" sz="2400" dirty="0"/>
              <a:t> (anti-CTLA-4 </a:t>
            </a:r>
            <a:r>
              <a:rPr lang="cs-CZ" sz="2400" dirty="0" err="1"/>
              <a:t>or</a:t>
            </a:r>
            <a:r>
              <a:rPr lang="cs-CZ" sz="2400" dirty="0"/>
              <a:t> anti-PD(L)1)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0958AECA-5BE0-415C-A9B1-5E729F9253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14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371"/>
    </mc:Choice>
    <mc:Fallback xmlns="">
      <p:transition spd="slow" advTm="88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9400" y="835846"/>
            <a:ext cx="3220588" cy="451576"/>
          </a:xfrm>
        </p:spPr>
        <p:txBody>
          <a:bodyPr/>
          <a:lstStyle/>
          <a:p>
            <a:r>
              <a:rPr lang="cs-CZ" sz="24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Target on tumor </a:t>
            </a:r>
            <a:r>
              <a:rPr lang="cs-CZ" sz="2400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cells</a:t>
            </a:r>
            <a:endParaRPr lang="cs-CZ" sz="240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9999" y="1403269"/>
            <a:ext cx="11012217" cy="4951036"/>
          </a:xfrm>
        </p:spPr>
        <p:txBody>
          <a:bodyPr/>
          <a:lstStyle/>
          <a:p>
            <a:pPr marL="54000" indent="0">
              <a:buNone/>
            </a:pPr>
            <a:r>
              <a:rPr lang="cs-CZ" sz="2400" dirty="0" err="1"/>
              <a:t>The</a:t>
            </a:r>
            <a:r>
              <a:rPr lang="cs-CZ" sz="2400" dirty="0"/>
              <a:t> most </a:t>
            </a:r>
            <a:r>
              <a:rPr lang="cs-CZ" sz="2400" dirty="0" err="1"/>
              <a:t>common</a:t>
            </a:r>
            <a:r>
              <a:rPr lang="cs-CZ" sz="2400" dirty="0"/>
              <a:t> </a:t>
            </a:r>
            <a:r>
              <a:rPr lang="cs-CZ" sz="2400" dirty="0" err="1"/>
              <a:t>targets</a:t>
            </a:r>
            <a:r>
              <a:rPr lang="cs-CZ" sz="2400" dirty="0"/>
              <a:t> </a:t>
            </a:r>
          </a:p>
          <a:p>
            <a:pPr marL="527477" lvl="1" indent="-338477">
              <a:defRPr/>
            </a:pPr>
            <a:r>
              <a:rPr lang="cs-CZ" altLang="cs-CZ" b="1" dirty="0">
                <a:solidFill>
                  <a:srgbClr val="FF0000"/>
                </a:solidFill>
              </a:rPr>
              <a:t>EGFR</a:t>
            </a:r>
            <a:r>
              <a:rPr lang="cs-CZ" altLang="cs-CZ" dirty="0"/>
              <a:t> </a:t>
            </a:r>
            <a:r>
              <a:rPr lang="cs-CZ" altLang="cs-CZ" i="1" dirty="0"/>
              <a:t>(</a:t>
            </a:r>
            <a:r>
              <a:rPr lang="cs-CZ" altLang="cs-CZ" i="1" dirty="0" err="1"/>
              <a:t>epidermal</a:t>
            </a:r>
            <a:r>
              <a:rPr lang="cs-CZ" altLang="cs-CZ" i="1" dirty="0"/>
              <a:t> </a:t>
            </a:r>
            <a:r>
              <a:rPr lang="cs-CZ" altLang="cs-CZ" i="1" dirty="0" err="1"/>
              <a:t>growth</a:t>
            </a:r>
            <a:r>
              <a:rPr lang="cs-CZ" altLang="cs-CZ" i="1" dirty="0"/>
              <a:t> </a:t>
            </a:r>
            <a:r>
              <a:rPr lang="cs-CZ" altLang="cs-CZ" i="1" dirty="0" err="1"/>
              <a:t>factor</a:t>
            </a:r>
            <a:r>
              <a:rPr lang="cs-CZ" altLang="cs-CZ" i="1" dirty="0"/>
              <a:t> receptor) – </a:t>
            </a:r>
            <a:r>
              <a:rPr lang="cs-CZ" altLang="cs-CZ" b="1" dirty="0" err="1">
                <a:solidFill>
                  <a:srgbClr val="FF0000"/>
                </a:solidFill>
              </a:rPr>
              <a:t>trastuzumab</a:t>
            </a:r>
            <a:r>
              <a:rPr lang="cs-CZ" altLang="cs-CZ" b="1" dirty="0">
                <a:solidFill>
                  <a:srgbClr val="FF0000"/>
                </a:solidFill>
              </a:rPr>
              <a:t>, </a:t>
            </a:r>
            <a:r>
              <a:rPr lang="cs-CZ" altLang="cs-CZ" b="1" dirty="0" err="1">
                <a:solidFill>
                  <a:srgbClr val="FF0000"/>
                </a:solidFill>
              </a:rPr>
              <a:t>pertuzumab</a:t>
            </a:r>
            <a:r>
              <a:rPr lang="cs-CZ" altLang="cs-CZ" b="1" dirty="0">
                <a:solidFill>
                  <a:srgbClr val="FF0000"/>
                </a:solidFill>
              </a:rPr>
              <a:t>, </a:t>
            </a:r>
            <a:r>
              <a:rPr lang="cs-CZ" altLang="cs-CZ" b="1" dirty="0" err="1">
                <a:solidFill>
                  <a:srgbClr val="FF0000"/>
                </a:solidFill>
              </a:rPr>
              <a:t>erlotinib</a:t>
            </a:r>
            <a:r>
              <a:rPr lang="cs-CZ" altLang="cs-CZ" b="1" dirty="0">
                <a:solidFill>
                  <a:srgbClr val="FF0000"/>
                </a:solidFill>
              </a:rPr>
              <a:t>, </a:t>
            </a:r>
            <a:r>
              <a:rPr lang="cs-CZ" altLang="cs-CZ" dirty="0" err="1"/>
              <a:t>lapatinib</a:t>
            </a:r>
            <a:endParaRPr lang="cs-CZ" altLang="cs-CZ" dirty="0"/>
          </a:p>
          <a:p>
            <a:pPr marL="527477" lvl="1" indent="-338477">
              <a:defRPr/>
            </a:pPr>
            <a:r>
              <a:rPr lang="cs-CZ" altLang="cs-CZ" b="1" dirty="0">
                <a:solidFill>
                  <a:srgbClr val="FF0000"/>
                </a:solidFill>
              </a:rPr>
              <a:t>VEGF</a:t>
            </a:r>
            <a:r>
              <a:rPr lang="cs-CZ" altLang="cs-CZ" i="1" dirty="0"/>
              <a:t>(</a:t>
            </a:r>
            <a:r>
              <a:rPr lang="cs-CZ" altLang="cs-CZ" i="1" dirty="0" err="1"/>
              <a:t>vascular</a:t>
            </a:r>
            <a:r>
              <a:rPr lang="cs-CZ" altLang="cs-CZ" i="1" dirty="0"/>
              <a:t> </a:t>
            </a:r>
            <a:r>
              <a:rPr lang="cs-CZ" altLang="cs-CZ" i="1" dirty="0" err="1"/>
              <a:t>endothelial</a:t>
            </a:r>
            <a:r>
              <a:rPr lang="cs-CZ" altLang="cs-CZ" i="1" dirty="0"/>
              <a:t> </a:t>
            </a:r>
            <a:r>
              <a:rPr lang="cs-CZ" altLang="cs-CZ" i="1" dirty="0" err="1"/>
              <a:t>growth</a:t>
            </a:r>
            <a:r>
              <a:rPr lang="cs-CZ" altLang="cs-CZ" i="1" dirty="0"/>
              <a:t> </a:t>
            </a:r>
            <a:r>
              <a:rPr lang="cs-CZ" altLang="cs-CZ" i="1" dirty="0" err="1"/>
              <a:t>factor</a:t>
            </a:r>
            <a:r>
              <a:rPr lang="cs-CZ" altLang="cs-CZ" i="1" dirty="0"/>
              <a:t> receptor)- </a:t>
            </a:r>
            <a:r>
              <a:rPr lang="cs-CZ" altLang="cs-CZ" b="1" dirty="0" err="1">
                <a:solidFill>
                  <a:srgbClr val="FF0000"/>
                </a:solidFill>
              </a:rPr>
              <a:t>bevacizumab</a:t>
            </a:r>
            <a:r>
              <a:rPr lang="cs-CZ" altLang="cs-CZ" b="1" dirty="0">
                <a:solidFill>
                  <a:srgbClr val="FF0000"/>
                </a:solidFill>
              </a:rPr>
              <a:t>, </a:t>
            </a:r>
            <a:r>
              <a:rPr lang="cs-CZ" altLang="cs-CZ" b="1" dirty="0" err="1">
                <a:solidFill>
                  <a:srgbClr val="FF0000"/>
                </a:solidFill>
              </a:rPr>
              <a:t>sunitinib</a:t>
            </a:r>
            <a:endParaRPr lang="cs-CZ" altLang="cs-CZ" b="1" dirty="0">
              <a:solidFill>
                <a:srgbClr val="FF0000"/>
              </a:solidFill>
            </a:endParaRPr>
          </a:p>
          <a:p>
            <a:pPr marL="527477" lvl="1" indent="-338477">
              <a:defRPr/>
            </a:pPr>
            <a:r>
              <a:rPr lang="cs-CZ" altLang="cs-CZ" b="1" dirty="0">
                <a:solidFill>
                  <a:srgbClr val="FF0000"/>
                </a:solidFill>
              </a:rPr>
              <a:t>PDGF</a:t>
            </a:r>
            <a:r>
              <a:rPr lang="cs-CZ" altLang="cs-CZ" dirty="0"/>
              <a:t> (</a:t>
            </a:r>
            <a:r>
              <a:rPr lang="cs-CZ" altLang="cs-CZ" i="1" dirty="0" err="1"/>
              <a:t>platelet</a:t>
            </a:r>
            <a:r>
              <a:rPr lang="cs-CZ" altLang="cs-CZ" i="1" dirty="0"/>
              <a:t> </a:t>
            </a:r>
            <a:r>
              <a:rPr lang="cs-CZ" altLang="cs-CZ" i="1" dirty="0" err="1"/>
              <a:t>derived</a:t>
            </a:r>
            <a:r>
              <a:rPr lang="cs-CZ" altLang="cs-CZ" i="1" dirty="0"/>
              <a:t> </a:t>
            </a:r>
            <a:r>
              <a:rPr lang="cs-CZ" altLang="cs-CZ" i="1" dirty="0" err="1"/>
              <a:t>growth</a:t>
            </a:r>
            <a:r>
              <a:rPr lang="cs-CZ" altLang="cs-CZ" i="1" dirty="0"/>
              <a:t> </a:t>
            </a:r>
            <a:r>
              <a:rPr lang="cs-CZ" altLang="cs-CZ" i="1" dirty="0" err="1"/>
              <a:t>factor</a:t>
            </a:r>
            <a:r>
              <a:rPr lang="cs-CZ" altLang="cs-CZ" i="1" dirty="0"/>
              <a:t> receptor)</a:t>
            </a:r>
            <a:endParaRPr lang="cs-CZ" altLang="cs-CZ" dirty="0"/>
          </a:p>
          <a:p>
            <a:pPr marL="527477" lvl="1" indent="-338477">
              <a:defRPr/>
            </a:pPr>
            <a:r>
              <a:rPr lang="cs-CZ" altLang="cs-CZ" b="1" dirty="0">
                <a:solidFill>
                  <a:srgbClr val="FF0000"/>
                </a:solidFill>
              </a:rPr>
              <a:t>FGF</a:t>
            </a:r>
            <a:r>
              <a:rPr lang="cs-CZ" altLang="cs-CZ" dirty="0"/>
              <a:t> (</a:t>
            </a:r>
            <a:r>
              <a:rPr lang="cs-CZ" altLang="cs-CZ" i="1" dirty="0"/>
              <a:t>fibroblast</a:t>
            </a:r>
            <a:r>
              <a:rPr lang="cs-CZ" altLang="cs-CZ" dirty="0"/>
              <a:t> </a:t>
            </a:r>
            <a:r>
              <a:rPr lang="cs-CZ" altLang="cs-CZ" i="1" dirty="0" err="1"/>
              <a:t>growth</a:t>
            </a:r>
            <a:r>
              <a:rPr lang="cs-CZ" altLang="cs-CZ" i="1" dirty="0"/>
              <a:t> </a:t>
            </a:r>
            <a:r>
              <a:rPr lang="cs-CZ" altLang="cs-CZ" i="1" dirty="0" err="1"/>
              <a:t>factor</a:t>
            </a:r>
            <a:r>
              <a:rPr lang="cs-CZ" altLang="cs-CZ" i="1" dirty="0"/>
              <a:t> receptor)</a:t>
            </a:r>
          </a:p>
          <a:p>
            <a:pPr marL="527477" lvl="1" indent="-338477">
              <a:defRPr/>
            </a:pPr>
            <a:r>
              <a:rPr lang="cs-CZ" b="1" dirty="0">
                <a:solidFill>
                  <a:srgbClr val="FF0000"/>
                </a:solidFill>
              </a:rPr>
              <a:t>SCGF </a:t>
            </a:r>
            <a:r>
              <a:rPr lang="cs-CZ" i="1" dirty="0"/>
              <a:t>= </a:t>
            </a:r>
            <a:r>
              <a:rPr lang="cs-CZ" b="1" dirty="0">
                <a:solidFill>
                  <a:srgbClr val="FF0000"/>
                </a:solidFill>
              </a:rPr>
              <a:t>c-KIT </a:t>
            </a:r>
            <a:r>
              <a:rPr lang="cs-CZ" i="1" dirty="0"/>
              <a:t>(stem cell </a:t>
            </a:r>
            <a:r>
              <a:rPr lang="cs-CZ" i="1" dirty="0" err="1"/>
              <a:t>growth</a:t>
            </a:r>
            <a:r>
              <a:rPr lang="cs-CZ" i="1" dirty="0"/>
              <a:t> </a:t>
            </a:r>
            <a:r>
              <a:rPr lang="cs-CZ" i="1" dirty="0" err="1"/>
              <a:t>factor</a:t>
            </a:r>
            <a:r>
              <a:rPr lang="cs-CZ" i="1" dirty="0"/>
              <a:t>) - </a:t>
            </a:r>
            <a:r>
              <a:rPr lang="cs-CZ" b="1" dirty="0" err="1">
                <a:solidFill>
                  <a:srgbClr val="FF0000"/>
                </a:solidFill>
              </a:rPr>
              <a:t>imatinib</a:t>
            </a:r>
            <a:endParaRPr lang="cs-CZ" b="1" dirty="0">
              <a:solidFill>
                <a:srgbClr val="FF0000"/>
              </a:solidFill>
            </a:endParaRPr>
          </a:p>
          <a:p>
            <a:pPr marL="54000" indent="0">
              <a:buNone/>
            </a:pPr>
            <a:endParaRPr lang="cs-CZ" sz="2400" dirty="0"/>
          </a:p>
          <a:p>
            <a:pPr marL="54000" indent="0">
              <a:buNone/>
            </a:pPr>
            <a:r>
              <a:rPr lang="cs-CZ" sz="2400" b="1" dirty="0" err="1"/>
              <a:t>MoA</a:t>
            </a:r>
            <a:r>
              <a:rPr lang="cs-CZ" sz="2400" dirty="0"/>
              <a:t>:</a:t>
            </a:r>
          </a:p>
          <a:p>
            <a:pPr>
              <a:buFontTx/>
              <a:buChar char="-"/>
            </a:pPr>
            <a:r>
              <a:rPr lang="cs-CZ" sz="2400" dirty="0" err="1"/>
              <a:t>antagonization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extracelullar</a:t>
            </a:r>
            <a:r>
              <a:rPr lang="cs-CZ" sz="2400" dirty="0"/>
              <a:t> part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b="1" dirty="0">
                <a:solidFill>
                  <a:schemeClr val="tx2">
                    <a:lumMod val="75000"/>
                  </a:schemeClr>
                </a:solidFill>
              </a:rPr>
              <a:t>receptor</a:t>
            </a:r>
            <a:r>
              <a:rPr lang="cs-CZ" sz="2400" dirty="0"/>
              <a:t> </a:t>
            </a:r>
            <a:r>
              <a:rPr lang="cs-CZ" sz="2400" dirty="0" err="1"/>
              <a:t>or</a:t>
            </a:r>
            <a:r>
              <a:rPr lang="cs-CZ" sz="2400" dirty="0"/>
              <a:t> </a:t>
            </a:r>
            <a:r>
              <a:rPr lang="cs-CZ" sz="2400" dirty="0" err="1"/>
              <a:t>endogenous</a:t>
            </a:r>
            <a:r>
              <a:rPr lang="cs-CZ" sz="2400" dirty="0"/>
              <a:t> </a:t>
            </a:r>
            <a:r>
              <a:rPr lang="cs-CZ" sz="2400" b="1" dirty="0">
                <a:solidFill>
                  <a:schemeClr val="tx2">
                    <a:lumMod val="75000"/>
                  </a:schemeClr>
                </a:solidFill>
              </a:rPr>
              <a:t>ligand</a:t>
            </a:r>
            <a:r>
              <a:rPr lang="cs-CZ" sz="2400" dirty="0"/>
              <a:t>  - </a:t>
            </a:r>
            <a:r>
              <a:rPr lang="cs-CZ" sz="2400" dirty="0" err="1">
                <a:solidFill>
                  <a:srgbClr val="3333FF"/>
                </a:solidFill>
              </a:rPr>
              <a:t>monoclonal</a:t>
            </a:r>
            <a:r>
              <a:rPr lang="cs-CZ" sz="2400" dirty="0">
                <a:solidFill>
                  <a:srgbClr val="3333FF"/>
                </a:solidFill>
              </a:rPr>
              <a:t> </a:t>
            </a:r>
            <a:r>
              <a:rPr lang="cs-CZ" sz="2400" dirty="0" err="1">
                <a:solidFill>
                  <a:srgbClr val="3333FF"/>
                </a:solidFill>
              </a:rPr>
              <a:t>antibodies</a:t>
            </a:r>
            <a:r>
              <a:rPr lang="cs-CZ" sz="2400" dirty="0">
                <a:solidFill>
                  <a:srgbClr val="3333FF"/>
                </a:solidFill>
              </a:rPr>
              <a:t> (-</a:t>
            </a:r>
            <a:r>
              <a:rPr lang="cs-CZ" sz="2400" dirty="0" err="1">
                <a:solidFill>
                  <a:srgbClr val="3333FF"/>
                </a:solidFill>
              </a:rPr>
              <a:t>mabs</a:t>
            </a:r>
            <a:r>
              <a:rPr lang="cs-CZ" sz="2400" dirty="0">
                <a:solidFill>
                  <a:srgbClr val="3333FF"/>
                </a:solidFill>
              </a:rPr>
              <a:t>)</a:t>
            </a:r>
          </a:p>
          <a:p>
            <a:pPr>
              <a:buFontTx/>
              <a:buChar char="-"/>
            </a:pPr>
            <a:endParaRPr lang="cs-CZ" sz="2400" dirty="0">
              <a:solidFill>
                <a:srgbClr val="3333FF"/>
              </a:solidFill>
            </a:endParaRPr>
          </a:p>
          <a:p>
            <a:pPr>
              <a:buFontTx/>
              <a:buChar char="-"/>
            </a:pPr>
            <a:r>
              <a:rPr lang="cs-CZ" sz="2400" dirty="0" err="1"/>
              <a:t>inhibition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b="1" dirty="0" err="1">
                <a:solidFill>
                  <a:schemeClr val="tx2">
                    <a:lumMod val="75000"/>
                  </a:schemeClr>
                </a:solidFill>
              </a:rPr>
              <a:t>intracellular</a:t>
            </a:r>
            <a:r>
              <a:rPr lang="cs-CZ" sz="24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sz="2400" b="1" dirty="0" err="1">
                <a:solidFill>
                  <a:schemeClr val="tx2">
                    <a:lumMod val="75000"/>
                  </a:schemeClr>
                </a:solidFill>
              </a:rPr>
              <a:t>pathway</a:t>
            </a:r>
            <a:r>
              <a:rPr lang="cs-CZ" sz="24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sz="2400" dirty="0"/>
              <a:t>– </a:t>
            </a:r>
            <a:r>
              <a:rPr lang="cs-CZ" sz="2400" dirty="0" err="1">
                <a:solidFill>
                  <a:srgbClr val="0000FF"/>
                </a:solidFill>
              </a:rPr>
              <a:t>proteinkinase</a:t>
            </a:r>
            <a:r>
              <a:rPr lang="cs-CZ" sz="2400" dirty="0">
                <a:solidFill>
                  <a:srgbClr val="0000FF"/>
                </a:solidFill>
              </a:rPr>
              <a:t> </a:t>
            </a:r>
            <a:r>
              <a:rPr lang="cs-CZ" sz="2400" dirty="0" err="1">
                <a:solidFill>
                  <a:srgbClr val="0000FF"/>
                </a:solidFill>
              </a:rPr>
              <a:t>inhibitors</a:t>
            </a:r>
            <a:r>
              <a:rPr lang="cs-CZ" sz="2400" dirty="0">
                <a:solidFill>
                  <a:srgbClr val="0000FF"/>
                </a:solidFill>
              </a:rPr>
              <a:t> (-</a:t>
            </a:r>
            <a:r>
              <a:rPr lang="cs-CZ" sz="2400" dirty="0" err="1">
                <a:solidFill>
                  <a:srgbClr val="0000FF"/>
                </a:solidFill>
              </a:rPr>
              <a:t>nibs</a:t>
            </a:r>
            <a:r>
              <a:rPr lang="cs-CZ" sz="24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F6CE5670-3DDF-46A2-9D9B-94C0C885CBF0}"/>
              </a:ext>
            </a:extLst>
          </p:cNvPr>
          <p:cNvSpPr txBox="1">
            <a:spLocks/>
          </p:cNvSpPr>
          <p:nvPr/>
        </p:nvSpPr>
        <p:spPr>
          <a:xfrm>
            <a:off x="1510413" y="268424"/>
            <a:ext cx="11012217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altLang="cs-CZ" sz="3600" kern="0">
                <a:solidFill>
                  <a:schemeClr val="tx1"/>
                </a:solidFill>
                <a:latin typeface="Calibri" panose="020F0502020204030204" pitchFamily="34" charset="0"/>
              </a:rPr>
              <a:t>1. Biological (targeted) treatment in </a:t>
            </a:r>
            <a:r>
              <a:rPr lang="cs-CZ" altLang="cs-CZ" sz="3600" ker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oncology</a:t>
            </a:r>
            <a:endParaRPr lang="cs-CZ" sz="3600" kern="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BF426155-171D-4A8C-9BE8-D2505CA0B8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93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954"/>
    </mc:Choice>
    <mc:Fallback xmlns="">
      <p:transition spd="slow" advTm="110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526942" y="278929"/>
            <a:ext cx="10662834" cy="684154"/>
          </a:xfr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2"/>
                  </a:outerShdw>
                </a:effectLst>
              </a14:hiddenEffects>
            </a:ext>
          </a:extLst>
        </p:spPr>
        <p:txBody>
          <a:bodyPr vert="horz" lIns="92075" tIns="46038" rIns="92075" bIns="46038" rtlCol="0" anchor="b" anchorCtr="1">
            <a:noAutofit/>
          </a:bodyPr>
          <a:lstStyle/>
          <a:p>
            <a:pPr algn="ctr"/>
            <a:r>
              <a:rPr lang="cs-CZ" dirty="0" err="1"/>
              <a:t>Targeted</a:t>
            </a:r>
            <a:r>
              <a:rPr lang="cs-CZ" dirty="0"/>
              <a:t> </a:t>
            </a:r>
            <a:r>
              <a:rPr lang="cs-CZ" dirty="0" err="1"/>
              <a:t>therapy</a:t>
            </a:r>
            <a:r>
              <a:rPr lang="cs-CZ" dirty="0"/>
              <a:t> – „</a:t>
            </a:r>
            <a:r>
              <a:rPr lang="cs-CZ" dirty="0" err="1"/>
              <a:t>mAbs</a:t>
            </a:r>
            <a:r>
              <a:rPr lang="cs-CZ" dirty="0"/>
              <a:t> and –</a:t>
            </a:r>
            <a:r>
              <a:rPr lang="cs-CZ" dirty="0" err="1"/>
              <a:t>nibs</a:t>
            </a:r>
            <a:r>
              <a:rPr lang="cs-CZ" dirty="0"/>
              <a:t>“</a:t>
            </a:r>
            <a:endParaRPr lang="en-US" sz="3400" dirty="0"/>
          </a:p>
        </p:txBody>
      </p:sp>
      <p:sp>
        <p:nvSpPr>
          <p:cNvPr id="11267" name="Oval 3"/>
          <p:cNvSpPr>
            <a:spLocks noChangeArrowheads="1"/>
          </p:cNvSpPr>
          <p:nvPr/>
        </p:nvSpPr>
        <p:spPr bwMode="auto">
          <a:xfrm rot="-300000">
            <a:off x="2690813" y="2763839"/>
            <a:ext cx="6754812" cy="3341687"/>
          </a:xfrm>
          <a:prstGeom prst="ellipse">
            <a:avLst/>
          </a:prstGeom>
          <a:solidFill>
            <a:schemeClr val="folHlink">
              <a:alpha val="50195"/>
            </a:schemeClr>
          </a:solidFill>
          <a:ln w="57150" cmpd="tri">
            <a:solidFill>
              <a:srgbClr val="FFFF00"/>
            </a:solidFill>
            <a:prstDash val="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 algn="ctr"/>
            <a:endParaRPr lang="en-GB"/>
          </a:p>
        </p:txBody>
      </p:sp>
      <p:grpSp>
        <p:nvGrpSpPr>
          <p:cNvPr id="11268" name="Group 4"/>
          <p:cNvGrpSpPr>
            <a:grpSpLocks/>
          </p:cNvGrpSpPr>
          <p:nvPr/>
        </p:nvGrpSpPr>
        <p:grpSpPr bwMode="auto">
          <a:xfrm>
            <a:off x="6834189" y="1957389"/>
            <a:ext cx="261937" cy="319087"/>
            <a:chOff x="3345" y="1233"/>
            <a:chExt cx="165" cy="201"/>
          </a:xfrm>
        </p:grpSpPr>
        <p:sp>
          <p:nvSpPr>
            <p:cNvPr id="11362" name="AutoShape 5"/>
            <p:cNvSpPr>
              <a:spLocks noChangeArrowheads="1"/>
            </p:cNvSpPr>
            <p:nvPr/>
          </p:nvSpPr>
          <p:spPr bwMode="auto">
            <a:xfrm rot="-10200000">
              <a:off x="3345" y="1238"/>
              <a:ext cx="139" cy="196"/>
            </a:xfrm>
            <a:prstGeom prst="triangle">
              <a:avLst>
                <a:gd name="adj" fmla="val 49991"/>
              </a:avLst>
            </a:prstGeom>
            <a:solidFill>
              <a:srgbClr val="5F6493"/>
            </a:solidFill>
            <a:ln w="12700">
              <a:solidFill>
                <a:srgbClr val="5F649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363" name="AutoShape 6"/>
            <p:cNvSpPr>
              <a:spLocks noChangeArrowheads="1"/>
            </p:cNvSpPr>
            <p:nvPr/>
          </p:nvSpPr>
          <p:spPr bwMode="auto">
            <a:xfrm rot="-10200000">
              <a:off x="3372" y="1233"/>
              <a:ext cx="138" cy="196"/>
            </a:xfrm>
            <a:prstGeom prst="triangle">
              <a:avLst>
                <a:gd name="adj" fmla="val 49991"/>
              </a:avLst>
            </a:prstGeom>
            <a:solidFill>
              <a:srgbClr val="33CCCC"/>
            </a:solidFill>
            <a:ln w="12700">
              <a:solidFill>
                <a:srgbClr val="00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11269" name="Group 7"/>
          <p:cNvGrpSpPr>
            <a:grpSpLocks/>
          </p:cNvGrpSpPr>
          <p:nvPr/>
        </p:nvGrpSpPr>
        <p:grpSpPr bwMode="auto">
          <a:xfrm>
            <a:off x="6696075" y="1257300"/>
            <a:ext cx="260350" cy="317500"/>
            <a:chOff x="3010" y="1208"/>
            <a:chExt cx="164" cy="200"/>
          </a:xfrm>
        </p:grpSpPr>
        <p:sp>
          <p:nvSpPr>
            <p:cNvPr id="11360" name="AutoShape 8"/>
            <p:cNvSpPr>
              <a:spLocks noChangeArrowheads="1"/>
            </p:cNvSpPr>
            <p:nvPr/>
          </p:nvSpPr>
          <p:spPr bwMode="auto">
            <a:xfrm rot="-10200000">
              <a:off x="3010" y="1212"/>
              <a:ext cx="138" cy="196"/>
            </a:xfrm>
            <a:prstGeom prst="triangle">
              <a:avLst>
                <a:gd name="adj" fmla="val 49991"/>
              </a:avLst>
            </a:prstGeom>
            <a:solidFill>
              <a:srgbClr val="5F6493"/>
            </a:solidFill>
            <a:ln w="12700">
              <a:solidFill>
                <a:srgbClr val="5F649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361" name="AutoShape 9"/>
            <p:cNvSpPr>
              <a:spLocks noChangeArrowheads="1"/>
            </p:cNvSpPr>
            <p:nvPr/>
          </p:nvSpPr>
          <p:spPr bwMode="auto">
            <a:xfrm rot="-10200000">
              <a:off x="3036" y="1208"/>
              <a:ext cx="138" cy="195"/>
            </a:xfrm>
            <a:prstGeom prst="triangle">
              <a:avLst>
                <a:gd name="adj" fmla="val 49991"/>
              </a:avLst>
            </a:prstGeom>
            <a:solidFill>
              <a:srgbClr val="33CCCC"/>
            </a:solidFill>
            <a:ln w="12700">
              <a:solidFill>
                <a:srgbClr val="00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1270" name="Rectangle 10"/>
          <p:cNvSpPr>
            <a:spLocks noChangeArrowheads="1"/>
          </p:cNvSpPr>
          <p:nvPr/>
        </p:nvSpPr>
        <p:spPr bwMode="auto">
          <a:xfrm>
            <a:off x="8070851" y="2239964"/>
            <a:ext cx="13747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/>
            <a:r>
              <a:rPr lang="cs-CZ" sz="1400" b="1" dirty="0">
                <a:latin typeface="Arial" charset="0"/>
              </a:rPr>
              <a:t>Cell </a:t>
            </a:r>
            <a:r>
              <a:rPr lang="cs-CZ" sz="1400" b="1" dirty="0" err="1">
                <a:latin typeface="Arial" charset="0"/>
              </a:rPr>
              <a:t>membrane</a:t>
            </a:r>
            <a:endParaRPr lang="en-US" sz="1400" b="1" dirty="0">
              <a:latin typeface="Arial" charset="0"/>
            </a:endParaRPr>
          </a:p>
        </p:txBody>
      </p:sp>
      <p:sp>
        <p:nvSpPr>
          <p:cNvPr id="11271" name="Line 11"/>
          <p:cNvSpPr>
            <a:spLocks noChangeShapeType="1"/>
          </p:cNvSpPr>
          <p:nvPr/>
        </p:nvSpPr>
        <p:spPr bwMode="auto">
          <a:xfrm flipH="1">
            <a:off x="8323264" y="2693988"/>
            <a:ext cx="198437" cy="304800"/>
          </a:xfrm>
          <a:prstGeom prst="line">
            <a:avLst/>
          </a:prstGeom>
          <a:noFill/>
          <a:ln w="25400">
            <a:solidFill>
              <a:srgbClr val="FF9966"/>
            </a:solidFill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1272" name="Rectangle 12"/>
          <p:cNvSpPr>
            <a:spLocks noChangeArrowheads="1"/>
          </p:cNvSpPr>
          <p:nvPr/>
        </p:nvSpPr>
        <p:spPr bwMode="auto">
          <a:xfrm>
            <a:off x="4787900" y="2073275"/>
            <a:ext cx="1062038" cy="56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>
              <a:lnSpc>
                <a:spcPct val="110000"/>
              </a:lnSpc>
            </a:pPr>
            <a:r>
              <a:rPr lang="cs-CZ" sz="1400" b="1" dirty="0">
                <a:latin typeface="Arial" charset="0"/>
              </a:rPr>
              <a:t>Ligand </a:t>
            </a:r>
            <a:r>
              <a:rPr lang="cs-CZ" sz="1400" b="1" dirty="0" err="1">
                <a:latin typeface="Arial" charset="0"/>
              </a:rPr>
              <a:t>bindingl</a:t>
            </a:r>
            <a:endParaRPr lang="en-US" sz="1400" b="1" dirty="0">
              <a:latin typeface="Arial" charset="0"/>
            </a:endParaRPr>
          </a:p>
        </p:txBody>
      </p:sp>
      <p:sp>
        <p:nvSpPr>
          <p:cNvPr id="11273" name="Line 13"/>
          <p:cNvSpPr>
            <a:spLocks noChangeShapeType="1"/>
          </p:cNvSpPr>
          <p:nvPr/>
        </p:nvSpPr>
        <p:spPr bwMode="auto">
          <a:xfrm>
            <a:off x="4743453" y="2350820"/>
            <a:ext cx="1125537" cy="0"/>
          </a:xfrm>
          <a:prstGeom prst="line">
            <a:avLst/>
          </a:prstGeom>
          <a:noFill/>
          <a:ln w="25400">
            <a:solidFill>
              <a:srgbClr val="FFFF00"/>
            </a:solidFill>
            <a:prstDash val="sysDot"/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dirty="0"/>
          </a:p>
        </p:txBody>
      </p:sp>
      <p:sp>
        <p:nvSpPr>
          <p:cNvPr id="11274" name="Rectangle 14"/>
          <p:cNvSpPr>
            <a:spLocks noChangeArrowheads="1"/>
          </p:cNvSpPr>
          <p:nvPr/>
        </p:nvSpPr>
        <p:spPr bwMode="auto">
          <a:xfrm>
            <a:off x="7280275" y="1882776"/>
            <a:ext cx="1130300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1275" name="Rectangle 15"/>
          <p:cNvSpPr>
            <a:spLocks noChangeArrowheads="1"/>
          </p:cNvSpPr>
          <p:nvPr/>
        </p:nvSpPr>
        <p:spPr bwMode="auto">
          <a:xfrm>
            <a:off x="5334001" y="1574801"/>
            <a:ext cx="278447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/>
            <a:r>
              <a:rPr lang="cs-CZ" sz="1400" b="1" dirty="0" err="1">
                <a:latin typeface="Arial" charset="0"/>
              </a:rPr>
              <a:t>Receptor´s</a:t>
            </a:r>
            <a:r>
              <a:rPr lang="cs-CZ" sz="1400" b="1" dirty="0">
                <a:latin typeface="Arial" charset="0"/>
              </a:rPr>
              <a:t> </a:t>
            </a:r>
            <a:r>
              <a:rPr lang="cs-CZ" sz="1400" b="1" dirty="0" err="1">
                <a:latin typeface="Arial" charset="0"/>
              </a:rPr>
              <a:t>activation</a:t>
            </a:r>
            <a:endParaRPr lang="en-US" sz="1400" b="1" dirty="0">
              <a:latin typeface="Arial" charset="0"/>
            </a:endParaRPr>
          </a:p>
        </p:txBody>
      </p:sp>
      <p:grpSp>
        <p:nvGrpSpPr>
          <p:cNvPr id="11276" name="Group 16"/>
          <p:cNvGrpSpPr>
            <a:grpSpLocks/>
          </p:cNvGrpSpPr>
          <p:nvPr/>
        </p:nvGrpSpPr>
        <p:grpSpPr bwMode="auto">
          <a:xfrm>
            <a:off x="6683375" y="1947864"/>
            <a:ext cx="577850" cy="1914525"/>
            <a:chOff x="3250" y="1227"/>
            <a:chExt cx="364" cy="1206"/>
          </a:xfrm>
        </p:grpSpPr>
        <p:sp>
          <p:nvSpPr>
            <p:cNvPr id="11354" name="Freeform 17"/>
            <p:cNvSpPr>
              <a:spLocks/>
            </p:cNvSpPr>
            <p:nvPr/>
          </p:nvSpPr>
          <p:spPr bwMode="auto">
            <a:xfrm>
              <a:off x="3267" y="1227"/>
              <a:ext cx="347" cy="552"/>
            </a:xfrm>
            <a:custGeom>
              <a:avLst/>
              <a:gdLst>
                <a:gd name="T0" fmla="*/ 0 w 347"/>
                <a:gd name="T1" fmla="*/ 0 h 552"/>
                <a:gd name="T2" fmla="*/ 107 w 347"/>
                <a:gd name="T3" fmla="*/ 10 h 552"/>
                <a:gd name="T4" fmla="*/ 169 w 347"/>
                <a:gd name="T5" fmla="*/ 160 h 552"/>
                <a:gd name="T6" fmla="*/ 256 w 347"/>
                <a:gd name="T7" fmla="*/ 22 h 552"/>
                <a:gd name="T8" fmla="*/ 346 w 347"/>
                <a:gd name="T9" fmla="*/ 29 h 552"/>
                <a:gd name="T10" fmla="*/ 187 w 347"/>
                <a:gd name="T11" fmla="*/ 289 h 552"/>
                <a:gd name="T12" fmla="*/ 165 w 347"/>
                <a:gd name="T13" fmla="*/ 551 h 552"/>
                <a:gd name="T14" fmla="*/ 95 w 347"/>
                <a:gd name="T15" fmla="*/ 545 h 552"/>
                <a:gd name="T16" fmla="*/ 118 w 347"/>
                <a:gd name="T17" fmla="*/ 279 h 552"/>
                <a:gd name="T18" fmla="*/ 0 w 347"/>
                <a:gd name="T19" fmla="*/ 0 h 5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47" h="552">
                  <a:moveTo>
                    <a:pt x="0" y="0"/>
                  </a:moveTo>
                  <a:lnTo>
                    <a:pt x="107" y="10"/>
                  </a:lnTo>
                  <a:lnTo>
                    <a:pt x="169" y="160"/>
                  </a:lnTo>
                  <a:lnTo>
                    <a:pt x="256" y="22"/>
                  </a:lnTo>
                  <a:lnTo>
                    <a:pt x="346" y="29"/>
                  </a:lnTo>
                  <a:lnTo>
                    <a:pt x="187" y="289"/>
                  </a:lnTo>
                  <a:lnTo>
                    <a:pt x="165" y="551"/>
                  </a:lnTo>
                  <a:lnTo>
                    <a:pt x="95" y="545"/>
                  </a:lnTo>
                  <a:lnTo>
                    <a:pt x="118" y="279"/>
                  </a:lnTo>
                  <a:lnTo>
                    <a:pt x="0" y="0"/>
                  </a:lnTo>
                </a:path>
              </a:pathLst>
            </a:custGeom>
            <a:solidFill>
              <a:srgbClr val="FFFF00"/>
            </a:solidFill>
            <a:ln w="12700" cap="rnd" cmpd="sng">
              <a:solidFill>
                <a:srgbClr val="5F6493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11355" name="Group 18"/>
            <p:cNvGrpSpPr>
              <a:grpSpLocks/>
            </p:cNvGrpSpPr>
            <p:nvPr/>
          </p:nvGrpSpPr>
          <p:grpSpPr bwMode="auto">
            <a:xfrm>
              <a:off x="3250" y="1228"/>
              <a:ext cx="348" cy="1205"/>
              <a:chOff x="3250" y="1228"/>
              <a:chExt cx="348" cy="1205"/>
            </a:xfrm>
          </p:grpSpPr>
          <p:pic>
            <p:nvPicPr>
              <p:cNvPr id="11356" name="Picture 19"/>
              <p:cNvPicPr>
                <a:picLocks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99" y="1470"/>
                <a:ext cx="137" cy="9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1357" name="Freeform 20"/>
              <p:cNvSpPr>
                <a:spLocks/>
              </p:cNvSpPr>
              <p:nvPr/>
            </p:nvSpPr>
            <p:spPr bwMode="auto">
              <a:xfrm>
                <a:off x="3250" y="1228"/>
                <a:ext cx="348" cy="552"/>
              </a:xfrm>
              <a:custGeom>
                <a:avLst/>
                <a:gdLst>
                  <a:gd name="T0" fmla="*/ 0 w 348"/>
                  <a:gd name="T1" fmla="*/ 0 h 552"/>
                  <a:gd name="T2" fmla="*/ 107 w 348"/>
                  <a:gd name="T3" fmla="*/ 10 h 552"/>
                  <a:gd name="T4" fmla="*/ 170 w 348"/>
                  <a:gd name="T5" fmla="*/ 160 h 552"/>
                  <a:gd name="T6" fmla="*/ 257 w 348"/>
                  <a:gd name="T7" fmla="*/ 22 h 552"/>
                  <a:gd name="T8" fmla="*/ 347 w 348"/>
                  <a:gd name="T9" fmla="*/ 29 h 552"/>
                  <a:gd name="T10" fmla="*/ 187 w 348"/>
                  <a:gd name="T11" fmla="*/ 289 h 552"/>
                  <a:gd name="T12" fmla="*/ 166 w 348"/>
                  <a:gd name="T13" fmla="*/ 551 h 552"/>
                  <a:gd name="T14" fmla="*/ 96 w 348"/>
                  <a:gd name="T15" fmla="*/ 545 h 552"/>
                  <a:gd name="T16" fmla="*/ 118 w 348"/>
                  <a:gd name="T17" fmla="*/ 279 h 552"/>
                  <a:gd name="T18" fmla="*/ 0 w 348"/>
                  <a:gd name="T19" fmla="*/ 0 h 5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48" h="552">
                    <a:moveTo>
                      <a:pt x="0" y="0"/>
                    </a:moveTo>
                    <a:lnTo>
                      <a:pt x="107" y="10"/>
                    </a:lnTo>
                    <a:lnTo>
                      <a:pt x="170" y="160"/>
                    </a:lnTo>
                    <a:lnTo>
                      <a:pt x="257" y="22"/>
                    </a:lnTo>
                    <a:lnTo>
                      <a:pt x="347" y="29"/>
                    </a:lnTo>
                    <a:lnTo>
                      <a:pt x="187" y="289"/>
                    </a:lnTo>
                    <a:lnTo>
                      <a:pt x="166" y="551"/>
                    </a:lnTo>
                    <a:lnTo>
                      <a:pt x="96" y="545"/>
                    </a:lnTo>
                    <a:lnTo>
                      <a:pt x="118" y="279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1"/>
              </a:solidFill>
              <a:ln w="12700" cap="rnd" cmpd="sng">
                <a:solidFill>
                  <a:srgbClr val="5F6493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358" name="Rectangle 21"/>
              <p:cNvSpPr>
                <a:spLocks noChangeArrowheads="1"/>
              </p:cNvSpPr>
              <p:nvPr/>
            </p:nvSpPr>
            <p:spPr bwMode="auto">
              <a:xfrm rot="5640000">
                <a:off x="3296" y="1905"/>
                <a:ext cx="128" cy="120"/>
              </a:xfrm>
              <a:prstGeom prst="rect">
                <a:avLst/>
              </a:prstGeom>
              <a:gradFill rotWithShape="0">
                <a:gsLst>
                  <a:gs pos="0">
                    <a:srgbClr val="4C667F"/>
                  </a:gs>
                  <a:gs pos="50000">
                    <a:srgbClr val="99CCFF"/>
                  </a:gs>
                  <a:gs pos="100000">
                    <a:srgbClr val="4C667F"/>
                  </a:gs>
                </a:gsLst>
                <a:lin ang="0" scaled="1"/>
              </a:gradFill>
              <a:ln w="12700">
                <a:solidFill>
                  <a:srgbClr val="CC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59" name="Rectangle 22"/>
              <p:cNvSpPr>
                <a:spLocks noChangeArrowheads="1"/>
              </p:cNvSpPr>
              <p:nvPr/>
            </p:nvSpPr>
            <p:spPr bwMode="auto">
              <a:xfrm rot="5640000">
                <a:off x="3277" y="2122"/>
                <a:ext cx="130" cy="121"/>
              </a:xfrm>
              <a:prstGeom prst="rect">
                <a:avLst/>
              </a:prstGeom>
              <a:gradFill rotWithShape="0">
                <a:gsLst>
                  <a:gs pos="0">
                    <a:srgbClr val="4C667F"/>
                  </a:gs>
                  <a:gs pos="50000">
                    <a:srgbClr val="99CCFF"/>
                  </a:gs>
                  <a:gs pos="100000">
                    <a:srgbClr val="4C667F"/>
                  </a:gs>
                </a:gsLst>
                <a:lin ang="0" scaled="1"/>
              </a:gradFill>
              <a:ln w="12700">
                <a:solidFill>
                  <a:srgbClr val="CC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  <p:grpSp>
        <p:nvGrpSpPr>
          <p:cNvPr id="11277" name="Group 23"/>
          <p:cNvGrpSpPr>
            <a:grpSpLocks/>
          </p:cNvGrpSpPr>
          <p:nvPr/>
        </p:nvGrpSpPr>
        <p:grpSpPr bwMode="auto">
          <a:xfrm>
            <a:off x="6154739" y="1936751"/>
            <a:ext cx="573087" cy="1916113"/>
            <a:chOff x="2917" y="1220"/>
            <a:chExt cx="361" cy="1207"/>
          </a:xfrm>
        </p:grpSpPr>
        <p:pic>
          <p:nvPicPr>
            <p:cNvPr id="11348" name="Picture 24"/>
            <p:cNvPicPr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" y="1463"/>
              <a:ext cx="137" cy="9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349" name="Rectangle 25"/>
            <p:cNvSpPr>
              <a:spLocks noChangeArrowheads="1"/>
            </p:cNvSpPr>
            <p:nvPr/>
          </p:nvSpPr>
          <p:spPr bwMode="auto">
            <a:xfrm rot="5640000">
              <a:off x="2959" y="1898"/>
              <a:ext cx="128" cy="121"/>
            </a:xfrm>
            <a:prstGeom prst="rect">
              <a:avLst/>
            </a:prstGeom>
            <a:gradFill rotWithShape="0">
              <a:gsLst>
                <a:gs pos="0">
                  <a:srgbClr val="4C667F"/>
                </a:gs>
                <a:gs pos="50000">
                  <a:srgbClr val="99CCFF"/>
                </a:gs>
                <a:gs pos="100000">
                  <a:srgbClr val="4C667F"/>
                </a:gs>
              </a:gsLst>
              <a:lin ang="0" scaled="1"/>
            </a:gradFill>
            <a:ln w="12700">
              <a:solidFill>
                <a:srgbClr val="CC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350" name="Rectangle 26"/>
            <p:cNvSpPr>
              <a:spLocks noChangeArrowheads="1"/>
            </p:cNvSpPr>
            <p:nvPr/>
          </p:nvSpPr>
          <p:spPr bwMode="auto">
            <a:xfrm rot="5640000">
              <a:off x="2941" y="2115"/>
              <a:ext cx="129" cy="121"/>
            </a:xfrm>
            <a:prstGeom prst="rect">
              <a:avLst/>
            </a:prstGeom>
            <a:gradFill rotWithShape="0">
              <a:gsLst>
                <a:gs pos="0">
                  <a:srgbClr val="4C667F"/>
                </a:gs>
                <a:gs pos="50000">
                  <a:srgbClr val="99CCFF"/>
                </a:gs>
                <a:gs pos="100000">
                  <a:srgbClr val="4C667F"/>
                </a:gs>
              </a:gsLst>
              <a:lin ang="0" scaled="1"/>
            </a:gradFill>
            <a:ln w="12700">
              <a:solidFill>
                <a:srgbClr val="CC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grpSp>
          <p:nvGrpSpPr>
            <p:cNvPr id="11351" name="Group 27"/>
            <p:cNvGrpSpPr>
              <a:grpSpLocks/>
            </p:cNvGrpSpPr>
            <p:nvPr/>
          </p:nvGrpSpPr>
          <p:grpSpPr bwMode="auto">
            <a:xfrm>
              <a:off x="2917" y="1220"/>
              <a:ext cx="361" cy="558"/>
              <a:chOff x="2917" y="1220"/>
              <a:chExt cx="361" cy="558"/>
            </a:xfrm>
          </p:grpSpPr>
          <p:sp>
            <p:nvSpPr>
              <p:cNvPr id="11352" name="Freeform 28"/>
              <p:cNvSpPr>
                <a:spLocks/>
              </p:cNvSpPr>
              <p:nvPr/>
            </p:nvSpPr>
            <p:spPr bwMode="auto">
              <a:xfrm>
                <a:off x="2931" y="1226"/>
                <a:ext cx="347" cy="552"/>
              </a:xfrm>
              <a:custGeom>
                <a:avLst/>
                <a:gdLst>
                  <a:gd name="T0" fmla="*/ 0 w 347"/>
                  <a:gd name="T1" fmla="*/ 0 h 552"/>
                  <a:gd name="T2" fmla="*/ 107 w 347"/>
                  <a:gd name="T3" fmla="*/ 10 h 552"/>
                  <a:gd name="T4" fmla="*/ 169 w 347"/>
                  <a:gd name="T5" fmla="*/ 160 h 552"/>
                  <a:gd name="T6" fmla="*/ 256 w 347"/>
                  <a:gd name="T7" fmla="*/ 22 h 552"/>
                  <a:gd name="T8" fmla="*/ 346 w 347"/>
                  <a:gd name="T9" fmla="*/ 29 h 552"/>
                  <a:gd name="T10" fmla="*/ 187 w 347"/>
                  <a:gd name="T11" fmla="*/ 289 h 552"/>
                  <a:gd name="T12" fmla="*/ 165 w 347"/>
                  <a:gd name="T13" fmla="*/ 551 h 552"/>
                  <a:gd name="T14" fmla="*/ 95 w 347"/>
                  <a:gd name="T15" fmla="*/ 545 h 552"/>
                  <a:gd name="T16" fmla="*/ 118 w 347"/>
                  <a:gd name="T17" fmla="*/ 279 h 552"/>
                  <a:gd name="T18" fmla="*/ 0 w 347"/>
                  <a:gd name="T19" fmla="*/ 0 h 5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47" h="552">
                    <a:moveTo>
                      <a:pt x="0" y="0"/>
                    </a:moveTo>
                    <a:lnTo>
                      <a:pt x="107" y="10"/>
                    </a:lnTo>
                    <a:lnTo>
                      <a:pt x="169" y="160"/>
                    </a:lnTo>
                    <a:lnTo>
                      <a:pt x="256" y="22"/>
                    </a:lnTo>
                    <a:lnTo>
                      <a:pt x="346" y="29"/>
                    </a:lnTo>
                    <a:lnTo>
                      <a:pt x="187" y="289"/>
                    </a:lnTo>
                    <a:lnTo>
                      <a:pt x="165" y="551"/>
                    </a:lnTo>
                    <a:lnTo>
                      <a:pt x="95" y="545"/>
                    </a:lnTo>
                    <a:lnTo>
                      <a:pt x="118" y="27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5F6493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353" name="Freeform 29"/>
              <p:cNvSpPr>
                <a:spLocks/>
              </p:cNvSpPr>
              <p:nvPr/>
            </p:nvSpPr>
            <p:spPr bwMode="auto">
              <a:xfrm>
                <a:off x="2917" y="1220"/>
                <a:ext cx="347" cy="551"/>
              </a:xfrm>
              <a:custGeom>
                <a:avLst/>
                <a:gdLst>
                  <a:gd name="T0" fmla="*/ 0 w 347"/>
                  <a:gd name="T1" fmla="*/ 0 h 551"/>
                  <a:gd name="T2" fmla="*/ 107 w 347"/>
                  <a:gd name="T3" fmla="*/ 10 h 551"/>
                  <a:gd name="T4" fmla="*/ 169 w 347"/>
                  <a:gd name="T5" fmla="*/ 160 h 551"/>
                  <a:gd name="T6" fmla="*/ 256 w 347"/>
                  <a:gd name="T7" fmla="*/ 22 h 551"/>
                  <a:gd name="T8" fmla="*/ 346 w 347"/>
                  <a:gd name="T9" fmla="*/ 29 h 551"/>
                  <a:gd name="T10" fmla="*/ 187 w 347"/>
                  <a:gd name="T11" fmla="*/ 288 h 551"/>
                  <a:gd name="T12" fmla="*/ 165 w 347"/>
                  <a:gd name="T13" fmla="*/ 550 h 551"/>
                  <a:gd name="T14" fmla="*/ 95 w 347"/>
                  <a:gd name="T15" fmla="*/ 544 h 551"/>
                  <a:gd name="T16" fmla="*/ 118 w 347"/>
                  <a:gd name="T17" fmla="*/ 278 h 551"/>
                  <a:gd name="T18" fmla="*/ 0 w 347"/>
                  <a:gd name="T19" fmla="*/ 0 h 55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47" h="551">
                    <a:moveTo>
                      <a:pt x="0" y="0"/>
                    </a:moveTo>
                    <a:lnTo>
                      <a:pt x="107" y="10"/>
                    </a:lnTo>
                    <a:lnTo>
                      <a:pt x="169" y="160"/>
                    </a:lnTo>
                    <a:lnTo>
                      <a:pt x="256" y="22"/>
                    </a:lnTo>
                    <a:lnTo>
                      <a:pt x="346" y="29"/>
                    </a:lnTo>
                    <a:lnTo>
                      <a:pt x="187" y="288"/>
                    </a:lnTo>
                    <a:lnTo>
                      <a:pt x="165" y="550"/>
                    </a:lnTo>
                    <a:lnTo>
                      <a:pt x="95" y="544"/>
                    </a:lnTo>
                    <a:lnTo>
                      <a:pt x="118" y="278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1"/>
              </a:solidFill>
              <a:ln w="12700" cap="rnd" cmpd="sng">
                <a:solidFill>
                  <a:srgbClr val="5F6493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</p:grpSp>
      <p:grpSp>
        <p:nvGrpSpPr>
          <p:cNvPr id="11278" name="Group 30"/>
          <p:cNvGrpSpPr>
            <a:grpSpLocks/>
          </p:cNvGrpSpPr>
          <p:nvPr/>
        </p:nvGrpSpPr>
        <p:grpSpPr bwMode="auto">
          <a:xfrm>
            <a:off x="5710240" y="2909887"/>
            <a:ext cx="1768476" cy="736599"/>
            <a:chOff x="2637" y="1833"/>
            <a:chExt cx="1114" cy="464"/>
          </a:xfrm>
        </p:grpSpPr>
        <p:sp>
          <p:nvSpPr>
            <p:cNvPr id="11322" name="Rectangle 31"/>
            <p:cNvSpPr>
              <a:spLocks noChangeArrowheads="1"/>
            </p:cNvSpPr>
            <p:nvPr/>
          </p:nvSpPr>
          <p:spPr bwMode="auto">
            <a:xfrm rot="300000">
              <a:off x="2777" y="1833"/>
              <a:ext cx="20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600" b="1">
                  <a:latin typeface="Arial" charset="0"/>
                </a:rPr>
                <a:t>Y</a:t>
              </a:r>
            </a:p>
          </p:txBody>
        </p:sp>
        <p:grpSp>
          <p:nvGrpSpPr>
            <p:cNvPr id="11323" name="Group 32"/>
            <p:cNvGrpSpPr>
              <a:grpSpLocks/>
            </p:cNvGrpSpPr>
            <p:nvPr/>
          </p:nvGrpSpPr>
          <p:grpSpPr bwMode="auto">
            <a:xfrm>
              <a:off x="2637" y="1851"/>
              <a:ext cx="1114" cy="446"/>
              <a:chOff x="2637" y="1851"/>
              <a:chExt cx="1114" cy="446"/>
            </a:xfrm>
          </p:grpSpPr>
          <p:sp>
            <p:nvSpPr>
              <p:cNvPr id="11324" name="Rectangle 33"/>
              <p:cNvSpPr>
                <a:spLocks noChangeArrowheads="1"/>
              </p:cNvSpPr>
              <p:nvPr/>
            </p:nvSpPr>
            <p:spPr bwMode="auto">
              <a:xfrm rot="540000">
                <a:off x="3406" y="1851"/>
                <a:ext cx="201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r>
                  <a:rPr lang="en-US" sz="1600" b="1">
                    <a:latin typeface="Arial" charset="0"/>
                  </a:rPr>
                  <a:t>Y</a:t>
                </a:r>
              </a:p>
            </p:txBody>
          </p:sp>
          <p:sp>
            <p:nvSpPr>
              <p:cNvPr id="11325" name="Line 34"/>
              <p:cNvSpPr>
                <a:spLocks noChangeShapeType="1"/>
              </p:cNvSpPr>
              <p:nvPr/>
            </p:nvSpPr>
            <p:spPr bwMode="auto">
              <a:xfrm>
                <a:off x="3513" y="1978"/>
                <a:ext cx="67" cy="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26" name="Line 35"/>
              <p:cNvSpPr>
                <a:spLocks noChangeShapeType="1"/>
              </p:cNvSpPr>
              <p:nvPr/>
            </p:nvSpPr>
            <p:spPr bwMode="auto">
              <a:xfrm>
                <a:off x="3426" y="1966"/>
                <a:ext cx="67" cy="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27" name="Rectangle 36"/>
              <p:cNvSpPr>
                <a:spLocks noChangeArrowheads="1"/>
              </p:cNvSpPr>
              <p:nvPr/>
            </p:nvSpPr>
            <p:spPr bwMode="auto">
              <a:xfrm rot="540000">
                <a:off x="3384" y="2081"/>
                <a:ext cx="201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r>
                  <a:rPr lang="en-US" sz="1600" b="1">
                    <a:latin typeface="Arial" charset="0"/>
                  </a:rPr>
                  <a:t>Y</a:t>
                </a:r>
              </a:p>
            </p:txBody>
          </p:sp>
          <p:sp>
            <p:nvSpPr>
              <p:cNvPr id="11328" name="Line 37"/>
              <p:cNvSpPr>
                <a:spLocks noChangeShapeType="1"/>
              </p:cNvSpPr>
              <p:nvPr/>
            </p:nvSpPr>
            <p:spPr bwMode="auto">
              <a:xfrm>
                <a:off x="3497" y="2204"/>
                <a:ext cx="66" cy="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29" name="Line 38"/>
              <p:cNvSpPr>
                <a:spLocks noChangeShapeType="1"/>
              </p:cNvSpPr>
              <p:nvPr/>
            </p:nvSpPr>
            <p:spPr bwMode="auto">
              <a:xfrm>
                <a:off x="3408" y="2191"/>
                <a:ext cx="67" cy="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30" name="Line 39"/>
              <p:cNvSpPr>
                <a:spLocks noChangeShapeType="1"/>
              </p:cNvSpPr>
              <p:nvPr/>
            </p:nvSpPr>
            <p:spPr bwMode="auto">
              <a:xfrm>
                <a:off x="2889" y="1958"/>
                <a:ext cx="6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31" name="Line 40"/>
              <p:cNvSpPr>
                <a:spLocks noChangeShapeType="1"/>
              </p:cNvSpPr>
              <p:nvPr/>
            </p:nvSpPr>
            <p:spPr bwMode="auto">
              <a:xfrm flipV="1">
                <a:off x="2870" y="2158"/>
                <a:ext cx="68" cy="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32" name="Line 41"/>
              <p:cNvSpPr>
                <a:spLocks noChangeShapeType="1"/>
              </p:cNvSpPr>
              <p:nvPr/>
            </p:nvSpPr>
            <p:spPr bwMode="auto">
              <a:xfrm>
                <a:off x="2799" y="1955"/>
                <a:ext cx="67" cy="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33" name="Rectangle 42"/>
              <p:cNvSpPr>
                <a:spLocks noChangeArrowheads="1"/>
              </p:cNvSpPr>
              <p:nvPr/>
            </p:nvSpPr>
            <p:spPr bwMode="auto">
              <a:xfrm rot="300000">
                <a:off x="2761" y="2036"/>
                <a:ext cx="201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r>
                  <a:rPr lang="en-US" sz="1600" b="1">
                    <a:latin typeface="Arial" charset="0"/>
                  </a:rPr>
                  <a:t>Y</a:t>
                </a:r>
              </a:p>
            </p:txBody>
          </p:sp>
          <p:sp>
            <p:nvSpPr>
              <p:cNvPr id="11334" name="Line 43"/>
              <p:cNvSpPr>
                <a:spLocks noChangeShapeType="1"/>
              </p:cNvSpPr>
              <p:nvPr/>
            </p:nvSpPr>
            <p:spPr bwMode="auto">
              <a:xfrm>
                <a:off x="2785" y="2160"/>
                <a:ext cx="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grpSp>
            <p:nvGrpSpPr>
              <p:cNvPr id="11335" name="Group 44"/>
              <p:cNvGrpSpPr>
                <a:grpSpLocks/>
              </p:cNvGrpSpPr>
              <p:nvPr/>
            </p:nvGrpSpPr>
            <p:grpSpPr bwMode="auto">
              <a:xfrm>
                <a:off x="2637" y="1854"/>
                <a:ext cx="1114" cy="443"/>
                <a:chOff x="2637" y="1854"/>
                <a:chExt cx="1114" cy="443"/>
              </a:xfrm>
            </p:grpSpPr>
            <p:grpSp>
              <p:nvGrpSpPr>
                <p:cNvPr id="11336" name="Group 45"/>
                <p:cNvGrpSpPr>
                  <a:grpSpLocks/>
                </p:cNvGrpSpPr>
                <p:nvPr/>
              </p:nvGrpSpPr>
              <p:grpSpPr bwMode="auto">
                <a:xfrm>
                  <a:off x="3569" y="1898"/>
                  <a:ext cx="182" cy="175"/>
                  <a:chOff x="3569" y="1898"/>
                  <a:chExt cx="182" cy="175"/>
                </a:xfrm>
              </p:grpSpPr>
              <p:sp>
                <p:nvSpPr>
                  <p:cNvPr id="11346" name="Oval 46"/>
                  <p:cNvSpPr>
                    <a:spLocks noChangeArrowheads="1"/>
                  </p:cNvSpPr>
                  <p:nvPr/>
                </p:nvSpPr>
                <p:spPr bwMode="auto">
                  <a:xfrm>
                    <a:off x="3587" y="1910"/>
                    <a:ext cx="125" cy="14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ED3C05"/>
                      </a:gs>
                      <a:gs pos="100000">
                        <a:srgbClr val="761E03"/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11347" name="Rectangle 47"/>
                  <p:cNvSpPr>
                    <a:spLocks noChangeArrowheads="1"/>
                  </p:cNvSpPr>
                  <p:nvPr/>
                </p:nvSpPr>
                <p:spPr bwMode="auto">
                  <a:xfrm rot="540000">
                    <a:off x="3569" y="1898"/>
                    <a:ext cx="182" cy="17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2075" tIns="46038" rIns="92075" bIns="46038">
                    <a:spAutoFit/>
                  </a:bodyPr>
                  <a:lstStyle/>
                  <a:p>
                    <a:r>
                      <a:rPr lang="en-US" sz="1200" b="1">
                        <a:latin typeface="Arial" charset="0"/>
                      </a:rPr>
                      <a:t>P</a:t>
                    </a:r>
                  </a:p>
                </p:txBody>
              </p:sp>
            </p:grpSp>
            <p:grpSp>
              <p:nvGrpSpPr>
                <p:cNvPr id="11337" name="Group 48"/>
                <p:cNvGrpSpPr>
                  <a:grpSpLocks/>
                </p:cNvGrpSpPr>
                <p:nvPr/>
              </p:nvGrpSpPr>
              <p:grpSpPr bwMode="auto">
                <a:xfrm>
                  <a:off x="3548" y="2122"/>
                  <a:ext cx="182" cy="175"/>
                  <a:chOff x="3548" y="2122"/>
                  <a:chExt cx="182" cy="175"/>
                </a:xfrm>
              </p:grpSpPr>
              <p:sp>
                <p:nvSpPr>
                  <p:cNvPr id="11344" name="Oval 49"/>
                  <p:cNvSpPr>
                    <a:spLocks noChangeArrowheads="1"/>
                  </p:cNvSpPr>
                  <p:nvPr/>
                </p:nvSpPr>
                <p:spPr bwMode="auto">
                  <a:xfrm>
                    <a:off x="3567" y="2134"/>
                    <a:ext cx="126" cy="14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ED3C05"/>
                      </a:gs>
                      <a:gs pos="100000">
                        <a:srgbClr val="761E03"/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11345" name="Rectangle 50"/>
                  <p:cNvSpPr>
                    <a:spLocks noChangeArrowheads="1"/>
                  </p:cNvSpPr>
                  <p:nvPr/>
                </p:nvSpPr>
                <p:spPr bwMode="auto">
                  <a:xfrm rot="540000">
                    <a:off x="3548" y="2122"/>
                    <a:ext cx="182" cy="17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2075" tIns="46038" rIns="92075" bIns="46038">
                    <a:spAutoFit/>
                  </a:bodyPr>
                  <a:lstStyle/>
                  <a:p>
                    <a:r>
                      <a:rPr lang="en-US" sz="1200" b="1">
                        <a:latin typeface="Arial" charset="0"/>
                      </a:rPr>
                      <a:t>P</a:t>
                    </a:r>
                  </a:p>
                </p:txBody>
              </p:sp>
            </p:grpSp>
            <p:grpSp>
              <p:nvGrpSpPr>
                <p:cNvPr id="11338" name="Group 51"/>
                <p:cNvGrpSpPr>
                  <a:grpSpLocks/>
                </p:cNvGrpSpPr>
                <p:nvPr/>
              </p:nvGrpSpPr>
              <p:grpSpPr bwMode="auto">
                <a:xfrm>
                  <a:off x="2657" y="1854"/>
                  <a:ext cx="182" cy="175"/>
                  <a:chOff x="2657" y="1854"/>
                  <a:chExt cx="182" cy="175"/>
                </a:xfrm>
              </p:grpSpPr>
              <p:sp>
                <p:nvSpPr>
                  <p:cNvPr id="11342" name="Oval 52"/>
                  <p:cNvSpPr>
                    <a:spLocks noChangeArrowheads="1"/>
                  </p:cNvSpPr>
                  <p:nvPr/>
                </p:nvSpPr>
                <p:spPr bwMode="auto">
                  <a:xfrm rot="-480000">
                    <a:off x="2675" y="1867"/>
                    <a:ext cx="124" cy="14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ED3C05"/>
                      </a:gs>
                      <a:gs pos="100000">
                        <a:srgbClr val="761E03"/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11343" name="Rectangle 53"/>
                  <p:cNvSpPr>
                    <a:spLocks noChangeArrowheads="1"/>
                  </p:cNvSpPr>
                  <p:nvPr/>
                </p:nvSpPr>
                <p:spPr bwMode="auto">
                  <a:xfrm rot="60000">
                    <a:off x="2657" y="1854"/>
                    <a:ext cx="182" cy="17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2075" tIns="46038" rIns="92075" bIns="46038">
                    <a:spAutoFit/>
                  </a:bodyPr>
                  <a:lstStyle/>
                  <a:p>
                    <a:r>
                      <a:rPr lang="en-US" sz="1200" b="1">
                        <a:latin typeface="Arial" charset="0"/>
                      </a:rPr>
                      <a:t>P</a:t>
                    </a:r>
                  </a:p>
                </p:txBody>
              </p:sp>
            </p:grpSp>
            <p:grpSp>
              <p:nvGrpSpPr>
                <p:cNvPr id="11339" name="Group 54"/>
                <p:cNvGrpSpPr>
                  <a:grpSpLocks/>
                </p:cNvGrpSpPr>
                <p:nvPr/>
              </p:nvGrpSpPr>
              <p:grpSpPr bwMode="auto">
                <a:xfrm>
                  <a:off x="2637" y="2071"/>
                  <a:ext cx="182" cy="175"/>
                  <a:chOff x="2637" y="2071"/>
                  <a:chExt cx="182" cy="175"/>
                </a:xfrm>
              </p:grpSpPr>
              <p:sp>
                <p:nvSpPr>
                  <p:cNvPr id="11340" name="Oval 55"/>
                  <p:cNvSpPr>
                    <a:spLocks noChangeArrowheads="1"/>
                  </p:cNvSpPr>
                  <p:nvPr/>
                </p:nvSpPr>
                <p:spPr bwMode="auto">
                  <a:xfrm rot="-360000">
                    <a:off x="2655" y="2085"/>
                    <a:ext cx="125" cy="14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ED3C05"/>
                      </a:gs>
                      <a:gs pos="100000">
                        <a:srgbClr val="761E03"/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11341" name="Rectangle 56"/>
                  <p:cNvSpPr>
                    <a:spLocks noChangeArrowheads="1"/>
                  </p:cNvSpPr>
                  <p:nvPr/>
                </p:nvSpPr>
                <p:spPr bwMode="auto">
                  <a:xfrm rot="240000">
                    <a:off x="2637" y="2071"/>
                    <a:ext cx="182" cy="17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2075" tIns="46038" rIns="92075" bIns="46038">
                    <a:spAutoFit/>
                  </a:bodyPr>
                  <a:lstStyle/>
                  <a:p>
                    <a:r>
                      <a:rPr lang="en-US" sz="1200" b="1">
                        <a:latin typeface="Arial" charset="0"/>
                      </a:rPr>
                      <a:t>P</a:t>
                    </a:r>
                  </a:p>
                </p:txBody>
              </p:sp>
            </p:grpSp>
          </p:grpSp>
        </p:grpSp>
      </p:grpSp>
      <p:sp>
        <p:nvSpPr>
          <p:cNvPr id="11279" name="Rectangle 57"/>
          <p:cNvSpPr>
            <a:spLocks noChangeArrowheads="1"/>
          </p:cNvSpPr>
          <p:nvPr/>
        </p:nvSpPr>
        <p:spPr bwMode="auto">
          <a:xfrm>
            <a:off x="4572000" y="5121276"/>
            <a:ext cx="1385888" cy="3079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" charset="0"/>
              </a:rPr>
              <a:t>Prolife</a:t>
            </a:r>
            <a:r>
              <a:rPr lang="cs-CZ" sz="1400" b="1" dirty="0" err="1">
                <a:solidFill>
                  <a:schemeClr val="bg1"/>
                </a:solidFill>
                <a:latin typeface="Arial" charset="0"/>
              </a:rPr>
              <a:t>ration</a:t>
            </a:r>
            <a:endParaRPr lang="en-US" sz="1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1280" name="Line 58"/>
          <p:cNvSpPr>
            <a:spLocks noChangeShapeType="1"/>
          </p:cNvSpPr>
          <p:nvPr/>
        </p:nvSpPr>
        <p:spPr bwMode="auto">
          <a:xfrm flipV="1">
            <a:off x="5329239" y="4540250"/>
            <a:ext cx="890587" cy="457200"/>
          </a:xfrm>
          <a:prstGeom prst="line">
            <a:avLst/>
          </a:prstGeom>
          <a:noFill/>
          <a:ln w="25400">
            <a:solidFill>
              <a:srgbClr val="FFFF00"/>
            </a:solidFill>
            <a:prstDash val="dash"/>
            <a:round/>
            <a:headEnd type="stealth" w="med" len="med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grpSp>
        <p:nvGrpSpPr>
          <p:cNvPr id="11281" name="Group 59"/>
          <p:cNvGrpSpPr>
            <a:grpSpLocks/>
          </p:cNvGrpSpPr>
          <p:nvPr/>
        </p:nvGrpSpPr>
        <p:grpSpPr bwMode="auto">
          <a:xfrm>
            <a:off x="6681789" y="4583113"/>
            <a:ext cx="1557337" cy="849312"/>
            <a:chOff x="3249" y="2887"/>
            <a:chExt cx="981" cy="535"/>
          </a:xfrm>
        </p:grpSpPr>
        <p:sp>
          <p:nvSpPr>
            <p:cNvPr id="11320" name="Rectangle 60"/>
            <p:cNvSpPr>
              <a:spLocks noChangeArrowheads="1"/>
            </p:cNvSpPr>
            <p:nvPr/>
          </p:nvSpPr>
          <p:spPr bwMode="auto">
            <a:xfrm>
              <a:off x="3606" y="3228"/>
              <a:ext cx="624" cy="19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ctr"/>
              <a:r>
                <a:rPr lang="cs-CZ" sz="1400" b="1" dirty="0" err="1">
                  <a:solidFill>
                    <a:schemeClr val="bg1"/>
                  </a:solidFill>
                  <a:latin typeface="Arial" charset="0"/>
                </a:rPr>
                <a:t>Migration</a:t>
              </a:r>
              <a:endParaRPr lang="en-US" sz="1400" b="1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1321" name="Line 61"/>
            <p:cNvSpPr>
              <a:spLocks noChangeShapeType="1"/>
            </p:cNvSpPr>
            <p:nvPr/>
          </p:nvSpPr>
          <p:spPr bwMode="auto">
            <a:xfrm>
              <a:off x="3249" y="2887"/>
              <a:ext cx="360" cy="314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prstDash val="dash"/>
              <a:round/>
              <a:headEnd type="none" w="sm" len="sm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1282" name="Line 62"/>
          <p:cNvSpPr>
            <a:spLocks noChangeShapeType="1"/>
          </p:cNvSpPr>
          <p:nvPr/>
        </p:nvSpPr>
        <p:spPr bwMode="auto">
          <a:xfrm flipH="1" flipV="1">
            <a:off x="5138738" y="5473700"/>
            <a:ext cx="342900" cy="393700"/>
          </a:xfrm>
          <a:prstGeom prst="line">
            <a:avLst/>
          </a:prstGeom>
          <a:noFill/>
          <a:ln w="25400">
            <a:solidFill>
              <a:srgbClr val="FFFF00"/>
            </a:solidFill>
            <a:prstDash val="dash"/>
            <a:round/>
            <a:headEnd type="stealth" w="med" len="med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1283" name="Line 63"/>
          <p:cNvSpPr>
            <a:spLocks noChangeShapeType="1"/>
          </p:cNvSpPr>
          <p:nvPr/>
        </p:nvSpPr>
        <p:spPr bwMode="auto">
          <a:xfrm flipV="1">
            <a:off x="6916738" y="5413375"/>
            <a:ext cx="461962" cy="401638"/>
          </a:xfrm>
          <a:prstGeom prst="line">
            <a:avLst/>
          </a:prstGeom>
          <a:noFill/>
          <a:ln w="25400">
            <a:solidFill>
              <a:srgbClr val="FFFF00"/>
            </a:solidFill>
            <a:prstDash val="dash"/>
            <a:round/>
            <a:headEnd type="stealth" w="med" len="med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1284" name="Rectangle 64"/>
          <p:cNvSpPr>
            <a:spLocks noChangeArrowheads="1"/>
          </p:cNvSpPr>
          <p:nvPr/>
        </p:nvSpPr>
        <p:spPr bwMode="auto">
          <a:xfrm>
            <a:off x="5332414" y="5942014"/>
            <a:ext cx="1779587" cy="5238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/>
            <a:r>
              <a:rPr lang="cs-CZ" sz="1400" b="1" dirty="0">
                <a:solidFill>
                  <a:schemeClr val="bg1"/>
                </a:solidFill>
                <a:latin typeface="Arial" charset="0"/>
              </a:rPr>
              <a:t>Tumor </a:t>
            </a:r>
            <a:r>
              <a:rPr lang="cs-CZ" sz="1400" b="1" dirty="0" err="1">
                <a:solidFill>
                  <a:schemeClr val="bg1"/>
                </a:solidFill>
                <a:latin typeface="Arial" charset="0"/>
              </a:rPr>
              <a:t>growth</a:t>
            </a:r>
            <a:r>
              <a:rPr lang="cs-CZ" sz="1400" b="1" dirty="0">
                <a:solidFill>
                  <a:schemeClr val="bg1"/>
                </a:solidFill>
                <a:latin typeface="Arial" charset="0"/>
              </a:rPr>
              <a:t> and </a:t>
            </a:r>
            <a:r>
              <a:rPr lang="cs-CZ" sz="1400" b="1" dirty="0" err="1">
                <a:solidFill>
                  <a:schemeClr val="bg1"/>
                </a:solidFill>
                <a:latin typeface="Arial" charset="0"/>
              </a:rPr>
              <a:t>matastases</a:t>
            </a:r>
            <a:r>
              <a:rPr lang="cs-CZ" sz="1400" b="1" dirty="0">
                <a:solidFill>
                  <a:schemeClr val="bg1"/>
                </a:solidFill>
                <a:latin typeface="Arial" charset="0"/>
              </a:rPr>
              <a:t> </a:t>
            </a:r>
            <a:endParaRPr lang="en-US" sz="1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1285" name="Line 65"/>
          <p:cNvSpPr>
            <a:spLocks noChangeShapeType="1"/>
          </p:cNvSpPr>
          <p:nvPr/>
        </p:nvSpPr>
        <p:spPr bwMode="auto">
          <a:xfrm>
            <a:off x="6472238" y="4578350"/>
            <a:ext cx="4762" cy="450850"/>
          </a:xfrm>
          <a:prstGeom prst="line">
            <a:avLst/>
          </a:prstGeom>
          <a:noFill/>
          <a:ln w="25400">
            <a:solidFill>
              <a:srgbClr val="FFFF00"/>
            </a:solidFill>
            <a:prstDash val="dash"/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1286" name="Rectangle 66"/>
          <p:cNvSpPr>
            <a:spLocks noChangeArrowheads="1"/>
          </p:cNvSpPr>
          <p:nvPr/>
        </p:nvSpPr>
        <p:spPr bwMode="auto">
          <a:xfrm>
            <a:off x="6043614" y="5124451"/>
            <a:ext cx="1119187" cy="3079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/>
            <a:r>
              <a:rPr lang="cs-CZ" sz="1400" b="1" dirty="0" err="1">
                <a:solidFill>
                  <a:schemeClr val="bg1"/>
                </a:solidFill>
                <a:latin typeface="Arial" charset="0"/>
              </a:rPr>
              <a:t>Survival</a:t>
            </a:r>
            <a:endParaRPr lang="en-US" sz="1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1287" name="Line 67"/>
          <p:cNvSpPr>
            <a:spLocks noChangeShapeType="1"/>
          </p:cNvSpPr>
          <p:nvPr/>
        </p:nvSpPr>
        <p:spPr bwMode="auto">
          <a:xfrm flipH="1">
            <a:off x="6400800" y="5486400"/>
            <a:ext cx="76200" cy="381000"/>
          </a:xfrm>
          <a:prstGeom prst="line">
            <a:avLst/>
          </a:prstGeom>
          <a:noFill/>
          <a:ln w="25400">
            <a:solidFill>
              <a:srgbClr val="FFFF00"/>
            </a:solidFill>
            <a:prstDash val="dash"/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1288" name="Rectangle 68"/>
          <p:cNvSpPr>
            <a:spLocks noChangeArrowheads="1"/>
          </p:cNvSpPr>
          <p:nvPr/>
        </p:nvSpPr>
        <p:spPr bwMode="auto">
          <a:xfrm>
            <a:off x="4151314" y="4005263"/>
            <a:ext cx="192722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r">
              <a:spcBef>
                <a:spcPct val="50000"/>
              </a:spcBef>
            </a:pPr>
            <a:r>
              <a:rPr lang="cs-CZ" sz="1800" b="1" dirty="0" err="1">
                <a:latin typeface="Arial" charset="0"/>
              </a:rPr>
              <a:t>Signal</a:t>
            </a:r>
            <a:r>
              <a:rPr lang="cs-CZ" sz="1800" b="1" dirty="0">
                <a:latin typeface="Arial" charset="0"/>
              </a:rPr>
              <a:t> </a:t>
            </a:r>
            <a:r>
              <a:rPr lang="cs-CZ" sz="1800" b="1" dirty="0" err="1">
                <a:latin typeface="Arial" charset="0"/>
              </a:rPr>
              <a:t>transduction</a:t>
            </a:r>
            <a:endParaRPr lang="en-US" sz="1800" b="1" dirty="0">
              <a:latin typeface="Arial" charset="0"/>
            </a:endParaRPr>
          </a:p>
        </p:txBody>
      </p:sp>
      <p:grpSp>
        <p:nvGrpSpPr>
          <p:cNvPr id="11289" name="Group 69"/>
          <p:cNvGrpSpPr>
            <a:grpSpLocks/>
          </p:cNvGrpSpPr>
          <p:nvPr/>
        </p:nvGrpSpPr>
        <p:grpSpPr bwMode="auto">
          <a:xfrm>
            <a:off x="6313488" y="4235451"/>
            <a:ext cx="373062" cy="233363"/>
            <a:chOff x="3017" y="2668"/>
            <a:chExt cx="235" cy="147"/>
          </a:xfrm>
        </p:grpSpPr>
        <p:sp>
          <p:nvSpPr>
            <p:cNvPr id="11317" name="Freeform 70"/>
            <p:cNvSpPr>
              <a:spLocks/>
            </p:cNvSpPr>
            <p:nvPr/>
          </p:nvSpPr>
          <p:spPr bwMode="auto">
            <a:xfrm>
              <a:off x="3017" y="2741"/>
              <a:ext cx="50" cy="61"/>
            </a:xfrm>
            <a:custGeom>
              <a:avLst/>
              <a:gdLst>
                <a:gd name="T0" fmla="*/ 49 w 50"/>
                <a:gd name="T1" fmla="*/ 30 h 61"/>
                <a:gd name="T2" fmla="*/ 29 w 50"/>
                <a:gd name="T3" fmla="*/ 25 h 61"/>
                <a:gd name="T4" fmla="*/ 24 w 50"/>
                <a:gd name="T5" fmla="*/ 0 h 61"/>
                <a:gd name="T6" fmla="*/ 19 w 50"/>
                <a:gd name="T7" fmla="*/ 25 h 61"/>
                <a:gd name="T8" fmla="*/ 0 w 50"/>
                <a:gd name="T9" fmla="*/ 30 h 61"/>
                <a:gd name="T10" fmla="*/ 19 w 50"/>
                <a:gd name="T11" fmla="*/ 35 h 61"/>
                <a:gd name="T12" fmla="*/ 24 w 50"/>
                <a:gd name="T13" fmla="*/ 60 h 61"/>
                <a:gd name="T14" fmla="*/ 29 w 50"/>
                <a:gd name="T15" fmla="*/ 35 h 61"/>
                <a:gd name="T16" fmla="*/ 49 w 50"/>
                <a:gd name="T17" fmla="*/ 30 h 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0" h="61">
                  <a:moveTo>
                    <a:pt x="49" y="30"/>
                  </a:moveTo>
                  <a:lnTo>
                    <a:pt x="29" y="25"/>
                  </a:lnTo>
                  <a:lnTo>
                    <a:pt x="24" y="0"/>
                  </a:lnTo>
                  <a:lnTo>
                    <a:pt x="19" y="25"/>
                  </a:lnTo>
                  <a:lnTo>
                    <a:pt x="0" y="30"/>
                  </a:lnTo>
                  <a:lnTo>
                    <a:pt x="19" y="35"/>
                  </a:lnTo>
                  <a:lnTo>
                    <a:pt x="24" y="60"/>
                  </a:lnTo>
                  <a:lnTo>
                    <a:pt x="29" y="35"/>
                  </a:lnTo>
                  <a:lnTo>
                    <a:pt x="49" y="30"/>
                  </a:lnTo>
                </a:path>
              </a:pathLst>
            </a:custGeom>
            <a:solidFill>
              <a:srgbClr val="FF3300"/>
            </a:solidFill>
            <a:ln w="12700" cap="rnd" cmpd="sng">
              <a:solidFill>
                <a:srgbClr val="FF33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318" name="Freeform 71"/>
            <p:cNvSpPr>
              <a:spLocks/>
            </p:cNvSpPr>
            <p:nvPr/>
          </p:nvSpPr>
          <p:spPr bwMode="auto">
            <a:xfrm>
              <a:off x="3202" y="2668"/>
              <a:ext cx="50" cy="61"/>
            </a:xfrm>
            <a:custGeom>
              <a:avLst/>
              <a:gdLst>
                <a:gd name="T0" fmla="*/ 49 w 50"/>
                <a:gd name="T1" fmla="*/ 30 h 61"/>
                <a:gd name="T2" fmla="*/ 29 w 50"/>
                <a:gd name="T3" fmla="*/ 25 h 61"/>
                <a:gd name="T4" fmla="*/ 24 w 50"/>
                <a:gd name="T5" fmla="*/ 0 h 61"/>
                <a:gd name="T6" fmla="*/ 19 w 50"/>
                <a:gd name="T7" fmla="*/ 25 h 61"/>
                <a:gd name="T8" fmla="*/ 0 w 50"/>
                <a:gd name="T9" fmla="*/ 30 h 61"/>
                <a:gd name="T10" fmla="*/ 19 w 50"/>
                <a:gd name="T11" fmla="*/ 35 h 61"/>
                <a:gd name="T12" fmla="*/ 24 w 50"/>
                <a:gd name="T13" fmla="*/ 60 h 61"/>
                <a:gd name="T14" fmla="*/ 29 w 50"/>
                <a:gd name="T15" fmla="*/ 35 h 61"/>
                <a:gd name="T16" fmla="*/ 49 w 50"/>
                <a:gd name="T17" fmla="*/ 30 h 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0" h="61">
                  <a:moveTo>
                    <a:pt x="49" y="30"/>
                  </a:moveTo>
                  <a:lnTo>
                    <a:pt x="29" y="25"/>
                  </a:lnTo>
                  <a:lnTo>
                    <a:pt x="24" y="0"/>
                  </a:lnTo>
                  <a:lnTo>
                    <a:pt x="19" y="25"/>
                  </a:lnTo>
                  <a:lnTo>
                    <a:pt x="0" y="30"/>
                  </a:lnTo>
                  <a:lnTo>
                    <a:pt x="19" y="35"/>
                  </a:lnTo>
                  <a:lnTo>
                    <a:pt x="24" y="60"/>
                  </a:lnTo>
                  <a:lnTo>
                    <a:pt x="29" y="35"/>
                  </a:lnTo>
                  <a:lnTo>
                    <a:pt x="49" y="30"/>
                  </a:lnTo>
                </a:path>
              </a:pathLst>
            </a:custGeom>
            <a:solidFill>
              <a:srgbClr val="FF3300"/>
            </a:solidFill>
            <a:ln w="12700" cap="rnd" cmpd="sng">
              <a:solidFill>
                <a:srgbClr val="FF33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319" name="Freeform 72"/>
            <p:cNvSpPr>
              <a:spLocks/>
            </p:cNvSpPr>
            <p:nvPr/>
          </p:nvSpPr>
          <p:spPr bwMode="auto">
            <a:xfrm>
              <a:off x="3156" y="2754"/>
              <a:ext cx="49" cy="61"/>
            </a:xfrm>
            <a:custGeom>
              <a:avLst/>
              <a:gdLst>
                <a:gd name="T0" fmla="*/ 48 w 49"/>
                <a:gd name="T1" fmla="*/ 30 h 61"/>
                <a:gd name="T2" fmla="*/ 28 w 49"/>
                <a:gd name="T3" fmla="*/ 25 h 61"/>
                <a:gd name="T4" fmla="*/ 23 w 49"/>
                <a:gd name="T5" fmla="*/ 0 h 61"/>
                <a:gd name="T6" fmla="*/ 19 w 49"/>
                <a:gd name="T7" fmla="*/ 25 h 61"/>
                <a:gd name="T8" fmla="*/ 0 w 49"/>
                <a:gd name="T9" fmla="*/ 30 h 61"/>
                <a:gd name="T10" fmla="*/ 19 w 49"/>
                <a:gd name="T11" fmla="*/ 35 h 61"/>
                <a:gd name="T12" fmla="*/ 23 w 49"/>
                <a:gd name="T13" fmla="*/ 60 h 61"/>
                <a:gd name="T14" fmla="*/ 28 w 49"/>
                <a:gd name="T15" fmla="*/ 35 h 61"/>
                <a:gd name="T16" fmla="*/ 48 w 49"/>
                <a:gd name="T17" fmla="*/ 30 h 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9" h="61">
                  <a:moveTo>
                    <a:pt x="48" y="30"/>
                  </a:moveTo>
                  <a:lnTo>
                    <a:pt x="28" y="25"/>
                  </a:lnTo>
                  <a:lnTo>
                    <a:pt x="23" y="0"/>
                  </a:lnTo>
                  <a:lnTo>
                    <a:pt x="19" y="25"/>
                  </a:lnTo>
                  <a:lnTo>
                    <a:pt x="0" y="30"/>
                  </a:lnTo>
                  <a:lnTo>
                    <a:pt x="19" y="35"/>
                  </a:lnTo>
                  <a:lnTo>
                    <a:pt x="23" y="60"/>
                  </a:lnTo>
                  <a:lnTo>
                    <a:pt x="28" y="35"/>
                  </a:lnTo>
                  <a:lnTo>
                    <a:pt x="48" y="30"/>
                  </a:lnTo>
                </a:path>
              </a:pathLst>
            </a:custGeom>
            <a:solidFill>
              <a:srgbClr val="FF3300"/>
            </a:solidFill>
            <a:ln w="12700" cap="rnd" cmpd="sng">
              <a:solidFill>
                <a:srgbClr val="FF33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1290" name="Freeform 73"/>
          <p:cNvSpPr>
            <a:spLocks/>
          </p:cNvSpPr>
          <p:nvPr/>
        </p:nvSpPr>
        <p:spPr bwMode="auto">
          <a:xfrm>
            <a:off x="6397625" y="4467225"/>
            <a:ext cx="69850" cy="84138"/>
          </a:xfrm>
          <a:custGeom>
            <a:avLst/>
            <a:gdLst>
              <a:gd name="T0" fmla="*/ 2147483647 w 44"/>
              <a:gd name="T1" fmla="*/ 2147483647 h 53"/>
              <a:gd name="T2" fmla="*/ 2147483647 w 44"/>
              <a:gd name="T3" fmla="*/ 2147483647 h 53"/>
              <a:gd name="T4" fmla="*/ 2147483647 w 44"/>
              <a:gd name="T5" fmla="*/ 0 h 53"/>
              <a:gd name="T6" fmla="*/ 2147483647 w 44"/>
              <a:gd name="T7" fmla="*/ 2147483647 h 53"/>
              <a:gd name="T8" fmla="*/ 0 w 44"/>
              <a:gd name="T9" fmla="*/ 2147483647 h 53"/>
              <a:gd name="T10" fmla="*/ 2147483647 w 44"/>
              <a:gd name="T11" fmla="*/ 2147483647 h 53"/>
              <a:gd name="T12" fmla="*/ 2147483647 w 44"/>
              <a:gd name="T13" fmla="*/ 2147483647 h 53"/>
              <a:gd name="T14" fmla="*/ 2147483647 w 44"/>
              <a:gd name="T15" fmla="*/ 2147483647 h 53"/>
              <a:gd name="T16" fmla="*/ 2147483647 w 44"/>
              <a:gd name="T17" fmla="*/ 2147483647 h 5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4" h="53">
                <a:moveTo>
                  <a:pt x="43" y="25"/>
                </a:moveTo>
                <a:lnTo>
                  <a:pt x="25" y="21"/>
                </a:lnTo>
                <a:lnTo>
                  <a:pt x="21" y="0"/>
                </a:lnTo>
                <a:lnTo>
                  <a:pt x="17" y="21"/>
                </a:lnTo>
                <a:lnTo>
                  <a:pt x="0" y="25"/>
                </a:lnTo>
                <a:lnTo>
                  <a:pt x="17" y="30"/>
                </a:lnTo>
                <a:lnTo>
                  <a:pt x="21" y="52"/>
                </a:lnTo>
                <a:lnTo>
                  <a:pt x="25" y="30"/>
                </a:lnTo>
                <a:lnTo>
                  <a:pt x="43" y="25"/>
                </a:lnTo>
              </a:path>
            </a:pathLst>
          </a:custGeom>
          <a:solidFill>
            <a:srgbClr val="FF3300"/>
          </a:solidFill>
          <a:ln w="12700" cap="rnd" cmpd="sng">
            <a:solidFill>
              <a:srgbClr val="FF33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11291" name="Group 74"/>
          <p:cNvGrpSpPr>
            <a:grpSpLocks/>
          </p:cNvGrpSpPr>
          <p:nvPr/>
        </p:nvGrpSpPr>
        <p:grpSpPr bwMode="auto">
          <a:xfrm>
            <a:off x="6230939" y="3857625"/>
            <a:ext cx="592137" cy="107950"/>
            <a:chOff x="2965" y="2430"/>
            <a:chExt cx="373" cy="68"/>
          </a:xfrm>
        </p:grpSpPr>
        <p:sp>
          <p:nvSpPr>
            <p:cNvPr id="11315" name="Freeform 75"/>
            <p:cNvSpPr>
              <a:spLocks/>
            </p:cNvSpPr>
            <p:nvPr/>
          </p:nvSpPr>
          <p:spPr bwMode="auto">
            <a:xfrm>
              <a:off x="3288" y="2437"/>
              <a:ext cx="50" cy="61"/>
            </a:xfrm>
            <a:custGeom>
              <a:avLst/>
              <a:gdLst>
                <a:gd name="T0" fmla="*/ 49 w 50"/>
                <a:gd name="T1" fmla="*/ 30 h 61"/>
                <a:gd name="T2" fmla="*/ 29 w 50"/>
                <a:gd name="T3" fmla="*/ 25 h 61"/>
                <a:gd name="T4" fmla="*/ 24 w 50"/>
                <a:gd name="T5" fmla="*/ 0 h 61"/>
                <a:gd name="T6" fmla="*/ 19 w 50"/>
                <a:gd name="T7" fmla="*/ 25 h 61"/>
                <a:gd name="T8" fmla="*/ 0 w 50"/>
                <a:gd name="T9" fmla="*/ 30 h 61"/>
                <a:gd name="T10" fmla="*/ 19 w 50"/>
                <a:gd name="T11" fmla="*/ 35 h 61"/>
                <a:gd name="T12" fmla="*/ 24 w 50"/>
                <a:gd name="T13" fmla="*/ 60 h 61"/>
                <a:gd name="T14" fmla="*/ 29 w 50"/>
                <a:gd name="T15" fmla="*/ 35 h 61"/>
                <a:gd name="T16" fmla="*/ 49 w 50"/>
                <a:gd name="T17" fmla="*/ 30 h 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0" h="61">
                  <a:moveTo>
                    <a:pt x="49" y="30"/>
                  </a:moveTo>
                  <a:lnTo>
                    <a:pt x="29" y="25"/>
                  </a:lnTo>
                  <a:lnTo>
                    <a:pt x="24" y="0"/>
                  </a:lnTo>
                  <a:lnTo>
                    <a:pt x="19" y="25"/>
                  </a:lnTo>
                  <a:lnTo>
                    <a:pt x="0" y="30"/>
                  </a:lnTo>
                  <a:lnTo>
                    <a:pt x="19" y="35"/>
                  </a:lnTo>
                  <a:lnTo>
                    <a:pt x="24" y="60"/>
                  </a:lnTo>
                  <a:lnTo>
                    <a:pt x="29" y="35"/>
                  </a:lnTo>
                  <a:lnTo>
                    <a:pt x="49" y="30"/>
                  </a:lnTo>
                </a:path>
              </a:pathLst>
            </a:custGeom>
            <a:solidFill>
              <a:srgbClr val="FF3300"/>
            </a:solidFill>
            <a:ln w="12700" cap="rnd" cmpd="sng">
              <a:solidFill>
                <a:srgbClr val="FF33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316" name="Freeform 76"/>
            <p:cNvSpPr>
              <a:spLocks/>
            </p:cNvSpPr>
            <p:nvPr/>
          </p:nvSpPr>
          <p:spPr bwMode="auto">
            <a:xfrm>
              <a:off x="2965" y="2430"/>
              <a:ext cx="49" cy="61"/>
            </a:xfrm>
            <a:custGeom>
              <a:avLst/>
              <a:gdLst>
                <a:gd name="T0" fmla="*/ 48 w 49"/>
                <a:gd name="T1" fmla="*/ 30 h 61"/>
                <a:gd name="T2" fmla="*/ 28 w 49"/>
                <a:gd name="T3" fmla="*/ 25 h 61"/>
                <a:gd name="T4" fmla="*/ 23 w 49"/>
                <a:gd name="T5" fmla="*/ 0 h 61"/>
                <a:gd name="T6" fmla="*/ 19 w 49"/>
                <a:gd name="T7" fmla="*/ 25 h 61"/>
                <a:gd name="T8" fmla="*/ 0 w 49"/>
                <a:gd name="T9" fmla="*/ 30 h 61"/>
                <a:gd name="T10" fmla="*/ 19 w 49"/>
                <a:gd name="T11" fmla="*/ 35 h 61"/>
                <a:gd name="T12" fmla="*/ 23 w 49"/>
                <a:gd name="T13" fmla="*/ 60 h 61"/>
                <a:gd name="T14" fmla="*/ 28 w 49"/>
                <a:gd name="T15" fmla="*/ 35 h 61"/>
                <a:gd name="T16" fmla="*/ 48 w 49"/>
                <a:gd name="T17" fmla="*/ 30 h 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9" h="61">
                  <a:moveTo>
                    <a:pt x="48" y="30"/>
                  </a:moveTo>
                  <a:lnTo>
                    <a:pt x="28" y="25"/>
                  </a:lnTo>
                  <a:lnTo>
                    <a:pt x="23" y="0"/>
                  </a:lnTo>
                  <a:lnTo>
                    <a:pt x="19" y="25"/>
                  </a:lnTo>
                  <a:lnTo>
                    <a:pt x="0" y="30"/>
                  </a:lnTo>
                  <a:lnTo>
                    <a:pt x="19" y="35"/>
                  </a:lnTo>
                  <a:lnTo>
                    <a:pt x="23" y="60"/>
                  </a:lnTo>
                  <a:lnTo>
                    <a:pt x="28" y="35"/>
                  </a:lnTo>
                  <a:lnTo>
                    <a:pt x="48" y="30"/>
                  </a:lnTo>
                </a:path>
              </a:pathLst>
            </a:custGeom>
            <a:solidFill>
              <a:srgbClr val="FF3300"/>
            </a:solidFill>
            <a:ln w="12700" cap="rnd" cmpd="sng">
              <a:solidFill>
                <a:srgbClr val="FF33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1292" name="Group 77"/>
          <p:cNvGrpSpPr>
            <a:grpSpLocks/>
          </p:cNvGrpSpPr>
          <p:nvPr/>
        </p:nvGrpSpPr>
        <p:grpSpPr bwMode="auto">
          <a:xfrm>
            <a:off x="6261100" y="4098925"/>
            <a:ext cx="457200" cy="192088"/>
            <a:chOff x="2984" y="2582"/>
            <a:chExt cx="288" cy="121"/>
          </a:xfrm>
        </p:grpSpPr>
        <p:sp>
          <p:nvSpPr>
            <p:cNvPr id="11313" name="Freeform 78"/>
            <p:cNvSpPr>
              <a:spLocks/>
            </p:cNvSpPr>
            <p:nvPr/>
          </p:nvSpPr>
          <p:spPr bwMode="auto">
            <a:xfrm>
              <a:off x="3222" y="2582"/>
              <a:ext cx="50" cy="61"/>
            </a:xfrm>
            <a:custGeom>
              <a:avLst/>
              <a:gdLst>
                <a:gd name="T0" fmla="*/ 49 w 50"/>
                <a:gd name="T1" fmla="*/ 30 h 61"/>
                <a:gd name="T2" fmla="*/ 29 w 50"/>
                <a:gd name="T3" fmla="*/ 25 h 61"/>
                <a:gd name="T4" fmla="*/ 24 w 50"/>
                <a:gd name="T5" fmla="*/ 0 h 61"/>
                <a:gd name="T6" fmla="*/ 19 w 50"/>
                <a:gd name="T7" fmla="*/ 25 h 61"/>
                <a:gd name="T8" fmla="*/ 0 w 50"/>
                <a:gd name="T9" fmla="*/ 30 h 61"/>
                <a:gd name="T10" fmla="*/ 19 w 50"/>
                <a:gd name="T11" fmla="*/ 35 h 61"/>
                <a:gd name="T12" fmla="*/ 24 w 50"/>
                <a:gd name="T13" fmla="*/ 60 h 61"/>
                <a:gd name="T14" fmla="*/ 29 w 50"/>
                <a:gd name="T15" fmla="*/ 35 h 61"/>
                <a:gd name="T16" fmla="*/ 49 w 50"/>
                <a:gd name="T17" fmla="*/ 30 h 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0" h="61">
                  <a:moveTo>
                    <a:pt x="49" y="30"/>
                  </a:moveTo>
                  <a:lnTo>
                    <a:pt x="29" y="25"/>
                  </a:lnTo>
                  <a:lnTo>
                    <a:pt x="24" y="0"/>
                  </a:lnTo>
                  <a:lnTo>
                    <a:pt x="19" y="25"/>
                  </a:lnTo>
                  <a:lnTo>
                    <a:pt x="0" y="30"/>
                  </a:lnTo>
                  <a:lnTo>
                    <a:pt x="19" y="35"/>
                  </a:lnTo>
                  <a:lnTo>
                    <a:pt x="24" y="60"/>
                  </a:lnTo>
                  <a:lnTo>
                    <a:pt x="29" y="35"/>
                  </a:lnTo>
                  <a:lnTo>
                    <a:pt x="49" y="30"/>
                  </a:lnTo>
                </a:path>
              </a:pathLst>
            </a:custGeom>
            <a:solidFill>
              <a:srgbClr val="FF3300"/>
            </a:solidFill>
            <a:ln w="12700" cap="rnd" cmpd="sng">
              <a:solidFill>
                <a:srgbClr val="FF33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314" name="Freeform 79"/>
            <p:cNvSpPr>
              <a:spLocks/>
            </p:cNvSpPr>
            <p:nvPr/>
          </p:nvSpPr>
          <p:spPr bwMode="auto">
            <a:xfrm>
              <a:off x="2984" y="2642"/>
              <a:ext cx="50" cy="61"/>
            </a:xfrm>
            <a:custGeom>
              <a:avLst/>
              <a:gdLst>
                <a:gd name="T0" fmla="*/ 49 w 50"/>
                <a:gd name="T1" fmla="*/ 30 h 61"/>
                <a:gd name="T2" fmla="*/ 29 w 50"/>
                <a:gd name="T3" fmla="*/ 25 h 61"/>
                <a:gd name="T4" fmla="*/ 24 w 50"/>
                <a:gd name="T5" fmla="*/ 0 h 61"/>
                <a:gd name="T6" fmla="*/ 19 w 50"/>
                <a:gd name="T7" fmla="*/ 25 h 61"/>
                <a:gd name="T8" fmla="*/ 0 w 50"/>
                <a:gd name="T9" fmla="*/ 30 h 61"/>
                <a:gd name="T10" fmla="*/ 19 w 50"/>
                <a:gd name="T11" fmla="*/ 35 h 61"/>
                <a:gd name="T12" fmla="*/ 24 w 50"/>
                <a:gd name="T13" fmla="*/ 60 h 61"/>
                <a:gd name="T14" fmla="*/ 29 w 50"/>
                <a:gd name="T15" fmla="*/ 35 h 61"/>
                <a:gd name="T16" fmla="*/ 49 w 50"/>
                <a:gd name="T17" fmla="*/ 30 h 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0" h="61">
                  <a:moveTo>
                    <a:pt x="49" y="30"/>
                  </a:moveTo>
                  <a:lnTo>
                    <a:pt x="29" y="25"/>
                  </a:lnTo>
                  <a:lnTo>
                    <a:pt x="24" y="0"/>
                  </a:lnTo>
                  <a:lnTo>
                    <a:pt x="19" y="25"/>
                  </a:lnTo>
                  <a:lnTo>
                    <a:pt x="0" y="30"/>
                  </a:lnTo>
                  <a:lnTo>
                    <a:pt x="19" y="35"/>
                  </a:lnTo>
                  <a:lnTo>
                    <a:pt x="24" y="60"/>
                  </a:lnTo>
                  <a:lnTo>
                    <a:pt x="29" y="35"/>
                  </a:lnTo>
                  <a:lnTo>
                    <a:pt x="49" y="30"/>
                  </a:lnTo>
                </a:path>
              </a:pathLst>
            </a:custGeom>
            <a:solidFill>
              <a:srgbClr val="FF3300"/>
            </a:solidFill>
            <a:ln w="12700" cap="rnd" cmpd="sng">
              <a:solidFill>
                <a:srgbClr val="FF33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1293" name="Group 80"/>
          <p:cNvGrpSpPr>
            <a:grpSpLocks/>
          </p:cNvGrpSpPr>
          <p:nvPr/>
        </p:nvGrpSpPr>
        <p:grpSpPr bwMode="auto">
          <a:xfrm>
            <a:off x="6230938" y="3973513"/>
            <a:ext cx="539750" cy="127000"/>
            <a:chOff x="2965" y="2503"/>
            <a:chExt cx="340" cy="80"/>
          </a:xfrm>
        </p:grpSpPr>
        <p:sp>
          <p:nvSpPr>
            <p:cNvPr id="11311" name="Freeform 81"/>
            <p:cNvSpPr>
              <a:spLocks/>
            </p:cNvSpPr>
            <p:nvPr/>
          </p:nvSpPr>
          <p:spPr bwMode="auto">
            <a:xfrm>
              <a:off x="3255" y="2503"/>
              <a:ext cx="50" cy="61"/>
            </a:xfrm>
            <a:custGeom>
              <a:avLst/>
              <a:gdLst>
                <a:gd name="T0" fmla="*/ 49 w 50"/>
                <a:gd name="T1" fmla="*/ 30 h 61"/>
                <a:gd name="T2" fmla="*/ 29 w 50"/>
                <a:gd name="T3" fmla="*/ 25 h 61"/>
                <a:gd name="T4" fmla="*/ 24 w 50"/>
                <a:gd name="T5" fmla="*/ 0 h 61"/>
                <a:gd name="T6" fmla="*/ 19 w 50"/>
                <a:gd name="T7" fmla="*/ 25 h 61"/>
                <a:gd name="T8" fmla="*/ 0 w 50"/>
                <a:gd name="T9" fmla="*/ 30 h 61"/>
                <a:gd name="T10" fmla="*/ 19 w 50"/>
                <a:gd name="T11" fmla="*/ 35 h 61"/>
                <a:gd name="T12" fmla="*/ 24 w 50"/>
                <a:gd name="T13" fmla="*/ 60 h 61"/>
                <a:gd name="T14" fmla="*/ 29 w 50"/>
                <a:gd name="T15" fmla="*/ 35 h 61"/>
                <a:gd name="T16" fmla="*/ 49 w 50"/>
                <a:gd name="T17" fmla="*/ 30 h 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0" h="61">
                  <a:moveTo>
                    <a:pt x="49" y="30"/>
                  </a:moveTo>
                  <a:lnTo>
                    <a:pt x="29" y="25"/>
                  </a:lnTo>
                  <a:lnTo>
                    <a:pt x="24" y="0"/>
                  </a:lnTo>
                  <a:lnTo>
                    <a:pt x="19" y="25"/>
                  </a:lnTo>
                  <a:lnTo>
                    <a:pt x="0" y="30"/>
                  </a:lnTo>
                  <a:lnTo>
                    <a:pt x="19" y="35"/>
                  </a:lnTo>
                  <a:lnTo>
                    <a:pt x="24" y="60"/>
                  </a:lnTo>
                  <a:lnTo>
                    <a:pt x="29" y="35"/>
                  </a:lnTo>
                  <a:lnTo>
                    <a:pt x="49" y="30"/>
                  </a:lnTo>
                </a:path>
              </a:pathLst>
            </a:custGeom>
            <a:solidFill>
              <a:srgbClr val="FF3300"/>
            </a:solidFill>
            <a:ln w="12700" cap="rnd" cmpd="sng">
              <a:solidFill>
                <a:srgbClr val="FF33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312" name="Freeform 82"/>
            <p:cNvSpPr>
              <a:spLocks/>
            </p:cNvSpPr>
            <p:nvPr/>
          </p:nvSpPr>
          <p:spPr bwMode="auto">
            <a:xfrm>
              <a:off x="2965" y="2523"/>
              <a:ext cx="49" cy="60"/>
            </a:xfrm>
            <a:custGeom>
              <a:avLst/>
              <a:gdLst>
                <a:gd name="T0" fmla="*/ 48 w 49"/>
                <a:gd name="T1" fmla="*/ 29 h 60"/>
                <a:gd name="T2" fmla="*/ 28 w 49"/>
                <a:gd name="T3" fmla="*/ 24 h 60"/>
                <a:gd name="T4" fmla="*/ 23 w 49"/>
                <a:gd name="T5" fmla="*/ 0 h 60"/>
                <a:gd name="T6" fmla="*/ 19 w 49"/>
                <a:gd name="T7" fmla="*/ 24 h 60"/>
                <a:gd name="T8" fmla="*/ 0 w 49"/>
                <a:gd name="T9" fmla="*/ 29 h 60"/>
                <a:gd name="T10" fmla="*/ 19 w 49"/>
                <a:gd name="T11" fmla="*/ 34 h 60"/>
                <a:gd name="T12" fmla="*/ 23 w 49"/>
                <a:gd name="T13" fmla="*/ 59 h 60"/>
                <a:gd name="T14" fmla="*/ 28 w 49"/>
                <a:gd name="T15" fmla="*/ 34 h 60"/>
                <a:gd name="T16" fmla="*/ 48 w 49"/>
                <a:gd name="T17" fmla="*/ 29 h 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9" h="60">
                  <a:moveTo>
                    <a:pt x="48" y="29"/>
                  </a:moveTo>
                  <a:lnTo>
                    <a:pt x="28" y="24"/>
                  </a:lnTo>
                  <a:lnTo>
                    <a:pt x="23" y="0"/>
                  </a:lnTo>
                  <a:lnTo>
                    <a:pt x="19" y="24"/>
                  </a:lnTo>
                  <a:lnTo>
                    <a:pt x="0" y="29"/>
                  </a:lnTo>
                  <a:lnTo>
                    <a:pt x="19" y="34"/>
                  </a:lnTo>
                  <a:lnTo>
                    <a:pt x="23" y="59"/>
                  </a:lnTo>
                  <a:lnTo>
                    <a:pt x="28" y="34"/>
                  </a:lnTo>
                  <a:lnTo>
                    <a:pt x="48" y="29"/>
                  </a:lnTo>
                </a:path>
              </a:pathLst>
            </a:custGeom>
            <a:solidFill>
              <a:srgbClr val="FF3300"/>
            </a:solidFill>
            <a:ln w="12700" cap="rnd" cmpd="sng">
              <a:solidFill>
                <a:srgbClr val="FF33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1294" name="Group 83"/>
          <p:cNvGrpSpPr>
            <a:grpSpLocks/>
          </p:cNvGrpSpPr>
          <p:nvPr/>
        </p:nvGrpSpPr>
        <p:grpSpPr bwMode="auto">
          <a:xfrm>
            <a:off x="2663826" y="2016126"/>
            <a:ext cx="1679575" cy="2830513"/>
            <a:chOff x="718" y="1270"/>
            <a:chExt cx="1058" cy="1783"/>
          </a:xfrm>
        </p:grpSpPr>
        <p:sp>
          <p:nvSpPr>
            <p:cNvPr id="11304" name="Rectangle 84"/>
            <p:cNvSpPr>
              <a:spLocks noChangeArrowheads="1"/>
            </p:cNvSpPr>
            <p:nvPr/>
          </p:nvSpPr>
          <p:spPr bwMode="auto">
            <a:xfrm>
              <a:off x="718" y="1270"/>
              <a:ext cx="1058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algn="ctr"/>
              <a:r>
                <a:rPr lang="cs-CZ" sz="1400" b="1" dirty="0" err="1">
                  <a:latin typeface="Arial" charset="0"/>
                </a:rPr>
                <a:t>Receptors</a:t>
              </a:r>
              <a:r>
                <a:rPr lang="cs-CZ" sz="1400" b="1" dirty="0">
                  <a:latin typeface="Arial" charset="0"/>
                </a:rPr>
                <a:t> </a:t>
              </a:r>
              <a:r>
                <a:rPr lang="cs-CZ" sz="1400" b="1" dirty="0" err="1">
                  <a:latin typeface="Arial" charset="0"/>
                </a:rPr>
                <a:t>with</a:t>
              </a:r>
              <a:r>
                <a:rPr lang="cs-CZ" sz="1400" b="1" dirty="0">
                  <a:latin typeface="Arial" charset="0"/>
                </a:rPr>
                <a:t>  TKI </a:t>
              </a:r>
              <a:r>
                <a:rPr lang="cs-CZ" sz="1400" b="1" dirty="0" err="1">
                  <a:latin typeface="Arial" charset="0"/>
                </a:rPr>
                <a:t>activities</a:t>
              </a:r>
              <a:endParaRPr lang="en-US" sz="1400" b="1" dirty="0">
                <a:latin typeface="Arial" charset="0"/>
              </a:endParaRPr>
            </a:p>
          </p:txBody>
        </p:sp>
        <p:grpSp>
          <p:nvGrpSpPr>
            <p:cNvPr id="11305" name="Group 85"/>
            <p:cNvGrpSpPr>
              <a:grpSpLocks/>
            </p:cNvGrpSpPr>
            <p:nvPr/>
          </p:nvGrpSpPr>
          <p:grpSpPr bwMode="auto">
            <a:xfrm>
              <a:off x="1098" y="1560"/>
              <a:ext cx="635" cy="1184"/>
              <a:chOff x="1098" y="1560"/>
              <a:chExt cx="635" cy="1184"/>
            </a:xfrm>
          </p:grpSpPr>
          <p:pic>
            <p:nvPicPr>
              <p:cNvPr id="11307" name="Picture 86"/>
              <p:cNvPicPr>
                <a:picLocks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0" y="1833"/>
                <a:ext cx="403" cy="9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1308" name="Freeform 87"/>
              <p:cNvSpPr>
                <a:spLocks/>
              </p:cNvSpPr>
              <p:nvPr/>
            </p:nvSpPr>
            <p:spPr bwMode="auto">
              <a:xfrm>
                <a:off x="1098" y="1560"/>
                <a:ext cx="398" cy="573"/>
              </a:xfrm>
              <a:custGeom>
                <a:avLst/>
                <a:gdLst>
                  <a:gd name="T0" fmla="*/ 0 w 398"/>
                  <a:gd name="T1" fmla="*/ 131 h 573"/>
                  <a:gd name="T2" fmla="*/ 99 w 398"/>
                  <a:gd name="T3" fmla="*/ 91 h 573"/>
                  <a:gd name="T4" fmla="*/ 224 w 398"/>
                  <a:gd name="T5" fmla="*/ 197 h 573"/>
                  <a:gd name="T6" fmla="*/ 238 w 398"/>
                  <a:gd name="T7" fmla="*/ 35 h 573"/>
                  <a:gd name="T8" fmla="*/ 322 w 398"/>
                  <a:gd name="T9" fmla="*/ 0 h 573"/>
                  <a:gd name="T10" fmla="*/ 298 w 398"/>
                  <a:gd name="T11" fmla="*/ 302 h 573"/>
                  <a:gd name="T12" fmla="*/ 397 w 398"/>
                  <a:gd name="T13" fmla="*/ 546 h 573"/>
                  <a:gd name="T14" fmla="*/ 332 w 398"/>
                  <a:gd name="T15" fmla="*/ 572 h 573"/>
                  <a:gd name="T16" fmla="*/ 231 w 398"/>
                  <a:gd name="T17" fmla="*/ 325 h 573"/>
                  <a:gd name="T18" fmla="*/ 0 w 398"/>
                  <a:gd name="T19" fmla="*/ 131 h 57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98" h="573">
                    <a:moveTo>
                      <a:pt x="0" y="131"/>
                    </a:moveTo>
                    <a:lnTo>
                      <a:pt x="99" y="91"/>
                    </a:lnTo>
                    <a:lnTo>
                      <a:pt x="224" y="197"/>
                    </a:lnTo>
                    <a:lnTo>
                      <a:pt x="238" y="35"/>
                    </a:lnTo>
                    <a:lnTo>
                      <a:pt x="322" y="0"/>
                    </a:lnTo>
                    <a:lnTo>
                      <a:pt x="298" y="302"/>
                    </a:lnTo>
                    <a:lnTo>
                      <a:pt x="397" y="546"/>
                    </a:lnTo>
                    <a:lnTo>
                      <a:pt x="332" y="572"/>
                    </a:lnTo>
                    <a:lnTo>
                      <a:pt x="231" y="325"/>
                    </a:lnTo>
                    <a:lnTo>
                      <a:pt x="0" y="131"/>
                    </a:lnTo>
                  </a:path>
                </a:pathLst>
              </a:custGeom>
              <a:solidFill>
                <a:schemeClr val="accent1"/>
              </a:solidFill>
              <a:ln w="12700" cap="rnd" cmpd="sng">
                <a:solidFill>
                  <a:srgbClr val="5F6493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309" name="Rectangle 88"/>
              <p:cNvSpPr>
                <a:spLocks noChangeArrowheads="1"/>
              </p:cNvSpPr>
              <p:nvPr/>
            </p:nvSpPr>
            <p:spPr bwMode="auto">
              <a:xfrm rot="3960000">
                <a:off x="1467" y="2228"/>
                <a:ext cx="128" cy="121"/>
              </a:xfrm>
              <a:prstGeom prst="rect">
                <a:avLst/>
              </a:prstGeom>
              <a:gradFill rotWithShape="0">
                <a:gsLst>
                  <a:gs pos="0">
                    <a:srgbClr val="4C667F"/>
                  </a:gs>
                  <a:gs pos="50000">
                    <a:srgbClr val="99CCFF"/>
                  </a:gs>
                  <a:gs pos="100000">
                    <a:srgbClr val="4C667F"/>
                  </a:gs>
                </a:gsLst>
                <a:lin ang="0" scaled="1"/>
              </a:gradFill>
              <a:ln w="12700">
                <a:solidFill>
                  <a:srgbClr val="CC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10" name="Rectangle 89"/>
              <p:cNvSpPr>
                <a:spLocks noChangeArrowheads="1"/>
              </p:cNvSpPr>
              <p:nvPr/>
            </p:nvSpPr>
            <p:spPr bwMode="auto">
              <a:xfrm rot="3960000">
                <a:off x="1541" y="2405"/>
                <a:ext cx="130" cy="121"/>
              </a:xfrm>
              <a:prstGeom prst="rect">
                <a:avLst/>
              </a:prstGeom>
              <a:gradFill rotWithShape="0">
                <a:gsLst>
                  <a:gs pos="0">
                    <a:srgbClr val="4C667F"/>
                  </a:gs>
                  <a:gs pos="50000">
                    <a:srgbClr val="99CCFF"/>
                  </a:gs>
                  <a:gs pos="100000">
                    <a:srgbClr val="4C667F"/>
                  </a:gs>
                </a:gsLst>
                <a:lin ang="0" scaled="1"/>
              </a:gradFill>
              <a:ln w="12700">
                <a:solidFill>
                  <a:srgbClr val="CC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11306" name="Rectangle 90"/>
            <p:cNvSpPr>
              <a:spLocks noChangeArrowheads="1"/>
            </p:cNvSpPr>
            <p:nvPr/>
          </p:nvSpPr>
          <p:spPr bwMode="auto">
            <a:xfrm>
              <a:off x="815" y="2452"/>
              <a:ext cx="866" cy="6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algn="ctr"/>
              <a:r>
                <a:rPr lang="en-US" sz="1400" b="1">
                  <a:latin typeface="Arial" charset="0"/>
                </a:rPr>
                <a:t>Tyrosin</a:t>
              </a:r>
              <a:r>
                <a:rPr lang="cs-CZ" sz="1400" b="1">
                  <a:latin typeface="Arial" charset="0"/>
                </a:rPr>
                <a:t>-</a:t>
              </a:r>
              <a:r>
                <a:rPr lang="en-US" sz="1400" b="1">
                  <a:latin typeface="Arial" charset="0"/>
                </a:rPr>
                <a:t> </a:t>
              </a:r>
            </a:p>
            <a:p>
              <a:pPr algn="ctr"/>
              <a:r>
                <a:rPr lang="en-US" sz="1400" b="1">
                  <a:latin typeface="Arial" charset="0"/>
                </a:rPr>
                <a:t>Kin</a:t>
              </a:r>
              <a:r>
                <a:rPr lang="cs-CZ" sz="1400" b="1">
                  <a:latin typeface="Arial" charset="0"/>
                </a:rPr>
                <a:t>ases domain</a:t>
              </a:r>
              <a:r>
                <a:rPr lang="en-US" sz="1400" b="1">
                  <a:latin typeface="Arial" charset="0"/>
                </a:rPr>
                <a:t> </a:t>
              </a:r>
            </a:p>
            <a:p>
              <a:pPr algn="ctr"/>
              <a:r>
                <a:rPr lang="cs-CZ" sz="1400" b="1">
                  <a:latin typeface="Arial" charset="0"/>
                </a:rPr>
                <a:t> (TKI)</a:t>
              </a:r>
              <a:endParaRPr lang="en-US" sz="1400" b="1">
                <a:latin typeface="Arial" charset="0"/>
              </a:endParaRPr>
            </a:p>
          </p:txBody>
        </p:sp>
      </p:grpSp>
      <p:sp>
        <p:nvSpPr>
          <p:cNvPr id="272475" name="Oval 91"/>
          <p:cNvSpPr>
            <a:spLocks noChangeArrowheads="1"/>
          </p:cNvSpPr>
          <p:nvPr/>
        </p:nvSpPr>
        <p:spPr bwMode="auto">
          <a:xfrm>
            <a:off x="5557370" y="1343732"/>
            <a:ext cx="2309532" cy="1277013"/>
          </a:xfrm>
          <a:prstGeom prst="ellipse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72476" name="Text Box 92"/>
          <p:cNvSpPr txBox="1">
            <a:spLocks noChangeArrowheads="1"/>
          </p:cNvSpPr>
          <p:nvPr/>
        </p:nvSpPr>
        <p:spPr bwMode="auto">
          <a:xfrm>
            <a:off x="8521700" y="1039813"/>
            <a:ext cx="1979612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b="1" dirty="0" err="1">
                <a:solidFill>
                  <a:schemeClr val="hlink"/>
                </a:solidFill>
                <a:latin typeface="Tahoma" pitchFamily="34" charset="0"/>
              </a:rPr>
              <a:t>Monoclonal</a:t>
            </a:r>
            <a:endParaRPr lang="cs-CZ" b="1" dirty="0">
              <a:solidFill>
                <a:schemeClr val="hlink"/>
              </a:solidFill>
              <a:latin typeface="Tahoma" pitchFamily="34" charset="0"/>
            </a:endParaRPr>
          </a:p>
          <a:p>
            <a:r>
              <a:rPr lang="cs-CZ" b="1" dirty="0">
                <a:solidFill>
                  <a:schemeClr val="hlink"/>
                </a:solidFill>
                <a:latin typeface="Tahoma" pitchFamily="34" charset="0"/>
              </a:rPr>
              <a:t> </a:t>
            </a:r>
            <a:r>
              <a:rPr lang="cs-CZ" b="1" dirty="0" err="1">
                <a:solidFill>
                  <a:schemeClr val="hlink"/>
                </a:solidFill>
                <a:latin typeface="Tahoma" pitchFamily="34" charset="0"/>
              </a:rPr>
              <a:t>antibodies</a:t>
            </a:r>
            <a:r>
              <a:rPr lang="cs-CZ" b="1" dirty="0">
                <a:solidFill>
                  <a:schemeClr val="hlink"/>
                </a:solidFill>
                <a:latin typeface="Tahoma" pitchFamily="34" charset="0"/>
              </a:rPr>
              <a:t> </a:t>
            </a:r>
          </a:p>
          <a:p>
            <a:endParaRPr lang="cs-CZ" b="1" dirty="0">
              <a:solidFill>
                <a:schemeClr val="hlink"/>
              </a:solidFill>
              <a:latin typeface="Tahoma" pitchFamily="34" charset="0"/>
            </a:endParaRPr>
          </a:p>
        </p:txBody>
      </p:sp>
      <p:sp>
        <p:nvSpPr>
          <p:cNvPr id="272477" name="Oval 93"/>
          <p:cNvSpPr>
            <a:spLocks noChangeArrowheads="1"/>
          </p:cNvSpPr>
          <p:nvPr/>
        </p:nvSpPr>
        <p:spPr bwMode="auto">
          <a:xfrm>
            <a:off x="5375276" y="2708275"/>
            <a:ext cx="2232025" cy="1366838"/>
          </a:xfrm>
          <a:prstGeom prst="ellipse">
            <a:avLst/>
          </a:prstGeom>
          <a:noFill/>
          <a:ln w="5715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72478" name="Text Box 94"/>
          <p:cNvSpPr txBox="1">
            <a:spLocks noChangeArrowheads="1"/>
          </p:cNvSpPr>
          <p:nvPr/>
        </p:nvSpPr>
        <p:spPr bwMode="auto">
          <a:xfrm>
            <a:off x="8058151" y="5670551"/>
            <a:ext cx="2620963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b="1" dirty="0">
                <a:latin typeface="Tahoma" pitchFamily="34" charset="0"/>
              </a:rPr>
              <a:t>Tyrozin-</a:t>
            </a:r>
            <a:r>
              <a:rPr lang="cs-CZ" b="1" dirty="0" err="1">
                <a:latin typeface="Tahoma" pitchFamily="34" charset="0"/>
              </a:rPr>
              <a:t>kinases</a:t>
            </a:r>
            <a:endParaRPr lang="cs-CZ" b="1" dirty="0">
              <a:latin typeface="Tahoma" pitchFamily="34" charset="0"/>
            </a:endParaRPr>
          </a:p>
          <a:p>
            <a:r>
              <a:rPr lang="cs-CZ" b="1" dirty="0" err="1">
                <a:latin typeface="Tahoma" pitchFamily="34" charset="0"/>
              </a:rPr>
              <a:t>inhibitors</a:t>
            </a:r>
            <a:endParaRPr lang="cs-CZ" b="1" dirty="0">
              <a:latin typeface="Tahoma" pitchFamily="34" charset="0"/>
            </a:endParaRPr>
          </a:p>
        </p:txBody>
      </p:sp>
      <p:sp>
        <p:nvSpPr>
          <p:cNvPr id="272479" name="Line 95"/>
          <p:cNvSpPr>
            <a:spLocks noChangeShapeType="1"/>
          </p:cNvSpPr>
          <p:nvPr/>
        </p:nvSpPr>
        <p:spPr bwMode="auto">
          <a:xfrm flipH="1" flipV="1">
            <a:off x="7535863" y="3933826"/>
            <a:ext cx="1655762" cy="1655763"/>
          </a:xfrm>
          <a:prstGeom prst="line">
            <a:avLst/>
          </a:prstGeom>
          <a:noFill/>
          <a:ln w="5715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2480" name="Line 96"/>
          <p:cNvSpPr>
            <a:spLocks noChangeShapeType="1"/>
          </p:cNvSpPr>
          <p:nvPr/>
        </p:nvSpPr>
        <p:spPr bwMode="auto">
          <a:xfrm flipH="1">
            <a:off x="7808913" y="1341439"/>
            <a:ext cx="712787" cy="3175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11301" name="Group 7"/>
          <p:cNvGrpSpPr>
            <a:grpSpLocks/>
          </p:cNvGrpSpPr>
          <p:nvPr/>
        </p:nvGrpSpPr>
        <p:grpSpPr bwMode="auto">
          <a:xfrm>
            <a:off x="6319838" y="1884363"/>
            <a:ext cx="260350" cy="317500"/>
            <a:chOff x="3010" y="1208"/>
            <a:chExt cx="164" cy="200"/>
          </a:xfrm>
        </p:grpSpPr>
        <p:sp>
          <p:nvSpPr>
            <p:cNvPr id="11302" name="AutoShape 8"/>
            <p:cNvSpPr>
              <a:spLocks noChangeArrowheads="1"/>
            </p:cNvSpPr>
            <p:nvPr/>
          </p:nvSpPr>
          <p:spPr bwMode="auto">
            <a:xfrm rot="-10200000">
              <a:off x="3010" y="1212"/>
              <a:ext cx="138" cy="196"/>
            </a:xfrm>
            <a:prstGeom prst="triangle">
              <a:avLst>
                <a:gd name="adj" fmla="val 49991"/>
              </a:avLst>
            </a:prstGeom>
            <a:solidFill>
              <a:srgbClr val="5F6493"/>
            </a:solidFill>
            <a:ln w="12700">
              <a:solidFill>
                <a:srgbClr val="5F649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303" name="AutoShape 9"/>
            <p:cNvSpPr>
              <a:spLocks noChangeArrowheads="1"/>
            </p:cNvSpPr>
            <p:nvPr/>
          </p:nvSpPr>
          <p:spPr bwMode="auto">
            <a:xfrm rot="-10200000">
              <a:off x="3036" y="1208"/>
              <a:ext cx="138" cy="195"/>
            </a:xfrm>
            <a:prstGeom prst="triangle">
              <a:avLst>
                <a:gd name="adj" fmla="val 49991"/>
              </a:avLst>
            </a:prstGeom>
            <a:solidFill>
              <a:srgbClr val="33CCCC"/>
            </a:solidFill>
            <a:ln w="12700">
              <a:solidFill>
                <a:srgbClr val="00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2" name="Ovál 1"/>
          <p:cNvSpPr/>
          <p:nvPr/>
        </p:nvSpPr>
        <p:spPr bwMode="auto">
          <a:xfrm>
            <a:off x="6308726" y="839953"/>
            <a:ext cx="1077915" cy="784575"/>
          </a:xfrm>
          <a:prstGeom prst="ellipse">
            <a:avLst/>
          </a:prstGeom>
          <a:noFill/>
          <a:ln w="603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cs-CZ">
              <a:latin typeface="Times New Roman" pitchFamily="18" charset="0"/>
            </a:endParaRPr>
          </a:p>
        </p:txBody>
      </p:sp>
      <p:cxnSp>
        <p:nvCxnSpPr>
          <p:cNvPr id="4" name="Přímá spojnice se šipkou 3"/>
          <p:cNvCxnSpPr>
            <a:stCxn id="272480" idx="0"/>
          </p:cNvCxnSpPr>
          <p:nvPr/>
        </p:nvCxnSpPr>
        <p:spPr bwMode="auto">
          <a:xfrm flipH="1" flipV="1">
            <a:off x="7525743" y="836713"/>
            <a:ext cx="995956" cy="504727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2" name="TextovéPole 101">
            <a:extLst>
              <a:ext uri="{FF2B5EF4-FFF2-40B4-BE49-F238E27FC236}">
                <a16:creationId xmlns:a16="http://schemas.microsoft.com/office/drawing/2014/main" id="{4B27E3A3-39AA-421B-AD46-6E871A250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431" y="4591732"/>
            <a:ext cx="1289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629" tIns="45316" rIns="90629" bIns="45316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cs-CZ" altLang="cs-CZ" sz="1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B-Raf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9B8791D1-360C-4BBC-A09F-81A9B27C320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4230665"/>
      </p:ext>
    </p:extLst>
  </p:cSld>
  <p:clrMapOvr>
    <a:masterClrMapping/>
  </p:clrMapOvr>
  <p:transition advTm="94542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2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2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2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2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2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2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2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2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2475" grpId="0" animBg="1"/>
      <p:bldP spid="272476" grpId="0"/>
      <p:bldP spid="272477" grpId="0" animBg="1"/>
      <p:bldP spid="272478" grpId="0"/>
      <p:bldP spid="272479" grpId="0" animBg="1"/>
      <p:bldP spid="272480" grpId="0" animBg="1"/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3071" y="1169895"/>
            <a:ext cx="11604811" cy="5354732"/>
          </a:xfrm>
        </p:spPr>
        <p:txBody>
          <a:bodyPr/>
          <a:lstStyle/>
          <a:p>
            <a:pPr marL="7200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HER-2  -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1985 –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identification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of the human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Her-2/neu gene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 negative prognostic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marker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000" indent="0">
              <a:buNone/>
            </a:pP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000" indent="0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I: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HER-2 positive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breast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cancer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adjuvant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therapy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breast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Ca</a:t>
            </a:r>
          </a:p>
          <a:p>
            <a:pPr marL="72000" indent="0"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000" indent="0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AE: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allergic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reaction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fever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chills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hypotension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cardiotoxicity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diarrhea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nausea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vomiting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rash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muscle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and joint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pulmonary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infiltrates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penumonitis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endParaRPr lang="cs-CZ" dirty="0"/>
          </a:p>
        </p:txBody>
      </p:sp>
      <p:sp>
        <p:nvSpPr>
          <p:cNvPr id="6" name="Rectangle 1240">
            <a:extLst>
              <a:ext uri="{FF2B5EF4-FFF2-40B4-BE49-F238E27FC236}">
                <a16:creationId xmlns:a16="http://schemas.microsoft.com/office/drawing/2014/main" id="{F29A58C1-71AF-4077-9113-D1E1E4852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83" y="333374"/>
            <a:ext cx="7361237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b="1" kern="0" dirty="0" err="1">
                <a:solidFill>
                  <a:srgbClr val="FF0000"/>
                </a:solidFill>
                <a:latin typeface="Calibri" pitchFamily="34" charset="0"/>
              </a:rPr>
              <a:t>Trastuzumab</a:t>
            </a:r>
            <a:r>
              <a:rPr lang="cs-CZ" altLang="en-US" sz="3600" b="1" kern="0" dirty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cs-CZ" altLang="en-US" sz="1600" kern="0" dirty="0">
                <a:solidFill>
                  <a:srgbClr val="FF0000"/>
                </a:solidFill>
                <a:latin typeface="Calibri" pitchFamily="34" charset="0"/>
              </a:rPr>
              <a:t>(HERCEPTIN</a:t>
            </a:r>
            <a:r>
              <a:rPr lang="en-US" altLang="cs-CZ" sz="1600" kern="0" dirty="0">
                <a:solidFill>
                  <a:srgbClr val="FF0000"/>
                </a:solidFill>
                <a:latin typeface="Calibri" pitchFamily="34" charset="0"/>
              </a:rPr>
              <a:t> ®</a:t>
            </a:r>
            <a:r>
              <a:rPr lang="cs-CZ" altLang="en-US" sz="1600" kern="0" dirty="0">
                <a:solidFill>
                  <a:srgbClr val="FF0000"/>
                </a:solidFill>
                <a:latin typeface="Calibri" pitchFamily="34" charset="0"/>
              </a:rPr>
              <a:t>)</a:t>
            </a:r>
            <a:endParaRPr lang="en-GB" altLang="en-US" sz="1600" kern="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3ED0D907-C06E-4A76-92E7-78BF84451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3306" y="333373"/>
            <a:ext cx="3220588" cy="451576"/>
          </a:xfrm>
        </p:spPr>
        <p:txBody>
          <a:bodyPr/>
          <a:lstStyle/>
          <a:p>
            <a:r>
              <a:rPr lang="cs-CZ" sz="24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Target on tumor </a:t>
            </a:r>
            <a:r>
              <a:rPr lang="cs-CZ" sz="2400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cells</a:t>
            </a:r>
            <a:endParaRPr lang="cs-CZ" sz="240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122F681-4F4A-4007-AD3A-F4F6E8D7123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286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432"/>
    </mc:Choice>
    <mc:Fallback xmlns="">
      <p:transition spd="slow" advTm="170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5"/>
          <p:cNvSpPr>
            <a:spLocks noChangeArrowheads="1"/>
          </p:cNvSpPr>
          <p:nvPr/>
        </p:nvSpPr>
        <p:spPr bwMode="auto">
          <a:xfrm>
            <a:off x="4922838" y="2252664"/>
            <a:ext cx="6858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800" b="1" kern="0" dirty="0">
                <a:solidFill>
                  <a:srgbClr val="000000"/>
                </a:solidFill>
                <a:latin typeface="Calibri" pitchFamily="34" charset="0"/>
              </a:rPr>
              <a:t>HER2</a:t>
            </a:r>
          </a:p>
        </p:txBody>
      </p:sp>
      <p:sp>
        <p:nvSpPr>
          <p:cNvPr id="29699" name="Rectangle 108"/>
          <p:cNvSpPr>
            <a:spLocks noChangeArrowheads="1"/>
          </p:cNvSpPr>
          <p:nvPr/>
        </p:nvSpPr>
        <p:spPr bwMode="invGray">
          <a:xfrm>
            <a:off x="8859839" y="3392489"/>
            <a:ext cx="8731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800" b="1" kern="0" dirty="0">
                <a:solidFill>
                  <a:srgbClr val="000000"/>
                </a:solidFill>
                <a:latin typeface="Calibri" pitchFamily="34" charset="0"/>
              </a:rPr>
              <a:t>HER1-4</a:t>
            </a:r>
          </a:p>
        </p:txBody>
      </p:sp>
      <p:sp>
        <p:nvSpPr>
          <p:cNvPr id="29701" name="Rectangle 27"/>
          <p:cNvSpPr>
            <a:spLocks noChangeArrowheads="1"/>
          </p:cNvSpPr>
          <p:nvPr/>
        </p:nvSpPr>
        <p:spPr bwMode="auto">
          <a:xfrm>
            <a:off x="2057401" y="1733551"/>
            <a:ext cx="2352675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ct val="30000"/>
              </a:spcAft>
              <a:defRPr/>
            </a:pPr>
            <a:r>
              <a:rPr lang="en-GB" altLang="en-US" sz="1800" b="1" kern="0" dirty="0">
                <a:solidFill>
                  <a:srgbClr val="008000"/>
                </a:solidFill>
                <a:latin typeface="Calibri" pitchFamily="34" charset="0"/>
              </a:rPr>
              <a:t>Trastuzumab</a:t>
            </a:r>
            <a:br>
              <a:rPr lang="en-GB" altLang="en-US" sz="1600" b="1" kern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GB" altLang="en-US" sz="1800" b="1" kern="0" dirty="0">
                <a:solidFill>
                  <a:srgbClr val="000000"/>
                </a:solidFill>
                <a:latin typeface="Calibri" pitchFamily="34" charset="0"/>
              </a:rPr>
              <a:t>binds to subdomain IV and inhibits downstream signalling</a:t>
            </a:r>
          </a:p>
        </p:txBody>
      </p:sp>
      <p:sp>
        <p:nvSpPr>
          <p:cNvPr id="12" name="Oval 11"/>
          <p:cNvSpPr/>
          <p:nvPr/>
        </p:nvSpPr>
        <p:spPr>
          <a:xfrm>
            <a:off x="6015039" y="2935288"/>
            <a:ext cx="503237" cy="457200"/>
          </a:xfrm>
          <a:prstGeom prst="ellipse">
            <a:avLst/>
          </a:prstGeom>
          <a:noFill/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400" kern="0" dirty="0">
              <a:solidFill>
                <a:srgbClr val="000000"/>
              </a:solidFill>
              <a:cs typeface="Calibri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5511800" y="3316289"/>
            <a:ext cx="503238" cy="458787"/>
          </a:xfrm>
          <a:prstGeom prst="ellipse">
            <a:avLst/>
          </a:prstGeom>
          <a:noFill/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400" kern="0" dirty="0">
              <a:solidFill>
                <a:srgbClr val="000000"/>
              </a:solidFill>
              <a:cs typeface="Calibri" pitchFamily="34" charset="0"/>
            </a:endParaRPr>
          </a:p>
        </p:txBody>
      </p:sp>
      <p:sp>
        <p:nvSpPr>
          <p:cNvPr id="29704" name="Rectangle 1240"/>
          <p:cNvSpPr txBox="1">
            <a:spLocks noChangeArrowheads="1"/>
          </p:cNvSpPr>
          <p:nvPr/>
        </p:nvSpPr>
        <p:spPr bwMode="auto">
          <a:xfrm>
            <a:off x="774083" y="943770"/>
            <a:ext cx="7361237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200" b="1" kern="0" dirty="0">
                <a:solidFill>
                  <a:srgbClr val="0000FF"/>
                </a:solidFill>
                <a:latin typeface="Calibri" pitchFamily="34" charset="0"/>
              </a:rPr>
              <a:t>Mechanisms of Action</a:t>
            </a:r>
            <a:endParaRPr lang="en-GB" altLang="en-US" sz="3200" b="1" kern="0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29705" name="AutoShape 6"/>
          <p:cNvSpPr>
            <a:spLocks noChangeArrowheads="1"/>
          </p:cNvSpPr>
          <p:nvPr/>
        </p:nvSpPr>
        <p:spPr bwMode="auto">
          <a:xfrm>
            <a:off x="1828800" y="5486400"/>
            <a:ext cx="8674100" cy="649288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altLang="en-US" sz="2000" b="1" kern="0" baseline="300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Forme libre 1"/>
          <p:cNvSpPr/>
          <p:nvPr/>
        </p:nvSpPr>
        <p:spPr>
          <a:xfrm>
            <a:off x="5407026" y="2382839"/>
            <a:ext cx="1357313" cy="2446337"/>
          </a:xfrm>
          <a:custGeom>
            <a:avLst/>
            <a:gdLst>
              <a:gd name="connsiteX0" fmla="*/ 518255 w 1357678"/>
              <a:gd name="connsiteY0" fmla="*/ 2080638 h 2445829"/>
              <a:gd name="connsiteX1" fmla="*/ 565880 w 1357678"/>
              <a:gd name="connsiteY1" fmla="*/ 2156838 h 2445829"/>
              <a:gd name="connsiteX2" fmla="*/ 518255 w 1357678"/>
              <a:gd name="connsiteY2" fmla="*/ 2271138 h 2445829"/>
              <a:gd name="connsiteX3" fmla="*/ 584930 w 1357678"/>
              <a:gd name="connsiteY3" fmla="*/ 2433063 h 2445829"/>
              <a:gd name="connsiteX4" fmla="*/ 832580 w 1357678"/>
              <a:gd name="connsiteY4" fmla="*/ 2423538 h 2445829"/>
              <a:gd name="connsiteX5" fmla="*/ 956405 w 1357678"/>
              <a:gd name="connsiteY5" fmla="*/ 2328288 h 2445829"/>
              <a:gd name="connsiteX6" fmla="*/ 1023080 w 1357678"/>
              <a:gd name="connsiteY6" fmla="*/ 2147313 h 2445829"/>
              <a:gd name="connsiteX7" fmla="*/ 965930 w 1357678"/>
              <a:gd name="connsiteY7" fmla="*/ 2004438 h 2445829"/>
              <a:gd name="connsiteX8" fmla="*/ 756380 w 1357678"/>
              <a:gd name="connsiteY8" fmla="*/ 1947288 h 2445829"/>
              <a:gd name="connsiteX9" fmla="*/ 718280 w 1357678"/>
              <a:gd name="connsiteY9" fmla="*/ 1966338 h 2445829"/>
              <a:gd name="connsiteX10" fmla="*/ 670655 w 1357678"/>
              <a:gd name="connsiteY10" fmla="*/ 1861563 h 2445829"/>
              <a:gd name="connsiteX11" fmla="*/ 689705 w 1357678"/>
              <a:gd name="connsiteY11" fmla="*/ 1756788 h 2445829"/>
              <a:gd name="connsiteX12" fmla="*/ 642080 w 1357678"/>
              <a:gd name="connsiteY12" fmla="*/ 1718688 h 2445829"/>
              <a:gd name="connsiteX13" fmla="*/ 575405 w 1357678"/>
              <a:gd name="connsiteY13" fmla="*/ 1661538 h 2445829"/>
              <a:gd name="connsiteX14" fmla="*/ 584930 w 1357678"/>
              <a:gd name="connsiteY14" fmla="*/ 1480563 h 2445829"/>
              <a:gd name="connsiteX15" fmla="*/ 670655 w 1357678"/>
              <a:gd name="connsiteY15" fmla="*/ 1451988 h 2445829"/>
              <a:gd name="connsiteX16" fmla="*/ 794480 w 1357678"/>
              <a:gd name="connsiteY16" fmla="*/ 1375788 h 2445829"/>
              <a:gd name="connsiteX17" fmla="*/ 908780 w 1357678"/>
              <a:gd name="connsiteY17" fmla="*/ 1366263 h 2445829"/>
              <a:gd name="connsiteX18" fmla="*/ 1023080 w 1357678"/>
              <a:gd name="connsiteY18" fmla="*/ 1271013 h 2445829"/>
              <a:gd name="connsiteX19" fmla="*/ 1108805 w 1357678"/>
              <a:gd name="connsiteY19" fmla="*/ 1356738 h 2445829"/>
              <a:gd name="connsiteX20" fmla="*/ 1156430 w 1357678"/>
              <a:gd name="connsiteY20" fmla="*/ 1318638 h 2445829"/>
              <a:gd name="connsiteX21" fmla="*/ 1175480 w 1357678"/>
              <a:gd name="connsiteY21" fmla="*/ 1223388 h 2445829"/>
              <a:gd name="connsiteX22" fmla="*/ 1137380 w 1357678"/>
              <a:gd name="connsiteY22" fmla="*/ 1166238 h 2445829"/>
              <a:gd name="connsiteX23" fmla="*/ 1118330 w 1357678"/>
              <a:gd name="connsiteY23" fmla="*/ 1090038 h 2445829"/>
              <a:gd name="connsiteX24" fmla="*/ 1127855 w 1357678"/>
              <a:gd name="connsiteY24" fmla="*/ 1004313 h 2445829"/>
              <a:gd name="connsiteX25" fmla="*/ 1194530 w 1357678"/>
              <a:gd name="connsiteY25" fmla="*/ 1004313 h 2445829"/>
              <a:gd name="connsiteX26" fmla="*/ 1270730 w 1357678"/>
              <a:gd name="connsiteY26" fmla="*/ 1023363 h 2445829"/>
              <a:gd name="connsiteX27" fmla="*/ 1346930 w 1357678"/>
              <a:gd name="connsiteY27" fmla="*/ 985263 h 2445829"/>
              <a:gd name="connsiteX28" fmla="*/ 1346930 w 1357678"/>
              <a:gd name="connsiteY28" fmla="*/ 861438 h 2445829"/>
              <a:gd name="connsiteX29" fmla="*/ 1251680 w 1357678"/>
              <a:gd name="connsiteY29" fmla="*/ 832863 h 2445829"/>
              <a:gd name="connsiteX30" fmla="*/ 1204055 w 1357678"/>
              <a:gd name="connsiteY30" fmla="*/ 794763 h 2445829"/>
              <a:gd name="connsiteX31" fmla="*/ 1175480 w 1357678"/>
              <a:gd name="connsiteY31" fmla="*/ 737613 h 2445829"/>
              <a:gd name="connsiteX32" fmla="*/ 1175480 w 1357678"/>
              <a:gd name="connsiteY32" fmla="*/ 632838 h 2445829"/>
              <a:gd name="connsiteX33" fmla="*/ 1223105 w 1357678"/>
              <a:gd name="connsiteY33" fmla="*/ 585213 h 2445829"/>
              <a:gd name="connsiteX34" fmla="*/ 1204055 w 1357678"/>
              <a:gd name="connsiteY34" fmla="*/ 537588 h 2445829"/>
              <a:gd name="connsiteX35" fmla="*/ 1080230 w 1357678"/>
              <a:gd name="connsiteY35" fmla="*/ 442338 h 2445829"/>
              <a:gd name="connsiteX36" fmla="*/ 1070705 w 1357678"/>
              <a:gd name="connsiteY36" fmla="*/ 394713 h 2445829"/>
              <a:gd name="connsiteX37" fmla="*/ 1118330 w 1357678"/>
              <a:gd name="connsiteY37" fmla="*/ 375663 h 2445829"/>
              <a:gd name="connsiteX38" fmla="*/ 1175480 w 1357678"/>
              <a:gd name="connsiteY38" fmla="*/ 289938 h 2445829"/>
              <a:gd name="connsiteX39" fmla="*/ 1146905 w 1357678"/>
              <a:gd name="connsiteY39" fmla="*/ 223263 h 2445829"/>
              <a:gd name="connsiteX40" fmla="*/ 1099280 w 1357678"/>
              <a:gd name="connsiteY40" fmla="*/ 185163 h 2445829"/>
              <a:gd name="connsiteX41" fmla="*/ 1042130 w 1357678"/>
              <a:gd name="connsiteY41" fmla="*/ 118488 h 2445829"/>
              <a:gd name="connsiteX42" fmla="*/ 1004030 w 1357678"/>
              <a:gd name="connsiteY42" fmla="*/ 156588 h 2445829"/>
              <a:gd name="connsiteX43" fmla="*/ 956405 w 1357678"/>
              <a:gd name="connsiteY43" fmla="*/ 99438 h 2445829"/>
              <a:gd name="connsiteX44" fmla="*/ 918305 w 1357678"/>
              <a:gd name="connsiteY44" fmla="*/ 108963 h 2445829"/>
              <a:gd name="connsiteX45" fmla="*/ 842105 w 1357678"/>
              <a:gd name="connsiteY45" fmla="*/ 108963 h 2445829"/>
              <a:gd name="connsiteX46" fmla="*/ 813530 w 1357678"/>
              <a:gd name="connsiteY46" fmla="*/ 99438 h 2445829"/>
              <a:gd name="connsiteX47" fmla="*/ 794480 w 1357678"/>
              <a:gd name="connsiteY47" fmla="*/ 42288 h 2445829"/>
              <a:gd name="connsiteX48" fmla="*/ 756380 w 1357678"/>
              <a:gd name="connsiteY48" fmla="*/ 51813 h 2445829"/>
              <a:gd name="connsiteX49" fmla="*/ 727805 w 1357678"/>
              <a:gd name="connsiteY49" fmla="*/ 23238 h 2445829"/>
              <a:gd name="connsiteX50" fmla="*/ 689705 w 1357678"/>
              <a:gd name="connsiteY50" fmla="*/ 42288 h 2445829"/>
              <a:gd name="connsiteX51" fmla="*/ 632555 w 1357678"/>
              <a:gd name="connsiteY51" fmla="*/ 4188 h 2445829"/>
              <a:gd name="connsiteX52" fmla="*/ 594455 w 1357678"/>
              <a:gd name="connsiteY52" fmla="*/ 4188 h 2445829"/>
              <a:gd name="connsiteX53" fmla="*/ 556355 w 1357678"/>
              <a:gd name="connsiteY53" fmla="*/ 32763 h 2445829"/>
              <a:gd name="connsiteX54" fmla="*/ 508730 w 1357678"/>
              <a:gd name="connsiteY54" fmla="*/ 61338 h 2445829"/>
              <a:gd name="connsiteX55" fmla="*/ 461105 w 1357678"/>
              <a:gd name="connsiteY55" fmla="*/ 51813 h 2445829"/>
              <a:gd name="connsiteX56" fmla="*/ 432530 w 1357678"/>
              <a:gd name="connsiteY56" fmla="*/ 70863 h 2445829"/>
              <a:gd name="connsiteX57" fmla="*/ 375380 w 1357678"/>
              <a:gd name="connsiteY57" fmla="*/ 128013 h 2445829"/>
              <a:gd name="connsiteX58" fmla="*/ 375380 w 1357678"/>
              <a:gd name="connsiteY58" fmla="*/ 156588 h 2445829"/>
              <a:gd name="connsiteX59" fmla="*/ 394430 w 1357678"/>
              <a:gd name="connsiteY59" fmla="*/ 242313 h 2445829"/>
              <a:gd name="connsiteX60" fmla="*/ 318230 w 1357678"/>
              <a:gd name="connsiteY60" fmla="*/ 242313 h 2445829"/>
              <a:gd name="connsiteX61" fmla="*/ 261080 w 1357678"/>
              <a:gd name="connsiteY61" fmla="*/ 232788 h 2445829"/>
              <a:gd name="connsiteX62" fmla="*/ 184880 w 1357678"/>
              <a:gd name="connsiteY62" fmla="*/ 242313 h 2445829"/>
              <a:gd name="connsiteX63" fmla="*/ 175355 w 1357678"/>
              <a:gd name="connsiteY63" fmla="*/ 299463 h 2445829"/>
              <a:gd name="connsiteX64" fmla="*/ 137255 w 1357678"/>
              <a:gd name="connsiteY64" fmla="*/ 318513 h 2445829"/>
              <a:gd name="connsiteX65" fmla="*/ 3905 w 1357678"/>
              <a:gd name="connsiteY65" fmla="*/ 423288 h 2445829"/>
              <a:gd name="connsiteX66" fmla="*/ 42005 w 1357678"/>
              <a:gd name="connsiteY66" fmla="*/ 470913 h 2445829"/>
              <a:gd name="connsiteX67" fmla="*/ 108680 w 1357678"/>
              <a:gd name="connsiteY67" fmla="*/ 480438 h 2445829"/>
              <a:gd name="connsiteX68" fmla="*/ 165830 w 1357678"/>
              <a:gd name="connsiteY68" fmla="*/ 461388 h 2445829"/>
              <a:gd name="connsiteX69" fmla="*/ 165830 w 1357678"/>
              <a:gd name="connsiteY69" fmla="*/ 566163 h 2445829"/>
              <a:gd name="connsiteX70" fmla="*/ 232505 w 1357678"/>
              <a:gd name="connsiteY70" fmla="*/ 575688 h 2445829"/>
              <a:gd name="connsiteX71" fmla="*/ 280130 w 1357678"/>
              <a:gd name="connsiteY71" fmla="*/ 556638 h 2445829"/>
              <a:gd name="connsiteX72" fmla="*/ 356330 w 1357678"/>
              <a:gd name="connsiteY72" fmla="*/ 556638 h 2445829"/>
              <a:gd name="connsiteX73" fmla="*/ 375380 w 1357678"/>
              <a:gd name="connsiteY73" fmla="*/ 661413 h 2445829"/>
              <a:gd name="connsiteX74" fmla="*/ 318230 w 1357678"/>
              <a:gd name="connsiteY74" fmla="*/ 699513 h 2445829"/>
              <a:gd name="connsiteX75" fmla="*/ 270605 w 1357678"/>
              <a:gd name="connsiteY75" fmla="*/ 709038 h 2445829"/>
              <a:gd name="connsiteX76" fmla="*/ 203930 w 1357678"/>
              <a:gd name="connsiteY76" fmla="*/ 728088 h 2445829"/>
              <a:gd name="connsiteX77" fmla="*/ 213455 w 1357678"/>
              <a:gd name="connsiteY77" fmla="*/ 813813 h 2445829"/>
              <a:gd name="connsiteX78" fmla="*/ 213455 w 1357678"/>
              <a:gd name="connsiteY78" fmla="*/ 870963 h 2445829"/>
              <a:gd name="connsiteX79" fmla="*/ 184880 w 1357678"/>
              <a:gd name="connsiteY79" fmla="*/ 918588 h 2445829"/>
              <a:gd name="connsiteX80" fmla="*/ 146780 w 1357678"/>
              <a:gd name="connsiteY80" fmla="*/ 975738 h 2445829"/>
              <a:gd name="connsiteX81" fmla="*/ 80105 w 1357678"/>
              <a:gd name="connsiteY81" fmla="*/ 966213 h 2445829"/>
              <a:gd name="connsiteX82" fmla="*/ 51530 w 1357678"/>
              <a:gd name="connsiteY82" fmla="*/ 966213 h 2445829"/>
              <a:gd name="connsiteX83" fmla="*/ 22955 w 1357678"/>
              <a:gd name="connsiteY83" fmla="*/ 994788 h 2445829"/>
              <a:gd name="connsiteX84" fmla="*/ 13430 w 1357678"/>
              <a:gd name="connsiteY84" fmla="*/ 1070988 h 2445829"/>
              <a:gd name="connsiteX85" fmla="*/ 3905 w 1357678"/>
              <a:gd name="connsiteY85" fmla="*/ 1156713 h 2445829"/>
              <a:gd name="connsiteX86" fmla="*/ 32480 w 1357678"/>
              <a:gd name="connsiteY86" fmla="*/ 1232913 h 2445829"/>
              <a:gd name="connsiteX87" fmla="*/ 70580 w 1357678"/>
              <a:gd name="connsiteY87" fmla="*/ 1271013 h 2445829"/>
              <a:gd name="connsiteX88" fmla="*/ 118205 w 1357678"/>
              <a:gd name="connsiteY88" fmla="*/ 1337688 h 2445829"/>
              <a:gd name="connsiteX89" fmla="*/ 118205 w 1357678"/>
              <a:gd name="connsiteY89" fmla="*/ 1385313 h 2445829"/>
              <a:gd name="connsiteX90" fmla="*/ 61055 w 1357678"/>
              <a:gd name="connsiteY90" fmla="*/ 1490088 h 2445829"/>
              <a:gd name="connsiteX91" fmla="*/ 194405 w 1357678"/>
              <a:gd name="connsiteY91" fmla="*/ 1537713 h 2445829"/>
              <a:gd name="connsiteX92" fmla="*/ 251555 w 1357678"/>
              <a:gd name="connsiteY92" fmla="*/ 1480563 h 2445829"/>
              <a:gd name="connsiteX93" fmla="*/ 327755 w 1357678"/>
              <a:gd name="connsiteY93" fmla="*/ 1575813 h 2445829"/>
              <a:gd name="connsiteX94" fmla="*/ 280130 w 1357678"/>
              <a:gd name="connsiteY94" fmla="*/ 1680588 h 2445829"/>
              <a:gd name="connsiteX95" fmla="*/ 213455 w 1357678"/>
              <a:gd name="connsiteY95" fmla="*/ 1690113 h 2445829"/>
              <a:gd name="connsiteX96" fmla="*/ 184880 w 1357678"/>
              <a:gd name="connsiteY96" fmla="*/ 1613913 h 2445829"/>
              <a:gd name="connsiteX97" fmla="*/ 118205 w 1357678"/>
              <a:gd name="connsiteY97" fmla="*/ 1632963 h 2445829"/>
              <a:gd name="connsiteX98" fmla="*/ 108680 w 1357678"/>
              <a:gd name="connsiteY98" fmla="*/ 1690113 h 2445829"/>
              <a:gd name="connsiteX99" fmla="*/ 156305 w 1357678"/>
              <a:gd name="connsiteY99" fmla="*/ 1737738 h 2445829"/>
              <a:gd name="connsiteX100" fmla="*/ 251555 w 1357678"/>
              <a:gd name="connsiteY100" fmla="*/ 1785363 h 2445829"/>
              <a:gd name="connsiteX101" fmla="*/ 318230 w 1357678"/>
              <a:gd name="connsiteY101" fmla="*/ 1832988 h 2445829"/>
              <a:gd name="connsiteX102" fmla="*/ 308705 w 1357678"/>
              <a:gd name="connsiteY102" fmla="*/ 1909188 h 2445829"/>
              <a:gd name="connsiteX103" fmla="*/ 308705 w 1357678"/>
              <a:gd name="connsiteY103" fmla="*/ 1966338 h 2445829"/>
              <a:gd name="connsiteX104" fmla="*/ 423005 w 1357678"/>
              <a:gd name="connsiteY104" fmla="*/ 1985388 h 2445829"/>
              <a:gd name="connsiteX105" fmla="*/ 508730 w 1357678"/>
              <a:gd name="connsiteY105" fmla="*/ 2004438 h 2445829"/>
              <a:gd name="connsiteX106" fmla="*/ 518255 w 1357678"/>
              <a:gd name="connsiteY106" fmla="*/ 2080638 h 2445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57678" h="2445829">
                <a:moveTo>
                  <a:pt x="518255" y="2080638"/>
                </a:moveTo>
                <a:cubicBezTo>
                  <a:pt x="527780" y="2106038"/>
                  <a:pt x="565880" y="2125088"/>
                  <a:pt x="565880" y="2156838"/>
                </a:cubicBezTo>
                <a:cubicBezTo>
                  <a:pt x="565880" y="2188588"/>
                  <a:pt x="515080" y="2225101"/>
                  <a:pt x="518255" y="2271138"/>
                </a:cubicBezTo>
                <a:cubicBezTo>
                  <a:pt x="521430" y="2317175"/>
                  <a:pt x="532543" y="2407663"/>
                  <a:pt x="584930" y="2433063"/>
                </a:cubicBezTo>
                <a:cubicBezTo>
                  <a:pt x="637318" y="2458463"/>
                  <a:pt x="770668" y="2441000"/>
                  <a:pt x="832580" y="2423538"/>
                </a:cubicBezTo>
                <a:cubicBezTo>
                  <a:pt x="894492" y="2406076"/>
                  <a:pt x="924655" y="2374325"/>
                  <a:pt x="956405" y="2328288"/>
                </a:cubicBezTo>
                <a:cubicBezTo>
                  <a:pt x="988155" y="2282251"/>
                  <a:pt x="1021493" y="2201288"/>
                  <a:pt x="1023080" y="2147313"/>
                </a:cubicBezTo>
                <a:cubicBezTo>
                  <a:pt x="1024668" y="2093338"/>
                  <a:pt x="1010380" y="2037775"/>
                  <a:pt x="965930" y="2004438"/>
                </a:cubicBezTo>
                <a:cubicBezTo>
                  <a:pt x="921480" y="1971101"/>
                  <a:pt x="797655" y="1953638"/>
                  <a:pt x="756380" y="1947288"/>
                </a:cubicBezTo>
                <a:cubicBezTo>
                  <a:pt x="715105" y="1940938"/>
                  <a:pt x="732567" y="1980625"/>
                  <a:pt x="718280" y="1966338"/>
                </a:cubicBezTo>
                <a:cubicBezTo>
                  <a:pt x="703993" y="1952051"/>
                  <a:pt x="675418" y="1896488"/>
                  <a:pt x="670655" y="1861563"/>
                </a:cubicBezTo>
                <a:cubicBezTo>
                  <a:pt x="665893" y="1826638"/>
                  <a:pt x="694467" y="1780600"/>
                  <a:pt x="689705" y="1756788"/>
                </a:cubicBezTo>
                <a:cubicBezTo>
                  <a:pt x="684943" y="1732976"/>
                  <a:pt x="661130" y="1734563"/>
                  <a:pt x="642080" y="1718688"/>
                </a:cubicBezTo>
                <a:cubicBezTo>
                  <a:pt x="623030" y="1702813"/>
                  <a:pt x="584930" y="1701225"/>
                  <a:pt x="575405" y="1661538"/>
                </a:cubicBezTo>
                <a:cubicBezTo>
                  <a:pt x="565880" y="1621850"/>
                  <a:pt x="569055" y="1515488"/>
                  <a:pt x="584930" y="1480563"/>
                </a:cubicBezTo>
                <a:cubicBezTo>
                  <a:pt x="600805" y="1445638"/>
                  <a:pt x="635730" y="1469450"/>
                  <a:pt x="670655" y="1451988"/>
                </a:cubicBezTo>
                <a:cubicBezTo>
                  <a:pt x="705580" y="1434525"/>
                  <a:pt x="754793" y="1390075"/>
                  <a:pt x="794480" y="1375788"/>
                </a:cubicBezTo>
                <a:cubicBezTo>
                  <a:pt x="834167" y="1361501"/>
                  <a:pt x="870680" y="1383725"/>
                  <a:pt x="908780" y="1366263"/>
                </a:cubicBezTo>
                <a:cubicBezTo>
                  <a:pt x="946880" y="1348801"/>
                  <a:pt x="989743" y="1272600"/>
                  <a:pt x="1023080" y="1271013"/>
                </a:cubicBezTo>
                <a:cubicBezTo>
                  <a:pt x="1056417" y="1269426"/>
                  <a:pt x="1086580" y="1348800"/>
                  <a:pt x="1108805" y="1356738"/>
                </a:cubicBezTo>
                <a:cubicBezTo>
                  <a:pt x="1131030" y="1364675"/>
                  <a:pt x="1145318" y="1340863"/>
                  <a:pt x="1156430" y="1318638"/>
                </a:cubicBezTo>
                <a:cubicBezTo>
                  <a:pt x="1167542" y="1296413"/>
                  <a:pt x="1178655" y="1248788"/>
                  <a:pt x="1175480" y="1223388"/>
                </a:cubicBezTo>
                <a:cubicBezTo>
                  <a:pt x="1172305" y="1197988"/>
                  <a:pt x="1146905" y="1188463"/>
                  <a:pt x="1137380" y="1166238"/>
                </a:cubicBezTo>
                <a:cubicBezTo>
                  <a:pt x="1127855" y="1144013"/>
                  <a:pt x="1119917" y="1117025"/>
                  <a:pt x="1118330" y="1090038"/>
                </a:cubicBezTo>
                <a:cubicBezTo>
                  <a:pt x="1116743" y="1063051"/>
                  <a:pt x="1115155" y="1018600"/>
                  <a:pt x="1127855" y="1004313"/>
                </a:cubicBezTo>
                <a:cubicBezTo>
                  <a:pt x="1140555" y="990025"/>
                  <a:pt x="1170718" y="1001138"/>
                  <a:pt x="1194530" y="1004313"/>
                </a:cubicBezTo>
                <a:cubicBezTo>
                  <a:pt x="1218343" y="1007488"/>
                  <a:pt x="1245330" y="1026538"/>
                  <a:pt x="1270730" y="1023363"/>
                </a:cubicBezTo>
                <a:cubicBezTo>
                  <a:pt x="1296130" y="1020188"/>
                  <a:pt x="1334230" y="1012250"/>
                  <a:pt x="1346930" y="985263"/>
                </a:cubicBezTo>
                <a:cubicBezTo>
                  <a:pt x="1359630" y="958276"/>
                  <a:pt x="1362805" y="886838"/>
                  <a:pt x="1346930" y="861438"/>
                </a:cubicBezTo>
                <a:cubicBezTo>
                  <a:pt x="1331055" y="836038"/>
                  <a:pt x="1275493" y="843975"/>
                  <a:pt x="1251680" y="832863"/>
                </a:cubicBezTo>
                <a:cubicBezTo>
                  <a:pt x="1227868" y="821750"/>
                  <a:pt x="1216755" y="810638"/>
                  <a:pt x="1204055" y="794763"/>
                </a:cubicBezTo>
                <a:cubicBezTo>
                  <a:pt x="1191355" y="778888"/>
                  <a:pt x="1180242" y="764600"/>
                  <a:pt x="1175480" y="737613"/>
                </a:cubicBezTo>
                <a:cubicBezTo>
                  <a:pt x="1170718" y="710626"/>
                  <a:pt x="1167543" y="658238"/>
                  <a:pt x="1175480" y="632838"/>
                </a:cubicBezTo>
                <a:cubicBezTo>
                  <a:pt x="1183417" y="607438"/>
                  <a:pt x="1218343" y="601088"/>
                  <a:pt x="1223105" y="585213"/>
                </a:cubicBezTo>
                <a:cubicBezTo>
                  <a:pt x="1227867" y="569338"/>
                  <a:pt x="1227867" y="561400"/>
                  <a:pt x="1204055" y="537588"/>
                </a:cubicBezTo>
                <a:cubicBezTo>
                  <a:pt x="1180243" y="513776"/>
                  <a:pt x="1102455" y="466150"/>
                  <a:pt x="1080230" y="442338"/>
                </a:cubicBezTo>
                <a:cubicBezTo>
                  <a:pt x="1058005" y="418526"/>
                  <a:pt x="1064355" y="405825"/>
                  <a:pt x="1070705" y="394713"/>
                </a:cubicBezTo>
                <a:cubicBezTo>
                  <a:pt x="1077055" y="383601"/>
                  <a:pt x="1100868" y="393125"/>
                  <a:pt x="1118330" y="375663"/>
                </a:cubicBezTo>
                <a:cubicBezTo>
                  <a:pt x="1135792" y="358201"/>
                  <a:pt x="1170718" y="315338"/>
                  <a:pt x="1175480" y="289938"/>
                </a:cubicBezTo>
                <a:cubicBezTo>
                  <a:pt x="1180242" y="264538"/>
                  <a:pt x="1159605" y="240725"/>
                  <a:pt x="1146905" y="223263"/>
                </a:cubicBezTo>
                <a:cubicBezTo>
                  <a:pt x="1134205" y="205800"/>
                  <a:pt x="1116742" y="202625"/>
                  <a:pt x="1099280" y="185163"/>
                </a:cubicBezTo>
                <a:cubicBezTo>
                  <a:pt x="1081818" y="167701"/>
                  <a:pt x="1058005" y="123250"/>
                  <a:pt x="1042130" y="118488"/>
                </a:cubicBezTo>
                <a:cubicBezTo>
                  <a:pt x="1026255" y="113726"/>
                  <a:pt x="1018317" y="159763"/>
                  <a:pt x="1004030" y="156588"/>
                </a:cubicBezTo>
                <a:cubicBezTo>
                  <a:pt x="989743" y="153413"/>
                  <a:pt x="970692" y="107375"/>
                  <a:pt x="956405" y="99438"/>
                </a:cubicBezTo>
                <a:cubicBezTo>
                  <a:pt x="942118" y="91501"/>
                  <a:pt x="937355" y="107376"/>
                  <a:pt x="918305" y="108963"/>
                </a:cubicBezTo>
                <a:cubicBezTo>
                  <a:pt x="899255" y="110550"/>
                  <a:pt x="859567" y="110550"/>
                  <a:pt x="842105" y="108963"/>
                </a:cubicBezTo>
                <a:cubicBezTo>
                  <a:pt x="824643" y="107376"/>
                  <a:pt x="821468" y="110550"/>
                  <a:pt x="813530" y="99438"/>
                </a:cubicBezTo>
                <a:cubicBezTo>
                  <a:pt x="805593" y="88325"/>
                  <a:pt x="804005" y="50225"/>
                  <a:pt x="794480" y="42288"/>
                </a:cubicBezTo>
                <a:cubicBezTo>
                  <a:pt x="784955" y="34351"/>
                  <a:pt x="767493" y="54988"/>
                  <a:pt x="756380" y="51813"/>
                </a:cubicBezTo>
                <a:cubicBezTo>
                  <a:pt x="745267" y="48638"/>
                  <a:pt x="738917" y="24825"/>
                  <a:pt x="727805" y="23238"/>
                </a:cubicBezTo>
                <a:cubicBezTo>
                  <a:pt x="716693" y="21651"/>
                  <a:pt x="705580" y="45463"/>
                  <a:pt x="689705" y="42288"/>
                </a:cubicBezTo>
                <a:cubicBezTo>
                  <a:pt x="673830" y="39113"/>
                  <a:pt x="648430" y="10538"/>
                  <a:pt x="632555" y="4188"/>
                </a:cubicBezTo>
                <a:cubicBezTo>
                  <a:pt x="616680" y="-2162"/>
                  <a:pt x="607155" y="-575"/>
                  <a:pt x="594455" y="4188"/>
                </a:cubicBezTo>
                <a:cubicBezTo>
                  <a:pt x="581755" y="8951"/>
                  <a:pt x="570642" y="23238"/>
                  <a:pt x="556355" y="32763"/>
                </a:cubicBezTo>
                <a:cubicBezTo>
                  <a:pt x="542068" y="42288"/>
                  <a:pt x="524605" y="58163"/>
                  <a:pt x="508730" y="61338"/>
                </a:cubicBezTo>
                <a:cubicBezTo>
                  <a:pt x="492855" y="64513"/>
                  <a:pt x="473805" y="50226"/>
                  <a:pt x="461105" y="51813"/>
                </a:cubicBezTo>
                <a:cubicBezTo>
                  <a:pt x="448405" y="53400"/>
                  <a:pt x="446817" y="58163"/>
                  <a:pt x="432530" y="70863"/>
                </a:cubicBezTo>
                <a:cubicBezTo>
                  <a:pt x="418242" y="83563"/>
                  <a:pt x="384905" y="113726"/>
                  <a:pt x="375380" y="128013"/>
                </a:cubicBezTo>
                <a:cubicBezTo>
                  <a:pt x="365855" y="142300"/>
                  <a:pt x="372205" y="137538"/>
                  <a:pt x="375380" y="156588"/>
                </a:cubicBezTo>
                <a:cubicBezTo>
                  <a:pt x="378555" y="175638"/>
                  <a:pt x="403955" y="228026"/>
                  <a:pt x="394430" y="242313"/>
                </a:cubicBezTo>
                <a:cubicBezTo>
                  <a:pt x="384905" y="256600"/>
                  <a:pt x="340455" y="243900"/>
                  <a:pt x="318230" y="242313"/>
                </a:cubicBezTo>
                <a:cubicBezTo>
                  <a:pt x="296005" y="240726"/>
                  <a:pt x="283305" y="232788"/>
                  <a:pt x="261080" y="232788"/>
                </a:cubicBezTo>
                <a:cubicBezTo>
                  <a:pt x="238855" y="232788"/>
                  <a:pt x="199167" y="231200"/>
                  <a:pt x="184880" y="242313"/>
                </a:cubicBezTo>
                <a:cubicBezTo>
                  <a:pt x="170592" y="253425"/>
                  <a:pt x="183292" y="286763"/>
                  <a:pt x="175355" y="299463"/>
                </a:cubicBezTo>
                <a:cubicBezTo>
                  <a:pt x="167418" y="312163"/>
                  <a:pt x="165830" y="297876"/>
                  <a:pt x="137255" y="318513"/>
                </a:cubicBezTo>
                <a:cubicBezTo>
                  <a:pt x="108680" y="339150"/>
                  <a:pt x="19780" y="397888"/>
                  <a:pt x="3905" y="423288"/>
                </a:cubicBezTo>
                <a:cubicBezTo>
                  <a:pt x="-11970" y="448688"/>
                  <a:pt x="24542" y="461388"/>
                  <a:pt x="42005" y="470913"/>
                </a:cubicBezTo>
                <a:cubicBezTo>
                  <a:pt x="59467" y="480438"/>
                  <a:pt x="88043" y="482025"/>
                  <a:pt x="108680" y="480438"/>
                </a:cubicBezTo>
                <a:cubicBezTo>
                  <a:pt x="129317" y="478851"/>
                  <a:pt x="156305" y="447101"/>
                  <a:pt x="165830" y="461388"/>
                </a:cubicBezTo>
                <a:cubicBezTo>
                  <a:pt x="175355" y="475675"/>
                  <a:pt x="154718" y="547113"/>
                  <a:pt x="165830" y="566163"/>
                </a:cubicBezTo>
                <a:cubicBezTo>
                  <a:pt x="176942" y="585213"/>
                  <a:pt x="213455" y="577275"/>
                  <a:pt x="232505" y="575688"/>
                </a:cubicBezTo>
                <a:cubicBezTo>
                  <a:pt x="251555" y="574101"/>
                  <a:pt x="259492" y="559813"/>
                  <a:pt x="280130" y="556638"/>
                </a:cubicBezTo>
                <a:cubicBezTo>
                  <a:pt x="300767" y="553463"/>
                  <a:pt x="340455" y="539176"/>
                  <a:pt x="356330" y="556638"/>
                </a:cubicBezTo>
                <a:cubicBezTo>
                  <a:pt x="372205" y="574100"/>
                  <a:pt x="381730" y="637601"/>
                  <a:pt x="375380" y="661413"/>
                </a:cubicBezTo>
                <a:cubicBezTo>
                  <a:pt x="369030" y="685225"/>
                  <a:pt x="335692" y="691576"/>
                  <a:pt x="318230" y="699513"/>
                </a:cubicBezTo>
                <a:cubicBezTo>
                  <a:pt x="300768" y="707450"/>
                  <a:pt x="289655" y="704276"/>
                  <a:pt x="270605" y="709038"/>
                </a:cubicBezTo>
                <a:cubicBezTo>
                  <a:pt x="251555" y="713800"/>
                  <a:pt x="213455" y="710625"/>
                  <a:pt x="203930" y="728088"/>
                </a:cubicBezTo>
                <a:cubicBezTo>
                  <a:pt x="194405" y="745550"/>
                  <a:pt x="211867" y="790000"/>
                  <a:pt x="213455" y="813813"/>
                </a:cubicBezTo>
                <a:cubicBezTo>
                  <a:pt x="215043" y="837626"/>
                  <a:pt x="218218" y="853500"/>
                  <a:pt x="213455" y="870963"/>
                </a:cubicBezTo>
                <a:cubicBezTo>
                  <a:pt x="208692" y="888426"/>
                  <a:pt x="195992" y="901126"/>
                  <a:pt x="184880" y="918588"/>
                </a:cubicBezTo>
                <a:cubicBezTo>
                  <a:pt x="173768" y="936050"/>
                  <a:pt x="164242" y="967801"/>
                  <a:pt x="146780" y="975738"/>
                </a:cubicBezTo>
                <a:cubicBezTo>
                  <a:pt x="129318" y="983675"/>
                  <a:pt x="95980" y="967800"/>
                  <a:pt x="80105" y="966213"/>
                </a:cubicBezTo>
                <a:cubicBezTo>
                  <a:pt x="64230" y="964625"/>
                  <a:pt x="61055" y="961450"/>
                  <a:pt x="51530" y="966213"/>
                </a:cubicBezTo>
                <a:cubicBezTo>
                  <a:pt x="42005" y="970976"/>
                  <a:pt x="29305" y="977326"/>
                  <a:pt x="22955" y="994788"/>
                </a:cubicBezTo>
                <a:cubicBezTo>
                  <a:pt x="16605" y="1012250"/>
                  <a:pt x="16605" y="1044000"/>
                  <a:pt x="13430" y="1070988"/>
                </a:cubicBezTo>
                <a:cubicBezTo>
                  <a:pt x="10255" y="1097976"/>
                  <a:pt x="730" y="1129725"/>
                  <a:pt x="3905" y="1156713"/>
                </a:cubicBezTo>
                <a:cubicBezTo>
                  <a:pt x="7080" y="1183701"/>
                  <a:pt x="21368" y="1213863"/>
                  <a:pt x="32480" y="1232913"/>
                </a:cubicBezTo>
                <a:cubicBezTo>
                  <a:pt x="43592" y="1251963"/>
                  <a:pt x="56293" y="1253551"/>
                  <a:pt x="70580" y="1271013"/>
                </a:cubicBezTo>
                <a:cubicBezTo>
                  <a:pt x="84867" y="1288475"/>
                  <a:pt x="110268" y="1318638"/>
                  <a:pt x="118205" y="1337688"/>
                </a:cubicBezTo>
                <a:cubicBezTo>
                  <a:pt x="126142" y="1356738"/>
                  <a:pt x="127730" y="1359913"/>
                  <a:pt x="118205" y="1385313"/>
                </a:cubicBezTo>
                <a:cubicBezTo>
                  <a:pt x="108680" y="1410713"/>
                  <a:pt x="48355" y="1464688"/>
                  <a:pt x="61055" y="1490088"/>
                </a:cubicBezTo>
                <a:cubicBezTo>
                  <a:pt x="73755" y="1515488"/>
                  <a:pt x="162655" y="1539301"/>
                  <a:pt x="194405" y="1537713"/>
                </a:cubicBezTo>
                <a:cubicBezTo>
                  <a:pt x="226155" y="1536125"/>
                  <a:pt x="229330" y="1474213"/>
                  <a:pt x="251555" y="1480563"/>
                </a:cubicBezTo>
                <a:cubicBezTo>
                  <a:pt x="273780" y="1486913"/>
                  <a:pt x="322993" y="1542476"/>
                  <a:pt x="327755" y="1575813"/>
                </a:cubicBezTo>
                <a:cubicBezTo>
                  <a:pt x="332517" y="1609150"/>
                  <a:pt x="299180" y="1661538"/>
                  <a:pt x="280130" y="1680588"/>
                </a:cubicBezTo>
                <a:cubicBezTo>
                  <a:pt x="261080" y="1699638"/>
                  <a:pt x="229330" y="1701225"/>
                  <a:pt x="213455" y="1690113"/>
                </a:cubicBezTo>
                <a:cubicBezTo>
                  <a:pt x="197580" y="1679000"/>
                  <a:pt x="200755" y="1623438"/>
                  <a:pt x="184880" y="1613913"/>
                </a:cubicBezTo>
                <a:cubicBezTo>
                  <a:pt x="169005" y="1604388"/>
                  <a:pt x="130905" y="1620263"/>
                  <a:pt x="118205" y="1632963"/>
                </a:cubicBezTo>
                <a:cubicBezTo>
                  <a:pt x="105505" y="1645663"/>
                  <a:pt x="102330" y="1672651"/>
                  <a:pt x="108680" y="1690113"/>
                </a:cubicBezTo>
                <a:cubicBezTo>
                  <a:pt x="115030" y="1707575"/>
                  <a:pt x="132492" y="1721863"/>
                  <a:pt x="156305" y="1737738"/>
                </a:cubicBezTo>
                <a:cubicBezTo>
                  <a:pt x="180117" y="1753613"/>
                  <a:pt x="224567" y="1769488"/>
                  <a:pt x="251555" y="1785363"/>
                </a:cubicBezTo>
                <a:cubicBezTo>
                  <a:pt x="278542" y="1801238"/>
                  <a:pt x="308705" y="1812351"/>
                  <a:pt x="318230" y="1832988"/>
                </a:cubicBezTo>
                <a:cubicBezTo>
                  <a:pt x="327755" y="1853625"/>
                  <a:pt x="310292" y="1886963"/>
                  <a:pt x="308705" y="1909188"/>
                </a:cubicBezTo>
                <a:cubicBezTo>
                  <a:pt x="307118" y="1931413"/>
                  <a:pt x="289655" y="1953638"/>
                  <a:pt x="308705" y="1966338"/>
                </a:cubicBezTo>
                <a:cubicBezTo>
                  <a:pt x="327755" y="1979038"/>
                  <a:pt x="389667" y="1979038"/>
                  <a:pt x="423005" y="1985388"/>
                </a:cubicBezTo>
                <a:cubicBezTo>
                  <a:pt x="456342" y="1991738"/>
                  <a:pt x="486505" y="1986976"/>
                  <a:pt x="508730" y="2004438"/>
                </a:cubicBezTo>
                <a:cubicBezTo>
                  <a:pt x="530955" y="2021900"/>
                  <a:pt x="508730" y="2055238"/>
                  <a:pt x="518255" y="2080638"/>
                </a:cubicBezTo>
                <a:close/>
              </a:path>
            </a:pathLst>
          </a:custGeom>
          <a:solidFill>
            <a:srgbClr val="98CBFA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 kern="0" dirty="0">
              <a:solidFill>
                <a:srgbClr val="000000"/>
              </a:solidFill>
              <a:cs typeface="Calibri" pitchFamily="34" charset="0"/>
            </a:endParaRPr>
          </a:p>
        </p:txBody>
      </p:sp>
      <p:grpSp>
        <p:nvGrpSpPr>
          <p:cNvPr id="29709" name="Groupe 35"/>
          <p:cNvGrpSpPr>
            <a:grpSpLocks/>
          </p:cNvGrpSpPr>
          <p:nvPr/>
        </p:nvGrpSpPr>
        <p:grpSpPr bwMode="auto">
          <a:xfrm rot="6267632">
            <a:off x="4136293" y="2847282"/>
            <a:ext cx="419897" cy="520700"/>
            <a:chOff x="45380" y="1841500"/>
            <a:chExt cx="419897" cy="520700"/>
          </a:xfrm>
        </p:grpSpPr>
        <p:grpSp>
          <p:nvGrpSpPr>
            <p:cNvPr id="29716" name="Groupe 36"/>
            <p:cNvGrpSpPr>
              <a:grpSpLocks/>
            </p:cNvGrpSpPr>
            <p:nvPr/>
          </p:nvGrpSpPr>
          <p:grpSpPr bwMode="auto">
            <a:xfrm>
              <a:off x="76200" y="1841500"/>
              <a:ext cx="152400" cy="520700"/>
              <a:chOff x="76200" y="1841500"/>
              <a:chExt cx="152400" cy="520700"/>
            </a:xfrm>
          </p:grpSpPr>
          <p:cxnSp>
            <p:nvCxnSpPr>
              <p:cNvPr id="43" name="Connecteur droit 42"/>
              <p:cNvCxnSpPr/>
              <p:nvPr/>
            </p:nvCxnSpPr>
            <p:spPr>
              <a:xfrm>
                <a:off x="75559" y="1862876"/>
                <a:ext cx="152400" cy="215900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cteur droit 43"/>
              <p:cNvCxnSpPr/>
              <p:nvPr/>
            </p:nvCxnSpPr>
            <p:spPr>
              <a:xfrm>
                <a:off x="229911" y="2076977"/>
                <a:ext cx="0" cy="304800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717" name="Groupe 37"/>
            <p:cNvGrpSpPr>
              <a:grpSpLocks/>
            </p:cNvGrpSpPr>
            <p:nvPr/>
          </p:nvGrpSpPr>
          <p:grpSpPr bwMode="auto">
            <a:xfrm flipH="1">
              <a:off x="304800" y="1841500"/>
              <a:ext cx="152400" cy="520700"/>
              <a:chOff x="76200" y="1841500"/>
              <a:chExt cx="152400" cy="520700"/>
            </a:xfrm>
          </p:grpSpPr>
          <p:cxnSp>
            <p:nvCxnSpPr>
              <p:cNvPr id="41" name="Connecteur droit 40"/>
              <p:cNvCxnSpPr/>
              <p:nvPr/>
            </p:nvCxnSpPr>
            <p:spPr>
              <a:xfrm>
                <a:off x="108736" y="1856414"/>
                <a:ext cx="152400" cy="215900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cteur droit 41"/>
              <p:cNvCxnSpPr/>
              <p:nvPr/>
            </p:nvCxnSpPr>
            <p:spPr>
              <a:xfrm>
                <a:off x="258069" y="2075101"/>
                <a:ext cx="0" cy="304800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Connecteur droit 38"/>
            <p:cNvCxnSpPr/>
            <p:nvPr/>
          </p:nvCxnSpPr>
          <p:spPr>
            <a:xfrm flipH="1">
              <a:off x="289064" y="1892133"/>
              <a:ext cx="176213" cy="228600"/>
            </a:xfrm>
            <a:prstGeom prst="line">
              <a:avLst/>
            </a:pr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/>
            <p:cNvCxnSpPr/>
            <p:nvPr/>
          </p:nvCxnSpPr>
          <p:spPr>
            <a:xfrm flipH="1" flipV="1">
              <a:off x="45380" y="1907143"/>
              <a:ext cx="176212" cy="228600"/>
            </a:xfrm>
            <a:prstGeom prst="line">
              <a:avLst/>
            </a:pr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Ellipse 44"/>
          <p:cNvSpPr/>
          <p:nvPr/>
        </p:nvSpPr>
        <p:spPr>
          <a:xfrm>
            <a:off x="5590678" y="3348039"/>
            <a:ext cx="422275" cy="452437"/>
          </a:xfrm>
          <a:prstGeom prst="ellipse">
            <a:avLst/>
          </a:prstGeom>
          <a:noFill/>
          <a:ln w="28575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 kern="0" dirty="0">
              <a:solidFill>
                <a:srgbClr val="000000"/>
              </a:solidFill>
              <a:cs typeface="Calibri" pitchFamily="34" charset="0"/>
            </a:endParaRPr>
          </a:p>
        </p:txBody>
      </p:sp>
      <p:sp>
        <p:nvSpPr>
          <p:cNvPr id="26" name="Forme libre 25"/>
          <p:cNvSpPr/>
          <p:nvPr/>
        </p:nvSpPr>
        <p:spPr>
          <a:xfrm>
            <a:off x="7410450" y="2374901"/>
            <a:ext cx="1447800" cy="2600325"/>
          </a:xfrm>
          <a:custGeom>
            <a:avLst/>
            <a:gdLst>
              <a:gd name="connsiteX0" fmla="*/ 419310 w 1448315"/>
              <a:gd name="connsiteY0" fmla="*/ 2196839 h 2599832"/>
              <a:gd name="connsiteX1" fmla="*/ 409785 w 1448315"/>
              <a:gd name="connsiteY1" fmla="*/ 2273039 h 2599832"/>
              <a:gd name="connsiteX2" fmla="*/ 409785 w 1448315"/>
              <a:gd name="connsiteY2" fmla="*/ 2406389 h 2599832"/>
              <a:gd name="connsiteX3" fmla="*/ 571710 w 1448315"/>
              <a:gd name="connsiteY3" fmla="*/ 2473064 h 2599832"/>
              <a:gd name="connsiteX4" fmla="*/ 705060 w 1448315"/>
              <a:gd name="connsiteY4" fmla="*/ 2549264 h 2599832"/>
              <a:gd name="connsiteX5" fmla="*/ 847935 w 1448315"/>
              <a:gd name="connsiteY5" fmla="*/ 2596889 h 2599832"/>
              <a:gd name="connsiteX6" fmla="*/ 990810 w 1448315"/>
              <a:gd name="connsiteY6" fmla="*/ 2463539 h 2599832"/>
              <a:gd name="connsiteX7" fmla="*/ 1028910 w 1448315"/>
              <a:gd name="connsiteY7" fmla="*/ 2292089 h 2599832"/>
              <a:gd name="connsiteX8" fmla="*/ 857460 w 1448315"/>
              <a:gd name="connsiteY8" fmla="*/ 2177789 h 2599832"/>
              <a:gd name="connsiteX9" fmla="*/ 781260 w 1448315"/>
              <a:gd name="connsiteY9" fmla="*/ 2177789 h 2599832"/>
              <a:gd name="connsiteX10" fmla="*/ 781260 w 1448315"/>
              <a:gd name="connsiteY10" fmla="*/ 2073014 h 2599832"/>
              <a:gd name="connsiteX11" fmla="*/ 743160 w 1448315"/>
              <a:gd name="connsiteY11" fmla="*/ 2015864 h 2599832"/>
              <a:gd name="connsiteX12" fmla="*/ 781260 w 1448315"/>
              <a:gd name="connsiteY12" fmla="*/ 1958714 h 2599832"/>
              <a:gd name="connsiteX13" fmla="*/ 809835 w 1448315"/>
              <a:gd name="connsiteY13" fmla="*/ 1872989 h 2599832"/>
              <a:gd name="connsiteX14" fmla="*/ 866985 w 1448315"/>
              <a:gd name="connsiteY14" fmla="*/ 1834889 h 2599832"/>
              <a:gd name="connsiteX15" fmla="*/ 962235 w 1448315"/>
              <a:gd name="connsiteY15" fmla="*/ 1872989 h 2599832"/>
              <a:gd name="connsiteX16" fmla="*/ 1047960 w 1448315"/>
              <a:gd name="connsiteY16" fmla="*/ 1768214 h 2599832"/>
              <a:gd name="connsiteX17" fmla="*/ 1086060 w 1448315"/>
              <a:gd name="connsiteY17" fmla="*/ 1720589 h 2599832"/>
              <a:gd name="connsiteX18" fmla="*/ 1124160 w 1448315"/>
              <a:gd name="connsiteY18" fmla="*/ 1634864 h 2599832"/>
              <a:gd name="connsiteX19" fmla="*/ 1057485 w 1448315"/>
              <a:gd name="connsiteY19" fmla="*/ 1625339 h 2599832"/>
              <a:gd name="connsiteX20" fmla="*/ 1009860 w 1448315"/>
              <a:gd name="connsiteY20" fmla="*/ 1606289 h 2599832"/>
              <a:gd name="connsiteX21" fmla="*/ 1038435 w 1448315"/>
              <a:gd name="connsiteY21" fmla="*/ 1501514 h 2599832"/>
              <a:gd name="connsiteX22" fmla="*/ 1057485 w 1448315"/>
              <a:gd name="connsiteY22" fmla="*/ 1453889 h 2599832"/>
              <a:gd name="connsiteX23" fmla="*/ 1124160 w 1448315"/>
              <a:gd name="connsiteY23" fmla="*/ 1520564 h 2599832"/>
              <a:gd name="connsiteX24" fmla="*/ 1209885 w 1448315"/>
              <a:gd name="connsiteY24" fmla="*/ 1520564 h 2599832"/>
              <a:gd name="connsiteX25" fmla="*/ 1219410 w 1448315"/>
              <a:gd name="connsiteY25" fmla="*/ 1463414 h 2599832"/>
              <a:gd name="connsiteX26" fmla="*/ 1200360 w 1448315"/>
              <a:gd name="connsiteY26" fmla="*/ 1349114 h 2599832"/>
              <a:gd name="connsiteX27" fmla="*/ 1257510 w 1448315"/>
              <a:gd name="connsiteY27" fmla="*/ 1320539 h 2599832"/>
              <a:gd name="connsiteX28" fmla="*/ 1352760 w 1448315"/>
              <a:gd name="connsiteY28" fmla="*/ 1215764 h 2599832"/>
              <a:gd name="connsiteX29" fmla="*/ 1314660 w 1448315"/>
              <a:gd name="connsiteY29" fmla="*/ 1149089 h 2599832"/>
              <a:gd name="connsiteX30" fmla="*/ 1314660 w 1448315"/>
              <a:gd name="connsiteY30" fmla="*/ 1044314 h 2599832"/>
              <a:gd name="connsiteX31" fmla="*/ 1333710 w 1448315"/>
              <a:gd name="connsiteY31" fmla="*/ 1025264 h 2599832"/>
              <a:gd name="connsiteX32" fmla="*/ 1409910 w 1448315"/>
              <a:gd name="connsiteY32" fmla="*/ 1006214 h 2599832"/>
              <a:gd name="connsiteX33" fmla="*/ 1448010 w 1448315"/>
              <a:gd name="connsiteY33" fmla="*/ 863339 h 2599832"/>
              <a:gd name="connsiteX34" fmla="*/ 1390860 w 1448315"/>
              <a:gd name="connsiteY34" fmla="*/ 834764 h 2599832"/>
              <a:gd name="connsiteX35" fmla="*/ 1362285 w 1448315"/>
              <a:gd name="connsiteY35" fmla="*/ 834764 h 2599832"/>
              <a:gd name="connsiteX36" fmla="*/ 1352760 w 1448315"/>
              <a:gd name="connsiteY36" fmla="*/ 749039 h 2599832"/>
              <a:gd name="connsiteX37" fmla="*/ 1295610 w 1448315"/>
              <a:gd name="connsiteY37" fmla="*/ 720464 h 2599832"/>
              <a:gd name="connsiteX38" fmla="*/ 1295610 w 1448315"/>
              <a:gd name="connsiteY38" fmla="*/ 691889 h 2599832"/>
              <a:gd name="connsiteX39" fmla="*/ 1247985 w 1448315"/>
              <a:gd name="connsiteY39" fmla="*/ 644264 h 2599832"/>
              <a:gd name="connsiteX40" fmla="*/ 1228935 w 1448315"/>
              <a:gd name="connsiteY40" fmla="*/ 596639 h 2599832"/>
              <a:gd name="connsiteX41" fmla="*/ 1162260 w 1448315"/>
              <a:gd name="connsiteY41" fmla="*/ 587114 h 2599832"/>
              <a:gd name="connsiteX42" fmla="*/ 1114635 w 1448315"/>
              <a:gd name="connsiteY42" fmla="*/ 577589 h 2599832"/>
              <a:gd name="connsiteX43" fmla="*/ 1162260 w 1448315"/>
              <a:gd name="connsiteY43" fmla="*/ 444239 h 2599832"/>
              <a:gd name="connsiteX44" fmla="*/ 1152735 w 1448315"/>
              <a:gd name="connsiteY44" fmla="*/ 396614 h 2599832"/>
              <a:gd name="connsiteX45" fmla="*/ 1105110 w 1448315"/>
              <a:gd name="connsiteY45" fmla="*/ 406139 h 2599832"/>
              <a:gd name="connsiteX46" fmla="*/ 1028910 w 1448315"/>
              <a:gd name="connsiteY46" fmla="*/ 377564 h 2599832"/>
              <a:gd name="connsiteX47" fmla="*/ 924135 w 1448315"/>
              <a:gd name="connsiteY47" fmla="*/ 329939 h 2599832"/>
              <a:gd name="connsiteX48" fmla="*/ 866985 w 1448315"/>
              <a:gd name="connsiteY48" fmla="*/ 282314 h 2599832"/>
              <a:gd name="connsiteX49" fmla="*/ 847935 w 1448315"/>
              <a:gd name="connsiteY49" fmla="*/ 253739 h 2599832"/>
              <a:gd name="connsiteX50" fmla="*/ 857460 w 1448315"/>
              <a:gd name="connsiteY50" fmla="*/ 158489 h 2599832"/>
              <a:gd name="connsiteX51" fmla="*/ 800310 w 1448315"/>
              <a:gd name="connsiteY51" fmla="*/ 148964 h 2599832"/>
              <a:gd name="connsiteX52" fmla="*/ 771735 w 1448315"/>
              <a:gd name="connsiteY52" fmla="*/ 6089 h 2599832"/>
              <a:gd name="connsiteX53" fmla="*/ 695535 w 1448315"/>
              <a:gd name="connsiteY53" fmla="*/ 34664 h 2599832"/>
              <a:gd name="connsiteX54" fmla="*/ 676485 w 1448315"/>
              <a:gd name="connsiteY54" fmla="*/ 110864 h 2599832"/>
              <a:gd name="connsiteX55" fmla="*/ 600285 w 1448315"/>
              <a:gd name="connsiteY55" fmla="*/ 187064 h 2599832"/>
              <a:gd name="connsiteX56" fmla="*/ 581235 w 1448315"/>
              <a:gd name="connsiteY56" fmla="*/ 225164 h 2599832"/>
              <a:gd name="connsiteX57" fmla="*/ 485985 w 1448315"/>
              <a:gd name="connsiteY57" fmla="*/ 234689 h 2599832"/>
              <a:gd name="connsiteX58" fmla="*/ 390735 w 1448315"/>
              <a:gd name="connsiteY58" fmla="*/ 291839 h 2599832"/>
              <a:gd name="connsiteX59" fmla="*/ 371685 w 1448315"/>
              <a:gd name="connsiteY59" fmla="*/ 415664 h 2599832"/>
              <a:gd name="connsiteX60" fmla="*/ 285960 w 1448315"/>
              <a:gd name="connsiteY60" fmla="*/ 501389 h 2599832"/>
              <a:gd name="connsiteX61" fmla="*/ 209760 w 1448315"/>
              <a:gd name="connsiteY61" fmla="*/ 596639 h 2599832"/>
              <a:gd name="connsiteX62" fmla="*/ 152610 w 1448315"/>
              <a:gd name="connsiteY62" fmla="*/ 549014 h 2599832"/>
              <a:gd name="connsiteX63" fmla="*/ 85935 w 1448315"/>
              <a:gd name="connsiteY63" fmla="*/ 558539 h 2599832"/>
              <a:gd name="connsiteX64" fmla="*/ 57360 w 1448315"/>
              <a:gd name="connsiteY64" fmla="*/ 606164 h 2599832"/>
              <a:gd name="connsiteX65" fmla="*/ 76410 w 1448315"/>
              <a:gd name="connsiteY65" fmla="*/ 663314 h 2599832"/>
              <a:gd name="connsiteX66" fmla="*/ 210 w 1448315"/>
              <a:gd name="connsiteY66" fmla="*/ 729989 h 2599832"/>
              <a:gd name="connsiteX67" fmla="*/ 57360 w 1448315"/>
              <a:gd name="connsiteY67" fmla="*/ 777614 h 2599832"/>
              <a:gd name="connsiteX68" fmla="*/ 162135 w 1448315"/>
              <a:gd name="connsiteY68" fmla="*/ 777614 h 2599832"/>
              <a:gd name="connsiteX69" fmla="*/ 219285 w 1448315"/>
              <a:gd name="connsiteY69" fmla="*/ 796664 h 2599832"/>
              <a:gd name="connsiteX70" fmla="*/ 266910 w 1448315"/>
              <a:gd name="connsiteY70" fmla="*/ 844289 h 2599832"/>
              <a:gd name="connsiteX71" fmla="*/ 276435 w 1448315"/>
              <a:gd name="connsiteY71" fmla="*/ 920489 h 2599832"/>
              <a:gd name="connsiteX72" fmla="*/ 219285 w 1448315"/>
              <a:gd name="connsiteY72" fmla="*/ 996689 h 2599832"/>
              <a:gd name="connsiteX73" fmla="*/ 266910 w 1448315"/>
              <a:gd name="connsiteY73" fmla="*/ 1034789 h 2599832"/>
              <a:gd name="connsiteX74" fmla="*/ 362160 w 1448315"/>
              <a:gd name="connsiteY74" fmla="*/ 996689 h 2599832"/>
              <a:gd name="connsiteX75" fmla="*/ 419310 w 1448315"/>
              <a:gd name="connsiteY75" fmla="*/ 930014 h 2599832"/>
              <a:gd name="connsiteX76" fmla="*/ 466935 w 1448315"/>
              <a:gd name="connsiteY76" fmla="*/ 996689 h 2599832"/>
              <a:gd name="connsiteX77" fmla="*/ 543135 w 1448315"/>
              <a:gd name="connsiteY77" fmla="*/ 1044314 h 2599832"/>
              <a:gd name="connsiteX78" fmla="*/ 600285 w 1448315"/>
              <a:gd name="connsiteY78" fmla="*/ 1025264 h 2599832"/>
              <a:gd name="connsiteX79" fmla="*/ 638385 w 1448315"/>
              <a:gd name="connsiteY79" fmla="*/ 1072889 h 2599832"/>
              <a:gd name="connsiteX80" fmla="*/ 600285 w 1448315"/>
              <a:gd name="connsiteY80" fmla="*/ 1168139 h 2599832"/>
              <a:gd name="connsiteX81" fmla="*/ 590760 w 1448315"/>
              <a:gd name="connsiteY81" fmla="*/ 1225289 h 2599832"/>
              <a:gd name="connsiteX82" fmla="*/ 657435 w 1448315"/>
              <a:gd name="connsiteY82" fmla="*/ 1244339 h 2599832"/>
              <a:gd name="connsiteX83" fmla="*/ 638385 w 1448315"/>
              <a:gd name="connsiteY83" fmla="*/ 1301489 h 2599832"/>
              <a:gd name="connsiteX84" fmla="*/ 552660 w 1448315"/>
              <a:gd name="connsiteY84" fmla="*/ 1339589 h 2599832"/>
              <a:gd name="connsiteX85" fmla="*/ 581235 w 1448315"/>
              <a:gd name="connsiteY85" fmla="*/ 1396739 h 2599832"/>
              <a:gd name="connsiteX86" fmla="*/ 676485 w 1448315"/>
              <a:gd name="connsiteY86" fmla="*/ 1387214 h 2599832"/>
              <a:gd name="connsiteX87" fmla="*/ 705060 w 1448315"/>
              <a:gd name="connsiteY87" fmla="*/ 1368164 h 2599832"/>
              <a:gd name="connsiteX88" fmla="*/ 714585 w 1448315"/>
              <a:gd name="connsiteY88" fmla="*/ 1463414 h 2599832"/>
              <a:gd name="connsiteX89" fmla="*/ 638385 w 1448315"/>
              <a:gd name="connsiteY89" fmla="*/ 1511039 h 2599832"/>
              <a:gd name="connsiteX90" fmla="*/ 514560 w 1448315"/>
              <a:gd name="connsiteY90" fmla="*/ 1472939 h 2599832"/>
              <a:gd name="connsiteX91" fmla="*/ 466935 w 1448315"/>
              <a:gd name="connsiteY91" fmla="*/ 1511039 h 2599832"/>
              <a:gd name="connsiteX92" fmla="*/ 466935 w 1448315"/>
              <a:gd name="connsiteY92" fmla="*/ 1596764 h 2599832"/>
              <a:gd name="connsiteX93" fmla="*/ 352635 w 1448315"/>
              <a:gd name="connsiteY93" fmla="*/ 1587239 h 2599832"/>
              <a:gd name="connsiteX94" fmla="*/ 285960 w 1448315"/>
              <a:gd name="connsiteY94" fmla="*/ 1663439 h 2599832"/>
              <a:gd name="connsiteX95" fmla="*/ 343110 w 1448315"/>
              <a:gd name="connsiteY95" fmla="*/ 1730114 h 2599832"/>
              <a:gd name="connsiteX96" fmla="*/ 295485 w 1448315"/>
              <a:gd name="connsiteY96" fmla="*/ 1806314 h 2599832"/>
              <a:gd name="connsiteX97" fmla="*/ 209760 w 1448315"/>
              <a:gd name="connsiteY97" fmla="*/ 1853939 h 2599832"/>
              <a:gd name="connsiteX98" fmla="*/ 209760 w 1448315"/>
              <a:gd name="connsiteY98" fmla="*/ 1930139 h 2599832"/>
              <a:gd name="connsiteX99" fmla="*/ 276435 w 1448315"/>
              <a:gd name="connsiteY99" fmla="*/ 1968239 h 2599832"/>
              <a:gd name="connsiteX100" fmla="*/ 238335 w 1448315"/>
              <a:gd name="connsiteY100" fmla="*/ 2092064 h 2599832"/>
              <a:gd name="connsiteX101" fmla="*/ 314535 w 1448315"/>
              <a:gd name="connsiteY101" fmla="*/ 2177789 h 2599832"/>
              <a:gd name="connsiteX102" fmla="*/ 419310 w 1448315"/>
              <a:gd name="connsiteY102" fmla="*/ 2196839 h 2599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1448315" h="2599832">
                <a:moveTo>
                  <a:pt x="419310" y="2196839"/>
                </a:moveTo>
                <a:cubicBezTo>
                  <a:pt x="435185" y="2212714"/>
                  <a:pt x="411373" y="2238114"/>
                  <a:pt x="409785" y="2273039"/>
                </a:cubicBezTo>
                <a:cubicBezTo>
                  <a:pt x="408197" y="2307964"/>
                  <a:pt x="382797" y="2373052"/>
                  <a:pt x="409785" y="2406389"/>
                </a:cubicBezTo>
                <a:cubicBezTo>
                  <a:pt x="436773" y="2439727"/>
                  <a:pt x="522498" y="2449252"/>
                  <a:pt x="571710" y="2473064"/>
                </a:cubicBezTo>
                <a:cubicBezTo>
                  <a:pt x="620923" y="2496877"/>
                  <a:pt x="659023" y="2528627"/>
                  <a:pt x="705060" y="2549264"/>
                </a:cubicBezTo>
                <a:cubicBezTo>
                  <a:pt x="751098" y="2569902"/>
                  <a:pt x="800310" y="2611176"/>
                  <a:pt x="847935" y="2596889"/>
                </a:cubicBezTo>
                <a:cubicBezTo>
                  <a:pt x="895560" y="2582602"/>
                  <a:pt x="960648" y="2514339"/>
                  <a:pt x="990810" y="2463539"/>
                </a:cubicBezTo>
                <a:cubicBezTo>
                  <a:pt x="1020972" y="2412739"/>
                  <a:pt x="1051135" y="2339714"/>
                  <a:pt x="1028910" y="2292089"/>
                </a:cubicBezTo>
                <a:cubicBezTo>
                  <a:pt x="1006685" y="2244464"/>
                  <a:pt x="898735" y="2196839"/>
                  <a:pt x="857460" y="2177789"/>
                </a:cubicBezTo>
                <a:cubicBezTo>
                  <a:pt x="816185" y="2158739"/>
                  <a:pt x="793960" y="2195251"/>
                  <a:pt x="781260" y="2177789"/>
                </a:cubicBezTo>
                <a:cubicBezTo>
                  <a:pt x="768560" y="2160326"/>
                  <a:pt x="787610" y="2100001"/>
                  <a:pt x="781260" y="2073014"/>
                </a:cubicBezTo>
                <a:cubicBezTo>
                  <a:pt x="774910" y="2046027"/>
                  <a:pt x="743160" y="2034914"/>
                  <a:pt x="743160" y="2015864"/>
                </a:cubicBezTo>
                <a:cubicBezTo>
                  <a:pt x="743160" y="1996814"/>
                  <a:pt x="770148" y="1982526"/>
                  <a:pt x="781260" y="1958714"/>
                </a:cubicBezTo>
                <a:cubicBezTo>
                  <a:pt x="792373" y="1934901"/>
                  <a:pt x="795548" y="1893626"/>
                  <a:pt x="809835" y="1872989"/>
                </a:cubicBezTo>
                <a:cubicBezTo>
                  <a:pt x="824122" y="1852352"/>
                  <a:pt x="841585" y="1834889"/>
                  <a:pt x="866985" y="1834889"/>
                </a:cubicBezTo>
                <a:cubicBezTo>
                  <a:pt x="892385" y="1834889"/>
                  <a:pt x="932073" y="1884101"/>
                  <a:pt x="962235" y="1872989"/>
                </a:cubicBezTo>
                <a:cubicBezTo>
                  <a:pt x="992397" y="1861877"/>
                  <a:pt x="1027322" y="1793614"/>
                  <a:pt x="1047960" y="1768214"/>
                </a:cubicBezTo>
                <a:cubicBezTo>
                  <a:pt x="1068598" y="1742814"/>
                  <a:pt x="1073360" y="1742814"/>
                  <a:pt x="1086060" y="1720589"/>
                </a:cubicBezTo>
                <a:cubicBezTo>
                  <a:pt x="1098760" y="1698364"/>
                  <a:pt x="1128922" y="1650739"/>
                  <a:pt x="1124160" y="1634864"/>
                </a:cubicBezTo>
                <a:cubicBezTo>
                  <a:pt x="1119398" y="1618989"/>
                  <a:pt x="1076535" y="1630101"/>
                  <a:pt x="1057485" y="1625339"/>
                </a:cubicBezTo>
                <a:cubicBezTo>
                  <a:pt x="1038435" y="1620577"/>
                  <a:pt x="1013035" y="1626926"/>
                  <a:pt x="1009860" y="1606289"/>
                </a:cubicBezTo>
                <a:cubicBezTo>
                  <a:pt x="1006685" y="1585651"/>
                  <a:pt x="1030498" y="1526914"/>
                  <a:pt x="1038435" y="1501514"/>
                </a:cubicBezTo>
                <a:cubicBezTo>
                  <a:pt x="1046372" y="1476114"/>
                  <a:pt x="1043198" y="1450714"/>
                  <a:pt x="1057485" y="1453889"/>
                </a:cubicBezTo>
                <a:cubicBezTo>
                  <a:pt x="1071772" y="1457064"/>
                  <a:pt x="1098760" y="1509452"/>
                  <a:pt x="1124160" y="1520564"/>
                </a:cubicBezTo>
                <a:cubicBezTo>
                  <a:pt x="1149560" y="1531676"/>
                  <a:pt x="1194010" y="1530089"/>
                  <a:pt x="1209885" y="1520564"/>
                </a:cubicBezTo>
                <a:cubicBezTo>
                  <a:pt x="1225760" y="1511039"/>
                  <a:pt x="1220998" y="1491989"/>
                  <a:pt x="1219410" y="1463414"/>
                </a:cubicBezTo>
                <a:cubicBezTo>
                  <a:pt x="1217823" y="1434839"/>
                  <a:pt x="1194010" y="1372926"/>
                  <a:pt x="1200360" y="1349114"/>
                </a:cubicBezTo>
                <a:cubicBezTo>
                  <a:pt x="1206710" y="1325302"/>
                  <a:pt x="1232110" y="1342764"/>
                  <a:pt x="1257510" y="1320539"/>
                </a:cubicBezTo>
                <a:cubicBezTo>
                  <a:pt x="1282910" y="1298314"/>
                  <a:pt x="1343235" y="1244339"/>
                  <a:pt x="1352760" y="1215764"/>
                </a:cubicBezTo>
                <a:cubicBezTo>
                  <a:pt x="1362285" y="1187189"/>
                  <a:pt x="1321010" y="1177664"/>
                  <a:pt x="1314660" y="1149089"/>
                </a:cubicBezTo>
                <a:cubicBezTo>
                  <a:pt x="1308310" y="1120514"/>
                  <a:pt x="1311485" y="1064951"/>
                  <a:pt x="1314660" y="1044314"/>
                </a:cubicBezTo>
                <a:cubicBezTo>
                  <a:pt x="1317835" y="1023676"/>
                  <a:pt x="1317835" y="1031614"/>
                  <a:pt x="1333710" y="1025264"/>
                </a:cubicBezTo>
                <a:cubicBezTo>
                  <a:pt x="1349585" y="1018914"/>
                  <a:pt x="1390860" y="1033201"/>
                  <a:pt x="1409910" y="1006214"/>
                </a:cubicBezTo>
                <a:cubicBezTo>
                  <a:pt x="1428960" y="979227"/>
                  <a:pt x="1451185" y="891914"/>
                  <a:pt x="1448010" y="863339"/>
                </a:cubicBezTo>
                <a:cubicBezTo>
                  <a:pt x="1444835" y="834764"/>
                  <a:pt x="1405148" y="839527"/>
                  <a:pt x="1390860" y="834764"/>
                </a:cubicBezTo>
                <a:cubicBezTo>
                  <a:pt x="1376572" y="830001"/>
                  <a:pt x="1368635" y="849052"/>
                  <a:pt x="1362285" y="834764"/>
                </a:cubicBezTo>
                <a:cubicBezTo>
                  <a:pt x="1355935" y="820476"/>
                  <a:pt x="1363872" y="768089"/>
                  <a:pt x="1352760" y="749039"/>
                </a:cubicBezTo>
                <a:cubicBezTo>
                  <a:pt x="1341648" y="729989"/>
                  <a:pt x="1305135" y="729989"/>
                  <a:pt x="1295610" y="720464"/>
                </a:cubicBezTo>
                <a:cubicBezTo>
                  <a:pt x="1286085" y="710939"/>
                  <a:pt x="1303547" y="704589"/>
                  <a:pt x="1295610" y="691889"/>
                </a:cubicBezTo>
                <a:cubicBezTo>
                  <a:pt x="1287673" y="679189"/>
                  <a:pt x="1259098" y="660139"/>
                  <a:pt x="1247985" y="644264"/>
                </a:cubicBezTo>
                <a:cubicBezTo>
                  <a:pt x="1236873" y="628389"/>
                  <a:pt x="1243222" y="606164"/>
                  <a:pt x="1228935" y="596639"/>
                </a:cubicBezTo>
                <a:cubicBezTo>
                  <a:pt x="1214648" y="587114"/>
                  <a:pt x="1181310" y="590289"/>
                  <a:pt x="1162260" y="587114"/>
                </a:cubicBezTo>
                <a:cubicBezTo>
                  <a:pt x="1143210" y="583939"/>
                  <a:pt x="1114635" y="601401"/>
                  <a:pt x="1114635" y="577589"/>
                </a:cubicBezTo>
                <a:cubicBezTo>
                  <a:pt x="1114635" y="553777"/>
                  <a:pt x="1155910" y="474401"/>
                  <a:pt x="1162260" y="444239"/>
                </a:cubicBezTo>
                <a:cubicBezTo>
                  <a:pt x="1168610" y="414077"/>
                  <a:pt x="1162260" y="402964"/>
                  <a:pt x="1152735" y="396614"/>
                </a:cubicBezTo>
                <a:cubicBezTo>
                  <a:pt x="1143210" y="390264"/>
                  <a:pt x="1125748" y="409314"/>
                  <a:pt x="1105110" y="406139"/>
                </a:cubicBezTo>
                <a:cubicBezTo>
                  <a:pt x="1084473" y="402964"/>
                  <a:pt x="1059073" y="390264"/>
                  <a:pt x="1028910" y="377564"/>
                </a:cubicBezTo>
                <a:cubicBezTo>
                  <a:pt x="998748" y="364864"/>
                  <a:pt x="951123" y="345814"/>
                  <a:pt x="924135" y="329939"/>
                </a:cubicBezTo>
                <a:cubicBezTo>
                  <a:pt x="897148" y="314064"/>
                  <a:pt x="879685" y="295014"/>
                  <a:pt x="866985" y="282314"/>
                </a:cubicBezTo>
                <a:cubicBezTo>
                  <a:pt x="854285" y="269614"/>
                  <a:pt x="849522" y="274376"/>
                  <a:pt x="847935" y="253739"/>
                </a:cubicBezTo>
                <a:cubicBezTo>
                  <a:pt x="846348" y="233102"/>
                  <a:pt x="865397" y="175951"/>
                  <a:pt x="857460" y="158489"/>
                </a:cubicBezTo>
                <a:cubicBezTo>
                  <a:pt x="849523" y="141027"/>
                  <a:pt x="814597" y="174364"/>
                  <a:pt x="800310" y="148964"/>
                </a:cubicBezTo>
                <a:cubicBezTo>
                  <a:pt x="786023" y="123564"/>
                  <a:pt x="789197" y="25139"/>
                  <a:pt x="771735" y="6089"/>
                </a:cubicBezTo>
                <a:cubicBezTo>
                  <a:pt x="754273" y="-12961"/>
                  <a:pt x="711410" y="17202"/>
                  <a:pt x="695535" y="34664"/>
                </a:cubicBezTo>
                <a:cubicBezTo>
                  <a:pt x="679660" y="52126"/>
                  <a:pt x="692360" y="85464"/>
                  <a:pt x="676485" y="110864"/>
                </a:cubicBezTo>
                <a:cubicBezTo>
                  <a:pt x="660610" y="136264"/>
                  <a:pt x="616160" y="168014"/>
                  <a:pt x="600285" y="187064"/>
                </a:cubicBezTo>
                <a:cubicBezTo>
                  <a:pt x="584410" y="206114"/>
                  <a:pt x="600285" y="217227"/>
                  <a:pt x="581235" y="225164"/>
                </a:cubicBezTo>
                <a:cubicBezTo>
                  <a:pt x="562185" y="233101"/>
                  <a:pt x="517735" y="223577"/>
                  <a:pt x="485985" y="234689"/>
                </a:cubicBezTo>
                <a:cubicBezTo>
                  <a:pt x="454235" y="245801"/>
                  <a:pt x="409785" y="261676"/>
                  <a:pt x="390735" y="291839"/>
                </a:cubicBezTo>
                <a:cubicBezTo>
                  <a:pt x="371685" y="322001"/>
                  <a:pt x="389147" y="380739"/>
                  <a:pt x="371685" y="415664"/>
                </a:cubicBezTo>
                <a:cubicBezTo>
                  <a:pt x="354222" y="450589"/>
                  <a:pt x="312947" y="471226"/>
                  <a:pt x="285960" y="501389"/>
                </a:cubicBezTo>
                <a:cubicBezTo>
                  <a:pt x="258972" y="531551"/>
                  <a:pt x="231985" y="588701"/>
                  <a:pt x="209760" y="596639"/>
                </a:cubicBezTo>
                <a:cubicBezTo>
                  <a:pt x="187535" y="604576"/>
                  <a:pt x="173247" y="555364"/>
                  <a:pt x="152610" y="549014"/>
                </a:cubicBezTo>
                <a:cubicBezTo>
                  <a:pt x="131973" y="542664"/>
                  <a:pt x="101810" y="549014"/>
                  <a:pt x="85935" y="558539"/>
                </a:cubicBezTo>
                <a:cubicBezTo>
                  <a:pt x="70060" y="568064"/>
                  <a:pt x="58947" y="588702"/>
                  <a:pt x="57360" y="606164"/>
                </a:cubicBezTo>
                <a:cubicBezTo>
                  <a:pt x="55773" y="623626"/>
                  <a:pt x="85935" y="642677"/>
                  <a:pt x="76410" y="663314"/>
                </a:cubicBezTo>
                <a:cubicBezTo>
                  <a:pt x="66885" y="683951"/>
                  <a:pt x="3385" y="710939"/>
                  <a:pt x="210" y="729989"/>
                </a:cubicBezTo>
                <a:cubicBezTo>
                  <a:pt x="-2965" y="749039"/>
                  <a:pt x="30373" y="769677"/>
                  <a:pt x="57360" y="777614"/>
                </a:cubicBezTo>
                <a:cubicBezTo>
                  <a:pt x="84347" y="785551"/>
                  <a:pt x="135147" y="774439"/>
                  <a:pt x="162135" y="777614"/>
                </a:cubicBezTo>
                <a:cubicBezTo>
                  <a:pt x="189123" y="780789"/>
                  <a:pt x="201823" y="785552"/>
                  <a:pt x="219285" y="796664"/>
                </a:cubicBezTo>
                <a:cubicBezTo>
                  <a:pt x="236747" y="807776"/>
                  <a:pt x="257385" y="823652"/>
                  <a:pt x="266910" y="844289"/>
                </a:cubicBezTo>
                <a:cubicBezTo>
                  <a:pt x="276435" y="864926"/>
                  <a:pt x="284372" y="895089"/>
                  <a:pt x="276435" y="920489"/>
                </a:cubicBezTo>
                <a:cubicBezTo>
                  <a:pt x="268498" y="945889"/>
                  <a:pt x="220872" y="977639"/>
                  <a:pt x="219285" y="996689"/>
                </a:cubicBezTo>
                <a:cubicBezTo>
                  <a:pt x="217698" y="1015739"/>
                  <a:pt x="243098" y="1034789"/>
                  <a:pt x="266910" y="1034789"/>
                </a:cubicBezTo>
                <a:cubicBezTo>
                  <a:pt x="290722" y="1034789"/>
                  <a:pt x="336760" y="1014152"/>
                  <a:pt x="362160" y="996689"/>
                </a:cubicBezTo>
                <a:cubicBezTo>
                  <a:pt x="387560" y="979226"/>
                  <a:pt x="401848" y="930014"/>
                  <a:pt x="419310" y="930014"/>
                </a:cubicBezTo>
                <a:cubicBezTo>
                  <a:pt x="436772" y="930014"/>
                  <a:pt x="446298" y="977639"/>
                  <a:pt x="466935" y="996689"/>
                </a:cubicBezTo>
                <a:cubicBezTo>
                  <a:pt x="487572" y="1015739"/>
                  <a:pt x="520910" y="1039551"/>
                  <a:pt x="543135" y="1044314"/>
                </a:cubicBezTo>
                <a:cubicBezTo>
                  <a:pt x="565360" y="1049076"/>
                  <a:pt x="584410" y="1020502"/>
                  <a:pt x="600285" y="1025264"/>
                </a:cubicBezTo>
                <a:cubicBezTo>
                  <a:pt x="616160" y="1030026"/>
                  <a:pt x="638385" y="1049077"/>
                  <a:pt x="638385" y="1072889"/>
                </a:cubicBezTo>
                <a:cubicBezTo>
                  <a:pt x="638385" y="1096701"/>
                  <a:pt x="608222" y="1142739"/>
                  <a:pt x="600285" y="1168139"/>
                </a:cubicBezTo>
                <a:cubicBezTo>
                  <a:pt x="592348" y="1193539"/>
                  <a:pt x="581235" y="1212589"/>
                  <a:pt x="590760" y="1225289"/>
                </a:cubicBezTo>
                <a:cubicBezTo>
                  <a:pt x="600285" y="1237989"/>
                  <a:pt x="649498" y="1231639"/>
                  <a:pt x="657435" y="1244339"/>
                </a:cubicBezTo>
                <a:cubicBezTo>
                  <a:pt x="665372" y="1257039"/>
                  <a:pt x="655847" y="1285614"/>
                  <a:pt x="638385" y="1301489"/>
                </a:cubicBezTo>
                <a:cubicBezTo>
                  <a:pt x="620923" y="1317364"/>
                  <a:pt x="562185" y="1323714"/>
                  <a:pt x="552660" y="1339589"/>
                </a:cubicBezTo>
                <a:cubicBezTo>
                  <a:pt x="543135" y="1355464"/>
                  <a:pt x="560598" y="1388801"/>
                  <a:pt x="581235" y="1396739"/>
                </a:cubicBezTo>
                <a:cubicBezTo>
                  <a:pt x="601873" y="1404676"/>
                  <a:pt x="655848" y="1391976"/>
                  <a:pt x="676485" y="1387214"/>
                </a:cubicBezTo>
                <a:cubicBezTo>
                  <a:pt x="697122" y="1382452"/>
                  <a:pt x="698710" y="1355464"/>
                  <a:pt x="705060" y="1368164"/>
                </a:cubicBezTo>
                <a:cubicBezTo>
                  <a:pt x="711410" y="1380864"/>
                  <a:pt x="725698" y="1439601"/>
                  <a:pt x="714585" y="1463414"/>
                </a:cubicBezTo>
                <a:cubicBezTo>
                  <a:pt x="703473" y="1487226"/>
                  <a:pt x="671722" y="1509452"/>
                  <a:pt x="638385" y="1511039"/>
                </a:cubicBezTo>
                <a:cubicBezTo>
                  <a:pt x="605048" y="1512626"/>
                  <a:pt x="543135" y="1472939"/>
                  <a:pt x="514560" y="1472939"/>
                </a:cubicBezTo>
                <a:cubicBezTo>
                  <a:pt x="485985" y="1472939"/>
                  <a:pt x="474873" y="1490401"/>
                  <a:pt x="466935" y="1511039"/>
                </a:cubicBezTo>
                <a:cubicBezTo>
                  <a:pt x="458998" y="1531676"/>
                  <a:pt x="485985" y="1584064"/>
                  <a:pt x="466935" y="1596764"/>
                </a:cubicBezTo>
                <a:cubicBezTo>
                  <a:pt x="447885" y="1609464"/>
                  <a:pt x="382797" y="1576127"/>
                  <a:pt x="352635" y="1587239"/>
                </a:cubicBezTo>
                <a:cubicBezTo>
                  <a:pt x="322473" y="1598351"/>
                  <a:pt x="287548" y="1639626"/>
                  <a:pt x="285960" y="1663439"/>
                </a:cubicBezTo>
                <a:cubicBezTo>
                  <a:pt x="284372" y="1687252"/>
                  <a:pt x="341522" y="1706301"/>
                  <a:pt x="343110" y="1730114"/>
                </a:cubicBezTo>
                <a:cubicBezTo>
                  <a:pt x="344698" y="1753927"/>
                  <a:pt x="317710" y="1785677"/>
                  <a:pt x="295485" y="1806314"/>
                </a:cubicBezTo>
                <a:cubicBezTo>
                  <a:pt x="273260" y="1826951"/>
                  <a:pt x="224047" y="1833302"/>
                  <a:pt x="209760" y="1853939"/>
                </a:cubicBezTo>
                <a:cubicBezTo>
                  <a:pt x="195473" y="1874576"/>
                  <a:pt x="198648" y="1911089"/>
                  <a:pt x="209760" y="1930139"/>
                </a:cubicBezTo>
                <a:cubicBezTo>
                  <a:pt x="220872" y="1949189"/>
                  <a:pt x="271673" y="1941252"/>
                  <a:pt x="276435" y="1968239"/>
                </a:cubicBezTo>
                <a:cubicBezTo>
                  <a:pt x="281197" y="1995226"/>
                  <a:pt x="231985" y="2057139"/>
                  <a:pt x="238335" y="2092064"/>
                </a:cubicBezTo>
                <a:cubicBezTo>
                  <a:pt x="244685" y="2126989"/>
                  <a:pt x="285960" y="2161914"/>
                  <a:pt x="314535" y="2177789"/>
                </a:cubicBezTo>
                <a:cubicBezTo>
                  <a:pt x="343110" y="2193664"/>
                  <a:pt x="403435" y="2180964"/>
                  <a:pt x="419310" y="2196839"/>
                </a:cubicBezTo>
                <a:close/>
              </a:path>
            </a:pathLst>
          </a:custGeom>
          <a:solidFill>
            <a:srgbClr val="336699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 kern="0" dirty="0">
              <a:solidFill>
                <a:srgbClr val="000000"/>
              </a:solidFill>
              <a:cs typeface="Calibri" pitchFamily="34" charset="0"/>
            </a:endParaRPr>
          </a:p>
        </p:txBody>
      </p:sp>
      <p:cxnSp>
        <p:nvCxnSpPr>
          <p:cNvPr id="29" name="Connecteur en arc 28"/>
          <p:cNvCxnSpPr/>
          <p:nvPr/>
        </p:nvCxnSpPr>
        <p:spPr>
          <a:xfrm>
            <a:off x="4520974" y="3159125"/>
            <a:ext cx="1012825" cy="446088"/>
          </a:xfrm>
          <a:prstGeom prst="curvedConnector3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563" name="Arc 23562"/>
          <p:cNvSpPr/>
          <p:nvPr/>
        </p:nvSpPr>
        <p:spPr>
          <a:xfrm>
            <a:off x="4229100" y="4267200"/>
            <a:ext cx="5753100" cy="2097088"/>
          </a:xfrm>
          <a:prstGeom prst="arc">
            <a:avLst>
              <a:gd name="adj1" fmla="val 11106632"/>
              <a:gd name="adj2" fmla="val 21272669"/>
            </a:avLst>
          </a:prstGeom>
          <a:noFill/>
          <a:ln w="76200">
            <a:solidFill>
              <a:srgbClr val="0033CC">
                <a:alpha val="50196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 kern="0" dirty="0">
              <a:solidFill>
                <a:srgbClr val="000000"/>
              </a:solidFill>
              <a:cs typeface="Calibri" pitchFamily="34" charset="0"/>
            </a:endParaRPr>
          </a:p>
        </p:txBody>
      </p:sp>
      <p:sp>
        <p:nvSpPr>
          <p:cNvPr id="29715" name="TextBox 34"/>
          <p:cNvSpPr txBox="1">
            <a:spLocks noChangeArrowheads="1"/>
          </p:cNvSpPr>
          <p:nvPr/>
        </p:nvSpPr>
        <p:spPr bwMode="auto">
          <a:xfrm>
            <a:off x="3200400" y="4114800"/>
            <a:ext cx="1905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800" b="1" kern="0" dirty="0">
                <a:solidFill>
                  <a:srgbClr val="000000"/>
                </a:solidFill>
                <a:latin typeface="Calibri" pitchFamily="34" charset="0"/>
              </a:rPr>
              <a:t>Cell membrane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525017" y="6552906"/>
            <a:ext cx="38329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>
                <a:solidFill>
                  <a:srgbClr val="000000"/>
                </a:solidFill>
                <a:latin typeface="Calibri" panose="020F0502020204030204" pitchFamily="34" charset="0"/>
              </a:rPr>
              <a:t>Franklin MC, et al. </a:t>
            </a:r>
            <a:r>
              <a:rPr lang="en-US" sz="1400" i="1" kern="0" dirty="0">
                <a:solidFill>
                  <a:srgbClr val="000000"/>
                </a:solidFill>
                <a:latin typeface="Calibri" panose="020F0502020204030204" pitchFamily="34" charset="0"/>
              </a:rPr>
              <a:t>Cancer Cell</a:t>
            </a:r>
            <a:r>
              <a:rPr lang="en-US" sz="1400" kern="0" dirty="0">
                <a:solidFill>
                  <a:srgbClr val="000000"/>
                </a:solidFill>
                <a:latin typeface="Calibri" panose="020F0502020204030204" pitchFamily="34" charset="0"/>
              </a:rPr>
              <a:t>. 2004;5(4):317-328.</a:t>
            </a:r>
          </a:p>
        </p:txBody>
      </p:sp>
      <p:sp>
        <p:nvSpPr>
          <p:cNvPr id="25" name="Rectangle 1240">
            <a:extLst>
              <a:ext uri="{FF2B5EF4-FFF2-40B4-BE49-F238E27FC236}">
                <a16:creationId xmlns:a16="http://schemas.microsoft.com/office/drawing/2014/main" id="{203CA4E4-719F-466D-A6A0-4186A8EE8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83" y="333374"/>
            <a:ext cx="7361237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b="1" kern="0" dirty="0" err="1">
                <a:solidFill>
                  <a:srgbClr val="FF0000"/>
                </a:solidFill>
                <a:latin typeface="Calibri" pitchFamily="34" charset="0"/>
              </a:rPr>
              <a:t>Trastuzumab</a:t>
            </a:r>
            <a:r>
              <a:rPr lang="cs-CZ" altLang="en-US" sz="3600" b="1" kern="0" dirty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cs-CZ" altLang="en-US" sz="1600" kern="0" dirty="0">
                <a:solidFill>
                  <a:srgbClr val="FF0000"/>
                </a:solidFill>
                <a:latin typeface="Calibri" pitchFamily="34" charset="0"/>
              </a:rPr>
              <a:t>(HERCEPTIN</a:t>
            </a:r>
            <a:r>
              <a:rPr lang="en-US" altLang="cs-CZ" sz="1600" kern="0" dirty="0">
                <a:solidFill>
                  <a:srgbClr val="FF0000"/>
                </a:solidFill>
                <a:latin typeface="Calibri" pitchFamily="34" charset="0"/>
              </a:rPr>
              <a:t> ®</a:t>
            </a:r>
            <a:r>
              <a:rPr lang="cs-CZ" altLang="en-US" sz="1600" kern="0" dirty="0">
                <a:solidFill>
                  <a:srgbClr val="FF0000"/>
                </a:solidFill>
                <a:latin typeface="Calibri" pitchFamily="34" charset="0"/>
              </a:rPr>
              <a:t>)</a:t>
            </a:r>
            <a:endParaRPr lang="en-GB" altLang="en-US" sz="1600" kern="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8" name="Nadpis 1">
            <a:extLst>
              <a:ext uri="{FF2B5EF4-FFF2-40B4-BE49-F238E27FC236}">
                <a16:creationId xmlns:a16="http://schemas.microsoft.com/office/drawing/2014/main" id="{3C9216CF-C135-4875-9A7F-FBAE527801CF}"/>
              </a:ext>
            </a:extLst>
          </p:cNvPr>
          <p:cNvSpPr txBox="1">
            <a:spLocks/>
          </p:cNvSpPr>
          <p:nvPr/>
        </p:nvSpPr>
        <p:spPr>
          <a:xfrm>
            <a:off x="7691718" y="351326"/>
            <a:ext cx="3663220" cy="45157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sz="2400" kern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Target on tumor </a:t>
            </a:r>
            <a:r>
              <a:rPr lang="cs-CZ" sz="2400" kern="0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cells</a:t>
            </a:r>
            <a:endParaRPr lang="cs-CZ" sz="2400" kern="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60100A70-B746-4D5A-895D-67481B803E0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8039359"/>
      </p:ext>
    </p:extLst>
  </p:cSld>
  <p:clrMapOvr>
    <a:masterClrMapping/>
  </p:clrMapOvr>
  <p:transition advTm="232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5"/>
          <p:cNvSpPr>
            <a:spLocks noChangeArrowheads="1"/>
          </p:cNvSpPr>
          <p:nvPr/>
        </p:nvSpPr>
        <p:spPr bwMode="auto">
          <a:xfrm>
            <a:off x="4922838" y="2252664"/>
            <a:ext cx="6858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800" b="1" kern="0" dirty="0">
                <a:solidFill>
                  <a:srgbClr val="000000"/>
                </a:solidFill>
                <a:latin typeface="Calibri" pitchFamily="34" charset="0"/>
              </a:rPr>
              <a:t>HER2</a:t>
            </a:r>
          </a:p>
        </p:txBody>
      </p:sp>
      <p:sp>
        <p:nvSpPr>
          <p:cNvPr id="29699" name="Rectangle 108"/>
          <p:cNvSpPr>
            <a:spLocks noChangeArrowheads="1"/>
          </p:cNvSpPr>
          <p:nvPr/>
        </p:nvSpPr>
        <p:spPr bwMode="invGray">
          <a:xfrm>
            <a:off x="8859839" y="3392489"/>
            <a:ext cx="8731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800" b="1" kern="0" dirty="0">
                <a:solidFill>
                  <a:srgbClr val="000000"/>
                </a:solidFill>
                <a:latin typeface="Calibri" pitchFamily="34" charset="0"/>
              </a:rPr>
              <a:t>HER1-4</a:t>
            </a:r>
          </a:p>
        </p:txBody>
      </p:sp>
      <p:sp>
        <p:nvSpPr>
          <p:cNvPr id="29700" name="Rectangle 27"/>
          <p:cNvSpPr>
            <a:spLocks noChangeArrowheads="1"/>
          </p:cNvSpPr>
          <p:nvPr/>
        </p:nvSpPr>
        <p:spPr bwMode="auto">
          <a:xfrm>
            <a:off x="7391400" y="1125539"/>
            <a:ext cx="2743200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ct val="30000"/>
              </a:spcAft>
              <a:defRPr/>
            </a:pPr>
            <a:r>
              <a:rPr lang="en-GB" altLang="en-US" sz="1800" b="1" kern="0" dirty="0">
                <a:solidFill>
                  <a:srgbClr val="C40F1F"/>
                </a:solidFill>
                <a:latin typeface="Calibri" pitchFamily="34" charset="0"/>
              </a:rPr>
              <a:t>Pertuzumab</a:t>
            </a:r>
            <a:r>
              <a:rPr lang="en-GB" altLang="en-US" sz="1800" b="1" kern="0" dirty="0">
                <a:solidFill>
                  <a:srgbClr val="000000"/>
                </a:solidFill>
                <a:latin typeface="Calibri" pitchFamily="34" charset="0"/>
              </a:rPr>
              <a:t> binds to a specific domain II and inhibits ligand-activated dimerization</a:t>
            </a:r>
          </a:p>
        </p:txBody>
      </p:sp>
      <p:sp>
        <p:nvSpPr>
          <p:cNvPr id="29701" name="Rectangle 27"/>
          <p:cNvSpPr>
            <a:spLocks noChangeArrowheads="1"/>
          </p:cNvSpPr>
          <p:nvPr/>
        </p:nvSpPr>
        <p:spPr bwMode="auto">
          <a:xfrm>
            <a:off x="2057401" y="1733551"/>
            <a:ext cx="2352675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ct val="30000"/>
              </a:spcAft>
              <a:defRPr/>
            </a:pPr>
            <a:r>
              <a:rPr lang="en-GB" altLang="en-US" sz="1800" b="1" kern="0" dirty="0">
                <a:solidFill>
                  <a:srgbClr val="008000"/>
                </a:solidFill>
                <a:latin typeface="Calibri" pitchFamily="34" charset="0"/>
              </a:rPr>
              <a:t>Trastuzumab</a:t>
            </a:r>
            <a:br>
              <a:rPr lang="en-GB" altLang="en-US" sz="1600" b="1" kern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GB" altLang="en-US" sz="1800" b="1" kern="0" dirty="0">
                <a:solidFill>
                  <a:srgbClr val="000000"/>
                </a:solidFill>
                <a:latin typeface="Calibri" pitchFamily="34" charset="0"/>
              </a:rPr>
              <a:t>binds to subdomain IV and inhibits downstream signalling</a:t>
            </a:r>
          </a:p>
        </p:txBody>
      </p:sp>
      <p:sp>
        <p:nvSpPr>
          <p:cNvPr id="12" name="Oval 11"/>
          <p:cNvSpPr/>
          <p:nvPr/>
        </p:nvSpPr>
        <p:spPr>
          <a:xfrm>
            <a:off x="6015039" y="2935288"/>
            <a:ext cx="503237" cy="457200"/>
          </a:xfrm>
          <a:prstGeom prst="ellipse">
            <a:avLst/>
          </a:prstGeom>
          <a:noFill/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400" kern="0" dirty="0">
              <a:solidFill>
                <a:srgbClr val="000000"/>
              </a:solidFill>
              <a:cs typeface="Calibri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5511800" y="3316289"/>
            <a:ext cx="503238" cy="458787"/>
          </a:xfrm>
          <a:prstGeom prst="ellipse">
            <a:avLst/>
          </a:prstGeom>
          <a:noFill/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400" kern="0" dirty="0">
              <a:solidFill>
                <a:srgbClr val="000000"/>
              </a:solidFill>
              <a:cs typeface="Calibri" pitchFamily="34" charset="0"/>
            </a:endParaRPr>
          </a:p>
        </p:txBody>
      </p:sp>
      <p:sp>
        <p:nvSpPr>
          <p:cNvPr id="29704" name="Rectangle 1240"/>
          <p:cNvSpPr txBox="1">
            <a:spLocks noChangeArrowheads="1"/>
          </p:cNvSpPr>
          <p:nvPr/>
        </p:nvSpPr>
        <p:spPr bwMode="auto">
          <a:xfrm>
            <a:off x="430306" y="392114"/>
            <a:ext cx="878989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b="1" kern="0" dirty="0" err="1">
                <a:solidFill>
                  <a:srgbClr val="FF0000"/>
                </a:solidFill>
                <a:latin typeface="Calibri" pitchFamily="34" charset="0"/>
              </a:rPr>
              <a:t>Pertuzumab</a:t>
            </a:r>
            <a:r>
              <a:rPr lang="en-US" altLang="en-US" sz="3600" b="1" kern="0" dirty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cs-CZ" altLang="en-US" sz="1600" kern="0" dirty="0">
                <a:solidFill>
                  <a:srgbClr val="FF0000"/>
                </a:solidFill>
                <a:latin typeface="Calibri" pitchFamily="34" charset="0"/>
              </a:rPr>
              <a:t>(PERJETA)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200" b="1" kern="0" dirty="0">
                <a:solidFill>
                  <a:srgbClr val="0000FF"/>
                </a:solidFill>
                <a:latin typeface="Calibri" pitchFamily="34" charset="0"/>
              </a:rPr>
              <a:t>Mechanisms of Action</a:t>
            </a:r>
            <a:endParaRPr lang="en-GB" altLang="en-US" sz="3200" b="1" kern="0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29705" name="AutoShape 6"/>
          <p:cNvSpPr>
            <a:spLocks noChangeArrowheads="1"/>
          </p:cNvSpPr>
          <p:nvPr/>
        </p:nvSpPr>
        <p:spPr bwMode="auto">
          <a:xfrm>
            <a:off x="1828800" y="5486400"/>
            <a:ext cx="8674100" cy="649288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2000" b="1" kern="0" dirty="0">
                <a:solidFill>
                  <a:srgbClr val="000000"/>
                </a:solidFill>
                <a:latin typeface="Calibri" pitchFamily="34" charset="0"/>
              </a:rPr>
              <a:t>The combined regimen of pertuzumab and trastuzumab offers the potential </a:t>
            </a:r>
            <a:br>
              <a:rPr lang="en-GB" altLang="en-US" sz="2000" b="1" kern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GB" altLang="en-US" sz="2000" b="1" kern="0" dirty="0">
                <a:solidFill>
                  <a:srgbClr val="000000"/>
                </a:solidFill>
                <a:latin typeface="Calibri" pitchFamily="34" charset="0"/>
              </a:rPr>
              <a:t>for a more comprehensive HER blockade</a:t>
            </a:r>
            <a:endParaRPr lang="en-GB" altLang="en-US" sz="2000" b="1" kern="0" baseline="300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Forme libre 1"/>
          <p:cNvSpPr/>
          <p:nvPr/>
        </p:nvSpPr>
        <p:spPr>
          <a:xfrm>
            <a:off x="5407026" y="2382839"/>
            <a:ext cx="1357313" cy="2446337"/>
          </a:xfrm>
          <a:custGeom>
            <a:avLst/>
            <a:gdLst>
              <a:gd name="connsiteX0" fmla="*/ 518255 w 1357678"/>
              <a:gd name="connsiteY0" fmla="*/ 2080638 h 2445829"/>
              <a:gd name="connsiteX1" fmla="*/ 565880 w 1357678"/>
              <a:gd name="connsiteY1" fmla="*/ 2156838 h 2445829"/>
              <a:gd name="connsiteX2" fmla="*/ 518255 w 1357678"/>
              <a:gd name="connsiteY2" fmla="*/ 2271138 h 2445829"/>
              <a:gd name="connsiteX3" fmla="*/ 584930 w 1357678"/>
              <a:gd name="connsiteY3" fmla="*/ 2433063 h 2445829"/>
              <a:gd name="connsiteX4" fmla="*/ 832580 w 1357678"/>
              <a:gd name="connsiteY4" fmla="*/ 2423538 h 2445829"/>
              <a:gd name="connsiteX5" fmla="*/ 956405 w 1357678"/>
              <a:gd name="connsiteY5" fmla="*/ 2328288 h 2445829"/>
              <a:gd name="connsiteX6" fmla="*/ 1023080 w 1357678"/>
              <a:gd name="connsiteY6" fmla="*/ 2147313 h 2445829"/>
              <a:gd name="connsiteX7" fmla="*/ 965930 w 1357678"/>
              <a:gd name="connsiteY7" fmla="*/ 2004438 h 2445829"/>
              <a:gd name="connsiteX8" fmla="*/ 756380 w 1357678"/>
              <a:gd name="connsiteY8" fmla="*/ 1947288 h 2445829"/>
              <a:gd name="connsiteX9" fmla="*/ 718280 w 1357678"/>
              <a:gd name="connsiteY9" fmla="*/ 1966338 h 2445829"/>
              <a:gd name="connsiteX10" fmla="*/ 670655 w 1357678"/>
              <a:gd name="connsiteY10" fmla="*/ 1861563 h 2445829"/>
              <a:gd name="connsiteX11" fmla="*/ 689705 w 1357678"/>
              <a:gd name="connsiteY11" fmla="*/ 1756788 h 2445829"/>
              <a:gd name="connsiteX12" fmla="*/ 642080 w 1357678"/>
              <a:gd name="connsiteY12" fmla="*/ 1718688 h 2445829"/>
              <a:gd name="connsiteX13" fmla="*/ 575405 w 1357678"/>
              <a:gd name="connsiteY13" fmla="*/ 1661538 h 2445829"/>
              <a:gd name="connsiteX14" fmla="*/ 584930 w 1357678"/>
              <a:gd name="connsiteY14" fmla="*/ 1480563 h 2445829"/>
              <a:gd name="connsiteX15" fmla="*/ 670655 w 1357678"/>
              <a:gd name="connsiteY15" fmla="*/ 1451988 h 2445829"/>
              <a:gd name="connsiteX16" fmla="*/ 794480 w 1357678"/>
              <a:gd name="connsiteY16" fmla="*/ 1375788 h 2445829"/>
              <a:gd name="connsiteX17" fmla="*/ 908780 w 1357678"/>
              <a:gd name="connsiteY17" fmla="*/ 1366263 h 2445829"/>
              <a:gd name="connsiteX18" fmla="*/ 1023080 w 1357678"/>
              <a:gd name="connsiteY18" fmla="*/ 1271013 h 2445829"/>
              <a:gd name="connsiteX19" fmla="*/ 1108805 w 1357678"/>
              <a:gd name="connsiteY19" fmla="*/ 1356738 h 2445829"/>
              <a:gd name="connsiteX20" fmla="*/ 1156430 w 1357678"/>
              <a:gd name="connsiteY20" fmla="*/ 1318638 h 2445829"/>
              <a:gd name="connsiteX21" fmla="*/ 1175480 w 1357678"/>
              <a:gd name="connsiteY21" fmla="*/ 1223388 h 2445829"/>
              <a:gd name="connsiteX22" fmla="*/ 1137380 w 1357678"/>
              <a:gd name="connsiteY22" fmla="*/ 1166238 h 2445829"/>
              <a:gd name="connsiteX23" fmla="*/ 1118330 w 1357678"/>
              <a:gd name="connsiteY23" fmla="*/ 1090038 h 2445829"/>
              <a:gd name="connsiteX24" fmla="*/ 1127855 w 1357678"/>
              <a:gd name="connsiteY24" fmla="*/ 1004313 h 2445829"/>
              <a:gd name="connsiteX25" fmla="*/ 1194530 w 1357678"/>
              <a:gd name="connsiteY25" fmla="*/ 1004313 h 2445829"/>
              <a:gd name="connsiteX26" fmla="*/ 1270730 w 1357678"/>
              <a:gd name="connsiteY26" fmla="*/ 1023363 h 2445829"/>
              <a:gd name="connsiteX27" fmla="*/ 1346930 w 1357678"/>
              <a:gd name="connsiteY27" fmla="*/ 985263 h 2445829"/>
              <a:gd name="connsiteX28" fmla="*/ 1346930 w 1357678"/>
              <a:gd name="connsiteY28" fmla="*/ 861438 h 2445829"/>
              <a:gd name="connsiteX29" fmla="*/ 1251680 w 1357678"/>
              <a:gd name="connsiteY29" fmla="*/ 832863 h 2445829"/>
              <a:gd name="connsiteX30" fmla="*/ 1204055 w 1357678"/>
              <a:gd name="connsiteY30" fmla="*/ 794763 h 2445829"/>
              <a:gd name="connsiteX31" fmla="*/ 1175480 w 1357678"/>
              <a:gd name="connsiteY31" fmla="*/ 737613 h 2445829"/>
              <a:gd name="connsiteX32" fmla="*/ 1175480 w 1357678"/>
              <a:gd name="connsiteY32" fmla="*/ 632838 h 2445829"/>
              <a:gd name="connsiteX33" fmla="*/ 1223105 w 1357678"/>
              <a:gd name="connsiteY33" fmla="*/ 585213 h 2445829"/>
              <a:gd name="connsiteX34" fmla="*/ 1204055 w 1357678"/>
              <a:gd name="connsiteY34" fmla="*/ 537588 h 2445829"/>
              <a:gd name="connsiteX35" fmla="*/ 1080230 w 1357678"/>
              <a:gd name="connsiteY35" fmla="*/ 442338 h 2445829"/>
              <a:gd name="connsiteX36" fmla="*/ 1070705 w 1357678"/>
              <a:gd name="connsiteY36" fmla="*/ 394713 h 2445829"/>
              <a:gd name="connsiteX37" fmla="*/ 1118330 w 1357678"/>
              <a:gd name="connsiteY37" fmla="*/ 375663 h 2445829"/>
              <a:gd name="connsiteX38" fmla="*/ 1175480 w 1357678"/>
              <a:gd name="connsiteY38" fmla="*/ 289938 h 2445829"/>
              <a:gd name="connsiteX39" fmla="*/ 1146905 w 1357678"/>
              <a:gd name="connsiteY39" fmla="*/ 223263 h 2445829"/>
              <a:gd name="connsiteX40" fmla="*/ 1099280 w 1357678"/>
              <a:gd name="connsiteY40" fmla="*/ 185163 h 2445829"/>
              <a:gd name="connsiteX41" fmla="*/ 1042130 w 1357678"/>
              <a:gd name="connsiteY41" fmla="*/ 118488 h 2445829"/>
              <a:gd name="connsiteX42" fmla="*/ 1004030 w 1357678"/>
              <a:gd name="connsiteY42" fmla="*/ 156588 h 2445829"/>
              <a:gd name="connsiteX43" fmla="*/ 956405 w 1357678"/>
              <a:gd name="connsiteY43" fmla="*/ 99438 h 2445829"/>
              <a:gd name="connsiteX44" fmla="*/ 918305 w 1357678"/>
              <a:gd name="connsiteY44" fmla="*/ 108963 h 2445829"/>
              <a:gd name="connsiteX45" fmla="*/ 842105 w 1357678"/>
              <a:gd name="connsiteY45" fmla="*/ 108963 h 2445829"/>
              <a:gd name="connsiteX46" fmla="*/ 813530 w 1357678"/>
              <a:gd name="connsiteY46" fmla="*/ 99438 h 2445829"/>
              <a:gd name="connsiteX47" fmla="*/ 794480 w 1357678"/>
              <a:gd name="connsiteY47" fmla="*/ 42288 h 2445829"/>
              <a:gd name="connsiteX48" fmla="*/ 756380 w 1357678"/>
              <a:gd name="connsiteY48" fmla="*/ 51813 h 2445829"/>
              <a:gd name="connsiteX49" fmla="*/ 727805 w 1357678"/>
              <a:gd name="connsiteY49" fmla="*/ 23238 h 2445829"/>
              <a:gd name="connsiteX50" fmla="*/ 689705 w 1357678"/>
              <a:gd name="connsiteY50" fmla="*/ 42288 h 2445829"/>
              <a:gd name="connsiteX51" fmla="*/ 632555 w 1357678"/>
              <a:gd name="connsiteY51" fmla="*/ 4188 h 2445829"/>
              <a:gd name="connsiteX52" fmla="*/ 594455 w 1357678"/>
              <a:gd name="connsiteY52" fmla="*/ 4188 h 2445829"/>
              <a:gd name="connsiteX53" fmla="*/ 556355 w 1357678"/>
              <a:gd name="connsiteY53" fmla="*/ 32763 h 2445829"/>
              <a:gd name="connsiteX54" fmla="*/ 508730 w 1357678"/>
              <a:gd name="connsiteY54" fmla="*/ 61338 h 2445829"/>
              <a:gd name="connsiteX55" fmla="*/ 461105 w 1357678"/>
              <a:gd name="connsiteY55" fmla="*/ 51813 h 2445829"/>
              <a:gd name="connsiteX56" fmla="*/ 432530 w 1357678"/>
              <a:gd name="connsiteY56" fmla="*/ 70863 h 2445829"/>
              <a:gd name="connsiteX57" fmla="*/ 375380 w 1357678"/>
              <a:gd name="connsiteY57" fmla="*/ 128013 h 2445829"/>
              <a:gd name="connsiteX58" fmla="*/ 375380 w 1357678"/>
              <a:gd name="connsiteY58" fmla="*/ 156588 h 2445829"/>
              <a:gd name="connsiteX59" fmla="*/ 394430 w 1357678"/>
              <a:gd name="connsiteY59" fmla="*/ 242313 h 2445829"/>
              <a:gd name="connsiteX60" fmla="*/ 318230 w 1357678"/>
              <a:gd name="connsiteY60" fmla="*/ 242313 h 2445829"/>
              <a:gd name="connsiteX61" fmla="*/ 261080 w 1357678"/>
              <a:gd name="connsiteY61" fmla="*/ 232788 h 2445829"/>
              <a:gd name="connsiteX62" fmla="*/ 184880 w 1357678"/>
              <a:gd name="connsiteY62" fmla="*/ 242313 h 2445829"/>
              <a:gd name="connsiteX63" fmla="*/ 175355 w 1357678"/>
              <a:gd name="connsiteY63" fmla="*/ 299463 h 2445829"/>
              <a:gd name="connsiteX64" fmla="*/ 137255 w 1357678"/>
              <a:gd name="connsiteY64" fmla="*/ 318513 h 2445829"/>
              <a:gd name="connsiteX65" fmla="*/ 3905 w 1357678"/>
              <a:gd name="connsiteY65" fmla="*/ 423288 h 2445829"/>
              <a:gd name="connsiteX66" fmla="*/ 42005 w 1357678"/>
              <a:gd name="connsiteY66" fmla="*/ 470913 h 2445829"/>
              <a:gd name="connsiteX67" fmla="*/ 108680 w 1357678"/>
              <a:gd name="connsiteY67" fmla="*/ 480438 h 2445829"/>
              <a:gd name="connsiteX68" fmla="*/ 165830 w 1357678"/>
              <a:gd name="connsiteY68" fmla="*/ 461388 h 2445829"/>
              <a:gd name="connsiteX69" fmla="*/ 165830 w 1357678"/>
              <a:gd name="connsiteY69" fmla="*/ 566163 h 2445829"/>
              <a:gd name="connsiteX70" fmla="*/ 232505 w 1357678"/>
              <a:gd name="connsiteY70" fmla="*/ 575688 h 2445829"/>
              <a:gd name="connsiteX71" fmla="*/ 280130 w 1357678"/>
              <a:gd name="connsiteY71" fmla="*/ 556638 h 2445829"/>
              <a:gd name="connsiteX72" fmla="*/ 356330 w 1357678"/>
              <a:gd name="connsiteY72" fmla="*/ 556638 h 2445829"/>
              <a:gd name="connsiteX73" fmla="*/ 375380 w 1357678"/>
              <a:gd name="connsiteY73" fmla="*/ 661413 h 2445829"/>
              <a:gd name="connsiteX74" fmla="*/ 318230 w 1357678"/>
              <a:gd name="connsiteY74" fmla="*/ 699513 h 2445829"/>
              <a:gd name="connsiteX75" fmla="*/ 270605 w 1357678"/>
              <a:gd name="connsiteY75" fmla="*/ 709038 h 2445829"/>
              <a:gd name="connsiteX76" fmla="*/ 203930 w 1357678"/>
              <a:gd name="connsiteY76" fmla="*/ 728088 h 2445829"/>
              <a:gd name="connsiteX77" fmla="*/ 213455 w 1357678"/>
              <a:gd name="connsiteY77" fmla="*/ 813813 h 2445829"/>
              <a:gd name="connsiteX78" fmla="*/ 213455 w 1357678"/>
              <a:gd name="connsiteY78" fmla="*/ 870963 h 2445829"/>
              <a:gd name="connsiteX79" fmla="*/ 184880 w 1357678"/>
              <a:gd name="connsiteY79" fmla="*/ 918588 h 2445829"/>
              <a:gd name="connsiteX80" fmla="*/ 146780 w 1357678"/>
              <a:gd name="connsiteY80" fmla="*/ 975738 h 2445829"/>
              <a:gd name="connsiteX81" fmla="*/ 80105 w 1357678"/>
              <a:gd name="connsiteY81" fmla="*/ 966213 h 2445829"/>
              <a:gd name="connsiteX82" fmla="*/ 51530 w 1357678"/>
              <a:gd name="connsiteY82" fmla="*/ 966213 h 2445829"/>
              <a:gd name="connsiteX83" fmla="*/ 22955 w 1357678"/>
              <a:gd name="connsiteY83" fmla="*/ 994788 h 2445829"/>
              <a:gd name="connsiteX84" fmla="*/ 13430 w 1357678"/>
              <a:gd name="connsiteY84" fmla="*/ 1070988 h 2445829"/>
              <a:gd name="connsiteX85" fmla="*/ 3905 w 1357678"/>
              <a:gd name="connsiteY85" fmla="*/ 1156713 h 2445829"/>
              <a:gd name="connsiteX86" fmla="*/ 32480 w 1357678"/>
              <a:gd name="connsiteY86" fmla="*/ 1232913 h 2445829"/>
              <a:gd name="connsiteX87" fmla="*/ 70580 w 1357678"/>
              <a:gd name="connsiteY87" fmla="*/ 1271013 h 2445829"/>
              <a:gd name="connsiteX88" fmla="*/ 118205 w 1357678"/>
              <a:gd name="connsiteY88" fmla="*/ 1337688 h 2445829"/>
              <a:gd name="connsiteX89" fmla="*/ 118205 w 1357678"/>
              <a:gd name="connsiteY89" fmla="*/ 1385313 h 2445829"/>
              <a:gd name="connsiteX90" fmla="*/ 61055 w 1357678"/>
              <a:gd name="connsiteY90" fmla="*/ 1490088 h 2445829"/>
              <a:gd name="connsiteX91" fmla="*/ 194405 w 1357678"/>
              <a:gd name="connsiteY91" fmla="*/ 1537713 h 2445829"/>
              <a:gd name="connsiteX92" fmla="*/ 251555 w 1357678"/>
              <a:gd name="connsiteY92" fmla="*/ 1480563 h 2445829"/>
              <a:gd name="connsiteX93" fmla="*/ 327755 w 1357678"/>
              <a:gd name="connsiteY93" fmla="*/ 1575813 h 2445829"/>
              <a:gd name="connsiteX94" fmla="*/ 280130 w 1357678"/>
              <a:gd name="connsiteY94" fmla="*/ 1680588 h 2445829"/>
              <a:gd name="connsiteX95" fmla="*/ 213455 w 1357678"/>
              <a:gd name="connsiteY95" fmla="*/ 1690113 h 2445829"/>
              <a:gd name="connsiteX96" fmla="*/ 184880 w 1357678"/>
              <a:gd name="connsiteY96" fmla="*/ 1613913 h 2445829"/>
              <a:gd name="connsiteX97" fmla="*/ 118205 w 1357678"/>
              <a:gd name="connsiteY97" fmla="*/ 1632963 h 2445829"/>
              <a:gd name="connsiteX98" fmla="*/ 108680 w 1357678"/>
              <a:gd name="connsiteY98" fmla="*/ 1690113 h 2445829"/>
              <a:gd name="connsiteX99" fmla="*/ 156305 w 1357678"/>
              <a:gd name="connsiteY99" fmla="*/ 1737738 h 2445829"/>
              <a:gd name="connsiteX100" fmla="*/ 251555 w 1357678"/>
              <a:gd name="connsiteY100" fmla="*/ 1785363 h 2445829"/>
              <a:gd name="connsiteX101" fmla="*/ 318230 w 1357678"/>
              <a:gd name="connsiteY101" fmla="*/ 1832988 h 2445829"/>
              <a:gd name="connsiteX102" fmla="*/ 308705 w 1357678"/>
              <a:gd name="connsiteY102" fmla="*/ 1909188 h 2445829"/>
              <a:gd name="connsiteX103" fmla="*/ 308705 w 1357678"/>
              <a:gd name="connsiteY103" fmla="*/ 1966338 h 2445829"/>
              <a:gd name="connsiteX104" fmla="*/ 423005 w 1357678"/>
              <a:gd name="connsiteY104" fmla="*/ 1985388 h 2445829"/>
              <a:gd name="connsiteX105" fmla="*/ 508730 w 1357678"/>
              <a:gd name="connsiteY105" fmla="*/ 2004438 h 2445829"/>
              <a:gd name="connsiteX106" fmla="*/ 518255 w 1357678"/>
              <a:gd name="connsiteY106" fmla="*/ 2080638 h 2445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57678" h="2445829">
                <a:moveTo>
                  <a:pt x="518255" y="2080638"/>
                </a:moveTo>
                <a:cubicBezTo>
                  <a:pt x="527780" y="2106038"/>
                  <a:pt x="565880" y="2125088"/>
                  <a:pt x="565880" y="2156838"/>
                </a:cubicBezTo>
                <a:cubicBezTo>
                  <a:pt x="565880" y="2188588"/>
                  <a:pt x="515080" y="2225101"/>
                  <a:pt x="518255" y="2271138"/>
                </a:cubicBezTo>
                <a:cubicBezTo>
                  <a:pt x="521430" y="2317175"/>
                  <a:pt x="532543" y="2407663"/>
                  <a:pt x="584930" y="2433063"/>
                </a:cubicBezTo>
                <a:cubicBezTo>
                  <a:pt x="637318" y="2458463"/>
                  <a:pt x="770668" y="2441000"/>
                  <a:pt x="832580" y="2423538"/>
                </a:cubicBezTo>
                <a:cubicBezTo>
                  <a:pt x="894492" y="2406076"/>
                  <a:pt x="924655" y="2374325"/>
                  <a:pt x="956405" y="2328288"/>
                </a:cubicBezTo>
                <a:cubicBezTo>
                  <a:pt x="988155" y="2282251"/>
                  <a:pt x="1021493" y="2201288"/>
                  <a:pt x="1023080" y="2147313"/>
                </a:cubicBezTo>
                <a:cubicBezTo>
                  <a:pt x="1024668" y="2093338"/>
                  <a:pt x="1010380" y="2037775"/>
                  <a:pt x="965930" y="2004438"/>
                </a:cubicBezTo>
                <a:cubicBezTo>
                  <a:pt x="921480" y="1971101"/>
                  <a:pt x="797655" y="1953638"/>
                  <a:pt x="756380" y="1947288"/>
                </a:cubicBezTo>
                <a:cubicBezTo>
                  <a:pt x="715105" y="1940938"/>
                  <a:pt x="732567" y="1980625"/>
                  <a:pt x="718280" y="1966338"/>
                </a:cubicBezTo>
                <a:cubicBezTo>
                  <a:pt x="703993" y="1952051"/>
                  <a:pt x="675418" y="1896488"/>
                  <a:pt x="670655" y="1861563"/>
                </a:cubicBezTo>
                <a:cubicBezTo>
                  <a:pt x="665893" y="1826638"/>
                  <a:pt x="694467" y="1780600"/>
                  <a:pt x="689705" y="1756788"/>
                </a:cubicBezTo>
                <a:cubicBezTo>
                  <a:pt x="684943" y="1732976"/>
                  <a:pt x="661130" y="1734563"/>
                  <a:pt x="642080" y="1718688"/>
                </a:cubicBezTo>
                <a:cubicBezTo>
                  <a:pt x="623030" y="1702813"/>
                  <a:pt x="584930" y="1701225"/>
                  <a:pt x="575405" y="1661538"/>
                </a:cubicBezTo>
                <a:cubicBezTo>
                  <a:pt x="565880" y="1621850"/>
                  <a:pt x="569055" y="1515488"/>
                  <a:pt x="584930" y="1480563"/>
                </a:cubicBezTo>
                <a:cubicBezTo>
                  <a:pt x="600805" y="1445638"/>
                  <a:pt x="635730" y="1469450"/>
                  <a:pt x="670655" y="1451988"/>
                </a:cubicBezTo>
                <a:cubicBezTo>
                  <a:pt x="705580" y="1434525"/>
                  <a:pt x="754793" y="1390075"/>
                  <a:pt x="794480" y="1375788"/>
                </a:cubicBezTo>
                <a:cubicBezTo>
                  <a:pt x="834167" y="1361501"/>
                  <a:pt x="870680" y="1383725"/>
                  <a:pt x="908780" y="1366263"/>
                </a:cubicBezTo>
                <a:cubicBezTo>
                  <a:pt x="946880" y="1348801"/>
                  <a:pt x="989743" y="1272600"/>
                  <a:pt x="1023080" y="1271013"/>
                </a:cubicBezTo>
                <a:cubicBezTo>
                  <a:pt x="1056417" y="1269426"/>
                  <a:pt x="1086580" y="1348800"/>
                  <a:pt x="1108805" y="1356738"/>
                </a:cubicBezTo>
                <a:cubicBezTo>
                  <a:pt x="1131030" y="1364675"/>
                  <a:pt x="1145318" y="1340863"/>
                  <a:pt x="1156430" y="1318638"/>
                </a:cubicBezTo>
                <a:cubicBezTo>
                  <a:pt x="1167542" y="1296413"/>
                  <a:pt x="1178655" y="1248788"/>
                  <a:pt x="1175480" y="1223388"/>
                </a:cubicBezTo>
                <a:cubicBezTo>
                  <a:pt x="1172305" y="1197988"/>
                  <a:pt x="1146905" y="1188463"/>
                  <a:pt x="1137380" y="1166238"/>
                </a:cubicBezTo>
                <a:cubicBezTo>
                  <a:pt x="1127855" y="1144013"/>
                  <a:pt x="1119917" y="1117025"/>
                  <a:pt x="1118330" y="1090038"/>
                </a:cubicBezTo>
                <a:cubicBezTo>
                  <a:pt x="1116743" y="1063051"/>
                  <a:pt x="1115155" y="1018600"/>
                  <a:pt x="1127855" y="1004313"/>
                </a:cubicBezTo>
                <a:cubicBezTo>
                  <a:pt x="1140555" y="990025"/>
                  <a:pt x="1170718" y="1001138"/>
                  <a:pt x="1194530" y="1004313"/>
                </a:cubicBezTo>
                <a:cubicBezTo>
                  <a:pt x="1218343" y="1007488"/>
                  <a:pt x="1245330" y="1026538"/>
                  <a:pt x="1270730" y="1023363"/>
                </a:cubicBezTo>
                <a:cubicBezTo>
                  <a:pt x="1296130" y="1020188"/>
                  <a:pt x="1334230" y="1012250"/>
                  <a:pt x="1346930" y="985263"/>
                </a:cubicBezTo>
                <a:cubicBezTo>
                  <a:pt x="1359630" y="958276"/>
                  <a:pt x="1362805" y="886838"/>
                  <a:pt x="1346930" y="861438"/>
                </a:cubicBezTo>
                <a:cubicBezTo>
                  <a:pt x="1331055" y="836038"/>
                  <a:pt x="1275493" y="843975"/>
                  <a:pt x="1251680" y="832863"/>
                </a:cubicBezTo>
                <a:cubicBezTo>
                  <a:pt x="1227868" y="821750"/>
                  <a:pt x="1216755" y="810638"/>
                  <a:pt x="1204055" y="794763"/>
                </a:cubicBezTo>
                <a:cubicBezTo>
                  <a:pt x="1191355" y="778888"/>
                  <a:pt x="1180242" y="764600"/>
                  <a:pt x="1175480" y="737613"/>
                </a:cubicBezTo>
                <a:cubicBezTo>
                  <a:pt x="1170718" y="710626"/>
                  <a:pt x="1167543" y="658238"/>
                  <a:pt x="1175480" y="632838"/>
                </a:cubicBezTo>
                <a:cubicBezTo>
                  <a:pt x="1183417" y="607438"/>
                  <a:pt x="1218343" y="601088"/>
                  <a:pt x="1223105" y="585213"/>
                </a:cubicBezTo>
                <a:cubicBezTo>
                  <a:pt x="1227867" y="569338"/>
                  <a:pt x="1227867" y="561400"/>
                  <a:pt x="1204055" y="537588"/>
                </a:cubicBezTo>
                <a:cubicBezTo>
                  <a:pt x="1180243" y="513776"/>
                  <a:pt x="1102455" y="466150"/>
                  <a:pt x="1080230" y="442338"/>
                </a:cubicBezTo>
                <a:cubicBezTo>
                  <a:pt x="1058005" y="418526"/>
                  <a:pt x="1064355" y="405825"/>
                  <a:pt x="1070705" y="394713"/>
                </a:cubicBezTo>
                <a:cubicBezTo>
                  <a:pt x="1077055" y="383601"/>
                  <a:pt x="1100868" y="393125"/>
                  <a:pt x="1118330" y="375663"/>
                </a:cubicBezTo>
                <a:cubicBezTo>
                  <a:pt x="1135792" y="358201"/>
                  <a:pt x="1170718" y="315338"/>
                  <a:pt x="1175480" y="289938"/>
                </a:cubicBezTo>
                <a:cubicBezTo>
                  <a:pt x="1180242" y="264538"/>
                  <a:pt x="1159605" y="240725"/>
                  <a:pt x="1146905" y="223263"/>
                </a:cubicBezTo>
                <a:cubicBezTo>
                  <a:pt x="1134205" y="205800"/>
                  <a:pt x="1116742" y="202625"/>
                  <a:pt x="1099280" y="185163"/>
                </a:cubicBezTo>
                <a:cubicBezTo>
                  <a:pt x="1081818" y="167701"/>
                  <a:pt x="1058005" y="123250"/>
                  <a:pt x="1042130" y="118488"/>
                </a:cubicBezTo>
                <a:cubicBezTo>
                  <a:pt x="1026255" y="113726"/>
                  <a:pt x="1018317" y="159763"/>
                  <a:pt x="1004030" y="156588"/>
                </a:cubicBezTo>
                <a:cubicBezTo>
                  <a:pt x="989743" y="153413"/>
                  <a:pt x="970692" y="107375"/>
                  <a:pt x="956405" y="99438"/>
                </a:cubicBezTo>
                <a:cubicBezTo>
                  <a:pt x="942118" y="91501"/>
                  <a:pt x="937355" y="107376"/>
                  <a:pt x="918305" y="108963"/>
                </a:cubicBezTo>
                <a:cubicBezTo>
                  <a:pt x="899255" y="110550"/>
                  <a:pt x="859567" y="110550"/>
                  <a:pt x="842105" y="108963"/>
                </a:cubicBezTo>
                <a:cubicBezTo>
                  <a:pt x="824643" y="107376"/>
                  <a:pt x="821468" y="110550"/>
                  <a:pt x="813530" y="99438"/>
                </a:cubicBezTo>
                <a:cubicBezTo>
                  <a:pt x="805593" y="88325"/>
                  <a:pt x="804005" y="50225"/>
                  <a:pt x="794480" y="42288"/>
                </a:cubicBezTo>
                <a:cubicBezTo>
                  <a:pt x="784955" y="34351"/>
                  <a:pt x="767493" y="54988"/>
                  <a:pt x="756380" y="51813"/>
                </a:cubicBezTo>
                <a:cubicBezTo>
                  <a:pt x="745267" y="48638"/>
                  <a:pt x="738917" y="24825"/>
                  <a:pt x="727805" y="23238"/>
                </a:cubicBezTo>
                <a:cubicBezTo>
                  <a:pt x="716693" y="21651"/>
                  <a:pt x="705580" y="45463"/>
                  <a:pt x="689705" y="42288"/>
                </a:cubicBezTo>
                <a:cubicBezTo>
                  <a:pt x="673830" y="39113"/>
                  <a:pt x="648430" y="10538"/>
                  <a:pt x="632555" y="4188"/>
                </a:cubicBezTo>
                <a:cubicBezTo>
                  <a:pt x="616680" y="-2162"/>
                  <a:pt x="607155" y="-575"/>
                  <a:pt x="594455" y="4188"/>
                </a:cubicBezTo>
                <a:cubicBezTo>
                  <a:pt x="581755" y="8951"/>
                  <a:pt x="570642" y="23238"/>
                  <a:pt x="556355" y="32763"/>
                </a:cubicBezTo>
                <a:cubicBezTo>
                  <a:pt x="542068" y="42288"/>
                  <a:pt x="524605" y="58163"/>
                  <a:pt x="508730" y="61338"/>
                </a:cubicBezTo>
                <a:cubicBezTo>
                  <a:pt x="492855" y="64513"/>
                  <a:pt x="473805" y="50226"/>
                  <a:pt x="461105" y="51813"/>
                </a:cubicBezTo>
                <a:cubicBezTo>
                  <a:pt x="448405" y="53400"/>
                  <a:pt x="446817" y="58163"/>
                  <a:pt x="432530" y="70863"/>
                </a:cubicBezTo>
                <a:cubicBezTo>
                  <a:pt x="418242" y="83563"/>
                  <a:pt x="384905" y="113726"/>
                  <a:pt x="375380" y="128013"/>
                </a:cubicBezTo>
                <a:cubicBezTo>
                  <a:pt x="365855" y="142300"/>
                  <a:pt x="372205" y="137538"/>
                  <a:pt x="375380" y="156588"/>
                </a:cubicBezTo>
                <a:cubicBezTo>
                  <a:pt x="378555" y="175638"/>
                  <a:pt x="403955" y="228026"/>
                  <a:pt x="394430" y="242313"/>
                </a:cubicBezTo>
                <a:cubicBezTo>
                  <a:pt x="384905" y="256600"/>
                  <a:pt x="340455" y="243900"/>
                  <a:pt x="318230" y="242313"/>
                </a:cubicBezTo>
                <a:cubicBezTo>
                  <a:pt x="296005" y="240726"/>
                  <a:pt x="283305" y="232788"/>
                  <a:pt x="261080" y="232788"/>
                </a:cubicBezTo>
                <a:cubicBezTo>
                  <a:pt x="238855" y="232788"/>
                  <a:pt x="199167" y="231200"/>
                  <a:pt x="184880" y="242313"/>
                </a:cubicBezTo>
                <a:cubicBezTo>
                  <a:pt x="170592" y="253425"/>
                  <a:pt x="183292" y="286763"/>
                  <a:pt x="175355" y="299463"/>
                </a:cubicBezTo>
                <a:cubicBezTo>
                  <a:pt x="167418" y="312163"/>
                  <a:pt x="165830" y="297876"/>
                  <a:pt x="137255" y="318513"/>
                </a:cubicBezTo>
                <a:cubicBezTo>
                  <a:pt x="108680" y="339150"/>
                  <a:pt x="19780" y="397888"/>
                  <a:pt x="3905" y="423288"/>
                </a:cubicBezTo>
                <a:cubicBezTo>
                  <a:pt x="-11970" y="448688"/>
                  <a:pt x="24542" y="461388"/>
                  <a:pt x="42005" y="470913"/>
                </a:cubicBezTo>
                <a:cubicBezTo>
                  <a:pt x="59467" y="480438"/>
                  <a:pt x="88043" y="482025"/>
                  <a:pt x="108680" y="480438"/>
                </a:cubicBezTo>
                <a:cubicBezTo>
                  <a:pt x="129317" y="478851"/>
                  <a:pt x="156305" y="447101"/>
                  <a:pt x="165830" y="461388"/>
                </a:cubicBezTo>
                <a:cubicBezTo>
                  <a:pt x="175355" y="475675"/>
                  <a:pt x="154718" y="547113"/>
                  <a:pt x="165830" y="566163"/>
                </a:cubicBezTo>
                <a:cubicBezTo>
                  <a:pt x="176942" y="585213"/>
                  <a:pt x="213455" y="577275"/>
                  <a:pt x="232505" y="575688"/>
                </a:cubicBezTo>
                <a:cubicBezTo>
                  <a:pt x="251555" y="574101"/>
                  <a:pt x="259492" y="559813"/>
                  <a:pt x="280130" y="556638"/>
                </a:cubicBezTo>
                <a:cubicBezTo>
                  <a:pt x="300767" y="553463"/>
                  <a:pt x="340455" y="539176"/>
                  <a:pt x="356330" y="556638"/>
                </a:cubicBezTo>
                <a:cubicBezTo>
                  <a:pt x="372205" y="574100"/>
                  <a:pt x="381730" y="637601"/>
                  <a:pt x="375380" y="661413"/>
                </a:cubicBezTo>
                <a:cubicBezTo>
                  <a:pt x="369030" y="685225"/>
                  <a:pt x="335692" y="691576"/>
                  <a:pt x="318230" y="699513"/>
                </a:cubicBezTo>
                <a:cubicBezTo>
                  <a:pt x="300768" y="707450"/>
                  <a:pt x="289655" y="704276"/>
                  <a:pt x="270605" y="709038"/>
                </a:cubicBezTo>
                <a:cubicBezTo>
                  <a:pt x="251555" y="713800"/>
                  <a:pt x="213455" y="710625"/>
                  <a:pt x="203930" y="728088"/>
                </a:cubicBezTo>
                <a:cubicBezTo>
                  <a:pt x="194405" y="745550"/>
                  <a:pt x="211867" y="790000"/>
                  <a:pt x="213455" y="813813"/>
                </a:cubicBezTo>
                <a:cubicBezTo>
                  <a:pt x="215043" y="837626"/>
                  <a:pt x="218218" y="853500"/>
                  <a:pt x="213455" y="870963"/>
                </a:cubicBezTo>
                <a:cubicBezTo>
                  <a:pt x="208692" y="888426"/>
                  <a:pt x="195992" y="901126"/>
                  <a:pt x="184880" y="918588"/>
                </a:cubicBezTo>
                <a:cubicBezTo>
                  <a:pt x="173768" y="936050"/>
                  <a:pt x="164242" y="967801"/>
                  <a:pt x="146780" y="975738"/>
                </a:cubicBezTo>
                <a:cubicBezTo>
                  <a:pt x="129318" y="983675"/>
                  <a:pt x="95980" y="967800"/>
                  <a:pt x="80105" y="966213"/>
                </a:cubicBezTo>
                <a:cubicBezTo>
                  <a:pt x="64230" y="964625"/>
                  <a:pt x="61055" y="961450"/>
                  <a:pt x="51530" y="966213"/>
                </a:cubicBezTo>
                <a:cubicBezTo>
                  <a:pt x="42005" y="970976"/>
                  <a:pt x="29305" y="977326"/>
                  <a:pt x="22955" y="994788"/>
                </a:cubicBezTo>
                <a:cubicBezTo>
                  <a:pt x="16605" y="1012250"/>
                  <a:pt x="16605" y="1044000"/>
                  <a:pt x="13430" y="1070988"/>
                </a:cubicBezTo>
                <a:cubicBezTo>
                  <a:pt x="10255" y="1097976"/>
                  <a:pt x="730" y="1129725"/>
                  <a:pt x="3905" y="1156713"/>
                </a:cubicBezTo>
                <a:cubicBezTo>
                  <a:pt x="7080" y="1183701"/>
                  <a:pt x="21368" y="1213863"/>
                  <a:pt x="32480" y="1232913"/>
                </a:cubicBezTo>
                <a:cubicBezTo>
                  <a:pt x="43592" y="1251963"/>
                  <a:pt x="56293" y="1253551"/>
                  <a:pt x="70580" y="1271013"/>
                </a:cubicBezTo>
                <a:cubicBezTo>
                  <a:pt x="84867" y="1288475"/>
                  <a:pt x="110268" y="1318638"/>
                  <a:pt x="118205" y="1337688"/>
                </a:cubicBezTo>
                <a:cubicBezTo>
                  <a:pt x="126142" y="1356738"/>
                  <a:pt x="127730" y="1359913"/>
                  <a:pt x="118205" y="1385313"/>
                </a:cubicBezTo>
                <a:cubicBezTo>
                  <a:pt x="108680" y="1410713"/>
                  <a:pt x="48355" y="1464688"/>
                  <a:pt x="61055" y="1490088"/>
                </a:cubicBezTo>
                <a:cubicBezTo>
                  <a:pt x="73755" y="1515488"/>
                  <a:pt x="162655" y="1539301"/>
                  <a:pt x="194405" y="1537713"/>
                </a:cubicBezTo>
                <a:cubicBezTo>
                  <a:pt x="226155" y="1536125"/>
                  <a:pt x="229330" y="1474213"/>
                  <a:pt x="251555" y="1480563"/>
                </a:cubicBezTo>
                <a:cubicBezTo>
                  <a:pt x="273780" y="1486913"/>
                  <a:pt x="322993" y="1542476"/>
                  <a:pt x="327755" y="1575813"/>
                </a:cubicBezTo>
                <a:cubicBezTo>
                  <a:pt x="332517" y="1609150"/>
                  <a:pt x="299180" y="1661538"/>
                  <a:pt x="280130" y="1680588"/>
                </a:cubicBezTo>
                <a:cubicBezTo>
                  <a:pt x="261080" y="1699638"/>
                  <a:pt x="229330" y="1701225"/>
                  <a:pt x="213455" y="1690113"/>
                </a:cubicBezTo>
                <a:cubicBezTo>
                  <a:pt x="197580" y="1679000"/>
                  <a:pt x="200755" y="1623438"/>
                  <a:pt x="184880" y="1613913"/>
                </a:cubicBezTo>
                <a:cubicBezTo>
                  <a:pt x="169005" y="1604388"/>
                  <a:pt x="130905" y="1620263"/>
                  <a:pt x="118205" y="1632963"/>
                </a:cubicBezTo>
                <a:cubicBezTo>
                  <a:pt x="105505" y="1645663"/>
                  <a:pt x="102330" y="1672651"/>
                  <a:pt x="108680" y="1690113"/>
                </a:cubicBezTo>
                <a:cubicBezTo>
                  <a:pt x="115030" y="1707575"/>
                  <a:pt x="132492" y="1721863"/>
                  <a:pt x="156305" y="1737738"/>
                </a:cubicBezTo>
                <a:cubicBezTo>
                  <a:pt x="180117" y="1753613"/>
                  <a:pt x="224567" y="1769488"/>
                  <a:pt x="251555" y="1785363"/>
                </a:cubicBezTo>
                <a:cubicBezTo>
                  <a:pt x="278542" y="1801238"/>
                  <a:pt x="308705" y="1812351"/>
                  <a:pt x="318230" y="1832988"/>
                </a:cubicBezTo>
                <a:cubicBezTo>
                  <a:pt x="327755" y="1853625"/>
                  <a:pt x="310292" y="1886963"/>
                  <a:pt x="308705" y="1909188"/>
                </a:cubicBezTo>
                <a:cubicBezTo>
                  <a:pt x="307118" y="1931413"/>
                  <a:pt x="289655" y="1953638"/>
                  <a:pt x="308705" y="1966338"/>
                </a:cubicBezTo>
                <a:cubicBezTo>
                  <a:pt x="327755" y="1979038"/>
                  <a:pt x="389667" y="1979038"/>
                  <a:pt x="423005" y="1985388"/>
                </a:cubicBezTo>
                <a:cubicBezTo>
                  <a:pt x="456342" y="1991738"/>
                  <a:pt x="486505" y="1986976"/>
                  <a:pt x="508730" y="2004438"/>
                </a:cubicBezTo>
                <a:cubicBezTo>
                  <a:pt x="530955" y="2021900"/>
                  <a:pt x="508730" y="2055238"/>
                  <a:pt x="518255" y="2080638"/>
                </a:cubicBezTo>
                <a:close/>
              </a:path>
            </a:pathLst>
          </a:custGeom>
          <a:solidFill>
            <a:srgbClr val="98CBFA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 kern="0" dirty="0">
              <a:solidFill>
                <a:srgbClr val="000000"/>
              </a:solidFill>
              <a:cs typeface="Calibri" pitchFamily="34" charset="0"/>
            </a:endParaRPr>
          </a:p>
        </p:txBody>
      </p:sp>
      <p:grpSp>
        <p:nvGrpSpPr>
          <p:cNvPr id="29707" name="Groupe 23"/>
          <p:cNvGrpSpPr>
            <a:grpSpLocks/>
          </p:cNvGrpSpPr>
          <p:nvPr/>
        </p:nvGrpSpPr>
        <p:grpSpPr bwMode="auto">
          <a:xfrm rot="-7212091">
            <a:off x="7072947" y="1679871"/>
            <a:ext cx="426256" cy="520700"/>
            <a:chOff x="57822" y="1841500"/>
            <a:chExt cx="426256" cy="520700"/>
          </a:xfrm>
        </p:grpSpPr>
        <p:grpSp>
          <p:nvGrpSpPr>
            <p:cNvPr id="29724" name="Groupe 8"/>
            <p:cNvGrpSpPr>
              <a:grpSpLocks/>
            </p:cNvGrpSpPr>
            <p:nvPr/>
          </p:nvGrpSpPr>
          <p:grpSpPr bwMode="auto">
            <a:xfrm>
              <a:off x="76200" y="1841500"/>
              <a:ext cx="152400" cy="520700"/>
              <a:chOff x="76200" y="1841500"/>
              <a:chExt cx="152400" cy="520700"/>
            </a:xfrm>
          </p:grpSpPr>
          <p:cxnSp>
            <p:nvCxnSpPr>
              <p:cNvPr id="6" name="Connecteur droit 5"/>
              <p:cNvCxnSpPr/>
              <p:nvPr/>
            </p:nvCxnSpPr>
            <p:spPr>
              <a:xfrm>
                <a:off x="76426" y="1841171"/>
                <a:ext cx="152400" cy="215900"/>
              </a:xfrm>
              <a:prstGeom prst="line">
                <a:avLst/>
              </a:prstGeom>
              <a:ln>
                <a:solidFill>
                  <a:srgbClr val="C40F1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Connecteur droit 7"/>
              <p:cNvCxnSpPr/>
              <p:nvPr/>
            </p:nvCxnSpPr>
            <p:spPr>
              <a:xfrm>
                <a:off x="230919" y="2053528"/>
                <a:ext cx="0" cy="304800"/>
              </a:xfrm>
              <a:prstGeom prst="line">
                <a:avLst/>
              </a:prstGeom>
              <a:ln>
                <a:solidFill>
                  <a:srgbClr val="C40F1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725" name="Groupe 20"/>
            <p:cNvGrpSpPr>
              <a:grpSpLocks/>
            </p:cNvGrpSpPr>
            <p:nvPr/>
          </p:nvGrpSpPr>
          <p:grpSpPr bwMode="auto">
            <a:xfrm flipH="1">
              <a:off x="304800" y="1841500"/>
              <a:ext cx="152400" cy="520700"/>
              <a:chOff x="76200" y="1841500"/>
              <a:chExt cx="152400" cy="520700"/>
            </a:xfrm>
          </p:grpSpPr>
          <p:cxnSp>
            <p:nvCxnSpPr>
              <p:cNvPr id="22" name="Connecteur droit 21"/>
              <p:cNvCxnSpPr/>
              <p:nvPr/>
            </p:nvCxnSpPr>
            <p:spPr>
              <a:xfrm>
                <a:off x="76947" y="1841411"/>
                <a:ext cx="152400" cy="215900"/>
              </a:xfrm>
              <a:prstGeom prst="line">
                <a:avLst/>
              </a:prstGeom>
              <a:ln>
                <a:solidFill>
                  <a:srgbClr val="C40F1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cteur droit 22"/>
              <p:cNvCxnSpPr/>
              <p:nvPr/>
            </p:nvCxnSpPr>
            <p:spPr>
              <a:xfrm>
                <a:off x="228660" y="2056086"/>
                <a:ext cx="0" cy="304800"/>
              </a:xfrm>
              <a:prstGeom prst="line">
                <a:avLst/>
              </a:prstGeom>
              <a:ln>
                <a:solidFill>
                  <a:srgbClr val="C40F1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Connecteur droit 12"/>
            <p:cNvCxnSpPr/>
            <p:nvPr/>
          </p:nvCxnSpPr>
          <p:spPr>
            <a:xfrm flipH="1">
              <a:off x="307865" y="1901151"/>
              <a:ext cx="176213" cy="228600"/>
            </a:xfrm>
            <a:prstGeom prst="line">
              <a:avLst/>
            </a:prstGeom>
            <a:ln>
              <a:solidFill>
                <a:srgbClr val="C40F1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/>
            <p:cNvCxnSpPr/>
            <p:nvPr/>
          </p:nvCxnSpPr>
          <p:spPr>
            <a:xfrm flipH="1" flipV="1">
              <a:off x="57822" y="1911024"/>
              <a:ext cx="176212" cy="228600"/>
            </a:xfrm>
            <a:prstGeom prst="line">
              <a:avLst/>
            </a:prstGeom>
            <a:ln>
              <a:solidFill>
                <a:srgbClr val="C40F1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Ellipse 24"/>
          <p:cNvSpPr/>
          <p:nvPr/>
        </p:nvSpPr>
        <p:spPr>
          <a:xfrm>
            <a:off x="6096001" y="2774951"/>
            <a:ext cx="422275" cy="454025"/>
          </a:xfrm>
          <a:prstGeom prst="ellipse">
            <a:avLst/>
          </a:prstGeom>
          <a:noFill/>
          <a:ln w="28575">
            <a:solidFill>
              <a:srgbClr val="C40F1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 kern="0" dirty="0">
              <a:solidFill>
                <a:srgbClr val="000000"/>
              </a:solidFill>
              <a:cs typeface="Calibri" pitchFamily="34" charset="0"/>
            </a:endParaRPr>
          </a:p>
        </p:txBody>
      </p:sp>
      <p:grpSp>
        <p:nvGrpSpPr>
          <p:cNvPr id="29709" name="Groupe 35"/>
          <p:cNvGrpSpPr>
            <a:grpSpLocks/>
          </p:cNvGrpSpPr>
          <p:nvPr/>
        </p:nvGrpSpPr>
        <p:grpSpPr bwMode="auto">
          <a:xfrm rot="6267632">
            <a:off x="4136293" y="2847282"/>
            <a:ext cx="419897" cy="520700"/>
            <a:chOff x="45380" y="1841500"/>
            <a:chExt cx="419897" cy="520700"/>
          </a:xfrm>
        </p:grpSpPr>
        <p:grpSp>
          <p:nvGrpSpPr>
            <p:cNvPr id="29716" name="Groupe 36"/>
            <p:cNvGrpSpPr>
              <a:grpSpLocks/>
            </p:cNvGrpSpPr>
            <p:nvPr/>
          </p:nvGrpSpPr>
          <p:grpSpPr bwMode="auto">
            <a:xfrm>
              <a:off x="76200" y="1841500"/>
              <a:ext cx="152400" cy="520700"/>
              <a:chOff x="76200" y="1841500"/>
              <a:chExt cx="152400" cy="520700"/>
            </a:xfrm>
          </p:grpSpPr>
          <p:cxnSp>
            <p:nvCxnSpPr>
              <p:cNvPr id="43" name="Connecteur droit 42"/>
              <p:cNvCxnSpPr/>
              <p:nvPr/>
            </p:nvCxnSpPr>
            <p:spPr>
              <a:xfrm>
                <a:off x="75559" y="1862876"/>
                <a:ext cx="152400" cy="215900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cteur droit 43"/>
              <p:cNvCxnSpPr/>
              <p:nvPr/>
            </p:nvCxnSpPr>
            <p:spPr>
              <a:xfrm>
                <a:off x="229911" y="2076977"/>
                <a:ext cx="0" cy="304800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717" name="Groupe 37"/>
            <p:cNvGrpSpPr>
              <a:grpSpLocks/>
            </p:cNvGrpSpPr>
            <p:nvPr/>
          </p:nvGrpSpPr>
          <p:grpSpPr bwMode="auto">
            <a:xfrm flipH="1">
              <a:off x="304800" y="1841500"/>
              <a:ext cx="152400" cy="520700"/>
              <a:chOff x="76200" y="1841500"/>
              <a:chExt cx="152400" cy="520700"/>
            </a:xfrm>
          </p:grpSpPr>
          <p:cxnSp>
            <p:nvCxnSpPr>
              <p:cNvPr id="41" name="Connecteur droit 40"/>
              <p:cNvCxnSpPr/>
              <p:nvPr/>
            </p:nvCxnSpPr>
            <p:spPr>
              <a:xfrm>
                <a:off x="108736" y="1856414"/>
                <a:ext cx="152400" cy="215900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cteur droit 41"/>
              <p:cNvCxnSpPr/>
              <p:nvPr/>
            </p:nvCxnSpPr>
            <p:spPr>
              <a:xfrm>
                <a:off x="258069" y="2075101"/>
                <a:ext cx="0" cy="304800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Connecteur droit 38"/>
            <p:cNvCxnSpPr/>
            <p:nvPr/>
          </p:nvCxnSpPr>
          <p:spPr>
            <a:xfrm flipH="1">
              <a:off x="289064" y="1892133"/>
              <a:ext cx="176213" cy="228600"/>
            </a:xfrm>
            <a:prstGeom prst="line">
              <a:avLst/>
            </a:pr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/>
            <p:cNvCxnSpPr/>
            <p:nvPr/>
          </p:nvCxnSpPr>
          <p:spPr>
            <a:xfrm flipH="1" flipV="1">
              <a:off x="45380" y="1907143"/>
              <a:ext cx="176212" cy="228600"/>
            </a:xfrm>
            <a:prstGeom prst="line">
              <a:avLst/>
            </a:pr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Ellipse 44"/>
          <p:cNvSpPr/>
          <p:nvPr/>
        </p:nvSpPr>
        <p:spPr>
          <a:xfrm>
            <a:off x="5590678" y="3348039"/>
            <a:ext cx="422275" cy="452437"/>
          </a:xfrm>
          <a:prstGeom prst="ellipse">
            <a:avLst/>
          </a:prstGeom>
          <a:noFill/>
          <a:ln w="28575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 kern="0" dirty="0">
              <a:solidFill>
                <a:srgbClr val="000000"/>
              </a:solidFill>
              <a:cs typeface="Calibri" pitchFamily="34" charset="0"/>
            </a:endParaRPr>
          </a:p>
        </p:txBody>
      </p:sp>
      <p:sp>
        <p:nvSpPr>
          <p:cNvPr id="26" name="Forme libre 25"/>
          <p:cNvSpPr/>
          <p:nvPr/>
        </p:nvSpPr>
        <p:spPr>
          <a:xfrm>
            <a:off x="7410450" y="2374901"/>
            <a:ext cx="1447800" cy="2600325"/>
          </a:xfrm>
          <a:custGeom>
            <a:avLst/>
            <a:gdLst>
              <a:gd name="connsiteX0" fmla="*/ 419310 w 1448315"/>
              <a:gd name="connsiteY0" fmla="*/ 2196839 h 2599832"/>
              <a:gd name="connsiteX1" fmla="*/ 409785 w 1448315"/>
              <a:gd name="connsiteY1" fmla="*/ 2273039 h 2599832"/>
              <a:gd name="connsiteX2" fmla="*/ 409785 w 1448315"/>
              <a:gd name="connsiteY2" fmla="*/ 2406389 h 2599832"/>
              <a:gd name="connsiteX3" fmla="*/ 571710 w 1448315"/>
              <a:gd name="connsiteY3" fmla="*/ 2473064 h 2599832"/>
              <a:gd name="connsiteX4" fmla="*/ 705060 w 1448315"/>
              <a:gd name="connsiteY4" fmla="*/ 2549264 h 2599832"/>
              <a:gd name="connsiteX5" fmla="*/ 847935 w 1448315"/>
              <a:gd name="connsiteY5" fmla="*/ 2596889 h 2599832"/>
              <a:gd name="connsiteX6" fmla="*/ 990810 w 1448315"/>
              <a:gd name="connsiteY6" fmla="*/ 2463539 h 2599832"/>
              <a:gd name="connsiteX7" fmla="*/ 1028910 w 1448315"/>
              <a:gd name="connsiteY7" fmla="*/ 2292089 h 2599832"/>
              <a:gd name="connsiteX8" fmla="*/ 857460 w 1448315"/>
              <a:gd name="connsiteY8" fmla="*/ 2177789 h 2599832"/>
              <a:gd name="connsiteX9" fmla="*/ 781260 w 1448315"/>
              <a:gd name="connsiteY9" fmla="*/ 2177789 h 2599832"/>
              <a:gd name="connsiteX10" fmla="*/ 781260 w 1448315"/>
              <a:gd name="connsiteY10" fmla="*/ 2073014 h 2599832"/>
              <a:gd name="connsiteX11" fmla="*/ 743160 w 1448315"/>
              <a:gd name="connsiteY11" fmla="*/ 2015864 h 2599832"/>
              <a:gd name="connsiteX12" fmla="*/ 781260 w 1448315"/>
              <a:gd name="connsiteY12" fmla="*/ 1958714 h 2599832"/>
              <a:gd name="connsiteX13" fmla="*/ 809835 w 1448315"/>
              <a:gd name="connsiteY13" fmla="*/ 1872989 h 2599832"/>
              <a:gd name="connsiteX14" fmla="*/ 866985 w 1448315"/>
              <a:gd name="connsiteY14" fmla="*/ 1834889 h 2599832"/>
              <a:gd name="connsiteX15" fmla="*/ 962235 w 1448315"/>
              <a:gd name="connsiteY15" fmla="*/ 1872989 h 2599832"/>
              <a:gd name="connsiteX16" fmla="*/ 1047960 w 1448315"/>
              <a:gd name="connsiteY16" fmla="*/ 1768214 h 2599832"/>
              <a:gd name="connsiteX17" fmla="*/ 1086060 w 1448315"/>
              <a:gd name="connsiteY17" fmla="*/ 1720589 h 2599832"/>
              <a:gd name="connsiteX18" fmla="*/ 1124160 w 1448315"/>
              <a:gd name="connsiteY18" fmla="*/ 1634864 h 2599832"/>
              <a:gd name="connsiteX19" fmla="*/ 1057485 w 1448315"/>
              <a:gd name="connsiteY19" fmla="*/ 1625339 h 2599832"/>
              <a:gd name="connsiteX20" fmla="*/ 1009860 w 1448315"/>
              <a:gd name="connsiteY20" fmla="*/ 1606289 h 2599832"/>
              <a:gd name="connsiteX21" fmla="*/ 1038435 w 1448315"/>
              <a:gd name="connsiteY21" fmla="*/ 1501514 h 2599832"/>
              <a:gd name="connsiteX22" fmla="*/ 1057485 w 1448315"/>
              <a:gd name="connsiteY22" fmla="*/ 1453889 h 2599832"/>
              <a:gd name="connsiteX23" fmla="*/ 1124160 w 1448315"/>
              <a:gd name="connsiteY23" fmla="*/ 1520564 h 2599832"/>
              <a:gd name="connsiteX24" fmla="*/ 1209885 w 1448315"/>
              <a:gd name="connsiteY24" fmla="*/ 1520564 h 2599832"/>
              <a:gd name="connsiteX25" fmla="*/ 1219410 w 1448315"/>
              <a:gd name="connsiteY25" fmla="*/ 1463414 h 2599832"/>
              <a:gd name="connsiteX26" fmla="*/ 1200360 w 1448315"/>
              <a:gd name="connsiteY26" fmla="*/ 1349114 h 2599832"/>
              <a:gd name="connsiteX27" fmla="*/ 1257510 w 1448315"/>
              <a:gd name="connsiteY27" fmla="*/ 1320539 h 2599832"/>
              <a:gd name="connsiteX28" fmla="*/ 1352760 w 1448315"/>
              <a:gd name="connsiteY28" fmla="*/ 1215764 h 2599832"/>
              <a:gd name="connsiteX29" fmla="*/ 1314660 w 1448315"/>
              <a:gd name="connsiteY29" fmla="*/ 1149089 h 2599832"/>
              <a:gd name="connsiteX30" fmla="*/ 1314660 w 1448315"/>
              <a:gd name="connsiteY30" fmla="*/ 1044314 h 2599832"/>
              <a:gd name="connsiteX31" fmla="*/ 1333710 w 1448315"/>
              <a:gd name="connsiteY31" fmla="*/ 1025264 h 2599832"/>
              <a:gd name="connsiteX32" fmla="*/ 1409910 w 1448315"/>
              <a:gd name="connsiteY32" fmla="*/ 1006214 h 2599832"/>
              <a:gd name="connsiteX33" fmla="*/ 1448010 w 1448315"/>
              <a:gd name="connsiteY33" fmla="*/ 863339 h 2599832"/>
              <a:gd name="connsiteX34" fmla="*/ 1390860 w 1448315"/>
              <a:gd name="connsiteY34" fmla="*/ 834764 h 2599832"/>
              <a:gd name="connsiteX35" fmla="*/ 1362285 w 1448315"/>
              <a:gd name="connsiteY35" fmla="*/ 834764 h 2599832"/>
              <a:gd name="connsiteX36" fmla="*/ 1352760 w 1448315"/>
              <a:gd name="connsiteY36" fmla="*/ 749039 h 2599832"/>
              <a:gd name="connsiteX37" fmla="*/ 1295610 w 1448315"/>
              <a:gd name="connsiteY37" fmla="*/ 720464 h 2599832"/>
              <a:gd name="connsiteX38" fmla="*/ 1295610 w 1448315"/>
              <a:gd name="connsiteY38" fmla="*/ 691889 h 2599832"/>
              <a:gd name="connsiteX39" fmla="*/ 1247985 w 1448315"/>
              <a:gd name="connsiteY39" fmla="*/ 644264 h 2599832"/>
              <a:gd name="connsiteX40" fmla="*/ 1228935 w 1448315"/>
              <a:gd name="connsiteY40" fmla="*/ 596639 h 2599832"/>
              <a:gd name="connsiteX41" fmla="*/ 1162260 w 1448315"/>
              <a:gd name="connsiteY41" fmla="*/ 587114 h 2599832"/>
              <a:gd name="connsiteX42" fmla="*/ 1114635 w 1448315"/>
              <a:gd name="connsiteY42" fmla="*/ 577589 h 2599832"/>
              <a:gd name="connsiteX43" fmla="*/ 1162260 w 1448315"/>
              <a:gd name="connsiteY43" fmla="*/ 444239 h 2599832"/>
              <a:gd name="connsiteX44" fmla="*/ 1152735 w 1448315"/>
              <a:gd name="connsiteY44" fmla="*/ 396614 h 2599832"/>
              <a:gd name="connsiteX45" fmla="*/ 1105110 w 1448315"/>
              <a:gd name="connsiteY45" fmla="*/ 406139 h 2599832"/>
              <a:gd name="connsiteX46" fmla="*/ 1028910 w 1448315"/>
              <a:gd name="connsiteY46" fmla="*/ 377564 h 2599832"/>
              <a:gd name="connsiteX47" fmla="*/ 924135 w 1448315"/>
              <a:gd name="connsiteY47" fmla="*/ 329939 h 2599832"/>
              <a:gd name="connsiteX48" fmla="*/ 866985 w 1448315"/>
              <a:gd name="connsiteY48" fmla="*/ 282314 h 2599832"/>
              <a:gd name="connsiteX49" fmla="*/ 847935 w 1448315"/>
              <a:gd name="connsiteY49" fmla="*/ 253739 h 2599832"/>
              <a:gd name="connsiteX50" fmla="*/ 857460 w 1448315"/>
              <a:gd name="connsiteY50" fmla="*/ 158489 h 2599832"/>
              <a:gd name="connsiteX51" fmla="*/ 800310 w 1448315"/>
              <a:gd name="connsiteY51" fmla="*/ 148964 h 2599832"/>
              <a:gd name="connsiteX52" fmla="*/ 771735 w 1448315"/>
              <a:gd name="connsiteY52" fmla="*/ 6089 h 2599832"/>
              <a:gd name="connsiteX53" fmla="*/ 695535 w 1448315"/>
              <a:gd name="connsiteY53" fmla="*/ 34664 h 2599832"/>
              <a:gd name="connsiteX54" fmla="*/ 676485 w 1448315"/>
              <a:gd name="connsiteY54" fmla="*/ 110864 h 2599832"/>
              <a:gd name="connsiteX55" fmla="*/ 600285 w 1448315"/>
              <a:gd name="connsiteY55" fmla="*/ 187064 h 2599832"/>
              <a:gd name="connsiteX56" fmla="*/ 581235 w 1448315"/>
              <a:gd name="connsiteY56" fmla="*/ 225164 h 2599832"/>
              <a:gd name="connsiteX57" fmla="*/ 485985 w 1448315"/>
              <a:gd name="connsiteY57" fmla="*/ 234689 h 2599832"/>
              <a:gd name="connsiteX58" fmla="*/ 390735 w 1448315"/>
              <a:gd name="connsiteY58" fmla="*/ 291839 h 2599832"/>
              <a:gd name="connsiteX59" fmla="*/ 371685 w 1448315"/>
              <a:gd name="connsiteY59" fmla="*/ 415664 h 2599832"/>
              <a:gd name="connsiteX60" fmla="*/ 285960 w 1448315"/>
              <a:gd name="connsiteY60" fmla="*/ 501389 h 2599832"/>
              <a:gd name="connsiteX61" fmla="*/ 209760 w 1448315"/>
              <a:gd name="connsiteY61" fmla="*/ 596639 h 2599832"/>
              <a:gd name="connsiteX62" fmla="*/ 152610 w 1448315"/>
              <a:gd name="connsiteY62" fmla="*/ 549014 h 2599832"/>
              <a:gd name="connsiteX63" fmla="*/ 85935 w 1448315"/>
              <a:gd name="connsiteY63" fmla="*/ 558539 h 2599832"/>
              <a:gd name="connsiteX64" fmla="*/ 57360 w 1448315"/>
              <a:gd name="connsiteY64" fmla="*/ 606164 h 2599832"/>
              <a:gd name="connsiteX65" fmla="*/ 76410 w 1448315"/>
              <a:gd name="connsiteY65" fmla="*/ 663314 h 2599832"/>
              <a:gd name="connsiteX66" fmla="*/ 210 w 1448315"/>
              <a:gd name="connsiteY66" fmla="*/ 729989 h 2599832"/>
              <a:gd name="connsiteX67" fmla="*/ 57360 w 1448315"/>
              <a:gd name="connsiteY67" fmla="*/ 777614 h 2599832"/>
              <a:gd name="connsiteX68" fmla="*/ 162135 w 1448315"/>
              <a:gd name="connsiteY68" fmla="*/ 777614 h 2599832"/>
              <a:gd name="connsiteX69" fmla="*/ 219285 w 1448315"/>
              <a:gd name="connsiteY69" fmla="*/ 796664 h 2599832"/>
              <a:gd name="connsiteX70" fmla="*/ 266910 w 1448315"/>
              <a:gd name="connsiteY70" fmla="*/ 844289 h 2599832"/>
              <a:gd name="connsiteX71" fmla="*/ 276435 w 1448315"/>
              <a:gd name="connsiteY71" fmla="*/ 920489 h 2599832"/>
              <a:gd name="connsiteX72" fmla="*/ 219285 w 1448315"/>
              <a:gd name="connsiteY72" fmla="*/ 996689 h 2599832"/>
              <a:gd name="connsiteX73" fmla="*/ 266910 w 1448315"/>
              <a:gd name="connsiteY73" fmla="*/ 1034789 h 2599832"/>
              <a:gd name="connsiteX74" fmla="*/ 362160 w 1448315"/>
              <a:gd name="connsiteY74" fmla="*/ 996689 h 2599832"/>
              <a:gd name="connsiteX75" fmla="*/ 419310 w 1448315"/>
              <a:gd name="connsiteY75" fmla="*/ 930014 h 2599832"/>
              <a:gd name="connsiteX76" fmla="*/ 466935 w 1448315"/>
              <a:gd name="connsiteY76" fmla="*/ 996689 h 2599832"/>
              <a:gd name="connsiteX77" fmla="*/ 543135 w 1448315"/>
              <a:gd name="connsiteY77" fmla="*/ 1044314 h 2599832"/>
              <a:gd name="connsiteX78" fmla="*/ 600285 w 1448315"/>
              <a:gd name="connsiteY78" fmla="*/ 1025264 h 2599832"/>
              <a:gd name="connsiteX79" fmla="*/ 638385 w 1448315"/>
              <a:gd name="connsiteY79" fmla="*/ 1072889 h 2599832"/>
              <a:gd name="connsiteX80" fmla="*/ 600285 w 1448315"/>
              <a:gd name="connsiteY80" fmla="*/ 1168139 h 2599832"/>
              <a:gd name="connsiteX81" fmla="*/ 590760 w 1448315"/>
              <a:gd name="connsiteY81" fmla="*/ 1225289 h 2599832"/>
              <a:gd name="connsiteX82" fmla="*/ 657435 w 1448315"/>
              <a:gd name="connsiteY82" fmla="*/ 1244339 h 2599832"/>
              <a:gd name="connsiteX83" fmla="*/ 638385 w 1448315"/>
              <a:gd name="connsiteY83" fmla="*/ 1301489 h 2599832"/>
              <a:gd name="connsiteX84" fmla="*/ 552660 w 1448315"/>
              <a:gd name="connsiteY84" fmla="*/ 1339589 h 2599832"/>
              <a:gd name="connsiteX85" fmla="*/ 581235 w 1448315"/>
              <a:gd name="connsiteY85" fmla="*/ 1396739 h 2599832"/>
              <a:gd name="connsiteX86" fmla="*/ 676485 w 1448315"/>
              <a:gd name="connsiteY86" fmla="*/ 1387214 h 2599832"/>
              <a:gd name="connsiteX87" fmla="*/ 705060 w 1448315"/>
              <a:gd name="connsiteY87" fmla="*/ 1368164 h 2599832"/>
              <a:gd name="connsiteX88" fmla="*/ 714585 w 1448315"/>
              <a:gd name="connsiteY88" fmla="*/ 1463414 h 2599832"/>
              <a:gd name="connsiteX89" fmla="*/ 638385 w 1448315"/>
              <a:gd name="connsiteY89" fmla="*/ 1511039 h 2599832"/>
              <a:gd name="connsiteX90" fmla="*/ 514560 w 1448315"/>
              <a:gd name="connsiteY90" fmla="*/ 1472939 h 2599832"/>
              <a:gd name="connsiteX91" fmla="*/ 466935 w 1448315"/>
              <a:gd name="connsiteY91" fmla="*/ 1511039 h 2599832"/>
              <a:gd name="connsiteX92" fmla="*/ 466935 w 1448315"/>
              <a:gd name="connsiteY92" fmla="*/ 1596764 h 2599832"/>
              <a:gd name="connsiteX93" fmla="*/ 352635 w 1448315"/>
              <a:gd name="connsiteY93" fmla="*/ 1587239 h 2599832"/>
              <a:gd name="connsiteX94" fmla="*/ 285960 w 1448315"/>
              <a:gd name="connsiteY94" fmla="*/ 1663439 h 2599832"/>
              <a:gd name="connsiteX95" fmla="*/ 343110 w 1448315"/>
              <a:gd name="connsiteY95" fmla="*/ 1730114 h 2599832"/>
              <a:gd name="connsiteX96" fmla="*/ 295485 w 1448315"/>
              <a:gd name="connsiteY96" fmla="*/ 1806314 h 2599832"/>
              <a:gd name="connsiteX97" fmla="*/ 209760 w 1448315"/>
              <a:gd name="connsiteY97" fmla="*/ 1853939 h 2599832"/>
              <a:gd name="connsiteX98" fmla="*/ 209760 w 1448315"/>
              <a:gd name="connsiteY98" fmla="*/ 1930139 h 2599832"/>
              <a:gd name="connsiteX99" fmla="*/ 276435 w 1448315"/>
              <a:gd name="connsiteY99" fmla="*/ 1968239 h 2599832"/>
              <a:gd name="connsiteX100" fmla="*/ 238335 w 1448315"/>
              <a:gd name="connsiteY100" fmla="*/ 2092064 h 2599832"/>
              <a:gd name="connsiteX101" fmla="*/ 314535 w 1448315"/>
              <a:gd name="connsiteY101" fmla="*/ 2177789 h 2599832"/>
              <a:gd name="connsiteX102" fmla="*/ 419310 w 1448315"/>
              <a:gd name="connsiteY102" fmla="*/ 2196839 h 2599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1448315" h="2599832">
                <a:moveTo>
                  <a:pt x="419310" y="2196839"/>
                </a:moveTo>
                <a:cubicBezTo>
                  <a:pt x="435185" y="2212714"/>
                  <a:pt x="411373" y="2238114"/>
                  <a:pt x="409785" y="2273039"/>
                </a:cubicBezTo>
                <a:cubicBezTo>
                  <a:pt x="408197" y="2307964"/>
                  <a:pt x="382797" y="2373052"/>
                  <a:pt x="409785" y="2406389"/>
                </a:cubicBezTo>
                <a:cubicBezTo>
                  <a:pt x="436773" y="2439727"/>
                  <a:pt x="522498" y="2449252"/>
                  <a:pt x="571710" y="2473064"/>
                </a:cubicBezTo>
                <a:cubicBezTo>
                  <a:pt x="620923" y="2496877"/>
                  <a:pt x="659023" y="2528627"/>
                  <a:pt x="705060" y="2549264"/>
                </a:cubicBezTo>
                <a:cubicBezTo>
                  <a:pt x="751098" y="2569902"/>
                  <a:pt x="800310" y="2611176"/>
                  <a:pt x="847935" y="2596889"/>
                </a:cubicBezTo>
                <a:cubicBezTo>
                  <a:pt x="895560" y="2582602"/>
                  <a:pt x="960648" y="2514339"/>
                  <a:pt x="990810" y="2463539"/>
                </a:cubicBezTo>
                <a:cubicBezTo>
                  <a:pt x="1020972" y="2412739"/>
                  <a:pt x="1051135" y="2339714"/>
                  <a:pt x="1028910" y="2292089"/>
                </a:cubicBezTo>
                <a:cubicBezTo>
                  <a:pt x="1006685" y="2244464"/>
                  <a:pt x="898735" y="2196839"/>
                  <a:pt x="857460" y="2177789"/>
                </a:cubicBezTo>
                <a:cubicBezTo>
                  <a:pt x="816185" y="2158739"/>
                  <a:pt x="793960" y="2195251"/>
                  <a:pt x="781260" y="2177789"/>
                </a:cubicBezTo>
                <a:cubicBezTo>
                  <a:pt x="768560" y="2160326"/>
                  <a:pt x="787610" y="2100001"/>
                  <a:pt x="781260" y="2073014"/>
                </a:cubicBezTo>
                <a:cubicBezTo>
                  <a:pt x="774910" y="2046027"/>
                  <a:pt x="743160" y="2034914"/>
                  <a:pt x="743160" y="2015864"/>
                </a:cubicBezTo>
                <a:cubicBezTo>
                  <a:pt x="743160" y="1996814"/>
                  <a:pt x="770148" y="1982526"/>
                  <a:pt x="781260" y="1958714"/>
                </a:cubicBezTo>
                <a:cubicBezTo>
                  <a:pt x="792373" y="1934901"/>
                  <a:pt x="795548" y="1893626"/>
                  <a:pt x="809835" y="1872989"/>
                </a:cubicBezTo>
                <a:cubicBezTo>
                  <a:pt x="824122" y="1852352"/>
                  <a:pt x="841585" y="1834889"/>
                  <a:pt x="866985" y="1834889"/>
                </a:cubicBezTo>
                <a:cubicBezTo>
                  <a:pt x="892385" y="1834889"/>
                  <a:pt x="932073" y="1884101"/>
                  <a:pt x="962235" y="1872989"/>
                </a:cubicBezTo>
                <a:cubicBezTo>
                  <a:pt x="992397" y="1861877"/>
                  <a:pt x="1027322" y="1793614"/>
                  <a:pt x="1047960" y="1768214"/>
                </a:cubicBezTo>
                <a:cubicBezTo>
                  <a:pt x="1068598" y="1742814"/>
                  <a:pt x="1073360" y="1742814"/>
                  <a:pt x="1086060" y="1720589"/>
                </a:cubicBezTo>
                <a:cubicBezTo>
                  <a:pt x="1098760" y="1698364"/>
                  <a:pt x="1128922" y="1650739"/>
                  <a:pt x="1124160" y="1634864"/>
                </a:cubicBezTo>
                <a:cubicBezTo>
                  <a:pt x="1119398" y="1618989"/>
                  <a:pt x="1076535" y="1630101"/>
                  <a:pt x="1057485" y="1625339"/>
                </a:cubicBezTo>
                <a:cubicBezTo>
                  <a:pt x="1038435" y="1620577"/>
                  <a:pt x="1013035" y="1626926"/>
                  <a:pt x="1009860" y="1606289"/>
                </a:cubicBezTo>
                <a:cubicBezTo>
                  <a:pt x="1006685" y="1585651"/>
                  <a:pt x="1030498" y="1526914"/>
                  <a:pt x="1038435" y="1501514"/>
                </a:cubicBezTo>
                <a:cubicBezTo>
                  <a:pt x="1046372" y="1476114"/>
                  <a:pt x="1043198" y="1450714"/>
                  <a:pt x="1057485" y="1453889"/>
                </a:cubicBezTo>
                <a:cubicBezTo>
                  <a:pt x="1071772" y="1457064"/>
                  <a:pt x="1098760" y="1509452"/>
                  <a:pt x="1124160" y="1520564"/>
                </a:cubicBezTo>
                <a:cubicBezTo>
                  <a:pt x="1149560" y="1531676"/>
                  <a:pt x="1194010" y="1530089"/>
                  <a:pt x="1209885" y="1520564"/>
                </a:cubicBezTo>
                <a:cubicBezTo>
                  <a:pt x="1225760" y="1511039"/>
                  <a:pt x="1220998" y="1491989"/>
                  <a:pt x="1219410" y="1463414"/>
                </a:cubicBezTo>
                <a:cubicBezTo>
                  <a:pt x="1217823" y="1434839"/>
                  <a:pt x="1194010" y="1372926"/>
                  <a:pt x="1200360" y="1349114"/>
                </a:cubicBezTo>
                <a:cubicBezTo>
                  <a:pt x="1206710" y="1325302"/>
                  <a:pt x="1232110" y="1342764"/>
                  <a:pt x="1257510" y="1320539"/>
                </a:cubicBezTo>
                <a:cubicBezTo>
                  <a:pt x="1282910" y="1298314"/>
                  <a:pt x="1343235" y="1244339"/>
                  <a:pt x="1352760" y="1215764"/>
                </a:cubicBezTo>
                <a:cubicBezTo>
                  <a:pt x="1362285" y="1187189"/>
                  <a:pt x="1321010" y="1177664"/>
                  <a:pt x="1314660" y="1149089"/>
                </a:cubicBezTo>
                <a:cubicBezTo>
                  <a:pt x="1308310" y="1120514"/>
                  <a:pt x="1311485" y="1064951"/>
                  <a:pt x="1314660" y="1044314"/>
                </a:cubicBezTo>
                <a:cubicBezTo>
                  <a:pt x="1317835" y="1023676"/>
                  <a:pt x="1317835" y="1031614"/>
                  <a:pt x="1333710" y="1025264"/>
                </a:cubicBezTo>
                <a:cubicBezTo>
                  <a:pt x="1349585" y="1018914"/>
                  <a:pt x="1390860" y="1033201"/>
                  <a:pt x="1409910" y="1006214"/>
                </a:cubicBezTo>
                <a:cubicBezTo>
                  <a:pt x="1428960" y="979227"/>
                  <a:pt x="1451185" y="891914"/>
                  <a:pt x="1448010" y="863339"/>
                </a:cubicBezTo>
                <a:cubicBezTo>
                  <a:pt x="1444835" y="834764"/>
                  <a:pt x="1405148" y="839527"/>
                  <a:pt x="1390860" y="834764"/>
                </a:cubicBezTo>
                <a:cubicBezTo>
                  <a:pt x="1376572" y="830001"/>
                  <a:pt x="1368635" y="849052"/>
                  <a:pt x="1362285" y="834764"/>
                </a:cubicBezTo>
                <a:cubicBezTo>
                  <a:pt x="1355935" y="820476"/>
                  <a:pt x="1363872" y="768089"/>
                  <a:pt x="1352760" y="749039"/>
                </a:cubicBezTo>
                <a:cubicBezTo>
                  <a:pt x="1341648" y="729989"/>
                  <a:pt x="1305135" y="729989"/>
                  <a:pt x="1295610" y="720464"/>
                </a:cubicBezTo>
                <a:cubicBezTo>
                  <a:pt x="1286085" y="710939"/>
                  <a:pt x="1303547" y="704589"/>
                  <a:pt x="1295610" y="691889"/>
                </a:cubicBezTo>
                <a:cubicBezTo>
                  <a:pt x="1287673" y="679189"/>
                  <a:pt x="1259098" y="660139"/>
                  <a:pt x="1247985" y="644264"/>
                </a:cubicBezTo>
                <a:cubicBezTo>
                  <a:pt x="1236873" y="628389"/>
                  <a:pt x="1243222" y="606164"/>
                  <a:pt x="1228935" y="596639"/>
                </a:cubicBezTo>
                <a:cubicBezTo>
                  <a:pt x="1214648" y="587114"/>
                  <a:pt x="1181310" y="590289"/>
                  <a:pt x="1162260" y="587114"/>
                </a:cubicBezTo>
                <a:cubicBezTo>
                  <a:pt x="1143210" y="583939"/>
                  <a:pt x="1114635" y="601401"/>
                  <a:pt x="1114635" y="577589"/>
                </a:cubicBezTo>
                <a:cubicBezTo>
                  <a:pt x="1114635" y="553777"/>
                  <a:pt x="1155910" y="474401"/>
                  <a:pt x="1162260" y="444239"/>
                </a:cubicBezTo>
                <a:cubicBezTo>
                  <a:pt x="1168610" y="414077"/>
                  <a:pt x="1162260" y="402964"/>
                  <a:pt x="1152735" y="396614"/>
                </a:cubicBezTo>
                <a:cubicBezTo>
                  <a:pt x="1143210" y="390264"/>
                  <a:pt x="1125748" y="409314"/>
                  <a:pt x="1105110" y="406139"/>
                </a:cubicBezTo>
                <a:cubicBezTo>
                  <a:pt x="1084473" y="402964"/>
                  <a:pt x="1059073" y="390264"/>
                  <a:pt x="1028910" y="377564"/>
                </a:cubicBezTo>
                <a:cubicBezTo>
                  <a:pt x="998748" y="364864"/>
                  <a:pt x="951123" y="345814"/>
                  <a:pt x="924135" y="329939"/>
                </a:cubicBezTo>
                <a:cubicBezTo>
                  <a:pt x="897148" y="314064"/>
                  <a:pt x="879685" y="295014"/>
                  <a:pt x="866985" y="282314"/>
                </a:cubicBezTo>
                <a:cubicBezTo>
                  <a:pt x="854285" y="269614"/>
                  <a:pt x="849522" y="274376"/>
                  <a:pt x="847935" y="253739"/>
                </a:cubicBezTo>
                <a:cubicBezTo>
                  <a:pt x="846348" y="233102"/>
                  <a:pt x="865397" y="175951"/>
                  <a:pt x="857460" y="158489"/>
                </a:cubicBezTo>
                <a:cubicBezTo>
                  <a:pt x="849523" y="141027"/>
                  <a:pt x="814597" y="174364"/>
                  <a:pt x="800310" y="148964"/>
                </a:cubicBezTo>
                <a:cubicBezTo>
                  <a:pt x="786023" y="123564"/>
                  <a:pt x="789197" y="25139"/>
                  <a:pt x="771735" y="6089"/>
                </a:cubicBezTo>
                <a:cubicBezTo>
                  <a:pt x="754273" y="-12961"/>
                  <a:pt x="711410" y="17202"/>
                  <a:pt x="695535" y="34664"/>
                </a:cubicBezTo>
                <a:cubicBezTo>
                  <a:pt x="679660" y="52126"/>
                  <a:pt x="692360" y="85464"/>
                  <a:pt x="676485" y="110864"/>
                </a:cubicBezTo>
                <a:cubicBezTo>
                  <a:pt x="660610" y="136264"/>
                  <a:pt x="616160" y="168014"/>
                  <a:pt x="600285" y="187064"/>
                </a:cubicBezTo>
                <a:cubicBezTo>
                  <a:pt x="584410" y="206114"/>
                  <a:pt x="600285" y="217227"/>
                  <a:pt x="581235" y="225164"/>
                </a:cubicBezTo>
                <a:cubicBezTo>
                  <a:pt x="562185" y="233101"/>
                  <a:pt x="517735" y="223577"/>
                  <a:pt x="485985" y="234689"/>
                </a:cubicBezTo>
                <a:cubicBezTo>
                  <a:pt x="454235" y="245801"/>
                  <a:pt x="409785" y="261676"/>
                  <a:pt x="390735" y="291839"/>
                </a:cubicBezTo>
                <a:cubicBezTo>
                  <a:pt x="371685" y="322001"/>
                  <a:pt x="389147" y="380739"/>
                  <a:pt x="371685" y="415664"/>
                </a:cubicBezTo>
                <a:cubicBezTo>
                  <a:pt x="354222" y="450589"/>
                  <a:pt x="312947" y="471226"/>
                  <a:pt x="285960" y="501389"/>
                </a:cubicBezTo>
                <a:cubicBezTo>
                  <a:pt x="258972" y="531551"/>
                  <a:pt x="231985" y="588701"/>
                  <a:pt x="209760" y="596639"/>
                </a:cubicBezTo>
                <a:cubicBezTo>
                  <a:pt x="187535" y="604576"/>
                  <a:pt x="173247" y="555364"/>
                  <a:pt x="152610" y="549014"/>
                </a:cubicBezTo>
                <a:cubicBezTo>
                  <a:pt x="131973" y="542664"/>
                  <a:pt x="101810" y="549014"/>
                  <a:pt x="85935" y="558539"/>
                </a:cubicBezTo>
                <a:cubicBezTo>
                  <a:pt x="70060" y="568064"/>
                  <a:pt x="58947" y="588702"/>
                  <a:pt x="57360" y="606164"/>
                </a:cubicBezTo>
                <a:cubicBezTo>
                  <a:pt x="55773" y="623626"/>
                  <a:pt x="85935" y="642677"/>
                  <a:pt x="76410" y="663314"/>
                </a:cubicBezTo>
                <a:cubicBezTo>
                  <a:pt x="66885" y="683951"/>
                  <a:pt x="3385" y="710939"/>
                  <a:pt x="210" y="729989"/>
                </a:cubicBezTo>
                <a:cubicBezTo>
                  <a:pt x="-2965" y="749039"/>
                  <a:pt x="30373" y="769677"/>
                  <a:pt x="57360" y="777614"/>
                </a:cubicBezTo>
                <a:cubicBezTo>
                  <a:pt x="84347" y="785551"/>
                  <a:pt x="135147" y="774439"/>
                  <a:pt x="162135" y="777614"/>
                </a:cubicBezTo>
                <a:cubicBezTo>
                  <a:pt x="189123" y="780789"/>
                  <a:pt x="201823" y="785552"/>
                  <a:pt x="219285" y="796664"/>
                </a:cubicBezTo>
                <a:cubicBezTo>
                  <a:pt x="236747" y="807776"/>
                  <a:pt x="257385" y="823652"/>
                  <a:pt x="266910" y="844289"/>
                </a:cubicBezTo>
                <a:cubicBezTo>
                  <a:pt x="276435" y="864926"/>
                  <a:pt x="284372" y="895089"/>
                  <a:pt x="276435" y="920489"/>
                </a:cubicBezTo>
                <a:cubicBezTo>
                  <a:pt x="268498" y="945889"/>
                  <a:pt x="220872" y="977639"/>
                  <a:pt x="219285" y="996689"/>
                </a:cubicBezTo>
                <a:cubicBezTo>
                  <a:pt x="217698" y="1015739"/>
                  <a:pt x="243098" y="1034789"/>
                  <a:pt x="266910" y="1034789"/>
                </a:cubicBezTo>
                <a:cubicBezTo>
                  <a:pt x="290722" y="1034789"/>
                  <a:pt x="336760" y="1014152"/>
                  <a:pt x="362160" y="996689"/>
                </a:cubicBezTo>
                <a:cubicBezTo>
                  <a:pt x="387560" y="979226"/>
                  <a:pt x="401848" y="930014"/>
                  <a:pt x="419310" y="930014"/>
                </a:cubicBezTo>
                <a:cubicBezTo>
                  <a:pt x="436772" y="930014"/>
                  <a:pt x="446298" y="977639"/>
                  <a:pt x="466935" y="996689"/>
                </a:cubicBezTo>
                <a:cubicBezTo>
                  <a:pt x="487572" y="1015739"/>
                  <a:pt x="520910" y="1039551"/>
                  <a:pt x="543135" y="1044314"/>
                </a:cubicBezTo>
                <a:cubicBezTo>
                  <a:pt x="565360" y="1049076"/>
                  <a:pt x="584410" y="1020502"/>
                  <a:pt x="600285" y="1025264"/>
                </a:cubicBezTo>
                <a:cubicBezTo>
                  <a:pt x="616160" y="1030026"/>
                  <a:pt x="638385" y="1049077"/>
                  <a:pt x="638385" y="1072889"/>
                </a:cubicBezTo>
                <a:cubicBezTo>
                  <a:pt x="638385" y="1096701"/>
                  <a:pt x="608222" y="1142739"/>
                  <a:pt x="600285" y="1168139"/>
                </a:cubicBezTo>
                <a:cubicBezTo>
                  <a:pt x="592348" y="1193539"/>
                  <a:pt x="581235" y="1212589"/>
                  <a:pt x="590760" y="1225289"/>
                </a:cubicBezTo>
                <a:cubicBezTo>
                  <a:pt x="600285" y="1237989"/>
                  <a:pt x="649498" y="1231639"/>
                  <a:pt x="657435" y="1244339"/>
                </a:cubicBezTo>
                <a:cubicBezTo>
                  <a:pt x="665372" y="1257039"/>
                  <a:pt x="655847" y="1285614"/>
                  <a:pt x="638385" y="1301489"/>
                </a:cubicBezTo>
                <a:cubicBezTo>
                  <a:pt x="620923" y="1317364"/>
                  <a:pt x="562185" y="1323714"/>
                  <a:pt x="552660" y="1339589"/>
                </a:cubicBezTo>
                <a:cubicBezTo>
                  <a:pt x="543135" y="1355464"/>
                  <a:pt x="560598" y="1388801"/>
                  <a:pt x="581235" y="1396739"/>
                </a:cubicBezTo>
                <a:cubicBezTo>
                  <a:pt x="601873" y="1404676"/>
                  <a:pt x="655848" y="1391976"/>
                  <a:pt x="676485" y="1387214"/>
                </a:cubicBezTo>
                <a:cubicBezTo>
                  <a:pt x="697122" y="1382452"/>
                  <a:pt x="698710" y="1355464"/>
                  <a:pt x="705060" y="1368164"/>
                </a:cubicBezTo>
                <a:cubicBezTo>
                  <a:pt x="711410" y="1380864"/>
                  <a:pt x="725698" y="1439601"/>
                  <a:pt x="714585" y="1463414"/>
                </a:cubicBezTo>
                <a:cubicBezTo>
                  <a:pt x="703473" y="1487226"/>
                  <a:pt x="671722" y="1509452"/>
                  <a:pt x="638385" y="1511039"/>
                </a:cubicBezTo>
                <a:cubicBezTo>
                  <a:pt x="605048" y="1512626"/>
                  <a:pt x="543135" y="1472939"/>
                  <a:pt x="514560" y="1472939"/>
                </a:cubicBezTo>
                <a:cubicBezTo>
                  <a:pt x="485985" y="1472939"/>
                  <a:pt x="474873" y="1490401"/>
                  <a:pt x="466935" y="1511039"/>
                </a:cubicBezTo>
                <a:cubicBezTo>
                  <a:pt x="458998" y="1531676"/>
                  <a:pt x="485985" y="1584064"/>
                  <a:pt x="466935" y="1596764"/>
                </a:cubicBezTo>
                <a:cubicBezTo>
                  <a:pt x="447885" y="1609464"/>
                  <a:pt x="382797" y="1576127"/>
                  <a:pt x="352635" y="1587239"/>
                </a:cubicBezTo>
                <a:cubicBezTo>
                  <a:pt x="322473" y="1598351"/>
                  <a:pt x="287548" y="1639626"/>
                  <a:pt x="285960" y="1663439"/>
                </a:cubicBezTo>
                <a:cubicBezTo>
                  <a:pt x="284372" y="1687252"/>
                  <a:pt x="341522" y="1706301"/>
                  <a:pt x="343110" y="1730114"/>
                </a:cubicBezTo>
                <a:cubicBezTo>
                  <a:pt x="344698" y="1753927"/>
                  <a:pt x="317710" y="1785677"/>
                  <a:pt x="295485" y="1806314"/>
                </a:cubicBezTo>
                <a:cubicBezTo>
                  <a:pt x="273260" y="1826951"/>
                  <a:pt x="224047" y="1833302"/>
                  <a:pt x="209760" y="1853939"/>
                </a:cubicBezTo>
                <a:cubicBezTo>
                  <a:pt x="195473" y="1874576"/>
                  <a:pt x="198648" y="1911089"/>
                  <a:pt x="209760" y="1930139"/>
                </a:cubicBezTo>
                <a:cubicBezTo>
                  <a:pt x="220872" y="1949189"/>
                  <a:pt x="271673" y="1941252"/>
                  <a:pt x="276435" y="1968239"/>
                </a:cubicBezTo>
                <a:cubicBezTo>
                  <a:pt x="281197" y="1995226"/>
                  <a:pt x="231985" y="2057139"/>
                  <a:pt x="238335" y="2092064"/>
                </a:cubicBezTo>
                <a:cubicBezTo>
                  <a:pt x="244685" y="2126989"/>
                  <a:pt x="285960" y="2161914"/>
                  <a:pt x="314535" y="2177789"/>
                </a:cubicBezTo>
                <a:cubicBezTo>
                  <a:pt x="343110" y="2193664"/>
                  <a:pt x="403435" y="2180964"/>
                  <a:pt x="419310" y="2196839"/>
                </a:cubicBezTo>
                <a:close/>
              </a:path>
            </a:pathLst>
          </a:custGeom>
          <a:solidFill>
            <a:srgbClr val="336699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 kern="0" dirty="0">
              <a:solidFill>
                <a:srgbClr val="000000"/>
              </a:solidFill>
              <a:cs typeface="Calibri" pitchFamily="34" charset="0"/>
            </a:endParaRPr>
          </a:p>
        </p:txBody>
      </p:sp>
      <p:cxnSp>
        <p:nvCxnSpPr>
          <p:cNvPr id="29" name="Connecteur en arc 28"/>
          <p:cNvCxnSpPr/>
          <p:nvPr/>
        </p:nvCxnSpPr>
        <p:spPr>
          <a:xfrm>
            <a:off x="4520974" y="3159125"/>
            <a:ext cx="1012825" cy="446088"/>
          </a:xfrm>
          <a:prstGeom prst="curvedConnector3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en arc 30"/>
          <p:cNvCxnSpPr/>
          <p:nvPr/>
        </p:nvCxnSpPr>
        <p:spPr>
          <a:xfrm rot="10800000" flipV="1">
            <a:off x="6335714" y="2009775"/>
            <a:ext cx="827087" cy="736600"/>
          </a:xfrm>
          <a:prstGeom prst="curvedConnector2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563" name="Arc 23562"/>
          <p:cNvSpPr/>
          <p:nvPr/>
        </p:nvSpPr>
        <p:spPr>
          <a:xfrm>
            <a:off x="4229100" y="4267200"/>
            <a:ext cx="5753100" cy="2097088"/>
          </a:xfrm>
          <a:prstGeom prst="arc">
            <a:avLst>
              <a:gd name="adj1" fmla="val 11106632"/>
              <a:gd name="adj2" fmla="val 21272669"/>
            </a:avLst>
          </a:prstGeom>
          <a:noFill/>
          <a:ln w="76200">
            <a:solidFill>
              <a:srgbClr val="0033CC">
                <a:alpha val="50196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 kern="0" dirty="0">
              <a:solidFill>
                <a:srgbClr val="000000"/>
              </a:solidFill>
              <a:cs typeface="Calibri" pitchFamily="34" charset="0"/>
            </a:endParaRPr>
          </a:p>
        </p:txBody>
      </p:sp>
      <p:sp>
        <p:nvSpPr>
          <p:cNvPr id="29715" name="TextBox 34"/>
          <p:cNvSpPr txBox="1">
            <a:spLocks noChangeArrowheads="1"/>
          </p:cNvSpPr>
          <p:nvPr/>
        </p:nvSpPr>
        <p:spPr bwMode="auto">
          <a:xfrm>
            <a:off x="3200400" y="4114800"/>
            <a:ext cx="1905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800" b="1" kern="0" dirty="0">
                <a:solidFill>
                  <a:srgbClr val="000000"/>
                </a:solidFill>
                <a:latin typeface="Calibri" pitchFamily="34" charset="0"/>
              </a:rPr>
              <a:t>Cell membrane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525017" y="6552906"/>
            <a:ext cx="38329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>
                <a:solidFill>
                  <a:srgbClr val="000000"/>
                </a:solidFill>
                <a:latin typeface="Calibri" panose="020F0502020204030204" pitchFamily="34" charset="0"/>
              </a:rPr>
              <a:t>Franklin MC, et al. </a:t>
            </a:r>
            <a:r>
              <a:rPr lang="en-US" sz="1400" i="1" kern="0" dirty="0">
                <a:solidFill>
                  <a:srgbClr val="000000"/>
                </a:solidFill>
                <a:latin typeface="Calibri" panose="020F0502020204030204" pitchFamily="34" charset="0"/>
              </a:rPr>
              <a:t>Cancer Cell</a:t>
            </a:r>
            <a:r>
              <a:rPr lang="en-US" sz="1400" kern="0" dirty="0">
                <a:solidFill>
                  <a:srgbClr val="000000"/>
                </a:solidFill>
                <a:latin typeface="Calibri" panose="020F0502020204030204" pitchFamily="34" charset="0"/>
              </a:rPr>
              <a:t>. 2004;5(4):317-328.</a:t>
            </a:r>
          </a:p>
        </p:txBody>
      </p:sp>
      <p:sp>
        <p:nvSpPr>
          <p:cNvPr id="37" name="Nadpis 1">
            <a:extLst>
              <a:ext uri="{FF2B5EF4-FFF2-40B4-BE49-F238E27FC236}">
                <a16:creationId xmlns:a16="http://schemas.microsoft.com/office/drawing/2014/main" id="{4B7DF8A2-BBB5-4649-B49A-21F49BF1F572}"/>
              </a:ext>
            </a:extLst>
          </p:cNvPr>
          <p:cNvSpPr txBox="1">
            <a:spLocks/>
          </p:cNvSpPr>
          <p:nvPr/>
        </p:nvSpPr>
        <p:spPr>
          <a:xfrm>
            <a:off x="7691718" y="351326"/>
            <a:ext cx="3663220" cy="45157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sz="2400" kern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Target on tumor </a:t>
            </a:r>
            <a:r>
              <a:rPr lang="cs-CZ" sz="2400" kern="0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cells</a:t>
            </a:r>
            <a:endParaRPr lang="cs-CZ" sz="2400" kern="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B67285A0-581C-42C9-8340-72446D37B11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6979896"/>
      </p:ext>
    </p:extLst>
  </p:cSld>
  <p:clrMapOvr>
    <a:masterClrMapping/>
  </p:clrMapOvr>
  <p:transition advTm="256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4365" y="1412875"/>
            <a:ext cx="8677835" cy="5111750"/>
          </a:xfrm>
        </p:spPr>
        <p:txBody>
          <a:bodyPr/>
          <a:lstStyle/>
          <a:p>
            <a:pPr marL="72000" indent="0">
              <a:buNone/>
            </a:pPr>
            <a:r>
              <a:rPr lang="cs-CZ" sz="2400" b="1" dirty="0" err="1"/>
              <a:t>MoA</a:t>
            </a:r>
            <a:r>
              <a:rPr lang="cs-CZ" sz="2400" b="1" dirty="0"/>
              <a:t>: </a:t>
            </a:r>
          </a:p>
          <a:p>
            <a:pPr marL="72000" indent="0">
              <a:buNone/>
            </a:pPr>
            <a:r>
              <a:rPr lang="cs-CZ" sz="2400" dirty="0"/>
              <a:t>HER1 (EGFR – 1) TKI</a:t>
            </a:r>
            <a:br>
              <a:rPr lang="cs-CZ" sz="2400" dirty="0"/>
            </a:br>
            <a:endParaRPr lang="cs-CZ" sz="2400" dirty="0"/>
          </a:p>
          <a:p>
            <a:pPr marL="72000" indent="0">
              <a:buNone/>
            </a:pPr>
            <a:r>
              <a:rPr lang="cs-CZ" sz="2400" b="1" dirty="0"/>
              <a:t>I: </a:t>
            </a:r>
          </a:p>
          <a:p>
            <a:pPr marL="72000" indent="0">
              <a:buNone/>
            </a:pPr>
            <a:r>
              <a:rPr lang="cs-CZ" sz="2400" dirty="0"/>
              <a:t>non-</a:t>
            </a:r>
            <a:r>
              <a:rPr lang="cs-CZ" sz="2400" dirty="0" err="1"/>
              <a:t>small</a:t>
            </a:r>
            <a:r>
              <a:rPr lang="cs-CZ" sz="2400" dirty="0"/>
              <a:t>-cell </a:t>
            </a:r>
            <a:r>
              <a:rPr lang="cs-CZ" sz="2400" dirty="0" err="1"/>
              <a:t>lung</a:t>
            </a:r>
            <a:r>
              <a:rPr lang="cs-CZ" sz="2400" dirty="0"/>
              <a:t> </a:t>
            </a:r>
            <a:r>
              <a:rPr lang="cs-CZ" sz="2400" dirty="0" err="1"/>
              <a:t>carcinoma</a:t>
            </a:r>
            <a:r>
              <a:rPr lang="cs-CZ" sz="2400" dirty="0"/>
              <a:t> (NSCLC)</a:t>
            </a:r>
          </a:p>
          <a:p>
            <a:pPr marL="72000" indent="0">
              <a:buNone/>
            </a:pPr>
            <a:r>
              <a:rPr lang="cs-CZ" sz="2400" dirty="0" err="1"/>
              <a:t>pancreatic</a:t>
            </a:r>
            <a:r>
              <a:rPr lang="cs-CZ" sz="2400" dirty="0"/>
              <a:t> </a:t>
            </a:r>
            <a:r>
              <a:rPr lang="cs-CZ" sz="2400" dirty="0" err="1"/>
              <a:t>cancer</a:t>
            </a:r>
            <a:endParaRPr lang="cs-CZ" sz="2400" dirty="0"/>
          </a:p>
        </p:txBody>
      </p:sp>
      <p:sp>
        <p:nvSpPr>
          <p:cNvPr id="5" name="Rectangle 1240">
            <a:extLst>
              <a:ext uri="{FF2B5EF4-FFF2-40B4-BE49-F238E27FC236}">
                <a16:creationId xmlns:a16="http://schemas.microsoft.com/office/drawing/2014/main" id="{84A4DB2B-3978-4CD1-BA11-D97ED344AD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848" y="392114"/>
            <a:ext cx="8292354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en-US" sz="3600" b="1" kern="0" dirty="0" err="1">
                <a:solidFill>
                  <a:srgbClr val="FF0000"/>
                </a:solidFill>
                <a:latin typeface="Calibri" pitchFamily="34" charset="0"/>
              </a:rPr>
              <a:t>Erlotinib</a:t>
            </a:r>
            <a:endParaRPr lang="cs-CZ" altLang="en-US" sz="3600" b="1" kern="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5A00491D-6C9C-4BC3-9FCC-FBF87A462918}"/>
              </a:ext>
            </a:extLst>
          </p:cNvPr>
          <p:cNvSpPr txBox="1">
            <a:spLocks/>
          </p:cNvSpPr>
          <p:nvPr/>
        </p:nvSpPr>
        <p:spPr>
          <a:xfrm>
            <a:off x="7691718" y="351326"/>
            <a:ext cx="3663220" cy="45157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sz="2400" kern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Target on tumor </a:t>
            </a:r>
            <a:r>
              <a:rPr lang="cs-CZ" sz="2400" kern="0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cells</a:t>
            </a:r>
            <a:endParaRPr lang="cs-CZ" sz="2400" kern="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0E08257-D1DB-4E2E-A6C6-11715B98F3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917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52"/>
    </mc:Choice>
    <mc:Fallback xmlns="">
      <p:transition spd="slow" advTm="29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538230" y="1199918"/>
            <a:ext cx="10753200" cy="451576"/>
          </a:xfrm>
        </p:spPr>
        <p:txBody>
          <a:bodyPr/>
          <a:lstStyle/>
          <a:p>
            <a:pPr algn="l"/>
            <a:r>
              <a:rPr lang="cs-CZ" sz="3600" dirty="0" err="1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Bevacizumab</a:t>
            </a:r>
            <a:r>
              <a:rPr lang="cs-CZ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(AVASTIN</a:t>
            </a:r>
            <a:r>
              <a:rPr lang="en-US" altLang="cs-CZ" sz="1600" dirty="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 ®</a:t>
            </a:r>
            <a:r>
              <a:rPr lang="cs-CZ" altLang="en-US" sz="1600" dirty="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)</a:t>
            </a:r>
            <a:endParaRPr lang="cs-CZ" sz="1600" dirty="0">
              <a:solidFill>
                <a:srgbClr val="FF0000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6461" y="2997386"/>
            <a:ext cx="11116739" cy="2660696"/>
          </a:xfrm>
        </p:spPr>
        <p:txBody>
          <a:bodyPr/>
          <a:lstStyle/>
          <a:p>
            <a:pPr marL="72000" indent="0">
              <a:buNone/>
              <a:defRPr/>
            </a:pPr>
            <a:r>
              <a:rPr lang="cs-CZ" sz="2400" b="1" dirty="0" err="1">
                <a:latin typeface="Calibri" panose="020F0502020204030204" pitchFamily="34" charset="0"/>
              </a:rPr>
              <a:t>MoA</a:t>
            </a:r>
            <a:r>
              <a:rPr lang="cs-CZ" sz="2400" b="1" dirty="0">
                <a:latin typeface="Calibri" panose="020F0502020204030204" pitchFamily="34" charset="0"/>
              </a:rPr>
              <a:t>: </a:t>
            </a:r>
          </a:p>
          <a:p>
            <a:pPr marL="72000" indent="0" algn="ctr">
              <a:buNone/>
              <a:defRPr/>
            </a:pPr>
            <a:r>
              <a:rPr lang="cs-CZ" sz="2400" dirty="0" err="1">
                <a:latin typeface="Calibri" panose="020F0502020204030204" pitchFamily="34" charset="0"/>
              </a:rPr>
              <a:t>mAb</a:t>
            </a:r>
            <a:r>
              <a:rPr lang="cs-CZ" sz="2400" dirty="0">
                <a:latin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</a:rPr>
              <a:t>against VEGF</a:t>
            </a:r>
            <a:r>
              <a:rPr lang="cs-CZ" sz="2400" dirty="0">
                <a:latin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</a:rPr>
              <a:t>prevent</a:t>
            </a:r>
            <a:r>
              <a:rPr lang="cs-CZ" sz="2400" dirty="0" err="1">
                <a:latin typeface="Calibri" panose="020F0502020204030204" pitchFamily="34" charset="0"/>
              </a:rPr>
              <a:t>ing</a:t>
            </a:r>
            <a:r>
              <a:rPr lang="en-US" sz="2400" dirty="0">
                <a:latin typeface="Calibri" panose="020F0502020204030204" pitchFamily="34" charset="0"/>
              </a:rPr>
              <a:t> it from binding to receptors </a:t>
            </a:r>
            <a:endParaRPr lang="cs-CZ" sz="2400" dirty="0">
              <a:latin typeface="Calibri" panose="020F0502020204030204" pitchFamily="34" charset="0"/>
            </a:endParaRPr>
          </a:p>
          <a:p>
            <a:pPr marL="72000" indent="0">
              <a:buNone/>
              <a:defRPr/>
            </a:pPr>
            <a:endParaRPr lang="cs-CZ" sz="2400" dirty="0">
              <a:latin typeface="Calibri" panose="020F0502020204030204" pitchFamily="34" charset="0"/>
            </a:endParaRPr>
          </a:p>
          <a:p>
            <a:pPr marL="72000" indent="0">
              <a:buNone/>
              <a:defRPr/>
            </a:pPr>
            <a:endParaRPr lang="cs-CZ" sz="2400" dirty="0">
              <a:latin typeface="Calibri" panose="020F0502020204030204" pitchFamily="34" charset="0"/>
            </a:endParaRPr>
          </a:p>
          <a:p>
            <a:pPr marL="72000" indent="0" algn="ctr">
              <a:buNone/>
              <a:defRPr/>
            </a:pPr>
            <a:r>
              <a:rPr lang="en-US" sz="2400" dirty="0">
                <a:latin typeface="Calibri" panose="020F0502020204030204" pitchFamily="34" charset="0"/>
              </a:rPr>
              <a:t>inhibition of angiogenesis </a:t>
            </a:r>
            <a:r>
              <a:rPr lang="cs-CZ" sz="2400" dirty="0">
                <a:latin typeface="Calibri" panose="020F0502020204030204" pitchFamily="34" charset="0"/>
              </a:rPr>
              <a:t>and </a:t>
            </a:r>
            <a:r>
              <a:rPr lang="en-US" sz="2400" dirty="0">
                <a:latin typeface="Calibri" panose="020F0502020204030204" pitchFamily="34" charset="0"/>
              </a:rPr>
              <a:t>regression of tumor vasculature</a:t>
            </a:r>
            <a:endParaRPr lang="cs-CZ" sz="2400" dirty="0">
              <a:latin typeface="Calibri" panose="020F0502020204030204" pitchFamily="34" charset="0"/>
            </a:endParaRPr>
          </a:p>
          <a:p>
            <a:pPr marL="72000" indent="0">
              <a:buNone/>
              <a:defRPr/>
            </a:pPr>
            <a:endParaRPr lang="cs-CZ" sz="2400" dirty="0">
              <a:latin typeface="Calibri" panose="020F0502020204030204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AutoNum type="arabicPeriod"/>
              <a:defRPr/>
            </a:pPr>
            <a:endParaRPr lang="cs-CZ" dirty="0"/>
          </a:p>
        </p:txBody>
      </p:sp>
      <p:sp>
        <p:nvSpPr>
          <p:cNvPr id="2" name="Šipka: dolů 1">
            <a:extLst>
              <a:ext uri="{FF2B5EF4-FFF2-40B4-BE49-F238E27FC236}">
                <a16:creationId xmlns:a16="http://schemas.microsoft.com/office/drawing/2014/main" id="{BFB8FA29-31D8-4191-BBD5-425A4FFC9B96}"/>
              </a:ext>
            </a:extLst>
          </p:cNvPr>
          <p:cNvSpPr/>
          <p:nvPr/>
        </p:nvSpPr>
        <p:spPr bwMode="auto">
          <a:xfrm>
            <a:off x="5672514" y="4047564"/>
            <a:ext cx="484632" cy="79337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9B2455A-9317-448A-9104-60C9AC9BF83B}"/>
              </a:ext>
            </a:extLst>
          </p:cNvPr>
          <p:cNvSpPr txBox="1"/>
          <p:nvPr/>
        </p:nvSpPr>
        <p:spPr>
          <a:xfrm>
            <a:off x="6342182" y="952125"/>
            <a:ext cx="5311588" cy="193899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72000" indent="0">
              <a:buNone/>
            </a:pPr>
            <a:r>
              <a:rPr lang="cs-CZ" sz="2000" dirty="0">
                <a:latin typeface="Calibri" panose="020F0502020204030204" pitchFamily="34" charset="0"/>
              </a:rPr>
              <a:t>T</a:t>
            </a:r>
            <a:r>
              <a:rPr lang="en-US" sz="2000" dirty="0">
                <a:latin typeface="Calibri" panose="020F0502020204030204" pitchFamily="34" charset="0"/>
              </a:rPr>
              <a:t>he growth of malignant tumor </a:t>
            </a:r>
            <a:r>
              <a:rPr lang="cs-CZ" sz="2000" dirty="0" err="1">
                <a:latin typeface="Calibri" panose="020F0502020204030204" pitchFamily="34" charset="0"/>
              </a:rPr>
              <a:t>needs</a:t>
            </a:r>
            <a:r>
              <a:rPr lang="en-US" sz="2000" dirty="0">
                <a:latin typeface="Calibri" panose="020F0502020204030204" pitchFamily="34" charset="0"/>
              </a:rPr>
              <a:t> t</a:t>
            </a:r>
            <a:r>
              <a:rPr lang="cs-CZ" sz="2000" dirty="0">
                <a:latin typeface="Calibri" panose="020F0502020204030204" pitchFamily="34" charset="0"/>
              </a:rPr>
              <a:t>he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b="1" dirty="0">
                <a:latin typeface="Calibri" panose="020F0502020204030204" pitchFamily="34" charset="0"/>
              </a:rPr>
              <a:t>continuous supply of oxygen and nutrients</a:t>
            </a:r>
            <a:r>
              <a:rPr lang="cs-CZ" sz="2000" b="1" dirty="0">
                <a:latin typeface="Calibri" panose="020F0502020204030204" pitchFamily="34" charset="0"/>
              </a:rPr>
              <a:t>.</a:t>
            </a:r>
          </a:p>
          <a:p>
            <a:pPr marL="72000" indent="0">
              <a:buNone/>
            </a:pPr>
            <a:r>
              <a:rPr lang="cs-CZ" sz="2000" dirty="0">
                <a:latin typeface="Calibri" panose="020F0502020204030204" pitchFamily="34" charset="0"/>
              </a:rPr>
              <a:t>S</a:t>
            </a:r>
            <a:r>
              <a:rPr lang="en-US" sz="2000" dirty="0" err="1">
                <a:latin typeface="Calibri" panose="020F0502020204030204" pitchFamily="34" charset="0"/>
              </a:rPr>
              <a:t>imple</a:t>
            </a:r>
            <a:r>
              <a:rPr lang="en-US" sz="2000" dirty="0">
                <a:latin typeface="Calibri" panose="020F0502020204030204" pitchFamily="34" charset="0"/>
              </a:rPr>
              <a:t> diffusion and not enough nutrition to the cells under the influence of hypoxia</a:t>
            </a:r>
            <a:r>
              <a:rPr lang="cs-CZ" sz="2000" dirty="0">
                <a:latin typeface="Calibri" panose="020F0502020204030204" pitchFamily="34" charset="0"/>
              </a:rPr>
              <a:t>.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endParaRPr lang="cs-CZ" sz="2000" dirty="0">
              <a:latin typeface="Calibri" panose="020F0502020204030204" pitchFamily="34" charset="0"/>
            </a:endParaRPr>
          </a:p>
          <a:p>
            <a:pPr marL="72000" indent="0">
              <a:buNone/>
            </a:pPr>
            <a:r>
              <a:rPr lang="cs-CZ" sz="2000" dirty="0">
                <a:latin typeface="Calibri" panose="020F0502020204030204" pitchFamily="34" charset="0"/>
              </a:rPr>
              <a:t>Tumor </a:t>
            </a:r>
            <a:r>
              <a:rPr lang="en-US" sz="2000" dirty="0">
                <a:latin typeface="Calibri" panose="020F0502020204030204" pitchFamily="34" charset="0"/>
              </a:rPr>
              <a:t>produced a series </a:t>
            </a:r>
            <a:r>
              <a:rPr lang="cs-CZ" sz="2000" dirty="0" err="1">
                <a:latin typeface="Calibri" panose="020F0502020204030204" pitchFamily="34" charset="0"/>
              </a:rPr>
              <a:t>mediators</a:t>
            </a:r>
            <a:r>
              <a:rPr lang="en-US" sz="2000" dirty="0">
                <a:latin typeface="Calibri" panose="020F0502020204030204" pitchFamily="34" charset="0"/>
              </a:rPr>
              <a:t>, particularly </a:t>
            </a:r>
            <a:r>
              <a:rPr lang="en-US" sz="2000" b="1" dirty="0">
                <a:latin typeface="Calibri" panose="020F0502020204030204" pitchFamily="34" charset="0"/>
              </a:rPr>
              <a:t>VEGF</a:t>
            </a:r>
            <a:r>
              <a:rPr lang="en-US" sz="2000" dirty="0">
                <a:latin typeface="Calibri" panose="020F0502020204030204" pitchFamily="34" charset="0"/>
              </a:rPr>
              <a:t> (vascular endothelial factor).</a:t>
            </a:r>
            <a:endParaRPr lang="cs-CZ" sz="2000" dirty="0">
              <a:latin typeface="Calibri" panose="020F0502020204030204" pitchFamily="34" charset="0"/>
            </a:endParaRP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DA49B557-D8E4-4357-98DB-2FA24576D94D}"/>
              </a:ext>
            </a:extLst>
          </p:cNvPr>
          <p:cNvSpPr txBox="1">
            <a:spLocks/>
          </p:cNvSpPr>
          <p:nvPr/>
        </p:nvSpPr>
        <p:spPr>
          <a:xfrm>
            <a:off x="7691718" y="351326"/>
            <a:ext cx="3663220" cy="45157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sz="2400" kern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Target on tumor </a:t>
            </a:r>
            <a:r>
              <a:rPr lang="cs-CZ" sz="2400" kern="0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cells</a:t>
            </a:r>
            <a:endParaRPr lang="cs-CZ" sz="2400" kern="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884D02F8-0AC2-4DC7-B4F8-85D377C36F7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041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937"/>
    </mc:Choice>
    <mc:Fallback xmlns="">
      <p:transition spd="slow" advTm="90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387435" y="753504"/>
            <a:ext cx="10753200" cy="451576"/>
          </a:xfrm>
        </p:spPr>
        <p:txBody>
          <a:bodyPr/>
          <a:lstStyle/>
          <a:p>
            <a:pPr algn="l"/>
            <a:r>
              <a:rPr lang="cs-CZ" sz="3600" dirty="0" err="1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Bevacizumab</a:t>
            </a:r>
            <a:r>
              <a:rPr lang="cs-CZ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(AVASTIN</a:t>
            </a:r>
            <a:r>
              <a:rPr lang="en-US" altLang="cs-CZ" sz="1600" dirty="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 ®</a:t>
            </a:r>
            <a:r>
              <a:rPr lang="cs-CZ" altLang="en-US" sz="1600" dirty="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)</a:t>
            </a:r>
            <a:endParaRPr lang="cs-CZ" sz="1600" dirty="0">
              <a:solidFill>
                <a:srgbClr val="FF0000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92624" y="1479176"/>
            <a:ext cx="9980576" cy="4875128"/>
          </a:xfrm>
        </p:spPr>
        <p:txBody>
          <a:bodyPr/>
          <a:lstStyle/>
          <a:p>
            <a:pPr>
              <a:defRPr/>
            </a:pPr>
            <a:endParaRPr lang="cs-CZ" sz="2400" dirty="0">
              <a:latin typeface="Calibri" panose="020F0502020204030204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cs-CZ" sz="2400" b="1" dirty="0">
                <a:latin typeface="Calibri" panose="020F0502020204030204" pitchFamily="34" charset="0"/>
              </a:rPr>
              <a:t>I:</a:t>
            </a:r>
          </a:p>
          <a:p>
            <a:pPr marL="72000" indent="0">
              <a:lnSpc>
                <a:spcPct val="80000"/>
              </a:lnSpc>
              <a:buNone/>
            </a:pPr>
            <a:r>
              <a:rPr lang="cs-CZ" sz="2400" dirty="0" err="1">
                <a:latin typeface="Calibri" panose="020F0502020204030204" pitchFamily="34" charset="0"/>
              </a:rPr>
              <a:t>Metastatic</a:t>
            </a:r>
            <a:r>
              <a:rPr lang="cs-CZ" sz="2400" dirty="0">
                <a:latin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</a:rPr>
              <a:t>colorectal</a:t>
            </a:r>
            <a:r>
              <a:rPr lang="cs-CZ" sz="2400" dirty="0">
                <a:latin typeface="Calibri" panose="020F0502020204030204" pitchFamily="34" charset="0"/>
              </a:rPr>
              <a:t> Ca</a:t>
            </a:r>
          </a:p>
          <a:p>
            <a:pPr marL="72000" indent="0">
              <a:lnSpc>
                <a:spcPct val="80000"/>
              </a:lnSpc>
              <a:buNone/>
            </a:pPr>
            <a:r>
              <a:rPr lang="cs-CZ" sz="2400" dirty="0" err="1">
                <a:latin typeface="Calibri" panose="020F0502020204030204" pitchFamily="34" charset="0"/>
              </a:rPr>
              <a:t>Metastatic</a:t>
            </a:r>
            <a:r>
              <a:rPr lang="cs-CZ" sz="2400" dirty="0">
                <a:latin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</a:rPr>
              <a:t>breast</a:t>
            </a:r>
            <a:r>
              <a:rPr lang="cs-CZ" sz="2400" dirty="0">
                <a:latin typeface="Calibri" panose="020F0502020204030204" pitchFamily="34" charset="0"/>
              </a:rPr>
              <a:t> Ca, </a:t>
            </a:r>
            <a:r>
              <a:rPr lang="cs-CZ" sz="2400" dirty="0" err="1">
                <a:latin typeface="Calibri" panose="020F0502020204030204" pitchFamily="34" charset="0"/>
              </a:rPr>
              <a:t>renal</a:t>
            </a:r>
            <a:r>
              <a:rPr lang="cs-CZ" sz="2400" dirty="0">
                <a:latin typeface="Calibri" panose="020F0502020204030204" pitchFamily="34" charset="0"/>
              </a:rPr>
              <a:t> Ca, non-</a:t>
            </a:r>
            <a:r>
              <a:rPr lang="cs-CZ" sz="2400" dirty="0" err="1">
                <a:latin typeface="Calibri" panose="020F0502020204030204" pitchFamily="34" charset="0"/>
              </a:rPr>
              <a:t>small</a:t>
            </a:r>
            <a:r>
              <a:rPr lang="cs-CZ" sz="2400" dirty="0">
                <a:latin typeface="Calibri" panose="020F0502020204030204" pitchFamily="34" charset="0"/>
              </a:rPr>
              <a:t>-cell </a:t>
            </a:r>
            <a:r>
              <a:rPr lang="cs-CZ" sz="2400" dirty="0" err="1">
                <a:latin typeface="Calibri" panose="020F0502020204030204" pitchFamily="34" charset="0"/>
              </a:rPr>
              <a:t>lung</a:t>
            </a:r>
            <a:r>
              <a:rPr lang="cs-CZ" sz="2400" dirty="0">
                <a:latin typeface="Calibri" panose="020F0502020204030204" pitchFamily="34" charset="0"/>
              </a:rPr>
              <a:t> Ca</a:t>
            </a:r>
          </a:p>
          <a:p>
            <a:pPr marL="72000" indent="0">
              <a:lnSpc>
                <a:spcPct val="80000"/>
              </a:lnSpc>
              <a:buNone/>
            </a:pPr>
            <a:endParaRPr lang="cs-CZ" sz="2400" dirty="0">
              <a:latin typeface="Calibri" panose="020F0502020204030204" pitchFamily="34" charset="0"/>
            </a:endParaRPr>
          </a:p>
          <a:p>
            <a:pPr marL="72000" indent="0">
              <a:lnSpc>
                <a:spcPct val="80000"/>
              </a:lnSpc>
              <a:buNone/>
            </a:pPr>
            <a:endParaRPr lang="cs-CZ" sz="2400" dirty="0">
              <a:latin typeface="Calibri" panose="020F0502020204030204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cs-CZ" sz="2400" b="1" dirty="0">
                <a:latin typeface="Calibri" panose="020F0502020204030204" pitchFamily="34" charset="0"/>
              </a:rPr>
              <a:t>AE: </a:t>
            </a:r>
          </a:p>
          <a:p>
            <a:pPr marL="72000" indent="0">
              <a:lnSpc>
                <a:spcPct val="80000"/>
              </a:lnSpc>
              <a:buNone/>
            </a:pPr>
            <a:r>
              <a:rPr lang="cs-CZ" sz="2400" dirty="0" err="1">
                <a:latin typeface="Calibri" panose="020F0502020204030204" pitchFamily="34" charset="0"/>
              </a:rPr>
              <a:t>ac</a:t>
            </a:r>
            <a:r>
              <a:rPr lang="en-US" sz="2400" dirty="0" err="1">
                <a:latin typeface="Calibri" panose="020F0502020204030204" pitchFamily="34" charset="0"/>
              </a:rPr>
              <a:t>cel</a:t>
            </a:r>
            <a:r>
              <a:rPr lang="cs-CZ" sz="2400" dirty="0" err="1">
                <a:latin typeface="Calibri" panose="020F0502020204030204" pitchFamily="34" charset="0"/>
              </a:rPr>
              <a:t>eration</a:t>
            </a:r>
            <a:r>
              <a:rPr lang="cs-CZ" sz="2400" dirty="0">
                <a:latin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</a:rPr>
              <a:t>of</a:t>
            </a:r>
            <a:r>
              <a:rPr lang="cs-CZ" sz="2400" dirty="0">
                <a:latin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</a:rPr>
              <a:t>hypertenzion</a:t>
            </a:r>
            <a:endParaRPr lang="cs-CZ" sz="2400" dirty="0">
              <a:latin typeface="Calibri" panose="020F0502020204030204" pitchFamily="34" charset="0"/>
            </a:endParaRPr>
          </a:p>
          <a:p>
            <a:pPr marL="72000" indent="0">
              <a:lnSpc>
                <a:spcPct val="80000"/>
              </a:lnSpc>
              <a:buNone/>
            </a:pPr>
            <a:r>
              <a:rPr lang="en-US" sz="2400" dirty="0" err="1">
                <a:latin typeface="Calibri" panose="020F0502020204030204" pitchFamily="34" charset="0"/>
              </a:rPr>
              <a:t>proteinuri</a:t>
            </a:r>
            <a:r>
              <a:rPr lang="cs-CZ" sz="2400" dirty="0">
                <a:latin typeface="Calibri" panose="020F0502020204030204" pitchFamily="34" charset="0"/>
              </a:rPr>
              <a:t>a</a:t>
            </a:r>
          </a:p>
          <a:p>
            <a:pPr marL="72000" indent="0">
              <a:lnSpc>
                <a:spcPct val="80000"/>
              </a:lnSpc>
              <a:buNone/>
            </a:pPr>
            <a:r>
              <a:rPr lang="cs-CZ" sz="2400" dirty="0" err="1">
                <a:latin typeface="Calibri" panose="020F0502020204030204" pitchFamily="34" charset="0"/>
              </a:rPr>
              <a:t>trombembolic</a:t>
            </a:r>
            <a:r>
              <a:rPr lang="cs-CZ" sz="2400" dirty="0">
                <a:latin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</a:rPr>
              <a:t>complications</a:t>
            </a:r>
            <a:endParaRPr lang="cs-CZ" sz="2400" dirty="0">
              <a:latin typeface="Calibri" panose="020F0502020204030204" pitchFamily="34" charset="0"/>
            </a:endParaRPr>
          </a:p>
          <a:p>
            <a:pPr marL="72000" indent="0">
              <a:lnSpc>
                <a:spcPct val="80000"/>
              </a:lnSpc>
              <a:buNone/>
            </a:pPr>
            <a:r>
              <a:rPr lang="cs-CZ" sz="2400" dirty="0" err="1">
                <a:latin typeface="Calibri" panose="020F0502020204030204" pitchFamily="34" charset="0"/>
              </a:rPr>
              <a:t>poor</a:t>
            </a:r>
            <a:r>
              <a:rPr lang="cs-CZ" sz="2400" dirty="0">
                <a:latin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</a:rPr>
              <a:t>wound</a:t>
            </a:r>
            <a:r>
              <a:rPr lang="cs-CZ" sz="2400" dirty="0">
                <a:latin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</a:rPr>
              <a:t>healing</a:t>
            </a:r>
            <a:endParaRPr lang="cs-CZ" sz="2400" dirty="0">
              <a:latin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000" indent="0">
              <a:buNone/>
              <a:defRPr/>
            </a:pPr>
            <a:endParaRPr lang="en-US" dirty="0"/>
          </a:p>
          <a:p>
            <a:pPr marL="609600" indent="-609600">
              <a:lnSpc>
                <a:spcPct val="90000"/>
              </a:lnSpc>
              <a:buFontTx/>
              <a:buAutoNum type="arabicPeriod"/>
              <a:defRPr/>
            </a:pPr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D5511270-91BA-4226-ADCE-5F968A40D352}"/>
              </a:ext>
            </a:extLst>
          </p:cNvPr>
          <p:cNvSpPr txBox="1">
            <a:spLocks/>
          </p:cNvSpPr>
          <p:nvPr/>
        </p:nvSpPr>
        <p:spPr>
          <a:xfrm>
            <a:off x="7691718" y="351326"/>
            <a:ext cx="3663220" cy="45157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sz="2400" kern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Target on tumor </a:t>
            </a:r>
            <a:r>
              <a:rPr lang="cs-CZ" sz="2400" kern="0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cells</a:t>
            </a:r>
            <a:endParaRPr lang="cs-CZ" sz="2400" kern="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DE61A96-3817-40C0-A9A6-C2E329695A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648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28"/>
    </mc:Choice>
    <mc:Fallback xmlns="">
      <p:transition spd="slow" advTm="43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A42AC2-A5E2-483F-B5F8-E08BE8E5A9B3}"/>
              </a:ext>
            </a:extLst>
          </p:cNvPr>
          <p:cNvSpPr>
            <a:spLocks noGrp="1"/>
          </p:cNvSpPr>
          <p:nvPr>
            <p:ph type="title" idx="4294967295"/>
            <p:custDataLst>
              <p:tags r:id="rId2"/>
            </p:custDataLst>
          </p:nvPr>
        </p:nvSpPr>
        <p:spPr>
          <a:xfrm>
            <a:off x="2063751" y="404814"/>
            <a:ext cx="7427913" cy="935037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cs-CZ" altLang="cs-CZ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Research and development of Biological drugs</a:t>
            </a:r>
          </a:p>
        </p:txBody>
      </p:sp>
      <p:sp>
        <p:nvSpPr>
          <p:cNvPr id="8195" name="Zástupný symbol pro obsah 2">
            <a:extLst>
              <a:ext uri="{FF2B5EF4-FFF2-40B4-BE49-F238E27FC236}">
                <a16:creationId xmlns:a16="http://schemas.microsoft.com/office/drawing/2014/main" id="{93CDC269-11C7-4CC2-A5D7-108D12A117F7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941293" y="1773238"/>
            <a:ext cx="9507071" cy="38163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cs-CZ" sz="2400" dirty="0">
                <a:latin typeface="Calibri" panose="020F0502020204030204" pitchFamily="34" charset="0"/>
              </a:rPr>
              <a:t>The development of biologics is 10 - 15 years</a:t>
            </a:r>
            <a:r>
              <a:rPr lang="cs-CZ" altLang="cs-CZ" sz="2400" dirty="0">
                <a:latin typeface="Calibri" panose="020F0502020204030204" pitchFamily="34" charset="0"/>
              </a:rPr>
              <a:t>, </a:t>
            </a:r>
            <a:r>
              <a:rPr lang="cs-CZ" altLang="cs-CZ" sz="2400" dirty="0" err="1">
                <a:latin typeface="Calibri" panose="020F0502020204030204" pitchFamily="34" charset="0"/>
              </a:rPr>
              <a:t>costs</a:t>
            </a:r>
            <a:r>
              <a:rPr lang="en-US" altLang="cs-CZ" sz="2400" dirty="0">
                <a:latin typeface="Calibri" panose="020F0502020204030204" pitchFamily="34" charset="0"/>
              </a:rPr>
              <a:t> 1.5 billion USD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cs-CZ" sz="2400" dirty="0" err="1">
                <a:latin typeface="Calibri" panose="020F0502020204030204" pitchFamily="34" charset="0"/>
              </a:rPr>
              <a:t>Biologi</a:t>
            </a:r>
            <a:r>
              <a:rPr lang="cs-CZ" altLang="cs-CZ" sz="2400" dirty="0" err="1">
                <a:latin typeface="Calibri" panose="020F0502020204030204" pitchFamily="34" charset="0"/>
              </a:rPr>
              <a:t>cs</a:t>
            </a:r>
            <a:r>
              <a:rPr lang="cs-CZ" altLang="cs-CZ" sz="2400" dirty="0">
                <a:latin typeface="Calibri" panose="020F0502020204030204" pitchFamily="34" charset="0"/>
              </a:rPr>
              <a:t> are </a:t>
            </a:r>
            <a:r>
              <a:rPr lang="cs-CZ" altLang="cs-CZ" sz="2400" dirty="0" err="1">
                <a:latin typeface="Calibri" panose="020F0502020204030204" pitchFamily="34" charset="0"/>
              </a:rPr>
              <a:t>produced</a:t>
            </a:r>
            <a:r>
              <a:rPr lang="cs-CZ" altLang="cs-CZ" sz="2400" dirty="0">
                <a:latin typeface="Calibri" panose="020F0502020204030204" pitchFamily="34" charset="0"/>
              </a:rPr>
              <a:t> by </a:t>
            </a:r>
            <a:r>
              <a:rPr lang="cs-CZ" altLang="cs-CZ" sz="2400" dirty="0" err="1">
                <a:latin typeface="Calibri" panose="020F0502020204030204" pitchFamily="34" charset="0"/>
              </a:rPr>
              <a:t>the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en-US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genetically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modified</a:t>
            </a:r>
            <a:r>
              <a:rPr lang="cs-CZ" altLang="cs-CZ" sz="2400" dirty="0">
                <a:latin typeface="Calibri" panose="020F0502020204030204" pitchFamily="34" charset="0"/>
              </a:rPr>
              <a:t> host </a:t>
            </a:r>
            <a:r>
              <a:rPr lang="cs-CZ" altLang="cs-CZ" sz="2400" dirty="0" err="1">
                <a:latin typeface="Calibri" panose="020F0502020204030204" pitchFamily="34" charset="0"/>
              </a:rPr>
              <a:t>cells</a:t>
            </a:r>
            <a:r>
              <a:rPr lang="cs-CZ" altLang="cs-CZ" sz="2400" dirty="0">
                <a:latin typeface="Calibri" panose="020F0502020204030204" pitchFamily="34" charset="0"/>
              </a:rPr>
              <a:t> (</a:t>
            </a:r>
            <a:r>
              <a:rPr lang="cs-CZ" altLang="cs-CZ" sz="2400" dirty="0" err="1">
                <a:latin typeface="Calibri" panose="020F0502020204030204" pitchFamily="34" charset="0"/>
              </a:rPr>
              <a:t>bacterial</a:t>
            </a:r>
            <a:r>
              <a:rPr lang="cs-CZ" altLang="cs-CZ" sz="2400" dirty="0">
                <a:latin typeface="Calibri" panose="020F0502020204030204" pitchFamily="34" charset="0"/>
              </a:rPr>
              <a:t>, </a:t>
            </a:r>
            <a:r>
              <a:rPr lang="en-US" altLang="cs-CZ" sz="2400" dirty="0">
                <a:latin typeface="Calibri" panose="020F0502020204030204" pitchFamily="34" charset="0"/>
              </a:rPr>
              <a:t>yeast, mammalian and plant) into which was inserted the genetic information stored in DNA.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cs-CZ" sz="24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cs-CZ" sz="2400" dirty="0">
                <a:latin typeface="Calibri" panose="020F0502020204030204" pitchFamily="34" charset="0"/>
              </a:rPr>
              <a:t>The first drug produced by biotechnological procedure was insulin (in 1978, registering 1982).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cs-CZ" sz="24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cs-CZ" sz="2400" dirty="0">
                <a:latin typeface="Calibri" panose="020F0502020204030204" pitchFamily="34" charset="0"/>
              </a:rPr>
              <a:t>The discovery of biotechnological production of pharmaceuticals, respectively monoclonal antibodies, was in 1984 awarded the Nobel Prize.</a:t>
            </a:r>
            <a:endParaRPr lang="cs-CZ" altLang="cs-CZ" sz="2400" dirty="0">
              <a:latin typeface="Calibri" panose="020F0502020204030204" pitchFamily="34" charset="0"/>
            </a:endParaRPr>
          </a:p>
        </p:txBody>
      </p:sp>
      <p:pic>
        <p:nvPicPr>
          <p:cNvPr id="8196" name="Picture 2">
            <a:extLst>
              <a:ext uri="{FF2B5EF4-FFF2-40B4-BE49-F238E27FC236}">
                <a16:creationId xmlns:a16="http://schemas.microsoft.com/office/drawing/2014/main" id="{01EEC03E-2116-4C2D-B620-8085680CE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663" y="26989"/>
            <a:ext cx="107156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E4C54546-2642-40A9-8A3F-7CF81F7821F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716"/>
    </mc:Choice>
    <mc:Fallback>
      <p:transition spd="slow" advTm="69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4365" y="1412875"/>
            <a:ext cx="8677835" cy="5111750"/>
          </a:xfrm>
        </p:spPr>
        <p:txBody>
          <a:bodyPr/>
          <a:lstStyle/>
          <a:p>
            <a:pPr marL="72000" indent="0">
              <a:buNone/>
            </a:pPr>
            <a:r>
              <a:rPr lang="cs-CZ" sz="2400" b="1" dirty="0" err="1"/>
              <a:t>MoA</a:t>
            </a:r>
            <a:r>
              <a:rPr lang="cs-CZ" sz="2400" b="1" dirty="0"/>
              <a:t>: </a:t>
            </a:r>
          </a:p>
          <a:p>
            <a:pPr marL="72000" indent="0">
              <a:buNone/>
            </a:pPr>
            <a:r>
              <a:rPr lang="cs-CZ" sz="2400" dirty="0" err="1"/>
              <a:t>Multikinase</a:t>
            </a:r>
            <a:r>
              <a:rPr lang="cs-CZ" sz="2400" dirty="0"/>
              <a:t> inhibitor (anti VEGF, PDGF, c-KIT)</a:t>
            </a:r>
            <a:br>
              <a:rPr lang="cs-CZ" sz="2400" dirty="0"/>
            </a:br>
            <a:endParaRPr lang="cs-CZ" sz="2400" dirty="0"/>
          </a:p>
          <a:p>
            <a:pPr marL="72000" indent="0">
              <a:buNone/>
            </a:pPr>
            <a:r>
              <a:rPr lang="cs-CZ" sz="2400" b="1" dirty="0"/>
              <a:t>I: </a:t>
            </a:r>
          </a:p>
          <a:p>
            <a:pPr marL="72000" indent="0">
              <a:buNone/>
            </a:pPr>
            <a:r>
              <a:rPr lang="cs-CZ" sz="2400" dirty="0"/>
              <a:t>GIST – </a:t>
            </a:r>
            <a:r>
              <a:rPr lang="cs-CZ" sz="2400" dirty="0" err="1"/>
              <a:t>gastrointestinal</a:t>
            </a:r>
            <a:r>
              <a:rPr lang="cs-CZ" sz="2400" dirty="0"/>
              <a:t> </a:t>
            </a:r>
            <a:r>
              <a:rPr lang="cs-CZ" sz="2400" dirty="0" err="1"/>
              <a:t>stromal</a:t>
            </a:r>
            <a:r>
              <a:rPr lang="cs-CZ" sz="2400" dirty="0"/>
              <a:t> tumor</a:t>
            </a:r>
          </a:p>
          <a:p>
            <a:pPr marL="72000" indent="0">
              <a:buNone/>
            </a:pPr>
            <a:r>
              <a:rPr lang="cs-CZ" sz="2400" dirty="0" err="1"/>
              <a:t>mRCC</a:t>
            </a:r>
            <a:r>
              <a:rPr lang="cs-CZ" sz="2400" dirty="0"/>
              <a:t> – </a:t>
            </a:r>
            <a:r>
              <a:rPr lang="cs-CZ" sz="2400" dirty="0" err="1"/>
              <a:t>renal</a:t>
            </a:r>
            <a:r>
              <a:rPr lang="cs-CZ" sz="2400" dirty="0"/>
              <a:t> cell </a:t>
            </a:r>
            <a:r>
              <a:rPr lang="cs-CZ" sz="2400" dirty="0" err="1"/>
              <a:t>carcinoma</a:t>
            </a:r>
            <a:endParaRPr lang="cs-CZ" sz="2400" dirty="0"/>
          </a:p>
          <a:p>
            <a:pPr marL="72000" indent="0">
              <a:buNone/>
            </a:pPr>
            <a:r>
              <a:rPr lang="cs-CZ" sz="2400" dirty="0" err="1"/>
              <a:t>pNET</a:t>
            </a:r>
            <a:r>
              <a:rPr lang="cs-CZ" sz="2400" dirty="0"/>
              <a:t> – </a:t>
            </a:r>
            <a:r>
              <a:rPr lang="cs-CZ" sz="2400" dirty="0" err="1"/>
              <a:t>pancreatic</a:t>
            </a:r>
            <a:r>
              <a:rPr lang="cs-CZ" sz="2400" dirty="0"/>
              <a:t> </a:t>
            </a:r>
            <a:r>
              <a:rPr lang="cs-CZ" sz="2400" dirty="0" err="1"/>
              <a:t>neuroendocrine</a:t>
            </a:r>
            <a:r>
              <a:rPr lang="cs-CZ" sz="2400" dirty="0"/>
              <a:t> </a:t>
            </a:r>
            <a:r>
              <a:rPr lang="cs-CZ" sz="2400" dirty="0" err="1"/>
              <a:t>tumors</a:t>
            </a:r>
            <a:endParaRPr lang="cs-CZ" sz="2400" dirty="0"/>
          </a:p>
        </p:txBody>
      </p:sp>
      <p:sp>
        <p:nvSpPr>
          <p:cNvPr id="5" name="Rectangle 1240">
            <a:extLst>
              <a:ext uri="{FF2B5EF4-FFF2-40B4-BE49-F238E27FC236}">
                <a16:creationId xmlns:a16="http://schemas.microsoft.com/office/drawing/2014/main" id="{84A4DB2B-3978-4CD1-BA11-D97ED344AD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848" y="392114"/>
            <a:ext cx="8292354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en-US" sz="3600" b="1" kern="0" dirty="0" err="1">
                <a:solidFill>
                  <a:srgbClr val="FF0000"/>
                </a:solidFill>
                <a:latin typeface="Calibri" pitchFamily="34" charset="0"/>
              </a:rPr>
              <a:t>Sunitinib</a:t>
            </a:r>
            <a:endParaRPr lang="cs-CZ" altLang="en-US" sz="3600" b="1" kern="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F0238E73-4FED-402A-9299-1AC612781DB9}"/>
              </a:ext>
            </a:extLst>
          </p:cNvPr>
          <p:cNvSpPr txBox="1">
            <a:spLocks/>
          </p:cNvSpPr>
          <p:nvPr/>
        </p:nvSpPr>
        <p:spPr>
          <a:xfrm>
            <a:off x="7691718" y="351326"/>
            <a:ext cx="3663220" cy="45157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sz="2400" kern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Target on tumor </a:t>
            </a:r>
            <a:r>
              <a:rPr lang="cs-CZ" sz="2400" kern="0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cells</a:t>
            </a:r>
            <a:endParaRPr lang="cs-CZ" sz="2400" kern="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FFDE052-46B9-4893-B258-7C5082E7F7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688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898"/>
    </mc:Choice>
    <mc:Fallback xmlns="">
      <p:transition spd="slow" advTm="59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179" y="1209359"/>
            <a:ext cx="7772400" cy="4543425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endParaRPr lang="cs-CZ" dirty="0"/>
          </a:p>
          <a:p>
            <a:pPr>
              <a:lnSpc>
                <a:spcPct val="90000"/>
              </a:lnSpc>
            </a:pPr>
            <a:r>
              <a:rPr lang="cs-CZ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Bcr-abl</a:t>
            </a:r>
            <a:r>
              <a:rPr lang="cs-CZ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inhibitor</a:t>
            </a:r>
            <a:r>
              <a:rPr lang="cs-CZ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– CML</a:t>
            </a:r>
          </a:p>
          <a:p>
            <a:pPr>
              <a:lnSpc>
                <a:spcPct val="90000"/>
              </a:lnSpc>
            </a:pPr>
            <a:r>
              <a:rPr 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c-KIT inhibitor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– 1st line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u="sng" dirty="0">
                <a:latin typeface="Arial" panose="020B0604020202020204" pitchFamily="34" charset="0"/>
                <a:cs typeface="Arial" panose="020B0604020202020204" pitchFamily="34" charset="0"/>
              </a:rPr>
              <a:t>GIST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mutation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 c-KIT in 85%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pts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.) – 70%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pts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. Are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responders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!!!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AE: 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neutropenia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trombocytopenia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diarrhoea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vomiting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dirty="0"/>
              <a:t>joint </a:t>
            </a:r>
            <a:r>
              <a:rPr lang="cs-CZ" dirty="0" err="1"/>
              <a:t>pain</a:t>
            </a:r>
            <a:endParaRPr lang="cs-CZ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AB6E0100-99A3-40BE-8CBA-4C0E94B482B6}"/>
              </a:ext>
            </a:extLst>
          </p:cNvPr>
          <p:cNvSpPr txBox="1">
            <a:spLocks/>
          </p:cNvSpPr>
          <p:nvPr/>
        </p:nvSpPr>
        <p:spPr>
          <a:xfrm>
            <a:off x="2063552" y="757783"/>
            <a:ext cx="903633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lvl="0"/>
            <a:r>
              <a:rPr lang="cs-CZ" sz="3600" dirty="0" err="1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Imatinib</a:t>
            </a:r>
            <a:r>
              <a:rPr lang="cs-CZ" sz="3600" dirty="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 </a:t>
            </a:r>
            <a:r>
              <a:rPr lang="cs-CZ" sz="3600" dirty="0" err="1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mesylate</a:t>
            </a:r>
            <a:r>
              <a:rPr lang="cs-CZ" sz="3600" dirty="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 </a:t>
            </a:r>
            <a:r>
              <a:rPr lang="cs-CZ" sz="1600" dirty="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(GLIVEC</a:t>
            </a:r>
            <a:r>
              <a:rPr lang="en-US" altLang="cs-CZ" sz="1600" dirty="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 ®</a:t>
            </a:r>
            <a:r>
              <a:rPr lang="cs-CZ" altLang="en-US" sz="1600" dirty="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)</a:t>
            </a:r>
            <a:endParaRPr lang="cs-CZ" sz="1600" dirty="0">
              <a:solidFill>
                <a:srgbClr val="FF0000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  <a:p>
            <a:pPr>
              <a:defRPr/>
            </a:pPr>
            <a:endParaRPr lang="cs-CZ" sz="2400" b="0" kern="0" dirty="0">
              <a:solidFill>
                <a:srgbClr val="3333FF"/>
              </a:solidFill>
              <a:latin typeface="Arial"/>
            </a:endParaRPr>
          </a:p>
        </p:txBody>
      </p:sp>
      <p:pic>
        <p:nvPicPr>
          <p:cNvPr id="4" name="Picture 3" descr="fig_53-01-001">
            <a:extLst>
              <a:ext uri="{FF2B5EF4-FFF2-40B4-BE49-F238E27FC236}">
                <a16:creationId xmlns:a16="http://schemas.microsoft.com/office/drawing/2014/main" id="{D2BD0AAB-A5FC-4297-9D86-9A0B22C35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01436" y="3174342"/>
            <a:ext cx="4912658" cy="26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C5FEE2E3-7041-486C-9CA8-10D0875F01D0}"/>
              </a:ext>
            </a:extLst>
          </p:cNvPr>
          <p:cNvSpPr txBox="1">
            <a:spLocks noChangeArrowheads="1"/>
          </p:cNvSpPr>
          <p:nvPr/>
        </p:nvSpPr>
        <p:spPr>
          <a:xfrm>
            <a:off x="7001436" y="5752784"/>
            <a:ext cx="3487271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FontTx/>
              <a:buNone/>
            </a:pPr>
            <a:r>
              <a:rPr lang="en-US" altLang="cs-CZ" sz="1800" kern="0" dirty="0"/>
              <a:t>(BCR-ABL Translocation)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1EFF83B2-D44D-4769-98B9-4D0766A9B53E}"/>
              </a:ext>
            </a:extLst>
          </p:cNvPr>
          <p:cNvSpPr txBox="1">
            <a:spLocks/>
          </p:cNvSpPr>
          <p:nvPr/>
        </p:nvSpPr>
        <p:spPr>
          <a:xfrm>
            <a:off x="7691718" y="351326"/>
            <a:ext cx="3663220" cy="45157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sz="2400" kern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Target on tumor </a:t>
            </a:r>
            <a:r>
              <a:rPr lang="cs-CZ" sz="2400" kern="0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cells</a:t>
            </a:r>
            <a:endParaRPr lang="cs-CZ" sz="2400" kern="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43A15104-0EE2-4ACA-8EDC-7077AB111B4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371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079"/>
    </mc:Choice>
    <mc:Fallback xmlns="">
      <p:transition spd="slow" advTm="167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1C6EE82-CDAE-4AE8-B9F9-606560F1CC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0B958F7-DD8E-4FED-9F0E-9821215619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B5BD8F9-E32E-4DF8-8451-0BBEE3F6E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Rituximab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DCC425C6-D65E-4D69-AB8A-38441D0AF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000" y="1261115"/>
            <a:ext cx="11325282" cy="4139998"/>
          </a:xfrm>
        </p:spPr>
        <p:txBody>
          <a:bodyPr/>
          <a:lstStyle/>
          <a:p>
            <a:pPr marL="72000" indent="0">
              <a:buNone/>
            </a:pPr>
            <a:r>
              <a:rPr lang="cs-CZ" altLang="cs-CZ" sz="2400" dirty="0">
                <a:latin typeface="Calibri" panose="020F0502020204030204" pitchFamily="34" charset="0"/>
              </a:rPr>
              <a:t>1997 - </a:t>
            </a:r>
            <a:r>
              <a:rPr lang="cs-CZ" altLang="cs-CZ" sz="2400" dirty="0" err="1">
                <a:latin typeface="Calibri" panose="020F0502020204030204" pitchFamily="34" charset="0"/>
              </a:rPr>
              <a:t>fhe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first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registered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mAB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approved</a:t>
            </a:r>
            <a:r>
              <a:rPr lang="cs-CZ" altLang="cs-CZ" sz="2400" dirty="0">
                <a:latin typeface="Calibri" panose="020F0502020204030204" pitchFamily="34" charset="0"/>
              </a:rPr>
              <a:t> by FDA </a:t>
            </a:r>
            <a:r>
              <a:rPr lang="cs-CZ" altLang="cs-CZ" sz="2400" dirty="0" err="1">
                <a:latin typeface="Calibri" panose="020F0502020204030204" pitchFamily="34" charset="0"/>
              </a:rPr>
              <a:t>for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the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treatment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of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lymphomas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marL="72000" indent="0">
              <a:buNone/>
            </a:pPr>
            <a:endParaRPr lang="cs-CZ" altLang="cs-CZ" sz="2400" dirty="0">
              <a:latin typeface="Calibri" panose="020F0502020204030204" pitchFamily="34" charset="0"/>
            </a:endParaRPr>
          </a:p>
          <a:p>
            <a:pPr marL="72000" indent="0">
              <a:buNone/>
            </a:pPr>
            <a:r>
              <a:rPr lang="cs-CZ" altLang="cs-CZ" sz="2400" b="1" dirty="0" err="1">
                <a:latin typeface="Calibri" panose="020F0502020204030204" pitchFamily="34" charset="0"/>
              </a:rPr>
              <a:t>MoA</a:t>
            </a:r>
            <a:r>
              <a:rPr lang="cs-CZ" altLang="cs-CZ" sz="2400" b="1" dirty="0">
                <a:latin typeface="Calibri" panose="020F0502020204030204" pitchFamily="34" charset="0"/>
              </a:rPr>
              <a:t>: </a:t>
            </a:r>
            <a:r>
              <a:rPr lang="cs-CZ" altLang="cs-CZ" sz="2400" dirty="0" err="1">
                <a:latin typeface="Calibri" panose="020F0502020204030204" pitchFamily="34" charset="0"/>
              </a:rPr>
              <a:t>binding</a:t>
            </a:r>
            <a:r>
              <a:rPr lang="cs-CZ" altLang="cs-CZ" sz="2400" dirty="0">
                <a:latin typeface="Calibri" panose="020F0502020204030204" pitchFamily="34" charset="0"/>
              </a:rPr>
              <a:t> to </a:t>
            </a:r>
            <a:r>
              <a:rPr lang="cs-CZ" altLang="cs-CZ" sz="2400" dirty="0" err="1">
                <a:latin typeface="Calibri" panose="020F0502020204030204" pitchFamily="34" charset="0"/>
              </a:rPr>
              <a:t>the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transmembrane</a:t>
            </a:r>
            <a:r>
              <a:rPr lang="cs-CZ" altLang="cs-CZ" sz="2400" dirty="0">
                <a:latin typeface="Calibri" panose="020F0502020204030204" pitchFamily="34" charset="0"/>
              </a:rPr>
              <a:t> antigen CD20 (on </a:t>
            </a:r>
            <a:r>
              <a:rPr lang="cs-CZ" altLang="cs-CZ" sz="2400" dirty="0" err="1">
                <a:latin typeface="Calibri" panose="020F0502020204030204" pitchFamily="34" charset="0"/>
              </a:rPr>
              <a:t>pre</a:t>
            </a:r>
            <a:r>
              <a:rPr lang="cs-CZ" altLang="cs-CZ" sz="2400" dirty="0">
                <a:latin typeface="Calibri" panose="020F0502020204030204" pitchFamily="34" charset="0"/>
              </a:rPr>
              <a:t>-B and </a:t>
            </a:r>
            <a:r>
              <a:rPr lang="cs-CZ" altLang="cs-CZ" sz="2400" dirty="0" err="1">
                <a:latin typeface="Calibri" panose="020F0502020204030204" pitchFamily="34" charset="0"/>
              </a:rPr>
              <a:t>mature</a:t>
            </a:r>
            <a:r>
              <a:rPr lang="cs-CZ" altLang="cs-CZ" sz="2400" dirty="0">
                <a:latin typeface="Calibri" panose="020F0502020204030204" pitchFamily="34" charset="0"/>
              </a:rPr>
              <a:t> B </a:t>
            </a:r>
            <a:r>
              <a:rPr lang="cs-CZ" altLang="cs-CZ" sz="2400" dirty="0" err="1">
                <a:latin typeface="Calibri" panose="020F0502020204030204" pitchFamily="34" charset="0"/>
              </a:rPr>
              <a:t>lymphocytes</a:t>
            </a:r>
            <a:r>
              <a:rPr lang="cs-CZ" altLang="cs-CZ" sz="2400" dirty="0">
                <a:latin typeface="Calibri" panose="020F0502020204030204" pitchFamily="34" charset="0"/>
              </a:rPr>
              <a:t>), </a:t>
            </a:r>
            <a:r>
              <a:rPr lang="cs-CZ" altLang="cs-CZ" sz="2400" dirty="0" err="1">
                <a:latin typeface="Calibri" panose="020F0502020204030204" pitchFamily="34" charset="0"/>
              </a:rPr>
              <a:t>which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is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expressed</a:t>
            </a:r>
            <a:r>
              <a:rPr lang="cs-CZ" altLang="cs-CZ" sz="2400" dirty="0">
                <a:latin typeface="Calibri" panose="020F0502020204030204" pitchFamily="34" charset="0"/>
              </a:rPr>
              <a:t> on&gt; 95% </a:t>
            </a:r>
            <a:r>
              <a:rPr lang="cs-CZ" altLang="cs-CZ" sz="2400" dirty="0" err="1">
                <a:latin typeface="Calibri" panose="020F0502020204030204" pitchFamily="34" charset="0"/>
              </a:rPr>
              <a:t>of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all</a:t>
            </a:r>
            <a:r>
              <a:rPr lang="cs-CZ" altLang="cs-CZ" sz="2400" dirty="0">
                <a:latin typeface="Calibri" panose="020F0502020204030204" pitchFamily="34" charset="0"/>
              </a:rPr>
              <a:t> non-</a:t>
            </a:r>
            <a:r>
              <a:rPr lang="cs-CZ" altLang="cs-CZ" sz="2400" dirty="0" err="1">
                <a:latin typeface="Calibri" panose="020F0502020204030204" pitchFamily="34" charset="0"/>
              </a:rPr>
              <a:t>Hodgkin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lymphomas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of</a:t>
            </a:r>
            <a:r>
              <a:rPr lang="cs-CZ" altLang="cs-CZ" sz="2400" dirty="0">
                <a:latin typeface="Calibri" panose="020F0502020204030204" pitchFamily="34" charset="0"/>
              </a:rPr>
              <a:t> B cell </a:t>
            </a:r>
            <a:r>
              <a:rPr lang="cs-CZ" altLang="cs-CZ" sz="2400" dirty="0" err="1">
                <a:latin typeface="Calibri" panose="020F0502020204030204" pitchFamily="34" charset="0"/>
              </a:rPr>
              <a:t>origin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marL="72000" indent="0">
              <a:buNone/>
            </a:pPr>
            <a:endParaRPr lang="cs-CZ" altLang="cs-CZ" sz="2400" dirty="0">
              <a:latin typeface="Calibri" panose="020F0502020204030204" pitchFamily="34" charset="0"/>
            </a:endParaRPr>
          </a:p>
          <a:p>
            <a:pPr marL="72000" indent="0">
              <a:buNone/>
            </a:pPr>
            <a:r>
              <a:rPr lang="cs-CZ" altLang="cs-CZ" sz="2400" b="1" dirty="0">
                <a:latin typeface="Calibri" panose="020F0502020204030204" pitchFamily="34" charset="0"/>
              </a:rPr>
              <a:t>I: </a:t>
            </a:r>
            <a:r>
              <a:rPr lang="cs-CZ" altLang="cs-CZ" sz="2400" dirty="0">
                <a:latin typeface="Calibri" panose="020F0502020204030204" pitchFamily="34" charset="0"/>
              </a:rPr>
              <a:t>NHL, CLL, </a:t>
            </a:r>
            <a:r>
              <a:rPr lang="cs-CZ" altLang="cs-CZ" sz="2400" dirty="0" err="1">
                <a:latin typeface="Calibri" panose="020F0502020204030204" pitchFamily="34" charset="0"/>
              </a:rPr>
              <a:t>autoimmune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disesases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marL="72000" indent="0">
              <a:buNone/>
            </a:pPr>
            <a:endParaRPr lang="cs-CZ" altLang="cs-CZ" sz="2400" dirty="0">
              <a:latin typeface="Calibri" panose="020F0502020204030204" pitchFamily="34" charset="0"/>
            </a:endParaRPr>
          </a:p>
          <a:p>
            <a:pPr marL="72000" indent="0">
              <a:buNone/>
            </a:pPr>
            <a:r>
              <a:rPr lang="cs-CZ" altLang="cs-CZ" sz="2400" dirty="0">
                <a:latin typeface="Calibri" panose="020F0502020204030204" pitchFamily="34" charset="0"/>
              </a:rPr>
              <a:t>AE: </a:t>
            </a:r>
            <a:r>
              <a:rPr lang="cs-CZ" altLang="cs-CZ" sz="2400" dirty="0" err="1">
                <a:latin typeface="Calibri" panose="020F0502020204030204" pitchFamily="34" charset="0"/>
              </a:rPr>
              <a:t>rash</a:t>
            </a:r>
            <a:r>
              <a:rPr lang="cs-CZ" altLang="cs-CZ" sz="2400" dirty="0">
                <a:latin typeface="Calibri" panose="020F0502020204030204" pitchFamily="34" charset="0"/>
              </a:rPr>
              <a:t>, </a:t>
            </a:r>
            <a:r>
              <a:rPr lang="cs-CZ" altLang="cs-CZ" sz="2400" dirty="0" err="1">
                <a:latin typeface="Calibri" panose="020F0502020204030204" pitchFamily="34" charset="0"/>
              </a:rPr>
              <a:t>itchiness</a:t>
            </a:r>
            <a:r>
              <a:rPr lang="cs-CZ" altLang="cs-CZ" sz="2400" dirty="0">
                <a:latin typeface="Calibri" panose="020F0502020204030204" pitchFamily="34" charset="0"/>
              </a:rPr>
              <a:t>, </a:t>
            </a:r>
            <a:r>
              <a:rPr lang="cs-CZ" altLang="cs-CZ" sz="2400" dirty="0" err="1">
                <a:latin typeface="Calibri" panose="020F0502020204030204" pitchFamily="34" charset="0"/>
              </a:rPr>
              <a:t>hypotension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marL="72000" indent="0">
              <a:buNone/>
            </a:pPr>
            <a:r>
              <a:rPr lang="cs-CZ" altLang="cs-CZ" sz="2400" dirty="0">
                <a:latin typeface="Calibri" panose="020F0502020204030204" pitchFamily="34" charset="0"/>
              </a:rPr>
              <a:t>severe – </a:t>
            </a:r>
            <a:r>
              <a:rPr lang="cs-CZ" altLang="cs-CZ" sz="2400" dirty="0" err="1">
                <a:latin typeface="Calibri" panose="020F0502020204030204" pitchFamily="34" charset="0"/>
              </a:rPr>
              <a:t>infection</a:t>
            </a:r>
            <a:r>
              <a:rPr lang="cs-CZ" altLang="cs-CZ" sz="2400" dirty="0">
                <a:latin typeface="Calibri" panose="020F0502020204030204" pitchFamily="34" charset="0"/>
              </a:rPr>
              <a:t>, </a:t>
            </a:r>
            <a:r>
              <a:rPr lang="cs-CZ" altLang="cs-CZ" sz="2400" dirty="0" err="1">
                <a:latin typeface="Calibri" panose="020F0502020204030204" pitchFamily="34" charset="0"/>
              </a:rPr>
              <a:t>toxic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epidermal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necrolysis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endParaRPr lang="cs-CZ" dirty="0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96E7B1B0-DE50-414C-AEA3-EA034A7FFD8F}"/>
              </a:ext>
            </a:extLst>
          </p:cNvPr>
          <p:cNvSpPr txBox="1">
            <a:spLocks/>
          </p:cNvSpPr>
          <p:nvPr/>
        </p:nvSpPr>
        <p:spPr>
          <a:xfrm>
            <a:off x="7691718" y="351326"/>
            <a:ext cx="3663220" cy="45157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sz="2400" kern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Target on B </a:t>
            </a:r>
            <a:r>
              <a:rPr lang="cs-CZ" sz="2400" kern="0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cells</a:t>
            </a:r>
            <a:endParaRPr lang="cs-CZ" sz="2400" kern="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EB7A1AE5-D69E-4300-965B-17C4EEDF60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22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15"/>
    </mc:Choice>
    <mc:Fallback xmlns="">
      <p:transition spd="slow" advTm="117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654406" y="626324"/>
            <a:ext cx="10753200" cy="451576"/>
          </a:xfrm>
        </p:spPr>
        <p:txBody>
          <a:bodyPr/>
          <a:lstStyle/>
          <a:p>
            <a:pPr eaLnBrk="1" hangingPunct="1"/>
            <a:br>
              <a:rPr lang="cs-CZ" altLang="cs-CZ" sz="3600" dirty="0"/>
            </a:br>
            <a:br>
              <a:rPr lang="cs-CZ" altLang="cs-CZ" sz="3600" dirty="0"/>
            </a:br>
            <a:br>
              <a:rPr lang="cs-CZ" altLang="cs-CZ" sz="3600" dirty="0"/>
            </a:br>
            <a:br>
              <a:rPr lang="cs-CZ" altLang="cs-CZ" sz="3600" dirty="0"/>
            </a:br>
            <a:br>
              <a:rPr lang="cs-CZ" altLang="cs-CZ" sz="3600" dirty="0"/>
            </a:br>
            <a:br>
              <a:rPr lang="cs-CZ" altLang="cs-CZ" sz="3600" dirty="0"/>
            </a:br>
            <a:br>
              <a:rPr lang="cs-CZ" altLang="cs-CZ" sz="3600" dirty="0"/>
            </a:br>
            <a:br>
              <a:rPr lang="cs-CZ" altLang="cs-CZ" sz="3600" dirty="0"/>
            </a:br>
            <a:br>
              <a:rPr lang="cs-CZ" altLang="cs-CZ" sz="3600" dirty="0"/>
            </a:br>
            <a:br>
              <a:rPr lang="cs-CZ" altLang="cs-CZ" sz="3600" dirty="0"/>
            </a:br>
            <a:endParaRPr lang="cs-CZ" altLang="cs-CZ" sz="3600" dirty="0"/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3412" y="1254477"/>
            <a:ext cx="11255188" cy="4977199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Checkpoints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  <a:defRPr/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sz="2400" dirty="0" err="1"/>
              <a:t>provide</a:t>
            </a:r>
            <a:r>
              <a:rPr lang="cs-CZ" sz="2400" dirty="0"/>
              <a:t> </a:t>
            </a:r>
            <a:r>
              <a:rPr lang="cs-CZ" sz="2400" dirty="0" err="1"/>
              <a:t>protection</a:t>
            </a:r>
            <a:r>
              <a:rPr lang="cs-CZ" sz="2400" dirty="0"/>
              <a:t> </a:t>
            </a:r>
            <a:r>
              <a:rPr lang="cs-CZ" sz="2400" dirty="0" err="1"/>
              <a:t>from</a:t>
            </a:r>
            <a:r>
              <a:rPr lang="en-US" sz="2400" dirty="0"/>
              <a:t> immune destruction even during an immune reaction</a:t>
            </a:r>
            <a:endParaRPr lang="cs-CZ" sz="2400" dirty="0"/>
          </a:p>
          <a:p>
            <a:pPr marL="0" indent="0">
              <a:buNone/>
              <a:defRPr/>
            </a:pPr>
            <a:r>
              <a:rPr lang="cs-CZ" altLang="cs-CZ" sz="2400" dirty="0"/>
              <a:t>- </a:t>
            </a:r>
            <a:r>
              <a:rPr lang="cs-CZ" altLang="cs-CZ" sz="2400" dirty="0" err="1"/>
              <a:t>may</a:t>
            </a:r>
            <a:r>
              <a:rPr lang="cs-CZ" altLang="cs-CZ" sz="2400" dirty="0"/>
              <a:t> </a:t>
            </a:r>
            <a:r>
              <a:rPr lang="cs-CZ" altLang="cs-CZ" sz="2400" dirty="0" err="1"/>
              <a:t>have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stimulatory</a:t>
            </a:r>
            <a:r>
              <a:rPr lang="cs-CZ" altLang="cs-CZ" sz="2400" dirty="0"/>
              <a:t> on inhibitory </a:t>
            </a:r>
            <a:r>
              <a:rPr lang="cs-CZ" altLang="cs-CZ" sz="2400" dirty="0" err="1"/>
              <a:t>function</a:t>
            </a:r>
            <a:endParaRPr lang="cs-CZ" altLang="cs-CZ" sz="2400" dirty="0"/>
          </a:p>
          <a:p>
            <a:pPr marL="324000" lvl="1" indent="0" eaLnBrk="1" hangingPunct="1">
              <a:buNone/>
              <a:defRPr/>
            </a:pPr>
            <a:endParaRPr lang="cs-CZ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4000" lvl="1" indent="0" eaLnBrk="1" hangingPunct="1">
              <a:buNone/>
              <a:defRPr/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anti-CTLA-4 (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cytotoxic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T-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lymphocyte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antigen 4) – co-inhibitory</a:t>
            </a:r>
          </a:p>
          <a:p>
            <a:pPr marL="324000" lvl="1" indent="0" eaLnBrk="1" hangingPunct="1">
              <a:buNone/>
              <a:defRPr/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		– </a:t>
            </a:r>
            <a:r>
              <a:rPr lang="cs-CZ" altLang="cs-CZ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ipilimumab</a:t>
            </a:r>
            <a:r>
              <a:rPr lang="cs-CZ" alt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melanoma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4000" lvl="1" indent="0" eaLnBrk="1" hangingPunct="1">
              <a:buNone/>
              <a:defRPr/>
            </a:pPr>
            <a:endParaRPr lang="cs-CZ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4000" lvl="1" indent="0" eaLnBrk="1" hangingPunct="1">
              <a:buNone/>
              <a:defRPr/>
            </a:pPr>
            <a:endParaRPr lang="cs-CZ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4000" lvl="1" indent="0" eaLnBrk="1" hangingPunct="1">
              <a:buNone/>
              <a:defRPr/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anti-PD-1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programmed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death-1 receptor) - </a:t>
            </a:r>
            <a:r>
              <a:rPr lang="cs-CZ" altLang="cs-CZ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nivolumab</a:t>
            </a:r>
            <a:r>
              <a:rPr lang="cs-CZ" alt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pembrolizumab</a:t>
            </a:r>
            <a:endParaRPr lang="cs-CZ" altLang="cs-CZ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4000" lvl="1" indent="0" eaLnBrk="1" hangingPunct="1">
              <a:buNone/>
              <a:defRPr/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melanoma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RCCa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NSCLC</a:t>
            </a:r>
          </a:p>
          <a:p>
            <a:pPr marL="324000" lvl="1" indent="0" eaLnBrk="1" hangingPunct="1">
              <a:buNone/>
              <a:defRPr/>
            </a:pPr>
            <a:endParaRPr lang="cs-CZ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4000" lvl="1" indent="0" eaLnBrk="1" hangingPunct="1">
              <a:buNone/>
              <a:defRPr/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anti-PD-L1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atezolizumab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defRPr/>
            </a:pPr>
            <a:endParaRPr lang="cs-CZ" altLang="cs-CZ" dirty="0">
              <a:latin typeface="Arial" pitchFamily="34" charset="0"/>
            </a:endParaRPr>
          </a:p>
          <a:p>
            <a:pPr eaLnBrk="1" hangingPunct="1">
              <a:buFontTx/>
              <a:buNone/>
              <a:defRPr/>
            </a:pPr>
            <a:endParaRPr lang="cs-CZ" altLang="cs-CZ" sz="2000" dirty="0">
              <a:latin typeface="Arial" pitchFamily="34" charset="0"/>
            </a:endParaRPr>
          </a:p>
          <a:p>
            <a:pPr eaLnBrk="1" hangingPunct="1">
              <a:defRPr/>
            </a:pPr>
            <a:endParaRPr lang="cs-CZ" altLang="cs-CZ" sz="2000" dirty="0"/>
          </a:p>
        </p:txBody>
      </p:sp>
      <p:sp>
        <p:nvSpPr>
          <p:cNvPr id="113668" name="Rectangle 4"/>
          <p:cNvSpPr>
            <a:spLocks noChangeArrowheads="1"/>
          </p:cNvSpPr>
          <p:nvPr/>
        </p:nvSpPr>
        <p:spPr bwMode="auto">
          <a:xfrm>
            <a:off x="784394" y="510514"/>
            <a:ext cx="95044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cs-CZ" altLang="cs-CZ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„Checkpoint </a:t>
            </a:r>
            <a:r>
              <a:rPr lang="cs-CZ" altLang="cs-CZ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inhibitors</a:t>
            </a:r>
            <a:r>
              <a:rPr lang="cs-CZ" altLang="cs-CZ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329DD19E-9AA3-4CBA-94B9-DE6F85319EAF}"/>
              </a:ext>
            </a:extLst>
          </p:cNvPr>
          <p:cNvSpPr txBox="1">
            <a:spLocks/>
          </p:cNvSpPr>
          <p:nvPr/>
        </p:nvSpPr>
        <p:spPr>
          <a:xfrm>
            <a:off x="7691718" y="351326"/>
            <a:ext cx="3663220" cy="45157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sz="2400" kern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Target on T </a:t>
            </a:r>
            <a:r>
              <a:rPr lang="cs-CZ" sz="2400" kern="0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cells</a:t>
            </a:r>
            <a:endParaRPr lang="cs-CZ" sz="2400" kern="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345ACBBD-1606-464D-9F75-10FDC7E0EC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61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224"/>
    </mc:Choice>
    <mc:Fallback xmlns="">
      <p:transition spd="slow" advTm="187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 descr="Large confetti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ja-JP" sz="3200" dirty="0" err="1">
                <a:latin typeface="Arial" panose="020B0604020202020204" pitchFamily="34" charset="0"/>
              </a:rPr>
              <a:t>Activation</a:t>
            </a:r>
            <a:r>
              <a:rPr lang="cs-CZ" altLang="ja-JP" sz="3200" dirty="0">
                <a:latin typeface="Arial" panose="020B0604020202020204" pitchFamily="34" charset="0"/>
              </a:rPr>
              <a:t> </a:t>
            </a:r>
            <a:r>
              <a:rPr lang="cs-CZ" altLang="ja-JP" sz="3200" dirty="0" err="1">
                <a:latin typeface="Arial" panose="020B0604020202020204" pitchFamily="34" charset="0"/>
              </a:rPr>
              <a:t>of</a:t>
            </a:r>
            <a:r>
              <a:rPr lang="cs-CZ" altLang="ja-JP" sz="3200" dirty="0">
                <a:latin typeface="Arial" panose="020B0604020202020204" pitchFamily="34" charset="0"/>
              </a:rPr>
              <a:t> </a:t>
            </a:r>
            <a:r>
              <a:rPr lang="en-US" altLang="ja-JP" sz="3200" dirty="0">
                <a:latin typeface="Arial" panose="020B0604020202020204" pitchFamily="34" charset="0"/>
              </a:rPr>
              <a:t>T </a:t>
            </a:r>
            <a:r>
              <a:rPr lang="cs-CZ" altLang="ja-JP" sz="3200" dirty="0" err="1">
                <a:latin typeface="Arial" panose="020B0604020202020204" pitchFamily="34" charset="0"/>
              </a:rPr>
              <a:t>lymfocytes</a:t>
            </a:r>
            <a:r>
              <a:rPr lang="cs-CZ" altLang="ja-JP" sz="3200" dirty="0">
                <a:latin typeface="Arial" panose="020B0604020202020204" pitchFamily="34" charset="0"/>
              </a:rPr>
              <a:t> </a:t>
            </a:r>
            <a:r>
              <a:rPr lang="cs-CZ" altLang="ja-JP" sz="3200" dirty="0" err="1">
                <a:latin typeface="Arial" panose="020B0604020202020204" pitchFamily="34" charset="0"/>
              </a:rPr>
              <a:t>through</a:t>
            </a:r>
            <a:r>
              <a:rPr lang="cs-CZ" altLang="ja-JP" sz="3200" dirty="0">
                <a:latin typeface="Arial" panose="020B0604020202020204" pitchFamily="34" charset="0"/>
              </a:rPr>
              <a:t> </a:t>
            </a:r>
            <a:r>
              <a:rPr lang="en-US" altLang="ja-JP" sz="3200" dirty="0">
                <a:latin typeface="Arial" panose="020B0604020202020204" pitchFamily="34" charset="0"/>
              </a:rPr>
              <a:t>TCR </a:t>
            </a:r>
            <a:r>
              <a:rPr lang="cs-CZ" altLang="ja-JP" sz="3200" dirty="0">
                <a:latin typeface="Arial" panose="020B0604020202020204" pitchFamily="34" charset="0"/>
              </a:rPr>
              <a:t>and co-</a:t>
            </a:r>
            <a:r>
              <a:rPr lang="cs-CZ" altLang="ja-JP" sz="3200" dirty="0" err="1">
                <a:latin typeface="Arial" panose="020B0604020202020204" pitchFamily="34" charset="0"/>
              </a:rPr>
              <a:t>stimulating</a:t>
            </a:r>
            <a:r>
              <a:rPr lang="cs-CZ" altLang="ja-JP" sz="3200" dirty="0">
                <a:latin typeface="Arial" panose="020B0604020202020204" pitchFamily="34" charset="0"/>
              </a:rPr>
              <a:t> </a:t>
            </a:r>
            <a:r>
              <a:rPr lang="cs-CZ" altLang="ja-JP" sz="3200" dirty="0" err="1">
                <a:latin typeface="Arial" panose="020B0604020202020204" pitchFamily="34" charset="0"/>
              </a:rPr>
              <a:t>molecule</a:t>
            </a:r>
            <a:r>
              <a:rPr lang="cs-CZ" altLang="ja-JP" sz="3200" dirty="0">
                <a:latin typeface="Arial" panose="020B0604020202020204" pitchFamily="34" charset="0"/>
              </a:rPr>
              <a:t> CD28</a:t>
            </a:r>
            <a:endParaRPr lang="cs-CZ" altLang="cs-CZ" sz="3200" dirty="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pic>
        <p:nvPicPr>
          <p:cNvPr id="114691" name="Picture 2" descr="yellow_inner"/>
          <p:cNvPicPr>
            <a:picLocks noChangeAspect="1" noChangeArrowheads="1"/>
          </p:cNvPicPr>
          <p:nvPr/>
        </p:nvPicPr>
        <p:blipFill>
          <a:blip r:embed="rId2">
            <a:lum bright="-6000" contrast="-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763714"/>
            <a:ext cx="2184400" cy="409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2" name="Picture 3" descr="green_inner"/>
          <p:cNvPicPr>
            <a:picLocks noChangeAspect="1" noChangeArrowheads="1"/>
          </p:cNvPicPr>
          <p:nvPr/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25" y="1763714"/>
            <a:ext cx="1938338" cy="409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3" name="Picture 5" descr="cd28_MOND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838" y="3381376"/>
            <a:ext cx="27305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4" name="Picture 6" descr="mhcII_MOND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6" y="2406650"/>
            <a:ext cx="1857375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5" name="Picture 7" descr="tcr_MOND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613" y="2058988"/>
            <a:ext cx="23177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6" name="Text Box 8"/>
          <p:cNvSpPr txBox="1">
            <a:spLocks noChangeArrowheads="1"/>
          </p:cNvSpPr>
          <p:nvPr/>
        </p:nvSpPr>
        <p:spPr bwMode="auto">
          <a:xfrm>
            <a:off x="2362200" y="3005138"/>
            <a:ext cx="1676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cs-CZ" sz="2000" b="1" dirty="0" err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Dendr</a:t>
            </a:r>
            <a:r>
              <a:rPr lang="cs-CZ" altLang="cs-CZ" sz="2000" b="1" dirty="0" err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itic</a:t>
            </a:r>
            <a:r>
              <a:rPr lang="cs-CZ" altLang="cs-CZ" sz="2000" b="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cell</a:t>
            </a:r>
            <a:endParaRPr lang="en-US" altLang="cs-CZ" sz="2000" b="1" dirty="0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14697" name="Text Box 9"/>
          <p:cNvSpPr txBox="1">
            <a:spLocks noChangeArrowheads="1"/>
          </p:cNvSpPr>
          <p:nvPr/>
        </p:nvSpPr>
        <p:spPr bwMode="auto">
          <a:xfrm>
            <a:off x="7789866" y="3216275"/>
            <a:ext cx="16081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cs-CZ" sz="2000" b="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 </a:t>
            </a:r>
            <a:r>
              <a:rPr lang="cs-CZ" altLang="cs-CZ" sz="2000" b="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lymfocyte</a:t>
            </a:r>
            <a:endParaRPr lang="en-US" altLang="cs-CZ" sz="2000" b="1" dirty="0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14698" name="Text Box 10"/>
          <p:cNvSpPr txBox="1">
            <a:spLocks noChangeArrowheads="1"/>
          </p:cNvSpPr>
          <p:nvPr/>
        </p:nvSpPr>
        <p:spPr bwMode="auto">
          <a:xfrm>
            <a:off x="4684713" y="2098676"/>
            <a:ext cx="704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cs-CZ" sz="1800" b="1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MHC</a:t>
            </a:r>
          </a:p>
        </p:txBody>
      </p:sp>
      <p:sp>
        <p:nvSpPr>
          <p:cNvPr id="114699" name="Text Box 11"/>
          <p:cNvSpPr txBox="1">
            <a:spLocks noChangeArrowheads="1"/>
          </p:cNvSpPr>
          <p:nvPr/>
        </p:nvSpPr>
        <p:spPr bwMode="auto">
          <a:xfrm>
            <a:off x="4784725" y="4059238"/>
            <a:ext cx="476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cs-CZ" sz="1800" b="1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B7</a:t>
            </a:r>
          </a:p>
        </p:txBody>
      </p:sp>
      <p:sp>
        <p:nvSpPr>
          <p:cNvPr id="114700" name="Text Box 12"/>
          <p:cNvSpPr txBox="1">
            <a:spLocks noChangeArrowheads="1"/>
          </p:cNvSpPr>
          <p:nvPr/>
        </p:nvSpPr>
        <p:spPr bwMode="auto">
          <a:xfrm>
            <a:off x="6578600" y="2098676"/>
            <a:ext cx="654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cs-CZ" sz="1800" b="1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TCR</a:t>
            </a:r>
          </a:p>
        </p:txBody>
      </p:sp>
      <p:sp>
        <p:nvSpPr>
          <p:cNvPr id="114701" name="Text Box 13"/>
          <p:cNvSpPr txBox="1">
            <a:spLocks noChangeArrowheads="1"/>
          </p:cNvSpPr>
          <p:nvPr/>
        </p:nvSpPr>
        <p:spPr bwMode="auto">
          <a:xfrm>
            <a:off x="6670675" y="4057651"/>
            <a:ext cx="768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cs-CZ" sz="1800" b="1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CD28</a:t>
            </a:r>
          </a:p>
        </p:txBody>
      </p:sp>
      <p:pic>
        <p:nvPicPr>
          <p:cNvPr id="114702" name="Picture 14" descr="antigen_MONDA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5568950" y="2501900"/>
            <a:ext cx="547688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703" name="Picture 15" descr="b7_MONDA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826" y="3546475"/>
            <a:ext cx="23987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704" name="Text Box 16"/>
          <p:cNvSpPr txBox="1">
            <a:spLocks noChangeArrowheads="1"/>
          </p:cNvSpPr>
          <p:nvPr/>
        </p:nvSpPr>
        <p:spPr bwMode="auto">
          <a:xfrm>
            <a:off x="5424488" y="2098676"/>
            <a:ext cx="1035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cs-CZ" sz="1800" b="1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Antigen</a:t>
            </a:r>
          </a:p>
        </p:txBody>
      </p:sp>
      <p:sp>
        <p:nvSpPr>
          <p:cNvPr id="114705" name="Text Box 17"/>
          <p:cNvSpPr txBox="1">
            <a:spLocks noChangeArrowheads="1"/>
          </p:cNvSpPr>
          <p:nvPr/>
        </p:nvSpPr>
        <p:spPr bwMode="auto">
          <a:xfrm>
            <a:off x="8191500" y="5410201"/>
            <a:ext cx="996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cs-CZ" sz="1800" b="1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CTLA</a:t>
            </a:r>
            <a:r>
              <a:rPr lang="cs-CZ" altLang="cs-CZ" sz="1800" b="1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-</a:t>
            </a:r>
            <a:r>
              <a:rPr lang="en-US" altLang="cs-CZ" sz="1800" b="1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14706" name="Picture 18" descr="ctla4_MONDA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4616450"/>
            <a:ext cx="1084262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707" name="Picture 19" descr="ctla4_MONDA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526" y="5043488"/>
            <a:ext cx="1084263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708" name="Picture 20" descr="green_outer"/>
          <p:cNvPicPr>
            <a:picLocks noChangeAspect="1" noChangeArrowheads="1"/>
          </p:cNvPicPr>
          <p:nvPr/>
        </p:nvPicPr>
        <p:blipFill>
          <a:blip r:embed="rId10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1752601"/>
            <a:ext cx="777875" cy="409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709" name="Picture 21" descr="yellow_outer"/>
          <p:cNvPicPr>
            <a:picLocks noChangeAspect="1" noChangeArrowheads="1"/>
          </p:cNvPicPr>
          <p:nvPr/>
        </p:nvPicPr>
        <p:blipFill>
          <a:blip r:embed="rId11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038" y="1771651"/>
            <a:ext cx="633412" cy="409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4710" name="Group 22"/>
          <p:cNvGrpSpPr>
            <a:grpSpLocks/>
          </p:cNvGrpSpPr>
          <p:nvPr/>
        </p:nvGrpSpPr>
        <p:grpSpPr bwMode="auto">
          <a:xfrm>
            <a:off x="8216901" y="2305050"/>
            <a:ext cx="1298575" cy="2254250"/>
            <a:chOff x="4216" y="1420"/>
            <a:chExt cx="818" cy="1420"/>
          </a:xfrm>
        </p:grpSpPr>
        <p:grpSp>
          <p:nvGrpSpPr>
            <p:cNvPr id="114711" name="Group 23"/>
            <p:cNvGrpSpPr>
              <a:grpSpLocks/>
            </p:cNvGrpSpPr>
            <p:nvPr/>
          </p:nvGrpSpPr>
          <p:grpSpPr bwMode="auto">
            <a:xfrm>
              <a:off x="4258" y="2176"/>
              <a:ext cx="776" cy="664"/>
              <a:chOff x="4623" y="2796"/>
              <a:chExt cx="859" cy="735"/>
            </a:xfrm>
          </p:grpSpPr>
          <p:sp>
            <p:nvSpPr>
              <p:cNvPr id="114723" name="AutoShape 24"/>
              <p:cNvSpPr>
                <a:spLocks noChangeArrowheads="1"/>
              </p:cNvSpPr>
              <p:nvPr/>
            </p:nvSpPr>
            <p:spPr bwMode="auto">
              <a:xfrm>
                <a:off x="4623" y="3005"/>
                <a:ext cx="158" cy="158"/>
              </a:xfrm>
              <a:prstGeom prst="plus">
                <a:avLst>
                  <a:gd name="adj" fmla="val 3969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  <a:defRPr/>
                </a:pPr>
                <a:endParaRPr lang="cs-CZ" altLang="cs-CZ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724" name="AutoShape 25"/>
              <p:cNvSpPr>
                <a:spLocks noChangeArrowheads="1"/>
              </p:cNvSpPr>
              <p:nvPr/>
            </p:nvSpPr>
            <p:spPr bwMode="auto">
              <a:xfrm>
                <a:off x="4776" y="3181"/>
                <a:ext cx="158" cy="158"/>
              </a:xfrm>
              <a:prstGeom prst="plus">
                <a:avLst>
                  <a:gd name="adj" fmla="val 3969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  <a:defRPr/>
                </a:pPr>
                <a:endParaRPr lang="cs-CZ" altLang="cs-CZ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725" name="AutoShape 26"/>
              <p:cNvSpPr>
                <a:spLocks noChangeArrowheads="1"/>
              </p:cNvSpPr>
              <p:nvPr/>
            </p:nvSpPr>
            <p:spPr bwMode="auto">
              <a:xfrm>
                <a:off x="5024" y="3285"/>
                <a:ext cx="158" cy="158"/>
              </a:xfrm>
              <a:prstGeom prst="plus">
                <a:avLst>
                  <a:gd name="adj" fmla="val 3969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  <a:defRPr/>
                </a:pPr>
                <a:endParaRPr lang="cs-CZ" altLang="cs-CZ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726" name="AutoShape 27"/>
              <p:cNvSpPr>
                <a:spLocks noChangeArrowheads="1"/>
              </p:cNvSpPr>
              <p:nvPr/>
            </p:nvSpPr>
            <p:spPr bwMode="auto">
              <a:xfrm>
                <a:off x="4963" y="3053"/>
                <a:ext cx="158" cy="158"/>
              </a:xfrm>
              <a:prstGeom prst="plus">
                <a:avLst>
                  <a:gd name="adj" fmla="val 3969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  <a:defRPr/>
                </a:pPr>
                <a:endParaRPr lang="cs-CZ" altLang="cs-CZ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727" name="AutoShape 28"/>
              <p:cNvSpPr>
                <a:spLocks noChangeArrowheads="1"/>
              </p:cNvSpPr>
              <p:nvPr/>
            </p:nvSpPr>
            <p:spPr bwMode="auto">
              <a:xfrm>
                <a:off x="4814" y="2903"/>
                <a:ext cx="158" cy="158"/>
              </a:xfrm>
              <a:prstGeom prst="plus">
                <a:avLst>
                  <a:gd name="adj" fmla="val 3969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  <a:defRPr/>
                </a:pPr>
                <a:endParaRPr lang="cs-CZ" altLang="cs-CZ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728" name="AutoShape 29"/>
              <p:cNvSpPr>
                <a:spLocks noChangeArrowheads="1"/>
              </p:cNvSpPr>
              <p:nvPr/>
            </p:nvSpPr>
            <p:spPr bwMode="auto">
              <a:xfrm>
                <a:off x="5005" y="2820"/>
                <a:ext cx="158" cy="158"/>
              </a:xfrm>
              <a:prstGeom prst="plus">
                <a:avLst>
                  <a:gd name="adj" fmla="val 3969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  <a:defRPr/>
                </a:pPr>
                <a:endParaRPr lang="cs-CZ" altLang="cs-CZ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729" name="AutoShape 30"/>
              <p:cNvSpPr>
                <a:spLocks noChangeArrowheads="1"/>
              </p:cNvSpPr>
              <p:nvPr/>
            </p:nvSpPr>
            <p:spPr bwMode="auto">
              <a:xfrm>
                <a:off x="5324" y="2980"/>
                <a:ext cx="158" cy="158"/>
              </a:xfrm>
              <a:prstGeom prst="plus">
                <a:avLst>
                  <a:gd name="adj" fmla="val 3969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  <a:defRPr/>
                </a:pPr>
                <a:endParaRPr lang="cs-CZ" altLang="cs-CZ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730" name="AutoShape 31"/>
              <p:cNvSpPr>
                <a:spLocks noChangeArrowheads="1"/>
              </p:cNvSpPr>
              <p:nvPr/>
            </p:nvSpPr>
            <p:spPr bwMode="auto">
              <a:xfrm>
                <a:off x="5169" y="3119"/>
                <a:ext cx="158" cy="158"/>
              </a:xfrm>
              <a:prstGeom prst="plus">
                <a:avLst>
                  <a:gd name="adj" fmla="val 3969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  <a:defRPr/>
                </a:pPr>
                <a:endParaRPr lang="cs-CZ" altLang="cs-CZ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731" name="AutoShape 32"/>
              <p:cNvSpPr>
                <a:spLocks noChangeArrowheads="1"/>
              </p:cNvSpPr>
              <p:nvPr/>
            </p:nvSpPr>
            <p:spPr bwMode="auto">
              <a:xfrm>
                <a:off x="5257" y="3373"/>
                <a:ext cx="158" cy="158"/>
              </a:xfrm>
              <a:prstGeom prst="plus">
                <a:avLst>
                  <a:gd name="adj" fmla="val 3969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  <a:defRPr/>
                </a:pPr>
                <a:endParaRPr lang="cs-CZ" altLang="cs-CZ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732" name="AutoShape 33"/>
              <p:cNvSpPr>
                <a:spLocks noChangeArrowheads="1"/>
              </p:cNvSpPr>
              <p:nvPr/>
            </p:nvSpPr>
            <p:spPr bwMode="auto">
              <a:xfrm>
                <a:off x="5239" y="2796"/>
                <a:ext cx="158" cy="158"/>
              </a:xfrm>
              <a:prstGeom prst="plus">
                <a:avLst>
                  <a:gd name="adj" fmla="val 3969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  <a:defRPr/>
                </a:pPr>
                <a:endParaRPr lang="cs-CZ" altLang="cs-CZ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14712" name="Group 34"/>
            <p:cNvGrpSpPr>
              <a:grpSpLocks/>
            </p:cNvGrpSpPr>
            <p:nvPr/>
          </p:nvGrpSpPr>
          <p:grpSpPr bwMode="auto">
            <a:xfrm>
              <a:off x="4216" y="1420"/>
              <a:ext cx="776" cy="664"/>
              <a:chOff x="4623" y="2796"/>
              <a:chExt cx="859" cy="735"/>
            </a:xfrm>
          </p:grpSpPr>
          <p:sp>
            <p:nvSpPr>
              <p:cNvPr id="114713" name="AutoShape 35"/>
              <p:cNvSpPr>
                <a:spLocks noChangeArrowheads="1"/>
              </p:cNvSpPr>
              <p:nvPr/>
            </p:nvSpPr>
            <p:spPr bwMode="auto">
              <a:xfrm>
                <a:off x="4623" y="3005"/>
                <a:ext cx="158" cy="158"/>
              </a:xfrm>
              <a:prstGeom prst="plus">
                <a:avLst>
                  <a:gd name="adj" fmla="val 3969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  <a:defRPr/>
                </a:pPr>
                <a:endParaRPr lang="cs-CZ" altLang="cs-CZ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714" name="AutoShape 36"/>
              <p:cNvSpPr>
                <a:spLocks noChangeArrowheads="1"/>
              </p:cNvSpPr>
              <p:nvPr/>
            </p:nvSpPr>
            <p:spPr bwMode="auto">
              <a:xfrm>
                <a:off x="4776" y="3181"/>
                <a:ext cx="158" cy="158"/>
              </a:xfrm>
              <a:prstGeom prst="plus">
                <a:avLst>
                  <a:gd name="adj" fmla="val 3969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  <a:defRPr/>
                </a:pPr>
                <a:endParaRPr lang="cs-CZ" altLang="cs-CZ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715" name="AutoShape 37"/>
              <p:cNvSpPr>
                <a:spLocks noChangeArrowheads="1"/>
              </p:cNvSpPr>
              <p:nvPr/>
            </p:nvSpPr>
            <p:spPr bwMode="auto">
              <a:xfrm>
                <a:off x="5024" y="3285"/>
                <a:ext cx="158" cy="158"/>
              </a:xfrm>
              <a:prstGeom prst="plus">
                <a:avLst>
                  <a:gd name="adj" fmla="val 3969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  <a:defRPr/>
                </a:pPr>
                <a:endParaRPr lang="cs-CZ" altLang="cs-CZ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716" name="AutoShape 38"/>
              <p:cNvSpPr>
                <a:spLocks noChangeArrowheads="1"/>
              </p:cNvSpPr>
              <p:nvPr/>
            </p:nvSpPr>
            <p:spPr bwMode="auto">
              <a:xfrm>
                <a:off x="4963" y="3053"/>
                <a:ext cx="158" cy="158"/>
              </a:xfrm>
              <a:prstGeom prst="plus">
                <a:avLst>
                  <a:gd name="adj" fmla="val 3969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  <a:defRPr/>
                </a:pPr>
                <a:endParaRPr lang="cs-CZ" altLang="cs-CZ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717" name="AutoShape 39"/>
              <p:cNvSpPr>
                <a:spLocks noChangeArrowheads="1"/>
              </p:cNvSpPr>
              <p:nvPr/>
            </p:nvSpPr>
            <p:spPr bwMode="auto">
              <a:xfrm>
                <a:off x="4814" y="2903"/>
                <a:ext cx="158" cy="158"/>
              </a:xfrm>
              <a:prstGeom prst="plus">
                <a:avLst>
                  <a:gd name="adj" fmla="val 3969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  <a:defRPr/>
                </a:pPr>
                <a:endParaRPr lang="cs-CZ" altLang="cs-CZ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718" name="AutoShape 40"/>
              <p:cNvSpPr>
                <a:spLocks noChangeArrowheads="1"/>
              </p:cNvSpPr>
              <p:nvPr/>
            </p:nvSpPr>
            <p:spPr bwMode="auto">
              <a:xfrm>
                <a:off x="5005" y="2820"/>
                <a:ext cx="158" cy="158"/>
              </a:xfrm>
              <a:prstGeom prst="plus">
                <a:avLst>
                  <a:gd name="adj" fmla="val 3969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  <a:defRPr/>
                </a:pPr>
                <a:endParaRPr lang="cs-CZ" altLang="cs-CZ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719" name="AutoShape 41"/>
              <p:cNvSpPr>
                <a:spLocks noChangeArrowheads="1"/>
              </p:cNvSpPr>
              <p:nvPr/>
            </p:nvSpPr>
            <p:spPr bwMode="auto">
              <a:xfrm>
                <a:off x="5324" y="2980"/>
                <a:ext cx="158" cy="158"/>
              </a:xfrm>
              <a:prstGeom prst="plus">
                <a:avLst>
                  <a:gd name="adj" fmla="val 3969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  <a:defRPr/>
                </a:pPr>
                <a:endParaRPr lang="cs-CZ" altLang="cs-CZ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720" name="AutoShape 42"/>
              <p:cNvSpPr>
                <a:spLocks noChangeArrowheads="1"/>
              </p:cNvSpPr>
              <p:nvPr/>
            </p:nvSpPr>
            <p:spPr bwMode="auto">
              <a:xfrm>
                <a:off x="5169" y="3119"/>
                <a:ext cx="158" cy="158"/>
              </a:xfrm>
              <a:prstGeom prst="plus">
                <a:avLst>
                  <a:gd name="adj" fmla="val 3969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  <a:defRPr/>
                </a:pPr>
                <a:endParaRPr lang="cs-CZ" altLang="cs-CZ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721" name="AutoShape 43"/>
              <p:cNvSpPr>
                <a:spLocks noChangeArrowheads="1"/>
              </p:cNvSpPr>
              <p:nvPr/>
            </p:nvSpPr>
            <p:spPr bwMode="auto">
              <a:xfrm>
                <a:off x="5257" y="3373"/>
                <a:ext cx="158" cy="158"/>
              </a:xfrm>
              <a:prstGeom prst="plus">
                <a:avLst>
                  <a:gd name="adj" fmla="val 3969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  <a:defRPr/>
                </a:pPr>
                <a:endParaRPr lang="cs-CZ" altLang="cs-CZ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722" name="AutoShape 44"/>
              <p:cNvSpPr>
                <a:spLocks noChangeArrowheads="1"/>
              </p:cNvSpPr>
              <p:nvPr/>
            </p:nvSpPr>
            <p:spPr bwMode="auto">
              <a:xfrm>
                <a:off x="5239" y="2796"/>
                <a:ext cx="158" cy="158"/>
              </a:xfrm>
              <a:prstGeom prst="plus">
                <a:avLst>
                  <a:gd name="adj" fmla="val 3969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  <a:defRPr/>
                </a:pPr>
                <a:endParaRPr lang="cs-CZ" altLang="cs-CZ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445081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 descr="Large confetti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ja-JP" sz="3200" dirty="0">
                <a:latin typeface="Arial" panose="020B0604020202020204" pitchFamily="34" charset="0"/>
              </a:rPr>
              <a:t>Up-</a:t>
            </a:r>
            <a:r>
              <a:rPr lang="cs-CZ" altLang="ja-JP" sz="3200" dirty="0" err="1">
                <a:latin typeface="Arial" panose="020B0604020202020204" pitchFamily="34" charset="0"/>
              </a:rPr>
              <a:t>regulation</a:t>
            </a:r>
            <a:r>
              <a:rPr lang="cs-CZ" altLang="ja-JP" sz="3200" dirty="0">
                <a:latin typeface="Arial" panose="020B0604020202020204" pitchFamily="34" charset="0"/>
              </a:rPr>
              <a:t> </a:t>
            </a:r>
            <a:r>
              <a:rPr lang="cs-CZ" altLang="ja-JP" sz="3200" dirty="0" err="1">
                <a:latin typeface="Arial" panose="020B0604020202020204" pitchFamily="34" charset="0"/>
              </a:rPr>
              <a:t>of</a:t>
            </a:r>
            <a:r>
              <a:rPr lang="cs-CZ" altLang="ja-JP" sz="3200" dirty="0">
                <a:latin typeface="Arial" panose="020B0604020202020204" pitchFamily="34" charset="0"/>
              </a:rPr>
              <a:t> </a:t>
            </a:r>
            <a:r>
              <a:rPr lang="en-US" altLang="ja-JP" sz="3200" dirty="0">
                <a:latin typeface="Arial" panose="020B0604020202020204" pitchFamily="34" charset="0"/>
              </a:rPr>
              <a:t>CTLA</a:t>
            </a:r>
            <a:r>
              <a:rPr lang="cs-CZ" altLang="ja-JP" sz="3200" dirty="0">
                <a:latin typeface="Arial" panose="020B0604020202020204" pitchFamily="34" charset="0"/>
              </a:rPr>
              <a:t>-</a:t>
            </a:r>
            <a:r>
              <a:rPr lang="en-US" altLang="ja-JP" sz="3200" dirty="0">
                <a:latin typeface="Arial" panose="020B0604020202020204" pitchFamily="34" charset="0"/>
              </a:rPr>
              <a:t>4 </a:t>
            </a:r>
            <a:r>
              <a:rPr lang="cs-CZ" altLang="ja-JP" sz="3200" dirty="0" err="1">
                <a:latin typeface="Arial" panose="020B0604020202020204" pitchFamily="34" charset="0"/>
              </a:rPr>
              <a:t>receptors</a:t>
            </a:r>
            <a:r>
              <a:rPr lang="cs-CZ" altLang="ja-JP" sz="3200" dirty="0">
                <a:latin typeface="Arial" panose="020B0604020202020204" pitchFamily="34" charset="0"/>
              </a:rPr>
              <a:t> </a:t>
            </a:r>
            <a:r>
              <a:rPr lang="cs-CZ" altLang="ja-JP" sz="3200" dirty="0" err="1">
                <a:latin typeface="Arial" panose="020B0604020202020204" pitchFamily="34" charset="0"/>
              </a:rPr>
              <a:t>after</a:t>
            </a:r>
            <a:r>
              <a:rPr lang="cs-CZ" altLang="ja-JP" sz="3200" dirty="0">
                <a:latin typeface="Arial" panose="020B0604020202020204" pitchFamily="34" charset="0"/>
              </a:rPr>
              <a:t>   T- cell </a:t>
            </a:r>
            <a:r>
              <a:rPr lang="cs-CZ" altLang="ja-JP" sz="3200" dirty="0" err="1">
                <a:latin typeface="Arial" panose="020B0604020202020204" pitchFamily="34" charset="0"/>
              </a:rPr>
              <a:t>activation</a:t>
            </a:r>
            <a:r>
              <a:rPr lang="cs-CZ" altLang="ja-JP" sz="3200" dirty="0">
                <a:latin typeface="Arial" panose="020B0604020202020204" pitchFamily="34" charset="0"/>
              </a:rPr>
              <a:t> </a:t>
            </a:r>
            <a:endParaRPr lang="cs-CZ" altLang="cs-CZ" sz="3200" dirty="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pic>
        <p:nvPicPr>
          <p:cNvPr id="115715" name="Picture 2" descr="yellow_inner"/>
          <p:cNvPicPr>
            <a:picLocks noChangeAspect="1" noChangeArrowheads="1"/>
          </p:cNvPicPr>
          <p:nvPr/>
        </p:nvPicPr>
        <p:blipFill>
          <a:blip r:embed="rId2">
            <a:lum bright="-6000" contrast="-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763714"/>
            <a:ext cx="2184400" cy="409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6" name="Picture 3" descr="green_inner"/>
          <p:cNvPicPr>
            <a:picLocks noChangeAspect="1" noChangeArrowheads="1"/>
          </p:cNvPicPr>
          <p:nvPr/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25" y="1763714"/>
            <a:ext cx="1938338" cy="409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7" name="Picture 5" descr="cd28_MOND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838" y="3381376"/>
            <a:ext cx="27305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8" name="Picture 6" descr="mhcII_MOND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6" y="2406650"/>
            <a:ext cx="1857375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9" name="Picture 7" descr="tcr_MOND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613" y="2058988"/>
            <a:ext cx="23177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20" name="Text Box 8"/>
          <p:cNvSpPr txBox="1">
            <a:spLocks noChangeArrowheads="1"/>
          </p:cNvSpPr>
          <p:nvPr/>
        </p:nvSpPr>
        <p:spPr bwMode="auto">
          <a:xfrm>
            <a:off x="2397126" y="3005138"/>
            <a:ext cx="16414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cs-CZ" sz="2000" b="1" dirty="0" err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Dendrit</a:t>
            </a:r>
            <a:r>
              <a:rPr lang="cs-CZ" altLang="cs-CZ" sz="2000" b="1" dirty="0" err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ic</a:t>
            </a:r>
            <a:r>
              <a:rPr lang="cs-CZ" altLang="cs-CZ" sz="2000" b="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cell</a:t>
            </a:r>
            <a:endParaRPr lang="en-US" altLang="cs-CZ" sz="2000" b="1" dirty="0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15721" name="Text Box 9"/>
          <p:cNvSpPr txBox="1">
            <a:spLocks noChangeArrowheads="1"/>
          </p:cNvSpPr>
          <p:nvPr/>
        </p:nvSpPr>
        <p:spPr bwMode="auto">
          <a:xfrm>
            <a:off x="7789866" y="3216275"/>
            <a:ext cx="16081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cs-CZ" sz="2000" b="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 </a:t>
            </a:r>
            <a:r>
              <a:rPr lang="cs-CZ" altLang="cs-CZ" sz="2000" b="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lymfocyte</a:t>
            </a:r>
            <a:endParaRPr lang="en-US" altLang="cs-CZ" sz="2000" b="1" dirty="0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15722" name="Text Box 10"/>
          <p:cNvSpPr txBox="1">
            <a:spLocks noChangeArrowheads="1"/>
          </p:cNvSpPr>
          <p:nvPr/>
        </p:nvSpPr>
        <p:spPr bwMode="auto">
          <a:xfrm>
            <a:off x="4684713" y="2098676"/>
            <a:ext cx="704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cs-CZ" sz="1800" b="1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MHC</a:t>
            </a:r>
          </a:p>
        </p:txBody>
      </p:sp>
      <p:sp>
        <p:nvSpPr>
          <p:cNvPr id="115723" name="Text Box 11"/>
          <p:cNvSpPr txBox="1">
            <a:spLocks noChangeArrowheads="1"/>
          </p:cNvSpPr>
          <p:nvPr/>
        </p:nvSpPr>
        <p:spPr bwMode="auto">
          <a:xfrm>
            <a:off x="4784725" y="4059238"/>
            <a:ext cx="476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cs-CZ" sz="1800" b="1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B7</a:t>
            </a:r>
          </a:p>
        </p:txBody>
      </p:sp>
      <p:sp>
        <p:nvSpPr>
          <p:cNvPr id="115724" name="Text Box 12"/>
          <p:cNvSpPr txBox="1">
            <a:spLocks noChangeArrowheads="1"/>
          </p:cNvSpPr>
          <p:nvPr/>
        </p:nvSpPr>
        <p:spPr bwMode="auto">
          <a:xfrm>
            <a:off x="6578600" y="2098676"/>
            <a:ext cx="654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cs-CZ" sz="1800" b="1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TCR</a:t>
            </a:r>
          </a:p>
        </p:txBody>
      </p:sp>
      <p:sp>
        <p:nvSpPr>
          <p:cNvPr id="115725" name="Text Box 13"/>
          <p:cNvSpPr txBox="1">
            <a:spLocks noChangeArrowheads="1"/>
          </p:cNvSpPr>
          <p:nvPr/>
        </p:nvSpPr>
        <p:spPr bwMode="auto">
          <a:xfrm>
            <a:off x="6670675" y="4057651"/>
            <a:ext cx="768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cs-CZ" sz="1800" b="1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CD28</a:t>
            </a:r>
          </a:p>
        </p:txBody>
      </p:sp>
      <p:pic>
        <p:nvPicPr>
          <p:cNvPr id="115726" name="Picture 14" descr="antigen_MONDA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5568950" y="2501900"/>
            <a:ext cx="547688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27" name="Picture 15" descr="b7_MONDA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826" y="3546475"/>
            <a:ext cx="23987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28" name="Text Box 16"/>
          <p:cNvSpPr txBox="1">
            <a:spLocks noChangeArrowheads="1"/>
          </p:cNvSpPr>
          <p:nvPr/>
        </p:nvSpPr>
        <p:spPr bwMode="auto">
          <a:xfrm>
            <a:off x="5424488" y="2098676"/>
            <a:ext cx="1035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cs-CZ" sz="1800" b="1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Antigen</a:t>
            </a:r>
          </a:p>
        </p:txBody>
      </p:sp>
      <p:pic>
        <p:nvPicPr>
          <p:cNvPr id="115729" name="Picture 17" descr="ctla4_MONDA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792663"/>
            <a:ext cx="2293938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30" name="Text Box 18"/>
          <p:cNvSpPr txBox="1">
            <a:spLocks noChangeArrowheads="1"/>
          </p:cNvSpPr>
          <p:nvPr/>
        </p:nvSpPr>
        <p:spPr bwMode="auto">
          <a:xfrm>
            <a:off x="6591300" y="5791201"/>
            <a:ext cx="996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cs-CZ" sz="1800" b="1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CTLA</a:t>
            </a:r>
            <a:r>
              <a:rPr lang="cs-CZ" altLang="cs-CZ" sz="1800" b="1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-</a:t>
            </a:r>
            <a:r>
              <a:rPr lang="en-US" altLang="cs-CZ" sz="1800" b="1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15731" name="Picture 19" descr="ctla4_MONDA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4616450"/>
            <a:ext cx="1084262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32" name="Picture 20" descr="ctla4_MONDA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526" y="5043488"/>
            <a:ext cx="1084263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33" name="Picture 21" descr="green_outer"/>
          <p:cNvPicPr>
            <a:picLocks noChangeAspect="1" noChangeArrowheads="1"/>
          </p:cNvPicPr>
          <p:nvPr/>
        </p:nvPicPr>
        <p:blipFill>
          <a:blip r:embed="rId11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1752601"/>
            <a:ext cx="777875" cy="409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34" name="Picture 22" descr="yellow_outer"/>
          <p:cNvPicPr>
            <a:picLocks noChangeAspect="1" noChangeArrowheads="1"/>
          </p:cNvPicPr>
          <p:nvPr/>
        </p:nvPicPr>
        <p:blipFill>
          <a:blip r:embed="rId12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038" y="1771651"/>
            <a:ext cx="633412" cy="409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5735" name="Group 23"/>
          <p:cNvGrpSpPr>
            <a:grpSpLocks/>
          </p:cNvGrpSpPr>
          <p:nvPr/>
        </p:nvGrpSpPr>
        <p:grpSpPr bwMode="auto">
          <a:xfrm>
            <a:off x="8216901" y="2305050"/>
            <a:ext cx="1298575" cy="2254250"/>
            <a:chOff x="4216" y="1420"/>
            <a:chExt cx="818" cy="1420"/>
          </a:xfrm>
        </p:grpSpPr>
        <p:grpSp>
          <p:nvGrpSpPr>
            <p:cNvPr id="115736" name="Group 24"/>
            <p:cNvGrpSpPr>
              <a:grpSpLocks/>
            </p:cNvGrpSpPr>
            <p:nvPr/>
          </p:nvGrpSpPr>
          <p:grpSpPr bwMode="auto">
            <a:xfrm>
              <a:off x="4258" y="2176"/>
              <a:ext cx="776" cy="664"/>
              <a:chOff x="4623" y="2796"/>
              <a:chExt cx="859" cy="735"/>
            </a:xfrm>
          </p:grpSpPr>
          <p:sp>
            <p:nvSpPr>
              <p:cNvPr id="115748" name="AutoShape 25"/>
              <p:cNvSpPr>
                <a:spLocks noChangeArrowheads="1"/>
              </p:cNvSpPr>
              <p:nvPr/>
            </p:nvSpPr>
            <p:spPr bwMode="auto">
              <a:xfrm>
                <a:off x="4623" y="3005"/>
                <a:ext cx="158" cy="158"/>
              </a:xfrm>
              <a:prstGeom prst="plus">
                <a:avLst>
                  <a:gd name="adj" fmla="val 3969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  <a:defRPr/>
                </a:pPr>
                <a:endParaRPr lang="cs-CZ" altLang="cs-CZ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749" name="AutoShape 26"/>
              <p:cNvSpPr>
                <a:spLocks noChangeArrowheads="1"/>
              </p:cNvSpPr>
              <p:nvPr/>
            </p:nvSpPr>
            <p:spPr bwMode="auto">
              <a:xfrm>
                <a:off x="4776" y="3181"/>
                <a:ext cx="158" cy="158"/>
              </a:xfrm>
              <a:prstGeom prst="plus">
                <a:avLst>
                  <a:gd name="adj" fmla="val 3969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  <a:defRPr/>
                </a:pPr>
                <a:endParaRPr lang="cs-CZ" altLang="cs-CZ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750" name="AutoShape 27"/>
              <p:cNvSpPr>
                <a:spLocks noChangeArrowheads="1"/>
              </p:cNvSpPr>
              <p:nvPr/>
            </p:nvSpPr>
            <p:spPr bwMode="auto">
              <a:xfrm>
                <a:off x="5024" y="3285"/>
                <a:ext cx="158" cy="158"/>
              </a:xfrm>
              <a:prstGeom prst="plus">
                <a:avLst>
                  <a:gd name="adj" fmla="val 3969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  <a:defRPr/>
                </a:pPr>
                <a:endParaRPr lang="cs-CZ" altLang="cs-CZ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751" name="AutoShape 28"/>
              <p:cNvSpPr>
                <a:spLocks noChangeArrowheads="1"/>
              </p:cNvSpPr>
              <p:nvPr/>
            </p:nvSpPr>
            <p:spPr bwMode="auto">
              <a:xfrm>
                <a:off x="4963" y="3053"/>
                <a:ext cx="158" cy="158"/>
              </a:xfrm>
              <a:prstGeom prst="plus">
                <a:avLst>
                  <a:gd name="adj" fmla="val 3969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  <a:defRPr/>
                </a:pPr>
                <a:endParaRPr lang="cs-CZ" altLang="cs-CZ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752" name="AutoShape 29"/>
              <p:cNvSpPr>
                <a:spLocks noChangeArrowheads="1"/>
              </p:cNvSpPr>
              <p:nvPr/>
            </p:nvSpPr>
            <p:spPr bwMode="auto">
              <a:xfrm>
                <a:off x="4814" y="2903"/>
                <a:ext cx="158" cy="158"/>
              </a:xfrm>
              <a:prstGeom prst="plus">
                <a:avLst>
                  <a:gd name="adj" fmla="val 3969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  <a:defRPr/>
                </a:pPr>
                <a:endParaRPr lang="cs-CZ" altLang="cs-CZ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753" name="AutoShape 30"/>
              <p:cNvSpPr>
                <a:spLocks noChangeArrowheads="1"/>
              </p:cNvSpPr>
              <p:nvPr/>
            </p:nvSpPr>
            <p:spPr bwMode="auto">
              <a:xfrm>
                <a:off x="5005" y="2820"/>
                <a:ext cx="158" cy="158"/>
              </a:xfrm>
              <a:prstGeom prst="plus">
                <a:avLst>
                  <a:gd name="adj" fmla="val 3969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  <a:defRPr/>
                </a:pPr>
                <a:endParaRPr lang="cs-CZ" altLang="cs-CZ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754" name="AutoShape 31"/>
              <p:cNvSpPr>
                <a:spLocks noChangeArrowheads="1"/>
              </p:cNvSpPr>
              <p:nvPr/>
            </p:nvSpPr>
            <p:spPr bwMode="auto">
              <a:xfrm>
                <a:off x="5324" y="2980"/>
                <a:ext cx="158" cy="158"/>
              </a:xfrm>
              <a:prstGeom prst="plus">
                <a:avLst>
                  <a:gd name="adj" fmla="val 3969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  <a:defRPr/>
                </a:pPr>
                <a:endParaRPr lang="cs-CZ" altLang="cs-CZ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755" name="AutoShape 32"/>
              <p:cNvSpPr>
                <a:spLocks noChangeArrowheads="1"/>
              </p:cNvSpPr>
              <p:nvPr/>
            </p:nvSpPr>
            <p:spPr bwMode="auto">
              <a:xfrm>
                <a:off x="5169" y="3119"/>
                <a:ext cx="158" cy="158"/>
              </a:xfrm>
              <a:prstGeom prst="plus">
                <a:avLst>
                  <a:gd name="adj" fmla="val 3969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  <a:defRPr/>
                </a:pPr>
                <a:endParaRPr lang="cs-CZ" altLang="cs-CZ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756" name="AutoShape 33"/>
              <p:cNvSpPr>
                <a:spLocks noChangeArrowheads="1"/>
              </p:cNvSpPr>
              <p:nvPr/>
            </p:nvSpPr>
            <p:spPr bwMode="auto">
              <a:xfrm>
                <a:off x="5257" y="3373"/>
                <a:ext cx="158" cy="158"/>
              </a:xfrm>
              <a:prstGeom prst="plus">
                <a:avLst>
                  <a:gd name="adj" fmla="val 3969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  <a:defRPr/>
                </a:pPr>
                <a:endParaRPr lang="cs-CZ" altLang="cs-CZ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757" name="AutoShape 34"/>
              <p:cNvSpPr>
                <a:spLocks noChangeArrowheads="1"/>
              </p:cNvSpPr>
              <p:nvPr/>
            </p:nvSpPr>
            <p:spPr bwMode="auto">
              <a:xfrm>
                <a:off x="5239" y="2796"/>
                <a:ext cx="158" cy="158"/>
              </a:xfrm>
              <a:prstGeom prst="plus">
                <a:avLst>
                  <a:gd name="adj" fmla="val 3969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  <a:defRPr/>
                </a:pPr>
                <a:endParaRPr lang="cs-CZ" altLang="cs-CZ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15737" name="Group 35"/>
            <p:cNvGrpSpPr>
              <a:grpSpLocks/>
            </p:cNvGrpSpPr>
            <p:nvPr/>
          </p:nvGrpSpPr>
          <p:grpSpPr bwMode="auto">
            <a:xfrm>
              <a:off x="4216" y="1420"/>
              <a:ext cx="776" cy="664"/>
              <a:chOff x="4623" y="2796"/>
              <a:chExt cx="859" cy="735"/>
            </a:xfrm>
          </p:grpSpPr>
          <p:sp>
            <p:nvSpPr>
              <p:cNvPr id="115738" name="AutoShape 36"/>
              <p:cNvSpPr>
                <a:spLocks noChangeArrowheads="1"/>
              </p:cNvSpPr>
              <p:nvPr/>
            </p:nvSpPr>
            <p:spPr bwMode="auto">
              <a:xfrm>
                <a:off x="4623" y="3005"/>
                <a:ext cx="158" cy="158"/>
              </a:xfrm>
              <a:prstGeom prst="plus">
                <a:avLst>
                  <a:gd name="adj" fmla="val 3969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  <a:defRPr/>
                </a:pPr>
                <a:endParaRPr lang="cs-CZ" altLang="cs-CZ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739" name="AutoShape 37"/>
              <p:cNvSpPr>
                <a:spLocks noChangeArrowheads="1"/>
              </p:cNvSpPr>
              <p:nvPr/>
            </p:nvSpPr>
            <p:spPr bwMode="auto">
              <a:xfrm>
                <a:off x="4776" y="3181"/>
                <a:ext cx="158" cy="158"/>
              </a:xfrm>
              <a:prstGeom prst="plus">
                <a:avLst>
                  <a:gd name="adj" fmla="val 3969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  <a:defRPr/>
                </a:pPr>
                <a:endParaRPr lang="cs-CZ" altLang="cs-CZ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740" name="AutoShape 38"/>
              <p:cNvSpPr>
                <a:spLocks noChangeArrowheads="1"/>
              </p:cNvSpPr>
              <p:nvPr/>
            </p:nvSpPr>
            <p:spPr bwMode="auto">
              <a:xfrm>
                <a:off x="5024" y="3285"/>
                <a:ext cx="158" cy="158"/>
              </a:xfrm>
              <a:prstGeom prst="plus">
                <a:avLst>
                  <a:gd name="adj" fmla="val 3969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  <a:defRPr/>
                </a:pPr>
                <a:endParaRPr lang="cs-CZ" altLang="cs-CZ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741" name="AutoShape 39"/>
              <p:cNvSpPr>
                <a:spLocks noChangeArrowheads="1"/>
              </p:cNvSpPr>
              <p:nvPr/>
            </p:nvSpPr>
            <p:spPr bwMode="auto">
              <a:xfrm>
                <a:off x="4963" y="3053"/>
                <a:ext cx="158" cy="158"/>
              </a:xfrm>
              <a:prstGeom prst="plus">
                <a:avLst>
                  <a:gd name="adj" fmla="val 3969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  <a:defRPr/>
                </a:pPr>
                <a:endParaRPr lang="cs-CZ" altLang="cs-CZ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742" name="AutoShape 40"/>
              <p:cNvSpPr>
                <a:spLocks noChangeArrowheads="1"/>
              </p:cNvSpPr>
              <p:nvPr/>
            </p:nvSpPr>
            <p:spPr bwMode="auto">
              <a:xfrm>
                <a:off x="4814" y="2903"/>
                <a:ext cx="158" cy="158"/>
              </a:xfrm>
              <a:prstGeom prst="plus">
                <a:avLst>
                  <a:gd name="adj" fmla="val 3969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  <a:defRPr/>
                </a:pPr>
                <a:endParaRPr lang="cs-CZ" altLang="cs-CZ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743" name="AutoShape 41"/>
              <p:cNvSpPr>
                <a:spLocks noChangeArrowheads="1"/>
              </p:cNvSpPr>
              <p:nvPr/>
            </p:nvSpPr>
            <p:spPr bwMode="auto">
              <a:xfrm>
                <a:off x="5005" y="2820"/>
                <a:ext cx="158" cy="158"/>
              </a:xfrm>
              <a:prstGeom prst="plus">
                <a:avLst>
                  <a:gd name="adj" fmla="val 3969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  <a:defRPr/>
                </a:pPr>
                <a:endParaRPr lang="cs-CZ" altLang="cs-CZ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744" name="AutoShape 42"/>
              <p:cNvSpPr>
                <a:spLocks noChangeArrowheads="1"/>
              </p:cNvSpPr>
              <p:nvPr/>
            </p:nvSpPr>
            <p:spPr bwMode="auto">
              <a:xfrm>
                <a:off x="5324" y="2980"/>
                <a:ext cx="158" cy="158"/>
              </a:xfrm>
              <a:prstGeom prst="plus">
                <a:avLst>
                  <a:gd name="adj" fmla="val 3969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  <a:defRPr/>
                </a:pPr>
                <a:endParaRPr lang="cs-CZ" altLang="cs-CZ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745" name="AutoShape 43"/>
              <p:cNvSpPr>
                <a:spLocks noChangeArrowheads="1"/>
              </p:cNvSpPr>
              <p:nvPr/>
            </p:nvSpPr>
            <p:spPr bwMode="auto">
              <a:xfrm>
                <a:off x="5169" y="3119"/>
                <a:ext cx="158" cy="158"/>
              </a:xfrm>
              <a:prstGeom prst="plus">
                <a:avLst>
                  <a:gd name="adj" fmla="val 3969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  <a:defRPr/>
                </a:pPr>
                <a:endParaRPr lang="cs-CZ" altLang="cs-CZ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746" name="AutoShape 44"/>
              <p:cNvSpPr>
                <a:spLocks noChangeArrowheads="1"/>
              </p:cNvSpPr>
              <p:nvPr/>
            </p:nvSpPr>
            <p:spPr bwMode="auto">
              <a:xfrm>
                <a:off x="5257" y="3373"/>
                <a:ext cx="158" cy="158"/>
              </a:xfrm>
              <a:prstGeom prst="plus">
                <a:avLst>
                  <a:gd name="adj" fmla="val 3969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  <a:defRPr/>
                </a:pPr>
                <a:endParaRPr lang="cs-CZ" altLang="cs-CZ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747" name="AutoShape 45"/>
              <p:cNvSpPr>
                <a:spLocks noChangeArrowheads="1"/>
              </p:cNvSpPr>
              <p:nvPr/>
            </p:nvSpPr>
            <p:spPr bwMode="auto">
              <a:xfrm>
                <a:off x="5239" y="2796"/>
                <a:ext cx="158" cy="158"/>
              </a:xfrm>
              <a:prstGeom prst="plus">
                <a:avLst>
                  <a:gd name="adj" fmla="val 3969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  <a:defRPr/>
                </a:pPr>
                <a:endParaRPr lang="cs-CZ" altLang="cs-CZ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141288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 descr="Large confetti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ja-JP" sz="3200" dirty="0">
                <a:latin typeface="Arial" panose="020B0604020202020204" pitchFamily="34" charset="0"/>
              </a:rPr>
              <a:t> </a:t>
            </a:r>
            <a:r>
              <a:rPr lang="en-US" altLang="ja-JP" sz="3200" dirty="0">
                <a:latin typeface="Arial" panose="020B0604020202020204" pitchFamily="34" charset="0"/>
              </a:rPr>
              <a:t>CTLA</a:t>
            </a:r>
            <a:r>
              <a:rPr lang="cs-CZ" altLang="ja-JP" sz="3200" dirty="0">
                <a:latin typeface="Arial" panose="020B0604020202020204" pitchFamily="34" charset="0"/>
              </a:rPr>
              <a:t>-</a:t>
            </a:r>
            <a:r>
              <a:rPr lang="en-US" altLang="ja-JP" sz="3200" dirty="0">
                <a:latin typeface="Arial" panose="020B0604020202020204" pitchFamily="34" charset="0"/>
              </a:rPr>
              <a:t>4 </a:t>
            </a:r>
            <a:r>
              <a:rPr lang="cs-CZ" altLang="ja-JP" sz="3200" dirty="0">
                <a:latin typeface="Arial" panose="020B0604020202020204" pitchFamily="34" charset="0"/>
              </a:rPr>
              <a:t>receptor </a:t>
            </a:r>
            <a:r>
              <a:rPr lang="cs-CZ" altLang="ja-JP" sz="3200" dirty="0" err="1">
                <a:latin typeface="Arial" panose="020B0604020202020204" pitchFamily="34" charset="0"/>
              </a:rPr>
              <a:t>inhibition</a:t>
            </a:r>
            <a:endParaRPr lang="cs-CZ" altLang="cs-CZ" sz="3200" dirty="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pic>
        <p:nvPicPr>
          <p:cNvPr id="116739" name="Picture 2" descr="yellow_inner"/>
          <p:cNvPicPr>
            <a:picLocks noChangeAspect="1" noChangeArrowheads="1"/>
          </p:cNvPicPr>
          <p:nvPr/>
        </p:nvPicPr>
        <p:blipFill>
          <a:blip r:embed="rId2">
            <a:lum bright="-6000" contrast="-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763714"/>
            <a:ext cx="2184400" cy="409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0" name="Picture 3" descr="green_inner"/>
          <p:cNvPicPr>
            <a:picLocks noChangeAspect="1" noChangeArrowheads="1"/>
          </p:cNvPicPr>
          <p:nvPr/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25" y="1763714"/>
            <a:ext cx="1938338" cy="409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1" name="Picture 4" descr="cd28_MOND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838" y="3381376"/>
            <a:ext cx="27305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2" name="Picture 5" descr="mhcII_MOND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6" y="2406650"/>
            <a:ext cx="1857375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3" name="Picture 6" descr="tcr_MOND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613" y="2058988"/>
            <a:ext cx="23177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4" name="Text Box 7"/>
          <p:cNvSpPr txBox="1">
            <a:spLocks noChangeArrowheads="1"/>
          </p:cNvSpPr>
          <p:nvPr/>
        </p:nvSpPr>
        <p:spPr bwMode="auto">
          <a:xfrm>
            <a:off x="2397126" y="3005138"/>
            <a:ext cx="16414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cs-CZ" sz="2000" b="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Dendritic</a:t>
            </a:r>
            <a:r>
              <a:rPr lang="cs-CZ" altLang="cs-CZ" sz="2000" b="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cell</a:t>
            </a:r>
            <a:endParaRPr lang="en-US" altLang="cs-CZ" sz="2000" b="1" dirty="0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16745" name="Text Box 8"/>
          <p:cNvSpPr txBox="1">
            <a:spLocks noChangeArrowheads="1"/>
          </p:cNvSpPr>
          <p:nvPr/>
        </p:nvSpPr>
        <p:spPr bwMode="auto">
          <a:xfrm>
            <a:off x="7848600" y="3216276"/>
            <a:ext cx="1752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cs-CZ" sz="2000" b="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 </a:t>
            </a:r>
            <a:r>
              <a:rPr lang="cs-CZ" altLang="cs-CZ" sz="2000" b="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lymfocyte</a:t>
            </a:r>
            <a:endParaRPr lang="en-US" altLang="cs-CZ" sz="2000" b="1" dirty="0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16746" name="Text Box 9"/>
          <p:cNvSpPr txBox="1">
            <a:spLocks noChangeArrowheads="1"/>
          </p:cNvSpPr>
          <p:nvPr/>
        </p:nvSpPr>
        <p:spPr bwMode="auto">
          <a:xfrm>
            <a:off x="4684713" y="2098676"/>
            <a:ext cx="704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cs-CZ" sz="1800" b="1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MHC</a:t>
            </a:r>
          </a:p>
        </p:txBody>
      </p:sp>
      <p:sp>
        <p:nvSpPr>
          <p:cNvPr id="116747" name="Text Box 10"/>
          <p:cNvSpPr txBox="1">
            <a:spLocks noChangeArrowheads="1"/>
          </p:cNvSpPr>
          <p:nvPr/>
        </p:nvSpPr>
        <p:spPr bwMode="auto">
          <a:xfrm>
            <a:off x="4953000" y="5562601"/>
            <a:ext cx="476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cs-CZ" sz="1800" b="1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B7</a:t>
            </a:r>
          </a:p>
        </p:txBody>
      </p:sp>
      <p:sp>
        <p:nvSpPr>
          <p:cNvPr id="116748" name="Text Box 11"/>
          <p:cNvSpPr txBox="1">
            <a:spLocks noChangeArrowheads="1"/>
          </p:cNvSpPr>
          <p:nvPr/>
        </p:nvSpPr>
        <p:spPr bwMode="auto">
          <a:xfrm>
            <a:off x="6578600" y="2098676"/>
            <a:ext cx="654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cs-CZ" sz="1800" b="1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TCR</a:t>
            </a:r>
          </a:p>
        </p:txBody>
      </p:sp>
      <p:sp>
        <p:nvSpPr>
          <p:cNvPr id="116749" name="Text Box 12"/>
          <p:cNvSpPr txBox="1">
            <a:spLocks noChangeArrowheads="1"/>
          </p:cNvSpPr>
          <p:nvPr/>
        </p:nvSpPr>
        <p:spPr bwMode="auto">
          <a:xfrm>
            <a:off x="6670675" y="4057651"/>
            <a:ext cx="768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cs-CZ" sz="1800" b="1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CD28</a:t>
            </a:r>
          </a:p>
        </p:txBody>
      </p:sp>
      <p:pic>
        <p:nvPicPr>
          <p:cNvPr id="116750" name="Picture 13" descr="antigen_MONDA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5568950" y="2501900"/>
            <a:ext cx="547688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51" name="Picture 14" descr="b7_MONDA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826" y="4983164"/>
            <a:ext cx="239871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52" name="Text Box 15"/>
          <p:cNvSpPr txBox="1">
            <a:spLocks noChangeArrowheads="1"/>
          </p:cNvSpPr>
          <p:nvPr/>
        </p:nvSpPr>
        <p:spPr bwMode="auto">
          <a:xfrm>
            <a:off x="5424488" y="2098676"/>
            <a:ext cx="1035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cs-CZ" sz="1800" b="1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Antigen</a:t>
            </a:r>
          </a:p>
        </p:txBody>
      </p:sp>
      <p:pic>
        <p:nvPicPr>
          <p:cNvPr id="116753" name="Picture 16" descr="ctla4_MONDA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792663"/>
            <a:ext cx="2293938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54" name="Text Box 17"/>
          <p:cNvSpPr txBox="1">
            <a:spLocks noChangeArrowheads="1"/>
          </p:cNvSpPr>
          <p:nvPr/>
        </p:nvSpPr>
        <p:spPr bwMode="auto">
          <a:xfrm>
            <a:off x="6591300" y="5791201"/>
            <a:ext cx="996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cs-CZ" sz="1800" b="1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CTLA</a:t>
            </a:r>
            <a:r>
              <a:rPr lang="cs-CZ" altLang="cs-CZ" sz="1800" b="1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-</a:t>
            </a:r>
            <a:r>
              <a:rPr lang="en-US" altLang="cs-CZ" sz="1800" b="1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16755" name="Picture 18" descr="green_outer"/>
          <p:cNvPicPr>
            <a:picLocks noChangeAspect="1" noChangeArrowheads="1"/>
          </p:cNvPicPr>
          <p:nvPr/>
        </p:nvPicPr>
        <p:blipFill>
          <a:blip r:embed="rId10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1752601"/>
            <a:ext cx="777875" cy="409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56" name="Picture 19" descr="yellow_outer"/>
          <p:cNvPicPr>
            <a:picLocks noChangeAspect="1" noChangeArrowheads="1"/>
          </p:cNvPicPr>
          <p:nvPr/>
        </p:nvPicPr>
        <p:blipFill>
          <a:blip r:embed="rId11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038" y="1771651"/>
            <a:ext cx="633412" cy="409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6757" name="Group 20"/>
          <p:cNvGrpSpPr>
            <a:grpSpLocks/>
          </p:cNvGrpSpPr>
          <p:nvPr/>
        </p:nvGrpSpPr>
        <p:grpSpPr bwMode="auto">
          <a:xfrm>
            <a:off x="8305800" y="4724401"/>
            <a:ext cx="1746250" cy="1077913"/>
            <a:chOff x="3748" y="2998"/>
            <a:chExt cx="1177" cy="727"/>
          </a:xfrm>
        </p:grpSpPr>
        <p:sp>
          <p:nvSpPr>
            <p:cNvPr id="116758" name="Rectangle 21"/>
            <p:cNvSpPr>
              <a:spLocks noChangeArrowheads="1"/>
            </p:cNvSpPr>
            <p:nvPr/>
          </p:nvSpPr>
          <p:spPr bwMode="auto">
            <a:xfrm>
              <a:off x="3748" y="3256"/>
              <a:ext cx="159" cy="5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  <a:defRPr/>
              </a:pPr>
              <a:endParaRPr lang="cs-CZ" altLang="cs-CZ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759" name="Rectangle 22"/>
            <p:cNvSpPr>
              <a:spLocks noChangeArrowheads="1"/>
            </p:cNvSpPr>
            <p:nvPr/>
          </p:nvSpPr>
          <p:spPr bwMode="auto">
            <a:xfrm>
              <a:off x="3969" y="3202"/>
              <a:ext cx="159" cy="5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  <a:defRPr/>
              </a:pPr>
              <a:endParaRPr lang="cs-CZ" altLang="cs-CZ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760" name="Rectangle 23"/>
            <p:cNvSpPr>
              <a:spLocks noChangeArrowheads="1"/>
            </p:cNvSpPr>
            <p:nvPr/>
          </p:nvSpPr>
          <p:spPr bwMode="auto">
            <a:xfrm>
              <a:off x="3990" y="3482"/>
              <a:ext cx="159" cy="5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  <a:defRPr/>
              </a:pPr>
              <a:endParaRPr lang="cs-CZ" altLang="cs-CZ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761" name="Rectangle 24"/>
            <p:cNvSpPr>
              <a:spLocks noChangeArrowheads="1"/>
            </p:cNvSpPr>
            <p:nvPr/>
          </p:nvSpPr>
          <p:spPr bwMode="auto">
            <a:xfrm>
              <a:off x="4145" y="3369"/>
              <a:ext cx="159" cy="5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  <a:defRPr/>
              </a:pPr>
              <a:endParaRPr lang="cs-CZ" altLang="cs-CZ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762" name="Rectangle 25"/>
            <p:cNvSpPr>
              <a:spLocks noChangeArrowheads="1"/>
            </p:cNvSpPr>
            <p:nvPr/>
          </p:nvSpPr>
          <p:spPr bwMode="auto">
            <a:xfrm>
              <a:off x="3894" y="3352"/>
              <a:ext cx="159" cy="5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  <a:defRPr/>
              </a:pPr>
              <a:endParaRPr lang="cs-CZ" altLang="cs-CZ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763" name="Rectangle 26"/>
            <p:cNvSpPr>
              <a:spLocks noChangeArrowheads="1"/>
            </p:cNvSpPr>
            <p:nvPr/>
          </p:nvSpPr>
          <p:spPr bwMode="auto">
            <a:xfrm>
              <a:off x="4207" y="3223"/>
              <a:ext cx="159" cy="5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  <a:defRPr/>
              </a:pPr>
              <a:endParaRPr lang="cs-CZ" altLang="cs-CZ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764" name="Rectangle 27"/>
            <p:cNvSpPr>
              <a:spLocks noChangeArrowheads="1"/>
            </p:cNvSpPr>
            <p:nvPr/>
          </p:nvSpPr>
          <p:spPr bwMode="auto">
            <a:xfrm>
              <a:off x="4249" y="3524"/>
              <a:ext cx="159" cy="5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  <a:defRPr/>
              </a:pPr>
              <a:endParaRPr lang="cs-CZ" altLang="cs-CZ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765" name="Rectangle 28"/>
            <p:cNvSpPr>
              <a:spLocks noChangeArrowheads="1"/>
            </p:cNvSpPr>
            <p:nvPr/>
          </p:nvSpPr>
          <p:spPr bwMode="auto">
            <a:xfrm>
              <a:off x="4328" y="3093"/>
              <a:ext cx="159" cy="5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  <a:defRPr/>
              </a:pPr>
              <a:endParaRPr lang="cs-CZ" altLang="cs-CZ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766" name="Rectangle 29"/>
            <p:cNvSpPr>
              <a:spLocks noChangeArrowheads="1"/>
            </p:cNvSpPr>
            <p:nvPr/>
          </p:nvSpPr>
          <p:spPr bwMode="auto">
            <a:xfrm>
              <a:off x="4449" y="3289"/>
              <a:ext cx="159" cy="5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  <a:defRPr/>
              </a:pPr>
              <a:endParaRPr lang="cs-CZ" altLang="cs-CZ" sz="240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16767" name="Rectangle 30"/>
            <p:cNvSpPr>
              <a:spLocks noChangeArrowheads="1"/>
            </p:cNvSpPr>
            <p:nvPr/>
          </p:nvSpPr>
          <p:spPr bwMode="auto">
            <a:xfrm>
              <a:off x="4406" y="3415"/>
              <a:ext cx="159" cy="5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  <a:defRPr/>
              </a:pPr>
              <a:endParaRPr lang="cs-CZ" altLang="cs-CZ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768" name="Rectangle 31"/>
            <p:cNvSpPr>
              <a:spLocks noChangeArrowheads="1"/>
            </p:cNvSpPr>
            <p:nvPr/>
          </p:nvSpPr>
          <p:spPr bwMode="auto">
            <a:xfrm>
              <a:off x="4511" y="3586"/>
              <a:ext cx="159" cy="5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  <a:defRPr/>
              </a:pPr>
              <a:endParaRPr lang="cs-CZ" altLang="cs-CZ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769" name="Rectangle 32"/>
            <p:cNvSpPr>
              <a:spLocks noChangeArrowheads="1"/>
            </p:cNvSpPr>
            <p:nvPr/>
          </p:nvSpPr>
          <p:spPr bwMode="auto">
            <a:xfrm>
              <a:off x="4582" y="3148"/>
              <a:ext cx="159" cy="5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  <a:defRPr/>
              </a:pPr>
              <a:endParaRPr lang="cs-CZ" altLang="cs-CZ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770" name="Rectangle 33"/>
            <p:cNvSpPr>
              <a:spLocks noChangeArrowheads="1"/>
            </p:cNvSpPr>
            <p:nvPr/>
          </p:nvSpPr>
          <p:spPr bwMode="auto">
            <a:xfrm>
              <a:off x="4670" y="3353"/>
              <a:ext cx="159" cy="5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  <a:defRPr/>
              </a:pPr>
              <a:endParaRPr lang="cs-CZ" altLang="cs-CZ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771" name="Rectangle 34"/>
            <p:cNvSpPr>
              <a:spLocks noChangeArrowheads="1"/>
            </p:cNvSpPr>
            <p:nvPr/>
          </p:nvSpPr>
          <p:spPr bwMode="auto">
            <a:xfrm>
              <a:off x="4758" y="3667"/>
              <a:ext cx="159" cy="5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  <a:defRPr/>
              </a:pPr>
              <a:endParaRPr lang="cs-CZ" altLang="cs-CZ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772" name="Rectangle 35"/>
            <p:cNvSpPr>
              <a:spLocks noChangeArrowheads="1"/>
            </p:cNvSpPr>
            <p:nvPr/>
          </p:nvSpPr>
          <p:spPr bwMode="auto">
            <a:xfrm>
              <a:off x="4766" y="3489"/>
              <a:ext cx="159" cy="5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  <a:defRPr/>
              </a:pPr>
              <a:endParaRPr lang="cs-CZ" altLang="cs-CZ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773" name="Rectangle 36"/>
            <p:cNvSpPr>
              <a:spLocks noChangeArrowheads="1"/>
            </p:cNvSpPr>
            <p:nvPr/>
          </p:nvSpPr>
          <p:spPr bwMode="auto">
            <a:xfrm>
              <a:off x="4650" y="2998"/>
              <a:ext cx="159" cy="5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  <a:defRPr/>
              </a:pPr>
              <a:endParaRPr lang="cs-CZ" altLang="cs-CZ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18938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 descr="Large confetti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ja-JP" sz="3200" dirty="0" err="1">
                <a:latin typeface="Arial" panose="020B0604020202020204" pitchFamily="34" charset="0"/>
              </a:rPr>
              <a:t>Antagonisation</a:t>
            </a:r>
            <a:r>
              <a:rPr lang="cs-CZ" altLang="ja-JP" sz="3200" dirty="0">
                <a:latin typeface="Arial" panose="020B0604020202020204" pitchFamily="34" charset="0"/>
              </a:rPr>
              <a:t> </a:t>
            </a:r>
            <a:r>
              <a:rPr lang="cs-CZ" altLang="ja-JP" sz="3200" dirty="0" err="1">
                <a:latin typeface="Arial" panose="020B0604020202020204" pitchFamily="34" charset="0"/>
              </a:rPr>
              <a:t>of</a:t>
            </a:r>
            <a:r>
              <a:rPr lang="cs-CZ" altLang="ja-JP" sz="3200" dirty="0">
                <a:latin typeface="Arial" panose="020B0604020202020204" pitchFamily="34" charset="0"/>
              </a:rPr>
              <a:t> CTLA-4 </a:t>
            </a:r>
            <a:r>
              <a:rPr lang="cs-CZ" altLang="ja-JP" sz="3200" dirty="0" err="1">
                <a:latin typeface="Arial" panose="020B0604020202020204" pitchFamily="34" charset="0"/>
              </a:rPr>
              <a:t>receptors</a:t>
            </a:r>
            <a:r>
              <a:rPr lang="cs-CZ" altLang="ja-JP" sz="3200" dirty="0">
                <a:latin typeface="Arial" panose="020B0604020202020204" pitchFamily="34" charset="0"/>
              </a:rPr>
              <a:t> </a:t>
            </a:r>
            <a:r>
              <a:rPr lang="cs-CZ" altLang="ja-JP" sz="3200" dirty="0" err="1">
                <a:latin typeface="Arial" panose="020B0604020202020204" pitchFamily="34" charset="0"/>
              </a:rPr>
              <a:t>Ipilimumab</a:t>
            </a:r>
            <a:endParaRPr lang="cs-CZ" altLang="cs-CZ" sz="3200" dirty="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pic>
        <p:nvPicPr>
          <p:cNvPr id="117763" name="Picture 2" descr="yellow_inner"/>
          <p:cNvPicPr>
            <a:picLocks noChangeAspect="1" noChangeArrowheads="1"/>
          </p:cNvPicPr>
          <p:nvPr/>
        </p:nvPicPr>
        <p:blipFill>
          <a:blip r:embed="rId2">
            <a:lum bright="-6000" contrast="-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763714"/>
            <a:ext cx="2184400" cy="409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4" name="Picture 3" descr="green_inner"/>
          <p:cNvPicPr>
            <a:picLocks noChangeAspect="1" noChangeArrowheads="1"/>
          </p:cNvPicPr>
          <p:nvPr/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25" y="1763714"/>
            <a:ext cx="1938338" cy="409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5" name="Picture 4" descr="cd28_MOND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838" y="3381376"/>
            <a:ext cx="27305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6" name="Picture 5" descr="mhcII_MOND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6" y="2406650"/>
            <a:ext cx="1857375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7" name="Picture 6" descr="tcr_MOND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613" y="2058988"/>
            <a:ext cx="23177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8" name="Text Box 7"/>
          <p:cNvSpPr txBox="1">
            <a:spLocks noChangeArrowheads="1"/>
          </p:cNvSpPr>
          <p:nvPr/>
        </p:nvSpPr>
        <p:spPr bwMode="auto">
          <a:xfrm>
            <a:off x="2397126" y="3005138"/>
            <a:ext cx="16414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cs-CZ" sz="2000" b="1" dirty="0" err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Dendriti</a:t>
            </a:r>
            <a:r>
              <a:rPr lang="cs-CZ" altLang="cs-CZ" sz="2000" b="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 cell</a:t>
            </a:r>
            <a:endParaRPr lang="en-US" altLang="cs-CZ" sz="2000" b="1" dirty="0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17769" name="Text Box 8"/>
          <p:cNvSpPr txBox="1">
            <a:spLocks noChangeArrowheads="1"/>
          </p:cNvSpPr>
          <p:nvPr/>
        </p:nvSpPr>
        <p:spPr bwMode="auto">
          <a:xfrm>
            <a:off x="7789866" y="3216275"/>
            <a:ext cx="16081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cs-CZ" sz="2000" b="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 </a:t>
            </a:r>
            <a:r>
              <a:rPr lang="cs-CZ" altLang="cs-CZ" sz="2000" b="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lymfocyte</a:t>
            </a:r>
            <a:endParaRPr lang="en-US" altLang="cs-CZ" sz="2000" b="1" dirty="0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17770" name="Text Box 9"/>
          <p:cNvSpPr txBox="1">
            <a:spLocks noChangeArrowheads="1"/>
          </p:cNvSpPr>
          <p:nvPr/>
        </p:nvSpPr>
        <p:spPr bwMode="auto">
          <a:xfrm>
            <a:off x="4684713" y="2098676"/>
            <a:ext cx="704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cs-CZ" sz="1800" b="1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MHC</a:t>
            </a:r>
          </a:p>
        </p:txBody>
      </p:sp>
      <p:sp>
        <p:nvSpPr>
          <p:cNvPr id="117771" name="Text Box 10"/>
          <p:cNvSpPr txBox="1">
            <a:spLocks noChangeArrowheads="1"/>
          </p:cNvSpPr>
          <p:nvPr/>
        </p:nvSpPr>
        <p:spPr bwMode="auto">
          <a:xfrm>
            <a:off x="5029200" y="4114801"/>
            <a:ext cx="476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cs-CZ" sz="1800" b="1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B7</a:t>
            </a:r>
          </a:p>
        </p:txBody>
      </p:sp>
      <p:sp>
        <p:nvSpPr>
          <p:cNvPr id="117772" name="Text Box 11"/>
          <p:cNvSpPr txBox="1">
            <a:spLocks noChangeArrowheads="1"/>
          </p:cNvSpPr>
          <p:nvPr/>
        </p:nvSpPr>
        <p:spPr bwMode="auto">
          <a:xfrm>
            <a:off x="6578600" y="2098676"/>
            <a:ext cx="654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cs-CZ" sz="1800" b="1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TCR</a:t>
            </a:r>
          </a:p>
        </p:txBody>
      </p:sp>
      <p:sp>
        <p:nvSpPr>
          <p:cNvPr id="117773" name="Text Box 12"/>
          <p:cNvSpPr txBox="1">
            <a:spLocks noChangeArrowheads="1"/>
          </p:cNvSpPr>
          <p:nvPr/>
        </p:nvSpPr>
        <p:spPr bwMode="auto">
          <a:xfrm>
            <a:off x="6670675" y="4057651"/>
            <a:ext cx="768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cs-CZ" sz="1800" b="1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CD28</a:t>
            </a:r>
          </a:p>
        </p:txBody>
      </p:sp>
      <p:pic>
        <p:nvPicPr>
          <p:cNvPr id="117774" name="Picture 13" descr="antigen_MONDA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5568950" y="2501900"/>
            <a:ext cx="547688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75" name="Picture 14" descr="b7_MONDA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826" y="3535364"/>
            <a:ext cx="239871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76" name="Text Box 15"/>
          <p:cNvSpPr txBox="1">
            <a:spLocks noChangeArrowheads="1"/>
          </p:cNvSpPr>
          <p:nvPr/>
        </p:nvSpPr>
        <p:spPr bwMode="auto">
          <a:xfrm>
            <a:off x="5424488" y="2098676"/>
            <a:ext cx="1035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cs-CZ" sz="1800" b="1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Antigen</a:t>
            </a:r>
          </a:p>
        </p:txBody>
      </p:sp>
      <p:pic>
        <p:nvPicPr>
          <p:cNvPr id="117777" name="Picture 16" descr="ctla4_MONDA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792663"/>
            <a:ext cx="2293938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78" name="Text Box 17"/>
          <p:cNvSpPr txBox="1">
            <a:spLocks noChangeArrowheads="1"/>
          </p:cNvSpPr>
          <p:nvPr/>
        </p:nvSpPr>
        <p:spPr bwMode="auto">
          <a:xfrm>
            <a:off x="6591300" y="5791201"/>
            <a:ext cx="996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cs-CZ" sz="1800" b="1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CTLA</a:t>
            </a:r>
            <a:r>
              <a:rPr lang="cs-CZ" altLang="cs-CZ" sz="1800" b="1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-</a:t>
            </a:r>
            <a:r>
              <a:rPr lang="en-US" altLang="cs-CZ" sz="1800" b="1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17779" name="Picture 18" descr="green_outer"/>
          <p:cNvPicPr>
            <a:picLocks noChangeAspect="1" noChangeArrowheads="1"/>
          </p:cNvPicPr>
          <p:nvPr/>
        </p:nvPicPr>
        <p:blipFill>
          <a:blip r:embed="rId10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1752601"/>
            <a:ext cx="777875" cy="409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80" name="Picture 19" descr="yellow_outer"/>
          <p:cNvPicPr>
            <a:picLocks noChangeAspect="1" noChangeArrowheads="1"/>
          </p:cNvPicPr>
          <p:nvPr/>
        </p:nvPicPr>
        <p:blipFill>
          <a:blip r:embed="rId11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038" y="1771651"/>
            <a:ext cx="633412" cy="409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7781" name="Group 20"/>
          <p:cNvGrpSpPr>
            <a:grpSpLocks/>
          </p:cNvGrpSpPr>
          <p:nvPr/>
        </p:nvGrpSpPr>
        <p:grpSpPr bwMode="auto">
          <a:xfrm>
            <a:off x="8216901" y="2305050"/>
            <a:ext cx="1298575" cy="2254250"/>
            <a:chOff x="4216" y="1420"/>
            <a:chExt cx="818" cy="1420"/>
          </a:xfrm>
        </p:grpSpPr>
        <p:grpSp>
          <p:nvGrpSpPr>
            <p:cNvPr id="117785" name="Group 21"/>
            <p:cNvGrpSpPr>
              <a:grpSpLocks/>
            </p:cNvGrpSpPr>
            <p:nvPr/>
          </p:nvGrpSpPr>
          <p:grpSpPr bwMode="auto">
            <a:xfrm>
              <a:off x="4258" y="2176"/>
              <a:ext cx="776" cy="664"/>
              <a:chOff x="4623" y="2796"/>
              <a:chExt cx="859" cy="735"/>
            </a:xfrm>
          </p:grpSpPr>
          <p:sp>
            <p:nvSpPr>
              <p:cNvPr id="117797" name="AutoShape 22"/>
              <p:cNvSpPr>
                <a:spLocks noChangeArrowheads="1"/>
              </p:cNvSpPr>
              <p:nvPr/>
            </p:nvSpPr>
            <p:spPr bwMode="auto">
              <a:xfrm>
                <a:off x="4623" y="3005"/>
                <a:ext cx="158" cy="158"/>
              </a:xfrm>
              <a:prstGeom prst="plus">
                <a:avLst>
                  <a:gd name="adj" fmla="val 3969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  <a:defRPr/>
                </a:pPr>
                <a:endParaRPr lang="cs-CZ" altLang="cs-CZ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798" name="AutoShape 23"/>
              <p:cNvSpPr>
                <a:spLocks noChangeArrowheads="1"/>
              </p:cNvSpPr>
              <p:nvPr/>
            </p:nvSpPr>
            <p:spPr bwMode="auto">
              <a:xfrm>
                <a:off x="4776" y="3181"/>
                <a:ext cx="158" cy="158"/>
              </a:xfrm>
              <a:prstGeom prst="plus">
                <a:avLst>
                  <a:gd name="adj" fmla="val 3969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  <a:defRPr/>
                </a:pPr>
                <a:endParaRPr lang="cs-CZ" altLang="cs-CZ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799" name="AutoShape 24"/>
              <p:cNvSpPr>
                <a:spLocks noChangeArrowheads="1"/>
              </p:cNvSpPr>
              <p:nvPr/>
            </p:nvSpPr>
            <p:spPr bwMode="auto">
              <a:xfrm>
                <a:off x="5024" y="3285"/>
                <a:ext cx="158" cy="158"/>
              </a:xfrm>
              <a:prstGeom prst="plus">
                <a:avLst>
                  <a:gd name="adj" fmla="val 3969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  <a:defRPr/>
                </a:pPr>
                <a:endParaRPr lang="cs-CZ" altLang="cs-CZ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800" name="AutoShape 25"/>
              <p:cNvSpPr>
                <a:spLocks noChangeArrowheads="1"/>
              </p:cNvSpPr>
              <p:nvPr/>
            </p:nvSpPr>
            <p:spPr bwMode="auto">
              <a:xfrm>
                <a:off x="4963" y="3053"/>
                <a:ext cx="158" cy="158"/>
              </a:xfrm>
              <a:prstGeom prst="plus">
                <a:avLst>
                  <a:gd name="adj" fmla="val 3969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  <a:defRPr/>
                </a:pPr>
                <a:endParaRPr lang="cs-CZ" altLang="cs-CZ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801" name="AutoShape 26"/>
              <p:cNvSpPr>
                <a:spLocks noChangeArrowheads="1"/>
              </p:cNvSpPr>
              <p:nvPr/>
            </p:nvSpPr>
            <p:spPr bwMode="auto">
              <a:xfrm>
                <a:off x="4814" y="2903"/>
                <a:ext cx="158" cy="158"/>
              </a:xfrm>
              <a:prstGeom prst="plus">
                <a:avLst>
                  <a:gd name="adj" fmla="val 3969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  <a:defRPr/>
                </a:pPr>
                <a:endParaRPr lang="cs-CZ" altLang="cs-CZ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802" name="AutoShape 27"/>
              <p:cNvSpPr>
                <a:spLocks noChangeArrowheads="1"/>
              </p:cNvSpPr>
              <p:nvPr/>
            </p:nvSpPr>
            <p:spPr bwMode="auto">
              <a:xfrm>
                <a:off x="5005" y="2820"/>
                <a:ext cx="158" cy="158"/>
              </a:xfrm>
              <a:prstGeom prst="plus">
                <a:avLst>
                  <a:gd name="adj" fmla="val 3969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  <a:defRPr/>
                </a:pPr>
                <a:endParaRPr lang="cs-CZ" altLang="cs-CZ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803" name="AutoShape 28"/>
              <p:cNvSpPr>
                <a:spLocks noChangeArrowheads="1"/>
              </p:cNvSpPr>
              <p:nvPr/>
            </p:nvSpPr>
            <p:spPr bwMode="auto">
              <a:xfrm>
                <a:off x="5324" y="2980"/>
                <a:ext cx="158" cy="158"/>
              </a:xfrm>
              <a:prstGeom prst="plus">
                <a:avLst>
                  <a:gd name="adj" fmla="val 3969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  <a:defRPr/>
                </a:pPr>
                <a:endParaRPr lang="cs-CZ" altLang="cs-CZ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804" name="AutoShape 29"/>
              <p:cNvSpPr>
                <a:spLocks noChangeArrowheads="1"/>
              </p:cNvSpPr>
              <p:nvPr/>
            </p:nvSpPr>
            <p:spPr bwMode="auto">
              <a:xfrm>
                <a:off x="5169" y="3119"/>
                <a:ext cx="158" cy="158"/>
              </a:xfrm>
              <a:prstGeom prst="plus">
                <a:avLst>
                  <a:gd name="adj" fmla="val 3969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  <a:defRPr/>
                </a:pPr>
                <a:endParaRPr lang="cs-CZ" altLang="cs-CZ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805" name="AutoShape 30"/>
              <p:cNvSpPr>
                <a:spLocks noChangeArrowheads="1"/>
              </p:cNvSpPr>
              <p:nvPr/>
            </p:nvSpPr>
            <p:spPr bwMode="auto">
              <a:xfrm>
                <a:off x="5257" y="3373"/>
                <a:ext cx="158" cy="158"/>
              </a:xfrm>
              <a:prstGeom prst="plus">
                <a:avLst>
                  <a:gd name="adj" fmla="val 3969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  <a:defRPr/>
                </a:pPr>
                <a:endParaRPr lang="cs-CZ" altLang="cs-CZ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806" name="AutoShape 31"/>
              <p:cNvSpPr>
                <a:spLocks noChangeArrowheads="1"/>
              </p:cNvSpPr>
              <p:nvPr/>
            </p:nvSpPr>
            <p:spPr bwMode="auto">
              <a:xfrm>
                <a:off x="5239" y="2796"/>
                <a:ext cx="158" cy="158"/>
              </a:xfrm>
              <a:prstGeom prst="plus">
                <a:avLst>
                  <a:gd name="adj" fmla="val 3969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  <a:defRPr/>
                </a:pPr>
                <a:endParaRPr lang="cs-CZ" altLang="cs-CZ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17786" name="Group 32"/>
            <p:cNvGrpSpPr>
              <a:grpSpLocks/>
            </p:cNvGrpSpPr>
            <p:nvPr/>
          </p:nvGrpSpPr>
          <p:grpSpPr bwMode="auto">
            <a:xfrm>
              <a:off x="4216" y="1420"/>
              <a:ext cx="776" cy="664"/>
              <a:chOff x="4623" y="2796"/>
              <a:chExt cx="859" cy="735"/>
            </a:xfrm>
          </p:grpSpPr>
          <p:sp>
            <p:nvSpPr>
              <p:cNvPr id="117787" name="AutoShape 33"/>
              <p:cNvSpPr>
                <a:spLocks noChangeArrowheads="1"/>
              </p:cNvSpPr>
              <p:nvPr/>
            </p:nvSpPr>
            <p:spPr bwMode="auto">
              <a:xfrm>
                <a:off x="4623" y="3005"/>
                <a:ext cx="158" cy="158"/>
              </a:xfrm>
              <a:prstGeom prst="plus">
                <a:avLst>
                  <a:gd name="adj" fmla="val 3969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  <a:defRPr/>
                </a:pPr>
                <a:endParaRPr lang="cs-CZ" altLang="cs-CZ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788" name="AutoShape 34"/>
              <p:cNvSpPr>
                <a:spLocks noChangeArrowheads="1"/>
              </p:cNvSpPr>
              <p:nvPr/>
            </p:nvSpPr>
            <p:spPr bwMode="auto">
              <a:xfrm>
                <a:off x="4776" y="3181"/>
                <a:ext cx="158" cy="158"/>
              </a:xfrm>
              <a:prstGeom prst="plus">
                <a:avLst>
                  <a:gd name="adj" fmla="val 3969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  <a:defRPr/>
                </a:pPr>
                <a:endParaRPr lang="cs-CZ" altLang="cs-CZ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789" name="AutoShape 35"/>
              <p:cNvSpPr>
                <a:spLocks noChangeArrowheads="1"/>
              </p:cNvSpPr>
              <p:nvPr/>
            </p:nvSpPr>
            <p:spPr bwMode="auto">
              <a:xfrm>
                <a:off x="5024" y="3285"/>
                <a:ext cx="158" cy="158"/>
              </a:xfrm>
              <a:prstGeom prst="plus">
                <a:avLst>
                  <a:gd name="adj" fmla="val 3969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  <a:defRPr/>
                </a:pPr>
                <a:endParaRPr lang="cs-CZ" altLang="cs-CZ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790" name="AutoShape 36"/>
              <p:cNvSpPr>
                <a:spLocks noChangeArrowheads="1"/>
              </p:cNvSpPr>
              <p:nvPr/>
            </p:nvSpPr>
            <p:spPr bwMode="auto">
              <a:xfrm>
                <a:off x="4963" y="3053"/>
                <a:ext cx="158" cy="158"/>
              </a:xfrm>
              <a:prstGeom prst="plus">
                <a:avLst>
                  <a:gd name="adj" fmla="val 3969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  <a:defRPr/>
                </a:pPr>
                <a:endParaRPr lang="cs-CZ" altLang="cs-CZ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791" name="AutoShape 37"/>
              <p:cNvSpPr>
                <a:spLocks noChangeArrowheads="1"/>
              </p:cNvSpPr>
              <p:nvPr/>
            </p:nvSpPr>
            <p:spPr bwMode="auto">
              <a:xfrm>
                <a:off x="4814" y="2903"/>
                <a:ext cx="158" cy="158"/>
              </a:xfrm>
              <a:prstGeom prst="plus">
                <a:avLst>
                  <a:gd name="adj" fmla="val 3969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  <a:defRPr/>
                </a:pPr>
                <a:endParaRPr lang="cs-CZ" altLang="cs-CZ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792" name="AutoShape 38"/>
              <p:cNvSpPr>
                <a:spLocks noChangeArrowheads="1"/>
              </p:cNvSpPr>
              <p:nvPr/>
            </p:nvSpPr>
            <p:spPr bwMode="auto">
              <a:xfrm>
                <a:off x="5005" y="2820"/>
                <a:ext cx="158" cy="158"/>
              </a:xfrm>
              <a:prstGeom prst="plus">
                <a:avLst>
                  <a:gd name="adj" fmla="val 3969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  <a:defRPr/>
                </a:pPr>
                <a:endParaRPr lang="cs-CZ" altLang="cs-CZ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793" name="AutoShape 39"/>
              <p:cNvSpPr>
                <a:spLocks noChangeArrowheads="1"/>
              </p:cNvSpPr>
              <p:nvPr/>
            </p:nvSpPr>
            <p:spPr bwMode="auto">
              <a:xfrm>
                <a:off x="5324" y="2980"/>
                <a:ext cx="158" cy="158"/>
              </a:xfrm>
              <a:prstGeom prst="plus">
                <a:avLst>
                  <a:gd name="adj" fmla="val 3969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  <a:defRPr/>
                </a:pPr>
                <a:endParaRPr lang="cs-CZ" altLang="cs-CZ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794" name="AutoShape 40"/>
              <p:cNvSpPr>
                <a:spLocks noChangeArrowheads="1"/>
              </p:cNvSpPr>
              <p:nvPr/>
            </p:nvSpPr>
            <p:spPr bwMode="auto">
              <a:xfrm>
                <a:off x="5169" y="3119"/>
                <a:ext cx="158" cy="158"/>
              </a:xfrm>
              <a:prstGeom prst="plus">
                <a:avLst>
                  <a:gd name="adj" fmla="val 3969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  <a:defRPr/>
                </a:pPr>
                <a:endParaRPr lang="cs-CZ" altLang="cs-CZ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795" name="AutoShape 41"/>
              <p:cNvSpPr>
                <a:spLocks noChangeArrowheads="1"/>
              </p:cNvSpPr>
              <p:nvPr/>
            </p:nvSpPr>
            <p:spPr bwMode="auto">
              <a:xfrm>
                <a:off x="5257" y="3373"/>
                <a:ext cx="158" cy="158"/>
              </a:xfrm>
              <a:prstGeom prst="plus">
                <a:avLst>
                  <a:gd name="adj" fmla="val 3969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  <a:defRPr/>
                </a:pPr>
                <a:endParaRPr lang="cs-CZ" altLang="cs-CZ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796" name="AutoShape 42"/>
              <p:cNvSpPr>
                <a:spLocks noChangeArrowheads="1"/>
              </p:cNvSpPr>
              <p:nvPr/>
            </p:nvSpPr>
            <p:spPr bwMode="auto">
              <a:xfrm>
                <a:off x="5239" y="2796"/>
                <a:ext cx="158" cy="158"/>
              </a:xfrm>
              <a:prstGeom prst="plus">
                <a:avLst>
                  <a:gd name="adj" fmla="val 3969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  <a:defRPr/>
                </a:pPr>
                <a:endParaRPr lang="cs-CZ" altLang="cs-CZ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17782" name="Picture 43" descr="antibody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67476">
            <a:off x="4979988" y="4773613"/>
            <a:ext cx="1220788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83" name="Rectangle 87"/>
          <p:cNvSpPr>
            <a:spLocks noChangeArrowheads="1"/>
          </p:cNvSpPr>
          <p:nvPr/>
        </p:nvSpPr>
        <p:spPr bwMode="auto">
          <a:xfrm>
            <a:off x="7848600" y="6248401"/>
            <a:ext cx="2819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de-DE" altLang="cs-CZ" sz="100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Leach DR,</a:t>
            </a:r>
            <a:r>
              <a:rPr lang="en-US" altLang="cs-CZ" sz="100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Science</a:t>
            </a:r>
            <a:r>
              <a:rPr lang="en-US" altLang="cs-CZ" sz="1000" i="1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cs-CZ" sz="100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1996;271:1734-1736.</a:t>
            </a:r>
          </a:p>
        </p:txBody>
      </p:sp>
      <p:sp>
        <p:nvSpPr>
          <p:cNvPr id="117784" name="Rectangle 88"/>
          <p:cNvSpPr>
            <a:spLocks noChangeArrowheads="1"/>
          </p:cNvSpPr>
          <p:nvPr/>
        </p:nvSpPr>
        <p:spPr bwMode="auto">
          <a:xfrm>
            <a:off x="3581400" y="5867400"/>
            <a:ext cx="1828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cs-CZ" altLang="cs-CZ" sz="2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Ipilimumab</a:t>
            </a:r>
          </a:p>
        </p:txBody>
      </p:sp>
    </p:spTree>
    <p:extLst>
      <p:ext uri="{BB962C8B-B14F-4D97-AF65-F5344CB8AC3E}">
        <p14:creationId xmlns:p14="http://schemas.microsoft.com/office/powerpoint/2010/main" val="7347797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36"/>
          <p:cNvSpPr/>
          <p:nvPr/>
        </p:nvSpPr>
        <p:spPr bwMode="auto">
          <a:xfrm>
            <a:off x="2987676" y="1912939"/>
            <a:ext cx="4365625" cy="4460875"/>
          </a:xfrm>
          <a:prstGeom prst="roundRect">
            <a:avLst/>
          </a:prstGeom>
          <a:solidFill>
            <a:schemeClr val="tx2">
              <a:lumMod val="20000"/>
              <a:lumOff val="80000"/>
              <a:alpha val="16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rgbClr val="8B3D9A"/>
              </a:buClr>
              <a:buFont typeface="Arial" charset="0"/>
              <a:buChar char="•"/>
              <a:defRPr/>
            </a:pPr>
            <a:endParaRPr lang="en-US" sz="1800" b="1">
              <a:solidFill>
                <a:srgbClr val="FFFFFF"/>
              </a:solidFill>
              <a:latin typeface="Arial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25955" name="TextBox 3"/>
          <p:cNvSpPr txBox="1">
            <a:spLocks noChangeArrowheads="1"/>
          </p:cNvSpPr>
          <p:nvPr/>
        </p:nvSpPr>
        <p:spPr bwMode="auto">
          <a:xfrm>
            <a:off x="1808163" y="6334125"/>
            <a:ext cx="857091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Wingdings" panose="05000000000000000000" pitchFamily="2" charset="2"/>
              <a:buChar char="§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Arial" panose="020B0604020202020204" pitchFamily="34" charset="0"/>
              <a:buChar char="–"/>
              <a:defRPr sz="16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Arial" panose="020B0604020202020204" pitchFamily="34" charset="0"/>
              <a:buChar char="–"/>
              <a:defRPr sz="16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Arial" panose="020B0604020202020204" pitchFamily="34" charset="0"/>
              <a:buChar char="–"/>
              <a:defRPr sz="16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Arial" panose="020B0604020202020204" pitchFamily="34" charset="0"/>
              <a:buChar char="–"/>
              <a:defRPr sz="16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Arial" panose="020B0604020202020204" pitchFamily="34" charset="0"/>
              <a:buChar char="–"/>
              <a:defRPr sz="16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cs-CZ" sz="1400">
                <a:solidFill>
                  <a:srgbClr val="CDCDCF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Gajewski TF, et al. Curr Opin Immunol. 2011;23:286-292. Spranger S, Gajewski T. J Immunother cancer. 2013;1:16.</a:t>
            </a:r>
          </a:p>
        </p:txBody>
      </p:sp>
      <p:sp>
        <p:nvSpPr>
          <p:cNvPr id="125956" name="Title 8"/>
          <p:cNvSpPr>
            <a:spLocks noGrp="1"/>
          </p:cNvSpPr>
          <p:nvPr>
            <p:ph type="title"/>
          </p:nvPr>
        </p:nvSpPr>
        <p:spPr>
          <a:xfrm>
            <a:off x="1863725" y="333376"/>
            <a:ext cx="8464550" cy="1103313"/>
          </a:xfrm>
        </p:spPr>
        <p:txBody>
          <a:bodyPr/>
          <a:lstStyle/>
          <a:p>
            <a:r>
              <a:rPr lang="cs-CZ" altLang="cs-CZ" dirty="0" err="1"/>
              <a:t>Checkpoint</a:t>
            </a:r>
            <a:r>
              <a:rPr lang="cs-CZ" altLang="cs-CZ" dirty="0"/>
              <a:t> </a:t>
            </a:r>
            <a:r>
              <a:rPr lang="cs-CZ" altLang="cs-CZ" dirty="0" err="1"/>
              <a:t>inhibitors</a:t>
            </a:r>
            <a:r>
              <a:rPr lang="cs-CZ" altLang="cs-CZ" dirty="0"/>
              <a:t> – PD-(L)-1</a:t>
            </a:r>
            <a:endParaRPr lang="en-US" altLang="cs-CZ" dirty="0"/>
          </a:p>
        </p:txBody>
      </p:sp>
      <p:sp>
        <p:nvSpPr>
          <p:cNvPr id="125957" name="Content Placeholder 10"/>
          <p:cNvSpPr>
            <a:spLocks noGrp="1"/>
          </p:cNvSpPr>
          <p:nvPr>
            <p:ph sz="half" idx="2"/>
          </p:nvPr>
        </p:nvSpPr>
        <p:spPr>
          <a:xfrm>
            <a:off x="7351714" y="1828800"/>
            <a:ext cx="4365625" cy="45466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altLang="cs-CZ" sz="1800" dirty="0"/>
              <a:t>T cell recruitment </a:t>
            </a:r>
          </a:p>
          <a:p>
            <a:pPr>
              <a:spcBef>
                <a:spcPts val="600"/>
              </a:spcBef>
            </a:pPr>
            <a:endParaRPr lang="cs-CZ" altLang="cs-CZ" sz="1800" dirty="0"/>
          </a:p>
          <a:p>
            <a:pPr>
              <a:spcBef>
                <a:spcPts val="600"/>
              </a:spcBef>
            </a:pPr>
            <a:r>
              <a:rPr lang="en-US" altLang="cs-CZ" sz="1800" dirty="0"/>
              <a:t>Blocking PD1:PD-L1 binding might activate immunity within the tumor microenvironment</a:t>
            </a:r>
          </a:p>
        </p:txBody>
      </p:sp>
      <p:sp>
        <p:nvSpPr>
          <p:cNvPr id="125958" name="TextBox 11"/>
          <p:cNvSpPr txBox="1">
            <a:spLocks noChangeArrowheads="1"/>
          </p:cNvSpPr>
          <p:nvPr/>
        </p:nvSpPr>
        <p:spPr bwMode="auto">
          <a:xfrm>
            <a:off x="1630364" y="3433763"/>
            <a:ext cx="11191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Wingdings" panose="05000000000000000000" pitchFamily="2" charset="2"/>
              <a:buChar char="§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Arial" panose="020B0604020202020204" pitchFamily="34" charset="0"/>
              <a:buChar char="–"/>
              <a:defRPr sz="16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Arial" panose="020B0604020202020204" pitchFamily="34" charset="0"/>
              <a:buChar char="–"/>
              <a:defRPr sz="16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Arial" panose="020B0604020202020204" pitchFamily="34" charset="0"/>
              <a:buChar char="–"/>
              <a:defRPr sz="16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Arial" panose="020B0604020202020204" pitchFamily="34" charset="0"/>
              <a:buChar char="–"/>
              <a:defRPr sz="16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Arial" panose="020B0604020202020204" pitchFamily="34" charset="0"/>
              <a:buChar char="–"/>
              <a:defRPr sz="16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cs-CZ" sz="1600" b="1">
                <a:solidFill>
                  <a:srgbClr val="FFFFFF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Cytotoxic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cs-CZ" sz="1600" b="1">
                <a:solidFill>
                  <a:srgbClr val="FFFFFF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T cell</a:t>
            </a:r>
          </a:p>
        </p:txBody>
      </p:sp>
      <p:cxnSp>
        <p:nvCxnSpPr>
          <p:cNvPr id="125959" name="Straight Arrow Connector 24"/>
          <p:cNvCxnSpPr>
            <a:cxnSpLocks noChangeShapeType="1"/>
          </p:cNvCxnSpPr>
          <p:nvPr/>
        </p:nvCxnSpPr>
        <p:spPr bwMode="auto">
          <a:xfrm>
            <a:off x="2786064" y="2963863"/>
            <a:ext cx="700087" cy="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5960" name="TextBox 37"/>
          <p:cNvSpPr txBox="1">
            <a:spLocks noChangeArrowheads="1"/>
          </p:cNvSpPr>
          <p:nvPr/>
        </p:nvSpPr>
        <p:spPr bwMode="auto">
          <a:xfrm>
            <a:off x="3175000" y="3421064"/>
            <a:ext cx="14033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Wingdings" panose="05000000000000000000" pitchFamily="2" charset="2"/>
              <a:buChar char="§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Arial" panose="020B0604020202020204" pitchFamily="34" charset="0"/>
              <a:buChar char="–"/>
              <a:defRPr sz="16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Arial" panose="020B0604020202020204" pitchFamily="34" charset="0"/>
              <a:buChar char="–"/>
              <a:defRPr sz="16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Arial" panose="020B0604020202020204" pitchFamily="34" charset="0"/>
              <a:buChar char="–"/>
              <a:defRPr sz="16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Arial" panose="020B0604020202020204" pitchFamily="34" charset="0"/>
              <a:buChar char="–"/>
              <a:defRPr sz="16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Arial" panose="020B0604020202020204" pitchFamily="34" charset="0"/>
              <a:buChar char="–"/>
              <a:defRPr sz="16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cs-CZ" sz="1600" b="1">
                <a:solidFill>
                  <a:srgbClr val="FFFFFF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Chemokines</a:t>
            </a:r>
          </a:p>
        </p:txBody>
      </p:sp>
      <p:sp>
        <p:nvSpPr>
          <p:cNvPr id="125961" name="TextBox 38"/>
          <p:cNvSpPr txBox="1">
            <a:spLocks noChangeArrowheads="1"/>
          </p:cNvSpPr>
          <p:nvPr/>
        </p:nvSpPr>
        <p:spPr bwMode="auto">
          <a:xfrm>
            <a:off x="2544764" y="2443163"/>
            <a:ext cx="1336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Wingdings" panose="05000000000000000000" pitchFamily="2" charset="2"/>
              <a:buChar char="§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Arial" panose="020B0604020202020204" pitchFamily="34" charset="0"/>
              <a:buChar char="–"/>
              <a:defRPr sz="16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Arial" panose="020B0604020202020204" pitchFamily="34" charset="0"/>
              <a:buChar char="–"/>
              <a:defRPr sz="16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Arial" panose="020B0604020202020204" pitchFamily="34" charset="0"/>
              <a:buChar char="–"/>
              <a:defRPr sz="16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Arial" panose="020B0604020202020204" pitchFamily="34" charset="0"/>
              <a:buChar char="–"/>
              <a:defRPr sz="16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Arial" panose="020B0604020202020204" pitchFamily="34" charset="0"/>
              <a:buChar char="–"/>
              <a:defRPr sz="16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cs-CZ" sz="2000" b="1">
                <a:solidFill>
                  <a:srgbClr val="FFFFFF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Migration</a:t>
            </a:r>
          </a:p>
        </p:txBody>
      </p:sp>
      <p:grpSp>
        <p:nvGrpSpPr>
          <p:cNvPr id="125962" name="Group 39"/>
          <p:cNvGrpSpPr>
            <a:grpSpLocks/>
          </p:cNvGrpSpPr>
          <p:nvPr/>
        </p:nvGrpSpPr>
        <p:grpSpPr bwMode="auto">
          <a:xfrm>
            <a:off x="3502026" y="5354638"/>
            <a:ext cx="760413" cy="779462"/>
            <a:chOff x="387347" y="3732168"/>
            <a:chExt cx="759809" cy="779462"/>
          </a:xfrm>
        </p:grpSpPr>
        <p:grpSp>
          <p:nvGrpSpPr>
            <p:cNvPr id="126025" name="Group 26"/>
            <p:cNvGrpSpPr>
              <a:grpSpLocks/>
            </p:cNvGrpSpPr>
            <p:nvPr/>
          </p:nvGrpSpPr>
          <p:grpSpPr bwMode="auto">
            <a:xfrm>
              <a:off x="387347" y="3732168"/>
              <a:ext cx="758825" cy="779462"/>
              <a:chOff x="387347" y="3732168"/>
              <a:chExt cx="758825" cy="779462"/>
            </a:xfrm>
          </p:grpSpPr>
          <p:sp>
            <p:nvSpPr>
              <p:cNvPr id="43" name="Freeform 42"/>
              <p:cNvSpPr/>
              <p:nvPr/>
            </p:nvSpPr>
            <p:spPr bwMode="auto">
              <a:xfrm>
                <a:off x="387347" y="3732168"/>
                <a:ext cx="758222" cy="779462"/>
              </a:xfrm>
              <a:custGeom>
                <a:avLst/>
                <a:gdLst>
                  <a:gd name="connsiteX0" fmla="*/ 56752 w 760015"/>
                  <a:gd name="connsiteY0" fmla="*/ 164306 h 779860"/>
                  <a:gd name="connsiteX1" fmla="*/ 159146 w 760015"/>
                  <a:gd name="connsiteY1" fmla="*/ 76200 h 779860"/>
                  <a:gd name="connsiteX2" fmla="*/ 306784 w 760015"/>
                  <a:gd name="connsiteY2" fmla="*/ 7144 h 779860"/>
                  <a:gd name="connsiteX3" fmla="*/ 511571 w 760015"/>
                  <a:gd name="connsiteY3" fmla="*/ 33337 h 779860"/>
                  <a:gd name="connsiteX4" fmla="*/ 654446 w 760015"/>
                  <a:gd name="connsiteY4" fmla="*/ 142875 h 779860"/>
                  <a:gd name="connsiteX5" fmla="*/ 740171 w 760015"/>
                  <a:gd name="connsiteY5" fmla="*/ 288131 h 779860"/>
                  <a:gd name="connsiteX6" fmla="*/ 744934 w 760015"/>
                  <a:gd name="connsiteY6" fmla="*/ 495300 h 779860"/>
                  <a:gd name="connsiteX7" fmla="*/ 649684 w 760015"/>
                  <a:gd name="connsiteY7" fmla="*/ 671512 h 779860"/>
                  <a:gd name="connsiteX8" fmla="*/ 518715 w 760015"/>
                  <a:gd name="connsiteY8" fmla="*/ 747712 h 779860"/>
                  <a:gd name="connsiteX9" fmla="*/ 340121 w 760015"/>
                  <a:gd name="connsiteY9" fmla="*/ 769144 h 779860"/>
                  <a:gd name="connsiteX10" fmla="*/ 137715 w 760015"/>
                  <a:gd name="connsiteY10" fmla="*/ 683419 h 779860"/>
                  <a:gd name="connsiteX11" fmla="*/ 21034 w 760015"/>
                  <a:gd name="connsiteY11" fmla="*/ 481012 h 779860"/>
                  <a:gd name="connsiteX12" fmla="*/ 11509 w 760015"/>
                  <a:gd name="connsiteY12" fmla="*/ 259556 h 779860"/>
                  <a:gd name="connsiteX13" fmla="*/ 56752 w 760015"/>
                  <a:gd name="connsiteY13" fmla="*/ 164306 h 779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0015" h="779860">
                    <a:moveTo>
                      <a:pt x="56752" y="164306"/>
                    </a:moveTo>
                    <a:cubicBezTo>
                      <a:pt x="81358" y="133747"/>
                      <a:pt x="117474" y="102394"/>
                      <a:pt x="159146" y="76200"/>
                    </a:cubicBezTo>
                    <a:cubicBezTo>
                      <a:pt x="200818" y="50006"/>
                      <a:pt x="248047" y="14288"/>
                      <a:pt x="306784" y="7144"/>
                    </a:cubicBezTo>
                    <a:cubicBezTo>
                      <a:pt x="365521" y="0"/>
                      <a:pt x="453627" y="10715"/>
                      <a:pt x="511571" y="33337"/>
                    </a:cubicBezTo>
                    <a:cubicBezTo>
                      <a:pt x="569515" y="55959"/>
                      <a:pt x="616346" y="100409"/>
                      <a:pt x="654446" y="142875"/>
                    </a:cubicBezTo>
                    <a:cubicBezTo>
                      <a:pt x="692546" y="185341"/>
                      <a:pt x="725090" y="229394"/>
                      <a:pt x="740171" y="288131"/>
                    </a:cubicBezTo>
                    <a:cubicBezTo>
                      <a:pt x="755252" y="346869"/>
                      <a:pt x="760015" y="431403"/>
                      <a:pt x="744934" y="495300"/>
                    </a:cubicBezTo>
                    <a:cubicBezTo>
                      <a:pt x="729853" y="559197"/>
                      <a:pt x="687387" y="629443"/>
                      <a:pt x="649684" y="671512"/>
                    </a:cubicBezTo>
                    <a:cubicBezTo>
                      <a:pt x="611981" y="713581"/>
                      <a:pt x="570309" y="731440"/>
                      <a:pt x="518715" y="747712"/>
                    </a:cubicBezTo>
                    <a:cubicBezTo>
                      <a:pt x="467121" y="763984"/>
                      <a:pt x="403621" y="779860"/>
                      <a:pt x="340121" y="769144"/>
                    </a:cubicBezTo>
                    <a:cubicBezTo>
                      <a:pt x="276621" y="758429"/>
                      <a:pt x="190896" y="731441"/>
                      <a:pt x="137715" y="683419"/>
                    </a:cubicBezTo>
                    <a:cubicBezTo>
                      <a:pt x="84534" y="635397"/>
                      <a:pt x="42068" y="551656"/>
                      <a:pt x="21034" y="481012"/>
                    </a:cubicBezTo>
                    <a:cubicBezTo>
                      <a:pt x="0" y="410368"/>
                      <a:pt x="4365" y="313531"/>
                      <a:pt x="11509" y="259556"/>
                    </a:cubicBezTo>
                    <a:cubicBezTo>
                      <a:pt x="18653" y="205581"/>
                      <a:pt x="32146" y="194865"/>
                      <a:pt x="56752" y="16430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C00000"/>
                  </a:gs>
                  <a:gs pos="50000">
                    <a:srgbClr val="FF0000"/>
                  </a:gs>
                  <a:gs pos="100000">
                    <a:srgbClr val="C00000"/>
                  </a:gs>
                </a:gsLst>
                <a:lin ang="10800000" scaled="1"/>
                <a:tileRect/>
              </a:gradFill>
              <a:ln w="12700">
                <a:solidFill>
                  <a:schemeClr val="bg2">
                    <a:lumMod val="10000"/>
                  </a:schemeClr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9pPr>
              </a:lstStyle>
              <a:p>
                <a:pPr algn="ctr">
                  <a:defRPr/>
                </a:pPr>
                <a:endParaRPr lang="en-US" sz="1400" dirty="0">
                  <a:solidFill>
                    <a:srgbClr val="CDCDCF"/>
                  </a:solidFill>
                  <a:ea typeface="MS PGothic" pitchFamily="34" charset="-128"/>
                </a:endParaRPr>
              </a:p>
            </p:txBody>
          </p:sp>
          <p:sp>
            <p:nvSpPr>
              <p:cNvPr id="44" name="Freeform 43"/>
              <p:cNvSpPr/>
              <p:nvPr/>
            </p:nvSpPr>
            <p:spPr bwMode="auto">
              <a:xfrm>
                <a:off x="550206" y="3920588"/>
                <a:ext cx="496903" cy="502584"/>
              </a:xfrm>
              <a:custGeom>
                <a:avLst/>
                <a:gdLst>
                  <a:gd name="connsiteX0" fmla="*/ 7937 w 497682"/>
                  <a:gd name="connsiteY0" fmla="*/ 321071 h 502841"/>
                  <a:gd name="connsiteX1" fmla="*/ 22225 w 497682"/>
                  <a:gd name="connsiteY1" fmla="*/ 173434 h 502841"/>
                  <a:gd name="connsiteX2" fmla="*/ 141287 w 497682"/>
                  <a:gd name="connsiteY2" fmla="*/ 42465 h 502841"/>
                  <a:gd name="connsiteX3" fmla="*/ 250825 w 497682"/>
                  <a:gd name="connsiteY3" fmla="*/ 1984 h 502841"/>
                  <a:gd name="connsiteX4" fmla="*/ 372269 w 497682"/>
                  <a:gd name="connsiteY4" fmla="*/ 30559 h 502841"/>
                  <a:gd name="connsiteX5" fmla="*/ 453231 w 497682"/>
                  <a:gd name="connsiteY5" fmla="*/ 128190 h 502841"/>
                  <a:gd name="connsiteX6" fmla="*/ 496094 w 497682"/>
                  <a:gd name="connsiteY6" fmla="*/ 244871 h 502841"/>
                  <a:gd name="connsiteX7" fmla="*/ 443706 w 497682"/>
                  <a:gd name="connsiteY7" fmla="*/ 382984 h 502841"/>
                  <a:gd name="connsiteX8" fmla="*/ 336550 w 497682"/>
                  <a:gd name="connsiteY8" fmla="*/ 471090 h 502841"/>
                  <a:gd name="connsiteX9" fmla="*/ 210344 w 497682"/>
                  <a:gd name="connsiteY9" fmla="*/ 494903 h 502841"/>
                  <a:gd name="connsiteX10" fmla="*/ 53181 w 497682"/>
                  <a:gd name="connsiteY10" fmla="*/ 423465 h 502841"/>
                  <a:gd name="connsiteX11" fmla="*/ 7937 w 497682"/>
                  <a:gd name="connsiteY11" fmla="*/ 321071 h 502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97682" h="502841">
                    <a:moveTo>
                      <a:pt x="7937" y="321071"/>
                    </a:moveTo>
                    <a:cubicBezTo>
                      <a:pt x="2778" y="279399"/>
                      <a:pt x="0" y="219868"/>
                      <a:pt x="22225" y="173434"/>
                    </a:cubicBezTo>
                    <a:cubicBezTo>
                      <a:pt x="44450" y="127000"/>
                      <a:pt x="103187" y="71040"/>
                      <a:pt x="141287" y="42465"/>
                    </a:cubicBezTo>
                    <a:cubicBezTo>
                      <a:pt x="179387" y="13890"/>
                      <a:pt x="212328" y="3968"/>
                      <a:pt x="250825" y="1984"/>
                    </a:cubicBezTo>
                    <a:cubicBezTo>
                      <a:pt x="289322" y="0"/>
                      <a:pt x="338535" y="9525"/>
                      <a:pt x="372269" y="30559"/>
                    </a:cubicBezTo>
                    <a:cubicBezTo>
                      <a:pt x="406003" y="51593"/>
                      <a:pt x="432594" y="92471"/>
                      <a:pt x="453231" y="128190"/>
                    </a:cubicBezTo>
                    <a:cubicBezTo>
                      <a:pt x="473869" y="163909"/>
                      <a:pt x="497682" y="202405"/>
                      <a:pt x="496094" y="244871"/>
                    </a:cubicBezTo>
                    <a:cubicBezTo>
                      <a:pt x="494507" y="287337"/>
                      <a:pt x="470297" y="345281"/>
                      <a:pt x="443706" y="382984"/>
                    </a:cubicBezTo>
                    <a:cubicBezTo>
                      <a:pt x="417115" y="420687"/>
                      <a:pt x="375444" y="452437"/>
                      <a:pt x="336550" y="471090"/>
                    </a:cubicBezTo>
                    <a:cubicBezTo>
                      <a:pt x="297656" y="489743"/>
                      <a:pt x="257572" y="502841"/>
                      <a:pt x="210344" y="494903"/>
                    </a:cubicBezTo>
                    <a:cubicBezTo>
                      <a:pt x="163116" y="486965"/>
                      <a:pt x="87709" y="454024"/>
                      <a:pt x="53181" y="423465"/>
                    </a:cubicBezTo>
                    <a:cubicBezTo>
                      <a:pt x="18653" y="392906"/>
                      <a:pt x="13096" y="362743"/>
                      <a:pt x="7937" y="32107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C00000"/>
                  </a:gs>
                  <a:gs pos="50000">
                    <a:srgbClr val="FF0000"/>
                  </a:gs>
                  <a:gs pos="100000">
                    <a:srgbClr val="C00000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>
                <a:solidFill>
                  <a:schemeClr val="bg2">
                    <a:lumMod val="10000"/>
                  </a:schemeClr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9pPr>
              </a:lstStyle>
              <a:p>
                <a:pPr algn="ctr">
                  <a:defRPr/>
                </a:pPr>
                <a:endParaRPr lang="en-US" sz="1400" dirty="0">
                  <a:solidFill>
                    <a:srgbClr val="CDCDCF"/>
                  </a:solidFill>
                  <a:ea typeface="MS PGothic" pitchFamily="34" charset="-128"/>
                </a:endParaRPr>
              </a:p>
            </p:txBody>
          </p:sp>
        </p:grpSp>
        <p:sp>
          <p:nvSpPr>
            <p:cNvPr id="126026" name="Text Box 7"/>
            <p:cNvSpPr txBox="1">
              <a:spLocks noChangeArrowheads="1"/>
            </p:cNvSpPr>
            <p:nvPr/>
          </p:nvSpPr>
          <p:spPr bwMode="auto">
            <a:xfrm>
              <a:off x="387347" y="4039070"/>
              <a:ext cx="759809" cy="286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8B3D9A"/>
                </a:buClr>
                <a:buFont typeface="Wingdings" panose="05000000000000000000" pitchFamily="2" charset="2"/>
                <a:buChar char="§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8B3D9A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8B3D9A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8B3D9A"/>
                </a:buClr>
                <a:buFont typeface="Arial" panose="020B0604020202020204" pitchFamily="34" charset="0"/>
                <a:buChar char="–"/>
                <a:defRPr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8B3D9A"/>
                </a:buClr>
                <a:buFont typeface="Arial" panose="020B0604020202020204" pitchFamily="34" charset="0"/>
                <a:buChar char="–"/>
                <a:defRPr sz="16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8B3D9A"/>
                </a:buClr>
                <a:buFont typeface="Arial" panose="020B0604020202020204" pitchFamily="34" charset="0"/>
                <a:buChar char="–"/>
                <a:defRPr sz="16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8B3D9A"/>
                </a:buClr>
                <a:buFont typeface="Arial" panose="020B0604020202020204" pitchFamily="34" charset="0"/>
                <a:buChar char="–"/>
                <a:defRPr sz="16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8B3D9A"/>
                </a:buClr>
                <a:buFont typeface="Arial" panose="020B0604020202020204" pitchFamily="34" charset="0"/>
                <a:buChar char="–"/>
                <a:defRPr sz="16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8B3D9A"/>
                </a:buClr>
                <a:buFont typeface="Arial" panose="020B0604020202020204" pitchFamily="34" charset="0"/>
                <a:buChar char="–"/>
                <a:defRPr sz="16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35000"/>
                </a:spcBef>
                <a:spcAft>
                  <a:spcPct val="25000"/>
                </a:spcAft>
                <a:buNone/>
                <a:defRPr/>
              </a:pPr>
              <a:r>
                <a:rPr lang="en-US" altLang="en-US" sz="1400" b="1">
                  <a:solidFill>
                    <a:srgbClr val="FFFFFF"/>
                  </a:solidFill>
                  <a:ea typeface="MS PGothic" panose="020B0600070205080204" pitchFamily="34" charset="-128"/>
                  <a:cs typeface="Arial" panose="020B0604020202020204" pitchFamily="34" charset="0"/>
                </a:rPr>
                <a:t>T reg</a:t>
              </a:r>
            </a:p>
          </p:txBody>
        </p:sp>
      </p:grpSp>
      <p:sp>
        <p:nvSpPr>
          <p:cNvPr id="75" name="Oval 74"/>
          <p:cNvSpPr/>
          <p:nvPr/>
        </p:nvSpPr>
        <p:spPr bwMode="auto">
          <a:xfrm>
            <a:off x="3817939" y="3049589"/>
            <a:ext cx="174625" cy="174625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rgbClr val="8B3D9A"/>
              </a:buClr>
              <a:buFont typeface="Arial" charset="0"/>
              <a:buChar char="•"/>
              <a:defRPr/>
            </a:pPr>
            <a:endParaRPr lang="en-US" sz="1800" b="1">
              <a:solidFill>
                <a:srgbClr val="FFFFFF"/>
              </a:solidFill>
              <a:latin typeface="Arial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6" name="Oval 75"/>
          <p:cNvSpPr/>
          <p:nvPr/>
        </p:nvSpPr>
        <p:spPr bwMode="auto">
          <a:xfrm>
            <a:off x="3611564" y="3168651"/>
            <a:ext cx="174625" cy="174625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rgbClr val="8B3D9A"/>
              </a:buClr>
              <a:buFont typeface="Arial" charset="0"/>
              <a:buChar char="•"/>
              <a:defRPr/>
            </a:pPr>
            <a:endParaRPr lang="en-US" sz="1800" b="1">
              <a:solidFill>
                <a:srgbClr val="FFFFFF"/>
              </a:solidFill>
              <a:latin typeface="Arial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7" name="Oval 76"/>
          <p:cNvSpPr/>
          <p:nvPr/>
        </p:nvSpPr>
        <p:spPr bwMode="auto">
          <a:xfrm>
            <a:off x="3836989" y="3286125"/>
            <a:ext cx="174625" cy="173038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rgbClr val="8B3D9A"/>
              </a:buClr>
              <a:buFont typeface="Arial" charset="0"/>
              <a:buChar char="•"/>
              <a:defRPr/>
            </a:pPr>
            <a:endParaRPr lang="en-US" sz="1800" b="1">
              <a:solidFill>
                <a:srgbClr val="FFFFFF"/>
              </a:solidFill>
              <a:latin typeface="Arial" charset="0"/>
              <a:ea typeface="ＭＳ Ｐゴシック" charset="0"/>
              <a:cs typeface="Arial" panose="020B0604020202020204" pitchFamily="34" charset="0"/>
            </a:endParaRPr>
          </a:p>
        </p:txBody>
      </p:sp>
      <p:grpSp>
        <p:nvGrpSpPr>
          <p:cNvPr id="125966" name="Group 1"/>
          <p:cNvGrpSpPr>
            <a:grpSpLocks/>
          </p:cNvGrpSpPr>
          <p:nvPr/>
        </p:nvGrpSpPr>
        <p:grpSpPr bwMode="auto">
          <a:xfrm>
            <a:off x="4494213" y="2255839"/>
            <a:ext cx="2635250" cy="2085975"/>
            <a:chOff x="2969753" y="3566059"/>
            <a:chExt cx="2635180" cy="2087042"/>
          </a:xfrm>
        </p:grpSpPr>
        <p:sp>
          <p:nvSpPr>
            <p:cNvPr id="74" name="Can 73"/>
            <p:cNvSpPr/>
            <p:nvPr/>
          </p:nvSpPr>
          <p:spPr bwMode="auto">
            <a:xfrm rot="18879773">
              <a:off x="3585652" y="4905068"/>
              <a:ext cx="130242" cy="231769"/>
            </a:xfrm>
            <a:prstGeom prst="can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Font typeface="Arial" charset="0"/>
                <a:buChar char="•"/>
                <a:defRPr/>
              </a:pPr>
              <a:endParaRPr lang="en-US" sz="1800" b="1">
                <a:solidFill>
                  <a:srgbClr val="8B3D9A">
                    <a:lumMod val="60000"/>
                    <a:lumOff val="40000"/>
                  </a:srgbClr>
                </a:solidFill>
                <a:latin typeface="Arial" charset="0"/>
                <a:ea typeface="ＭＳ Ｐゴシック" charset="0"/>
                <a:cs typeface="Arial" panose="020B0604020202020204" pitchFamily="34" charset="0"/>
              </a:endParaRPr>
            </a:p>
          </p:txBody>
        </p:sp>
        <p:sp>
          <p:nvSpPr>
            <p:cNvPr id="80" name="Can 79"/>
            <p:cNvSpPr/>
            <p:nvPr/>
          </p:nvSpPr>
          <p:spPr bwMode="auto">
            <a:xfrm rot="5400000">
              <a:off x="5392181" y="4368238"/>
              <a:ext cx="120712" cy="304792"/>
            </a:xfrm>
            <a:prstGeom prst="can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Font typeface="Arial" charset="0"/>
                <a:buChar char="•"/>
                <a:defRPr/>
              </a:pPr>
              <a:endParaRPr lang="en-US" sz="1800" b="1">
                <a:solidFill>
                  <a:srgbClr val="8B3D9A">
                    <a:lumMod val="60000"/>
                    <a:lumOff val="40000"/>
                  </a:srgbClr>
                </a:solidFill>
                <a:latin typeface="Arial" charset="0"/>
                <a:ea typeface="ＭＳ Ｐゴシック" charset="0"/>
                <a:cs typeface="Arial" panose="020B0604020202020204" pitchFamily="34" charset="0"/>
              </a:endParaRPr>
            </a:p>
          </p:txBody>
        </p:sp>
        <p:sp>
          <p:nvSpPr>
            <p:cNvPr id="81" name="Can 80"/>
            <p:cNvSpPr/>
            <p:nvPr/>
          </p:nvSpPr>
          <p:spPr bwMode="auto">
            <a:xfrm rot="10519429">
              <a:off x="4581022" y="5414854"/>
              <a:ext cx="133346" cy="238247"/>
            </a:xfrm>
            <a:prstGeom prst="can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Font typeface="Arial" charset="0"/>
                <a:buChar char="•"/>
                <a:defRPr/>
              </a:pPr>
              <a:endParaRPr lang="en-US" sz="1800" b="1">
                <a:solidFill>
                  <a:srgbClr val="8B3D9A">
                    <a:lumMod val="60000"/>
                    <a:lumOff val="40000"/>
                  </a:srgbClr>
                </a:solidFill>
                <a:latin typeface="Arial" charset="0"/>
                <a:ea typeface="ＭＳ Ｐゴシック" charset="0"/>
                <a:cs typeface="Arial" panose="020B0604020202020204" pitchFamily="34" charset="0"/>
              </a:endParaRPr>
            </a:p>
          </p:txBody>
        </p:sp>
        <p:sp>
          <p:nvSpPr>
            <p:cNvPr id="14" name="Can 13"/>
            <p:cNvSpPr/>
            <p:nvPr/>
          </p:nvSpPr>
          <p:spPr bwMode="auto">
            <a:xfrm rot="18879773">
              <a:off x="3728523" y="3885372"/>
              <a:ext cx="130242" cy="231769"/>
            </a:xfrm>
            <a:prstGeom prst="can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Font typeface="Arial" charset="0"/>
                <a:buChar char="•"/>
                <a:defRPr/>
              </a:pPr>
              <a:endParaRPr lang="en-US" sz="1800" b="1">
                <a:solidFill>
                  <a:srgbClr val="8B3D9A">
                    <a:lumMod val="60000"/>
                    <a:lumOff val="40000"/>
                  </a:srgbClr>
                </a:solidFill>
                <a:latin typeface="Arial" charset="0"/>
                <a:ea typeface="ＭＳ Ｐゴシック" charset="0"/>
                <a:cs typeface="Arial" panose="020B0604020202020204" pitchFamily="34" charset="0"/>
              </a:endParaRPr>
            </a:p>
          </p:txBody>
        </p:sp>
        <p:grpSp>
          <p:nvGrpSpPr>
            <p:cNvPr id="125995" name="Group 44"/>
            <p:cNvGrpSpPr>
              <a:grpSpLocks/>
            </p:cNvGrpSpPr>
            <p:nvPr/>
          </p:nvGrpSpPr>
          <p:grpSpPr bwMode="auto">
            <a:xfrm>
              <a:off x="4004403" y="4366851"/>
              <a:ext cx="702408" cy="773185"/>
              <a:chOff x="6244431" y="2503487"/>
              <a:chExt cx="1040210" cy="1144985"/>
            </a:xfrm>
          </p:grpSpPr>
          <p:sp>
            <p:nvSpPr>
              <p:cNvPr id="46" name="Freeform 45"/>
              <p:cNvSpPr/>
              <p:nvPr/>
            </p:nvSpPr>
            <p:spPr bwMode="auto">
              <a:xfrm>
                <a:off x="6244983" y="2503068"/>
                <a:ext cx="1039096" cy="1145462"/>
              </a:xfrm>
              <a:custGeom>
                <a:avLst/>
                <a:gdLst>
                  <a:gd name="connsiteX0" fmla="*/ 115888 w 1040210"/>
                  <a:gd name="connsiteY0" fmla="*/ 384969 h 1144985"/>
                  <a:gd name="connsiteX1" fmla="*/ 123032 w 1040210"/>
                  <a:gd name="connsiteY1" fmla="*/ 330201 h 1144985"/>
                  <a:gd name="connsiteX2" fmla="*/ 103982 w 1040210"/>
                  <a:gd name="connsiteY2" fmla="*/ 265907 h 1144985"/>
                  <a:gd name="connsiteX3" fmla="*/ 89694 w 1040210"/>
                  <a:gd name="connsiteY3" fmla="*/ 218282 h 1144985"/>
                  <a:gd name="connsiteX4" fmla="*/ 125413 w 1040210"/>
                  <a:gd name="connsiteY4" fmla="*/ 213519 h 1144985"/>
                  <a:gd name="connsiteX5" fmla="*/ 180182 w 1040210"/>
                  <a:gd name="connsiteY5" fmla="*/ 246857 h 1144985"/>
                  <a:gd name="connsiteX6" fmla="*/ 227807 w 1040210"/>
                  <a:gd name="connsiteY6" fmla="*/ 270669 h 1144985"/>
                  <a:gd name="connsiteX7" fmla="*/ 244475 w 1040210"/>
                  <a:gd name="connsiteY7" fmla="*/ 273051 h 1144985"/>
                  <a:gd name="connsiteX8" fmla="*/ 318294 w 1040210"/>
                  <a:gd name="connsiteY8" fmla="*/ 232569 h 1144985"/>
                  <a:gd name="connsiteX9" fmla="*/ 449263 w 1040210"/>
                  <a:gd name="connsiteY9" fmla="*/ 184944 h 1144985"/>
                  <a:gd name="connsiteX10" fmla="*/ 539750 w 1040210"/>
                  <a:gd name="connsiteY10" fmla="*/ 184944 h 1144985"/>
                  <a:gd name="connsiteX11" fmla="*/ 601663 w 1040210"/>
                  <a:gd name="connsiteY11" fmla="*/ 118269 h 1144985"/>
                  <a:gd name="connsiteX12" fmla="*/ 646907 w 1040210"/>
                  <a:gd name="connsiteY12" fmla="*/ 34926 h 1144985"/>
                  <a:gd name="connsiteX13" fmla="*/ 718344 w 1040210"/>
                  <a:gd name="connsiteY13" fmla="*/ 3969 h 1144985"/>
                  <a:gd name="connsiteX14" fmla="*/ 758825 w 1040210"/>
                  <a:gd name="connsiteY14" fmla="*/ 11113 h 1144985"/>
                  <a:gd name="connsiteX15" fmla="*/ 763588 w 1040210"/>
                  <a:gd name="connsiteY15" fmla="*/ 70644 h 1144985"/>
                  <a:gd name="connsiteX16" fmla="*/ 799307 w 1040210"/>
                  <a:gd name="connsiteY16" fmla="*/ 130176 h 1144985"/>
                  <a:gd name="connsiteX17" fmla="*/ 837407 w 1040210"/>
                  <a:gd name="connsiteY17" fmla="*/ 158751 h 1144985"/>
                  <a:gd name="connsiteX18" fmla="*/ 920750 w 1040210"/>
                  <a:gd name="connsiteY18" fmla="*/ 158751 h 1144985"/>
                  <a:gd name="connsiteX19" fmla="*/ 965994 w 1040210"/>
                  <a:gd name="connsiteY19" fmla="*/ 175419 h 1144985"/>
                  <a:gd name="connsiteX20" fmla="*/ 968375 w 1040210"/>
                  <a:gd name="connsiteY20" fmla="*/ 215901 h 1144985"/>
                  <a:gd name="connsiteX21" fmla="*/ 946944 w 1040210"/>
                  <a:gd name="connsiteY21" fmla="*/ 275432 h 1144985"/>
                  <a:gd name="connsiteX22" fmla="*/ 946944 w 1040210"/>
                  <a:gd name="connsiteY22" fmla="*/ 334963 h 1144985"/>
                  <a:gd name="connsiteX23" fmla="*/ 982663 w 1040210"/>
                  <a:gd name="connsiteY23" fmla="*/ 401638 h 1144985"/>
                  <a:gd name="connsiteX24" fmla="*/ 1008857 w 1040210"/>
                  <a:gd name="connsiteY24" fmla="*/ 523082 h 1144985"/>
                  <a:gd name="connsiteX25" fmla="*/ 999332 w 1040210"/>
                  <a:gd name="connsiteY25" fmla="*/ 727869 h 1144985"/>
                  <a:gd name="connsiteX26" fmla="*/ 989807 w 1040210"/>
                  <a:gd name="connsiteY26" fmla="*/ 765969 h 1144985"/>
                  <a:gd name="connsiteX27" fmla="*/ 1006475 w 1040210"/>
                  <a:gd name="connsiteY27" fmla="*/ 811213 h 1144985"/>
                  <a:gd name="connsiteX28" fmla="*/ 1039813 w 1040210"/>
                  <a:gd name="connsiteY28" fmla="*/ 856457 h 1144985"/>
                  <a:gd name="connsiteX29" fmla="*/ 1004094 w 1040210"/>
                  <a:gd name="connsiteY29" fmla="*/ 899319 h 1144985"/>
                  <a:gd name="connsiteX30" fmla="*/ 937419 w 1040210"/>
                  <a:gd name="connsiteY30" fmla="*/ 908844 h 1144985"/>
                  <a:gd name="connsiteX31" fmla="*/ 885032 w 1040210"/>
                  <a:gd name="connsiteY31" fmla="*/ 915988 h 1144985"/>
                  <a:gd name="connsiteX32" fmla="*/ 851694 w 1040210"/>
                  <a:gd name="connsiteY32" fmla="*/ 949326 h 1144985"/>
                  <a:gd name="connsiteX33" fmla="*/ 763588 w 1040210"/>
                  <a:gd name="connsiteY33" fmla="*/ 999332 h 1144985"/>
                  <a:gd name="connsiteX34" fmla="*/ 699294 w 1040210"/>
                  <a:gd name="connsiteY34" fmla="*/ 1068388 h 1144985"/>
                  <a:gd name="connsiteX35" fmla="*/ 658813 w 1040210"/>
                  <a:gd name="connsiteY35" fmla="*/ 1082676 h 1144985"/>
                  <a:gd name="connsiteX36" fmla="*/ 604044 w 1040210"/>
                  <a:gd name="connsiteY36" fmla="*/ 1051719 h 1144985"/>
                  <a:gd name="connsiteX37" fmla="*/ 573088 w 1040210"/>
                  <a:gd name="connsiteY37" fmla="*/ 1058863 h 1144985"/>
                  <a:gd name="connsiteX38" fmla="*/ 494507 w 1040210"/>
                  <a:gd name="connsiteY38" fmla="*/ 1120776 h 1144985"/>
                  <a:gd name="connsiteX39" fmla="*/ 461169 w 1040210"/>
                  <a:gd name="connsiteY39" fmla="*/ 1137444 h 1144985"/>
                  <a:gd name="connsiteX40" fmla="*/ 413544 w 1040210"/>
                  <a:gd name="connsiteY40" fmla="*/ 1075532 h 1144985"/>
                  <a:gd name="connsiteX41" fmla="*/ 332582 w 1040210"/>
                  <a:gd name="connsiteY41" fmla="*/ 1006476 h 1144985"/>
                  <a:gd name="connsiteX42" fmla="*/ 268288 w 1040210"/>
                  <a:gd name="connsiteY42" fmla="*/ 1027907 h 1144985"/>
                  <a:gd name="connsiteX43" fmla="*/ 237332 w 1040210"/>
                  <a:gd name="connsiteY43" fmla="*/ 996951 h 1144985"/>
                  <a:gd name="connsiteX44" fmla="*/ 225425 w 1040210"/>
                  <a:gd name="connsiteY44" fmla="*/ 961232 h 1144985"/>
                  <a:gd name="connsiteX45" fmla="*/ 184944 w 1040210"/>
                  <a:gd name="connsiteY45" fmla="*/ 942182 h 1144985"/>
                  <a:gd name="connsiteX46" fmla="*/ 123032 w 1040210"/>
                  <a:gd name="connsiteY46" fmla="*/ 865982 h 1144985"/>
                  <a:gd name="connsiteX47" fmla="*/ 84932 w 1040210"/>
                  <a:gd name="connsiteY47" fmla="*/ 770732 h 1144985"/>
                  <a:gd name="connsiteX48" fmla="*/ 77788 w 1040210"/>
                  <a:gd name="connsiteY48" fmla="*/ 718344 h 1144985"/>
                  <a:gd name="connsiteX49" fmla="*/ 53975 w 1040210"/>
                  <a:gd name="connsiteY49" fmla="*/ 654051 h 1144985"/>
                  <a:gd name="connsiteX50" fmla="*/ 6350 w 1040210"/>
                  <a:gd name="connsiteY50" fmla="*/ 534988 h 1144985"/>
                  <a:gd name="connsiteX51" fmla="*/ 15875 w 1040210"/>
                  <a:gd name="connsiteY51" fmla="*/ 423069 h 1144985"/>
                  <a:gd name="connsiteX52" fmla="*/ 34925 w 1040210"/>
                  <a:gd name="connsiteY52" fmla="*/ 384969 h 1144985"/>
                  <a:gd name="connsiteX53" fmla="*/ 20638 w 1040210"/>
                  <a:gd name="connsiteY53" fmla="*/ 330201 h 1144985"/>
                  <a:gd name="connsiteX54" fmla="*/ 39688 w 1040210"/>
                  <a:gd name="connsiteY54" fmla="*/ 313532 h 1144985"/>
                  <a:gd name="connsiteX55" fmla="*/ 111125 w 1040210"/>
                  <a:gd name="connsiteY55" fmla="*/ 323057 h 1144985"/>
                  <a:gd name="connsiteX56" fmla="*/ 123032 w 1040210"/>
                  <a:gd name="connsiteY56" fmla="*/ 330201 h 1144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040210" h="1144985">
                    <a:moveTo>
                      <a:pt x="115888" y="384969"/>
                    </a:moveTo>
                    <a:cubicBezTo>
                      <a:pt x="120452" y="367507"/>
                      <a:pt x="125016" y="350045"/>
                      <a:pt x="123032" y="330201"/>
                    </a:cubicBezTo>
                    <a:cubicBezTo>
                      <a:pt x="121048" y="310357"/>
                      <a:pt x="109538" y="284560"/>
                      <a:pt x="103982" y="265907"/>
                    </a:cubicBezTo>
                    <a:cubicBezTo>
                      <a:pt x="98426" y="247254"/>
                      <a:pt x="86122" y="227013"/>
                      <a:pt x="89694" y="218282"/>
                    </a:cubicBezTo>
                    <a:cubicBezTo>
                      <a:pt x="93266" y="209551"/>
                      <a:pt x="110332" y="208757"/>
                      <a:pt x="125413" y="213519"/>
                    </a:cubicBezTo>
                    <a:cubicBezTo>
                      <a:pt x="140494" y="218282"/>
                      <a:pt x="163116" y="237332"/>
                      <a:pt x="180182" y="246857"/>
                    </a:cubicBezTo>
                    <a:cubicBezTo>
                      <a:pt x="197248" y="256382"/>
                      <a:pt x="217092" y="266303"/>
                      <a:pt x="227807" y="270669"/>
                    </a:cubicBezTo>
                    <a:cubicBezTo>
                      <a:pt x="238522" y="275035"/>
                      <a:pt x="229394" y="279401"/>
                      <a:pt x="244475" y="273051"/>
                    </a:cubicBezTo>
                    <a:cubicBezTo>
                      <a:pt x="259556" y="266701"/>
                      <a:pt x="284163" y="247254"/>
                      <a:pt x="318294" y="232569"/>
                    </a:cubicBezTo>
                    <a:cubicBezTo>
                      <a:pt x="352425" y="217885"/>
                      <a:pt x="412354" y="192881"/>
                      <a:pt x="449263" y="184944"/>
                    </a:cubicBezTo>
                    <a:cubicBezTo>
                      <a:pt x="486172" y="177007"/>
                      <a:pt x="514350" y="196056"/>
                      <a:pt x="539750" y="184944"/>
                    </a:cubicBezTo>
                    <a:cubicBezTo>
                      <a:pt x="565150" y="173832"/>
                      <a:pt x="583804" y="143272"/>
                      <a:pt x="601663" y="118269"/>
                    </a:cubicBezTo>
                    <a:cubicBezTo>
                      <a:pt x="619523" y="93266"/>
                      <a:pt x="627460" y="53976"/>
                      <a:pt x="646907" y="34926"/>
                    </a:cubicBezTo>
                    <a:cubicBezTo>
                      <a:pt x="666354" y="15876"/>
                      <a:pt x="699691" y="7938"/>
                      <a:pt x="718344" y="3969"/>
                    </a:cubicBezTo>
                    <a:cubicBezTo>
                      <a:pt x="736997" y="0"/>
                      <a:pt x="751284" y="1"/>
                      <a:pt x="758825" y="11113"/>
                    </a:cubicBezTo>
                    <a:cubicBezTo>
                      <a:pt x="766366" y="22226"/>
                      <a:pt x="756841" y="50800"/>
                      <a:pt x="763588" y="70644"/>
                    </a:cubicBezTo>
                    <a:cubicBezTo>
                      <a:pt x="770335" y="90488"/>
                      <a:pt x="787004" y="115492"/>
                      <a:pt x="799307" y="130176"/>
                    </a:cubicBezTo>
                    <a:cubicBezTo>
                      <a:pt x="811610" y="144861"/>
                      <a:pt x="817167" y="153989"/>
                      <a:pt x="837407" y="158751"/>
                    </a:cubicBezTo>
                    <a:cubicBezTo>
                      <a:pt x="857648" y="163514"/>
                      <a:pt x="899319" y="155973"/>
                      <a:pt x="920750" y="158751"/>
                    </a:cubicBezTo>
                    <a:cubicBezTo>
                      <a:pt x="942181" y="161529"/>
                      <a:pt x="958057" y="165894"/>
                      <a:pt x="965994" y="175419"/>
                    </a:cubicBezTo>
                    <a:cubicBezTo>
                      <a:pt x="973931" y="184944"/>
                      <a:pt x="971550" y="199232"/>
                      <a:pt x="968375" y="215901"/>
                    </a:cubicBezTo>
                    <a:cubicBezTo>
                      <a:pt x="965200" y="232570"/>
                      <a:pt x="950516" y="255588"/>
                      <a:pt x="946944" y="275432"/>
                    </a:cubicBezTo>
                    <a:cubicBezTo>
                      <a:pt x="943372" y="295276"/>
                      <a:pt x="940991" y="313929"/>
                      <a:pt x="946944" y="334963"/>
                    </a:cubicBezTo>
                    <a:cubicBezTo>
                      <a:pt x="952897" y="355997"/>
                      <a:pt x="972344" y="370285"/>
                      <a:pt x="982663" y="401638"/>
                    </a:cubicBezTo>
                    <a:cubicBezTo>
                      <a:pt x="992982" y="432991"/>
                      <a:pt x="1006079" y="468710"/>
                      <a:pt x="1008857" y="523082"/>
                    </a:cubicBezTo>
                    <a:cubicBezTo>
                      <a:pt x="1011635" y="577454"/>
                      <a:pt x="1002507" y="687388"/>
                      <a:pt x="999332" y="727869"/>
                    </a:cubicBezTo>
                    <a:cubicBezTo>
                      <a:pt x="996157" y="768350"/>
                      <a:pt x="988617" y="752078"/>
                      <a:pt x="989807" y="765969"/>
                    </a:cubicBezTo>
                    <a:cubicBezTo>
                      <a:pt x="990997" y="779860"/>
                      <a:pt x="998141" y="796132"/>
                      <a:pt x="1006475" y="811213"/>
                    </a:cubicBezTo>
                    <a:cubicBezTo>
                      <a:pt x="1014809" y="826294"/>
                      <a:pt x="1040210" y="841773"/>
                      <a:pt x="1039813" y="856457"/>
                    </a:cubicBezTo>
                    <a:cubicBezTo>
                      <a:pt x="1039416" y="871141"/>
                      <a:pt x="1021160" y="890588"/>
                      <a:pt x="1004094" y="899319"/>
                    </a:cubicBezTo>
                    <a:cubicBezTo>
                      <a:pt x="987028" y="908050"/>
                      <a:pt x="937419" y="908844"/>
                      <a:pt x="937419" y="908844"/>
                    </a:cubicBezTo>
                    <a:cubicBezTo>
                      <a:pt x="917575" y="911622"/>
                      <a:pt x="899319" y="909241"/>
                      <a:pt x="885032" y="915988"/>
                    </a:cubicBezTo>
                    <a:cubicBezTo>
                      <a:pt x="870745" y="922735"/>
                      <a:pt x="871935" y="935435"/>
                      <a:pt x="851694" y="949326"/>
                    </a:cubicBezTo>
                    <a:cubicBezTo>
                      <a:pt x="831453" y="963217"/>
                      <a:pt x="788988" y="979488"/>
                      <a:pt x="763588" y="999332"/>
                    </a:cubicBezTo>
                    <a:cubicBezTo>
                      <a:pt x="738188" y="1019176"/>
                      <a:pt x="716756" y="1054497"/>
                      <a:pt x="699294" y="1068388"/>
                    </a:cubicBezTo>
                    <a:cubicBezTo>
                      <a:pt x="681832" y="1082279"/>
                      <a:pt x="674688" y="1085454"/>
                      <a:pt x="658813" y="1082676"/>
                    </a:cubicBezTo>
                    <a:cubicBezTo>
                      <a:pt x="642938" y="1079898"/>
                      <a:pt x="618331" y="1055688"/>
                      <a:pt x="604044" y="1051719"/>
                    </a:cubicBezTo>
                    <a:cubicBezTo>
                      <a:pt x="589757" y="1047750"/>
                      <a:pt x="591344" y="1047354"/>
                      <a:pt x="573088" y="1058863"/>
                    </a:cubicBezTo>
                    <a:cubicBezTo>
                      <a:pt x="554832" y="1070372"/>
                      <a:pt x="513160" y="1107679"/>
                      <a:pt x="494507" y="1120776"/>
                    </a:cubicBezTo>
                    <a:cubicBezTo>
                      <a:pt x="475854" y="1133873"/>
                      <a:pt x="474663" y="1144985"/>
                      <a:pt x="461169" y="1137444"/>
                    </a:cubicBezTo>
                    <a:cubicBezTo>
                      <a:pt x="447675" y="1129903"/>
                      <a:pt x="434975" y="1097360"/>
                      <a:pt x="413544" y="1075532"/>
                    </a:cubicBezTo>
                    <a:cubicBezTo>
                      <a:pt x="392113" y="1053704"/>
                      <a:pt x="356791" y="1014413"/>
                      <a:pt x="332582" y="1006476"/>
                    </a:cubicBezTo>
                    <a:cubicBezTo>
                      <a:pt x="308373" y="998539"/>
                      <a:pt x="284163" y="1029495"/>
                      <a:pt x="268288" y="1027907"/>
                    </a:cubicBezTo>
                    <a:cubicBezTo>
                      <a:pt x="252413" y="1026320"/>
                      <a:pt x="244476" y="1008063"/>
                      <a:pt x="237332" y="996951"/>
                    </a:cubicBezTo>
                    <a:cubicBezTo>
                      <a:pt x="230188" y="985839"/>
                      <a:pt x="234156" y="970360"/>
                      <a:pt x="225425" y="961232"/>
                    </a:cubicBezTo>
                    <a:cubicBezTo>
                      <a:pt x="216694" y="952104"/>
                      <a:pt x="202009" y="958057"/>
                      <a:pt x="184944" y="942182"/>
                    </a:cubicBezTo>
                    <a:cubicBezTo>
                      <a:pt x="167879" y="926307"/>
                      <a:pt x="139701" y="894557"/>
                      <a:pt x="123032" y="865982"/>
                    </a:cubicBezTo>
                    <a:cubicBezTo>
                      <a:pt x="106363" y="837407"/>
                      <a:pt x="92473" y="795338"/>
                      <a:pt x="84932" y="770732"/>
                    </a:cubicBezTo>
                    <a:cubicBezTo>
                      <a:pt x="77391" y="746126"/>
                      <a:pt x="82948" y="737791"/>
                      <a:pt x="77788" y="718344"/>
                    </a:cubicBezTo>
                    <a:cubicBezTo>
                      <a:pt x="72628" y="698897"/>
                      <a:pt x="65881" y="684610"/>
                      <a:pt x="53975" y="654051"/>
                    </a:cubicBezTo>
                    <a:cubicBezTo>
                      <a:pt x="42069" y="623492"/>
                      <a:pt x="12700" y="573485"/>
                      <a:pt x="6350" y="534988"/>
                    </a:cubicBezTo>
                    <a:cubicBezTo>
                      <a:pt x="0" y="496491"/>
                      <a:pt x="11113" y="448072"/>
                      <a:pt x="15875" y="423069"/>
                    </a:cubicBezTo>
                    <a:cubicBezTo>
                      <a:pt x="20637" y="398066"/>
                      <a:pt x="34131" y="400447"/>
                      <a:pt x="34925" y="384969"/>
                    </a:cubicBezTo>
                    <a:cubicBezTo>
                      <a:pt x="35719" y="369491"/>
                      <a:pt x="19844" y="342107"/>
                      <a:pt x="20638" y="330201"/>
                    </a:cubicBezTo>
                    <a:cubicBezTo>
                      <a:pt x="21432" y="318295"/>
                      <a:pt x="24607" y="314723"/>
                      <a:pt x="39688" y="313532"/>
                    </a:cubicBezTo>
                    <a:cubicBezTo>
                      <a:pt x="54769" y="312341"/>
                      <a:pt x="97234" y="320279"/>
                      <a:pt x="111125" y="323057"/>
                    </a:cubicBezTo>
                    <a:cubicBezTo>
                      <a:pt x="125016" y="325835"/>
                      <a:pt x="124024" y="328018"/>
                      <a:pt x="123032" y="330201"/>
                    </a:cubicBezTo>
                  </a:path>
                </a:pathLst>
              </a:custGeom>
              <a:solidFill>
                <a:schemeClr val="bg2"/>
              </a:solidFill>
              <a:ln w="12700" cap="flat" cmpd="sng" algn="ctr">
                <a:solidFill>
                  <a:schemeClr val="tx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9pPr>
              </a:lstStyle>
              <a:p>
                <a:pPr algn="ctr"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Freeform 46"/>
              <p:cNvSpPr/>
              <p:nvPr/>
            </p:nvSpPr>
            <p:spPr bwMode="auto">
              <a:xfrm rot="2112546">
                <a:off x="6489477" y="2794726"/>
                <a:ext cx="583022" cy="533921"/>
              </a:xfrm>
              <a:custGeom>
                <a:avLst/>
                <a:gdLst>
                  <a:gd name="connsiteX0" fmla="*/ 174624 w 389334"/>
                  <a:gd name="connsiteY0" fmla="*/ 193675 h 463550"/>
                  <a:gd name="connsiteX1" fmla="*/ 203199 w 389334"/>
                  <a:gd name="connsiteY1" fmla="*/ 138906 h 463550"/>
                  <a:gd name="connsiteX2" fmla="*/ 177006 w 389334"/>
                  <a:gd name="connsiteY2" fmla="*/ 88900 h 463550"/>
                  <a:gd name="connsiteX3" fmla="*/ 224631 w 389334"/>
                  <a:gd name="connsiteY3" fmla="*/ 43656 h 463550"/>
                  <a:gd name="connsiteX4" fmla="*/ 286543 w 389334"/>
                  <a:gd name="connsiteY4" fmla="*/ 3175 h 463550"/>
                  <a:gd name="connsiteX5" fmla="*/ 346074 w 389334"/>
                  <a:gd name="connsiteY5" fmla="*/ 24606 h 463550"/>
                  <a:gd name="connsiteX6" fmla="*/ 353218 w 389334"/>
                  <a:gd name="connsiteY6" fmla="*/ 76993 h 463550"/>
                  <a:gd name="connsiteX7" fmla="*/ 346074 w 389334"/>
                  <a:gd name="connsiteY7" fmla="*/ 96043 h 463550"/>
                  <a:gd name="connsiteX8" fmla="*/ 365124 w 389334"/>
                  <a:gd name="connsiteY8" fmla="*/ 179387 h 463550"/>
                  <a:gd name="connsiteX9" fmla="*/ 388937 w 389334"/>
                  <a:gd name="connsiteY9" fmla="*/ 250825 h 463550"/>
                  <a:gd name="connsiteX10" fmla="*/ 362743 w 389334"/>
                  <a:gd name="connsiteY10" fmla="*/ 319881 h 463550"/>
                  <a:gd name="connsiteX11" fmla="*/ 312737 w 389334"/>
                  <a:gd name="connsiteY11" fmla="*/ 369887 h 463550"/>
                  <a:gd name="connsiteX12" fmla="*/ 279399 w 389334"/>
                  <a:gd name="connsiteY12" fmla="*/ 377031 h 463550"/>
                  <a:gd name="connsiteX13" fmla="*/ 248443 w 389334"/>
                  <a:gd name="connsiteY13" fmla="*/ 405606 h 463550"/>
                  <a:gd name="connsiteX14" fmla="*/ 229393 w 389334"/>
                  <a:gd name="connsiteY14" fmla="*/ 450850 h 463550"/>
                  <a:gd name="connsiteX15" fmla="*/ 177006 w 389334"/>
                  <a:gd name="connsiteY15" fmla="*/ 460375 h 463550"/>
                  <a:gd name="connsiteX16" fmla="*/ 72231 w 389334"/>
                  <a:gd name="connsiteY16" fmla="*/ 431800 h 463550"/>
                  <a:gd name="connsiteX17" fmla="*/ 5556 w 389334"/>
                  <a:gd name="connsiteY17" fmla="*/ 369887 h 463550"/>
                  <a:gd name="connsiteX18" fmla="*/ 38893 w 389334"/>
                  <a:gd name="connsiteY18" fmla="*/ 284162 h 463550"/>
                  <a:gd name="connsiteX19" fmla="*/ 174624 w 389334"/>
                  <a:gd name="connsiteY19" fmla="*/ 193675 h 463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89334" h="463550">
                    <a:moveTo>
                      <a:pt x="174624" y="193675"/>
                    </a:moveTo>
                    <a:cubicBezTo>
                      <a:pt x="202008" y="169466"/>
                      <a:pt x="202802" y="156368"/>
                      <a:pt x="203199" y="138906"/>
                    </a:cubicBezTo>
                    <a:cubicBezTo>
                      <a:pt x="203596" y="121444"/>
                      <a:pt x="173434" y="104775"/>
                      <a:pt x="177006" y="88900"/>
                    </a:cubicBezTo>
                    <a:cubicBezTo>
                      <a:pt x="180578" y="73025"/>
                      <a:pt x="206375" y="57943"/>
                      <a:pt x="224631" y="43656"/>
                    </a:cubicBezTo>
                    <a:cubicBezTo>
                      <a:pt x="242887" y="29369"/>
                      <a:pt x="266303" y="6350"/>
                      <a:pt x="286543" y="3175"/>
                    </a:cubicBezTo>
                    <a:cubicBezTo>
                      <a:pt x="306784" y="0"/>
                      <a:pt x="334962" y="12303"/>
                      <a:pt x="346074" y="24606"/>
                    </a:cubicBezTo>
                    <a:cubicBezTo>
                      <a:pt x="357186" y="36909"/>
                      <a:pt x="353218" y="65087"/>
                      <a:pt x="353218" y="76993"/>
                    </a:cubicBezTo>
                    <a:cubicBezTo>
                      <a:pt x="353218" y="88899"/>
                      <a:pt x="344090" y="78977"/>
                      <a:pt x="346074" y="96043"/>
                    </a:cubicBezTo>
                    <a:cubicBezTo>
                      <a:pt x="348058" y="113109"/>
                      <a:pt x="357980" y="153590"/>
                      <a:pt x="365124" y="179387"/>
                    </a:cubicBezTo>
                    <a:cubicBezTo>
                      <a:pt x="372268" y="205184"/>
                      <a:pt x="389334" y="227409"/>
                      <a:pt x="388937" y="250825"/>
                    </a:cubicBezTo>
                    <a:cubicBezTo>
                      <a:pt x="388540" y="274241"/>
                      <a:pt x="375443" y="300037"/>
                      <a:pt x="362743" y="319881"/>
                    </a:cubicBezTo>
                    <a:cubicBezTo>
                      <a:pt x="350043" y="339725"/>
                      <a:pt x="326628" y="360362"/>
                      <a:pt x="312737" y="369887"/>
                    </a:cubicBezTo>
                    <a:cubicBezTo>
                      <a:pt x="298846" y="379412"/>
                      <a:pt x="290115" y="371078"/>
                      <a:pt x="279399" y="377031"/>
                    </a:cubicBezTo>
                    <a:cubicBezTo>
                      <a:pt x="268683" y="382984"/>
                      <a:pt x="256777" y="393303"/>
                      <a:pt x="248443" y="405606"/>
                    </a:cubicBezTo>
                    <a:cubicBezTo>
                      <a:pt x="240109" y="417909"/>
                      <a:pt x="241299" y="441722"/>
                      <a:pt x="229393" y="450850"/>
                    </a:cubicBezTo>
                    <a:cubicBezTo>
                      <a:pt x="217487" y="459978"/>
                      <a:pt x="203200" y="463550"/>
                      <a:pt x="177006" y="460375"/>
                    </a:cubicBezTo>
                    <a:cubicBezTo>
                      <a:pt x="150812" y="457200"/>
                      <a:pt x="100806" y="446881"/>
                      <a:pt x="72231" y="431800"/>
                    </a:cubicBezTo>
                    <a:cubicBezTo>
                      <a:pt x="43656" y="416719"/>
                      <a:pt x="11112" y="394493"/>
                      <a:pt x="5556" y="369887"/>
                    </a:cubicBezTo>
                    <a:cubicBezTo>
                      <a:pt x="0" y="345281"/>
                      <a:pt x="14287" y="308768"/>
                      <a:pt x="38893" y="284162"/>
                    </a:cubicBezTo>
                    <a:cubicBezTo>
                      <a:pt x="63499" y="259556"/>
                      <a:pt x="147240" y="217884"/>
                      <a:pt x="174624" y="193675"/>
                    </a:cubicBez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 w="12700">
                <a:solidFill>
                  <a:schemeClr val="bg2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9pPr>
              </a:lstStyle>
              <a:p>
                <a:pPr algn="ctr">
                  <a:defRPr/>
                </a:pPr>
                <a:endParaRPr lang="en-US" sz="1400" dirty="0">
                  <a:solidFill>
                    <a:srgbClr val="CDCDCF"/>
                  </a:solidFill>
                  <a:ea typeface="MS PGothic" pitchFamily="34" charset="-128"/>
                </a:endParaRPr>
              </a:p>
            </p:txBody>
          </p:sp>
        </p:grpSp>
        <p:grpSp>
          <p:nvGrpSpPr>
            <p:cNvPr id="125996" name="Group 47"/>
            <p:cNvGrpSpPr>
              <a:grpSpLocks/>
            </p:cNvGrpSpPr>
            <p:nvPr/>
          </p:nvGrpSpPr>
          <p:grpSpPr bwMode="auto">
            <a:xfrm>
              <a:off x="4154032" y="4760319"/>
              <a:ext cx="702408" cy="773185"/>
              <a:chOff x="6244431" y="2503487"/>
              <a:chExt cx="1040210" cy="1144985"/>
            </a:xfrm>
          </p:grpSpPr>
          <p:sp>
            <p:nvSpPr>
              <p:cNvPr id="49" name="Freeform 48"/>
              <p:cNvSpPr/>
              <p:nvPr/>
            </p:nvSpPr>
            <p:spPr bwMode="auto">
              <a:xfrm>
                <a:off x="6244379" y="2503711"/>
                <a:ext cx="1039096" cy="1145462"/>
              </a:xfrm>
              <a:custGeom>
                <a:avLst/>
                <a:gdLst>
                  <a:gd name="connsiteX0" fmla="*/ 115888 w 1040210"/>
                  <a:gd name="connsiteY0" fmla="*/ 384969 h 1144985"/>
                  <a:gd name="connsiteX1" fmla="*/ 123032 w 1040210"/>
                  <a:gd name="connsiteY1" fmla="*/ 330201 h 1144985"/>
                  <a:gd name="connsiteX2" fmla="*/ 103982 w 1040210"/>
                  <a:gd name="connsiteY2" fmla="*/ 265907 h 1144985"/>
                  <a:gd name="connsiteX3" fmla="*/ 89694 w 1040210"/>
                  <a:gd name="connsiteY3" fmla="*/ 218282 h 1144985"/>
                  <a:gd name="connsiteX4" fmla="*/ 125413 w 1040210"/>
                  <a:gd name="connsiteY4" fmla="*/ 213519 h 1144985"/>
                  <a:gd name="connsiteX5" fmla="*/ 180182 w 1040210"/>
                  <a:gd name="connsiteY5" fmla="*/ 246857 h 1144985"/>
                  <a:gd name="connsiteX6" fmla="*/ 227807 w 1040210"/>
                  <a:gd name="connsiteY6" fmla="*/ 270669 h 1144985"/>
                  <a:gd name="connsiteX7" fmla="*/ 244475 w 1040210"/>
                  <a:gd name="connsiteY7" fmla="*/ 273051 h 1144985"/>
                  <a:gd name="connsiteX8" fmla="*/ 318294 w 1040210"/>
                  <a:gd name="connsiteY8" fmla="*/ 232569 h 1144985"/>
                  <a:gd name="connsiteX9" fmla="*/ 449263 w 1040210"/>
                  <a:gd name="connsiteY9" fmla="*/ 184944 h 1144985"/>
                  <a:gd name="connsiteX10" fmla="*/ 539750 w 1040210"/>
                  <a:gd name="connsiteY10" fmla="*/ 184944 h 1144985"/>
                  <a:gd name="connsiteX11" fmla="*/ 601663 w 1040210"/>
                  <a:gd name="connsiteY11" fmla="*/ 118269 h 1144985"/>
                  <a:gd name="connsiteX12" fmla="*/ 646907 w 1040210"/>
                  <a:gd name="connsiteY12" fmla="*/ 34926 h 1144985"/>
                  <a:gd name="connsiteX13" fmla="*/ 718344 w 1040210"/>
                  <a:gd name="connsiteY13" fmla="*/ 3969 h 1144985"/>
                  <a:gd name="connsiteX14" fmla="*/ 758825 w 1040210"/>
                  <a:gd name="connsiteY14" fmla="*/ 11113 h 1144985"/>
                  <a:gd name="connsiteX15" fmla="*/ 763588 w 1040210"/>
                  <a:gd name="connsiteY15" fmla="*/ 70644 h 1144985"/>
                  <a:gd name="connsiteX16" fmla="*/ 799307 w 1040210"/>
                  <a:gd name="connsiteY16" fmla="*/ 130176 h 1144985"/>
                  <a:gd name="connsiteX17" fmla="*/ 837407 w 1040210"/>
                  <a:gd name="connsiteY17" fmla="*/ 158751 h 1144985"/>
                  <a:gd name="connsiteX18" fmla="*/ 920750 w 1040210"/>
                  <a:gd name="connsiteY18" fmla="*/ 158751 h 1144985"/>
                  <a:gd name="connsiteX19" fmla="*/ 965994 w 1040210"/>
                  <a:gd name="connsiteY19" fmla="*/ 175419 h 1144985"/>
                  <a:gd name="connsiteX20" fmla="*/ 968375 w 1040210"/>
                  <a:gd name="connsiteY20" fmla="*/ 215901 h 1144985"/>
                  <a:gd name="connsiteX21" fmla="*/ 946944 w 1040210"/>
                  <a:gd name="connsiteY21" fmla="*/ 275432 h 1144985"/>
                  <a:gd name="connsiteX22" fmla="*/ 946944 w 1040210"/>
                  <a:gd name="connsiteY22" fmla="*/ 334963 h 1144985"/>
                  <a:gd name="connsiteX23" fmla="*/ 982663 w 1040210"/>
                  <a:gd name="connsiteY23" fmla="*/ 401638 h 1144985"/>
                  <a:gd name="connsiteX24" fmla="*/ 1008857 w 1040210"/>
                  <a:gd name="connsiteY24" fmla="*/ 523082 h 1144985"/>
                  <a:gd name="connsiteX25" fmla="*/ 999332 w 1040210"/>
                  <a:gd name="connsiteY25" fmla="*/ 727869 h 1144985"/>
                  <a:gd name="connsiteX26" fmla="*/ 989807 w 1040210"/>
                  <a:gd name="connsiteY26" fmla="*/ 765969 h 1144985"/>
                  <a:gd name="connsiteX27" fmla="*/ 1006475 w 1040210"/>
                  <a:gd name="connsiteY27" fmla="*/ 811213 h 1144985"/>
                  <a:gd name="connsiteX28" fmla="*/ 1039813 w 1040210"/>
                  <a:gd name="connsiteY28" fmla="*/ 856457 h 1144985"/>
                  <a:gd name="connsiteX29" fmla="*/ 1004094 w 1040210"/>
                  <a:gd name="connsiteY29" fmla="*/ 899319 h 1144985"/>
                  <a:gd name="connsiteX30" fmla="*/ 937419 w 1040210"/>
                  <a:gd name="connsiteY30" fmla="*/ 908844 h 1144985"/>
                  <a:gd name="connsiteX31" fmla="*/ 885032 w 1040210"/>
                  <a:gd name="connsiteY31" fmla="*/ 915988 h 1144985"/>
                  <a:gd name="connsiteX32" fmla="*/ 851694 w 1040210"/>
                  <a:gd name="connsiteY32" fmla="*/ 949326 h 1144985"/>
                  <a:gd name="connsiteX33" fmla="*/ 763588 w 1040210"/>
                  <a:gd name="connsiteY33" fmla="*/ 999332 h 1144985"/>
                  <a:gd name="connsiteX34" fmla="*/ 699294 w 1040210"/>
                  <a:gd name="connsiteY34" fmla="*/ 1068388 h 1144985"/>
                  <a:gd name="connsiteX35" fmla="*/ 658813 w 1040210"/>
                  <a:gd name="connsiteY35" fmla="*/ 1082676 h 1144985"/>
                  <a:gd name="connsiteX36" fmla="*/ 604044 w 1040210"/>
                  <a:gd name="connsiteY36" fmla="*/ 1051719 h 1144985"/>
                  <a:gd name="connsiteX37" fmla="*/ 573088 w 1040210"/>
                  <a:gd name="connsiteY37" fmla="*/ 1058863 h 1144985"/>
                  <a:gd name="connsiteX38" fmla="*/ 494507 w 1040210"/>
                  <a:gd name="connsiteY38" fmla="*/ 1120776 h 1144985"/>
                  <a:gd name="connsiteX39" fmla="*/ 461169 w 1040210"/>
                  <a:gd name="connsiteY39" fmla="*/ 1137444 h 1144985"/>
                  <a:gd name="connsiteX40" fmla="*/ 413544 w 1040210"/>
                  <a:gd name="connsiteY40" fmla="*/ 1075532 h 1144985"/>
                  <a:gd name="connsiteX41" fmla="*/ 332582 w 1040210"/>
                  <a:gd name="connsiteY41" fmla="*/ 1006476 h 1144985"/>
                  <a:gd name="connsiteX42" fmla="*/ 268288 w 1040210"/>
                  <a:gd name="connsiteY42" fmla="*/ 1027907 h 1144985"/>
                  <a:gd name="connsiteX43" fmla="*/ 237332 w 1040210"/>
                  <a:gd name="connsiteY43" fmla="*/ 996951 h 1144985"/>
                  <a:gd name="connsiteX44" fmla="*/ 225425 w 1040210"/>
                  <a:gd name="connsiteY44" fmla="*/ 961232 h 1144985"/>
                  <a:gd name="connsiteX45" fmla="*/ 184944 w 1040210"/>
                  <a:gd name="connsiteY45" fmla="*/ 942182 h 1144985"/>
                  <a:gd name="connsiteX46" fmla="*/ 123032 w 1040210"/>
                  <a:gd name="connsiteY46" fmla="*/ 865982 h 1144985"/>
                  <a:gd name="connsiteX47" fmla="*/ 84932 w 1040210"/>
                  <a:gd name="connsiteY47" fmla="*/ 770732 h 1144985"/>
                  <a:gd name="connsiteX48" fmla="*/ 77788 w 1040210"/>
                  <a:gd name="connsiteY48" fmla="*/ 718344 h 1144985"/>
                  <a:gd name="connsiteX49" fmla="*/ 53975 w 1040210"/>
                  <a:gd name="connsiteY49" fmla="*/ 654051 h 1144985"/>
                  <a:gd name="connsiteX50" fmla="*/ 6350 w 1040210"/>
                  <a:gd name="connsiteY50" fmla="*/ 534988 h 1144985"/>
                  <a:gd name="connsiteX51" fmla="*/ 15875 w 1040210"/>
                  <a:gd name="connsiteY51" fmla="*/ 423069 h 1144985"/>
                  <a:gd name="connsiteX52" fmla="*/ 34925 w 1040210"/>
                  <a:gd name="connsiteY52" fmla="*/ 384969 h 1144985"/>
                  <a:gd name="connsiteX53" fmla="*/ 20638 w 1040210"/>
                  <a:gd name="connsiteY53" fmla="*/ 330201 h 1144985"/>
                  <a:gd name="connsiteX54" fmla="*/ 39688 w 1040210"/>
                  <a:gd name="connsiteY54" fmla="*/ 313532 h 1144985"/>
                  <a:gd name="connsiteX55" fmla="*/ 111125 w 1040210"/>
                  <a:gd name="connsiteY55" fmla="*/ 323057 h 1144985"/>
                  <a:gd name="connsiteX56" fmla="*/ 123032 w 1040210"/>
                  <a:gd name="connsiteY56" fmla="*/ 330201 h 1144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040210" h="1144985">
                    <a:moveTo>
                      <a:pt x="115888" y="384969"/>
                    </a:moveTo>
                    <a:cubicBezTo>
                      <a:pt x="120452" y="367507"/>
                      <a:pt x="125016" y="350045"/>
                      <a:pt x="123032" y="330201"/>
                    </a:cubicBezTo>
                    <a:cubicBezTo>
                      <a:pt x="121048" y="310357"/>
                      <a:pt x="109538" y="284560"/>
                      <a:pt x="103982" y="265907"/>
                    </a:cubicBezTo>
                    <a:cubicBezTo>
                      <a:pt x="98426" y="247254"/>
                      <a:pt x="86122" y="227013"/>
                      <a:pt x="89694" y="218282"/>
                    </a:cubicBezTo>
                    <a:cubicBezTo>
                      <a:pt x="93266" y="209551"/>
                      <a:pt x="110332" y="208757"/>
                      <a:pt x="125413" y="213519"/>
                    </a:cubicBezTo>
                    <a:cubicBezTo>
                      <a:pt x="140494" y="218282"/>
                      <a:pt x="163116" y="237332"/>
                      <a:pt x="180182" y="246857"/>
                    </a:cubicBezTo>
                    <a:cubicBezTo>
                      <a:pt x="197248" y="256382"/>
                      <a:pt x="217092" y="266303"/>
                      <a:pt x="227807" y="270669"/>
                    </a:cubicBezTo>
                    <a:cubicBezTo>
                      <a:pt x="238522" y="275035"/>
                      <a:pt x="229394" y="279401"/>
                      <a:pt x="244475" y="273051"/>
                    </a:cubicBezTo>
                    <a:cubicBezTo>
                      <a:pt x="259556" y="266701"/>
                      <a:pt x="284163" y="247254"/>
                      <a:pt x="318294" y="232569"/>
                    </a:cubicBezTo>
                    <a:cubicBezTo>
                      <a:pt x="352425" y="217885"/>
                      <a:pt x="412354" y="192881"/>
                      <a:pt x="449263" y="184944"/>
                    </a:cubicBezTo>
                    <a:cubicBezTo>
                      <a:pt x="486172" y="177007"/>
                      <a:pt x="514350" y="196056"/>
                      <a:pt x="539750" y="184944"/>
                    </a:cubicBezTo>
                    <a:cubicBezTo>
                      <a:pt x="565150" y="173832"/>
                      <a:pt x="583804" y="143272"/>
                      <a:pt x="601663" y="118269"/>
                    </a:cubicBezTo>
                    <a:cubicBezTo>
                      <a:pt x="619523" y="93266"/>
                      <a:pt x="627460" y="53976"/>
                      <a:pt x="646907" y="34926"/>
                    </a:cubicBezTo>
                    <a:cubicBezTo>
                      <a:pt x="666354" y="15876"/>
                      <a:pt x="699691" y="7938"/>
                      <a:pt x="718344" y="3969"/>
                    </a:cubicBezTo>
                    <a:cubicBezTo>
                      <a:pt x="736997" y="0"/>
                      <a:pt x="751284" y="1"/>
                      <a:pt x="758825" y="11113"/>
                    </a:cubicBezTo>
                    <a:cubicBezTo>
                      <a:pt x="766366" y="22226"/>
                      <a:pt x="756841" y="50800"/>
                      <a:pt x="763588" y="70644"/>
                    </a:cubicBezTo>
                    <a:cubicBezTo>
                      <a:pt x="770335" y="90488"/>
                      <a:pt x="787004" y="115492"/>
                      <a:pt x="799307" y="130176"/>
                    </a:cubicBezTo>
                    <a:cubicBezTo>
                      <a:pt x="811610" y="144861"/>
                      <a:pt x="817167" y="153989"/>
                      <a:pt x="837407" y="158751"/>
                    </a:cubicBezTo>
                    <a:cubicBezTo>
                      <a:pt x="857648" y="163514"/>
                      <a:pt x="899319" y="155973"/>
                      <a:pt x="920750" y="158751"/>
                    </a:cubicBezTo>
                    <a:cubicBezTo>
                      <a:pt x="942181" y="161529"/>
                      <a:pt x="958057" y="165894"/>
                      <a:pt x="965994" y="175419"/>
                    </a:cubicBezTo>
                    <a:cubicBezTo>
                      <a:pt x="973931" y="184944"/>
                      <a:pt x="971550" y="199232"/>
                      <a:pt x="968375" y="215901"/>
                    </a:cubicBezTo>
                    <a:cubicBezTo>
                      <a:pt x="965200" y="232570"/>
                      <a:pt x="950516" y="255588"/>
                      <a:pt x="946944" y="275432"/>
                    </a:cubicBezTo>
                    <a:cubicBezTo>
                      <a:pt x="943372" y="295276"/>
                      <a:pt x="940991" y="313929"/>
                      <a:pt x="946944" y="334963"/>
                    </a:cubicBezTo>
                    <a:cubicBezTo>
                      <a:pt x="952897" y="355997"/>
                      <a:pt x="972344" y="370285"/>
                      <a:pt x="982663" y="401638"/>
                    </a:cubicBezTo>
                    <a:cubicBezTo>
                      <a:pt x="992982" y="432991"/>
                      <a:pt x="1006079" y="468710"/>
                      <a:pt x="1008857" y="523082"/>
                    </a:cubicBezTo>
                    <a:cubicBezTo>
                      <a:pt x="1011635" y="577454"/>
                      <a:pt x="1002507" y="687388"/>
                      <a:pt x="999332" y="727869"/>
                    </a:cubicBezTo>
                    <a:cubicBezTo>
                      <a:pt x="996157" y="768350"/>
                      <a:pt x="988617" y="752078"/>
                      <a:pt x="989807" y="765969"/>
                    </a:cubicBezTo>
                    <a:cubicBezTo>
                      <a:pt x="990997" y="779860"/>
                      <a:pt x="998141" y="796132"/>
                      <a:pt x="1006475" y="811213"/>
                    </a:cubicBezTo>
                    <a:cubicBezTo>
                      <a:pt x="1014809" y="826294"/>
                      <a:pt x="1040210" y="841773"/>
                      <a:pt x="1039813" y="856457"/>
                    </a:cubicBezTo>
                    <a:cubicBezTo>
                      <a:pt x="1039416" y="871141"/>
                      <a:pt x="1021160" y="890588"/>
                      <a:pt x="1004094" y="899319"/>
                    </a:cubicBezTo>
                    <a:cubicBezTo>
                      <a:pt x="987028" y="908050"/>
                      <a:pt x="937419" y="908844"/>
                      <a:pt x="937419" y="908844"/>
                    </a:cubicBezTo>
                    <a:cubicBezTo>
                      <a:pt x="917575" y="911622"/>
                      <a:pt x="899319" y="909241"/>
                      <a:pt x="885032" y="915988"/>
                    </a:cubicBezTo>
                    <a:cubicBezTo>
                      <a:pt x="870745" y="922735"/>
                      <a:pt x="871935" y="935435"/>
                      <a:pt x="851694" y="949326"/>
                    </a:cubicBezTo>
                    <a:cubicBezTo>
                      <a:pt x="831453" y="963217"/>
                      <a:pt x="788988" y="979488"/>
                      <a:pt x="763588" y="999332"/>
                    </a:cubicBezTo>
                    <a:cubicBezTo>
                      <a:pt x="738188" y="1019176"/>
                      <a:pt x="716756" y="1054497"/>
                      <a:pt x="699294" y="1068388"/>
                    </a:cubicBezTo>
                    <a:cubicBezTo>
                      <a:pt x="681832" y="1082279"/>
                      <a:pt x="674688" y="1085454"/>
                      <a:pt x="658813" y="1082676"/>
                    </a:cubicBezTo>
                    <a:cubicBezTo>
                      <a:pt x="642938" y="1079898"/>
                      <a:pt x="618331" y="1055688"/>
                      <a:pt x="604044" y="1051719"/>
                    </a:cubicBezTo>
                    <a:cubicBezTo>
                      <a:pt x="589757" y="1047750"/>
                      <a:pt x="591344" y="1047354"/>
                      <a:pt x="573088" y="1058863"/>
                    </a:cubicBezTo>
                    <a:cubicBezTo>
                      <a:pt x="554832" y="1070372"/>
                      <a:pt x="513160" y="1107679"/>
                      <a:pt x="494507" y="1120776"/>
                    </a:cubicBezTo>
                    <a:cubicBezTo>
                      <a:pt x="475854" y="1133873"/>
                      <a:pt x="474663" y="1144985"/>
                      <a:pt x="461169" y="1137444"/>
                    </a:cubicBezTo>
                    <a:cubicBezTo>
                      <a:pt x="447675" y="1129903"/>
                      <a:pt x="434975" y="1097360"/>
                      <a:pt x="413544" y="1075532"/>
                    </a:cubicBezTo>
                    <a:cubicBezTo>
                      <a:pt x="392113" y="1053704"/>
                      <a:pt x="356791" y="1014413"/>
                      <a:pt x="332582" y="1006476"/>
                    </a:cubicBezTo>
                    <a:cubicBezTo>
                      <a:pt x="308373" y="998539"/>
                      <a:pt x="284163" y="1029495"/>
                      <a:pt x="268288" y="1027907"/>
                    </a:cubicBezTo>
                    <a:cubicBezTo>
                      <a:pt x="252413" y="1026320"/>
                      <a:pt x="244476" y="1008063"/>
                      <a:pt x="237332" y="996951"/>
                    </a:cubicBezTo>
                    <a:cubicBezTo>
                      <a:pt x="230188" y="985839"/>
                      <a:pt x="234156" y="970360"/>
                      <a:pt x="225425" y="961232"/>
                    </a:cubicBezTo>
                    <a:cubicBezTo>
                      <a:pt x="216694" y="952104"/>
                      <a:pt x="202009" y="958057"/>
                      <a:pt x="184944" y="942182"/>
                    </a:cubicBezTo>
                    <a:cubicBezTo>
                      <a:pt x="167879" y="926307"/>
                      <a:pt x="139701" y="894557"/>
                      <a:pt x="123032" y="865982"/>
                    </a:cubicBezTo>
                    <a:cubicBezTo>
                      <a:pt x="106363" y="837407"/>
                      <a:pt x="92473" y="795338"/>
                      <a:pt x="84932" y="770732"/>
                    </a:cubicBezTo>
                    <a:cubicBezTo>
                      <a:pt x="77391" y="746126"/>
                      <a:pt x="82948" y="737791"/>
                      <a:pt x="77788" y="718344"/>
                    </a:cubicBezTo>
                    <a:cubicBezTo>
                      <a:pt x="72628" y="698897"/>
                      <a:pt x="65881" y="684610"/>
                      <a:pt x="53975" y="654051"/>
                    </a:cubicBezTo>
                    <a:cubicBezTo>
                      <a:pt x="42069" y="623492"/>
                      <a:pt x="12700" y="573485"/>
                      <a:pt x="6350" y="534988"/>
                    </a:cubicBezTo>
                    <a:cubicBezTo>
                      <a:pt x="0" y="496491"/>
                      <a:pt x="11113" y="448072"/>
                      <a:pt x="15875" y="423069"/>
                    </a:cubicBezTo>
                    <a:cubicBezTo>
                      <a:pt x="20637" y="398066"/>
                      <a:pt x="34131" y="400447"/>
                      <a:pt x="34925" y="384969"/>
                    </a:cubicBezTo>
                    <a:cubicBezTo>
                      <a:pt x="35719" y="369491"/>
                      <a:pt x="19844" y="342107"/>
                      <a:pt x="20638" y="330201"/>
                    </a:cubicBezTo>
                    <a:cubicBezTo>
                      <a:pt x="21432" y="318295"/>
                      <a:pt x="24607" y="314723"/>
                      <a:pt x="39688" y="313532"/>
                    </a:cubicBezTo>
                    <a:cubicBezTo>
                      <a:pt x="54769" y="312341"/>
                      <a:pt x="97234" y="320279"/>
                      <a:pt x="111125" y="323057"/>
                    </a:cubicBezTo>
                    <a:cubicBezTo>
                      <a:pt x="125016" y="325835"/>
                      <a:pt x="124024" y="328018"/>
                      <a:pt x="123032" y="330201"/>
                    </a:cubicBezTo>
                  </a:path>
                </a:pathLst>
              </a:custGeom>
              <a:solidFill>
                <a:schemeClr val="bg2"/>
              </a:solidFill>
              <a:ln w="12700" cap="flat" cmpd="sng" algn="ctr">
                <a:solidFill>
                  <a:schemeClr val="tx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9pPr>
              </a:lstStyle>
              <a:p>
                <a:pPr algn="ctr"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Freeform 49"/>
              <p:cNvSpPr/>
              <p:nvPr/>
            </p:nvSpPr>
            <p:spPr bwMode="auto">
              <a:xfrm rot="2112546">
                <a:off x="6488872" y="2795369"/>
                <a:ext cx="583022" cy="533921"/>
              </a:xfrm>
              <a:custGeom>
                <a:avLst/>
                <a:gdLst>
                  <a:gd name="connsiteX0" fmla="*/ 174624 w 389334"/>
                  <a:gd name="connsiteY0" fmla="*/ 193675 h 463550"/>
                  <a:gd name="connsiteX1" fmla="*/ 203199 w 389334"/>
                  <a:gd name="connsiteY1" fmla="*/ 138906 h 463550"/>
                  <a:gd name="connsiteX2" fmla="*/ 177006 w 389334"/>
                  <a:gd name="connsiteY2" fmla="*/ 88900 h 463550"/>
                  <a:gd name="connsiteX3" fmla="*/ 224631 w 389334"/>
                  <a:gd name="connsiteY3" fmla="*/ 43656 h 463550"/>
                  <a:gd name="connsiteX4" fmla="*/ 286543 w 389334"/>
                  <a:gd name="connsiteY4" fmla="*/ 3175 h 463550"/>
                  <a:gd name="connsiteX5" fmla="*/ 346074 w 389334"/>
                  <a:gd name="connsiteY5" fmla="*/ 24606 h 463550"/>
                  <a:gd name="connsiteX6" fmla="*/ 353218 w 389334"/>
                  <a:gd name="connsiteY6" fmla="*/ 76993 h 463550"/>
                  <a:gd name="connsiteX7" fmla="*/ 346074 w 389334"/>
                  <a:gd name="connsiteY7" fmla="*/ 96043 h 463550"/>
                  <a:gd name="connsiteX8" fmla="*/ 365124 w 389334"/>
                  <a:gd name="connsiteY8" fmla="*/ 179387 h 463550"/>
                  <a:gd name="connsiteX9" fmla="*/ 388937 w 389334"/>
                  <a:gd name="connsiteY9" fmla="*/ 250825 h 463550"/>
                  <a:gd name="connsiteX10" fmla="*/ 362743 w 389334"/>
                  <a:gd name="connsiteY10" fmla="*/ 319881 h 463550"/>
                  <a:gd name="connsiteX11" fmla="*/ 312737 w 389334"/>
                  <a:gd name="connsiteY11" fmla="*/ 369887 h 463550"/>
                  <a:gd name="connsiteX12" fmla="*/ 279399 w 389334"/>
                  <a:gd name="connsiteY12" fmla="*/ 377031 h 463550"/>
                  <a:gd name="connsiteX13" fmla="*/ 248443 w 389334"/>
                  <a:gd name="connsiteY13" fmla="*/ 405606 h 463550"/>
                  <a:gd name="connsiteX14" fmla="*/ 229393 w 389334"/>
                  <a:gd name="connsiteY14" fmla="*/ 450850 h 463550"/>
                  <a:gd name="connsiteX15" fmla="*/ 177006 w 389334"/>
                  <a:gd name="connsiteY15" fmla="*/ 460375 h 463550"/>
                  <a:gd name="connsiteX16" fmla="*/ 72231 w 389334"/>
                  <a:gd name="connsiteY16" fmla="*/ 431800 h 463550"/>
                  <a:gd name="connsiteX17" fmla="*/ 5556 w 389334"/>
                  <a:gd name="connsiteY17" fmla="*/ 369887 h 463550"/>
                  <a:gd name="connsiteX18" fmla="*/ 38893 w 389334"/>
                  <a:gd name="connsiteY18" fmla="*/ 284162 h 463550"/>
                  <a:gd name="connsiteX19" fmla="*/ 174624 w 389334"/>
                  <a:gd name="connsiteY19" fmla="*/ 193675 h 463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89334" h="463550">
                    <a:moveTo>
                      <a:pt x="174624" y="193675"/>
                    </a:moveTo>
                    <a:cubicBezTo>
                      <a:pt x="202008" y="169466"/>
                      <a:pt x="202802" y="156368"/>
                      <a:pt x="203199" y="138906"/>
                    </a:cubicBezTo>
                    <a:cubicBezTo>
                      <a:pt x="203596" y="121444"/>
                      <a:pt x="173434" y="104775"/>
                      <a:pt x="177006" y="88900"/>
                    </a:cubicBezTo>
                    <a:cubicBezTo>
                      <a:pt x="180578" y="73025"/>
                      <a:pt x="206375" y="57943"/>
                      <a:pt x="224631" y="43656"/>
                    </a:cubicBezTo>
                    <a:cubicBezTo>
                      <a:pt x="242887" y="29369"/>
                      <a:pt x="266303" y="6350"/>
                      <a:pt x="286543" y="3175"/>
                    </a:cubicBezTo>
                    <a:cubicBezTo>
                      <a:pt x="306784" y="0"/>
                      <a:pt x="334962" y="12303"/>
                      <a:pt x="346074" y="24606"/>
                    </a:cubicBezTo>
                    <a:cubicBezTo>
                      <a:pt x="357186" y="36909"/>
                      <a:pt x="353218" y="65087"/>
                      <a:pt x="353218" y="76993"/>
                    </a:cubicBezTo>
                    <a:cubicBezTo>
                      <a:pt x="353218" y="88899"/>
                      <a:pt x="344090" y="78977"/>
                      <a:pt x="346074" y="96043"/>
                    </a:cubicBezTo>
                    <a:cubicBezTo>
                      <a:pt x="348058" y="113109"/>
                      <a:pt x="357980" y="153590"/>
                      <a:pt x="365124" y="179387"/>
                    </a:cubicBezTo>
                    <a:cubicBezTo>
                      <a:pt x="372268" y="205184"/>
                      <a:pt x="389334" y="227409"/>
                      <a:pt x="388937" y="250825"/>
                    </a:cubicBezTo>
                    <a:cubicBezTo>
                      <a:pt x="388540" y="274241"/>
                      <a:pt x="375443" y="300037"/>
                      <a:pt x="362743" y="319881"/>
                    </a:cubicBezTo>
                    <a:cubicBezTo>
                      <a:pt x="350043" y="339725"/>
                      <a:pt x="326628" y="360362"/>
                      <a:pt x="312737" y="369887"/>
                    </a:cubicBezTo>
                    <a:cubicBezTo>
                      <a:pt x="298846" y="379412"/>
                      <a:pt x="290115" y="371078"/>
                      <a:pt x="279399" y="377031"/>
                    </a:cubicBezTo>
                    <a:cubicBezTo>
                      <a:pt x="268683" y="382984"/>
                      <a:pt x="256777" y="393303"/>
                      <a:pt x="248443" y="405606"/>
                    </a:cubicBezTo>
                    <a:cubicBezTo>
                      <a:pt x="240109" y="417909"/>
                      <a:pt x="241299" y="441722"/>
                      <a:pt x="229393" y="450850"/>
                    </a:cubicBezTo>
                    <a:cubicBezTo>
                      <a:pt x="217487" y="459978"/>
                      <a:pt x="203200" y="463550"/>
                      <a:pt x="177006" y="460375"/>
                    </a:cubicBezTo>
                    <a:cubicBezTo>
                      <a:pt x="150812" y="457200"/>
                      <a:pt x="100806" y="446881"/>
                      <a:pt x="72231" y="431800"/>
                    </a:cubicBezTo>
                    <a:cubicBezTo>
                      <a:pt x="43656" y="416719"/>
                      <a:pt x="11112" y="394493"/>
                      <a:pt x="5556" y="369887"/>
                    </a:cubicBezTo>
                    <a:cubicBezTo>
                      <a:pt x="0" y="345281"/>
                      <a:pt x="14287" y="308768"/>
                      <a:pt x="38893" y="284162"/>
                    </a:cubicBezTo>
                    <a:cubicBezTo>
                      <a:pt x="63499" y="259556"/>
                      <a:pt x="147240" y="217884"/>
                      <a:pt x="174624" y="193675"/>
                    </a:cubicBez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 w="12700">
                <a:solidFill>
                  <a:schemeClr val="bg2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9pPr>
              </a:lstStyle>
              <a:p>
                <a:pPr algn="ctr">
                  <a:defRPr/>
                </a:pPr>
                <a:endParaRPr lang="en-US" sz="1400" dirty="0">
                  <a:solidFill>
                    <a:srgbClr val="CDCDCF"/>
                  </a:solidFill>
                  <a:ea typeface="MS PGothic" pitchFamily="34" charset="-128"/>
                </a:endParaRPr>
              </a:p>
            </p:txBody>
          </p:sp>
        </p:grpSp>
        <p:grpSp>
          <p:nvGrpSpPr>
            <p:cNvPr id="125997" name="Group 50"/>
            <p:cNvGrpSpPr>
              <a:grpSpLocks/>
            </p:cNvGrpSpPr>
            <p:nvPr/>
          </p:nvGrpSpPr>
          <p:grpSpPr bwMode="auto">
            <a:xfrm>
              <a:off x="3827764" y="3845921"/>
              <a:ext cx="702408" cy="773185"/>
              <a:chOff x="6244431" y="2503487"/>
              <a:chExt cx="1040210" cy="1144985"/>
            </a:xfrm>
          </p:grpSpPr>
          <p:sp>
            <p:nvSpPr>
              <p:cNvPr id="52" name="Freeform 51"/>
              <p:cNvSpPr/>
              <p:nvPr/>
            </p:nvSpPr>
            <p:spPr bwMode="auto">
              <a:xfrm>
                <a:off x="6243270" y="2503014"/>
                <a:ext cx="1041447" cy="1145462"/>
              </a:xfrm>
              <a:custGeom>
                <a:avLst/>
                <a:gdLst>
                  <a:gd name="connsiteX0" fmla="*/ 115888 w 1040210"/>
                  <a:gd name="connsiteY0" fmla="*/ 384969 h 1144985"/>
                  <a:gd name="connsiteX1" fmla="*/ 123032 w 1040210"/>
                  <a:gd name="connsiteY1" fmla="*/ 330201 h 1144985"/>
                  <a:gd name="connsiteX2" fmla="*/ 103982 w 1040210"/>
                  <a:gd name="connsiteY2" fmla="*/ 265907 h 1144985"/>
                  <a:gd name="connsiteX3" fmla="*/ 89694 w 1040210"/>
                  <a:gd name="connsiteY3" fmla="*/ 218282 h 1144985"/>
                  <a:gd name="connsiteX4" fmla="*/ 125413 w 1040210"/>
                  <a:gd name="connsiteY4" fmla="*/ 213519 h 1144985"/>
                  <a:gd name="connsiteX5" fmla="*/ 180182 w 1040210"/>
                  <a:gd name="connsiteY5" fmla="*/ 246857 h 1144985"/>
                  <a:gd name="connsiteX6" fmla="*/ 227807 w 1040210"/>
                  <a:gd name="connsiteY6" fmla="*/ 270669 h 1144985"/>
                  <a:gd name="connsiteX7" fmla="*/ 244475 w 1040210"/>
                  <a:gd name="connsiteY7" fmla="*/ 273051 h 1144985"/>
                  <a:gd name="connsiteX8" fmla="*/ 318294 w 1040210"/>
                  <a:gd name="connsiteY8" fmla="*/ 232569 h 1144985"/>
                  <a:gd name="connsiteX9" fmla="*/ 449263 w 1040210"/>
                  <a:gd name="connsiteY9" fmla="*/ 184944 h 1144985"/>
                  <a:gd name="connsiteX10" fmla="*/ 539750 w 1040210"/>
                  <a:gd name="connsiteY10" fmla="*/ 184944 h 1144985"/>
                  <a:gd name="connsiteX11" fmla="*/ 601663 w 1040210"/>
                  <a:gd name="connsiteY11" fmla="*/ 118269 h 1144985"/>
                  <a:gd name="connsiteX12" fmla="*/ 646907 w 1040210"/>
                  <a:gd name="connsiteY12" fmla="*/ 34926 h 1144985"/>
                  <a:gd name="connsiteX13" fmla="*/ 718344 w 1040210"/>
                  <a:gd name="connsiteY13" fmla="*/ 3969 h 1144985"/>
                  <a:gd name="connsiteX14" fmla="*/ 758825 w 1040210"/>
                  <a:gd name="connsiteY14" fmla="*/ 11113 h 1144985"/>
                  <a:gd name="connsiteX15" fmla="*/ 763588 w 1040210"/>
                  <a:gd name="connsiteY15" fmla="*/ 70644 h 1144985"/>
                  <a:gd name="connsiteX16" fmla="*/ 799307 w 1040210"/>
                  <a:gd name="connsiteY16" fmla="*/ 130176 h 1144985"/>
                  <a:gd name="connsiteX17" fmla="*/ 837407 w 1040210"/>
                  <a:gd name="connsiteY17" fmla="*/ 158751 h 1144985"/>
                  <a:gd name="connsiteX18" fmla="*/ 920750 w 1040210"/>
                  <a:gd name="connsiteY18" fmla="*/ 158751 h 1144985"/>
                  <a:gd name="connsiteX19" fmla="*/ 965994 w 1040210"/>
                  <a:gd name="connsiteY19" fmla="*/ 175419 h 1144985"/>
                  <a:gd name="connsiteX20" fmla="*/ 968375 w 1040210"/>
                  <a:gd name="connsiteY20" fmla="*/ 215901 h 1144985"/>
                  <a:gd name="connsiteX21" fmla="*/ 946944 w 1040210"/>
                  <a:gd name="connsiteY21" fmla="*/ 275432 h 1144985"/>
                  <a:gd name="connsiteX22" fmla="*/ 946944 w 1040210"/>
                  <a:gd name="connsiteY22" fmla="*/ 334963 h 1144985"/>
                  <a:gd name="connsiteX23" fmla="*/ 982663 w 1040210"/>
                  <a:gd name="connsiteY23" fmla="*/ 401638 h 1144985"/>
                  <a:gd name="connsiteX24" fmla="*/ 1008857 w 1040210"/>
                  <a:gd name="connsiteY24" fmla="*/ 523082 h 1144985"/>
                  <a:gd name="connsiteX25" fmla="*/ 999332 w 1040210"/>
                  <a:gd name="connsiteY25" fmla="*/ 727869 h 1144985"/>
                  <a:gd name="connsiteX26" fmla="*/ 989807 w 1040210"/>
                  <a:gd name="connsiteY26" fmla="*/ 765969 h 1144985"/>
                  <a:gd name="connsiteX27" fmla="*/ 1006475 w 1040210"/>
                  <a:gd name="connsiteY27" fmla="*/ 811213 h 1144985"/>
                  <a:gd name="connsiteX28" fmla="*/ 1039813 w 1040210"/>
                  <a:gd name="connsiteY28" fmla="*/ 856457 h 1144985"/>
                  <a:gd name="connsiteX29" fmla="*/ 1004094 w 1040210"/>
                  <a:gd name="connsiteY29" fmla="*/ 899319 h 1144985"/>
                  <a:gd name="connsiteX30" fmla="*/ 937419 w 1040210"/>
                  <a:gd name="connsiteY30" fmla="*/ 908844 h 1144985"/>
                  <a:gd name="connsiteX31" fmla="*/ 885032 w 1040210"/>
                  <a:gd name="connsiteY31" fmla="*/ 915988 h 1144985"/>
                  <a:gd name="connsiteX32" fmla="*/ 851694 w 1040210"/>
                  <a:gd name="connsiteY32" fmla="*/ 949326 h 1144985"/>
                  <a:gd name="connsiteX33" fmla="*/ 763588 w 1040210"/>
                  <a:gd name="connsiteY33" fmla="*/ 999332 h 1144985"/>
                  <a:gd name="connsiteX34" fmla="*/ 699294 w 1040210"/>
                  <a:gd name="connsiteY34" fmla="*/ 1068388 h 1144985"/>
                  <a:gd name="connsiteX35" fmla="*/ 658813 w 1040210"/>
                  <a:gd name="connsiteY35" fmla="*/ 1082676 h 1144985"/>
                  <a:gd name="connsiteX36" fmla="*/ 604044 w 1040210"/>
                  <a:gd name="connsiteY36" fmla="*/ 1051719 h 1144985"/>
                  <a:gd name="connsiteX37" fmla="*/ 573088 w 1040210"/>
                  <a:gd name="connsiteY37" fmla="*/ 1058863 h 1144985"/>
                  <a:gd name="connsiteX38" fmla="*/ 494507 w 1040210"/>
                  <a:gd name="connsiteY38" fmla="*/ 1120776 h 1144985"/>
                  <a:gd name="connsiteX39" fmla="*/ 461169 w 1040210"/>
                  <a:gd name="connsiteY39" fmla="*/ 1137444 h 1144985"/>
                  <a:gd name="connsiteX40" fmla="*/ 413544 w 1040210"/>
                  <a:gd name="connsiteY40" fmla="*/ 1075532 h 1144985"/>
                  <a:gd name="connsiteX41" fmla="*/ 332582 w 1040210"/>
                  <a:gd name="connsiteY41" fmla="*/ 1006476 h 1144985"/>
                  <a:gd name="connsiteX42" fmla="*/ 268288 w 1040210"/>
                  <a:gd name="connsiteY42" fmla="*/ 1027907 h 1144985"/>
                  <a:gd name="connsiteX43" fmla="*/ 237332 w 1040210"/>
                  <a:gd name="connsiteY43" fmla="*/ 996951 h 1144985"/>
                  <a:gd name="connsiteX44" fmla="*/ 225425 w 1040210"/>
                  <a:gd name="connsiteY44" fmla="*/ 961232 h 1144985"/>
                  <a:gd name="connsiteX45" fmla="*/ 184944 w 1040210"/>
                  <a:gd name="connsiteY45" fmla="*/ 942182 h 1144985"/>
                  <a:gd name="connsiteX46" fmla="*/ 123032 w 1040210"/>
                  <a:gd name="connsiteY46" fmla="*/ 865982 h 1144985"/>
                  <a:gd name="connsiteX47" fmla="*/ 84932 w 1040210"/>
                  <a:gd name="connsiteY47" fmla="*/ 770732 h 1144985"/>
                  <a:gd name="connsiteX48" fmla="*/ 77788 w 1040210"/>
                  <a:gd name="connsiteY48" fmla="*/ 718344 h 1144985"/>
                  <a:gd name="connsiteX49" fmla="*/ 53975 w 1040210"/>
                  <a:gd name="connsiteY49" fmla="*/ 654051 h 1144985"/>
                  <a:gd name="connsiteX50" fmla="*/ 6350 w 1040210"/>
                  <a:gd name="connsiteY50" fmla="*/ 534988 h 1144985"/>
                  <a:gd name="connsiteX51" fmla="*/ 15875 w 1040210"/>
                  <a:gd name="connsiteY51" fmla="*/ 423069 h 1144985"/>
                  <a:gd name="connsiteX52" fmla="*/ 34925 w 1040210"/>
                  <a:gd name="connsiteY52" fmla="*/ 384969 h 1144985"/>
                  <a:gd name="connsiteX53" fmla="*/ 20638 w 1040210"/>
                  <a:gd name="connsiteY53" fmla="*/ 330201 h 1144985"/>
                  <a:gd name="connsiteX54" fmla="*/ 39688 w 1040210"/>
                  <a:gd name="connsiteY54" fmla="*/ 313532 h 1144985"/>
                  <a:gd name="connsiteX55" fmla="*/ 111125 w 1040210"/>
                  <a:gd name="connsiteY55" fmla="*/ 323057 h 1144985"/>
                  <a:gd name="connsiteX56" fmla="*/ 123032 w 1040210"/>
                  <a:gd name="connsiteY56" fmla="*/ 330201 h 1144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040210" h="1144985">
                    <a:moveTo>
                      <a:pt x="115888" y="384969"/>
                    </a:moveTo>
                    <a:cubicBezTo>
                      <a:pt x="120452" y="367507"/>
                      <a:pt x="125016" y="350045"/>
                      <a:pt x="123032" y="330201"/>
                    </a:cubicBezTo>
                    <a:cubicBezTo>
                      <a:pt x="121048" y="310357"/>
                      <a:pt x="109538" y="284560"/>
                      <a:pt x="103982" y="265907"/>
                    </a:cubicBezTo>
                    <a:cubicBezTo>
                      <a:pt x="98426" y="247254"/>
                      <a:pt x="86122" y="227013"/>
                      <a:pt x="89694" y="218282"/>
                    </a:cubicBezTo>
                    <a:cubicBezTo>
                      <a:pt x="93266" y="209551"/>
                      <a:pt x="110332" y="208757"/>
                      <a:pt x="125413" y="213519"/>
                    </a:cubicBezTo>
                    <a:cubicBezTo>
                      <a:pt x="140494" y="218282"/>
                      <a:pt x="163116" y="237332"/>
                      <a:pt x="180182" y="246857"/>
                    </a:cubicBezTo>
                    <a:cubicBezTo>
                      <a:pt x="197248" y="256382"/>
                      <a:pt x="217092" y="266303"/>
                      <a:pt x="227807" y="270669"/>
                    </a:cubicBezTo>
                    <a:cubicBezTo>
                      <a:pt x="238522" y="275035"/>
                      <a:pt x="229394" y="279401"/>
                      <a:pt x="244475" y="273051"/>
                    </a:cubicBezTo>
                    <a:cubicBezTo>
                      <a:pt x="259556" y="266701"/>
                      <a:pt x="284163" y="247254"/>
                      <a:pt x="318294" y="232569"/>
                    </a:cubicBezTo>
                    <a:cubicBezTo>
                      <a:pt x="352425" y="217885"/>
                      <a:pt x="412354" y="192881"/>
                      <a:pt x="449263" y="184944"/>
                    </a:cubicBezTo>
                    <a:cubicBezTo>
                      <a:pt x="486172" y="177007"/>
                      <a:pt x="514350" y="196056"/>
                      <a:pt x="539750" y="184944"/>
                    </a:cubicBezTo>
                    <a:cubicBezTo>
                      <a:pt x="565150" y="173832"/>
                      <a:pt x="583804" y="143272"/>
                      <a:pt x="601663" y="118269"/>
                    </a:cubicBezTo>
                    <a:cubicBezTo>
                      <a:pt x="619523" y="93266"/>
                      <a:pt x="627460" y="53976"/>
                      <a:pt x="646907" y="34926"/>
                    </a:cubicBezTo>
                    <a:cubicBezTo>
                      <a:pt x="666354" y="15876"/>
                      <a:pt x="699691" y="7938"/>
                      <a:pt x="718344" y="3969"/>
                    </a:cubicBezTo>
                    <a:cubicBezTo>
                      <a:pt x="736997" y="0"/>
                      <a:pt x="751284" y="1"/>
                      <a:pt x="758825" y="11113"/>
                    </a:cubicBezTo>
                    <a:cubicBezTo>
                      <a:pt x="766366" y="22226"/>
                      <a:pt x="756841" y="50800"/>
                      <a:pt x="763588" y="70644"/>
                    </a:cubicBezTo>
                    <a:cubicBezTo>
                      <a:pt x="770335" y="90488"/>
                      <a:pt x="787004" y="115492"/>
                      <a:pt x="799307" y="130176"/>
                    </a:cubicBezTo>
                    <a:cubicBezTo>
                      <a:pt x="811610" y="144861"/>
                      <a:pt x="817167" y="153989"/>
                      <a:pt x="837407" y="158751"/>
                    </a:cubicBezTo>
                    <a:cubicBezTo>
                      <a:pt x="857648" y="163514"/>
                      <a:pt x="899319" y="155973"/>
                      <a:pt x="920750" y="158751"/>
                    </a:cubicBezTo>
                    <a:cubicBezTo>
                      <a:pt x="942181" y="161529"/>
                      <a:pt x="958057" y="165894"/>
                      <a:pt x="965994" y="175419"/>
                    </a:cubicBezTo>
                    <a:cubicBezTo>
                      <a:pt x="973931" y="184944"/>
                      <a:pt x="971550" y="199232"/>
                      <a:pt x="968375" y="215901"/>
                    </a:cubicBezTo>
                    <a:cubicBezTo>
                      <a:pt x="965200" y="232570"/>
                      <a:pt x="950516" y="255588"/>
                      <a:pt x="946944" y="275432"/>
                    </a:cubicBezTo>
                    <a:cubicBezTo>
                      <a:pt x="943372" y="295276"/>
                      <a:pt x="940991" y="313929"/>
                      <a:pt x="946944" y="334963"/>
                    </a:cubicBezTo>
                    <a:cubicBezTo>
                      <a:pt x="952897" y="355997"/>
                      <a:pt x="972344" y="370285"/>
                      <a:pt x="982663" y="401638"/>
                    </a:cubicBezTo>
                    <a:cubicBezTo>
                      <a:pt x="992982" y="432991"/>
                      <a:pt x="1006079" y="468710"/>
                      <a:pt x="1008857" y="523082"/>
                    </a:cubicBezTo>
                    <a:cubicBezTo>
                      <a:pt x="1011635" y="577454"/>
                      <a:pt x="1002507" y="687388"/>
                      <a:pt x="999332" y="727869"/>
                    </a:cubicBezTo>
                    <a:cubicBezTo>
                      <a:pt x="996157" y="768350"/>
                      <a:pt x="988617" y="752078"/>
                      <a:pt x="989807" y="765969"/>
                    </a:cubicBezTo>
                    <a:cubicBezTo>
                      <a:pt x="990997" y="779860"/>
                      <a:pt x="998141" y="796132"/>
                      <a:pt x="1006475" y="811213"/>
                    </a:cubicBezTo>
                    <a:cubicBezTo>
                      <a:pt x="1014809" y="826294"/>
                      <a:pt x="1040210" y="841773"/>
                      <a:pt x="1039813" y="856457"/>
                    </a:cubicBezTo>
                    <a:cubicBezTo>
                      <a:pt x="1039416" y="871141"/>
                      <a:pt x="1021160" y="890588"/>
                      <a:pt x="1004094" y="899319"/>
                    </a:cubicBezTo>
                    <a:cubicBezTo>
                      <a:pt x="987028" y="908050"/>
                      <a:pt x="937419" y="908844"/>
                      <a:pt x="937419" y="908844"/>
                    </a:cubicBezTo>
                    <a:cubicBezTo>
                      <a:pt x="917575" y="911622"/>
                      <a:pt x="899319" y="909241"/>
                      <a:pt x="885032" y="915988"/>
                    </a:cubicBezTo>
                    <a:cubicBezTo>
                      <a:pt x="870745" y="922735"/>
                      <a:pt x="871935" y="935435"/>
                      <a:pt x="851694" y="949326"/>
                    </a:cubicBezTo>
                    <a:cubicBezTo>
                      <a:pt x="831453" y="963217"/>
                      <a:pt x="788988" y="979488"/>
                      <a:pt x="763588" y="999332"/>
                    </a:cubicBezTo>
                    <a:cubicBezTo>
                      <a:pt x="738188" y="1019176"/>
                      <a:pt x="716756" y="1054497"/>
                      <a:pt x="699294" y="1068388"/>
                    </a:cubicBezTo>
                    <a:cubicBezTo>
                      <a:pt x="681832" y="1082279"/>
                      <a:pt x="674688" y="1085454"/>
                      <a:pt x="658813" y="1082676"/>
                    </a:cubicBezTo>
                    <a:cubicBezTo>
                      <a:pt x="642938" y="1079898"/>
                      <a:pt x="618331" y="1055688"/>
                      <a:pt x="604044" y="1051719"/>
                    </a:cubicBezTo>
                    <a:cubicBezTo>
                      <a:pt x="589757" y="1047750"/>
                      <a:pt x="591344" y="1047354"/>
                      <a:pt x="573088" y="1058863"/>
                    </a:cubicBezTo>
                    <a:cubicBezTo>
                      <a:pt x="554832" y="1070372"/>
                      <a:pt x="513160" y="1107679"/>
                      <a:pt x="494507" y="1120776"/>
                    </a:cubicBezTo>
                    <a:cubicBezTo>
                      <a:pt x="475854" y="1133873"/>
                      <a:pt x="474663" y="1144985"/>
                      <a:pt x="461169" y="1137444"/>
                    </a:cubicBezTo>
                    <a:cubicBezTo>
                      <a:pt x="447675" y="1129903"/>
                      <a:pt x="434975" y="1097360"/>
                      <a:pt x="413544" y="1075532"/>
                    </a:cubicBezTo>
                    <a:cubicBezTo>
                      <a:pt x="392113" y="1053704"/>
                      <a:pt x="356791" y="1014413"/>
                      <a:pt x="332582" y="1006476"/>
                    </a:cubicBezTo>
                    <a:cubicBezTo>
                      <a:pt x="308373" y="998539"/>
                      <a:pt x="284163" y="1029495"/>
                      <a:pt x="268288" y="1027907"/>
                    </a:cubicBezTo>
                    <a:cubicBezTo>
                      <a:pt x="252413" y="1026320"/>
                      <a:pt x="244476" y="1008063"/>
                      <a:pt x="237332" y="996951"/>
                    </a:cubicBezTo>
                    <a:cubicBezTo>
                      <a:pt x="230188" y="985839"/>
                      <a:pt x="234156" y="970360"/>
                      <a:pt x="225425" y="961232"/>
                    </a:cubicBezTo>
                    <a:cubicBezTo>
                      <a:pt x="216694" y="952104"/>
                      <a:pt x="202009" y="958057"/>
                      <a:pt x="184944" y="942182"/>
                    </a:cubicBezTo>
                    <a:cubicBezTo>
                      <a:pt x="167879" y="926307"/>
                      <a:pt x="139701" y="894557"/>
                      <a:pt x="123032" y="865982"/>
                    </a:cubicBezTo>
                    <a:cubicBezTo>
                      <a:pt x="106363" y="837407"/>
                      <a:pt x="92473" y="795338"/>
                      <a:pt x="84932" y="770732"/>
                    </a:cubicBezTo>
                    <a:cubicBezTo>
                      <a:pt x="77391" y="746126"/>
                      <a:pt x="82948" y="737791"/>
                      <a:pt x="77788" y="718344"/>
                    </a:cubicBezTo>
                    <a:cubicBezTo>
                      <a:pt x="72628" y="698897"/>
                      <a:pt x="65881" y="684610"/>
                      <a:pt x="53975" y="654051"/>
                    </a:cubicBezTo>
                    <a:cubicBezTo>
                      <a:pt x="42069" y="623492"/>
                      <a:pt x="12700" y="573485"/>
                      <a:pt x="6350" y="534988"/>
                    </a:cubicBezTo>
                    <a:cubicBezTo>
                      <a:pt x="0" y="496491"/>
                      <a:pt x="11113" y="448072"/>
                      <a:pt x="15875" y="423069"/>
                    </a:cubicBezTo>
                    <a:cubicBezTo>
                      <a:pt x="20637" y="398066"/>
                      <a:pt x="34131" y="400447"/>
                      <a:pt x="34925" y="384969"/>
                    </a:cubicBezTo>
                    <a:cubicBezTo>
                      <a:pt x="35719" y="369491"/>
                      <a:pt x="19844" y="342107"/>
                      <a:pt x="20638" y="330201"/>
                    </a:cubicBezTo>
                    <a:cubicBezTo>
                      <a:pt x="21432" y="318295"/>
                      <a:pt x="24607" y="314723"/>
                      <a:pt x="39688" y="313532"/>
                    </a:cubicBezTo>
                    <a:cubicBezTo>
                      <a:pt x="54769" y="312341"/>
                      <a:pt x="97234" y="320279"/>
                      <a:pt x="111125" y="323057"/>
                    </a:cubicBezTo>
                    <a:cubicBezTo>
                      <a:pt x="125016" y="325835"/>
                      <a:pt x="124024" y="328018"/>
                      <a:pt x="123032" y="330201"/>
                    </a:cubicBezTo>
                  </a:path>
                </a:pathLst>
              </a:custGeom>
              <a:solidFill>
                <a:schemeClr val="bg2"/>
              </a:solidFill>
              <a:ln w="12700" cap="flat" cmpd="sng" algn="ctr">
                <a:solidFill>
                  <a:schemeClr val="tx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9pPr>
              </a:lstStyle>
              <a:p>
                <a:pPr algn="ctr"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3" name="Freeform 52"/>
              <p:cNvSpPr/>
              <p:nvPr/>
            </p:nvSpPr>
            <p:spPr bwMode="auto">
              <a:xfrm rot="2112546">
                <a:off x="6487763" y="2794672"/>
                <a:ext cx="583022" cy="533921"/>
              </a:xfrm>
              <a:custGeom>
                <a:avLst/>
                <a:gdLst>
                  <a:gd name="connsiteX0" fmla="*/ 174624 w 389334"/>
                  <a:gd name="connsiteY0" fmla="*/ 193675 h 463550"/>
                  <a:gd name="connsiteX1" fmla="*/ 203199 w 389334"/>
                  <a:gd name="connsiteY1" fmla="*/ 138906 h 463550"/>
                  <a:gd name="connsiteX2" fmla="*/ 177006 w 389334"/>
                  <a:gd name="connsiteY2" fmla="*/ 88900 h 463550"/>
                  <a:gd name="connsiteX3" fmla="*/ 224631 w 389334"/>
                  <a:gd name="connsiteY3" fmla="*/ 43656 h 463550"/>
                  <a:gd name="connsiteX4" fmla="*/ 286543 w 389334"/>
                  <a:gd name="connsiteY4" fmla="*/ 3175 h 463550"/>
                  <a:gd name="connsiteX5" fmla="*/ 346074 w 389334"/>
                  <a:gd name="connsiteY5" fmla="*/ 24606 h 463550"/>
                  <a:gd name="connsiteX6" fmla="*/ 353218 w 389334"/>
                  <a:gd name="connsiteY6" fmla="*/ 76993 h 463550"/>
                  <a:gd name="connsiteX7" fmla="*/ 346074 w 389334"/>
                  <a:gd name="connsiteY7" fmla="*/ 96043 h 463550"/>
                  <a:gd name="connsiteX8" fmla="*/ 365124 w 389334"/>
                  <a:gd name="connsiteY8" fmla="*/ 179387 h 463550"/>
                  <a:gd name="connsiteX9" fmla="*/ 388937 w 389334"/>
                  <a:gd name="connsiteY9" fmla="*/ 250825 h 463550"/>
                  <a:gd name="connsiteX10" fmla="*/ 362743 w 389334"/>
                  <a:gd name="connsiteY10" fmla="*/ 319881 h 463550"/>
                  <a:gd name="connsiteX11" fmla="*/ 312737 w 389334"/>
                  <a:gd name="connsiteY11" fmla="*/ 369887 h 463550"/>
                  <a:gd name="connsiteX12" fmla="*/ 279399 w 389334"/>
                  <a:gd name="connsiteY12" fmla="*/ 377031 h 463550"/>
                  <a:gd name="connsiteX13" fmla="*/ 248443 w 389334"/>
                  <a:gd name="connsiteY13" fmla="*/ 405606 h 463550"/>
                  <a:gd name="connsiteX14" fmla="*/ 229393 w 389334"/>
                  <a:gd name="connsiteY14" fmla="*/ 450850 h 463550"/>
                  <a:gd name="connsiteX15" fmla="*/ 177006 w 389334"/>
                  <a:gd name="connsiteY15" fmla="*/ 460375 h 463550"/>
                  <a:gd name="connsiteX16" fmla="*/ 72231 w 389334"/>
                  <a:gd name="connsiteY16" fmla="*/ 431800 h 463550"/>
                  <a:gd name="connsiteX17" fmla="*/ 5556 w 389334"/>
                  <a:gd name="connsiteY17" fmla="*/ 369887 h 463550"/>
                  <a:gd name="connsiteX18" fmla="*/ 38893 w 389334"/>
                  <a:gd name="connsiteY18" fmla="*/ 284162 h 463550"/>
                  <a:gd name="connsiteX19" fmla="*/ 174624 w 389334"/>
                  <a:gd name="connsiteY19" fmla="*/ 193675 h 463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89334" h="463550">
                    <a:moveTo>
                      <a:pt x="174624" y="193675"/>
                    </a:moveTo>
                    <a:cubicBezTo>
                      <a:pt x="202008" y="169466"/>
                      <a:pt x="202802" y="156368"/>
                      <a:pt x="203199" y="138906"/>
                    </a:cubicBezTo>
                    <a:cubicBezTo>
                      <a:pt x="203596" y="121444"/>
                      <a:pt x="173434" y="104775"/>
                      <a:pt x="177006" y="88900"/>
                    </a:cubicBezTo>
                    <a:cubicBezTo>
                      <a:pt x="180578" y="73025"/>
                      <a:pt x="206375" y="57943"/>
                      <a:pt x="224631" y="43656"/>
                    </a:cubicBezTo>
                    <a:cubicBezTo>
                      <a:pt x="242887" y="29369"/>
                      <a:pt x="266303" y="6350"/>
                      <a:pt x="286543" y="3175"/>
                    </a:cubicBezTo>
                    <a:cubicBezTo>
                      <a:pt x="306784" y="0"/>
                      <a:pt x="334962" y="12303"/>
                      <a:pt x="346074" y="24606"/>
                    </a:cubicBezTo>
                    <a:cubicBezTo>
                      <a:pt x="357186" y="36909"/>
                      <a:pt x="353218" y="65087"/>
                      <a:pt x="353218" y="76993"/>
                    </a:cubicBezTo>
                    <a:cubicBezTo>
                      <a:pt x="353218" y="88899"/>
                      <a:pt x="344090" y="78977"/>
                      <a:pt x="346074" y="96043"/>
                    </a:cubicBezTo>
                    <a:cubicBezTo>
                      <a:pt x="348058" y="113109"/>
                      <a:pt x="357980" y="153590"/>
                      <a:pt x="365124" y="179387"/>
                    </a:cubicBezTo>
                    <a:cubicBezTo>
                      <a:pt x="372268" y="205184"/>
                      <a:pt x="389334" y="227409"/>
                      <a:pt x="388937" y="250825"/>
                    </a:cubicBezTo>
                    <a:cubicBezTo>
                      <a:pt x="388540" y="274241"/>
                      <a:pt x="375443" y="300037"/>
                      <a:pt x="362743" y="319881"/>
                    </a:cubicBezTo>
                    <a:cubicBezTo>
                      <a:pt x="350043" y="339725"/>
                      <a:pt x="326628" y="360362"/>
                      <a:pt x="312737" y="369887"/>
                    </a:cubicBezTo>
                    <a:cubicBezTo>
                      <a:pt x="298846" y="379412"/>
                      <a:pt x="290115" y="371078"/>
                      <a:pt x="279399" y="377031"/>
                    </a:cubicBezTo>
                    <a:cubicBezTo>
                      <a:pt x="268683" y="382984"/>
                      <a:pt x="256777" y="393303"/>
                      <a:pt x="248443" y="405606"/>
                    </a:cubicBezTo>
                    <a:cubicBezTo>
                      <a:pt x="240109" y="417909"/>
                      <a:pt x="241299" y="441722"/>
                      <a:pt x="229393" y="450850"/>
                    </a:cubicBezTo>
                    <a:cubicBezTo>
                      <a:pt x="217487" y="459978"/>
                      <a:pt x="203200" y="463550"/>
                      <a:pt x="177006" y="460375"/>
                    </a:cubicBezTo>
                    <a:cubicBezTo>
                      <a:pt x="150812" y="457200"/>
                      <a:pt x="100806" y="446881"/>
                      <a:pt x="72231" y="431800"/>
                    </a:cubicBezTo>
                    <a:cubicBezTo>
                      <a:pt x="43656" y="416719"/>
                      <a:pt x="11112" y="394493"/>
                      <a:pt x="5556" y="369887"/>
                    </a:cubicBezTo>
                    <a:cubicBezTo>
                      <a:pt x="0" y="345281"/>
                      <a:pt x="14287" y="308768"/>
                      <a:pt x="38893" y="284162"/>
                    </a:cubicBezTo>
                    <a:cubicBezTo>
                      <a:pt x="63499" y="259556"/>
                      <a:pt x="147240" y="217884"/>
                      <a:pt x="174624" y="193675"/>
                    </a:cubicBez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 w="12700">
                <a:solidFill>
                  <a:schemeClr val="bg2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9pPr>
              </a:lstStyle>
              <a:p>
                <a:pPr algn="ctr">
                  <a:defRPr/>
                </a:pPr>
                <a:endParaRPr lang="en-US" sz="1400" dirty="0">
                  <a:solidFill>
                    <a:srgbClr val="CDCDCF"/>
                  </a:solidFill>
                  <a:ea typeface="MS PGothic" pitchFamily="34" charset="-128"/>
                </a:endParaRPr>
              </a:p>
            </p:txBody>
          </p:sp>
        </p:grpSp>
        <p:grpSp>
          <p:nvGrpSpPr>
            <p:cNvPr id="125998" name="Group 53"/>
            <p:cNvGrpSpPr>
              <a:grpSpLocks/>
            </p:cNvGrpSpPr>
            <p:nvPr/>
          </p:nvGrpSpPr>
          <p:grpSpPr bwMode="auto">
            <a:xfrm>
              <a:off x="4178968" y="3566059"/>
              <a:ext cx="702408" cy="773185"/>
              <a:chOff x="6244431" y="2503487"/>
              <a:chExt cx="1040210" cy="1144985"/>
            </a:xfrm>
          </p:grpSpPr>
          <p:sp>
            <p:nvSpPr>
              <p:cNvPr id="55" name="Freeform 54"/>
              <p:cNvSpPr/>
              <p:nvPr/>
            </p:nvSpPr>
            <p:spPr bwMode="auto">
              <a:xfrm>
                <a:off x="6245065" y="2503487"/>
                <a:ext cx="1039096" cy="1145462"/>
              </a:xfrm>
              <a:custGeom>
                <a:avLst/>
                <a:gdLst>
                  <a:gd name="connsiteX0" fmla="*/ 115888 w 1040210"/>
                  <a:gd name="connsiteY0" fmla="*/ 384969 h 1144985"/>
                  <a:gd name="connsiteX1" fmla="*/ 123032 w 1040210"/>
                  <a:gd name="connsiteY1" fmla="*/ 330201 h 1144985"/>
                  <a:gd name="connsiteX2" fmla="*/ 103982 w 1040210"/>
                  <a:gd name="connsiteY2" fmla="*/ 265907 h 1144985"/>
                  <a:gd name="connsiteX3" fmla="*/ 89694 w 1040210"/>
                  <a:gd name="connsiteY3" fmla="*/ 218282 h 1144985"/>
                  <a:gd name="connsiteX4" fmla="*/ 125413 w 1040210"/>
                  <a:gd name="connsiteY4" fmla="*/ 213519 h 1144985"/>
                  <a:gd name="connsiteX5" fmla="*/ 180182 w 1040210"/>
                  <a:gd name="connsiteY5" fmla="*/ 246857 h 1144985"/>
                  <a:gd name="connsiteX6" fmla="*/ 227807 w 1040210"/>
                  <a:gd name="connsiteY6" fmla="*/ 270669 h 1144985"/>
                  <a:gd name="connsiteX7" fmla="*/ 244475 w 1040210"/>
                  <a:gd name="connsiteY7" fmla="*/ 273051 h 1144985"/>
                  <a:gd name="connsiteX8" fmla="*/ 318294 w 1040210"/>
                  <a:gd name="connsiteY8" fmla="*/ 232569 h 1144985"/>
                  <a:gd name="connsiteX9" fmla="*/ 449263 w 1040210"/>
                  <a:gd name="connsiteY9" fmla="*/ 184944 h 1144985"/>
                  <a:gd name="connsiteX10" fmla="*/ 539750 w 1040210"/>
                  <a:gd name="connsiteY10" fmla="*/ 184944 h 1144985"/>
                  <a:gd name="connsiteX11" fmla="*/ 601663 w 1040210"/>
                  <a:gd name="connsiteY11" fmla="*/ 118269 h 1144985"/>
                  <a:gd name="connsiteX12" fmla="*/ 646907 w 1040210"/>
                  <a:gd name="connsiteY12" fmla="*/ 34926 h 1144985"/>
                  <a:gd name="connsiteX13" fmla="*/ 718344 w 1040210"/>
                  <a:gd name="connsiteY13" fmla="*/ 3969 h 1144985"/>
                  <a:gd name="connsiteX14" fmla="*/ 758825 w 1040210"/>
                  <a:gd name="connsiteY14" fmla="*/ 11113 h 1144985"/>
                  <a:gd name="connsiteX15" fmla="*/ 763588 w 1040210"/>
                  <a:gd name="connsiteY15" fmla="*/ 70644 h 1144985"/>
                  <a:gd name="connsiteX16" fmla="*/ 799307 w 1040210"/>
                  <a:gd name="connsiteY16" fmla="*/ 130176 h 1144985"/>
                  <a:gd name="connsiteX17" fmla="*/ 837407 w 1040210"/>
                  <a:gd name="connsiteY17" fmla="*/ 158751 h 1144985"/>
                  <a:gd name="connsiteX18" fmla="*/ 920750 w 1040210"/>
                  <a:gd name="connsiteY18" fmla="*/ 158751 h 1144985"/>
                  <a:gd name="connsiteX19" fmla="*/ 965994 w 1040210"/>
                  <a:gd name="connsiteY19" fmla="*/ 175419 h 1144985"/>
                  <a:gd name="connsiteX20" fmla="*/ 968375 w 1040210"/>
                  <a:gd name="connsiteY20" fmla="*/ 215901 h 1144985"/>
                  <a:gd name="connsiteX21" fmla="*/ 946944 w 1040210"/>
                  <a:gd name="connsiteY21" fmla="*/ 275432 h 1144985"/>
                  <a:gd name="connsiteX22" fmla="*/ 946944 w 1040210"/>
                  <a:gd name="connsiteY22" fmla="*/ 334963 h 1144985"/>
                  <a:gd name="connsiteX23" fmla="*/ 982663 w 1040210"/>
                  <a:gd name="connsiteY23" fmla="*/ 401638 h 1144985"/>
                  <a:gd name="connsiteX24" fmla="*/ 1008857 w 1040210"/>
                  <a:gd name="connsiteY24" fmla="*/ 523082 h 1144985"/>
                  <a:gd name="connsiteX25" fmla="*/ 999332 w 1040210"/>
                  <a:gd name="connsiteY25" fmla="*/ 727869 h 1144985"/>
                  <a:gd name="connsiteX26" fmla="*/ 989807 w 1040210"/>
                  <a:gd name="connsiteY26" fmla="*/ 765969 h 1144985"/>
                  <a:gd name="connsiteX27" fmla="*/ 1006475 w 1040210"/>
                  <a:gd name="connsiteY27" fmla="*/ 811213 h 1144985"/>
                  <a:gd name="connsiteX28" fmla="*/ 1039813 w 1040210"/>
                  <a:gd name="connsiteY28" fmla="*/ 856457 h 1144985"/>
                  <a:gd name="connsiteX29" fmla="*/ 1004094 w 1040210"/>
                  <a:gd name="connsiteY29" fmla="*/ 899319 h 1144985"/>
                  <a:gd name="connsiteX30" fmla="*/ 937419 w 1040210"/>
                  <a:gd name="connsiteY30" fmla="*/ 908844 h 1144985"/>
                  <a:gd name="connsiteX31" fmla="*/ 885032 w 1040210"/>
                  <a:gd name="connsiteY31" fmla="*/ 915988 h 1144985"/>
                  <a:gd name="connsiteX32" fmla="*/ 851694 w 1040210"/>
                  <a:gd name="connsiteY32" fmla="*/ 949326 h 1144985"/>
                  <a:gd name="connsiteX33" fmla="*/ 763588 w 1040210"/>
                  <a:gd name="connsiteY33" fmla="*/ 999332 h 1144985"/>
                  <a:gd name="connsiteX34" fmla="*/ 699294 w 1040210"/>
                  <a:gd name="connsiteY34" fmla="*/ 1068388 h 1144985"/>
                  <a:gd name="connsiteX35" fmla="*/ 658813 w 1040210"/>
                  <a:gd name="connsiteY35" fmla="*/ 1082676 h 1144985"/>
                  <a:gd name="connsiteX36" fmla="*/ 604044 w 1040210"/>
                  <a:gd name="connsiteY36" fmla="*/ 1051719 h 1144985"/>
                  <a:gd name="connsiteX37" fmla="*/ 573088 w 1040210"/>
                  <a:gd name="connsiteY37" fmla="*/ 1058863 h 1144985"/>
                  <a:gd name="connsiteX38" fmla="*/ 494507 w 1040210"/>
                  <a:gd name="connsiteY38" fmla="*/ 1120776 h 1144985"/>
                  <a:gd name="connsiteX39" fmla="*/ 461169 w 1040210"/>
                  <a:gd name="connsiteY39" fmla="*/ 1137444 h 1144985"/>
                  <a:gd name="connsiteX40" fmla="*/ 413544 w 1040210"/>
                  <a:gd name="connsiteY40" fmla="*/ 1075532 h 1144985"/>
                  <a:gd name="connsiteX41" fmla="*/ 332582 w 1040210"/>
                  <a:gd name="connsiteY41" fmla="*/ 1006476 h 1144985"/>
                  <a:gd name="connsiteX42" fmla="*/ 268288 w 1040210"/>
                  <a:gd name="connsiteY42" fmla="*/ 1027907 h 1144985"/>
                  <a:gd name="connsiteX43" fmla="*/ 237332 w 1040210"/>
                  <a:gd name="connsiteY43" fmla="*/ 996951 h 1144985"/>
                  <a:gd name="connsiteX44" fmla="*/ 225425 w 1040210"/>
                  <a:gd name="connsiteY44" fmla="*/ 961232 h 1144985"/>
                  <a:gd name="connsiteX45" fmla="*/ 184944 w 1040210"/>
                  <a:gd name="connsiteY45" fmla="*/ 942182 h 1144985"/>
                  <a:gd name="connsiteX46" fmla="*/ 123032 w 1040210"/>
                  <a:gd name="connsiteY46" fmla="*/ 865982 h 1144985"/>
                  <a:gd name="connsiteX47" fmla="*/ 84932 w 1040210"/>
                  <a:gd name="connsiteY47" fmla="*/ 770732 h 1144985"/>
                  <a:gd name="connsiteX48" fmla="*/ 77788 w 1040210"/>
                  <a:gd name="connsiteY48" fmla="*/ 718344 h 1144985"/>
                  <a:gd name="connsiteX49" fmla="*/ 53975 w 1040210"/>
                  <a:gd name="connsiteY49" fmla="*/ 654051 h 1144985"/>
                  <a:gd name="connsiteX50" fmla="*/ 6350 w 1040210"/>
                  <a:gd name="connsiteY50" fmla="*/ 534988 h 1144985"/>
                  <a:gd name="connsiteX51" fmla="*/ 15875 w 1040210"/>
                  <a:gd name="connsiteY51" fmla="*/ 423069 h 1144985"/>
                  <a:gd name="connsiteX52" fmla="*/ 34925 w 1040210"/>
                  <a:gd name="connsiteY52" fmla="*/ 384969 h 1144985"/>
                  <a:gd name="connsiteX53" fmla="*/ 20638 w 1040210"/>
                  <a:gd name="connsiteY53" fmla="*/ 330201 h 1144985"/>
                  <a:gd name="connsiteX54" fmla="*/ 39688 w 1040210"/>
                  <a:gd name="connsiteY54" fmla="*/ 313532 h 1144985"/>
                  <a:gd name="connsiteX55" fmla="*/ 111125 w 1040210"/>
                  <a:gd name="connsiteY55" fmla="*/ 323057 h 1144985"/>
                  <a:gd name="connsiteX56" fmla="*/ 123032 w 1040210"/>
                  <a:gd name="connsiteY56" fmla="*/ 330201 h 1144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040210" h="1144985">
                    <a:moveTo>
                      <a:pt x="115888" y="384969"/>
                    </a:moveTo>
                    <a:cubicBezTo>
                      <a:pt x="120452" y="367507"/>
                      <a:pt x="125016" y="350045"/>
                      <a:pt x="123032" y="330201"/>
                    </a:cubicBezTo>
                    <a:cubicBezTo>
                      <a:pt x="121048" y="310357"/>
                      <a:pt x="109538" y="284560"/>
                      <a:pt x="103982" y="265907"/>
                    </a:cubicBezTo>
                    <a:cubicBezTo>
                      <a:pt x="98426" y="247254"/>
                      <a:pt x="86122" y="227013"/>
                      <a:pt x="89694" y="218282"/>
                    </a:cubicBezTo>
                    <a:cubicBezTo>
                      <a:pt x="93266" y="209551"/>
                      <a:pt x="110332" y="208757"/>
                      <a:pt x="125413" y="213519"/>
                    </a:cubicBezTo>
                    <a:cubicBezTo>
                      <a:pt x="140494" y="218282"/>
                      <a:pt x="163116" y="237332"/>
                      <a:pt x="180182" y="246857"/>
                    </a:cubicBezTo>
                    <a:cubicBezTo>
                      <a:pt x="197248" y="256382"/>
                      <a:pt x="217092" y="266303"/>
                      <a:pt x="227807" y="270669"/>
                    </a:cubicBezTo>
                    <a:cubicBezTo>
                      <a:pt x="238522" y="275035"/>
                      <a:pt x="229394" y="279401"/>
                      <a:pt x="244475" y="273051"/>
                    </a:cubicBezTo>
                    <a:cubicBezTo>
                      <a:pt x="259556" y="266701"/>
                      <a:pt x="284163" y="247254"/>
                      <a:pt x="318294" y="232569"/>
                    </a:cubicBezTo>
                    <a:cubicBezTo>
                      <a:pt x="352425" y="217885"/>
                      <a:pt x="412354" y="192881"/>
                      <a:pt x="449263" y="184944"/>
                    </a:cubicBezTo>
                    <a:cubicBezTo>
                      <a:pt x="486172" y="177007"/>
                      <a:pt x="514350" y="196056"/>
                      <a:pt x="539750" y="184944"/>
                    </a:cubicBezTo>
                    <a:cubicBezTo>
                      <a:pt x="565150" y="173832"/>
                      <a:pt x="583804" y="143272"/>
                      <a:pt x="601663" y="118269"/>
                    </a:cubicBezTo>
                    <a:cubicBezTo>
                      <a:pt x="619523" y="93266"/>
                      <a:pt x="627460" y="53976"/>
                      <a:pt x="646907" y="34926"/>
                    </a:cubicBezTo>
                    <a:cubicBezTo>
                      <a:pt x="666354" y="15876"/>
                      <a:pt x="699691" y="7938"/>
                      <a:pt x="718344" y="3969"/>
                    </a:cubicBezTo>
                    <a:cubicBezTo>
                      <a:pt x="736997" y="0"/>
                      <a:pt x="751284" y="1"/>
                      <a:pt x="758825" y="11113"/>
                    </a:cubicBezTo>
                    <a:cubicBezTo>
                      <a:pt x="766366" y="22226"/>
                      <a:pt x="756841" y="50800"/>
                      <a:pt x="763588" y="70644"/>
                    </a:cubicBezTo>
                    <a:cubicBezTo>
                      <a:pt x="770335" y="90488"/>
                      <a:pt x="787004" y="115492"/>
                      <a:pt x="799307" y="130176"/>
                    </a:cubicBezTo>
                    <a:cubicBezTo>
                      <a:pt x="811610" y="144861"/>
                      <a:pt x="817167" y="153989"/>
                      <a:pt x="837407" y="158751"/>
                    </a:cubicBezTo>
                    <a:cubicBezTo>
                      <a:pt x="857648" y="163514"/>
                      <a:pt x="899319" y="155973"/>
                      <a:pt x="920750" y="158751"/>
                    </a:cubicBezTo>
                    <a:cubicBezTo>
                      <a:pt x="942181" y="161529"/>
                      <a:pt x="958057" y="165894"/>
                      <a:pt x="965994" y="175419"/>
                    </a:cubicBezTo>
                    <a:cubicBezTo>
                      <a:pt x="973931" y="184944"/>
                      <a:pt x="971550" y="199232"/>
                      <a:pt x="968375" y="215901"/>
                    </a:cubicBezTo>
                    <a:cubicBezTo>
                      <a:pt x="965200" y="232570"/>
                      <a:pt x="950516" y="255588"/>
                      <a:pt x="946944" y="275432"/>
                    </a:cubicBezTo>
                    <a:cubicBezTo>
                      <a:pt x="943372" y="295276"/>
                      <a:pt x="940991" y="313929"/>
                      <a:pt x="946944" y="334963"/>
                    </a:cubicBezTo>
                    <a:cubicBezTo>
                      <a:pt x="952897" y="355997"/>
                      <a:pt x="972344" y="370285"/>
                      <a:pt x="982663" y="401638"/>
                    </a:cubicBezTo>
                    <a:cubicBezTo>
                      <a:pt x="992982" y="432991"/>
                      <a:pt x="1006079" y="468710"/>
                      <a:pt x="1008857" y="523082"/>
                    </a:cubicBezTo>
                    <a:cubicBezTo>
                      <a:pt x="1011635" y="577454"/>
                      <a:pt x="1002507" y="687388"/>
                      <a:pt x="999332" y="727869"/>
                    </a:cubicBezTo>
                    <a:cubicBezTo>
                      <a:pt x="996157" y="768350"/>
                      <a:pt x="988617" y="752078"/>
                      <a:pt x="989807" y="765969"/>
                    </a:cubicBezTo>
                    <a:cubicBezTo>
                      <a:pt x="990997" y="779860"/>
                      <a:pt x="998141" y="796132"/>
                      <a:pt x="1006475" y="811213"/>
                    </a:cubicBezTo>
                    <a:cubicBezTo>
                      <a:pt x="1014809" y="826294"/>
                      <a:pt x="1040210" y="841773"/>
                      <a:pt x="1039813" y="856457"/>
                    </a:cubicBezTo>
                    <a:cubicBezTo>
                      <a:pt x="1039416" y="871141"/>
                      <a:pt x="1021160" y="890588"/>
                      <a:pt x="1004094" y="899319"/>
                    </a:cubicBezTo>
                    <a:cubicBezTo>
                      <a:pt x="987028" y="908050"/>
                      <a:pt x="937419" y="908844"/>
                      <a:pt x="937419" y="908844"/>
                    </a:cubicBezTo>
                    <a:cubicBezTo>
                      <a:pt x="917575" y="911622"/>
                      <a:pt x="899319" y="909241"/>
                      <a:pt x="885032" y="915988"/>
                    </a:cubicBezTo>
                    <a:cubicBezTo>
                      <a:pt x="870745" y="922735"/>
                      <a:pt x="871935" y="935435"/>
                      <a:pt x="851694" y="949326"/>
                    </a:cubicBezTo>
                    <a:cubicBezTo>
                      <a:pt x="831453" y="963217"/>
                      <a:pt x="788988" y="979488"/>
                      <a:pt x="763588" y="999332"/>
                    </a:cubicBezTo>
                    <a:cubicBezTo>
                      <a:pt x="738188" y="1019176"/>
                      <a:pt x="716756" y="1054497"/>
                      <a:pt x="699294" y="1068388"/>
                    </a:cubicBezTo>
                    <a:cubicBezTo>
                      <a:pt x="681832" y="1082279"/>
                      <a:pt x="674688" y="1085454"/>
                      <a:pt x="658813" y="1082676"/>
                    </a:cubicBezTo>
                    <a:cubicBezTo>
                      <a:pt x="642938" y="1079898"/>
                      <a:pt x="618331" y="1055688"/>
                      <a:pt x="604044" y="1051719"/>
                    </a:cubicBezTo>
                    <a:cubicBezTo>
                      <a:pt x="589757" y="1047750"/>
                      <a:pt x="591344" y="1047354"/>
                      <a:pt x="573088" y="1058863"/>
                    </a:cubicBezTo>
                    <a:cubicBezTo>
                      <a:pt x="554832" y="1070372"/>
                      <a:pt x="513160" y="1107679"/>
                      <a:pt x="494507" y="1120776"/>
                    </a:cubicBezTo>
                    <a:cubicBezTo>
                      <a:pt x="475854" y="1133873"/>
                      <a:pt x="474663" y="1144985"/>
                      <a:pt x="461169" y="1137444"/>
                    </a:cubicBezTo>
                    <a:cubicBezTo>
                      <a:pt x="447675" y="1129903"/>
                      <a:pt x="434975" y="1097360"/>
                      <a:pt x="413544" y="1075532"/>
                    </a:cubicBezTo>
                    <a:cubicBezTo>
                      <a:pt x="392113" y="1053704"/>
                      <a:pt x="356791" y="1014413"/>
                      <a:pt x="332582" y="1006476"/>
                    </a:cubicBezTo>
                    <a:cubicBezTo>
                      <a:pt x="308373" y="998539"/>
                      <a:pt x="284163" y="1029495"/>
                      <a:pt x="268288" y="1027907"/>
                    </a:cubicBezTo>
                    <a:cubicBezTo>
                      <a:pt x="252413" y="1026320"/>
                      <a:pt x="244476" y="1008063"/>
                      <a:pt x="237332" y="996951"/>
                    </a:cubicBezTo>
                    <a:cubicBezTo>
                      <a:pt x="230188" y="985839"/>
                      <a:pt x="234156" y="970360"/>
                      <a:pt x="225425" y="961232"/>
                    </a:cubicBezTo>
                    <a:cubicBezTo>
                      <a:pt x="216694" y="952104"/>
                      <a:pt x="202009" y="958057"/>
                      <a:pt x="184944" y="942182"/>
                    </a:cubicBezTo>
                    <a:cubicBezTo>
                      <a:pt x="167879" y="926307"/>
                      <a:pt x="139701" y="894557"/>
                      <a:pt x="123032" y="865982"/>
                    </a:cubicBezTo>
                    <a:cubicBezTo>
                      <a:pt x="106363" y="837407"/>
                      <a:pt x="92473" y="795338"/>
                      <a:pt x="84932" y="770732"/>
                    </a:cubicBezTo>
                    <a:cubicBezTo>
                      <a:pt x="77391" y="746126"/>
                      <a:pt x="82948" y="737791"/>
                      <a:pt x="77788" y="718344"/>
                    </a:cubicBezTo>
                    <a:cubicBezTo>
                      <a:pt x="72628" y="698897"/>
                      <a:pt x="65881" y="684610"/>
                      <a:pt x="53975" y="654051"/>
                    </a:cubicBezTo>
                    <a:cubicBezTo>
                      <a:pt x="42069" y="623492"/>
                      <a:pt x="12700" y="573485"/>
                      <a:pt x="6350" y="534988"/>
                    </a:cubicBezTo>
                    <a:cubicBezTo>
                      <a:pt x="0" y="496491"/>
                      <a:pt x="11113" y="448072"/>
                      <a:pt x="15875" y="423069"/>
                    </a:cubicBezTo>
                    <a:cubicBezTo>
                      <a:pt x="20637" y="398066"/>
                      <a:pt x="34131" y="400447"/>
                      <a:pt x="34925" y="384969"/>
                    </a:cubicBezTo>
                    <a:cubicBezTo>
                      <a:pt x="35719" y="369491"/>
                      <a:pt x="19844" y="342107"/>
                      <a:pt x="20638" y="330201"/>
                    </a:cubicBezTo>
                    <a:cubicBezTo>
                      <a:pt x="21432" y="318295"/>
                      <a:pt x="24607" y="314723"/>
                      <a:pt x="39688" y="313532"/>
                    </a:cubicBezTo>
                    <a:cubicBezTo>
                      <a:pt x="54769" y="312341"/>
                      <a:pt x="97234" y="320279"/>
                      <a:pt x="111125" y="323057"/>
                    </a:cubicBezTo>
                    <a:cubicBezTo>
                      <a:pt x="125016" y="325835"/>
                      <a:pt x="124024" y="328018"/>
                      <a:pt x="123032" y="330201"/>
                    </a:cubicBezTo>
                  </a:path>
                </a:pathLst>
              </a:custGeom>
              <a:solidFill>
                <a:schemeClr val="bg2"/>
              </a:solidFill>
              <a:ln w="12700" cap="flat" cmpd="sng" algn="ctr">
                <a:solidFill>
                  <a:schemeClr val="tx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9pPr>
              </a:lstStyle>
              <a:p>
                <a:pPr algn="ctr"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6" name="Freeform 55"/>
              <p:cNvSpPr/>
              <p:nvPr/>
            </p:nvSpPr>
            <p:spPr bwMode="auto">
              <a:xfrm rot="2112546">
                <a:off x="6489558" y="2795145"/>
                <a:ext cx="583022" cy="533921"/>
              </a:xfrm>
              <a:custGeom>
                <a:avLst/>
                <a:gdLst>
                  <a:gd name="connsiteX0" fmla="*/ 174624 w 389334"/>
                  <a:gd name="connsiteY0" fmla="*/ 193675 h 463550"/>
                  <a:gd name="connsiteX1" fmla="*/ 203199 w 389334"/>
                  <a:gd name="connsiteY1" fmla="*/ 138906 h 463550"/>
                  <a:gd name="connsiteX2" fmla="*/ 177006 w 389334"/>
                  <a:gd name="connsiteY2" fmla="*/ 88900 h 463550"/>
                  <a:gd name="connsiteX3" fmla="*/ 224631 w 389334"/>
                  <a:gd name="connsiteY3" fmla="*/ 43656 h 463550"/>
                  <a:gd name="connsiteX4" fmla="*/ 286543 w 389334"/>
                  <a:gd name="connsiteY4" fmla="*/ 3175 h 463550"/>
                  <a:gd name="connsiteX5" fmla="*/ 346074 w 389334"/>
                  <a:gd name="connsiteY5" fmla="*/ 24606 h 463550"/>
                  <a:gd name="connsiteX6" fmla="*/ 353218 w 389334"/>
                  <a:gd name="connsiteY6" fmla="*/ 76993 h 463550"/>
                  <a:gd name="connsiteX7" fmla="*/ 346074 w 389334"/>
                  <a:gd name="connsiteY7" fmla="*/ 96043 h 463550"/>
                  <a:gd name="connsiteX8" fmla="*/ 365124 w 389334"/>
                  <a:gd name="connsiteY8" fmla="*/ 179387 h 463550"/>
                  <a:gd name="connsiteX9" fmla="*/ 388937 w 389334"/>
                  <a:gd name="connsiteY9" fmla="*/ 250825 h 463550"/>
                  <a:gd name="connsiteX10" fmla="*/ 362743 w 389334"/>
                  <a:gd name="connsiteY10" fmla="*/ 319881 h 463550"/>
                  <a:gd name="connsiteX11" fmla="*/ 312737 w 389334"/>
                  <a:gd name="connsiteY11" fmla="*/ 369887 h 463550"/>
                  <a:gd name="connsiteX12" fmla="*/ 279399 w 389334"/>
                  <a:gd name="connsiteY12" fmla="*/ 377031 h 463550"/>
                  <a:gd name="connsiteX13" fmla="*/ 248443 w 389334"/>
                  <a:gd name="connsiteY13" fmla="*/ 405606 h 463550"/>
                  <a:gd name="connsiteX14" fmla="*/ 229393 w 389334"/>
                  <a:gd name="connsiteY14" fmla="*/ 450850 h 463550"/>
                  <a:gd name="connsiteX15" fmla="*/ 177006 w 389334"/>
                  <a:gd name="connsiteY15" fmla="*/ 460375 h 463550"/>
                  <a:gd name="connsiteX16" fmla="*/ 72231 w 389334"/>
                  <a:gd name="connsiteY16" fmla="*/ 431800 h 463550"/>
                  <a:gd name="connsiteX17" fmla="*/ 5556 w 389334"/>
                  <a:gd name="connsiteY17" fmla="*/ 369887 h 463550"/>
                  <a:gd name="connsiteX18" fmla="*/ 38893 w 389334"/>
                  <a:gd name="connsiteY18" fmla="*/ 284162 h 463550"/>
                  <a:gd name="connsiteX19" fmla="*/ 174624 w 389334"/>
                  <a:gd name="connsiteY19" fmla="*/ 193675 h 463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89334" h="463550">
                    <a:moveTo>
                      <a:pt x="174624" y="193675"/>
                    </a:moveTo>
                    <a:cubicBezTo>
                      <a:pt x="202008" y="169466"/>
                      <a:pt x="202802" y="156368"/>
                      <a:pt x="203199" y="138906"/>
                    </a:cubicBezTo>
                    <a:cubicBezTo>
                      <a:pt x="203596" y="121444"/>
                      <a:pt x="173434" y="104775"/>
                      <a:pt x="177006" y="88900"/>
                    </a:cubicBezTo>
                    <a:cubicBezTo>
                      <a:pt x="180578" y="73025"/>
                      <a:pt x="206375" y="57943"/>
                      <a:pt x="224631" y="43656"/>
                    </a:cubicBezTo>
                    <a:cubicBezTo>
                      <a:pt x="242887" y="29369"/>
                      <a:pt x="266303" y="6350"/>
                      <a:pt x="286543" y="3175"/>
                    </a:cubicBezTo>
                    <a:cubicBezTo>
                      <a:pt x="306784" y="0"/>
                      <a:pt x="334962" y="12303"/>
                      <a:pt x="346074" y="24606"/>
                    </a:cubicBezTo>
                    <a:cubicBezTo>
                      <a:pt x="357186" y="36909"/>
                      <a:pt x="353218" y="65087"/>
                      <a:pt x="353218" y="76993"/>
                    </a:cubicBezTo>
                    <a:cubicBezTo>
                      <a:pt x="353218" y="88899"/>
                      <a:pt x="344090" y="78977"/>
                      <a:pt x="346074" y="96043"/>
                    </a:cubicBezTo>
                    <a:cubicBezTo>
                      <a:pt x="348058" y="113109"/>
                      <a:pt x="357980" y="153590"/>
                      <a:pt x="365124" y="179387"/>
                    </a:cubicBezTo>
                    <a:cubicBezTo>
                      <a:pt x="372268" y="205184"/>
                      <a:pt x="389334" y="227409"/>
                      <a:pt x="388937" y="250825"/>
                    </a:cubicBezTo>
                    <a:cubicBezTo>
                      <a:pt x="388540" y="274241"/>
                      <a:pt x="375443" y="300037"/>
                      <a:pt x="362743" y="319881"/>
                    </a:cubicBezTo>
                    <a:cubicBezTo>
                      <a:pt x="350043" y="339725"/>
                      <a:pt x="326628" y="360362"/>
                      <a:pt x="312737" y="369887"/>
                    </a:cubicBezTo>
                    <a:cubicBezTo>
                      <a:pt x="298846" y="379412"/>
                      <a:pt x="290115" y="371078"/>
                      <a:pt x="279399" y="377031"/>
                    </a:cubicBezTo>
                    <a:cubicBezTo>
                      <a:pt x="268683" y="382984"/>
                      <a:pt x="256777" y="393303"/>
                      <a:pt x="248443" y="405606"/>
                    </a:cubicBezTo>
                    <a:cubicBezTo>
                      <a:pt x="240109" y="417909"/>
                      <a:pt x="241299" y="441722"/>
                      <a:pt x="229393" y="450850"/>
                    </a:cubicBezTo>
                    <a:cubicBezTo>
                      <a:pt x="217487" y="459978"/>
                      <a:pt x="203200" y="463550"/>
                      <a:pt x="177006" y="460375"/>
                    </a:cubicBezTo>
                    <a:cubicBezTo>
                      <a:pt x="150812" y="457200"/>
                      <a:pt x="100806" y="446881"/>
                      <a:pt x="72231" y="431800"/>
                    </a:cubicBezTo>
                    <a:cubicBezTo>
                      <a:pt x="43656" y="416719"/>
                      <a:pt x="11112" y="394493"/>
                      <a:pt x="5556" y="369887"/>
                    </a:cubicBezTo>
                    <a:cubicBezTo>
                      <a:pt x="0" y="345281"/>
                      <a:pt x="14287" y="308768"/>
                      <a:pt x="38893" y="284162"/>
                    </a:cubicBezTo>
                    <a:cubicBezTo>
                      <a:pt x="63499" y="259556"/>
                      <a:pt x="147240" y="217884"/>
                      <a:pt x="174624" y="193675"/>
                    </a:cubicBez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 w="12700">
                <a:solidFill>
                  <a:schemeClr val="bg2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9pPr>
              </a:lstStyle>
              <a:p>
                <a:pPr algn="ctr">
                  <a:defRPr/>
                </a:pPr>
                <a:endParaRPr lang="en-US" sz="1400" dirty="0">
                  <a:solidFill>
                    <a:srgbClr val="CDCDCF"/>
                  </a:solidFill>
                  <a:ea typeface="MS PGothic" pitchFamily="34" charset="-128"/>
                </a:endParaRPr>
              </a:p>
            </p:txBody>
          </p:sp>
        </p:grpSp>
        <p:grpSp>
          <p:nvGrpSpPr>
            <p:cNvPr id="125999" name="Group 56"/>
            <p:cNvGrpSpPr>
              <a:grpSpLocks/>
            </p:cNvGrpSpPr>
            <p:nvPr/>
          </p:nvGrpSpPr>
          <p:grpSpPr bwMode="auto">
            <a:xfrm>
              <a:off x="3622016" y="4242160"/>
              <a:ext cx="702408" cy="773185"/>
              <a:chOff x="6244431" y="2503487"/>
              <a:chExt cx="1040210" cy="1144985"/>
            </a:xfrm>
          </p:grpSpPr>
          <p:sp>
            <p:nvSpPr>
              <p:cNvPr id="58" name="Freeform 57"/>
              <p:cNvSpPr/>
              <p:nvPr/>
            </p:nvSpPr>
            <p:spPr bwMode="auto">
              <a:xfrm>
                <a:off x="6244701" y="2504257"/>
                <a:ext cx="1039096" cy="1143111"/>
              </a:xfrm>
              <a:custGeom>
                <a:avLst/>
                <a:gdLst>
                  <a:gd name="connsiteX0" fmla="*/ 115888 w 1040210"/>
                  <a:gd name="connsiteY0" fmla="*/ 384969 h 1144985"/>
                  <a:gd name="connsiteX1" fmla="*/ 123032 w 1040210"/>
                  <a:gd name="connsiteY1" fmla="*/ 330201 h 1144985"/>
                  <a:gd name="connsiteX2" fmla="*/ 103982 w 1040210"/>
                  <a:gd name="connsiteY2" fmla="*/ 265907 h 1144985"/>
                  <a:gd name="connsiteX3" fmla="*/ 89694 w 1040210"/>
                  <a:gd name="connsiteY3" fmla="*/ 218282 h 1144985"/>
                  <a:gd name="connsiteX4" fmla="*/ 125413 w 1040210"/>
                  <a:gd name="connsiteY4" fmla="*/ 213519 h 1144985"/>
                  <a:gd name="connsiteX5" fmla="*/ 180182 w 1040210"/>
                  <a:gd name="connsiteY5" fmla="*/ 246857 h 1144985"/>
                  <a:gd name="connsiteX6" fmla="*/ 227807 w 1040210"/>
                  <a:gd name="connsiteY6" fmla="*/ 270669 h 1144985"/>
                  <a:gd name="connsiteX7" fmla="*/ 244475 w 1040210"/>
                  <a:gd name="connsiteY7" fmla="*/ 273051 h 1144985"/>
                  <a:gd name="connsiteX8" fmla="*/ 318294 w 1040210"/>
                  <a:gd name="connsiteY8" fmla="*/ 232569 h 1144985"/>
                  <a:gd name="connsiteX9" fmla="*/ 449263 w 1040210"/>
                  <a:gd name="connsiteY9" fmla="*/ 184944 h 1144985"/>
                  <a:gd name="connsiteX10" fmla="*/ 539750 w 1040210"/>
                  <a:gd name="connsiteY10" fmla="*/ 184944 h 1144985"/>
                  <a:gd name="connsiteX11" fmla="*/ 601663 w 1040210"/>
                  <a:gd name="connsiteY11" fmla="*/ 118269 h 1144985"/>
                  <a:gd name="connsiteX12" fmla="*/ 646907 w 1040210"/>
                  <a:gd name="connsiteY12" fmla="*/ 34926 h 1144985"/>
                  <a:gd name="connsiteX13" fmla="*/ 718344 w 1040210"/>
                  <a:gd name="connsiteY13" fmla="*/ 3969 h 1144985"/>
                  <a:gd name="connsiteX14" fmla="*/ 758825 w 1040210"/>
                  <a:gd name="connsiteY14" fmla="*/ 11113 h 1144985"/>
                  <a:gd name="connsiteX15" fmla="*/ 763588 w 1040210"/>
                  <a:gd name="connsiteY15" fmla="*/ 70644 h 1144985"/>
                  <a:gd name="connsiteX16" fmla="*/ 799307 w 1040210"/>
                  <a:gd name="connsiteY16" fmla="*/ 130176 h 1144985"/>
                  <a:gd name="connsiteX17" fmla="*/ 837407 w 1040210"/>
                  <a:gd name="connsiteY17" fmla="*/ 158751 h 1144985"/>
                  <a:gd name="connsiteX18" fmla="*/ 920750 w 1040210"/>
                  <a:gd name="connsiteY18" fmla="*/ 158751 h 1144985"/>
                  <a:gd name="connsiteX19" fmla="*/ 965994 w 1040210"/>
                  <a:gd name="connsiteY19" fmla="*/ 175419 h 1144985"/>
                  <a:gd name="connsiteX20" fmla="*/ 968375 w 1040210"/>
                  <a:gd name="connsiteY20" fmla="*/ 215901 h 1144985"/>
                  <a:gd name="connsiteX21" fmla="*/ 946944 w 1040210"/>
                  <a:gd name="connsiteY21" fmla="*/ 275432 h 1144985"/>
                  <a:gd name="connsiteX22" fmla="*/ 946944 w 1040210"/>
                  <a:gd name="connsiteY22" fmla="*/ 334963 h 1144985"/>
                  <a:gd name="connsiteX23" fmla="*/ 982663 w 1040210"/>
                  <a:gd name="connsiteY23" fmla="*/ 401638 h 1144985"/>
                  <a:gd name="connsiteX24" fmla="*/ 1008857 w 1040210"/>
                  <a:gd name="connsiteY24" fmla="*/ 523082 h 1144985"/>
                  <a:gd name="connsiteX25" fmla="*/ 999332 w 1040210"/>
                  <a:gd name="connsiteY25" fmla="*/ 727869 h 1144985"/>
                  <a:gd name="connsiteX26" fmla="*/ 989807 w 1040210"/>
                  <a:gd name="connsiteY26" fmla="*/ 765969 h 1144985"/>
                  <a:gd name="connsiteX27" fmla="*/ 1006475 w 1040210"/>
                  <a:gd name="connsiteY27" fmla="*/ 811213 h 1144985"/>
                  <a:gd name="connsiteX28" fmla="*/ 1039813 w 1040210"/>
                  <a:gd name="connsiteY28" fmla="*/ 856457 h 1144985"/>
                  <a:gd name="connsiteX29" fmla="*/ 1004094 w 1040210"/>
                  <a:gd name="connsiteY29" fmla="*/ 899319 h 1144985"/>
                  <a:gd name="connsiteX30" fmla="*/ 937419 w 1040210"/>
                  <a:gd name="connsiteY30" fmla="*/ 908844 h 1144985"/>
                  <a:gd name="connsiteX31" fmla="*/ 885032 w 1040210"/>
                  <a:gd name="connsiteY31" fmla="*/ 915988 h 1144985"/>
                  <a:gd name="connsiteX32" fmla="*/ 851694 w 1040210"/>
                  <a:gd name="connsiteY32" fmla="*/ 949326 h 1144985"/>
                  <a:gd name="connsiteX33" fmla="*/ 763588 w 1040210"/>
                  <a:gd name="connsiteY33" fmla="*/ 999332 h 1144985"/>
                  <a:gd name="connsiteX34" fmla="*/ 699294 w 1040210"/>
                  <a:gd name="connsiteY34" fmla="*/ 1068388 h 1144985"/>
                  <a:gd name="connsiteX35" fmla="*/ 658813 w 1040210"/>
                  <a:gd name="connsiteY35" fmla="*/ 1082676 h 1144985"/>
                  <a:gd name="connsiteX36" fmla="*/ 604044 w 1040210"/>
                  <a:gd name="connsiteY36" fmla="*/ 1051719 h 1144985"/>
                  <a:gd name="connsiteX37" fmla="*/ 573088 w 1040210"/>
                  <a:gd name="connsiteY37" fmla="*/ 1058863 h 1144985"/>
                  <a:gd name="connsiteX38" fmla="*/ 494507 w 1040210"/>
                  <a:gd name="connsiteY38" fmla="*/ 1120776 h 1144985"/>
                  <a:gd name="connsiteX39" fmla="*/ 461169 w 1040210"/>
                  <a:gd name="connsiteY39" fmla="*/ 1137444 h 1144985"/>
                  <a:gd name="connsiteX40" fmla="*/ 413544 w 1040210"/>
                  <a:gd name="connsiteY40" fmla="*/ 1075532 h 1144985"/>
                  <a:gd name="connsiteX41" fmla="*/ 332582 w 1040210"/>
                  <a:gd name="connsiteY41" fmla="*/ 1006476 h 1144985"/>
                  <a:gd name="connsiteX42" fmla="*/ 268288 w 1040210"/>
                  <a:gd name="connsiteY42" fmla="*/ 1027907 h 1144985"/>
                  <a:gd name="connsiteX43" fmla="*/ 237332 w 1040210"/>
                  <a:gd name="connsiteY43" fmla="*/ 996951 h 1144985"/>
                  <a:gd name="connsiteX44" fmla="*/ 225425 w 1040210"/>
                  <a:gd name="connsiteY44" fmla="*/ 961232 h 1144985"/>
                  <a:gd name="connsiteX45" fmla="*/ 184944 w 1040210"/>
                  <a:gd name="connsiteY45" fmla="*/ 942182 h 1144985"/>
                  <a:gd name="connsiteX46" fmla="*/ 123032 w 1040210"/>
                  <a:gd name="connsiteY46" fmla="*/ 865982 h 1144985"/>
                  <a:gd name="connsiteX47" fmla="*/ 84932 w 1040210"/>
                  <a:gd name="connsiteY47" fmla="*/ 770732 h 1144985"/>
                  <a:gd name="connsiteX48" fmla="*/ 77788 w 1040210"/>
                  <a:gd name="connsiteY48" fmla="*/ 718344 h 1144985"/>
                  <a:gd name="connsiteX49" fmla="*/ 53975 w 1040210"/>
                  <a:gd name="connsiteY49" fmla="*/ 654051 h 1144985"/>
                  <a:gd name="connsiteX50" fmla="*/ 6350 w 1040210"/>
                  <a:gd name="connsiteY50" fmla="*/ 534988 h 1144985"/>
                  <a:gd name="connsiteX51" fmla="*/ 15875 w 1040210"/>
                  <a:gd name="connsiteY51" fmla="*/ 423069 h 1144985"/>
                  <a:gd name="connsiteX52" fmla="*/ 34925 w 1040210"/>
                  <a:gd name="connsiteY52" fmla="*/ 384969 h 1144985"/>
                  <a:gd name="connsiteX53" fmla="*/ 20638 w 1040210"/>
                  <a:gd name="connsiteY53" fmla="*/ 330201 h 1144985"/>
                  <a:gd name="connsiteX54" fmla="*/ 39688 w 1040210"/>
                  <a:gd name="connsiteY54" fmla="*/ 313532 h 1144985"/>
                  <a:gd name="connsiteX55" fmla="*/ 111125 w 1040210"/>
                  <a:gd name="connsiteY55" fmla="*/ 323057 h 1144985"/>
                  <a:gd name="connsiteX56" fmla="*/ 123032 w 1040210"/>
                  <a:gd name="connsiteY56" fmla="*/ 330201 h 1144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040210" h="1144985">
                    <a:moveTo>
                      <a:pt x="115888" y="384969"/>
                    </a:moveTo>
                    <a:cubicBezTo>
                      <a:pt x="120452" y="367507"/>
                      <a:pt x="125016" y="350045"/>
                      <a:pt x="123032" y="330201"/>
                    </a:cubicBezTo>
                    <a:cubicBezTo>
                      <a:pt x="121048" y="310357"/>
                      <a:pt x="109538" y="284560"/>
                      <a:pt x="103982" y="265907"/>
                    </a:cubicBezTo>
                    <a:cubicBezTo>
                      <a:pt x="98426" y="247254"/>
                      <a:pt x="86122" y="227013"/>
                      <a:pt x="89694" y="218282"/>
                    </a:cubicBezTo>
                    <a:cubicBezTo>
                      <a:pt x="93266" y="209551"/>
                      <a:pt x="110332" y="208757"/>
                      <a:pt x="125413" y="213519"/>
                    </a:cubicBezTo>
                    <a:cubicBezTo>
                      <a:pt x="140494" y="218282"/>
                      <a:pt x="163116" y="237332"/>
                      <a:pt x="180182" y="246857"/>
                    </a:cubicBezTo>
                    <a:cubicBezTo>
                      <a:pt x="197248" y="256382"/>
                      <a:pt x="217092" y="266303"/>
                      <a:pt x="227807" y="270669"/>
                    </a:cubicBezTo>
                    <a:cubicBezTo>
                      <a:pt x="238522" y="275035"/>
                      <a:pt x="229394" y="279401"/>
                      <a:pt x="244475" y="273051"/>
                    </a:cubicBezTo>
                    <a:cubicBezTo>
                      <a:pt x="259556" y="266701"/>
                      <a:pt x="284163" y="247254"/>
                      <a:pt x="318294" y="232569"/>
                    </a:cubicBezTo>
                    <a:cubicBezTo>
                      <a:pt x="352425" y="217885"/>
                      <a:pt x="412354" y="192881"/>
                      <a:pt x="449263" y="184944"/>
                    </a:cubicBezTo>
                    <a:cubicBezTo>
                      <a:pt x="486172" y="177007"/>
                      <a:pt x="514350" y="196056"/>
                      <a:pt x="539750" y="184944"/>
                    </a:cubicBezTo>
                    <a:cubicBezTo>
                      <a:pt x="565150" y="173832"/>
                      <a:pt x="583804" y="143272"/>
                      <a:pt x="601663" y="118269"/>
                    </a:cubicBezTo>
                    <a:cubicBezTo>
                      <a:pt x="619523" y="93266"/>
                      <a:pt x="627460" y="53976"/>
                      <a:pt x="646907" y="34926"/>
                    </a:cubicBezTo>
                    <a:cubicBezTo>
                      <a:pt x="666354" y="15876"/>
                      <a:pt x="699691" y="7938"/>
                      <a:pt x="718344" y="3969"/>
                    </a:cubicBezTo>
                    <a:cubicBezTo>
                      <a:pt x="736997" y="0"/>
                      <a:pt x="751284" y="1"/>
                      <a:pt x="758825" y="11113"/>
                    </a:cubicBezTo>
                    <a:cubicBezTo>
                      <a:pt x="766366" y="22226"/>
                      <a:pt x="756841" y="50800"/>
                      <a:pt x="763588" y="70644"/>
                    </a:cubicBezTo>
                    <a:cubicBezTo>
                      <a:pt x="770335" y="90488"/>
                      <a:pt x="787004" y="115492"/>
                      <a:pt x="799307" y="130176"/>
                    </a:cubicBezTo>
                    <a:cubicBezTo>
                      <a:pt x="811610" y="144861"/>
                      <a:pt x="817167" y="153989"/>
                      <a:pt x="837407" y="158751"/>
                    </a:cubicBezTo>
                    <a:cubicBezTo>
                      <a:pt x="857648" y="163514"/>
                      <a:pt x="899319" y="155973"/>
                      <a:pt x="920750" y="158751"/>
                    </a:cubicBezTo>
                    <a:cubicBezTo>
                      <a:pt x="942181" y="161529"/>
                      <a:pt x="958057" y="165894"/>
                      <a:pt x="965994" y="175419"/>
                    </a:cubicBezTo>
                    <a:cubicBezTo>
                      <a:pt x="973931" y="184944"/>
                      <a:pt x="971550" y="199232"/>
                      <a:pt x="968375" y="215901"/>
                    </a:cubicBezTo>
                    <a:cubicBezTo>
                      <a:pt x="965200" y="232570"/>
                      <a:pt x="950516" y="255588"/>
                      <a:pt x="946944" y="275432"/>
                    </a:cubicBezTo>
                    <a:cubicBezTo>
                      <a:pt x="943372" y="295276"/>
                      <a:pt x="940991" y="313929"/>
                      <a:pt x="946944" y="334963"/>
                    </a:cubicBezTo>
                    <a:cubicBezTo>
                      <a:pt x="952897" y="355997"/>
                      <a:pt x="972344" y="370285"/>
                      <a:pt x="982663" y="401638"/>
                    </a:cubicBezTo>
                    <a:cubicBezTo>
                      <a:pt x="992982" y="432991"/>
                      <a:pt x="1006079" y="468710"/>
                      <a:pt x="1008857" y="523082"/>
                    </a:cubicBezTo>
                    <a:cubicBezTo>
                      <a:pt x="1011635" y="577454"/>
                      <a:pt x="1002507" y="687388"/>
                      <a:pt x="999332" y="727869"/>
                    </a:cubicBezTo>
                    <a:cubicBezTo>
                      <a:pt x="996157" y="768350"/>
                      <a:pt x="988617" y="752078"/>
                      <a:pt x="989807" y="765969"/>
                    </a:cubicBezTo>
                    <a:cubicBezTo>
                      <a:pt x="990997" y="779860"/>
                      <a:pt x="998141" y="796132"/>
                      <a:pt x="1006475" y="811213"/>
                    </a:cubicBezTo>
                    <a:cubicBezTo>
                      <a:pt x="1014809" y="826294"/>
                      <a:pt x="1040210" y="841773"/>
                      <a:pt x="1039813" y="856457"/>
                    </a:cubicBezTo>
                    <a:cubicBezTo>
                      <a:pt x="1039416" y="871141"/>
                      <a:pt x="1021160" y="890588"/>
                      <a:pt x="1004094" y="899319"/>
                    </a:cubicBezTo>
                    <a:cubicBezTo>
                      <a:pt x="987028" y="908050"/>
                      <a:pt x="937419" y="908844"/>
                      <a:pt x="937419" y="908844"/>
                    </a:cubicBezTo>
                    <a:cubicBezTo>
                      <a:pt x="917575" y="911622"/>
                      <a:pt x="899319" y="909241"/>
                      <a:pt x="885032" y="915988"/>
                    </a:cubicBezTo>
                    <a:cubicBezTo>
                      <a:pt x="870745" y="922735"/>
                      <a:pt x="871935" y="935435"/>
                      <a:pt x="851694" y="949326"/>
                    </a:cubicBezTo>
                    <a:cubicBezTo>
                      <a:pt x="831453" y="963217"/>
                      <a:pt x="788988" y="979488"/>
                      <a:pt x="763588" y="999332"/>
                    </a:cubicBezTo>
                    <a:cubicBezTo>
                      <a:pt x="738188" y="1019176"/>
                      <a:pt x="716756" y="1054497"/>
                      <a:pt x="699294" y="1068388"/>
                    </a:cubicBezTo>
                    <a:cubicBezTo>
                      <a:pt x="681832" y="1082279"/>
                      <a:pt x="674688" y="1085454"/>
                      <a:pt x="658813" y="1082676"/>
                    </a:cubicBezTo>
                    <a:cubicBezTo>
                      <a:pt x="642938" y="1079898"/>
                      <a:pt x="618331" y="1055688"/>
                      <a:pt x="604044" y="1051719"/>
                    </a:cubicBezTo>
                    <a:cubicBezTo>
                      <a:pt x="589757" y="1047750"/>
                      <a:pt x="591344" y="1047354"/>
                      <a:pt x="573088" y="1058863"/>
                    </a:cubicBezTo>
                    <a:cubicBezTo>
                      <a:pt x="554832" y="1070372"/>
                      <a:pt x="513160" y="1107679"/>
                      <a:pt x="494507" y="1120776"/>
                    </a:cubicBezTo>
                    <a:cubicBezTo>
                      <a:pt x="475854" y="1133873"/>
                      <a:pt x="474663" y="1144985"/>
                      <a:pt x="461169" y="1137444"/>
                    </a:cubicBezTo>
                    <a:cubicBezTo>
                      <a:pt x="447675" y="1129903"/>
                      <a:pt x="434975" y="1097360"/>
                      <a:pt x="413544" y="1075532"/>
                    </a:cubicBezTo>
                    <a:cubicBezTo>
                      <a:pt x="392113" y="1053704"/>
                      <a:pt x="356791" y="1014413"/>
                      <a:pt x="332582" y="1006476"/>
                    </a:cubicBezTo>
                    <a:cubicBezTo>
                      <a:pt x="308373" y="998539"/>
                      <a:pt x="284163" y="1029495"/>
                      <a:pt x="268288" y="1027907"/>
                    </a:cubicBezTo>
                    <a:cubicBezTo>
                      <a:pt x="252413" y="1026320"/>
                      <a:pt x="244476" y="1008063"/>
                      <a:pt x="237332" y="996951"/>
                    </a:cubicBezTo>
                    <a:cubicBezTo>
                      <a:pt x="230188" y="985839"/>
                      <a:pt x="234156" y="970360"/>
                      <a:pt x="225425" y="961232"/>
                    </a:cubicBezTo>
                    <a:cubicBezTo>
                      <a:pt x="216694" y="952104"/>
                      <a:pt x="202009" y="958057"/>
                      <a:pt x="184944" y="942182"/>
                    </a:cubicBezTo>
                    <a:cubicBezTo>
                      <a:pt x="167879" y="926307"/>
                      <a:pt x="139701" y="894557"/>
                      <a:pt x="123032" y="865982"/>
                    </a:cubicBezTo>
                    <a:cubicBezTo>
                      <a:pt x="106363" y="837407"/>
                      <a:pt x="92473" y="795338"/>
                      <a:pt x="84932" y="770732"/>
                    </a:cubicBezTo>
                    <a:cubicBezTo>
                      <a:pt x="77391" y="746126"/>
                      <a:pt x="82948" y="737791"/>
                      <a:pt x="77788" y="718344"/>
                    </a:cubicBezTo>
                    <a:cubicBezTo>
                      <a:pt x="72628" y="698897"/>
                      <a:pt x="65881" y="684610"/>
                      <a:pt x="53975" y="654051"/>
                    </a:cubicBezTo>
                    <a:cubicBezTo>
                      <a:pt x="42069" y="623492"/>
                      <a:pt x="12700" y="573485"/>
                      <a:pt x="6350" y="534988"/>
                    </a:cubicBezTo>
                    <a:cubicBezTo>
                      <a:pt x="0" y="496491"/>
                      <a:pt x="11113" y="448072"/>
                      <a:pt x="15875" y="423069"/>
                    </a:cubicBezTo>
                    <a:cubicBezTo>
                      <a:pt x="20637" y="398066"/>
                      <a:pt x="34131" y="400447"/>
                      <a:pt x="34925" y="384969"/>
                    </a:cubicBezTo>
                    <a:cubicBezTo>
                      <a:pt x="35719" y="369491"/>
                      <a:pt x="19844" y="342107"/>
                      <a:pt x="20638" y="330201"/>
                    </a:cubicBezTo>
                    <a:cubicBezTo>
                      <a:pt x="21432" y="318295"/>
                      <a:pt x="24607" y="314723"/>
                      <a:pt x="39688" y="313532"/>
                    </a:cubicBezTo>
                    <a:cubicBezTo>
                      <a:pt x="54769" y="312341"/>
                      <a:pt x="97234" y="320279"/>
                      <a:pt x="111125" y="323057"/>
                    </a:cubicBezTo>
                    <a:cubicBezTo>
                      <a:pt x="125016" y="325835"/>
                      <a:pt x="124024" y="328018"/>
                      <a:pt x="123032" y="330201"/>
                    </a:cubicBezTo>
                  </a:path>
                </a:pathLst>
              </a:custGeom>
              <a:solidFill>
                <a:schemeClr val="bg2"/>
              </a:solidFill>
              <a:ln w="12700" cap="flat" cmpd="sng" algn="ctr">
                <a:solidFill>
                  <a:schemeClr val="tx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9pPr>
              </a:lstStyle>
              <a:p>
                <a:pPr algn="ctr"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Freeform 58"/>
              <p:cNvSpPr/>
              <p:nvPr/>
            </p:nvSpPr>
            <p:spPr bwMode="auto">
              <a:xfrm rot="2112546">
                <a:off x="6489194" y="2795915"/>
                <a:ext cx="583022" cy="531570"/>
              </a:xfrm>
              <a:custGeom>
                <a:avLst/>
                <a:gdLst>
                  <a:gd name="connsiteX0" fmla="*/ 174624 w 389334"/>
                  <a:gd name="connsiteY0" fmla="*/ 193675 h 463550"/>
                  <a:gd name="connsiteX1" fmla="*/ 203199 w 389334"/>
                  <a:gd name="connsiteY1" fmla="*/ 138906 h 463550"/>
                  <a:gd name="connsiteX2" fmla="*/ 177006 w 389334"/>
                  <a:gd name="connsiteY2" fmla="*/ 88900 h 463550"/>
                  <a:gd name="connsiteX3" fmla="*/ 224631 w 389334"/>
                  <a:gd name="connsiteY3" fmla="*/ 43656 h 463550"/>
                  <a:gd name="connsiteX4" fmla="*/ 286543 w 389334"/>
                  <a:gd name="connsiteY4" fmla="*/ 3175 h 463550"/>
                  <a:gd name="connsiteX5" fmla="*/ 346074 w 389334"/>
                  <a:gd name="connsiteY5" fmla="*/ 24606 h 463550"/>
                  <a:gd name="connsiteX6" fmla="*/ 353218 w 389334"/>
                  <a:gd name="connsiteY6" fmla="*/ 76993 h 463550"/>
                  <a:gd name="connsiteX7" fmla="*/ 346074 w 389334"/>
                  <a:gd name="connsiteY7" fmla="*/ 96043 h 463550"/>
                  <a:gd name="connsiteX8" fmla="*/ 365124 w 389334"/>
                  <a:gd name="connsiteY8" fmla="*/ 179387 h 463550"/>
                  <a:gd name="connsiteX9" fmla="*/ 388937 w 389334"/>
                  <a:gd name="connsiteY9" fmla="*/ 250825 h 463550"/>
                  <a:gd name="connsiteX10" fmla="*/ 362743 w 389334"/>
                  <a:gd name="connsiteY10" fmla="*/ 319881 h 463550"/>
                  <a:gd name="connsiteX11" fmla="*/ 312737 w 389334"/>
                  <a:gd name="connsiteY11" fmla="*/ 369887 h 463550"/>
                  <a:gd name="connsiteX12" fmla="*/ 279399 w 389334"/>
                  <a:gd name="connsiteY12" fmla="*/ 377031 h 463550"/>
                  <a:gd name="connsiteX13" fmla="*/ 248443 w 389334"/>
                  <a:gd name="connsiteY13" fmla="*/ 405606 h 463550"/>
                  <a:gd name="connsiteX14" fmla="*/ 229393 w 389334"/>
                  <a:gd name="connsiteY14" fmla="*/ 450850 h 463550"/>
                  <a:gd name="connsiteX15" fmla="*/ 177006 w 389334"/>
                  <a:gd name="connsiteY15" fmla="*/ 460375 h 463550"/>
                  <a:gd name="connsiteX16" fmla="*/ 72231 w 389334"/>
                  <a:gd name="connsiteY16" fmla="*/ 431800 h 463550"/>
                  <a:gd name="connsiteX17" fmla="*/ 5556 w 389334"/>
                  <a:gd name="connsiteY17" fmla="*/ 369887 h 463550"/>
                  <a:gd name="connsiteX18" fmla="*/ 38893 w 389334"/>
                  <a:gd name="connsiteY18" fmla="*/ 284162 h 463550"/>
                  <a:gd name="connsiteX19" fmla="*/ 174624 w 389334"/>
                  <a:gd name="connsiteY19" fmla="*/ 193675 h 463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89334" h="463550">
                    <a:moveTo>
                      <a:pt x="174624" y="193675"/>
                    </a:moveTo>
                    <a:cubicBezTo>
                      <a:pt x="202008" y="169466"/>
                      <a:pt x="202802" y="156368"/>
                      <a:pt x="203199" y="138906"/>
                    </a:cubicBezTo>
                    <a:cubicBezTo>
                      <a:pt x="203596" y="121444"/>
                      <a:pt x="173434" y="104775"/>
                      <a:pt x="177006" y="88900"/>
                    </a:cubicBezTo>
                    <a:cubicBezTo>
                      <a:pt x="180578" y="73025"/>
                      <a:pt x="206375" y="57943"/>
                      <a:pt x="224631" y="43656"/>
                    </a:cubicBezTo>
                    <a:cubicBezTo>
                      <a:pt x="242887" y="29369"/>
                      <a:pt x="266303" y="6350"/>
                      <a:pt x="286543" y="3175"/>
                    </a:cubicBezTo>
                    <a:cubicBezTo>
                      <a:pt x="306784" y="0"/>
                      <a:pt x="334962" y="12303"/>
                      <a:pt x="346074" y="24606"/>
                    </a:cubicBezTo>
                    <a:cubicBezTo>
                      <a:pt x="357186" y="36909"/>
                      <a:pt x="353218" y="65087"/>
                      <a:pt x="353218" y="76993"/>
                    </a:cubicBezTo>
                    <a:cubicBezTo>
                      <a:pt x="353218" y="88899"/>
                      <a:pt x="344090" y="78977"/>
                      <a:pt x="346074" y="96043"/>
                    </a:cubicBezTo>
                    <a:cubicBezTo>
                      <a:pt x="348058" y="113109"/>
                      <a:pt x="357980" y="153590"/>
                      <a:pt x="365124" y="179387"/>
                    </a:cubicBezTo>
                    <a:cubicBezTo>
                      <a:pt x="372268" y="205184"/>
                      <a:pt x="389334" y="227409"/>
                      <a:pt x="388937" y="250825"/>
                    </a:cubicBezTo>
                    <a:cubicBezTo>
                      <a:pt x="388540" y="274241"/>
                      <a:pt x="375443" y="300037"/>
                      <a:pt x="362743" y="319881"/>
                    </a:cubicBezTo>
                    <a:cubicBezTo>
                      <a:pt x="350043" y="339725"/>
                      <a:pt x="326628" y="360362"/>
                      <a:pt x="312737" y="369887"/>
                    </a:cubicBezTo>
                    <a:cubicBezTo>
                      <a:pt x="298846" y="379412"/>
                      <a:pt x="290115" y="371078"/>
                      <a:pt x="279399" y="377031"/>
                    </a:cubicBezTo>
                    <a:cubicBezTo>
                      <a:pt x="268683" y="382984"/>
                      <a:pt x="256777" y="393303"/>
                      <a:pt x="248443" y="405606"/>
                    </a:cubicBezTo>
                    <a:cubicBezTo>
                      <a:pt x="240109" y="417909"/>
                      <a:pt x="241299" y="441722"/>
                      <a:pt x="229393" y="450850"/>
                    </a:cubicBezTo>
                    <a:cubicBezTo>
                      <a:pt x="217487" y="459978"/>
                      <a:pt x="203200" y="463550"/>
                      <a:pt x="177006" y="460375"/>
                    </a:cubicBezTo>
                    <a:cubicBezTo>
                      <a:pt x="150812" y="457200"/>
                      <a:pt x="100806" y="446881"/>
                      <a:pt x="72231" y="431800"/>
                    </a:cubicBezTo>
                    <a:cubicBezTo>
                      <a:pt x="43656" y="416719"/>
                      <a:pt x="11112" y="394493"/>
                      <a:pt x="5556" y="369887"/>
                    </a:cubicBezTo>
                    <a:cubicBezTo>
                      <a:pt x="0" y="345281"/>
                      <a:pt x="14287" y="308768"/>
                      <a:pt x="38893" y="284162"/>
                    </a:cubicBezTo>
                    <a:cubicBezTo>
                      <a:pt x="63499" y="259556"/>
                      <a:pt x="147240" y="217884"/>
                      <a:pt x="174624" y="193675"/>
                    </a:cubicBez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 w="12700">
                <a:solidFill>
                  <a:schemeClr val="bg2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9pPr>
              </a:lstStyle>
              <a:p>
                <a:pPr algn="ctr">
                  <a:defRPr/>
                </a:pPr>
                <a:endParaRPr lang="en-US" sz="1400" dirty="0">
                  <a:solidFill>
                    <a:srgbClr val="CDCDCF"/>
                  </a:solidFill>
                  <a:ea typeface="MS PGothic" pitchFamily="34" charset="-128"/>
                </a:endParaRPr>
              </a:p>
            </p:txBody>
          </p:sp>
        </p:grpSp>
        <p:grpSp>
          <p:nvGrpSpPr>
            <p:cNvPr id="126000" name="Group 59"/>
            <p:cNvGrpSpPr>
              <a:grpSpLocks/>
            </p:cNvGrpSpPr>
            <p:nvPr/>
          </p:nvGrpSpPr>
          <p:grpSpPr bwMode="auto">
            <a:xfrm>
              <a:off x="3652497" y="4763091"/>
              <a:ext cx="702408" cy="773185"/>
              <a:chOff x="6244431" y="2503487"/>
              <a:chExt cx="1040210" cy="1144985"/>
            </a:xfrm>
          </p:grpSpPr>
          <p:sp>
            <p:nvSpPr>
              <p:cNvPr id="61" name="Freeform 60"/>
              <p:cNvSpPr/>
              <p:nvPr/>
            </p:nvSpPr>
            <p:spPr bwMode="auto">
              <a:xfrm>
                <a:off x="6244228" y="2504309"/>
                <a:ext cx="1041447" cy="1143111"/>
              </a:xfrm>
              <a:custGeom>
                <a:avLst/>
                <a:gdLst>
                  <a:gd name="connsiteX0" fmla="*/ 115888 w 1040210"/>
                  <a:gd name="connsiteY0" fmla="*/ 384969 h 1144985"/>
                  <a:gd name="connsiteX1" fmla="*/ 123032 w 1040210"/>
                  <a:gd name="connsiteY1" fmla="*/ 330201 h 1144985"/>
                  <a:gd name="connsiteX2" fmla="*/ 103982 w 1040210"/>
                  <a:gd name="connsiteY2" fmla="*/ 265907 h 1144985"/>
                  <a:gd name="connsiteX3" fmla="*/ 89694 w 1040210"/>
                  <a:gd name="connsiteY3" fmla="*/ 218282 h 1144985"/>
                  <a:gd name="connsiteX4" fmla="*/ 125413 w 1040210"/>
                  <a:gd name="connsiteY4" fmla="*/ 213519 h 1144985"/>
                  <a:gd name="connsiteX5" fmla="*/ 180182 w 1040210"/>
                  <a:gd name="connsiteY5" fmla="*/ 246857 h 1144985"/>
                  <a:gd name="connsiteX6" fmla="*/ 227807 w 1040210"/>
                  <a:gd name="connsiteY6" fmla="*/ 270669 h 1144985"/>
                  <a:gd name="connsiteX7" fmla="*/ 244475 w 1040210"/>
                  <a:gd name="connsiteY7" fmla="*/ 273051 h 1144985"/>
                  <a:gd name="connsiteX8" fmla="*/ 318294 w 1040210"/>
                  <a:gd name="connsiteY8" fmla="*/ 232569 h 1144985"/>
                  <a:gd name="connsiteX9" fmla="*/ 449263 w 1040210"/>
                  <a:gd name="connsiteY9" fmla="*/ 184944 h 1144985"/>
                  <a:gd name="connsiteX10" fmla="*/ 539750 w 1040210"/>
                  <a:gd name="connsiteY10" fmla="*/ 184944 h 1144985"/>
                  <a:gd name="connsiteX11" fmla="*/ 601663 w 1040210"/>
                  <a:gd name="connsiteY11" fmla="*/ 118269 h 1144985"/>
                  <a:gd name="connsiteX12" fmla="*/ 646907 w 1040210"/>
                  <a:gd name="connsiteY12" fmla="*/ 34926 h 1144985"/>
                  <a:gd name="connsiteX13" fmla="*/ 718344 w 1040210"/>
                  <a:gd name="connsiteY13" fmla="*/ 3969 h 1144985"/>
                  <a:gd name="connsiteX14" fmla="*/ 758825 w 1040210"/>
                  <a:gd name="connsiteY14" fmla="*/ 11113 h 1144985"/>
                  <a:gd name="connsiteX15" fmla="*/ 763588 w 1040210"/>
                  <a:gd name="connsiteY15" fmla="*/ 70644 h 1144985"/>
                  <a:gd name="connsiteX16" fmla="*/ 799307 w 1040210"/>
                  <a:gd name="connsiteY16" fmla="*/ 130176 h 1144985"/>
                  <a:gd name="connsiteX17" fmla="*/ 837407 w 1040210"/>
                  <a:gd name="connsiteY17" fmla="*/ 158751 h 1144985"/>
                  <a:gd name="connsiteX18" fmla="*/ 920750 w 1040210"/>
                  <a:gd name="connsiteY18" fmla="*/ 158751 h 1144985"/>
                  <a:gd name="connsiteX19" fmla="*/ 965994 w 1040210"/>
                  <a:gd name="connsiteY19" fmla="*/ 175419 h 1144985"/>
                  <a:gd name="connsiteX20" fmla="*/ 968375 w 1040210"/>
                  <a:gd name="connsiteY20" fmla="*/ 215901 h 1144985"/>
                  <a:gd name="connsiteX21" fmla="*/ 946944 w 1040210"/>
                  <a:gd name="connsiteY21" fmla="*/ 275432 h 1144985"/>
                  <a:gd name="connsiteX22" fmla="*/ 946944 w 1040210"/>
                  <a:gd name="connsiteY22" fmla="*/ 334963 h 1144985"/>
                  <a:gd name="connsiteX23" fmla="*/ 982663 w 1040210"/>
                  <a:gd name="connsiteY23" fmla="*/ 401638 h 1144985"/>
                  <a:gd name="connsiteX24" fmla="*/ 1008857 w 1040210"/>
                  <a:gd name="connsiteY24" fmla="*/ 523082 h 1144985"/>
                  <a:gd name="connsiteX25" fmla="*/ 999332 w 1040210"/>
                  <a:gd name="connsiteY25" fmla="*/ 727869 h 1144985"/>
                  <a:gd name="connsiteX26" fmla="*/ 989807 w 1040210"/>
                  <a:gd name="connsiteY26" fmla="*/ 765969 h 1144985"/>
                  <a:gd name="connsiteX27" fmla="*/ 1006475 w 1040210"/>
                  <a:gd name="connsiteY27" fmla="*/ 811213 h 1144985"/>
                  <a:gd name="connsiteX28" fmla="*/ 1039813 w 1040210"/>
                  <a:gd name="connsiteY28" fmla="*/ 856457 h 1144985"/>
                  <a:gd name="connsiteX29" fmla="*/ 1004094 w 1040210"/>
                  <a:gd name="connsiteY29" fmla="*/ 899319 h 1144985"/>
                  <a:gd name="connsiteX30" fmla="*/ 937419 w 1040210"/>
                  <a:gd name="connsiteY30" fmla="*/ 908844 h 1144985"/>
                  <a:gd name="connsiteX31" fmla="*/ 885032 w 1040210"/>
                  <a:gd name="connsiteY31" fmla="*/ 915988 h 1144985"/>
                  <a:gd name="connsiteX32" fmla="*/ 851694 w 1040210"/>
                  <a:gd name="connsiteY32" fmla="*/ 949326 h 1144985"/>
                  <a:gd name="connsiteX33" fmla="*/ 763588 w 1040210"/>
                  <a:gd name="connsiteY33" fmla="*/ 999332 h 1144985"/>
                  <a:gd name="connsiteX34" fmla="*/ 699294 w 1040210"/>
                  <a:gd name="connsiteY34" fmla="*/ 1068388 h 1144985"/>
                  <a:gd name="connsiteX35" fmla="*/ 658813 w 1040210"/>
                  <a:gd name="connsiteY35" fmla="*/ 1082676 h 1144985"/>
                  <a:gd name="connsiteX36" fmla="*/ 604044 w 1040210"/>
                  <a:gd name="connsiteY36" fmla="*/ 1051719 h 1144985"/>
                  <a:gd name="connsiteX37" fmla="*/ 573088 w 1040210"/>
                  <a:gd name="connsiteY37" fmla="*/ 1058863 h 1144985"/>
                  <a:gd name="connsiteX38" fmla="*/ 494507 w 1040210"/>
                  <a:gd name="connsiteY38" fmla="*/ 1120776 h 1144985"/>
                  <a:gd name="connsiteX39" fmla="*/ 461169 w 1040210"/>
                  <a:gd name="connsiteY39" fmla="*/ 1137444 h 1144985"/>
                  <a:gd name="connsiteX40" fmla="*/ 413544 w 1040210"/>
                  <a:gd name="connsiteY40" fmla="*/ 1075532 h 1144985"/>
                  <a:gd name="connsiteX41" fmla="*/ 332582 w 1040210"/>
                  <a:gd name="connsiteY41" fmla="*/ 1006476 h 1144985"/>
                  <a:gd name="connsiteX42" fmla="*/ 268288 w 1040210"/>
                  <a:gd name="connsiteY42" fmla="*/ 1027907 h 1144985"/>
                  <a:gd name="connsiteX43" fmla="*/ 237332 w 1040210"/>
                  <a:gd name="connsiteY43" fmla="*/ 996951 h 1144985"/>
                  <a:gd name="connsiteX44" fmla="*/ 225425 w 1040210"/>
                  <a:gd name="connsiteY44" fmla="*/ 961232 h 1144985"/>
                  <a:gd name="connsiteX45" fmla="*/ 184944 w 1040210"/>
                  <a:gd name="connsiteY45" fmla="*/ 942182 h 1144985"/>
                  <a:gd name="connsiteX46" fmla="*/ 123032 w 1040210"/>
                  <a:gd name="connsiteY46" fmla="*/ 865982 h 1144985"/>
                  <a:gd name="connsiteX47" fmla="*/ 84932 w 1040210"/>
                  <a:gd name="connsiteY47" fmla="*/ 770732 h 1144985"/>
                  <a:gd name="connsiteX48" fmla="*/ 77788 w 1040210"/>
                  <a:gd name="connsiteY48" fmla="*/ 718344 h 1144985"/>
                  <a:gd name="connsiteX49" fmla="*/ 53975 w 1040210"/>
                  <a:gd name="connsiteY49" fmla="*/ 654051 h 1144985"/>
                  <a:gd name="connsiteX50" fmla="*/ 6350 w 1040210"/>
                  <a:gd name="connsiteY50" fmla="*/ 534988 h 1144985"/>
                  <a:gd name="connsiteX51" fmla="*/ 15875 w 1040210"/>
                  <a:gd name="connsiteY51" fmla="*/ 423069 h 1144985"/>
                  <a:gd name="connsiteX52" fmla="*/ 34925 w 1040210"/>
                  <a:gd name="connsiteY52" fmla="*/ 384969 h 1144985"/>
                  <a:gd name="connsiteX53" fmla="*/ 20638 w 1040210"/>
                  <a:gd name="connsiteY53" fmla="*/ 330201 h 1144985"/>
                  <a:gd name="connsiteX54" fmla="*/ 39688 w 1040210"/>
                  <a:gd name="connsiteY54" fmla="*/ 313532 h 1144985"/>
                  <a:gd name="connsiteX55" fmla="*/ 111125 w 1040210"/>
                  <a:gd name="connsiteY55" fmla="*/ 323057 h 1144985"/>
                  <a:gd name="connsiteX56" fmla="*/ 123032 w 1040210"/>
                  <a:gd name="connsiteY56" fmla="*/ 330201 h 1144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040210" h="1144985">
                    <a:moveTo>
                      <a:pt x="115888" y="384969"/>
                    </a:moveTo>
                    <a:cubicBezTo>
                      <a:pt x="120452" y="367507"/>
                      <a:pt x="125016" y="350045"/>
                      <a:pt x="123032" y="330201"/>
                    </a:cubicBezTo>
                    <a:cubicBezTo>
                      <a:pt x="121048" y="310357"/>
                      <a:pt x="109538" y="284560"/>
                      <a:pt x="103982" y="265907"/>
                    </a:cubicBezTo>
                    <a:cubicBezTo>
                      <a:pt x="98426" y="247254"/>
                      <a:pt x="86122" y="227013"/>
                      <a:pt x="89694" y="218282"/>
                    </a:cubicBezTo>
                    <a:cubicBezTo>
                      <a:pt x="93266" y="209551"/>
                      <a:pt x="110332" y="208757"/>
                      <a:pt x="125413" y="213519"/>
                    </a:cubicBezTo>
                    <a:cubicBezTo>
                      <a:pt x="140494" y="218282"/>
                      <a:pt x="163116" y="237332"/>
                      <a:pt x="180182" y="246857"/>
                    </a:cubicBezTo>
                    <a:cubicBezTo>
                      <a:pt x="197248" y="256382"/>
                      <a:pt x="217092" y="266303"/>
                      <a:pt x="227807" y="270669"/>
                    </a:cubicBezTo>
                    <a:cubicBezTo>
                      <a:pt x="238522" y="275035"/>
                      <a:pt x="229394" y="279401"/>
                      <a:pt x="244475" y="273051"/>
                    </a:cubicBezTo>
                    <a:cubicBezTo>
                      <a:pt x="259556" y="266701"/>
                      <a:pt x="284163" y="247254"/>
                      <a:pt x="318294" y="232569"/>
                    </a:cubicBezTo>
                    <a:cubicBezTo>
                      <a:pt x="352425" y="217885"/>
                      <a:pt x="412354" y="192881"/>
                      <a:pt x="449263" y="184944"/>
                    </a:cubicBezTo>
                    <a:cubicBezTo>
                      <a:pt x="486172" y="177007"/>
                      <a:pt x="514350" y="196056"/>
                      <a:pt x="539750" y="184944"/>
                    </a:cubicBezTo>
                    <a:cubicBezTo>
                      <a:pt x="565150" y="173832"/>
                      <a:pt x="583804" y="143272"/>
                      <a:pt x="601663" y="118269"/>
                    </a:cubicBezTo>
                    <a:cubicBezTo>
                      <a:pt x="619523" y="93266"/>
                      <a:pt x="627460" y="53976"/>
                      <a:pt x="646907" y="34926"/>
                    </a:cubicBezTo>
                    <a:cubicBezTo>
                      <a:pt x="666354" y="15876"/>
                      <a:pt x="699691" y="7938"/>
                      <a:pt x="718344" y="3969"/>
                    </a:cubicBezTo>
                    <a:cubicBezTo>
                      <a:pt x="736997" y="0"/>
                      <a:pt x="751284" y="1"/>
                      <a:pt x="758825" y="11113"/>
                    </a:cubicBezTo>
                    <a:cubicBezTo>
                      <a:pt x="766366" y="22226"/>
                      <a:pt x="756841" y="50800"/>
                      <a:pt x="763588" y="70644"/>
                    </a:cubicBezTo>
                    <a:cubicBezTo>
                      <a:pt x="770335" y="90488"/>
                      <a:pt x="787004" y="115492"/>
                      <a:pt x="799307" y="130176"/>
                    </a:cubicBezTo>
                    <a:cubicBezTo>
                      <a:pt x="811610" y="144861"/>
                      <a:pt x="817167" y="153989"/>
                      <a:pt x="837407" y="158751"/>
                    </a:cubicBezTo>
                    <a:cubicBezTo>
                      <a:pt x="857648" y="163514"/>
                      <a:pt x="899319" y="155973"/>
                      <a:pt x="920750" y="158751"/>
                    </a:cubicBezTo>
                    <a:cubicBezTo>
                      <a:pt x="942181" y="161529"/>
                      <a:pt x="958057" y="165894"/>
                      <a:pt x="965994" y="175419"/>
                    </a:cubicBezTo>
                    <a:cubicBezTo>
                      <a:pt x="973931" y="184944"/>
                      <a:pt x="971550" y="199232"/>
                      <a:pt x="968375" y="215901"/>
                    </a:cubicBezTo>
                    <a:cubicBezTo>
                      <a:pt x="965200" y="232570"/>
                      <a:pt x="950516" y="255588"/>
                      <a:pt x="946944" y="275432"/>
                    </a:cubicBezTo>
                    <a:cubicBezTo>
                      <a:pt x="943372" y="295276"/>
                      <a:pt x="940991" y="313929"/>
                      <a:pt x="946944" y="334963"/>
                    </a:cubicBezTo>
                    <a:cubicBezTo>
                      <a:pt x="952897" y="355997"/>
                      <a:pt x="972344" y="370285"/>
                      <a:pt x="982663" y="401638"/>
                    </a:cubicBezTo>
                    <a:cubicBezTo>
                      <a:pt x="992982" y="432991"/>
                      <a:pt x="1006079" y="468710"/>
                      <a:pt x="1008857" y="523082"/>
                    </a:cubicBezTo>
                    <a:cubicBezTo>
                      <a:pt x="1011635" y="577454"/>
                      <a:pt x="1002507" y="687388"/>
                      <a:pt x="999332" y="727869"/>
                    </a:cubicBezTo>
                    <a:cubicBezTo>
                      <a:pt x="996157" y="768350"/>
                      <a:pt x="988617" y="752078"/>
                      <a:pt x="989807" y="765969"/>
                    </a:cubicBezTo>
                    <a:cubicBezTo>
                      <a:pt x="990997" y="779860"/>
                      <a:pt x="998141" y="796132"/>
                      <a:pt x="1006475" y="811213"/>
                    </a:cubicBezTo>
                    <a:cubicBezTo>
                      <a:pt x="1014809" y="826294"/>
                      <a:pt x="1040210" y="841773"/>
                      <a:pt x="1039813" y="856457"/>
                    </a:cubicBezTo>
                    <a:cubicBezTo>
                      <a:pt x="1039416" y="871141"/>
                      <a:pt x="1021160" y="890588"/>
                      <a:pt x="1004094" y="899319"/>
                    </a:cubicBezTo>
                    <a:cubicBezTo>
                      <a:pt x="987028" y="908050"/>
                      <a:pt x="937419" y="908844"/>
                      <a:pt x="937419" y="908844"/>
                    </a:cubicBezTo>
                    <a:cubicBezTo>
                      <a:pt x="917575" y="911622"/>
                      <a:pt x="899319" y="909241"/>
                      <a:pt x="885032" y="915988"/>
                    </a:cubicBezTo>
                    <a:cubicBezTo>
                      <a:pt x="870745" y="922735"/>
                      <a:pt x="871935" y="935435"/>
                      <a:pt x="851694" y="949326"/>
                    </a:cubicBezTo>
                    <a:cubicBezTo>
                      <a:pt x="831453" y="963217"/>
                      <a:pt x="788988" y="979488"/>
                      <a:pt x="763588" y="999332"/>
                    </a:cubicBezTo>
                    <a:cubicBezTo>
                      <a:pt x="738188" y="1019176"/>
                      <a:pt x="716756" y="1054497"/>
                      <a:pt x="699294" y="1068388"/>
                    </a:cubicBezTo>
                    <a:cubicBezTo>
                      <a:pt x="681832" y="1082279"/>
                      <a:pt x="674688" y="1085454"/>
                      <a:pt x="658813" y="1082676"/>
                    </a:cubicBezTo>
                    <a:cubicBezTo>
                      <a:pt x="642938" y="1079898"/>
                      <a:pt x="618331" y="1055688"/>
                      <a:pt x="604044" y="1051719"/>
                    </a:cubicBezTo>
                    <a:cubicBezTo>
                      <a:pt x="589757" y="1047750"/>
                      <a:pt x="591344" y="1047354"/>
                      <a:pt x="573088" y="1058863"/>
                    </a:cubicBezTo>
                    <a:cubicBezTo>
                      <a:pt x="554832" y="1070372"/>
                      <a:pt x="513160" y="1107679"/>
                      <a:pt x="494507" y="1120776"/>
                    </a:cubicBezTo>
                    <a:cubicBezTo>
                      <a:pt x="475854" y="1133873"/>
                      <a:pt x="474663" y="1144985"/>
                      <a:pt x="461169" y="1137444"/>
                    </a:cubicBezTo>
                    <a:cubicBezTo>
                      <a:pt x="447675" y="1129903"/>
                      <a:pt x="434975" y="1097360"/>
                      <a:pt x="413544" y="1075532"/>
                    </a:cubicBezTo>
                    <a:cubicBezTo>
                      <a:pt x="392113" y="1053704"/>
                      <a:pt x="356791" y="1014413"/>
                      <a:pt x="332582" y="1006476"/>
                    </a:cubicBezTo>
                    <a:cubicBezTo>
                      <a:pt x="308373" y="998539"/>
                      <a:pt x="284163" y="1029495"/>
                      <a:pt x="268288" y="1027907"/>
                    </a:cubicBezTo>
                    <a:cubicBezTo>
                      <a:pt x="252413" y="1026320"/>
                      <a:pt x="244476" y="1008063"/>
                      <a:pt x="237332" y="996951"/>
                    </a:cubicBezTo>
                    <a:cubicBezTo>
                      <a:pt x="230188" y="985839"/>
                      <a:pt x="234156" y="970360"/>
                      <a:pt x="225425" y="961232"/>
                    </a:cubicBezTo>
                    <a:cubicBezTo>
                      <a:pt x="216694" y="952104"/>
                      <a:pt x="202009" y="958057"/>
                      <a:pt x="184944" y="942182"/>
                    </a:cubicBezTo>
                    <a:cubicBezTo>
                      <a:pt x="167879" y="926307"/>
                      <a:pt x="139701" y="894557"/>
                      <a:pt x="123032" y="865982"/>
                    </a:cubicBezTo>
                    <a:cubicBezTo>
                      <a:pt x="106363" y="837407"/>
                      <a:pt x="92473" y="795338"/>
                      <a:pt x="84932" y="770732"/>
                    </a:cubicBezTo>
                    <a:cubicBezTo>
                      <a:pt x="77391" y="746126"/>
                      <a:pt x="82948" y="737791"/>
                      <a:pt x="77788" y="718344"/>
                    </a:cubicBezTo>
                    <a:cubicBezTo>
                      <a:pt x="72628" y="698897"/>
                      <a:pt x="65881" y="684610"/>
                      <a:pt x="53975" y="654051"/>
                    </a:cubicBezTo>
                    <a:cubicBezTo>
                      <a:pt x="42069" y="623492"/>
                      <a:pt x="12700" y="573485"/>
                      <a:pt x="6350" y="534988"/>
                    </a:cubicBezTo>
                    <a:cubicBezTo>
                      <a:pt x="0" y="496491"/>
                      <a:pt x="11113" y="448072"/>
                      <a:pt x="15875" y="423069"/>
                    </a:cubicBezTo>
                    <a:cubicBezTo>
                      <a:pt x="20637" y="398066"/>
                      <a:pt x="34131" y="400447"/>
                      <a:pt x="34925" y="384969"/>
                    </a:cubicBezTo>
                    <a:cubicBezTo>
                      <a:pt x="35719" y="369491"/>
                      <a:pt x="19844" y="342107"/>
                      <a:pt x="20638" y="330201"/>
                    </a:cubicBezTo>
                    <a:cubicBezTo>
                      <a:pt x="21432" y="318295"/>
                      <a:pt x="24607" y="314723"/>
                      <a:pt x="39688" y="313532"/>
                    </a:cubicBezTo>
                    <a:cubicBezTo>
                      <a:pt x="54769" y="312341"/>
                      <a:pt x="97234" y="320279"/>
                      <a:pt x="111125" y="323057"/>
                    </a:cubicBezTo>
                    <a:cubicBezTo>
                      <a:pt x="125016" y="325835"/>
                      <a:pt x="124024" y="328018"/>
                      <a:pt x="123032" y="330201"/>
                    </a:cubicBezTo>
                  </a:path>
                </a:pathLst>
              </a:custGeom>
              <a:solidFill>
                <a:schemeClr val="bg2"/>
              </a:solidFill>
              <a:ln w="12700" cap="flat" cmpd="sng" algn="ctr">
                <a:solidFill>
                  <a:schemeClr val="tx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9pPr>
              </a:lstStyle>
              <a:p>
                <a:pPr algn="ctr"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Freeform 61"/>
              <p:cNvSpPr/>
              <p:nvPr/>
            </p:nvSpPr>
            <p:spPr bwMode="auto">
              <a:xfrm rot="2112546">
                <a:off x="6488721" y="2795967"/>
                <a:ext cx="583022" cy="531570"/>
              </a:xfrm>
              <a:custGeom>
                <a:avLst/>
                <a:gdLst>
                  <a:gd name="connsiteX0" fmla="*/ 174624 w 389334"/>
                  <a:gd name="connsiteY0" fmla="*/ 193675 h 463550"/>
                  <a:gd name="connsiteX1" fmla="*/ 203199 w 389334"/>
                  <a:gd name="connsiteY1" fmla="*/ 138906 h 463550"/>
                  <a:gd name="connsiteX2" fmla="*/ 177006 w 389334"/>
                  <a:gd name="connsiteY2" fmla="*/ 88900 h 463550"/>
                  <a:gd name="connsiteX3" fmla="*/ 224631 w 389334"/>
                  <a:gd name="connsiteY3" fmla="*/ 43656 h 463550"/>
                  <a:gd name="connsiteX4" fmla="*/ 286543 w 389334"/>
                  <a:gd name="connsiteY4" fmla="*/ 3175 h 463550"/>
                  <a:gd name="connsiteX5" fmla="*/ 346074 w 389334"/>
                  <a:gd name="connsiteY5" fmla="*/ 24606 h 463550"/>
                  <a:gd name="connsiteX6" fmla="*/ 353218 w 389334"/>
                  <a:gd name="connsiteY6" fmla="*/ 76993 h 463550"/>
                  <a:gd name="connsiteX7" fmla="*/ 346074 w 389334"/>
                  <a:gd name="connsiteY7" fmla="*/ 96043 h 463550"/>
                  <a:gd name="connsiteX8" fmla="*/ 365124 w 389334"/>
                  <a:gd name="connsiteY8" fmla="*/ 179387 h 463550"/>
                  <a:gd name="connsiteX9" fmla="*/ 388937 w 389334"/>
                  <a:gd name="connsiteY9" fmla="*/ 250825 h 463550"/>
                  <a:gd name="connsiteX10" fmla="*/ 362743 w 389334"/>
                  <a:gd name="connsiteY10" fmla="*/ 319881 h 463550"/>
                  <a:gd name="connsiteX11" fmla="*/ 312737 w 389334"/>
                  <a:gd name="connsiteY11" fmla="*/ 369887 h 463550"/>
                  <a:gd name="connsiteX12" fmla="*/ 279399 w 389334"/>
                  <a:gd name="connsiteY12" fmla="*/ 377031 h 463550"/>
                  <a:gd name="connsiteX13" fmla="*/ 248443 w 389334"/>
                  <a:gd name="connsiteY13" fmla="*/ 405606 h 463550"/>
                  <a:gd name="connsiteX14" fmla="*/ 229393 w 389334"/>
                  <a:gd name="connsiteY14" fmla="*/ 450850 h 463550"/>
                  <a:gd name="connsiteX15" fmla="*/ 177006 w 389334"/>
                  <a:gd name="connsiteY15" fmla="*/ 460375 h 463550"/>
                  <a:gd name="connsiteX16" fmla="*/ 72231 w 389334"/>
                  <a:gd name="connsiteY16" fmla="*/ 431800 h 463550"/>
                  <a:gd name="connsiteX17" fmla="*/ 5556 w 389334"/>
                  <a:gd name="connsiteY17" fmla="*/ 369887 h 463550"/>
                  <a:gd name="connsiteX18" fmla="*/ 38893 w 389334"/>
                  <a:gd name="connsiteY18" fmla="*/ 284162 h 463550"/>
                  <a:gd name="connsiteX19" fmla="*/ 174624 w 389334"/>
                  <a:gd name="connsiteY19" fmla="*/ 193675 h 463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89334" h="463550">
                    <a:moveTo>
                      <a:pt x="174624" y="193675"/>
                    </a:moveTo>
                    <a:cubicBezTo>
                      <a:pt x="202008" y="169466"/>
                      <a:pt x="202802" y="156368"/>
                      <a:pt x="203199" y="138906"/>
                    </a:cubicBezTo>
                    <a:cubicBezTo>
                      <a:pt x="203596" y="121444"/>
                      <a:pt x="173434" y="104775"/>
                      <a:pt x="177006" y="88900"/>
                    </a:cubicBezTo>
                    <a:cubicBezTo>
                      <a:pt x="180578" y="73025"/>
                      <a:pt x="206375" y="57943"/>
                      <a:pt x="224631" y="43656"/>
                    </a:cubicBezTo>
                    <a:cubicBezTo>
                      <a:pt x="242887" y="29369"/>
                      <a:pt x="266303" y="6350"/>
                      <a:pt x="286543" y="3175"/>
                    </a:cubicBezTo>
                    <a:cubicBezTo>
                      <a:pt x="306784" y="0"/>
                      <a:pt x="334962" y="12303"/>
                      <a:pt x="346074" y="24606"/>
                    </a:cubicBezTo>
                    <a:cubicBezTo>
                      <a:pt x="357186" y="36909"/>
                      <a:pt x="353218" y="65087"/>
                      <a:pt x="353218" y="76993"/>
                    </a:cubicBezTo>
                    <a:cubicBezTo>
                      <a:pt x="353218" y="88899"/>
                      <a:pt x="344090" y="78977"/>
                      <a:pt x="346074" y="96043"/>
                    </a:cubicBezTo>
                    <a:cubicBezTo>
                      <a:pt x="348058" y="113109"/>
                      <a:pt x="357980" y="153590"/>
                      <a:pt x="365124" y="179387"/>
                    </a:cubicBezTo>
                    <a:cubicBezTo>
                      <a:pt x="372268" y="205184"/>
                      <a:pt x="389334" y="227409"/>
                      <a:pt x="388937" y="250825"/>
                    </a:cubicBezTo>
                    <a:cubicBezTo>
                      <a:pt x="388540" y="274241"/>
                      <a:pt x="375443" y="300037"/>
                      <a:pt x="362743" y="319881"/>
                    </a:cubicBezTo>
                    <a:cubicBezTo>
                      <a:pt x="350043" y="339725"/>
                      <a:pt x="326628" y="360362"/>
                      <a:pt x="312737" y="369887"/>
                    </a:cubicBezTo>
                    <a:cubicBezTo>
                      <a:pt x="298846" y="379412"/>
                      <a:pt x="290115" y="371078"/>
                      <a:pt x="279399" y="377031"/>
                    </a:cubicBezTo>
                    <a:cubicBezTo>
                      <a:pt x="268683" y="382984"/>
                      <a:pt x="256777" y="393303"/>
                      <a:pt x="248443" y="405606"/>
                    </a:cubicBezTo>
                    <a:cubicBezTo>
                      <a:pt x="240109" y="417909"/>
                      <a:pt x="241299" y="441722"/>
                      <a:pt x="229393" y="450850"/>
                    </a:cubicBezTo>
                    <a:cubicBezTo>
                      <a:pt x="217487" y="459978"/>
                      <a:pt x="203200" y="463550"/>
                      <a:pt x="177006" y="460375"/>
                    </a:cubicBezTo>
                    <a:cubicBezTo>
                      <a:pt x="150812" y="457200"/>
                      <a:pt x="100806" y="446881"/>
                      <a:pt x="72231" y="431800"/>
                    </a:cubicBezTo>
                    <a:cubicBezTo>
                      <a:pt x="43656" y="416719"/>
                      <a:pt x="11112" y="394493"/>
                      <a:pt x="5556" y="369887"/>
                    </a:cubicBezTo>
                    <a:cubicBezTo>
                      <a:pt x="0" y="345281"/>
                      <a:pt x="14287" y="308768"/>
                      <a:pt x="38893" y="284162"/>
                    </a:cubicBezTo>
                    <a:cubicBezTo>
                      <a:pt x="63499" y="259556"/>
                      <a:pt x="147240" y="217884"/>
                      <a:pt x="174624" y="193675"/>
                    </a:cubicBez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 w="12700">
                <a:solidFill>
                  <a:schemeClr val="bg2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9pPr>
              </a:lstStyle>
              <a:p>
                <a:pPr algn="ctr">
                  <a:defRPr/>
                </a:pPr>
                <a:endParaRPr lang="en-US" sz="1400" dirty="0">
                  <a:solidFill>
                    <a:srgbClr val="CDCDCF"/>
                  </a:solidFill>
                  <a:ea typeface="MS PGothic" pitchFamily="34" charset="-128"/>
                </a:endParaRPr>
              </a:p>
            </p:txBody>
          </p:sp>
        </p:grpSp>
        <p:grpSp>
          <p:nvGrpSpPr>
            <p:cNvPr id="126001" name="Group 62"/>
            <p:cNvGrpSpPr>
              <a:grpSpLocks/>
            </p:cNvGrpSpPr>
            <p:nvPr/>
          </p:nvGrpSpPr>
          <p:grpSpPr bwMode="auto">
            <a:xfrm>
              <a:off x="4727608" y="4081449"/>
              <a:ext cx="702408" cy="773185"/>
              <a:chOff x="6244431" y="2503487"/>
              <a:chExt cx="1040210" cy="1144985"/>
            </a:xfrm>
          </p:grpSpPr>
          <p:sp>
            <p:nvSpPr>
              <p:cNvPr id="64" name="Freeform 63"/>
              <p:cNvSpPr/>
              <p:nvPr/>
            </p:nvSpPr>
            <p:spPr bwMode="auto">
              <a:xfrm>
                <a:off x="6243631" y="2502336"/>
                <a:ext cx="1041448" cy="1145462"/>
              </a:xfrm>
              <a:custGeom>
                <a:avLst/>
                <a:gdLst>
                  <a:gd name="connsiteX0" fmla="*/ 115888 w 1040210"/>
                  <a:gd name="connsiteY0" fmla="*/ 384969 h 1144985"/>
                  <a:gd name="connsiteX1" fmla="*/ 123032 w 1040210"/>
                  <a:gd name="connsiteY1" fmla="*/ 330201 h 1144985"/>
                  <a:gd name="connsiteX2" fmla="*/ 103982 w 1040210"/>
                  <a:gd name="connsiteY2" fmla="*/ 265907 h 1144985"/>
                  <a:gd name="connsiteX3" fmla="*/ 89694 w 1040210"/>
                  <a:gd name="connsiteY3" fmla="*/ 218282 h 1144985"/>
                  <a:gd name="connsiteX4" fmla="*/ 125413 w 1040210"/>
                  <a:gd name="connsiteY4" fmla="*/ 213519 h 1144985"/>
                  <a:gd name="connsiteX5" fmla="*/ 180182 w 1040210"/>
                  <a:gd name="connsiteY5" fmla="*/ 246857 h 1144985"/>
                  <a:gd name="connsiteX6" fmla="*/ 227807 w 1040210"/>
                  <a:gd name="connsiteY6" fmla="*/ 270669 h 1144985"/>
                  <a:gd name="connsiteX7" fmla="*/ 244475 w 1040210"/>
                  <a:gd name="connsiteY7" fmla="*/ 273051 h 1144985"/>
                  <a:gd name="connsiteX8" fmla="*/ 318294 w 1040210"/>
                  <a:gd name="connsiteY8" fmla="*/ 232569 h 1144985"/>
                  <a:gd name="connsiteX9" fmla="*/ 449263 w 1040210"/>
                  <a:gd name="connsiteY9" fmla="*/ 184944 h 1144985"/>
                  <a:gd name="connsiteX10" fmla="*/ 539750 w 1040210"/>
                  <a:gd name="connsiteY10" fmla="*/ 184944 h 1144985"/>
                  <a:gd name="connsiteX11" fmla="*/ 601663 w 1040210"/>
                  <a:gd name="connsiteY11" fmla="*/ 118269 h 1144985"/>
                  <a:gd name="connsiteX12" fmla="*/ 646907 w 1040210"/>
                  <a:gd name="connsiteY12" fmla="*/ 34926 h 1144985"/>
                  <a:gd name="connsiteX13" fmla="*/ 718344 w 1040210"/>
                  <a:gd name="connsiteY13" fmla="*/ 3969 h 1144985"/>
                  <a:gd name="connsiteX14" fmla="*/ 758825 w 1040210"/>
                  <a:gd name="connsiteY14" fmla="*/ 11113 h 1144985"/>
                  <a:gd name="connsiteX15" fmla="*/ 763588 w 1040210"/>
                  <a:gd name="connsiteY15" fmla="*/ 70644 h 1144985"/>
                  <a:gd name="connsiteX16" fmla="*/ 799307 w 1040210"/>
                  <a:gd name="connsiteY16" fmla="*/ 130176 h 1144985"/>
                  <a:gd name="connsiteX17" fmla="*/ 837407 w 1040210"/>
                  <a:gd name="connsiteY17" fmla="*/ 158751 h 1144985"/>
                  <a:gd name="connsiteX18" fmla="*/ 920750 w 1040210"/>
                  <a:gd name="connsiteY18" fmla="*/ 158751 h 1144985"/>
                  <a:gd name="connsiteX19" fmla="*/ 965994 w 1040210"/>
                  <a:gd name="connsiteY19" fmla="*/ 175419 h 1144985"/>
                  <a:gd name="connsiteX20" fmla="*/ 968375 w 1040210"/>
                  <a:gd name="connsiteY20" fmla="*/ 215901 h 1144985"/>
                  <a:gd name="connsiteX21" fmla="*/ 946944 w 1040210"/>
                  <a:gd name="connsiteY21" fmla="*/ 275432 h 1144985"/>
                  <a:gd name="connsiteX22" fmla="*/ 946944 w 1040210"/>
                  <a:gd name="connsiteY22" fmla="*/ 334963 h 1144985"/>
                  <a:gd name="connsiteX23" fmla="*/ 982663 w 1040210"/>
                  <a:gd name="connsiteY23" fmla="*/ 401638 h 1144985"/>
                  <a:gd name="connsiteX24" fmla="*/ 1008857 w 1040210"/>
                  <a:gd name="connsiteY24" fmla="*/ 523082 h 1144985"/>
                  <a:gd name="connsiteX25" fmla="*/ 999332 w 1040210"/>
                  <a:gd name="connsiteY25" fmla="*/ 727869 h 1144985"/>
                  <a:gd name="connsiteX26" fmla="*/ 989807 w 1040210"/>
                  <a:gd name="connsiteY26" fmla="*/ 765969 h 1144985"/>
                  <a:gd name="connsiteX27" fmla="*/ 1006475 w 1040210"/>
                  <a:gd name="connsiteY27" fmla="*/ 811213 h 1144985"/>
                  <a:gd name="connsiteX28" fmla="*/ 1039813 w 1040210"/>
                  <a:gd name="connsiteY28" fmla="*/ 856457 h 1144985"/>
                  <a:gd name="connsiteX29" fmla="*/ 1004094 w 1040210"/>
                  <a:gd name="connsiteY29" fmla="*/ 899319 h 1144985"/>
                  <a:gd name="connsiteX30" fmla="*/ 937419 w 1040210"/>
                  <a:gd name="connsiteY30" fmla="*/ 908844 h 1144985"/>
                  <a:gd name="connsiteX31" fmla="*/ 885032 w 1040210"/>
                  <a:gd name="connsiteY31" fmla="*/ 915988 h 1144985"/>
                  <a:gd name="connsiteX32" fmla="*/ 851694 w 1040210"/>
                  <a:gd name="connsiteY32" fmla="*/ 949326 h 1144985"/>
                  <a:gd name="connsiteX33" fmla="*/ 763588 w 1040210"/>
                  <a:gd name="connsiteY33" fmla="*/ 999332 h 1144985"/>
                  <a:gd name="connsiteX34" fmla="*/ 699294 w 1040210"/>
                  <a:gd name="connsiteY34" fmla="*/ 1068388 h 1144985"/>
                  <a:gd name="connsiteX35" fmla="*/ 658813 w 1040210"/>
                  <a:gd name="connsiteY35" fmla="*/ 1082676 h 1144985"/>
                  <a:gd name="connsiteX36" fmla="*/ 604044 w 1040210"/>
                  <a:gd name="connsiteY36" fmla="*/ 1051719 h 1144985"/>
                  <a:gd name="connsiteX37" fmla="*/ 573088 w 1040210"/>
                  <a:gd name="connsiteY37" fmla="*/ 1058863 h 1144985"/>
                  <a:gd name="connsiteX38" fmla="*/ 494507 w 1040210"/>
                  <a:gd name="connsiteY38" fmla="*/ 1120776 h 1144985"/>
                  <a:gd name="connsiteX39" fmla="*/ 461169 w 1040210"/>
                  <a:gd name="connsiteY39" fmla="*/ 1137444 h 1144985"/>
                  <a:gd name="connsiteX40" fmla="*/ 413544 w 1040210"/>
                  <a:gd name="connsiteY40" fmla="*/ 1075532 h 1144985"/>
                  <a:gd name="connsiteX41" fmla="*/ 332582 w 1040210"/>
                  <a:gd name="connsiteY41" fmla="*/ 1006476 h 1144985"/>
                  <a:gd name="connsiteX42" fmla="*/ 268288 w 1040210"/>
                  <a:gd name="connsiteY42" fmla="*/ 1027907 h 1144985"/>
                  <a:gd name="connsiteX43" fmla="*/ 237332 w 1040210"/>
                  <a:gd name="connsiteY43" fmla="*/ 996951 h 1144985"/>
                  <a:gd name="connsiteX44" fmla="*/ 225425 w 1040210"/>
                  <a:gd name="connsiteY44" fmla="*/ 961232 h 1144985"/>
                  <a:gd name="connsiteX45" fmla="*/ 184944 w 1040210"/>
                  <a:gd name="connsiteY45" fmla="*/ 942182 h 1144985"/>
                  <a:gd name="connsiteX46" fmla="*/ 123032 w 1040210"/>
                  <a:gd name="connsiteY46" fmla="*/ 865982 h 1144985"/>
                  <a:gd name="connsiteX47" fmla="*/ 84932 w 1040210"/>
                  <a:gd name="connsiteY47" fmla="*/ 770732 h 1144985"/>
                  <a:gd name="connsiteX48" fmla="*/ 77788 w 1040210"/>
                  <a:gd name="connsiteY48" fmla="*/ 718344 h 1144985"/>
                  <a:gd name="connsiteX49" fmla="*/ 53975 w 1040210"/>
                  <a:gd name="connsiteY49" fmla="*/ 654051 h 1144985"/>
                  <a:gd name="connsiteX50" fmla="*/ 6350 w 1040210"/>
                  <a:gd name="connsiteY50" fmla="*/ 534988 h 1144985"/>
                  <a:gd name="connsiteX51" fmla="*/ 15875 w 1040210"/>
                  <a:gd name="connsiteY51" fmla="*/ 423069 h 1144985"/>
                  <a:gd name="connsiteX52" fmla="*/ 34925 w 1040210"/>
                  <a:gd name="connsiteY52" fmla="*/ 384969 h 1144985"/>
                  <a:gd name="connsiteX53" fmla="*/ 20638 w 1040210"/>
                  <a:gd name="connsiteY53" fmla="*/ 330201 h 1144985"/>
                  <a:gd name="connsiteX54" fmla="*/ 39688 w 1040210"/>
                  <a:gd name="connsiteY54" fmla="*/ 313532 h 1144985"/>
                  <a:gd name="connsiteX55" fmla="*/ 111125 w 1040210"/>
                  <a:gd name="connsiteY55" fmla="*/ 323057 h 1144985"/>
                  <a:gd name="connsiteX56" fmla="*/ 123032 w 1040210"/>
                  <a:gd name="connsiteY56" fmla="*/ 330201 h 1144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040210" h="1144985">
                    <a:moveTo>
                      <a:pt x="115888" y="384969"/>
                    </a:moveTo>
                    <a:cubicBezTo>
                      <a:pt x="120452" y="367507"/>
                      <a:pt x="125016" y="350045"/>
                      <a:pt x="123032" y="330201"/>
                    </a:cubicBezTo>
                    <a:cubicBezTo>
                      <a:pt x="121048" y="310357"/>
                      <a:pt x="109538" y="284560"/>
                      <a:pt x="103982" y="265907"/>
                    </a:cubicBezTo>
                    <a:cubicBezTo>
                      <a:pt x="98426" y="247254"/>
                      <a:pt x="86122" y="227013"/>
                      <a:pt x="89694" y="218282"/>
                    </a:cubicBezTo>
                    <a:cubicBezTo>
                      <a:pt x="93266" y="209551"/>
                      <a:pt x="110332" y="208757"/>
                      <a:pt x="125413" y="213519"/>
                    </a:cubicBezTo>
                    <a:cubicBezTo>
                      <a:pt x="140494" y="218282"/>
                      <a:pt x="163116" y="237332"/>
                      <a:pt x="180182" y="246857"/>
                    </a:cubicBezTo>
                    <a:cubicBezTo>
                      <a:pt x="197248" y="256382"/>
                      <a:pt x="217092" y="266303"/>
                      <a:pt x="227807" y="270669"/>
                    </a:cubicBezTo>
                    <a:cubicBezTo>
                      <a:pt x="238522" y="275035"/>
                      <a:pt x="229394" y="279401"/>
                      <a:pt x="244475" y="273051"/>
                    </a:cubicBezTo>
                    <a:cubicBezTo>
                      <a:pt x="259556" y="266701"/>
                      <a:pt x="284163" y="247254"/>
                      <a:pt x="318294" y="232569"/>
                    </a:cubicBezTo>
                    <a:cubicBezTo>
                      <a:pt x="352425" y="217885"/>
                      <a:pt x="412354" y="192881"/>
                      <a:pt x="449263" y="184944"/>
                    </a:cubicBezTo>
                    <a:cubicBezTo>
                      <a:pt x="486172" y="177007"/>
                      <a:pt x="514350" y="196056"/>
                      <a:pt x="539750" y="184944"/>
                    </a:cubicBezTo>
                    <a:cubicBezTo>
                      <a:pt x="565150" y="173832"/>
                      <a:pt x="583804" y="143272"/>
                      <a:pt x="601663" y="118269"/>
                    </a:cubicBezTo>
                    <a:cubicBezTo>
                      <a:pt x="619523" y="93266"/>
                      <a:pt x="627460" y="53976"/>
                      <a:pt x="646907" y="34926"/>
                    </a:cubicBezTo>
                    <a:cubicBezTo>
                      <a:pt x="666354" y="15876"/>
                      <a:pt x="699691" y="7938"/>
                      <a:pt x="718344" y="3969"/>
                    </a:cubicBezTo>
                    <a:cubicBezTo>
                      <a:pt x="736997" y="0"/>
                      <a:pt x="751284" y="1"/>
                      <a:pt x="758825" y="11113"/>
                    </a:cubicBezTo>
                    <a:cubicBezTo>
                      <a:pt x="766366" y="22226"/>
                      <a:pt x="756841" y="50800"/>
                      <a:pt x="763588" y="70644"/>
                    </a:cubicBezTo>
                    <a:cubicBezTo>
                      <a:pt x="770335" y="90488"/>
                      <a:pt x="787004" y="115492"/>
                      <a:pt x="799307" y="130176"/>
                    </a:cubicBezTo>
                    <a:cubicBezTo>
                      <a:pt x="811610" y="144861"/>
                      <a:pt x="817167" y="153989"/>
                      <a:pt x="837407" y="158751"/>
                    </a:cubicBezTo>
                    <a:cubicBezTo>
                      <a:pt x="857648" y="163514"/>
                      <a:pt x="899319" y="155973"/>
                      <a:pt x="920750" y="158751"/>
                    </a:cubicBezTo>
                    <a:cubicBezTo>
                      <a:pt x="942181" y="161529"/>
                      <a:pt x="958057" y="165894"/>
                      <a:pt x="965994" y="175419"/>
                    </a:cubicBezTo>
                    <a:cubicBezTo>
                      <a:pt x="973931" y="184944"/>
                      <a:pt x="971550" y="199232"/>
                      <a:pt x="968375" y="215901"/>
                    </a:cubicBezTo>
                    <a:cubicBezTo>
                      <a:pt x="965200" y="232570"/>
                      <a:pt x="950516" y="255588"/>
                      <a:pt x="946944" y="275432"/>
                    </a:cubicBezTo>
                    <a:cubicBezTo>
                      <a:pt x="943372" y="295276"/>
                      <a:pt x="940991" y="313929"/>
                      <a:pt x="946944" y="334963"/>
                    </a:cubicBezTo>
                    <a:cubicBezTo>
                      <a:pt x="952897" y="355997"/>
                      <a:pt x="972344" y="370285"/>
                      <a:pt x="982663" y="401638"/>
                    </a:cubicBezTo>
                    <a:cubicBezTo>
                      <a:pt x="992982" y="432991"/>
                      <a:pt x="1006079" y="468710"/>
                      <a:pt x="1008857" y="523082"/>
                    </a:cubicBezTo>
                    <a:cubicBezTo>
                      <a:pt x="1011635" y="577454"/>
                      <a:pt x="1002507" y="687388"/>
                      <a:pt x="999332" y="727869"/>
                    </a:cubicBezTo>
                    <a:cubicBezTo>
                      <a:pt x="996157" y="768350"/>
                      <a:pt x="988617" y="752078"/>
                      <a:pt x="989807" y="765969"/>
                    </a:cubicBezTo>
                    <a:cubicBezTo>
                      <a:pt x="990997" y="779860"/>
                      <a:pt x="998141" y="796132"/>
                      <a:pt x="1006475" y="811213"/>
                    </a:cubicBezTo>
                    <a:cubicBezTo>
                      <a:pt x="1014809" y="826294"/>
                      <a:pt x="1040210" y="841773"/>
                      <a:pt x="1039813" y="856457"/>
                    </a:cubicBezTo>
                    <a:cubicBezTo>
                      <a:pt x="1039416" y="871141"/>
                      <a:pt x="1021160" y="890588"/>
                      <a:pt x="1004094" y="899319"/>
                    </a:cubicBezTo>
                    <a:cubicBezTo>
                      <a:pt x="987028" y="908050"/>
                      <a:pt x="937419" y="908844"/>
                      <a:pt x="937419" y="908844"/>
                    </a:cubicBezTo>
                    <a:cubicBezTo>
                      <a:pt x="917575" y="911622"/>
                      <a:pt x="899319" y="909241"/>
                      <a:pt x="885032" y="915988"/>
                    </a:cubicBezTo>
                    <a:cubicBezTo>
                      <a:pt x="870745" y="922735"/>
                      <a:pt x="871935" y="935435"/>
                      <a:pt x="851694" y="949326"/>
                    </a:cubicBezTo>
                    <a:cubicBezTo>
                      <a:pt x="831453" y="963217"/>
                      <a:pt x="788988" y="979488"/>
                      <a:pt x="763588" y="999332"/>
                    </a:cubicBezTo>
                    <a:cubicBezTo>
                      <a:pt x="738188" y="1019176"/>
                      <a:pt x="716756" y="1054497"/>
                      <a:pt x="699294" y="1068388"/>
                    </a:cubicBezTo>
                    <a:cubicBezTo>
                      <a:pt x="681832" y="1082279"/>
                      <a:pt x="674688" y="1085454"/>
                      <a:pt x="658813" y="1082676"/>
                    </a:cubicBezTo>
                    <a:cubicBezTo>
                      <a:pt x="642938" y="1079898"/>
                      <a:pt x="618331" y="1055688"/>
                      <a:pt x="604044" y="1051719"/>
                    </a:cubicBezTo>
                    <a:cubicBezTo>
                      <a:pt x="589757" y="1047750"/>
                      <a:pt x="591344" y="1047354"/>
                      <a:pt x="573088" y="1058863"/>
                    </a:cubicBezTo>
                    <a:cubicBezTo>
                      <a:pt x="554832" y="1070372"/>
                      <a:pt x="513160" y="1107679"/>
                      <a:pt x="494507" y="1120776"/>
                    </a:cubicBezTo>
                    <a:cubicBezTo>
                      <a:pt x="475854" y="1133873"/>
                      <a:pt x="474663" y="1144985"/>
                      <a:pt x="461169" y="1137444"/>
                    </a:cubicBezTo>
                    <a:cubicBezTo>
                      <a:pt x="447675" y="1129903"/>
                      <a:pt x="434975" y="1097360"/>
                      <a:pt x="413544" y="1075532"/>
                    </a:cubicBezTo>
                    <a:cubicBezTo>
                      <a:pt x="392113" y="1053704"/>
                      <a:pt x="356791" y="1014413"/>
                      <a:pt x="332582" y="1006476"/>
                    </a:cubicBezTo>
                    <a:cubicBezTo>
                      <a:pt x="308373" y="998539"/>
                      <a:pt x="284163" y="1029495"/>
                      <a:pt x="268288" y="1027907"/>
                    </a:cubicBezTo>
                    <a:cubicBezTo>
                      <a:pt x="252413" y="1026320"/>
                      <a:pt x="244476" y="1008063"/>
                      <a:pt x="237332" y="996951"/>
                    </a:cubicBezTo>
                    <a:cubicBezTo>
                      <a:pt x="230188" y="985839"/>
                      <a:pt x="234156" y="970360"/>
                      <a:pt x="225425" y="961232"/>
                    </a:cubicBezTo>
                    <a:cubicBezTo>
                      <a:pt x="216694" y="952104"/>
                      <a:pt x="202009" y="958057"/>
                      <a:pt x="184944" y="942182"/>
                    </a:cubicBezTo>
                    <a:cubicBezTo>
                      <a:pt x="167879" y="926307"/>
                      <a:pt x="139701" y="894557"/>
                      <a:pt x="123032" y="865982"/>
                    </a:cubicBezTo>
                    <a:cubicBezTo>
                      <a:pt x="106363" y="837407"/>
                      <a:pt x="92473" y="795338"/>
                      <a:pt x="84932" y="770732"/>
                    </a:cubicBezTo>
                    <a:cubicBezTo>
                      <a:pt x="77391" y="746126"/>
                      <a:pt x="82948" y="737791"/>
                      <a:pt x="77788" y="718344"/>
                    </a:cubicBezTo>
                    <a:cubicBezTo>
                      <a:pt x="72628" y="698897"/>
                      <a:pt x="65881" y="684610"/>
                      <a:pt x="53975" y="654051"/>
                    </a:cubicBezTo>
                    <a:cubicBezTo>
                      <a:pt x="42069" y="623492"/>
                      <a:pt x="12700" y="573485"/>
                      <a:pt x="6350" y="534988"/>
                    </a:cubicBezTo>
                    <a:cubicBezTo>
                      <a:pt x="0" y="496491"/>
                      <a:pt x="11113" y="448072"/>
                      <a:pt x="15875" y="423069"/>
                    </a:cubicBezTo>
                    <a:cubicBezTo>
                      <a:pt x="20637" y="398066"/>
                      <a:pt x="34131" y="400447"/>
                      <a:pt x="34925" y="384969"/>
                    </a:cubicBezTo>
                    <a:cubicBezTo>
                      <a:pt x="35719" y="369491"/>
                      <a:pt x="19844" y="342107"/>
                      <a:pt x="20638" y="330201"/>
                    </a:cubicBezTo>
                    <a:cubicBezTo>
                      <a:pt x="21432" y="318295"/>
                      <a:pt x="24607" y="314723"/>
                      <a:pt x="39688" y="313532"/>
                    </a:cubicBezTo>
                    <a:cubicBezTo>
                      <a:pt x="54769" y="312341"/>
                      <a:pt x="97234" y="320279"/>
                      <a:pt x="111125" y="323057"/>
                    </a:cubicBezTo>
                    <a:cubicBezTo>
                      <a:pt x="125016" y="325835"/>
                      <a:pt x="124024" y="328018"/>
                      <a:pt x="123032" y="330201"/>
                    </a:cubicBezTo>
                  </a:path>
                </a:pathLst>
              </a:custGeom>
              <a:solidFill>
                <a:schemeClr val="bg2"/>
              </a:solidFill>
              <a:ln w="12700" cap="flat" cmpd="sng" algn="ctr">
                <a:solidFill>
                  <a:schemeClr val="tx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9pPr>
              </a:lstStyle>
              <a:p>
                <a:pPr algn="ctr"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Freeform 64"/>
              <p:cNvSpPr/>
              <p:nvPr/>
            </p:nvSpPr>
            <p:spPr bwMode="auto">
              <a:xfrm rot="2112546">
                <a:off x="6488125" y="2793994"/>
                <a:ext cx="583022" cy="533921"/>
              </a:xfrm>
              <a:custGeom>
                <a:avLst/>
                <a:gdLst>
                  <a:gd name="connsiteX0" fmla="*/ 174624 w 389334"/>
                  <a:gd name="connsiteY0" fmla="*/ 193675 h 463550"/>
                  <a:gd name="connsiteX1" fmla="*/ 203199 w 389334"/>
                  <a:gd name="connsiteY1" fmla="*/ 138906 h 463550"/>
                  <a:gd name="connsiteX2" fmla="*/ 177006 w 389334"/>
                  <a:gd name="connsiteY2" fmla="*/ 88900 h 463550"/>
                  <a:gd name="connsiteX3" fmla="*/ 224631 w 389334"/>
                  <a:gd name="connsiteY3" fmla="*/ 43656 h 463550"/>
                  <a:gd name="connsiteX4" fmla="*/ 286543 w 389334"/>
                  <a:gd name="connsiteY4" fmla="*/ 3175 h 463550"/>
                  <a:gd name="connsiteX5" fmla="*/ 346074 w 389334"/>
                  <a:gd name="connsiteY5" fmla="*/ 24606 h 463550"/>
                  <a:gd name="connsiteX6" fmla="*/ 353218 w 389334"/>
                  <a:gd name="connsiteY6" fmla="*/ 76993 h 463550"/>
                  <a:gd name="connsiteX7" fmla="*/ 346074 w 389334"/>
                  <a:gd name="connsiteY7" fmla="*/ 96043 h 463550"/>
                  <a:gd name="connsiteX8" fmla="*/ 365124 w 389334"/>
                  <a:gd name="connsiteY8" fmla="*/ 179387 h 463550"/>
                  <a:gd name="connsiteX9" fmla="*/ 388937 w 389334"/>
                  <a:gd name="connsiteY9" fmla="*/ 250825 h 463550"/>
                  <a:gd name="connsiteX10" fmla="*/ 362743 w 389334"/>
                  <a:gd name="connsiteY10" fmla="*/ 319881 h 463550"/>
                  <a:gd name="connsiteX11" fmla="*/ 312737 w 389334"/>
                  <a:gd name="connsiteY11" fmla="*/ 369887 h 463550"/>
                  <a:gd name="connsiteX12" fmla="*/ 279399 w 389334"/>
                  <a:gd name="connsiteY12" fmla="*/ 377031 h 463550"/>
                  <a:gd name="connsiteX13" fmla="*/ 248443 w 389334"/>
                  <a:gd name="connsiteY13" fmla="*/ 405606 h 463550"/>
                  <a:gd name="connsiteX14" fmla="*/ 229393 w 389334"/>
                  <a:gd name="connsiteY14" fmla="*/ 450850 h 463550"/>
                  <a:gd name="connsiteX15" fmla="*/ 177006 w 389334"/>
                  <a:gd name="connsiteY15" fmla="*/ 460375 h 463550"/>
                  <a:gd name="connsiteX16" fmla="*/ 72231 w 389334"/>
                  <a:gd name="connsiteY16" fmla="*/ 431800 h 463550"/>
                  <a:gd name="connsiteX17" fmla="*/ 5556 w 389334"/>
                  <a:gd name="connsiteY17" fmla="*/ 369887 h 463550"/>
                  <a:gd name="connsiteX18" fmla="*/ 38893 w 389334"/>
                  <a:gd name="connsiteY18" fmla="*/ 284162 h 463550"/>
                  <a:gd name="connsiteX19" fmla="*/ 174624 w 389334"/>
                  <a:gd name="connsiteY19" fmla="*/ 193675 h 463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89334" h="463550">
                    <a:moveTo>
                      <a:pt x="174624" y="193675"/>
                    </a:moveTo>
                    <a:cubicBezTo>
                      <a:pt x="202008" y="169466"/>
                      <a:pt x="202802" y="156368"/>
                      <a:pt x="203199" y="138906"/>
                    </a:cubicBezTo>
                    <a:cubicBezTo>
                      <a:pt x="203596" y="121444"/>
                      <a:pt x="173434" y="104775"/>
                      <a:pt x="177006" y="88900"/>
                    </a:cubicBezTo>
                    <a:cubicBezTo>
                      <a:pt x="180578" y="73025"/>
                      <a:pt x="206375" y="57943"/>
                      <a:pt x="224631" y="43656"/>
                    </a:cubicBezTo>
                    <a:cubicBezTo>
                      <a:pt x="242887" y="29369"/>
                      <a:pt x="266303" y="6350"/>
                      <a:pt x="286543" y="3175"/>
                    </a:cubicBezTo>
                    <a:cubicBezTo>
                      <a:pt x="306784" y="0"/>
                      <a:pt x="334962" y="12303"/>
                      <a:pt x="346074" y="24606"/>
                    </a:cubicBezTo>
                    <a:cubicBezTo>
                      <a:pt x="357186" y="36909"/>
                      <a:pt x="353218" y="65087"/>
                      <a:pt x="353218" y="76993"/>
                    </a:cubicBezTo>
                    <a:cubicBezTo>
                      <a:pt x="353218" y="88899"/>
                      <a:pt x="344090" y="78977"/>
                      <a:pt x="346074" y="96043"/>
                    </a:cubicBezTo>
                    <a:cubicBezTo>
                      <a:pt x="348058" y="113109"/>
                      <a:pt x="357980" y="153590"/>
                      <a:pt x="365124" y="179387"/>
                    </a:cubicBezTo>
                    <a:cubicBezTo>
                      <a:pt x="372268" y="205184"/>
                      <a:pt x="389334" y="227409"/>
                      <a:pt x="388937" y="250825"/>
                    </a:cubicBezTo>
                    <a:cubicBezTo>
                      <a:pt x="388540" y="274241"/>
                      <a:pt x="375443" y="300037"/>
                      <a:pt x="362743" y="319881"/>
                    </a:cubicBezTo>
                    <a:cubicBezTo>
                      <a:pt x="350043" y="339725"/>
                      <a:pt x="326628" y="360362"/>
                      <a:pt x="312737" y="369887"/>
                    </a:cubicBezTo>
                    <a:cubicBezTo>
                      <a:pt x="298846" y="379412"/>
                      <a:pt x="290115" y="371078"/>
                      <a:pt x="279399" y="377031"/>
                    </a:cubicBezTo>
                    <a:cubicBezTo>
                      <a:pt x="268683" y="382984"/>
                      <a:pt x="256777" y="393303"/>
                      <a:pt x="248443" y="405606"/>
                    </a:cubicBezTo>
                    <a:cubicBezTo>
                      <a:pt x="240109" y="417909"/>
                      <a:pt x="241299" y="441722"/>
                      <a:pt x="229393" y="450850"/>
                    </a:cubicBezTo>
                    <a:cubicBezTo>
                      <a:pt x="217487" y="459978"/>
                      <a:pt x="203200" y="463550"/>
                      <a:pt x="177006" y="460375"/>
                    </a:cubicBezTo>
                    <a:cubicBezTo>
                      <a:pt x="150812" y="457200"/>
                      <a:pt x="100806" y="446881"/>
                      <a:pt x="72231" y="431800"/>
                    </a:cubicBezTo>
                    <a:cubicBezTo>
                      <a:pt x="43656" y="416719"/>
                      <a:pt x="11112" y="394493"/>
                      <a:pt x="5556" y="369887"/>
                    </a:cubicBezTo>
                    <a:cubicBezTo>
                      <a:pt x="0" y="345281"/>
                      <a:pt x="14287" y="308768"/>
                      <a:pt x="38893" y="284162"/>
                    </a:cubicBezTo>
                    <a:cubicBezTo>
                      <a:pt x="63499" y="259556"/>
                      <a:pt x="147240" y="217884"/>
                      <a:pt x="174624" y="193675"/>
                    </a:cubicBez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 w="12700">
                <a:solidFill>
                  <a:schemeClr val="bg2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9pPr>
              </a:lstStyle>
              <a:p>
                <a:pPr algn="ctr">
                  <a:defRPr/>
                </a:pPr>
                <a:endParaRPr lang="en-US" sz="1400" dirty="0">
                  <a:solidFill>
                    <a:srgbClr val="CDCDCF"/>
                  </a:solidFill>
                  <a:ea typeface="MS PGothic" pitchFamily="34" charset="-128"/>
                </a:endParaRPr>
              </a:p>
            </p:txBody>
          </p:sp>
        </p:grpSp>
        <p:grpSp>
          <p:nvGrpSpPr>
            <p:cNvPr id="126002" name="Group 65"/>
            <p:cNvGrpSpPr>
              <a:grpSpLocks/>
            </p:cNvGrpSpPr>
            <p:nvPr/>
          </p:nvGrpSpPr>
          <p:grpSpPr bwMode="auto">
            <a:xfrm>
              <a:off x="4345222" y="4014947"/>
              <a:ext cx="702408" cy="773185"/>
              <a:chOff x="6244431" y="2503487"/>
              <a:chExt cx="1040210" cy="1144985"/>
            </a:xfrm>
          </p:grpSpPr>
          <p:sp>
            <p:nvSpPr>
              <p:cNvPr id="67" name="Freeform 66"/>
              <p:cNvSpPr/>
              <p:nvPr/>
            </p:nvSpPr>
            <p:spPr bwMode="auto">
              <a:xfrm>
                <a:off x="6243348" y="2504380"/>
                <a:ext cx="1041447" cy="1143111"/>
              </a:xfrm>
              <a:custGeom>
                <a:avLst/>
                <a:gdLst>
                  <a:gd name="connsiteX0" fmla="*/ 115888 w 1040210"/>
                  <a:gd name="connsiteY0" fmla="*/ 384969 h 1144985"/>
                  <a:gd name="connsiteX1" fmla="*/ 123032 w 1040210"/>
                  <a:gd name="connsiteY1" fmla="*/ 330201 h 1144985"/>
                  <a:gd name="connsiteX2" fmla="*/ 103982 w 1040210"/>
                  <a:gd name="connsiteY2" fmla="*/ 265907 h 1144985"/>
                  <a:gd name="connsiteX3" fmla="*/ 89694 w 1040210"/>
                  <a:gd name="connsiteY3" fmla="*/ 218282 h 1144985"/>
                  <a:gd name="connsiteX4" fmla="*/ 125413 w 1040210"/>
                  <a:gd name="connsiteY4" fmla="*/ 213519 h 1144985"/>
                  <a:gd name="connsiteX5" fmla="*/ 180182 w 1040210"/>
                  <a:gd name="connsiteY5" fmla="*/ 246857 h 1144985"/>
                  <a:gd name="connsiteX6" fmla="*/ 227807 w 1040210"/>
                  <a:gd name="connsiteY6" fmla="*/ 270669 h 1144985"/>
                  <a:gd name="connsiteX7" fmla="*/ 244475 w 1040210"/>
                  <a:gd name="connsiteY7" fmla="*/ 273051 h 1144985"/>
                  <a:gd name="connsiteX8" fmla="*/ 318294 w 1040210"/>
                  <a:gd name="connsiteY8" fmla="*/ 232569 h 1144985"/>
                  <a:gd name="connsiteX9" fmla="*/ 449263 w 1040210"/>
                  <a:gd name="connsiteY9" fmla="*/ 184944 h 1144985"/>
                  <a:gd name="connsiteX10" fmla="*/ 539750 w 1040210"/>
                  <a:gd name="connsiteY10" fmla="*/ 184944 h 1144985"/>
                  <a:gd name="connsiteX11" fmla="*/ 601663 w 1040210"/>
                  <a:gd name="connsiteY11" fmla="*/ 118269 h 1144985"/>
                  <a:gd name="connsiteX12" fmla="*/ 646907 w 1040210"/>
                  <a:gd name="connsiteY12" fmla="*/ 34926 h 1144985"/>
                  <a:gd name="connsiteX13" fmla="*/ 718344 w 1040210"/>
                  <a:gd name="connsiteY13" fmla="*/ 3969 h 1144985"/>
                  <a:gd name="connsiteX14" fmla="*/ 758825 w 1040210"/>
                  <a:gd name="connsiteY14" fmla="*/ 11113 h 1144985"/>
                  <a:gd name="connsiteX15" fmla="*/ 763588 w 1040210"/>
                  <a:gd name="connsiteY15" fmla="*/ 70644 h 1144985"/>
                  <a:gd name="connsiteX16" fmla="*/ 799307 w 1040210"/>
                  <a:gd name="connsiteY16" fmla="*/ 130176 h 1144985"/>
                  <a:gd name="connsiteX17" fmla="*/ 837407 w 1040210"/>
                  <a:gd name="connsiteY17" fmla="*/ 158751 h 1144985"/>
                  <a:gd name="connsiteX18" fmla="*/ 920750 w 1040210"/>
                  <a:gd name="connsiteY18" fmla="*/ 158751 h 1144985"/>
                  <a:gd name="connsiteX19" fmla="*/ 965994 w 1040210"/>
                  <a:gd name="connsiteY19" fmla="*/ 175419 h 1144985"/>
                  <a:gd name="connsiteX20" fmla="*/ 968375 w 1040210"/>
                  <a:gd name="connsiteY20" fmla="*/ 215901 h 1144985"/>
                  <a:gd name="connsiteX21" fmla="*/ 946944 w 1040210"/>
                  <a:gd name="connsiteY21" fmla="*/ 275432 h 1144985"/>
                  <a:gd name="connsiteX22" fmla="*/ 946944 w 1040210"/>
                  <a:gd name="connsiteY22" fmla="*/ 334963 h 1144985"/>
                  <a:gd name="connsiteX23" fmla="*/ 982663 w 1040210"/>
                  <a:gd name="connsiteY23" fmla="*/ 401638 h 1144985"/>
                  <a:gd name="connsiteX24" fmla="*/ 1008857 w 1040210"/>
                  <a:gd name="connsiteY24" fmla="*/ 523082 h 1144985"/>
                  <a:gd name="connsiteX25" fmla="*/ 999332 w 1040210"/>
                  <a:gd name="connsiteY25" fmla="*/ 727869 h 1144985"/>
                  <a:gd name="connsiteX26" fmla="*/ 989807 w 1040210"/>
                  <a:gd name="connsiteY26" fmla="*/ 765969 h 1144985"/>
                  <a:gd name="connsiteX27" fmla="*/ 1006475 w 1040210"/>
                  <a:gd name="connsiteY27" fmla="*/ 811213 h 1144985"/>
                  <a:gd name="connsiteX28" fmla="*/ 1039813 w 1040210"/>
                  <a:gd name="connsiteY28" fmla="*/ 856457 h 1144985"/>
                  <a:gd name="connsiteX29" fmla="*/ 1004094 w 1040210"/>
                  <a:gd name="connsiteY29" fmla="*/ 899319 h 1144985"/>
                  <a:gd name="connsiteX30" fmla="*/ 937419 w 1040210"/>
                  <a:gd name="connsiteY30" fmla="*/ 908844 h 1144985"/>
                  <a:gd name="connsiteX31" fmla="*/ 885032 w 1040210"/>
                  <a:gd name="connsiteY31" fmla="*/ 915988 h 1144985"/>
                  <a:gd name="connsiteX32" fmla="*/ 851694 w 1040210"/>
                  <a:gd name="connsiteY32" fmla="*/ 949326 h 1144985"/>
                  <a:gd name="connsiteX33" fmla="*/ 763588 w 1040210"/>
                  <a:gd name="connsiteY33" fmla="*/ 999332 h 1144985"/>
                  <a:gd name="connsiteX34" fmla="*/ 699294 w 1040210"/>
                  <a:gd name="connsiteY34" fmla="*/ 1068388 h 1144985"/>
                  <a:gd name="connsiteX35" fmla="*/ 658813 w 1040210"/>
                  <a:gd name="connsiteY35" fmla="*/ 1082676 h 1144985"/>
                  <a:gd name="connsiteX36" fmla="*/ 604044 w 1040210"/>
                  <a:gd name="connsiteY36" fmla="*/ 1051719 h 1144985"/>
                  <a:gd name="connsiteX37" fmla="*/ 573088 w 1040210"/>
                  <a:gd name="connsiteY37" fmla="*/ 1058863 h 1144985"/>
                  <a:gd name="connsiteX38" fmla="*/ 494507 w 1040210"/>
                  <a:gd name="connsiteY38" fmla="*/ 1120776 h 1144985"/>
                  <a:gd name="connsiteX39" fmla="*/ 461169 w 1040210"/>
                  <a:gd name="connsiteY39" fmla="*/ 1137444 h 1144985"/>
                  <a:gd name="connsiteX40" fmla="*/ 413544 w 1040210"/>
                  <a:gd name="connsiteY40" fmla="*/ 1075532 h 1144985"/>
                  <a:gd name="connsiteX41" fmla="*/ 332582 w 1040210"/>
                  <a:gd name="connsiteY41" fmla="*/ 1006476 h 1144985"/>
                  <a:gd name="connsiteX42" fmla="*/ 268288 w 1040210"/>
                  <a:gd name="connsiteY42" fmla="*/ 1027907 h 1144985"/>
                  <a:gd name="connsiteX43" fmla="*/ 237332 w 1040210"/>
                  <a:gd name="connsiteY43" fmla="*/ 996951 h 1144985"/>
                  <a:gd name="connsiteX44" fmla="*/ 225425 w 1040210"/>
                  <a:gd name="connsiteY44" fmla="*/ 961232 h 1144985"/>
                  <a:gd name="connsiteX45" fmla="*/ 184944 w 1040210"/>
                  <a:gd name="connsiteY45" fmla="*/ 942182 h 1144985"/>
                  <a:gd name="connsiteX46" fmla="*/ 123032 w 1040210"/>
                  <a:gd name="connsiteY46" fmla="*/ 865982 h 1144985"/>
                  <a:gd name="connsiteX47" fmla="*/ 84932 w 1040210"/>
                  <a:gd name="connsiteY47" fmla="*/ 770732 h 1144985"/>
                  <a:gd name="connsiteX48" fmla="*/ 77788 w 1040210"/>
                  <a:gd name="connsiteY48" fmla="*/ 718344 h 1144985"/>
                  <a:gd name="connsiteX49" fmla="*/ 53975 w 1040210"/>
                  <a:gd name="connsiteY49" fmla="*/ 654051 h 1144985"/>
                  <a:gd name="connsiteX50" fmla="*/ 6350 w 1040210"/>
                  <a:gd name="connsiteY50" fmla="*/ 534988 h 1144985"/>
                  <a:gd name="connsiteX51" fmla="*/ 15875 w 1040210"/>
                  <a:gd name="connsiteY51" fmla="*/ 423069 h 1144985"/>
                  <a:gd name="connsiteX52" fmla="*/ 34925 w 1040210"/>
                  <a:gd name="connsiteY52" fmla="*/ 384969 h 1144985"/>
                  <a:gd name="connsiteX53" fmla="*/ 20638 w 1040210"/>
                  <a:gd name="connsiteY53" fmla="*/ 330201 h 1144985"/>
                  <a:gd name="connsiteX54" fmla="*/ 39688 w 1040210"/>
                  <a:gd name="connsiteY54" fmla="*/ 313532 h 1144985"/>
                  <a:gd name="connsiteX55" fmla="*/ 111125 w 1040210"/>
                  <a:gd name="connsiteY55" fmla="*/ 323057 h 1144985"/>
                  <a:gd name="connsiteX56" fmla="*/ 123032 w 1040210"/>
                  <a:gd name="connsiteY56" fmla="*/ 330201 h 1144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040210" h="1144985">
                    <a:moveTo>
                      <a:pt x="115888" y="384969"/>
                    </a:moveTo>
                    <a:cubicBezTo>
                      <a:pt x="120452" y="367507"/>
                      <a:pt x="125016" y="350045"/>
                      <a:pt x="123032" y="330201"/>
                    </a:cubicBezTo>
                    <a:cubicBezTo>
                      <a:pt x="121048" y="310357"/>
                      <a:pt x="109538" y="284560"/>
                      <a:pt x="103982" y="265907"/>
                    </a:cubicBezTo>
                    <a:cubicBezTo>
                      <a:pt x="98426" y="247254"/>
                      <a:pt x="86122" y="227013"/>
                      <a:pt x="89694" y="218282"/>
                    </a:cubicBezTo>
                    <a:cubicBezTo>
                      <a:pt x="93266" y="209551"/>
                      <a:pt x="110332" y="208757"/>
                      <a:pt x="125413" y="213519"/>
                    </a:cubicBezTo>
                    <a:cubicBezTo>
                      <a:pt x="140494" y="218282"/>
                      <a:pt x="163116" y="237332"/>
                      <a:pt x="180182" y="246857"/>
                    </a:cubicBezTo>
                    <a:cubicBezTo>
                      <a:pt x="197248" y="256382"/>
                      <a:pt x="217092" y="266303"/>
                      <a:pt x="227807" y="270669"/>
                    </a:cubicBezTo>
                    <a:cubicBezTo>
                      <a:pt x="238522" y="275035"/>
                      <a:pt x="229394" y="279401"/>
                      <a:pt x="244475" y="273051"/>
                    </a:cubicBezTo>
                    <a:cubicBezTo>
                      <a:pt x="259556" y="266701"/>
                      <a:pt x="284163" y="247254"/>
                      <a:pt x="318294" y="232569"/>
                    </a:cubicBezTo>
                    <a:cubicBezTo>
                      <a:pt x="352425" y="217885"/>
                      <a:pt x="412354" y="192881"/>
                      <a:pt x="449263" y="184944"/>
                    </a:cubicBezTo>
                    <a:cubicBezTo>
                      <a:pt x="486172" y="177007"/>
                      <a:pt x="514350" y="196056"/>
                      <a:pt x="539750" y="184944"/>
                    </a:cubicBezTo>
                    <a:cubicBezTo>
                      <a:pt x="565150" y="173832"/>
                      <a:pt x="583804" y="143272"/>
                      <a:pt x="601663" y="118269"/>
                    </a:cubicBezTo>
                    <a:cubicBezTo>
                      <a:pt x="619523" y="93266"/>
                      <a:pt x="627460" y="53976"/>
                      <a:pt x="646907" y="34926"/>
                    </a:cubicBezTo>
                    <a:cubicBezTo>
                      <a:pt x="666354" y="15876"/>
                      <a:pt x="699691" y="7938"/>
                      <a:pt x="718344" y="3969"/>
                    </a:cubicBezTo>
                    <a:cubicBezTo>
                      <a:pt x="736997" y="0"/>
                      <a:pt x="751284" y="1"/>
                      <a:pt x="758825" y="11113"/>
                    </a:cubicBezTo>
                    <a:cubicBezTo>
                      <a:pt x="766366" y="22226"/>
                      <a:pt x="756841" y="50800"/>
                      <a:pt x="763588" y="70644"/>
                    </a:cubicBezTo>
                    <a:cubicBezTo>
                      <a:pt x="770335" y="90488"/>
                      <a:pt x="787004" y="115492"/>
                      <a:pt x="799307" y="130176"/>
                    </a:cubicBezTo>
                    <a:cubicBezTo>
                      <a:pt x="811610" y="144861"/>
                      <a:pt x="817167" y="153989"/>
                      <a:pt x="837407" y="158751"/>
                    </a:cubicBezTo>
                    <a:cubicBezTo>
                      <a:pt x="857648" y="163514"/>
                      <a:pt x="899319" y="155973"/>
                      <a:pt x="920750" y="158751"/>
                    </a:cubicBezTo>
                    <a:cubicBezTo>
                      <a:pt x="942181" y="161529"/>
                      <a:pt x="958057" y="165894"/>
                      <a:pt x="965994" y="175419"/>
                    </a:cubicBezTo>
                    <a:cubicBezTo>
                      <a:pt x="973931" y="184944"/>
                      <a:pt x="971550" y="199232"/>
                      <a:pt x="968375" y="215901"/>
                    </a:cubicBezTo>
                    <a:cubicBezTo>
                      <a:pt x="965200" y="232570"/>
                      <a:pt x="950516" y="255588"/>
                      <a:pt x="946944" y="275432"/>
                    </a:cubicBezTo>
                    <a:cubicBezTo>
                      <a:pt x="943372" y="295276"/>
                      <a:pt x="940991" y="313929"/>
                      <a:pt x="946944" y="334963"/>
                    </a:cubicBezTo>
                    <a:cubicBezTo>
                      <a:pt x="952897" y="355997"/>
                      <a:pt x="972344" y="370285"/>
                      <a:pt x="982663" y="401638"/>
                    </a:cubicBezTo>
                    <a:cubicBezTo>
                      <a:pt x="992982" y="432991"/>
                      <a:pt x="1006079" y="468710"/>
                      <a:pt x="1008857" y="523082"/>
                    </a:cubicBezTo>
                    <a:cubicBezTo>
                      <a:pt x="1011635" y="577454"/>
                      <a:pt x="1002507" y="687388"/>
                      <a:pt x="999332" y="727869"/>
                    </a:cubicBezTo>
                    <a:cubicBezTo>
                      <a:pt x="996157" y="768350"/>
                      <a:pt x="988617" y="752078"/>
                      <a:pt x="989807" y="765969"/>
                    </a:cubicBezTo>
                    <a:cubicBezTo>
                      <a:pt x="990997" y="779860"/>
                      <a:pt x="998141" y="796132"/>
                      <a:pt x="1006475" y="811213"/>
                    </a:cubicBezTo>
                    <a:cubicBezTo>
                      <a:pt x="1014809" y="826294"/>
                      <a:pt x="1040210" y="841773"/>
                      <a:pt x="1039813" y="856457"/>
                    </a:cubicBezTo>
                    <a:cubicBezTo>
                      <a:pt x="1039416" y="871141"/>
                      <a:pt x="1021160" y="890588"/>
                      <a:pt x="1004094" y="899319"/>
                    </a:cubicBezTo>
                    <a:cubicBezTo>
                      <a:pt x="987028" y="908050"/>
                      <a:pt x="937419" y="908844"/>
                      <a:pt x="937419" y="908844"/>
                    </a:cubicBezTo>
                    <a:cubicBezTo>
                      <a:pt x="917575" y="911622"/>
                      <a:pt x="899319" y="909241"/>
                      <a:pt x="885032" y="915988"/>
                    </a:cubicBezTo>
                    <a:cubicBezTo>
                      <a:pt x="870745" y="922735"/>
                      <a:pt x="871935" y="935435"/>
                      <a:pt x="851694" y="949326"/>
                    </a:cubicBezTo>
                    <a:cubicBezTo>
                      <a:pt x="831453" y="963217"/>
                      <a:pt x="788988" y="979488"/>
                      <a:pt x="763588" y="999332"/>
                    </a:cubicBezTo>
                    <a:cubicBezTo>
                      <a:pt x="738188" y="1019176"/>
                      <a:pt x="716756" y="1054497"/>
                      <a:pt x="699294" y="1068388"/>
                    </a:cubicBezTo>
                    <a:cubicBezTo>
                      <a:pt x="681832" y="1082279"/>
                      <a:pt x="674688" y="1085454"/>
                      <a:pt x="658813" y="1082676"/>
                    </a:cubicBezTo>
                    <a:cubicBezTo>
                      <a:pt x="642938" y="1079898"/>
                      <a:pt x="618331" y="1055688"/>
                      <a:pt x="604044" y="1051719"/>
                    </a:cubicBezTo>
                    <a:cubicBezTo>
                      <a:pt x="589757" y="1047750"/>
                      <a:pt x="591344" y="1047354"/>
                      <a:pt x="573088" y="1058863"/>
                    </a:cubicBezTo>
                    <a:cubicBezTo>
                      <a:pt x="554832" y="1070372"/>
                      <a:pt x="513160" y="1107679"/>
                      <a:pt x="494507" y="1120776"/>
                    </a:cubicBezTo>
                    <a:cubicBezTo>
                      <a:pt x="475854" y="1133873"/>
                      <a:pt x="474663" y="1144985"/>
                      <a:pt x="461169" y="1137444"/>
                    </a:cubicBezTo>
                    <a:cubicBezTo>
                      <a:pt x="447675" y="1129903"/>
                      <a:pt x="434975" y="1097360"/>
                      <a:pt x="413544" y="1075532"/>
                    </a:cubicBezTo>
                    <a:cubicBezTo>
                      <a:pt x="392113" y="1053704"/>
                      <a:pt x="356791" y="1014413"/>
                      <a:pt x="332582" y="1006476"/>
                    </a:cubicBezTo>
                    <a:cubicBezTo>
                      <a:pt x="308373" y="998539"/>
                      <a:pt x="284163" y="1029495"/>
                      <a:pt x="268288" y="1027907"/>
                    </a:cubicBezTo>
                    <a:cubicBezTo>
                      <a:pt x="252413" y="1026320"/>
                      <a:pt x="244476" y="1008063"/>
                      <a:pt x="237332" y="996951"/>
                    </a:cubicBezTo>
                    <a:cubicBezTo>
                      <a:pt x="230188" y="985839"/>
                      <a:pt x="234156" y="970360"/>
                      <a:pt x="225425" y="961232"/>
                    </a:cubicBezTo>
                    <a:cubicBezTo>
                      <a:pt x="216694" y="952104"/>
                      <a:pt x="202009" y="958057"/>
                      <a:pt x="184944" y="942182"/>
                    </a:cubicBezTo>
                    <a:cubicBezTo>
                      <a:pt x="167879" y="926307"/>
                      <a:pt x="139701" y="894557"/>
                      <a:pt x="123032" y="865982"/>
                    </a:cubicBezTo>
                    <a:cubicBezTo>
                      <a:pt x="106363" y="837407"/>
                      <a:pt x="92473" y="795338"/>
                      <a:pt x="84932" y="770732"/>
                    </a:cubicBezTo>
                    <a:cubicBezTo>
                      <a:pt x="77391" y="746126"/>
                      <a:pt x="82948" y="737791"/>
                      <a:pt x="77788" y="718344"/>
                    </a:cubicBezTo>
                    <a:cubicBezTo>
                      <a:pt x="72628" y="698897"/>
                      <a:pt x="65881" y="684610"/>
                      <a:pt x="53975" y="654051"/>
                    </a:cubicBezTo>
                    <a:cubicBezTo>
                      <a:pt x="42069" y="623492"/>
                      <a:pt x="12700" y="573485"/>
                      <a:pt x="6350" y="534988"/>
                    </a:cubicBezTo>
                    <a:cubicBezTo>
                      <a:pt x="0" y="496491"/>
                      <a:pt x="11113" y="448072"/>
                      <a:pt x="15875" y="423069"/>
                    </a:cubicBezTo>
                    <a:cubicBezTo>
                      <a:pt x="20637" y="398066"/>
                      <a:pt x="34131" y="400447"/>
                      <a:pt x="34925" y="384969"/>
                    </a:cubicBezTo>
                    <a:cubicBezTo>
                      <a:pt x="35719" y="369491"/>
                      <a:pt x="19844" y="342107"/>
                      <a:pt x="20638" y="330201"/>
                    </a:cubicBezTo>
                    <a:cubicBezTo>
                      <a:pt x="21432" y="318295"/>
                      <a:pt x="24607" y="314723"/>
                      <a:pt x="39688" y="313532"/>
                    </a:cubicBezTo>
                    <a:cubicBezTo>
                      <a:pt x="54769" y="312341"/>
                      <a:pt x="97234" y="320279"/>
                      <a:pt x="111125" y="323057"/>
                    </a:cubicBezTo>
                    <a:cubicBezTo>
                      <a:pt x="125016" y="325835"/>
                      <a:pt x="124024" y="328018"/>
                      <a:pt x="123032" y="330201"/>
                    </a:cubicBezTo>
                  </a:path>
                </a:pathLst>
              </a:custGeom>
              <a:solidFill>
                <a:schemeClr val="bg2"/>
              </a:solidFill>
              <a:ln w="12700" cap="flat" cmpd="sng" algn="ctr">
                <a:solidFill>
                  <a:schemeClr val="tx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9pPr>
              </a:lstStyle>
              <a:p>
                <a:pPr algn="ctr"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8" name="Freeform 67"/>
              <p:cNvSpPr/>
              <p:nvPr/>
            </p:nvSpPr>
            <p:spPr bwMode="auto">
              <a:xfrm rot="2112546">
                <a:off x="6487842" y="2796038"/>
                <a:ext cx="583022" cy="531570"/>
              </a:xfrm>
              <a:custGeom>
                <a:avLst/>
                <a:gdLst>
                  <a:gd name="connsiteX0" fmla="*/ 174624 w 389334"/>
                  <a:gd name="connsiteY0" fmla="*/ 193675 h 463550"/>
                  <a:gd name="connsiteX1" fmla="*/ 203199 w 389334"/>
                  <a:gd name="connsiteY1" fmla="*/ 138906 h 463550"/>
                  <a:gd name="connsiteX2" fmla="*/ 177006 w 389334"/>
                  <a:gd name="connsiteY2" fmla="*/ 88900 h 463550"/>
                  <a:gd name="connsiteX3" fmla="*/ 224631 w 389334"/>
                  <a:gd name="connsiteY3" fmla="*/ 43656 h 463550"/>
                  <a:gd name="connsiteX4" fmla="*/ 286543 w 389334"/>
                  <a:gd name="connsiteY4" fmla="*/ 3175 h 463550"/>
                  <a:gd name="connsiteX5" fmla="*/ 346074 w 389334"/>
                  <a:gd name="connsiteY5" fmla="*/ 24606 h 463550"/>
                  <a:gd name="connsiteX6" fmla="*/ 353218 w 389334"/>
                  <a:gd name="connsiteY6" fmla="*/ 76993 h 463550"/>
                  <a:gd name="connsiteX7" fmla="*/ 346074 w 389334"/>
                  <a:gd name="connsiteY7" fmla="*/ 96043 h 463550"/>
                  <a:gd name="connsiteX8" fmla="*/ 365124 w 389334"/>
                  <a:gd name="connsiteY8" fmla="*/ 179387 h 463550"/>
                  <a:gd name="connsiteX9" fmla="*/ 388937 w 389334"/>
                  <a:gd name="connsiteY9" fmla="*/ 250825 h 463550"/>
                  <a:gd name="connsiteX10" fmla="*/ 362743 w 389334"/>
                  <a:gd name="connsiteY10" fmla="*/ 319881 h 463550"/>
                  <a:gd name="connsiteX11" fmla="*/ 312737 w 389334"/>
                  <a:gd name="connsiteY11" fmla="*/ 369887 h 463550"/>
                  <a:gd name="connsiteX12" fmla="*/ 279399 w 389334"/>
                  <a:gd name="connsiteY12" fmla="*/ 377031 h 463550"/>
                  <a:gd name="connsiteX13" fmla="*/ 248443 w 389334"/>
                  <a:gd name="connsiteY13" fmla="*/ 405606 h 463550"/>
                  <a:gd name="connsiteX14" fmla="*/ 229393 w 389334"/>
                  <a:gd name="connsiteY14" fmla="*/ 450850 h 463550"/>
                  <a:gd name="connsiteX15" fmla="*/ 177006 w 389334"/>
                  <a:gd name="connsiteY15" fmla="*/ 460375 h 463550"/>
                  <a:gd name="connsiteX16" fmla="*/ 72231 w 389334"/>
                  <a:gd name="connsiteY16" fmla="*/ 431800 h 463550"/>
                  <a:gd name="connsiteX17" fmla="*/ 5556 w 389334"/>
                  <a:gd name="connsiteY17" fmla="*/ 369887 h 463550"/>
                  <a:gd name="connsiteX18" fmla="*/ 38893 w 389334"/>
                  <a:gd name="connsiteY18" fmla="*/ 284162 h 463550"/>
                  <a:gd name="connsiteX19" fmla="*/ 174624 w 389334"/>
                  <a:gd name="connsiteY19" fmla="*/ 193675 h 463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89334" h="463550">
                    <a:moveTo>
                      <a:pt x="174624" y="193675"/>
                    </a:moveTo>
                    <a:cubicBezTo>
                      <a:pt x="202008" y="169466"/>
                      <a:pt x="202802" y="156368"/>
                      <a:pt x="203199" y="138906"/>
                    </a:cubicBezTo>
                    <a:cubicBezTo>
                      <a:pt x="203596" y="121444"/>
                      <a:pt x="173434" y="104775"/>
                      <a:pt x="177006" y="88900"/>
                    </a:cubicBezTo>
                    <a:cubicBezTo>
                      <a:pt x="180578" y="73025"/>
                      <a:pt x="206375" y="57943"/>
                      <a:pt x="224631" y="43656"/>
                    </a:cubicBezTo>
                    <a:cubicBezTo>
                      <a:pt x="242887" y="29369"/>
                      <a:pt x="266303" y="6350"/>
                      <a:pt x="286543" y="3175"/>
                    </a:cubicBezTo>
                    <a:cubicBezTo>
                      <a:pt x="306784" y="0"/>
                      <a:pt x="334962" y="12303"/>
                      <a:pt x="346074" y="24606"/>
                    </a:cubicBezTo>
                    <a:cubicBezTo>
                      <a:pt x="357186" y="36909"/>
                      <a:pt x="353218" y="65087"/>
                      <a:pt x="353218" y="76993"/>
                    </a:cubicBezTo>
                    <a:cubicBezTo>
                      <a:pt x="353218" y="88899"/>
                      <a:pt x="344090" y="78977"/>
                      <a:pt x="346074" y="96043"/>
                    </a:cubicBezTo>
                    <a:cubicBezTo>
                      <a:pt x="348058" y="113109"/>
                      <a:pt x="357980" y="153590"/>
                      <a:pt x="365124" y="179387"/>
                    </a:cubicBezTo>
                    <a:cubicBezTo>
                      <a:pt x="372268" y="205184"/>
                      <a:pt x="389334" y="227409"/>
                      <a:pt x="388937" y="250825"/>
                    </a:cubicBezTo>
                    <a:cubicBezTo>
                      <a:pt x="388540" y="274241"/>
                      <a:pt x="375443" y="300037"/>
                      <a:pt x="362743" y="319881"/>
                    </a:cubicBezTo>
                    <a:cubicBezTo>
                      <a:pt x="350043" y="339725"/>
                      <a:pt x="326628" y="360362"/>
                      <a:pt x="312737" y="369887"/>
                    </a:cubicBezTo>
                    <a:cubicBezTo>
                      <a:pt x="298846" y="379412"/>
                      <a:pt x="290115" y="371078"/>
                      <a:pt x="279399" y="377031"/>
                    </a:cubicBezTo>
                    <a:cubicBezTo>
                      <a:pt x="268683" y="382984"/>
                      <a:pt x="256777" y="393303"/>
                      <a:pt x="248443" y="405606"/>
                    </a:cubicBezTo>
                    <a:cubicBezTo>
                      <a:pt x="240109" y="417909"/>
                      <a:pt x="241299" y="441722"/>
                      <a:pt x="229393" y="450850"/>
                    </a:cubicBezTo>
                    <a:cubicBezTo>
                      <a:pt x="217487" y="459978"/>
                      <a:pt x="203200" y="463550"/>
                      <a:pt x="177006" y="460375"/>
                    </a:cubicBezTo>
                    <a:cubicBezTo>
                      <a:pt x="150812" y="457200"/>
                      <a:pt x="100806" y="446881"/>
                      <a:pt x="72231" y="431800"/>
                    </a:cubicBezTo>
                    <a:cubicBezTo>
                      <a:pt x="43656" y="416719"/>
                      <a:pt x="11112" y="394493"/>
                      <a:pt x="5556" y="369887"/>
                    </a:cubicBezTo>
                    <a:cubicBezTo>
                      <a:pt x="0" y="345281"/>
                      <a:pt x="14287" y="308768"/>
                      <a:pt x="38893" y="284162"/>
                    </a:cubicBezTo>
                    <a:cubicBezTo>
                      <a:pt x="63499" y="259556"/>
                      <a:pt x="147240" y="217884"/>
                      <a:pt x="174624" y="193675"/>
                    </a:cubicBez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 w="12700">
                <a:solidFill>
                  <a:schemeClr val="bg2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9pPr>
              </a:lstStyle>
              <a:p>
                <a:pPr algn="ctr">
                  <a:defRPr/>
                </a:pPr>
                <a:endParaRPr lang="en-US" sz="1400" dirty="0">
                  <a:solidFill>
                    <a:srgbClr val="CDCDCF"/>
                  </a:solidFill>
                  <a:ea typeface="MS PGothic" pitchFamily="34" charset="-128"/>
                </a:endParaRPr>
              </a:p>
            </p:txBody>
          </p:sp>
        </p:grpSp>
        <p:grpSp>
          <p:nvGrpSpPr>
            <p:cNvPr id="126003" name="Group 68"/>
            <p:cNvGrpSpPr>
              <a:grpSpLocks/>
            </p:cNvGrpSpPr>
            <p:nvPr/>
          </p:nvGrpSpPr>
          <p:grpSpPr bwMode="auto">
            <a:xfrm>
              <a:off x="4611231" y="4508168"/>
              <a:ext cx="702408" cy="773185"/>
              <a:chOff x="6244431" y="2503487"/>
              <a:chExt cx="1040210" cy="1144985"/>
            </a:xfrm>
          </p:grpSpPr>
          <p:sp>
            <p:nvSpPr>
              <p:cNvPr id="70" name="Freeform 69"/>
              <p:cNvSpPr/>
              <p:nvPr/>
            </p:nvSpPr>
            <p:spPr bwMode="auto">
              <a:xfrm>
                <a:off x="6244361" y="2503131"/>
                <a:ext cx="1041447" cy="1145464"/>
              </a:xfrm>
              <a:custGeom>
                <a:avLst/>
                <a:gdLst>
                  <a:gd name="connsiteX0" fmla="*/ 115888 w 1040210"/>
                  <a:gd name="connsiteY0" fmla="*/ 384969 h 1144985"/>
                  <a:gd name="connsiteX1" fmla="*/ 123032 w 1040210"/>
                  <a:gd name="connsiteY1" fmla="*/ 330201 h 1144985"/>
                  <a:gd name="connsiteX2" fmla="*/ 103982 w 1040210"/>
                  <a:gd name="connsiteY2" fmla="*/ 265907 h 1144985"/>
                  <a:gd name="connsiteX3" fmla="*/ 89694 w 1040210"/>
                  <a:gd name="connsiteY3" fmla="*/ 218282 h 1144985"/>
                  <a:gd name="connsiteX4" fmla="*/ 125413 w 1040210"/>
                  <a:gd name="connsiteY4" fmla="*/ 213519 h 1144985"/>
                  <a:gd name="connsiteX5" fmla="*/ 180182 w 1040210"/>
                  <a:gd name="connsiteY5" fmla="*/ 246857 h 1144985"/>
                  <a:gd name="connsiteX6" fmla="*/ 227807 w 1040210"/>
                  <a:gd name="connsiteY6" fmla="*/ 270669 h 1144985"/>
                  <a:gd name="connsiteX7" fmla="*/ 244475 w 1040210"/>
                  <a:gd name="connsiteY7" fmla="*/ 273051 h 1144985"/>
                  <a:gd name="connsiteX8" fmla="*/ 318294 w 1040210"/>
                  <a:gd name="connsiteY8" fmla="*/ 232569 h 1144985"/>
                  <a:gd name="connsiteX9" fmla="*/ 449263 w 1040210"/>
                  <a:gd name="connsiteY9" fmla="*/ 184944 h 1144985"/>
                  <a:gd name="connsiteX10" fmla="*/ 539750 w 1040210"/>
                  <a:gd name="connsiteY10" fmla="*/ 184944 h 1144985"/>
                  <a:gd name="connsiteX11" fmla="*/ 601663 w 1040210"/>
                  <a:gd name="connsiteY11" fmla="*/ 118269 h 1144985"/>
                  <a:gd name="connsiteX12" fmla="*/ 646907 w 1040210"/>
                  <a:gd name="connsiteY12" fmla="*/ 34926 h 1144985"/>
                  <a:gd name="connsiteX13" fmla="*/ 718344 w 1040210"/>
                  <a:gd name="connsiteY13" fmla="*/ 3969 h 1144985"/>
                  <a:gd name="connsiteX14" fmla="*/ 758825 w 1040210"/>
                  <a:gd name="connsiteY14" fmla="*/ 11113 h 1144985"/>
                  <a:gd name="connsiteX15" fmla="*/ 763588 w 1040210"/>
                  <a:gd name="connsiteY15" fmla="*/ 70644 h 1144985"/>
                  <a:gd name="connsiteX16" fmla="*/ 799307 w 1040210"/>
                  <a:gd name="connsiteY16" fmla="*/ 130176 h 1144985"/>
                  <a:gd name="connsiteX17" fmla="*/ 837407 w 1040210"/>
                  <a:gd name="connsiteY17" fmla="*/ 158751 h 1144985"/>
                  <a:gd name="connsiteX18" fmla="*/ 920750 w 1040210"/>
                  <a:gd name="connsiteY18" fmla="*/ 158751 h 1144985"/>
                  <a:gd name="connsiteX19" fmla="*/ 965994 w 1040210"/>
                  <a:gd name="connsiteY19" fmla="*/ 175419 h 1144985"/>
                  <a:gd name="connsiteX20" fmla="*/ 968375 w 1040210"/>
                  <a:gd name="connsiteY20" fmla="*/ 215901 h 1144985"/>
                  <a:gd name="connsiteX21" fmla="*/ 946944 w 1040210"/>
                  <a:gd name="connsiteY21" fmla="*/ 275432 h 1144985"/>
                  <a:gd name="connsiteX22" fmla="*/ 946944 w 1040210"/>
                  <a:gd name="connsiteY22" fmla="*/ 334963 h 1144985"/>
                  <a:gd name="connsiteX23" fmla="*/ 982663 w 1040210"/>
                  <a:gd name="connsiteY23" fmla="*/ 401638 h 1144985"/>
                  <a:gd name="connsiteX24" fmla="*/ 1008857 w 1040210"/>
                  <a:gd name="connsiteY24" fmla="*/ 523082 h 1144985"/>
                  <a:gd name="connsiteX25" fmla="*/ 999332 w 1040210"/>
                  <a:gd name="connsiteY25" fmla="*/ 727869 h 1144985"/>
                  <a:gd name="connsiteX26" fmla="*/ 989807 w 1040210"/>
                  <a:gd name="connsiteY26" fmla="*/ 765969 h 1144985"/>
                  <a:gd name="connsiteX27" fmla="*/ 1006475 w 1040210"/>
                  <a:gd name="connsiteY27" fmla="*/ 811213 h 1144985"/>
                  <a:gd name="connsiteX28" fmla="*/ 1039813 w 1040210"/>
                  <a:gd name="connsiteY28" fmla="*/ 856457 h 1144985"/>
                  <a:gd name="connsiteX29" fmla="*/ 1004094 w 1040210"/>
                  <a:gd name="connsiteY29" fmla="*/ 899319 h 1144985"/>
                  <a:gd name="connsiteX30" fmla="*/ 937419 w 1040210"/>
                  <a:gd name="connsiteY30" fmla="*/ 908844 h 1144985"/>
                  <a:gd name="connsiteX31" fmla="*/ 885032 w 1040210"/>
                  <a:gd name="connsiteY31" fmla="*/ 915988 h 1144985"/>
                  <a:gd name="connsiteX32" fmla="*/ 851694 w 1040210"/>
                  <a:gd name="connsiteY32" fmla="*/ 949326 h 1144985"/>
                  <a:gd name="connsiteX33" fmla="*/ 763588 w 1040210"/>
                  <a:gd name="connsiteY33" fmla="*/ 999332 h 1144985"/>
                  <a:gd name="connsiteX34" fmla="*/ 699294 w 1040210"/>
                  <a:gd name="connsiteY34" fmla="*/ 1068388 h 1144985"/>
                  <a:gd name="connsiteX35" fmla="*/ 658813 w 1040210"/>
                  <a:gd name="connsiteY35" fmla="*/ 1082676 h 1144985"/>
                  <a:gd name="connsiteX36" fmla="*/ 604044 w 1040210"/>
                  <a:gd name="connsiteY36" fmla="*/ 1051719 h 1144985"/>
                  <a:gd name="connsiteX37" fmla="*/ 573088 w 1040210"/>
                  <a:gd name="connsiteY37" fmla="*/ 1058863 h 1144985"/>
                  <a:gd name="connsiteX38" fmla="*/ 494507 w 1040210"/>
                  <a:gd name="connsiteY38" fmla="*/ 1120776 h 1144985"/>
                  <a:gd name="connsiteX39" fmla="*/ 461169 w 1040210"/>
                  <a:gd name="connsiteY39" fmla="*/ 1137444 h 1144985"/>
                  <a:gd name="connsiteX40" fmla="*/ 413544 w 1040210"/>
                  <a:gd name="connsiteY40" fmla="*/ 1075532 h 1144985"/>
                  <a:gd name="connsiteX41" fmla="*/ 332582 w 1040210"/>
                  <a:gd name="connsiteY41" fmla="*/ 1006476 h 1144985"/>
                  <a:gd name="connsiteX42" fmla="*/ 268288 w 1040210"/>
                  <a:gd name="connsiteY42" fmla="*/ 1027907 h 1144985"/>
                  <a:gd name="connsiteX43" fmla="*/ 237332 w 1040210"/>
                  <a:gd name="connsiteY43" fmla="*/ 996951 h 1144985"/>
                  <a:gd name="connsiteX44" fmla="*/ 225425 w 1040210"/>
                  <a:gd name="connsiteY44" fmla="*/ 961232 h 1144985"/>
                  <a:gd name="connsiteX45" fmla="*/ 184944 w 1040210"/>
                  <a:gd name="connsiteY45" fmla="*/ 942182 h 1144985"/>
                  <a:gd name="connsiteX46" fmla="*/ 123032 w 1040210"/>
                  <a:gd name="connsiteY46" fmla="*/ 865982 h 1144985"/>
                  <a:gd name="connsiteX47" fmla="*/ 84932 w 1040210"/>
                  <a:gd name="connsiteY47" fmla="*/ 770732 h 1144985"/>
                  <a:gd name="connsiteX48" fmla="*/ 77788 w 1040210"/>
                  <a:gd name="connsiteY48" fmla="*/ 718344 h 1144985"/>
                  <a:gd name="connsiteX49" fmla="*/ 53975 w 1040210"/>
                  <a:gd name="connsiteY49" fmla="*/ 654051 h 1144985"/>
                  <a:gd name="connsiteX50" fmla="*/ 6350 w 1040210"/>
                  <a:gd name="connsiteY50" fmla="*/ 534988 h 1144985"/>
                  <a:gd name="connsiteX51" fmla="*/ 15875 w 1040210"/>
                  <a:gd name="connsiteY51" fmla="*/ 423069 h 1144985"/>
                  <a:gd name="connsiteX52" fmla="*/ 34925 w 1040210"/>
                  <a:gd name="connsiteY52" fmla="*/ 384969 h 1144985"/>
                  <a:gd name="connsiteX53" fmla="*/ 20638 w 1040210"/>
                  <a:gd name="connsiteY53" fmla="*/ 330201 h 1144985"/>
                  <a:gd name="connsiteX54" fmla="*/ 39688 w 1040210"/>
                  <a:gd name="connsiteY54" fmla="*/ 313532 h 1144985"/>
                  <a:gd name="connsiteX55" fmla="*/ 111125 w 1040210"/>
                  <a:gd name="connsiteY55" fmla="*/ 323057 h 1144985"/>
                  <a:gd name="connsiteX56" fmla="*/ 123032 w 1040210"/>
                  <a:gd name="connsiteY56" fmla="*/ 330201 h 1144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040210" h="1144985">
                    <a:moveTo>
                      <a:pt x="115888" y="384969"/>
                    </a:moveTo>
                    <a:cubicBezTo>
                      <a:pt x="120452" y="367507"/>
                      <a:pt x="125016" y="350045"/>
                      <a:pt x="123032" y="330201"/>
                    </a:cubicBezTo>
                    <a:cubicBezTo>
                      <a:pt x="121048" y="310357"/>
                      <a:pt x="109538" y="284560"/>
                      <a:pt x="103982" y="265907"/>
                    </a:cubicBezTo>
                    <a:cubicBezTo>
                      <a:pt x="98426" y="247254"/>
                      <a:pt x="86122" y="227013"/>
                      <a:pt x="89694" y="218282"/>
                    </a:cubicBezTo>
                    <a:cubicBezTo>
                      <a:pt x="93266" y="209551"/>
                      <a:pt x="110332" y="208757"/>
                      <a:pt x="125413" y="213519"/>
                    </a:cubicBezTo>
                    <a:cubicBezTo>
                      <a:pt x="140494" y="218282"/>
                      <a:pt x="163116" y="237332"/>
                      <a:pt x="180182" y="246857"/>
                    </a:cubicBezTo>
                    <a:cubicBezTo>
                      <a:pt x="197248" y="256382"/>
                      <a:pt x="217092" y="266303"/>
                      <a:pt x="227807" y="270669"/>
                    </a:cubicBezTo>
                    <a:cubicBezTo>
                      <a:pt x="238522" y="275035"/>
                      <a:pt x="229394" y="279401"/>
                      <a:pt x="244475" y="273051"/>
                    </a:cubicBezTo>
                    <a:cubicBezTo>
                      <a:pt x="259556" y="266701"/>
                      <a:pt x="284163" y="247254"/>
                      <a:pt x="318294" y="232569"/>
                    </a:cubicBezTo>
                    <a:cubicBezTo>
                      <a:pt x="352425" y="217885"/>
                      <a:pt x="412354" y="192881"/>
                      <a:pt x="449263" y="184944"/>
                    </a:cubicBezTo>
                    <a:cubicBezTo>
                      <a:pt x="486172" y="177007"/>
                      <a:pt x="514350" y="196056"/>
                      <a:pt x="539750" y="184944"/>
                    </a:cubicBezTo>
                    <a:cubicBezTo>
                      <a:pt x="565150" y="173832"/>
                      <a:pt x="583804" y="143272"/>
                      <a:pt x="601663" y="118269"/>
                    </a:cubicBezTo>
                    <a:cubicBezTo>
                      <a:pt x="619523" y="93266"/>
                      <a:pt x="627460" y="53976"/>
                      <a:pt x="646907" y="34926"/>
                    </a:cubicBezTo>
                    <a:cubicBezTo>
                      <a:pt x="666354" y="15876"/>
                      <a:pt x="699691" y="7938"/>
                      <a:pt x="718344" y="3969"/>
                    </a:cubicBezTo>
                    <a:cubicBezTo>
                      <a:pt x="736997" y="0"/>
                      <a:pt x="751284" y="1"/>
                      <a:pt x="758825" y="11113"/>
                    </a:cubicBezTo>
                    <a:cubicBezTo>
                      <a:pt x="766366" y="22226"/>
                      <a:pt x="756841" y="50800"/>
                      <a:pt x="763588" y="70644"/>
                    </a:cubicBezTo>
                    <a:cubicBezTo>
                      <a:pt x="770335" y="90488"/>
                      <a:pt x="787004" y="115492"/>
                      <a:pt x="799307" y="130176"/>
                    </a:cubicBezTo>
                    <a:cubicBezTo>
                      <a:pt x="811610" y="144861"/>
                      <a:pt x="817167" y="153989"/>
                      <a:pt x="837407" y="158751"/>
                    </a:cubicBezTo>
                    <a:cubicBezTo>
                      <a:pt x="857648" y="163514"/>
                      <a:pt x="899319" y="155973"/>
                      <a:pt x="920750" y="158751"/>
                    </a:cubicBezTo>
                    <a:cubicBezTo>
                      <a:pt x="942181" y="161529"/>
                      <a:pt x="958057" y="165894"/>
                      <a:pt x="965994" y="175419"/>
                    </a:cubicBezTo>
                    <a:cubicBezTo>
                      <a:pt x="973931" y="184944"/>
                      <a:pt x="971550" y="199232"/>
                      <a:pt x="968375" y="215901"/>
                    </a:cubicBezTo>
                    <a:cubicBezTo>
                      <a:pt x="965200" y="232570"/>
                      <a:pt x="950516" y="255588"/>
                      <a:pt x="946944" y="275432"/>
                    </a:cubicBezTo>
                    <a:cubicBezTo>
                      <a:pt x="943372" y="295276"/>
                      <a:pt x="940991" y="313929"/>
                      <a:pt x="946944" y="334963"/>
                    </a:cubicBezTo>
                    <a:cubicBezTo>
                      <a:pt x="952897" y="355997"/>
                      <a:pt x="972344" y="370285"/>
                      <a:pt x="982663" y="401638"/>
                    </a:cubicBezTo>
                    <a:cubicBezTo>
                      <a:pt x="992982" y="432991"/>
                      <a:pt x="1006079" y="468710"/>
                      <a:pt x="1008857" y="523082"/>
                    </a:cubicBezTo>
                    <a:cubicBezTo>
                      <a:pt x="1011635" y="577454"/>
                      <a:pt x="1002507" y="687388"/>
                      <a:pt x="999332" y="727869"/>
                    </a:cubicBezTo>
                    <a:cubicBezTo>
                      <a:pt x="996157" y="768350"/>
                      <a:pt x="988617" y="752078"/>
                      <a:pt x="989807" y="765969"/>
                    </a:cubicBezTo>
                    <a:cubicBezTo>
                      <a:pt x="990997" y="779860"/>
                      <a:pt x="998141" y="796132"/>
                      <a:pt x="1006475" y="811213"/>
                    </a:cubicBezTo>
                    <a:cubicBezTo>
                      <a:pt x="1014809" y="826294"/>
                      <a:pt x="1040210" y="841773"/>
                      <a:pt x="1039813" y="856457"/>
                    </a:cubicBezTo>
                    <a:cubicBezTo>
                      <a:pt x="1039416" y="871141"/>
                      <a:pt x="1021160" y="890588"/>
                      <a:pt x="1004094" y="899319"/>
                    </a:cubicBezTo>
                    <a:cubicBezTo>
                      <a:pt x="987028" y="908050"/>
                      <a:pt x="937419" y="908844"/>
                      <a:pt x="937419" y="908844"/>
                    </a:cubicBezTo>
                    <a:cubicBezTo>
                      <a:pt x="917575" y="911622"/>
                      <a:pt x="899319" y="909241"/>
                      <a:pt x="885032" y="915988"/>
                    </a:cubicBezTo>
                    <a:cubicBezTo>
                      <a:pt x="870745" y="922735"/>
                      <a:pt x="871935" y="935435"/>
                      <a:pt x="851694" y="949326"/>
                    </a:cubicBezTo>
                    <a:cubicBezTo>
                      <a:pt x="831453" y="963217"/>
                      <a:pt x="788988" y="979488"/>
                      <a:pt x="763588" y="999332"/>
                    </a:cubicBezTo>
                    <a:cubicBezTo>
                      <a:pt x="738188" y="1019176"/>
                      <a:pt x="716756" y="1054497"/>
                      <a:pt x="699294" y="1068388"/>
                    </a:cubicBezTo>
                    <a:cubicBezTo>
                      <a:pt x="681832" y="1082279"/>
                      <a:pt x="674688" y="1085454"/>
                      <a:pt x="658813" y="1082676"/>
                    </a:cubicBezTo>
                    <a:cubicBezTo>
                      <a:pt x="642938" y="1079898"/>
                      <a:pt x="618331" y="1055688"/>
                      <a:pt x="604044" y="1051719"/>
                    </a:cubicBezTo>
                    <a:cubicBezTo>
                      <a:pt x="589757" y="1047750"/>
                      <a:pt x="591344" y="1047354"/>
                      <a:pt x="573088" y="1058863"/>
                    </a:cubicBezTo>
                    <a:cubicBezTo>
                      <a:pt x="554832" y="1070372"/>
                      <a:pt x="513160" y="1107679"/>
                      <a:pt x="494507" y="1120776"/>
                    </a:cubicBezTo>
                    <a:cubicBezTo>
                      <a:pt x="475854" y="1133873"/>
                      <a:pt x="474663" y="1144985"/>
                      <a:pt x="461169" y="1137444"/>
                    </a:cubicBezTo>
                    <a:cubicBezTo>
                      <a:pt x="447675" y="1129903"/>
                      <a:pt x="434975" y="1097360"/>
                      <a:pt x="413544" y="1075532"/>
                    </a:cubicBezTo>
                    <a:cubicBezTo>
                      <a:pt x="392113" y="1053704"/>
                      <a:pt x="356791" y="1014413"/>
                      <a:pt x="332582" y="1006476"/>
                    </a:cubicBezTo>
                    <a:cubicBezTo>
                      <a:pt x="308373" y="998539"/>
                      <a:pt x="284163" y="1029495"/>
                      <a:pt x="268288" y="1027907"/>
                    </a:cubicBezTo>
                    <a:cubicBezTo>
                      <a:pt x="252413" y="1026320"/>
                      <a:pt x="244476" y="1008063"/>
                      <a:pt x="237332" y="996951"/>
                    </a:cubicBezTo>
                    <a:cubicBezTo>
                      <a:pt x="230188" y="985839"/>
                      <a:pt x="234156" y="970360"/>
                      <a:pt x="225425" y="961232"/>
                    </a:cubicBezTo>
                    <a:cubicBezTo>
                      <a:pt x="216694" y="952104"/>
                      <a:pt x="202009" y="958057"/>
                      <a:pt x="184944" y="942182"/>
                    </a:cubicBezTo>
                    <a:cubicBezTo>
                      <a:pt x="167879" y="926307"/>
                      <a:pt x="139701" y="894557"/>
                      <a:pt x="123032" y="865982"/>
                    </a:cubicBezTo>
                    <a:cubicBezTo>
                      <a:pt x="106363" y="837407"/>
                      <a:pt x="92473" y="795338"/>
                      <a:pt x="84932" y="770732"/>
                    </a:cubicBezTo>
                    <a:cubicBezTo>
                      <a:pt x="77391" y="746126"/>
                      <a:pt x="82948" y="737791"/>
                      <a:pt x="77788" y="718344"/>
                    </a:cubicBezTo>
                    <a:cubicBezTo>
                      <a:pt x="72628" y="698897"/>
                      <a:pt x="65881" y="684610"/>
                      <a:pt x="53975" y="654051"/>
                    </a:cubicBezTo>
                    <a:cubicBezTo>
                      <a:pt x="42069" y="623492"/>
                      <a:pt x="12700" y="573485"/>
                      <a:pt x="6350" y="534988"/>
                    </a:cubicBezTo>
                    <a:cubicBezTo>
                      <a:pt x="0" y="496491"/>
                      <a:pt x="11113" y="448072"/>
                      <a:pt x="15875" y="423069"/>
                    </a:cubicBezTo>
                    <a:cubicBezTo>
                      <a:pt x="20637" y="398066"/>
                      <a:pt x="34131" y="400447"/>
                      <a:pt x="34925" y="384969"/>
                    </a:cubicBezTo>
                    <a:cubicBezTo>
                      <a:pt x="35719" y="369491"/>
                      <a:pt x="19844" y="342107"/>
                      <a:pt x="20638" y="330201"/>
                    </a:cubicBezTo>
                    <a:cubicBezTo>
                      <a:pt x="21432" y="318295"/>
                      <a:pt x="24607" y="314723"/>
                      <a:pt x="39688" y="313532"/>
                    </a:cubicBezTo>
                    <a:cubicBezTo>
                      <a:pt x="54769" y="312341"/>
                      <a:pt x="97234" y="320279"/>
                      <a:pt x="111125" y="323057"/>
                    </a:cubicBezTo>
                    <a:cubicBezTo>
                      <a:pt x="125016" y="325835"/>
                      <a:pt x="124024" y="328018"/>
                      <a:pt x="123032" y="330201"/>
                    </a:cubicBezTo>
                  </a:path>
                </a:pathLst>
              </a:custGeom>
              <a:solidFill>
                <a:schemeClr val="bg2"/>
              </a:solidFill>
              <a:ln w="12700" cap="flat" cmpd="sng" algn="ctr">
                <a:solidFill>
                  <a:schemeClr val="tx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9pPr>
              </a:lstStyle>
              <a:p>
                <a:pPr algn="ctr"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1" name="Freeform 70"/>
              <p:cNvSpPr/>
              <p:nvPr/>
            </p:nvSpPr>
            <p:spPr bwMode="auto">
              <a:xfrm rot="2112546">
                <a:off x="6488855" y="2794789"/>
                <a:ext cx="583022" cy="533923"/>
              </a:xfrm>
              <a:custGeom>
                <a:avLst/>
                <a:gdLst>
                  <a:gd name="connsiteX0" fmla="*/ 174624 w 389334"/>
                  <a:gd name="connsiteY0" fmla="*/ 193675 h 463550"/>
                  <a:gd name="connsiteX1" fmla="*/ 203199 w 389334"/>
                  <a:gd name="connsiteY1" fmla="*/ 138906 h 463550"/>
                  <a:gd name="connsiteX2" fmla="*/ 177006 w 389334"/>
                  <a:gd name="connsiteY2" fmla="*/ 88900 h 463550"/>
                  <a:gd name="connsiteX3" fmla="*/ 224631 w 389334"/>
                  <a:gd name="connsiteY3" fmla="*/ 43656 h 463550"/>
                  <a:gd name="connsiteX4" fmla="*/ 286543 w 389334"/>
                  <a:gd name="connsiteY4" fmla="*/ 3175 h 463550"/>
                  <a:gd name="connsiteX5" fmla="*/ 346074 w 389334"/>
                  <a:gd name="connsiteY5" fmla="*/ 24606 h 463550"/>
                  <a:gd name="connsiteX6" fmla="*/ 353218 w 389334"/>
                  <a:gd name="connsiteY6" fmla="*/ 76993 h 463550"/>
                  <a:gd name="connsiteX7" fmla="*/ 346074 w 389334"/>
                  <a:gd name="connsiteY7" fmla="*/ 96043 h 463550"/>
                  <a:gd name="connsiteX8" fmla="*/ 365124 w 389334"/>
                  <a:gd name="connsiteY8" fmla="*/ 179387 h 463550"/>
                  <a:gd name="connsiteX9" fmla="*/ 388937 w 389334"/>
                  <a:gd name="connsiteY9" fmla="*/ 250825 h 463550"/>
                  <a:gd name="connsiteX10" fmla="*/ 362743 w 389334"/>
                  <a:gd name="connsiteY10" fmla="*/ 319881 h 463550"/>
                  <a:gd name="connsiteX11" fmla="*/ 312737 w 389334"/>
                  <a:gd name="connsiteY11" fmla="*/ 369887 h 463550"/>
                  <a:gd name="connsiteX12" fmla="*/ 279399 w 389334"/>
                  <a:gd name="connsiteY12" fmla="*/ 377031 h 463550"/>
                  <a:gd name="connsiteX13" fmla="*/ 248443 w 389334"/>
                  <a:gd name="connsiteY13" fmla="*/ 405606 h 463550"/>
                  <a:gd name="connsiteX14" fmla="*/ 229393 w 389334"/>
                  <a:gd name="connsiteY14" fmla="*/ 450850 h 463550"/>
                  <a:gd name="connsiteX15" fmla="*/ 177006 w 389334"/>
                  <a:gd name="connsiteY15" fmla="*/ 460375 h 463550"/>
                  <a:gd name="connsiteX16" fmla="*/ 72231 w 389334"/>
                  <a:gd name="connsiteY16" fmla="*/ 431800 h 463550"/>
                  <a:gd name="connsiteX17" fmla="*/ 5556 w 389334"/>
                  <a:gd name="connsiteY17" fmla="*/ 369887 h 463550"/>
                  <a:gd name="connsiteX18" fmla="*/ 38893 w 389334"/>
                  <a:gd name="connsiteY18" fmla="*/ 284162 h 463550"/>
                  <a:gd name="connsiteX19" fmla="*/ 174624 w 389334"/>
                  <a:gd name="connsiteY19" fmla="*/ 193675 h 463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89334" h="463550">
                    <a:moveTo>
                      <a:pt x="174624" y="193675"/>
                    </a:moveTo>
                    <a:cubicBezTo>
                      <a:pt x="202008" y="169466"/>
                      <a:pt x="202802" y="156368"/>
                      <a:pt x="203199" y="138906"/>
                    </a:cubicBezTo>
                    <a:cubicBezTo>
                      <a:pt x="203596" y="121444"/>
                      <a:pt x="173434" y="104775"/>
                      <a:pt x="177006" y="88900"/>
                    </a:cubicBezTo>
                    <a:cubicBezTo>
                      <a:pt x="180578" y="73025"/>
                      <a:pt x="206375" y="57943"/>
                      <a:pt x="224631" y="43656"/>
                    </a:cubicBezTo>
                    <a:cubicBezTo>
                      <a:pt x="242887" y="29369"/>
                      <a:pt x="266303" y="6350"/>
                      <a:pt x="286543" y="3175"/>
                    </a:cubicBezTo>
                    <a:cubicBezTo>
                      <a:pt x="306784" y="0"/>
                      <a:pt x="334962" y="12303"/>
                      <a:pt x="346074" y="24606"/>
                    </a:cubicBezTo>
                    <a:cubicBezTo>
                      <a:pt x="357186" y="36909"/>
                      <a:pt x="353218" y="65087"/>
                      <a:pt x="353218" y="76993"/>
                    </a:cubicBezTo>
                    <a:cubicBezTo>
                      <a:pt x="353218" y="88899"/>
                      <a:pt x="344090" y="78977"/>
                      <a:pt x="346074" y="96043"/>
                    </a:cubicBezTo>
                    <a:cubicBezTo>
                      <a:pt x="348058" y="113109"/>
                      <a:pt x="357980" y="153590"/>
                      <a:pt x="365124" y="179387"/>
                    </a:cubicBezTo>
                    <a:cubicBezTo>
                      <a:pt x="372268" y="205184"/>
                      <a:pt x="389334" y="227409"/>
                      <a:pt x="388937" y="250825"/>
                    </a:cubicBezTo>
                    <a:cubicBezTo>
                      <a:pt x="388540" y="274241"/>
                      <a:pt x="375443" y="300037"/>
                      <a:pt x="362743" y="319881"/>
                    </a:cubicBezTo>
                    <a:cubicBezTo>
                      <a:pt x="350043" y="339725"/>
                      <a:pt x="326628" y="360362"/>
                      <a:pt x="312737" y="369887"/>
                    </a:cubicBezTo>
                    <a:cubicBezTo>
                      <a:pt x="298846" y="379412"/>
                      <a:pt x="290115" y="371078"/>
                      <a:pt x="279399" y="377031"/>
                    </a:cubicBezTo>
                    <a:cubicBezTo>
                      <a:pt x="268683" y="382984"/>
                      <a:pt x="256777" y="393303"/>
                      <a:pt x="248443" y="405606"/>
                    </a:cubicBezTo>
                    <a:cubicBezTo>
                      <a:pt x="240109" y="417909"/>
                      <a:pt x="241299" y="441722"/>
                      <a:pt x="229393" y="450850"/>
                    </a:cubicBezTo>
                    <a:cubicBezTo>
                      <a:pt x="217487" y="459978"/>
                      <a:pt x="203200" y="463550"/>
                      <a:pt x="177006" y="460375"/>
                    </a:cubicBezTo>
                    <a:cubicBezTo>
                      <a:pt x="150812" y="457200"/>
                      <a:pt x="100806" y="446881"/>
                      <a:pt x="72231" y="431800"/>
                    </a:cubicBezTo>
                    <a:cubicBezTo>
                      <a:pt x="43656" y="416719"/>
                      <a:pt x="11112" y="394493"/>
                      <a:pt x="5556" y="369887"/>
                    </a:cubicBezTo>
                    <a:cubicBezTo>
                      <a:pt x="0" y="345281"/>
                      <a:pt x="14287" y="308768"/>
                      <a:pt x="38893" y="284162"/>
                    </a:cubicBezTo>
                    <a:cubicBezTo>
                      <a:pt x="63499" y="259556"/>
                      <a:pt x="147240" y="217884"/>
                      <a:pt x="174624" y="193675"/>
                    </a:cubicBez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 w="12700">
                <a:solidFill>
                  <a:schemeClr val="bg2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9pPr>
              </a:lstStyle>
              <a:p>
                <a:pPr algn="ctr">
                  <a:defRPr/>
                </a:pPr>
                <a:endParaRPr lang="en-US" sz="1400" dirty="0">
                  <a:solidFill>
                    <a:srgbClr val="CDCDCF"/>
                  </a:solidFill>
                  <a:ea typeface="MS PGothic" pitchFamily="34" charset="-128"/>
                </a:endParaRPr>
              </a:p>
            </p:txBody>
          </p:sp>
        </p:grpSp>
        <p:sp>
          <p:nvSpPr>
            <p:cNvPr id="126004" name="TextBox 71"/>
            <p:cNvSpPr txBox="1">
              <a:spLocks noChangeArrowheads="1"/>
            </p:cNvSpPr>
            <p:nvPr/>
          </p:nvSpPr>
          <p:spPr bwMode="auto">
            <a:xfrm>
              <a:off x="4068283" y="4443209"/>
              <a:ext cx="80740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8B3D9A"/>
                </a:buClr>
                <a:buFont typeface="Wingdings" panose="05000000000000000000" pitchFamily="2" charset="2"/>
                <a:buChar char="§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8B3D9A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8B3D9A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8B3D9A"/>
                </a:buClr>
                <a:buFont typeface="Arial" panose="020B0604020202020204" pitchFamily="34" charset="0"/>
                <a:buChar char="–"/>
                <a:defRPr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8B3D9A"/>
                </a:buClr>
                <a:buFont typeface="Arial" panose="020B0604020202020204" pitchFamily="34" charset="0"/>
                <a:buChar char="–"/>
                <a:defRPr sz="16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8B3D9A"/>
                </a:buClr>
                <a:buFont typeface="Arial" panose="020B0604020202020204" pitchFamily="34" charset="0"/>
                <a:buChar char="–"/>
                <a:defRPr sz="16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8B3D9A"/>
                </a:buClr>
                <a:buFont typeface="Arial" panose="020B0604020202020204" pitchFamily="34" charset="0"/>
                <a:buChar char="–"/>
                <a:defRPr sz="16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8B3D9A"/>
                </a:buClr>
                <a:buFont typeface="Arial" panose="020B0604020202020204" pitchFamily="34" charset="0"/>
                <a:buChar char="–"/>
                <a:defRPr sz="16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8B3D9A"/>
                </a:buClr>
                <a:buFont typeface="Arial" panose="020B0604020202020204" pitchFamily="34" charset="0"/>
                <a:buChar char="–"/>
                <a:defRPr sz="16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cs-CZ" sz="1600" b="1">
                  <a:solidFill>
                    <a:srgbClr val="000000"/>
                  </a:solidFill>
                  <a:ea typeface="MS PGothic" panose="020B0600070205080204" pitchFamily="34" charset="-128"/>
                  <a:cs typeface="Arial" panose="020B0604020202020204" pitchFamily="34" charset="0"/>
                </a:rPr>
                <a:t>Tumor</a:t>
              </a:r>
            </a:p>
          </p:txBody>
        </p:sp>
        <p:sp>
          <p:nvSpPr>
            <p:cNvPr id="73" name="Can 72"/>
            <p:cNvSpPr/>
            <p:nvPr/>
          </p:nvSpPr>
          <p:spPr bwMode="auto">
            <a:xfrm rot="18879773">
              <a:off x="3565014" y="4261802"/>
              <a:ext cx="130242" cy="231769"/>
            </a:xfrm>
            <a:prstGeom prst="can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Font typeface="Arial" charset="0"/>
                <a:buChar char="•"/>
                <a:defRPr/>
              </a:pPr>
              <a:endParaRPr lang="en-US" sz="1800" b="1">
                <a:solidFill>
                  <a:srgbClr val="8B3D9A">
                    <a:lumMod val="60000"/>
                    <a:lumOff val="40000"/>
                  </a:srgbClr>
                </a:solidFill>
                <a:latin typeface="Arial" charset="0"/>
                <a:ea typeface="ＭＳ Ｐゴシック" charset="0"/>
                <a:cs typeface="Arial" panose="020B0604020202020204" pitchFamily="34" charset="0"/>
              </a:endParaRPr>
            </a:p>
          </p:txBody>
        </p:sp>
        <p:sp>
          <p:nvSpPr>
            <p:cNvPr id="126006" name="TextBox 77"/>
            <p:cNvSpPr txBox="1">
              <a:spLocks noChangeArrowheads="1"/>
            </p:cNvSpPr>
            <p:nvPr/>
          </p:nvSpPr>
          <p:spPr bwMode="auto">
            <a:xfrm>
              <a:off x="2969753" y="3929858"/>
              <a:ext cx="77617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8B3D9A"/>
                </a:buClr>
                <a:buFont typeface="Wingdings" panose="05000000000000000000" pitchFamily="2" charset="2"/>
                <a:buChar char="§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8B3D9A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8B3D9A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8B3D9A"/>
                </a:buClr>
                <a:buFont typeface="Arial" panose="020B0604020202020204" pitchFamily="34" charset="0"/>
                <a:buChar char="–"/>
                <a:defRPr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8B3D9A"/>
                </a:buClr>
                <a:buFont typeface="Arial" panose="020B0604020202020204" pitchFamily="34" charset="0"/>
                <a:buChar char="–"/>
                <a:defRPr sz="16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8B3D9A"/>
                </a:buClr>
                <a:buFont typeface="Arial" panose="020B0604020202020204" pitchFamily="34" charset="0"/>
                <a:buChar char="–"/>
                <a:defRPr sz="16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8B3D9A"/>
                </a:buClr>
                <a:buFont typeface="Arial" panose="020B0604020202020204" pitchFamily="34" charset="0"/>
                <a:buChar char="–"/>
                <a:defRPr sz="16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8B3D9A"/>
                </a:buClr>
                <a:buFont typeface="Arial" panose="020B0604020202020204" pitchFamily="34" charset="0"/>
                <a:buChar char="–"/>
                <a:defRPr sz="16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8B3D9A"/>
                </a:buClr>
                <a:buFont typeface="Arial" panose="020B0604020202020204" pitchFamily="34" charset="0"/>
                <a:buChar char="–"/>
                <a:defRPr sz="16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cs-CZ" sz="1600" b="1">
                  <a:solidFill>
                    <a:srgbClr val="C080CD"/>
                  </a:solidFill>
                  <a:ea typeface="MS PGothic" panose="020B0600070205080204" pitchFamily="34" charset="-128"/>
                  <a:cs typeface="Arial" panose="020B0604020202020204" pitchFamily="34" charset="0"/>
                </a:rPr>
                <a:t>PD-L1</a:t>
              </a:r>
            </a:p>
          </p:txBody>
        </p:sp>
      </p:grpSp>
      <p:sp>
        <p:nvSpPr>
          <p:cNvPr id="125967" name="TextBox 78"/>
          <p:cNvSpPr txBox="1">
            <a:spLocks noChangeArrowheads="1"/>
          </p:cNvSpPr>
          <p:nvPr/>
        </p:nvSpPr>
        <p:spPr bwMode="auto">
          <a:xfrm>
            <a:off x="5383214" y="4578350"/>
            <a:ext cx="9985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Wingdings" panose="05000000000000000000" pitchFamily="2" charset="2"/>
              <a:buChar char="§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Arial" panose="020B0604020202020204" pitchFamily="34" charset="0"/>
              <a:buChar char="–"/>
              <a:defRPr sz="16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Arial" panose="020B0604020202020204" pitchFamily="34" charset="0"/>
              <a:buChar char="–"/>
              <a:defRPr sz="16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Arial" panose="020B0604020202020204" pitchFamily="34" charset="0"/>
              <a:buChar char="–"/>
              <a:defRPr sz="16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Arial" panose="020B0604020202020204" pitchFamily="34" charset="0"/>
              <a:buChar char="–"/>
              <a:defRPr sz="16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Arial" panose="020B0604020202020204" pitchFamily="34" charset="0"/>
              <a:buChar char="–"/>
              <a:defRPr sz="16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cs-CZ" sz="2000">
                <a:solidFill>
                  <a:srgbClr val="F6A108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Anergy</a:t>
            </a:r>
          </a:p>
        </p:txBody>
      </p:sp>
      <p:grpSp>
        <p:nvGrpSpPr>
          <p:cNvPr id="125968" name="Group 85"/>
          <p:cNvGrpSpPr>
            <a:grpSpLocks/>
          </p:cNvGrpSpPr>
          <p:nvPr/>
        </p:nvGrpSpPr>
        <p:grpSpPr bwMode="auto">
          <a:xfrm rot="-5400000">
            <a:off x="1773238" y="2546351"/>
            <a:ext cx="835025" cy="857250"/>
            <a:chOff x="-121430" y="2865202"/>
            <a:chExt cx="608793" cy="625350"/>
          </a:xfrm>
        </p:grpSpPr>
        <p:sp>
          <p:nvSpPr>
            <p:cNvPr id="89" name="Freeform 88"/>
            <p:cNvSpPr/>
            <p:nvPr/>
          </p:nvSpPr>
          <p:spPr bwMode="auto">
            <a:xfrm>
              <a:off x="-121430" y="2865202"/>
              <a:ext cx="608793" cy="625350"/>
            </a:xfrm>
            <a:custGeom>
              <a:avLst/>
              <a:gdLst>
                <a:gd name="connsiteX0" fmla="*/ 56752 w 760015"/>
                <a:gd name="connsiteY0" fmla="*/ 164306 h 779860"/>
                <a:gd name="connsiteX1" fmla="*/ 159146 w 760015"/>
                <a:gd name="connsiteY1" fmla="*/ 76200 h 779860"/>
                <a:gd name="connsiteX2" fmla="*/ 306784 w 760015"/>
                <a:gd name="connsiteY2" fmla="*/ 7144 h 779860"/>
                <a:gd name="connsiteX3" fmla="*/ 511571 w 760015"/>
                <a:gd name="connsiteY3" fmla="*/ 33337 h 779860"/>
                <a:gd name="connsiteX4" fmla="*/ 654446 w 760015"/>
                <a:gd name="connsiteY4" fmla="*/ 142875 h 779860"/>
                <a:gd name="connsiteX5" fmla="*/ 740171 w 760015"/>
                <a:gd name="connsiteY5" fmla="*/ 288131 h 779860"/>
                <a:gd name="connsiteX6" fmla="*/ 744934 w 760015"/>
                <a:gd name="connsiteY6" fmla="*/ 495300 h 779860"/>
                <a:gd name="connsiteX7" fmla="*/ 649684 w 760015"/>
                <a:gd name="connsiteY7" fmla="*/ 671512 h 779860"/>
                <a:gd name="connsiteX8" fmla="*/ 518715 w 760015"/>
                <a:gd name="connsiteY8" fmla="*/ 747712 h 779860"/>
                <a:gd name="connsiteX9" fmla="*/ 340121 w 760015"/>
                <a:gd name="connsiteY9" fmla="*/ 769144 h 779860"/>
                <a:gd name="connsiteX10" fmla="*/ 137715 w 760015"/>
                <a:gd name="connsiteY10" fmla="*/ 683419 h 779860"/>
                <a:gd name="connsiteX11" fmla="*/ 21034 w 760015"/>
                <a:gd name="connsiteY11" fmla="*/ 481012 h 779860"/>
                <a:gd name="connsiteX12" fmla="*/ 11509 w 760015"/>
                <a:gd name="connsiteY12" fmla="*/ 259556 h 779860"/>
                <a:gd name="connsiteX13" fmla="*/ 56752 w 760015"/>
                <a:gd name="connsiteY13" fmla="*/ 164306 h 779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0015" h="779860">
                  <a:moveTo>
                    <a:pt x="56752" y="164306"/>
                  </a:moveTo>
                  <a:cubicBezTo>
                    <a:pt x="81358" y="133747"/>
                    <a:pt x="117474" y="102394"/>
                    <a:pt x="159146" y="76200"/>
                  </a:cubicBezTo>
                  <a:cubicBezTo>
                    <a:pt x="200818" y="50006"/>
                    <a:pt x="248047" y="14288"/>
                    <a:pt x="306784" y="7144"/>
                  </a:cubicBezTo>
                  <a:cubicBezTo>
                    <a:pt x="365521" y="0"/>
                    <a:pt x="453627" y="10715"/>
                    <a:pt x="511571" y="33337"/>
                  </a:cubicBezTo>
                  <a:cubicBezTo>
                    <a:pt x="569515" y="55959"/>
                    <a:pt x="616346" y="100409"/>
                    <a:pt x="654446" y="142875"/>
                  </a:cubicBezTo>
                  <a:cubicBezTo>
                    <a:pt x="692546" y="185341"/>
                    <a:pt x="725090" y="229394"/>
                    <a:pt x="740171" y="288131"/>
                  </a:cubicBezTo>
                  <a:cubicBezTo>
                    <a:pt x="755252" y="346869"/>
                    <a:pt x="760015" y="431403"/>
                    <a:pt x="744934" y="495300"/>
                  </a:cubicBezTo>
                  <a:cubicBezTo>
                    <a:pt x="729853" y="559197"/>
                    <a:pt x="687387" y="629443"/>
                    <a:pt x="649684" y="671512"/>
                  </a:cubicBezTo>
                  <a:cubicBezTo>
                    <a:pt x="611981" y="713581"/>
                    <a:pt x="570309" y="731440"/>
                    <a:pt x="518715" y="747712"/>
                  </a:cubicBezTo>
                  <a:cubicBezTo>
                    <a:pt x="467121" y="763984"/>
                    <a:pt x="403621" y="779860"/>
                    <a:pt x="340121" y="769144"/>
                  </a:cubicBezTo>
                  <a:cubicBezTo>
                    <a:pt x="276621" y="758429"/>
                    <a:pt x="190896" y="731441"/>
                    <a:pt x="137715" y="683419"/>
                  </a:cubicBezTo>
                  <a:cubicBezTo>
                    <a:pt x="84534" y="635397"/>
                    <a:pt x="42068" y="551656"/>
                    <a:pt x="21034" y="481012"/>
                  </a:cubicBezTo>
                  <a:cubicBezTo>
                    <a:pt x="0" y="410368"/>
                    <a:pt x="4365" y="313531"/>
                    <a:pt x="11509" y="259556"/>
                  </a:cubicBezTo>
                  <a:cubicBezTo>
                    <a:pt x="18653" y="205581"/>
                    <a:pt x="32146" y="194865"/>
                    <a:pt x="56752" y="16430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shade val="30000"/>
                    <a:satMod val="115000"/>
                  </a:schemeClr>
                </a:gs>
                <a:gs pos="50000">
                  <a:schemeClr val="accent3">
                    <a:shade val="67500"/>
                    <a:satMod val="115000"/>
                  </a:schemeClr>
                </a:gs>
                <a:gs pos="100000">
                  <a:schemeClr val="accent3"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 w="12700">
              <a:solidFill>
                <a:schemeClr val="accent3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algn="ctr">
                <a:defRPr/>
              </a:pPr>
              <a:endParaRPr lang="en-US" sz="1200" dirty="0">
                <a:solidFill>
                  <a:srgbClr val="CDCDCF"/>
                </a:solidFill>
                <a:ea typeface="MS PGothic" pitchFamily="34" charset="-128"/>
              </a:endParaRPr>
            </a:p>
          </p:txBody>
        </p:sp>
        <p:sp>
          <p:nvSpPr>
            <p:cNvPr id="99" name="Freeform 98"/>
            <p:cNvSpPr/>
            <p:nvPr/>
          </p:nvSpPr>
          <p:spPr bwMode="auto">
            <a:xfrm>
              <a:off x="123120" y="3043903"/>
              <a:ext cx="290241" cy="293560"/>
            </a:xfrm>
            <a:custGeom>
              <a:avLst/>
              <a:gdLst>
                <a:gd name="connsiteX0" fmla="*/ 7937 w 497682"/>
                <a:gd name="connsiteY0" fmla="*/ 321071 h 502841"/>
                <a:gd name="connsiteX1" fmla="*/ 22225 w 497682"/>
                <a:gd name="connsiteY1" fmla="*/ 173434 h 502841"/>
                <a:gd name="connsiteX2" fmla="*/ 141287 w 497682"/>
                <a:gd name="connsiteY2" fmla="*/ 42465 h 502841"/>
                <a:gd name="connsiteX3" fmla="*/ 250825 w 497682"/>
                <a:gd name="connsiteY3" fmla="*/ 1984 h 502841"/>
                <a:gd name="connsiteX4" fmla="*/ 372269 w 497682"/>
                <a:gd name="connsiteY4" fmla="*/ 30559 h 502841"/>
                <a:gd name="connsiteX5" fmla="*/ 453231 w 497682"/>
                <a:gd name="connsiteY5" fmla="*/ 128190 h 502841"/>
                <a:gd name="connsiteX6" fmla="*/ 496094 w 497682"/>
                <a:gd name="connsiteY6" fmla="*/ 244871 h 502841"/>
                <a:gd name="connsiteX7" fmla="*/ 443706 w 497682"/>
                <a:gd name="connsiteY7" fmla="*/ 382984 h 502841"/>
                <a:gd name="connsiteX8" fmla="*/ 336550 w 497682"/>
                <a:gd name="connsiteY8" fmla="*/ 471090 h 502841"/>
                <a:gd name="connsiteX9" fmla="*/ 210344 w 497682"/>
                <a:gd name="connsiteY9" fmla="*/ 494903 h 502841"/>
                <a:gd name="connsiteX10" fmla="*/ 53181 w 497682"/>
                <a:gd name="connsiteY10" fmla="*/ 423465 h 502841"/>
                <a:gd name="connsiteX11" fmla="*/ 7937 w 497682"/>
                <a:gd name="connsiteY11" fmla="*/ 321071 h 502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7682" h="502841">
                  <a:moveTo>
                    <a:pt x="7937" y="321071"/>
                  </a:moveTo>
                  <a:cubicBezTo>
                    <a:pt x="2778" y="279399"/>
                    <a:pt x="0" y="219868"/>
                    <a:pt x="22225" y="173434"/>
                  </a:cubicBezTo>
                  <a:cubicBezTo>
                    <a:pt x="44450" y="127000"/>
                    <a:pt x="103187" y="71040"/>
                    <a:pt x="141287" y="42465"/>
                  </a:cubicBezTo>
                  <a:cubicBezTo>
                    <a:pt x="179387" y="13890"/>
                    <a:pt x="212328" y="3968"/>
                    <a:pt x="250825" y="1984"/>
                  </a:cubicBezTo>
                  <a:cubicBezTo>
                    <a:pt x="289322" y="0"/>
                    <a:pt x="338535" y="9525"/>
                    <a:pt x="372269" y="30559"/>
                  </a:cubicBezTo>
                  <a:cubicBezTo>
                    <a:pt x="406003" y="51593"/>
                    <a:pt x="432594" y="92471"/>
                    <a:pt x="453231" y="128190"/>
                  </a:cubicBezTo>
                  <a:cubicBezTo>
                    <a:pt x="473869" y="163909"/>
                    <a:pt x="497682" y="202405"/>
                    <a:pt x="496094" y="244871"/>
                  </a:cubicBezTo>
                  <a:cubicBezTo>
                    <a:pt x="494507" y="287337"/>
                    <a:pt x="470297" y="345281"/>
                    <a:pt x="443706" y="382984"/>
                  </a:cubicBezTo>
                  <a:cubicBezTo>
                    <a:pt x="417115" y="420687"/>
                    <a:pt x="375444" y="452437"/>
                    <a:pt x="336550" y="471090"/>
                  </a:cubicBezTo>
                  <a:cubicBezTo>
                    <a:pt x="297656" y="489743"/>
                    <a:pt x="257572" y="502841"/>
                    <a:pt x="210344" y="494903"/>
                  </a:cubicBezTo>
                  <a:cubicBezTo>
                    <a:pt x="163116" y="486965"/>
                    <a:pt x="87709" y="454024"/>
                    <a:pt x="53181" y="423465"/>
                  </a:cubicBezTo>
                  <a:cubicBezTo>
                    <a:pt x="18653" y="392906"/>
                    <a:pt x="13096" y="362743"/>
                    <a:pt x="7937" y="32107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  <a:shade val="30000"/>
                    <a:satMod val="115000"/>
                  </a:schemeClr>
                </a:gs>
                <a:gs pos="50000">
                  <a:schemeClr val="accent3">
                    <a:lumMod val="75000"/>
                    <a:shade val="67500"/>
                    <a:satMod val="115000"/>
                  </a:schemeClr>
                </a:gs>
                <a:gs pos="100000">
                  <a:schemeClr val="accent3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solidFill>
                <a:schemeClr val="accent3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algn="ctr">
                <a:defRPr/>
              </a:pPr>
              <a:endParaRPr lang="en-US" sz="1200" dirty="0">
                <a:solidFill>
                  <a:srgbClr val="CDCDCF"/>
                </a:solidFill>
                <a:ea typeface="MS PGothic" pitchFamily="34" charset="-128"/>
              </a:endParaRPr>
            </a:p>
          </p:txBody>
        </p:sp>
      </p:grpSp>
      <p:sp>
        <p:nvSpPr>
          <p:cNvPr id="100" name="Can 99"/>
          <p:cNvSpPr/>
          <p:nvPr/>
        </p:nvSpPr>
        <p:spPr bwMode="auto">
          <a:xfrm rot="13479773">
            <a:off x="5216526" y="4033839"/>
            <a:ext cx="131763" cy="231775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rgbClr val="8B3D9A"/>
              </a:buClr>
              <a:buFont typeface="Arial" charset="0"/>
              <a:buChar char="•"/>
              <a:defRPr/>
            </a:pPr>
            <a:endParaRPr lang="en-US" sz="1800" b="1">
              <a:solidFill>
                <a:srgbClr val="FFFFFF"/>
              </a:solidFill>
              <a:latin typeface="Arial" charset="0"/>
              <a:ea typeface="ＭＳ Ｐゴシック" charset="0"/>
              <a:cs typeface="Arial" panose="020B0604020202020204" pitchFamily="34" charset="0"/>
            </a:endParaRPr>
          </a:p>
        </p:txBody>
      </p:sp>
      <p:grpSp>
        <p:nvGrpSpPr>
          <p:cNvPr id="125970" name="Group 100"/>
          <p:cNvGrpSpPr>
            <a:grpSpLocks/>
          </p:cNvGrpSpPr>
          <p:nvPr/>
        </p:nvGrpSpPr>
        <p:grpSpPr bwMode="auto">
          <a:xfrm rot="-5400000">
            <a:off x="4452145" y="4437858"/>
            <a:ext cx="835025" cy="858837"/>
            <a:chOff x="-121430" y="2865202"/>
            <a:chExt cx="608793" cy="625350"/>
          </a:xfrm>
        </p:grpSpPr>
        <p:sp>
          <p:nvSpPr>
            <p:cNvPr id="102" name="Freeform 101"/>
            <p:cNvSpPr/>
            <p:nvPr/>
          </p:nvSpPr>
          <p:spPr bwMode="auto">
            <a:xfrm>
              <a:off x="-121430" y="2865202"/>
              <a:ext cx="608793" cy="625350"/>
            </a:xfrm>
            <a:custGeom>
              <a:avLst/>
              <a:gdLst>
                <a:gd name="connsiteX0" fmla="*/ 56752 w 760015"/>
                <a:gd name="connsiteY0" fmla="*/ 164306 h 779860"/>
                <a:gd name="connsiteX1" fmla="*/ 159146 w 760015"/>
                <a:gd name="connsiteY1" fmla="*/ 76200 h 779860"/>
                <a:gd name="connsiteX2" fmla="*/ 306784 w 760015"/>
                <a:gd name="connsiteY2" fmla="*/ 7144 h 779860"/>
                <a:gd name="connsiteX3" fmla="*/ 511571 w 760015"/>
                <a:gd name="connsiteY3" fmla="*/ 33337 h 779860"/>
                <a:gd name="connsiteX4" fmla="*/ 654446 w 760015"/>
                <a:gd name="connsiteY4" fmla="*/ 142875 h 779860"/>
                <a:gd name="connsiteX5" fmla="*/ 740171 w 760015"/>
                <a:gd name="connsiteY5" fmla="*/ 288131 h 779860"/>
                <a:gd name="connsiteX6" fmla="*/ 744934 w 760015"/>
                <a:gd name="connsiteY6" fmla="*/ 495300 h 779860"/>
                <a:gd name="connsiteX7" fmla="*/ 649684 w 760015"/>
                <a:gd name="connsiteY7" fmla="*/ 671512 h 779860"/>
                <a:gd name="connsiteX8" fmla="*/ 518715 w 760015"/>
                <a:gd name="connsiteY8" fmla="*/ 747712 h 779860"/>
                <a:gd name="connsiteX9" fmla="*/ 340121 w 760015"/>
                <a:gd name="connsiteY9" fmla="*/ 769144 h 779860"/>
                <a:gd name="connsiteX10" fmla="*/ 137715 w 760015"/>
                <a:gd name="connsiteY10" fmla="*/ 683419 h 779860"/>
                <a:gd name="connsiteX11" fmla="*/ 21034 w 760015"/>
                <a:gd name="connsiteY11" fmla="*/ 481012 h 779860"/>
                <a:gd name="connsiteX12" fmla="*/ 11509 w 760015"/>
                <a:gd name="connsiteY12" fmla="*/ 259556 h 779860"/>
                <a:gd name="connsiteX13" fmla="*/ 56752 w 760015"/>
                <a:gd name="connsiteY13" fmla="*/ 164306 h 779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0015" h="779860">
                  <a:moveTo>
                    <a:pt x="56752" y="164306"/>
                  </a:moveTo>
                  <a:cubicBezTo>
                    <a:pt x="81358" y="133747"/>
                    <a:pt x="117474" y="102394"/>
                    <a:pt x="159146" y="76200"/>
                  </a:cubicBezTo>
                  <a:cubicBezTo>
                    <a:pt x="200818" y="50006"/>
                    <a:pt x="248047" y="14288"/>
                    <a:pt x="306784" y="7144"/>
                  </a:cubicBezTo>
                  <a:cubicBezTo>
                    <a:pt x="365521" y="0"/>
                    <a:pt x="453627" y="10715"/>
                    <a:pt x="511571" y="33337"/>
                  </a:cubicBezTo>
                  <a:cubicBezTo>
                    <a:pt x="569515" y="55959"/>
                    <a:pt x="616346" y="100409"/>
                    <a:pt x="654446" y="142875"/>
                  </a:cubicBezTo>
                  <a:cubicBezTo>
                    <a:pt x="692546" y="185341"/>
                    <a:pt x="725090" y="229394"/>
                    <a:pt x="740171" y="288131"/>
                  </a:cubicBezTo>
                  <a:cubicBezTo>
                    <a:pt x="755252" y="346869"/>
                    <a:pt x="760015" y="431403"/>
                    <a:pt x="744934" y="495300"/>
                  </a:cubicBezTo>
                  <a:cubicBezTo>
                    <a:pt x="729853" y="559197"/>
                    <a:pt x="687387" y="629443"/>
                    <a:pt x="649684" y="671512"/>
                  </a:cubicBezTo>
                  <a:cubicBezTo>
                    <a:pt x="611981" y="713581"/>
                    <a:pt x="570309" y="731440"/>
                    <a:pt x="518715" y="747712"/>
                  </a:cubicBezTo>
                  <a:cubicBezTo>
                    <a:pt x="467121" y="763984"/>
                    <a:pt x="403621" y="779860"/>
                    <a:pt x="340121" y="769144"/>
                  </a:cubicBezTo>
                  <a:cubicBezTo>
                    <a:pt x="276621" y="758429"/>
                    <a:pt x="190896" y="731441"/>
                    <a:pt x="137715" y="683419"/>
                  </a:cubicBezTo>
                  <a:cubicBezTo>
                    <a:pt x="84534" y="635397"/>
                    <a:pt x="42068" y="551656"/>
                    <a:pt x="21034" y="481012"/>
                  </a:cubicBezTo>
                  <a:cubicBezTo>
                    <a:pt x="0" y="410368"/>
                    <a:pt x="4365" y="313531"/>
                    <a:pt x="11509" y="259556"/>
                  </a:cubicBezTo>
                  <a:cubicBezTo>
                    <a:pt x="18653" y="205581"/>
                    <a:pt x="32146" y="194865"/>
                    <a:pt x="56752" y="16430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shade val="30000"/>
                    <a:satMod val="115000"/>
                  </a:schemeClr>
                </a:gs>
                <a:gs pos="50000">
                  <a:schemeClr val="accent3">
                    <a:shade val="67500"/>
                    <a:satMod val="115000"/>
                  </a:schemeClr>
                </a:gs>
                <a:gs pos="100000">
                  <a:schemeClr val="accent3"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 w="12700">
              <a:solidFill>
                <a:schemeClr val="accent3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algn="ctr">
                <a:defRPr/>
              </a:pPr>
              <a:endParaRPr lang="en-US" sz="1200" dirty="0">
                <a:solidFill>
                  <a:srgbClr val="CDCDCF"/>
                </a:solidFill>
                <a:ea typeface="MS PGothic" pitchFamily="34" charset="-128"/>
              </a:endParaRPr>
            </a:p>
          </p:txBody>
        </p:sp>
        <p:sp>
          <p:nvSpPr>
            <p:cNvPr id="103" name="Freeform 102"/>
            <p:cNvSpPr/>
            <p:nvPr/>
          </p:nvSpPr>
          <p:spPr bwMode="auto">
            <a:xfrm>
              <a:off x="123120" y="3043903"/>
              <a:ext cx="290241" cy="293560"/>
            </a:xfrm>
            <a:custGeom>
              <a:avLst/>
              <a:gdLst>
                <a:gd name="connsiteX0" fmla="*/ 7937 w 497682"/>
                <a:gd name="connsiteY0" fmla="*/ 321071 h 502841"/>
                <a:gd name="connsiteX1" fmla="*/ 22225 w 497682"/>
                <a:gd name="connsiteY1" fmla="*/ 173434 h 502841"/>
                <a:gd name="connsiteX2" fmla="*/ 141287 w 497682"/>
                <a:gd name="connsiteY2" fmla="*/ 42465 h 502841"/>
                <a:gd name="connsiteX3" fmla="*/ 250825 w 497682"/>
                <a:gd name="connsiteY3" fmla="*/ 1984 h 502841"/>
                <a:gd name="connsiteX4" fmla="*/ 372269 w 497682"/>
                <a:gd name="connsiteY4" fmla="*/ 30559 h 502841"/>
                <a:gd name="connsiteX5" fmla="*/ 453231 w 497682"/>
                <a:gd name="connsiteY5" fmla="*/ 128190 h 502841"/>
                <a:gd name="connsiteX6" fmla="*/ 496094 w 497682"/>
                <a:gd name="connsiteY6" fmla="*/ 244871 h 502841"/>
                <a:gd name="connsiteX7" fmla="*/ 443706 w 497682"/>
                <a:gd name="connsiteY7" fmla="*/ 382984 h 502841"/>
                <a:gd name="connsiteX8" fmla="*/ 336550 w 497682"/>
                <a:gd name="connsiteY8" fmla="*/ 471090 h 502841"/>
                <a:gd name="connsiteX9" fmla="*/ 210344 w 497682"/>
                <a:gd name="connsiteY9" fmla="*/ 494903 h 502841"/>
                <a:gd name="connsiteX10" fmla="*/ 53181 w 497682"/>
                <a:gd name="connsiteY10" fmla="*/ 423465 h 502841"/>
                <a:gd name="connsiteX11" fmla="*/ 7937 w 497682"/>
                <a:gd name="connsiteY11" fmla="*/ 321071 h 502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7682" h="502841">
                  <a:moveTo>
                    <a:pt x="7937" y="321071"/>
                  </a:moveTo>
                  <a:cubicBezTo>
                    <a:pt x="2778" y="279399"/>
                    <a:pt x="0" y="219868"/>
                    <a:pt x="22225" y="173434"/>
                  </a:cubicBezTo>
                  <a:cubicBezTo>
                    <a:pt x="44450" y="127000"/>
                    <a:pt x="103187" y="71040"/>
                    <a:pt x="141287" y="42465"/>
                  </a:cubicBezTo>
                  <a:cubicBezTo>
                    <a:pt x="179387" y="13890"/>
                    <a:pt x="212328" y="3968"/>
                    <a:pt x="250825" y="1984"/>
                  </a:cubicBezTo>
                  <a:cubicBezTo>
                    <a:pt x="289322" y="0"/>
                    <a:pt x="338535" y="9525"/>
                    <a:pt x="372269" y="30559"/>
                  </a:cubicBezTo>
                  <a:cubicBezTo>
                    <a:pt x="406003" y="51593"/>
                    <a:pt x="432594" y="92471"/>
                    <a:pt x="453231" y="128190"/>
                  </a:cubicBezTo>
                  <a:cubicBezTo>
                    <a:pt x="473869" y="163909"/>
                    <a:pt x="497682" y="202405"/>
                    <a:pt x="496094" y="244871"/>
                  </a:cubicBezTo>
                  <a:cubicBezTo>
                    <a:pt x="494507" y="287337"/>
                    <a:pt x="470297" y="345281"/>
                    <a:pt x="443706" y="382984"/>
                  </a:cubicBezTo>
                  <a:cubicBezTo>
                    <a:pt x="417115" y="420687"/>
                    <a:pt x="375444" y="452437"/>
                    <a:pt x="336550" y="471090"/>
                  </a:cubicBezTo>
                  <a:cubicBezTo>
                    <a:pt x="297656" y="489743"/>
                    <a:pt x="257572" y="502841"/>
                    <a:pt x="210344" y="494903"/>
                  </a:cubicBezTo>
                  <a:cubicBezTo>
                    <a:pt x="163116" y="486965"/>
                    <a:pt x="87709" y="454024"/>
                    <a:pt x="53181" y="423465"/>
                  </a:cubicBezTo>
                  <a:cubicBezTo>
                    <a:pt x="18653" y="392906"/>
                    <a:pt x="13096" y="362743"/>
                    <a:pt x="7937" y="32107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  <a:shade val="30000"/>
                    <a:satMod val="115000"/>
                  </a:schemeClr>
                </a:gs>
                <a:gs pos="50000">
                  <a:schemeClr val="accent3">
                    <a:lumMod val="75000"/>
                    <a:shade val="67500"/>
                    <a:satMod val="115000"/>
                  </a:schemeClr>
                </a:gs>
                <a:gs pos="100000">
                  <a:schemeClr val="accent3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solidFill>
                <a:schemeClr val="accent3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algn="ctr">
                <a:defRPr/>
              </a:pPr>
              <a:endParaRPr lang="en-US" sz="1200" dirty="0">
                <a:solidFill>
                  <a:srgbClr val="CDCDCF"/>
                </a:solidFill>
                <a:ea typeface="MS PGothic" pitchFamily="34" charset="-128"/>
              </a:endParaRPr>
            </a:p>
          </p:txBody>
        </p:sp>
      </p:grpSp>
      <p:grpSp>
        <p:nvGrpSpPr>
          <p:cNvPr id="125971" name="Group 166"/>
          <p:cNvGrpSpPr>
            <a:grpSpLocks/>
          </p:cNvGrpSpPr>
          <p:nvPr/>
        </p:nvGrpSpPr>
        <p:grpSpPr bwMode="auto">
          <a:xfrm rot="7984404">
            <a:off x="5074444" y="4293394"/>
            <a:ext cx="558800" cy="192088"/>
            <a:chOff x="5655691" y="4043462"/>
            <a:chExt cx="2141878" cy="735307"/>
          </a:xfrm>
        </p:grpSpPr>
        <p:sp>
          <p:nvSpPr>
            <p:cNvPr id="105" name="Freeform 104"/>
            <p:cNvSpPr/>
            <p:nvPr/>
          </p:nvSpPr>
          <p:spPr bwMode="auto">
            <a:xfrm>
              <a:off x="6775104" y="4045067"/>
              <a:ext cx="1022260" cy="735303"/>
            </a:xfrm>
            <a:custGeom>
              <a:avLst/>
              <a:gdLst>
                <a:gd name="connsiteX0" fmla="*/ 1614376 w 1786269"/>
                <a:gd name="connsiteY0" fmla="*/ 17721 h 1286540"/>
                <a:gd name="connsiteX1" fmla="*/ 1380460 w 1786269"/>
                <a:gd name="connsiteY1" fmla="*/ 17721 h 1286540"/>
                <a:gd name="connsiteX2" fmla="*/ 1189074 w 1786269"/>
                <a:gd name="connsiteY2" fmla="*/ 102782 h 1286540"/>
                <a:gd name="connsiteX3" fmla="*/ 1306032 w 1786269"/>
                <a:gd name="connsiteY3" fmla="*/ 209107 h 1286540"/>
                <a:gd name="connsiteX4" fmla="*/ 1476153 w 1786269"/>
                <a:gd name="connsiteY4" fmla="*/ 241005 h 1286540"/>
                <a:gd name="connsiteX5" fmla="*/ 1635641 w 1786269"/>
                <a:gd name="connsiteY5" fmla="*/ 241005 h 1286540"/>
                <a:gd name="connsiteX6" fmla="*/ 1327297 w 1786269"/>
                <a:gd name="connsiteY6" fmla="*/ 241005 h 1286540"/>
                <a:gd name="connsiteX7" fmla="*/ 1210339 w 1786269"/>
                <a:gd name="connsiteY7" fmla="*/ 283535 h 1286540"/>
                <a:gd name="connsiteX8" fmla="*/ 1220971 w 1786269"/>
                <a:gd name="connsiteY8" fmla="*/ 347331 h 1286540"/>
                <a:gd name="connsiteX9" fmla="*/ 1316664 w 1786269"/>
                <a:gd name="connsiteY9" fmla="*/ 411126 h 1286540"/>
                <a:gd name="connsiteX10" fmla="*/ 1571846 w 1786269"/>
                <a:gd name="connsiteY10" fmla="*/ 421759 h 1286540"/>
                <a:gd name="connsiteX11" fmla="*/ 1210339 w 1786269"/>
                <a:gd name="connsiteY11" fmla="*/ 421759 h 1286540"/>
                <a:gd name="connsiteX12" fmla="*/ 976422 w 1786269"/>
                <a:gd name="connsiteY12" fmla="*/ 453656 h 1286540"/>
                <a:gd name="connsiteX13" fmla="*/ 689343 w 1786269"/>
                <a:gd name="connsiteY13" fmla="*/ 379228 h 1286540"/>
                <a:gd name="connsiteX14" fmla="*/ 455427 w 1786269"/>
                <a:gd name="connsiteY14" fmla="*/ 368596 h 1286540"/>
                <a:gd name="connsiteX15" fmla="*/ 285306 w 1786269"/>
                <a:gd name="connsiteY15" fmla="*/ 432391 h 1286540"/>
                <a:gd name="connsiteX16" fmla="*/ 30125 w 1786269"/>
                <a:gd name="connsiteY16" fmla="*/ 506819 h 1286540"/>
                <a:gd name="connsiteX17" fmla="*/ 104553 w 1786269"/>
                <a:gd name="connsiteY17" fmla="*/ 623777 h 1286540"/>
                <a:gd name="connsiteX18" fmla="*/ 242776 w 1786269"/>
                <a:gd name="connsiteY18" fmla="*/ 655675 h 1286540"/>
                <a:gd name="connsiteX19" fmla="*/ 508590 w 1786269"/>
                <a:gd name="connsiteY19" fmla="*/ 687573 h 1286540"/>
                <a:gd name="connsiteX20" fmla="*/ 901995 w 1786269"/>
                <a:gd name="connsiteY20" fmla="*/ 666307 h 1286540"/>
                <a:gd name="connsiteX21" fmla="*/ 1210339 w 1786269"/>
                <a:gd name="connsiteY21" fmla="*/ 666307 h 1286540"/>
                <a:gd name="connsiteX22" fmla="*/ 1561213 w 1786269"/>
                <a:gd name="connsiteY22" fmla="*/ 666307 h 1286540"/>
                <a:gd name="connsiteX23" fmla="*/ 1465520 w 1786269"/>
                <a:gd name="connsiteY23" fmla="*/ 666307 h 1286540"/>
                <a:gd name="connsiteX24" fmla="*/ 848832 w 1786269"/>
                <a:gd name="connsiteY24" fmla="*/ 676940 h 1286540"/>
                <a:gd name="connsiteX25" fmla="*/ 540488 w 1786269"/>
                <a:gd name="connsiteY25" fmla="*/ 687573 h 1286540"/>
                <a:gd name="connsiteX26" fmla="*/ 285306 w 1786269"/>
                <a:gd name="connsiteY26" fmla="*/ 666307 h 1286540"/>
                <a:gd name="connsiteX27" fmla="*/ 147083 w 1786269"/>
                <a:gd name="connsiteY27" fmla="*/ 645042 h 1286540"/>
                <a:gd name="connsiteX28" fmla="*/ 51390 w 1786269"/>
                <a:gd name="connsiteY28" fmla="*/ 730103 h 1286540"/>
                <a:gd name="connsiteX29" fmla="*/ 62022 w 1786269"/>
                <a:gd name="connsiteY29" fmla="*/ 804531 h 1286540"/>
                <a:gd name="connsiteX30" fmla="*/ 253408 w 1786269"/>
                <a:gd name="connsiteY30" fmla="*/ 847061 h 1286540"/>
                <a:gd name="connsiteX31" fmla="*/ 497957 w 1786269"/>
                <a:gd name="connsiteY31" fmla="*/ 942754 h 1286540"/>
                <a:gd name="connsiteX32" fmla="*/ 710608 w 1786269"/>
                <a:gd name="connsiteY32" fmla="*/ 889591 h 1286540"/>
                <a:gd name="connsiteX33" fmla="*/ 1061483 w 1786269"/>
                <a:gd name="connsiteY33" fmla="*/ 825796 h 1286540"/>
                <a:gd name="connsiteX34" fmla="*/ 1380460 w 1786269"/>
                <a:gd name="connsiteY34" fmla="*/ 878959 h 1286540"/>
                <a:gd name="connsiteX35" fmla="*/ 1539948 w 1786269"/>
                <a:gd name="connsiteY35" fmla="*/ 857694 h 1286540"/>
                <a:gd name="connsiteX36" fmla="*/ 1337929 w 1786269"/>
                <a:gd name="connsiteY36" fmla="*/ 889591 h 1286540"/>
                <a:gd name="connsiteX37" fmla="*/ 1199706 w 1786269"/>
                <a:gd name="connsiteY37" fmla="*/ 942754 h 1286540"/>
                <a:gd name="connsiteX38" fmla="*/ 1242236 w 1786269"/>
                <a:gd name="connsiteY38" fmla="*/ 1027814 h 1286540"/>
                <a:gd name="connsiteX39" fmla="*/ 1401725 w 1786269"/>
                <a:gd name="connsiteY39" fmla="*/ 1070345 h 1286540"/>
                <a:gd name="connsiteX40" fmla="*/ 1518683 w 1786269"/>
                <a:gd name="connsiteY40" fmla="*/ 1070345 h 1286540"/>
                <a:gd name="connsiteX41" fmla="*/ 1359195 w 1786269"/>
                <a:gd name="connsiteY41" fmla="*/ 1080977 h 1286540"/>
                <a:gd name="connsiteX42" fmla="*/ 1199706 w 1786269"/>
                <a:gd name="connsiteY42" fmla="*/ 1123507 h 1286540"/>
                <a:gd name="connsiteX43" fmla="*/ 1231604 w 1786269"/>
                <a:gd name="connsiteY43" fmla="*/ 1208568 h 1286540"/>
                <a:gd name="connsiteX44" fmla="*/ 1380460 w 1786269"/>
                <a:gd name="connsiteY44" fmla="*/ 1261731 h 1286540"/>
                <a:gd name="connsiteX45" fmla="*/ 1529315 w 1786269"/>
                <a:gd name="connsiteY45" fmla="*/ 1261731 h 1286540"/>
                <a:gd name="connsiteX46" fmla="*/ 1646274 w 1786269"/>
                <a:gd name="connsiteY46" fmla="*/ 1251098 h 1286540"/>
                <a:gd name="connsiteX47" fmla="*/ 1710069 w 1786269"/>
                <a:gd name="connsiteY47" fmla="*/ 1049080 h 1286540"/>
                <a:gd name="connsiteX48" fmla="*/ 1784497 w 1786269"/>
                <a:gd name="connsiteY48" fmla="*/ 581247 h 1286540"/>
                <a:gd name="connsiteX49" fmla="*/ 1720702 w 1786269"/>
                <a:gd name="connsiteY49" fmla="*/ 92149 h 1286540"/>
                <a:gd name="connsiteX50" fmla="*/ 1614376 w 1786269"/>
                <a:gd name="connsiteY50" fmla="*/ 17721 h 1286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786269" h="1286540">
                  <a:moveTo>
                    <a:pt x="1614376" y="17721"/>
                  </a:moveTo>
                  <a:cubicBezTo>
                    <a:pt x="1557669" y="5316"/>
                    <a:pt x="1451344" y="3544"/>
                    <a:pt x="1380460" y="17721"/>
                  </a:cubicBezTo>
                  <a:cubicBezTo>
                    <a:pt x="1309576" y="31898"/>
                    <a:pt x="1201479" y="70884"/>
                    <a:pt x="1189074" y="102782"/>
                  </a:cubicBezTo>
                  <a:cubicBezTo>
                    <a:pt x="1176669" y="134680"/>
                    <a:pt x="1258186" y="186070"/>
                    <a:pt x="1306032" y="209107"/>
                  </a:cubicBezTo>
                  <a:cubicBezTo>
                    <a:pt x="1353878" y="232144"/>
                    <a:pt x="1421218" y="235689"/>
                    <a:pt x="1476153" y="241005"/>
                  </a:cubicBezTo>
                  <a:cubicBezTo>
                    <a:pt x="1531088" y="246321"/>
                    <a:pt x="1635641" y="241005"/>
                    <a:pt x="1635641" y="241005"/>
                  </a:cubicBezTo>
                  <a:cubicBezTo>
                    <a:pt x="1610832" y="241005"/>
                    <a:pt x="1398181" y="233917"/>
                    <a:pt x="1327297" y="241005"/>
                  </a:cubicBezTo>
                  <a:cubicBezTo>
                    <a:pt x="1256413" y="248093"/>
                    <a:pt x="1228060" y="265814"/>
                    <a:pt x="1210339" y="283535"/>
                  </a:cubicBezTo>
                  <a:cubicBezTo>
                    <a:pt x="1192618" y="301256"/>
                    <a:pt x="1203250" y="326066"/>
                    <a:pt x="1220971" y="347331"/>
                  </a:cubicBezTo>
                  <a:cubicBezTo>
                    <a:pt x="1238692" y="368596"/>
                    <a:pt x="1258185" y="398721"/>
                    <a:pt x="1316664" y="411126"/>
                  </a:cubicBezTo>
                  <a:cubicBezTo>
                    <a:pt x="1375143" y="423531"/>
                    <a:pt x="1589567" y="419987"/>
                    <a:pt x="1571846" y="421759"/>
                  </a:cubicBezTo>
                  <a:cubicBezTo>
                    <a:pt x="1554125" y="423531"/>
                    <a:pt x="1309576" y="416443"/>
                    <a:pt x="1210339" y="421759"/>
                  </a:cubicBezTo>
                  <a:cubicBezTo>
                    <a:pt x="1111102" y="427075"/>
                    <a:pt x="1063255" y="460745"/>
                    <a:pt x="976422" y="453656"/>
                  </a:cubicBezTo>
                  <a:cubicBezTo>
                    <a:pt x="889589" y="446568"/>
                    <a:pt x="776175" y="393405"/>
                    <a:pt x="689343" y="379228"/>
                  </a:cubicBezTo>
                  <a:cubicBezTo>
                    <a:pt x="602511" y="365051"/>
                    <a:pt x="522766" y="359736"/>
                    <a:pt x="455427" y="368596"/>
                  </a:cubicBezTo>
                  <a:cubicBezTo>
                    <a:pt x="388088" y="377456"/>
                    <a:pt x="356190" y="409354"/>
                    <a:pt x="285306" y="432391"/>
                  </a:cubicBezTo>
                  <a:cubicBezTo>
                    <a:pt x="214422" y="455428"/>
                    <a:pt x="60250" y="474921"/>
                    <a:pt x="30125" y="506819"/>
                  </a:cubicBezTo>
                  <a:cubicBezTo>
                    <a:pt x="0" y="538717"/>
                    <a:pt x="69111" y="598968"/>
                    <a:pt x="104553" y="623777"/>
                  </a:cubicBezTo>
                  <a:cubicBezTo>
                    <a:pt x="139995" y="648586"/>
                    <a:pt x="175437" y="645042"/>
                    <a:pt x="242776" y="655675"/>
                  </a:cubicBezTo>
                  <a:cubicBezTo>
                    <a:pt x="310116" y="666308"/>
                    <a:pt x="398720" y="685801"/>
                    <a:pt x="508590" y="687573"/>
                  </a:cubicBezTo>
                  <a:cubicBezTo>
                    <a:pt x="618460" y="689345"/>
                    <a:pt x="785037" y="669851"/>
                    <a:pt x="901995" y="666307"/>
                  </a:cubicBezTo>
                  <a:cubicBezTo>
                    <a:pt x="1018953" y="662763"/>
                    <a:pt x="1210339" y="666307"/>
                    <a:pt x="1210339" y="666307"/>
                  </a:cubicBezTo>
                  <a:lnTo>
                    <a:pt x="1561213" y="666307"/>
                  </a:lnTo>
                  <a:lnTo>
                    <a:pt x="1465520" y="666307"/>
                  </a:lnTo>
                  <a:lnTo>
                    <a:pt x="848832" y="676940"/>
                  </a:lnTo>
                  <a:cubicBezTo>
                    <a:pt x="694660" y="680484"/>
                    <a:pt x="634409" y="689345"/>
                    <a:pt x="540488" y="687573"/>
                  </a:cubicBezTo>
                  <a:cubicBezTo>
                    <a:pt x="446567" y="685801"/>
                    <a:pt x="350873" y="673395"/>
                    <a:pt x="285306" y="666307"/>
                  </a:cubicBezTo>
                  <a:cubicBezTo>
                    <a:pt x="219739" y="659219"/>
                    <a:pt x="186069" y="634409"/>
                    <a:pt x="147083" y="645042"/>
                  </a:cubicBezTo>
                  <a:cubicBezTo>
                    <a:pt x="108097" y="655675"/>
                    <a:pt x="65567" y="703522"/>
                    <a:pt x="51390" y="730103"/>
                  </a:cubicBezTo>
                  <a:cubicBezTo>
                    <a:pt x="37213" y="756684"/>
                    <a:pt x="28352" y="785038"/>
                    <a:pt x="62022" y="804531"/>
                  </a:cubicBezTo>
                  <a:cubicBezTo>
                    <a:pt x="95692" y="824024"/>
                    <a:pt x="180752" y="824024"/>
                    <a:pt x="253408" y="847061"/>
                  </a:cubicBezTo>
                  <a:cubicBezTo>
                    <a:pt x="326064" y="870098"/>
                    <a:pt x="421757" y="935666"/>
                    <a:pt x="497957" y="942754"/>
                  </a:cubicBezTo>
                  <a:cubicBezTo>
                    <a:pt x="574157" y="949842"/>
                    <a:pt x="616687" y="909084"/>
                    <a:pt x="710608" y="889591"/>
                  </a:cubicBezTo>
                  <a:cubicBezTo>
                    <a:pt x="804529" y="870098"/>
                    <a:pt x="949841" y="827568"/>
                    <a:pt x="1061483" y="825796"/>
                  </a:cubicBezTo>
                  <a:cubicBezTo>
                    <a:pt x="1173125" y="824024"/>
                    <a:pt x="1300716" y="873643"/>
                    <a:pt x="1380460" y="878959"/>
                  </a:cubicBezTo>
                  <a:cubicBezTo>
                    <a:pt x="1460204" y="884275"/>
                    <a:pt x="1547036" y="855922"/>
                    <a:pt x="1539948" y="857694"/>
                  </a:cubicBezTo>
                  <a:cubicBezTo>
                    <a:pt x="1532860" y="859466"/>
                    <a:pt x="1394636" y="875414"/>
                    <a:pt x="1337929" y="889591"/>
                  </a:cubicBezTo>
                  <a:cubicBezTo>
                    <a:pt x="1281222" y="903768"/>
                    <a:pt x="1215655" y="919717"/>
                    <a:pt x="1199706" y="942754"/>
                  </a:cubicBezTo>
                  <a:cubicBezTo>
                    <a:pt x="1183757" y="965791"/>
                    <a:pt x="1208566" y="1006549"/>
                    <a:pt x="1242236" y="1027814"/>
                  </a:cubicBezTo>
                  <a:cubicBezTo>
                    <a:pt x="1275906" y="1049079"/>
                    <a:pt x="1355651" y="1063257"/>
                    <a:pt x="1401725" y="1070345"/>
                  </a:cubicBezTo>
                  <a:cubicBezTo>
                    <a:pt x="1447799" y="1077433"/>
                    <a:pt x="1525771" y="1068573"/>
                    <a:pt x="1518683" y="1070345"/>
                  </a:cubicBezTo>
                  <a:cubicBezTo>
                    <a:pt x="1511595" y="1072117"/>
                    <a:pt x="1412358" y="1072117"/>
                    <a:pt x="1359195" y="1080977"/>
                  </a:cubicBezTo>
                  <a:cubicBezTo>
                    <a:pt x="1306032" y="1089837"/>
                    <a:pt x="1220971" y="1102242"/>
                    <a:pt x="1199706" y="1123507"/>
                  </a:cubicBezTo>
                  <a:cubicBezTo>
                    <a:pt x="1178441" y="1144772"/>
                    <a:pt x="1201478" y="1185531"/>
                    <a:pt x="1231604" y="1208568"/>
                  </a:cubicBezTo>
                  <a:cubicBezTo>
                    <a:pt x="1261730" y="1231605"/>
                    <a:pt x="1330842" y="1252871"/>
                    <a:pt x="1380460" y="1261731"/>
                  </a:cubicBezTo>
                  <a:cubicBezTo>
                    <a:pt x="1430079" y="1270592"/>
                    <a:pt x="1485013" y="1263503"/>
                    <a:pt x="1529315" y="1261731"/>
                  </a:cubicBezTo>
                  <a:cubicBezTo>
                    <a:pt x="1573617" y="1259959"/>
                    <a:pt x="1616148" y="1286540"/>
                    <a:pt x="1646274" y="1251098"/>
                  </a:cubicBezTo>
                  <a:cubicBezTo>
                    <a:pt x="1676400" y="1215656"/>
                    <a:pt x="1687032" y="1160722"/>
                    <a:pt x="1710069" y="1049080"/>
                  </a:cubicBezTo>
                  <a:cubicBezTo>
                    <a:pt x="1733106" y="937438"/>
                    <a:pt x="1782725" y="740735"/>
                    <a:pt x="1784497" y="581247"/>
                  </a:cubicBezTo>
                  <a:cubicBezTo>
                    <a:pt x="1786269" y="421759"/>
                    <a:pt x="1749055" y="184298"/>
                    <a:pt x="1720702" y="92149"/>
                  </a:cubicBezTo>
                  <a:cubicBezTo>
                    <a:pt x="1692349" y="0"/>
                    <a:pt x="1671083" y="30126"/>
                    <a:pt x="1614376" y="17721"/>
                  </a:cubicBez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solidFill>
                <a:schemeClr val="tx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342900" indent="-342900" eaLnBrk="0" hangingPunct="0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Font typeface="Wingdings" pitchFamily="2" charset="2"/>
                <a:buChar char="§"/>
                <a:defRPr/>
              </a:pPr>
              <a:endParaRPr lang="en-US" sz="1000" dirty="0">
                <a:solidFill>
                  <a:srgbClr val="FFFFFF"/>
                </a:solidFill>
                <a:latin typeface="Arial"/>
                <a:ea typeface="ＭＳ Ｐゴシック" charset="0"/>
                <a:cs typeface="Arial" panose="020B0604020202020204" pitchFamily="34" charset="0"/>
              </a:endParaRPr>
            </a:p>
          </p:txBody>
        </p:sp>
        <p:sp>
          <p:nvSpPr>
            <p:cNvPr id="106" name="Freeform 105"/>
            <p:cNvSpPr/>
            <p:nvPr/>
          </p:nvSpPr>
          <p:spPr bwMode="auto">
            <a:xfrm>
              <a:off x="6624596" y="4299421"/>
              <a:ext cx="225139" cy="236997"/>
            </a:xfrm>
            <a:custGeom>
              <a:avLst/>
              <a:gdLst>
                <a:gd name="connsiteX0" fmla="*/ 419986 w 458972"/>
                <a:gd name="connsiteY0" fmla="*/ 30126 h 483782"/>
                <a:gd name="connsiteX1" fmla="*/ 292396 w 458972"/>
                <a:gd name="connsiteY1" fmla="*/ 51391 h 483782"/>
                <a:gd name="connsiteX2" fmla="*/ 90377 w 458972"/>
                <a:gd name="connsiteY2" fmla="*/ 30126 h 483782"/>
                <a:gd name="connsiteX3" fmla="*/ 5316 w 458972"/>
                <a:gd name="connsiteY3" fmla="*/ 232145 h 483782"/>
                <a:gd name="connsiteX4" fmla="*/ 58479 w 458972"/>
                <a:gd name="connsiteY4" fmla="*/ 444796 h 483782"/>
                <a:gd name="connsiteX5" fmla="*/ 292396 w 458972"/>
                <a:gd name="connsiteY5" fmla="*/ 466061 h 483782"/>
                <a:gd name="connsiteX6" fmla="*/ 430619 w 458972"/>
                <a:gd name="connsiteY6" fmla="*/ 412898 h 483782"/>
                <a:gd name="connsiteX7" fmla="*/ 345558 w 458972"/>
                <a:gd name="connsiteY7" fmla="*/ 338470 h 483782"/>
                <a:gd name="connsiteX8" fmla="*/ 430619 w 458972"/>
                <a:gd name="connsiteY8" fmla="*/ 264042 h 483782"/>
                <a:gd name="connsiteX9" fmla="*/ 324293 w 458972"/>
                <a:gd name="connsiteY9" fmla="*/ 157717 h 483782"/>
                <a:gd name="connsiteX10" fmla="*/ 441251 w 458972"/>
                <a:gd name="connsiteY10" fmla="*/ 83289 h 483782"/>
                <a:gd name="connsiteX11" fmla="*/ 419986 w 458972"/>
                <a:gd name="connsiteY11" fmla="*/ 30126 h 483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8972" h="483782">
                  <a:moveTo>
                    <a:pt x="419986" y="30126"/>
                  </a:moveTo>
                  <a:cubicBezTo>
                    <a:pt x="395177" y="24810"/>
                    <a:pt x="347331" y="51391"/>
                    <a:pt x="292396" y="51391"/>
                  </a:cubicBezTo>
                  <a:cubicBezTo>
                    <a:pt x="237461" y="51391"/>
                    <a:pt x="138224" y="0"/>
                    <a:pt x="90377" y="30126"/>
                  </a:cubicBezTo>
                  <a:cubicBezTo>
                    <a:pt x="42530" y="60252"/>
                    <a:pt x="10632" y="163033"/>
                    <a:pt x="5316" y="232145"/>
                  </a:cubicBezTo>
                  <a:cubicBezTo>
                    <a:pt x="0" y="301257"/>
                    <a:pt x="10632" y="405810"/>
                    <a:pt x="58479" y="444796"/>
                  </a:cubicBezTo>
                  <a:cubicBezTo>
                    <a:pt x="106326" y="483782"/>
                    <a:pt x="230373" y="471377"/>
                    <a:pt x="292396" y="466061"/>
                  </a:cubicBezTo>
                  <a:cubicBezTo>
                    <a:pt x="354419" y="460745"/>
                    <a:pt x="421759" y="434163"/>
                    <a:pt x="430619" y="412898"/>
                  </a:cubicBezTo>
                  <a:cubicBezTo>
                    <a:pt x="439479" y="391633"/>
                    <a:pt x="345558" y="363279"/>
                    <a:pt x="345558" y="338470"/>
                  </a:cubicBezTo>
                  <a:cubicBezTo>
                    <a:pt x="345558" y="313661"/>
                    <a:pt x="434163" y="294168"/>
                    <a:pt x="430619" y="264042"/>
                  </a:cubicBezTo>
                  <a:cubicBezTo>
                    <a:pt x="427075" y="233917"/>
                    <a:pt x="322521" y="187843"/>
                    <a:pt x="324293" y="157717"/>
                  </a:cubicBezTo>
                  <a:cubicBezTo>
                    <a:pt x="326065" y="127592"/>
                    <a:pt x="423530" y="106326"/>
                    <a:pt x="441251" y="83289"/>
                  </a:cubicBezTo>
                  <a:cubicBezTo>
                    <a:pt x="458972" y="60252"/>
                    <a:pt x="444795" y="35442"/>
                    <a:pt x="419986" y="3012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2">
                    <a:shade val="30000"/>
                    <a:satMod val="115000"/>
                  </a:schemeClr>
                </a:gs>
                <a:gs pos="50000">
                  <a:schemeClr val="bg2">
                    <a:shade val="67500"/>
                    <a:satMod val="115000"/>
                  </a:schemeClr>
                </a:gs>
                <a:gs pos="100000">
                  <a:schemeClr val="bg2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342900" indent="-342900" eaLnBrk="0" hangingPunct="0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Font typeface="Wingdings" pitchFamily="2" charset="2"/>
                <a:buChar char="§"/>
                <a:defRPr/>
              </a:pPr>
              <a:endParaRPr lang="en-US" sz="1000" dirty="0">
                <a:solidFill>
                  <a:srgbClr val="FFFFFF"/>
                </a:solidFill>
                <a:latin typeface="Arial"/>
                <a:ea typeface="ＭＳ Ｐゴシック" charset="0"/>
                <a:cs typeface="Arial" panose="020B0604020202020204" pitchFamily="34" charset="0"/>
              </a:endParaRPr>
            </a:p>
          </p:txBody>
        </p:sp>
        <p:sp>
          <p:nvSpPr>
            <p:cNvPr id="107" name="Freeform 53"/>
            <p:cNvSpPr>
              <a:spLocks noChangeArrowheads="1"/>
            </p:cNvSpPr>
            <p:nvPr/>
          </p:nvSpPr>
          <p:spPr bwMode="auto">
            <a:xfrm>
              <a:off x="5662041" y="4203677"/>
              <a:ext cx="1064856" cy="443616"/>
            </a:xfrm>
            <a:custGeom>
              <a:avLst/>
              <a:gdLst>
                <a:gd name="T0" fmla="*/ 44262 w 1251098"/>
                <a:gd name="T1" fmla="*/ 183690 h 627321"/>
                <a:gd name="T2" fmla="*/ 192974 w 1251098"/>
                <a:gd name="T3" fmla="*/ 98909 h 627321"/>
                <a:gd name="T4" fmla="*/ 479781 w 1251098"/>
                <a:gd name="T5" fmla="*/ 120106 h 627321"/>
                <a:gd name="T6" fmla="*/ 787837 w 1251098"/>
                <a:gd name="T7" fmla="*/ 120106 h 627321"/>
                <a:gd name="T8" fmla="*/ 1149000 w 1251098"/>
                <a:gd name="T9" fmla="*/ 3536 h 627321"/>
                <a:gd name="T10" fmla="*/ 1212735 w 1251098"/>
                <a:gd name="T11" fmla="*/ 98909 h 627321"/>
                <a:gd name="T12" fmla="*/ 1085269 w 1251098"/>
                <a:gd name="T13" fmla="*/ 310864 h 627321"/>
                <a:gd name="T14" fmla="*/ 1138376 w 1251098"/>
                <a:gd name="T15" fmla="*/ 469827 h 627321"/>
                <a:gd name="T16" fmla="*/ 1233981 w 1251098"/>
                <a:gd name="T17" fmla="*/ 596999 h 627321"/>
                <a:gd name="T18" fmla="*/ 1042772 w 1251098"/>
                <a:gd name="T19" fmla="*/ 607598 h 627321"/>
                <a:gd name="T20" fmla="*/ 745347 w 1251098"/>
                <a:gd name="T21" fmla="*/ 491023 h 627321"/>
                <a:gd name="T22" fmla="*/ 320445 w 1251098"/>
                <a:gd name="T23" fmla="*/ 491023 h 627321"/>
                <a:gd name="T24" fmla="*/ 44262 w 1251098"/>
                <a:gd name="T25" fmla="*/ 469827 h 627321"/>
                <a:gd name="T26" fmla="*/ 44262 w 1251098"/>
                <a:gd name="T27" fmla="*/ 183690 h 62732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51098"/>
                <a:gd name="T43" fmla="*/ 0 h 627321"/>
                <a:gd name="T44" fmla="*/ 1251098 w 1251098"/>
                <a:gd name="T45" fmla="*/ 627321 h 627321"/>
                <a:gd name="connsiteX0" fmla="*/ 44302 w 1251098"/>
                <a:gd name="connsiteY0" fmla="*/ 184298 h 627321"/>
                <a:gd name="connsiteX1" fmla="*/ 193158 w 1251098"/>
                <a:gd name="connsiteY1" fmla="*/ 99237 h 627321"/>
                <a:gd name="connsiteX2" fmla="*/ 480237 w 1251098"/>
                <a:gd name="connsiteY2" fmla="*/ 120502 h 627321"/>
                <a:gd name="connsiteX3" fmla="*/ 788581 w 1251098"/>
                <a:gd name="connsiteY3" fmla="*/ 120502 h 627321"/>
                <a:gd name="connsiteX4" fmla="*/ 1150088 w 1251098"/>
                <a:gd name="connsiteY4" fmla="*/ 3544 h 627321"/>
                <a:gd name="connsiteX5" fmla="*/ 1213884 w 1251098"/>
                <a:gd name="connsiteY5" fmla="*/ 99237 h 627321"/>
                <a:gd name="connsiteX6" fmla="*/ 1086293 w 1251098"/>
                <a:gd name="connsiteY6" fmla="*/ 222730 h 627321"/>
                <a:gd name="connsiteX7" fmla="*/ 1139456 w 1251098"/>
                <a:gd name="connsiteY7" fmla="*/ 471377 h 627321"/>
                <a:gd name="connsiteX8" fmla="*/ 1235149 w 1251098"/>
                <a:gd name="connsiteY8" fmla="*/ 598967 h 627321"/>
                <a:gd name="connsiteX9" fmla="*/ 1043763 w 1251098"/>
                <a:gd name="connsiteY9" fmla="*/ 609600 h 627321"/>
                <a:gd name="connsiteX10" fmla="*/ 746051 w 1251098"/>
                <a:gd name="connsiteY10" fmla="*/ 492642 h 627321"/>
                <a:gd name="connsiteX11" fmla="*/ 320749 w 1251098"/>
                <a:gd name="connsiteY11" fmla="*/ 492642 h 627321"/>
                <a:gd name="connsiteX12" fmla="*/ 44302 w 1251098"/>
                <a:gd name="connsiteY12" fmla="*/ 471377 h 627321"/>
                <a:gd name="connsiteX13" fmla="*/ 44302 w 1251098"/>
                <a:gd name="connsiteY13" fmla="*/ 184298 h 627321"/>
                <a:gd name="connsiteX0" fmla="*/ 44302 w 1251098"/>
                <a:gd name="connsiteY0" fmla="*/ 236306 h 679329"/>
                <a:gd name="connsiteX1" fmla="*/ 193158 w 1251098"/>
                <a:gd name="connsiteY1" fmla="*/ 151245 h 679329"/>
                <a:gd name="connsiteX2" fmla="*/ 480237 w 1251098"/>
                <a:gd name="connsiteY2" fmla="*/ 172510 h 679329"/>
                <a:gd name="connsiteX3" fmla="*/ 788581 w 1251098"/>
                <a:gd name="connsiteY3" fmla="*/ 172510 h 679329"/>
                <a:gd name="connsiteX4" fmla="*/ 1144477 w 1251098"/>
                <a:gd name="connsiteY4" fmla="*/ 3544 h 679329"/>
                <a:gd name="connsiteX5" fmla="*/ 1213884 w 1251098"/>
                <a:gd name="connsiteY5" fmla="*/ 151245 h 679329"/>
                <a:gd name="connsiteX6" fmla="*/ 1086293 w 1251098"/>
                <a:gd name="connsiteY6" fmla="*/ 274738 h 679329"/>
                <a:gd name="connsiteX7" fmla="*/ 1139456 w 1251098"/>
                <a:gd name="connsiteY7" fmla="*/ 523385 h 679329"/>
                <a:gd name="connsiteX8" fmla="*/ 1235149 w 1251098"/>
                <a:gd name="connsiteY8" fmla="*/ 650975 h 679329"/>
                <a:gd name="connsiteX9" fmla="*/ 1043763 w 1251098"/>
                <a:gd name="connsiteY9" fmla="*/ 661608 h 679329"/>
                <a:gd name="connsiteX10" fmla="*/ 746051 w 1251098"/>
                <a:gd name="connsiteY10" fmla="*/ 544650 h 679329"/>
                <a:gd name="connsiteX11" fmla="*/ 320749 w 1251098"/>
                <a:gd name="connsiteY11" fmla="*/ 544650 h 679329"/>
                <a:gd name="connsiteX12" fmla="*/ 44302 w 1251098"/>
                <a:gd name="connsiteY12" fmla="*/ 523385 h 679329"/>
                <a:gd name="connsiteX13" fmla="*/ 44302 w 1251098"/>
                <a:gd name="connsiteY13" fmla="*/ 236306 h 679329"/>
                <a:gd name="connsiteX0" fmla="*/ 44302 w 1251098"/>
                <a:gd name="connsiteY0" fmla="*/ 246213 h 689236"/>
                <a:gd name="connsiteX1" fmla="*/ 193158 w 1251098"/>
                <a:gd name="connsiteY1" fmla="*/ 161152 h 689236"/>
                <a:gd name="connsiteX2" fmla="*/ 480237 w 1251098"/>
                <a:gd name="connsiteY2" fmla="*/ 182417 h 689236"/>
                <a:gd name="connsiteX3" fmla="*/ 788581 w 1251098"/>
                <a:gd name="connsiteY3" fmla="*/ 182417 h 689236"/>
                <a:gd name="connsiteX4" fmla="*/ 1144477 w 1251098"/>
                <a:gd name="connsiteY4" fmla="*/ 13451 h 689236"/>
                <a:gd name="connsiteX5" fmla="*/ 1236325 w 1251098"/>
                <a:gd name="connsiteY5" fmla="*/ 101713 h 689236"/>
                <a:gd name="connsiteX6" fmla="*/ 1086293 w 1251098"/>
                <a:gd name="connsiteY6" fmla="*/ 284645 h 689236"/>
                <a:gd name="connsiteX7" fmla="*/ 1139456 w 1251098"/>
                <a:gd name="connsiteY7" fmla="*/ 533292 h 689236"/>
                <a:gd name="connsiteX8" fmla="*/ 1235149 w 1251098"/>
                <a:gd name="connsiteY8" fmla="*/ 660882 h 689236"/>
                <a:gd name="connsiteX9" fmla="*/ 1043763 w 1251098"/>
                <a:gd name="connsiteY9" fmla="*/ 671515 h 689236"/>
                <a:gd name="connsiteX10" fmla="*/ 746051 w 1251098"/>
                <a:gd name="connsiteY10" fmla="*/ 554557 h 689236"/>
                <a:gd name="connsiteX11" fmla="*/ 320749 w 1251098"/>
                <a:gd name="connsiteY11" fmla="*/ 554557 h 689236"/>
                <a:gd name="connsiteX12" fmla="*/ 44302 w 1251098"/>
                <a:gd name="connsiteY12" fmla="*/ 533292 h 689236"/>
                <a:gd name="connsiteX13" fmla="*/ 44302 w 1251098"/>
                <a:gd name="connsiteY13" fmla="*/ 246213 h 689236"/>
                <a:gd name="connsiteX0" fmla="*/ 44302 w 1251098"/>
                <a:gd name="connsiteY0" fmla="*/ 246213 h 689236"/>
                <a:gd name="connsiteX1" fmla="*/ 193158 w 1251098"/>
                <a:gd name="connsiteY1" fmla="*/ 161152 h 689236"/>
                <a:gd name="connsiteX2" fmla="*/ 480237 w 1251098"/>
                <a:gd name="connsiteY2" fmla="*/ 182417 h 689236"/>
                <a:gd name="connsiteX3" fmla="*/ 788581 w 1251098"/>
                <a:gd name="connsiteY3" fmla="*/ 182417 h 689236"/>
                <a:gd name="connsiteX4" fmla="*/ 1144477 w 1251098"/>
                <a:gd name="connsiteY4" fmla="*/ 13451 h 689236"/>
                <a:gd name="connsiteX5" fmla="*/ 1236325 w 1251098"/>
                <a:gd name="connsiteY5" fmla="*/ 101713 h 689236"/>
                <a:gd name="connsiteX6" fmla="*/ 1103122 w 1251098"/>
                <a:gd name="connsiteY6" fmla="*/ 299506 h 689236"/>
                <a:gd name="connsiteX7" fmla="*/ 1139456 w 1251098"/>
                <a:gd name="connsiteY7" fmla="*/ 533292 h 689236"/>
                <a:gd name="connsiteX8" fmla="*/ 1235149 w 1251098"/>
                <a:gd name="connsiteY8" fmla="*/ 660882 h 689236"/>
                <a:gd name="connsiteX9" fmla="*/ 1043763 w 1251098"/>
                <a:gd name="connsiteY9" fmla="*/ 671515 h 689236"/>
                <a:gd name="connsiteX10" fmla="*/ 746051 w 1251098"/>
                <a:gd name="connsiteY10" fmla="*/ 554557 h 689236"/>
                <a:gd name="connsiteX11" fmla="*/ 320749 w 1251098"/>
                <a:gd name="connsiteY11" fmla="*/ 554557 h 689236"/>
                <a:gd name="connsiteX12" fmla="*/ 44302 w 1251098"/>
                <a:gd name="connsiteY12" fmla="*/ 533292 h 689236"/>
                <a:gd name="connsiteX13" fmla="*/ 44302 w 1251098"/>
                <a:gd name="connsiteY13" fmla="*/ 246213 h 689236"/>
                <a:gd name="connsiteX0" fmla="*/ 44302 w 1251098"/>
                <a:gd name="connsiteY0" fmla="*/ 246213 h 689236"/>
                <a:gd name="connsiteX1" fmla="*/ 193158 w 1251098"/>
                <a:gd name="connsiteY1" fmla="*/ 161152 h 689236"/>
                <a:gd name="connsiteX2" fmla="*/ 480237 w 1251098"/>
                <a:gd name="connsiteY2" fmla="*/ 182417 h 689236"/>
                <a:gd name="connsiteX3" fmla="*/ 788581 w 1251098"/>
                <a:gd name="connsiteY3" fmla="*/ 182417 h 689236"/>
                <a:gd name="connsiteX4" fmla="*/ 1144477 w 1251098"/>
                <a:gd name="connsiteY4" fmla="*/ 13451 h 689236"/>
                <a:gd name="connsiteX5" fmla="*/ 1236325 w 1251098"/>
                <a:gd name="connsiteY5" fmla="*/ 101713 h 689236"/>
                <a:gd name="connsiteX6" fmla="*/ 1103122 w 1251098"/>
                <a:gd name="connsiteY6" fmla="*/ 299506 h 689236"/>
                <a:gd name="connsiteX7" fmla="*/ 1139456 w 1251098"/>
                <a:gd name="connsiteY7" fmla="*/ 533292 h 689236"/>
                <a:gd name="connsiteX8" fmla="*/ 1235149 w 1251098"/>
                <a:gd name="connsiteY8" fmla="*/ 660882 h 689236"/>
                <a:gd name="connsiteX9" fmla="*/ 1043763 w 1251098"/>
                <a:gd name="connsiteY9" fmla="*/ 671515 h 689236"/>
                <a:gd name="connsiteX10" fmla="*/ 746051 w 1251098"/>
                <a:gd name="connsiteY10" fmla="*/ 554557 h 689236"/>
                <a:gd name="connsiteX11" fmla="*/ 320749 w 1251098"/>
                <a:gd name="connsiteY11" fmla="*/ 554557 h 689236"/>
                <a:gd name="connsiteX12" fmla="*/ 44302 w 1251098"/>
                <a:gd name="connsiteY12" fmla="*/ 533292 h 689236"/>
                <a:gd name="connsiteX13" fmla="*/ 44302 w 1251098"/>
                <a:gd name="connsiteY13" fmla="*/ 246213 h 689236"/>
                <a:gd name="connsiteX0" fmla="*/ 44302 w 1251098"/>
                <a:gd name="connsiteY0" fmla="*/ 246213 h 689236"/>
                <a:gd name="connsiteX1" fmla="*/ 193158 w 1251098"/>
                <a:gd name="connsiteY1" fmla="*/ 161152 h 689236"/>
                <a:gd name="connsiteX2" fmla="*/ 480237 w 1251098"/>
                <a:gd name="connsiteY2" fmla="*/ 182417 h 689236"/>
                <a:gd name="connsiteX3" fmla="*/ 788581 w 1251098"/>
                <a:gd name="connsiteY3" fmla="*/ 182417 h 689236"/>
                <a:gd name="connsiteX4" fmla="*/ 1144477 w 1251098"/>
                <a:gd name="connsiteY4" fmla="*/ 13451 h 689236"/>
                <a:gd name="connsiteX5" fmla="*/ 1236325 w 1251098"/>
                <a:gd name="connsiteY5" fmla="*/ 101713 h 689236"/>
                <a:gd name="connsiteX6" fmla="*/ 1103122 w 1251098"/>
                <a:gd name="connsiteY6" fmla="*/ 299506 h 689236"/>
                <a:gd name="connsiteX7" fmla="*/ 1139456 w 1251098"/>
                <a:gd name="connsiteY7" fmla="*/ 533292 h 689236"/>
                <a:gd name="connsiteX8" fmla="*/ 1235149 w 1251098"/>
                <a:gd name="connsiteY8" fmla="*/ 660882 h 689236"/>
                <a:gd name="connsiteX9" fmla="*/ 1043763 w 1251098"/>
                <a:gd name="connsiteY9" fmla="*/ 671515 h 689236"/>
                <a:gd name="connsiteX10" fmla="*/ 746051 w 1251098"/>
                <a:gd name="connsiteY10" fmla="*/ 554557 h 689236"/>
                <a:gd name="connsiteX11" fmla="*/ 320749 w 1251098"/>
                <a:gd name="connsiteY11" fmla="*/ 554557 h 689236"/>
                <a:gd name="connsiteX12" fmla="*/ 44302 w 1251098"/>
                <a:gd name="connsiteY12" fmla="*/ 533292 h 689236"/>
                <a:gd name="connsiteX13" fmla="*/ 44302 w 1251098"/>
                <a:gd name="connsiteY13" fmla="*/ 246213 h 689236"/>
                <a:gd name="connsiteX0" fmla="*/ 44302 w 1251098"/>
                <a:gd name="connsiteY0" fmla="*/ 246213 h 689236"/>
                <a:gd name="connsiteX1" fmla="*/ 193158 w 1251098"/>
                <a:gd name="connsiteY1" fmla="*/ 161152 h 689236"/>
                <a:gd name="connsiteX2" fmla="*/ 480237 w 1251098"/>
                <a:gd name="connsiteY2" fmla="*/ 182417 h 689236"/>
                <a:gd name="connsiteX3" fmla="*/ 788581 w 1251098"/>
                <a:gd name="connsiteY3" fmla="*/ 182417 h 689236"/>
                <a:gd name="connsiteX4" fmla="*/ 1144477 w 1251098"/>
                <a:gd name="connsiteY4" fmla="*/ 13451 h 689236"/>
                <a:gd name="connsiteX5" fmla="*/ 1236325 w 1251098"/>
                <a:gd name="connsiteY5" fmla="*/ 101713 h 689236"/>
                <a:gd name="connsiteX6" fmla="*/ 1103122 w 1251098"/>
                <a:gd name="connsiteY6" fmla="*/ 299506 h 689236"/>
                <a:gd name="connsiteX7" fmla="*/ 1139456 w 1251098"/>
                <a:gd name="connsiteY7" fmla="*/ 533292 h 689236"/>
                <a:gd name="connsiteX8" fmla="*/ 1235149 w 1251098"/>
                <a:gd name="connsiteY8" fmla="*/ 660882 h 689236"/>
                <a:gd name="connsiteX9" fmla="*/ 1043763 w 1251098"/>
                <a:gd name="connsiteY9" fmla="*/ 671515 h 689236"/>
                <a:gd name="connsiteX10" fmla="*/ 746051 w 1251098"/>
                <a:gd name="connsiteY10" fmla="*/ 554557 h 689236"/>
                <a:gd name="connsiteX11" fmla="*/ 320749 w 1251098"/>
                <a:gd name="connsiteY11" fmla="*/ 554557 h 689236"/>
                <a:gd name="connsiteX12" fmla="*/ 44302 w 1251098"/>
                <a:gd name="connsiteY12" fmla="*/ 533292 h 689236"/>
                <a:gd name="connsiteX13" fmla="*/ 44302 w 1251098"/>
                <a:gd name="connsiteY13" fmla="*/ 246213 h 689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51098" h="689236">
                  <a:moveTo>
                    <a:pt x="44302" y="246213"/>
                  </a:moveTo>
                  <a:cubicBezTo>
                    <a:pt x="69111" y="184190"/>
                    <a:pt x="120502" y="171785"/>
                    <a:pt x="193158" y="161152"/>
                  </a:cubicBezTo>
                  <a:cubicBezTo>
                    <a:pt x="265814" y="150519"/>
                    <a:pt x="381000" y="178873"/>
                    <a:pt x="480237" y="182417"/>
                  </a:cubicBezTo>
                  <a:cubicBezTo>
                    <a:pt x="579474" y="185961"/>
                    <a:pt x="677874" y="210578"/>
                    <a:pt x="788581" y="182417"/>
                  </a:cubicBezTo>
                  <a:cubicBezTo>
                    <a:pt x="899288" y="154256"/>
                    <a:pt x="1069853" y="26902"/>
                    <a:pt x="1144477" y="13451"/>
                  </a:cubicBezTo>
                  <a:cubicBezTo>
                    <a:pt x="1219101" y="0"/>
                    <a:pt x="1243217" y="54037"/>
                    <a:pt x="1236325" y="101713"/>
                  </a:cubicBezTo>
                  <a:cubicBezTo>
                    <a:pt x="1229433" y="149389"/>
                    <a:pt x="1147319" y="145850"/>
                    <a:pt x="1103122" y="299506"/>
                  </a:cubicBezTo>
                  <a:cubicBezTo>
                    <a:pt x="1086977" y="371436"/>
                    <a:pt x="1117451" y="473063"/>
                    <a:pt x="1139456" y="533292"/>
                  </a:cubicBezTo>
                  <a:cubicBezTo>
                    <a:pt x="1161461" y="593521"/>
                    <a:pt x="1251098" y="637845"/>
                    <a:pt x="1235149" y="660882"/>
                  </a:cubicBezTo>
                  <a:cubicBezTo>
                    <a:pt x="1219200" y="683919"/>
                    <a:pt x="1125279" y="689236"/>
                    <a:pt x="1043763" y="671515"/>
                  </a:cubicBezTo>
                  <a:cubicBezTo>
                    <a:pt x="962247" y="653794"/>
                    <a:pt x="866553" y="574050"/>
                    <a:pt x="746051" y="554557"/>
                  </a:cubicBezTo>
                  <a:cubicBezTo>
                    <a:pt x="625549" y="535064"/>
                    <a:pt x="437707" y="558101"/>
                    <a:pt x="320749" y="554557"/>
                  </a:cubicBezTo>
                  <a:cubicBezTo>
                    <a:pt x="203791" y="551013"/>
                    <a:pt x="88604" y="588227"/>
                    <a:pt x="44302" y="533292"/>
                  </a:cubicBezTo>
                  <a:cubicBezTo>
                    <a:pt x="0" y="478357"/>
                    <a:pt x="19493" y="308236"/>
                    <a:pt x="44302" y="24621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6">
                    <a:shade val="30000"/>
                    <a:satMod val="115000"/>
                  </a:schemeClr>
                </a:gs>
                <a:gs pos="50000">
                  <a:schemeClr val="accent6">
                    <a:shade val="67500"/>
                    <a:satMod val="115000"/>
                  </a:schemeClr>
                </a:gs>
                <a:gs pos="100000">
                  <a:schemeClr val="accent6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000" b="1" dirty="0">
                <a:ln w="12700">
                  <a:solidFill>
                    <a:srgbClr val="F8F45A">
                      <a:satMod val="155000"/>
                    </a:srgbClr>
                  </a:solidFill>
                  <a:prstDash val="solid"/>
                </a:ln>
                <a:solidFill>
                  <a:srgbClr val="CDCDCF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MT" charset="0"/>
                <a:ea typeface="ＭＳ Ｐゴシック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5972" name="Group 7"/>
          <p:cNvGrpSpPr>
            <a:grpSpLocks/>
          </p:cNvGrpSpPr>
          <p:nvPr/>
        </p:nvGrpSpPr>
        <p:grpSpPr bwMode="auto">
          <a:xfrm>
            <a:off x="5057775" y="5534025"/>
            <a:ext cx="909638" cy="781050"/>
            <a:chOff x="3031535" y="5534350"/>
            <a:chExt cx="908390" cy="779988"/>
          </a:xfrm>
        </p:grpSpPr>
        <p:grpSp>
          <p:nvGrpSpPr>
            <p:cNvPr id="3" name="Group 2"/>
            <p:cNvGrpSpPr/>
            <p:nvPr/>
          </p:nvGrpSpPr>
          <p:grpSpPr>
            <a:xfrm>
              <a:off x="3031535" y="5534350"/>
              <a:ext cx="890644" cy="779988"/>
              <a:chOff x="3031535" y="5534350"/>
              <a:chExt cx="890644" cy="779988"/>
            </a:xfrm>
            <a:gradFill>
              <a:gsLst>
                <a:gs pos="0">
                  <a:schemeClr val="bg2">
                    <a:lumMod val="25000"/>
                  </a:schemeClr>
                </a:gs>
                <a:gs pos="50000">
                  <a:schemeClr val="accent1"/>
                </a:gs>
                <a:gs pos="100000">
                  <a:schemeClr val="accent4"/>
                </a:gs>
              </a:gsLst>
              <a:path path="circle">
                <a:fillToRect l="50000" t="50000" r="50000" b="50000"/>
              </a:path>
            </a:gradFill>
          </p:grpSpPr>
          <p:sp>
            <p:nvSpPr>
              <p:cNvPr id="111" name="Freeform 110"/>
              <p:cNvSpPr/>
              <p:nvPr/>
            </p:nvSpPr>
            <p:spPr bwMode="auto">
              <a:xfrm>
                <a:off x="3031535" y="5534350"/>
                <a:ext cx="890644" cy="779988"/>
              </a:xfrm>
              <a:custGeom>
                <a:avLst/>
                <a:gdLst>
                  <a:gd name="connsiteX0" fmla="*/ 56752 w 760015"/>
                  <a:gd name="connsiteY0" fmla="*/ 164306 h 779860"/>
                  <a:gd name="connsiteX1" fmla="*/ 159146 w 760015"/>
                  <a:gd name="connsiteY1" fmla="*/ 76200 h 779860"/>
                  <a:gd name="connsiteX2" fmla="*/ 306784 w 760015"/>
                  <a:gd name="connsiteY2" fmla="*/ 7144 h 779860"/>
                  <a:gd name="connsiteX3" fmla="*/ 511571 w 760015"/>
                  <a:gd name="connsiteY3" fmla="*/ 33337 h 779860"/>
                  <a:gd name="connsiteX4" fmla="*/ 654446 w 760015"/>
                  <a:gd name="connsiteY4" fmla="*/ 142875 h 779860"/>
                  <a:gd name="connsiteX5" fmla="*/ 740171 w 760015"/>
                  <a:gd name="connsiteY5" fmla="*/ 288131 h 779860"/>
                  <a:gd name="connsiteX6" fmla="*/ 744934 w 760015"/>
                  <a:gd name="connsiteY6" fmla="*/ 495300 h 779860"/>
                  <a:gd name="connsiteX7" fmla="*/ 649684 w 760015"/>
                  <a:gd name="connsiteY7" fmla="*/ 671512 h 779860"/>
                  <a:gd name="connsiteX8" fmla="*/ 518715 w 760015"/>
                  <a:gd name="connsiteY8" fmla="*/ 747712 h 779860"/>
                  <a:gd name="connsiteX9" fmla="*/ 340121 w 760015"/>
                  <a:gd name="connsiteY9" fmla="*/ 769144 h 779860"/>
                  <a:gd name="connsiteX10" fmla="*/ 137715 w 760015"/>
                  <a:gd name="connsiteY10" fmla="*/ 683419 h 779860"/>
                  <a:gd name="connsiteX11" fmla="*/ 21034 w 760015"/>
                  <a:gd name="connsiteY11" fmla="*/ 481012 h 779860"/>
                  <a:gd name="connsiteX12" fmla="*/ 11509 w 760015"/>
                  <a:gd name="connsiteY12" fmla="*/ 259556 h 779860"/>
                  <a:gd name="connsiteX13" fmla="*/ 56752 w 760015"/>
                  <a:gd name="connsiteY13" fmla="*/ 164306 h 779860"/>
                  <a:gd name="connsiteX0" fmla="*/ 51139 w 748527"/>
                  <a:gd name="connsiteY0" fmla="*/ 175406 h 783737"/>
                  <a:gd name="connsiteX1" fmla="*/ 31422 w 748527"/>
                  <a:gd name="connsiteY1" fmla="*/ 11061 h 783737"/>
                  <a:gd name="connsiteX2" fmla="*/ 301171 w 748527"/>
                  <a:gd name="connsiteY2" fmla="*/ 18244 h 783737"/>
                  <a:gd name="connsiteX3" fmla="*/ 505958 w 748527"/>
                  <a:gd name="connsiteY3" fmla="*/ 44437 h 783737"/>
                  <a:gd name="connsiteX4" fmla="*/ 648833 w 748527"/>
                  <a:gd name="connsiteY4" fmla="*/ 153975 h 783737"/>
                  <a:gd name="connsiteX5" fmla="*/ 734558 w 748527"/>
                  <a:gd name="connsiteY5" fmla="*/ 299231 h 783737"/>
                  <a:gd name="connsiteX6" fmla="*/ 739321 w 748527"/>
                  <a:gd name="connsiteY6" fmla="*/ 506400 h 783737"/>
                  <a:gd name="connsiteX7" fmla="*/ 644071 w 748527"/>
                  <a:gd name="connsiteY7" fmla="*/ 682612 h 783737"/>
                  <a:gd name="connsiteX8" fmla="*/ 513102 w 748527"/>
                  <a:gd name="connsiteY8" fmla="*/ 758812 h 783737"/>
                  <a:gd name="connsiteX9" fmla="*/ 334508 w 748527"/>
                  <a:gd name="connsiteY9" fmla="*/ 780244 h 783737"/>
                  <a:gd name="connsiteX10" fmla="*/ 132102 w 748527"/>
                  <a:gd name="connsiteY10" fmla="*/ 694519 h 783737"/>
                  <a:gd name="connsiteX11" fmla="*/ 15421 w 748527"/>
                  <a:gd name="connsiteY11" fmla="*/ 492112 h 783737"/>
                  <a:gd name="connsiteX12" fmla="*/ 5896 w 748527"/>
                  <a:gd name="connsiteY12" fmla="*/ 270656 h 783737"/>
                  <a:gd name="connsiteX13" fmla="*/ 51139 w 748527"/>
                  <a:gd name="connsiteY13" fmla="*/ 175406 h 783737"/>
                  <a:gd name="connsiteX0" fmla="*/ 238 w 804473"/>
                  <a:gd name="connsiteY0" fmla="*/ 142662 h 781489"/>
                  <a:gd name="connsiteX1" fmla="*/ 87368 w 804473"/>
                  <a:gd name="connsiteY1" fmla="*/ 8813 h 781489"/>
                  <a:gd name="connsiteX2" fmla="*/ 357117 w 804473"/>
                  <a:gd name="connsiteY2" fmla="*/ 15996 h 781489"/>
                  <a:gd name="connsiteX3" fmla="*/ 561904 w 804473"/>
                  <a:gd name="connsiteY3" fmla="*/ 42189 h 781489"/>
                  <a:gd name="connsiteX4" fmla="*/ 704779 w 804473"/>
                  <a:gd name="connsiteY4" fmla="*/ 151727 h 781489"/>
                  <a:gd name="connsiteX5" fmla="*/ 790504 w 804473"/>
                  <a:gd name="connsiteY5" fmla="*/ 296983 h 781489"/>
                  <a:gd name="connsiteX6" fmla="*/ 795267 w 804473"/>
                  <a:gd name="connsiteY6" fmla="*/ 504152 h 781489"/>
                  <a:gd name="connsiteX7" fmla="*/ 700017 w 804473"/>
                  <a:gd name="connsiteY7" fmla="*/ 680364 h 781489"/>
                  <a:gd name="connsiteX8" fmla="*/ 569048 w 804473"/>
                  <a:gd name="connsiteY8" fmla="*/ 756564 h 781489"/>
                  <a:gd name="connsiteX9" fmla="*/ 390454 w 804473"/>
                  <a:gd name="connsiteY9" fmla="*/ 777996 h 781489"/>
                  <a:gd name="connsiteX10" fmla="*/ 188048 w 804473"/>
                  <a:gd name="connsiteY10" fmla="*/ 692271 h 781489"/>
                  <a:gd name="connsiteX11" fmla="*/ 71367 w 804473"/>
                  <a:gd name="connsiteY11" fmla="*/ 489864 h 781489"/>
                  <a:gd name="connsiteX12" fmla="*/ 61842 w 804473"/>
                  <a:gd name="connsiteY12" fmla="*/ 268408 h 781489"/>
                  <a:gd name="connsiteX13" fmla="*/ 238 w 804473"/>
                  <a:gd name="connsiteY13" fmla="*/ 142662 h 781489"/>
                  <a:gd name="connsiteX0" fmla="*/ 47629 w 851864"/>
                  <a:gd name="connsiteY0" fmla="*/ 142662 h 781489"/>
                  <a:gd name="connsiteX1" fmla="*/ 134759 w 851864"/>
                  <a:gd name="connsiteY1" fmla="*/ 8813 h 781489"/>
                  <a:gd name="connsiteX2" fmla="*/ 404508 w 851864"/>
                  <a:gd name="connsiteY2" fmla="*/ 15996 h 781489"/>
                  <a:gd name="connsiteX3" fmla="*/ 609295 w 851864"/>
                  <a:gd name="connsiteY3" fmla="*/ 42189 h 781489"/>
                  <a:gd name="connsiteX4" fmla="*/ 752170 w 851864"/>
                  <a:gd name="connsiteY4" fmla="*/ 151727 h 781489"/>
                  <a:gd name="connsiteX5" fmla="*/ 837895 w 851864"/>
                  <a:gd name="connsiteY5" fmla="*/ 296983 h 781489"/>
                  <a:gd name="connsiteX6" fmla="*/ 842658 w 851864"/>
                  <a:gd name="connsiteY6" fmla="*/ 504152 h 781489"/>
                  <a:gd name="connsiteX7" fmla="*/ 747408 w 851864"/>
                  <a:gd name="connsiteY7" fmla="*/ 680364 h 781489"/>
                  <a:gd name="connsiteX8" fmla="*/ 616439 w 851864"/>
                  <a:gd name="connsiteY8" fmla="*/ 756564 h 781489"/>
                  <a:gd name="connsiteX9" fmla="*/ 437845 w 851864"/>
                  <a:gd name="connsiteY9" fmla="*/ 777996 h 781489"/>
                  <a:gd name="connsiteX10" fmla="*/ 235439 w 851864"/>
                  <a:gd name="connsiteY10" fmla="*/ 692271 h 781489"/>
                  <a:gd name="connsiteX11" fmla="*/ 118758 w 851864"/>
                  <a:gd name="connsiteY11" fmla="*/ 489864 h 781489"/>
                  <a:gd name="connsiteX12" fmla="*/ 2386 w 851864"/>
                  <a:gd name="connsiteY12" fmla="*/ 283656 h 781489"/>
                  <a:gd name="connsiteX13" fmla="*/ 47629 w 851864"/>
                  <a:gd name="connsiteY13" fmla="*/ 142662 h 781489"/>
                  <a:gd name="connsiteX0" fmla="*/ 51139 w 855374"/>
                  <a:gd name="connsiteY0" fmla="*/ 142662 h 781489"/>
                  <a:gd name="connsiteX1" fmla="*/ 138269 w 855374"/>
                  <a:gd name="connsiteY1" fmla="*/ 8813 h 781489"/>
                  <a:gd name="connsiteX2" fmla="*/ 408018 w 855374"/>
                  <a:gd name="connsiteY2" fmla="*/ 15996 h 781489"/>
                  <a:gd name="connsiteX3" fmla="*/ 612805 w 855374"/>
                  <a:gd name="connsiteY3" fmla="*/ 42189 h 781489"/>
                  <a:gd name="connsiteX4" fmla="*/ 755680 w 855374"/>
                  <a:gd name="connsiteY4" fmla="*/ 151727 h 781489"/>
                  <a:gd name="connsiteX5" fmla="*/ 841405 w 855374"/>
                  <a:gd name="connsiteY5" fmla="*/ 296983 h 781489"/>
                  <a:gd name="connsiteX6" fmla="*/ 846168 w 855374"/>
                  <a:gd name="connsiteY6" fmla="*/ 504152 h 781489"/>
                  <a:gd name="connsiteX7" fmla="*/ 750918 w 855374"/>
                  <a:gd name="connsiteY7" fmla="*/ 680364 h 781489"/>
                  <a:gd name="connsiteX8" fmla="*/ 619949 w 855374"/>
                  <a:gd name="connsiteY8" fmla="*/ 756564 h 781489"/>
                  <a:gd name="connsiteX9" fmla="*/ 441355 w 855374"/>
                  <a:gd name="connsiteY9" fmla="*/ 777996 h 781489"/>
                  <a:gd name="connsiteX10" fmla="*/ 238949 w 855374"/>
                  <a:gd name="connsiteY10" fmla="*/ 692271 h 781489"/>
                  <a:gd name="connsiteX11" fmla="*/ 183324 w 855374"/>
                  <a:gd name="connsiteY11" fmla="*/ 444121 h 781489"/>
                  <a:gd name="connsiteX12" fmla="*/ 5896 w 855374"/>
                  <a:gd name="connsiteY12" fmla="*/ 283656 h 781489"/>
                  <a:gd name="connsiteX13" fmla="*/ 51139 w 855374"/>
                  <a:gd name="connsiteY13" fmla="*/ 142662 h 781489"/>
                  <a:gd name="connsiteX0" fmla="*/ 51139 w 850379"/>
                  <a:gd name="connsiteY0" fmla="*/ 142662 h 780386"/>
                  <a:gd name="connsiteX1" fmla="*/ 138269 w 850379"/>
                  <a:gd name="connsiteY1" fmla="*/ 8813 h 780386"/>
                  <a:gd name="connsiteX2" fmla="*/ 408018 w 850379"/>
                  <a:gd name="connsiteY2" fmla="*/ 15996 h 780386"/>
                  <a:gd name="connsiteX3" fmla="*/ 612805 w 850379"/>
                  <a:gd name="connsiteY3" fmla="*/ 42189 h 780386"/>
                  <a:gd name="connsiteX4" fmla="*/ 755680 w 850379"/>
                  <a:gd name="connsiteY4" fmla="*/ 151727 h 780386"/>
                  <a:gd name="connsiteX5" fmla="*/ 841405 w 850379"/>
                  <a:gd name="connsiteY5" fmla="*/ 296983 h 780386"/>
                  <a:gd name="connsiteX6" fmla="*/ 846168 w 850379"/>
                  <a:gd name="connsiteY6" fmla="*/ 504152 h 780386"/>
                  <a:gd name="connsiteX7" fmla="*/ 827238 w 850379"/>
                  <a:gd name="connsiteY7" fmla="*/ 756603 h 780386"/>
                  <a:gd name="connsiteX8" fmla="*/ 619949 w 850379"/>
                  <a:gd name="connsiteY8" fmla="*/ 756564 h 780386"/>
                  <a:gd name="connsiteX9" fmla="*/ 441355 w 850379"/>
                  <a:gd name="connsiteY9" fmla="*/ 777996 h 780386"/>
                  <a:gd name="connsiteX10" fmla="*/ 238949 w 850379"/>
                  <a:gd name="connsiteY10" fmla="*/ 692271 h 780386"/>
                  <a:gd name="connsiteX11" fmla="*/ 183324 w 850379"/>
                  <a:gd name="connsiteY11" fmla="*/ 444121 h 780386"/>
                  <a:gd name="connsiteX12" fmla="*/ 5896 w 850379"/>
                  <a:gd name="connsiteY12" fmla="*/ 283656 h 780386"/>
                  <a:gd name="connsiteX13" fmla="*/ 51139 w 850379"/>
                  <a:gd name="connsiteY13" fmla="*/ 142662 h 780386"/>
                  <a:gd name="connsiteX0" fmla="*/ 51139 w 892090"/>
                  <a:gd name="connsiteY0" fmla="*/ 142662 h 780386"/>
                  <a:gd name="connsiteX1" fmla="*/ 138269 w 892090"/>
                  <a:gd name="connsiteY1" fmla="*/ 8813 h 780386"/>
                  <a:gd name="connsiteX2" fmla="*/ 408018 w 892090"/>
                  <a:gd name="connsiteY2" fmla="*/ 15996 h 780386"/>
                  <a:gd name="connsiteX3" fmla="*/ 612805 w 892090"/>
                  <a:gd name="connsiteY3" fmla="*/ 42189 h 780386"/>
                  <a:gd name="connsiteX4" fmla="*/ 755680 w 892090"/>
                  <a:gd name="connsiteY4" fmla="*/ 151727 h 780386"/>
                  <a:gd name="connsiteX5" fmla="*/ 841405 w 892090"/>
                  <a:gd name="connsiteY5" fmla="*/ 296983 h 780386"/>
                  <a:gd name="connsiteX6" fmla="*/ 891960 w 892090"/>
                  <a:gd name="connsiteY6" fmla="*/ 656630 h 780386"/>
                  <a:gd name="connsiteX7" fmla="*/ 827238 w 892090"/>
                  <a:gd name="connsiteY7" fmla="*/ 756603 h 780386"/>
                  <a:gd name="connsiteX8" fmla="*/ 619949 w 892090"/>
                  <a:gd name="connsiteY8" fmla="*/ 756564 h 780386"/>
                  <a:gd name="connsiteX9" fmla="*/ 441355 w 892090"/>
                  <a:gd name="connsiteY9" fmla="*/ 777996 h 780386"/>
                  <a:gd name="connsiteX10" fmla="*/ 238949 w 892090"/>
                  <a:gd name="connsiteY10" fmla="*/ 692271 h 780386"/>
                  <a:gd name="connsiteX11" fmla="*/ 183324 w 892090"/>
                  <a:gd name="connsiteY11" fmla="*/ 444121 h 780386"/>
                  <a:gd name="connsiteX12" fmla="*/ 5896 w 892090"/>
                  <a:gd name="connsiteY12" fmla="*/ 283656 h 780386"/>
                  <a:gd name="connsiteX13" fmla="*/ 51139 w 892090"/>
                  <a:gd name="connsiteY13" fmla="*/ 142662 h 780386"/>
                  <a:gd name="connsiteX0" fmla="*/ 51139 w 892040"/>
                  <a:gd name="connsiteY0" fmla="*/ 142662 h 780386"/>
                  <a:gd name="connsiteX1" fmla="*/ 138269 w 892040"/>
                  <a:gd name="connsiteY1" fmla="*/ 8813 h 780386"/>
                  <a:gd name="connsiteX2" fmla="*/ 408018 w 892040"/>
                  <a:gd name="connsiteY2" fmla="*/ 15996 h 780386"/>
                  <a:gd name="connsiteX3" fmla="*/ 612805 w 892040"/>
                  <a:gd name="connsiteY3" fmla="*/ 42189 h 780386"/>
                  <a:gd name="connsiteX4" fmla="*/ 877791 w 892040"/>
                  <a:gd name="connsiteY4" fmla="*/ 105984 h 780386"/>
                  <a:gd name="connsiteX5" fmla="*/ 841405 w 892040"/>
                  <a:gd name="connsiteY5" fmla="*/ 296983 h 780386"/>
                  <a:gd name="connsiteX6" fmla="*/ 891960 w 892040"/>
                  <a:gd name="connsiteY6" fmla="*/ 656630 h 780386"/>
                  <a:gd name="connsiteX7" fmla="*/ 827238 w 892040"/>
                  <a:gd name="connsiteY7" fmla="*/ 756603 h 780386"/>
                  <a:gd name="connsiteX8" fmla="*/ 619949 w 892040"/>
                  <a:gd name="connsiteY8" fmla="*/ 756564 h 780386"/>
                  <a:gd name="connsiteX9" fmla="*/ 441355 w 892040"/>
                  <a:gd name="connsiteY9" fmla="*/ 777996 h 780386"/>
                  <a:gd name="connsiteX10" fmla="*/ 238949 w 892040"/>
                  <a:gd name="connsiteY10" fmla="*/ 692271 h 780386"/>
                  <a:gd name="connsiteX11" fmla="*/ 183324 w 892040"/>
                  <a:gd name="connsiteY11" fmla="*/ 444121 h 780386"/>
                  <a:gd name="connsiteX12" fmla="*/ 5896 w 892040"/>
                  <a:gd name="connsiteY12" fmla="*/ 283656 h 780386"/>
                  <a:gd name="connsiteX13" fmla="*/ 51139 w 892040"/>
                  <a:gd name="connsiteY13" fmla="*/ 142662 h 780386"/>
                  <a:gd name="connsiteX0" fmla="*/ 51139 w 892040"/>
                  <a:gd name="connsiteY0" fmla="*/ 142662 h 780386"/>
                  <a:gd name="connsiteX1" fmla="*/ 138269 w 892040"/>
                  <a:gd name="connsiteY1" fmla="*/ 8813 h 780386"/>
                  <a:gd name="connsiteX2" fmla="*/ 408018 w 892040"/>
                  <a:gd name="connsiteY2" fmla="*/ 15996 h 780386"/>
                  <a:gd name="connsiteX3" fmla="*/ 750180 w 892040"/>
                  <a:gd name="connsiteY3" fmla="*/ 42189 h 780386"/>
                  <a:gd name="connsiteX4" fmla="*/ 877791 w 892040"/>
                  <a:gd name="connsiteY4" fmla="*/ 105984 h 780386"/>
                  <a:gd name="connsiteX5" fmla="*/ 841405 w 892040"/>
                  <a:gd name="connsiteY5" fmla="*/ 296983 h 780386"/>
                  <a:gd name="connsiteX6" fmla="*/ 891960 w 892040"/>
                  <a:gd name="connsiteY6" fmla="*/ 656630 h 780386"/>
                  <a:gd name="connsiteX7" fmla="*/ 827238 w 892040"/>
                  <a:gd name="connsiteY7" fmla="*/ 756603 h 780386"/>
                  <a:gd name="connsiteX8" fmla="*/ 619949 w 892040"/>
                  <a:gd name="connsiteY8" fmla="*/ 756564 h 780386"/>
                  <a:gd name="connsiteX9" fmla="*/ 441355 w 892040"/>
                  <a:gd name="connsiteY9" fmla="*/ 777996 h 780386"/>
                  <a:gd name="connsiteX10" fmla="*/ 238949 w 892040"/>
                  <a:gd name="connsiteY10" fmla="*/ 692271 h 780386"/>
                  <a:gd name="connsiteX11" fmla="*/ 183324 w 892040"/>
                  <a:gd name="connsiteY11" fmla="*/ 444121 h 780386"/>
                  <a:gd name="connsiteX12" fmla="*/ 5896 w 892040"/>
                  <a:gd name="connsiteY12" fmla="*/ 283656 h 780386"/>
                  <a:gd name="connsiteX13" fmla="*/ 51139 w 892040"/>
                  <a:gd name="connsiteY13" fmla="*/ 142662 h 780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92040" h="780386">
                    <a:moveTo>
                      <a:pt x="51139" y="142662"/>
                    </a:moveTo>
                    <a:cubicBezTo>
                      <a:pt x="73201" y="96855"/>
                      <a:pt x="78789" y="29924"/>
                      <a:pt x="138269" y="8813"/>
                    </a:cubicBezTo>
                    <a:cubicBezTo>
                      <a:pt x="197749" y="-12298"/>
                      <a:pt x="306033" y="10433"/>
                      <a:pt x="408018" y="15996"/>
                    </a:cubicBezTo>
                    <a:cubicBezTo>
                      <a:pt x="510003" y="21559"/>
                      <a:pt x="671885" y="27191"/>
                      <a:pt x="750180" y="42189"/>
                    </a:cubicBezTo>
                    <a:cubicBezTo>
                      <a:pt x="828475" y="57187"/>
                      <a:pt x="862587" y="63518"/>
                      <a:pt x="877791" y="105984"/>
                    </a:cubicBezTo>
                    <a:cubicBezTo>
                      <a:pt x="892995" y="148450"/>
                      <a:pt x="839044" y="205209"/>
                      <a:pt x="841405" y="296983"/>
                    </a:cubicBezTo>
                    <a:cubicBezTo>
                      <a:pt x="843767" y="388757"/>
                      <a:pt x="894321" y="580027"/>
                      <a:pt x="891960" y="656630"/>
                    </a:cubicBezTo>
                    <a:cubicBezTo>
                      <a:pt x="889599" y="733233"/>
                      <a:pt x="872573" y="739947"/>
                      <a:pt x="827238" y="756603"/>
                    </a:cubicBezTo>
                    <a:cubicBezTo>
                      <a:pt x="781903" y="773259"/>
                      <a:pt x="684263" y="752999"/>
                      <a:pt x="619949" y="756564"/>
                    </a:cubicBezTo>
                    <a:cubicBezTo>
                      <a:pt x="555635" y="760129"/>
                      <a:pt x="504855" y="788712"/>
                      <a:pt x="441355" y="777996"/>
                    </a:cubicBezTo>
                    <a:cubicBezTo>
                      <a:pt x="377855" y="767281"/>
                      <a:pt x="281954" y="747917"/>
                      <a:pt x="238949" y="692271"/>
                    </a:cubicBezTo>
                    <a:cubicBezTo>
                      <a:pt x="195944" y="636625"/>
                      <a:pt x="204358" y="514765"/>
                      <a:pt x="183324" y="444121"/>
                    </a:cubicBezTo>
                    <a:cubicBezTo>
                      <a:pt x="162290" y="373477"/>
                      <a:pt x="27927" y="333899"/>
                      <a:pt x="5896" y="283656"/>
                    </a:cubicBezTo>
                    <a:cubicBezTo>
                      <a:pt x="-16135" y="233413"/>
                      <a:pt x="29077" y="188469"/>
                      <a:pt x="51139" y="142662"/>
                    </a:cubicBezTo>
                    <a:close/>
                  </a:path>
                </a:pathLst>
              </a:custGeom>
              <a:grpFill/>
              <a:ln w="12700">
                <a:solidFill>
                  <a:schemeClr val="bg2">
                    <a:lumMod val="10000"/>
                  </a:schemeClr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9pPr>
              </a:lstStyle>
              <a:p>
                <a:pPr algn="ctr">
                  <a:defRPr/>
                </a:pPr>
                <a:endParaRPr lang="en-US" sz="1400" dirty="0">
                  <a:solidFill>
                    <a:srgbClr val="CDCDCF"/>
                  </a:solidFill>
                  <a:ea typeface="MS PGothic" pitchFamily="34" charset="-128"/>
                </a:endParaRPr>
              </a:p>
            </p:txBody>
          </p:sp>
          <p:sp>
            <p:nvSpPr>
              <p:cNvPr id="112" name="Freeform 111"/>
              <p:cNvSpPr/>
              <p:nvPr/>
            </p:nvSpPr>
            <p:spPr bwMode="auto">
              <a:xfrm>
                <a:off x="3295471" y="5731617"/>
                <a:ext cx="496903" cy="502584"/>
              </a:xfrm>
              <a:custGeom>
                <a:avLst/>
                <a:gdLst>
                  <a:gd name="connsiteX0" fmla="*/ 7937 w 497682"/>
                  <a:gd name="connsiteY0" fmla="*/ 321071 h 502841"/>
                  <a:gd name="connsiteX1" fmla="*/ 22225 w 497682"/>
                  <a:gd name="connsiteY1" fmla="*/ 173434 h 502841"/>
                  <a:gd name="connsiteX2" fmla="*/ 141287 w 497682"/>
                  <a:gd name="connsiteY2" fmla="*/ 42465 h 502841"/>
                  <a:gd name="connsiteX3" fmla="*/ 250825 w 497682"/>
                  <a:gd name="connsiteY3" fmla="*/ 1984 h 502841"/>
                  <a:gd name="connsiteX4" fmla="*/ 372269 w 497682"/>
                  <a:gd name="connsiteY4" fmla="*/ 30559 h 502841"/>
                  <a:gd name="connsiteX5" fmla="*/ 453231 w 497682"/>
                  <a:gd name="connsiteY5" fmla="*/ 128190 h 502841"/>
                  <a:gd name="connsiteX6" fmla="*/ 496094 w 497682"/>
                  <a:gd name="connsiteY6" fmla="*/ 244871 h 502841"/>
                  <a:gd name="connsiteX7" fmla="*/ 443706 w 497682"/>
                  <a:gd name="connsiteY7" fmla="*/ 382984 h 502841"/>
                  <a:gd name="connsiteX8" fmla="*/ 336550 w 497682"/>
                  <a:gd name="connsiteY8" fmla="*/ 471090 h 502841"/>
                  <a:gd name="connsiteX9" fmla="*/ 210344 w 497682"/>
                  <a:gd name="connsiteY9" fmla="*/ 494903 h 502841"/>
                  <a:gd name="connsiteX10" fmla="*/ 53181 w 497682"/>
                  <a:gd name="connsiteY10" fmla="*/ 423465 h 502841"/>
                  <a:gd name="connsiteX11" fmla="*/ 7937 w 497682"/>
                  <a:gd name="connsiteY11" fmla="*/ 321071 h 502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97682" h="502841">
                    <a:moveTo>
                      <a:pt x="7937" y="321071"/>
                    </a:moveTo>
                    <a:cubicBezTo>
                      <a:pt x="2778" y="279399"/>
                      <a:pt x="0" y="219868"/>
                      <a:pt x="22225" y="173434"/>
                    </a:cubicBezTo>
                    <a:cubicBezTo>
                      <a:pt x="44450" y="127000"/>
                      <a:pt x="103187" y="71040"/>
                      <a:pt x="141287" y="42465"/>
                    </a:cubicBezTo>
                    <a:cubicBezTo>
                      <a:pt x="179387" y="13890"/>
                      <a:pt x="212328" y="3968"/>
                      <a:pt x="250825" y="1984"/>
                    </a:cubicBezTo>
                    <a:cubicBezTo>
                      <a:pt x="289322" y="0"/>
                      <a:pt x="338535" y="9525"/>
                      <a:pt x="372269" y="30559"/>
                    </a:cubicBezTo>
                    <a:cubicBezTo>
                      <a:pt x="406003" y="51593"/>
                      <a:pt x="432594" y="92471"/>
                      <a:pt x="453231" y="128190"/>
                    </a:cubicBezTo>
                    <a:cubicBezTo>
                      <a:pt x="473869" y="163909"/>
                      <a:pt x="497682" y="202405"/>
                      <a:pt x="496094" y="244871"/>
                    </a:cubicBezTo>
                    <a:cubicBezTo>
                      <a:pt x="494507" y="287337"/>
                      <a:pt x="470297" y="345281"/>
                      <a:pt x="443706" y="382984"/>
                    </a:cubicBezTo>
                    <a:cubicBezTo>
                      <a:pt x="417115" y="420687"/>
                      <a:pt x="375444" y="452437"/>
                      <a:pt x="336550" y="471090"/>
                    </a:cubicBezTo>
                    <a:cubicBezTo>
                      <a:pt x="297656" y="489743"/>
                      <a:pt x="257572" y="502841"/>
                      <a:pt x="210344" y="494903"/>
                    </a:cubicBezTo>
                    <a:cubicBezTo>
                      <a:pt x="163116" y="486965"/>
                      <a:pt x="87709" y="454024"/>
                      <a:pt x="53181" y="423465"/>
                    </a:cubicBezTo>
                    <a:cubicBezTo>
                      <a:pt x="18653" y="392906"/>
                      <a:pt x="13096" y="362743"/>
                      <a:pt x="7937" y="321071"/>
                    </a:cubicBezTo>
                    <a:close/>
                  </a:path>
                </a:pathLst>
              </a:custGeom>
              <a:grpFill/>
              <a:ln w="12700">
                <a:solidFill>
                  <a:schemeClr val="bg2">
                    <a:lumMod val="10000"/>
                  </a:schemeClr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9pPr>
              </a:lstStyle>
              <a:p>
                <a:pPr algn="ctr">
                  <a:defRPr/>
                </a:pPr>
                <a:endParaRPr lang="en-US" sz="1400" dirty="0">
                  <a:solidFill>
                    <a:srgbClr val="CDCDCF"/>
                  </a:solidFill>
                  <a:ea typeface="MS PGothic" pitchFamily="34" charset="-128"/>
                </a:endParaRPr>
              </a:p>
            </p:txBody>
          </p:sp>
        </p:grpSp>
        <p:sp>
          <p:nvSpPr>
            <p:cNvPr id="125979" name="Text Box 7"/>
            <p:cNvSpPr txBox="1">
              <a:spLocks noChangeArrowheads="1"/>
            </p:cNvSpPr>
            <p:nvPr/>
          </p:nvSpPr>
          <p:spPr bwMode="auto">
            <a:xfrm>
              <a:off x="3180116" y="5803357"/>
              <a:ext cx="759809" cy="286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8B3D9A"/>
                </a:buClr>
                <a:buFont typeface="Wingdings" panose="05000000000000000000" pitchFamily="2" charset="2"/>
                <a:buChar char="§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8B3D9A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8B3D9A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8B3D9A"/>
                </a:buClr>
                <a:buFont typeface="Arial" panose="020B0604020202020204" pitchFamily="34" charset="0"/>
                <a:buChar char="–"/>
                <a:defRPr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8B3D9A"/>
                </a:buClr>
                <a:buFont typeface="Arial" panose="020B0604020202020204" pitchFamily="34" charset="0"/>
                <a:buChar char="–"/>
                <a:defRPr sz="16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8B3D9A"/>
                </a:buClr>
                <a:buFont typeface="Arial" panose="020B0604020202020204" pitchFamily="34" charset="0"/>
                <a:buChar char="–"/>
                <a:defRPr sz="16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8B3D9A"/>
                </a:buClr>
                <a:buFont typeface="Arial" panose="020B0604020202020204" pitchFamily="34" charset="0"/>
                <a:buChar char="–"/>
                <a:defRPr sz="16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8B3D9A"/>
                </a:buClr>
                <a:buFont typeface="Arial" panose="020B0604020202020204" pitchFamily="34" charset="0"/>
                <a:buChar char="–"/>
                <a:defRPr sz="16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8B3D9A"/>
                </a:buClr>
                <a:buFont typeface="Arial" panose="020B0604020202020204" pitchFamily="34" charset="0"/>
                <a:buChar char="–"/>
                <a:defRPr sz="16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35000"/>
                </a:spcBef>
                <a:spcAft>
                  <a:spcPct val="25000"/>
                </a:spcAft>
                <a:buNone/>
                <a:defRPr/>
              </a:pPr>
              <a:r>
                <a:rPr lang="en-US" altLang="en-US" sz="1400" b="1">
                  <a:solidFill>
                    <a:srgbClr val="FFFFFF"/>
                  </a:solidFill>
                  <a:ea typeface="MS PGothic" panose="020B0600070205080204" pitchFamily="34" charset="-128"/>
                  <a:cs typeface="Arial" panose="020B0604020202020204" pitchFamily="34" charset="0"/>
                </a:rPr>
                <a:t>MDSC</a:t>
              </a:r>
            </a:p>
          </p:txBody>
        </p:sp>
      </p:grpSp>
      <p:sp>
        <p:nvSpPr>
          <p:cNvPr id="125973" name="TextBox 6"/>
          <p:cNvSpPr txBox="1">
            <a:spLocks noChangeArrowheads="1"/>
          </p:cNvSpPr>
          <p:nvPr/>
        </p:nvSpPr>
        <p:spPr bwMode="auto">
          <a:xfrm rot="2935432">
            <a:off x="4143376" y="5022851"/>
            <a:ext cx="403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Wingdings" panose="05000000000000000000" pitchFamily="2" charset="2"/>
              <a:buChar char="§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Arial" panose="020B0604020202020204" pitchFamily="34" charset="0"/>
              <a:buChar char="–"/>
              <a:defRPr sz="16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Arial" panose="020B0604020202020204" pitchFamily="34" charset="0"/>
              <a:buChar char="–"/>
              <a:defRPr sz="16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Arial" panose="020B0604020202020204" pitchFamily="34" charset="0"/>
              <a:buChar char="–"/>
              <a:defRPr sz="16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Arial" panose="020B0604020202020204" pitchFamily="34" charset="0"/>
              <a:buChar char="–"/>
              <a:defRPr sz="16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Arial" panose="020B0604020202020204" pitchFamily="34" charset="0"/>
              <a:buChar char="–"/>
              <a:defRPr sz="16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cs-CZ" sz="2800" b="1">
                <a:solidFill>
                  <a:srgbClr val="FFFFFF"/>
                </a:solidFill>
                <a:latin typeface="Arial MT"/>
                <a:ea typeface="MS PGothic" panose="020B0600070205080204" pitchFamily="34" charset="-128"/>
                <a:cs typeface="Arial" panose="020B0604020202020204" pitchFamily="34" charset="0"/>
              </a:rPr>
              <a:t>T</a:t>
            </a:r>
          </a:p>
        </p:txBody>
      </p:sp>
      <p:sp>
        <p:nvSpPr>
          <p:cNvPr id="125974" name="TextBox 112"/>
          <p:cNvSpPr txBox="1">
            <a:spLocks noChangeArrowheads="1"/>
          </p:cNvSpPr>
          <p:nvPr/>
        </p:nvSpPr>
        <p:spPr bwMode="auto">
          <a:xfrm rot="-1415066">
            <a:off x="5046663" y="5116514"/>
            <a:ext cx="4048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Wingdings" panose="05000000000000000000" pitchFamily="2" charset="2"/>
              <a:buChar char="§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Arial" panose="020B0604020202020204" pitchFamily="34" charset="0"/>
              <a:buChar char="–"/>
              <a:defRPr sz="16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Arial" panose="020B0604020202020204" pitchFamily="34" charset="0"/>
              <a:buChar char="–"/>
              <a:defRPr sz="16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Arial" panose="020B0604020202020204" pitchFamily="34" charset="0"/>
              <a:buChar char="–"/>
              <a:defRPr sz="16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Arial" panose="020B0604020202020204" pitchFamily="34" charset="0"/>
              <a:buChar char="–"/>
              <a:defRPr sz="16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Arial" panose="020B0604020202020204" pitchFamily="34" charset="0"/>
              <a:buChar char="–"/>
              <a:defRPr sz="16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cs-CZ" sz="2800" b="1">
                <a:solidFill>
                  <a:srgbClr val="FFFFFF"/>
                </a:solidFill>
                <a:latin typeface="Arial MT"/>
                <a:ea typeface="MS PGothic" panose="020B0600070205080204" pitchFamily="34" charset="-128"/>
                <a:cs typeface="Arial" panose="020B0604020202020204" pitchFamily="34" charset="0"/>
              </a:rPr>
              <a:t>T</a:t>
            </a:r>
          </a:p>
        </p:txBody>
      </p:sp>
      <p:sp>
        <p:nvSpPr>
          <p:cNvPr id="82" name="Freeform 81"/>
          <p:cNvSpPr>
            <a:spLocks noChangeAspect="1"/>
          </p:cNvSpPr>
          <p:nvPr/>
        </p:nvSpPr>
        <p:spPr bwMode="auto">
          <a:xfrm rot="16389311">
            <a:off x="4886326" y="4197351"/>
            <a:ext cx="384175" cy="330200"/>
          </a:xfrm>
          <a:custGeom>
            <a:avLst/>
            <a:gdLst>
              <a:gd name="connsiteX0" fmla="*/ 15081 w 748506"/>
              <a:gd name="connsiteY0" fmla="*/ 74216 h 610791"/>
              <a:gd name="connsiteX1" fmla="*/ 12700 w 748506"/>
              <a:gd name="connsiteY1" fmla="*/ 19447 h 610791"/>
              <a:gd name="connsiteX2" fmla="*/ 91281 w 748506"/>
              <a:gd name="connsiteY2" fmla="*/ 28972 h 610791"/>
              <a:gd name="connsiteX3" fmla="*/ 341313 w 748506"/>
              <a:gd name="connsiteY3" fmla="*/ 193279 h 610791"/>
              <a:gd name="connsiteX4" fmla="*/ 455613 w 748506"/>
              <a:gd name="connsiteY4" fmla="*/ 259954 h 610791"/>
              <a:gd name="connsiteX5" fmla="*/ 524669 w 748506"/>
              <a:gd name="connsiteY5" fmla="*/ 228997 h 610791"/>
              <a:gd name="connsiteX6" fmla="*/ 612775 w 748506"/>
              <a:gd name="connsiteY6" fmla="*/ 224235 h 610791"/>
              <a:gd name="connsiteX7" fmla="*/ 729456 w 748506"/>
              <a:gd name="connsiteY7" fmla="*/ 302816 h 610791"/>
              <a:gd name="connsiteX8" fmla="*/ 727075 w 748506"/>
              <a:gd name="connsiteY8" fmla="*/ 367110 h 610791"/>
              <a:gd name="connsiteX9" fmla="*/ 700881 w 748506"/>
              <a:gd name="connsiteY9" fmla="*/ 388541 h 610791"/>
              <a:gd name="connsiteX10" fmla="*/ 665163 w 748506"/>
              <a:gd name="connsiteY10" fmla="*/ 350441 h 610791"/>
              <a:gd name="connsiteX11" fmla="*/ 588963 w 748506"/>
              <a:gd name="connsiteY11" fmla="*/ 326629 h 610791"/>
              <a:gd name="connsiteX12" fmla="*/ 510381 w 748506"/>
              <a:gd name="connsiteY12" fmla="*/ 379016 h 610791"/>
              <a:gd name="connsiteX13" fmla="*/ 479425 w 748506"/>
              <a:gd name="connsiteY13" fmla="*/ 471885 h 610791"/>
              <a:gd name="connsiteX14" fmla="*/ 505619 w 748506"/>
              <a:gd name="connsiteY14" fmla="*/ 533797 h 610791"/>
              <a:gd name="connsiteX15" fmla="*/ 555625 w 748506"/>
              <a:gd name="connsiteY15" fmla="*/ 567135 h 610791"/>
              <a:gd name="connsiteX16" fmla="*/ 534194 w 748506"/>
              <a:gd name="connsiteY16" fmla="*/ 593329 h 610791"/>
              <a:gd name="connsiteX17" fmla="*/ 465138 w 748506"/>
              <a:gd name="connsiteY17" fmla="*/ 600472 h 610791"/>
              <a:gd name="connsiteX18" fmla="*/ 379413 w 748506"/>
              <a:gd name="connsiteY18" fmla="*/ 531416 h 610791"/>
              <a:gd name="connsiteX19" fmla="*/ 355600 w 748506"/>
              <a:gd name="connsiteY19" fmla="*/ 450454 h 610791"/>
              <a:gd name="connsiteX20" fmla="*/ 391319 w 748506"/>
              <a:gd name="connsiteY20" fmla="*/ 350441 h 610791"/>
              <a:gd name="connsiteX21" fmla="*/ 291306 w 748506"/>
              <a:gd name="connsiteY21" fmla="*/ 276622 h 610791"/>
              <a:gd name="connsiteX22" fmla="*/ 184150 w 748506"/>
              <a:gd name="connsiteY22" fmla="*/ 198041 h 610791"/>
              <a:gd name="connsiteX23" fmla="*/ 15081 w 748506"/>
              <a:gd name="connsiteY23" fmla="*/ 74216 h 610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48506" h="610791">
                <a:moveTo>
                  <a:pt x="15081" y="74216"/>
                </a:moveTo>
                <a:cubicBezTo>
                  <a:pt x="7540" y="50602"/>
                  <a:pt x="0" y="26988"/>
                  <a:pt x="12700" y="19447"/>
                </a:cubicBezTo>
                <a:cubicBezTo>
                  <a:pt x="25400" y="11906"/>
                  <a:pt x="36512" y="0"/>
                  <a:pt x="91281" y="28972"/>
                </a:cubicBezTo>
                <a:cubicBezTo>
                  <a:pt x="146050" y="57944"/>
                  <a:pt x="280591" y="154782"/>
                  <a:pt x="341313" y="193279"/>
                </a:cubicBezTo>
                <a:cubicBezTo>
                  <a:pt x="402035" y="231776"/>
                  <a:pt x="425054" y="254001"/>
                  <a:pt x="455613" y="259954"/>
                </a:cubicBezTo>
                <a:cubicBezTo>
                  <a:pt x="486172" y="265907"/>
                  <a:pt x="498475" y="234950"/>
                  <a:pt x="524669" y="228997"/>
                </a:cubicBezTo>
                <a:cubicBezTo>
                  <a:pt x="550863" y="223044"/>
                  <a:pt x="578644" y="211932"/>
                  <a:pt x="612775" y="224235"/>
                </a:cubicBezTo>
                <a:cubicBezTo>
                  <a:pt x="646906" y="236538"/>
                  <a:pt x="710406" y="279004"/>
                  <a:pt x="729456" y="302816"/>
                </a:cubicBezTo>
                <a:cubicBezTo>
                  <a:pt x="748506" y="326628"/>
                  <a:pt x="731838" y="352822"/>
                  <a:pt x="727075" y="367110"/>
                </a:cubicBezTo>
                <a:cubicBezTo>
                  <a:pt x="722312" y="381398"/>
                  <a:pt x="711200" y="391319"/>
                  <a:pt x="700881" y="388541"/>
                </a:cubicBezTo>
                <a:cubicBezTo>
                  <a:pt x="690562" y="385763"/>
                  <a:pt x="683816" y="360760"/>
                  <a:pt x="665163" y="350441"/>
                </a:cubicBezTo>
                <a:cubicBezTo>
                  <a:pt x="646510" y="340122"/>
                  <a:pt x="614760" y="321867"/>
                  <a:pt x="588963" y="326629"/>
                </a:cubicBezTo>
                <a:cubicBezTo>
                  <a:pt x="563166" y="331391"/>
                  <a:pt x="528637" y="354807"/>
                  <a:pt x="510381" y="379016"/>
                </a:cubicBezTo>
                <a:cubicBezTo>
                  <a:pt x="492125" y="403225"/>
                  <a:pt x="480219" y="446088"/>
                  <a:pt x="479425" y="471885"/>
                </a:cubicBezTo>
                <a:cubicBezTo>
                  <a:pt x="478631" y="497682"/>
                  <a:pt x="492919" y="517922"/>
                  <a:pt x="505619" y="533797"/>
                </a:cubicBezTo>
                <a:cubicBezTo>
                  <a:pt x="518319" y="549672"/>
                  <a:pt x="550863" y="557213"/>
                  <a:pt x="555625" y="567135"/>
                </a:cubicBezTo>
                <a:cubicBezTo>
                  <a:pt x="560387" y="577057"/>
                  <a:pt x="549275" y="587773"/>
                  <a:pt x="534194" y="593329"/>
                </a:cubicBezTo>
                <a:cubicBezTo>
                  <a:pt x="519113" y="598885"/>
                  <a:pt x="490935" y="610791"/>
                  <a:pt x="465138" y="600472"/>
                </a:cubicBezTo>
                <a:cubicBezTo>
                  <a:pt x="439341" y="590153"/>
                  <a:pt x="397669" y="556419"/>
                  <a:pt x="379413" y="531416"/>
                </a:cubicBezTo>
                <a:cubicBezTo>
                  <a:pt x="361157" y="506413"/>
                  <a:pt x="353616" y="480617"/>
                  <a:pt x="355600" y="450454"/>
                </a:cubicBezTo>
                <a:cubicBezTo>
                  <a:pt x="357584" y="420291"/>
                  <a:pt x="402035" y="379413"/>
                  <a:pt x="391319" y="350441"/>
                </a:cubicBezTo>
                <a:cubicBezTo>
                  <a:pt x="380603" y="321469"/>
                  <a:pt x="291306" y="276622"/>
                  <a:pt x="291306" y="276622"/>
                </a:cubicBezTo>
                <a:lnTo>
                  <a:pt x="184150" y="198041"/>
                </a:lnTo>
                <a:lnTo>
                  <a:pt x="15081" y="74216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50000">
                <a:schemeClr val="accent2"/>
              </a:gs>
              <a:gs pos="100000">
                <a:schemeClr val="accent2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endParaRPr lang="en-US" sz="1400" dirty="0">
              <a:solidFill>
                <a:srgbClr val="CDCDCF"/>
              </a:solidFill>
              <a:latin typeface="Arial MT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125976" name="TextBox 82"/>
          <p:cNvSpPr txBox="1">
            <a:spLocks noChangeArrowheads="1"/>
          </p:cNvSpPr>
          <p:nvPr/>
        </p:nvSpPr>
        <p:spPr bwMode="auto">
          <a:xfrm>
            <a:off x="4098926" y="4052888"/>
            <a:ext cx="6842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Wingdings" panose="05000000000000000000" pitchFamily="2" charset="2"/>
              <a:buChar char="§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Arial" panose="020B0604020202020204" pitchFamily="34" charset="0"/>
              <a:buChar char="–"/>
              <a:defRPr sz="16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Arial" panose="020B0604020202020204" pitchFamily="34" charset="0"/>
              <a:buChar char="–"/>
              <a:defRPr sz="16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Arial" panose="020B0604020202020204" pitchFamily="34" charset="0"/>
              <a:buChar char="–"/>
              <a:defRPr sz="16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Arial" panose="020B0604020202020204" pitchFamily="34" charset="0"/>
              <a:buChar char="–"/>
              <a:defRPr sz="16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Arial" panose="020B0604020202020204" pitchFamily="34" charset="0"/>
              <a:buChar char="–"/>
              <a:defRPr sz="16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cs-CZ" sz="2000" b="1">
                <a:solidFill>
                  <a:srgbClr val="5AAACE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PD1</a:t>
            </a:r>
          </a:p>
        </p:txBody>
      </p:sp>
      <p:sp>
        <p:nvSpPr>
          <p:cNvPr id="125977" name="Oval 83"/>
          <p:cNvSpPr>
            <a:spLocks noChangeArrowheads="1"/>
          </p:cNvSpPr>
          <p:nvPr/>
        </p:nvSpPr>
        <p:spPr bwMode="auto">
          <a:xfrm>
            <a:off x="4767263" y="3865563"/>
            <a:ext cx="773112" cy="823912"/>
          </a:xfrm>
          <a:prstGeom prst="ellipse">
            <a:avLst/>
          </a:prstGeom>
          <a:noFill/>
          <a:ln w="444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Wingdings" panose="05000000000000000000" pitchFamily="2" charset="2"/>
              <a:buChar char="§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Arial" panose="020B0604020202020204" pitchFamily="34" charset="0"/>
              <a:buChar char="–"/>
              <a:defRPr sz="16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Arial" panose="020B0604020202020204" pitchFamily="34" charset="0"/>
              <a:buChar char="–"/>
              <a:defRPr sz="16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Arial" panose="020B0604020202020204" pitchFamily="34" charset="0"/>
              <a:buChar char="–"/>
              <a:defRPr sz="16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Arial" panose="020B0604020202020204" pitchFamily="34" charset="0"/>
              <a:buChar char="–"/>
              <a:defRPr sz="16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8B3D9A"/>
              </a:buClr>
              <a:buFont typeface="Arial" panose="020B0604020202020204" pitchFamily="34" charset="0"/>
              <a:buChar char="–"/>
              <a:defRPr sz="16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5000"/>
              </a:spcBef>
              <a:spcAft>
                <a:spcPct val="25000"/>
              </a:spcAft>
              <a:buFont typeface="Arial" panose="020B0604020202020204" pitchFamily="34" charset="0"/>
              <a:buChar char="•"/>
              <a:defRPr/>
            </a:pPr>
            <a:endParaRPr lang="en-US" altLang="cs-CZ" sz="1800" b="1">
              <a:solidFill>
                <a:srgbClr val="FFFFFF"/>
              </a:solidFill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397126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2922" y="430078"/>
            <a:ext cx="11143281" cy="5997844"/>
          </a:xfrm>
        </p:spPr>
        <p:txBody>
          <a:bodyPr/>
          <a:lstStyle/>
          <a:p>
            <a:pPr marL="609600" indent="-609600">
              <a:buFontTx/>
              <a:buNone/>
            </a:pPr>
            <a:r>
              <a:rPr lang="cs-CZ" altLang="cs-CZ" b="1" dirty="0">
                <a:latin typeface="Calibri" panose="020F0502020204030204" pitchFamily="34" charset="0"/>
              </a:rPr>
              <a:t>2. </a:t>
            </a:r>
            <a:r>
              <a:rPr lang="cs-CZ" altLang="cs-CZ" b="1" dirty="0" err="1">
                <a:latin typeface="Calibri" panose="020F0502020204030204" pitchFamily="34" charset="0"/>
              </a:rPr>
              <a:t>Biological</a:t>
            </a:r>
            <a:r>
              <a:rPr lang="cs-CZ" altLang="cs-CZ" b="1" dirty="0">
                <a:latin typeface="Calibri" panose="020F0502020204030204" pitchFamily="34" charset="0"/>
              </a:rPr>
              <a:t> </a:t>
            </a:r>
            <a:r>
              <a:rPr lang="cs-CZ" altLang="cs-CZ" b="1" dirty="0" err="1">
                <a:latin typeface="Calibri" panose="020F0502020204030204" pitchFamily="34" charset="0"/>
              </a:rPr>
              <a:t>treatment</a:t>
            </a:r>
            <a:r>
              <a:rPr lang="cs-CZ" altLang="cs-CZ" b="1" dirty="0">
                <a:latin typeface="Calibri" panose="020F0502020204030204" pitchFamily="34" charset="0"/>
              </a:rPr>
              <a:t> </a:t>
            </a:r>
            <a:r>
              <a:rPr lang="cs-CZ" altLang="cs-CZ" b="1" dirty="0" err="1">
                <a:latin typeface="Calibri" panose="020F0502020204030204" pitchFamily="34" charset="0"/>
              </a:rPr>
              <a:t>of</a:t>
            </a:r>
            <a:r>
              <a:rPr lang="cs-CZ" altLang="cs-CZ" b="1" dirty="0">
                <a:latin typeface="Calibri" panose="020F0502020204030204" pitchFamily="34" charset="0"/>
              </a:rPr>
              <a:t> </a:t>
            </a:r>
            <a:r>
              <a:rPr lang="cs-CZ" altLang="cs-CZ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rheumatic</a:t>
            </a:r>
            <a:r>
              <a:rPr lang="cs-CZ" altLang="cs-CZ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cs-CZ" altLang="cs-CZ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diseases</a:t>
            </a:r>
            <a:endParaRPr lang="cs-CZ" altLang="cs-CZ" b="1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609600" indent="-609600">
              <a:buFontTx/>
              <a:buNone/>
            </a:pPr>
            <a:endParaRPr lang="cs-CZ" altLang="cs-CZ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609600" indent="-609600">
              <a:buFontTx/>
              <a:buNone/>
            </a:pPr>
            <a:r>
              <a:rPr lang="cs-CZ" altLang="cs-CZ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Anti-TNF </a:t>
            </a:r>
            <a:r>
              <a:rPr lang="cs-CZ" altLang="cs-CZ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drugs</a:t>
            </a:r>
            <a:r>
              <a:rPr lang="cs-CZ" altLang="cs-CZ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	</a:t>
            </a:r>
            <a:r>
              <a:rPr lang="cs-CZ" altLang="cs-CZ" sz="2400" b="1" u="sng" dirty="0">
                <a:solidFill>
                  <a:srgbClr val="FF0000"/>
                </a:solidFill>
                <a:latin typeface="Calibri" panose="020F0502020204030204" pitchFamily="34" charset="0"/>
              </a:rPr>
              <a:t>– Ab (</a:t>
            </a:r>
            <a:r>
              <a:rPr lang="cs-CZ" altLang="cs-CZ" sz="2400" b="1" u="sng" dirty="0" err="1">
                <a:solidFill>
                  <a:srgbClr val="FF0000"/>
                </a:solidFill>
                <a:latin typeface="Calibri" panose="020F0502020204030204" pitchFamily="34" charset="0"/>
              </a:rPr>
              <a:t>infliximab</a:t>
            </a:r>
            <a:r>
              <a:rPr lang="cs-CZ" altLang="cs-CZ" sz="2400" b="1" u="sng" dirty="0">
                <a:solidFill>
                  <a:srgbClr val="FF0000"/>
                </a:solidFill>
                <a:latin typeface="Calibri" panose="020F0502020204030204" pitchFamily="34" charset="0"/>
              </a:rPr>
              <a:t>, </a:t>
            </a:r>
            <a:r>
              <a:rPr lang="cs-CZ" altLang="cs-CZ" sz="2400" b="1" u="sng" dirty="0" err="1">
                <a:solidFill>
                  <a:srgbClr val="FF0000"/>
                </a:solidFill>
                <a:latin typeface="Calibri" panose="020F0502020204030204" pitchFamily="34" charset="0"/>
              </a:rPr>
              <a:t>adalimumab</a:t>
            </a:r>
            <a:r>
              <a:rPr lang="cs-CZ" altLang="cs-CZ" sz="2400" b="1" u="sng" dirty="0">
                <a:solidFill>
                  <a:srgbClr val="FF0000"/>
                </a:solidFill>
                <a:latin typeface="Calibri" panose="020F0502020204030204" pitchFamily="34" charset="0"/>
              </a:rPr>
              <a:t>)</a:t>
            </a:r>
          </a:p>
          <a:p>
            <a:pPr marL="609600" indent="-609600">
              <a:buNone/>
            </a:pPr>
            <a:r>
              <a:rPr lang="cs-CZ" altLang="cs-CZ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				</a:t>
            </a:r>
            <a:r>
              <a:rPr lang="cs-CZ" altLang="cs-CZ" sz="2400" b="1" u="sng" dirty="0">
                <a:solidFill>
                  <a:srgbClr val="FF0000"/>
                </a:solidFill>
                <a:latin typeface="Calibri" panose="020F0502020204030204" pitchFamily="34" charset="0"/>
              </a:rPr>
              <a:t>- receptor </a:t>
            </a:r>
            <a:r>
              <a:rPr lang="cs-CZ" altLang="cs-CZ" sz="2400" b="1" u="sng" dirty="0" err="1">
                <a:solidFill>
                  <a:srgbClr val="FF0000"/>
                </a:solidFill>
                <a:latin typeface="Calibri" panose="020F0502020204030204" pitchFamily="34" charset="0"/>
              </a:rPr>
              <a:t>etanercept</a:t>
            </a:r>
            <a:endParaRPr lang="cs-CZ" altLang="cs-CZ" sz="2400" b="1" u="sng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609600" indent="-609600">
              <a:buNone/>
            </a:pPr>
            <a:endParaRPr lang="cs-CZ" altLang="cs-CZ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609600" indent="-609600">
              <a:buNone/>
            </a:pPr>
            <a:r>
              <a:rPr lang="cs-CZ" altLang="cs-CZ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Anti IL </a:t>
            </a:r>
            <a:r>
              <a:rPr lang="cs-CZ" altLang="cs-CZ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drugs</a:t>
            </a:r>
            <a:r>
              <a:rPr lang="cs-CZ" altLang="cs-CZ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	</a:t>
            </a:r>
            <a:r>
              <a:rPr lang="cs-CZ" altLang="cs-CZ" sz="2400" b="1" u="sng" dirty="0">
                <a:solidFill>
                  <a:srgbClr val="FF0000"/>
                </a:solidFill>
                <a:latin typeface="Calibri" panose="020F0502020204030204" pitchFamily="34" charset="0"/>
              </a:rPr>
              <a:t>- </a:t>
            </a:r>
            <a:r>
              <a:rPr lang="cs-CZ" altLang="cs-CZ" sz="2400" b="1" u="sng" dirty="0" err="1">
                <a:solidFill>
                  <a:srgbClr val="FF0000"/>
                </a:solidFill>
                <a:latin typeface="Calibri" panose="020F0502020204030204" pitchFamily="34" charset="0"/>
              </a:rPr>
              <a:t>anakinra</a:t>
            </a:r>
            <a:r>
              <a:rPr lang="cs-CZ" altLang="cs-CZ" sz="2400" b="1" u="sng" dirty="0">
                <a:solidFill>
                  <a:srgbClr val="FF0000"/>
                </a:solidFill>
                <a:latin typeface="Calibri" panose="020F0502020204030204" pitchFamily="34" charset="0"/>
              </a:rPr>
              <a:t>, </a:t>
            </a:r>
            <a:r>
              <a:rPr lang="cs-CZ" altLang="cs-CZ" sz="2400" b="1" u="sng" dirty="0" err="1">
                <a:solidFill>
                  <a:srgbClr val="FF0000"/>
                </a:solidFill>
                <a:latin typeface="Calibri" panose="020F0502020204030204" pitchFamily="34" charset="0"/>
              </a:rPr>
              <a:t>tocilizumab</a:t>
            </a:r>
            <a:endParaRPr lang="cs-CZ" altLang="cs-CZ" sz="2400" b="1" u="sng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609600" indent="-609600">
              <a:buNone/>
            </a:pPr>
            <a:endParaRPr lang="cs-CZ" altLang="cs-CZ" sz="2400" b="1" u="sng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609600" indent="-609600">
              <a:buNone/>
            </a:pPr>
            <a:r>
              <a:rPr lang="cs-CZ" altLang="cs-CZ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Immunomodulants</a:t>
            </a:r>
            <a:r>
              <a:rPr lang="cs-CZ" altLang="cs-CZ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400" b="1" u="sng" dirty="0">
                <a:solidFill>
                  <a:srgbClr val="FF0000"/>
                </a:solidFill>
                <a:latin typeface="Calibri" panose="020F0502020204030204" pitchFamily="34" charset="0"/>
              </a:rPr>
              <a:t>– </a:t>
            </a:r>
            <a:r>
              <a:rPr lang="cs-CZ" altLang="cs-CZ" sz="2400" b="1" u="sng" dirty="0" err="1">
                <a:solidFill>
                  <a:srgbClr val="FF0000"/>
                </a:solidFill>
                <a:latin typeface="Calibri" panose="020F0502020204030204" pitchFamily="34" charset="0"/>
              </a:rPr>
              <a:t>adalimumab</a:t>
            </a:r>
            <a:r>
              <a:rPr lang="cs-CZ" altLang="cs-CZ" sz="2400" b="1" u="sng" dirty="0">
                <a:solidFill>
                  <a:srgbClr val="FF0000"/>
                </a:solidFill>
                <a:latin typeface="Calibri" panose="020F0502020204030204" pitchFamily="34" charset="0"/>
              </a:rPr>
              <a:t>, </a:t>
            </a:r>
            <a:r>
              <a:rPr lang="cs-CZ" altLang="cs-CZ" sz="2400" b="1" u="sng" dirty="0" err="1">
                <a:solidFill>
                  <a:srgbClr val="FF0000"/>
                </a:solidFill>
                <a:latin typeface="Calibri" panose="020F0502020204030204" pitchFamily="34" charset="0"/>
              </a:rPr>
              <a:t>rituximab</a:t>
            </a:r>
            <a:endParaRPr lang="cs-CZ" altLang="cs-CZ" sz="2400" b="1" u="sng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609600" indent="-609600">
              <a:buFontTx/>
              <a:buNone/>
            </a:pPr>
            <a:endParaRPr lang="cs-CZ" altLang="cs-CZ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609600" indent="-609600">
              <a:buFontTx/>
              <a:buNone/>
            </a:pPr>
            <a:endParaRPr lang="el-GR" altLang="cs-CZ" sz="2400" dirty="0">
              <a:latin typeface="Calibri" panose="020F0502020204030204" pitchFamily="34" charset="0"/>
            </a:endParaRP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F26CB177-6ED0-4031-87F8-BEF2DECB71E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1809540"/>
      </p:ext>
    </p:extLst>
  </p:cSld>
  <p:clrMapOvr>
    <a:masterClrMapping/>
  </p:clrMapOvr>
  <p:transition spd="slow" advTm="366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>
            <a:extLst>
              <a:ext uri="{FF2B5EF4-FFF2-40B4-BE49-F238E27FC236}">
                <a16:creationId xmlns:a16="http://schemas.microsoft.com/office/drawing/2014/main" id="{E02D91B2-E8B2-4552-8428-E3B9561A7D63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>
                <a:latin typeface="Calibri" panose="020F0502020204030204" pitchFamily="34" charset="0"/>
              </a:rPr>
              <a:t>Examples of Biological drugs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3E2326F-C07E-453A-B46B-EF088DC329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1)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Imunomodulating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biologics</a:t>
            </a:r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  <a:defRPr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MAb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Infliximab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) and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fusion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proteins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etanercept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), IFN </a:t>
            </a:r>
          </a:p>
          <a:p>
            <a:pPr marL="0" indent="0">
              <a:buNone/>
              <a:defRPr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2) 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ormon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es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insulin, GH 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  <a:defRPr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3)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Vaccines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– 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e.g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. HVB, HPV </a:t>
            </a:r>
          </a:p>
          <a:p>
            <a:pPr marL="0" indent="0">
              <a:buNone/>
              <a:defRPr/>
            </a:pPr>
            <a:r>
              <a:rPr lang="nn-NO" sz="2400" dirty="0">
                <a:latin typeface="Calibri" panose="020F0502020204030204" pitchFamily="34" charset="0"/>
                <a:cs typeface="Calibri" panose="020F0502020204030204" pitchFamily="34" charset="0"/>
              </a:rPr>
              <a:t>4)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Growth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factors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n-NO" sz="2400" dirty="0">
                <a:latin typeface="Calibri" panose="020F0502020204030204" pitchFamily="34" charset="0"/>
                <a:cs typeface="Calibri" panose="020F0502020204030204" pitchFamily="34" charset="0"/>
              </a:rPr>
              <a:t>– erytropoetin, trombopoetin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nn-NO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CSF </a:t>
            </a:r>
          </a:p>
          <a:p>
            <a:pPr marL="0" indent="0">
              <a:buNone/>
              <a:defRPr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5)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Enzymes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treatment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hereditary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diseases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monogenic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)  (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e.g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Imiglucerase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treatment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Gaucher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disease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>
              <a:buNone/>
              <a:defRPr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6)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Biologics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influencing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homeostasis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f. VII, F VIII, F IX,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inh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coaglation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activators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fibrinolysis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  <a:defRPr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7) Gene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therapy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e.g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..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Alipogen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tiparvovek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–  LPL gene)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689CF74-B7CF-4938-B7DB-E8EAB25AB0F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137"/>
    </mc:Choice>
    <mc:Fallback>
      <p:transition spd="slow" advTm="66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43919" y="309966"/>
            <a:ext cx="11003796" cy="6230319"/>
          </a:xfrm>
        </p:spPr>
        <p:txBody>
          <a:bodyPr/>
          <a:lstStyle/>
          <a:p>
            <a:pPr marL="609600" indent="-609600">
              <a:buFontTx/>
              <a:buNone/>
            </a:pPr>
            <a:r>
              <a:rPr lang="cs-CZ" altLang="cs-CZ" b="1" dirty="0">
                <a:latin typeface="Calibri" panose="020F0502020204030204" pitchFamily="34" charset="0"/>
              </a:rPr>
              <a:t>2. </a:t>
            </a:r>
            <a:r>
              <a:rPr lang="cs-CZ" altLang="cs-CZ" b="1" dirty="0" err="1">
                <a:latin typeface="Calibri" panose="020F0502020204030204" pitchFamily="34" charset="0"/>
              </a:rPr>
              <a:t>Biological</a:t>
            </a:r>
            <a:r>
              <a:rPr lang="cs-CZ" altLang="cs-CZ" b="1" dirty="0">
                <a:latin typeface="Calibri" panose="020F0502020204030204" pitchFamily="34" charset="0"/>
              </a:rPr>
              <a:t> </a:t>
            </a:r>
            <a:r>
              <a:rPr lang="cs-CZ" altLang="cs-CZ" b="1" dirty="0" err="1">
                <a:latin typeface="Calibri" panose="020F0502020204030204" pitchFamily="34" charset="0"/>
              </a:rPr>
              <a:t>treatment</a:t>
            </a:r>
            <a:r>
              <a:rPr lang="cs-CZ" altLang="cs-CZ" b="1" dirty="0">
                <a:latin typeface="Calibri" panose="020F0502020204030204" pitchFamily="34" charset="0"/>
              </a:rPr>
              <a:t> </a:t>
            </a:r>
            <a:r>
              <a:rPr lang="cs-CZ" altLang="cs-CZ" b="1" dirty="0" err="1">
                <a:latin typeface="Calibri" panose="020F0502020204030204" pitchFamily="34" charset="0"/>
              </a:rPr>
              <a:t>of</a:t>
            </a:r>
            <a:r>
              <a:rPr lang="cs-CZ" altLang="cs-CZ" b="1" dirty="0">
                <a:latin typeface="Calibri" panose="020F0502020204030204" pitchFamily="34" charset="0"/>
              </a:rPr>
              <a:t> </a:t>
            </a:r>
            <a:r>
              <a:rPr lang="cs-CZ" altLang="cs-CZ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rheumatic</a:t>
            </a:r>
            <a:r>
              <a:rPr lang="cs-CZ" altLang="cs-CZ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cs-CZ" altLang="cs-CZ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diseases</a:t>
            </a:r>
            <a:endParaRPr lang="cs-CZ" altLang="cs-CZ" b="1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609600" indent="-609600">
              <a:buFontTx/>
              <a:buNone/>
            </a:pPr>
            <a:endParaRPr lang="cs-CZ" altLang="cs-CZ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609600" indent="-609600">
              <a:buFontTx/>
              <a:buNone/>
            </a:pPr>
            <a:r>
              <a:rPr lang="cs-CZ" altLang="cs-CZ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Anti-TNF </a:t>
            </a:r>
            <a:r>
              <a:rPr lang="cs-CZ" altLang="cs-CZ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drugs</a:t>
            </a:r>
            <a:r>
              <a:rPr lang="cs-CZ" altLang="cs-CZ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- Ab</a:t>
            </a:r>
          </a:p>
          <a:p>
            <a:pPr marL="609600" indent="-609600">
              <a:buFontTx/>
              <a:buNone/>
            </a:pPr>
            <a:r>
              <a:rPr lang="cs-CZ" altLang="cs-CZ" sz="2400" b="1" u="sng" dirty="0" err="1">
                <a:solidFill>
                  <a:srgbClr val="FF0000"/>
                </a:solidFill>
                <a:latin typeface="Calibri" panose="020F0502020204030204" pitchFamily="34" charset="0"/>
              </a:rPr>
              <a:t>Infliximab</a:t>
            </a:r>
            <a:r>
              <a:rPr lang="cs-CZ" altLang="cs-CZ" sz="2400" dirty="0">
                <a:latin typeface="Calibri" panose="020F0502020204030204" pitchFamily="34" charset="0"/>
              </a:rPr>
              <a:t> – </a:t>
            </a:r>
            <a:r>
              <a:rPr lang="en-US" altLang="cs-CZ" sz="2400" dirty="0">
                <a:latin typeface="Calibri" panose="020F0502020204030204" pitchFamily="34" charset="0"/>
              </a:rPr>
              <a:t>chimeric </a:t>
            </a:r>
            <a:r>
              <a:rPr lang="en-US" altLang="cs-CZ" sz="2400" dirty="0" err="1">
                <a:latin typeface="Calibri" panose="020F0502020204030204" pitchFamily="34" charset="0"/>
              </a:rPr>
              <a:t>mAbs</a:t>
            </a:r>
            <a:r>
              <a:rPr lang="cs-CZ" altLang="cs-CZ" sz="2400" dirty="0">
                <a:latin typeface="Calibri" panose="020F0502020204030204" pitchFamily="34" charset="0"/>
              </a:rPr>
              <a:t>, </a:t>
            </a:r>
            <a:r>
              <a:rPr lang="en-US" altLang="cs-CZ" sz="2400" dirty="0">
                <a:latin typeface="Calibri" panose="020F0502020204030204" pitchFamily="34" charset="0"/>
              </a:rPr>
              <a:t>IgG, 75 % of </a:t>
            </a:r>
            <a:r>
              <a:rPr lang="cs-CZ" altLang="cs-CZ" sz="2400" dirty="0" err="1">
                <a:latin typeface="Calibri" panose="020F0502020204030204" pitchFamily="34" charset="0"/>
              </a:rPr>
              <a:t>human</a:t>
            </a:r>
            <a:r>
              <a:rPr lang="en-US" altLang="cs-CZ" sz="2400" dirty="0">
                <a:latin typeface="Calibri" panose="020F0502020204030204" pitchFamily="34" charset="0"/>
              </a:rPr>
              <a:t>,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en-US" altLang="cs-CZ" sz="2400" dirty="0">
                <a:latin typeface="Calibri" panose="020F0502020204030204" pitchFamily="34" charset="0"/>
              </a:rPr>
              <a:t> 25% of the murine antibody</a:t>
            </a:r>
          </a:p>
          <a:p>
            <a:pPr marL="609600" indent="-609600"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</a:rPr>
              <a:t>			</a:t>
            </a:r>
            <a:r>
              <a:rPr lang="en-US" altLang="cs-CZ" sz="2400" dirty="0">
                <a:latin typeface="Calibri" panose="020F0502020204030204" pitchFamily="34" charset="0"/>
              </a:rPr>
              <a:t>high affinity binding to human TNF</a:t>
            </a:r>
            <a:r>
              <a:rPr lang="el-GR" altLang="cs-CZ" sz="2400" dirty="0">
                <a:latin typeface="Calibri" panose="020F0502020204030204" pitchFamily="34" charset="0"/>
              </a:rPr>
              <a:t>α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marL="609600" indent="-609600">
              <a:buFontTx/>
              <a:buNone/>
            </a:pPr>
            <a:endParaRPr lang="cs-CZ" altLang="cs-CZ" sz="2400" dirty="0">
              <a:latin typeface="Calibri" panose="020F0502020204030204" pitchFamily="34" charset="0"/>
            </a:endParaRPr>
          </a:p>
          <a:p>
            <a:pPr marL="609600" indent="-609600">
              <a:buFontTx/>
              <a:buNone/>
            </a:pPr>
            <a:r>
              <a:rPr lang="cs-CZ" altLang="cs-CZ" sz="2400" b="1" u="sng" dirty="0" err="1">
                <a:solidFill>
                  <a:srgbClr val="FF0000"/>
                </a:solidFill>
                <a:latin typeface="Calibri" panose="020F0502020204030204" pitchFamily="34" charset="0"/>
              </a:rPr>
              <a:t>Adalimumab</a:t>
            </a:r>
            <a:r>
              <a:rPr lang="cs-CZ" altLang="cs-CZ" sz="2400" dirty="0">
                <a:latin typeface="Calibri" panose="020F0502020204030204" pitchFamily="34" charset="0"/>
              </a:rPr>
              <a:t> - </a:t>
            </a:r>
            <a:r>
              <a:rPr lang="cs-CZ" altLang="cs-CZ" sz="2400" dirty="0" err="1">
                <a:latin typeface="Calibri" panose="020F0502020204030204" pitchFamily="34" charset="0"/>
              </a:rPr>
              <a:t>human</a:t>
            </a:r>
            <a:r>
              <a:rPr lang="cs-CZ" altLang="cs-CZ" sz="2400" dirty="0">
                <a:latin typeface="Calibri" panose="020F0502020204030204" pitchFamily="34" charset="0"/>
              </a:rPr>
              <a:t> MAB </a:t>
            </a:r>
            <a:r>
              <a:rPr lang="en-US" altLang="cs-CZ" sz="2400" dirty="0">
                <a:latin typeface="Calibri" panose="020F0502020204030204" pitchFamily="34" charset="0"/>
              </a:rPr>
              <a:t>binds specifically to TNF and neutralizes the biological function of TNF by blocking its interaction with the p55 and p75 cell surface TNF receptors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marL="609600" indent="-609600">
              <a:buFontTx/>
              <a:buNone/>
            </a:pPr>
            <a:endParaRPr lang="cs-CZ" altLang="cs-CZ" sz="2000" dirty="0">
              <a:latin typeface="Calibri" panose="020F0502020204030204" pitchFamily="34" charset="0"/>
            </a:endParaRPr>
          </a:p>
          <a:p>
            <a:pPr marL="609600" indent="-609600">
              <a:buNone/>
            </a:pPr>
            <a:r>
              <a:rPr lang="cs-CZ" altLang="cs-CZ" sz="2000" dirty="0" err="1">
                <a:latin typeface="Calibri" panose="020F0502020204030204" pitchFamily="34" charset="0"/>
              </a:rPr>
              <a:t>Certolizumab</a:t>
            </a:r>
            <a:r>
              <a:rPr lang="cs-CZ" altLang="cs-CZ" sz="2000" dirty="0">
                <a:latin typeface="Calibri" panose="020F0502020204030204" pitchFamily="34" charset="0"/>
              </a:rPr>
              <a:t> – </a:t>
            </a:r>
            <a:r>
              <a:rPr lang="cs-CZ" altLang="cs-CZ" sz="2000" dirty="0" err="1">
                <a:latin typeface="Calibri" panose="020F0502020204030204" pitchFamily="34" charset="0"/>
              </a:rPr>
              <a:t>humanized</a:t>
            </a:r>
            <a:r>
              <a:rPr lang="cs-CZ" altLang="cs-CZ" sz="2000" dirty="0">
                <a:latin typeface="Calibri" panose="020F0502020204030204" pitchFamily="34" charset="0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</a:rPr>
              <a:t>Fab</a:t>
            </a:r>
            <a:r>
              <a:rPr lang="cs-CZ" altLang="cs-CZ" sz="2000" dirty="0">
                <a:latin typeface="Calibri" panose="020F0502020204030204" pitchFamily="34" charset="0"/>
              </a:rPr>
              <a:t> fragment </a:t>
            </a:r>
            <a:r>
              <a:rPr lang="cs-CZ" altLang="cs-CZ" sz="2000" dirty="0" err="1">
                <a:latin typeface="Calibri" panose="020F0502020204030204" pitchFamily="34" charset="0"/>
              </a:rPr>
              <a:t>of</a:t>
            </a:r>
            <a:r>
              <a:rPr lang="cs-CZ" altLang="cs-CZ" sz="2000" dirty="0">
                <a:latin typeface="Calibri" panose="020F0502020204030204" pitchFamily="34" charset="0"/>
              </a:rPr>
              <a:t> TNF</a:t>
            </a:r>
            <a:r>
              <a:rPr lang="el-GR" altLang="cs-CZ" sz="2000" dirty="0">
                <a:latin typeface="Calibri" panose="020F0502020204030204" pitchFamily="34" charset="0"/>
              </a:rPr>
              <a:t>α </a:t>
            </a:r>
            <a:r>
              <a:rPr lang="cs-CZ" altLang="cs-CZ" sz="2000" dirty="0">
                <a:latin typeface="Calibri" panose="020F0502020204030204" pitchFamily="34" charset="0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</a:rPr>
              <a:t>antibody</a:t>
            </a:r>
            <a:r>
              <a:rPr lang="cs-CZ" altLang="cs-CZ" sz="2000" dirty="0">
                <a:latin typeface="Calibri" panose="020F0502020204030204" pitchFamily="34" charset="0"/>
              </a:rPr>
              <a:t>, </a:t>
            </a:r>
            <a:r>
              <a:rPr lang="cs-CZ" altLang="cs-CZ" sz="2000" dirty="0" err="1">
                <a:latin typeface="Calibri" panose="020F0502020204030204" pitchFamily="34" charset="0"/>
              </a:rPr>
              <a:t>conjugated</a:t>
            </a:r>
            <a:r>
              <a:rPr lang="cs-CZ" altLang="cs-CZ" sz="2000" dirty="0">
                <a:latin typeface="Calibri" panose="020F0502020204030204" pitchFamily="34" charset="0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</a:rPr>
              <a:t>with</a:t>
            </a:r>
            <a:r>
              <a:rPr lang="cs-CZ" altLang="cs-CZ" sz="2000" dirty="0">
                <a:latin typeface="Calibri" panose="020F0502020204030204" pitchFamily="34" charset="0"/>
              </a:rPr>
              <a:t> PEG</a:t>
            </a:r>
            <a:endParaRPr lang="el-GR" altLang="cs-CZ" sz="2000" dirty="0">
              <a:latin typeface="Calibri" panose="020F0502020204030204" pitchFamily="34" charset="0"/>
            </a:endParaRPr>
          </a:p>
          <a:p>
            <a:pPr marL="609600" indent="-609600">
              <a:buFontTx/>
              <a:buNone/>
            </a:pPr>
            <a:endParaRPr lang="cs-CZ" altLang="cs-CZ" sz="2000" dirty="0">
              <a:latin typeface="Calibri" panose="020F0502020204030204" pitchFamily="34" charset="0"/>
            </a:endParaRPr>
          </a:p>
          <a:p>
            <a:pPr marL="609600" indent="-609600">
              <a:buFontTx/>
              <a:buNone/>
            </a:pPr>
            <a:r>
              <a:rPr lang="cs-CZ" altLang="cs-CZ" sz="2000" dirty="0" err="1">
                <a:latin typeface="Calibri" panose="020F0502020204030204" pitchFamily="34" charset="0"/>
              </a:rPr>
              <a:t>Golimumab</a:t>
            </a:r>
            <a:r>
              <a:rPr lang="cs-CZ" altLang="cs-CZ" sz="2000" dirty="0">
                <a:latin typeface="Calibri" panose="020F0502020204030204" pitchFamily="34" charset="0"/>
              </a:rPr>
              <a:t> - </a:t>
            </a:r>
            <a:r>
              <a:rPr lang="cs-CZ" altLang="cs-CZ" sz="2000" dirty="0" err="1">
                <a:latin typeface="Calibri" panose="020F0502020204030204" pitchFamily="34" charset="0"/>
              </a:rPr>
              <a:t>the</a:t>
            </a:r>
            <a:r>
              <a:rPr lang="cs-CZ" altLang="cs-CZ" sz="2000" dirty="0">
                <a:latin typeface="Calibri" panose="020F0502020204030204" pitchFamily="34" charset="0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</a:rPr>
              <a:t>same</a:t>
            </a:r>
            <a:r>
              <a:rPr lang="cs-CZ" altLang="cs-CZ" sz="2000" dirty="0">
                <a:latin typeface="Calibri" panose="020F0502020204030204" pitchFamily="34" charset="0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</a:rPr>
              <a:t>mechanism</a:t>
            </a:r>
            <a:r>
              <a:rPr lang="cs-CZ" altLang="cs-CZ" sz="2000" dirty="0">
                <a:latin typeface="Calibri" panose="020F0502020204030204" pitchFamily="34" charset="0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</a:rPr>
              <a:t>action</a:t>
            </a:r>
            <a:r>
              <a:rPr lang="cs-CZ" altLang="cs-CZ" sz="2000" dirty="0">
                <a:latin typeface="Calibri" panose="020F0502020204030204" pitchFamily="34" charset="0"/>
              </a:rPr>
              <a:t> as </a:t>
            </a:r>
            <a:r>
              <a:rPr lang="cs-CZ" altLang="cs-CZ" sz="2000" dirty="0" err="1">
                <a:latin typeface="Calibri" panose="020F0502020204030204" pitchFamily="34" charset="0"/>
              </a:rPr>
              <a:t>infliximab</a:t>
            </a:r>
            <a:r>
              <a:rPr lang="cs-CZ" altLang="cs-CZ" sz="2000" dirty="0">
                <a:latin typeface="Calibri" panose="020F0502020204030204" pitchFamily="34" charset="0"/>
              </a:rPr>
              <a:t>, not </a:t>
            </a:r>
            <a:r>
              <a:rPr lang="cs-CZ" altLang="cs-CZ" sz="2000" dirty="0" err="1">
                <a:latin typeface="Calibri" panose="020F0502020204030204" pitchFamily="34" charset="0"/>
              </a:rPr>
              <a:t>registered</a:t>
            </a:r>
            <a:r>
              <a:rPr lang="cs-CZ" altLang="cs-CZ" sz="2000" dirty="0">
                <a:latin typeface="Calibri" panose="020F0502020204030204" pitchFamily="34" charset="0"/>
              </a:rPr>
              <a:t> in EU</a:t>
            </a:r>
          </a:p>
          <a:p>
            <a:pPr marL="609600" indent="-609600">
              <a:buFontTx/>
              <a:buNone/>
            </a:pPr>
            <a:endParaRPr lang="el-GR" altLang="cs-CZ" sz="2400" dirty="0">
              <a:latin typeface="Calibri" panose="020F050202020403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5E78EB7-BDB6-4C7E-98EC-5C44A17247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4656324"/>
      </p:ext>
    </p:extLst>
  </p:cSld>
  <p:clrMapOvr>
    <a:masterClrMapping/>
  </p:clrMapOvr>
  <p:transition spd="slow" advTm="641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43919" y="309966"/>
            <a:ext cx="11003796" cy="6230319"/>
          </a:xfrm>
        </p:spPr>
        <p:txBody>
          <a:bodyPr/>
          <a:lstStyle/>
          <a:p>
            <a:pPr marL="609600" indent="-609600">
              <a:buFontTx/>
              <a:buNone/>
            </a:pPr>
            <a:r>
              <a:rPr lang="cs-CZ" altLang="cs-CZ" b="1" dirty="0">
                <a:latin typeface="Calibri" panose="020F0502020204030204" pitchFamily="34" charset="0"/>
              </a:rPr>
              <a:t>2. </a:t>
            </a:r>
            <a:r>
              <a:rPr lang="cs-CZ" altLang="cs-CZ" b="1" dirty="0" err="1">
                <a:latin typeface="Calibri" panose="020F0502020204030204" pitchFamily="34" charset="0"/>
              </a:rPr>
              <a:t>Biological</a:t>
            </a:r>
            <a:r>
              <a:rPr lang="cs-CZ" altLang="cs-CZ" b="1" dirty="0">
                <a:latin typeface="Calibri" panose="020F0502020204030204" pitchFamily="34" charset="0"/>
              </a:rPr>
              <a:t> </a:t>
            </a:r>
            <a:r>
              <a:rPr lang="cs-CZ" altLang="cs-CZ" b="1" dirty="0" err="1">
                <a:latin typeface="Calibri" panose="020F0502020204030204" pitchFamily="34" charset="0"/>
              </a:rPr>
              <a:t>treatment</a:t>
            </a:r>
            <a:r>
              <a:rPr lang="cs-CZ" altLang="cs-CZ" b="1" dirty="0">
                <a:latin typeface="Calibri" panose="020F0502020204030204" pitchFamily="34" charset="0"/>
              </a:rPr>
              <a:t> </a:t>
            </a:r>
            <a:r>
              <a:rPr lang="cs-CZ" altLang="cs-CZ" b="1" dirty="0" err="1">
                <a:latin typeface="Calibri" panose="020F0502020204030204" pitchFamily="34" charset="0"/>
              </a:rPr>
              <a:t>of</a:t>
            </a:r>
            <a:r>
              <a:rPr lang="cs-CZ" altLang="cs-CZ" b="1" dirty="0">
                <a:latin typeface="Calibri" panose="020F0502020204030204" pitchFamily="34" charset="0"/>
              </a:rPr>
              <a:t> </a:t>
            </a:r>
            <a:r>
              <a:rPr lang="cs-CZ" altLang="cs-CZ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rheumatic</a:t>
            </a:r>
            <a:r>
              <a:rPr lang="cs-CZ" altLang="cs-CZ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cs-CZ" altLang="cs-CZ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diseases</a:t>
            </a:r>
            <a:endParaRPr lang="cs-CZ" altLang="cs-CZ" b="1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609600" indent="-609600">
              <a:buFontTx/>
              <a:buNone/>
            </a:pPr>
            <a:endParaRPr lang="cs-CZ" altLang="cs-CZ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609600" indent="-609600">
              <a:buFontTx/>
              <a:buNone/>
            </a:pPr>
            <a:r>
              <a:rPr lang="cs-CZ" altLang="cs-CZ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Anti-TNF </a:t>
            </a:r>
            <a:r>
              <a:rPr lang="cs-CZ" altLang="cs-CZ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drugs</a:t>
            </a:r>
            <a:r>
              <a:rPr lang="cs-CZ" altLang="cs-CZ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- receptor</a:t>
            </a:r>
          </a:p>
          <a:p>
            <a:pPr marL="609600" indent="-609600">
              <a:buFontTx/>
              <a:buNone/>
            </a:pPr>
            <a:r>
              <a:rPr lang="cs-CZ" altLang="cs-CZ" sz="2400" b="1" u="sng" dirty="0" err="1">
                <a:solidFill>
                  <a:srgbClr val="FF0000"/>
                </a:solidFill>
                <a:latin typeface="Calibri" panose="020F0502020204030204" pitchFamily="34" charset="0"/>
              </a:rPr>
              <a:t>Etanercept</a:t>
            </a:r>
            <a:r>
              <a:rPr lang="cs-CZ" altLang="cs-CZ" sz="2400" b="1" u="sng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400" dirty="0">
                <a:latin typeface="Calibri" panose="020F0502020204030204" pitchFamily="34" charset="0"/>
              </a:rPr>
              <a:t>– </a:t>
            </a:r>
            <a:r>
              <a:rPr lang="cs-CZ" altLang="cs-CZ" sz="2400" dirty="0" err="1">
                <a:latin typeface="Calibri" panose="020F0502020204030204" pitchFamily="34" charset="0"/>
              </a:rPr>
              <a:t>soluble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dimeric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fusion</a:t>
            </a:r>
            <a:r>
              <a:rPr lang="cs-CZ" altLang="cs-CZ" sz="2400" dirty="0">
                <a:latin typeface="Calibri" panose="020F0502020204030204" pitchFamily="34" charset="0"/>
              </a:rPr>
              <a:t> protein – </a:t>
            </a:r>
            <a:r>
              <a:rPr lang="cs-CZ" altLang="cs-CZ" sz="2400" dirty="0" err="1">
                <a:latin typeface="Calibri" panose="020F0502020204030204" pitchFamily="34" charset="0"/>
              </a:rPr>
              <a:t>extracelular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domain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of</a:t>
            </a:r>
            <a:r>
              <a:rPr lang="cs-CZ" altLang="cs-CZ" sz="2400" dirty="0">
                <a:latin typeface="Calibri" panose="020F0502020204030204" pitchFamily="34" charset="0"/>
              </a:rPr>
              <a:t> receptor </a:t>
            </a:r>
            <a:r>
              <a:rPr lang="cs-CZ" altLang="cs-CZ" sz="2400" dirty="0" err="1">
                <a:latin typeface="Calibri" panose="020F0502020204030204" pitchFamily="34" charset="0"/>
              </a:rPr>
              <a:t>for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000" dirty="0">
                <a:latin typeface="Calibri" panose="020F0502020204030204" pitchFamily="34" charset="0"/>
              </a:rPr>
              <a:t>TNF</a:t>
            </a:r>
            <a:r>
              <a:rPr lang="el-GR" altLang="cs-CZ" sz="2000" dirty="0">
                <a:latin typeface="Calibri" panose="020F0502020204030204" pitchFamily="34" charset="0"/>
              </a:rPr>
              <a:t>α</a:t>
            </a:r>
            <a:r>
              <a:rPr lang="cs-CZ" altLang="cs-CZ" sz="2000" dirty="0">
                <a:latin typeface="Calibri" panose="020F0502020204030204" pitchFamily="34" charset="0"/>
              </a:rPr>
              <a:t> and </a:t>
            </a:r>
            <a:r>
              <a:rPr lang="cs-CZ" altLang="cs-CZ" sz="2000" dirty="0" err="1">
                <a:latin typeface="Calibri" panose="020F0502020204030204" pitchFamily="34" charset="0"/>
              </a:rPr>
              <a:t>Fc</a:t>
            </a:r>
            <a:r>
              <a:rPr lang="cs-CZ" altLang="cs-CZ" sz="2000" dirty="0">
                <a:latin typeface="Calibri" panose="020F0502020204030204" pitchFamily="34" charset="0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</a:rPr>
              <a:t>chain</a:t>
            </a:r>
            <a:r>
              <a:rPr lang="cs-CZ" altLang="cs-CZ" sz="2000" dirty="0">
                <a:latin typeface="Calibri" panose="020F0502020204030204" pitchFamily="34" charset="0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</a:rPr>
              <a:t>of</a:t>
            </a:r>
            <a:r>
              <a:rPr lang="cs-CZ" altLang="cs-CZ" sz="2000" dirty="0">
                <a:latin typeface="Calibri" panose="020F0502020204030204" pitchFamily="34" charset="0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</a:rPr>
              <a:t>human</a:t>
            </a:r>
            <a:r>
              <a:rPr lang="cs-CZ" altLang="cs-CZ" sz="2000" dirty="0">
                <a:latin typeface="Calibri" panose="020F0502020204030204" pitchFamily="34" charset="0"/>
              </a:rPr>
              <a:t> IgG</a:t>
            </a:r>
            <a:r>
              <a:rPr lang="cs-CZ" altLang="cs-CZ" sz="2000" baseline="-25000" dirty="0">
                <a:latin typeface="Calibri" panose="020F0502020204030204" pitchFamily="34" charset="0"/>
              </a:rPr>
              <a:t>1</a:t>
            </a:r>
          </a:p>
          <a:p>
            <a:pPr marL="609600" indent="-609600">
              <a:buFontTx/>
              <a:buNone/>
            </a:pPr>
            <a:r>
              <a:rPr lang="cs-CZ" altLang="cs-CZ" sz="2000" baseline="-25000" dirty="0">
                <a:latin typeface="Calibri" panose="020F0502020204030204" pitchFamily="34" charset="0"/>
              </a:rPr>
              <a:t>	</a:t>
            </a:r>
          </a:p>
          <a:p>
            <a:pPr marL="609600" indent="-609600">
              <a:buFontTx/>
              <a:buNone/>
            </a:pPr>
            <a:r>
              <a:rPr lang="cs-CZ" altLang="cs-CZ" sz="2400" dirty="0" err="1">
                <a:latin typeface="Calibri" panose="020F0502020204030204" pitchFamily="34" charset="0"/>
              </a:rPr>
              <a:t>Mechanism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of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action</a:t>
            </a:r>
            <a:r>
              <a:rPr lang="cs-CZ" altLang="cs-CZ" sz="2400" dirty="0">
                <a:latin typeface="Calibri" panose="020F0502020204030204" pitchFamily="34" charset="0"/>
              </a:rPr>
              <a:t>: </a:t>
            </a:r>
            <a:r>
              <a:rPr lang="cs-CZ" altLang="cs-CZ" sz="2400" dirty="0" err="1">
                <a:latin typeface="Calibri" panose="020F0502020204030204" pitchFamily="34" charset="0"/>
              </a:rPr>
              <a:t>competitive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inhibition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of</a:t>
            </a:r>
            <a:r>
              <a:rPr lang="cs-CZ" altLang="cs-CZ" sz="2400" dirty="0">
                <a:latin typeface="Calibri" panose="020F0502020204030204" pitchFamily="34" charset="0"/>
              </a:rPr>
              <a:t> TNF</a:t>
            </a:r>
            <a:r>
              <a:rPr lang="el-GR" altLang="cs-CZ" sz="2400" dirty="0">
                <a:latin typeface="Calibri" panose="020F0502020204030204" pitchFamily="34" charset="0"/>
              </a:rPr>
              <a:t>α</a:t>
            </a:r>
            <a:r>
              <a:rPr lang="cs-CZ" altLang="cs-CZ" sz="2400" dirty="0">
                <a:latin typeface="Calibri" panose="020F0502020204030204" pitchFamily="34" charset="0"/>
              </a:rPr>
              <a:t>, </a:t>
            </a:r>
            <a:r>
              <a:rPr lang="cs-CZ" altLang="cs-CZ" sz="2400" dirty="0" err="1">
                <a:latin typeface="Calibri" panose="020F0502020204030204" pitchFamily="34" charset="0"/>
              </a:rPr>
              <a:t>decreased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effect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of</a:t>
            </a:r>
            <a:r>
              <a:rPr lang="cs-CZ" altLang="cs-CZ" sz="2400" dirty="0">
                <a:latin typeface="Calibri" panose="020F0502020204030204" pitchFamily="34" charset="0"/>
              </a:rPr>
              <a:t> TNF</a:t>
            </a:r>
            <a:r>
              <a:rPr lang="el-GR" altLang="cs-CZ" sz="2400" dirty="0">
                <a:latin typeface="Calibri" panose="020F0502020204030204" pitchFamily="34" charset="0"/>
              </a:rPr>
              <a:t>β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marL="609600" indent="-609600">
              <a:buFontTx/>
              <a:buNone/>
            </a:pPr>
            <a:endParaRPr lang="cs-CZ" altLang="cs-CZ" sz="2000" dirty="0">
              <a:latin typeface="Calibri" panose="020F0502020204030204" pitchFamily="34" charset="0"/>
            </a:endParaRPr>
          </a:p>
          <a:p>
            <a:pPr marL="609600" indent="-609600">
              <a:buFontTx/>
              <a:buNone/>
            </a:pPr>
            <a:r>
              <a:rPr lang="en-US" altLang="cs-CZ" sz="2000" dirty="0">
                <a:latin typeface="Calibri" panose="020F0502020204030204" pitchFamily="34" charset="0"/>
              </a:rPr>
              <a:t>does not bind complement</a:t>
            </a:r>
            <a:r>
              <a:rPr lang="cs-CZ" altLang="cs-CZ" sz="2000" dirty="0">
                <a:latin typeface="Calibri" panose="020F0502020204030204" pitchFamily="34" charset="0"/>
              </a:rPr>
              <a:t>, but </a:t>
            </a:r>
            <a:r>
              <a:rPr lang="en-US" altLang="cs-CZ" sz="2000" dirty="0">
                <a:latin typeface="Calibri" panose="020F0502020204030204" pitchFamily="34" charset="0"/>
              </a:rPr>
              <a:t>leads to the disintegration of granulomas</a:t>
            </a:r>
            <a:endParaRPr lang="el-GR" altLang="cs-CZ" sz="2000" dirty="0">
              <a:latin typeface="Calibri" panose="020F0502020204030204" pitchFamily="34" charset="0"/>
            </a:endParaRPr>
          </a:p>
          <a:p>
            <a:pPr marL="609600" indent="-609600">
              <a:buFontTx/>
              <a:buNone/>
            </a:pPr>
            <a:endParaRPr lang="el-GR" altLang="cs-CZ" sz="2400" dirty="0">
              <a:latin typeface="Calibri" panose="020F050202020403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33AE751-550F-4136-A83F-F9E0715CF5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1003384"/>
      </p:ext>
    </p:extLst>
  </p:cSld>
  <p:clrMapOvr>
    <a:masterClrMapping/>
  </p:clrMapOvr>
  <p:transition spd="slow" advTm="428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26941" y="313840"/>
            <a:ext cx="10693831" cy="6230319"/>
          </a:xfrm>
        </p:spPr>
        <p:txBody>
          <a:bodyPr/>
          <a:lstStyle/>
          <a:p>
            <a:pPr marL="609600" indent="-609600">
              <a:buFontTx/>
              <a:buNone/>
            </a:pPr>
            <a:r>
              <a:rPr lang="cs-CZ" altLang="cs-CZ" b="1" dirty="0">
                <a:latin typeface="Calibri" panose="020F0502020204030204" pitchFamily="34" charset="0"/>
              </a:rPr>
              <a:t>2. </a:t>
            </a:r>
            <a:r>
              <a:rPr lang="cs-CZ" altLang="cs-CZ" b="1" dirty="0" err="1">
                <a:latin typeface="Calibri" panose="020F0502020204030204" pitchFamily="34" charset="0"/>
              </a:rPr>
              <a:t>Biological</a:t>
            </a:r>
            <a:r>
              <a:rPr lang="cs-CZ" altLang="cs-CZ" b="1" dirty="0">
                <a:latin typeface="Calibri" panose="020F0502020204030204" pitchFamily="34" charset="0"/>
              </a:rPr>
              <a:t> </a:t>
            </a:r>
            <a:r>
              <a:rPr lang="cs-CZ" altLang="cs-CZ" b="1" dirty="0" err="1">
                <a:latin typeface="Calibri" panose="020F0502020204030204" pitchFamily="34" charset="0"/>
              </a:rPr>
              <a:t>treatment</a:t>
            </a:r>
            <a:r>
              <a:rPr lang="cs-CZ" altLang="cs-CZ" b="1" dirty="0">
                <a:latin typeface="Calibri" panose="020F0502020204030204" pitchFamily="34" charset="0"/>
              </a:rPr>
              <a:t> </a:t>
            </a:r>
            <a:r>
              <a:rPr lang="cs-CZ" altLang="cs-CZ" b="1" dirty="0" err="1">
                <a:latin typeface="Calibri" panose="020F0502020204030204" pitchFamily="34" charset="0"/>
              </a:rPr>
              <a:t>of</a:t>
            </a:r>
            <a:r>
              <a:rPr lang="cs-CZ" altLang="cs-CZ" b="1" dirty="0">
                <a:latin typeface="Calibri" panose="020F0502020204030204" pitchFamily="34" charset="0"/>
              </a:rPr>
              <a:t> </a:t>
            </a:r>
            <a:r>
              <a:rPr lang="cs-CZ" altLang="cs-CZ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rheumatic</a:t>
            </a:r>
            <a:r>
              <a:rPr lang="cs-CZ" altLang="cs-CZ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cs-CZ" altLang="cs-CZ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diseases</a:t>
            </a:r>
            <a:endParaRPr lang="cs-CZ" altLang="cs-CZ" b="1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609600" indent="-609600">
              <a:buFontTx/>
              <a:buNone/>
            </a:pPr>
            <a:endParaRPr lang="cs-CZ" altLang="cs-CZ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609600" indent="-609600">
              <a:buFontTx/>
              <a:buNone/>
            </a:pPr>
            <a:r>
              <a:rPr lang="cs-CZ" altLang="cs-CZ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Anti-TNF </a:t>
            </a:r>
            <a:r>
              <a:rPr lang="cs-CZ" altLang="cs-CZ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drugs</a:t>
            </a:r>
            <a:r>
              <a:rPr lang="cs-CZ" altLang="cs-CZ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– </a:t>
            </a:r>
            <a:r>
              <a:rPr lang="cs-CZ" altLang="cs-CZ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adverse</a:t>
            </a:r>
            <a:r>
              <a:rPr lang="cs-CZ" altLang="cs-CZ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cs-CZ" altLang="cs-CZ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effects</a:t>
            </a:r>
            <a:endParaRPr lang="cs-CZ" altLang="cs-CZ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0" indent="0">
              <a:buFontTx/>
              <a:buNone/>
            </a:pPr>
            <a:r>
              <a:rPr lang="cs-CZ" altLang="cs-CZ" sz="2400" b="1" u="sng" dirty="0" err="1">
                <a:solidFill>
                  <a:srgbClr val="FF0000"/>
                </a:solidFill>
                <a:latin typeface="Calibri" panose="020F0502020204030204" pitchFamily="34" charset="0"/>
              </a:rPr>
              <a:t>Opportunistic</a:t>
            </a:r>
            <a:r>
              <a:rPr lang="cs-CZ" altLang="cs-CZ" sz="2400" b="1" u="sng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400" b="1" u="sng" dirty="0" err="1">
                <a:solidFill>
                  <a:srgbClr val="FF0000"/>
                </a:solidFill>
                <a:latin typeface="Calibri" panose="020F0502020204030204" pitchFamily="34" charset="0"/>
              </a:rPr>
              <a:t>infections</a:t>
            </a:r>
            <a:r>
              <a:rPr lang="cs-CZ" altLang="cs-CZ" sz="2400" b="1" u="sng" dirty="0">
                <a:solidFill>
                  <a:srgbClr val="FF0000"/>
                </a:solidFill>
                <a:latin typeface="Calibri" panose="020F0502020204030204" pitchFamily="34" charset="0"/>
              </a:rPr>
              <a:t> – </a:t>
            </a:r>
            <a:r>
              <a:rPr lang="cs-CZ" altLang="cs-CZ" sz="2400" dirty="0" err="1">
                <a:latin typeface="Calibri" panose="020F0502020204030204" pitchFamily="34" charset="0"/>
              </a:rPr>
              <a:t>increased</a:t>
            </a:r>
            <a:r>
              <a:rPr lang="cs-CZ" altLang="cs-CZ" sz="2400" dirty="0">
                <a:latin typeface="Calibri" panose="020F0502020204030204" pitchFamily="34" charset="0"/>
              </a:rPr>
              <a:t> risk in </a:t>
            </a:r>
            <a:r>
              <a:rPr lang="cs-CZ" altLang="cs-CZ" sz="2400" dirty="0" err="1">
                <a:latin typeface="Calibri" panose="020F0502020204030204" pitchFamily="34" charset="0"/>
              </a:rPr>
              <a:t>combination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of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immunosuppressive</a:t>
            </a:r>
            <a:r>
              <a:rPr lang="cs-CZ" altLang="cs-CZ" sz="2400" dirty="0">
                <a:latin typeface="Calibri" panose="020F0502020204030204" pitchFamily="34" charset="0"/>
              </a:rPr>
              <a:t> 				</a:t>
            </a:r>
            <a:r>
              <a:rPr lang="cs-CZ" altLang="cs-CZ" sz="2400" dirty="0" err="1">
                <a:latin typeface="Calibri" panose="020F0502020204030204" pitchFamily="34" charset="0"/>
              </a:rPr>
              <a:t>drugs</a:t>
            </a:r>
            <a:r>
              <a:rPr lang="cs-CZ" altLang="cs-CZ" sz="2400" dirty="0">
                <a:latin typeface="Calibri" panose="020F0502020204030204" pitchFamily="34" charset="0"/>
              </a:rPr>
              <a:t> (</a:t>
            </a:r>
            <a:r>
              <a:rPr lang="cs-CZ" altLang="cs-CZ" sz="2400" dirty="0" err="1">
                <a:latin typeface="Calibri" panose="020F0502020204030204" pitchFamily="34" charset="0"/>
              </a:rPr>
              <a:t>with</a:t>
            </a:r>
            <a:r>
              <a:rPr lang="cs-CZ" altLang="cs-CZ" sz="2400" dirty="0">
                <a:latin typeface="Calibri" panose="020F0502020204030204" pitchFamily="34" charset="0"/>
              </a:rPr>
              <a:t> 2 - </a:t>
            </a:r>
            <a:r>
              <a:rPr lang="cs-CZ" altLang="cs-CZ" sz="2400" dirty="0" err="1">
                <a:latin typeface="Calibri" panose="020F0502020204030204" pitchFamily="34" charset="0"/>
              </a:rPr>
              <a:t>combined</a:t>
            </a:r>
            <a:r>
              <a:rPr lang="cs-CZ" altLang="cs-CZ" sz="2400" dirty="0">
                <a:latin typeface="Calibri" panose="020F0502020204030204" pitchFamily="34" charset="0"/>
              </a:rPr>
              <a:t> to 14x ! ), </a:t>
            </a:r>
            <a:r>
              <a:rPr lang="cs-CZ" altLang="cs-CZ" sz="2400" dirty="0" err="1">
                <a:latin typeface="Calibri" panose="020F0502020204030204" pitchFamily="34" charset="0"/>
              </a:rPr>
              <a:t>malnutrition</a:t>
            </a:r>
            <a:r>
              <a:rPr lang="cs-CZ" altLang="cs-CZ" sz="2400" dirty="0">
                <a:latin typeface="Calibri" panose="020F0502020204030204" pitchFamily="34" charset="0"/>
              </a:rPr>
              <a:t>, </a:t>
            </a:r>
            <a:r>
              <a:rPr lang="cs-CZ" altLang="cs-CZ" sz="2400" dirty="0" err="1">
                <a:latin typeface="Calibri" panose="020F0502020204030204" pitchFamily="34" charset="0"/>
              </a:rPr>
              <a:t>age</a:t>
            </a:r>
            <a:r>
              <a:rPr lang="cs-CZ" altLang="cs-CZ" sz="2400" dirty="0">
                <a:latin typeface="Calibri" panose="020F0502020204030204" pitchFamily="34" charset="0"/>
              </a:rPr>
              <a:t> &gt; 50 </a:t>
            </a:r>
            <a:r>
              <a:rPr lang="cs-CZ" altLang="cs-CZ" sz="2400" dirty="0" err="1">
                <a:latin typeface="Calibri" panose="020F0502020204030204" pitchFamily="34" charset="0"/>
              </a:rPr>
              <a:t>years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</a:p>
          <a:p>
            <a:pPr marL="0" indent="0"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</a:rPr>
              <a:t>		- </a:t>
            </a:r>
            <a:r>
              <a:rPr lang="cs-CZ" altLang="cs-CZ" sz="2400" dirty="0" err="1">
                <a:latin typeface="Calibri" panose="020F0502020204030204" pitchFamily="34" charset="0"/>
              </a:rPr>
              <a:t>mycobacteria</a:t>
            </a:r>
            <a:r>
              <a:rPr lang="cs-CZ" altLang="cs-CZ" sz="2400" dirty="0">
                <a:latin typeface="Calibri" panose="020F0502020204030204" pitchFamily="34" charset="0"/>
              </a:rPr>
              <a:t> , </a:t>
            </a:r>
            <a:r>
              <a:rPr lang="cs-CZ" altLang="cs-CZ" sz="2400" dirty="0" err="1">
                <a:latin typeface="Calibri" panose="020F0502020204030204" pitchFamily="34" charset="0"/>
              </a:rPr>
              <a:t>listeria</a:t>
            </a:r>
            <a:r>
              <a:rPr lang="cs-CZ" altLang="cs-CZ" sz="2400" dirty="0">
                <a:latin typeface="Calibri" panose="020F0502020204030204" pitchFamily="34" charset="0"/>
              </a:rPr>
              <a:t> , </a:t>
            </a:r>
            <a:r>
              <a:rPr lang="cs-CZ" altLang="cs-CZ" sz="2400" dirty="0" err="1">
                <a:latin typeface="Calibri" panose="020F0502020204030204" pitchFamily="34" charset="0"/>
              </a:rPr>
              <a:t>fungal</a:t>
            </a:r>
            <a:r>
              <a:rPr lang="cs-CZ" altLang="cs-CZ" sz="2400" dirty="0">
                <a:latin typeface="Calibri" panose="020F0502020204030204" pitchFamily="34" charset="0"/>
              </a:rPr>
              <a:t> , </a:t>
            </a:r>
            <a:r>
              <a:rPr lang="cs-CZ" altLang="cs-CZ" sz="2400" dirty="0" err="1">
                <a:latin typeface="Calibri" panose="020F0502020204030204" pitchFamily="34" charset="0"/>
              </a:rPr>
              <a:t>viral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infections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marL="0" indent="0">
              <a:buFontTx/>
              <a:buNone/>
            </a:pPr>
            <a:endParaRPr lang="cs-CZ" altLang="cs-CZ" sz="2400" dirty="0">
              <a:latin typeface="Calibri" panose="020F0502020204030204" pitchFamily="34" charset="0"/>
            </a:endParaRPr>
          </a:p>
          <a:p>
            <a:pPr marL="609600" indent="-609600">
              <a:buFontTx/>
              <a:buNone/>
            </a:pPr>
            <a:r>
              <a:rPr lang="cs-CZ" altLang="cs-CZ" sz="2400" b="1" u="sng" dirty="0" err="1">
                <a:solidFill>
                  <a:srgbClr val="FF0000"/>
                </a:solidFill>
                <a:latin typeface="Calibri" panose="020F0502020204030204" pitchFamily="34" charset="0"/>
              </a:rPr>
              <a:t>Paradoxical</a:t>
            </a:r>
            <a:r>
              <a:rPr lang="cs-CZ" altLang="cs-CZ" sz="2400" b="1" u="sng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400" b="1" u="sng" dirty="0" err="1">
                <a:solidFill>
                  <a:srgbClr val="FF0000"/>
                </a:solidFill>
                <a:latin typeface="Calibri" panose="020F0502020204030204" pitchFamily="34" charset="0"/>
              </a:rPr>
              <a:t>autoimmune</a:t>
            </a:r>
            <a:r>
              <a:rPr lang="cs-CZ" altLang="cs-CZ" sz="2400" b="1" u="sng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400" b="1" u="sng" dirty="0" err="1">
                <a:solidFill>
                  <a:srgbClr val="FF0000"/>
                </a:solidFill>
                <a:latin typeface="Calibri" panose="020F0502020204030204" pitchFamily="34" charset="0"/>
              </a:rPr>
              <a:t>reactions</a:t>
            </a:r>
            <a:endParaRPr lang="cs-CZ" altLang="cs-CZ" sz="2400" b="1" u="sng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609600" indent="-609600">
              <a:buFontTx/>
              <a:buNone/>
            </a:pPr>
            <a:r>
              <a:rPr lang="cs-CZ" altLang="cs-CZ" sz="2400" b="1" u="sng" dirty="0">
                <a:solidFill>
                  <a:srgbClr val="FF0000"/>
                </a:solidFill>
                <a:latin typeface="Calibri" panose="020F0502020204030204" pitchFamily="34" charset="0"/>
              </a:rPr>
              <a:t>Anti-</a:t>
            </a:r>
            <a:r>
              <a:rPr lang="cs-CZ" altLang="cs-CZ" sz="2400" b="1" u="sng" dirty="0" err="1">
                <a:solidFill>
                  <a:srgbClr val="FF0000"/>
                </a:solidFill>
                <a:latin typeface="Calibri" panose="020F0502020204030204" pitchFamily="34" charset="0"/>
              </a:rPr>
              <a:t>idiotypic</a:t>
            </a:r>
            <a:r>
              <a:rPr lang="cs-CZ" altLang="cs-CZ" sz="2400" b="1" u="sng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400" b="1" u="sng" dirty="0" err="1">
                <a:solidFill>
                  <a:srgbClr val="FF0000"/>
                </a:solidFill>
                <a:latin typeface="Calibri" panose="020F0502020204030204" pitchFamily="34" charset="0"/>
              </a:rPr>
              <a:t>antibodies</a:t>
            </a:r>
            <a:r>
              <a:rPr lang="cs-CZ" altLang="cs-CZ" sz="2400" b="1" u="sng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400" dirty="0">
                <a:latin typeface="Calibri" panose="020F0502020204030204" pitchFamily="34" charset="0"/>
              </a:rPr>
              <a:t>(in </a:t>
            </a:r>
            <a:r>
              <a:rPr lang="cs-CZ" altLang="cs-CZ" sz="2400" dirty="0" err="1">
                <a:latin typeface="Calibri" panose="020F0502020204030204" pitchFamily="34" charset="0"/>
              </a:rPr>
              <a:t>addition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prevents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binding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of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the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antibody</a:t>
            </a:r>
            <a:r>
              <a:rPr lang="cs-CZ" altLang="cs-CZ" sz="2400" dirty="0">
                <a:latin typeface="Calibri" panose="020F0502020204030204" pitchFamily="34" charset="0"/>
              </a:rPr>
              <a:t> to TNF)</a:t>
            </a:r>
          </a:p>
          <a:p>
            <a:pPr marL="609600" indent="-609600">
              <a:buFontTx/>
              <a:buNone/>
            </a:pPr>
            <a:r>
              <a:rPr lang="cs-CZ" altLang="cs-CZ" sz="2400" b="1" u="sng" dirty="0">
                <a:solidFill>
                  <a:srgbClr val="FF0000"/>
                </a:solidFill>
                <a:latin typeface="Calibri" panose="020F0502020204030204" pitchFamily="34" charset="0"/>
              </a:rPr>
              <a:t>TB</a:t>
            </a:r>
            <a:r>
              <a:rPr lang="cs-CZ" altLang="cs-CZ" sz="2400" dirty="0">
                <a:latin typeface="Calibri" panose="020F0502020204030204" pitchFamily="34" charset="0"/>
              </a:rPr>
              <a:t> –</a:t>
            </a:r>
            <a:r>
              <a:rPr lang="cs-CZ" altLang="cs-CZ" sz="2400" dirty="0" err="1">
                <a:latin typeface="Calibri" panose="020F0502020204030204" pitchFamily="34" charset="0"/>
              </a:rPr>
              <a:t>activation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of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latent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forms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marL="609600" indent="-609600">
              <a:buFontTx/>
              <a:buNone/>
            </a:pPr>
            <a:r>
              <a:rPr lang="cs-CZ" altLang="cs-CZ" sz="2400" b="1" u="sng" dirty="0">
                <a:solidFill>
                  <a:srgbClr val="FF0000"/>
                </a:solidFill>
                <a:latin typeface="Calibri" panose="020F0502020204030204" pitchFamily="34" charset="0"/>
              </a:rPr>
              <a:t>Late </a:t>
            </a:r>
            <a:r>
              <a:rPr lang="cs-CZ" altLang="cs-CZ" sz="2400" b="1" u="sng" dirty="0" err="1">
                <a:solidFill>
                  <a:srgbClr val="FF0000"/>
                </a:solidFill>
                <a:latin typeface="Calibri" panose="020F0502020204030204" pitchFamily="34" charset="0"/>
              </a:rPr>
              <a:t>carcinogenicity</a:t>
            </a:r>
            <a:r>
              <a:rPr lang="cs-CZ" altLang="cs-CZ" sz="2400" b="1" u="sng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400" dirty="0">
                <a:latin typeface="Calibri" panose="020F0502020204030204" pitchFamily="34" charset="0"/>
              </a:rPr>
              <a:t>- </a:t>
            </a:r>
            <a:r>
              <a:rPr lang="cs-CZ" altLang="cs-CZ" sz="2400" dirty="0" err="1">
                <a:latin typeface="Calibri" panose="020F0502020204030204" pitchFamily="34" charset="0"/>
              </a:rPr>
              <a:t>lymphoproliferative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disease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</a:p>
          <a:p>
            <a:pPr marL="609600" indent="-609600"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</a:rPr>
              <a:t>	(2-3 </a:t>
            </a:r>
            <a:r>
              <a:rPr lang="cs-CZ" altLang="cs-CZ" sz="2400" dirty="0" err="1">
                <a:latin typeface="Calibri" panose="020F0502020204030204" pitchFamily="34" charset="0"/>
              </a:rPr>
              <a:t>times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higher</a:t>
            </a:r>
            <a:r>
              <a:rPr lang="cs-CZ" altLang="cs-CZ" sz="2400" dirty="0">
                <a:latin typeface="Calibri" panose="020F0502020204030204" pitchFamily="34" charset="0"/>
              </a:rPr>
              <a:t> versus </a:t>
            </a:r>
            <a:r>
              <a:rPr lang="cs-CZ" altLang="cs-CZ" sz="2400" dirty="0" err="1">
                <a:latin typeface="Calibri" panose="020F0502020204030204" pitchFamily="34" charset="0"/>
              </a:rPr>
              <a:t>the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healthy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population</a:t>
            </a:r>
            <a:r>
              <a:rPr lang="cs-CZ" altLang="cs-CZ" sz="2400" dirty="0">
                <a:latin typeface="Calibri" panose="020F0502020204030204" pitchFamily="34" charset="0"/>
              </a:rPr>
              <a:t>) , </a:t>
            </a:r>
            <a:r>
              <a:rPr lang="cs-CZ" altLang="cs-CZ" sz="2400" dirty="0" err="1">
                <a:latin typeface="Calibri" panose="020F0502020204030204" pitchFamily="34" charset="0"/>
              </a:rPr>
              <a:t>inconsistent</a:t>
            </a:r>
            <a:r>
              <a:rPr lang="cs-CZ" altLang="cs-CZ" sz="2400" dirty="0">
                <a:latin typeface="Calibri" panose="020F0502020204030204" pitchFamily="34" charset="0"/>
              </a:rPr>
              <a:t> data</a:t>
            </a:r>
          </a:p>
          <a:p>
            <a:pPr marL="609600" indent="-609600">
              <a:buFontTx/>
              <a:buNone/>
            </a:pPr>
            <a:r>
              <a:rPr lang="cs-CZ" altLang="cs-CZ" sz="2400" b="1" u="sng" dirty="0" err="1">
                <a:solidFill>
                  <a:srgbClr val="FF0000"/>
                </a:solidFill>
                <a:latin typeface="Calibri" panose="020F0502020204030204" pitchFamily="34" charset="0"/>
              </a:rPr>
              <a:t>Others</a:t>
            </a:r>
            <a:r>
              <a:rPr lang="cs-CZ" altLang="cs-CZ" sz="2400" dirty="0">
                <a:latin typeface="Calibri" panose="020F0502020204030204" pitchFamily="34" charset="0"/>
              </a:rPr>
              <a:t> - </a:t>
            </a:r>
            <a:r>
              <a:rPr lang="cs-CZ" altLang="cs-CZ" sz="2400" dirty="0" err="1">
                <a:latin typeface="Calibri" panose="020F0502020204030204" pitchFamily="34" charset="0"/>
              </a:rPr>
              <a:t>specific</a:t>
            </a:r>
            <a:r>
              <a:rPr lang="cs-CZ" altLang="cs-CZ" sz="2400" dirty="0">
                <a:latin typeface="Calibri" panose="020F0502020204030204" pitchFamily="34" charset="0"/>
              </a:rPr>
              <a:t> AE </a:t>
            </a:r>
            <a:r>
              <a:rPr lang="cs-CZ" altLang="cs-CZ" sz="2400" dirty="0" err="1">
                <a:latin typeface="Calibri" panose="020F0502020204030204" pitchFamily="34" charset="0"/>
              </a:rPr>
              <a:t>for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specific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substances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marL="0" indent="0">
              <a:buFontTx/>
              <a:buNone/>
            </a:pPr>
            <a:endParaRPr lang="cs-CZ" altLang="cs-CZ" sz="2400" dirty="0">
              <a:latin typeface="Calibri" panose="020F0502020204030204" pitchFamily="34" charset="0"/>
            </a:endParaRPr>
          </a:p>
          <a:p>
            <a:pPr marL="609600" indent="-609600">
              <a:buFontTx/>
              <a:buNone/>
            </a:pPr>
            <a:endParaRPr lang="el-GR" altLang="cs-CZ" sz="2400" dirty="0">
              <a:latin typeface="Calibri" panose="020F050202020403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CCAC0AD-3324-42E6-A474-1E3CB0F475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5391982"/>
      </p:ext>
    </p:extLst>
  </p:cSld>
  <p:clrMapOvr>
    <a:masterClrMapping/>
  </p:clrMapOvr>
  <p:transition spd="slow" advTm="1014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43919" y="309966"/>
            <a:ext cx="11003796" cy="6230319"/>
          </a:xfrm>
        </p:spPr>
        <p:txBody>
          <a:bodyPr/>
          <a:lstStyle/>
          <a:p>
            <a:pPr marL="609600" indent="-609600">
              <a:buFontTx/>
              <a:buNone/>
            </a:pPr>
            <a:r>
              <a:rPr lang="cs-CZ" altLang="cs-CZ" b="1" dirty="0">
                <a:latin typeface="Calibri" panose="020F0502020204030204" pitchFamily="34" charset="0"/>
              </a:rPr>
              <a:t>2. </a:t>
            </a:r>
            <a:r>
              <a:rPr lang="cs-CZ" altLang="cs-CZ" b="1" dirty="0" err="1">
                <a:latin typeface="Calibri" panose="020F0502020204030204" pitchFamily="34" charset="0"/>
              </a:rPr>
              <a:t>Biological</a:t>
            </a:r>
            <a:r>
              <a:rPr lang="cs-CZ" altLang="cs-CZ" b="1" dirty="0">
                <a:latin typeface="Calibri" panose="020F0502020204030204" pitchFamily="34" charset="0"/>
              </a:rPr>
              <a:t> </a:t>
            </a:r>
            <a:r>
              <a:rPr lang="cs-CZ" altLang="cs-CZ" b="1" dirty="0" err="1">
                <a:latin typeface="Calibri" panose="020F0502020204030204" pitchFamily="34" charset="0"/>
              </a:rPr>
              <a:t>treatment</a:t>
            </a:r>
            <a:r>
              <a:rPr lang="cs-CZ" altLang="cs-CZ" b="1" dirty="0">
                <a:latin typeface="Calibri" panose="020F0502020204030204" pitchFamily="34" charset="0"/>
              </a:rPr>
              <a:t> </a:t>
            </a:r>
            <a:r>
              <a:rPr lang="cs-CZ" altLang="cs-CZ" b="1" dirty="0" err="1">
                <a:latin typeface="Calibri" panose="020F0502020204030204" pitchFamily="34" charset="0"/>
              </a:rPr>
              <a:t>of</a:t>
            </a:r>
            <a:r>
              <a:rPr lang="cs-CZ" altLang="cs-CZ" b="1" dirty="0">
                <a:latin typeface="Calibri" panose="020F0502020204030204" pitchFamily="34" charset="0"/>
              </a:rPr>
              <a:t> </a:t>
            </a:r>
            <a:r>
              <a:rPr lang="cs-CZ" altLang="cs-CZ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rheumatic</a:t>
            </a:r>
            <a:r>
              <a:rPr lang="cs-CZ" altLang="cs-CZ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cs-CZ" altLang="cs-CZ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diseases</a:t>
            </a:r>
            <a:endParaRPr lang="cs-CZ" altLang="cs-CZ" b="1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609600" indent="-609600">
              <a:buFontTx/>
              <a:buNone/>
            </a:pPr>
            <a:endParaRPr lang="cs-CZ" altLang="cs-CZ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609600" indent="-609600">
              <a:buFontTx/>
              <a:buNone/>
            </a:pPr>
            <a:r>
              <a:rPr lang="cs-CZ" altLang="cs-CZ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Anti IL </a:t>
            </a:r>
            <a:r>
              <a:rPr lang="cs-CZ" altLang="cs-CZ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treatment</a:t>
            </a:r>
            <a:endParaRPr lang="cs-CZ" altLang="cs-CZ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609600" indent="-609600">
              <a:buFontTx/>
              <a:buNone/>
            </a:pPr>
            <a:r>
              <a:rPr lang="cs-CZ" altLang="cs-CZ" sz="2400" b="1" u="sng" dirty="0" err="1">
                <a:solidFill>
                  <a:srgbClr val="FF0000"/>
                </a:solidFill>
                <a:latin typeface="Calibri" panose="020F0502020204030204" pitchFamily="34" charset="0"/>
              </a:rPr>
              <a:t>Anakinra</a:t>
            </a:r>
            <a:r>
              <a:rPr lang="cs-CZ" altLang="cs-CZ" sz="2400" dirty="0">
                <a:latin typeface="Calibri" panose="020F0502020204030204" pitchFamily="34" charset="0"/>
              </a:rPr>
              <a:t> – IL1 receptor </a:t>
            </a:r>
            <a:r>
              <a:rPr lang="cs-CZ" altLang="cs-CZ" sz="2400" dirty="0" err="1">
                <a:latin typeface="Calibri" panose="020F0502020204030204" pitchFamily="34" charset="0"/>
              </a:rPr>
              <a:t>antagonist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marL="609600" indent="-609600"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</a:rPr>
              <a:t>	</a:t>
            </a:r>
            <a:r>
              <a:rPr lang="en-US" altLang="cs-CZ" sz="2400" dirty="0">
                <a:latin typeface="Calibri" panose="020F0502020204030204" pitchFamily="34" charset="0"/>
              </a:rPr>
              <a:t>weaker effect than anti-TNF drugs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marL="609600" indent="-609600">
              <a:buFontTx/>
              <a:buNone/>
            </a:pPr>
            <a:endParaRPr lang="cs-CZ" altLang="cs-CZ" sz="2400" dirty="0">
              <a:latin typeface="Calibri" panose="020F0502020204030204" pitchFamily="34" charset="0"/>
            </a:endParaRPr>
          </a:p>
          <a:p>
            <a:pPr marL="609600" indent="-609600">
              <a:buFontTx/>
              <a:buNone/>
            </a:pPr>
            <a:endParaRPr lang="cs-CZ" altLang="cs-CZ" sz="2400" dirty="0">
              <a:latin typeface="Calibri" panose="020F0502020204030204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cs-CZ" sz="2400" b="1" u="sng" dirty="0" err="1">
                <a:solidFill>
                  <a:srgbClr val="FF0000"/>
                </a:solidFill>
                <a:latin typeface="Calibri" panose="020F0502020204030204" pitchFamily="34" charset="0"/>
              </a:rPr>
              <a:t>Tocilizumab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humanized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mAb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against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IL6</a:t>
            </a:r>
          </a:p>
          <a:p>
            <a:pPr marL="0" indent="0">
              <a:buFontTx/>
              <a:buNone/>
              <a:defRPr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	AE: (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infection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) +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increase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lipids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( CHOL , LDL, TAG)</a:t>
            </a:r>
          </a:p>
          <a:p>
            <a:pPr marL="609600" indent="-609600">
              <a:buFontTx/>
              <a:buNone/>
            </a:pPr>
            <a:endParaRPr lang="cs-CZ" altLang="cs-CZ" sz="2400" dirty="0">
              <a:latin typeface="Calibri" panose="020F0502020204030204" pitchFamily="34" charset="0"/>
            </a:endParaRPr>
          </a:p>
          <a:p>
            <a:pPr marL="609600" indent="-609600">
              <a:buFontTx/>
              <a:buNone/>
            </a:pPr>
            <a:endParaRPr lang="cs-CZ" altLang="cs-CZ" sz="2400" dirty="0">
              <a:latin typeface="Calibri" panose="020F0502020204030204" pitchFamily="34" charset="0"/>
            </a:endParaRPr>
          </a:p>
          <a:p>
            <a:pPr marL="609600" indent="-609600">
              <a:buFontTx/>
              <a:buNone/>
            </a:pPr>
            <a:endParaRPr lang="el-GR" altLang="cs-CZ" sz="2400" dirty="0">
              <a:latin typeface="Calibri" panose="020F050202020403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78E157A-2089-46D1-9D11-8B82215D41D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3112291"/>
      </p:ext>
    </p:extLst>
  </p:cSld>
  <p:clrMapOvr>
    <a:masterClrMapping/>
  </p:clrMapOvr>
  <p:transition spd="slow" advTm="386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66427" y="404813"/>
            <a:ext cx="10848814" cy="5761037"/>
          </a:xfrm>
        </p:spPr>
        <p:txBody>
          <a:bodyPr/>
          <a:lstStyle/>
          <a:p>
            <a:pPr marL="609600" indent="-609600">
              <a:buFontTx/>
              <a:buNone/>
              <a:defRPr/>
            </a:pPr>
            <a:r>
              <a:rPr lang="cs-CZ" altLang="cs-CZ" b="1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cs-CZ" altLang="cs-CZ" b="1" dirty="0" err="1">
                <a:latin typeface="Calibri" panose="020F0502020204030204" pitchFamily="34" charset="0"/>
                <a:cs typeface="Calibri" panose="020F0502020204030204" pitchFamily="34" charset="0"/>
              </a:rPr>
              <a:t>Biological</a:t>
            </a:r>
            <a:r>
              <a:rPr lang="cs-CZ" altLang="cs-CZ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b="1" dirty="0" err="1">
                <a:latin typeface="Calibri" panose="020F0502020204030204" pitchFamily="34" charset="0"/>
                <a:cs typeface="Calibri" panose="020F0502020204030204" pitchFamily="34" charset="0"/>
              </a:rPr>
              <a:t>treatment</a:t>
            </a:r>
            <a:r>
              <a:rPr lang="cs-CZ" altLang="cs-CZ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b="1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altLang="cs-CZ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rheumatic</a:t>
            </a:r>
            <a:r>
              <a:rPr lang="cs-CZ" altLang="cs-CZ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cs-CZ" altLang="cs-CZ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diseases</a:t>
            </a:r>
            <a:endParaRPr lang="cs-CZ" altLang="cs-CZ" b="1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609600" indent="-609600" eaLnBrk="1" hangingPunct="1">
              <a:spcBef>
                <a:spcPct val="0"/>
              </a:spcBef>
              <a:buFontTx/>
              <a:buNone/>
              <a:defRPr/>
            </a:pPr>
            <a:endParaRPr lang="cs-CZ" altLang="cs-CZ" sz="2800" b="1" dirty="0">
              <a:latin typeface="Calibri" pitchFamily="34" charset="0"/>
            </a:endParaRPr>
          </a:p>
          <a:p>
            <a:pPr marL="609600" indent="-609600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Immunomodulants</a:t>
            </a:r>
            <a:endParaRPr lang="cs-CZ" altLang="cs-CZ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cs-CZ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Abatacept</a:t>
            </a:r>
            <a:r>
              <a:rPr lang="cs-CZ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recombinant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fusion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protein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composed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Fc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region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IgG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and 	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extracellular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domain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CTLA4 ( receptor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expressed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in T-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cells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); </a:t>
            </a:r>
          </a:p>
          <a:p>
            <a:pPr marL="0" indent="0">
              <a:buFontTx/>
              <a:buNone/>
              <a:defRPr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competitively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binds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to CD80,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preventing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T cell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activation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proliferation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pPr marL="609600" indent="-609600">
              <a:buFontTx/>
              <a:buNone/>
            </a:pPr>
            <a:endParaRPr lang="cs-CZ" altLang="cs-CZ" b="1" u="sng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609600" indent="-609600">
              <a:buFontTx/>
              <a:buNone/>
            </a:pPr>
            <a:r>
              <a:rPr lang="cs-CZ" altLang="cs-CZ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Rituximab</a:t>
            </a:r>
            <a:r>
              <a:rPr lang="cs-CZ" altLang="cs-CZ" sz="2400" dirty="0">
                <a:latin typeface="Calibri" panose="020F0502020204030204" pitchFamily="34" charset="0"/>
              </a:rPr>
              <a:t> - </a:t>
            </a:r>
            <a:r>
              <a:rPr lang="cs-CZ" altLang="cs-CZ" sz="2400" dirty="0" err="1">
                <a:latin typeface="Calibri" panose="020F0502020204030204" pitchFamily="34" charset="0"/>
              </a:rPr>
              <a:t>binds</a:t>
            </a:r>
            <a:r>
              <a:rPr lang="cs-CZ" altLang="cs-CZ" sz="2400" dirty="0">
                <a:latin typeface="Calibri" panose="020F0502020204030204" pitchFamily="34" charset="0"/>
              </a:rPr>
              <a:t> to </a:t>
            </a:r>
            <a:r>
              <a:rPr lang="cs-CZ" altLang="cs-CZ" sz="2400" dirty="0" err="1">
                <a:latin typeface="Calibri" panose="020F0502020204030204" pitchFamily="34" charset="0"/>
              </a:rPr>
              <a:t>the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transmembrane</a:t>
            </a:r>
            <a:r>
              <a:rPr lang="cs-CZ" altLang="cs-CZ" sz="2400" dirty="0">
                <a:latin typeface="Calibri" panose="020F0502020204030204" pitchFamily="34" charset="0"/>
              </a:rPr>
              <a:t> antigen CD20 (on </a:t>
            </a:r>
            <a:r>
              <a:rPr lang="cs-CZ" altLang="cs-CZ" sz="2400" dirty="0" err="1">
                <a:latin typeface="Calibri" panose="020F0502020204030204" pitchFamily="34" charset="0"/>
              </a:rPr>
              <a:t>pre</a:t>
            </a:r>
            <a:r>
              <a:rPr lang="cs-CZ" altLang="cs-CZ" sz="2400" dirty="0">
                <a:latin typeface="Calibri" panose="020F0502020204030204" pitchFamily="34" charset="0"/>
              </a:rPr>
              <a:t>-B and </a:t>
            </a:r>
            <a:r>
              <a:rPr lang="cs-CZ" altLang="cs-CZ" sz="2400" dirty="0" err="1">
                <a:latin typeface="Calibri" panose="020F0502020204030204" pitchFamily="34" charset="0"/>
              </a:rPr>
              <a:t>mature</a:t>
            </a:r>
            <a:r>
              <a:rPr lang="cs-CZ" altLang="cs-CZ" sz="2400" dirty="0">
                <a:latin typeface="Calibri" panose="020F0502020204030204" pitchFamily="34" charset="0"/>
              </a:rPr>
              <a:t> B 	</a:t>
            </a:r>
            <a:r>
              <a:rPr lang="cs-CZ" altLang="cs-CZ" sz="2400" dirty="0" err="1">
                <a:latin typeface="Calibri" panose="020F0502020204030204" pitchFamily="34" charset="0"/>
              </a:rPr>
              <a:t>lymphocytes</a:t>
            </a:r>
            <a:r>
              <a:rPr lang="cs-CZ" altLang="cs-CZ" sz="2400" dirty="0">
                <a:latin typeface="Calibri" panose="020F0502020204030204" pitchFamily="34" charset="0"/>
              </a:rPr>
              <a:t>) </a:t>
            </a:r>
            <a:r>
              <a:rPr lang="cs-CZ" altLang="cs-CZ" sz="2400" dirty="0" err="1">
                <a:latin typeface="Calibri" panose="020F0502020204030204" pitchFamily="34" charset="0"/>
              </a:rPr>
              <a:t>expressed</a:t>
            </a:r>
            <a:r>
              <a:rPr lang="cs-CZ" altLang="cs-CZ" sz="2400" dirty="0">
                <a:latin typeface="Calibri" panose="020F0502020204030204" pitchFamily="34" charset="0"/>
              </a:rPr>
              <a:t> on&gt; 95% </a:t>
            </a:r>
            <a:r>
              <a:rPr lang="cs-CZ" altLang="cs-CZ" sz="2400" dirty="0" err="1">
                <a:latin typeface="Calibri" panose="020F0502020204030204" pitchFamily="34" charset="0"/>
              </a:rPr>
              <a:t>of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all</a:t>
            </a:r>
            <a:r>
              <a:rPr lang="cs-CZ" altLang="cs-CZ" sz="2400" dirty="0">
                <a:latin typeface="Calibri" panose="020F0502020204030204" pitchFamily="34" charset="0"/>
              </a:rPr>
              <a:t> non-</a:t>
            </a:r>
            <a:r>
              <a:rPr lang="cs-CZ" altLang="cs-CZ" sz="2400" dirty="0" err="1">
                <a:latin typeface="Calibri" panose="020F0502020204030204" pitchFamily="34" charset="0"/>
              </a:rPr>
              <a:t>Hodgkin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lymphomas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of</a:t>
            </a:r>
            <a:r>
              <a:rPr lang="cs-CZ" altLang="cs-CZ" sz="2400" dirty="0">
                <a:latin typeface="Calibri" panose="020F0502020204030204" pitchFamily="34" charset="0"/>
              </a:rPr>
              <a:t> B cell </a:t>
            </a:r>
            <a:r>
              <a:rPr lang="cs-CZ" altLang="cs-CZ" sz="2400" dirty="0" err="1">
                <a:latin typeface="Calibri" panose="020F0502020204030204" pitchFamily="34" charset="0"/>
              </a:rPr>
              <a:t>origin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marL="609600" indent="-609600">
              <a:buFontTx/>
              <a:buNone/>
            </a:pPr>
            <a:endParaRPr lang="cs-CZ" altLang="cs-CZ" sz="2400" dirty="0">
              <a:latin typeface="Calibri" panose="020F050202020403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84756DF-9C5E-48F7-8D9F-C03DDA4C7D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809734"/>
      </p:ext>
    </p:extLst>
  </p:cSld>
  <p:clrMapOvr>
    <a:masterClrMapping/>
  </p:clrMapOvr>
  <p:transition spd="slow" advTm="550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18453" y="573436"/>
            <a:ext cx="11499743" cy="5592413"/>
          </a:xfrm>
        </p:spPr>
        <p:txBody>
          <a:bodyPr/>
          <a:lstStyle/>
          <a:p>
            <a:pPr marL="609600" indent="-609600">
              <a:lnSpc>
                <a:spcPct val="80000"/>
              </a:lnSpc>
              <a:buFontTx/>
              <a:buNone/>
              <a:defRPr/>
            </a:pPr>
            <a:r>
              <a:rPr lang="cs-CZ" altLang="cs-CZ" sz="3600" b="1" dirty="0">
                <a:latin typeface="Calibri" pitchFamily="34" charset="0"/>
              </a:rPr>
              <a:t>3</a:t>
            </a:r>
            <a:r>
              <a:rPr lang="en-US" altLang="cs-CZ" sz="3600" b="1" dirty="0">
                <a:latin typeface="Calibri" pitchFamily="34" charset="0"/>
              </a:rPr>
              <a:t>. The biological treatment of </a:t>
            </a:r>
            <a:r>
              <a:rPr lang="en-US" altLang="cs-CZ" sz="3600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psoriasis</a:t>
            </a:r>
            <a:endParaRPr lang="cs-CZ" altLang="cs-CZ" sz="3600" b="1" dirty="0">
              <a:solidFill>
                <a:schemeClr val="accent3">
                  <a:lumMod val="50000"/>
                </a:schemeClr>
              </a:solidFill>
              <a:latin typeface="Calibri" pitchFamily="34" charset="0"/>
            </a:endParaRPr>
          </a:p>
          <a:p>
            <a:pPr marL="609600" indent="-609600">
              <a:lnSpc>
                <a:spcPct val="80000"/>
              </a:lnSpc>
              <a:buFontTx/>
              <a:buNone/>
              <a:defRPr/>
            </a:pPr>
            <a:r>
              <a:rPr lang="cs-CZ" altLang="cs-CZ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Anti-TNF </a:t>
            </a:r>
            <a:r>
              <a:rPr lang="cs-CZ" altLang="cs-CZ" sz="32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drugs</a:t>
            </a:r>
            <a:r>
              <a:rPr lang="cs-CZ" altLang="cs-CZ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cs-CZ" altLang="cs-CZ" b="1" dirty="0">
                <a:latin typeface="Calibri" pitchFamily="34" charset="0"/>
              </a:rPr>
              <a:t>	</a:t>
            </a:r>
          </a:p>
          <a:p>
            <a:pPr marL="0" indent="0">
              <a:buFontTx/>
              <a:buNone/>
              <a:defRPr/>
            </a:pPr>
            <a:r>
              <a:rPr lang="cs-CZ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Etanercept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see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above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buFontTx/>
              <a:buChar char="-"/>
              <a:defRPr/>
            </a:pP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Only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biological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treatment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psoriasis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children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8-18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years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FontTx/>
              <a:buNone/>
              <a:defRPr/>
            </a:pPr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cs-CZ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Infliximab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see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above</a:t>
            </a:r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Tx/>
              <a:buNone/>
              <a:defRPr/>
            </a:pPr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cs-CZ" altLang="cs-CZ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Anti IL </a:t>
            </a:r>
            <a:r>
              <a:rPr lang="cs-CZ" altLang="cs-CZ" sz="32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drugs</a:t>
            </a:r>
            <a:endParaRPr lang="cs-CZ" sz="32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cs-CZ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Ustekinumab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fully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human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MAb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IgG1 anti-IL -12/ 23 (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important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pathogenesis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psoriasis),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inhibition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cytokine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cascade</a:t>
            </a:r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	AE :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nasopharyngitis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headache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arthralgia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local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irritation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injection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site</a:t>
            </a:r>
            <a:r>
              <a:rPr lang="cs-CZ" altLang="cs-CZ" b="1" dirty="0">
                <a:latin typeface="Calibri" pitchFamily="34" charset="0"/>
              </a:rPr>
              <a:t>	</a:t>
            </a:r>
            <a:endParaRPr lang="cs-CZ" altLang="cs-CZ" sz="2400" dirty="0">
              <a:latin typeface="Calibri" pitchFamily="34" charset="0"/>
            </a:endParaRPr>
          </a:p>
          <a:p>
            <a:pPr marL="609600" indent="-609600">
              <a:lnSpc>
                <a:spcPct val="80000"/>
              </a:lnSpc>
              <a:buFontTx/>
              <a:buNone/>
              <a:defRPr/>
            </a:pPr>
            <a:endParaRPr lang="cs-CZ" altLang="cs-CZ" sz="2400" dirty="0">
              <a:latin typeface="Calibri" pitchFamily="34" charset="0"/>
            </a:endParaRPr>
          </a:p>
          <a:p>
            <a:pPr marL="609600" indent="-609600">
              <a:lnSpc>
                <a:spcPct val="80000"/>
              </a:lnSpc>
              <a:buFontTx/>
              <a:buNone/>
              <a:defRPr/>
            </a:pPr>
            <a:endParaRPr lang="cs-CZ" altLang="cs-CZ" sz="3600" b="1" dirty="0">
              <a:latin typeface="Calibri" pitchFamily="34" charset="0"/>
            </a:endParaRP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BBF74440-D955-40D5-ADAC-F1D6911F62B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19293"/>
      </p:ext>
    </p:extLst>
  </p:cSld>
  <p:clrMapOvr>
    <a:masterClrMapping/>
  </p:clrMapOvr>
  <p:transition spd="slow" advTm="367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02957" y="402956"/>
            <a:ext cx="10988297" cy="5997844"/>
          </a:xfrm>
        </p:spPr>
        <p:txBody>
          <a:bodyPr/>
          <a:lstStyle/>
          <a:p>
            <a:pPr marL="609600" indent="-609600">
              <a:buFontTx/>
              <a:buNone/>
            </a:pPr>
            <a:r>
              <a:rPr lang="cs-CZ" altLang="cs-CZ" sz="3600" b="1" dirty="0">
                <a:latin typeface="Calibri" panose="020F0502020204030204" pitchFamily="34" charset="0"/>
              </a:rPr>
              <a:t>4. </a:t>
            </a:r>
            <a:r>
              <a:rPr lang="cs-CZ" altLang="cs-CZ" sz="3600" b="1" dirty="0" err="1">
                <a:latin typeface="Calibri" panose="020F0502020204030204" pitchFamily="34" charset="0"/>
              </a:rPr>
              <a:t>Biological</a:t>
            </a:r>
            <a:r>
              <a:rPr lang="cs-CZ" altLang="cs-CZ" sz="3600" b="1" dirty="0">
                <a:latin typeface="Calibri" panose="020F0502020204030204" pitchFamily="34" charset="0"/>
              </a:rPr>
              <a:t> </a:t>
            </a:r>
            <a:r>
              <a:rPr lang="cs-CZ" altLang="cs-CZ" sz="3600" b="1" dirty="0" err="1">
                <a:latin typeface="Calibri" panose="020F0502020204030204" pitchFamily="34" charset="0"/>
              </a:rPr>
              <a:t>treatment</a:t>
            </a:r>
            <a:r>
              <a:rPr lang="cs-CZ" altLang="cs-CZ" sz="3600" b="1" dirty="0">
                <a:latin typeface="Calibri" panose="020F0502020204030204" pitchFamily="34" charset="0"/>
              </a:rPr>
              <a:t> </a:t>
            </a:r>
            <a:r>
              <a:rPr lang="cs-CZ" altLang="cs-CZ" sz="3600" b="1" dirty="0" err="1">
                <a:latin typeface="Calibri" panose="020F0502020204030204" pitchFamily="34" charset="0"/>
              </a:rPr>
              <a:t>of</a:t>
            </a:r>
            <a:r>
              <a:rPr lang="cs-CZ" altLang="cs-CZ" sz="3600" b="1" dirty="0">
                <a:latin typeface="Calibri" panose="020F0502020204030204" pitchFamily="34" charset="0"/>
              </a:rPr>
              <a:t> </a:t>
            </a:r>
            <a:r>
              <a:rPr lang="cs-CZ" altLang="cs-CZ" sz="36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inflammatory</a:t>
            </a:r>
            <a:r>
              <a:rPr lang="cs-CZ" altLang="cs-CZ" sz="36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cs-CZ" altLang="cs-CZ" sz="36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bowel</a:t>
            </a:r>
            <a:r>
              <a:rPr lang="cs-CZ" altLang="cs-CZ" sz="36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cs-CZ" altLang="cs-CZ" sz="36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disease</a:t>
            </a:r>
            <a:endParaRPr lang="cs-CZ" altLang="cs-CZ" sz="3600" b="1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609600" indent="-609600" algn="ctr">
              <a:buFontTx/>
              <a:buNone/>
            </a:pPr>
            <a:r>
              <a:rPr lang="cs-CZ" altLang="cs-CZ" sz="3600" b="1" dirty="0">
                <a:latin typeface="Calibri" panose="020F0502020204030204" pitchFamily="34" charset="0"/>
              </a:rPr>
              <a:t>	</a:t>
            </a:r>
            <a:r>
              <a:rPr lang="cs-CZ" altLang="cs-CZ" dirty="0">
                <a:latin typeface="Calibri" panose="020F0502020204030204" pitchFamily="34" charset="0"/>
              </a:rPr>
              <a:t>(</a:t>
            </a:r>
            <a:r>
              <a:rPr lang="cs-CZ" altLang="cs-CZ" dirty="0" err="1">
                <a:latin typeface="Calibri" panose="020F0502020204030204" pitchFamily="34" charset="0"/>
              </a:rPr>
              <a:t>Crohn's</a:t>
            </a:r>
            <a:r>
              <a:rPr lang="cs-CZ" altLang="cs-CZ" dirty="0"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latin typeface="Calibri" panose="020F0502020204030204" pitchFamily="34" charset="0"/>
              </a:rPr>
              <a:t>disease</a:t>
            </a:r>
            <a:r>
              <a:rPr lang="cs-CZ" altLang="cs-CZ" dirty="0">
                <a:latin typeface="Calibri" panose="020F0502020204030204" pitchFamily="34" charset="0"/>
              </a:rPr>
              <a:t>, </a:t>
            </a:r>
            <a:r>
              <a:rPr lang="cs-CZ" altLang="cs-CZ" dirty="0" err="1">
                <a:latin typeface="Calibri" panose="020F0502020204030204" pitchFamily="34" charset="0"/>
              </a:rPr>
              <a:t>ulcerative</a:t>
            </a:r>
            <a:r>
              <a:rPr lang="cs-CZ" altLang="cs-CZ" dirty="0"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latin typeface="Calibri" panose="020F0502020204030204" pitchFamily="34" charset="0"/>
              </a:rPr>
              <a:t>colitis</a:t>
            </a:r>
            <a:r>
              <a:rPr lang="cs-CZ" altLang="cs-CZ" sz="3600" b="1" dirty="0">
                <a:latin typeface="Calibri" panose="020F0502020204030204" pitchFamily="34" charset="0"/>
              </a:rPr>
              <a:t>	)</a:t>
            </a:r>
          </a:p>
          <a:p>
            <a:pPr marL="609600" indent="-609600">
              <a:buFontTx/>
              <a:buNone/>
            </a:pPr>
            <a:r>
              <a:rPr lang="cs-CZ" altLang="cs-CZ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Anti-TNF </a:t>
            </a:r>
            <a:r>
              <a:rPr lang="cs-CZ" altLang="cs-CZ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drugs</a:t>
            </a:r>
            <a:r>
              <a:rPr lang="cs-CZ" altLang="cs-CZ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(</a:t>
            </a:r>
            <a:r>
              <a:rPr lang="cs-CZ" altLang="cs-CZ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see</a:t>
            </a:r>
            <a:r>
              <a:rPr lang="cs-CZ" altLang="cs-CZ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cs-CZ" altLang="cs-CZ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above</a:t>
            </a:r>
            <a:r>
              <a:rPr lang="cs-CZ" altLang="cs-CZ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)</a:t>
            </a:r>
          </a:p>
          <a:p>
            <a:pPr marL="609600" indent="-609600">
              <a:buFontTx/>
              <a:buNone/>
            </a:pPr>
            <a:r>
              <a:rPr lang="cs-CZ" altLang="cs-CZ" sz="2800" dirty="0">
                <a:latin typeface="Calibri" panose="020F0502020204030204" pitchFamily="34" charset="0"/>
              </a:rPr>
              <a:t>	</a:t>
            </a:r>
            <a:r>
              <a:rPr lang="cs-CZ" altLang="cs-CZ" sz="2800" b="1" dirty="0" err="1">
                <a:solidFill>
                  <a:srgbClr val="F01928"/>
                </a:solidFill>
                <a:latin typeface="Calibri" panose="020F0502020204030204" pitchFamily="34" charset="0"/>
              </a:rPr>
              <a:t>infliximab</a:t>
            </a:r>
            <a:endParaRPr lang="cs-CZ" altLang="cs-CZ" sz="2800" b="1" dirty="0">
              <a:solidFill>
                <a:srgbClr val="F01928"/>
              </a:solidFill>
              <a:latin typeface="Calibri" panose="020F0502020204030204" pitchFamily="34" charset="0"/>
            </a:endParaRPr>
          </a:p>
          <a:p>
            <a:pPr marL="609600" indent="-609600">
              <a:buFontTx/>
              <a:buNone/>
            </a:pPr>
            <a:r>
              <a:rPr lang="cs-CZ" altLang="cs-CZ" sz="2800" b="1" dirty="0">
                <a:solidFill>
                  <a:srgbClr val="F01928"/>
                </a:solidFill>
                <a:latin typeface="Calibri" panose="020F0502020204030204" pitchFamily="34" charset="0"/>
              </a:rPr>
              <a:t>	</a:t>
            </a:r>
            <a:r>
              <a:rPr lang="cs-CZ" altLang="cs-CZ" sz="2800" b="1" dirty="0" err="1">
                <a:solidFill>
                  <a:srgbClr val="F01928"/>
                </a:solidFill>
                <a:latin typeface="Calibri" panose="020F0502020204030204" pitchFamily="34" charset="0"/>
              </a:rPr>
              <a:t>adalimumab</a:t>
            </a:r>
            <a:endParaRPr lang="cs-CZ" altLang="cs-CZ" sz="2800" b="1" dirty="0">
              <a:solidFill>
                <a:srgbClr val="F01928"/>
              </a:solidFill>
              <a:latin typeface="Calibri" panose="020F0502020204030204" pitchFamily="34" charset="0"/>
            </a:endParaRPr>
          </a:p>
          <a:p>
            <a:pPr marL="609600" indent="-609600">
              <a:buFontTx/>
              <a:buNone/>
            </a:pPr>
            <a:r>
              <a:rPr lang="cs-CZ" altLang="cs-CZ" sz="2800" b="1" dirty="0">
                <a:solidFill>
                  <a:srgbClr val="F01928"/>
                </a:solidFill>
                <a:latin typeface="Calibri" panose="020F0502020204030204" pitchFamily="34" charset="0"/>
              </a:rPr>
              <a:t>	</a:t>
            </a:r>
            <a:r>
              <a:rPr lang="cs-CZ" altLang="cs-CZ" sz="2800" b="1" dirty="0" err="1">
                <a:solidFill>
                  <a:srgbClr val="F01928"/>
                </a:solidFill>
                <a:latin typeface="Calibri" panose="020F0502020204030204" pitchFamily="34" charset="0"/>
              </a:rPr>
              <a:t>certolizumab</a:t>
            </a:r>
            <a:endParaRPr lang="cs-CZ" altLang="cs-CZ" sz="2800" b="1" dirty="0">
              <a:solidFill>
                <a:srgbClr val="F01928"/>
              </a:solidFill>
              <a:latin typeface="Calibri" panose="020F0502020204030204" pitchFamily="34" charset="0"/>
            </a:endParaRPr>
          </a:p>
          <a:p>
            <a:pPr marL="609600" indent="-609600">
              <a:buFontTx/>
              <a:buNone/>
            </a:pPr>
            <a:endParaRPr lang="cs-CZ" altLang="cs-CZ" sz="2800" b="1" dirty="0">
              <a:solidFill>
                <a:srgbClr val="F01928"/>
              </a:solidFill>
              <a:latin typeface="Calibri" panose="020F0502020204030204" pitchFamily="34" charset="0"/>
            </a:endParaRPr>
          </a:p>
          <a:p>
            <a:pPr marL="609600" indent="-609600">
              <a:buFontTx/>
              <a:buNone/>
            </a:pPr>
            <a:r>
              <a:rPr lang="cs-CZ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Selective</a:t>
            </a:r>
            <a:r>
              <a:rPr lang="cs-CZ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cs-CZ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adhesion</a:t>
            </a:r>
            <a:r>
              <a:rPr lang="cs-CZ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cs-CZ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molecule</a:t>
            </a:r>
            <a:r>
              <a:rPr lang="cs-CZ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cs-CZ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inhibitors</a:t>
            </a:r>
            <a:endParaRPr lang="cs-CZ" altLang="cs-CZ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alt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Natalizumab </a:t>
            </a:r>
            <a:r>
              <a:rPr lang="en-US" altLang="cs-CZ" dirty="0">
                <a:latin typeface="Calibri" panose="020F0502020204030204" pitchFamily="34" charset="0"/>
              </a:rPr>
              <a:t>– humanized</a:t>
            </a:r>
            <a:r>
              <a:rPr lang="cs-CZ" altLang="cs-CZ" dirty="0">
                <a:latin typeface="Calibri" panose="020F0502020204030204" pitchFamily="34" charset="0"/>
              </a:rPr>
              <a:t> </a:t>
            </a:r>
            <a:r>
              <a:rPr lang="en-US" altLang="cs-CZ" dirty="0">
                <a:latin typeface="Calibri" panose="020F0502020204030204" pitchFamily="34" charset="0"/>
              </a:rPr>
              <a:t>IgG4 </a:t>
            </a:r>
            <a:r>
              <a:rPr lang="cs-CZ" altLang="cs-CZ" dirty="0" err="1">
                <a:latin typeface="Calibri" panose="020F0502020204030204" pitchFamily="34" charset="0"/>
              </a:rPr>
              <a:t>mAb</a:t>
            </a:r>
            <a:r>
              <a:rPr lang="en-US" altLang="cs-CZ" dirty="0">
                <a:latin typeface="Calibri" panose="020F0502020204030204" pitchFamily="34" charset="0"/>
              </a:rPr>
              <a:t> against integrin α</a:t>
            </a:r>
            <a:r>
              <a:rPr lang="cs-CZ" altLang="cs-CZ" dirty="0">
                <a:latin typeface="Calibri" panose="020F0502020204030204" pitchFamily="34" charset="0"/>
              </a:rPr>
              <a:t> </a:t>
            </a:r>
            <a:r>
              <a:rPr lang="en-US" altLang="cs-CZ" sz="2400" dirty="0">
                <a:latin typeface="Calibri" panose="020F0502020204030204" pitchFamily="34" charset="0"/>
              </a:rPr>
              <a:t>(</a:t>
            </a:r>
            <a:r>
              <a:rPr lang="cs-CZ" altLang="cs-CZ" sz="2400" dirty="0" err="1">
                <a:latin typeface="Calibri" panose="020F0502020204030204" pitchFamily="34" charset="0"/>
              </a:rPr>
              <a:t>prevents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migration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of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en-US" altLang="cs-CZ" sz="2400" dirty="0">
                <a:latin typeface="Calibri" panose="020F0502020204030204" pitchFamily="34" charset="0"/>
              </a:rPr>
              <a:t>leukocytes across the capillary wall)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</a:rPr>
              <a:t>	</a:t>
            </a:r>
            <a:endParaRPr lang="cs-CZ" altLang="cs-CZ" dirty="0">
              <a:latin typeface="Calibri" panose="020F0502020204030204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alt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Vedolizumab </a:t>
            </a:r>
            <a:r>
              <a:rPr lang="en-US" altLang="cs-CZ" dirty="0">
                <a:latin typeface="Calibri" panose="020F0502020204030204" pitchFamily="34" charset="0"/>
              </a:rPr>
              <a:t>- humanized IgG1</a:t>
            </a:r>
            <a:r>
              <a:rPr lang="cs-CZ" altLang="cs-CZ" dirty="0">
                <a:latin typeface="Calibri" panose="020F0502020204030204" pitchFamily="34" charset="0"/>
              </a:rPr>
              <a:t> </a:t>
            </a:r>
            <a:r>
              <a:rPr lang="en-US" altLang="cs-CZ" dirty="0" err="1">
                <a:latin typeface="Calibri" panose="020F0502020204030204" pitchFamily="34" charset="0"/>
              </a:rPr>
              <a:t>mAb</a:t>
            </a:r>
            <a:r>
              <a:rPr lang="en-US" altLang="cs-CZ" dirty="0">
                <a:latin typeface="Calibri" panose="020F0502020204030204" pitchFamily="34" charset="0"/>
              </a:rPr>
              <a:t> against α4β1 integrin </a:t>
            </a:r>
            <a:r>
              <a:rPr lang="en-US" altLang="cs-CZ" sz="2400" dirty="0">
                <a:latin typeface="Calibri" panose="020F0502020204030204" pitchFamily="34" charset="0"/>
              </a:rPr>
              <a:t>(on activated leukocytes, provides adhesion to the endothelium and the penetration into the circulation from the gastrointestinal tract )</a:t>
            </a:r>
          </a:p>
          <a:p>
            <a:pPr marL="609600" indent="-609600">
              <a:buFontTx/>
              <a:buNone/>
            </a:pPr>
            <a:endParaRPr lang="cs-CZ" altLang="cs-CZ" sz="2800" dirty="0">
              <a:latin typeface="Calibri" panose="020F0502020204030204" pitchFamily="34" charset="0"/>
            </a:endParaRPr>
          </a:p>
          <a:p>
            <a:pPr marL="609600" indent="-609600">
              <a:buFontTx/>
              <a:buNone/>
            </a:pPr>
            <a:endParaRPr lang="cs-CZ" altLang="cs-CZ" sz="2800" dirty="0">
              <a:latin typeface="Calibri" panose="020F0502020204030204" pitchFamily="34" charset="0"/>
            </a:endParaRPr>
          </a:p>
          <a:p>
            <a:pPr marL="609600" indent="-609600">
              <a:buFontTx/>
              <a:buNone/>
            </a:pPr>
            <a:endParaRPr lang="cs-CZ" altLang="cs-CZ" sz="4000" b="1" dirty="0">
              <a:latin typeface="Calibri" panose="020F050202020403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723D831-AD03-479F-81AE-F469A0CB1C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2973278"/>
      </p:ext>
    </p:extLst>
  </p:cSld>
  <p:clrMapOvr>
    <a:masterClrMapping/>
  </p:clrMapOvr>
  <p:transition spd="slow" advTm="438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7457" y="476250"/>
            <a:ext cx="9837145" cy="5905500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FontTx/>
              <a:buNone/>
              <a:defRPr/>
            </a:pPr>
            <a:r>
              <a:rPr lang="cs-CZ" altLang="cs-CZ" sz="3600" b="1" dirty="0">
                <a:latin typeface="Calibri" pitchFamily="34" charset="0"/>
              </a:rPr>
              <a:t>5</a:t>
            </a:r>
            <a:r>
              <a:rPr lang="en-US" altLang="cs-CZ" sz="3600" b="1" dirty="0">
                <a:latin typeface="Calibri" pitchFamily="34" charset="0"/>
              </a:rPr>
              <a:t>. Biological treatment of </a:t>
            </a:r>
            <a:r>
              <a:rPr lang="en-US" altLang="cs-CZ" sz="3600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bronchial asthma</a:t>
            </a:r>
            <a:endParaRPr lang="cs-CZ" altLang="cs-CZ" sz="3600" b="1" dirty="0">
              <a:solidFill>
                <a:schemeClr val="accent3">
                  <a:lumMod val="75000"/>
                </a:schemeClr>
              </a:solidFill>
              <a:latin typeface="Calibri" pitchFamily="34" charset="0"/>
            </a:endParaRPr>
          </a:p>
          <a:p>
            <a:pPr marL="0" lvl="1" indent="0">
              <a:lnSpc>
                <a:spcPct val="90000"/>
              </a:lnSpc>
              <a:spcBef>
                <a:spcPct val="50000"/>
              </a:spcBef>
              <a:buFontTx/>
              <a:buNone/>
              <a:defRPr/>
            </a:pPr>
            <a:r>
              <a:rPr lang="cs-CZ" altLang="cs-CZ" sz="2400" dirty="0" err="1">
                <a:latin typeface="Calibri" pitchFamily="34" charset="0"/>
              </a:rPr>
              <a:t>Adjunctive</a:t>
            </a:r>
            <a:r>
              <a:rPr lang="cs-CZ" altLang="cs-CZ" sz="2400" dirty="0">
                <a:latin typeface="Calibri" pitchFamily="34" charset="0"/>
              </a:rPr>
              <a:t>/</a:t>
            </a:r>
            <a:r>
              <a:rPr lang="cs-CZ" altLang="cs-CZ" sz="2400" dirty="0" err="1">
                <a:latin typeface="Calibri" pitchFamily="34" charset="0"/>
              </a:rPr>
              <a:t>supplementary</a:t>
            </a:r>
            <a:r>
              <a:rPr lang="cs-CZ" altLang="cs-CZ" sz="2400" dirty="0">
                <a:latin typeface="Calibri" pitchFamily="34" charset="0"/>
              </a:rPr>
              <a:t> </a:t>
            </a:r>
            <a:r>
              <a:rPr lang="cs-CZ" altLang="cs-CZ" sz="2400" dirty="0" err="1">
                <a:latin typeface="Calibri" pitchFamily="34" charset="0"/>
              </a:rPr>
              <a:t>treatment</a:t>
            </a:r>
            <a:r>
              <a:rPr lang="cs-CZ" altLang="cs-CZ" sz="2400" dirty="0">
                <a:latin typeface="Calibri" pitchFamily="34" charset="0"/>
              </a:rPr>
              <a:t> in </a:t>
            </a:r>
            <a:r>
              <a:rPr lang="cs-CZ" altLang="cs-CZ" sz="2400" dirty="0" err="1">
                <a:latin typeface="Calibri" pitchFamily="34" charset="0"/>
              </a:rPr>
              <a:t>patients</a:t>
            </a:r>
            <a:r>
              <a:rPr lang="cs-CZ" altLang="cs-CZ" sz="2400" dirty="0">
                <a:latin typeface="Calibri" pitchFamily="34" charset="0"/>
              </a:rPr>
              <a:t> </a:t>
            </a:r>
            <a:r>
              <a:rPr lang="cs-CZ" altLang="cs-CZ" sz="2400" dirty="0" err="1">
                <a:latin typeface="Calibri" pitchFamily="34" charset="0"/>
              </a:rPr>
              <a:t>with</a:t>
            </a:r>
            <a:r>
              <a:rPr lang="cs-CZ" altLang="cs-CZ" sz="2400" dirty="0">
                <a:latin typeface="Calibri" pitchFamily="34" charset="0"/>
              </a:rPr>
              <a:t> more </a:t>
            </a:r>
            <a:r>
              <a:rPr lang="cs-CZ" altLang="cs-CZ" sz="2400" dirty="0" err="1">
                <a:latin typeface="Calibri" pitchFamily="34" charset="0"/>
              </a:rPr>
              <a:t>serious</a:t>
            </a:r>
            <a:r>
              <a:rPr lang="cs-CZ" altLang="cs-CZ" sz="2400" dirty="0">
                <a:latin typeface="Calibri" pitchFamily="34" charset="0"/>
              </a:rPr>
              <a:t> </a:t>
            </a:r>
            <a:r>
              <a:rPr lang="cs-CZ" altLang="cs-CZ" sz="2400" dirty="0" err="1">
                <a:latin typeface="Calibri" pitchFamily="34" charset="0"/>
              </a:rPr>
              <a:t>desease</a:t>
            </a:r>
            <a:r>
              <a:rPr lang="cs-CZ" altLang="cs-CZ" sz="2400" dirty="0">
                <a:latin typeface="Calibri" pitchFamily="34" charset="0"/>
              </a:rPr>
              <a:t> </a:t>
            </a:r>
            <a:r>
              <a:rPr lang="cs-CZ" altLang="cs-CZ" sz="2400" dirty="0" err="1">
                <a:latin typeface="Calibri" pitchFamily="34" charset="0"/>
              </a:rPr>
              <a:t>which</a:t>
            </a:r>
            <a:r>
              <a:rPr lang="cs-CZ" altLang="cs-CZ" sz="2400" dirty="0">
                <a:latin typeface="Calibri" pitchFamily="34" charset="0"/>
              </a:rPr>
              <a:t> do not </a:t>
            </a:r>
            <a:r>
              <a:rPr lang="cs-CZ" altLang="cs-CZ" sz="2400" dirty="0" err="1">
                <a:latin typeface="Calibri" pitchFamily="34" charset="0"/>
              </a:rPr>
              <a:t>respond</a:t>
            </a:r>
            <a:r>
              <a:rPr lang="cs-CZ" altLang="cs-CZ" sz="2400" dirty="0">
                <a:latin typeface="Calibri" pitchFamily="34" charset="0"/>
              </a:rPr>
              <a:t> to </a:t>
            </a:r>
            <a:r>
              <a:rPr lang="cs-CZ" altLang="cs-CZ" sz="2400" dirty="0" err="1">
                <a:latin typeface="Calibri" pitchFamily="34" charset="0"/>
              </a:rPr>
              <a:t>other</a:t>
            </a:r>
            <a:r>
              <a:rPr lang="cs-CZ" altLang="cs-CZ" sz="2400" dirty="0">
                <a:latin typeface="Calibri" pitchFamily="34" charset="0"/>
              </a:rPr>
              <a:t> </a:t>
            </a:r>
            <a:r>
              <a:rPr lang="cs-CZ" altLang="cs-CZ" sz="2400" dirty="0" err="1">
                <a:latin typeface="Calibri" pitchFamily="34" charset="0"/>
              </a:rPr>
              <a:t>treatments</a:t>
            </a:r>
            <a:r>
              <a:rPr lang="cs-CZ" altLang="cs-CZ" sz="2400" dirty="0">
                <a:latin typeface="Calibri" pitchFamily="34" charset="0"/>
              </a:rPr>
              <a:t> </a:t>
            </a:r>
          </a:p>
          <a:p>
            <a:pPr marL="0" lvl="1" indent="0">
              <a:lnSpc>
                <a:spcPct val="90000"/>
              </a:lnSpc>
              <a:spcBef>
                <a:spcPct val="50000"/>
              </a:spcBef>
              <a:buFontTx/>
              <a:buNone/>
              <a:defRPr/>
            </a:pPr>
            <a:endParaRPr lang="cs-CZ" altLang="cs-CZ" sz="2400" dirty="0">
              <a:latin typeface="Calibri" pitchFamily="34" charset="0"/>
            </a:endParaRPr>
          </a:p>
          <a:p>
            <a:pPr marL="0" lvl="1" indent="0">
              <a:lnSpc>
                <a:spcPct val="90000"/>
              </a:lnSpc>
              <a:spcBef>
                <a:spcPct val="50000"/>
              </a:spcBef>
              <a:buNone/>
              <a:defRPr/>
            </a:pPr>
            <a:r>
              <a:rPr lang="cs-CZ" altLang="cs-CZ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Mepolizumab</a:t>
            </a:r>
            <a:r>
              <a:rPr lang="cs-CZ" altLang="cs-CZ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cs-CZ" altLang="cs-CZ" sz="2800" dirty="0">
                <a:latin typeface="Calibri" panose="020F0502020204030204" pitchFamily="34" charset="0"/>
                <a:ea typeface="+mn-ea"/>
                <a:cs typeface="+mn-cs"/>
              </a:rPr>
              <a:t>- anti IL-5 Ab </a:t>
            </a:r>
          </a:p>
          <a:p>
            <a:pPr marL="0" lvl="1" indent="0">
              <a:lnSpc>
                <a:spcPct val="90000"/>
              </a:lnSpc>
              <a:spcBef>
                <a:spcPct val="50000"/>
              </a:spcBef>
              <a:buNone/>
              <a:defRPr/>
            </a:pPr>
            <a:r>
              <a:rPr lang="cs-CZ" altLang="cs-CZ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Omalizumab</a:t>
            </a:r>
            <a:r>
              <a:rPr lang="cs-CZ" altLang="cs-CZ" sz="20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cs-CZ" altLang="cs-CZ" sz="2800" dirty="0">
                <a:latin typeface="Calibri" panose="020F0502020204030204" pitchFamily="34" charset="0"/>
                <a:ea typeface="+mn-ea"/>
                <a:cs typeface="+mn-cs"/>
              </a:rPr>
              <a:t>– </a:t>
            </a:r>
            <a:r>
              <a:rPr lang="cs-CZ" altLang="cs-CZ" sz="2800" dirty="0" err="1">
                <a:latin typeface="Calibri" panose="020F0502020204030204" pitchFamily="34" charset="0"/>
                <a:ea typeface="+mn-ea"/>
                <a:cs typeface="+mn-cs"/>
              </a:rPr>
              <a:t>humanized</a:t>
            </a:r>
            <a:r>
              <a:rPr lang="cs-CZ" altLang="cs-CZ" sz="2800" dirty="0">
                <a:latin typeface="Calibri" panose="020F0502020204030204" pitchFamily="34" charset="0"/>
                <a:ea typeface="+mn-ea"/>
                <a:cs typeface="+mn-cs"/>
              </a:rPr>
              <a:t> Ab anti </a:t>
            </a:r>
            <a:r>
              <a:rPr lang="cs-CZ" altLang="cs-CZ" sz="2800" dirty="0" err="1">
                <a:latin typeface="Calibri" panose="020F0502020204030204" pitchFamily="34" charset="0"/>
                <a:ea typeface="+mn-ea"/>
                <a:cs typeface="+mn-cs"/>
              </a:rPr>
              <a:t>IgE</a:t>
            </a:r>
            <a:endParaRPr lang="cs-CZ" altLang="cs-CZ" sz="2800" dirty="0">
              <a:latin typeface="Calibri" panose="020F0502020204030204" pitchFamily="34" charset="0"/>
              <a:ea typeface="+mn-ea"/>
              <a:cs typeface="+mn-cs"/>
            </a:endParaRPr>
          </a:p>
          <a:p>
            <a:pPr marL="0" lvl="1" indent="0">
              <a:lnSpc>
                <a:spcPct val="90000"/>
              </a:lnSpc>
              <a:buFontTx/>
              <a:buNone/>
              <a:defRPr/>
            </a:pPr>
            <a:endParaRPr lang="cs-CZ" altLang="cs-CZ" sz="2000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marL="0" lvl="1" indent="0">
              <a:lnSpc>
                <a:spcPct val="130000"/>
              </a:lnSpc>
              <a:buFontTx/>
              <a:buNone/>
              <a:defRPr/>
            </a:pPr>
            <a:r>
              <a:rPr lang="cs-CZ" altLang="cs-CZ" sz="1800" dirty="0">
                <a:latin typeface="Calibri" pitchFamily="34" charset="0"/>
              </a:rPr>
              <a:t>			</a:t>
            </a:r>
            <a:br>
              <a:rPr lang="cs-CZ" altLang="cs-CZ" sz="2400" dirty="0">
                <a:latin typeface="Calibri" pitchFamily="34" charset="0"/>
              </a:rPr>
            </a:br>
            <a:endParaRPr lang="cs-CZ" altLang="cs-CZ" sz="2400" dirty="0">
              <a:latin typeface="Calibri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None/>
              <a:defRPr/>
            </a:pPr>
            <a:endParaRPr lang="cs-CZ" altLang="cs-CZ" sz="3600" b="1" dirty="0">
              <a:latin typeface="Calibri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8237DE6-636E-42C3-AE0F-8EA682FD78A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0933517"/>
      </p:ext>
    </p:extLst>
  </p:cSld>
  <p:clrMapOvr>
    <a:masterClrMapping/>
  </p:clrMapOvr>
  <p:transition spd="slow" advTm="208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9966" y="280826"/>
            <a:ext cx="11019295" cy="5761037"/>
          </a:xfrm>
        </p:spPr>
        <p:txBody>
          <a:bodyPr/>
          <a:lstStyle/>
          <a:p>
            <a:pPr marL="609600" indent="-609600">
              <a:buFontTx/>
              <a:buNone/>
            </a:pPr>
            <a:r>
              <a:rPr lang="cs-CZ" altLang="cs-CZ" sz="3600" b="1" dirty="0">
                <a:latin typeface="Calibri" panose="020F0502020204030204" pitchFamily="34" charset="0"/>
              </a:rPr>
              <a:t>6. </a:t>
            </a:r>
            <a:r>
              <a:rPr lang="en-US" altLang="cs-CZ" sz="3600" b="1" dirty="0">
                <a:latin typeface="Calibri" panose="020F0502020204030204" pitchFamily="34" charset="0"/>
              </a:rPr>
              <a:t>Biological treatment of </a:t>
            </a:r>
            <a:r>
              <a:rPr lang="en-US" altLang="cs-CZ" sz="36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multiple sclerosis</a:t>
            </a:r>
            <a:endParaRPr lang="cs-CZ" altLang="cs-CZ" sz="2400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609600" indent="-609600">
              <a:buFontTx/>
              <a:buNone/>
            </a:pPr>
            <a:endParaRPr lang="cs-CZ" altLang="cs-CZ" sz="24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609600" indent="-609600"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IF</a:t>
            </a:r>
            <a:r>
              <a:rPr lang="el-GR" altLang="cs-CZ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 β</a:t>
            </a:r>
            <a:r>
              <a:rPr lang="cs-CZ" altLang="cs-CZ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 – 1a </a:t>
            </a:r>
            <a:r>
              <a:rPr lang="cs-CZ" altLang="cs-CZ" sz="2400" dirty="0">
                <a:latin typeface="Calibri" panose="020F0502020204030204" pitchFamily="34" charset="0"/>
              </a:rPr>
              <a:t>– </a:t>
            </a:r>
            <a:r>
              <a:rPr lang="cs-CZ" altLang="cs-CZ" sz="2400" dirty="0" err="1">
                <a:latin typeface="Calibri" panose="020F0502020204030204" pitchFamily="34" charset="0"/>
              </a:rPr>
              <a:t>antiinflammatory</a:t>
            </a:r>
            <a:r>
              <a:rPr lang="cs-CZ" altLang="cs-CZ" sz="2400" dirty="0">
                <a:latin typeface="Calibri" panose="020F0502020204030204" pitchFamily="34" charset="0"/>
              </a:rPr>
              <a:t>, </a:t>
            </a:r>
            <a:r>
              <a:rPr lang="cs-CZ" altLang="cs-CZ" sz="2400" dirty="0" err="1">
                <a:latin typeface="Calibri" panose="020F0502020204030204" pitchFamily="34" charset="0"/>
              </a:rPr>
              <a:t>immunomodulatory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effects</a:t>
            </a:r>
            <a:r>
              <a:rPr lang="cs-CZ" altLang="cs-CZ" sz="2400" dirty="0">
                <a:latin typeface="Calibri" panose="020F0502020204030204" pitchFamily="34" charset="0"/>
              </a:rPr>
              <a:t>, </a:t>
            </a:r>
            <a:r>
              <a:rPr lang="cs-CZ" altLang="cs-CZ" sz="2400" dirty="0" err="1">
                <a:latin typeface="Calibri" panose="020F0502020204030204" pitchFamily="34" charset="0"/>
              </a:rPr>
              <a:t>supresses</a:t>
            </a:r>
            <a:r>
              <a:rPr lang="cs-CZ" altLang="cs-CZ" sz="2400" dirty="0">
                <a:latin typeface="Calibri" panose="020F0502020204030204" pitchFamily="34" charset="0"/>
              </a:rPr>
              <a:t> Th1 T </a:t>
            </a:r>
            <a:r>
              <a:rPr lang="cs-CZ" altLang="cs-CZ" sz="2400" dirty="0" err="1">
                <a:latin typeface="Calibri" panose="020F0502020204030204" pitchFamily="34" charset="0"/>
              </a:rPr>
              <a:t>lymphocytes</a:t>
            </a:r>
            <a:r>
              <a:rPr lang="cs-CZ" altLang="cs-CZ" sz="2400" dirty="0">
                <a:latin typeface="Calibri" panose="020F0502020204030204" pitchFamily="34" charset="0"/>
              </a:rPr>
              <a:t> 	</a:t>
            </a:r>
            <a:r>
              <a:rPr lang="cs-CZ" altLang="cs-CZ" sz="2400" dirty="0" err="1">
                <a:latin typeface="Calibri" panose="020F0502020204030204" pitchFamily="34" charset="0"/>
              </a:rPr>
              <a:t>activity</a:t>
            </a:r>
            <a:r>
              <a:rPr lang="cs-CZ" altLang="cs-CZ" sz="2400" dirty="0">
                <a:latin typeface="Calibri" panose="020F0502020204030204" pitchFamily="34" charset="0"/>
              </a:rPr>
              <a:t> and HEB permeability</a:t>
            </a:r>
          </a:p>
          <a:p>
            <a:pPr marL="609600" indent="-609600"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</a:rPr>
              <a:t>		AE: </a:t>
            </a:r>
            <a:r>
              <a:rPr lang="cs-CZ" altLang="cs-CZ" sz="2400" dirty="0" err="1">
                <a:latin typeface="Calibri" panose="020F0502020204030204" pitchFamily="34" charset="0"/>
              </a:rPr>
              <a:t>flu-like</a:t>
            </a:r>
            <a:r>
              <a:rPr lang="cs-CZ" altLang="cs-CZ" sz="2400" dirty="0">
                <a:latin typeface="Calibri" panose="020F0502020204030204" pitchFamily="34" charset="0"/>
              </a:rPr>
              <a:t> syndrome, </a:t>
            </a:r>
            <a:r>
              <a:rPr lang="cs-CZ" altLang="cs-CZ" sz="2400" dirty="0" err="1">
                <a:latin typeface="Calibri" panose="020F0502020204030204" pitchFamily="34" charset="0"/>
              </a:rPr>
              <a:t>inhibition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of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hematopoiesis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marL="609600" indent="-609600">
              <a:buFontTx/>
              <a:buNone/>
            </a:pPr>
            <a:endParaRPr lang="cs-CZ" altLang="cs-CZ" sz="2400" dirty="0">
              <a:latin typeface="Calibri" panose="020F0502020204030204" pitchFamily="34" charset="0"/>
            </a:endParaRPr>
          </a:p>
          <a:p>
            <a:pPr marL="609600" indent="-609600">
              <a:buFontTx/>
              <a:buNone/>
            </a:pPr>
            <a:r>
              <a:rPr lang="cs-CZ" altLang="cs-CZ" sz="24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Natalizumab</a:t>
            </a:r>
            <a:r>
              <a:rPr lang="cs-CZ" altLang="cs-CZ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 – </a:t>
            </a:r>
            <a:r>
              <a:rPr lang="cs-CZ" altLang="cs-CZ" sz="24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see</a:t>
            </a:r>
            <a:r>
              <a:rPr lang="cs-CZ" altLang="cs-CZ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above</a:t>
            </a:r>
            <a:endParaRPr lang="cs-CZ" altLang="cs-CZ" sz="24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609600" indent="-609600">
              <a:buFontTx/>
              <a:buNone/>
            </a:pPr>
            <a:endParaRPr lang="cs-CZ" altLang="cs-CZ" sz="24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609600" indent="-609600">
              <a:buFontTx/>
              <a:buNone/>
            </a:pPr>
            <a:r>
              <a:rPr lang="cs-CZ" altLang="cs-CZ" sz="24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Anti-CD20 </a:t>
            </a:r>
            <a:r>
              <a:rPr lang="cs-CZ" altLang="cs-CZ" sz="24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mAb</a:t>
            </a:r>
            <a:r>
              <a:rPr lang="cs-CZ" altLang="cs-CZ" sz="24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(B </a:t>
            </a:r>
            <a:r>
              <a:rPr lang="cs-CZ" altLang="cs-CZ" sz="24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cells</a:t>
            </a:r>
            <a:r>
              <a:rPr lang="cs-CZ" altLang="cs-CZ" sz="24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) - </a:t>
            </a:r>
            <a:r>
              <a:rPr lang="cs-CZ" altLang="cs-CZ" sz="2400" b="1" dirty="0" err="1">
                <a:solidFill>
                  <a:srgbClr val="F01928"/>
                </a:solidFill>
                <a:latin typeface="Calibri" panose="020F0502020204030204" pitchFamily="34" charset="0"/>
              </a:rPr>
              <a:t>rituximab</a:t>
            </a:r>
            <a:r>
              <a:rPr lang="cs-CZ" altLang="cs-CZ" sz="2400" b="1" dirty="0">
                <a:solidFill>
                  <a:srgbClr val="F01928"/>
                </a:solidFill>
                <a:latin typeface="Calibri" panose="020F0502020204030204" pitchFamily="34" charset="0"/>
              </a:rPr>
              <a:t> (</a:t>
            </a:r>
            <a:r>
              <a:rPr lang="cs-CZ" altLang="cs-CZ" sz="2400" b="1" dirty="0" err="1">
                <a:solidFill>
                  <a:srgbClr val="F01928"/>
                </a:solidFill>
                <a:latin typeface="Calibri" panose="020F0502020204030204" pitchFamily="34" charset="0"/>
              </a:rPr>
              <a:t>see</a:t>
            </a:r>
            <a:r>
              <a:rPr lang="cs-CZ" altLang="cs-CZ" sz="2400" b="1" dirty="0">
                <a:solidFill>
                  <a:srgbClr val="F01928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400" b="1" dirty="0" err="1">
                <a:solidFill>
                  <a:srgbClr val="F01928"/>
                </a:solidFill>
                <a:latin typeface="Calibri" panose="020F0502020204030204" pitchFamily="34" charset="0"/>
              </a:rPr>
              <a:t>above</a:t>
            </a:r>
            <a:r>
              <a:rPr lang="cs-CZ" altLang="cs-CZ" sz="2400" b="1" dirty="0">
                <a:solidFill>
                  <a:srgbClr val="F01928"/>
                </a:solidFill>
                <a:latin typeface="Calibri" panose="020F0502020204030204" pitchFamily="34" charset="0"/>
              </a:rPr>
              <a:t>),</a:t>
            </a:r>
            <a:r>
              <a:rPr lang="cs-CZ" altLang="cs-CZ" sz="2400" b="1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ocrelizumab</a:t>
            </a:r>
            <a:r>
              <a:rPr lang="cs-CZ" altLang="cs-CZ" sz="2400" dirty="0">
                <a:latin typeface="Calibri" panose="020F0502020204030204" pitchFamily="34" charset="0"/>
              </a:rPr>
              <a:t>, </a:t>
            </a:r>
            <a:r>
              <a:rPr lang="cs-CZ" altLang="cs-CZ" sz="2400" dirty="0" err="1">
                <a:latin typeface="Calibri" panose="020F0502020204030204" pitchFamily="34" charset="0"/>
              </a:rPr>
              <a:t>alemtuzumab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marL="609600" indent="-609600">
              <a:buFontTx/>
              <a:buNone/>
            </a:pPr>
            <a:endParaRPr lang="cs-CZ" altLang="cs-CZ" sz="24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609600" indent="-609600">
              <a:buFontTx/>
              <a:buNone/>
            </a:pPr>
            <a:r>
              <a:rPr lang="cs-CZ" altLang="cs-CZ" sz="24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Anti-IL-2 - </a:t>
            </a:r>
            <a:r>
              <a:rPr lang="cs-CZ" altLang="cs-CZ" sz="24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daclizumab</a:t>
            </a:r>
            <a:r>
              <a:rPr lang="cs-CZ" altLang="cs-CZ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cs-CZ" sz="2400" dirty="0">
                <a:latin typeface="Calibri" panose="020F0502020204030204" pitchFamily="34" charset="0"/>
              </a:rPr>
              <a:t>humanized </a:t>
            </a:r>
            <a:r>
              <a:rPr lang="cs-CZ" altLang="cs-CZ" sz="2400" dirty="0" err="1">
                <a:latin typeface="Calibri" panose="020F0502020204030204" pitchFamily="34" charset="0"/>
              </a:rPr>
              <a:t>mAb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marL="609600" indent="-609600">
              <a:buFontTx/>
              <a:buNone/>
            </a:pPr>
            <a:endParaRPr lang="cs-CZ" altLang="cs-CZ" sz="24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609600" indent="-609600">
              <a:buFontTx/>
              <a:buNone/>
            </a:pPr>
            <a:endParaRPr lang="cs-CZ" altLang="cs-CZ" sz="24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609600" indent="-609600">
              <a:buFontTx/>
              <a:buNone/>
            </a:pPr>
            <a:endParaRPr lang="cs-CZ" altLang="cs-CZ" sz="24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8C2C86D-AE84-4642-8FA5-0700789FCA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1249656"/>
      </p:ext>
    </p:extLst>
  </p:cSld>
  <p:clrMapOvr>
    <a:masterClrMapping/>
  </p:clrMapOvr>
  <p:transition spd="slow" advTm="577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340818" y="333159"/>
            <a:ext cx="10515600" cy="1143001"/>
          </a:xfrm>
        </p:spPr>
        <p:txBody>
          <a:bodyPr/>
          <a:lstStyle/>
          <a:p>
            <a:pPr marL="609600" indent="-609600">
              <a:buFontTx/>
              <a:buNone/>
            </a:pPr>
            <a:r>
              <a:rPr lang="cs-CZ" altLang="cs-CZ" dirty="0">
                <a:solidFill>
                  <a:schemeClr val="tx1"/>
                </a:solidFill>
                <a:latin typeface="Calibri" panose="020F0502020204030204" pitchFamily="34" charset="0"/>
              </a:rPr>
              <a:t>7. </a:t>
            </a:r>
            <a:r>
              <a:rPr lang="en-US" altLang="cs-CZ" dirty="0">
                <a:solidFill>
                  <a:schemeClr val="tx1"/>
                </a:solidFill>
                <a:latin typeface="Calibri" panose="020F0502020204030204" pitchFamily="34" charset="0"/>
              </a:rPr>
              <a:t>Biological treatment </a:t>
            </a:r>
            <a:r>
              <a:rPr lang="cs-CZ" altLang="cs-CZ" dirty="0">
                <a:solidFill>
                  <a:schemeClr val="tx1"/>
                </a:solidFill>
                <a:latin typeface="Calibri" panose="020F0502020204030204" pitchFamily="34" charset="0"/>
              </a:rPr>
              <a:t>in</a:t>
            </a:r>
            <a:r>
              <a:rPr lang="en-US" altLang="cs-CZ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ophtalmplogy</a:t>
            </a:r>
            <a:endParaRPr lang="cs-CZ" altLang="cs-CZ" sz="2800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01379" name="Zástupný symbol pro obsah 2"/>
          <p:cNvSpPr>
            <a:spLocks noGrp="1"/>
          </p:cNvSpPr>
          <p:nvPr>
            <p:ph idx="1"/>
          </p:nvPr>
        </p:nvSpPr>
        <p:spPr>
          <a:xfrm>
            <a:off x="495946" y="1476159"/>
            <a:ext cx="10515600" cy="5310403"/>
          </a:xfrm>
        </p:spPr>
        <p:txBody>
          <a:bodyPr/>
          <a:lstStyle/>
          <a:p>
            <a:pPr marL="72000" indent="0">
              <a:buNone/>
              <a:defRPr/>
            </a:pPr>
            <a:r>
              <a:rPr lang="cs-CZ" altLang="cs-CZ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M</a:t>
            </a:r>
            <a:r>
              <a:rPr lang="en-US" altLang="cs-CZ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onoclonal</a:t>
            </a:r>
            <a:r>
              <a:rPr lang="en-US" altLang="cs-CZ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antibody against VEGF - A</a:t>
            </a:r>
          </a:p>
          <a:p>
            <a:pPr marL="72000" indent="0">
              <a:buNone/>
              <a:defRPr/>
            </a:pPr>
            <a:endParaRPr lang="cs-CZ" altLang="cs-CZ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marL="72000" indent="0">
              <a:buNone/>
              <a:defRPr/>
            </a:pPr>
            <a:r>
              <a:rPr lang="cs-CZ" altLang="cs-CZ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Bevacizumab</a:t>
            </a:r>
            <a:r>
              <a:rPr lang="cs-CZ" altLang="cs-CZ" sz="2800" dirty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cs-CZ" alt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(</a:t>
            </a:r>
            <a:r>
              <a:rPr lang="cs-CZ" altLang="cs-CZ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see</a:t>
            </a:r>
            <a:r>
              <a:rPr lang="cs-CZ" alt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cs-CZ" altLang="cs-CZ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above</a:t>
            </a:r>
            <a:r>
              <a:rPr lang="cs-CZ" alt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) - </a:t>
            </a:r>
            <a:r>
              <a:rPr lang="en-US" sz="2400" dirty="0">
                <a:latin typeface="Calibri" pitchFamily="34" charset="0"/>
              </a:rPr>
              <a:t>was developed for the treatment of colorectal cancer</a:t>
            </a:r>
            <a:r>
              <a:rPr lang="cs-CZ" sz="2400" dirty="0">
                <a:latin typeface="Calibri" pitchFamily="34" charset="0"/>
              </a:rPr>
              <a:t>, </a:t>
            </a:r>
            <a:r>
              <a:rPr lang="en-US" sz="2400" dirty="0">
                <a:latin typeface="Calibri" pitchFamily="34" charset="0"/>
              </a:rPr>
              <a:t>off-label</a:t>
            </a:r>
            <a:r>
              <a:rPr lang="cs-CZ" sz="2400" dirty="0">
                <a:latin typeface="Calibri" pitchFamily="34" charset="0"/>
              </a:rPr>
              <a:t> use in</a:t>
            </a:r>
            <a:r>
              <a:rPr lang="en-US" sz="2400" dirty="0">
                <a:latin typeface="Calibri" pitchFamily="34" charset="0"/>
              </a:rPr>
              <a:t> </a:t>
            </a:r>
            <a:r>
              <a:rPr lang="cs-CZ" sz="2400" b="1" dirty="0" err="1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wet</a:t>
            </a:r>
            <a:r>
              <a:rPr lang="cs-CZ" sz="2400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cs-CZ" sz="2400" b="1" dirty="0" err="1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age-related</a:t>
            </a:r>
            <a:r>
              <a:rPr lang="cs-CZ" sz="2400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cs-CZ" sz="2400" b="1" dirty="0" err="1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macular</a:t>
            </a:r>
            <a:r>
              <a:rPr lang="cs-CZ" sz="2400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cs-CZ" sz="2400" b="1" dirty="0" err="1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degeneration</a:t>
            </a:r>
            <a:r>
              <a:rPr lang="cs-CZ" sz="2400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 (AMD)</a:t>
            </a:r>
          </a:p>
          <a:p>
            <a:pPr marL="0" indent="0" eaLnBrk="1" hangingPunct="1">
              <a:buFontTx/>
              <a:buNone/>
              <a:defRPr/>
            </a:pPr>
            <a:endParaRPr lang="cs-CZ" sz="2400" dirty="0">
              <a:latin typeface="Calibri" pitchFamily="34" charset="0"/>
            </a:endParaRPr>
          </a:p>
          <a:p>
            <a:pPr marL="72000" indent="0" eaLnBrk="1" hangingPunct="1">
              <a:buNone/>
              <a:defRPr/>
            </a:pPr>
            <a:r>
              <a:rPr lang="cs-CZ" altLang="cs-CZ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Ranibizumab</a:t>
            </a:r>
            <a:endParaRPr lang="cs-CZ" altLang="cs-CZ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marL="324000" lvl="1" indent="0" eaLnBrk="1" hangingPunct="1">
              <a:buNone/>
              <a:defRPr/>
            </a:pPr>
            <a:r>
              <a:rPr lang="en-US" altLang="cs-CZ" sz="2400" dirty="0">
                <a:latin typeface="Calibri" pitchFamily="34" charset="0"/>
              </a:rPr>
              <a:t>Indications : AMD, CNV </a:t>
            </a:r>
            <a:r>
              <a:rPr lang="cs-CZ" altLang="cs-CZ" sz="2400" dirty="0">
                <a:latin typeface="Calibri" pitchFamily="34" charset="0"/>
              </a:rPr>
              <a:t>(</a:t>
            </a:r>
            <a:r>
              <a:rPr lang="cs-CZ" altLang="cs-CZ" sz="2400" dirty="0" err="1">
                <a:latin typeface="Calibri" pitchFamily="34" charset="0"/>
              </a:rPr>
              <a:t>chorioidal</a:t>
            </a:r>
            <a:r>
              <a:rPr lang="cs-CZ" altLang="cs-CZ" sz="2400" dirty="0">
                <a:latin typeface="Calibri" pitchFamily="34" charset="0"/>
              </a:rPr>
              <a:t> </a:t>
            </a:r>
            <a:r>
              <a:rPr lang="cs-CZ" altLang="cs-CZ" sz="2400" dirty="0" err="1">
                <a:latin typeface="Calibri" pitchFamily="34" charset="0"/>
              </a:rPr>
              <a:t>neovascularization</a:t>
            </a:r>
            <a:r>
              <a:rPr lang="cs-CZ" altLang="cs-CZ" sz="2400" dirty="0">
                <a:latin typeface="Calibri" pitchFamily="34" charset="0"/>
              </a:rPr>
              <a:t>)</a:t>
            </a:r>
            <a:endParaRPr lang="en-US" altLang="cs-CZ" sz="2400" dirty="0">
              <a:latin typeface="Calibri" pitchFamily="34" charset="0"/>
            </a:endParaRPr>
          </a:p>
          <a:p>
            <a:pPr lvl="1" eaLnBrk="1" hangingPunct="1">
              <a:defRPr/>
            </a:pPr>
            <a:endParaRPr lang="cs-CZ" altLang="cs-CZ" sz="2000" dirty="0">
              <a:latin typeface="Calibri" pitchFamily="34" charset="0"/>
            </a:endParaRPr>
          </a:p>
          <a:p>
            <a:pPr lvl="1" eaLnBrk="1" hangingPunct="1">
              <a:defRPr/>
            </a:pPr>
            <a:endParaRPr lang="cs-CZ" altLang="cs-CZ" sz="2400" dirty="0">
              <a:solidFill>
                <a:srgbClr val="FF0066"/>
              </a:solidFill>
              <a:latin typeface="Calibri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C969B9E-9152-4972-8CDA-B9043F4134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4035397"/>
      </p:ext>
    </p:extLst>
  </p:cSld>
  <p:clrMapOvr>
    <a:masterClrMapping/>
  </p:clrMapOvr>
  <p:transition spd="slow" advTm="347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CB928A4E-DCE4-4B67-9115-2C2B6D7F67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latin typeface="Calibri" panose="020F0502020204030204" pitchFamily="34" charset="0"/>
              </a:rPr>
              <a:t>Advantages for the patients</a:t>
            </a:r>
          </a:p>
        </p:txBody>
      </p:sp>
      <p:sp>
        <p:nvSpPr>
          <p:cNvPr id="12291" name="Zástupný symbol pro obsah 2">
            <a:extLst>
              <a:ext uri="{FF2B5EF4-FFF2-40B4-BE49-F238E27FC236}">
                <a16:creationId xmlns:a16="http://schemas.microsoft.com/office/drawing/2014/main" id="{15313C2E-40A0-4BA3-90E9-8ABB76C5480B}"/>
              </a:ext>
            </a:extLst>
          </p:cNvPr>
          <p:cNvSpPr>
            <a:spLocks/>
          </p:cNvSpPr>
          <p:nvPr/>
        </p:nvSpPr>
        <p:spPr bwMode="auto">
          <a:xfrm>
            <a:off x="1147156" y="1557338"/>
            <a:ext cx="9825644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300" dirty="0">
                <a:latin typeface="Calibri" panose="020F0502020204030204" pitchFamily="34" charset="0"/>
              </a:rPr>
              <a:t>b</a:t>
            </a:r>
            <a:r>
              <a:rPr lang="en-US" altLang="cs-CZ" sz="2300" dirty="0" err="1">
                <a:latin typeface="Calibri" panose="020F0502020204030204" pitchFamily="34" charset="0"/>
              </a:rPr>
              <a:t>etter</a:t>
            </a:r>
            <a:r>
              <a:rPr lang="en-US" altLang="cs-CZ" sz="2300" dirty="0">
                <a:latin typeface="Calibri" panose="020F0502020204030204" pitchFamily="34" charset="0"/>
              </a:rPr>
              <a:t> efficiency vs. "Classic</a:t>
            </a:r>
            <a:r>
              <a:rPr lang="cs-CZ" altLang="cs-CZ" sz="2300" dirty="0">
                <a:latin typeface="Calibri" panose="020F0502020204030204" pitchFamily="34" charset="0"/>
              </a:rPr>
              <a:t>al</a:t>
            </a:r>
            <a:r>
              <a:rPr lang="en-US" altLang="cs-CZ" sz="2300" dirty="0">
                <a:latin typeface="Calibri" panose="020F0502020204030204" pitchFamily="34" charset="0"/>
              </a:rPr>
              <a:t>" drugs</a:t>
            </a:r>
            <a:endParaRPr lang="cs-CZ" altLang="cs-CZ" sz="2300" dirty="0">
              <a:latin typeface="Calibri" panose="020F0502020204030204" pitchFamily="34" charset="0"/>
            </a:endParaRPr>
          </a:p>
          <a:p>
            <a:pPr eaLnBrk="1" hangingPunct="1"/>
            <a:endParaRPr lang="en-US" altLang="cs-CZ" sz="23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300" dirty="0">
                <a:latin typeface="Calibri" panose="020F0502020204030204" pitchFamily="34" charset="0"/>
              </a:rPr>
              <a:t>b</a:t>
            </a:r>
            <a:r>
              <a:rPr lang="en-US" altLang="cs-CZ" sz="2300" dirty="0" err="1">
                <a:latin typeface="Calibri" panose="020F0502020204030204" pitchFamily="34" charset="0"/>
              </a:rPr>
              <a:t>iologi</a:t>
            </a:r>
            <a:r>
              <a:rPr lang="cs-CZ" altLang="cs-CZ" sz="2300" dirty="0" err="1">
                <a:latin typeface="Calibri" panose="020F0502020204030204" pitchFamily="34" charset="0"/>
              </a:rPr>
              <a:t>cals</a:t>
            </a:r>
            <a:r>
              <a:rPr lang="en-US" altLang="cs-CZ" sz="2300" dirty="0">
                <a:latin typeface="Calibri" panose="020F0502020204030204" pitchFamily="34" charset="0"/>
              </a:rPr>
              <a:t> are used under the supervision of experts in specialized centers.</a:t>
            </a:r>
            <a:endParaRPr lang="cs-CZ" altLang="cs-CZ" sz="2300" dirty="0">
              <a:latin typeface="Calibri" panose="020F0502020204030204" pitchFamily="34" charset="0"/>
            </a:endParaRPr>
          </a:p>
          <a:p>
            <a:pPr eaLnBrk="1" hangingPunct="1"/>
            <a:endParaRPr lang="en-US" altLang="cs-CZ" sz="2300" dirty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cs-CZ" sz="2300" dirty="0">
                <a:latin typeface="Calibri" panose="020F0502020204030204" pitchFamily="34" charset="0"/>
              </a:rPr>
              <a:t>targeted, personalized treatment, which is always </a:t>
            </a:r>
            <a:r>
              <a:rPr lang="cs-CZ" altLang="cs-CZ" sz="2300" dirty="0" err="1">
                <a:latin typeface="Calibri" panose="020F0502020204030204" pitchFamily="34" charset="0"/>
              </a:rPr>
              <a:t>personalized</a:t>
            </a:r>
            <a:endParaRPr lang="cs-CZ" altLang="cs-CZ" sz="2300" dirty="0">
              <a:latin typeface="Calibri" panose="020F0502020204030204" pitchFamily="34" charset="0"/>
            </a:endParaRPr>
          </a:p>
          <a:p>
            <a:pPr eaLnBrk="1" hangingPunct="1"/>
            <a:endParaRPr lang="en-US" altLang="cs-CZ" sz="2300" dirty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cs-CZ" sz="2300" dirty="0">
                <a:latin typeface="Calibri" panose="020F0502020204030204" pitchFamily="34" charset="0"/>
              </a:rPr>
              <a:t>the patient undergoes a more detailed examination</a:t>
            </a:r>
            <a:r>
              <a:rPr lang="cs-CZ" altLang="cs-CZ" sz="2300" dirty="0">
                <a:latin typeface="Calibri" panose="020F0502020204030204" pitchFamily="34" charset="0"/>
              </a:rPr>
              <a:t> </a:t>
            </a:r>
            <a:r>
              <a:rPr lang="cs-CZ" altLang="cs-CZ" sz="2300" dirty="0" err="1">
                <a:latin typeface="Calibri" panose="020F0502020204030204" pitchFamily="34" charset="0"/>
              </a:rPr>
              <a:t>before</a:t>
            </a:r>
            <a:r>
              <a:rPr lang="cs-CZ" altLang="cs-CZ" sz="2300" dirty="0">
                <a:latin typeface="Calibri" panose="020F0502020204030204" pitchFamily="34" charset="0"/>
              </a:rPr>
              <a:t> </a:t>
            </a:r>
            <a:r>
              <a:rPr lang="cs-CZ" altLang="cs-CZ" sz="2300" dirty="0" err="1">
                <a:latin typeface="Calibri" panose="020F0502020204030204" pitchFamily="34" charset="0"/>
              </a:rPr>
              <a:t>medication</a:t>
            </a:r>
            <a:endParaRPr lang="cs-CZ" altLang="cs-CZ" sz="2300" dirty="0">
              <a:latin typeface="Calibri" panose="020F0502020204030204" pitchFamily="34" charset="0"/>
            </a:endParaRPr>
          </a:p>
          <a:p>
            <a:pPr eaLnBrk="1" hangingPunct="1"/>
            <a:endParaRPr lang="en-US" altLang="cs-CZ" sz="23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300" dirty="0">
                <a:latin typeface="Calibri" panose="020F0502020204030204" pitchFamily="34" charset="0"/>
              </a:rPr>
              <a:t>b</a:t>
            </a:r>
            <a:r>
              <a:rPr lang="en-US" altLang="cs-CZ" sz="2300" dirty="0" err="1">
                <a:latin typeface="Calibri" panose="020F0502020204030204" pitchFamily="34" charset="0"/>
              </a:rPr>
              <a:t>etter</a:t>
            </a:r>
            <a:r>
              <a:rPr lang="en-US" altLang="cs-CZ" sz="2300" dirty="0">
                <a:latin typeface="Calibri" panose="020F0502020204030204" pitchFamily="34" charset="0"/>
              </a:rPr>
              <a:t> understanding of the basic properties of the drug and its effects</a:t>
            </a:r>
            <a:endParaRPr lang="cs-CZ" altLang="cs-CZ" sz="2300" dirty="0">
              <a:latin typeface="Calibri" panose="020F0502020204030204" pitchFamily="34" charset="0"/>
            </a:endParaRPr>
          </a:p>
          <a:p>
            <a:pPr eaLnBrk="1" hangingPunct="1"/>
            <a:endParaRPr lang="cs-CZ" altLang="cs-CZ" sz="2300" dirty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cs-CZ" sz="2300" dirty="0">
                <a:latin typeface="Calibri" panose="020F0502020204030204" pitchFamily="34" charset="0"/>
              </a:rPr>
              <a:t>better solution </a:t>
            </a:r>
            <a:r>
              <a:rPr lang="cs-CZ" altLang="cs-CZ" sz="2300" dirty="0" err="1">
                <a:latin typeface="Calibri" panose="020F0502020204030204" pitchFamily="34" charset="0"/>
              </a:rPr>
              <a:t>of</a:t>
            </a:r>
            <a:r>
              <a:rPr lang="cs-CZ" altLang="cs-CZ" sz="2300" dirty="0">
                <a:latin typeface="Calibri" panose="020F0502020204030204" pitchFamily="34" charset="0"/>
              </a:rPr>
              <a:t> </a:t>
            </a:r>
            <a:r>
              <a:rPr lang="en-US" altLang="cs-CZ" sz="2300" dirty="0">
                <a:latin typeface="Calibri" panose="020F0502020204030204" pitchFamily="34" charset="0"/>
              </a:rPr>
              <a:t>possible ADRs</a:t>
            </a:r>
            <a:r>
              <a:rPr lang="cs-CZ" altLang="cs-CZ" sz="2300" dirty="0">
                <a:latin typeface="Calibri" panose="020F0502020204030204" pitchFamily="34" charset="0"/>
              </a:rPr>
              <a:t>, </a:t>
            </a:r>
            <a:r>
              <a:rPr lang="cs-CZ" altLang="cs-CZ" sz="2300" dirty="0" err="1">
                <a:latin typeface="Calibri" panose="020F0502020204030204" pitchFamily="34" charset="0"/>
              </a:rPr>
              <a:t>their</a:t>
            </a:r>
            <a:r>
              <a:rPr lang="cs-CZ" altLang="cs-CZ" sz="2300" dirty="0">
                <a:latin typeface="Calibri" panose="020F0502020204030204" pitchFamily="34" charset="0"/>
              </a:rPr>
              <a:t> </a:t>
            </a:r>
            <a:r>
              <a:rPr lang="en-US" altLang="cs-CZ" sz="2300" dirty="0">
                <a:latin typeface="Calibri" panose="020F0502020204030204" pitchFamily="34" charset="0"/>
              </a:rPr>
              <a:t>early detection</a:t>
            </a:r>
            <a:endParaRPr lang="cs-CZ" altLang="cs-CZ" sz="2300" dirty="0">
              <a:latin typeface="Calibri" panose="020F0502020204030204" pitchFamily="34" charset="0"/>
            </a:endParaRPr>
          </a:p>
        </p:txBody>
      </p:sp>
      <p:pic>
        <p:nvPicPr>
          <p:cNvPr id="12292" name="Picture 2">
            <a:extLst>
              <a:ext uri="{FF2B5EF4-FFF2-40B4-BE49-F238E27FC236}">
                <a16:creationId xmlns:a16="http://schemas.microsoft.com/office/drawing/2014/main" id="{676AFD14-B442-4663-B0B5-2122E1B38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663" y="26989"/>
            <a:ext cx="107156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3262D4E-B9CC-47BB-864E-FC6B1D74E3E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853"/>
    </mc:Choice>
    <mc:Fallback>
      <p:transition spd="slow" advTm="80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0C10191-8323-4A40-924A-F115644725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E4A003E-14BB-4672-BD3B-AB890F68AB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97F3D69-0F7B-4856-8B4D-DC321FC8D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3883" y="3203212"/>
            <a:ext cx="8447612" cy="451576"/>
          </a:xfrm>
        </p:spPr>
        <p:txBody>
          <a:bodyPr/>
          <a:lstStyle/>
          <a:p>
            <a:r>
              <a:rPr lang="cs-CZ" dirty="0" err="1"/>
              <a:t>Thanks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attention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442EA6B-1560-4134-9681-0476FBA8A2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093FF479-295E-4818-8780-6D1DE13A0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60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61"/>
    </mc:Choice>
    <mc:Fallback xmlns="">
      <p:transition spd="slow" advTm="13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5E2AD639-A67B-41B0-94D0-797630BE0958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524426" y="731836"/>
            <a:ext cx="11143148" cy="451576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800" dirty="0" err="1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Risks</a:t>
            </a:r>
            <a:r>
              <a:rPr lang="cs-CZ" altLang="cs-CZ" sz="3800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and </a:t>
            </a:r>
            <a:r>
              <a:rPr lang="cs-CZ" altLang="cs-CZ" sz="3800" dirty="0" err="1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disadvantages</a:t>
            </a:r>
            <a:r>
              <a:rPr lang="cs-CZ" altLang="cs-CZ" sz="3800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cs-CZ" altLang="cs-CZ" sz="3800" dirty="0" err="1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of</a:t>
            </a:r>
            <a:r>
              <a:rPr lang="cs-CZ" altLang="cs-CZ" sz="3800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cs-CZ" altLang="cs-CZ" sz="3800" dirty="0" err="1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biological</a:t>
            </a:r>
            <a:r>
              <a:rPr lang="cs-CZ" altLang="cs-CZ" sz="3800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cs-CZ" altLang="cs-CZ" sz="3800" dirty="0" err="1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drugs</a:t>
            </a:r>
            <a:r>
              <a:rPr lang="cs-CZ" altLang="cs-CZ" sz="3800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in </a:t>
            </a:r>
            <a:r>
              <a:rPr lang="cs-CZ" altLang="cs-CZ" sz="3800" dirty="0" err="1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general</a:t>
            </a:r>
            <a:endParaRPr lang="cs-CZ" altLang="cs-CZ" sz="3800" dirty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3E972A4E-D288-4D4C-A593-3332FB0DD4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5082" y="1344974"/>
            <a:ext cx="9686365" cy="4525963"/>
          </a:xfrm>
        </p:spPr>
        <p:txBody>
          <a:bodyPr/>
          <a:lstStyle/>
          <a:p>
            <a:pPr eaLnBrk="1" hangingPunct="1"/>
            <a:r>
              <a:rPr lang="cs-CZ" altLang="cs-CZ" dirty="0" err="1">
                <a:latin typeface="Calibri" panose="020F0502020204030204" pitchFamily="34" charset="0"/>
              </a:rPr>
              <a:t>carcinogenicity</a:t>
            </a:r>
            <a:endParaRPr lang="cs-CZ" altLang="cs-CZ" dirty="0">
              <a:latin typeface="Calibri" panose="020F0502020204030204" pitchFamily="34" charset="0"/>
            </a:endParaRPr>
          </a:p>
          <a:p>
            <a:pPr eaLnBrk="1" hangingPunct="1"/>
            <a:endParaRPr lang="cs-CZ" altLang="cs-CZ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dirty="0" err="1">
                <a:latin typeface="Calibri" panose="020F0502020204030204" pitchFamily="34" charset="0"/>
              </a:rPr>
              <a:t>allergenic</a:t>
            </a:r>
            <a:r>
              <a:rPr lang="cs-CZ" altLang="cs-CZ" dirty="0"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latin typeface="Calibri" panose="020F0502020204030204" pitchFamily="34" charset="0"/>
              </a:rPr>
              <a:t>potential</a:t>
            </a:r>
            <a:endParaRPr lang="cs-CZ" altLang="cs-CZ" dirty="0">
              <a:latin typeface="Calibri" panose="020F0502020204030204" pitchFamily="34" charset="0"/>
            </a:endParaRPr>
          </a:p>
          <a:p>
            <a:pPr eaLnBrk="1" hangingPunct="1"/>
            <a:endParaRPr lang="cs-CZ" altLang="cs-CZ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dirty="0" err="1">
                <a:latin typeface="Calibri" panose="020F0502020204030204" pitchFamily="34" charset="0"/>
              </a:rPr>
              <a:t>contaminants</a:t>
            </a:r>
            <a:r>
              <a:rPr lang="cs-CZ" altLang="cs-CZ" dirty="0"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latin typeface="Calibri" panose="020F0502020204030204" pitchFamily="34" charset="0"/>
              </a:rPr>
              <a:t>from</a:t>
            </a:r>
            <a:r>
              <a:rPr lang="cs-CZ" altLang="cs-CZ" dirty="0"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latin typeface="Calibri" panose="020F0502020204030204" pitchFamily="34" charset="0"/>
              </a:rPr>
              <a:t>the</a:t>
            </a:r>
            <a:r>
              <a:rPr lang="cs-CZ" altLang="cs-CZ" dirty="0">
                <a:latin typeface="Calibri" panose="020F0502020204030204" pitchFamily="34" charset="0"/>
              </a:rPr>
              <a:t> source </a:t>
            </a:r>
            <a:r>
              <a:rPr lang="cs-CZ" altLang="cs-CZ" dirty="0" err="1">
                <a:latin typeface="Calibri" panose="020F0502020204030204" pitchFamily="34" charset="0"/>
              </a:rPr>
              <a:t>cells</a:t>
            </a:r>
            <a:endParaRPr lang="cs-CZ" altLang="cs-CZ" dirty="0">
              <a:latin typeface="Calibri" panose="020F0502020204030204" pitchFamily="34" charset="0"/>
            </a:endParaRPr>
          </a:p>
          <a:p>
            <a:pPr eaLnBrk="1" hangingPunct="1"/>
            <a:endParaRPr lang="cs-CZ" altLang="cs-CZ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dirty="0" err="1">
                <a:latin typeface="Calibri" panose="020F0502020204030204" pitchFamily="34" charset="0"/>
              </a:rPr>
              <a:t>stabilizing</a:t>
            </a:r>
            <a:r>
              <a:rPr lang="cs-CZ" altLang="cs-CZ" dirty="0"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latin typeface="Calibri" panose="020F0502020204030204" pitchFamily="34" charset="0"/>
              </a:rPr>
              <a:t>additives</a:t>
            </a:r>
            <a:r>
              <a:rPr lang="cs-CZ" altLang="cs-CZ" dirty="0">
                <a:latin typeface="Calibri" panose="020F0502020204030204" pitchFamily="34" charset="0"/>
              </a:rPr>
              <a:t> (</a:t>
            </a:r>
            <a:r>
              <a:rPr lang="cs-CZ" altLang="cs-CZ" dirty="0" err="1">
                <a:latin typeface="Calibri" panose="020F0502020204030204" pitchFamily="34" charset="0"/>
              </a:rPr>
              <a:t>cryopreservation</a:t>
            </a:r>
            <a:r>
              <a:rPr lang="cs-CZ" altLang="cs-CZ" dirty="0"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latin typeface="Calibri" panose="020F0502020204030204" pitchFamily="34" charset="0"/>
              </a:rPr>
              <a:t>stabilizers</a:t>
            </a:r>
            <a:r>
              <a:rPr lang="cs-CZ" altLang="cs-CZ" dirty="0">
                <a:latin typeface="Calibri" panose="020F0502020204030204" pitchFamily="34" charset="0"/>
              </a:rPr>
              <a:t>)</a:t>
            </a:r>
          </a:p>
          <a:p>
            <a:pPr eaLnBrk="1" hangingPunct="1"/>
            <a:endParaRPr lang="cs-CZ" altLang="cs-CZ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dirty="0">
                <a:latin typeface="Calibri" panose="020F0502020204030204" pitchFamily="34" charset="0"/>
              </a:rPr>
              <a:t>sterility</a:t>
            </a:r>
          </a:p>
          <a:p>
            <a:pPr eaLnBrk="1" hangingPunct="1"/>
            <a:endParaRPr lang="cs-CZ" altLang="cs-CZ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dirty="0">
                <a:latin typeface="Calibri" panose="020F0502020204030204" pitchFamily="34" charset="0"/>
              </a:rPr>
              <a:t>stability, variability </a:t>
            </a:r>
            <a:r>
              <a:rPr lang="cs-CZ" altLang="cs-CZ" dirty="0" err="1">
                <a:latin typeface="Calibri" panose="020F0502020204030204" pitchFamily="34" charset="0"/>
              </a:rPr>
              <a:t>of</a:t>
            </a:r>
            <a:r>
              <a:rPr lang="cs-CZ" altLang="cs-CZ" dirty="0"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latin typeface="Calibri" panose="020F0502020204030204" pitchFamily="34" charset="0"/>
              </a:rPr>
              <a:t>drugs</a:t>
            </a:r>
            <a:r>
              <a:rPr lang="cs-CZ" altLang="cs-CZ" dirty="0">
                <a:latin typeface="Calibri" panose="020F0502020204030204" pitchFamily="34" charset="0"/>
              </a:rPr>
              <a:t> (biotechnology </a:t>
            </a:r>
            <a:r>
              <a:rPr lang="cs-CZ" altLang="cs-CZ" dirty="0" err="1">
                <a:latin typeface="Calibri" panose="020F0502020204030204" pitchFamily="34" charset="0"/>
              </a:rPr>
              <a:t>products</a:t>
            </a:r>
            <a:r>
              <a:rPr lang="cs-CZ" altLang="cs-CZ" dirty="0">
                <a:latin typeface="Calibri" panose="020F0502020204030204" pitchFamily="34" charset="0"/>
              </a:rPr>
              <a:t>)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B1CB3743-E7E0-4BF4-87D5-F9AE77B9764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376"/>
    </mc:Choice>
    <mc:Fallback>
      <p:transition spd="slow" advTm="131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4FF647A4-2522-4A9A-9D18-20C34A3E9C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Production of biological drugs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B1CB8B52-C799-4C9D-8AC3-241C186EE5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20000" y="1628776"/>
            <a:ext cx="10965494" cy="4525963"/>
          </a:xfrm>
        </p:spPr>
        <p:txBody>
          <a:bodyPr/>
          <a:lstStyle/>
          <a:p>
            <a:pPr>
              <a:buNone/>
            </a:pPr>
            <a:r>
              <a:rPr lang="cs-CZ" altLang="cs-CZ" dirty="0">
                <a:latin typeface="Calibri" panose="020F0502020204030204" pitchFamily="34" charset="0"/>
              </a:rPr>
              <a:t>H</a:t>
            </a:r>
            <a:r>
              <a:rPr lang="en-US" altLang="cs-CZ" dirty="0" err="1">
                <a:latin typeface="Calibri" panose="020F0502020204030204" pitchFamily="34" charset="0"/>
              </a:rPr>
              <a:t>istorically</a:t>
            </a:r>
            <a:r>
              <a:rPr lang="cs-CZ" altLang="cs-CZ" dirty="0">
                <a:latin typeface="Calibri" panose="020F0502020204030204" pitchFamily="34" charset="0"/>
              </a:rPr>
              <a:t> i</a:t>
            </a:r>
            <a:r>
              <a:rPr lang="en-US" altLang="cs-CZ" dirty="0">
                <a:latin typeface="Calibri" panose="020F0502020204030204" pitchFamily="34" charset="0"/>
              </a:rPr>
              <a:t>solation from natural sources:</a:t>
            </a:r>
          </a:p>
          <a:p>
            <a:pPr eaLnBrk="1" hangingPunct="1"/>
            <a:endParaRPr lang="en-US" altLang="cs-CZ" dirty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cs-CZ" dirty="0">
                <a:latin typeface="Calibri" panose="020F0502020204030204" pitchFamily="34" charset="0"/>
              </a:rPr>
              <a:t>insulin from the pancreas of cattle, pigs (recombinant today)</a:t>
            </a:r>
            <a:endParaRPr lang="cs-CZ" altLang="cs-CZ" dirty="0">
              <a:latin typeface="Calibri" panose="020F0502020204030204" pitchFamily="34" charset="0"/>
            </a:endParaRPr>
          </a:p>
          <a:p>
            <a:pPr eaLnBrk="1" hangingPunct="1"/>
            <a:endParaRPr lang="en-US" altLang="cs-CZ" dirty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cs-CZ" dirty="0">
                <a:latin typeface="Calibri" panose="020F0502020204030204" pitchFamily="34" charset="0"/>
              </a:rPr>
              <a:t>h-choriogonadotropin - from the urine of pregnant women (today recombinant)</a:t>
            </a:r>
            <a:endParaRPr lang="cs-CZ" altLang="cs-CZ" dirty="0">
              <a:latin typeface="Calibri" panose="020F0502020204030204" pitchFamily="34" charset="0"/>
            </a:endParaRPr>
          </a:p>
          <a:p>
            <a:pPr eaLnBrk="1" hangingPunct="1"/>
            <a:endParaRPr lang="en-US" altLang="cs-CZ" dirty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cs-CZ" dirty="0">
                <a:latin typeface="Calibri" panose="020F0502020204030204" pitchFamily="34" charset="0"/>
              </a:rPr>
              <a:t>hirudin - Medical leeches (</a:t>
            </a:r>
            <a:r>
              <a:rPr lang="en-US" altLang="cs-CZ" i="1" dirty="0">
                <a:latin typeface="Calibri" panose="020F0502020204030204" pitchFamily="34" charset="0"/>
              </a:rPr>
              <a:t>H. officinalis</a:t>
            </a:r>
            <a:r>
              <a:rPr lang="en-US" altLang="cs-CZ" dirty="0">
                <a:latin typeface="Calibri" panose="020F0502020204030204" pitchFamily="34" charset="0"/>
              </a:rPr>
              <a:t>) (today synthetic / </a:t>
            </a:r>
            <a:r>
              <a:rPr lang="en-US" altLang="cs-CZ" dirty="0" err="1">
                <a:latin typeface="Calibri" panose="020F0502020204030204" pitchFamily="34" charset="0"/>
              </a:rPr>
              <a:t>recombina</a:t>
            </a:r>
            <a:r>
              <a:rPr lang="cs-CZ" altLang="cs-CZ" dirty="0" err="1">
                <a:latin typeface="Calibri" panose="020F0502020204030204" pitchFamily="34" charset="0"/>
              </a:rPr>
              <a:t>nt</a:t>
            </a:r>
            <a:r>
              <a:rPr lang="en-US" altLang="cs-CZ" dirty="0">
                <a:latin typeface="Calibri" panose="020F0502020204030204" pitchFamily="34" charset="0"/>
              </a:rPr>
              <a:t>)</a:t>
            </a:r>
          </a:p>
          <a:p>
            <a:pPr eaLnBrk="1" hangingPunct="1"/>
            <a:endParaRPr lang="en-US" altLang="cs-CZ" dirty="0">
              <a:latin typeface="Calibri" panose="020F0502020204030204" pitchFamily="34" charset="0"/>
            </a:endParaRPr>
          </a:p>
          <a:p>
            <a:pPr eaLnBrk="1" hangingPunct="1"/>
            <a:endParaRPr lang="en-US" altLang="cs-CZ" dirty="0">
              <a:latin typeface="Calibri" panose="020F0502020204030204" pitchFamily="34" charset="0"/>
            </a:endParaRPr>
          </a:p>
          <a:p>
            <a:pPr eaLnBrk="1" hangingPunct="1"/>
            <a:endParaRPr lang="en-US" altLang="cs-CZ" dirty="0">
              <a:latin typeface="Calibri" panose="020F0502020204030204" pitchFamily="34" charset="0"/>
            </a:endParaRPr>
          </a:p>
          <a:p>
            <a:pPr eaLnBrk="1" hangingPunct="1"/>
            <a:endParaRPr lang="en-US" altLang="cs-CZ" dirty="0">
              <a:latin typeface="Calibri" panose="020F0502020204030204" pitchFamily="34" charset="0"/>
            </a:endParaRPr>
          </a:p>
          <a:p>
            <a:pPr eaLnBrk="1" hangingPunct="1"/>
            <a:endParaRPr lang="en-US" altLang="cs-CZ" dirty="0">
              <a:latin typeface="Calibri" panose="020F0502020204030204" pitchFamily="34" charset="0"/>
            </a:endParaRPr>
          </a:p>
          <a:p>
            <a:pPr eaLnBrk="1" hangingPunct="1"/>
            <a:endParaRPr lang="en-US" altLang="cs-CZ" dirty="0">
              <a:latin typeface="Calibri" panose="020F0502020204030204" pitchFamily="34" charset="0"/>
            </a:endParaRPr>
          </a:p>
          <a:p>
            <a:pPr eaLnBrk="1" hangingPunct="1"/>
            <a:endParaRPr lang="en-US" altLang="cs-CZ" dirty="0">
              <a:latin typeface="Calibri" panose="020F0502020204030204" pitchFamily="34" charset="0"/>
            </a:endParaRPr>
          </a:p>
          <a:p>
            <a:pPr eaLnBrk="1" hangingPunct="1"/>
            <a:endParaRPr lang="en-US" altLang="cs-CZ" dirty="0">
              <a:latin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</a:rPr>
              <a:t>	</a:t>
            </a:r>
          </a:p>
          <a:p>
            <a:pPr lvl="1" eaLnBrk="1" hangingPunct="1"/>
            <a:endParaRPr lang="cs-CZ" altLang="cs-CZ" dirty="0">
              <a:latin typeface="Calibri" panose="020F0502020204030204" pitchFamily="34" charset="0"/>
            </a:endParaRPr>
          </a:p>
        </p:txBody>
      </p:sp>
      <p:pic>
        <p:nvPicPr>
          <p:cNvPr id="18436" name="Picture 2">
            <a:extLst>
              <a:ext uri="{FF2B5EF4-FFF2-40B4-BE49-F238E27FC236}">
                <a16:creationId xmlns:a16="http://schemas.microsoft.com/office/drawing/2014/main" id="{EF275297-3775-4FFC-94CE-A5C7CCF0F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663" y="26989"/>
            <a:ext cx="107156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33"/>
    </mc:Choice>
    <mc:Fallback>
      <p:transition spd="slow" advTm="3533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Biologicals[20210112093240519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SHOWITEMTEXT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BOLD" val="False"/>
  <p:tag name="ARS_CHARTPARA_DATALABELFONTITALIC" val="False"/>
  <p:tag name="ARS_CHARTPARA_DATALABELFONTCOLOR" val="-16777216"/>
  <p:tag name="ARS_CHARTPARA_SHOW3D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RESPONSETYPE" val="SignIn"/>
  <p:tag name="ARS_CHARTPARA_PERCENTDEC" val="1"/>
  <p:tag name="ARS_CHARTPARA_NUMBERDEC" val="0"/>
  <p:tag name="ARS_CHARTPOINTWIDTH" val="0.5"/>
  <p:tag name="ARS_CHARTPARA_DATAPERCENTBASE" val="crParticipant"/>
  <p:tag name="ARS_CHARTPARA_SHOWTIME" val="csStop"/>
  <p:tag name="ARS_PICTRUE_SHOWBYHAND" val="0"/>
  <p:tag name="ARS_CHARTPARA_DATAFORMAT" val="ltNumberValue"/>
  <p:tag name="ARS_KEYPADPARA_SUBMITMODE" val="1"/>
  <p:tag name="ARS_KEYPADPARA_MODIFYMODE" val="0"/>
  <p:tag name="ARS_KEYPADPARA_OPTIONMODE" val="0"/>
  <p:tag name="ARS_SIGNIN_MODE" val="0"/>
  <p:tag name="ARS_SLIDE_OPTIONTEXT" val="Registered&#10;Unregistered"/>
  <p:tag name="ARS_PICTURE_LEFT_COLUMN" val="120"/>
  <p:tag name="ARS_PICTURE_TOP_COLUMN" val="100"/>
  <p:tag name="ARS_PICTURE_HEIGHT_COLUMN" val="350"/>
  <p:tag name="ARS_PICTURE_WIDTH_COLUMN" val="550"/>
  <p:tag name="ARS_CHARTPARA_TYPE" val="ctColumn"/>
  <p:tag name="ARS_CHARTPARA_DATALABELFONTSIZE" val="14"/>
  <p:tag name="ARS_CHARTPARA_PICTURENAME" val="5ccc5d14-d56f-46df-98b7-052df9b9d80c.jpg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BOLD" val="False"/>
  <p:tag name="ARS_CHARTPARA_DATALABELFONTITALIC" val="False"/>
  <p:tag name="ARS_CHARTPARA_DATALABELFONTCOLOR" val="-16777216"/>
  <p:tag name="ARS_CHARTPARA_SHOW3D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PERCENTDEC" val="1"/>
  <p:tag name="ARS_CHARTPARA_NUMBERDEC" val="0"/>
  <p:tag name="ARS_CHARTPOINTWIDTH" val="0.5"/>
  <p:tag name="ARS_CHARTPARA_DATAPERCENTBASE" val="crParticipant"/>
  <p:tag name="ARS_CHARTPARA_SHOWTIME" val="csStop"/>
  <p:tag name="ARS_PICTRUE_SHOWBYHAND" val="0"/>
  <p:tag name="ARS_CHARTPARA_DATAFORMAT" val="ltNumberValue"/>
  <p:tag name="ARS_PICTURE_LEFT_PIE" val="100"/>
  <p:tag name="ARS_PICTURE_TOP_PIE" val="100"/>
  <p:tag name="ARS_PICTURE_HEIGHT_PIE" val="400"/>
  <p:tag name="ARS_PICTURE_WIDTH_PIE" val="400"/>
  <p:tag name="ARS_SIGNIN_MODE" val="0"/>
  <p:tag name="ARS_SLIDE_OPTIONTEXT" val="Registered&#10;Unregistered"/>
  <p:tag name="ARS_KEYPADPARA_OPTIONMODE" val="0"/>
  <p:tag name="ARS_CHARTPARA_PICTURENAME" val="bcb3d0cb-b60f-40cc-ac82-d79ff6547cab.jpg"/>
  <p:tag name="ARS_KEYPADPARA_SUBMITMODE" val="1"/>
  <p:tag name="ARS_KEYPADPARA_MODIFYMODE" val="0"/>
  <p:tag name="ARS_GROUP_OPTIONCOUNT" val="4"/>
  <p:tag name="ARS_PICTURE_LEFT_COLUMN" val="120"/>
  <p:tag name="ARS_PICTURE_TOP_COLUMN" val="100"/>
  <p:tag name="ARS_PICTURE_HEIGHT_COLUMN" val="350"/>
  <p:tag name="ARS_PICTURE_WIDTH_COLUMN" val="550"/>
  <p:tag name="ARS_RESPONSETYPE" val="Slide"/>
  <p:tag name="ARS_CHARTPARA_TYPE" val="ctColumn"/>
  <p:tag name="ARS_CHARTPARA_DATALABELFONTSIZE" val="14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TIMING" val="|2.4|0.6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</p:tagLst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CZ.potx" id="{0256B392-11D6-4CFF-A65D-2F19E0793336}" vid="{4DBF336A-63FD-420A-B5B7-04D31F847D6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muni-med-prezentace-cz-v10 (1)</Template>
  <TotalTime>3529</TotalTime>
  <Words>4551</Words>
  <Application>Microsoft Office PowerPoint</Application>
  <PresentationFormat>Širokoúhlá obrazovka</PresentationFormat>
  <Paragraphs>740</Paragraphs>
  <Slides>70</Slides>
  <Notes>13</Notes>
  <HiddenSlides>0</HiddenSlides>
  <MMClips>55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70</vt:i4>
      </vt:variant>
    </vt:vector>
  </HeadingPairs>
  <TitlesOfParts>
    <vt:vector size="79" baseType="lpstr">
      <vt:lpstr>ＭＳ Ｐゴシック</vt:lpstr>
      <vt:lpstr>ＭＳ Ｐゴシック</vt:lpstr>
      <vt:lpstr>Arial</vt:lpstr>
      <vt:lpstr>Arial MT</vt:lpstr>
      <vt:lpstr>Calibri</vt:lpstr>
      <vt:lpstr>Tahoma</vt:lpstr>
      <vt:lpstr>Times New Roman</vt:lpstr>
      <vt:lpstr>Wingdings</vt:lpstr>
      <vt:lpstr>Prezentace_MU_CZ</vt:lpstr>
      <vt:lpstr>Biological treatment - principles, technology, examples</vt:lpstr>
      <vt:lpstr>Biological drug</vt:lpstr>
      <vt:lpstr>Targeted effects of biologicals</vt:lpstr>
      <vt:lpstr>Traditional/Classical   vs.  Biological drug</vt:lpstr>
      <vt:lpstr>Research and development of Biological drugs</vt:lpstr>
      <vt:lpstr>Examples of Biological drugs</vt:lpstr>
      <vt:lpstr>Advantages for the patients</vt:lpstr>
      <vt:lpstr>Risks and disadvantages of biological drugs in general</vt:lpstr>
      <vt:lpstr>Production of biological drugs</vt:lpstr>
      <vt:lpstr>Prezentace aplikace PowerPoint</vt:lpstr>
      <vt:lpstr>Nomenclature</vt:lpstr>
      <vt:lpstr>Nomenclature of MAB</vt:lpstr>
      <vt:lpstr>   </vt:lpstr>
      <vt:lpstr>Nomenclature of MAB</vt:lpstr>
      <vt:lpstr>The production of biological drugs - recombinant technology</vt:lpstr>
      <vt:lpstr>The production of biological drugs - recombinant technology</vt:lpstr>
      <vt:lpstr>Contaminants from manufacture process</vt:lpstr>
      <vt:lpstr>Contaminants from manufacture process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The risk of functional damage of biologicals</vt:lpstr>
      <vt:lpstr>Costs of the treatment</vt:lpstr>
      <vt:lpstr>BIOSIMILARS</vt:lpstr>
      <vt:lpstr>BIOSIMILARS</vt:lpstr>
      <vt:lpstr>Prezentace aplikace PowerPoint</vt:lpstr>
      <vt:lpstr>Biological drugs in a broader context</vt:lpstr>
      <vt:lpstr>Biological drugs in a broader context</vt:lpstr>
      <vt:lpstr>Biological drugs in a broader context</vt:lpstr>
      <vt:lpstr>The antisense and gene therapy in practice</vt:lpstr>
      <vt:lpstr>Biological/targeted treatment of selected diseases</vt:lpstr>
      <vt:lpstr>Pharmacokinetics of biodrugs</vt:lpstr>
      <vt:lpstr>Pharmacokinetics of biodrugs</vt:lpstr>
      <vt:lpstr>Adverse effects in general</vt:lpstr>
      <vt:lpstr>Adverse effects in general</vt:lpstr>
      <vt:lpstr>1. Biological (targeted) treatment in oncology</vt:lpstr>
      <vt:lpstr>Target on tumor cells</vt:lpstr>
      <vt:lpstr>Targeted therapy – „mAbs and –nibs“</vt:lpstr>
      <vt:lpstr>Target on tumor cells</vt:lpstr>
      <vt:lpstr>Prezentace aplikace PowerPoint</vt:lpstr>
      <vt:lpstr>Prezentace aplikace PowerPoint</vt:lpstr>
      <vt:lpstr>Prezentace aplikace PowerPoint</vt:lpstr>
      <vt:lpstr>Bevacizumab (AVASTIN ®)</vt:lpstr>
      <vt:lpstr>Bevacizumab (AVASTIN ®)</vt:lpstr>
      <vt:lpstr>Prezentace aplikace PowerPoint</vt:lpstr>
      <vt:lpstr>Prezentace aplikace PowerPoint</vt:lpstr>
      <vt:lpstr>Rituximab</vt:lpstr>
      <vt:lpstr>          </vt:lpstr>
      <vt:lpstr>Activation of T lymfocytes through TCR and co-stimulating molecule CD28</vt:lpstr>
      <vt:lpstr>Up-regulation of CTLA-4 receptors after   T- cell activation </vt:lpstr>
      <vt:lpstr> CTLA-4 receptor inhibition</vt:lpstr>
      <vt:lpstr>Antagonisation of CTLA-4 receptors Ipilimumab</vt:lpstr>
      <vt:lpstr>Checkpoint inhibitors – PD-(L)-1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7. Biological treatment in ophtalmplogy</vt:lpstr>
      <vt:lpstr>Thanks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Farmakokinetika I</dc:title>
  <dc:creator>Jan Jurica</dc:creator>
  <cp:lastModifiedBy>Alena Máchalová</cp:lastModifiedBy>
  <cp:revision>134</cp:revision>
  <cp:lastPrinted>2021-10-04T12:38:59Z</cp:lastPrinted>
  <dcterms:created xsi:type="dcterms:W3CDTF">2020-10-24T20:05:04Z</dcterms:created>
  <dcterms:modified xsi:type="dcterms:W3CDTF">2021-10-12T08:57:09Z</dcterms:modified>
</cp:coreProperties>
</file>