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1"/>
  </p:notesMasterIdLst>
  <p:handoutMasterIdLst>
    <p:handoutMasterId r:id="rId42"/>
  </p:handoutMasterIdLst>
  <p:sldIdLst>
    <p:sldId id="258" r:id="rId2"/>
    <p:sldId id="259" r:id="rId3"/>
    <p:sldId id="295" r:id="rId4"/>
    <p:sldId id="297" r:id="rId5"/>
    <p:sldId id="308" r:id="rId6"/>
    <p:sldId id="380" r:id="rId7"/>
    <p:sldId id="375" r:id="rId8"/>
    <p:sldId id="376" r:id="rId9"/>
    <p:sldId id="381" r:id="rId10"/>
    <p:sldId id="377" r:id="rId11"/>
    <p:sldId id="302" r:id="rId12"/>
    <p:sldId id="379" r:id="rId13"/>
    <p:sldId id="303" r:id="rId14"/>
    <p:sldId id="296" r:id="rId15"/>
    <p:sldId id="306" r:id="rId16"/>
    <p:sldId id="370" r:id="rId17"/>
    <p:sldId id="371" r:id="rId18"/>
    <p:sldId id="310" r:id="rId19"/>
    <p:sldId id="312" r:id="rId20"/>
    <p:sldId id="372" r:id="rId21"/>
    <p:sldId id="378" r:id="rId22"/>
    <p:sldId id="311" r:id="rId23"/>
    <p:sldId id="369" r:id="rId24"/>
    <p:sldId id="383" r:id="rId25"/>
    <p:sldId id="384" r:id="rId26"/>
    <p:sldId id="387" r:id="rId27"/>
    <p:sldId id="386" r:id="rId28"/>
    <p:sldId id="390" r:id="rId29"/>
    <p:sldId id="392" r:id="rId30"/>
    <p:sldId id="391" r:id="rId31"/>
    <p:sldId id="397" r:id="rId32"/>
    <p:sldId id="389" r:id="rId33"/>
    <p:sldId id="396" r:id="rId34"/>
    <p:sldId id="400" r:id="rId35"/>
    <p:sldId id="399" r:id="rId36"/>
    <p:sldId id="398" r:id="rId37"/>
    <p:sldId id="382" r:id="rId38"/>
    <p:sldId id="395" r:id="rId39"/>
    <p:sldId id="401" r:id="rId40"/>
  </p:sldIdLst>
  <p:sldSz cx="12192000" cy="6858000"/>
  <p:notesSz cx="9928225" cy="6797675"/>
  <p:custDataLst>
    <p:tags r:id="rId43"/>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66773" autoAdjust="0"/>
  </p:normalViewPr>
  <p:slideViewPr>
    <p:cSldViewPr snapToGrid="0">
      <p:cViewPr varScale="1">
        <p:scale>
          <a:sx n="76" d="100"/>
          <a:sy n="76" d="100"/>
        </p:scale>
        <p:origin x="1836" y="96"/>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2" d="100"/>
          <a:sy n="82" d="100"/>
        </p:scale>
        <p:origin x="201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5625994" y="0"/>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6457791"/>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5625994" y="6457791"/>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5623697" y="0"/>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2697163" y="509588"/>
            <a:ext cx="4533900" cy="25495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992823" y="3228896"/>
            <a:ext cx="7942580" cy="305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6456612"/>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5623697" y="6456612"/>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ncbi.nlm.nih.gov/pmc/articles/PMC4657301/#r10" TargetMode="External"/><Relationship Id="rId3" Type="http://schemas.openxmlformats.org/officeDocument/2006/relationships/hyperlink" Target="https://www.ncbi.nlm.nih.gov/pmc/articles/PMC4657301/#r7" TargetMode="External"/><Relationship Id="rId7" Type="http://schemas.openxmlformats.org/officeDocument/2006/relationships/hyperlink" Target="https://www.ncbi.nlm.nih.gov/pmc/articles/PMC4657301/#r9"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cbi.nlm.nih.gov/pmc/articles/PMC4657301/#r2" TargetMode="External"/><Relationship Id="rId5" Type="http://schemas.openxmlformats.org/officeDocument/2006/relationships/hyperlink" Target="https://www.ncbi.nlm.nih.gov/pmc/articles/PMC4657301/#r8" TargetMode="External"/><Relationship Id="rId10" Type="http://schemas.openxmlformats.org/officeDocument/2006/relationships/hyperlink" Target="https://www.ncbi.nlm.nih.gov/pmc/articles/PMC4657301/#r5" TargetMode="External"/><Relationship Id="rId4" Type="http://schemas.openxmlformats.org/officeDocument/2006/relationships/hyperlink" Target="https://www.ncbi.nlm.nih.gov/pmc/articles/PMC4657301/#r6" TargetMode="External"/><Relationship Id="rId9" Type="http://schemas.openxmlformats.org/officeDocument/2006/relationships/hyperlink" Target="https://www.ncbi.nlm.nih.gov/pmc/articles/PMC4657301/#r4"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B46B8184-5913-4D7F-8613-F55FC5DFE7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D9D34C-4C9F-4232-9661-DB519AA85BF9}" type="slidenum">
              <a:rPr lang="cs-CZ" altLang="cs-CZ"/>
              <a:pPr>
                <a:spcBef>
                  <a:spcPct val="0"/>
                </a:spcBef>
              </a:pPr>
              <a:t>1</a:t>
            </a:fld>
            <a:endParaRPr lang="cs-CZ" altLang="cs-CZ"/>
          </a:p>
        </p:txBody>
      </p:sp>
      <p:sp>
        <p:nvSpPr>
          <p:cNvPr id="5123" name="Rectangle 2">
            <a:extLst>
              <a:ext uri="{FF2B5EF4-FFF2-40B4-BE49-F238E27FC236}">
                <a16:creationId xmlns:a16="http://schemas.microsoft.com/office/drawing/2014/main" id="{CB6D2222-DF54-4474-BEF2-5CE877E0C095}"/>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4DB7ABB5-EFF9-4402-9D2D-3899C49566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F55F0BF-C4A1-405C-B81E-E24A64CCD5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DD7729-5ECC-426A-BC72-55A0A1D079D5}" type="slidenum">
              <a:rPr lang="cs-CZ" altLang="cs-CZ"/>
              <a:pPr>
                <a:spcBef>
                  <a:spcPct val="0"/>
                </a:spcBef>
              </a:pPr>
              <a:t>10</a:t>
            </a:fld>
            <a:endParaRPr lang="cs-CZ" altLang="cs-CZ"/>
          </a:p>
        </p:txBody>
      </p:sp>
      <p:sp>
        <p:nvSpPr>
          <p:cNvPr id="74755" name="Rectangle 2">
            <a:extLst>
              <a:ext uri="{FF2B5EF4-FFF2-40B4-BE49-F238E27FC236}">
                <a16:creationId xmlns:a16="http://schemas.microsoft.com/office/drawing/2014/main" id="{062D5DFA-DD27-4D4D-BC1F-C952D0D87116}"/>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311970C-0591-4C91-92ED-63D668AE41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10391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669560F-D576-4C26-B444-E6BCEA4FC2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343BD9-90FA-4AA3-BE7E-A1B234090730}" type="slidenum">
              <a:rPr lang="cs-CZ" altLang="cs-CZ"/>
              <a:pPr>
                <a:spcBef>
                  <a:spcPct val="0"/>
                </a:spcBef>
              </a:pPr>
              <a:t>11</a:t>
            </a:fld>
            <a:endParaRPr lang="cs-CZ" altLang="cs-CZ"/>
          </a:p>
        </p:txBody>
      </p:sp>
      <p:sp>
        <p:nvSpPr>
          <p:cNvPr id="66563" name="Rectangle 2">
            <a:extLst>
              <a:ext uri="{FF2B5EF4-FFF2-40B4-BE49-F238E27FC236}">
                <a16:creationId xmlns:a16="http://schemas.microsoft.com/office/drawing/2014/main" id="{414EBC57-28B7-4C26-B64B-78C9DCD60E58}"/>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8388C095-6D74-46D0-8C9D-AF41FFC244A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3079801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DA8E17A4-DBFD-4570-9885-6280BE8F19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389AD9-DFE7-4038-969B-3375B0D43316}" type="slidenum">
              <a:rPr lang="cs-CZ" altLang="cs-CZ"/>
              <a:pPr>
                <a:spcBef>
                  <a:spcPct val="0"/>
                </a:spcBef>
              </a:pPr>
              <a:t>13</a:t>
            </a:fld>
            <a:endParaRPr lang="cs-CZ" altLang="cs-CZ"/>
          </a:p>
        </p:txBody>
      </p:sp>
      <p:sp>
        <p:nvSpPr>
          <p:cNvPr id="68611" name="Rectangle 2">
            <a:extLst>
              <a:ext uri="{FF2B5EF4-FFF2-40B4-BE49-F238E27FC236}">
                <a16:creationId xmlns:a16="http://schemas.microsoft.com/office/drawing/2014/main" id="{D42443C7-2AFF-4326-A47E-635ACDBC1DBF}"/>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02705E61-B6F3-4F9B-B670-4D8F6400DFA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50683870-1508-444A-837F-A25899F773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069027-F652-4F3E-B23A-B7301A715807}" type="slidenum">
              <a:rPr lang="cs-CZ" altLang="cs-CZ"/>
              <a:pPr>
                <a:spcBef>
                  <a:spcPct val="0"/>
                </a:spcBef>
              </a:pPr>
              <a:t>14</a:t>
            </a:fld>
            <a:endParaRPr lang="cs-CZ" altLang="cs-CZ"/>
          </a:p>
        </p:txBody>
      </p:sp>
      <p:sp>
        <p:nvSpPr>
          <p:cNvPr id="58371" name="Rectangle 2">
            <a:extLst>
              <a:ext uri="{FF2B5EF4-FFF2-40B4-BE49-F238E27FC236}">
                <a16:creationId xmlns:a16="http://schemas.microsoft.com/office/drawing/2014/main" id="{9A04FEC5-20DF-4CB9-9761-65274F4BF65D}"/>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DDF9A356-7784-4160-9403-3324CBA294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6E68C05-0DC0-4A68-B5CA-E28B04535D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D7C432-AC0A-4B88-B564-4B3AEA7EC7A9}" type="slidenum">
              <a:rPr lang="cs-CZ" altLang="cs-CZ"/>
              <a:pPr>
                <a:spcBef>
                  <a:spcPct val="0"/>
                </a:spcBef>
              </a:pPr>
              <a:t>15</a:t>
            </a:fld>
            <a:endParaRPr lang="cs-CZ" altLang="cs-CZ"/>
          </a:p>
        </p:txBody>
      </p:sp>
      <p:sp>
        <p:nvSpPr>
          <p:cNvPr id="70659" name="Rectangle 2">
            <a:extLst>
              <a:ext uri="{FF2B5EF4-FFF2-40B4-BE49-F238E27FC236}">
                <a16:creationId xmlns:a16="http://schemas.microsoft.com/office/drawing/2014/main" id="{8C2DEDC1-57ED-47EB-AD07-FC2606E17042}"/>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8973DD5B-D90E-458A-A75A-FAE6B632CA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6E68C05-0DC0-4A68-B5CA-E28B04535D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D7C432-AC0A-4B88-B564-4B3AEA7EC7A9}" type="slidenum">
              <a:rPr lang="cs-CZ" altLang="cs-CZ"/>
              <a:pPr>
                <a:spcBef>
                  <a:spcPct val="0"/>
                </a:spcBef>
              </a:pPr>
              <a:t>16</a:t>
            </a:fld>
            <a:endParaRPr lang="cs-CZ" altLang="cs-CZ"/>
          </a:p>
        </p:txBody>
      </p:sp>
      <p:sp>
        <p:nvSpPr>
          <p:cNvPr id="70659" name="Rectangle 2">
            <a:extLst>
              <a:ext uri="{FF2B5EF4-FFF2-40B4-BE49-F238E27FC236}">
                <a16:creationId xmlns:a16="http://schemas.microsoft.com/office/drawing/2014/main" id="{8C2DEDC1-57ED-47EB-AD07-FC2606E17042}"/>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8973DD5B-D90E-458A-A75A-FAE6B632CA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878855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6E68C05-0DC0-4A68-B5CA-E28B04535D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D7C432-AC0A-4B88-B564-4B3AEA7EC7A9}" type="slidenum">
              <a:rPr lang="cs-CZ" altLang="cs-CZ"/>
              <a:pPr>
                <a:spcBef>
                  <a:spcPct val="0"/>
                </a:spcBef>
              </a:pPr>
              <a:t>17</a:t>
            </a:fld>
            <a:endParaRPr lang="cs-CZ" altLang="cs-CZ"/>
          </a:p>
        </p:txBody>
      </p:sp>
      <p:sp>
        <p:nvSpPr>
          <p:cNvPr id="70659" name="Rectangle 2">
            <a:extLst>
              <a:ext uri="{FF2B5EF4-FFF2-40B4-BE49-F238E27FC236}">
                <a16:creationId xmlns:a16="http://schemas.microsoft.com/office/drawing/2014/main" id="{8C2DEDC1-57ED-47EB-AD07-FC2606E17042}"/>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8973DD5B-D90E-458A-A75A-FAE6B632CA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504092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580F02E9-8153-45FF-B2A6-E4AD5993D0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53F3C1-13C5-436E-8B6F-8117A35061D8}" type="slidenum">
              <a:rPr lang="cs-CZ" altLang="cs-CZ"/>
              <a:pPr>
                <a:spcBef>
                  <a:spcPct val="0"/>
                </a:spcBef>
              </a:pPr>
              <a:t>18</a:t>
            </a:fld>
            <a:endParaRPr lang="cs-CZ" altLang="cs-CZ"/>
          </a:p>
        </p:txBody>
      </p:sp>
      <p:sp>
        <p:nvSpPr>
          <p:cNvPr id="76803" name="Rectangle 2">
            <a:extLst>
              <a:ext uri="{FF2B5EF4-FFF2-40B4-BE49-F238E27FC236}">
                <a16:creationId xmlns:a16="http://schemas.microsoft.com/office/drawing/2014/main" id="{31812068-A512-43C2-BF65-E42BD42730A3}"/>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C951CCE9-2953-4F3A-9E3F-F6258F41E31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08215C0-0744-4087-84CB-306D6405D84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0B3A0E-827D-4E1A-8713-7FEE63244E03}" type="slidenum">
              <a:rPr lang="cs-CZ" altLang="cs-CZ"/>
              <a:pPr>
                <a:spcBef>
                  <a:spcPct val="0"/>
                </a:spcBef>
              </a:pPr>
              <a:t>19</a:t>
            </a:fld>
            <a:endParaRPr lang="cs-CZ" altLang="cs-CZ"/>
          </a:p>
        </p:txBody>
      </p:sp>
      <p:sp>
        <p:nvSpPr>
          <p:cNvPr id="78851" name="Rectangle 2">
            <a:extLst>
              <a:ext uri="{FF2B5EF4-FFF2-40B4-BE49-F238E27FC236}">
                <a16:creationId xmlns:a16="http://schemas.microsoft.com/office/drawing/2014/main" id="{3C636ACA-7CAB-43B2-B5B0-D95B42FC7B62}"/>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828133F4-4F22-4BBD-BF9C-7CCE04678A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D674222-8464-4AFF-BA7B-70C049A00D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56F1E93-9402-4292-B87C-004500FF6312}" type="slidenum">
              <a:rPr lang="cs-CZ" altLang="cs-CZ"/>
              <a:pPr>
                <a:spcBef>
                  <a:spcPct val="0"/>
                </a:spcBef>
              </a:pPr>
              <a:t>2</a:t>
            </a:fld>
            <a:endParaRPr lang="cs-CZ" altLang="cs-CZ"/>
          </a:p>
        </p:txBody>
      </p:sp>
      <p:sp>
        <p:nvSpPr>
          <p:cNvPr id="9219" name="Rectangle 2">
            <a:extLst>
              <a:ext uri="{FF2B5EF4-FFF2-40B4-BE49-F238E27FC236}">
                <a16:creationId xmlns:a16="http://schemas.microsoft.com/office/drawing/2014/main" id="{23D9D0BB-2C9B-47F5-952D-0BD376FF0477}"/>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55EA02B8-F49F-4965-8616-FF969088A5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08215C0-0744-4087-84CB-306D6405D84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0B3A0E-827D-4E1A-8713-7FEE63244E03}" type="slidenum">
              <a:rPr lang="cs-CZ" altLang="cs-CZ"/>
              <a:pPr>
                <a:spcBef>
                  <a:spcPct val="0"/>
                </a:spcBef>
              </a:pPr>
              <a:t>20</a:t>
            </a:fld>
            <a:endParaRPr lang="cs-CZ" altLang="cs-CZ"/>
          </a:p>
        </p:txBody>
      </p:sp>
      <p:sp>
        <p:nvSpPr>
          <p:cNvPr id="78851" name="Rectangle 2">
            <a:extLst>
              <a:ext uri="{FF2B5EF4-FFF2-40B4-BE49-F238E27FC236}">
                <a16:creationId xmlns:a16="http://schemas.microsoft.com/office/drawing/2014/main" id="{3C636ACA-7CAB-43B2-B5B0-D95B42FC7B62}"/>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828133F4-4F22-4BBD-BF9C-7CCE04678A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64667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08215C0-0744-4087-84CB-306D6405D84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0B3A0E-827D-4E1A-8713-7FEE63244E03}" type="slidenum">
              <a:rPr lang="cs-CZ" altLang="cs-CZ"/>
              <a:pPr>
                <a:spcBef>
                  <a:spcPct val="0"/>
                </a:spcBef>
              </a:pPr>
              <a:t>21</a:t>
            </a:fld>
            <a:endParaRPr lang="cs-CZ" altLang="cs-CZ"/>
          </a:p>
        </p:txBody>
      </p:sp>
      <p:sp>
        <p:nvSpPr>
          <p:cNvPr id="78851" name="Rectangle 2">
            <a:extLst>
              <a:ext uri="{FF2B5EF4-FFF2-40B4-BE49-F238E27FC236}">
                <a16:creationId xmlns:a16="http://schemas.microsoft.com/office/drawing/2014/main" id="{3C636ACA-7CAB-43B2-B5B0-D95B42FC7B62}"/>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828133F4-4F22-4BBD-BF9C-7CCE04678A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dirty="0"/>
              <a:t>Med. 2003;163:2716-2724 </a:t>
            </a:r>
            <a:r>
              <a:rPr lang="cs-CZ" dirty="0" err="1"/>
              <a:t>Beers</a:t>
            </a:r>
            <a:r>
              <a:rPr lang="cs-CZ" dirty="0"/>
              <a:t>' List — </a:t>
            </a:r>
            <a:r>
              <a:rPr lang="cs-CZ" dirty="0" err="1"/>
              <a:t>Potentially</a:t>
            </a:r>
            <a:r>
              <a:rPr lang="cs-CZ" dirty="0"/>
              <a:t> </a:t>
            </a:r>
            <a:r>
              <a:rPr lang="cs-CZ" dirty="0" err="1"/>
              <a:t>Inappropriate</a:t>
            </a:r>
            <a:r>
              <a:rPr lang="cs-CZ" dirty="0"/>
              <a:t> </a:t>
            </a:r>
            <a:r>
              <a:rPr lang="cs-CZ" dirty="0" err="1"/>
              <a:t>Medications</a:t>
            </a:r>
            <a:r>
              <a:rPr lang="cs-CZ" dirty="0"/>
              <a:t> </a:t>
            </a:r>
            <a:r>
              <a:rPr lang="cs-CZ" dirty="0" err="1"/>
              <a:t>for</a:t>
            </a:r>
            <a:r>
              <a:rPr lang="cs-CZ" dirty="0"/>
              <a:t> </a:t>
            </a:r>
            <a:r>
              <a:rPr lang="cs-CZ" dirty="0" err="1"/>
              <a:t>the</a:t>
            </a:r>
            <a:r>
              <a:rPr lang="cs-CZ" dirty="0"/>
              <a:t> </a:t>
            </a:r>
            <a:r>
              <a:rPr lang="cs-CZ" dirty="0" err="1"/>
              <a:t>Elderly</a:t>
            </a:r>
            <a:r>
              <a:rPr lang="cs-CZ" dirty="0"/>
              <a:t> nejde o </a:t>
            </a:r>
            <a:r>
              <a:rPr lang="cs-CZ" dirty="0" err="1"/>
              <a:t>kontraidikaci</a:t>
            </a:r>
            <a:r>
              <a:rPr lang="cs-CZ" dirty="0"/>
              <a:t> při podáváni, je ale nutná zvýšená opatrnost!!!</a:t>
            </a:r>
            <a:endParaRPr lang="cs-CZ" altLang="cs-CZ" dirty="0">
              <a:latin typeface="Arial" panose="020B0604020202020204" pitchFamily="34" charset="0"/>
            </a:endParaRPr>
          </a:p>
        </p:txBody>
      </p:sp>
    </p:spTree>
    <p:extLst>
      <p:ext uri="{BB962C8B-B14F-4D97-AF65-F5344CB8AC3E}">
        <p14:creationId xmlns:p14="http://schemas.microsoft.com/office/powerpoint/2010/main" val="1305914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7118AAA8-A67D-4552-A396-67A10E953B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158F28-9ACB-4AAF-B4BF-53020CF103E0}" type="slidenum">
              <a:rPr lang="cs-CZ" altLang="cs-CZ"/>
              <a:pPr>
                <a:spcBef>
                  <a:spcPct val="0"/>
                </a:spcBef>
              </a:pPr>
              <a:t>22</a:t>
            </a:fld>
            <a:endParaRPr lang="cs-CZ" altLang="cs-CZ"/>
          </a:p>
        </p:txBody>
      </p:sp>
      <p:sp>
        <p:nvSpPr>
          <p:cNvPr id="80899" name="Rectangle 2">
            <a:extLst>
              <a:ext uri="{FF2B5EF4-FFF2-40B4-BE49-F238E27FC236}">
                <a16:creationId xmlns:a16="http://schemas.microsoft.com/office/drawing/2014/main" id="{5D0A27A3-EA4B-4C18-BC46-E711D200CE60}"/>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0091A56D-0C10-4A2F-90B8-847936CEAD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3B3719AA-8F71-4623-B3A5-5CE44FA0B5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1E8D50-24FD-423F-A920-8DB548151E63}" type="slidenum">
              <a:rPr lang="cs-CZ" altLang="cs-CZ"/>
              <a:pPr>
                <a:spcBef>
                  <a:spcPct val="0"/>
                </a:spcBef>
              </a:pPr>
              <a:t>23</a:t>
            </a:fld>
            <a:endParaRPr lang="cs-CZ" altLang="cs-CZ"/>
          </a:p>
        </p:txBody>
      </p:sp>
      <p:sp>
        <p:nvSpPr>
          <p:cNvPr id="82947" name="Rectangle 2">
            <a:extLst>
              <a:ext uri="{FF2B5EF4-FFF2-40B4-BE49-F238E27FC236}">
                <a16:creationId xmlns:a16="http://schemas.microsoft.com/office/drawing/2014/main" id="{C858FB3C-2345-4C98-95B5-A8BD978A1012}"/>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A3068C4C-6FCB-460E-924D-CACB7269DD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2375915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25</a:t>
            </a:fld>
            <a:endParaRPr lang="cs-CZ" altLang="cs-CZ"/>
          </a:p>
        </p:txBody>
      </p:sp>
    </p:spTree>
    <p:extLst>
      <p:ext uri="{BB962C8B-B14F-4D97-AF65-F5344CB8AC3E}">
        <p14:creationId xmlns:p14="http://schemas.microsoft.com/office/powerpoint/2010/main" val="608081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26</a:t>
            </a:fld>
            <a:endParaRPr lang="cs-CZ" altLang="cs-CZ"/>
          </a:p>
        </p:txBody>
      </p:sp>
    </p:spTree>
    <p:extLst>
      <p:ext uri="{BB962C8B-B14F-4D97-AF65-F5344CB8AC3E}">
        <p14:creationId xmlns:p14="http://schemas.microsoft.com/office/powerpoint/2010/main" val="3760917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27</a:t>
            </a:fld>
            <a:endParaRPr lang="cs-CZ" altLang="cs-CZ"/>
          </a:p>
        </p:txBody>
      </p:sp>
    </p:spTree>
    <p:extLst>
      <p:ext uri="{BB962C8B-B14F-4D97-AF65-F5344CB8AC3E}">
        <p14:creationId xmlns:p14="http://schemas.microsoft.com/office/powerpoint/2010/main" val="2709206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28</a:t>
            </a:fld>
            <a:endParaRPr lang="cs-CZ" altLang="cs-CZ"/>
          </a:p>
        </p:txBody>
      </p:sp>
    </p:spTree>
    <p:extLst>
      <p:ext uri="{BB962C8B-B14F-4D97-AF65-F5344CB8AC3E}">
        <p14:creationId xmlns:p14="http://schemas.microsoft.com/office/powerpoint/2010/main" val="1386279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29</a:t>
            </a:fld>
            <a:endParaRPr lang="cs-CZ" altLang="cs-CZ"/>
          </a:p>
        </p:txBody>
      </p:sp>
    </p:spTree>
    <p:extLst>
      <p:ext uri="{BB962C8B-B14F-4D97-AF65-F5344CB8AC3E}">
        <p14:creationId xmlns:p14="http://schemas.microsoft.com/office/powerpoint/2010/main" val="1912570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6488355-D2E4-4561-98E1-29043FA129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DBBFAA-467B-468C-B735-E3F09206BE7D}" type="slidenum">
              <a:rPr lang="cs-CZ" altLang="cs-CZ"/>
              <a:pPr>
                <a:spcBef>
                  <a:spcPct val="0"/>
                </a:spcBef>
              </a:pPr>
              <a:t>3</a:t>
            </a:fld>
            <a:endParaRPr lang="cs-CZ" altLang="cs-CZ"/>
          </a:p>
        </p:txBody>
      </p:sp>
      <p:sp>
        <p:nvSpPr>
          <p:cNvPr id="56323" name="Rectangle 2">
            <a:extLst>
              <a:ext uri="{FF2B5EF4-FFF2-40B4-BE49-F238E27FC236}">
                <a16:creationId xmlns:a16="http://schemas.microsoft.com/office/drawing/2014/main" id="{98A61C6B-152B-4419-9032-BC7958BC64D6}"/>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26B64113-DEC0-4EB9-812B-DAE1E873BF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b="0" i="0" kern="1200" dirty="0">
                <a:solidFill>
                  <a:schemeClr val="tx1"/>
                </a:solidFill>
                <a:effectLst/>
                <a:latin typeface="Arial" charset="0"/>
                <a:ea typeface="+mn-ea"/>
                <a:cs typeface="+mn-cs"/>
              </a:rPr>
              <a:t>Milk is generally slightly more acidic (pH 7.2) than the mother’s plasma (pH 7.4) so it attracts weak organic bases such as oxycodone and codeine.</a:t>
            </a:r>
            <a:r>
              <a:rPr kumimoji="1" lang="en-US" sz="1200" b="0" i="0" kern="1200" baseline="30000" dirty="0">
                <a:solidFill>
                  <a:schemeClr val="tx1"/>
                </a:solidFill>
                <a:effectLst/>
                <a:latin typeface="Arial" charset="0"/>
                <a:ea typeface="+mn-ea"/>
                <a:cs typeface="+mn-cs"/>
                <a:hlinkClick r:id="rId3"/>
              </a:rPr>
              <a:t>7</a:t>
            </a:r>
            <a:r>
              <a:rPr kumimoji="1" lang="en-US" sz="1200" b="0" i="0" kern="1200" dirty="0">
                <a:solidFill>
                  <a:schemeClr val="tx1"/>
                </a:solidFill>
                <a:effectLst/>
                <a:latin typeface="Arial" charset="0"/>
                <a:ea typeface="+mn-ea"/>
                <a:cs typeface="+mn-cs"/>
              </a:rPr>
              <a:t> Such drugs become </a:t>
            </a:r>
            <a:r>
              <a:rPr kumimoji="1" lang="en-US" sz="1200" b="0" i="0" kern="1200" dirty="0" err="1">
                <a:solidFill>
                  <a:schemeClr val="tx1"/>
                </a:solidFill>
                <a:effectLst/>
                <a:latin typeface="Arial" charset="0"/>
                <a:ea typeface="+mn-ea"/>
                <a:cs typeface="+mn-cs"/>
              </a:rPr>
              <a:t>ionised</a:t>
            </a:r>
            <a:r>
              <a:rPr kumimoji="1" lang="en-US" sz="1200" b="0" i="0" kern="1200" dirty="0">
                <a:solidFill>
                  <a:schemeClr val="tx1"/>
                </a:solidFill>
                <a:effectLst/>
                <a:latin typeface="Arial" charset="0"/>
                <a:ea typeface="+mn-ea"/>
                <a:cs typeface="+mn-cs"/>
              </a:rPr>
              <a:t> and ‘trapped’ in the milk. Conversely, weak organic acids such as penicillin tend to be </a:t>
            </a:r>
            <a:r>
              <a:rPr kumimoji="1" lang="en-US" sz="1200" b="0" i="0" kern="1200" dirty="0" err="1">
                <a:solidFill>
                  <a:schemeClr val="tx1"/>
                </a:solidFill>
                <a:effectLst/>
                <a:latin typeface="Arial" charset="0"/>
                <a:ea typeface="+mn-ea"/>
                <a:cs typeface="+mn-cs"/>
              </a:rPr>
              <a:t>ionised</a:t>
            </a:r>
            <a:r>
              <a:rPr kumimoji="1" lang="en-US" sz="1200" b="0" i="0" kern="1200" dirty="0">
                <a:solidFill>
                  <a:schemeClr val="tx1"/>
                </a:solidFill>
                <a:effectLst/>
                <a:latin typeface="Arial" charset="0"/>
                <a:ea typeface="+mn-ea"/>
                <a:cs typeface="+mn-cs"/>
              </a:rPr>
              <a:t> and held in maternal plasma.</a:t>
            </a:r>
            <a:endParaRPr lang="cs-CZ" dirty="0"/>
          </a:p>
          <a:p>
            <a:endParaRPr kumimoji="1" lang="cs-CZ" sz="1200" b="0" i="0" kern="1200" dirty="0">
              <a:solidFill>
                <a:schemeClr val="tx1"/>
              </a:solidFill>
              <a:effectLst/>
              <a:latin typeface="Arial" charset="0"/>
              <a:ea typeface="+mn-ea"/>
              <a:cs typeface="+mn-cs"/>
            </a:endParaRPr>
          </a:p>
          <a:p>
            <a:r>
              <a:rPr kumimoji="1" lang="en-US" sz="1200" b="1" i="0" kern="1200" dirty="0">
                <a:solidFill>
                  <a:schemeClr val="tx1"/>
                </a:solidFill>
                <a:effectLst/>
                <a:latin typeface="Arial" charset="0"/>
                <a:ea typeface="+mn-ea"/>
                <a:cs typeface="+mn-cs"/>
              </a:rPr>
              <a:t>What affects the concentration of a drug in milk?</a:t>
            </a:r>
          </a:p>
          <a:p>
            <a:r>
              <a:rPr kumimoji="1" lang="en-US" sz="1200" b="0" i="0" kern="1200" dirty="0">
                <a:solidFill>
                  <a:schemeClr val="tx1"/>
                </a:solidFill>
                <a:effectLst/>
                <a:latin typeface="Arial" charset="0"/>
                <a:ea typeface="+mn-ea"/>
                <a:cs typeface="+mn-cs"/>
              </a:rPr>
              <a:t>It is important to be aware of how drugs transfer into breast milk and what factors can influence this.</a:t>
            </a:r>
          </a:p>
          <a:p>
            <a:r>
              <a:rPr kumimoji="1" lang="en-US" sz="1200" b="1" i="0" kern="1200" dirty="0">
                <a:solidFill>
                  <a:schemeClr val="tx1"/>
                </a:solidFill>
                <a:effectLst/>
                <a:latin typeface="Arial" charset="0"/>
                <a:ea typeface="+mn-ea"/>
                <a:cs typeface="+mn-cs"/>
              </a:rPr>
              <a:t>Maternal plasma concentration</a:t>
            </a:r>
          </a:p>
          <a:p>
            <a:r>
              <a:rPr kumimoji="1" lang="en-US" sz="1200" b="0" i="0" kern="1200" dirty="0">
                <a:solidFill>
                  <a:schemeClr val="tx1"/>
                </a:solidFill>
                <a:effectLst/>
                <a:latin typeface="Arial" charset="0"/>
                <a:ea typeface="+mn-ea"/>
                <a:cs typeface="+mn-cs"/>
              </a:rPr>
              <a:t>Passive diffusion is the primary pathway by which drugs enter milk. There is a good concordance between the time-course of maternal plasma-drug concentration and milk-drug concentration. Maternal plasma concentration is also affected by the drug’s distribution into different tissues. A high volume of distribution (as for sertraline) will contribute to a lower maternal plasma concentration and a subsequent lower concentration in milk.</a:t>
            </a:r>
          </a:p>
          <a:p>
            <a:r>
              <a:rPr kumimoji="1" lang="en-US" sz="1200" b="1" i="0" kern="1200" dirty="0">
                <a:solidFill>
                  <a:schemeClr val="tx1"/>
                </a:solidFill>
                <a:effectLst/>
                <a:latin typeface="Arial" charset="0"/>
                <a:ea typeface="+mn-ea"/>
                <a:cs typeface="+mn-cs"/>
              </a:rPr>
              <a:t>Maternal plasma protein binding</a:t>
            </a:r>
          </a:p>
          <a:p>
            <a:r>
              <a:rPr kumimoji="1" lang="en-US" sz="1200" b="0" i="0" kern="1200" dirty="0">
                <a:solidFill>
                  <a:schemeClr val="tx1"/>
                </a:solidFill>
                <a:effectLst/>
                <a:latin typeface="Arial" charset="0"/>
                <a:ea typeface="+mn-ea"/>
                <a:cs typeface="+mn-cs"/>
              </a:rPr>
              <a:t>Transfer into breast milk is also influenced by the extent to which the drug is bound by maternal plasma proteins. Free unbound drug diffuses readily while highly protein-bound drugs like ibuprofen or warfarin (both 99% protein bound) are unable to diffuse in significant amounts.</a:t>
            </a:r>
            <a:r>
              <a:rPr kumimoji="1" lang="en-US" sz="1200" b="0" i="0" kern="1200" baseline="30000" dirty="0">
                <a:solidFill>
                  <a:schemeClr val="tx1"/>
                </a:solidFill>
                <a:effectLst/>
                <a:latin typeface="Arial" charset="0"/>
                <a:ea typeface="+mn-ea"/>
                <a:cs typeface="+mn-cs"/>
                <a:hlinkClick r:id="rId4"/>
              </a:rPr>
              <a:t>6</a:t>
            </a:r>
            <a:r>
              <a:rPr kumimoji="1" lang="en-US" sz="1200" b="0" i="0" kern="1200" dirty="0">
                <a:solidFill>
                  <a:schemeClr val="tx1"/>
                </a:solidFill>
                <a:effectLst/>
                <a:latin typeface="Arial" charset="0"/>
                <a:ea typeface="+mn-ea"/>
                <a:cs typeface="+mn-cs"/>
              </a:rPr>
              <a:t> Sertraline is highly protein bound (98%) so overall it will be minimally transferred to the breastfed baby.</a:t>
            </a:r>
            <a:r>
              <a:rPr kumimoji="1" lang="en-US" sz="1200" b="0" i="0" kern="1200" baseline="30000" dirty="0">
                <a:solidFill>
                  <a:schemeClr val="tx1"/>
                </a:solidFill>
                <a:effectLst/>
                <a:latin typeface="Arial" charset="0"/>
                <a:ea typeface="+mn-ea"/>
                <a:cs typeface="+mn-cs"/>
                <a:hlinkClick r:id="rId4"/>
              </a:rPr>
              <a:t>6</a:t>
            </a:r>
            <a:r>
              <a:rPr kumimoji="1" lang="en-US" sz="1200" b="0" i="0" kern="1200" dirty="0">
                <a:solidFill>
                  <a:schemeClr val="tx1"/>
                </a:solidFill>
                <a:effectLst/>
                <a:latin typeface="Arial" charset="0"/>
                <a:ea typeface="+mn-ea"/>
                <a:cs typeface="+mn-cs"/>
              </a:rPr>
              <a:t> By comparison, venlafaxine has much lower protein binding and so more of the drug will be present in milk.</a:t>
            </a:r>
            <a:r>
              <a:rPr kumimoji="1" lang="en-US" sz="1200" b="0" i="0" kern="1200" baseline="30000" dirty="0">
                <a:solidFill>
                  <a:schemeClr val="tx1"/>
                </a:solidFill>
                <a:effectLst/>
                <a:latin typeface="Arial" charset="0"/>
                <a:ea typeface="+mn-ea"/>
                <a:cs typeface="+mn-cs"/>
                <a:hlinkClick r:id="rId4"/>
              </a:rPr>
              <a:t>6</a:t>
            </a:r>
            <a:endParaRPr kumimoji="1" lang="en-US" sz="1200" b="0" i="0" kern="1200" dirty="0">
              <a:solidFill>
                <a:schemeClr val="tx1"/>
              </a:solidFill>
              <a:effectLst/>
              <a:latin typeface="Arial" charset="0"/>
              <a:ea typeface="+mn-ea"/>
              <a:cs typeface="+mn-cs"/>
            </a:endParaRPr>
          </a:p>
          <a:p>
            <a:r>
              <a:rPr kumimoji="1" lang="en-US" sz="1200" b="1" i="0" kern="1200" dirty="0">
                <a:solidFill>
                  <a:schemeClr val="tx1"/>
                </a:solidFill>
                <a:effectLst/>
                <a:latin typeface="Arial" charset="0"/>
                <a:ea typeface="+mn-ea"/>
                <a:cs typeface="+mn-cs"/>
              </a:rPr>
              <a:t>Size of the drug molecule</a:t>
            </a:r>
          </a:p>
          <a:p>
            <a:r>
              <a:rPr kumimoji="1" lang="en-US" sz="1200" b="0" i="0" kern="1200" dirty="0">
                <a:solidFill>
                  <a:schemeClr val="tx1"/>
                </a:solidFill>
                <a:effectLst/>
                <a:latin typeface="Arial" charset="0"/>
                <a:ea typeface="+mn-ea"/>
                <a:cs typeface="+mn-cs"/>
              </a:rPr>
              <a:t>Most drug molecules, including alcohol, nicotine and caffeine, are small enough to enter milk. Exceptions are drugs with high molecular weights such as heparins and insulin.</a:t>
            </a:r>
          </a:p>
          <a:p>
            <a:r>
              <a:rPr kumimoji="1" lang="en-US" sz="1200" b="1" i="0" kern="1200" dirty="0">
                <a:solidFill>
                  <a:schemeClr val="tx1"/>
                </a:solidFill>
                <a:effectLst/>
                <a:latin typeface="Arial" charset="0"/>
                <a:ea typeface="+mn-ea"/>
                <a:cs typeface="+mn-cs"/>
              </a:rPr>
              <a:t>Degree of </a:t>
            </a:r>
            <a:r>
              <a:rPr kumimoji="1" lang="en-US" sz="1200" b="1" i="0" kern="1200" dirty="0" err="1">
                <a:solidFill>
                  <a:schemeClr val="tx1"/>
                </a:solidFill>
                <a:effectLst/>
                <a:latin typeface="Arial" charset="0"/>
                <a:ea typeface="+mn-ea"/>
                <a:cs typeface="+mn-cs"/>
              </a:rPr>
              <a:t>ionisation</a:t>
            </a:r>
            <a:endParaRPr kumimoji="1" lang="en-US" sz="1200" b="1" i="0" kern="1200" dirty="0">
              <a:solidFill>
                <a:schemeClr val="tx1"/>
              </a:solidFill>
              <a:effectLst/>
              <a:latin typeface="Arial" charset="0"/>
              <a:ea typeface="+mn-ea"/>
              <a:cs typeface="+mn-cs"/>
            </a:endParaRPr>
          </a:p>
          <a:p>
            <a:r>
              <a:rPr kumimoji="1" lang="en-US" sz="1200" b="0" i="0" kern="1200" dirty="0">
                <a:solidFill>
                  <a:schemeClr val="tx1"/>
                </a:solidFill>
                <a:effectLst/>
                <a:latin typeface="Arial" charset="0"/>
                <a:ea typeface="+mn-ea"/>
                <a:cs typeface="+mn-cs"/>
              </a:rPr>
              <a:t>Drugs cross membranes in an un-</a:t>
            </a:r>
            <a:r>
              <a:rPr kumimoji="1" lang="en-US" sz="1200" b="0" i="0" kern="1200" dirty="0" err="1">
                <a:solidFill>
                  <a:schemeClr val="tx1"/>
                </a:solidFill>
                <a:effectLst/>
                <a:latin typeface="Arial" charset="0"/>
                <a:ea typeface="+mn-ea"/>
                <a:cs typeface="+mn-cs"/>
              </a:rPr>
              <a:t>ionised</a:t>
            </a:r>
            <a:r>
              <a:rPr kumimoji="1" lang="en-US" sz="1200" b="0" i="0" kern="1200" dirty="0">
                <a:solidFill>
                  <a:schemeClr val="tx1"/>
                </a:solidFill>
                <a:effectLst/>
                <a:latin typeface="Arial" charset="0"/>
                <a:ea typeface="+mn-ea"/>
                <a:cs typeface="+mn-cs"/>
              </a:rPr>
              <a:t> form. Milk is generally slightly more acidic (pH 7.2) than the mother’s plasma (pH 7.4) so it attracts weak organic bases such as oxycodone and codeine.</a:t>
            </a:r>
            <a:r>
              <a:rPr kumimoji="1" lang="en-US" sz="1200" b="0" i="0" kern="1200" baseline="30000" dirty="0">
                <a:solidFill>
                  <a:schemeClr val="tx1"/>
                </a:solidFill>
                <a:effectLst/>
                <a:latin typeface="Arial" charset="0"/>
                <a:ea typeface="+mn-ea"/>
                <a:cs typeface="+mn-cs"/>
                <a:hlinkClick r:id="rId3"/>
              </a:rPr>
              <a:t>7</a:t>
            </a:r>
            <a:r>
              <a:rPr kumimoji="1" lang="en-US" sz="1200" b="0" i="0" kern="1200" dirty="0">
                <a:solidFill>
                  <a:schemeClr val="tx1"/>
                </a:solidFill>
                <a:effectLst/>
                <a:latin typeface="Arial" charset="0"/>
                <a:ea typeface="+mn-ea"/>
                <a:cs typeface="+mn-cs"/>
              </a:rPr>
              <a:t> Such drugs become </a:t>
            </a:r>
            <a:r>
              <a:rPr kumimoji="1" lang="en-US" sz="1200" b="0" i="0" kern="1200" dirty="0" err="1">
                <a:solidFill>
                  <a:schemeClr val="tx1"/>
                </a:solidFill>
                <a:effectLst/>
                <a:latin typeface="Arial" charset="0"/>
                <a:ea typeface="+mn-ea"/>
                <a:cs typeface="+mn-cs"/>
              </a:rPr>
              <a:t>ionised</a:t>
            </a:r>
            <a:r>
              <a:rPr kumimoji="1" lang="en-US" sz="1200" b="0" i="0" kern="1200" dirty="0">
                <a:solidFill>
                  <a:schemeClr val="tx1"/>
                </a:solidFill>
                <a:effectLst/>
                <a:latin typeface="Arial" charset="0"/>
                <a:ea typeface="+mn-ea"/>
                <a:cs typeface="+mn-cs"/>
              </a:rPr>
              <a:t> and ‘trapped’ in the milk. Conversely, weak organic acids such as penicillin tend to be </a:t>
            </a:r>
            <a:r>
              <a:rPr kumimoji="1" lang="en-US" sz="1200" b="0" i="0" kern="1200" dirty="0" err="1">
                <a:solidFill>
                  <a:schemeClr val="tx1"/>
                </a:solidFill>
                <a:effectLst/>
                <a:latin typeface="Arial" charset="0"/>
                <a:ea typeface="+mn-ea"/>
                <a:cs typeface="+mn-cs"/>
              </a:rPr>
              <a:t>ionised</a:t>
            </a:r>
            <a:r>
              <a:rPr kumimoji="1" lang="en-US" sz="1200" b="0" i="0" kern="1200" dirty="0">
                <a:solidFill>
                  <a:schemeClr val="tx1"/>
                </a:solidFill>
                <a:effectLst/>
                <a:latin typeface="Arial" charset="0"/>
                <a:ea typeface="+mn-ea"/>
                <a:cs typeface="+mn-cs"/>
              </a:rPr>
              <a:t> and held in maternal plasma.</a:t>
            </a:r>
          </a:p>
          <a:p>
            <a:r>
              <a:rPr kumimoji="1" lang="en-US" sz="1200" b="1" i="0" kern="1200" dirty="0">
                <a:solidFill>
                  <a:schemeClr val="tx1"/>
                </a:solidFill>
                <a:effectLst/>
                <a:latin typeface="Arial" charset="0"/>
                <a:ea typeface="+mn-ea"/>
                <a:cs typeface="+mn-cs"/>
              </a:rPr>
              <a:t>Lipid solubility</a:t>
            </a:r>
          </a:p>
          <a:p>
            <a:r>
              <a:rPr kumimoji="1" lang="en-US" sz="1200" b="0" i="0" kern="1200" dirty="0">
                <a:solidFill>
                  <a:schemeClr val="tx1"/>
                </a:solidFill>
                <a:effectLst/>
                <a:latin typeface="Arial" charset="0"/>
                <a:ea typeface="+mn-ea"/>
                <a:cs typeface="+mn-cs"/>
              </a:rPr>
              <a:t>In addition to the passive diffusion into the aqueous phase, lipid-soluble drugs such as citalopram</a:t>
            </a:r>
            <a:r>
              <a:rPr kumimoji="1" lang="en-US" sz="1200" b="0" i="0" kern="1200" baseline="30000" dirty="0">
                <a:solidFill>
                  <a:schemeClr val="tx1"/>
                </a:solidFill>
                <a:effectLst/>
                <a:latin typeface="Arial" charset="0"/>
                <a:ea typeface="+mn-ea"/>
                <a:cs typeface="+mn-cs"/>
                <a:hlinkClick r:id="rId5"/>
              </a:rPr>
              <a:t>8</a:t>
            </a:r>
            <a:r>
              <a:rPr kumimoji="1" lang="en-US" sz="1200" b="0" i="0" kern="1200" dirty="0">
                <a:solidFill>
                  <a:schemeClr val="tx1"/>
                </a:solidFill>
                <a:effectLst/>
                <a:latin typeface="Arial" charset="0"/>
                <a:ea typeface="+mn-ea"/>
                <a:cs typeface="+mn-cs"/>
              </a:rPr>
              <a:t> may have co-secretion by dissolution in the fat droplets of milk.</a:t>
            </a:r>
            <a:r>
              <a:rPr kumimoji="1" lang="en-US" sz="1200" b="0" i="0" kern="1200" baseline="30000" dirty="0">
                <a:solidFill>
                  <a:schemeClr val="tx1"/>
                </a:solidFill>
                <a:effectLst/>
                <a:latin typeface="Arial" charset="0"/>
                <a:ea typeface="+mn-ea"/>
                <a:cs typeface="+mn-cs"/>
                <a:hlinkClick r:id="rId6"/>
              </a:rPr>
              <a:t>2</a:t>
            </a:r>
            <a:r>
              <a:rPr kumimoji="1" lang="en-US" sz="1200" b="0" i="0" kern="1200" dirty="0">
                <a:solidFill>
                  <a:schemeClr val="tx1"/>
                </a:solidFill>
                <a:effectLst/>
                <a:latin typeface="Arial" charset="0"/>
                <a:ea typeface="+mn-ea"/>
                <a:cs typeface="+mn-cs"/>
              </a:rPr>
              <a:t> In practical terms, this may not be of concern. It would not be an indication to change therapy if citalopram has been effective, but infant drowsiness should be monitored. Although the fat content of the milk varies according to infant age and phase of the feed, this is unlikely to impact on the choice of drug therapy.</a:t>
            </a:r>
          </a:p>
          <a:p>
            <a:r>
              <a:rPr kumimoji="1" lang="en-US" sz="1200" b="1" i="0" kern="1200" dirty="0">
                <a:solidFill>
                  <a:schemeClr val="tx1"/>
                </a:solidFill>
                <a:effectLst/>
                <a:latin typeface="Arial" charset="0"/>
                <a:ea typeface="+mn-ea"/>
                <a:cs typeface="+mn-cs"/>
              </a:rPr>
              <a:t>Maternal pharmacogenomics</a:t>
            </a:r>
          </a:p>
          <a:p>
            <a:r>
              <a:rPr kumimoji="1" lang="en-US" sz="1200" b="0" i="0" kern="1200" dirty="0">
                <a:solidFill>
                  <a:schemeClr val="tx1"/>
                </a:solidFill>
                <a:effectLst/>
                <a:latin typeface="Arial" charset="0"/>
                <a:ea typeface="+mn-ea"/>
                <a:cs typeface="+mn-cs"/>
              </a:rPr>
              <a:t>A growing understanding of the influence of pharmacogenomics is well exemplified with codeine which is variably </a:t>
            </a:r>
            <a:r>
              <a:rPr kumimoji="1" lang="en-US" sz="1200" b="0" i="0" kern="1200" dirty="0" err="1">
                <a:solidFill>
                  <a:schemeClr val="tx1"/>
                </a:solidFill>
                <a:effectLst/>
                <a:latin typeface="Arial" charset="0"/>
                <a:ea typeface="+mn-ea"/>
                <a:cs typeface="+mn-cs"/>
              </a:rPr>
              <a:t>metabolised</a:t>
            </a:r>
            <a:r>
              <a:rPr kumimoji="1" lang="en-US" sz="1200" b="0" i="0" kern="1200" dirty="0">
                <a:solidFill>
                  <a:schemeClr val="tx1"/>
                </a:solidFill>
                <a:effectLst/>
                <a:latin typeface="Arial" charset="0"/>
                <a:ea typeface="+mn-ea"/>
                <a:cs typeface="+mn-cs"/>
              </a:rPr>
              <a:t> to morphine by the cytochrome P450 (CYP) 2D6 enzyme. The ultra-rapid </a:t>
            </a:r>
            <a:r>
              <a:rPr kumimoji="1" lang="en-US" sz="1200" b="0" i="0" kern="1200" dirty="0" err="1">
                <a:solidFill>
                  <a:schemeClr val="tx1"/>
                </a:solidFill>
                <a:effectLst/>
                <a:latin typeface="Arial" charset="0"/>
                <a:ea typeface="+mn-ea"/>
                <a:cs typeface="+mn-cs"/>
              </a:rPr>
              <a:t>metaboliser</a:t>
            </a:r>
            <a:r>
              <a:rPr kumimoji="1" lang="en-US" sz="1200" b="0" i="0" kern="1200" dirty="0">
                <a:solidFill>
                  <a:schemeClr val="tx1"/>
                </a:solidFill>
                <a:effectLst/>
                <a:latin typeface="Arial" charset="0"/>
                <a:ea typeface="+mn-ea"/>
                <a:cs typeface="+mn-cs"/>
              </a:rPr>
              <a:t> phenotype occurs in up to 10% of Western Europeans and up to 30% of North Africans. Repeated codeine doses in these women produce significant amounts of morphine. Rapid transfer from maternal plasma to the milk may result in central nervous system depression and potentially infant death.</a:t>
            </a:r>
            <a:r>
              <a:rPr kumimoji="1" lang="en-US" sz="1200" b="0" i="0" kern="1200" baseline="30000" dirty="0">
                <a:solidFill>
                  <a:schemeClr val="tx1"/>
                </a:solidFill>
                <a:effectLst/>
                <a:latin typeface="Arial" charset="0"/>
                <a:ea typeface="+mn-ea"/>
                <a:cs typeface="+mn-cs"/>
                <a:hlinkClick r:id="rId7"/>
              </a:rPr>
              <a:t>9</a:t>
            </a:r>
            <a:r>
              <a:rPr kumimoji="1" lang="en-US" sz="1200" b="0" i="0" kern="1200" dirty="0">
                <a:solidFill>
                  <a:schemeClr val="tx1"/>
                </a:solidFill>
                <a:effectLst/>
                <a:latin typeface="Arial" charset="0"/>
                <a:ea typeface="+mn-ea"/>
                <a:cs typeface="+mn-cs"/>
              </a:rPr>
              <a:t> Codeine should be avoided during breastfeeding</a:t>
            </a:r>
            <a:r>
              <a:rPr kumimoji="1" lang="en-US" sz="1200" b="0" i="0" kern="1200" baseline="30000" dirty="0">
                <a:solidFill>
                  <a:schemeClr val="tx1"/>
                </a:solidFill>
                <a:effectLst/>
                <a:latin typeface="Arial" charset="0"/>
                <a:ea typeface="+mn-ea"/>
                <a:cs typeface="+mn-cs"/>
                <a:hlinkClick r:id="rId8"/>
              </a:rPr>
              <a:t>10</a:t>
            </a:r>
            <a:r>
              <a:rPr kumimoji="1" lang="en-US" sz="1200" b="0" i="0" kern="1200" dirty="0">
                <a:solidFill>
                  <a:schemeClr val="tx1"/>
                </a:solidFill>
                <a:effectLst/>
                <a:latin typeface="Arial" charset="0"/>
                <a:ea typeface="+mn-ea"/>
                <a:cs typeface="+mn-cs"/>
              </a:rPr>
              <a:t> and alternative analgesia is recommended, such as paracetamol or ibuprofen.</a:t>
            </a:r>
          </a:p>
          <a:p>
            <a:endParaRPr kumimoji="1" lang="cs-CZ" sz="1200" b="0" i="0" kern="1200" dirty="0">
              <a:solidFill>
                <a:schemeClr val="tx1"/>
              </a:solidFill>
              <a:effectLst/>
              <a:latin typeface="Arial" charset="0"/>
              <a:ea typeface="+mn-ea"/>
              <a:cs typeface="+mn-cs"/>
            </a:endParaRPr>
          </a:p>
          <a:p>
            <a:endParaRPr kumimoji="1" lang="cs-CZ" sz="1200" b="0" i="0" kern="1200" dirty="0">
              <a:solidFill>
                <a:schemeClr val="tx1"/>
              </a:solidFill>
              <a:effectLst/>
              <a:latin typeface="Arial" charset="0"/>
              <a:ea typeface="+mn-ea"/>
              <a:cs typeface="+mn-cs"/>
            </a:endParaRPr>
          </a:p>
          <a:p>
            <a:r>
              <a:rPr kumimoji="1" lang="en-US" sz="1200" b="0" i="0" kern="1200" dirty="0">
                <a:solidFill>
                  <a:schemeClr val="tx1"/>
                </a:solidFill>
                <a:effectLst/>
                <a:latin typeface="Arial" charset="0"/>
                <a:ea typeface="+mn-ea"/>
                <a:cs typeface="+mn-cs"/>
              </a:rPr>
              <a:t>Most drugs are not of concern in breastfeeding.</a:t>
            </a:r>
            <a:r>
              <a:rPr kumimoji="1" lang="en-US" sz="1200" b="0" i="0" kern="1200" baseline="30000" dirty="0">
                <a:solidFill>
                  <a:schemeClr val="tx1"/>
                </a:solidFill>
                <a:effectLst/>
                <a:latin typeface="Arial" charset="0"/>
                <a:ea typeface="+mn-ea"/>
                <a:cs typeface="+mn-cs"/>
                <a:hlinkClick r:id="rId6"/>
              </a:rPr>
              <a:t>2</a:t>
            </a:r>
            <a:r>
              <a:rPr kumimoji="1" lang="en-US" sz="1200" b="0" i="0" kern="1200" baseline="30000" dirty="0">
                <a:solidFill>
                  <a:schemeClr val="tx1"/>
                </a:solidFill>
                <a:effectLst/>
                <a:latin typeface="Arial" charset="0"/>
                <a:ea typeface="+mn-ea"/>
                <a:cs typeface="+mn-cs"/>
              </a:rPr>
              <a:t>-</a:t>
            </a:r>
            <a:r>
              <a:rPr kumimoji="1" lang="en-US" sz="1200" b="0" i="0" kern="1200" baseline="30000" dirty="0">
                <a:solidFill>
                  <a:schemeClr val="tx1"/>
                </a:solidFill>
                <a:effectLst/>
                <a:latin typeface="Arial" charset="0"/>
                <a:ea typeface="+mn-ea"/>
                <a:cs typeface="+mn-cs"/>
                <a:hlinkClick r:id="rId9"/>
              </a:rPr>
              <a:t>4</a:t>
            </a:r>
            <a:r>
              <a:rPr kumimoji="1" lang="en-US" sz="1200" b="0" i="0" kern="1200" dirty="0">
                <a:solidFill>
                  <a:schemeClr val="tx1"/>
                </a:solidFill>
                <a:effectLst/>
                <a:latin typeface="Arial" charset="0"/>
                <a:ea typeface="+mn-ea"/>
                <a:cs typeface="+mn-cs"/>
              </a:rPr>
              <a:t> In addition, most lactating women take few medicines, and then only occasionally. Further, even though virtually all drugs are transferred into breast milk to some extent, the amount of drug is usually small and unlikely to cause an adverse effect on the baby. Considering the number of drugs available, relatively few known adverse effects occur in babies and it is generally not necessary to suspend breastfeeding because of the mother’s medication. This concept is not new. It was suggested over 100 years ago that ‘… it is possible to show that drugs … when given to a mother, rarely affect the milk injuriously, and almost never the babe to a marked degree’.</a:t>
            </a:r>
            <a:r>
              <a:rPr kumimoji="1" lang="en-US" sz="1200" b="0" i="0" kern="1200" baseline="30000" dirty="0">
                <a:solidFill>
                  <a:schemeClr val="tx1"/>
                </a:solidFill>
                <a:effectLst/>
                <a:latin typeface="Arial" charset="0"/>
                <a:ea typeface="+mn-ea"/>
                <a:cs typeface="+mn-cs"/>
                <a:hlinkClick r:id="rId10"/>
              </a:rPr>
              <a:t>5</a:t>
            </a:r>
            <a:endParaRPr kumimoji="1" lang="cs-CZ" sz="1200" b="0" i="0" kern="1200" baseline="30000" dirty="0">
              <a:solidFill>
                <a:schemeClr val="tx1"/>
              </a:solidFill>
              <a:effectLst/>
              <a:latin typeface="Arial" charset="0"/>
              <a:ea typeface="+mn-ea"/>
              <a:cs typeface="+mn-cs"/>
            </a:endParaRPr>
          </a:p>
          <a:p>
            <a:endParaRPr kumimoji="1" lang="cs-CZ" sz="1200" b="0" i="0" kern="1200" baseline="30000" dirty="0">
              <a:solidFill>
                <a:schemeClr val="tx1"/>
              </a:solidFill>
              <a:effectLst/>
              <a:latin typeface="Arial" charset="0"/>
              <a:ea typeface="+mn-ea"/>
              <a:cs typeface="+mn-cs"/>
            </a:endParaRP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2799180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1027580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3662233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1603311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1823524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35</a:t>
            </a:fld>
            <a:endParaRPr lang="cs-CZ" altLang="cs-CZ"/>
          </a:p>
        </p:txBody>
      </p:sp>
    </p:spTree>
    <p:extLst>
      <p:ext uri="{BB962C8B-B14F-4D97-AF65-F5344CB8AC3E}">
        <p14:creationId xmlns:p14="http://schemas.microsoft.com/office/powerpoint/2010/main" val="4221520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36</a:t>
            </a:fld>
            <a:endParaRPr lang="cs-CZ" altLang="cs-CZ"/>
          </a:p>
        </p:txBody>
      </p:sp>
    </p:spTree>
    <p:extLst>
      <p:ext uri="{BB962C8B-B14F-4D97-AF65-F5344CB8AC3E}">
        <p14:creationId xmlns:p14="http://schemas.microsoft.com/office/powerpoint/2010/main" val="3806227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37</a:t>
            </a:fld>
            <a:endParaRPr lang="cs-CZ" altLang="cs-CZ"/>
          </a:p>
        </p:txBody>
      </p:sp>
    </p:spTree>
    <p:extLst>
      <p:ext uri="{BB962C8B-B14F-4D97-AF65-F5344CB8AC3E}">
        <p14:creationId xmlns:p14="http://schemas.microsoft.com/office/powerpoint/2010/main" val="2247138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38</a:t>
            </a:fld>
            <a:endParaRPr lang="cs-CZ" altLang="cs-CZ"/>
          </a:p>
        </p:txBody>
      </p:sp>
    </p:spTree>
    <p:extLst>
      <p:ext uri="{BB962C8B-B14F-4D97-AF65-F5344CB8AC3E}">
        <p14:creationId xmlns:p14="http://schemas.microsoft.com/office/powerpoint/2010/main" val="3681060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C0970C7-5A58-4B37-A1EB-36752F45D5A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77E449-ECB5-4F8B-8894-7EFB06E45E0F}" type="slidenum">
              <a:rPr lang="cs-CZ" altLang="cs-CZ"/>
              <a:pPr>
                <a:spcBef>
                  <a:spcPct val="0"/>
                </a:spcBef>
              </a:pPr>
              <a:t>4</a:t>
            </a:fld>
            <a:endParaRPr lang="cs-CZ" altLang="cs-CZ"/>
          </a:p>
        </p:txBody>
      </p:sp>
      <p:sp>
        <p:nvSpPr>
          <p:cNvPr id="60419" name="Rectangle 2">
            <a:extLst>
              <a:ext uri="{FF2B5EF4-FFF2-40B4-BE49-F238E27FC236}">
                <a16:creationId xmlns:a16="http://schemas.microsoft.com/office/drawing/2014/main" id="{2A4302D1-B798-4258-9624-62A0C545DA0B}"/>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E64F242B-3D82-4B6A-B852-4DD90E983B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F55F0BF-C4A1-405C-B81E-E24A64CCD5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DD7729-5ECC-426A-BC72-55A0A1D079D5}" type="slidenum">
              <a:rPr lang="cs-CZ" altLang="cs-CZ"/>
              <a:pPr>
                <a:spcBef>
                  <a:spcPct val="0"/>
                </a:spcBef>
              </a:pPr>
              <a:t>5</a:t>
            </a:fld>
            <a:endParaRPr lang="cs-CZ" altLang="cs-CZ"/>
          </a:p>
        </p:txBody>
      </p:sp>
      <p:sp>
        <p:nvSpPr>
          <p:cNvPr id="74755" name="Rectangle 2">
            <a:extLst>
              <a:ext uri="{FF2B5EF4-FFF2-40B4-BE49-F238E27FC236}">
                <a16:creationId xmlns:a16="http://schemas.microsoft.com/office/drawing/2014/main" id="{062D5DFA-DD27-4D4D-BC1F-C952D0D87116}"/>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311970C-0591-4C91-92ED-63D668AE41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193151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F55F0BF-C4A1-405C-B81E-E24A64CCD5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DD7729-5ECC-426A-BC72-55A0A1D079D5}" type="slidenum">
              <a:rPr lang="cs-CZ" altLang="cs-CZ"/>
              <a:pPr>
                <a:spcBef>
                  <a:spcPct val="0"/>
                </a:spcBef>
              </a:pPr>
              <a:t>7</a:t>
            </a:fld>
            <a:endParaRPr lang="cs-CZ" altLang="cs-CZ"/>
          </a:p>
        </p:txBody>
      </p:sp>
      <p:sp>
        <p:nvSpPr>
          <p:cNvPr id="74755" name="Rectangle 2">
            <a:extLst>
              <a:ext uri="{FF2B5EF4-FFF2-40B4-BE49-F238E27FC236}">
                <a16:creationId xmlns:a16="http://schemas.microsoft.com/office/drawing/2014/main" id="{062D5DFA-DD27-4D4D-BC1F-C952D0D87116}"/>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311970C-0591-4C91-92ED-63D668AE41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sz="1200" b="0" i="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084193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F55F0BF-C4A1-405C-B81E-E24A64CCD5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DD7729-5ECC-426A-BC72-55A0A1D079D5}" type="slidenum">
              <a:rPr lang="cs-CZ" altLang="cs-CZ"/>
              <a:pPr>
                <a:spcBef>
                  <a:spcPct val="0"/>
                </a:spcBef>
              </a:pPr>
              <a:t>8</a:t>
            </a:fld>
            <a:endParaRPr lang="cs-CZ" altLang="cs-CZ"/>
          </a:p>
        </p:txBody>
      </p:sp>
      <p:sp>
        <p:nvSpPr>
          <p:cNvPr id="74755" name="Rectangle 2">
            <a:extLst>
              <a:ext uri="{FF2B5EF4-FFF2-40B4-BE49-F238E27FC236}">
                <a16:creationId xmlns:a16="http://schemas.microsoft.com/office/drawing/2014/main" id="{062D5DFA-DD27-4D4D-BC1F-C952D0D87116}"/>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311970C-0591-4C91-92ED-63D668AE41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4241538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1118712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US" dirty="0"/>
              <a:t>Define footer – presentation title / Department of Pharmacology</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mod="1">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dirty="0"/>
              <a:t>Define footer – presentation title / Department of Pharmacology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mod="1">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cs-CZ" noProof="0" dirty="0"/>
              <a:t>c</a:t>
            </a:r>
            <a:r>
              <a:rPr lang="en-GB" noProof="0" dirty="0"/>
              <a:t>lick here to insert text</a:t>
            </a:r>
          </a:p>
        </p:txBody>
      </p:sp>
      <p:sp>
        <p:nvSpPr>
          <p:cNvPr id="2" name="Zástupný symbol pro zápatí 1"/>
          <p:cNvSpPr>
            <a:spLocks noGrp="1"/>
          </p:cNvSpPr>
          <p:nvPr>
            <p:ph type="ftr" sz="quarter" idx="10"/>
          </p:nvPr>
        </p:nvSpPr>
        <p:spPr/>
        <p:txBody>
          <a:bodyPr/>
          <a:lstStyle>
            <a:lvl1pPr>
              <a:defRPr/>
            </a:lvl1pPr>
          </a:lstStyle>
          <a:p>
            <a:r>
              <a:rPr lang="en-US" dirty="0"/>
              <a:t>Define footer – presentation title / Department of Pharmacology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c</a:t>
            </a:r>
            <a:r>
              <a:rPr lang="en-GB" noProof="0" dirty="0"/>
              <a:t>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cs-CZ" dirty="0"/>
              <a:t>c</a:t>
            </a:r>
            <a:r>
              <a:rPr lang="en-US" dirty="0"/>
              <a:t>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c</a:t>
            </a:r>
            <a:r>
              <a:rPr lang="en-GB" noProof="0" dirty="0"/>
              <a:t>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cs-CZ" dirty="0"/>
              <a:t>c</a:t>
            </a:r>
            <a:r>
              <a:rPr lang="en-US" dirty="0"/>
              <a:t>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cs-CZ" noProof="0" dirty="0"/>
              <a:t>c</a:t>
            </a:r>
            <a:r>
              <a:rPr lang="en-GB" noProof="0" dirty="0"/>
              <a:t>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 of Pharmacology</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dirty="0"/>
              <a:t>Define footer – presentation title / Department of Pharmacology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8A4BF068-759C-48D3-8BB0-5F551EDD777C}"/>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5E596EC5-1D75-47DC-BC19-74D759B8231B}"/>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6786C906-A044-49C7-BCEF-77BEAADAD0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2AFBF1-3B45-4570-8A6F-23F49E2033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EDF816-17E7-4740-8591-BBDE9E90AD05}"/>
              </a:ext>
            </a:extLst>
          </p:cNvPr>
          <p:cNvSpPr>
            <a:spLocks noGrp="1" noChangeArrowheads="1"/>
          </p:cNvSpPr>
          <p:nvPr>
            <p:ph type="sldNum" sz="quarter" idx="12"/>
          </p:nvPr>
        </p:nvSpPr>
        <p:spPr>
          <a:ln/>
        </p:spPr>
        <p:txBody>
          <a:bodyPr/>
          <a:lstStyle>
            <a:lvl1pPr>
              <a:defRPr/>
            </a:lvl1pPr>
          </a:lstStyle>
          <a:p>
            <a:pPr>
              <a:defRPr/>
            </a:pPr>
            <a:fld id="{300A8A94-7C4E-40BC-828C-A9E35796B916}" type="slidenum">
              <a:rPr lang="en-US" altLang="en-US"/>
              <a:pPr>
                <a:defRPr/>
              </a:pPr>
              <a:t>‹#›</a:t>
            </a:fld>
            <a:endParaRPr lang="en-US" altLang="en-US"/>
          </a:p>
        </p:txBody>
      </p:sp>
    </p:spTree>
    <p:extLst>
      <p:ext uri="{BB962C8B-B14F-4D97-AF65-F5344CB8AC3E}">
        <p14:creationId xmlns:p14="http://schemas.microsoft.com/office/powerpoint/2010/main" val="2940772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0"/>
            <a:ext cx="10972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D8EFE604-A43F-4D24-8001-61542EBCFF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0BA385-5510-4C82-9F2D-A2F60CE819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F0DA81-4FCD-49D0-B97E-F74CED84C972}"/>
              </a:ext>
            </a:extLst>
          </p:cNvPr>
          <p:cNvSpPr>
            <a:spLocks noGrp="1" noChangeArrowheads="1"/>
          </p:cNvSpPr>
          <p:nvPr>
            <p:ph type="sldNum" sz="quarter" idx="12"/>
          </p:nvPr>
        </p:nvSpPr>
        <p:spPr>
          <a:ln/>
        </p:spPr>
        <p:txBody>
          <a:bodyPr/>
          <a:lstStyle>
            <a:lvl1pPr>
              <a:defRPr/>
            </a:lvl1pPr>
          </a:lstStyle>
          <a:p>
            <a:pPr>
              <a:defRPr/>
            </a:pPr>
            <a:fld id="{1C5DF68A-606E-414B-83E2-728AE978AEC7}" type="slidenum">
              <a:rPr lang="en-US" altLang="en-US"/>
              <a:pPr>
                <a:defRPr/>
              </a:pPr>
              <a:t>‹#›</a:t>
            </a:fld>
            <a:endParaRPr lang="en-US" altLang="en-US"/>
          </a:p>
        </p:txBody>
      </p:sp>
    </p:spTree>
    <p:extLst>
      <p:ext uri="{BB962C8B-B14F-4D97-AF65-F5344CB8AC3E}">
        <p14:creationId xmlns:p14="http://schemas.microsoft.com/office/powerpoint/2010/main" val="2523123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E6A84E8-5056-4775-99FE-E6F3545ED0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473E7D-FC0C-4393-A169-DA2DC18060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8133A0-297C-4CD8-82CE-64EF9155F70D}"/>
              </a:ext>
            </a:extLst>
          </p:cNvPr>
          <p:cNvSpPr>
            <a:spLocks noGrp="1" noChangeArrowheads="1"/>
          </p:cNvSpPr>
          <p:nvPr>
            <p:ph type="sldNum" sz="quarter" idx="12"/>
          </p:nvPr>
        </p:nvSpPr>
        <p:spPr>
          <a:ln/>
        </p:spPr>
        <p:txBody>
          <a:bodyPr/>
          <a:lstStyle>
            <a:lvl1pPr>
              <a:defRPr/>
            </a:lvl1pPr>
          </a:lstStyle>
          <a:p>
            <a:pPr>
              <a:defRPr/>
            </a:pPr>
            <a:fld id="{A737AF86-A376-472A-8C85-0C5404FB7264}" type="slidenum">
              <a:rPr lang="en-US" altLang="en-US"/>
              <a:pPr>
                <a:defRPr/>
              </a:pPr>
              <a:t>‹#›</a:t>
            </a:fld>
            <a:endParaRPr lang="en-US" altLang="en-US"/>
          </a:p>
        </p:txBody>
      </p:sp>
    </p:spTree>
    <p:extLst>
      <p:ext uri="{BB962C8B-B14F-4D97-AF65-F5344CB8AC3E}">
        <p14:creationId xmlns:p14="http://schemas.microsoft.com/office/powerpoint/2010/main" val="1790187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US" dirty="0"/>
              <a:t>Define footer – presentation title / Department of Pharmacology</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400"/>
            </a:lvl2pPr>
            <a:lvl3pPr marL="1200150" indent="-285750">
              <a:buFont typeface="Arial" panose="020B0604020202020204" pitchFamily="34" charset="0"/>
              <a:buChar char="•"/>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Tree>
    <p:extLst>
      <p:ext uri="{BB962C8B-B14F-4D97-AF65-F5344CB8AC3E}">
        <p14:creationId xmlns:p14="http://schemas.microsoft.com/office/powerpoint/2010/main" val="1691229579"/>
      </p:ext>
    </p:extLst>
  </p:cSld>
  <p:clrMapOvr>
    <a:masterClrMapping/>
  </p:clrMapOvr>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
        <p:nvSpPr>
          <p:cNvPr id="4" name="Zástupný symbol pro zápatí 3"/>
          <p:cNvSpPr>
            <a:spLocks noGrp="1"/>
          </p:cNvSpPr>
          <p:nvPr>
            <p:ph type="ftr" sz="quarter" idx="10"/>
          </p:nvPr>
        </p:nvSpPr>
        <p:spPr/>
        <p:txBody>
          <a:bodyPr/>
          <a:lstStyle>
            <a:lvl1pPr>
              <a:defRPr sz="1200"/>
            </a:lvl1pPr>
          </a:lstStyle>
          <a:p>
            <a:r>
              <a:rPr lang="en-US" dirty="0"/>
              <a:t>Define footer – presentation title / Department of Pharmacology</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dirty="0"/>
              <a:t>Define footer – presentation title / Department of Pharmacology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4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4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dirty="0"/>
              <a:t>Define footer – presentation title / Department of Pharmacology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1200150" indent="-285750">
              <a:buFont typeface="Arial" panose="020B0604020202020204" pitchFamily="34" charset="0"/>
              <a:buChar char="•"/>
              <a:defRPr/>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1200150" indent="-285750">
              <a:buFont typeface="Arial" panose="020B0604020202020204" pitchFamily="34" charset="0"/>
              <a:buChar char="•"/>
              <a:defRPr/>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289057657"/>
      </p:ext>
    </p:extLst>
  </p:cSld>
  <p:clrMapOvr>
    <a:masterClrMapping/>
  </p:clrMapOvr>
  <p:extLst mod="1">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sz="2600"/>
            </a:lvl1pPr>
          </a:lstStyle>
          <a:p>
            <a:pPr lvl="0"/>
            <a:r>
              <a:rPr lang="cs-CZ" noProof="0" dirty="0"/>
              <a:t>c</a:t>
            </a:r>
            <a:r>
              <a:rPr lang="en-GB" noProof="0" dirty="0"/>
              <a:t>lick here to insert text</a:t>
            </a:r>
          </a:p>
        </p:txBody>
      </p:sp>
      <p:sp>
        <p:nvSpPr>
          <p:cNvPr id="2" name="Zástupný symbol pro zápatí 1"/>
          <p:cNvSpPr>
            <a:spLocks noGrp="1"/>
          </p:cNvSpPr>
          <p:nvPr>
            <p:ph type="ftr" sz="quarter" idx="10"/>
          </p:nvPr>
        </p:nvSpPr>
        <p:spPr/>
        <p:txBody>
          <a:bodyPr/>
          <a:lstStyle>
            <a:lvl1pPr>
              <a:defRPr/>
            </a:lvl1pPr>
          </a:lstStyle>
          <a:p>
            <a:r>
              <a:rPr lang="en-US" dirty="0"/>
              <a:t>Define footer – presentation title /</a:t>
            </a:r>
            <a:r>
              <a:rPr lang="cs-CZ" dirty="0"/>
              <a:t> </a:t>
            </a:r>
            <a:r>
              <a:rPr lang="en-US" dirty="0"/>
              <a:t>Department of Pharmacology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914400" indent="0">
              <a:buNone/>
              <a:defRPr sz="1800" baseline="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Tree>
    <p:extLst>
      <p:ext uri="{BB962C8B-B14F-4D97-AF65-F5344CB8AC3E}">
        <p14:creationId xmlns:p14="http://schemas.microsoft.com/office/powerpoint/2010/main" val="2966739591"/>
      </p:ext>
    </p:extLst>
  </p:cSld>
  <p:clrMapOvr>
    <a:masterClrMapping/>
  </p:clrMapOvr>
  <p:extLst mod="1">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cs-CZ" noProof="0" dirty="0"/>
              <a:t>c</a:t>
            </a:r>
            <a:r>
              <a:rPr lang="en-GB" noProof="0" dirty="0"/>
              <a:t>lick here to insert text</a:t>
            </a:r>
          </a:p>
        </p:txBody>
      </p:sp>
      <p:sp>
        <p:nvSpPr>
          <p:cNvPr id="2" name="Zástupný symbol pro zápatí 1"/>
          <p:cNvSpPr>
            <a:spLocks noGrp="1"/>
          </p:cNvSpPr>
          <p:nvPr>
            <p:ph type="ftr" sz="quarter" idx="10"/>
          </p:nvPr>
        </p:nvSpPr>
        <p:spPr/>
        <p:txBody>
          <a:bodyPr/>
          <a:lstStyle>
            <a:lvl1pPr>
              <a:defRPr/>
            </a:lvl1pPr>
          </a:lstStyle>
          <a:p>
            <a:r>
              <a:rPr lang="en-US" dirty="0"/>
              <a:t>Define footer – presentation title / Department of Pharmacology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cs-CZ" noProof="0" dirty="0"/>
              <a:t>c</a:t>
            </a:r>
            <a:r>
              <a:rPr lang="en-GB" noProof="0" dirty="0"/>
              <a:t>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cs-CZ" noProof="0" dirty="0"/>
              <a:t>c</a:t>
            </a:r>
            <a:r>
              <a:rPr lang="en-GB" noProof="0" dirty="0"/>
              <a:t>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c</a:t>
            </a:r>
            <a:r>
              <a:rPr lang="en-GB" noProof="0" dirty="0"/>
              <a:t>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mod="1">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dirty="0"/>
              <a:t>Define footer – presentation title / </a:t>
            </a:r>
            <a:r>
              <a:rPr lang="cs-CZ" dirty="0"/>
              <a:t>D</a:t>
            </a:r>
            <a:r>
              <a:rPr lang="en-US" dirty="0" err="1"/>
              <a:t>epartment</a:t>
            </a:r>
            <a:r>
              <a:rPr lang="en-US" dirty="0"/>
              <a:t> of Pharmacology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4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dirty="0"/>
              <a:t>s</a:t>
            </a:r>
            <a:r>
              <a:rPr lang="en-GB" dirty="0" err="1"/>
              <a:t>econd</a:t>
            </a:r>
            <a:r>
              <a:rPr lang="en-GB" dirty="0"/>
              <a:t> level</a:t>
            </a:r>
            <a:endParaRPr lang="cs-CZ" dirty="0"/>
          </a:p>
          <a:p>
            <a:pPr lvl="2"/>
            <a:r>
              <a:rPr lang="cs-CZ" dirty="0"/>
              <a:t>t</a:t>
            </a:r>
            <a:r>
              <a:rPr lang="en-GB" dirty="0" err="1"/>
              <a:t>hird</a:t>
            </a:r>
            <a:r>
              <a:rPr lang="en-GB" dirty="0"/>
              <a:t> level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cs-CZ" noProof="0" dirty="0"/>
              <a:t>c</a:t>
            </a:r>
            <a:r>
              <a:rPr lang="en-GB" noProof="0" dirty="0"/>
              <a:t>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Tree>
    <p:extLst>
      <p:ext uri="{BB962C8B-B14F-4D97-AF65-F5344CB8AC3E}">
        <p14:creationId xmlns:p14="http://schemas.microsoft.com/office/powerpoint/2010/main" val="2117383761"/>
      </p:ext>
    </p:extLst>
  </p:cSld>
  <p:clrMapOvr>
    <a:masterClrMapping/>
  </p:clrMapOvr>
  <p:extLst mod="1">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90" r:id="rId4"/>
    <p:sldLayoutId id="2147483688" r:id="rId5"/>
    <p:sldLayoutId id="2147483695" r:id="rId6"/>
    <p:sldLayoutId id="2147483674" r:id="rId7"/>
    <p:sldLayoutId id="2147483673" r:id="rId8"/>
    <p:sldLayoutId id="2147483676" r:id="rId9"/>
    <p:sldLayoutId id="2147483675" r:id="rId10"/>
    <p:sldLayoutId id="2147483677" r:id="rId11"/>
    <p:sldLayoutId id="2147483694" r:id="rId12"/>
    <p:sldLayoutId id="2147483686" r:id="rId13"/>
    <p:sldLayoutId id="2147483692" r:id="rId14"/>
    <p:sldLayoutId id="2147483693" r:id="rId15"/>
    <p:sldLayoutId id="2147483697" r:id="rId16"/>
    <p:sldLayoutId id="2147483698" r:id="rId17"/>
    <p:sldLayoutId id="2147483701" r:id="rId18"/>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png"/><Relationship Id="rId5" Type="http://schemas.openxmlformats.org/officeDocument/2006/relationships/hyperlink" Target="https://www.ncbi.nlm.nih.gov/books/NBK501922/"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E33E16A-8F81-4FFB-8339-08CEF011AF14}"/>
              </a:ext>
            </a:extLst>
          </p:cNvPr>
          <p:cNvSpPr>
            <a:spLocks noGrp="1" noChangeArrowheads="1"/>
          </p:cNvSpPr>
          <p:nvPr>
            <p:ph type="ctrTitle"/>
          </p:nvPr>
        </p:nvSpPr>
        <p:spPr/>
        <p:txBody>
          <a:bodyPr/>
          <a:lstStyle/>
          <a:p>
            <a:r>
              <a:rPr lang="cs-CZ" altLang="cs-CZ" dirty="0" err="1">
                <a:solidFill>
                  <a:srgbClr val="FF33CC"/>
                </a:solidFill>
              </a:rPr>
              <a:t>Pharmacotherapy</a:t>
            </a:r>
            <a:r>
              <a:rPr lang="cs-CZ" altLang="cs-CZ" dirty="0">
                <a:solidFill>
                  <a:srgbClr val="FF33CC"/>
                </a:solidFill>
              </a:rPr>
              <a:t> in </a:t>
            </a:r>
            <a:r>
              <a:rPr lang="cs-CZ" altLang="cs-CZ" dirty="0" err="1">
                <a:solidFill>
                  <a:srgbClr val="FF33CC"/>
                </a:solidFill>
              </a:rPr>
              <a:t>children</a:t>
            </a:r>
            <a:r>
              <a:rPr lang="cs-CZ" altLang="cs-CZ" dirty="0">
                <a:solidFill>
                  <a:srgbClr val="FF33CC"/>
                </a:solidFill>
              </a:rPr>
              <a:t>, </a:t>
            </a:r>
            <a:r>
              <a:rPr lang="cs-CZ" altLang="cs-CZ" dirty="0" err="1">
                <a:solidFill>
                  <a:srgbClr val="FF33CC"/>
                </a:solidFill>
              </a:rPr>
              <a:t>elderly</a:t>
            </a:r>
            <a:r>
              <a:rPr lang="cs-CZ" altLang="cs-CZ" dirty="0">
                <a:solidFill>
                  <a:srgbClr val="FF33CC"/>
                </a:solidFill>
              </a:rPr>
              <a:t>, in </a:t>
            </a:r>
            <a:r>
              <a:rPr lang="cs-CZ" altLang="cs-CZ" dirty="0" err="1">
                <a:solidFill>
                  <a:srgbClr val="FF33CC"/>
                </a:solidFill>
              </a:rPr>
              <a:t>pregnant</a:t>
            </a:r>
            <a:r>
              <a:rPr lang="cs-CZ" altLang="cs-CZ" dirty="0">
                <a:solidFill>
                  <a:srgbClr val="FF33CC"/>
                </a:solidFill>
              </a:rPr>
              <a:t> </a:t>
            </a:r>
            <a:r>
              <a:rPr lang="cs-CZ" altLang="cs-CZ" dirty="0" err="1">
                <a:solidFill>
                  <a:srgbClr val="FF33CC"/>
                </a:solidFill>
              </a:rPr>
              <a:t>women</a:t>
            </a:r>
            <a:r>
              <a:rPr lang="cs-CZ" altLang="cs-CZ" dirty="0">
                <a:solidFill>
                  <a:srgbClr val="FF33CC"/>
                </a:solidFill>
              </a:rPr>
              <a:t> and in </a:t>
            </a:r>
            <a:r>
              <a:rPr lang="cs-CZ" altLang="cs-CZ" dirty="0" err="1">
                <a:solidFill>
                  <a:srgbClr val="FF33CC"/>
                </a:solidFill>
              </a:rPr>
              <a:t>lactation</a:t>
            </a:r>
            <a:endParaRPr lang="cs-CZ" altLang="cs-CZ" dirty="0">
              <a:solidFill>
                <a:srgbClr val="FF33CC"/>
              </a:solidFill>
            </a:endParaRPr>
          </a:p>
        </p:txBody>
      </p:sp>
      <p:sp>
        <p:nvSpPr>
          <p:cNvPr id="4099" name="Rectangle 3">
            <a:extLst>
              <a:ext uri="{FF2B5EF4-FFF2-40B4-BE49-F238E27FC236}">
                <a16:creationId xmlns:a16="http://schemas.microsoft.com/office/drawing/2014/main" id="{4AFD108A-8662-44A1-9A31-A852CB9E1715}"/>
              </a:ext>
            </a:extLst>
          </p:cNvPr>
          <p:cNvSpPr>
            <a:spLocks noGrp="1" noChangeArrowheads="1"/>
          </p:cNvSpPr>
          <p:nvPr>
            <p:ph type="subTitle" idx="1"/>
          </p:nvPr>
        </p:nvSpPr>
        <p:spPr>
          <a:xfrm>
            <a:off x="2855913" y="5300663"/>
            <a:ext cx="6400800" cy="1104900"/>
          </a:xfrm>
        </p:spPr>
        <p:txBody>
          <a:bodyPr/>
          <a:lstStyle/>
          <a:p>
            <a:pPr eaLnBrk="1" hangingPunct="1">
              <a:lnSpc>
                <a:spcPct val="80000"/>
              </a:lnSpc>
            </a:pPr>
            <a:endParaRPr lang="cs-CZ" altLang="cs-CZ" sz="1600">
              <a:solidFill>
                <a:srgbClr val="FFFF00"/>
              </a:solidFill>
            </a:endParaRPr>
          </a:p>
          <a:p>
            <a:pPr eaLnBrk="1" hangingPunct="1">
              <a:lnSpc>
                <a:spcPct val="80000"/>
              </a:lnSpc>
            </a:pPr>
            <a:endParaRPr lang="en-US" altLang="cs-CZ" sz="1600">
              <a:solidFill>
                <a:srgbClr val="FFFF00"/>
              </a:solidFill>
            </a:endParaRPr>
          </a:p>
          <a:p>
            <a:pPr eaLnBrk="1" hangingPunct="1">
              <a:lnSpc>
                <a:spcPct val="80000"/>
              </a:lnSpc>
            </a:pPr>
            <a:endParaRPr lang="en-US" altLang="cs-CZ" sz="1600">
              <a:solidFill>
                <a:srgbClr val="FFFF00"/>
              </a:solidFill>
            </a:endParaRPr>
          </a:p>
        </p:txBody>
      </p:sp>
      <p:sp>
        <p:nvSpPr>
          <p:cNvPr id="2" name="Obdélník 1">
            <a:extLst>
              <a:ext uri="{FF2B5EF4-FFF2-40B4-BE49-F238E27FC236}">
                <a16:creationId xmlns:a16="http://schemas.microsoft.com/office/drawing/2014/main" id="{C9EFF3E4-3320-4DF0-93C1-9861A7631930}"/>
              </a:ext>
            </a:extLst>
          </p:cNvPr>
          <p:cNvSpPr/>
          <p:nvPr/>
        </p:nvSpPr>
        <p:spPr>
          <a:xfrm>
            <a:off x="718052" y="5391448"/>
            <a:ext cx="2457532" cy="461665"/>
          </a:xfrm>
          <a:prstGeom prst="rect">
            <a:avLst/>
          </a:prstGeom>
        </p:spPr>
        <p:txBody>
          <a:bodyPr wrap="none">
            <a:spAutoFit/>
          </a:bodyPr>
          <a:lstStyle/>
          <a:p>
            <a:r>
              <a:rPr lang="cs-CZ" altLang="cs-CZ" dirty="0"/>
              <a:t>Alena Máchalová</a:t>
            </a:r>
          </a:p>
        </p:txBody>
      </p:sp>
      <p:pic>
        <p:nvPicPr>
          <p:cNvPr id="3" name="Zvuk 2">
            <a:hlinkClick r:id="" action="ppaction://media"/>
            <a:extLst>
              <a:ext uri="{FF2B5EF4-FFF2-40B4-BE49-F238E27FC236}">
                <a16:creationId xmlns:a16="http://schemas.microsoft.com/office/drawing/2014/main" id="{8D1D2147-6259-4B34-85A5-133F65C2B4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76"/>
    </mc:Choice>
    <mc:Fallback xmlns="">
      <p:transition spd="slow" advTm="1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7EDAA54-2430-46DB-B36C-B8B04040AA28}"/>
              </a:ext>
            </a:extLst>
          </p:cNvPr>
          <p:cNvSpPr>
            <a:spLocks noGrp="1" noChangeArrowheads="1"/>
          </p:cNvSpPr>
          <p:nvPr>
            <p:ph type="title"/>
          </p:nvPr>
        </p:nvSpPr>
        <p:spPr>
          <a:xfrm>
            <a:off x="1027478" y="481263"/>
            <a:ext cx="10753200" cy="451576"/>
          </a:xfrm>
        </p:spPr>
        <p:txBody>
          <a:bodyPr/>
          <a:lstStyle/>
          <a:p>
            <a:r>
              <a:rPr lang="en-US" dirty="0"/>
              <a:t>Changes of PK of drugs in </a:t>
            </a:r>
            <a:r>
              <a:rPr lang="cs-CZ" dirty="0" err="1"/>
              <a:t>young</a:t>
            </a:r>
            <a:r>
              <a:rPr lang="en-US" dirty="0"/>
              <a:t> age</a:t>
            </a:r>
            <a:r>
              <a:rPr lang="cs-CZ" dirty="0"/>
              <a:t> - E</a:t>
            </a:r>
            <a:endParaRPr lang="cs-CZ" altLang="cs-CZ" b="1" dirty="0">
              <a:solidFill>
                <a:srgbClr val="FF0066"/>
              </a:solidFill>
            </a:endParaRPr>
          </a:p>
        </p:txBody>
      </p:sp>
      <p:sp>
        <p:nvSpPr>
          <p:cNvPr id="73731" name="Rectangle 3">
            <a:extLst>
              <a:ext uri="{FF2B5EF4-FFF2-40B4-BE49-F238E27FC236}">
                <a16:creationId xmlns:a16="http://schemas.microsoft.com/office/drawing/2014/main" id="{E633620B-4C95-41AE-A542-A05BAC579CB5}"/>
              </a:ext>
            </a:extLst>
          </p:cNvPr>
          <p:cNvSpPr>
            <a:spLocks noGrp="1" noChangeArrowheads="1"/>
          </p:cNvSpPr>
          <p:nvPr>
            <p:ph type="body" idx="1"/>
          </p:nvPr>
        </p:nvSpPr>
        <p:spPr>
          <a:xfrm>
            <a:off x="647700" y="1333500"/>
            <a:ext cx="10753200" cy="5043237"/>
          </a:xfrm>
        </p:spPr>
        <p:txBody>
          <a:bodyPr/>
          <a:lstStyle/>
          <a:p>
            <a:pPr marL="457200" indent="-457200">
              <a:buFont typeface="Arial" panose="020B0604020202020204" pitchFamily="34" charset="0"/>
              <a:buChar char="•"/>
            </a:pPr>
            <a:r>
              <a:rPr lang="cs-CZ" sz="3600" dirty="0" err="1"/>
              <a:t>Decreased</a:t>
            </a:r>
            <a:r>
              <a:rPr lang="cs-CZ" sz="3600" dirty="0"/>
              <a:t> GF, but </a:t>
            </a:r>
            <a:r>
              <a:rPr lang="cs-CZ" sz="3600" dirty="0" err="1"/>
              <a:t>still</a:t>
            </a:r>
            <a:r>
              <a:rPr lang="cs-CZ" sz="3600" dirty="0"/>
              <a:t> </a:t>
            </a:r>
            <a:r>
              <a:rPr lang="cs-CZ" sz="3600" dirty="0" err="1"/>
              <a:t>is</a:t>
            </a:r>
            <a:r>
              <a:rPr lang="cs-CZ" sz="3600" dirty="0"/>
              <a:t> more </a:t>
            </a:r>
            <a:r>
              <a:rPr lang="cs-CZ" sz="3600" dirty="0" err="1"/>
              <a:t>advanced</a:t>
            </a:r>
            <a:r>
              <a:rPr lang="cs-CZ" sz="3600" dirty="0"/>
              <a:t> </a:t>
            </a:r>
            <a:r>
              <a:rPr lang="cs-CZ" sz="3600" dirty="0" err="1"/>
              <a:t>than</a:t>
            </a:r>
            <a:r>
              <a:rPr lang="cs-CZ" sz="3600" dirty="0"/>
              <a:t> TS</a:t>
            </a:r>
          </a:p>
          <a:p>
            <a:pPr marL="457200" indent="-457200">
              <a:buFont typeface="Arial" panose="020B0604020202020204" pitchFamily="34" charset="0"/>
              <a:buChar char="•"/>
            </a:pPr>
            <a:r>
              <a:rPr lang="cs-CZ" sz="3600" dirty="0" err="1"/>
              <a:t>Decreased</a:t>
            </a:r>
            <a:r>
              <a:rPr lang="cs-CZ" sz="3600" dirty="0"/>
              <a:t> TS (</a:t>
            </a:r>
            <a:r>
              <a:rPr lang="cs-CZ" sz="3600" dirty="0" err="1"/>
              <a:t>aminoglycosides</a:t>
            </a:r>
            <a:r>
              <a:rPr lang="cs-CZ" sz="3600" dirty="0"/>
              <a:t>!!)</a:t>
            </a:r>
          </a:p>
          <a:p>
            <a:pPr marL="457200" indent="-457200">
              <a:buFont typeface="Arial" panose="020B0604020202020204" pitchFamily="34" charset="0"/>
              <a:buChar char="•"/>
            </a:pPr>
            <a:endParaRPr lang="cs-CZ" sz="3600" dirty="0"/>
          </a:p>
          <a:p>
            <a:r>
              <a:rPr lang="cs-CZ" sz="3600" dirty="0"/>
              <a:t>→ </a:t>
            </a:r>
            <a:r>
              <a:rPr lang="cs-CZ" sz="3600" dirty="0" err="1"/>
              <a:t>preterm</a:t>
            </a:r>
            <a:r>
              <a:rPr lang="cs-CZ" sz="3600" dirty="0"/>
              <a:t> </a:t>
            </a:r>
            <a:r>
              <a:rPr lang="cs-CZ" sz="3600" dirty="0" err="1"/>
              <a:t>infants</a:t>
            </a:r>
            <a:r>
              <a:rPr lang="cs-CZ" sz="3600" dirty="0"/>
              <a:t> </a:t>
            </a:r>
            <a:r>
              <a:rPr lang="cs-CZ" sz="3600" dirty="0" err="1"/>
              <a:t>develop</a:t>
            </a:r>
            <a:r>
              <a:rPr lang="cs-CZ" sz="3600" dirty="0"/>
              <a:t> </a:t>
            </a:r>
            <a:r>
              <a:rPr lang="cs-CZ" sz="3600" dirty="0" err="1"/>
              <a:t>renal</a:t>
            </a:r>
            <a:r>
              <a:rPr lang="cs-CZ" sz="3600" dirty="0"/>
              <a:t> </a:t>
            </a:r>
            <a:r>
              <a:rPr lang="cs-CZ" sz="3600" dirty="0" err="1"/>
              <a:t>excretion</a:t>
            </a:r>
            <a:r>
              <a:rPr lang="cs-CZ" sz="3600" dirty="0"/>
              <a:t> </a:t>
            </a:r>
            <a:r>
              <a:rPr lang="cs-CZ" sz="3600" dirty="0" err="1"/>
              <a:t>pathways</a:t>
            </a:r>
            <a:r>
              <a:rPr lang="cs-CZ" sz="3600" dirty="0"/>
              <a:t> more </a:t>
            </a:r>
            <a:r>
              <a:rPr lang="cs-CZ" sz="3600" dirty="0" err="1"/>
              <a:t>slowly</a:t>
            </a:r>
            <a:r>
              <a:rPr lang="cs-CZ" sz="3600" dirty="0"/>
              <a:t> </a:t>
            </a:r>
            <a:r>
              <a:rPr lang="cs-CZ" sz="3600" dirty="0" err="1"/>
              <a:t>than</a:t>
            </a:r>
            <a:r>
              <a:rPr lang="cs-CZ" sz="3600" dirty="0"/>
              <a:t> term </a:t>
            </a:r>
            <a:r>
              <a:rPr lang="cs-CZ" sz="3600" dirty="0" err="1"/>
              <a:t>neonates</a:t>
            </a:r>
            <a:r>
              <a:rPr lang="cs-CZ" sz="3600" dirty="0"/>
              <a:t> </a:t>
            </a:r>
          </a:p>
        </p:txBody>
      </p:sp>
      <p:pic>
        <p:nvPicPr>
          <p:cNvPr id="2" name="Zvuk 1">
            <a:hlinkClick r:id="" action="ppaction://media"/>
            <a:extLst>
              <a:ext uri="{FF2B5EF4-FFF2-40B4-BE49-F238E27FC236}">
                <a16:creationId xmlns:a16="http://schemas.microsoft.com/office/drawing/2014/main" id="{1677FB27-2101-490E-97CF-F6E6064B3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3843419"/>
      </p:ext>
    </p:extLst>
  </p:cSld>
  <p:clrMapOvr>
    <a:masterClrMapping/>
  </p:clrMapOvr>
  <mc:AlternateContent xmlns:mc="http://schemas.openxmlformats.org/markup-compatibility/2006" xmlns:p14="http://schemas.microsoft.com/office/powerpoint/2010/main">
    <mc:Choice Requires="p14">
      <p:transition spd="slow" p14:dur="2000" advTm="87750"/>
    </mc:Choice>
    <mc:Fallback xmlns="">
      <p:transition spd="slow" advTm="8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5" descr="postnatalni zmeny">
            <a:extLst>
              <a:ext uri="{FF2B5EF4-FFF2-40B4-BE49-F238E27FC236}">
                <a16:creationId xmlns:a16="http://schemas.microsoft.com/office/drawing/2014/main" id="{DBA92D0B-3EB4-4A09-9265-53C3993057FE}"/>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1839048" y="300816"/>
            <a:ext cx="7990752" cy="6256367"/>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1E1C8C-2763-4CC5-8D7C-419821E46F2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09B06B6-9853-49C7-AF5A-6E5ABCEAD8A3}"/>
              </a:ext>
            </a:extLst>
          </p:cNvPr>
          <p:cNvSpPr>
            <a:spLocks noGrp="1"/>
          </p:cNvSpPr>
          <p:nvPr>
            <p:ph sz="half" idx="1"/>
          </p:nvPr>
        </p:nvSpPr>
        <p:spPr/>
        <p:txBody>
          <a:bodyPr/>
          <a:lstStyle/>
          <a:p>
            <a:endParaRPr lang="cs-CZ"/>
          </a:p>
        </p:txBody>
      </p:sp>
      <p:sp>
        <p:nvSpPr>
          <p:cNvPr id="4" name="Zástupný symbol pro text 3">
            <a:extLst>
              <a:ext uri="{FF2B5EF4-FFF2-40B4-BE49-F238E27FC236}">
                <a16:creationId xmlns:a16="http://schemas.microsoft.com/office/drawing/2014/main" id="{63787A24-653F-421D-A485-4ACE2A031B57}"/>
              </a:ext>
            </a:extLst>
          </p:cNvPr>
          <p:cNvSpPr>
            <a:spLocks noGrp="1"/>
          </p:cNvSpPr>
          <p:nvPr>
            <p:ph type="body" sz="half" idx="2"/>
          </p:nvPr>
        </p:nvSpPr>
        <p:spPr/>
        <p:txBody>
          <a:bodyPr/>
          <a:lstStyle/>
          <a:p>
            <a:endParaRPr lang="cs-CZ"/>
          </a:p>
        </p:txBody>
      </p:sp>
      <p:sp>
        <p:nvSpPr>
          <p:cNvPr id="5" name="Zástupný symbol pro zápatí 4">
            <a:extLst>
              <a:ext uri="{FF2B5EF4-FFF2-40B4-BE49-F238E27FC236}">
                <a16:creationId xmlns:a16="http://schemas.microsoft.com/office/drawing/2014/main" id="{59A7DA47-3342-4AD0-B1E1-A613C1F3B707}"/>
              </a:ext>
            </a:extLst>
          </p:cNvPr>
          <p:cNvSpPr>
            <a:spLocks noGrp="1"/>
          </p:cNvSpPr>
          <p:nvPr>
            <p:ph type="ftr" sz="quarter" idx="11"/>
          </p:nvPr>
        </p:nvSpPr>
        <p:spPr/>
        <p:txBody>
          <a:bodyPr/>
          <a:lstStyle/>
          <a:p>
            <a:pPr>
              <a:defRPr/>
            </a:pPr>
            <a:endParaRPr lang="en-US"/>
          </a:p>
        </p:txBody>
      </p:sp>
      <p:sp>
        <p:nvSpPr>
          <p:cNvPr id="6" name="Zástupný symbol pro číslo snímku 5">
            <a:extLst>
              <a:ext uri="{FF2B5EF4-FFF2-40B4-BE49-F238E27FC236}">
                <a16:creationId xmlns:a16="http://schemas.microsoft.com/office/drawing/2014/main" id="{D50B039E-F48E-4B78-A07C-441A7D2309B1}"/>
              </a:ext>
            </a:extLst>
          </p:cNvPr>
          <p:cNvSpPr>
            <a:spLocks noGrp="1"/>
          </p:cNvSpPr>
          <p:nvPr>
            <p:ph type="sldNum" sz="quarter" idx="12"/>
          </p:nvPr>
        </p:nvSpPr>
        <p:spPr/>
        <p:txBody>
          <a:bodyPr/>
          <a:lstStyle/>
          <a:p>
            <a:pPr>
              <a:defRPr/>
            </a:pPr>
            <a:fld id="{1C5DF68A-606E-414B-83E2-728AE978AEC7}" type="slidenum">
              <a:rPr lang="en-US" altLang="en-US" smtClean="0"/>
              <a:pPr>
                <a:defRPr/>
              </a:pPr>
              <a:t>12</a:t>
            </a:fld>
            <a:endParaRPr lang="en-US" altLang="en-US"/>
          </a:p>
        </p:txBody>
      </p:sp>
      <p:pic>
        <p:nvPicPr>
          <p:cNvPr id="1026" name="Picture 2" descr="https://img.brainkart.com/extra2/cqOIY19.jpg">
            <a:extLst>
              <a:ext uri="{FF2B5EF4-FFF2-40B4-BE49-F238E27FC236}">
                <a16:creationId xmlns:a16="http://schemas.microsoft.com/office/drawing/2014/main" id="{1667CDC3-496D-47BE-8A8B-870A50C46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9278" y="274638"/>
            <a:ext cx="6686904" cy="6308724"/>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hlinkClick r:id="" action="ppaction://media"/>
            <a:extLst>
              <a:ext uri="{FF2B5EF4-FFF2-40B4-BE49-F238E27FC236}">
                <a16:creationId xmlns:a16="http://schemas.microsoft.com/office/drawing/2014/main" id="{95D0E931-D2A9-44F8-93B9-B9481F33D3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6552218"/>
      </p:ext>
    </p:extLst>
  </p:cSld>
  <p:clrMapOvr>
    <a:masterClrMapping/>
  </p:clrMapOvr>
  <mc:AlternateContent xmlns:mc="http://schemas.openxmlformats.org/markup-compatibility/2006" xmlns:p14="http://schemas.microsoft.com/office/powerpoint/2010/main">
    <mc:Choice Requires="p14">
      <p:transition spd="slow" p14:dur="2000" advTm="43075"/>
    </mc:Choice>
    <mc:Fallback xmlns="">
      <p:transition spd="slow" advTm="4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2A12241-9893-4289-B0E0-365D297A215F}"/>
              </a:ext>
            </a:extLst>
          </p:cNvPr>
          <p:cNvSpPr>
            <a:spLocks noGrp="1" noChangeArrowheads="1"/>
          </p:cNvSpPr>
          <p:nvPr>
            <p:ph type="title"/>
          </p:nvPr>
        </p:nvSpPr>
        <p:spPr/>
        <p:txBody>
          <a:bodyPr/>
          <a:lstStyle/>
          <a:p>
            <a:r>
              <a:rPr lang="en-US" dirty="0"/>
              <a:t>Changes of PD in </a:t>
            </a:r>
            <a:r>
              <a:rPr lang="cs-CZ" dirty="0" err="1"/>
              <a:t>children</a:t>
            </a:r>
            <a:endParaRPr lang="cs-CZ" altLang="cs-CZ" dirty="0">
              <a:solidFill>
                <a:schemeClr val="tx1"/>
              </a:solidFill>
            </a:endParaRPr>
          </a:p>
        </p:txBody>
      </p:sp>
      <p:sp>
        <p:nvSpPr>
          <p:cNvPr id="67587" name="Rectangle 3">
            <a:extLst>
              <a:ext uri="{FF2B5EF4-FFF2-40B4-BE49-F238E27FC236}">
                <a16:creationId xmlns:a16="http://schemas.microsoft.com/office/drawing/2014/main" id="{E257EFE4-9CF2-48AB-BCCF-B5473C5E08BB}"/>
              </a:ext>
            </a:extLst>
          </p:cNvPr>
          <p:cNvSpPr>
            <a:spLocks noGrp="1" noChangeArrowheads="1"/>
          </p:cNvSpPr>
          <p:nvPr>
            <p:ph type="body" idx="1"/>
          </p:nvPr>
        </p:nvSpPr>
        <p:spPr/>
        <p:txBody>
          <a:bodyPr/>
          <a:lstStyle/>
          <a:p>
            <a:pPr eaLnBrk="1" hangingPunct="1">
              <a:lnSpc>
                <a:spcPct val="120000"/>
              </a:lnSpc>
              <a:buFontTx/>
              <a:buNone/>
            </a:pPr>
            <a:r>
              <a:rPr lang="cs-CZ" altLang="cs-CZ" sz="2000" u="sng" dirty="0" err="1"/>
              <a:t>Antihistamins</a:t>
            </a:r>
            <a:r>
              <a:rPr lang="cs-CZ" altLang="cs-CZ" sz="2000" u="sng" dirty="0"/>
              <a:t>:</a:t>
            </a:r>
          </a:p>
          <a:p>
            <a:pPr eaLnBrk="1" hangingPunct="1">
              <a:lnSpc>
                <a:spcPct val="120000"/>
              </a:lnSpc>
            </a:pPr>
            <a:r>
              <a:rPr lang="cs-CZ" altLang="cs-CZ" sz="2000" dirty="0"/>
              <a:t>In </a:t>
            </a:r>
            <a:r>
              <a:rPr lang="cs-CZ" altLang="cs-CZ" sz="2000" dirty="0" err="1"/>
              <a:t>adult</a:t>
            </a:r>
            <a:r>
              <a:rPr lang="cs-CZ" altLang="cs-CZ" sz="2000" dirty="0"/>
              <a:t> </a:t>
            </a:r>
            <a:r>
              <a:rPr lang="cs-CZ" altLang="cs-CZ" sz="2000" dirty="0" err="1"/>
              <a:t>patient</a:t>
            </a:r>
            <a:r>
              <a:rPr lang="cs-CZ" altLang="cs-CZ" sz="2000" dirty="0"/>
              <a:t> </a:t>
            </a:r>
            <a:r>
              <a:rPr lang="cs-CZ" altLang="cs-CZ" sz="2000" dirty="0" err="1"/>
              <a:t>sedation</a:t>
            </a:r>
            <a:r>
              <a:rPr lang="cs-CZ" altLang="cs-CZ" sz="2000" dirty="0"/>
              <a:t> (</a:t>
            </a:r>
            <a:r>
              <a:rPr lang="cs-CZ" altLang="cs-CZ" sz="2000" dirty="0" err="1"/>
              <a:t>sleppines</a:t>
            </a:r>
            <a:r>
              <a:rPr lang="cs-CZ" altLang="cs-CZ" sz="2000" dirty="0"/>
              <a:t>, </a:t>
            </a:r>
            <a:r>
              <a:rPr lang="cs-CZ" altLang="cs-CZ" sz="2000" dirty="0" err="1"/>
              <a:t>tiredness</a:t>
            </a:r>
            <a:r>
              <a:rPr lang="cs-CZ" altLang="cs-CZ" sz="2000" dirty="0"/>
              <a:t>)</a:t>
            </a:r>
          </a:p>
          <a:p>
            <a:pPr eaLnBrk="1" hangingPunct="1">
              <a:lnSpc>
                <a:spcPct val="120000"/>
              </a:lnSpc>
            </a:pPr>
            <a:r>
              <a:rPr lang="cs-CZ" altLang="cs-CZ" sz="2000" dirty="0"/>
              <a:t>In </a:t>
            </a:r>
            <a:r>
              <a:rPr lang="cs-CZ" altLang="cs-CZ" sz="2000" dirty="0" err="1"/>
              <a:t>children</a:t>
            </a:r>
            <a:r>
              <a:rPr lang="cs-CZ" altLang="cs-CZ" sz="2000" dirty="0"/>
              <a:t> </a:t>
            </a:r>
            <a:r>
              <a:rPr lang="cs-CZ" altLang="cs-CZ" sz="2000" dirty="0" err="1"/>
              <a:t>excitation</a:t>
            </a:r>
            <a:r>
              <a:rPr lang="cs-CZ" altLang="cs-CZ" sz="2000" dirty="0"/>
              <a:t> (</a:t>
            </a:r>
            <a:r>
              <a:rPr lang="cs-CZ" altLang="cs-CZ" sz="2000" dirty="0" err="1"/>
              <a:t>cramps</a:t>
            </a:r>
            <a:r>
              <a:rPr lang="cs-CZ" altLang="cs-CZ" sz="2000" dirty="0"/>
              <a:t>)</a:t>
            </a:r>
          </a:p>
          <a:p>
            <a:pPr eaLnBrk="1" hangingPunct="1">
              <a:lnSpc>
                <a:spcPct val="120000"/>
              </a:lnSpc>
            </a:pPr>
            <a:endParaRPr lang="cs-CZ" altLang="cs-CZ" sz="2000" dirty="0"/>
          </a:p>
          <a:p>
            <a:pPr eaLnBrk="1" hangingPunct="1">
              <a:lnSpc>
                <a:spcPct val="120000"/>
              </a:lnSpc>
            </a:pPr>
            <a:r>
              <a:rPr lang="cs-CZ" altLang="cs-CZ" sz="2000" u="sng" dirty="0" err="1"/>
              <a:t>Chloramphenicol</a:t>
            </a:r>
            <a:r>
              <a:rPr lang="cs-CZ" altLang="cs-CZ" sz="2000" dirty="0"/>
              <a:t> – </a:t>
            </a:r>
            <a:r>
              <a:rPr lang="cs-CZ" altLang="cs-CZ" sz="2000" dirty="0" err="1"/>
              <a:t>gray</a:t>
            </a:r>
            <a:r>
              <a:rPr lang="cs-CZ" altLang="cs-CZ" sz="2000" dirty="0"/>
              <a:t> baby syndrome</a:t>
            </a:r>
          </a:p>
          <a:p>
            <a:pPr eaLnBrk="1" hangingPunct="1">
              <a:lnSpc>
                <a:spcPct val="120000"/>
              </a:lnSpc>
            </a:pPr>
            <a:endParaRPr lang="cs-CZ" altLang="cs-CZ" sz="2000" dirty="0"/>
          </a:p>
          <a:p>
            <a:pPr eaLnBrk="1" hangingPunct="1">
              <a:lnSpc>
                <a:spcPct val="120000"/>
              </a:lnSpc>
            </a:pPr>
            <a:r>
              <a:rPr lang="cs-CZ" altLang="cs-CZ" sz="2000" u="sng" dirty="0" err="1"/>
              <a:t>Salicylates</a:t>
            </a:r>
            <a:r>
              <a:rPr lang="cs-CZ" altLang="cs-CZ" sz="2000" dirty="0"/>
              <a:t> – </a:t>
            </a:r>
            <a:r>
              <a:rPr lang="cs-CZ" altLang="cs-CZ" sz="2000" dirty="0" err="1"/>
              <a:t>Reye</a:t>
            </a:r>
            <a:r>
              <a:rPr lang="cs-CZ" altLang="cs-CZ" sz="2000" dirty="0"/>
              <a:t> syndrome</a:t>
            </a:r>
          </a:p>
          <a:p>
            <a:pPr eaLnBrk="1" hangingPunct="1">
              <a:lnSpc>
                <a:spcPct val="120000"/>
              </a:lnSpc>
            </a:pPr>
            <a:endParaRPr lang="cs-CZ" altLang="cs-CZ" sz="2000" dirty="0"/>
          </a:p>
          <a:p>
            <a:pPr eaLnBrk="1" hangingPunct="1">
              <a:lnSpc>
                <a:spcPct val="120000"/>
              </a:lnSpc>
            </a:pPr>
            <a:r>
              <a:rPr lang="cs-CZ" altLang="cs-CZ" sz="2000" u="sng" dirty="0" err="1"/>
              <a:t>Barbiturates</a:t>
            </a:r>
            <a:r>
              <a:rPr lang="cs-CZ" altLang="cs-CZ" sz="2000" dirty="0"/>
              <a:t> – </a:t>
            </a:r>
            <a:r>
              <a:rPr lang="cs-CZ" altLang="cs-CZ" sz="2000" dirty="0" err="1"/>
              <a:t>paradoxical</a:t>
            </a:r>
            <a:r>
              <a:rPr lang="cs-CZ" altLang="cs-CZ" sz="2000" dirty="0"/>
              <a:t> </a:t>
            </a:r>
            <a:r>
              <a:rPr lang="cs-CZ" altLang="cs-CZ" sz="2000" dirty="0" err="1"/>
              <a:t>reaction</a:t>
            </a:r>
            <a:r>
              <a:rPr lang="cs-CZ" altLang="cs-CZ" sz="2000" dirty="0"/>
              <a:t> (</a:t>
            </a:r>
            <a:r>
              <a:rPr lang="cs-CZ" altLang="cs-CZ" sz="2000" dirty="0" err="1"/>
              <a:t>excitation</a:t>
            </a:r>
            <a:r>
              <a:rPr lang="cs-CZ" altLang="cs-CZ" sz="2000" dirty="0"/>
              <a:t>, </a:t>
            </a:r>
            <a:r>
              <a:rPr lang="cs-CZ" altLang="cs-CZ" sz="2000" dirty="0" err="1"/>
              <a:t>agressivity</a:t>
            </a:r>
            <a:r>
              <a:rPr lang="cs-CZ" altLang="cs-CZ" sz="2000" dirty="0"/>
              <a:t>)</a:t>
            </a:r>
          </a:p>
          <a:p>
            <a:pPr eaLnBrk="1" hangingPunct="1">
              <a:lnSpc>
                <a:spcPct val="120000"/>
              </a:lnSpc>
            </a:pPr>
            <a:endParaRPr lang="cs-CZ" altLang="cs-CZ" sz="2000" dirty="0"/>
          </a:p>
          <a:p>
            <a:pPr eaLnBrk="1" hangingPunct="1">
              <a:lnSpc>
                <a:spcPct val="120000"/>
              </a:lnSpc>
            </a:pPr>
            <a:endParaRPr lang="cs-CZ" altLang="cs-CZ" dirty="0"/>
          </a:p>
        </p:txBody>
      </p:sp>
      <p:pic>
        <p:nvPicPr>
          <p:cNvPr id="2" name="Zvuk 1">
            <a:hlinkClick r:id="" action="ppaction://media"/>
            <a:extLst>
              <a:ext uri="{FF2B5EF4-FFF2-40B4-BE49-F238E27FC236}">
                <a16:creationId xmlns:a16="http://schemas.microsoft.com/office/drawing/2014/main" id="{56FA6E31-AA12-44F4-84C6-28225EBADC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495"/>
    </mc:Choice>
    <mc:Fallback xmlns="">
      <p:transition spd="slow" advTm="79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8B20468-87CA-4911-88E3-ECDD79E791EB}"/>
              </a:ext>
            </a:extLst>
          </p:cNvPr>
          <p:cNvSpPr>
            <a:spLocks noGrp="1" noChangeArrowheads="1"/>
          </p:cNvSpPr>
          <p:nvPr>
            <p:ph type="title"/>
          </p:nvPr>
        </p:nvSpPr>
        <p:spPr/>
        <p:txBody>
          <a:bodyPr/>
          <a:lstStyle/>
          <a:p>
            <a:r>
              <a:rPr lang="en-US" dirty="0"/>
              <a:t>Administration of MP to children</a:t>
            </a:r>
            <a:endParaRPr lang="cs-CZ" altLang="cs-CZ" b="1" dirty="0">
              <a:solidFill>
                <a:srgbClr val="FF0066"/>
              </a:solidFill>
            </a:endParaRPr>
          </a:p>
        </p:txBody>
      </p:sp>
      <p:sp>
        <p:nvSpPr>
          <p:cNvPr id="57347" name="Rectangle 3">
            <a:extLst>
              <a:ext uri="{FF2B5EF4-FFF2-40B4-BE49-F238E27FC236}">
                <a16:creationId xmlns:a16="http://schemas.microsoft.com/office/drawing/2014/main" id="{6FB6B80D-CE42-43CE-B3F1-040C274BCD1A}"/>
              </a:ext>
            </a:extLst>
          </p:cNvPr>
          <p:cNvSpPr>
            <a:spLocks noGrp="1" noChangeArrowheads="1"/>
          </p:cNvSpPr>
          <p:nvPr>
            <p:ph type="body" sz="half" idx="1"/>
          </p:nvPr>
        </p:nvSpPr>
        <p:spPr>
          <a:xfrm>
            <a:off x="831273" y="2156603"/>
            <a:ext cx="5586779" cy="3969559"/>
          </a:xfrm>
        </p:spPr>
        <p:txBody>
          <a:bodyPr/>
          <a:lstStyle/>
          <a:p>
            <a:pPr algn="ctr"/>
            <a:r>
              <a:rPr lang="cs-CZ" b="1" dirty="0"/>
              <a:t>A</a:t>
            </a:r>
            <a:r>
              <a:rPr lang="en-US" b="1" dirty="0" err="1"/>
              <a:t>pproximate</a:t>
            </a:r>
            <a:r>
              <a:rPr lang="en-US" b="1" dirty="0"/>
              <a:t> dose for children</a:t>
            </a:r>
            <a:r>
              <a:rPr lang="cs-CZ" b="1" dirty="0"/>
              <a:t> </a:t>
            </a:r>
            <a:r>
              <a:rPr lang="en-US" dirty="0"/>
              <a:t>=</a:t>
            </a:r>
            <a:r>
              <a:rPr lang="en-US" b="1" dirty="0"/>
              <a:t> </a:t>
            </a:r>
            <a:r>
              <a:rPr lang="en-US" dirty="0"/>
              <a:t>body surface area (m2) x dose for adult</a:t>
            </a:r>
            <a:endParaRPr lang="en-US" altLang="cs-CZ" dirty="0">
              <a:solidFill>
                <a:srgbClr val="FFFF00"/>
              </a:solidFill>
            </a:endParaRPr>
          </a:p>
        </p:txBody>
      </p:sp>
      <p:pic>
        <p:nvPicPr>
          <p:cNvPr id="57348" name="Picture 5" descr="davkovani detem">
            <a:extLst>
              <a:ext uri="{FF2B5EF4-FFF2-40B4-BE49-F238E27FC236}">
                <a16:creationId xmlns:a16="http://schemas.microsoft.com/office/drawing/2014/main" id="{EE783C40-0219-4D57-9F99-9A5169091E9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600826" y="1341439"/>
            <a:ext cx="3768725" cy="5400675"/>
          </a:xfrm>
          <a:noFill/>
        </p:spPr>
      </p:pic>
      <p:sp>
        <p:nvSpPr>
          <p:cNvPr id="57349" name="Line 6">
            <a:extLst>
              <a:ext uri="{FF2B5EF4-FFF2-40B4-BE49-F238E27FC236}">
                <a16:creationId xmlns:a16="http://schemas.microsoft.com/office/drawing/2014/main" id="{7B31303C-07D7-4BAF-A79E-E8AE97261A0B}"/>
              </a:ext>
            </a:extLst>
          </p:cNvPr>
          <p:cNvSpPr>
            <a:spLocks noChangeShapeType="1"/>
          </p:cNvSpPr>
          <p:nvPr/>
        </p:nvSpPr>
        <p:spPr bwMode="auto">
          <a:xfrm flipV="1">
            <a:off x="1207698" y="3422173"/>
            <a:ext cx="4958571" cy="682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cs-CZ" dirty="0">
              <a:highlight>
                <a:srgbClr val="000000"/>
              </a:highlight>
            </a:endParaRPr>
          </a:p>
        </p:txBody>
      </p:sp>
      <p:sp>
        <p:nvSpPr>
          <p:cNvPr id="2" name="Obdélník 1">
            <a:extLst>
              <a:ext uri="{FF2B5EF4-FFF2-40B4-BE49-F238E27FC236}">
                <a16:creationId xmlns:a16="http://schemas.microsoft.com/office/drawing/2014/main" id="{471E4732-1A57-46EF-AC17-AD4A3D7D6965}"/>
              </a:ext>
            </a:extLst>
          </p:cNvPr>
          <p:cNvSpPr/>
          <p:nvPr/>
        </p:nvSpPr>
        <p:spPr>
          <a:xfrm>
            <a:off x="2984598" y="3422172"/>
            <a:ext cx="1462901" cy="461665"/>
          </a:xfrm>
          <a:prstGeom prst="rect">
            <a:avLst/>
          </a:prstGeom>
        </p:spPr>
        <p:txBody>
          <a:bodyPr wrap="none">
            <a:spAutoFit/>
          </a:bodyPr>
          <a:lstStyle/>
          <a:p>
            <a:r>
              <a:rPr lang="cs-CZ" dirty="0"/>
              <a:t>1,7 (m2 )</a:t>
            </a:r>
          </a:p>
        </p:txBody>
      </p:sp>
      <p:cxnSp>
        <p:nvCxnSpPr>
          <p:cNvPr id="4" name="Přímá spojnice 3">
            <a:extLst>
              <a:ext uri="{FF2B5EF4-FFF2-40B4-BE49-F238E27FC236}">
                <a16:creationId xmlns:a16="http://schemas.microsoft.com/office/drawing/2014/main" id="{D8C3B9EB-DB96-4E31-97BE-57A48FDCA609}"/>
              </a:ext>
            </a:extLst>
          </p:cNvPr>
          <p:cNvCxnSpPr>
            <a:cxnSpLocks/>
          </p:cNvCxnSpPr>
          <p:nvPr/>
        </p:nvCxnSpPr>
        <p:spPr bwMode="auto">
          <a:xfrm>
            <a:off x="6600826" y="3927764"/>
            <a:ext cx="3768725" cy="1588797"/>
          </a:xfrm>
          <a:prstGeom prst="line">
            <a:avLst/>
          </a:prstGeom>
          <a:solidFill>
            <a:schemeClr val="accent1"/>
          </a:solidFill>
          <a:ln w="38100" cap="flat" cmpd="sng" algn="ctr">
            <a:solidFill>
              <a:schemeClr val="accent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ovéPole 8">
            <a:extLst>
              <a:ext uri="{FF2B5EF4-FFF2-40B4-BE49-F238E27FC236}">
                <a16:creationId xmlns:a16="http://schemas.microsoft.com/office/drawing/2014/main" id="{1F1B0109-0E0D-4BB1-8E91-B8D3FE20C638}"/>
              </a:ext>
            </a:extLst>
          </p:cNvPr>
          <p:cNvSpPr txBox="1"/>
          <p:nvPr/>
        </p:nvSpPr>
        <p:spPr>
          <a:xfrm>
            <a:off x="1083056" y="4644370"/>
            <a:ext cx="5769553" cy="1938992"/>
          </a:xfrm>
          <a:prstGeom prst="rect">
            <a:avLst/>
          </a:prstGeom>
          <a:noFill/>
        </p:spPr>
        <p:txBody>
          <a:bodyPr wrap="square" rtlCol="0">
            <a:spAutoFit/>
          </a:bodyPr>
          <a:lstStyle/>
          <a:p>
            <a:endParaRPr lang="cs-CZ" dirty="0"/>
          </a:p>
          <a:p>
            <a:r>
              <a:rPr lang="cs-CZ" b="1" dirty="0"/>
              <a:t>Body </a:t>
            </a:r>
            <a:r>
              <a:rPr lang="cs-CZ" b="1" dirty="0" err="1"/>
              <a:t>surface</a:t>
            </a:r>
            <a:r>
              <a:rPr lang="cs-CZ" b="1" dirty="0"/>
              <a:t> area </a:t>
            </a:r>
            <a:r>
              <a:rPr lang="cs-CZ" dirty="0"/>
              <a:t>= </a:t>
            </a:r>
          </a:p>
          <a:p>
            <a:r>
              <a:rPr lang="cs-CZ" dirty="0"/>
              <a:t>7 x </a:t>
            </a:r>
            <a:r>
              <a:rPr lang="cs-CZ" dirty="0" err="1"/>
              <a:t>age</a:t>
            </a:r>
            <a:r>
              <a:rPr lang="cs-CZ" dirty="0"/>
              <a:t> (</a:t>
            </a:r>
            <a:r>
              <a:rPr lang="cs-CZ" dirty="0" err="1"/>
              <a:t>years</a:t>
            </a:r>
            <a:r>
              <a:rPr lang="cs-CZ" dirty="0"/>
              <a:t>) + 45</a:t>
            </a:r>
          </a:p>
          <a:p>
            <a:endParaRPr lang="cs-CZ" dirty="0"/>
          </a:p>
          <a:p>
            <a:r>
              <a:rPr lang="cs-CZ" dirty="0"/>
              <a:t>	   100</a:t>
            </a:r>
          </a:p>
        </p:txBody>
      </p:sp>
      <p:sp>
        <p:nvSpPr>
          <p:cNvPr id="10" name="Line 6">
            <a:extLst>
              <a:ext uri="{FF2B5EF4-FFF2-40B4-BE49-F238E27FC236}">
                <a16:creationId xmlns:a16="http://schemas.microsoft.com/office/drawing/2014/main" id="{8A34122B-AEC9-4825-B280-9CC128B454F6}"/>
              </a:ext>
            </a:extLst>
          </p:cNvPr>
          <p:cNvSpPr>
            <a:spLocks noChangeShapeType="1"/>
          </p:cNvSpPr>
          <p:nvPr/>
        </p:nvSpPr>
        <p:spPr bwMode="auto">
          <a:xfrm>
            <a:off x="609600" y="5918317"/>
            <a:ext cx="439261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cs-CZ" dirty="0">
              <a:highlight>
                <a:srgbClr val="000000"/>
              </a:highlight>
            </a:endParaRPr>
          </a:p>
        </p:txBody>
      </p:sp>
      <p:sp>
        <p:nvSpPr>
          <p:cNvPr id="3" name="Obdélník 2">
            <a:extLst>
              <a:ext uri="{FF2B5EF4-FFF2-40B4-BE49-F238E27FC236}">
                <a16:creationId xmlns:a16="http://schemas.microsoft.com/office/drawing/2014/main" id="{56CA123C-A53A-4389-BEC0-B37F8BE2641D}"/>
              </a:ext>
            </a:extLst>
          </p:cNvPr>
          <p:cNvSpPr/>
          <p:nvPr/>
        </p:nvSpPr>
        <p:spPr>
          <a:xfrm>
            <a:off x="6166269" y="734861"/>
            <a:ext cx="6096000" cy="830997"/>
          </a:xfrm>
          <a:prstGeom prst="rect">
            <a:avLst/>
          </a:prstGeom>
        </p:spPr>
        <p:txBody>
          <a:bodyPr>
            <a:spAutoFit/>
          </a:bodyPr>
          <a:lstStyle/>
          <a:p>
            <a:r>
              <a:rPr lang="cs-CZ" dirty="0" err="1"/>
              <a:t>Doses</a:t>
            </a:r>
            <a:r>
              <a:rPr lang="cs-CZ" dirty="0"/>
              <a:t> are </a:t>
            </a:r>
            <a:r>
              <a:rPr lang="cs-CZ" dirty="0" err="1"/>
              <a:t>given</a:t>
            </a:r>
            <a:r>
              <a:rPr lang="cs-CZ" dirty="0"/>
              <a:t> in SPC </a:t>
            </a:r>
            <a:r>
              <a:rPr lang="cs-CZ" dirty="0" err="1"/>
              <a:t>or</a:t>
            </a:r>
            <a:r>
              <a:rPr lang="cs-CZ" dirty="0"/>
              <a:t> </a:t>
            </a:r>
            <a:r>
              <a:rPr lang="cs-CZ" dirty="0" err="1"/>
              <a:t>have</a:t>
            </a:r>
            <a:r>
              <a:rPr lang="cs-CZ" dirty="0"/>
              <a:t> to </a:t>
            </a:r>
            <a:r>
              <a:rPr lang="cs-CZ" dirty="0" err="1"/>
              <a:t>be</a:t>
            </a:r>
            <a:r>
              <a:rPr lang="cs-CZ" dirty="0"/>
              <a:t> </a:t>
            </a:r>
            <a:r>
              <a:rPr lang="cs-CZ" dirty="0" err="1"/>
              <a:t>calculated</a:t>
            </a:r>
            <a:endParaRPr lang="cs-CZ" dirty="0"/>
          </a:p>
        </p:txBody>
      </p:sp>
      <p:pic>
        <p:nvPicPr>
          <p:cNvPr id="5" name="Zvuk 4">
            <a:hlinkClick r:id="" action="ppaction://media"/>
            <a:extLst>
              <a:ext uri="{FF2B5EF4-FFF2-40B4-BE49-F238E27FC236}">
                <a16:creationId xmlns:a16="http://schemas.microsoft.com/office/drawing/2014/main" id="{3143CCBF-7FFD-4421-B0A2-AF7A540F2E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316"/>
    </mc:Choice>
    <mc:Fallback xmlns="">
      <p:transition spd="slow" advTm="151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659207A-9B6A-4F1F-8D55-81B31C5233E4}"/>
              </a:ext>
            </a:extLst>
          </p:cNvPr>
          <p:cNvSpPr>
            <a:spLocks noGrp="1" noChangeArrowheads="1"/>
          </p:cNvSpPr>
          <p:nvPr>
            <p:ph type="title"/>
          </p:nvPr>
        </p:nvSpPr>
        <p:spPr/>
        <p:txBody>
          <a:bodyPr/>
          <a:lstStyle/>
          <a:p>
            <a:r>
              <a:rPr lang="en-US" dirty="0"/>
              <a:t>Administration of MP to old people</a:t>
            </a:r>
            <a:endParaRPr lang="cs-CZ" altLang="cs-CZ" b="1" dirty="0">
              <a:solidFill>
                <a:srgbClr val="FF0066"/>
              </a:solidFill>
            </a:endParaRPr>
          </a:p>
        </p:txBody>
      </p:sp>
      <p:sp>
        <p:nvSpPr>
          <p:cNvPr id="69635" name="Rectangle 3">
            <a:extLst>
              <a:ext uri="{FF2B5EF4-FFF2-40B4-BE49-F238E27FC236}">
                <a16:creationId xmlns:a16="http://schemas.microsoft.com/office/drawing/2014/main" id="{5FB2B3F7-A710-424C-9EE0-EAB469B4C404}"/>
              </a:ext>
            </a:extLst>
          </p:cNvPr>
          <p:cNvSpPr>
            <a:spLocks noGrp="1" noChangeArrowheads="1"/>
          </p:cNvSpPr>
          <p:nvPr>
            <p:ph type="body" idx="1"/>
          </p:nvPr>
        </p:nvSpPr>
        <p:spPr>
          <a:xfrm>
            <a:off x="720000" y="1371600"/>
            <a:ext cx="9490800" cy="5297488"/>
          </a:xfrm>
        </p:spPr>
        <p:txBody>
          <a:bodyPr/>
          <a:lstStyle/>
          <a:p>
            <a:r>
              <a:rPr lang="cs-CZ" dirty="0" err="1"/>
              <a:t>Seniors</a:t>
            </a:r>
            <a:r>
              <a:rPr lang="cs-CZ" dirty="0"/>
              <a:t> </a:t>
            </a:r>
            <a:r>
              <a:rPr lang="cs-CZ" dirty="0" err="1"/>
              <a:t>represent</a:t>
            </a:r>
            <a:r>
              <a:rPr lang="cs-CZ" dirty="0"/>
              <a:t> 14% </a:t>
            </a:r>
            <a:r>
              <a:rPr lang="cs-CZ" dirty="0" err="1"/>
              <a:t>of</a:t>
            </a:r>
            <a:r>
              <a:rPr lang="cs-CZ" dirty="0"/>
              <a:t> </a:t>
            </a:r>
            <a:r>
              <a:rPr lang="cs-CZ" dirty="0" err="1"/>
              <a:t>population</a:t>
            </a:r>
            <a:r>
              <a:rPr lang="cs-CZ" dirty="0"/>
              <a:t> but use 35% </a:t>
            </a:r>
            <a:r>
              <a:rPr lang="cs-CZ" dirty="0" err="1"/>
              <a:t>of</a:t>
            </a:r>
            <a:r>
              <a:rPr lang="cs-CZ" dirty="0"/>
              <a:t> </a:t>
            </a:r>
            <a:r>
              <a:rPr lang="cs-CZ" dirty="0" err="1"/>
              <a:t>drugs</a:t>
            </a:r>
            <a:r>
              <a:rPr lang="cs-CZ" dirty="0"/>
              <a:t> „</a:t>
            </a:r>
            <a:r>
              <a:rPr lang="cs-CZ" dirty="0" err="1"/>
              <a:t>Young</a:t>
            </a:r>
            <a:r>
              <a:rPr lang="cs-CZ" dirty="0"/>
              <a:t>“ senior 60 – 64y ....... 83% use </a:t>
            </a:r>
            <a:r>
              <a:rPr lang="cs-CZ" dirty="0" err="1"/>
              <a:t>medicines</a:t>
            </a:r>
            <a:r>
              <a:rPr lang="cs-CZ" dirty="0"/>
              <a:t>  </a:t>
            </a:r>
          </a:p>
          <a:p>
            <a:r>
              <a:rPr lang="cs-CZ" dirty="0"/>
              <a:t>„</a:t>
            </a:r>
            <a:r>
              <a:rPr lang="cs-CZ" dirty="0" err="1"/>
              <a:t>Middle</a:t>
            </a:r>
            <a:r>
              <a:rPr lang="cs-CZ" dirty="0"/>
              <a:t>“ senior 65 – 74y....... 89% use </a:t>
            </a:r>
            <a:r>
              <a:rPr lang="cs-CZ" dirty="0" err="1"/>
              <a:t>medicines</a:t>
            </a:r>
            <a:r>
              <a:rPr lang="cs-CZ" dirty="0"/>
              <a:t> </a:t>
            </a:r>
          </a:p>
          <a:p>
            <a:r>
              <a:rPr lang="cs-CZ" dirty="0"/>
              <a:t>„</a:t>
            </a:r>
            <a:r>
              <a:rPr lang="cs-CZ" dirty="0" err="1"/>
              <a:t>Old</a:t>
            </a:r>
            <a:r>
              <a:rPr lang="cs-CZ" dirty="0"/>
              <a:t>“ senior </a:t>
            </a:r>
            <a:r>
              <a:rPr lang="cs-CZ" dirty="0" err="1"/>
              <a:t>above</a:t>
            </a:r>
            <a:r>
              <a:rPr lang="cs-CZ" dirty="0"/>
              <a:t> 75y....... 91-98% use </a:t>
            </a:r>
            <a:r>
              <a:rPr lang="cs-CZ" dirty="0" err="1"/>
              <a:t>medicines</a:t>
            </a:r>
            <a:r>
              <a:rPr lang="cs-CZ" dirty="0"/>
              <a:t>  </a:t>
            </a:r>
          </a:p>
          <a:p>
            <a:endParaRPr lang="cs-CZ" dirty="0"/>
          </a:p>
          <a:p>
            <a:r>
              <a:rPr lang="cs-CZ" dirty="0" err="1"/>
              <a:t>Avarage</a:t>
            </a:r>
            <a:r>
              <a:rPr lang="cs-CZ" dirty="0"/>
              <a:t> </a:t>
            </a:r>
            <a:r>
              <a:rPr lang="cs-CZ" dirty="0" err="1"/>
              <a:t>amount</a:t>
            </a:r>
            <a:r>
              <a:rPr lang="cs-CZ" dirty="0"/>
              <a:t> </a:t>
            </a:r>
            <a:r>
              <a:rPr lang="cs-CZ" dirty="0" err="1"/>
              <a:t>of</a:t>
            </a:r>
            <a:r>
              <a:rPr lang="cs-CZ" dirty="0"/>
              <a:t> </a:t>
            </a:r>
            <a:r>
              <a:rPr lang="cs-CZ" dirty="0" err="1"/>
              <a:t>used</a:t>
            </a:r>
            <a:r>
              <a:rPr lang="cs-CZ" dirty="0"/>
              <a:t> </a:t>
            </a:r>
            <a:r>
              <a:rPr lang="cs-CZ" dirty="0" err="1"/>
              <a:t>preparations</a:t>
            </a:r>
            <a:r>
              <a:rPr lang="cs-CZ" dirty="0"/>
              <a:t> </a:t>
            </a:r>
            <a:r>
              <a:rPr lang="cs-CZ" dirty="0" err="1"/>
              <a:t>increase</a:t>
            </a:r>
            <a:r>
              <a:rPr lang="cs-CZ" dirty="0"/>
              <a:t> </a:t>
            </a:r>
            <a:r>
              <a:rPr lang="cs-CZ" dirty="0" err="1"/>
              <a:t>with</a:t>
            </a:r>
            <a:r>
              <a:rPr lang="cs-CZ" dirty="0"/>
              <a:t> </a:t>
            </a:r>
            <a:r>
              <a:rPr lang="cs-CZ" dirty="0" err="1"/>
              <a:t>age</a:t>
            </a:r>
            <a:r>
              <a:rPr lang="cs-CZ" dirty="0"/>
              <a:t>  </a:t>
            </a:r>
            <a:r>
              <a:rPr lang="cs-CZ" dirty="0" err="1"/>
              <a:t>Ambulant</a:t>
            </a:r>
            <a:r>
              <a:rPr lang="cs-CZ" dirty="0"/>
              <a:t> </a:t>
            </a:r>
            <a:r>
              <a:rPr lang="cs-CZ" dirty="0" err="1"/>
              <a:t>seniors</a:t>
            </a:r>
            <a:r>
              <a:rPr lang="cs-CZ" dirty="0"/>
              <a:t> 4-6 </a:t>
            </a:r>
          </a:p>
          <a:p>
            <a:r>
              <a:rPr lang="cs-CZ" dirty="0" err="1"/>
              <a:t>Hospitalised</a:t>
            </a:r>
            <a:r>
              <a:rPr lang="cs-CZ" dirty="0"/>
              <a:t> 5-8 </a:t>
            </a:r>
            <a:r>
              <a:rPr lang="cs-CZ" dirty="0" err="1"/>
              <a:t>prep</a:t>
            </a:r>
            <a:endParaRPr lang="en-US" altLang="cs-CZ" dirty="0">
              <a:solidFill>
                <a:srgbClr val="FFFF00"/>
              </a:solidFill>
            </a:endParaRPr>
          </a:p>
        </p:txBody>
      </p:sp>
      <p:pic>
        <p:nvPicPr>
          <p:cNvPr id="2" name="Zvuk 1">
            <a:hlinkClick r:id="" action="ppaction://media"/>
            <a:extLst>
              <a:ext uri="{FF2B5EF4-FFF2-40B4-BE49-F238E27FC236}">
                <a16:creationId xmlns:a16="http://schemas.microsoft.com/office/drawing/2014/main" id="{BAE4FAEB-61E5-4B66-8AD4-88AEFADB27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800"/>
    </mc:Choice>
    <mc:Fallback xmlns="">
      <p:transition spd="slow" advTm="10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659207A-9B6A-4F1F-8D55-81B31C5233E4}"/>
              </a:ext>
            </a:extLst>
          </p:cNvPr>
          <p:cNvSpPr>
            <a:spLocks noGrp="1" noChangeArrowheads="1"/>
          </p:cNvSpPr>
          <p:nvPr>
            <p:ph type="title"/>
          </p:nvPr>
        </p:nvSpPr>
        <p:spPr/>
        <p:txBody>
          <a:bodyPr/>
          <a:lstStyle/>
          <a:p>
            <a:r>
              <a:rPr lang="en-US" dirty="0"/>
              <a:t>Administration of MP to old people</a:t>
            </a:r>
            <a:endParaRPr lang="cs-CZ" altLang="cs-CZ" b="1" dirty="0">
              <a:solidFill>
                <a:srgbClr val="FF0066"/>
              </a:solidFill>
            </a:endParaRPr>
          </a:p>
        </p:txBody>
      </p:sp>
      <p:sp>
        <p:nvSpPr>
          <p:cNvPr id="69635" name="Rectangle 3">
            <a:extLst>
              <a:ext uri="{FF2B5EF4-FFF2-40B4-BE49-F238E27FC236}">
                <a16:creationId xmlns:a16="http://schemas.microsoft.com/office/drawing/2014/main" id="{5FB2B3F7-A710-424C-9EE0-EAB469B4C404}"/>
              </a:ext>
            </a:extLst>
          </p:cNvPr>
          <p:cNvSpPr>
            <a:spLocks noGrp="1" noChangeArrowheads="1"/>
          </p:cNvSpPr>
          <p:nvPr>
            <p:ph type="body" idx="1"/>
          </p:nvPr>
        </p:nvSpPr>
        <p:spPr>
          <a:xfrm>
            <a:off x="720000" y="1371600"/>
            <a:ext cx="10176600" cy="5297488"/>
          </a:xfrm>
        </p:spPr>
        <p:txBody>
          <a:bodyPr/>
          <a:lstStyle/>
          <a:p>
            <a:pPr marL="457200" indent="-457200">
              <a:buFont typeface="Wingdings" panose="05000000000000000000" pitchFamily="2" charset="2"/>
              <a:buChar char="Ø"/>
            </a:pPr>
            <a:r>
              <a:rPr lang="en-US" sz="3200" dirty="0"/>
              <a:t>physiological changes </a:t>
            </a:r>
            <a:r>
              <a:rPr lang="cs-CZ" sz="3200" dirty="0"/>
              <a:t>(</a:t>
            </a:r>
            <a:r>
              <a:rPr lang="cs-CZ" sz="3200" dirty="0" err="1"/>
              <a:t>organs</a:t>
            </a:r>
            <a:r>
              <a:rPr lang="cs-CZ" sz="3200" dirty="0"/>
              <a:t> lose </a:t>
            </a:r>
            <a:r>
              <a:rPr lang="cs-CZ" sz="3200" dirty="0" err="1"/>
              <a:t>their</a:t>
            </a:r>
            <a:r>
              <a:rPr lang="cs-CZ" sz="3200" dirty="0"/>
              <a:t> </a:t>
            </a:r>
            <a:r>
              <a:rPr lang="cs-CZ" sz="3200" dirty="0" err="1"/>
              <a:t>functional</a:t>
            </a:r>
            <a:r>
              <a:rPr lang="cs-CZ" sz="3200" dirty="0"/>
              <a:t> </a:t>
            </a:r>
            <a:r>
              <a:rPr lang="cs-CZ" sz="3200" dirty="0" err="1"/>
              <a:t>reserve</a:t>
            </a:r>
            <a:r>
              <a:rPr lang="cs-CZ" sz="3200" dirty="0"/>
              <a:t>)</a:t>
            </a:r>
            <a:r>
              <a:rPr lang="en-US" sz="3200" dirty="0"/>
              <a:t> </a:t>
            </a:r>
            <a:endParaRPr lang="cs-CZ" sz="3200" dirty="0"/>
          </a:p>
          <a:p>
            <a:pPr marL="457200" indent="-457200">
              <a:buFont typeface="Wingdings" panose="05000000000000000000" pitchFamily="2" charset="2"/>
              <a:buChar char="Ø"/>
            </a:pPr>
            <a:r>
              <a:rPr lang="cs-CZ" sz="3200" dirty="0" err="1"/>
              <a:t>worse</a:t>
            </a:r>
            <a:r>
              <a:rPr lang="cs-CZ" sz="3200" dirty="0"/>
              <a:t> adaptability to </a:t>
            </a:r>
            <a:r>
              <a:rPr lang="cs-CZ" sz="3200" dirty="0" err="1"/>
              <a:t>changes</a:t>
            </a:r>
            <a:r>
              <a:rPr lang="cs-CZ" sz="3200" dirty="0"/>
              <a:t> in </a:t>
            </a:r>
            <a:r>
              <a:rPr lang="cs-CZ" sz="3200" dirty="0" err="1"/>
              <a:t>inner</a:t>
            </a:r>
            <a:r>
              <a:rPr lang="cs-CZ" sz="3200" dirty="0"/>
              <a:t> </a:t>
            </a:r>
            <a:r>
              <a:rPr lang="cs-CZ" sz="3200" dirty="0" err="1"/>
              <a:t>or</a:t>
            </a:r>
            <a:r>
              <a:rPr lang="cs-CZ" sz="3200" dirty="0"/>
              <a:t> </a:t>
            </a:r>
            <a:r>
              <a:rPr lang="cs-CZ" sz="3200" dirty="0" err="1"/>
              <a:t>external</a:t>
            </a:r>
            <a:r>
              <a:rPr lang="cs-CZ" sz="3200" dirty="0"/>
              <a:t> </a:t>
            </a:r>
            <a:r>
              <a:rPr lang="cs-CZ" sz="3200" dirty="0" err="1"/>
              <a:t>conditions</a:t>
            </a:r>
            <a:endParaRPr lang="cs-CZ" sz="3200" dirty="0"/>
          </a:p>
          <a:p>
            <a:pPr marL="457200" indent="-457200">
              <a:buFont typeface="Wingdings" panose="05000000000000000000" pitchFamily="2" charset="2"/>
              <a:buChar char="Ø"/>
            </a:pPr>
            <a:r>
              <a:rPr lang="cs-CZ" altLang="cs-CZ" sz="3200" dirty="0" err="1"/>
              <a:t>polymorbidity</a:t>
            </a:r>
            <a:r>
              <a:rPr lang="cs-CZ" altLang="cs-CZ" sz="3200" dirty="0"/>
              <a:t> (</a:t>
            </a:r>
            <a:r>
              <a:rPr lang="cs-CZ" altLang="cs-CZ" sz="3200" dirty="0" err="1"/>
              <a:t>concomitant</a:t>
            </a:r>
            <a:r>
              <a:rPr lang="cs-CZ" altLang="cs-CZ" sz="3200" dirty="0"/>
              <a:t> </a:t>
            </a:r>
            <a:r>
              <a:rPr lang="cs-CZ" altLang="cs-CZ" sz="3200" dirty="0" err="1"/>
              <a:t>diseases</a:t>
            </a:r>
            <a:r>
              <a:rPr lang="cs-CZ" altLang="cs-CZ" sz="3200" dirty="0"/>
              <a:t> </a:t>
            </a:r>
            <a:r>
              <a:rPr lang="cs-CZ" altLang="cs-CZ" sz="3200" dirty="0" err="1"/>
              <a:t>or</a:t>
            </a:r>
            <a:r>
              <a:rPr lang="cs-CZ" altLang="cs-CZ" sz="3200" dirty="0"/>
              <a:t> cause-</a:t>
            </a:r>
            <a:r>
              <a:rPr lang="cs-CZ" altLang="cs-CZ" sz="3200" dirty="0" err="1"/>
              <a:t>effect</a:t>
            </a:r>
            <a:r>
              <a:rPr lang="cs-CZ" altLang="cs-CZ" sz="3200" dirty="0"/>
              <a:t> </a:t>
            </a:r>
            <a:r>
              <a:rPr lang="cs-CZ" altLang="cs-CZ" sz="3200"/>
              <a:t>chain</a:t>
            </a:r>
            <a:r>
              <a:rPr lang="cs-CZ" altLang="cs-CZ" sz="3200" dirty="0"/>
              <a:t>)</a:t>
            </a:r>
          </a:p>
          <a:p>
            <a:pPr marL="457200" indent="-457200">
              <a:buFont typeface="Wingdings" panose="05000000000000000000" pitchFamily="2" charset="2"/>
              <a:buChar char="Ø"/>
            </a:pPr>
            <a:r>
              <a:rPr lang="en-US" sz="3200" dirty="0" err="1"/>
              <a:t>polypragmasia</a:t>
            </a:r>
            <a:r>
              <a:rPr lang="en-US" sz="3200" dirty="0"/>
              <a:t> (administration of many drugs together, risk of drug interactions is increasing) </a:t>
            </a:r>
            <a:endParaRPr lang="cs-CZ" sz="3200" dirty="0"/>
          </a:p>
          <a:p>
            <a:pPr marL="457200" indent="-457200">
              <a:buFont typeface="Wingdings" panose="05000000000000000000" pitchFamily="2" charset="2"/>
              <a:buChar char="Ø"/>
            </a:pPr>
            <a:r>
              <a:rPr lang="en-US" sz="3200" dirty="0"/>
              <a:t>higher incidence and severity of adverse effects </a:t>
            </a:r>
            <a:endParaRPr lang="cs-CZ" sz="3200" dirty="0"/>
          </a:p>
          <a:p>
            <a:pPr marL="457200" indent="-457200">
              <a:buFont typeface="Wingdings" panose="05000000000000000000" pitchFamily="2" charset="2"/>
              <a:buChar char="Ø"/>
            </a:pPr>
            <a:endParaRPr lang="cs-CZ" dirty="0"/>
          </a:p>
          <a:p>
            <a:pPr marL="457200" indent="-457200">
              <a:buFont typeface="Wingdings" panose="05000000000000000000" pitchFamily="2" charset="2"/>
              <a:buChar char="Ø"/>
            </a:pPr>
            <a:endParaRPr lang="en-US" altLang="cs-CZ" dirty="0">
              <a:solidFill>
                <a:srgbClr val="FFFF00"/>
              </a:solidFill>
            </a:endParaRPr>
          </a:p>
        </p:txBody>
      </p:sp>
      <p:pic>
        <p:nvPicPr>
          <p:cNvPr id="2" name="Zvuk 1">
            <a:hlinkClick r:id="" action="ppaction://media"/>
            <a:extLst>
              <a:ext uri="{FF2B5EF4-FFF2-40B4-BE49-F238E27FC236}">
                <a16:creationId xmlns:a16="http://schemas.microsoft.com/office/drawing/2014/main" id="{E4788F9E-315B-4D35-9833-3FFA6B1D3B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46221527"/>
      </p:ext>
    </p:extLst>
  </p:cSld>
  <p:clrMapOvr>
    <a:masterClrMapping/>
  </p:clrMapOvr>
  <mc:AlternateContent xmlns:mc="http://schemas.openxmlformats.org/markup-compatibility/2006" xmlns:p14="http://schemas.microsoft.com/office/powerpoint/2010/main">
    <mc:Choice Requires="p14">
      <p:transition spd="slow" p14:dur="2000" advTm="63007"/>
    </mc:Choice>
    <mc:Fallback xmlns="">
      <p:transition spd="slow" advTm="63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659207A-9B6A-4F1F-8D55-81B31C5233E4}"/>
              </a:ext>
            </a:extLst>
          </p:cNvPr>
          <p:cNvSpPr>
            <a:spLocks noGrp="1" noChangeArrowheads="1"/>
          </p:cNvSpPr>
          <p:nvPr>
            <p:ph type="title"/>
          </p:nvPr>
        </p:nvSpPr>
        <p:spPr/>
        <p:txBody>
          <a:bodyPr/>
          <a:lstStyle/>
          <a:p>
            <a:r>
              <a:rPr lang="cs-CZ" altLang="cs-CZ" dirty="0" err="1"/>
              <a:t>Characteristics</a:t>
            </a:r>
            <a:r>
              <a:rPr lang="cs-CZ" altLang="cs-CZ" dirty="0"/>
              <a:t> </a:t>
            </a:r>
            <a:r>
              <a:rPr lang="cs-CZ" altLang="cs-CZ" dirty="0" err="1"/>
              <a:t>of</a:t>
            </a:r>
            <a:r>
              <a:rPr lang="cs-CZ" altLang="cs-CZ" dirty="0"/>
              <a:t> morbidity in </a:t>
            </a:r>
            <a:r>
              <a:rPr lang="cs-CZ" altLang="cs-CZ" dirty="0" err="1"/>
              <a:t>old</a:t>
            </a:r>
            <a:r>
              <a:rPr lang="cs-CZ" altLang="cs-CZ" dirty="0"/>
              <a:t> </a:t>
            </a:r>
            <a:r>
              <a:rPr lang="cs-CZ" altLang="cs-CZ" dirty="0" err="1"/>
              <a:t>age</a:t>
            </a:r>
            <a:endParaRPr lang="cs-CZ" altLang="cs-CZ" dirty="0"/>
          </a:p>
        </p:txBody>
      </p:sp>
      <p:sp>
        <p:nvSpPr>
          <p:cNvPr id="69635" name="Rectangle 3">
            <a:extLst>
              <a:ext uri="{FF2B5EF4-FFF2-40B4-BE49-F238E27FC236}">
                <a16:creationId xmlns:a16="http://schemas.microsoft.com/office/drawing/2014/main" id="{5FB2B3F7-A710-424C-9EE0-EAB469B4C404}"/>
              </a:ext>
            </a:extLst>
          </p:cNvPr>
          <p:cNvSpPr>
            <a:spLocks noGrp="1" noChangeArrowheads="1"/>
          </p:cNvSpPr>
          <p:nvPr>
            <p:ph type="body" idx="1"/>
          </p:nvPr>
        </p:nvSpPr>
        <p:spPr>
          <a:xfrm>
            <a:off x="495300" y="1371600"/>
            <a:ext cx="11182350" cy="5297488"/>
          </a:xfrm>
        </p:spPr>
        <p:txBody>
          <a:bodyPr/>
          <a:lstStyle/>
          <a:p>
            <a:pPr marL="457200" indent="-457200">
              <a:buFont typeface="Arial" panose="020B0604020202020204" pitchFamily="34" charset="0"/>
              <a:buChar char="•"/>
            </a:pPr>
            <a:r>
              <a:rPr lang="cs-CZ" dirty="0" err="1"/>
              <a:t>Microsymptomatology</a:t>
            </a:r>
            <a:r>
              <a:rPr lang="cs-CZ" dirty="0"/>
              <a:t> – </a:t>
            </a:r>
            <a:r>
              <a:rPr lang="cs-CZ" dirty="0" err="1"/>
              <a:t>asymptomatology</a:t>
            </a:r>
            <a:endParaRPr lang="cs-CZ" dirty="0"/>
          </a:p>
          <a:p>
            <a:r>
              <a:rPr lang="cs-CZ" dirty="0"/>
              <a:t>	(</a:t>
            </a:r>
            <a:r>
              <a:rPr lang="cs-CZ" dirty="0" err="1"/>
              <a:t>lack</a:t>
            </a:r>
            <a:r>
              <a:rPr lang="cs-CZ" dirty="0"/>
              <a:t> </a:t>
            </a:r>
            <a:r>
              <a:rPr lang="cs-CZ" dirty="0" err="1"/>
              <a:t>of</a:t>
            </a:r>
            <a:r>
              <a:rPr lang="cs-CZ" dirty="0"/>
              <a:t> </a:t>
            </a:r>
            <a:r>
              <a:rPr lang="cs-CZ" dirty="0" err="1"/>
              <a:t>typical</a:t>
            </a:r>
            <a:r>
              <a:rPr lang="cs-CZ" dirty="0"/>
              <a:t> </a:t>
            </a:r>
            <a:r>
              <a:rPr lang="cs-CZ" dirty="0" err="1"/>
              <a:t>symptoms</a:t>
            </a:r>
            <a:r>
              <a:rPr lang="cs-CZ" dirty="0"/>
              <a:t> – </a:t>
            </a:r>
            <a:r>
              <a:rPr lang="cs-CZ" dirty="0" err="1"/>
              <a:t>fever</a:t>
            </a:r>
            <a:r>
              <a:rPr lang="cs-CZ" dirty="0"/>
              <a:t>, </a:t>
            </a:r>
            <a:r>
              <a:rPr lang="cs-CZ" dirty="0" err="1"/>
              <a:t>leucocytosis</a:t>
            </a:r>
            <a:r>
              <a:rPr lang="cs-CZ" dirty="0"/>
              <a:t>, </a:t>
            </a:r>
            <a:r>
              <a:rPr lang="cs-CZ" dirty="0" err="1"/>
              <a:t>silent</a:t>
            </a:r>
            <a:r>
              <a:rPr lang="cs-CZ" dirty="0"/>
              <a:t> AMI)</a:t>
            </a:r>
          </a:p>
          <a:p>
            <a:pPr marL="457200" indent="-457200">
              <a:buFont typeface="Arial" panose="020B0604020202020204" pitchFamily="34" charset="0"/>
              <a:buChar char="•"/>
            </a:pPr>
            <a:r>
              <a:rPr lang="cs-CZ" dirty="0"/>
              <a:t>Mono(</a:t>
            </a:r>
            <a:r>
              <a:rPr lang="cs-CZ" dirty="0" err="1"/>
              <a:t>oligo</a:t>
            </a:r>
            <a:r>
              <a:rPr lang="cs-CZ" dirty="0"/>
              <a:t>)</a:t>
            </a:r>
            <a:r>
              <a:rPr lang="cs-CZ" dirty="0" err="1"/>
              <a:t>symptomatology</a:t>
            </a:r>
            <a:endParaRPr lang="cs-CZ" dirty="0"/>
          </a:p>
          <a:p>
            <a:r>
              <a:rPr lang="cs-CZ" dirty="0"/>
              <a:t>	(</a:t>
            </a:r>
            <a:r>
              <a:rPr lang="cs-CZ" dirty="0" err="1"/>
              <a:t>tachyfibrillation</a:t>
            </a:r>
            <a:r>
              <a:rPr lang="cs-CZ" dirty="0"/>
              <a:t> in </a:t>
            </a:r>
            <a:r>
              <a:rPr lang="cs-CZ" dirty="0" err="1"/>
              <a:t>thyreotoxicosis</a:t>
            </a:r>
            <a:r>
              <a:rPr lang="cs-CZ" dirty="0"/>
              <a:t>)</a:t>
            </a:r>
          </a:p>
          <a:p>
            <a:pPr marL="457200" indent="-457200">
              <a:buFont typeface="Arial" panose="020B0604020202020204" pitchFamily="34" charset="0"/>
              <a:buChar char="•"/>
            </a:pPr>
            <a:r>
              <a:rPr lang="cs-CZ" dirty="0"/>
              <a:t>Non-</a:t>
            </a:r>
            <a:r>
              <a:rPr lang="cs-CZ" dirty="0" err="1"/>
              <a:t>specific</a:t>
            </a:r>
            <a:r>
              <a:rPr lang="cs-CZ" dirty="0"/>
              <a:t> </a:t>
            </a:r>
            <a:r>
              <a:rPr lang="cs-CZ" dirty="0" err="1"/>
              <a:t>symptoms</a:t>
            </a:r>
            <a:endParaRPr lang="cs-CZ" dirty="0"/>
          </a:p>
          <a:p>
            <a:r>
              <a:rPr lang="cs-CZ" dirty="0"/>
              <a:t>	(</a:t>
            </a:r>
            <a:r>
              <a:rPr lang="cs-CZ" dirty="0" err="1"/>
              <a:t>tiredness</a:t>
            </a:r>
            <a:r>
              <a:rPr lang="cs-CZ" dirty="0"/>
              <a:t>, </a:t>
            </a:r>
            <a:r>
              <a:rPr lang="cs-CZ" dirty="0" err="1"/>
              <a:t>loss</a:t>
            </a:r>
            <a:r>
              <a:rPr lang="cs-CZ" dirty="0"/>
              <a:t> </a:t>
            </a:r>
            <a:r>
              <a:rPr lang="cs-CZ" dirty="0" err="1"/>
              <a:t>of</a:t>
            </a:r>
            <a:r>
              <a:rPr lang="cs-CZ" dirty="0"/>
              <a:t> </a:t>
            </a:r>
            <a:r>
              <a:rPr lang="cs-CZ" dirty="0" err="1"/>
              <a:t>appetite</a:t>
            </a:r>
            <a:r>
              <a:rPr lang="cs-CZ" dirty="0"/>
              <a:t>, </a:t>
            </a:r>
            <a:r>
              <a:rPr lang="cs-CZ" dirty="0" err="1"/>
              <a:t>weightloss</a:t>
            </a:r>
            <a:r>
              <a:rPr lang="cs-CZ" dirty="0"/>
              <a:t>)</a:t>
            </a:r>
          </a:p>
          <a:p>
            <a:pPr marL="457200" indent="-457200">
              <a:buFont typeface="Arial" panose="020B0604020202020204" pitchFamily="34" charset="0"/>
              <a:buChar char="•"/>
            </a:pPr>
            <a:r>
              <a:rPr lang="cs-CZ" dirty="0"/>
              <a:t>Syndrom </a:t>
            </a:r>
            <a:r>
              <a:rPr lang="cs-CZ" dirty="0" err="1"/>
              <a:t>of</a:t>
            </a:r>
            <a:r>
              <a:rPr lang="cs-CZ" dirty="0"/>
              <a:t> </a:t>
            </a:r>
            <a:r>
              <a:rPr lang="cs-CZ" dirty="0" err="1"/>
              <a:t>secondary</a:t>
            </a:r>
            <a:r>
              <a:rPr lang="cs-CZ" dirty="0"/>
              <a:t> </a:t>
            </a:r>
            <a:r>
              <a:rPr lang="cs-CZ" dirty="0" err="1"/>
              <a:t>impairment</a:t>
            </a:r>
            <a:endParaRPr lang="cs-CZ" dirty="0"/>
          </a:p>
          <a:p>
            <a:r>
              <a:rPr lang="cs-CZ" dirty="0"/>
              <a:t>	(</a:t>
            </a:r>
            <a:r>
              <a:rPr lang="cs-CZ" dirty="0" err="1"/>
              <a:t>symptoms</a:t>
            </a:r>
            <a:r>
              <a:rPr lang="cs-CZ" dirty="0"/>
              <a:t> </a:t>
            </a:r>
            <a:r>
              <a:rPr lang="cs-CZ" dirty="0" err="1"/>
              <a:t>of</a:t>
            </a:r>
            <a:r>
              <a:rPr lang="cs-CZ" dirty="0"/>
              <a:t> </a:t>
            </a:r>
            <a:r>
              <a:rPr lang="cs-CZ" dirty="0" err="1"/>
              <a:t>another</a:t>
            </a:r>
            <a:r>
              <a:rPr lang="cs-CZ" dirty="0"/>
              <a:t> organ </a:t>
            </a:r>
            <a:r>
              <a:rPr lang="cs-CZ" dirty="0" err="1"/>
              <a:t>than</a:t>
            </a:r>
            <a:r>
              <a:rPr lang="cs-CZ" dirty="0"/>
              <a:t> </a:t>
            </a:r>
            <a:r>
              <a:rPr lang="cs-CZ" dirty="0" err="1"/>
              <a:t>which</a:t>
            </a:r>
            <a:r>
              <a:rPr lang="cs-CZ" dirty="0"/>
              <a:t> </a:t>
            </a:r>
            <a:r>
              <a:rPr lang="cs-CZ" dirty="0" err="1"/>
              <a:t>is</a:t>
            </a:r>
            <a:r>
              <a:rPr lang="cs-CZ" dirty="0"/>
              <a:t> </a:t>
            </a:r>
            <a:r>
              <a:rPr lang="cs-CZ" dirty="0" err="1"/>
              <a:t>the</a:t>
            </a:r>
            <a:r>
              <a:rPr lang="cs-CZ" dirty="0"/>
              <a:t> cause </a:t>
            </a:r>
            <a:r>
              <a:rPr lang="cs-CZ" dirty="0" err="1"/>
              <a:t>of</a:t>
            </a:r>
            <a:r>
              <a:rPr lang="cs-CZ" dirty="0"/>
              <a:t> </a:t>
            </a:r>
            <a:r>
              <a:rPr lang="cs-CZ" dirty="0" err="1"/>
              <a:t>disease</a:t>
            </a:r>
            <a:r>
              <a:rPr lang="cs-CZ" dirty="0"/>
              <a:t> 	</a:t>
            </a:r>
            <a:r>
              <a:rPr lang="cs-CZ" dirty="0" err="1"/>
              <a:t>e.g</a:t>
            </a:r>
            <a:r>
              <a:rPr lang="cs-CZ" dirty="0"/>
              <a:t>. </a:t>
            </a:r>
            <a:r>
              <a:rPr lang="cs-CZ" dirty="0" err="1"/>
              <a:t>disease</a:t>
            </a:r>
            <a:r>
              <a:rPr lang="cs-CZ" dirty="0"/>
              <a:t> </a:t>
            </a:r>
            <a:r>
              <a:rPr lang="cs-CZ" dirty="0" err="1"/>
              <a:t>of</a:t>
            </a:r>
            <a:r>
              <a:rPr lang="cs-CZ" dirty="0"/>
              <a:t> </a:t>
            </a:r>
            <a:r>
              <a:rPr lang="cs-CZ" dirty="0" err="1"/>
              <a:t>kidney</a:t>
            </a:r>
            <a:r>
              <a:rPr lang="cs-CZ" dirty="0"/>
              <a:t> </a:t>
            </a:r>
            <a:r>
              <a:rPr lang="cs-CZ" dirty="0" err="1"/>
              <a:t>leads</a:t>
            </a:r>
            <a:r>
              <a:rPr lang="cs-CZ" dirty="0"/>
              <a:t> to delirant </a:t>
            </a:r>
            <a:r>
              <a:rPr lang="cs-CZ" dirty="0" err="1"/>
              <a:t>state</a:t>
            </a:r>
            <a:r>
              <a:rPr lang="cs-CZ" dirty="0"/>
              <a:t>)</a:t>
            </a:r>
          </a:p>
          <a:p>
            <a:pPr marL="457200" indent="-457200">
              <a:buFont typeface="Arial" panose="020B0604020202020204" pitchFamily="34" charset="0"/>
              <a:buChar char="•"/>
            </a:pPr>
            <a:r>
              <a:rPr lang="cs-CZ" dirty="0" err="1"/>
              <a:t>Cascade</a:t>
            </a:r>
            <a:r>
              <a:rPr lang="cs-CZ" dirty="0"/>
              <a:t> </a:t>
            </a:r>
            <a:r>
              <a:rPr lang="cs-CZ" dirty="0" err="1"/>
              <a:t>reaction</a:t>
            </a:r>
            <a:r>
              <a:rPr lang="cs-CZ" dirty="0"/>
              <a:t> (</a:t>
            </a:r>
            <a:r>
              <a:rPr lang="cs-CZ" dirty="0" err="1"/>
              <a:t>chain</a:t>
            </a:r>
            <a:r>
              <a:rPr lang="cs-CZ" dirty="0"/>
              <a:t> </a:t>
            </a:r>
            <a:r>
              <a:rPr lang="cs-CZ" dirty="0" err="1"/>
              <a:t>of</a:t>
            </a:r>
            <a:r>
              <a:rPr lang="cs-CZ" dirty="0"/>
              <a:t> </a:t>
            </a:r>
            <a:r>
              <a:rPr lang="cs-CZ" dirty="0" err="1"/>
              <a:t>diseases</a:t>
            </a:r>
            <a:r>
              <a:rPr lang="cs-CZ" dirty="0"/>
              <a:t>)</a:t>
            </a:r>
          </a:p>
          <a:p>
            <a:pPr marL="457200" indent="-457200">
              <a:buFont typeface="Arial" panose="020B0604020202020204" pitchFamily="34" charset="0"/>
              <a:buChar char="•"/>
            </a:pPr>
            <a:r>
              <a:rPr lang="cs-CZ" dirty="0" err="1"/>
              <a:t>Atypic</a:t>
            </a:r>
            <a:r>
              <a:rPr lang="cs-CZ" dirty="0"/>
              <a:t> </a:t>
            </a:r>
            <a:r>
              <a:rPr lang="cs-CZ" dirty="0" err="1"/>
              <a:t>reactions</a:t>
            </a:r>
            <a:r>
              <a:rPr lang="cs-CZ" dirty="0"/>
              <a:t> to </a:t>
            </a:r>
            <a:r>
              <a:rPr lang="cs-CZ" dirty="0" err="1"/>
              <a:t>drugs</a:t>
            </a:r>
            <a:endParaRPr lang="cs-CZ" dirty="0"/>
          </a:p>
          <a:p>
            <a:endParaRPr lang="cs-CZ" dirty="0"/>
          </a:p>
          <a:p>
            <a:pPr marL="457200" indent="-457200">
              <a:buFont typeface="Wingdings" panose="05000000000000000000" pitchFamily="2" charset="2"/>
              <a:buChar char="Ø"/>
            </a:pPr>
            <a:endParaRPr lang="cs-CZ" dirty="0"/>
          </a:p>
          <a:p>
            <a:pPr marL="457200" indent="-457200">
              <a:buFont typeface="Wingdings" panose="05000000000000000000" pitchFamily="2" charset="2"/>
              <a:buChar char="Ø"/>
            </a:pPr>
            <a:endParaRPr lang="en-US" altLang="cs-CZ" dirty="0">
              <a:solidFill>
                <a:srgbClr val="FFFF00"/>
              </a:solidFill>
            </a:endParaRPr>
          </a:p>
        </p:txBody>
      </p:sp>
      <p:pic>
        <p:nvPicPr>
          <p:cNvPr id="3" name="Zvuk 2">
            <a:hlinkClick r:id="" action="ppaction://media"/>
            <a:extLst>
              <a:ext uri="{FF2B5EF4-FFF2-40B4-BE49-F238E27FC236}">
                <a16:creationId xmlns:a16="http://schemas.microsoft.com/office/drawing/2014/main" id="{61E0168E-0E7B-4E5D-B201-78825C41F2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3804134"/>
      </p:ext>
    </p:extLst>
  </p:cSld>
  <p:clrMapOvr>
    <a:masterClrMapping/>
  </p:clrMapOvr>
  <mc:AlternateContent xmlns:mc="http://schemas.openxmlformats.org/markup-compatibility/2006" xmlns:p14="http://schemas.microsoft.com/office/powerpoint/2010/main">
    <mc:Choice Requires="p14">
      <p:transition spd="slow" p14:dur="2000" advTm="130896"/>
    </mc:Choice>
    <mc:Fallback xmlns="">
      <p:transition spd="slow" advTm="13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A20540B-9707-4AD8-AA81-211D9E1CEDBC}"/>
              </a:ext>
            </a:extLst>
          </p:cNvPr>
          <p:cNvSpPr>
            <a:spLocks noGrp="1" noChangeArrowheads="1"/>
          </p:cNvSpPr>
          <p:nvPr>
            <p:ph type="title"/>
          </p:nvPr>
        </p:nvSpPr>
        <p:spPr/>
        <p:txBody>
          <a:bodyPr/>
          <a:lstStyle/>
          <a:p>
            <a:r>
              <a:rPr lang="en-US" dirty="0"/>
              <a:t>Changes of PD in old age</a:t>
            </a:r>
            <a:endParaRPr lang="cs-CZ" altLang="cs-CZ" b="1" dirty="0">
              <a:solidFill>
                <a:srgbClr val="FF0066"/>
              </a:solidFill>
            </a:endParaRPr>
          </a:p>
        </p:txBody>
      </p:sp>
      <p:sp>
        <p:nvSpPr>
          <p:cNvPr id="75779" name="Rectangle 3">
            <a:extLst>
              <a:ext uri="{FF2B5EF4-FFF2-40B4-BE49-F238E27FC236}">
                <a16:creationId xmlns:a16="http://schemas.microsoft.com/office/drawing/2014/main" id="{3F529A02-7E96-4950-B41C-583788586AFB}"/>
              </a:ext>
            </a:extLst>
          </p:cNvPr>
          <p:cNvSpPr>
            <a:spLocks noGrp="1" noChangeArrowheads="1"/>
          </p:cNvSpPr>
          <p:nvPr>
            <p:ph type="body" idx="1"/>
          </p:nvPr>
        </p:nvSpPr>
        <p:spPr/>
        <p:txBody>
          <a:bodyPr/>
          <a:lstStyle/>
          <a:p>
            <a:r>
              <a:rPr lang="en-US" dirty="0"/>
              <a:t>Very variable </a:t>
            </a:r>
            <a:endParaRPr lang="cs-CZ" dirty="0"/>
          </a:p>
          <a:p>
            <a:r>
              <a:rPr lang="en-US" dirty="0"/>
              <a:t>Tissue hypoxia </a:t>
            </a:r>
            <a:endParaRPr lang="cs-CZ" dirty="0"/>
          </a:p>
          <a:p>
            <a:r>
              <a:rPr lang="en-US" dirty="0"/>
              <a:t>Dysfunction of regulatory mechanisms </a:t>
            </a:r>
            <a:endParaRPr lang="cs-CZ" dirty="0"/>
          </a:p>
          <a:p>
            <a:r>
              <a:rPr lang="en-US" dirty="0"/>
              <a:t>Change of sensibility of target structures </a:t>
            </a:r>
            <a:endParaRPr lang="cs-CZ" dirty="0"/>
          </a:p>
          <a:p>
            <a:endParaRPr lang="cs-CZ" dirty="0"/>
          </a:p>
          <a:p>
            <a:endParaRPr lang="cs-CZ" dirty="0"/>
          </a:p>
          <a:p>
            <a:r>
              <a:rPr lang="en-US" dirty="0"/>
              <a:t>= </a:t>
            </a:r>
            <a:r>
              <a:rPr lang="en-US" b="1" dirty="0" err="1">
                <a:solidFill>
                  <a:srgbClr val="FF0000"/>
                </a:solidFill>
              </a:rPr>
              <a:t>hyperergic</a:t>
            </a:r>
            <a:r>
              <a:rPr lang="en-US" b="1" dirty="0">
                <a:solidFill>
                  <a:srgbClr val="FF0000"/>
                </a:solidFill>
              </a:rPr>
              <a:t> </a:t>
            </a:r>
            <a:r>
              <a:rPr lang="cs-CZ" b="1" dirty="0" err="1">
                <a:solidFill>
                  <a:srgbClr val="FF0000"/>
                </a:solidFill>
              </a:rPr>
              <a:t>or</a:t>
            </a:r>
            <a:r>
              <a:rPr lang="cs-CZ" b="1" dirty="0">
                <a:solidFill>
                  <a:srgbClr val="FF0000"/>
                </a:solidFill>
              </a:rPr>
              <a:t> </a:t>
            </a:r>
            <a:r>
              <a:rPr lang="cs-CZ" b="1" dirty="0" err="1">
                <a:solidFill>
                  <a:srgbClr val="FF0000"/>
                </a:solidFill>
              </a:rPr>
              <a:t>paradoxical</a:t>
            </a:r>
            <a:r>
              <a:rPr lang="cs-CZ" b="1" dirty="0">
                <a:solidFill>
                  <a:srgbClr val="FF0000"/>
                </a:solidFill>
              </a:rPr>
              <a:t> </a:t>
            </a:r>
            <a:r>
              <a:rPr lang="en-US" b="1" dirty="0" err="1">
                <a:solidFill>
                  <a:srgbClr val="FF0000"/>
                </a:solidFill>
              </a:rPr>
              <a:t>reactio</a:t>
            </a:r>
            <a:r>
              <a:rPr lang="cs-CZ" b="1" dirty="0" err="1">
                <a:solidFill>
                  <a:srgbClr val="FF0000"/>
                </a:solidFill>
              </a:rPr>
              <a:t>ns</a:t>
            </a:r>
            <a:r>
              <a:rPr lang="en-US" b="1" dirty="0">
                <a:solidFill>
                  <a:srgbClr val="FF0000"/>
                </a:solidFill>
              </a:rPr>
              <a:t> </a:t>
            </a:r>
            <a:endParaRPr lang="en-US" altLang="cs-CZ" b="1" dirty="0">
              <a:solidFill>
                <a:srgbClr val="FF0000"/>
              </a:solidFill>
            </a:endParaRPr>
          </a:p>
        </p:txBody>
      </p:sp>
      <p:pic>
        <p:nvPicPr>
          <p:cNvPr id="2" name="Zvuk 1">
            <a:hlinkClick r:id="" action="ppaction://media"/>
            <a:extLst>
              <a:ext uri="{FF2B5EF4-FFF2-40B4-BE49-F238E27FC236}">
                <a16:creationId xmlns:a16="http://schemas.microsoft.com/office/drawing/2014/main" id="{C900FA3B-3E5F-41B9-9944-8E0E41E64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616"/>
    </mc:Choice>
    <mc:Fallback xmlns="">
      <p:transition spd="slow" advTm="24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8678989-A159-4081-A7BC-DFBBBE29DC2E}"/>
              </a:ext>
            </a:extLst>
          </p:cNvPr>
          <p:cNvSpPr>
            <a:spLocks noGrp="1" noChangeArrowheads="1"/>
          </p:cNvSpPr>
          <p:nvPr>
            <p:ph type="title"/>
          </p:nvPr>
        </p:nvSpPr>
        <p:spPr>
          <a:xfrm>
            <a:off x="853350" y="758100"/>
            <a:ext cx="10753200" cy="451576"/>
          </a:xfrm>
        </p:spPr>
        <p:txBody>
          <a:bodyPr/>
          <a:lstStyle/>
          <a:p>
            <a:r>
              <a:rPr lang="en-US" dirty="0"/>
              <a:t>Changes of PD in old age</a:t>
            </a:r>
            <a:r>
              <a:rPr lang="cs-CZ" dirty="0"/>
              <a:t> - </a:t>
            </a:r>
            <a:r>
              <a:rPr lang="cs-CZ" dirty="0" err="1"/>
              <a:t>examples</a:t>
            </a:r>
            <a:endParaRPr lang="cs-CZ" altLang="cs-CZ" b="1" dirty="0">
              <a:solidFill>
                <a:srgbClr val="FF0066"/>
              </a:solidFill>
            </a:endParaRPr>
          </a:p>
        </p:txBody>
      </p:sp>
      <p:sp>
        <p:nvSpPr>
          <p:cNvPr id="77827" name="Rectangle 3">
            <a:extLst>
              <a:ext uri="{FF2B5EF4-FFF2-40B4-BE49-F238E27FC236}">
                <a16:creationId xmlns:a16="http://schemas.microsoft.com/office/drawing/2014/main" id="{E1F8F9AD-E67A-4C60-9F86-8EB8E408BDDD}"/>
              </a:ext>
            </a:extLst>
          </p:cNvPr>
          <p:cNvSpPr>
            <a:spLocks noGrp="1" noChangeArrowheads="1"/>
          </p:cNvSpPr>
          <p:nvPr>
            <p:ph type="body" idx="1"/>
          </p:nvPr>
        </p:nvSpPr>
        <p:spPr>
          <a:xfrm>
            <a:off x="720000" y="1412875"/>
            <a:ext cx="10176600" cy="5068888"/>
          </a:xfrm>
        </p:spPr>
        <p:txBody>
          <a:bodyPr/>
          <a:lstStyle/>
          <a:p>
            <a:pPr>
              <a:lnSpc>
                <a:spcPct val="110000"/>
              </a:lnSpc>
            </a:pPr>
            <a:r>
              <a:rPr lang="cs-CZ" sz="2400" b="1" dirty="0"/>
              <a:t>ATB </a:t>
            </a:r>
            <a:r>
              <a:rPr lang="cs-CZ" sz="2400" b="1" dirty="0" err="1"/>
              <a:t>aminoglycosides</a:t>
            </a:r>
            <a:r>
              <a:rPr lang="cs-CZ" sz="2400" b="1" dirty="0"/>
              <a:t>: </a:t>
            </a:r>
          </a:p>
          <a:p>
            <a:pPr>
              <a:lnSpc>
                <a:spcPct val="110000"/>
              </a:lnSpc>
            </a:pPr>
            <a:r>
              <a:rPr lang="cs-CZ" sz="2400" dirty="0"/>
              <a:t>	</a:t>
            </a:r>
            <a:r>
              <a:rPr lang="cs-CZ" sz="2400" dirty="0" err="1"/>
              <a:t>lower</a:t>
            </a:r>
            <a:r>
              <a:rPr lang="cs-CZ" sz="2400" dirty="0"/>
              <a:t> </a:t>
            </a:r>
            <a:r>
              <a:rPr lang="cs-CZ" sz="2400" dirty="0" err="1"/>
              <a:t>doses</a:t>
            </a:r>
            <a:r>
              <a:rPr lang="cs-CZ" sz="2400" dirty="0"/>
              <a:t> in case </a:t>
            </a:r>
            <a:r>
              <a:rPr lang="cs-CZ" sz="2400" dirty="0" err="1"/>
              <a:t>of</a:t>
            </a:r>
            <a:r>
              <a:rPr lang="cs-CZ" sz="2400" dirty="0"/>
              <a:t> </a:t>
            </a:r>
            <a:r>
              <a:rPr lang="cs-CZ" sz="2400" dirty="0" err="1"/>
              <a:t>lower</a:t>
            </a:r>
            <a:r>
              <a:rPr lang="cs-CZ" sz="2400" dirty="0"/>
              <a:t> GF (</a:t>
            </a:r>
            <a:r>
              <a:rPr lang="cs-CZ" sz="2400" dirty="0" err="1"/>
              <a:t>correction</a:t>
            </a:r>
            <a:r>
              <a:rPr lang="cs-CZ" sz="2400" dirty="0"/>
              <a:t> </a:t>
            </a:r>
            <a:r>
              <a:rPr lang="cs-CZ" sz="2400" dirty="0" err="1"/>
              <a:t>according</a:t>
            </a:r>
            <a:r>
              <a:rPr lang="cs-CZ" sz="2400" dirty="0"/>
              <a:t> to CL CR) </a:t>
            </a:r>
          </a:p>
          <a:p>
            <a:pPr>
              <a:lnSpc>
                <a:spcPct val="110000"/>
              </a:lnSpc>
            </a:pPr>
            <a:r>
              <a:rPr lang="cs-CZ" sz="2400" b="1" dirty="0" err="1"/>
              <a:t>Antihypertensives</a:t>
            </a:r>
            <a:r>
              <a:rPr lang="cs-CZ" sz="2400" b="1" dirty="0"/>
              <a:t>: </a:t>
            </a:r>
          </a:p>
          <a:p>
            <a:pPr>
              <a:lnSpc>
                <a:spcPct val="110000"/>
              </a:lnSpc>
            </a:pPr>
            <a:r>
              <a:rPr lang="cs-CZ" sz="2400" dirty="0"/>
              <a:t>	</a:t>
            </a:r>
            <a:r>
              <a:rPr lang="cs-CZ" sz="2400" dirty="0" err="1"/>
              <a:t>orthostatic</a:t>
            </a:r>
            <a:r>
              <a:rPr lang="cs-CZ" sz="2400" dirty="0"/>
              <a:t> </a:t>
            </a:r>
            <a:r>
              <a:rPr lang="cs-CZ" sz="2400" dirty="0" err="1"/>
              <a:t>hypotension</a:t>
            </a:r>
            <a:r>
              <a:rPr lang="cs-CZ" sz="2400" dirty="0"/>
              <a:t>, </a:t>
            </a:r>
            <a:r>
              <a:rPr lang="cs-CZ" sz="2400" dirty="0" err="1"/>
              <a:t>psychical</a:t>
            </a:r>
            <a:r>
              <a:rPr lang="cs-CZ" sz="2400" dirty="0"/>
              <a:t> </a:t>
            </a:r>
            <a:r>
              <a:rPr lang="cs-CZ" sz="2400" dirty="0" err="1"/>
              <a:t>alternations</a:t>
            </a:r>
            <a:r>
              <a:rPr lang="cs-CZ" sz="2400" dirty="0"/>
              <a:t> (</a:t>
            </a:r>
            <a:r>
              <a:rPr lang="cs-CZ" sz="2400" dirty="0" err="1"/>
              <a:t>confusion</a:t>
            </a:r>
            <a:r>
              <a:rPr lang="cs-CZ" sz="2400" dirty="0"/>
              <a:t>) </a:t>
            </a:r>
          </a:p>
          <a:p>
            <a:pPr>
              <a:lnSpc>
                <a:spcPct val="110000"/>
              </a:lnSpc>
            </a:pPr>
            <a:r>
              <a:rPr lang="cs-CZ" sz="2400" b="1" dirty="0" err="1"/>
              <a:t>Anticoagulants</a:t>
            </a:r>
            <a:r>
              <a:rPr lang="cs-CZ" sz="2400" b="1" dirty="0"/>
              <a:t>: </a:t>
            </a:r>
          </a:p>
          <a:p>
            <a:pPr>
              <a:lnSpc>
                <a:spcPct val="110000"/>
              </a:lnSpc>
            </a:pPr>
            <a:r>
              <a:rPr lang="cs-CZ" sz="2400" dirty="0"/>
              <a:t>	</a:t>
            </a:r>
            <a:r>
              <a:rPr lang="cs-CZ" sz="2400" dirty="0" err="1"/>
              <a:t>bleeding</a:t>
            </a:r>
            <a:r>
              <a:rPr lang="cs-CZ" sz="2400" dirty="0"/>
              <a:t> </a:t>
            </a:r>
            <a:r>
              <a:rPr lang="cs-CZ" sz="2400" dirty="0" err="1"/>
              <a:t>from</a:t>
            </a:r>
            <a:r>
              <a:rPr lang="cs-CZ" sz="2400" dirty="0"/>
              <a:t> GIT (</a:t>
            </a:r>
            <a:r>
              <a:rPr lang="cs-CZ" sz="2400" dirty="0" err="1"/>
              <a:t>decreased</a:t>
            </a:r>
            <a:r>
              <a:rPr lang="cs-CZ" sz="2400" dirty="0"/>
              <a:t> </a:t>
            </a:r>
            <a:r>
              <a:rPr lang="cs-CZ" sz="2400" dirty="0" err="1"/>
              <a:t>absorption</a:t>
            </a:r>
            <a:r>
              <a:rPr lang="cs-CZ" sz="2400" dirty="0"/>
              <a:t> </a:t>
            </a:r>
            <a:r>
              <a:rPr lang="cs-CZ" sz="2400" dirty="0" err="1"/>
              <a:t>of</a:t>
            </a:r>
            <a:r>
              <a:rPr lang="cs-CZ" sz="2400" dirty="0"/>
              <a:t> vitamin K and 	</a:t>
            </a:r>
            <a:r>
              <a:rPr lang="cs-CZ" sz="2400" dirty="0" err="1"/>
              <a:t>decreased</a:t>
            </a:r>
            <a:r>
              <a:rPr lang="cs-CZ" sz="2400" dirty="0"/>
              <a:t> </a:t>
            </a:r>
            <a:r>
              <a:rPr lang="cs-CZ" sz="2400" dirty="0" err="1"/>
              <a:t>synthesis</a:t>
            </a:r>
            <a:r>
              <a:rPr lang="cs-CZ" sz="2400" dirty="0"/>
              <a:t> </a:t>
            </a:r>
            <a:r>
              <a:rPr lang="cs-CZ" sz="2400" dirty="0" err="1"/>
              <a:t>of</a:t>
            </a:r>
            <a:r>
              <a:rPr lang="cs-CZ" sz="2400" dirty="0"/>
              <a:t> </a:t>
            </a:r>
            <a:r>
              <a:rPr lang="cs-CZ" sz="2400" dirty="0" err="1"/>
              <a:t>prothrombin</a:t>
            </a:r>
            <a:r>
              <a:rPr lang="cs-CZ" sz="2400" dirty="0"/>
              <a:t>) </a:t>
            </a:r>
          </a:p>
          <a:p>
            <a:pPr>
              <a:lnSpc>
                <a:spcPct val="110000"/>
              </a:lnSpc>
            </a:pPr>
            <a:r>
              <a:rPr lang="cs-CZ" sz="2400" b="1" dirty="0"/>
              <a:t>NSAID: </a:t>
            </a:r>
          </a:p>
          <a:p>
            <a:pPr>
              <a:lnSpc>
                <a:spcPct val="110000"/>
              </a:lnSpc>
            </a:pPr>
            <a:r>
              <a:rPr lang="cs-CZ" sz="2400" dirty="0"/>
              <a:t>	in 25% </a:t>
            </a:r>
            <a:r>
              <a:rPr lang="cs-CZ" sz="2400" dirty="0" err="1"/>
              <a:t>hematemesis</a:t>
            </a:r>
            <a:r>
              <a:rPr lang="cs-CZ" sz="2400" dirty="0"/>
              <a:t> </a:t>
            </a:r>
          </a:p>
          <a:p>
            <a:pPr>
              <a:lnSpc>
                <a:spcPct val="110000"/>
              </a:lnSpc>
            </a:pPr>
            <a:r>
              <a:rPr lang="cs-CZ" sz="2400" b="1" dirty="0" err="1"/>
              <a:t>Anticholinergic</a:t>
            </a:r>
            <a:r>
              <a:rPr lang="cs-CZ" sz="2400" b="1" dirty="0"/>
              <a:t> </a:t>
            </a:r>
            <a:r>
              <a:rPr lang="cs-CZ" sz="2400" b="1" dirty="0" err="1"/>
              <a:t>drugs</a:t>
            </a:r>
            <a:r>
              <a:rPr lang="cs-CZ" sz="2400" b="1" dirty="0"/>
              <a:t>: </a:t>
            </a:r>
          </a:p>
          <a:p>
            <a:pPr>
              <a:lnSpc>
                <a:spcPct val="110000"/>
              </a:lnSpc>
            </a:pPr>
            <a:r>
              <a:rPr lang="cs-CZ" sz="2400" dirty="0"/>
              <a:t>	</a:t>
            </a:r>
            <a:r>
              <a:rPr lang="cs-CZ" sz="2400" dirty="0" err="1"/>
              <a:t>higher</a:t>
            </a:r>
            <a:r>
              <a:rPr lang="cs-CZ" sz="2400" dirty="0"/>
              <a:t> toxicity, </a:t>
            </a:r>
            <a:r>
              <a:rPr lang="cs-CZ" sz="2400" dirty="0" err="1"/>
              <a:t>depression</a:t>
            </a:r>
            <a:r>
              <a:rPr lang="cs-CZ" sz="2400" dirty="0"/>
              <a:t>, </a:t>
            </a:r>
            <a:r>
              <a:rPr lang="cs-CZ" sz="2400" dirty="0" err="1"/>
              <a:t>confusion</a:t>
            </a:r>
            <a:r>
              <a:rPr lang="cs-CZ" sz="2400" dirty="0"/>
              <a:t> </a:t>
            </a:r>
            <a:endParaRPr lang="en-US" altLang="cs-CZ" sz="2400" dirty="0">
              <a:solidFill>
                <a:srgbClr val="FEEC02"/>
              </a:solidFill>
            </a:endParaRPr>
          </a:p>
        </p:txBody>
      </p:sp>
      <p:pic>
        <p:nvPicPr>
          <p:cNvPr id="2" name="Zvuk 1">
            <a:hlinkClick r:id="" action="ppaction://media"/>
            <a:extLst>
              <a:ext uri="{FF2B5EF4-FFF2-40B4-BE49-F238E27FC236}">
                <a16:creationId xmlns:a16="http://schemas.microsoft.com/office/drawing/2014/main" id="{4937926B-7071-4D90-86FB-D1C1848AB9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570"/>
    </mc:Choice>
    <mc:Fallback xmlns="">
      <p:transition spd="slow" advTm="66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0E6FDDB-8AC1-4DF0-9907-81DD64AF3658}"/>
              </a:ext>
            </a:extLst>
          </p:cNvPr>
          <p:cNvSpPr>
            <a:spLocks noGrp="1" noChangeArrowheads="1"/>
          </p:cNvSpPr>
          <p:nvPr>
            <p:ph type="title"/>
          </p:nvPr>
        </p:nvSpPr>
        <p:spPr>
          <a:xfrm>
            <a:off x="641684" y="188913"/>
            <a:ext cx="11074066" cy="1143000"/>
          </a:xfrm>
        </p:spPr>
        <p:txBody>
          <a:bodyPr/>
          <a:lstStyle/>
          <a:p>
            <a:pPr>
              <a:lnSpc>
                <a:spcPct val="80000"/>
              </a:lnSpc>
            </a:pPr>
            <a:r>
              <a:rPr lang="en-US" dirty="0"/>
              <a:t>Overview of factors</a:t>
            </a:r>
            <a:r>
              <a:rPr lang="cs-CZ" dirty="0"/>
              <a:t> </a:t>
            </a:r>
            <a:r>
              <a:rPr lang="cs-CZ" dirty="0" err="1"/>
              <a:t>affecting</a:t>
            </a:r>
            <a:r>
              <a:rPr lang="cs-CZ" dirty="0"/>
              <a:t> </a:t>
            </a:r>
            <a:r>
              <a:rPr lang="cs-CZ" dirty="0" err="1"/>
              <a:t>drug</a:t>
            </a:r>
            <a:r>
              <a:rPr lang="cs-CZ" dirty="0"/>
              <a:t> </a:t>
            </a:r>
            <a:r>
              <a:rPr lang="cs-CZ" dirty="0" err="1"/>
              <a:t>effects</a:t>
            </a:r>
            <a:r>
              <a:rPr lang="en-US" dirty="0"/>
              <a:t> </a:t>
            </a:r>
            <a:endParaRPr lang="cs-CZ" dirty="0"/>
          </a:p>
        </p:txBody>
      </p:sp>
      <p:sp>
        <p:nvSpPr>
          <p:cNvPr id="8195" name="Rectangle 3">
            <a:extLst>
              <a:ext uri="{FF2B5EF4-FFF2-40B4-BE49-F238E27FC236}">
                <a16:creationId xmlns:a16="http://schemas.microsoft.com/office/drawing/2014/main" id="{49664D21-5126-4171-B1AD-C8B93769BAEA}"/>
              </a:ext>
            </a:extLst>
          </p:cNvPr>
          <p:cNvSpPr>
            <a:spLocks noGrp="1" noChangeArrowheads="1"/>
          </p:cNvSpPr>
          <p:nvPr>
            <p:ph type="body" idx="1"/>
          </p:nvPr>
        </p:nvSpPr>
        <p:spPr>
          <a:xfrm>
            <a:off x="641684" y="1090864"/>
            <a:ext cx="9569116" cy="5767138"/>
          </a:xfrm>
        </p:spPr>
        <p:txBody>
          <a:bodyPr/>
          <a:lstStyle/>
          <a:p>
            <a:pPr>
              <a:lnSpc>
                <a:spcPct val="80000"/>
              </a:lnSpc>
            </a:pPr>
            <a:r>
              <a:rPr lang="cs-CZ" b="1" dirty="0">
                <a:solidFill>
                  <a:srgbClr val="FF0000"/>
                </a:solidFill>
              </a:rPr>
              <a:t>A.</a:t>
            </a:r>
            <a:r>
              <a:rPr lang="en-US" b="1" dirty="0">
                <a:solidFill>
                  <a:srgbClr val="FF0000"/>
                </a:solidFill>
              </a:rPr>
              <a:t>Factors related to drug: </a:t>
            </a:r>
            <a:endParaRPr lang="cs-CZ" b="1" dirty="0">
              <a:solidFill>
                <a:srgbClr val="FF0000"/>
              </a:solidFill>
            </a:endParaRPr>
          </a:p>
          <a:p>
            <a:pPr>
              <a:lnSpc>
                <a:spcPct val="80000"/>
              </a:lnSpc>
            </a:pPr>
            <a:r>
              <a:rPr lang="en-US" dirty="0"/>
              <a:t>Physical and chemical properties</a:t>
            </a:r>
            <a:endParaRPr lang="cs-CZ" dirty="0"/>
          </a:p>
          <a:p>
            <a:pPr>
              <a:lnSpc>
                <a:spcPct val="80000"/>
              </a:lnSpc>
            </a:pPr>
            <a:r>
              <a:rPr lang="en-US" dirty="0"/>
              <a:t>Dose </a:t>
            </a:r>
            <a:endParaRPr lang="cs-CZ" dirty="0"/>
          </a:p>
          <a:p>
            <a:pPr>
              <a:lnSpc>
                <a:spcPct val="80000"/>
              </a:lnSpc>
            </a:pPr>
            <a:r>
              <a:rPr lang="en-US" dirty="0"/>
              <a:t>Drug form </a:t>
            </a:r>
            <a:endParaRPr lang="cs-CZ" dirty="0"/>
          </a:p>
          <a:p>
            <a:pPr>
              <a:lnSpc>
                <a:spcPct val="80000"/>
              </a:lnSpc>
            </a:pPr>
            <a:r>
              <a:rPr lang="en-US" dirty="0"/>
              <a:t>Combination of drugs </a:t>
            </a:r>
            <a:endParaRPr lang="cs-CZ" dirty="0"/>
          </a:p>
          <a:p>
            <a:pPr>
              <a:lnSpc>
                <a:spcPct val="80000"/>
              </a:lnSpc>
            </a:pPr>
            <a:r>
              <a:rPr lang="en-US" dirty="0"/>
              <a:t>Food administered together with a drug </a:t>
            </a:r>
            <a:endParaRPr lang="cs-CZ" dirty="0"/>
          </a:p>
          <a:p>
            <a:pPr>
              <a:lnSpc>
                <a:spcPct val="80000"/>
              </a:lnSpc>
            </a:pPr>
            <a:r>
              <a:rPr lang="en-US" dirty="0"/>
              <a:t>Repeated administration </a:t>
            </a:r>
            <a:endParaRPr lang="cs-CZ" dirty="0"/>
          </a:p>
          <a:p>
            <a:pPr marL="342900" indent="-342900">
              <a:lnSpc>
                <a:spcPct val="80000"/>
              </a:lnSpc>
              <a:buAutoNum type="alphaUcPeriod"/>
            </a:pPr>
            <a:endParaRPr lang="cs-CZ" dirty="0"/>
          </a:p>
          <a:p>
            <a:pPr>
              <a:lnSpc>
                <a:spcPct val="80000"/>
              </a:lnSpc>
            </a:pPr>
            <a:r>
              <a:rPr lang="en-US" b="1" dirty="0">
                <a:solidFill>
                  <a:srgbClr val="FF0000"/>
                </a:solidFill>
              </a:rPr>
              <a:t>B. Factors related to organism: </a:t>
            </a:r>
            <a:endParaRPr lang="cs-CZ" b="1" dirty="0">
              <a:solidFill>
                <a:srgbClr val="FF0000"/>
              </a:solidFill>
            </a:endParaRPr>
          </a:p>
          <a:p>
            <a:pPr>
              <a:lnSpc>
                <a:spcPct val="80000"/>
              </a:lnSpc>
            </a:pPr>
            <a:r>
              <a:rPr lang="en-US" dirty="0"/>
              <a:t>Age </a:t>
            </a:r>
            <a:endParaRPr lang="cs-CZ" dirty="0"/>
          </a:p>
          <a:p>
            <a:pPr>
              <a:lnSpc>
                <a:spcPct val="80000"/>
              </a:lnSpc>
            </a:pPr>
            <a:r>
              <a:rPr lang="en-US" dirty="0"/>
              <a:t>Gender </a:t>
            </a:r>
            <a:endParaRPr lang="cs-CZ" dirty="0"/>
          </a:p>
          <a:p>
            <a:pPr>
              <a:lnSpc>
                <a:spcPct val="80000"/>
              </a:lnSpc>
            </a:pPr>
            <a:r>
              <a:rPr lang="en-US" dirty="0"/>
              <a:t>Weight and body constitution </a:t>
            </a:r>
            <a:endParaRPr lang="cs-CZ" dirty="0"/>
          </a:p>
          <a:p>
            <a:pPr>
              <a:lnSpc>
                <a:spcPct val="80000"/>
              </a:lnSpc>
            </a:pPr>
            <a:r>
              <a:rPr lang="en-US" dirty="0"/>
              <a:t>Circadian </a:t>
            </a:r>
            <a:r>
              <a:rPr lang="en-US" dirty="0" err="1"/>
              <a:t>rhytms</a:t>
            </a:r>
            <a:r>
              <a:rPr lang="en-US" dirty="0"/>
              <a:t> </a:t>
            </a:r>
            <a:endParaRPr lang="cs-CZ" dirty="0"/>
          </a:p>
          <a:p>
            <a:pPr>
              <a:lnSpc>
                <a:spcPct val="80000"/>
              </a:lnSpc>
            </a:pPr>
            <a:r>
              <a:rPr lang="en-US" dirty="0"/>
              <a:t>Pathological state of organism </a:t>
            </a:r>
            <a:endParaRPr lang="cs-CZ" dirty="0"/>
          </a:p>
          <a:p>
            <a:pPr>
              <a:lnSpc>
                <a:spcPct val="80000"/>
              </a:lnSpc>
            </a:pPr>
            <a:r>
              <a:rPr lang="en-US" dirty="0"/>
              <a:t>Genotype/</a:t>
            </a:r>
            <a:r>
              <a:rPr lang="en-US" dirty="0" err="1"/>
              <a:t>fenotype</a:t>
            </a:r>
            <a:r>
              <a:rPr lang="en-US" dirty="0"/>
              <a:t> (Race group/ethnic group</a:t>
            </a:r>
            <a:r>
              <a:rPr lang="cs-CZ" dirty="0"/>
              <a:t>)</a:t>
            </a:r>
            <a:endParaRPr lang="en-US" altLang="cs-CZ" dirty="0">
              <a:solidFill>
                <a:srgbClr val="FFFF00"/>
              </a:solidFill>
            </a:endParaRPr>
          </a:p>
        </p:txBody>
      </p:sp>
      <p:pic>
        <p:nvPicPr>
          <p:cNvPr id="3" name="Zvuk 2">
            <a:hlinkClick r:id="" action="ppaction://media"/>
            <a:extLst>
              <a:ext uri="{FF2B5EF4-FFF2-40B4-BE49-F238E27FC236}">
                <a16:creationId xmlns:a16="http://schemas.microsoft.com/office/drawing/2014/main" id="{CFE40402-9A6A-415C-846A-49D2C30528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58"/>
    </mc:Choice>
    <mc:Fallback xmlns="">
      <p:transition spd="slow" advTm="35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8678989-A159-4081-A7BC-DFBBBE29DC2E}"/>
              </a:ext>
            </a:extLst>
          </p:cNvPr>
          <p:cNvSpPr>
            <a:spLocks noGrp="1" noChangeArrowheads="1"/>
          </p:cNvSpPr>
          <p:nvPr>
            <p:ph type="title"/>
          </p:nvPr>
        </p:nvSpPr>
        <p:spPr>
          <a:xfrm>
            <a:off x="476250" y="628650"/>
            <a:ext cx="10996950" cy="542926"/>
          </a:xfrm>
        </p:spPr>
        <p:txBody>
          <a:bodyPr/>
          <a:lstStyle/>
          <a:p>
            <a:r>
              <a:rPr lang="cs-CZ" sz="3600" dirty="0" err="1"/>
              <a:t>The</a:t>
            </a:r>
            <a:r>
              <a:rPr lang="cs-CZ" sz="3600" dirty="0"/>
              <a:t> most </a:t>
            </a:r>
            <a:r>
              <a:rPr lang="cs-CZ" sz="3600" dirty="0" err="1"/>
              <a:t>often</a:t>
            </a:r>
            <a:r>
              <a:rPr lang="cs-CZ" sz="3600" dirty="0"/>
              <a:t> </a:t>
            </a:r>
            <a:r>
              <a:rPr lang="cs-CZ" sz="3600" dirty="0" err="1"/>
              <a:t>mistakes</a:t>
            </a:r>
            <a:r>
              <a:rPr lang="cs-CZ" sz="3600" dirty="0"/>
              <a:t> in </a:t>
            </a:r>
            <a:r>
              <a:rPr lang="cs-CZ" sz="3600" dirty="0" err="1"/>
              <a:t>prescription</a:t>
            </a:r>
            <a:r>
              <a:rPr lang="cs-CZ" sz="3600" dirty="0"/>
              <a:t> in </a:t>
            </a:r>
            <a:r>
              <a:rPr lang="cs-CZ" sz="3600" dirty="0" err="1"/>
              <a:t>old</a:t>
            </a:r>
            <a:r>
              <a:rPr lang="cs-CZ" sz="3600" dirty="0"/>
              <a:t> </a:t>
            </a:r>
            <a:r>
              <a:rPr lang="cs-CZ" sz="3600" dirty="0" err="1"/>
              <a:t>age</a:t>
            </a:r>
            <a:endParaRPr lang="cs-CZ" altLang="cs-CZ" sz="3600" b="1" dirty="0">
              <a:solidFill>
                <a:srgbClr val="FF0066"/>
              </a:solidFill>
            </a:endParaRPr>
          </a:p>
        </p:txBody>
      </p:sp>
      <p:sp>
        <p:nvSpPr>
          <p:cNvPr id="77827" name="Rectangle 3">
            <a:extLst>
              <a:ext uri="{FF2B5EF4-FFF2-40B4-BE49-F238E27FC236}">
                <a16:creationId xmlns:a16="http://schemas.microsoft.com/office/drawing/2014/main" id="{E1F8F9AD-E67A-4C60-9F86-8EB8E408BDDD}"/>
              </a:ext>
            </a:extLst>
          </p:cNvPr>
          <p:cNvSpPr>
            <a:spLocks noGrp="1" noChangeArrowheads="1"/>
          </p:cNvSpPr>
          <p:nvPr>
            <p:ph type="body" idx="1"/>
          </p:nvPr>
        </p:nvSpPr>
        <p:spPr>
          <a:xfrm>
            <a:off x="266700" y="1412875"/>
            <a:ext cx="11715750" cy="5068888"/>
          </a:xfrm>
        </p:spPr>
        <p:txBody>
          <a:bodyPr/>
          <a:lstStyle/>
          <a:p>
            <a:pPr marL="342900" indent="-342900">
              <a:lnSpc>
                <a:spcPct val="110000"/>
              </a:lnSpc>
              <a:buFont typeface="Arial" panose="020B0604020202020204" pitchFamily="34" charset="0"/>
              <a:buChar char="•"/>
            </a:pPr>
            <a:r>
              <a:rPr lang="cs-CZ" sz="2400" b="1" dirty="0" err="1"/>
              <a:t>underprescribing</a:t>
            </a:r>
            <a:r>
              <a:rPr lang="cs-CZ" sz="2400" dirty="0"/>
              <a:t> </a:t>
            </a:r>
          </a:p>
          <a:p>
            <a:pPr>
              <a:lnSpc>
                <a:spcPct val="110000"/>
              </a:lnSpc>
            </a:pPr>
            <a:r>
              <a:rPr lang="cs-CZ" sz="2400" dirty="0"/>
              <a:t>	not </a:t>
            </a:r>
            <a:r>
              <a:rPr lang="cs-CZ" sz="2400" dirty="0" err="1"/>
              <a:t>prescribing</a:t>
            </a:r>
            <a:r>
              <a:rPr lang="cs-CZ" sz="2400" dirty="0"/>
              <a:t> </a:t>
            </a:r>
            <a:r>
              <a:rPr lang="cs-CZ" sz="2400" dirty="0" err="1"/>
              <a:t>drugs</a:t>
            </a:r>
            <a:r>
              <a:rPr lang="cs-CZ" sz="2400" dirty="0"/>
              <a:t> </a:t>
            </a:r>
            <a:r>
              <a:rPr lang="cs-CZ" sz="2400" dirty="0" err="1"/>
              <a:t>with</a:t>
            </a:r>
            <a:r>
              <a:rPr lang="cs-CZ" sz="2400" dirty="0"/>
              <a:t> </a:t>
            </a:r>
            <a:r>
              <a:rPr lang="cs-CZ" sz="2400" dirty="0" err="1"/>
              <a:t>proven</a:t>
            </a:r>
            <a:r>
              <a:rPr lang="cs-CZ" sz="2400" dirty="0"/>
              <a:t> benefit (</a:t>
            </a:r>
            <a:r>
              <a:rPr lang="cs-CZ" sz="2400" dirty="0" err="1"/>
              <a:t>statins</a:t>
            </a:r>
            <a:r>
              <a:rPr lang="cs-CZ" sz="2400" dirty="0"/>
              <a:t>, AD, ACE-I) </a:t>
            </a:r>
          </a:p>
          <a:p>
            <a:pPr marL="342900" indent="-342900">
              <a:lnSpc>
                <a:spcPct val="110000"/>
              </a:lnSpc>
              <a:buFont typeface="Arial" panose="020B0604020202020204" pitchFamily="34" charset="0"/>
              <a:buChar char="•"/>
            </a:pPr>
            <a:r>
              <a:rPr lang="cs-CZ" sz="2400" b="1" dirty="0" err="1"/>
              <a:t>overprescribing</a:t>
            </a:r>
            <a:endParaRPr lang="cs-CZ" sz="2400" b="1" dirty="0"/>
          </a:p>
          <a:p>
            <a:pPr>
              <a:lnSpc>
                <a:spcPct val="110000"/>
              </a:lnSpc>
            </a:pPr>
            <a:r>
              <a:rPr lang="cs-CZ" sz="2400" dirty="0"/>
              <a:t>	</a:t>
            </a:r>
            <a:r>
              <a:rPr lang="cs-CZ" sz="2400" dirty="0" err="1"/>
              <a:t>drugs</a:t>
            </a:r>
            <a:r>
              <a:rPr lang="cs-CZ" sz="2400" dirty="0"/>
              <a:t> </a:t>
            </a:r>
            <a:r>
              <a:rPr lang="cs-CZ" sz="2400" dirty="0" err="1"/>
              <a:t>which</a:t>
            </a:r>
            <a:r>
              <a:rPr lang="cs-CZ" sz="2400" dirty="0"/>
              <a:t> are not </a:t>
            </a:r>
            <a:r>
              <a:rPr lang="cs-CZ" sz="2400" dirty="0" err="1"/>
              <a:t>indicated</a:t>
            </a:r>
            <a:r>
              <a:rPr lang="cs-CZ" sz="2400" dirty="0"/>
              <a:t> (</a:t>
            </a:r>
            <a:r>
              <a:rPr lang="cs-CZ" sz="2400" dirty="0" err="1"/>
              <a:t>hypnotics</a:t>
            </a:r>
            <a:r>
              <a:rPr lang="cs-CZ" sz="2400" dirty="0"/>
              <a:t>, BZD, </a:t>
            </a:r>
            <a:r>
              <a:rPr lang="cs-CZ" sz="2400" dirty="0" err="1"/>
              <a:t>peripheral</a:t>
            </a:r>
            <a:r>
              <a:rPr lang="cs-CZ" sz="2400" dirty="0"/>
              <a:t> </a:t>
            </a:r>
            <a:r>
              <a:rPr lang="cs-CZ" sz="2400" dirty="0" err="1"/>
              <a:t>vazodilatants</a:t>
            </a:r>
            <a:r>
              <a:rPr lang="cs-CZ" sz="2400" dirty="0"/>
              <a:t>, 	</a:t>
            </a:r>
            <a:r>
              <a:rPr lang="cs-CZ" sz="2400" dirty="0" err="1"/>
              <a:t>nootropics</a:t>
            </a:r>
            <a:r>
              <a:rPr lang="cs-CZ" sz="2400" dirty="0"/>
              <a:t>  </a:t>
            </a:r>
          </a:p>
          <a:p>
            <a:pPr marL="342900" indent="-342900">
              <a:lnSpc>
                <a:spcPct val="110000"/>
              </a:lnSpc>
              <a:buFont typeface="Arial" panose="020B0604020202020204" pitchFamily="34" charset="0"/>
              <a:buChar char="•"/>
            </a:pPr>
            <a:r>
              <a:rPr lang="cs-CZ" sz="2400" b="1" dirty="0"/>
              <a:t>„imperative </a:t>
            </a:r>
            <a:r>
              <a:rPr lang="cs-CZ" sz="2400" b="1" dirty="0" err="1"/>
              <a:t>drugging</a:t>
            </a:r>
            <a:r>
              <a:rPr lang="cs-CZ" sz="2400" b="1" dirty="0"/>
              <a:t>“ </a:t>
            </a:r>
          </a:p>
          <a:p>
            <a:pPr>
              <a:lnSpc>
                <a:spcPct val="110000"/>
              </a:lnSpc>
            </a:pPr>
            <a:r>
              <a:rPr lang="cs-CZ" sz="2400" dirty="0"/>
              <a:t>	</a:t>
            </a:r>
            <a:r>
              <a:rPr lang="cs-CZ" sz="2400" dirty="0" err="1"/>
              <a:t>prescribing</a:t>
            </a:r>
            <a:r>
              <a:rPr lang="cs-CZ" sz="2400" dirty="0"/>
              <a:t> </a:t>
            </a:r>
            <a:r>
              <a:rPr lang="cs-CZ" sz="2400" dirty="0" err="1"/>
              <a:t>drugs</a:t>
            </a:r>
            <a:r>
              <a:rPr lang="cs-CZ" sz="2400" dirty="0"/>
              <a:t> </a:t>
            </a:r>
            <a:r>
              <a:rPr lang="cs-CZ" sz="2400" dirty="0" err="1"/>
              <a:t>for</a:t>
            </a:r>
            <a:r>
              <a:rPr lang="cs-CZ" sz="2400" dirty="0"/>
              <a:t> </a:t>
            </a:r>
            <a:r>
              <a:rPr lang="cs-CZ" sz="2400" dirty="0" err="1"/>
              <a:t>each</a:t>
            </a:r>
            <a:r>
              <a:rPr lang="cs-CZ" sz="2400" dirty="0"/>
              <a:t> </a:t>
            </a:r>
            <a:r>
              <a:rPr lang="cs-CZ" sz="2400" dirty="0" err="1"/>
              <a:t>disease</a:t>
            </a:r>
            <a:r>
              <a:rPr lang="cs-CZ" sz="2400" dirty="0"/>
              <a:t> per se</a:t>
            </a:r>
          </a:p>
          <a:p>
            <a:pPr marL="342900" indent="-342900">
              <a:lnSpc>
                <a:spcPct val="110000"/>
              </a:lnSpc>
              <a:buFont typeface="Arial" panose="020B0604020202020204" pitchFamily="34" charset="0"/>
              <a:buChar char="•"/>
            </a:pPr>
            <a:r>
              <a:rPr lang="cs-CZ" sz="2400" dirty="0" err="1"/>
              <a:t>prescription</a:t>
            </a:r>
            <a:r>
              <a:rPr lang="cs-CZ" sz="2400" dirty="0"/>
              <a:t> </a:t>
            </a:r>
            <a:r>
              <a:rPr lang="cs-CZ" sz="2400" dirty="0" err="1"/>
              <a:t>with</a:t>
            </a:r>
            <a:r>
              <a:rPr lang="cs-CZ" sz="2400" dirty="0"/>
              <a:t> risk </a:t>
            </a:r>
            <a:r>
              <a:rPr lang="cs-CZ" sz="2400" dirty="0" err="1"/>
              <a:t>of</a:t>
            </a:r>
            <a:r>
              <a:rPr lang="cs-CZ" sz="2400" dirty="0"/>
              <a:t> </a:t>
            </a:r>
            <a:r>
              <a:rPr lang="cs-CZ" sz="2400" b="1" dirty="0" err="1"/>
              <a:t>interactions</a:t>
            </a:r>
            <a:r>
              <a:rPr lang="cs-CZ" sz="2400" b="1" dirty="0"/>
              <a:t> </a:t>
            </a:r>
          </a:p>
          <a:p>
            <a:pPr marL="342900" indent="-342900">
              <a:lnSpc>
                <a:spcPct val="110000"/>
              </a:lnSpc>
              <a:buFont typeface="Arial" panose="020B0604020202020204" pitchFamily="34" charset="0"/>
              <a:buChar char="•"/>
            </a:pPr>
            <a:r>
              <a:rPr lang="cs-CZ" sz="2400" dirty="0" err="1"/>
              <a:t>prescription</a:t>
            </a:r>
            <a:r>
              <a:rPr lang="cs-CZ" sz="2400" dirty="0"/>
              <a:t> </a:t>
            </a:r>
            <a:r>
              <a:rPr lang="cs-CZ" sz="2400" dirty="0" err="1"/>
              <a:t>of</a:t>
            </a:r>
            <a:r>
              <a:rPr lang="cs-CZ" sz="2400" dirty="0"/>
              <a:t> </a:t>
            </a:r>
            <a:r>
              <a:rPr lang="cs-CZ" sz="2400" dirty="0" err="1"/>
              <a:t>drugs</a:t>
            </a:r>
            <a:r>
              <a:rPr lang="cs-CZ" sz="2400" dirty="0"/>
              <a:t> </a:t>
            </a:r>
            <a:r>
              <a:rPr lang="cs-CZ" sz="2400" dirty="0" err="1"/>
              <a:t>with</a:t>
            </a:r>
            <a:r>
              <a:rPr lang="cs-CZ" sz="2400" dirty="0"/>
              <a:t> </a:t>
            </a:r>
            <a:r>
              <a:rPr lang="cs-CZ" sz="2400" b="1" dirty="0"/>
              <a:t>risky profile </a:t>
            </a:r>
          </a:p>
          <a:p>
            <a:pPr>
              <a:lnSpc>
                <a:spcPct val="110000"/>
              </a:lnSpc>
            </a:pPr>
            <a:r>
              <a:rPr lang="cs-CZ" sz="2400" dirty="0"/>
              <a:t>	</a:t>
            </a:r>
            <a:r>
              <a:rPr lang="cs-CZ" sz="2400" dirty="0" err="1"/>
              <a:t>drugs</a:t>
            </a:r>
            <a:r>
              <a:rPr lang="cs-CZ" sz="2400" dirty="0"/>
              <a:t> CI </a:t>
            </a:r>
            <a:r>
              <a:rPr lang="cs-CZ" sz="2400" dirty="0" err="1"/>
              <a:t>due</a:t>
            </a:r>
            <a:r>
              <a:rPr lang="cs-CZ" sz="2400" dirty="0"/>
              <a:t> to </a:t>
            </a:r>
            <a:r>
              <a:rPr lang="cs-CZ" sz="2400" dirty="0" err="1"/>
              <a:t>comorbidities</a:t>
            </a:r>
            <a:r>
              <a:rPr lang="cs-CZ" sz="2400" dirty="0"/>
              <a:t> (</a:t>
            </a:r>
            <a:r>
              <a:rPr lang="el-GR" sz="2400" dirty="0"/>
              <a:t>β-</a:t>
            </a:r>
            <a:r>
              <a:rPr lang="cs-CZ" sz="2400" dirty="0" err="1"/>
              <a:t>blockers</a:t>
            </a:r>
            <a:r>
              <a:rPr lang="cs-CZ" sz="2400" dirty="0"/>
              <a:t> + COPD)</a:t>
            </a:r>
            <a:endParaRPr lang="en-US" altLang="cs-CZ" sz="2400" dirty="0">
              <a:solidFill>
                <a:srgbClr val="FEEC02"/>
              </a:solidFill>
            </a:endParaRPr>
          </a:p>
        </p:txBody>
      </p:sp>
      <p:pic>
        <p:nvPicPr>
          <p:cNvPr id="2" name="Zvuk 1">
            <a:hlinkClick r:id="" action="ppaction://media"/>
            <a:extLst>
              <a:ext uri="{FF2B5EF4-FFF2-40B4-BE49-F238E27FC236}">
                <a16:creationId xmlns:a16="http://schemas.microsoft.com/office/drawing/2014/main" id="{5F5A7B37-8D5B-4107-B8ED-4893943844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79201568"/>
      </p:ext>
    </p:extLst>
  </p:cSld>
  <p:clrMapOvr>
    <a:masterClrMapping/>
  </p:clrMapOvr>
  <mc:AlternateContent xmlns:mc="http://schemas.openxmlformats.org/markup-compatibility/2006" xmlns:p14="http://schemas.microsoft.com/office/powerpoint/2010/main">
    <mc:Choice Requires="p14">
      <p:transition spd="slow" p14:dur="2000" advTm="99999"/>
    </mc:Choice>
    <mc:Fallback xmlns="">
      <p:transition spd="slow" advTm="9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EE80DF8-C0F5-409D-8930-AEE6F1D13B6D}"/>
              </a:ext>
            </a:extLst>
          </p:cNvPr>
          <p:cNvSpPr/>
          <p:nvPr/>
        </p:nvSpPr>
        <p:spPr bwMode="auto">
          <a:xfrm>
            <a:off x="228600" y="3962400"/>
            <a:ext cx="11715750" cy="1428750"/>
          </a:xfrm>
          <a:prstGeom prst="rect">
            <a:avLst/>
          </a:prstGeom>
          <a:solidFill>
            <a:schemeClr val="accent1">
              <a:lumMod val="40000"/>
              <a:lumOff val="60000"/>
            </a:schemeClr>
          </a:solidFill>
          <a:ln w="9525" cap="flat" cmpd="sng" algn="ctr">
            <a:solidFill>
              <a:schemeClr val="bg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7826" name="Rectangle 2">
            <a:extLst>
              <a:ext uri="{FF2B5EF4-FFF2-40B4-BE49-F238E27FC236}">
                <a16:creationId xmlns:a16="http://schemas.microsoft.com/office/drawing/2014/main" id="{78678989-A159-4081-A7BC-DFBBBE29DC2E}"/>
              </a:ext>
            </a:extLst>
          </p:cNvPr>
          <p:cNvSpPr>
            <a:spLocks noGrp="1" noChangeArrowheads="1"/>
          </p:cNvSpPr>
          <p:nvPr>
            <p:ph type="title"/>
          </p:nvPr>
        </p:nvSpPr>
        <p:spPr>
          <a:xfrm>
            <a:off x="476250" y="628650"/>
            <a:ext cx="10996950" cy="542926"/>
          </a:xfrm>
        </p:spPr>
        <p:txBody>
          <a:bodyPr/>
          <a:lstStyle/>
          <a:p>
            <a:r>
              <a:rPr lang="cs-CZ" sz="3600" dirty="0" err="1"/>
              <a:t>Drugs</a:t>
            </a:r>
            <a:r>
              <a:rPr lang="cs-CZ" sz="3600" dirty="0"/>
              <a:t> not </a:t>
            </a:r>
            <a:r>
              <a:rPr lang="cs-CZ" sz="3600" dirty="0" err="1"/>
              <a:t>suitable</a:t>
            </a:r>
            <a:r>
              <a:rPr lang="cs-CZ" sz="3600" dirty="0"/>
              <a:t> in </a:t>
            </a:r>
            <a:r>
              <a:rPr lang="cs-CZ" sz="3600" dirty="0" err="1"/>
              <a:t>old</a:t>
            </a:r>
            <a:r>
              <a:rPr lang="cs-CZ" sz="3600" dirty="0"/>
              <a:t> </a:t>
            </a:r>
            <a:r>
              <a:rPr lang="cs-CZ" sz="3600" dirty="0" err="1"/>
              <a:t>age</a:t>
            </a:r>
            <a:endParaRPr lang="cs-CZ" altLang="cs-CZ" sz="3600" b="1" dirty="0">
              <a:solidFill>
                <a:srgbClr val="FF0066"/>
              </a:solidFill>
            </a:endParaRPr>
          </a:p>
        </p:txBody>
      </p:sp>
      <p:sp>
        <p:nvSpPr>
          <p:cNvPr id="77827" name="Rectangle 3">
            <a:extLst>
              <a:ext uri="{FF2B5EF4-FFF2-40B4-BE49-F238E27FC236}">
                <a16:creationId xmlns:a16="http://schemas.microsoft.com/office/drawing/2014/main" id="{E1F8F9AD-E67A-4C60-9F86-8EB8E408BDDD}"/>
              </a:ext>
            </a:extLst>
          </p:cNvPr>
          <p:cNvSpPr>
            <a:spLocks noGrp="1" noChangeArrowheads="1"/>
          </p:cNvSpPr>
          <p:nvPr>
            <p:ph type="body" idx="1"/>
          </p:nvPr>
        </p:nvSpPr>
        <p:spPr>
          <a:xfrm>
            <a:off x="238125" y="1600199"/>
            <a:ext cx="11715750" cy="4700589"/>
          </a:xfrm>
        </p:spPr>
        <p:txBody>
          <a:bodyPr/>
          <a:lstStyle/>
          <a:p>
            <a:pPr>
              <a:lnSpc>
                <a:spcPct val="110000"/>
              </a:lnSpc>
            </a:pPr>
            <a:r>
              <a:rPr lang="cs-CZ" sz="2400" b="1" dirty="0"/>
              <a:t>Mark H. </a:t>
            </a:r>
            <a:r>
              <a:rPr lang="cs-CZ" sz="2400" b="1" dirty="0" err="1"/>
              <a:t>Beers</a:t>
            </a:r>
            <a:r>
              <a:rPr lang="cs-CZ" sz="2400" b="1" dirty="0"/>
              <a:t>, 54, Expert on </a:t>
            </a:r>
            <a:r>
              <a:rPr lang="cs-CZ" sz="2400" b="1" dirty="0" err="1"/>
              <a:t>Drugs</a:t>
            </a:r>
            <a:r>
              <a:rPr lang="cs-CZ" sz="2400" b="1" dirty="0"/>
              <a:t> </a:t>
            </a:r>
            <a:r>
              <a:rPr lang="cs-CZ" sz="2400" b="1" dirty="0" err="1"/>
              <a:t>Given</a:t>
            </a:r>
            <a:r>
              <a:rPr lang="cs-CZ" sz="2400" b="1" dirty="0"/>
              <a:t> to </a:t>
            </a:r>
            <a:r>
              <a:rPr lang="cs-CZ" sz="2400" b="1" dirty="0" err="1"/>
              <a:t>Elderly</a:t>
            </a:r>
            <a:r>
              <a:rPr lang="cs-CZ" sz="2400" b="1" dirty="0"/>
              <a:t>, </a:t>
            </a:r>
            <a:r>
              <a:rPr lang="cs-CZ" sz="2400" b="1" dirty="0" err="1"/>
              <a:t>Dies</a:t>
            </a:r>
            <a:r>
              <a:rPr lang="cs-CZ" sz="2400" b="1" dirty="0"/>
              <a:t> </a:t>
            </a:r>
            <a:r>
              <a:rPr lang="cs-CZ" sz="2400" b="1" dirty="0" err="1"/>
              <a:t>Feb</a:t>
            </a:r>
            <a:r>
              <a:rPr lang="cs-CZ" sz="2400" b="1" dirty="0"/>
              <a:t> 28, 2009 </a:t>
            </a:r>
          </a:p>
          <a:p>
            <a:pPr>
              <a:lnSpc>
                <a:spcPct val="110000"/>
              </a:lnSpc>
            </a:pPr>
            <a:endParaRPr lang="cs-CZ" sz="2400" dirty="0"/>
          </a:p>
          <a:p>
            <a:pPr>
              <a:lnSpc>
                <a:spcPct val="110000"/>
              </a:lnSpc>
            </a:pPr>
            <a:endParaRPr lang="cs-CZ" sz="2400" dirty="0"/>
          </a:p>
          <a:p>
            <a:pPr>
              <a:lnSpc>
                <a:spcPct val="110000"/>
              </a:lnSpc>
            </a:pPr>
            <a:r>
              <a:rPr lang="cs-CZ" sz="2400" b="1" dirty="0" err="1">
                <a:solidFill>
                  <a:srgbClr val="FF0000"/>
                </a:solidFill>
              </a:rPr>
              <a:t>Beers</a:t>
            </a:r>
            <a:r>
              <a:rPr lang="cs-CZ" sz="2400" b="1" dirty="0">
                <a:solidFill>
                  <a:srgbClr val="FF0000"/>
                </a:solidFill>
              </a:rPr>
              <a:t>' List — </a:t>
            </a:r>
            <a:r>
              <a:rPr lang="cs-CZ" sz="2400" b="1" dirty="0" err="1">
                <a:solidFill>
                  <a:srgbClr val="FF0000"/>
                </a:solidFill>
              </a:rPr>
              <a:t>Potentially</a:t>
            </a:r>
            <a:r>
              <a:rPr lang="cs-CZ" sz="2400" b="1" dirty="0">
                <a:solidFill>
                  <a:srgbClr val="FF0000"/>
                </a:solidFill>
              </a:rPr>
              <a:t> </a:t>
            </a:r>
            <a:r>
              <a:rPr lang="cs-CZ" sz="2400" b="1" dirty="0" err="1">
                <a:solidFill>
                  <a:srgbClr val="FF0000"/>
                </a:solidFill>
              </a:rPr>
              <a:t>Inappropriate</a:t>
            </a:r>
            <a:r>
              <a:rPr lang="cs-CZ" sz="2400" b="1" dirty="0">
                <a:solidFill>
                  <a:srgbClr val="FF0000"/>
                </a:solidFill>
              </a:rPr>
              <a:t> </a:t>
            </a:r>
            <a:r>
              <a:rPr lang="cs-CZ" sz="2400" b="1" dirty="0" err="1">
                <a:solidFill>
                  <a:srgbClr val="FF0000"/>
                </a:solidFill>
              </a:rPr>
              <a:t>Medications</a:t>
            </a:r>
            <a:r>
              <a:rPr lang="cs-CZ" sz="2400" b="1" dirty="0">
                <a:solidFill>
                  <a:srgbClr val="FF0000"/>
                </a:solidFill>
              </a:rPr>
              <a:t> </a:t>
            </a:r>
            <a:r>
              <a:rPr lang="cs-CZ" sz="2400" b="1" dirty="0" err="1">
                <a:solidFill>
                  <a:srgbClr val="FF0000"/>
                </a:solidFill>
              </a:rPr>
              <a:t>for</a:t>
            </a:r>
            <a:r>
              <a:rPr lang="cs-CZ" sz="2400" b="1" dirty="0">
                <a:solidFill>
                  <a:srgbClr val="FF0000"/>
                </a:solidFill>
              </a:rPr>
              <a:t> </a:t>
            </a:r>
            <a:r>
              <a:rPr lang="cs-CZ" sz="2400" b="1" dirty="0" err="1">
                <a:solidFill>
                  <a:srgbClr val="FF0000"/>
                </a:solidFill>
              </a:rPr>
              <a:t>the</a:t>
            </a:r>
            <a:r>
              <a:rPr lang="cs-CZ" sz="2400" b="1" dirty="0">
                <a:solidFill>
                  <a:srgbClr val="FF0000"/>
                </a:solidFill>
              </a:rPr>
              <a:t> </a:t>
            </a:r>
            <a:r>
              <a:rPr lang="cs-CZ" sz="2400" b="1" dirty="0" err="1">
                <a:solidFill>
                  <a:srgbClr val="FF0000"/>
                </a:solidFill>
              </a:rPr>
              <a:t>Elder</a:t>
            </a:r>
            <a:endParaRPr lang="cs-CZ" sz="2400" b="1" dirty="0">
              <a:solidFill>
                <a:srgbClr val="FF0000"/>
              </a:solidFill>
            </a:endParaRPr>
          </a:p>
          <a:p>
            <a:pPr>
              <a:lnSpc>
                <a:spcPct val="110000"/>
              </a:lnSpc>
            </a:pPr>
            <a:endParaRPr lang="cs-CZ" sz="2400" dirty="0"/>
          </a:p>
          <a:p>
            <a:pPr>
              <a:lnSpc>
                <a:spcPct val="110000"/>
              </a:lnSpc>
            </a:pPr>
            <a:endParaRPr lang="cs-CZ" sz="2400" dirty="0"/>
          </a:p>
          <a:p>
            <a:pPr>
              <a:lnSpc>
                <a:spcPct val="110000"/>
              </a:lnSpc>
            </a:pPr>
            <a:r>
              <a:rPr lang="cs-CZ" sz="2400" dirty="0" err="1"/>
              <a:t>Fick</a:t>
            </a:r>
            <a:r>
              <a:rPr lang="cs-CZ" sz="2400" dirty="0"/>
              <a:t> DM, Cooper JW, </a:t>
            </a:r>
            <a:r>
              <a:rPr lang="cs-CZ" sz="2400" dirty="0" err="1"/>
              <a:t>Wade</a:t>
            </a:r>
            <a:r>
              <a:rPr lang="cs-CZ" sz="2400" dirty="0"/>
              <a:t> WE, </a:t>
            </a:r>
            <a:r>
              <a:rPr lang="cs-CZ" sz="2400" dirty="0" err="1"/>
              <a:t>Waller</a:t>
            </a:r>
            <a:r>
              <a:rPr lang="cs-CZ" sz="2400" dirty="0"/>
              <a:t> JL, </a:t>
            </a:r>
            <a:r>
              <a:rPr lang="cs-CZ" sz="2400" dirty="0" err="1"/>
              <a:t>Maclean</a:t>
            </a:r>
            <a:r>
              <a:rPr lang="cs-CZ" sz="2400" dirty="0"/>
              <a:t> JR, </a:t>
            </a:r>
            <a:r>
              <a:rPr lang="cs-CZ" sz="2400" dirty="0" err="1"/>
              <a:t>Beers</a:t>
            </a:r>
            <a:r>
              <a:rPr lang="cs-CZ" sz="2400" dirty="0"/>
              <a:t> MH. </a:t>
            </a:r>
            <a:r>
              <a:rPr lang="cs-CZ" sz="2400" dirty="0" err="1"/>
              <a:t>Updating</a:t>
            </a:r>
            <a:r>
              <a:rPr lang="cs-CZ" sz="2400" dirty="0"/>
              <a:t> </a:t>
            </a:r>
            <a:r>
              <a:rPr lang="cs-CZ" sz="2400" dirty="0" err="1"/>
              <a:t>the</a:t>
            </a:r>
            <a:r>
              <a:rPr lang="cs-CZ" sz="2400" dirty="0"/>
              <a:t> </a:t>
            </a:r>
            <a:r>
              <a:rPr lang="cs-CZ" sz="2400" dirty="0" err="1"/>
              <a:t>Beers</a:t>
            </a:r>
            <a:r>
              <a:rPr lang="cs-CZ" sz="2400" dirty="0"/>
              <a:t> </a:t>
            </a:r>
            <a:r>
              <a:rPr lang="cs-CZ" sz="2400" dirty="0" err="1"/>
              <a:t>criteria</a:t>
            </a:r>
            <a:r>
              <a:rPr lang="cs-CZ" sz="2400" dirty="0"/>
              <a:t> </a:t>
            </a:r>
            <a:r>
              <a:rPr lang="cs-CZ" sz="2400" dirty="0" err="1"/>
              <a:t>for</a:t>
            </a:r>
            <a:r>
              <a:rPr lang="cs-CZ" sz="2400" dirty="0"/>
              <a:t> </a:t>
            </a:r>
            <a:r>
              <a:rPr lang="cs-CZ" sz="2400" dirty="0" err="1"/>
              <a:t>potentially</a:t>
            </a:r>
            <a:r>
              <a:rPr lang="cs-CZ" sz="2400" dirty="0"/>
              <a:t> </a:t>
            </a:r>
            <a:r>
              <a:rPr lang="cs-CZ" sz="2400" dirty="0" err="1"/>
              <a:t>inappropriate</a:t>
            </a:r>
            <a:r>
              <a:rPr lang="cs-CZ" sz="2400" dirty="0"/>
              <a:t> </a:t>
            </a:r>
            <a:r>
              <a:rPr lang="cs-CZ" sz="2400" dirty="0" err="1"/>
              <a:t>medication</a:t>
            </a:r>
            <a:r>
              <a:rPr lang="cs-CZ" sz="2400" dirty="0"/>
              <a:t> use in </a:t>
            </a:r>
            <a:r>
              <a:rPr lang="cs-CZ" sz="2400" dirty="0" err="1"/>
              <a:t>older</a:t>
            </a:r>
            <a:r>
              <a:rPr lang="cs-CZ" sz="2400" dirty="0"/>
              <a:t> </a:t>
            </a:r>
            <a:r>
              <a:rPr lang="cs-CZ" sz="2400" dirty="0" err="1"/>
              <a:t>adults</a:t>
            </a:r>
            <a:r>
              <a:rPr lang="cs-CZ" sz="2400" dirty="0"/>
              <a:t>: </a:t>
            </a:r>
            <a:r>
              <a:rPr lang="cs-CZ" sz="2400" dirty="0" err="1"/>
              <a:t>results</a:t>
            </a:r>
            <a:r>
              <a:rPr lang="cs-CZ" sz="2400" dirty="0"/>
              <a:t> </a:t>
            </a:r>
            <a:r>
              <a:rPr lang="cs-CZ" sz="2400" dirty="0" err="1"/>
              <a:t>of</a:t>
            </a:r>
            <a:r>
              <a:rPr lang="cs-CZ" sz="2400" dirty="0"/>
              <a:t> a US </a:t>
            </a:r>
            <a:r>
              <a:rPr lang="cs-CZ" sz="2400" dirty="0" err="1"/>
              <a:t>consensus</a:t>
            </a:r>
            <a:r>
              <a:rPr lang="cs-CZ" sz="2400" dirty="0"/>
              <a:t> panel </a:t>
            </a:r>
            <a:r>
              <a:rPr lang="cs-CZ" sz="2400" dirty="0" err="1"/>
              <a:t>of</a:t>
            </a:r>
            <a:r>
              <a:rPr lang="cs-CZ" sz="2400" dirty="0"/>
              <a:t> </a:t>
            </a:r>
            <a:r>
              <a:rPr lang="cs-CZ" sz="2400" dirty="0" err="1"/>
              <a:t>experts</a:t>
            </a:r>
            <a:r>
              <a:rPr lang="cs-CZ" sz="2400" dirty="0"/>
              <a:t>. Arch </a:t>
            </a:r>
            <a:r>
              <a:rPr lang="cs-CZ" sz="2400" dirty="0" err="1"/>
              <a:t>Intern</a:t>
            </a:r>
            <a:r>
              <a:rPr lang="cs-CZ" sz="2400" dirty="0"/>
              <a:t> Med. 2003;163:2716-2724 </a:t>
            </a:r>
          </a:p>
          <a:p>
            <a:pPr>
              <a:lnSpc>
                <a:spcPct val="110000"/>
              </a:lnSpc>
            </a:pPr>
            <a:endParaRPr lang="en-US" altLang="cs-CZ" sz="2400" dirty="0">
              <a:solidFill>
                <a:srgbClr val="FEEC02"/>
              </a:solidFill>
            </a:endParaRPr>
          </a:p>
        </p:txBody>
      </p:sp>
      <p:pic>
        <p:nvPicPr>
          <p:cNvPr id="4" name="Zvuk 3">
            <a:hlinkClick r:id="" action="ppaction://media"/>
            <a:extLst>
              <a:ext uri="{FF2B5EF4-FFF2-40B4-BE49-F238E27FC236}">
                <a16:creationId xmlns:a16="http://schemas.microsoft.com/office/drawing/2014/main" id="{001494F2-BF29-413E-9436-494E66C63A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3899802"/>
      </p:ext>
    </p:extLst>
  </p:cSld>
  <p:clrMapOvr>
    <a:masterClrMapping/>
  </p:clrMapOvr>
  <mc:AlternateContent xmlns:mc="http://schemas.openxmlformats.org/markup-compatibility/2006" xmlns:p14="http://schemas.microsoft.com/office/powerpoint/2010/main">
    <mc:Choice Requires="p14">
      <p:transition spd="slow" p14:dur="2000" advTm="55865"/>
    </mc:Choice>
    <mc:Fallback xmlns="">
      <p:transition spd="slow" advTm="5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9E2E06E1-CA80-48DA-87B4-4AA79596506C}"/>
              </a:ext>
            </a:extLst>
          </p:cNvPr>
          <p:cNvSpPr>
            <a:spLocks noGrp="1" noChangeArrowheads="1"/>
          </p:cNvSpPr>
          <p:nvPr>
            <p:ph type="title"/>
          </p:nvPr>
        </p:nvSpPr>
        <p:spPr/>
        <p:txBody>
          <a:bodyPr/>
          <a:lstStyle/>
          <a:p>
            <a:r>
              <a:rPr lang="cs-CZ" dirty="0"/>
              <a:t>Gender</a:t>
            </a:r>
            <a:endParaRPr lang="cs-CZ" altLang="cs-CZ" b="1" dirty="0">
              <a:solidFill>
                <a:srgbClr val="FF0066"/>
              </a:solidFill>
            </a:endParaRPr>
          </a:p>
        </p:txBody>
      </p:sp>
      <p:sp>
        <p:nvSpPr>
          <p:cNvPr id="79875" name="Rectangle 3">
            <a:extLst>
              <a:ext uri="{FF2B5EF4-FFF2-40B4-BE49-F238E27FC236}">
                <a16:creationId xmlns:a16="http://schemas.microsoft.com/office/drawing/2014/main" id="{F7710B77-902F-4938-8840-CE782E496CFC}"/>
              </a:ext>
            </a:extLst>
          </p:cNvPr>
          <p:cNvSpPr>
            <a:spLocks noGrp="1" noChangeArrowheads="1"/>
          </p:cNvSpPr>
          <p:nvPr>
            <p:ph type="body" idx="1"/>
          </p:nvPr>
        </p:nvSpPr>
        <p:spPr/>
        <p:txBody>
          <a:bodyPr/>
          <a:lstStyle/>
          <a:p>
            <a:pPr>
              <a:lnSpc>
                <a:spcPct val="110000"/>
              </a:lnSpc>
            </a:pPr>
            <a:r>
              <a:rPr lang="en-US" dirty="0"/>
              <a:t>Women are in general more sensitive to effects of some drugs, e.g. because of lower weight, but also of lower CL (olanzapine) </a:t>
            </a:r>
            <a:endParaRPr lang="cs-CZ" dirty="0"/>
          </a:p>
          <a:p>
            <a:pPr>
              <a:lnSpc>
                <a:spcPct val="110000"/>
              </a:lnSpc>
            </a:pPr>
            <a:endParaRPr lang="cs-CZ" dirty="0"/>
          </a:p>
          <a:p>
            <a:pPr>
              <a:lnSpc>
                <a:spcPct val="110000"/>
              </a:lnSpc>
            </a:pPr>
            <a:r>
              <a:rPr lang="en-US" dirty="0"/>
              <a:t>Specific periods are: </a:t>
            </a:r>
            <a:endParaRPr lang="cs-CZ" dirty="0"/>
          </a:p>
          <a:p>
            <a:pPr>
              <a:lnSpc>
                <a:spcPct val="110000"/>
              </a:lnSpc>
            </a:pPr>
            <a:r>
              <a:rPr lang="en-US" dirty="0"/>
              <a:t>menstruation </a:t>
            </a:r>
            <a:endParaRPr lang="cs-CZ" dirty="0"/>
          </a:p>
          <a:p>
            <a:pPr>
              <a:lnSpc>
                <a:spcPct val="110000"/>
              </a:lnSpc>
            </a:pPr>
            <a:r>
              <a:rPr lang="en-US" dirty="0"/>
              <a:t>gravidity </a:t>
            </a:r>
            <a:endParaRPr lang="cs-CZ" dirty="0"/>
          </a:p>
          <a:p>
            <a:pPr>
              <a:lnSpc>
                <a:spcPct val="110000"/>
              </a:lnSpc>
            </a:pPr>
            <a:r>
              <a:rPr lang="en-US" dirty="0"/>
              <a:t>lactation </a:t>
            </a:r>
            <a:endParaRPr lang="cs-CZ" dirty="0"/>
          </a:p>
          <a:p>
            <a:pPr>
              <a:lnSpc>
                <a:spcPct val="110000"/>
              </a:lnSpc>
            </a:pPr>
            <a:r>
              <a:rPr lang="en-US" dirty="0"/>
              <a:t>menopause </a:t>
            </a:r>
            <a:endParaRPr lang="en-US" altLang="cs-CZ" dirty="0">
              <a:solidFill>
                <a:srgbClr val="FEEC02"/>
              </a:solidFill>
            </a:endParaRPr>
          </a:p>
        </p:txBody>
      </p:sp>
      <p:pic>
        <p:nvPicPr>
          <p:cNvPr id="2" name="Zvuk 1">
            <a:hlinkClick r:id="" action="ppaction://media"/>
            <a:extLst>
              <a:ext uri="{FF2B5EF4-FFF2-40B4-BE49-F238E27FC236}">
                <a16:creationId xmlns:a16="http://schemas.microsoft.com/office/drawing/2014/main" id="{0ADF3623-97CB-4179-BC53-893E05887C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731"/>
    </mc:Choice>
    <mc:Fallback xmlns="">
      <p:transition spd="slow" advTm="70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261F47D-881A-4D4B-BF07-9ACC50DCCD76}"/>
              </a:ext>
            </a:extLst>
          </p:cNvPr>
          <p:cNvSpPr>
            <a:spLocks noGrp="1" noChangeArrowheads="1"/>
          </p:cNvSpPr>
          <p:nvPr>
            <p:ph type="title"/>
          </p:nvPr>
        </p:nvSpPr>
        <p:spPr>
          <a:xfrm>
            <a:off x="719400" y="345927"/>
            <a:ext cx="10753200" cy="451576"/>
          </a:xfrm>
        </p:spPr>
        <p:txBody>
          <a:bodyPr/>
          <a:lstStyle/>
          <a:p>
            <a:r>
              <a:rPr lang="cs-CZ" dirty="0" err="1"/>
              <a:t>Pregnancy</a:t>
            </a:r>
            <a:endParaRPr lang="cs-CZ" altLang="cs-CZ" b="1" dirty="0">
              <a:solidFill>
                <a:srgbClr val="FF0066"/>
              </a:solidFill>
            </a:endParaRPr>
          </a:p>
        </p:txBody>
      </p:sp>
      <p:sp>
        <p:nvSpPr>
          <p:cNvPr id="81923" name="Rectangle 3">
            <a:extLst>
              <a:ext uri="{FF2B5EF4-FFF2-40B4-BE49-F238E27FC236}">
                <a16:creationId xmlns:a16="http://schemas.microsoft.com/office/drawing/2014/main" id="{2BCEF296-07DC-47FD-89C7-51CDC7D437A8}"/>
              </a:ext>
            </a:extLst>
          </p:cNvPr>
          <p:cNvSpPr>
            <a:spLocks noGrp="1" noChangeArrowheads="1"/>
          </p:cNvSpPr>
          <p:nvPr>
            <p:ph type="body" idx="1"/>
          </p:nvPr>
        </p:nvSpPr>
        <p:spPr>
          <a:xfrm>
            <a:off x="529989" y="1120917"/>
            <a:ext cx="10942611" cy="4274664"/>
          </a:xfrm>
        </p:spPr>
        <p:txBody>
          <a:bodyPr/>
          <a:lstStyle/>
          <a:p>
            <a:pPr marL="457200" indent="-457200">
              <a:lnSpc>
                <a:spcPct val="90000"/>
              </a:lnSpc>
              <a:buFont typeface="Arial" panose="020B0604020202020204" pitchFamily="34" charset="0"/>
              <a:buChar char="•"/>
            </a:pPr>
            <a:r>
              <a:rPr lang="en-US" dirty="0"/>
              <a:t>slowed stomach and intestinal motility </a:t>
            </a:r>
            <a:endParaRPr lang="cs-CZ" dirty="0"/>
          </a:p>
          <a:p>
            <a:pPr marL="457200" indent="-457200">
              <a:lnSpc>
                <a:spcPct val="90000"/>
              </a:lnSpc>
              <a:buFont typeface="Arial" panose="020B0604020202020204" pitchFamily="34" charset="0"/>
              <a:buChar char="•"/>
            </a:pPr>
            <a:endParaRPr lang="cs-CZ" dirty="0"/>
          </a:p>
          <a:p>
            <a:pPr marL="457200" indent="-457200">
              <a:lnSpc>
                <a:spcPct val="90000"/>
              </a:lnSpc>
              <a:buFont typeface="Arial" panose="020B0604020202020204" pitchFamily="34" charset="0"/>
              <a:buChar char="•"/>
            </a:pPr>
            <a:r>
              <a:rPr lang="en-US" dirty="0"/>
              <a:t>increased volume of plasma </a:t>
            </a:r>
            <a:endParaRPr lang="cs-CZ" dirty="0"/>
          </a:p>
          <a:p>
            <a:pPr marL="457200" indent="-457200">
              <a:lnSpc>
                <a:spcPct val="90000"/>
              </a:lnSpc>
              <a:buFont typeface="Arial" panose="020B0604020202020204" pitchFamily="34" charset="0"/>
              <a:buChar char="•"/>
            </a:pPr>
            <a:endParaRPr lang="cs-CZ" dirty="0"/>
          </a:p>
          <a:p>
            <a:pPr marL="457200" indent="-457200">
              <a:lnSpc>
                <a:spcPct val="90000"/>
              </a:lnSpc>
              <a:buFont typeface="Arial" panose="020B0604020202020204" pitchFamily="34" charset="0"/>
              <a:buChar char="•"/>
            </a:pPr>
            <a:r>
              <a:rPr lang="cs-CZ" dirty="0"/>
              <a:t>body </a:t>
            </a:r>
            <a:r>
              <a:rPr lang="cs-CZ" dirty="0" err="1"/>
              <a:t>water</a:t>
            </a:r>
            <a:r>
              <a:rPr lang="cs-CZ" dirty="0"/>
              <a:t> </a:t>
            </a:r>
            <a:r>
              <a:rPr lang="en-US" dirty="0"/>
              <a:t>can be raised </a:t>
            </a:r>
            <a:r>
              <a:rPr lang="cs-CZ" dirty="0"/>
              <a:t>by </a:t>
            </a:r>
            <a:r>
              <a:rPr lang="en-US" dirty="0"/>
              <a:t>up to 8 </a:t>
            </a:r>
            <a:r>
              <a:rPr lang="en-US" dirty="0" err="1"/>
              <a:t>litres</a:t>
            </a:r>
            <a:r>
              <a:rPr lang="en-US" dirty="0"/>
              <a:t> </a:t>
            </a:r>
            <a:endParaRPr lang="cs-CZ" dirty="0"/>
          </a:p>
          <a:p>
            <a:pPr marL="457200" indent="-457200">
              <a:lnSpc>
                <a:spcPct val="90000"/>
              </a:lnSpc>
              <a:buFont typeface="Arial" panose="020B0604020202020204" pitchFamily="34" charset="0"/>
              <a:buChar char="•"/>
            </a:pPr>
            <a:endParaRPr lang="cs-CZ" dirty="0"/>
          </a:p>
          <a:p>
            <a:pPr marL="457200" indent="-457200">
              <a:lnSpc>
                <a:spcPct val="90000"/>
              </a:lnSpc>
              <a:buFont typeface="Arial" panose="020B0604020202020204" pitchFamily="34" charset="0"/>
              <a:buChar char="•"/>
            </a:pPr>
            <a:r>
              <a:rPr lang="en-US" dirty="0"/>
              <a:t>occupancy rate of plasma proteins by hormones</a:t>
            </a:r>
            <a:r>
              <a:rPr lang="cs-CZ" dirty="0"/>
              <a:t>, </a:t>
            </a:r>
          </a:p>
          <a:p>
            <a:pPr marL="457200" indent="-457200">
              <a:lnSpc>
                <a:spcPct val="90000"/>
              </a:lnSpc>
              <a:buFont typeface="Arial" panose="020B0604020202020204" pitchFamily="34" charset="0"/>
              <a:buChar char="•"/>
            </a:pPr>
            <a:endParaRPr lang="cs-CZ" dirty="0"/>
          </a:p>
          <a:p>
            <a:pPr marL="457200" indent="-457200">
              <a:lnSpc>
                <a:spcPct val="90000"/>
              </a:lnSpc>
              <a:buFont typeface="Arial" panose="020B0604020202020204" pitchFamily="34" charset="0"/>
              <a:buChar char="•"/>
            </a:pPr>
            <a:r>
              <a:rPr lang="cs-CZ" dirty="0" err="1"/>
              <a:t>relative</a:t>
            </a:r>
            <a:r>
              <a:rPr lang="cs-CZ" dirty="0"/>
              <a:t> </a:t>
            </a:r>
            <a:r>
              <a:rPr lang="cs-CZ" dirty="0" err="1"/>
              <a:t>hypoalbumineamia</a:t>
            </a:r>
            <a:endParaRPr lang="cs-CZ" dirty="0"/>
          </a:p>
          <a:p>
            <a:pPr marL="457200" indent="-457200">
              <a:lnSpc>
                <a:spcPct val="90000"/>
              </a:lnSpc>
              <a:buFont typeface="Arial" panose="020B0604020202020204" pitchFamily="34" charset="0"/>
              <a:buChar char="•"/>
            </a:pPr>
            <a:endParaRPr lang="cs-CZ" dirty="0"/>
          </a:p>
          <a:p>
            <a:pPr marL="457200" indent="-457200">
              <a:lnSpc>
                <a:spcPct val="90000"/>
              </a:lnSpc>
              <a:buFont typeface="Arial" panose="020B0604020202020204" pitchFamily="34" charset="0"/>
              <a:buChar char="•"/>
            </a:pPr>
            <a:r>
              <a:rPr lang="en-US" dirty="0"/>
              <a:t>increased blood flow through kidneys and increase of GFR </a:t>
            </a:r>
            <a:endParaRPr lang="cs-CZ" dirty="0"/>
          </a:p>
          <a:p>
            <a:pPr marL="457200" indent="-457200">
              <a:lnSpc>
                <a:spcPct val="90000"/>
              </a:lnSpc>
              <a:buFont typeface="Arial" panose="020B0604020202020204" pitchFamily="34" charset="0"/>
              <a:buChar char="•"/>
            </a:pPr>
            <a:endParaRPr lang="cs-CZ" dirty="0"/>
          </a:p>
          <a:p>
            <a:pPr marL="457200" indent="-457200">
              <a:lnSpc>
                <a:spcPct val="90000"/>
              </a:lnSpc>
              <a:buFont typeface="Arial" panose="020B0604020202020204" pitchFamily="34" charset="0"/>
              <a:buChar char="•"/>
            </a:pPr>
            <a:r>
              <a:rPr lang="cs-CZ" altLang="cs-CZ" dirty="0" err="1"/>
              <a:t>changed</a:t>
            </a:r>
            <a:r>
              <a:rPr lang="cs-CZ" altLang="cs-CZ" dirty="0"/>
              <a:t> liver </a:t>
            </a:r>
            <a:r>
              <a:rPr lang="cs-CZ" altLang="cs-CZ" dirty="0" err="1"/>
              <a:t>enzymes</a:t>
            </a:r>
            <a:r>
              <a:rPr lang="cs-CZ" altLang="cs-CZ" dirty="0"/>
              <a:t> </a:t>
            </a:r>
            <a:r>
              <a:rPr lang="cs-CZ" altLang="cs-CZ" dirty="0" err="1"/>
              <a:t>activity</a:t>
            </a:r>
            <a:r>
              <a:rPr lang="cs-CZ" altLang="cs-CZ" dirty="0"/>
              <a:t> (</a:t>
            </a:r>
            <a:r>
              <a:rPr lang="cs-CZ" altLang="cs-CZ" dirty="0" err="1"/>
              <a:t>some</a:t>
            </a:r>
            <a:r>
              <a:rPr lang="cs-CZ" altLang="cs-CZ" dirty="0"/>
              <a:t> </a:t>
            </a:r>
            <a:r>
              <a:rPr lang="cs-CZ" altLang="cs-CZ" dirty="0" err="1"/>
              <a:t>stimulated</a:t>
            </a:r>
            <a:r>
              <a:rPr lang="cs-CZ" altLang="cs-CZ" dirty="0"/>
              <a:t>, </a:t>
            </a:r>
            <a:r>
              <a:rPr lang="cs-CZ" altLang="cs-CZ" dirty="0" err="1"/>
              <a:t>some</a:t>
            </a:r>
            <a:r>
              <a:rPr lang="cs-CZ" altLang="cs-CZ" dirty="0"/>
              <a:t> </a:t>
            </a:r>
            <a:r>
              <a:rPr lang="cs-CZ" altLang="cs-CZ" dirty="0" err="1"/>
              <a:t>inhibited</a:t>
            </a:r>
            <a:r>
              <a:rPr lang="cs-CZ" altLang="cs-CZ" dirty="0"/>
              <a:t>)</a:t>
            </a:r>
          </a:p>
          <a:p>
            <a:pPr eaLnBrk="1" hangingPunct="1">
              <a:lnSpc>
                <a:spcPct val="90000"/>
              </a:lnSpc>
            </a:pPr>
            <a:endParaRPr lang="en-US" altLang="cs-CZ" dirty="0">
              <a:solidFill>
                <a:srgbClr val="FFFF00"/>
              </a:solidFill>
            </a:endParaRPr>
          </a:p>
        </p:txBody>
      </p:sp>
      <p:pic>
        <p:nvPicPr>
          <p:cNvPr id="5" name="Zvuk 4">
            <a:hlinkClick r:id="" action="ppaction://media"/>
            <a:extLst>
              <a:ext uri="{FF2B5EF4-FFF2-40B4-BE49-F238E27FC236}">
                <a16:creationId xmlns:a16="http://schemas.microsoft.com/office/drawing/2014/main" id="{A0D1DDA8-02A7-4E33-ACE5-8F182A7A94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223"/>
    </mc:Choice>
    <mc:Fallback xmlns="">
      <p:transition spd="slow" advTm="90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8AB65A-98F6-4515-A41D-883931C4C3B5}"/>
              </a:ext>
            </a:extLst>
          </p:cNvPr>
          <p:cNvSpPr>
            <a:spLocks noGrp="1"/>
          </p:cNvSpPr>
          <p:nvPr>
            <p:ph type="title"/>
          </p:nvPr>
        </p:nvSpPr>
        <p:spPr/>
        <p:txBody>
          <a:bodyPr/>
          <a:lstStyle/>
          <a:p>
            <a:r>
              <a:rPr lang="cs-CZ" dirty="0" err="1"/>
              <a:t>Safety</a:t>
            </a:r>
            <a:r>
              <a:rPr lang="cs-CZ" dirty="0"/>
              <a:t> </a:t>
            </a:r>
            <a:r>
              <a:rPr lang="cs-CZ" dirty="0" err="1"/>
              <a:t>of</a:t>
            </a:r>
            <a:r>
              <a:rPr lang="cs-CZ" dirty="0"/>
              <a:t> </a:t>
            </a:r>
            <a:r>
              <a:rPr lang="cs-CZ" dirty="0" err="1"/>
              <a:t>medication</a:t>
            </a:r>
            <a:r>
              <a:rPr lang="cs-CZ" dirty="0"/>
              <a:t> in </a:t>
            </a:r>
            <a:r>
              <a:rPr lang="cs-CZ" dirty="0" err="1"/>
              <a:t>pregnancy</a:t>
            </a:r>
            <a:endParaRPr lang="cs-CZ" dirty="0"/>
          </a:p>
        </p:txBody>
      </p:sp>
      <p:sp>
        <p:nvSpPr>
          <p:cNvPr id="3" name="Zástupný symbol pro obsah 2">
            <a:extLst>
              <a:ext uri="{FF2B5EF4-FFF2-40B4-BE49-F238E27FC236}">
                <a16:creationId xmlns:a16="http://schemas.microsoft.com/office/drawing/2014/main" id="{FD8657A1-1212-4509-8972-3FA6B75F9B6C}"/>
              </a:ext>
            </a:extLst>
          </p:cNvPr>
          <p:cNvSpPr>
            <a:spLocks noGrp="1"/>
          </p:cNvSpPr>
          <p:nvPr>
            <p:ph idx="1"/>
          </p:nvPr>
        </p:nvSpPr>
        <p:spPr>
          <a:xfrm>
            <a:off x="718800" y="1293223"/>
            <a:ext cx="10753200" cy="4538777"/>
          </a:xfrm>
        </p:spPr>
        <p:txBody>
          <a:bodyPr/>
          <a:lstStyle/>
          <a:p>
            <a:r>
              <a:rPr lang="cs-CZ" sz="2400" dirty="0" err="1"/>
              <a:t>Consider</a:t>
            </a:r>
            <a:endParaRPr lang="cs-CZ" sz="2400" dirty="0"/>
          </a:p>
          <a:p>
            <a:endParaRPr lang="cs-CZ" sz="2400" dirty="0"/>
          </a:p>
          <a:p>
            <a:pPr marL="342900" indent="-342900">
              <a:buFontTx/>
              <a:buChar char="-"/>
            </a:pPr>
            <a:r>
              <a:rPr lang="cs-CZ" sz="2400" dirty="0"/>
              <a:t>Dose</a:t>
            </a:r>
          </a:p>
          <a:p>
            <a:pPr marL="342900" indent="-342900">
              <a:buFontTx/>
              <a:buChar char="-"/>
            </a:pPr>
            <a:endParaRPr lang="cs-CZ" sz="2400" dirty="0"/>
          </a:p>
          <a:p>
            <a:pPr marL="342900" indent="-342900">
              <a:buFontTx/>
              <a:buChar char="-"/>
            </a:pPr>
            <a:r>
              <a:rPr lang="cs-CZ" sz="2400" dirty="0" err="1"/>
              <a:t>Lenght</a:t>
            </a:r>
            <a:r>
              <a:rPr lang="cs-CZ" sz="2400" dirty="0"/>
              <a:t> </a:t>
            </a:r>
            <a:r>
              <a:rPr lang="cs-CZ" sz="2400" dirty="0" err="1"/>
              <a:t>of</a:t>
            </a:r>
            <a:r>
              <a:rPr lang="cs-CZ" sz="2400" dirty="0"/>
              <a:t> </a:t>
            </a:r>
            <a:r>
              <a:rPr lang="cs-CZ" sz="2400" dirty="0" err="1"/>
              <a:t>therapy</a:t>
            </a:r>
            <a:endParaRPr lang="cs-CZ" sz="2400" dirty="0"/>
          </a:p>
          <a:p>
            <a:pPr marL="342900" indent="-342900">
              <a:buFontTx/>
              <a:buChar char="-"/>
            </a:pPr>
            <a:endParaRPr lang="cs-CZ" sz="2400" dirty="0"/>
          </a:p>
          <a:p>
            <a:pPr marL="342900" indent="-342900">
              <a:buFontTx/>
              <a:buChar char="-"/>
            </a:pPr>
            <a:r>
              <a:rPr lang="cs-CZ" sz="2400" dirty="0" err="1"/>
              <a:t>Ability</a:t>
            </a:r>
            <a:r>
              <a:rPr lang="cs-CZ" sz="2400" dirty="0"/>
              <a:t> </a:t>
            </a:r>
            <a:r>
              <a:rPr lang="cs-CZ" sz="2400" dirty="0" err="1"/>
              <a:t>of</a:t>
            </a:r>
            <a:r>
              <a:rPr lang="cs-CZ" sz="2400" dirty="0"/>
              <a:t> </a:t>
            </a:r>
            <a:r>
              <a:rPr lang="cs-CZ" sz="2400" dirty="0" err="1"/>
              <a:t>drug</a:t>
            </a:r>
            <a:r>
              <a:rPr lang="cs-CZ" sz="2400" dirty="0"/>
              <a:t> to </a:t>
            </a:r>
            <a:r>
              <a:rPr lang="cs-CZ" sz="2400" dirty="0" err="1"/>
              <a:t>cross</a:t>
            </a:r>
            <a:r>
              <a:rPr lang="cs-CZ" sz="2400" dirty="0"/>
              <a:t> </a:t>
            </a:r>
            <a:r>
              <a:rPr lang="cs-CZ" sz="2400" dirty="0" err="1"/>
              <a:t>placentar</a:t>
            </a:r>
            <a:r>
              <a:rPr lang="cs-CZ" sz="2400" dirty="0"/>
              <a:t> </a:t>
            </a:r>
            <a:r>
              <a:rPr lang="cs-CZ" sz="2400" dirty="0" err="1"/>
              <a:t>barrier</a:t>
            </a:r>
            <a:endParaRPr lang="cs-CZ" sz="2400" dirty="0"/>
          </a:p>
          <a:p>
            <a:endParaRPr lang="cs-CZ" sz="2400" dirty="0"/>
          </a:p>
          <a:p>
            <a:pPr marL="342900" indent="-342900">
              <a:buFontTx/>
              <a:buChar char="-"/>
            </a:pPr>
            <a:r>
              <a:rPr lang="cs-CZ" sz="2400" dirty="0" err="1"/>
              <a:t>Ability</a:t>
            </a:r>
            <a:r>
              <a:rPr lang="cs-CZ" sz="2400" dirty="0"/>
              <a:t> </a:t>
            </a:r>
            <a:r>
              <a:rPr lang="cs-CZ" sz="2400" dirty="0" err="1"/>
              <a:t>of</a:t>
            </a:r>
            <a:r>
              <a:rPr lang="cs-CZ" sz="2400" dirty="0"/>
              <a:t> </a:t>
            </a:r>
            <a:r>
              <a:rPr lang="cs-CZ" sz="2400" dirty="0" err="1"/>
              <a:t>the</a:t>
            </a:r>
            <a:r>
              <a:rPr lang="cs-CZ" sz="2400" dirty="0"/>
              <a:t> baby to </a:t>
            </a:r>
            <a:r>
              <a:rPr lang="cs-CZ" sz="2400" dirty="0" err="1"/>
              <a:t>eliminate</a:t>
            </a:r>
            <a:r>
              <a:rPr lang="cs-CZ" sz="2400" dirty="0"/>
              <a:t> </a:t>
            </a:r>
            <a:r>
              <a:rPr lang="cs-CZ" sz="2400" dirty="0" err="1"/>
              <a:t>the</a:t>
            </a:r>
            <a:r>
              <a:rPr lang="cs-CZ" sz="2400" dirty="0"/>
              <a:t> </a:t>
            </a:r>
            <a:r>
              <a:rPr lang="cs-CZ" sz="2400" dirty="0" err="1"/>
              <a:t>drug</a:t>
            </a:r>
            <a:endParaRPr lang="cs-CZ" sz="2400" dirty="0"/>
          </a:p>
          <a:p>
            <a:pPr marL="342900" indent="-342900">
              <a:buFontTx/>
              <a:buChar char="-"/>
            </a:pPr>
            <a:endParaRPr lang="cs-CZ" sz="2400" dirty="0"/>
          </a:p>
          <a:p>
            <a:pPr marL="342900" indent="-342900">
              <a:buFontTx/>
              <a:buChar char="-"/>
            </a:pPr>
            <a:r>
              <a:rPr lang="cs-CZ" sz="2400" dirty="0" err="1"/>
              <a:t>Cummulation</a:t>
            </a:r>
            <a:r>
              <a:rPr lang="cs-CZ" sz="2400" dirty="0"/>
              <a:t> </a:t>
            </a:r>
            <a:r>
              <a:rPr lang="cs-CZ" sz="2400" dirty="0" err="1"/>
              <a:t>of</a:t>
            </a:r>
            <a:r>
              <a:rPr lang="cs-CZ" sz="2400" dirty="0"/>
              <a:t> </a:t>
            </a:r>
            <a:r>
              <a:rPr lang="cs-CZ" sz="2400" dirty="0" err="1"/>
              <a:t>the</a:t>
            </a:r>
            <a:r>
              <a:rPr lang="cs-CZ" sz="2400" dirty="0"/>
              <a:t> </a:t>
            </a:r>
            <a:r>
              <a:rPr lang="cs-CZ" sz="2400" dirty="0" err="1"/>
              <a:t>drug</a:t>
            </a:r>
            <a:r>
              <a:rPr lang="cs-CZ" sz="2400" dirty="0"/>
              <a:t> in </a:t>
            </a:r>
            <a:r>
              <a:rPr lang="cs-CZ" sz="2400" dirty="0" err="1"/>
              <a:t>the</a:t>
            </a:r>
            <a:r>
              <a:rPr lang="cs-CZ" sz="2400" dirty="0"/>
              <a:t> baby </a:t>
            </a:r>
            <a:r>
              <a:rPr lang="cs-CZ" sz="2400" dirty="0" err="1"/>
              <a:t>or</a:t>
            </a:r>
            <a:r>
              <a:rPr lang="cs-CZ" sz="2400" dirty="0"/>
              <a:t> in </a:t>
            </a:r>
            <a:r>
              <a:rPr lang="cs-CZ" sz="2400" dirty="0" err="1"/>
              <a:t>the</a:t>
            </a:r>
            <a:r>
              <a:rPr lang="cs-CZ" sz="2400" dirty="0"/>
              <a:t> </a:t>
            </a:r>
            <a:r>
              <a:rPr lang="cs-CZ" sz="2400" dirty="0" err="1"/>
              <a:t>water</a:t>
            </a:r>
            <a:endParaRPr lang="cs-CZ" sz="2400" dirty="0"/>
          </a:p>
          <a:p>
            <a:pPr marL="342900" indent="-342900">
              <a:buFontTx/>
              <a:buChar char="-"/>
            </a:pPr>
            <a:endParaRPr lang="cs-CZ" sz="2400" dirty="0"/>
          </a:p>
          <a:p>
            <a:pPr marL="342900" indent="-342900">
              <a:buFontTx/>
              <a:buChar char="-"/>
            </a:pPr>
            <a:r>
              <a:rPr lang="cs-CZ" sz="2400" dirty="0"/>
              <a:t>Period </a:t>
            </a:r>
            <a:r>
              <a:rPr lang="cs-CZ" sz="2400" dirty="0" err="1"/>
              <a:t>of</a:t>
            </a:r>
            <a:r>
              <a:rPr lang="cs-CZ" sz="2400" dirty="0"/>
              <a:t> </a:t>
            </a:r>
            <a:r>
              <a:rPr lang="cs-CZ" sz="2400" dirty="0" err="1"/>
              <a:t>gestation</a:t>
            </a:r>
            <a:r>
              <a:rPr lang="cs-CZ" sz="2400" dirty="0"/>
              <a:t> </a:t>
            </a:r>
            <a:r>
              <a:rPr lang="cs-CZ" sz="2400" dirty="0" err="1"/>
              <a:t>when</a:t>
            </a:r>
            <a:r>
              <a:rPr lang="cs-CZ" sz="2400" dirty="0"/>
              <a:t> </a:t>
            </a:r>
            <a:r>
              <a:rPr lang="cs-CZ" sz="2400" dirty="0" err="1"/>
              <a:t>the</a:t>
            </a:r>
            <a:r>
              <a:rPr lang="cs-CZ" sz="2400" dirty="0"/>
              <a:t> </a:t>
            </a:r>
            <a:r>
              <a:rPr lang="cs-CZ" sz="2400" dirty="0" err="1"/>
              <a:t>drug</a:t>
            </a:r>
            <a:r>
              <a:rPr lang="cs-CZ" sz="2400" dirty="0"/>
              <a:t> </a:t>
            </a:r>
            <a:r>
              <a:rPr lang="cs-CZ" sz="2400" dirty="0" err="1"/>
              <a:t>is</a:t>
            </a:r>
            <a:r>
              <a:rPr lang="cs-CZ" sz="2400" dirty="0"/>
              <a:t> </a:t>
            </a:r>
            <a:r>
              <a:rPr lang="cs-CZ" sz="2400" dirty="0" err="1"/>
              <a:t>administered</a:t>
            </a:r>
            <a:endParaRPr lang="cs-CZ" sz="2400" dirty="0"/>
          </a:p>
          <a:p>
            <a:pPr marL="342900" indent="-342900">
              <a:buFontTx/>
              <a:buChar char="-"/>
            </a:pPr>
            <a:endParaRPr lang="cs-CZ" sz="2000" dirty="0"/>
          </a:p>
        </p:txBody>
      </p:sp>
      <p:sp>
        <p:nvSpPr>
          <p:cNvPr id="4" name="Zástupný symbol pro zápatí 3">
            <a:extLst>
              <a:ext uri="{FF2B5EF4-FFF2-40B4-BE49-F238E27FC236}">
                <a16:creationId xmlns:a16="http://schemas.microsoft.com/office/drawing/2014/main" id="{6FF70BC6-CC83-4984-9322-3DD5FCF9F053}"/>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60213F4E-11B9-43B5-BCCD-804F0AD003B4}"/>
              </a:ext>
            </a:extLst>
          </p:cNvPr>
          <p:cNvSpPr>
            <a:spLocks noGrp="1"/>
          </p:cNvSpPr>
          <p:nvPr>
            <p:ph type="sldNum" sz="quarter" idx="12"/>
          </p:nvPr>
        </p:nvSpPr>
        <p:spPr/>
        <p:txBody>
          <a:bodyPr/>
          <a:lstStyle/>
          <a:p>
            <a:pPr>
              <a:defRPr/>
            </a:pPr>
            <a:fld id="{300A8A94-7C4E-40BC-828C-A9E35796B916}" type="slidenum">
              <a:rPr lang="en-US" altLang="en-US" smtClean="0"/>
              <a:pPr>
                <a:defRPr/>
              </a:pPr>
              <a:t>24</a:t>
            </a:fld>
            <a:endParaRPr lang="en-US" altLang="en-US"/>
          </a:p>
        </p:txBody>
      </p:sp>
      <p:pic>
        <p:nvPicPr>
          <p:cNvPr id="6" name="Zvuk 5">
            <a:hlinkClick r:id="" action="ppaction://media"/>
            <a:extLst>
              <a:ext uri="{FF2B5EF4-FFF2-40B4-BE49-F238E27FC236}">
                <a16:creationId xmlns:a16="http://schemas.microsoft.com/office/drawing/2014/main" id="{A1BF155D-86F0-4448-BD41-2141F576C2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49899899"/>
      </p:ext>
    </p:extLst>
  </p:cSld>
  <p:clrMapOvr>
    <a:masterClrMapping/>
  </p:clrMapOvr>
  <mc:AlternateContent xmlns:mc="http://schemas.openxmlformats.org/markup-compatibility/2006" xmlns:p14="http://schemas.microsoft.com/office/powerpoint/2010/main">
    <mc:Choice Requires="p14">
      <p:transition spd="slow" p14:dur="2000" advTm="39277"/>
    </mc:Choice>
    <mc:Fallback xmlns="">
      <p:transition spd="slow" advTm="39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8AB65A-98F6-4515-A41D-883931C4C3B5}"/>
              </a:ext>
            </a:extLst>
          </p:cNvPr>
          <p:cNvSpPr>
            <a:spLocks noGrp="1"/>
          </p:cNvSpPr>
          <p:nvPr>
            <p:ph type="title"/>
          </p:nvPr>
        </p:nvSpPr>
        <p:spPr/>
        <p:txBody>
          <a:bodyPr/>
          <a:lstStyle/>
          <a:p>
            <a:r>
              <a:rPr lang="cs-CZ" dirty="0" err="1"/>
              <a:t>Safety</a:t>
            </a:r>
            <a:r>
              <a:rPr lang="cs-CZ" dirty="0"/>
              <a:t> </a:t>
            </a:r>
            <a:r>
              <a:rPr lang="cs-CZ" dirty="0" err="1"/>
              <a:t>of</a:t>
            </a:r>
            <a:r>
              <a:rPr lang="cs-CZ" dirty="0"/>
              <a:t> </a:t>
            </a:r>
            <a:r>
              <a:rPr lang="cs-CZ" dirty="0" err="1"/>
              <a:t>medication</a:t>
            </a:r>
            <a:r>
              <a:rPr lang="cs-CZ" dirty="0"/>
              <a:t> in </a:t>
            </a:r>
            <a:r>
              <a:rPr lang="cs-CZ" dirty="0" err="1"/>
              <a:t>pregnancy</a:t>
            </a:r>
            <a:endParaRPr lang="cs-CZ" dirty="0"/>
          </a:p>
        </p:txBody>
      </p:sp>
      <p:sp>
        <p:nvSpPr>
          <p:cNvPr id="3" name="Zástupný symbol pro obsah 2">
            <a:extLst>
              <a:ext uri="{FF2B5EF4-FFF2-40B4-BE49-F238E27FC236}">
                <a16:creationId xmlns:a16="http://schemas.microsoft.com/office/drawing/2014/main" id="{FD8657A1-1212-4509-8972-3FA6B75F9B6C}"/>
              </a:ext>
            </a:extLst>
          </p:cNvPr>
          <p:cNvSpPr>
            <a:spLocks noGrp="1"/>
          </p:cNvSpPr>
          <p:nvPr>
            <p:ph idx="1"/>
          </p:nvPr>
        </p:nvSpPr>
        <p:spPr>
          <a:xfrm>
            <a:off x="718800" y="1593669"/>
            <a:ext cx="10753200" cy="4238331"/>
          </a:xfrm>
        </p:spPr>
        <p:txBody>
          <a:bodyPr/>
          <a:lstStyle/>
          <a:p>
            <a:pPr marL="457200" indent="-457200">
              <a:buAutoNum type="arabicParenR"/>
            </a:pPr>
            <a:r>
              <a:rPr lang="cs-CZ" sz="2400" b="1" dirty="0"/>
              <a:t>Period </a:t>
            </a:r>
            <a:r>
              <a:rPr lang="cs-CZ" sz="2400" b="1" dirty="0" err="1"/>
              <a:t>of</a:t>
            </a:r>
            <a:r>
              <a:rPr lang="cs-CZ" sz="2400" b="1" dirty="0"/>
              <a:t> </a:t>
            </a:r>
            <a:r>
              <a:rPr lang="cs-CZ" sz="2400" b="1" dirty="0" err="1">
                <a:solidFill>
                  <a:srgbClr val="FF0000"/>
                </a:solidFill>
              </a:rPr>
              <a:t>implantation</a:t>
            </a:r>
            <a:r>
              <a:rPr lang="cs-CZ" sz="2400" dirty="0"/>
              <a:t> – </a:t>
            </a:r>
            <a:r>
              <a:rPr lang="cs-CZ" sz="2400" dirty="0" err="1"/>
              <a:t>all</a:t>
            </a:r>
            <a:r>
              <a:rPr lang="cs-CZ" sz="2400" dirty="0"/>
              <a:t> </a:t>
            </a:r>
            <a:r>
              <a:rPr lang="cs-CZ" sz="2400" dirty="0" err="1"/>
              <a:t>or</a:t>
            </a:r>
            <a:r>
              <a:rPr lang="cs-CZ" sz="2400" dirty="0"/>
              <a:t> </a:t>
            </a:r>
            <a:r>
              <a:rPr lang="cs-CZ" sz="2400" dirty="0" err="1"/>
              <a:t>nothing</a:t>
            </a:r>
            <a:r>
              <a:rPr lang="cs-CZ" sz="2400" dirty="0"/>
              <a:t> (14 </a:t>
            </a:r>
            <a:r>
              <a:rPr lang="cs-CZ" sz="2400" dirty="0" err="1"/>
              <a:t>days</a:t>
            </a:r>
            <a:r>
              <a:rPr lang="cs-CZ" sz="2400" dirty="0"/>
              <a:t>) </a:t>
            </a:r>
          </a:p>
          <a:p>
            <a:pPr marL="457200" indent="-457200">
              <a:buAutoNum type="arabicParenR"/>
            </a:pPr>
            <a:endParaRPr lang="cs-CZ" sz="2400" dirty="0"/>
          </a:p>
          <a:p>
            <a:pPr marL="457200" indent="-457200">
              <a:buAutoNum type="arabicParenR"/>
            </a:pPr>
            <a:r>
              <a:rPr lang="cs-CZ" sz="2400" b="1" dirty="0" err="1">
                <a:solidFill>
                  <a:srgbClr val="FF0000"/>
                </a:solidFill>
              </a:rPr>
              <a:t>Organogenesis</a:t>
            </a:r>
            <a:r>
              <a:rPr lang="cs-CZ" sz="2400" dirty="0"/>
              <a:t> – </a:t>
            </a:r>
            <a:r>
              <a:rPr lang="cs-CZ" sz="2400" dirty="0" err="1"/>
              <a:t>the</a:t>
            </a:r>
            <a:r>
              <a:rPr lang="cs-CZ" sz="2400" dirty="0"/>
              <a:t> most sensitive period to </a:t>
            </a:r>
            <a:r>
              <a:rPr lang="cs-CZ" sz="2400" dirty="0" err="1"/>
              <a:t>teratogenic</a:t>
            </a:r>
            <a:r>
              <a:rPr lang="cs-CZ" sz="2400" dirty="0"/>
              <a:t> </a:t>
            </a:r>
            <a:r>
              <a:rPr lang="cs-CZ" sz="2400" dirty="0" err="1"/>
              <a:t>effects</a:t>
            </a:r>
            <a:r>
              <a:rPr lang="cs-CZ" sz="2400" dirty="0"/>
              <a:t> </a:t>
            </a:r>
            <a:r>
              <a:rPr lang="cs-CZ" sz="2400" dirty="0" err="1"/>
              <a:t>of</a:t>
            </a:r>
            <a:r>
              <a:rPr lang="cs-CZ" sz="2400" dirty="0"/>
              <a:t> </a:t>
            </a:r>
            <a:r>
              <a:rPr lang="cs-CZ" sz="2400" dirty="0" err="1"/>
              <a:t>drugs</a:t>
            </a:r>
            <a:r>
              <a:rPr lang="cs-CZ" sz="2400" dirty="0"/>
              <a:t> (</a:t>
            </a:r>
            <a:r>
              <a:rPr lang="cs-CZ" sz="2400" dirty="0" err="1"/>
              <a:t>till</a:t>
            </a:r>
            <a:r>
              <a:rPr lang="cs-CZ" sz="2400" dirty="0"/>
              <a:t> 12th </a:t>
            </a:r>
            <a:r>
              <a:rPr lang="cs-CZ" sz="2400" dirty="0" err="1"/>
              <a:t>week</a:t>
            </a:r>
            <a:r>
              <a:rPr lang="cs-CZ" sz="2400" dirty="0"/>
              <a:t>)</a:t>
            </a:r>
          </a:p>
          <a:p>
            <a:pPr marL="457200" indent="-457200">
              <a:buAutoNum type="arabicParenR"/>
            </a:pPr>
            <a:endParaRPr lang="cs-CZ" sz="2400" dirty="0"/>
          </a:p>
          <a:p>
            <a:pPr marL="457200" indent="-457200">
              <a:buAutoNum type="arabicParenR"/>
            </a:pPr>
            <a:r>
              <a:rPr lang="cs-CZ" sz="2400" b="1" dirty="0" err="1">
                <a:solidFill>
                  <a:srgbClr val="FF0000"/>
                </a:solidFill>
              </a:rPr>
              <a:t>Fetal</a:t>
            </a:r>
            <a:r>
              <a:rPr lang="cs-CZ" sz="2400" b="1" dirty="0">
                <a:solidFill>
                  <a:srgbClr val="FF0000"/>
                </a:solidFill>
              </a:rPr>
              <a:t> period </a:t>
            </a:r>
            <a:r>
              <a:rPr lang="cs-CZ" sz="2400" dirty="0"/>
              <a:t>– </a:t>
            </a:r>
            <a:r>
              <a:rPr lang="cs-CZ" sz="2400" dirty="0" err="1"/>
              <a:t>relatively</a:t>
            </a:r>
            <a:r>
              <a:rPr lang="cs-CZ" sz="2400" dirty="0"/>
              <a:t> </a:t>
            </a:r>
            <a:r>
              <a:rPr lang="cs-CZ" sz="2400" dirty="0" err="1"/>
              <a:t>safer</a:t>
            </a:r>
            <a:r>
              <a:rPr lang="cs-CZ" sz="2400" dirty="0"/>
              <a:t> </a:t>
            </a:r>
            <a:r>
              <a:rPr lang="cs-CZ" sz="2400" dirty="0" err="1"/>
              <a:t>when</a:t>
            </a:r>
            <a:r>
              <a:rPr lang="cs-CZ" sz="2400" dirty="0"/>
              <a:t> </a:t>
            </a:r>
            <a:r>
              <a:rPr lang="cs-CZ" sz="2400" dirty="0" err="1"/>
              <a:t>considering</a:t>
            </a:r>
            <a:r>
              <a:rPr lang="cs-CZ" sz="2400" dirty="0"/>
              <a:t> </a:t>
            </a:r>
            <a:r>
              <a:rPr lang="cs-CZ" sz="2400" dirty="0" err="1"/>
              <a:t>teratogenic</a:t>
            </a:r>
            <a:r>
              <a:rPr lang="cs-CZ" sz="2400" dirty="0"/>
              <a:t> </a:t>
            </a:r>
            <a:r>
              <a:rPr lang="cs-CZ" sz="2400" dirty="0" err="1"/>
              <a:t>effects</a:t>
            </a:r>
            <a:r>
              <a:rPr lang="cs-CZ" sz="2400" dirty="0"/>
              <a:t>, but risky in </a:t>
            </a:r>
            <a:r>
              <a:rPr lang="cs-CZ" sz="2400" dirty="0" err="1"/>
              <a:t>toxic</a:t>
            </a:r>
            <a:r>
              <a:rPr lang="cs-CZ" sz="2400" dirty="0"/>
              <a:t> </a:t>
            </a:r>
            <a:r>
              <a:rPr lang="cs-CZ" sz="2400" dirty="0" err="1"/>
              <a:t>eff</a:t>
            </a:r>
            <a:r>
              <a:rPr lang="cs-CZ" sz="2400" dirty="0"/>
              <a:t>. </a:t>
            </a:r>
          </a:p>
          <a:p>
            <a:pPr marL="457200" indent="-457200">
              <a:buAutoNum type="arabicParenR"/>
            </a:pPr>
            <a:endParaRPr lang="cs-CZ" sz="2400" dirty="0"/>
          </a:p>
          <a:p>
            <a:pPr marL="457200" indent="-457200">
              <a:buAutoNum type="arabicParenR"/>
            </a:pPr>
            <a:r>
              <a:rPr lang="cs-CZ" sz="2400" b="1" dirty="0">
                <a:solidFill>
                  <a:srgbClr val="FF0000"/>
                </a:solidFill>
              </a:rPr>
              <a:t>Last </a:t>
            </a:r>
            <a:r>
              <a:rPr lang="cs-CZ" sz="2400" b="1" dirty="0" err="1">
                <a:solidFill>
                  <a:srgbClr val="FF0000"/>
                </a:solidFill>
              </a:rPr>
              <a:t>month</a:t>
            </a:r>
            <a:r>
              <a:rPr lang="cs-CZ" sz="2400" b="1" dirty="0">
                <a:solidFill>
                  <a:srgbClr val="FF0000"/>
                </a:solidFill>
              </a:rPr>
              <a:t> </a:t>
            </a:r>
            <a:r>
              <a:rPr lang="cs-CZ" sz="2400" b="1" dirty="0" err="1"/>
              <a:t>of</a:t>
            </a:r>
            <a:r>
              <a:rPr lang="cs-CZ" sz="2400" b="1" dirty="0"/>
              <a:t> gravidity </a:t>
            </a:r>
            <a:r>
              <a:rPr lang="cs-CZ" sz="2400" dirty="0"/>
              <a:t>– long </a:t>
            </a:r>
            <a:r>
              <a:rPr lang="cs-CZ" sz="2400" dirty="0" err="1"/>
              <a:t>acting</a:t>
            </a:r>
            <a:r>
              <a:rPr lang="cs-CZ" sz="2400" dirty="0"/>
              <a:t> </a:t>
            </a:r>
            <a:r>
              <a:rPr lang="cs-CZ" sz="2400" dirty="0" err="1"/>
              <a:t>drugs</a:t>
            </a:r>
            <a:r>
              <a:rPr lang="cs-CZ" sz="2400" dirty="0"/>
              <a:t> </a:t>
            </a:r>
            <a:r>
              <a:rPr lang="cs-CZ" sz="2400" dirty="0" err="1"/>
              <a:t>can</a:t>
            </a:r>
            <a:r>
              <a:rPr lang="cs-CZ" sz="2400" dirty="0"/>
              <a:t> </a:t>
            </a:r>
            <a:r>
              <a:rPr lang="cs-CZ" sz="2400" dirty="0" err="1"/>
              <a:t>affect</a:t>
            </a:r>
            <a:r>
              <a:rPr lang="cs-CZ" sz="2400" dirty="0"/>
              <a:t> </a:t>
            </a:r>
            <a:r>
              <a:rPr lang="cs-CZ" sz="2400" dirty="0" err="1"/>
              <a:t>newborn</a:t>
            </a:r>
            <a:r>
              <a:rPr lang="cs-CZ" sz="2400" dirty="0"/>
              <a:t> ! </a:t>
            </a:r>
          </a:p>
          <a:p>
            <a:pPr marL="457200" indent="-457200">
              <a:buAutoNum type="arabicParenR"/>
            </a:pPr>
            <a:endParaRPr lang="cs-CZ" sz="2400" dirty="0"/>
          </a:p>
          <a:p>
            <a:pPr marL="457200" indent="-457200">
              <a:buAutoNum type="arabicParenR"/>
            </a:pPr>
            <a:r>
              <a:rPr lang="cs-CZ" sz="2400" b="1" dirty="0" err="1">
                <a:solidFill>
                  <a:srgbClr val="FF0000"/>
                </a:solidFill>
              </a:rPr>
              <a:t>Lactation</a:t>
            </a:r>
            <a:endParaRPr lang="cs-CZ" sz="2400" b="1" dirty="0">
              <a:solidFill>
                <a:srgbClr val="FF0000"/>
              </a:solidFill>
            </a:endParaRPr>
          </a:p>
          <a:p>
            <a:endParaRPr lang="cs-CZ" sz="2000" dirty="0"/>
          </a:p>
        </p:txBody>
      </p:sp>
      <p:sp>
        <p:nvSpPr>
          <p:cNvPr id="4" name="Zástupný symbol pro zápatí 3">
            <a:extLst>
              <a:ext uri="{FF2B5EF4-FFF2-40B4-BE49-F238E27FC236}">
                <a16:creationId xmlns:a16="http://schemas.microsoft.com/office/drawing/2014/main" id="{6FF70BC6-CC83-4984-9322-3DD5FCF9F053}"/>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60213F4E-11B9-43B5-BCCD-804F0AD003B4}"/>
              </a:ext>
            </a:extLst>
          </p:cNvPr>
          <p:cNvSpPr>
            <a:spLocks noGrp="1"/>
          </p:cNvSpPr>
          <p:nvPr>
            <p:ph type="sldNum" sz="quarter" idx="12"/>
          </p:nvPr>
        </p:nvSpPr>
        <p:spPr/>
        <p:txBody>
          <a:bodyPr/>
          <a:lstStyle/>
          <a:p>
            <a:pPr>
              <a:defRPr/>
            </a:pPr>
            <a:fld id="{300A8A94-7C4E-40BC-828C-A9E35796B916}" type="slidenum">
              <a:rPr lang="en-US" altLang="en-US" smtClean="0"/>
              <a:pPr>
                <a:defRPr/>
              </a:pPr>
              <a:t>25</a:t>
            </a:fld>
            <a:endParaRPr lang="en-US" altLang="en-US"/>
          </a:p>
        </p:txBody>
      </p:sp>
      <p:pic>
        <p:nvPicPr>
          <p:cNvPr id="6" name="Zvuk 5">
            <a:hlinkClick r:id="" action="ppaction://media"/>
            <a:extLst>
              <a:ext uri="{FF2B5EF4-FFF2-40B4-BE49-F238E27FC236}">
                <a16:creationId xmlns:a16="http://schemas.microsoft.com/office/drawing/2014/main" id="{744E83FE-69F0-4B8E-BCE4-101CDCF4C1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1742224"/>
      </p:ext>
    </p:extLst>
  </p:cSld>
  <p:clrMapOvr>
    <a:masterClrMapping/>
  </p:clrMapOvr>
  <mc:AlternateContent xmlns:mc="http://schemas.openxmlformats.org/markup-compatibility/2006" xmlns:p14="http://schemas.microsoft.com/office/powerpoint/2010/main">
    <mc:Choice Requires="p14">
      <p:transition spd="slow" p14:dur="2000" advTm="123281"/>
    </mc:Choice>
    <mc:Fallback xmlns="">
      <p:transition spd="slow" advTm="12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7CF0B5-C736-41F2-AEFB-9ED65064A0F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4D0AD1C-A9AA-4D4D-9344-6B8A9751233D}"/>
              </a:ext>
            </a:extLst>
          </p:cNvPr>
          <p:cNvSpPr>
            <a:spLocks noGrp="1"/>
          </p:cNvSpPr>
          <p:nvPr>
            <p:ph idx="1"/>
          </p:nvPr>
        </p:nvSpPr>
        <p:spPr/>
        <p:txBody>
          <a:bodyPr/>
          <a:lstStyle/>
          <a:p>
            <a:endParaRPr lang="cs-CZ"/>
          </a:p>
        </p:txBody>
      </p:sp>
      <p:sp>
        <p:nvSpPr>
          <p:cNvPr id="4" name="Zástupný symbol pro zápatí 3">
            <a:extLst>
              <a:ext uri="{FF2B5EF4-FFF2-40B4-BE49-F238E27FC236}">
                <a16:creationId xmlns:a16="http://schemas.microsoft.com/office/drawing/2014/main" id="{E0DB40A1-AB56-416A-8428-845309907926}"/>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B6074668-19D5-4E9F-9583-C41A08F17515}"/>
              </a:ext>
            </a:extLst>
          </p:cNvPr>
          <p:cNvSpPr>
            <a:spLocks noGrp="1"/>
          </p:cNvSpPr>
          <p:nvPr>
            <p:ph type="sldNum" sz="quarter" idx="12"/>
          </p:nvPr>
        </p:nvSpPr>
        <p:spPr/>
        <p:txBody>
          <a:bodyPr/>
          <a:lstStyle/>
          <a:p>
            <a:pPr>
              <a:defRPr/>
            </a:pPr>
            <a:fld id="{300A8A94-7C4E-40BC-828C-A9E35796B916}" type="slidenum">
              <a:rPr lang="en-US" altLang="en-US" smtClean="0"/>
              <a:pPr>
                <a:defRPr/>
              </a:pPr>
              <a:t>26</a:t>
            </a:fld>
            <a:endParaRPr lang="en-US" altLang="en-US"/>
          </a:p>
        </p:txBody>
      </p:sp>
      <p:pic>
        <p:nvPicPr>
          <p:cNvPr id="2050" name="Picture 2" descr="Zobrazit zdrojový obrázek">
            <a:extLst>
              <a:ext uri="{FF2B5EF4-FFF2-40B4-BE49-F238E27FC236}">
                <a16:creationId xmlns:a16="http://schemas.microsoft.com/office/drawing/2014/main" id="{F4EEA105-C439-4616-89FE-F16B14811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5276" y="476975"/>
            <a:ext cx="8681447" cy="5904049"/>
          </a:xfrm>
          <a:prstGeom prst="rect">
            <a:avLst/>
          </a:prstGeom>
          <a:noFill/>
          <a:extLst>
            <a:ext uri="{909E8E84-426E-40DD-AFC4-6F175D3DCCD1}">
              <a14:hiddenFill xmlns:a14="http://schemas.microsoft.com/office/drawing/2010/main">
                <a:solidFill>
                  <a:srgbClr val="FFFFFF"/>
                </a:solidFill>
              </a14:hiddenFill>
            </a:ext>
          </a:extLst>
        </p:spPr>
      </p:pic>
      <p:pic>
        <p:nvPicPr>
          <p:cNvPr id="6" name="Zvuk 5">
            <a:hlinkClick r:id="" action="ppaction://media"/>
            <a:extLst>
              <a:ext uri="{FF2B5EF4-FFF2-40B4-BE49-F238E27FC236}">
                <a16:creationId xmlns:a16="http://schemas.microsoft.com/office/drawing/2014/main" id="{00E333AA-6E3B-4AC0-A8F1-68CA3D3BA3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6889103"/>
      </p:ext>
    </p:extLst>
  </p:cSld>
  <p:clrMapOvr>
    <a:masterClrMapping/>
  </p:clrMapOvr>
  <mc:AlternateContent xmlns:mc="http://schemas.openxmlformats.org/markup-compatibility/2006" xmlns:p14="http://schemas.microsoft.com/office/powerpoint/2010/main">
    <mc:Choice Requires="p14">
      <p:transition spd="slow" p14:dur="2000" advTm="98147"/>
    </mc:Choice>
    <mc:Fallback xmlns="">
      <p:transition spd="slow" advTm="9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993184-B556-4B9B-A414-6E55F1D8257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4BE3269-5FED-4575-8066-4680CCC1996B}"/>
              </a:ext>
            </a:extLst>
          </p:cNvPr>
          <p:cNvSpPr>
            <a:spLocks noGrp="1"/>
          </p:cNvSpPr>
          <p:nvPr>
            <p:ph idx="1"/>
          </p:nvPr>
        </p:nvSpPr>
        <p:spPr/>
        <p:txBody>
          <a:bodyPr/>
          <a:lstStyle/>
          <a:p>
            <a:endParaRPr lang="cs-CZ"/>
          </a:p>
        </p:txBody>
      </p:sp>
      <p:sp>
        <p:nvSpPr>
          <p:cNvPr id="4" name="Zástupný symbol pro zápatí 3">
            <a:extLst>
              <a:ext uri="{FF2B5EF4-FFF2-40B4-BE49-F238E27FC236}">
                <a16:creationId xmlns:a16="http://schemas.microsoft.com/office/drawing/2014/main" id="{ABD03A68-1D59-42B3-93AC-5351B03A5FD8}"/>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FBD57B86-1CAE-4135-9FCF-35F1B0363D57}"/>
              </a:ext>
            </a:extLst>
          </p:cNvPr>
          <p:cNvSpPr>
            <a:spLocks noGrp="1"/>
          </p:cNvSpPr>
          <p:nvPr>
            <p:ph type="sldNum" sz="quarter" idx="12"/>
          </p:nvPr>
        </p:nvSpPr>
        <p:spPr/>
        <p:txBody>
          <a:bodyPr/>
          <a:lstStyle/>
          <a:p>
            <a:pPr>
              <a:defRPr/>
            </a:pPr>
            <a:fld id="{300A8A94-7C4E-40BC-828C-A9E35796B916}" type="slidenum">
              <a:rPr lang="en-US" altLang="en-US" smtClean="0"/>
              <a:pPr>
                <a:defRPr/>
              </a:pPr>
              <a:t>27</a:t>
            </a:fld>
            <a:endParaRPr lang="en-US" altLang="en-US"/>
          </a:p>
        </p:txBody>
      </p:sp>
      <p:pic>
        <p:nvPicPr>
          <p:cNvPr id="1026" name="Picture 2" descr="Zobrazit zdrojový obrázek">
            <a:extLst>
              <a:ext uri="{FF2B5EF4-FFF2-40B4-BE49-F238E27FC236}">
                <a16:creationId xmlns:a16="http://schemas.microsoft.com/office/drawing/2014/main" id="{DFFF93B2-3C12-4BB1-B4D6-1C8DB86E0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9550"/>
            <a:ext cx="12192000" cy="6437313"/>
          </a:xfrm>
          <a:prstGeom prst="rect">
            <a:avLst/>
          </a:prstGeom>
          <a:noFill/>
          <a:extLst>
            <a:ext uri="{909E8E84-426E-40DD-AFC4-6F175D3DCCD1}">
              <a14:hiddenFill xmlns:a14="http://schemas.microsoft.com/office/drawing/2010/main">
                <a:solidFill>
                  <a:srgbClr val="FFFFFF"/>
                </a:solidFill>
              </a14:hiddenFill>
            </a:ext>
          </a:extLst>
        </p:spPr>
      </p:pic>
      <p:pic>
        <p:nvPicPr>
          <p:cNvPr id="6" name="Zvuk 5">
            <a:hlinkClick r:id="" action="ppaction://media"/>
            <a:extLst>
              <a:ext uri="{FF2B5EF4-FFF2-40B4-BE49-F238E27FC236}">
                <a16:creationId xmlns:a16="http://schemas.microsoft.com/office/drawing/2014/main" id="{23D27227-D6BA-4A3B-A95B-7B1D442A74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1469742"/>
      </p:ext>
    </p:extLst>
  </p:cSld>
  <p:clrMapOvr>
    <a:masterClrMapping/>
  </p:clrMapOvr>
  <mc:AlternateContent xmlns:mc="http://schemas.openxmlformats.org/markup-compatibility/2006" xmlns:p14="http://schemas.microsoft.com/office/powerpoint/2010/main">
    <mc:Choice Requires="p14">
      <p:transition spd="slow" p14:dur="2000" advTm="38432"/>
    </mc:Choice>
    <mc:Fallback xmlns="">
      <p:transition spd="slow" advTm="3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E7DA75-3E03-4666-AC32-5E89EDE55596}"/>
              </a:ext>
            </a:extLst>
          </p:cNvPr>
          <p:cNvSpPr>
            <a:spLocks noGrp="1"/>
          </p:cNvSpPr>
          <p:nvPr>
            <p:ph type="title"/>
          </p:nvPr>
        </p:nvSpPr>
        <p:spPr/>
        <p:txBody>
          <a:bodyPr/>
          <a:lstStyle/>
          <a:p>
            <a:r>
              <a:rPr lang="cs-CZ" dirty="0"/>
              <a:t>General </a:t>
            </a:r>
            <a:r>
              <a:rPr lang="cs-CZ" dirty="0" err="1"/>
              <a:t>recommendations</a:t>
            </a:r>
            <a:endParaRPr lang="cs-CZ" dirty="0"/>
          </a:p>
        </p:txBody>
      </p:sp>
      <p:sp>
        <p:nvSpPr>
          <p:cNvPr id="3" name="Zástupný symbol pro obsah 2">
            <a:extLst>
              <a:ext uri="{FF2B5EF4-FFF2-40B4-BE49-F238E27FC236}">
                <a16:creationId xmlns:a16="http://schemas.microsoft.com/office/drawing/2014/main" id="{1D9968DE-9045-4845-B980-46AB2B08873C}"/>
              </a:ext>
            </a:extLst>
          </p:cNvPr>
          <p:cNvSpPr>
            <a:spLocks noGrp="1"/>
          </p:cNvSpPr>
          <p:nvPr>
            <p:ph idx="1"/>
          </p:nvPr>
        </p:nvSpPr>
        <p:spPr>
          <a:xfrm>
            <a:off x="719400" y="1449000"/>
            <a:ext cx="10753200" cy="3960000"/>
          </a:xfrm>
        </p:spPr>
        <p:txBody>
          <a:bodyPr/>
          <a:lstStyle/>
          <a:p>
            <a:r>
              <a:rPr lang="cs-CZ" b="1" dirty="0" err="1"/>
              <a:t>Prescription</a:t>
            </a:r>
            <a:r>
              <a:rPr lang="cs-CZ" b="1" dirty="0"/>
              <a:t> </a:t>
            </a:r>
            <a:r>
              <a:rPr lang="cs-CZ" b="1" dirty="0" err="1"/>
              <a:t>for</a:t>
            </a:r>
            <a:r>
              <a:rPr lang="cs-CZ" b="1" dirty="0"/>
              <a:t> </a:t>
            </a:r>
            <a:r>
              <a:rPr lang="cs-CZ" b="1" dirty="0" err="1"/>
              <a:t>women</a:t>
            </a:r>
            <a:r>
              <a:rPr lang="cs-CZ" b="1" dirty="0"/>
              <a:t> in </a:t>
            </a:r>
            <a:r>
              <a:rPr lang="cs-CZ" b="1" dirty="0" err="1">
                <a:solidFill>
                  <a:srgbClr val="FF0000"/>
                </a:solidFill>
              </a:rPr>
              <a:t>fertile</a:t>
            </a:r>
            <a:r>
              <a:rPr lang="cs-CZ" b="1" dirty="0">
                <a:solidFill>
                  <a:srgbClr val="FF0000"/>
                </a:solidFill>
              </a:rPr>
              <a:t> </a:t>
            </a:r>
            <a:r>
              <a:rPr lang="cs-CZ" b="1" dirty="0" err="1">
                <a:solidFill>
                  <a:srgbClr val="FF0000"/>
                </a:solidFill>
              </a:rPr>
              <a:t>age</a:t>
            </a:r>
            <a:endParaRPr lang="cs-CZ" b="1" dirty="0">
              <a:solidFill>
                <a:srgbClr val="FF0000"/>
              </a:solidFill>
            </a:endParaRPr>
          </a:p>
          <a:p>
            <a:endParaRPr lang="cs-CZ" b="1" dirty="0">
              <a:solidFill>
                <a:srgbClr val="FF0000"/>
              </a:solidFill>
            </a:endParaRPr>
          </a:p>
          <a:p>
            <a:pPr marL="514350" indent="-514350">
              <a:buAutoNum type="arabicPeriod"/>
            </a:pPr>
            <a:r>
              <a:rPr lang="cs-CZ" dirty="0" err="1"/>
              <a:t>Prescribe</a:t>
            </a:r>
            <a:r>
              <a:rPr lang="cs-CZ" dirty="0"/>
              <a:t> </a:t>
            </a:r>
            <a:r>
              <a:rPr lang="cs-CZ" dirty="0" err="1"/>
              <a:t>medicines</a:t>
            </a:r>
            <a:r>
              <a:rPr lang="cs-CZ" dirty="0"/>
              <a:t> </a:t>
            </a:r>
            <a:r>
              <a:rPr lang="cs-CZ" dirty="0" err="1"/>
              <a:t>which</a:t>
            </a:r>
            <a:r>
              <a:rPr lang="cs-CZ" dirty="0"/>
              <a:t> </a:t>
            </a:r>
            <a:r>
              <a:rPr lang="cs-CZ" dirty="0" err="1"/>
              <a:t>were</a:t>
            </a:r>
            <a:r>
              <a:rPr lang="cs-CZ" dirty="0"/>
              <a:t> </a:t>
            </a:r>
            <a:r>
              <a:rPr lang="cs-CZ" dirty="0" err="1">
                <a:solidFill>
                  <a:srgbClr val="FF0000"/>
                </a:solidFill>
              </a:rPr>
              <a:t>tested</a:t>
            </a:r>
            <a:r>
              <a:rPr lang="cs-CZ" dirty="0"/>
              <a:t> </a:t>
            </a:r>
            <a:r>
              <a:rPr lang="cs-CZ" dirty="0" err="1"/>
              <a:t>for</a:t>
            </a:r>
            <a:r>
              <a:rPr lang="cs-CZ" dirty="0"/>
              <a:t> </a:t>
            </a:r>
            <a:r>
              <a:rPr lang="cs-CZ" dirty="0" err="1"/>
              <a:t>teratogenicity</a:t>
            </a:r>
            <a:endParaRPr lang="cs-CZ" dirty="0"/>
          </a:p>
          <a:p>
            <a:pPr marL="514350" indent="-514350">
              <a:buAutoNum type="arabicPeriod"/>
            </a:pPr>
            <a:endParaRPr lang="cs-CZ" dirty="0"/>
          </a:p>
          <a:p>
            <a:pPr marL="514350" indent="-514350">
              <a:buAutoNum type="arabicPeriod"/>
            </a:pPr>
            <a:r>
              <a:rPr lang="cs-CZ" dirty="0" err="1">
                <a:solidFill>
                  <a:srgbClr val="FF0000"/>
                </a:solidFill>
              </a:rPr>
              <a:t>Newly</a:t>
            </a:r>
            <a:r>
              <a:rPr lang="cs-CZ" dirty="0">
                <a:solidFill>
                  <a:srgbClr val="FF0000"/>
                </a:solidFill>
              </a:rPr>
              <a:t> </a:t>
            </a:r>
            <a:r>
              <a:rPr lang="cs-CZ" dirty="0" err="1">
                <a:solidFill>
                  <a:srgbClr val="FF0000"/>
                </a:solidFill>
              </a:rPr>
              <a:t>registered</a:t>
            </a:r>
            <a:r>
              <a:rPr lang="cs-CZ" dirty="0">
                <a:solidFill>
                  <a:srgbClr val="FF0000"/>
                </a:solidFill>
              </a:rPr>
              <a:t> </a:t>
            </a:r>
            <a:r>
              <a:rPr lang="cs-CZ" dirty="0" err="1"/>
              <a:t>drugs</a:t>
            </a:r>
            <a:r>
              <a:rPr lang="cs-CZ" dirty="0"/>
              <a:t> </a:t>
            </a:r>
            <a:r>
              <a:rPr lang="cs-CZ" dirty="0" err="1"/>
              <a:t>should</a:t>
            </a:r>
            <a:r>
              <a:rPr lang="cs-CZ" dirty="0"/>
              <a:t> </a:t>
            </a:r>
            <a:r>
              <a:rPr lang="cs-CZ" dirty="0" err="1"/>
              <a:t>be</a:t>
            </a:r>
            <a:r>
              <a:rPr lang="cs-CZ" dirty="0"/>
              <a:t> </a:t>
            </a:r>
            <a:r>
              <a:rPr lang="cs-CZ" dirty="0" err="1"/>
              <a:t>prescribed</a:t>
            </a:r>
            <a:r>
              <a:rPr lang="cs-CZ" dirty="0"/>
              <a:t> </a:t>
            </a:r>
            <a:r>
              <a:rPr lang="cs-CZ" dirty="0" err="1"/>
              <a:t>only</a:t>
            </a:r>
            <a:r>
              <a:rPr lang="cs-CZ" dirty="0"/>
              <a:t> </a:t>
            </a:r>
            <a:r>
              <a:rPr lang="cs-CZ" dirty="0" err="1"/>
              <a:t>if</a:t>
            </a:r>
            <a:r>
              <a:rPr lang="cs-CZ" dirty="0"/>
              <a:t> </a:t>
            </a:r>
            <a:r>
              <a:rPr lang="cs-CZ" dirty="0" err="1"/>
              <a:t>older</a:t>
            </a:r>
            <a:r>
              <a:rPr lang="cs-CZ" dirty="0"/>
              <a:t> (</a:t>
            </a:r>
            <a:r>
              <a:rPr lang="cs-CZ" dirty="0" err="1"/>
              <a:t>time-proven</a:t>
            </a:r>
            <a:r>
              <a:rPr lang="cs-CZ" dirty="0"/>
              <a:t>) </a:t>
            </a:r>
            <a:r>
              <a:rPr lang="cs-CZ" dirty="0" err="1"/>
              <a:t>drugs</a:t>
            </a:r>
            <a:r>
              <a:rPr lang="cs-CZ" dirty="0"/>
              <a:t> </a:t>
            </a:r>
            <a:r>
              <a:rPr lang="cs-CZ" dirty="0" err="1"/>
              <a:t>cannot</a:t>
            </a:r>
            <a:r>
              <a:rPr lang="cs-CZ" dirty="0"/>
              <a:t> </a:t>
            </a:r>
            <a:r>
              <a:rPr lang="cs-CZ" dirty="0" err="1"/>
              <a:t>be</a:t>
            </a:r>
            <a:r>
              <a:rPr lang="cs-CZ" dirty="0"/>
              <a:t> </a:t>
            </a:r>
            <a:r>
              <a:rPr lang="cs-CZ" dirty="0" err="1"/>
              <a:t>used</a:t>
            </a:r>
            <a:endParaRPr lang="cs-CZ" dirty="0"/>
          </a:p>
          <a:p>
            <a:pPr marL="514350" indent="-514350">
              <a:buAutoNum type="arabicPeriod"/>
            </a:pPr>
            <a:endParaRPr lang="cs-CZ" dirty="0"/>
          </a:p>
          <a:p>
            <a:pPr marL="514350" indent="-514350">
              <a:buAutoNum type="arabicPeriod"/>
            </a:pPr>
            <a:r>
              <a:rPr lang="cs-CZ" dirty="0" err="1"/>
              <a:t>If</a:t>
            </a:r>
            <a:r>
              <a:rPr lang="cs-CZ" dirty="0"/>
              <a:t> </a:t>
            </a:r>
            <a:r>
              <a:rPr lang="cs-CZ" dirty="0" err="1"/>
              <a:t>known</a:t>
            </a:r>
            <a:r>
              <a:rPr lang="cs-CZ" dirty="0"/>
              <a:t> </a:t>
            </a:r>
            <a:r>
              <a:rPr lang="cs-CZ" dirty="0" err="1"/>
              <a:t>teratogenic</a:t>
            </a:r>
            <a:r>
              <a:rPr lang="cs-CZ" dirty="0"/>
              <a:t> </a:t>
            </a:r>
            <a:r>
              <a:rPr lang="cs-CZ" dirty="0" err="1"/>
              <a:t>drug</a:t>
            </a:r>
            <a:r>
              <a:rPr lang="cs-CZ" dirty="0"/>
              <a:t> </a:t>
            </a:r>
            <a:r>
              <a:rPr lang="cs-CZ" dirty="0" err="1"/>
              <a:t>cannot</a:t>
            </a:r>
            <a:r>
              <a:rPr lang="cs-CZ" dirty="0"/>
              <a:t> </a:t>
            </a:r>
            <a:r>
              <a:rPr lang="cs-CZ" dirty="0" err="1"/>
              <a:t>be</a:t>
            </a:r>
            <a:r>
              <a:rPr lang="cs-CZ" dirty="0"/>
              <a:t> </a:t>
            </a:r>
            <a:r>
              <a:rPr lang="cs-CZ" dirty="0" err="1"/>
              <a:t>avoided</a:t>
            </a:r>
            <a:r>
              <a:rPr lang="cs-CZ" dirty="0"/>
              <a:t>, </a:t>
            </a:r>
            <a:r>
              <a:rPr lang="cs-CZ" dirty="0" err="1">
                <a:solidFill>
                  <a:srgbClr val="FF0000"/>
                </a:solidFill>
              </a:rPr>
              <a:t>contraception</a:t>
            </a:r>
            <a:r>
              <a:rPr lang="cs-CZ" dirty="0"/>
              <a:t> </a:t>
            </a:r>
            <a:r>
              <a:rPr lang="cs-CZ" dirty="0" err="1"/>
              <a:t>is</a:t>
            </a:r>
            <a:r>
              <a:rPr lang="cs-CZ" dirty="0"/>
              <a:t> </a:t>
            </a:r>
            <a:r>
              <a:rPr lang="cs-CZ" dirty="0" err="1"/>
              <a:t>necessary</a:t>
            </a:r>
            <a:endParaRPr lang="cs-CZ" dirty="0"/>
          </a:p>
          <a:p>
            <a:endParaRPr lang="cs-CZ" dirty="0"/>
          </a:p>
        </p:txBody>
      </p:sp>
      <p:sp>
        <p:nvSpPr>
          <p:cNvPr id="4" name="Zástupný symbol pro zápatí 3">
            <a:extLst>
              <a:ext uri="{FF2B5EF4-FFF2-40B4-BE49-F238E27FC236}">
                <a16:creationId xmlns:a16="http://schemas.microsoft.com/office/drawing/2014/main" id="{896DE8D0-1E49-4747-AE42-16573238AD02}"/>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C027772C-34CA-4EE2-8AA6-0889CDD2E96E}"/>
              </a:ext>
            </a:extLst>
          </p:cNvPr>
          <p:cNvSpPr>
            <a:spLocks noGrp="1"/>
          </p:cNvSpPr>
          <p:nvPr>
            <p:ph type="sldNum" sz="quarter" idx="12"/>
          </p:nvPr>
        </p:nvSpPr>
        <p:spPr/>
        <p:txBody>
          <a:bodyPr/>
          <a:lstStyle/>
          <a:p>
            <a:pPr>
              <a:defRPr/>
            </a:pPr>
            <a:fld id="{300A8A94-7C4E-40BC-828C-A9E35796B916}" type="slidenum">
              <a:rPr lang="en-US" altLang="en-US" smtClean="0"/>
              <a:pPr>
                <a:defRPr/>
              </a:pPr>
              <a:t>28</a:t>
            </a:fld>
            <a:endParaRPr lang="en-US" altLang="en-US"/>
          </a:p>
        </p:txBody>
      </p:sp>
      <p:pic>
        <p:nvPicPr>
          <p:cNvPr id="6" name="Zvuk 5">
            <a:hlinkClick r:id="" action="ppaction://media"/>
            <a:extLst>
              <a:ext uri="{FF2B5EF4-FFF2-40B4-BE49-F238E27FC236}">
                <a16:creationId xmlns:a16="http://schemas.microsoft.com/office/drawing/2014/main" id="{B62F92A1-9F2D-453B-B850-76EDBF6FFC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46655810"/>
      </p:ext>
    </p:extLst>
  </p:cSld>
  <p:clrMapOvr>
    <a:masterClrMapping/>
  </p:clrMapOvr>
  <mc:AlternateContent xmlns:mc="http://schemas.openxmlformats.org/markup-compatibility/2006" xmlns:p14="http://schemas.microsoft.com/office/powerpoint/2010/main">
    <mc:Choice Requires="p14">
      <p:transition spd="slow" p14:dur="2000" advTm="56397"/>
    </mc:Choice>
    <mc:Fallback xmlns="">
      <p:transition spd="slow" advTm="56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D1D23-75CC-45A3-9ACE-7B0F1E0351F3}"/>
              </a:ext>
            </a:extLst>
          </p:cNvPr>
          <p:cNvSpPr>
            <a:spLocks noGrp="1"/>
          </p:cNvSpPr>
          <p:nvPr>
            <p:ph type="title"/>
          </p:nvPr>
        </p:nvSpPr>
        <p:spPr/>
        <p:txBody>
          <a:bodyPr/>
          <a:lstStyle/>
          <a:p>
            <a:r>
              <a:rPr lang="cs-CZ" dirty="0"/>
              <a:t>General </a:t>
            </a:r>
            <a:r>
              <a:rPr lang="cs-CZ" dirty="0" err="1"/>
              <a:t>recommendations</a:t>
            </a:r>
            <a:endParaRPr lang="cs-CZ" dirty="0"/>
          </a:p>
        </p:txBody>
      </p:sp>
      <p:sp>
        <p:nvSpPr>
          <p:cNvPr id="3" name="Zástupný symbol pro obsah 2">
            <a:extLst>
              <a:ext uri="{FF2B5EF4-FFF2-40B4-BE49-F238E27FC236}">
                <a16:creationId xmlns:a16="http://schemas.microsoft.com/office/drawing/2014/main" id="{ECFF9254-7F29-44DE-BA31-03A355B72402}"/>
              </a:ext>
            </a:extLst>
          </p:cNvPr>
          <p:cNvSpPr>
            <a:spLocks noGrp="1"/>
          </p:cNvSpPr>
          <p:nvPr>
            <p:ph idx="1"/>
          </p:nvPr>
        </p:nvSpPr>
        <p:spPr/>
        <p:txBody>
          <a:bodyPr/>
          <a:lstStyle/>
          <a:p>
            <a:r>
              <a:rPr lang="cs-CZ" b="1" dirty="0" err="1"/>
              <a:t>Prescription</a:t>
            </a:r>
            <a:r>
              <a:rPr lang="cs-CZ" b="1" dirty="0"/>
              <a:t> </a:t>
            </a:r>
            <a:r>
              <a:rPr lang="cs-CZ" b="1" dirty="0" err="1"/>
              <a:t>for</a:t>
            </a:r>
            <a:r>
              <a:rPr lang="cs-CZ" b="1" dirty="0"/>
              <a:t> </a:t>
            </a:r>
            <a:r>
              <a:rPr lang="cs-CZ" b="1" dirty="0" err="1">
                <a:solidFill>
                  <a:srgbClr val="FF0000"/>
                </a:solidFill>
              </a:rPr>
              <a:t>pregnant</a:t>
            </a:r>
            <a:r>
              <a:rPr lang="cs-CZ" b="1" dirty="0"/>
              <a:t> </a:t>
            </a:r>
            <a:r>
              <a:rPr lang="cs-CZ" b="1" dirty="0" err="1"/>
              <a:t>women</a:t>
            </a:r>
            <a:endParaRPr lang="cs-CZ" b="1" dirty="0"/>
          </a:p>
          <a:p>
            <a:endParaRPr lang="cs-CZ" b="1" dirty="0">
              <a:solidFill>
                <a:srgbClr val="FF0000"/>
              </a:solidFill>
            </a:endParaRPr>
          </a:p>
          <a:p>
            <a:pPr marL="514350" indent="-514350">
              <a:buAutoNum type="arabicPeriod"/>
            </a:pPr>
            <a:r>
              <a:rPr lang="cs-CZ" dirty="0" err="1"/>
              <a:t>Choose</a:t>
            </a:r>
            <a:r>
              <a:rPr lang="cs-CZ" dirty="0"/>
              <a:t> </a:t>
            </a:r>
            <a:r>
              <a:rPr lang="cs-CZ" dirty="0" err="1">
                <a:solidFill>
                  <a:srgbClr val="FF0000"/>
                </a:solidFill>
              </a:rPr>
              <a:t>proven</a:t>
            </a:r>
            <a:r>
              <a:rPr lang="cs-CZ" dirty="0">
                <a:solidFill>
                  <a:srgbClr val="FF0000"/>
                </a:solidFill>
              </a:rPr>
              <a:t> </a:t>
            </a:r>
            <a:r>
              <a:rPr lang="cs-CZ" dirty="0" err="1">
                <a:solidFill>
                  <a:srgbClr val="FF0000"/>
                </a:solidFill>
              </a:rPr>
              <a:t>medication</a:t>
            </a:r>
            <a:r>
              <a:rPr lang="cs-CZ" dirty="0">
                <a:solidFill>
                  <a:srgbClr val="FF0000"/>
                </a:solidFill>
              </a:rPr>
              <a:t> </a:t>
            </a:r>
            <a:r>
              <a:rPr lang="cs-CZ" b="1" dirty="0" err="1">
                <a:solidFill>
                  <a:srgbClr val="FF0000"/>
                </a:solidFill>
              </a:rPr>
              <a:t>before</a:t>
            </a:r>
            <a:r>
              <a:rPr lang="cs-CZ" dirty="0">
                <a:solidFill>
                  <a:srgbClr val="FF0000"/>
                </a:solidFill>
              </a:rPr>
              <a:t> </a:t>
            </a:r>
            <a:r>
              <a:rPr lang="cs-CZ" dirty="0" err="1"/>
              <a:t>pregnancy</a:t>
            </a:r>
            <a:r>
              <a:rPr lang="cs-CZ" dirty="0"/>
              <a:t> </a:t>
            </a:r>
            <a:r>
              <a:rPr lang="cs-CZ" dirty="0" err="1"/>
              <a:t>if</a:t>
            </a:r>
            <a:r>
              <a:rPr lang="cs-CZ" dirty="0"/>
              <a:t> </a:t>
            </a:r>
            <a:r>
              <a:rPr lang="cs-CZ" dirty="0" err="1"/>
              <a:t>chronic</a:t>
            </a:r>
            <a:r>
              <a:rPr lang="cs-CZ" dirty="0"/>
              <a:t> </a:t>
            </a:r>
            <a:r>
              <a:rPr lang="cs-CZ" dirty="0" err="1"/>
              <a:t>therapy</a:t>
            </a:r>
            <a:r>
              <a:rPr lang="cs-CZ" dirty="0"/>
              <a:t> </a:t>
            </a:r>
            <a:r>
              <a:rPr lang="cs-CZ" dirty="0" err="1"/>
              <a:t>is</a:t>
            </a:r>
            <a:r>
              <a:rPr lang="cs-CZ" dirty="0"/>
              <a:t> </a:t>
            </a:r>
            <a:r>
              <a:rPr lang="cs-CZ" dirty="0" err="1"/>
              <a:t>necessary</a:t>
            </a:r>
            <a:endParaRPr lang="cs-CZ" dirty="0"/>
          </a:p>
          <a:p>
            <a:pPr marL="514350" indent="-514350">
              <a:buAutoNum type="arabicPeriod"/>
            </a:pPr>
            <a:endParaRPr lang="cs-CZ" dirty="0"/>
          </a:p>
          <a:p>
            <a:pPr marL="514350" indent="-514350">
              <a:buAutoNum type="arabicPeriod"/>
            </a:pPr>
            <a:r>
              <a:rPr lang="cs-CZ" dirty="0" err="1"/>
              <a:t>Sudden</a:t>
            </a:r>
            <a:r>
              <a:rPr lang="cs-CZ" dirty="0"/>
              <a:t> </a:t>
            </a:r>
            <a:r>
              <a:rPr lang="cs-CZ" dirty="0" err="1">
                <a:solidFill>
                  <a:srgbClr val="FF0000"/>
                </a:solidFill>
              </a:rPr>
              <a:t>discontinuation</a:t>
            </a:r>
            <a:r>
              <a:rPr lang="cs-CZ" dirty="0"/>
              <a:t> </a:t>
            </a:r>
            <a:r>
              <a:rPr lang="cs-CZ" dirty="0" err="1"/>
              <a:t>may</a:t>
            </a:r>
            <a:r>
              <a:rPr lang="cs-CZ" dirty="0"/>
              <a:t> </a:t>
            </a:r>
            <a:r>
              <a:rPr lang="cs-CZ" dirty="0" err="1"/>
              <a:t>provoke</a:t>
            </a:r>
            <a:r>
              <a:rPr lang="cs-CZ" dirty="0"/>
              <a:t> </a:t>
            </a:r>
            <a:r>
              <a:rPr lang="cs-CZ" dirty="0" err="1"/>
              <a:t>worsening</a:t>
            </a:r>
            <a:r>
              <a:rPr lang="cs-CZ" dirty="0"/>
              <a:t> </a:t>
            </a:r>
            <a:r>
              <a:rPr lang="cs-CZ" dirty="0" err="1"/>
              <a:t>of</a:t>
            </a:r>
            <a:r>
              <a:rPr lang="cs-CZ" dirty="0"/>
              <a:t> </a:t>
            </a:r>
            <a:r>
              <a:rPr lang="cs-CZ" dirty="0" err="1"/>
              <a:t>the</a:t>
            </a:r>
            <a:r>
              <a:rPr lang="cs-CZ" dirty="0"/>
              <a:t> </a:t>
            </a:r>
            <a:r>
              <a:rPr lang="cs-CZ" dirty="0" err="1"/>
              <a:t>condition</a:t>
            </a:r>
            <a:r>
              <a:rPr lang="cs-CZ" dirty="0"/>
              <a:t> </a:t>
            </a:r>
            <a:r>
              <a:rPr lang="cs-CZ" dirty="0" err="1"/>
              <a:t>with</a:t>
            </a:r>
            <a:r>
              <a:rPr lang="cs-CZ" dirty="0"/>
              <a:t> </a:t>
            </a:r>
            <a:r>
              <a:rPr lang="cs-CZ" dirty="0" err="1"/>
              <a:t>possible</a:t>
            </a:r>
            <a:r>
              <a:rPr lang="cs-CZ" dirty="0"/>
              <a:t> severe </a:t>
            </a:r>
            <a:r>
              <a:rPr lang="cs-CZ" dirty="0" err="1"/>
              <a:t>consequences</a:t>
            </a:r>
            <a:r>
              <a:rPr lang="cs-CZ" dirty="0"/>
              <a:t> </a:t>
            </a:r>
            <a:r>
              <a:rPr lang="cs-CZ" dirty="0" err="1"/>
              <a:t>for</a:t>
            </a:r>
            <a:r>
              <a:rPr lang="cs-CZ" dirty="0"/>
              <a:t> </a:t>
            </a:r>
            <a:r>
              <a:rPr lang="cs-CZ" dirty="0" err="1"/>
              <a:t>both</a:t>
            </a:r>
            <a:r>
              <a:rPr lang="cs-CZ" dirty="0"/>
              <a:t> </a:t>
            </a:r>
            <a:r>
              <a:rPr lang="cs-CZ" dirty="0" err="1"/>
              <a:t>mother</a:t>
            </a:r>
            <a:r>
              <a:rPr lang="cs-CZ" dirty="0"/>
              <a:t> and </a:t>
            </a:r>
            <a:r>
              <a:rPr lang="cs-CZ" dirty="0" err="1"/>
              <a:t>child</a:t>
            </a:r>
            <a:r>
              <a:rPr lang="cs-CZ" dirty="0"/>
              <a:t> </a:t>
            </a:r>
          </a:p>
          <a:p>
            <a:pPr marL="514350" indent="-514350">
              <a:buAutoNum type="arabicPeriod"/>
            </a:pPr>
            <a:endParaRPr lang="cs-CZ" dirty="0"/>
          </a:p>
          <a:p>
            <a:pPr marL="514350" indent="-514350">
              <a:buAutoNum type="arabicPeriod"/>
            </a:pPr>
            <a:r>
              <a:rPr lang="cs-CZ" dirty="0" err="1"/>
              <a:t>Prefer</a:t>
            </a:r>
            <a:r>
              <a:rPr lang="cs-CZ" dirty="0"/>
              <a:t> </a:t>
            </a:r>
            <a:r>
              <a:rPr lang="cs-CZ" dirty="0" err="1">
                <a:solidFill>
                  <a:srgbClr val="FF0000"/>
                </a:solidFill>
              </a:rPr>
              <a:t>monotherapy</a:t>
            </a:r>
            <a:r>
              <a:rPr lang="cs-CZ" dirty="0">
                <a:solidFill>
                  <a:srgbClr val="FF0000"/>
                </a:solidFill>
              </a:rPr>
              <a:t> </a:t>
            </a:r>
            <a:r>
              <a:rPr lang="cs-CZ" dirty="0" err="1">
                <a:solidFill>
                  <a:srgbClr val="FF0000"/>
                </a:solidFill>
              </a:rPr>
              <a:t>with</a:t>
            </a:r>
            <a:r>
              <a:rPr lang="cs-CZ" dirty="0">
                <a:solidFill>
                  <a:srgbClr val="FF0000"/>
                </a:solidFill>
              </a:rPr>
              <a:t> </a:t>
            </a:r>
            <a:r>
              <a:rPr lang="cs-CZ" dirty="0" err="1">
                <a:solidFill>
                  <a:srgbClr val="FF0000"/>
                </a:solidFill>
              </a:rPr>
              <a:t>the</a:t>
            </a:r>
            <a:r>
              <a:rPr lang="cs-CZ" dirty="0">
                <a:solidFill>
                  <a:srgbClr val="FF0000"/>
                </a:solidFill>
              </a:rPr>
              <a:t> </a:t>
            </a:r>
            <a:r>
              <a:rPr lang="cs-CZ" dirty="0" err="1">
                <a:solidFill>
                  <a:srgbClr val="FF0000"/>
                </a:solidFill>
              </a:rPr>
              <a:t>lowest</a:t>
            </a:r>
            <a:r>
              <a:rPr lang="cs-CZ" dirty="0">
                <a:solidFill>
                  <a:srgbClr val="FF0000"/>
                </a:solidFill>
              </a:rPr>
              <a:t> dose </a:t>
            </a:r>
            <a:r>
              <a:rPr lang="cs-CZ" dirty="0" err="1"/>
              <a:t>possible</a:t>
            </a:r>
            <a:endParaRPr lang="cs-CZ" dirty="0"/>
          </a:p>
        </p:txBody>
      </p:sp>
      <p:sp>
        <p:nvSpPr>
          <p:cNvPr id="5" name="Zástupný symbol pro číslo snímku 4">
            <a:extLst>
              <a:ext uri="{FF2B5EF4-FFF2-40B4-BE49-F238E27FC236}">
                <a16:creationId xmlns:a16="http://schemas.microsoft.com/office/drawing/2014/main" id="{CF79A0F1-8C6D-4373-97A2-21A76EBF10A3}"/>
              </a:ext>
            </a:extLst>
          </p:cNvPr>
          <p:cNvSpPr>
            <a:spLocks noGrp="1"/>
          </p:cNvSpPr>
          <p:nvPr>
            <p:ph type="sldNum" sz="quarter" idx="12"/>
          </p:nvPr>
        </p:nvSpPr>
        <p:spPr/>
        <p:txBody>
          <a:bodyPr/>
          <a:lstStyle/>
          <a:p>
            <a:pPr>
              <a:defRPr/>
            </a:pPr>
            <a:fld id="{300A8A94-7C4E-40BC-828C-A9E35796B916}" type="slidenum">
              <a:rPr lang="en-US" altLang="en-US" smtClean="0"/>
              <a:pPr>
                <a:defRPr/>
              </a:pPr>
              <a:t>29</a:t>
            </a:fld>
            <a:endParaRPr lang="en-US" altLang="en-US"/>
          </a:p>
        </p:txBody>
      </p:sp>
      <p:pic>
        <p:nvPicPr>
          <p:cNvPr id="4" name="Zvuk 3">
            <a:hlinkClick r:id="" action="ppaction://media"/>
            <a:extLst>
              <a:ext uri="{FF2B5EF4-FFF2-40B4-BE49-F238E27FC236}">
                <a16:creationId xmlns:a16="http://schemas.microsoft.com/office/drawing/2014/main" id="{2AD65DE1-E332-42EC-ADE6-E5096D814E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8187358"/>
      </p:ext>
    </p:extLst>
  </p:cSld>
  <p:clrMapOvr>
    <a:masterClrMapping/>
  </p:clrMapOvr>
  <mc:AlternateContent xmlns:mc="http://schemas.openxmlformats.org/markup-compatibility/2006" xmlns:p14="http://schemas.microsoft.com/office/powerpoint/2010/main">
    <mc:Choice Requires="p14">
      <p:transition spd="slow" p14:dur="2000" advTm="54654"/>
    </mc:Choice>
    <mc:Fallback xmlns="">
      <p:transition spd="slow" advTm="5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8E98563-0E7A-4948-B692-2F1C33509BEF}"/>
              </a:ext>
            </a:extLst>
          </p:cNvPr>
          <p:cNvSpPr>
            <a:spLocks noGrp="1" noChangeArrowheads="1"/>
          </p:cNvSpPr>
          <p:nvPr>
            <p:ph type="title"/>
          </p:nvPr>
        </p:nvSpPr>
        <p:spPr/>
        <p:txBody>
          <a:bodyPr/>
          <a:lstStyle/>
          <a:p>
            <a:pPr eaLnBrk="1" hangingPunct="1"/>
            <a:r>
              <a:rPr lang="cs-CZ" altLang="cs-CZ" b="1" dirty="0">
                <a:solidFill>
                  <a:schemeClr val="accent1"/>
                </a:solidFill>
              </a:rPr>
              <a:t>Age</a:t>
            </a:r>
          </a:p>
        </p:txBody>
      </p:sp>
      <p:sp>
        <p:nvSpPr>
          <p:cNvPr id="55299" name="Rectangle 3">
            <a:extLst>
              <a:ext uri="{FF2B5EF4-FFF2-40B4-BE49-F238E27FC236}">
                <a16:creationId xmlns:a16="http://schemas.microsoft.com/office/drawing/2014/main" id="{FC2E55FB-563D-4947-AC37-A035962C01E7}"/>
              </a:ext>
            </a:extLst>
          </p:cNvPr>
          <p:cNvSpPr>
            <a:spLocks noGrp="1" noChangeArrowheads="1"/>
          </p:cNvSpPr>
          <p:nvPr>
            <p:ph type="body" idx="1"/>
          </p:nvPr>
        </p:nvSpPr>
        <p:spPr/>
        <p:txBody>
          <a:bodyPr/>
          <a:lstStyle/>
          <a:p>
            <a:r>
              <a:rPr lang="en-US" b="1" u="sng" dirty="0"/>
              <a:t>Administration of medicinal product (MP) </a:t>
            </a:r>
            <a:endParaRPr lang="cs-CZ" b="1" u="sng" dirty="0"/>
          </a:p>
          <a:p>
            <a:r>
              <a:rPr lang="en-US" dirty="0"/>
              <a:t>to children </a:t>
            </a:r>
            <a:endParaRPr lang="cs-CZ" dirty="0"/>
          </a:p>
          <a:p>
            <a:r>
              <a:rPr lang="en-US" dirty="0"/>
              <a:t>to elderly people</a:t>
            </a:r>
            <a:endParaRPr lang="cs-CZ" altLang="cs-CZ" dirty="0">
              <a:solidFill>
                <a:srgbClr val="FFFF00"/>
              </a:solidFill>
            </a:endParaRPr>
          </a:p>
          <a:p>
            <a:pPr eaLnBrk="1" hangingPunct="1">
              <a:buFontTx/>
              <a:buNone/>
            </a:pPr>
            <a:endParaRPr lang="en-US" altLang="cs-CZ" dirty="0">
              <a:solidFill>
                <a:srgbClr val="FFFF00"/>
              </a:solidFill>
            </a:endParaRPr>
          </a:p>
        </p:txBody>
      </p:sp>
      <p:pic>
        <p:nvPicPr>
          <p:cNvPr id="2" name="Zvuk 1">
            <a:hlinkClick r:id="" action="ppaction://media"/>
            <a:extLst>
              <a:ext uri="{FF2B5EF4-FFF2-40B4-BE49-F238E27FC236}">
                <a16:creationId xmlns:a16="http://schemas.microsoft.com/office/drawing/2014/main" id="{C942F232-9CD0-45CB-84D5-38563AEE1F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56"/>
    </mc:Choice>
    <mc:Fallback xmlns="">
      <p:transition spd="slow" advTm="13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BA0942-D101-44BA-83E4-3D4D257E0637}"/>
              </a:ext>
            </a:extLst>
          </p:cNvPr>
          <p:cNvSpPr>
            <a:spLocks noGrp="1"/>
          </p:cNvSpPr>
          <p:nvPr>
            <p:ph type="title"/>
          </p:nvPr>
        </p:nvSpPr>
        <p:spPr>
          <a:xfrm>
            <a:off x="718800" y="1024424"/>
            <a:ext cx="10753200" cy="451576"/>
          </a:xfrm>
        </p:spPr>
        <p:txBody>
          <a:bodyPr/>
          <a:lstStyle/>
          <a:p>
            <a:r>
              <a:rPr lang="cs-CZ" dirty="0" err="1"/>
              <a:t>Lactation</a:t>
            </a:r>
            <a:endParaRPr lang="cs-CZ" dirty="0"/>
          </a:p>
        </p:txBody>
      </p:sp>
      <p:sp>
        <p:nvSpPr>
          <p:cNvPr id="3" name="Zástupný symbol pro obsah 2">
            <a:extLst>
              <a:ext uri="{FF2B5EF4-FFF2-40B4-BE49-F238E27FC236}">
                <a16:creationId xmlns:a16="http://schemas.microsoft.com/office/drawing/2014/main" id="{E6F26F84-72A0-4C38-BF40-BFB2AF55FF4C}"/>
              </a:ext>
            </a:extLst>
          </p:cNvPr>
          <p:cNvSpPr>
            <a:spLocks noGrp="1"/>
          </p:cNvSpPr>
          <p:nvPr>
            <p:ph idx="1"/>
          </p:nvPr>
        </p:nvSpPr>
        <p:spPr>
          <a:xfrm>
            <a:off x="718800" y="1872000"/>
            <a:ext cx="10920206" cy="4737806"/>
          </a:xfrm>
        </p:spPr>
        <p:txBody>
          <a:bodyPr/>
          <a:lstStyle/>
          <a:p>
            <a:r>
              <a:rPr lang="cs-CZ" b="1" dirty="0" err="1">
                <a:solidFill>
                  <a:srgbClr val="FF0000"/>
                </a:solidFill>
              </a:rPr>
              <a:t>Almost</a:t>
            </a:r>
            <a:r>
              <a:rPr lang="cs-CZ" b="1" dirty="0">
                <a:solidFill>
                  <a:srgbClr val="FF0000"/>
                </a:solidFill>
              </a:rPr>
              <a:t> </a:t>
            </a:r>
            <a:r>
              <a:rPr lang="cs-CZ" b="1" dirty="0" err="1">
                <a:solidFill>
                  <a:srgbClr val="FF0000"/>
                </a:solidFill>
              </a:rPr>
              <a:t>all</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the</a:t>
            </a:r>
            <a:r>
              <a:rPr lang="cs-CZ" b="1" dirty="0">
                <a:solidFill>
                  <a:srgbClr val="FF0000"/>
                </a:solidFill>
              </a:rPr>
              <a:t> </a:t>
            </a:r>
            <a:r>
              <a:rPr lang="cs-CZ" b="1" dirty="0" err="1">
                <a:solidFill>
                  <a:srgbClr val="FF0000"/>
                </a:solidFill>
              </a:rPr>
              <a:t>drugs</a:t>
            </a:r>
            <a:r>
              <a:rPr lang="cs-CZ" b="1" dirty="0">
                <a:solidFill>
                  <a:srgbClr val="FF0000"/>
                </a:solidFill>
              </a:rPr>
              <a:t> </a:t>
            </a:r>
            <a:r>
              <a:rPr lang="cs-CZ" dirty="0" err="1"/>
              <a:t>given</a:t>
            </a:r>
            <a:r>
              <a:rPr lang="cs-CZ" dirty="0"/>
              <a:t> to </a:t>
            </a:r>
            <a:r>
              <a:rPr lang="cs-CZ" dirty="0" err="1"/>
              <a:t>mother</a:t>
            </a:r>
            <a:r>
              <a:rPr lang="cs-CZ" dirty="0"/>
              <a:t> </a:t>
            </a:r>
            <a:r>
              <a:rPr lang="cs-CZ" dirty="0" err="1"/>
              <a:t>gets</a:t>
            </a:r>
            <a:r>
              <a:rPr lang="cs-CZ" dirty="0"/>
              <a:t> </a:t>
            </a:r>
            <a:r>
              <a:rPr lang="cs-CZ" dirty="0" err="1"/>
              <a:t>into</a:t>
            </a:r>
            <a:r>
              <a:rPr lang="cs-CZ" dirty="0"/>
              <a:t> her </a:t>
            </a:r>
            <a:r>
              <a:rPr lang="cs-CZ" dirty="0" err="1"/>
              <a:t>milk</a:t>
            </a:r>
            <a:r>
              <a:rPr lang="cs-CZ" dirty="0"/>
              <a:t> (</a:t>
            </a:r>
            <a:r>
              <a:rPr lang="cs-CZ" dirty="0" err="1"/>
              <a:t>apart</a:t>
            </a:r>
            <a:r>
              <a:rPr lang="cs-CZ" dirty="0"/>
              <a:t> </a:t>
            </a:r>
            <a:r>
              <a:rPr lang="cs-CZ" dirty="0" err="1"/>
              <a:t>from</a:t>
            </a:r>
            <a:r>
              <a:rPr lang="cs-CZ" dirty="0"/>
              <a:t> big </a:t>
            </a:r>
            <a:r>
              <a:rPr lang="cs-CZ" dirty="0" err="1"/>
              <a:t>molecules</a:t>
            </a:r>
            <a:r>
              <a:rPr lang="cs-CZ" dirty="0"/>
              <a:t>), </a:t>
            </a:r>
            <a:r>
              <a:rPr lang="cs-CZ" dirty="0" err="1"/>
              <a:t>however</a:t>
            </a:r>
            <a:r>
              <a:rPr lang="cs-CZ" dirty="0"/>
              <a:t> </a:t>
            </a:r>
            <a:r>
              <a:rPr lang="cs-CZ" dirty="0" err="1"/>
              <a:t>often</a:t>
            </a:r>
            <a:r>
              <a:rPr lang="cs-CZ" dirty="0"/>
              <a:t> </a:t>
            </a:r>
            <a:r>
              <a:rPr lang="cs-CZ" b="1" dirty="0">
                <a:solidFill>
                  <a:srgbClr val="FF0000"/>
                </a:solidFill>
              </a:rPr>
              <a:t>in very </a:t>
            </a:r>
            <a:r>
              <a:rPr lang="cs-CZ" b="1" dirty="0" err="1">
                <a:solidFill>
                  <a:srgbClr val="FF0000"/>
                </a:solidFill>
              </a:rPr>
              <a:t>small</a:t>
            </a:r>
            <a:r>
              <a:rPr lang="cs-CZ" b="1" dirty="0">
                <a:solidFill>
                  <a:srgbClr val="FF0000"/>
                </a:solidFill>
              </a:rPr>
              <a:t> </a:t>
            </a:r>
            <a:r>
              <a:rPr lang="cs-CZ" b="1" dirty="0" err="1">
                <a:solidFill>
                  <a:srgbClr val="FF0000"/>
                </a:solidFill>
              </a:rPr>
              <a:t>amount</a:t>
            </a:r>
            <a:endParaRPr lang="cs-CZ" b="1" dirty="0">
              <a:solidFill>
                <a:srgbClr val="FF0000"/>
              </a:solidFill>
            </a:endParaRPr>
          </a:p>
          <a:p>
            <a:endParaRPr lang="cs-CZ" b="1" dirty="0">
              <a:solidFill>
                <a:srgbClr val="FF0000"/>
              </a:solidFill>
            </a:endParaRPr>
          </a:p>
          <a:p>
            <a:pPr marL="457200" indent="-457200">
              <a:buFontTx/>
              <a:buChar char="-"/>
            </a:pPr>
            <a:r>
              <a:rPr lang="cs-CZ" dirty="0" err="1"/>
              <a:t>depends</a:t>
            </a:r>
            <a:r>
              <a:rPr lang="cs-CZ" dirty="0"/>
              <a:t> on </a:t>
            </a:r>
            <a:r>
              <a:rPr lang="cs-CZ" dirty="0" err="1"/>
              <a:t>characteristics</a:t>
            </a:r>
            <a:r>
              <a:rPr lang="cs-CZ" dirty="0"/>
              <a:t> </a:t>
            </a:r>
            <a:r>
              <a:rPr lang="cs-CZ" dirty="0" err="1"/>
              <a:t>of</a:t>
            </a:r>
            <a:r>
              <a:rPr lang="cs-CZ" dirty="0"/>
              <a:t> </a:t>
            </a:r>
            <a:r>
              <a:rPr lang="cs-CZ" dirty="0" err="1"/>
              <a:t>the</a:t>
            </a:r>
            <a:r>
              <a:rPr lang="cs-CZ" dirty="0"/>
              <a:t> </a:t>
            </a:r>
            <a:r>
              <a:rPr lang="cs-CZ" dirty="0" err="1"/>
              <a:t>molecule</a:t>
            </a:r>
            <a:r>
              <a:rPr lang="cs-CZ" dirty="0"/>
              <a:t> (</a:t>
            </a:r>
            <a:r>
              <a:rPr lang="cs-CZ" dirty="0" err="1"/>
              <a:t>size</a:t>
            </a:r>
            <a:r>
              <a:rPr lang="cs-CZ" dirty="0"/>
              <a:t>, </a:t>
            </a:r>
            <a:r>
              <a:rPr lang="cs-CZ" dirty="0" err="1"/>
              <a:t>lipophility</a:t>
            </a:r>
            <a:r>
              <a:rPr lang="cs-CZ" dirty="0"/>
              <a:t>, </a:t>
            </a:r>
            <a:r>
              <a:rPr lang="cs-CZ" dirty="0" err="1"/>
              <a:t>binding</a:t>
            </a:r>
            <a:r>
              <a:rPr lang="cs-CZ" dirty="0"/>
              <a:t> to </a:t>
            </a:r>
            <a:r>
              <a:rPr lang="cs-CZ" dirty="0" err="1"/>
              <a:t>proteins</a:t>
            </a:r>
            <a:r>
              <a:rPr lang="cs-CZ" dirty="0"/>
              <a:t> in </a:t>
            </a:r>
            <a:r>
              <a:rPr lang="cs-CZ" dirty="0" err="1"/>
              <a:t>mother´s</a:t>
            </a:r>
            <a:r>
              <a:rPr lang="cs-CZ" dirty="0"/>
              <a:t> plasma, </a:t>
            </a:r>
            <a:r>
              <a:rPr lang="cs-CZ" dirty="0" err="1"/>
              <a:t>ionisation</a:t>
            </a:r>
            <a:r>
              <a:rPr lang="cs-CZ" dirty="0"/>
              <a:t>)</a:t>
            </a:r>
          </a:p>
          <a:p>
            <a:pPr marL="457200" indent="-457200">
              <a:buFontTx/>
              <a:buChar char="-"/>
            </a:pPr>
            <a:endParaRPr lang="cs-CZ" dirty="0"/>
          </a:p>
          <a:p>
            <a:pPr marL="457200" indent="-457200">
              <a:buFontTx/>
              <a:buChar char="-"/>
            </a:pPr>
            <a:r>
              <a:rPr lang="cs-CZ" dirty="0" err="1"/>
              <a:t>milk</a:t>
            </a:r>
            <a:r>
              <a:rPr lang="cs-CZ" dirty="0"/>
              <a:t> </a:t>
            </a:r>
            <a:r>
              <a:rPr lang="cs-CZ" dirty="0" err="1"/>
              <a:t>is</a:t>
            </a:r>
            <a:r>
              <a:rPr lang="cs-CZ" dirty="0"/>
              <a:t> </a:t>
            </a:r>
            <a:r>
              <a:rPr lang="cs-CZ" dirty="0" err="1"/>
              <a:t>mildly</a:t>
            </a:r>
            <a:r>
              <a:rPr lang="cs-CZ" dirty="0"/>
              <a:t> </a:t>
            </a:r>
            <a:r>
              <a:rPr lang="cs-CZ" dirty="0" err="1"/>
              <a:t>acidic</a:t>
            </a:r>
            <a:endParaRPr lang="cs-CZ" dirty="0"/>
          </a:p>
          <a:p>
            <a:pPr marL="457200" indent="-457200">
              <a:buFontTx/>
              <a:buChar char="-"/>
            </a:pPr>
            <a:endParaRPr lang="cs-CZ" dirty="0"/>
          </a:p>
          <a:p>
            <a:pPr marL="457200" indent="-457200">
              <a:buFontTx/>
              <a:buChar char="-"/>
            </a:pPr>
            <a:r>
              <a:rPr lang="cs-CZ" dirty="0" err="1"/>
              <a:t>drugs</a:t>
            </a:r>
            <a:r>
              <a:rPr lang="cs-CZ" dirty="0"/>
              <a:t> </a:t>
            </a:r>
            <a:r>
              <a:rPr lang="cs-CZ" dirty="0" err="1"/>
              <a:t>which</a:t>
            </a:r>
            <a:r>
              <a:rPr lang="cs-CZ" dirty="0"/>
              <a:t> </a:t>
            </a:r>
            <a:r>
              <a:rPr lang="cs-CZ" dirty="0" err="1"/>
              <a:t>cross</a:t>
            </a:r>
            <a:r>
              <a:rPr lang="cs-CZ" dirty="0"/>
              <a:t> </a:t>
            </a:r>
            <a:r>
              <a:rPr lang="cs-CZ" dirty="0" err="1"/>
              <a:t>the</a:t>
            </a:r>
            <a:r>
              <a:rPr lang="cs-CZ" dirty="0"/>
              <a:t> </a:t>
            </a:r>
            <a:r>
              <a:rPr lang="cs-CZ" dirty="0" err="1"/>
              <a:t>barrier</a:t>
            </a:r>
            <a:r>
              <a:rPr lang="cs-CZ" dirty="0"/>
              <a:t> </a:t>
            </a:r>
            <a:r>
              <a:rPr lang="cs-CZ" dirty="0" err="1"/>
              <a:t>easiest</a:t>
            </a:r>
            <a:r>
              <a:rPr lang="cs-CZ" dirty="0"/>
              <a:t> are </a:t>
            </a:r>
            <a:r>
              <a:rPr lang="cs-CZ" dirty="0" err="1"/>
              <a:t>typically</a:t>
            </a:r>
            <a:r>
              <a:rPr lang="cs-CZ" dirty="0"/>
              <a:t> </a:t>
            </a:r>
            <a:r>
              <a:rPr lang="cs-CZ" dirty="0" err="1"/>
              <a:t>small</a:t>
            </a:r>
            <a:r>
              <a:rPr lang="cs-CZ" dirty="0"/>
              <a:t> </a:t>
            </a:r>
            <a:r>
              <a:rPr lang="cs-CZ" dirty="0" err="1"/>
              <a:t>molecules</a:t>
            </a:r>
            <a:r>
              <a:rPr lang="cs-CZ" dirty="0"/>
              <a:t>, </a:t>
            </a:r>
            <a:r>
              <a:rPr lang="cs-CZ" dirty="0" err="1"/>
              <a:t>lipophylic</a:t>
            </a:r>
            <a:r>
              <a:rPr lang="cs-CZ" dirty="0"/>
              <a:t>, </a:t>
            </a:r>
            <a:r>
              <a:rPr lang="cs-CZ" dirty="0" err="1"/>
              <a:t>weak</a:t>
            </a:r>
            <a:r>
              <a:rPr lang="cs-CZ" dirty="0"/>
              <a:t> </a:t>
            </a:r>
            <a:r>
              <a:rPr lang="cs-CZ" dirty="0" err="1"/>
              <a:t>bases</a:t>
            </a:r>
            <a:r>
              <a:rPr lang="cs-CZ" dirty="0"/>
              <a:t> and non-</a:t>
            </a:r>
            <a:r>
              <a:rPr lang="cs-CZ" dirty="0" err="1"/>
              <a:t>ionised</a:t>
            </a:r>
            <a:endParaRPr lang="cs-CZ" dirty="0"/>
          </a:p>
          <a:p>
            <a:endParaRPr lang="cs-CZ" dirty="0"/>
          </a:p>
          <a:p>
            <a:endParaRPr lang="cs-CZ" dirty="0"/>
          </a:p>
          <a:p>
            <a:endParaRPr lang="cs-CZ" dirty="0"/>
          </a:p>
          <a:p>
            <a:endParaRPr lang="cs-CZ" dirty="0"/>
          </a:p>
        </p:txBody>
      </p:sp>
      <p:sp>
        <p:nvSpPr>
          <p:cNvPr id="4" name="Zástupný symbol pro zápatí 3">
            <a:extLst>
              <a:ext uri="{FF2B5EF4-FFF2-40B4-BE49-F238E27FC236}">
                <a16:creationId xmlns:a16="http://schemas.microsoft.com/office/drawing/2014/main" id="{E7768268-19FE-475F-90F8-D3CAC912FDF7}"/>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D7E80B1B-B733-4981-BBB9-D35F3039170B}"/>
              </a:ext>
            </a:extLst>
          </p:cNvPr>
          <p:cNvSpPr>
            <a:spLocks noGrp="1"/>
          </p:cNvSpPr>
          <p:nvPr>
            <p:ph type="sldNum" sz="quarter" idx="12"/>
          </p:nvPr>
        </p:nvSpPr>
        <p:spPr/>
        <p:txBody>
          <a:bodyPr/>
          <a:lstStyle/>
          <a:p>
            <a:pPr>
              <a:defRPr/>
            </a:pPr>
            <a:fld id="{300A8A94-7C4E-40BC-828C-A9E35796B916}" type="slidenum">
              <a:rPr lang="en-US" altLang="en-US" smtClean="0"/>
              <a:pPr>
                <a:defRPr/>
              </a:pPr>
              <a:t>30</a:t>
            </a:fld>
            <a:endParaRPr lang="en-US" altLang="en-US"/>
          </a:p>
        </p:txBody>
      </p:sp>
      <p:pic>
        <p:nvPicPr>
          <p:cNvPr id="7" name="Zvuk 6">
            <a:hlinkClick r:id="" action="ppaction://media"/>
            <a:extLst>
              <a:ext uri="{FF2B5EF4-FFF2-40B4-BE49-F238E27FC236}">
                <a16:creationId xmlns:a16="http://schemas.microsoft.com/office/drawing/2014/main" id="{22A885A6-0A3B-4299-83E7-46967E8E12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0828881"/>
      </p:ext>
    </p:extLst>
  </p:cSld>
  <p:clrMapOvr>
    <a:masterClrMapping/>
  </p:clrMapOvr>
  <mc:AlternateContent xmlns:mc="http://schemas.openxmlformats.org/markup-compatibility/2006" xmlns:p14="http://schemas.microsoft.com/office/powerpoint/2010/main">
    <mc:Choice Requires="p14">
      <p:transition spd="slow" p14:dur="2000" advTm="247012"/>
    </mc:Choice>
    <mc:Fallback xmlns="">
      <p:transition spd="slow" advTm="247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BA0942-D101-44BA-83E4-3D4D257E0637}"/>
              </a:ext>
            </a:extLst>
          </p:cNvPr>
          <p:cNvSpPr>
            <a:spLocks noGrp="1"/>
          </p:cNvSpPr>
          <p:nvPr>
            <p:ph type="title"/>
          </p:nvPr>
        </p:nvSpPr>
        <p:spPr/>
        <p:txBody>
          <a:bodyPr/>
          <a:lstStyle/>
          <a:p>
            <a:r>
              <a:rPr lang="cs-CZ" dirty="0" err="1"/>
              <a:t>Lactation</a:t>
            </a:r>
            <a:endParaRPr lang="cs-CZ" dirty="0"/>
          </a:p>
        </p:txBody>
      </p:sp>
      <p:sp>
        <p:nvSpPr>
          <p:cNvPr id="3" name="Zástupný symbol pro obsah 2">
            <a:extLst>
              <a:ext uri="{FF2B5EF4-FFF2-40B4-BE49-F238E27FC236}">
                <a16:creationId xmlns:a16="http://schemas.microsoft.com/office/drawing/2014/main" id="{E6F26F84-72A0-4C38-BF40-BFB2AF55FF4C}"/>
              </a:ext>
            </a:extLst>
          </p:cNvPr>
          <p:cNvSpPr>
            <a:spLocks noGrp="1"/>
          </p:cNvSpPr>
          <p:nvPr>
            <p:ph idx="1"/>
          </p:nvPr>
        </p:nvSpPr>
        <p:spPr>
          <a:xfrm>
            <a:off x="666000" y="1395788"/>
            <a:ext cx="10753200" cy="4608000"/>
          </a:xfrm>
        </p:spPr>
        <p:txBody>
          <a:bodyPr/>
          <a:lstStyle/>
          <a:p>
            <a:r>
              <a:rPr lang="cs-CZ" dirty="0"/>
              <a:t>- </a:t>
            </a:r>
            <a:r>
              <a:rPr lang="cs-CZ" dirty="0" err="1"/>
              <a:t>drugs</a:t>
            </a:r>
            <a:r>
              <a:rPr lang="cs-CZ" dirty="0"/>
              <a:t> </a:t>
            </a:r>
            <a:r>
              <a:rPr lang="cs-CZ" dirty="0" err="1"/>
              <a:t>given</a:t>
            </a:r>
            <a:r>
              <a:rPr lang="cs-CZ" dirty="0"/>
              <a:t> to </a:t>
            </a:r>
            <a:r>
              <a:rPr lang="cs-CZ" dirty="0" err="1"/>
              <a:t>mother</a:t>
            </a:r>
            <a:r>
              <a:rPr lang="cs-CZ" dirty="0"/>
              <a:t> </a:t>
            </a:r>
            <a:r>
              <a:rPr lang="cs-CZ" dirty="0" err="1"/>
              <a:t>only</a:t>
            </a:r>
            <a:r>
              <a:rPr lang="cs-CZ" dirty="0"/>
              <a:t> </a:t>
            </a:r>
            <a:r>
              <a:rPr lang="cs-CZ" dirty="0" err="1"/>
              <a:t>locally</a:t>
            </a:r>
            <a:r>
              <a:rPr lang="cs-CZ" dirty="0"/>
              <a:t> </a:t>
            </a:r>
            <a:r>
              <a:rPr lang="cs-CZ" dirty="0" err="1"/>
              <a:t>or</a:t>
            </a:r>
            <a:r>
              <a:rPr lang="cs-CZ" dirty="0"/>
              <a:t> in </a:t>
            </a:r>
            <a:r>
              <a:rPr lang="cs-CZ" dirty="0" err="1"/>
              <a:t>small</a:t>
            </a:r>
            <a:r>
              <a:rPr lang="cs-CZ" dirty="0"/>
              <a:t> </a:t>
            </a:r>
            <a:r>
              <a:rPr lang="cs-CZ" dirty="0" err="1"/>
              <a:t>amount</a:t>
            </a:r>
            <a:r>
              <a:rPr lang="cs-CZ" dirty="0"/>
              <a:t> (nose </a:t>
            </a:r>
            <a:r>
              <a:rPr lang="cs-CZ" dirty="0" err="1"/>
              <a:t>or</a:t>
            </a:r>
            <a:r>
              <a:rPr lang="cs-CZ" dirty="0"/>
              <a:t> </a:t>
            </a:r>
            <a:r>
              <a:rPr lang="cs-CZ" dirty="0" err="1"/>
              <a:t>eye</a:t>
            </a:r>
            <a:r>
              <a:rPr lang="cs-CZ" dirty="0"/>
              <a:t> drops, </a:t>
            </a:r>
            <a:r>
              <a:rPr lang="cs-CZ" dirty="0" err="1"/>
              <a:t>inhalant</a:t>
            </a:r>
            <a:r>
              <a:rPr lang="cs-CZ" dirty="0"/>
              <a:t> </a:t>
            </a:r>
            <a:r>
              <a:rPr lang="cs-CZ" dirty="0" err="1"/>
              <a:t>sprays</a:t>
            </a:r>
            <a:r>
              <a:rPr lang="cs-CZ" dirty="0"/>
              <a:t>, </a:t>
            </a:r>
            <a:r>
              <a:rPr lang="cs-CZ" dirty="0" err="1"/>
              <a:t>topical</a:t>
            </a:r>
            <a:r>
              <a:rPr lang="cs-CZ" dirty="0"/>
              <a:t> </a:t>
            </a:r>
            <a:r>
              <a:rPr lang="cs-CZ" dirty="0" err="1"/>
              <a:t>preparations</a:t>
            </a:r>
            <a:r>
              <a:rPr lang="cs-CZ" dirty="0"/>
              <a:t> </a:t>
            </a:r>
            <a:r>
              <a:rPr lang="cs-CZ" dirty="0" err="1"/>
              <a:t>applied</a:t>
            </a:r>
            <a:r>
              <a:rPr lang="cs-CZ" dirty="0"/>
              <a:t> on </a:t>
            </a:r>
            <a:r>
              <a:rPr lang="cs-CZ" dirty="0" err="1"/>
              <a:t>small</a:t>
            </a:r>
            <a:r>
              <a:rPr lang="cs-CZ" dirty="0"/>
              <a:t> area) do not </a:t>
            </a:r>
            <a:r>
              <a:rPr lang="cs-CZ" dirty="0" err="1"/>
              <a:t>reach</a:t>
            </a:r>
            <a:r>
              <a:rPr lang="cs-CZ" dirty="0"/>
              <a:t> </a:t>
            </a:r>
            <a:r>
              <a:rPr lang="cs-CZ" dirty="0" err="1"/>
              <a:t>the</a:t>
            </a:r>
            <a:r>
              <a:rPr lang="cs-CZ" dirty="0"/>
              <a:t> baby in </a:t>
            </a:r>
            <a:r>
              <a:rPr lang="cs-CZ" dirty="0" err="1"/>
              <a:t>significant</a:t>
            </a:r>
            <a:r>
              <a:rPr lang="cs-CZ" dirty="0"/>
              <a:t> </a:t>
            </a:r>
            <a:r>
              <a:rPr lang="cs-CZ" dirty="0" err="1"/>
              <a:t>concentrations</a:t>
            </a:r>
            <a:r>
              <a:rPr lang="cs-CZ" dirty="0"/>
              <a:t> </a:t>
            </a:r>
          </a:p>
          <a:p>
            <a:endParaRPr lang="cs-CZ" dirty="0"/>
          </a:p>
          <a:p>
            <a:r>
              <a:rPr lang="cs-CZ" dirty="0"/>
              <a:t>- t</a:t>
            </a:r>
            <a:r>
              <a:rPr lang="en-US" dirty="0"/>
              <a:t>he </a:t>
            </a:r>
            <a:r>
              <a:rPr lang="en-US" b="1" dirty="0">
                <a:solidFill>
                  <a:srgbClr val="FF0000"/>
                </a:solidFill>
              </a:rPr>
              <a:t>relative infant dose </a:t>
            </a:r>
            <a:r>
              <a:rPr lang="en-US" dirty="0"/>
              <a:t>is the dose received via breast milk (mg/kg/day) relative to the mother’s dose (mg/kg/day). It is expressed as a percentage. </a:t>
            </a:r>
            <a:endParaRPr lang="cs-CZ" dirty="0"/>
          </a:p>
          <a:p>
            <a:pPr marL="457200" indent="-457200">
              <a:buFontTx/>
              <a:buChar char="-"/>
            </a:pPr>
            <a:endParaRPr lang="cs-CZ" dirty="0"/>
          </a:p>
          <a:p>
            <a:r>
              <a:rPr lang="cs-CZ" dirty="0"/>
              <a:t>- </a:t>
            </a:r>
            <a:r>
              <a:rPr lang="en-US" dirty="0"/>
              <a:t>A relative dose of 10% or above is the notional level of concern, but this is rare</a:t>
            </a:r>
            <a:r>
              <a:rPr lang="cs-CZ" dirty="0"/>
              <a:t> (</a:t>
            </a:r>
            <a:r>
              <a:rPr lang="cs-CZ" dirty="0" err="1"/>
              <a:t>e.g</a:t>
            </a:r>
            <a:r>
              <a:rPr lang="en-US" dirty="0"/>
              <a:t>.</a:t>
            </a:r>
            <a:r>
              <a:rPr lang="cs-CZ" dirty="0"/>
              <a:t> Lithium)</a:t>
            </a:r>
          </a:p>
          <a:p>
            <a:endParaRPr lang="cs-CZ" dirty="0"/>
          </a:p>
          <a:p>
            <a:endParaRPr lang="cs-CZ" dirty="0"/>
          </a:p>
          <a:p>
            <a:endParaRPr lang="cs-CZ" dirty="0"/>
          </a:p>
          <a:p>
            <a:endParaRPr lang="cs-CZ" dirty="0"/>
          </a:p>
          <a:p>
            <a:endParaRPr lang="cs-CZ" dirty="0"/>
          </a:p>
        </p:txBody>
      </p:sp>
      <p:sp>
        <p:nvSpPr>
          <p:cNvPr id="4" name="Zástupný symbol pro zápatí 3">
            <a:extLst>
              <a:ext uri="{FF2B5EF4-FFF2-40B4-BE49-F238E27FC236}">
                <a16:creationId xmlns:a16="http://schemas.microsoft.com/office/drawing/2014/main" id="{E7768268-19FE-475F-90F8-D3CAC912FDF7}"/>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D7E80B1B-B733-4981-BBB9-D35F3039170B}"/>
              </a:ext>
            </a:extLst>
          </p:cNvPr>
          <p:cNvSpPr>
            <a:spLocks noGrp="1"/>
          </p:cNvSpPr>
          <p:nvPr>
            <p:ph type="sldNum" sz="quarter" idx="12"/>
          </p:nvPr>
        </p:nvSpPr>
        <p:spPr/>
        <p:txBody>
          <a:bodyPr/>
          <a:lstStyle/>
          <a:p>
            <a:pPr>
              <a:defRPr/>
            </a:pPr>
            <a:fld id="{300A8A94-7C4E-40BC-828C-A9E35796B916}" type="slidenum">
              <a:rPr lang="en-US" altLang="en-US" smtClean="0"/>
              <a:pPr>
                <a:defRPr/>
              </a:pPr>
              <a:t>31</a:t>
            </a:fld>
            <a:endParaRPr lang="en-US" altLang="en-US"/>
          </a:p>
        </p:txBody>
      </p:sp>
      <p:pic>
        <p:nvPicPr>
          <p:cNvPr id="6" name="Zvuk 5">
            <a:hlinkClick r:id="" action="ppaction://media"/>
            <a:extLst>
              <a:ext uri="{FF2B5EF4-FFF2-40B4-BE49-F238E27FC236}">
                <a16:creationId xmlns:a16="http://schemas.microsoft.com/office/drawing/2014/main" id="{B4FC1CB2-F4AF-44EB-8FFC-6FE743FB2E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259517"/>
      </p:ext>
    </p:extLst>
  </p:cSld>
  <p:clrMapOvr>
    <a:masterClrMapping/>
  </p:clrMapOvr>
  <mc:AlternateContent xmlns:mc="http://schemas.openxmlformats.org/markup-compatibility/2006" xmlns:p14="http://schemas.microsoft.com/office/powerpoint/2010/main">
    <mc:Choice Requires="p14">
      <p:transition spd="slow" p14:dur="2000" advTm="68764"/>
    </mc:Choice>
    <mc:Fallback xmlns="">
      <p:transition spd="slow" advTm="68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7320AE-2C55-4C4F-839A-82F477B303E8}"/>
              </a:ext>
            </a:extLst>
          </p:cNvPr>
          <p:cNvSpPr>
            <a:spLocks noGrp="1"/>
          </p:cNvSpPr>
          <p:nvPr>
            <p:ph type="title"/>
          </p:nvPr>
        </p:nvSpPr>
        <p:spPr/>
        <p:txBody>
          <a:bodyPr/>
          <a:lstStyle/>
          <a:p>
            <a:r>
              <a:rPr lang="cs-CZ" dirty="0" err="1"/>
              <a:t>Safety</a:t>
            </a:r>
            <a:r>
              <a:rPr lang="cs-CZ" dirty="0"/>
              <a:t> </a:t>
            </a:r>
            <a:r>
              <a:rPr lang="cs-CZ" dirty="0" err="1"/>
              <a:t>of</a:t>
            </a:r>
            <a:r>
              <a:rPr lang="cs-CZ" dirty="0"/>
              <a:t> </a:t>
            </a:r>
            <a:r>
              <a:rPr lang="cs-CZ" dirty="0" err="1"/>
              <a:t>medication</a:t>
            </a:r>
            <a:r>
              <a:rPr lang="cs-CZ" dirty="0"/>
              <a:t> </a:t>
            </a:r>
            <a:r>
              <a:rPr lang="cs-CZ" dirty="0" err="1"/>
              <a:t>during</a:t>
            </a:r>
            <a:r>
              <a:rPr lang="cs-CZ" dirty="0"/>
              <a:t> </a:t>
            </a:r>
            <a:r>
              <a:rPr lang="cs-CZ" dirty="0" err="1"/>
              <a:t>lactation</a:t>
            </a:r>
            <a:endParaRPr lang="cs-CZ" dirty="0"/>
          </a:p>
        </p:txBody>
      </p:sp>
      <p:sp>
        <p:nvSpPr>
          <p:cNvPr id="3" name="Zástupný symbol pro obsah 2">
            <a:extLst>
              <a:ext uri="{FF2B5EF4-FFF2-40B4-BE49-F238E27FC236}">
                <a16:creationId xmlns:a16="http://schemas.microsoft.com/office/drawing/2014/main" id="{8A7198F2-9A4D-41E5-B23F-75FF728A09E1}"/>
              </a:ext>
            </a:extLst>
          </p:cNvPr>
          <p:cNvSpPr>
            <a:spLocks noGrp="1"/>
          </p:cNvSpPr>
          <p:nvPr>
            <p:ph idx="1"/>
          </p:nvPr>
        </p:nvSpPr>
        <p:spPr/>
        <p:txBody>
          <a:bodyPr/>
          <a:lstStyle/>
          <a:p>
            <a:r>
              <a:rPr lang="cs-CZ" b="1" dirty="0" err="1"/>
              <a:t>Possible</a:t>
            </a:r>
            <a:r>
              <a:rPr lang="cs-CZ" b="1" dirty="0"/>
              <a:t> risk </a:t>
            </a:r>
            <a:r>
              <a:rPr lang="cs-CZ" b="1" dirty="0" err="1"/>
              <a:t>for</a:t>
            </a:r>
            <a:r>
              <a:rPr lang="cs-CZ" b="1" dirty="0"/>
              <a:t> </a:t>
            </a:r>
            <a:r>
              <a:rPr lang="cs-CZ" b="1" dirty="0" err="1"/>
              <a:t>breast-fed</a:t>
            </a:r>
            <a:r>
              <a:rPr lang="cs-CZ" b="1" dirty="0"/>
              <a:t> </a:t>
            </a:r>
            <a:r>
              <a:rPr lang="cs-CZ" b="1" dirty="0" err="1"/>
              <a:t>child</a:t>
            </a:r>
            <a:r>
              <a:rPr lang="cs-CZ" b="1" dirty="0"/>
              <a:t> </a:t>
            </a:r>
            <a:r>
              <a:rPr lang="cs-CZ" b="1" dirty="0" err="1"/>
              <a:t>depends</a:t>
            </a:r>
            <a:r>
              <a:rPr lang="cs-CZ" b="1" dirty="0"/>
              <a:t> on</a:t>
            </a:r>
          </a:p>
          <a:p>
            <a:endParaRPr lang="cs-CZ" dirty="0"/>
          </a:p>
          <a:p>
            <a:pPr marL="457200" indent="-457200">
              <a:buFont typeface="Arial" panose="020B0604020202020204" pitchFamily="34" charset="0"/>
              <a:buChar char="•"/>
            </a:pPr>
            <a:r>
              <a:rPr lang="cs-CZ" dirty="0" err="1">
                <a:solidFill>
                  <a:srgbClr val="FF0000"/>
                </a:solidFill>
              </a:rPr>
              <a:t>Amount</a:t>
            </a:r>
            <a:r>
              <a:rPr lang="cs-CZ" dirty="0"/>
              <a:t> </a:t>
            </a:r>
            <a:r>
              <a:rPr lang="cs-CZ" dirty="0" err="1"/>
              <a:t>of</a:t>
            </a:r>
            <a:r>
              <a:rPr lang="cs-CZ" dirty="0"/>
              <a:t> </a:t>
            </a:r>
            <a:r>
              <a:rPr lang="cs-CZ" dirty="0" err="1"/>
              <a:t>the</a:t>
            </a:r>
            <a:r>
              <a:rPr lang="cs-CZ" dirty="0"/>
              <a:t> </a:t>
            </a:r>
            <a:r>
              <a:rPr lang="cs-CZ" dirty="0" err="1"/>
              <a:t>drug</a:t>
            </a:r>
            <a:r>
              <a:rPr lang="cs-CZ" dirty="0"/>
              <a:t> </a:t>
            </a:r>
            <a:r>
              <a:rPr lang="cs-CZ" dirty="0" err="1"/>
              <a:t>fed</a:t>
            </a:r>
            <a:r>
              <a:rPr lang="cs-CZ" dirty="0"/>
              <a:t> in </a:t>
            </a:r>
            <a:r>
              <a:rPr lang="cs-CZ" dirty="0" err="1"/>
              <a:t>breast-milk</a:t>
            </a:r>
            <a:r>
              <a:rPr lang="cs-CZ" dirty="0"/>
              <a:t> to </a:t>
            </a:r>
            <a:r>
              <a:rPr lang="cs-CZ" dirty="0" err="1"/>
              <a:t>the</a:t>
            </a:r>
            <a:r>
              <a:rPr lang="cs-CZ" dirty="0"/>
              <a:t> baby</a:t>
            </a:r>
          </a:p>
          <a:p>
            <a:pPr marL="457200" indent="-457200">
              <a:buFont typeface="Arial" panose="020B0604020202020204" pitchFamily="34" charset="0"/>
              <a:buChar char="•"/>
            </a:pPr>
            <a:endParaRPr lang="cs-CZ" dirty="0"/>
          </a:p>
          <a:p>
            <a:pPr marL="457200" indent="-457200">
              <a:buFont typeface="Arial" panose="020B0604020202020204" pitchFamily="34" charset="0"/>
              <a:buChar char="•"/>
            </a:pPr>
            <a:r>
              <a:rPr lang="cs-CZ" dirty="0">
                <a:solidFill>
                  <a:srgbClr val="FF0000"/>
                </a:solidFill>
              </a:rPr>
              <a:t>PK</a:t>
            </a:r>
            <a:r>
              <a:rPr lang="cs-CZ" dirty="0"/>
              <a:t> </a:t>
            </a:r>
            <a:r>
              <a:rPr lang="cs-CZ" dirty="0" err="1"/>
              <a:t>of</a:t>
            </a:r>
            <a:r>
              <a:rPr lang="cs-CZ" dirty="0"/>
              <a:t> </a:t>
            </a:r>
            <a:r>
              <a:rPr lang="cs-CZ" dirty="0" err="1"/>
              <a:t>the</a:t>
            </a:r>
            <a:r>
              <a:rPr lang="cs-CZ" dirty="0"/>
              <a:t> </a:t>
            </a:r>
            <a:r>
              <a:rPr lang="cs-CZ" dirty="0" err="1"/>
              <a:t>drug</a:t>
            </a:r>
            <a:r>
              <a:rPr lang="cs-CZ" dirty="0"/>
              <a:t> in </a:t>
            </a:r>
            <a:r>
              <a:rPr lang="cs-CZ" dirty="0" err="1"/>
              <a:t>the</a:t>
            </a:r>
            <a:r>
              <a:rPr lang="cs-CZ" dirty="0"/>
              <a:t> baby (t1/2)</a:t>
            </a:r>
          </a:p>
          <a:p>
            <a:pPr marL="457200" indent="-457200">
              <a:buFont typeface="Arial" panose="020B0604020202020204" pitchFamily="34" charset="0"/>
              <a:buChar char="•"/>
            </a:pPr>
            <a:endParaRPr lang="cs-CZ" dirty="0"/>
          </a:p>
          <a:p>
            <a:pPr marL="457200" indent="-457200">
              <a:buFont typeface="Arial" panose="020B0604020202020204" pitchFamily="34" charset="0"/>
              <a:buChar char="•"/>
            </a:pPr>
            <a:r>
              <a:rPr lang="cs-CZ" dirty="0" err="1">
                <a:solidFill>
                  <a:srgbClr val="FF0000"/>
                </a:solidFill>
              </a:rPr>
              <a:t>Safety</a:t>
            </a:r>
            <a:r>
              <a:rPr lang="cs-CZ" dirty="0">
                <a:solidFill>
                  <a:srgbClr val="FF0000"/>
                </a:solidFill>
              </a:rPr>
              <a:t> profile </a:t>
            </a:r>
            <a:r>
              <a:rPr lang="cs-CZ" dirty="0" err="1"/>
              <a:t>of</a:t>
            </a:r>
            <a:r>
              <a:rPr lang="cs-CZ" dirty="0"/>
              <a:t> </a:t>
            </a:r>
            <a:r>
              <a:rPr lang="cs-CZ" dirty="0" err="1"/>
              <a:t>the</a:t>
            </a:r>
            <a:r>
              <a:rPr lang="cs-CZ" dirty="0"/>
              <a:t> </a:t>
            </a:r>
            <a:r>
              <a:rPr lang="cs-CZ" dirty="0" err="1"/>
              <a:t>drug</a:t>
            </a:r>
            <a:endParaRPr lang="cs-CZ" dirty="0"/>
          </a:p>
          <a:p>
            <a:pPr marL="457200" indent="-457200">
              <a:buFont typeface="Arial" panose="020B0604020202020204" pitchFamily="34" charset="0"/>
              <a:buChar char="•"/>
            </a:pPr>
            <a:endParaRPr lang="cs-CZ" dirty="0"/>
          </a:p>
          <a:p>
            <a:pPr marL="457200" indent="-457200">
              <a:buFont typeface="Arial" panose="020B0604020202020204" pitchFamily="34" charset="0"/>
              <a:buChar char="•"/>
            </a:pPr>
            <a:r>
              <a:rPr lang="cs-CZ" dirty="0" err="1"/>
              <a:t>Health</a:t>
            </a:r>
            <a:r>
              <a:rPr lang="cs-CZ" dirty="0"/>
              <a:t> </a:t>
            </a:r>
            <a:r>
              <a:rPr lang="cs-CZ" dirty="0" err="1">
                <a:solidFill>
                  <a:srgbClr val="FF0000"/>
                </a:solidFill>
              </a:rPr>
              <a:t>state</a:t>
            </a:r>
            <a:r>
              <a:rPr lang="cs-CZ" dirty="0"/>
              <a:t> </a:t>
            </a:r>
            <a:r>
              <a:rPr lang="cs-CZ" dirty="0" err="1"/>
              <a:t>of</a:t>
            </a:r>
            <a:r>
              <a:rPr lang="cs-CZ" dirty="0"/>
              <a:t> </a:t>
            </a:r>
            <a:r>
              <a:rPr lang="cs-CZ" dirty="0" err="1"/>
              <a:t>the</a:t>
            </a:r>
            <a:r>
              <a:rPr lang="cs-CZ" dirty="0"/>
              <a:t> baby</a:t>
            </a:r>
          </a:p>
          <a:p>
            <a:endParaRPr lang="cs-CZ" dirty="0"/>
          </a:p>
        </p:txBody>
      </p:sp>
      <p:sp>
        <p:nvSpPr>
          <p:cNvPr id="4" name="Zástupný symbol pro zápatí 3">
            <a:extLst>
              <a:ext uri="{FF2B5EF4-FFF2-40B4-BE49-F238E27FC236}">
                <a16:creationId xmlns:a16="http://schemas.microsoft.com/office/drawing/2014/main" id="{F642751D-19F7-4F23-8A47-B67CEFE43977}"/>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B749AC99-57F9-4123-89BC-E6A12AEA0E62}"/>
              </a:ext>
            </a:extLst>
          </p:cNvPr>
          <p:cNvSpPr>
            <a:spLocks noGrp="1"/>
          </p:cNvSpPr>
          <p:nvPr>
            <p:ph type="sldNum" sz="quarter" idx="12"/>
          </p:nvPr>
        </p:nvSpPr>
        <p:spPr/>
        <p:txBody>
          <a:bodyPr/>
          <a:lstStyle/>
          <a:p>
            <a:pPr>
              <a:defRPr/>
            </a:pPr>
            <a:fld id="{300A8A94-7C4E-40BC-828C-A9E35796B916}" type="slidenum">
              <a:rPr lang="en-US" altLang="en-US" smtClean="0"/>
              <a:pPr>
                <a:defRPr/>
              </a:pPr>
              <a:t>32</a:t>
            </a:fld>
            <a:endParaRPr lang="en-US" altLang="en-US"/>
          </a:p>
        </p:txBody>
      </p:sp>
      <p:pic>
        <p:nvPicPr>
          <p:cNvPr id="6" name="Zvuk 5">
            <a:hlinkClick r:id="" action="ppaction://media"/>
            <a:extLst>
              <a:ext uri="{FF2B5EF4-FFF2-40B4-BE49-F238E27FC236}">
                <a16:creationId xmlns:a16="http://schemas.microsoft.com/office/drawing/2014/main" id="{CF35E974-8E14-4E24-B903-21C27DAA38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6940842"/>
      </p:ext>
    </p:extLst>
  </p:cSld>
  <p:clrMapOvr>
    <a:masterClrMapping/>
  </p:clrMapOvr>
  <mc:AlternateContent xmlns:mc="http://schemas.openxmlformats.org/markup-compatibility/2006" xmlns:p14="http://schemas.microsoft.com/office/powerpoint/2010/main">
    <mc:Choice Requires="p14">
      <p:transition spd="slow" p14:dur="2000" advTm="145254"/>
    </mc:Choice>
    <mc:Fallback xmlns="">
      <p:transition spd="slow" advTm="145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D1D23-75CC-45A3-9ACE-7B0F1E0351F3}"/>
              </a:ext>
            </a:extLst>
          </p:cNvPr>
          <p:cNvSpPr>
            <a:spLocks noGrp="1"/>
          </p:cNvSpPr>
          <p:nvPr>
            <p:ph type="title"/>
          </p:nvPr>
        </p:nvSpPr>
        <p:spPr/>
        <p:txBody>
          <a:bodyPr/>
          <a:lstStyle/>
          <a:p>
            <a:r>
              <a:rPr lang="cs-CZ" dirty="0"/>
              <a:t>General </a:t>
            </a:r>
            <a:r>
              <a:rPr lang="cs-CZ" dirty="0" err="1"/>
              <a:t>recommendations</a:t>
            </a:r>
            <a:endParaRPr lang="cs-CZ" dirty="0"/>
          </a:p>
        </p:txBody>
      </p:sp>
      <p:sp>
        <p:nvSpPr>
          <p:cNvPr id="3" name="Zástupný symbol pro obsah 2">
            <a:extLst>
              <a:ext uri="{FF2B5EF4-FFF2-40B4-BE49-F238E27FC236}">
                <a16:creationId xmlns:a16="http://schemas.microsoft.com/office/drawing/2014/main" id="{ECFF9254-7F29-44DE-BA31-03A355B72402}"/>
              </a:ext>
            </a:extLst>
          </p:cNvPr>
          <p:cNvSpPr>
            <a:spLocks noGrp="1"/>
          </p:cNvSpPr>
          <p:nvPr>
            <p:ph idx="1"/>
          </p:nvPr>
        </p:nvSpPr>
        <p:spPr>
          <a:xfrm>
            <a:off x="720000" y="1806686"/>
            <a:ext cx="11011646" cy="3960000"/>
          </a:xfrm>
        </p:spPr>
        <p:txBody>
          <a:bodyPr/>
          <a:lstStyle/>
          <a:p>
            <a:r>
              <a:rPr lang="cs-CZ" dirty="0"/>
              <a:t>1. </a:t>
            </a:r>
            <a:r>
              <a:rPr lang="cs-CZ" dirty="0" err="1"/>
              <a:t>Adjust</a:t>
            </a:r>
            <a:r>
              <a:rPr lang="cs-CZ" dirty="0"/>
              <a:t> </a:t>
            </a:r>
            <a:r>
              <a:rPr lang="cs-CZ" b="1" dirty="0" err="1">
                <a:solidFill>
                  <a:srgbClr val="FF0000"/>
                </a:solidFill>
              </a:rPr>
              <a:t>time</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administrations</a:t>
            </a:r>
            <a:r>
              <a:rPr lang="cs-CZ" b="1" dirty="0">
                <a:solidFill>
                  <a:srgbClr val="FF0000"/>
                </a:solidFill>
              </a:rPr>
              <a:t> and </a:t>
            </a:r>
            <a:r>
              <a:rPr lang="cs-CZ" b="1" dirty="0" err="1">
                <a:solidFill>
                  <a:srgbClr val="FF0000"/>
                </a:solidFill>
              </a:rPr>
              <a:t>feeding</a:t>
            </a:r>
            <a:r>
              <a:rPr lang="cs-CZ" b="1" dirty="0">
                <a:solidFill>
                  <a:srgbClr val="FF0000"/>
                </a:solidFill>
              </a:rPr>
              <a:t> </a:t>
            </a:r>
            <a:r>
              <a:rPr lang="cs-CZ" b="1" dirty="0"/>
              <a:t>– </a:t>
            </a:r>
          </a:p>
          <a:p>
            <a:r>
              <a:rPr lang="cs-CZ" dirty="0" err="1"/>
              <a:t>Generally</a:t>
            </a:r>
            <a:r>
              <a:rPr lang="cs-CZ" dirty="0"/>
              <a:t> </a:t>
            </a:r>
            <a:r>
              <a:rPr lang="cs-CZ" dirty="0" err="1"/>
              <a:t>the</a:t>
            </a:r>
            <a:r>
              <a:rPr lang="cs-CZ" dirty="0"/>
              <a:t> most </a:t>
            </a:r>
            <a:r>
              <a:rPr lang="cs-CZ" dirty="0" err="1"/>
              <a:t>suitable</a:t>
            </a:r>
            <a:r>
              <a:rPr lang="cs-CZ" dirty="0"/>
              <a:t> </a:t>
            </a:r>
            <a:r>
              <a:rPr lang="cs-CZ" dirty="0" err="1"/>
              <a:t>pattern</a:t>
            </a:r>
            <a:r>
              <a:rPr lang="cs-CZ" dirty="0"/>
              <a:t> </a:t>
            </a:r>
            <a:r>
              <a:rPr lang="cs-CZ" dirty="0" err="1"/>
              <a:t>is</a:t>
            </a:r>
            <a:r>
              <a:rPr lang="cs-CZ" dirty="0"/>
              <a:t> to </a:t>
            </a:r>
            <a:r>
              <a:rPr lang="cs-CZ" dirty="0" err="1"/>
              <a:t>feed</a:t>
            </a:r>
            <a:r>
              <a:rPr lang="cs-CZ" dirty="0"/>
              <a:t> baby 1-3h </a:t>
            </a:r>
            <a:r>
              <a:rPr lang="cs-CZ" dirty="0" err="1"/>
              <a:t>after</a:t>
            </a:r>
            <a:r>
              <a:rPr lang="cs-CZ" dirty="0"/>
              <a:t> </a:t>
            </a:r>
            <a:r>
              <a:rPr lang="cs-CZ" dirty="0" err="1"/>
              <a:t>administration</a:t>
            </a:r>
            <a:r>
              <a:rPr lang="cs-CZ" dirty="0"/>
              <a:t> </a:t>
            </a:r>
            <a:r>
              <a:rPr lang="cs-CZ" dirty="0" err="1"/>
              <a:t>of</a:t>
            </a:r>
            <a:r>
              <a:rPr lang="cs-CZ" dirty="0"/>
              <a:t> </a:t>
            </a:r>
            <a:r>
              <a:rPr lang="cs-CZ" dirty="0" err="1"/>
              <a:t>the</a:t>
            </a:r>
            <a:r>
              <a:rPr lang="cs-CZ" dirty="0"/>
              <a:t> </a:t>
            </a:r>
            <a:r>
              <a:rPr lang="cs-CZ" dirty="0" err="1"/>
              <a:t>drug</a:t>
            </a:r>
            <a:r>
              <a:rPr lang="cs-CZ" dirty="0"/>
              <a:t> (</a:t>
            </a:r>
            <a:r>
              <a:rPr lang="cs-CZ" dirty="0" err="1"/>
              <a:t>exceptions</a:t>
            </a:r>
            <a:r>
              <a:rPr lang="cs-CZ" dirty="0"/>
              <a:t> - amoxicilin 4-6 h, </a:t>
            </a:r>
            <a:r>
              <a:rPr lang="cs-CZ" dirty="0" err="1"/>
              <a:t>metylprednisolon</a:t>
            </a:r>
            <a:r>
              <a:rPr lang="cs-CZ" dirty="0"/>
              <a:t> 8 h, </a:t>
            </a:r>
            <a:r>
              <a:rPr lang="cs-CZ" dirty="0" err="1"/>
              <a:t>caffeine</a:t>
            </a:r>
            <a:r>
              <a:rPr lang="cs-CZ" dirty="0"/>
              <a:t> 0,5 h). </a:t>
            </a:r>
          </a:p>
          <a:p>
            <a:endParaRPr lang="cs-CZ" dirty="0"/>
          </a:p>
          <a:p>
            <a:r>
              <a:rPr lang="cs-CZ" dirty="0"/>
              <a:t>2. </a:t>
            </a:r>
            <a:r>
              <a:rPr lang="cs-CZ" dirty="0" err="1"/>
              <a:t>The</a:t>
            </a:r>
            <a:r>
              <a:rPr lang="cs-CZ" dirty="0"/>
              <a:t> </a:t>
            </a:r>
            <a:r>
              <a:rPr lang="cs-CZ" dirty="0" err="1"/>
              <a:t>safest</a:t>
            </a:r>
            <a:r>
              <a:rPr lang="cs-CZ" dirty="0"/>
              <a:t> </a:t>
            </a:r>
            <a:r>
              <a:rPr lang="cs-CZ" dirty="0" err="1"/>
              <a:t>is</a:t>
            </a:r>
            <a:r>
              <a:rPr lang="cs-CZ" dirty="0"/>
              <a:t> to use </a:t>
            </a:r>
            <a:r>
              <a:rPr lang="cs-CZ" dirty="0" err="1"/>
              <a:t>drugs</a:t>
            </a:r>
            <a:r>
              <a:rPr lang="cs-CZ" dirty="0"/>
              <a:t>, </a:t>
            </a:r>
            <a:r>
              <a:rPr lang="cs-CZ" dirty="0" err="1"/>
              <a:t>which</a:t>
            </a:r>
            <a:r>
              <a:rPr lang="cs-CZ" dirty="0"/>
              <a:t> </a:t>
            </a:r>
            <a:r>
              <a:rPr lang="cs-CZ" dirty="0" err="1"/>
              <a:t>can</a:t>
            </a:r>
            <a:r>
              <a:rPr lang="cs-CZ" dirty="0"/>
              <a:t> </a:t>
            </a:r>
            <a:r>
              <a:rPr lang="cs-CZ" dirty="0" err="1"/>
              <a:t>be</a:t>
            </a:r>
            <a:r>
              <a:rPr lang="cs-CZ" dirty="0"/>
              <a:t> </a:t>
            </a:r>
            <a:r>
              <a:rPr lang="cs-CZ" dirty="0" err="1"/>
              <a:t>administered</a:t>
            </a:r>
            <a:r>
              <a:rPr lang="cs-CZ" dirty="0"/>
              <a:t> </a:t>
            </a:r>
            <a:r>
              <a:rPr lang="cs-CZ" b="1" dirty="0" err="1">
                <a:solidFill>
                  <a:srgbClr val="FF0000"/>
                </a:solidFill>
              </a:rPr>
              <a:t>once</a:t>
            </a:r>
            <a:r>
              <a:rPr lang="cs-CZ" b="1" dirty="0">
                <a:solidFill>
                  <a:srgbClr val="FF0000"/>
                </a:solidFill>
              </a:rPr>
              <a:t> a </a:t>
            </a:r>
            <a:r>
              <a:rPr lang="cs-CZ" b="1" dirty="0" err="1">
                <a:solidFill>
                  <a:srgbClr val="FF0000"/>
                </a:solidFill>
              </a:rPr>
              <a:t>day</a:t>
            </a:r>
            <a:endParaRPr lang="cs-CZ" b="1" dirty="0">
              <a:solidFill>
                <a:srgbClr val="FF0000"/>
              </a:solidFill>
            </a:endParaRPr>
          </a:p>
          <a:p>
            <a:endParaRPr lang="cs-CZ" dirty="0"/>
          </a:p>
          <a:p>
            <a:r>
              <a:rPr lang="cs-CZ" dirty="0"/>
              <a:t>3. In </a:t>
            </a:r>
            <a:r>
              <a:rPr lang="cs-CZ" dirty="0" err="1"/>
              <a:t>this</a:t>
            </a:r>
            <a:r>
              <a:rPr lang="cs-CZ" dirty="0"/>
              <a:t> case </a:t>
            </a:r>
            <a:r>
              <a:rPr lang="cs-CZ" dirty="0" err="1"/>
              <a:t>the</a:t>
            </a:r>
            <a:r>
              <a:rPr lang="cs-CZ" dirty="0"/>
              <a:t> </a:t>
            </a:r>
            <a:r>
              <a:rPr lang="cs-CZ" dirty="0" err="1"/>
              <a:t>drug</a:t>
            </a:r>
            <a:r>
              <a:rPr lang="cs-CZ" dirty="0"/>
              <a:t> </a:t>
            </a:r>
            <a:r>
              <a:rPr lang="cs-CZ" dirty="0" err="1"/>
              <a:t>should</a:t>
            </a:r>
            <a:r>
              <a:rPr lang="cs-CZ" dirty="0"/>
              <a:t> </a:t>
            </a:r>
            <a:r>
              <a:rPr lang="cs-CZ" dirty="0" err="1"/>
              <a:t>be</a:t>
            </a:r>
            <a:r>
              <a:rPr lang="cs-CZ" dirty="0"/>
              <a:t> </a:t>
            </a:r>
            <a:r>
              <a:rPr lang="cs-CZ" dirty="0" err="1"/>
              <a:t>given</a:t>
            </a:r>
            <a:r>
              <a:rPr lang="cs-CZ" dirty="0"/>
              <a:t> </a:t>
            </a:r>
            <a:r>
              <a:rPr lang="cs-CZ" b="1" dirty="0" err="1">
                <a:solidFill>
                  <a:srgbClr val="FF0000"/>
                </a:solidFill>
              </a:rPr>
              <a:t>after</a:t>
            </a:r>
            <a:r>
              <a:rPr lang="cs-CZ" b="1" dirty="0">
                <a:solidFill>
                  <a:srgbClr val="FF0000"/>
                </a:solidFill>
              </a:rPr>
              <a:t> </a:t>
            </a:r>
            <a:r>
              <a:rPr lang="cs-CZ" b="1" dirty="0" err="1">
                <a:solidFill>
                  <a:srgbClr val="FF0000"/>
                </a:solidFill>
              </a:rPr>
              <a:t>evening</a:t>
            </a:r>
            <a:r>
              <a:rPr lang="cs-CZ" b="1" dirty="0">
                <a:solidFill>
                  <a:srgbClr val="FF0000"/>
                </a:solidFill>
              </a:rPr>
              <a:t> </a:t>
            </a:r>
            <a:r>
              <a:rPr lang="cs-CZ" b="1" dirty="0" err="1">
                <a:solidFill>
                  <a:srgbClr val="FF0000"/>
                </a:solidFill>
              </a:rPr>
              <a:t>feeding</a:t>
            </a:r>
            <a:r>
              <a:rPr lang="cs-CZ" dirty="0"/>
              <a:t>, </a:t>
            </a:r>
            <a:r>
              <a:rPr lang="cs-CZ" dirty="0" err="1"/>
              <a:t>before</a:t>
            </a:r>
            <a:r>
              <a:rPr lang="cs-CZ" dirty="0"/>
              <a:t> </a:t>
            </a:r>
            <a:r>
              <a:rPr lang="cs-CZ" dirty="0" err="1"/>
              <a:t>child´s</a:t>
            </a:r>
            <a:r>
              <a:rPr lang="cs-CZ" dirty="0"/>
              <a:t> </a:t>
            </a:r>
            <a:r>
              <a:rPr lang="cs-CZ" dirty="0" err="1"/>
              <a:t>longest</a:t>
            </a:r>
            <a:r>
              <a:rPr lang="cs-CZ" dirty="0"/>
              <a:t> </a:t>
            </a:r>
            <a:r>
              <a:rPr lang="cs-CZ" dirty="0" err="1"/>
              <a:t>sleep</a:t>
            </a:r>
            <a:endParaRPr lang="cs-CZ" b="1" dirty="0"/>
          </a:p>
          <a:p>
            <a:endParaRPr lang="cs-CZ" b="1" dirty="0">
              <a:solidFill>
                <a:srgbClr val="FF0000"/>
              </a:solidFill>
            </a:endParaRPr>
          </a:p>
        </p:txBody>
      </p:sp>
      <p:sp>
        <p:nvSpPr>
          <p:cNvPr id="5" name="Zástupný symbol pro číslo snímku 4">
            <a:extLst>
              <a:ext uri="{FF2B5EF4-FFF2-40B4-BE49-F238E27FC236}">
                <a16:creationId xmlns:a16="http://schemas.microsoft.com/office/drawing/2014/main" id="{CF79A0F1-8C6D-4373-97A2-21A76EBF10A3}"/>
              </a:ext>
            </a:extLst>
          </p:cNvPr>
          <p:cNvSpPr>
            <a:spLocks noGrp="1"/>
          </p:cNvSpPr>
          <p:nvPr>
            <p:ph type="sldNum" sz="quarter" idx="12"/>
          </p:nvPr>
        </p:nvSpPr>
        <p:spPr/>
        <p:txBody>
          <a:bodyPr/>
          <a:lstStyle/>
          <a:p>
            <a:pPr>
              <a:defRPr/>
            </a:pPr>
            <a:fld id="{300A8A94-7C4E-40BC-828C-A9E35796B916}" type="slidenum">
              <a:rPr lang="en-US" altLang="en-US" smtClean="0"/>
              <a:pPr>
                <a:defRPr/>
              </a:pPr>
              <a:t>33</a:t>
            </a:fld>
            <a:endParaRPr lang="en-US" altLang="en-US"/>
          </a:p>
        </p:txBody>
      </p:sp>
      <p:pic>
        <p:nvPicPr>
          <p:cNvPr id="6" name="Zvuk 5">
            <a:hlinkClick r:id="" action="ppaction://media"/>
            <a:extLst>
              <a:ext uri="{FF2B5EF4-FFF2-40B4-BE49-F238E27FC236}">
                <a16:creationId xmlns:a16="http://schemas.microsoft.com/office/drawing/2014/main" id="{A91A54E7-4859-4749-B5C9-B83E4BC4E3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8678924"/>
      </p:ext>
    </p:extLst>
  </p:cSld>
  <p:clrMapOvr>
    <a:masterClrMapping/>
  </p:clrMapOvr>
  <mc:AlternateContent xmlns:mc="http://schemas.openxmlformats.org/markup-compatibility/2006" xmlns:p14="http://schemas.microsoft.com/office/powerpoint/2010/main">
    <mc:Choice Requires="p14">
      <p:transition spd="slow" p14:dur="2000" advTm="57979"/>
    </mc:Choice>
    <mc:Fallback xmlns="">
      <p:transition spd="slow" advTm="57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38D7D2-8402-469A-A732-A200DA2FDED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602B08B-6439-463B-BA88-223472A50293}"/>
              </a:ext>
            </a:extLst>
          </p:cNvPr>
          <p:cNvSpPr>
            <a:spLocks noGrp="1"/>
          </p:cNvSpPr>
          <p:nvPr>
            <p:ph idx="1"/>
          </p:nvPr>
        </p:nvSpPr>
        <p:spPr/>
        <p:txBody>
          <a:bodyPr/>
          <a:lstStyle/>
          <a:p>
            <a:endParaRPr lang="cs-CZ"/>
          </a:p>
        </p:txBody>
      </p:sp>
      <p:sp>
        <p:nvSpPr>
          <p:cNvPr id="4" name="Zástupný symbol pro zápatí 3">
            <a:extLst>
              <a:ext uri="{FF2B5EF4-FFF2-40B4-BE49-F238E27FC236}">
                <a16:creationId xmlns:a16="http://schemas.microsoft.com/office/drawing/2014/main" id="{FFE527C7-CFF4-4B8C-BCA3-BBF4D3C98651}"/>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B361F38C-6F6A-4FDC-A6B3-3EE819B5FF89}"/>
              </a:ext>
            </a:extLst>
          </p:cNvPr>
          <p:cNvSpPr>
            <a:spLocks noGrp="1"/>
          </p:cNvSpPr>
          <p:nvPr>
            <p:ph type="sldNum" sz="quarter" idx="12"/>
          </p:nvPr>
        </p:nvSpPr>
        <p:spPr/>
        <p:txBody>
          <a:bodyPr/>
          <a:lstStyle/>
          <a:p>
            <a:pPr>
              <a:defRPr/>
            </a:pPr>
            <a:fld id="{300A8A94-7C4E-40BC-828C-A9E35796B916}" type="slidenum">
              <a:rPr lang="en-US" altLang="en-US" smtClean="0"/>
              <a:pPr>
                <a:defRPr/>
              </a:pPr>
              <a:t>34</a:t>
            </a:fld>
            <a:endParaRPr lang="en-US" altLang="en-US"/>
          </a:p>
        </p:txBody>
      </p:sp>
      <p:pic>
        <p:nvPicPr>
          <p:cNvPr id="8194" name="Picture 2" descr="Zobrazit zdrojový obrázek">
            <a:extLst>
              <a:ext uri="{FF2B5EF4-FFF2-40B4-BE49-F238E27FC236}">
                <a16:creationId xmlns:a16="http://schemas.microsoft.com/office/drawing/2014/main" id="{63102C3B-9862-49C9-99FC-9F0F315B1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439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9CC626-45E5-4003-9AB1-01742FD74B5D}"/>
              </a:ext>
            </a:extLst>
          </p:cNvPr>
          <p:cNvSpPr>
            <a:spLocks noGrp="1"/>
          </p:cNvSpPr>
          <p:nvPr>
            <p:ph type="title"/>
          </p:nvPr>
        </p:nvSpPr>
        <p:spPr>
          <a:xfrm>
            <a:off x="718800" y="378000"/>
            <a:ext cx="10753200" cy="451576"/>
          </a:xfrm>
        </p:spPr>
        <p:txBody>
          <a:bodyPr/>
          <a:lstStyle/>
          <a:p>
            <a:r>
              <a:rPr lang="en-US" sz="3200" dirty="0"/>
              <a:t>Drugs </a:t>
            </a:r>
            <a:r>
              <a:rPr lang="en-US" sz="3200" dirty="0" err="1"/>
              <a:t>stimulat</a:t>
            </a:r>
            <a:r>
              <a:rPr lang="cs-CZ" sz="3200" dirty="0" err="1"/>
              <a:t>ing</a:t>
            </a:r>
            <a:r>
              <a:rPr lang="en-US" sz="3200" dirty="0"/>
              <a:t> milk production</a:t>
            </a:r>
            <a:r>
              <a:rPr lang="cs-CZ" sz="3200" dirty="0"/>
              <a:t> = </a:t>
            </a:r>
            <a:r>
              <a:rPr lang="cs-CZ" sz="3200" dirty="0" err="1">
                <a:solidFill>
                  <a:srgbClr val="FF0000"/>
                </a:solidFill>
              </a:rPr>
              <a:t>galactogogues</a:t>
            </a:r>
            <a:br>
              <a:rPr lang="cs-CZ" dirty="0">
                <a:solidFill>
                  <a:srgbClr val="FF0000"/>
                </a:solidFill>
              </a:rPr>
            </a:br>
            <a:endParaRPr lang="cs-CZ" dirty="0"/>
          </a:p>
        </p:txBody>
      </p:sp>
      <p:sp>
        <p:nvSpPr>
          <p:cNvPr id="3" name="Zástupný symbol pro obsah 2">
            <a:extLst>
              <a:ext uri="{FF2B5EF4-FFF2-40B4-BE49-F238E27FC236}">
                <a16:creationId xmlns:a16="http://schemas.microsoft.com/office/drawing/2014/main" id="{ED44A85C-759F-4630-B56F-C8D368BBB4A5}"/>
              </a:ext>
            </a:extLst>
          </p:cNvPr>
          <p:cNvSpPr>
            <a:spLocks noGrp="1"/>
          </p:cNvSpPr>
          <p:nvPr>
            <p:ph idx="1"/>
          </p:nvPr>
        </p:nvSpPr>
        <p:spPr>
          <a:xfrm>
            <a:off x="771600" y="1271478"/>
            <a:ext cx="11364344" cy="2157522"/>
          </a:xfrm>
        </p:spPr>
        <p:txBody>
          <a:bodyPr/>
          <a:lstStyle/>
          <a:p>
            <a:r>
              <a:rPr lang="en-US" sz="2000" b="1" dirty="0"/>
              <a:t>Domperidone and metoclopramide </a:t>
            </a:r>
            <a:endParaRPr lang="cs-CZ" sz="2000" b="1" dirty="0"/>
          </a:p>
          <a:p>
            <a:r>
              <a:rPr lang="cs-CZ" sz="2000" dirty="0"/>
              <a:t>	- D </a:t>
            </a:r>
            <a:r>
              <a:rPr lang="cs-CZ" sz="2000" dirty="0" err="1"/>
              <a:t>antagonists</a:t>
            </a:r>
            <a:endParaRPr lang="cs-CZ" sz="2000" dirty="0"/>
          </a:p>
          <a:p>
            <a:r>
              <a:rPr lang="cs-CZ" sz="2000" dirty="0"/>
              <a:t>	- </a:t>
            </a:r>
            <a:r>
              <a:rPr lang="en-US" sz="2000" dirty="0"/>
              <a:t>used off-label to stimulate prolactin and enhance milk supply </a:t>
            </a:r>
            <a:endParaRPr lang="cs-CZ" sz="2000" dirty="0"/>
          </a:p>
          <a:p>
            <a:r>
              <a:rPr lang="cs-CZ" sz="2000" dirty="0"/>
              <a:t>	- </a:t>
            </a:r>
            <a:r>
              <a:rPr lang="en-US" sz="2000" dirty="0"/>
              <a:t>do not have high evidence of efficacy for this indication</a:t>
            </a:r>
            <a:r>
              <a:rPr lang="cs-CZ" sz="2000" dirty="0"/>
              <a:t>, risk </a:t>
            </a:r>
            <a:r>
              <a:rPr lang="cs-CZ" sz="2000" dirty="0" err="1"/>
              <a:t>of</a:t>
            </a:r>
            <a:r>
              <a:rPr lang="cs-CZ" sz="2000" dirty="0"/>
              <a:t> </a:t>
            </a:r>
            <a:r>
              <a:rPr lang="cs-CZ" sz="2000" dirty="0" err="1"/>
              <a:t>arrhytmias</a:t>
            </a:r>
            <a:r>
              <a:rPr lang="cs-CZ" sz="2000" dirty="0"/>
              <a:t>!</a:t>
            </a:r>
          </a:p>
          <a:p>
            <a:endParaRPr lang="cs-CZ" sz="2000" dirty="0"/>
          </a:p>
          <a:p>
            <a:r>
              <a:rPr lang="cs-CZ" sz="2000" b="1" dirty="0" err="1"/>
              <a:t>Other</a:t>
            </a:r>
            <a:r>
              <a:rPr lang="cs-CZ" sz="2000" b="1" dirty="0"/>
              <a:t> </a:t>
            </a:r>
            <a:r>
              <a:rPr lang="cs-CZ" sz="2000" b="1" dirty="0" err="1"/>
              <a:t>drug</a:t>
            </a:r>
            <a:r>
              <a:rPr lang="cs-CZ" sz="2000" b="1" dirty="0"/>
              <a:t> </a:t>
            </a:r>
            <a:r>
              <a:rPr lang="cs-CZ" sz="2000" b="1" dirty="0" err="1"/>
              <a:t>increasing</a:t>
            </a:r>
            <a:r>
              <a:rPr lang="cs-CZ" sz="2000" b="1" dirty="0"/>
              <a:t> </a:t>
            </a:r>
            <a:r>
              <a:rPr lang="cs-CZ" sz="2000" b="1" dirty="0" err="1"/>
              <a:t>milk</a:t>
            </a:r>
            <a:r>
              <a:rPr lang="cs-CZ" sz="2000" b="1" dirty="0"/>
              <a:t> </a:t>
            </a:r>
            <a:r>
              <a:rPr lang="cs-CZ" sz="2000" b="1" dirty="0" err="1"/>
              <a:t>production</a:t>
            </a:r>
            <a:r>
              <a:rPr lang="cs-CZ" sz="2000" b="1" dirty="0"/>
              <a:t> – </a:t>
            </a:r>
            <a:r>
              <a:rPr lang="cs-CZ" sz="2000" b="1" dirty="0" err="1"/>
              <a:t>side</a:t>
            </a:r>
            <a:r>
              <a:rPr lang="cs-CZ" sz="2000" b="1" dirty="0"/>
              <a:t> </a:t>
            </a:r>
            <a:r>
              <a:rPr lang="cs-CZ" sz="2000" b="1" dirty="0" err="1"/>
              <a:t>effects</a:t>
            </a:r>
            <a:endParaRPr lang="cs-CZ" sz="2000" b="1" dirty="0"/>
          </a:p>
          <a:p>
            <a:r>
              <a:rPr lang="cs-CZ" sz="2000" dirty="0" err="1"/>
              <a:t>Imipramine</a:t>
            </a:r>
            <a:r>
              <a:rPr lang="cs-CZ" sz="2000" dirty="0"/>
              <a:t>, </a:t>
            </a:r>
            <a:r>
              <a:rPr lang="cs-CZ" sz="2000" dirty="0" err="1"/>
              <a:t>fenothiazin</a:t>
            </a:r>
            <a:r>
              <a:rPr lang="cs-CZ" sz="2000" dirty="0"/>
              <a:t>, </a:t>
            </a:r>
            <a:r>
              <a:rPr lang="cs-CZ" sz="2000" dirty="0" err="1"/>
              <a:t>sulpirid</a:t>
            </a:r>
            <a:r>
              <a:rPr lang="cs-CZ" sz="2000" dirty="0"/>
              <a:t>, </a:t>
            </a:r>
            <a:r>
              <a:rPr lang="cs-CZ" sz="2000" dirty="0" err="1"/>
              <a:t>haloperidol</a:t>
            </a:r>
            <a:r>
              <a:rPr lang="cs-CZ" sz="2000" dirty="0"/>
              <a:t>, reserpin, </a:t>
            </a:r>
            <a:r>
              <a:rPr lang="cs-CZ" sz="2000" dirty="0" err="1"/>
              <a:t>metyldopa</a:t>
            </a:r>
            <a:r>
              <a:rPr lang="cs-CZ" sz="2000" dirty="0"/>
              <a:t>, TSH</a:t>
            </a:r>
          </a:p>
          <a:p>
            <a:endParaRPr lang="cs-CZ" sz="2000" dirty="0"/>
          </a:p>
          <a:p>
            <a:endParaRPr lang="cs-CZ" sz="2000" dirty="0"/>
          </a:p>
          <a:p>
            <a:endParaRPr lang="cs-CZ" sz="2000" dirty="0"/>
          </a:p>
          <a:p>
            <a:endParaRPr lang="cs-CZ" dirty="0"/>
          </a:p>
        </p:txBody>
      </p:sp>
      <p:sp>
        <p:nvSpPr>
          <p:cNvPr id="5" name="Zástupný symbol pro číslo snímku 4">
            <a:extLst>
              <a:ext uri="{FF2B5EF4-FFF2-40B4-BE49-F238E27FC236}">
                <a16:creationId xmlns:a16="http://schemas.microsoft.com/office/drawing/2014/main" id="{96FEB0E0-E72B-41AB-B53A-7A118F79B2A0}"/>
              </a:ext>
            </a:extLst>
          </p:cNvPr>
          <p:cNvSpPr>
            <a:spLocks noGrp="1"/>
          </p:cNvSpPr>
          <p:nvPr>
            <p:ph type="sldNum" sz="quarter" idx="12"/>
          </p:nvPr>
        </p:nvSpPr>
        <p:spPr/>
        <p:txBody>
          <a:bodyPr/>
          <a:lstStyle/>
          <a:p>
            <a:pPr>
              <a:defRPr/>
            </a:pPr>
            <a:fld id="{300A8A94-7C4E-40BC-828C-A9E35796B916}" type="slidenum">
              <a:rPr lang="en-US" altLang="en-US" smtClean="0"/>
              <a:pPr>
                <a:defRPr/>
              </a:pPr>
              <a:t>35</a:t>
            </a:fld>
            <a:endParaRPr lang="en-US" altLang="en-US"/>
          </a:p>
        </p:txBody>
      </p:sp>
      <p:sp>
        <p:nvSpPr>
          <p:cNvPr id="7" name="Nadpis 1">
            <a:extLst>
              <a:ext uri="{FF2B5EF4-FFF2-40B4-BE49-F238E27FC236}">
                <a16:creationId xmlns:a16="http://schemas.microsoft.com/office/drawing/2014/main" id="{F0FC7C49-3B8E-4B5F-86FD-56AF6FA1C1CA}"/>
              </a:ext>
            </a:extLst>
          </p:cNvPr>
          <p:cNvSpPr txBox="1">
            <a:spLocks/>
          </p:cNvSpPr>
          <p:nvPr/>
        </p:nvSpPr>
        <p:spPr>
          <a:xfrm>
            <a:off x="771600" y="4057372"/>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3200" dirty="0"/>
              <a:t>Drugs </a:t>
            </a:r>
            <a:r>
              <a:rPr lang="cs-CZ" sz="3200" dirty="0" err="1"/>
              <a:t>decreasing</a:t>
            </a:r>
            <a:r>
              <a:rPr lang="cs-CZ" sz="3200" dirty="0"/>
              <a:t> </a:t>
            </a:r>
            <a:r>
              <a:rPr lang="en-US" sz="3200" dirty="0"/>
              <a:t>milk production</a:t>
            </a:r>
            <a:endParaRPr lang="cs-CZ" sz="3200" dirty="0"/>
          </a:p>
        </p:txBody>
      </p:sp>
      <p:sp>
        <p:nvSpPr>
          <p:cNvPr id="8" name="Zástupný symbol pro obsah 2">
            <a:extLst>
              <a:ext uri="{FF2B5EF4-FFF2-40B4-BE49-F238E27FC236}">
                <a16:creationId xmlns:a16="http://schemas.microsoft.com/office/drawing/2014/main" id="{FEBA59AB-F30C-42E0-B1DA-D9CC45A4AA25}"/>
              </a:ext>
            </a:extLst>
          </p:cNvPr>
          <p:cNvSpPr txBox="1">
            <a:spLocks/>
          </p:cNvSpPr>
          <p:nvPr/>
        </p:nvSpPr>
        <p:spPr>
          <a:xfrm>
            <a:off x="745200" y="4902464"/>
            <a:ext cx="10806000" cy="1577536"/>
          </a:xfrm>
          <a:prstGeom prst="rect">
            <a:avLst/>
          </a:prstGeom>
        </p:spPr>
        <p:txBody>
          <a:bodyPr vert="horz" lIns="0" tIns="0" rIns="0" bIns="0" rtlCol="0">
            <a:noAutofit/>
          </a:bodyPr>
          <a:lst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sz="2000" dirty="0" err="1"/>
              <a:t>Estrogens</a:t>
            </a:r>
            <a:r>
              <a:rPr lang="cs-CZ" sz="2000" dirty="0"/>
              <a:t>, </a:t>
            </a:r>
            <a:r>
              <a:rPr lang="cs-CZ" sz="2000" dirty="0" err="1"/>
              <a:t>ergot</a:t>
            </a:r>
            <a:r>
              <a:rPr lang="cs-CZ" sz="2000" dirty="0"/>
              <a:t> </a:t>
            </a:r>
            <a:r>
              <a:rPr lang="cs-CZ" sz="2000" dirty="0" err="1"/>
              <a:t>alkaloids</a:t>
            </a:r>
            <a:r>
              <a:rPr lang="cs-CZ" sz="2000" dirty="0"/>
              <a:t> (very </a:t>
            </a:r>
            <a:r>
              <a:rPr lang="cs-CZ" sz="2000" dirty="0" err="1"/>
              <a:t>strong</a:t>
            </a:r>
            <a:r>
              <a:rPr lang="cs-CZ" sz="2000" dirty="0"/>
              <a:t> </a:t>
            </a:r>
            <a:r>
              <a:rPr lang="cs-CZ" sz="2000" dirty="0" err="1"/>
              <a:t>effect</a:t>
            </a:r>
            <a:r>
              <a:rPr lang="cs-CZ" sz="2000" dirty="0"/>
              <a:t>) </a:t>
            </a:r>
          </a:p>
          <a:p>
            <a:endParaRPr lang="cs-CZ" sz="2000" dirty="0"/>
          </a:p>
          <a:p>
            <a:r>
              <a:rPr lang="cs-CZ" sz="2000" dirty="0" err="1"/>
              <a:t>androgens</a:t>
            </a:r>
            <a:r>
              <a:rPr lang="cs-CZ" sz="2000" dirty="0"/>
              <a:t>, tamoxifen, </a:t>
            </a:r>
            <a:r>
              <a:rPr lang="cs-CZ" sz="2000" dirty="0" err="1"/>
              <a:t>bromocriptine</a:t>
            </a:r>
            <a:r>
              <a:rPr lang="cs-CZ" sz="2000" dirty="0"/>
              <a:t>, </a:t>
            </a:r>
            <a:r>
              <a:rPr lang="cs-CZ" sz="2000" dirty="0" err="1"/>
              <a:t>levodopa</a:t>
            </a:r>
            <a:r>
              <a:rPr lang="cs-CZ" sz="2000" dirty="0"/>
              <a:t>, </a:t>
            </a:r>
            <a:r>
              <a:rPr lang="cs-CZ" sz="2000" dirty="0" err="1"/>
              <a:t>barbiturates</a:t>
            </a:r>
            <a:r>
              <a:rPr lang="cs-CZ" sz="2000" dirty="0"/>
              <a:t>, </a:t>
            </a:r>
            <a:r>
              <a:rPr lang="cs-CZ" sz="2000" dirty="0" err="1"/>
              <a:t>apomorphin</a:t>
            </a:r>
            <a:r>
              <a:rPr lang="cs-CZ" sz="2000" dirty="0"/>
              <a:t>, </a:t>
            </a:r>
          </a:p>
          <a:p>
            <a:endParaRPr lang="cs-CZ" sz="2000" dirty="0"/>
          </a:p>
          <a:p>
            <a:r>
              <a:rPr lang="cs-CZ" sz="2000" dirty="0"/>
              <a:t>diuretics,1st </a:t>
            </a:r>
            <a:r>
              <a:rPr lang="cs-CZ" sz="2000" dirty="0" err="1"/>
              <a:t>generation</a:t>
            </a:r>
            <a:r>
              <a:rPr lang="cs-CZ" sz="2000" dirty="0"/>
              <a:t> </a:t>
            </a:r>
            <a:r>
              <a:rPr lang="cs-CZ" sz="2000" dirty="0" err="1"/>
              <a:t>of</a:t>
            </a:r>
            <a:r>
              <a:rPr lang="cs-CZ" sz="2000" dirty="0"/>
              <a:t> </a:t>
            </a:r>
            <a:r>
              <a:rPr lang="cs-CZ" sz="2000" dirty="0" err="1"/>
              <a:t>antihistaminics</a:t>
            </a:r>
            <a:r>
              <a:rPr lang="cs-CZ" sz="2000" dirty="0"/>
              <a:t>, pyridoxin (in very </a:t>
            </a:r>
            <a:r>
              <a:rPr lang="cs-CZ" sz="2000" dirty="0" err="1"/>
              <a:t>high</a:t>
            </a:r>
            <a:r>
              <a:rPr lang="cs-CZ" sz="2000" dirty="0"/>
              <a:t> </a:t>
            </a:r>
            <a:r>
              <a:rPr lang="cs-CZ" sz="2000" dirty="0" err="1"/>
              <a:t>doses</a:t>
            </a:r>
            <a:r>
              <a:rPr lang="cs-CZ" sz="2000" dirty="0"/>
              <a:t>)</a:t>
            </a:r>
          </a:p>
        </p:txBody>
      </p:sp>
      <p:pic>
        <p:nvPicPr>
          <p:cNvPr id="4" name="Zvuk 3">
            <a:hlinkClick r:id="" action="ppaction://media"/>
            <a:extLst>
              <a:ext uri="{FF2B5EF4-FFF2-40B4-BE49-F238E27FC236}">
                <a16:creationId xmlns:a16="http://schemas.microsoft.com/office/drawing/2014/main" id="{2D21A606-B517-4997-8163-CF1DD0EB37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4717811"/>
      </p:ext>
    </p:extLst>
  </p:cSld>
  <p:clrMapOvr>
    <a:masterClrMapping/>
  </p:clrMapOvr>
  <mc:AlternateContent xmlns:mc="http://schemas.openxmlformats.org/markup-compatibility/2006" xmlns:p14="http://schemas.microsoft.com/office/powerpoint/2010/main">
    <mc:Choice Requires="p14">
      <p:transition spd="slow" p14:dur="2000" advTm="104654"/>
    </mc:Choice>
    <mc:Fallback xmlns="">
      <p:transition spd="slow" advTm="10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002130-0E59-4F35-B6CE-F8F97B2C9D01}"/>
              </a:ext>
            </a:extLst>
          </p:cNvPr>
          <p:cNvSpPr>
            <a:spLocks noGrp="1"/>
          </p:cNvSpPr>
          <p:nvPr>
            <p:ph type="title"/>
          </p:nvPr>
        </p:nvSpPr>
        <p:spPr/>
        <p:txBody>
          <a:bodyPr/>
          <a:lstStyle/>
          <a:p>
            <a:r>
              <a:rPr lang="cs-CZ" dirty="0" err="1"/>
              <a:t>Where</a:t>
            </a:r>
            <a:r>
              <a:rPr lang="cs-CZ" dirty="0"/>
              <a:t> to </a:t>
            </a:r>
            <a:r>
              <a:rPr lang="cs-CZ" dirty="0" err="1"/>
              <a:t>look</a:t>
            </a:r>
            <a:r>
              <a:rPr lang="cs-CZ" dirty="0"/>
              <a:t> </a:t>
            </a:r>
            <a:r>
              <a:rPr lang="cs-CZ" dirty="0" err="1"/>
              <a:t>for</a:t>
            </a:r>
            <a:r>
              <a:rPr lang="cs-CZ" dirty="0"/>
              <a:t> </a:t>
            </a:r>
            <a:r>
              <a:rPr lang="cs-CZ" dirty="0" err="1"/>
              <a:t>information</a:t>
            </a:r>
            <a:r>
              <a:rPr lang="cs-CZ" dirty="0"/>
              <a:t>?</a:t>
            </a:r>
          </a:p>
        </p:txBody>
      </p:sp>
      <p:sp>
        <p:nvSpPr>
          <p:cNvPr id="3" name="Zástupný symbol pro obsah 2">
            <a:extLst>
              <a:ext uri="{FF2B5EF4-FFF2-40B4-BE49-F238E27FC236}">
                <a16:creationId xmlns:a16="http://schemas.microsoft.com/office/drawing/2014/main" id="{0AD415C4-6480-4DDC-AFAE-2D4C12D7CE08}"/>
              </a:ext>
            </a:extLst>
          </p:cNvPr>
          <p:cNvSpPr>
            <a:spLocks noGrp="1"/>
          </p:cNvSpPr>
          <p:nvPr>
            <p:ph idx="1"/>
          </p:nvPr>
        </p:nvSpPr>
        <p:spPr>
          <a:xfrm>
            <a:off x="718800" y="1267097"/>
            <a:ext cx="10867954" cy="5212903"/>
          </a:xfrm>
        </p:spPr>
        <p:txBody>
          <a:bodyPr/>
          <a:lstStyle/>
          <a:p>
            <a:r>
              <a:rPr lang="cs-CZ" dirty="0" err="1"/>
              <a:t>Product</a:t>
            </a:r>
            <a:r>
              <a:rPr lang="cs-CZ" dirty="0"/>
              <a:t> </a:t>
            </a:r>
            <a:r>
              <a:rPr lang="cs-CZ" dirty="0" err="1"/>
              <a:t>information</a:t>
            </a:r>
            <a:r>
              <a:rPr lang="cs-CZ" dirty="0"/>
              <a:t> - </a:t>
            </a:r>
            <a:r>
              <a:rPr lang="cs-CZ" b="1" dirty="0"/>
              <a:t>SPC</a:t>
            </a:r>
          </a:p>
          <a:p>
            <a:endParaRPr lang="cs-CZ" dirty="0"/>
          </a:p>
          <a:p>
            <a:r>
              <a:rPr lang="en-US" b="1" dirty="0"/>
              <a:t>State-based obstetric drug information services </a:t>
            </a:r>
            <a:r>
              <a:rPr lang="en-US" dirty="0"/>
              <a:t>provide detailed advice on the use of drugs during lactation and should be able to advise about past clinical experience with the drug. </a:t>
            </a:r>
            <a:endParaRPr lang="cs-CZ" dirty="0"/>
          </a:p>
          <a:p>
            <a:endParaRPr lang="cs-CZ" dirty="0"/>
          </a:p>
          <a:p>
            <a:r>
              <a:rPr lang="en-US" b="1" dirty="0"/>
              <a:t>LactMed11</a:t>
            </a:r>
            <a:r>
              <a:rPr lang="en-US" b="1" dirty="0">
                <a:solidFill>
                  <a:srgbClr val="FF0000"/>
                </a:solidFill>
              </a:rPr>
              <a:t> </a:t>
            </a:r>
            <a:r>
              <a:rPr lang="en-US" dirty="0"/>
              <a:t>is a freely accessible, well-resourced and peer-reviewed online database. It is updated to keep pace with new information, including published studies and drug approvals. It also incorporates information on complementary treatments. </a:t>
            </a:r>
            <a:endParaRPr lang="cs-CZ" dirty="0"/>
          </a:p>
          <a:p>
            <a:r>
              <a:rPr lang="en-US" dirty="0">
                <a:hlinkClick r:id="rId5"/>
              </a:rPr>
              <a:t>Drugs and Lactation Database (</a:t>
            </a:r>
            <a:r>
              <a:rPr lang="en-US" dirty="0" err="1">
                <a:hlinkClick r:id="rId5"/>
              </a:rPr>
              <a:t>LactMed</a:t>
            </a:r>
            <a:r>
              <a:rPr lang="en-US" dirty="0">
                <a:hlinkClick r:id="rId5"/>
              </a:rPr>
              <a:t>) - NCBI Bookshelf (nih.gov)</a:t>
            </a:r>
            <a:endParaRPr lang="cs-CZ" dirty="0"/>
          </a:p>
        </p:txBody>
      </p:sp>
      <p:sp>
        <p:nvSpPr>
          <p:cNvPr id="4" name="Zástupný symbol pro zápatí 3">
            <a:extLst>
              <a:ext uri="{FF2B5EF4-FFF2-40B4-BE49-F238E27FC236}">
                <a16:creationId xmlns:a16="http://schemas.microsoft.com/office/drawing/2014/main" id="{288E044E-A5EE-4813-8834-6F3256AB23DC}"/>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03636099-F520-472A-BC11-E131E0DDBEFC}"/>
              </a:ext>
            </a:extLst>
          </p:cNvPr>
          <p:cNvSpPr>
            <a:spLocks noGrp="1"/>
          </p:cNvSpPr>
          <p:nvPr>
            <p:ph type="sldNum" sz="quarter" idx="12"/>
          </p:nvPr>
        </p:nvSpPr>
        <p:spPr/>
        <p:txBody>
          <a:bodyPr/>
          <a:lstStyle/>
          <a:p>
            <a:pPr>
              <a:defRPr/>
            </a:pPr>
            <a:fld id="{300A8A94-7C4E-40BC-828C-A9E35796B916}" type="slidenum">
              <a:rPr lang="en-US" altLang="en-US" smtClean="0"/>
              <a:pPr>
                <a:defRPr/>
              </a:pPr>
              <a:t>36</a:t>
            </a:fld>
            <a:endParaRPr lang="en-US" altLang="en-US"/>
          </a:p>
        </p:txBody>
      </p:sp>
      <p:pic>
        <p:nvPicPr>
          <p:cNvPr id="7" name="Zvuk 6">
            <a:hlinkClick r:id="" action="ppaction://media"/>
            <a:extLst>
              <a:ext uri="{FF2B5EF4-FFF2-40B4-BE49-F238E27FC236}">
                <a16:creationId xmlns:a16="http://schemas.microsoft.com/office/drawing/2014/main" id="{6840BE6C-26B8-45E6-90F3-2DAC75D270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1526989"/>
      </p:ext>
    </p:extLst>
  </p:cSld>
  <p:clrMapOvr>
    <a:masterClrMapping/>
  </p:clrMapOvr>
  <mc:AlternateContent xmlns:mc="http://schemas.openxmlformats.org/markup-compatibility/2006" xmlns:p14="http://schemas.microsoft.com/office/powerpoint/2010/main">
    <mc:Choice Requires="p14">
      <p:transition spd="slow" p14:dur="2000" advTm="56334"/>
    </mc:Choice>
    <mc:Fallback xmlns="">
      <p:transition spd="slow" advTm="56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BF14C5-75EF-4672-A184-4B94F177370F}"/>
              </a:ext>
            </a:extLst>
          </p:cNvPr>
          <p:cNvSpPr>
            <a:spLocks noGrp="1"/>
          </p:cNvSpPr>
          <p:nvPr>
            <p:ph type="title"/>
          </p:nvPr>
        </p:nvSpPr>
        <p:spPr>
          <a:xfrm>
            <a:off x="666000" y="152212"/>
            <a:ext cx="3618617" cy="451576"/>
          </a:xfrm>
        </p:spPr>
        <p:txBody>
          <a:bodyPr/>
          <a:lstStyle/>
          <a:p>
            <a:r>
              <a:rPr lang="cs-CZ" dirty="0"/>
              <a:t>D</a:t>
            </a:r>
            <a:r>
              <a:rPr lang="en-US" dirty="0"/>
              <a:t>rugs </a:t>
            </a:r>
            <a:r>
              <a:rPr lang="cs-CZ" dirty="0" err="1"/>
              <a:t>used</a:t>
            </a:r>
            <a:r>
              <a:rPr lang="cs-CZ" dirty="0"/>
              <a:t> </a:t>
            </a:r>
            <a:r>
              <a:rPr lang="en-US" dirty="0"/>
              <a:t>in dentistry</a:t>
            </a:r>
            <a:endParaRPr lang="cs-CZ" dirty="0"/>
          </a:p>
        </p:txBody>
      </p:sp>
      <p:sp>
        <p:nvSpPr>
          <p:cNvPr id="3" name="Zástupný symbol pro obsah 2">
            <a:extLst>
              <a:ext uri="{FF2B5EF4-FFF2-40B4-BE49-F238E27FC236}">
                <a16:creationId xmlns:a16="http://schemas.microsoft.com/office/drawing/2014/main" id="{77ECF6F0-C2E0-4E02-8749-D98B8F5AC715}"/>
              </a:ext>
            </a:extLst>
          </p:cNvPr>
          <p:cNvSpPr>
            <a:spLocks noGrp="1"/>
          </p:cNvSpPr>
          <p:nvPr>
            <p:ph idx="1"/>
          </p:nvPr>
        </p:nvSpPr>
        <p:spPr/>
        <p:txBody>
          <a:bodyPr/>
          <a:lstStyle/>
          <a:p>
            <a:endParaRPr lang="cs-CZ"/>
          </a:p>
        </p:txBody>
      </p:sp>
      <p:sp>
        <p:nvSpPr>
          <p:cNvPr id="4" name="Zástupný symbol pro zápatí 3">
            <a:extLst>
              <a:ext uri="{FF2B5EF4-FFF2-40B4-BE49-F238E27FC236}">
                <a16:creationId xmlns:a16="http://schemas.microsoft.com/office/drawing/2014/main" id="{F5CA30E1-2F83-4EF0-843B-7C3750CC0FEB}"/>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E9CF7F0D-1DE2-4D0D-990A-9A3432D44233}"/>
              </a:ext>
            </a:extLst>
          </p:cNvPr>
          <p:cNvSpPr>
            <a:spLocks noGrp="1"/>
          </p:cNvSpPr>
          <p:nvPr>
            <p:ph type="sldNum" sz="quarter" idx="12"/>
          </p:nvPr>
        </p:nvSpPr>
        <p:spPr/>
        <p:txBody>
          <a:bodyPr/>
          <a:lstStyle/>
          <a:p>
            <a:pPr>
              <a:defRPr/>
            </a:pPr>
            <a:fld id="{300A8A94-7C4E-40BC-828C-A9E35796B916}" type="slidenum">
              <a:rPr lang="en-US" altLang="en-US" smtClean="0"/>
              <a:pPr>
                <a:defRPr/>
              </a:pPr>
              <a:t>37</a:t>
            </a:fld>
            <a:endParaRPr lang="en-US" altLang="en-US"/>
          </a:p>
        </p:txBody>
      </p:sp>
      <p:pic>
        <p:nvPicPr>
          <p:cNvPr id="3074" name="Picture 2" descr="https://4.bp.blogspot.com/-sBSv9Wb-pG4/UIcPswr2QfI/AAAAAAAABho/TOuKNqJPDF8/s1600/pregnant+drugs.jpg">
            <a:extLst>
              <a:ext uri="{FF2B5EF4-FFF2-40B4-BE49-F238E27FC236}">
                <a16:creationId xmlns:a16="http://schemas.microsoft.com/office/drawing/2014/main" id="{A55109B6-1470-4D33-B0D7-8ADC2987CA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8388" y="-103750"/>
            <a:ext cx="5055326" cy="6961750"/>
          </a:xfrm>
          <a:prstGeom prst="rect">
            <a:avLst/>
          </a:prstGeom>
          <a:noFill/>
          <a:extLst>
            <a:ext uri="{909E8E84-426E-40DD-AFC4-6F175D3DCCD1}">
              <a14:hiddenFill xmlns:a14="http://schemas.microsoft.com/office/drawing/2010/main">
                <a:solidFill>
                  <a:srgbClr val="FFFFFF"/>
                </a:solidFill>
              </a14:hiddenFill>
            </a:ext>
          </a:extLst>
        </p:spPr>
      </p:pic>
      <p:pic>
        <p:nvPicPr>
          <p:cNvPr id="6" name="Zvuk 5">
            <a:hlinkClick r:id="" action="ppaction://media"/>
            <a:extLst>
              <a:ext uri="{FF2B5EF4-FFF2-40B4-BE49-F238E27FC236}">
                <a16:creationId xmlns:a16="http://schemas.microsoft.com/office/drawing/2014/main" id="{3F7D5E9E-F533-4C94-A7FB-086B29F4D5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1515267"/>
      </p:ext>
    </p:extLst>
  </p:cSld>
  <p:clrMapOvr>
    <a:masterClrMapping/>
  </p:clrMapOvr>
  <mc:AlternateContent xmlns:mc="http://schemas.openxmlformats.org/markup-compatibility/2006" xmlns:p14="http://schemas.microsoft.com/office/powerpoint/2010/main">
    <mc:Choice Requires="p14">
      <p:transition spd="slow" p14:dur="2000" advTm="41877"/>
    </mc:Choice>
    <mc:Fallback xmlns="">
      <p:transition spd="slow" advTm="4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1840C3-EE18-4B93-932D-360170BAD17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BB98D50-0669-4C54-9965-E3892FDF245D}"/>
              </a:ext>
            </a:extLst>
          </p:cNvPr>
          <p:cNvSpPr>
            <a:spLocks noGrp="1"/>
          </p:cNvSpPr>
          <p:nvPr>
            <p:ph idx="1"/>
          </p:nvPr>
        </p:nvSpPr>
        <p:spPr/>
        <p:txBody>
          <a:bodyPr/>
          <a:lstStyle/>
          <a:p>
            <a:endParaRPr lang="cs-CZ"/>
          </a:p>
        </p:txBody>
      </p:sp>
      <p:sp>
        <p:nvSpPr>
          <p:cNvPr id="4" name="Zástupný symbol pro zápatí 3">
            <a:extLst>
              <a:ext uri="{FF2B5EF4-FFF2-40B4-BE49-F238E27FC236}">
                <a16:creationId xmlns:a16="http://schemas.microsoft.com/office/drawing/2014/main" id="{7C0383E1-501A-4841-BB52-AA58D7672A34}"/>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094F2141-55D0-43C4-BA5E-85EBAA0D47E0}"/>
              </a:ext>
            </a:extLst>
          </p:cNvPr>
          <p:cNvSpPr>
            <a:spLocks noGrp="1"/>
          </p:cNvSpPr>
          <p:nvPr>
            <p:ph type="sldNum" sz="quarter" idx="12"/>
          </p:nvPr>
        </p:nvSpPr>
        <p:spPr/>
        <p:txBody>
          <a:bodyPr/>
          <a:lstStyle/>
          <a:p>
            <a:pPr>
              <a:defRPr/>
            </a:pPr>
            <a:fld id="{300A8A94-7C4E-40BC-828C-A9E35796B916}" type="slidenum">
              <a:rPr lang="en-US" altLang="en-US" smtClean="0"/>
              <a:pPr>
                <a:defRPr/>
              </a:pPr>
              <a:t>38</a:t>
            </a:fld>
            <a:endParaRPr lang="en-US" altLang="en-US"/>
          </a:p>
        </p:txBody>
      </p:sp>
      <p:pic>
        <p:nvPicPr>
          <p:cNvPr id="7170" name="Picture 2" descr="https://toothgood.com/wp-content/uploads/2017/11/Pregnancybreast-feedinganddrugsusedindentistryJADA2...-07.jpg">
            <a:extLst>
              <a:ext uri="{FF2B5EF4-FFF2-40B4-BE49-F238E27FC236}">
                <a16:creationId xmlns:a16="http://schemas.microsoft.com/office/drawing/2014/main" id="{0BF5ACBF-7F1F-41BB-8D07-402A96268C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2912" y="-378001"/>
            <a:ext cx="5724253" cy="763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99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CC06A-01F1-49E5-8819-CCA9626861F5}"/>
              </a:ext>
            </a:extLst>
          </p:cNvPr>
          <p:cNvSpPr>
            <a:spLocks noGrp="1"/>
          </p:cNvSpPr>
          <p:nvPr>
            <p:ph type="title"/>
          </p:nvPr>
        </p:nvSpPr>
        <p:spPr/>
        <p:txBody>
          <a:bodyPr/>
          <a:lstStyle/>
          <a:p>
            <a:r>
              <a:rPr lang="cs-CZ" dirty="0" err="1"/>
              <a:t>Thank</a:t>
            </a:r>
            <a:r>
              <a:rPr lang="cs-CZ" dirty="0"/>
              <a:t> </a:t>
            </a:r>
            <a:r>
              <a:rPr lang="cs-CZ" dirty="0" err="1"/>
              <a:t>you</a:t>
            </a:r>
            <a:r>
              <a:rPr lang="cs-CZ" dirty="0"/>
              <a:t> </a:t>
            </a:r>
            <a:r>
              <a:rPr lang="cs-CZ" dirty="0" err="1"/>
              <a:t>for</a:t>
            </a:r>
            <a:r>
              <a:rPr lang="cs-CZ" dirty="0"/>
              <a:t> </a:t>
            </a:r>
            <a:r>
              <a:rPr lang="cs-CZ" dirty="0" err="1"/>
              <a:t>your</a:t>
            </a:r>
            <a:r>
              <a:rPr lang="cs-CZ" dirty="0"/>
              <a:t> </a:t>
            </a:r>
            <a:r>
              <a:rPr lang="cs-CZ" dirty="0" err="1"/>
              <a:t>attention</a:t>
            </a:r>
            <a:endParaRPr lang="cs-CZ" dirty="0"/>
          </a:p>
        </p:txBody>
      </p:sp>
      <p:sp>
        <p:nvSpPr>
          <p:cNvPr id="3" name="Zástupný symbol pro obsah 2">
            <a:extLst>
              <a:ext uri="{FF2B5EF4-FFF2-40B4-BE49-F238E27FC236}">
                <a16:creationId xmlns:a16="http://schemas.microsoft.com/office/drawing/2014/main" id="{797BB444-2A8A-4AB0-BC47-B81C4E63012B}"/>
              </a:ext>
            </a:extLst>
          </p:cNvPr>
          <p:cNvSpPr>
            <a:spLocks noGrp="1"/>
          </p:cNvSpPr>
          <p:nvPr>
            <p:ph idx="1"/>
          </p:nvPr>
        </p:nvSpPr>
        <p:spPr/>
        <p:txBody>
          <a:bodyPr/>
          <a:lstStyle/>
          <a:p>
            <a:r>
              <a:rPr lang="cs-CZ" dirty="0"/>
              <a:t>amachal@med.muni.cz</a:t>
            </a:r>
          </a:p>
        </p:txBody>
      </p:sp>
      <p:sp>
        <p:nvSpPr>
          <p:cNvPr id="4" name="Zástupný symbol pro zápatí 3">
            <a:extLst>
              <a:ext uri="{FF2B5EF4-FFF2-40B4-BE49-F238E27FC236}">
                <a16:creationId xmlns:a16="http://schemas.microsoft.com/office/drawing/2014/main" id="{98B022A0-D8EA-4434-8240-8B5D893F3E41}"/>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F116FDA0-4614-4598-B72F-BFC38AD9461E}"/>
              </a:ext>
            </a:extLst>
          </p:cNvPr>
          <p:cNvSpPr>
            <a:spLocks noGrp="1"/>
          </p:cNvSpPr>
          <p:nvPr>
            <p:ph type="sldNum" sz="quarter" idx="12"/>
          </p:nvPr>
        </p:nvSpPr>
        <p:spPr/>
        <p:txBody>
          <a:bodyPr/>
          <a:lstStyle/>
          <a:p>
            <a:pPr>
              <a:defRPr/>
            </a:pPr>
            <a:fld id="{300A8A94-7C4E-40BC-828C-A9E35796B916}" type="slidenum">
              <a:rPr lang="en-US" altLang="en-US" smtClean="0"/>
              <a:pPr>
                <a:defRPr/>
              </a:pPr>
              <a:t>39</a:t>
            </a:fld>
            <a:endParaRPr lang="en-US" altLang="en-US"/>
          </a:p>
        </p:txBody>
      </p:sp>
      <p:pic>
        <p:nvPicPr>
          <p:cNvPr id="6" name="Zvuk 5">
            <a:hlinkClick r:id="" action="ppaction://media"/>
            <a:extLst>
              <a:ext uri="{FF2B5EF4-FFF2-40B4-BE49-F238E27FC236}">
                <a16:creationId xmlns:a16="http://schemas.microsoft.com/office/drawing/2014/main" id="{69715C32-F1D8-4E31-94E8-A8902E0EDC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6142045"/>
      </p:ext>
    </p:extLst>
  </p:cSld>
  <p:clrMapOvr>
    <a:masterClrMapping/>
  </p:clrMapOvr>
  <mc:AlternateContent xmlns:mc="http://schemas.openxmlformats.org/markup-compatibility/2006" xmlns:p14="http://schemas.microsoft.com/office/powerpoint/2010/main">
    <mc:Choice Requires="p14">
      <p:transition spd="slow" p14:dur="2000" advTm="22645"/>
    </mc:Choice>
    <mc:Fallback xmlns="">
      <p:transition spd="slow" advTm="22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AEEBD8D-6D9F-4FC4-BF79-EE604288A07E}"/>
              </a:ext>
            </a:extLst>
          </p:cNvPr>
          <p:cNvSpPr>
            <a:spLocks noGrp="1" noChangeArrowheads="1"/>
          </p:cNvSpPr>
          <p:nvPr>
            <p:ph type="title"/>
          </p:nvPr>
        </p:nvSpPr>
        <p:spPr/>
        <p:txBody>
          <a:bodyPr/>
          <a:lstStyle/>
          <a:p>
            <a:r>
              <a:rPr lang="en-US" dirty="0"/>
              <a:t>Administration of MP to children</a:t>
            </a:r>
            <a:endParaRPr lang="cs-CZ" altLang="cs-CZ" b="1" dirty="0">
              <a:solidFill>
                <a:srgbClr val="FF0066"/>
              </a:solidFill>
            </a:endParaRPr>
          </a:p>
        </p:txBody>
      </p:sp>
      <p:sp>
        <p:nvSpPr>
          <p:cNvPr id="59395" name="Rectangle 3">
            <a:extLst>
              <a:ext uri="{FF2B5EF4-FFF2-40B4-BE49-F238E27FC236}">
                <a16:creationId xmlns:a16="http://schemas.microsoft.com/office/drawing/2014/main" id="{41FCEEAD-F68B-43A9-93B8-B5E2E3045217}"/>
              </a:ext>
            </a:extLst>
          </p:cNvPr>
          <p:cNvSpPr>
            <a:spLocks noGrp="1" noChangeArrowheads="1"/>
          </p:cNvSpPr>
          <p:nvPr>
            <p:ph type="body" sz="half" idx="1"/>
          </p:nvPr>
        </p:nvSpPr>
        <p:spPr>
          <a:xfrm>
            <a:off x="1066801" y="1417638"/>
            <a:ext cx="8221578" cy="4525963"/>
          </a:xfrm>
        </p:spPr>
        <p:txBody>
          <a:bodyPr/>
          <a:lstStyle/>
          <a:p>
            <a:pPr algn="ctr"/>
            <a:r>
              <a:rPr lang="en-US" b="1" dirty="0"/>
              <a:t>A child is not </a:t>
            </a:r>
            <a:r>
              <a:rPr lang="cs-CZ" b="1" dirty="0" err="1"/>
              <a:t>small</a:t>
            </a:r>
            <a:r>
              <a:rPr lang="en-US" b="1" dirty="0"/>
              <a:t> adult </a:t>
            </a:r>
            <a:endParaRPr lang="cs-CZ" b="1" dirty="0"/>
          </a:p>
          <a:p>
            <a:pPr algn="ctr"/>
            <a:endParaRPr lang="cs-CZ" dirty="0"/>
          </a:p>
          <a:p>
            <a:pPr algn="ctr"/>
            <a:r>
              <a:rPr lang="en-US" dirty="0"/>
              <a:t>particularities of PD </a:t>
            </a:r>
            <a:endParaRPr lang="cs-CZ" dirty="0"/>
          </a:p>
          <a:p>
            <a:pPr algn="ctr"/>
            <a:r>
              <a:rPr lang="en-US" dirty="0"/>
              <a:t>particularities of PK </a:t>
            </a:r>
            <a:endParaRPr lang="en-US" altLang="cs-CZ" dirty="0">
              <a:solidFill>
                <a:srgbClr val="FFFF00"/>
              </a:solidFill>
            </a:endParaRPr>
          </a:p>
        </p:txBody>
      </p:sp>
      <p:pic>
        <p:nvPicPr>
          <p:cNvPr id="2" name="Zvuk 1">
            <a:hlinkClick r:id="" action="ppaction://media"/>
            <a:extLst>
              <a:ext uri="{FF2B5EF4-FFF2-40B4-BE49-F238E27FC236}">
                <a16:creationId xmlns:a16="http://schemas.microsoft.com/office/drawing/2014/main" id="{92EC7135-190B-4CB1-AD77-7D0174CE75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588"/>
    </mc:Choice>
    <mc:Fallback xmlns="">
      <p:transition spd="slow" advTm="45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7EDAA54-2430-46DB-B36C-B8B04040AA28}"/>
              </a:ext>
            </a:extLst>
          </p:cNvPr>
          <p:cNvSpPr>
            <a:spLocks noGrp="1" noChangeArrowheads="1"/>
          </p:cNvSpPr>
          <p:nvPr>
            <p:ph type="title"/>
          </p:nvPr>
        </p:nvSpPr>
        <p:spPr>
          <a:xfrm>
            <a:off x="1027478" y="481263"/>
            <a:ext cx="10753200" cy="451576"/>
          </a:xfrm>
        </p:spPr>
        <p:txBody>
          <a:bodyPr/>
          <a:lstStyle/>
          <a:p>
            <a:r>
              <a:rPr lang="en-US" dirty="0"/>
              <a:t>Changes of PK of drugs in </a:t>
            </a:r>
            <a:r>
              <a:rPr lang="cs-CZ" dirty="0" err="1"/>
              <a:t>young</a:t>
            </a:r>
            <a:r>
              <a:rPr lang="en-US" dirty="0"/>
              <a:t> age</a:t>
            </a:r>
            <a:r>
              <a:rPr lang="cs-CZ" dirty="0"/>
              <a:t> - A</a:t>
            </a:r>
            <a:endParaRPr lang="cs-CZ" altLang="cs-CZ" b="1" dirty="0">
              <a:solidFill>
                <a:srgbClr val="FF0066"/>
              </a:solidFill>
            </a:endParaRPr>
          </a:p>
        </p:txBody>
      </p:sp>
      <p:sp>
        <p:nvSpPr>
          <p:cNvPr id="73731" name="Rectangle 3">
            <a:extLst>
              <a:ext uri="{FF2B5EF4-FFF2-40B4-BE49-F238E27FC236}">
                <a16:creationId xmlns:a16="http://schemas.microsoft.com/office/drawing/2014/main" id="{E633620B-4C95-41AE-A542-A05BAC579CB5}"/>
              </a:ext>
            </a:extLst>
          </p:cNvPr>
          <p:cNvSpPr>
            <a:spLocks noGrp="1" noChangeArrowheads="1"/>
          </p:cNvSpPr>
          <p:nvPr>
            <p:ph type="body" idx="1"/>
          </p:nvPr>
        </p:nvSpPr>
        <p:spPr>
          <a:xfrm>
            <a:off x="689567" y="1540042"/>
            <a:ext cx="11091111" cy="4836695"/>
          </a:xfrm>
        </p:spPr>
        <p:txBody>
          <a:bodyPr/>
          <a:lstStyle/>
          <a:p>
            <a:pPr marL="457200" indent="-457200">
              <a:buFont typeface="Arial" panose="020B0604020202020204" pitchFamily="34" charset="0"/>
              <a:buChar char="•"/>
            </a:pPr>
            <a:r>
              <a:rPr lang="cs-CZ" sz="3600" dirty="0" err="1"/>
              <a:t>Higher</a:t>
            </a:r>
            <a:r>
              <a:rPr lang="cs-CZ" sz="3600" dirty="0"/>
              <a:t> pH in </a:t>
            </a:r>
            <a:r>
              <a:rPr lang="cs-CZ" sz="3600" dirty="0" err="1"/>
              <a:t>stomach</a:t>
            </a:r>
            <a:endParaRPr lang="cs-CZ" sz="3600" dirty="0"/>
          </a:p>
          <a:p>
            <a:pPr marL="457200" indent="-457200">
              <a:buFont typeface="Arial" panose="020B0604020202020204" pitchFamily="34" charset="0"/>
              <a:buChar char="•"/>
            </a:pPr>
            <a:r>
              <a:rPr lang="cs-CZ" sz="3600" dirty="0" err="1"/>
              <a:t>Large</a:t>
            </a:r>
            <a:r>
              <a:rPr lang="cs-CZ" sz="3600" dirty="0"/>
              <a:t> </a:t>
            </a:r>
            <a:r>
              <a:rPr lang="cs-CZ" sz="3600" dirty="0" err="1"/>
              <a:t>surface</a:t>
            </a:r>
            <a:r>
              <a:rPr lang="cs-CZ" sz="3600" dirty="0"/>
              <a:t> area/</a:t>
            </a:r>
            <a:r>
              <a:rPr lang="cs-CZ" sz="3600" dirty="0" err="1"/>
              <a:t>volume</a:t>
            </a:r>
            <a:r>
              <a:rPr lang="cs-CZ" sz="3600" dirty="0"/>
              <a:t> </a:t>
            </a:r>
            <a:r>
              <a:rPr lang="cs-CZ" sz="3600" dirty="0" err="1"/>
              <a:t>ration</a:t>
            </a:r>
            <a:r>
              <a:rPr lang="cs-CZ" sz="3600" dirty="0"/>
              <a:t> + </a:t>
            </a:r>
            <a:r>
              <a:rPr lang="cs-CZ" sz="3600" dirty="0" err="1"/>
              <a:t>thinner</a:t>
            </a:r>
            <a:r>
              <a:rPr lang="cs-CZ" sz="3600" dirty="0"/>
              <a:t> skin – </a:t>
            </a:r>
            <a:r>
              <a:rPr lang="cs-CZ" sz="3600" dirty="0" err="1"/>
              <a:t>increased</a:t>
            </a:r>
            <a:r>
              <a:rPr lang="cs-CZ" sz="3600" dirty="0"/>
              <a:t> skin </a:t>
            </a:r>
            <a:r>
              <a:rPr lang="cs-CZ" sz="3600" dirty="0" err="1"/>
              <a:t>absorption</a:t>
            </a:r>
            <a:endParaRPr lang="cs-CZ" sz="3600" dirty="0"/>
          </a:p>
          <a:p>
            <a:pPr marL="457200" indent="-457200">
              <a:buFont typeface="Arial" panose="020B0604020202020204" pitchFamily="34" charset="0"/>
              <a:buChar char="•"/>
            </a:pPr>
            <a:endParaRPr lang="cs-CZ" sz="3600" dirty="0"/>
          </a:p>
        </p:txBody>
      </p:sp>
      <p:pic>
        <p:nvPicPr>
          <p:cNvPr id="3" name="Zvuk 2">
            <a:hlinkClick r:id="" action="ppaction://media"/>
            <a:extLst>
              <a:ext uri="{FF2B5EF4-FFF2-40B4-BE49-F238E27FC236}">
                <a16:creationId xmlns:a16="http://schemas.microsoft.com/office/drawing/2014/main" id="{CD2C9B28-B48A-4FE7-ADC5-BA8587017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517"/>
    </mc:Choice>
    <mc:Fallback xmlns="">
      <p:transition spd="slow" advTm="7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CA3AEB-CD15-4D70-88F0-96DFA8AE107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D913FC9-8165-4C22-8CE7-08A754C2BC47}"/>
              </a:ext>
            </a:extLst>
          </p:cNvPr>
          <p:cNvSpPr>
            <a:spLocks noGrp="1"/>
          </p:cNvSpPr>
          <p:nvPr>
            <p:ph idx="1"/>
          </p:nvPr>
        </p:nvSpPr>
        <p:spPr/>
        <p:txBody>
          <a:bodyPr/>
          <a:lstStyle/>
          <a:p>
            <a:endParaRPr lang="cs-CZ"/>
          </a:p>
        </p:txBody>
      </p:sp>
      <p:sp>
        <p:nvSpPr>
          <p:cNvPr id="4" name="Zástupný symbol pro zápatí 3">
            <a:extLst>
              <a:ext uri="{FF2B5EF4-FFF2-40B4-BE49-F238E27FC236}">
                <a16:creationId xmlns:a16="http://schemas.microsoft.com/office/drawing/2014/main" id="{018CDDA3-FEB4-4598-B37B-4098EA92A4C2}"/>
              </a:ext>
            </a:extLst>
          </p:cNvPr>
          <p:cNvSpPr>
            <a:spLocks noGrp="1"/>
          </p:cNvSpPr>
          <p:nvPr>
            <p:ph type="ftr" sz="quarter" idx="11"/>
          </p:nvPr>
        </p:nvSpPr>
        <p:spPr/>
        <p:txBody>
          <a:bodyPr/>
          <a:lstStyle/>
          <a:p>
            <a:pPr>
              <a:defRPr/>
            </a:pPr>
            <a:endParaRPr lang="en-US"/>
          </a:p>
        </p:txBody>
      </p:sp>
      <p:sp>
        <p:nvSpPr>
          <p:cNvPr id="5" name="Zástupný symbol pro číslo snímku 4">
            <a:extLst>
              <a:ext uri="{FF2B5EF4-FFF2-40B4-BE49-F238E27FC236}">
                <a16:creationId xmlns:a16="http://schemas.microsoft.com/office/drawing/2014/main" id="{4D62A7B7-C387-4BB1-BCDA-3553F3AA4212}"/>
              </a:ext>
            </a:extLst>
          </p:cNvPr>
          <p:cNvSpPr>
            <a:spLocks noGrp="1"/>
          </p:cNvSpPr>
          <p:nvPr>
            <p:ph type="sldNum" sz="quarter" idx="12"/>
          </p:nvPr>
        </p:nvSpPr>
        <p:spPr/>
        <p:txBody>
          <a:bodyPr/>
          <a:lstStyle/>
          <a:p>
            <a:pPr>
              <a:defRPr/>
            </a:pPr>
            <a:fld id="{300A8A94-7C4E-40BC-828C-A9E35796B916}" type="slidenum">
              <a:rPr lang="en-US" altLang="en-US" smtClean="0"/>
              <a:pPr>
                <a:defRPr/>
              </a:pPr>
              <a:t>6</a:t>
            </a:fld>
            <a:endParaRPr lang="en-US" altLang="en-US"/>
          </a:p>
        </p:txBody>
      </p:sp>
      <p:pic>
        <p:nvPicPr>
          <p:cNvPr id="77826" name="Picture 2" descr="Zobrazit zdrojový obrázek">
            <a:extLst>
              <a:ext uri="{FF2B5EF4-FFF2-40B4-BE49-F238E27FC236}">
                <a16:creationId xmlns:a16="http://schemas.microsoft.com/office/drawing/2014/main" id="{26C9CCB4-1106-4ECB-94BA-2FCF3B099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647" y="207181"/>
            <a:ext cx="8507506" cy="6276746"/>
          </a:xfrm>
          <a:prstGeom prst="rect">
            <a:avLst/>
          </a:prstGeom>
          <a:noFill/>
          <a:extLst>
            <a:ext uri="{909E8E84-426E-40DD-AFC4-6F175D3DCCD1}">
              <a14:hiddenFill xmlns:a14="http://schemas.microsoft.com/office/drawing/2010/main">
                <a:solidFill>
                  <a:srgbClr val="FFFFFF"/>
                </a:solidFill>
              </a14:hiddenFill>
            </a:ext>
          </a:extLst>
        </p:spPr>
      </p:pic>
      <p:pic>
        <p:nvPicPr>
          <p:cNvPr id="6" name="Zvuk 5">
            <a:hlinkClick r:id="" action="ppaction://media"/>
            <a:extLst>
              <a:ext uri="{FF2B5EF4-FFF2-40B4-BE49-F238E27FC236}">
                <a16:creationId xmlns:a16="http://schemas.microsoft.com/office/drawing/2014/main" id="{70335481-906B-45EC-A1F8-E8D6E0EF06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5324356"/>
      </p:ext>
    </p:extLst>
  </p:cSld>
  <p:clrMapOvr>
    <a:masterClrMapping/>
  </p:clrMapOvr>
  <mc:AlternateContent xmlns:mc="http://schemas.openxmlformats.org/markup-compatibility/2006" xmlns:p14="http://schemas.microsoft.com/office/powerpoint/2010/main">
    <mc:Choice Requires="p14">
      <p:transition spd="slow" p14:dur="2000" advTm="20040"/>
    </mc:Choice>
    <mc:Fallback xmlns="">
      <p:transition spd="slow" advTm="2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7EDAA54-2430-46DB-B36C-B8B04040AA28}"/>
              </a:ext>
            </a:extLst>
          </p:cNvPr>
          <p:cNvSpPr>
            <a:spLocks noGrp="1" noChangeArrowheads="1"/>
          </p:cNvSpPr>
          <p:nvPr>
            <p:ph type="title"/>
          </p:nvPr>
        </p:nvSpPr>
        <p:spPr>
          <a:xfrm>
            <a:off x="1027478" y="481263"/>
            <a:ext cx="10753200" cy="451576"/>
          </a:xfrm>
        </p:spPr>
        <p:txBody>
          <a:bodyPr/>
          <a:lstStyle/>
          <a:p>
            <a:r>
              <a:rPr lang="en-US" dirty="0"/>
              <a:t>Changes of PK of drugs in </a:t>
            </a:r>
            <a:r>
              <a:rPr lang="cs-CZ" dirty="0" err="1"/>
              <a:t>young</a:t>
            </a:r>
            <a:r>
              <a:rPr lang="en-US" dirty="0"/>
              <a:t> age</a:t>
            </a:r>
            <a:r>
              <a:rPr lang="cs-CZ" dirty="0"/>
              <a:t> - D</a:t>
            </a:r>
            <a:endParaRPr lang="cs-CZ" altLang="cs-CZ" b="1" dirty="0">
              <a:solidFill>
                <a:srgbClr val="FF0066"/>
              </a:solidFill>
            </a:endParaRPr>
          </a:p>
        </p:txBody>
      </p:sp>
      <p:sp>
        <p:nvSpPr>
          <p:cNvPr id="73731" name="Rectangle 3">
            <a:extLst>
              <a:ext uri="{FF2B5EF4-FFF2-40B4-BE49-F238E27FC236}">
                <a16:creationId xmlns:a16="http://schemas.microsoft.com/office/drawing/2014/main" id="{E633620B-4C95-41AE-A542-A05BAC579CB5}"/>
              </a:ext>
            </a:extLst>
          </p:cNvPr>
          <p:cNvSpPr>
            <a:spLocks noGrp="1" noChangeArrowheads="1"/>
          </p:cNvSpPr>
          <p:nvPr>
            <p:ph type="body" idx="1"/>
          </p:nvPr>
        </p:nvSpPr>
        <p:spPr>
          <a:xfrm>
            <a:off x="689567" y="1540042"/>
            <a:ext cx="11091111" cy="4836695"/>
          </a:xfrm>
        </p:spPr>
        <p:txBody>
          <a:bodyPr/>
          <a:lstStyle/>
          <a:p>
            <a:pPr marL="457200" indent="-457200">
              <a:buFont typeface="Arial" panose="020B0604020202020204" pitchFamily="34" charset="0"/>
              <a:buChar char="•"/>
            </a:pPr>
            <a:r>
              <a:rPr lang="cs-CZ" sz="3200" dirty="0" err="1"/>
              <a:t>Higher</a:t>
            </a:r>
            <a:r>
              <a:rPr lang="cs-CZ" sz="3200" dirty="0"/>
              <a:t> </a:t>
            </a:r>
            <a:r>
              <a:rPr lang="cs-CZ" sz="3200" dirty="0" err="1"/>
              <a:t>total</a:t>
            </a:r>
            <a:r>
              <a:rPr lang="cs-CZ" sz="3200" dirty="0"/>
              <a:t> body </a:t>
            </a:r>
            <a:r>
              <a:rPr lang="cs-CZ" sz="3200" dirty="0" err="1"/>
              <a:t>water</a:t>
            </a:r>
            <a:endParaRPr lang="cs-CZ" sz="3200" dirty="0"/>
          </a:p>
          <a:p>
            <a:pPr marL="457200" indent="-457200">
              <a:buFont typeface="Arial" panose="020B0604020202020204" pitchFamily="34" charset="0"/>
              <a:buChar char="•"/>
            </a:pPr>
            <a:r>
              <a:rPr lang="cs-CZ" sz="3200" dirty="0" err="1"/>
              <a:t>Increase</a:t>
            </a:r>
            <a:r>
              <a:rPr lang="cs-CZ" sz="3200" dirty="0"/>
              <a:t> </a:t>
            </a:r>
            <a:r>
              <a:rPr lang="cs-CZ" sz="3200" dirty="0" err="1"/>
              <a:t>of</a:t>
            </a:r>
            <a:r>
              <a:rPr lang="cs-CZ" sz="3200" dirty="0"/>
              <a:t> body fat </a:t>
            </a:r>
            <a:r>
              <a:rPr lang="cs-CZ" sz="3200" dirty="0" err="1"/>
              <a:t>with</a:t>
            </a:r>
            <a:r>
              <a:rPr lang="cs-CZ" sz="3200" dirty="0"/>
              <a:t> </a:t>
            </a:r>
            <a:r>
              <a:rPr lang="cs-CZ" sz="3200" dirty="0" err="1"/>
              <a:t>age</a:t>
            </a:r>
            <a:endParaRPr lang="cs-CZ" sz="3200" dirty="0"/>
          </a:p>
          <a:p>
            <a:pPr marL="457200" indent="-457200">
              <a:buFont typeface="Arial" panose="020B0604020202020204" pitchFamily="34" charset="0"/>
              <a:buChar char="•"/>
            </a:pPr>
            <a:r>
              <a:rPr lang="cs-CZ" sz="3200" dirty="0" err="1"/>
              <a:t>Lower</a:t>
            </a:r>
            <a:r>
              <a:rPr lang="cs-CZ" sz="3200" dirty="0"/>
              <a:t> plasma </a:t>
            </a:r>
            <a:r>
              <a:rPr lang="cs-CZ" sz="3200" dirty="0" err="1"/>
              <a:t>proteins</a:t>
            </a:r>
            <a:r>
              <a:rPr lang="cs-CZ" sz="3200" dirty="0"/>
              <a:t> in </a:t>
            </a:r>
            <a:r>
              <a:rPr lang="cs-CZ" sz="3200" dirty="0" err="1"/>
              <a:t>infants</a:t>
            </a:r>
            <a:endParaRPr lang="cs-CZ" sz="3200" dirty="0"/>
          </a:p>
          <a:p>
            <a:pPr marL="457200" indent="-457200">
              <a:buFont typeface="Arial" panose="020B0604020202020204" pitchFamily="34" charset="0"/>
              <a:buChar char="•"/>
            </a:pPr>
            <a:r>
              <a:rPr lang="cs-CZ" sz="3200" dirty="0" err="1"/>
              <a:t>Unfinished</a:t>
            </a:r>
            <a:r>
              <a:rPr lang="cs-CZ" sz="3200" dirty="0"/>
              <a:t> </a:t>
            </a:r>
            <a:r>
              <a:rPr lang="cs-CZ" sz="3200" dirty="0" err="1"/>
              <a:t>development</a:t>
            </a:r>
            <a:r>
              <a:rPr lang="cs-CZ" sz="3200" dirty="0"/>
              <a:t> </a:t>
            </a:r>
            <a:r>
              <a:rPr lang="cs-CZ" sz="3200" dirty="0" err="1"/>
              <a:t>of</a:t>
            </a:r>
            <a:r>
              <a:rPr lang="cs-CZ" sz="3200" dirty="0"/>
              <a:t> HEB</a:t>
            </a:r>
          </a:p>
          <a:p>
            <a:pPr marL="457200" indent="-457200">
              <a:buFont typeface="Arial" panose="020B0604020202020204" pitchFamily="34" charset="0"/>
              <a:buChar char="•"/>
            </a:pPr>
            <a:endParaRPr lang="cs-CZ" sz="3200" dirty="0"/>
          </a:p>
          <a:p>
            <a:r>
              <a:rPr lang="cs-CZ" sz="3200" dirty="0"/>
              <a:t>→ </a:t>
            </a:r>
            <a:r>
              <a:rPr lang="cs-CZ" sz="3200" dirty="0" err="1"/>
              <a:t>increased</a:t>
            </a:r>
            <a:r>
              <a:rPr lang="cs-CZ" sz="3200" dirty="0"/>
              <a:t> </a:t>
            </a:r>
            <a:r>
              <a:rPr lang="cs-CZ" sz="3200" dirty="0" err="1"/>
              <a:t>Vd</a:t>
            </a:r>
            <a:endParaRPr lang="cs-CZ" sz="3200" dirty="0"/>
          </a:p>
          <a:p>
            <a:r>
              <a:rPr lang="cs-CZ" sz="3200" dirty="0"/>
              <a:t>→ </a:t>
            </a:r>
            <a:r>
              <a:rPr lang="cs-CZ" sz="3200" dirty="0" err="1"/>
              <a:t>obese</a:t>
            </a:r>
            <a:r>
              <a:rPr lang="cs-CZ" sz="3200" dirty="0"/>
              <a:t> </a:t>
            </a:r>
            <a:r>
              <a:rPr lang="cs-CZ" sz="3200" dirty="0" err="1"/>
              <a:t>children</a:t>
            </a:r>
            <a:r>
              <a:rPr lang="cs-CZ" sz="3200" dirty="0"/>
              <a:t> – </a:t>
            </a:r>
            <a:r>
              <a:rPr lang="cs-CZ" sz="3200" dirty="0" err="1"/>
              <a:t>higher</a:t>
            </a:r>
            <a:r>
              <a:rPr lang="cs-CZ" sz="3200" dirty="0"/>
              <a:t> risk in </a:t>
            </a:r>
            <a:r>
              <a:rPr lang="cs-CZ" sz="3200" dirty="0" err="1"/>
              <a:t>drugs</a:t>
            </a:r>
            <a:r>
              <a:rPr lang="cs-CZ" sz="3200" dirty="0"/>
              <a:t> not </a:t>
            </a:r>
            <a:r>
              <a:rPr lang="cs-CZ" sz="3200" dirty="0" err="1"/>
              <a:t>distributed</a:t>
            </a:r>
            <a:r>
              <a:rPr lang="cs-CZ" sz="3200" dirty="0"/>
              <a:t> </a:t>
            </a:r>
            <a:r>
              <a:rPr lang="cs-CZ" sz="3200" dirty="0" err="1"/>
              <a:t>into</a:t>
            </a:r>
            <a:r>
              <a:rPr lang="cs-CZ" sz="3200" dirty="0"/>
              <a:t> fat</a:t>
            </a:r>
          </a:p>
          <a:p>
            <a:r>
              <a:rPr lang="cs-CZ" sz="3200" dirty="0"/>
              <a:t>→ </a:t>
            </a:r>
            <a:r>
              <a:rPr lang="en-US" sz="3200" dirty="0"/>
              <a:t>higher distribution and lower peak concentrations of protein-bound drugs</a:t>
            </a:r>
            <a:r>
              <a:rPr lang="cs-CZ" sz="3600" dirty="0"/>
              <a:t>	</a:t>
            </a:r>
          </a:p>
        </p:txBody>
      </p:sp>
      <p:pic>
        <p:nvPicPr>
          <p:cNvPr id="2" name="Zvuk 1">
            <a:hlinkClick r:id="" action="ppaction://media"/>
            <a:extLst>
              <a:ext uri="{FF2B5EF4-FFF2-40B4-BE49-F238E27FC236}">
                <a16:creationId xmlns:a16="http://schemas.microsoft.com/office/drawing/2014/main" id="{ACB39778-44FD-44DC-B721-DDC517F06A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738415"/>
      </p:ext>
    </p:extLst>
  </p:cSld>
  <p:clrMapOvr>
    <a:masterClrMapping/>
  </p:clrMapOvr>
  <mc:AlternateContent xmlns:mc="http://schemas.openxmlformats.org/markup-compatibility/2006" xmlns:p14="http://schemas.microsoft.com/office/powerpoint/2010/main">
    <mc:Choice Requires="p14">
      <p:transition spd="slow" p14:dur="2000" advTm="107180"/>
    </mc:Choice>
    <mc:Fallback xmlns="">
      <p:transition spd="slow" advTm="10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7EDAA54-2430-46DB-B36C-B8B04040AA28}"/>
              </a:ext>
            </a:extLst>
          </p:cNvPr>
          <p:cNvSpPr>
            <a:spLocks noGrp="1" noChangeArrowheads="1"/>
          </p:cNvSpPr>
          <p:nvPr>
            <p:ph type="title"/>
          </p:nvPr>
        </p:nvSpPr>
        <p:spPr>
          <a:xfrm>
            <a:off x="1027478" y="481263"/>
            <a:ext cx="10753200" cy="451576"/>
          </a:xfrm>
        </p:spPr>
        <p:txBody>
          <a:bodyPr/>
          <a:lstStyle/>
          <a:p>
            <a:r>
              <a:rPr lang="en-US" dirty="0"/>
              <a:t>Changes of PK of drugs in </a:t>
            </a:r>
            <a:r>
              <a:rPr lang="cs-CZ" dirty="0" err="1"/>
              <a:t>young</a:t>
            </a:r>
            <a:r>
              <a:rPr lang="en-US" dirty="0"/>
              <a:t> age</a:t>
            </a:r>
            <a:r>
              <a:rPr lang="cs-CZ" dirty="0"/>
              <a:t> - M</a:t>
            </a:r>
            <a:endParaRPr lang="cs-CZ" altLang="cs-CZ" b="1" dirty="0">
              <a:solidFill>
                <a:srgbClr val="FF0066"/>
              </a:solidFill>
            </a:endParaRPr>
          </a:p>
        </p:txBody>
      </p:sp>
      <p:sp>
        <p:nvSpPr>
          <p:cNvPr id="73731" name="Rectangle 3">
            <a:extLst>
              <a:ext uri="{FF2B5EF4-FFF2-40B4-BE49-F238E27FC236}">
                <a16:creationId xmlns:a16="http://schemas.microsoft.com/office/drawing/2014/main" id="{E633620B-4C95-41AE-A542-A05BAC579CB5}"/>
              </a:ext>
            </a:extLst>
          </p:cNvPr>
          <p:cNvSpPr>
            <a:spLocks noGrp="1" noChangeArrowheads="1"/>
          </p:cNvSpPr>
          <p:nvPr>
            <p:ph type="body" idx="1"/>
          </p:nvPr>
        </p:nvSpPr>
        <p:spPr>
          <a:xfrm>
            <a:off x="689567" y="1540042"/>
            <a:ext cx="11091111" cy="4836695"/>
          </a:xfrm>
        </p:spPr>
        <p:txBody>
          <a:bodyPr/>
          <a:lstStyle/>
          <a:p>
            <a:pPr marL="457200" indent="-457200">
              <a:buFont typeface="Arial" panose="020B0604020202020204" pitchFamily="34" charset="0"/>
              <a:buChar char="•"/>
            </a:pPr>
            <a:r>
              <a:rPr lang="cs-CZ" sz="3200" dirty="0"/>
              <a:t>T</a:t>
            </a:r>
            <a:r>
              <a:rPr lang="en-US" sz="3200" dirty="0"/>
              <a:t>he most complex difference between adults and children</a:t>
            </a:r>
            <a:endParaRPr lang="cs-CZ" sz="3200" dirty="0"/>
          </a:p>
          <a:p>
            <a:pPr marL="457200" indent="-457200">
              <a:buFont typeface="Arial" panose="020B0604020202020204" pitchFamily="34" charset="0"/>
              <a:buChar char="•"/>
            </a:pPr>
            <a:r>
              <a:rPr lang="cs-CZ" sz="3200" dirty="0" err="1"/>
              <a:t>Activity</a:t>
            </a:r>
            <a:r>
              <a:rPr lang="cs-CZ" sz="3200" dirty="0"/>
              <a:t> </a:t>
            </a:r>
            <a:r>
              <a:rPr lang="cs-CZ" sz="3200" dirty="0" err="1"/>
              <a:t>of</a:t>
            </a:r>
            <a:r>
              <a:rPr lang="cs-CZ" sz="3200" dirty="0"/>
              <a:t> CYP </a:t>
            </a:r>
            <a:r>
              <a:rPr lang="cs-CZ" sz="3200" dirty="0" err="1"/>
              <a:t>begins</a:t>
            </a:r>
            <a:r>
              <a:rPr lang="cs-CZ" sz="3200" dirty="0"/>
              <a:t> in </a:t>
            </a:r>
            <a:r>
              <a:rPr lang="cs-CZ" sz="3200" dirty="0" err="1"/>
              <a:t>foetus</a:t>
            </a:r>
            <a:r>
              <a:rPr lang="cs-CZ" sz="3200" dirty="0"/>
              <a:t> and </a:t>
            </a:r>
            <a:r>
              <a:rPr lang="cs-CZ" sz="3200" dirty="0" err="1"/>
              <a:t>increases</a:t>
            </a:r>
            <a:r>
              <a:rPr lang="cs-CZ" sz="3200" dirty="0"/>
              <a:t> </a:t>
            </a:r>
            <a:r>
              <a:rPr lang="cs-CZ" sz="3200" dirty="0" err="1"/>
              <a:t>with</a:t>
            </a:r>
            <a:r>
              <a:rPr lang="cs-CZ" sz="3200" dirty="0"/>
              <a:t> </a:t>
            </a:r>
            <a:r>
              <a:rPr lang="cs-CZ" sz="3200" dirty="0" err="1"/>
              <a:t>age</a:t>
            </a:r>
            <a:r>
              <a:rPr lang="cs-CZ" sz="3200" dirty="0"/>
              <a:t> (in 2 y </a:t>
            </a:r>
            <a:r>
              <a:rPr lang="cs-CZ" sz="3200" dirty="0" err="1"/>
              <a:t>exceeds</a:t>
            </a:r>
            <a:r>
              <a:rPr lang="cs-CZ" sz="3200" dirty="0"/>
              <a:t> </a:t>
            </a:r>
            <a:r>
              <a:rPr lang="cs-CZ" sz="3200" dirty="0" err="1"/>
              <a:t>adult</a:t>
            </a:r>
            <a:r>
              <a:rPr lang="cs-CZ" sz="3200" dirty="0"/>
              <a:t> </a:t>
            </a:r>
            <a:r>
              <a:rPr lang="cs-CZ" sz="3200" dirty="0" err="1"/>
              <a:t>levels</a:t>
            </a:r>
            <a:r>
              <a:rPr lang="cs-CZ" sz="3200" dirty="0"/>
              <a:t>)</a:t>
            </a:r>
          </a:p>
          <a:p>
            <a:pPr marL="457200" indent="-457200">
              <a:buFont typeface="Arial" panose="020B0604020202020204" pitchFamily="34" charset="0"/>
              <a:buChar char="•"/>
            </a:pPr>
            <a:r>
              <a:rPr lang="cs-CZ" sz="3200" dirty="0" err="1"/>
              <a:t>Glucuronidation</a:t>
            </a:r>
            <a:r>
              <a:rPr lang="cs-CZ" sz="3200" dirty="0"/>
              <a:t> </a:t>
            </a:r>
            <a:r>
              <a:rPr lang="cs-CZ" sz="3200" dirty="0" err="1"/>
              <a:t>takes</a:t>
            </a:r>
            <a:r>
              <a:rPr lang="cs-CZ" sz="3200" dirty="0"/>
              <a:t> </a:t>
            </a:r>
            <a:r>
              <a:rPr lang="cs-CZ" sz="3200" dirty="0" err="1"/>
              <a:t>at</a:t>
            </a:r>
            <a:r>
              <a:rPr lang="cs-CZ" sz="3200" dirty="0"/>
              <a:t> least 3 </a:t>
            </a:r>
            <a:r>
              <a:rPr lang="cs-CZ" sz="3200" dirty="0" err="1"/>
              <a:t>years</a:t>
            </a:r>
            <a:r>
              <a:rPr lang="cs-CZ" sz="3200" dirty="0"/>
              <a:t> to </a:t>
            </a:r>
            <a:r>
              <a:rPr lang="cs-CZ" sz="3200" dirty="0" err="1"/>
              <a:t>mature</a:t>
            </a:r>
            <a:endParaRPr lang="cs-CZ" sz="3200" dirty="0"/>
          </a:p>
          <a:p>
            <a:pPr marL="457200" indent="-457200">
              <a:buFont typeface="Arial" panose="020B0604020202020204" pitchFamily="34" charset="0"/>
              <a:buChar char="•"/>
            </a:pPr>
            <a:r>
              <a:rPr lang="cs-CZ" sz="3200" dirty="0"/>
              <a:t>Liver </a:t>
            </a:r>
            <a:r>
              <a:rPr lang="cs-CZ" sz="3200" dirty="0" err="1"/>
              <a:t>blood</a:t>
            </a:r>
            <a:r>
              <a:rPr lang="cs-CZ" sz="3200" dirty="0"/>
              <a:t> </a:t>
            </a:r>
            <a:r>
              <a:rPr lang="cs-CZ" sz="3200" dirty="0" err="1"/>
              <a:t>flow</a:t>
            </a:r>
            <a:r>
              <a:rPr lang="cs-CZ" sz="3200" dirty="0"/>
              <a:t> </a:t>
            </a:r>
            <a:r>
              <a:rPr lang="cs-CZ" sz="3200" dirty="0" err="1"/>
              <a:t>is</a:t>
            </a:r>
            <a:r>
              <a:rPr lang="cs-CZ" sz="3200" dirty="0"/>
              <a:t> </a:t>
            </a:r>
            <a:r>
              <a:rPr lang="cs-CZ" sz="3200" dirty="0" err="1"/>
              <a:t>relatively</a:t>
            </a:r>
            <a:r>
              <a:rPr lang="cs-CZ" sz="3200" dirty="0"/>
              <a:t> </a:t>
            </a:r>
            <a:r>
              <a:rPr lang="cs-CZ" sz="3200" dirty="0" err="1"/>
              <a:t>higher</a:t>
            </a:r>
            <a:endParaRPr lang="cs-CZ" sz="3200" dirty="0"/>
          </a:p>
          <a:p>
            <a:pPr marL="457200" indent="-457200">
              <a:buFont typeface="Arial" panose="020B0604020202020204" pitchFamily="34" charset="0"/>
              <a:buChar char="•"/>
            </a:pPr>
            <a:endParaRPr lang="cs-CZ" sz="3200" dirty="0"/>
          </a:p>
          <a:p>
            <a:r>
              <a:rPr lang="cs-CZ" sz="3200" dirty="0"/>
              <a:t>→ </a:t>
            </a:r>
            <a:r>
              <a:rPr lang="cs-CZ" sz="3200" dirty="0" err="1"/>
              <a:t>higher</a:t>
            </a:r>
            <a:r>
              <a:rPr lang="cs-CZ" sz="3200" dirty="0"/>
              <a:t> </a:t>
            </a:r>
            <a:r>
              <a:rPr lang="cs-CZ" sz="3200" dirty="0" err="1"/>
              <a:t>first</a:t>
            </a:r>
            <a:r>
              <a:rPr lang="cs-CZ" sz="3200" dirty="0"/>
              <a:t> </a:t>
            </a:r>
            <a:r>
              <a:rPr lang="cs-CZ" sz="3200" dirty="0" err="1"/>
              <a:t>pass</a:t>
            </a:r>
            <a:r>
              <a:rPr lang="cs-CZ" sz="3200" dirty="0"/>
              <a:t> </a:t>
            </a:r>
            <a:r>
              <a:rPr lang="cs-CZ" sz="3200" dirty="0" err="1"/>
              <a:t>effect</a:t>
            </a:r>
            <a:endParaRPr lang="cs-CZ" sz="3200" dirty="0"/>
          </a:p>
          <a:p>
            <a:r>
              <a:rPr lang="cs-CZ" sz="3200" dirty="0"/>
              <a:t>→ </a:t>
            </a:r>
            <a:r>
              <a:rPr lang="cs-CZ" sz="3200" dirty="0" err="1"/>
              <a:t>without</a:t>
            </a:r>
            <a:r>
              <a:rPr lang="cs-CZ" sz="3200" dirty="0"/>
              <a:t> </a:t>
            </a:r>
            <a:r>
              <a:rPr lang="cs-CZ" sz="3200" dirty="0" err="1"/>
              <a:t>adjustment</a:t>
            </a:r>
            <a:r>
              <a:rPr lang="cs-CZ" sz="3200" dirty="0"/>
              <a:t> </a:t>
            </a:r>
            <a:r>
              <a:rPr lang="cs-CZ" sz="3200" dirty="0" err="1"/>
              <a:t>of</a:t>
            </a:r>
            <a:r>
              <a:rPr lang="cs-CZ" sz="3200" dirty="0"/>
              <a:t> dose and </a:t>
            </a:r>
            <a:r>
              <a:rPr lang="cs-CZ" sz="3200" dirty="0" err="1"/>
              <a:t>dosing</a:t>
            </a:r>
            <a:r>
              <a:rPr lang="cs-CZ" sz="3200" dirty="0"/>
              <a:t> </a:t>
            </a:r>
            <a:r>
              <a:rPr lang="cs-CZ" sz="3200" dirty="0" err="1"/>
              <a:t>intervals</a:t>
            </a:r>
            <a:r>
              <a:rPr lang="cs-CZ" sz="3200" dirty="0"/>
              <a:t> </a:t>
            </a:r>
            <a:r>
              <a:rPr lang="cs-CZ" sz="3200" dirty="0" err="1"/>
              <a:t>there</a:t>
            </a:r>
            <a:r>
              <a:rPr lang="cs-CZ" sz="3200" dirty="0"/>
              <a:t> </a:t>
            </a:r>
            <a:r>
              <a:rPr lang="cs-CZ" sz="3200" dirty="0" err="1"/>
              <a:t>is</a:t>
            </a:r>
            <a:r>
              <a:rPr lang="cs-CZ" sz="3200" dirty="0"/>
              <a:t> a risk </a:t>
            </a:r>
            <a:r>
              <a:rPr lang="cs-CZ" sz="3200" dirty="0" err="1"/>
              <a:t>of</a:t>
            </a:r>
            <a:r>
              <a:rPr lang="cs-CZ" sz="3200" dirty="0"/>
              <a:t> </a:t>
            </a:r>
            <a:r>
              <a:rPr lang="cs-CZ" sz="3200" dirty="0" err="1"/>
              <a:t>cummulation</a:t>
            </a:r>
            <a:r>
              <a:rPr lang="cs-CZ" sz="3200" dirty="0"/>
              <a:t> and toxicity </a:t>
            </a:r>
            <a:r>
              <a:rPr lang="cs-CZ" sz="3200" dirty="0" err="1"/>
              <a:t>especially</a:t>
            </a:r>
            <a:r>
              <a:rPr lang="cs-CZ" sz="3200" dirty="0"/>
              <a:t> in </a:t>
            </a:r>
            <a:r>
              <a:rPr lang="cs-CZ" sz="3200" dirty="0" err="1"/>
              <a:t>newborns</a:t>
            </a:r>
            <a:endParaRPr lang="cs-CZ" sz="3200" dirty="0"/>
          </a:p>
        </p:txBody>
      </p:sp>
      <p:pic>
        <p:nvPicPr>
          <p:cNvPr id="2" name="Zvuk 1">
            <a:hlinkClick r:id="" action="ppaction://media"/>
            <a:extLst>
              <a:ext uri="{FF2B5EF4-FFF2-40B4-BE49-F238E27FC236}">
                <a16:creationId xmlns:a16="http://schemas.microsoft.com/office/drawing/2014/main" id="{0E956A56-F7AE-4412-AB2A-0AD539C8BC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6393217"/>
      </p:ext>
    </p:extLst>
  </p:cSld>
  <p:clrMapOvr>
    <a:masterClrMapping/>
  </p:clrMapOvr>
  <mc:AlternateContent xmlns:mc="http://schemas.openxmlformats.org/markup-compatibility/2006" xmlns:p14="http://schemas.microsoft.com/office/powerpoint/2010/main">
    <mc:Choice Requires="p14">
      <p:transition spd="slow" p14:dur="2000" advTm="173922"/>
    </mc:Choice>
    <mc:Fallback xmlns="">
      <p:transition spd="slow" advTm="17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FFB5403E-370B-43EA-B612-ABC6667CDDC3}"/>
              </a:ext>
            </a:extLst>
          </p:cNvPr>
          <p:cNvSpPr>
            <a:spLocks noGrp="1"/>
          </p:cNvSpPr>
          <p:nvPr>
            <p:ph idx="1"/>
          </p:nvPr>
        </p:nvSpPr>
        <p:spPr/>
        <p:txBody>
          <a:bodyPr/>
          <a:lstStyle/>
          <a:p>
            <a:endParaRPr lang="cs-CZ"/>
          </a:p>
        </p:txBody>
      </p:sp>
      <p:sp>
        <p:nvSpPr>
          <p:cNvPr id="3" name="Zástupný symbol pro zápatí 2">
            <a:extLst>
              <a:ext uri="{FF2B5EF4-FFF2-40B4-BE49-F238E27FC236}">
                <a16:creationId xmlns:a16="http://schemas.microsoft.com/office/drawing/2014/main" id="{CB9B9564-38B2-4AD3-B669-BCFB6002A358}"/>
              </a:ext>
            </a:extLst>
          </p:cNvPr>
          <p:cNvSpPr>
            <a:spLocks noGrp="1"/>
          </p:cNvSpPr>
          <p:nvPr>
            <p:ph type="ftr" sz="quarter" idx="10"/>
          </p:nvPr>
        </p:nvSpPr>
        <p:spPr/>
        <p:txBody>
          <a:bodyPr/>
          <a:lstStyle/>
          <a:p>
            <a:r>
              <a:rPr lang="en-US"/>
              <a:t>Define footer – presentation title / Department of Pharmacology</a:t>
            </a:r>
            <a:endParaRPr lang="en-US" dirty="0"/>
          </a:p>
        </p:txBody>
      </p:sp>
      <p:sp>
        <p:nvSpPr>
          <p:cNvPr id="4" name="Zástupný symbol pro číslo snímku 3">
            <a:extLst>
              <a:ext uri="{FF2B5EF4-FFF2-40B4-BE49-F238E27FC236}">
                <a16:creationId xmlns:a16="http://schemas.microsoft.com/office/drawing/2014/main" id="{0FF7F79F-DBB3-49FD-B87D-81B71B7FE630}"/>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5" name="Zástupný symbol pro text 4">
            <a:extLst>
              <a:ext uri="{FF2B5EF4-FFF2-40B4-BE49-F238E27FC236}">
                <a16:creationId xmlns:a16="http://schemas.microsoft.com/office/drawing/2014/main" id="{E54F185C-0986-4A8B-9A31-6A373A32FCF9}"/>
              </a:ext>
            </a:extLst>
          </p:cNvPr>
          <p:cNvSpPr>
            <a:spLocks noGrp="1"/>
          </p:cNvSpPr>
          <p:nvPr>
            <p:ph type="body" sz="quarter" idx="13"/>
          </p:nvPr>
        </p:nvSpPr>
        <p:spPr/>
        <p:txBody>
          <a:bodyPr/>
          <a:lstStyle/>
          <a:p>
            <a:endParaRPr lang="cs-CZ"/>
          </a:p>
        </p:txBody>
      </p:sp>
      <p:sp>
        <p:nvSpPr>
          <p:cNvPr id="6" name="Nadpis 5">
            <a:extLst>
              <a:ext uri="{FF2B5EF4-FFF2-40B4-BE49-F238E27FC236}">
                <a16:creationId xmlns:a16="http://schemas.microsoft.com/office/drawing/2014/main" id="{5C184E22-BB9A-4333-8B69-6DB7614D6FDA}"/>
              </a:ext>
            </a:extLst>
          </p:cNvPr>
          <p:cNvSpPr>
            <a:spLocks noGrp="1"/>
          </p:cNvSpPr>
          <p:nvPr>
            <p:ph type="title"/>
          </p:nvPr>
        </p:nvSpPr>
        <p:spPr/>
        <p:txBody>
          <a:bodyPr/>
          <a:lstStyle/>
          <a:p>
            <a:endParaRPr lang="cs-CZ"/>
          </a:p>
        </p:txBody>
      </p:sp>
      <p:pic>
        <p:nvPicPr>
          <p:cNvPr id="78850" name="Picture 2" descr="Zobrazit zdrojový obrázek">
            <a:extLst>
              <a:ext uri="{FF2B5EF4-FFF2-40B4-BE49-F238E27FC236}">
                <a16:creationId xmlns:a16="http://schemas.microsoft.com/office/drawing/2014/main" id="{5E6ACEC1-967D-4742-89DD-98E62C3E9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5544" y="260837"/>
            <a:ext cx="9360911" cy="6199469"/>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hlinkClick r:id="" action="ppaction://media"/>
            <a:extLst>
              <a:ext uri="{FF2B5EF4-FFF2-40B4-BE49-F238E27FC236}">
                <a16:creationId xmlns:a16="http://schemas.microsoft.com/office/drawing/2014/main" id="{5FC0F24F-DBFC-4C6C-A57F-9E8F716E8F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8720456"/>
      </p:ext>
    </p:extLst>
  </p:cSld>
  <p:clrMapOvr>
    <a:masterClrMapping/>
  </p:clrMapOvr>
  <mc:AlternateContent xmlns:mc="http://schemas.openxmlformats.org/markup-compatibility/2006" xmlns:p14="http://schemas.microsoft.com/office/powerpoint/2010/main">
    <mc:Choice Requires="p14">
      <p:transition spd="slow" p14:dur="2000" advTm="29254"/>
    </mc:Choice>
    <mc:Fallback xmlns="">
      <p:transition spd="slow" advTm="2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Prezentace_MED-EN-pharmacology[20190321101621386].mdb"/>
</p:tagLst>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EN.potx" id="{063086A9-85FD-47AC-A09A-CCAB378AB570}" vid="{5D9B4CB5-5490-482A-814F-AC9BB5118891}"/>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Prezentace-MED-EN</Template>
  <TotalTime>611</TotalTime>
  <Words>2426</Words>
  <Application>Microsoft Office PowerPoint</Application>
  <PresentationFormat>Širokoúhlá obrazovka</PresentationFormat>
  <Paragraphs>336</Paragraphs>
  <Slides>39</Slides>
  <Notes>38</Notes>
  <HiddenSlides>0</HiddenSlides>
  <MMClips>36</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39</vt:i4>
      </vt:variant>
    </vt:vector>
  </HeadingPairs>
  <TitlesOfParts>
    <vt:vector size="43" baseType="lpstr">
      <vt:lpstr>Arial</vt:lpstr>
      <vt:lpstr>Tahoma</vt:lpstr>
      <vt:lpstr>Wingdings</vt:lpstr>
      <vt:lpstr>Presentation_MU_EN</vt:lpstr>
      <vt:lpstr>Pharmacotherapy in children, elderly, in pregnant women and in lactation</vt:lpstr>
      <vt:lpstr>Overview of factors affecting drug effects </vt:lpstr>
      <vt:lpstr>Age</vt:lpstr>
      <vt:lpstr>Administration of MP to children</vt:lpstr>
      <vt:lpstr>Changes of PK of drugs in young age - A</vt:lpstr>
      <vt:lpstr>Prezentace aplikace PowerPoint</vt:lpstr>
      <vt:lpstr>Changes of PK of drugs in young age - D</vt:lpstr>
      <vt:lpstr>Changes of PK of drugs in young age - M</vt:lpstr>
      <vt:lpstr>Prezentace aplikace PowerPoint</vt:lpstr>
      <vt:lpstr>Changes of PK of drugs in young age - E</vt:lpstr>
      <vt:lpstr>Prezentace aplikace PowerPoint</vt:lpstr>
      <vt:lpstr>Prezentace aplikace PowerPoint</vt:lpstr>
      <vt:lpstr>Changes of PD in children</vt:lpstr>
      <vt:lpstr>Administration of MP to children</vt:lpstr>
      <vt:lpstr>Administration of MP to old people</vt:lpstr>
      <vt:lpstr>Administration of MP to old people</vt:lpstr>
      <vt:lpstr>Characteristics of morbidity in old age</vt:lpstr>
      <vt:lpstr>Changes of PD in old age</vt:lpstr>
      <vt:lpstr>Changes of PD in old age - examples</vt:lpstr>
      <vt:lpstr>The most often mistakes in prescription in old age</vt:lpstr>
      <vt:lpstr>Drugs not suitable in old age</vt:lpstr>
      <vt:lpstr>Gender</vt:lpstr>
      <vt:lpstr>Pregnancy</vt:lpstr>
      <vt:lpstr>Safety of medication in pregnancy</vt:lpstr>
      <vt:lpstr>Safety of medication in pregnancy</vt:lpstr>
      <vt:lpstr>Prezentace aplikace PowerPoint</vt:lpstr>
      <vt:lpstr>Prezentace aplikace PowerPoint</vt:lpstr>
      <vt:lpstr>General recommendations</vt:lpstr>
      <vt:lpstr>General recommendations</vt:lpstr>
      <vt:lpstr>Lactation</vt:lpstr>
      <vt:lpstr>Lactation</vt:lpstr>
      <vt:lpstr>Safety of medication during lactation</vt:lpstr>
      <vt:lpstr>General recommendations</vt:lpstr>
      <vt:lpstr>Prezentace aplikace PowerPoint</vt:lpstr>
      <vt:lpstr>Drugs stimulating milk production = galactogogues </vt:lpstr>
      <vt:lpstr>Where to look for information?</vt:lpstr>
      <vt:lpstr>Drugs used in dentistry</vt:lpstr>
      <vt:lpstr>Prezentace aplikace PowerPoint</vt:lpstr>
      <vt:lpstr>Thank you for your attention</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Jana Pistovčáková</dc:creator>
  <cp:lastModifiedBy>Alena Máchalová</cp:lastModifiedBy>
  <cp:revision>99</cp:revision>
  <cp:lastPrinted>2021-11-03T11:41:10Z</cp:lastPrinted>
  <dcterms:created xsi:type="dcterms:W3CDTF">2019-03-21T09:07:10Z</dcterms:created>
  <dcterms:modified xsi:type="dcterms:W3CDTF">2021-11-03T13:01:39Z</dcterms:modified>
</cp:coreProperties>
</file>