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4" r:id="rId1"/>
  </p:sldMasterIdLst>
  <p:notesMasterIdLst>
    <p:notesMasterId r:id="rId92"/>
  </p:notesMasterIdLst>
  <p:sldIdLst>
    <p:sldId id="257" r:id="rId2"/>
    <p:sldId id="377" r:id="rId3"/>
    <p:sldId id="258" r:id="rId4"/>
    <p:sldId id="259" r:id="rId5"/>
    <p:sldId id="262" r:id="rId6"/>
    <p:sldId id="261" r:id="rId7"/>
    <p:sldId id="260" r:id="rId8"/>
    <p:sldId id="390" r:id="rId9"/>
    <p:sldId id="263" r:id="rId10"/>
    <p:sldId id="393" r:id="rId11"/>
    <p:sldId id="378" r:id="rId12"/>
    <p:sldId id="389" r:id="rId13"/>
    <p:sldId id="392" r:id="rId14"/>
    <p:sldId id="379" r:id="rId15"/>
    <p:sldId id="380" r:id="rId16"/>
    <p:sldId id="381" r:id="rId17"/>
    <p:sldId id="386" r:id="rId18"/>
    <p:sldId id="385" r:id="rId19"/>
    <p:sldId id="387" r:id="rId20"/>
    <p:sldId id="388" r:id="rId21"/>
    <p:sldId id="394" r:id="rId22"/>
    <p:sldId id="271" r:id="rId23"/>
    <p:sldId id="272" r:id="rId24"/>
    <p:sldId id="366" r:id="rId25"/>
    <p:sldId id="370" r:id="rId26"/>
    <p:sldId id="273" r:id="rId27"/>
    <p:sldId id="277" r:id="rId28"/>
    <p:sldId id="274" r:id="rId29"/>
    <p:sldId id="356" r:id="rId30"/>
    <p:sldId id="355" r:id="rId31"/>
    <p:sldId id="357" r:id="rId32"/>
    <p:sldId id="353" r:id="rId33"/>
    <p:sldId id="524" r:id="rId34"/>
    <p:sldId id="279" r:id="rId35"/>
    <p:sldId id="360" r:id="rId36"/>
    <p:sldId id="361" r:id="rId37"/>
    <p:sldId id="363" r:id="rId38"/>
    <p:sldId id="362" r:id="rId39"/>
    <p:sldId id="462" r:id="rId40"/>
    <p:sldId id="460" r:id="rId41"/>
    <p:sldId id="293" r:id="rId42"/>
    <p:sldId id="464" r:id="rId43"/>
    <p:sldId id="463" r:id="rId44"/>
    <p:sldId id="518" r:id="rId45"/>
    <p:sldId id="519" r:id="rId46"/>
    <p:sldId id="520" r:id="rId47"/>
    <p:sldId id="521" r:id="rId48"/>
    <p:sldId id="522" r:id="rId49"/>
    <p:sldId id="509" r:id="rId50"/>
    <p:sldId id="466" r:id="rId51"/>
    <p:sldId id="512" r:id="rId52"/>
    <p:sldId id="513" r:id="rId53"/>
    <p:sldId id="514" r:id="rId54"/>
    <p:sldId id="515" r:id="rId55"/>
    <p:sldId id="516" r:id="rId56"/>
    <p:sldId id="472" r:id="rId57"/>
    <p:sldId id="465" r:id="rId58"/>
    <p:sldId id="473" r:id="rId59"/>
    <p:sldId id="474" r:id="rId60"/>
    <p:sldId id="475" r:id="rId61"/>
    <p:sldId id="476" r:id="rId62"/>
    <p:sldId id="477" r:id="rId63"/>
    <p:sldId id="523" r:id="rId64"/>
    <p:sldId id="478" r:id="rId65"/>
    <p:sldId id="479" r:id="rId66"/>
    <p:sldId id="480" r:id="rId67"/>
    <p:sldId id="481" r:id="rId68"/>
    <p:sldId id="482" r:id="rId69"/>
    <p:sldId id="495" r:id="rId70"/>
    <p:sldId id="496" r:id="rId71"/>
    <p:sldId id="497" r:id="rId72"/>
    <p:sldId id="498" r:id="rId73"/>
    <p:sldId id="499" r:id="rId74"/>
    <p:sldId id="500" r:id="rId75"/>
    <p:sldId id="501" r:id="rId76"/>
    <p:sldId id="503" r:id="rId77"/>
    <p:sldId id="484" r:id="rId78"/>
    <p:sldId id="483" r:id="rId79"/>
    <p:sldId id="446" r:id="rId80"/>
    <p:sldId id="461" r:id="rId81"/>
    <p:sldId id="492" r:id="rId82"/>
    <p:sldId id="490" r:id="rId83"/>
    <p:sldId id="489" r:id="rId84"/>
    <p:sldId id="451" r:id="rId85"/>
    <p:sldId id="452" r:id="rId86"/>
    <p:sldId id="453" r:id="rId87"/>
    <p:sldId id="454" r:id="rId88"/>
    <p:sldId id="455" r:id="rId89"/>
    <p:sldId id="456" r:id="rId90"/>
    <p:sldId id="525" r:id="rId9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7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92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ED666E0-3EE4-4268-B4A3-E42FF8D95B0A}" type="datetimeFigureOut">
              <a:rPr lang="cs-CZ"/>
              <a:pPr>
                <a:defRPr/>
              </a:pPr>
              <a:t>10.11.2020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29C7151-D8BB-40F6-8804-98F1ECE7598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24536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4999F6-62DE-4703-94AC-C9346C763101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81</a:t>
            </a:fld>
            <a:endParaRPr lang="cs-CZ" altLang="cs-CZ">
              <a:latin typeface="Arial" charset="0"/>
            </a:endParaRPr>
          </a:p>
        </p:txBody>
      </p:sp>
      <p:sp>
        <p:nvSpPr>
          <p:cNvPr id="10752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Konu</a:t>
            </a:r>
          </a:p>
        </p:txBody>
      </p:sp>
      <p:sp>
        <p:nvSpPr>
          <p:cNvPr id="50180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536E539-C3E8-4E57-96CE-560E75F15181}" type="slidenum">
              <a:rPr lang="cs-CZ" sz="1200">
                <a:latin typeface="+mn-lt"/>
              </a:rPr>
              <a:pPr algn="r">
                <a:defRPr/>
              </a:pPr>
              <a:t>81</a:t>
            </a:fld>
            <a:endParaRPr lang="cs-CZ" sz="120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1D42B-42A3-4CAE-BAA2-BFB12F382D6D}" type="datetimeFigureOut">
              <a:rPr lang="cs-CZ"/>
              <a:pPr>
                <a:defRPr/>
              </a:pPr>
              <a:t>10.11.2020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6AC7A-BF9E-4EE6-8247-AB6FE88644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4711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B661C-49CD-4BC3-ABA1-33E01C25039D}" type="datetimeFigureOut">
              <a:rPr lang="cs-CZ"/>
              <a:pPr>
                <a:defRPr/>
              </a:pPr>
              <a:t>10.11.2020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32A54-1CC2-466E-91C5-46E2C5610D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9749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9CA4E-E5B7-4BF0-B6BE-9CB5A08FEC0A}" type="datetimeFigureOut">
              <a:rPr lang="cs-CZ"/>
              <a:pPr>
                <a:defRPr/>
              </a:pPr>
              <a:t>10.11.2020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DFDD6-4F10-431A-9CFE-CC77BD6C55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755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C5B2C-4FD2-4E66-9E3B-04F50AAB33BB}" type="datetimeFigureOut">
              <a:rPr lang="cs-CZ"/>
              <a:pPr>
                <a:defRPr/>
              </a:pPr>
              <a:t>10.11.2020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B5CC6-F596-4C6D-BE06-84FFC97A22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9341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9A2D6-6B93-408F-8940-C3FD5DDAB956}" type="datetimeFigureOut">
              <a:rPr lang="cs-CZ"/>
              <a:pPr>
                <a:defRPr/>
              </a:pPr>
              <a:t>10.11.2020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7159E-65EF-49A4-9CCE-B66F50CD980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631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BB054-88E1-42EA-BB2C-E6E17D86EAD7}" type="datetimeFigureOut">
              <a:rPr lang="cs-CZ"/>
              <a:pPr>
                <a:defRPr/>
              </a:pPr>
              <a:t>10.11.2020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72E08-7509-4DFB-9A3E-F1859EE722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297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5A9B5-063D-4483-A36E-23F0B6696E94}" type="datetimeFigureOut">
              <a:rPr lang="cs-CZ"/>
              <a:pPr>
                <a:defRPr/>
              </a:pPr>
              <a:t>10.11.2020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8180A-E320-4E9C-B819-FD7D8BF72E8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622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97997-44E7-4378-B623-CA0E6ECD81CC}" type="datetimeFigureOut">
              <a:rPr lang="cs-CZ"/>
              <a:pPr>
                <a:defRPr/>
              </a:pPr>
              <a:t>10.11.2020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C4CA1-5F80-42AF-9ED0-F170ACE1C66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929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9473C-AD58-49DC-BB0C-C90A3C19AFEA}" type="datetimeFigureOut">
              <a:rPr lang="cs-CZ"/>
              <a:pPr>
                <a:defRPr/>
              </a:pPr>
              <a:t>10.11.2020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6EF62-22DD-4823-BD84-4923C5BE4C2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8950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C475E-F055-4AAA-8686-60CC2F8863CF}" type="datetimeFigureOut">
              <a:rPr lang="cs-CZ"/>
              <a:pPr>
                <a:defRPr/>
              </a:pPr>
              <a:t>10.11.2020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98589-4666-45A8-837E-9077E01E5CF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667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7F31E-C025-4F18-9F82-2297916AD98E}" type="datetimeFigureOut">
              <a:rPr lang="cs-CZ"/>
              <a:pPr>
                <a:defRPr/>
              </a:pPr>
              <a:t>10.11.2020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C882F-B82E-484C-A9B0-E3EC6D67CA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818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121A85E-F7E8-4EBA-89AC-F6525B637405}" type="datetimeFigureOut">
              <a:rPr lang="cs-CZ"/>
              <a:pPr>
                <a:defRPr/>
              </a:pPr>
              <a:t>10.11.2020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4D9A21-1900-4FB7-8DD1-467F10C73A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hyperlink" Target="mailto:lroubal@med.muni.cz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2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m4a"/><Relationship Id="rId7" Type="http://schemas.openxmlformats.org/officeDocument/2006/relationships/image" Target="../media/image2.png"/><Relationship Id="rId2" Type="http://schemas.microsoft.com/office/2007/relationships/media" Target="../media/media52.m4a"/><Relationship Id="rId1" Type="http://schemas.openxmlformats.org/officeDocument/2006/relationships/tags" Target="../tags/tag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2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2.png"/><Relationship Id="rId4" Type="http://schemas.openxmlformats.org/officeDocument/2006/relationships/image" Target="../media/image4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2.png"/><Relationship Id="rId4" Type="http://schemas.openxmlformats.org/officeDocument/2006/relationships/image" Target="../media/image4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2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5" Type="http://schemas.openxmlformats.org/officeDocument/2006/relationships/image" Target="../media/image2.png"/><Relationship Id="rId4" Type="http://schemas.openxmlformats.org/officeDocument/2006/relationships/image" Target="../media/image4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5" Type="http://schemas.openxmlformats.org/officeDocument/2006/relationships/image" Target="../media/image2.png"/><Relationship Id="rId4" Type="http://schemas.openxmlformats.org/officeDocument/2006/relationships/image" Target="../media/image5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media76.m4a"/><Relationship Id="rId7" Type="http://schemas.openxmlformats.org/officeDocument/2006/relationships/image" Target="../media/image52.jpeg"/><Relationship Id="rId2" Type="http://schemas.microsoft.com/office/2007/relationships/media" Target="../media/media76.m4a"/><Relationship Id="rId1" Type="http://schemas.openxmlformats.org/officeDocument/2006/relationships/tags" Target="../tags/tag6.xml"/><Relationship Id="rId6" Type="http://schemas.openxmlformats.org/officeDocument/2006/relationships/image" Target="../media/image51.jpeg"/><Relationship Id="rId5" Type="http://schemas.openxmlformats.org/officeDocument/2006/relationships/image" Target="../media/image47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8.m4a"/><Relationship Id="rId2" Type="http://schemas.microsoft.com/office/2007/relationships/media" Target="../media/media78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55.jpeg"/><Relationship Id="rId4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6" Type="http://schemas.openxmlformats.org/officeDocument/2006/relationships/image" Target="../media/image2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leccos.com/index.php/clanky/anatomie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leccos.com/index.php/clanky/kapilara-krevni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://leccos.com/index.php/clanky/mikroskop-1" TargetMode="External"/><Relationship Id="rId5" Type="http://schemas.openxmlformats.org/officeDocument/2006/relationships/hyperlink" Target="http://leccos.com/index.php/clanky/amsterdam-2" TargetMode="External"/><Relationship Id="rId4" Type="http://schemas.openxmlformats.org/officeDocument/2006/relationships/image" Target="../media/image3.jpeg"/><Relationship Id="rId9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6" Type="http://schemas.openxmlformats.org/officeDocument/2006/relationships/image" Target="../media/image56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jpeg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5" Type="http://schemas.openxmlformats.org/officeDocument/2006/relationships/image" Target="../media/image2.png"/><Relationship Id="rId4" Type="http://schemas.openxmlformats.org/officeDocument/2006/relationships/image" Target="../media/image5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2.png"/><Relationship Id="rId4" Type="http://schemas.openxmlformats.org/officeDocument/2006/relationships/image" Target="../media/image6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5" Type="http://schemas.openxmlformats.org/officeDocument/2006/relationships/image" Target="../media/image2.png"/><Relationship Id="rId4" Type="http://schemas.openxmlformats.org/officeDocument/2006/relationships/image" Target="../media/image6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5" Type="http://schemas.openxmlformats.org/officeDocument/2006/relationships/image" Target="../media/image2.png"/><Relationship Id="rId4" Type="http://schemas.openxmlformats.org/officeDocument/2006/relationships/image" Target="../media/image6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5" Type="http://schemas.openxmlformats.org/officeDocument/2006/relationships/image" Target="../media/image2.png"/><Relationship Id="rId4" Type="http://schemas.openxmlformats.org/officeDocument/2006/relationships/image" Target="../media/image6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5" Type="http://schemas.openxmlformats.org/officeDocument/2006/relationships/image" Target="../media/image2.png"/><Relationship Id="rId4" Type="http://schemas.openxmlformats.org/officeDocument/2006/relationships/image" Target="../media/image6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/>
              <a:t>Preclinical</a:t>
            </a:r>
            <a:r>
              <a:rPr lang="cs-CZ" altLang="cs-CZ" dirty="0"/>
              <a:t> </a:t>
            </a:r>
            <a:r>
              <a:rPr lang="cs-CZ" altLang="cs-CZ" dirty="0" err="1"/>
              <a:t>dentistry</a:t>
            </a:r>
            <a:r>
              <a:rPr lang="cs-CZ" altLang="cs-CZ" dirty="0"/>
              <a:t>  I.</a:t>
            </a:r>
            <a:br>
              <a:rPr lang="cs-CZ" altLang="cs-CZ" dirty="0"/>
            </a:br>
            <a:r>
              <a:rPr lang="cs-CZ" altLang="cs-CZ" dirty="0"/>
              <a:t>1.lecture</a:t>
            </a:r>
          </a:p>
        </p:txBody>
      </p:sp>
      <p:sp>
        <p:nvSpPr>
          <p:cNvPr id="2051" name="Podnadpis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cs-CZ" altLang="cs-CZ">
              <a:solidFill>
                <a:srgbClr val="FFEE74"/>
              </a:solidFill>
            </a:endParaRPr>
          </a:p>
          <a:p>
            <a:pPr eaLnBrk="1" hangingPunct="1">
              <a:buFont typeface="Arial" charset="0"/>
              <a:buNone/>
            </a:pPr>
            <a:endParaRPr lang="cs-CZ" altLang="cs-CZ">
              <a:solidFill>
                <a:srgbClr val="FFEE74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cs-CZ" altLang="cs-CZ" i="1">
                <a:solidFill>
                  <a:srgbClr val="FFEE74"/>
                </a:solidFill>
              </a:rPr>
              <a:t>Doc. MUDr. Lenka Roubalíková, Ph.D. </a:t>
            </a:r>
          </a:p>
          <a:p>
            <a:pPr eaLnBrk="1" hangingPunct="1">
              <a:buFont typeface="Arial" charset="0"/>
              <a:buNone/>
            </a:pPr>
            <a:r>
              <a:rPr lang="cs-CZ" altLang="cs-CZ" i="1">
                <a:solidFill>
                  <a:srgbClr val="FFEE74"/>
                </a:solidFill>
                <a:hlinkClick r:id="rId4"/>
              </a:rPr>
              <a:t>lroubal</a:t>
            </a:r>
            <a:r>
              <a:rPr lang="en-US" altLang="cs-CZ" i="1">
                <a:solidFill>
                  <a:srgbClr val="FFEE74"/>
                </a:solidFill>
                <a:hlinkClick r:id="rId4"/>
              </a:rPr>
              <a:t>@med.muni.cz</a:t>
            </a:r>
            <a:endParaRPr lang="en-US" altLang="cs-CZ" i="1">
              <a:solidFill>
                <a:srgbClr val="FFEE74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en-US" altLang="cs-CZ" i="1">
                <a:solidFill>
                  <a:srgbClr val="FFEE74"/>
                </a:solidFill>
              </a:rPr>
              <a:t>+420 607 122 064</a:t>
            </a:r>
            <a:endParaRPr lang="cs-CZ" altLang="cs-CZ" i="1">
              <a:solidFill>
                <a:srgbClr val="FFEE74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F55623E-78E4-4493-8A96-7F664CB3C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81"/>
    </mc:Choice>
    <mc:Fallback>
      <p:transition spd="slow" advTm="31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 Origin of dental caries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 err="1"/>
              <a:t>Dental</a:t>
            </a:r>
            <a:r>
              <a:rPr lang="cs-CZ" dirty="0"/>
              <a:t> </a:t>
            </a:r>
            <a:r>
              <a:rPr lang="cs-CZ" dirty="0" err="1"/>
              <a:t>caries</a:t>
            </a:r>
            <a:r>
              <a:rPr lang="cs-CZ" dirty="0"/>
              <a:t> </a:t>
            </a:r>
            <a:r>
              <a:rPr lang="cs-CZ" dirty="0" err="1"/>
              <a:t>originates</a:t>
            </a:r>
            <a:r>
              <a:rPr lang="cs-CZ" dirty="0"/>
              <a:t> as </a:t>
            </a:r>
            <a:r>
              <a:rPr lang="cs-CZ" dirty="0" err="1"/>
              <a:t>decalcification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hard </a:t>
            </a:r>
            <a:r>
              <a:rPr lang="cs-CZ" dirty="0" err="1"/>
              <a:t>dental</a:t>
            </a:r>
            <a:r>
              <a:rPr lang="cs-CZ" dirty="0"/>
              <a:t> </a:t>
            </a:r>
            <a:r>
              <a:rPr lang="cs-CZ" dirty="0" err="1"/>
              <a:t>tissues</a:t>
            </a:r>
            <a:r>
              <a:rPr lang="cs-CZ" dirty="0"/>
              <a:t>.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decalcification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caused</a:t>
            </a:r>
            <a:r>
              <a:rPr lang="cs-CZ" dirty="0"/>
              <a:t> by </a:t>
            </a:r>
            <a:r>
              <a:rPr lang="cs-CZ" dirty="0" err="1"/>
              <a:t>microbs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are </a:t>
            </a:r>
            <a:r>
              <a:rPr lang="cs-CZ" dirty="0" err="1"/>
              <a:t>present</a:t>
            </a:r>
            <a:r>
              <a:rPr lang="cs-CZ" dirty="0"/>
              <a:t> on </a:t>
            </a:r>
            <a:r>
              <a:rPr lang="cs-CZ" dirty="0" err="1"/>
              <a:t>tooth</a:t>
            </a:r>
            <a:r>
              <a:rPr lang="cs-CZ" dirty="0"/>
              <a:t> </a:t>
            </a:r>
            <a:r>
              <a:rPr lang="cs-CZ" dirty="0" err="1"/>
              <a:t>surfaces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dental</a:t>
            </a:r>
            <a:r>
              <a:rPr lang="cs-CZ" dirty="0"/>
              <a:t> </a:t>
            </a:r>
            <a:r>
              <a:rPr lang="cs-CZ" dirty="0" err="1"/>
              <a:t>biofilm</a:t>
            </a:r>
            <a:r>
              <a:rPr lang="cs-CZ" dirty="0"/>
              <a:t>. These </a:t>
            </a:r>
            <a:r>
              <a:rPr lang="cs-CZ" dirty="0" err="1"/>
              <a:t>microbs</a:t>
            </a:r>
            <a:r>
              <a:rPr lang="cs-CZ" dirty="0"/>
              <a:t> </a:t>
            </a:r>
            <a:r>
              <a:rPr lang="cs-CZ" dirty="0" err="1"/>
              <a:t>utilize</a:t>
            </a:r>
            <a:r>
              <a:rPr lang="cs-CZ" dirty="0"/>
              <a:t> </a:t>
            </a:r>
            <a:r>
              <a:rPr lang="cs-CZ" dirty="0" err="1"/>
              <a:t>sugars</a:t>
            </a:r>
            <a:r>
              <a:rPr lang="cs-CZ" dirty="0"/>
              <a:t>.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decalcification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decomposition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organic</a:t>
            </a:r>
            <a:r>
              <a:rPr lang="cs-CZ" dirty="0"/>
              <a:t> </a:t>
            </a:r>
            <a:r>
              <a:rPr lang="cs-CZ" dirty="0" err="1"/>
              <a:t>substances</a:t>
            </a:r>
            <a:r>
              <a:rPr lang="cs-CZ" dirty="0"/>
              <a:t> </a:t>
            </a:r>
            <a:r>
              <a:rPr lang="cs-CZ" dirty="0" err="1"/>
              <a:t>follows</a:t>
            </a:r>
            <a:r>
              <a:rPr lang="cs-CZ" dirty="0"/>
              <a:t> </a:t>
            </a:r>
            <a:r>
              <a:rPr lang="cs-CZ" dirty="0" err="1"/>
              <a:t>due</a:t>
            </a:r>
            <a:r>
              <a:rPr lang="cs-CZ" dirty="0"/>
              <a:t> to </a:t>
            </a:r>
            <a:r>
              <a:rPr lang="cs-CZ" dirty="0" err="1"/>
              <a:t>proteolytic</a:t>
            </a:r>
            <a:r>
              <a:rPr lang="cs-CZ" dirty="0"/>
              <a:t> </a:t>
            </a:r>
            <a:r>
              <a:rPr lang="cs-CZ" dirty="0" err="1"/>
              <a:t>microbs</a:t>
            </a:r>
            <a:r>
              <a:rPr lang="cs-CZ" dirty="0"/>
              <a:t>. 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D5932D3-D390-4430-9D01-E9C96500F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16"/>
    </mc:Choice>
    <mc:Fallback>
      <p:transition spd="slow" advTm="72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2291" name="Picture 4" descr="DSC_02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6877050" cy="4559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Dental biofilm – plaque.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7FE923A-F68C-478F-A670-C075E79E8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4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Pelicle</a:t>
            </a:r>
          </a:p>
        </p:txBody>
      </p:sp>
      <p:sp>
        <p:nvSpPr>
          <p:cNvPr id="13315" name="Zástupný symbol pro obsah 4"/>
          <p:cNvSpPr>
            <a:spLocks noGrp="1"/>
          </p:cNvSpPr>
          <p:nvPr>
            <p:ph idx="1"/>
          </p:nvPr>
        </p:nvSpPr>
        <p:spPr>
          <a:xfrm>
            <a:off x="539750" y="1700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/>
              <a:t> A layer of proteins from saliva that precipitate on the tooth</a:t>
            </a:r>
            <a:endParaRPr lang="cs-CZ" altLang="cs-CZ" sz="2400" i="1"/>
          </a:p>
        </p:txBody>
      </p:sp>
      <p:pic>
        <p:nvPicPr>
          <p:cNvPr id="13316" name="Picture 3" descr="C:\Users\Elite\Desktop\2014-03-22\Image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500438"/>
            <a:ext cx="4324350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3C6B86D-6332-45EB-9CC8-2B448F26C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08"/>
    </mc:Choice>
    <mc:Fallback>
      <p:transition spd="slow" advTm="31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 Dental biofilm</a:t>
            </a:r>
            <a:endParaRPr lang="cs-CZ" alt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Adherence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000" i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dirty="0"/>
          </a:p>
        </p:txBody>
      </p:sp>
      <p:pic>
        <p:nvPicPr>
          <p:cNvPr id="14340" name="Picture 2" descr="C:\Users\Elite\Desktop\2014-03-22\Image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619375"/>
            <a:ext cx="177165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 descr="C:\Users\Elite\Desktop\2014-03-22\Image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644900"/>
            <a:ext cx="33655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3907A38-A005-4398-9AA2-6D1255D10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38"/>
    </mc:Choice>
    <mc:Fallback>
      <p:transition spd="slow" advTm="22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 Dental biofilm</a:t>
            </a:r>
            <a:endParaRPr lang="cs-CZ" alt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 </a:t>
            </a:r>
            <a:r>
              <a:rPr lang="cs-CZ" dirty="0" err="1"/>
              <a:t>Colonization</a:t>
            </a:r>
            <a:r>
              <a:rPr lang="cs-CZ" dirty="0"/>
              <a:t> and </a:t>
            </a:r>
            <a:r>
              <a:rPr lang="cs-CZ" dirty="0" err="1"/>
              <a:t>coaggregation</a:t>
            </a:r>
            <a:endParaRPr lang="cs-CZ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 </a:t>
            </a:r>
            <a:endParaRPr lang="cs-CZ" i="1" dirty="0">
              <a:solidFill>
                <a:srgbClr val="FFFF00"/>
              </a:solidFill>
            </a:endParaRPr>
          </a:p>
        </p:txBody>
      </p:sp>
      <p:pic>
        <p:nvPicPr>
          <p:cNvPr id="15364" name="Picture 3" descr="C:\Users\Elite\Desktop\2014-03-22\Image (10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500438"/>
            <a:ext cx="23050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C:\Users\Elite\Desktop\2014-03-22\Image (1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506788"/>
            <a:ext cx="2312987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FBDF207-A2F6-4A59-BA4D-B95B3DE25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67"/>
    </mc:Choice>
    <mc:Fallback>
      <p:transition spd="slow" advTm="62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 Dental biofilm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 err="1"/>
              <a:t>Maturation</a:t>
            </a:r>
            <a:endParaRPr lang="cs-CZ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/>
          </a:p>
        </p:txBody>
      </p:sp>
      <p:pic>
        <p:nvPicPr>
          <p:cNvPr id="16388" name="Picture 2" descr="C:\Users\Elite\Desktop\2014-03-22\Image (1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95525"/>
            <a:ext cx="316865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 descr="C:\Users\Elite\Desktop\2014-03-22\Image (1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95525"/>
            <a:ext cx="3600450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4195F63-8883-495F-96D1-CA103CC8C3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49"/>
    </mc:Choice>
    <mc:Fallback>
      <p:transition spd="slow" advTm="52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lenka.roubalikova@tiscali.cz</a:t>
            </a:r>
          </a:p>
        </p:txBody>
      </p:sp>
      <p:sp>
        <p:nvSpPr>
          <p:cNvPr id="2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4AC5F-5E73-474B-8630-37347A7DEDCF}" type="slidenum">
              <a:rPr lang="cs-CZ" altLang="cs-CZ"/>
              <a:pPr>
                <a:defRPr/>
              </a:pPr>
              <a:t>16</a:t>
            </a:fld>
            <a:endParaRPr lang="cs-CZ" altLang="cs-CZ"/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 Dental bioífilm 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195513" y="1773238"/>
            <a:ext cx="4038600" cy="4525962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cs-CZ" altLang="cs-CZ" sz="2800" b="1" dirty="0"/>
              <a:t>  </a:t>
            </a:r>
            <a:r>
              <a:rPr lang="cs-CZ" altLang="cs-CZ" sz="2800" b="1" dirty="0" err="1"/>
              <a:t>Comunity</a:t>
            </a:r>
            <a:endParaRPr lang="cs-CZ" altLang="cs-CZ" sz="2800" b="1" dirty="0"/>
          </a:p>
          <a:p>
            <a:pPr eaLnBrk="1" hangingPunct="1">
              <a:defRPr/>
            </a:pPr>
            <a:endParaRPr lang="cs-CZ" altLang="cs-CZ" sz="2800" b="1" dirty="0"/>
          </a:p>
          <a:p>
            <a:pPr eaLnBrk="1" hangingPunct="1">
              <a:defRPr/>
            </a:pPr>
            <a:endParaRPr lang="cs-CZ" altLang="cs-CZ" sz="2800" b="1" dirty="0"/>
          </a:p>
          <a:p>
            <a:pPr eaLnBrk="1" hangingPunct="1">
              <a:defRPr/>
            </a:pPr>
            <a:endParaRPr lang="cs-CZ" altLang="cs-CZ" sz="2800" b="1" dirty="0"/>
          </a:p>
          <a:p>
            <a:pPr eaLnBrk="1" hangingPunct="1">
              <a:defRPr/>
            </a:pPr>
            <a:endParaRPr lang="cs-CZ" altLang="cs-CZ" sz="2800" dirty="0"/>
          </a:p>
          <a:p>
            <a:pPr eaLnBrk="1" hangingPunct="1">
              <a:defRPr/>
            </a:pPr>
            <a:endParaRPr lang="cs-CZ" altLang="cs-CZ" sz="2800" dirty="0"/>
          </a:p>
          <a:p>
            <a:pPr eaLnBrk="1" hangingPunct="1">
              <a:defRPr/>
            </a:pPr>
            <a:endParaRPr lang="cs-CZ" altLang="cs-CZ" sz="2800" dirty="0"/>
          </a:p>
          <a:p>
            <a:pPr eaLnBrk="1" hangingPunct="1">
              <a:defRPr/>
            </a:pPr>
            <a:endParaRPr lang="cs-CZ" altLang="cs-CZ" sz="2800" dirty="0"/>
          </a:p>
          <a:p>
            <a:pPr eaLnBrk="1" hangingPunct="1">
              <a:defRPr/>
            </a:pPr>
            <a:endParaRPr lang="cs-CZ" altLang="cs-CZ" sz="2800" dirty="0"/>
          </a:p>
          <a:p>
            <a:pPr eaLnBrk="1" hangingPunct="1">
              <a:buFont typeface="Wingdings" pitchFamily="2" charset="2"/>
              <a:buNone/>
              <a:defRPr/>
            </a:pPr>
            <a:endParaRPr lang="cs-CZ" altLang="cs-CZ" sz="2800" dirty="0"/>
          </a:p>
        </p:txBody>
      </p:sp>
      <p:pic>
        <p:nvPicPr>
          <p:cNvPr id="17414" name="Picture 4" descr="nemoc0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7478">
            <a:off x="5057776" y="2582862"/>
            <a:ext cx="10080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 descr="nemoc0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565400"/>
            <a:ext cx="10080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6" descr="nemoc0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708275"/>
            <a:ext cx="10080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7" descr="nemoc0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068638"/>
            <a:ext cx="1008062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8" descr="nemoc0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068638"/>
            <a:ext cx="1008062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9" descr="nemoc0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7478">
            <a:off x="5562601" y="2366962"/>
            <a:ext cx="10080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0" descr="nemoc0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7478">
            <a:off x="6426201" y="1935162"/>
            <a:ext cx="10080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1" descr="nemoc0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15602">
            <a:off x="5922963" y="2366963"/>
            <a:ext cx="1008062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2" descr="nemoc0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57113">
            <a:off x="4932363" y="1989138"/>
            <a:ext cx="1008062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13" descr="nemoc0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88734">
            <a:off x="5724525" y="1628775"/>
            <a:ext cx="10080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14" descr="nemoc0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7478">
            <a:off x="6499226" y="1719262"/>
            <a:ext cx="10080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15" descr="nemoc0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420938"/>
            <a:ext cx="10080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6" name="Freeform 16"/>
          <p:cNvSpPr>
            <a:spLocks/>
          </p:cNvSpPr>
          <p:nvPr/>
        </p:nvSpPr>
        <p:spPr bwMode="auto">
          <a:xfrm>
            <a:off x="5556250" y="1944688"/>
            <a:ext cx="2519363" cy="1120775"/>
          </a:xfrm>
          <a:custGeom>
            <a:avLst/>
            <a:gdLst>
              <a:gd name="T0" fmla="*/ 2147483647 w 1587"/>
              <a:gd name="T1" fmla="*/ 2147483647 h 706"/>
              <a:gd name="T2" fmla="*/ 2147483647 w 1587"/>
              <a:gd name="T3" fmla="*/ 2147483647 h 706"/>
              <a:gd name="T4" fmla="*/ 2147483647 w 1587"/>
              <a:gd name="T5" fmla="*/ 2147483647 h 706"/>
              <a:gd name="T6" fmla="*/ 2147483647 w 1587"/>
              <a:gd name="T7" fmla="*/ 2147483647 h 706"/>
              <a:gd name="T8" fmla="*/ 2147483647 w 1587"/>
              <a:gd name="T9" fmla="*/ 2147483647 h 706"/>
              <a:gd name="T10" fmla="*/ 2147483647 w 1587"/>
              <a:gd name="T11" fmla="*/ 2147483647 h 706"/>
              <a:gd name="T12" fmla="*/ 2147483647 w 1587"/>
              <a:gd name="T13" fmla="*/ 2147483647 h 706"/>
              <a:gd name="T14" fmla="*/ 2147483647 w 1587"/>
              <a:gd name="T15" fmla="*/ 2147483647 h 706"/>
              <a:gd name="T16" fmla="*/ 2147483647 w 1587"/>
              <a:gd name="T17" fmla="*/ 2147483647 h 706"/>
              <a:gd name="T18" fmla="*/ 2147483647 w 1587"/>
              <a:gd name="T19" fmla="*/ 2147483647 h 706"/>
              <a:gd name="T20" fmla="*/ 2147483647 w 1587"/>
              <a:gd name="T21" fmla="*/ 2147483647 h 706"/>
              <a:gd name="T22" fmla="*/ 2147483647 w 1587"/>
              <a:gd name="T23" fmla="*/ 2147483647 h 706"/>
              <a:gd name="T24" fmla="*/ 2147483647 w 1587"/>
              <a:gd name="T25" fmla="*/ 2147483647 h 706"/>
              <a:gd name="T26" fmla="*/ 2147483647 w 1587"/>
              <a:gd name="T27" fmla="*/ 2147483647 h 706"/>
              <a:gd name="T28" fmla="*/ 2147483647 w 1587"/>
              <a:gd name="T29" fmla="*/ 2147483647 h 706"/>
              <a:gd name="T30" fmla="*/ 2147483647 w 1587"/>
              <a:gd name="T31" fmla="*/ 2147483647 h 706"/>
              <a:gd name="T32" fmla="*/ 2147483647 w 1587"/>
              <a:gd name="T33" fmla="*/ 2147483647 h 706"/>
              <a:gd name="T34" fmla="*/ 2147483647 w 1587"/>
              <a:gd name="T35" fmla="*/ 2147483647 h 706"/>
              <a:gd name="T36" fmla="*/ 2147483647 w 1587"/>
              <a:gd name="T37" fmla="*/ 2147483647 h 706"/>
              <a:gd name="T38" fmla="*/ 2147483647 w 1587"/>
              <a:gd name="T39" fmla="*/ 2147483647 h 706"/>
              <a:gd name="T40" fmla="*/ 2147483647 w 1587"/>
              <a:gd name="T41" fmla="*/ 2147483647 h 706"/>
              <a:gd name="T42" fmla="*/ 2147483647 w 1587"/>
              <a:gd name="T43" fmla="*/ 2147483647 h 706"/>
              <a:gd name="T44" fmla="*/ 2147483647 w 1587"/>
              <a:gd name="T45" fmla="*/ 2147483647 h 706"/>
              <a:gd name="T46" fmla="*/ 2147483647 w 1587"/>
              <a:gd name="T47" fmla="*/ 2147483647 h 706"/>
              <a:gd name="T48" fmla="*/ 2147483647 w 1587"/>
              <a:gd name="T49" fmla="*/ 2147483647 h 706"/>
              <a:gd name="T50" fmla="*/ 2147483647 w 1587"/>
              <a:gd name="T51" fmla="*/ 2147483647 h 706"/>
              <a:gd name="T52" fmla="*/ 2147483647 w 1587"/>
              <a:gd name="T53" fmla="*/ 2147483647 h 706"/>
              <a:gd name="T54" fmla="*/ 2147483647 w 1587"/>
              <a:gd name="T55" fmla="*/ 2147483647 h 706"/>
              <a:gd name="T56" fmla="*/ 2147483647 w 1587"/>
              <a:gd name="T57" fmla="*/ 2147483647 h 70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587" h="706">
                <a:moveTo>
                  <a:pt x="1587" y="690"/>
                </a:moveTo>
                <a:cubicBezTo>
                  <a:pt x="1473" y="706"/>
                  <a:pt x="1359" y="699"/>
                  <a:pt x="1246" y="681"/>
                </a:cubicBezTo>
                <a:cubicBezTo>
                  <a:pt x="1235" y="676"/>
                  <a:pt x="1224" y="669"/>
                  <a:pt x="1213" y="665"/>
                </a:cubicBezTo>
                <a:cubicBezTo>
                  <a:pt x="1197" y="659"/>
                  <a:pt x="1165" y="649"/>
                  <a:pt x="1165" y="649"/>
                </a:cubicBezTo>
                <a:cubicBezTo>
                  <a:pt x="1053" y="676"/>
                  <a:pt x="933" y="661"/>
                  <a:pt x="824" y="625"/>
                </a:cubicBezTo>
                <a:cubicBezTo>
                  <a:pt x="653" y="632"/>
                  <a:pt x="492" y="640"/>
                  <a:pt x="321" y="633"/>
                </a:cubicBezTo>
                <a:cubicBezTo>
                  <a:pt x="295" y="615"/>
                  <a:pt x="266" y="602"/>
                  <a:pt x="240" y="584"/>
                </a:cubicBezTo>
                <a:cubicBezTo>
                  <a:pt x="216" y="537"/>
                  <a:pt x="178" y="486"/>
                  <a:pt x="143" y="446"/>
                </a:cubicBezTo>
                <a:cubicBezTo>
                  <a:pt x="125" y="426"/>
                  <a:pt x="100" y="412"/>
                  <a:pt x="86" y="389"/>
                </a:cubicBezTo>
                <a:cubicBezTo>
                  <a:pt x="72" y="366"/>
                  <a:pt x="55" y="342"/>
                  <a:pt x="45" y="316"/>
                </a:cubicBezTo>
                <a:cubicBezTo>
                  <a:pt x="34" y="285"/>
                  <a:pt x="36" y="267"/>
                  <a:pt x="13" y="243"/>
                </a:cubicBezTo>
                <a:cubicBezTo>
                  <a:pt x="0" y="203"/>
                  <a:pt x="2" y="227"/>
                  <a:pt x="21" y="170"/>
                </a:cubicBezTo>
                <a:cubicBezTo>
                  <a:pt x="39" y="116"/>
                  <a:pt x="19" y="89"/>
                  <a:pt x="70" y="57"/>
                </a:cubicBezTo>
                <a:cubicBezTo>
                  <a:pt x="149" y="83"/>
                  <a:pt x="330" y="53"/>
                  <a:pt x="410" y="49"/>
                </a:cubicBezTo>
                <a:cubicBezTo>
                  <a:pt x="437" y="46"/>
                  <a:pt x="466" y="50"/>
                  <a:pt x="491" y="41"/>
                </a:cubicBezTo>
                <a:cubicBezTo>
                  <a:pt x="544" y="22"/>
                  <a:pt x="453" y="0"/>
                  <a:pt x="524" y="24"/>
                </a:cubicBezTo>
                <a:cubicBezTo>
                  <a:pt x="558" y="60"/>
                  <a:pt x="593" y="52"/>
                  <a:pt x="646" y="57"/>
                </a:cubicBezTo>
                <a:cubicBezTo>
                  <a:pt x="679" y="79"/>
                  <a:pt x="707" y="100"/>
                  <a:pt x="743" y="114"/>
                </a:cubicBezTo>
                <a:cubicBezTo>
                  <a:pt x="760" y="165"/>
                  <a:pt x="774" y="217"/>
                  <a:pt x="792" y="268"/>
                </a:cubicBezTo>
                <a:cubicBezTo>
                  <a:pt x="797" y="281"/>
                  <a:pt x="819" y="273"/>
                  <a:pt x="832" y="276"/>
                </a:cubicBezTo>
                <a:cubicBezTo>
                  <a:pt x="853" y="286"/>
                  <a:pt x="871" y="293"/>
                  <a:pt x="889" y="308"/>
                </a:cubicBezTo>
                <a:cubicBezTo>
                  <a:pt x="920" y="334"/>
                  <a:pt x="922" y="353"/>
                  <a:pt x="962" y="373"/>
                </a:cubicBezTo>
                <a:cubicBezTo>
                  <a:pt x="986" y="398"/>
                  <a:pt x="1002" y="411"/>
                  <a:pt x="1035" y="422"/>
                </a:cubicBezTo>
                <a:cubicBezTo>
                  <a:pt x="1051" y="419"/>
                  <a:pt x="1068" y="419"/>
                  <a:pt x="1084" y="414"/>
                </a:cubicBezTo>
                <a:cubicBezTo>
                  <a:pt x="1113" y="404"/>
                  <a:pt x="1116" y="376"/>
                  <a:pt x="1149" y="373"/>
                </a:cubicBezTo>
                <a:cubicBezTo>
                  <a:pt x="1200" y="368"/>
                  <a:pt x="1252" y="368"/>
                  <a:pt x="1303" y="365"/>
                </a:cubicBezTo>
                <a:cubicBezTo>
                  <a:pt x="1352" y="316"/>
                  <a:pt x="1314" y="364"/>
                  <a:pt x="1335" y="252"/>
                </a:cubicBezTo>
                <a:cubicBezTo>
                  <a:pt x="1341" y="222"/>
                  <a:pt x="1352" y="210"/>
                  <a:pt x="1368" y="187"/>
                </a:cubicBezTo>
                <a:cubicBezTo>
                  <a:pt x="1377" y="81"/>
                  <a:pt x="1376" y="127"/>
                  <a:pt x="1376" y="49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27" name="Line 17"/>
          <p:cNvSpPr>
            <a:spLocks noChangeShapeType="1"/>
          </p:cNvSpPr>
          <p:nvPr/>
        </p:nvSpPr>
        <p:spPr bwMode="auto">
          <a:xfrm flipH="1">
            <a:off x="8172450" y="3357563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28" name="Line 18"/>
          <p:cNvSpPr>
            <a:spLocks noChangeShapeType="1"/>
          </p:cNvSpPr>
          <p:nvPr/>
        </p:nvSpPr>
        <p:spPr bwMode="auto">
          <a:xfrm flipH="1" flipV="1">
            <a:off x="7885113" y="1916113"/>
            <a:ext cx="71437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29" name="AutoShape 19"/>
          <p:cNvSpPr>
            <a:spLocks noChangeArrowheads="1"/>
          </p:cNvSpPr>
          <p:nvPr/>
        </p:nvSpPr>
        <p:spPr bwMode="auto">
          <a:xfrm>
            <a:off x="3276600" y="2924175"/>
            <a:ext cx="863600" cy="444500"/>
          </a:xfrm>
          <a:prstGeom prst="curvedDownArrow">
            <a:avLst>
              <a:gd name="adj1" fmla="val 38857"/>
              <a:gd name="adj2" fmla="val 7771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17430" name="Text Box 20"/>
          <p:cNvSpPr txBox="1">
            <a:spLocks noChangeArrowheads="1"/>
          </p:cNvSpPr>
          <p:nvPr/>
        </p:nvSpPr>
        <p:spPr bwMode="auto">
          <a:xfrm>
            <a:off x="3046413" y="4581525"/>
            <a:ext cx="30146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FF00"/>
                </a:solidFill>
                <a:latin typeface="Garamond" pitchFamily="18" charset="0"/>
              </a:rPr>
              <a:t>More species,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FF00"/>
                </a:solidFill>
                <a:latin typeface="Garamond" pitchFamily="18" charset="0"/>
              </a:rPr>
              <a:t>Better conditions for survival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FF00"/>
                </a:solidFill>
                <a:latin typeface="Garamond" pitchFamily="18" charset="0"/>
              </a:rPr>
              <a:t>Higher resistancy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FF00"/>
                </a:solidFill>
                <a:latin typeface="Garamond" pitchFamily="18" charset="0"/>
              </a:rPr>
              <a:t>Higher virulency</a:t>
            </a:r>
          </a:p>
        </p:txBody>
      </p:sp>
      <p:pic>
        <p:nvPicPr>
          <p:cNvPr id="17431" name="Picture 21" descr="plak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2087562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2" name="Picture 22" descr="plak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825"/>
            <a:ext cx="1858963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8848632-A27E-4076-B870-AED6995704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0587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ál 4"/>
          <p:cNvSpPr/>
          <p:nvPr/>
        </p:nvSpPr>
        <p:spPr>
          <a:xfrm>
            <a:off x="368300" y="549275"/>
            <a:ext cx="4311650" cy="3375025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3059113" y="476250"/>
            <a:ext cx="4448175" cy="3079750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1830388" y="2016125"/>
            <a:ext cx="4384675" cy="3376613"/>
          </a:xfrm>
          <a:prstGeom prst="ellipse">
            <a:avLst/>
          </a:prstGeom>
          <a:noFill/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437" name="TextovéPole 13"/>
          <p:cNvSpPr txBox="1">
            <a:spLocks noChangeArrowheads="1"/>
          </p:cNvSpPr>
          <p:nvPr/>
        </p:nvSpPr>
        <p:spPr bwMode="auto">
          <a:xfrm>
            <a:off x="1763713" y="1406525"/>
            <a:ext cx="992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92D050"/>
                </a:solidFill>
                <a:latin typeface="Arial" charset="0"/>
              </a:rPr>
              <a:t>Mikrobs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424238" y="4149725"/>
            <a:ext cx="228758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solidFill>
                  <a:schemeClr val="tx1">
                    <a:lumMod val="95000"/>
                  </a:schemeClr>
                </a:solidFill>
              </a:rPr>
              <a:t> Hard </a:t>
            </a:r>
            <a:r>
              <a:rPr lang="cs-CZ" dirty="0" err="1">
                <a:solidFill>
                  <a:schemeClr val="tx1">
                    <a:lumMod val="95000"/>
                  </a:schemeClr>
                </a:solidFill>
              </a:rPr>
              <a:t>dental</a:t>
            </a:r>
            <a:r>
              <a:rPr lang="cs-CZ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95000"/>
                  </a:schemeClr>
                </a:solidFill>
              </a:rPr>
              <a:t>tissues</a:t>
            </a:r>
            <a:r>
              <a:rPr lang="cs-CZ" dirty="0">
                <a:solidFill>
                  <a:schemeClr val="tx1">
                    <a:lumMod val="95000"/>
                  </a:schemeClr>
                </a:solidFill>
              </a:rPr>
              <a:t> </a:t>
            </a:r>
          </a:p>
        </p:txBody>
      </p:sp>
      <p:sp>
        <p:nvSpPr>
          <p:cNvPr id="18439" name="TextovéPole 16"/>
          <p:cNvSpPr txBox="1">
            <a:spLocks noChangeArrowheads="1"/>
          </p:cNvSpPr>
          <p:nvPr/>
        </p:nvSpPr>
        <p:spPr bwMode="auto">
          <a:xfrm>
            <a:off x="3744913" y="2349500"/>
            <a:ext cx="719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FF00"/>
                </a:solidFill>
                <a:latin typeface="Arial" charset="0"/>
              </a:rPr>
              <a:t>Time</a:t>
            </a:r>
          </a:p>
        </p:txBody>
      </p:sp>
      <p:sp>
        <p:nvSpPr>
          <p:cNvPr id="18440" name="TextovéPole 1"/>
          <p:cNvSpPr txBox="1">
            <a:spLocks noChangeArrowheads="1"/>
          </p:cNvSpPr>
          <p:nvPr/>
        </p:nvSpPr>
        <p:spPr bwMode="auto">
          <a:xfrm>
            <a:off x="5580063" y="1484313"/>
            <a:ext cx="915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charset="0"/>
              </a:rPr>
              <a:t>Sugars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0914365-0B85-44E2-B4EA-1B9DD29A7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09"/>
    </mc:Choice>
    <mc:Fallback>
      <p:transition spd="slow" advTm="52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Metabolic activity</a:t>
            </a:r>
          </a:p>
        </p:txBody>
      </p:sp>
      <p:sp>
        <p:nvSpPr>
          <p:cNvPr id="11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lenka.roubalikova@tiscali.cz</a:t>
            </a:r>
          </a:p>
        </p:txBody>
      </p:sp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C159F7-3331-4C0D-A716-883D47676BA8}" type="slidenum">
              <a:rPr lang="cs-CZ" altLang="cs-CZ"/>
              <a:pPr>
                <a:defRPr/>
              </a:pPr>
              <a:t>18</a:t>
            </a:fld>
            <a:endParaRPr lang="cs-CZ" altLang="cs-CZ"/>
          </a:p>
        </p:txBody>
      </p:sp>
      <p:sp>
        <p:nvSpPr>
          <p:cNvPr id="19461" name="Line 2"/>
          <p:cNvSpPr>
            <a:spLocks noChangeShapeType="1"/>
          </p:cNvSpPr>
          <p:nvPr/>
        </p:nvSpPr>
        <p:spPr bwMode="auto">
          <a:xfrm>
            <a:off x="1331913" y="1557338"/>
            <a:ext cx="71437" cy="42481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2" name="Line 3"/>
          <p:cNvSpPr>
            <a:spLocks noChangeShapeType="1"/>
          </p:cNvSpPr>
          <p:nvPr/>
        </p:nvSpPr>
        <p:spPr bwMode="auto">
          <a:xfrm flipV="1">
            <a:off x="1403350" y="5734050"/>
            <a:ext cx="5976938" cy="714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3" name="Text Box 4"/>
          <p:cNvSpPr txBox="1">
            <a:spLocks noChangeArrowheads="1"/>
          </p:cNvSpPr>
          <p:nvPr/>
        </p:nvSpPr>
        <p:spPr bwMode="auto">
          <a:xfrm>
            <a:off x="447675" y="1660525"/>
            <a:ext cx="53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Garamond" pitchFamily="18" charset="0"/>
              </a:rPr>
              <a:t>pH </a:t>
            </a:r>
          </a:p>
        </p:txBody>
      </p:sp>
      <p:sp>
        <p:nvSpPr>
          <p:cNvPr id="19464" name="Line 5"/>
          <p:cNvSpPr>
            <a:spLocks noChangeShapeType="1"/>
          </p:cNvSpPr>
          <p:nvPr/>
        </p:nvSpPr>
        <p:spPr bwMode="auto">
          <a:xfrm flipH="1">
            <a:off x="1116013" y="4221163"/>
            <a:ext cx="2303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5" name="Text Box 6"/>
          <p:cNvSpPr txBox="1">
            <a:spLocks noChangeArrowheads="1"/>
          </p:cNvSpPr>
          <p:nvPr/>
        </p:nvSpPr>
        <p:spPr bwMode="auto">
          <a:xfrm>
            <a:off x="1384300" y="6126163"/>
            <a:ext cx="6283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Garamond" pitchFamily="18" charset="0"/>
              </a:rPr>
              <a:t>0                                                                                                  50</a:t>
            </a:r>
          </a:p>
        </p:txBody>
      </p:sp>
      <p:sp>
        <p:nvSpPr>
          <p:cNvPr id="19466" name="Text Box 7"/>
          <p:cNvSpPr txBox="1">
            <a:spLocks noChangeArrowheads="1"/>
          </p:cNvSpPr>
          <p:nvPr/>
        </p:nvSpPr>
        <p:spPr bwMode="auto">
          <a:xfrm>
            <a:off x="8224838" y="6053138"/>
            <a:ext cx="528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Garamond" pitchFamily="18" charset="0"/>
              </a:rPr>
              <a:t>min</a:t>
            </a:r>
          </a:p>
        </p:txBody>
      </p:sp>
      <p:sp>
        <p:nvSpPr>
          <p:cNvPr id="19467" name="Freeform 8"/>
          <p:cNvSpPr>
            <a:spLocks/>
          </p:cNvSpPr>
          <p:nvPr/>
        </p:nvSpPr>
        <p:spPr bwMode="auto">
          <a:xfrm>
            <a:off x="1835150" y="1123950"/>
            <a:ext cx="4464050" cy="3732213"/>
          </a:xfrm>
          <a:custGeom>
            <a:avLst/>
            <a:gdLst>
              <a:gd name="T0" fmla="*/ 0 w 2812"/>
              <a:gd name="T1" fmla="*/ 0 h 2351"/>
              <a:gd name="T2" fmla="*/ 2147483647 w 2812"/>
              <a:gd name="T3" fmla="*/ 2147483647 h 2351"/>
              <a:gd name="T4" fmla="*/ 2147483647 w 2812"/>
              <a:gd name="T5" fmla="*/ 2147483647 h 235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12" h="2351">
                <a:moveTo>
                  <a:pt x="0" y="0"/>
                </a:moveTo>
                <a:cubicBezTo>
                  <a:pt x="60" y="1047"/>
                  <a:pt x="121" y="2095"/>
                  <a:pt x="590" y="2223"/>
                </a:cubicBezTo>
                <a:cubicBezTo>
                  <a:pt x="1059" y="2351"/>
                  <a:pt x="2366" y="1058"/>
                  <a:pt x="2812" y="771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8" name="Text Box 9"/>
          <p:cNvSpPr txBox="1">
            <a:spLocks noChangeArrowheads="1"/>
          </p:cNvSpPr>
          <p:nvPr/>
        </p:nvSpPr>
        <p:spPr bwMode="auto">
          <a:xfrm>
            <a:off x="519113" y="4037013"/>
            <a:ext cx="45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Garamond" pitchFamily="18" charset="0"/>
              </a:rPr>
              <a:t>5,0</a:t>
            </a:r>
          </a:p>
        </p:txBody>
      </p:sp>
      <p:sp>
        <p:nvSpPr>
          <p:cNvPr id="19469" name="TextovéPole 3"/>
          <p:cNvSpPr txBox="1">
            <a:spLocks noChangeArrowheads="1"/>
          </p:cNvSpPr>
          <p:nvPr/>
        </p:nvSpPr>
        <p:spPr bwMode="auto">
          <a:xfrm>
            <a:off x="5795963" y="4037013"/>
            <a:ext cx="23796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800">
                <a:latin typeface="Arial" charset="0"/>
              </a:rPr>
              <a:t>Stephan </a:t>
            </a:r>
          </a:p>
        </p:txBody>
      </p:sp>
      <p:sp>
        <p:nvSpPr>
          <p:cNvPr id="19470" name="TextovéPole 4"/>
          <p:cNvSpPr txBox="1">
            <a:spLocks noChangeArrowheads="1"/>
          </p:cNvSpPr>
          <p:nvPr/>
        </p:nvSpPr>
        <p:spPr bwMode="auto">
          <a:xfrm>
            <a:off x="6167438" y="5065713"/>
            <a:ext cx="2441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charset="0"/>
              </a:rPr>
              <a:t> Dissolving  of enamel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4914D76-5A7C-401A-B3E1-CADCA6B65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507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lenka.roubalikova@tiscali.cz</a:t>
            </a:r>
          </a:p>
        </p:txBody>
      </p:sp>
      <p:sp>
        <p:nvSpPr>
          <p:cNvPr id="13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943454-B8A3-4769-99BC-82292CEC76CB}" type="slidenum">
              <a:rPr lang="cs-CZ" altLang="cs-CZ"/>
              <a:pPr>
                <a:defRPr/>
              </a:pPr>
              <a:t>19</a:t>
            </a:fld>
            <a:endParaRPr lang="cs-CZ" altLang="cs-CZ"/>
          </a:p>
        </p:txBody>
      </p:sp>
      <p:sp>
        <p:nvSpPr>
          <p:cNvPr id="20484" name="Freeform 2"/>
          <p:cNvSpPr>
            <a:spLocks/>
          </p:cNvSpPr>
          <p:nvPr/>
        </p:nvSpPr>
        <p:spPr bwMode="auto">
          <a:xfrm rot="-730663">
            <a:off x="5278438" y="2698750"/>
            <a:ext cx="889000" cy="3108325"/>
          </a:xfrm>
          <a:custGeom>
            <a:avLst/>
            <a:gdLst>
              <a:gd name="T0" fmla="*/ 2147483647 w 560"/>
              <a:gd name="T1" fmla="*/ 0 h 1448"/>
              <a:gd name="T2" fmla="*/ 2147483647 w 560"/>
              <a:gd name="T3" fmla="*/ 2147483647 h 1448"/>
              <a:gd name="T4" fmla="*/ 0 w 560"/>
              <a:gd name="T5" fmla="*/ 2147483647 h 1448"/>
              <a:gd name="T6" fmla="*/ 2147483647 w 560"/>
              <a:gd name="T7" fmla="*/ 2147483647 h 1448"/>
              <a:gd name="T8" fmla="*/ 2147483647 w 560"/>
              <a:gd name="T9" fmla="*/ 2147483647 h 1448"/>
              <a:gd name="T10" fmla="*/ 2147483647 w 560"/>
              <a:gd name="T11" fmla="*/ 2147483647 h 1448"/>
              <a:gd name="T12" fmla="*/ 2147483647 w 560"/>
              <a:gd name="T13" fmla="*/ 2147483647 h 1448"/>
              <a:gd name="T14" fmla="*/ 2147483647 w 560"/>
              <a:gd name="T15" fmla="*/ 2147483647 h 1448"/>
              <a:gd name="T16" fmla="*/ 2147483647 w 560"/>
              <a:gd name="T17" fmla="*/ 2147483647 h 1448"/>
              <a:gd name="T18" fmla="*/ 2147483647 w 560"/>
              <a:gd name="T19" fmla="*/ 2147483647 h 1448"/>
              <a:gd name="T20" fmla="*/ 2147483647 w 560"/>
              <a:gd name="T21" fmla="*/ 2147483647 h 1448"/>
              <a:gd name="T22" fmla="*/ 2147483647 w 560"/>
              <a:gd name="T23" fmla="*/ 2147483647 h 1448"/>
              <a:gd name="T24" fmla="*/ 2147483647 w 560"/>
              <a:gd name="T25" fmla="*/ 2147483647 h 1448"/>
              <a:gd name="T26" fmla="*/ 2147483647 w 560"/>
              <a:gd name="T27" fmla="*/ 2147483647 h 1448"/>
              <a:gd name="T28" fmla="*/ 2147483647 w 560"/>
              <a:gd name="T29" fmla="*/ 2147483647 h 144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60" h="1448">
                <a:moveTo>
                  <a:pt x="72" y="0"/>
                </a:moveTo>
                <a:cubicBezTo>
                  <a:pt x="61" y="44"/>
                  <a:pt x="40" y="84"/>
                  <a:pt x="32" y="128"/>
                </a:cubicBezTo>
                <a:cubicBezTo>
                  <a:pt x="20" y="194"/>
                  <a:pt x="16" y="263"/>
                  <a:pt x="0" y="328"/>
                </a:cubicBezTo>
                <a:cubicBezTo>
                  <a:pt x="3" y="435"/>
                  <a:pt x="3" y="541"/>
                  <a:pt x="8" y="648"/>
                </a:cubicBezTo>
                <a:cubicBezTo>
                  <a:pt x="9" y="664"/>
                  <a:pt x="20" y="688"/>
                  <a:pt x="24" y="704"/>
                </a:cubicBezTo>
                <a:cubicBezTo>
                  <a:pt x="45" y="781"/>
                  <a:pt x="60" y="856"/>
                  <a:pt x="96" y="928"/>
                </a:cubicBezTo>
                <a:cubicBezTo>
                  <a:pt x="109" y="955"/>
                  <a:pt x="125" y="979"/>
                  <a:pt x="136" y="1008"/>
                </a:cubicBezTo>
                <a:cubicBezTo>
                  <a:pt x="144" y="1029"/>
                  <a:pt x="142" y="1045"/>
                  <a:pt x="152" y="1064"/>
                </a:cubicBezTo>
                <a:cubicBezTo>
                  <a:pt x="173" y="1106"/>
                  <a:pt x="163" y="1071"/>
                  <a:pt x="192" y="1112"/>
                </a:cubicBezTo>
                <a:cubicBezTo>
                  <a:pt x="199" y="1122"/>
                  <a:pt x="201" y="1135"/>
                  <a:pt x="208" y="1144"/>
                </a:cubicBezTo>
                <a:cubicBezTo>
                  <a:pt x="222" y="1162"/>
                  <a:pt x="256" y="1192"/>
                  <a:pt x="256" y="1192"/>
                </a:cubicBezTo>
                <a:cubicBezTo>
                  <a:pt x="269" y="1231"/>
                  <a:pt x="281" y="1259"/>
                  <a:pt x="320" y="1272"/>
                </a:cubicBezTo>
                <a:cubicBezTo>
                  <a:pt x="356" y="1319"/>
                  <a:pt x="337" y="1293"/>
                  <a:pt x="376" y="1352"/>
                </a:cubicBezTo>
                <a:cubicBezTo>
                  <a:pt x="381" y="1360"/>
                  <a:pt x="393" y="1362"/>
                  <a:pt x="400" y="1368"/>
                </a:cubicBezTo>
                <a:cubicBezTo>
                  <a:pt x="446" y="1406"/>
                  <a:pt x="496" y="1448"/>
                  <a:pt x="560" y="1448"/>
                </a:cubicBezTo>
              </a:path>
            </a:pathLst>
          </a:custGeom>
          <a:solidFill>
            <a:schemeClr val="hlink"/>
          </a:solidFill>
          <a:ln w="76200" cmpd="sng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3811" name="Text Box 3"/>
          <p:cNvSpPr txBox="1">
            <a:spLocks noChangeArrowheads="1"/>
          </p:cNvSpPr>
          <p:nvPr/>
        </p:nvSpPr>
        <p:spPr bwMode="auto">
          <a:xfrm>
            <a:off x="4356100" y="4581525"/>
            <a:ext cx="1008063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itchFamily="18" charset="0"/>
              </a:rPr>
              <a:t>Ca</a:t>
            </a:r>
            <a:r>
              <a:rPr lang="cs-CZ" altLang="cs-CZ" sz="2400" b="1" baseline="30000">
                <a:latin typeface="Times New Roman" pitchFamily="18" charset="0"/>
              </a:rPr>
              <a:t>2</a:t>
            </a:r>
            <a:r>
              <a:rPr lang="en-US" altLang="cs-CZ" sz="2400" b="1" baseline="30000">
                <a:latin typeface="Times New Roman" pitchFamily="18" charset="0"/>
                <a:cs typeface="Times New Roman" pitchFamily="18" charset="0"/>
              </a:rPr>
              <a:t>+</a:t>
            </a:r>
            <a:endParaRPr lang="cs-CZ" altLang="cs-CZ" sz="2400" b="1" baseline="30000"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cs-CZ" sz="2400" b="1" baseline="30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itchFamily="18" charset="0"/>
              </a:rPr>
              <a:t>PO</a:t>
            </a:r>
            <a:r>
              <a:rPr lang="cs-CZ" altLang="cs-CZ" sz="2400" b="1" baseline="-25000">
                <a:latin typeface="Times New Roman" pitchFamily="18" charset="0"/>
              </a:rPr>
              <a:t>4</a:t>
            </a:r>
            <a:r>
              <a:rPr lang="cs-CZ" altLang="cs-CZ" sz="2400" b="1" baseline="30000">
                <a:latin typeface="Times New Roman" pitchFamily="18" charset="0"/>
              </a:rPr>
              <a:t>3-</a:t>
            </a:r>
            <a:endParaRPr lang="cs-CZ" altLang="cs-CZ" sz="1800" b="1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Garamond" pitchFamily="18" charset="0"/>
              </a:rPr>
              <a:t>F</a:t>
            </a:r>
            <a:r>
              <a:rPr lang="en-US" altLang="cs-CZ" sz="2400" b="1">
                <a:latin typeface="Garamond" pitchFamily="18" charset="0"/>
              </a:rPr>
              <a:t>-</a:t>
            </a:r>
            <a:r>
              <a:rPr lang="cs-CZ" altLang="cs-CZ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cs-CZ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3812" name="Rectangle 4"/>
          <p:cNvSpPr>
            <a:spLocks noChangeArrowheads="1"/>
          </p:cNvSpPr>
          <p:nvPr/>
        </p:nvSpPr>
        <p:spPr bwMode="auto">
          <a:xfrm>
            <a:off x="5795963" y="3933825"/>
            <a:ext cx="738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Ca</a:t>
            </a:r>
            <a:r>
              <a:rPr lang="cs-CZ" altLang="cs-CZ" sz="2400" baseline="30000">
                <a:latin typeface="Times New Roman" pitchFamily="18" charset="0"/>
              </a:rPr>
              <a:t>2</a:t>
            </a:r>
            <a:r>
              <a:rPr lang="en-US" altLang="cs-CZ" sz="2400" baseline="30000">
                <a:latin typeface="Times New Roman" pitchFamily="18" charset="0"/>
              </a:rPr>
              <a:t>+</a:t>
            </a:r>
            <a:endParaRPr lang="cs-CZ" altLang="cs-CZ" sz="2400" baseline="30000">
              <a:latin typeface="Times New Roman" pitchFamily="18" charset="0"/>
            </a:endParaRPr>
          </a:p>
        </p:txBody>
      </p:sp>
      <p:sp>
        <p:nvSpPr>
          <p:cNvPr id="503813" name="Rectangle 5"/>
          <p:cNvSpPr>
            <a:spLocks noChangeArrowheads="1"/>
          </p:cNvSpPr>
          <p:nvPr/>
        </p:nvSpPr>
        <p:spPr bwMode="auto">
          <a:xfrm>
            <a:off x="6227763" y="4437063"/>
            <a:ext cx="922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PO</a:t>
            </a:r>
            <a:r>
              <a:rPr lang="cs-CZ" altLang="cs-CZ" sz="2400" baseline="-25000">
                <a:latin typeface="Times New Roman" pitchFamily="18" charset="0"/>
              </a:rPr>
              <a:t>4</a:t>
            </a:r>
            <a:r>
              <a:rPr lang="cs-CZ" altLang="cs-CZ" sz="2400">
                <a:latin typeface="Times New Roman" pitchFamily="18" charset="0"/>
              </a:rPr>
              <a:t> </a:t>
            </a:r>
            <a:r>
              <a:rPr lang="cs-CZ" altLang="cs-CZ" sz="2400" baseline="30000">
                <a:latin typeface="Times New Roman" pitchFamily="18" charset="0"/>
              </a:rPr>
              <a:t>3</a:t>
            </a:r>
            <a:r>
              <a:rPr lang="en-US" altLang="cs-CZ" sz="2400" baseline="30000"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20488" name="AutoShape 6"/>
          <p:cNvSpPr>
            <a:spLocks noChangeArrowheads="1"/>
          </p:cNvSpPr>
          <p:nvPr/>
        </p:nvSpPr>
        <p:spPr bwMode="auto">
          <a:xfrm rot="-1955954">
            <a:off x="5003800" y="4365625"/>
            <a:ext cx="792163" cy="217488"/>
          </a:xfrm>
          <a:prstGeom prst="leftRightArrow">
            <a:avLst>
              <a:gd name="adj1" fmla="val 50000"/>
              <a:gd name="adj2" fmla="val 7284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20489" name="AutoShape 7"/>
          <p:cNvSpPr>
            <a:spLocks noChangeArrowheads="1"/>
          </p:cNvSpPr>
          <p:nvPr/>
        </p:nvSpPr>
        <p:spPr bwMode="auto">
          <a:xfrm rot="-1711891">
            <a:off x="5292725" y="4868863"/>
            <a:ext cx="792163" cy="217487"/>
          </a:xfrm>
          <a:prstGeom prst="leftRightArrow">
            <a:avLst>
              <a:gd name="adj1" fmla="val 50000"/>
              <a:gd name="adj2" fmla="val 7284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20490" name="AutoShape 8"/>
          <p:cNvSpPr>
            <a:spLocks noChangeArrowheads="1"/>
          </p:cNvSpPr>
          <p:nvPr/>
        </p:nvSpPr>
        <p:spPr bwMode="auto">
          <a:xfrm rot="-2248281">
            <a:off x="5651500" y="5445125"/>
            <a:ext cx="792163" cy="217488"/>
          </a:xfrm>
          <a:prstGeom prst="leftRightArrow">
            <a:avLst>
              <a:gd name="adj1" fmla="val 50000"/>
              <a:gd name="adj2" fmla="val 7284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20491" name="Text Box 9"/>
          <p:cNvSpPr txBox="1">
            <a:spLocks noChangeArrowheads="1"/>
          </p:cNvSpPr>
          <p:nvPr/>
        </p:nvSpPr>
        <p:spPr bwMode="auto">
          <a:xfrm>
            <a:off x="5795963" y="1916113"/>
            <a:ext cx="25987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Ca</a:t>
            </a:r>
            <a:r>
              <a:rPr lang="cs-CZ" altLang="cs-CZ" sz="2400" baseline="-25000">
                <a:latin typeface="Times New Roman" pitchFamily="18" charset="0"/>
              </a:rPr>
              <a:t>10</a:t>
            </a:r>
            <a:r>
              <a:rPr lang="cs-CZ" altLang="cs-CZ" sz="2400">
                <a:latin typeface="Times New Roman" pitchFamily="18" charset="0"/>
              </a:rPr>
              <a:t>(PO</a:t>
            </a:r>
            <a:r>
              <a:rPr lang="cs-CZ" altLang="cs-CZ" sz="2400" baseline="-25000">
                <a:latin typeface="Times New Roman" pitchFamily="18" charset="0"/>
              </a:rPr>
              <a:t>4</a:t>
            </a:r>
            <a:r>
              <a:rPr lang="cs-CZ" altLang="cs-CZ" sz="2400">
                <a:latin typeface="Times New Roman" pitchFamily="18" charset="0"/>
              </a:rPr>
              <a:t>)</a:t>
            </a:r>
            <a:r>
              <a:rPr lang="cs-CZ" altLang="cs-CZ" sz="2400" baseline="-25000">
                <a:latin typeface="Times New Roman" pitchFamily="18" charset="0"/>
              </a:rPr>
              <a:t>6</a:t>
            </a:r>
            <a:r>
              <a:rPr lang="cs-CZ" altLang="cs-CZ" sz="2400">
                <a:latin typeface="Times New Roman" pitchFamily="18" charset="0"/>
              </a:rPr>
              <a:t>(OH)</a:t>
            </a:r>
            <a:r>
              <a:rPr lang="cs-CZ" altLang="cs-CZ" sz="2400" baseline="-25000">
                <a:latin typeface="Times New Roman" pitchFamily="18" charset="0"/>
              </a:rPr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Ca</a:t>
            </a:r>
            <a:r>
              <a:rPr lang="cs-CZ" altLang="cs-CZ" sz="2400" baseline="-25000">
                <a:latin typeface="Times New Roman" pitchFamily="18" charset="0"/>
              </a:rPr>
              <a:t>10</a:t>
            </a:r>
            <a:r>
              <a:rPr lang="cs-CZ" altLang="cs-CZ" sz="2400">
                <a:latin typeface="Times New Roman" pitchFamily="18" charset="0"/>
              </a:rPr>
              <a:t>(PO4)</a:t>
            </a:r>
            <a:r>
              <a:rPr lang="cs-CZ" altLang="cs-CZ" sz="2400" baseline="-25000">
                <a:latin typeface="Times New Roman" pitchFamily="18" charset="0"/>
              </a:rPr>
              <a:t>6</a:t>
            </a:r>
            <a:r>
              <a:rPr lang="cs-CZ" altLang="cs-CZ" sz="2400">
                <a:latin typeface="Times New Roman" pitchFamily="18" charset="0"/>
              </a:rPr>
              <a:t>F</a:t>
            </a:r>
            <a:r>
              <a:rPr lang="cs-CZ" altLang="cs-CZ" sz="2400" baseline="-25000">
                <a:latin typeface="Times New Roman" pitchFamily="18" charset="0"/>
              </a:rPr>
              <a:t>2</a:t>
            </a:r>
            <a:endParaRPr lang="cs-CZ" altLang="cs-CZ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503818" name="Text Box 10"/>
          <p:cNvSpPr txBox="1">
            <a:spLocks noChangeArrowheads="1"/>
          </p:cNvSpPr>
          <p:nvPr/>
        </p:nvSpPr>
        <p:spPr bwMode="auto">
          <a:xfrm>
            <a:off x="7143750" y="5191125"/>
            <a:ext cx="757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Garamond" pitchFamily="18" charset="0"/>
              </a:rPr>
              <a:t>OH</a:t>
            </a:r>
            <a:r>
              <a:rPr lang="cs-CZ" altLang="cs-CZ" sz="2400" b="1" baseline="30000">
                <a:latin typeface="Garamond" pitchFamily="18" charset="0"/>
              </a:rPr>
              <a:t>-</a:t>
            </a:r>
            <a:endParaRPr lang="cs-CZ" altLang="cs-CZ" sz="2400" b="1">
              <a:latin typeface="Garamond" pitchFamily="18" charset="0"/>
            </a:endParaRPr>
          </a:p>
        </p:txBody>
      </p:sp>
      <p:pic>
        <p:nvPicPr>
          <p:cNvPr id="20493" name="Picture 11" descr="inickaz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57338"/>
            <a:ext cx="2190750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F8638B7-DA82-4D8E-9D18-85CDBB348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033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2 -0.004  0.012 -0.04528  0.037 -0.04262  C 0.075 -0.03862  0.09 -0.00932  0.125 -0.03862  C 0.147 -0.05594  0.173 -0.09988  0.192 -0.09855  C 0.235 -0.09722  0.244 -0.05194  0.244 -0.01065  C 0.245 0.04794  0.189 0.09722  0.121 0.10255  C 0.052 0.10654  -0.005 0.04395  0 0  Z" pathEditMode="relative" ptsTypes="">
                                      <p:cBhvr>
                                        <p:cTn id="8" dur="5000" fill="hold"/>
                                        <p:tgtEl>
                                          <p:spTgt spid="503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  0.017 -0.08657  0.017 -0.08657  C 0.034 -0.15715  0.061 -0.18512  0.1 -0.18512  C 0.12 -0.18512  0.138 -0.17446  0.152 -0.15715  C 0.162 -0.14517  0.174 -0.13851  0.187 -0.13851  C 0.212 -0.13851  0.233 -0.16248  0.241 -0.19711  C 0.241 -0.19711  0.25 -0.23839  0.25 -0.23839  C 0.25 -0.23839  0.232 -0.15049  0.232 -0.15049  C 0.215 -0.08124  0.188 -0.05327  0.15 -0.05327  C 0.13 -0.05327  0.111 -0.06393  0.096 -0.08257  C 0.087 -0.09323  0.075 -0.09988  0.063 -0.09988  C 0.038 -0.09988  0.017 -0.07591  0.009 -0.04129  C 0.009 -0.04129  0 0  0 0  Z" pathEditMode="relative" ptsTypes="">
                                      <p:cBhvr>
                                        <p:cTn id="10" dur="5000" fill="hold"/>
                                        <p:tgtEl>
                                          <p:spTgt spid="503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15607E-6 C -0.02882 -0.00139 -0.05695 -0.003 -0.08559 -0.00647 C -0.09497 -0.00763 -0.10521 -0.00948 -0.11424 -0.01272 C -0.11754 -0.01387 -0.12379 -0.01688 -0.12379 -0.01665 C -0.13507 -0.0326 -0.11216 -0.04347 -0.10313 -0.04647 C -0.09306 -0.04578 -0.08299 -0.04601 -0.07292 -0.04439 C -0.06823 -0.0437 -0.0599 -0.03653 -0.05556 -0.03399 C -0.04306 -0.02682 -0.03021 -0.02058 -0.01736 -0.0148 C -0.00122 -0.00763 -0.00573 -0.01318 0.00642 -0.00855 C 0.02187 -0.00254 0.03663 0.00208 0.05243 0.00624 C 0.11319 -0.003 0.07708 0.00994 0.10486 -0.00855 C 0.1085 -0.01087 0.1125 -0.01225 0.11597 -0.0148 C 0.12135 -0.01873 0.13177 -0.02751 0.13177 -0.02728 C 0.1368 -0.03792 0.1401 -0.03306 0.14288 -0.04439 C 0.14149 -0.05202 0.14045 -0.06289 0.13663 -0.06983 C 0.12621 -0.08925 0.11267 -0.09896 0.09531 -0.10358 C 0.07777 -0.1015 0.06198 -0.09688 0.046 -0.0867 C 0.02708 -0.07468 0.00972 -0.05618 -0.01111 -0.05087 C -0.0257 -0.03075 3.05556E-6 -0.06474 -0.02848 -0.03607 C -0.03559 -0.0289 -0.03924 -0.02358 -0.04757 -0.01919 C -0.06268 0.00162 -0.07587 0.00671 -0.09514 0.01688 C -0.11407 0.01411 -0.12552 0.00717 -0.13646 -0.0148 C -0.13594 -0.01826 -0.13629 -0.0222 -0.1349 -0.02543 C -0.13212 -0.03168 -0.11962 -0.03306 -0.1158 -0.03399 C -0.08854 -0.03214 -0.06337 -0.02636 -0.03646 -0.02335 C -0.02691 -0.02081 -0.01736 -0.0178 -0.00782 -0.0148 C 0.0092 -0.01734 0.00625 -0.01595 0.01597 -0.03168 C 0.01753 -0.04254 0.01944 -0.05248 0.02066 -0.06358 C 0.01909 -0.07907 0.01909 -0.07329 0.01909 -0.08046 " pathEditMode="relative" rAng="0" ptsTypes="ffffffffffffffffffffffffffffA">
                                      <p:cBhvr>
                                        <p:cTn id="12" dur="5000" fill="hold"/>
                                        <p:tgtEl>
                                          <p:spTgt spid="5038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434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0324 C 0.01493 0.02821 0.03698 0.06104 0.05503 0.07422 C 0.08194 0.09503 0.10798 0.10312 0.11302 0.09225 C 0.11701 0.08185 0.09896 0.05572 0.07205 0.03491 C 0.05399 0.02173 0.021 0.01248 -0.00799 0.0111 C -0.03594 0.01248 -0.06997 0.02173 -0.08802 0.03491 C -0.11493 0.05572 -0.13299 0.08185 -0.12795 0.09225 C -0.12292 0.10312 -0.09705 0.09503 -0.07101 0.07422 C -0.05295 0.06104 -0.03004 0.02821 -0.01597 -0.00324 C -0.00104 -0.03584 0.00903 -0.07908 0.00903 -0.10659 C 0.00903 -0.14844 0.00208 -0.18104 -0.00799 -0.18104 C -0.01702 -0.18104 -0.025 -0.14844 -0.025 -0.10659 C -0.025 -0.07908 -0.01407 -0.03584 2.77778E-6 -0.00324 Z " pathEditMode="relative" rAng="0" ptsTypes="fffffffffffff">
                                      <p:cBhvr>
                                        <p:cTn id="14" dur="5000" fill="hold"/>
                                        <p:tgtEl>
                                          <p:spTgt spid="503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-358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5 -0.03676 C -0.05156 -0.03237 -0.05469 -0.02659 -0.06059 -0.02404 C -0.06597 -0.02474 -0.07135 -0.0245 -0.07656 -0.02612 C -0.07847 -0.02682 -0.07934 -0.03005 -0.08125 -0.03052 C -0.08316 -0.03098 -0.09028 -0.02728 -0.09236 -0.02612 C -0.10156 -0.00832 -0.1026 -0.0104 -0.11944 -0.00716 C -0.12795 -0.00346 -0.12188 -0.00739 -0.13056 0.00555 C -0.13854 0.01735 -0.14566 0.02867 -0.15278 0.04139 C -0.15677 0.04856 -0.16545 0.06266 -0.16545 0.06266 C -0.17535 0.1022 -0.19236 0.09272 -0.22413 0.09434 C -0.22622 0.09365 -0.22865 0.09365 -0.23056 0.09226 C -0.23194 0.09133 -0.23212 0.0881 -0.23368 0.08787 C -0.23837 0.08717 -0.24323 0.08925 -0.24792 0.08995 C -0.25139 0.09457 -0.25313 0.09966 -0.25747 0.10266 " pathEditMode="relative" ptsTypes="fffffffffffffA">
                                      <p:cBhvr>
                                        <p:cTn id="16" dur="5000" fill="hold"/>
                                        <p:tgtEl>
                                          <p:spTgt spid="503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73 -0.02266 0.02049 -0.02335 0.03646 -0.02543 C 0.04185 -0.03006 0.04254 -0.02959 0.04601 -0.03792 C 0.04983 -0.04693 0.04532 -0.04878 0.054 -0.05271 C 0.05816 -0.05849 0.06268 -0.06081 0.06823 -0.06335 C 0.07813 -0.07584 0.09653 -0.07445 0.10799 -0.08462 C 0.11806 -0.09364 0.12448 -0.10659 0.13646 -0.11191 C 0.13803 -0.11329 0.13994 -0.11445 0.14132 -0.1163 C 0.14271 -0.11815 0.14289 -0.12092 0.14445 -0.12254 C 0.1481 -0.12624 0.15886 -0.12948 0.16355 -0.1311 C 0.17414 -0.14058 0.18577 -0.14404 0.19844 -0.14589 C 0.20869 -0.15468 0.20539 -0.15075 0.20955 -0.1563 " pathEditMode="relative" ptsTypes="fffffffffffA">
                                      <p:cBhvr>
                                        <p:cTn id="18" dur="5000" fill="hold"/>
                                        <p:tgtEl>
                                          <p:spTgt spid="503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038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 algn="ctr">
              <a:defRPr/>
            </a:pPr>
            <a:fld id="{91549BB2-B2E0-43C5-B7B9-BF43032C18C6}" type="slidenum">
              <a:rPr lang="cs-CZ" altLang="cs-CZ"/>
              <a:pPr algn="ctr">
                <a:defRPr/>
              </a:pPr>
              <a:t>2</a:t>
            </a:fld>
            <a:endParaRPr lang="cs-CZ" altLang="cs-CZ"/>
          </a:p>
        </p:txBody>
      </p:sp>
      <p:sp>
        <p:nvSpPr>
          <p:cNvPr id="3075" name="Freeform 2"/>
          <p:cNvSpPr>
            <a:spLocks/>
          </p:cNvSpPr>
          <p:nvPr/>
        </p:nvSpPr>
        <p:spPr bwMode="auto">
          <a:xfrm>
            <a:off x="3563938" y="3284538"/>
            <a:ext cx="2074862" cy="3600450"/>
          </a:xfrm>
          <a:custGeom>
            <a:avLst/>
            <a:gdLst>
              <a:gd name="T0" fmla="*/ 0 w 1307"/>
              <a:gd name="T1" fmla="*/ 2147483647 h 2268"/>
              <a:gd name="T2" fmla="*/ 2147483647 w 1307"/>
              <a:gd name="T3" fmla="*/ 2147483647 h 2268"/>
              <a:gd name="T4" fmla="*/ 2147483647 w 1307"/>
              <a:gd name="T5" fmla="*/ 2147483647 h 2268"/>
              <a:gd name="T6" fmla="*/ 2147483647 w 1307"/>
              <a:gd name="T7" fmla="*/ 2147483647 h 2268"/>
              <a:gd name="T8" fmla="*/ 2147483647 w 1307"/>
              <a:gd name="T9" fmla="*/ 2147483647 h 2268"/>
              <a:gd name="T10" fmla="*/ 2147483647 w 1307"/>
              <a:gd name="T11" fmla="*/ 2147483647 h 2268"/>
              <a:gd name="T12" fmla="*/ 2147483647 w 1307"/>
              <a:gd name="T13" fmla="*/ 0 h 22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307" h="2268">
                <a:moveTo>
                  <a:pt x="0" y="91"/>
                </a:moveTo>
                <a:cubicBezTo>
                  <a:pt x="26" y="355"/>
                  <a:pt x="53" y="620"/>
                  <a:pt x="136" y="907"/>
                </a:cubicBezTo>
                <a:cubicBezTo>
                  <a:pt x="219" y="1194"/>
                  <a:pt x="325" y="1596"/>
                  <a:pt x="499" y="1815"/>
                </a:cubicBezTo>
                <a:cubicBezTo>
                  <a:pt x="673" y="2034"/>
                  <a:pt x="1051" y="2268"/>
                  <a:pt x="1179" y="2223"/>
                </a:cubicBezTo>
                <a:cubicBezTo>
                  <a:pt x="1307" y="2178"/>
                  <a:pt x="1293" y="1777"/>
                  <a:pt x="1270" y="1543"/>
                </a:cubicBezTo>
                <a:cubicBezTo>
                  <a:pt x="1247" y="1309"/>
                  <a:pt x="1126" y="1074"/>
                  <a:pt x="1043" y="817"/>
                </a:cubicBezTo>
                <a:cubicBezTo>
                  <a:pt x="960" y="560"/>
                  <a:pt x="816" y="128"/>
                  <a:pt x="771" y="0"/>
                </a:cubicBezTo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6" name="Freeform 3"/>
          <p:cNvSpPr>
            <a:spLocks/>
          </p:cNvSpPr>
          <p:nvPr/>
        </p:nvSpPr>
        <p:spPr bwMode="auto">
          <a:xfrm>
            <a:off x="2987675" y="188913"/>
            <a:ext cx="2232025" cy="3240087"/>
          </a:xfrm>
          <a:custGeom>
            <a:avLst/>
            <a:gdLst>
              <a:gd name="T0" fmla="*/ 2147483647 w 1361"/>
              <a:gd name="T1" fmla="*/ 2147483647 h 2041"/>
              <a:gd name="T2" fmla="*/ 2147483647 w 1361"/>
              <a:gd name="T3" fmla="*/ 2147483647 h 2041"/>
              <a:gd name="T4" fmla="*/ 2147483647 w 1361"/>
              <a:gd name="T5" fmla="*/ 2147483647 h 2041"/>
              <a:gd name="T6" fmla="*/ 2147483647 w 1361"/>
              <a:gd name="T7" fmla="*/ 2147483647 h 2041"/>
              <a:gd name="T8" fmla="*/ 2147483647 w 1361"/>
              <a:gd name="T9" fmla="*/ 2147483647 h 2041"/>
              <a:gd name="T10" fmla="*/ 2147483647 w 1361"/>
              <a:gd name="T11" fmla="*/ 0 h 2041"/>
              <a:gd name="T12" fmla="*/ 2147483647 w 1361"/>
              <a:gd name="T13" fmla="*/ 2147483647 h 2041"/>
              <a:gd name="T14" fmla="*/ 2147483647 w 1361"/>
              <a:gd name="T15" fmla="*/ 2147483647 h 2041"/>
              <a:gd name="T16" fmla="*/ 2147483647 w 1361"/>
              <a:gd name="T17" fmla="*/ 2147483647 h 2041"/>
              <a:gd name="T18" fmla="*/ 2147483647 w 1361"/>
              <a:gd name="T19" fmla="*/ 2147483647 h 204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361" h="2041">
                <a:moveTo>
                  <a:pt x="348" y="2041"/>
                </a:moveTo>
                <a:cubicBezTo>
                  <a:pt x="329" y="1988"/>
                  <a:pt x="310" y="1935"/>
                  <a:pt x="257" y="1814"/>
                </a:cubicBezTo>
                <a:cubicBezTo>
                  <a:pt x="204" y="1693"/>
                  <a:pt x="60" y="1489"/>
                  <a:pt x="30" y="1315"/>
                </a:cubicBezTo>
                <a:cubicBezTo>
                  <a:pt x="0" y="1141"/>
                  <a:pt x="31" y="930"/>
                  <a:pt x="76" y="771"/>
                </a:cubicBezTo>
                <a:cubicBezTo>
                  <a:pt x="121" y="612"/>
                  <a:pt x="212" y="492"/>
                  <a:pt x="303" y="363"/>
                </a:cubicBezTo>
                <a:cubicBezTo>
                  <a:pt x="394" y="234"/>
                  <a:pt x="514" y="0"/>
                  <a:pt x="620" y="0"/>
                </a:cubicBezTo>
                <a:cubicBezTo>
                  <a:pt x="726" y="0"/>
                  <a:pt x="825" y="219"/>
                  <a:pt x="938" y="363"/>
                </a:cubicBezTo>
                <a:cubicBezTo>
                  <a:pt x="1051" y="507"/>
                  <a:pt x="1241" y="673"/>
                  <a:pt x="1301" y="862"/>
                </a:cubicBezTo>
                <a:cubicBezTo>
                  <a:pt x="1361" y="1051"/>
                  <a:pt x="1331" y="1308"/>
                  <a:pt x="1301" y="1497"/>
                </a:cubicBezTo>
                <a:cubicBezTo>
                  <a:pt x="1271" y="1686"/>
                  <a:pt x="1195" y="1841"/>
                  <a:pt x="1119" y="1996"/>
                </a:cubicBezTo>
              </a:path>
            </a:pathLst>
          </a:cu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7" name="Freeform 4"/>
          <p:cNvSpPr>
            <a:spLocks/>
          </p:cNvSpPr>
          <p:nvPr/>
        </p:nvSpPr>
        <p:spPr bwMode="auto">
          <a:xfrm rot="-297012">
            <a:off x="3560763" y="898525"/>
            <a:ext cx="1370012" cy="5400675"/>
          </a:xfrm>
          <a:custGeom>
            <a:avLst/>
            <a:gdLst>
              <a:gd name="T0" fmla="*/ 2147483647 w 1331"/>
              <a:gd name="T1" fmla="*/ 2147483647 h 3538"/>
              <a:gd name="T2" fmla="*/ 2147483647 w 1331"/>
              <a:gd name="T3" fmla="*/ 2147483647 h 3538"/>
              <a:gd name="T4" fmla="*/ 2147483647 w 1331"/>
              <a:gd name="T5" fmla="*/ 2147483647 h 3538"/>
              <a:gd name="T6" fmla="*/ 2147483647 w 1331"/>
              <a:gd name="T7" fmla="*/ 2147483647 h 3538"/>
              <a:gd name="T8" fmla="*/ 2147483647 w 1331"/>
              <a:gd name="T9" fmla="*/ 2147483647 h 3538"/>
              <a:gd name="T10" fmla="*/ 2147483647 w 1331"/>
              <a:gd name="T11" fmla="*/ 2147483647 h 3538"/>
              <a:gd name="T12" fmla="*/ 2147483647 w 1331"/>
              <a:gd name="T13" fmla="*/ 2147483647 h 3538"/>
              <a:gd name="T14" fmla="*/ 2147483647 w 1331"/>
              <a:gd name="T15" fmla="*/ 2147483647 h 3538"/>
              <a:gd name="T16" fmla="*/ 2147483647 w 1331"/>
              <a:gd name="T17" fmla="*/ 2147483647 h 3538"/>
              <a:gd name="T18" fmla="*/ 2147483647 w 1331"/>
              <a:gd name="T19" fmla="*/ 2147483647 h 3538"/>
              <a:gd name="T20" fmla="*/ 2147483647 w 1331"/>
              <a:gd name="T21" fmla="*/ 2147483647 h 3538"/>
              <a:gd name="T22" fmla="*/ 2147483647 w 1331"/>
              <a:gd name="T23" fmla="*/ 2147483647 h 3538"/>
              <a:gd name="T24" fmla="*/ 2147483647 w 1331"/>
              <a:gd name="T25" fmla="*/ 2147483647 h 353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331" h="3538">
                <a:moveTo>
                  <a:pt x="461" y="99"/>
                </a:moveTo>
                <a:cubicBezTo>
                  <a:pt x="378" y="197"/>
                  <a:pt x="106" y="364"/>
                  <a:pt x="53" y="598"/>
                </a:cubicBezTo>
                <a:cubicBezTo>
                  <a:pt x="0" y="832"/>
                  <a:pt x="68" y="1165"/>
                  <a:pt x="144" y="1505"/>
                </a:cubicBezTo>
                <a:cubicBezTo>
                  <a:pt x="220" y="1845"/>
                  <a:pt x="379" y="2322"/>
                  <a:pt x="507" y="2639"/>
                </a:cubicBezTo>
                <a:cubicBezTo>
                  <a:pt x="635" y="2956"/>
                  <a:pt x="787" y="3282"/>
                  <a:pt x="915" y="3410"/>
                </a:cubicBezTo>
                <a:cubicBezTo>
                  <a:pt x="1043" y="3538"/>
                  <a:pt x="1225" y="3463"/>
                  <a:pt x="1278" y="3410"/>
                </a:cubicBezTo>
                <a:cubicBezTo>
                  <a:pt x="1331" y="3357"/>
                  <a:pt x="1247" y="3282"/>
                  <a:pt x="1232" y="3093"/>
                </a:cubicBezTo>
                <a:cubicBezTo>
                  <a:pt x="1217" y="2904"/>
                  <a:pt x="1187" y="2639"/>
                  <a:pt x="1187" y="2276"/>
                </a:cubicBezTo>
                <a:cubicBezTo>
                  <a:pt x="1187" y="1913"/>
                  <a:pt x="1247" y="1203"/>
                  <a:pt x="1232" y="916"/>
                </a:cubicBezTo>
                <a:cubicBezTo>
                  <a:pt x="1217" y="629"/>
                  <a:pt x="1194" y="689"/>
                  <a:pt x="1096" y="553"/>
                </a:cubicBezTo>
                <a:cubicBezTo>
                  <a:pt x="998" y="417"/>
                  <a:pt x="734" y="190"/>
                  <a:pt x="643" y="99"/>
                </a:cubicBezTo>
                <a:cubicBezTo>
                  <a:pt x="552" y="8"/>
                  <a:pt x="582" y="0"/>
                  <a:pt x="552" y="8"/>
                </a:cubicBezTo>
                <a:cubicBezTo>
                  <a:pt x="522" y="16"/>
                  <a:pt x="544" y="1"/>
                  <a:pt x="461" y="99"/>
                </a:cubicBezTo>
                <a:close/>
              </a:path>
            </a:pathLst>
          </a:cu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8" name="Freeform 5"/>
          <p:cNvSpPr>
            <a:spLocks/>
          </p:cNvSpPr>
          <p:nvPr/>
        </p:nvSpPr>
        <p:spPr bwMode="auto">
          <a:xfrm>
            <a:off x="3863975" y="1520825"/>
            <a:ext cx="1284288" cy="5437188"/>
          </a:xfrm>
          <a:custGeom>
            <a:avLst/>
            <a:gdLst>
              <a:gd name="T0" fmla="*/ 2147483647 w 696"/>
              <a:gd name="T1" fmla="*/ 2147483647 h 3016"/>
              <a:gd name="T2" fmla="*/ 2147483647 w 696"/>
              <a:gd name="T3" fmla="*/ 2147483647 h 3016"/>
              <a:gd name="T4" fmla="*/ 2147483647 w 696"/>
              <a:gd name="T5" fmla="*/ 2147483647 h 3016"/>
              <a:gd name="T6" fmla="*/ 2147483647 w 696"/>
              <a:gd name="T7" fmla="*/ 2147483647 h 3016"/>
              <a:gd name="T8" fmla="*/ 2147483647 w 696"/>
              <a:gd name="T9" fmla="*/ 2147483647 h 3016"/>
              <a:gd name="T10" fmla="*/ 2147483647 w 696"/>
              <a:gd name="T11" fmla="*/ 2147483647 h 3016"/>
              <a:gd name="T12" fmla="*/ 2147483647 w 696"/>
              <a:gd name="T13" fmla="*/ 2147483647 h 3016"/>
              <a:gd name="T14" fmla="*/ 2147483647 w 696"/>
              <a:gd name="T15" fmla="*/ 2147483647 h 30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96" h="3016">
                <a:moveTo>
                  <a:pt x="38" y="23"/>
                </a:moveTo>
                <a:cubicBezTo>
                  <a:pt x="0" y="46"/>
                  <a:pt x="31" y="378"/>
                  <a:pt x="38" y="567"/>
                </a:cubicBezTo>
                <a:cubicBezTo>
                  <a:pt x="45" y="756"/>
                  <a:pt x="23" y="923"/>
                  <a:pt x="83" y="1157"/>
                </a:cubicBezTo>
                <a:cubicBezTo>
                  <a:pt x="143" y="1391"/>
                  <a:pt x="303" y="1686"/>
                  <a:pt x="401" y="1973"/>
                </a:cubicBezTo>
                <a:cubicBezTo>
                  <a:pt x="499" y="2260"/>
                  <a:pt x="696" y="3016"/>
                  <a:pt x="673" y="2880"/>
                </a:cubicBezTo>
                <a:cubicBezTo>
                  <a:pt x="650" y="2744"/>
                  <a:pt x="333" y="1565"/>
                  <a:pt x="265" y="1157"/>
                </a:cubicBezTo>
                <a:cubicBezTo>
                  <a:pt x="197" y="749"/>
                  <a:pt x="310" y="620"/>
                  <a:pt x="265" y="431"/>
                </a:cubicBezTo>
                <a:cubicBezTo>
                  <a:pt x="220" y="242"/>
                  <a:pt x="76" y="0"/>
                  <a:pt x="38" y="23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" name="Volný tvar 1"/>
          <p:cNvSpPr/>
          <p:nvPr/>
        </p:nvSpPr>
        <p:spPr>
          <a:xfrm>
            <a:off x="3402013" y="3316288"/>
            <a:ext cx="2446337" cy="3624262"/>
          </a:xfrm>
          <a:custGeom>
            <a:avLst/>
            <a:gdLst>
              <a:gd name="connsiteX0" fmla="*/ 0 w 2446711"/>
              <a:gd name="connsiteY0" fmla="*/ 162370 h 3625550"/>
              <a:gd name="connsiteX1" fmla="*/ 162370 w 2446711"/>
              <a:gd name="connsiteY1" fmla="*/ 1298961 h 3625550"/>
              <a:gd name="connsiteX2" fmla="*/ 470019 w 2446711"/>
              <a:gd name="connsiteY2" fmla="*/ 2290273 h 3625550"/>
              <a:gd name="connsiteX3" fmla="*/ 1059679 w 2446711"/>
              <a:gd name="connsiteY3" fmla="*/ 3255948 h 3625550"/>
              <a:gd name="connsiteX4" fmla="*/ 1657884 w 2446711"/>
              <a:gd name="connsiteY4" fmla="*/ 3563596 h 3625550"/>
              <a:gd name="connsiteX5" fmla="*/ 2281727 w 2446711"/>
              <a:gd name="connsiteY5" fmla="*/ 3572142 h 3625550"/>
              <a:gd name="connsiteX6" fmla="*/ 2418460 w 2446711"/>
              <a:gd name="connsiteY6" fmla="*/ 2991028 h 3625550"/>
              <a:gd name="connsiteX7" fmla="*/ 2401368 w 2446711"/>
              <a:gd name="connsiteY7" fmla="*/ 2042445 h 3625550"/>
              <a:gd name="connsiteX8" fmla="*/ 1956987 w 2446711"/>
              <a:gd name="connsiteY8" fmla="*/ 982767 h 3625550"/>
              <a:gd name="connsiteX9" fmla="*/ 1674976 w 2446711"/>
              <a:gd name="connsiteY9" fmla="*/ 0 h 36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6711" h="3625550">
                <a:moveTo>
                  <a:pt x="0" y="162370"/>
                </a:moveTo>
                <a:cubicBezTo>
                  <a:pt x="42017" y="553340"/>
                  <a:pt x="84034" y="944311"/>
                  <a:pt x="162370" y="1298961"/>
                </a:cubicBezTo>
                <a:cubicBezTo>
                  <a:pt x="240707" y="1653612"/>
                  <a:pt x="320468" y="1964109"/>
                  <a:pt x="470019" y="2290273"/>
                </a:cubicBezTo>
                <a:cubicBezTo>
                  <a:pt x="619570" y="2616437"/>
                  <a:pt x="861702" y="3043728"/>
                  <a:pt x="1059679" y="3255948"/>
                </a:cubicBezTo>
                <a:cubicBezTo>
                  <a:pt x="1257656" y="3468168"/>
                  <a:pt x="1454209" y="3510897"/>
                  <a:pt x="1657884" y="3563596"/>
                </a:cubicBezTo>
                <a:cubicBezTo>
                  <a:pt x="1861559" y="3616295"/>
                  <a:pt x="2154964" y="3667570"/>
                  <a:pt x="2281727" y="3572142"/>
                </a:cubicBezTo>
                <a:cubicBezTo>
                  <a:pt x="2408490" y="3476714"/>
                  <a:pt x="2398520" y="3245977"/>
                  <a:pt x="2418460" y="2991028"/>
                </a:cubicBezTo>
                <a:cubicBezTo>
                  <a:pt x="2438400" y="2736079"/>
                  <a:pt x="2478280" y="2377155"/>
                  <a:pt x="2401368" y="2042445"/>
                </a:cubicBezTo>
                <a:cubicBezTo>
                  <a:pt x="2324456" y="1707735"/>
                  <a:pt x="2078052" y="1323175"/>
                  <a:pt x="1956987" y="982767"/>
                </a:cubicBezTo>
                <a:cubicBezTo>
                  <a:pt x="1835922" y="642360"/>
                  <a:pt x="1723402" y="166643"/>
                  <a:pt x="167497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4" name="Přímá spojnice 3"/>
          <p:cNvCxnSpPr>
            <a:stCxn id="2" idx="0"/>
            <a:endCxn id="3075" idx="0"/>
          </p:cNvCxnSpPr>
          <p:nvPr/>
        </p:nvCxnSpPr>
        <p:spPr>
          <a:xfrm flipV="1">
            <a:off x="3402013" y="3429000"/>
            <a:ext cx="161925" cy="49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 flipV="1">
            <a:off x="3471863" y="3581400"/>
            <a:ext cx="163512" cy="49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 flipV="1">
            <a:off x="3455988" y="3498850"/>
            <a:ext cx="163512" cy="47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 flipV="1">
            <a:off x="3402013" y="3575050"/>
            <a:ext cx="161925" cy="47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 flipV="1">
            <a:off x="4867275" y="3429000"/>
            <a:ext cx="161925" cy="49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/>
          <p:cNvCxnSpPr/>
          <p:nvPr/>
        </p:nvCxnSpPr>
        <p:spPr>
          <a:xfrm flipV="1">
            <a:off x="4859338" y="3360738"/>
            <a:ext cx="163512" cy="49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 flipV="1">
            <a:off x="4919663" y="3529013"/>
            <a:ext cx="163512" cy="49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Volný tvar 4"/>
          <p:cNvSpPr/>
          <p:nvPr/>
        </p:nvSpPr>
        <p:spPr>
          <a:xfrm>
            <a:off x="3563938" y="3656013"/>
            <a:ext cx="2308225" cy="3333750"/>
          </a:xfrm>
          <a:custGeom>
            <a:avLst/>
            <a:gdLst>
              <a:gd name="connsiteX0" fmla="*/ 68366 w 2308156"/>
              <a:gd name="connsiteY0" fmla="*/ 96029 h 3334885"/>
              <a:gd name="connsiteX1" fmla="*/ 51274 w 2308156"/>
              <a:gd name="connsiteY1" fmla="*/ 138758 h 3334885"/>
              <a:gd name="connsiteX2" fmla="*/ 34183 w 2308156"/>
              <a:gd name="connsiteY2" fmla="*/ 190032 h 3334885"/>
              <a:gd name="connsiteX3" fmla="*/ 25637 w 2308156"/>
              <a:gd name="connsiteY3" fmla="*/ 215670 h 3334885"/>
              <a:gd name="connsiteX4" fmla="*/ 8545 w 2308156"/>
              <a:gd name="connsiteY4" fmla="*/ 266945 h 3334885"/>
              <a:gd name="connsiteX5" fmla="*/ 0 w 2308156"/>
              <a:gd name="connsiteY5" fmla="*/ 292582 h 3334885"/>
              <a:gd name="connsiteX6" fmla="*/ 17091 w 2308156"/>
              <a:gd name="connsiteY6" fmla="*/ 318219 h 3334885"/>
              <a:gd name="connsiteX7" fmla="*/ 51274 w 2308156"/>
              <a:gd name="connsiteY7" fmla="*/ 326765 h 3334885"/>
              <a:gd name="connsiteX8" fmla="*/ 34183 w 2308156"/>
              <a:gd name="connsiteY8" fmla="*/ 480589 h 3334885"/>
              <a:gd name="connsiteX9" fmla="*/ 17091 w 2308156"/>
              <a:gd name="connsiteY9" fmla="*/ 506227 h 3334885"/>
              <a:gd name="connsiteX10" fmla="*/ 8545 w 2308156"/>
              <a:gd name="connsiteY10" fmla="*/ 540410 h 3334885"/>
              <a:gd name="connsiteX11" fmla="*/ 0 w 2308156"/>
              <a:gd name="connsiteY11" fmla="*/ 566047 h 3334885"/>
              <a:gd name="connsiteX12" fmla="*/ 8545 w 2308156"/>
              <a:gd name="connsiteY12" fmla="*/ 600231 h 3334885"/>
              <a:gd name="connsiteX13" fmla="*/ 25637 w 2308156"/>
              <a:gd name="connsiteY13" fmla="*/ 574593 h 3334885"/>
              <a:gd name="connsiteX14" fmla="*/ 51274 w 2308156"/>
              <a:gd name="connsiteY14" fmla="*/ 557502 h 3334885"/>
              <a:gd name="connsiteX15" fmla="*/ 85458 w 2308156"/>
              <a:gd name="connsiteY15" fmla="*/ 506227 h 3334885"/>
              <a:gd name="connsiteX16" fmla="*/ 102549 w 2308156"/>
              <a:gd name="connsiteY16" fmla="*/ 506227 h 3334885"/>
              <a:gd name="connsiteX17" fmla="*/ 111095 w 2308156"/>
              <a:gd name="connsiteY17" fmla="*/ 822421 h 3334885"/>
              <a:gd name="connsiteX18" fmla="*/ 119641 w 2308156"/>
              <a:gd name="connsiteY18" fmla="*/ 779692 h 3334885"/>
              <a:gd name="connsiteX19" fmla="*/ 128187 w 2308156"/>
              <a:gd name="connsiteY19" fmla="*/ 711326 h 3334885"/>
              <a:gd name="connsiteX20" fmla="*/ 136732 w 2308156"/>
              <a:gd name="connsiteY20" fmla="*/ 745509 h 3334885"/>
              <a:gd name="connsiteX21" fmla="*/ 145278 w 2308156"/>
              <a:gd name="connsiteY21" fmla="*/ 771146 h 3334885"/>
              <a:gd name="connsiteX22" fmla="*/ 162370 w 2308156"/>
              <a:gd name="connsiteY22" fmla="*/ 1001883 h 3334885"/>
              <a:gd name="connsiteX23" fmla="*/ 256374 w 2308156"/>
              <a:gd name="connsiteY23" fmla="*/ 984791 h 3334885"/>
              <a:gd name="connsiteX24" fmla="*/ 273465 w 2308156"/>
              <a:gd name="connsiteY24" fmla="*/ 1018975 h 3334885"/>
              <a:gd name="connsiteX25" fmla="*/ 264919 w 2308156"/>
              <a:gd name="connsiteY25" fmla="*/ 1053158 h 3334885"/>
              <a:gd name="connsiteX26" fmla="*/ 256374 w 2308156"/>
              <a:gd name="connsiteY26" fmla="*/ 1095887 h 3334885"/>
              <a:gd name="connsiteX27" fmla="*/ 230736 w 2308156"/>
              <a:gd name="connsiteY27" fmla="*/ 1155707 h 3334885"/>
              <a:gd name="connsiteX28" fmla="*/ 205099 w 2308156"/>
              <a:gd name="connsiteY28" fmla="*/ 1241165 h 3334885"/>
              <a:gd name="connsiteX29" fmla="*/ 213645 w 2308156"/>
              <a:gd name="connsiteY29" fmla="*/ 1454810 h 3334885"/>
              <a:gd name="connsiteX30" fmla="*/ 256374 w 2308156"/>
              <a:gd name="connsiteY30" fmla="*/ 1437718 h 3334885"/>
              <a:gd name="connsiteX31" fmla="*/ 282011 w 2308156"/>
              <a:gd name="connsiteY31" fmla="*/ 1412081 h 3334885"/>
              <a:gd name="connsiteX32" fmla="*/ 307648 w 2308156"/>
              <a:gd name="connsiteY32" fmla="*/ 1394989 h 3334885"/>
              <a:gd name="connsiteX33" fmla="*/ 307648 w 2308156"/>
              <a:gd name="connsiteY33" fmla="*/ 1506085 h 3334885"/>
              <a:gd name="connsiteX34" fmla="*/ 316194 w 2308156"/>
              <a:gd name="connsiteY34" fmla="*/ 1548814 h 3334885"/>
              <a:gd name="connsiteX35" fmla="*/ 307648 w 2308156"/>
              <a:gd name="connsiteY35" fmla="*/ 1728275 h 3334885"/>
              <a:gd name="connsiteX36" fmla="*/ 367469 w 2308156"/>
              <a:gd name="connsiteY36" fmla="*/ 1711184 h 3334885"/>
              <a:gd name="connsiteX37" fmla="*/ 401652 w 2308156"/>
              <a:gd name="connsiteY37" fmla="*/ 1694092 h 3334885"/>
              <a:gd name="connsiteX38" fmla="*/ 427289 w 2308156"/>
              <a:gd name="connsiteY38" fmla="*/ 1685546 h 3334885"/>
              <a:gd name="connsiteX39" fmla="*/ 427289 w 2308156"/>
              <a:gd name="connsiteY39" fmla="*/ 1805188 h 3334885"/>
              <a:gd name="connsiteX40" fmla="*/ 435835 w 2308156"/>
              <a:gd name="connsiteY40" fmla="*/ 1856462 h 3334885"/>
              <a:gd name="connsiteX41" fmla="*/ 495656 w 2308156"/>
              <a:gd name="connsiteY41" fmla="*/ 1847917 h 3334885"/>
              <a:gd name="connsiteX42" fmla="*/ 504202 w 2308156"/>
              <a:gd name="connsiteY42" fmla="*/ 1984649 h 3334885"/>
              <a:gd name="connsiteX43" fmla="*/ 512747 w 2308156"/>
              <a:gd name="connsiteY43" fmla="*/ 2018832 h 3334885"/>
              <a:gd name="connsiteX44" fmla="*/ 555476 w 2308156"/>
              <a:gd name="connsiteY44" fmla="*/ 2275206 h 3334885"/>
              <a:gd name="connsiteX45" fmla="*/ 581114 w 2308156"/>
              <a:gd name="connsiteY45" fmla="*/ 2249569 h 3334885"/>
              <a:gd name="connsiteX46" fmla="*/ 598205 w 2308156"/>
              <a:gd name="connsiteY46" fmla="*/ 2275206 h 3334885"/>
              <a:gd name="connsiteX47" fmla="*/ 606751 w 2308156"/>
              <a:gd name="connsiteY47" fmla="*/ 2386302 h 3334885"/>
              <a:gd name="connsiteX48" fmla="*/ 700755 w 2308156"/>
              <a:gd name="connsiteY48" fmla="*/ 2411939 h 3334885"/>
              <a:gd name="connsiteX49" fmla="*/ 717846 w 2308156"/>
              <a:gd name="connsiteY49" fmla="*/ 2488851 h 3334885"/>
              <a:gd name="connsiteX50" fmla="*/ 794759 w 2308156"/>
              <a:gd name="connsiteY50" fmla="*/ 2471760 h 3334885"/>
              <a:gd name="connsiteX51" fmla="*/ 820396 w 2308156"/>
              <a:gd name="connsiteY51" fmla="*/ 2488851 h 3334885"/>
              <a:gd name="connsiteX52" fmla="*/ 871671 w 2308156"/>
              <a:gd name="connsiteY52" fmla="*/ 2608492 h 3334885"/>
              <a:gd name="connsiteX53" fmla="*/ 897308 w 2308156"/>
              <a:gd name="connsiteY53" fmla="*/ 2617038 h 3334885"/>
              <a:gd name="connsiteX54" fmla="*/ 905854 w 2308156"/>
              <a:gd name="connsiteY54" fmla="*/ 2659767 h 3334885"/>
              <a:gd name="connsiteX55" fmla="*/ 1008403 w 2308156"/>
              <a:gd name="connsiteY55" fmla="*/ 2668313 h 3334885"/>
              <a:gd name="connsiteX56" fmla="*/ 1016949 w 2308156"/>
              <a:gd name="connsiteY56" fmla="*/ 2745225 h 3334885"/>
              <a:gd name="connsiteX57" fmla="*/ 1042587 w 2308156"/>
              <a:gd name="connsiteY57" fmla="*/ 2736679 h 3334885"/>
              <a:gd name="connsiteX58" fmla="*/ 1051132 w 2308156"/>
              <a:gd name="connsiteY58" fmla="*/ 2779408 h 3334885"/>
              <a:gd name="connsiteX59" fmla="*/ 1076770 w 2308156"/>
              <a:gd name="connsiteY59" fmla="*/ 2881958 h 3334885"/>
              <a:gd name="connsiteX60" fmla="*/ 1179319 w 2308156"/>
              <a:gd name="connsiteY60" fmla="*/ 3010145 h 3334885"/>
              <a:gd name="connsiteX61" fmla="*/ 1213503 w 2308156"/>
              <a:gd name="connsiteY61" fmla="*/ 3001599 h 3334885"/>
              <a:gd name="connsiteX62" fmla="*/ 1230594 w 2308156"/>
              <a:gd name="connsiteY62" fmla="*/ 3027236 h 3334885"/>
              <a:gd name="connsiteX63" fmla="*/ 1239140 w 2308156"/>
              <a:gd name="connsiteY63" fmla="*/ 3078511 h 3334885"/>
              <a:gd name="connsiteX64" fmla="*/ 1264777 w 2308156"/>
              <a:gd name="connsiteY64" fmla="*/ 3087057 h 3334885"/>
              <a:gd name="connsiteX65" fmla="*/ 1367327 w 2308156"/>
              <a:gd name="connsiteY65" fmla="*/ 3078511 h 3334885"/>
              <a:gd name="connsiteX66" fmla="*/ 1392964 w 2308156"/>
              <a:gd name="connsiteY66" fmla="*/ 3104148 h 3334885"/>
              <a:gd name="connsiteX67" fmla="*/ 1418602 w 2308156"/>
              <a:gd name="connsiteY67" fmla="*/ 3121240 h 3334885"/>
              <a:gd name="connsiteX68" fmla="*/ 1521151 w 2308156"/>
              <a:gd name="connsiteY68" fmla="*/ 3112694 h 3334885"/>
              <a:gd name="connsiteX69" fmla="*/ 1546788 w 2308156"/>
              <a:gd name="connsiteY69" fmla="*/ 3104148 h 3334885"/>
              <a:gd name="connsiteX70" fmla="*/ 1580972 w 2308156"/>
              <a:gd name="connsiteY70" fmla="*/ 3121240 h 3334885"/>
              <a:gd name="connsiteX71" fmla="*/ 1589517 w 2308156"/>
              <a:gd name="connsiteY71" fmla="*/ 3172515 h 3334885"/>
              <a:gd name="connsiteX72" fmla="*/ 1598063 w 2308156"/>
              <a:gd name="connsiteY72" fmla="*/ 3198152 h 3334885"/>
              <a:gd name="connsiteX73" fmla="*/ 1623701 w 2308156"/>
              <a:gd name="connsiteY73" fmla="*/ 3138332 h 3334885"/>
              <a:gd name="connsiteX74" fmla="*/ 1666430 w 2308156"/>
              <a:gd name="connsiteY74" fmla="*/ 3172515 h 3334885"/>
              <a:gd name="connsiteX75" fmla="*/ 1692067 w 2308156"/>
              <a:gd name="connsiteY75" fmla="*/ 3189606 h 3334885"/>
              <a:gd name="connsiteX76" fmla="*/ 1717704 w 2308156"/>
              <a:gd name="connsiteY76" fmla="*/ 3215244 h 3334885"/>
              <a:gd name="connsiteX77" fmla="*/ 1751888 w 2308156"/>
              <a:gd name="connsiteY77" fmla="*/ 3240881 h 3334885"/>
              <a:gd name="connsiteX78" fmla="*/ 1777525 w 2308156"/>
              <a:gd name="connsiteY78" fmla="*/ 3283610 h 3334885"/>
              <a:gd name="connsiteX79" fmla="*/ 1803162 w 2308156"/>
              <a:gd name="connsiteY79" fmla="*/ 3309247 h 3334885"/>
              <a:gd name="connsiteX80" fmla="*/ 1820254 w 2308156"/>
              <a:gd name="connsiteY80" fmla="*/ 3334885 h 3334885"/>
              <a:gd name="connsiteX81" fmla="*/ 1845891 w 2308156"/>
              <a:gd name="connsiteY81" fmla="*/ 3326339 h 3334885"/>
              <a:gd name="connsiteX82" fmla="*/ 1854437 w 2308156"/>
              <a:gd name="connsiteY82" fmla="*/ 3292156 h 3334885"/>
              <a:gd name="connsiteX83" fmla="*/ 1880074 w 2308156"/>
              <a:gd name="connsiteY83" fmla="*/ 3232335 h 3334885"/>
              <a:gd name="connsiteX84" fmla="*/ 1922803 w 2308156"/>
              <a:gd name="connsiteY84" fmla="*/ 3249427 h 3334885"/>
              <a:gd name="connsiteX85" fmla="*/ 1965532 w 2308156"/>
              <a:gd name="connsiteY85" fmla="*/ 3257973 h 3334885"/>
              <a:gd name="connsiteX86" fmla="*/ 2033899 w 2308156"/>
              <a:gd name="connsiteY86" fmla="*/ 3292156 h 3334885"/>
              <a:gd name="connsiteX87" fmla="*/ 2093719 w 2308156"/>
              <a:gd name="connsiteY87" fmla="*/ 3309247 h 3334885"/>
              <a:gd name="connsiteX88" fmla="*/ 2213360 w 2308156"/>
              <a:gd name="connsiteY88" fmla="*/ 3300702 h 3334885"/>
              <a:gd name="connsiteX89" fmla="*/ 2221906 w 2308156"/>
              <a:gd name="connsiteY89" fmla="*/ 3249427 h 3334885"/>
              <a:gd name="connsiteX90" fmla="*/ 2179177 w 2308156"/>
              <a:gd name="connsiteY90" fmla="*/ 3198152 h 3334885"/>
              <a:gd name="connsiteX91" fmla="*/ 2136448 w 2308156"/>
              <a:gd name="connsiteY91" fmla="*/ 3138332 h 3334885"/>
              <a:gd name="connsiteX92" fmla="*/ 2170631 w 2308156"/>
              <a:gd name="connsiteY92" fmla="*/ 3121240 h 3334885"/>
              <a:gd name="connsiteX93" fmla="*/ 2281727 w 2308156"/>
              <a:gd name="connsiteY93" fmla="*/ 3112694 h 3334885"/>
              <a:gd name="connsiteX94" fmla="*/ 2264635 w 2308156"/>
              <a:gd name="connsiteY94" fmla="*/ 3035782 h 3334885"/>
              <a:gd name="connsiteX95" fmla="*/ 2213360 w 2308156"/>
              <a:gd name="connsiteY95" fmla="*/ 3010145 h 3334885"/>
              <a:gd name="connsiteX96" fmla="*/ 2170631 w 2308156"/>
              <a:gd name="connsiteY96" fmla="*/ 2984507 h 3334885"/>
              <a:gd name="connsiteX97" fmla="*/ 2110811 w 2308156"/>
              <a:gd name="connsiteY97" fmla="*/ 2958870 h 3334885"/>
              <a:gd name="connsiteX98" fmla="*/ 2119357 w 2308156"/>
              <a:gd name="connsiteY98" fmla="*/ 2933232 h 3334885"/>
              <a:gd name="connsiteX99" fmla="*/ 2144994 w 2308156"/>
              <a:gd name="connsiteY99" fmla="*/ 2916141 h 3334885"/>
              <a:gd name="connsiteX100" fmla="*/ 2162086 w 2308156"/>
              <a:gd name="connsiteY100" fmla="*/ 2890504 h 3334885"/>
              <a:gd name="connsiteX101" fmla="*/ 2170631 w 2308156"/>
              <a:gd name="connsiteY101" fmla="*/ 2864866 h 3334885"/>
              <a:gd name="connsiteX102" fmla="*/ 2144994 w 2308156"/>
              <a:gd name="connsiteY102" fmla="*/ 2856320 h 3334885"/>
              <a:gd name="connsiteX103" fmla="*/ 2085174 w 2308156"/>
              <a:gd name="connsiteY103" fmla="*/ 2839229 h 3334885"/>
              <a:gd name="connsiteX104" fmla="*/ 2093719 w 2308156"/>
              <a:gd name="connsiteY104" fmla="*/ 2787954 h 3334885"/>
              <a:gd name="connsiteX105" fmla="*/ 2102265 w 2308156"/>
              <a:gd name="connsiteY105" fmla="*/ 2762317 h 3334885"/>
              <a:gd name="connsiteX106" fmla="*/ 2170631 w 2308156"/>
              <a:gd name="connsiteY106" fmla="*/ 2693950 h 3334885"/>
              <a:gd name="connsiteX107" fmla="*/ 2204815 w 2308156"/>
              <a:gd name="connsiteY107" fmla="*/ 2659767 h 3334885"/>
              <a:gd name="connsiteX108" fmla="*/ 2221906 w 2308156"/>
              <a:gd name="connsiteY108" fmla="*/ 2634130 h 3334885"/>
              <a:gd name="connsiteX109" fmla="*/ 2187723 w 2308156"/>
              <a:gd name="connsiteY109" fmla="*/ 2659767 h 3334885"/>
              <a:gd name="connsiteX110" fmla="*/ 2162086 w 2308156"/>
              <a:gd name="connsiteY110" fmla="*/ 2693950 h 3334885"/>
              <a:gd name="connsiteX111" fmla="*/ 2136448 w 2308156"/>
              <a:gd name="connsiteY111" fmla="*/ 2719588 h 3334885"/>
              <a:gd name="connsiteX112" fmla="*/ 2179177 w 2308156"/>
              <a:gd name="connsiteY112" fmla="*/ 2659767 h 3334885"/>
              <a:gd name="connsiteX113" fmla="*/ 2213360 w 2308156"/>
              <a:gd name="connsiteY113" fmla="*/ 2591401 h 3334885"/>
              <a:gd name="connsiteX114" fmla="*/ 2290273 w 2308156"/>
              <a:gd name="connsiteY114" fmla="*/ 2446122 h 3334885"/>
              <a:gd name="connsiteX115" fmla="*/ 2307364 w 2308156"/>
              <a:gd name="connsiteY115" fmla="*/ 2377756 h 3334885"/>
              <a:gd name="connsiteX116" fmla="*/ 2273181 w 2308156"/>
              <a:gd name="connsiteY116" fmla="*/ 2386302 h 3334885"/>
              <a:gd name="connsiteX117" fmla="*/ 2273181 w 2308156"/>
              <a:gd name="connsiteY117" fmla="*/ 2309389 h 3334885"/>
              <a:gd name="connsiteX118" fmla="*/ 2281727 w 2308156"/>
              <a:gd name="connsiteY118" fmla="*/ 2266661 h 3334885"/>
              <a:gd name="connsiteX119" fmla="*/ 2230452 w 2308156"/>
              <a:gd name="connsiteY119" fmla="*/ 2275206 h 3334885"/>
              <a:gd name="connsiteX120" fmla="*/ 2247544 w 2308156"/>
              <a:gd name="connsiteY120" fmla="*/ 2232477 h 3334885"/>
              <a:gd name="connsiteX121" fmla="*/ 2204815 w 2308156"/>
              <a:gd name="connsiteY121" fmla="*/ 2215386 h 3334885"/>
              <a:gd name="connsiteX122" fmla="*/ 2196269 w 2308156"/>
              <a:gd name="connsiteY122" fmla="*/ 2129928 h 3334885"/>
              <a:gd name="connsiteX123" fmla="*/ 2213360 w 2308156"/>
              <a:gd name="connsiteY123" fmla="*/ 2095745 h 3334885"/>
              <a:gd name="connsiteX124" fmla="*/ 2221906 w 2308156"/>
              <a:gd name="connsiteY124" fmla="*/ 2070107 h 3334885"/>
              <a:gd name="connsiteX125" fmla="*/ 2196269 w 2308156"/>
              <a:gd name="connsiteY125" fmla="*/ 2078653 h 3334885"/>
              <a:gd name="connsiteX126" fmla="*/ 2179177 w 2308156"/>
              <a:gd name="connsiteY126" fmla="*/ 2104290 h 3334885"/>
              <a:gd name="connsiteX127" fmla="*/ 2127903 w 2308156"/>
              <a:gd name="connsiteY127" fmla="*/ 2138474 h 3334885"/>
              <a:gd name="connsiteX128" fmla="*/ 2153540 w 2308156"/>
              <a:gd name="connsiteY128" fmla="*/ 2053016 h 3334885"/>
              <a:gd name="connsiteX129" fmla="*/ 2162086 w 2308156"/>
              <a:gd name="connsiteY129" fmla="*/ 2027378 h 3334885"/>
              <a:gd name="connsiteX130" fmla="*/ 2136448 w 2308156"/>
              <a:gd name="connsiteY130" fmla="*/ 2061561 h 3334885"/>
              <a:gd name="connsiteX131" fmla="*/ 2110811 w 2308156"/>
              <a:gd name="connsiteY131" fmla="*/ 2087199 h 3334885"/>
              <a:gd name="connsiteX132" fmla="*/ 2127903 w 2308156"/>
              <a:gd name="connsiteY132" fmla="*/ 2010287 h 3334885"/>
              <a:gd name="connsiteX133" fmla="*/ 2136448 w 2308156"/>
              <a:gd name="connsiteY133" fmla="*/ 1976104 h 3334885"/>
              <a:gd name="connsiteX134" fmla="*/ 2170631 w 2308156"/>
              <a:gd name="connsiteY134" fmla="*/ 1907737 h 3334885"/>
              <a:gd name="connsiteX135" fmla="*/ 2144994 w 2308156"/>
              <a:gd name="connsiteY135" fmla="*/ 1899191 h 3334885"/>
              <a:gd name="connsiteX136" fmla="*/ 2162086 w 2308156"/>
              <a:gd name="connsiteY136" fmla="*/ 1865008 h 3334885"/>
              <a:gd name="connsiteX137" fmla="*/ 2170631 w 2308156"/>
              <a:gd name="connsiteY137" fmla="*/ 1839371 h 3334885"/>
              <a:gd name="connsiteX138" fmla="*/ 2179177 w 2308156"/>
              <a:gd name="connsiteY138" fmla="*/ 1796642 h 3334885"/>
              <a:gd name="connsiteX139" fmla="*/ 2204815 w 2308156"/>
              <a:gd name="connsiteY139" fmla="*/ 1771004 h 3334885"/>
              <a:gd name="connsiteX140" fmla="*/ 2213360 w 2308156"/>
              <a:gd name="connsiteY140" fmla="*/ 1728275 h 3334885"/>
              <a:gd name="connsiteX141" fmla="*/ 2110811 w 2308156"/>
              <a:gd name="connsiteY141" fmla="*/ 1762459 h 3334885"/>
              <a:gd name="connsiteX142" fmla="*/ 2102265 w 2308156"/>
              <a:gd name="connsiteY142" fmla="*/ 1677001 h 3334885"/>
              <a:gd name="connsiteX143" fmla="*/ 2050990 w 2308156"/>
              <a:gd name="connsiteY143" fmla="*/ 1668455 h 3334885"/>
              <a:gd name="connsiteX144" fmla="*/ 1931349 w 2308156"/>
              <a:gd name="connsiteY144" fmla="*/ 1557360 h 3334885"/>
              <a:gd name="connsiteX145" fmla="*/ 1922803 w 2308156"/>
              <a:gd name="connsiteY145" fmla="*/ 1471902 h 3334885"/>
              <a:gd name="connsiteX146" fmla="*/ 1862983 w 2308156"/>
              <a:gd name="connsiteY146" fmla="*/ 1463356 h 3334885"/>
              <a:gd name="connsiteX147" fmla="*/ 1871529 w 2308156"/>
              <a:gd name="connsiteY147" fmla="*/ 1394989 h 3334885"/>
              <a:gd name="connsiteX148" fmla="*/ 1880074 w 2308156"/>
              <a:gd name="connsiteY148" fmla="*/ 1360806 h 3334885"/>
              <a:gd name="connsiteX149" fmla="*/ 1888620 w 2308156"/>
              <a:gd name="connsiteY149" fmla="*/ 1300986 h 3334885"/>
              <a:gd name="connsiteX150" fmla="*/ 1914258 w 2308156"/>
              <a:gd name="connsiteY150" fmla="*/ 1206982 h 3334885"/>
              <a:gd name="connsiteX151" fmla="*/ 1794617 w 2308156"/>
              <a:gd name="connsiteY151" fmla="*/ 1121524 h 3334885"/>
              <a:gd name="connsiteX152" fmla="*/ 1820254 w 2308156"/>
              <a:gd name="connsiteY152" fmla="*/ 1104432 h 3334885"/>
              <a:gd name="connsiteX153" fmla="*/ 1854437 w 2308156"/>
              <a:gd name="connsiteY153" fmla="*/ 1044612 h 3334885"/>
              <a:gd name="connsiteX154" fmla="*/ 1880074 w 2308156"/>
              <a:gd name="connsiteY154" fmla="*/ 1018975 h 3334885"/>
              <a:gd name="connsiteX155" fmla="*/ 1837345 w 2308156"/>
              <a:gd name="connsiteY155" fmla="*/ 1027520 h 3334885"/>
              <a:gd name="connsiteX156" fmla="*/ 1794617 w 2308156"/>
              <a:gd name="connsiteY156" fmla="*/ 942062 h 3334885"/>
              <a:gd name="connsiteX157" fmla="*/ 1734796 w 2308156"/>
              <a:gd name="connsiteY157" fmla="*/ 933517 h 3334885"/>
              <a:gd name="connsiteX158" fmla="*/ 1751888 w 2308156"/>
              <a:gd name="connsiteY158" fmla="*/ 822421 h 3334885"/>
              <a:gd name="connsiteX159" fmla="*/ 1734796 w 2308156"/>
              <a:gd name="connsiteY159" fmla="*/ 634414 h 3334885"/>
              <a:gd name="connsiteX160" fmla="*/ 1606609 w 2308156"/>
              <a:gd name="connsiteY160" fmla="*/ 625868 h 3334885"/>
              <a:gd name="connsiteX161" fmla="*/ 1598063 w 2308156"/>
              <a:gd name="connsiteY161" fmla="*/ 600231 h 3334885"/>
              <a:gd name="connsiteX162" fmla="*/ 1606609 w 2308156"/>
              <a:gd name="connsiteY162" fmla="*/ 369494 h 3334885"/>
              <a:gd name="connsiteX163" fmla="*/ 1572426 w 2308156"/>
              <a:gd name="connsiteY163" fmla="*/ 352403 h 3334885"/>
              <a:gd name="connsiteX164" fmla="*/ 1538243 w 2308156"/>
              <a:gd name="connsiteY164" fmla="*/ 378040 h 3334885"/>
              <a:gd name="connsiteX165" fmla="*/ 1572426 w 2308156"/>
              <a:gd name="connsiteY165" fmla="*/ 326765 h 3334885"/>
              <a:gd name="connsiteX166" fmla="*/ 1623701 w 2308156"/>
              <a:gd name="connsiteY166" fmla="*/ 258399 h 3334885"/>
              <a:gd name="connsiteX167" fmla="*/ 1589517 w 2308156"/>
              <a:gd name="connsiteY167" fmla="*/ 249853 h 3334885"/>
              <a:gd name="connsiteX168" fmla="*/ 1546788 w 2308156"/>
              <a:gd name="connsiteY168" fmla="*/ 258399 h 3334885"/>
              <a:gd name="connsiteX169" fmla="*/ 1538243 w 2308156"/>
              <a:gd name="connsiteY169" fmla="*/ 215670 h 3334885"/>
              <a:gd name="connsiteX170" fmla="*/ 1580972 w 2308156"/>
              <a:gd name="connsiteY170" fmla="*/ 147304 h 3334885"/>
              <a:gd name="connsiteX171" fmla="*/ 1589517 w 2308156"/>
              <a:gd name="connsiteY171" fmla="*/ 113120 h 3334885"/>
              <a:gd name="connsiteX172" fmla="*/ 1555334 w 2308156"/>
              <a:gd name="connsiteY172" fmla="*/ 70391 h 3334885"/>
              <a:gd name="connsiteX173" fmla="*/ 1529697 w 2308156"/>
              <a:gd name="connsiteY173" fmla="*/ 2025 h 3334885"/>
              <a:gd name="connsiteX174" fmla="*/ 1512605 w 2308156"/>
              <a:gd name="connsiteY174" fmla="*/ 2025 h 333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2308156" h="3334885">
                <a:moveTo>
                  <a:pt x="68366" y="96029"/>
                </a:moveTo>
                <a:cubicBezTo>
                  <a:pt x="62669" y="110272"/>
                  <a:pt x="56516" y="124341"/>
                  <a:pt x="51274" y="138758"/>
                </a:cubicBezTo>
                <a:cubicBezTo>
                  <a:pt x="45117" y="155689"/>
                  <a:pt x="39880" y="172941"/>
                  <a:pt x="34183" y="190032"/>
                </a:cubicBezTo>
                <a:lnTo>
                  <a:pt x="25637" y="215670"/>
                </a:lnTo>
                <a:lnTo>
                  <a:pt x="8545" y="266945"/>
                </a:lnTo>
                <a:lnTo>
                  <a:pt x="0" y="292582"/>
                </a:lnTo>
                <a:cubicBezTo>
                  <a:pt x="5697" y="301128"/>
                  <a:pt x="8545" y="312522"/>
                  <a:pt x="17091" y="318219"/>
                </a:cubicBezTo>
                <a:cubicBezTo>
                  <a:pt x="26863" y="324734"/>
                  <a:pt x="49109" y="315221"/>
                  <a:pt x="51274" y="326765"/>
                </a:cubicBezTo>
                <a:cubicBezTo>
                  <a:pt x="53168" y="336864"/>
                  <a:pt x="53950" y="441056"/>
                  <a:pt x="34183" y="480589"/>
                </a:cubicBezTo>
                <a:cubicBezTo>
                  <a:pt x="29590" y="489776"/>
                  <a:pt x="22788" y="497681"/>
                  <a:pt x="17091" y="506227"/>
                </a:cubicBezTo>
                <a:cubicBezTo>
                  <a:pt x="14242" y="517621"/>
                  <a:pt x="11772" y="529117"/>
                  <a:pt x="8545" y="540410"/>
                </a:cubicBezTo>
                <a:cubicBezTo>
                  <a:pt x="6070" y="549071"/>
                  <a:pt x="0" y="557039"/>
                  <a:pt x="0" y="566047"/>
                </a:cubicBezTo>
                <a:cubicBezTo>
                  <a:pt x="0" y="577792"/>
                  <a:pt x="5697" y="588836"/>
                  <a:pt x="8545" y="600231"/>
                </a:cubicBezTo>
                <a:cubicBezTo>
                  <a:pt x="14242" y="591685"/>
                  <a:pt x="18374" y="581856"/>
                  <a:pt x="25637" y="574593"/>
                </a:cubicBezTo>
                <a:cubicBezTo>
                  <a:pt x="32899" y="567331"/>
                  <a:pt x="44511" y="565231"/>
                  <a:pt x="51274" y="557502"/>
                </a:cubicBezTo>
                <a:cubicBezTo>
                  <a:pt x="64801" y="542043"/>
                  <a:pt x="85458" y="506227"/>
                  <a:pt x="85458" y="506227"/>
                </a:cubicBezTo>
                <a:cubicBezTo>
                  <a:pt x="88430" y="497311"/>
                  <a:pt x="99576" y="446774"/>
                  <a:pt x="102549" y="506227"/>
                </a:cubicBezTo>
                <a:cubicBezTo>
                  <a:pt x="107814" y="611532"/>
                  <a:pt x="108246" y="717023"/>
                  <a:pt x="111095" y="822421"/>
                </a:cubicBezTo>
                <a:cubicBezTo>
                  <a:pt x="113944" y="808178"/>
                  <a:pt x="117432" y="794048"/>
                  <a:pt x="119641" y="779692"/>
                </a:cubicBezTo>
                <a:cubicBezTo>
                  <a:pt x="123133" y="756993"/>
                  <a:pt x="117917" y="731868"/>
                  <a:pt x="128187" y="711326"/>
                </a:cubicBezTo>
                <a:cubicBezTo>
                  <a:pt x="133439" y="700821"/>
                  <a:pt x="133505" y="734216"/>
                  <a:pt x="136732" y="745509"/>
                </a:cubicBezTo>
                <a:cubicBezTo>
                  <a:pt x="139207" y="754170"/>
                  <a:pt x="142429" y="762600"/>
                  <a:pt x="145278" y="771146"/>
                </a:cubicBezTo>
                <a:cubicBezTo>
                  <a:pt x="150975" y="848058"/>
                  <a:pt x="126789" y="933458"/>
                  <a:pt x="162370" y="1001883"/>
                </a:cubicBezTo>
                <a:cubicBezTo>
                  <a:pt x="177063" y="1030139"/>
                  <a:pt x="224896" y="979948"/>
                  <a:pt x="256374" y="984791"/>
                </a:cubicBezTo>
                <a:cubicBezTo>
                  <a:pt x="268965" y="986728"/>
                  <a:pt x="267768" y="1007580"/>
                  <a:pt x="273465" y="1018975"/>
                </a:cubicBezTo>
                <a:cubicBezTo>
                  <a:pt x="270616" y="1030369"/>
                  <a:pt x="267467" y="1041693"/>
                  <a:pt x="264919" y="1053158"/>
                </a:cubicBezTo>
                <a:cubicBezTo>
                  <a:pt x="261768" y="1067337"/>
                  <a:pt x="259897" y="1081796"/>
                  <a:pt x="256374" y="1095887"/>
                </a:cubicBezTo>
                <a:cubicBezTo>
                  <a:pt x="247205" y="1132563"/>
                  <a:pt x="247040" y="1114948"/>
                  <a:pt x="230736" y="1155707"/>
                </a:cubicBezTo>
                <a:cubicBezTo>
                  <a:pt x="216868" y="1190377"/>
                  <a:pt x="213492" y="1207593"/>
                  <a:pt x="205099" y="1241165"/>
                </a:cubicBezTo>
                <a:cubicBezTo>
                  <a:pt x="207948" y="1312380"/>
                  <a:pt x="195654" y="1385846"/>
                  <a:pt x="213645" y="1454810"/>
                </a:cubicBezTo>
                <a:cubicBezTo>
                  <a:pt x="217517" y="1469653"/>
                  <a:pt x="243366" y="1445848"/>
                  <a:pt x="256374" y="1437718"/>
                </a:cubicBezTo>
                <a:cubicBezTo>
                  <a:pt x="266622" y="1431313"/>
                  <a:pt x="272727" y="1419818"/>
                  <a:pt x="282011" y="1412081"/>
                </a:cubicBezTo>
                <a:cubicBezTo>
                  <a:pt x="289901" y="1405506"/>
                  <a:pt x="299102" y="1400686"/>
                  <a:pt x="307648" y="1394989"/>
                </a:cubicBezTo>
                <a:cubicBezTo>
                  <a:pt x="328218" y="1456700"/>
                  <a:pt x="307648" y="1383336"/>
                  <a:pt x="307648" y="1506085"/>
                </a:cubicBezTo>
                <a:cubicBezTo>
                  <a:pt x="307648" y="1520610"/>
                  <a:pt x="313345" y="1534571"/>
                  <a:pt x="316194" y="1548814"/>
                </a:cubicBezTo>
                <a:cubicBezTo>
                  <a:pt x="313345" y="1608634"/>
                  <a:pt x="289614" y="1671167"/>
                  <a:pt x="307648" y="1728275"/>
                </a:cubicBezTo>
                <a:cubicBezTo>
                  <a:pt x="313893" y="1748051"/>
                  <a:pt x="347979" y="1718271"/>
                  <a:pt x="367469" y="1711184"/>
                </a:cubicBezTo>
                <a:cubicBezTo>
                  <a:pt x="379441" y="1706830"/>
                  <a:pt x="389943" y="1699110"/>
                  <a:pt x="401652" y="1694092"/>
                </a:cubicBezTo>
                <a:cubicBezTo>
                  <a:pt x="409932" y="1690543"/>
                  <a:pt x="418743" y="1688395"/>
                  <a:pt x="427289" y="1685546"/>
                </a:cubicBezTo>
                <a:cubicBezTo>
                  <a:pt x="446764" y="1763446"/>
                  <a:pt x="427289" y="1669184"/>
                  <a:pt x="427289" y="1805188"/>
                </a:cubicBezTo>
                <a:cubicBezTo>
                  <a:pt x="427289" y="1822515"/>
                  <a:pt x="432986" y="1839371"/>
                  <a:pt x="435835" y="1856462"/>
                </a:cubicBezTo>
                <a:cubicBezTo>
                  <a:pt x="455775" y="1853614"/>
                  <a:pt x="486177" y="1830144"/>
                  <a:pt x="495656" y="1847917"/>
                </a:cubicBezTo>
                <a:cubicBezTo>
                  <a:pt x="517146" y="1888211"/>
                  <a:pt x="499658" y="1939209"/>
                  <a:pt x="504202" y="1984649"/>
                </a:cubicBezTo>
                <a:cubicBezTo>
                  <a:pt x="505371" y="1996336"/>
                  <a:pt x="510706" y="2007266"/>
                  <a:pt x="512747" y="2018832"/>
                </a:cubicBezTo>
                <a:cubicBezTo>
                  <a:pt x="527803" y="2104151"/>
                  <a:pt x="541233" y="2189748"/>
                  <a:pt x="555476" y="2275206"/>
                </a:cubicBezTo>
                <a:cubicBezTo>
                  <a:pt x="564022" y="2266660"/>
                  <a:pt x="569028" y="2249569"/>
                  <a:pt x="581114" y="2249569"/>
                </a:cubicBezTo>
                <a:cubicBezTo>
                  <a:pt x="591385" y="2249569"/>
                  <a:pt x="596312" y="2265111"/>
                  <a:pt x="598205" y="2275206"/>
                </a:cubicBezTo>
                <a:cubicBezTo>
                  <a:pt x="605050" y="2311711"/>
                  <a:pt x="584466" y="2356589"/>
                  <a:pt x="606751" y="2386302"/>
                </a:cubicBezTo>
                <a:cubicBezTo>
                  <a:pt x="626238" y="2412285"/>
                  <a:pt x="669420" y="2403393"/>
                  <a:pt x="700755" y="2411939"/>
                </a:cubicBezTo>
                <a:cubicBezTo>
                  <a:pt x="706452" y="2437576"/>
                  <a:pt x="695689" y="2474751"/>
                  <a:pt x="717846" y="2488851"/>
                </a:cubicBezTo>
                <a:cubicBezTo>
                  <a:pt x="740003" y="2502951"/>
                  <a:pt x="768496" y="2471760"/>
                  <a:pt x="794759" y="2471760"/>
                </a:cubicBezTo>
                <a:cubicBezTo>
                  <a:pt x="805030" y="2471760"/>
                  <a:pt x="811850" y="2483154"/>
                  <a:pt x="820396" y="2488851"/>
                </a:cubicBezTo>
                <a:cubicBezTo>
                  <a:pt x="829857" y="2602386"/>
                  <a:pt x="797254" y="2580586"/>
                  <a:pt x="871671" y="2608492"/>
                </a:cubicBezTo>
                <a:cubicBezTo>
                  <a:pt x="880105" y="2611655"/>
                  <a:pt x="888762" y="2614189"/>
                  <a:pt x="897308" y="2617038"/>
                </a:cubicBezTo>
                <a:cubicBezTo>
                  <a:pt x="900157" y="2631281"/>
                  <a:pt x="898648" y="2647156"/>
                  <a:pt x="905854" y="2659767"/>
                </a:cubicBezTo>
                <a:cubicBezTo>
                  <a:pt x="925538" y="2694214"/>
                  <a:pt x="990138" y="2670342"/>
                  <a:pt x="1008403" y="2668313"/>
                </a:cubicBezTo>
                <a:cubicBezTo>
                  <a:pt x="1011252" y="2693950"/>
                  <a:pt x="1005413" y="2722153"/>
                  <a:pt x="1016949" y="2745225"/>
                </a:cubicBezTo>
                <a:cubicBezTo>
                  <a:pt x="1020978" y="2753282"/>
                  <a:pt x="1036217" y="2730309"/>
                  <a:pt x="1042587" y="2736679"/>
                </a:cubicBezTo>
                <a:cubicBezTo>
                  <a:pt x="1052858" y="2746950"/>
                  <a:pt x="1048923" y="2765052"/>
                  <a:pt x="1051132" y="2779408"/>
                </a:cubicBezTo>
                <a:cubicBezTo>
                  <a:pt x="1064632" y="2867164"/>
                  <a:pt x="1047535" y="2823490"/>
                  <a:pt x="1076770" y="2881958"/>
                </a:cubicBezTo>
                <a:cubicBezTo>
                  <a:pt x="1086746" y="3041574"/>
                  <a:pt x="1040204" y="3028693"/>
                  <a:pt x="1179319" y="3010145"/>
                </a:cubicBezTo>
                <a:cubicBezTo>
                  <a:pt x="1190961" y="3008593"/>
                  <a:pt x="1202108" y="3004448"/>
                  <a:pt x="1213503" y="3001599"/>
                </a:cubicBezTo>
                <a:cubicBezTo>
                  <a:pt x="1219200" y="3010145"/>
                  <a:pt x="1227346" y="3017492"/>
                  <a:pt x="1230594" y="3027236"/>
                </a:cubicBezTo>
                <a:cubicBezTo>
                  <a:pt x="1236073" y="3043674"/>
                  <a:pt x="1230543" y="3063467"/>
                  <a:pt x="1239140" y="3078511"/>
                </a:cubicBezTo>
                <a:cubicBezTo>
                  <a:pt x="1243609" y="3086332"/>
                  <a:pt x="1256231" y="3084208"/>
                  <a:pt x="1264777" y="3087057"/>
                </a:cubicBezTo>
                <a:cubicBezTo>
                  <a:pt x="1298960" y="3084208"/>
                  <a:pt x="1333326" y="3073978"/>
                  <a:pt x="1367327" y="3078511"/>
                </a:cubicBezTo>
                <a:cubicBezTo>
                  <a:pt x="1379306" y="3080108"/>
                  <a:pt x="1383680" y="3096411"/>
                  <a:pt x="1392964" y="3104148"/>
                </a:cubicBezTo>
                <a:cubicBezTo>
                  <a:pt x="1400854" y="3110723"/>
                  <a:pt x="1410056" y="3115543"/>
                  <a:pt x="1418602" y="3121240"/>
                </a:cubicBezTo>
                <a:cubicBezTo>
                  <a:pt x="1452785" y="3118391"/>
                  <a:pt x="1487150" y="3117228"/>
                  <a:pt x="1521151" y="3112694"/>
                </a:cubicBezTo>
                <a:cubicBezTo>
                  <a:pt x="1530080" y="3111503"/>
                  <a:pt x="1537871" y="3102874"/>
                  <a:pt x="1546788" y="3104148"/>
                </a:cubicBezTo>
                <a:cubicBezTo>
                  <a:pt x="1559400" y="3105950"/>
                  <a:pt x="1569577" y="3115543"/>
                  <a:pt x="1580972" y="3121240"/>
                </a:cubicBezTo>
                <a:cubicBezTo>
                  <a:pt x="1583820" y="3138332"/>
                  <a:pt x="1585758" y="3155600"/>
                  <a:pt x="1589517" y="3172515"/>
                </a:cubicBezTo>
                <a:cubicBezTo>
                  <a:pt x="1591471" y="3181308"/>
                  <a:pt x="1589517" y="3201001"/>
                  <a:pt x="1598063" y="3198152"/>
                </a:cubicBezTo>
                <a:cubicBezTo>
                  <a:pt x="1605983" y="3195512"/>
                  <a:pt x="1620460" y="3148054"/>
                  <a:pt x="1623701" y="3138332"/>
                </a:cubicBezTo>
                <a:cubicBezTo>
                  <a:pt x="1673611" y="3154967"/>
                  <a:pt x="1627775" y="3133860"/>
                  <a:pt x="1666430" y="3172515"/>
                </a:cubicBezTo>
                <a:cubicBezTo>
                  <a:pt x="1673692" y="3179777"/>
                  <a:pt x="1684177" y="3183031"/>
                  <a:pt x="1692067" y="3189606"/>
                </a:cubicBezTo>
                <a:cubicBezTo>
                  <a:pt x="1701351" y="3197343"/>
                  <a:pt x="1708528" y="3207379"/>
                  <a:pt x="1717704" y="3215244"/>
                </a:cubicBezTo>
                <a:cubicBezTo>
                  <a:pt x="1728518" y="3224513"/>
                  <a:pt x="1740493" y="3232335"/>
                  <a:pt x="1751888" y="3240881"/>
                </a:cubicBezTo>
                <a:cubicBezTo>
                  <a:pt x="1760434" y="3255124"/>
                  <a:pt x="1767559" y="3270322"/>
                  <a:pt x="1777525" y="3283610"/>
                </a:cubicBezTo>
                <a:cubicBezTo>
                  <a:pt x="1784776" y="3293278"/>
                  <a:pt x="1795425" y="3299963"/>
                  <a:pt x="1803162" y="3309247"/>
                </a:cubicBezTo>
                <a:cubicBezTo>
                  <a:pt x="1809737" y="3317137"/>
                  <a:pt x="1814557" y="3326339"/>
                  <a:pt x="1820254" y="3334885"/>
                </a:cubicBezTo>
                <a:cubicBezTo>
                  <a:pt x="1828800" y="3332036"/>
                  <a:pt x="1840264" y="3333373"/>
                  <a:pt x="1845891" y="3326339"/>
                </a:cubicBezTo>
                <a:cubicBezTo>
                  <a:pt x="1853228" y="3317168"/>
                  <a:pt x="1851210" y="3303449"/>
                  <a:pt x="1854437" y="3292156"/>
                </a:cubicBezTo>
                <a:cubicBezTo>
                  <a:pt x="1862820" y="3262815"/>
                  <a:pt x="1864882" y="3262720"/>
                  <a:pt x="1880074" y="3232335"/>
                </a:cubicBezTo>
                <a:cubicBezTo>
                  <a:pt x="1894317" y="3238032"/>
                  <a:pt x="1908110" y="3245019"/>
                  <a:pt x="1922803" y="3249427"/>
                </a:cubicBezTo>
                <a:cubicBezTo>
                  <a:pt x="1936715" y="3253601"/>
                  <a:pt x="1951975" y="3252759"/>
                  <a:pt x="1965532" y="3257973"/>
                </a:cubicBezTo>
                <a:cubicBezTo>
                  <a:pt x="1989313" y="3267119"/>
                  <a:pt x="2009728" y="3284099"/>
                  <a:pt x="2033899" y="3292156"/>
                </a:cubicBezTo>
                <a:cubicBezTo>
                  <a:pt x="2070678" y="3304416"/>
                  <a:pt x="2050797" y="3298517"/>
                  <a:pt x="2093719" y="3309247"/>
                </a:cubicBezTo>
                <a:cubicBezTo>
                  <a:pt x="2133599" y="3306399"/>
                  <a:pt x="2174572" y="3310399"/>
                  <a:pt x="2213360" y="3300702"/>
                </a:cubicBezTo>
                <a:cubicBezTo>
                  <a:pt x="2241744" y="3293606"/>
                  <a:pt x="2228179" y="3261973"/>
                  <a:pt x="2221906" y="3249427"/>
                </a:cubicBezTo>
                <a:cubicBezTo>
                  <a:pt x="2206793" y="3219201"/>
                  <a:pt x="2201862" y="3224617"/>
                  <a:pt x="2179177" y="3198152"/>
                </a:cubicBezTo>
                <a:cubicBezTo>
                  <a:pt x="2163282" y="3179608"/>
                  <a:pt x="2149972" y="3158617"/>
                  <a:pt x="2136448" y="3138332"/>
                </a:cubicBezTo>
                <a:cubicBezTo>
                  <a:pt x="2147842" y="3132635"/>
                  <a:pt x="2158086" y="3123454"/>
                  <a:pt x="2170631" y="3121240"/>
                </a:cubicBezTo>
                <a:cubicBezTo>
                  <a:pt x="2207207" y="3114785"/>
                  <a:pt x="2254245" y="3137678"/>
                  <a:pt x="2281727" y="3112694"/>
                </a:cubicBezTo>
                <a:cubicBezTo>
                  <a:pt x="2301160" y="3095028"/>
                  <a:pt x="2279203" y="3057634"/>
                  <a:pt x="2264635" y="3035782"/>
                </a:cubicBezTo>
                <a:cubicBezTo>
                  <a:pt x="2254035" y="3019882"/>
                  <a:pt x="2230136" y="3019295"/>
                  <a:pt x="2213360" y="3010145"/>
                </a:cubicBezTo>
                <a:cubicBezTo>
                  <a:pt x="2198778" y="3002191"/>
                  <a:pt x="2185151" y="2992574"/>
                  <a:pt x="2170631" y="2984507"/>
                </a:cubicBezTo>
                <a:cubicBezTo>
                  <a:pt x="2138955" y="2966909"/>
                  <a:pt x="2141064" y="2968955"/>
                  <a:pt x="2110811" y="2958870"/>
                </a:cubicBezTo>
                <a:cubicBezTo>
                  <a:pt x="2113660" y="2950324"/>
                  <a:pt x="2113730" y="2940266"/>
                  <a:pt x="2119357" y="2933232"/>
                </a:cubicBezTo>
                <a:cubicBezTo>
                  <a:pt x="2125773" y="2925212"/>
                  <a:pt x="2137732" y="2923403"/>
                  <a:pt x="2144994" y="2916141"/>
                </a:cubicBezTo>
                <a:cubicBezTo>
                  <a:pt x="2152257" y="2908879"/>
                  <a:pt x="2156389" y="2899050"/>
                  <a:pt x="2162086" y="2890504"/>
                </a:cubicBezTo>
                <a:cubicBezTo>
                  <a:pt x="2164934" y="2881958"/>
                  <a:pt x="2174660" y="2872923"/>
                  <a:pt x="2170631" y="2864866"/>
                </a:cubicBezTo>
                <a:cubicBezTo>
                  <a:pt x="2166603" y="2856809"/>
                  <a:pt x="2153622" y="2858908"/>
                  <a:pt x="2144994" y="2856320"/>
                </a:cubicBezTo>
                <a:cubicBezTo>
                  <a:pt x="2125131" y="2850361"/>
                  <a:pt x="2105114" y="2844926"/>
                  <a:pt x="2085174" y="2839229"/>
                </a:cubicBezTo>
                <a:cubicBezTo>
                  <a:pt x="2088022" y="2822137"/>
                  <a:pt x="2089960" y="2804869"/>
                  <a:pt x="2093719" y="2787954"/>
                </a:cubicBezTo>
                <a:cubicBezTo>
                  <a:pt x="2095673" y="2779161"/>
                  <a:pt x="2096561" y="2769289"/>
                  <a:pt x="2102265" y="2762317"/>
                </a:cubicBezTo>
                <a:cubicBezTo>
                  <a:pt x="2122673" y="2737374"/>
                  <a:pt x="2147842" y="2716739"/>
                  <a:pt x="2170631" y="2693950"/>
                </a:cubicBezTo>
                <a:cubicBezTo>
                  <a:pt x="2182026" y="2682555"/>
                  <a:pt x="2195877" y="2673175"/>
                  <a:pt x="2204815" y="2659767"/>
                </a:cubicBezTo>
                <a:cubicBezTo>
                  <a:pt x="2210512" y="2651221"/>
                  <a:pt x="2232177" y="2634130"/>
                  <a:pt x="2221906" y="2634130"/>
                </a:cubicBezTo>
                <a:cubicBezTo>
                  <a:pt x="2207663" y="2634130"/>
                  <a:pt x="2197794" y="2649696"/>
                  <a:pt x="2187723" y="2659767"/>
                </a:cubicBezTo>
                <a:cubicBezTo>
                  <a:pt x="2177652" y="2669838"/>
                  <a:pt x="2171355" y="2683136"/>
                  <a:pt x="2162086" y="2693950"/>
                </a:cubicBezTo>
                <a:cubicBezTo>
                  <a:pt x="2154221" y="2703126"/>
                  <a:pt x="2144994" y="2711042"/>
                  <a:pt x="2136448" y="2719588"/>
                </a:cubicBezTo>
                <a:cubicBezTo>
                  <a:pt x="2158250" y="2610580"/>
                  <a:pt x="2122567" y="2730530"/>
                  <a:pt x="2179177" y="2659767"/>
                </a:cubicBezTo>
                <a:cubicBezTo>
                  <a:pt x="2195093" y="2639872"/>
                  <a:pt x="2201370" y="2613882"/>
                  <a:pt x="2213360" y="2591401"/>
                </a:cubicBezTo>
                <a:cubicBezTo>
                  <a:pt x="2234926" y="2550966"/>
                  <a:pt x="2276684" y="2486893"/>
                  <a:pt x="2290273" y="2446122"/>
                </a:cubicBezTo>
                <a:cubicBezTo>
                  <a:pt x="2294064" y="2434747"/>
                  <a:pt x="2312123" y="2384101"/>
                  <a:pt x="2307364" y="2377756"/>
                </a:cubicBezTo>
                <a:cubicBezTo>
                  <a:pt x="2300317" y="2368360"/>
                  <a:pt x="2284575" y="2383453"/>
                  <a:pt x="2273181" y="2386302"/>
                </a:cubicBezTo>
                <a:cubicBezTo>
                  <a:pt x="2246397" y="2332734"/>
                  <a:pt x="2254767" y="2370766"/>
                  <a:pt x="2273181" y="2309389"/>
                </a:cubicBezTo>
                <a:cubicBezTo>
                  <a:pt x="2277355" y="2295477"/>
                  <a:pt x="2293069" y="2275735"/>
                  <a:pt x="2281727" y="2266661"/>
                </a:cubicBezTo>
                <a:cubicBezTo>
                  <a:pt x="2268197" y="2255837"/>
                  <a:pt x="2247544" y="2272358"/>
                  <a:pt x="2230452" y="2275206"/>
                </a:cubicBezTo>
                <a:cubicBezTo>
                  <a:pt x="2236149" y="2260963"/>
                  <a:pt x="2240684" y="2246198"/>
                  <a:pt x="2247544" y="2232477"/>
                </a:cubicBezTo>
                <a:cubicBezTo>
                  <a:pt x="2268199" y="2191167"/>
                  <a:pt x="2289725" y="2203256"/>
                  <a:pt x="2204815" y="2215386"/>
                </a:cubicBezTo>
                <a:cubicBezTo>
                  <a:pt x="2188670" y="2166952"/>
                  <a:pt x="2180315" y="2172473"/>
                  <a:pt x="2196269" y="2129928"/>
                </a:cubicBezTo>
                <a:cubicBezTo>
                  <a:pt x="2200742" y="2118000"/>
                  <a:pt x="2208342" y="2107454"/>
                  <a:pt x="2213360" y="2095745"/>
                </a:cubicBezTo>
                <a:cubicBezTo>
                  <a:pt x="2216908" y="2087465"/>
                  <a:pt x="2228276" y="2076477"/>
                  <a:pt x="2221906" y="2070107"/>
                </a:cubicBezTo>
                <a:cubicBezTo>
                  <a:pt x="2215537" y="2063737"/>
                  <a:pt x="2204815" y="2075804"/>
                  <a:pt x="2196269" y="2078653"/>
                </a:cubicBezTo>
                <a:cubicBezTo>
                  <a:pt x="2190572" y="2087199"/>
                  <a:pt x="2186906" y="2097527"/>
                  <a:pt x="2179177" y="2104290"/>
                </a:cubicBezTo>
                <a:cubicBezTo>
                  <a:pt x="2163718" y="2117817"/>
                  <a:pt x="2127903" y="2138474"/>
                  <a:pt x="2127903" y="2138474"/>
                </a:cubicBezTo>
                <a:cubicBezTo>
                  <a:pt x="2168524" y="2016605"/>
                  <a:pt x="2127706" y="2143435"/>
                  <a:pt x="2153540" y="2053016"/>
                </a:cubicBezTo>
                <a:cubicBezTo>
                  <a:pt x="2156015" y="2044354"/>
                  <a:pt x="2170143" y="2023350"/>
                  <a:pt x="2162086" y="2027378"/>
                </a:cubicBezTo>
                <a:cubicBezTo>
                  <a:pt x="2149346" y="2033747"/>
                  <a:pt x="2145717" y="2050747"/>
                  <a:pt x="2136448" y="2061561"/>
                </a:cubicBezTo>
                <a:cubicBezTo>
                  <a:pt x="2128583" y="2070737"/>
                  <a:pt x="2119357" y="2078653"/>
                  <a:pt x="2110811" y="2087199"/>
                </a:cubicBezTo>
                <a:cubicBezTo>
                  <a:pt x="2126236" y="1994648"/>
                  <a:pt x="2111071" y="2069201"/>
                  <a:pt x="2127903" y="2010287"/>
                </a:cubicBezTo>
                <a:cubicBezTo>
                  <a:pt x="2131130" y="1998994"/>
                  <a:pt x="2131678" y="1986837"/>
                  <a:pt x="2136448" y="1976104"/>
                </a:cubicBezTo>
                <a:cubicBezTo>
                  <a:pt x="2190257" y="1855033"/>
                  <a:pt x="2144069" y="1987431"/>
                  <a:pt x="2170631" y="1907737"/>
                </a:cubicBezTo>
                <a:cubicBezTo>
                  <a:pt x="2162085" y="1904888"/>
                  <a:pt x="2146760" y="1908024"/>
                  <a:pt x="2144994" y="1899191"/>
                </a:cubicBezTo>
                <a:cubicBezTo>
                  <a:pt x="2142496" y="1886699"/>
                  <a:pt x="2157068" y="1876717"/>
                  <a:pt x="2162086" y="1865008"/>
                </a:cubicBezTo>
                <a:cubicBezTo>
                  <a:pt x="2165634" y="1856728"/>
                  <a:pt x="2168446" y="1848110"/>
                  <a:pt x="2170631" y="1839371"/>
                </a:cubicBezTo>
                <a:cubicBezTo>
                  <a:pt x="2174154" y="1825280"/>
                  <a:pt x="2172681" y="1809634"/>
                  <a:pt x="2179177" y="1796642"/>
                </a:cubicBezTo>
                <a:cubicBezTo>
                  <a:pt x="2184582" y="1785832"/>
                  <a:pt x="2196269" y="1779550"/>
                  <a:pt x="2204815" y="1771004"/>
                </a:cubicBezTo>
                <a:cubicBezTo>
                  <a:pt x="2207663" y="1756761"/>
                  <a:pt x="2225971" y="1735481"/>
                  <a:pt x="2213360" y="1728275"/>
                </a:cubicBezTo>
                <a:cubicBezTo>
                  <a:pt x="2174339" y="1705978"/>
                  <a:pt x="2136402" y="1743265"/>
                  <a:pt x="2110811" y="1762459"/>
                </a:cubicBezTo>
                <a:cubicBezTo>
                  <a:pt x="2107962" y="1733973"/>
                  <a:pt x="2117635" y="1701153"/>
                  <a:pt x="2102265" y="1677001"/>
                </a:cubicBezTo>
                <a:cubicBezTo>
                  <a:pt x="2092962" y="1662383"/>
                  <a:pt x="2059205" y="1683711"/>
                  <a:pt x="2050990" y="1668455"/>
                </a:cubicBezTo>
                <a:cubicBezTo>
                  <a:pt x="1973097" y="1523795"/>
                  <a:pt x="2148395" y="1574054"/>
                  <a:pt x="1931349" y="1557360"/>
                </a:cubicBezTo>
                <a:cubicBezTo>
                  <a:pt x="1928500" y="1528874"/>
                  <a:pt x="1939641" y="1495055"/>
                  <a:pt x="1922803" y="1471902"/>
                </a:cubicBezTo>
                <a:cubicBezTo>
                  <a:pt x="1910956" y="1455612"/>
                  <a:pt x="1874156" y="1480116"/>
                  <a:pt x="1862983" y="1463356"/>
                </a:cubicBezTo>
                <a:cubicBezTo>
                  <a:pt x="1850244" y="1444247"/>
                  <a:pt x="1867753" y="1417643"/>
                  <a:pt x="1871529" y="1394989"/>
                </a:cubicBezTo>
                <a:cubicBezTo>
                  <a:pt x="1873460" y="1383404"/>
                  <a:pt x="1877973" y="1372362"/>
                  <a:pt x="1880074" y="1360806"/>
                </a:cubicBezTo>
                <a:cubicBezTo>
                  <a:pt x="1883677" y="1340988"/>
                  <a:pt x="1885017" y="1320804"/>
                  <a:pt x="1888620" y="1300986"/>
                </a:cubicBezTo>
                <a:cubicBezTo>
                  <a:pt x="1892014" y="1282321"/>
                  <a:pt x="1911918" y="1215172"/>
                  <a:pt x="1914258" y="1206982"/>
                </a:cubicBezTo>
                <a:cubicBezTo>
                  <a:pt x="1828007" y="1189732"/>
                  <a:pt x="1751393" y="1218779"/>
                  <a:pt x="1794617" y="1121524"/>
                </a:cubicBezTo>
                <a:cubicBezTo>
                  <a:pt x="1798788" y="1112138"/>
                  <a:pt x="1811708" y="1110129"/>
                  <a:pt x="1820254" y="1104432"/>
                </a:cubicBezTo>
                <a:cubicBezTo>
                  <a:pt x="1830704" y="1083532"/>
                  <a:pt x="1839336" y="1062733"/>
                  <a:pt x="1854437" y="1044612"/>
                </a:cubicBezTo>
                <a:cubicBezTo>
                  <a:pt x="1862174" y="1035328"/>
                  <a:pt x="1888620" y="1027521"/>
                  <a:pt x="1880074" y="1018975"/>
                </a:cubicBezTo>
                <a:cubicBezTo>
                  <a:pt x="1869803" y="1008704"/>
                  <a:pt x="1851588" y="1024672"/>
                  <a:pt x="1837345" y="1027520"/>
                </a:cubicBezTo>
                <a:cubicBezTo>
                  <a:pt x="1823102" y="999034"/>
                  <a:pt x="1818094" y="963583"/>
                  <a:pt x="1794617" y="942062"/>
                </a:cubicBezTo>
                <a:cubicBezTo>
                  <a:pt x="1779769" y="928451"/>
                  <a:pt x="1744441" y="951200"/>
                  <a:pt x="1734796" y="933517"/>
                </a:cubicBezTo>
                <a:cubicBezTo>
                  <a:pt x="1721121" y="908447"/>
                  <a:pt x="1741563" y="853395"/>
                  <a:pt x="1751888" y="822421"/>
                </a:cubicBezTo>
                <a:cubicBezTo>
                  <a:pt x="1746191" y="759752"/>
                  <a:pt x="1772200" y="685019"/>
                  <a:pt x="1734796" y="634414"/>
                </a:cubicBezTo>
                <a:cubicBezTo>
                  <a:pt x="1709342" y="599976"/>
                  <a:pt x="1648154" y="636254"/>
                  <a:pt x="1606609" y="625868"/>
                </a:cubicBezTo>
                <a:cubicBezTo>
                  <a:pt x="1597870" y="623683"/>
                  <a:pt x="1600912" y="608777"/>
                  <a:pt x="1598063" y="600231"/>
                </a:cubicBezTo>
                <a:cubicBezTo>
                  <a:pt x="1600912" y="523319"/>
                  <a:pt x="1614529" y="446051"/>
                  <a:pt x="1606609" y="369494"/>
                </a:cubicBezTo>
                <a:cubicBezTo>
                  <a:pt x="1605298" y="356822"/>
                  <a:pt x="1585067" y="350823"/>
                  <a:pt x="1572426" y="352403"/>
                </a:cubicBezTo>
                <a:cubicBezTo>
                  <a:pt x="1558293" y="354170"/>
                  <a:pt x="1549637" y="369494"/>
                  <a:pt x="1538243" y="378040"/>
                </a:cubicBezTo>
                <a:cubicBezTo>
                  <a:pt x="1549637" y="360948"/>
                  <a:pt x="1559594" y="342805"/>
                  <a:pt x="1572426" y="326765"/>
                </a:cubicBezTo>
                <a:cubicBezTo>
                  <a:pt x="1613025" y="276016"/>
                  <a:pt x="1596491" y="299212"/>
                  <a:pt x="1623701" y="258399"/>
                </a:cubicBezTo>
                <a:cubicBezTo>
                  <a:pt x="1612306" y="255550"/>
                  <a:pt x="1601262" y="249853"/>
                  <a:pt x="1589517" y="249853"/>
                </a:cubicBezTo>
                <a:cubicBezTo>
                  <a:pt x="1574992" y="249853"/>
                  <a:pt x="1558874" y="266456"/>
                  <a:pt x="1546788" y="258399"/>
                </a:cubicBezTo>
                <a:cubicBezTo>
                  <a:pt x="1534702" y="250342"/>
                  <a:pt x="1541091" y="229913"/>
                  <a:pt x="1538243" y="215670"/>
                </a:cubicBezTo>
                <a:cubicBezTo>
                  <a:pt x="1558406" y="188785"/>
                  <a:pt x="1569243" y="178583"/>
                  <a:pt x="1580972" y="147304"/>
                </a:cubicBezTo>
                <a:cubicBezTo>
                  <a:pt x="1585096" y="136307"/>
                  <a:pt x="1586669" y="124515"/>
                  <a:pt x="1589517" y="113120"/>
                </a:cubicBezTo>
                <a:cubicBezTo>
                  <a:pt x="1568132" y="27573"/>
                  <a:pt x="1600287" y="115344"/>
                  <a:pt x="1555334" y="70391"/>
                </a:cubicBezTo>
                <a:cubicBezTo>
                  <a:pt x="1499058" y="14115"/>
                  <a:pt x="1572617" y="59250"/>
                  <a:pt x="1529697" y="2025"/>
                </a:cubicBezTo>
                <a:cubicBezTo>
                  <a:pt x="1526279" y="-2533"/>
                  <a:pt x="1518302" y="2025"/>
                  <a:pt x="1512605" y="202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4859338" y="1196975"/>
            <a:ext cx="1873250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4602163" y="2060575"/>
            <a:ext cx="2201862" cy="730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4948238" y="4005263"/>
            <a:ext cx="20002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>
            <a:off x="2124075" y="2420938"/>
            <a:ext cx="19796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>
            <a:stCxn id="5" idx="34"/>
          </p:cNvCxnSpPr>
          <p:nvPr/>
        </p:nvCxnSpPr>
        <p:spPr>
          <a:xfrm flipH="1">
            <a:off x="2268538" y="5203825"/>
            <a:ext cx="1611312" cy="2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3" name="TextovéPole 15"/>
          <p:cNvSpPr txBox="1">
            <a:spLocks noChangeArrowheads="1"/>
          </p:cNvSpPr>
          <p:nvPr/>
        </p:nvSpPr>
        <p:spPr bwMode="auto">
          <a:xfrm>
            <a:off x="7308850" y="1125538"/>
            <a:ext cx="131286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charset="0"/>
              </a:rPr>
              <a:t>Enamel</a:t>
            </a:r>
            <a:endParaRPr lang="en-US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latin typeface="Arial" charset="0"/>
              </a:rPr>
              <a:t>Dentin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latin typeface="Arial" charset="0"/>
              </a:rPr>
              <a:t>Cement</a:t>
            </a:r>
            <a:r>
              <a:rPr lang="cs-CZ" altLang="cs-CZ" sz="1800">
                <a:latin typeface="Arial" charset="0"/>
              </a:rPr>
              <a:t>um</a:t>
            </a:r>
          </a:p>
        </p:txBody>
      </p:sp>
      <p:sp>
        <p:nvSpPr>
          <p:cNvPr id="3094" name="TextovéPole 16"/>
          <p:cNvSpPr txBox="1">
            <a:spLocks noChangeArrowheads="1"/>
          </p:cNvSpPr>
          <p:nvPr/>
        </p:nvSpPr>
        <p:spPr bwMode="auto">
          <a:xfrm>
            <a:off x="1042988" y="2420938"/>
            <a:ext cx="1350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charset="0"/>
              </a:rPr>
              <a:t>Dental pulp</a:t>
            </a:r>
          </a:p>
        </p:txBody>
      </p:sp>
      <p:sp>
        <p:nvSpPr>
          <p:cNvPr id="3095" name="TextovéPole 17"/>
          <p:cNvSpPr txBox="1">
            <a:spLocks noChangeArrowheads="1"/>
          </p:cNvSpPr>
          <p:nvPr/>
        </p:nvSpPr>
        <p:spPr bwMode="auto">
          <a:xfrm>
            <a:off x="633413" y="4953000"/>
            <a:ext cx="208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charset="0"/>
              </a:rPr>
              <a:t>Periodontal tisues 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07117D1-AF6B-4D2D-BD3B-A7FA41EC9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627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lenka.roubalikova@tiscali.cz</a:t>
            </a:r>
          </a:p>
        </p:txBody>
      </p:sp>
      <p:sp>
        <p:nvSpPr>
          <p:cNvPr id="1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91AD70-A5D1-467A-A387-4AE9BC7E9B8A}" type="slidenum">
              <a:rPr lang="cs-CZ" altLang="cs-CZ"/>
              <a:pPr>
                <a:defRPr/>
              </a:pPr>
              <a:t>20</a:t>
            </a:fld>
            <a:endParaRPr lang="cs-CZ" altLang="cs-CZ"/>
          </a:p>
        </p:txBody>
      </p:sp>
      <p:sp>
        <p:nvSpPr>
          <p:cNvPr id="21508" name="Line 2"/>
          <p:cNvSpPr>
            <a:spLocks noChangeShapeType="1"/>
          </p:cNvSpPr>
          <p:nvPr/>
        </p:nvSpPr>
        <p:spPr bwMode="auto">
          <a:xfrm flipV="1">
            <a:off x="1116013" y="1196975"/>
            <a:ext cx="0" cy="48244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09" name="Line 3"/>
          <p:cNvSpPr>
            <a:spLocks noChangeShapeType="1"/>
          </p:cNvSpPr>
          <p:nvPr/>
        </p:nvSpPr>
        <p:spPr bwMode="auto">
          <a:xfrm>
            <a:off x="1116013" y="6021388"/>
            <a:ext cx="48958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 rot="-5400000">
            <a:off x="-745331" y="3623469"/>
            <a:ext cx="24542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Garamond" pitchFamily="18" charset="0"/>
              </a:rPr>
              <a:t>Demineralization</a:t>
            </a: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3348038" y="6092825"/>
            <a:ext cx="9636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Garamond" pitchFamily="18" charset="0"/>
              </a:rPr>
              <a:t> Time</a:t>
            </a: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5651500" y="476250"/>
            <a:ext cx="33337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Garamond" pitchFamily="18" charset="0"/>
              </a:rPr>
              <a:t>Irreversibil: non cavitated lesion</a:t>
            </a:r>
          </a:p>
        </p:txBody>
      </p:sp>
      <p:sp>
        <p:nvSpPr>
          <p:cNvPr id="21513" name="Text Box 7"/>
          <p:cNvSpPr txBox="1">
            <a:spLocks noChangeArrowheads="1"/>
          </p:cNvSpPr>
          <p:nvPr/>
        </p:nvSpPr>
        <p:spPr bwMode="auto">
          <a:xfrm>
            <a:off x="1116013" y="3284538"/>
            <a:ext cx="4968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Garamond" pitchFamily="18" charset="0"/>
              </a:rPr>
              <a:t>Reversibil: Initial (non cavitated) lesion</a:t>
            </a:r>
          </a:p>
        </p:txBody>
      </p:sp>
      <p:pic>
        <p:nvPicPr>
          <p:cNvPr id="21514" name="Picture 8" descr="inickaz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292600"/>
            <a:ext cx="2254250" cy="1577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9" descr="inickaz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789363"/>
            <a:ext cx="1498600" cy="21415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0" descr="kazdentin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989138"/>
            <a:ext cx="2470150" cy="1614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1" descr="kavitovanalez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413"/>
            <a:ext cx="1595438" cy="23447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4844" name="Picture 12" descr="cervikkavi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557338"/>
            <a:ext cx="5267325" cy="3071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9" name="TextovéPole 1"/>
          <p:cNvSpPr txBox="1">
            <a:spLocks noChangeArrowheads="1"/>
          </p:cNvSpPr>
          <p:nvPr/>
        </p:nvSpPr>
        <p:spPr bwMode="auto">
          <a:xfrm>
            <a:off x="5602288" y="4740275"/>
            <a:ext cx="32400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charset="0"/>
              </a:rPr>
              <a:t>Non cavitated lesion can be healed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charset="0"/>
              </a:rPr>
              <a:t>Cavitated lesion must be drilled and filled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0E87BD3-24DF-444E-8800-31A26B4B2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52082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4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4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4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Dental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caries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is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multifactorial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disease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Essential factors</a:t>
            </a:r>
          </a:p>
          <a:p>
            <a:pPr eaLnBrk="1" hangingPunct="1"/>
            <a:r>
              <a:rPr lang="cs-CZ" altLang="cs-CZ"/>
              <a:t>- necessary</a:t>
            </a:r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Co condition factors  </a:t>
            </a:r>
          </a:p>
          <a:p>
            <a:pPr eaLnBrk="1" hangingPunct="1"/>
            <a:r>
              <a:rPr lang="cs-CZ" altLang="cs-CZ"/>
              <a:t>- not necesasary but can influence the expansion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7B391B4-65B2-4A3A-8269-DA224CFE9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79"/>
    </mc:Choice>
    <mc:Fallback>
      <p:transition spd="slow" advTm="18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 Co commitans factoras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</a:pPr>
            <a:endParaRPr lang="cs-CZ" altLang="cs-CZ"/>
          </a:p>
          <a:p>
            <a:pPr eaLnBrk="1" hangingPunct="1">
              <a:buClr>
                <a:schemeClr val="tx1"/>
              </a:buClr>
            </a:pPr>
            <a:r>
              <a:rPr lang="cs-CZ" altLang="cs-CZ"/>
              <a:t>Quality of hard dental tissues and position of teeth</a:t>
            </a:r>
          </a:p>
          <a:p>
            <a:pPr eaLnBrk="1" hangingPunct="1">
              <a:buClr>
                <a:schemeClr val="tx1"/>
              </a:buClr>
            </a:pPr>
            <a:r>
              <a:rPr lang="cs-CZ" altLang="cs-CZ"/>
              <a:t>Food –  composition and consistency</a:t>
            </a:r>
          </a:p>
          <a:p>
            <a:pPr eaLnBrk="1" hangingPunct="1">
              <a:buClr>
                <a:schemeClr val="tx1"/>
              </a:buClr>
            </a:pPr>
            <a:r>
              <a:rPr lang="cs-CZ" altLang="cs-CZ"/>
              <a:t> Systemic health</a:t>
            </a:r>
          </a:p>
          <a:p>
            <a:pPr eaLnBrk="1" hangingPunct="1">
              <a:buClr>
                <a:schemeClr val="tx1"/>
              </a:buClr>
            </a:pPr>
            <a:r>
              <a:rPr lang="cs-CZ" altLang="cs-CZ"/>
              <a:t>Age</a:t>
            </a:r>
          </a:p>
          <a:p>
            <a:pPr eaLnBrk="1" hangingPunct="1">
              <a:buClr>
                <a:schemeClr val="tx1"/>
              </a:buClr>
            </a:pPr>
            <a:r>
              <a:rPr lang="cs-CZ" altLang="cs-CZ"/>
              <a:t>Heredity (liking of sweetness?)</a:t>
            </a:r>
          </a:p>
          <a:p>
            <a:pPr eaLnBrk="1" hangingPunct="1">
              <a:buClr>
                <a:schemeClr val="tx1"/>
              </a:buClr>
            </a:pPr>
            <a:r>
              <a:rPr lang="cs-CZ" altLang="cs-CZ"/>
              <a:t>Climate</a:t>
            </a:r>
          </a:p>
          <a:p>
            <a:pPr eaLnBrk="1" hangingPunct="1"/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4B0678A-08ED-4F44-B980-02B9E28AB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32"/>
    </mc:Choice>
    <mc:Fallback>
      <p:transition spd="slow" advTm="26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 Caries danger areas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Pits and fissures</a:t>
            </a:r>
          </a:p>
          <a:p>
            <a:pPr eaLnBrk="1" hangingPunct="1"/>
            <a:r>
              <a:rPr lang="cs-CZ" altLang="cs-CZ"/>
              <a:t>Proximal surfaces below the contact point</a:t>
            </a:r>
          </a:p>
          <a:p>
            <a:pPr eaLnBrk="1" hangingPunct="1"/>
            <a:r>
              <a:rPr lang="cs-CZ" altLang="cs-CZ"/>
              <a:t>Cervical third of dental crown (area below the maximum convexity)</a:t>
            </a:r>
          </a:p>
          <a:p>
            <a:pPr eaLnBrk="1" hangingPunct="1"/>
            <a:r>
              <a:rPr lang="cs-CZ" altLang="cs-CZ"/>
              <a:t>Exposed root</a:t>
            </a:r>
          </a:p>
          <a:p>
            <a:pPr eaLnBrk="1" hangingPunct="1"/>
            <a:endParaRPr lang="cs-CZ" altLang="cs-CZ"/>
          </a:p>
          <a:p>
            <a:pPr eaLnBrk="1" hangingPunct="1">
              <a:buFont typeface="Wingdings" pitchFamily="2" charset="2"/>
              <a:buNone/>
            </a:pPr>
            <a:r>
              <a:rPr lang="cs-CZ" altLang="cs-CZ"/>
              <a:t>= </a:t>
            </a:r>
            <a:r>
              <a:rPr lang="cs-CZ" altLang="cs-CZ" u="sng">
                <a:solidFill>
                  <a:schemeClr val="tx2"/>
                </a:solidFill>
              </a:rPr>
              <a:t>habitually unclean areas</a:t>
            </a:r>
          </a:p>
        </p:txBody>
      </p:sp>
      <p:pic>
        <p:nvPicPr>
          <p:cNvPr id="24580" name="Picture 4" descr="cervikkav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05263"/>
            <a:ext cx="3635375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0CD52AA-A534-41AC-AB1F-02F99BB24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83"/>
    </mc:Choice>
    <mc:Fallback>
      <p:transition spd="slow" advTm="73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5603" name="Picture 2" descr="E:\LRd\d\Moodle\Preklinické zubní Lékařství I\Zubní kaz\Zubní kaz ve fissuře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3188" y="1622425"/>
            <a:ext cx="3857625" cy="4481513"/>
          </a:xfrm>
          <a:noFill/>
        </p:spPr>
      </p:pic>
      <p:pic>
        <p:nvPicPr>
          <p:cNvPr id="25604" name="Picture 4" descr="cervikkav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3635375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0053638"/>
            <a:ext cx="6048375" cy="752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5" descr="cahlí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3141663"/>
            <a:ext cx="2592387" cy="3222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15BD891-3F90-47C3-8995-C589C6E00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05"/>
    </mc:Choice>
    <mc:Fallback>
      <p:transition spd="slow" advTm="31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6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BB0A3A-2C3B-45D7-8B94-76F925DBE172}" type="slidenum">
              <a:rPr lang="cs-CZ" altLang="cs-CZ"/>
              <a:pPr>
                <a:defRPr/>
              </a:pPr>
              <a:t>25</a:t>
            </a:fld>
            <a:endParaRPr lang="cs-CZ" altLang="cs-CZ"/>
          </a:p>
        </p:txBody>
      </p:sp>
      <p:pic>
        <p:nvPicPr>
          <p:cNvPr id="26628" name="Picture 5" descr="cahlí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3741737" cy="4654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2" descr="vychozista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692150"/>
            <a:ext cx="4267200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6F13AAA-9529-442F-ABD8-36929BEE89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8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 Habitually clean places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Incisal edges</a:t>
            </a:r>
          </a:p>
          <a:p>
            <a:pPr eaLnBrk="1" hangingPunct="1"/>
            <a:r>
              <a:rPr lang="cs-CZ" altLang="cs-CZ"/>
              <a:t>Cusps and their slopes</a:t>
            </a:r>
          </a:p>
          <a:p>
            <a:pPr eaLnBrk="1" hangingPunct="1"/>
            <a:r>
              <a:rPr lang="cs-CZ" altLang="cs-CZ"/>
              <a:t>Areas above the maximal convexity </a:t>
            </a:r>
          </a:p>
          <a:p>
            <a:pPr eaLnBrk="1" hangingPunct="1"/>
            <a:r>
              <a:rPr lang="cs-CZ" altLang="cs-CZ"/>
              <a:t>Enamel ridges :  transverse ridge,</a:t>
            </a:r>
          </a:p>
          <a:p>
            <a:pPr eaLnBrk="1" hangingPunct="1">
              <a:buFont typeface="Arial" charset="0"/>
              <a:buNone/>
            </a:pPr>
            <a:r>
              <a:rPr lang="cs-CZ" altLang="cs-CZ"/>
              <a:t>                                  oblique ridge</a:t>
            </a:r>
          </a:p>
        </p:txBody>
      </p:sp>
      <p:pic>
        <p:nvPicPr>
          <p:cNvPr id="27652" name="Picture 4" descr="korenovenastavb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716338"/>
            <a:ext cx="2227262" cy="2844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517562E-47A4-4281-8AD7-AF418C0BE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13"/>
    </mc:Choice>
    <mc:Fallback>
      <p:transition spd="slow" advTm="37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Classification of dental caries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800" dirty="0" err="1"/>
              <a:t>Acc</a:t>
            </a:r>
            <a:r>
              <a:rPr lang="cs-CZ" sz="2800" dirty="0"/>
              <a:t> to </a:t>
            </a:r>
            <a:r>
              <a:rPr lang="cs-CZ" sz="2800" dirty="0" err="1"/>
              <a:t>topograpoy</a:t>
            </a:r>
            <a:endParaRPr lang="cs-CZ" sz="28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cs-CZ" sz="2800" dirty="0" err="1"/>
              <a:t>Coronal</a:t>
            </a:r>
            <a:r>
              <a:rPr lang="cs-CZ" sz="2800" dirty="0"/>
              <a:t> </a:t>
            </a:r>
            <a:r>
              <a:rPr lang="cs-CZ" sz="2800" dirty="0" err="1"/>
              <a:t>caries</a:t>
            </a:r>
            <a:endParaRPr lang="cs-CZ" sz="28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cs-CZ" sz="2800" dirty="0" err="1"/>
              <a:t>Root</a:t>
            </a:r>
            <a:r>
              <a:rPr lang="cs-CZ" sz="2800" dirty="0"/>
              <a:t> </a:t>
            </a:r>
            <a:r>
              <a:rPr lang="cs-CZ" sz="2800" dirty="0" err="1"/>
              <a:t>surface</a:t>
            </a:r>
            <a:r>
              <a:rPr lang="cs-CZ" sz="2800" dirty="0"/>
              <a:t> </a:t>
            </a:r>
            <a:r>
              <a:rPr lang="cs-CZ" sz="2800" dirty="0" err="1"/>
              <a:t>caries</a:t>
            </a:r>
            <a:r>
              <a:rPr lang="cs-CZ" sz="2800" dirty="0"/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endParaRPr lang="cs-CZ" sz="28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cs-CZ" sz="2800" dirty="0" err="1"/>
              <a:t>According</a:t>
            </a:r>
            <a:r>
              <a:rPr lang="cs-CZ" sz="2800" dirty="0"/>
              <a:t> to </a:t>
            </a:r>
            <a:r>
              <a:rPr lang="cs-CZ" sz="2800" dirty="0" err="1"/>
              <a:t>affected</a:t>
            </a:r>
            <a:r>
              <a:rPr lang="cs-CZ" sz="2800" dirty="0"/>
              <a:t> </a:t>
            </a:r>
            <a:r>
              <a:rPr lang="cs-CZ" sz="2800" dirty="0" err="1"/>
              <a:t>surfaces</a:t>
            </a:r>
            <a:endParaRPr lang="cs-CZ" sz="28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cs-CZ" sz="2800" dirty="0"/>
              <a:t>- </a:t>
            </a:r>
            <a:r>
              <a:rPr lang="cs-CZ" sz="2800" dirty="0" err="1"/>
              <a:t>See</a:t>
            </a:r>
            <a:r>
              <a:rPr lang="cs-CZ" sz="2800" dirty="0"/>
              <a:t> </a:t>
            </a:r>
            <a:r>
              <a:rPr lang="cs-CZ" sz="2800" dirty="0" err="1"/>
              <a:t>classification</a:t>
            </a:r>
            <a:r>
              <a:rPr lang="cs-CZ" sz="2800" dirty="0"/>
              <a:t> </a:t>
            </a:r>
            <a:r>
              <a:rPr lang="cs-CZ" sz="2800" dirty="0" err="1"/>
              <a:t>acc</a:t>
            </a:r>
            <a:r>
              <a:rPr lang="cs-CZ" sz="2800" dirty="0"/>
              <a:t> to Black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charset="0"/>
              <a:buNone/>
              <a:defRPr/>
            </a:pPr>
            <a:r>
              <a:rPr lang="cs-CZ" sz="2800" dirty="0" err="1"/>
              <a:t>According</a:t>
            </a:r>
            <a:r>
              <a:rPr lang="cs-CZ" sz="2800" dirty="0"/>
              <a:t> to </a:t>
            </a:r>
            <a:r>
              <a:rPr lang="cs-CZ" sz="2800" dirty="0" err="1"/>
              <a:t>affected</a:t>
            </a:r>
            <a:r>
              <a:rPr lang="cs-CZ" sz="2800" dirty="0"/>
              <a:t> </a:t>
            </a:r>
            <a:r>
              <a:rPr lang="cs-CZ" sz="2800" dirty="0" err="1"/>
              <a:t>tissues</a:t>
            </a:r>
            <a:endParaRPr lang="cs-CZ" sz="28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cs-CZ" sz="2800" dirty="0" err="1"/>
              <a:t>Caries</a:t>
            </a:r>
            <a:r>
              <a:rPr lang="cs-CZ" sz="2800" dirty="0"/>
              <a:t> in </a:t>
            </a:r>
            <a:r>
              <a:rPr lang="cs-CZ" sz="2800" dirty="0" err="1"/>
              <a:t>enamel</a:t>
            </a:r>
            <a:endParaRPr lang="cs-CZ" sz="28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cs-CZ" sz="2800" dirty="0" err="1"/>
              <a:t>Caries</a:t>
            </a:r>
            <a:r>
              <a:rPr lang="cs-CZ" sz="2800" dirty="0"/>
              <a:t> in dentin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cs-CZ" sz="2800" dirty="0" err="1"/>
              <a:t>Caries</a:t>
            </a:r>
            <a:r>
              <a:rPr lang="cs-CZ" sz="2800" dirty="0"/>
              <a:t> in </a:t>
            </a:r>
            <a:r>
              <a:rPr lang="cs-CZ" sz="2800" dirty="0" err="1"/>
              <a:t>cementum</a:t>
            </a:r>
            <a:endParaRPr lang="cs-CZ" sz="28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8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cs-CZ" sz="28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endParaRPr lang="cs-CZ" sz="28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endParaRPr lang="cs-CZ" sz="28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endParaRPr lang="cs-CZ" sz="28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8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7B19B6B-0EEF-4FAD-9279-1C77AB25B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16"/>
    </mc:Choice>
    <mc:Fallback>
      <p:transition spd="slow" advTm="35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Classification of dental caries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700213"/>
            <a:ext cx="8229600" cy="4525962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800" dirty="0"/>
              <a:t> </a:t>
            </a:r>
            <a:r>
              <a:rPr lang="cs-CZ" sz="2800" dirty="0" err="1"/>
              <a:t>According</a:t>
            </a:r>
            <a:r>
              <a:rPr lang="cs-CZ" sz="2800" dirty="0"/>
              <a:t> to </a:t>
            </a:r>
            <a:r>
              <a:rPr lang="cs-CZ" sz="2800" dirty="0" err="1"/>
              <a:t>its</a:t>
            </a:r>
            <a:r>
              <a:rPr lang="cs-CZ" sz="2800" dirty="0"/>
              <a:t> </a:t>
            </a:r>
            <a:r>
              <a:rPr lang="cs-CZ" sz="2800" dirty="0" err="1"/>
              <a:t>depth</a:t>
            </a:r>
            <a:endParaRPr lang="cs-CZ" sz="28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8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dirty="0"/>
              <a:t> </a:t>
            </a:r>
            <a:r>
              <a:rPr lang="cs-CZ" sz="2800" dirty="0" err="1"/>
              <a:t>Surface</a:t>
            </a:r>
            <a:r>
              <a:rPr lang="cs-CZ" sz="2800" dirty="0"/>
              <a:t> </a:t>
            </a:r>
            <a:r>
              <a:rPr lang="cs-CZ" sz="2800" dirty="0" err="1"/>
              <a:t>caries</a:t>
            </a:r>
            <a:r>
              <a:rPr lang="cs-CZ" sz="2800" dirty="0"/>
              <a:t> (</a:t>
            </a:r>
            <a:r>
              <a:rPr lang="cs-CZ" sz="2800" dirty="0" err="1"/>
              <a:t>caries</a:t>
            </a:r>
            <a:r>
              <a:rPr lang="cs-CZ" sz="2800" dirty="0"/>
              <a:t> </a:t>
            </a:r>
            <a:r>
              <a:rPr lang="cs-CZ" sz="2800" dirty="0" err="1"/>
              <a:t>superficialis</a:t>
            </a:r>
            <a:r>
              <a:rPr lang="cs-CZ" sz="2800" dirty="0"/>
              <a:t>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dirty="0"/>
              <a:t> </a:t>
            </a:r>
            <a:r>
              <a:rPr lang="cs-CZ" sz="2800" dirty="0" err="1"/>
              <a:t>Middle</a:t>
            </a:r>
            <a:r>
              <a:rPr lang="cs-CZ" sz="2800" dirty="0"/>
              <a:t> </a:t>
            </a:r>
            <a:r>
              <a:rPr lang="cs-CZ" sz="2800" dirty="0" err="1"/>
              <a:t>caries</a:t>
            </a:r>
            <a:r>
              <a:rPr lang="cs-CZ" sz="2800" dirty="0"/>
              <a:t> (</a:t>
            </a:r>
            <a:r>
              <a:rPr lang="cs-CZ" sz="2800" dirty="0" err="1"/>
              <a:t>caries</a:t>
            </a:r>
            <a:r>
              <a:rPr lang="cs-CZ" sz="2800" dirty="0"/>
              <a:t> media)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dirty="0" err="1"/>
              <a:t>Caries</a:t>
            </a:r>
            <a:r>
              <a:rPr lang="cs-CZ" sz="2800" dirty="0"/>
              <a:t> </a:t>
            </a:r>
            <a:r>
              <a:rPr lang="cs-CZ" sz="2800" dirty="0" err="1"/>
              <a:t>next</a:t>
            </a:r>
            <a:r>
              <a:rPr lang="cs-CZ" sz="2800" dirty="0"/>
              <a:t> to </a:t>
            </a:r>
            <a:r>
              <a:rPr lang="cs-CZ" sz="2800" dirty="0" err="1"/>
              <a:t>dental</a:t>
            </a:r>
            <a:r>
              <a:rPr lang="cs-CZ" sz="2800" dirty="0"/>
              <a:t> pulp (</a:t>
            </a:r>
            <a:r>
              <a:rPr lang="cs-CZ" sz="2800" dirty="0" err="1"/>
              <a:t>caries</a:t>
            </a:r>
            <a:r>
              <a:rPr lang="cs-CZ" sz="2800" dirty="0"/>
              <a:t> </a:t>
            </a:r>
            <a:r>
              <a:rPr lang="cs-CZ" sz="2800" dirty="0" err="1"/>
              <a:t>pulpae</a:t>
            </a:r>
            <a:r>
              <a:rPr lang="cs-CZ" sz="2800" dirty="0"/>
              <a:t> proxima)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dirty="0" err="1"/>
              <a:t>Caries</a:t>
            </a:r>
            <a:r>
              <a:rPr lang="cs-CZ" sz="2800" dirty="0"/>
              <a:t> </a:t>
            </a:r>
            <a:r>
              <a:rPr lang="cs-CZ" sz="2800" dirty="0" err="1"/>
              <a:t>penetrating</a:t>
            </a:r>
            <a:r>
              <a:rPr lang="cs-CZ" sz="2800" dirty="0"/>
              <a:t> </a:t>
            </a:r>
            <a:r>
              <a:rPr lang="cs-CZ" sz="2800" dirty="0" err="1"/>
              <a:t>into</a:t>
            </a:r>
            <a:r>
              <a:rPr lang="cs-CZ" sz="2800" dirty="0"/>
              <a:t> </a:t>
            </a:r>
            <a:r>
              <a:rPr lang="cs-CZ" sz="2800" dirty="0" err="1"/>
              <a:t>dental</a:t>
            </a:r>
            <a:r>
              <a:rPr lang="cs-CZ" sz="2800" dirty="0"/>
              <a:t> pulp  (</a:t>
            </a:r>
            <a:r>
              <a:rPr lang="cs-CZ" sz="2800" dirty="0" err="1"/>
              <a:t>caries</a:t>
            </a:r>
            <a:r>
              <a:rPr lang="cs-CZ" sz="2800" dirty="0"/>
              <a:t> ad </a:t>
            </a:r>
            <a:r>
              <a:rPr lang="cs-CZ" sz="2800" dirty="0" err="1"/>
              <a:t>pulpam</a:t>
            </a:r>
            <a:r>
              <a:rPr lang="cs-CZ" sz="2800" dirty="0"/>
              <a:t> </a:t>
            </a:r>
            <a:r>
              <a:rPr lang="cs-CZ" sz="2800" dirty="0" err="1"/>
              <a:t>penetrans</a:t>
            </a:r>
            <a:r>
              <a:rPr lang="cs-CZ" sz="2800" dirty="0"/>
              <a:t>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8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800" dirty="0"/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800" dirty="0"/>
              <a:t>        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800" dirty="0" err="1"/>
              <a:t>Deep</a:t>
            </a:r>
            <a:r>
              <a:rPr lang="cs-CZ" sz="2800" dirty="0"/>
              <a:t> </a:t>
            </a:r>
            <a:r>
              <a:rPr lang="cs-CZ" sz="2800" dirty="0" err="1"/>
              <a:t>caries</a:t>
            </a:r>
            <a:endParaRPr lang="cs-CZ" sz="2800" dirty="0"/>
          </a:p>
        </p:txBody>
      </p:sp>
      <p:sp>
        <p:nvSpPr>
          <p:cNvPr id="2" name="Levá složená závorka 1"/>
          <p:cNvSpPr/>
          <p:nvPr/>
        </p:nvSpPr>
        <p:spPr>
          <a:xfrm>
            <a:off x="611188" y="3284538"/>
            <a:ext cx="323850" cy="457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4" name="Přímá spojnice se šipkou 3"/>
          <p:cNvCxnSpPr>
            <a:stCxn id="2" idx="1"/>
          </p:cNvCxnSpPr>
          <p:nvPr/>
        </p:nvCxnSpPr>
        <p:spPr>
          <a:xfrm>
            <a:off x="611188" y="3513138"/>
            <a:ext cx="323850" cy="20034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C06742F-5479-432B-A117-B41AE645A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99"/>
    </mc:Choice>
    <mc:Fallback>
      <p:transition spd="slow" advTm="35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547813" y="1041400"/>
            <a:ext cx="5064125" cy="4079875"/>
          </a:xfrm>
          <a:custGeom>
            <a:avLst/>
            <a:gdLst>
              <a:gd name="connsiteX0" fmla="*/ 1406769 w 5064369"/>
              <a:gd name="connsiteY0" fmla="*/ 4079630 h 4079630"/>
              <a:gd name="connsiteX1" fmla="*/ 14068 w 5064369"/>
              <a:gd name="connsiteY1" fmla="*/ 1885070 h 4079630"/>
              <a:gd name="connsiteX2" fmla="*/ 1322363 w 5064369"/>
              <a:gd name="connsiteY2" fmla="*/ 196947 h 4079630"/>
              <a:gd name="connsiteX3" fmla="*/ 2504049 w 5064369"/>
              <a:gd name="connsiteY3" fmla="*/ 1139482 h 4079630"/>
              <a:gd name="connsiteX4" fmla="*/ 3488788 w 5064369"/>
              <a:gd name="connsiteY4" fmla="*/ 309488 h 4079630"/>
              <a:gd name="connsiteX5" fmla="*/ 4923692 w 5064369"/>
              <a:gd name="connsiteY5" fmla="*/ 618978 h 4079630"/>
              <a:gd name="connsiteX6" fmla="*/ 4332849 w 5064369"/>
              <a:gd name="connsiteY6" fmla="*/ 4023359 h 4079630"/>
              <a:gd name="connsiteX7" fmla="*/ 4332849 w 5064369"/>
              <a:gd name="connsiteY7" fmla="*/ 4023359 h 407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64369" h="4079630">
                <a:moveTo>
                  <a:pt x="1406769" y="4079630"/>
                </a:moveTo>
                <a:cubicBezTo>
                  <a:pt x="717452" y="3305907"/>
                  <a:pt x="28136" y="2532184"/>
                  <a:pt x="14068" y="1885070"/>
                </a:cubicBezTo>
                <a:cubicBezTo>
                  <a:pt x="0" y="1237956"/>
                  <a:pt x="907366" y="321212"/>
                  <a:pt x="1322363" y="196947"/>
                </a:cubicBezTo>
                <a:cubicBezTo>
                  <a:pt x="1737360" y="72682"/>
                  <a:pt x="2142978" y="1120725"/>
                  <a:pt x="2504049" y="1139482"/>
                </a:cubicBezTo>
                <a:cubicBezTo>
                  <a:pt x="2865120" y="1158239"/>
                  <a:pt x="3085514" y="396239"/>
                  <a:pt x="3488788" y="309488"/>
                </a:cubicBezTo>
                <a:cubicBezTo>
                  <a:pt x="3892062" y="222737"/>
                  <a:pt x="4783015" y="0"/>
                  <a:pt x="4923692" y="618978"/>
                </a:cubicBezTo>
                <a:cubicBezTo>
                  <a:pt x="5064369" y="1237956"/>
                  <a:pt x="4332849" y="4023359"/>
                  <a:pt x="4332849" y="4023359"/>
                </a:cubicBezTo>
                <a:lnTo>
                  <a:pt x="4332849" y="4023359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" name="Volný tvar 2"/>
          <p:cNvSpPr/>
          <p:nvPr/>
        </p:nvSpPr>
        <p:spPr>
          <a:xfrm>
            <a:off x="2508250" y="2708275"/>
            <a:ext cx="2927350" cy="2370138"/>
          </a:xfrm>
          <a:custGeom>
            <a:avLst/>
            <a:gdLst>
              <a:gd name="connsiteX0" fmla="*/ 1176997 w 3094893"/>
              <a:gd name="connsiteY0" fmla="*/ 2771335 h 2771335"/>
              <a:gd name="connsiteX1" fmla="*/ 79717 w 3094893"/>
              <a:gd name="connsiteY1" fmla="*/ 365760 h 2771335"/>
              <a:gd name="connsiteX2" fmla="*/ 1655299 w 3094893"/>
              <a:gd name="connsiteY2" fmla="*/ 872196 h 2771335"/>
              <a:gd name="connsiteX3" fmla="*/ 2513428 w 3094893"/>
              <a:gd name="connsiteY3" fmla="*/ 70338 h 2771335"/>
              <a:gd name="connsiteX4" fmla="*/ 3090204 w 3094893"/>
              <a:gd name="connsiteY4" fmla="*/ 450166 h 2771335"/>
              <a:gd name="connsiteX5" fmla="*/ 2485293 w 3094893"/>
              <a:gd name="connsiteY5" fmla="*/ 2771335 h 277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4893" h="2771335">
                <a:moveTo>
                  <a:pt x="1176997" y="2771335"/>
                </a:moveTo>
                <a:cubicBezTo>
                  <a:pt x="588498" y="1726809"/>
                  <a:pt x="0" y="682283"/>
                  <a:pt x="79717" y="365760"/>
                </a:cubicBezTo>
                <a:cubicBezTo>
                  <a:pt x="159434" y="49237"/>
                  <a:pt x="1249681" y="921433"/>
                  <a:pt x="1655299" y="872196"/>
                </a:cubicBezTo>
                <a:cubicBezTo>
                  <a:pt x="2060917" y="822959"/>
                  <a:pt x="2274277" y="140676"/>
                  <a:pt x="2513428" y="70338"/>
                </a:cubicBezTo>
                <a:cubicBezTo>
                  <a:pt x="2752579" y="0"/>
                  <a:pt x="3094893" y="0"/>
                  <a:pt x="3090204" y="450166"/>
                </a:cubicBezTo>
                <a:cubicBezTo>
                  <a:pt x="3085515" y="900332"/>
                  <a:pt x="2785404" y="1835833"/>
                  <a:pt x="2485293" y="2771335"/>
                </a:cubicBezTo>
              </a:path>
            </a:pathLst>
          </a:cu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" name="Volný tvar 4"/>
          <p:cNvSpPr/>
          <p:nvPr/>
        </p:nvSpPr>
        <p:spPr>
          <a:xfrm>
            <a:off x="3781425" y="1876425"/>
            <a:ext cx="806450" cy="531813"/>
          </a:xfrm>
          <a:custGeom>
            <a:avLst/>
            <a:gdLst>
              <a:gd name="connsiteX0" fmla="*/ 3255 w 806168"/>
              <a:gd name="connsiteY0" fmla="*/ 162916 h 531114"/>
              <a:gd name="connsiteX1" fmla="*/ 17323 w 806168"/>
              <a:gd name="connsiteY1" fmla="*/ 402067 h 531114"/>
              <a:gd name="connsiteX2" fmla="*/ 59526 w 806168"/>
              <a:gd name="connsiteY2" fmla="*/ 416135 h 531114"/>
              <a:gd name="connsiteX3" fmla="*/ 143932 w 806168"/>
              <a:gd name="connsiteY3" fmla="*/ 458338 h 531114"/>
              <a:gd name="connsiteX4" fmla="*/ 186135 w 806168"/>
              <a:gd name="connsiteY4" fmla="*/ 444270 h 531114"/>
              <a:gd name="connsiteX5" fmla="*/ 214271 w 806168"/>
              <a:gd name="connsiteY5" fmla="*/ 472406 h 531114"/>
              <a:gd name="connsiteX6" fmla="*/ 256474 w 806168"/>
              <a:gd name="connsiteY6" fmla="*/ 486473 h 531114"/>
              <a:gd name="connsiteX7" fmla="*/ 383083 w 806168"/>
              <a:gd name="connsiteY7" fmla="*/ 500541 h 531114"/>
              <a:gd name="connsiteX8" fmla="*/ 425286 w 806168"/>
              <a:gd name="connsiteY8" fmla="*/ 528676 h 531114"/>
              <a:gd name="connsiteX9" fmla="*/ 467489 w 806168"/>
              <a:gd name="connsiteY9" fmla="*/ 514609 h 531114"/>
              <a:gd name="connsiteX10" fmla="*/ 622234 w 806168"/>
              <a:gd name="connsiteY10" fmla="*/ 486473 h 531114"/>
              <a:gd name="connsiteX11" fmla="*/ 692572 w 806168"/>
              <a:gd name="connsiteY11" fmla="*/ 444270 h 531114"/>
              <a:gd name="connsiteX12" fmla="*/ 706640 w 806168"/>
              <a:gd name="connsiteY12" fmla="*/ 402067 h 531114"/>
              <a:gd name="connsiteX13" fmla="*/ 734775 w 806168"/>
              <a:gd name="connsiteY13" fmla="*/ 359864 h 531114"/>
              <a:gd name="connsiteX14" fmla="*/ 791046 w 806168"/>
              <a:gd name="connsiteY14" fmla="*/ 261390 h 531114"/>
              <a:gd name="connsiteX15" fmla="*/ 706640 w 806168"/>
              <a:gd name="connsiteY15" fmla="*/ 191052 h 531114"/>
              <a:gd name="connsiteX16" fmla="*/ 720708 w 806168"/>
              <a:gd name="connsiteY16" fmla="*/ 92578 h 531114"/>
              <a:gd name="connsiteX17" fmla="*/ 734775 w 806168"/>
              <a:gd name="connsiteY17" fmla="*/ 8172 h 53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06168" h="531114">
                <a:moveTo>
                  <a:pt x="3255" y="162916"/>
                </a:moveTo>
                <a:cubicBezTo>
                  <a:pt x="7944" y="242633"/>
                  <a:pt x="0" y="324114"/>
                  <a:pt x="17323" y="402067"/>
                </a:cubicBezTo>
                <a:cubicBezTo>
                  <a:pt x="20540" y="416543"/>
                  <a:pt x="46263" y="409503"/>
                  <a:pt x="59526" y="416135"/>
                </a:cubicBezTo>
                <a:cubicBezTo>
                  <a:pt x="168608" y="470676"/>
                  <a:pt x="37853" y="422978"/>
                  <a:pt x="143932" y="458338"/>
                </a:cubicBezTo>
                <a:cubicBezTo>
                  <a:pt x="158000" y="453649"/>
                  <a:pt x="171594" y="441362"/>
                  <a:pt x="186135" y="444270"/>
                </a:cubicBezTo>
                <a:cubicBezTo>
                  <a:pt x="199141" y="446871"/>
                  <a:pt x="202898" y="465582"/>
                  <a:pt x="214271" y="472406"/>
                </a:cubicBezTo>
                <a:cubicBezTo>
                  <a:pt x="226986" y="480035"/>
                  <a:pt x="241847" y="484035"/>
                  <a:pt x="256474" y="486473"/>
                </a:cubicBezTo>
                <a:cubicBezTo>
                  <a:pt x="298359" y="493454"/>
                  <a:pt x="340880" y="495852"/>
                  <a:pt x="383083" y="500541"/>
                </a:cubicBezTo>
                <a:cubicBezTo>
                  <a:pt x="397151" y="509919"/>
                  <a:pt x="408609" y="525896"/>
                  <a:pt x="425286" y="528676"/>
                </a:cubicBezTo>
                <a:cubicBezTo>
                  <a:pt x="439913" y="531114"/>
                  <a:pt x="453231" y="518683"/>
                  <a:pt x="467489" y="514609"/>
                </a:cubicBezTo>
                <a:cubicBezTo>
                  <a:pt x="533822" y="495657"/>
                  <a:pt x="542530" y="497859"/>
                  <a:pt x="622234" y="486473"/>
                </a:cubicBezTo>
                <a:cubicBezTo>
                  <a:pt x="655432" y="475408"/>
                  <a:pt x="673261" y="476456"/>
                  <a:pt x="692572" y="444270"/>
                </a:cubicBezTo>
                <a:cubicBezTo>
                  <a:pt x="700201" y="431554"/>
                  <a:pt x="700008" y="415330"/>
                  <a:pt x="706640" y="402067"/>
                </a:cubicBezTo>
                <a:cubicBezTo>
                  <a:pt x="714201" y="386945"/>
                  <a:pt x="726387" y="374544"/>
                  <a:pt x="734775" y="359864"/>
                </a:cubicBezTo>
                <a:cubicBezTo>
                  <a:pt x="806168" y="234926"/>
                  <a:pt x="722500" y="364210"/>
                  <a:pt x="791046" y="261390"/>
                </a:cubicBezTo>
                <a:cubicBezTo>
                  <a:pt x="756797" y="158642"/>
                  <a:pt x="791683" y="169791"/>
                  <a:pt x="706640" y="191052"/>
                </a:cubicBezTo>
                <a:cubicBezTo>
                  <a:pt x="711329" y="158227"/>
                  <a:pt x="714205" y="125092"/>
                  <a:pt x="720708" y="92578"/>
                </a:cubicBezTo>
                <a:cubicBezTo>
                  <a:pt x="739223" y="0"/>
                  <a:pt x="734775" y="100333"/>
                  <a:pt x="734775" y="8172"/>
                </a:cubicBezTo>
              </a:path>
            </a:pathLst>
          </a:custGeom>
          <a:solidFill>
            <a:schemeClr val="tx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9701" name="TextovéPole 5"/>
          <p:cNvSpPr txBox="1">
            <a:spLocks noChangeArrowheads="1"/>
          </p:cNvSpPr>
          <p:nvPr/>
        </p:nvSpPr>
        <p:spPr bwMode="auto">
          <a:xfrm>
            <a:off x="871538" y="550863"/>
            <a:ext cx="6624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Surface caries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E3EA86D-05E4-4922-A28F-40C9DD1F2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6"/>
    </mc:Choice>
    <mc:Fallback>
      <p:transition spd="slow" advTm="2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90000"/>
                  </a:schemeClr>
                </a:solidFill>
              </a:rPr>
              <a:t>Restorative</a:t>
            </a:r>
            <a:r>
              <a:rPr lang="cs-CZ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90000"/>
                  </a:schemeClr>
                </a:solidFill>
              </a:rPr>
              <a:t>dentistry</a:t>
            </a:r>
            <a:endParaRPr lang="cs-CZ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altLang="cs-CZ" dirty="0"/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cs-CZ" altLang="cs-CZ" dirty="0" err="1"/>
              <a:t>Diseases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hard </a:t>
            </a:r>
            <a:r>
              <a:rPr lang="cs-CZ" altLang="cs-CZ" dirty="0" err="1"/>
              <a:t>dental</a:t>
            </a:r>
            <a:r>
              <a:rPr lang="cs-CZ" altLang="cs-CZ" dirty="0"/>
              <a:t> </a:t>
            </a:r>
            <a:r>
              <a:rPr lang="cs-CZ" altLang="cs-CZ" dirty="0" err="1"/>
              <a:t>tisues</a:t>
            </a:r>
            <a:r>
              <a:rPr lang="cs-CZ" altLang="cs-CZ" dirty="0"/>
              <a:t>, </a:t>
            </a:r>
            <a:r>
              <a:rPr lang="cs-CZ" altLang="cs-CZ" dirty="0" err="1"/>
              <a:t>dental</a:t>
            </a:r>
            <a:r>
              <a:rPr lang="cs-CZ" altLang="cs-CZ" dirty="0"/>
              <a:t> pulp and </a:t>
            </a: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cs-CZ" altLang="cs-CZ" dirty="0" err="1"/>
              <a:t>periodontal</a:t>
            </a:r>
            <a:r>
              <a:rPr lang="cs-CZ" altLang="cs-CZ" dirty="0"/>
              <a:t> </a:t>
            </a:r>
            <a:r>
              <a:rPr lang="cs-CZ" altLang="cs-CZ" dirty="0" err="1"/>
              <a:t>tissues</a:t>
            </a:r>
            <a:r>
              <a:rPr lang="cs-CZ" altLang="cs-CZ" dirty="0"/>
              <a:t> (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pulpal</a:t>
            </a:r>
            <a:r>
              <a:rPr lang="cs-CZ" altLang="cs-CZ" dirty="0"/>
              <a:t> </a:t>
            </a:r>
            <a:r>
              <a:rPr lang="cs-CZ" altLang="cs-CZ" dirty="0" err="1"/>
              <a:t>origin</a:t>
            </a:r>
            <a:r>
              <a:rPr lang="cs-CZ" altLang="cs-CZ" dirty="0"/>
              <a:t>)</a:t>
            </a: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cs-CZ" altLang="cs-CZ" dirty="0" err="1"/>
              <a:t>Aethiology</a:t>
            </a:r>
            <a:r>
              <a:rPr lang="cs-CZ" altLang="cs-CZ" dirty="0"/>
              <a:t>, ,</a:t>
            </a:r>
            <a:r>
              <a:rPr lang="cs-CZ" altLang="cs-CZ" dirty="0" err="1"/>
              <a:t>pathogenesis,diagnosis,therapy</a:t>
            </a:r>
            <a:r>
              <a:rPr lang="cs-CZ" altLang="cs-CZ" dirty="0"/>
              <a:t> and</a:t>
            </a: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cs-CZ" altLang="cs-CZ" dirty="0" err="1"/>
              <a:t>prevention</a:t>
            </a:r>
            <a:r>
              <a:rPr lang="cs-CZ" altLang="cs-CZ" dirty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altLang="cs-CZ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60C96D6-DE18-4641-A524-ADD9A522BB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00"/>
    </mc:Choice>
    <mc:Fallback>
      <p:transition spd="slow" advTm="52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547813" y="1041400"/>
            <a:ext cx="5064125" cy="4079875"/>
          </a:xfrm>
          <a:custGeom>
            <a:avLst/>
            <a:gdLst>
              <a:gd name="connsiteX0" fmla="*/ 1406769 w 5064369"/>
              <a:gd name="connsiteY0" fmla="*/ 4079630 h 4079630"/>
              <a:gd name="connsiteX1" fmla="*/ 14068 w 5064369"/>
              <a:gd name="connsiteY1" fmla="*/ 1885070 h 4079630"/>
              <a:gd name="connsiteX2" fmla="*/ 1322363 w 5064369"/>
              <a:gd name="connsiteY2" fmla="*/ 196947 h 4079630"/>
              <a:gd name="connsiteX3" fmla="*/ 2504049 w 5064369"/>
              <a:gd name="connsiteY3" fmla="*/ 1139482 h 4079630"/>
              <a:gd name="connsiteX4" fmla="*/ 3488788 w 5064369"/>
              <a:gd name="connsiteY4" fmla="*/ 309488 h 4079630"/>
              <a:gd name="connsiteX5" fmla="*/ 4923692 w 5064369"/>
              <a:gd name="connsiteY5" fmla="*/ 618978 h 4079630"/>
              <a:gd name="connsiteX6" fmla="*/ 4332849 w 5064369"/>
              <a:gd name="connsiteY6" fmla="*/ 4023359 h 4079630"/>
              <a:gd name="connsiteX7" fmla="*/ 4332849 w 5064369"/>
              <a:gd name="connsiteY7" fmla="*/ 4023359 h 407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64369" h="4079630">
                <a:moveTo>
                  <a:pt x="1406769" y="4079630"/>
                </a:moveTo>
                <a:cubicBezTo>
                  <a:pt x="717452" y="3305907"/>
                  <a:pt x="28136" y="2532184"/>
                  <a:pt x="14068" y="1885070"/>
                </a:cubicBezTo>
                <a:cubicBezTo>
                  <a:pt x="0" y="1237956"/>
                  <a:pt x="907366" y="321212"/>
                  <a:pt x="1322363" y="196947"/>
                </a:cubicBezTo>
                <a:cubicBezTo>
                  <a:pt x="1737360" y="72682"/>
                  <a:pt x="2142978" y="1120725"/>
                  <a:pt x="2504049" y="1139482"/>
                </a:cubicBezTo>
                <a:cubicBezTo>
                  <a:pt x="2865120" y="1158239"/>
                  <a:pt x="3085514" y="396239"/>
                  <a:pt x="3488788" y="309488"/>
                </a:cubicBezTo>
                <a:cubicBezTo>
                  <a:pt x="3892062" y="222737"/>
                  <a:pt x="4783015" y="0"/>
                  <a:pt x="4923692" y="618978"/>
                </a:cubicBezTo>
                <a:cubicBezTo>
                  <a:pt x="5064369" y="1237956"/>
                  <a:pt x="4332849" y="4023359"/>
                  <a:pt x="4332849" y="4023359"/>
                </a:cubicBezTo>
                <a:lnTo>
                  <a:pt x="4332849" y="4023359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" name="Volný tvar 2"/>
          <p:cNvSpPr/>
          <p:nvPr/>
        </p:nvSpPr>
        <p:spPr>
          <a:xfrm>
            <a:off x="2508250" y="2708275"/>
            <a:ext cx="2927350" cy="2370138"/>
          </a:xfrm>
          <a:custGeom>
            <a:avLst/>
            <a:gdLst>
              <a:gd name="connsiteX0" fmla="*/ 1176997 w 3094893"/>
              <a:gd name="connsiteY0" fmla="*/ 2771335 h 2771335"/>
              <a:gd name="connsiteX1" fmla="*/ 79717 w 3094893"/>
              <a:gd name="connsiteY1" fmla="*/ 365760 h 2771335"/>
              <a:gd name="connsiteX2" fmla="*/ 1655299 w 3094893"/>
              <a:gd name="connsiteY2" fmla="*/ 872196 h 2771335"/>
              <a:gd name="connsiteX3" fmla="*/ 2513428 w 3094893"/>
              <a:gd name="connsiteY3" fmla="*/ 70338 h 2771335"/>
              <a:gd name="connsiteX4" fmla="*/ 3090204 w 3094893"/>
              <a:gd name="connsiteY4" fmla="*/ 450166 h 2771335"/>
              <a:gd name="connsiteX5" fmla="*/ 2485293 w 3094893"/>
              <a:gd name="connsiteY5" fmla="*/ 2771335 h 277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4893" h="2771335">
                <a:moveTo>
                  <a:pt x="1176997" y="2771335"/>
                </a:moveTo>
                <a:cubicBezTo>
                  <a:pt x="588498" y="1726809"/>
                  <a:pt x="0" y="682283"/>
                  <a:pt x="79717" y="365760"/>
                </a:cubicBezTo>
                <a:cubicBezTo>
                  <a:pt x="159434" y="49237"/>
                  <a:pt x="1249681" y="921433"/>
                  <a:pt x="1655299" y="872196"/>
                </a:cubicBezTo>
                <a:cubicBezTo>
                  <a:pt x="2060917" y="822959"/>
                  <a:pt x="2274277" y="140676"/>
                  <a:pt x="2513428" y="70338"/>
                </a:cubicBezTo>
                <a:cubicBezTo>
                  <a:pt x="2752579" y="0"/>
                  <a:pt x="3094893" y="0"/>
                  <a:pt x="3090204" y="450166"/>
                </a:cubicBezTo>
                <a:cubicBezTo>
                  <a:pt x="3085515" y="900332"/>
                  <a:pt x="2785404" y="1835833"/>
                  <a:pt x="2485293" y="2771335"/>
                </a:cubicBezTo>
              </a:path>
            </a:pathLst>
          </a:cu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" name="Volný tvar 4"/>
          <p:cNvSpPr/>
          <p:nvPr/>
        </p:nvSpPr>
        <p:spPr>
          <a:xfrm>
            <a:off x="3781425" y="1876425"/>
            <a:ext cx="806450" cy="760413"/>
          </a:xfrm>
          <a:custGeom>
            <a:avLst/>
            <a:gdLst>
              <a:gd name="connsiteX0" fmla="*/ 3255 w 806168"/>
              <a:gd name="connsiteY0" fmla="*/ 162916 h 531114"/>
              <a:gd name="connsiteX1" fmla="*/ 17323 w 806168"/>
              <a:gd name="connsiteY1" fmla="*/ 402067 h 531114"/>
              <a:gd name="connsiteX2" fmla="*/ 59526 w 806168"/>
              <a:gd name="connsiteY2" fmla="*/ 416135 h 531114"/>
              <a:gd name="connsiteX3" fmla="*/ 143932 w 806168"/>
              <a:gd name="connsiteY3" fmla="*/ 458338 h 531114"/>
              <a:gd name="connsiteX4" fmla="*/ 186135 w 806168"/>
              <a:gd name="connsiteY4" fmla="*/ 444270 h 531114"/>
              <a:gd name="connsiteX5" fmla="*/ 214271 w 806168"/>
              <a:gd name="connsiteY5" fmla="*/ 472406 h 531114"/>
              <a:gd name="connsiteX6" fmla="*/ 256474 w 806168"/>
              <a:gd name="connsiteY6" fmla="*/ 486473 h 531114"/>
              <a:gd name="connsiteX7" fmla="*/ 383083 w 806168"/>
              <a:gd name="connsiteY7" fmla="*/ 500541 h 531114"/>
              <a:gd name="connsiteX8" fmla="*/ 425286 w 806168"/>
              <a:gd name="connsiteY8" fmla="*/ 528676 h 531114"/>
              <a:gd name="connsiteX9" fmla="*/ 467489 w 806168"/>
              <a:gd name="connsiteY9" fmla="*/ 514609 h 531114"/>
              <a:gd name="connsiteX10" fmla="*/ 622234 w 806168"/>
              <a:gd name="connsiteY10" fmla="*/ 486473 h 531114"/>
              <a:gd name="connsiteX11" fmla="*/ 692572 w 806168"/>
              <a:gd name="connsiteY11" fmla="*/ 444270 h 531114"/>
              <a:gd name="connsiteX12" fmla="*/ 706640 w 806168"/>
              <a:gd name="connsiteY12" fmla="*/ 402067 h 531114"/>
              <a:gd name="connsiteX13" fmla="*/ 734775 w 806168"/>
              <a:gd name="connsiteY13" fmla="*/ 359864 h 531114"/>
              <a:gd name="connsiteX14" fmla="*/ 791046 w 806168"/>
              <a:gd name="connsiteY14" fmla="*/ 261390 h 531114"/>
              <a:gd name="connsiteX15" fmla="*/ 706640 w 806168"/>
              <a:gd name="connsiteY15" fmla="*/ 191052 h 531114"/>
              <a:gd name="connsiteX16" fmla="*/ 720708 w 806168"/>
              <a:gd name="connsiteY16" fmla="*/ 92578 h 531114"/>
              <a:gd name="connsiteX17" fmla="*/ 734775 w 806168"/>
              <a:gd name="connsiteY17" fmla="*/ 8172 h 53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06168" h="531114">
                <a:moveTo>
                  <a:pt x="3255" y="162916"/>
                </a:moveTo>
                <a:cubicBezTo>
                  <a:pt x="7944" y="242633"/>
                  <a:pt x="0" y="324114"/>
                  <a:pt x="17323" y="402067"/>
                </a:cubicBezTo>
                <a:cubicBezTo>
                  <a:pt x="20540" y="416543"/>
                  <a:pt x="46263" y="409503"/>
                  <a:pt x="59526" y="416135"/>
                </a:cubicBezTo>
                <a:cubicBezTo>
                  <a:pt x="168608" y="470676"/>
                  <a:pt x="37853" y="422978"/>
                  <a:pt x="143932" y="458338"/>
                </a:cubicBezTo>
                <a:cubicBezTo>
                  <a:pt x="158000" y="453649"/>
                  <a:pt x="171594" y="441362"/>
                  <a:pt x="186135" y="444270"/>
                </a:cubicBezTo>
                <a:cubicBezTo>
                  <a:pt x="199141" y="446871"/>
                  <a:pt x="202898" y="465582"/>
                  <a:pt x="214271" y="472406"/>
                </a:cubicBezTo>
                <a:cubicBezTo>
                  <a:pt x="226986" y="480035"/>
                  <a:pt x="241847" y="484035"/>
                  <a:pt x="256474" y="486473"/>
                </a:cubicBezTo>
                <a:cubicBezTo>
                  <a:pt x="298359" y="493454"/>
                  <a:pt x="340880" y="495852"/>
                  <a:pt x="383083" y="500541"/>
                </a:cubicBezTo>
                <a:cubicBezTo>
                  <a:pt x="397151" y="509919"/>
                  <a:pt x="408609" y="525896"/>
                  <a:pt x="425286" y="528676"/>
                </a:cubicBezTo>
                <a:cubicBezTo>
                  <a:pt x="439913" y="531114"/>
                  <a:pt x="453231" y="518683"/>
                  <a:pt x="467489" y="514609"/>
                </a:cubicBezTo>
                <a:cubicBezTo>
                  <a:pt x="533822" y="495657"/>
                  <a:pt x="542530" y="497859"/>
                  <a:pt x="622234" y="486473"/>
                </a:cubicBezTo>
                <a:cubicBezTo>
                  <a:pt x="655432" y="475408"/>
                  <a:pt x="673261" y="476456"/>
                  <a:pt x="692572" y="444270"/>
                </a:cubicBezTo>
                <a:cubicBezTo>
                  <a:pt x="700201" y="431554"/>
                  <a:pt x="700008" y="415330"/>
                  <a:pt x="706640" y="402067"/>
                </a:cubicBezTo>
                <a:cubicBezTo>
                  <a:pt x="714201" y="386945"/>
                  <a:pt x="726387" y="374544"/>
                  <a:pt x="734775" y="359864"/>
                </a:cubicBezTo>
                <a:cubicBezTo>
                  <a:pt x="806168" y="234926"/>
                  <a:pt x="722500" y="364210"/>
                  <a:pt x="791046" y="261390"/>
                </a:cubicBezTo>
                <a:cubicBezTo>
                  <a:pt x="756797" y="158642"/>
                  <a:pt x="791683" y="169791"/>
                  <a:pt x="706640" y="191052"/>
                </a:cubicBezTo>
                <a:cubicBezTo>
                  <a:pt x="711329" y="158227"/>
                  <a:pt x="714205" y="125092"/>
                  <a:pt x="720708" y="92578"/>
                </a:cubicBezTo>
                <a:cubicBezTo>
                  <a:pt x="739223" y="0"/>
                  <a:pt x="734775" y="100333"/>
                  <a:pt x="734775" y="8172"/>
                </a:cubicBezTo>
              </a:path>
            </a:pathLst>
          </a:custGeom>
          <a:solidFill>
            <a:schemeClr val="tx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0725" name="TextovéPole 5"/>
          <p:cNvSpPr txBox="1">
            <a:spLocks noChangeArrowheads="1"/>
          </p:cNvSpPr>
          <p:nvPr/>
        </p:nvSpPr>
        <p:spPr bwMode="auto">
          <a:xfrm>
            <a:off x="827088" y="476250"/>
            <a:ext cx="6624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Middle caries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6146569-99EB-411F-950E-B2CA17F42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6"/>
    </mc:Choice>
    <mc:Fallback>
      <p:transition spd="slow" advTm="2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547813" y="1196975"/>
            <a:ext cx="5064125" cy="3924300"/>
          </a:xfrm>
          <a:custGeom>
            <a:avLst/>
            <a:gdLst>
              <a:gd name="connsiteX0" fmla="*/ 1406769 w 5064369"/>
              <a:gd name="connsiteY0" fmla="*/ 4079630 h 4079630"/>
              <a:gd name="connsiteX1" fmla="*/ 14068 w 5064369"/>
              <a:gd name="connsiteY1" fmla="*/ 1885070 h 4079630"/>
              <a:gd name="connsiteX2" fmla="*/ 1322363 w 5064369"/>
              <a:gd name="connsiteY2" fmla="*/ 196947 h 4079630"/>
              <a:gd name="connsiteX3" fmla="*/ 2504049 w 5064369"/>
              <a:gd name="connsiteY3" fmla="*/ 1139482 h 4079630"/>
              <a:gd name="connsiteX4" fmla="*/ 3488788 w 5064369"/>
              <a:gd name="connsiteY4" fmla="*/ 309488 h 4079630"/>
              <a:gd name="connsiteX5" fmla="*/ 4923692 w 5064369"/>
              <a:gd name="connsiteY5" fmla="*/ 618978 h 4079630"/>
              <a:gd name="connsiteX6" fmla="*/ 4332849 w 5064369"/>
              <a:gd name="connsiteY6" fmla="*/ 4023359 h 4079630"/>
              <a:gd name="connsiteX7" fmla="*/ 4332849 w 5064369"/>
              <a:gd name="connsiteY7" fmla="*/ 4023359 h 407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64369" h="4079630">
                <a:moveTo>
                  <a:pt x="1406769" y="4079630"/>
                </a:moveTo>
                <a:cubicBezTo>
                  <a:pt x="717452" y="3305907"/>
                  <a:pt x="28136" y="2532184"/>
                  <a:pt x="14068" y="1885070"/>
                </a:cubicBezTo>
                <a:cubicBezTo>
                  <a:pt x="0" y="1237956"/>
                  <a:pt x="907366" y="321212"/>
                  <a:pt x="1322363" y="196947"/>
                </a:cubicBezTo>
                <a:cubicBezTo>
                  <a:pt x="1737360" y="72682"/>
                  <a:pt x="2142978" y="1120725"/>
                  <a:pt x="2504049" y="1139482"/>
                </a:cubicBezTo>
                <a:cubicBezTo>
                  <a:pt x="2865120" y="1158239"/>
                  <a:pt x="3085514" y="396239"/>
                  <a:pt x="3488788" y="309488"/>
                </a:cubicBezTo>
                <a:cubicBezTo>
                  <a:pt x="3892062" y="222737"/>
                  <a:pt x="4783015" y="0"/>
                  <a:pt x="4923692" y="618978"/>
                </a:cubicBezTo>
                <a:cubicBezTo>
                  <a:pt x="5064369" y="1237956"/>
                  <a:pt x="4332849" y="4023359"/>
                  <a:pt x="4332849" y="4023359"/>
                </a:cubicBezTo>
                <a:lnTo>
                  <a:pt x="4332849" y="4023359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" name="Volný tvar 2"/>
          <p:cNvSpPr/>
          <p:nvPr/>
        </p:nvSpPr>
        <p:spPr>
          <a:xfrm>
            <a:off x="2508250" y="2708275"/>
            <a:ext cx="2927350" cy="2370138"/>
          </a:xfrm>
          <a:custGeom>
            <a:avLst/>
            <a:gdLst>
              <a:gd name="connsiteX0" fmla="*/ 1176997 w 3094893"/>
              <a:gd name="connsiteY0" fmla="*/ 2771335 h 2771335"/>
              <a:gd name="connsiteX1" fmla="*/ 79717 w 3094893"/>
              <a:gd name="connsiteY1" fmla="*/ 365760 h 2771335"/>
              <a:gd name="connsiteX2" fmla="*/ 1655299 w 3094893"/>
              <a:gd name="connsiteY2" fmla="*/ 872196 h 2771335"/>
              <a:gd name="connsiteX3" fmla="*/ 2513428 w 3094893"/>
              <a:gd name="connsiteY3" fmla="*/ 70338 h 2771335"/>
              <a:gd name="connsiteX4" fmla="*/ 3090204 w 3094893"/>
              <a:gd name="connsiteY4" fmla="*/ 450166 h 2771335"/>
              <a:gd name="connsiteX5" fmla="*/ 2485293 w 3094893"/>
              <a:gd name="connsiteY5" fmla="*/ 2771335 h 277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4893" h="2771335">
                <a:moveTo>
                  <a:pt x="1176997" y="2771335"/>
                </a:moveTo>
                <a:cubicBezTo>
                  <a:pt x="588498" y="1726809"/>
                  <a:pt x="0" y="682283"/>
                  <a:pt x="79717" y="365760"/>
                </a:cubicBezTo>
                <a:cubicBezTo>
                  <a:pt x="159434" y="49237"/>
                  <a:pt x="1249681" y="921433"/>
                  <a:pt x="1655299" y="872196"/>
                </a:cubicBezTo>
                <a:cubicBezTo>
                  <a:pt x="2060917" y="822959"/>
                  <a:pt x="2274277" y="140676"/>
                  <a:pt x="2513428" y="70338"/>
                </a:cubicBezTo>
                <a:cubicBezTo>
                  <a:pt x="2752579" y="0"/>
                  <a:pt x="3094893" y="0"/>
                  <a:pt x="3090204" y="450166"/>
                </a:cubicBezTo>
                <a:cubicBezTo>
                  <a:pt x="3085515" y="900332"/>
                  <a:pt x="2785404" y="1835833"/>
                  <a:pt x="2485293" y="2771335"/>
                </a:cubicBezTo>
              </a:path>
            </a:pathLst>
          </a:cu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" name="Volný tvar 4"/>
          <p:cNvSpPr/>
          <p:nvPr/>
        </p:nvSpPr>
        <p:spPr>
          <a:xfrm>
            <a:off x="3779838" y="2060575"/>
            <a:ext cx="806450" cy="1152525"/>
          </a:xfrm>
          <a:custGeom>
            <a:avLst/>
            <a:gdLst>
              <a:gd name="connsiteX0" fmla="*/ 3255 w 806168"/>
              <a:gd name="connsiteY0" fmla="*/ 162916 h 531114"/>
              <a:gd name="connsiteX1" fmla="*/ 17323 w 806168"/>
              <a:gd name="connsiteY1" fmla="*/ 402067 h 531114"/>
              <a:gd name="connsiteX2" fmla="*/ 59526 w 806168"/>
              <a:gd name="connsiteY2" fmla="*/ 416135 h 531114"/>
              <a:gd name="connsiteX3" fmla="*/ 143932 w 806168"/>
              <a:gd name="connsiteY3" fmla="*/ 458338 h 531114"/>
              <a:gd name="connsiteX4" fmla="*/ 186135 w 806168"/>
              <a:gd name="connsiteY4" fmla="*/ 444270 h 531114"/>
              <a:gd name="connsiteX5" fmla="*/ 214271 w 806168"/>
              <a:gd name="connsiteY5" fmla="*/ 472406 h 531114"/>
              <a:gd name="connsiteX6" fmla="*/ 256474 w 806168"/>
              <a:gd name="connsiteY6" fmla="*/ 486473 h 531114"/>
              <a:gd name="connsiteX7" fmla="*/ 383083 w 806168"/>
              <a:gd name="connsiteY7" fmla="*/ 500541 h 531114"/>
              <a:gd name="connsiteX8" fmla="*/ 425286 w 806168"/>
              <a:gd name="connsiteY8" fmla="*/ 528676 h 531114"/>
              <a:gd name="connsiteX9" fmla="*/ 467489 w 806168"/>
              <a:gd name="connsiteY9" fmla="*/ 514609 h 531114"/>
              <a:gd name="connsiteX10" fmla="*/ 622234 w 806168"/>
              <a:gd name="connsiteY10" fmla="*/ 486473 h 531114"/>
              <a:gd name="connsiteX11" fmla="*/ 692572 w 806168"/>
              <a:gd name="connsiteY11" fmla="*/ 444270 h 531114"/>
              <a:gd name="connsiteX12" fmla="*/ 706640 w 806168"/>
              <a:gd name="connsiteY12" fmla="*/ 402067 h 531114"/>
              <a:gd name="connsiteX13" fmla="*/ 734775 w 806168"/>
              <a:gd name="connsiteY13" fmla="*/ 359864 h 531114"/>
              <a:gd name="connsiteX14" fmla="*/ 791046 w 806168"/>
              <a:gd name="connsiteY14" fmla="*/ 261390 h 531114"/>
              <a:gd name="connsiteX15" fmla="*/ 706640 w 806168"/>
              <a:gd name="connsiteY15" fmla="*/ 191052 h 531114"/>
              <a:gd name="connsiteX16" fmla="*/ 720708 w 806168"/>
              <a:gd name="connsiteY16" fmla="*/ 92578 h 531114"/>
              <a:gd name="connsiteX17" fmla="*/ 734775 w 806168"/>
              <a:gd name="connsiteY17" fmla="*/ 8172 h 53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06168" h="531114">
                <a:moveTo>
                  <a:pt x="3255" y="162916"/>
                </a:moveTo>
                <a:cubicBezTo>
                  <a:pt x="7944" y="242633"/>
                  <a:pt x="0" y="324114"/>
                  <a:pt x="17323" y="402067"/>
                </a:cubicBezTo>
                <a:cubicBezTo>
                  <a:pt x="20540" y="416543"/>
                  <a:pt x="46263" y="409503"/>
                  <a:pt x="59526" y="416135"/>
                </a:cubicBezTo>
                <a:cubicBezTo>
                  <a:pt x="168608" y="470676"/>
                  <a:pt x="37853" y="422978"/>
                  <a:pt x="143932" y="458338"/>
                </a:cubicBezTo>
                <a:cubicBezTo>
                  <a:pt x="158000" y="453649"/>
                  <a:pt x="171594" y="441362"/>
                  <a:pt x="186135" y="444270"/>
                </a:cubicBezTo>
                <a:cubicBezTo>
                  <a:pt x="199141" y="446871"/>
                  <a:pt x="202898" y="465582"/>
                  <a:pt x="214271" y="472406"/>
                </a:cubicBezTo>
                <a:cubicBezTo>
                  <a:pt x="226986" y="480035"/>
                  <a:pt x="241847" y="484035"/>
                  <a:pt x="256474" y="486473"/>
                </a:cubicBezTo>
                <a:cubicBezTo>
                  <a:pt x="298359" y="493454"/>
                  <a:pt x="340880" y="495852"/>
                  <a:pt x="383083" y="500541"/>
                </a:cubicBezTo>
                <a:cubicBezTo>
                  <a:pt x="397151" y="509919"/>
                  <a:pt x="408609" y="525896"/>
                  <a:pt x="425286" y="528676"/>
                </a:cubicBezTo>
                <a:cubicBezTo>
                  <a:pt x="439913" y="531114"/>
                  <a:pt x="453231" y="518683"/>
                  <a:pt x="467489" y="514609"/>
                </a:cubicBezTo>
                <a:cubicBezTo>
                  <a:pt x="533822" y="495657"/>
                  <a:pt x="542530" y="497859"/>
                  <a:pt x="622234" y="486473"/>
                </a:cubicBezTo>
                <a:cubicBezTo>
                  <a:pt x="655432" y="475408"/>
                  <a:pt x="673261" y="476456"/>
                  <a:pt x="692572" y="444270"/>
                </a:cubicBezTo>
                <a:cubicBezTo>
                  <a:pt x="700201" y="431554"/>
                  <a:pt x="700008" y="415330"/>
                  <a:pt x="706640" y="402067"/>
                </a:cubicBezTo>
                <a:cubicBezTo>
                  <a:pt x="714201" y="386945"/>
                  <a:pt x="726387" y="374544"/>
                  <a:pt x="734775" y="359864"/>
                </a:cubicBezTo>
                <a:cubicBezTo>
                  <a:pt x="806168" y="234926"/>
                  <a:pt x="722500" y="364210"/>
                  <a:pt x="791046" y="261390"/>
                </a:cubicBezTo>
                <a:cubicBezTo>
                  <a:pt x="756797" y="158642"/>
                  <a:pt x="791683" y="169791"/>
                  <a:pt x="706640" y="191052"/>
                </a:cubicBezTo>
                <a:cubicBezTo>
                  <a:pt x="711329" y="158227"/>
                  <a:pt x="714205" y="125092"/>
                  <a:pt x="720708" y="92578"/>
                </a:cubicBezTo>
                <a:cubicBezTo>
                  <a:pt x="739223" y="0"/>
                  <a:pt x="734775" y="100333"/>
                  <a:pt x="734775" y="8172"/>
                </a:cubicBezTo>
              </a:path>
            </a:pathLst>
          </a:custGeom>
          <a:solidFill>
            <a:schemeClr val="tx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1749" name="TextovéPole 5"/>
          <p:cNvSpPr txBox="1">
            <a:spLocks noChangeArrowheads="1"/>
          </p:cNvSpPr>
          <p:nvPr/>
        </p:nvSpPr>
        <p:spPr bwMode="auto">
          <a:xfrm>
            <a:off x="827088" y="549275"/>
            <a:ext cx="6624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Caries next to dental pulp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B552D3C-3836-4278-9505-A34DC13C8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9"/>
    </mc:Choice>
    <mc:Fallback>
      <p:transition spd="slow" advTm="2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547813" y="1041400"/>
            <a:ext cx="5064125" cy="4079875"/>
          </a:xfrm>
          <a:custGeom>
            <a:avLst/>
            <a:gdLst>
              <a:gd name="connsiteX0" fmla="*/ 1406769 w 5064369"/>
              <a:gd name="connsiteY0" fmla="*/ 4079630 h 4079630"/>
              <a:gd name="connsiteX1" fmla="*/ 14068 w 5064369"/>
              <a:gd name="connsiteY1" fmla="*/ 1885070 h 4079630"/>
              <a:gd name="connsiteX2" fmla="*/ 1322363 w 5064369"/>
              <a:gd name="connsiteY2" fmla="*/ 196947 h 4079630"/>
              <a:gd name="connsiteX3" fmla="*/ 2504049 w 5064369"/>
              <a:gd name="connsiteY3" fmla="*/ 1139482 h 4079630"/>
              <a:gd name="connsiteX4" fmla="*/ 3488788 w 5064369"/>
              <a:gd name="connsiteY4" fmla="*/ 309488 h 4079630"/>
              <a:gd name="connsiteX5" fmla="*/ 4923692 w 5064369"/>
              <a:gd name="connsiteY5" fmla="*/ 618978 h 4079630"/>
              <a:gd name="connsiteX6" fmla="*/ 4332849 w 5064369"/>
              <a:gd name="connsiteY6" fmla="*/ 4023359 h 4079630"/>
              <a:gd name="connsiteX7" fmla="*/ 4332849 w 5064369"/>
              <a:gd name="connsiteY7" fmla="*/ 4023359 h 407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64369" h="4079630">
                <a:moveTo>
                  <a:pt x="1406769" y="4079630"/>
                </a:moveTo>
                <a:cubicBezTo>
                  <a:pt x="717452" y="3305907"/>
                  <a:pt x="28136" y="2532184"/>
                  <a:pt x="14068" y="1885070"/>
                </a:cubicBezTo>
                <a:cubicBezTo>
                  <a:pt x="0" y="1237956"/>
                  <a:pt x="907366" y="321212"/>
                  <a:pt x="1322363" y="196947"/>
                </a:cubicBezTo>
                <a:cubicBezTo>
                  <a:pt x="1737360" y="72682"/>
                  <a:pt x="2142978" y="1120725"/>
                  <a:pt x="2504049" y="1139482"/>
                </a:cubicBezTo>
                <a:cubicBezTo>
                  <a:pt x="2865120" y="1158239"/>
                  <a:pt x="3085514" y="396239"/>
                  <a:pt x="3488788" y="309488"/>
                </a:cubicBezTo>
                <a:cubicBezTo>
                  <a:pt x="3892062" y="222737"/>
                  <a:pt x="4783015" y="0"/>
                  <a:pt x="4923692" y="618978"/>
                </a:cubicBezTo>
                <a:cubicBezTo>
                  <a:pt x="5064369" y="1237956"/>
                  <a:pt x="4332849" y="4023359"/>
                  <a:pt x="4332849" y="4023359"/>
                </a:cubicBezTo>
                <a:lnTo>
                  <a:pt x="4332849" y="4023359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" name="Volný tvar 2"/>
          <p:cNvSpPr/>
          <p:nvPr/>
        </p:nvSpPr>
        <p:spPr>
          <a:xfrm>
            <a:off x="2508250" y="2708275"/>
            <a:ext cx="2927350" cy="2370138"/>
          </a:xfrm>
          <a:custGeom>
            <a:avLst/>
            <a:gdLst>
              <a:gd name="connsiteX0" fmla="*/ 1176997 w 3094893"/>
              <a:gd name="connsiteY0" fmla="*/ 2771335 h 2771335"/>
              <a:gd name="connsiteX1" fmla="*/ 79717 w 3094893"/>
              <a:gd name="connsiteY1" fmla="*/ 365760 h 2771335"/>
              <a:gd name="connsiteX2" fmla="*/ 1655299 w 3094893"/>
              <a:gd name="connsiteY2" fmla="*/ 872196 h 2771335"/>
              <a:gd name="connsiteX3" fmla="*/ 2513428 w 3094893"/>
              <a:gd name="connsiteY3" fmla="*/ 70338 h 2771335"/>
              <a:gd name="connsiteX4" fmla="*/ 3090204 w 3094893"/>
              <a:gd name="connsiteY4" fmla="*/ 450166 h 2771335"/>
              <a:gd name="connsiteX5" fmla="*/ 2485293 w 3094893"/>
              <a:gd name="connsiteY5" fmla="*/ 2771335 h 277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4893" h="2771335">
                <a:moveTo>
                  <a:pt x="1176997" y="2771335"/>
                </a:moveTo>
                <a:cubicBezTo>
                  <a:pt x="588498" y="1726809"/>
                  <a:pt x="0" y="682283"/>
                  <a:pt x="79717" y="365760"/>
                </a:cubicBezTo>
                <a:cubicBezTo>
                  <a:pt x="159434" y="49237"/>
                  <a:pt x="1249681" y="921433"/>
                  <a:pt x="1655299" y="872196"/>
                </a:cubicBezTo>
                <a:cubicBezTo>
                  <a:pt x="2060917" y="822959"/>
                  <a:pt x="2274277" y="140676"/>
                  <a:pt x="2513428" y="70338"/>
                </a:cubicBezTo>
                <a:cubicBezTo>
                  <a:pt x="2752579" y="0"/>
                  <a:pt x="3094893" y="0"/>
                  <a:pt x="3090204" y="450166"/>
                </a:cubicBezTo>
                <a:cubicBezTo>
                  <a:pt x="3085515" y="900332"/>
                  <a:pt x="2785404" y="1835833"/>
                  <a:pt x="2485293" y="2771335"/>
                </a:cubicBezTo>
              </a:path>
            </a:pathLst>
          </a:cu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" name="Volný tvar 4"/>
          <p:cNvSpPr/>
          <p:nvPr/>
        </p:nvSpPr>
        <p:spPr>
          <a:xfrm>
            <a:off x="3924300" y="1700213"/>
            <a:ext cx="806450" cy="1912937"/>
          </a:xfrm>
          <a:custGeom>
            <a:avLst/>
            <a:gdLst>
              <a:gd name="connsiteX0" fmla="*/ 3255 w 806168"/>
              <a:gd name="connsiteY0" fmla="*/ 162916 h 531114"/>
              <a:gd name="connsiteX1" fmla="*/ 17323 w 806168"/>
              <a:gd name="connsiteY1" fmla="*/ 402067 h 531114"/>
              <a:gd name="connsiteX2" fmla="*/ 59526 w 806168"/>
              <a:gd name="connsiteY2" fmla="*/ 416135 h 531114"/>
              <a:gd name="connsiteX3" fmla="*/ 143932 w 806168"/>
              <a:gd name="connsiteY3" fmla="*/ 458338 h 531114"/>
              <a:gd name="connsiteX4" fmla="*/ 186135 w 806168"/>
              <a:gd name="connsiteY4" fmla="*/ 444270 h 531114"/>
              <a:gd name="connsiteX5" fmla="*/ 214271 w 806168"/>
              <a:gd name="connsiteY5" fmla="*/ 472406 h 531114"/>
              <a:gd name="connsiteX6" fmla="*/ 256474 w 806168"/>
              <a:gd name="connsiteY6" fmla="*/ 486473 h 531114"/>
              <a:gd name="connsiteX7" fmla="*/ 383083 w 806168"/>
              <a:gd name="connsiteY7" fmla="*/ 500541 h 531114"/>
              <a:gd name="connsiteX8" fmla="*/ 425286 w 806168"/>
              <a:gd name="connsiteY8" fmla="*/ 528676 h 531114"/>
              <a:gd name="connsiteX9" fmla="*/ 467489 w 806168"/>
              <a:gd name="connsiteY9" fmla="*/ 514609 h 531114"/>
              <a:gd name="connsiteX10" fmla="*/ 622234 w 806168"/>
              <a:gd name="connsiteY10" fmla="*/ 486473 h 531114"/>
              <a:gd name="connsiteX11" fmla="*/ 692572 w 806168"/>
              <a:gd name="connsiteY11" fmla="*/ 444270 h 531114"/>
              <a:gd name="connsiteX12" fmla="*/ 706640 w 806168"/>
              <a:gd name="connsiteY12" fmla="*/ 402067 h 531114"/>
              <a:gd name="connsiteX13" fmla="*/ 734775 w 806168"/>
              <a:gd name="connsiteY13" fmla="*/ 359864 h 531114"/>
              <a:gd name="connsiteX14" fmla="*/ 791046 w 806168"/>
              <a:gd name="connsiteY14" fmla="*/ 261390 h 531114"/>
              <a:gd name="connsiteX15" fmla="*/ 706640 w 806168"/>
              <a:gd name="connsiteY15" fmla="*/ 191052 h 531114"/>
              <a:gd name="connsiteX16" fmla="*/ 720708 w 806168"/>
              <a:gd name="connsiteY16" fmla="*/ 92578 h 531114"/>
              <a:gd name="connsiteX17" fmla="*/ 734775 w 806168"/>
              <a:gd name="connsiteY17" fmla="*/ 8172 h 53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06168" h="531114">
                <a:moveTo>
                  <a:pt x="3255" y="162916"/>
                </a:moveTo>
                <a:cubicBezTo>
                  <a:pt x="7944" y="242633"/>
                  <a:pt x="0" y="324114"/>
                  <a:pt x="17323" y="402067"/>
                </a:cubicBezTo>
                <a:cubicBezTo>
                  <a:pt x="20540" y="416543"/>
                  <a:pt x="46263" y="409503"/>
                  <a:pt x="59526" y="416135"/>
                </a:cubicBezTo>
                <a:cubicBezTo>
                  <a:pt x="168608" y="470676"/>
                  <a:pt x="37853" y="422978"/>
                  <a:pt x="143932" y="458338"/>
                </a:cubicBezTo>
                <a:cubicBezTo>
                  <a:pt x="158000" y="453649"/>
                  <a:pt x="171594" y="441362"/>
                  <a:pt x="186135" y="444270"/>
                </a:cubicBezTo>
                <a:cubicBezTo>
                  <a:pt x="199141" y="446871"/>
                  <a:pt x="202898" y="465582"/>
                  <a:pt x="214271" y="472406"/>
                </a:cubicBezTo>
                <a:cubicBezTo>
                  <a:pt x="226986" y="480035"/>
                  <a:pt x="241847" y="484035"/>
                  <a:pt x="256474" y="486473"/>
                </a:cubicBezTo>
                <a:cubicBezTo>
                  <a:pt x="298359" y="493454"/>
                  <a:pt x="340880" y="495852"/>
                  <a:pt x="383083" y="500541"/>
                </a:cubicBezTo>
                <a:cubicBezTo>
                  <a:pt x="397151" y="509919"/>
                  <a:pt x="408609" y="525896"/>
                  <a:pt x="425286" y="528676"/>
                </a:cubicBezTo>
                <a:cubicBezTo>
                  <a:pt x="439913" y="531114"/>
                  <a:pt x="453231" y="518683"/>
                  <a:pt x="467489" y="514609"/>
                </a:cubicBezTo>
                <a:cubicBezTo>
                  <a:pt x="533822" y="495657"/>
                  <a:pt x="542530" y="497859"/>
                  <a:pt x="622234" y="486473"/>
                </a:cubicBezTo>
                <a:cubicBezTo>
                  <a:pt x="655432" y="475408"/>
                  <a:pt x="673261" y="476456"/>
                  <a:pt x="692572" y="444270"/>
                </a:cubicBezTo>
                <a:cubicBezTo>
                  <a:pt x="700201" y="431554"/>
                  <a:pt x="700008" y="415330"/>
                  <a:pt x="706640" y="402067"/>
                </a:cubicBezTo>
                <a:cubicBezTo>
                  <a:pt x="714201" y="386945"/>
                  <a:pt x="726387" y="374544"/>
                  <a:pt x="734775" y="359864"/>
                </a:cubicBezTo>
                <a:cubicBezTo>
                  <a:pt x="806168" y="234926"/>
                  <a:pt x="722500" y="364210"/>
                  <a:pt x="791046" y="261390"/>
                </a:cubicBezTo>
                <a:cubicBezTo>
                  <a:pt x="756797" y="158642"/>
                  <a:pt x="791683" y="169791"/>
                  <a:pt x="706640" y="191052"/>
                </a:cubicBezTo>
                <a:cubicBezTo>
                  <a:pt x="711329" y="158227"/>
                  <a:pt x="714205" y="125092"/>
                  <a:pt x="720708" y="92578"/>
                </a:cubicBezTo>
                <a:cubicBezTo>
                  <a:pt x="739223" y="0"/>
                  <a:pt x="734775" y="100333"/>
                  <a:pt x="734775" y="8172"/>
                </a:cubicBezTo>
              </a:path>
            </a:pathLst>
          </a:custGeom>
          <a:solidFill>
            <a:schemeClr val="tx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2773" name="TextovéPole 5"/>
          <p:cNvSpPr txBox="1">
            <a:spLocks noChangeArrowheads="1"/>
          </p:cNvSpPr>
          <p:nvPr/>
        </p:nvSpPr>
        <p:spPr bwMode="auto">
          <a:xfrm>
            <a:off x="827088" y="549275"/>
            <a:ext cx="6624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Caries penetgrating into dental pulp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51CBE48-B7E9-48FC-8AA4-3251426B5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1"/>
    </mc:Choice>
    <mc:Fallback>
      <p:transition spd="slow" advTm="4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Classification of dental caries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700213"/>
            <a:ext cx="8229600" cy="4525962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800" dirty="0"/>
              <a:t> </a:t>
            </a:r>
            <a:r>
              <a:rPr lang="cs-CZ" sz="2800" dirty="0" err="1"/>
              <a:t>According</a:t>
            </a:r>
            <a:r>
              <a:rPr lang="cs-CZ" sz="2800" dirty="0"/>
              <a:t> to </a:t>
            </a:r>
            <a:r>
              <a:rPr lang="cs-CZ" sz="2800" dirty="0" err="1"/>
              <a:t>history</a:t>
            </a:r>
            <a:endParaRPr lang="cs-CZ" sz="28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8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dirty="0"/>
              <a:t> </a:t>
            </a:r>
            <a:r>
              <a:rPr lang="cs-CZ" sz="2800" dirty="0" err="1"/>
              <a:t>Acute</a:t>
            </a:r>
            <a:endParaRPr lang="cs-CZ" sz="28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dirty="0" err="1"/>
              <a:t>Chronic</a:t>
            </a:r>
            <a:endParaRPr lang="cs-CZ" sz="28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dirty="0" err="1"/>
              <a:t>Arrested</a:t>
            </a:r>
            <a:endParaRPr lang="cs-CZ" sz="28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BDF95A5-C9FA-47DC-9364-9FF67BC23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1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62"/>
    </mc:Choice>
    <mc:Fallback>
      <p:transition spd="slow" advTm="15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Classification of dental caries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628775"/>
            <a:ext cx="82296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/>
              <a:t>According to origin</a:t>
            </a:r>
          </a:p>
          <a:p>
            <a:pPr eaLnBrk="1" hangingPunct="1">
              <a:buClr>
                <a:schemeClr val="tx1"/>
              </a:buClr>
            </a:pPr>
            <a:r>
              <a:rPr lang="cs-CZ" altLang="cs-CZ"/>
              <a:t>Primary caries</a:t>
            </a:r>
          </a:p>
          <a:p>
            <a:pPr eaLnBrk="1" hangingPunct="1">
              <a:buClr>
                <a:schemeClr val="tx1"/>
              </a:buClr>
            </a:pPr>
            <a:r>
              <a:rPr lang="cs-CZ" altLang="cs-CZ"/>
              <a:t>Secondary caries</a:t>
            </a:r>
          </a:p>
          <a:p>
            <a:pPr eaLnBrk="1" hangingPunct="1">
              <a:buClr>
                <a:schemeClr val="tx1"/>
              </a:buClr>
            </a:pPr>
            <a:r>
              <a:rPr lang="cs-CZ" altLang="cs-CZ"/>
              <a:t>Recurrent caries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</a:pPr>
            <a:endParaRPr lang="cs-CZ" altLang="cs-CZ"/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</a:pPr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C661D27-1524-45D1-89C6-FF2C463AC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87"/>
    </mc:Choice>
    <mc:Fallback>
      <p:transition spd="slow" advTm="21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547813" y="1041400"/>
            <a:ext cx="5064125" cy="4079875"/>
          </a:xfrm>
          <a:custGeom>
            <a:avLst/>
            <a:gdLst>
              <a:gd name="connsiteX0" fmla="*/ 1406769 w 5064369"/>
              <a:gd name="connsiteY0" fmla="*/ 4079630 h 4079630"/>
              <a:gd name="connsiteX1" fmla="*/ 14068 w 5064369"/>
              <a:gd name="connsiteY1" fmla="*/ 1885070 h 4079630"/>
              <a:gd name="connsiteX2" fmla="*/ 1322363 w 5064369"/>
              <a:gd name="connsiteY2" fmla="*/ 196947 h 4079630"/>
              <a:gd name="connsiteX3" fmla="*/ 2504049 w 5064369"/>
              <a:gd name="connsiteY3" fmla="*/ 1139482 h 4079630"/>
              <a:gd name="connsiteX4" fmla="*/ 3488788 w 5064369"/>
              <a:gd name="connsiteY4" fmla="*/ 309488 h 4079630"/>
              <a:gd name="connsiteX5" fmla="*/ 4923692 w 5064369"/>
              <a:gd name="connsiteY5" fmla="*/ 618978 h 4079630"/>
              <a:gd name="connsiteX6" fmla="*/ 4332849 w 5064369"/>
              <a:gd name="connsiteY6" fmla="*/ 4023359 h 4079630"/>
              <a:gd name="connsiteX7" fmla="*/ 4332849 w 5064369"/>
              <a:gd name="connsiteY7" fmla="*/ 4023359 h 407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64369" h="4079630">
                <a:moveTo>
                  <a:pt x="1406769" y="4079630"/>
                </a:moveTo>
                <a:cubicBezTo>
                  <a:pt x="717452" y="3305907"/>
                  <a:pt x="28136" y="2532184"/>
                  <a:pt x="14068" y="1885070"/>
                </a:cubicBezTo>
                <a:cubicBezTo>
                  <a:pt x="0" y="1237956"/>
                  <a:pt x="907366" y="321212"/>
                  <a:pt x="1322363" y="196947"/>
                </a:cubicBezTo>
                <a:cubicBezTo>
                  <a:pt x="1737360" y="72682"/>
                  <a:pt x="2142978" y="1120725"/>
                  <a:pt x="2504049" y="1139482"/>
                </a:cubicBezTo>
                <a:cubicBezTo>
                  <a:pt x="2865120" y="1158239"/>
                  <a:pt x="3085514" y="396239"/>
                  <a:pt x="3488788" y="309488"/>
                </a:cubicBezTo>
                <a:cubicBezTo>
                  <a:pt x="3892062" y="222737"/>
                  <a:pt x="4783015" y="0"/>
                  <a:pt x="4923692" y="618978"/>
                </a:cubicBezTo>
                <a:cubicBezTo>
                  <a:pt x="5064369" y="1237956"/>
                  <a:pt x="4332849" y="4023359"/>
                  <a:pt x="4332849" y="4023359"/>
                </a:cubicBezTo>
                <a:lnTo>
                  <a:pt x="4332849" y="4023359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" name="Volný tvar 2"/>
          <p:cNvSpPr/>
          <p:nvPr/>
        </p:nvSpPr>
        <p:spPr>
          <a:xfrm>
            <a:off x="2508250" y="2708275"/>
            <a:ext cx="2927350" cy="2370138"/>
          </a:xfrm>
          <a:custGeom>
            <a:avLst/>
            <a:gdLst>
              <a:gd name="connsiteX0" fmla="*/ 1176997 w 3094893"/>
              <a:gd name="connsiteY0" fmla="*/ 2771335 h 2771335"/>
              <a:gd name="connsiteX1" fmla="*/ 79717 w 3094893"/>
              <a:gd name="connsiteY1" fmla="*/ 365760 h 2771335"/>
              <a:gd name="connsiteX2" fmla="*/ 1655299 w 3094893"/>
              <a:gd name="connsiteY2" fmla="*/ 872196 h 2771335"/>
              <a:gd name="connsiteX3" fmla="*/ 2513428 w 3094893"/>
              <a:gd name="connsiteY3" fmla="*/ 70338 h 2771335"/>
              <a:gd name="connsiteX4" fmla="*/ 3090204 w 3094893"/>
              <a:gd name="connsiteY4" fmla="*/ 450166 h 2771335"/>
              <a:gd name="connsiteX5" fmla="*/ 2485293 w 3094893"/>
              <a:gd name="connsiteY5" fmla="*/ 2771335 h 277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4893" h="2771335">
                <a:moveTo>
                  <a:pt x="1176997" y="2771335"/>
                </a:moveTo>
                <a:cubicBezTo>
                  <a:pt x="588498" y="1726809"/>
                  <a:pt x="0" y="682283"/>
                  <a:pt x="79717" y="365760"/>
                </a:cubicBezTo>
                <a:cubicBezTo>
                  <a:pt x="159434" y="49237"/>
                  <a:pt x="1249681" y="921433"/>
                  <a:pt x="1655299" y="872196"/>
                </a:cubicBezTo>
                <a:cubicBezTo>
                  <a:pt x="2060917" y="822959"/>
                  <a:pt x="2274277" y="140676"/>
                  <a:pt x="2513428" y="70338"/>
                </a:cubicBezTo>
                <a:cubicBezTo>
                  <a:pt x="2752579" y="0"/>
                  <a:pt x="3094893" y="0"/>
                  <a:pt x="3090204" y="450166"/>
                </a:cubicBezTo>
                <a:cubicBezTo>
                  <a:pt x="3085515" y="900332"/>
                  <a:pt x="2785404" y="1835833"/>
                  <a:pt x="2485293" y="2771335"/>
                </a:cubicBezTo>
              </a:path>
            </a:pathLst>
          </a:cu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8916" name="TextovéPole 5"/>
          <p:cNvSpPr txBox="1">
            <a:spLocks noChangeArrowheads="1"/>
          </p:cNvSpPr>
          <p:nvPr/>
        </p:nvSpPr>
        <p:spPr bwMode="auto">
          <a:xfrm>
            <a:off x="1187450" y="549275"/>
            <a:ext cx="6624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Primary caries</a:t>
            </a:r>
          </a:p>
        </p:txBody>
      </p:sp>
      <p:sp>
        <p:nvSpPr>
          <p:cNvPr id="5" name="Volný tvar 4"/>
          <p:cNvSpPr/>
          <p:nvPr/>
        </p:nvSpPr>
        <p:spPr>
          <a:xfrm>
            <a:off x="3779838" y="1773238"/>
            <a:ext cx="792162" cy="914400"/>
          </a:xfrm>
          <a:custGeom>
            <a:avLst/>
            <a:gdLst>
              <a:gd name="connsiteX0" fmla="*/ 0 w 555476"/>
              <a:gd name="connsiteY0" fmla="*/ 128384 h 662641"/>
              <a:gd name="connsiteX1" fmla="*/ 17091 w 555476"/>
              <a:gd name="connsiteY1" fmla="*/ 205296 h 662641"/>
              <a:gd name="connsiteX2" fmla="*/ 25637 w 555476"/>
              <a:gd name="connsiteY2" fmla="*/ 239480 h 662641"/>
              <a:gd name="connsiteX3" fmla="*/ 42729 w 555476"/>
              <a:gd name="connsiteY3" fmla="*/ 273663 h 662641"/>
              <a:gd name="connsiteX4" fmla="*/ 51274 w 555476"/>
              <a:gd name="connsiteY4" fmla="*/ 316392 h 662641"/>
              <a:gd name="connsiteX5" fmla="*/ 410198 w 555476"/>
              <a:gd name="connsiteY5" fmla="*/ 632586 h 662641"/>
              <a:gd name="connsiteX6" fmla="*/ 444381 w 555476"/>
              <a:gd name="connsiteY6" fmla="*/ 564220 h 662641"/>
              <a:gd name="connsiteX7" fmla="*/ 470018 w 555476"/>
              <a:gd name="connsiteY7" fmla="*/ 521491 h 662641"/>
              <a:gd name="connsiteX8" fmla="*/ 452927 w 555476"/>
              <a:gd name="connsiteY8" fmla="*/ 436033 h 662641"/>
              <a:gd name="connsiteX9" fmla="*/ 410198 w 555476"/>
              <a:gd name="connsiteY9" fmla="*/ 418941 h 662641"/>
              <a:gd name="connsiteX10" fmla="*/ 427289 w 555476"/>
              <a:gd name="connsiteY10" fmla="*/ 393304 h 662641"/>
              <a:gd name="connsiteX11" fmla="*/ 478564 w 555476"/>
              <a:gd name="connsiteY11" fmla="*/ 333483 h 662641"/>
              <a:gd name="connsiteX12" fmla="*/ 529839 w 555476"/>
              <a:gd name="connsiteY12" fmla="*/ 222388 h 662641"/>
              <a:gd name="connsiteX13" fmla="*/ 555476 w 555476"/>
              <a:gd name="connsiteY13" fmla="*/ 154022 h 662641"/>
              <a:gd name="connsiteX14" fmla="*/ 546930 w 555476"/>
              <a:gd name="connsiteY14" fmla="*/ 68564 h 662641"/>
              <a:gd name="connsiteX15" fmla="*/ 529839 w 555476"/>
              <a:gd name="connsiteY15" fmla="*/ 42926 h 662641"/>
              <a:gd name="connsiteX16" fmla="*/ 504202 w 555476"/>
              <a:gd name="connsiteY16" fmla="*/ 197 h 66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55476" h="662641">
                <a:moveTo>
                  <a:pt x="0" y="128384"/>
                </a:moveTo>
                <a:cubicBezTo>
                  <a:pt x="5697" y="154021"/>
                  <a:pt x="11186" y="179706"/>
                  <a:pt x="17091" y="205296"/>
                </a:cubicBezTo>
                <a:cubicBezTo>
                  <a:pt x="19732" y="216741"/>
                  <a:pt x="21513" y="228483"/>
                  <a:pt x="25637" y="239480"/>
                </a:cubicBezTo>
                <a:cubicBezTo>
                  <a:pt x="30110" y="251408"/>
                  <a:pt x="37032" y="262269"/>
                  <a:pt x="42729" y="273663"/>
                </a:cubicBezTo>
                <a:cubicBezTo>
                  <a:pt x="45577" y="287906"/>
                  <a:pt x="51274" y="301867"/>
                  <a:pt x="51274" y="316392"/>
                </a:cubicBezTo>
                <a:cubicBezTo>
                  <a:pt x="51274" y="771716"/>
                  <a:pt x="-81179" y="655441"/>
                  <a:pt x="410198" y="632586"/>
                </a:cubicBezTo>
                <a:cubicBezTo>
                  <a:pt x="449795" y="573190"/>
                  <a:pt x="402569" y="647843"/>
                  <a:pt x="444381" y="564220"/>
                </a:cubicBezTo>
                <a:cubicBezTo>
                  <a:pt x="451809" y="549364"/>
                  <a:pt x="461472" y="535734"/>
                  <a:pt x="470018" y="521491"/>
                </a:cubicBezTo>
                <a:cubicBezTo>
                  <a:pt x="464321" y="493005"/>
                  <a:pt x="467564" y="461126"/>
                  <a:pt x="452927" y="436033"/>
                </a:cubicBezTo>
                <a:cubicBezTo>
                  <a:pt x="445198" y="422782"/>
                  <a:pt x="418091" y="432095"/>
                  <a:pt x="410198" y="418941"/>
                </a:cubicBezTo>
                <a:cubicBezTo>
                  <a:pt x="404914" y="410134"/>
                  <a:pt x="420605" y="401102"/>
                  <a:pt x="427289" y="393304"/>
                </a:cubicBezTo>
                <a:cubicBezTo>
                  <a:pt x="458683" y="356678"/>
                  <a:pt x="458942" y="369457"/>
                  <a:pt x="478564" y="333483"/>
                </a:cubicBezTo>
                <a:cubicBezTo>
                  <a:pt x="529650" y="239824"/>
                  <a:pt x="497238" y="295740"/>
                  <a:pt x="529839" y="222388"/>
                </a:cubicBezTo>
                <a:cubicBezTo>
                  <a:pt x="555374" y="164934"/>
                  <a:pt x="540898" y="212333"/>
                  <a:pt x="555476" y="154022"/>
                </a:cubicBezTo>
                <a:cubicBezTo>
                  <a:pt x="552627" y="125536"/>
                  <a:pt x="553367" y="96459"/>
                  <a:pt x="546930" y="68564"/>
                </a:cubicBezTo>
                <a:cubicBezTo>
                  <a:pt x="544621" y="58556"/>
                  <a:pt x="533445" y="52543"/>
                  <a:pt x="529839" y="42926"/>
                </a:cubicBezTo>
                <a:cubicBezTo>
                  <a:pt x="511721" y="-5389"/>
                  <a:pt x="539134" y="197"/>
                  <a:pt x="504202" y="197"/>
                </a:cubicBezTo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99CDF3F-59EE-4349-B59B-12112CACD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8"/>
    </mc:Choice>
    <mc:Fallback>
      <p:transition spd="slow" advTm="2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547813" y="1041400"/>
            <a:ext cx="5064125" cy="4079875"/>
          </a:xfrm>
          <a:custGeom>
            <a:avLst/>
            <a:gdLst>
              <a:gd name="connsiteX0" fmla="*/ 1406769 w 5064369"/>
              <a:gd name="connsiteY0" fmla="*/ 4079630 h 4079630"/>
              <a:gd name="connsiteX1" fmla="*/ 14068 w 5064369"/>
              <a:gd name="connsiteY1" fmla="*/ 1885070 h 4079630"/>
              <a:gd name="connsiteX2" fmla="*/ 1322363 w 5064369"/>
              <a:gd name="connsiteY2" fmla="*/ 196947 h 4079630"/>
              <a:gd name="connsiteX3" fmla="*/ 2504049 w 5064369"/>
              <a:gd name="connsiteY3" fmla="*/ 1139482 h 4079630"/>
              <a:gd name="connsiteX4" fmla="*/ 3488788 w 5064369"/>
              <a:gd name="connsiteY4" fmla="*/ 309488 h 4079630"/>
              <a:gd name="connsiteX5" fmla="*/ 4923692 w 5064369"/>
              <a:gd name="connsiteY5" fmla="*/ 618978 h 4079630"/>
              <a:gd name="connsiteX6" fmla="*/ 4332849 w 5064369"/>
              <a:gd name="connsiteY6" fmla="*/ 4023359 h 4079630"/>
              <a:gd name="connsiteX7" fmla="*/ 4332849 w 5064369"/>
              <a:gd name="connsiteY7" fmla="*/ 4023359 h 407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64369" h="4079630">
                <a:moveTo>
                  <a:pt x="1406769" y="4079630"/>
                </a:moveTo>
                <a:cubicBezTo>
                  <a:pt x="717452" y="3305907"/>
                  <a:pt x="28136" y="2532184"/>
                  <a:pt x="14068" y="1885070"/>
                </a:cubicBezTo>
                <a:cubicBezTo>
                  <a:pt x="0" y="1237956"/>
                  <a:pt x="907366" y="321212"/>
                  <a:pt x="1322363" y="196947"/>
                </a:cubicBezTo>
                <a:cubicBezTo>
                  <a:pt x="1737360" y="72682"/>
                  <a:pt x="2142978" y="1120725"/>
                  <a:pt x="2504049" y="1139482"/>
                </a:cubicBezTo>
                <a:cubicBezTo>
                  <a:pt x="2865120" y="1158239"/>
                  <a:pt x="3085514" y="396239"/>
                  <a:pt x="3488788" y="309488"/>
                </a:cubicBezTo>
                <a:cubicBezTo>
                  <a:pt x="3892062" y="222737"/>
                  <a:pt x="4783015" y="0"/>
                  <a:pt x="4923692" y="618978"/>
                </a:cubicBezTo>
                <a:cubicBezTo>
                  <a:pt x="5064369" y="1237956"/>
                  <a:pt x="4332849" y="4023359"/>
                  <a:pt x="4332849" y="4023359"/>
                </a:cubicBezTo>
                <a:lnTo>
                  <a:pt x="4332849" y="4023359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" name="Volný tvar 2"/>
          <p:cNvSpPr/>
          <p:nvPr/>
        </p:nvSpPr>
        <p:spPr>
          <a:xfrm>
            <a:off x="2508250" y="2708275"/>
            <a:ext cx="2927350" cy="2370138"/>
          </a:xfrm>
          <a:custGeom>
            <a:avLst/>
            <a:gdLst>
              <a:gd name="connsiteX0" fmla="*/ 1176997 w 3094893"/>
              <a:gd name="connsiteY0" fmla="*/ 2771335 h 2771335"/>
              <a:gd name="connsiteX1" fmla="*/ 79717 w 3094893"/>
              <a:gd name="connsiteY1" fmla="*/ 365760 h 2771335"/>
              <a:gd name="connsiteX2" fmla="*/ 1655299 w 3094893"/>
              <a:gd name="connsiteY2" fmla="*/ 872196 h 2771335"/>
              <a:gd name="connsiteX3" fmla="*/ 2513428 w 3094893"/>
              <a:gd name="connsiteY3" fmla="*/ 70338 h 2771335"/>
              <a:gd name="connsiteX4" fmla="*/ 3090204 w 3094893"/>
              <a:gd name="connsiteY4" fmla="*/ 450166 h 2771335"/>
              <a:gd name="connsiteX5" fmla="*/ 2485293 w 3094893"/>
              <a:gd name="connsiteY5" fmla="*/ 2771335 h 277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4893" h="2771335">
                <a:moveTo>
                  <a:pt x="1176997" y="2771335"/>
                </a:moveTo>
                <a:cubicBezTo>
                  <a:pt x="588498" y="1726809"/>
                  <a:pt x="0" y="682283"/>
                  <a:pt x="79717" y="365760"/>
                </a:cubicBezTo>
                <a:cubicBezTo>
                  <a:pt x="159434" y="49237"/>
                  <a:pt x="1249681" y="921433"/>
                  <a:pt x="1655299" y="872196"/>
                </a:cubicBezTo>
                <a:cubicBezTo>
                  <a:pt x="2060917" y="822959"/>
                  <a:pt x="2274277" y="140676"/>
                  <a:pt x="2513428" y="70338"/>
                </a:cubicBezTo>
                <a:cubicBezTo>
                  <a:pt x="2752579" y="0"/>
                  <a:pt x="3094893" y="0"/>
                  <a:pt x="3090204" y="450166"/>
                </a:cubicBezTo>
                <a:cubicBezTo>
                  <a:pt x="3085515" y="900332"/>
                  <a:pt x="2785404" y="1835833"/>
                  <a:pt x="2485293" y="2771335"/>
                </a:cubicBezTo>
              </a:path>
            </a:pathLst>
          </a:cu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9940" name="TextovéPole 5"/>
          <p:cNvSpPr txBox="1">
            <a:spLocks noChangeArrowheads="1"/>
          </p:cNvSpPr>
          <p:nvPr/>
        </p:nvSpPr>
        <p:spPr bwMode="auto">
          <a:xfrm>
            <a:off x="658813" y="549275"/>
            <a:ext cx="6624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Secondary caries</a:t>
            </a:r>
          </a:p>
        </p:txBody>
      </p:sp>
      <p:sp>
        <p:nvSpPr>
          <p:cNvPr id="9" name="Volný tvar 8"/>
          <p:cNvSpPr/>
          <p:nvPr/>
        </p:nvSpPr>
        <p:spPr>
          <a:xfrm>
            <a:off x="3203575" y="1557338"/>
            <a:ext cx="1754188" cy="1228725"/>
          </a:xfrm>
          <a:custGeom>
            <a:avLst/>
            <a:gdLst>
              <a:gd name="connsiteX0" fmla="*/ 337624 w 1753772"/>
              <a:gd name="connsiteY0" fmla="*/ 77372 h 1228579"/>
              <a:gd name="connsiteX1" fmla="*/ 773723 w 1753772"/>
              <a:gd name="connsiteY1" fmla="*/ 597877 h 1228579"/>
              <a:gd name="connsiteX2" fmla="*/ 1477107 w 1753772"/>
              <a:gd name="connsiteY2" fmla="*/ 77372 h 1228579"/>
              <a:gd name="connsiteX3" fmla="*/ 1547446 w 1753772"/>
              <a:gd name="connsiteY3" fmla="*/ 1062111 h 1228579"/>
              <a:gd name="connsiteX4" fmla="*/ 239151 w 1753772"/>
              <a:gd name="connsiteY4" fmla="*/ 1076178 h 1228579"/>
              <a:gd name="connsiteX5" fmla="*/ 112541 w 1753772"/>
              <a:gd name="connsiteY5" fmla="*/ 344658 h 1228579"/>
              <a:gd name="connsiteX6" fmla="*/ 337624 w 1753772"/>
              <a:gd name="connsiteY6" fmla="*/ 77372 h 1228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3772" h="1228579">
                <a:moveTo>
                  <a:pt x="337624" y="77372"/>
                </a:moveTo>
                <a:cubicBezTo>
                  <a:pt x="447821" y="119575"/>
                  <a:pt x="583809" y="597877"/>
                  <a:pt x="773723" y="597877"/>
                </a:cubicBezTo>
                <a:cubicBezTo>
                  <a:pt x="963637" y="597877"/>
                  <a:pt x="1348153" y="0"/>
                  <a:pt x="1477107" y="77372"/>
                </a:cubicBezTo>
                <a:cubicBezTo>
                  <a:pt x="1606061" y="154744"/>
                  <a:pt x="1753772" y="895643"/>
                  <a:pt x="1547446" y="1062111"/>
                </a:cubicBezTo>
                <a:cubicBezTo>
                  <a:pt x="1341120" y="1228579"/>
                  <a:pt x="478302" y="1195753"/>
                  <a:pt x="239151" y="1076178"/>
                </a:cubicBezTo>
                <a:cubicBezTo>
                  <a:pt x="0" y="956603"/>
                  <a:pt x="96129" y="508781"/>
                  <a:pt x="112541" y="344658"/>
                </a:cubicBezTo>
                <a:cubicBezTo>
                  <a:pt x="128953" y="180535"/>
                  <a:pt x="227427" y="35169"/>
                  <a:pt x="337624" y="77372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4643438" y="1482725"/>
            <a:ext cx="395287" cy="908050"/>
          </a:xfrm>
          <a:custGeom>
            <a:avLst/>
            <a:gdLst>
              <a:gd name="connsiteX0" fmla="*/ 0 w 339662"/>
              <a:gd name="connsiteY0" fmla="*/ 92269 h 795653"/>
              <a:gd name="connsiteX1" fmla="*/ 126609 w 339662"/>
              <a:gd name="connsiteY1" fmla="*/ 78201 h 795653"/>
              <a:gd name="connsiteX2" fmla="*/ 140677 w 339662"/>
              <a:gd name="connsiteY2" fmla="*/ 35998 h 795653"/>
              <a:gd name="connsiteX3" fmla="*/ 182880 w 339662"/>
              <a:gd name="connsiteY3" fmla="*/ 21930 h 795653"/>
              <a:gd name="connsiteX4" fmla="*/ 211016 w 339662"/>
              <a:gd name="connsiteY4" fmla="*/ 148539 h 795653"/>
              <a:gd name="connsiteX5" fmla="*/ 225083 w 339662"/>
              <a:gd name="connsiteY5" fmla="*/ 190742 h 795653"/>
              <a:gd name="connsiteX6" fmla="*/ 239151 w 339662"/>
              <a:gd name="connsiteY6" fmla="*/ 247013 h 795653"/>
              <a:gd name="connsiteX7" fmla="*/ 309489 w 339662"/>
              <a:gd name="connsiteY7" fmla="*/ 289216 h 795653"/>
              <a:gd name="connsiteX8" fmla="*/ 337625 w 339662"/>
              <a:gd name="connsiteY8" fmla="*/ 500232 h 795653"/>
              <a:gd name="connsiteX9" fmla="*/ 323557 w 339662"/>
              <a:gd name="connsiteY9" fmla="*/ 640909 h 795653"/>
              <a:gd name="connsiteX10" fmla="*/ 281354 w 339662"/>
              <a:gd name="connsiteY10" fmla="*/ 654976 h 795653"/>
              <a:gd name="connsiteX11" fmla="*/ 225083 w 339662"/>
              <a:gd name="connsiteY11" fmla="*/ 711247 h 795653"/>
              <a:gd name="connsiteX12" fmla="*/ 196948 w 339662"/>
              <a:gd name="connsiteY12" fmla="*/ 795653 h 795653"/>
              <a:gd name="connsiteX13" fmla="*/ 140677 w 339662"/>
              <a:gd name="connsiteY13" fmla="*/ 781586 h 795653"/>
              <a:gd name="connsiteX14" fmla="*/ 112542 w 339662"/>
              <a:gd name="connsiteY14" fmla="*/ 753450 h 79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9662" h="795653">
                <a:moveTo>
                  <a:pt x="0" y="92269"/>
                </a:moveTo>
                <a:cubicBezTo>
                  <a:pt x="42203" y="87580"/>
                  <a:pt x="87183" y="93971"/>
                  <a:pt x="126609" y="78201"/>
                </a:cubicBezTo>
                <a:cubicBezTo>
                  <a:pt x="140377" y="72694"/>
                  <a:pt x="130192" y="46483"/>
                  <a:pt x="140677" y="35998"/>
                </a:cubicBezTo>
                <a:cubicBezTo>
                  <a:pt x="151162" y="25513"/>
                  <a:pt x="168812" y="26619"/>
                  <a:pt x="182880" y="21930"/>
                </a:cubicBezTo>
                <a:cubicBezTo>
                  <a:pt x="214547" y="116930"/>
                  <a:pt x="178008" y="0"/>
                  <a:pt x="211016" y="148539"/>
                </a:cubicBezTo>
                <a:cubicBezTo>
                  <a:pt x="214233" y="163014"/>
                  <a:pt x="221009" y="176484"/>
                  <a:pt x="225083" y="190742"/>
                </a:cubicBezTo>
                <a:cubicBezTo>
                  <a:pt x="230394" y="209332"/>
                  <a:pt x="230505" y="229720"/>
                  <a:pt x="239151" y="247013"/>
                </a:cubicBezTo>
                <a:cubicBezTo>
                  <a:pt x="254600" y="277911"/>
                  <a:pt x="280609" y="279590"/>
                  <a:pt x="309489" y="289216"/>
                </a:cubicBezTo>
                <a:cubicBezTo>
                  <a:pt x="337396" y="372934"/>
                  <a:pt x="337625" y="362539"/>
                  <a:pt x="337625" y="500232"/>
                </a:cubicBezTo>
                <a:cubicBezTo>
                  <a:pt x="337625" y="547358"/>
                  <a:pt x="339662" y="596620"/>
                  <a:pt x="323557" y="640909"/>
                </a:cubicBezTo>
                <a:cubicBezTo>
                  <a:pt x="318489" y="654845"/>
                  <a:pt x="295422" y="650287"/>
                  <a:pt x="281354" y="654976"/>
                </a:cubicBezTo>
                <a:cubicBezTo>
                  <a:pt x="262597" y="673733"/>
                  <a:pt x="233471" y="686082"/>
                  <a:pt x="225083" y="711247"/>
                </a:cubicBezTo>
                <a:lnTo>
                  <a:pt x="196948" y="795653"/>
                </a:lnTo>
                <a:cubicBezTo>
                  <a:pt x="178191" y="790964"/>
                  <a:pt x="157970" y="790233"/>
                  <a:pt x="140677" y="781586"/>
                </a:cubicBezTo>
                <a:cubicBezTo>
                  <a:pt x="128814" y="775655"/>
                  <a:pt x="112542" y="753450"/>
                  <a:pt x="112542" y="753450"/>
                </a:cubicBezTo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9614740-96A5-4004-9659-B17BE1005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4"/>
    </mc:Choice>
    <mc:Fallback>
      <p:transition spd="slow" advTm="2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547813" y="1041400"/>
            <a:ext cx="5064125" cy="4079875"/>
          </a:xfrm>
          <a:custGeom>
            <a:avLst/>
            <a:gdLst>
              <a:gd name="connsiteX0" fmla="*/ 1406769 w 5064369"/>
              <a:gd name="connsiteY0" fmla="*/ 4079630 h 4079630"/>
              <a:gd name="connsiteX1" fmla="*/ 14068 w 5064369"/>
              <a:gd name="connsiteY1" fmla="*/ 1885070 h 4079630"/>
              <a:gd name="connsiteX2" fmla="*/ 1322363 w 5064369"/>
              <a:gd name="connsiteY2" fmla="*/ 196947 h 4079630"/>
              <a:gd name="connsiteX3" fmla="*/ 2504049 w 5064369"/>
              <a:gd name="connsiteY3" fmla="*/ 1139482 h 4079630"/>
              <a:gd name="connsiteX4" fmla="*/ 3488788 w 5064369"/>
              <a:gd name="connsiteY4" fmla="*/ 309488 h 4079630"/>
              <a:gd name="connsiteX5" fmla="*/ 4923692 w 5064369"/>
              <a:gd name="connsiteY5" fmla="*/ 618978 h 4079630"/>
              <a:gd name="connsiteX6" fmla="*/ 4332849 w 5064369"/>
              <a:gd name="connsiteY6" fmla="*/ 4023359 h 4079630"/>
              <a:gd name="connsiteX7" fmla="*/ 4332849 w 5064369"/>
              <a:gd name="connsiteY7" fmla="*/ 4023359 h 407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64369" h="4079630">
                <a:moveTo>
                  <a:pt x="1406769" y="4079630"/>
                </a:moveTo>
                <a:cubicBezTo>
                  <a:pt x="717452" y="3305907"/>
                  <a:pt x="28136" y="2532184"/>
                  <a:pt x="14068" y="1885070"/>
                </a:cubicBezTo>
                <a:cubicBezTo>
                  <a:pt x="0" y="1237956"/>
                  <a:pt x="907366" y="321212"/>
                  <a:pt x="1322363" y="196947"/>
                </a:cubicBezTo>
                <a:cubicBezTo>
                  <a:pt x="1737360" y="72682"/>
                  <a:pt x="2142978" y="1120725"/>
                  <a:pt x="2504049" y="1139482"/>
                </a:cubicBezTo>
                <a:cubicBezTo>
                  <a:pt x="2865120" y="1158239"/>
                  <a:pt x="3085514" y="396239"/>
                  <a:pt x="3488788" y="309488"/>
                </a:cubicBezTo>
                <a:cubicBezTo>
                  <a:pt x="3892062" y="222737"/>
                  <a:pt x="4783015" y="0"/>
                  <a:pt x="4923692" y="618978"/>
                </a:cubicBezTo>
                <a:cubicBezTo>
                  <a:pt x="5064369" y="1237956"/>
                  <a:pt x="4332849" y="4023359"/>
                  <a:pt x="4332849" y="4023359"/>
                </a:cubicBezTo>
                <a:lnTo>
                  <a:pt x="4332849" y="4023359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" name="Volný tvar 2"/>
          <p:cNvSpPr/>
          <p:nvPr/>
        </p:nvSpPr>
        <p:spPr>
          <a:xfrm>
            <a:off x="2555875" y="2924175"/>
            <a:ext cx="2927350" cy="2160588"/>
          </a:xfrm>
          <a:custGeom>
            <a:avLst/>
            <a:gdLst>
              <a:gd name="connsiteX0" fmla="*/ 1176997 w 3094893"/>
              <a:gd name="connsiteY0" fmla="*/ 2771335 h 2771335"/>
              <a:gd name="connsiteX1" fmla="*/ 79717 w 3094893"/>
              <a:gd name="connsiteY1" fmla="*/ 365760 h 2771335"/>
              <a:gd name="connsiteX2" fmla="*/ 1655299 w 3094893"/>
              <a:gd name="connsiteY2" fmla="*/ 872196 h 2771335"/>
              <a:gd name="connsiteX3" fmla="*/ 2513428 w 3094893"/>
              <a:gd name="connsiteY3" fmla="*/ 70338 h 2771335"/>
              <a:gd name="connsiteX4" fmla="*/ 3090204 w 3094893"/>
              <a:gd name="connsiteY4" fmla="*/ 450166 h 2771335"/>
              <a:gd name="connsiteX5" fmla="*/ 2485293 w 3094893"/>
              <a:gd name="connsiteY5" fmla="*/ 2771335 h 277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4893" h="2771335">
                <a:moveTo>
                  <a:pt x="1176997" y="2771335"/>
                </a:moveTo>
                <a:cubicBezTo>
                  <a:pt x="588498" y="1726809"/>
                  <a:pt x="0" y="682283"/>
                  <a:pt x="79717" y="365760"/>
                </a:cubicBezTo>
                <a:cubicBezTo>
                  <a:pt x="159434" y="49237"/>
                  <a:pt x="1249681" y="921433"/>
                  <a:pt x="1655299" y="872196"/>
                </a:cubicBezTo>
                <a:cubicBezTo>
                  <a:pt x="2060917" y="822959"/>
                  <a:pt x="2274277" y="140676"/>
                  <a:pt x="2513428" y="70338"/>
                </a:cubicBezTo>
                <a:cubicBezTo>
                  <a:pt x="2752579" y="0"/>
                  <a:pt x="3094893" y="0"/>
                  <a:pt x="3090204" y="450166"/>
                </a:cubicBezTo>
                <a:cubicBezTo>
                  <a:pt x="3085515" y="900332"/>
                  <a:pt x="2785404" y="1835833"/>
                  <a:pt x="2485293" y="2771335"/>
                </a:cubicBezTo>
              </a:path>
            </a:pathLst>
          </a:cu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0964" name="TextovéPole 5"/>
          <p:cNvSpPr txBox="1">
            <a:spLocks noChangeArrowheads="1"/>
          </p:cNvSpPr>
          <p:nvPr/>
        </p:nvSpPr>
        <p:spPr bwMode="auto">
          <a:xfrm>
            <a:off x="827088" y="549275"/>
            <a:ext cx="6624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Recurrent caries</a:t>
            </a:r>
          </a:p>
        </p:txBody>
      </p:sp>
      <p:sp>
        <p:nvSpPr>
          <p:cNvPr id="9" name="Volný tvar 8"/>
          <p:cNvSpPr/>
          <p:nvPr/>
        </p:nvSpPr>
        <p:spPr>
          <a:xfrm>
            <a:off x="3203575" y="1557338"/>
            <a:ext cx="1754188" cy="1228725"/>
          </a:xfrm>
          <a:custGeom>
            <a:avLst/>
            <a:gdLst>
              <a:gd name="connsiteX0" fmla="*/ 337624 w 1753772"/>
              <a:gd name="connsiteY0" fmla="*/ 77372 h 1228579"/>
              <a:gd name="connsiteX1" fmla="*/ 773723 w 1753772"/>
              <a:gd name="connsiteY1" fmla="*/ 597877 h 1228579"/>
              <a:gd name="connsiteX2" fmla="*/ 1477107 w 1753772"/>
              <a:gd name="connsiteY2" fmla="*/ 77372 h 1228579"/>
              <a:gd name="connsiteX3" fmla="*/ 1547446 w 1753772"/>
              <a:gd name="connsiteY3" fmla="*/ 1062111 h 1228579"/>
              <a:gd name="connsiteX4" fmla="*/ 239151 w 1753772"/>
              <a:gd name="connsiteY4" fmla="*/ 1076178 h 1228579"/>
              <a:gd name="connsiteX5" fmla="*/ 112541 w 1753772"/>
              <a:gd name="connsiteY5" fmla="*/ 344658 h 1228579"/>
              <a:gd name="connsiteX6" fmla="*/ 337624 w 1753772"/>
              <a:gd name="connsiteY6" fmla="*/ 77372 h 1228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3772" h="1228579">
                <a:moveTo>
                  <a:pt x="337624" y="77372"/>
                </a:moveTo>
                <a:cubicBezTo>
                  <a:pt x="447821" y="119575"/>
                  <a:pt x="583809" y="597877"/>
                  <a:pt x="773723" y="597877"/>
                </a:cubicBezTo>
                <a:cubicBezTo>
                  <a:pt x="963637" y="597877"/>
                  <a:pt x="1348153" y="0"/>
                  <a:pt x="1477107" y="77372"/>
                </a:cubicBezTo>
                <a:cubicBezTo>
                  <a:pt x="1606061" y="154744"/>
                  <a:pt x="1753772" y="895643"/>
                  <a:pt x="1547446" y="1062111"/>
                </a:cubicBezTo>
                <a:cubicBezTo>
                  <a:pt x="1341120" y="1228579"/>
                  <a:pt x="478302" y="1195753"/>
                  <a:pt x="239151" y="1076178"/>
                </a:cubicBezTo>
                <a:cubicBezTo>
                  <a:pt x="0" y="956603"/>
                  <a:pt x="96129" y="508781"/>
                  <a:pt x="112541" y="344658"/>
                </a:cubicBezTo>
                <a:cubicBezTo>
                  <a:pt x="128953" y="180535"/>
                  <a:pt x="227427" y="35169"/>
                  <a:pt x="337624" y="77372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3308350" y="2546350"/>
            <a:ext cx="1536700" cy="280988"/>
          </a:xfrm>
          <a:custGeom>
            <a:avLst/>
            <a:gdLst>
              <a:gd name="connsiteX0" fmla="*/ 40292 w 1537904"/>
              <a:gd name="connsiteY0" fmla="*/ 0 h 281354"/>
              <a:gd name="connsiteX1" fmla="*/ 12156 w 1537904"/>
              <a:gd name="connsiteY1" fmla="*/ 42203 h 281354"/>
              <a:gd name="connsiteX2" fmla="*/ 110630 w 1537904"/>
              <a:gd name="connsiteY2" fmla="*/ 126610 h 281354"/>
              <a:gd name="connsiteX3" fmla="*/ 152833 w 1537904"/>
              <a:gd name="connsiteY3" fmla="*/ 154745 h 281354"/>
              <a:gd name="connsiteX4" fmla="*/ 180969 w 1537904"/>
              <a:gd name="connsiteY4" fmla="*/ 182880 h 281354"/>
              <a:gd name="connsiteX5" fmla="*/ 223172 w 1537904"/>
              <a:gd name="connsiteY5" fmla="*/ 196948 h 281354"/>
              <a:gd name="connsiteX6" fmla="*/ 363849 w 1537904"/>
              <a:gd name="connsiteY6" fmla="*/ 225083 h 281354"/>
              <a:gd name="connsiteX7" fmla="*/ 420119 w 1537904"/>
              <a:gd name="connsiteY7" fmla="*/ 239151 h 281354"/>
              <a:gd name="connsiteX8" fmla="*/ 518593 w 1537904"/>
              <a:gd name="connsiteY8" fmla="*/ 267286 h 281354"/>
              <a:gd name="connsiteX9" fmla="*/ 701473 w 1537904"/>
              <a:gd name="connsiteY9" fmla="*/ 281354 h 281354"/>
              <a:gd name="connsiteX10" fmla="*/ 1123504 w 1537904"/>
              <a:gd name="connsiteY10" fmla="*/ 267286 h 281354"/>
              <a:gd name="connsiteX11" fmla="*/ 1207910 w 1537904"/>
              <a:gd name="connsiteY11" fmla="*/ 253219 h 281354"/>
              <a:gd name="connsiteX12" fmla="*/ 1404858 w 1537904"/>
              <a:gd name="connsiteY12" fmla="*/ 267286 h 281354"/>
              <a:gd name="connsiteX13" fmla="*/ 1475196 w 1537904"/>
              <a:gd name="connsiteY13" fmla="*/ 253219 h 281354"/>
              <a:gd name="connsiteX14" fmla="*/ 1503332 w 1537904"/>
              <a:gd name="connsiteY14" fmla="*/ 168813 h 281354"/>
              <a:gd name="connsiteX15" fmla="*/ 1531467 w 1537904"/>
              <a:gd name="connsiteY15" fmla="*/ 126610 h 281354"/>
              <a:gd name="connsiteX16" fmla="*/ 1531467 w 1537904"/>
              <a:gd name="connsiteY16" fmla="*/ 28136 h 28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37904" h="281354">
                <a:moveTo>
                  <a:pt x="40292" y="0"/>
                </a:moveTo>
                <a:cubicBezTo>
                  <a:pt x="30913" y="14068"/>
                  <a:pt x="14547" y="25466"/>
                  <a:pt x="12156" y="42203"/>
                </a:cubicBezTo>
                <a:cubicBezTo>
                  <a:pt x="0" y="127295"/>
                  <a:pt x="59141" y="92285"/>
                  <a:pt x="110630" y="126610"/>
                </a:cubicBezTo>
                <a:cubicBezTo>
                  <a:pt x="124698" y="135988"/>
                  <a:pt x="139631" y="144183"/>
                  <a:pt x="152833" y="154745"/>
                </a:cubicBezTo>
                <a:cubicBezTo>
                  <a:pt x="163190" y="163030"/>
                  <a:pt x="169596" y="176056"/>
                  <a:pt x="180969" y="182880"/>
                </a:cubicBezTo>
                <a:cubicBezTo>
                  <a:pt x="193685" y="190509"/>
                  <a:pt x="208723" y="193614"/>
                  <a:pt x="223172" y="196948"/>
                </a:cubicBezTo>
                <a:cubicBezTo>
                  <a:pt x="269768" y="207701"/>
                  <a:pt x="317456" y="213484"/>
                  <a:pt x="363849" y="225083"/>
                </a:cubicBezTo>
                <a:cubicBezTo>
                  <a:pt x="382606" y="229772"/>
                  <a:pt x="401529" y="233839"/>
                  <a:pt x="420119" y="239151"/>
                </a:cubicBezTo>
                <a:cubicBezTo>
                  <a:pt x="455144" y="249158"/>
                  <a:pt x="481211" y="262888"/>
                  <a:pt x="518593" y="267286"/>
                </a:cubicBezTo>
                <a:cubicBezTo>
                  <a:pt x="579314" y="274430"/>
                  <a:pt x="640513" y="276665"/>
                  <a:pt x="701473" y="281354"/>
                </a:cubicBezTo>
                <a:cubicBezTo>
                  <a:pt x="842150" y="276665"/>
                  <a:pt x="982966" y="275094"/>
                  <a:pt x="1123504" y="267286"/>
                </a:cubicBezTo>
                <a:cubicBezTo>
                  <a:pt x="1151983" y="265704"/>
                  <a:pt x="1179387" y="253219"/>
                  <a:pt x="1207910" y="253219"/>
                </a:cubicBezTo>
                <a:cubicBezTo>
                  <a:pt x="1273727" y="253219"/>
                  <a:pt x="1339209" y="262597"/>
                  <a:pt x="1404858" y="267286"/>
                </a:cubicBezTo>
                <a:cubicBezTo>
                  <a:pt x="1428304" y="262597"/>
                  <a:pt x="1458289" y="270126"/>
                  <a:pt x="1475196" y="253219"/>
                </a:cubicBezTo>
                <a:cubicBezTo>
                  <a:pt x="1496167" y="232248"/>
                  <a:pt x="1486881" y="193489"/>
                  <a:pt x="1503332" y="168813"/>
                </a:cubicBezTo>
                <a:cubicBezTo>
                  <a:pt x="1512710" y="154745"/>
                  <a:pt x="1528151" y="143189"/>
                  <a:pt x="1531467" y="126610"/>
                </a:cubicBezTo>
                <a:cubicBezTo>
                  <a:pt x="1537904" y="94423"/>
                  <a:pt x="1531467" y="60961"/>
                  <a:pt x="1531467" y="28136"/>
                </a:cubicBezTo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4CB90BB-E936-4C2D-B852-A73B456B2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2"/>
    </mc:Choice>
    <mc:Fallback>
      <p:transition spd="slow" advTm="3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547813" y="998538"/>
            <a:ext cx="5064125" cy="4079875"/>
          </a:xfrm>
          <a:custGeom>
            <a:avLst/>
            <a:gdLst>
              <a:gd name="connsiteX0" fmla="*/ 1406769 w 5064369"/>
              <a:gd name="connsiteY0" fmla="*/ 4079630 h 4079630"/>
              <a:gd name="connsiteX1" fmla="*/ 14068 w 5064369"/>
              <a:gd name="connsiteY1" fmla="*/ 1885070 h 4079630"/>
              <a:gd name="connsiteX2" fmla="*/ 1322363 w 5064369"/>
              <a:gd name="connsiteY2" fmla="*/ 196947 h 4079630"/>
              <a:gd name="connsiteX3" fmla="*/ 2504049 w 5064369"/>
              <a:gd name="connsiteY3" fmla="*/ 1139482 h 4079630"/>
              <a:gd name="connsiteX4" fmla="*/ 3488788 w 5064369"/>
              <a:gd name="connsiteY4" fmla="*/ 309488 h 4079630"/>
              <a:gd name="connsiteX5" fmla="*/ 4923692 w 5064369"/>
              <a:gd name="connsiteY5" fmla="*/ 618978 h 4079630"/>
              <a:gd name="connsiteX6" fmla="*/ 4332849 w 5064369"/>
              <a:gd name="connsiteY6" fmla="*/ 4023359 h 4079630"/>
              <a:gd name="connsiteX7" fmla="*/ 4332849 w 5064369"/>
              <a:gd name="connsiteY7" fmla="*/ 4023359 h 407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64369" h="4079630">
                <a:moveTo>
                  <a:pt x="1406769" y="4079630"/>
                </a:moveTo>
                <a:cubicBezTo>
                  <a:pt x="717452" y="3305907"/>
                  <a:pt x="28136" y="2532184"/>
                  <a:pt x="14068" y="1885070"/>
                </a:cubicBezTo>
                <a:cubicBezTo>
                  <a:pt x="0" y="1237956"/>
                  <a:pt x="907366" y="321212"/>
                  <a:pt x="1322363" y="196947"/>
                </a:cubicBezTo>
                <a:cubicBezTo>
                  <a:pt x="1737360" y="72682"/>
                  <a:pt x="2142978" y="1120725"/>
                  <a:pt x="2504049" y="1139482"/>
                </a:cubicBezTo>
                <a:cubicBezTo>
                  <a:pt x="2865120" y="1158239"/>
                  <a:pt x="3085514" y="396239"/>
                  <a:pt x="3488788" y="309488"/>
                </a:cubicBezTo>
                <a:cubicBezTo>
                  <a:pt x="3892062" y="222737"/>
                  <a:pt x="4783015" y="0"/>
                  <a:pt x="4923692" y="618978"/>
                </a:cubicBezTo>
                <a:cubicBezTo>
                  <a:pt x="5064369" y="1237956"/>
                  <a:pt x="4332849" y="4023359"/>
                  <a:pt x="4332849" y="4023359"/>
                </a:cubicBezTo>
                <a:lnTo>
                  <a:pt x="4332849" y="4023359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" name="Volný tvar 2"/>
          <p:cNvSpPr/>
          <p:nvPr/>
        </p:nvSpPr>
        <p:spPr>
          <a:xfrm>
            <a:off x="2508250" y="2708275"/>
            <a:ext cx="2927350" cy="2370138"/>
          </a:xfrm>
          <a:custGeom>
            <a:avLst/>
            <a:gdLst>
              <a:gd name="connsiteX0" fmla="*/ 1176997 w 3094893"/>
              <a:gd name="connsiteY0" fmla="*/ 2771335 h 2771335"/>
              <a:gd name="connsiteX1" fmla="*/ 79717 w 3094893"/>
              <a:gd name="connsiteY1" fmla="*/ 365760 h 2771335"/>
              <a:gd name="connsiteX2" fmla="*/ 1655299 w 3094893"/>
              <a:gd name="connsiteY2" fmla="*/ 872196 h 2771335"/>
              <a:gd name="connsiteX3" fmla="*/ 2513428 w 3094893"/>
              <a:gd name="connsiteY3" fmla="*/ 70338 h 2771335"/>
              <a:gd name="connsiteX4" fmla="*/ 3090204 w 3094893"/>
              <a:gd name="connsiteY4" fmla="*/ 450166 h 2771335"/>
              <a:gd name="connsiteX5" fmla="*/ 2485293 w 3094893"/>
              <a:gd name="connsiteY5" fmla="*/ 2771335 h 277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4893" h="2771335">
                <a:moveTo>
                  <a:pt x="1176997" y="2771335"/>
                </a:moveTo>
                <a:cubicBezTo>
                  <a:pt x="588498" y="1726809"/>
                  <a:pt x="0" y="682283"/>
                  <a:pt x="79717" y="365760"/>
                </a:cubicBezTo>
                <a:cubicBezTo>
                  <a:pt x="159434" y="49237"/>
                  <a:pt x="1249681" y="921433"/>
                  <a:pt x="1655299" y="872196"/>
                </a:cubicBezTo>
                <a:cubicBezTo>
                  <a:pt x="2060917" y="822959"/>
                  <a:pt x="2274277" y="140676"/>
                  <a:pt x="2513428" y="70338"/>
                </a:cubicBezTo>
                <a:cubicBezTo>
                  <a:pt x="2752579" y="0"/>
                  <a:pt x="3094893" y="0"/>
                  <a:pt x="3090204" y="450166"/>
                </a:cubicBezTo>
                <a:cubicBezTo>
                  <a:pt x="3085515" y="900332"/>
                  <a:pt x="2785404" y="1835833"/>
                  <a:pt x="2485293" y="2771335"/>
                </a:cubicBezTo>
              </a:path>
            </a:pathLst>
          </a:cu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1988" name="TextovéPole 5"/>
          <p:cNvSpPr txBox="1">
            <a:spLocks noChangeArrowheads="1"/>
          </p:cNvSpPr>
          <p:nvPr/>
        </p:nvSpPr>
        <p:spPr bwMode="auto">
          <a:xfrm>
            <a:off x="827088" y="549275"/>
            <a:ext cx="6624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Penetrating caries</a:t>
            </a:r>
          </a:p>
        </p:txBody>
      </p:sp>
      <p:sp>
        <p:nvSpPr>
          <p:cNvPr id="4" name="Volný tvar 3"/>
          <p:cNvSpPr/>
          <p:nvPr/>
        </p:nvSpPr>
        <p:spPr>
          <a:xfrm>
            <a:off x="3683000" y="2060575"/>
            <a:ext cx="881063" cy="958850"/>
          </a:xfrm>
          <a:custGeom>
            <a:avLst/>
            <a:gdLst>
              <a:gd name="connsiteX0" fmla="*/ 233328 w 880310"/>
              <a:gd name="connsiteY0" fmla="*/ 8626 h 879894"/>
              <a:gd name="connsiteX1" fmla="*/ 224702 w 880310"/>
              <a:gd name="connsiteY1" fmla="*/ 112143 h 879894"/>
              <a:gd name="connsiteX2" fmla="*/ 198823 w 880310"/>
              <a:gd name="connsiteY2" fmla="*/ 146649 h 879894"/>
              <a:gd name="connsiteX3" fmla="*/ 181570 w 880310"/>
              <a:gd name="connsiteY3" fmla="*/ 172528 h 879894"/>
              <a:gd name="connsiteX4" fmla="*/ 181570 w 880310"/>
              <a:gd name="connsiteY4" fmla="*/ 362309 h 879894"/>
              <a:gd name="connsiteX5" fmla="*/ 155691 w 880310"/>
              <a:gd name="connsiteY5" fmla="*/ 457200 h 879894"/>
              <a:gd name="connsiteX6" fmla="*/ 129811 w 880310"/>
              <a:gd name="connsiteY6" fmla="*/ 508958 h 879894"/>
              <a:gd name="connsiteX7" fmla="*/ 78053 w 880310"/>
              <a:gd name="connsiteY7" fmla="*/ 560717 h 879894"/>
              <a:gd name="connsiteX8" fmla="*/ 26294 w 880310"/>
              <a:gd name="connsiteY8" fmla="*/ 603849 h 879894"/>
              <a:gd name="connsiteX9" fmla="*/ 17668 w 880310"/>
              <a:gd name="connsiteY9" fmla="*/ 629728 h 879894"/>
              <a:gd name="connsiteX10" fmla="*/ 415 w 880310"/>
              <a:gd name="connsiteY10" fmla="*/ 655607 h 879894"/>
              <a:gd name="connsiteX11" fmla="*/ 9042 w 880310"/>
              <a:gd name="connsiteY11" fmla="*/ 690113 h 879894"/>
              <a:gd name="connsiteX12" fmla="*/ 60800 w 880310"/>
              <a:gd name="connsiteY12" fmla="*/ 741872 h 879894"/>
              <a:gd name="connsiteX13" fmla="*/ 78053 w 880310"/>
              <a:gd name="connsiteY13" fmla="*/ 767751 h 879894"/>
              <a:gd name="connsiteX14" fmla="*/ 103932 w 880310"/>
              <a:gd name="connsiteY14" fmla="*/ 776377 h 879894"/>
              <a:gd name="connsiteX15" fmla="*/ 138438 w 880310"/>
              <a:gd name="connsiteY15" fmla="*/ 828136 h 879894"/>
              <a:gd name="connsiteX16" fmla="*/ 164317 w 880310"/>
              <a:gd name="connsiteY16" fmla="*/ 845389 h 879894"/>
              <a:gd name="connsiteX17" fmla="*/ 250581 w 880310"/>
              <a:gd name="connsiteY17" fmla="*/ 871268 h 879894"/>
              <a:gd name="connsiteX18" fmla="*/ 276461 w 880310"/>
              <a:gd name="connsiteY18" fmla="*/ 879894 h 879894"/>
              <a:gd name="connsiteX19" fmla="*/ 569759 w 880310"/>
              <a:gd name="connsiteY19" fmla="*/ 871268 h 879894"/>
              <a:gd name="connsiteX20" fmla="*/ 587011 w 880310"/>
              <a:gd name="connsiteY20" fmla="*/ 845389 h 879894"/>
              <a:gd name="connsiteX21" fmla="*/ 612891 w 880310"/>
              <a:gd name="connsiteY21" fmla="*/ 828136 h 879894"/>
              <a:gd name="connsiteX22" fmla="*/ 733661 w 880310"/>
              <a:gd name="connsiteY22" fmla="*/ 819509 h 879894"/>
              <a:gd name="connsiteX23" fmla="*/ 819925 w 880310"/>
              <a:gd name="connsiteY23" fmla="*/ 810883 h 879894"/>
              <a:gd name="connsiteX24" fmla="*/ 845804 w 880310"/>
              <a:gd name="connsiteY24" fmla="*/ 715992 h 879894"/>
              <a:gd name="connsiteX25" fmla="*/ 837178 w 880310"/>
              <a:gd name="connsiteY25" fmla="*/ 690113 h 879894"/>
              <a:gd name="connsiteX26" fmla="*/ 845804 w 880310"/>
              <a:gd name="connsiteY26" fmla="*/ 655607 h 879894"/>
              <a:gd name="connsiteX27" fmla="*/ 880310 w 880310"/>
              <a:gd name="connsiteY27" fmla="*/ 612475 h 879894"/>
              <a:gd name="connsiteX28" fmla="*/ 871683 w 880310"/>
              <a:gd name="connsiteY28" fmla="*/ 491706 h 879894"/>
              <a:gd name="connsiteX29" fmla="*/ 863057 w 880310"/>
              <a:gd name="connsiteY29" fmla="*/ 465826 h 879894"/>
              <a:gd name="connsiteX30" fmla="*/ 837178 w 880310"/>
              <a:gd name="connsiteY30" fmla="*/ 448574 h 879894"/>
              <a:gd name="connsiteX31" fmla="*/ 811298 w 880310"/>
              <a:gd name="connsiteY31" fmla="*/ 422694 h 879894"/>
              <a:gd name="connsiteX32" fmla="*/ 776793 w 880310"/>
              <a:gd name="connsiteY32" fmla="*/ 405441 h 879894"/>
              <a:gd name="connsiteX33" fmla="*/ 725034 w 880310"/>
              <a:gd name="connsiteY33" fmla="*/ 353683 h 879894"/>
              <a:gd name="connsiteX34" fmla="*/ 707781 w 880310"/>
              <a:gd name="connsiteY34" fmla="*/ 327804 h 879894"/>
              <a:gd name="connsiteX35" fmla="*/ 681902 w 880310"/>
              <a:gd name="connsiteY35" fmla="*/ 310551 h 879894"/>
              <a:gd name="connsiteX36" fmla="*/ 664649 w 880310"/>
              <a:gd name="connsiteY36" fmla="*/ 284672 h 879894"/>
              <a:gd name="connsiteX37" fmla="*/ 612891 w 880310"/>
              <a:gd name="connsiteY37" fmla="*/ 241540 h 879894"/>
              <a:gd name="connsiteX38" fmla="*/ 578385 w 880310"/>
              <a:gd name="connsiteY38" fmla="*/ 189781 h 879894"/>
              <a:gd name="connsiteX39" fmla="*/ 561132 w 880310"/>
              <a:gd name="connsiteY39" fmla="*/ 138023 h 879894"/>
              <a:gd name="connsiteX40" fmla="*/ 578385 w 880310"/>
              <a:gd name="connsiteY40" fmla="*/ 0 h 87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80310" h="879894">
                <a:moveTo>
                  <a:pt x="233328" y="8626"/>
                </a:moveTo>
                <a:cubicBezTo>
                  <a:pt x="230453" y="43132"/>
                  <a:pt x="233100" y="78552"/>
                  <a:pt x="224702" y="112143"/>
                </a:cubicBezTo>
                <a:cubicBezTo>
                  <a:pt x="221215" y="126091"/>
                  <a:pt x="207180" y="134950"/>
                  <a:pt x="198823" y="146649"/>
                </a:cubicBezTo>
                <a:cubicBezTo>
                  <a:pt x="192797" y="155085"/>
                  <a:pt x="187321" y="163902"/>
                  <a:pt x="181570" y="172528"/>
                </a:cubicBezTo>
                <a:cubicBezTo>
                  <a:pt x="154131" y="254849"/>
                  <a:pt x="181570" y="162014"/>
                  <a:pt x="181570" y="362309"/>
                </a:cubicBezTo>
                <a:cubicBezTo>
                  <a:pt x="181570" y="455450"/>
                  <a:pt x="181371" y="405842"/>
                  <a:pt x="155691" y="457200"/>
                </a:cubicBezTo>
                <a:cubicBezTo>
                  <a:pt x="138560" y="491460"/>
                  <a:pt x="158065" y="477172"/>
                  <a:pt x="129811" y="508958"/>
                </a:cubicBezTo>
                <a:cubicBezTo>
                  <a:pt x="113601" y="527194"/>
                  <a:pt x="98354" y="547183"/>
                  <a:pt x="78053" y="560717"/>
                </a:cubicBezTo>
                <a:cubicBezTo>
                  <a:pt x="42023" y="584737"/>
                  <a:pt x="59505" y="570639"/>
                  <a:pt x="26294" y="603849"/>
                </a:cubicBezTo>
                <a:cubicBezTo>
                  <a:pt x="23419" y="612475"/>
                  <a:pt x="21734" y="621595"/>
                  <a:pt x="17668" y="629728"/>
                </a:cubicBezTo>
                <a:cubicBezTo>
                  <a:pt x="13031" y="639001"/>
                  <a:pt x="1881" y="645344"/>
                  <a:pt x="415" y="655607"/>
                </a:cubicBezTo>
                <a:cubicBezTo>
                  <a:pt x="-1262" y="667344"/>
                  <a:pt x="2243" y="680400"/>
                  <a:pt x="9042" y="690113"/>
                </a:cubicBezTo>
                <a:cubicBezTo>
                  <a:pt x="23034" y="710102"/>
                  <a:pt x="47266" y="721571"/>
                  <a:pt x="60800" y="741872"/>
                </a:cubicBezTo>
                <a:cubicBezTo>
                  <a:pt x="66551" y="750498"/>
                  <a:pt x="69957" y="761274"/>
                  <a:pt x="78053" y="767751"/>
                </a:cubicBezTo>
                <a:cubicBezTo>
                  <a:pt x="85153" y="773431"/>
                  <a:pt x="95306" y="773502"/>
                  <a:pt x="103932" y="776377"/>
                </a:cubicBezTo>
                <a:cubicBezTo>
                  <a:pt x="115434" y="793630"/>
                  <a:pt x="121185" y="816634"/>
                  <a:pt x="138438" y="828136"/>
                </a:cubicBezTo>
                <a:cubicBezTo>
                  <a:pt x="147064" y="833887"/>
                  <a:pt x="154843" y="841178"/>
                  <a:pt x="164317" y="845389"/>
                </a:cubicBezTo>
                <a:cubicBezTo>
                  <a:pt x="201202" y="861782"/>
                  <a:pt x="215462" y="861234"/>
                  <a:pt x="250581" y="871268"/>
                </a:cubicBezTo>
                <a:cubicBezTo>
                  <a:pt x="259324" y="873766"/>
                  <a:pt x="267834" y="877019"/>
                  <a:pt x="276461" y="879894"/>
                </a:cubicBezTo>
                <a:cubicBezTo>
                  <a:pt x="374227" y="877019"/>
                  <a:pt x="472549" y="882069"/>
                  <a:pt x="569759" y="871268"/>
                </a:cubicBezTo>
                <a:cubicBezTo>
                  <a:pt x="580063" y="870123"/>
                  <a:pt x="579680" y="852720"/>
                  <a:pt x="587011" y="845389"/>
                </a:cubicBezTo>
                <a:cubicBezTo>
                  <a:pt x="594342" y="838058"/>
                  <a:pt x="602681" y="829938"/>
                  <a:pt x="612891" y="828136"/>
                </a:cubicBezTo>
                <a:cubicBezTo>
                  <a:pt x="652636" y="821122"/>
                  <a:pt x="693441" y="822861"/>
                  <a:pt x="733661" y="819509"/>
                </a:cubicBezTo>
                <a:cubicBezTo>
                  <a:pt x="762459" y="817109"/>
                  <a:pt x="791170" y="813758"/>
                  <a:pt x="819925" y="810883"/>
                </a:cubicBezTo>
                <a:cubicBezTo>
                  <a:pt x="859299" y="751820"/>
                  <a:pt x="860804" y="775995"/>
                  <a:pt x="845804" y="715992"/>
                </a:cubicBezTo>
                <a:cubicBezTo>
                  <a:pt x="843599" y="707171"/>
                  <a:pt x="840053" y="698739"/>
                  <a:pt x="837178" y="690113"/>
                </a:cubicBezTo>
                <a:cubicBezTo>
                  <a:pt x="840053" y="678611"/>
                  <a:pt x="839228" y="665472"/>
                  <a:pt x="845804" y="655607"/>
                </a:cubicBezTo>
                <a:cubicBezTo>
                  <a:pt x="897832" y="577564"/>
                  <a:pt x="852105" y="697087"/>
                  <a:pt x="880310" y="612475"/>
                </a:cubicBezTo>
                <a:cubicBezTo>
                  <a:pt x="877434" y="572219"/>
                  <a:pt x="876399" y="531788"/>
                  <a:pt x="871683" y="491706"/>
                </a:cubicBezTo>
                <a:cubicBezTo>
                  <a:pt x="870621" y="482675"/>
                  <a:pt x="868737" y="472927"/>
                  <a:pt x="863057" y="465826"/>
                </a:cubicBezTo>
                <a:cubicBezTo>
                  <a:pt x="856581" y="457730"/>
                  <a:pt x="845143" y="455211"/>
                  <a:pt x="837178" y="448574"/>
                </a:cubicBezTo>
                <a:cubicBezTo>
                  <a:pt x="827806" y="440764"/>
                  <a:pt x="821225" y="429785"/>
                  <a:pt x="811298" y="422694"/>
                </a:cubicBezTo>
                <a:cubicBezTo>
                  <a:pt x="800834" y="415220"/>
                  <a:pt x="786834" y="413474"/>
                  <a:pt x="776793" y="405441"/>
                </a:cubicBezTo>
                <a:cubicBezTo>
                  <a:pt x="757740" y="390199"/>
                  <a:pt x="738568" y="373984"/>
                  <a:pt x="725034" y="353683"/>
                </a:cubicBezTo>
                <a:cubicBezTo>
                  <a:pt x="719283" y="345057"/>
                  <a:pt x="715112" y="335135"/>
                  <a:pt x="707781" y="327804"/>
                </a:cubicBezTo>
                <a:cubicBezTo>
                  <a:pt x="700450" y="320473"/>
                  <a:pt x="690528" y="316302"/>
                  <a:pt x="681902" y="310551"/>
                </a:cubicBezTo>
                <a:cubicBezTo>
                  <a:pt x="676151" y="301925"/>
                  <a:pt x="671980" y="292003"/>
                  <a:pt x="664649" y="284672"/>
                </a:cubicBezTo>
                <a:cubicBezTo>
                  <a:pt x="614810" y="234833"/>
                  <a:pt x="662350" y="305130"/>
                  <a:pt x="612891" y="241540"/>
                </a:cubicBezTo>
                <a:cubicBezTo>
                  <a:pt x="600161" y="225172"/>
                  <a:pt x="578385" y="189781"/>
                  <a:pt x="578385" y="189781"/>
                </a:cubicBezTo>
                <a:cubicBezTo>
                  <a:pt x="572634" y="172528"/>
                  <a:pt x="556136" y="155509"/>
                  <a:pt x="561132" y="138023"/>
                </a:cubicBezTo>
                <a:cubicBezTo>
                  <a:pt x="585495" y="52754"/>
                  <a:pt x="578385" y="98572"/>
                  <a:pt x="578385" y="0"/>
                </a:cubicBezTo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AF90094-106D-4B4C-A918-B22B9CDDA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1"/>
    </mc:Choice>
    <mc:Fallback>
      <p:transition spd="slow" advTm="2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547813" y="998538"/>
            <a:ext cx="5064125" cy="4079875"/>
          </a:xfrm>
          <a:custGeom>
            <a:avLst/>
            <a:gdLst>
              <a:gd name="connsiteX0" fmla="*/ 1406769 w 5064369"/>
              <a:gd name="connsiteY0" fmla="*/ 4079630 h 4079630"/>
              <a:gd name="connsiteX1" fmla="*/ 14068 w 5064369"/>
              <a:gd name="connsiteY1" fmla="*/ 1885070 h 4079630"/>
              <a:gd name="connsiteX2" fmla="*/ 1322363 w 5064369"/>
              <a:gd name="connsiteY2" fmla="*/ 196947 h 4079630"/>
              <a:gd name="connsiteX3" fmla="*/ 2504049 w 5064369"/>
              <a:gd name="connsiteY3" fmla="*/ 1139482 h 4079630"/>
              <a:gd name="connsiteX4" fmla="*/ 3488788 w 5064369"/>
              <a:gd name="connsiteY4" fmla="*/ 309488 h 4079630"/>
              <a:gd name="connsiteX5" fmla="*/ 4923692 w 5064369"/>
              <a:gd name="connsiteY5" fmla="*/ 618978 h 4079630"/>
              <a:gd name="connsiteX6" fmla="*/ 4332849 w 5064369"/>
              <a:gd name="connsiteY6" fmla="*/ 4023359 h 4079630"/>
              <a:gd name="connsiteX7" fmla="*/ 4332849 w 5064369"/>
              <a:gd name="connsiteY7" fmla="*/ 4023359 h 407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64369" h="4079630">
                <a:moveTo>
                  <a:pt x="1406769" y="4079630"/>
                </a:moveTo>
                <a:cubicBezTo>
                  <a:pt x="717452" y="3305907"/>
                  <a:pt x="28136" y="2532184"/>
                  <a:pt x="14068" y="1885070"/>
                </a:cubicBezTo>
                <a:cubicBezTo>
                  <a:pt x="0" y="1237956"/>
                  <a:pt x="907366" y="321212"/>
                  <a:pt x="1322363" y="196947"/>
                </a:cubicBezTo>
                <a:cubicBezTo>
                  <a:pt x="1737360" y="72682"/>
                  <a:pt x="2142978" y="1120725"/>
                  <a:pt x="2504049" y="1139482"/>
                </a:cubicBezTo>
                <a:cubicBezTo>
                  <a:pt x="2865120" y="1158239"/>
                  <a:pt x="3085514" y="396239"/>
                  <a:pt x="3488788" y="309488"/>
                </a:cubicBezTo>
                <a:cubicBezTo>
                  <a:pt x="3892062" y="222737"/>
                  <a:pt x="4783015" y="0"/>
                  <a:pt x="4923692" y="618978"/>
                </a:cubicBezTo>
                <a:cubicBezTo>
                  <a:pt x="5064369" y="1237956"/>
                  <a:pt x="4332849" y="4023359"/>
                  <a:pt x="4332849" y="4023359"/>
                </a:cubicBezTo>
                <a:lnTo>
                  <a:pt x="4332849" y="4023359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" name="Volný tvar 2"/>
          <p:cNvSpPr/>
          <p:nvPr/>
        </p:nvSpPr>
        <p:spPr>
          <a:xfrm>
            <a:off x="2508250" y="2708275"/>
            <a:ext cx="2927350" cy="2370138"/>
          </a:xfrm>
          <a:custGeom>
            <a:avLst/>
            <a:gdLst>
              <a:gd name="connsiteX0" fmla="*/ 1176997 w 3094893"/>
              <a:gd name="connsiteY0" fmla="*/ 2771335 h 2771335"/>
              <a:gd name="connsiteX1" fmla="*/ 79717 w 3094893"/>
              <a:gd name="connsiteY1" fmla="*/ 365760 h 2771335"/>
              <a:gd name="connsiteX2" fmla="*/ 1655299 w 3094893"/>
              <a:gd name="connsiteY2" fmla="*/ 872196 h 2771335"/>
              <a:gd name="connsiteX3" fmla="*/ 2513428 w 3094893"/>
              <a:gd name="connsiteY3" fmla="*/ 70338 h 2771335"/>
              <a:gd name="connsiteX4" fmla="*/ 3090204 w 3094893"/>
              <a:gd name="connsiteY4" fmla="*/ 450166 h 2771335"/>
              <a:gd name="connsiteX5" fmla="*/ 2485293 w 3094893"/>
              <a:gd name="connsiteY5" fmla="*/ 2771335 h 277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4893" h="2771335">
                <a:moveTo>
                  <a:pt x="1176997" y="2771335"/>
                </a:moveTo>
                <a:cubicBezTo>
                  <a:pt x="588498" y="1726809"/>
                  <a:pt x="0" y="682283"/>
                  <a:pt x="79717" y="365760"/>
                </a:cubicBezTo>
                <a:cubicBezTo>
                  <a:pt x="159434" y="49237"/>
                  <a:pt x="1249681" y="921433"/>
                  <a:pt x="1655299" y="872196"/>
                </a:cubicBezTo>
                <a:cubicBezTo>
                  <a:pt x="2060917" y="822959"/>
                  <a:pt x="2274277" y="140676"/>
                  <a:pt x="2513428" y="70338"/>
                </a:cubicBezTo>
                <a:cubicBezTo>
                  <a:pt x="2752579" y="0"/>
                  <a:pt x="3094893" y="0"/>
                  <a:pt x="3090204" y="450166"/>
                </a:cubicBezTo>
                <a:cubicBezTo>
                  <a:pt x="3085515" y="900332"/>
                  <a:pt x="2785404" y="1835833"/>
                  <a:pt x="2485293" y="2771335"/>
                </a:cubicBezTo>
              </a:path>
            </a:pathLst>
          </a:cu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3012" name="TextovéPole 5"/>
          <p:cNvSpPr txBox="1">
            <a:spLocks noChangeArrowheads="1"/>
          </p:cNvSpPr>
          <p:nvPr/>
        </p:nvSpPr>
        <p:spPr bwMode="auto">
          <a:xfrm>
            <a:off x="827088" y="549275"/>
            <a:ext cx="6624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Undermining caries</a:t>
            </a:r>
          </a:p>
        </p:txBody>
      </p:sp>
      <p:sp>
        <p:nvSpPr>
          <p:cNvPr id="4" name="Volný tvar 3"/>
          <p:cNvSpPr/>
          <p:nvPr/>
        </p:nvSpPr>
        <p:spPr>
          <a:xfrm>
            <a:off x="3203575" y="2060575"/>
            <a:ext cx="1655763" cy="479425"/>
          </a:xfrm>
          <a:custGeom>
            <a:avLst/>
            <a:gdLst>
              <a:gd name="connsiteX0" fmla="*/ 233328 w 880310"/>
              <a:gd name="connsiteY0" fmla="*/ 8626 h 879894"/>
              <a:gd name="connsiteX1" fmla="*/ 224702 w 880310"/>
              <a:gd name="connsiteY1" fmla="*/ 112143 h 879894"/>
              <a:gd name="connsiteX2" fmla="*/ 198823 w 880310"/>
              <a:gd name="connsiteY2" fmla="*/ 146649 h 879894"/>
              <a:gd name="connsiteX3" fmla="*/ 181570 w 880310"/>
              <a:gd name="connsiteY3" fmla="*/ 172528 h 879894"/>
              <a:gd name="connsiteX4" fmla="*/ 181570 w 880310"/>
              <a:gd name="connsiteY4" fmla="*/ 362309 h 879894"/>
              <a:gd name="connsiteX5" fmla="*/ 155691 w 880310"/>
              <a:gd name="connsiteY5" fmla="*/ 457200 h 879894"/>
              <a:gd name="connsiteX6" fmla="*/ 129811 w 880310"/>
              <a:gd name="connsiteY6" fmla="*/ 508958 h 879894"/>
              <a:gd name="connsiteX7" fmla="*/ 78053 w 880310"/>
              <a:gd name="connsiteY7" fmla="*/ 560717 h 879894"/>
              <a:gd name="connsiteX8" fmla="*/ 26294 w 880310"/>
              <a:gd name="connsiteY8" fmla="*/ 603849 h 879894"/>
              <a:gd name="connsiteX9" fmla="*/ 17668 w 880310"/>
              <a:gd name="connsiteY9" fmla="*/ 629728 h 879894"/>
              <a:gd name="connsiteX10" fmla="*/ 415 w 880310"/>
              <a:gd name="connsiteY10" fmla="*/ 655607 h 879894"/>
              <a:gd name="connsiteX11" fmla="*/ 9042 w 880310"/>
              <a:gd name="connsiteY11" fmla="*/ 690113 h 879894"/>
              <a:gd name="connsiteX12" fmla="*/ 60800 w 880310"/>
              <a:gd name="connsiteY12" fmla="*/ 741872 h 879894"/>
              <a:gd name="connsiteX13" fmla="*/ 78053 w 880310"/>
              <a:gd name="connsiteY13" fmla="*/ 767751 h 879894"/>
              <a:gd name="connsiteX14" fmla="*/ 103932 w 880310"/>
              <a:gd name="connsiteY14" fmla="*/ 776377 h 879894"/>
              <a:gd name="connsiteX15" fmla="*/ 138438 w 880310"/>
              <a:gd name="connsiteY15" fmla="*/ 828136 h 879894"/>
              <a:gd name="connsiteX16" fmla="*/ 164317 w 880310"/>
              <a:gd name="connsiteY16" fmla="*/ 845389 h 879894"/>
              <a:gd name="connsiteX17" fmla="*/ 250581 w 880310"/>
              <a:gd name="connsiteY17" fmla="*/ 871268 h 879894"/>
              <a:gd name="connsiteX18" fmla="*/ 276461 w 880310"/>
              <a:gd name="connsiteY18" fmla="*/ 879894 h 879894"/>
              <a:gd name="connsiteX19" fmla="*/ 569759 w 880310"/>
              <a:gd name="connsiteY19" fmla="*/ 871268 h 879894"/>
              <a:gd name="connsiteX20" fmla="*/ 587011 w 880310"/>
              <a:gd name="connsiteY20" fmla="*/ 845389 h 879894"/>
              <a:gd name="connsiteX21" fmla="*/ 612891 w 880310"/>
              <a:gd name="connsiteY21" fmla="*/ 828136 h 879894"/>
              <a:gd name="connsiteX22" fmla="*/ 733661 w 880310"/>
              <a:gd name="connsiteY22" fmla="*/ 819509 h 879894"/>
              <a:gd name="connsiteX23" fmla="*/ 819925 w 880310"/>
              <a:gd name="connsiteY23" fmla="*/ 810883 h 879894"/>
              <a:gd name="connsiteX24" fmla="*/ 845804 w 880310"/>
              <a:gd name="connsiteY24" fmla="*/ 715992 h 879894"/>
              <a:gd name="connsiteX25" fmla="*/ 837178 w 880310"/>
              <a:gd name="connsiteY25" fmla="*/ 690113 h 879894"/>
              <a:gd name="connsiteX26" fmla="*/ 845804 w 880310"/>
              <a:gd name="connsiteY26" fmla="*/ 655607 h 879894"/>
              <a:gd name="connsiteX27" fmla="*/ 880310 w 880310"/>
              <a:gd name="connsiteY27" fmla="*/ 612475 h 879894"/>
              <a:gd name="connsiteX28" fmla="*/ 871683 w 880310"/>
              <a:gd name="connsiteY28" fmla="*/ 491706 h 879894"/>
              <a:gd name="connsiteX29" fmla="*/ 863057 w 880310"/>
              <a:gd name="connsiteY29" fmla="*/ 465826 h 879894"/>
              <a:gd name="connsiteX30" fmla="*/ 837178 w 880310"/>
              <a:gd name="connsiteY30" fmla="*/ 448574 h 879894"/>
              <a:gd name="connsiteX31" fmla="*/ 811298 w 880310"/>
              <a:gd name="connsiteY31" fmla="*/ 422694 h 879894"/>
              <a:gd name="connsiteX32" fmla="*/ 776793 w 880310"/>
              <a:gd name="connsiteY32" fmla="*/ 405441 h 879894"/>
              <a:gd name="connsiteX33" fmla="*/ 725034 w 880310"/>
              <a:gd name="connsiteY33" fmla="*/ 353683 h 879894"/>
              <a:gd name="connsiteX34" fmla="*/ 707781 w 880310"/>
              <a:gd name="connsiteY34" fmla="*/ 327804 h 879894"/>
              <a:gd name="connsiteX35" fmla="*/ 681902 w 880310"/>
              <a:gd name="connsiteY35" fmla="*/ 310551 h 879894"/>
              <a:gd name="connsiteX36" fmla="*/ 664649 w 880310"/>
              <a:gd name="connsiteY36" fmla="*/ 284672 h 879894"/>
              <a:gd name="connsiteX37" fmla="*/ 612891 w 880310"/>
              <a:gd name="connsiteY37" fmla="*/ 241540 h 879894"/>
              <a:gd name="connsiteX38" fmla="*/ 578385 w 880310"/>
              <a:gd name="connsiteY38" fmla="*/ 189781 h 879894"/>
              <a:gd name="connsiteX39" fmla="*/ 561132 w 880310"/>
              <a:gd name="connsiteY39" fmla="*/ 138023 h 879894"/>
              <a:gd name="connsiteX40" fmla="*/ 578385 w 880310"/>
              <a:gd name="connsiteY40" fmla="*/ 0 h 87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80310" h="879894">
                <a:moveTo>
                  <a:pt x="233328" y="8626"/>
                </a:moveTo>
                <a:cubicBezTo>
                  <a:pt x="230453" y="43132"/>
                  <a:pt x="233100" y="78552"/>
                  <a:pt x="224702" y="112143"/>
                </a:cubicBezTo>
                <a:cubicBezTo>
                  <a:pt x="221215" y="126091"/>
                  <a:pt x="207180" y="134950"/>
                  <a:pt x="198823" y="146649"/>
                </a:cubicBezTo>
                <a:cubicBezTo>
                  <a:pt x="192797" y="155085"/>
                  <a:pt x="187321" y="163902"/>
                  <a:pt x="181570" y="172528"/>
                </a:cubicBezTo>
                <a:cubicBezTo>
                  <a:pt x="154131" y="254849"/>
                  <a:pt x="181570" y="162014"/>
                  <a:pt x="181570" y="362309"/>
                </a:cubicBezTo>
                <a:cubicBezTo>
                  <a:pt x="181570" y="455450"/>
                  <a:pt x="181371" y="405842"/>
                  <a:pt x="155691" y="457200"/>
                </a:cubicBezTo>
                <a:cubicBezTo>
                  <a:pt x="138560" y="491460"/>
                  <a:pt x="158065" y="477172"/>
                  <a:pt x="129811" y="508958"/>
                </a:cubicBezTo>
                <a:cubicBezTo>
                  <a:pt x="113601" y="527194"/>
                  <a:pt x="98354" y="547183"/>
                  <a:pt x="78053" y="560717"/>
                </a:cubicBezTo>
                <a:cubicBezTo>
                  <a:pt x="42023" y="584737"/>
                  <a:pt x="59505" y="570639"/>
                  <a:pt x="26294" y="603849"/>
                </a:cubicBezTo>
                <a:cubicBezTo>
                  <a:pt x="23419" y="612475"/>
                  <a:pt x="21734" y="621595"/>
                  <a:pt x="17668" y="629728"/>
                </a:cubicBezTo>
                <a:cubicBezTo>
                  <a:pt x="13031" y="639001"/>
                  <a:pt x="1881" y="645344"/>
                  <a:pt x="415" y="655607"/>
                </a:cubicBezTo>
                <a:cubicBezTo>
                  <a:pt x="-1262" y="667344"/>
                  <a:pt x="2243" y="680400"/>
                  <a:pt x="9042" y="690113"/>
                </a:cubicBezTo>
                <a:cubicBezTo>
                  <a:pt x="23034" y="710102"/>
                  <a:pt x="47266" y="721571"/>
                  <a:pt x="60800" y="741872"/>
                </a:cubicBezTo>
                <a:cubicBezTo>
                  <a:pt x="66551" y="750498"/>
                  <a:pt x="69957" y="761274"/>
                  <a:pt x="78053" y="767751"/>
                </a:cubicBezTo>
                <a:cubicBezTo>
                  <a:pt x="85153" y="773431"/>
                  <a:pt x="95306" y="773502"/>
                  <a:pt x="103932" y="776377"/>
                </a:cubicBezTo>
                <a:cubicBezTo>
                  <a:pt x="115434" y="793630"/>
                  <a:pt x="121185" y="816634"/>
                  <a:pt x="138438" y="828136"/>
                </a:cubicBezTo>
                <a:cubicBezTo>
                  <a:pt x="147064" y="833887"/>
                  <a:pt x="154843" y="841178"/>
                  <a:pt x="164317" y="845389"/>
                </a:cubicBezTo>
                <a:cubicBezTo>
                  <a:pt x="201202" y="861782"/>
                  <a:pt x="215462" y="861234"/>
                  <a:pt x="250581" y="871268"/>
                </a:cubicBezTo>
                <a:cubicBezTo>
                  <a:pt x="259324" y="873766"/>
                  <a:pt x="267834" y="877019"/>
                  <a:pt x="276461" y="879894"/>
                </a:cubicBezTo>
                <a:cubicBezTo>
                  <a:pt x="374227" y="877019"/>
                  <a:pt x="472549" y="882069"/>
                  <a:pt x="569759" y="871268"/>
                </a:cubicBezTo>
                <a:cubicBezTo>
                  <a:pt x="580063" y="870123"/>
                  <a:pt x="579680" y="852720"/>
                  <a:pt x="587011" y="845389"/>
                </a:cubicBezTo>
                <a:cubicBezTo>
                  <a:pt x="594342" y="838058"/>
                  <a:pt x="602681" y="829938"/>
                  <a:pt x="612891" y="828136"/>
                </a:cubicBezTo>
                <a:cubicBezTo>
                  <a:pt x="652636" y="821122"/>
                  <a:pt x="693441" y="822861"/>
                  <a:pt x="733661" y="819509"/>
                </a:cubicBezTo>
                <a:cubicBezTo>
                  <a:pt x="762459" y="817109"/>
                  <a:pt x="791170" y="813758"/>
                  <a:pt x="819925" y="810883"/>
                </a:cubicBezTo>
                <a:cubicBezTo>
                  <a:pt x="859299" y="751820"/>
                  <a:pt x="860804" y="775995"/>
                  <a:pt x="845804" y="715992"/>
                </a:cubicBezTo>
                <a:cubicBezTo>
                  <a:pt x="843599" y="707171"/>
                  <a:pt x="840053" y="698739"/>
                  <a:pt x="837178" y="690113"/>
                </a:cubicBezTo>
                <a:cubicBezTo>
                  <a:pt x="840053" y="678611"/>
                  <a:pt x="839228" y="665472"/>
                  <a:pt x="845804" y="655607"/>
                </a:cubicBezTo>
                <a:cubicBezTo>
                  <a:pt x="897832" y="577564"/>
                  <a:pt x="852105" y="697087"/>
                  <a:pt x="880310" y="612475"/>
                </a:cubicBezTo>
                <a:cubicBezTo>
                  <a:pt x="877434" y="572219"/>
                  <a:pt x="876399" y="531788"/>
                  <a:pt x="871683" y="491706"/>
                </a:cubicBezTo>
                <a:cubicBezTo>
                  <a:pt x="870621" y="482675"/>
                  <a:pt x="868737" y="472927"/>
                  <a:pt x="863057" y="465826"/>
                </a:cubicBezTo>
                <a:cubicBezTo>
                  <a:pt x="856581" y="457730"/>
                  <a:pt x="845143" y="455211"/>
                  <a:pt x="837178" y="448574"/>
                </a:cubicBezTo>
                <a:cubicBezTo>
                  <a:pt x="827806" y="440764"/>
                  <a:pt x="821225" y="429785"/>
                  <a:pt x="811298" y="422694"/>
                </a:cubicBezTo>
                <a:cubicBezTo>
                  <a:pt x="800834" y="415220"/>
                  <a:pt x="786834" y="413474"/>
                  <a:pt x="776793" y="405441"/>
                </a:cubicBezTo>
                <a:cubicBezTo>
                  <a:pt x="757740" y="390199"/>
                  <a:pt x="738568" y="373984"/>
                  <a:pt x="725034" y="353683"/>
                </a:cubicBezTo>
                <a:cubicBezTo>
                  <a:pt x="719283" y="345057"/>
                  <a:pt x="715112" y="335135"/>
                  <a:pt x="707781" y="327804"/>
                </a:cubicBezTo>
                <a:cubicBezTo>
                  <a:pt x="700450" y="320473"/>
                  <a:pt x="690528" y="316302"/>
                  <a:pt x="681902" y="310551"/>
                </a:cubicBezTo>
                <a:cubicBezTo>
                  <a:pt x="676151" y="301925"/>
                  <a:pt x="671980" y="292003"/>
                  <a:pt x="664649" y="284672"/>
                </a:cubicBezTo>
                <a:cubicBezTo>
                  <a:pt x="614810" y="234833"/>
                  <a:pt x="662350" y="305130"/>
                  <a:pt x="612891" y="241540"/>
                </a:cubicBezTo>
                <a:cubicBezTo>
                  <a:pt x="600161" y="225172"/>
                  <a:pt x="578385" y="189781"/>
                  <a:pt x="578385" y="189781"/>
                </a:cubicBezTo>
                <a:cubicBezTo>
                  <a:pt x="572634" y="172528"/>
                  <a:pt x="556136" y="155509"/>
                  <a:pt x="561132" y="138023"/>
                </a:cubicBezTo>
                <a:cubicBezTo>
                  <a:pt x="585495" y="52754"/>
                  <a:pt x="578385" y="98572"/>
                  <a:pt x="578385" y="0"/>
                </a:cubicBezTo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F98F5859-C28E-4D2D-8D66-8165E5A04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2"/>
    </mc:Choice>
    <mc:Fallback>
      <p:transition spd="slow" advTm="3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Diseases of hard dental tissues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cs-CZ" altLang="cs-CZ" dirty="0" err="1"/>
              <a:t>Congenital</a:t>
            </a:r>
            <a:r>
              <a:rPr lang="cs-CZ" altLang="cs-CZ" dirty="0"/>
              <a:t> –  </a:t>
            </a:r>
            <a:r>
              <a:rPr lang="cs-CZ" altLang="cs-CZ" dirty="0" err="1"/>
              <a:t>genetic</a:t>
            </a:r>
            <a:r>
              <a:rPr lang="cs-CZ" altLang="cs-CZ" dirty="0"/>
              <a:t> </a:t>
            </a:r>
            <a:r>
              <a:rPr lang="cs-CZ" altLang="cs-CZ" dirty="0" err="1"/>
              <a:t>reasons</a:t>
            </a:r>
            <a:endParaRPr lang="cs-CZ" altLang="cs-CZ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altLang="cs-CZ" dirty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cs-CZ" altLang="cs-CZ" dirty="0" err="1"/>
              <a:t>Postnatal</a:t>
            </a:r>
            <a:r>
              <a:rPr lang="cs-CZ" altLang="cs-CZ" dirty="0"/>
              <a:t>  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altLang="cs-CZ" dirty="0" err="1"/>
              <a:t>Before</a:t>
            </a:r>
            <a:r>
              <a:rPr lang="cs-CZ" altLang="cs-CZ" dirty="0"/>
              <a:t> </a:t>
            </a:r>
            <a:r>
              <a:rPr lang="cs-CZ" altLang="cs-CZ" dirty="0" err="1"/>
              <a:t>eruption</a:t>
            </a:r>
            <a:endParaRPr lang="cs-CZ" altLang="cs-CZ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altLang="cs-CZ" dirty="0"/>
              <a:t> </a:t>
            </a:r>
            <a:r>
              <a:rPr lang="cs-CZ" altLang="cs-CZ" dirty="0" err="1"/>
              <a:t>After</a:t>
            </a:r>
            <a:r>
              <a:rPr lang="cs-CZ" altLang="cs-CZ" dirty="0"/>
              <a:t> </a:t>
            </a:r>
            <a:r>
              <a:rPr lang="cs-CZ" altLang="cs-CZ" dirty="0" err="1"/>
              <a:t>eruption</a:t>
            </a:r>
            <a:endParaRPr lang="cs-CZ" altLang="cs-CZ" dirty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CE1B390-2F53-490B-BC05-FA3398634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55"/>
    </mc:Choice>
    <mc:Fallback>
      <p:transition spd="slow" advTm="18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black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87438"/>
            <a:ext cx="2617788" cy="3967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TextovéPole 4"/>
          <p:cNvSpPr txBox="1">
            <a:spLocks noChangeArrowheads="1"/>
          </p:cNvSpPr>
          <p:nvPr/>
        </p:nvSpPr>
        <p:spPr bwMode="auto">
          <a:xfrm>
            <a:off x="3492500" y="333375"/>
            <a:ext cx="44196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>
                <a:latin typeface="Arial" charset="0"/>
              </a:rPr>
              <a:t>Green Vardiman Black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latin typeface="Arial" charset="0"/>
              </a:rPr>
              <a:t>(1836 – 1915)</a:t>
            </a:r>
          </a:p>
        </p:txBody>
      </p:sp>
      <p:sp>
        <p:nvSpPr>
          <p:cNvPr id="6" name="Obdélník 5"/>
          <p:cNvSpPr>
            <a:spLocks noChangeArrowheads="1"/>
          </p:cNvSpPr>
          <p:nvPr/>
        </p:nvSpPr>
        <p:spPr bwMode="auto">
          <a:xfrm>
            <a:off x="2843213" y="1854200"/>
            <a:ext cx="6534150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2"/>
              </a:buClr>
              <a:buSzPct val="95000"/>
              <a:buFont typeface="Wingdings" pitchFamily="2" charset="2"/>
              <a:buNone/>
            </a:pPr>
            <a:r>
              <a:rPr lang="cs-CZ" altLang="cs-CZ" sz="2800">
                <a:latin typeface="Arial" charset="0"/>
              </a:rPr>
              <a:t>American professor</a:t>
            </a: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SzPct val="95000"/>
              <a:buFont typeface="Wingdings" pitchFamily="2" charset="2"/>
              <a:buNone/>
            </a:pPr>
            <a:r>
              <a:rPr lang="cs-CZ" altLang="cs-CZ" sz="2800">
                <a:latin typeface="Arial" charset="0"/>
              </a:rPr>
              <a:t>Established the scientific bases of dentistry</a:t>
            </a: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SzPct val="95000"/>
              <a:buFont typeface="Wingdings" pitchFamily="2" charset="2"/>
              <a:buNone/>
            </a:pPr>
            <a:r>
              <a:rPr lang="cs-CZ" altLang="cs-CZ" sz="2800">
                <a:latin typeface="Arial" charset="0"/>
              </a:rPr>
              <a:t>Formulated basic rules of preparation</a:t>
            </a: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SzPct val="95000"/>
              <a:buFont typeface="Wingdings" pitchFamily="2" charset="2"/>
              <a:buNone/>
            </a:pPr>
            <a:r>
              <a:rPr lang="cs-CZ" altLang="cs-CZ" sz="2800">
                <a:latin typeface="Arial" charset="0"/>
              </a:rPr>
              <a:t>of cavities</a:t>
            </a: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SzPct val="95000"/>
              <a:buFont typeface="Wingdings" pitchFamily="2" charset="2"/>
              <a:buNone/>
            </a:pPr>
            <a:r>
              <a:rPr lang="cs-CZ" altLang="cs-CZ" sz="2800">
                <a:latin typeface="Arial" charset="0"/>
              </a:rPr>
              <a:t>Developed the guidelines for amalgam fillings including the optimal </a:t>
            </a: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SzPct val="95000"/>
              <a:buFont typeface="Wingdings" pitchFamily="2" charset="2"/>
              <a:buNone/>
            </a:pPr>
            <a:r>
              <a:rPr lang="cs-CZ" altLang="cs-CZ" sz="2800">
                <a:latin typeface="Arial" charset="0"/>
              </a:rPr>
              <a:t>composition of amalgam (balanced alloy)</a:t>
            </a: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SzPct val="95000"/>
              <a:buFont typeface="Wingdings" pitchFamily="2" charset="2"/>
              <a:buNone/>
            </a:pPr>
            <a:endParaRPr lang="cs-CZ" altLang="cs-CZ" sz="2800">
              <a:latin typeface="Arial" charset="0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11CC84E-FEE7-4788-9568-10EF2E48B9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55"/>
    </mc:Choice>
    <mc:Fallback>
      <p:transition spd="slow" advTm="19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Preparation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484313"/>
            <a:ext cx="8229600" cy="4525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cs-CZ" altLang="cs-CZ"/>
          </a:p>
          <a:p>
            <a:pPr eaLnBrk="1" hangingPunct="1">
              <a:buFont typeface="Wingdings" pitchFamily="2" charset="2"/>
              <a:buNone/>
            </a:pPr>
            <a:r>
              <a:rPr lang="cs-CZ" altLang="cs-CZ" sz="2800"/>
              <a:t>Preparation is an instrumental treatment of the tooth that has been damaged by dental caries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800"/>
              <a:t>in such a way that </a:t>
            </a:r>
          </a:p>
          <a:p>
            <a:pPr eaLnBrk="1" hangingPunct="1">
              <a:buFontTx/>
              <a:buChar char="-"/>
            </a:pPr>
            <a:r>
              <a:rPr lang="cs-CZ" altLang="cs-CZ" sz="2800"/>
              <a:t>the reconstruction of this tooth is possible</a:t>
            </a:r>
          </a:p>
          <a:p>
            <a:pPr eaLnBrk="1" hangingPunct="1">
              <a:buFontTx/>
              <a:buChar char="-"/>
            </a:pPr>
            <a:r>
              <a:rPr lang="cs-CZ" altLang="cs-CZ" sz="2800"/>
              <a:t>the filling does not fall out</a:t>
            </a:r>
          </a:p>
          <a:p>
            <a:pPr eaLnBrk="1" hangingPunct="1">
              <a:buFontTx/>
              <a:buChar char="-"/>
            </a:pPr>
            <a:r>
              <a:rPr lang="cs-CZ" altLang="cs-CZ" sz="2800"/>
              <a:t>the tooth as well as the filling can face up to occlusal forces  </a:t>
            </a:r>
          </a:p>
          <a:p>
            <a:pPr eaLnBrk="1" hangingPunct="1">
              <a:buFontTx/>
              <a:buChar char="-"/>
            </a:pPr>
            <a:r>
              <a:rPr lang="cs-CZ" altLang="cs-CZ" sz="2800"/>
              <a:t>the risk of the caries on treated surface si minimal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800"/>
              <a:t>                                                                            (Black 1914)</a:t>
            </a:r>
          </a:p>
        </p:txBody>
      </p:sp>
      <p:pic>
        <p:nvPicPr>
          <p:cNvPr id="46084" name="Picture 4" descr="bl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1223963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13954B3-2E99-403D-94F4-5AFE783AF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50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Preparation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293688" y="1412875"/>
            <a:ext cx="82296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cs-CZ" altLang="cs-CZ"/>
          </a:p>
          <a:p>
            <a:pPr eaLnBrk="1" hangingPunct="1">
              <a:buFont typeface="Wingdings" pitchFamily="2" charset="2"/>
              <a:buNone/>
            </a:pPr>
            <a:r>
              <a:rPr lang="cs-CZ" altLang="cs-CZ" sz="2400"/>
              <a:t>Preparation is an instrumental treatment of the tooth that has been damaged by dental caries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400"/>
              <a:t>in such a way that </a:t>
            </a:r>
          </a:p>
          <a:p>
            <a:pPr eaLnBrk="1" hangingPunct="1">
              <a:buFontTx/>
              <a:buChar char="-"/>
            </a:pPr>
            <a:r>
              <a:rPr lang="cs-CZ" altLang="cs-CZ" sz="2400"/>
              <a:t>the reconstruction of this tooth is possible</a:t>
            </a:r>
          </a:p>
          <a:p>
            <a:pPr eaLnBrk="1" hangingPunct="1">
              <a:buFontTx/>
              <a:buChar char="-"/>
            </a:pPr>
            <a:r>
              <a:rPr lang="cs-CZ" altLang="cs-CZ" sz="2400"/>
              <a:t>the risk of the caries on treated surface si minimal- </a:t>
            </a:r>
            <a:r>
              <a:rPr lang="cs-CZ" altLang="cs-CZ" sz="2400" u="sng">
                <a:solidFill>
                  <a:schemeClr val="tx2"/>
                </a:solidFill>
              </a:rPr>
              <a:t>extention for prevention</a:t>
            </a:r>
          </a:p>
          <a:p>
            <a:pPr eaLnBrk="1" hangingPunct="1">
              <a:buFontTx/>
              <a:buChar char="-"/>
            </a:pPr>
            <a:r>
              <a:rPr lang="cs-CZ" altLang="cs-CZ" sz="2400"/>
              <a:t>the filling does not fall out </a:t>
            </a:r>
          </a:p>
          <a:p>
            <a:pPr eaLnBrk="1" hangingPunct="1">
              <a:buFontTx/>
              <a:buChar char="-"/>
            </a:pPr>
            <a:r>
              <a:rPr lang="cs-CZ" altLang="cs-CZ" sz="2400" u="sng">
                <a:solidFill>
                  <a:schemeClr val="tx2"/>
                </a:solidFill>
              </a:rPr>
              <a:t>retention</a:t>
            </a:r>
          </a:p>
          <a:p>
            <a:pPr eaLnBrk="1" hangingPunct="1">
              <a:buFontTx/>
              <a:buChar char="-"/>
            </a:pPr>
            <a:r>
              <a:rPr lang="cs-CZ" altLang="cs-CZ" sz="2400"/>
              <a:t>the tooth as well as the filling can face up to occlusal forces </a:t>
            </a:r>
          </a:p>
          <a:p>
            <a:pPr eaLnBrk="1" hangingPunct="1">
              <a:buFontTx/>
              <a:buChar char="-"/>
            </a:pPr>
            <a:r>
              <a:rPr lang="cs-CZ" altLang="cs-CZ" sz="2400" u="sng">
                <a:solidFill>
                  <a:schemeClr val="tx2"/>
                </a:solidFill>
              </a:rPr>
              <a:t>resistance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400"/>
              <a:t>                                                                            (Black 1914)</a:t>
            </a:r>
          </a:p>
        </p:txBody>
      </p:sp>
      <p:pic>
        <p:nvPicPr>
          <p:cNvPr id="47108" name="Picture 4" descr="bl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1223963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E22578F-01E7-42E6-BF87-A042A3119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37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understand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reasons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dental</a:t>
            </a:r>
            <a:r>
              <a:rPr lang="cs-CZ" dirty="0"/>
              <a:t> </a:t>
            </a:r>
            <a:r>
              <a:rPr lang="cs-CZ" dirty="0" err="1"/>
              <a:t>caries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able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to </a:t>
            </a:r>
            <a:r>
              <a:rPr lang="cs-CZ" dirty="0" err="1"/>
              <a:t>heal</a:t>
            </a:r>
            <a:r>
              <a:rPr lang="cs-CZ" dirty="0"/>
              <a:t> </a:t>
            </a:r>
            <a:r>
              <a:rPr lang="cs-CZ" dirty="0" err="1"/>
              <a:t>it</a:t>
            </a:r>
            <a:endParaRPr lang="cs-CZ" dirty="0"/>
          </a:p>
          <a:p>
            <a:pPr marL="0" indent="0">
              <a:buFont typeface="Arial" charset="0"/>
              <a:buNone/>
              <a:defRPr/>
            </a:pPr>
            <a:r>
              <a:rPr lang="cs-CZ" dirty="0"/>
              <a:t>                      </a:t>
            </a:r>
          </a:p>
          <a:p>
            <a:pPr marL="0" indent="0">
              <a:buFont typeface="Arial" charset="0"/>
              <a:buNone/>
              <a:defRPr/>
            </a:pPr>
            <a:r>
              <a:rPr lang="cs-CZ" dirty="0"/>
              <a:t>                                           (Black 1900)</a:t>
            </a:r>
          </a:p>
        </p:txBody>
      </p:sp>
      <p:pic>
        <p:nvPicPr>
          <p:cNvPr id="48132" name="Picture 4" descr="bl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1223963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15EA946-B24D-4C48-BE83-91C83A223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91"/>
    </mc:Choice>
    <mc:Fallback>
      <p:transition spd="slow" advTm="44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charset="0"/>
              </a:rPr>
              <a:t>lenka.roubalikova@tiscali.cz</a:t>
            </a:r>
          </a:p>
        </p:txBody>
      </p:sp>
      <p:sp>
        <p:nvSpPr>
          <p:cNvPr id="49155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3124200" y="6248400"/>
            <a:ext cx="28956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DE9DC782-F95D-4D70-833A-C10FDE5E27FE}" type="slidenum">
              <a:rPr lang="cs-CZ" altLang="cs-CZ" sz="1400" smtClean="0">
                <a:latin typeface="Arial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cs-CZ" altLang="cs-CZ" sz="1400">
              <a:latin typeface="Arial" charset="0"/>
            </a:endParaRPr>
          </a:p>
        </p:txBody>
      </p:sp>
      <p:sp>
        <p:nvSpPr>
          <p:cNvPr id="4915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2"/>
                </a:solidFill>
              </a:rPr>
              <a:t>Classification acc. to Black</a:t>
            </a:r>
          </a:p>
        </p:txBody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Class I.  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/>
          </a:p>
          <a:p>
            <a:pPr eaLnBrk="1" hangingPunct="1">
              <a:buFont typeface="Wingdings" pitchFamily="2" charset="2"/>
              <a:buNone/>
            </a:pPr>
            <a:r>
              <a:rPr lang="cs-CZ" altLang="cs-CZ"/>
              <a:t>Pit and fissure caries</a:t>
            </a:r>
          </a:p>
        </p:txBody>
      </p:sp>
      <p:pic>
        <p:nvPicPr>
          <p:cNvPr id="49158" name="Picture 4" descr="kreplov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29000"/>
            <a:ext cx="4572000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4A96410-241C-4D13-B714-29CBE69D9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43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charset="0"/>
              </a:rPr>
              <a:t>lenka.roubalikova@tiscali.cz</a:t>
            </a:r>
          </a:p>
        </p:txBody>
      </p:sp>
      <p:sp>
        <p:nvSpPr>
          <p:cNvPr id="50179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3124200" y="6248400"/>
            <a:ext cx="28956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46C28F5A-68FB-46EB-925F-9C268A2F25B1}" type="slidenum">
              <a:rPr lang="cs-CZ" altLang="cs-CZ" sz="1400" smtClean="0">
                <a:latin typeface="Arial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cs-CZ" altLang="cs-CZ" sz="1400">
              <a:latin typeface="Arial" charset="0"/>
            </a:endParaRPr>
          </a:p>
        </p:txBody>
      </p:sp>
      <p:sp>
        <p:nvSpPr>
          <p:cNvPr id="5018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2"/>
                </a:solidFill>
              </a:rPr>
              <a:t>Classification acc. to Black</a:t>
            </a:r>
          </a:p>
        </p:txBody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Class II.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/>
              <a:t>Proximal surfaces in premolars and molars</a:t>
            </a:r>
          </a:p>
        </p:txBody>
      </p:sp>
      <p:pic>
        <p:nvPicPr>
          <p:cNvPr id="50182" name="Picture 4" descr="vychozista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3492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C685556-32F9-4FDB-876F-6B4D1C624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28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charset="0"/>
              </a:rPr>
              <a:t>lenka.roubalikova@tiscali.cz</a:t>
            </a:r>
          </a:p>
        </p:txBody>
      </p:sp>
      <p:sp>
        <p:nvSpPr>
          <p:cNvPr id="51203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3124200" y="6248400"/>
            <a:ext cx="28956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3755FB13-EE81-45C7-9630-DD7DF6DDAEEB}" type="slidenum">
              <a:rPr lang="cs-CZ" altLang="cs-CZ" sz="1400" smtClean="0">
                <a:latin typeface="Arial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cs-CZ" altLang="cs-CZ" sz="1400">
              <a:latin typeface="Arial" charset="0"/>
            </a:endParaRPr>
          </a:p>
        </p:txBody>
      </p:sp>
      <p:sp>
        <p:nvSpPr>
          <p:cNvPr id="5120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2"/>
                </a:solidFill>
              </a:rPr>
              <a:t>Classification acc. to Black</a:t>
            </a:r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Class III. </a:t>
            </a:r>
          </a:p>
          <a:p>
            <a:pPr eaLnBrk="1" hangingPunct="1"/>
            <a:endParaRPr lang="cs-CZ" altLang="cs-CZ"/>
          </a:p>
          <a:p>
            <a:pPr eaLnBrk="1" hangingPunct="1">
              <a:buFont typeface="Wingdings" pitchFamily="2" charset="2"/>
              <a:buNone/>
            </a:pPr>
            <a:r>
              <a:rPr lang="cs-CZ" altLang="cs-CZ"/>
              <a:t>Proximal surfaces of incisors and canines without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/>
              <a:t>lost an incisal ridge</a:t>
            </a:r>
          </a:p>
        </p:txBody>
      </p:sp>
      <p:pic>
        <p:nvPicPr>
          <p:cNvPr id="51206" name="Picture 4" descr="daniel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81400"/>
            <a:ext cx="403860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F5D8399-E779-44CA-8A05-88CCF51BD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51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charset="0"/>
              </a:rPr>
              <a:t>lenka.roubalikova@tiscali.cz</a:t>
            </a:r>
          </a:p>
        </p:txBody>
      </p:sp>
      <p:sp>
        <p:nvSpPr>
          <p:cNvPr id="52227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3124200" y="6248400"/>
            <a:ext cx="28956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A18A6EFF-EEAE-4289-A045-903BD9F3F787}" type="slidenum">
              <a:rPr lang="cs-CZ" altLang="cs-CZ" sz="1400" smtClean="0">
                <a:latin typeface="Arial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cs-CZ" altLang="cs-CZ" sz="1400">
              <a:latin typeface="Arial" charset="0"/>
            </a:endParaRPr>
          </a:p>
        </p:txBody>
      </p:sp>
      <p:sp>
        <p:nvSpPr>
          <p:cNvPr id="5222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2"/>
                </a:solidFill>
              </a:rPr>
              <a:t>Classification acc. to Black</a:t>
            </a:r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Class IV.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/>
              <a:t>Proximal surfaces of incisors and canines with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/>
              <a:t>lost an incisal ridge 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/>
          </a:p>
          <a:p>
            <a:pPr eaLnBrk="1" hangingPunct="1">
              <a:buFont typeface="Wingdings" pitchFamily="2" charset="2"/>
              <a:buNone/>
            </a:pPr>
            <a:endParaRPr lang="cs-CZ" altLang="cs-CZ"/>
          </a:p>
        </p:txBody>
      </p:sp>
      <p:pic>
        <p:nvPicPr>
          <p:cNvPr id="52230" name="Picture 4" descr="Kopie vychstavmikulo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25850"/>
            <a:ext cx="4114800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D760B92-F732-455C-B36C-571B351D5E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17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charset="0"/>
              </a:rPr>
              <a:t>lenka.roubalikova@tiscali.cz</a:t>
            </a:r>
          </a:p>
        </p:txBody>
      </p:sp>
      <p:sp>
        <p:nvSpPr>
          <p:cNvPr id="53251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3124200" y="6248400"/>
            <a:ext cx="28956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FB140983-6175-407A-AD9A-1E0A3CD1139F}" type="slidenum">
              <a:rPr lang="cs-CZ" altLang="cs-CZ" sz="1400" smtClean="0">
                <a:latin typeface="Arial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cs-CZ" altLang="cs-CZ" sz="1400">
              <a:latin typeface="Arial" charset="0"/>
            </a:endParaRPr>
          </a:p>
        </p:txBody>
      </p:sp>
      <p:sp>
        <p:nvSpPr>
          <p:cNvPr id="5325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2"/>
                </a:solidFill>
              </a:rPr>
              <a:t>Classification acc. to Black</a:t>
            </a:r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Class V. cervical lesions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/>
          </a:p>
        </p:txBody>
      </p:sp>
      <p:pic>
        <p:nvPicPr>
          <p:cNvPr id="53254" name="Picture 4" descr="Kopie ka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429000"/>
            <a:ext cx="4005263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B9C0863-D3CB-4363-9743-9510649C01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Clasification acc. to black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VI.  Class </a:t>
            </a:r>
          </a:p>
          <a:p>
            <a:pPr eaLnBrk="1" hangingPunct="1"/>
            <a:r>
              <a:rPr lang="cs-CZ" altLang="cs-CZ"/>
              <a:t>Caries on incisal edges (abraded)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6F88B06-99DC-4340-84A2-361EBED78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91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 Congenital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57350"/>
            <a:ext cx="7772400" cy="4119563"/>
          </a:xfrm>
        </p:spPr>
        <p:txBody>
          <a:bodyPr/>
          <a:lstStyle/>
          <a:p>
            <a:pPr eaLnBrk="1" hangingPunct="1"/>
            <a:r>
              <a:rPr lang="cs-CZ" altLang="cs-CZ"/>
              <a:t>Amelogenesis  imperfecta</a:t>
            </a:r>
          </a:p>
          <a:p>
            <a:pPr eaLnBrk="1" hangingPunct="1"/>
            <a:endParaRPr lang="cs-CZ" altLang="cs-CZ"/>
          </a:p>
          <a:p>
            <a:pPr eaLnBrk="1" hangingPunct="1">
              <a:buFont typeface="Arial" charset="0"/>
              <a:buNone/>
            </a:pPr>
            <a:r>
              <a:rPr lang="cs-CZ" altLang="cs-CZ"/>
              <a:t> Enamel is affected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Dentinogenesis imperfecta</a:t>
            </a:r>
          </a:p>
          <a:p>
            <a:pPr eaLnBrk="1" hangingPunct="1">
              <a:buFont typeface="Arial" charset="0"/>
              <a:buNone/>
            </a:pPr>
            <a:r>
              <a:rPr lang="cs-CZ" altLang="cs-CZ"/>
              <a:t> </a:t>
            </a:r>
          </a:p>
          <a:p>
            <a:pPr eaLnBrk="1" hangingPunct="1">
              <a:buFont typeface="Arial" charset="0"/>
              <a:buNone/>
            </a:pPr>
            <a:r>
              <a:rPr lang="cs-CZ" altLang="cs-CZ"/>
              <a:t>Dentine is affected</a:t>
            </a:r>
          </a:p>
          <a:p>
            <a:pPr eaLnBrk="1" hangingPunct="1">
              <a:buFont typeface="Arial" charset="0"/>
              <a:buNone/>
            </a:pPr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7E8281F-CA9E-4516-8DBD-DF9E30C86D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13"/>
    </mc:Choice>
    <mc:Fallback>
      <p:transition spd="slow" advTm="40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Sequence of operations 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/>
              <a:t>Acces to the cavity</a:t>
            </a:r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r>
              <a:rPr lang="cs-CZ" altLang="cs-CZ"/>
              <a:t>Preparation through the hard dental tissues</a:t>
            </a:r>
          </a:p>
          <a:p>
            <a:pPr eaLnBrk="1" hangingPunct="1">
              <a:buFontTx/>
              <a:buNone/>
            </a:pPr>
            <a:r>
              <a:rPr lang="cs-CZ" altLang="cs-CZ"/>
              <a:t>Removal the undermined enamel</a:t>
            </a:r>
          </a:p>
          <a:p>
            <a:pPr eaLnBrk="1" hangingPunct="1">
              <a:buFontTx/>
              <a:buNone/>
            </a:pPr>
            <a:r>
              <a:rPr lang="cs-CZ" altLang="cs-CZ"/>
              <a:t>Separation of teeth</a:t>
            </a:r>
          </a:p>
          <a:p>
            <a:pPr eaLnBrk="1" hangingPunct="1">
              <a:buFontTx/>
              <a:buNone/>
            </a:pPr>
            <a:r>
              <a:rPr lang="cs-CZ" altLang="cs-CZ"/>
              <a:t>Separation or removal of gingiva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EB5EA1D-11D2-4259-ABBA-E9EA7BCA8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71"/>
    </mc:Choice>
    <mc:Fallback>
      <p:transition spd="slow" advTm="38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vychozista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71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6842125" y="803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57348" name="Freeform 4"/>
          <p:cNvSpPr>
            <a:spLocks/>
          </p:cNvSpPr>
          <p:nvPr/>
        </p:nvSpPr>
        <p:spPr bwMode="auto">
          <a:xfrm>
            <a:off x="2873375" y="4740275"/>
            <a:ext cx="57150" cy="19050"/>
          </a:xfrm>
          <a:custGeom>
            <a:avLst/>
            <a:gdLst>
              <a:gd name="T0" fmla="*/ 0 w 36"/>
              <a:gd name="T1" fmla="*/ 2147483647 h 12"/>
              <a:gd name="T2" fmla="*/ 2147483647 w 36"/>
              <a:gd name="T3" fmla="*/ 0 h 12"/>
              <a:gd name="T4" fmla="*/ 0 w 36"/>
              <a:gd name="T5" fmla="*/ 2147483647 h 12"/>
              <a:gd name="T6" fmla="*/ 0 60000 65536"/>
              <a:gd name="T7" fmla="*/ 0 60000 65536"/>
              <a:gd name="T8" fmla="*/ 0 60000 65536"/>
              <a:gd name="T9" fmla="*/ 0 w 36"/>
              <a:gd name="T10" fmla="*/ 0 h 12"/>
              <a:gd name="T11" fmla="*/ 36 w 36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" h="12">
                <a:moveTo>
                  <a:pt x="0" y="12"/>
                </a:moveTo>
                <a:cubicBezTo>
                  <a:pt x="12" y="8"/>
                  <a:pt x="36" y="0"/>
                  <a:pt x="36" y="0"/>
                </a:cubicBezTo>
                <a:cubicBezTo>
                  <a:pt x="36" y="0"/>
                  <a:pt x="12" y="8"/>
                  <a:pt x="0" y="1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cs-CZ"/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4267200" y="381000"/>
            <a:ext cx="48478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Times New Roman" pitchFamily="18" charset="0"/>
              </a:rPr>
              <a:t>Prepration</a:t>
            </a:r>
            <a:r>
              <a:rPr lang="cs-CZ" altLang="cs-CZ" sz="2400" dirty="0">
                <a:latin typeface="Times New Roman" pitchFamily="18" charset="0"/>
              </a:rPr>
              <a:t> </a:t>
            </a:r>
            <a:r>
              <a:rPr lang="cs-CZ" altLang="cs-CZ" sz="2400" dirty="0" err="1">
                <a:latin typeface="Times New Roman" pitchFamily="18" charset="0"/>
              </a:rPr>
              <a:t>through</a:t>
            </a:r>
            <a:r>
              <a:rPr lang="cs-CZ" altLang="cs-CZ" sz="2400" dirty="0">
                <a:latin typeface="Times New Roman" pitchFamily="18" charset="0"/>
              </a:rPr>
              <a:t> hard </a:t>
            </a:r>
            <a:r>
              <a:rPr lang="cs-CZ" altLang="cs-CZ" sz="2400" dirty="0" err="1">
                <a:latin typeface="Times New Roman" pitchFamily="18" charset="0"/>
              </a:rPr>
              <a:t>dental</a:t>
            </a:r>
            <a:r>
              <a:rPr lang="cs-CZ" altLang="cs-CZ" sz="2400" dirty="0">
                <a:latin typeface="Times New Roman" pitchFamily="18" charset="0"/>
              </a:rPr>
              <a:t> </a:t>
            </a:r>
            <a:r>
              <a:rPr lang="cs-CZ" altLang="cs-CZ" sz="2400" dirty="0" err="1">
                <a:latin typeface="Times New Roman" pitchFamily="18" charset="0"/>
              </a:rPr>
              <a:t>tissues</a:t>
            </a:r>
            <a:endParaRPr lang="cs-CZ" altLang="cs-CZ" sz="2400" dirty="0">
              <a:latin typeface="Times New Roman" pitchFamily="18" charset="0"/>
            </a:endParaRPr>
          </a:p>
        </p:txBody>
      </p:sp>
      <p:sp>
        <p:nvSpPr>
          <p:cNvPr id="57350" name="Line 6"/>
          <p:cNvSpPr>
            <a:spLocks noChangeShapeType="1"/>
          </p:cNvSpPr>
          <p:nvPr/>
        </p:nvSpPr>
        <p:spPr bwMode="auto">
          <a:xfrm flipH="1">
            <a:off x="1676400" y="838200"/>
            <a:ext cx="6096000" cy="2743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57351" name="Picture 7" descr="preparačni nastroj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590800"/>
            <a:ext cx="3619500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Line 8"/>
          <p:cNvSpPr>
            <a:spLocks noChangeShapeType="1"/>
          </p:cNvSpPr>
          <p:nvPr/>
        </p:nvSpPr>
        <p:spPr bwMode="auto">
          <a:xfrm flipV="1">
            <a:off x="4876800" y="5410200"/>
            <a:ext cx="914400" cy="914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4F30F12-D792-4CD4-A3AF-2B6C3CD2B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34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zacatekpreparacekav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5429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3" descr="vylomen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371600"/>
            <a:ext cx="341947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5578475" y="3581400"/>
            <a:ext cx="28039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Times New Roman" pitchFamily="18" charset="0"/>
              </a:rPr>
              <a:t>Breaking</a:t>
            </a:r>
            <a:r>
              <a:rPr lang="cs-CZ" altLang="cs-CZ" sz="2400" dirty="0">
                <a:latin typeface="Times New Roman" pitchFamily="18" charset="0"/>
              </a:rPr>
              <a:t> </a:t>
            </a:r>
            <a:r>
              <a:rPr lang="cs-CZ" altLang="cs-CZ" sz="2400" dirty="0" err="1">
                <a:latin typeface="Times New Roman" pitchFamily="18" charset="0"/>
              </a:rPr>
              <a:t>the</a:t>
            </a:r>
            <a:r>
              <a:rPr lang="cs-CZ" altLang="cs-CZ" sz="2400" dirty="0">
                <a:latin typeface="Times New Roman" pitchFamily="18" charset="0"/>
              </a:rPr>
              <a:t> </a:t>
            </a:r>
            <a:r>
              <a:rPr lang="cs-CZ" altLang="cs-CZ" sz="2400" dirty="0" err="1">
                <a:latin typeface="Times New Roman" pitchFamily="18" charset="0"/>
              </a:rPr>
              <a:t>enamel</a:t>
            </a:r>
            <a:r>
              <a:rPr lang="cs-CZ" altLang="cs-CZ" sz="2400" dirty="0">
                <a:latin typeface="Times New Roman" pitchFamily="18" charset="0"/>
              </a:rPr>
              <a:t>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9B2ED31-B21C-4548-9195-D760CBB89B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7524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5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772400" cy="1143000"/>
          </a:xfrm>
        </p:spPr>
        <p:txBody>
          <a:bodyPr lIns="92075" tIns="46038" rIns="92075" bIns="46038"/>
          <a:lstStyle/>
          <a:p>
            <a:pPr algn="l" eaLnBrk="1" hangingPunct="1"/>
            <a:r>
              <a:rPr lang="cs-CZ" altLang="cs-CZ" sz="3600" b="1" dirty="0" err="1">
                <a:latin typeface="Times New Roman" pitchFamily="18" charset="0"/>
              </a:rPr>
              <a:t>Removal</a:t>
            </a:r>
            <a:r>
              <a:rPr lang="cs-CZ" altLang="cs-CZ" sz="3600" b="1" dirty="0">
                <a:latin typeface="Times New Roman" pitchFamily="18" charset="0"/>
              </a:rPr>
              <a:t> </a:t>
            </a:r>
            <a:r>
              <a:rPr lang="cs-CZ" altLang="cs-CZ" sz="3600" b="1" dirty="0" err="1">
                <a:latin typeface="Times New Roman" pitchFamily="18" charset="0"/>
              </a:rPr>
              <a:t>of</a:t>
            </a:r>
            <a:r>
              <a:rPr lang="cs-CZ" altLang="cs-CZ" sz="3600" b="1" dirty="0">
                <a:latin typeface="Times New Roman" pitchFamily="18" charset="0"/>
              </a:rPr>
              <a:t> </a:t>
            </a:r>
            <a:r>
              <a:rPr lang="cs-CZ" altLang="cs-CZ" sz="3600" b="1" dirty="0" err="1">
                <a:latin typeface="Times New Roman" pitchFamily="18" charset="0"/>
              </a:rPr>
              <a:t>the</a:t>
            </a:r>
            <a:r>
              <a:rPr lang="cs-CZ" altLang="cs-CZ" sz="3600" b="1" dirty="0">
                <a:latin typeface="Times New Roman" pitchFamily="18" charset="0"/>
              </a:rPr>
              <a:t> </a:t>
            </a:r>
            <a:r>
              <a:rPr lang="cs-CZ" altLang="cs-CZ" sz="3600" b="1" dirty="0" err="1">
                <a:latin typeface="Times New Roman" pitchFamily="18" charset="0"/>
              </a:rPr>
              <a:t>undermined</a:t>
            </a:r>
            <a:r>
              <a:rPr lang="cs-CZ" altLang="cs-CZ" sz="3600" b="1" dirty="0">
                <a:latin typeface="Times New Roman" pitchFamily="18" charset="0"/>
              </a:rPr>
              <a:t> </a:t>
            </a:r>
            <a:r>
              <a:rPr lang="cs-CZ" altLang="cs-CZ" sz="3600" b="1" dirty="0" err="1">
                <a:latin typeface="Times New Roman" pitchFamily="18" charset="0"/>
              </a:rPr>
              <a:t>enamel</a:t>
            </a:r>
            <a:endParaRPr lang="cs-CZ" altLang="cs-CZ" sz="3600" b="1" dirty="0">
              <a:latin typeface="Times New Roman" pitchFamily="18" charset="0"/>
            </a:endParaRPr>
          </a:p>
        </p:txBody>
      </p:sp>
      <p:sp>
        <p:nvSpPr>
          <p:cNvPr id="59395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9396" name="Picture 3" descr="Kopie ka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6019800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Line 4"/>
          <p:cNvSpPr>
            <a:spLocks noChangeShapeType="1"/>
          </p:cNvSpPr>
          <p:nvPr/>
        </p:nvSpPr>
        <p:spPr bwMode="auto">
          <a:xfrm flipH="1">
            <a:off x="3810000" y="1524000"/>
            <a:ext cx="129540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59398" name="Picture 6" descr="preparačni nastroj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2895600"/>
            <a:ext cx="3619500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FA7AAD8-0D70-4AFC-81E5-2A7637FC6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80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kavitankavitasklink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37115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4716016" y="2204864"/>
            <a:ext cx="40543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Times New Roman" pitchFamily="18" charset="0"/>
              </a:rPr>
              <a:t>Separation</a:t>
            </a:r>
            <a:r>
              <a:rPr lang="cs-CZ" altLang="cs-CZ" sz="2400" dirty="0">
                <a:latin typeface="Times New Roman" pitchFamily="18" charset="0"/>
              </a:rPr>
              <a:t> </a:t>
            </a:r>
            <a:r>
              <a:rPr lang="cs-CZ" altLang="cs-CZ" sz="2400" dirty="0" err="1">
                <a:latin typeface="Times New Roman" pitchFamily="18" charset="0"/>
              </a:rPr>
              <a:t>with</a:t>
            </a:r>
            <a:r>
              <a:rPr lang="cs-CZ" altLang="cs-CZ" sz="2400" dirty="0">
                <a:latin typeface="Times New Roman" pitchFamily="18" charset="0"/>
              </a:rPr>
              <a:t> </a:t>
            </a:r>
            <a:r>
              <a:rPr lang="cs-CZ" altLang="cs-CZ" sz="2400" dirty="0" err="1">
                <a:latin typeface="Times New Roman" pitchFamily="18" charset="0"/>
              </a:rPr>
              <a:t>wooden</a:t>
            </a:r>
            <a:r>
              <a:rPr lang="cs-CZ" altLang="cs-CZ" sz="2400" dirty="0">
                <a:latin typeface="Times New Roman" pitchFamily="18" charset="0"/>
              </a:rPr>
              <a:t> </a:t>
            </a:r>
            <a:r>
              <a:rPr lang="cs-CZ" altLang="cs-CZ" sz="2400" dirty="0" err="1">
                <a:latin typeface="Times New Roman" pitchFamily="18" charset="0"/>
              </a:rPr>
              <a:t>wedge</a:t>
            </a:r>
            <a:endParaRPr lang="cs-CZ" altLang="cs-CZ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Times New Roman" pitchFamily="18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5025456-0F7E-4FDB-B3FB-16A61AFCC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70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aniel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85800"/>
            <a:ext cx="628015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 descr="pristup do kav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91000"/>
            <a:ext cx="3265488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611188" y="5876925"/>
            <a:ext cx="3376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Times New Roman" pitchFamily="18" charset="0"/>
              </a:rPr>
              <a:t>Removal</a:t>
            </a:r>
            <a:r>
              <a:rPr lang="cs-CZ" altLang="cs-CZ" sz="2400" dirty="0">
                <a:latin typeface="Times New Roman" pitchFamily="18" charset="0"/>
              </a:rPr>
              <a:t> </a:t>
            </a:r>
            <a:r>
              <a:rPr lang="cs-CZ" altLang="cs-CZ" sz="2400" dirty="0" err="1">
                <a:latin typeface="Times New Roman" pitchFamily="18" charset="0"/>
              </a:rPr>
              <a:t>of</a:t>
            </a:r>
            <a:r>
              <a:rPr lang="cs-CZ" altLang="cs-CZ" sz="2400" dirty="0">
                <a:latin typeface="Times New Roman" pitchFamily="18" charset="0"/>
              </a:rPr>
              <a:t> </a:t>
            </a:r>
            <a:r>
              <a:rPr lang="cs-CZ" altLang="cs-CZ" sz="2400" dirty="0" err="1">
                <a:latin typeface="Times New Roman" pitchFamily="18" charset="0"/>
              </a:rPr>
              <a:t>the</a:t>
            </a:r>
            <a:r>
              <a:rPr lang="cs-CZ" altLang="cs-CZ" sz="2400" dirty="0">
                <a:latin typeface="Times New Roman" pitchFamily="18" charset="0"/>
              </a:rPr>
              <a:t> </a:t>
            </a:r>
            <a:r>
              <a:rPr lang="cs-CZ" altLang="cs-CZ" sz="2400" dirty="0" err="1">
                <a:latin typeface="Times New Roman" pitchFamily="18" charset="0"/>
              </a:rPr>
              <a:t>old</a:t>
            </a:r>
            <a:r>
              <a:rPr lang="cs-CZ" altLang="cs-CZ" sz="2400" dirty="0">
                <a:latin typeface="Times New Roman" pitchFamily="18" charset="0"/>
              </a:rPr>
              <a:t> </a:t>
            </a:r>
            <a:r>
              <a:rPr lang="cs-CZ" altLang="cs-CZ" sz="2400" dirty="0" err="1">
                <a:latin typeface="Times New Roman" pitchFamily="18" charset="0"/>
              </a:rPr>
              <a:t>filling</a:t>
            </a:r>
            <a:endParaRPr lang="cs-CZ" altLang="cs-CZ" sz="2400" dirty="0">
              <a:latin typeface="Times New Roman" pitchFamily="18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BF44ADA-3796-4B46-B7FB-B4CE806A2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6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92150"/>
            <a:ext cx="3749675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692150"/>
            <a:ext cx="3722687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2" descr="M:\obrazové a případové případové studie\pripad 02\DSC_035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73016"/>
            <a:ext cx="4518025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2C8ED50-29F9-4A9A-89A2-291B1E9DE45F}"/>
              </a:ext>
            </a:extLst>
          </p:cNvPr>
          <p:cNvSpPr txBox="1"/>
          <p:nvPr/>
        </p:nvSpPr>
        <p:spPr>
          <a:xfrm>
            <a:off x="5417617" y="4581128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Removal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ingrown</a:t>
            </a:r>
            <a:r>
              <a:rPr lang="cs-CZ" dirty="0"/>
              <a:t> gingiva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C04290A-18E8-4E6D-A911-6BBC925B6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04"/>
    </mc:Choice>
    <mc:Fallback>
      <p:transition spd="slow" advTm="38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Sequence of operations 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/>
              <a:t>Acces to the cavity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/>
              <a:t>Establishment of the cavosurface margin -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u="sng"/>
              <a:t>extention for prevention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u="sng"/>
              <a:t>Retention </a:t>
            </a:r>
            <a:r>
              <a:rPr lang="cs-CZ" altLang="cs-CZ"/>
              <a:t>of the filling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u="sng"/>
              <a:t>Resistance</a:t>
            </a:r>
            <a:r>
              <a:rPr lang="cs-CZ" altLang="cs-CZ"/>
              <a:t> of the restored tooth ( the filling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/>
              <a:t>as well as the restoration)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/>
              <a:t>Excavation of carious dentin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/>
              <a:t>Protection of dentin wound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/>
              <a:t>Finishing of the walls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/>
              <a:t>Final control (light, miror, magnification)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8B277DC-A287-4C6F-B159-DF9B6FB19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1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65"/>
    </mc:Choice>
    <mc:Fallback>
      <p:transition spd="slow" advTm="30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Sequence of operations 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/>
              <a:t>Preparation of cavity borders and  </a:t>
            </a:r>
            <a:r>
              <a:rPr lang="cs-CZ" altLang="cs-CZ" b="1" u="sng"/>
              <a:t>extention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u="sng"/>
              <a:t>for prevention (Cavosurface margin)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b="1" u="sng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/>
              <a:t>Depends 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i="1"/>
              <a:t>Dental material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i="1"/>
              <a:t>Oral hygiene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i="1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i="1"/>
              <a:t>Precautions of secondary caries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b="1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6F02133-4EB7-4E81-A7E0-62CFA29CF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32"/>
    </mc:Choice>
    <mc:Fallback>
      <p:transition spd="slow" advTm="21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Sequence of operations 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cs-CZ" altLang="cs-CZ" u="sng"/>
          </a:p>
          <a:p>
            <a:pPr eaLnBrk="1" hangingPunct="1">
              <a:buFontTx/>
              <a:buNone/>
            </a:pPr>
            <a:r>
              <a:rPr lang="cs-CZ" altLang="cs-CZ" u="sng"/>
              <a:t>Retention </a:t>
            </a:r>
            <a:r>
              <a:rPr lang="cs-CZ" altLang="cs-CZ"/>
              <a:t>of the filling</a:t>
            </a:r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r>
              <a:rPr lang="cs-CZ" altLang="cs-CZ"/>
              <a:t>Precautions of its lost </a:t>
            </a:r>
          </a:p>
          <a:p>
            <a:pPr eaLnBrk="1" hangingPunct="1">
              <a:buFontTx/>
              <a:buNone/>
            </a:pPr>
            <a:r>
              <a:rPr lang="cs-CZ" altLang="cs-CZ" i="1"/>
              <a:t>Macromechanical retention</a:t>
            </a:r>
          </a:p>
          <a:p>
            <a:pPr eaLnBrk="1" hangingPunct="1">
              <a:buFontTx/>
              <a:buNone/>
            </a:pPr>
            <a:r>
              <a:rPr lang="cs-CZ" altLang="cs-CZ" i="1"/>
              <a:t>Micromechanical retention</a:t>
            </a:r>
          </a:p>
          <a:p>
            <a:pPr eaLnBrk="1" hangingPunct="1">
              <a:buFontTx/>
              <a:buNone/>
            </a:pPr>
            <a:r>
              <a:rPr lang="cs-CZ" altLang="cs-CZ" i="1"/>
              <a:t>Chemical retention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CEBBFB4-B108-499A-B0A7-4947FADE9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31"/>
    </mc:Choice>
    <mc:Fallback>
      <p:transition spd="slow" advTm="52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00"/>
                </a:solidFill>
              </a:rPr>
              <a:t> Before eruption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57350"/>
            <a:ext cx="7772400" cy="41195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 </a:t>
            </a:r>
            <a:r>
              <a:rPr lang="cs-CZ" dirty="0" err="1"/>
              <a:t>Hypomineralization</a:t>
            </a:r>
            <a:r>
              <a:rPr lang="cs-CZ" dirty="0"/>
              <a:t> (</a:t>
            </a:r>
            <a:r>
              <a:rPr lang="cs-CZ" dirty="0" err="1"/>
              <a:t>white</a:t>
            </a:r>
            <a:r>
              <a:rPr lang="cs-CZ" dirty="0"/>
              <a:t>, </a:t>
            </a:r>
            <a:r>
              <a:rPr lang="cs-CZ" dirty="0" err="1"/>
              <a:t>brown</a:t>
            </a:r>
            <a:r>
              <a:rPr lang="cs-CZ" dirty="0"/>
              <a:t> </a:t>
            </a:r>
            <a:r>
              <a:rPr lang="cs-CZ" dirty="0" err="1"/>
              <a:t>spots</a:t>
            </a:r>
            <a:r>
              <a:rPr lang="cs-CZ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err="1"/>
              <a:t>Defects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enamel</a:t>
            </a:r>
            <a:r>
              <a:rPr lang="cs-CZ" dirty="0"/>
              <a:t> (</a:t>
            </a:r>
            <a:r>
              <a:rPr lang="cs-CZ" dirty="0" err="1"/>
              <a:t>hypoplasia</a:t>
            </a:r>
            <a:r>
              <a:rPr lang="cs-CZ" dirty="0"/>
              <a:t>)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dirty="0"/>
              <a:t> </a:t>
            </a:r>
            <a:r>
              <a:rPr lang="cs-CZ" dirty="0" err="1"/>
              <a:t>Reasons</a:t>
            </a:r>
            <a:r>
              <a:rPr lang="cs-CZ" dirty="0"/>
              <a:t>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dirty="0"/>
              <a:t>-   </a:t>
            </a:r>
            <a:r>
              <a:rPr lang="cs-CZ" dirty="0" err="1"/>
              <a:t>local</a:t>
            </a:r>
            <a:r>
              <a:rPr lang="cs-CZ" dirty="0"/>
              <a:t>  (</a:t>
            </a:r>
            <a:r>
              <a:rPr lang="cs-CZ" dirty="0" err="1"/>
              <a:t>inflammmation</a:t>
            </a:r>
            <a:r>
              <a:rPr lang="cs-CZ" dirty="0"/>
              <a:t>, </a:t>
            </a:r>
            <a:r>
              <a:rPr lang="cs-CZ" dirty="0" err="1"/>
              <a:t>traumatic</a:t>
            </a:r>
            <a:r>
              <a:rPr lang="cs-CZ" dirty="0"/>
              <a:t> </a:t>
            </a:r>
            <a:r>
              <a:rPr lang="cs-CZ" dirty="0" err="1"/>
              <a:t>dental</a:t>
            </a:r>
            <a:r>
              <a:rPr lang="cs-CZ" dirty="0"/>
              <a:t> </a:t>
            </a:r>
            <a:r>
              <a:rPr lang="cs-CZ" dirty="0" err="1"/>
              <a:t>injuries</a:t>
            </a:r>
            <a:r>
              <a:rPr lang="cs-CZ" dirty="0"/>
              <a:t>) 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dirty="0" err="1"/>
              <a:t>systemic</a:t>
            </a:r>
            <a:r>
              <a:rPr lang="cs-CZ" dirty="0"/>
              <a:t> (</a:t>
            </a:r>
            <a:r>
              <a:rPr lang="cs-CZ" dirty="0" err="1"/>
              <a:t>systemic</a:t>
            </a:r>
            <a:r>
              <a:rPr lang="cs-CZ" dirty="0"/>
              <a:t> </a:t>
            </a:r>
            <a:r>
              <a:rPr lang="cs-CZ" dirty="0" err="1"/>
              <a:t>diseases</a:t>
            </a:r>
            <a:r>
              <a:rPr lang="cs-CZ" dirty="0"/>
              <a:t>, </a:t>
            </a:r>
            <a:r>
              <a:rPr lang="cs-CZ" dirty="0" err="1"/>
              <a:t>antibiotics</a:t>
            </a:r>
            <a:r>
              <a:rPr lang="cs-CZ" dirty="0"/>
              <a:t>)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DA2C728-D66A-4C6C-B179-46BC55E149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79"/>
    </mc:Choice>
    <mc:Fallback>
      <p:transition spd="slow" advTm="42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Sequence of operations 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u="sng"/>
              <a:t>Resistance</a:t>
            </a:r>
            <a:r>
              <a:rPr lang="cs-CZ" altLang="cs-CZ"/>
              <a:t> of the restored tooth</a:t>
            </a:r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r>
              <a:rPr lang="cs-CZ" altLang="cs-CZ"/>
              <a:t>Against occlusal and other forces</a:t>
            </a:r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r>
              <a:rPr lang="cs-CZ" altLang="cs-CZ"/>
              <a:t>Depends on</a:t>
            </a:r>
          </a:p>
          <a:p>
            <a:pPr eaLnBrk="1" hangingPunct="1">
              <a:buFontTx/>
              <a:buChar char="-"/>
            </a:pPr>
            <a:r>
              <a:rPr lang="cs-CZ" altLang="cs-CZ" i="1"/>
              <a:t>Material</a:t>
            </a:r>
          </a:p>
          <a:p>
            <a:pPr eaLnBrk="1" hangingPunct="1">
              <a:buFontTx/>
              <a:buChar char="-"/>
            </a:pPr>
            <a:r>
              <a:rPr lang="cs-CZ" altLang="cs-CZ" i="1"/>
              <a:t>Individual occlusal forces</a:t>
            </a:r>
          </a:p>
          <a:p>
            <a:pPr eaLnBrk="1" hangingPunct="1">
              <a:buFontTx/>
              <a:buNone/>
            </a:pPr>
            <a:endParaRPr lang="cs-CZ" altLang="cs-CZ" i="1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45E387C-C782-4A70-A472-93B7379ED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77"/>
    </mc:Choice>
    <mc:Fallback>
      <p:transition spd="slow" advTm="15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Sequence of operations 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cs-CZ" altLang="cs-CZ" sz="2800"/>
          </a:p>
          <a:p>
            <a:pPr eaLnBrk="1" hangingPunct="1">
              <a:buFontTx/>
              <a:buNone/>
            </a:pPr>
            <a:r>
              <a:rPr lang="cs-CZ" altLang="cs-CZ" sz="2800"/>
              <a:t>Excavation of carious dentin</a:t>
            </a:r>
          </a:p>
          <a:p>
            <a:pPr eaLnBrk="1" hangingPunct="1">
              <a:buFontTx/>
              <a:buNone/>
            </a:pPr>
            <a:endParaRPr lang="cs-CZ" altLang="cs-CZ" sz="2800"/>
          </a:p>
          <a:p>
            <a:pPr eaLnBrk="1" hangingPunct="1">
              <a:buFontTx/>
              <a:buNone/>
            </a:pPr>
            <a:r>
              <a:rPr lang="cs-CZ" altLang="cs-CZ" sz="2800"/>
              <a:t>Necessary (risk of recurrent caries)</a:t>
            </a:r>
          </a:p>
          <a:p>
            <a:pPr eaLnBrk="1" hangingPunct="1">
              <a:buFontTx/>
              <a:buNone/>
            </a:pPr>
            <a:endParaRPr lang="cs-CZ" altLang="cs-CZ" sz="2800"/>
          </a:p>
          <a:p>
            <a:pPr eaLnBrk="1" hangingPunct="1">
              <a:buFontTx/>
              <a:buNone/>
            </a:pPr>
            <a:r>
              <a:rPr lang="cs-CZ" altLang="cs-CZ" sz="2800" i="1"/>
              <a:t>Ball shaped (spheric) bur - slow speed (3000 rpm)</a:t>
            </a:r>
          </a:p>
          <a:p>
            <a:pPr eaLnBrk="1" hangingPunct="1">
              <a:buFontTx/>
              <a:buNone/>
            </a:pPr>
            <a:r>
              <a:rPr lang="cs-CZ" altLang="cs-CZ" sz="2800" i="1"/>
              <a:t>or</a:t>
            </a:r>
          </a:p>
          <a:p>
            <a:pPr eaLnBrk="1" hangingPunct="1">
              <a:buFontTx/>
              <a:buNone/>
            </a:pPr>
            <a:r>
              <a:rPr lang="cs-CZ" altLang="cs-CZ" sz="2800" i="1"/>
              <a:t>Excavator (hand instrument)</a:t>
            </a:r>
          </a:p>
          <a:p>
            <a:pPr eaLnBrk="1" hangingPunct="1">
              <a:buFontTx/>
              <a:buNone/>
            </a:pPr>
            <a:endParaRPr lang="cs-CZ" altLang="cs-CZ" sz="2800" i="1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172B8A4-7EB3-49A4-AD7E-059F3D498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08"/>
    </mc:Choice>
    <mc:Fallback>
      <p:transition spd="slow" advTm="29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Sequence of operations 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/>
              <a:t>Finishing of the walls </a:t>
            </a:r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r>
              <a:rPr lang="cs-CZ" altLang="cs-CZ"/>
              <a:t>Depends on the kind of material</a:t>
            </a:r>
          </a:p>
          <a:p>
            <a:pPr eaLnBrk="1" hangingPunct="1">
              <a:buFontTx/>
              <a:buChar char="-"/>
            </a:pPr>
            <a:r>
              <a:rPr lang="cs-CZ" altLang="cs-CZ" i="1"/>
              <a:t>Bevel or without bevel</a:t>
            </a:r>
          </a:p>
          <a:p>
            <a:pPr eaLnBrk="1" hangingPunct="1">
              <a:buFontTx/>
              <a:buChar char="-"/>
            </a:pPr>
            <a:r>
              <a:rPr lang="cs-CZ" altLang="cs-CZ" i="1"/>
              <a:t>Fine diamond bur</a:t>
            </a:r>
          </a:p>
          <a:p>
            <a:pPr eaLnBrk="1" hangingPunct="1">
              <a:buFontTx/>
              <a:buNone/>
            </a:pPr>
            <a:endParaRPr lang="cs-CZ" altLang="cs-CZ" i="1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CC441C9-1C03-40AC-BDA4-B81383E5E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54"/>
    </mc:Choice>
    <mc:Fallback>
      <p:transition spd="slow" advTm="18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Protection of dentin wound </a:t>
            </a:r>
          </a:p>
        </p:txBody>
      </p:sp>
      <p:sp>
        <p:nvSpPr>
          <p:cNvPr id="7782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  <a:p>
            <a:endParaRPr lang="cs-CZ" altLang="cs-CZ"/>
          </a:p>
          <a:p>
            <a:r>
              <a:rPr lang="cs-CZ" altLang="cs-CZ"/>
              <a:t>Filling itself </a:t>
            </a:r>
          </a:p>
          <a:p>
            <a:endParaRPr lang="cs-CZ" altLang="cs-CZ"/>
          </a:p>
          <a:p>
            <a:r>
              <a:rPr lang="cs-CZ" altLang="cs-CZ"/>
              <a:t>Base (below the filling – protection against thermal exposure ot toxiccity of dental materials)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7DA4B88-05A2-43A9-AB2E-1845FEEE7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23"/>
    </mc:Choice>
    <mc:Fallback>
      <p:transition spd="slow" advTm="36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Sequence of operations 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/>
              <a:t>Final control</a:t>
            </a:r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r>
              <a:rPr lang="cs-CZ" altLang="cs-CZ"/>
              <a:t>Direct or indirect view</a:t>
            </a:r>
          </a:p>
          <a:p>
            <a:pPr eaLnBrk="1" hangingPunct="1">
              <a:buFontTx/>
              <a:buNone/>
            </a:pPr>
            <a:r>
              <a:rPr lang="cs-CZ" altLang="cs-CZ"/>
              <a:t>Good illumination</a:t>
            </a:r>
          </a:p>
          <a:p>
            <a:pPr eaLnBrk="1" hangingPunct="1">
              <a:buFontTx/>
              <a:buNone/>
            </a:pPr>
            <a:r>
              <a:rPr lang="cs-CZ" altLang="cs-CZ"/>
              <a:t>Magnification</a:t>
            </a:r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EF1C202-5AC0-494D-8D39-6819AE75A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31"/>
    </mc:Choice>
    <mc:Fallback>
      <p:transition spd="slow" advTm="21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Preparation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Hand </a:t>
            </a:r>
          </a:p>
          <a:p>
            <a:pPr eaLnBrk="1" hangingPunct="1">
              <a:buFontTx/>
              <a:buNone/>
            </a:pPr>
            <a:r>
              <a:rPr lang="cs-CZ" altLang="cs-CZ"/>
              <a:t>Excavator, cleaver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Power driven</a:t>
            </a:r>
          </a:p>
          <a:p>
            <a:pPr eaLnBrk="1" hangingPunct="1"/>
            <a:r>
              <a:rPr lang="cs-CZ" altLang="cs-CZ"/>
              <a:t>Rotary</a:t>
            </a:r>
          </a:p>
          <a:p>
            <a:pPr eaLnBrk="1" hangingPunct="1"/>
            <a:r>
              <a:rPr lang="cs-CZ" altLang="cs-CZ"/>
              <a:t>Non standard preparation</a:t>
            </a:r>
          </a:p>
          <a:p>
            <a:pPr eaLnBrk="1" hangingPunct="1">
              <a:buFontTx/>
              <a:buNone/>
            </a:pPr>
            <a:r>
              <a:rPr lang="cs-CZ" altLang="cs-CZ"/>
              <a:t>Burs, diamonds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39B7926-4BE7-462F-8BC9-B2DA4BB40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23"/>
    </mc:Choice>
    <mc:Fallback>
      <p:transition spd="slow" advTm="63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Chisel – for enamel</a:t>
            </a:r>
            <a:br>
              <a:rPr lang="cs-CZ" altLang="cs-CZ" sz="4000"/>
            </a:br>
            <a:r>
              <a:rPr lang="cs-CZ" altLang="cs-CZ" sz="4000"/>
              <a:t>Cleaver</a:t>
            </a:r>
          </a:p>
        </p:txBody>
      </p:sp>
      <p:pic>
        <p:nvPicPr>
          <p:cNvPr id="80899" name="Picture 3" descr="Black_dlátko_na_sklovinu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867025"/>
            <a:ext cx="8135937" cy="195738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8A46224-F855-49AF-A15D-F61CAA54D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6"/>
    </mc:Choice>
    <mc:Fallback>
      <p:transition spd="slow" advTm="1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Chisel for enamel</a:t>
            </a:r>
          </a:p>
        </p:txBody>
      </p:sp>
      <p:pic>
        <p:nvPicPr>
          <p:cNvPr id="81923" name="Picture 3" descr="Black_dlátko_na_sklovinu_zahnuté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052763"/>
            <a:ext cx="8207375" cy="210502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32E3343-85A3-46E5-89AA-F0BAB3B00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4"/>
    </mc:Choice>
    <mc:Fallback>
      <p:transition spd="slow" advTm="8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Excavator</a:t>
            </a:r>
          </a:p>
        </p:txBody>
      </p:sp>
      <p:pic>
        <p:nvPicPr>
          <p:cNvPr id="82947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341438"/>
            <a:ext cx="8788400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31B0A03-E824-4F8D-8223-97CE183F6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9"/>
    </mc:Choice>
    <mc:Fallback>
      <p:transition spd="slow" advTm="4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31686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5" descr="zelenekolenk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700213"/>
            <a:ext cx="433705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Nadpis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cs-CZ" altLang="cs-CZ">
                <a:solidFill>
                  <a:schemeClr val="tx2"/>
                </a:solidFill>
              </a:rPr>
              <a:t>Motors and handpieces</a:t>
            </a:r>
          </a:p>
        </p:txBody>
      </p:sp>
      <p:sp>
        <p:nvSpPr>
          <p:cNvPr id="83973" name="TextovéPole 5"/>
          <p:cNvSpPr txBox="1">
            <a:spLocks noChangeArrowheads="1"/>
          </p:cNvSpPr>
          <p:nvPr/>
        </p:nvSpPr>
        <p:spPr bwMode="auto">
          <a:xfrm>
            <a:off x="250825" y="5270500"/>
            <a:ext cx="8858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charset="0"/>
              </a:rPr>
              <a:t>Turbine                 Micromotor                                    Handpiece </a:t>
            </a:r>
          </a:p>
        </p:txBody>
      </p:sp>
      <p:cxnSp>
        <p:nvCxnSpPr>
          <p:cNvPr id="8" name="Přímá spojnice se šipkou 7"/>
          <p:cNvCxnSpPr/>
          <p:nvPr/>
        </p:nvCxnSpPr>
        <p:spPr>
          <a:xfrm flipV="1">
            <a:off x="827088" y="4668838"/>
            <a:ext cx="360362" cy="5635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 flipV="1">
            <a:off x="2195513" y="4652963"/>
            <a:ext cx="504825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3203575" y="4652963"/>
            <a:ext cx="3024188" cy="504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6227763" y="3933825"/>
            <a:ext cx="215900" cy="12239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8348D71-C5A7-4E2D-AF30-E50022AF9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09"/>
    </mc:Choice>
    <mc:Fallback>
      <p:transition spd="slow" advTm="63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00"/>
                </a:solidFill>
              </a:rPr>
              <a:t> After eruption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Dental caries</a:t>
            </a:r>
          </a:p>
          <a:p>
            <a:pPr eaLnBrk="1" hangingPunct="1"/>
            <a:r>
              <a:rPr lang="cs-CZ" altLang="cs-CZ"/>
              <a:t>Trauma</a:t>
            </a:r>
          </a:p>
          <a:p>
            <a:pPr eaLnBrk="1" hangingPunct="1"/>
            <a:r>
              <a:rPr lang="cs-CZ" altLang="cs-CZ"/>
              <a:t>Attrition, abrasion</a:t>
            </a:r>
          </a:p>
          <a:p>
            <a:pPr eaLnBrk="1" hangingPunct="1"/>
            <a:r>
              <a:rPr lang="cs-CZ" altLang="cs-CZ"/>
              <a:t>Erosion</a:t>
            </a:r>
          </a:p>
          <a:p>
            <a:pPr eaLnBrk="1" hangingPunct="1"/>
            <a:r>
              <a:rPr lang="cs-CZ" altLang="cs-CZ"/>
              <a:t>V-shaped defects 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DE2182A-0E69-4C99-84C7-AC5CC6A2F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27"/>
    </mc:Choice>
    <mc:Fallback>
      <p:transition spd="slow" advTm="47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 sz="4000">
                <a:solidFill>
                  <a:schemeClr val="tx2"/>
                </a:solidFill>
              </a:rPr>
              <a:t>Turbine</a:t>
            </a:r>
          </a:p>
        </p:txBody>
      </p:sp>
      <p:pic>
        <p:nvPicPr>
          <p:cNvPr id="84995" name="Picture 3" descr="turb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514600"/>
            <a:ext cx="67818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762A93C-5C71-4760-A35D-E7C7D2A58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02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>
                <a:solidFill>
                  <a:schemeClr val="tx2"/>
                </a:solidFill>
              </a:rPr>
              <a:t> Turbine 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/>
              <a:t>300.000 - 400.000  rpm</a:t>
            </a:r>
          </a:p>
          <a:p>
            <a:pPr>
              <a:buFont typeface="Wingdings" pitchFamily="2" charset="2"/>
              <a:buNone/>
            </a:pPr>
            <a:r>
              <a:rPr lang="cs-CZ" altLang="cs-CZ"/>
              <a:t> </a:t>
            </a:r>
            <a:r>
              <a:rPr lang="cs-CZ" altLang="cs-CZ" b="1" u="sng"/>
              <a:t> </a:t>
            </a:r>
          </a:p>
          <a:p>
            <a:pPr>
              <a:buFont typeface="Wingdings" pitchFamily="2" charset="2"/>
              <a:buNone/>
            </a:pPr>
            <a:r>
              <a:rPr lang="cs-CZ" altLang="cs-CZ" b="1" u="sng"/>
              <a:t>Big force, les control, small torque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F21FEA3-960D-4584-BA0B-B5BCD454B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32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>
                <a:solidFill>
                  <a:schemeClr val="tx2"/>
                </a:solidFill>
              </a:rPr>
              <a:t> Motors – micromotors 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822325" y="2276475"/>
            <a:ext cx="5894388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Times New Roman" pitchFamily="18" charset="0"/>
              </a:rPr>
              <a:t>Electromotors</a:t>
            </a:r>
            <a:r>
              <a:rPr lang="cs-CZ" altLang="cs-CZ" sz="2800" dirty="0">
                <a:latin typeface="Times New Roman" pitchFamily="18" charset="0"/>
              </a:rPr>
              <a:t> – maximum 40.000/min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Times New Roman" pitchFamily="18" charset="0"/>
              </a:rPr>
              <a:t>Air </a:t>
            </a:r>
            <a:r>
              <a:rPr lang="cs-CZ" altLang="cs-CZ" sz="2800" dirty="0" err="1">
                <a:latin typeface="Times New Roman" pitchFamily="18" charset="0"/>
              </a:rPr>
              <a:t>motors</a:t>
            </a:r>
            <a:r>
              <a:rPr lang="cs-CZ" altLang="cs-CZ" sz="2800" dirty="0">
                <a:latin typeface="Times New Roman" pitchFamily="18" charset="0"/>
              </a:rPr>
              <a:t>  – maximum 20.000/min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Times New Roman" pitchFamily="18" charset="0"/>
              </a:rPr>
              <a:t>Gear</a:t>
            </a:r>
            <a:r>
              <a:rPr lang="cs-CZ" altLang="cs-CZ" sz="2800" dirty="0">
                <a:latin typeface="Times New Roman" pitchFamily="18" charset="0"/>
              </a:rPr>
              <a:t> to fast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Times New Roman" pitchFamily="18" charset="0"/>
              </a:rPr>
              <a:t>Gear</a:t>
            </a:r>
            <a:r>
              <a:rPr lang="cs-CZ" altLang="cs-CZ" sz="2800" dirty="0">
                <a:latin typeface="Times New Roman" pitchFamily="18" charset="0"/>
              </a:rPr>
              <a:t> to </a:t>
            </a:r>
            <a:r>
              <a:rPr lang="cs-CZ" altLang="cs-CZ" sz="2800" dirty="0" err="1">
                <a:latin typeface="Times New Roman" pitchFamily="18" charset="0"/>
              </a:rPr>
              <a:t>slow</a:t>
            </a:r>
            <a:endParaRPr lang="cs-CZ" altLang="cs-CZ" sz="2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Times New Roman" pitchFamily="18" charset="0"/>
              </a:rPr>
              <a:t>1: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Times New Roman" pitchFamily="18" charset="0"/>
              </a:rPr>
              <a:t>Blocked</a:t>
            </a:r>
            <a:r>
              <a:rPr lang="cs-CZ" altLang="cs-CZ" sz="2800" dirty="0">
                <a:latin typeface="Times New Roman" pitchFamily="18" charset="0"/>
              </a:rPr>
              <a:t> </a:t>
            </a:r>
            <a:r>
              <a:rPr lang="cs-CZ" altLang="cs-CZ" sz="2800" dirty="0" err="1">
                <a:latin typeface="Times New Roman" pitchFamily="18" charset="0"/>
              </a:rPr>
              <a:t>rotation</a:t>
            </a:r>
            <a:endParaRPr lang="cs-CZ" altLang="cs-CZ" sz="2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latin typeface="Times New Roman" pitchFamily="18" charset="0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4859338" y="4581525"/>
            <a:ext cx="6096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4859338" y="4941888"/>
            <a:ext cx="609600" cy="381000"/>
          </a:xfrm>
          <a:prstGeom prst="rect">
            <a:avLst/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4859338" y="5300663"/>
            <a:ext cx="609600" cy="381000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7047" name="Rectangle 6"/>
          <p:cNvSpPr>
            <a:spLocks noChangeArrowheads="1"/>
          </p:cNvSpPr>
          <p:nvPr/>
        </p:nvSpPr>
        <p:spPr bwMode="auto">
          <a:xfrm>
            <a:off x="4859338" y="5661025"/>
            <a:ext cx="6096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83F009A-D9E7-4B2D-9BC8-16F09E823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57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>
                <a:solidFill>
                  <a:schemeClr val="tx2"/>
                </a:solidFill>
              </a:rPr>
              <a:t> Gear </a:t>
            </a:r>
          </a:p>
        </p:txBody>
      </p:sp>
      <p:pic>
        <p:nvPicPr>
          <p:cNvPr id="88067" name="Picture 3" descr="kolenko mod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6043613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2843213" y="6021388"/>
            <a:ext cx="3527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itchFamily="18" charset="0"/>
              </a:rPr>
              <a:t>Blue coded handpiece 1:1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B4445DF-980C-48BE-BF06-50E724EF3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55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>
                <a:solidFill>
                  <a:schemeClr val="tx2"/>
                </a:solidFill>
              </a:rPr>
              <a:t>Gear </a:t>
            </a:r>
          </a:p>
        </p:txBody>
      </p:sp>
      <p:pic>
        <p:nvPicPr>
          <p:cNvPr id="89091" name="Picture 3" descr="kolenkocerve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0200"/>
            <a:ext cx="586740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1295400" y="5157788"/>
            <a:ext cx="6781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itchFamily="18" charset="0"/>
              </a:rPr>
              <a:t>            Red coded handpiece 1:5 to fast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EEB68C7-99EA-4FCD-B318-9C0947453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5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>
                <a:solidFill>
                  <a:schemeClr val="tx2"/>
                </a:solidFill>
              </a:rPr>
              <a:t> Gear 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1050925" y="177165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>
              <a:latin typeface="Times New Roman" pitchFamily="18" charset="0"/>
            </a:endParaRPr>
          </a:p>
        </p:txBody>
      </p:sp>
      <p:pic>
        <p:nvPicPr>
          <p:cNvPr id="90116" name="Picture 4" descr="zelenekolenk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0"/>
            <a:ext cx="503237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905000" y="4572000"/>
            <a:ext cx="480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itchFamily="18" charset="0"/>
              </a:rPr>
              <a:t>Green coded handpiece – to slow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itchFamily="18" charset="0"/>
              </a:rPr>
              <a:t>2,7 :1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itchFamily="18" charset="0"/>
              </a:rPr>
              <a:t>7,5 :1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19A197F-8402-4C91-879F-AE5A5ECFA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29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/>
              <a:t> </a:t>
            </a:r>
            <a:r>
              <a:rPr lang="cs-CZ" dirty="0" err="1"/>
              <a:t>Hendpieces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contraangle</a:t>
            </a:r>
            <a:r>
              <a:rPr lang="cs-CZ" dirty="0"/>
              <a:t>  </a:t>
            </a:r>
            <a:r>
              <a:rPr lang="cs-CZ" dirty="0" err="1"/>
              <a:t>straight</a:t>
            </a:r>
            <a:endParaRPr lang="cs-CZ" dirty="0"/>
          </a:p>
        </p:txBody>
      </p:sp>
      <p:pic>
        <p:nvPicPr>
          <p:cNvPr id="91139" name="Picture 5" descr="zelenekolenko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513" y="1700213"/>
            <a:ext cx="3292475" cy="152717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133600"/>
            <a:ext cx="12890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4" descr="kolenko mod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490913"/>
            <a:ext cx="329247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225675"/>
            <a:ext cx="213995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reparačni nastroj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4797425"/>
            <a:ext cx="17145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se šipkou 8"/>
          <p:cNvCxnSpPr/>
          <p:nvPr/>
        </p:nvCxnSpPr>
        <p:spPr>
          <a:xfrm flipH="1">
            <a:off x="3203575" y="1341438"/>
            <a:ext cx="633413" cy="8842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5364163" y="1341438"/>
            <a:ext cx="425450" cy="574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>
            <a:off x="2771775" y="6381750"/>
            <a:ext cx="35972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5576888" y="2852738"/>
            <a:ext cx="7921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 flipV="1">
            <a:off x="2603500" y="5751513"/>
            <a:ext cx="180975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E560686-36A6-4276-910B-07A6EC1A3E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53"/>
    </mc:Choice>
    <mc:Fallback>
      <p:transition spd="slow" advTm="23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Cutting instruments 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/>
              <a:t>Burs</a:t>
            </a:r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r>
              <a:rPr lang="cs-CZ" altLang="cs-CZ"/>
              <a:t>Steel</a:t>
            </a:r>
          </a:p>
          <a:p>
            <a:pPr eaLnBrk="1" hangingPunct="1">
              <a:buFontTx/>
              <a:buNone/>
            </a:pPr>
            <a:r>
              <a:rPr lang="cs-CZ" altLang="cs-CZ"/>
              <a:t>Tungsten carbide</a:t>
            </a:r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r>
              <a:rPr lang="cs-CZ" altLang="cs-CZ"/>
              <a:t>Diamonds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260C60A-668C-4732-BEF1-9D2A3587F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39"/>
    </mc:Choice>
    <mc:Fallback>
      <p:transition spd="slow" advTm="10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4000">
                <a:solidFill>
                  <a:srgbClr val="FFFF66"/>
                </a:solidFill>
              </a:rPr>
              <a:t> </a:t>
            </a:r>
            <a:r>
              <a:rPr lang="cs-CZ" altLang="cs-CZ" sz="4000">
                <a:solidFill>
                  <a:srgbClr val="FFFF66"/>
                </a:solidFill>
              </a:rPr>
              <a:t>Cutting instruments </a:t>
            </a:r>
            <a:r>
              <a:rPr lang="cs-CZ" altLang="cs-CZ" sz="4000"/>
              <a:t> </a:t>
            </a:r>
            <a:endParaRPr lang="cs-CZ" altLang="cs-CZ" sz="320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/>
              <a:t>Power driven (powered) instruments for cutting</a:t>
            </a:r>
          </a:p>
          <a:p>
            <a:pPr eaLnBrk="1" hangingPunct="1">
              <a:buFontTx/>
              <a:buChar char="-"/>
            </a:pPr>
            <a:r>
              <a:rPr lang="cs-CZ" altLang="cs-CZ"/>
              <a:t>Rotary instruments</a:t>
            </a:r>
          </a:p>
          <a:p>
            <a:pPr eaLnBrk="1" hangingPunct="1">
              <a:buFontTx/>
              <a:buNone/>
            </a:pPr>
            <a:r>
              <a:rPr lang="cs-CZ" altLang="cs-CZ"/>
              <a:t>Comon design characteristics</a:t>
            </a:r>
          </a:p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755650" y="4221163"/>
            <a:ext cx="4103688" cy="863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latin typeface="Arial" charset="0"/>
            </a:endParaRPr>
          </a:p>
        </p:txBody>
      </p:sp>
      <p:sp>
        <p:nvSpPr>
          <p:cNvPr id="93190" name="Freeform 6"/>
          <p:cNvSpPr>
            <a:spLocks/>
          </p:cNvSpPr>
          <p:nvPr/>
        </p:nvSpPr>
        <p:spPr bwMode="auto">
          <a:xfrm>
            <a:off x="4787900" y="4221163"/>
            <a:ext cx="2197100" cy="863600"/>
          </a:xfrm>
          <a:custGeom>
            <a:avLst/>
            <a:gdLst>
              <a:gd name="T0" fmla="*/ 0 w 1112"/>
              <a:gd name="T1" fmla="*/ 2147483647 h 544"/>
              <a:gd name="T2" fmla="*/ 2147483647 w 1112"/>
              <a:gd name="T3" fmla="*/ 2147483647 h 544"/>
              <a:gd name="T4" fmla="*/ 2147483647 w 1112"/>
              <a:gd name="T5" fmla="*/ 2147483647 h 544"/>
              <a:gd name="T6" fmla="*/ 0 w 1112"/>
              <a:gd name="T7" fmla="*/ 0 h 54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12" h="544">
                <a:moveTo>
                  <a:pt x="0" y="544"/>
                </a:moveTo>
                <a:cubicBezTo>
                  <a:pt x="397" y="442"/>
                  <a:pt x="794" y="340"/>
                  <a:pt x="953" y="272"/>
                </a:cubicBezTo>
                <a:cubicBezTo>
                  <a:pt x="1112" y="204"/>
                  <a:pt x="1112" y="181"/>
                  <a:pt x="953" y="136"/>
                </a:cubicBezTo>
                <a:cubicBezTo>
                  <a:pt x="794" y="91"/>
                  <a:pt x="159" y="23"/>
                  <a:pt x="0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3191" name="Oval 7"/>
          <p:cNvSpPr>
            <a:spLocks noChangeArrowheads="1"/>
          </p:cNvSpPr>
          <p:nvPr/>
        </p:nvSpPr>
        <p:spPr bwMode="auto">
          <a:xfrm>
            <a:off x="6588125" y="4149725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latin typeface="Arial" charset="0"/>
            </a:endParaRPr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755650" y="5229225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>
            <a:off x="4787900" y="522922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6588125" y="5084763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3195" name="Line 11"/>
          <p:cNvSpPr>
            <a:spLocks noChangeShapeType="1"/>
          </p:cNvSpPr>
          <p:nvPr/>
        </p:nvSpPr>
        <p:spPr bwMode="auto">
          <a:xfrm>
            <a:off x="7596188" y="5013325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3196" name="Text Box 12"/>
          <p:cNvSpPr txBox="1">
            <a:spLocks noChangeArrowheads="1"/>
          </p:cNvSpPr>
          <p:nvPr/>
        </p:nvSpPr>
        <p:spPr bwMode="auto">
          <a:xfrm>
            <a:off x="1600200" y="5248275"/>
            <a:ext cx="79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charset="0"/>
              </a:rPr>
              <a:t>shank</a:t>
            </a:r>
          </a:p>
        </p:txBody>
      </p:sp>
      <p:sp>
        <p:nvSpPr>
          <p:cNvPr id="93197" name="Text Box 13"/>
          <p:cNvSpPr txBox="1">
            <a:spLocks noChangeArrowheads="1"/>
          </p:cNvSpPr>
          <p:nvPr/>
        </p:nvSpPr>
        <p:spPr bwMode="auto">
          <a:xfrm>
            <a:off x="5272088" y="5176838"/>
            <a:ext cx="666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charset="0"/>
              </a:rPr>
              <a:t>neck</a:t>
            </a:r>
          </a:p>
        </p:txBody>
      </p:sp>
      <p:sp>
        <p:nvSpPr>
          <p:cNvPr id="93198" name="Text Box 14"/>
          <p:cNvSpPr txBox="1">
            <a:spLocks noChangeArrowheads="1"/>
          </p:cNvSpPr>
          <p:nvPr/>
        </p:nvSpPr>
        <p:spPr bwMode="auto">
          <a:xfrm>
            <a:off x="6804025" y="5157788"/>
            <a:ext cx="20955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charset="0"/>
              </a:rPr>
              <a:t>Head (cutting part)</a:t>
            </a:r>
          </a:p>
        </p:txBody>
      </p:sp>
      <p:pic>
        <p:nvPicPr>
          <p:cNvPr id="15" name="Picture 4" descr="IS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27263"/>
            <a:ext cx="8229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D12D45D-EE35-439C-9C33-3C0FF5AFAC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21"/>
    </mc:Choice>
    <mc:Fallback>
      <p:transition spd="slow" advTm="28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IS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457200"/>
            <a:ext cx="777240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ovéPole 1"/>
          <p:cNvSpPr txBox="1">
            <a:spLocks noChangeArrowheads="1"/>
          </p:cNvSpPr>
          <p:nvPr/>
        </p:nvSpPr>
        <p:spPr bwMode="auto">
          <a:xfrm>
            <a:off x="611188" y="2781300"/>
            <a:ext cx="8170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charset="0"/>
              </a:rPr>
              <a:t>Head (cutting part)                                 neck                      shank </a:t>
            </a:r>
          </a:p>
        </p:txBody>
      </p:sp>
      <p:cxnSp>
        <p:nvCxnSpPr>
          <p:cNvPr id="4" name="Přímá spojnice se šipkou 3"/>
          <p:cNvCxnSpPr/>
          <p:nvPr/>
        </p:nvCxnSpPr>
        <p:spPr>
          <a:xfrm flipH="1">
            <a:off x="2051050" y="1844675"/>
            <a:ext cx="720725" cy="720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>
            <a:endCxn id="94211" idx="0"/>
          </p:cNvCxnSpPr>
          <p:nvPr/>
        </p:nvCxnSpPr>
        <p:spPr>
          <a:xfrm>
            <a:off x="4140200" y="1700213"/>
            <a:ext cx="557213" cy="1081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6659563" y="1628775"/>
            <a:ext cx="288925" cy="1079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215" name="Picture 5" descr="diambrouskytv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3" y="3429000"/>
            <a:ext cx="6043612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7B58C4A-9388-43F8-B9CA-F195E0677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2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4813"/>
            <a:ext cx="2490787" cy="3543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ovéPole 4"/>
          <p:cNvSpPr txBox="1">
            <a:spLocks noChangeArrowheads="1"/>
          </p:cNvSpPr>
          <p:nvPr/>
        </p:nvSpPr>
        <p:spPr bwMode="auto">
          <a:xfrm>
            <a:off x="3927475" y="549275"/>
            <a:ext cx="467677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 b="1">
                <a:latin typeface="Arial" charset="0"/>
              </a:rPr>
              <a:t>Antony van Leeuwenhoek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charset="0"/>
              </a:rPr>
              <a:t>(1632 – 1723)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charset="0"/>
              </a:rPr>
              <a:t>nizozemský přírodovědec a vynálezce. Obchodník v </a:t>
            </a:r>
            <a:r>
              <a:rPr lang="cs-CZ" altLang="cs-CZ" sz="1800">
                <a:latin typeface="Arial" charset="0"/>
                <a:hlinkClick r:id="rId5"/>
              </a:rPr>
              <a:t>Amsterdamu </a:t>
            </a:r>
            <a:r>
              <a:rPr lang="cs-CZ" altLang="cs-CZ" sz="1800">
                <a:latin typeface="Arial" charset="0"/>
              </a:rPr>
              <a:t>a vědec samouk, byl členem královské společnosti. Zhotovil jednoduchý </a:t>
            </a:r>
            <a:r>
              <a:rPr lang="cs-CZ" altLang="cs-CZ" sz="1800">
                <a:latin typeface="Arial" charset="0"/>
                <a:hlinkClick r:id="rId6"/>
              </a:rPr>
              <a:t>mikroskop </a:t>
            </a:r>
            <a:r>
              <a:rPr lang="cs-CZ" altLang="cs-CZ" sz="1800">
                <a:latin typeface="Arial" charset="0"/>
              </a:rPr>
              <a:t>s jedinou čočkou, který zvětšoval 300krát. Prostudoval řadu mikroorganismů a popsal jejich způsob života. Mj. objevil </a:t>
            </a:r>
            <a:r>
              <a:rPr lang="cs-CZ" altLang="cs-CZ" sz="1800">
                <a:latin typeface="Arial" charset="0"/>
                <a:hlinkClick r:id="rId7"/>
              </a:rPr>
              <a:t>krevní kapiláry</a:t>
            </a:r>
            <a:r>
              <a:rPr lang="cs-CZ" altLang="cs-CZ" sz="1800">
                <a:latin typeface="Arial" charset="0"/>
              </a:rPr>
              <a:t>, jako první podal v roce 1683 přesný popis bakterií a prvoků, popsal příčné pruhování svalů. Popisem buněčné stavby rostlin se stal jedním ze zakladatelů rostlinné </a:t>
            </a:r>
            <a:r>
              <a:rPr lang="cs-CZ" altLang="cs-CZ" sz="1800">
                <a:latin typeface="Arial" charset="0"/>
                <a:hlinkClick r:id="rId8"/>
              </a:rPr>
              <a:t>anatomie</a:t>
            </a:r>
            <a:r>
              <a:rPr lang="cs-CZ" altLang="cs-CZ" sz="1800">
                <a:latin typeface="Arial" charset="0"/>
              </a:rPr>
              <a:t>.</a:t>
            </a:r>
            <a:br>
              <a:rPr lang="cs-CZ" altLang="cs-CZ" sz="1800">
                <a:latin typeface="Arial" charset="0"/>
              </a:rPr>
            </a:br>
            <a:br>
              <a:rPr lang="cs-CZ" altLang="cs-CZ" sz="1800">
                <a:latin typeface="Arial" charset="0"/>
              </a:rPr>
            </a:br>
            <a:endParaRPr lang="cs-CZ" altLang="cs-CZ" sz="1800" b="1">
              <a:latin typeface="Arial" charset="0"/>
            </a:endParaRPr>
          </a:p>
        </p:txBody>
      </p:sp>
      <p:sp>
        <p:nvSpPr>
          <p:cNvPr id="9220" name="TextovéPole 5"/>
          <p:cNvSpPr txBox="1">
            <a:spLocks noChangeArrowheads="1"/>
          </p:cNvSpPr>
          <p:nvPr/>
        </p:nvSpPr>
        <p:spPr bwMode="auto">
          <a:xfrm>
            <a:off x="-3175" y="4456113"/>
            <a:ext cx="312896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FF00"/>
                </a:solidFill>
                <a:latin typeface="Arial" charset="0"/>
              </a:rPr>
              <a:t>First observation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FF00"/>
                </a:solidFill>
                <a:latin typeface="Arial" charset="0"/>
              </a:rPr>
              <a:t>of microbs in oral cavity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FF00"/>
                </a:solidFill>
                <a:latin typeface="Arial" charset="0"/>
              </a:rPr>
              <a:t>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FF00"/>
                </a:solidFill>
                <a:latin typeface="Arial" charset="0"/>
              </a:rPr>
              <a:t>17.century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2047CB6-63A9-4E62-86BD-2DAE35885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63"/>
    </mc:Choice>
    <mc:Fallback>
      <p:transition spd="slow" advTm="30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692150"/>
            <a:ext cx="3121025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4" descr="IS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054600"/>
            <a:ext cx="6500813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2" descr="ISO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1663"/>
            <a:ext cx="6500813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3518F81-B8E7-498B-AAFA-1FD967E6B0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71"/>
    </mc:Choice>
    <mc:Fallback>
      <p:transition spd="slow" advTm="25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konus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1616075"/>
            <a:ext cx="10826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 descr="kulick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1546225"/>
            <a:ext cx="1335088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4" descr="hrušk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616075"/>
            <a:ext cx="1604962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 descr="fissurka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1443038"/>
            <a:ext cx="1152525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TextovéPole 6"/>
          <p:cNvSpPr txBox="1">
            <a:spLocks noChangeArrowheads="1"/>
          </p:cNvSpPr>
          <p:nvPr/>
        </p:nvSpPr>
        <p:spPr bwMode="auto">
          <a:xfrm>
            <a:off x="900113" y="5013325"/>
            <a:ext cx="6915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fissure bur , round (ball) bur        pear formed bur,,       inverted cone bur</a:t>
            </a:r>
          </a:p>
        </p:txBody>
      </p:sp>
      <p:cxnSp>
        <p:nvCxnSpPr>
          <p:cNvPr id="9" name="Přímá spojovací šipka 8"/>
          <p:cNvCxnSpPr/>
          <p:nvPr/>
        </p:nvCxnSpPr>
        <p:spPr>
          <a:xfrm flipH="1" flipV="1">
            <a:off x="1258888" y="4365625"/>
            <a:ext cx="433387" cy="576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H="1" flipV="1">
            <a:off x="2987675" y="4292600"/>
            <a:ext cx="360363" cy="576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H="1" flipV="1">
            <a:off x="4932363" y="4221163"/>
            <a:ext cx="287337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V="1">
            <a:off x="6659563" y="4298950"/>
            <a:ext cx="355600" cy="642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26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chemeClr val="tx2"/>
                </a:solidFill>
              </a:rPr>
              <a:t>Burs </a:t>
            </a:r>
          </a:p>
        </p:txBody>
      </p:sp>
      <p:sp>
        <p:nvSpPr>
          <p:cNvPr id="96268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C25D755-A71C-4BF2-ABE1-D3A67B358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95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Cutting instruments – diamonds</a:t>
            </a:r>
            <a:br>
              <a:rPr lang="cs-CZ" altLang="cs-CZ" sz="4000"/>
            </a:br>
            <a:r>
              <a:rPr lang="cs-CZ" altLang="cs-CZ" sz="4000"/>
              <a:t>head shape</a:t>
            </a:r>
          </a:p>
        </p:txBody>
      </p:sp>
      <p:sp>
        <p:nvSpPr>
          <p:cNvPr id="98307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Ball, pear, cylinder,taper,flame, torpedo, lens and others…..</a:t>
            </a:r>
          </a:p>
          <a:p>
            <a:pPr eaLnBrk="1" hangingPunct="1"/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  <p:pic>
        <p:nvPicPr>
          <p:cNvPr id="98308" name="Picture 5" descr="diambrouskytv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141663"/>
            <a:ext cx="6043613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3258265-A890-4C29-9621-91B26F647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07"/>
    </mc:Choice>
    <mc:Fallback>
      <p:transition spd="slow" advTm="25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Cutting instruments – diamonds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/>
              <a:t>Extra coarse – black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/>
              <a:t>Coarse – green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/>
              <a:t>Standard – blue or without any marker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/>
              <a:t>Fine - red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/>
              <a:t>Extra fine - yellow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/>
              <a:t>Ultrafine - white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8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36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4C268FE-B54A-4510-9D6D-483572133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94"/>
    </mc:Choice>
    <mc:Fallback>
      <p:transition spd="slow" advTm="70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Diamonds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Blue –standard (90 – 120 </a:t>
            </a:r>
            <a:r>
              <a:rPr lang="cs-CZ" altLang="cs-CZ">
                <a:latin typeface="Symbol" pitchFamily="18" charset="2"/>
              </a:rPr>
              <a:t>m</a:t>
            </a:r>
            <a:r>
              <a:rPr lang="cs-CZ" altLang="cs-CZ"/>
              <a:t>m) ISO 524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/>
              <a:t>Universal </a:t>
            </a:r>
          </a:p>
        </p:txBody>
      </p:sp>
      <p:sp>
        <p:nvSpPr>
          <p:cNvPr id="99332" name="AutoShape 4"/>
          <p:cNvSpPr>
            <a:spLocks noChangeArrowheads="1"/>
          </p:cNvSpPr>
          <p:nvPr/>
        </p:nvSpPr>
        <p:spPr bwMode="auto">
          <a:xfrm>
            <a:off x="1619250" y="3695700"/>
            <a:ext cx="2438400" cy="381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99333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135438"/>
            <a:ext cx="40671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FBD0570-B60F-469C-B1A2-A3A1C9141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2"/>
                </a:solidFill>
              </a:rPr>
              <a:t>Diamonds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Extra coarse (150 – 180 </a:t>
            </a:r>
            <a:r>
              <a:rPr lang="cs-CZ" altLang="cs-CZ">
                <a:latin typeface="Symbol" pitchFamily="18" charset="2"/>
              </a:rPr>
              <a:t>m</a:t>
            </a:r>
            <a:r>
              <a:rPr lang="cs-CZ" altLang="cs-CZ"/>
              <a:t>m) ISO 544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Cutting of crowns, old fillings</a:t>
            </a:r>
          </a:p>
        </p:txBody>
      </p:sp>
      <p:sp>
        <p:nvSpPr>
          <p:cNvPr id="45060" name="AutoShape 4"/>
          <p:cNvSpPr>
            <a:spLocks noChangeArrowheads="1"/>
          </p:cNvSpPr>
          <p:nvPr/>
        </p:nvSpPr>
        <p:spPr bwMode="auto">
          <a:xfrm>
            <a:off x="3276600" y="3789363"/>
            <a:ext cx="2438400" cy="3810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atin typeface="+mn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C3F1D9A-661A-4992-9B5B-88A79C0E5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8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2"/>
                </a:solidFill>
              </a:rPr>
              <a:t> Diamonds 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Removal of old fillings, some preparations in prosthetic</a:t>
            </a:r>
          </a:p>
        </p:txBody>
      </p:sp>
      <p:sp>
        <p:nvSpPr>
          <p:cNvPr id="101380" name="AutoShape 4"/>
          <p:cNvSpPr>
            <a:spLocks noChangeArrowheads="1"/>
          </p:cNvSpPr>
          <p:nvPr/>
        </p:nvSpPr>
        <p:spPr bwMode="auto">
          <a:xfrm>
            <a:off x="1258888" y="3500438"/>
            <a:ext cx="2438400" cy="381000"/>
          </a:xfrm>
          <a:prstGeom prst="roundRect">
            <a:avLst>
              <a:gd name="adj" fmla="val 16667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01381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508500"/>
            <a:ext cx="43783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3DC1BCD-B378-46B8-BBD6-3A7580739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50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cs-CZ" altLang="cs-CZ" dirty="0" err="1">
                <a:solidFill>
                  <a:schemeClr val="tx2"/>
                </a:solidFill>
              </a:rPr>
              <a:t>Diamanonds</a:t>
            </a:r>
            <a:endParaRPr lang="cs-CZ" altLang="cs-CZ" dirty="0">
              <a:solidFill>
                <a:schemeClr val="tx2"/>
              </a:solidFill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Red fine ( 20 – 40 </a:t>
            </a:r>
            <a:r>
              <a:rPr lang="cs-CZ" altLang="cs-CZ">
                <a:latin typeface="Symbol" pitchFamily="18" charset="2"/>
              </a:rPr>
              <a:t>m</a:t>
            </a:r>
            <a:r>
              <a:rPr lang="cs-CZ" altLang="cs-CZ"/>
              <a:t>m) ISO 514 </a:t>
            </a:r>
          </a:p>
          <a:p>
            <a:pPr eaLnBrk="1" hangingPunct="1"/>
            <a:r>
              <a:rPr lang="cs-CZ" altLang="cs-CZ"/>
              <a:t>Finishing of borders of cavities </a:t>
            </a:r>
          </a:p>
        </p:txBody>
      </p:sp>
      <p:sp>
        <p:nvSpPr>
          <p:cNvPr id="102404" name="AutoShape 4"/>
          <p:cNvSpPr>
            <a:spLocks noChangeArrowheads="1"/>
          </p:cNvSpPr>
          <p:nvPr/>
        </p:nvSpPr>
        <p:spPr bwMode="auto">
          <a:xfrm>
            <a:off x="1619250" y="2997200"/>
            <a:ext cx="2438400" cy="3810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02405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860800"/>
            <a:ext cx="4033838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49F0C00-E261-4491-8DDC-ACD4DDE190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6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dirty="0" err="1">
                <a:solidFill>
                  <a:schemeClr val="tx2"/>
                </a:solidFill>
              </a:rPr>
              <a:t>Diamanonds</a:t>
            </a:r>
            <a:endParaRPr lang="cs-CZ" altLang="cs-CZ" dirty="0">
              <a:solidFill>
                <a:schemeClr val="tx2"/>
              </a:solidFill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 Extrafine (12 – 22</a:t>
            </a:r>
            <a:r>
              <a:rPr lang="cs-CZ" altLang="cs-CZ">
                <a:latin typeface="Symbol" pitchFamily="18" charset="2"/>
              </a:rPr>
              <a:t>m</a:t>
            </a:r>
            <a:r>
              <a:rPr lang="cs-CZ" altLang="cs-CZ"/>
              <a:t>m) ISO 504,  finifshig of composite fillings</a:t>
            </a:r>
          </a:p>
        </p:txBody>
      </p:sp>
      <p:sp>
        <p:nvSpPr>
          <p:cNvPr id="103428" name="AutoShape 4"/>
          <p:cNvSpPr>
            <a:spLocks noChangeArrowheads="1"/>
          </p:cNvSpPr>
          <p:nvPr/>
        </p:nvSpPr>
        <p:spPr bwMode="auto">
          <a:xfrm>
            <a:off x="3429000" y="3200400"/>
            <a:ext cx="2438400" cy="381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03429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933825"/>
            <a:ext cx="3563937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A124C0E-F70D-43B9-8283-6B48A73CE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59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dirty="0" err="1">
                <a:solidFill>
                  <a:schemeClr val="tx2"/>
                </a:solidFill>
              </a:rPr>
              <a:t>Diamonds</a:t>
            </a:r>
            <a:endParaRPr lang="cs-CZ" altLang="cs-CZ" dirty="0">
              <a:solidFill>
                <a:schemeClr val="tx2"/>
              </a:solidFill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cs-CZ" altLang="cs-CZ"/>
              <a:t>Ultrafine – polishing of composite fillings (6-12 </a:t>
            </a:r>
            <a:r>
              <a:rPr lang="cs-CZ" altLang="cs-CZ">
                <a:latin typeface="Symbol" pitchFamily="18" charset="2"/>
              </a:rPr>
              <a:t>m</a:t>
            </a:r>
            <a:r>
              <a:rPr lang="cs-CZ" altLang="cs-CZ"/>
              <a:t>m) ISO 494</a:t>
            </a:r>
          </a:p>
        </p:txBody>
      </p:sp>
      <p:sp>
        <p:nvSpPr>
          <p:cNvPr id="104452" name="AutoShape 4"/>
          <p:cNvSpPr>
            <a:spLocks noChangeArrowheads="1"/>
          </p:cNvSpPr>
          <p:nvPr/>
        </p:nvSpPr>
        <p:spPr bwMode="auto">
          <a:xfrm>
            <a:off x="3810000" y="3200400"/>
            <a:ext cx="2438400" cy="381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04453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3" y="4195763"/>
            <a:ext cx="153352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EEB3192-8BD3-4788-9964-ECD8B6ECB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7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 Dental caries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3600" b="1"/>
              <a:t>Willoughby Dayton Miller</a:t>
            </a:r>
            <a:br>
              <a:rPr lang="cs-CZ" altLang="cs-CZ" sz="3600" b="1"/>
            </a:br>
            <a:r>
              <a:rPr lang="cs-CZ" altLang="cs-CZ" b="1"/>
              <a:t>(1853 -1907)</a:t>
            </a:r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Explanation – theories  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/>
          </a:p>
          <a:p>
            <a:pPr eaLnBrk="1" hangingPunct="1">
              <a:buFont typeface="Wingdings" pitchFamily="2" charset="2"/>
              <a:buNone/>
            </a:pPr>
            <a:r>
              <a:rPr lang="cs-CZ" altLang="cs-CZ" i="1"/>
              <a:t>Miller´s theory: chemical – bacteriogical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i="1"/>
              <a:t>explanation</a:t>
            </a:r>
          </a:p>
        </p:txBody>
      </p:sp>
      <p:pic>
        <p:nvPicPr>
          <p:cNvPr id="10244" name="Picture 2" descr="C:\Users\Elite\Desktop\2014-03-22\mill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33375"/>
            <a:ext cx="1731963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67BA151-C112-46A0-B131-60CC44B5D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74"/>
    </mc:Choice>
    <mc:Fallback>
      <p:transition spd="slow" advTm="51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5B8F30-6709-45CF-B96D-99225A8D7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/>
              <a:t>!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591EB9-D1F5-4556-B6C5-BD67D235C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07486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9|5|3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2|3|2.4|1.4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.9|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"/>
</p:tagLst>
</file>

<file path=ppt/theme/theme1.xml><?xml version="1.0" encoding="utf-8"?>
<a:theme xmlns:a="http://schemas.openxmlformats.org/drawingml/2006/main" name="Motiv systému Office">
  <a:themeElements>
    <a:clrScheme name="Vlastní 4">
      <a:dk1>
        <a:srgbClr val="112241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</TotalTime>
  <Words>1604</Words>
  <Application>Microsoft Office PowerPoint</Application>
  <PresentationFormat>Předvádění na obrazovce (4:3)</PresentationFormat>
  <Paragraphs>437</Paragraphs>
  <Slides>90</Slides>
  <Notes>1</Notes>
  <HiddenSlides>0</HiddenSlides>
  <MMClips>89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90</vt:i4>
      </vt:variant>
    </vt:vector>
  </HeadingPairs>
  <TitlesOfParts>
    <vt:vector size="97" baseType="lpstr">
      <vt:lpstr>Arial</vt:lpstr>
      <vt:lpstr>Calibri</vt:lpstr>
      <vt:lpstr>Garamond</vt:lpstr>
      <vt:lpstr>Symbol</vt:lpstr>
      <vt:lpstr>Times New Roman</vt:lpstr>
      <vt:lpstr>Wingdings</vt:lpstr>
      <vt:lpstr>Motiv systému Office</vt:lpstr>
      <vt:lpstr>Preclinical dentistry  I. 1.lecture</vt:lpstr>
      <vt:lpstr>Prezentace aplikace PowerPoint</vt:lpstr>
      <vt:lpstr> Restorative dentistry</vt:lpstr>
      <vt:lpstr>Diseases of hard dental tissues </vt:lpstr>
      <vt:lpstr> Congenital </vt:lpstr>
      <vt:lpstr> Before eruption</vt:lpstr>
      <vt:lpstr> After eruption</vt:lpstr>
      <vt:lpstr>Prezentace aplikace PowerPoint</vt:lpstr>
      <vt:lpstr> Dental caries </vt:lpstr>
      <vt:lpstr> Origin of dental caries </vt:lpstr>
      <vt:lpstr>Dental biofilm – plaque. </vt:lpstr>
      <vt:lpstr>Pelicle</vt:lpstr>
      <vt:lpstr> Dental biofilm</vt:lpstr>
      <vt:lpstr> Dental biofilm</vt:lpstr>
      <vt:lpstr> Dental biofilm</vt:lpstr>
      <vt:lpstr> Dental bioífilm </vt:lpstr>
      <vt:lpstr>Prezentace aplikace PowerPoint</vt:lpstr>
      <vt:lpstr>Metabolic activity</vt:lpstr>
      <vt:lpstr>Prezentace aplikace PowerPoint</vt:lpstr>
      <vt:lpstr>Prezentace aplikace PowerPoint</vt:lpstr>
      <vt:lpstr> Dental caries is multifactorial disease</vt:lpstr>
      <vt:lpstr> Co commitans factoras</vt:lpstr>
      <vt:lpstr> Caries danger areas</vt:lpstr>
      <vt:lpstr>Prezentace aplikace PowerPoint</vt:lpstr>
      <vt:lpstr>Prezentace aplikace PowerPoint</vt:lpstr>
      <vt:lpstr> Habitually clean places</vt:lpstr>
      <vt:lpstr> Classification of dental caries</vt:lpstr>
      <vt:lpstr> Classification of dental caries </vt:lpstr>
      <vt:lpstr>Prezentace aplikace PowerPoint</vt:lpstr>
      <vt:lpstr>Prezentace aplikace PowerPoint</vt:lpstr>
      <vt:lpstr>Prezentace aplikace PowerPoint</vt:lpstr>
      <vt:lpstr>Prezentace aplikace PowerPoint</vt:lpstr>
      <vt:lpstr> Classification of dental caries </vt:lpstr>
      <vt:lpstr>Classification of dental caries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Preparation</vt:lpstr>
      <vt:lpstr>Preparation</vt:lpstr>
      <vt:lpstr>Prezentace aplikace PowerPoint</vt:lpstr>
      <vt:lpstr>Classification acc. to Black</vt:lpstr>
      <vt:lpstr>Classification acc. to Black</vt:lpstr>
      <vt:lpstr>Classification acc. to Black</vt:lpstr>
      <vt:lpstr>Classification acc. to Black</vt:lpstr>
      <vt:lpstr>Classification acc. to Black</vt:lpstr>
      <vt:lpstr>Clasification acc. to black</vt:lpstr>
      <vt:lpstr> Sequence of operations </vt:lpstr>
      <vt:lpstr>Prezentace aplikace PowerPoint</vt:lpstr>
      <vt:lpstr>Prezentace aplikace PowerPoint</vt:lpstr>
      <vt:lpstr>Removal of the undermined enamel</vt:lpstr>
      <vt:lpstr>Prezentace aplikace PowerPoint</vt:lpstr>
      <vt:lpstr>Prezentace aplikace PowerPoint</vt:lpstr>
      <vt:lpstr>Prezentace aplikace PowerPoint</vt:lpstr>
      <vt:lpstr> Sequence of operations </vt:lpstr>
      <vt:lpstr> Sequence of operations </vt:lpstr>
      <vt:lpstr> Sequence of operations </vt:lpstr>
      <vt:lpstr> Sequence of operations </vt:lpstr>
      <vt:lpstr> Sequence of operations </vt:lpstr>
      <vt:lpstr> Sequence of operations </vt:lpstr>
      <vt:lpstr>Protection of dentin wound </vt:lpstr>
      <vt:lpstr> Sequence of operations </vt:lpstr>
      <vt:lpstr>Preparation</vt:lpstr>
      <vt:lpstr>Chisel – for enamel Cleaver</vt:lpstr>
      <vt:lpstr> Chisel for enamel</vt:lpstr>
      <vt:lpstr> Excavator</vt:lpstr>
      <vt:lpstr>Motors and handpieces</vt:lpstr>
      <vt:lpstr>Turbine</vt:lpstr>
      <vt:lpstr> Turbine </vt:lpstr>
      <vt:lpstr> Motors – micromotors </vt:lpstr>
      <vt:lpstr> Gear </vt:lpstr>
      <vt:lpstr>Gear </vt:lpstr>
      <vt:lpstr> Gear </vt:lpstr>
      <vt:lpstr> Hendpieces  contraangle  straight</vt:lpstr>
      <vt:lpstr>Cutting instruments </vt:lpstr>
      <vt:lpstr> Cutting instruments  </vt:lpstr>
      <vt:lpstr>Prezentace aplikace PowerPoint</vt:lpstr>
      <vt:lpstr>Prezentace aplikace PowerPoint</vt:lpstr>
      <vt:lpstr>Burs </vt:lpstr>
      <vt:lpstr>Cutting instruments – diamonds head shape</vt:lpstr>
      <vt:lpstr>Cutting instruments – diamonds</vt:lpstr>
      <vt:lpstr>Diamonds</vt:lpstr>
      <vt:lpstr>Diamonds</vt:lpstr>
      <vt:lpstr> Diamonds </vt:lpstr>
      <vt:lpstr>Diamanonds</vt:lpstr>
      <vt:lpstr>Diamanonds</vt:lpstr>
      <vt:lpstr>Diamonds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Preklinické zubní lékařství I,</dc:title>
  <dc:creator>Lenka</dc:creator>
  <cp:lastModifiedBy>Lenka Roubalíková</cp:lastModifiedBy>
  <cp:revision>42</cp:revision>
  <dcterms:created xsi:type="dcterms:W3CDTF">2012-05-27T20:00:44Z</dcterms:created>
  <dcterms:modified xsi:type="dcterms:W3CDTF">2020-11-10T10:50:44Z</dcterms:modified>
</cp:coreProperties>
</file>