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760" r:id="rId5"/>
  </p:sldMasterIdLst>
  <p:notesMasterIdLst>
    <p:notesMasterId r:id="rId87"/>
  </p:notesMasterIdLst>
  <p:handoutMasterIdLst>
    <p:handoutMasterId r:id="rId88"/>
  </p:handoutMasterIdLst>
  <p:sldIdLst>
    <p:sldId id="256" r:id="rId6"/>
    <p:sldId id="289" r:id="rId7"/>
    <p:sldId id="337" r:id="rId8"/>
    <p:sldId id="290" r:id="rId9"/>
    <p:sldId id="291" r:id="rId10"/>
    <p:sldId id="292" r:id="rId11"/>
    <p:sldId id="293" r:id="rId12"/>
    <p:sldId id="294" r:id="rId13"/>
    <p:sldId id="295" r:id="rId14"/>
    <p:sldId id="297" r:id="rId15"/>
    <p:sldId id="301" r:id="rId16"/>
    <p:sldId id="302" r:id="rId17"/>
    <p:sldId id="303" r:id="rId18"/>
    <p:sldId id="304" r:id="rId19"/>
    <p:sldId id="298" r:id="rId20"/>
    <p:sldId id="299" r:id="rId21"/>
    <p:sldId id="300" r:id="rId22"/>
    <p:sldId id="305" r:id="rId23"/>
    <p:sldId id="296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5" r:id="rId32"/>
    <p:sldId id="313" r:id="rId33"/>
    <p:sldId id="314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288" r:id="rId46"/>
    <p:sldId id="257" r:id="rId47"/>
    <p:sldId id="262" r:id="rId48"/>
    <p:sldId id="280" r:id="rId49"/>
    <p:sldId id="258" r:id="rId50"/>
    <p:sldId id="259" r:id="rId51"/>
    <p:sldId id="263" r:id="rId52"/>
    <p:sldId id="260" r:id="rId53"/>
    <p:sldId id="261" r:id="rId54"/>
    <p:sldId id="264" r:id="rId55"/>
    <p:sldId id="265" r:id="rId56"/>
    <p:sldId id="266" r:id="rId57"/>
    <p:sldId id="267" r:id="rId58"/>
    <p:sldId id="268" r:id="rId59"/>
    <p:sldId id="270" r:id="rId60"/>
    <p:sldId id="269" r:id="rId61"/>
    <p:sldId id="271" r:id="rId62"/>
    <p:sldId id="272" r:id="rId63"/>
    <p:sldId id="276" r:id="rId64"/>
    <p:sldId id="277" r:id="rId65"/>
    <p:sldId id="278" r:id="rId66"/>
    <p:sldId id="279" r:id="rId67"/>
    <p:sldId id="281" r:id="rId68"/>
    <p:sldId id="282" r:id="rId69"/>
    <p:sldId id="283" r:id="rId70"/>
    <p:sldId id="284" r:id="rId71"/>
    <p:sldId id="285" r:id="rId72"/>
    <p:sldId id="286" r:id="rId73"/>
    <p:sldId id="287" r:id="rId74"/>
    <p:sldId id="274" r:id="rId75"/>
    <p:sldId id="273" r:id="rId76"/>
    <p:sldId id="275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</p:sldIdLst>
  <p:sldSz cx="12192000" cy="6858000"/>
  <p:notesSz cx="6858000" cy="9144000"/>
  <p:custDataLst>
    <p:tags r:id="rId8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66C3D0"/>
    <a:srgbClr val="88C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DF7AD9-E524-4CE2-88BE-01734543D4B9}" v="2" dt="2020-10-02T16:31:22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tags" Target="tags/tag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AA5E68-01F5-4E95-9464-2ADF7DE311D1}" type="datetimeFigureOut">
              <a:rPr lang="cs-CZ"/>
              <a:pPr>
                <a:defRPr/>
              </a:pPr>
              <a:t>01.12.2020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C87793-0421-4160-983A-6B00AA3BC0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935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C2792C-B526-47DF-8BB8-82080E3B971D}" type="datetimeFigureOut">
              <a:rPr lang="cs-CZ"/>
              <a:pPr>
                <a:defRPr/>
              </a:pPr>
              <a:t>01.12.2020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686670-EEE6-483A-BAA0-8BE4E2DB06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84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5550" y="2013358"/>
            <a:ext cx="10405341" cy="1900551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25550" y="4177145"/>
            <a:ext cx="10405341" cy="153785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66C3D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2119-6425-4CF8-A91D-07FD69CF905F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AC5D-3AF2-4509-9BB8-9E62D8DB7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E3BE7554-6C73-4F9A-B110-0545B5009A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8300" y="684026"/>
            <a:ext cx="1588243" cy="9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9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C854-79D0-46D3-8A23-7FB98C9B1632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8427-3925-4735-96AF-2D9964762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Obrázek 8" descr="Obsah obrázku objekt, hodiny&#10;&#10;Popis byl vytvořen automaticky">
            <a:extLst>
              <a:ext uri="{FF2B5EF4-FFF2-40B4-BE49-F238E27FC236}">
                <a16:creationId xmlns:a16="http://schemas.microsoft.com/office/drawing/2014/main" id="{62C9D1CD-BDD2-463F-AAF7-55AC44017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7674" y="220949"/>
            <a:ext cx="934139" cy="7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8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5550" y="2013358"/>
            <a:ext cx="10405341" cy="1900551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25550" y="4177145"/>
            <a:ext cx="10405341" cy="153785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66C3D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2119-6425-4CF8-A91D-07FD69CF905F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AC5D-3AF2-4509-9BB8-9E62D8DB7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549" y="831273"/>
            <a:ext cx="10419195" cy="10816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5550" y="2163763"/>
            <a:ext cx="10419194" cy="3558164"/>
          </a:xfrm>
          <a:solidFill>
            <a:schemeClr val="bg1">
              <a:alpha val="1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CDCB-421B-43A2-8EF7-EEF8A01D783A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8721-4EBC-419F-A30A-AB3DE9003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1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792" y="822122"/>
            <a:ext cx="10399172" cy="1023456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24792" y="2046914"/>
            <a:ext cx="10399172" cy="3675013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rgbClr val="66C3D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BBD9-8F0B-42AD-955A-F9C206BC77D0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F723-3163-4805-996F-DF05EDB11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6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550" y="831273"/>
            <a:ext cx="10391486" cy="10816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24792" y="2046914"/>
            <a:ext cx="5058244" cy="3675013"/>
          </a:xfrm>
          <a:solidFill>
            <a:schemeClr val="bg1">
              <a:alpha val="1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8792" y="2046914"/>
            <a:ext cx="5058244" cy="3675013"/>
          </a:xfrm>
          <a:solidFill>
            <a:schemeClr val="bg1">
              <a:alpha val="1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CFEB-B63D-451D-89DA-49FF22A4E367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24D7-E79C-43E5-8EBD-E51794EC2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22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792" y="822120"/>
            <a:ext cx="10406097" cy="1027317"/>
          </a:xfrm>
        </p:spPr>
        <p:txBody>
          <a:bodyPr/>
          <a:lstStyle>
            <a:lvl1pPr>
              <a:defRPr b="1">
                <a:solidFill>
                  <a:srgbClr val="66C3D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24792" y="2016125"/>
            <a:ext cx="493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24792" y="2937164"/>
            <a:ext cx="4933553" cy="3068781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80018" y="2016125"/>
            <a:ext cx="52508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80018" y="2937164"/>
            <a:ext cx="5250872" cy="3068781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C658-17C4-4D9B-BA2B-308AF5F6705E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6BFF-9DB5-4970-A6C1-E0293B618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3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550" y="791308"/>
            <a:ext cx="10128250" cy="1078524"/>
          </a:xfrm>
        </p:spPr>
        <p:txBody>
          <a:bodyPr/>
          <a:lstStyle>
            <a:lvl1pPr>
              <a:defRPr b="1">
                <a:solidFill>
                  <a:srgbClr val="66C3D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5173-0123-4296-9110-541A581AD47E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D1F4-D9DB-4F6D-8F8C-1973B0295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3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9CE7-765C-4D2F-A3F5-0715BA730204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B97F-DA38-4D34-A0EA-D5C2FC6EA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93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791" y="838899"/>
            <a:ext cx="10419953" cy="1015068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3345" y="1979801"/>
            <a:ext cx="7391400" cy="4033072"/>
          </a:xfr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24792" y="1979802"/>
            <a:ext cx="2860647" cy="4033071"/>
          </a:xfrm>
          <a:noFill/>
        </p:spPr>
        <p:txBody>
          <a:bodyPr anchor="ctr" anchorCtr="0"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361D-073A-41EF-9229-934E9B4D35CD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674F-73AC-4908-BD01-BE23D816C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8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44829" y="1979802"/>
            <a:ext cx="7384463" cy="4039998"/>
          </a:xfrm>
          <a:solidFill>
            <a:schemeClr val="bg1">
              <a:alpha val="2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224792" y="838899"/>
            <a:ext cx="10404500" cy="1015068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24792" y="1979802"/>
            <a:ext cx="2860647" cy="4039998"/>
          </a:xfrm>
        </p:spPr>
        <p:txBody>
          <a:bodyPr anchor="ctr" anchorCtr="0"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0C5E-1388-4ABA-BD64-2F1E288192A0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402C-5CEA-44A4-9A50-8AF251F16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9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549" y="831273"/>
            <a:ext cx="10419195" cy="1081665"/>
          </a:xfrm>
        </p:spPr>
        <p:txBody>
          <a:bodyPr/>
          <a:lstStyle>
            <a:lvl1pPr>
              <a:defRPr b="1">
                <a:solidFill>
                  <a:srgbClr val="66C3D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5550" y="2163763"/>
            <a:ext cx="10419194" cy="3558164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CDCB-421B-43A2-8EF7-EEF8A01D783A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8721-4EBC-419F-A30A-AB3DE9003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Obrázek 7" descr="Obsah obrázku objekt, hodiny&#10;&#10;Popis byl vytvořen automaticky">
            <a:extLst>
              <a:ext uri="{FF2B5EF4-FFF2-40B4-BE49-F238E27FC236}">
                <a16:creationId xmlns:a16="http://schemas.microsoft.com/office/drawing/2014/main" id="{1F5DA2C8-4C24-4939-9181-8BB23E7591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7674" y="220949"/>
            <a:ext cx="934139" cy="7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5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C854-79D0-46D3-8A23-7FB98C9B1632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8427-3925-4735-96AF-2D9964762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792" y="822122"/>
            <a:ext cx="10399172" cy="1023456"/>
          </a:xfrm>
        </p:spPr>
        <p:txBody>
          <a:bodyPr/>
          <a:lstStyle>
            <a:lvl1pPr>
              <a:defRPr sz="6000" b="1">
                <a:solidFill>
                  <a:srgbClr val="66C3D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24792" y="2046914"/>
            <a:ext cx="10399172" cy="3675013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rgbClr val="5B5B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BBD9-8F0B-42AD-955A-F9C206BC77D0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F723-3163-4805-996F-DF05EDB11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Obrázek 9" descr="Obsah obrázku objekt, hodiny&#10;&#10;Popis byl vytvořen automaticky">
            <a:extLst>
              <a:ext uri="{FF2B5EF4-FFF2-40B4-BE49-F238E27FC236}">
                <a16:creationId xmlns:a16="http://schemas.microsoft.com/office/drawing/2014/main" id="{D7EDD503-7B2A-48EA-8564-69183AC7C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7674" y="220949"/>
            <a:ext cx="934139" cy="7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550" y="831273"/>
            <a:ext cx="10391486" cy="1081665"/>
          </a:xfrm>
        </p:spPr>
        <p:txBody>
          <a:bodyPr/>
          <a:lstStyle>
            <a:lvl1pPr>
              <a:defRPr b="1">
                <a:solidFill>
                  <a:srgbClr val="66C3D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24792" y="2046914"/>
            <a:ext cx="5058244" cy="3675013"/>
          </a:xfr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>
                <a:solidFill>
                  <a:srgbClr val="5B5B5B"/>
                </a:solidFill>
              </a:defRPr>
            </a:lvl1pPr>
            <a:lvl2pPr>
              <a:defRPr>
                <a:solidFill>
                  <a:srgbClr val="5B5B5B"/>
                </a:solidFill>
              </a:defRPr>
            </a:lvl2pPr>
            <a:lvl3pPr>
              <a:defRPr>
                <a:solidFill>
                  <a:srgbClr val="5B5B5B"/>
                </a:solidFill>
              </a:defRPr>
            </a:lvl3pPr>
            <a:lvl4pPr>
              <a:defRPr>
                <a:solidFill>
                  <a:srgbClr val="5B5B5B"/>
                </a:solidFill>
              </a:defRPr>
            </a:lvl4pPr>
            <a:lvl5pPr>
              <a:defRPr>
                <a:solidFill>
                  <a:srgbClr val="5B5B5B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8792" y="2046914"/>
            <a:ext cx="5058244" cy="3675013"/>
          </a:xfr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>
                <a:solidFill>
                  <a:srgbClr val="5B5B5B"/>
                </a:solidFill>
              </a:defRPr>
            </a:lvl1pPr>
            <a:lvl2pPr>
              <a:defRPr>
                <a:solidFill>
                  <a:srgbClr val="5B5B5B"/>
                </a:solidFill>
              </a:defRPr>
            </a:lvl2pPr>
            <a:lvl3pPr>
              <a:defRPr>
                <a:solidFill>
                  <a:srgbClr val="5B5B5B"/>
                </a:solidFill>
              </a:defRPr>
            </a:lvl3pPr>
            <a:lvl4pPr>
              <a:defRPr>
                <a:solidFill>
                  <a:srgbClr val="5B5B5B"/>
                </a:solidFill>
              </a:defRPr>
            </a:lvl4pPr>
            <a:lvl5pPr>
              <a:defRPr>
                <a:solidFill>
                  <a:srgbClr val="5B5B5B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CFEB-B63D-451D-89DA-49FF22A4E367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24D7-E79C-43E5-8EBD-E51794EC2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Obrázek 10" descr="Obsah obrázku objekt, hodiny&#10;&#10;Popis byl vytvořen automaticky">
            <a:extLst>
              <a:ext uri="{FF2B5EF4-FFF2-40B4-BE49-F238E27FC236}">
                <a16:creationId xmlns:a16="http://schemas.microsoft.com/office/drawing/2014/main" id="{BED350F5-F342-40CD-9C14-FF1D1376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7674" y="220949"/>
            <a:ext cx="934139" cy="7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792" y="822120"/>
            <a:ext cx="10406097" cy="1027317"/>
          </a:xfrm>
        </p:spPr>
        <p:txBody>
          <a:bodyPr/>
          <a:lstStyle>
            <a:lvl1pPr>
              <a:defRPr b="1">
                <a:solidFill>
                  <a:srgbClr val="66C3D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24792" y="2016125"/>
            <a:ext cx="493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24792" y="2937164"/>
            <a:ext cx="4933553" cy="3068781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80018" y="2016125"/>
            <a:ext cx="52508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80018" y="2937164"/>
            <a:ext cx="5250872" cy="3068781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C658-17C4-4D9B-BA2B-308AF5F6705E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6BFF-9DB5-4970-A6C1-E0293B618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Obrázek 12" descr="Obsah obrázku objekt, hodiny&#10;&#10;Popis byl vytvořen automaticky">
            <a:extLst>
              <a:ext uri="{FF2B5EF4-FFF2-40B4-BE49-F238E27FC236}">
                <a16:creationId xmlns:a16="http://schemas.microsoft.com/office/drawing/2014/main" id="{848F9CE2-DCAF-4177-89FB-F193DEB1B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7674" y="220949"/>
            <a:ext cx="934139" cy="7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550" y="791308"/>
            <a:ext cx="10128250" cy="1078524"/>
          </a:xfrm>
        </p:spPr>
        <p:txBody>
          <a:bodyPr/>
          <a:lstStyle>
            <a:lvl1pPr>
              <a:defRPr b="1">
                <a:solidFill>
                  <a:srgbClr val="66C3D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5173-0123-4296-9110-541A581AD47E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D1F4-D9DB-4F6D-8F8C-1973B0295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Obrázek 8" descr="Obsah obrázku objekt, hodiny&#10;&#10;Popis byl vytvořen automaticky">
            <a:extLst>
              <a:ext uri="{FF2B5EF4-FFF2-40B4-BE49-F238E27FC236}">
                <a16:creationId xmlns:a16="http://schemas.microsoft.com/office/drawing/2014/main" id="{DD2A6EC5-9856-49C2-9F7E-8B4F0FAC4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7674" y="220949"/>
            <a:ext cx="934139" cy="7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6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9CE7-765C-4D2F-A3F5-0715BA730204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B97F-DA38-4D34-A0EA-D5C2FC6EA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Obrázek 7" descr="Obsah obrázku objekt, hodiny&#10;&#10;Popis byl vytvořen automaticky">
            <a:extLst>
              <a:ext uri="{FF2B5EF4-FFF2-40B4-BE49-F238E27FC236}">
                <a16:creationId xmlns:a16="http://schemas.microsoft.com/office/drawing/2014/main" id="{3A7DC0D5-DD25-40BB-B513-FA9734B4D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7674" y="220949"/>
            <a:ext cx="934139" cy="7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3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791" y="838899"/>
            <a:ext cx="10419953" cy="1015068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3345" y="1979801"/>
            <a:ext cx="7391400" cy="4033072"/>
          </a:xfr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24792" y="1979802"/>
            <a:ext cx="2860647" cy="4033071"/>
          </a:xfrm>
          <a:noFill/>
        </p:spPr>
        <p:txBody>
          <a:bodyPr anchor="ctr" anchorCtr="0"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361D-073A-41EF-9229-934E9B4D35CD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674F-73AC-4908-BD01-BE23D816C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Obrázek 10" descr="Obsah obrázku objekt, hodiny&#10;&#10;Popis byl vytvořen automaticky">
            <a:extLst>
              <a:ext uri="{FF2B5EF4-FFF2-40B4-BE49-F238E27FC236}">
                <a16:creationId xmlns:a16="http://schemas.microsoft.com/office/drawing/2014/main" id="{CB31A659-1E7A-4757-A7DF-2D2E389596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7674" y="220949"/>
            <a:ext cx="934139" cy="7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0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44829" y="1979802"/>
            <a:ext cx="7384463" cy="4039998"/>
          </a:xfrm>
          <a:solidFill>
            <a:schemeClr val="bg1">
              <a:alpha val="2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224792" y="838899"/>
            <a:ext cx="10404500" cy="1015068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24792" y="1979802"/>
            <a:ext cx="2860647" cy="4039998"/>
          </a:xfrm>
        </p:spPr>
        <p:txBody>
          <a:bodyPr anchor="ctr" anchorCtr="0"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0C5E-1388-4ABA-BD64-2F1E288192A0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402C-5CEA-44A4-9A50-8AF251F16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Obrázek 3" descr="Obsah obrázku objekt, hodiny&#10;&#10;Popis byl vytvořen automaticky">
            <a:extLst>
              <a:ext uri="{FF2B5EF4-FFF2-40B4-BE49-F238E27FC236}">
                <a16:creationId xmlns:a16="http://schemas.microsoft.com/office/drawing/2014/main" id="{DAFE0F8B-5B42-496C-A8E3-072A088D1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7674" y="220949"/>
            <a:ext cx="934139" cy="7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9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225550" y="831273"/>
            <a:ext cx="10128250" cy="10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225550" y="2163763"/>
            <a:ext cx="101282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35527" y="6356350"/>
            <a:ext cx="990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DD6099-FCCE-4EE0-A252-FFFE818B3CCB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66C3D0"/>
                </a:solidFill>
                <a:latin typeface="+mn-lt"/>
              </a:defRPr>
            </a:lvl1pPr>
          </a:lstStyle>
          <a:p>
            <a:pPr>
              <a:defRPr/>
            </a:pPr>
            <a:fld id="{C9D31A42-7766-4992-8710-C8F3086209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88CED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5B5B5B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B5B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B5B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B5B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B5B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225550" y="831273"/>
            <a:ext cx="10128250" cy="10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225550" y="2163763"/>
            <a:ext cx="101282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35527" y="6356350"/>
            <a:ext cx="990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DD6099-FCCE-4EE0-A252-FFFE818B3CCB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66C3D0"/>
                </a:solidFill>
                <a:latin typeface="+mn-lt"/>
              </a:defRPr>
            </a:lvl1pPr>
          </a:lstStyle>
          <a:p>
            <a:pPr>
              <a:defRPr/>
            </a:pPr>
            <a:fld id="{C9D31A42-7766-4992-8710-C8F3086209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Obrázek 7" descr="Obsah obrázku objekt, hodiny&#10;&#10;Popis byl vytvořen automaticky">
            <a:extLst>
              <a:ext uri="{FF2B5EF4-FFF2-40B4-BE49-F238E27FC236}">
                <a16:creationId xmlns:a16="http://schemas.microsoft.com/office/drawing/2014/main" id="{66237AF5-3083-489D-BABE-7DEFE01F51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77674" y="220949"/>
            <a:ext cx="934139" cy="7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5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8CED9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Diabetes mellitus, obezita, nefrologie, krvácení do moči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M. Khaled Atassi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projevy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00" y="0"/>
            <a:ext cx="2051900" cy="2051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1918952"/>
            <a:ext cx="11307651" cy="4675031"/>
          </a:xfrm>
        </p:spPr>
        <p:txBody>
          <a:bodyPr/>
          <a:lstStyle/>
          <a:p>
            <a:r>
              <a:rPr lang="cs-CZ" sz="2400" b="1" dirty="0"/>
              <a:t>žízeň</a:t>
            </a:r>
            <a:r>
              <a:rPr lang="cs-CZ" sz="2400" dirty="0"/>
              <a:t> až </a:t>
            </a:r>
            <a:r>
              <a:rPr lang="cs-CZ" sz="2400" b="1" dirty="0"/>
              <a:t>polydipsie</a:t>
            </a:r>
            <a:r>
              <a:rPr lang="cs-CZ" sz="2400" dirty="0"/>
              <a:t> (nadměrná žízeň), </a:t>
            </a:r>
            <a:r>
              <a:rPr lang="cs-CZ" sz="2400" b="1" dirty="0"/>
              <a:t>polyurie</a:t>
            </a:r>
            <a:r>
              <a:rPr lang="cs-CZ" sz="2400" dirty="0"/>
              <a:t> (nadměrné močení) vč. </a:t>
            </a:r>
            <a:r>
              <a:rPr lang="cs-CZ" sz="2400" b="1" dirty="0"/>
              <a:t>nykturie</a:t>
            </a:r>
            <a:r>
              <a:rPr lang="cs-CZ" sz="2400" dirty="0"/>
              <a:t> (noční močení)</a:t>
            </a:r>
          </a:p>
          <a:p>
            <a:pPr marL="0" indent="0">
              <a:buNone/>
            </a:pPr>
            <a:r>
              <a:rPr lang="cs-CZ" sz="2000" dirty="0"/>
              <a:t>jakmile hladina glukosy v krvy přesáhne určitou mez (10-12 mmol/l), začíná se vylučovat močí (glykosurie) a strhává s sebou vodu (osmotická polyurie), to vede k </a:t>
            </a:r>
            <a:r>
              <a:rPr lang="cs-CZ" sz="2000" b="1" dirty="0"/>
              <a:t>dehydrataci</a:t>
            </a:r>
            <a:r>
              <a:rPr lang="cs-CZ" sz="2000" dirty="0"/>
              <a:t> a zvýšenému pocitu žízně</a:t>
            </a:r>
          </a:p>
          <a:p>
            <a:r>
              <a:rPr lang="cs-CZ" sz="2400" dirty="0"/>
              <a:t>ztráty glukosy vede k negativní energetické bilanci, nastává </a:t>
            </a:r>
            <a:r>
              <a:rPr lang="cs-CZ" sz="2400" b="1" dirty="0"/>
              <a:t>únava</a:t>
            </a:r>
            <a:r>
              <a:rPr lang="cs-CZ" sz="2400" dirty="0"/>
              <a:t>, </a:t>
            </a:r>
            <a:r>
              <a:rPr lang="cs-CZ" sz="2400" b="1" dirty="0"/>
              <a:t>nechutenství,</a:t>
            </a:r>
            <a:r>
              <a:rPr lang="cs-CZ" sz="2400" dirty="0"/>
              <a:t> které vede k </a:t>
            </a:r>
            <a:r>
              <a:rPr lang="cs-CZ" sz="2400" b="1" dirty="0"/>
              <a:t>hubnutí</a:t>
            </a:r>
          </a:p>
          <a:p>
            <a:r>
              <a:rPr lang="cs-CZ" sz="2400" b="1" dirty="0"/>
              <a:t>kolísání zrakové ostrosti</a:t>
            </a:r>
            <a:r>
              <a:rPr lang="cs-CZ" sz="2400" dirty="0"/>
              <a:t> pro změny koncentrace glukosy a osmotických poměrů v optickém aparátu oka</a:t>
            </a:r>
          </a:p>
          <a:p>
            <a:r>
              <a:rPr lang="cs-CZ" sz="2400" b="1" dirty="0"/>
              <a:t>infekce zejm. moč cest </a:t>
            </a:r>
            <a:r>
              <a:rPr lang="cs-CZ" sz="2000" dirty="0"/>
              <a:t>(vysoká koncentrace glukosy v moči, dobrá půda pro růst bakterií)</a:t>
            </a:r>
          </a:p>
          <a:p>
            <a:r>
              <a:rPr lang="cs-CZ" sz="2400" b="1" dirty="0"/>
              <a:t>kožní infekce</a:t>
            </a:r>
            <a:r>
              <a:rPr lang="cs-CZ" sz="2400" dirty="0"/>
              <a:t> – tvorba furunklů (hnisání vlasového váčku) nebo karbunklů</a:t>
            </a:r>
          </a:p>
          <a:p>
            <a:r>
              <a:rPr lang="cs-CZ" sz="2400" b="1" dirty="0"/>
              <a:t>mykotické infekce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779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komplikace - hypoglykémie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1970468"/>
            <a:ext cx="10987921" cy="475230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při poklesu glykemie </a:t>
            </a:r>
            <a:r>
              <a:rPr lang="cs-CZ" sz="2400" b="1" dirty="0"/>
              <a:t>pod 3,5 mmo/l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často při léčbě inzulinem, vyšší riziko u selhání ledvin pro změny exkrece a metabolizmu PAD a insulinu, snížená renální glukoneogeneze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 starších při snížení pocitu hladu, nerozeznání hypoglykemie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příznaky: </a:t>
            </a:r>
            <a:r>
              <a:rPr lang="cs-CZ" sz="2400" b="1" dirty="0"/>
              <a:t>pocení</a:t>
            </a:r>
            <a:r>
              <a:rPr lang="cs-CZ" sz="2400" dirty="0"/>
              <a:t>, </a:t>
            </a:r>
            <a:r>
              <a:rPr lang="cs-CZ" sz="2400" b="1" dirty="0"/>
              <a:t>slabost</a:t>
            </a:r>
            <a:r>
              <a:rPr lang="cs-CZ" sz="2400" dirty="0"/>
              <a:t> (pac. při vědomí, nemůže se však hnout, ani mluvit), </a:t>
            </a:r>
            <a:r>
              <a:rPr lang="cs-CZ" sz="2400" b="1" dirty="0"/>
              <a:t>anxieta, třes, zmatenost</a:t>
            </a:r>
            <a:r>
              <a:rPr lang="cs-CZ" sz="2400" dirty="0"/>
              <a:t>, </a:t>
            </a:r>
            <a:r>
              <a:rPr lang="cs-CZ" sz="2400" b="1" dirty="0"/>
              <a:t>porucha vědomí </a:t>
            </a:r>
            <a:r>
              <a:rPr lang="cs-CZ" sz="2400" dirty="0"/>
              <a:t>(hypoglykemické koma),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léčba je </a:t>
            </a:r>
            <a:r>
              <a:rPr lang="cs-CZ" sz="2400" b="1" dirty="0"/>
              <a:t>podání cukrů p.o., </a:t>
            </a:r>
            <a:r>
              <a:rPr lang="cs-CZ" sz="2400" dirty="0"/>
              <a:t>při poruše vědomí i.v. podání </a:t>
            </a:r>
            <a:r>
              <a:rPr lang="cs-CZ" sz="2400" b="1" dirty="0"/>
              <a:t>koncentrovaného roztoku cukrů </a:t>
            </a:r>
            <a:r>
              <a:rPr lang="cs-CZ" sz="2400" dirty="0"/>
              <a:t>(40% glukóza, klidně větší množství 40-80ml)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při probrání dát hned najíst, zejm. potravy obsahující rychle uvolnitelné sacharidy (sušenky, pečivo…), sladké nápoje, džusy, Nutridrinky, sladký čaj (podaná glukosa totiž udělá peak, který hned klesá a je třeba doplnit glykemie p.o.)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glykemii přeměřit 10-15 min po podání sacharidů</a:t>
            </a:r>
          </a:p>
        </p:txBody>
      </p:sp>
    </p:spTree>
    <p:extLst>
      <p:ext uri="{BB962C8B-B14F-4D97-AF65-F5344CB8AC3E}">
        <p14:creationId xmlns:p14="http://schemas.microsoft.com/office/powerpoint/2010/main" val="361202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49" y="831274"/>
            <a:ext cx="10419195" cy="958890"/>
          </a:xfrm>
        </p:spPr>
        <p:txBody>
          <a:bodyPr/>
          <a:lstStyle/>
          <a:p>
            <a:r>
              <a:rPr lang="cs-CZ" dirty="0"/>
              <a:t>Akutní komplikace - hyperglykémie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9" y="1841680"/>
            <a:ext cx="10844010" cy="448184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Ketoacidosa u DM 1. typu</a:t>
            </a:r>
          </a:p>
          <a:p>
            <a:pPr>
              <a:buFontTx/>
              <a:buChar char="-"/>
            </a:pPr>
            <a:r>
              <a:rPr lang="cs-CZ" sz="2200" dirty="0"/>
              <a:t>absolutní absence insulinu, to vede k </a:t>
            </a:r>
            <a:r>
              <a:rPr lang="cs-CZ" sz="2200" u="sng" dirty="0"/>
              <a:t>zvýšenému působení glukagonu</a:t>
            </a:r>
            <a:r>
              <a:rPr lang="cs-CZ" sz="2200" dirty="0"/>
              <a:t>, </a:t>
            </a:r>
            <a:r>
              <a:rPr lang="cs-CZ" sz="2200" u="sng" dirty="0"/>
              <a:t>stoupá glukoneogeneze</a:t>
            </a:r>
            <a:r>
              <a:rPr lang="cs-CZ" sz="2200" dirty="0"/>
              <a:t>, </a:t>
            </a:r>
            <a:r>
              <a:rPr lang="cs-CZ" sz="2200" u="sng" dirty="0"/>
              <a:t>inaktivována glykolýza</a:t>
            </a:r>
            <a:r>
              <a:rPr lang="cs-CZ" sz="2200" dirty="0"/>
              <a:t>, naopak je </a:t>
            </a:r>
            <a:r>
              <a:rPr lang="cs-CZ" sz="2200" u="sng" dirty="0"/>
              <a:t>zvýšená lipolýza</a:t>
            </a:r>
            <a:r>
              <a:rPr lang="cs-CZ" sz="2200" dirty="0"/>
              <a:t>, což vede k </a:t>
            </a:r>
            <a:r>
              <a:rPr lang="cs-CZ" sz="2200" u="sng" dirty="0"/>
              <a:t>nadměrné ketogenezi</a:t>
            </a:r>
          </a:p>
          <a:p>
            <a:pPr>
              <a:buFontTx/>
              <a:buChar char="-"/>
            </a:pPr>
            <a:r>
              <a:rPr lang="cs-CZ" sz="2200" dirty="0"/>
              <a:t>příčiny: opomenutí aplikace inzulínu, poruchy inzulínové pumpy (např. ucpání kanyly), akutní stavy (těžké infekce, sepse, ..)</a:t>
            </a:r>
          </a:p>
          <a:p>
            <a:pPr>
              <a:buFontTx/>
              <a:buChar char="-"/>
            </a:pPr>
            <a:r>
              <a:rPr lang="cs-CZ" sz="2200" dirty="0"/>
              <a:t>hyperglykémie, metabolická acidosa, snížené bikarbonáty, hyperketonemie, ketonurie, osmotická diuréza</a:t>
            </a:r>
          </a:p>
          <a:p>
            <a:pPr>
              <a:buFontTx/>
              <a:buChar char="-"/>
            </a:pPr>
            <a:r>
              <a:rPr lang="cs-CZ" sz="2200" dirty="0"/>
              <a:t>příznaky: nauzea a zvracení, dehydratace, hypotenze, bolesti břicha, typické je Kussmaulovo dýchání (hluboké dýchání)</a:t>
            </a:r>
          </a:p>
          <a:p>
            <a:pPr>
              <a:buFontTx/>
              <a:buChar char="-"/>
            </a:pPr>
            <a:r>
              <a:rPr lang="cs-CZ" sz="2200" dirty="0"/>
              <a:t>léčba: rehydratace, infuzní terapie, inzulin kontin., substituce draslíku, monitorace na JIP</a:t>
            </a:r>
          </a:p>
          <a:p>
            <a:pPr>
              <a:buFontTx/>
              <a:buChar char="-"/>
            </a:pPr>
            <a:r>
              <a:rPr lang="cs-CZ" sz="2200" dirty="0"/>
              <a:t>mortalita až 5%</a:t>
            </a:r>
          </a:p>
        </p:txBody>
      </p:sp>
    </p:spTree>
    <p:extLst>
      <p:ext uri="{BB962C8B-B14F-4D97-AF65-F5344CB8AC3E}">
        <p14:creationId xmlns:p14="http://schemas.microsoft.com/office/powerpoint/2010/main" val="171529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komplikace - hyperglykémie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220" y="1944710"/>
            <a:ext cx="10498524" cy="3777217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Laktátová acidosa a laktacidotické koma</a:t>
            </a:r>
          </a:p>
          <a:p>
            <a:pPr marL="0" indent="0">
              <a:buNone/>
            </a:pPr>
            <a:r>
              <a:rPr lang="cs-CZ" dirty="0"/>
              <a:t>- stavy spojené s tkáňovou hypoxií – šok, hypoxemie, těžká anemie, intoxikace CO, sepse, nemoc jater, léčba metforminem</a:t>
            </a:r>
          </a:p>
          <a:p>
            <a:pPr marL="0" indent="0">
              <a:buNone/>
            </a:pPr>
            <a:r>
              <a:rPr lang="cs-CZ" dirty="0"/>
              <a:t>- příznaky: Kussmaulovo dýchání, vysoký laktát, nauzea, zvracení</a:t>
            </a:r>
          </a:p>
          <a:p>
            <a:pPr marL="0" indent="0">
              <a:buNone/>
            </a:pPr>
            <a:r>
              <a:rPr lang="cs-CZ" dirty="0"/>
              <a:t>- léčba vyvolávající příčiny, oxygenoterapie, rehydratace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" b="15132"/>
          <a:stretch/>
        </p:blipFill>
        <p:spPr>
          <a:xfrm>
            <a:off x="1589164" y="4845676"/>
            <a:ext cx="8438112" cy="20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2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komplikace - hyperglykémie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4" y="1906073"/>
            <a:ext cx="11000801" cy="445609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Hyperglykemické hyperosmolární (neketoacidotické) koma u DM 2. typu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sz="2200" dirty="0"/>
              <a:t>klinicky težká dehydratace , hypotenze, tachykardie, porucha vědomí až kóma</a:t>
            </a:r>
          </a:p>
          <a:p>
            <a:pPr>
              <a:buFontTx/>
              <a:buChar char="-"/>
            </a:pPr>
            <a:r>
              <a:rPr lang="cs-CZ" sz="2200" dirty="0"/>
              <a:t>laboratoř:  hyperglykemie (35-50mmol/l), vysoká osmolarita (&gt;330mmol/l), negat. ketolátky</a:t>
            </a:r>
          </a:p>
          <a:p>
            <a:pPr>
              <a:buFontTx/>
              <a:buChar char="-"/>
            </a:pPr>
            <a:r>
              <a:rPr lang="cs-CZ" sz="2200" dirty="0"/>
              <a:t>příčiny: zvýšené ztráty tekutin, resp. nedostatečný příjem při osmotické diuréze (rozsáhlé infekce, KV příhody, nepřiměřená terapie diuretiky, ..)</a:t>
            </a:r>
          </a:p>
          <a:p>
            <a:pPr>
              <a:buFontTx/>
              <a:buChar char="-"/>
            </a:pPr>
            <a:r>
              <a:rPr lang="cs-CZ" sz="2200" dirty="0"/>
              <a:t>léčba: infuzní terapie (celkový deficit vody obvykle až 10l), podání insulinu, substituce draslíku (glukóza s sebou do buněk strhává kalium)</a:t>
            </a:r>
          </a:p>
          <a:p>
            <a:pPr>
              <a:buFontTx/>
              <a:buChar char="-"/>
            </a:pPr>
            <a:r>
              <a:rPr lang="cs-CZ" sz="2200" dirty="0"/>
              <a:t>pomalý pokles glykemie, 2-4 mmol/hod, ne více než 50% za 24 hod!</a:t>
            </a:r>
          </a:p>
          <a:p>
            <a:pPr>
              <a:buFontTx/>
              <a:buChar char="-"/>
            </a:pPr>
            <a:r>
              <a:rPr lang="cs-CZ" sz="2200" dirty="0"/>
              <a:t>mortalita až 15%</a:t>
            </a:r>
          </a:p>
          <a:p>
            <a:pPr>
              <a:buFontTx/>
              <a:buChar char="-"/>
            </a:pPr>
            <a:r>
              <a:rPr lang="cs-CZ" sz="2200" dirty="0"/>
              <a:t>riziko arytmií, akutní renální selhání, infekčních komplikací, ..</a:t>
            </a:r>
          </a:p>
        </p:txBody>
      </p:sp>
    </p:spTree>
    <p:extLst>
      <p:ext uri="{BB962C8B-B14F-4D97-AF65-F5344CB8AC3E}">
        <p14:creationId xmlns:p14="http://schemas.microsoft.com/office/powerpoint/2010/main" val="182228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49" y="831274"/>
            <a:ext cx="10419195" cy="920254"/>
          </a:xfrm>
        </p:spPr>
        <p:txBody>
          <a:bodyPr/>
          <a:lstStyle/>
          <a:p>
            <a:r>
              <a:rPr lang="cs-CZ" dirty="0"/>
              <a:t>Pozdní komplikace - mikrovaskulární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" y="1854558"/>
            <a:ext cx="11140226" cy="472654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podkladem je </a:t>
            </a:r>
            <a:r>
              <a:rPr lang="cs-CZ" sz="2400" b="1" dirty="0"/>
              <a:t>mikroangiopatie </a:t>
            </a:r>
            <a:r>
              <a:rPr lang="cs-CZ" sz="2400" dirty="0"/>
              <a:t>dáná neenzymovou glykací proteinů, které mění svoje vlastnosti a zvýšeně se ukládají do stěny cév</a:t>
            </a:r>
            <a:endParaRPr lang="cs-CZ" sz="2400" b="1" dirty="0"/>
          </a:p>
          <a:p>
            <a:pPr>
              <a:spcBef>
                <a:spcPts val="0"/>
              </a:spcBef>
            </a:pPr>
            <a:r>
              <a:rPr lang="cs-CZ" sz="2400" b="1" dirty="0"/>
              <a:t>diabetická nefropatie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dirty="0"/>
              <a:t>poškození glomerulárních kapilár, rozvoj mikroalbuminurie,  později proteinurie, postupně snižování GF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diabetická retinopatie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dirty="0"/>
              <a:t>poškození sítnice, snížení zrakové ostrosti až ztráta zraku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diabetická neuropatie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/>
              <a:t>postížení cév vyživujících nervy vede k jejich poškození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u="sng" dirty="0"/>
              <a:t>senzitivně-motorická polyneuropatie</a:t>
            </a:r>
            <a:r>
              <a:rPr lang="cs-CZ" sz="2200" dirty="0"/>
              <a:t> se projevuje různě intenzivními bolestmi nebo abnormními pocity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u="sng" dirty="0"/>
              <a:t>autonomní neuropatie</a:t>
            </a:r>
            <a:r>
              <a:rPr lang="cs-CZ" sz="2200" dirty="0"/>
              <a:t>: snížení rychlosti vyprázdnění žaludku, pocit těžkého žaludku, snížení prahu bolesti, často IM bez pocitu bolesti na hrudi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/>
              <a:t>diagnostika: EMG (elektromyografie)</a:t>
            </a:r>
          </a:p>
        </p:txBody>
      </p:sp>
    </p:spTree>
    <p:extLst>
      <p:ext uri="{BB962C8B-B14F-4D97-AF65-F5344CB8AC3E}">
        <p14:creationId xmlns:p14="http://schemas.microsoft.com/office/powerpoint/2010/main" val="179451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49" y="631065"/>
            <a:ext cx="10419195" cy="837127"/>
          </a:xfrm>
        </p:spPr>
        <p:txBody>
          <a:bodyPr/>
          <a:lstStyle/>
          <a:p>
            <a:r>
              <a:rPr lang="cs-CZ" dirty="0"/>
              <a:t>Pozdní komplikace -mikrovaskulární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5" y="1416676"/>
            <a:ext cx="7868993" cy="53318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b="1" dirty="0"/>
              <a:t>diabetická noha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=</a:t>
            </a:r>
            <a:r>
              <a:rPr lang="cs-CZ" dirty="0"/>
              <a:t> </a:t>
            </a:r>
            <a:r>
              <a:rPr lang="cs-CZ" sz="2000" dirty="0"/>
              <a:t>postižení lokalizované distálně od kotníku, které se projevuje ulceracemi a/nebo deformitou</a:t>
            </a:r>
          </a:p>
          <a:p>
            <a:pPr>
              <a:buFontTx/>
              <a:buChar char="-"/>
            </a:pPr>
            <a:r>
              <a:rPr lang="cs-CZ" sz="2000" dirty="0"/>
              <a:t>vzniká na podkladě diabetické polyneuropatie a chronické ischémie v důsledku mikro- i makroangiopatie</a:t>
            </a:r>
          </a:p>
          <a:p>
            <a:pPr>
              <a:buFontTx/>
              <a:buChar char="-"/>
            </a:pPr>
            <a:r>
              <a:rPr lang="cs-CZ" sz="2000" dirty="0"/>
              <a:t>snížení prokrvení tkání vede ke </a:t>
            </a:r>
            <a:r>
              <a:rPr lang="cs-CZ" sz="2000" u="sng" dirty="0"/>
              <a:t>snížení nutritivní a kapilární perfuze </a:t>
            </a:r>
            <a:r>
              <a:rPr lang="cs-CZ" sz="2000" dirty="0"/>
              <a:t>a </a:t>
            </a:r>
            <a:r>
              <a:rPr lang="cs-CZ" sz="2000" u="sng" dirty="0"/>
              <a:t>tkáňové hypoxii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snížená inervace svalů vede k poklesu klenby nožní, čímž dochází k zatížení planty nohy na místech, které nejsou k zátěži uzpůsobená -&gt; snadnější tvorba defektů</a:t>
            </a:r>
          </a:p>
          <a:p>
            <a:pPr>
              <a:buFontTx/>
              <a:buChar char="-"/>
            </a:pPr>
            <a:r>
              <a:rPr lang="cs-CZ" sz="2000" dirty="0"/>
              <a:t>polyneuropatie vede k snížení citlivosti k různým poraněním, které se navíc v terénu ischémie hůře hojí</a:t>
            </a:r>
          </a:p>
          <a:p>
            <a:pPr>
              <a:buFontTx/>
              <a:buChar char="-"/>
            </a:pPr>
            <a:r>
              <a:rPr lang="cs-CZ" sz="2000" dirty="0"/>
              <a:t>klinický obraz: ulcerace, gangréna, infekce hlubokých tkání, osteomyelitida, osteoartopatie</a:t>
            </a:r>
          </a:p>
          <a:p>
            <a:pPr>
              <a:buFontTx/>
              <a:buChar char="-"/>
            </a:pPr>
            <a:r>
              <a:rPr lang="cs-CZ" sz="2000" dirty="0"/>
              <a:t>léčba: kompenzace DM, pravidelná hygiena a pedikúra, lokální ošetřování, speciální obuv, revaskularizace, v krajním případě amputace</a:t>
            </a:r>
          </a:p>
          <a:p>
            <a:pPr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4" y="2475962"/>
            <a:ext cx="4245735" cy="31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8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Pozdní komplikace - makrovaskulární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až 4x vyšší kardiovaskulární riziko</a:t>
            </a:r>
          </a:p>
          <a:p>
            <a:r>
              <a:rPr lang="cs-CZ" dirty="0"/>
              <a:t>urychlení rozvoje aterosklerózy</a:t>
            </a:r>
          </a:p>
          <a:p>
            <a:r>
              <a:rPr lang="cs-CZ" dirty="0"/>
              <a:t>ICHS, IM, CMP, ICHDKK, srdeční selhání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47" y="3758100"/>
            <a:ext cx="6072553" cy="283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1918952"/>
            <a:ext cx="11039437" cy="4662152"/>
          </a:xfrm>
        </p:spPr>
        <p:txBody>
          <a:bodyPr/>
          <a:lstStyle/>
          <a:p>
            <a:r>
              <a:rPr lang="cs-CZ" sz="2400" b="1" dirty="0"/>
              <a:t>anamnéza</a:t>
            </a:r>
            <a:r>
              <a:rPr lang="cs-CZ" sz="2400" dirty="0"/>
              <a:t>: ptáme se na potíže, (polydypsie, polyurie, nykturie, hubnutí, nechutenství, zrakové potíže….), dále výskyt diabetu v rodině</a:t>
            </a:r>
          </a:p>
          <a:p>
            <a:r>
              <a:rPr lang="cs-CZ" sz="2400" dirty="0"/>
              <a:t>laboratorně </a:t>
            </a:r>
            <a:r>
              <a:rPr lang="cs-CZ" sz="2400" b="1" dirty="0"/>
              <a:t>vysoké hladiny cukru</a:t>
            </a:r>
            <a:r>
              <a:rPr lang="cs-CZ" sz="2400" dirty="0"/>
              <a:t> (na lačno nad 7 mmol/l), nebo kdykoliv během dne hladina glykemie nad 11,1 mmol/l, nebo glukosurie (glukosa v močovém sedimentu)</a:t>
            </a:r>
          </a:p>
          <a:p>
            <a:pPr>
              <a:spcAft>
                <a:spcPts val="1000"/>
              </a:spcAft>
            </a:pPr>
            <a:r>
              <a:rPr lang="cs-CZ" sz="2400" dirty="0"/>
              <a:t>při glykemii mezi 5,6 - 6,9 mmol/l, doplňujeme </a:t>
            </a:r>
            <a:r>
              <a:rPr lang="cs-CZ" sz="2400" b="1" dirty="0"/>
              <a:t>oGTT</a:t>
            </a:r>
            <a:r>
              <a:rPr lang="cs-CZ" sz="2400" dirty="0"/>
              <a:t> (orální glukosový toleranční test), kde se měří glykemie vstupně a pak za 2 hodiny po vypití roztoku glukosy (75mg ve 200ml tekutiny)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pro rozeznání DM 1. a 2. typu doplňujeme další labor. vyšetření: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200" dirty="0"/>
              <a:t>C-peptid – k odhadu sekrece inzulinu B buňkami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200" dirty="0"/>
              <a:t>protilátky proti antigenům B buňek pro dg DM 1. typu (anti-GAD, anti-IA2, IAA)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200" dirty="0"/>
              <a:t>u MOODY genetické testy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92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Diagnostická kritéria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21716" r="16486" b="7113"/>
          <a:stretch/>
        </p:blipFill>
        <p:spPr bwMode="auto">
          <a:xfrm>
            <a:off x="6062310" y="2103302"/>
            <a:ext cx="6129690" cy="372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155" y="2125015"/>
            <a:ext cx="5795494" cy="376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typické příznaky diabetu (polyurie, polydipsie, hubnutí, únava) a současně žilní glykémie &gt; 11,1mmol/l kdykoli během dne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r>
              <a:rPr lang="cs-CZ" sz="2000" dirty="0"/>
              <a:t>nebo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glykemie &gt; 7,0mmol/l nalačno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dirty="0"/>
              <a:t>nebo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glykémie &gt; 11,1mmol/l ve 120minutě oGTT</a:t>
            </a:r>
          </a:p>
        </p:txBody>
      </p:sp>
    </p:spTree>
    <p:extLst>
      <p:ext uri="{BB962C8B-B14F-4D97-AF65-F5344CB8AC3E}">
        <p14:creationId xmlns:p14="http://schemas.microsoft.com/office/powerpoint/2010/main" val="87729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Diabetes mellitus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Definice, rozdělení, obecné projevy a důsledky na jiné části těla, hypoglykémie a hyperglykémie, základní přístupy léčby</a:t>
            </a:r>
          </a:p>
        </p:txBody>
      </p:sp>
    </p:spTree>
    <p:extLst>
      <p:ext uri="{BB962C8B-B14F-4D97-AF65-F5344CB8AC3E}">
        <p14:creationId xmlns:p14="http://schemas.microsoft.com/office/powerpoint/2010/main" val="2034988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Sledování diabetika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edukace diabetika při každé návštěvě</a:t>
            </a:r>
          </a:p>
          <a:p>
            <a:r>
              <a:rPr lang="cs-CZ" dirty="0"/>
              <a:t>selfmonitoring glykemie - glukometr</a:t>
            </a:r>
          </a:p>
          <a:p>
            <a:r>
              <a:rPr lang="cs-CZ" dirty="0"/>
              <a:t>glykovaný hemoglobin (HbA1C): odráží kompenzace diabetu za poslední 6-8 týdnů</a:t>
            </a:r>
          </a:p>
          <a:p>
            <a:r>
              <a:rPr lang="cs-CZ" dirty="0"/>
              <a:t>pravidlené kontroly funkce ledvin (Kreat, eGF), TK, oční vyšetření, lipidogram</a:t>
            </a:r>
          </a:p>
          <a:p>
            <a:r>
              <a:rPr lang="cs-CZ" dirty="0"/>
              <a:t>vyšetření DKK stran čití, bolesti – diabetická neuropatie</a:t>
            </a:r>
          </a:p>
        </p:txBody>
      </p:sp>
    </p:spTree>
    <p:extLst>
      <p:ext uri="{BB962C8B-B14F-4D97-AF65-F5344CB8AC3E}">
        <p14:creationId xmlns:p14="http://schemas.microsoft.com/office/powerpoint/2010/main" val="1809261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– režimová opatření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1" y="1996225"/>
            <a:ext cx="10550039" cy="3709116"/>
          </a:xfrm>
        </p:spPr>
        <p:txBody>
          <a:bodyPr/>
          <a:lstStyle/>
          <a:p>
            <a:r>
              <a:rPr lang="cs-CZ" dirty="0"/>
              <a:t>dieta:</a:t>
            </a:r>
          </a:p>
          <a:p>
            <a:pPr marL="0" indent="0">
              <a:buNone/>
            </a:pPr>
            <a:r>
              <a:rPr lang="cs-CZ" dirty="0"/>
              <a:t>- u DM 1. typu hovoříme o </a:t>
            </a:r>
            <a:r>
              <a:rPr lang="cs-CZ" b="1" dirty="0"/>
              <a:t>regulované stravě</a:t>
            </a:r>
            <a:r>
              <a:rPr lang="cs-CZ" dirty="0"/>
              <a:t>: neomezovat jednotlivé potraviny, ale dbát na jejich přiměřené množství</a:t>
            </a:r>
          </a:p>
          <a:p>
            <a:pPr marL="0" indent="0">
              <a:buNone/>
            </a:pPr>
            <a:r>
              <a:rPr lang="cs-CZ" dirty="0"/>
              <a:t>- u DM 2. typu je třeba spíše kalorická restrikce: pravidlený příjem potravin s omezením vysokokalorických potravin obsahujících jednoduché cukry</a:t>
            </a:r>
          </a:p>
          <a:p>
            <a:r>
              <a:rPr lang="cs-CZ" dirty="0"/>
              <a:t> fyzická aktivita: hlavně pravidelně prováděná, dle tolerance pacienta, nejlépe aerobní zátěž (plavání, jízda na kole, rychlá chůze...)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311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– perorální antidiabetika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1944710"/>
            <a:ext cx="10794738" cy="4913289"/>
          </a:xfrm>
        </p:spPr>
        <p:txBody>
          <a:bodyPr/>
          <a:lstStyle/>
          <a:p>
            <a:r>
              <a:rPr lang="cs-CZ" sz="2400" dirty="0"/>
              <a:t>pouze u DM 2. typu</a:t>
            </a:r>
          </a:p>
          <a:p>
            <a:pPr>
              <a:spcBef>
                <a:spcPts val="0"/>
              </a:spcBef>
            </a:pPr>
            <a:r>
              <a:rPr lang="cs-CZ" b="1" dirty="0"/>
              <a:t>metformin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- </a:t>
            </a:r>
            <a:r>
              <a:rPr lang="cs-CZ" sz="2400" dirty="0"/>
              <a:t>zvyšuje inzulinovou senzitivitu, tím se snížuje jaterní glukogeneze a klesá lačná glykemie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- CAVE: laktátová acidosa při stavech s spojených s hypoxemií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cs-CZ" sz="2400" dirty="0"/>
              <a:t>- NÚ: průjny, nevolnost, meteorismus</a:t>
            </a:r>
          </a:p>
          <a:p>
            <a:pPr>
              <a:spcBef>
                <a:spcPts val="0"/>
              </a:spcBef>
            </a:pPr>
            <a:r>
              <a:rPr lang="cs-CZ" b="1" dirty="0"/>
              <a:t>deriváty sulfonylurey </a:t>
            </a:r>
            <a:r>
              <a:rPr lang="cs-CZ" dirty="0"/>
              <a:t>– glimepirid, gliklazid</a:t>
            </a:r>
            <a:endParaRPr lang="cs-CZ" b="1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- </a:t>
            </a:r>
            <a:r>
              <a:rPr lang="cs-CZ" sz="2400" dirty="0"/>
              <a:t>stimulují sekreci inzulinu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cs-CZ" sz="2400" dirty="0"/>
              <a:t>- NÚ: riziko hypoglykemie</a:t>
            </a:r>
          </a:p>
          <a:p>
            <a:pPr>
              <a:spcBef>
                <a:spcPts val="0"/>
              </a:spcBef>
            </a:pPr>
            <a:r>
              <a:rPr lang="cs-CZ" b="1" dirty="0"/>
              <a:t>glitazony </a:t>
            </a:r>
            <a:r>
              <a:rPr lang="cs-CZ" dirty="0"/>
              <a:t>- pioglitazon</a:t>
            </a:r>
            <a:endParaRPr lang="cs-CZ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- zvýšení inzulinové senzitivity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- NÚ: vyšší výskyt srdečního selhání</a:t>
            </a:r>
          </a:p>
        </p:txBody>
      </p:sp>
    </p:spTree>
    <p:extLst>
      <p:ext uri="{BB962C8B-B14F-4D97-AF65-F5344CB8AC3E}">
        <p14:creationId xmlns:p14="http://schemas.microsoft.com/office/powerpoint/2010/main" val="193219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– perorální antidiabetika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2009104"/>
            <a:ext cx="10859133" cy="45977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/>
              <a:t>inkretinová léčba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- </a:t>
            </a:r>
            <a:r>
              <a:rPr lang="cs-CZ" sz="2400" dirty="0"/>
              <a:t>zvyšují sekreci inzulinu jen při hyperglykemii, jinak ne, působí tedy při příjmu potravy a nepůsobí hypoglykemii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dirty="0"/>
              <a:t>rozlišujeme: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 </a:t>
            </a:r>
            <a:r>
              <a:rPr lang="cs-CZ" sz="2400" u="sng" dirty="0"/>
              <a:t>inhibitory DDP-4 </a:t>
            </a:r>
            <a:r>
              <a:rPr lang="cs-CZ" sz="2400" dirty="0"/>
              <a:t>(dipetidyl-peptidázy-4), které zvyšují hladinu endogenního GLP-1 (glukagon like peptidu 1, ten </a:t>
            </a:r>
            <a:r>
              <a:rPr lang="cs-CZ" sz="2400" dirty="0" err="1"/>
              <a:t>snížuje</a:t>
            </a:r>
            <a:r>
              <a:rPr lang="cs-CZ" sz="2400" dirty="0"/>
              <a:t> </a:t>
            </a:r>
            <a:r>
              <a:rPr lang="cs-CZ" sz="2400" dirty="0" err="1"/>
              <a:t>vyprazdění</a:t>
            </a:r>
            <a:r>
              <a:rPr lang="cs-CZ" sz="2400" dirty="0"/>
              <a:t> žaludku, zvyšuje sekrece inzulinu a </a:t>
            </a:r>
            <a:r>
              <a:rPr lang="cs-CZ" sz="2400" dirty="0" err="1"/>
              <a:t>snižuej</a:t>
            </a:r>
            <a:r>
              <a:rPr lang="cs-CZ" sz="2400" dirty="0"/>
              <a:t> </a:t>
            </a:r>
            <a:r>
              <a:rPr lang="cs-CZ" sz="2400" dirty="0" err="1"/>
              <a:t>sekrecu</a:t>
            </a:r>
            <a:r>
              <a:rPr lang="cs-CZ" sz="2400" dirty="0"/>
              <a:t> </a:t>
            </a:r>
            <a:r>
              <a:rPr lang="cs-CZ" sz="2400" dirty="0" err="1"/>
              <a:t>glukagonu</a:t>
            </a:r>
            <a:r>
              <a:rPr lang="cs-CZ" sz="2400" dirty="0"/>
              <a:t>) – tbl forma</a:t>
            </a:r>
          </a:p>
          <a:p>
            <a:pPr marL="51435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cs-CZ" sz="2400" dirty="0"/>
              <a:t>nebo přímo </a:t>
            </a:r>
            <a:r>
              <a:rPr lang="cs-CZ" sz="2400" u="sng" dirty="0"/>
              <a:t>agonisté GLP-1 </a:t>
            </a:r>
            <a:r>
              <a:rPr lang="cs-CZ" sz="2400" dirty="0"/>
              <a:t>– injekční forma</a:t>
            </a:r>
            <a:r>
              <a:rPr lang="cs-CZ" dirty="0"/>
              <a:t> </a:t>
            </a:r>
          </a:p>
          <a:p>
            <a:pPr>
              <a:spcBef>
                <a:spcPts val="0"/>
              </a:spcBef>
            </a:pPr>
            <a:r>
              <a:rPr lang="cs-CZ" b="1" dirty="0" err="1"/>
              <a:t>Glifloziny</a:t>
            </a:r>
            <a:r>
              <a:rPr lang="cs-CZ" dirty="0"/>
              <a:t> (SGLT2 - </a:t>
            </a:r>
            <a:r>
              <a:rPr lang="cs-CZ" dirty="0" err="1"/>
              <a:t>sodium</a:t>
            </a:r>
            <a:r>
              <a:rPr lang="cs-CZ" dirty="0"/>
              <a:t>-</a:t>
            </a:r>
            <a:r>
              <a:rPr lang="cs-CZ" dirty="0" err="1"/>
              <a:t>glucose</a:t>
            </a:r>
            <a:r>
              <a:rPr lang="cs-CZ" dirty="0"/>
              <a:t> co-</a:t>
            </a:r>
            <a:r>
              <a:rPr lang="cs-CZ" dirty="0" err="1"/>
              <a:t>transporter</a:t>
            </a:r>
            <a:r>
              <a:rPr lang="cs-CZ" dirty="0"/>
              <a:t> 2)</a:t>
            </a:r>
            <a:endParaRPr lang="cs-CZ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- zvyšují glykusurii (vyšší vylučování glykemie močí)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- není riziko hypoglykemie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- NÚ: mírně vyšší riziko moč. infekcí</a:t>
            </a:r>
          </a:p>
          <a:p>
            <a:pPr>
              <a:spcBef>
                <a:spcPts val="0"/>
              </a:spcBef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85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- inzulinoterapie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1918952"/>
            <a:ext cx="10962164" cy="476518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200" dirty="0"/>
              <a:t>přibližná endogenní sekrece inzulinu u zdravého 70kg člověka je </a:t>
            </a:r>
            <a:r>
              <a:rPr lang="cs-CZ" sz="2200" b="1" dirty="0"/>
              <a:t>40IU/den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200" dirty="0"/>
              <a:t>z tohoto množství přibližně polovina připadá na </a:t>
            </a:r>
            <a:r>
              <a:rPr lang="cs-CZ" sz="2200" b="1" dirty="0"/>
              <a:t>bazální sekreci</a:t>
            </a:r>
            <a:r>
              <a:rPr lang="cs-CZ" sz="2200" dirty="0"/>
              <a:t>, která není ovlivněna příjmem potravy, druhá polovina sekrece je </a:t>
            </a:r>
            <a:r>
              <a:rPr lang="cs-CZ" sz="2200" b="1" dirty="0"/>
              <a:t>stimulována příjmem potravy</a:t>
            </a:r>
          </a:p>
          <a:p>
            <a:pPr>
              <a:spcBef>
                <a:spcPts val="0"/>
              </a:spcBef>
            </a:pPr>
            <a:r>
              <a:rPr lang="cs-CZ" sz="2200" dirty="0"/>
              <a:t>z hlediska působení dělíme na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200" u="sng" dirty="0"/>
              <a:t>krátkodobě působící </a:t>
            </a:r>
            <a:r>
              <a:rPr lang="cs-CZ" sz="2200" dirty="0"/>
              <a:t>inzuliny: používají se k pokrytí potřeby inzulinu v souvislosti s jídlem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200" u="sng" dirty="0"/>
              <a:t>dlouhodobě působící</a:t>
            </a:r>
            <a:r>
              <a:rPr lang="cs-CZ" sz="2200" dirty="0"/>
              <a:t> inzuliny: požívají se k nahrazení bazální inzulinové sekrece</a:t>
            </a:r>
          </a:p>
          <a:p>
            <a:pPr marL="51435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cs-CZ" sz="2200" u="sng" dirty="0"/>
              <a:t>paramixované</a:t>
            </a:r>
            <a:r>
              <a:rPr lang="cs-CZ" sz="2200" dirty="0"/>
              <a:t> inzuliny (kombinace krátkodobých a dlouhodobých inzulinů)</a:t>
            </a:r>
          </a:p>
          <a:p>
            <a:pPr>
              <a:spcBef>
                <a:spcPts val="0"/>
              </a:spcBef>
            </a:pPr>
            <a:r>
              <a:rPr lang="cs-CZ" sz="2200" dirty="0"/>
              <a:t>z hlediska výroby rozeznáváme: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200" u="sng" dirty="0"/>
              <a:t>humánní inzuliny</a:t>
            </a:r>
            <a:endParaRPr lang="cs-CZ" sz="22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200" u="sng" dirty="0"/>
              <a:t>analoga</a:t>
            </a:r>
            <a:r>
              <a:rPr lang="cs-CZ" sz="2200" dirty="0"/>
              <a:t> = rekombinantně připravené humánní inzuliny, </a:t>
            </a:r>
          </a:p>
          <a:p>
            <a:pPr marL="914400" lvl="1" indent="-457200">
              <a:spcBef>
                <a:spcPts val="0"/>
              </a:spcBef>
              <a:buFontTx/>
              <a:buChar char="-"/>
            </a:pPr>
            <a:r>
              <a:rPr lang="cs-CZ" sz="1800" dirty="0"/>
              <a:t>od humánních inzulinů se liší různými modifikacemi molekul měnících jejich farmakokinetický profil</a:t>
            </a:r>
          </a:p>
          <a:p>
            <a:pPr marL="914400" lvl="1" indent="-457200">
              <a:spcBef>
                <a:spcPts val="0"/>
              </a:spcBef>
              <a:buFontTx/>
              <a:buChar char="-"/>
            </a:pPr>
            <a:r>
              <a:rPr lang="cs-CZ" sz="1800" dirty="0"/>
              <a:t>získávají výhodnější vlastnosti (např.  ty </a:t>
            </a:r>
            <a:r>
              <a:rPr lang="cs-CZ" sz="1800" dirty="0" err="1"/>
              <a:t>dlohodobé</a:t>
            </a:r>
            <a:r>
              <a:rPr lang="cs-CZ" sz="1800" dirty="0"/>
              <a:t> působí déle a mají menší riziko hypoglykemií, krátkodobé mají rychlejší nástup a kratší trvání účinku)</a:t>
            </a:r>
          </a:p>
        </p:txBody>
      </p:sp>
    </p:spTree>
    <p:extLst>
      <p:ext uri="{BB962C8B-B14F-4D97-AF65-F5344CB8AC3E}">
        <p14:creationId xmlns:p14="http://schemas.microsoft.com/office/powerpoint/2010/main" val="286224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- inzulinoterapie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1970468"/>
            <a:ext cx="10962164" cy="375145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rozlišujeme dvojí typ inzulinoterapie: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b="1" dirty="0"/>
              <a:t>intenzifikovaný inzulinový režim </a:t>
            </a:r>
            <a:r>
              <a:rPr lang="cs-CZ" dirty="0"/>
              <a:t>IIR: pacient aplikuje během dne 3x krátkodobě působící inzulin vždy před jídlem a 1x denně (většinou večer) dlouhodobě působící inzulin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dirty="0"/>
              <a:t>tento režim se nejvíce přibližuje fyziologické sekreci inzulinu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dirty="0"/>
              <a:t>poměr dlouhodobého a krátkodobého inzulinu je přibližně 50:50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konvenční inzulinoterapie</a:t>
            </a:r>
            <a:r>
              <a:rPr lang="cs-CZ" dirty="0"/>
              <a:t>: paramixované inzilin 2x denně, ráno 2/3 dávky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197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– inzulínová pumpa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957589"/>
            <a:ext cx="7195883" cy="12463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elektronický přístroj fungující na principu </a:t>
            </a:r>
            <a:r>
              <a:rPr lang="cs-CZ" b="1" dirty="0">
                <a:solidFill>
                  <a:schemeClr val="tx1"/>
                </a:solidFill>
              </a:rPr>
              <a:t>kontinuální subkutánní inzulinové infuze</a:t>
            </a:r>
            <a:r>
              <a:rPr lang="cs-CZ" dirty="0"/>
              <a:t> sloužící ke kompenzaci diabetu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63" y="141667"/>
            <a:ext cx="4812406" cy="3440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155" y="3120711"/>
            <a:ext cx="104834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součásti pumpy: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dirty="0"/>
              <a:t> </a:t>
            </a:r>
            <a:r>
              <a:rPr lang="cs-CZ" sz="2400" dirty="0"/>
              <a:t>kontrolní jednotka (kontroluje pozici pístu, dávkuje v řádu 0,01 IU)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dirty="0"/>
              <a:t> inzulinový zásobník (rezervoár/cartidge) o objemu 2-3 ml (tj. 200-300 IU)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dirty="0"/>
              <a:t> infuzní set (kanyla + katétr)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při léčbě inzulinovou pumpou je inzulin dávkován infuzí v</a:t>
            </a:r>
            <a:r>
              <a:rPr lang="cs-CZ" sz="2800" b="1" dirty="0"/>
              <a:t> režimu bazál-bolus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používá se jen jeden typ inzulinu – </a:t>
            </a:r>
            <a:r>
              <a:rPr lang="cs-CZ" sz="2800" b="1" dirty="0"/>
              <a:t>rychle působící analog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CAVE riziko ketoacidózy při poruše funkce pumpy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9279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– inzulínová pumpa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1957588"/>
            <a:ext cx="6912200" cy="4417453"/>
          </a:xfrm>
        </p:spPr>
        <p:txBody>
          <a:bodyPr/>
          <a:lstStyle/>
          <a:p>
            <a:r>
              <a:rPr lang="cs-CZ" sz="2400" dirty="0"/>
              <a:t>součástí může být </a:t>
            </a:r>
            <a:r>
              <a:rPr lang="cs-CZ" b="1" dirty="0"/>
              <a:t>glukózový senzor</a:t>
            </a:r>
          </a:p>
          <a:p>
            <a:pPr marL="0" indent="0">
              <a:buNone/>
            </a:pPr>
            <a:r>
              <a:rPr lang="cs-CZ" sz="2400" b="1" dirty="0"/>
              <a:t>= </a:t>
            </a:r>
            <a:r>
              <a:rPr lang="cs-CZ" sz="2400" dirty="0"/>
              <a:t>tenká elektroda zavedená do podkoží v mezibuněčné tekutině (to znamená do prostředí, odkud buňky získávají kyslík a živiny, včetně glukózy), kde měří hladinu glukózy</a:t>
            </a:r>
          </a:p>
          <a:p>
            <a:pPr marL="0" indent="0">
              <a:buNone/>
            </a:pPr>
            <a:r>
              <a:rPr lang="cs-CZ" sz="2400" dirty="0"/>
              <a:t>- je propojen s vysílačem nebo záznamovým přístrojem, takže měření ze senzoru mohou být buď vysílána do inzulínové pumpy/přístroje kontinuálního monitorování glukózy nebo jsou ukládána a po vyjmutí senzoru nahrána do softwarového programu v počítači</a:t>
            </a:r>
            <a:endParaRPr lang="cs-CZ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28" y="1867437"/>
            <a:ext cx="4687372" cy="31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55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44" y="927278"/>
            <a:ext cx="8399268" cy="56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2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– inzulínová pumpa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1" y="1931831"/>
            <a:ext cx="11078074" cy="471366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Bazál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je podáván ve formě mikrodávek během celého dne (cca 2 až 3 minuty mezi jednotlivými infuzemi)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velikost mikrodávky je nastavena podle fyziologické potřeby a denní aktivity, které se mění v průběhu dne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pumpa umožňuje nastavit si </a:t>
            </a:r>
            <a:r>
              <a:rPr lang="cs-CZ" sz="2000" b="1" dirty="0"/>
              <a:t>bazální profily</a:t>
            </a:r>
            <a:r>
              <a:rPr lang="cs-CZ" sz="2000" dirty="0"/>
              <a:t>, např. na všední a víkendový den, dále </a:t>
            </a:r>
            <a:r>
              <a:rPr lang="cs-CZ" sz="2000" b="1" dirty="0"/>
              <a:t>dočasnou bazální dávku</a:t>
            </a:r>
            <a:r>
              <a:rPr lang="cs-CZ" sz="2000" dirty="0"/>
              <a:t> – tzn. zvýšení bazálu (kvůli zvýšené potřebě inzulinu v souvislosti s nemocí nebo menstruací) či snížení bazálu (při sportu)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/>
              <a:t>Bolus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je jednorázová větší dávka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typy: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- prandiální</a:t>
            </a:r>
            <a:r>
              <a:rPr lang="cs-CZ" sz="2000" dirty="0"/>
              <a:t> pokrývá vzestup glykémie a je podáván před/při/po jídle podle výchozí glykémie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- korekční</a:t>
            </a:r>
            <a:r>
              <a:rPr lang="cs-CZ" sz="2000" dirty="0"/>
              <a:t> je určen ke korekci hyperglykémie, tzv. „dopich“ , je podáván mezi jídly nebo po výměně nefunkčního infuzního setu (z důvodu např. zalomené kanyly)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02" y="3730043"/>
            <a:ext cx="5488546" cy="16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1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493B0-C0FD-4A8A-A7D2-E1156F34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– základní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F8BECE-D9A0-4CF5-888E-7F8A25C5C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550" y="2163763"/>
            <a:ext cx="5750285" cy="3558164"/>
          </a:xfrm>
        </p:spPr>
        <p:txBody>
          <a:bodyPr/>
          <a:lstStyle/>
          <a:p>
            <a:r>
              <a:rPr lang="cs-CZ" sz="2400" dirty="0"/>
              <a:t>Glykemie, hypoglykemie, hyperglykemie</a:t>
            </a:r>
          </a:p>
          <a:p>
            <a:pPr lvl="1"/>
            <a:r>
              <a:rPr lang="cs-CZ" sz="2000" dirty="0"/>
              <a:t>Hladina glukózy v krvi, snížená, zvýšená</a:t>
            </a:r>
          </a:p>
          <a:p>
            <a:r>
              <a:rPr lang="cs-CZ" sz="2400" dirty="0"/>
              <a:t>Inzulin</a:t>
            </a:r>
          </a:p>
          <a:p>
            <a:pPr lvl="1"/>
            <a:r>
              <a:rPr lang="cs-CZ" sz="2000" dirty="0"/>
              <a:t>Pankreatický hormon produkovaný v </a:t>
            </a:r>
            <a:r>
              <a:rPr lang="cs-CZ" sz="2000" dirty="0" err="1"/>
              <a:t>tzb</a:t>
            </a:r>
            <a:r>
              <a:rPr lang="cs-CZ" sz="2000" dirty="0"/>
              <a:t>. B-buňkách </a:t>
            </a:r>
            <a:r>
              <a:rPr lang="cs-CZ" sz="2000" dirty="0" err="1"/>
              <a:t>pankreasu</a:t>
            </a:r>
            <a:endParaRPr lang="cs-CZ" sz="2000" dirty="0"/>
          </a:p>
          <a:p>
            <a:pPr lvl="1"/>
            <a:r>
              <a:rPr lang="cs-CZ" sz="2000" dirty="0"/>
              <a:t>Působí na inzulinový receptor v cílové buňce, umožní transport glukózy z krve do </a:t>
            </a:r>
            <a:r>
              <a:rPr lang="cs-CZ" sz="2000" dirty="0" err="1"/>
              <a:t>buňek</a:t>
            </a:r>
            <a:r>
              <a:rPr lang="cs-CZ" sz="2000" dirty="0"/>
              <a:t> (a potažmo snížení glykémie), zde dochází k dalšímu metabolickému využití </a:t>
            </a:r>
            <a:r>
              <a:rPr lang="cs-CZ" sz="2000" dirty="0" err="1"/>
              <a:t>glukozy</a:t>
            </a:r>
            <a:endParaRPr lang="cs-CZ" sz="2000" dirty="0"/>
          </a:p>
          <a:p>
            <a:pPr lvl="1"/>
            <a:endParaRPr lang="cs-CZ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17A058-DB0D-43CA-93F3-5C1437129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35" y="2524035"/>
            <a:ext cx="4858765" cy="283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54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Obezita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Definice, vztah k interním chorobám, diagnostika, léčba</a:t>
            </a:r>
          </a:p>
        </p:txBody>
      </p:sp>
    </p:spTree>
    <p:extLst>
      <p:ext uri="{BB962C8B-B14F-4D97-AF65-F5344CB8AC3E}">
        <p14:creationId xmlns:p14="http://schemas.microsoft.com/office/powerpoint/2010/main" val="1430264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Obezita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dochází k ní v důsledku </a:t>
            </a:r>
            <a:r>
              <a:rPr lang="cs-CZ" b="1" dirty="0"/>
              <a:t>zmnožení tukové tkáně </a:t>
            </a:r>
            <a:r>
              <a:rPr lang="cs-CZ" dirty="0"/>
              <a:t>při dlouhodobě </a:t>
            </a:r>
            <a:r>
              <a:rPr lang="cs-CZ" b="1" dirty="0"/>
              <a:t>pozitivní energetické bilanci </a:t>
            </a:r>
            <a:r>
              <a:rPr lang="cs-CZ" dirty="0"/>
              <a:t>se současným </a:t>
            </a:r>
            <a:r>
              <a:rPr lang="cs-CZ" b="1" dirty="0"/>
              <a:t>vzestupem tělěsné hmotnosti</a:t>
            </a:r>
            <a:r>
              <a:rPr lang="cs-CZ" dirty="0"/>
              <a:t> nad normální rozmezí</a:t>
            </a:r>
          </a:p>
          <a:p>
            <a:r>
              <a:rPr lang="cs-CZ" dirty="0"/>
              <a:t>v ČR trpí obezitou až 30% populace -&gt; = nejčastější metabolické onemocnění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616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Nepříznivé důsledky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1906073"/>
            <a:ext cx="11065195" cy="457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významný rizikový faktor předčasné aterosklerózy a koronárního postižení</a:t>
            </a:r>
          </a:p>
          <a:p>
            <a:pPr>
              <a:spcBef>
                <a:spcPts val="0"/>
              </a:spcBef>
            </a:pPr>
            <a:r>
              <a:rPr lang="cs-CZ" dirty="0"/>
              <a:t>hypertenze</a:t>
            </a:r>
          </a:p>
          <a:p>
            <a:pPr>
              <a:spcBef>
                <a:spcPts val="0"/>
              </a:spcBef>
            </a:pPr>
            <a:r>
              <a:rPr lang="cs-CZ" dirty="0"/>
              <a:t>poruchy lipidového metabolismu – dyslipidémie</a:t>
            </a:r>
          </a:p>
          <a:p>
            <a:pPr>
              <a:spcBef>
                <a:spcPts val="0"/>
              </a:spcBef>
            </a:pPr>
            <a:r>
              <a:rPr lang="cs-CZ" dirty="0"/>
              <a:t>inzulinorezistence a vývoj DM 2. typu</a:t>
            </a:r>
          </a:p>
          <a:p>
            <a:pPr>
              <a:spcBef>
                <a:spcPts val="0"/>
              </a:spcBef>
            </a:pPr>
            <a:r>
              <a:rPr lang="cs-CZ" dirty="0"/>
              <a:t>žlučníkové kameny a steatóza jater</a:t>
            </a:r>
          </a:p>
          <a:p>
            <a:pPr>
              <a:spcBef>
                <a:spcPts val="0"/>
              </a:spcBef>
            </a:pPr>
            <a:r>
              <a:rPr lang="cs-CZ" dirty="0"/>
              <a:t>spánková apnoe, dušnost, </a:t>
            </a:r>
            <a:r>
              <a:rPr lang="cs-CZ" dirty="0" err="1"/>
              <a:t>Pickwickův</a:t>
            </a:r>
            <a:r>
              <a:rPr lang="cs-CZ" dirty="0"/>
              <a:t> syndrom</a:t>
            </a:r>
          </a:p>
          <a:p>
            <a:pPr>
              <a:spcBef>
                <a:spcPts val="0"/>
              </a:spcBef>
            </a:pPr>
            <a:r>
              <a:rPr lang="cs-CZ" dirty="0"/>
              <a:t>ortopedické potíže při zvýšené zátěži kloubů</a:t>
            </a:r>
          </a:p>
          <a:p>
            <a:pPr>
              <a:spcBef>
                <a:spcPts val="0"/>
              </a:spcBef>
            </a:pPr>
            <a:r>
              <a:rPr lang="cs-CZ" dirty="0"/>
              <a:t>cévní potíže – varixy DKK</a:t>
            </a:r>
          </a:p>
          <a:p>
            <a:pPr>
              <a:spcBef>
                <a:spcPts val="0"/>
              </a:spcBef>
            </a:pPr>
            <a:r>
              <a:rPr lang="cs-CZ" dirty="0"/>
              <a:t>psychické potíže, deprese</a:t>
            </a:r>
          </a:p>
          <a:p>
            <a:pPr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460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Etiopatogeneze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1957589"/>
            <a:ext cx="9890975" cy="4700787"/>
          </a:xfrm>
        </p:spPr>
        <p:txBody>
          <a:bodyPr/>
          <a:lstStyle/>
          <a:p>
            <a:r>
              <a:rPr lang="cs-CZ" dirty="0"/>
              <a:t>podklad vzniku obezity je </a:t>
            </a:r>
            <a:r>
              <a:rPr lang="cs-CZ" b="1" dirty="0"/>
              <a:t>genetický a behaviorální</a:t>
            </a:r>
          </a:p>
          <a:p>
            <a:pPr marL="0" indent="0">
              <a:buNone/>
            </a:pPr>
            <a:r>
              <a:rPr lang="cs-CZ" dirty="0"/>
              <a:t>jelikož se ale genetická složka podmiňující sklony k obezitě populace nijak nemění, veškerý nárůst počtu obézních můžeme přičítat vlivu </a:t>
            </a:r>
            <a:r>
              <a:rPr lang="cs-CZ" b="1" dirty="0"/>
              <a:t>životního stylu</a:t>
            </a:r>
          </a:p>
          <a:p>
            <a:r>
              <a:rPr lang="cs-CZ" dirty="0"/>
              <a:t>nízká fyzická aktivita</a:t>
            </a:r>
          </a:p>
          <a:p>
            <a:r>
              <a:rPr lang="cs-CZ" dirty="0"/>
              <a:t>vysokoenergetická strava, špatné složení stravy</a:t>
            </a:r>
          </a:p>
          <a:p>
            <a:r>
              <a:rPr lang="cs-CZ" dirty="0"/>
              <a:t>vlivy endokrinní, iatrogenní (léky, …)</a:t>
            </a:r>
          </a:p>
          <a:p>
            <a:pPr marL="0" indent="0">
              <a:buNone/>
            </a:pPr>
            <a:r>
              <a:rPr lang="cs-CZ" u="sng" dirty="0"/>
              <a:t>Obezita vzniká při nerovnováze mezi příjmem energie a jeho výdejem.</a:t>
            </a:r>
          </a:p>
          <a:p>
            <a:pPr marL="0" indent="0">
              <a:buNone/>
            </a:pPr>
            <a:r>
              <a:rPr lang="cs-CZ" dirty="0"/>
              <a:t> -&gt; bazální metabolismus, postprandiálně, pohybová aktivita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02" y="270457"/>
            <a:ext cx="2498501" cy="24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8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" y="2253803"/>
            <a:ext cx="11168226" cy="4262906"/>
          </a:xfrm>
        </p:spPr>
        <p:txBody>
          <a:bodyPr/>
          <a:lstStyle/>
          <a:p>
            <a:r>
              <a:rPr lang="cs-CZ" dirty="0"/>
              <a:t>BMI (váha/výška</a:t>
            </a:r>
            <a:r>
              <a:rPr lang="cs-CZ" baseline="30000" dirty="0"/>
              <a:t>2</a:t>
            </a:r>
            <a:r>
              <a:rPr lang="cs-CZ" sz="2400" dirty="0"/>
              <a:t> – </a:t>
            </a:r>
            <a:r>
              <a:rPr lang="cs-CZ" dirty="0"/>
              <a:t>kg/m</a:t>
            </a:r>
            <a:r>
              <a:rPr lang="cs-CZ" baseline="30000" dirty="0"/>
              <a:t>2</a:t>
            </a:r>
          </a:p>
          <a:p>
            <a:r>
              <a:rPr lang="cs-CZ" dirty="0"/>
              <a:t>měření obvodu pasu (muži &gt; 102cm, ženy &gt; 88cm)</a:t>
            </a:r>
          </a:p>
          <a:p>
            <a:r>
              <a:rPr lang="cs-CZ" dirty="0"/>
              <a:t>měření tloušťky kožních řas</a:t>
            </a:r>
          </a:p>
          <a:p>
            <a:r>
              <a:rPr lang="cs-CZ" dirty="0"/>
              <a:t>bioelektrická impedance – stanovení obsahu tukové tkáně, svalů a vody v těle</a:t>
            </a:r>
          </a:p>
          <a:p>
            <a:r>
              <a:rPr lang="cs-CZ" dirty="0"/>
              <a:t>kalorimetrie – vychází z předpokladu, že veškerá energie v těle je nakonec přeměněna v teplo, tzn. měření energetických požadavků organismy + určování energetických hodnot potravin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40" y="0"/>
            <a:ext cx="7401059" cy="25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54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49" y="831273"/>
            <a:ext cx="10419195" cy="782409"/>
          </a:xfrm>
        </p:spPr>
        <p:txBody>
          <a:bodyPr/>
          <a:lstStyle/>
          <a:p>
            <a:r>
              <a:rPr lang="cs-CZ" dirty="0"/>
              <a:t>Typy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1" y="1841679"/>
            <a:ext cx="5975798" cy="485533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Androidní</a:t>
            </a:r>
          </a:p>
          <a:p>
            <a:pPr marL="0" indent="0">
              <a:buNone/>
            </a:pPr>
            <a:r>
              <a:rPr lang="cs-CZ" dirty="0"/>
              <a:t>= hromadění tuku především na hrudníku a břiše, resp. v dutině břišní, proto také obezita abdominální/viscerální/typ jablka</a:t>
            </a:r>
          </a:p>
          <a:p>
            <a:r>
              <a:rPr lang="cs-CZ" dirty="0"/>
              <a:t>vyšší riziko kardiovaskulárních a metabolických komplikací</a:t>
            </a:r>
          </a:p>
          <a:p>
            <a:pPr marL="0" indent="0">
              <a:buNone/>
            </a:pPr>
            <a:r>
              <a:rPr lang="cs-CZ" b="1" dirty="0"/>
              <a:t>Gynoidní</a:t>
            </a:r>
          </a:p>
          <a:p>
            <a:r>
              <a:rPr lang="cs-CZ" dirty="0"/>
              <a:t>tuk se okládá hlavně na hýždích a stehnech – tvar hrušky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63" y="2228046"/>
            <a:ext cx="5808237" cy="34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07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1944710"/>
            <a:ext cx="11039437" cy="4507605"/>
          </a:xfrm>
        </p:spPr>
        <p:txBody>
          <a:bodyPr/>
          <a:lstStyle/>
          <a:p>
            <a:r>
              <a:rPr lang="cs-CZ" dirty="0"/>
              <a:t>anamnéza – stravovací návyky, množství pohybové aktivity, změny hmotnosti v průběhu života (dětství, puberta, svatba, gravidita, kojení, …)</a:t>
            </a:r>
          </a:p>
          <a:p>
            <a:r>
              <a:rPr lang="cs-CZ" dirty="0"/>
              <a:t>přítomnost endokrinopatie, je velmi vzácná (</a:t>
            </a:r>
            <a:r>
              <a:rPr lang="cs-CZ" dirty="0" err="1"/>
              <a:t>hypothyreóza</a:t>
            </a:r>
            <a:r>
              <a:rPr lang="cs-CZ" dirty="0"/>
              <a:t>, </a:t>
            </a:r>
            <a:r>
              <a:rPr lang="cs-CZ" dirty="0" err="1"/>
              <a:t>inzulinom</a:t>
            </a:r>
            <a:r>
              <a:rPr lang="cs-CZ" dirty="0"/>
              <a:t>,</a:t>
            </a:r>
            <a:r>
              <a:rPr lang="cs-CZ" dirty="0" err="1"/>
              <a:t>Cushingův</a:t>
            </a:r>
            <a:r>
              <a:rPr lang="cs-CZ" dirty="0"/>
              <a:t> syndrom, )</a:t>
            </a:r>
          </a:p>
          <a:p>
            <a:r>
              <a:rPr lang="cs-CZ" dirty="0"/>
              <a:t>FA: nedostatečná substituce hormonů štítnice, nadměrné dávky kortikosteroidů, estrogenů, tricyklická antidepresiva, inzulin</a:t>
            </a:r>
          </a:p>
          <a:p>
            <a:r>
              <a:rPr lang="cs-CZ" dirty="0"/>
              <a:t>fyzikální vyšetření – BMI, kožní řasy, obvod pasu, bioimpedance – nárůst viscerálního tuku u žen &gt; 30%, muži &gt; 25%</a:t>
            </a:r>
          </a:p>
          <a:p>
            <a:r>
              <a:rPr lang="cs-CZ" dirty="0"/>
              <a:t>laboratoř – lipidogram, glykémie, glykovaný hemoglobin, jaterní testy, hormony štítnice, popř. došetřit kůru nadledvin, gonády, hypofýzu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461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1970468"/>
            <a:ext cx="10872012" cy="4327301"/>
          </a:xfrm>
        </p:spPr>
        <p:txBody>
          <a:bodyPr/>
          <a:lstStyle/>
          <a:p>
            <a:r>
              <a:rPr lang="cs-CZ" dirty="0"/>
              <a:t>vždy komplexní</a:t>
            </a:r>
          </a:p>
          <a:p>
            <a:r>
              <a:rPr lang="cs-CZ" dirty="0"/>
              <a:t>dieta se sníženým obsahem energie</a:t>
            </a:r>
          </a:p>
          <a:p>
            <a:r>
              <a:rPr lang="cs-CZ" dirty="0"/>
              <a:t>zvýšená pohybová aktivita (cyklická, trvalá, intenzita – 70% TF: 220- věk)</a:t>
            </a:r>
          </a:p>
          <a:p>
            <a:r>
              <a:rPr lang="cs-CZ" dirty="0"/>
              <a:t>psychoterapie</a:t>
            </a:r>
          </a:p>
          <a:p>
            <a:r>
              <a:rPr lang="cs-CZ" dirty="0"/>
              <a:t>farmakoterapie – u pac. s BMI &gt; 30 + DM + hypertenze + hyperlipoproteinémi -&gt; Orlistat, Mysimba, liraglutid</a:t>
            </a:r>
          </a:p>
          <a:p>
            <a:r>
              <a:rPr lang="cs-CZ" dirty="0"/>
              <a:t>chirurgická – při BMI &gt; 40, popř. při zdravotních komplikacích &gt; 35: žaludeční bandáž (bariatrie), žaludeční bypass, v současné době nejvíc sleeve gastrectomy (rukávová gastrektomie)</a:t>
            </a:r>
          </a:p>
        </p:txBody>
      </p:sp>
    </p:spTree>
    <p:extLst>
      <p:ext uri="{BB962C8B-B14F-4D97-AF65-F5344CB8AC3E}">
        <p14:creationId xmlns:p14="http://schemas.microsoft.com/office/powerpoint/2010/main" val="4192316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49" y="831273"/>
            <a:ext cx="10419195" cy="701313"/>
          </a:xfrm>
        </p:spPr>
        <p:txBody>
          <a:bodyPr/>
          <a:lstStyle/>
          <a:p>
            <a:r>
              <a:rPr lang="cs-CZ" dirty="0"/>
              <a:t>Rukávová gastrektomie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03" y="1584101"/>
            <a:ext cx="5838083" cy="5273899"/>
          </a:xfrm>
        </p:spPr>
      </p:pic>
    </p:spTree>
    <p:extLst>
      <p:ext uri="{BB962C8B-B14F-4D97-AF65-F5344CB8AC3E}">
        <p14:creationId xmlns:p14="http://schemas.microsoft.com/office/powerpoint/2010/main" val="3243967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syndrom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1" y="1906073"/>
            <a:ext cx="7531190" cy="47651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soubor rizikových faktorů/onemocnění, která se často vyskytují společně a která vedou k předčasnému rozvoji aterosklerózy a DM 2. typu</a:t>
            </a:r>
          </a:p>
          <a:p>
            <a:r>
              <a:rPr lang="cs-CZ" dirty="0"/>
              <a:t>patří sem: abdominální obezita + arteriální hypertenze, dyslipidémie (↑TAG, ↓HDL), porucha metabolismu glukózy (inz. rezistence, porucha glukózové tolerance, prediabetes)  </a:t>
            </a:r>
          </a:p>
          <a:p>
            <a:r>
              <a:rPr lang="cs-CZ" dirty="0"/>
              <a:t>představuje výrazný prozánětlivý, prokoagulační a proaterogenní stav !!</a:t>
            </a:r>
          </a:p>
          <a:p>
            <a:r>
              <a:rPr lang="cs-CZ" dirty="0"/>
              <a:t>patogeneze: pozit. RA stran ICHS + </a:t>
            </a:r>
            <a:r>
              <a:rPr lang="cs-CZ" u="sng" dirty="0"/>
              <a:t>nevhodný životní styl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60" y="581226"/>
            <a:ext cx="35433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- definice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1918952"/>
            <a:ext cx="10895526" cy="468790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komplexní chronické metabolické onemocnění, které vzniká v důsledku absolutního nebo relativního nedostatku inzulinu</a:t>
            </a:r>
          </a:p>
          <a:p>
            <a:r>
              <a:rPr lang="cs-CZ" dirty="0"/>
              <a:t>organizmus není schopen zpracovávat glukózu jako za fyziologických podmínek, což vede k protrahované hyperglykémii</a:t>
            </a:r>
          </a:p>
          <a:p>
            <a:pPr lvl="0"/>
            <a:r>
              <a:rPr lang="cs-CZ" b="1" dirty="0"/>
              <a:t>normální hodnoty lačné glykemie: 3,5-5,6 mmol/l</a:t>
            </a:r>
          </a:p>
        </p:txBody>
      </p:sp>
    </p:spTree>
    <p:extLst>
      <p:ext uri="{BB962C8B-B14F-4D97-AF65-F5344CB8AC3E}">
        <p14:creationId xmlns:p14="http://schemas.microsoft.com/office/powerpoint/2010/main" val="2140775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syndrom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1906072"/>
            <a:ext cx="6297769" cy="4855335"/>
          </a:xfrm>
        </p:spPr>
        <p:txBody>
          <a:bodyPr/>
          <a:lstStyle/>
          <a:p>
            <a:r>
              <a:rPr lang="cs-CZ" dirty="0"/>
              <a:t>výskyt komplikací je dán vystupňovaným rizikem v důsledku působení kombinace několika rizikových faktorů metabolického syndromu</a:t>
            </a:r>
          </a:p>
          <a:p>
            <a:r>
              <a:rPr lang="cs-CZ" dirty="0"/>
              <a:t>je třeba aktivně pátrat po osobách s metabolickým syndromem a včas u nich zahájit intervenci jednotlivých rizikových faktorů, aby se snížilo riziko pro kardiovaskulární či cerebrovaskulární onemocnění + aby se snížilo riziko rozvoje DM 2. typu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03" y="2079"/>
            <a:ext cx="5342798" cy="68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9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Nefrologie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Definice selhání ledvin, rozdíl mezi akutním a chronických selháním ledvin, klinické projevy, diagnostika u obou typů, rozdíly v léčbě, režimová opatření, přístrojová terapie, chirurgická terapie</a:t>
            </a:r>
          </a:p>
        </p:txBody>
      </p:sp>
    </p:spTree>
    <p:extLst>
      <p:ext uri="{BB962C8B-B14F-4D97-AF65-F5344CB8AC3E}">
        <p14:creationId xmlns:p14="http://schemas.microsoft.com/office/powerpoint/2010/main" val="3976278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9BA79-1C3E-4766-9F2A-12B4EE84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ledvin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7E307-0989-4F76-B6F7-5DD983203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vylučovací funkce: látky které jsou v těle v přebytku </a:t>
            </a:r>
          </a:p>
          <a:p>
            <a:pPr lvl="1"/>
            <a:r>
              <a:rPr lang="cs-CZ" dirty="0"/>
              <a:t>voda, zplodiny metabolismu: KM, kreatinin…, minerály: Na, Cl, K, P, …</a:t>
            </a:r>
          </a:p>
          <a:p>
            <a:r>
              <a:rPr lang="cs-CZ" dirty="0"/>
              <a:t>endokrinní funkce: </a:t>
            </a:r>
          </a:p>
          <a:p>
            <a:pPr lvl="1"/>
            <a:r>
              <a:rPr lang="cs-CZ" dirty="0"/>
              <a:t>renin : udržuje složení krevní plazmy a podílí se na regulaci TK</a:t>
            </a:r>
          </a:p>
          <a:p>
            <a:pPr lvl="1"/>
            <a:r>
              <a:rPr lang="cs-CZ" dirty="0"/>
              <a:t>erytropoetin: reguluje tvorbu červených krvinek</a:t>
            </a:r>
          </a:p>
          <a:p>
            <a:pPr lvl="1"/>
            <a:r>
              <a:rPr lang="cs-CZ" dirty="0"/>
              <a:t>vitamin D:  přeměna na kalcitriol, podílí se na řízení metabolismu Ca v kostech</a:t>
            </a:r>
          </a:p>
          <a:p>
            <a:r>
              <a:rPr lang="cs-CZ" dirty="0"/>
              <a:t>udržování acidobazické rovnováhy</a:t>
            </a: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868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549" y="831273"/>
            <a:ext cx="10419195" cy="933133"/>
          </a:xfrm>
        </p:spPr>
        <p:txBody>
          <a:bodyPr/>
          <a:lstStyle/>
          <a:p>
            <a:r>
              <a:rPr lang="cs-CZ" dirty="0"/>
              <a:t>Prokrvení ledviny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331" y="2163762"/>
            <a:ext cx="7418230" cy="4423378"/>
          </a:xfrm>
        </p:spPr>
        <p:txBody>
          <a:bodyPr/>
          <a:lstStyle/>
          <a:p>
            <a:r>
              <a:rPr lang="cs-CZ" dirty="0"/>
              <a:t>průtok krve ledvinami je 1-1,5 litrů/min (20-25% srdečního výdeje)</a:t>
            </a:r>
          </a:p>
          <a:p>
            <a:r>
              <a:rPr lang="cs-CZ" dirty="0"/>
              <a:t>tzn. 1500-2000 litrů / 24 hod</a:t>
            </a:r>
          </a:p>
          <a:p>
            <a:r>
              <a:rPr lang="cs-CZ" dirty="0"/>
              <a:t>z toho vzniká cca 180 litrů infiltrátu/24 hod</a:t>
            </a:r>
          </a:p>
          <a:p>
            <a:r>
              <a:rPr lang="cs-CZ" dirty="0"/>
              <a:t>močíme cca 1,5 litrů denně (tj zpětnou resorpcí se moč koncentruje cca 100x)</a:t>
            </a:r>
          </a:p>
        </p:txBody>
      </p:sp>
      <p:pic>
        <p:nvPicPr>
          <p:cNvPr id="31746" name="Picture 2" descr="https://lh6.googleusercontent.com/5eAJkqeUef-FqBe3cH_qoJRqgTZfy4LwuEPAOpmmez2q57szAjaQOPqys-gs3L5wSzdv8iwiQ1UUBnUVaecfRFr1oNG9kyPeRzGjNlDdkodGXn8eHkbUS87PCOBTE2MLRIpJieQ"/>
          <p:cNvPicPr>
            <a:picLocks noChangeAspect="1" noChangeArrowheads="1"/>
          </p:cNvPicPr>
          <p:nvPr/>
        </p:nvPicPr>
        <p:blipFill rotWithShape="1">
          <a:blip r:embed="rId2"/>
          <a:srcRect t="2321" r="5654" b="9987"/>
          <a:stretch/>
        </p:blipFill>
        <p:spPr bwMode="auto">
          <a:xfrm>
            <a:off x="141746" y="1880315"/>
            <a:ext cx="3696158" cy="470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Glomerulární filtrace - GF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580" y="1970469"/>
            <a:ext cx="10962164" cy="4371966"/>
          </a:xfrm>
        </p:spPr>
        <p:txBody>
          <a:bodyPr/>
          <a:lstStyle/>
          <a:p>
            <a:r>
              <a:rPr lang="cs-CZ" dirty="0"/>
              <a:t>kreatinin je látka obsažena ve svalstvu, která na sebe navazuje fosfát a je důležitá pro vytvoření energetické rezervy svalu – při kontrakci se fosfát uvolní a naváže na ADP za vzniku ATP</a:t>
            </a:r>
          </a:p>
          <a:p>
            <a:r>
              <a:rPr lang="cs-CZ" dirty="0"/>
              <a:t>hladina kreatininu  závisí na množství svalové hmoty, proto používáme k odhadu GF výpočet dle Cockcrofta- Gaulta :</a:t>
            </a:r>
          </a:p>
          <a:p>
            <a:r>
              <a:rPr lang="cs-CZ" dirty="0"/>
              <a:t>Muži: GF =      </a:t>
            </a:r>
            <a:r>
              <a:rPr lang="cs-CZ" u="sng" dirty="0"/>
              <a:t>(140- věk ) x hmotnost</a:t>
            </a:r>
            <a:endParaRPr lang="cs-CZ" dirty="0"/>
          </a:p>
          <a:p>
            <a:pPr>
              <a:buNone/>
            </a:pPr>
            <a:r>
              <a:rPr lang="cs-CZ" dirty="0"/>
              <a:t>                                49 x </a:t>
            </a:r>
            <a:r>
              <a:rPr lang="cs-CZ" dirty="0" err="1"/>
              <a:t>Krea</a:t>
            </a:r>
            <a:r>
              <a:rPr lang="cs-CZ" dirty="0"/>
              <a:t>/S</a:t>
            </a:r>
          </a:p>
          <a:p>
            <a:r>
              <a:rPr lang="cs-CZ" dirty="0"/>
              <a:t>Ženy:  GF =     </a:t>
            </a:r>
            <a:r>
              <a:rPr lang="cs-CZ" u="sng" dirty="0"/>
              <a:t>(140-věk) x hmotnost</a:t>
            </a:r>
            <a:r>
              <a:rPr lang="cs-CZ" dirty="0"/>
              <a:t>      x 0.85                 </a:t>
            </a:r>
          </a:p>
          <a:p>
            <a:pPr marL="0" indent="0">
              <a:buNone/>
            </a:pPr>
            <a:r>
              <a:rPr lang="cs-CZ" dirty="0"/>
              <a:t>                                49 x Krea/S </a:t>
            </a:r>
          </a:p>
          <a:p>
            <a:pPr>
              <a:buNone/>
            </a:pP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791" y="792636"/>
            <a:ext cx="10419195" cy="1081665"/>
          </a:xfrm>
        </p:spPr>
        <p:txBody>
          <a:bodyPr/>
          <a:lstStyle/>
          <a:p>
            <a:r>
              <a:rPr lang="cs-CZ" dirty="0"/>
              <a:t>Akutní selhání ledvin - ASL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944" y="1983346"/>
            <a:ext cx="11000800" cy="3738582"/>
          </a:xfrm>
        </p:spPr>
        <p:txBody>
          <a:bodyPr/>
          <a:lstStyle/>
          <a:p>
            <a:r>
              <a:rPr lang="cs-CZ" dirty="0"/>
              <a:t>definice: náhlé vzniklé (hodiny až dny) často reverzibilní zhoršení exkrečních a metabolických funkci ledvin (prof. </a:t>
            </a:r>
            <a:r>
              <a:rPr lang="cs-CZ" dirty="0" err="1"/>
              <a:t>Teplan</a:t>
            </a:r>
            <a:r>
              <a:rPr lang="cs-CZ" dirty="0"/>
              <a:t>)</a:t>
            </a:r>
          </a:p>
          <a:p>
            <a:r>
              <a:rPr lang="cs-CZ" dirty="0"/>
              <a:t>jinak řečeno, ledviny nejsou schopny udržovat elektrolytovou a acidobazickou rovnováhu, eliminovat metabolity a toxické látky</a:t>
            </a:r>
          </a:p>
          <a:p>
            <a:endParaRPr lang="cs-CZ" dirty="0"/>
          </a:p>
          <a:p>
            <a:r>
              <a:rPr lang="cs-CZ" dirty="0"/>
              <a:t>akutní poškození ledvin</a:t>
            </a:r>
          </a:p>
          <a:p>
            <a:r>
              <a:rPr lang="cs-CZ" dirty="0"/>
              <a:t>akutní selhání ledvin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Klinicky dochází 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poklesu glomerulární funkce</a:t>
            </a:r>
          </a:p>
          <a:p>
            <a:r>
              <a:rPr lang="cs-CZ" dirty="0"/>
              <a:t>akutní tubulární ischemii</a:t>
            </a:r>
          </a:p>
          <a:p>
            <a:r>
              <a:rPr lang="cs-CZ" dirty="0"/>
              <a:t>retenci N-látek a uremických toxinů</a:t>
            </a:r>
          </a:p>
          <a:p>
            <a:r>
              <a:rPr lang="cs-CZ" dirty="0"/>
              <a:t>rozvratu elektrolytového hospodářství</a:t>
            </a:r>
          </a:p>
          <a:p>
            <a:r>
              <a:rPr lang="cs-CZ" dirty="0"/>
              <a:t>snížení tvorby moče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tubulární ischemie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základním patofyziologickým podkladem ASL je ischemie nebo toxické poškození tubulární buňky (i v případech glomerulárních a vaskulárních lézí)</a:t>
            </a:r>
          </a:p>
          <a:p>
            <a:r>
              <a:rPr lang="cs-CZ" dirty="0"/>
              <a:t>lehčí poškození tubulární buňky vede k subcelulárnímu poškození buňky, která je schopna se zregenerovat a některé buňky zanikají apoptózou, ale bez tvorby jizev</a:t>
            </a:r>
          </a:p>
          <a:p>
            <a:r>
              <a:rPr lang="cs-CZ" dirty="0"/>
              <a:t>těžší poškození tubulární buňky vede k nekróze, epitel ztrácí integritu a hojí se jizvou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Mortalita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akutní selhání ledvin 8%</a:t>
            </a:r>
          </a:p>
          <a:p>
            <a:endParaRPr lang="cs-CZ" dirty="0"/>
          </a:p>
          <a:p>
            <a:r>
              <a:rPr lang="cs-CZ" dirty="0"/>
              <a:t>v rámci multiorgánového selhání 50-80%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akutního renálního selhání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3243" y="2163763"/>
            <a:ext cx="6536986" cy="3558164"/>
          </a:xfrm>
        </p:spPr>
        <p:txBody>
          <a:bodyPr/>
          <a:lstStyle/>
          <a:p>
            <a:r>
              <a:rPr lang="cs-CZ" dirty="0"/>
              <a:t>prerenální  71%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renální 20%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postrenální 9%</a:t>
            </a:r>
            <a:endParaRPr lang="en-US" dirty="0"/>
          </a:p>
        </p:txBody>
      </p:sp>
      <p:pic>
        <p:nvPicPr>
          <p:cNvPr id="1026" name="Picture 2" descr="https://lh3.googleusercontent.com/1SyOsVOGFIhxY3Xo_waGFwcjDVBal_AGL4ORcM7WggXHRzu7KCzaGw5mMleVPsRN31sjxSTVUrb6tRKRAMUXjypK7TNZXuBQUOMOg8Yh78pPNB2hOJjleetpYCXbJEaKr0A9Vy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481" y="2198451"/>
            <a:ext cx="3054485" cy="4046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49" y="831274"/>
            <a:ext cx="10419195" cy="984648"/>
          </a:xfrm>
        </p:spPr>
        <p:txBody>
          <a:bodyPr/>
          <a:lstStyle/>
          <a:p>
            <a:r>
              <a:rPr lang="cs-CZ" dirty="0"/>
              <a:t>Diabetes mellitus 1. typu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0" y="1790163"/>
            <a:ext cx="7186412" cy="4855335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= </a:t>
            </a:r>
            <a:r>
              <a:rPr lang="cs-CZ" sz="2400" u="sng" dirty="0"/>
              <a:t>autoimunitní</a:t>
            </a:r>
            <a:r>
              <a:rPr lang="cs-CZ" sz="2400" dirty="0"/>
              <a:t> onemocnění, při němž dochází k postupné destrukci </a:t>
            </a:r>
            <a:r>
              <a:rPr lang="el-GR" sz="2400" dirty="0"/>
              <a:t>β</a:t>
            </a:r>
            <a:r>
              <a:rPr lang="cs-CZ" sz="2400" dirty="0"/>
              <a:t>-buněk pankreatu a k snížení až vymizení endogenní sekrece inzulinu</a:t>
            </a:r>
          </a:p>
          <a:p>
            <a:pPr lvl="0"/>
            <a:r>
              <a:rPr lang="cs-CZ" sz="2400" dirty="0"/>
              <a:t>k destrukci </a:t>
            </a:r>
            <a:r>
              <a:rPr lang="el-GR" sz="2400" dirty="0"/>
              <a:t>β</a:t>
            </a:r>
            <a:r>
              <a:rPr lang="cs-CZ" sz="2400" dirty="0"/>
              <a:t>-buněk dochází vlivem </a:t>
            </a:r>
            <a:r>
              <a:rPr lang="cs-CZ" sz="2400" b="1" dirty="0"/>
              <a:t>lymfocytární infiltrace </a:t>
            </a:r>
            <a:r>
              <a:rPr lang="cs-CZ" sz="2400" dirty="0"/>
              <a:t>Langerhansových ostrůvků pankreatu</a:t>
            </a:r>
          </a:p>
          <a:p>
            <a:pPr lvl="0"/>
            <a:r>
              <a:rPr lang="cs-CZ" sz="2400" dirty="0"/>
              <a:t>v konečném stadiu onemocnění je pacient plně závislý na podávání exogenního inzulinu</a:t>
            </a:r>
          </a:p>
          <a:p>
            <a:pPr lvl="0"/>
            <a:r>
              <a:rPr lang="cs-CZ" sz="2400" dirty="0"/>
              <a:t>manifestace většinou v mladším věku (LADA  - </a:t>
            </a:r>
            <a:r>
              <a:rPr lang="cs-CZ" sz="2400" dirty="0" err="1"/>
              <a:t>latent</a:t>
            </a:r>
            <a:r>
              <a:rPr lang="cs-CZ" sz="2400" dirty="0"/>
              <a:t> </a:t>
            </a:r>
            <a:r>
              <a:rPr lang="cs-CZ" sz="2400" dirty="0" err="1"/>
              <a:t>autoimmune</a:t>
            </a:r>
            <a:r>
              <a:rPr lang="cs-CZ" sz="2400" dirty="0"/>
              <a:t> diabetes in </a:t>
            </a:r>
            <a:r>
              <a:rPr lang="cs-CZ" sz="2400" dirty="0" err="1"/>
              <a:t>adults</a:t>
            </a:r>
            <a:r>
              <a:rPr lang="cs-CZ" sz="2400" dirty="0"/>
              <a:t>)</a:t>
            </a:r>
          </a:p>
          <a:p>
            <a:r>
              <a:rPr lang="cs-CZ" sz="2400" dirty="0"/>
              <a:t>hraje zde menší roli genetická složky (90% DM 1. typu nemá rodiče s DM 1.typu)</a:t>
            </a:r>
          </a:p>
          <a:p>
            <a:r>
              <a:rPr lang="cs-CZ" sz="2400" dirty="0"/>
              <a:t>vede k celoživotní závislosti na inzulínu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5"/>
          <a:stretch/>
        </p:blipFill>
        <p:spPr>
          <a:xfrm>
            <a:off x="7585656" y="2855161"/>
            <a:ext cx="4606344" cy="3138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5656" y="1931831"/>
            <a:ext cx="4456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Langerhansův ostrůvek (endokrinní část pankreatu) obklopený exokrinními acinárními buňkami</a:t>
            </a:r>
          </a:p>
        </p:txBody>
      </p:sp>
    </p:spTree>
    <p:extLst>
      <p:ext uri="{BB962C8B-B14F-4D97-AF65-F5344CB8AC3E}">
        <p14:creationId xmlns:p14="http://schemas.microsoft.com/office/powerpoint/2010/main" val="3249983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Prerenální</a:t>
            </a:r>
            <a:r>
              <a:rPr lang="cs-CZ" dirty="0"/>
              <a:t> příčiny ASL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338" y="1983346"/>
            <a:ext cx="10936406" cy="4495275"/>
          </a:xfrm>
        </p:spPr>
        <p:txBody>
          <a:bodyPr/>
          <a:lstStyle/>
          <a:p>
            <a:r>
              <a:rPr lang="cs-CZ" dirty="0"/>
              <a:t>snížení intravaskulárního objemu</a:t>
            </a:r>
          </a:p>
          <a:p>
            <a:pPr lvl="1"/>
            <a:r>
              <a:rPr lang="cs-CZ" u="sng" dirty="0"/>
              <a:t>objemová deplece </a:t>
            </a:r>
            <a:r>
              <a:rPr lang="cs-CZ" dirty="0"/>
              <a:t>(krevní ztráty, </a:t>
            </a:r>
            <a:r>
              <a:rPr lang="cs-CZ" dirty="0" err="1"/>
              <a:t>ztráty</a:t>
            </a:r>
            <a:r>
              <a:rPr lang="cs-CZ" dirty="0"/>
              <a:t> elektrolytů , ztráty GIT, renální, kůží, nedostatečný příjem) </a:t>
            </a:r>
          </a:p>
          <a:p>
            <a:pPr lvl="1"/>
            <a:r>
              <a:rPr lang="cs-CZ" u="sng" dirty="0"/>
              <a:t>objemová redistribuce </a:t>
            </a:r>
            <a:r>
              <a:rPr lang="cs-CZ" dirty="0"/>
              <a:t>(vazodilatace , šokové stavy, ascites, hypoproteinémie, nefrotický sy, popáleniny, …)</a:t>
            </a:r>
          </a:p>
          <a:p>
            <a:r>
              <a:rPr lang="cs-CZ" dirty="0"/>
              <a:t>snížení srdečního výdeje: srdeční selhání</a:t>
            </a:r>
          </a:p>
          <a:p>
            <a:r>
              <a:rPr lang="cs-CZ" dirty="0"/>
              <a:t>porucha intrarenální hemodynamiky</a:t>
            </a:r>
          </a:p>
          <a:p>
            <a:pPr lvl="1"/>
            <a:r>
              <a:rPr lang="cs-CZ" dirty="0"/>
              <a:t>NSA (inh. prostaglandinů), ACEi , noradrenalin,  hepatorenální syndrom </a:t>
            </a:r>
          </a:p>
          <a:p>
            <a:r>
              <a:rPr lang="cs-CZ" dirty="0"/>
              <a:t>renovaskulární obstrukce</a:t>
            </a:r>
          </a:p>
          <a:p>
            <a:pPr lvl="1"/>
            <a:r>
              <a:rPr lang="cs-CZ" dirty="0"/>
              <a:t>stenózy a uzávěry RA, trombózy </a:t>
            </a:r>
            <a:r>
              <a:rPr lang="cs-CZ" dirty="0" err="1"/>
              <a:t>ren</a:t>
            </a:r>
            <a:r>
              <a:rPr lang="cs-CZ" dirty="0"/>
              <a:t>. cév, zevní komprese, </a:t>
            </a:r>
            <a:r>
              <a:rPr lang="cs-CZ" dirty="0" err="1"/>
              <a:t>aneurysmata</a:t>
            </a:r>
            <a:br>
              <a:rPr lang="cs-CZ" dirty="0"/>
            </a:br>
            <a:br>
              <a:rPr lang="cs-CZ" dirty="0"/>
            </a:b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Renální příčiny ASL 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glomerulární</a:t>
            </a:r>
          </a:p>
          <a:p>
            <a:pPr lvl="1"/>
            <a:r>
              <a:rPr lang="cs-CZ" dirty="0"/>
              <a:t>rychle progredující glomerulonefritidy (a- ANCA –vaskulitidy, membranózní GN, membranoproliferativní GN ) </a:t>
            </a:r>
          </a:p>
          <a:p>
            <a:pPr lvl="1"/>
            <a:r>
              <a:rPr lang="cs-CZ" dirty="0"/>
              <a:t>akutní postinfekční GN (postreptokoková – dnes vzácná)</a:t>
            </a:r>
          </a:p>
          <a:p>
            <a:pPr lvl="1"/>
            <a:r>
              <a:rPr lang="cs-CZ" dirty="0"/>
              <a:t>maligní hypertenze (hypertenzní krize)</a:t>
            </a:r>
          </a:p>
          <a:p>
            <a:pPr lvl="1"/>
            <a:r>
              <a:rPr lang="cs-CZ" dirty="0"/>
              <a:t> trombotické </a:t>
            </a:r>
            <a:r>
              <a:rPr lang="cs-CZ" dirty="0" err="1"/>
              <a:t>mikroangiopatie</a:t>
            </a:r>
            <a:r>
              <a:rPr lang="cs-CZ" dirty="0"/>
              <a:t> </a:t>
            </a:r>
            <a:br>
              <a:rPr lang="cs-CZ" dirty="0"/>
            </a:b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Renální příčiny ASL 2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tubulární:</a:t>
            </a:r>
            <a:endParaRPr lang="cs-CZ" dirty="0"/>
          </a:p>
          <a:p>
            <a:pPr lvl="1"/>
            <a:r>
              <a:rPr lang="cs-CZ" dirty="0"/>
              <a:t>tubulární nekróza </a:t>
            </a:r>
          </a:p>
          <a:p>
            <a:pPr lvl="2"/>
            <a:r>
              <a:rPr lang="cs-CZ" u="sng" dirty="0"/>
              <a:t>ischemie a nefrotoxicita</a:t>
            </a:r>
            <a:r>
              <a:rPr lang="cs-CZ" dirty="0"/>
              <a:t> : kontrastní látky, ATB, cytostatika, houby, těžké kovy, glykoly…</a:t>
            </a:r>
          </a:p>
          <a:p>
            <a:pPr lvl="2"/>
            <a:r>
              <a:rPr lang="cs-CZ" u="sng" dirty="0"/>
              <a:t>obstrukce: </a:t>
            </a:r>
            <a:r>
              <a:rPr lang="cs-CZ" dirty="0"/>
              <a:t>pigmenturie, rhabdomyolýza,  krystaly, hyperkalcémie, paraprotein ..</a:t>
            </a:r>
          </a:p>
          <a:p>
            <a:pPr lvl="1"/>
            <a:r>
              <a:rPr lang="cs-CZ" dirty="0"/>
              <a:t>akutní intersticiální nefritida</a:t>
            </a:r>
          </a:p>
          <a:p>
            <a:pPr lvl="2"/>
            <a:r>
              <a:rPr lang="cs-CZ" u="sng" dirty="0"/>
              <a:t>léky:</a:t>
            </a:r>
            <a:r>
              <a:rPr lang="cs-CZ" dirty="0"/>
              <a:t>  ATB, NSA , analgetika, diuretika, antikonvulziva..</a:t>
            </a:r>
          </a:p>
          <a:p>
            <a:pPr lvl="2"/>
            <a:r>
              <a:rPr lang="cs-CZ" u="sng" dirty="0"/>
              <a:t>infekce:</a:t>
            </a:r>
            <a:r>
              <a:rPr lang="cs-CZ" dirty="0"/>
              <a:t> CMV, hantavirus, adenoviry, Salmonely, Legionely, Streptokoky, Stafylokoky..</a:t>
            </a:r>
          </a:p>
          <a:p>
            <a:pPr lvl="2"/>
            <a:r>
              <a:rPr lang="cs-CZ" u="sng" dirty="0"/>
              <a:t>infiltrace maligními bb:</a:t>
            </a:r>
            <a:r>
              <a:rPr lang="cs-CZ" dirty="0"/>
              <a:t> hemoblastózy</a:t>
            </a:r>
          </a:p>
          <a:p>
            <a:pPr lvl="2"/>
            <a:r>
              <a:rPr lang="cs-CZ" u="sng" dirty="0"/>
              <a:t>systémové onemocnění:</a:t>
            </a:r>
            <a:r>
              <a:rPr lang="cs-CZ" dirty="0"/>
              <a:t> SLE, sarkoidóza</a:t>
            </a:r>
            <a:br>
              <a:rPr lang="cs-CZ" dirty="0"/>
            </a:b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Postrenální</a:t>
            </a:r>
            <a:r>
              <a:rPr lang="cs-CZ" dirty="0"/>
              <a:t> příčiny ASL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zbytnění prostaty</a:t>
            </a:r>
          </a:p>
          <a:p>
            <a:r>
              <a:rPr lang="cs-CZ" dirty="0"/>
              <a:t>nádory</a:t>
            </a:r>
          </a:p>
          <a:p>
            <a:r>
              <a:rPr lang="cs-CZ" dirty="0"/>
              <a:t>močové kameny</a:t>
            </a:r>
          </a:p>
          <a:p>
            <a:r>
              <a:rPr lang="cs-CZ" dirty="0"/>
              <a:t>stenosa moč. cest (moč. trubice, močovody)</a:t>
            </a:r>
          </a:p>
          <a:p>
            <a:r>
              <a:rPr lang="cs-CZ" dirty="0" err="1"/>
              <a:t>retroperitonealní</a:t>
            </a:r>
            <a:r>
              <a:rPr lang="cs-CZ" dirty="0"/>
              <a:t> fibrosa</a:t>
            </a:r>
          </a:p>
          <a:p>
            <a:r>
              <a:rPr lang="cs-CZ" dirty="0"/>
              <a:t>krevní koagula /moč. měchýř nebo retroperitoneum/</a:t>
            </a:r>
          </a:p>
          <a:p>
            <a:r>
              <a:rPr lang="cs-CZ" dirty="0"/>
              <a:t>atonie, ruptura moč. měchýře, obstrukce PMK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59" y="1918952"/>
            <a:ext cx="10949285" cy="3802975"/>
          </a:xfrm>
        </p:spPr>
        <p:txBody>
          <a:bodyPr/>
          <a:lstStyle/>
          <a:p>
            <a:r>
              <a:rPr lang="cs-CZ" dirty="0"/>
              <a:t>anamnéza: onemocnění ledvin v minulosti, urologická anam., užívání léků, vyloučit  intoxikaci</a:t>
            </a:r>
          </a:p>
          <a:p>
            <a:r>
              <a:rPr lang="cs-CZ" dirty="0"/>
              <a:t>klinika: známky hydratace, krvácení, oběhová kompenzace, uremické příznaky, otoky, diuresa</a:t>
            </a:r>
          </a:p>
          <a:p>
            <a:r>
              <a:rPr lang="cs-CZ" dirty="0"/>
              <a:t>laboratoř: KO, biochemie: Na, K, Cl, Ca, P,  U, Kr, KM, Alb, CB, CK, CKMB, jaterní testy, myoglobin, osmolalita , CRP…</a:t>
            </a:r>
          </a:p>
          <a:p>
            <a:r>
              <a:rPr lang="cs-CZ" dirty="0"/>
              <a:t>zobrazovací metody: UZ břicha, CT, Doppler renálních tepen, IVU..  </a:t>
            </a:r>
          </a:p>
          <a:p>
            <a:r>
              <a:rPr lang="cs-CZ" dirty="0"/>
              <a:t>biopsie</a:t>
            </a:r>
            <a:r>
              <a:rPr lang="cs-CZ" sz="3200" dirty="0"/>
              <a:t>:</a:t>
            </a:r>
            <a:r>
              <a:rPr lang="cs-CZ" dirty="0"/>
              <a:t> při podezření na rychleprogredující glomerulonefritidu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RIFLE dle KDIGO 2012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Risk = AKI 1 (zvýšení Krea &gt;1.5x, pokles diurézy pod 0.5ml/kg/h x 6h   …300 ml /6h  )     </a:t>
            </a:r>
          </a:p>
          <a:p>
            <a:r>
              <a:rPr lang="cs-CZ" dirty="0"/>
              <a:t>Injury = AKI 2 (zvýšení Krea &gt;2x, pokles diurézy pod 0.5 ml/kg/h x 12h  …300 ml /12 h) </a:t>
            </a:r>
          </a:p>
          <a:p>
            <a:r>
              <a:rPr lang="cs-CZ" dirty="0"/>
              <a:t>Failure = AKI 3 (zvýšení Krea &gt;3x nebo Krea &gt;354 umol/l, pokles diurézy pod 0.5 ml/kg/h x 24 h…300 ml/24 h  nebo anurie) .. RRT</a:t>
            </a:r>
          </a:p>
          <a:p>
            <a:r>
              <a:rPr lang="en-US" dirty="0"/>
              <a:t>Loss  (ASL </a:t>
            </a:r>
            <a:r>
              <a:rPr lang="en-US" dirty="0" err="1"/>
              <a:t>déle</a:t>
            </a:r>
            <a:r>
              <a:rPr lang="en-US" dirty="0"/>
              <a:t> &gt; 4 </a:t>
            </a:r>
            <a:r>
              <a:rPr lang="en-US" dirty="0" err="1"/>
              <a:t>týdny</a:t>
            </a:r>
            <a:r>
              <a:rPr lang="en-US" dirty="0"/>
              <a:t> a  &lt; </a:t>
            </a:r>
            <a:r>
              <a:rPr lang="en-US" dirty="0" err="1"/>
              <a:t>než</a:t>
            </a:r>
            <a:r>
              <a:rPr lang="en-US" dirty="0"/>
              <a:t> 3 </a:t>
            </a:r>
            <a:r>
              <a:rPr lang="en-US" dirty="0" err="1"/>
              <a:t>měsíce</a:t>
            </a:r>
            <a:r>
              <a:rPr lang="en-US" dirty="0"/>
              <a:t> )</a:t>
            </a:r>
          </a:p>
          <a:p>
            <a:r>
              <a:rPr lang="en-US" dirty="0"/>
              <a:t>End-stage kidney disease</a:t>
            </a:r>
            <a:endParaRPr lang="cs-CZ" dirty="0"/>
          </a:p>
          <a:p>
            <a:pPr>
              <a:buNone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98094" y="2163763"/>
            <a:ext cx="146650" cy="3558164"/>
          </a:xfrm>
        </p:spPr>
        <p:txBody>
          <a:bodyPr/>
          <a:lstStyle/>
          <a:p>
            <a:br>
              <a:rPr lang="cs-CZ" dirty="0"/>
            </a:br>
            <a:endParaRPr lang="en-US" dirty="0"/>
          </a:p>
        </p:txBody>
      </p:sp>
      <p:pic>
        <p:nvPicPr>
          <p:cNvPr id="32770" name="Picture 2" descr="https://www.postgradualninefrologie.cz/files/moje-vzdelani/obrazky/postgradualni-nefrologie/01_2008/2008_01_zavada_t1.gif?h=6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ASL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fáze: počáteční poškození (</a:t>
            </a:r>
            <a:r>
              <a:rPr lang="cs-CZ" dirty="0" err="1"/>
              <a:t>oligoanurie</a:t>
            </a:r>
            <a:r>
              <a:rPr lang="cs-CZ" dirty="0"/>
              <a:t>),  1-2 týdny</a:t>
            </a:r>
          </a:p>
          <a:p>
            <a:pPr marL="0" indent="0">
              <a:buNone/>
            </a:pPr>
            <a:r>
              <a:rPr lang="cs-CZ" dirty="0"/>
              <a:t>2. fáze:  časné diurézy (</a:t>
            </a:r>
            <a:r>
              <a:rPr lang="cs-CZ" dirty="0" err="1"/>
              <a:t>nárust</a:t>
            </a:r>
            <a:r>
              <a:rPr lang="cs-CZ" dirty="0"/>
              <a:t> diurézy &gt;300 ml/den, nadále vysoké N-látky)</a:t>
            </a:r>
          </a:p>
          <a:p>
            <a:pPr marL="0" indent="0">
              <a:buNone/>
            </a:pPr>
            <a:r>
              <a:rPr lang="cs-CZ" dirty="0"/>
              <a:t>3. fáze: pozdní diurézy (polyurie)</a:t>
            </a:r>
          </a:p>
          <a:p>
            <a:pPr marL="0" indent="0">
              <a:buNone/>
            </a:pPr>
            <a:r>
              <a:rPr lang="cs-CZ" dirty="0"/>
              <a:t>4. fáze reparace (nejdříve glomerulární, později tubulární funkce)</a:t>
            </a:r>
          </a:p>
          <a:p>
            <a:endParaRPr lang="cs-CZ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ASL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5550" y="2163762"/>
            <a:ext cx="10419194" cy="3889307"/>
          </a:xfrm>
        </p:spPr>
        <p:txBody>
          <a:bodyPr/>
          <a:lstStyle/>
          <a:p>
            <a:r>
              <a:rPr lang="cs-CZ" dirty="0"/>
              <a:t>zajistit dostatečnou perfuzi ledvin (MAP 80 mmHg)</a:t>
            </a:r>
          </a:p>
          <a:p>
            <a:r>
              <a:rPr lang="cs-CZ" dirty="0"/>
              <a:t>podpora diurézy</a:t>
            </a:r>
          </a:p>
          <a:p>
            <a:pPr lvl="1"/>
            <a:r>
              <a:rPr lang="cs-CZ" u="sng" dirty="0"/>
              <a:t>infuzní terapie</a:t>
            </a:r>
            <a:r>
              <a:rPr lang="cs-CZ" dirty="0"/>
              <a:t> (CVP, bilance tekutin, kontrola hm.)</a:t>
            </a:r>
          </a:p>
          <a:p>
            <a:pPr lvl="1"/>
            <a:r>
              <a:rPr lang="cs-CZ" u="sng" dirty="0"/>
              <a:t>Diuretika:</a:t>
            </a:r>
            <a:r>
              <a:rPr lang="cs-CZ" dirty="0"/>
              <a:t> Furosemid i.v., musí být vyloučena hypovolémie, lépe kont. podání</a:t>
            </a:r>
          </a:p>
          <a:p>
            <a:r>
              <a:rPr lang="cs-CZ" dirty="0"/>
              <a:t>úprava poruch iontového hospodářství </a:t>
            </a:r>
          </a:p>
          <a:p>
            <a:r>
              <a:rPr lang="cs-CZ" dirty="0"/>
              <a:t>léčba spojená s jednotlivými typy ASL (léčba sepse, srdečního selhání,  glomerulonefritidy…)</a:t>
            </a:r>
          </a:p>
          <a:p>
            <a:r>
              <a:rPr lang="cs-CZ" dirty="0"/>
              <a:t>RRT: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replacenment</a:t>
            </a:r>
            <a:r>
              <a:rPr lang="cs-CZ" dirty="0"/>
              <a:t> </a:t>
            </a:r>
            <a:r>
              <a:rPr lang="cs-CZ" dirty="0" err="1"/>
              <a:t>terapy</a:t>
            </a:r>
            <a:r>
              <a:rPr lang="cs-CZ" dirty="0"/>
              <a:t> (náhrada funkce ledvin)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Chronické renální selhání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096" y="1996225"/>
            <a:ext cx="10910648" cy="4159876"/>
          </a:xfrm>
        </p:spPr>
        <p:txBody>
          <a:bodyPr/>
          <a:lstStyle/>
          <a:p>
            <a:r>
              <a:rPr lang="cs-CZ" u="sng" dirty="0"/>
              <a:t>chronická nefropatie (CKD)</a:t>
            </a:r>
            <a:r>
              <a:rPr lang="cs-CZ" dirty="0"/>
              <a:t>: onemocnění ledvin trvající déle než 3 měsíce se známkami irreverzibility</a:t>
            </a:r>
          </a:p>
          <a:p>
            <a:r>
              <a:rPr lang="cs-CZ" u="sng" dirty="0"/>
              <a:t>chronická renální insuficience (CHRI)</a:t>
            </a:r>
            <a:r>
              <a:rPr lang="cs-CZ" dirty="0"/>
              <a:t>: onemocnění ledvin, kdy jejich funkce klesne na takovou úroveň (&lt;50% GF), že dochází k významným změnám extracelulární tekutiny, poruchám exkrečních funkcí a metabolicko- endokrinních funkcí ledvin</a:t>
            </a:r>
          </a:p>
          <a:p>
            <a:r>
              <a:rPr lang="cs-CZ" u="sng" dirty="0"/>
              <a:t>chronické selhání ledvin (CHSL)</a:t>
            </a:r>
            <a:r>
              <a:rPr lang="cs-CZ" dirty="0"/>
              <a:t>: stav, kdy ledviny nejsou schopny udržet elektrolytovou, vodní, metabolickou a endokrinní rovnováhu a eliminovat metabolity a toxické látky a je nutno zahájit náhradu funkce ledvin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69" y="734096"/>
            <a:ext cx="10588676" cy="1313645"/>
          </a:xfrm>
        </p:spPr>
        <p:txBody>
          <a:bodyPr/>
          <a:lstStyle/>
          <a:p>
            <a:r>
              <a:rPr lang="cs-CZ" dirty="0"/>
              <a:t>Lymfocytární infiltrace Langerhansových ostrůvků a destrukce </a:t>
            </a:r>
            <a:r>
              <a:rPr lang="el-GR" dirty="0"/>
              <a:t>β</a:t>
            </a:r>
            <a:r>
              <a:rPr lang="cs-CZ" dirty="0"/>
              <a:t>-buněk pankreatu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0" y="1939690"/>
            <a:ext cx="5782401" cy="4716271"/>
          </a:xfrm>
        </p:spPr>
      </p:pic>
    </p:spTree>
    <p:extLst>
      <p:ext uri="{BB962C8B-B14F-4D97-AF65-F5344CB8AC3E}">
        <p14:creationId xmlns:p14="http://schemas.microsoft.com/office/powerpoint/2010/main" val="15514658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Chronická renální insuficience  (CHRI - CKD)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GF na </a:t>
            </a:r>
            <a:r>
              <a:rPr lang="pl-PL" u="sng" dirty="0"/>
              <a:t>50-20% normy</a:t>
            </a:r>
            <a:r>
              <a:rPr lang="pl-PL" dirty="0"/>
              <a:t> (0,8-0,3 ml/s)</a:t>
            </a:r>
          </a:p>
          <a:p>
            <a:r>
              <a:rPr lang="cs-CZ" dirty="0"/>
              <a:t>změna vnitřního prostředí</a:t>
            </a:r>
          </a:p>
          <a:p>
            <a:pPr lvl="1"/>
            <a:r>
              <a:rPr lang="cs-CZ" dirty="0"/>
              <a:t>dusíkaté látky (U, Kr, KM) </a:t>
            </a:r>
          </a:p>
          <a:p>
            <a:pPr lvl="1"/>
            <a:r>
              <a:rPr lang="cs-CZ" dirty="0"/>
              <a:t>vodní hospodářství</a:t>
            </a:r>
          </a:p>
          <a:p>
            <a:pPr lvl="1"/>
            <a:r>
              <a:rPr lang="cs-CZ" dirty="0"/>
              <a:t>elektrolytová rovnováha</a:t>
            </a:r>
          </a:p>
          <a:p>
            <a:pPr lvl="1"/>
            <a:r>
              <a:rPr lang="cs-CZ" dirty="0" err="1"/>
              <a:t>acidobazická</a:t>
            </a:r>
            <a:r>
              <a:rPr lang="cs-CZ" dirty="0"/>
              <a:t> rovnováha </a:t>
            </a:r>
          </a:p>
          <a:p>
            <a:r>
              <a:rPr lang="cs-CZ" dirty="0"/>
              <a:t>nemocný není přímo ohrožen na životě</a:t>
            </a:r>
          </a:p>
          <a:p>
            <a:r>
              <a:rPr lang="cs-CZ" dirty="0"/>
              <a:t>léčba: konzervativní</a:t>
            </a:r>
          </a:p>
          <a:p>
            <a:pPr lvl="1"/>
            <a:endParaRPr lang="cs-CZ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b="0" dirty="0"/>
            </a:br>
            <a:br>
              <a:rPr lang="cs-CZ" dirty="0"/>
            </a:br>
            <a:r>
              <a:rPr lang="cs-CZ" dirty="0"/>
              <a:t> Chronické selhání ledvin  (CHSL)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823" y="1957588"/>
            <a:ext cx="10987921" cy="4262907"/>
          </a:xfrm>
        </p:spPr>
        <p:txBody>
          <a:bodyPr/>
          <a:lstStyle/>
          <a:p>
            <a:r>
              <a:rPr lang="cs-CZ" dirty="0"/>
              <a:t>konečné statium CHRI (CKD)</a:t>
            </a:r>
          </a:p>
          <a:p>
            <a:r>
              <a:rPr lang="pl-PL" dirty="0"/>
              <a:t>GF </a:t>
            </a:r>
            <a:r>
              <a:rPr lang="pl-PL" u="sng" dirty="0"/>
              <a:t>&lt; 10% normy</a:t>
            </a:r>
            <a:r>
              <a:rPr lang="pl-PL" dirty="0"/>
              <a:t> (&lt;0,2 ml/s)</a:t>
            </a:r>
          </a:p>
          <a:p>
            <a:r>
              <a:rPr lang="cs-CZ" dirty="0"/>
              <a:t>změna vnitřního prostředí (nesluč. s životem)</a:t>
            </a:r>
          </a:p>
          <a:p>
            <a:pPr lvl="1"/>
            <a:r>
              <a:rPr lang="cs-CZ" dirty="0"/>
              <a:t>dusíkaté látky (U, </a:t>
            </a:r>
            <a:r>
              <a:rPr lang="cs-CZ" dirty="0" err="1"/>
              <a:t>Kr</a:t>
            </a:r>
            <a:r>
              <a:rPr lang="cs-CZ" dirty="0"/>
              <a:t>, KM ) vysoké</a:t>
            </a:r>
          </a:p>
          <a:p>
            <a:pPr lvl="1"/>
            <a:r>
              <a:rPr lang="cs-CZ" dirty="0"/>
              <a:t>vodní hospodářství </a:t>
            </a:r>
            <a:r>
              <a:rPr lang="cs-CZ" dirty="0" err="1"/>
              <a:t>převodnění</a:t>
            </a:r>
            <a:r>
              <a:rPr lang="cs-CZ" dirty="0"/>
              <a:t> ⬄ dehydratace</a:t>
            </a:r>
          </a:p>
          <a:p>
            <a:pPr lvl="1"/>
            <a:r>
              <a:rPr lang="cs-CZ" dirty="0"/>
              <a:t>elektrolytická rovnováha K, P,  Ca</a:t>
            </a:r>
            <a:endParaRPr lang="cs-CZ" baseline="30000" dirty="0"/>
          </a:p>
          <a:p>
            <a:r>
              <a:rPr lang="cs-CZ" dirty="0"/>
              <a:t>acidobazická rovnováha (ABR) – metabolická acidosa</a:t>
            </a:r>
            <a:r>
              <a:rPr lang="cs-CZ" b="1" dirty="0"/>
              <a:t> </a:t>
            </a:r>
          </a:p>
          <a:p>
            <a:r>
              <a:rPr lang="cs-CZ" dirty="0"/>
              <a:t>nemocný je přímo ohrožen na životě</a:t>
            </a:r>
          </a:p>
          <a:p>
            <a:r>
              <a:rPr lang="cs-CZ" dirty="0"/>
              <a:t>léčba: náhrada funkce</a:t>
            </a:r>
          </a:p>
          <a:p>
            <a:pPr lvl="1"/>
            <a:endParaRPr lang="cs-CZ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CHRI (CKD) dle KDIGO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2428" y="1957589"/>
            <a:ext cx="7278584" cy="3764338"/>
          </a:xfrm>
        </p:spPr>
        <p:txBody>
          <a:bodyPr/>
          <a:lstStyle/>
          <a:p>
            <a:r>
              <a:rPr lang="cs-CZ" dirty="0"/>
              <a:t>rozděleno do 5 stádií dle GF  G1-5</a:t>
            </a:r>
          </a:p>
          <a:p>
            <a:pPr lvl="1"/>
            <a:r>
              <a:rPr lang="en-US" dirty="0"/>
              <a:t>CKD</a:t>
            </a:r>
            <a:r>
              <a:rPr lang="cs-CZ" dirty="0"/>
              <a:t> G</a:t>
            </a:r>
            <a:r>
              <a:rPr lang="en-US" dirty="0"/>
              <a:t>1   (GF &gt; 1.5 ml/s/1.73 m2)</a:t>
            </a:r>
          </a:p>
          <a:p>
            <a:pPr lvl="1"/>
            <a:r>
              <a:rPr lang="cs-CZ" dirty="0"/>
              <a:t>C</a:t>
            </a:r>
            <a:r>
              <a:rPr lang="en-US" dirty="0"/>
              <a:t>KD</a:t>
            </a:r>
            <a:r>
              <a:rPr lang="cs-CZ" dirty="0"/>
              <a:t> G</a:t>
            </a:r>
            <a:r>
              <a:rPr lang="en-US" dirty="0"/>
              <a:t>2   (GF  1 - 1.5</a:t>
            </a:r>
            <a:r>
              <a:rPr lang="cs-CZ" dirty="0"/>
              <a:t>/s</a:t>
            </a:r>
            <a:r>
              <a:rPr lang="en-US" dirty="0"/>
              <a:t>/1.73 m2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CKD</a:t>
            </a:r>
            <a:r>
              <a:rPr lang="cs-CZ" dirty="0"/>
              <a:t> G</a:t>
            </a:r>
            <a:r>
              <a:rPr lang="en-US" dirty="0"/>
              <a:t>3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/>
              <a:t>(GF  0.5 - 1 ml/s</a:t>
            </a:r>
            <a:r>
              <a:rPr lang="en-US" dirty="0"/>
              <a:t>/1.73 m2</a:t>
            </a:r>
            <a:r>
              <a:rPr lang="cs-CZ" dirty="0"/>
              <a:t>),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cs-CZ" dirty="0"/>
              <a:t>CKD G3b ( GF  0.5 -  1 ml/s </a:t>
            </a:r>
            <a:r>
              <a:rPr lang="en-US" dirty="0"/>
              <a:t>/1.73 m2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CKD</a:t>
            </a:r>
            <a:r>
              <a:rPr lang="cs-CZ" dirty="0"/>
              <a:t> G</a:t>
            </a:r>
            <a:r>
              <a:rPr lang="en-US" dirty="0"/>
              <a:t>4   (GF  0.25</a:t>
            </a:r>
            <a:r>
              <a:rPr lang="cs-CZ" dirty="0"/>
              <a:t> -</a:t>
            </a:r>
            <a:r>
              <a:rPr lang="en-US" dirty="0"/>
              <a:t> 0.5 ml/s /1.73 m2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CKD</a:t>
            </a:r>
            <a:r>
              <a:rPr lang="cs-CZ" dirty="0"/>
              <a:t> G</a:t>
            </a:r>
            <a:r>
              <a:rPr lang="en-US" dirty="0"/>
              <a:t>5   (GF  &lt; 0.25 ml/s /1.73 m2) </a:t>
            </a:r>
          </a:p>
          <a:p>
            <a:r>
              <a:rPr lang="cs-CZ" dirty="0"/>
              <a:t>dále </a:t>
            </a:r>
            <a:r>
              <a:rPr lang="cs-CZ" dirty="0" err="1"/>
              <a:t>podrozdělěno</a:t>
            </a:r>
            <a:r>
              <a:rPr lang="cs-CZ" dirty="0"/>
              <a:t> dle albuminurii na A1-3 </a:t>
            </a:r>
          </a:p>
          <a:p>
            <a:pPr lvl="1"/>
            <a:r>
              <a:rPr lang="cs-CZ" dirty="0"/>
              <a:t>(normoalbuminurie, mikroalbuminurie a makroalbuminurie)</a:t>
            </a:r>
          </a:p>
          <a:p>
            <a:pPr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1506" name="AutoShape 2" descr="LL_Citylab_2004_Diabetes mellitus_2. část.cd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LL_Citylab_2004_Diabetes mellitus_2. část.cd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8" descr="lab. listy_1902_Diabetes mellitus, diagnostika a sledování.cd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AutoShape 10" descr="lab. listy_1902_Diabetes mellitus, diagnostika a sledování.cd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8" name="Picture 14" descr="Odhad glomerulární filtrace proč a jak? - PDF Stažení zdar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188" y="1972236"/>
            <a:ext cx="4885765" cy="4258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CHRI - CKD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9701" y="1983346"/>
            <a:ext cx="10975043" cy="4069724"/>
          </a:xfrm>
        </p:spPr>
        <p:txBody>
          <a:bodyPr/>
          <a:lstStyle/>
          <a:p>
            <a:r>
              <a:rPr lang="cs-CZ" dirty="0"/>
              <a:t>neovlivnitelné: stárnutí, rasa, pohlaví, genetika</a:t>
            </a:r>
          </a:p>
          <a:p>
            <a:r>
              <a:rPr lang="cs-CZ" dirty="0"/>
              <a:t>ovlivnitelné: </a:t>
            </a:r>
          </a:p>
          <a:p>
            <a:pPr lvl="1"/>
            <a:r>
              <a:rPr lang="cs-CZ" dirty="0"/>
              <a:t>hypertenze: zvýšený intraglomerulární tlak – poškození endotelu – glomeruloskleróza , angioskleróza</a:t>
            </a:r>
          </a:p>
          <a:p>
            <a:pPr lvl="1"/>
            <a:r>
              <a:rPr lang="cs-CZ" dirty="0"/>
              <a:t>HLP: hraje úlohu při vzniku glomerulosklerózy a fibrózy intersticia</a:t>
            </a:r>
          </a:p>
          <a:p>
            <a:pPr lvl="1"/>
            <a:r>
              <a:rPr lang="cs-CZ" dirty="0"/>
              <a:t>hyperhomocysteinémie - zvýšená aktivita nukleárního faktoru NF–kB</a:t>
            </a:r>
          </a:p>
          <a:p>
            <a:pPr lvl="1"/>
            <a:r>
              <a:rPr lang="cs-CZ" dirty="0"/>
              <a:t>kouření: ateroskleróza, stenóza renálních tepen, aktivace sympatiku – zvýšená produkce reninu – angiotenzinu II</a:t>
            </a:r>
          </a:p>
          <a:p>
            <a:pPr lvl="1"/>
            <a:r>
              <a:rPr lang="cs-CZ" dirty="0"/>
              <a:t>cukrovka: mikroagiopatie - diabetická nefropatie</a:t>
            </a:r>
          </a:p>
          <a:p>
            <a:pPr lvl="1"/>
            <a:r>
              <a:rPr lang="cs-CZ" dirty="0"/>
              <a:t>proteinurie</a:t>
            </a:r>
            <a:br>
              <a:rPr lang="cs-CZ" dirty="0"/>
            </a:b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Etiopatogeneze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perzistující aktivita základního onemocnění</a:t>
            </a:r>
          </a:p>
          <a:p>
            <a:r>
              <a:rPr lang="cs-CZ" dirty="0"/>
              <a:t>redukce počtu fungujících nefronů</a:t>
            </a:r>
          </a:p>
          <a:p>
            <a:pPr lvl="1"/>
            <a:r>
              <a:rPr lang="cs-CZ" dirty="0"/>
              <a:t>reziduální nefrony – </a:t>
            </a:r>
            <a:r>
              <a:rPr lang="cs-CZ" dirty="0" err="1"/>
              <a:t>hyperperfuze</a:t>
            </a:r>
            <a:r>
              <a:rPr lang="cs-CZ" dirty="0"/>
              <a:t>, hypertrofie, funkční adaptace tubulů</a:t>
            </a:r>
            <a:br>
              <a:rPr lang="cs-CZ" dirty="0"/>
            </a:br>
            <a:r>
              <a:rPr lang="cs-CZ" dirty="0"/>
              <a:t>(GF kompenzováno změnou </a:t>
            </a:r>
            <a:r>
              <a:rPr lang="cs-CZ" dirty="0" err="1"/>
              <a:t>tubul</a:t>
            </a:r>
            <a:r>
              <a:rPr lang="cs-CZ" dirty="0"/>
              <a:t>. funkcí)</a:t>
            </a:r>
          </a:p>
          <a:p>
            <a:r>
              <a:rPr lang="cs-CZ" dirty="0"/>
              <a:t>zánik reziduálních nefronů (sklerózou a fibrózou) - sebepoškozování</a:t>
            </a:r>
          </a:p>
          <a:p>
            <a:r>
              <a:rPr lang="cs-CZ" dirty="0"/>
              <a:t>podpůrné vlivy: proteinurie, hypertenze, hyperurikémie…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CHRI a CHSL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854" y="1931830"/>
            <a:ext cx="10884890" cy="4134119"/>
          </a:xfrm>
        </p:spPr>
        <p:txBody>
          <a:bodyPr/>
          <a:lstStyle/>
          <a:p>
            <a:r>
              <a:rPr lang="cs-CZ" dirty="0"/>
              <a:t>diabetická nefropatie: hyperfiltrace, angiopatie, glomerulosklerosa</a:t>
            </a:r>
          </a:p>
          <a:p>
            <a:r>
              <a:rPr lang="cs-CZ" dirty="0"/>
              <a:t>vaskulární nefropatie</a:t>
            </a:r>
          </a:p>
          <a:p>
            <a:pPr lvl="1"/>
            <a:r>
              <a:rPr lang="cs-CZ" dirty="0"/>
              <a:t>hypertenzní nefroskleróza</a:t>
            </a:r>
          </a:p>
          <a:p>
            <a:pPr lvl="1"/>
            <a:r>
              <a:rPr lang="cs-CZ" dirty="0"/>
              <a:t>ischemická nefropatie: ateroembol. choroba, renovaskul. onemocnění</a:t>
            </a:r>
          </a:p>
          <a:p>
            <a:r>
              <a:rPr lang="cs-CZ" dirty="0"/>
              <a:t>chronické glomerulonefritidy (GN)</a:t>
            </a:r>
          </a:p>
          <a:p>
            <a:r>
              <a:rPr lang="cs-CZ" dirty="0"/>
              <a:t>chronická </a:t>
            </a:r>
            <a:r>
              <a:rPr lang="cs-CZ" dirty="0" err="1"/>
              <a:t>tubulo</a:t>
            </a:r>
            <a:r>
              <a:rPr lang="cs-CZ" dirty="0"/>
              <a:t>-intersticiální nefritida (TIN)</a:t>
            </a:r>
          </a:p>
          <a:p>
            <a:r>
              <a:rPr lang="cs-CZ" dirty="0"/>
              <a:t>polycystická degenerace ledvin: </a:t>
            </a:r>
          </a:p>
          <a:p>
            <a:pPr lvl="1"/>
            <a:r>
              <a:rPr lang="cs-CZ" dirty="0"/>
              <a:t>cystická degenerace tubulárních  systémů ledviny 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Chronické GN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glomerulopatie vyvolané aktivací imunitních mechanismů</a:t>
            </a:r>
          </a:p>
          <a:p>
            <a:endParaRPr lang="cs-CZ" dirty="0"/>
          </a:p>
          <a:p>
            <a:pPr lvl="1"/>
            <a:r>
              <a:rPr lang="cs-CZ" dirty="0"/>
              <a:t>imunokomplexové  (ukládání imunodepozit protilátek ve strukturách ledviny a event. aktivace </a:t>
            </a:r>
            <a:r>
              <a:rPr lang="cs-CZ" dirty="0" err="1"/>
              <a:t>neutrofilů</a:t>
            </a:r>
            <a:r>
              <a:rPr lang="cs-CZ" dirty="0"/>
              <a:t> a monocytů - </a:t>
            </a:r>
            <a:r>
              <a:rPr lang="cs-CZ" dirty="0" err="1"/>
              <a:t>proliferativní</a:t>
            </a:r>
            <a:r>
              <a:rPr lang="cs-CZ" dirty="0"/>
              <a:t> charakter GN)</a:t>
            </a:r>
          </a:p>
          <a:p>
            <a:pPr lvl="2"/>
            <a:r>
              <a:rPr lang="cs-CZ" dirty="0"/>
              <a:t>membranozní GN, minimální změny glomerulů,  IgA nefropatie, membranoproliferativní GN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antirenální (autoprotilátky proti strukturám ledvin )</a:t>
            </a:r>
          </a:p>
          <a:p>
            <a:pPr lvl="2"/>
            <a:r>
              <a:rPr lang="cs-CZ" dirty="0"/>
              <a:t>Goodpastureův sy, antirenální GN</a:t>
            </a:r>
          </a:p>
          <a:p>
            <a:pPr>
              <a:buNone/>
            </a:pP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Chronická TIN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velmi heterogenní skupinu nefropatií, u kterých  je primárně postiženo tubulointersticium</a:t>
            </a:r>
          </a:p>
          <a:p>
            <a:r>
              <a:rPr lang="cs-CZ" dirty="0"/>
              <a:t>příčiny: infekce, léky, obstrukce, hematologické choroby, metabolické příčiny (hyperkalcémie), těžké kovy, poradiační, autoimunitní choroby (SLE, Sjögrenův sy), transplantovaná ledvina</a:t>
            </a:r>
          </a:p>
          <a:p>
            <a:pPr>
              <a:buNone/>
            </a:pPr>
            <a:br>
              <a:rPr lang="cs-CZ" dirty="0"/>
            </a:b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Projevy CHRI (CKD)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6" y="1918952"/>
            <a:ext cx="11026558" cy="4365115"/>
          </a:xfrm>
        </p:spPr>
        <p:txBody>
          <a:bodyPr/>
          <a:lstStyle/>
          <a:p>
            <a:r>
              <a:rPr lang="cs-CZ" dirty="0"/>
              <a:t>porucha vodní a elektrolytové rovnováhy</a:t>
            </a:r>
          </a:p>
          <a:p>
            <a:pPr lvl="1"/>
            <a:r>
              <a:rPr lang="cs-CZ" dirty="0"/>
              <a:t>porucha tubulární reabsorpce a sekrece, snížená GF,..</a:t>
            </a:r>
          </a:p>
          <a:p>
            <a:r>
              <a:rPr lang="cs-CZ" dirty="0"/>
              <a:t>porucha eliminace metabolitů a toxických látek</a:t>
            </a:r>
          </a:p>
          <a:p>
            <a:r>
              <a:rPr lang="cs-CZ" dirty="0"/>
              <a:t>porucha ABR (vylučování H+)</a:t>
            </a:r>
          </a:p>
          <a:p>
            <a:r>
              <a:rPr lang="cs-CZ" dirty="0"/>
              <a:t>hypertenze </a:t>
            </a:r>
          </a:p>
          <a:p>
            <a:pPr lvl="1"/>
            <a:r>
              <a:rPr lang="cs-CZ" dirty="0"/>
              <a:t>retence Na a volumové přetížení, aktivace RAAS, aktivace sympatiku</a:t>
            </a:r>
          </a:p>
          <a:p>
            <a:r>
              <a:rPr lang="cs-CZ" dirty="0"/>
              <a:t>anémie (porucha tvorby erytropoetinu)</a:t>
            </a:r>
          </a:p>
          <a:p>
            <a:r>
              <a:rPr lang="cs-CZ" dirty="0"/>
              <a:t>porucha Ca-P metabolismu, kostní nemoc a mimokostní kalcifikace </a:t>
            </a:r>
          </a:p>
          <a:p>
            <a:pPr lvl="1"/>
            <a:r>
              <a:rPr lang="cs-CZ" dirty="0"/>
              <a:t>nárůst PTH, retence fosfátů, deficit kalcitriolu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konzervativní:</a:t>
            </a:r>
          </a:p>
          <a:p>
            <a:pPr lvl="1"/>
            <a:r>
              <a:rPr lang="cs-CZ" dirty="0"/>
              <a:t>nízkoproteinové diety, omezení příjmu fosfátů a draslíku, bilance tekutin</a:t>
            </a:r>
          </a:p>
          <a:p>
            <a:pPr lvl="1"/>
            <a:r>
              <a:rPr lang="cs-CZ" dirty="0"/>
              <a:t>vysazení léku způsobující retenci draslíku</a:t>
            </a:r>
          </a:p>
          <a:p>
            <a:pPr lvl="1"/>
            <a:r>
              <a:rPr lang="cs-CZ" dirty="0"/>
              <a:t>substituce vit. D, CaCO3</a:t>
            </a:r>
          </a:p>
          <a:p>
            <a:pPr lvl="1"/>
            <a:r>
              <a:rPr lang="cs-CZ" dirty="0"/>
              <a:t>vazače fosfátů</a:t>
            </a:r>
          </a:p>
          <a:p>
            <a:pPr lvl="1"/>
            <a:r>
              <a:rPr lang="cs-CZ" dirty="0"/>
              <a:t>anemie , erytropoetin, preparáty železa</a:t>
            </a:r>
          </a:p>
          <a:p>
            <a:r>
              <a:rPr lang="cs-CZ" dirty="0"/>
              <a:t>eliminační metody: hemodialýza, peritoneální dialýza</a:t>
            </a:r>
          </a:p>
          <a:p>
            <a:r>
              <a:rPr lang="cs-CZ" dirty="0"/>
              <a:t>transplantace ledviny: živý dárce, zemřelý dárce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49" y="831273"/>
            <a:ext cx="10419195" cy="881617"/>
          </a:xfrm>
        </p:spPr>
        <p:txBody>
          <a:bodyPr/>
          <a:lstStyle/>
          <a:p>
            <a:r>
              <a:rPr lang="cs-CZ" dirty="0"/>
              <a:t>Diabetes mellitus 2. typu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828800"/>
            <a:ext cx="11423560" cy="4919730"/>
          </a:xfrm>
        </p:spPr>
        <p:txBody>
          <a:bodyPr/>
          <a:lstStyle/>
          <a:p>
            <a:pPr lvl="0"/>
            <a:r>
              <a:rPr lang="cs-CZ" dirty="0"/>
              <a:t>nejčastější typ DM (92% pac. s cukrovkou)</a:t>
            </a:r>
          </a:p>
          <a:p>
            <a:pPr marL="0" indent="0">
              <a:buNone/>
            </a:pPr>
            <a:r>
              <a:rPr lang="cs-CZ" dirty="0"/>
              <a:t>= chronické zvýšení glykemie nad normální hodnoty při kombinaci </a:t>
            </a:r>
            <a:r>
              <a:rPr lang="cs-CZ" b="1" dirty="0"/>
              <a:t>inzulinové rezistence </a:t>
            </a:r>
            <a:r>
              <a:rPr lang="cs-CZ" dirty="0"/>
              <a:t>(jaterní, svalová a tuková) a relativní (později i absolutní) </a:t>
            </a:r>
            <a:r>
              <a:rPr lang="cs-CZ" b="1" dirty="0"/>
              <a:t>snížené inzulinové sekrece</a:t>
            </a:r>
          </a:p>
          <a:p>
            <a:r>
              <a:rPr lang="cs-CZ" dirty="0"/>
              <a:t>zpočátku je inzulinová rezistence  kompenzována zvýšenou sekrecí inzulinu, po vyčerpání endokrinních </a:t>
            </a:r>
            <a:r>
              <a:rPr lang="el-GR" dirty="0"/>
              <a:t>β</a:t>
            </a:r>
            <a:r>
              <a:rPr lang="cs-CZ" dirty="0"/>
              <a:t>-buněk pankreatu sekrece klesá a dochází k absolutnímu nedostatku inzulínu</a:t>
            </a:r>
          </a:p>
          <a:p>
            <a:pPr lvl="0"/>
            <a:r>
              <a:rPr lang="cs-CZ" dirty="0"/>
              <a:t>rozvoj je postupný – dá se zachytit a zvrátit ve stavu prediabetu</a:t>
            </a:r>
          </a:p>
          <a:p>
            <a:pPr lvl="0"/>
            <a:r>
              <a:rPr lang="cs-CZ" dirty="0"/>
              <a:t>rizikové faktory: DM v rodině, obezita, art. hypertenze, dyslipidemie, gestační diabetes, prediabetes</a:t>
            </a:r>
          </a:p>
        </p:txBody>
      </p:sp>
    </p:spTree>
    <p:extLst>
      <p:ext uri="{BB962C8B-B14F-4D97-AF65-F5344CB8AC3E}">
        <p14:creationId xmlns:p14="http://schemas.microsoft.com/office/powerpoint/2010/main" val="18749924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Eliminační metody - RRT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intermitentní: </a:t>
            </a:r>
          </a:p>
          <a:p>
            <a:pPr lvl="1"/>
            <a:r>
              <a:rPr lang="cs-CZ" dirty="0"/>
              <a:t>HD (hemodialýza): využívá mechanismus difuze, tj. přechod rozpustěných látek přes polopropustnou membránu dle koncentr. spádu</a:t>
            </a:r>
          </a:p>
          <a:p>
            <a:pPr lvl="1"/>
            <a:r>
              <a:rPr lang="cs-CZ" dirty="0"/>
              <a:t>HF (hemofiltrace):  separace vody a v ní obsažených solutů od plné krve</a:t>
            </a:r>
          </a:p>
          <a:p>
            <a:pPr lvl="1"/>
            <a:r>
              <a:rPr lang="cs-CZ" dirty="0"/>
              <a:t>HDF (hemodiafiltrace): kombinace obou metod – difuze + filtrace</a:t>
            </a:r>
          </a:p>
          <a:p>
            <a:pPr lvl="1"/>
            <a:r>
              <a:rPr lang="cs-CZ" dirty="0"/>
              <a:t>IPD (peritoneální dialýza)</a:t>
            </a:r>
          </a:p>
          <a:p>
            <a:pPr lvl="1"/>
            <a:r>
              <a:rPr lang="cs-CZ" dirty="0"/>
              <a:t>HP (hemoperfuze), PF (plasmaferéza)</a:t>
            </a:r>
          </a:p>
          <a:p>
            <a:pPr lvl="1"/>
            <a:endParaRPr lang="cs-CZ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Eliminační metody - RRT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kontinuální: </a:t>
            </a:r>
          </a:p>
          <a:p>
            <a:pPr lvl="1"/>
            <a:r>
              <a:rPr lang="cs-CZ" dirty="0"/>
              <a:t>CVVHD: kontinuální veno-venózní hemodialýza</a:t>
            </a:r>
          </a:p>
          <a:p>
            <a:pPr lvl="1"/>
            <a:r>
              <a:rPr lang="cs-CZ" dirty="0"/>
              <a:t>CVVHDF: kontinuální </a:t>
            </a:r>
            <a:r>
              <a:rPr lang="cs-CZ" dirty="0" err="1"/>
              <a:t>veno</a:t>
            </a:r>
            <a:r>
              <a:rPr lang="cs-CZ" dirty="0"/>
              <a:t>-venosní </a:t>
            </a:r>
            <a:r>
              <a:rPr lang="cs-CZ" dirty="0" err="1"/>
              <a:t>hemodiafiltrace</a:t>
            </a:r>
            <a:endParaRPr lang="cs-CZ" dirty="0"/>
          </a:p>
          <a:p>
            <a:pPr lvl="1"/>
            <a:r>
              <a:rPr lang="cs-CZ" dirty="0"/>
              <a:t>při oběhové nestabilitě, MODS, sepse, edém mozku…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akutní HD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diskutabilní, dle příčiny ASL</a:t>
            </a:r>
          </a:p>
          <a:p>
            <a:pPr lvl="1"/>
            <a:r>
              <a:rPr lang="cs-CZ" dirty="0"/>
              <a:t>Kalium &gt; 6.5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 lvl="1"/>
            <a:r>
              <a:rPr lang="cs-CZ" dirty="0"/>
              <a:t>Urea &gt; 30 mmol/l</a:t>
            </a:r>
          </a:p>
          <a:p>
            <a:pPr lvl="1"/>
            <a:r>
              <a:rPr lang="cs-CZ" dirty="0"/>
              <a:t>Krea &gt; 600 někdy &gt; 800</a:t>
            </a:r>
          </a:p>
          <a:p>
            <a:pPr lvl="1"/>
            <a:r>
              <a:rPr lang="cs-CZ" dirty="0"/>
              <a:t>pH &lt; 7.1</a:t>
            </a:r>
          </a:p>
          <a:p>
            <a:pPr lvl="1"/>
            <a:r>
              <a:rPr lang="cs-CZ" dirty="0"/>
              <a:t>Na &gt; 160 nebo &lt; 115      </a:t>
            </a:r>
          </a:p>
          <a:p>
            <a:pPr lvl="1"/>
            <a:r>
              <a:rPr lang="cs-CZ" dirty="0" err="1"/>
              <a:t>hyperhydratace</a:t>
            </a:r>
            <a:r>
              <a:rPr lang="cs-CZ" dirty="0"/>
              <a:t>  + anurie</a:t>
            </a:r>
          </a:p>
          <a:p>
            <a:pPr lvl="1"/>
            <a:r>
              <a:rPr lang="cs-CZ" dirty="0" err="1"/>
              <a:t>hyperkalcémie</a:t>
            </a:r>
            <a:r>
              <a:rPr lang="cs-CZ" dirty="0"/>
              <a:t>, </a:t>
            </a:r>
            <a:r>
              <a:rPr lang="cs-CZ" dirty="0" err="1"/>
              <a:t>dialyzovatelné</a:t>
            </a:r>
            <a:r>
              <a:rPr lang="cs-CZ" dirty="0"/>
              <a:t> jedy  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Krvácení do moči</a:t>
            </a:r>
          </a:p>
        </p:txBody>
      </p:sp>
    </p:spTree>
    <p:extLst>
      <p:ext uri="{BB962C8B-B14F-4D97-AF65-F5344CB8AC3E}">
        <p14:creationId xmlns:p14="http://schemas.microsoft.com/office/powerpoint/2010/main" val="29845840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Hematurie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přítomnost erytrocytů v moči </a:t>
            </a:r>
          </a:p>
          <a:p>
            <a:r>
              <a:rPr lang="cs-CZ" dirty="0"/>
              <a:t>ve většině případů se jedná o benigní příznak, ale může poukazovat i na závažné onemocnění urogenitálního traktu</a:t>
            </a:r>
          </a:p>
          <a:p>
            <a:r>
              <a:rPr lang="cs-CZ" dirty="0"/>
              <a:t>kvantifikovat jí můžeme jako množství červených krevních elementů vztažené na objemovou jednotku (norma 10 ery/mikrolitr) nebo 2-3 erytrocyty v zorném poli při mikroskopickém vyšetření (u dětí 5 ery)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1068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1880315"/>
            <a:ext cx="10846254" cy="38416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makroskopická</a:t>
            </a:r>
            <a:r>
              <a:rPr lang="cs-CZ" dirty="0"/>
              <a:t> – </a:t>
            </a:r>
            <a:r>
              <a:rPr lang="cs-CZ" sz="2400" dirty="0"/>
              <a:t>viditelná pouhým okem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mikroskopická</a:t>
            </a:r>
          </a:p>
          <a:p>
            <a:r>
              <a:rPr lang="cs-CZ" sz="2400" dirty="0"/>
              <a:t>odhalí ji až cílené vyšetření</a:t>
            </a:r>
          </a:p>
          <a:p>
            <a:r>
              <a:rPr lang="cs-CZ" sz="2400" dirty="0"/>
              <a:t>často asymptomatická</a:t>
            </a:r>
          </a:p>
          <a:p>
            <a:r>
              <a:rPr lang="cs-CZ" sz="2400" dirty="0"/>
              <a:t>její intenzita může být ovlivněna fyzickou námahou (pochodová hemoglobinurie), přidruženými infekcemi nebo je bez zjevné příčiny</a:t>
            </a:r>
          </a:p>
          <a:p>
            <a:r>
              <a:rPr lang="cs-CZ" sz="2400" dirty="0"/>
              <a:t>prevalence je vysoká, ale obvykle je benigní (až u 4 % zdravé populace dětí)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532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49" y="831274"/>
            <a:ext cx="10419195" cy="868738"/>
          </a:xfrm>
        </p:spPr>
        <p:txBody>
          <a:bodyPr/>
          <a:lstStyle/>
          <a:p>
            <a:r>
              <a:rPr lang="cs-CZ" dirty="0"/>
              <a:t>Dělení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880314"/>
            <a:ext cx="11219741" cy="497768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prerenální</a:t>
            </a:r>
            <a:r>
              <a:rPr lang="cs-CZ" dirty="0"/>
              <a:t>: </a:t>
            </a:r>
            <a:r>
              <a:rPr lang="cs-CZ" sz="2400" dirty="0"/>
              <a:t>hemokoagulační poruchy (hemofilie, nežádoucí účinek antikoagulační léčby), trombocytopenie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b="1" dirty="0"/>
              <a:t>renální</a:t>
            </a:r>
            <a:r>
              <a:rPr lang="cs-CZ" dirty="0"/>
              <a:t>: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cs-CZ" sz="2400" b="1" dirty="0"/>
              <a:t>glomerulární </a:t>
            </a:r>
            <a:r>
              <a:rPr lang="cs-CZ" sz="2400" dirty="0"/>
              <a:t>- akutní glomerulonefritidy, IgA nefropatie, chronické glomerulonefritidy, rychle progredující glomerulonefritidy, hereditární nefropatie, proliferativní a neproliferativní glomerulonefritidy, benigní familiární hematurie,…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cs-CZ" sz="2400" b="1" dirty="0"/>
              <a:t>neglomerulární </a:t>
            </a:r>
            <a:r>
              <a:rPr lang="cs-CZ" sz="2400" dirty="0"/>
              <a:t>u postižení tubulů, intersticia (infekce, hyperkalciurie, hyperurikémie, nefrokalcinóza, nefrolitiáza, tubulointersticiální nefritidy, akutní tubulární nekróza, hydronefróza, polycystóza) </a:t>
            </a:r>
          </a:p>
          <a:p>
            <a:r>
              <a:rPr lang="cs-CZ" sz="2400" dirty="0"/>
              <a:t>hematurie může vzniknout i </a:t>
            </a:r>
            <a:r>
              <a:rPr lang="cs-CZ" sz="2400" b="1" dirty="0"/>
              <a:t>z hemodynamických poruch</a:t>
            </a:r>
            <a:r>
              <a:rPr lang="cs-CZ" sz="2400" dirty="0"/>
              <a:t> v ledvině – trombóza vena renalis, cévní malformace – hemangiom, aneurysma, arteriovenózní píštěl</a:t>
            </a:r>
          </a:p>
          <a:p>
            <a:r>
              <a:rPr lang="cs-CZ" sz="2400" dirty="0"/>
              <a:t>při glomerulonefritidě se vylučují hlavně typicky pozměněné erytrocyty – </a:t>
            </a:r>
            <a:r>
              <a:rPr lang="cs-CZ" sz="2400" b="1" u="sng" dirty="0"/>
              <a:t>akantocyty</a:t>
            </a:r>
            <a:endParaRPr lang="cs-CZ" sz="2400" b="1" dirty="0"/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494543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2073499"/>
            <a:ext cx="5719247" cy="364842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3. postrenální: </a:t>
            </a:r>
            <a:r>
              <a:rPr lang="cs-CZ" sz="2400" dirty="0"/>
              <a:t>cystitida, urolitiáza, obstrukce (hydronefróza), úrazy, cizí tělesa, anomálie močových cest, tumory</a:t>
            </a:r>
          </a:p>
          <a:p>
            <a:r>
              <a:rPr lang="cs-CZ" sz="2400" dirty="0"/>
              <a:t>může být též prvním příznakem Wilmsova tumoru či Grawitzova nádoru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" b="4395"/>
          <a:stretch/>
        </p:blipFill>
        <p:spPr>
          <a:xfrm>
            <a:off x="6376070" y="927279"/>
            <a:ext cx="5378048" cy="54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248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anamnéza</a:t>
            </a:r>
            <a:r>
              <a:rPr lang="cs-CZ" dirty="0"/>
              <a:t>: </a:t>
            </a:r>
            <a:r>
              <a:rPr lang="cs-CZ" sz="2400" dirty="0"/>
              <a:t>RA – dědičné metabolické poruchy, dědičné poruchy ledvin, ptáme se na infekce, léky, pocit žízně, enurézu, námahu</a:t>
            </a:r>
          </a:p>
          <a:p>
            <a:pPr lvl="0"/>
            <a:r>
              <a:rPr lang="cs-CZ" b="1" dirty="0"/>
              <a:t>fyzikální vyšetření</a:t>
            </a:r>
            <a:r>
              <a:rPr lang="cs-CZ" dirty="0"/>
              <a:t>: </a:t>
            </a:r>
            <a:r>
              <a:rPr lang="cs-CZ" sz="2400" dirty="0"/>
              <a:t>hledáme dysplastické změny (vady ledvin mají někdy typické průvodní vývojové dysplázie – anomálie boltce, syndaktyliena noze nebo polydaktylie), na kůži – otoky, purpura, měříme TK,..</a:t>
            </a:r>
          </a:p>
          <a:p>
            <a:pPr lvl="0"/>
            <a:r>
              <a:rPr lang="cs-CZ" b="1" dirty="0"/>
              <a:t>testovací diagnostické proužky</a:t>
            </a:r>
            <a:endParaRPr lang="cs-CZ" sz="4000" dirty="0"/>
          </a:p>
          <a:p>
            <a:pPr lvl="0"/>
            <a:r>
              <a:rPr lang="cs-CZ" b="1" dirty="0"/>
              <a:t>vyšetření močového sedimentu</a:t>
            </a:r>
            <a:endParaRPr lang="cs-CZ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6" y="4229534"/>
            <a:ext cx="4722254" cy="26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673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24" y="831273"/>
            <a:ext cx="10562919" cy="855859"/>
          </a:xfrm>
        </p:spPr>
        <p:txBody>
          <a:bodyPr/>
          <a:lstStyle/>
          <a:p>
            <a:r>
              <a:rPr lang="cs-CZ" dirty="0"/>
              <a:t>Diferenciální 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3" y="1867437"/>
            <a:ext cx="6065948" cy="4778061"/>
          </a:xfrm>
        </p:spPr>
        <p:txBody>
          <a:bodyPr/>
          <a:lstStyle/>
          <a:p>
            <a:r>
              <a:rPr lang="cs-CZ" b="1" dirty="0"/>
              <a:t>benigním zabarvení moče</a:t>
            </a:r>
            <a:r>
              <a:rPr lang="cs-CZ" dirty="0"/>
              <a:t> po požití červené řepy, černého rybízu aj.</a:t>
            </a:r>
          </a:p>
          <a:p>
            <a:r>
              <a:rPr lang="cs-CZ" dirty="0"/>
              <a:t>kromě erytrocytů může moč do červena zbarvit hemoglobin, metHb, myoglobin, bilirubin, porfyriny, tyrozin, melanin, ..</a:t>
            </a:r>
          </a:p>
          <a:p>
            <a:r>
              <a:rPr lang="cs-CZ" dirty="0"/>
              <a:t>některé léky např. sulfasalazin, adriamycin, ibuprofen, nitrofurantoin, fenytoin, ..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46" y="0"/>
            <a:ext cx="5553654" cy="3136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46" y="3925099"/>
            <a:ext cx="5553654" cy="2932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7459" y="3245476"/>
            <a:ext cx="50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↙</a:t>
            </a:r>
          </a:p>
        </p:txBody>
      </p:sp>
    </p:spTree>
    <p:extLst>
      <p:ext uri="{BB962C8B-B14F-4D97-AF65-F5344CB8AC3E}">
        <p14:creationId xmlns:p14="http://schemas.microsoft.com/office/powerpoint/2010/main" val="206708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Inzulínová rezistence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2034862"/>
            <a:ext cx="10962164" cy="368706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snížená schopnost reakce tkání na inzulín, tzn. tělo nemůže dobře využít svůj vlastní inzulín </a:t>
            </a:r>
          </a:p>
          <a:p>
            <a:r>
              <a:rPr lang="cs-CZ" dirty="0"/>
              <a:t>buňky jsou vůči inzulínu méně citlivé, ↓množství inzulinových receptorů</a:t>
            </a:r>
          </a:p>
          <a:p>
            <a:r>
              <a:rPr lang="cs-CZ" dirty="0"/>
              <a:t>na rozvoji se uplatňují </a:t>
            </a:r>
            <a:r>
              <a:rPr lang="cs-CZ" b="1" dirty="0"/>
              <a:t>genetika, věk, rasa, obezita, abdominální tuk, nedostatek pohybu, stres, kouření </a:t>
            </a:r>
            <a:r>
              <a:rPr lang="cs-CZ" dirty="0"/>
              <a:t>a dokonce </a:t>
            </a:r>
            <a:r>
              <a:rPr lang="cs-CZ" b="1" dirty="0"/>
              <a:t>nedostatek spánku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7697"/>
          <a:stretch/>
        </p:blipFill>
        <p:spPr>
          <a:xfrm>
            <a:off x="3348508" y="4378817"/>
            <a:ext cx="5604992" cy="23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604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stavy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1957589"/>
            <a:ext cx="5743977" cy="4662151"/>
          </a:xfrm>
        </p:spPr>
        <p:txBody>
          <a:bodyPr/>
          <a:lstStyle/>
          <a:p>
            <a:pPr lvl="0"/>
            <a:r>
              <a:rPr lang="cs-CZ" b="1" dirty="0"/>
              <a:t>hematurie s bakteriurií </a:t>
            </a:r>
            <a:r>
              <a:rPr lang="cs-CZ" sz="2400" dirty="0"/>
              <a:t>– v.s. infekce močových cest</a:t>
            </a:r>
          </a:p>
          <a:p>
            <a:pPr lvl="0"/>
            <a:r>
              <a:rPr lang="cs-CZ" b="1" dirty="0"/>
              <a:t>izolovaná hematurie</a:t>
            </a:r>
            <a:r>
              <a:rPr lang="cs-CZ" dirty="0"/>
              <a:t> </a:t>
            </a:r>
            <a:r>
              <a:rPr lang="cs-CZ" sz="2400" dirty="0"/>
              <a:t>bez jiných příznaků – nejčastější dif. dg. problém v dětské nefrologii:</a:t>
            </a:r>
          </a:p>
          <a:p>
            <a:pPr lvl="1"/>
            <a:r>
              <a:rPr lang="cs-CZ" dirty="0"/>
              <a:t>UZ → při negativitě → </a:t>
            </a:r>
            <a:r>
              <a:rPr lang="cs-CZ" b="1" dirty="0"/>
              <a:t>fázový kontrast</a:t>
            </a:r>
            <a:r>
              <a:rPr lang="cs-CZ" dirty="0"/>
              <a:t> erytrocytů: </a:t>
            </a:r>
          </a:p>
          <a:p>
            <a:pPr marL="457200" lvl="1" indent="0">
              <a:buNone/>
            </a:pPr>
            <a:r>
              <a:rPr lang="cs-CZ" dirty="0"/>
              <a:t>deformace – glomerulární, normální – neglomerulární</a:t>
            </a:r>
          </a:p>
          <a:p>
            <a:pPr lvl="0"/>
            <a:r>
              <a:rPr lang="cs-CZ" b="1" dirty="0"/>
              <a:t>hematurie s proteinurií </a:t>
            </a:r>
            <a:r>
              <a:rPr lang="cs-CZ" sz="2400" dirty="0"/>
              <a:t>– poukazuje na glomerulonefritidu – vyšetříme sérologii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8" y="2266602"/>
            <a:ext cx="5463526" cy="3065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4738" y="5434884"/>
            <a:ext cx="498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Deformované erytrocyty svědčí pro poškození na úrovni glomerulů</a:t>
            </a:r>
          </a:p>
        </p:txBody>
      </p:sp>
    </p:spTree>
    <p:extLst>
      <p:ext uri="{BB962C8B-B14F-4D97-AF65-F5344CB8AC3E}">
        <p14:creationId xmlns:p14="http://schemas.microsoft.com/office/powerpoint/2010/main" val="17490488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1" y="1905880"/>
            <a:ext cx="6220495" cy="4688815"/>
          </a:xfrm>
        </p:spPr>
      </p:pic>
    </p:spTree>
    <p:extLst>
      <p:ext uri="{BB962C8B-B14F-4D97-AF65-F5344CB8AC3E}">
        <p14:creationId xmlns:p14="http://schemas.microsoft.com/office/powerpoint/2010/main" val="337950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typy diabetu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1996225"/>
            <a:ext cx="10820496" cy="3725702"/>
          </a:xfrm>
        </p:spPr>
        <p:txBody>
          <a:bodyPr/>
          <a:lstStyle/>
          <a:p>
            <a:r>
              <a:rPr lang="cs-CZ" dirty="0"/>
              <a:t>sekundární - </a:t>
            </a:r>
            <a:r>
              <a:rPr lang="cs-CZ" sz="2400" dirty="0"/>
              <a:t>při onemocnění pankreatu (karcinom, záněty, st.p. panktreatektomii, cystická fibróza),  jiné endokrinní poruchy (Cushingův syndrom, feochromocytom, glukagonom, ..), polékový (steroidní, atypická antipsychotika, imunosupresiva, ..), genetické syndromy (Prader-Willi syndrom, Turnerův syndrom, ..)</a:t>
            </a:r>
          </a:p>
          <a:p>
            <a:r>
              <a:rPr lang="cs-CZ" dirty="0"/>
              <a:t>MODY: monogenní podmíněné poruchy funkce </a:t>
            </a:r>
            <a:r>
              <a:rPr lang="el-GR" dirty="0"/>
              <a:t>β</a:t>
            </a:r>
            <a:r>
              <a:rPr lang="cs-CZ" dirty="0"/>
              <a:t>-buněk</a:t>
            </a:r>
          </a:p>
          <a:p>
            <a:r>
              <a:rPr lang="cs-CZ" dirty="0"/>
              <a:t>gestační DM v těhotenství</a:t>
            </a:r>
          </a:p>
          <a:p>
            <a:r>
              <a:rPr lang="cs-CZ" dirty="0"/>
              <a:t>LADA = latentní autoimunitní diabetes dospělých – </a:t>
            </a:r>
            <a:r>
              <a:rPr lang="cs-CZ" sz="2400" dirty="0"/>
              <a:t>DM 1. typu vzniklý v dospělosti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187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2819691-ebb9-44d4-b106-8ce2aa268564"/>
</p:tagLst>
</file>

<file path=ppt/theme/theme1.xml><?xml version="1.0" encoding="utf-8"?>
<a:theme xmlns:a="http://schemas.openxmlformats.org/drawingml/2006/main" name="1. NMB - pozitiv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NMB_v1 [režim kompatibility]" id="{F586EA1D-F958-4FB9-A5C0-63CED0B8EF14}" vid="{1FCF1823-D629-4241-9FEC-0E752C65FEFF}"/>
    </a:ext>
  </a:extLst>
</a:theme>
</file>

<file path=ppt/theme/theme2.xml><?xml version="1.0" encoding="utf-8"?>
<a:theme xmlns:a="http://schemas.openxmlformats.org/drawingml/2006/main" name="2. NMB - negativní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NMB_v1 [režim kompatibility]" id="{F586EA1D-F958-4FB9-A5C0-63CED0B8EF14}" vid="{78B909ED-CC20-487B-BFEB-53D46259DE0E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0" ma:contentTypeDescription="Vytvoří nový dokument" ma:contentTypeScope="" ma:versionID="75bec4c28923f9dcea9e396c3da7e4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720591315a65212ebefef75d9a7a12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559935-786A-4C90-905E-E6B44916E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E4DECF-D79E-43F5-9BFE-4E0CB314F5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F3D2B6-D9A4-484D-A2BA-1B16A5B5E31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5125</Words>
  <Application>Microsoft Office PowerPoint</Application>
  <PresentationFormat>Širokoúhlá obrazovka</PresentationFormat>
  <Paragraphs>516</Paragraphs>
  <Slides>81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1. NMB - pozitiv</vt:lpstr>
      <vt:lpstr>2. NMB - negativní</vt:lpstr>
      <vt:lpstr>Diabetes mellitus, obezita, nefrologie, krvácení do moči</vt:lpstr>
      <vt:lpstr>Diabetes mellitus</vt:lpstr>
      <vt:lpstr>Diabetes mellitus – základní pojmy</vt:lpstr>
      <vt:lpstr>Diabetes mellitus - definice</vt:lpstr>
      <vt:lpstr>Diabetes mellitus 1. typu</vt:lpstr>
      <vt:lpstr>Lymfocytární infiltrace Langerhansových ostrůvků a destrukce β-buněk pankreatu </vt:lpstr>
      <vt:lpstr>Diabetes mellitus 2. typu</vt:lpstr>
      <vt:lpstr>Inzulínová rezistence</vt:lpstr>
      <vt:lpstr>Další typy diabetu</vt:lpstr>
      <vt:lpstr>Obecné projevy</vt:lpstr>
      <vt:lpstr>Akutní komplikace - hypoglykémie</vt:lpstr>
      <vt:lpstr>Akutní komplikace - hyperglykémie</vt:lpstr>
      <vt:lpstr>Akutní komplikace - hyperglykémie</vt:lpstr>
      <vt:lpstr>Akutní komplikace - hyperglykémie</vt:lpstr>
      <vt:lpstr>Pozdní komplikace - mikrovaskulární</vt:lpstr>
      <vt:lpstr>Pozdní komplikace -mikrovaskulární</vt:lpstr>
      <vt:lpstr>Pozdní komplikace - makrovaskulární</vt:lpstr>
      <vt:lpstr>Diagnostika</vt:lpstr>
      <vt:lpstr>Diagnostická kritéria</vt:lpstr>
      <vt:lpstr>Sledování diabetika</vt:lpstr>
      <vt:lpstr>Léčba – režimová opatření</vt:lpstr>
      <vt:lpstr>Léčba – perorální antidiabetika</vt:lpstr>
      <vt:lpstr>Léčba – perorální antidiabetika</vt:lpstr>
      <vt:lpstr>Léčba - inzulinoterapie</vt:lpstr>
      <vt:lpstr>Léčba - inzulinoterapie</vt:lpstr>
      <vt:lpstr>Léčba – inzulínová pumpa</vt:lpstr>
      <vt:lpstr>Léčba – inzulínová pumpa</vt:lpstr>
      <vt:lpstr>Léčba </vt:lpstr>
      <vt:lpstr>Léčba – inzulínová pumpa</vt:lpstr>
      <vt:lpstr>Obezita</vt:lpstr>
      <vt:lpstr>Obezita</vt:lpstr>
      <vt:lpstr>Nepříznivé důsledky</vt:lpstr>
      <vt:lpstr>Etiopatogeneze</vt:lpstr>
      <vt:lpstr>Hodnocení</vt:lpstr>
      <vt:lpstr>Typy</vt:lpstr>
      <vt:lpstr>Diagnostika</vt:lpstr>
      <vt:lpstr>Terapie</vt:lpstr>
      <vt:lpstr>Rukávová gastrektomie</vt:lpstr>
      <vt:lpstr>Metabolický syndrom</vt:lpstr>
      <vt:lpstr>Metabolický syndrom</vt:lpstr>
      <vt:lpstr>Nefrologie</vt:lpstr>
      <vt:lpstr>Funkce ledvin</vt:lpstr>
      <vt:lpstr>Prokrvení ledviny</vt:lpstr>
      <vt:lpstr>Glomerulární filtrace - GF</vt:lpstr>
      <vt:lpstr>Akutní selhání ledvin - ASL</vt:lpstr>
      <vt:lpstr>Klinicky dochází k</vt:lpstr>
      <vt:lpstr>Akutní tubulární ischemie</vt:lpstr>
      <vt:lpstr>Mortalita</vt:lpstr>
      <vt:lpstr>Příčiny akutního renálního selhání </vt:lpstr>
      <vt:lpstr>Prerenální příčiny ASL</vt:lpstr>
      <vt:lpstr>Renální příčiny ASL 1</vt:lpstr>
      <vt:lpstr>Renální příčiny ASL 2 </vt:lpstr>
      <vt:lpstr>Postrenální příčiny ASL</vt:lpstr>
      <vt:lpstr>Diagnostika</vt:lpstr>
      <vt:lpstr>Klasifikace RIFLE dle KDIGO 2012</vt:lpstr>
      <vt:lpstr>Prezentace aplikace PowerPoint</vt:lpstr>
      <vt:lpstr>Průběh ASL</vt:lpstr>
      <vt:lpstr>Terapie ASL</vt:lpstr>
      <vt:lpstr>Chronické renální selhání</vt:lpstr>
      <vt:lpstr>Chronická renální insuficience  (CHRI - CKD)</vt:lpstr>
      <vt:lpstr>   Chronické selhání ledvin  (CHSL)</vt:lpstr>
      <vt:lpstr>Klasifikace CHRI (CKD) dle KDIGO</vt:lpstr>
      <vt:lpstr>Patofyziologie CHRI - CKD</vt:lpstr>
      <vt:lpstr>Etiopatogeneze</vt:lpstr>
      <vt:lpstr>Příčiny CHRI a CHSL</vt:lpstr>
      <vt:lpstr>Chronické GN</vt:lpstr>
      <vt:lpstr>Chronická TIN</vt:lpstr>
      <vt:lpstr>Projevy CHRI (CKD)</vt:lpstr>
      <vt:lpstr>Terapie </vt:lpstr>
      <vt:lpstr>Eliminační metody - RRT</vt:lpstr>
      <vt:lpstr>Eliminační metody - RRT</vt:lpstr>
      <vt:lpstr>Indikace akutní HD</vt:lpstr>
      <vt:lpstr>Krvácení do moči</vt:lpstr>
      <vt:lpstr>Hematurie</vt:lpstr>
      <vt:lpstr>Dělení</vt:lpstr>
      <vt:lpstr>Dělení</vt:lpstr>
      <vt:lpstr>Dělení</vt:lpstr>
      <vt:lpstr>Diagnostika</vt:lpstr>
      <vt:lpstr>Diferenciální diagnostika</vt:lpstr>
      <vt:lpstr>Další stavy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Žižlavská</dc:creator>
  <cp:lastModifiedBy>Martina Žižlavská</cp:lastModifiedBy>
  <cp:revision>207</cp:revision>
  <dcterms:created xsi:type="dcterms:W3CDTF">2020-10-02T16:08:22Z</dcterms:created>
  <dcterms:modified xsi:type="dcterms:W3CDTF">2020-12-01T11:36:57Z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0x010100326FACBF427C4F43A972D5B8D9BC6B76</vt:lpwstr>
  </property>
</Properties>
</file>