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5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133C-2738-4C8F-B7A4-07FA8F18EAA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39131-1C13-4AEC-9672-A591FA9F6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39131-1C13-4AEC-9672-A591FA9F602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39131-1C13-4AEC-9672-A591FA9F602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4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11CED5-6B01-4688-ABFB-BF3CEC42365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358FBB-3476-401D-B29F-D17018329F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Gama-glutamyltransfer%C3%A1za" TargetMode="External"/><Relationship Id="rId13" Type="http://schemas.openxmlformats.org/officeDocument/2006/relationships/hyperlink" Target="https://www.wikiskripta.eu/w/CT" TargetMode="External"/><Relationship Id="rId3" Type="http://schemas.openxmlformats.org/officeDocument/2006/relationships/hyperlink" Target="https://www.wikiskripta.eu/w/ALT" TargetMode="External"/><Relationship Id="rId7" Type="http://schemas.openxmlformats.org/officeDocument/2006/relationships/hyperlink" Target="https://www.wikiskripta.eu/w/ALP" TargetMode="External"/><Relationship Id="rId12" Type="http://schemas.openxmlformats.org/officeDocument/2006/relationships/hyperlink" Target="https://www.wikiskripta.eu/w/UZ" TargetMode="External"/><Relationship Id="rId2" Type="http://schemas.openxmlformats.org/officeDocument/2006/relationships/hyperlink" Target="https://www.wikiskripta.eu/w/A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Protrombinov%C3%BD_%C4%8Das" TargetMode="External"/><Relationship Id="rId11" Type="http://schemas.openxmlformats.org/officeDocument/2006/relationships/hyperlink" Target="https://www.wikiskripta.eu/w/Tumor_markery" TargetMode="External"/><Relationship Id="rId5" Type="http://schemas.openxmlformats.org/officeDocument/2006/relationships/hyperlink" Target="https://www.wikiskripta.eu/w/Sedimentace_erytrocyt%C5%AF" TargetMode="External"/><Relationship Id="rId10" Type="http://schemas.openxmlformats.org/officeDocument/2006/relationships/hyperlink" Target="https://www.wikiskripta.eu/w/Autoprotil%C3%A1tky" TargetMode="External"/><Relationship Id="rId4" Type="http://schemas.openxmlformats.org/officeDocument/2006/relationships/hyperlink" Target="https://www.wikiskripta.eu/w/Bilirubin" TargetMode="External"/><Relationship Id="rId9" Type="http://schemas.openxmlformats.org/officeDocument/2006/relationships/hyperlink" Target="https://www.wikiskripta.eu/w/S%C3%A9rologie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1499/el/estud/lf/js08/atlas/pages/hypertenze_z_varix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Gastroenterologie</a:t>
            </a:r>
            <a:br>
              <a:rPr lang="cs-CZ" dirty="0"/>
            </a:br>
            <a:r>
              <a:rPr lang="cs-CZ" dirty="0"/>
              <a:t>výběr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Lukáš Králíček</a:t>
            </a:r>
          </a:p>
          <a:p>
            <a:r>
              <a:rPr lang="cs-CZ" dirty="0"/>
              <a:t>Endoskopické centrum NMB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0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- anamnéza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</a:t>
            </a:r>
            <a:r>
              <a:rPr lang="cs-CZ" dirty="0" err="1"/>
              <a:t>týkajcí</a:t>
            </a:r>
            <a:r>
              <a:rPr lang="cs-CZ" dirty="0"/>
              <a:t> se charakteru , intenzity, lokalizace a vyzařování bolesti </a:t>
            </a:r>
          </a:p>
          <a:p>
            <a:pPr lvl="1"/>
            <a:r>
              <a:rPr lang="cs-CZ" dirty="0"/>
              <a:t>Bolest může být minimální, či zcela chybí (zejm. ve vyšším věku)</a:t>
            </a:r>
          </a:p>
          <a:p>
            <a:pPr lvl="1"/>
            <a:r>
              <a:rPr lang="cs-CZ" dirty="0"/>
              <a:t>Lokalizace mezi dolním okrajem sternální kosti a pupkem (žaludeční </a:t>
            </a:r>
            <a:r>
              <a:rPr lang="cs-CZ" dirty="0" err="1"/>
              <a:t>ulcus</a:t>
            </a:r>
            <a:r>
              <a:rPr lang="cs-CZ" dirty="0"/>
              <a:t>) , nebo v oblasti epigastria či kaudálněji, od </a:t>
            </a:r>
            <a:r>
              <a:rPr lang="cs-CZ" dirty="0" err="1"/>
              <a:t>středníčáry</a:t>
            </a:r>
            <a:r>
              <a:rPr lang="cs-CZ" dirty="0"/>
              <a:t> napravo „duodenální bod“</a:t>
            </a:r>
          </a:p>
          <a:p>
            <a:pPr lvl="1"/>
            <a:r>
              <a:rPr lang="cs-CZ" dirty="0"/>
              <a:t>V případě </a:t>
            </a:r>
            <a:r>
              <a:rPr lang="cs-CZ" dirty="0" err="1"/>
              <a:t>pronikální</a:t>
            </a:r>
            <a:r>
              <a:rPr lang="cs-CZ" dirty="0"/>
              <a:t> vředu do některého sousedního orgánu (penetrace) event. do dutiny </a:t>
            </a:r>
            <a:r>
              <a:rPr lang="cs-CZ" dirty="0" err="1"/>
              <a:t>břišení</a:t>
            </a:r>
            <a:r>
              <a:rPr lang="cs-CZ" dirty="0"/>
              <a:t> (perforace)  se charakter bolesti mění </a:t>
            </a:r>
          </a:p>
          <a:p>
            <a:pPr lvl="2"/>
            <a:r>
              <a:rPr lang="cs-CZ" dirty="0"/>
              <a:t>Penetrace (charakter i lokalita s ohledem na postižený </a:t>
            </a:r>
            <a:r>
              <a:rPr lang="cs-CZ" dirty="0" err="1"/>
              <a:t>org</a:t>
            </a:r>
            <a:r>
              <a:rPr lang="cs-CZ" dirty="0"/>
              <a:t>.)</a:t>
            </a:r>
          </a:p>
          <a:p>
            <a:pPr lvl="2"/>
            <a:r>
              <a:rPr lang="cs-CZ" dirty="0"/>
              <a:t>Perforace (prudká, ostrá až </a:t>
            </a:r>
            <a:r>
              <a:rPr lang="cs-CZ" dirty="0" err="1"/>
              <a:t>znučující</a:t>
            </a:r>
            <a:r>
              <a:rPr lang="cs-CZ" dirty="0"/>
              <a:t> bolest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5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– anamnéza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Nauzea event. i zvracení</a:t>
            </a:r>
          </a:p>
          <a:p>
            <a:r>
              <a:rPr lang="cs-CZ" dirty="0" err="1"/>
              <a:t>Pyroza</a:t>
            </a:r>
            <a:r>
              <a:rPr lang="cs-CZ" dirty="0"/>
              <a:t> </a:t>
            </a:r>
          </a:p>
          <a:p>
            <a:r>
              <a:rPr lang="cs-CZ" dirty="0"/>
              <a:t>Změny chuti k jídlu </a:t>
            </a:r>
          </a:p>
          <a:p>
            <a:r>
              <a:rPr lang="cs-CZ" dirty="0"/>
              <a:t>Změny hmotnosti (a to jak váhový úbytek tak i přírůstek)</a:t>
            </a:r>
          </a:p>
          <a:p>
            <a:r>
              <a:rPr lang="cs-CZ" dirty="0"/>
              <a:t>Zápach z úst</a:t>
            </a:r>
          </a:p>
          <a:p>
            <a:r>
              <a:rPr lang="cs-CZ" dirty="0"/>
              <a:t>Poruchy vyprazdňování (průjmy, zácpa)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– anamnéza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Důležité informace ohledně komplikací VCHGD </a:t>
            </a:r>
          </a:p>
          <a:p>
            <a:pPr lvl="1"/>
            <a:r>
              <a:rPr lang="cs-CZ" dirty="0"/>
              <a:t>Krvácení (nejčastější komplikace) – projevy  </a:t>
            </a:r>
          </a:p>
          <a:p>
            <a:pPr lvl="3"/>
            <a:r>
              <a:rPr lang="cs-CZ" dirty="0" err="1"/>
              <a:t>meléna</a:t>
            </a:r>
            <a:r>
              <a:rPr lang="cs-CZ" dirty="0"/>
              <a:t> (černá, dehtovitá, mazlavá, typicky zapáchající stolice</a:t>
            </a:r>
          </a:p>
          <a:p>
            <a:pPr lvl="3"/>
            <a:r>
              <a:rPr lang="cs-CZ" dirty="0"/>
              <a:t>Hemateméza (zvracení krve a to buď čerstvé jasně červené, či již natrávené vzhledu kávové sedliny)</a:t>
            </a:r>
          </a:p>
          <a:p>
            <a:pPr lvl="3"/>
            <a:r>
              <a:rPr lang="cs-CZ" dirty="0"/>
              <a:t>Další projevy krvácení ( pokles tlaku, šok, bledost, dušnost, pokles krevního obrazu) </a:t>
            </a:r>
          </a:p>
          <a:p>
            <a:pPr lvl="1"/>
            <a:r>
              <a:rPr lang="cs-CZ" dirty="0"/>
              <a:t>Perforace </a:t>
            </a:r>
          </a:p>
          <a:p>
            <a:pPr lvl="1"/>
            <a:r>
              <a:rPr lang="cs-CZ" dirty="0"/>
              <a:t>Penetrace</a:t>
            </a:r>
          </a:p>
          <a:p>
            <a:pPr lvl="1"/>
            <a:r>
              <a:rPr lang="cs-CZ" dirty="0" err="1"/>
              <a:t>Stenosa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Nádorová přeměna vředu – neurčitá bolest,  </a:t>
            </a:r>
            <a:r>
              <a:rPr lang="cs-CZ" dirty="0" err="1"/>
              <a:t>nechuteství</a:t>
            </a:r>
            <a:r>
              <a:rPr lang="cs-CZ" dirty="0"/>
              <a:t>, hubnutí, krvácení,  popři ascites, ikteru, bolesti kostí </a:t>
            </a:r>
            <a:r>
              <a:rPr lang="cs-CZ" dirty="0" err="1"/>
              <a:t>pateře</a:t>
            </a:r>
            <a:r>
              <a:rPr lang="cs-CZ" dirty="0"/>
              <a:t>, neurologická symptomatologie, ikteru, uzliny …. Typicky u ca žaludku </a:t>
            </a:r>
            <a:r>
              <a:rPr lang="cs-CZ" dirty="0" err="1"/>
              <a:t>Wirchovova</a:t>
            </a:r>
            <a:r>
              <a:rPr lang="cs-CZ" dirty="0"/>
              <a:t> uzlina (zvětšené </a:t>
            </a:r>
            <a:r>
              <a:rPr lang="cs-CZ" dirty="0" err="1"/>
              <a:t>nadkličkové</a:t>
            </a:r>
            <a:r>
              <a:rPr lang="cs-CZ" dirty="0"/>
              <a:t> uzliny vlevo)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Fyzikální vyšetření </a:t>
            </a:r>
          </a:p>
          <a:p>
            <a:r>
              <a:rPr lang="cs-CZ" dirty="0"/>
              <a:t>Palpační bolestivost v epigastriu </a:t>
            </a:r>
          </a:p>
          <a:p>
            <a:r>
              <a:rPr lang="cs-CZ" dirty="0"/>
              <a:t>Vyšetření per </a:t>
            </a:r>
            <a:r>
              <a:rPr lang="cs-CZ" dirty="0" err="1"/>
              <a:t>rectum</a:t>
            </a:r>
            <a:r>
              <a:rPr lang="cs-CZ" dirty="0"/>
              <a:t> (</a:t>
            </a:r>
            <a:r>
              <a:rPr lang="cs-CZ" dirty="0" err="1"/>
              <a:t>meléna</a:t>
            </a:r>
            <a:r>
              <a:rPr lang="cs-CZ" dirty="0"/>
              <a:t>)</a:t>
            </a:r>
          </a:p>
          <a:p>
            <a:r>
              <a:rPr lang="cs-CZ" dirty="0"/>
              <a:t>TK, pulz, celkový vzhled pacienta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Laboratorní vyšetření:</a:t>
            </a:r>
          </a:p>
          <a:p>
            <a:pPr marL="0" indent="0">
              <a:buNone/>
            </a:pPr>
            <a:r>
              <a:rPr lang="cs-CZ" dirty="0"/>
              <a:t>	krevní obraz</a:t>
            </a:r>
          </a:p>
          <a:p>
            <a:pPr marL="0" indent="0">
              <a:buNone/>
            </a:pPr>
            <a:r>
              <a:rPr lang="cs-CZ" dirty="0"/>
              <a:t>	biochemická </a:t>
            </a:r>
            <a:r>
              <a:rPr lang="cs-CZ" dirty="0" err="1"/>
              <a:t>vyšetřní</a:t>
            </a:r>
            <a:r>
              <a:rPr lang="cs-CZ" dirty="0"/>
              <a:t> (</a:t>
            </a:r>
            <a:r>
              <a:rPr lang="cs-CZ" dirty="0" err="1"/>
              <a:t>ams</a:t>
            </a:r>
            <a:r>
              <a:rPr lang="cs-CZ" dirty="0"/>
              <a:t>, </a:t>
            </a:r>
            <a:r>
              <a:rPr lang="cs-CZ" dirty="0" err="1"/>
              <a:t>lps</a:t>
            </a:r>
            <a:r>
              <a:rPr lang="cs-CZ" dirty="0"/>
              <a:t>, </a:t>
            </a:r>
            <a:r>
              <a:rPr lang="cs-CZ" dirty="0" err="1"/>
              <a:t>crp</a:t>
            </a:r>
            <a:r>
              <a:rPr lang="cs-CZ" dirty="0"/>
              <a:t>, …)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 err="1"/>
              <a:t>průkaz</a:t>
            </a:r>
            <a:r>
              <a:rPr lang="en-US" dirty="0"/>
              <a:t> </a:t>
            </a:r>
            <a:r>
              <a:rPr lang="en-US" i="1" dirty="0"/>
              <a:t>Helicobacter pylori</a:t>
            </a:r>
            <a:r>
              <a:rPr lang="en-US" dirty="0"/>
              <a:t>: </a:t>
            </a:r>
          </a:p>
          <a:p>
            <a:pPr lvl="3"/>
            <a:r>
              <a:rPr lang="en-US" dirty="0" err="1"/>
              <a:t>invazivní</a:t>
            </a:r>
            <a:r>
              <a:rPr lang="en-US" dirty="0"/>
              <a:t> – </a:t>
            </a:r>
            <a:r>
              <a:rPr lang="en-US" dirty="0" err="1"/>
              <a:t>rychlý</a:t>
            </a:r>
            <a:r>
              <a:rPr lang="en-US" dirty="0"/>
              <a:t> </a:t>
            </a:r>
            <a:r>
              <a:rPr lang="en-US" dirty="0" err="1"/>
              <a:t>ureázový</a:t>
            </a:r>
            <a:r>
              <a:rPr lang="en-US" dirty="0"/>
              <a:t> test, </a:t>
            </a:r>
            <a:r>
              <a:rPr lang="en-US" dirty="0" err="1"/>
              <a:t>biopsie</a:t>
            </a:r>
            <a:r>
              <a:rPr lang="en-US" dirty="0"/>
              <a:t> (</a:t>
            </a:r>
            <a:r>
              <a:rPr lang="en-US" dirty="0" err="1"/>
              <a:t>mikroskopie</a:t>
            </a:r>
            <a:r>
              <a:rPr lang="en-US" dirty="0"/>
              <a:t>, </a:t>
            </a:r>
            <a:r>
              <a:rPr lang="en-US" dirty="0" err="1"/>
              <a:t>kultivace</a:t>
            </a:r>
            <a:r>
              <a:rPr lang="en-US" dirty="0"/>
              <a:t>,</a:t>
            </a:r>
            <a:r>
              <a:rPr lang="cs-CZ" dirty="0"/>
              <a:t> PCR)</a:t>
            </a:r>
            <a:endParaRPr lang="en-US" dirty="0"/>
          </a:p>
          <a:p>
            <a:pPr lvl="3"/>
            <a:r>
              <a:rPr lang="en-US" dirty="0" err="1"/>
              <a:t>neinvazivní</a:t>
            </a:r>
            <a:r>
              <a:rPr lang="en-US" dirty="0"/>
              <a:t> – </a:t>
            </a:r>
            <a:r>
              <a:rPr lang="en-US" dirty="0" err="1"/>
              <a:t>dechový</a:t>
            </a:r>
            <a:r>
              <a:rPr lang="en-US" dirty="0"/>
              <a:t> test se </a:t>
            </a:r>
            <a:r>
              <a:rPr lang="en-US" dirty="0" err="1"/>
              <a:t>značenou</a:t>
            </a:r>
            <a:r>
              <a:rPr lang="en-US" dirty="0"/>
              <a:t> </a:t>
            </a:r>
            <a:r>
              <a:rPr lang="en-US" dirty="0" err="1"/>
              <a:t>močovinou</a:t>
            </a:r>
            <a:r>
              <a:rPr lang="en-US" dirty="0"/>
              <a:t>, </a:t>
            </a:r>
            <a:r>
              <a:rPr lang="en-US" dirty="0" err="1"/>
              <a:t>protilátky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HP v </a:t>
            </a:r>
            <a:r>
              <a:rPr lang="en-US" dirty="0" err="1"/>
              <a:t>séru</a:t>
            </a:r>
            <a:r>
              <a:rPr lang="en-US" dirty="0"/>
              <a:t> a </a:t>
            </a:r>
            <a:r>
              <a:rPr lang="en-US" dirty="0" err="1"/>
              <a:t>moči</a:t>
            </a:r>
            <a:r>
              <a:rPr lang="en-US" dirty="0"/>
              <a:t>, </a:t>
            </a:r>
            <a:r>
              <a:rPr lang="en-US" dirty="0" err="1"/>
              <a:t>ev</a:t>
            </a:r>
            <a:r>
              <a:rPr lang="en-US" dirty="0"/>
              <a:t>. PCR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slin</a:t>
            </a:r>
            <a:r>
              <a:rPr lang="en-US" dirty="0"/>
              <a:t>, </a:t>
            </a:r>
            <a:r>
              <a:rPr lang="en-US" dirty="0" err="1"/>
              <a:t>antigeny</a:t>
            </a:r>
            <a:r>
              <a:rPr lang="en-US" dirty="0"/>
              <a:t> HP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stolici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4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metody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E</a:t>
            </a:r>
            <a:r>
              <a:rPr lang="en-US" b="1" dirty="0" err="1"/>
              <a:t>ndoskopie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/>
              <a:t> u </a:t>
            </a:r>
            <a:r>
              <a:rPr lang="en-US" dirty="0" err="1"/>
              <a:t>nekomplikovaného</a:t>
            </a:r>
            <a:r>
              <a:rPr lang="en-US" dirty="0"/>
              <a:t> </a:t>
            </a:r>
            <a:r>
              <a:rPr lang="en-US" dirty="0" err="1"/>
              <a:t>vředu</a:t>
            </a:r>
            <a:r>
              <a:rPr lang="en-US" dirty="0"/>
              <a:t> (</a:t>
            </a:r>
            <a:r>
              <a:rPr lang="en-US" dirty="0" err="1"/>
              <a:t>vč</a:t>
            </a:r>
            <a:r>
              <a:rPr lang="en-US" dirty="0"/>
              <a:t>. </a:t>
            </a:r>
            <a:r>
              <a:rPr lang="en-US" dirty="0" err="1"/>
              <a:t>Biopsie</a:t>
            </a:r>
            <a:r>
              <a:rPr lang="cs-CZ" dirty="0"/>
              <a:t> – a to jak biopsie na H. </a:t>
            </a:r>
            <a:r>
              <a:rPr lang="cs-CZ" dirty="0" err="1"/>
              <a:t>pylori</a:t>
            </a:r>
            <a:r>
              <a:rPr lang="cs-CZ" dirty="0"/>
              <a:t> , tak i v případě ulcerace žaludku biopsie z vlastní ulcerace k vyloučení event. </a:t>
            </a:r>
            <a:r>
              <a:rPr lang="cs-CZ" dirty="0" err="1"/>
              <a:t>Malignizovaného</a:t>
            </a:r>
            <a:r>
              <a:rPr lang="cs-CZ" dirty="0"/>
              <a:t> vředu 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krvácení</a:t>
            </a:r>
            <a:r>
              <a:rPr lang="cs-CZ" dirty="0"/>
              <a:t> možnost ošetření krvácející léze (opich F1/1 s adrenalinem, naložením klipů, </a:t>
            </a:r>
            <a:r>
              <a:rPr lang="cs-CZ" dirty="0" err="1"/>
              <a:t>termokoagulačními</a:t>
            </a:r>
            <a:r>
              <a:rPr lang="cs-CZ" dirty="0"/>
              <a:t> metodami…)</a:t>
            </a:r>
            <a:endParaRPr lang="en-US" dirty="0"/>
          </a:p>
          <a:p>
            <a:endParaRPr lang="cs-CZ" b="1" dirty="0"/>
          </a:p>
          <a:p>
            <a:r>
              <a:rPr lang="en-US" b="1" dirty="0"/>
              <a:t>RTG </a:t>
            </a:r>
            <a:r>
              <a:rPr lang="en-US" b="1" dirty="0" err="1"/>
              <a:t>nativní</a:t>
            </a:r>
            <a:r>
              <a:rPr lang="en-US" dirty="0"/>
              <a:t> –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perforaci</a:t>
            </a:r>
            <a:r>
              <a:rPr lang="en-US" dirty="0"/>
              <a:t> </a:t>
            </a:r>
            <a:r>
              <a:rPr lang="en-US" dirty="0" err="1"/>
              <a:t>průkaz</a:t>
            </a:r>
            <a:r>
              <a:rPr lang="en-US" dirty="0"/>
              <a:t> </a:t>
            </a:r>
            <a:r>
              <a:rPr lang="en-US" dirty="0" err="1"/>
              <a:t>pneumoperitonea</a:t>
            </a:r>
            <a:r>
              <a:rPr lang="en-US" dirty="0"/>
              <a:t>,</a:t>
            </a:r>
          </a:p>
          <a:p>
            <a:endParaRPr lang="cs-CZ" b="1" dirty="0"/>
          </a:p>
          <a:p>
            <a:r>
              <a:rPr lang="en-US" b="1" dirty="0"/>
              <a:t>RTG </a:t>
            </a:r>
            <a:r>
              <a:rPr lang="en-US" b="1" dirty="0" err="1"/>
              <a:t>kontrastní</a:t>
            </a:r>
            <a:r>
              <a:rPr lang="en-US" dirty="0"/>
              <a:t> –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stenóze</a:t>
            </a:r>
            <a:r>
              <a:rPr lang="en-US" dirty="0"/>
              <a:t>, event.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perforaci</a:t>
            </a:r>
            <a:r>
              <a:rPr lang="en-US" dirty="0"/>
              <a:t> (</a:t>
            </a:r>
            <a:r>
              <a:rPr lang="en-US" dirty="0" err="1"/>
              <a:t>zatékání</a:t>
            </a:r>
            <a:r>
              <a:rPr lang="en-US" dirty="0"/>
              <a:t> KL do </a:t>
            </a:r>
            <a:r>
              <a:rPr lang="en-US" dirty="0" err="1"/>
              <a:t>peritoneální</a:t>
            </a:r>
            <a:r>
              <a:rPr lang="en-US" dirty="0"/>
              <a:t> </a:t>
            </a:r>
            <a:r>
              <a:rPr lang="en-US" dirty="0" err="1"/>
              <a:t>dutiny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6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Inhibice</a:t>
            </a:r>
            <a:r>
              <a:rPr lang="en-US" dirty="0"/>
              <a:t> </a:t>
            </a:r>
            <a:r>
              <a:rPr lang="en-US" dirty="0" err="1"/>
              <a:t>faktorů</a:t>
            </a:r>
            <a:r>
              <a:rPr lang="en-US" dirty="0"/>
              <a:t> </a:t>
            </a:r>
            <a:r>
              <a:rPr lang="en-US" dirty="0" err="1"/>
              <a:t>vedoucích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dráždění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erozi</a:t>
            </a:r>
            <a:r>
              <a:rPr lang="en-US" dirty="0"/>
              <a:t> </a:t>
            </a:r>
            <a:r>
              <a:rPr lang="en-US" dirty="0" err="1"/>
              <a:t>sliznic</a:t>
            </a:r>
            <a:r>
              <a:rPr lang="en-US" dirty="0"/>
              <a:t>. </a:t>
            </a:r>
            <a:r>
              <a:rPr lang="en-US" dirty="0" err="1"/>
              <a:t>Jedná</a:t>
            </a:r>
            <a:r>
              <a:rPr lang="en-US" dirty="0"/>
              <a:t> se </a:t>
            </a:r>
            <a:r>
              <a:rPr lang="en-US" dirty="0" err="1"/>
              <a:t>především</a:t>
            </a:r>
            <a:r>
              <a:rPr lang="en-US" dirty="0"/>
              <a:t> o </a:t>
            </a:r>
            <a:r>
              <a:rPr lang="en-US" dirty="0" err="1"/>
              <a:t>ochranu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cs-CZ" dirty="0"/>
              <a:t> HCL.</a:t>
            </a:r>
          </a:p>
          <a:p>
            <a:r>
              <a:rPr lang="cs-CZ" dirty="0"/>
              <a:t>Dietní opatření -  jí</a:t>
            </a:r>
            <a:r>
              <a:rPr lang="en-US" dirty="0" err="1"/>
              <a:t>dlo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pravidelné</a:t>
            </a:r>
            <a:r>
              <a:rPr lang="cs-CZ" dirty="0"/>
              <a:t>, menší porce, častěji, vynechat smažená, přehnaně kořeněná jídla.    </a:t>
            </a:r>
            <a:endParaRPr lang="en-US" dirty="0"/>
          </a:p>
          <a:p>
            <a:r>
              <a:rPr lang="cs-CZ" dirty="0"/>
              <a:t>Zanechání škodlivých návyků </a:t>
            </a:r>
          </a:p>
          <a:p>
            <a:pPr lvl="1"/>
            <a:r>
              <a:rPr lang="cs-CZ" dirty="0"/>
              <a:t>kouření</a:t>
            </a:r>
            <a:r>
              <a:rPr lang="en-US" dirty="0"/>
              <a:t> (</a:t>
            </a:r>
            <a:r>
              <a:rPr lang="en-US" dirty="0" err="1"/>
              <a:t>navozuje</a:t>
            </a:r>
            <a:r>
              <a:rPr lang="en-US" dirty="0"/>
              <a:t> </a:t>
            </a:r>
            <a:r>
              <a:rPr lang="en-US" dirty="0" err="1"/>
              <a:t>vazokonstrikci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stěně</a:t>
            </a:r>
            <a:r>
              <a:rPr lang="en-US" dirty="0"/>
              <a:t> </a:t>
            </a:r>
            <a:r>
              <a:rPr lang="en-US" dirty="0" err="1"/>
              <a:t>žaludku</a:t>
            </a:r>
            <a:r>
              <a:rPr lang="en-US" dirty="0"/>
              <a:t> a </a:t>
            </a:r>
            <a:r>
              <a:rPr lang="en-US" dirty="0" err="1"/>
              <a:t>snižuje</a:t>
            </a:r>
            <a:r>
              <a:rPr lang="en-US" dirty="0"/>
              <a:t> </a:t>
            </a:r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protektivních</a:t>
            </a:r>
            <a:r>
              <a:rPr lang="en-US" dirty="0"/>
              <a:t> </a:t>
            </a:r>
            <a:r>
              <a:rPr lang="en-US" dirty="0" err="1"/>
              <a:t>mechanismů</a:t>
            </a:r>
            <a:r>
              <a:rPr lang="en-US" dirty="0"/>
              <a:t>)</a:t>
            </a:r>
            <a:r>
              <a:rPr lang="cs-CZ" dirty="0"/>
              <a:t>,</a:t>
            </a:r>
          </a:p>
          <a:p>
            <a:pPr lvl="1"/>
            <a:r>
              <a:rPr lang="en-US" dirty="0" err="1"/>
              <a:t>silný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a </a:t>
            </a:r>
            <a:r>
              <a:rPr lang="en-US" dirty="0" err="1"/>
              <a:t>káva</a:t>
            </a:r>
            <a:r>
              <a:rPr lang="en-US" dirty="0"/>
              <a:t>,</a:t>
            </a:r>
            <a:endParaRPr lang="cs-CZ" dirty="0"/>
          </a:p>
          <a:p>
            <a:pPr lvl="1"/>
            <a:r>
              <a:rPr lang="cs-CZ" dirty="0"/>
              <a:t>užívání </a:t>
            </a:r>
            <a:r>
              <a:rPr lang="en-US" b="1" dirty="0" err="1"/>
              <a:t>látek</a:t>
            </a:r>
            <a:r>
              <a:rPr lang="en-US" b="1" dirty="0"/>
              <a:t> s </a:t>
            </a:r>
            <a:r>
              <a:rPr lang="en-US" b="1" dirty="0" err="1"/>
              <a:t>erozivními</a:t>
            </a:r>
            <a:r>
              <a:rPr lang="en-US" b="1" dirty="0"/>
              <a:t> </a:t>
            </a:r>
            <a:r>
              <a:rPr lang="en-US" b="1" dirty="0" err="1"/>
              <a:t>vlivy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sliznici</a:t>
            </a:r>
            <a:r>
              <a:rPr lang="en-US" dirty="0"/>
              <a:t> GIT</a:t>
            </a:r>
            <a:r>
              <a:rPr lang="cs-CZ" dirty="0"/>
              <a:t> (salicyláty </a:t>
            </a:r>
            <a:r>
              <a:rPr lang="en-US" dirty="0"/>
              <a:t>a </a:t>
            </a:r>
            <a:r>
              <a:rPr lang="en-US" dirty="0" err="1"/>
              <a:t>skupina</a:t>
            </a:r>
            <a:r>
              <a:rPr lang="en-US" dirty="0"/>
              <a:t> </a:t>
            </a:r>
            <a:r>
              <a:rPr lang="cs-CZ" dirty="0"/>
              <a:t>NSA - např. Aspirin, Ibuprofen, </a:t>
            </a:r>
            <a:r>
              <a:rPr lang="cs-CZ" dirty="0" err="1"/>
              <a:t>Dolmina</a:t>
            </a:r>
            <a:r>
              <a:rPr lang="cs-CZ" dirty="0"/>
              <a:t>…).</a:t>
            </a:r>
            <a:endParaRPr lang="en-US" dirty="0"/>
          </a:p>
          <a:p>
            <a:r>
              <a:rPr lang="cs-CZ" dirty="0"/>
              <a:t>Medikace</a:t>
            </a:r>
          </a:p>
          <a:p>
            <a:pPr lvl="1"/>
            <a:r>
              <a:rPr lang="cs-CZ" dirty="0" err="1"/>
              <a:t>Eradikační</a:t>
            </a:r>
            <a:r>
              <a:rPr lang="cs-CZ" dirty="0"/>
              <a:t> léčba </a:t>
            </a:r>
            <a:r>
              <a:rPr lang="cs-CZ" dirty="0" err="1"/>
              <a:t>H.pylori</a:t>
            </a:r>
            <a:r>
              <a:rPr lang="cs-CZ" dirty="0"/>
              <a:t> ( 2 kombinace ATB + </a:t>
            </a:r>
            <a:r>
              <a:rPr lang="cs-CZ" dirty="0" err="1"/>
              <a:t>antisekreční</a:t>
            </a:r>
            <a:r>
              <a:rPr lang="cs-CZ" dirty="0"/>
              <a:t> léčba)</a:t>
            </a:r>
          </a:p>
          <a:p>
            <a:pPr lvl="1"/>
            <a:r>
              <a:rPr lang="cs-CZ" dirty="0"/>
              <a:t>Léky potlačující kyselou sekreci žaludku (PPI, H2bokátory)</a:t>
            </a:r>
          </a:p>
          <a:p>
            <a:pPr lvl="1"/>
            <a:r>
              <a:rPr lang="cs-CZ" dirty="0" err="1"/>
              <a:t>Antacida</a:t>
            </a:r>
            <a:r>
              <a:rPr lang="cs-CZ" dirty="0"/>
              <a:t>, </a:t>
            </a:r>
            <a:r>
              <a:rPr lang="cs-CZ" dirty="0" err="1"/>
              <a:t>Sukralfát</a:t>
            </a:r>
            <a:r>
              <a:rPr lang="cs-CZ" dirty="0"/>
              <a:t>, Komplexní sole bizmutu, </a:t>
            </a:r>
            <a:r>
              <a:rPr lang="cs-CZ" dirty="0" err="1"/>
              <a:t>protinetika</a:t>
            </a:r>
            <a:r>
              <a:rPr lang="cs-CZ" dirty="0"/>
              <a:t> …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2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jícnu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2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Omemocnění</a:t>
            </a:r>
            <a:r>
              <a:rPr lang="cs-CZ" dirty="0"/>
              <a:t> jícnu – příznaky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300" dirty="0"/>
              <a:t>Pálení žáhy (</a:t>
            </a:r>
            <a:r>
              <a:rPr lang="cs-CZ" sz="2300" dirty="0" err="1"/>
              <a:t>pyroza</a:t>
            </a:r>
            <a:r>
              <a:rPr lang="cs-CZ" sz="2300" dirty="0"/>
              <a:t>) – pálení za sternem pohybující se z epigastria směrem do krku</a:t>
            </a:r>
          </a:p>
          <a:p>
            <a:endParaRPr lang="cs-CZ" sz="2300" dirty="0"/>
          </a:p>
          <a:p>
            <a:r>
              <a:rPr lang="cs-CZ" sz="2300" dirty="0"/>
              <a:t>Regurgitace – snadné vtékání </a:t>
            </a:r>
            <a:r>
              <a:rPr lang="cs-CZ" sz="2300" dirty="0" err="1"/>
              <a:t>žaluldečního</a:t>
            </a:r>
            <a:r>
              <a:rPr lang="cs-CZ" sz="2300" dirty="0"/>
              <a:t> obsahu (</a:t>
            </a:r>
            <a:r>
              <a:rPr lang="cs-CZ" sz="2300" dirty="0" err="1"/>
              <a:t>tekuiny</a:t>
            </a:r>
            <a:r>
              <a:rPr lang="cs-CZ" sz="2300" dirty="0"/>
              <a:t> nebo potravy) do jícnu a úst </a:t>
            </a:r>
          </a:p>
          <a:p>
            <a:endParaRPr lang="cs-CZ" sz="2300" dirty="0"/>
          </a:p>
          <a:p>
            <a:r>
              <a:rPr lang="cs-CZ" sz="2300" dirty="0"/>
              <a:t>Dysfagie – obtížné polykání , pocity uváznutí sousta během transportu jícnem</a:t>
            </a:r>
          </a:p>
          <a:p>
            <a:pPr marL="365760" lvl="1" indent="0">
              <a:buNone/>
            </a:pPr>
            <a:r>
              <a:rPr lang="cs-CZ" sz="2300" dirty="0"/>
              <a:t>	Horní </a:t>
            </a:r>
            <a:r>
              <a:rPr lang="cs-CZ" altLang="en-US" sz="2300" dirty="0">
                <a:solidFill>
                  <a:schemeClr val="tx1"/>
                </a:solidFill>
              </a:rPr>
              <a:t> (</a:t>
            </a:r>
            <a:r>
              <a:rPr lang="cs-CZ" altLang="en-US" sz="2300" dirty="0" err="1">
                <a:solidFill>
                  <a:schemeClr val="tx1"/>
                </a:solidFill>
              </a:rPr>
              <a:t>orofaryngeální</a:t>
            </a:r>
            <a:r>
              <a:rPr lang="cs-CZ" altLang="en-US" sz="2300" dirty="0">
                <a:solidFill>
                  <a:schemeClr val="tx1"/>
                </a:solidFill>
              </a:rPr>
              <a:t>)</a:t>
            </a:r>
            <a:r>
              <a:rPr lang="cs-CZ" altLang="en-US" sz="2300" b="1" dirty="0">
                <a:solidFill>
                  <a:schemeClr val="tx1"/>
                </a:solidFill>
              </a:rPr>
              <a:t> -</a:t>
            </a:r>
            <a:r>
              <a:rPr lang="cs-CZ" altLang="en-US" sz="2300" dirty="0">
                <a:solidFill>
                  <a:schemeClr val="tx1"/>
                </a:solidFill>
              </a:rPr>
              <a:t> váznutí posunu sousta z úst do hltanu</a:t>
            </a:r>
          </a:p>
          <a:p>
            <a:pPr marL="365760" lvl="1" indent="0">
              <a:buNone/>
            </a:pPr>
            <a:r>
              <a:rPr lang="cs-CZ" altLang="en-US" sz="2300" dirty="0"/>
              <a:t>	           </a:t>
            </a:r>
            <a:r>
              <a:rPr lang="cs-CZ" altLang="en-US" sz="2300" dirty="0">
                <a:solidFill>
                  <a:schemeClr val="tx1"/>
                </a:solidFill>
              </a:rPr>
              <a:t>a jícnu (regurgitace- CAVE aspirace) CAVE aspirace)</a:t>
            </a:r>
          </a:p>
          <a:p>
            <a:pPr>
              <a:buFontTx/>
              <a:buNone/>
            </a:pPr>
            <a:r>
              <a:rPr lang="cs-CZ" altLang="en-US" sz="2300" dirty="0">
                <a:solidFill>
                  <a:schemeClr val="tx1"/>
                </a:solidFill>
              </a:rPr>
              <a:t>                          - příčina  -   lokální obstrukce(tu, struma aj.)</a:t>
            </a:r>
          </a:p>
          <a:p>
            <a:pPr>
              <a:buFontTx/>
              <a:buNone/>
            </a:pPr>
            <a:r>
              <a:rPr lang="cs-CZ" altLang="en-US" sz="2300" dirty="0">
                <a:solidFill>
                  <a:schemeClr val="tx1"/>
                </a:solidFill>
              </a:rPr>
              <a:t>                          - </a:t>
            </a:r>
            <a:r>
              <a:rPr lang="cs-CZ" altLang="en-US" sz="2300" dirty="0" err="1">
                <a:solidFill>
                  <a:schemeClr val="tx1"/>
                </a:solidFill>
              </a:rPr>
              <a:t>neuromuskul</a:t>
            </a:r>
            <a:r>
              <a:rPr lang="cs-CZ" altLang="en-US" sz="2300" dirty="0">
                <a:solidFill>
                  <a:schemeClr val="tx1"/>
                </a:solidFill>
              </a:rPr>
              <a:t>. Poruchy</a:t>
            </a:r>
          </a:p>
          <a:p>
            <a:pPr>
              <a:buFontTx/>
              <a:buNone/>
            </a:pPr>
            <a:r>
              <a:rPr lang="cs-CZ" altLang="en-US" sz="2300" dirty="0">
                <a:solidFill>
                  <a:schemeClr val="tx1"/>
                </a:solidFill>
              </a:rPr>
              <a:t>	 	Dolní </a:t>
            </a:r>
            <a:r>
              <a:rPr lang="cs-CZ" altLang="en-US" sz="2300" dirty="0"/>
              <a:t>(</a:t>
            </a:r>
            <a:r>
              <a:rPr lang="cs-CZ" altLang="en-US" sz="2300" dirty="0" err="1"/>
              <a:t>ezofageální</a:t>
            </a:r>
            <a:r>
              <a:rPr lang="cs-CZ" altLang="en-US" sz="2300" dirty="0"/>
              <a:t>) - váznutí sousta v průběh jícnu</a:t>
            </a:r>
          </a:p>
          <a:p>
            <a:pPr>
              <a:buFontTx/>
              <a:buNone/>
            </a:pPr>
            <a:r>
              <a:rPr lang="cs-CZ" altLang="en-US" sz="2300" dirty="0">
                <a:solidFill>
                  <a:schemeClr val="tx1"/>
                </a:solidFill>
              </a:rPr>
              <a:t>                         - příčina -  </a:t>
            </a:r>
            <a:r>
              <a:rPr lang="cs-CZ" altLang="en-US" sz="2300" dirty="0" err="1">
                <a:solidFill>
                  <a:schemeClr val="tx1"/>
                </a:solidFill>
              </a:rPr>
              <a:t>intralumin.postižení</a:t>
            </a:r>
            <a:r>
              <a:rPr lang="cs-CZ" altLang="en-US" sz="2300" dirty="0">
                <a:solidFill>
                  <a:schemeClr val="tx1"/>
                </a:solidFill>
              </a:rPr>
              <a:t> (ca </a:t>
            </a:r>
            <a:r>
              <a:rPr lang="cs-CZ" altLang="en-US" sz="2300" dirty="0" err="1">
                <a:solidFill>
                  <a:schemeClr val="tx1"/>
                </a:solidFill>
              </a:rPr>
              <a:t>jícnu,kardie</a:t>
            </a:r>
            <a:r>
              <a:rPr lang="cs-CZ" altLang="en-US" sz="2300" dirty="0">
                <a:solidFill>
                  <a:schemeClr val="tx1"/>
                </a:solidFill>
              </a:rPr>
              <a:t>, stenózy)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en-US" sz="2300" dirty="0">
                <a:solidFill>
                  <a:schemeClr val="tx1"/>
                </a:solidFill>
              </a:rPr>
              <a:t>                         -  </a:t>
            </a:r>
            <a:r>
              <a:rPr lang="cs-CZ" altLang="en-US" sz="2300" dirty="0" err="1">
                <a:solidFill>
                  <a:schemeClr val="tx1"/>
                </a:solidFill>
              </a:rPr>
              <a:t>neuromuskul</a:t>
            </a:r>
            <a:r>
              <a:rPr lang="cs-CZ" altLang="en-US" sz="2300" dirty="0">
                <a:solidFill>
                  <a:schemeClr val="tx1"/>
                </a:solidFill>
              </a:rPr>
              <a:t>. poruchy</a:t>
            </a:r>
          </a:p>
          <a:p>
            <a:pPr marL="365760" lvl="1" indent="0">
              <a:buNone/>
            </a:pPr>
            <a:r>
              <a:rPr lang="cs-CZ" altLang="en-US" sz="2300" dirty="0"/>
              <a:t>	Paradoxní </a:t>
            </a:r>
            <a:r>
              <a:rPr lang="cs-CZ" altLang="en-US" sz="2300" dirty="0">
                <a:solidFill>
                  <a:schemeClr val="tx1"/>
                </a:solidFill>
              </a:rPr>
              <a:t>- nejdříve vázne polykání tekutin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en-US" sz="2300" dirty="0">
                <a:solidFill>
                  <a:schemeClr val="tx1"/>
                </a:solidFill>
              </a:rPr>
              <a:t>                         -  </a:t>
            </a:r>
            <a:r>
              <a:rPr lang="cs-CZ" altLang="en-US" sz="2300" dirty="0" err="1">
                <a:solidFill>
                  <a:schemeClr val="tx1"/>
                </a:solidFill>
              </a:rPr>
              <a:t>extraezofageální</a:t>
            </a:r>
            <a:r>
              <a:rPr lang="cs-CZ" altLang="en-US" sz="2300" dirty="0">
                <a:solidFill>
                  <a:schemeClr val="tx1"/>
                </a:solidFill>
              </a:rPr>
              <a:t>  vlivy- </a:t>
            </a:r>
            <a:r>
              <a:rPr lang="cs-CZ" altLang="en-US" sz="2300" dirty="0" err="1">
                <a:solidFill>
                  <a:schemeClr val="tx1"/>
                </a:solidFill>
              </a:rPr>
              <a:t>dif.spasmus</a:t>
            </a:r>
            <a:r>
              <a:rPr lang="cs-CZ" altLang="en-US" sz="2300" dirty="0">
                <a:solidFill>
                  <a:schemeClr val="tx1"/>
                </a:solidFill>
              </a:rPr>
              <a:t> jícnu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8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jícnu - příznaky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Odynofagie – bolest při polykání lokalizovaná za sternem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Záchvatovité </a:t>
            </a:r>
            <a:r>
              <a:rPr lang="cs-CZ" dirty="0" err="1"/>
              <a:t>sliznění</a:t>
            </a:r>
            <a:r>
              <a:rPr lang="cs-CZ" dirty="0"/>
              <a:t> – náhlá tvorba velkého množství slaných nebo kyselých </a:t>
            </a:r>
            <a:r>
              <a:rPr lang="cs-CZ" dirty="0" err="1"/>
              <a:t>slizn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Globus – pocity cizího tělesa v krku, bez prokázané příčiny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Bolest na hrudi – ostrá nebo tupá bolest na hrudi, která může vyzařovat do paže nebo krku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Krvácení (anemie, hemateméza, </a:t>
            </a:r>
            <a:r>
              <a:rPr lang="cs-CZ" dirty="0" err="1"/>
              <a:t>meléna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1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jícnu – rozdělení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Refluxní nemoc jícnu </a:t>
            </a:r>
          </a:p>
          <a:p>
            <a:r>
              <a:rPr lang="cs-CZ" dirty="0"/>
              <a:t>Brániční kýly</a:t>
            </a:r>
          </a:p>
          <a:p>
            <a:r>
              <a:rPr lang="cs-CZ" dirty="0" err="1"/>
              <a:t>Barrettův</a:t>
            </a:r>
            <a:r>
              <a:rPr lang="cs-CZ" dirty="0"/>
              <a:t> jícen</a:t>
            </a:r>
          </a:p>
          <a:p>
            <a:r>
              <a:rPr lang="cs-CZ" dirty="0" err="1"/>
              <a:t>Esofagitidy</a:t>
            </a:r>
            <a:r>
              <a:rPr lang="cs-CZ" dirty="0"/>
              <a:t> (záněty jícnu)</a:t>
            </a:r>
          </a:p>
          <a:p>
            <a:pPr lvl="1"/>
            <a:r>
              <a:rPr lang="cs-CZ" altLang="en-US" dirty="0">
                <a:solidFill>
                  <a:schemeClr val="tx1"/>
                </a:solidFill>
              </a:rPr>
              <a:t>infekční: bakterie, </a:t>
            </a:r>
            <a:r>
              <a:rPr lang="cs-CZ" altLang="en-US" dirty="0" err="1">
                <a:solidFill>
                  <a:schemeClr val="tx1"/>
                </a:solidFill>
              </a:rPr>
              <a:t>viry,plísně,specif.granulomy</a:t>
            </a:r>
            <a:endParaRPr lang="cs-CZ" altLang="en-US" dirty="0">
              <a:solidFill>
                <a:schemeClr val="tx1"/>
              </a:solidFill>
            </a:endParaRPr>
          </a:p>
          <a:p>
            <a:pPr lvl="1"/>
            <a:r>
              <a:rPr lang="cs-CZ" altLang="en-US" dirty="0">
                <a:solidFill>
                  <a:schemeClr val="tx1"/>
                </a:solidFill>
              </a:rPr>
              <a:t>chemické: kyseliny, louhy, jiné </a:t>
            </a:r>
            <a:r>
              <a:rPr lang="cs-CZ" altLang="en-US" dirty="0" err="1">
                <a:solidFill>
                  <a:schemeClr val="tx1"/>
                </a:solidFill>
              </a:rPr>
              <a:t>chem</a:t>
            </a:r>
            <a:r>
              <a:rPr lang="cs-CZ" altLang="en-US" dirty="0">
                <a:solidFill>
                  <a:schemeClr val="tx1"/>
                </a:solidFill>
              </a:rPr>
              <a:t>. l., léky</a:t>
            </a:r>
          </a:p>
          <a:p>
            <a:pPr lvl="1"/>
            <a:r>
              <a:rPr lang="cs-CZ" altLang="en-US" dirty="0">
                <a:solidFill>
                  <a:schemeClr val="tx1"/>
                </a:solidFill>
              </a:rPr>
              <a:t>potravinové vlivy: dráždivé poživatiny, alkohol, nikotin </a:t>
            </a:r>
          </a:p>
          <a:p>
            <a:pPr lvl="1"/>
            <a:r>
              <a:rPr lang="cs-CZ" altLang="en-US" dirty="0">
                <a:solidFill>
                  <a:schemeClr val="tx1"/>
                </a:solidFill>
              </a:rPr>
              <a:t>fyzikální vlivy, léky: intubace, teplo, záření, cizí tělesa, trauma, </a:t>
            </a:r>
          </a:p>
          <a:p>
            <a:pPr lvl="1"/>
            <a:r>
              <a:rPr lang="cs-CZ" altLang="en-US" dirty="0">
                <a:solidFill>
                  <a:schemeClr val="tx1"/>
                </a:solidFill>
              </a:rPr>
              <a:t>venostáza: jícnové varixy</a:t>
            </a:r>
          </a:p>
          <a:p>
            <a:pPr lvl="1"/>
            <a:r>
              <a:rPr lang="cs-CZ" altLang="en-US" dirty="0">
                <a:solidFill>
                  <a:schemeClr val="tx1"/>
                </a:solidFill>
              </a:rPr>
              <a:t>městnání obsahu: </a:t>
            </a:r>
            <a:r>
              <a:rPr lang="cs-CZ" altLang="en-US" dirty="0" err="1">
                <a:solidFill>
                  <a:schemeClr val="tx1"/>
                </a:solidFill>
              </a:rPr>
              <a:t>achalázie</a:t>
            </a:r>
            <a:endParaRPr lang="cs-CZ" altLang="en-US" dirty="0">
              <a:solidFill>
                <a:schemeClr val="tx1"/>
              </a:solidFill>
            </a:endParaRPr>
          </a:p>
          <a:p>
            <a:pPr lvl="1"/>
            <a:r>
              <a:rPr lang="cs-CZ" altLang="en-US" dirty="0">
                <a:solidFill>
                  <a:schemeClr val="tx1"/>
                </a:solidFill>
              </a:rPr>
              <a:t>choroby kožní a systémové: pemfigus, sklerodermie..</a:t>
            </a:r>
          </a:p>
          <a:p>
            <a:pPr lvl="1">
              <a:lnSpc>
                <a:spcPct val="90000"/>
              </a:lnSpc>
            </a:pPr>
            <a:r>
              <a:rPr lang="cs-CZ" altLang="en-US" dirty="0">
                <a:solidFill>
                  <a:schemeClr val="tx1"/>
                </a:solidFill>
              </a:rPr>
              <a:t>reflux: kyselý, alkalický, smíšený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7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 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Vředová choroba </a:t>
            </a:r>
            <a:r>
              <a:rPr lang="cs-CZ" dirty="0" err="1"/>
              <a:t>gastroduodena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Příznaky, diagnostika</a:t>
            </a:r>
          </a:p>
          <a:p>
            <a:r>
              <a:rPr lang="cs-CZ" dirty="0"/>
              <a:t>Onemocnění jícnu</a:t>
            </a:r>
          </a:p>
          <a:p>
            <a:pPr lvl="1"/>
            <a:r>
              <a:rPr lang="cs-CZ" dirty="0"/>
              <a:t>Rozdělení chorob jícnu </a:t>
            </a:r>
          </a:p>
          <a:p>
            <a:pPr lvl="1"/>
            <a:r>
              <a:rPr lang="cs-CZ" dirty="0"/>
              <a:t>Příznaky, diagnostika a léčba refluxní choroby jícnu </a:t>
            </a:r>
          </a:p>
          <a:p>
            <a:pPr lvl="1"/>
            <a:r>
              <a:rPr lang="cs-CZ" dirty="0"/>
              <a:t>Hernie  </a:t>
            </a:r>
          </a:p>
          <a:p>
            <a:r>
              <a:rPr lang="cs-CZ" dirty="0"/>
              <a:t>Kolorektální karcinom</a:t>
            </a:r>
          </a:p>
          <a:p>
            <a:pPr lvl="1"/>
            <a:r>
              <a:rPr lang="cs-CZ" dirty="0"/>
              <a:t>Etiologie, klinické projevy, diagnostika, terapie (endoskopická, chirurgická, onkologická léčba)</a:t>
            </a:r>
          </a:p>
          <a:p>
            <a:r>
              <a:rPr lang="cs-CZ" dirty="0"/>
              <a:t>Jaterní cirhóza</a:t>
            </a:r>
          </a:p>
          <a:p>
            <a:pPr lvl="1"/>
            <a:r>
              <a:rPr lang="cs-CZ" dirty="0"/>
              <a:t>Základní etiologie, důsledky, klinické projevy, diagnostika</a:t>
            </a:r>
          </a:p>
          <a:p>
            <a:pPr lvl="1"/>
            <a:r>
              <a:rPr lang="cs-CZ" dirty="0" err="1"/>
              <a:t>Záklasní</a:t>
            </a:r>
            <a:r>
              <a:rPr lang="cs-CZ" dirty="0"/>
              <a:t> přístupy léčby </a:t>
            </a:r>
          </a:p>
          <a:p>
            <a:r>
              <a:rPr lang="cs-CZ" dirty="0"/>
              <a:t>Krvácení z 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95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jícnu – rozdělení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Neuromuskulární choroby jícnu</a:t>
            </a:r>
          </a:p>
          <a:p>
            <a:pPr lvl="1"/>
            <a:r>
              <a:rPr lang="cs-CZ" altLang="en-US" sz="2400" dirty="0" err="1"/>
              <a:t>Ezofagokardiální</a:t>
            </a:r>
            <a:r>
              <a:rPr lang="cs-CZ" altLang="en-US" sz="2400" dirty="0"/>
              <a:t> </a:t>
            </a:r>
            <a:r>
              <a:rPr lang="cs-CZ" altLang="en-US" sz="2400" dirty="0" err="1"/>
              <a:t>achalázie</a:t>
            </a:r>
            <a:r>
              <a:rPr lang="cs-CZ" altLang="en-US" sz="2400" dirty="0"/>
              <a:t> ( funkční onemocnění celého jícnu - úbytek až ztráta propulzivní peristaltiky tubulárního jícnu, porucha relaxace dolního    jícnového svěrače a postupná dilatace ezofagu-záněty</a:t>
            </a:r>
          </a:p>
          <a:p>
            <a:pPr lvl="1"/>
            <a:endParaRPr lang="cs-CZ" altLang="en-US" sz="2400" dirty="0"/>
          </a:p>
          <a:p>
            <a:pPr lvl="1"/>
            <a:r>
              <a:rPr lang="cs-CZ" altLang="en-US" sz="2400" dirty="0"/>
              <a:t>Difuzní spasmus jícnu- </a:t>
            </a:r>
            <a:r>
              <a:rPr lang="cs-CZ" altLang="en-US" sz="2400" dirty="0" err="1"/>
              <a:t>akutní,event.intermitentní</a:t>
            </a:r>
            <a:r>
              <a:rPr lang="cs-CZ" altLang="en-US" sz="2400" dirty="0"/>
              <a:t> dysfagie, bolesti hrudníku, způsobené -simultánními nepropulzivními kontrakcemi jícnu</a:t>
            </a:r>
          </a:p>
          <a:p>
            <a:pPr lvl="1">
              <a:lnSpc>
                <a:spcPct val="90000"/>
              </a:lnSpc>
            </a:pPr>
            <a:endParaRPr lang="cs-CZ" altLang="en-US" sz="2400" dirty="0"/>
          </a:p>
          <a:p>
            <a:pPr lvl="1">
              <a:lnSpc>
                <a:spcPct val="90000"/>
              </a:lnSpc>
            </a:pPr>
            <a:r>
              <a:rPr lang="cs-CZ" altLang="en-US" sz="2400" dirty="0"/>
              <a:t>Sekundární poruchy motility(</a:t>
            </a:r>
            <a:r>
              <a:rPr lang="cs-CZ" altLang="en-US" sz="2400" dirty="0" err="1"/>
              <a:t>DM,sklerodermie</a:t>
            </a:r>
            <a:r>
              <a:rPr lang="cs-CZ" altLang="en-US" sz="2400" dirty="0">
                <a:solidFill>
                  <a:srgbClr val="FFFFCC"/>
                </a:solidFill>
              </a:rPr>
              <a:t>)</a:t>
            </a:r>
            <a:endParaRPr lang="cs-CZ" altLang="en-US" sz="2400" dirty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94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jícnu - rozdělení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cs-CZ" sz="1600" dirty="0"/>
          </a:p>
          <a:p>
            <a:r>
              <a:rPr lang="cs-CZ" sz="1800" dirty="0"/>
              <a:t>Nádory jícnu  </a:t>
            </a:r>
          </a:p>
          <a:p>
            <a:pPr lvl="1"/>
            <a:r>
              <a:rPr lang="cs-CZ" sz="1800" dirty="0"/>
              <a:t>Benigní</a:t>
            </a:r>
          </a:p>
          <a:p>
            <a:pPr lvl="2"/>
            <a:r>
              <a:rPr lang="cs-CZ" sz="1800" dirty="0"/>
              <a:t> </a:t>
            </a:r>
            <a:r>
              <a:rPr lang="en-US" sz="1800" dirty="0" err="1"/>
              <a:t>Intramurální</a:t>
            </a:r>
            <a:r>
              <a:rPr lang="en-US" sz="1800" dirty="0"/>
              <a:t> (</a:t>
            </a:r>
            <a:r>
              <a:rPr lang="en-US" sz="1800" dirty="0" err="1"/>
              <a:t>solidní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</a:t>
            </a:r>
            <a:r>
              <a:rPr lang="en-US" sz="1800" dirty="0" err="1"/>
              <a:t>cystické</a:t>
            </a:r>
            <a:r>
              <a:rPr lang="en-US" sz="1800" dirty="0"/>
              <a:t>) –</a:t>
            </a:r>
            <a:r>
              <a:rPr lang="cs-CZ" sz="1800" dirty="0"/>
              <a:t> </a:t>
            </a:r>
            <a:r>
              <a:rPr lang="cs-CZ" sz="1800" dirty="0" err="1"/>
              <a:t>leiomyom</a:t>
            </a:r>
            <a:r>
              <a:rPr lang="cs-CZ" sz="1800" dirty="0"/>
              <a:t>, fibrom, lipom, hemangiom,) </a:t>
            </a:r>
            <a:r>
              <a:rPr lang="en-US" sz="1800" dirty="0" err="1"/>
              <a:t>vrozené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</a:t>
            </a:r>
            <a:r>
              <a:rPr lang="en-US" sz="1800" dirty="0" err="1"/>
              <a:t>retenční</a:t>
            </a:r>
            <a:r>
              <a:rPr lang="cs-CZ" sz="1800" dirty="0"/>
              <a:t> cysty</a:t>
            </a:r>
            <a:endParaRPr lang="en-US" sz="1800" dirty="0"/>
          </a:p>
          <a:p>
            <a:pPr lvl="2"/>
            <a:r>
              <a:rPr lang="en-US" sz="1800" dirty="0" err="1"/>
              <a:t>Intraluminální</a:t>
            </a:r>
            <a:r>
              <a:rPr lang="en-US" sz="1800" dirty="0"/>
              <a:t> (</a:t>
            </a:r>
            <a:r>
              <a:rPr lang="en-US" sz="1800" dirty="0" err="1"/>
              <a:t>polypy</a:t>
            </a:r>
            <a:r>
              <a:rPr lang="en-US" sz="1800" dirty="0"/>
              <a:t> </a:t>
            </a:r>
            <a:r>
              <a:rPr lang="en-US" sz="1800" dirty="0" err="1"/>
              <a:t>stopkaté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</a:t>
            </a:r>
            <a:r>
              <a:rPr lang="en-US" sz="1800" dirty="0" err="1"/>
              <a:t>přisedlé</a:t>
            </a:r>
            <a:r>
              <a:rPr lang="en-US" sz="1800" dirty="0"/>
              <a:t>) –</a:t>
            </a:r>
            <a:r>
              <a:rPr lang="cs-CZ" sz="1800" dirty="0"/>
              <a:t> adenom, papilom, </a:t>
            </a:r>
            <a:r>
              <a:rPr lang="cs-CZ" sz="1800" dirty="0" err="1"/>
              <a:t>fibroliom</a:t>
            </a:r>
            <a:r>
              <a:rPr lang="cs-CZ" sz="1800" dirty="0"/>
              <a:t>, myxom 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/>
              <a:t>Maligní </a:t>
            </a:r>
          </a:p>
          <a:p>
            <a:pPr lvl="2"/>
            <a:r>
              <a:rPr lang="cs-CZ" sz="1800" dirty="0" err="1">
                <a:solidFill>
                  <a:schemeClr val="tx1"/>
                </a:solidFill>
              </a:rPr>
              <a:t>dlaždicobuněčný</a:t>
            </a:r>
            <a:r>
              <a:rPr lang="cs-CZ" sz="1800" dirty="0">
                <a:solidFill>
                  <a:schemeClr val="tx1"/>
                </a:solidFill>
              </a:rPr>
              <a:t> karcinom 90%,</a:t>
            </a:r>
          </a:p>
          <a:p>
            <a:pPr lvl="2"/>
            <a:r>
              <a:rPr lang="cs-CZ" sz="1800" dirty="0">
                <a:solidFill>
                  <a:schemeClr val="tx1"/>
                </a:solidFill>
              </a:rPr>
              <a:t> adenokarcinom (</a:t>
            </a:r>
            <a:r>
              <a:rPr lang="en-US" sz="1800" dirty="0" err="1">
                <a:solidFill>
                  <a:schemeClr val="tx1"/>
                </a:solidFill>
              </a:rPr>
              <a:t>hlavně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distální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jícen</a:t>
            </a:r>
            <a:r>
              <a:rPr lang="en-US" sz="1800" dirty="0">
                <a:solidFill>
                  <a:schemeClr val="tx1"/>
                </a:solidFill>
              </a:rPr>
              <a:t> a GE </a:t>
            </a:r>
            <a:r>
              <a:rPr lang="en-US" sz="1800" dirty="0" err="1">
                <a:solidFill>
                  <a:schemeClr val="tx1"/>
                </a:solidFill>
              </a:rPr>
              <a:t>junkce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podkladě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Barrettova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/>
              <a:t>jícnu</a:t>
            </a:r>
            <a:r>
              <a:rPr lang="en-US" sz="1800" dirty="0"/>
              <a:t>)</a:t>
            </a:r>
          </a:p>
          <a:p>
            <a:r>
              <a:rPr lang="cs-CZ" sz="1800" dirty="0"/>
              <a:t>Traumatické poškození a </a:t>
            </a:r>
            <a:r>
              <a:rPr lang="cs-CZ" sz="1800" dirty="0" err="1"/>
              <a:t>dekubitární</a:t>
            </a:r>
            <a:r>
              <a:rPr lang="cs-CZ" sz="1800" dirty="0"/>
              <a:t> vředy jícnu</a:t>
            </a:r>
          </a:p>
          <a:p>
            <a:r>
              <a:rPr lang="cs-CZ" sz="1800" dirty="0"/>
              <a:t>Divertikly jícnu (</a:t>
            </a:r>
            <a:r>
              <a:rPr lang="cs-CZ" sz="1800" dirty="0" err="1"/>
              <a:t>Zenkerům</a:t>
            </a:r>
            <a:r>
              <a:rPr lang="cs-CZ" sz="1800" dirty="0"/>
              <a:t>, divertikly středního jícnu, </a:t>
            </a:r>
            <a:r>
              <a:rPr lang="cs-CZ" sz="1800" dirty="0" err="1"/>
              <a:t>epinefrické</a:t>
            </a:r>
            <a:r>
              <a:rPr lang="cs-CZ" sz="1800" dirty="0"/>
              <a:t> divertikly)</a:t>
            </a:r>
          </a:p>
          <a:p>
            <a:r>
              <a:rPr lang="cs-CZ" sz="1800" dirty="0"/>
              <a:t>Cizí tělesa v jícnu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677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Refuxní</a:t>
            </a:r>
            <a:r>
              <a:rPr lang="cs-CZ" dirty="0"/>
              <a:t> nemoc jícnu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 způsobené patologickým </a:t>
            </a:r>
            <a:r>
              <a:rPr lang="cs-CZ" dirty="0" err="1"/>
              <a:t>gastroezofageálním</a:t>
            </a:r>
            <a:r>
              <a:rPr lang="cs-CZ" dirty="0"/>
              <a:t> refluxem (zpětný tok žaludečního obsahu ze žaludku do jícnu) vlivem nedostatečné funkce dolního jícnového svěrače</a:t>
            </a:r>
          </a:p>
          <a:p>
            <a:pPr lvl="1"/>
            <a:r>
              <a:rPr lang="cs-CZ" dirty="0"/>
              <a:t>Přechodné relaxace dolního jícnového svěrače</a:t>
            </a:r>
          </a:p>
          <a:p>
            <a:pPr lvl="1"/>
            <a:r>
              <a:rPr lang="cs-CZ" dirty="0"/>
              <a:t>Hypotenzní dolní jícnový svěrač</a:t>
            </a:r>
          </a:p>
          <a:p>
            <a:pPr lvl="1"/>
            <a:r>
              <a:rPr lang="cs-CZ" dirty="0"/>
              <a:t>Anatomická </a:t>
            </a:r>
            <a:r>
              <a:rPr lang="cs-CZ" dirty="0" err="1"/>
              <a:t>disrupce</a:t>
            </a:r>
            <a:r>
              <a:rPr lang="cs-CZ" dirty="0"/>
              <a:t> </a:t>
            </a:r>
            <a:r>
              <a:rPr lang="cs-CZ" dirty="0" err="1"/>
              <a:t>gastroezofageální</a:t>
            </a:r>
            <a:r>
              <a:rPr lang="cs-CZ" dirty="0"/>
              <a:t> </a:t>
            </a:r>
            <a:r>
              <a:rPr lang="cs-CZ" dirty="0" err="1"/>
              <a:t>junkce</a:t>
            </a:r>
            <a:r>
              <a:rPr lang="cs-CZ" dirty="0"/>
              <a:t>, nejčastěji vlivem hiátové hernie </a:t>
            </a:r>
          </a:p>
          <a:p>
            <a:r>
              <a:rPr lang="cs-CZ" dirty="0"/>
              <a:t>Při dlouhodobém a častém opakovaném refluxu dochází ke slizničnímu poškození – zánětu jícnu – </a:t>
            </a:r>
            <a:r>
              <a:rPr lang="cs-CZ" dirty="0" err="1"/>
              <a:t>esofagitidě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99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Refluxní nemoc jícnu - klinický obraz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Jícnová a </a:t>
            </a:r>
            <a:r>
              <a:rPr lang="cs-CZ" dirty="0" err="1"/>
              <a:t>mimojícnová</a:t>
            </a:r>
            <a:r>
              <a:rPr lang="cs-CZ" dirty="0"/>
              <a:t> symptomatologie</a:t>
            </a:r>
          </a:p>
          <a:p>
            <a:r>
              <a:rPr lang="cs-CZ" dirty="0"/>
              <a:t>Symptomatologie jícnová </a:t>
            </a:r>
          </a:p>
          <a:p>
            <a:pPr lvl="1"/>
            <a:r>
              <a:rPr lang="cs-CZ" dirty="0" err="1"/>
              <a:t>Pyroza</a:t>
            </a:r>
            <a:r>
              <a:rPr lang="cs-CZ" dirty="0"/>
              <a:t> „pálení žáhy“ – asi 80% nemocných, nejčastěji po jídle, v </a:t>
            </a:r>
            <a:r>
              <a:rPr lang="cs-CZ" dirty="0" err="1"/>
              <a:t>horizonrální</a:t>
            </a:r>
            <a:r>
              <a:rPr lang="cs-CZ" dirty="0"/>
              <a:t> poloze či v předklonu</a:t>
            </a:r>
          </a:p>
          <a:p>
            <a:pPr lvl="1"/>
            <a:r>
              <a:rPr lang="cs-CZ" dirty="0"/>
              <a:t>Regurgitace - </a:t>
            </a:r>
          </a:p>
          <a:p>
            <a:pPr lvl="1"/>
            <a:r>
              <a:rPr lang="cs-CZ" dirty="0"/>
              <a:t>Dysfagie</a:t>
            </a:r>
          </a:p>
          <a:p>
            <a:pPr lvl="1"/>
            <a:r>
              <a:rPr lang="cs-CZ" dirty="0"/>
              <a:t>Odynofagie</a:t>
            </a:r>
          </a:p>
          <a:p>
            <a:pPr lvl="1"/>
            <a:r>
              <a:rPr lang="cs-CZ" dirty="0"/>
              <a:t>Záchvatovité slinění</a:t>
            </a:r>
          </a:p>
          <a:p>
            <a:pPr lvl="1"/>
            <a:r>
              <a:rPr lang="cs-CZ" dirty="0"/>
              <a:t>Globus</a:t>
            </a:r>
          </a:p>
          <a:p>
            <a:pPr lvl="1"/>
            <a:r>
              <a:rPr lang="cs-CZ" dirty="0"/>
              <a:t>Vzácněji – říhání, nauzea, zvracení, plynatost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07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Refluxní nemoc jícnu – klinický obraz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Mimojícnová</a:t>
            </a:r>
            <a:r>
              <a:rPr lang="cs-CZ" dirty="0"/>
              <a:t> symptomatologie</a:t>
            </a:r>
          </a:p>
          <a:p>
            <a:pPr lvl="1"/>
            <a:r>
              <a:rPr lang="cs-CZ" dirty="0"/>
              <a:t>Oblast hlavy a krku</a:t>
            </a:r>
          </a:p>
          <a:p>
            <a:pPr lvl="2"/>
            <a:r>
              <a:rPr lang="cs-CZ" dirty="0"/>
              <a:t>Pocit suchosti v krku</a:t>
            </a:r>
          </a:p>
          <a:p>
            <a:pPr lvl="2"/>
            <a:r>
              <a:rPr lang="cs-CZ" dirty="0"/>
              <a:t>Zápach z úst</a:t>
            </a:r>
          </a:p>
          <a:p>
            <a:pPr lvl="2"/>
            <a:r>
              <a:rPr lang="cs-CZ" dirty="0"/>
              <a:t>Zvýšená kazivost zubů</a:t>
            </a:r>
          </a:p>
          <a:p>
            <a:pPr lvl="2"/>
            <a:r>
              <a:rPr lang="cs-CZ" dirty="0"/>
              <a:t>Bolesti v uších</a:t>
            </a:r>
          </a:p>
          <a:p>
            <a:pPr lvl="1"/>
            <a:r>
              <a:rPr lang="cs-CZ" dirty="0"/>
              <a:t>Oblast dýchacích cest a plic</a:t>
            </a:r>
          </a:p>
          <a:p>
            <a:pPr lvl="2"/>
            <a:r>
              <a:rPr lang="cs-CZ" dirty="0"/>
              <a:t>Chrapot</a:t>
            </a:r>
          </a:p>
          <a:p>
            <a:pPr lvl="2"/>
            <a:r>
              <a:rPr lang="cs-CZ" dirty="0"/>
              <a:t>Laryngitidy</a:t>
            </a:r>
          </a:p>
          <a:p>
            <a:pPr lvl="2"/>
            <a:r>
              <a:rPr lang="cs-CZ" dirty="0"/>
              <a:t>Opakované plicní infekce</a:t>
            </a:r>
          </a:p>
          <a:p>
            <a:pPr lvl="2"/>
            <a:r>
              <a:rPr lang="cs-CZ" dirty="0" err="1"/>
              <a:t>Asthma</a:t>
            </a:r>
            <a:r>
              <a:rPr lang="cs-CZ" dirty="0"/>
              <a:t> </a:t>
            </a:r>
            <a:r>
              <a:rPr lang="cs-CZ" dirty="0" err="1"/>
              <a:t>bronchiale</a:t>
            </a:r>
            <a:endParaRPr lang="cs-CZ" dirty="0"/>
          </a:p>
          <a:p>
            <a:pPr lvl="1"/>
            <a:r>
              <a:rPr lang="cs-CZ" dirty="0"/>
              <a:t>Postižení bloudivého nervu</a:t>
            </a:r>
          </a:p>
          <a:p>
            <a:pPr lvl="2"/>
            <a:r>
              <a:rPr lang="cs-CZ" dirty="0"/>
              <a:t>Bradykardie</a:t>
            </a:r>
          </a:p>
          <a:p>
            <a:pPr lvl="2"/>
            <a:r>
              <a:rPr lang="cs-CZ" dirty="0" err="1"/>
              <a:t>Bronchonstrikce</a:t>
            </a:r>
            <a:r>
              <a:rPr lang="cs-CZ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9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Refluxní nemoc jícnu - 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Anamnéza </a:t>
            </a:r>
          </a:p>
          <a:p>
            <a:pPr lvl="1"/>
            <a:r>
              <a:rPr lang="cs-CZ" dirty="0"/>
              <a:t>Cílené dotazy zaměřené na jícnovou i </a:t>
            </a:r>
            <a:r>
              <a:rPr lang="cs-CZ" dirty="0" err="1"/>
              <a:t>mimojícnovou</a:t>
            </a:r>
            <a:r>
              <a:rPr lang="cs-CZ" dirty="0"/>
              <a:t> </a:t>
            </a:r>
            <a:r>
              <a:rPr lang="cs-CZ" dirty="0" err="1"/>
              <a:t>sympt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Část pacientů je zcela asymptomatických </a:t>
            </a:r>
          </a:p>
          <a:p>
            <a:r>
              <a:rPr lang="cs-CZ" dirty="0"/>
              <a:t>Endoskopické vyšetření</a:t>
            </a:r>
          </a:p>
          <a:p>
            <a:pPr lvl="1"/>
            <a:r>
              <a:rPr lang="cs-CZ" dirty="0"/>
              <a:t>zejm. u dlouhodobých refluxních </a:t>
            </a:r>
            <a:r>
              <a:rPr lang="cs-CZ" dirty="0" err="1"/>
              <a:t>potížtí</a:t>
            </a:r>
            <a:r>
              <a:rPr lang="cs-CZ" dirty="0"/>
              <a:t>, atypických příznaků, vždy před </a:t>
            </a:r>
            <a:r>
              <a:rPr lang="cs-CZ" dirty="0" err="1"/>
              <a:t>fundoplikací</a:t>
            </a:r>
            <a:r>
              <a:rPr lang="cs-CZ" dirty="0"/>
              <a:t>, důležité k uklidnění pacienta </a:t>
            </a:r>
          </a:p>
          <a:p>
            <a:r>
              <a:rPr lang="cs-CZ" dirty="0"/>
              <a:t>Někdy též histologické vyšetření (biopsie při endoskopii)</a:t>
            </a:r>
          </a:p>
          <a:p>
            <a:endParaRPr lang="cs-CZ" dirty="0"/>
          </a:p>
          <a:p>
            <a:r>
              <a:rPr lang="cs-CZ" dirty="0"/>
              <a:t>K došetření je někdy třeba využít</a:t>
            </a:r>
          </a:p>
          <a:p>
            <a:pPr lvl="1"/>
            <a:r>
              <a:rPr lang="cs-CZ" dirty="0"/>
              <a:t>RTG vyšetření</a:t>
            </a:r>
          </a:p>
          <a:p>
            <a:pPr lvl="1"/>
            <a:r>
              <a:rPr lang="cs-CZ" dirty="0"/>
              <a:t>pH </a:t>
            </a:r>
            <a:r>
              <a:rPr lang="cs-CZ" dirty="0" err="1"/>
              <a:t>metrii</a:t>
            </a:r>
            <a:r>
              <a:rPr lang="cs-CZ" dirty="0"/>
              <a:t> (resp. vyš. Impedance jícnu)</a:t>
            </a:r>
          </a:p>
          <a:p>
            <a:pPr lvl="1"/>
            <a:r>
              <a:rPr lang="cs-CZ" dirty="0"/>
              <a:t>Jícnovou manometrii</a:t>
            </a:r>
          </a:p>
          <a:p>
            <a:pPr lvl="1"/>
            <a:r>
              <a:rPr lang="cs-CZ" dirty="0"/>
              <a:t>Radionuklidová vyšetření</a:t>
            </a:r>
          </a:p>
          <a:p>
            <a:pPr lvl="1"/>
            <a:r>
              <a:rPr lang="cs-CZ" dirty="0" err="1"/>
              <a:t>Perfuzní</a:t>
            </a:r>
            <a:r>
              <a:rPr lang="cs-CZ" dirty="0"/>
              <a:t> test </a:t>
            </a:r>
          </a:p>
          <a:p>
            <a:pPr lvl="1"/>
            <a:r>
              <a:rPr lang="cs-CZ" dirty="0"/>
              <a:t>Diagnostický terapeutický test (jednoduchý, v poslední době stále častěji využívaný test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68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RNJ – diagnostika - endoskopie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Gastrofibroskoie</a:t>
            </a:r>
            <a:r>
              <a:rPr lang="cs-CZ" sz="2000" dirty="0"/>
              <a:t> - vyšetření první volby při podezření na GERD </a:t>
            </a:r>
          </a:p>
          <a:p>
            <a:r>
              <a:rPr lang="cs-CZ" sz="2000" dirty="0"/>
              <a:t>Nejcitlivější k diagnostikování refluxní </a:t>
            </a:r>
            <a:r>
              <a:rPr lang="cs-CZ" sz="2000" dirty="0" err="1"/>
              <a:t>esofagitidy</a:t>
            </a:r>
            <a:r>
              <a:rPr lang="cs-CZ" sz="2000" dirty="0"/>
              <a:t> a určení její tíže (různé klasifikace - </a:t>
            </a:r>
            <a:r>
              <a:rPr lang="cs-CZ" sz="2000" dirty="0" err="1"/>
              <a:t>Savary</a:t>
            </a:r>
            <a:r>
              <a:rPr lang="cs-CZ" sz="2000" dirty="0"/>
              <a:t>-Millerova, Los Angeles)</a:t>
            </a:r>
          </a:p>
          <a:p>
            <a:pPr lvl="1"/>
            <a:r>
              <a:rPr lang="cs-CZ" dirty="0"/>
              <a:t>Zarudnutí, zvětšené řasy, afty, eroze – </a:t>
            </a:r>
            <a:r>
              <a:rPr lang="cs-CZ" dirty="0" err="1"/>
              <a:t>proužkovité</a:t>
            </a:r>
            <a:r>
              <a:rPr lang="cs-CZ" dirty="0"/>
              <a:t>, plošné</a:t>
            </a:r>
          </a:p>
          <a:p>
            <a:pPr lvl="1"/>
            <a:r>
              <a:rPr lang="cs-CZ" dirty="0"/>
              <a:t>Splývání postižených okrsků</a:t>
            </a:r>
          </a:p>
          <a:p>
            <a:pPr lvl="1"/>
            <a:r>
              <a:rPr lang="cs-CZ" dirty="0" err="1"/>
              <a:t>Stezozující</a:t>
            </a:r>
            <a:r>
              <a:rPr lang="cs-CZ" dirty="0"/>
              <a:t>, ulcerace, rigidita</a:t>
            </a:r>
          </a:p>
          <a:p>
            <a:pPr lvl="1"/>
            <a:r>
              <a:rPr lang="cs-CZ" dirty="0"/>
              <a:t>Komplikace (Ulcerace, </a:t>
            </a:r>
            <a:r>
              <a:rPr lang="cs-CZ" dirty="0" err="1"/>
              <a:t>stenosy</a:t>
            </a:r>
            <a:r>
              <a:rPr lang="cs-CZ" dirty="0"/>
              <a:t>, </a:t>
            </a:r>
            <a:r>
              <a:rPr lang="cs-CZ" dirty="0" err="1"/>
              <a:t>Barrettův</a:t>
            </a:r>
            <a:r>
              <a:rPr lang="cs-CZ" dirty="0"/>
              <a:t> jícen, krvácení)</a:t>
            </a:r>
          </a:p>
          <a:p>
            <a:pPr lvl="1"/>
            <a:endParaRPr lang="en-US" dirty="0"/>
          </a:p>
        </p:txBody>
      </p:sp>
      <p:pic>
        <p:nvPicPr>
          <p:cNvPr id="3074" name="Picture 2" descr="C:\Users\Jana\Desktop\obrázky\Screenshot_2020-12-06 Interaktivní endoskopický atlas horní části gastrointestinálního trakt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3123455" cy="25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na\Desktop\Screenshot_2020-12-06 Interaktivní endoskopický atlas horní části gastrointestinálního trak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28860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50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RNJ – diagnostika - histologie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Vzorek k histologickému vyšetření je odebírán v průběhu gastroskopie (biopsie je nebolestivá)</a:t>
            </a:r>
          </a:p>
          <a:p>
            <a:r>
              <a:rPr lang="cs-CZ" dirty="0"/>
              <a:t>Histologický průkaz zánětlivých změn má význam zejména u nemocných s nevýrazným nebo negativním nálezem endoskopickým</a:t>
            </a:r>
          </a:p>
          <a:p>
            <a:r>
              <a:rPr lang="cs-CZ" dirty="0"/>
              <a:t>Biopsie je též </a:t>
            </a:r>
            <a:r>
              <a:rPr lang="cs-CZ" dirty="0" err="1"/>
              <a:t>důleživá</a:t>
            </a:r>
            <a:r>
              <a:rPr lang="cs-CZ" dirty="0"/>
              <a:t> k diagnostice </a:t>
            </a:r>
            <a:r>
              <a:rPr lang="cs-CZ" dirty="0" err="1"/>
              <a:t>Barrettova</a:t>
            </a:r>
            <a:r>
              <a:rPr lang="cs-CZ" dirty="0"/>
              <a:t> jícnu </a:t>
            </a:r>
          </a:p>
          <a:p>
            <a:r>
              <a:rPr lang="cs-CZ" dirty="0"/>
              <a:t>Byla stanovena i mikroskopická klasifikace </a:t>
            </a:r>
            <a:r>
              <a:rPr lang="cs-CZ" dirty="0" err="1"/>
              <a:t>esofagitidy</a:t>
            </a:r>
            <a:r>
              <a:rPr lang="cs-CZ" dirty="0"/>
              <a:t> (</a:t>
            </a:r>
            <a:r>
              <a:rPr lang="cs-CZ" dirty="0" err="1"/>
              <a:t>Mandys</a:t>
            </a:r>
            <a:r>
              <a:rPr lang="cs-CZ" dirty="0"/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02765"/>
            <a:ext cx="2273829" cy="17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87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RNJ - diagnostika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RTG – </a:t>
            </a:r>
            <a:r>
              <a:rPr lang="cs-CZ" dirty="0" err="1"/>
              <a:t>využíváné</a:t>
            </a:r>
            <a:r>
              <a:rPr lang="cs-CZ" dirty="0"/>
              <a:t> zejména u nemocných s dysfagií, k průkazu striktury a k potvrzení hernií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61979"/>
            <a:ext cx="44386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08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RNJ - 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24 hodinová pH </a:t>
            </a:r>
            <a:r>
              <a:rPr lang="cs-CZ" dirty="0" err="1"/>
              <a:t>metrie</a:t>
            </a:r>
            <a:endParaRPr lang="cs-CZ" dirty="0"/>
          </a:p>
          <a:p>
            <a:pPr lvl="1"/>
            <a:r>
              <a:rPr lang="cs-CZ" dirty="0"/>
              <a:t>Sloužící k záznamu pH prostřední </a:t>
            </a:r>
            <a:r>
              <a:rPr lang="cs-CZ" dirty="0" err="1"/>
              <a:t>jídnu</a:t>
            </a:r>
            <a:r>
              <a:rPr lang="cs-CZ" dirty="0"/>
              <a:t> a žaludku </a:t>
            </a:r>
          </a:p>
          <a:p>
            <a:pPr lvl="1"/>
            <a:r>
              <a:rPr lang="cs-CZ" dirty="0"/>
              <a:t>Nejlépe v domácích podmínkách (vyšetřovaní si zapisují své denní činnosti a míru aktuálních potíží)</a:t>
            </a:r>
          </a:p>
          <a:p>
            <a:pPr lvl="1"/>
            <a:r>
              <a:rPr lang="cs-CZ" dirty="0"/>
              <a:t>Zhodnocení poměrů </a:t>
            </a:r>
            <a:r>
              <a:rPr lang="cs-CZ" dirty="0" err="1"/>
              <a:t>acididy</a:t>
            </a:r>
            <a:r>
              <a:rPr lang="cs-CZ" dirty="0"/>
              <a:t> a jejich srovnání se subjektivně udávanými potížemi ( ke zhodnocení je využíváno De </a:t>
            </a:r>
            <a:r>
              <a:rPr lang="cs-CZ" dirty="0" err="1"/>
              <a:t>Meester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Zejména u atypických symptomů</a:t>
            </a:r>
          </a:p>
          <a:p>
            <a:pPr lvl="1"/>
            <a:r>
              <a:rPr lang="cs-CZ" dirty="0"/>
              <a:t>U pacientů s málo </a:t>
            </a:r>
            <a:r>
              <a:rPr lang="cs-CZ" dirty="0" err="1"/>
              <a:t>učinnou</a:t>
            </a:r>
            <a:r>
              <a:rPr lang="cs-CZ" dirty="0"/>
              <a:t> či neúčinnou medikací</a:t>
            </a:r>
          </a:p>
          <a:p>
            <a:pPr lvl="1"/>
            <a:r>
              <a:rPr lang="cs-CZ" dirty="0"/>
              <a:t>U pacientů s potížemi po </a:t>
            </a:r>
            <a:r>
              <a:rPr lang="cs-CZ" dirty="0" err="1"/>
              <a:t>antirefluxní</a:t>
            </a:r>
            <a:r>
              <a:rPr lang="cs-CZ" dirty="0"/>
              <a:t> operaci </a:t>
            </a:r>
          </a:p>
          <a:p>
            <a:endParaRPr lang="cs-CZ" dirty="0"/>
          </a:p>
          <a:p>
            <a:r>
              <a:rPr lang="cs-CZ" dirty="0"/>
              <a:t>24 hodinová impedance jícnu</a:t>
            </a:r>
          </a:p>
          <a:p>
            <a:pPr lvl="1"/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spojení</a:t>
            </a:r>
            <a:r>
              <a:rPr lang="en-US" dirty="0"/>
              <a:t> s pH </a:t>
            </a:r>
            <a:r>
              <a:rPr lang="en-US" dirty="0" err="1"/>
              <a:t>metrií</a:t>
            </a:r>
            <a:r>
              <a:rPr lang="en-US" dirty="0"/>
              <a:t> </a:t>
            </a:r>
            <a:r>
              <a:rPr lang="en-US" dirty="0" err="1"/>
              <a:t>dovoluje</a:t>
            </a:r>
            <a:r>
              <a:rPr lang="en-US" dirty="0"/>
              <a:t> </a:t>
            </a:r>
            <a:r>
              <a:rPr lang="en-US" dirty="0" err="1"/>
              <a:t>rovněž</a:t>
            </a:r>
            <a:r>
              <a:rPr lang="en-US" dirty="0"/>
              <a:t> </a:t>
            </a:r>
            <a:r>
              <a:rPr lang="en-US" dirty="0" err="1"/>
              <a:t>přesnou</a:t>
            </a:r>
            <a:r>
              <a:rPr lang="en-US" dirty="0"/>
              <a:t> </a:t>
            </a:r>
            <a:r>
              <a:rPr lang="en-US" dirty="0" err="1"/>
              <a:t>charakteristiku</a:t>
            </a:r>
            <a:r>
              <a:rPr lang="en-US" dirty="0"/>
              <a:t> </a:t>
            </a:r>
            <a:r>
              <a:rPr lang="cs-CZ" dirty="0"/>
              <a:t>refluxních </a:t>
            </a:r>
            <a:r>
              <a:rPr lang="en-US" dirty="0" err="1"/>
              <a:t>epizod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kyselé</a:t>
            </a:r>
            <a:r>
              <a:rPr lang="en-US" dirty="0"/>
              <a:t>, </a:t>
            </a:r>
            <a:r>
              <a:rPr lang="en-US" dirty="0" err="1"/>
              <a:t>slabě</a:t>
            </a:r>
            <a:r>
              <a:rPr lang="en-US" dirty="0"/>
              <a:t> </a:t>
            </a:r>
            <a:r>
              <a:rPr lang="en-US" dirty="0" err="1"/>
              <a:t>kyselé</a:t>
            </a:r>
            <a:r>
              <a:rPr lang="en-US" dirty="0"/>
              <a:t> a </a:t>
            </a:r>
            <a:r>
              <a:rPr lang="en-US" dirty="0" err="1"/>
              <a:t>zásadité</a:t>
            </a:r>
            <a:r>
              <a:rPr lang="en-US" dirty="0"/>
              <a:t>.</a:t>
            </a:r>
            <a:r>
              <a:rPr lang="cs-CZ" dirty="0"/>
              <a:t> Odlišení plynu, tekutiny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3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305800" cy="1097448"/>
          </a:xfrm>
        </p:spPr>
        <p:txBody>
          <a:bodyPr/>
          <a:lstStyle/>
          <a:p>
            <a:r>
              <a:rPr lang="cs-CZ" dirty="0"/>
              <a:t>Vředová choroba </a:t>
            </a:r>
            <a:r>
              <a:rPr lang="cs-CZ" dirty="0" err="1"/>
              <a:t>gastroduodena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27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RNJ - 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Manometrie </a:t>
            </a:r>
          </a:p>
          <a:p>
            <a:pPr lvl="1"/>
            <a:r>
              <a:rPr lang="cs-CZ" dirty="0"/>
              <a:t> indikována zejména u nemocných s polykacími obtížemi a s nekardiálními bolestmi na hrudi</a:t>
            </a:r>
          </a:p>
          <a:p>
            <a:pPr lvl="1"/>
            <a:r>
              <a:rPr lang="cs-CZ" dirty="0"/>
              <a:t>Katetr zavedený nosem </a:t>
            </a:r>
          </a:p>
          <a:p>
            <a:pPr lvl="1"/>
            <a:r>
              <a:rPr lang="cs-CZ" dirty="0"/>
              <a:t>Je hodnocena motilita dolního jícnového svěrače a jícnového těla </a:t>
            </a:r>
          </a:p>
          <a:p>
            <a:r>
              <a:rPr lang="cs-CZ" dirty="0"/>
              <a:t>Radionuklidová vyšetření</a:t>
            </a:r>
          </a:p>
          <a:p>
            <a:pPr lvl="1"/>
            <a:r>
              <a:rPr lang="cs-CZ" dirty="0"/>
              <a:t>Stanovení </a:t>
            </a:r>
            <a:r>
              <a:rPr lang="cs-CZ" dirty="0" err="1"/>
              <a:t>gastroezofageálního</a:t>
            </a:r>
            <a:r>
              <a:rPr lang="cs-CZ" dirty="0"/>
              <a:t> refluxu, vyšetření motility jícnu a evakuační schopnosti žaludku </a:t>
            </a:r>
          </a:p>
          <a:p>
            <a:r>
              <a:rPr lang="cs-CZ" dirty="0" err="1"/>
              <a:t>Perfuzní</a:t>
            </a:r>
            <a:r>
              <a:rPr lang="cs-CZ" dirty="0"/>
              <a:t> test </a:t>
            </a:r>
          </a:p>
          <a:p>
            <a:pPr lvl="1"/>
            <a:r>
              <a:rPr lang="cs-CZ" dirty="0"/>
              <a:t>Popsaný </a:t>
            </a:r>
            <a:r>
              <a:rPr lang="cs-CZ" dirty="0" err="1"/>
              <a:t>Bernsteinem</a:t>
            </a:r>
            <a:r>
              <a:rPr lang="cs-CZ" dirty="0"/>
              <a:t> a </a:t>
            </a:r>
            <a:r>
              <a:rPr lang="cs-CZ" dirty="0" err="1"/>
              <a:t>Bakerem</a:t>
            </a:r>
            <a:endParaRPr lang="cs-CZ" dirty="0"/>
          </a:p>
          <a:p>
            <a:pPr lvl="1"/>
            <a:r>
              <a:rPr lang="cs-CZ" dirty="0"/>
              <a:t>Cévkou zavedenou do jícnu byl podáván 0,1 N roztok HCL po dobu 30 minut nebo do výskytu symptomů</a:t>
            </a:r>
          </a:p>
          <a:p>
            <a:pPr lvl="1"/>
            <a:r>
              <a:rPr lang="cs-CZ" dirty="0"/>
              <a:t>Pacient hlásil výskyt příznaků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63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RNJ  - 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Diagnosticko</a:t>
            </a:r>
            <a:r>
              <a:rPr lang="cs-CZ" dirty="0"/>
              <a:t> – terapeutický test 	</a:t>
            </a:r>
          </a:p>
          <a:p>
            <a:pPr lvl="1"/>
            <a:r>
              <a:rPr lang="cs-CZ" dirty="0"/>
              <a:t>U nemocných s jasnou symptomatologií je někdy  podáván          lék (PPI) po dobu 14 dní </a:t>
            </a:r>
          </a:p>
          <a:p>
            <a:pPr lvl="1"/>
            <a:r>
              <a:rPr lang="cs-CZ" dirty="0"/>
              <a:t>Vymizení symptomů potvrzuje </a:t>
            </a:r>
            <a:r>
              <a:rPr lang="cs-CZ" dirty="0" err="1"/>
              <a:t>diagnozu</a:t>
            </a:r>
            <a:r>
              <a:rPr lang="cs-CZ" dirty="0"/>
              <a:t> a test je údajně srovnatelný s výsledkem 24 hodinové pH </a:t>
            </a:r>
            <a:r>
              <a:rPr lang="cs-CZ" dirty="0" err="1"/>
              <a:t>metrie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37890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209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Refluxní nemoc jícnu - léčba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 léčby</a:t>
            </a:r>
          </a:p>
          <a:p>
            <a:pPr lvl="1"/>
            <a:r>
              <a:rPr lang="cs-CZ" dirty="0"/>
              <a:t>Úleva od příznaků</a:t>
            </a:r>
          </a:p>
          <a:p>
            <a:pPr lvl="1"/>
            <a:r>
              <a:rPr lang="cs-CZ" dirty="0"/>
              <a:t>Vyhojení lézí</a:t>
            </a:r>
          </a:p>
          <a:p>
            <a:pPr lvl="1"/>
            <a:r>
              <a:rPr lang="cs-CZ" dirty="0"/>
              <a:t>Prevence relapsu</a:t>
            </a:r>
          </a:p>
          <a:p>
            <a:pPr lvl="1"/>
            <a:r>
              <a:rPr lang="cs-CZ" dirty="0"/>
              <a:t>Prevence komplikací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03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Refluxní nemoc jícnu-  léčba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Režimová opatření</a:t>
            </a:r>
          </a:p>
          <a:p>
            <a:r>
              <a:rPr lang="cs-CZ" dirty="0" err="1"/>
              <a:t>Medikamentozní</a:t>
            </a:r>
            <a:r>
              <a:rPr lang="cs-CZ" dirty="0"/>
              <a:t> léčba</a:t>
            </a:r>
          </a:p>
          <a:p>
            <a:r>
              <a:rPr lang="cs-CZ" dirty="0"/>
              <a:t>Chirurgická léčba</a:t>
            </a:r>
          </a:p>
          <a:p>
            <a:r>
              <a:rPr lang="cs-CZ" dirty="0"/>
              <a:t>Rehabilitace </a:t>
            </a:r>
          </a:p>
          <a:p>
            <a:r>
              <a:rPr lang="cs-CZ" dirty="0"/>
              <a:t>Endoskopická léčba </a:t>
            </a:r>
          </a:p>
          <a:p>
            <a:pPr lvl="1"/>
            <a:r>
              <a:rPr lang="cs-CZ" dirty="0"/>
              <a:t>Spíše experimentální u malých skupin nemocných</a:t>
            </a:r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209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Refluxní nemoc jícnu - léčba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Režimová opatření</a:t>
            </a:r>
          </a:p>
          <a:p>
            <a:pPr lvl="1"/>
            <a:r>
              <a:rPr lang="cs-CZ" dirty="0"/>
              <a:t>Změny ve stravovacích zvyklostech (menší porce, nejíst před ulehnutím)</a:t>
            </a:r>
          </a:p>
          <a:p>
            <a:pPr lvl="1"/>
            <a:r>
              <a:rPr lang="cs-CZ" dirty="0"/>
              <a:t>Dietní omezení (vyloučit potraviny a nápoje které snižují tonus dolního jícnového svěrače ( káva, čaj, alkohol,  česnek, tuky čokoláda, čerstvé pečivo</a:t>
            </a:r>
          </a:p>
          <a:p>
            <a:pPr lvl="1"/>
            <a:r>
              <a:rPr lang="cs-CZ" dirty="0"/>
              <a:t>Docílení ideální tělesné hmotnosti</a:t>
            </a:r>
          </a:p>
          <a:p>
            <a:pPr lvl="1"/>
            <a:r>
              <a:rPr lang="cs-CZ" dirty="0"/>
              <a:t>Zákaz kouření</a:t>
            </a:r>
          </a:p>
          <a:p>
            <a:pPr lvl="1"/>
            <a:r>
              <a:rPr lang="cs-CZ" dirty="0"/>
              <a:t>Omezení činností zvyšující nitrobřišní tlak (zvedání těžkých věcí, posilování, práce v předklonu)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21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RNJ – </a:t>
            </a:r>
            <a:r>
              <a:rPr lang="cs-CZ" dirty="0" err="1"/>
              <a:t>medikamentozní</a:t>
            </a:r>
            <a:r>
              <a:rPr lang="cs-CZ" dirty="0"/>
              <a:t> léčba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PPI (inhibitory protonové pumpy)</a:t>
            </a:r>
          </a:p>
          <a:p>
            <a:pPr lvl="1"/>
            <a:r>
              <a:rPr lang="cs-CZ" dirty="0" err="1"/>
              <a:t>Omeprazol</a:t>
            </a:r>
            <a:r>
              <a:rPr lang="cs-CZ" dirty="0"/>
              <a:t>, </a:t>
            </a:r>
            <a:r>
              <a:rPr lang="cs-CZ" dirty="0" err="1"/>
              <a:t>pantoprazol</a:t>
            </a:r>
            <a:r>
              <a:rPr lang="cs-CZ" dirty="0"/>
              <a:t>, </a:t>
            </a:r>
            <a:r>
              <a:rPr lang="cs-CZ" dirty="0" err="1"/>
              <a:t>rabeprazol</a:t>
            </a:r>
            <a:r>
              <a:rPr lang="cs-CZ" dirty="0"/>
              <a:t>, </a:t>
            </a:r>
            <a:r>
              <a:rPr lang="cs-CZ" dirty="0" err="1"/>
              <a:t>esomeprazol</a:t>
            </a:r>
            <a:r>
              <a:rPr lang="cs-CZ" dirty="0"/>
              <a:t>, ………</a:t>
            </a:r>
          </a:p>
          <a:p>
            <a:pPr lvl="1"/>
            <a:r>
              <a:rPr lang="cs-CZ" dirty="0"/>
              <a:t>Podáváme vždy před jídlem, 1 až 2x denně </a:t>
            </a:r>
          </a:p>
          <a:p>
            <a:pPr lvl="1"/>
            <a:r>
              <a:rPr lang="cs-CZ" dirty="0"/>
              <a:t>Lze i dlouhodobě (</a:t>
            </a:r>
            <a:r>
              <a:rPr lang="cs-CZ" dirty="0" err="1"/>
              <a:t>urdžovací</a:t>
            </a:r>
            <a:r>
              <a:rPr lang="cs-CZ" dirty="0"/>
              <a:t> léčba) event. Akutně při potížích (akutní léčba)</a:t>
            </a:r>
          </a:p>
          <a:p>
            <a:pPr lvl="1"/>
            <a:r>
              <a:rPr lang="en-US" dirty="0" err="1"/>
              <a:t>ireverzibilně</a:t>
            </a:r>
            <a:r>
              <a:rPr lang="en-US" dirty="0"/>
              <a:t> </a:t>
            </a:r>
            <a:r>
              <a:rPr lang="en-US" dirty="0" err="1"/>
              <a:t>blokuj</a:t>
            </a:r>
            <a:r>
              <a:rPr lang="cs-CZ" dirty="0"/>
              <a:t>í</a:t>
            </a:r>
            <a:r>
              <a:rPr lang="en-US" dirty="0"/>
              <a:t> H</a:t>
            </a:r>
            <a:r>
              <a:rPr lang="en-US" baseline="30000" dirty="0"/>
              <a:t>+</a:t>
            </a:r>
            <a:r>
              <a:rPr lang="en-US" dirty="0"/>
              <a:t>/K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err="1"/>
              <a:t>ATPázu</a:t>
            </a:r>
            <a:r>
              <a:rPr lang="cs-CZ" dirty="0"/>
              <a:t> v žaludeční sliznici </a:t>
            </a:r>
          </a:p>
          <a:p>
            <a:r>
              <a:rPr lang="cs-CZ" dirty="0"/>
              <a:t>Blokátory H2 receptorů</a:t>
            </a:r>
          </a:p>
          <a:p>
            <a:pPr lvl="1"/>
            <a:r>
              <a:rPr lang="cs-CZ" dirty="0" err="1"/>
              <a:t>famotitin</a:t>
            </a:r>
            <a:r>
              <a:rPr lang="cs-CZ" dirty="0"/>
              <a:t>, </a:t>
            </a:r>
            <a:r>
              <a:rPr lang="cs-CZ" dirty="0" err="1"/>
              <a:t>ranitidin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Antagonisté histaminových H2 receptorů </a:t>
            </a:r>
          </a:p>
          <a:p>
            <a:r>
              <a:rPr lang="cs-CZ" dirty="0" err="1"/>
              <a:t>Antacida</a:t>
            </a:r>
            <a:endParaRPr lang="cs-CZ" dirty="0"/>
          </a:p>
          <a:p>
            <a:pPr lvl="1"/>
            <a:r>
              <a:rPr lang="cs-CZ" dirty="0"/>
              <a:t>Neutralizují HCL v žaludku a zároveň inaktivují pepsin</a:t>
            </a:r>
          </a:p>
          <a:p>
            <a:pPr lvl="1"/>
            <a:r>
              <a:rPr lang="cs-CZ" dirty="0"/>
              <a:t>Nepodávají se dlouhodobě </a:t>
            </a:r>
          </a:p>
          <a:p>
            <a:pPr lvl="1"/>
            <a:r>
              <a:rPr lang="cs-CZ" dirty="0"/>
              <a:t>Sloučeniny </a:t>
            </a:r>
            <a:r>
              <a:rPr lang="cs-CZ" dirty="0" err="1"/>
              <a:t>hočíku</a:t>
            </a:r>
            <a:r>
              <a:rPr lang="cs-CZ" dirty="0"/>
              <a:t> a hliníku </a:t>
            </a:r>
          </a:p>
          <a:p>
            <a:r>
              <a:rPr lang="cs-CZ" dirty="0" err="1"/>
              <a:t>Anticholinergika</a:t>
            </a:r>
            <a:endParaRPr lang="cs-CZ" dirty="0"/>
          </a:p>
          <a:p>
            <a:pPr lvl="1"/>
            <a:r>
              <a:rPr lang="en-US" dirty="0" err="1"/>
              <a:t>farmaka</a:t>
            </a:r>
            <a:r>
              <a:rPr lang="en-US" dirty="0"/>
              <a:t> se </a:t>
            </a:r>
            <a:r>
              <a:rPr lang="en-US" dirty="0" err="1"/>
              <a:t>silnější</a:t>
            </a:r>
            <a:r>
              <a:rPr lang="en-US" dirty="0"/>
              <a:t> </a:t>
            </a:r>
            <a:r>
              <a:rPr lang="en-US" dirty="0" err="1"/>
              <a:t>afinitou</a:t>
            </a:r>
            <a:r>
              <a:rPr lang="en-US" dirty="0"/>
              <a:t> k </a:t>
            </a:r>
            <a:r>
              <a:rPr lang="en-US" dirty="0" err="1"/>
              <a:t>receptorům</a:t>
            </a:r>
            <a:r>
              <a:rPr lang="en-US" dirty="0"/>
              <a:t> v </a:t>
            </a:r>
            <a:r>
              <a:rPr lang="en-US" dirty="0" err="1"/>
              <a:t>žaludku</a:t>
            </a:r>
            <a:r>
              <a:rPr lang="en-US" dirty="0"/>
              <a:t> (M</a:t>
            </a:r>
            <a:r>
              <a:rPr lang="en-US" baseline="-25000" dirty="0"/>
              <a:t>1</a:t>
            </a:r>
            <a:r>
              <a:rPr lang="en-US" dirty="0"/>
              <a:t>). </a:t>
            </a:r>
            <a:r>
              <a:rPr lang="en-US" dirty="0" err="1"/>
              <a:t>Užívá</a:t>
            </a:r>
            <a:r>
              <a:rPr lang="en-US" dirty="0"/>
              <a:t> se </a:t>
            </a:r>
            <a:r>
              <a:rPr lang="en-US" b="1" i="1" dirty="0" err="1"/>
              <a:t>pirenzepin</a:t>
            </a:r>
            <a:r>
              <a:rPr lang="en-US" dirty="0"/>
              <a:t>. </a:t>
            </a:r>
            <a:r>
              <a:rPr lang="en-US" dirty="0" err="1"/>
              <a:t>Svými</a:t>
            </a:r>
            <a:r>
              <a:rPr lang="en-US" dirty="0"/>
              <a:t> </a:t>
            </a:r>
            <a:r>
              <a:rPr lang="en-US" dirty="0" err="1"/>
              <a:t>účinky</a:t>
            </a:r>
            <a:r>
              <a:rPr lang="en-US" dirty="0"/>
              <a:t> se </a:t>
            </a:r>
            <a:r>
              <a:rPr lang="en-US" dirty="0" err="1"/>
              <a:t>rovná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lytikům</a:t>
            </a:r>
            <a:r>
              <a:rPr lang="en-US" dirty="0"/>
              <a:t>, </a:t>
            </a:r>
            <a:r>
              <a:rPr lang="en-US" dirty="0" err="1"/>
              <a:t>recidivy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časté</a:t>
            </a:r>
            <a:endParaRPr lang="cs-CZ" dirty="0"/>
          </a:p>
          <a:p>
            <a:r>
              <a:rPr lang="cs-CZ" dirty="0" err="1"/>
              <a:t>Prokinetika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Nejčastěji </a:t>
            </a:r>
            <a:r>
              <a:rPr lang="cs-CZ" dirty="0" err="1"/>
              <a:t>itoprid</a:t>
            </a:r>
            <a:endParaRPr lang="cs-CZ" dirty="0"/>
          </a:p>
          <a:p>
            <a:pPr lvl="1"/>
            <a:r>
              <a:rPr lang="cs-CZ" dirty="0" err="1"/>
              <a:t>Ovlivnují</a:t>
            </a:r>
            <a:r>
              <a:rPr lang="cs-CZ" dirty="0"/>
              <a:t> motilitu GIT</a:t>
            </a:r>
          </a:p>
          <a:p>
            <a:pPr lvl="1"/>
            <a:r>
              <a:rPr lang="cs-CZ" dirty="0"/>
              <a:t>Nejsou zpravidla vhodné k </a:t>
            </a:r>
            <a:r>
              <a:rPr lang="cs-CZ" dirty="0" err="1"/>
              <a:t>monoterapii</a:t>
            </a:r>
            <a:r>
              <a:rPr lang="cs-CZ" dirty="0"/>
              <a:t> spíše v kombinaci s preparáty potlačujícími sekreci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88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RNJ – chirurgická léčba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 indikována u např. při selhání konzervativní léčby nebo u nemocných kteří odmítají dlouhodobou konzervativní léčbu </a:t>
            </a:r>
          </a:p>
          <a:p>
            <a:r>
              <a:rPr lang="cs-CZ" dirty="0"/>
              <a:t>V současné době zejména laparoskopická </a:t>
            </a:r>
            <a:r>
              <a:rPr lang="cs-CZ" dirty="0" err="1"/>
              <a:t>fundoplikace</a:t>
            </a:r>
            <a:endParaRPr lang="cs-CZ" dirty="0"/>
          </a:p>
          <a:p>
            <a:pPr lvl="1"/>
            <a:r>
              <a:rPr lang="en-US" dirty="0" err="1"/>
              <a:t>žaludeční</a:t>
            </a:r>
            <a:r>
              <a:rPr lang="en-US" dirty="0"/>
              <a:t> fundus (</a:t>
            </a:r>
            <a:r>
              <a:rPr lang="en-US" dirty="0" err="1"/>
              <a:t>horní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) </a:t>
            </a:r>
            <a:r>
              <a:rPr lang="en-US" dirty="0" err="1"/>
              <a:t>žaludku</a:t>
            </a:r>
            <a:r>
              <a:rPr lang="cs-CZ" dirty="0"/>
              <a:t> je</a:t>
            </a:r>
            <a:r>
              <a:rPr lang="en-US" dirty="0"/>
              <a:t> </a:t>
            </a:r>
            <a:r>
              <a:rPr lang="en-US" dirty="0" err="1"/>
              <a:t>obalen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zúžen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 </a:t>
            </a:r>
            <a:r>
              <a:rPr lang="en-US" dirty="0" err="1"/>
              <a:t>dolního</a:t>
            </a:r>
            <a:r>
              <a:rPr lang="en-US" dirty="0"/>
              <a:t> </a:t>
            </a:r>
            <a:r>
              <a:rPr lang="en-US" dirty="0" err="1"/>
              <a:t>konce</a:t>
            </a:r>
            <a:r>
              <a:rPr lang="en-US" dirty="0"/>
              <a:t> </a:t>
            </a:r>
            <a:r>
              <a:rPr lang="en-US" dirty="0" err="1"/>
              <a:t>jícnu</a:t>
            </a:r>
            <a:r>
              <a:rPr lang="en-US" dirty="0"/>
              <a:t> a </a:t>
            </a:r>
            <a:r>
              <a:rPr lang="en-US" dirty="0" err="1"/>
              <a:t>sešitý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místě</a:t>
            </a:r>
            <a:r>
              <a:rPr lang="en-US" dirty="0"/>
              <a:t>,</a:t>
            </a:r>
            <a:endParaRPr lang="cs-CZ" dirty="0"/>
          </a:p>
          <a:p>
            <a:pPr lvl="1"/>
            <a:r>
              <a:rPr lang="cs-CZ" dirty="0"/>
              <a:t>to</a:t>
            </a:r>
            <a:r>
              <a:rPr lang="en-US" dirty="0"/>
              <a:t> </a:t>
            </a:r>
            <a:r>
              <a:rPr lang="en-US" dirty="0" err="1"/>
              <a:t>posiluje</a:t>
            </a:r>
            <a:r>
              <a:rPr lang="en-US" dirty="0"/>
              <a:t> </a:t>
            </a:r>
            <a:r>
              <a:rPr lang="en-US" dirty="0" err="1"/>
              <a:t>uzavírací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en-US" dirty="0" err="1"/>
              <a:t>dolního</a:t>
            </a:r>
            <a:r>
              <a:rPr lang="en-US" dirty="0"/>
              <a:t> </a:t>
            </a:r>
            <a:r>
              <a:rPr lang="en-US" dirty="0" err="1"/>
              <a:t>jícnového</a:t>
            </a:r>
            <a:r>
              <a:rPr lang="en-US" dirty="0"/>
              <a:t> </a:t>
            </a:r>
            <a:r>
              <a:rPr lang="en-US" dirty="0" err="1"/>
              <a:t>svěrače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Jícnový </a:t>
            </a:r>
            <a:r>
              <a:rPr lang="en-US" dirty="0"/>
              <a:t>hiatus je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zúžen</a:t>
            </a:r>
            <a:r>
              <a:rPr lang="en-US" dirty="0"/>
              <a:t> </a:t>
            </a:r>
            <a:r>
              <a:rPr lang="en-US" dirty="0" err="1"/>
              <a:t>švy</a:t>
            </a:r>
            <a:r>
              <a:rPr lang="en-US" dirty="0"/>
              <a:t> pro </a:t>
            </a:r>
            <a:r>
              <a:rPr lang="en-US" dirty="0" err="1"/>
              <a:t>prevenci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léčbu</a:t>
            </a:r>
            <a:r>
              <a:rPr lang="en-US" dirty="0"/>
              <a:t> </a:t>
            </a:r>
            <a:r>
              <a:rPr lang="en-US" dirty="0" err="1"/>
              <a:t>souběžn</a:t>
            </a:r>
            <a:r>
              <a:rPr lang="cs-CZ" dirty="0"/>
              <a:t>é hiátové hernie</a:t>
            </a:r>
          </a:p>
          <a:p>
            <a:pPr lvl="1"/>
            <a:r>
              <a:rPr lang="en-US" dirty="0" err="1"/>
              <a:t>Nissenova</a:t>
            </a:r>
            <a:r>
              <a:rPr lang="en-US" dirty="0"/>
              <a:t> </a:t>
            </a:r>
            <a:r>
              <a:rPr lang="en-US" dirty="0" err="1"/>
              <a:t>fundoplikace</a:t>
            </a:r>
            <a:r>
              <a:rPr lang="en-US" dirty="0"/>
              <a:t> je </a:t>
            </a:r>
            <a:r>
              <a:rPr lang="en-US" dirty="0" err="1"/>
              <a:t>celková</a:t>
            </a:r>
            <a:r>
              <a:rPr lang="en-US" dirty="0"/>
              <a:t> (360 °)</a:t>
            </a:r>
            <a:r>
              <a:rPr lang="cs-CZ" dirty="0"/>
              <a:t> </a:t>
            </a:r>
            <a:r>
              <a:rPr lang="cs-CZ" dirty="0" err="1"/>
              <a:t>nejčastějčí</a:t>
            </a:r>
            <a:r>
              <a:rPr lang="cs-CZ" dirty="0"/>
              <a:t>, jsou ale i dílčí</a:t>
            </a:r>
          </a:p>
          <a:p>
            <a:r>
              <a:rPr lang="cs-CZ" dirty="0"/>
              <a:t>Účinnost i rizika jsou srovnatelná s </a:t>
            </a:r>
            <a:r>
              <a:rPr lang="cs-CZ" dirty="0" err="1"/>
              <a:t>konervativní</a:t>
            </a:r>
            <a:r>
              <a:rPr lang="cs-CZ" dirty="0"/>
              <a:t> léčbou </a:t>
            </a:r>
          </a:p>
          <a:p>
            <a:r>
              <a:rPr lang="cs-CZ" dirty="0"/>
              <a:t>Vždy zkušený chirurg</a:t>
            </a:r>
          </a:p>
          <a:p>
            <a:r>
              <a:rPr lang="cs-CZ" dirty="0"/>
              <a:t>10 let po operaci je více než 50 % nemocných zpět na medikaci</a:t>
            </a:r>
          </a:p>
          <a:p>
            <a:r>
              <a:rPr lang="cs-CZ" dirty="0"/>
              <a:t>Prediktory dobrého efektu jsou </a:t>
            </a:r>
          </a:p>
          <a:p>
            <a:pPr lvl="1"/>
            <a:r>
              <a:rPr lang="cs-CZ" dirty="0"/>
              <a:t>Klasické příznaky</a:t>
            </a:r>
          </a:p>
          <a:p>
            <a:pPr lvl="1"/>
            <a:r>
              <a:rPr lang="cs-CZ" dirty="0"/>
              <a:t>Dobrý efekt </a:t>
            </a:r>
            <a:r>
              <a:rPr lang="cs-CZ" dirty="0" err="1"/>
              <a:t>omeprazolu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Pozitivní pH </a:t>
            </a:r>
            <a:r>
              <a:rPr lang="cs-CZ" dirty="0" err="1"/>
              <a:t>metrie</a:t>
            </a:r>
            <a:endParaRPr lang="cs-CZ" dirty="0"/>
          </a:p>
          <a:p>
            <a:pPr marL="36576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56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RNJ – chirurgická léčba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Nissenova</a:t>
            </a:r>
            <a:r>
              <a:rPr lang="cs-CZ" dirty="0"/>
              <a:t> </a:t>
            </a:r>
            <a:r>
              <a:rPr lang="cs-CZ" dirty="0" err="1"/>
              <a:t>fundoplikace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8" y="2424111"/>
            <a:ext cx="7187424" cy="340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205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RNJ endoskopická léčba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Sutury v oblasti </a:t>
            </a:r>
            <a:r>
              <a:rPr lang="cs-CZ" dirty="0" err="1"/>
              <a:t>gastro-esofageální</a:t>
            </a:r>
            <a:r>
              <a:rPr lang="cs-CZ" dirty="0"/>
              <a:t> </a:t>
            </a:r>
            <a:r>
              <a:rPr lang="cs-CZ" dirty="0" err="1"/>
              <a:t>junkce</a:t>
            </a:r>
            <a:endParaRPr lang="cs-CZ" dirty="0"/>
          </a:p>
          <a:p>
            <a:r>
              <a:rPr lang="cs-CZ" dirty="0"/>
              <a:t>Aplikace radiofrekvenční energie do </a:t>
            </a:r>
            <a:r>
              <a:rPr lang="cs-CZ" dirty="0" err="1"/>
              <a:t>oblati</a:t>
            </a:r>
            <a:r>
              <a:rPr lang="cs-CZ" dirty="0"/>
              <a:t> GE </a:t>
            </a:r>
            <a:r>
              <a:rPr lang="cs-CZ" dirty="0" err="1"/>
              <a:t>junkce</a:t>
            </a:r>
            <a:endParaRPr lang="cs-CZ" dirty="0"/>
          </a:p>
          <a:p>
            <a:r>
              <a:rPr lang="cs-CZ" dirty="0"/>
              <a:t>Implantace materiálů do GE </a:t>
            </a:r>
            <a:r>
              <a:rPr lang="cs-CZ" dirty="0" err="1"/>
              <a:t>junkce</a:t>
            </a:r>
            <a:r>
              <a:rPr lang="cs-CZ" dirty="0"/>
              <a:t> </a:t>
            </a:r>
          </a:p>
          <a:p>
            <a:r>
              <a:rPr lang="cs-CZ" dirty="0"/>
              <a:t>Všechny tyto přístupy zatím spíše na experimentální úrovni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Hiátové hernie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Axiální (klouzavá, typ I)</a:t>
            </a:r>
          </a:p>
          <a:p>
            <a:pPr lvl="1"/>
            <a:r>
              <a:rPr lang="cs-CZ" dirty="0"/>
              <a:t>Jícen a část žaludku, včetně GE </a:t>
            </a:r>
            <a:r>
              <a:rPr lang="cs-CZ" dirty="0" err="1"/>
              <a:t>junkce</a:t>
            </a:r>
            <a:r>
              <a:rPr lang="cs-CZ" dirty="0"/>
              <a:t> jsou vysunuty nad bránicí</a:t>
            </a:r>
          </a:p>
          <a:p>
            <a:pPr lvl="1"/>
            <a:endParaRPr lang="cs-CZ" dirty="0"/>
          </a:p>
          <a:p>
            <a:r>
              <a:rPr lang="cs-CZ" dirty="0" err="1"/>
              <a:t>Paraesofageální</a:t>
            </a:r>
            <a:r>
              <a:rPr lang="cs-CZ" dirty="0"/>
              <a:t> (typ II)</a:t>
            </a:r>
          </a:p>
          <a:p>
            <a:pPr lvl="1"/>
            <a:r>
              <a:rPr lang="cs-CZ" dirty="0"/>
              <a:t>Jícen a GE </a:t>
            </a:r>
            <a:r>
              <a:rPr lang="cs-CZ" dirty="0" err="1"/>
              <a:t>junice</a:t>
            </a:r>
            <a:r>
              <a:rPr lang="cs-CZ" dirty="0"/>
              <a:t> jsou pod bránicí a část žaludku v obrácené poloze „</a:t>
            </a:r>
            <a:r>
              <a:rPr lang="cs-CZ" dirty="0" err="1"/>
              <a:t>upsidedown</a:t>
            </a:r>
            <a:r>
              <a:rPr lang="cs-CZ" dirty="0"/>
              <a:t> </a:t>
            </a:r>
            <a:r>
              <a:rPr lang="cs-CZ" dirty="0" err="1"/>
              <a:t>stomach</a:t>
            </a:r>
            <a:r>
              <a:rPr lang="cs-CZ" dirty="0"/>
              <a:t>“  je umístěna v hrudníku</a:t>
            </a:r>
          </a:p>
          <a:p>
            <a:endParaRPr lang="cs-CZ" dirty="0"/>
          </a:p>
          <a:p>
            <a:r>
              <a:rPr lang="cs-CZ" dirty="0"/>
              <a:t>Smíšená (typ III) </a:t>
            </a:r>
          </a:p>
          <a:p>
            <a:pPr lvl="1"/>
            <a:r>
              <a:rPr lang="cs-CZ" dirty="0"/>
              <a:t>Kombinace obou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2232248" cy="26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91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VCHGD – definice, základní pojmy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Onemocnění</a:t>
            </a:r>
            <a:r>
              <a:rPr lang="en-US" dirty="0"/>
              <a:t> </a:t>
            </a:r>
            <a:r>
              <a:rPr lang="en-US" dirty="0" err="1"/>
              <a:t>charakterizované</a:t>
            </a:r>
            <a:r>
              <a:rPr lang="en-US" dirty="0"/>
              <a:t> </a:t>
            </a:r>
            <a:r>
              <a:rPr lang="en-US" dirty="0" err="1"/>
              <a:t>výskytem</a:t>
            </a:r>
            <a:r>
              <a:rPr lang="en-US" dirty="0"/>
              <a:t> </a:t>
            </a:r>
            <a:r>
              <a:rPr lang="en-US" dirty="0" err="1"/>
              <a:t>jednoho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cs-CZ" dirty="0"/>
              <a:t>vředů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stěně</a:t>
            </a:r>
            <a:r>
              <a:rPr lang="en-US" dirty="0"/>
              <a:t> </a:t>
            </a:r>
            <a:r>
              <a:rPr lang="cs-CZ" dirty="0"/>
              <a:t>žaludku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cs-CZ" dirty="0"/>
              <a:t>duodena </a:t>
            </a:r>
            <a:r>
              <a:rPr lang="en-US" dirty="0"/>
              <a:t> </a:t>
            </a:r>
          </a:p>
          <a:p>
            <a:endParaRPr lang="cs-CZ" b="1" dirty="0"/>
          </a:p>
          <a:p>
            <a:r>
              <a:rPr lang="en-US" b="1" dirty="0" err="1"/>
              <a:t>vřed</a:t>
            </a:r>
            <a:r>
              <a:rPr lang="en-US" b="1" dirty="0"/>
              <a:t> (</a:t>
            </a:r>
            <a:r>
              <a:rPr lang="en-US" b="1" dirty="0" err="1"/>
              <a:t>ulcus</a:t>
            </a:r>
            <a:r>
              <a:rPr lang="en-US" b="1" dirty="0"/>
              <a:t>)</a:t>
            </a:r>
            <a:r>
              <a:rPr lang="en-US" dirty="0"/>
              <a:t> – </a:t>
            </a:r>
            <a:r>
              <a:rPr lang="en-US" dirty="0" err="1"/>
              <a:t>slizniční</a:t>
            </a:r>
            <a:r>
              <a:rPr lang="en-US" dirty="0"/>
              <a:t> </a:t>
            </a:r>
            <a:r>
              <a:rPr lang="en-US" dirty="0" err="1"/>
              <a:t>defekt</a:t>
            </a:r>
            <a:r>
              <a:rPr lang="en-US" dirty="0"/>
              <a:t>,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en-US" dirty="0" err="1"/>
              <a:t>přesahující</a:t>
            </a:r>
            <a:r>
              <a:rPr lang="en-US" dirty="0"/>
              <a:t> do </a:t>
            </a:r>
            <a:r>
              <a:rPr lang="en-US" dirty="0" err="1"/>
              <a:t>submukózy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hlouběji</a:t>
            </a:r>
            <a:r>
              <a:rPr lang="en-US" dirty="0"/>
              <a:t>,</a:t>
            </a:r>
            <a:endParaRPr lang="cs-CZ" dirty="0"/>
          </a:p>
          <a:p>
            <a:endParaRPr lang="en-US" dirty="0"/>
          </a:p>
          <a:p>
            <a:endParaRPr lang="cs-CZ" b="1" dirty="0"/>
          </a:p>
          <a:p>
            <a:r>
              <a:rPr lang="en-US" b="1" dirty="0" err="1"/>
              <a:t>erose</a:t>
            </a:r>
            <a:r>
              <a:rPr lang="en-US" dirty="0"/>
              <a:t> – </a:t>
            </a:r>
            <a:r>
              <a:rPr lang="en-US" dirty="0" err="1"/>
              <a:t>slizniční</a:t>
            </a:r>
            <a:r>
              <a:rPr lang="en-US" dirty="0"/>
              <a:t> </a:t>
            </a:r>
            <a:r>
              <a:rPr lang="en-US" dirty="0" err="1"/>
              <a:t>defekt</a:t>
            </a:r>
            <a:r>
              <a:rPr lang="en-US" dirty="0"/>
              <a:t> </a:t>
            </a:r>
            <a:r>
              <a:rPr lang="en-US" dirty="0" err="1"/>
              <a:t>omezený</a:t>
            </a:r>
            <a:r>
              <a:rPr lang="en-US" dirty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n</a:t>
            </a:r>
            <a:r>
              <a:rPr lang="en-US" dirty="0"/>
              <a:t>a </a:t>
            </a:r>
            <a:r>
              <a:rPr lang="en-US" dirty="0" err="1"/>
              <a:t>mukózu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en-US" dirty="0" err="1"/>
              <a:t>neproniká</a:t>
            </a:r>
            <a:r>
              <a:rPr lang="en-US" dirty="0"/>
              <a:t> </a:t>
            </a:r>
            <a:r>
              <a:rPr lang="en-US" dirty="0" err="1"/>
              <a:t>skrze</a:t>
            </a:r>
            <a:r>
              <a:rPr lang="en-US" dirty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en-US" dirty="0" err="1"/>
              <a:t>muscularis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 do</a:t>
            </a:r>
            <a:r>
              <a:rPr lang="cs-CZ" dirty="0"/>
              <a:t> </a:t>
            </a:r>
            <a:r>
              <a:rPr lang="en-US" dirty="0" err="1"/>
              <a:t>submukózy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1026" name="Picture 2" descr="C:\Users\Jana\Desktop\obrázky\Screenshot_2020-12-05 Interaktivní endoskopický atlas horní části gastrointestinálního trakt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08132"/>
            <a:ext cx="2160534" cy="171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a\Desktop\obrázky\Screenshot_2020-12-05 Interaktivní endoskopický atlas horní části gastrointestinálního trakt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21528"/>
            <a:ext cx="2160534" cy="18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07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HH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Kontrastní RTG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polykání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kontrastní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látky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určí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typ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kýly</a:t>
            </a:r>
            <a:r>
              <a:rPr lang="en-US" dirty="0">
                <a:solidFill>
                  <a:schemeClr val="tx1"/>
                </a:solidFill>
              </a:rPr>
              <a:t>),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RTG </a:t>
            </a:r>
            <a:r>
              <a:rPr lang="en-US" dirty="0" err="1">
                <a:solidFill>
                  <a:schemeClr val="tx1"/>
                </a:solidFill>
              </a:rPr>
              <a:t>hrudníku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žaludeční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bublina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mediastinu</a:t>
            </a:r>
            <a:r>
              <a:rPr lang="en-US" dirty="0">
                <a:solidFill>
                  <a:schemeClr val="tx1"/>
                </a:solidFill>
              </a:rPr>
              <a:t>),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Endoskoie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průkaz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ezofagitidy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gastroezofageální</a:t>
            </a:r>
            <a:r>
              <a:rPr lang="en-US" dirty="0">
                <a:solidFill>
                  <a:schemeClr val="tx1"/>
                </a:solidFill>
              </a:rPr>
              <a:t> reflux,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pH 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metrie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53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HH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Konzervativní</a:t>
            </a:r>
            <a:r>
              <a:rPr lang="en-US" b="1" dirty="0"/>
              <a:t> </a:t>
            </a:r>
            <a:r>
              <a:rPr lang="en-US" b="1" dirty="0" err="1"/>
              <a:t>léčba</a:t>
            </a:r>
            <a:endParaRPr lang="cs-CZ" b="1" dirty="0"/>
          </a:p>
          <a:p>
            <a:pPr lvl="1"/>
            <a:r>
              <a:rPr lang="cs-CZ" dirty="0"/>
              <a:t>PPI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-blokátor</a:t>
            </a:r>
            <a:r>
              <a:rPr lang="cs-CZ" dirty="0"/>
              <a:t>y </a:t>
            </a:r>
            <a:r>
              <a:rPr lang="en-US" dirty="0"/>
              <a:t>u</a:t>
            </a:r>
            <a:r>
              <a:rPr lang="cs-CZ" dirty="0"/>
              <a:t> </a:t>
            </a:r>
            <a:r>
              <a:rPr lang="en-US" dirty="0" err="1"/>
              <a:t>gastroezofageálního</a:t>
            </a:r>
            <a:r>
              <a:rPr lang="en-US" dirty="0"/>
              <a:t> </a:t>
            </a:r>
            <a:r>
              <a:rPr lang="en-US" dirty="0" err="1"/>
              <a:t>refluxu</a:t>
            </a:r>
            <a:r>
              <a:rPr lang="en-US" dirty="0"/>
              <a:t> (</a:t>
            </a:r>
            <a:r>
              <a:rPr lang="en-US" dirty="0" err="1"/>
              <a:t>skluzná</a:t>
            </a:r>
            <a:r>
              <a:rPr lang="en-US" dirty="0"/>
              <a:t> </a:t>
            </a:r>
            <a:r>
              <a:rPr lang="en-US" dirty="0" err="1"/>
              <a:t>kýla</a:t>
            </a:r>
            <a:r>
              <a:rPr lang="en-US" dirty="0"/>
              <a:t>). </a:t>
            </a:r>
          </a:p>
          <a:p>
            <a:r>
              <a:rPr lang="en-US" b="1" dirty="0" err="1"/>
              <a:t>Chirurgická</a:t>
            </a:r>
            <a:r>
              <a:rPr lang="en-US" b="1" dirty="0"/>
              <a:t> </a:t>
            </a:r>
            <a:r>
              <a:rPr lang="en-US" b="1" dirty="0" err="1"/>
              <a:t>léčba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 err="1"/>
              <a:t>indikována</a:t>
            </a:r>
            <a:r>
              <a:rPr lang="en-US" dirty="0"/>
              <a:t> u </a:t>
            </a:r>
            <a:r>
              <a:rPr lang="en-US" dirty="0" err="1"/>
              <a:t>každé</a:t>
            </a:r>
            <a:r>
              <a:rPr lang="en-US" dirty="0"/>
              <a:t> </a:t>
            </a:r>
            <a:r>
              <a:rPr lang="en-US" dirty="0" err="1"/>
              <a:t>paraezofageální</a:t>
            </a:r>
            <a:r>
              <a:rPr lang="en-US" dirty="0"/>
              <a:t> </a:t>
            </a:r>
            <a:r>
              <a:rPr lang="en-US" dirty="0" err="1"/>
              <a:t>kýly</a:t>
            </a:r>
            <a:r>
              <a:rPr lang="en-US" dirty="0"/>
              <a:t> a u </a:t>
            </a:r>
            <a:r>
              <a:rPr lang="en-US" dirty="0" err="1"/>
              <a:t>konzervativně</a:t>
            </a:r>
            <a:r>
              <a:rPr lang="en-US" dirty="0"/>
              <a:t> </a:t>
            </a:r>
            <a:r>
              <a:rPr lang="en-US" dirty="0" err="1"/>
              <a:t>nezvládnutelného</a:t>
            </a:r>
            <a:r>
              <a:rPr lang="en-US" dirty="0"/>
              <a:t> </a:t>
            </a:r>
            <a:r>
              <a:rPr lang="en-US" dirty="0" err="1"/>
              <a:t>refluxu</a:t>
            </a:r>
            <a:r>
              <a:rPr lang="en-US" dirty="0"/>
              <a:t>, </a:t>
            </a:r>
            <a:endParaRPr lang="cs-CZ" dirty="0"/>
          </a:p>
          <a:p>
            <a:pPr lvl="2"/>
            <a:r>
              <a:rPr lang="en-US" dirty="0" err="1"/>
              <a:t>zahrnuje</a:t>
            </a:r>
            <a:r>
              <a:rPr lang="en-US" dirty="0"/>
              <a:t> </a:t>
            </a:r>
            <a:r>
              <a:rPr lang="en-US" dirty="0" err="1"/>
              <a:t>repozici</a:t>
            </a:r>
            <a:r>
              <a:rPr lang="en-US" dirty="0"/>
              <a:t> </a:t>
            </a:r>
            <a:r>
              <a:rPr lang="en-US" dirty="0" err="1"/>
              <a:t>žaludku</a:t>
            </a:r>
            <a:r>
              <a:rPr lang="en-US" dirty="0"/>
              <a:t>,</a:t>
            </a:r>
            <a:endParaRPr lang="cs-CZ" dirty="0"/>
          </a:p>
          <a:p>
            <a:pPr lvl="2"/>
            <a:r>
              <a:rPr lang="en-US" dirty="0"/>
              <a:t> </a:t>
            </a:r>
            <a:r>
              <a:rPr lang="en-US" dirty="0" err="1"/>
              <a:t>resekci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ponechání</a:t>
            </a:r>
            <a:r>
              <a:rPr lang="en-US" dirty="0"/>
              <a:t> </a:t>
            </a:r>
            <a:r>
              <a:rPr lang="en-US" dirty="0" err="1"/>
              <a:t>kýlního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, </a:t>
            </a:r>
            <a:endParaRPr lang="cs-CZ" dirty="0"/>
          </a:p>
          <a:p>
            <a:pPr lvl="2"/>
            <a:r>
              <a:rPr lang="en-US" dirty="0" err="1"/>
              <a:t>uzávěr</a:t>
            </a:r>
            <a:r>
              <a:rPr lang="en-US" dirty="0"/>
              <a:t> </a:t>
            </a:r>
            <a:r>
              <a:rPr lang="en-US" dirty="0" err="1"/>
              <a:t>kýlní</a:t>
            </a:r>
            <a:r>
              <a:rPr lang="en-US" dirty="0"/>
              <a:t> </a:t>
            </a:r>
            <a:r>
              <a:rPr lang="en-US" dirty="0" err="1"/>
              <a:t>branky</a:t>
            </a:r>
            <a:r>
              <a:rPr lang="en-US" dirty="0"/>
              <a:t> (</a:t>
            </a:r>
            <a:r>
              <a:rPr lang="en-US" dirty="0" err="1"/>
              <a:t>hiatorafie</a:t>
            </a:r>
            <a:r>
              <a:rPr lang="en-US" dirty="0"/>
              <a:t>), </a:t>
            </a:r>
            <a:endParaRPr lang="cs-CZ" dirty="0"/>
          </a:p>
          <a:p>
            <a:pPr lvl="2"/>
            <a:r>
              <a:rPr lang="en-US" dirty="0"/>
              <a:t>event. </a:t>
            </a:r>
            <a:r>
              <a:rPr lang="en-US" dirty="0" err="1"/>
              <a:t>fixace</a:t>
            </a:r>
            <a:r>
              <a:rPr lang="en-US" dirty="0"/>
              <a:t> </a:t>
            </a:r>
            <a:r>
              <a:rPr lang="en-US" dirty="0" err="1"/>
              <a:t>fundu</a:t>
            </a:r>
            <a:r>
              <a:rPr lang="en-US" dirty="0"/>
              <a:t> k </a:t>
            </a:r>
            <a:r>
              <a:rPr lang="en-US" dirty="0" err="1"/>
              <a:t>bránici</a:t>
            </a:r>
            <a:r>
              <a:rPr lang="en-US" dirty="0"/>
              <a:t> (</a:t>
            </a:r>
            <a:r>
              <a:rPr lang="en-US" dirty="0" err="1"/>
              <a:t>fundopexe</a:t>
            </a:r>
            <a:r>
              <a:rPr lang="en-US" dirty="0"/>
              <a:t> –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použito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k </a:t>
            </a:r>
            <a:r>
              <a:rPr lang="en-US" dirty="0" err="1"/>
              <a:t>uzávěru</a:t>
            </a:r>
            <a:r>
              <a:rPr lang="en-US" dirty="0"/>
              <a:t> </a:t>
            </a:r>
            <a:r>
              <a:rPr lang="en-US" dirty="0" err="1"/>
              <a:t>defektu</a:t>
            </a:r>
            <a:r>
              <a:rPr lang="en-US" dirty="0"/>
              <a:t>) </a:t>
            </a:r>
            <a:endParaRPr lang="cs-CZ" dirty="0"/>
          </a:p>
          <a:p>
            <a:pPr lvl="2"/>
            <a:r>
              <a:rPr lang="en-US" dirty="0"/>
              <a:t> </a:t>
            </a:r>
            <a:r>
              <a:rPr lang="en-US" dirty="0" err="1"/>
              <a:t>fixace</a:t>
            </a:r>
            <a:r>
              <a:rPr lang="en-US" dirty="0"/>
              <a:t> </a:t>
            </a:r>
            <a:r>
              <a:rPr lang="en-US" dirty="0" err="1"/>
              <a:t>přední</a:t>
            </a:r>
            <a:r>
              <a:rPr lang="en-US" dirty="0"/>
              <a:t> </a:t>
            </a:r>
            <a:r>
              <a:rPr lang="en-US" dirty="0" err="1"/>
              <a:t>žaludeční</a:t>
            </a:r>
            <a:r>
              <a:rPr lang="en-US" dirty="0"/>
              <a:t> </a:t>
            </a:r>
            <a:r>
              <a:rPr lang="en-US" dirty="0" err="1"/>
              <a:t>stěny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stěně</a:t>
            </a:r>
            <a:r>
              <a:rPr lang="en-US" dirty="0"/>
              <a:t> </a:t>
            </a:r>
            <a:r>
              <a:rPr lang="en-US" dirty="0" err="1"/>
              <a:t>břišní</a:t>
            </a:r>
            <a:r>
              <a:rPr lang="en-US" dirty="0"/>
              <a:t> (</a:t>
            </a:r>
            <a:r>
              <a:rPr lang="en-US" dirty="0" err="1"/>
              <a:t>gastropexe</a:t>
            </a:r>
            <a:r>
              <a:rPr lang="en-US" dirty="0"/>
              <a:t>),</a:t>
            </a:r>
            <a:endParaRPr lang="cs-CZ" dirty="0"/>
          </a:p>
          <a:p>
            <a:pPr lvl="2"/>
            <a:r>
              <a:rPr lang="en-US" dirty="0"/>
              <a:t> u </a:t>
            </a:r>
            <a:r>
              <a:rPr lang="en-US" dirty="0" err="1"/>
              <a:t>gastroezofageálního</a:t>
            </a:r>
            <a:r>
              <a:rPr lang="en-US" dirty="0"/>
              <a:t> </a:t>
            </a:r>
            <a:r>
              <a:rPr lang="en-US" dirty="0" err="1"/>
              <a:t>refluxu</a:t>
            </a:r>
            <a:r>
              <a:rPr lang="en-US" dirty="0"/>
              <a:t> je </a:t>
            </a:r>
            <a:r>
              <a:rPr lang="en-US" dirty="0" err="1"/>
              <a:t>indikována</a:t>
            </a:r>
            <a:r>
              <a:rPr lang="en-US" dirty="0"/>
              <a:t> </a:t>
            </a:r>
            <a:r>
              <a:rPr lang="cs-CZ" dirty="0" err="1"/>
              <a:t>fundoplikace</a:t>
            </a:r>
            <a:r>
              <a:rPr lang="cs-CZ" dirty="0"/>
              <a:t> dle </a:t>
            </a:r>
            <a:r>
              <a:rPr lang="cs-CZ" dirty="0" err="1"/>
              <a:t>Niessen</a:t>
            </a:r>
            <a:r>
              <a:rPr lang="cs-CZ" dirty="0"/>
              <a:t> </a:t>
            </a:r>
            <a:r>
              <a:rPr lang="cs-CZ" dirty="0" err="1"/>
              <a:t>Rossettiho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61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47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Difuzní proces postihující celá játra </a:t>
            </a:r>
          </a:p>
          <a:p>
            <a:r>
              <a:rPr lang="cs-CZ" dirty="0"/>
              <a:t>Je charakterizována</a:t>
            </a:r>
          </a:p>
          <a:p>
            <a:pPr lvl="1"/>
            <a:r>
              <a:rPr lang="cs-CZ" dirty="0" err="1"/>
              <a:t>Nekrotizací</a:t>
            </a:r>
            <a:r>
              <a:rPr lang="cs-CZ" dirty="0"/>
              <a:t> </a:t>
            </a:r>
            <a:r>
              <a:rPr lang="cs-CZ" dirty="0" err="1"/>
              <a:t>hepatocytů</a:t>
            </a:r>
            <a:endParaRPr lang="cs-CZ" dirty="0"/>
          </a:p>
          <a:p>
            <a:pPr lvl="1"/>
            <a:r>
              <a:rPr lang="cs-CZ" dirty="0" err="1"/>
              <a:t>Hyperregenerací</a:t>
            </a:r>
            <a:r>
              <a:rPr lang="cs-CZ" dirty="0"/>
              <a:t> jaterního parenchymu</a:t>
            </a:r>
          </a:p>
          <a:p>
            <a:pPr lvl="1"/>
            <a:r>
              <a:rPr lang="cs-CZ" dirty="0"/>
              <a:t>V pokročilých stadiích dochází ke vzniku </a:t>
            </a:r>
            <a:r>
              <a:rPr lang="cs-CZ" dirty="0" err="1"/>
              <a:t>porální</a:t>
            </a:r>
            <a:r>
              <a:rPr lang="cs-CZ" dirty="0"/>
              <a:t> hypertenze a k dysfunkci jaterního parenchymu </a:t>
            </a:r>
          </a:p>
          <a:p>
            <a:r>
              <a:rPr lang="cs-CZ" dirty="0"/>
              <a:t>Je konečným stadiem všech chronicky probíhajících jaterních onemocnění bez ohledu na jejich etiologii 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1"/>
            <a:ext cx="2724322" cy="18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16996"/>
            <a:ext cx="2448271" cy="17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291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Jaterní cirhóza – etiologie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Chronické virové infekce </a:t>
            </a:r>
          </a:p>
          <a:p>
            <a:pPr lvl="1"/>
            <a:r>
              <a:rPr lang="cs-CZ" dirty="0"/>
              <a:t>Především virus hepatitidy B a C </a:t>
            </a:r>
          </a:p>
          <a:p>
            <a:r>
              <a:rPr lang="cs-CZ" dirty="0"/>
              <a:t>Alkoholická jaterní </a:t>
            </a:r>
            <a:r>
              <a:rPr lang="cs-CZ" dirty="0" err="1"/>
              <a:t>cirhoza</a:t>
            </a:r>
            <a:endParaRPr lang="cs-CZ" dirty="0"/>
          </a:p>
          <a:p>
            <a:pPr lvl="1"/>
            <a:r>
              <a:rPr lang="en-US" dirty="0" err="1"/>
              <a:t>Zvýšené</a:t>
            </a:r>
            <a:r>
              <a:rPr lang="en-US" dirty="0"/>
              <a:t>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jaterního</a:t>
            </a:r>
            <a:r>
              <a:rPr lang="en-US" dirty="0"/>
              <a:t> </a:t>
            </a:r>
            <a:r>
              <a:rPr lang="en-US" dirty="0" err="1"/>
              <a:t>poškození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konzumaci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30g </a:t>
            </a:r>
            <a:r>
              <a:rPr lang="en-US" dirty="0" err="1"/>
              <a:t>čistého</a:t>
            </a:r>
            <a:r>
              <a:rPr lang="en-US" dirty="0"/>
              <a:t> </a:t>
            </a:r>
            <a:r>
              <a:rPr lang="en-US" dirty="0" err="1"/>
              <a:t>alkoholu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den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ohledu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pohl</a:t>
            </a:r>
            <a:r>
              <a:rPr lang="cs-CZ" dirty="0" err="1"/>
              <a:t>aví</a:t>
            </a:r>
            <a:endParaRPr lang="cs-CZ" dirty="0"/>
          </a:p>
          <a:p>
            <a:pPr lvl="1"/>
            <a:r>
              <a:rPr lang="cs-CZ" dirty="0"/>
              <a:t>Jeden </a:t>
            </a:r>
            <a:r>
              <a:rPr lang="en-US" dirty="0"/>
              <a:t> „</a:t>
            </a:r>
            <a:r>
              <a:rPr lang="en-US" dirty="0" err="1"/>
              <a:t>drinků</a:t>
            </a:r>
            <a:r>
              <a:rPr lang="en-US" dirty="0"/>
              <a:t>“</a:t>
            </a:r>
            <a:r>
              <a:rPr lang="cs-CZ" dirty="0"/>
              <a:t> - 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nápoje</a:t>
            </a:r>
            <a:r>
              <a:rPr lang="en-US" dirty="0"/>
              <a:t> </a:t>
            </a:r>
            <a:r>
              <a:rPr lang="en-US" dirty="0" err="1"/>
              <a:t>obsahující</a:t>
            </a:r>
            <a:r>
              <a:rPr lang="en-US" dirty="0"/>
              <a:t> 12 g </a:t>
            </a:r>
            <a:r>
              <a:rPr lang="en-US" dirty="0" err="1"/>
              <a:t>alkoholu</a:t>
            </a:r>
            <a:r>
              <a:rPr lang="en-US" dirty="0"/>
              <a:t> (</a:t>
            </a:r>
            <a:r>
              <a:rPr lang="en-US" dirty="0" err="1"/>
              <a:t>přibližně</a:t>
            </a:r>
            <a:r>
              <a:rPr lang="en-US" dirty="0"/>
              <a:t> 1/3 l </a:t>
            </a:r>
            <a:r>
              <a:rPr lang="en-US" dirty="0" err="1"/>
              <a:t>piva</a:t>
            </a:r>
            <a:r>
              <a:rPr lang="en-US" dirty="0"/>
              <a:t>, 1 dcl </a:t>
            </a:r>
            <a:r>
              <a:rPr lang="en-US" dirty="0" err="1"/>
              <a:t>vína</a:t>
            </a:r>
            <a:r>
              <a:rPr lang="en-US" dirty="0"/>
              <a:t>, 0,4 dcl </a:t>
            </a:r>
            <a:r>
              <a:rPr lang="en-US" dirty="0" err="1"/>
              <a:t>destilátu</a:t>
            </a:r>
            <a:r>
              <a:rPr lang="en-US" dirty="0"/>
              <a:t>). „</a:t>
            </a:r>
            <a:r>
              <a:rPr lang="en-US" dirty="0" err="1"/>
              <a:t>Bezpečný</a:t>
            </a:r>
            <a:r>
              <a:rPr lang="en-US" dirty="0"/>
              <a:t> “ </a:t>
            </a:r>
            <a:r>
              <a:rPr lang="en-US" dirty="0" err="1"/>
              <a:t>denní</a:t>
            </a:r>
            <a:r>
              <a:rPr lang="en-US" dirty="0"/>
              <a:t> </a:t>
            </a:r>
            <a:r>
              <a:rPr lang="en-US" dirty="0" err="1"/>
              <a:t>příjem</a:t>
            </a:r>
            <a:r>
              <a:rPr lang="en-US" dirty="0"/>
              <a:t> </a:t>
            </a:r>
            <a:r>
              <a:rPr lang="en-US" dirty="0" err="1"/>
              <a:t>alkoholu</a:t>
            </a:r>
            <a:r>
              <a:rPr lang="en-US" dirty="0"/>
              <a:t> by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neměl</a:t>
            </a:r>
            <a:r>
              <a:rPr lang="en-US" dirty="0"/>
              <a:t> </a:t>
            </a:r>
            <a:r>
              <a:rPr lang="en-US" dirty="0" err="1"/>
              <a:t>přesáhnout</a:t>
            </a:r>
            <a:r>
              <a:rPr lang="en-US" dirty="0"/>
              <a:t> 2 „</a:t>
            </a:r>
            <a:r>
              <a:rPr lang="en-US" dirty="0" err="1"/>
              <a:t>drinky</a:t>
            </a:r>
            <a:r>
              <a:rPr lang="en-US" dirty="0"/>
              <a:t>“</a:t>
            </a:r>
            <a:endParaRPr lang="cs-CZ" dirty="0"/>
          </a:p>
          <a:p>
            <a:r>
              <a:rPr lang="cs-CZ" dirty="0"/>
              <a:t>Metabolická onemocnění jater</a:t>
            </a:r>
          </a:p>
          <a:p>
            <a:pPr lvl="1"/>
            <a:r>
              <a:rPr lang="cs-CZ" dirty="0" err="1"/>
              <a:t>Hemochromatoza</a:t>
            </a:r>
            <a:endParaRPr lang="cs-CZ" dirty="0"/>
          </a:p>
          <a:p>
            <a:pPr lvl="1"/>
            <a:r>
              <a:rPr lang="cs-CZ" dirty="0"/>
              <a:t>Wilsonova choroba</a:t>
            </a:r>
          </a:p>
          <a:p>
            <a:pPr lvl="1"/>
            <a:r>
              <a:rPr lang="cs-CZ" dirty="0"/>
              <a:t>Deficit alfa 1 </a:t>
            </a:r>
            <a:r>
              <a:rPr lang="cs-CZ" dirty="0" err="1"/>
              <a:t>antitripsinu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Chronické jaterní </a:t>
            </a:r>
            <a:r>
              <a:rPr lang="cs-CZ" dirty="0" err="1"/>
              <a:t>porfryrie</a:t>
            </a:r>
            <a:r>
              <a:rPr lang="cs-CZ" dirty="0"/>
              <a:t>, zejména </a:t>
            </a:r>
            <a:r>
              <a:rPr lang="cs-CZ" dirty="0" err="1"/>
              <a:t>porphyria</a:t>
            </a:r>
            <a:r>
              <a:rPr lang="cs-CZ" dirty="0"/>
              <a:t> </a:t>
            </a:r>
            <a:r>
              <a:rPr lang="cs-CZ" dirty="0" err="1"/>
              <a:t>cutanea</a:t>
            </a:r>
            <a:r>
              <a:rPr lang="cs-CZ" dirty="0"/>
              <a:t> </a:t>
            </a:r>
            <a:r>
              <a:rPr lang="cs-CZ" dirty="0" err="1"/>
              <a:t>tarda</a:t>
            </a:r>
            <a:endParaRPr lang="cs-CZ" dirty="0"/>
          </a:p>
          <a:p>
            <a:pPr lvl="1"/>
            <a:r>
              <a:rPr lang="cs-CZ" dirty="0"/>
              <a:t>Cystická </a:t>
            </a:r>
            <a:r>
              <a:rPr lang="cs-CZ" dirty="0" err="1"/>
              <a:t>fibrosa</a:t>
            </a:r>
            <a:r>
              <a:rPr lang="cs-CZ" dirty="0"/>
              <a:t>, </a:t>
            </a:r>
          </a:p>
          <a:p>
            <a:pPr lvl="1"/>
            <a:r>
              <a:rPr lang="cs-CZ" dirty="0" err="1"/>
              <a:t>Glykogenoza</a:t>
            </a:r>
            <a:r>
              <a:rPr lang="cs-CZ" dirty="0"/>
              <a:t> IV typu</a:t>
            </a:r>
          </a:p>
          <a:p>
            <a:pPr lvl="1"/>
            <a:r>
              <a:rPr lang="cs-CZ" dirty="0" err="1"/>
              <a:t>Galaktosemie</a:t>
            </a:r>
            <a:endParaRPr lang="cs-CZ" dirty="0"/>
          </a:p>
          <a:p>
            <a:pPr lvl="1"/>
            <a:r>
              <a:rPr lang="cs-CZ" dirty="0" err="1"/>
              <a:t>Tyrosinemie</a:t>
            </a:r>
            <a:endParaRPr lang="cs-CZ" dirty="0"/>
          </a:p>
          <a:p>
            <a:pPr lvl="1"/>
            <a:r>
              <a:rPr lang="cs-CZ" dirty="0" err="1"/>
              <a:t>Hypervitaminosa</a:t>
            </a:r>
            <a:r>
              <a:rPr lang="cs-CZ" dirty="0"/>
              <a:t> A </a:t>
            </a:r>
          </a:p>
        </p:txBody>
      </p:sp>
    </p:spTree>
    <p:extLst>
      <p:ext uri="{BB962C8B-B14F-4D97-AF65-F5344CB8AC3E}">
        <p14:creationId xmlns:p14="http://schemas.microsoft.com/office/powerpoint/2010/main" val="3719649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 – etiologie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Autoimunitní hepatitidy</a:t>
            </a:r>
          </a:p>
          <a:p>
            <a:r>
              <a:rPr lang="cs-CZ" dirty="0" err="1"/>
              <a:t>Cholestatická</a:t>
            </a:r>
            <a:r>
              <a:rPr lang="cs-CZ" dirty="0"/>
              <a:t> jaterní onemocnění</a:t>
            </a:r>
          </a:p>
          <a:p>
            <a:pPr lvl="1"/>
            <a:r>
              <a:rPr lang="cs-CZ" dirty="0"/>
              <a:t>Primární biliární cirhóza</a:t>
            </a:r>
          </a:p>
          <a:p>
            <a:pPr lvl="1"/>
            <a:r>
              <a:rPr lang="cs-CZ" dirty="0"/>
              <a:t>Sekundární </a:t>
            </a:r>
            <a:r>
              <a:rPr lang="cs-CZ" dirty="0" err="1"/>
              <a:t>bioiární</a:t>
            </a:r>
            <a:r>
              <a:rPr lang="cs-CZ" dirty="0"/>
              <a:t> </a:t>
            </a:r>
            <a:r>
              <a:rPr lang="cs-CZ" dirty="0" err="1"/>
              <a:t>cirhoza</a:t>
            </a:r>
            <a:endParaRPr lang="cs-CZ" dirty="0"/>
          </a:p>
          <a:p>
            <a:r>
              <a:rPr lang="cs-CZ" dirty="0"/>
              <a:t>Poléková a toxická jaterní cirhóza</a:t>
            </a:r>
          </a:p>
          <a:p>
            <a:pPr lvl="1"/>
            <a:r>
              <a:rPr lang="cs-CZ" dirty="0" err="1"/>
              <a:t>Methotrexát</a:t>
            </a:r>
            <a:endParaRPr lang="cs-CZ" dirty="0"/>
          </a:p>
          <a:p>
            <a:pPr lvl="1"/>
            <a:r>
              <a:rPr lang="cs-CZ" dirty="0" err="1"/>
              <a:t>amiodaron</a:t>
            </a:r>
            <a:endParaRPr lang="cs-CZ" dirty="0"/>
          </a:p>
          <a:p>
            <a:r>
              <a:rPr lang="cs-CZ" dirty="0"/>
              <a:t>Kardiální </a:t>
            </a:r>
            <a:r>
              <a:rPr lang="cs-CZ" dirty="0" err="1"/>
              <a:t>cirhoza</a:t>
            </a:r>
            <a:endParaRPr lang="cs-CZ" dirty="0"/>
          </a:p>
          <a:p>
            <a:r>
              <a:rPr lang="cs-CZ" dirty="0"/>
              <a:t>Poruchy výživy</a:t>
            </a:r>
          </a:p>
          <a:p>
            <a:pPr lvl="1"/>
            <a:r>
              <a:rPr lang="cs-CZ" dirty="0" err="1"/>
              <a:t>Maltutrice</a:t>
            </a:r>
            <a:endParaRPr lang="cs-CZ" dirty="0"/>
          </a:p>
          <a:p>
            <a:pPr lvl="1"/>
            <a:r>
              <a:rPr lang="cs-CZ" dirty="0" err="1"/>
              <a:t>Steatoza</a:t>
            </a:r>
            <a:r>
              <a:rPr lang="cs-CZ" dirty="0"/>
              <a:t> jater </a:t>
            </a:r>
          </a:p>
          <a:p>
            <a:pPr lvl="1"/>
            <a:r>
              <a:rPr lang="cs-CZ" dirty="0" err="1"/>
              <a:t>Ileojejunální</a:t>
            </a:r>
            <a:r>
              <a:rPr lang="cs-CZ" dirty="0"/>
              <a:t> bypass</a:t>
            </a:r>
          </a:p>
          <a:p>
            <a:r>
              <a:rPr lang="cs-CZ" dirty="0"/>
              <a:t>Chronická obstrukce jaterních žil</a:t>
            </a:r>
          </a:p>
          <a:p>
            <a:pPr lvl="1"/>
            <a:r>
              <a:rPr lang="cs-CZ" dirty="0" err="1"/>
              <a:t>Buddův</a:t>
            </a:r>
            <a:r>
              <a:rPr lang="cs-CZ" dirty="0"/>
              <a:t>  - </a:t>
            </a:r>
            <a:r>
              <a:rPr lang="cs-CZ" dirty="0" err="1"/>
              <a:t>Chiario</a:t>
            </a:r>
            <a:r>
              <a:rPr lang="cs-CZ" dirty="0"/>
              <a:t> syndrom</a:t>
            </a:r>
          </a:p>
          <a:p>
            <a:pPr lvl="1"/>
            <a:r>
              <a:rPr lang="cs-CZ" dirty="0" err="1"/>
              <a:t>Venookluzivní</a:t>
            </a:r>
            <a:r>
              <a:rPr lang="cs-CZ" dirty="0"/>
              <a:t> jaterní onemocnění </a:t>
            </a:r>
          </a:p>
          <a:p>
            <a:pPr marL="365760" lvl="1" indent="0">
              <a:buNone/>
            </a:pPr>
            <a:endParaRPr lang="cs-CZ" dirty="0"/>
          </a:p>
          <a:p>
            <a:pPr marL="365760" lvl="1" indent="0">
              <a:buNone/>
            </a:pPr>
            <a:r>
              <a:rPr lang="cs-CZ" dirty="0"/>
              <a:t>Kryptogenní jaterní </a:t>
            </a:r>
            <a:r>
              <a:rPr lang="cs-CZ" dirty="0" err="1"/>
              <a:t>cirhozy</a:t>
            </a:r>
            <a:r>
              <a:rPr lang="cs-CZ" dirty="0"/>
              <a:t> představují asi 15 až 20 % všech cirhóz, kde se etiologii procesu nedaří určit 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72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 – klinické projevy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Kompenzovaná jaterní cirhóza</a:t>
            </a:r>
          </a:p>
          <a:p>
            <a:pPr lvl="1"/>
            <a:r>
              <a:rPr lang="cs-CZ" dirty="0"/>
              <a:t>Únavnost</a:t>
            </a:r>
          </a:p>
          <a:p>
            <a:pPr lvl="1"/>
            <a:r>
              <a:rPr lang="cs-CZ" dirty="0"/>
              <a:t>Břišní </a:t>
            </a:r>
            <a:r>
              <a:rPr lang="cs-CZ" dirty="0" err="1"/>
              <a:t>dyskomfort</a:t>
            </a:r>
            <a:endParaRPr lang="cs-CZ" dirty="0"/>
          </a:p>
          <a:p>
            <a:pPr lvl="1"/>
            <a:r>
              <a:rPr lang="cs-CZ" dirty="0"/>
              <a:t>Pocity špatného trávení</a:t>
            </a:r>
          </a:p>
          <a:p>
            <a:pPr lvl="1"/>
            <a:r>
              <a:rPr lang="cs-CZ" dirty="0"/>
              <a:t>Poruchy rytmu vyprazdňování (průjem, zácpa)</a:t>
            </a:r>
          </a:p>
          <a:p>
            <a:pPr lvl="1"/>
            <a:r>
              <a:rPr lang="cs-CZ" dirty="0" err="1"/>
              <a:t>Meteorysmus</a:t>
            </a:r>
            <a:endParaRPr lang="cs-CZ" dirty="0"/>
          </a:p>
          <a:p>
            <a:pPr lvl="1"/>
            <a:r>
              <a:rPr lang="cs-CZ" dirty="0"/>
              <a:t>U žen poruchy </a:t>
            </a:r>
            <a:r>
              <a:rPr lang="cs-CZ" dirty="0" err="1"/>
              <a:t>mentruačního</a:t>
            </a:r>
            <a:r>
              <a:rPr lang="cs-CZ" dirty="0"/>
              <a:t> cyklu (</a:t>
            </a:r>
            <a:r>
              <a:rPr lang="cs-CZ" dirty="0" err="1"/>
              <a:t>hypomenorhea</a:t>
            </a:r>
            <a:r>
              <a:rPr lang="cs-CZ" dirty="0"/>
              <a:t> až </a:t>
            </a:r>
            <a:r>
              <a:rPr lang="cs-CZ" dirty="0" err="1"/>
              <a:t>amenorhea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Drobné krvácení z dásní i nosu</a:t>
            </a:r>
          </a:p>
          <a:p>
            <a:pPr lvl="1"/>
            <a:r>
              <a:rPr lang="cs-CZ" dirty="0"/>
              <a:t>Krvácení z jícnových varixů</a:t>
            </a:r>
          </a:p>
          <a:p>
            <a:pPr lvl="1"/>
            <a:r>
              <a:rPr lang="cs-CZ" dirty="0"/>
              <a:t>ascites </a:t>
            </a:r>
          </a:p>
        </p:txBody>
      </p:sp>
    </p:spTree>
    <p:extLst>
      <p:ext uri="{BB962C8B-B14F-4D97-AF65-F5344CB8AC3E}">
        <p14:creationId xmlns:p14="http://schemas.microsoft.com/office/powerpoint/2010/main" val="1279481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Jaterní cirhóza – klinické projevy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Dekompenzovaná jaterní cirhóza </a:t>
            </a:r>
          </a:p>
          <a:p>
            <a:pPr marL="0" indent="0">
              <a:buNone/>
            </a:pPr>
            <a:r>
              <a:rPr lang="cs-CZ" dirty="0"/>
              <a:t>– kombinace důsledků poruchy funkce jaterní a portální hypertenze</a:t>
            </a:r>
          </a:p>
          <a:p>
            <a:pPr lvl="1"/>
            <a:r>
              <a:rPr lang="cs-CZ" dirty="0"/>
              <a:t>Únavnost, spavost, anorexie </a:t>
            </a:r>
          </a:p>
          <a:p>
            <a:pPr lvl="1"/>
            <a:r>
              <a:rPr lang="cs-CZ" dirty="0"/>
              <a:t>Ikterus</a:t>
            </a:r>
          </a:p>
          <a:p>
            <a:pPr lvl="1"/>
            <a:r>
              <a:rPr lang="cs-CZ" dirty="0"/>
              <a:t>Krvácivé projevy (snadná tvorba hematomů, zhoršená hemostáza)</a:t>
            </a:r>
          </a:p>
          <a:p>
            <a:pPr lvl="1"/>
            <a:r>
              <a:rPr lang="cs-CZ" dirty="0"/>
              <a:t>Sexuální dysfunkce (amenorea, poruchy potence, pokles libida)</a:t>
            </a:r>
          </a:p>
          <a:p>
            <a:pPr lvl="1"/>
            <a:r>
              <a:rPr lang="cs-CZ" dirty="0"/>
              <a:t>Projevy jaterní </a:t>
            </a:r>
            <a:r>
              <a:rPr lang="cs-CZ" dirty="0" err="1"/>
              <a:t>encefalopathie</a:t>
            </a:r>
            <a:r>
              <a:rPr lang="cs-CZ" dirty="0"/>
              <a:t> (4 </a:t>
            </a:r>
            <a:r>
              <a:rPr lang="cs-CZ" dirty="0" err="1"/>
              <a:t>stardia</a:t>
            </a:r>
            <a:r>
              <a:rPr lang="cs-CZ" dirty="0"/>
              <a:t>) </a:t>
            </a:r>
            <a:r>
              <a:rPr lang="en-US" dirty="0"/>
              <a:t> </a:t>
            </a:r>
            <a:r>
              <a:rPr lang="cs-CZ" dirty="0"/>
              <a:t>zmatenost, poruchy spánku, chování	    poruchy osobnosti a myšlení           poruchy osobnosti a myšlení         somnolence, dezorientace 	</a:t>
            </a:r>
            <a:r>
              <a:rPr lang="cs-CZ" dirty="0" err="1"/>
              <a:t>koma</a:t>
            </a:r>
            <a:endParaRPr lang="cs-CZ" dirty="0"/>
          </a:p>
          <a:p>
            <a:pPr lvl="2"/>
            <a:r>
              <a:rPr lang="cs-CZ" dirty="0"/>
              <a:t>Specifické příznaky jsou </a:t>
            </a:r>
            <a:r>
              <a:rPr lang="cs-CZ" dirty="0" err="1"/>
              <a:t>flapping</a:t>
            </a:r>
            <a:r>
              <a:rPr lang="cs-CZ" dirty="0"/>
              <a:t> tremor, </a:t>
            </a:r>
            <a:r>
              <a:rPr lang="cs-CZ" dirty="0" err="1"/>
              <a:t>foetor</a:t>
            </a:r>
            <a:r>
              <a:rPr lang="cs-CZ" dirty="0"/>
              <a:t> </a:t>
            </a:r>
            <a:r>
              <a:rPr lang="cs-CZ" dirty="0" err="1"/>
              <a:t>hepaticus</a:t>
            </a:r>
            <a:r>
              <a:rPr lang="cs-CZ" dirty="0"/>
              <a:t>  </a:t>
            </a:r>
          </a:p>
          <a:p>
            <a:pPr lvl="2"/>
            <a:r>
              <a:rPr lang="cs-CZ" dirty="0"/>
              <a:t>Změny mohou být reverzibilní </a:t>
            </a:r>
            <a:endParaRPr lang="en-US" dirty="0"/>
          </a:p>
          <a:p>
            <a:pPr lvl="1"/>
            <a:r>
              <a:rPr lang="cs-CZ" dirty="0"/>
              <a:t>Kachexie (u alkoholiků typické pavoukovité vzezření)</a:t>
            </a:r>
          </a:p>
          <a:p>
            <a:pPr lvl="1"/>
            <a:r>
              <a:rPr lang="cs-CZ" dirty="0"/>
              <a:t>Poruchy koagulace (petechie, hematomy, </a:t>
            </a:r>
            <a:r>
              <a:rPr lang="cs-CZ" dirty="0" err="1"/>
              <a:t>sufuze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Ascites, klesá diuréza ….. Při progresi ascitu (tenzní ascites) je dušnost  a bolest v břišní stěně , otok genitálu a pupeční kýla</a:t>
            </a:r>
          </a:p>
          <a:p>
            <a:pPr lvl="1"/>
            <a:r>
              <a:rPr lang="cs-CZ" dirty="0"/>
              <a:t>Kožní příznaky … </a:t>
            </a:r>
            <a:r>
              <a:rPr lang="cs-CZ" dirty="0" err="1"/>
              <a:t>pavoučkovité</a:t>
            </a:r>
            <a:r>
              <a:rPr lang="cs-CZ" dirty="0"/>
              <a:t> névy, </a:t>
            </a:r>
            <a:r>
              <a:rPr lang="cs-CZ" dirty="0" err="1"/>
              <a:t>pallmární</a:t>
            </a:r>
            <a:r>
              <a:rPr lang="cs-CZ" dirty="0"/>
              <a:t> erytém, nehty jsou bílé, fragilní, rty a jazyk výrazněji červené, u mužů mizí ochlupení hrudi, objevuje se gynekomastie (</a:t>
            </a:r>
            <a:r>
              <a:rPr lang="cs-CZ" dirty="0" err="1"/>
              <a:t>Chvostkův</a:t>
            </a:r>
            <a:r>
              <a:rPr lang="cs-CZ" dirty="0"/>
              <a:t> habitus)</a:t>
            </a:r>
          </a:p>
          <a:p>
            <a:pPr lvl="1"/>
            <a:r>
              <a:rPr lang="cs-CZ" dirty="0"/>
              <a:t>Atrofie varlat, (zvýšená hladina estrogenů)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115616" y="3403134"/>
            <a:ext cx="288032" cy="102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 doprava 5"/>
          <p:cNvSpPr/>
          <p:nvPr/>
        </p:nvSpPr>
        <p:spPr>
          <a:xfrm>
            <a:off x="3779912" y="3629166"/>
            <a:ext cx="288032" cy="102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doprava 6"/>
          <p:cNvSpPr/>
          <p:nvPr/>
        </p:nvSpPr>
        <p:spPr>
          <a:xfrm>
            <a:off x="4572000" y="3403135"/>
            <a:ext cx="288032" cy="102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</a:t>
            </a:r>
            <a:endParaRPr lang="en-US" dirty="0"/>
          </a:p>
        </p:txBody>
      </p:sp>
      <p:sp>
        <p:nvSpPr>
          <p:cNvPr id="9" name="Šipka doprava 8"/>
          <p:cNvSpPr/>
          <p:nvPr/>
        </p:nvSpPr>
        <p:spPr>
          <a:xfrm>
            <a:off x="7532983" y="3434148"/>
            <a:ext cx="288032" cy="102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5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 – klinické projevy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Projevy přítomné portální hypertenze</a:t>
            </a:r>
          </a:p>
          <a:p>
            <a:pPr lvl="1"/>
            <a:r>
              <a:rPr lang="cs-CZ" dirty="0"/>
              <a:t>Ascites</a:t>
            </a:r>
          </a:p>
          <a:p>
            <a:pPr lvl="1"/>
            <a:r>
              <a:rPr lang="cs-CZ" dirty="0"/>
              <a:t>akcentace žilní kresby na břišní stěně (dilatované žíly na břišní stěně – </a:t>
            </a:r>
            <a:r>
              <a:rPr lang="cs-CZ" dirty="0" err="1"/>
              <a:t>caput</a:t>
            </a:r>
            <a:r>
              <a:rPr lang="cs-CZ" dirty="0"/>
              <a:t> </a:t>
            </a:r>
            <a:r>
              <a:rPr lang="cs-CZ" dirty="0" err="1"/>
              <a:t>medusae</a:t>
            </a:r>
            <a:r>
              <a:rPr lang="cs-CZ" dirty="0"/>
              <a:t> 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Hemoroidy, jícnové, </a:t>
            </a:r>
            <a:r>
              <a:rPr lang="cs-CZ" dirty="0" err="1"/>
              <a:t>subkardiální</a:t>
            </a:r>
            <a:r>
              <a:rPr lang="cs-CZ" dirty="0"/>
              <a:t> varixy </a:t>
            </a:r>
          </a:p>
          <a:p>
            <a:pPr lvl="1"/>
            <a:r>
              <a:rPr lang="cs-CZ" dirty="0"/>
              <a:t>Játra jsou zvětšená (alkoholici), někdy ale i menší,</a:t>
            </a:r>
          </a:p>
          <a:p>
            <a:pPr lvl="1"/>
            <a:r>
              <a:rPr lang="cs-CZ" dirty="0"/>
              <a:t>U pacientů s ascitem játra plavou v přítomné tekutině (ledovcový příznak) </a:t>
            </a:r>
          </a:p>
          <a:p>
            <a:pPr lvl="1"/>
            <a:r>
              <a:rPr lang="cs-CZ" dirty="0"/>
              <a:t>Splenomegalie (vlivem portální hypertenze)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10" y="2682533"/>
            <a:ext cx="2174441" cy="2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2217696" cy="221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345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Jícnové varixy	</a:t>
            </a:r>
            <a:r>
              <a:rPr lang="cs-CZ" dirty="0" err="1"/>
              <a:t>Subkardiální</a:t>
            </a:r>
            <a:r>
              <a:rPr lang="cs-CZ" dirty="0"/>
              <a:t> varixy</a:t>
            </a:r>
            <a:endParaRPr lang="en-US" dirty="0"/>
          </a:p>
        </p:txBody>
      </p:sp>
      <p:pic>
        <p:nvPicPr>
          <p:cNvPr id="2050" name="Picture 2" descr="C:\Users\Jana\Desktop\obrázky\Screenshot_2020-12-13 Interaktivní endoskopický atlas horní části gastrointestinálního trakt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311082" cy="26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a\Desktop\Screenshot_2020-12-13 Interaktivní endoskopický atlas horní části gastrointestinálního trak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46" y="1628800"/>
            <a:ext cx="3093032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Lokalizace a klasifikace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Vředová choroba žaludku – ulcerace je lokalizovaná v oblasti žaludku </a:t>
            </a:r>
          </a:p>
          <a:p>
            <a:r>
              <a:rPr lang="cs-CZ" dirty="0"/>
              <a:t>Vřed dvanáctníkový ( častější - 80%) – ulcerace je lokalizována v duodenu, častěji u mladších jedinců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VCHGD je v podstatě celkové onemocnění organismu, nikoli pouze samotné postižení sliznice žaludku </a:t>
            </a:r>
          </a:p>
          <a:p>
            <a:pPr>
              <a:buFontTx/>
              <a:buNone/>
            </a:pPr>
            <a:r>
              <a:rPr lang="cs-CZ" dirty="0"/>
              <a:t>- </a:t>
            </a:r>
            <a:r>
              <a:rPr lang="cs-CZ" altLang="en-US" dirty="0">
                <a:solidFill>
                  <a:srgbClr val="FFFFCC"/>
                </a:solidFill>
              </a:rPr>
              <a:t>vznik v místě </a:t>
            </a:r>
            <a:r>
              <a:rPr lang="cs-CZ" altLang="en-US" dirty="0">
                <a:solidFill>
                  <a:srgbClr val="FFFF00"/>
                </a:solidFill>
              </a:rPr>
              <a:t>přirozené odolnosti</a:t>
            </a:r>
            <a:r>
              <a:rPr lang="cs-CZ" altLang="en-US" dirty="0">
                <a:solidFill>
                  <a:srgbClr val="FFFFCC"/>
                </a:solidFill>
              </a:rPr>
              <a:t> proti agresivitě  žaludeční šťávy</a:t>
            </a:r>
          </a:p>
          <a:p>
            <a:pPr>
              <a:buFontTx/>
              <a:buNone/>
            </a:pPr>
            <a:r>
              <a:rPr lang="cs-CZ" altLang="en-US" dirty="0">
                <a:solidFill>
                  <a:srgbClr val="FFFFCC"/>
                </a:solidFill>
              </a:rPr>
              <a:t>- jde o </a:t>
            </a:r>
            <a:r>
              <a:rPr lang="cs-CZ" altLang="en-US" dirty="0">
                <a:solidFill>
                  <a:srgbClr val="FFFF00"/>
                </a:solidFill>
              </a:rPr>
              <a:t>chronický vřed</a:t>
            </a:r>
            <a:r>
              <a:rPr lang="cs-CZ" altLang="en-US" dirty="0">
                <a:solidFill>
                  <a:srgbClr val="FFFFCC"/>
                </a:solidFill>
              </a:rPr>
              <a:t>  nebo  s </a:t>
            </a:r>
            <a:r>
              <a:rPr lang="cs-CZ" altLang="en-US" dirty="0">
                <a:solidFill>
                  <a:srgbClr val="FFFF00"/>
                </a:solidFill>
              </a:rPr>
              <a:t>tendencí k </a:t>
            </a:r>
            <a:r>
              <a:rPr lang="cs-CZ" altLang="en-US" dirty="0" err="1">
                <a:solidFill>
                  <a:srgbClr val="FFFF00"/>
                </a:solidFill>
              </a:rPr>
              <a:t>rekurenci</a:t>
            </a:r>
            <a:endParaRPr lang="cs-CZ" altLang="en-US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cs-CZ" altLang="en-US" dirty="0">
                <a:solidFill>
                  <a:srgbClr val="FFFF00"/>
                </a:solidFill>
              </a:rPr>
              <a:t>- chybění specifické příčiny </a:t>
            </a:r>
            <a:r>
              <a:rPr lang="cs-CZ" altLang="en-US" dirty="0" err="1">
                <a:solidFill>
                  <a:srgbClr val="FFFFCC"/>
                </a:solidFill>
              </a:rPr>
              <a:t>pept</a:t>
            </a:r>
            <a:r>
              <a:rPr lang="cs-CZ" altLang="en-US" dirty="0">
                <a:solidFill>
                  <a:srgbClr val="FFFFCC"/>
                </a:solidFill>
              </a:rPr>
              <a:t>. </a:t>
            </a:r>
            <a:r>
              <a:rPr lang="cs-CZ" altLang="en-US" dirty="0" err="1">
                <a:solidFill>
                  <a:srgbClr val="FFFFCC"/>
                </a:solidFill>
              </a:rPr>
              <a:t>vřed.léze</a:t>
            </a:r>
            <a:endParaRPr lang="cs-CZ" altLang="en-US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dirty="0">
                <a:solidFill>
                  <a:srgbClr val="CCFF99"/>
                </a:solidFill>
                <a:sym typeface="Symbol" pitchFamily="18" charset="2"/>
              </a:rPr>
              <a:t>-</a:t>
            </a:r>
            <a:r>
              <a:rPr lang="cs-CZ" altLang="en-US" dirty="0">
                <a:solidFill>
                  <a:srgbClr val="FFFF00"/>
                </a:solidFill>
              </a:rPr>
              <a:t> </a:t>
            </a:r>
            <a:r>
              <a:rPr lang="cs-CZ" altLang="en-US" dirty="0" err="1">
                <a:solidFill>
                  <a:srgbClr val="FFFF00"/>
                </a:solidFill>
              </a:rPr>
              <a:t>Helicobacter</a:t>
            </a:r>
            <a:r>
              <a:rPr lang="cs-CZ" altLang="en-US" dirty="0">
                <a:solidFill>
                  <a:srgbClr val="FFFF00"/>
                </a:solidFill>
              </a:rPr>
              <a:t> </a:t>
            </a:r>
            <a:r>
              <a:rPr lang="cs-CZ" altLang="en-US" dirty="0" err="1">
                <a:solidFill>
                  <a:srgbClr val="FFFF00"/>
                </a:solidFill>
              </a:rPr>
              <a:t>pylori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Druhotné (sekundární vředy) na rozdíl od VCHGD mají jinou základní příčinu – nejčastěji užívání NSA, </a:t>
            </a:r>
            <a:r>
              <a:rPr lang="cs-CZ" dirty="0" err="1"/>
              <a:t>eventuelně</a:t>
            </a:r>
            <a:r>
              <a:rPr lang="cs-CZ" dirty="0"/>
              <a:t> kriticky nemocní pacienti, kde jsou peptické vředy důsledkem jiného závažného onemocnění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76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 – komplikace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Portální hypertenze </a:t>
            </a:r>
          </a:p>
          <a:p>
            <a:r>
              <a:rPr lang="cs-CZ" dirty="0"/>
              <a:t>Krvácení do GIT</a:t>
            </a:r>
          </a:p>
          <a:p>
            <a:r>
              <a:rPr lang="cs-CZ" dirty="0"/>
              <a:t>Ascites</a:t>
            </a:r>
          </a:p>
          <a:p>
            <a:r>
              <a:rPr lang="cs-CZ" dirty="0" err="1"/>
              <a:t>Portosystémová</a:t>
            </a:r>
            <a:r>
              <a:rPr lang="cs-CZ" dirty="0"/>
              <a:t> (jaterní) </a:t>
            </a:r>
            <a:r>
              <a:rPr lang="cs-CZ" dirty="0" err="1"/>
              <a:t>encefalopathie</a:t>
            </a:r>
            <a:r>
              <a:rPr lang="cs-CZ" dirty="0"/>
              <a:t> </a:t>
            </a:r>
          </a:p>
          <a:p>
            <a:r>
              <a:rPr lang="cs-CZ" dirty="0" err="1"/>
              <a:t>Hepatorenální</a:t>
            </a:r>
            <a:r>
              <a:rPr lang="cs-CZ" dirty="0"/>
              <a:t> syndrom</a:t>
            </a:r>
          </a:p>
          <a:p>
            <a:r>
              <a:rPr lang="cs-CZ" dirty="0"/>
              <a:t>Hepatocelulární karcinom</a:t>
            </a:r>
          </a:p>
          <a:p>
            <a:r>
              <a:rPr lang="cs-CZ" dirty="0"/>
              <a:t>Koagulační poruchy </a:t>
            </a:r>
          </a:p>
          <a:p>
            <a:r>
              <a:rPr lang="cs-CZ" dirty="0"/>
              <a:t>Získaná imunodeficience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86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 - 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anamnéza</a:t>
            </a:r>
            <a:r>
              <a:rPr lang="en-US" b="1" dirty="0"/>
              <a:t> a </a:t>
            </a:r>
            <a:r>
              <a:rPr lang="en-US" b="1" dirty="0" err="1"/>
              <a:t>fyzikální</a:t>
            </a:r>
            <a:r>
              <a:rPr lang="en-US" b="1" dirty="0"/>
              <a:t> </a:t>
            </a:r>
            <a:r>
              <a:rPr lang="en-US" b="1" dirty="0" err="1"/>
              <a:t>vyšetření</a:t>
            </a:r>
            <a:endParaRPr lang="en-US" dirty="0"/>
          </a:p>
          <a:p>
            <a:r>
              <a:rPr lang="en-US" b="1" dirty="0" err="1"/>
              <a:t>laboratorní</a:t>
            </a:r>
            <a:r>
              <a:rPr lang="en-US" b="1" dirty="0"/>
              <a:t> </a:t>
            </a:r>
            <a:r>
              <a:rPr lang="en-US" b="1" dirty="0" err="1"/>
              <a:t>vyšetření</a:t>
            </a:r>
            <a:endParaRPr lang="en-US" dirty="0"/>
          </a:p>
          <a:p>
            <a:pPr lvl="1"/>
            <a:r>
              <a:rPr lang="en-US" dirty="0" err="1"/>
              <a:t>zvýšení</a:t>
            </a:r>
            <a:r>
              <a:rPr lang="en-US" dirty="0"/>
              <a:t> </a:t>
            </a:r>
            <a:r>
              <a:rPr lang="en-US" dirty="0">
                <a:hlinkClick r:id="rId2" tooltip="AST"/>
              </a:rPr>
              <a:t>AST</a:t>
            </a:r>
            <a:r>
              <a:rPr lang="en-US" dirty="0"/>
              <a:t> a </a:t>
            </a:r>
            <a:r>
              <a:rPr lang="en-US" dirty="0">
                <a:hlinkClick r:id="rId3" tooltip="ALT"/>
              </a:rPr>
              <a:t>ALT</a:t>
            </a:r>
            <a:r>
              <a:rPr lang="en-US" dirty="0"/>
              <a:t>, </a:t>
            </a:r>
            <a:r>
              <a:rPr lang="en-US" dirty="0" err="1">
                <a:hlinkClick r:id="rId4" tooltip="Bilirubin"/>
              </a:rPr>
              <a:t>hyperbilirubinémie</a:t>
            </a:r>
            <a:endParaRPr lang="en-US" dirty="0"/>
          </a:p>
          <a:p>
            <a:pPr lvl="1"/>
            <a:r>
              <a:rPr lang="en-US" dirty="0" err="1"/>
              <a:t>trombocytopenie</a:t>
            </a:r>
            <a:r>
              <a:rPr lang="en-US" dirty="0"/>
              <a:t>, </a:t>
            </a:r>
            <a:r>
              <a:rPr lang="en-US" dirty="0" err="1"/>
              <a:t>leukopenie</a:t>
            </a:r>
            <a:r>
              <a:rPr lang="en-US" dirty="0"/>
              <a:t> (</a:t>
            </a:r>
            <a:r>
              <a:rPr lang="en-US" dirty="0" err="1"/>
              <a:t>hypersplenismus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hypoalbuminemie</a:t>
            </a:r>
            <a:r>
              <a:rPr lang="en-US" dirty="0"/>
              <a:t>, </a:t>
            </a:r>
            <a:r>
              <a:rPr lang="en-US" dirty="0" err="1"/>
              <a:t>hypergamaglobulinemie</a:t>
            </a:r>
            <a:r>
              <a:rPr lang="en-US" dirty="0"/>
              <a:t>, ↑ </a:t>
            </a:r>
            <a:r>
              <a:rPr lang="en-US" dirty="0" err="1">
                <a:hlinkClick r:id="rId5" tooltip="Sedimentace erytrocytů"/>
              </a:rPr>
              <a:t>sedimentace</a:t>
            </a:r>
            <a:r>
              <a:rPr lang="en-US" dirty="0">
                <a:hlinkClick r:id="rId5" tooltip="Sedimentace erytrocytů"/>
              </a:rPr>
              <a:t> </a:t>
            </a:r>
            <a:r>
              <a:rPr lang="en-US" dirty="0" err="1">
                <a:hlinkClick r:id="rId5" tooltip="Sedimentace erytrocytů"/>
              </a:rPr>
              <a:t>erytrocytů</a:t>
            </a:r>
            <a:endParaRPr lang="en-US" dirty="0"/>
          </a:p>
          <a:p>
            <a:pPr lvl="1"/>
            <a:r>
              <a:rPr lang="en-US" dirty="0" err="1"/>
              <a:t>prodloužení</a:t>
            </a:r>
            <a:r>
              <a:rPr lang="en-US" dirty="0"/>
              <a:t> </a:t>
            </a:r>
            <a:r>
              <a:rPr lang="en-US" dirty="0" err="1">
                <a:hlinkClick r:id="rId6" tooltip="Protrombinový čas"/>
              </a:rPr>
              <a:t>protrombinového</a:t>
            </a:r>
            <a:r>
              <a:rPr lang="en-US" dirty="0">
                <a:hlinkClick r:id="rId6" tooltip="Protrombinový čas"/>
              </a:rPr>
              <a:t> </a:t>
            </a:r>
            <a:r>
              <a:rPr lang="en-US" dirty="0" err="1">
                <a:hlinkClick r:id="rId6" tooltip="Protrombinový čas"/>
              </a:rPr>
              <a:t>času</a:t>
            </a:r>
            <a:endParaRPr lang="en-US" dirty="0"/>
          </a:p>
          <a:p>
            <a:pPr lvl="1"/>
            <a:r>
              <a:rPr lang="en-US" dirty="0" err="1"/>
              <a:t>dekompenzace</a:t>
            </a:r>
            <a:r>
              <a:rPr lang="en-US" dirty="0"/>
              <a:t> </a:t>
            </a:r>
            <a:r>
              <a:rPr lang="en-US" dirty="0" err="1"/>
              <a:t>cirhózy</a:t>
            </a:r>
            <a:r>
              <a:rPr lang="en-US" dirty="0"/>
              <a:t> se </a:t>
            </a:r>
            <a:r>
              <a:rPr lang="en-US" dirty="0" err="1"/>
              <a:t>projeví</a:t>
            </a:r>
            <a:r>
              <a:rPr lang="en-US" dirty="0"/>
              <a:t> </a:t>
            </a:r>
            <a:r>
              <a:rPr lang="en-US" dirty="0" err="1"/>
              <a:t>zvýšením</a:t>
            </a:r>
            <a:r>
              <a:rPr lang="en-US" dirty="0"/>
              <a:t> </a:t>
            </a:r>
            <a:r>
              <a:rPr lang="en-US" dirty="0" err="1"/>
              <a:t>amonémie</a:t>
            </a:r>
            <a:r>
              <a:rPr lang="en-US" dirty="0"/>
              <a:t> a </a:t>
            </a:r>
            <a:r>
              <a:rPr lang="en-US" dirty="0" err="1"/>
              <a:t>poklesem</a:t>
            </a:r>
            <a:r>
              <a:rPr lang="en-US" dirty="0"/>
              <a:t> </a:t>
            </a:r>
            <a:r>
              <a:rPr lang="en-US" dirty="0" err="1"/>
              <a:t>urémie</a:t>
            </a:r>
            <a:endParaRPr lang="en-US" dirty="0"/>
          </a:p>
          <a:p>
            <a:pPr lvl="1"/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biliární</a:t>
            </a:r>
            <a:r>
              <a:rPr lang="en-US" dirty="0"/>
              <a:t> </a:t>
            </a:r>
            <a:r>
              <a:rPr lang="en-US" dirty="0" err="1"/>
              <a:t>cirhóze</a:t>
            </a:r>
            <a:r>
              <a:rPr lang="en-US" dirty="0"/>
              <a:t> </a:t>
            </a:r>
            <a:r>
              <a:rPr lang="en-US" dirty="0" err="1"/>
              <a:t>obstrukční</a:t>
            </a:r>
            <a:r>
              <a:rPr lang="en-US" dirty="0"/>
              <a:t> </a:t>
            </a:r>
            <a:r>
              <a:rPr lang="en-US" dirty="0" err="1"/>
              <a:t>enzymy</a:t>
            </a:r>
            <a:r>
              <a:rPr lang="en-US" dirty="0"/>
              <a:t> (</a:t>
            </a:r>
            <a:r>
              <a:rPr lang="en-US" dirty="0">
                <a:hlinkClick r:id="rId7" tooltip="ALP"/>
              </a:rPr>
              <a:t>ALP</a:t>
            </a:r>
            <a:r>
              <a:rPr lang="en-US" dirty="0"/>
              <a:t>, </a:t>
            </a:r>
            <a:r>
              <a:rPr lang="en-US" dirty="0">
                <a:hlinkClick r:id="rId8" tooltip="Gama-glutamyltransferáza"/>
              </a:rPr>
              <a:t>GMT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hlinkClick r:id="rId9" tooltip="Sérologie"/>
              </a:rPr>
              <a:t>sérologie</a:t>
            </a:r>
            <a:r>
              <a:rPr lang="en-US" dirty="0"/>
              <a:t> </a:t>
            </a:r>
            <a:r>
              <a:rPr lang="en-US" dirty="0" err="1"/>
              <a:t>hepatitid</a:t>
            </a:r>
            <a:endParaRPr lang="en-US" dirty="0"/>
          </a:p>
          <a:p>
            <a:pPr lvl="1"/>
            <a:r>
              <a:rPr lang="en-US" dirty="0" err="1">
                <a:hlinkClick r:id="rId10" tooltip="Autoprotilátky"/>
              </a:rPr>
              <a:t>autoprotilátky</a:t>
            </a:r>
            <a:r>
              <a:rPr lang="en-US" dirty="0"/>
              <a:t> u </a:t>
            </a:r>
            <a:r>
              <a:rPr lang="en-US" dirty="0" err="1"/>
              <a:t>autoimunitních</a:t>
            </a:r>
            <a:r>
              <a:rPr lang="en-US" dirty="0"/>
              <a:t> </a:t>
            </a:r>
            <a:r>
              <a:rPr lang="en-US" dirty="0" err="1"/>
              <a:t>cirhóz</a:t>
            </a:r>
            <a:endParaRPr lang="cs-CZ" dirty="0"/>
          </a:p>
          <a:p>
            <a:pPr lvl="1"/>
            <a:r>
              <a:rPr lang="cs-CZ" dirty="0"/>
              <a:t>Genetické vyšetření (např. </a:t>
            </a:r>
            <a:r>
              <a:rPr lang="cs-CZ" dirty="0" err="1"/>
              <a:t>hemochromatoza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>
                <a:hlinkClick r:id="rId11" tooltip="Tumor markery"/>
              </a:rPr>
              <a:t>AFP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přechodu</a:t>
            </a:r>
            <a:r>
              <a:rPr lang="en-US" dirty="0"/>
              <a:t> v </a:t>
            </a:r>
            <a:r>
              <a:rPr lang="en-US" dirty="0" err="1"/>
              <a:t>karcinom</a:t>
            </a:r>
            <a:endParaRPr lang="en-US" dirty="0"/>
          </a:p>
          <a:p>
            <a:r>
              <a:rPr lang="en-US" b="1" dirty="0" err="1"/>
              <a:t>zobrazovací</a:t>
            </a:r>
            <a:r>
              <a:rPr lang="en-US" b="1" dirty="0"/>
              <a:t> </a:t>
            </a:r>
            <a:r>
              <a:rPr lang="en-US" b="1" dirty="0" err="1"/>
              <a:t>metody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>
                <a:hlinkClick r:id="rId12" tooltip="UZ"/>
              </a:rPr>
              <a:t>UZ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>
                <a:hlinkClick r:id="rId13" tooltip="CT"/>
              </a:rPr>
              <a:t>CT</a:t>
            </a:r>
            <a:r>
              <a:rPr lang="en-US" dirty="0"/>
              <a:t> </a:t>
            </a:r>
            <a:r>
              <a:rPr lang="en-US" dirty="0" err="1"/>
              <a:t>jater</a:t>
            </a:r>
            <a:r>
              <a:rPr lang="en-US" dirty="0"/>
              <a:t>, </a:t>
            </a:r>
            <a:endParaRPr lang="cs-CZ" dirty="0"/>
          </a:p>
          <a:p>
            <a:pPr lvl="1"/>
            <a:r>
              <a:rPr lang="en-US" dirty="0" err="1"/>
              <a:t>endoskopie</a:t>
            </a:r>
            <a:r>
              <a:rPr lang="en-US" dirty="0"/>
              <a:t> k </a:t>
            </a:r>
            <a:r>
              <a:rPr lang="en-US" dirty="0" err="1"/>
              <a:t>průkazu</a:t>
            </a:r>
            <a:r>
              <a:rPr lang="en-US" dirty="0"/>
              <a:t> </a:t>
            </a:r>
            <a:r>
              <a:rPr lang="en-US" dirty="0" err="1"/>
              <a:t>varixů</a:t>
            </a:r>
            <a:endParaRPr lang="en-US" dirty="0"/>
          </a:p>
          <a:p>
            <a:r>
              <a:rPr lang="en-US" b="1" dirty="0" err="1"/>
              <a:t>biopsie</a:t>
            </a:r>
            <a:r>
              <a:rPr lang="en-US" b="1" dirty="0"/>
              <a:t> </a:t>
            </a:r>
            <a:r>
              <a:rPr lang="en-US" b="1" dirty="0" err="1"/>
              <a:t>jater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05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 – léčba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Liší se dle etiologie, stupně postižení, přítomnosti komplikací</a:t>
            </a:r>
          </a:p>
          <a:p>
            <a:r>
              <a:rPr lang="cs-CZ" dirty="0"/>
              <a:t>Ovlivnění základního onemocnění</a:t>
            </a:r>
          </a:p>
          <a:p>
            <a:pPr lvl="1"/>
            <a:r>
              <a:rPr lang="cs-CZ" dirty="0"/>
              <a:t>Abstinence (pokles portálního tlaku, zlepšení funkčního stavu)</a:t>
            </a:r>
          </a:p>
          <a:p>
            <a:pPr lvl="1"/>
            <a:r>
              <a:rPr lang="cs-CZ" dirty="0"/>
              <a:t>Léčba virové hepatitidy (zlepšení funkčního stavu, oddálení komplikací – především HCC)</a:t>
            </a:r>
          </a:p>
          <a:p>
            <a:pPr lvl="1"/>
            <a:r>
              <a:rPr lang="cs-CZ" dirty="0"/>
              <a:t>Wilsonova choroba (</a:t>
            </a:r>
            <a:r>
              <a:rPr lang="cs-CZ" dirty="0" err="1"/>
              <a:t>penicilamin</a:t>
            </a:r>
            <a:r>
              <a:rPr lang="cs-CZ" dirty="0"/>
              <a:t>, zinek)</a:t>
            </a:r>
          </a:p>
          <a:p>
            <a:pPr lvl="1"/>
            <a:r>
              <a:rPr lang="cs-CZ" dirty="0" err="1"/>
              <a:t>Hemochromatoza</a:t>
            </a:r>
            <a:r>
              <a:rPr lang="cs-CZ" dirty="0"/>
              <a:t> (venepunkce, </a:t>
            </a:r>
            <a:r>
              <a:rPr lang="cs-CZ" dirty="0" err="1"/>
              <a:t>deferoxamin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Porfyrie (antimalarika, venepunkce)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046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 – transplantace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cs-CZ" sz="2200" dirty="0" err="1">
                <a:solidFill>
                  <a:srgbClr val="DFE6D0"/>
                </a:solidFill>
              </a:rPr>
              <a:t>Transaplantace</a:t>
            </a:r>
            <a:r>
              <a:rPr lang="cs-CZ" sz="2200" dirty="0">
                <a:solidFill>
                  <a:srgbClr val="DFE6D0"/>
                </a:solidFill>
              </a:rPr>
              <a:t> jater 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cs-CZ" sz="1900" dirty="0">
                <a:solidFill>
                  <a:prstClr val="white"/>
                </a:solidFill>
              </a:rPr>
              <a:t>5 leté přežití po OTL (</a:t>
            </a:r>
            <a:r>
              <a:rPr lang="cs-CZ" sz="1900" dirty="0" err="1">
                <a:solidFill>
                  <a:prstClr val="white"/>
                </a:solidFill>
              </a:rPr>
              <a:t>ortotopická</a:t>
            </a:r>
            <a:r>
              <a:rPr lang="cs-CZ" sz="1900" dirty="0">
                <a:solidFill>
                  <a:prstClr val="white"/>
                </a:solidFill>
              </a:rPr>
              <a:t> </a:t>
            </a:r>
            <a:r>
              <a:rPr lang="cs-CZ" sz="1900" dirty="0" err="1">
                <a:solidFill>
                  <a:prstClr val="white"/>
                </a:solidFill>
              </a:rPr>
              <a:t>trasnplantace</a:t>
            </a:r>
            <a:r>
              <a:rPr lang="cs-CZ" sz="1900" dirty="0">
                <a:solidFill>
                  <a:prstClr val="white"/>
                </a:solidFill>
              </a:rPr>
              <a:t> jater) 85 %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cs-CZ" sz="1900" dirty="0">
                <a:solidFill>
                  <a:prstClr val="white"/>
                </a:solidFill>
              </a:rPr>
              <a:t>Chirurgická operace při které jsou z těla příjemce odstraněna nemocná játra a na jejich místo jsou přenesena celá játra nebo jen jejich část z mrtvého či živého dárce 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cs-CZ" sz="1900" dirty="0">
                <a:solidFill>
                  <a:prstClr val="white"/>
                </a:solidFill>
              </a:rPr>
              <a:t>Součástí peri a pooperační léčby je léčba imunosupresivní která má zabránit odhojení orgánu (</a:t>
            </a:r>
            <a:r>
              <a:rPr lang="cs-CZ" sz="1900" dirty="0" err="1">
                <a:solidFill>
                  <a:prstClr val="white"/>
                </a:solidFill>
              </a:rPr>
              <a:t>rejekci</a:t>
            </a:r>
            <a:r>
              <a:rPr lang="cs-CZ" sz="1900" dirty="0">
                <a:solidFill>
                  <a:prstClr val="white"/>
                </a:solidFill>
              </a:rPr>
              <a:t>) a je podávána celoživotně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cs-CZ" sz="1900" dirty="0">
                <a:solidFill>
                  <a:prstClr val="white"/>
                </a:solidFill>
              </a:rPr>
              <a:t>Indikace : selhání jater při akutním nebo chronickém jaterním onemocnění, nádory jater, poruchy metabolismu vázané na játra 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cs-CZ" sz="1900" dirty="0">
                <a:solidFill>
                  <a:prstClr val="white"/>
                </a:solidFill>
              </a:rPr>
              <a:t>Hlavním benefitem je prodloužení života při </a:t>
            </a:r>
            <a:r>
              <a:rPr lang="cs-CZ" sz="1900" dirty="0" err="1">
                <a:solidFill>
                  <a:prstClr val="white"/>
                </a:solidFill>
              </a:rPr>
              <a:t>trasnplantační</a:t>
            </a:r>
            <a:r>
              <a:rPr lang="cs-CZ" sz="1900" dirty="0">
                <a:solidFill>
                  <a:prstClr val="white"/>
                </a:solidFill>
              </a:rPr>
              <a:t> léčbě oproti očekávanému přežívání při konzervativní terapii (tedy OTL je indikována v okamžiku, kdy konzervativní léčba přináší pacientovi </a:t>
            </a:r>
            <a:r>
              <a:rPr lang="cs-CZ" sz="1900" dirty="0" err="1">
                <a:solidFill>
                  <a:prstClr val="white"/>
                </a:solidFill>
              </a:rPr>
              <a:t>větši</a:t>
            </a:r>
            <a:r>
              <a:rPr lang="cs-CZ" sz="1900" dirty="0">
                <a:solidFill>
                  <a:prstClr val="white"/>
                </a:solidFill>
              </a:rPr>
              <a:t> rizika než OTL, resp.  je </a:t>
            </a:r>
            <a:r>
              <a:rPr lang="cs-CZ" sz="1900" dirty="0" err="1">
                <a:solidFill>
                  <a:prstClr val="white"/>
                </a:solidFill>
              </a:rPr>
              <a:t>li</a:t>
            </a:r>
            <a:r>
              <a:rPr lang="cs-CZ" sz="1900" dirty="0">
                <a:solidFill>
                  <a:prstClr val="white"/>
                </a:solidFill>
              </a:rPr>
              <a:t> očekávaná mortalita na jaterní onemocnění vyšší než 10% v následujícím roce )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cs-CZ" sz="1900" dirty="0" err="1">
                <a:solidFill>
                  <a:prstClr val="white"/>
                </a:solidFill>
              </a:rPr>
              <a:t>Child</a:t>
            </a:r>
            <a:r>
              <a:rPr lang="cs-CZ" sz="1900" dirty="0">
                <a:solidFill>
                  <a:prstClr val="white"/>
                </a:solidFill>
              </a:rPr>
              <a:t> </a:t>
            </a:r>
            <a:r>
              <a:rPr lang="cs-CZ" sz="1900" dirty="0" err="1">
                <a:solidFill>
                  <a:prstClr val="white"/>
                </a:solidFill>
              </a:rPr>
              <a:t>pugh</a:t>
            </a:r>
            <a:r>
              <a:rPr lang="cs-CZ" sz="1900" dirty="0">
                <a:solidFill>
                  <a:prstClr val="white"/>
                </a:solidFill>
              </a:rPr>
              <a:t> </a:t>
            </a:r>
            <a:r>
              <a:rPr lang="cs-CZ" sz="1900" dirty="0" err="1">
                <a:solidFill>
                  <a:prstClr val="white"/>
                </a:solidFill>
              </a:rPr>
              <a:t>score</a:t>
            </a:r>
            <a:r>
              <a:rPr lang="cs-CZ" sz="1900" dirty="0">
                <a:solidFill>
                  <a:prstClr val="white"/>
                </a:solidFill>
              </a:rPr>
              <a:t> mezi B až C (hodnotí hladinu bilirubinu, albumin, ascites, INR, jaterní </a:t>
            </a:r>
            <a:r>
              <a:rPr lang="cs-CZ" sz="1900" dirty="0" err="1">
                <a:solidFill>
                  <a:prstClr val="white"/>
                </a:solidFill>
              </a:rPr>
              <a:t>encefalopathii</a:t>
            </a:r>
            <a:r>
              <a:rPr lang="cs-CZ" sz="1900" dirty="0">
                <a:solidFill>
                  <a:prstClr val="white"/>
                </a:solidFill>
              </a:rPr>
              <a:t>) , MELD </a:t>
            </a:r>
            <a:r>
              <a:rPr lang="cs-CZ" sz="1900" dirty="0" err="1">
                <a:solidFill>
                  <a:prstClr val="white"/>
                </a:solidFill>
              </a:rPr>
              <a:t>score</a:t>
            </a:r>
            <a:r>
              <a:rPr lang="cs-CZ" sz="1900" dirty="0">
                <a:solidFill>
                  <a:prstClr val="white"/>
                </a:solidFill>
              </a:rPr>
              <a:t> 15 bodů</a:t>
            </a:r>
          </a:p>
          <a:p>
            <a:pPr marL="0" lvl="0" indent="0">
              <a:buClr>
                <a:srgbClr val="759AA5">
                  <a:lumMod val="60000"/>
                  <a:lumOff val="40000"/>
                </a:srgbClr>
              </a:buClr>
              <a:buNone/>
            </a:pPr>
            <a:r>
              <a:rPr lang="cs-CZ" sz="2200" dirty="0">
                <a:solidFill>
                  <a:srgbClr val="DFE6D0"/>
                </a:solidFill>
              </a:rPr>
              <a:t> </a:t>
            </a:r>
            <a:endParaRPr lang="en-US" sz="2200" dirty="0">
              <a:solidFill>
                <a:srgbClr val="DFE6D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9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 – podpůrná léčba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Režimová opatření</a:t>
            </a:r>
          </a:p>
          <a:p>
            <a:pPr lvl="1"/>
            <a:r>
              <a:rPr lang="cs-CZ" dirty="0"/>
              <a:t>Klidový režim</a:t>
            </a:r>
          </a:p>
          <a:p>
            <a:pPr lvl="1"/>
            <a:r>
              <a:rPr lang="cs-CZ" dirty="0"/>
              <a:t>Je-li </a:t>
            </a:r>
            <a:r>
              <a:rPr lang="cs-CZ" dirty="0" err="1"/>
              <a:t>cirhoza</a:t>
            </a:r>
            <a:r>
              <a:rPr lang="cs-CZ" dirty="0"/>
              <a:t> kompenzovaná není nutná pracovní neschopnost (není ale vhodná práce vyžadující zvýšenou pozornost, či těžká fyzická práce) </a:t>
            </a:r>
          </a:p>
          <a:p>
            <a:r>
              <a:rPr lang="cs-CZ" dirty="0"/>
              <a:t>Dietní opatření</a:t>
            </a:r>
          </a:p>
          <a:p>
            <a:pPr lvl="1"/>
            <a:r>
              <a:rPr lang="cs-CZ" dirty="0"/>
              <a:t>Zásadní je abstinence od alkoholu</a:t>
            </a:r>
          </a:p>
          <a:p>
            <a:r>
              <a:rPr lang="cs-CZ" dirty="0"/>
              <a:t>Náhrada vitaminů</a:t>
            </a:r>
          </a:p>
          <a:p>
            <a:pPr lvl="1"/>
            <a:r>
              <a:rPr lang="cs-CZ" dirty="0"/>
              <a:t>Podávají se vitaminy rozpustné v tucích (A, D, E, K) – zejména u </a:t>
            </a:r>
            <a:r>
              <a:rPr lang="cs-CZ" dirty="0" err="1"/>
              <a:t>cholestatických</a:t>
            </a:r>
            <a:r>
              <a:rPr lang="cs-CZ" dirty="0"/>
              <a:t> forem</a:t>
            </a:r>
          </a:p>
          <a:p>
            <a:pPr lvl="1"/>
            <a:r>
              <a:rPr lang="cs-CZ" dirty="0"/>
              <a:t>Vitamin K zejména k ovlivnění krvácivých stavů (</a:t>
            </a:r>
            <a:r>
              <a:rPr lang="cs-CZ" dirty="0" err="1"/>
              <a:t>Kanavit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Prevence kostní nemoci spočívá v podávání vitaminu D, kalcia event. Estrogenů </a:t>
            </a:r>
          </a:p>
          <a:p>
            <a:r>
              <a:rPr lang="cs-CZ" dirty="0" err="1"/>
              <a:t>Hepatoprotektiva</a:t>
            </a:r>
            <a:endParaRPr lang="cs-CZ" dirty="0"/>
          </a:p>
          <a:p>
            <a:pPr lvl="1"/>
            <a:r>
              <a:rPr lang="cs-CZ" dirty="0" err="1"/>
              <a:t>Silymarin</a:t>
            </a:r>
            <a:r>
              <a:rPr lang="cs-CZ" dirty="0"/>
              <a:t> může zpomalit proces </a:t>
            </a:r>
            <a:r>
              <a:rPr lang="cs-CZ" dirty="0" err="1"/>
              <a:t>fibotizace</a:t>
            </a:r>
            <a:endParaRPr lang="cs-CZ" dirty="0"/>
          </a:p>
          <a:p>
            <a:pPr lvl="1"/>
            <a:r>
              <a:rPr lang="cs-CZ" dirty="0"/>
              <a:t>Esenciální </a:t>
            </a:r>
            <a:r>
              <a:rPr lang="cs-CZ" dirty="0" err="1"/>
              <a:t>formopidy</a:t>
            </a:r>
            <a:r>
              <a:rPr lang="cs-CZ" dirty="0"/>
              <a:t> </a:t>
            </a:r>
            <a:r>
              <a:rPr lang="cs-CZ" dirty="0" err="1"/>
              <a:t>smad</a:t>
            </a:r>
            <a:r>
              <a:rPr lang="cs-CZ" dirty="0"/>
              <a:t> </a:t>
            </a:r>
            <a:r>
              <a:rPr lang="cs-CZ" dirty="0" err="1"/>
              <a:t>moho</a:t>
            </a:r>
            <a:r>
              <a:rPr lang="cs-CZ" dirty="0"/>
              <a:t> mít určitý efekt při regeneraci </a:t>
            </a:r>
            <a:r>
              <a:rPr lang="cs-CZ" dirty="0" err="1"/>
              <a:t>hepatocytů</a:t>
            </a:r>
            <a:endParaRPr lang="cs-CZ" dirty="0"/>
          </a:p>
          <a:p>
            <a:pPr lvl="1"/>
            <a:r>
              <a:rPr lang="cs-CZ" dirty="0"/>
              <a:t>S- </a:t>
            </a:r>
            <a:r>
              <a:rPr lang="cs-CZ" dirty="0" err="1"/>
              <a:t>adenosyl</a:t>
            </a:r>
            <a:r>
              <a:rPr lang="cs-CZ" dirty="0"/>
              <a:t>-metionin může mít efekt  u cholestáz a při alkoholickém postižení </a:t>
            </a:r>
          </a:p>
          <a:p>
            <a:r>
              <a:rPr lang="cs-CZ" dirty="0"/>
              <a:t>Kortikoidy</a:t>
            </a:r>
          </a:p>
          <a:p>
            <a:pPr lvl="1"/>
            <a:r>
              <a:rPr lang="cs-CZ" dirty="0"/>
              <a:t>U autoimunitní hepatitidy s přechodem do jaterní </a:t>
            </a:r>
            <a:r>
              <a:rPr lang="cs-CZ" dirty="0" err="1"/>
              <a:t>cirhozy</a:t>
            </a:r>
            <a:r>
              <a:rPr lang="cs-CZ" dirty="0"/>
              <a:t> (při pokročilé </a:t>
            </a:r>
            <a:r>
              <a:rPr lang="cs-CZ" dirty="0" err="1"/>
              <a:t>cirhose</a:t>
            </a:r>
            <a:r>
              <a:rPr lang="cs-CZ" dirty="0"/>
              <a:t> je již efekt diskutabilní)</a:t>
            </a:r>
          </a:p>
          <a:p>
            <a:pPr lvl="1"/>
            <a:r>
              <a:rPr lang="cs-CZ" dirty="0"/>
              <a:t>V ostatních případech se kortikoidy při léčbě jaterní cirhózy zásadně nepoužívají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5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 – léčba komplikací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Krvácení z </a:t>
            </a:r>
            <a:r>
              <a:rPr lang="cs-CZ" sz="1600" dirty="0" err="1"/>
              <a:t>jínových</a:t>
            </a:r>
            <a:r>
              <a:rPr lang="cs-CZ" sz="1600" dirty="0"/>
              <a:t> varixů</a:t>
            </a:r>
            <a:endParaRPr lang="en-US" sz="1600" dirty="0"/>
          </a:p>
          <a:p>
            <a:pPr lvl="1"/>
            <a:r>
              <a:rPr lang="en-US" sz="1600" dirty="0" err="1"/>
              <a:t>endoskopická</a:t>
            </a:r>
            <a:r>
              <a:rPr lang="en-US" sz="1600" dirty="0"/>
              <a:t> </a:t>
            </a:r>
            <a:r>
              <a:rPr lang="en-US" sz="1600" dirty="0" err="1"/>
              <a:t>sklerotizace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ligace</a:t>
            </a:r>
            <a:r>
              <a:rPr lang="en-US" sz="1600" dirty="0"/>
              <a:t> + </a:t>
            </a:r>
            <a:r>
              <a:rPr lang="en-US" sz="1600" dirty="0" err="1"/>
              <a:t>terlipresin</a:t>
            </a:r>
            <a:r>
              <a:rPr lang="en-US" sz="1600" dirty="0"/>
              <a:t> (</a:t>
            </a:r>
            <a:r>
              <a:rPr lang="en-US" sz="1600" dirty="0" err="1"/>
              <a:t>Remestyp</a:t>
            </a:r>
            <a:r>
              <a:rPr lang="en-US" sz="1600" dirty="0"/>
              <a:t>)</a:t>
            </a:r>
            <a:r>
              <a:rPr lang="cs-CZ" sz="1600" dirty="0"/>
              <a:t> event. </a:t>
            </a:r>
            <a:r>
              <a:rPr lang="cs-CZ" sz="1600" dirty="0" err="1"/>
              <a:t>somatostatin</a:t>
            </a:r>
            <a:r>
              <a:rPr lang="cs-CZ" sz="1600" dirty="0"/>
              <a:t> , ATB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selhání</a:t>
            </a:r>
            <a:r>
              <a:rPr lang="en-US" sz="1600" dirty="0"/>
              <a:t> </a:t>
            </a:r>
            <a:r>
              <a:rPr lang="cs-CZ" sz="1600" dirty="0"/>
              <a:t>TIPS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chirurgický</a:t>
            </a:r>
            <a:r>
              <a:rPr lang="en-US" sz="1600" dirty="0"/>
              <a:t> </a:t>
            </a:r>
            <a:r>
              <a:rPr lang="en-US" sz="1600" dirty="0" err="1"/>
              <a:t>výkon</a:t>
            </a:r>
            <a:r>
              <a:rPr lang="cs-CZ" sz="1600" dirty="0"/>
              <a:t> (</a:t>
            </a:r>
            <a:r>
              <a:rPr lang="cs-CZ" sz="1600" dirty="0" err="1"/>
              <a:t>portosystémová</a:t>
            </a:r>
            <a:r>
              <a:rPr lang="cs-CZ" sz="1600" dirty="0"/>
              <a:t> spojka)</a:t>
            </a:r>
          </a:p>
          <a:p>
            <a:pPr lvl="1"/>
            <a:r>
              <a:rPr lang="cs-CZ" sz="1600" dirty="0" err="1"/>
              <a:t>Blakemore-Sengstakenova</a:t>
            </a:r>
            <a:r>
              <a:rPr lang="cs-CZ" sz="1600" dirty="0"/>
              <a:t> sonda, </a:t>
            </a:r>
          </a:p>
          <a:p>
            <a:pPr lvl="1"/>
            <a:r>
              <a:rPr lang="cs-CZ" sz="1600" dirty="0"/>
              <a:t>Danišův stent  (lze i bez endoskopie v rámci prvního kontaktu)</a:t>
            </a:r>
          </a:p>
          <a:p>
            <a:pPr lvl="1"/>
            <a:r>
              <a:rPr lang="en-US" sz="1600" dirty="0" err="1"/>
              <a:t>preventivní</a:t>
            </a:r>
            <a:r>
              <a:rPr lang="en-US" sz="1600" dirty="0"/>
              <a:t> </a:t>
            </a:r>
            <a:r>
              <a:rPr lang="en-US" sz="1600" dirty="0" err="1"/>
              <a:t>podávání</a:t>
            </a:r>
            <a:r>
              <a:rPr lang="en-US" sz="1600" dirty="0"/>
              <a:t> </a:t>
            </a:r>
            <a:r>
              <a:rPr lang="en-US" sz="1600" dirty="0" err="1"/>
              <a:t>neselektivních</a:t>
            </a:r>
            <a:r>
              <a:rPr lang="en-US" sz="1600" dirty="0"/>
              <a:t> </a:t>
            </a:r>
            <a:r>
              <a:rPr lang="el-GR" sz="1600" dirty="0"/>
              <a:t>β-</a:t>
            </a:r>
            <a:r>
              <a:rPr lang="en-US" sz="1600" dirty="0" err="1"/>
              <a:t>blokátorů</a:t>
            </a:r>
            <a:r>
              <a:rPr lang="en-US" sz="1600" dirty="0"/>
              <a:t> a </a:t>
            </a:r>
            <a:r>
              <a:rPr lang="en-US" sz="1600" dirty="0" err="1"/>
              <a:t>nitrátů</a:t>
            </a:r>
            <a:r>
              <a:rPr lang="en-US" sz="1600" dirty="0"/>
              <a:t>)</a:t>
            </a:r>
          </a:p>
          <a:p>
            <a:pPr lvl="1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0381"/>
            <a:ext cx="2088232" cy="259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ana\Desktop\Screenshot_2020-12-13 1202-6870-1-PB 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3852862"/>
            <a:ext cx="2994620" cy="258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80381"/>
            <a:ext cx="2505663" cy="258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3751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cirhóza – léčba komplikací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Jaterní </a:t>
            </a:r>
            <a:r>
              <a:rPr lang="cs-CZ" dirty="0" err="1"/>
              <a:t>encefalopathie</a:t>
            </a:r>
            <a:endParaRPr lang="cs-CZ" dirty="0"/>
          </a:p>
          <a:p>
            <a:pPr lvl="1"/>
            <a:r>
              <a:rPr lang="en-US" dirty="0" err="1"/>
              <a:t>omezení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</a:t>
            </a:r>
            <a:r>
              <a:rPr lang="en-US" dirty="0" err="1"/>
              <a:t>bílkovin</a:t>
            </a:r>
            <a:r>
              <a:rPr lang="en-US" dirty="0"/>
              <a:t>, </a:t>
            </a:r>
            <a:endParaRPr lang="cs-CZ" dirty="0"/>
          </a:p>
          <a:p>
            <a:pPr lvl="1"/>
            <a:r>
              <a:rPr lang="en-US" dirty="0" err="1"/>
              <a:t>laktulóza</a:t>
            </a:r>
            <a:r>
              <a:rPr lang="en-US" dirty="0"/>
              <a:t>, </a:t>
            </a:r>
            <a:endParaRPr lang="cs-CZ" dirty="0"/>
          </a:p>
          <a:p>
            <a:pPr lvl="1"/>
            <a:r>
              <a:rPr lang="en-US" dirty="0"/>
              <a:t>ATB</a:t>
            </a:r>
            <a:r>
              <a:rPr lang="cs-CZ" dirty="0"/>
              <a:t> (</a:t>
            </a:r>
            <a:r>
              <a:rPr lang="cs-CZ" dirty="0" err="1"/>
              <a:t>rifaximin</a:t>
            </a:r>
            <a:r>
              <a:rPr lang="cs-CZ" dirty="0"/>
              <a:t> – </a:t>
            </a:r>
            <a:r>
              <a:rPr lang="cs-CZ" dirty="0" err="1"/>
              <a:t>Normix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podávání</a:t>
            </a:r>
            <a:r>
              <a:rPr lang="en-US" dirty="0"/>
              <a:t> </a:t>
            </a:r>
            <a:r>
              <a:rPr lang="en-US" dirty="0" err="1"/>
              <a:t>větvených</a:t>
            </a:r>
            <a:r>
              <a:rPr lang="en-US" dirty="0"/>
              <a:t> </a:t>
            </a:r>
            <a:r>
              <a:rPr lang="cs-CZ" dirty="0"/>
              <a:t>aminokyselin)</a:t>
            </a:r>
            <a:endParaRPr lang="en-US" dirty="0"/>
          </a:p>
          <a:p>
            <a:r>
              <a:rPr lang="cs-CZ" dirty="0"/>
              <a:t>Ascites</a:t>
            </a:r>
          </a:p>
          <a:p>
            <a:pPr lvl="1"/>
            <a:r>
              <a:rPr lang="en-US" dirty="0" err="1"/>
              <a:t>restrikce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</a:t>
            </a:r>
            <a:r>
              <a:rPr lang="en-US" dirty="0" err="1"/>
              <a:t>tekutin</a:t>
            </a:r>
            <a:r>
              <a:rPr lang="en-US" dirty="0"/>
              <a:t> a </a:t>
            </a:r>
            <a:r>
              <a:rPr lang="en-US" dirty="0" err="1"/>
              <a:t>solí</a:t>
            </a:r>
            <a:r>
              <a:rPr lang="en-US" dirty="0"/>
              <a:t>, </a:t>
            </a:r>
            <a:endParaRPr lang="cs-CZ" dirty="0"/>
          </a:p>
          <a:p>
            <a:pPr lvl="1"/>
            <a:r>
              <a:rPr lang="cs-CZ" dirty="0"/>
              <a:t>Diuretika </a:t>
            </a:r>
            <a:r>
              <a:rPr lang="en-US" dirty="0"/>
              <a:t>(</a:t>
            </a:r>
            <a:r>
              <a:rPr lang="en-US" dirty="0" err="1"/>
              <a:t>spironolakton</a:t>
            </a:r>
            <a:r>
              <a:rPr lang="cs-CZ" dirty="0"/>
              <a:t> (</a:t>
            </a:r>
            <a:r>
              <a:rPr lang="cs-CZ" dirty="0" err="1"/>
              <a:t>Verospiron</a:t>
            </a:r>
            <a:r>
              <a:rPr lang="cs-CZ" dirty="0"/>
              <a:t>)</a:t>
            </a:r>
            <a:r>
              <a:rPr lang="en-US" dirty="0"/>
              <a:t> + </a:t>
            </a:r>
            <a:r>
              <a:rPr lang="en-US" dirty="0" err="1"/>
              <a:t>furosemid</a:t>
            </a:r>
            <a:r>
              <a:rPr lang="en-US" dirty="0"/>
              <a:t>), </a:t>
            </a:r>
            <a:endParaRPr lang="cs-CZ" dirty="0"/>
          </a:p>
          <a:p>
            <a:pPr lvl="1"/>
            <a:r>
              <a:rPr lang="en-US" dirty="0" err="1"/>
              <a:t>punkce</a:t>
            </a:r>
            <a:r>
              <a:rPr lang="en-US" dirty="0"/>
              <a:t>, TIPS, shunt</a:t>
            </a:r>
            <a:endParaRPr lang="cs-CZ" dirty="0"/>
          </a:p>
          <a:p>
            <a:r>
              <a:rPr lang="cs-CZ" dirty="0" err="1"/>
              <a:t>Hepatorenální</a:t>
            </a:r>
            <a:r>
              <a:rPr lang="cs-CZ" dirty="0"/>
              <a:t> syndrom</a:t>
            </a:r>
          </a:p>
          <a:p>
            <a:pPr lvl="1"/>
            <a:r>
              <a:rPr lang="en-US" dirty="0" err="1"/>
              <a:t>Remestyp</a:t>
            </a:r>
            <a:r>
              <a:rPr lang="en-US" dirty="0"/>
              <a:t> v </a:t>
            </a:r>
            <a:r>
              <a:rPr lang="en-US" dirty="0" err="1"/>
              <a:t>kombinaci</a:t>
            </a:r>
            <a:r>
              <a:rPr lang="en-US" dirty="0"/>
              <a:t> s </a:t>
            </a:r>
            <a:r>
              <a:rPr lang="en-US" dirty="0" err="1"/>
              <a:t>i.v.</a:t>
            </a:r>
            <a:r>
              <a:rPr lang="en-US" dirty="0"/>
              <a:t> </a:t>
            </a:r>
            <a:r>
              <a:rPr lang="en-US" dirty="0" err="1"/>
              <a:t>albuminem</a:t>
            </a:r>
            <a:endParaRPr lang="cs-CZ" dirty="0"/>
          </a:p>
          <a:p>
            <a:r>
              <a:rPr lang="cs-CZ" dirty="0"/>
              <a:t>HCC</a:t>
            </a:r>
          </a:p>
          <a:p>
            <a:pPr lvl="1"/>
            <a:r>
              <a:rPr lang="en-US" dirty="0" err="1"/>
              <a:t>resekce</a:t>
            </a:r>
            <a:r>
              <a:rPr lang="en-US" dirty="0"/>
              <a:t> </a:t>
            </a:r>
            <a:r>
              <a:rPr lang="en-US" dirty="0" err="1"/>
              <a:t>chirurgická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radiofrekvenční</a:t>
            </a:r>
            <a:r>
              <a:rPr lang="en-US" dirty="0"/>
              <a:t> </a:t>
            </a:r>
            <a:r>
              <a:rPr lang="en-US" dirty="0" err="1"/>
              <a:t>ablace</a:t>
            </a:r>
            <a:r>
              <a:rPr lang="en-US" dirty="0"/>
              <a:t>, </a:t>
            </a:r>
            <a:endParaRPr lang="cs-CZ" dirty="0"/>
          </a:p>
          <a:p>
            <a:pPr lvl="1"/>
            <a:r>
              <a:rPr lang="en-US" dirty="0" err="1"/>
              <a:t>paliativní</a:t>
            </a:r>
            <a:r>
              <a:rPr lang="en-US" dirty="0"/>
              <a:t> </a:t>
            </a:r>
            <a:r>
              <a:rPr lang="en-US" dirty="0" err="1"/>
              <a:t>chemoembolisace</a:t>
            </a:r>
            <a:r>
              <a:rPr lang="en-US" dirty="0"/>
              <a:t>)</a:t>
            </a:r>
            <a:endParaRPr lang="cs-CZ" dirty="0"/>
          </a:p>
          <a:p>
            <a:r>
              <a:rPr lang="cs-CZ" dirty="0"/>
              <a:t>Uzávěr jaterních žil (</a:t>
            </a:r>
            <a:r>
              <a:rPr lang="cs-CZ" dirty="0" err="1"/>
              <a:t>Budův</a:t>
            </a:r>
            <a:r>
              <a:rPr lang="cs-CZ" dirty="0"/>
              <a:t> – </a:t>
            </a:r>
            <a:r>
              <a:rPr lang="cs-CZ" dirty="0" err="1"/>
              <a:t>Chiariho</a:t>
            </a:r>
            <a:r>
              <a:rPr lang="cs-CZ" dirty="0"/>
              <a:t> syndrom)</a:t>
            </a:r>
          </a:p>
          <a:p>
            <a:pPr lvl="1"/>
            <a:r>
              <a:rPr lang="cs-CZ" dirty="0"/>
              <a:t>Chronické stavy lze řešit dlouhodobou </a:t>
            </a:r>
            <a:r>
              <a:rPr lang="cs-CZ" dirty="0" err="1"/>
              <a:t>antikoagulací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Zavedení </a:t>
            </a:r>
            <a:r>
              <a:rPr lang="cs-CZ" dirty="0" err="1"/>
              <a:t>portosystémové</a:t>
            </a:r>
            <a:r>
              <a:rPr lang="cs-CZ" dirty="0"/>
              <a:t> spojky TIPS</a:t>
            </a:r>
          </a:p>
          <a:p>
            <a:pPr lvl="1"/>
            <a:r>
              <a:rPr lang="cs-CZ" dirty="0"/>
              <a:t>Lze uvažovat též o OTL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77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Kolorektální karcinom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4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KRCA – etiologie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Sporadický karcinom ( asi 75 % případů)</a:t>
            </a:r>
          </a:p>
          <a:p>
            <a:pPr lvl="1"/>
            <a:r>
              <a:rPr lang="cs-CZ" dirty="0"/>
              <a:t>Vznik somatických (získaných) mutací ACP genu ovlivňuje řada faktorů zevního i vnitřního prostřední </a:t>
            </a:r>
          </a:p>
          <a:p>
            <a:endParaRPr lang="cs-CZ" dirty="0"/>
          </a:p>
          <a:p>
            <a:r>
              <a:rPr lang="cs-CZ" dirty="0" err="1"/>
              <a:t>Vysokorizikové</a:t>
            </a:r>
            <a:r>
              <a:rPr lang="cs-CZ" dirty="0"/>
              <a:t> skupiny : u 20 % - 25 % případů</a:t>
            </a:r>
          </a:p>
          <a:p>
            <a:pPr lvl="1"/>
            <a:r>
              <a:rPr lang="cs-CZ" dirty="0" err="1"/>
              <a:t>Kr</a:t>
            </a:r>
            <a:r>
              <a:rPr lang="cs-CZ" dirty="0"/>
              <a:t>-ca je v úzkém vztahu s jejich osobní či rodinnou anamnézou </a:t>
            </a:r>
          </a:p>
          <a:p>
            <a:pPr lvl="2"/>
            <a:r>
              <a:rPr lang="cs-CZ" dirty="0"/>
              <a:t>Osoby s rodinnou anamnézou KR-CA nebo adenomu </a:t>
            </a:r>
          </a:p>
          <a:p>
            <a:pPr lvl="2"/>
            <a:r>
              <a:rPr lang="cs-CZ" dirty="0"/>
              <a:t>Familiární adenomová </a:t>
            </a:r>
            <a:r>
              <a:rPr lang="cs-CZ" dirty="0" err="1"/>
              <a:t>polypůza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Hereditární </a:t>
            </a:r>
            <a:r>
              <a:rPr lang="cs-CZ" dirty="0" err="1"/>
              <a:t>nepolypozní</a:t>
            </a:r>
            <a:r>
              <a:rPr lang="cs-CZ" dirty="0"/>
              <a:t> KR-CA (HNPCC, Lynchův syndrom I a II)</a:t>
            </a:r>
          </a:p>
          <a:p>
            <a:pPr lvl="2"/>
            <a:r>
              <a:rPr lang="cs-CZ" dirty="0"/>
              <a:t>Jedinci s osobní anamnézou </a:t>
            </a:r>
            <a:r>
              <a:rPr lang="cs-CZ" dirty="0" err="1"/>
              <a:t>KrCA</a:t>
            </a:r>
            <a:r>
              <a:rPr lang="cs-CZ" dirty="0"/>
              <a:t> nebo adenomu </a:t>
            </a:r>
          </a:p>
          <a:p>
            <a:pPr lvl="2"/>
            <a:r>
              <a:rPr lang="cs-CZ" dirty="0"/>
              <a:t>Osoby s dlouhotrvajícím idiopatickým střevním zánětem ( M. Crohn, Ulcerosní kolitida)</a:t>
            </a:r>
          </a:p>
          <a:p>
            <a:endParaRPr lang="cs-CZ" dirty="0"/>
          </a:p>
          <a:p>
            <a:endParaRPr lang="cs-CZ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628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KR-CA – etiologie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Faktory RIZIKOVÉ </a:t>
            </a:r>
          </a:p>
          <a:p>
            <a:pPr lvl="1"/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cs-CZ" dirty="0"/>
              <a:t>věk (</a:t>
            </a:r>
            <a:r>
              <a:rPr lang="en-US" dirty="0" err="1"/>
              <a:t>nejohroženější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od 70 do 80 let</a:t>
            </a:r>
            <a:r>
              <a:rPr lang="cs-CZ" dirty="0"/>
              <a:t>)</a:t>
            </a:r>
          </a:p>
          <a:p>
            <a:pPr lvl="1"/>
            <a:r>
              <a:rPr lang="en-US" dirty="0" err="1"/>
              <a:t>jiná</a:t>
            </a:r>
            <a:r>
              <a:rPr lang="en-US" dirty="0"/>
              <a:t> </a:t>
            </a:r>
            <a:r>
              <a:rPr lang="en-US" dirty="0" err="1"/>
              <a:t>onemocnění</a:t>
            </a:r>
            <a:r>
              <a:rPr lang="en-US" dirty="0"/>
              <a:t> </a:t>
            </a:r>
            <a:r>
              <a:rPr lang="en-US" dirty="0" err="1"/>
              <a:t>tlustého</a:t>
            </a:r>
            <a:r>
              <a:rPr lang="en-US" dirty="0"/>
              <a:t> </a:t>
            </a:r>
            <a:r>
              <a:rPr lang="en-US" dirty="0" err="1"/>
              <a:t>střeva</a:t>
            </a:r>
            <a:r>
              <a:rPr lang="en-US" dirty="0"/>
              <a:t> </a:t>
            </a:r>
            <a:endParaRPr lang="cs-CZ" dirty="0"/>
          </a:p>
          <a:p>
            <a:pPr lvl="2"/>
            <a:r>
              <a:rPr lang="en-US" dirty="0" err="1"/>
              <a:t>výskyt</a:t>
            </a:r>
            <a:r>
              <a:rPr lang="en-US" dirty="0"/>
              <a:t> </a:t>
            </a:r>
            <a:r>
              <a:rPr lang="cs-CZ" dirty="0"/>
              <a:t>střevních adenomů v anamnéze </a:t>
            </a:r>
          </a:p>
          <a:p>
            <a:pPr lvl="2"/>
            <a:r>
              <a:rPr lang="en-US" dirty="0" err="1"/>
              <a:t>chronické</a:t>
            </a:r>
            <a:r>
              <a:rPr lang="en-US" dirty="0"/>
              <a:t> </a:t>
            </a:r>
            <a:r>
              <a:rPr lang="en-US" dirty="0" err="1"/>
              <a:t>střevní</a:t>
            </a:r>
            <a:r>
              <a:rPr lang="en-US" dirty="0"/>
              <a:t> </a:t>
            </a:r>
            <a:r>
              <a:rPr lang="en-US" dirty="0" err="1"/>
              <a:t>záněty</a:t>
            </a:r>
            <a:r>
              <a:rPr lang="en-US" dirty="0"/>
              <a:t>,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cs-CZ" dirty="0" err="1"/>
              <a:t>ulcerozní</a:t>
            </a:r>
            <a:r>
              <a:rPr lang="cs-CZ" dirty="0"/>
              <a:t> kolitida</a:t>
            </a:r>
          </a:p>
          <a:p>
            <a:pPr lvl="1"/>
            <a:r>
              <a:rPr lang="cs-CZ" dirty="0"/>
              <a:t>Obezita </a:t>
            </a:r>
          </a:p>
          <a:p>
            <a:pPr lvl="1"/>
            <a:r>
              <a:rPr lang="cs-CZ" dirty="0" err="1"/>
              <a:t>Hyperinzulinemie</a:t>
            </a:r>
            <a:r>
              <a:rPr lang="cs-CZ" dirty="0"/>
              <a:t> </a:t>
            </a:r>
            <a:endParaRPr lang="en-US" dirty="0"/>
          </a:p>
          <a:p>
            <a:pPr lvl="1"/>
            <a:r>
              <a:rPr lang="en-US" dirty="0" err="1"/>
              <a:t>kouření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stravovací</a:t>
            </a:r>
            <a:r>
              <a:rPr lang="en-US" dirty="0"/>
              <a:t> </a:t>
            </a:r>
            <a:r>
              <a:rPr lang="en-US" dirty="0" err="1"/>
              <a:t>návyky</a:t>
            </a:r>
            <a:r>
              <a:rPr lang="en-US" dirty="0"/>
              <a:t> </a:t>
            </a:r>
            <a:endParaRPr lang="cs-CZ" dirty="0"/>
          </a:p>
          <a:p>
            <a:pPr lvl="2"/>
            <a:r>
              <a:rPr lang="en-US" dirty="0" err="1"/>
              <a:t>častá</a:t>
            </a:r>
            <a:r>
              <a:rPr lang="en-US" dirty="0"/>
              <a:t> </a:t>
            </a:r>
            <a:r>
              <a:rPr lang="en-US" dirty="0" err="1"/>
              <a:t>konzumace</a:t>
            </a:r>
            <a:r>
              <a:rPr lang="en-US" dirty="0"/>
              <a:t> </a:t>
            </a:r>
            <a:r>
              <a:rPr lang="en-US" dirty="0" err="1"/>
              <a:t>červeného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, </a:t>
            </a:r>
            <a:endParaRPr lang="cs-CZ" dirty="0"/>
          </a:p>
          <a:p>
            <a:pPr lvl="2"/>
            <a:r>
              <a:rPr lang="en-US" dirty="0" err="1"/>
              <a:t>nadměrný</a:t>
            </a:r>
            <a:r>
              <a:rPr lang="en-US" dirty="0"/>
              <a:t> </a:t>
            </a:r>
            <a:r>
              <a:rPr lang="en-US" dirty="0" err="1"/>
              <a:t>příjem</a:t>
            </a:r>
            <a:r>
              <a:rPr lang="en-US" dirty="0"/>
              <a:t> </a:t>
            </a:r>
            <a:r>
              <a:rPr lang="en-US" dirty="0" err="1"/>
              <a:t>živočišných</a:t>
            </a:r>
            <a:r>
              <a:rPr lang="en-US" dirty="0"/>
              <a:t> </a:t>
            </a:r>
            <a:r>
              <a:rPr lang="en-US" dirty="0" err="1"/>
              <a:t>tuků</a:t>
            </a:r>
            <a:r>
              <a:rPr lang="en-US" dirty="0"/>
              <a:t> </a:t>
            </a:r>
            <a:endParaRPr lang="cs-CZ" dirty="0"/>
          </a:p>
          <a:p>
            <a:pPr lvl="2"/>
            <a:r>
              <a:rPr lang="en-US" dirty="0" err="1"/>
              <a:t>nedostatečný</a:t>
            </a:r>
            <a:r>
              <a:rPr lang="en-US" dirty="0"/>
              <a:t> </a:t>
            </a:r>
            <a:r>
              <a:rPr lang="en-US" dirty="0" err="1"/>
              <a:t>příjem</a:t>
            </a:r>
            <a:r>
              <a:rPr lang="en-US" dirty="0"/>
              <a:t> </a:t>
            </a:r>
            <a:r>
              <a:rPr lang="en-US" dirty="0" err="1"/>
              <a:t>vlákniny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stravě</a:t>
            </a:r>
            <a:r>
              <a:rPr lang="en-US" dirty="0"/>
              <a:t>.</a:t>
            </a:r>
          </a:p>
          <a:p>
            <a:pPr lvl="1"/>
            <a:r>
              <a:rPr lang="cs-CZ" dirty="0"/>
              <a:t>Některé kmeny mikrobiální střevní flory</a:t>
            </a:r>
          </a:p>
          <a:p>
            <a:pPr lvl="1"/>
            <a:r>
              <a:rPr lang="cs-CZ" dirty="0"/>
              <a:t>Heterocyklické aminy a další látky (</a:t>
            </a:r>
            <a:r>
              <a:rPr lang="en-US" dirty="0" err="1"/>
              <a:t>vznikají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vysokých</a:t>
            </a:r>
            <a:r>
              <a:rPr lang="en-US" dirty="0"/>
              <a:t> </a:t>
            </a:r>
            <a:r>
              <a:rPr lang="en-US" dirty="0" err="1"/>
              <a:t>teplot</a:t>
            </a:r>
            <a:r>
              <a:rPr lang="en-US" dirty="0"/>
              <a:t> v </a:t>
            </a:r>
            <a:r>
              <a:rPr lang="en-US" dirty="0" err="1"/>
              <a:t>potravinách</a:t>
            </a:r>
            <a:r>
              <a:rPr lang="en-US" dirty="0"/>
              <a:t> </a:t>
            </a:r>
            <a:r>
              <a:rPr lang="en-US" dirty="0" err="1"/>
              <a:t>živočišného</a:t>
            </a:r>
            <a:r>
              <a:rPr lang="en-US" dirty="0"/>
              <a:t> </a:t>
            </a:r>
            <a:r>
              <a:rPr lang="en-US" dirty="0" err="1"/>
              <a:t>původu</a:t>
            </a:r>
            <a:r>
              <a:rPr lang="en-US" dirty="0"/>
              <a:t> z </a:t>
            </a:r>
            <a:r>
              <a:rPr lang="en-US" dirty="0" err="1"/>
              <a:t>bílkovin</a:t>
            </a:r>
            <a:r>
              <a:rPr lang="en-US" dirty="0"/>
              <a:t> a </a:t>
            </a:r>
            <a:r>
              <a:rPr lang="en-US" dirty="0" err="1"/>
              <a:t>sacharidů</a:t>
            </a:r>
            <a:r>
              <a:rPr lang="cs-CZ" dirty="0"/>
              <a:t>, dalším zdrojem je tabákový kouř)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4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445022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cs-CZ" sz="2700" dirty="0"/>
            </a:br>
            <a:br>
              <a:rPr lang="cs-CZ" sz="2700" dirty="0"/>
            </a:br>
            <a:r>
              <a:rPr lang="cs-CZ" sz="2700" dirty="0"/>
              <a:t>Etiopatogeneze – narušení rovnováhy mezi agresivními (</a:t>
            </a:r>
            <a:r>
              <a:rPr lang="cs-CZ" sz="2700" dirty="0" err="1"/>
              <a:t>acidopeptickými</a:t>
            </a:r>
            <a:r>
              <a:rPr lang="cs-CZ" sz="2700" dirty="0"/>
              <a:t>) a protektivními (</a:t>
            </a:r>
            <a:r>
              <a:rPr lang="cs-CZ" sz="2700" dirty="0" err="1"/>
              <a:t>ochranými</a:t>
            </a:r>
            <a:r>
              <a:rPr lang="cs-CZ" sz="2700" dirty="0"/>
              <a:t>) faktory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504055"/>
          </a:xfrm>
        </p:spPr>
        <p:txBody>
          <a:bodyPr/>
          <a:lstStyle/>
          <a:p>
            <a:r>
              <a:rPr lang="cs-CZ" dirty="0"/>
              <a:t>Faktory agresivní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>
            <a:normAutofit/>
          </a:bodyPr>
          <a:lstStyle/>
          <a:p>
            <a:r>
              <a:rPr lang="cs-CZ" sz="2000" dirty="0"/>
              <a:t>HCL </a:t>
            </a:r>
          </a:p>
          <a:p>
            <a:r>
              <a:rPr lang="cs-CZ" sz="2000" dirty="0"/>
              <a:t>Pepsin</a:t>
            </a:r>
          </a:p>
          <a:p>
            <a:r>
              <a:rPr lang="cs-CZ" sz="2000" dirty="0" err="1"/>
              <a:t>Duodenogastrický</a:t>
            </a:r>
            <a:r>
              <a:rPr lang="cs-CZ" sz="2000" dirty="0"/>
              <a:t> reflux</a:t>
            </a:r>
          </a:p>
          <a:p>
            <a:r>
              <a:rPr lang="cs-CZ" sz="2000" dirty="0"/>
              <a:t>Hormonální faktory </a:t>
            </a:r>
          </a:p>
          <a:p>
            <a:r>
              <a:rPr lang="cs-CZ" sz="2000" dirty="0"/>
              <a:t>Užívání ulcerogenních léků</a:t>
            </a:r>
          </a:p>
          <a:p>
            <a:r>
              <a:rPr lang="cs-CZ" sz="2000" dirty="0" err="1"/>
              <a:t>Psychomomatické</a:t>
            </a:r>
            <a:r>
              <a:rPr lang="cs-CZ" sz="2000" dirty="0"/>
              <a:t> poruchy</a:t>
            </a:r>
          </a:p>
          <a:p>
            <a:r>
              <a:rPr lang="cs-CZ" sz="2000" dirty="0"/>
              <a:t>Kouření, káva, alkohol</a:t>
            </a:r>
          </a:p>
          <a:p>
            <a:r>
              <a:rPr lang="cs-CZ" sz="2000" dirty="0" err="1"/>
              <a:t>H.pylori</a:t>
            </a:r>
            <a:r>
              <a:rPr lang="cs-CZ" sz="2000" dirty="0"/>
              <a:t> </a:t>
            </a:r>
            <a:endParaRPr lang="en-US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4041775" cy="576064"/>
          </a:xfrm>
        </p:spPr>
        <p:txBody>
          <a:bodyPr/>
          <a:lstStyle/>
          <a:p>
            <a:r>
              <a:rPr lang="cs-CZ" dirty="0"/>
              <a:t>Faktory protektivní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8" y="2780928"/>
            <a:ext cx="4041775" cy="3447232"/>
          </a:xfrm>
        </p:spPr>
        <p:txBody>
          <a:bodyPr/>
          <a:lstStyle/>
          <a:p>
            <a:r>
              <a:rPr lang="cs-CZ" sz="2000" dirty="0"/>
              <a:t>Vlastní odolnosti sliznice</a:t>
            </a:r>
          </a:p>
          <a:p>
            <a:r>
              <a:rPr lang="cs-CZ" sz="2000" dirty="0"/>
              <a:t>Stavba buněk</a:t>
            </a:r>
          </a:p>
          <a:p>
            <a:r>
              <a:rPr lang="cs-CZ" sz="2000" dirty="0" err="1"/>
              <a:t>Hlenobikarbonátová</a:t>
            </a:r>
            <a:r>
              <a:rPr lang="cs-CZ" sz="2000" dirty="0"/>
              <a:t> sekrece</a:t>
            </a:r>
          </a:p>
          <a:p>
            <a:r>
              <a:rPr lang="cs-CZ" sz="2000" dirty="0"/>
              <a:t>Aktivní iontový proud</a:t>
            </a:r>
          </a:p>
          <a:p>
            <a:r>
              <a:rPr lang="cs-CZ" sz="2000" dirty="0"/>
              <a:t>Vnitřní humorální mechanismy</a:t>
            </a:r>
          </a:p>
          <a:p>
            <a:r>
              <a:rPr lang="cs-CZ" sz="2000" dirty="0"/>
              <a:t>Prostaglandiny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835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KR-CA – etiologie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Faktory PROTEKTIVNÍ</a:t>
            </a:r>
          </a:p>
          <a:p>
            <a:pPr lvl="1"/>
            <a:r>
              <a:rPr lang="en-US" dirty="0" err="1"/>
              <a:t>vláknina</a:t>
            </a:r>
            <a:r>
              <a:rPr lang="en-US" dirty="0"/>
              <a:t>,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om</a:t>
            </a:r>
            <a:r>
              <a:rPr lang="en-US" dirty="0" err="1"/>
              <a:t>ega</a:t>
            </a:r>
            <a:r>
              <a:rPr lang="en-US" dirty="0"/>
              <a:t>–3 </a:t>
            </a:r>
            <a:r>
              <a:rPr lang="en-US" dirty="0" err="1"/>
              <a:t>polynenasycené</a:t>
            </a:r>
            <a:r>
              <a:rPr lang="en-US" dirty="0"/>
              <a:t> </a:t>
            </a:r>
            <a:r>
              <a:rPr lang="en-US" dirty="0" err="1"/>
              <a:t>mastné</a:t>
            </a:r>
            <a:r>
              <a:rPr lang="en-US" dirty="0"/>
              <a:t> </a:t>
            </a:r>
            <a:r>
              <a:rPr lang="en-US" dirty="0" err="1"/>
              <a:t>kyseliny</a:t>
            </a:r>
            <a:r>
              <a:rPr lang="en-US" dirty="0"/>
              <a:t>,</a:t>
            </a:r>
            <a:endParaRPr lang="cs-CZ" dirty="0"/>
          </a:p>
          <a:p>
            <a:pPr lvl="1"/>
            <a:r>
              <a:rPr lang="en-US" dirty="0" err="1"/>
              <a:t>kyselina</a:t>
            </a:r>
            <a:r>
              <a:rPr lang="en-US" dirty="0"/>
              <a:t> </a:t>
            </a:r>
            <a:r>
              <a:rPr lang="en-US" dirty="0" err="1"/>
              <a:t>listová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 err="1"/>
              <a:t>užívání</a:t>
            </a:r>
            <a:r>
              <a:rPr lang="en-US" dirty="0"/>
              <a:t> </a:t>
            </a:r>
            <a:r>
              <a:rPr lang="cs-CZ" dirty="0"/>
              <a:t>hormonální antikoncepce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71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KR-CA – klinické projevy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Změna </a:t>
            </a:r>
            <a:r>
              <a:rPr lang="cs-CZ" dirty="0" err="1"/>
              <a:t>vyprazdňovacího</a:t>
            </a:r>
            <a:r>
              <a:rPr lang="cs-CZ" dirty="0"/>
              <a:t> rytmu </a:t>
            </a:r>
          </a:p>
          <a:p>
            <a:pPr lvl="1"/>
            <a:r>
              <a:rPr lang="en-US" dirty="0" err="1"/>
              <a:t>několik</a:t>
            </a:r>
            <a:r>
              <a:rPr lang="en-US" dirty="0"/>
              <a:t> </a:t>
            </a:r>
            <a:r>
              <a:rPr lang="en-US" dirty="0" err="1"/>
              <a:t>týdnů</a:t>
            </a:r>
            <a:r>
              <a:rPr lang="en-US" dirty="0"/>
              <a:t> </a:t>
            </a:r>
            <a:r>
              <a:rPr lang="en-US" dirty="0" err="1"/>
              <a:t>trvající</a:t>
            </a:r>
            <a:r>
              <a:rPr lang="en-US" dirty="0"/>
              <a:t> </a:t>
            </a:r>
            <a:r>
              <a:rPr lang="en-US" dirty="0" err="1"/>
              <a:t>průjem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zácpa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změna</a:t>
            </a:r>
            <a:r>
              <a:rPr lang="en-US" dirty="0"/>
              <a:t> v </a:t>
            </a:r>
            <a:r>
              <a:rPr lang="en-US" dirty="0" err="1"/>
              <a:t>konzistenci</a:t>
            </a:r>
            <a:r>
              <a:rPr lang="en-US" dirty="0"/>
              <a:t> </a:t>
            </a:r>
            <a:r>
              <a:rPr lang="en-US" dirty="0" err="1"/>
              <a:t>stolice</a:t>
            </a:r>
            <a:r>
              <a:rPr lang="en-US" dirty="0"/>
              <a:t>.</a:t>
            </a:r>
            <a:endParaRPr lang="cs-CZ" dirty="0"/>
          </a:p>
          <a:p>
            <a:pPr lvl="1"/>
            <a:r>
              <a:rPr lang="cs-CZ" dirty="0"/>
              <a:t>Pocit špatně vyprázdněného střeva </a:t>
            </a:r>
            <a:endParaRPr lang="en-US" dirty="0"/>
          </a:p>
          <a:p>
            <a:r>
              <a:rPr lang="cs-CZ" dirty="0"/>
              <a:t>Anemie </a:t>
            </a:r>
          </a:p>
          <a:p>
            <a:pPr lvl="1"/>
            <a:r>
              <a:rPr lang="cs-CZ" dirty="0"/>
              <a:t>Slabost, únava, dušnost </a:t>
            </a:r>
          </a:p>
          <a:p>
            <a:r>
              <a:rPr lang="cs-CZ" dirty="0"/>
              <a:t>Enteroragie</a:t>
            </a:r>
          </a:p>
          <a:p>
            <a:pPr lvl="1"/>
            <a:r>
              <a:rPr lang="en-US" dirty="0" err="1"/>
              <a:t>Krvácení</a:t>
            </a:r>
            <a:r>
              <a:rPr lang="en-US" dirty="0"/>
              <a:t> z </a:t>
            </a:r>
            <a:r>
              <a:rPr lang="en-US" dirty="0" err="1"/>
              <a:t>konečníku</a:t>
            </a:r>
            <a:r>
              <a:rPr lang="en-US" dirty="0"/>
              <a:t> </a:t>
            </a:r>
            <a:r>
              <a:rPr lang="en-US" dirty="0" err="1"/>
              <a:t>anebo</a:t>
            </a:r>
            <a:r>
              <a:rPr lang="en-US" dirty="0"/>
              <a:t> </a:t>
            </a:r>
            <a:r>
              <a:rPr lang="en-US" dirty="0" err="1"/>
              <a:t>krev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stolici</a:t>
            </a:r>
            <a:endParaRPr lang="cs-CZ" dirty="0"/>
          </a:p>
          <a:p>
            <a:r>
              <a:rPr lang="cs-CZ" dirty="0"/>
              <a:t>Nevysvětlitelný váhový úbytek </a:t>
            </a:r>
          </a:p>
          <a:p>
            <a:r>
              <a:rPr lang="en-US" dirty="0" err="1"/>
              <a:t>Přetrvávající</a:t>
            </a:r>
            <a:r>
              <a:rPr lang="en-US" dirty="0"/>
              <a:t> </a:t>
            </a:r>
            <a:r>
              <a:rPr lang="en-US" dirty="0" err="1"/>
              <a:t>trávicí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křeče</a:t>
            </a:r>
            <a:r>
              <a:rPr lang="en-US" dirty="0"/>
              <a:t> a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břicha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větry</a:t>
            </a:r>
            <a:endParaRPr lang="cs-CZ" dirty="0"/>
          </a:p>
          <a:p>
            <a:r>
              <a:rPr lang="cs-CZ" dirty="0"/>
              <a:t>Symptomatologie závisí kromě stadia také na lokalizaci </a:t>
            </a:r>
          </a:p>
          <a:p>
            <a:pPr lvl="1"/>
            <a:r>
              <a:rPr lang="en-US" dirty="0" err="1"/>
              <a:t>Nádory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vznikají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caeca a colon </a:t>
            </a:r>
            <a:r>
              <a:rPr lang="en-US" dirty="0" err="1"/>
              <a:t>ascendent</a:t>
            </a:r>
            <a:r>
              <a:rPr lang="en-US" dirty="0"/>
              <a:t>,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příznak</a:t>
            </a:r>
            <a:r>
              <a:rPr lang="en-US" dirty="0"/>
              <a:t> </a:t>
            </a:r>
            <a:r>
              <a:rPr lang="en-US" dirty="0" err="1"/>
              <a:t>sideropenickou</a:t>
            </a:r>
            <a:r>
              <a:rPr lang="en-US" dirty="0"/>
              <a:t> </a:t>
            </a:r>
            <a:r>
              <a:rPr lang="en-US" dirty="0" err="1"/>
              <a:t>anemii</a:t>
            </a:r>
            <a:r>
              <a:rPr lang="en-US" dirty="0"/>
              <a:t> a </a:t>
            </a:r>
            <a:r>
              <a:rPr lang="en-US" dirty="0" err="1"/>
              <a:t>nespecifické</a:t>
            </a:r>
            <a:r>
              <a:rPr lang="en-US" dirty="0"/>
              <a:t> </a:t>
            </a:r>
            <a:r>
              <a:rPr lang="en-US" dirty="0" err="1"/>
              <a:t>zažívací</a:t>
            </a:r>
            <a:r>
              <a:rPr lang="en-US" dirty="0"/>
              <a:t> </a:t>
            </a:r>
            <a:r>
              <a:rPr lang="en-US" dirty="0" err="1"/>
              <a:t>potíže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Řada pacientů je asymptomatická (i několik let)</a:t>
            </a:r>
          </a:p>
          <a:p>
            <a:pPr lvl="1"/>
            <a:r>
              <a:rPr lang="cs-CZ" dirty="0"/>
              <a:t>Smysl screeningového programu </a:t>
            </a:r>
          </a:p>
          <a:p>
            <a:pPr lvl="2"/>
            <a:r>
              <a:rPr lang="cs-CZ" dirty="0"/>
              <a:t>Zachytit pacienty asymptomatické, v časných lépe léčitelných klinických stadiích</a:t>
            </a:r>
          </a:p>
          <a:p>
            <a:pPr lvl="2"/>
            <a:r>
              <a:rPr lang="cs-CZ" dirty="0"/>
              <a:t>Zachytit a odstranit polypy, ze kterých se může CRCA vyvinout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7466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KR-CA – klinické projevy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Symptomatologie závisí kromě stadia také na lokalizaci </a:t>
            </a:r>
          </a:p>
          <a:p>
            <a:pPr lvl="1"/>
            <a:r>
              <a:rPr lang="cs-CZ" dirty="0"/>
              <a:t>Oblast</a:t>
            </a:r>
            <a:r>
              <a:rPr lang="en-US" dirty="0"/>
              <a:t>caeca a colon </a:t>
            </a:r>
            <a:r>
              <a:rPr lang="en-US" dirty="0" err="1"/>
              <a:t>ascendent</a:t>
            </a:r>
            <a:r>
              <a:rPr lang="en-US" dirty="0"/>
              <a:t>, </a:t>
            </a:r>
            <a:endParaRPr lang="cs-CZ" dirty="0"/>
          </a:p>
          <a:p>
            <a:pPr lvl="2"/>
            <a:r>
              <a:rPr lang="en-US" dirty="0" err="1"/>
              <a:t>Sideropenick</a:t>
            </a:r>
            <a:r>
              <a:rPr lang="cs-CZ" dirty="0"/>
              <a:t>á anemie</a:t>
            </a:r>
          </a:p>
          <a:p>
            <a:pPr lvl="2"/>
            <a:r>
              <a:rPr lang="en-US" dirty="0" err="1"/>
              <a:t>nespecifické</a:t>
            </a:r>
            <a:r>
              <a:rPr lang="en-US" dirty="0"/>
              <a:t> </a:t>
            </a:r>
            <a:r>
              <a:rPr lang="en-US" dirty="0" err="1"/>
              <a:t>zažívací</a:t>
            </a:r>
            <a:r>
              <a:rPr lang="en-US" dirty="0"/>
              <a:t> </a:t>
            </a:r>
            <a:r>
              <a:rPr lang="en-US" dirty="0" err="1"/>
              <a:t>potíže</a:t>
            </a:r>
            <a:endParaRPr lang="cs-CZ" dirty="0"/>
          </a:p>
          <a:p>
            <a:pPr lvl="1"/>
            <a:r>
              <a:rPr lang="cs-CZ" dirty="0"/>
              <a:t>Aborální část trávicího traktu </a:t>
            </a:r>
          </a:p>
          <a:p>
            <a:pPr lvl="2"/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zácpy</a:t>
            </a:r>
            <a:r>
              <a:rPr lang="en-US" dirty="0"/>
              <a:t>, </a:t>
            </a:r>
            <a:endParaRPr lang="cs-CZ" dirty="0"/>
          </a:p>
          <a:p>
            <a:pPr lvl="2"/>
            <a:r>
              <a:rPr lang="en-US" dirty="0" err="1"/>
              <a:t>střídáním</a:t>
            </a:r>
            <a:r>
              <a:rPr lang="en-US" dirty="0"/>
              <a:t> </a:t>
            </a:r>
            <a:r>
              <a:rPr lang="en-US" dirty="0" err="1"/>
              <a:t>zácpy</a:t>
            </a:r>
            <a:r>
              <a:rPr lang="en-US" dirty="0"/>
              <a:t> a </a:t>
            </a:r>
            <a:r>
              <a:rPr lang="en-US" dirty="0" err="1"/>
              <a:t>průjmu</a:t>
            </a:r>
            <a:r>
              <a:rPr lang="en-US" dirty="0"/>
              <a:t>, </a:t>
            </a:r>
            <a:endParaRPr lang="cs-CZ" dirty="0"/>
          </a:p>
          <a:p>
            <a:pPr lvl="2"/>
            <a:r>
              <a:rPr lang="en-US" dirty="0" err="1"/>
              <a:t>stužkovitou</a:t>
            </a:r>
            <a:r>
              <a:rPr lang="en-US" dirty="0"/>
              <a:t> </a:t>
            </a:r>
            <a:r>
              <a:rPr lang="en-US" dirty="0" err="1"/>
              <a:t>stolicí</a:t>
            </a:r>
            <a:r>
              <a:rPr lang="en-US" dirty="0"/>
              <a:t>.</a:t>
            </a:r>
            <a:endParaRPr lang="cs-CZ" dirty="0"/>
          </a:p>
          <a:p>
            <a:pPr lvl="2"/>
            <a:r>
              <a:rPr lang="en-US" dirty="0"/>
              <a:t> </a:t>
            </a:r>
            <a:r>
              <a:rPr lang="en-US" dirty="0" err="1"/>
              <a:t>Časté</a:t>
            </a:r>
            <a:r>
              <a:rPr lang="en-US" dirty="0"/>
              <a:t> je </a:t>
            </a:r>
            <a:r>
              <a:rPr lang="en-US" dirty="0" err="1"/>
              <a:t>krvácení</a:t>
            </a:r>
            <a:r>
              <a:rPr lang="en-US" dirty="0"/>
              <a:t> do </a:t>
            </a:r>
            <a:r>
              <a:rPr lang="en-US" dirty="0" err="1"/>
              <a:t>stolice</a:t>
            </a:r>
            <a:r>
              <a:rPr lang="en-US" dirty="0"/>
              <a:t>. </a:t>
            </a:r>
            <a:endParaRPr lang="cs-CZ" dirty="0"/>
          </a:p>
          <a:p>
            <a:pPr lvl="2"/>
            <a:r>
              <a:rPr lang="en-US" dirty="0" err="1"/>
              <a:t>Asi</a:t>
            </a:r>
            <a:r>
              <a:rPr lang="en-US" dirty="0"/>
              <a:t> 30 %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nádorů</a:t>
            </a:r>
            <a:r>
              <a:rPr lang="en-US" dirty="0"/>
              <a:t> se </a:t>
            </a:r>
            <a:r>
              <a:rPr lang="en-US" dirty="0" err="1"/>
              <a:t>projeví</a:t>
            </a:r>
            <a:r>
              <a:rPr lang="en-US" dirty="0"/>
              <a:t> </a:t>
            </a:r>
            <a:r>
              <a:rPr lang="en-US" dirty="0" err="1"/>
              <a:t>střevní</a:t>
            </a:r>
            <a:r>
              <a:rPr lang="en-US" dirty="0"/>
              <a:t> </a:t>
            </a:r>
            <a:r>
              <a:rPr lang="en-US" dirty="0" err="1"/>
              <a:t>obstrukcí</a:t>
            </a:r>
            <a:r>
              <a:rPr lang="en-US" dirty="0"/>
              <a:t> – </a:t>
            </a:r>
            <a:r>
              <a:rPr lang="en-US" dirty="0" err="1"/>
              <a:t>subileozním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ileozním</a:t>
            </a:r>
            <a:r>
              <a:rPr lang="en-US" dirty="0"/>
              <a:t> </a:t>
            </a:r>
            <a:r>
              <a:rPr lang="en-US" dirty="0" err="1"/>
              <a:t>stavem</a:t>
            </a:r>
            <a:r>
              <a:rPr lang="en-US" dirty="0"/>
              <a:t>.</a:t>
            </a:r>
            <a:endParaRPr lang="cs-CZ" dirty="0"/>
          </a:p>
          <a:p>
            <a:pPr lvl="1"/>
            <a:r>
              <a:rPr lang="cs-CZ" dirty="0"/>
              <a:t>K</a:t>
            </a:r>
            <a:r>
              <a:rPr lang="en-US" dirty="0" err="1"/>
              <a:t>arcinom</a:t>
            </a:r>
            <a:r>
              <a:rPr lang="en-US" dirty="0"/>
              <a:t> </a:t>
            </a:r>
            <a:r>
              <a:rPr lang="en-US" dirty="0" err="1"/>
              <a:t>rekta</a:t>
            </a:r>
            <a:endParaRPr lang="cs-CZ" dirty="0"/>
          </a:p>
          <a:p>
            <a:pPr lvl="2"/>
            <a:r>
              <a:rPr lang="en-US" dirty="0"/>
              <a:t> je </a:t>
            </a:r>
            <a:r>
              <a:rPr lang="en-US" dirty="0" err="1"/>
              <a:t>odchod</a:t>
            </a:r>
            <a:r>
              <a:rPr lang="en-US" dirty="0"/>
              <a:t> </a:t>
            </a:r>
            <a:r>
              <a:rPr lang="en-US" dirty="0" err="1"/>
              <a:t>jasně</a:t>
            </a:r>
            <a:r>
              <a:rPr lang="en-US" dirty="0"/>
              <a:t> </a:t>
            </a:r>
            <a:r>
              <a:rPr lang="en-US" dirty="0" err="1"/>
              <a:t>červené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se </a:t>
            </a:r>
            <a:r>
              <a:rPr lang="en-US" dirty="0" err="1"/>
              <a:t>stolicí</a:t>
            </a:r>
            <a:r>
              <a:rPr lang="en-US" dirty="0"/>
              <a:t>. </a:t>
            </a:r>
            <a:endParaRPr lang="cs-CZ" dirty="0"/>
          </a:p>
          <a:p>
            <a:pPr lvl="2"/>
            <a:r>
              <a:rPr lang="en-US" dirty="0" err="1"/>
              <a:t>Krvácení</a:t>
            </a:r>
            <a:r>
              <a:rPr lang="en-US" dirty="0"/>
              <a:t> </a:t>
            </a:r>
            <a:r>
              <a:rPr lang="en-US" dirty="0" err="1"/>
              <a:t>bývá</a:t>
            </a:r>
            <a:r>
              <a:rPr lang="en-US" dirty="0"/>
              <a:t> </a:t>
            </a:r>
            <a:r>
              <a:rPr lang="en-US" dirty="0" err="1"/>
              <a:t>trvalé</a:t>
            </a:r>
            <a:r>
              <a:rPr lang="en-US" dirty="0"/>
              <a:t>, </a:t>
            </a:r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intenzity</a:t>
            </a:r>
            <a:r>
              <a:rPr lang="en-US" dirty="0"/>
              <a:t>. </a:t>
            </a:r>
            <a:endParaRPr lang="cs-CZ" dirty="0"/>
          </a:p>
          <a:p>
            <a:pPr lvl="2"/>
            <a:r>
              <a:rPr lang="en-US" dirty="0" err="1"/>
              <a:t>bolesti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konečníku</a:t>
            </a:r>
            <a:r>
              <a:rPr lang="en-US" dirty="0"/>
              <a:t>. </a:t>
            </a:r>
            <a:endParaRPr lang="cs-CZ" dirty="0"/>
          </a:p>
          <a:p>
            <a:pPr lvl="2"/>
            <a:r>
              <a:rPr lang="cs-CZ" dirty="0"/>
              <a:t>Syndrom „falešného přítele“</a:t>
            </a:r>
            <a:r>
              <a:rPr lang="en-US" dirty="0"/>
              <a:t> – </a:t>
            </a:r>
            <a:r>
              <a:rPr lang="en-US" dirty="0" err="1"/>
              <a:t>odchod</a:t>
            </a:r>
            <a:r>
              <a:rPr lang="en-US" dirty="0"/>
              <a:t> </a:t>
            </a:r>
            <a:r>
              <a:rPr lang="en-US" dirty="0" err="1"/>
              <a:t>stolice</a:t>
            </a:r>
            <a:r>
              <a:rPr lang="en-US" dirty="0"/>
              <a:t> </a:t>
            </a:r>
            <a:r>
              <a:rPr lang="en-US" dirty="0" err="1"/>
              <a:t>spolu</a:t>
            </a:r>
            <a:r>
              <a:rPr lang="en-US" dirty="0"/>
              <a:t> s </a:t>
            </a:r>
            <a:r>
              <a:rPr lang="en-US" dirty="0" err="1"/>
              <a:t>větr</a:t>
            </a:r>
            <a:r>
              <a:rPr lang="cs-CZ" dirty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85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Kolorektální karcinom - 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Anamnéza, fyzikální vyšetření </a:t>
            </a:r>
          </a:p>
          <a:p>
            <a:pPr lvl="1"/>
            <a:r>
              <a:rPr lang="cs-CZ" dirty="0"/>
              <a:t>Vyšetření konečníku per </a:t>
            </a:r>
            <a:r>
              <a:rPr lang="cs-CZ" dirty="0" err="1"/>
              <a:t>rectum</a:t>
            </a:r>
            <a:r>
              <a:rPr lang="cs-CZ" dirty="0"/>
              <a:t> (základní vyšetření)</a:t>
            </a:r>
          </a:p>
          <a:p>
            <a:r>
              <a:rPr lang="cs-CZ" dirty="0"/>
              <a:t>Endoskopie</a:t>
            </a:r>
          </a:p>
          <a:p>
            <a:pPr lvl="1"/>
            <a:r>
              <a:rPr lang="cs-CZ" dirty="0"/>
              <a:t>Rektoskopie, </a:t>
            </a:r>
            <a:r>
              <a:rPr lang="cs-CZ" dirty="0" err="1"/>
              <a:t>sigmoideoskopie</a:t>
            </a:r>
            <a:r>
              <a:rPr lang="cs-CZ" dirty="0"/>
              <a:t>, kolonoskopie</a:t>
            </a:r>
          </a:p>
          <a:p>
            <a:pPr lvl="1"/>
            <a:r>
              <a:rPr lang="cs-CZ" dirty="0"/>
              <a:t>Umožnuje diagnostiku, odběr histologie, event. snesení či polypů </a:t>
            </a:r>
          </a:p>
          <a:p>
            <a:pPr lvl="1"/>
            <a:r>
              <a:rPr lang="cs-CZ" dirty="0"/>
              <a:t>Alternativou je CT </a:t>
            </a:r>
            <a:r>
              <a:rPr lang="cs-CZ" dirty="0" err="1"/>
              <a:t>kolografie</a:t>
            </a:r>
            <a:r>
              <a:rPr lang="cs-CZ" dirty="0"/>
              <a:t> (radiační zátěž, nemožnost provést biopsii, či MR </a:t>
            </a:r>
            <a:r>
              <a:rPr lang="cs-CZ" dirty="0" err="1"/>
              <a:t>kolografie</a:t>
            </a:r>
            <a:r>
              <a:rPr lang="cs-CZ" dirty="0"/>
              <a:t> (odpadá radiační zátěž, rutinně se neprovádí)</a:t>
            </a:r>
          </a:p>
          <a:p>
            <a:r>
              <a:rPr lang="cs-CZ" dirty="0" err="1"/>
              <a:t>Stagingová</a:t>
            </a:r>
            <a:r>
              <a:rPr lang="cs-CZ" dirty="0"/>
              <a:t> vyšetření (určení klinického stadia „rozsahu“ nemoci)</a:t>
            </a:r>
          </a:p>
          <a:p>
            <a:pPr lvl="1"/>
            <a:r>
              <a:rPr lang="cs-CZ" dirty="0"/>
              <a:t>Důležitý prognostický faktor, důležitý pro volbu terapie </a:t>
            </a:r>
          </a:p>
          <a:p>
            <a:pPr lvl="1"/>
            <a:r>
              <a:rPr lang="cs-CZ" dirty="0" err="1"/>
              <a:t>Endosonografické</a:t>
            </a:r>
            <a:r>
              <a:rPr lang="cs-CZ" dirty="0"/>
              <a:t> vyšetření rekta (TRUS)</a:t>
            </a:r>
          </a:p>
          <a:p>
            <a:pPr lvl="1"/>
            <a:r>
              <a:rPr lang="cs-CZ" dirty="0"/>
              <a:t>CT, MRI, </a:t>
            </a:r>
            <a:r>
              <a:rPr lang="cs-CZ" dirty="0" err="1"/>
              <a:t>sono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RTG plic</a:t>
            </a:r>
          </a:p>
          <a:p>
            <a:pPr lvl="1"/>
            <a:r>
              <a:rPr lang="cs-CZ" dirty="0"/>
              <a:t>PET </a:t>
            </a:r>
            <a:r>
              <a:rPr lang="en-US" dirty="0" err="1"/>
              <a:t>na</a:t>
            </a:r>
            <a:r>
              <a:rPr lang="en-US" dirty="0"/>
              <a:t> pod-</a:t>
            </a:r>
            <a:r>
              <a:rPr lang="en-US" dirty="0" err="1"/>
              <a:t>kladě</a:t>
            </a:r>
            <a:r>
              <a:rPr lang="en-US" dirty="0"/>
              <a:t> </a:t>
            </a:r>
            <a:r>
              <a:rPr lang="en-US" dirty="0" err="1"/>
              <a:t>zjištění</a:t>
            </a:r>
            <a:r>
              <a:rPr lang="en-US" dirty="0"/>
              <a:t> </a:t>
            </a:r>
            <a:r>
              <a:rPr lang="en-US" dirty="0" err="1"/>
              <a:t>zvýšeného</a:t>
            </a:r>
            <a:r>
              <a:rPr lang="en-US" dirty="0"/>
              <a:t> </a:t>
            </a:r>
            <a:r>
              <a:rPr lang="en-US" dirty="0" err="1"/>
              <a:t>metabolického</a:t>
            </a:r>
            <a:r>
              <a:rPr lang="en-US" dirty="0"/>
              <a:t> </a:t>
            </a:r>
            <a:r>
              <a:rPr lang="en-US" dirty="0" err="1"/>
              <a:t>obratu</a:t>
            </a:r>
            <a:r>
              <a:rPr lang="en-US" dirty="0"/>
              <a:t> </a:t>
            </a:r>
            <a:r>
              <a:rPr lang="en-US" dirty="0" err="1"/>
              <a:t>glukózy</a:t>
            </a:r>
            <a:r>
              <a:rPr lang="cs-CZ" dirty="0"/>
              <a:t> může odhalit </a:t>
            </a:r>
            <a:r>
              <a:rPr lang="en-US" dirty="0"/>
              <a:t> </a:t>
            </a:r>
            <a:r>
              <a:rPr lang="en-US" dirty="0" err="1"/>
              <a:t>odhalit</a:t>
            </a:r>
            <a:r>
              <a:rPr lang="en-US" dirty="0"/>
              <a:t> </a:t>
            </a:r>
            <a:r>
              <a:rPr lang="en-US" dirty="0" err="1"/>
              <a:t>klinicky</a:t>
            </a:r>
            <a:r>
              <a:rPr lang="en-US" dirty="0"/>
              <a:t> </a:t>
            </a:r>
            <a:r>
              <a:rPr lang="en-US" dirty="0" err="1"/>
              <a:t>němá</a:t>
            </a:r>
            <a:r>
              <a:rPr lang="en-US" dirty="0"/>
              <a:t> a </a:t>
            </a:r>
            <a:r>
              <a:rPr lang="en-US" dirty="0" err="1"/>
              <a:t>jinými</a:t>
            </a:r>
            <a:r>
              <a:rPr lang="en-US" dirty="0"/>
              <a:t> </a:t>
            </a:r>
            <a:r>
              <a:rPr lang="en-US" dirty="0" err="1"/>
              <a:t>vyšetřeními</a:t>
            </a:r>
            <a:r>
              <a:rPr lang="en-US" dirty="0"/>
              <a:t> </a:t>
            </a:r>
            <a:r>
              <a:rPr lang="en-US" dirty="0" err="1"/>
              <a:t>nezachycená</a:t>
            </a:r>
            <a:r>
              <a:rPr lang="en-US" dirty="0"/>
              <a:t> </a:t>
            </a:r>
            <a:r>
              <a:rPr lang="en-US" dirty="0" err="1"/>
              <a:t>ložiska</a:t>
            </a:r>
            <a:r>
              <a:rPr lang="en-US" dirty="0"/>
              <a:t> </a:t>
            </a:r>
            <a:r>
              <a:rPr lang="en-US" dirty="0" err="1"/>
              <a:t>tumoru</a:t>
            </a:r>
            <a:endParaRPr lang="cs-CZ" dirty="0"/>
          </a:p>
          <a:p>
            <a:pPr lvl="1"/>
            <a:r>
              <a:rPr lang="en-US" dirty="0" err="1"/>
              <a:t>Důležitým</a:t>
            </a:r>
            <a:r>
              <a:rPr lang="en-US" dirty="0"/>
              <a:t> </a:t>
            </a:r>
            <a:r>
              <a:rPr lang="en-US" dirty="0" err="1"/>
              <a:t>vyšetřením</a:t>
            </a:r>
            <a:r>
              <a:rPr lang="en-US" dirty="0"/>
              <a:t> je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peroperační</a:t>
            </a:r>
            <a:r>
              <a:rPr lang="en-US" dirty="0"/>
              <a:t> </a:t>
            </a:r>
            <a:r>
              <a:rPr lang="en-US" dirty="0" err="1"/>
              <a:t>sono-grafické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jater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/>
              <a:t>Laboratorní vyšetření </a:t>
            </a:r>
          </a:p>
          <a:p>
            <a:pPr lvl="1"/>
            <a:r>
              <a:rPr lang="cs-CZ" dirty="0"/>
              <a:t>Test na okultní krvácení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10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KR-CA - 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Laboratorní vyšetření </a:t>
            </a:r>
          </a:p>
          <a:p>
            <a:pPr lvl="1"/>
            <a:r>
              <a:rPr lang="cs-CZ" dirty="0"/>
              <a:t>Test na okultní krvácení - </a:t>
            </a:r>
            <a:r>
              <a:rPr lang="en-US" dirty="0" err="1"/>
              <a:t>průkaz</a:t>
            </a:r>
            <a:r>
              <a:rPr lang="en-US" dirty="0"/>
              <a:t> </a:t>
            </a:r>
            <a:r>
              <a:rPr lang="en-US" dirty="0" err="1"/>
              <a:t>tetracyklické</a:t>
            </a:r>
            <a:r>
              <a:rPr lang="en-US" dirty="0"/>
              <a:t> </a:t>
            </a:r>
            <a:r>
              <a:rPr lang="en-US" dirty="0" err="1"/>
              <a:t>struktury</a:t>
            </a:r>
            <a:r>
              <a:rPr lang="en-US" dirty="0"/>
              <a:t> </a:t>
            </a:r>
            <a:r>
              <a:rPr lang="en-US" dirty="0" err="1"/>
              <a:t>hemu</a:t>
            </a:r>
            <a:r>
              <a:rPr lang="en-US" dirty="0"/>
              <a:t>, </a:t>
            </a:r>
            <a:r>
              <a:rPr lang="en-US" dirty="0" err="1"/>
              <a:t>zabarvení</a:t>
            </a:r>
            <a:r>
              <a:rPr lang="en-US" dirty="0"/>
              <a:t> </a:t>
            </a:r>
            <a:r>
              <a:rPr lang="en-US" dirty="0" err="1"/>
              <a:t>vzniká</a:t>
            </a:r>
            <a:r>
              <a:rPr lang="en-US" dirty="0"/>
              <a:t> </a:t>
            </a:r>
            <a:r>
              <a:rPr lang="en-US" dirty="0" err="1"/>
              <a:t>pseudoperoxidázovou</a:t>
            </a:r>
            <a:r>
              <a:rPr lang="en-US" dirty="0"/>
              <a:t> </a:t>
            </a:r>
            <a:r>
              <a:rPr lang="en-US" dirty="0" err="1"/>
              <a:t>reakcí</a:t>
            </a:r>
            <a:endParaRPr lang="cs-CZ" dirty="0"/>
          </a:p>
          <a:p>
            <a:pPr lvl="2"/>
            <a:r>
              <a:rPr lang="cs-CZ" dirty="0"/>
              <a:t>Nízká citlivost lze brát jako orientační </a:t>
            </a:r>
          </a:p>
          <a:p>
            <a:pPr lvl="2"/>
            <a:r>
              <a:rPr lang="cs-CZ" dirty="0"/>
              <a:t>Dobrý pro </a:t>
            </a:r>
            <a:r>
              <a:rPr lang="cs-CZ" dirty="0" err="1"/>
              <a:t>screening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Nádorové </a:t>
            </a:r>
            <a:r>
              <a:rPr lang="cs-CZ" dirty="0" err="1"/>
              <a:t>markery</a:t>
            </a:r>
            <a:endParaRPr lang="cs-CZ" dirty="0"/>
          </a:p>
          <a:p>
            <a:pPr lvl="2"/>
            <a:r>
              <a:rPr lang="en-US" dirty="0" err="1"/>
              <a:t>karcinoembryonální</a:t>
            </a:r>
            <a:r>
              <a:rPr lang="en-US" dirty="0"/>
              <a:t> antigen (CEA). </a:t>
            </a:r>
            <a:r>
              <a:rPr lang="en-US" dirty="0" err="1"/>
              <a:t>Negativní</a:t>
            </a:r>
            <a:r>
              <a:rPr lang="en-US" dirty="0"/>
              <a:t> </a:t>
            </a:r>
            <a:r>
              <a:rPr lang="en-US" dirty="0" err="1"/>
              <a:t>prognostický</a:t>
            </a:r>
            <a:r>
              <a:rPr lang="en-US" dirty="0"/>
              <a:t> </a:t>
            </a:r>
            <a:r>
              <a:rPr lang="en-US" dirty="0" err="1"/>
              <a:t>význam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předope-račně</a:t>
            </a:r>
            <a:r>
              <a:rPr lang="en-US" dirty="0"/>
              <a:t> </a:t>
            </a:r>
            <a:r>
              <a:rPr lang="en-US" dirty="0" err="1"/>
              <a:t>zvýšená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CEA.</a:t>
            </a:r>
            <a:endParaRPr lang="cs-CZ" dirty="0"/>
          </a:p>
          <a:p>
            <a:pPr lvl="2"/>
            <a:r>
              <a:rPr lang="cs-CZ" dirty="0"/>
              <a:t>vedlejší</a:t>
            </a:r>
            <a:r>
              <a:rPr lang="en-US" dirty="0"/>
              <a:t> marker je </a:t>
            </a:r>
            <a:r>
              <a:rPr lang="en-US" dirty="0" err="1"/>
              <a:t>sledována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CA 19–9. </a:t>
            </a:r>
            <a:endParaRPr lang="cs-CZ" dirty="0"/>
          </a:p>
          <a:p>
            <a:pPr lvl="2"/>
            <a:r>
              <a:rPr lang="en-US" dirty="0" err="1"/>
              <a:t>sledování</a:t>
            </a:r>
            <a:r>
              <a:rPr lang="en-US" dirty="0"/>
              <a:t> </a:t>
            </a:r>
            <a:r>
              <a:rPr lang="en-US" dirty="0" err="1"/>
              <a:t>pacientů</a:t>
            </a:r>
            <a:r>
              <a:rPr lang="en-US" dirty="0"/>
              <a:t> s </a:t>
            </a:r>
            <a:r>
              <a:rPr lang="en-US" dirty="0" err="1"/>
              <a:t>prokázaným</a:t>
            </a:r>
            <a:r>
              <a:rPr lang="en-US" dirty="0"/>
              <a:t> </a:t>
            </a:r>
            <a:r>
              <a:rPr lang="en-US" dirty="0" err="1"/>
              <a:t>nádorovým</a:t>
            </a:r>
            <a:r>
              <a:rPr lang="en-US" dirty="0"/>
              <a:t> </a:t>
            </a:r>
            <a:r>
              <a:rPr lang="en-US" dirty="0" err="1"/>
              <a:t>onemocněním</a:t>
            </a:r>
            <a:r>
              <a:rPr lang="en-US" dirty="0"/>
              <a:t> v </a:t>
            </a:r>
            <a:r>
              <a:rPr lang="en-US" dirty="0" err="1"/>
              <a:t>průběhu</a:t>
            </a:r>
            <a:r>
              <a:rPr lang="en-US" dirty="0"/>
              <a:t> </a:t>
            </a:r>
            <a:r>
              <a:rPr lang="en-US" dirty="0" err="1"/>
              <a:t>léčby</a:t>
            </a:r>
            <a:r>
              <a:rPr lang="en-US" dirty="0"/>
              <a:t> a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kontrolách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léčbě</a:t>
            </a:r>
            <a:r>
              <a:rPr lang="cs-CZ" dirty="0"/>
              <a:t> (ne v rámci preventivních vyšetření)</a:t>
            </a:r>
          </a:p>
          <a:p>
            <a:pPr lvl="1"/>
            <a:r>
              <a:rPr lang="cs-CZ" dirty="0"/>
              <a:t>U žen je nutné gynekologické vyšetření </a:t>
            </a:r>
          </a:p>
          <a:p>
            <a:pPr lvl="1"/>
            <a:r>
              <a:rPr lang="cs-CZ" dirty="0"/>
              <a:t>Vhodné též urologické vyšetření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938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KR-CA – screeningové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screeningový program pro CRCA</a:t>
            </a:r>
          </a:p>
          <a:p>
            <a:pPr lvl="1"/>
            <a:r>
              <a:rPr lang="cs-CZ" dirty="0" err="1"/>
              <a:t>Asymptomatiční</a:t>
            </a:r>
            <a:r>
              <a:rPr lang="cs-CZ" dirty="0"/>
              <a:t> pacienti </a:t>
            </a:r>
            <a:r>
              <a:rPr lang="en-US" dirty="0"/>
              <a:t>od 50 do 54 let </a:t>
            </a:r>
            <a:r>
              <a:rPr lang="cs-CZ" dirty="0"/>
              <a:t>je </a:t>
            </a:r>
            <a:r>
              <a:rPr lang="en-US" dirty="0" err="1"/>
              <a:t>nabízen</a:t>
            </a:r>
            <a:r>
              <a:rPr lang="en-US" dirty="0"/>
              <a:t> </a:t>
            </a:r>
            <a:r>
              <a:rPr lang="en-US" dirty="0" err="1"/>
              <a:t>imunochemický</a:t>
            </a:r>
            <a:r>
              <a:rPr lang="en-US" dirty="0"/>
              <a:t> test (FIT)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okultní</a:t>
            </a:r>
            <a:r>
              <a:rPr lang="en-US" dirty="0"/>
              <a:t> </a:t>
            </a:r>
            <a:r>
              <a:rPr lang="en-US" dirty="0" err="1"/>
              <a:t>krvácení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stolici</a:t>
            </a:r>
            <a:r>
              <a:rPr lang="en-US" dirty="0"/>
              <a:t> v </a:t>
            </a:r>
            <a:r>
              <a:rPr lang="en-US" dirty="0" err="1"/>
              <a:t>jednoročním</a:t>
            </a:r>
            <a:r>
              <a:rPr lang="en-US" dirty="0"/>
              <a:t> </a:t>
            </a:r>
            <a:r>
              <a:rPr lang="en-US" dirty="0" err="1"/>
              <a:t>intervalu</a:t>
            </a:r>
            <a:r>
              <a:rPr lang="en-US" dirty="0"/>
              <a:t> a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pozitivním</a:t>
            </a:r>
            <a:r>
              <a:rPr lang="en-US" dirty="0"/>
              <a:t> </a:t>
            </a:r>
            <a:r>
              <a:rPr lang="en-US" dirty="0" err="1"/>
              <a:t>výsledku</a:t>
            </a:r>
            <a:r>
              <a:rPr lang="en-US" dirty="0"/>
              <a:t> je </a:t>
            </a:r>
            <a:r>
              <a:rPr lang="en-US" dirty="0" err="1"/>
              <a:t>nabídnuta</a:t>
            </a:r>
            <a:r>
              <a:rPr lang="en-US" dirty="0"/>
              <a:t> </a:t>
            </a:r>
            <a:r>
              <a:rPr lang="en-US" dirty="0" err="1"/>
              <a:t>screeningová</a:t>
            </a:r>
            <a:r>
              <a:rPr lang="en-US" dirty="0"/>
              <a:t> </a:t>
            </a:r>
            <a:r>
              <a:rPr lang="en-US" dirty="0" err="1"/>
              <a:t>kolonoskopie</a:t>
            </a:r>
            <a:r>
              <a:rPr lang="en-US" dirty="0"/>
              <a:t>. </a:t>
            </a:r>
            <a:endParaRPr lang="cs-CZ" dirty="0"/>
          </a:p>
          <a:p>
            <a:pPr lvl="1"/>
            <a:r>
              <a:rPr lang="en-US" dirty="0"/>
              <a:t>Od 55 let se </a:t>
            </a:r>
            <a:r>
              <a:rPr lang="en-US" dirty="0" err="1"/>
              <a:t>nabízí</a:t>
            </a:r>
            <a:r>
              <a:rPr lang="en-US" dirty="0"/>
              <a:t> </a:t>
            </a:r>
            <a:r>
              <a:rPr lang="en-US" dirty="0" err="1"/>
              <a:t>výběr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pokračováním</a:t>
            </a:r>
            <a:r>
              <a:rPr lang="en-US" dirty="0"/>
              <a:t> v </a:t>
            </a:r>
            <a:r>
              <a:rPr lang="en-US" dirty="0" err="1"/>
              <a:t>pravidelném</a:t>
            </a:r>
            <a:r>
              <a:rPr lang="en-US" dirty="0"/>
              <a:t> pro-</a:t>
            </a:r>
            <a:r>
              <a:rPr lang="en-US" dirty="0" err="1"/>
              <a:t>vádění</a:t>
            </a:r>
            <a:r>
              <a:rPr lang="en-US" dirty="0"/>
              <a:t> </a:t>
            </a:r>
            <a:r>
              <a:rPr lang="en-US" dirty="0" err="1"/>
              <a:t>testu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okultní</a:t>
            </a:r>
            <a:r>
              <a:rPr lang="en-US" dirty="0"/>
              <a:t> </a:t>
            </a:r>
            <a:r>
              <a:rPr lang="en-US" dirty="0" err="1"/>
              <a:t>krvácení</a:t>
            </a:r>
            <a:r>
              <a:rPr lang="en-US" dirty="0"/>
              <a:t>, ale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dvou-letých</a:t>
            </a:r>
            <a:r>
              <a:rPr lang="en-US" dirty="0"/>
              <a:t> </a:t>
            </a:r>
            <a:r>
              <a:rPr lang="en-US" dirty="0" err="1"/>
              <a:t>intervalech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provedení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primární</a:t>
            </a:r>
            <a:r>
              <a:rPr lang="en-US" dirty="0"/>
              <a:t> </a:t>
            </a:r>
            <a:r>
              <a:rPr lang="en-US" dirty="0" err="1"/>
              <a:t>screeningové</a:t>
            </a:r>
            <a:r>
              <a:rPr lang="en-US" dirty="0"/>
              <a:t> </a:t>
            </a:r>
            <a:r>
              <a:rPr lang="en-US" dirty="0" err="1"/>
              <a:t>kolononoskopie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se 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negativního</a:t>
            </a:r>
            <a:r>
              <a:rPr lang="en-US" dirty="0"/>
              <a:t> </a:t>
            </a:r>
            <a:r>
              <a:rPr lang="en-US" dirty="0" err="1"/>
              <a:t>nálezu</a:t>
            </a:r>
            <a:r>
              <a:rPr lang="en-US" dirty="0"/>
              <a:t> </a:t>
            </a:r>
            <a:r>
              <a:rPr lang="en-US" dirty="0" err="1"/>
              <a:t>opakuje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10 let </a:t>
            </a:r>
          </a:p>
        </p:txBody>
      </p:sp>
    </p:spTree>
    <p:extLst>
      <p:ext uri="{BB962C8B-B14F-4D97-AF65-F5344CB8AC3E}">
        <p14:creationId xmlns:p14="http://schemas.microsoft.com/office/powerpoint/2010/main" val="36788021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KR-CA – léčba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Multidisciplinární přístup (</a:t>
            </a:r>
            <a:r>
              <a:rPr lang="en-US" dirty="0" err="1"/>
              <a:t>klinickéh</a:t>
            </a:r>
            <a:r>
              <a:rPr lang="cs-CZ" dirty="0"/>
              <a:t>ý onkolog, </a:t>
            </a:r>
            <a:r>
              <a:rPr lang="en-US" dirty="0" err="1"/>
              <a:t>radioterapeut</a:t>
            </a:r>
            <a:r>
              <a:rPr lang="en-US" dirty="0"/>
              <a:t>, </a:t>
            </a:r>
            <a:r>
              <a:rPr lang="en-US" dirty="0" err="1"/>
              <a:t>radiodiagnostik</a:t>
            </a:r>
            <a:r>
              <a:rPr lang="en-US" dirty="0"/>
              <a:t>, </a:t>
            </a:r>
            <a:r>
              <a:rPr lang="en-US" dirty="0" err="1"/>
              <a:t>chirurg</a:t>
            </a:r>
            <a:r>
              <a:rPr lang="en-US" dirty="0"/>
              <a:t>, </a:t>
            </a:r>
            <a:r>
              <a:rPr lang="en-US" dirty="0" err="1"/>
              <a:t>patolog</a:t>
            </a:r>
            <a:r>
              <a:rPr lang="en-US" dirty="0"/>
              <a:t> event.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klinickéh</a:t>
            </a:r>
            <a:r>
              <a:rPr lang="cs-CZ" dirty="0"/>
              <a:t>ý</a:t>
            </a:r>
            <a:r>
              <a:rPr lang="en-US" dirty="0"/>
              <a:t> </a:t>
            </a:r>
            <a:r>
              <a:rPr lang="en-US" dirty="0" err="1"/>
              <a:t>psycholog</a:t>
            </a:r>
            <a:r>
              <a:rPr lang="cs-CZ" dirty="0"/>
              <a:t>)</a:t>
            </a:r>
          </a:p>
          <a:p>
            <a:r>
              <a:rPr lang="cs-CZ" dirty="0"/>
              <a:t>Základem léčby je léčba chirurgická </a:t>
            </a:r>
          </a:p>
          <a:p>
            <a:pPr lvl="1"/>
            <a:r>
              <a:rPr lang="cs-CZ" dirty="0"/>
              <a:t>kurativní resekce postiženého úseku a přilehlého mezenteria a odstranění regionálních mízních uzlin (minimálně je požadováno vyš. 12 uzlin patologem)</a:t>
            </a:r>
          </a:p>
          <a:p>
            <a:pPr lvl="1"/>
            <a:r>
              <a:rPr lang="cs-CZ" dirty="0"/>
              <a:t>Případná resekce metastáz (alternativou je destrukce metastáz (jaterních) radiofrekvenční ablací</a:t>
            </a:r>
          </a:p>
          <a:p>
            <a:r>
              <a:rPr lang="cs-CZ" dirty="0"/>
              <a:t>Radioterapie</a:t>
            </a:r>
          </a:p>
          <a:p>
            <a:pPr lvl="1"/>
            <a:r>
              <a:rPr lang="cs-CZ" dirty="0"/>
              <a:t>Zářením se u karcinomů rekta před chirurgickým výkonem může </a:t>
            </a:r>
            <a:r>
              <a:rPr lang="cs-CZ" dirty="0" err="1"/>
              <a:t>zlepit</a:t>
            </a:r>
            <a:r>
              <a:rPr lang="cs-CZ" dirty="0"/>
              <a:t> </a:t>
            </a:r>
            <a:r>
              <a:rPr lang="cs-CZ" dirty="0" err="1"/>
              <a:t>staging</a:t>
            </a:r>
            <a:r>
              <a:rPr lang="cs-CZ" dirty="0"/>
              <a:t> </a:t>
            </a:r>
            <a:r>
              <a:rPr lang="cs-CZ" dirty="0" err="1"/>
              <a:t>nároru</a:t>
            </a:r>
            <a:endParaRPr lang="cs-CZ" dirty="0"/>
          </a:p>
          <a:p>
            <a:pPr lvl="1"/>
            <a:r>
              <a:rPr lang="cs-CZ" dirty="0"/>
              <a:t>Radioterapie na oblast rekta může mít i kurativní záměr</a:t>
            </a:r>
          </a:p>
          <a:p>
            <a:pPr lvl="1"/>
            <a:r>
              <a:rPr lang="cs-CZ" dirty="0"/>
              <a:t>Radioterapie paliativní (např. kostní metastázy)</a:t>
            </a:r>
          </a:p>
          <a:p>
            <a:r>
              <a:rPr lang="cs-CZ" dirty="0"/>
              <a:t>Chemoterapie </a:t>
            </a:r>
          </a:p>
          <a:p>
            <a:pPr lvl="1"/>
            <a:r>
              <a:rPr lang="cs-CZ" dirty="0"/>
              <a:t>Adjuvantní </a:t>
            </a:r>
          </a:p>
          <a:p>
            <a:pPr lvl="2"/>
            <a:r>
              <a:rPr lang="cs-CZ" dirty="0"/>
              <a:t>terapie ke zničení </a:t>
            </a:r>
            <a:r>
              <a:rPr lang="cs-CZ" dirty="0" err="1"/>
              <a:t>mikrometastáz</a:t>
            </a:r>
            <a:r>
              <a:rPr lang="cs-CZ" dirty="0"/>
              <a:t> (u III klinického stadia, někdy u II)</a:t>
            </a:r>
          </a:p>
          <a:p>
            <a:pPr lvl="2"/>
            <a:r>
              <a:rPr lang="cs-CZ" dirty="0"/>
              <a:t>Na </a:t>
            </a:r>
            <a:r>
              <a:rPr lang="cs-CZ" dirty="0" err="1"/>
              <a:t>bazi</a:t>
            </a:r>
            <a:r>
              <a:rPr lang="cs-CZ" dirty="0"/>
              <a:t> 5 </a:t>
            </a:r>
            <a:r>
              <a:rPr lang="cs-CZ" dirty="0" err="1"/>
              <a:t>fluorouracilu</a:t>
            </a:r>
            <a:r>
              <a:rPr lang="cs-CZ" dirty="0"/>
              <a:t> a </a:t>
            </a:r>
            <a:r>
              <a:rPr lang="cs-CZ" dirty="0" err="1"/>
              <a:t>leukovorinu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Paliativní chemoterapie</a:t>
            </a:r>
          </a:p>
          <a:p>
            <a:pPr lvl="2"/>
            <a:r>
              <a:rPr lang="cs-CZ" dirty="0"/>
              <a:t>U </a:t>
            </a:r>
            <a:r>
              <a:rPr lang="cs-CZ" dirty="0" err="1"/>
              <a:t>disseminovaného</a:t>
            </a:r>
            <a:r>
              <a:rPr lang="cs-CZ" dirty="0"/>
              <a:t> onemocnění</a:t>
            </a:r>
          </a:p>
          <a:p>
            <a:pPr lvl="2"/>
            <a:r>
              <a:rPr lang="cs-CZ" dirty="0"/>
              <a:t>Prodlužuje přežití v řádu měsíc</a:t>
            </a:r>
          </a:p>
          <a:p>
            <a:pPr lvl="2"/>
            <a:r>
              <a:rPr lang="en-US" dirty="0" err="1"/>
              <a:t>biologická</a:t>
            </a:r>
            <a:r>
              <a:rPr lang="en-US" dirty="0"/>
              <a:t> </a:t>
            </a:r>
            <a:r>
              <a:rPr lang="en-US" dirty="0" err="1"/>
              <a:t>léčba</a:t>
            </a:r>
            <a:r>
              <a:rPr lang="en-US" dirty="0"/>
              <a:t>. </a:t>
            </a:r>
            <a:r>
              <a:rPr lang="en-US" dirty="0" err="1"/>
              <a:t>Jde</a:t>
            </a:r>
            <a:r>
              <a:rPr lang="en-US" dirty="0"/>
              <a:t> o </a:t>
            </a:r>
            <a:r>
              <a:rPr lang="en-US" dirty="0" err="1"/>
              <a:t>monoklonální</a:t>
            </a:r>
            <a:r>
              <a:rPr lang="en-US" dirty="0"/>
              <a:t> </a:t>
            </a:r>
            <a:r>
              <a:rPr lang="en-US" dirty="0" err="1"/>
              <a:t>protilátky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VEGF (</a:t>
            </a:r>
            <a:r>
              <a:rPr lang="en-US" dirty="0" err="1"/>
              <a:t>vaskulárnímu</a:t>
            </a:r>
            <a:r>
              <a:rPr lang="en-US" dirty="0"/>
              <a:t> </a:t>
            </a:r>
            <a:r>
              <a:rPr lang="en-US" dirty="0" err="1"/>
              <a:t>endoteliálnímu</a:t>
            </a:r>
            <a:r>
              <a:rPr lang="en-US" dirty="0"/>
              <a:t> </a:t>
            </a:r>
            <a:r>
              <a:rPr lang="en-US" dirty="0" err="1"/>
              <a:t>růstovému</a:t>
            </a:r>
            <a:r>
              <a:rPr lang="en-US" dirty="0"/>
              <a:t> </a:t>
            </a:r>
            <a:r>
              <a:rPr lang="en-US" dirty="0" err="1"/>
              <a:t>faktoru</a:t>
            </a:r>
            <a:r>
              <a:rPr lang="en-US" dirty="0"/>
              <a:t>) a </a:t>
            </a:r>
            <a:r>
              <a:rPr lang="en-US" dirty="0" err="1"/>
              <a:t>receptoru</a:t>
            </a:r>
            <a:r>
              <a:rPr lang="en-US" dirty="0"/>
              <a:t> pro EGF (</a:t>
            </a:r>
            <a:r>
              <a:rPr lang="en-US" dirty="0" err="1"/>
              <a:t>epidermální</a:t>
            </a:r>
            <a:r>
              <a:rPr lang="en-US" dirty="0"/>
              <a:t> </a:t>
            </a:r>
            <a:r>
              <a:rPr lang="en-US" dirty="0" err="1"/>
              <a:t>růstový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). </a:t>
            </a:r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2587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KR-CA – endoskopie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význam</a:t>
            </a:r>
            <a:r>
              <a:rPr lang="en-US" dirty="0"/>
              <a:t> v </a:t>
            </a:r>
            <a:r>
              <a:rPr lang="en-US" dirty="0" err="1"/>
              <a:t>diagnostice</a:t>
            </a:r>
            <a:r>
              <a:rPr lang="en-US" dirty="0"/>
              <a:t> </a:t>
            </a:r>
            <a:r>
              <a:rPr lang="en-US" dirty="0" err="1"/>
              <a:t>onemocnění</a:t>
            </a:r>
            <a:r>
              <a:rPr lang="en-US" dirty="0"/>
              <a:t> a </a:t>
            </a:r>
            <a:r>
              <a:rPr lang="en-US" dirty="0" err="1"/>
              <a:t>následné</a:t>
            </a:r>
            <a:r>
              <a:rPr lang="en-US" dirty="0"/>
              <a:t> </a:t>
            </a:r>
            <a:r>
              <a:rPr lang="en-US" dirty="0" err="1"/>
              <a:t>dispenzarizaci</a:t>
            </a:r>
            <a:r>
              <a:rPr lang="en-US" dirty="0"/>
              <a:t> </a:t>
            </a:r>
            <a:r>
              <a:rPr lang="en-US" dirty="0" err="1"/>
              <a:t>pacientů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léčbě</a:t>
            </a:r>
            <a:r>
              <a:rPr lang="en-US" dirty="0"/>
              <a:t>. </a:t>
            </a:r>
            <a:endParaRPr lang="cs-CZ" dirty="0"/>
          </a:p>
          <a:p>
            <a:endParaRPr lang="cs-CZ" dirty="0"/>
          </a:p>
          <a:p>
            <a:r>
              <a:rPr lang="en-US" dirty="0" err="1"/>
              <a:t>kurativní</a:t>
            </a:r>
            <a:r>
              <a:rPr lang="en-US" dirty="0"/>
              <a:t> </a:t>
            </a:r>
            <a:r>
              <a:rPr lang="en-US" dirty="0" err="1"/>
              <a:t>léčb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prekanceróz</a:t>
            </a:r>
            <a:r>
              <a:rPr lang="en-US" dirty="0"/>
              <a:t> (</a:t>
            </a:r>
            <a:r>
              <a:rPr lang="cs-CZ" dirty="0"/>
              <a:t>adenomů</a:t>
            </a:r>
            <a:r>
              <a:rPr lang="en-US" dirty="0"/>
              <a:t>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časných</a:t>
            </a:r>
            <a:r>
              <a:rPr lang="en-US" dirty="0"/>
              <a:t> </a:t>
            </a:r>
            <a:r>
              <a:rPr lang="en-US" dirty="0" err="1"/>
              <a:t>stádií</a:t>
            </a:r>
            <a:r>
              <a:rPr lang="en-US" dirty="0"/>
              <a:t> KR-CA (carcinoma in situ, pT1), </a:t>
            </a:r>
            <a:endParaRPr lang="cs-CZ" dirty="0"/>
          </a:p>
          <a:p>
            <a:pPr lvl="1"/>
            <a:r>
              <a:rPr lang="en-US" dirty="0" err="1"/>
              <a:t>polypektomi</a:t>
            </a:r>
            <a:r>
              <a:rPr lang="cs-CZ" dirty="0"/>
              <a:t>e</a:t>
            </a:r>
            <a:r>
              <a:rPr lang="en-US" dirty="0"/>
              <a:t> (EPE),</a:t>
            </a:r>
          </a:p>
          <a:p>
            <a:pPr lvl="1"/>
            <a:r>
              <a:rPr lang="en-US" dirty="0" err="1"/>
              <a:t>endoskopick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mukozální</a:t>
            </a:r>
            <a:r>
              <a:rPr lang="en-US" dirty="0"/>
              <a:t> </a:t>
            </a:r>
            <a:r>
              <a:rPr lang="en-US" dirty="0" err="1"/>
              <a:t>resekci</a:t>
            </a:r>
            <a:r>
              <a:rPr lang="en-US" dirty="0"/>
              <a:t> (EMR),</a:t>
            </a:r>
          </a:p>
          <a:p>
            <a:pPr lvl="1"/>
            <a:r>
              <a:rPr lang="en-US" dirty="0" err="1"/>
              <a:t>Endoskopick</a:t>
            </a:r>
            <a:r>
              <a:rPr lang="cs-CZ" dirty="0" err="1"/>
              <a:t>ká</a:t>
            </a:r>
            <a:r>
              <a:rPr lang="cs-CZ" dirty="0"/>
              <a:t> </a:t>
            </a:r>
            <a:r>
              <a:rPr lang="en-US" dirty="0" err="1"/>
              <a:t>submukózní</a:t>
            </a:r>
            <a:r>
              <a:rPr lang="en-US" dirty="0"/>
              <a:t> </a:t>
            </a:r>
            <a:r>
              <a:rPr lang="en-US" dirty="0" err="1"/>
              <a:t>disekc</a:t>
            </a:r>
            <a:r>
              <a:rPr lang="cs-CZ" dirty="0"/>
              <a:t>e</a:t>
            </a:r>
            <a:r>
              <a:rPr lang="en-US" dirty="0"/>
              <a:t> (ESD) – </a:t>
            </a:r>
            <a:r>
              <a:rPr lang="en-US" dirty="0" err="1"/>
              <a:t>odstranění</a:t>
            </a:r>
            <a:r>
              <a:rPr lang="en-US" dirty="0"/>
              <a:t> </a:t>
            </a:r>
            <a:r>
              <a:rPr lang="en-US" dirty="0" err="1"/>
              <a:t>polypu</a:t>
            </a:r>
            <a:r>
              <a:rPr lang="en-US" dirty="0"/>
              <a:t> </a:t>
            </a:r>
            <a:r>
              <a:rPr lang="en-US" dirty="0" err="1"/>
              <a:t>dohromady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se </a:t>
            </a:r>
            <a:r>
              <a:rPr lang="en-US" dirty="0" err="1"/>
              <a:t>submukózou</a:t>
            </a:r>
            <a:r>
              <a:rPr lang="en-US" dirty="0"/>
              <a:t>.</a:t>
            </a:r>
          </a:p>
          <a:p>
            <a:endParaRPr lang="cs-CZ" dirty="0"/>
          </a:p>
          <a:p>
            <a:r>
              <a:rPr lang="en-US" dirty="0" err="1"/>
              <a:t>Paliativní</a:t>
            </a:r>
            <a:r>
              <a:rPr lang="en-US" dirty="0"/>
              <a:t> </a:t>
            </a:r>
            <a:r>
              <a:rPr lang="en-US" dirty="0" err="1"/>
              <a:t>léčba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 err="1"/>
              <a:t>Aplikace</a:t>
            </a:r>
            <a:r>
              <a:rPr lang="en-US" dirty="0"/>
              <a:t> </a:t>
            </a:r>
            <a:r>
              <a:rPr lang="en-US" dirty="0" err="1"/>
              <a:t>metalického</a:t>
            </a:r>
            <a:r>
              <a:rPr lang="en-US" dirty="0"/>
              <a:t> </a:t>
            </a:r>
            <a:endParaRPr lang="cs-CZ" dirty="0"/>
          </a:p>
          <a:p>
            <a:pPr lvl="2"/>
            <a:r>
              <a:rPr lang="en-US" dirty="0"/>
              <a:t>u </a:t>
            </a:r>
            <a:r>
              <a:rPr lang="en-US" dirty="0" err="1"/>
              <a:t>akutních</a:t>
            </a:r>
            <a:r>
              <a:rPr lang="en-US" dirty="0"/>
              <a:t> </a:t>
            </a:r>
            <a:r>
              <a:rPr lang="en-US" dirty="0" err="1"/>
              <a:t>střevních</a:t>
            </a:r>
            <a:r>
              <a:rPr lang="en-US" dirty="0"/>
              <a:t> </a:t>
            </a:r>
            <a:r>
              <a:rPr lang="en-US" dirty="0" err="1"/>
              <a:t>obstrukcí</a:t>
            </a:r>
            <a:r>
              <a:rPr lang="en-US" dirty="0"/>
              <a:t> k </a:t>
            </a:r>
            <a:r>
              <a:rPr lang="en-US" dirty="0" err="1"/>
              <a:t>přečkání</a:t>
            </a:r>
            <a:r>
              <a:rPr lang="en-US" dirty="0"/>
              <a:t> </a:t>
            </a:r>
            <a:r>
              <a:rPr lang="en-US" dirty="0" err="1"/>
              <a:t>doby</a:t>
            </a:r>
            <a:r>
              <a:rPr lang="en-US" dirty="0"/>
              <a:t> do </a:t>
            </a:r>
            <a:r>
              <a:rPr lang="en-US" dirty="0" err="1"/>
              <a:t>operačního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,</a:t>
            </a:r>
            <a:endParaRPr lang="cs-CZ" dirty="0"/>
          </a:p>
          <a:p>
            <a:pPr lvl="2"/>
            <a:r>
              <a:rPr lang="en-US" dirty="0"/>
              <a:t>u </a:t>
            </a:r>
            <a:r>
              <a:rPr lang="en-US" dirty="0" err="1"/>
              <a:t>inoperabilních</a:t>
            </a:r>
            <a:r>
              <a:rPr lang="en-US" dirty="0"/>
              <a:t> a </a:t>
            </a:r>
            <a:r>
              <a:rPr lang="en-US" dirty="0" err="1"/>
              <a:t>generalizovaných</a:t>
            </a:r>
            <a:r>
              <a:rPr lang="en-US" dirty="0"/>
              <a:t> </a:t>
            </a:r>
            <a:r>
              <a:rPr lang="en-US" dirty="0" err="1"/>
              <a:t>karcinomů</a:t>
            </a:r>
            <a:r>
              <a:rPr lang="en-US" dirty="0"/>
              <a:t> v </a:t>
            </a:r>
            <a:r>
              <a:rPr lang="en-US" dirty="0" err="1"/>
              <a:t>posledních</a:t>
            </a:r>
            <a:r>
              <a:rPr lang="en-US" dirty="0"/>
              <a:t> </a:t>
            </a:r>
            <a:r>
              <a:rPr lang="en-US" dirty="0" err="1"/>
              <a:t>stádiích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zlepšení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pacienta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950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z 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638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k GIT 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Projevy závisí na </a:t>
            </a:r>
            <a:r>
              <a:rPr lang="cs-CZ" dirty="0" err="1"/>
              <a:t>mistě</a:t>
            </a:r>
            <a:r>
              <a:rPr lang="cs-CZ" dirty="0"/>
              <a:t>, etiologii a velikosti ztráty</a:t>
            </a:r>
          </a:p>
          <a:p>
            <a:r>
              <a:rPr lang="cs-CZ" dirty="0"/>
              <a:t>Klinické projevy</a:t>
            </a:r>
          </a:p>
          <a:p>
            <a:pPr lvl="1"/>
            <a:r>
              <a:rPr lang="cs-CZ" dirty="0"/>
              <a:t>Hemateméza</a:t>
            </a:r>
          </a:p>
          <a:p>
            <a:pPr lvl="2"/>
            <a:r>
              <a:rPr lang="cs-CZ" dirty="0"/>
              <a:t>Zvracení krve, krvácení z horní části GIT (nad </a:t>
            </a:r>
            <a:r>
              <a:rPr lang="cs-CZ" dirty="0" err="1"/>
              <a:t>Treitzovým</a:t>
            </a:r>
            <a:r>
              <a:rPr lang="cs-CZ" dirty="0"/>
              <a:t> </a:t>
            </a:r>
            <a:r>
              <a:rPr lang="cs-CZ" dirty="0" err="1"/>
              <a:t>ligamentem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Jasně červená krev (</a:t>
            </a:r>
            <a:r>
              <a:rPr lang="cs-CZ" dirty="0" err="1"/>
              <a:t>čerstrvá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Vzhledu kávové sedliny (starší, natrávená)</a:t>
            </a:r>
          </a:p>
          <a:p>
            <a:pPr lvl="1"/>
            <a:r>
              <a:rPr lang="cs-CZ" dirty="0" err="1"/>
              <a:t>Meléna</a:t>
            </a:r>
            <a:endParaRPr lang="cs-CZ" dirty="0"/>
          </a:p>
          <a:p>
            <a:pPr lvl="2"/>
            <a:r>
              <a:rPr lang="cs-CZ" dirty="0" err="1"/>
              <a:t>Nátrávená</a:t>
            </a:r>
            <a:r>
              <a:rPr lang="cs-CZ" dirty="0"/>
              <a:t>, dehtovitá (černá), typicky páchnoucí stolice</a:t>
            </a:r>
          </a:p>
          <a:p>
            <a:pPr lvl="2"/>
            <a:r>
              <a:rPr lang="cs-CZ" dirty="0"/>
              <a:t>Projeví se při ztrátě nejméně 50 ml krve </a:t>
            </a:r>
          </a:p>
          <a:p>
            <a:pPr lvl="1"/>
            <a:r>
              <a:rPr lang="cs-CZ" dirty="0"/>
              <a:t>Enteroragie(</a:t>
            </a:r>
            <a:r>
              <a:rPr lang="cs-CZ" dirty="0" err="1"/>
              <a:t>hematochezie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Odchod jasně červené krve konečníkem</a:t>
            </a:r>
          </a:p>
          <a:p>
            <a:pPr lvl="2"/>
            <a:r>
              <a:rPr lang="cs-CZ" dirty="0"/>
              <a:t>Krvácení z dolní části trávicího traktu (pod </a:t>
            </a:r>
            <a:r>
              <a:rPr lang="cs-CZ" dirty="0" err="1"/>
              <a:t>Treitzovým</a:t>
            </a:r>
            <a:r>
              <a:rPr lang="cs-CZ" dirty="0"/>
              <a:t> lig., resp. </a:t>
            </a:r>
            <a:r>
              <a:rPr lang="cs-CZ" dirty="0" err="1"/>
              <a:t>duodenojejunálním</a:t>
            </a:r>
            <a:r>
              <a:rPr lang="cs-CZ" dirty="0"/>
              <a:t> ohbím</a:t>
            </a:r>
          </a:p>
          <a:p>
            <a:pPr lvl="2"/>
            <a:r>
              <a:rPr lang="cs-CZ" dirty="0"/>
              <a:t>Event. Masivní krvácení z horního GIT („rychle </a:t>
            </a:r>
            <a:r>
              <a:rPr lang="cs-CZ" dirty="0" err="1"/>
              <a:t>pasážovaná</a:t>
            </a:r>
            <a:r>
              <a:rPr lang="cs-CZ" dirty="0"/>
              <a:t> </a:t>
            </a:r>
            <a:r>
              <a:rPr lang="cs-CZ" dirty="0" err="1"/>
              <a:t>meléna</a:t>
            </a:r>
            <a:r>
              <a:rPr lang="cs-CZ" dirty="0"/>
              <a:t>“)</a:t>
            </a:r>
          </a:p>
          <a:p>
            <a:pPr lvl="1"/>
            <a:r>
              <a:rPr lang="cs-CZ" dirty="0"/>
              <a:t>Krvácení okultní </a:t>
            </a:r>
          </a:p>
        </p:txBody>
      </p:sp>
    </p:spTree>
    <p:extLst>
      <p:ext uri="{BB962C8B-B14F-4D97-AF65-F5344CB8AC3E}">
        <p14:creationId xmlns:p14="http://schemas.microsoft.com/office/powerpoint/2010/main" val="153999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Etiopatogeneze – H. </a:t>
            </a:r>
            <a:r>
              <a:rPr lang="cs-CZ" dirty="0" err="1"/>
              <a:t>pylori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H. </a:t>
            </a:r>
            <a:r>
              <a:rPr lang="cs-CZ" dirty="0" err="1"/>
              <a:t>pylori</a:t>
            </a:r>
            <a:r>
              <a:rPr lang="cs-CZ" dirty="0"/>
              <a:t> má mezi agresivními faktory výjimečnou roli</a:t>
            </a:r>
          </a:p>
          <a:p>
            <a:pPr marL="0" indent="0">
              <a:buNone/>
            </a:pPr>
            <a:r>
              <a:rPr lang="cs-CZ" dirty="0"/>
              <a:t>(VCHGD je tedy svou podstatou vlastně infekční choroba)</a:t>
            </a:r>
          </a:p>
          <a:p>
            <a:pPr>
              <a:buFontTx/>
              <a:buChar char="-"/>
            </a:pPr>
            <a:r>
              <a:rPr lang="en-US" dirty="0" err="1"/>
              <a:t>kolonizuje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žaludeční</a:t>
            </a:r>
            <a:r>
              <a:rPr lang="en-US" dirty="0"/>
              <a:t> </a:t>
            </a:r>
            <a:r>
              <a:rPr lang="en-US" dirty="0" err="1"/>
              <a:t>sliznici</a:t>
            </a:r>
            <a:r>
              <a:rPr lang="en-US" dirty="0"/>
              <a:t>, v </a:t>
            </a:r>
            <a:r>
              <a:rPr lang="en-US" dirty="0" err="1"/>
              <a:t>duodenu</a:t>
            </a:r>
            <a:r>
              <a:rPr lang="en-US" dirty="0"/>
              <a:t> </a:t>
            </a:r>
            <a:r>
              <a:rPr lang="en-US" dirty="0" err="1"/>
              <a:t>žaludeční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en-US" dirty="0" err="1"/>
              <a:t>metaplastickou</a:t>
            </a:r>
            <a:r>
              <a:rPr lang="en-US" dirty="0"/>
              <a:t> </a:t>
            </a:r>
            <a:r>
              <a:rPr lang="en-US" dirty="0" err="1"/>
              <a:t>sliznici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Jeho odstranění je jedním z pilířů léčby VCHGD</a:t>
            </a:r>
          </a:p>
          <a:p>
            <a:pPr marL="0" indent="0">
              <a:buNone/>
            </a:pPr>
            <a:r>
              <a:rPr lang="cs-CZ" dirty="0"/>
              <a:t>    ( ATB spolu s léky </a:t>
            </a:r>
            <a:r>
              <a:rPr lang="cs-CZ" dirty="0" err="1"/>
              <a:t>tlumícimi</a:t>
            </a:r>
            <a:r>
              <a:rPr lang="cs-CZ" dirty="0"/>
              <a:t> žaludeční sekreci ) </a:t>
            </a:r>
          </a:p>
          <a:p>
            <a:pPr>
              <a:buFontTx/>
              <a:buChar char="-"/>
            </a:pPr>
            <a:r>
              <a:rPr lang="cs-CZ" dirty="0"/>
              <a:t>G – tyčinka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Jana\Desktop\obrázky\H. pyl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112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912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do GIT – příčiny horní GIT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Jícen</a:t>
            </a:r>
          </a:p>
          <a:p>
            <a:pPr lvl="1"/>
            <a:r>
              <a:rPr lang="cs-CZ" dirty="0"/>
              <a:t>Jícnové varixy (viz kapitola o </a:t>
            </a:r>
            <a:r>
              <a:rPr lang="cs-CZ" dirty="0" err="1"/>
              <a:t>cirhoze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Syndrom </a:t>
            </a:r>
            <a:r>
              <a:rPr lang="cs-CZ" dirty="0" err="1"/>
              <a:t>Mallory</a:t>
            </a:r>
            <a:r>
              <a:rPr lang="cs-CZ" dirty="0"/>
              <a:t> Weisse (zvracením vytvořená trhlinka v aborálním jícnu </a:t>
            </a:r>
          </a:p>
          <a:p>
            <a:pPr lvl="1"/>
            <a:r>
              <a:rPr lang="cs-CZ" dirty="0"/>
              <a:t>Záněty (nejčastěji refluxní </a:t>
            </a:r>
            <a:r>
              <a:rPr lang="cs-CZ" dirty="0" err="1"/>
              <a:t>esofagitida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Jícnový vřed způsobený NSAID</a:t>
            </a:r>
          </a:p>
          <a:p>
            <a:pPr lvl="1"/>
            <a:r>
              <a:rPr lang="cs-CZ" dirty="0"/>
              <a:t>nádory</a:t>
            </a:r>
          </a:p>
          <a:p>
            <a:r>
              <a:rPr lang="cs-CZ" dirty="0"/>
              <a:t>Žaludek a dvanácterník</a:t>
            </a:r>
          </a:p>
          <a:p>
            <a:pPr lvl="1"/>
            <a:r>
              <a:rPr lang="cs-CZ" dirty="0"/>
              <a:t>Vřed (vředová choroba, vřed při NSAID, stresový</a:t>
            </a:r>
          </a:p>
          <a:p>
            <a:pPr lvl="1"/>
            <a:r>
              <a:rPr lang="cs-CZ" dirty="0" err="1"/>
              <a:t>Gastropaghie</a:t>
            </a:r>
            <a:r>
              <a:rPr lang="cs-CZ" dirty="0"/>
              <a:t> (včetně portální)</a:t>
            </a:r>
          </a:p>
          <a:p>
            <a:pPr lvl="1"/>
            <a:r>
              <a:rPr lang="cs-CZ" dirty="0"/>
              <a:t>Eroze </a:t>
            </a:r>
          </a:p>
          <a:p>
            <a:pPr lvl="1"/>
            <a:r>
              <a:rPr lang="cs-CZ" dirty="0" err="1"/>
              <a:t>Dieulafoyova</a:t>
            </a:r>
            <a:r>
              <a:rPr lang="cs-CZ" dirty="0"/>
              <a:t> léze (</a:t>
            </a:r>
            <a:r>
              <a:rPr lang="en-US" i="1" dirty="0" err="1"/>
              <a:t>vaskulární</a:t>
            </a:r>
            <a:r>
              <a:rPr lang="en-US" i="1" dirty="0"/>
              <a:t> </a:t>
            </a:r>
            <a:r>
              <a:rPr lang="en-US" i="1" dirty="0" err="1"/>
              <a:t>léz</a:t>
            </a:r>
            <a:r>
              <a:rPr lang="cs-CZ" i="1" dirty="0"/>
              <a:t>e, přítomnost </a:t>
            </a:r>
            <a:r>
              <a:rPr lang="en-US" i="1" dirty="0"/>
              <a:t> </a:t>
            </a:r>
            <a:r>
              <a:rPr lang="en-US" i="1" dirty="0" err="1"/>
              <a:t>abnormálně</a:t>
            </a:r>
            <a:r>
              <a:rPr lang="en-US" i="1" dirty="0"/>
              <a:t> </a:t>
            </a:r>
            <a:r>
              <a:rPr lang="en-US" i="1" dirty="0" err="1"/>
              <a:t>vinuté</a:t>
            </a:r>
            <a:r>
              <a:rPr lang="en-US" i="1" dirty="0"/>
              <a:t> </a:t>
            </a:r>
            <a:r>
              <a:rPr lang="en-US" i="1" dirty="0" err="1"/>
              <a:t>arterie</a:t>
            </a:r>
            <a:r>
              <a:rPr lang="en-US" i="1" dirty="0"/>
              <a:t> </a:t>
            </a:r>
            <a:r>
              <a:rPr lang="en-US" i="1" dirty="0" err="1"/>
              <a:t>nezvyklého</a:t>
            </a:r>
            <a:r>
              <a:rPr lang="en-US" i="1" dirty="0"/>
              <a:t> </a:t>
            </a:r>
            <a:r>
              <a:rPr lang="en-US" i="1" dirty="0" err="1"/>
              <a:t>kalibru</a:t>
            </a:r>
            <a:r>
              <a:rPr lang="en-US" i="1" dirty="0"/>
              <a:t> v </a:t>
            </a:r>
            <a:r>
              <a:rPr lang="en-US" i="1" dirty="0" err="1"/>
              <a:t>submukóze</a:t>
            </a:r>
            <a:r>
              <a:rPr lang="cs-CZ" i="1" dirty="0"/>
              <a:t>)</a:t>
            </a:r>
            <a:endParaRPr lang="cs-CZ" dirty="0"/>
          </a:p>
          <a:p>
            <a:pPr lvl="1"/>
            <a:r>
              <a:rPr lang="cs-CZ" dirty="0" err="1"/>
              <a:t>Bulbitida</a:t>
            </a:r>
            <a:r>
              <a:rPr lang="cs-CZ" dirty="0"/>
              <a:t>, duodenitida</a:t>
            </a:r>
          </a:p>
          <a:p>
            <a:pPr lvl="1"/>
            <a:r>
              <a:rPr lang="cs-CZ" dirty="0"/>
              <a:t>Nádory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155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do GIT – příčiny dolní GIT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Tenké střeva</a:t>
            </a:r>
          </a:p>
          <a:p>
            <a:pPr lvl="1"/>
            <a:r>
              <a:rPr lang="cs-CZ" dirty="0" err="1"/>
              <a:t>Ektázie</a:t>
            </a:r>
            <a:endParaRPr lang="cs-CZ" dirty="0"/>
          </a:p>
          <a:p>
            <a:pPr lvl="1"/>
            <a:r>
              <a:rPr lang="cs-CZ" dirty="0"/>
              <a:t>Ulcerace</a:t>
            </a:r>
          </a:p>
          <a:p>
            <a:pPr lvl="1"/>
            <a:r>
              <a:rPr lang="cs-CZ" dirty="0"/>
              <a:t>Crohnova choroba</a:t>
            </a:r>
          </a:p>
          <a:p>
            <a:pPr lvl="1"/>
            <a:r>
              <a:rPr lang="cs-CZ" dirty="0"/>
              <a:t>Ischemie </a:t>
            </a:r>
          </a:p>
          <a:p>
            <a:pPr lvl="1"/>
            <a:r>
              <a:rPr lang="cs-CZ" dirty="0"/>
              <a:t>Radiační enteritida </a:t>
            </a:r>
          </a:p>
          <a:p>
            <a:pPr lvl="1"/>
            <a:r>
              <a:rPr lang="cs-CZ" dirty="0"/>
              <a:t>Tumory</a:t>
            </a:r>
          </a:p>
          <a:p>
            <a:pPr lvl="1"/>
            <a:r>
              <a:rPr lang="cs-CZ" dirty="0"/>
              <a:t>Divertikly</a:t>
            </a:r>
          </a:p>
          <a:p>
            <a:pPr lvl="1"/>
            <a:r>
              <a:rPr lang="cs-CZ" dirty="0" err="1"/>
              <a:t>Meckelův</a:t>
            </a:r>
            <a:r>
              <a:rPr lang="cs-CZ" dirty="0"/>
              <a:t> divertikl (u 2 % populace, s ektopickou žaludeční slizniční, kde HCL působí ulceraci</a:t>
            </a:r>
          </a:p>
          <a:p>
            <a:r>
              <a:rPr lang="cs-CZ" dirty="0"/>
              <a:t>Tlusté střevo konečník</a:t>
            </a:r>
          </a:p>
          <a:p>
            <a:pPr lvl="1"/>
            <a:r>
              <a:rPr lang="cs-CZ" dirty="0"/>
              <a:t>Hemoroidy (intermitentní, jasně červená krev na papíře)</a:t>
            </a:r>
          </a:p>
          <a:p>
            <a:pPr lvl="1"/>
            <a:r>
              <a:rPr lang="cs-CZ" dirty="0"/>
              <a:t>Polypy</a:t>
            </a:r>
          </a:p>
          <a:p>
            <a:pPr lvl="1"/>
            <a:r>
              <a:rPr lang="cs-CZ" dirty="0" err="1"/>
              <a:t>Angiektazie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Divertikly (</a:t>
            </a:r>
            <a:r>
              <a:rPr lang="cs-CZ" dirty="0" err="1"/>
              <a:t>rekurence</a:t>
            </a:r>
            <a:r>
              <a:rPr lang="cs-CZ" dirty="0"/>
              <a:t> krvácení)</a:t>
            </a:r>
          </a:p>
          <a:p>
            <a:pPr lvl="1"/>
            <a:r>
              <a:rPr lang="cs-CZ" dirty="0"/>
              <a:t>Nádory</a:t>
            </a:r>
          </a:p>
          <a:p>
            <a:pPr lvl="1"/>
            <a:r>
              <a:rPr lang="cs-CZ" dirty="0"/>
              <a:t>Záněty</a:t>
            </a:r>
          </a:p>
          <a:p>
            <a:pPr lvl="1"/>
            <a:r>
              <a:rPr lang="cs-CZ" dirty="0"/>
              <a:t>Léky indukovaná kolitida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301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Krvácení do GIT </a:t>
            </a:r>
            <a:br>
              <a:rPr lang="cs-CZ" dirty="0"/>
            </a:br>
            <a:r>
              <a:rPr lang="cs-CZ" dirty="0"/>
              <a:t>– původ v okolních orgánech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Spolykaná krev (nos, nosohltan)</a:t>
            </a:r>
          </a:p>
          <a:p>
            <a:r>
              <a:rPr lang="cs-CZ" dirty="0"/>
              <a:t>Krvácení z jater (po biopsii, PTC)</a:t>
            </a:r>
          </a:p>
          <a:p>
            <a:r>
              <a:rPr lang="cs-CZ" dirty="0"/>
              <a:t>Aorto-</a:t>
            </a:r>
            <a:r>
              <a:rPr lang="cs-CZ" dirty="0" err="1"/>
              <a:t>enterická</a:t>
            </a:r>
            <a:r>
              <a:rPr lang="cs-CZ" dirty="0"/>
              <a:t> píštěl (vzniká tlakem stentu zavedeného do cévy)</a:t>
            </a:r>
          </a:p>
          <a:p>
            <a:r>
              <a:rPr lang="cs-CZ" dirty="0"/>
              <a:t>Leukemie (leukemické infiltráty, trombocytopenie </a:t>
            </a:r>
          </a:p>
          <a:p>
            <a:r>
              <a:rPr lang="cs-CZ" dirty="0"/>
              <a:t>Lymfomy</a:t>
            </a:r>
          </a:p>
          <a:p>
            <a:r>
              <a:rPr lang="cs-CZ" dirty="0" err="1"/>
              <a:t>Ateroskleroza</a:t>
            </a:r>
            <a:r>
              <a:rPr lang="cs-CZ" dirty="0"/>
              <a:t> (ischemie, kompenzační </a:t>
            </a:r>
            <a:r>
              <a:rPr lang="cs-CZ" dirty="0" err="1"/>
              <a:t>vazokosrikce</a:t>
            </a:r>
            <a:r>
              <a:rPr lang="cs-CZ" dirty="0"/>
              <a:t> v GIT)</a:t>
            </a:r>
          </a:p>
          <a:p>
            <a:r>
              <a:rPr lang="cs-CZ" dirty="0" err="1"/>
              <a:t>Kolagenozy</a:t>
            </a:r>
            <a:r>
              <a:rPr lang="cs-CZ" dirty="0"/>
              <a:t> (vaskulitida, ulcerace)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383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do GIT - 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Anamnéza </a:t>
            </a:r>
          </a:p>
          <a:p>
            <a:pPr lvl="1"/>
            <a:r>
              <a:rPr lang="cs-CZ" dirty="0"/>
              <a:t>Medikace (antikoagulancia, nesteroidní antirevmatika, ASA, železo)</a:t>
            </a:r>
          </a:p>
          <a:p>
            <a:pPr lvl="1"/>
            <a:r>
              <a:rPr lang="cs-CZ" dirty="0"/>
              <a:t>Předchorobí (VCHGD, </a:t>
            </a:r>
            <a:r>
              <a:rPr lang="cs-CZ" dirty="0" err="1"/>
              <a:t>cirhozis</a:t>
            </a:r>
            <a:r>
              <a:rPr lang="cs-CZ" dirty="0"/>
              <a:t>, cévní stenty, ozařování, </a:t>
            </a:r>
            <a:r>
              <a:rPr lang="cs-CZ" dirty="0" err="1"/>
              <a:t>divertikulosa</a:t>
            </a:r>
            <a:r>
              <a:rPr lang="cs-CZ" dirty="0"/>
              <a:t>, hemoroidy….)</a:t>
            </a:r>
          </a:p>
          <a:p>
            <a:pPr lvl="1"/>
            <a:r>
              <a:rPr lang="cs-CZ" dirty="0"/>
              <a:t>Co a kdy naposledy jedl</a:t>
            </a:r>
          </a:p>
          <a:p>
            <a:r>
              <a:rPr lang="cs-CZ" dirty="0"/>
              <a:t>Fyzikální vyšetření</a:t>
            </a:r>
          </a:p>
          <a:p>
            <a:pPr lvl="1"/>
            <a:r>
              <a:rPr lang="cs-CZ" dirty="0"/>
              <a:t>Bledost, opocení, pulz, tlak, ascites, ikterus, pavoučkové névy…</a:t>
            </a:r>
          </a:p>
          <a:p>
            <a:pPr lvl="1"/>
            <a:r>
              <a:rPr lang="cs-CZ" dirty="0"/>
              <a:t>Vyšetření per </a:t>
            </a:r>
            <a:r>
              <a:rPr lang="cs-CZ" dirty="0" err="1"/>
              <a:t>rectum</a:t>
            </a:r>
            <a:endParaRPr lang="cs-CZ" dirty="0"/>
          </a:p>
          <a:p>
            <a:r>
              <a:rPr lang="cs-CZ" dirty="0"/>
              <a:t>Laboratorní vyšetření</a:t>
            </a:r>
          </a:p>
          <a:p>
            <a:pPr lvl="1"/>
            <a:r>
              <a:rPr lang="cs-CZ" dirty="0"/>
              <a:t>Krevní obraz, koagulační poměry</a:t>
            </a:r>
          </a:p>
          <a:p>
            <a:r>
              <a:rPr lang="cs-CZ" dirty="0" err="1"/>
              <a:t>Nasogastrická</a:t>
            </a:r>
            <a:r>
              <a:rPr lang="cs-CZ" dirty="0"/>
              <a:t> sonda</a:t>
            </a:r>
          </a:p>
          <a:p>
            <a:pPr lvl="1"/>
            <a:r>
              <a:rPr lang="cs-CZ" dirty="0"/>
              <a:t>Není </a:t>
            </a:r>
            <a:r>
              <a:rPr lang="cs-CZ" dirty="0" err="1"/>
              <a:t>li</a:t>
            </a:r>
            <a:r>
              <a:rPr lang="cs-CZ" dirty="0"/>
              <a:t> k dispozici urgentní endoskopie </a:t>
            </a:r>
          </a:p>
        </p:txBody>
      </p:sp>
    </p:spTree>
    <p:extLst>
      <p:ext uri="{BB962C8B-B14F-4D97-AF65-F5344CB8AC3E}">
        <p14:creationId xmlns:p14="http://schemas.microsoft.com/office/powerpoint/2010/main" val="42782862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do GIT - 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Endoskopie</a:t>
            </a:r>
          </a:p>
          <a:p>
            <a:pPr lvl="1"/>
            <a:r>
              <a:rPr lang="cs-CZ" dirty="0"/>
              <a:t>Diagnostická i terapeutická metoda první volby</a:t>
            </a:r>
          </a:p>
          <a:p>
            <a:pPr lvl="1"/>
            <a:r>
              <a:rPr lang="cs-CZ" dirty="0"/>
              <a:t>Zpravidla nejprve GFS </a:t>
            </a:r>
          </a:p>
          <a:p>
            <a:pPr lvl="1"/>
            <a:r>
              <a:rPr lang="cs-CZ" dirty="0"/>
              <a:t>Pouze při jasné enteroragii (a neprokázání zdroje v horní části GIT kolonoskopie </a:t>
            </a:r>
          </a:p>
          <a:p>
            <a:pPr lvl="1"/>
            <a:r>
              <a:rPr lang="cs-CZ" dirty="0"/>
              <a:t>V rámci došetřování </a:t>
            </a:r>
            <a:r>
              <a:rPr lang="cs-CZ" dirty="0" err="1"/>
              <a:t>enteroskopie</a:t>
            </a:r>
            <a:r>
              <a:rPr lang="cs-CZ" dirty="0"/>
              <a:t> (alternativou je kapslová </a:t>
            </a:r>
            <a:r>
              <a:rPr lang="cs-CZ" dirty="0" err="1"/>
              <a:t>enteroskoie</a:t>
            </a:r>
            <a:r>
              <a:rPr lang="cs-CZ" dirty="0"/>
              <a:t>) </a:t>
            </a:r>
          </a:p>
          <a:p>
            <a:r>
              <a:rPr lang="cs-CZ" dirty="0"/>
              <a:t>Angiografie a CT angiografie</a:t>
            </a:r>
          </a:p>
          <a:p>
            <a:pPr lvl="1"/>
            <a:r>
              <a:rPr lang="cs-CZ" dirty="0"/>
              <a:t>Vizualizace léze je možná při ztrátě 0,5 až 1 ml /minutu</a:t>
            </a:r>
          </a:p>
          <a:p>
            <a:pPr lvl="1"/>
            <a:r>
              <a:rPr lang="cs-CZ" dirty="0"/>
              <a:t>Může pomoci stanovit dg. zejména u vaskulárních </a:t>
            </a:r>
            <a:r>
              <a:rPr lang="cs-CZ" dirty="0" err="1"/>
              <a:t>ektazií</a:t>
            </a:r>
            <a:r>
              <a:rPr lang="cs-CZ" dirty="0"/>
              <a:t> tračníku</a:t>
            </a:r>
          </a:p>
          <a:p>
            <a:r>
              <a:rPr lang="cs-CZ" dirty="0"/>
              <a:t>Scintigrafie </a:t>
            </a:r>
          </a:p>
          <a:p>
            <a:pPr lvl="1"/>
            <a:r>
              <a:rPr lang="cs-CZ" dirty="0"/>
              <a:t>Techneciem 99 značené erytrocyty (0,1 ml/min, méně přesná lokalizace)</a:t>
            </a:r>
          </a:p>
          <a:p>
            <a:r>
              <a:rPr lang="cs-CZ" dirty="0"/>
              <a:t>Probatorní laparotomie </a:t>
            </a:r>
          </a:p>
          <a:p>
            <a:pPr lvl="1"/>
            <a:r>
              <a:rPr lang="cs-CZ" dirty="0"/>
              <a:t>Pokud selhává diagnostika a zejména léčba a krvácení pokračuje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859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do GIT – terapie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Farmakologická</a:t>
            </a:r>
          </a:p>
          <a:p>
            <a:pPr lvl="1"/>
            <a:r>
              <a:rPr lang="cs-CZ" dirty="0"/>
              <a:t>Inhibitory protonové pumpy (PPI – </a:t>
            </a:r>
            <a:r>
              <a:rPr lang="cs-CZ" dirty="0" err="1"/>
              <a:t>omeprazol</a:t>
            </a:r>
            <a:r>
              <a:rPr lang="cs-CZ" dirty="0"/>
              <a:t>, </a:t>
            </a:r>
            <a:r>
              <a:rPr lang="cs-CZ" dirty="0" err="1"/>
              <a:t>pantoprazol</a:t>
            </a:r>
            <a:r>
              <a:rPr lang="cs-CZ" dirty="0"/>
              <a:t>….)</a:t>
            </a:r>
          </a:p>
          <a:p>
            <a:pPr lvl="1"/>
            <a:r>
              <a:rPr lang="cs-CZ" dirty="0"/>
              <a:t>Dle příčiny onemocnění </a:t>
            </a:r>
          </a:p>
          <a:p>
            <a:pPr lvl="2"/>
            <a:r>
              <a:rPr lang="cs-CZ" dirty="0"/>
              <a:t>Vasopresin, </a:t>
            </a:r>
            <a:r>
              <a:rPr lang="cs-CZ" dirty="0" err="1"/>
              <a:t>somatostatin</a:t>
            </a:r>
            <a:r>
              <a:rPr lang="cs-CZ" dirty="0"/>
              <a:t> (u portální hypertenze) </a:t>
            </a:r>
          </a:p>
          <a:p>
            <a:pPr lvl="2"/>
            <a:r>
              <a:rPr lang="cs-CZ" dirty="0" err="1"/>
              <a:t>Antifibrinolytika</a:t>
            </a:r>
            <a:r>
              <a:rPr lang="cs-CZ" dirty="0"/>
              <a:t> (kyselina </a:t>
            </a:r>
            <a:r>
              <a:rPr lang="cs-CZ" dirty="0" err="1"/>
              <a:t>tranexamová</a:t>
            </a:r>
            <a:r>
              <a:rPr lang="cs-CZ" dirty="0"/>
              <a:t>) </a:t>
            </a:r>
          </a:p>
          <a:p>
            <a:r>
              <a:rPr lang="cs-CZ" dirty="0"/>
              <a:t>Endoskopická</a:t>
            </a:r>
          </a:p>
          <a:p>
            <a:pPr lvl="1"/>
            <a:r>
              <a:rPr lang="cs-CZ" dirty="0"/>
              <a:t>Opich adrenalinem (roztok F1/1 1:10 tis), event. Koncentrovaný alkohol, fibrinová lepidla </a:t>
            </a:r>
          </a:p>
          <a:p>
            <a:pPr lvl="1"/>
            <a:r>
              <a:rPr lang="cs-CZ" dirty="0"/>
              <a:t>Při krvácení z jícnových varixů je </a:t>
            </a:r>
            <a:r>
              <a:rPr lang="cs-CZ" dirty="0" err="1"/>
              <a:t>okálně</a:t>
            </a:r>
            <a:r>
              <a:rPr lang="cs-CZ" dirty="0"/>
              <a:t> aplikován </a:t>
            </a:r>
            <a:r>
              <a:rPr lang="cs-CZ" dirty="0" err="1"/>
              <a:t>aethoxysklerol</a:t>
            </a:r>
            <a:r>
              <a:rPr lang="cs-CZ" dirty="0"/>
              <a:t> event. možná </a:t>
            </a:r>
            <a:r>
              <a:rPr lang="cs-CZ" dirty="0" err="1"/>
              <a:t>ligace</a:t>
            </a:r>
            <a:r>
              <a:rPr lang="cs-CZ" dirty="0"/>
              <a:t> jícnových varixů </a:t>
            </a:r>
          </a:p>
          <a:p>
            <a:pPr lvl="1"/>
            <a:r>
              <a:rPr lang="cs-CZ" dirty="0"/>
              <a:t>Při krvácení ze </a:t>
            </a:r>
            <a:r>
              <a:rPr lang="cs-CZ" dirty="0" err="1"/>
              <a:t>subkardiálních</a:t>
            </a:r>
            <a:r>
              <a:rPr lang="cs-CZ" dirty="0"/>
              <a:t> varixů </a:t>
            </a:r>
            <a:r>
              <a:rPr lang="cs-CZ" dirty="0" err="1"/>
              <a:t>histoakryl</a:t>
            </a:r>
            <a:endParaRPr lang="cs-CZ" dirty="0"/>
          </a:p>
          <a:p>
            <a:pPr lvl="1"/>
            <a:r>
              <a:rPr lang="cs-CZ" dirty="0"/>
              <a:t>APC (argon plasma koagulace), </a:t>
            </a:r>
            <a:r>
              <a:rPr lang="cs-CZ" dirty="0" err="1"/>
              <a:t>Nd</a:t>
            </a:r>
            <a:r>
              <a:rPr lang="cs-CZ" dirty="0"/>
              <a:t> </a:t>
            </a:r>
            <a:r>
              <a:rPr lang="cs-CZ" dirty="0" err="1"/>
              <a:t>Yag</a:t>
            </a:r>
            <a:r>
              <a:rPr lang="cs-CZ" dirty="0"/>
              <a:t> laser, argon laser</a:t>
            </a:r>
          </a:p>
          <a:p>
            <a:pPr lvl="1"/>
            <a:r>
              <a:rPr lang="cs-CZ" dirty="0"/>
              <a:t>Klipy (různé velikosti i typy s ohledem na využití)</a:t>
            </a:r>
          </a:p>
          <a:p>
            <a:pPr lvl="1"/>
            <a:r>
              <a:rPr lang="cs-CZ" dirty="0"/>
              <a:t>Sutury (systém </a:t>
            </a:r>
            <a:r>
              <a:rPr lang="cs-CZ" dirty="0" err="1"/>
              <a:t>apollo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Smyčky (</a:t>
            </a:r>
            <a:r>
              <a:rPr lang="cs-CZ" dirty="0" err="1"/>
              <a:t>endoloop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Hemospray</a:t>
            </a:r>
            <a:r>
              <a:rPr lang="cs-CZ" dirty="0"/>
              <a:t> (anorganický prášek)</a:t>
            </a:r>
          </a:p>
          <a:p>
            <a:pPr lvl="1"/>
            <a:r>
              <a:rPr lang="cs-CZ" dirty="0" err="1"/>
              <a:t>Termokoagulační</a:t>
            </a:r>
            <a:r>
              <a:rPr lang="cs-CZ" dirty="0"/>
              <a:t> sondy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3842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do GIT - terapie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Angiografická</a:t>
            </a:r>
          </a:p>
          <a:p>
            <a:pPr lvl="1"/>
            <a:r>
              <a:rPr lang="en-US" dirty="0" err="1"/>
              <a:t>Elegantní</a:t>
            </a:r>
            <a:r>
              <a:rPr lang="en-US" dirty="0"/>
              <a:t>, ale </a:t>
            </a:r>
            <a:r>
              <a:rPr lang="en-US" dirty="0" err="1"/>
              <a:t>hůře</a:t>
            </a:r>
            <a:r>
              <a:rPr lang="en-US" dirty="0"/>
              <a:t> </a:t>
            </a:r>
            <a:r>
              <a:rPr lang="en-US" dirty="0" err="1"/>
              <a:t>dostupná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je </a:t>
            </a:r>
            <a:r>
              <a:rPr lang="en-US" dirty="0" err="1"/>
              <a:t>schopna</a:t>
            </a:r>
            <a:r>
              <a:rPr lang="en-US" dirty="0"/>
              <a:t> </a:t>
            </a:r>
            <a:r>
              <a:rPr lang="en-US" dirty="0" err="1"/>
              <a:t>ošetřit</a:t>
            </a:r>
            <a:endParaRPr lang="cs-CZ" dirty="0"/>
          </a:p>
          <a:p>
            <a:pPr lvl="1"/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intenzivní</a:t>
            </a:r>
            <a:r>
              <a:rPr lang="en-US" dirty="0"/>
              <a:t> </a:t>
            </a:r>
            <a:r>
              <a:rPr lang="en-US" dirty="0" err="1"/>
              <a:t>krvácení</a:t>
            </a:r>
            <a:r>
              <a:rPr lang="en-US" dirty="0"/>
              <a:t> </a:t>
            </a:r>
            <a:r>
              <a:rPr lang="en-US" dirty="0" err="1"/>
              <a:t>embolizací</a:t>
            </a:r>
            <a:r>
              <a:rPr lang="en-US" dirty="0"/>
              <a:t> </a:t>
            </a:r>
            <a:r>
              <a:rPr lang="en-US" dirty="0" err="1"/>
              <a:t>krvácející</a:t>
            </a:r>
            <a:r>
              <a:rPr lang="en-US" dirty="0"/>
              <a:t> </a:t>
            </a:r>
            <a:r>
              <a:rPr lang="en-US" dirty="0" err="1"/>
              <a:t>tepny</a:t>
            </a:r>
            <a:r>
              <a:rPr lang="en-US" dirty="0"/>
              <a:t>,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operačního</a:t>
            </a:r>
            <a:r>
              <a:rPr lang="en-US" dirty="0"/>
              <a:t> </a:t>
            </a:r>
            <a:r>
              <a:rPr lang="en-US" dirty="0" err="1"/>
              <a:t>řešen</a:t>
            </a:r>
            <a:r>
              <a:rPr lang="cs-CZ" dirty="0"/>
              <a:t>í</a:t>
            </a:r>
          </a:p>
          <a:p>
            <a:r>
              <a:rPr lang="cs-CZ" dirty="0"/>
              <a:t>Chirurgická </a:t>
            </a:r>
            <a:endParaRPr lang="en-US" dirty="0"/>
          </a:p>
          <a:p>
            <a:pPr lvl="1"/>
            <a:r>
              <a:rPr lang="en-US" dirty="0" err="1"/>
              <a:t>indikované</a:t>
            </a:r>
            <a:r>
              <a:rPr lang="en-US" dirty="0"/>
              <a:t> u </a:t>
            </a:r>
            <a:r>
              <a:rPr lang="en-US" dirty="0" err="1"/>
              <a:t>pacientů</a:t>
            </a:r>
            <a:r>
              <a:rPr lang="en-US" dirty="0"/>
              <a:t> </a:t>
            </a:r>
            <a:r>
              <a:rPr lang="en-US" dirty="0" err="1"/>
              <a:t>krvácejících</a:t>
            </a:r>
            <a:r>
              <a:rPr lang="en-US" dirty="0"/>
              <a:t> z </a:t>
            </a:r>
            <a:r>
              <a:rPr lang="en-US" dirty="0" err="1"/>
              <a:t>tumoru</a:t>
            </a:r>
            <a:r>
              <a:rPr lang="en-US" dirty="0"/>
              <a:t>. </a:t>
            </a:r>
            <a:endParaRPr lang="cs-CZ" dirty="0"/>
          </a:p>
          <a:p>
            <a:pPr lvl="1"/>
            <a:r>
              <a:rPr lang="en-US" dirty="0" err="1"/>
              <a:t>nemocní</a:t>
            </a:r>
            <a:r>
              <a:rPr lang="en-US" dirty="0"/>
              <a:t>, u </a:t>
            </a:r>
            <a:r>
              <a:rPr lang="en-US" dirty="0" err="1"/>
              <a:t>nichž</a:t>
            </a:r>
            <a:r>
              <a:rPr lang="en-US" dirty="0"/>
              <a:t> je </a:t>
            </a:r>
            <a:r>
              <a:rPr lang="en-US" dirty="0" err="1"/>
              <a:t>krvácení</a:t>
            </a:r>
            <a:r>
              <a:rPr lang="en-US" dirty="0"/>
              <a:t> </a:t>
            </a:r>
            <a:r>
              <a:rPr lang="en-US" dirty="0" err="1"/>
              <a:t>výrazné</a:t>
            </a:r>
            <a:r>
              <a:rPr lang="en-US" dirty="0"/>
              <a:t> a </a:t>
            </a:r>
            <a:r>
              <a:rPr lang="en-US" dirty="0" err="1"/>
              <a:t>ostatní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neuspěly</a:t>
            </a:r>
            <a:endParaRPr lang="cs-CZ" dirty="0"/>
          </a:p>
          <a:p>
            <a:pPr lvl="1"/>
            <a:r>
              <a:rPr lang="cs-CZ" dirty="0"/>
              <a:t>Je – </a:t>
            </a:r>
            <a:r>
              <a:rPr lang="cs-CZ" dirty="0" err="1"/>
              <a:t>li</a:t>
            </a:r>
            <a:r>
              <a:rPr lang="cs-CZ" dirty="0"/>
              <a:t> operován pacient u něhož se nepodařilo zdroj nalézt a krvácení pokračuje je </a:t>
            </a:r>
            <a:r>
              <a:rPr lang="en-US" dirty="0"/>
              <a:t>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recidiva</a:t>
            </a:r>
            <a:r>
              <a:rPr lang="en-US" dirty="0"/>
              <a:t> </a:t>
            </a:r>
            <a:r>
              <a:rPr lang="en-US" dirty="0" err="1"/>
              <a:t>krvácení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75 % a </a:t>
            </a:r>
            <a:r>
              <a:rPr lang="en-US" dirty="0" err="1"/>
              <a:t>mortalita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50 %</a:t>
            </a:r>
          </a:p>
        </p:txBody>
      </p:sp>
    </p:spTree>
    <p:extLst>
      <p:ext uri="{BB962C8B-B14F-4D97-AF65-F5344CB8AC3E}">
        <p14:creationId xmlns:p14="http://schemas.microsoft.com/office/powerpoint/2010/main" val="29044842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Vám za pozornost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29790"/>
            <a:ext cx="5961856" cy="491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7139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Použité zdroje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Gastroenterologie a </a:t>
            </a:r>
            <a:r>
              <a:rPr lang="cs-CZ" dirty="0" err="1"/>
              <a:t>Hepatologie</a:t>
            </a:r>
            <a:r>
              <a:rPr lang="cs-CZ" dirty="0"/>
              <a:t>,  Karel Lukáš, Aleš Žák  a kolektiv,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2007</a:t>
            </a:r>
          </a:p>
          <a:p>
            <a:r>
              <a:rPr lang="cs-CZ" dirty="0"/>
              <a:t>Gastroenterologie a </a:t>
            </a:r>
            <a:r>
              <a:rPr lang="cs-CZ" dirty="0" err="1"/>
              <a:t>Hepatologie</a:t>
            </a:r>
            <a:r>
              <a:rPr lang="cs-CZ" dirty="0"/>
              <a:t>, Miroslav Zavoral, Johana </a:t>
            </a:r>
            <a:r>
              <a:rPr lang="cs-CZ" dirty="0" err="1"/>
              <a:t>Venerová</a:t>
            </a:r>
            <a:r>
              <a:rPr lang="cs-CZ" dirty="0"/>
              <a:t> a kolektiv,  Triton 2007</a:t>
            </a:r>
          </a:p>
          <a:p>
            <a:r>
              <a:rPr lang="en-US" dirty="0" err="1"/>
              <a:t>Diagnostika</a:t>
            </a:r>
            <a:r>
              <a:rPr lang="en-US" dirty="0"/>
              <a:t> a </a:t>
            </a:r>
            <a:r>
              <a:rPr lang="en-US" dirty="0" err="1"/>
              <a:t>léčba</a:t>
            </a:r>
            <a:r>
              <a:rPr lang="en-US" dirty="0"/>
              <a:t> </a:t>
            </a:r>
            <a:r>
              <a:rPr lang="en-US" dirty="0" err="1"/>
              <a:t>krvácení</a:t>
            </a:r>
            <a:r>
              <a:rPr lang="en-US" dirty="0"/>
              <a:t> do </a:t>
            </a:r>
            <a:r>
              <a:rPr lang="en-US" dirty="0" err="1"/>
              <a:t>dolní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zažívacího</a:t>
            </a:r>
            <a:r>
              <a:rPr lang="en-US" dirty="0"/>
              <a:t> </a:t>
            </a:r>
            <a:r>
              <a:rPr lang="en-US" dirty="0" err="1"/>
              <a:t>traktu</a:t>
            </a:r>
            <a:r>
              <a:rPr lang="cs-CZ" dirty="0"/>
              <a:t>, MUDr. Zuzana Adamová, MUDr. Radim Slováček , M</a:t>
            </a:r>
            <a:r>
              <a:rPr lang="it-IT" dirty="0"/>
              <a:t>ed. praxi 2013; 10(11–12): 380–382</a:t>
            </a:r>
            <a:endParaRPr lang="cs-CZ" dirty="0"/>
          </a:p>
          <a:p>
            <a:r>
              <a:rPr lang="cs-CZ" dirty="0"/>
              <a:t>Jaterní </a:t>
            </a:r>
            <a:r>
              <a:rPr lang="cs-CZ" dirty="0" err="1"/>
              <a:t>cirhoza</a:t>
            </a:r>
            <a:r>
              <a:rPr lang="cs-CZ" dirty="0"/>
              <a:t>, MUDr. Veronika </a:t>
            </a:r>
            <a:r>
              <a:rPr lang="cs-CZ" dirty="0" err="1"/>
              <a:t>Přípramská</a:t>
            </a:r>
            <a:r>
              <a:rPr lang="cs-CZ" dirty="0"/>
              <a:t>, MUDr. Libuše Husová, přehledový článek, </a:t>
            </a:r>
            <a:r>
              <a:rPr lang="sv-SE" dirty="0"/>
              <a:t>Interní Med 2007; 9(11): 486–489</a:t>
            </a:r>
            <a:endParaRPr lang="cs-CZ" dirty="0"/>
          </a:p>
          <a:p>
            <a:r>
              <a:rPr lang="cs-CZ" dirty="0" err="1"/>
              <a:t>Screening</a:t>
            </a:r>
            <a:r>
              <a:rPr lang="cs-CZ" dirty="0"/>
              <a:t> kolorektálního karcinomu, MUDr. Štěpán Suchánek et. </a:t>
            </a:r>
            <a:r>
              <a:rPr lang="cs-CZ"/>
              <a:t>Al., </a:t>
            </a:r>
            <a:r>
              <a:rPr lang="en-US" dirty="0" err="1"/>
              <a:t>Onkologie</a:t>
            </a:r>
            <a:r>
              <a:rPr lang="en-US" dirty="0"/>
              <a:t> 2013; 7(4): 176–178</a:t>
            </a:r>
            <a:endParaRPr lang="cs-CZ" dirty="0"/>
          </a:p>
          <a:p>
            <a:r>
              <a:rPr lang="cs-CZ" dirty="0"/>
              <a:t>Interaktivní endoskopický atlas MUNI </a:t>
            </a:r>
            <a:r>
              <a:rPr lang="en-US" dirty="0">
                <a:hlinkClick r:id="rId2"/>
              </a:rPr>
              <a:t>https://is.muni.cz/do/1499/el/estud/lf/js08/atlas/pages/hypertenze_z_varixy.html</a:t>
            </a:r>
            <a:endParaRPr lang="cs-CZ" dirty="0"/>
          </a:p>
          <a:p>
            <a:r>
              <a:rPr lang="cs-CZ" dirty="0" err="1"/>
              <a:t>Wikiskripta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0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 </a:t>
            </a:r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Žaludeční</a:t>
            </a:r>
            <a:r>
              <a:rPr lang="en-US" b="1" dirty="0"/>
              <a:t> </a:t>
            </a:r>
            <a:r>
              <a:rPr lang="en-US" b="1" dirty="0" err="1"/>
              <a:t>vřed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bolesti</a:t>
            </a:r>
            <a:r>
              <a:rPr lang="en-US" dirty="0"/>
              <a:t> (</a:t>
            </a:r>
            <a:r>
              <a:rPr lang="en-US" dirty="0" err="1"/>
              <a:t>viscerálního</a:t>
            </a:r>
            <a:r>
              <a:rPr lang="en-US" dirty="0"/>
              <a:t> </a:t>
            </a:r>
            <a:r>
              <a:rPr lang="en-US" dirty="0" err="1"/>
              <a:t>charakteru</a:t>
            </a:r>
            <a:r>
              <a:rPr lang="en-US" dirty="0"/>
              <a:t>) v </a:t>
            </a:r>
            <a:r>
              <a:rPr lang="en-US" dirty="0" err="1"/>
              <a:t>epigastriu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jídle</a:t>
            </a:r>
            <a:r>
              <a:rPr lang="en-US" dirty="0"/>
              <a:t> (</a:t>
            </a:r>
            <a:r>
              <a:rPr lang="cs-CZ" dirty="0" err="1"/>
              <a:t>antacida</a:t>
            </a:r>
            <a:r>
              <a:rPr lang="cs-CZ" dirty="0"/>
              <a:t> </a:t>
            </a:r>
            <a:r>
              <a:rPr lang="en-US" dirty="0" err="1"/>
              <a:t>nepřinášejí</a:t>
            </a:r>
            <a:r>
              <a:rPr lang="en-US" dirty="0"/>
              <a:t> </a:t>
            </a:r>
            <a:r>
              <a:rPr lang="en-US" dirty="0" err="1"/>
              <a:t>většinou</a:t>
            </a:r>
            <a:r>
              <a:rPr lang="en-US" dirty="0"/>
              <a:t> </a:t>
            </a:r>
            <a:r>
              <a:rPr lang="en-US" dirty="0" err="1"/>
              <a:t>úlevu</a:t>
            </a:r>
            <a:r>
              <a:rPr lang="en-US" dirty="0"/>
              <a:t>),</a:t>
            </a:r>
          </a:p>
          <a:p>
            <a:pPr lvl="1"/>
            <a:r>
              <a:rPr lang="en-US" dirty="0" err="1"/>
              <a:t>nechutenství</a:t>
            </a:r>
            <a:r>
              <a:rPr lang="en-US" dirty="0"/>
              <a:t>, </a:t>
            </a:r>
            <a:r>
              <a:rPr lang="en-US" dirty="0" err="1"/>
              <a:t>pocit</a:t>
            </a:r>
            <a:r>
              <a:rPr lang="en-US" dirty="0"/>
              <a:t> </a:t>
            </a:r>
            <a:r>
              <a:rPr lang="en-US" dirty="0" err="1"/>
              <a:t>plnosti</a:t>
            </a:r>
            <a:r>
              <a:rPr lang="en-US" dirty="0"/>
              <a:t>, </a:t>
            </a:r>
            <a:r>
              <a:rPr lang="en-US" dirty="0" err="1"/>
              <a:t>pálení</a:t>
            </a:r>
            <a:r>
              <a:rPr lang="en-US" dirty="0"/>
              <a:t> </a:t>
            </a:r>
            <a:r>
              <a:rPr lang="en-US" dirty="0" err="1"/>
              <a:t>žáhy</a:t>
            </a:r>
            <a:r>
              <a:rPr lang="en-US" dirty="0"/>
              <a:t>, </a:t>
            </a:r>
            <a:r>
              <a:rPr lang="en-US" dirty="0" err="1"/>
              <a:t>občasné</a:t>
            </a:r>
            <a:r>
              <a:rPr lang="en-US" dirty="0"/>
              <a:t> </a:t>
            </a:r>
            <a:r>
              <a:rPr lang="en-US" dirty="0" err="1"/>
              <a:t>zvracení</a:t>
            </a:r>
            <a:r>
              <a:rPr lang="en-US" dirty="0"/>
              <a:t> s </a:t>
            </a:r>
            <a:r>
              <a:rPr lang="en-US" dirty="0" err="1"/>
              <a:t>příměsí</a:t>
            </a:r>
            <a:r>
              <a:rPr lang="en-US" dirty="0"/>
              <a:t> </a:t>
            </a:r>
            <a:r>
              <a:rPr lang="en-US" dirty="0" err="1"/>
              <a:t>žluči</a:t>
            </a:r>
            <a:r>
              <a:rPr lang="en-US" dirty="0"/>
              <a:t> – </a:t>
            </a:r>
            <a:r>
              <a:rPr lang="en-US" dirty="0" err="1"/>
              <a:t>nemocní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strachu</a:t>
            </a:r>
            <a:r>
              <a:rPr lang="en-US" dirty="0"/>
              <a:t> </a:t>
            </a:r>
            <a:r>
              <a:rPr lang="en-US" dirty="0" err="1"/>
              <a:t>raději</a:t>
            </a:r>
            <a:r>
              <a:rPr lang="en-US" dirty="0"/>
              <a:t> </a:t>
            </a:r>
            <a:r>
              <a:rPr lang="en-US" dirty="0" err="1"/>
              <a:t>hladoví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postihuje</a:t>
            </a:r>
            <a:r>
              <a:rPr lang="en-US" dirty="0"/>
              <a:t> </a:t>
            </a:r>
            <a:r>
              <a:rPr lang="en-US" dirty="0" err="1"/>
              <a:t>starší</a:t>
            </a:r>
            <a:r>
              <a:rPr lang="en-US" dirty="0"/>
              <a:t> </a:t>
            </a:r>
            <a:r>
              <a:rPr lang="en-US" dirty="0" err="1"/>
              <a:t>jedince</a:t>
            </a:r>
            <a:r>
              <a:rPr lang="en-US" dirty="0"/>
              <a:t>,</a:t>
            </a:r>
          </a:p>
          <a:p>
            <a:r>
              <a:rPr lang="en-US" b="1" dirty="0" err="1"/>
              <a:t>Duodenální</a:t>
            </a:r>
            <a:r>
              <a:rPr lang="en-US" b="1" dirty="0"/>
              <a:t> </a:t>
            </a:r>
            <a:r>
              <a:rPr lang="en-US" b="1" dirty="0" err="1"/>
              <a:t>vřed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bolesti</a:t>
            </a:r>
            <a:r>
              <a:rPr lang="en-US" dirty="0"/>
              <a:t> v </a:t>
            </a:r>
            <a:r>
              <a:rPr lang="en-US" dirty="0" err="1"/>
              <a:t>epigastriu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lačno</a:t>
            </a:r>
            <a:r>
              <a:rPr lang="en-US" dirty="0"/>
              <a:t> (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budí</a:t>
            </a:r>
            <a:r>
              <a:rPr lang="en-US" dirty="0"/>
              <a:t> </a:t>
            </a:r>
            <a:r>
              <a:rPr lang="en-US" dirty="0" err="1"/>
              <a:t>nemocného</a:t>
            </a:r>
            <a:r>
              <a:rPr lang="en-US" dirty="0"/>
              <a:t> v </a:t>
            </a:r>
            <a:r>
              <a:rPr lang="en-US" dirty="0" err="1"/>
              <a:t>noci</a:t>
            </a:r>
            <a:r>
              <a:rPr lang="en-US" dirty="0"/>
              <a:t> – </a:t>
            </a:r>
            <a:r>
              <a:rPr lang="en-US" dirty="0" err="1"/>
              <a:t>noční</a:t>
            </a:r>
            <a:r>
              <a:rPr lang="en-US" dirty="0"/>
              <a:t> </a:t>
            </a:r>
            <a:r>
              <a:rPr lang="en-US" dirty="0" err="1"/>
              <a:t>hladové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),</a:t>
            </a:r>
          </a:p>
          <a:p>
            <a:pPr lvl="1"/>
            <a:r>
              <a:rPr lang="en-US" dirty="0" err="1"/>
              <a:t>jídlo</a:t>
            </a:r>
            <a:r>
              <a:rPr lang="en-US" dirty="0"/>
              <a:t> a </a:t>
            </a:r>
            <a:r>
              <a:rPr lang="en-US" dirty="0" err="1"/>
              <a:t>antacida</a:t>
            </a:r>
            <a:r>
              <a:rPr lang="en-US" dirty="0"/>
              <a:t> </a:t>
            </a:r>
            <a:r>
              <a:rPr lang="en-US" dirty="0" err="1"/>
              <a:t>přinášejí</a:t>
            </a:r>
            <a:r>
              <a:rPr lang="en-US" dirty="0"/>
              <a:t> </a:t>
            </a:r>
            <a:r>
              <a:rPr lang="en-US" dirty="0" err="1"/>
              <a:t>úlevu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typický</a:t>
            </a:r>
            <a:r>
              <a:rPr lang="en-US" dirty="0"/>
              <a:t> </a:t>
            </a:r>
            <a:r>
              <a:rPr lang="en-US" dirty="0" err="1"/>
              <a:t>sezónní</a:t>
            </a:r>
            <a:r>
              <a:rPr lang="en-US" dirty="0"/>
              <a:t> </a:t>
            </a:r>
            <a:r>
              <a:rPr lang="en-US" dirty="0" err="1"/>
              <a:t>výskyt</a:t>
            </a:r>
            <a:r>
              <a:rPr lang="en-US" dirty="0"/>
              <a:t> s </a:t>
            </a:r>
            <a:r>
              <a:rPr lang="en-US" dirty="0" err="1"/>
              <a:t>exacerbací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jaře</a:t>
            </a:r>
            <a:r>
              <a:rPr lang="en-US" dirty="0"/>
              <a:t>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podzim</a:t>
            </a:r>
            <a:r>
              <a:rPr lang="en-US" dirty="0"/>
              <a:t> (</a:t>
            </a:r>
            <a:r>
              <a:rPr lang="en-US" dirty="0" err="1"/>
              <a:t>trvání</a:t>
            </a:r>
            <a:r>
              <a:rPr lang="en-US" dirty="0"/>
              <a:t> 1–2 </a:t>
            </a:r>
            <a:r>
              <a:rPr lang="en-US" dirty="0" err="1"/>
              <a:t>týdny</a:t>
            </a:r>
            <a:r>
              <a:rPr lang="en-US" dirty="0"/>
              <a:t>),</a:t>
            </a:r>
          </a:p>
          <a:p>
            <a:pPr lvl="1"/>
            <a:r>
              <a:rPr lang="en-US" dirty="0" err="1"/>
              <a:t>postihuje</a:t>
            </a:r>
            <a:r>
              <a:rPr lang="en-US" dirty="0"/>
              <a:t> </a:t>
            </a:r>
            <a:r>
              <a:rPr lang="en-US" dirty="0" err="1"/>
              <a:t>mladší</a:t>
            </a:r>
            <a:r>
              <a:rPr lang="en-US" dirty="0"/>
              <a:t> </a:t>
            </a:r>
            <a:r>
              <a:rPr lang="en-US" dirty="0" err="1"/>
              <a:t>jedince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 </a:t>
            </a:r>
          </a:p>
          <a:p>
            <a:r>
              <a:rPr lang="cs-CZ" dirty="0"/>
              <a:t>Fyzikální vyšetření </a:t>
            </a:r>
          </a:p>
          <a:p>
            <a:r>
              <a:rPr lang="cs-CZ" dirty="0"/>
              <a:t>Laboratorní vyšetření </a:t>
            </a:r>
          </a:p>
          <a:p>
            <a:r>
              <a:rPr lang="cs-CZ" dirty="0"/>
              <a:t>Endoskopie včetně odběru bioptického materiálu a diagnostiky infekce H. </a:t>
            </a:r>
            <a:r>
              <a:rPr lang="cs-CZ" dirty="0" err="1"/>
              <a:t>pylori</a:t>
            </a:r>
            <a:r>
              <a:rPr lang="cs-CZ" dirty="0"/>
              <a:t>  </a:t>
            </a:r>
          </a:p>
          <a:p>
            <a:r>
              <a:rPr lang="en-US" dirty="0"/>
              <a:t>RTG</a:t>
            </a:r>
            <a:r>
              <a:rPr lang="en-US" b="1" dirty="0"/>
              <a:t> </a:t>
            </a:r>
            <a:r>
              <a:rPr lang="en-US" dirty="0" err="1"/>
              <a:t>nativní</a:t>
            </a:r>
            <a:r>
              <a:rPr lang="en-US" dirty="0"/>
              <a:t> –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perforaci</a:t>
            </a:r>
            <a:r>
              <a:rPr lang="en-US" dirty="0"/>
              <a:t> </a:t>
            </a:r>
            <a:r>
              <a:rPr lang="en-US" dirty="0" err="1"/>
              <a:t>průkaz</a:t>
            </a:r>
            <a:r>
              <a:rPr lang="en-US" dirty="0"/>
              <a:t> </a:t>
            </a:r>
            <a:r>
              <a:rPr lang="en-US" dirty="0" err="1"/>
              <a:t>pneumoperitonea</a:t>
            </a:r>
            <a:r>
              <a:rPr lang="en-US" dirty="0"/>
              <a:t>, </a:t>
            </a:r>
            <a:endParaRPr lang="cs-CZ" dirty="0"/>
          </a:p>
          <a:p>
            <a:r>
              <a:rPr lang="en-US" dirty="0"/>
              <a:t>RTG </a:t>
            </a:r>
            <a:r>
              <a:rPr lang="en-US" dirty="0" err="1"/>
              <a:t>kontrastní</a:t>
            </a:r>
            <a:r>
              <a:rPr lang="en-US" dirty="0"/>
              <a:t> –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stenóze</a:t>
            </a:r>
            <a:r>
              <a:rPr lang="en-US" dirty="0"/>
              <a:t>, event.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perforaci</a:t>
            </a:r>
            <a:r>
              <a:rPr lang="en-US" dirty="0"/>
              <a:t> (</a:t>
            </a:r>
            <a:r>
              <a:rPr lang="en-US" dirty="0" err="1"/>
              <a:t>zatékání</a:t>
            </a:r>
            <a:r>
              <a:rPr lang="en-US" dirty="0"/>
              <a:t> KL do </a:t>
            </a:r>
            <a:r>
              <a:rPr lang="en-US" dirty="0" err="1"/>
              <a:t>peritoneální</a:t>
            </a:r>
            <a:r>
              <a:rPr lang="en-US" dirty="0"/>
              <a:t> </a:t>
            </a:r>
            <a:r>
              <a:rPr lang="en-US" dirty="0" err="1"/>
              <a:t>dutiny</a:t>
            </a:r>
            <a:r>
              <a:rPr lang="en-US" dirty="0"/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val="2701274280"/>
      </p:ext>
    </p:extLst>
  </p:cSld>
  <p:clrMapOvr>
    <a:masterClrMapping/>
  </p:clrMapOvr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4120</TotalTime>
  <Words>5353</Words>
  <Application>Microsoft Office PowerPoint</Application>
  <PresentationFormat>Předvádění na obrazovce (4:3)</PresentationFormat>
  <Paragraphs>787</Paragraphs>
  <Slides>78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2" baseType="lpstr">
      <vt:lpstr>Arial</vt:lpstr>
      <vt:lpstr>Calibri</vt:lpstr>
      <vt:lpstr>Tw Cen MT</vt:lpstr>
      <vt:lpstr>Došky</vt:lpstr>
      <vt:lpstr>Gastroenterologie výběr </vt:lpstr>
      <vt:lpstr>Co nás dnes čeká ?</vt:lpstr>
      <vt:lpstr>Vředová choroba gastroduodena</vt:lpstr>
      <vt:lpstr>VCHGD – definice, základní pojmy</vt:lpstr>
      <vt:lpstr>Lokalizace a klasifikace </vt:lpstr>
      <vt:lpstr>  Etiopatogeneze – narušení rovnováhy mezi agresivními (acidopeptickými) a protektivními (ochranými) faktory</vt:lpstr>
      <vt:lpstr>Etiopatogeneze – H. pylori</vt:lpstr>
      <vt:lpstr>Příznaky </vt:lpstr>
      <vt:lpstr>Diagnostika </vt:lpstr>
      <vt:lpstr>Diagnostika - anamnéza</vt:lpstr>
      <vt:lpstr>Diagnostika – anamnéza </vt:lpstr>
      <vt:lpstr>Diagnostika – anamnéza </vt:lpstr>
      <vt:lpstr>Diagnostika</vt:lpstr>
      <vt:lpstr>Zobrazovací metody </vt:lpstr>
      <vt:lpstr>Terapie </vt:lpstr>
      <vt:lpstr>Onemocnění jícnu </vt:lpstr>
      <vt:lpstr>Omemocnění jícnu – příznaky </vt:lpstr>
      <vt:lpstr>Onemocnění jícnu - příznaky</vt:lpstr>
      <vt:lpstr>Onemocnění jícnu – rozdělení </vt:lpstr>
      <vt:lpstr>Onemocnění jícnu – rozdělení </vt:lpstr>
      <vt:lpstr>Onemocnění jícnu - rozdělení</vt:lpstr>
      <vt:lpstr>Refuxní nemoc jícnu </vt:lpstr>
      <vt:lpstr>Refluxní nemoc jícnu - klinický obraz </vt:lpstr>
      <vt:lpstr>Refluxní nemoc jícnu – klinický obraz</vt:lpstr>
      <vt:lpstr>Refluxní nemoc jícnu - diagnostika</vt:lpstr>
      <vt:lpstr>RNJ – diagnostika - endoskopie</vt:lpstr>
      <vt:lpstr>RNJ – diagnostika - histologie</vt:lpstr>
      <vt:lpstr>RNJ - diagnostika </vt:lpstr>
      <vt:lpstr>RNJ - diagnostika</vt:lpstr>
      <vt:lpstr>RNJ - diagnostika</vt:lpstr>
      <vt:lpstr>RNJ  - diagnostika</vt:lpstr>
      <vt:lpstr>Refluxní nemoc jícnu - léčba</vt:lpstr>
      <vt:lpstr>Refluxní nemoc jícnu-  léčba </vt:lpstr>
      <vt:lpstr>Refluxní nemoc jícnu - léčba</vt:lpstr>
      <vt:lpstr>RNJ – medikamentozní léčba</vt:lpstr>
      <vt:lpstr>RNJ – chirurgická léčba </vt:lpstr>
      <vt:lpstr>RNJ – chirurgická léčba </vt:lpstr>
      <vt:lpstr>RNJ endoskopická léčba </vt:lpstr>
      <vt:lpstr>Hiátové hernie </vt:lpstr>
      <vt:lpstr>Diagnostika HH</vt:lpstr>
      <vt:lpstr>Léčba HH</vt:lpstr>
      <vt:lpstr>Jaterní cirhóza</vt:lpstr>
      <vt:lpstr>Jaterní cirhóza</vt:lpstr>
      <vt:lpstr>Jaterní cirhóza – etiologie </vt:lpstr>
      <vt:lpstr>Jaterní cirhóza – etiologie </vt:lpstr>
      <vt:lpstr>Jaterní cirhóza – klinické projevy</vt:lpstr>
      <vt:lpstr>Jaterní cirhóza – klinické projevy</vt:lpstr>
      <vt:lpstr>Jaterní cirhóza – klinické projevy </vt:lpstr>
      <vt:lpstr>Jícnové varixy Subkardiální varixy</vt:lpstr>
      <vt:lpstr>Jaterní cirhóza – komplikace </vt:lpstr>
      <vt:lpstr>Jaterní cirhóza - diagnostika</vt:lpstr>
      <vt:lpstr>Jaterní cirhóza – léčba </vt:lpstr>
      <vt:lpstr>Jaterní cirhóza – transplantace </vt:lpstr>
      <vt:lpstr>Jaterní cirhóza – podpůrná léčba </vt:lpstr>
      <vt:lpstr>Jaterní cirhóza – léčba komplikací</vt:lpstr>
      <vt:lpstr>Jaterní cirhóza – léčba komplikací</vt:lpstr>
      <vt:lpstr>Kolorektální karcinom </vt:lpstr>
      <vt:lpstr>KRCA – etiologie </vt:lpstr>
      <vt:lpstr>KR-CA – etiologie </vt:lpstr>
      <vt:lpstr>KR-CA – etiologie </vt:lpstr>
      <vt:lpstr>KR-CA – klinické projevy </vt:lpstr>
      <vt:lpstr>KR-CA – klinické projevy </vt:lpstr>
      <vt:lpstr>Kolorektální karcinom - diagnostika</vt:lpstr>
      <vt:lpstr>KR-CA - diagnostika</vt:lpstr>
      <vt:lpstr>KR-CA – screeningové vyšetření</vt:lpstr>
      <vt:lpstr>KR-CA – léčba </vt:lpstr>
      <vt:lpstr>KR-CA – endoskopie </vt:lpstr>
      <vt:lpstr>Krvácení z GIT</vt:lpstr>
      <vt:lpstr>Krvácení k GIT </vt:lpstr>
      <vt:lpstr>Krvácení do GIT – příčiny horní GIT</vt:lpstr>
      <vt:lpstr>Krvácení do GIT – příčiny dolní GIT</vt:lpstr>
      <vt:lpstr>Krvácení do GIT  – původ v okolních orgánech</vt:lpstr>
      <vt:lpstr>Krvácení do GIT - diagnostika</vt:lpstr>
      <vt:lpstr>Krvácení do GIT - diagnostika</vt:lpstr>
      <vt:lpstr>Krvácení do GIT – terapie </vt:lpstr>
      <vt:lpstr>Krvácení do GIT - terapie</vt:lpstr>
      <vt:lpstr>Děkuji Vám za pozornost</vt:lpstr>
      <vt:lpstr>Použité 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Gastroenterologie výběr</dc:title>
  <dc:creator>Jana</dc:creator>
  <cp:lastModifiedBy>uzivatel</cp:lastModifiedBy>
  <cp:revision>89</cp:revision>
  <dcterms:created xsi:type="dcterms:W3CDTF">2020-11-29T18:08:12Z</dcterms:created>
  <dcterms:modified xsi:type="dcterms:W3CDTF">2021-12-07T14:07:21Z</dcterms:modified>
</cp:coreProperties>
</file>