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</p:sldMasterIdLst>
  <p:notesMasterIdLst>
    <p:notesMasterId r:id="rId37"/>
  </p:notesMasterIdLst>
  <p:sldIdLst>
    <p:sldId id="256" r:id="rId4"/>
    <p:sldId id="300" r:id="rId5"/>
    <p:sldId id="321" r:id="rId6"/>
    <p:sldId id="257" r:id="rId7"/>
    <p:sldId id="322" r:id="rId8"/>
    <p:sldId id="345" r:id="rId9"/>
    <p:sldId id="346" r:id="rId10"/>
    <p:sldId id="323" r:id="rId11"/>
    <p:sldId id="326" r:id="rId12"/>
    <p:sldId id="261" r:id="rId13"/>
    <p:sldId id="347" r:id="rId14"/>
    <p:sldId id="348" r:id="rId15"/>
    <p:sldId id="324" r:id="rId16"/>
    <p:sldId id="325" r:id="rId17"/>
    <p:sldId id="327" r:id="rId18"/>
    <p:sldId id="330" r:id="rId19"/>
    <p:sldId id="329" r:id="rId20"/>
    <p:sldId id="328" r:id="rId21"/>
    <p:sldId id="331" r:id="rId22"/>
    <p:sldId id="333" r:id="rId23"/>
    <p:sldId id="332" r:id="rId24"/>
    <p:sldId id="334" r:id="rId25"/>
    <p:sldId id="349" r:id="rId26"/>
    <p:sldId id="335" r:id="rId27"/>
    <p:sldId id="336" r:id="rId28"/>
    <p:sldId id="342" r:id="rId29"/>
    <p:sldId id="337" r:id="rId30"/>
    <p:sldId id="338" r:id="rId31"/>
    <p:sldId id="339" r:id="rId32"/>
    <p:sldId id="340" r:id="rId33"/>
    <p:sldId id="341" r:id="rId34"/>
    <p:sldId id="343" r:id="rId35"/>
    <p:sldId id="344" r:id="rId36"/>
  </p:sldIdLst>
  <p:sldSz cx="12192000" cy="6858000"/>
  <p:notesSz cx="6858000" cy="9144000"/>
  <p:custDataLst>
    <p:tags r:id="rId38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3639" autoAdjust="0"/>
  </p:normalViewPr>
  <p:slideViewPr>
    <p:cSldViewPr snapToGrid="0">
      <p:cViewPr>
        <p:scale>
          <a:sx n="86" d="100"/>
          <a:sy n="86" d="100"/>
        </p:scale>
        <p:origin x="-562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E773A-2934-405E-ACA5-64201286906E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A2A3B-F91B-4FFF-A58B-85867F98F4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125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9AFA-D657-4FA9-94EC-25A1E72C004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9E29-E00E-4349-9619-DC171F181A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149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9AFA-D657-4FA9-94EC-25A1E72C004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9E29-E00E-4349-9619-DC171F181A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0216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9AFA-D657-4FA9-94EC-25A1E72C004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9E29-E00E-4349-9619-DC171F181A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654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9AFA-D657-4FA9-94EC-25A1E72C004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9E29-E00E-4349-9619-DC171F181A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434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25550" y="2013358"/>
            <a:ext cx="10405341" cy="1900551"/>
          </a:xfrm>
        </p:spPr>
        <p:txBody>
          <a:bodyPr/>
          <a:lstStyle>
            <a:lvl1pPr algn="l"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25550" y="4177145"/>
            <a:ext cx="10405341" cy="1537855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66C3D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61ADFB-788F-47D8-940A-7E3673C70A8F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731FA-78BA-40B7-AD1A-5948A0ECBA52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xmlns="" id="{E3BE7554-6C73-4F9A-B110-0545B5009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684026"/>
            <a:ext cx="1588243" cy="91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15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5549" y="831273"/>
            <a:ext cx="10419195" cy="1081665"/>
          </a:xfrm>
        </p:spPr>
        <p:txBody>
          <a:bodyPr/>
          <a:lstStyle>
            <a:lvl1pPr>
              <a:defRPr b="1">
                <a:solidFill>
                  <a:srgbClr val="66C3D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25550" y="2163763"/>
            <a:ext cx="10419194" cy="3558164"/>
          </a:xfrm>
          <a:solidFill>
            <a:schemeClr val="bg1">
              <a:alpha val="25000"/>
            </a:schemeClr>
          </a:solidFill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61ADFB-788F-47D8-940A-7E3673C70A8F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731FA-78BA-40B7-AD1A-5948A0ECBA52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 descr="Obsah obrázku objekt, hodiny&#10;&#10;Popis byl vytvořen automaticky">
            <a:extLst>
              <a:ext uri="{FF2B5EF4-FFF2-40B4-BE49-F238E27FC236}">
                <a16:creationId xmlns:a16="http://schemas.microsoft.com/office/drawing/2014/main" xmlns="" id="{1F5DA2C8-4C24-4939-9181-8BB23E759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7674" y="220949"/>
            <a:ext cx="934139" cy="7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25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4792" y="822122"/>
            <a:ext cx="10399172" cy="1023456"/>
          </a:xfrm>
        </p:spPr>
        <p:txBody>
          <a:bodyPr/>
          <a:lstStyle>
            <a:lvl1pPr>
              <a:defRPr sz="6000" b="1">
                <a:solidFill>
                  <a:srgbClr val="66C3D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24792" y="2046914"/>
            <a:ext cx="10399172" cy="3675013"/>
          </a:xfrm>
          <a:noFill/>
        </p:spPr>
        <p:txBody>
          <a:bodyPr/>
          <a:lstStyle>
            <a:lvl1pPr marL="0" indent="0">
              <a:buNone/>
              <a:defRPr sz="2400">
                <a:solidFill>
                  <a:srgbClr val="5B5B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61ADFB-788F-47D8-940A-7E3673C70A8F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731FA-78BA-40B7-AD1A-5948A0ECBA52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 descr="Obsah obrázku objekt, hodiny&#10;&#10;Popis byl vytvořen automaticky">
            <a:extLst>
              <a:ext uri="{FF2B5EF4-FFF2-40B4-BE49-F238E27FC236}">
                <a16:creationId xmlns:a16="http://schemas.microsoft.com/office/drawing/2014/main" xmlns="" id="{D7EDD503-7B2A-48EA-8564-69183AC7C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7674" y="220949"/>
            <a:ext cx="934139" cy="7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67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5550" y="831273"/>
            <a:ext cx="10391486" cy="1081665"/>
          </a:xfrm>
        </p:spPr>
        <p:txBody>
          <a:bodyPr/>
          <a:lstStyle>
            <a:lvl1pPr>
              <a:defRPr b="1">
                <a:solidFill>
                  <a:srgbClr val="66C3D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24792" y="2046914"/>
            <a:ext cx="5058244" cy="3675013"/>
          </a:xfrm>
          <a:solidFill>
            <a:schemeClr val="bg1">
              <a:alpha val="25000"/>
            </a:schemeClr>
          </a:solidFill>
        </p:spPr>
        <p:txBody>
          <a:bodyPr/>
          <a:lstStyle>
            <a:lvl1pPr>
              <a:defRPr>
                <a:solidFill>
                  <a:srgbClr val="5B5B5B"/>
                </a:solidFill>
              </a:defRPr>
            </a:lvl1pPr>
            <a:lvl2pPr>
              <a:defRPr>
                <a:solidFill>
                  <a:srgbClr val="5B5B5B"/>
                </a:solidFill>
              </a:defRPr>
            </a:lvl2pPr>
            <a:lvl3pPr>
              <a:defRPr>
                <a:solidFill>
                  <a:srgbClr val="5B5B5B"/>
                </a:solidFill>
              </a:defRPr>
            </a:lvl3pPr>
            <a:lvl4pPr>
              <a:defRPr>
                <a:solidFill>
                  <a:srgbClr val="5B5B5B"/>
                </a:solidFill>
              </a:defRPr>
            </a:lvl4pPr>
            <a:lvl5pPr>
              <a:defRPr>
                <a:solidFill>
                  <a:srgbClr val="5B5B5B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8792" y="2046914"/>
            <a:ext cx="5058244" cy="3675013"/>
          </a:xfrm>
          <a:solidFill>
            <a:schemeClr val="bg1">
              <a:alpha val="25000"/>
            </a:schemeClr>
          </a:solidFill>
        </p:spPr>
        <p:txBody>
          <a:bodyPr/>
          <a:lstStyle>
            <a:lvl1pPr>
              <a:defRPr>
                <a:solidFill>
                  <a:srgbClr val="5B5B5B"/>
                </a:solidFill>
              </a:defRPr>
            </a:lvl1pPr>
            <a:lvl2pPr>
              <a:defRPr>
                <a:solidFill>
                  <a:srgbClr val="5B5B5B"/>
                </a:solidFill>
              </a:defRPr>
            </a:lvl2pPr>
            <a:lvl3pPr>
              <a:defRPr>
                <a:solidFill>
                  <a:srgbClr val="5B5B5B"/>
                </a:solidFill>
              </a:defRPr>
            </a:lvl3pPr>
            <a:lvl4pPr>
              <a:defRPr>
                <a:solidFill>
                  <a:srgbClr val="5B5B5B"/>
                </a:solidFill>
              </a:defRPr>
            </a:lvl4pPr>
            <a:lvl5pPr>
              <a:defRPr>
                <a:solidFill>
                  <a:srgbClr val="5B5B5B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61ADFB-788F-47D8-940A-7E3673C70A8F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731FA-78BA-40B7-AD1A-5948A0ECBA52}" type="slidenum">
              <a:rPr lang="cs-CZ" smtClean="0"/>
              <a:t>‹#›</a:t>
            </a:fld>
            <a:endParaRPr lang="cs-CZ"/>
          </a:p>
        </p:txBody>
      </p:sp>
      <p:pic>
        <p:nvPicPr>
          <p:cNvPr id="11" name="Obrázek 10" descr="Obsah obrázku objekt, hodiny&#10;&#10;Popis byl vytvořen automaticky">
            <a:extLst>
              <a:ext uri="{FF2B5EF4-FFF2-40B4-BE49-F238E27FC236}">
                <a16:creationId xmlns:a16="http://schemas.microsoft.com/office/drawing/2014/main" xmlns="" id="{BED350F5-F342-40CD-9C14-FF1D13767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7674" y="220949"/>
            <a:ext cx="934139" cy="7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09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4792" y="822120"/>
            <a:ext cx="10406097" cy="1027317"/>
          </a:xfrm>
        </p:spPr>
        <p:txBody>
          <a:bodyPr/>
          <a:lstStyle>
            <a:lvl1pPr>
              <a:defRPr b="1">
                <a:solidFill>
                  <a:srgbClr val="66C3D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24792" y="2016125"/>
            <a:ext cx="49335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24792" y="2937164"/>
            <a:ext cx="4933553" cy="3068781"/>
          </a:xfrm>
          <a:solidFill>
            <a:schemeClr val="bg1">
              <a:alpha val="25000"/>
            </a:schemeClr>
          </a:solidFill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80018" y="2016125"/>
            <a:ext cx="52508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80018" y="2937164"/>
            <a:ext cx="5250872" cy="3068781"/>
          </a:xfrm>
          <a:solidFill>
            <a:schemeClr val="bg1">
              <a:alpha val="25000"/>
            </a:schemeClr>
          </a:solidFill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61ADFB-788F-47D8-940A-7E3673C70A8F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731FA-78BA-40B7-AD1A-5948A0ECBA52}" type="slidenum">
              <a:rPr lang="cs-CZ" smtClean="0"/>
              <a:t>‹#›</a:t>
            </a:fld>
            <a:endParaRPr lang="cs-CZ"/>
          </a:p>
        </p:txBody>
      </p:sp>
      <p:pic>
        <p:nvPicPr>
          <p:cNvPr id="13" name="Obrázek 12" descr="Obsah obrázku objekt, hodiny&#10;&#10;Popis byl vytvořen automaticky">
            <a:extLst>
              <a:ext uri="{FF2B5EF4-FFF2-40B4-BE49-F238E27FC236}">
                <a16:creationId xmlns:a16="http://schemas.microsoft.com/office/drawing/2014/main" xmlns="" id="{848F9CE2-DCAF-4177-89FB-F193DEB1B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7674" y="220949"/>
            <a:ext cx="934139" cy="7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9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5550" y="791308"/>
            <a:ext cx="10128250" cy="1078524"/>
          </a:xfrm>
        </p:spPr>
        <p:txBody>
          <a:bodyPr/>
          <a:lstStyle>
            <a:lvl1pPr>
              <a:defRPr b="1">
                <a:solidFill>
                  <a:srgbClr val="66C3D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61ADFB-788F-47D8-940A-7E3673C70A8F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731FA-78BA-40B7-AD1A-5948A0ECBA52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 descr="Obsah obrázku objekt, hodiny&#10;&#10;Popis byl vytvořen automaticky">
            <a:extLst>
              <a:ext uri="{FF2B5EF4-FFF2-40B4-BE49-F238E27FC236}">
                <a16:creationId xmlns:a16="http://schemas.microsoft.com/office/drawing/2014/main" xmlns="" id="{DD2A6EC5-9856-49C2-9F7E-8B4F0FAC4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7674" y="220949"/>
            <a:ext cx="934139" cy="7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68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61ADFB-788F-47D8-940A-7E3673C70A8F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731FA-78BA-40B7-AD1A-5948A0ECBA52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 descr="Obsah obrázku objekt, hodiny&#10;&#10;Popis byl vytvořen automaticky">
            <a:extLst>
              <a:ext uri="{FF2B5EF4-FFF2-40B4-BE49-F238E27FC236}">
                <a16:creationId xmlns:a16="http://schemas.microsoft.com/office/drawing/2014/main" xmlns="" id="{3A7DC0D5-DD25-40BB-B513-FA9734B4D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7674" y="220949"/>
            <a:ext cx="934139" cy="7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7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9AFA-D657-4FA9-94EC-25A1E72C004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9E29-E00E-4349-9619-DC171F181A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496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4791" y="838899"/>
            <a:ext cx="10419953" cy="1015068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53345" y="1979801"/>
            <a:ext cx="7391400" cy="4033072"/>
          </a:xfrm>
          <a:solidFill>
            <a:schemeClr val="bg1">
              <a:alpha val="25000"/>
            </a:schemeClr>
          </a:solidFill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24792" y="1979802"/>
            <a:ext cx="2860647" cy="4033071"/>
          </a:xfrm>
          <a:noFill/>
        </p:spPr>
        <p:txBody>
          <a:bodyPr anchor="ctr" anchorCtr="0"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61ADFB-788F-47D8-940A-7E3673C70A8F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731FA-78BA-40B7-AD1A-5948A0ECBA52}" type="slidenum">
              <a:rPr lang="cs-CZ" smtClean="0"/>
              <a:t>‹#›</a:t>
            </a:fld>
            <a:endParaRPr lang="cs-CZ"/>
          </a:p>
        </p:txBody>
      </p:sp>
      <p:pic>
        <p:nvPicPr>
          <p:cNvPr id="11" name="Obrázek 10" descr="Obsah obrázku objekt, hodiny&#10;&#10;Popis byl vytvořen automaticky">
            <a:extLst>
              <a:ext uri="{FF2B5EF4-FFF2-40B4-BE49-F238E27FC236}">
                <a16:creationId xmlns:a16="http://schemas.microsoft.com/office/drawing/2014/main" xmlns="" id="{CB31A659-1E7A-4757-A7DF-2D2E38959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7674" y="220949"/>
            <a:ext cx="934139" cy="7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21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244829" y="1979802"/>
            <a:ext cx="7384463" cy="4039998"/>
          </a:xfrm>
          <a:solidFill>
            <a:schemeClr val="bg1">
              <a:alpha val="2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224792" y="838899"/>
            <a:ext cx="10404500" cy="1015068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24792" y="1979802"/>
            <a:ext cx="2860647" cy="4039998"/>
          </a:xfrm>
        </p:spPr>
        <p:txBody>
          <a:bodyPr anchor="ctr" anchorCtr="0"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61ADFB-788F-47D8-940A-7E3673C70A8F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731FA-78BA-40B7-AD1A-5948A0ECBA52}" type="slidenum">
              <a:rPr lang="cs-CZ" smtClean="0"/>
              <a:t>‹#›</a:t>
            </a:fld>
            <a:endParaRPr lang="cs-CZ"/>
          </a:p>
        </p:txBody>
      </p:sp>
      <p:pic>
        <p:nvPicPr>
          <p:cNvPr id="4" name="Obrázek 3" descr="Obsah obrázku objekt, hodiny&#10;&#10;Popis byl vytvořen automaticky">
            <a:extLst>
              <a:ext uri="{FF2B5EF4-FFF2-40B4-BE49-F238E27FC236}">
                <a16:creationId xmlns:a16="http://schemas.microsoft.com/office/drawing/2014/main" xmlns="" id="{DAFE0F8B-5B42-496C-A8E3-072A088D1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7674" y="220949"/>
            <a:ext cx="934139" cy="7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70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61ADFB-788F-47D8-940A-7E3673C70A8F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731FA-78BA-40B7-AD1A-5948A0ECBA52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 descr="Obsah obrázku objekt, hodiny&#10;&#10;Popis byl vytvořen automaticky">
            <a:extLst>
              <a:ext uri="{FF2B5EF4-FFF2-40B4-BE49-F238E27FC236}">
                <a16:creationId xmlns:a16="http://schemas.microsoft.com/office/drawing/2014/main" xmlns="" id="{62C9D1CD-BDD2-463F-AAF7-55AC44017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7674" y="220949"/>
            <a:ext cx="934139" cy="7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88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ADFB-788F-47D8-940A-7E3673C70A8F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31FA-78BA-40B7-AD1A-5948A0ECBA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3531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25550" y="2013358"/>
            <a:ext cx="10405341" cy="1900551"/>
          </a:xfrm>
        </p:spPr>
        <p:txBody>
          <a:bodyPr/>
          <a:lstStyle>
            <a:lvl1pPr algn="l"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25550" y="4177145"/>
            <a:ext cx="10405341" cy="1537855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66C3D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22119-6425-4CF8-A91D-07FD69CF905F}" type="datetimeFigureOut">
              <a:rPr lang="en-US"/>
              <a:pPr>
                <a:defRPr/>
              </a:pPr>
              <a:t>11/24/2020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4AC5D-3AF2-4509-9BB8-9E62D8DB71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921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5549" y="831273"/>
            <a:ext cx="10419195" cy="108166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25550" y="2163763"/>
            <a:ext cx="10419194" cy="3558164"/>
          </a:xfrm>
          <a:solidFill>
            <a:schemeClr val="bg1">
              <a:alpha val="1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FCDCB-421B-43A2-8EF7-EEF8A01D783A}" type="datetimeFigureOut">
              <a:rPr lang="en-US"/>
              <a:pPr>
                <a:defRPr/>
              </a:pPr>
              <a:t>11/24/2020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E8721-4EBC-419F-A30A-AB3DE90037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158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4792" y="822122"/>
            <a:ext cx="10399172" cy="1023456"/>
          </a:xfrm>
        </p:spPr>
        <p:txBody>
          <a:bodyPr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24792" y="2046914"/>
            <a:ext cx="10399172" cy="3675013"/>
          </a:xfrm>
          <a:noFill/>
        </p:spPr>
        <p:txBody>
          <a:bodyPr/>
          <a:lstStyle>
            <a:lvl1pPr marL="0" indent="0">
              <a:buNone/>
              <a:defRPr sz="2400">
                <a:solidFill>
                  <a:srgbClr val="66C3D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DBBD9-8F0B-42AD-955A-F9C206BC77D0}" type="datetimeFigureOut">
              <a:rPr lang="en-US"/>
              <a:pPr>
                <a:defRPr/>
              </a:pPr>
              <a:t>11/24/2020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3F723-3163-4805-996F-DF05EDB110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825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5550" y="831273"/>
            <a:ext cx="10391486" cy="108166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24792" y="2046914"/>
            <a:ext cx="5058244" cy="3675013"/>
          </a:xfrm>
          <a:solidFill>
            <a:schemeClr val="bg1">
              <a:alpha val="1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8792" y="2046914"/>
            <a:ext cx="5058244" cy="3675013"/>
          </a:xfrm>
          <a:solidFill>
            <a:schemeClr val="bg1">
              <a:alpha val="1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ACFEB-B63D-451D-89DA-49FF22A4E367}" type="datetimeFigureOut">
              <a:rPr lang="en-US"/>
              <a:pPr>
                <a:defRPr/>
              </a:pPr>
              <a:t>11/24/2020</a:t>
            </a:fld>
            <a:endParaRPr lang="en-US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F24D7-E79C-43E5-8EBD-E51794EC23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282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4792" y="822120"/>
            <a:ext cx="10406097" cy="1027317"/>
          </a:xfrm>
        </p:spPr>
        <p:txBody>
          <a:bodyPr/>
          <a:lstStyle>
            <a:lvl1pPr>
              <a:defRPr b="1">
                <a:solidFill>
                  <a:srgbClr val="66C3D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24792" y="2016125"/>
            <a:ext cx="49335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24792" y="2937164"/>
            <a:ext cx="4933553" cy="3068781"/>
          </a:xfrm>
          <a:solidFill>
            <a:schemeClr val="bg1">
              <a:alpha val="25000"/>
            </a:schemeClr>
          </a:solidFill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80018" y="2016125"/>
            <a:ext cx="52508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80018" y="2937164"/>
            <a:ext cx="5250872" cy="3068781"/>
          </a:xfrm>
          <a:solidFill>
            <a:schemeClr val="bg1">
              <a:alpha val="25000"/>
            </a:schemeClr>
          </a:solidFill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6C658-17C4-4D9B-BA2B-308AF5F6705E}" type="datetimeFigureOut">
              <a:rPr lang="en-US"/>
              <a:pPr>
                <a:defRPr/>
              </a:pPr>
              <a:t>11/24/2020</a:t>
            </a:fld>
            <a:endParaRPr lang="en-US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56BFF-9DB5-4970-A6C1-E0293B6189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5550" y="791308"/>
            <a:ext cx="10128250" cy="1078524"/>
          </a:xfrm>
        </p:spPr>
        <p:txBody>
          <a:bodyPr/>
          <a:lstStyle>
            <a:lvl1pPr>
              <a:defRPr b="1">
                <a:solidFill>
                  <a:srgbClr val="66C3D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D5173-0123-4296-9110-541A581AD47E}" type="datetimeFigureOut">
              <a:rPr lang="en-US"/>
              <a:pPr>
                <a:defRPr/>
              </a:pPr>
              <a:t>11/24/2020</a:t>
            </a:fld>
            <a:endParaRPr lang="en-US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D1F4-D9DB-4F6D-8F8C-1973B0295D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79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9AFA-D657-4FA9-94EC-25A1E72C004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9E29-E00E-4349-9619-DC171F181A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4793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99CE7-765C-4D2F-A3F5-0715BA730204}" type="datetimeFigureOut">
              <a:rPr lang="en-US"/>
              <a:pPr>
                <a:defRPr/>
              </a:pPr>
              <a:t>11/24/2020</a:t>
            </a:fld>
            <a:endParaRPr lang="en-US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EB97F-DA38-4D34-A0EA-D5C2FC6EA0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414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4791" y="838899"/>
            <a:ext cx="10419953" cy="1015068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53345" y="1979801"/>
            <a:ext cx="7391400" cy="4033072"/>
          </a:xfrm>
          <a:solidFill>
            <a:schemeClr val="bg1">
              <a:alpha val="25000"/>
            </a:schemeClr>
          </a:solidFill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24792" y="1979802"/>
            <a:ext cx="2860647" cy="4033071"/>
          </a:xfrm>
          <a:noFill/>
        </p:spPr>
        <p:txBody>
          <a:bodyPr anchor="ctr" anchorCtr="0"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B361D-073A-41EF-9229-934E9B4D35CD}" type="datetimeFigureOut">
              <a:rPr lang="en-US"/>
              <a:pPr>
                <a:defRPr/>
              </a:pPr>
              <a:t>11/24/2020</a:t>
            </a:fld>
            <a:endParaRPr lang="en-US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674F-73AC-4908-BD01-BE23D816CB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039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244829" y="1979802"/>
            <a:ext cx="7384463" cy="4039998"/>
          </a:xfrm>
          <a:solidFill>
            <a:schemeClr val="bg1">
              <a:alpha val="2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224792" y="838899"/>
            <a:ext cx="10404500" cy="1015068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24792" y="1979802"/>
            <a:ext cx="2860647" cy="4039998"/>
          </a:xfrm>
        </p:spPr>
        <p:txBody>
          <a:bodyPr anchor="ctr" anchorCtr="0"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60C5E-1388-4ABA-BD64-2F1E288192A0}" type="datetimeFigureOut">
              <a:rPr lang="en-US"/>
              <a:pPr>
                <a:defRPr/>
              </a:pPr>
              <a:t>11/24/2020</a:t>
            </a:fld>
            <a:endParaRPr lang="en-US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A402C-5CEA-44A4-9A50-8AF251F160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69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7C854-79D0-46D3-8A23-7FB98C9B1632}" type="datetimeFigureOut">
              <a:rPr lang="en-US"/>
              <a:pPr>
                <a:defRPr/>
              </a:pPr>
              <a:t>11/24/2020</a:t>
            </a:fld>
            <a:endParaRPr lang="en-US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08427-3925-4735-96AF-2D99647624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23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9AFA-D657-4FA9-94EC-25A1E72C004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9E29-E00E-4349-9619-DC171F181A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9279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9AFA-D657-4FA9-94EC-25A1E72C004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9E29-E00E-4349-9619-DC171F181A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8364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9AFA-D657-4FA9-94EC-25A1E72C004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9E29-E00E-4349-9619-DC171F181A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538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9AFA-D657-4FA9-94EC-25A1E72C004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9E29-E00E-4349-9619-DC171F181A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675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9AFA-D657-4FA9-94EC-25A1E72C004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9E29-E00E-4349-9619-DC171F181A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825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9AFA-D657-4FA9-94EC-25A1E72C004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9E29-E00E-4349-9619-DC171F181A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44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5.wmf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59AFA-D657-4FA9-94EC-25A1E72C004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79E29-E00E-4349-9619-DC171F181A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82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4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225550" y="831273"/>
            <a:ext cx="10128250" cy="108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225550" y="2163763"/>
            <a:ext cx="1012825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35527" y="6356350"/>
            <a:ext cx="990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561ADFB-788F-47D8-940A-7E3673C70A8F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71600" y="6356350"/>
            <a:ext cx="6878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395855" y="6356350"/>
            <a:ext cx="789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66C3D0"/>
                </a:solidFill>
                <a:latin typeface="+mn-lt"/>
              </a:defRPr>
            </a:lvl1pPr>
          </a:lstStyle>
          <a:p>
            <a:fld id="{C51731FA-78BA-40B7-AD1A-5948A0ECBA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10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88CED9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88CED9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88CED9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88CED9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88CED9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88CED9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88CED9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88CED9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88CED9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5B5B5B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B5B5B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B5B5B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B5B5B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B5B5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225550" y="831273"/>
            <a:ext cx="10128250" cy="108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225550" y="2163763"/>
            <a:ext cx="1012825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Kliknutím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35527" y="6356350"/>
            <a:ext cx="990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DD6099-FCCE-4EE0-A252-FFFE818B3CCB}" type="datetimeFigureOut">
              <a:rPr lang="en-US"/>
              <a:pPr>
                <a:defRPr/>
              </a:pPr>
              <a:t>11/24/2020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71600" y="6356350"/>
            <a:ext cx="6878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395855" y="6356350"/>
            <a:ext cx="789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66C3D0"/>
                </a:solidFill>
                <a:latin typeface="+mn-lt"/>
              </a:defRPr>
            </a:lvl1pPr>
          </a:lstStyle>
          <a:p>
            <a:pPr>
              <a:defRPr/>
            </a:pPr>
            <a:fld id="{C9D31A42-7766-4992-8710-C8F3086209C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Obrázek 7" descr="Obsah obrázku objekt, hodiny&#10;&#10;Popis byl vytvořen automaticky">
            <a:extLst>
              <a:ext uri="{FF2B5EF4-FFF2-40B4-BE49-F238E27FC236}">
                <a16:creationId xmlns:a16="http://schemas.microsoft.com/office/drawing/2014/main" xmlns="" id="{66237AF5-3083-489D-BABE-7DEFE01F51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77674" y="220949"/>
            <a:ext cx="934139" cy="7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5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88CED9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88CED9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88CED9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88CED9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88CED9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88CED9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88CED9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88CED9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slideLayout" Target="../slideLayouts/slideLayout12.xm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tags" Target="../tags/tag51.xml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5" Type="http://schemas.openxmlformats.org/officeDocument/2006/relationships/tags" Target="../tags/tag43.xml"/><Relationship Id="rId15" Type="http://schemas.openxmlformats.org/officeDocument/2006/relationships/image" Target="../media/image17.tiff"/><Relationship Id="rId10" Type="http://schemas.openxmlformats.org/officeDocument/2006/relationships/tags" Target="../tags/tag48.xml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cs-CZ" dirty="0"/>
              <a:t>Kazuistiky – praktický seminář</a:t>
            </a:r>
            <a:br>
              <a:rPr lang="cs-CZ" dirty="0"/>
            </a:br>
            <a:r>
              <a:rPr lang="cs-CZ" sz="1600" dirty="0"/>
              <a:t>MUDr. Marek Pospíšil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endParaRPr lang="cs-CZ" dirty="0"/>
          </a:p>
          <a:p>
            <a:pPr algn="r"/>
            <a:endParaRPr lang="cs-CZ" dirty="0"/>
          </a:p>
          <a:p>
            <a:pPr algn="r"/>
            <a:endParaRPr lang="cs-CZ" dirty="0"/>
          </a:p>
          <a:p>
            <a:pPr algn="r"/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853" y="4047460"/>
            <a:ext cx="4100733" cy="28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6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EKG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F25B7F2F-4C75-3D45-8ADC-EDC90CCD3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107" y="2035174"/>
            <a:ext cx="9155724" cy="429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0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Nález na EKG:</a:t>
            </a:r>
            <a:endParaRPr lang="cs-CZ"/>
          </a:p>
        </p:txBody>
      </p:sp>
      <p:sp>
        <p:nvSpPr>
          <p:cNvPr id="5" name="Zástupný symbol pro text 4" hidden="1"/>
          <p:cNvSpPr>
            <a:spLocks noGrp="1"/>
          </p:cNvSpPr>
          <p:nvPr>
            <p:ph type="body" idx="1"/>
          </p:nvPr>
        </p:nvSpPr>
        <p:spPr>
          <a:xfrm>
            <a:off x="838200" y="2060020"/>
            <a:ext cx="10515600" cy="3979624"/>
          </a:xfrm>
        </p:spPr>
        <p:txBody>
          <a:bodyPr/>
          <a:lstStyle/>
          <a:p>
            <a:endParaRPr lang="cs-CZ"/>
          </a:p>
        </p:txBody>
      </p:sp>
      <p:sp>
        <p:nvSpPr>
          <p:cNvPr id="26" name="MeetingNumber"/>
          <p:cNvSpPr txBox="1"/>
          <p:nvPr>
            <p:custDataLst>
              <p:tags r:id="rId2"/>
            </p:custDataLst>
          </p:nvPr>
        </p:nvSpPr>
        <p:spPr>
          <a:xfrm>
            <a:off x="7594600" y="127000"/>
            <a:ext cx="3207546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cs-CZ" smtClean="0"/>
              <a:t>Join: </a:t>
            </a:r>
            <a:r>
              <a:rPr lang="cs-CZ" b="1" smtClean="0"/>
              <a:t>vevox.app</a:t>
            </a:r>
            <a:r>
              <a:rPr lang="cs-CZ" smtClean="0"/>
              <a:t> ID: </a:t>
            </a:r>
            <a:r>
              <a:rPr lang="cs-CZ" b="1" smtClean="0"/>
              <a:t>140-442-734</a:t>
            </a:r>
            <a:endParaRPr lang="cs-CZ" b="1"/>
          </a:p>
        </p:txBody>
      </p:sp>
      <p:sp>
        <p:nvSpPr>
          <p:cNvPr id="29" name="VoteNow"/>
          <p:cNvSpPr/>
          <p:nvPr/>
        </p:nvSpPr>
        <p:spPr>
          <a:xfrm>
            <a:off x="10795000" y="127000"/>
            <a:ext cx="1270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algn="ctr"/>
            <a:r>
              <a:rPr lang="cs-CZ" smtClean="0"/>
              <a:t>POLL OPEN</a:t>
            </a:r>
            <a:endParaRPr lang="cs-CZ"/>
          </a:p>
        </p:txBody>
      </p:sp>
      <p:sp>
        <p:nvSpPr>
          <p:cNvPr id="30" name="OpenQuestion"/>
          <p:cNvSpPr/>
          <p:nvPr>
            <p:custDataLst>
              <p:tags r:id="rId3"/>
            </p:custDataLst>
          </p:nvPr>
        </p:nvSpPr>
        <p:spPr>
          <a:xfrm>
            <a:off x="10922000" y="7004278"/>
            <a:ext cx="1270000" cy="215444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cs-CZ" sz="800" smtClean="0"/>
              <a:t>Vote Trigger</a:t>
            </a:r>
            <a:endParaRPr lang="cs-CZ" sz="800"/>
          </a:p>
        </p:txBody>
      </p:sp>
      <p:sp>
        <p:nvSpPr>
          <p:cNvPr id="52" name="Blesk 51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Blesk 52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Blesk 54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Blesk 55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TextovéPole 58"/>
          <p:cNvSpPr txBox="1"/>
          <p:nvPr>
            <p:custDataLst>
              <p:tags r:id="rId4"/>
            </p:custDataLst>
          </p:nvPr>
        </p:nvSpPr>
        <p:spPr>
          <a:xfrm>
            <a:off x="838200" y="1690688"/>
            <a:ext cx="105156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mtClean="0"/>
              <a:t>Vote for up to 3 choices</a:t>
            </a:r>
            <a:endParaRPr lang="cs-CZ"/>
          </a:p>
        </p:txBody>
      </p:sp>
      <p:sp>
        <p:nvSpPr>
          <p:cNvPr id="62" name="PercentType"/>
          <p:cNvSpPr txBox="1"/>
          <p:nvPr>
            <p:custDataLst>
              <p:tags r:id="rId5"/>
            </p:custDataLst>
          </p:nvPr>
        </p:nvSpPr>
        <p:spPr>
          <a:xfrm>
            <a:off x="1836871" y="5621629"/>
            <a:ext cx="8838858" cy="40011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cs-CZ" sz="2000" smtClean="0"/>
              <a:t>(% = Percentage of Voters)</a:t>
            </a:r>
            <a:endParaRPr lang="cs-CZ" sz="2000"/>
          </a:p>
        </p:txBody>
      </p:sp>
      <p:sp>
        <p:nvSpPr>
          <p:cNvPr id="63" name="Tick_4"/>
          <p:cNvSpPr txBox="1"/>
          <p:nvPr>
            <p:custDataLst>
              <p:tags r:id="rId6"/>
            </p:custDataLst>
          </p:nvPr>
        </p:nvSpPr>
        <p:spPr>
          <a:xfrm>
            <a:off x="838200" y="4658678"/>
            <a:ext cx="423193" cy="646331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spAutoFit/>
          </a:bodyPr>
          <a:lstStyle/>
          <a:p>
            <a:r>
              <a:rPr lang="cs-CZ" sz="42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Wingdings"/>
              </a:rPr>
              <a:t>ü</a:t>
            </a:r>
            <a:endParaRPr lang="cs-CZ" sz="4200" b="1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Wingdings"/>
            </a:endParaRPr>
          </a:p>
        </p:txBody>
      </p:sp>
      <p:sp>
        <p:nvSpPr>
          <p:cNvPr id="68" name="Tick_1"/>
          <p:cNvSpPr txBox="1"/>
          <p:nvPr>
            <p:custDataLst>
              <p:tags r:id="rId7"/>
            </p:custDataLst>
          </p:nvPr>
        </p:nvSpPr>
        <p:spPr>
          <a:xfrm>
            <a:off x="838200" y="1977946"/>
            <a:ext cx="423193" cy="646331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spAutoFit/>
          </a:bodyPr>
          <a:lstStyle/>
          <a:p>
            <a:r>
              <a:rPr lang="cs-CZ" sz="42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Wingdings"/>
              </a:rPr>
              <a:t>ü</a:t>
            </a:r>
            <a:endParaRPr lang="cs-CZ" sz="4200" b="1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Wingdings"/>
            </a:endParaRPr>
          </a:p>
        </p:txBody>
      </p:sp>
      <p:sp>
        <p:nvSpPr>
          <p:cNvPr id="69" name="Tick_2"/>
          <p:cNvSpPr txBox="1"/>
          <p:nvPr>
            <p:custDataLst>
              <p:tags r:id="rId8"/>
            </p:custDataLst>
          </p:nvPr>
        </p:nvSpPr>
        <p:spPr>
          <a:xfrm>
            <a:off x="838200" y="2871523"/>
            <a:ext cx="423193" cy="646331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spAutoFit/>
          </a:bodyPr>
          <a:lstStyle/>
          <a:p>
            <a:r>
              <a:rPr lang="cs-CZ" sz="42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Wingdings"/>
              </a:rPr>
              <a:t>ü</a:t>
            </a:r>
            <a:endParaRPr lang="cs-CZ" sz="4200" b="1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Wingdings"/>
            </a:endParaRPr>
          </a:p>
        </p:txBody>
      </p:sp>
      <p:grpSp>
        <p:nvGrpSpPr>
          <p:cNvPr id="73" name="Chart"/>
          <p:cNvGrpSpPr/>
          <p:nvPr>
            <p:custDataLst>
              <p:tags r:id="rId9"/>
            </p:custDataLst>
          </p:nvPr>
        </p:nvGrpSpPr>
        <p:grpSpPr>
          <a:xfrm>
            <a:off x="1261393" y="2060020"/>
            <a:ext cx="10092407" cy="3561609"/>
            <a:chOff x="1261393" y="2060020"/>
            <a:chExt cx="10092407" cy="3561609"/>
          </a:xfrm>
        </p:grpSpPr>
        <p:sp>
          <p:nvSpPr>
            <p:cNvPr id="31" name="Key_1"/>
            <p:cNvSpPr txBox="1"/>
            <p:nvPr>
              <p:custDataLst>
                <p:tags r:id="rId10"/>
              </p:custDataLst>
            </p:nvPr>
          </p:nvSpPr>
          <p:spPr>
            <a:xfrm>
              <a:off x="1261393" y="2060020"/>
              <a:ext cx="575478" cy="482183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cs-CZ" sz="2800" smtClean="0"/>
                <a:t>1.</a:t>
              </a:r>
              <a:endParaRPr lang="cs-CZ" sz="2800"/>
            </a:p>
          </p:txBody>
        </p:sp>
        <p:sp>
          <p:nvSpPr>
            <p:cNvPr id="32" name="Description_1"/>
            <p:cNvSpPr txBox="1"/>
            <p:nvPr>
              <p:custDataLst>
                <p:tags r:id="rId11"/>
              </p:custDataLst>
            </p:nvPr>
          </p:nvSpPr>
          <p:spPr>
            <a:xfrm>
              <a:off x="1836871" y="2060020"/>
              <a:ext cx="9516929" cy="507831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cs-CZ" sz="2800" smtClean="0"/>
                <a:t>Akutní infarkt myokardu s ST elevacemi - STEMI</a:t>
              </a:r>
              <a:endParaRPr lang="cs-CZ" sz="2800"/>
            </a:p>
          </p:txBody>
        </p:sp>
        <p:sp>
          <p:nvSpPr>
            <p:cNvPr id="33" name="Value_1"/>
            <p:cNvSpPr txBox="1"/>
            <p:nvPr>
              <p:custDataLst>
                <p:tags r:id="rId12"/>
              </p:custDataLst>
            </p:nvPr>
          </p:nvSpPr>
          <p:spPr>
            <a:xfrm>
              <a:off x="1836871" y="2599142"/>
              <a:ext cx="405560" cy="323165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cs-CZ" sz="2100" smtClean="0"/>
                <a:t>0%</a:t>
              </a:r>
              <a:endParaRPr lang="cs-CZ" sz="2100"/>
            </a:p>
          </p:txBody>
        </p:sp>
        <p:sp>
          <p:nvSpPr>
            <p:cNvPr id="34" name="Bar_1" hidden="1"/>
            <p:cNvSpPr/>
            <p:nvPr>
              <p:custDataLst>
                <p:tags r:id="rId13"/>
              </p:custDataLst>
            </p:nvPr>
          </p:nvSpPr>
          <p:spPr>
            <a:xfrm>
              <a:off x="1836871" y="2580551"/>
              <a:ext cx="0" cy="36034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Key_2"/>
            <p:cNvSpPr txBox="1"/>
            <p:nvPr>
              <p:custDataLst>
                <p:tags r:id="rId14"/>
              </p:custDataLst>
            </p:nvPr>
          </p:nvSpPr>
          <p:spPr>
            <a:xfrm>
              <a:off x="1261393" y="2953597"/>
              <a:ext cx="575478" cy="482183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cs-CZ" sz="2800" smtClean="0"/>
                <a:t>2.</a:t>
              </a:r>
              <a:endParaRPr lang="cs-CZ" sz="2800"/>
            </a:p>
          </p:txBody>
        </p:sp>
        <p:sp>
          <p:nvSpPr>
            <p:cNvPr id="36" name="Description_2"/>
            <p:cNvSpPr txBox="1"/>
            <p:nvPr>
              <p:custDataLst>
                <p:tags r:id="rId15"/>
              </p:custDataLst>
            </p:nvPr>
          </p:nvSpPr>
          <p:spPr>
            <a:xfrm>
              <a:off x="1836871" y="2953597"/>
              <a:ext cx="9516929" cy="507831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cs-CZ" sz="2800" smtClean="0"/>
                <a:t>Akutní infarkt myokardu bez ST elevací - NSTEMI</a:t>
              </a:r>
              <a:endParaRPr lang="cs-CZ" sz="2800"/>
            </a:p>
          </p:txBody>
        </p:sp>
        <p:sp>
          <p:nvSpPr>
            <p:cNvPr id="37" name="Value_2"/>
            <p:cNvSpPr txBox="1"/>
            <p:nvPr>
              <p:custDataLst>
                <p:tags r:id="rId16"/>
              </p:custDataLst>
            </p:nvPr>
          </p:nvSpPr>
          <p:spPr>
            <a:xfrm>
              <a:off x="1836871" y="3492719"/>
              <a:ext cx="405560" cy="323165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cs-CZ" sz="2100" smtClean="0"/>
                <a:t>0%</a:t>
              </a:r>
              <a:endParaRPr lang="cs-CZ" sz="2100"/>
            </a:p>
          </p:txBody>
        </p:sp>
        <p:sp>
          <p:nvSpPr>
            <p:cNvPr id="38" name="Bar_2" hidden="1"/>
            <p:cNvSpPr/>
            <p:nvPr>
              <p:custDataLst>
                <p:tags r:id="rId17"/>
              </p:custDataLst>
            </p:nvPr>
          </p:nvSpPr>
          <p:spPr>
            <a:xfrm>
              <a:off x="1836871" y="3474128"/>
              <a:ext cx="0" cy="36034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Key_3"/>
            <p:cNvSpPr txBox="1"/>
            <p:nvPr>
              <p:custDataLst>
                <p:tags r:id="rId18"/>
              </p:custDataLst>
            </p:nvPr>
          </p:nvSpPr>
          <p:spPr>
            <a:xfrm>
              <a:off x="1261393" y="3847174"/>
              <a:ext cx="575478" cy="482183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cs-CZ" sz="2800" smtClean="0"/>
                <a:t>3.</a:t>
              </a:r>
              <a:endParaRPr lang="cs-CZ" sz="2800"/>
            </a:p>
          </p:txBody>
        </p:sp>
        <p:sp>
          <p:nvSpPr>
            <p:cNvPr id="40" name="Description_3"/>
            <p:cNvSpPr txBox="1"/>
            <p:nvPr>
              <p:custDataLst>
                <p:tags r:id="rId19"/>
              </p:custDataLst>
            </p:nvPr>
          </p:nvSpPr>
          <p:spPr>
            <a:xfrm>
              <a:off x="1836871" y="3847174"/>
              <a:ext cx="9516929" cy="507831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cs-CZ" sz="2800" smtClean="0"/>
                <a:t>Fibrilace síní</a:t>
              </a:r>
              <a:endParaRPr lang="cs-CZ" sz="2800"/>
            </a:p>
          </p:txBody>
        </p:sp>
        <p:sp>
          <p:nvSpPr>
            <p:cNvPr id="41" name="Value_3"/>
            <p:cNvSpPr txBox="1"/>
            <p:nvPr>
              <p:custDataLst>
                <p:tags r:id="rId20"/>
              </p:custDataLst>
            </p:nvPr>
          </p:nvSpPr>
          <p:spPr>
            <a:xfrm>
              <a:off x="1836871" y="4386296"/>
              <a:ext cx="405560" cy="323165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cs-CZ" sz="2100" smtClean="0"/>
                <a:t>0%</a:t>
              </a:r>
              <a:endParaRPr lang="cs-CZ" sz="2100"/>
            </a:p>
          </p:txBody>
        </p:sp>
        <p:sp>
          <p:nvSpPr>
            <p:cNvPr id="42" name="Bar_3" hidden="1"/>
            <p:cNvSpPr/>
            <p:nvPr>
              <p:custDataLst>
                <p:tags r:id="rId21"/>
              </p:custDataLst>
            </p:nvPr>
          </p:nvSpPr>
          <p:spPr>
            <a:xfrm>
              <a:off x="1836871" y="4367705"/>
              <a:ext cx="0" cy="36034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Key_4"/>
            <p:cNvSpPr txBox="1"/>
            <p:nvPr>
              <p:custDataLst>
                <p:tags r:id="rId22"/>
              </p:custDataLst>
            </p:nvPr>
          </p:nvSpPr>
          <p:spPr>
            <a:xfrm>
              <a:off x="1261393" y="4740752"/>
              <a:ext cx="575478" cy="482183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cs-CZ" sz="2800" smtClean="0"/>
                <a:t>4.</a:t>
              </a:r>
              <a:endParaRPr lang="cs-CZ" sz="2800"/>
            </a:p>
          </p:txBody>
        </p:sp>
        <p:sp>
          <p:nvSpPr>
            <p:cNvPr id="44" name="Description_4"/>
            <p:cNvSpPr txBox="1"/>
            <p:nvPr>
              <p:custDataLst>
                <p:tags r:id="rId23"/>
              </p:custDataLst>
            </p:nvPr>
          </p:nvSpPr>
          <p:spPr>
            <a:xfrm>
              <a:off x="1836871" y="4740752"/>
              <a:ext cx="9516929" cy="507831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cs-CZ" sz="2800" smtClean="0"/>
                <a:t>Chronická hypertrofie levé komory</a:t>
              </a:r>
              <a:endParaRPr lang="cs-CZ" sz="2800"/>
            </a:p>
          </p:txBody>
        </p:sp>
        <p:sp>
          <p:nvSpPr>
            <p:cNvPr id="45" name="Value_4"/>
            <p:cNvSpPr txBox="1"/>
            <p:nvPr>
              <p:custDataLst>
                <p:tags r:id="rId24"/>
              </p:custDataLst>
            </p:nvPr>
          </p:nvSpPr>
          <p:spPr>
            <a:xfrm>
              <a:off x="1836871" y="5279873"/>
              <a:ext cx="405560" cy="323165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cs-CZ" sz="2100" smtClean="0"/>
                <a:t>0%</a:t>
              </a:r>
              <a:endParaRPr lang="cs-CZ" sz="2100"/>
            </a:p>
          </p:txBody>
        </p:sp>
        <p:sp>
          <p:nvSpPr>
            <p:cNvPr id="46" name="Bar_4" hidden="1"/>
            <p:cNvSpPr/>
            <p:nvPr>
              <p:custDataLst>
                <p:tags r:id="rId25"/>
              </p:custDataLst>
            </p:nvPr>
          </p:nvSpPr>
          <p:spPr>
            <a:xfrm>
              <a:off x="1836871" y="5261283"/>
              <a:ext cx="0" cy="36034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0" name="Canvas" hidden="1"/>
            <p:cNvSpPr/>
            <p:nvPr/>
          </p:nvSpPr>
          <p:spPr>
            <a:xfrm>
              <a:off x="1836871" y="2060020"/>
              <a:ext cx="8838858" cy="2060020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2988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63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Jaké zobrazovací metody nám pomohou k diagnostice?</a:t>
            </a:r>
            <a:endParaRPr lang="cs-CZ"/>
          </a:p>
        </p:txBody>
      </p:sp>
      <p:sp>
        <p:nvSpPr>
          <p:cNvPr id="5" name="Zástupný symbol pro text 4" hidden="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MeetingNumber"/>
          <p:cNvSpPr txBox="1"/>
          <p:nvPr>
            <p:custDataLst>
              <p:tags r:id="rId2"/>
            </p:custDataLst>
          </p:nvPr>
        </p:nvSpPr>
        <p:spPr>
          <a:xfrm>
            <a:off x="7594600" y="127000"/>
            <a:ext cx="3207546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cs-CZ" smtClean="0"/>
              <a:t>Join: </a:t>
            </a:r>
            <a:r>
              <a:rPr lang="cs-CZ" b="1" smtClean="0"/>
              <a:t>vevox.app</a:t>
            </a:r>
            <a:r>
              <a:rPr lang="cs-CZ" smtClean="0"/>
              <a:t> ID: </a:t>
            </a:r>
            <a:r>
              <a:rPr lang="cs-CZ" b="1" smtClean="0"/>
              <a:t>140-442-734</a:t>
            </a:r>
            <a:endParaRPr lang="cs-CZ" b="1"/>
          </a:p>
        </p:txBody>
      </p:sp>
      <p:sp>
        <p:nvSpPr>
          <p:cNvPr id="10" name="VoteNow"/>
          <p:cNvSpPr/>
          <p:nvPr/>
        </p:nvSpPr>
        <p:spPr>
          <a:xfrm>
            <a:off x="10795000" y="127000"/>
            <a:ext cx="1270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algn="ctr"/>
            <a:r>
              <a:rPr lang="en-US" smtClean="0"/>
              <a:t>Enter Text and Press Send</a:t>
            </a:r>
            <a:endParaRPr lang="cs-CZ"/>
          </a:p>
        </p:txBody>
      </p:sp>
      <p:sp>
        <p:nvSpPr>
          <p:cNvPr id="11" name="OpenQuestion"/>
          <p:cNvSpPr/>
          <p:nvPr>
            <p:custDataLst>
              <p:tags r:id="rId3"/>
            </p:custDataLst>
          </p:nvPr>
        </p:nvSpPr>
        <p:spPr>
          <a:xfrm>
            <a:off x="10922000" y="7004278"/>
            <a:ext cx="1270000" cy="215444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cs-CZ" sz="800" smtClean="0"/>
              <a:t>Vote Trigger</a:t>
            </a:r>
            <a:endParaRPr lang="cs-CZ" sz="800"/>
          </a:p>
        </p:txBody>
      </p:sp>
      <p:sp>
        <p:nvSpPr>
          <p:cNvPr id="13" name="Blesk 12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Blesk 13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WordCloudImage"/>
          <p:cNvSpPr/>
          <p:nvPr/>
        </p:nvSpPr>
        <p:spPr>
          <a:xfrm>
            <a:off x="609600" y="1371600"/>
            <a:ext cx="10972800" cy="4876800"/>
          </a:xfrm>
          <a:prstGeom prst="rect">
            <a:avLst/>
          </a:prstGeom>
          <a:blipFill dpi="0" rotWithShape="1">
            <a:blip r:embed="rId5">
              <a:alphaModFix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137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FA007B2-4438-254F-97E0-DA79BEE88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RTG S+P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0487A76C-F354-4644-AA61-62A95BD2F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38" y="2039815"/>
            <a:ext cx="5451232" cy="430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7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6C51B6F-73C9-3945-B422-635442872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ECHO srdce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6B8B8772-7099-E247-8BBE-458CE7746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2346" y="2187209"/>
            <a:ext cx="5969751" cy="404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7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FC8B144-E8E2-FB42-A0A5-C3D164AC0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Koronarografie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EF0B6840-2B63-0245-AD8D-805B45AF2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7777" y="2163763"/>
            <a:ext cx="5666282" cy="41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2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4E11DC-1424-924F-98EE-F9CCE2EF4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SPECT – </a:t>
            </a:r>
            <a:r>
              <a:rPr lang="cs-CZ" dirty="0" err="1"/>
              <a:t>perfúzní</a:t>
            </a:r>
            <a:r>
              <a:rPr lang="cs-CZ" dirty="0"/>
              <a:t> vyšetření myokardu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BC4DEB8B-2541-DF4B-B6B5-3DA78E20B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2866" y="2028852"/>
            <a:ext cx="5246557" cy="422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7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9CB3112-47BF-9544-A2C9-19F29EB41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Ergometrické/</a:t>
            </a:r>
            <a:r>
              <a:rPr lang="cs-CZ" dirty="0" err="1"/>
              <a:t>spiroergometrické</a:t>
            </a:r>
            <a:r>
              <a:rPr lang="cs-CZ" dirty="0"/>
              <a:t> vyšetření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DA97380D-B1F7-5B43-BF7D-68BCD67FC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9412" y="2163763"/>
            <a:ext cx="5331038" cy="355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6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2D2B838-FDB8-F848-BD80-0A278DE0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804D4C2-81A4-E44B-A009-847F9081A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Režimová opatření (hmotnost, dieta, kouření … )</a:t>
            </a:r>
          </a:p>
          <a:p>
            <a:r>
              <a:rPr lang="cs-CZ" dirty="0"/>
              <a:t>Léky zlepšující </a:t>
            </a:r>
            <a:r>
              <a:rPr lang="cs-CZ" dirty="0" err="1"/>
              <a:t>prognosu</a:t>
            </a:r>
            <a:r>
              <a:rPr lang="cs-CZ" dirty="0"/>
              <a:t> (BB, </a:t>
            </a:r>
            <a:r>
              <a:rPr lang="cs-CZ" dirty="0" err="1"/>
              <a:t>ACEi</a:t>
            </a:r>
            <a:r>
              <a:rPr lang="cs-CZ" dirty="0"/>
              <a:t>, </a:t>
            </a:r>
            <a:r>
              <a:rPr lang="cs-CZ" dirty="0" err="1"/>
              <a:t>antiagregancia</a:t>
            </a:r>
            <a:r>
              <a:rPr lang="cs-CZ" dirty="0"/>
              <a:t>, … )</a:t>
            </a:r>
          </a:p>
          <a:p>
            <a:r>
              <a:rPr lang="cs-CZ" dirty="0"/>
              <a:t>Léky zlepšující symptomy (diuretika, digoxin … )</a:t>
            </a:r>
          </a:p>
        </p:txBody>
      </p:sp>
    </p:spTree>
    <p:extLst>
      <p:ext uri="{BB962C8B-B14F-4D97-AF65-F5344CB8AC3E}">
        <p14:creationId xmlns:p14="http://schemas.microsoft.com/office/powerpoint/2010/main" val="198625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AD3750F-66DE-1141-BBE7-046D92D5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průběh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5E73026-0E15-6544-8890-812C5741F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Odvíjí se pochopitelně od závažnosti nálezu</a:t>
            </a:r>
          </a:p>
          <a:p>
            <a:r>
              <a:rPr lang="cs-CZ" dirty="0"/>
              <a:t>Závisí na pacientovi</a:t>
            </a:r>
          </a:p>
          <a:p>
            <a:r>
              <a:rPr lang="cs-CZ" dirty="0"/>
              <a:t>Předpokládá doživotní ambulantní kardiologickou/interní </a:t>
            </a:r>
            <a:r>
              <a:rPr lang="cs-CZ" dirty="0" err="1"/>
              <a:t>dispensarisaci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212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139" y="760349"/>
            <a:ext cx="10515600" cy="5803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900" b="1" dirty="0">
                <a:solidFill>
                  <a:srgbClr val="66C3D0"/>
                </a:solidFill>
                <a:latin typeface="+mj-lt"/>
                <a:ea typeface="+mj-ea"/>
                <a:cs typeface="+mj-cs"/>
              </a:rPr>
              <a:t>Schéma dnešního semináře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2-3 kazuistiky – 2-3 pacienti, jejich osud v zdrav. systému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8:00-8:50 1.část</a:t>
            </a:r>
          </a:p>
          <a:p>
            <a:pPr marL="0" indent="0">
              <a:buNone/>
            </a:pPr>
            <a:r>
              <a:rPr lang="cs-CZ" dirty="0"/>
              <a:t>8:50-9:00 přestávka</a:t>
            </a:r>
          </a:p>
          <a:p>
            <a:pPr marL="0" indent="0">
              <a:buNone/>
            </a:pPr>
            <a:r>
              <a:rPr lang="cs-CZ" dirty="0"/>
              <a:t>9:00-9:50 2.část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924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AD508F6-B78D-9140-A240-0A0E5BA77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Alice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C44BE16-7F2C-BF44-9DEC-49512335D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Ráno vstala a cítila trvalý tlak na hrudi, který se nikam nešířil</a:t>
            </a:r>
          </a:p>
          <a:p>
            <a:r>
              <a:rPr lang="cs-CZ" dirty="0"/>
              <a:t>Tlak/bolest v souvislosti s dechem – ten je obtížný</a:t>
            </a:r>
          </a:p>
          <a:p>
            <a:r>
              <a:rPr lang="cs-CZ" dirty="0"/>
              <a:t>Nikdy nic podobného nezažila</a:t>
            </a:r>
          </a:p>
          <a:p>
            <a:r>
              <a:rPr lang="cs-CZ" dirty="0"/>
              <a:t>Cítí i bušení na hrudi</a:t>
            </a:r>
          </a:p>
          <a:p>
            <a:r>
              <a:rPr lang="cs-CZ" dirty="0"/>
              <a:t>Včera se večer vrátila z dovolené, 3 hodiny letadlem, 2 hodiny autobusem</a:t>
            </a:r>
          </a:p>
        </p:txBody>
      </p:sp>
    </p:spTree>
    <p:extLst>
      <p:ext uri="{BB962C8B-B14F-4D97-AF65-F5344CB8AC3E}">
        <p14:creationId xmlns:p14="http://schemas.microsoft.com/office/powerpoint/2010/main" val="134848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F7FEC6-B73B-4647-8F81-5CAA37F8C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Alice - </a:t>
            </a:r>
            <a:r>
              <a:rPr lang="cs-CZ" dirty="0" err="1"/>
              <a:t>anamnesa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7AE99C-3148-3947-B82E-7DEA52C9B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26 let, bezdětná</a:t>
            </a:r>
          </a:p>
          <a:p>
            <a:r>
              <a:rPr lang="cs-CZ" dirty="0"/>
              <a:t>Užívá HAK, jinak bez trvalé medikace</a:t>
            </a:r>
          </a:p>
          <a:p>
            <a:r>
              <a:rPr lang="cs-CZ" dirty="0"/>
              <a:t>S ničím se neléčí, aktivní životní styl</a:t>
            </a:r>
          </a:p>
          <a:p>
            <a:r>
              <a:rPr lang="cs-CZ" dirty="0"/>
              <a:t>Nekouří, alkohol přiměřeně</a:t>
            </a:r>
          </a:p>
          <a:p>
            <a:r>
              <a:rPr lang="cs-CZ" dirty="0"/>
              <a:t>V rodině se nikdo se srdcem neléčí</a:t>
            </a:r>
          </a:p>
        </p:txBody>
      </p:sp>
    </p:spTree>
    <p:extLst>
      <p:ext uri="{BB962C8B-B14F-4D97-AF65-F5344CB8AC3E}">
        <p14:creationId xmlns:p14="http://schemas.microsoft.com/office/powerpoint/2010/main" val="169962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A6768E4-EAE7-234F-AB18-C07CBA56D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Alice – fyzikální vyšetření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9EF3A3C-A735-0846-8C2A-B1782E0F4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TK 140/80</a:t>
            </a:r>
          </a:p>
          <a:p>
            <a:r>
              <a:rPr lang="cs-CZ" dirty="0"/>
              <a:t>TF 100/min</a:t>
            </a:r>
          </a:p>
          <a:p>
            <a:r>
              <a:rPr lang="cs-CZ" dirty="0"/>
              <a:t>SpO2 93%</a:t>
            </a:r>
          </a:p>
          <a:p>
            <a:r>
              <a:rPr lang="cs-CZ" dirty="0"/>
              <a:t>TT 37,0°C</a:t>
            </a:r>
          </a:p>
          <a:p>
            <a:r>
              <a:rPr lang="cs-CZ" dirty="0"/>
              <a:t>Opocená, tachypnoe, tachykardie</a:t>
            </a:r>
          </a:p>
          <a:p>
            <a:r>
              <a:rPr lang="cs-CZ" dirty="0"/>
              <a:t>Bolest lýtka LDK, které tužší, zarudlé</a:t>
            </a:r>
          </a:p>
        </p:txBody>
      </p:sp>
    </p:spTree>
    <p:extLst>
      <p:ext uri="{BB962C8B-B14F-4D97-AF65-F5344CB8AC3E}">
        <p14:creationId xmlns:p14="http://schemas.microsoft.com/office/powerpoint/2010/main" val="213598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Dle dosud známých informací, co by Alici mohlo být?</a:t>
            </a:r>
            <a:endParaRPr lang="cs-CZ"/>
          </a:p>
        </p:txBody>
      </p:sp>
      <p:sp>
        <p:nvSpPr>
          <p:cNvPr id="5" name="Zástupný symbol pro text 4" hidden="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MeetingNumber"/>
          <p:cNvSpPr txBox="1"/>
          <p:nvPr>
            <p:custDataLst>
              <p:tags r:id="rId2"/>
            </p:custDataLst>
          </p:nvPr>
        </p:nvSpPr>
        <p:spPr>
          <a:xfrm>
            <a:off x="7594600" y="127000"/>
            <a:ext cx="3207546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cs-CZ" smtClean="0"/>
              <a:t>Join: </a:t>
            </a:r>
            <a:r>
              <a:rPr lang="cs-CZ" b="1" smtClean="0"/>
              <a:t>vevox.app</a:t>
            </a:r>
            <a:r>
              <a:rPr lang="cs-CZ" smtClean="0"/>
              <a:t> ID: </a:t>
            </a:r>
            <a:r>
              <a:rPr lang="cs-CZ" b="1" smtClean="0"/>
              <a:t>140-442-734</a:t>
            </a:r>
            <a:endParaRPr lang="cs-CZ" b="1"/>
          </a:p>
        </p:txBody>
      </p:sp>
      <p:sp>
        <p:nvSpPr>
          <p:cNvPr id="10" name="VoteNow"/>
          <p:cNvSpPr/>
          <p:nvPr/>
        </p:nvSpPr>
        <p:spPr>
          <a:xfrm>
            <a:off x="10795000" y="127000"/>
            <a:ext cx="1270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algn="ctr"/>
            <a:r>
              <a:rPr lang="en-US" smtClean="0"/>
              <a:t>Enter Text and Press Send</a:t>
            </a:r>
            <a:endParaRPr lang="cs-CZ"/>
          </a:p>
        </p:txBody>
      </p:sp>
      <p:sp>
        <p:nvSpPr>
          <p:cNvPr id="11" name="OpenQuestion"/>
          <p:cNvSpPr/>
          <p:nvPr>
            <p:custDataLst>
              <p:tags r:id="rId3"/>
            </p:custDataLst>
          </p:nvPr>
        </p:nvSpPr>
        <p:spPr>
          <a:xfrm>
            <a:off x="10922000" y="7004278"/>
            <a:ext cx="1270000" cy="215444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cs-CZ" sz="800" smtClean="0"/>
              <a:t>Vote Trigger</a:t>
            </a:r>
            <a:endParaRPr lang="cs-CZ" sz="800"/>
          </a:p>
        </p:txBody>
      </p:sp>
      <p:sp>
        <p:nvSpPr>
          <p:cNvPr id="13" name="Blesk 12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Blesk 13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WordCloudImage"/>
          <p:cNvSpPr/>
          <p:nvPr/>
        </p:nvSpPr>
        <p:spPr>
          <a:xfrm>
            <a:off x="609600" y="1371600"/>
            <a:ext cx="10972800" cy="4876800"/>
          </a:xfrm>
          <a:prstGeom prst="rect">
            <a:avLst/>
          </a:prstGeom>
          <a:blipFill dpi="0" rotWithShape="1">
            <a:blip r:embed="rId5">
              <a:alphaModFix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795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535D49D-3889-E449-A57B-F97855D43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Alice - vyšetření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10BCA1D-BA73-A644-B171-20EF25E50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EKG</a:t>
            </a:r>
          </a:p>
          <a:p>
            <a:r>
              <a:rPr lang="cs-CZ" dirty="0"/>
              <a:t>Laboratoř</a:t>
            </a:r>
          </a:p>
          <a:p>
            <a:r>
              <a:rPr lang="cs-CZ" dirty="0"/>
              <a:t>Zobrazovací metody</a:t>
            </a:r>
          </a:p>
        </p:txBody>
      </p:sp>
    </p:spTree>
    <p:extLst>
      <p:ext uri="{BB962C8B-B14F-4D97-AF65-F5344CB8AC3E}">
        <p14:creationId xmlns:p14="http://schemas.microsoft.com/office/powerpoint/2010/main" val="277761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E504BE-18C9-6E48-BB76-9BC83A8B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EKG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BA0B36F1-1EFB-FE4A-B1D2-CADD2049B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3298" y="1912938"/>
            <a:ext cx="7435122" cy="42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7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B15732E-7D3F-6545-AE36-7D9812B44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Laboratorní nález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F291956-F032-C74C-8585-F03F21549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 + koagulace</a:t>
            </a:r>
          </a:p>
          <a:p>
            <a:r>
              <a:rPr lang="cs-CZ" dirty="0"/>
              <a:t>Standardní </a:t>
            </a:r>
            <a:r>
              <a:rPr lang="cs-CZ" dirty="0" err="1"/>
              <a:t>biochem</a:t>
            </a:r>
            <a:r>
              <a:rPr lang="cs-CZ" dirty="0"/>
              <a:t>. vyš. (ionty, RP, JE, ZP)</a:t>
            </a:r>
          </a:p>
          <a:p>
            <a:r>
              <a:rPr lang="cs-CZ" dirty="0"/>
              <a:t>KE – troponin</a:t>
            </a:r>
          </a:p>
          <a:p>
            <a:r>
              <a:rPr lang="cs-CZ" dirty="0" err="1"/>
              <a:t>DDimery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354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6471CE1-4828-B94C-9C97-8E55AE96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RTG S+P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384C627C-2BDB-8249-952A-57CAFAA2D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2807" y="1912938"/>
            <a:ext cx="4903858" cy="424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5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FFC4FD6-9036-8C4E-8549-F822E2589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Dilatace oddílů</a:t>
            </a:r>
            <a:endParaRPr lang="cs-CZ" dirty="0"/>
          </a:p>
        </p:txBody>
      </p:sp>
      <p:sp>
        <p:nvSpPr>
          <p:cNvPr id="43" name="Zástupný symbol pro text 42" hidden="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1051CF96-5DC9-6643-B25D-21DBBAFE0F4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5"/>
          <a:stretch>
            <a:fillRect/>
          </a:stretch>
        </p:blipFill>
        <p:spPr>
          <a:xfrm>
            <a:off x="6056313" y="2163763"/>
            <a:ext cx="6135687" cy="3557587"/>
          </a:xfrm>
          <a:prstGeom prst="rect">
            <a:avLst/>
          </a:prstGeom>
        </p:spPr>
      </p:pic>
      <p:sp>
        <p:nvSpPr>
          <p:cNvPr id="41" name="Blesk 40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Blesk 41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MeetingNumber"/>
          <p:cNvSpPr txBox="1"/>
          <p:nvPr>
            <p:custDataLst>
              <p:tags r:id="rId2"/>
            </p:custDataLst>
          </p:nvPr>
        </p:nvSpPr>
        <p:spPr>
          <a:xfrm>
            <a:off x="7594600" y="127000"/>
            <a:ext cx="3207546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cs-CZ" smtClean="0"/>
              <a:t>Join: </a:t>
            </a:r>
            <a:r>
              <a:rPr lang="cs-CZ" b="1" smtClean="0"/>
              <a:t>vevox.app</a:t>
            </a:r>
            <a:r>
              <a:rPr lang="cs-CZ" smtClean="0"/>
              <a:t> ID: </a:t>
            </a:r>
            <a:r>
              <a:rPr lang="cs-CZ" b="1" smtClean="0"/>
              <a:t>140-442-734</a:t>
            </a:r>
            <a:endParaRPr lang="cs-CZ" b="1"/>
          </a:p>
        </p:txBody>
      </p:sp>
      <p:sp>
        <p:nvSpPr>
          <p:cNvPr id="59" name="VoteNow"/>
          <p:cNvSpPr/>
          <p:nvPr/>
        </p:nvSpPr>
        <p:spPr>
          <a:xfrm>
            <a:off x="10795000" y="127000"/>
            <a:ext cx="1270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algn="ctr"/>
            <a:r>
              <a:rPr lang="cs-CZ" smtClean="0"/>
              <a:t>POLL OPEN</a:t>
            </a:r>
            <a:endParaRPr lang="cs-CZ"/>
          </a:p>
        </p:txBody>
      </p:sp>
      <p:sp>
        <p:nvSpPr>
          <p:cNvPr id="60" name="OpenQuestion"/>
          <p:cNvSpPr/>
          <p:nvPr>
            <p:custDataLst>
              <p:tags r:id="rId3"/>
            </p:custDataLst>
          </p:nvPr>
        </p:nvSpPr>
        <p:spPr>
          <a:xfrm>
            <a:off x="10922000" y="7004278"/>
            <a:ext cx="1270000" cy="215444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cs-CZ" sz="800" smtClean="0"/>
              <a:t>Vote Trigger</a:t>
            </a:r>
            <a:endParaRPr lang="cs-CZ" sz="800"/>
          </a:p>
        </p:txBody>
      </p:sp>
      <p:sp>
        <p:nvSpPr>
          <p:cNvPr id="71" name="Tick_1"/>
          <p:cNvSpPr txBox="1"/>
          <p:nvPr>
            <p:custDataLst>
              <p:tags r:id="rId4"/>
            </p:custDataLst>
          </p:nvPr>
        </p:nvSpPr>
        <p:spPr>
          <a:xfrm>
            <a:off x="1225550" y="2081689"/>
            <a:ext cx="423193" cy="646331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spAutoFit/>
          </a:bodyPr>
          <a:lstStyle/>
          <a:p>
            <a:r>
              <a:rPr lang="cs-CZ" sz="42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Wingdings"/>
              </a:rPr>
              <a:t>ü</a:t>
            </a:r>
            <a:endParaRPr lang="cs-CZ" sz="4200" b="1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Wingdings"/>
            </a:endParaRPr>
          </a:p>
        </p:txBody>
      </p:sp>
      <p:sp>
        <p:nvSpPr>
          <p:cNvPr id="74" name="Blesk 73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3" name="Chart"/>
          <p:cNvGrpSpPr/>
          <p:nvPr>
            <p:custDataLst>
              <p:tags r:id="rId5"/>
            </p:custDataLst>
          </p:nvPr>
        </p:nvGrpSpPr>
        <p:grpSpPr>
          <a:xfrm>
            <a:off x="1648743" y="2163763"/>
            <a:ext cx="9705057" cy="1774455"/>
            <a:chOff x="1648743" y="2163763"/>
            <a:chExt cx="9705057" cy="1774455"/>
          </a:xfrm>
        </p:grpSpPr>
        <p:sp>
          <p:nvSpPr>
            <p:cNvPr id="61" name="Key_1"/>
            <p:cNvSpPr txBox="1"/>
            <p:nvPr>
              <p:custDataLst>
                <p:tags r:id="rId6"/>
              </p:custDataLst>
            </p:nvPr>
          </p:nvSpPr>
          <p:spPr>
            <a:xfrm>
              <a:off x="1648743" y="2163763"/>
              <a:ext cx="484107" cy="482183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 fontAlgn="base"/>
              <a:r>
                <a:rPr lang="cs-CZ" sz="2800" smtClean="0"/>
                <a:t>1</a:t>
              </a:r>
              <a:endParaRPr lang="cs-CZ" sz="2800"/>
            </a:p>
          </p:txBody>
        </p:sp>
        <p:sp>
          <p:nvSpPr>
            <p:cNvPr id="62" name="Description_1"/>
            <p:cNvSpPr txBox="1"/>
            <p:nvPr>
              <p:custDataLst>
                <p:tags r:id="rId7"/>
              </p:custDataLst>
            </p:nvPr>
          </p:nvSpPr>
          <p:spPr>
            <a:xfrm>
              <a:off x="2132850" y="2163763"/>
              <a:ext cx="9220950" cy="507831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pPr fontAlgn="base"/>
              <a:r>
                <a:rPr lang="cs-CZ" sz="2800" smtClean="0"/>
                <a:t>pravostranných</a:t>
              </a:r>
              <a:endParaRPr lang="cs-CZ" sz="2800"/>
            </a:p>
          </p:txBody>
        </p:sp>
        <p:sp>
          <p:nvSpPr>
            <p:cNvPr id="63" name="Value_1"/>
            <p:cNvSpPr txBox="1"/>
            <p:nvPr>
              <p:custDataLst>
                <p:tags r:id="rId8"/>
              </p:custDataLst>
            </p:nvPr>
          </p:nvSpPr>
          <p:spPr>
            <a:xfrm>
              <a:off x="2132850" y="2702885"/>
              <a:ext cx="405560" cy="323165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pPr fontAlgn="base"/>
              <a:r>
                <a:rPr lang="cs-CZ" sz="2100" smtClean="0"/>
                <a:t>0%</a:t>
              </a:r>
              <a:endParaRPr lang="cs-CZ" sz="2100"/>
            </a:p>
          </p:txBody>
        </p:sp>
        <p:sp>
          <p:nvSpPr>
            <p:cNvPr id="64" name="Bar_1" hidden="1"/>
            <p:cNvSpPr/>
            <p:nvPr>
              <p:custDataLst>
                <p:tags r:id="rId9"/>
              </p:custDataLst>
            </p:nvPr>
          </p:nvSpPr>
          <p:spPr>
            <a:xfrm>
              <a:off x="2132850" y="2684294"/>
              <a:ext cx="0" cy="36034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5" name="Key_2"/>
            <p:cNvSpPr txBox="1"/>
            <p:nvPr>
              <p:custDataLst>
                <p:tags r:id="rId10"/>
              </p:custDataLst>
            </p:nvPr>
          </p:nvSpPr>
          <p:spPr>
            <a:xfrm>
              <a:off x="1648743" y="3057341"/>
              <a:ext cx="484107" cy="482183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 fontAlgn="base"/>
              <a:r>
                <a:rPr lang="cs-CZ" sz="2800" smtClean="0"/>
                <a:t>2</a:t>
              </a:r>
              <a:endParaRPr lang="cs-CZ" sz="2800"/>
            </a:p>
          </p:txBody>
        </p:sp>
        <p:sp>
          <p:nvSpPr>
            <p:cNvPr id="66" name="Description_2"/>
            <p:cNvSpPr txBox="1"/>
            <p:nvPr>
              <p:custDataLst>
                <p:tags r:id="rId11"/>
              </p:custDataLst>
            </p:nvPr>
          </p:nvSpPr>
          <p:spPr>
            <a:xfrm>
              <a:off x="2132850" y="3057341"/>
              <a:ext cx="9220950" cy="507831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pPr fontAlgn="base"/>
              <a:r>
                <a:rPr lang="cs-CZ" sz="2800" smtClean="0"/>
                <a:t>levostranných</a:t>
              </a:r>
              <a:endParaRPr lang="cs-CZ" sz="2800"/>
            </a:p>
          </p:txBody>
        </p:sp>
        <p:sp>
          <p:nvSpPr>
            <p:cNvPr id="67" name="Value_2"/>
            <p:cNvSpPr txBox="1"/>
            <p:nvPr>
              <p:custDataLst>
                <p:tags r:id="rId12"/>
              </p:custDataLst>
            </p:nvPr>
          </p:nvSpPr>
          <p:spPr>
            <a:xfrm>
              <a:off x="2132850" y="3596462"/>
              <a:ext cx="405560" cy="323165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pPr fontAlgn="base"/>
              <a:r>
                <a:rPr lang="cs-CZ" sz="2100" smtClean="0"/>
                <a:t>0%</a:t>
              </a:r>
              <a:endParaRPr lang="cs-CZ" sz="2100"/>
            </a:p>
          </p:txBody>
        </p:sp>
        <p:sp>
          <p:nvSpPr>
            <p:cNvPr id="68" name="Bar_2" hidden="1"/>
            <p:cNvSpPr/>
            <p:nvPr>
              <p:custDataLst>
                <p:tags r:id="rId13"/>
              </p:custDataLst>
            </p:nvPr>
          </p:nvSpPr>
          <p:spPr>
            <a:xfrm>
              <a:off x="2132850" y="3577872"/>
              <a:ext cx="0" cy="36034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5" name="Canvas" hidden="1"/>
            <p:cNvSpPr/>
            <p:nvPr/>
          </p:nvSpPr>
          <p:spPr>
            <a:xfrm>
              <a:off x="2132850" y="2163763"/>
              <a:ext cx="8542880" cy="1774455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7" name="Blesk 76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Blesk 78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0" name="Blesk 79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1" name="Blesk 80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2" name="Blesk 81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4" name="TextovéPole 83"/>
          <p:cNvSpPr txBox="1"/>
          <p:nvPr/>
        </p:nvSpPr>
        <p:spPr>
          <a:xfrm>
            <a:off x="7009656" y="1127457"/>
            <a:ext cx="28345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>
                <a:solidFill>
                  <a:schemeClr val="accent1"/>
                </a:solidFill>
              </a:rPr>
              <a:t>ECHO srdce</a:t>
            </a:r>
            <a:endParaRPr lang="cs-CZ" sz="4400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013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7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08F67BB-76D0-F04B-8CB5-ABDF0D9F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CTAG plicnice – zlatý standard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4E995117-32A1-2740-8689-AD5BBA954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080" y="2020428"/>
            <a:ext cx="6215840" cy="385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2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9678D0-DFDF-8C48-9439-91EA5E888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Josef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DAF0DA1-544F-A240-AEB4-05A22885A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Poslední rok zhoršení výkonnosti</a:t>
            </a:r>
          </a:p>
          <a:p>
            <a:r>
              <a:rPr lang="cs-CZ" dirty="0"/>
              <a:t>Zadýchávání se do schodů</a:t>
            </a:r>
          </a:p>
          <a:p>
            <a:r>
              <a:rPr lang="cs-CZ" dirty="0"/>
              <a:t>Otoky nohou, hlavně večer</a:t>
            </a:r>
          </a:p>
          <a:p>
            <a:r>
              <a:rPr lang="cs-CZ" dirty="0"/>
              <a:t>V noci musí podkládat hlavu, jinak se obtížně dýchá</a:t>
            </a:r>
          </a:p>
          <a:p>
            <a:r>
              <a:rPr lang="cs-CZ" dirty="0"/>
              <a:t>Občasné tlaky na hrudi, hlavně při zátěži</a:t>
            </a:r>
          </a:p>
        </p:txBody>
      </p:sp>
    </p:spTree>
    <p:extLst>
      <p:ext uri="{BB962C8B-B14F-4D97-AF65-F5344CB8AC3E}">
        <p14:creationId xmlns:p14="http://schemas.microsoft.com/office/powerpoint/2010/main" val="355822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826F639-BE78-8A44-BE51-C549D62D0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Alternativa – ventilačně </a:t>
            </a:r>
            <a:r>
              <a:rPr lang="cs-CZ" dirty="0" err="1"/>
              <a:t>perfúzní</a:t>
            </a:r>
            <a:r>
              <a:rPr lang="cs-CZ" dirty="0"/>
              <a:t> </a:t>
            </a:r>
            <a:r>
              <a:rPr lang="cs-CZ" dirty="0" err="1"/>
              <a:t>scan</a:t>
            </a:r>
            <a:r>
              <a:rPr lang="cs-CZ" dirty="0"/>
              <a:t>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3B47958B-6F5B-374C-B301-8ACDB84EB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6346" y="2163763"/>
            <a:ext cx="5737171" cy="355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48D99C5-9265-5845-AFED-7592E608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8A3F248-61C8-344A-A745-5348C3DF2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UZ </a:t>
            </a:r>
            <a:r>
              <a:rPr lang="cs-CZ" dirty="0" err="1"/>
              <a:t>doppler</a:t>
            </a:r>
            <a:r>
              <a:rPr lang="cs-CZ" dirty="0"/>
              <a:t>  </a:t>
            </a:r>
          </a:p>
          <a:p>
            <a:r>
              <a:rPr lang="cs-CZ" dirty="0"/>
              <a:t>UZ břicha, gynekologické vyšetření,</a:t>
            </a:r>
          </a:p>
          <a:p>
            <a:pPr marL="0" indent="0">
              <a:buNone/>
            </a:pPr>
            <a:r>
              <a:rPr lang="cs-CZ" dirty="0"/>
              <a:t> vyšetření trombofilií (genetika), CT ….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1D36DF3B-6D66-6149-B1EB-4D8AA22A3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859" y="831273"/>
            <a:ext cx="46736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3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3862E62-B100-F849-A130-B3FE1E437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1CA2A06-5F71-4946-9A9D-AA7C02407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Konservativní – užití antikoagulancií/trombolysy</a:t>
            </a:r>
          </a:p>
          <a:p>
            <a:endParaRPr lang="cs-CZ" dirty="0"/>
          </a:p>
          <a:p>
            <a:r>
              <a:rPr lang="cs-CZ" dirty="0"/>
              <a:t>Chirurgické – méně časté</a:t>
            </a:r>
          </a:p>
        </p:txBody>
      </p:sp>
    </p:spTree>
    <p:extLst>
      <p:ext uri="{BB962C8B-B14F-4D97-AF65-F5344CB8AC3E}">
        <p14:creationId xmlns:p14="http://schemas.microsoft.com/office/powerpoint/2010/main" val="4038187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19126CE-5CD6-8B48-9CDF-67F451D4A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průběh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9202851-8D25-D442-8D5E-3080B3AF6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zvládnutí akutního stavu – došetření etiologie</a:t>
            </a:r>
          </a:p>
          <a:p>
            <a:r>
              <a:rPr lang="cs-CZ" dirty="0"/>
              <a:t>Dočasné sledování v cévní/interní ambulanci</a:t>
            </a:r>
          </a:p>
          <a:p>
            <a:r>
              <a:rPr lang="cs-CZ" dirty="0"/>
              <a:t>Zavedení opatření k prevenci opakování</a:t>
            </a:r>
          </a:p>
        </p:txBody>
      </p:sp>
    </p:spTree>
    <p:extLst>
      <p:ext uri="{BB962C8B-B14F-4D97-AF65-F5344CB8AC3E}">
        <p14:creationId xmlns:p14="http://schemas.microsoft.com/office/powerpoint/2010/main" val="923563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Josef - </a:t>
            </a:r>
            <a:r>
              <a:rPr lang="cs-CZ" dirty="0" err="1"/>
              <a:t>anamnesa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5550" y="2163763"/>
            <a:ext cx="10419194" cy="3990852"/>
          </a:xfrm>
        </p:spPr>
        <p:txBody>
          <a:bodyPr/>
          <a:lstStyle/>
          <a:p>
            <a:r>
              <a:rPr lang="cs-CZ" dirty="0"/>
              <a:t>64 let</a:t>
            </a:r>
          </a:p>
          <a:p>
            <a:r>
              <a:rPr lang="cs-CZ" dirty="0"/>
              <a:t>180 cm/94kg</a:t>
            </a:r>
          </a:p>
          <a:p>
            <a:r>
              <a:rPr lang="cs-CZ" dirty="0"/>
              <a:t>Lékaře dosud nepotřeboval, nikdy nebyl zásadněji nemocný, naposledy na kontrole před 10 lety</a:t>
            </a:r>
          </a:p>
          <a:p>
            <a:r>
              <a:rPr lang="cs-CZ" dirty="0"/>
              <a:t>Užíval života, se svoji hmotností spokojený </a:t>
            </a:r>
          </a:p>
          <a:p>
            <a:r>
              <a:rPr lang="cs-CZ" dirty="0"/>
              <a:t>Chronicky neužívá žádné léky</a:t>
            </a:r>
          </a:p>
          <a:p>
            <a:r>
              <a:rPr lang="cs-CZ" dirty="0"/>
              <a:t>Nyní čerstvě SD, předtím brusič</a:t>
            </a:r>
          </a:p>
          <a:p>
            <a:r>
              <a:rPr lang="cs-CZ" dirty="0"/>
              <a:t>Průměrně 2 piva denně, 10 cigaret – asi od 20 let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69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975038D-FDF5-8C48-8674-222D3927E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Josef – co s ním?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51EE09C-405D-B044-AFC4-C6B739594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anamnesa</a:t>
            </a:r>
            <a:r>
              <a:rPr lang="cs-CZ" dirty="0"/>
              <a:t> – něco už víme, stačí to?</a:t>
            </a:r>
          </a:p>
          <a:p>
            <a:r>
              <a:rPr lang="cs-CZ" dirty="0"/>
              <a:t>vyšetření – fyzikální vyšetření – pohled, pohmat, poklep, poslech…</a:t>
            </a:r>
          </a:p>
          <a:p>
            <a:pPr lvl="1"/>
            <a:r>
              <a:rPr lang="cs-CZ" dirty="0"/>
              <a:t>Stačí to?  </a:t>
            </a:r>
          </a:p>
          <a:p>
            <a:r>
              <a:rPr lang="cs-CZ" dirty="0"/>
              <a:t>Laboratorní metody</a:t>
            </a:r>
          </a:p>
          <a:p>
            <a:r>
              <a:rPr lang="cs-CZ" dirty="0"/>
              <a:t>Zobrazovací metody</a:t>
            </a:r>
          </a:p>
          <a:p>
            <a:pPr lvl="1"/>
            <a:r>
              <a:rPr lang="cs-CZ" dirty="0"/>
              <a:t>Jaké?</a:t>
            </a:r>
          </a:p>
          <a:p>
            <a:pPr lvl="1"/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642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Co by nás z anamnesy ještě zajímalo?</a:t>
            </a:r>
            <a:endParaRPr lang="cs-CZ"/>
          </a:p>
        </p:txBody>
      </p:sp>
      <p:sp>
        <p:nvSpPr>
          <p:cNvPr id="5" name="Zástupný symbol pro text 4" hidden="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MeetingNumber"/>
          <p:cNvSpPr txBox="1"/>
          <p:nvPr>
            <p:custDataLst>
              <p:tags r:id="rId2"/>
            </p:custDataLst>
          </p:nvPr>
        </p:nvSpPr>
        <p:spPr>
          <a:xfrm>
            <a:off x="7594600" y="127000"/>
            <a:ext cx="3207546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cs-CZ" smtClean="0"/>
              <a:t>Join: </a:t>
            </a:r>
            <a:r>
              <a:rPr lang="cs-CZ" b="1" smtClean="0"/>
              <a:t>vevox.app</a:t>
            </a:r>
            <a:r>
              <a:rPr lang="cs-CZ" smtClean="0"/>
              <a:t> ID: </a:t>
            </a:r>
            <a:r>
              <a:rPr lang="cs-CZ" b="1" smtClean="0"/>
              <a:t>140-442-734</a:t>
            </a:r>
            <a:endParaRPr lang="cs-CZ" b="1"/>
          </a:p>
        </p:txBody>
      </p:sp>
      <p:sp>
        <p:nvSpPr>
          <p:cNvPr id="10" name="VoteNow"/>
          <p:cNvSpPr/>
          <p:nvPr/>
        </p:nvSpPr>
        <p:spPr>
          <a:xfrm>
            <a:off x="10795000" y="127000"/>
            <a:ext cx="1270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algn="ctr"/>
            <a:r>
              <a:rPr lang="en-US" smtClean="0"/>
              <a:t>Enter Text and Press Send</a:t>
            </a:r>
            <a:endParaRPr lang="cs-CZ"/>
          </a:p>
        </p:txBody>
      </p:sp>
      <p:sp>
        <p:nvSpPr>
          <p:cNvPr id="11" name="OpenQuestion"/>
          <p:cNvSpPr/>
          <p:nvPr>
            <p:custDataLst>
              <p:tags r:id="rId3"/>
            </p:custDataLst>
          </p:nvPr>
        </p:nvSpPr>
        <p:spPr>
          <a:xfrm>
            <a:off x="10922000" y="7004278"/>
            <a:ext cx="1270000" cy="215444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cs-CZ" sz="800" smtClean="0"/>
              <a:t>Vote Trigger</a:t>
            </a:r>
            <a:endParaRPr lang="cs-CZ" sz="800"/>
          </a:p>
        </p:txBody>
      </p:sp>
      <p:sp>
        <p:nvSpPr>
          <p:cNvPr id="13" name="Blesk 12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Blesk 13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WordCloudImage"/>
          <p:cNvSpPr/>
          <p:nvPr/>
        </p:nvSpPr>
        <p:spPr>
          <a:xfrm>
            <a:off x="609600" y="1371600"/>
            <a:ext cx="10972800" cy="4876800"/>
          </a:xfrm>
          <a:prstGeom prst="rect">
            <a:avLst/>
          </a:prstGeom>
          <a:blipFill dpi="0" rotWithShape="1">
            <a:blip r:embed="rId5">
              <a:alphaModFix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697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Na co se při fyzikálním vyšetření zaměřit?</a:t>
            </a:r>
            <a:endParaRPr lang="cs-CZ"/>
          </a:p>
        </p:txBody>
      </p:sp>
      <p:sp>
        <p:nvSpPr>
          <p:cNvPr id="5" name="Zástupný symbol pro text 4" hidden="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MeetingNumber"/>
          <p:cNvSpPr txBox="1"/>
          <p:nvPr>
            <p:custDataLst>
              <p:tags r:id="rId2"/>
            </p:custDataLst>
          </p:nvPr>
        </p:nvSpPr>
        <p:spPr>
          <a:xfrm>
            <a:off x="7594600" y="127000"/>
            <a:ext cx="3207546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cs-CZ" smtClean="0"/>
              <a:t>Join: </a:t>
            </a:r>
            <a:r>
              <a:rPr lang="cs-CZ" b="1" smtClean="0"/>
              <a:t>vevox.app</a:t>
            </a:r>
            <a:r>
              <a:rPr lang="cs-CZ" smtClean="0"/>
              <a:t> ID: </a:t>
            </a:r>
            <a:r>
              <a:rPr lang="cs-CZ" b="1" smtClean="0"/>
              <a:t>140-442-734</a:t>
            </a:r>
            <a:endParaRPr lang="cs-CZ" b="1"/>
          </a:p>
        </p:txBody>
      </p:sp>
      <p:sp>
        <p:nvSpPr>
          <p:cNvPr id="10" name="VoteNow"/>
          <p:cNvSpPr/>
          <p:nvPr/>
        </p:nvSpPr>
        <p:spPr>
          <a:xfrm>
            <a:off x="10795000" y="127000"/>
            <a:ext cx="1270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algn="ctr"/>
            <a:r>
              <a:rPr lang="en-US" smtClean="0"/>
              <a:t>Enter Text and Press Send</a:t>
            </a:r>
            <a:endParaRPr lang="cs-CZ"/>
          </a:p>
        </p:txBody>
      </p:sp>
      <p:sp>
        <p:nvSpPr>
          <p:cNvPr id="11" name="OpenQuestion"/>
          <p:cNvSpPr/>
          <p:nvPr>
            <p:custDataLst>
              <p:tags r:id="rId3"/>
            </p:custDataLst>
          </p:nvPr>
        </p:nvSpPr>
        <p:spPr>
          <a:xfrm>
            <a:off x="10922000" y="7004278"/>
            <a:ext cx="1270000" cy="215444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cs-CZ" sz="800" smtClean="0"/>
              <a:t>Vote Trigger</a:t>
            </a:r>
            <a:endParaRPr lang="cs-CZ" sz="800"/>
          </a:p>
        </p:txBody>
      </p:sp>
      <p:sp>
        <p:nvSpPr>
          <p:cNvPr id="13" name="Blesk 12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Blesk 13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WordCloudImage"/>
          <p:cNvSpPr/>
          <p:nvPr/>
        </p:nvSpPr>
        <p:spPr>
          <a:xfrm>
            <a:off x="609600" y="1371600"/>
            <a:ext cx="10972800" cy="4876800"/>
          </a:xfrm>
          <a:prstGeom prst="rect">
            <a:avLst/>
          </a:prstGeom>
          <a:blipFill dpi="0" rotWithShape="1">
            <a:blip r:embed="rId5">
              <a:alphaModFix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796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0B3B9CB-664E-8C4D-ADE9-89EFC8536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Josef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DA74EFC-8636-F344-A4F2-0B4C66446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550" y="2163762"/>
            <a:ext cx="10419194" cy="4084637"/>
          </a:xfrm>
        </p:spPr>
        <p:txBody>
          <a:bodyPr/>
          <a:lstStyle/>
          <a:p>
            <a:r>
              <a:rPr lang="cs-CZ" dirty="0"/>
              <a:t>Pohled – habitus, zadýchávání, barva kůže, náplň krčních žil</a:t>
            </a:r>
          </a:p>
          <a:p>
            <a:r>
              <a:rPr lang="cs-CZ" dirty="0"/>
              <a:t>Poklep – poklep plic</a:t>
            </a:r>
          </a:p>
          <a:p>
            <a:r>
              <a:rPr lang="cs-CZ" dirty="0"/>
              <a:t>Pohmat – otoky DKK</a:t>
            </a:r>
          </a:p>
          <a:p>
            <a:r>
              <a:rPr lang="cs-CZ" dirty="0"/>
              <a:t>Poslech – srdce a plíce (pravidelnost, ozvy, dýchání)</a:t>
            </a:r>
          </a:p>
          <a:p>
            <a:r>
              <a:rPr lang="cs-CZ" dirty="0"/>
              <a:t>TK 160/90, TF 85/min, RR 18/min, SpO2 96%, TT 36,5°C</a:t>
            </a:r>
          </a:p>
          <a:p>
            <a:r>
              <a:rPr lang="cs-CZ" dirty="0"/>
              <a:t>BMI 29</a:t>
            </a:r>
          </a:p>
          <a:p>
            <a:r>
              <a:rPr lang="cs-CZ" dirty="0"/>
              <a:t>EKG</a:t>
            </a:r>
          </a:p>
        </p:txBody>
      </p:sp>
    </p:spTree>
    <p:extLst>
      <p:ext uri="{BB962C8B-B14F-4D97-AF65-F5344CB8AC3E}">
        <p14:creationId xmlns:p14="http://schemas.microsoft.com/office/powerpoint/2010/main" val="224183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AB77646-2622-8F4C-9240-6F0EDFA2E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Laboratorní metody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773D9AB-4879-874D-89EC-9120D1794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Mineralogram</a:t>
            </a:r>
            <a:r>
              <a:rPr lang="cs-CZ" dirty="0"/>
              <a:t> (Na, K, Cl, Ca, Mg, P)</a:t>
            </a:r>
          </a:p>
          <a:p>
            <a:r>
              <a:rPr lang="cs-CZ" dirty="0"/>
              <a:t>Renální funkce (urea, kreatinin)</a:t>
            </a:r>
          </a:p>
          <a:p>
            <a:r>
              <a:rPr lang="cs-CZ" dirty="0"/>
              <a:t>Jaterní enzymy (ALT, AST, GMT, ALP)</a:t>
            </a:r>
          </a:p>
          <a:p>
            <a:r>
              <a:rPr lang="cs-CZ" dirty="0"/>
              <a:t>ZP (CRP, PCT)</a:t>
            </a:r>
          </a:p>
          <a:p>
            <a:r>
              <a:rPr lang="cs-CZ" dirty="0"/>
              <a:t>Hormony ŠŽ ( fT3, fT4, TSH)</a:t>
            </a:r>
          </a:p>
          <a:p>
            <a:r>
              <a:rPr lang="cs-CZ" dirty="0" err="1"/>
              <a:t>Kardioensymy</a:t>
            </a:r>
            <a:r>
              <a:rPr lang="cs-CZ" dirty="0"/>
              <a:t> (CK, CKMB, LD, Trop, AST)</a:t>
            </a:r>
          </a:p>
          <a:p>
            <a:r>
              <a:rPr lang="cs-CZ" dirty="0" err="1"/>
              <a:t>Natriuretické</a:t>
            </a:r>
            <a:r>
              <a:rPr lang="cs-CZ" dirty="0"/>
              <a:t> peptidy (</a:t>
            </a:r>
            <a:r>
              <a:rPr lang="cs-CZ" dirty="0" err="1"/>
              <a:t>NTproBNP</a:t>
            </a:r>
            <a:r>
              <a:rPr lang="cs-CZ" dirty="0"/>
              <a:t>)</a:t>
            </a:r>
          </a:p>
          <a:p>
            <a:r>
              <a:rPr lang="cs-CZ" dirty="0"/>
              <a:t>Krevní obraz</a:t>
            </a:r>
          </a:p>
        </p:txBody>
      </p:sp>
    </p:spTree>
    <p:extLst>
      <p:ext uri="{BB962C8B-B14F-4D97-AF65-F5344CB8AC3E}">
        <p14:creationId xmlns:p14="http://schemas.microsoft.com/office/powerpoint/2010/main" val="14612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5.0"/>
  <p:tag name="PERSONS" val="&lt;?xml version=&quot;1.0&quot; encoding=&quot;utf-8&quot;?&gt;&lt;ArrayOfPerson xmlns:xsi=&quot;http://www.w3.org/2001/XMLSchema-instance&quot; xmlns:xsd=&quot;http://www.w3.org/2001/XMLSchema&quot; /&gt;"/>
  <p:tag name="PRESGUID" val="3ad6671a-187b-48bf-8aac-d379d2c8d76f"/>
  <p:tag name="EDITION" val="Meetoo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ARTANIMATION" val="OpenQuestion"/>
  <p:tag name="QUESTIONGUID" val="43be955e-d984-42da-8c68-e7e2fc1ffc3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UBTITLE" val="Subtitle"/>
  <p:tag name="QUESTIONGUID" val="43be955e-d984-42da-8c68-e7e2fc1ffc3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GUID" val="85b61693-195d-471a-a187-d0a741fac8c4"/>
  <p:tag name="ORIGTEXT" val="(% = Percentage of Voters)"/>
  <p:tag name="SHAPEDETAILS" val="&lt;?xml version=&quot;1.0&quot; encoding=&quot;utf-8&quot;?&gt;&lt;ShapeDetails xmlns:xsi=&quot;http://www.w3.org/2001/XMLSchema-instance&quot; xmlns:xsd=&quot;http://www.w3.org/2001/XMLSchema&quot;&gt;&lt;GUID&gt;b08e036d-811c-4c5e-806f-9580c8d866f2&lt;/GUID&gt;&lt;Name /&gt;&lt;ScreenPosition&gt;BottomRight&lt;/ScreenPosition&gt;&lt;BorderThickness&gt;10&lt;/BorderThickness&gt;&lt;Top&gt;442.647949&lt;/Top&gt;&lt;Left&gt;144.635513&lt;/Left&gt;&lt;Height&gt;31.5047245&lt;/Height&gt;&lt;Width&gt;695.9731&lt;/Width&gt;&lt;/ShapeDetails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GUID" val="85b61693-195d-471a-a187-d0a741fac8c4"/>
  <p:tag name="SHAPEDETAILS" val="&lt;?xml version=&quot;1.0&quot; encoding=&quot;utf-8&quot;?&gt;&lt;ShapeDetails xmlns:xsi=&quot;http://www.w3.org/2001/XMLSchema-instance&quot; xmlns:xsd=&quot;http://www.w3.org/2001/XMLSchema&quot;&gt;&lt;GUID&gt;3cf53301-39f2-4241-8417-62cf25d7548e&lt;/GUID&gt;&lt;Name /&gt;&lt;ScreenPosition&gt;BottomRight&lt;/ScreenPosition&gt;&lt;BorderThickness&gt;10&lt;/BorderThickness&gt;&lt;Top&gt;366.825043&lt;/Top&gt;&lt;Left&gt;66&lt;/Left&gt;&lt;Height&gt;50.8922043&lt;/Height&gt;&lt;Width&gt;33.3222847&lt;/Width&gt;&lt;/ShapeDetails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GUID" val="85b61693-195d-471a-a187-d0a741fac8c4"/>
  <p:tag name="SHAPEDETAILS" val="&lt;?xml version=&quot;1.0&quot; encoding=&quot;utf-8&quot;?&gt;&lt;ShapeDetails xmlns:xsi=&quot;http://www.w3.org/2001/XMLSchema-instance&quot; xmlns:xsd=&quot;http://www.w3.org/2001/XMLSchema&quot;&gt;&lt;GUID&gt;9307b65b-d2c8-42a5-ba41-36dbbb07776c&lt;/GUID&gt;&lt;Name /&gt;&lt;ScreenPosition&gt;BottomRight&lt;/ScreenPosition&gt;&lt;BorderThickness&gt;10&lt;/BorderThickness&gt;&lt;Top&gt;155.743774&lt;/Top&gt;&lt;Left&gt;66&lt;/Left&gt;&lt;Height&gt;50.8922043&lt;/Height&gt;&lt;Width&gt;33.3222847&lt;/Width&gt;&lt;/ShapeDetails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GUID" val="85b61693-195d-471a-a187-d0a741fac8c4"/>
  <p:tag name="SHAPEDETAILS" val="&lt;?xml version=&quot;1.0&quot; encoding=&quot;utf-8&quot;?&gt;&lt;ShapeDetails xmlns:xsi=&quot;http://www.w3.org/2001/XMLSchema-instance&quot; xmlns:xsd=&quot;http://www.w3.org/2001/XMLSchema&quot;&gt;&lt;GUID&gt;5c238134-4ba9-43f6-821b-733e49b69663&lt;/GUID&gt;&lt;Name /&gt;&lt;ScreenPosition&gt;BottomRight&lt;/ScreenPosition&gt;&lt;BorderThickness&gt;10&lt;/BorderThickness&gt;&lt;Top&gt;226.104172&lt;/Top&gt;&lt;Left&gt;66&lt;/Left&gt;&lt;Height&gt;50.8922043&lt;/Height&gt;&lt;Width&gt;33.3222847&lt;/Width&gt;&lt;/ShapeDetails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GUID" val="85b61693-195d-471a-a187-d0a741fac8c4"/>
  <p:tag name="DESELECT" val="&lt;?xml version=&quot;1.0&quot; encoding=&quot;utf-8&quot;?&gt;&lt;ShapeEvent xmlns:xsi=&quot;http://www.w3.org/2001/XMLSchema-instance&quot; xmlns:xsd=&quot;http://www.w3.org/2001/XMLSchema&quot;&gt;&lt;Event&gt;SizePlaceholder&lt;/Event&gt;&lt;Arguments /&gt;&lt;/ShapeEvent&gt;"/>
  <p:tag name="SHAPEDETAILS" val="&lt;?xml version=&quot;1.0&quot; encoding=&quot;utf-8&quot;?&gt;&lt;ShapeDetails xmlns:xsi=&quot;http://www.w3.org/2001/XMLSchema-instance&quot; xmlns:xsd=&quot;http://www.w3.org/2001/XMLSchema&quot;&gt;&lt;GUID&gt;323a1006-d508-4693-871f-2e7e17faf904&lt;/GUID&gt;&lt;Name /&gt;&lt;ScreenPosition&gt;BottomRight&lt;/ScreenPosition&gt;&lt;BorderThickness&gt;10&lt;/BorderThickness&gt;&lt;Top&gt;162.2063&lt;/Top&gt;&lt;Left&gt;99.32228&lt;/Left&gt;&lt;Height&gt;280.44165&lt;/Height&gt;&lt;Width&gt;794.677734&lt;/Width&gt;&lt;/ShapeDetails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43be955e-d984-42da-8c68-e7e2fc1ffc3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43be955e-d984-42da-8c68-e7e2fc1ffc3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43be955e-d984-42da-8c68-e7e2fc1ffc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&lt;?xml version=&quot;1.0&quot; encoding=&quot;utf-8&quot;?&gt;&lt;SlideType&gt;Question&lt;/SlideType&gt;"/>
  <p:tag name="SOUNDOPTIONS" val="&lt;?xml version=&quot;1.0&quot; encoding=&quot;utf-8&quot;?&gt;&lt;SoundOptions xmlns:xsi=&quot;http://www.w3.org/2001/XMLSchema-instance&quot; xmlns:xsd=&quot;http://www.w3.org/2001/XMLSchema&quot;&gt;&lt;GUID&gt;516802ab-6fb3-4fec-b57c-446d55a12c00&lt;/GUID&gt;&lt;Name /&gt;&lt;PlaySound&gt;false&lt;/PlaySound&gt;&lt;CountdownSoundTag&gt;SOUND5048106112113789048858212267122791194343688811210411778721021077387908281705665479797697149868110361&lt;/CountdownSoundTag&gt;&lt;PlayTimesUpSound&gt;false&lt;/PlayTimesUpSound&gt;&lt;TimesUpSoundTag&gt;SOUND78559777531211121158510385529866107431017273103999057109117571068712285765090109816511543112828412211961&lt;/TimesUpSoundTag&gt;&lt;Loop&gt;true&lt;/Loop&gt;&lt;/SoundOptions&gt;"/>
  <p:tag name="VOTENOWOPTIONS" val="&lt;?xml version=&quot;1.0&quot; encoding=&quot;utf-8&quot;?&gt;&lt;VoteNowOptions xmlns:xsi=&quot;http://www.w3.org/2001/XMLSchema-instance&quot; xmlns:xsd=&quot;http://www.w3.org/2001/XMLSchema&quot;&gt;&lt;GUID&gt;5c74dacb-9f7d-4a37-a72c-ef1d676f06bc&lt;/GUID&gt;&lt;HasVoteNow&gt;true&lt;/HasVoteNow&gt;&lt;TextSingleDigit&gt;POLL OPEN&lt;/TextSingleDigit&gt;&lt;TextMultiDigit&gt;Enter Number(s) and Press Send&lt;/TextMultiDigit&gt;&lt;TextTextVote&gt;Enter Text and Press Send&lt;/TextTextVote&gt;&lt;LocationSingle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SingleDigit&gt;&lt;LocationMulti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MultiDigit&gt;&lt;LocationTextVote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TextVote&gt;&lt;Shape&gt;msoShapeRectangle&lt;/Shape&gt;&lt;/VoteNowOptions&gt;"/>
  <p:tag name="JOININSTRUCTIONS" val="&lt;?xml version=&quot;1.0&quot; encoding=&quot;utf-8&quot;?&gt;&lt;JoinInstructions xmlns:xsi=&quot;http://www.w3.org/2001/XMLSchema-instance&quot; xmlns:xsd=&quot;http://www.w3.org/2001/XMLSchema&quot;&gt;&lt;GUID&gt;bdeffe41-a334-44c7-b0a3-26a3743a4f15&lt;/GUID&gt;&lt;Name /&gt;&lt;Position&gt;&lt;GUID&gt;e9f2824a-892f-4917-90ca-92bae39de4dc&lt;/GUID&gt;&lt;Name /&gt;&lt;ScreenPosition&gt;BottomRight&lt;/ScreenPosition&gt;&lt;BorderThickness&gt;10&lt;/BorderThickness&gt;&lt;Top&gt;10&lt;/Top&gt;&lt;Left&gt;598&lt;/Left&gt;&lt;Height&gt;29.08126&lt;/Height&gt;&lt;Width&gt;252.562683&lt;/Width&gt;&lt;/Position&gt;&lt;/JoinInstructions&gt;"/>
  <p:tag name="SCORINGOPTIONS" val="&lt;?xml version=&quot;1.0&quot; encoding=&quot;utf-8&quot;?&gt;&lt;ScoringOptions xmlns:xsi=&quot;http://www.w3.org/2001/XMLSchema-instance&quot; xmlns:xsd=&quot;http://www.w3.org/2001/XMLSchema&quot;&gt;&lt;GUID&gt;b6b67700-02d1-4611-9e8e-a0b12f9df2bb&lt;/GUID&gt;&lt;Name /&gt;&lt;EnableScoring&gt;false&lt;/EnableScoring&gt;&lt;RevealAnswer&gt;true&lt;/RevealAnswer&gt;&lt;PointsForCorrectAnswer&gt;10&lt;/PointsForCorrectAnswer&gt;&lt;SpeedScoring&gt;false&lt;/SpeedScoring&gt;&lt;IsNumberOfCorrectAnswersShown&gt;false&lt;/IsNumberOfCorrectAnswersShown&gt;&lt;/ScoringOptions&gt;"/>
  <p:tag name="QUESTIONDEFINITION" val="&lt;?xml version=&quot;1.0&quot; encoding=&quot;utf-8&quot;?&gt;&lt;TextVoteQuestionWordCloud xmlns:xsi=&quot;http://www.w3.org/2001/XMLSchema-instance&quot; xmlns:xsd=&quot;http://www.w3.org/2001/XMLSchema&quot;&gt;&lt;GUID&gt;3f507629-2472-441f-ba69-eead27feaf5b&lt;/GUID&gt;&lt;Name /&gt;&lt;ReactorQuestionId&gt;898626&lt;/ReactorQuestionId&gt;&lt;Text&gt;Co by nás z anamnesy ještě zajímalo?&lt;/Text&gt;&lt;SubChoiceDefinitions&gt;&lt;SubChoiceDefinition&gt;&lt;Name&gt;_default&lt;/Name&gt;&lt;SubChoiceSourceReferences /&gt;&lt;/SubChoiceDefinition&gt;&lt;/SubChoiceDefinitions&gt;&lt;SubText /&gt;&lt;IndividualWeightingText /&gt;&lt;QuestionType&gt;TextVoteWordCloud&lt;/QuestionType&gt;&lt;Source&gt;Handsets&lt;/Source&gt;&lt;Choices&gt;&lt;Choice xsi:type=&quot;DiscreteChoice&quot;&gt;&lt;GUID&gt;43eb1402-dace-40dd-a2cf-a2b2f661868e&lt;/GUID&gt;&lt;Name /&gt;&lt;IsSelected&gt;true&lt;/IsSelected&gt;&lt;Description&gt;Text Vote Response 1&lt;/Description&gt;&lt;Key&gt;1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3ffdb042-b3aa-4317-8f85-a954fa313489&lt;/GUID&gt;&lt;Name /&gt;&lt;IsSelected&gt;true&lt;/IsSelected&gt;&lt;Description&gt;Text Vote Response 2&lt;/Description&gt;&lt;Key&gt;2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29ee44ae-13d3-4c9b-b9ba-80bff9b08984&lt;/GUID&gt;&lt;Name /&gt;&lt;IsSelected&gt;true&lt;/IsSelected&gt;&lt;Description&gt;Text Vote Response 3&lt;/Description&gt;&lt;Key&gt;3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5f52afca-ed65-42a2-b703-8acb0e03001e&lt;/GUID&gt;&lt;Name /&gt;&lt;IsSelected&gt;true&lt;/IsSelected&gt;&lt;Description&gt;Text Vote Response 4&lt;/Description&gt;&lt;Key&gt;4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e96782e6-3a31-4961-be93-524e76f091a6&lt;/GUID&gt;&lt;Name /&gt;&lt;IsSelected&gt;true&lt;/IsSelected&gt;&lt;Description&gt;Text Vote Response 5&lt;/Description&gt;&lt;Key&gt;5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6d7de364-fad9-4ffa-85d1-0df74d061f35&lt;/GUID&gt;&lt;Name /&gt;&lt;IsSelected&gt;true&lt;/IsSelected&gt;&lt;Description&gt;Text Vote Response 6&lt;/Description&gt;&lt;Key&gt;6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bf8b4169-77a6-420a-9473-3bfe256b80ea&lt;/GUID&gt;&lt;Name /&gt;&lt;IsSelected&gt;true&lt;/IsSelected&gt;&lt;Description&gt;Text Vote Response 7&lt;/Description&gt;&lt;Key&gt;7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827a1464-7dc5-4763-acc3-93f4e69589a1&lt;/GUID&gt;&lt;Name /&gt;&lt;IsSelected&gt;true&lt;/IsSelected&gt;&lt;Description&gt;Text Vote Response 8&lt;/Description&gt;&lt;Key&gt;8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e74e248d-59cd-429d-b131-439149046591&lt;/GUID&gt;&lt;Name /&gt;&lt;IsSelected&gt;true&lt;/IsSelected&gt;&lt;Description&gt;Text Vote Response 9&lt;/Description&gt;&lt;Key&gt;9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9c059896-089c-414d-83d1-17526eea60e1&lt;/GUID&gt;&lt;Name /&gt;&lt;IsSelected&gt;true&lt;/IsSelected&gt;&lt;Description&gt;Text Vote Response 10&lt;/Description&gt;&lt;Key&gt;10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/Choices&gt;&lt;HasData&gt;true&lt;/HasData&gt;&lt;MasterQuestionNumSubChoices&gt;0&lt;/MasterQuestionNumSubChoices&gt;&lt;TimeOpenMS&gt;6233&lt;/TimeOpenMS&gt;&lt;IsQuestionWeighted&gt;false&lt;/IsQuestionWeighted&gt;&lt;CorrectAnswerVotesNumber&gt;0&lt;/CorrectAnswerVotesNumber&gt;&lt;CorrectAnswerVotesPercent&gt;0&lt;/CorrectAnswerVotesPercent&gt;&lt;ReactorPollDetails&gt;&lt;MeetingId&gt;144639&lt;/MeetingId&gt;&lt;SessionId&gt;148566&lt;/SessionId&gt;&lt;TenancyId&gt;60459&lt;/TenancyId&gt;&lt;LatestPollId&gt;1&lt;/LatestPollId&gt;&lt;/ReactorPollDetails&gt;&lt;TextVoteScores /&gt;&lt;WordCloudAsBase64String&gt;iVBORw0KGgoAAAANSUhEUgAABdwAAAKaCAYAAAAkk5ubAAAABmJLR0QA/wD/AP+gvaeTAAAPN0lEQVR4nO3BAQEAAACCIP+vbkh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AowH/fgABu0vb4AAAAABJRU5ErkJggg==&lt;/WordCloudAsBase64String&gt;&lt;/TextVoteQuestionWordCloud&gt;"/>
  <p:tag name="RAWRESULTS" val="&lt;?xml version=&quot;1.0&quot; encoding=&quot;utf-8&quot;?&gt;&lt;ArrayOfResponse xmlns:xsi=&quot;http://www.w3.org/2001/XMLSchema-instance&quot; xmlns:xsd=&quot;http://www.w3.org/2001/XMLSchema&quot;&gt;&lt;Response&gt;&lt;Index&gt;99999&lt;/Index&gt;&lt;SmartcardUID&gt;0&lt;/SmartcardUID&gt;&lt;Key&gt;WORD_CLOUD&lt;/Key&gt;&lt;Valid&gt;true&lt;/Valid&gt;&lt;TimeStamp&gt;0001-01-01T00:00:00&lt;/TimeStamp&gt;&lt;Value&gt;iVBORw0KGgoAAAANSUhEUgAABdwAAAKaCAYAAAAkk5ubAAAABmJLR0QA/wD/AP+gvaeTAAAPN0lEQVR4nO3BAQEAAACCIP+vbkh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AowH/fgABu0vb4AAAAABJRU5ErkJggg==&lt;/Value&gt;&lt;ValueAsPercentage&gt;0&lt;/ValueAsPercentage&gt;&lt;PersonId&gt;0&lt;/PersonId&gt;&lt;ResponseDelay&gt;0&lt;/ResponseDelay&gt;&lt;/Response&gt;&lt;/ArrayOfResponse&gt;"/>
  <p:tag name="RESULTRENDERING" val="&lt;?xml version=&quot;1.0&quot; encoding=&quot;utf-8&quot;?&gt;&lt;DataRendering xmlns:xsi=&quot;http://www.w3.org/2001/XMLSchema-instance&quot; xmlns:xsd=&quot;http://www.w3.org/2001/XMLSchema&quot;&gt;&lt;GUID&gt;84f553c9-8a92-4cd4-a736-5c3c2efee25f&lt;/GUID&gt;&lt;Name /&gt;&lt;ShowAverage&gt;false&lt;/ShowAverage&gt;&lt;DisplayType&gt;WordCloud&lt;/DisplayType&gt;&lt;DisplayNumbersAs&gt;Percentages&lt;/DisplayNumbersAs&gt;&lt;DecimalPlaces&gt;0&lt;/DecimalPlaces&gt;&lt;ShowResultsAxis&gt;false&lt;/ShowResultsAxis&gt;&lt;ShowRangeAxis&gt;true&lt;/ShowRangeAxis&gt;&lt;ShowTotal&gt;false&lt;/ShowTotal&gt;&lt;ShowResults&gt;true&lt;/ShowResults&gt;&lt;CalculatePercentageAs&gt;PercentageOfVotesCast&lt;/CalculatePercentageAs&gt;&lt;IsBreakdown&gt;false&lt;/IsBreakdown&gt;&lt;ShowOverall&gt;true&lt;/ShowOverall&gt;&lt;AdjustDecimalPlacesIfNecessary&gt;true&lt;/AdjustDecimalPlacesIfNecessary&gt;&lt;AddDecimalPlaceIfRequired&gt;true&lt;/AddDecimalPlaceIfRequired&gt;&lt;NumberOfChoicesToDisplay&gt;10&lt;/NumberOfChoicesToDisplay&gt;&lt;/DataRendering&gt;"/>
  <p:tag name="COUNTDOWNOPTIONS" val="&lt;?xml version=&quot;1.0&quot; encoding=&quot;utf-8&quot;?&gt;&lt;CountdownOptions xmlns:xsi=&quot;http://www.w3.org/2001/XMLSchema-instance&quot; xmlns:xsd=&quot;http://www.w3.org/2001/XMLSchema&quot;&gt;&lt;GUID&gt;f3938882-a430-44cd-8d07-758a33b73bf5&lt;/GUID&gt;&lt;Name /&gt;&lt;HasCountdown&gt;false&lt;/HasCountdown&gt;&lt;DoesCountdownClosePoll&gt;false&lt;/DoesCountdownClosePoll&gt;&lt;Length&gt;10&lt;/Length&gt;&lt;Value&gt;10&lt;/Value&gt;&lt;CountdownType&gt;Analogue&lt;/CountdownType&gt;&lt;Location&gt;&lt;GUID&gt;00000000-0000-0000-0000-000000000000&lt;/GUID&gt;&lt;Name /&gt;&lt;ScreenPosition&gt;BottomRight&lt;/ScreenPosition&gt;&lt;BorderThickness&gt;10&lt;/BorderThickness&gt;&lt;Top&gt;0&lt;/Top&gt;&lt;Left&gt;0&lt;/Left&gt;&lt;Height&gt;35&lt;/Height&gt;&lt;Width&gt;50&lt;/Width&gt;&lt;/Location&gt;&lt;/CountdownOptions&gt;"/>
  <p:tag name="LASTMODE" val="&lt;?xml version=&quot;1.0&quot; encoding=&quot;utf-8&quot;?&gt;&lt;int&gt;7&lt;/int&gt;"/>
  <p:tag name="SEQUENCECOUNT" val="&lt;?xml version=&quot;1.0&quot; encoding=&quot;utf-8&quot;?&gt;&lt;int&gt;33&lt;/int&gt;"/>
  <p:tag name="MEETOO" val="3ad6671a-187b-48bf-8aac-d379d2c8d76f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85b61693-195d-471a-a187-d0a741fac8c4"/>
  <p:tag name="SHAPEDETAILS" val="&lt;?xml version=&quot;1.0&quot; encoding=&quot;utf-8&quot;?&gt;&lt;ShapeDetails xmlns:xsi=&quot;http://www.w3.org/2001/XMLSchema-instance&quot; xmlns:xsd=&quot;http://www.w3.org/2001/XMLSchema&quot;&gt;&lt;GUID&gt;0ae5c78c-009a-4239-88fa-fb9940b9ad10&lt;/GUID&gt;&lt;Name /&gt;&lt;ScreenPosition&gt;BottomRight&lt;/ScreenPosition&gt;&lt;BorderThickness&gt;10&lt;/BorderThickness&gt;&lt;Top&gt;203.193&lt;/Top&gt;&lt;Left&gt;111.313225&lt;/Left&gt;&lt;Height&gt;28.3737011&lt;/Height&gt;&lt;Width&gt;695.9731&lt;/Width&gt;&lt;/ShapeDetails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43be955e-d984-42da-8c68-e7e2fc1ffc3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43be955e-d984-42da-8c68-e7e2fc1ffc3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43be955e-d984-42da-8c68-e7e2fc1ffc3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85b61693-195d-471a-a187-d0a741fac8c4"/>
  <p:tag name="SHAPEDETAILS" val="&lt;?xml version=&quot;1.0&quot; encoding=&quot;utf-8&quot;?&gt;&lt;ShapeDetails xmlns:xsi=&quot;http://www.w3.org/2001/XMLSchema-instance&quot; xmlns:xsd=&quot;http://www.w3.org/2001/XMLSchema&quot;&gt;&lt;GUID&gt;191bcd27-93aa-4874-bf92-a009ae4942ae&lt;/GUID&gt;&lt;Name /&gt;&lt;ScreenPosition&gt;BottomRight&lt;/ScreenPosition&gt;&lt;BorderThickness&gt;10&lt;/BorderThickness&gt;&lt;Top&gt;273.553375&lt;/Top&gt;&lt;Left&gt;111.313225&lt;/Left&gt;&lt;Height&gt;28.3737011&lt;/Height&gt;&lt;Width&gt;695.9731&lt;/Width&gt;&lt;/ShapeDetails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43be955e-d984-42da-8c68-e7e2fc1ffc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43be955e-d984-42da-8c68-e7e2fc1ffc3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43be955e-d984-42da-8c68-e7e2fc1ffc3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85b61693-195d-471a-a187-d0a741fac8c4"/>
  <p:tag name="SHAPEDETAILS" val="&lt;?xml version=&quot;1.0&quot; encoding=&quot;utf-8&quot;?&gt;&lt;ShapeDetails xmlns:xsi=&quot;http://www.w3.org/2001/XMLSchema-instance&quot; xmlns:xsd=&quot;http://www.w3.org/2001/XMLSchema&quot;&gt;&lt;GUID&gt;475b365d-ee3c-4f03-a257-29c800d15043&lt;/GUID&gt;&lt;Name /&gt;&lt;ScreenPosition&gt;BottomRight&lt;/ScreenPosition&gt;&lt;BorderThickness&gt;10&lt;/BorderThickness&gt;&lt;Top&gt;343.9138&lt;/Top&gt;&lt;Left&gt;111.313225&lt;/Left&gt;&lt;Height&gt;28.3737011&lt;/Height&gt;&lt;Width&gt;695.9731&lt;/Width&gt;&lt;/ShapeDetails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43be955e-d984-42da-8c68-e7e2fc1ffc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ETINGNUMBER" val="140-442-73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43be955e-d984-42da-8c68-e7e2fc1ffc3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43be955e-d984-42da-8c68-e7e2fc1ffc3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85b61693-195d-471a-a187-d0a741fac8c4"/>
  <p:tag name="SHAPEDETAILS" val="&lt;?xml version=&quot;1.0&quot; encoding=&quot;utf-8&quot;?&gt;&lt;ShapeDetails xmlns:xsi=&quot;http://www.w3.org/2001/XMLSchema-instance&quot; xmlns:xsd=&quot;http://www.w3.org/2001/XMLSchema&quot;&gt;&lt;GUID&gt;68f31b23-55a3-4573-a531-b1dbf073d21e&lt;/GUID&gt;&lt;Name /&gt;&lt;ScreenPosition&gt;BottomRight&lt;/ScreenPosition&gt;&lt;BorderThickness&gt;10&lt;/BorderThickness&gt;&lt;Top&gt;414.274261&lt;/Top&gt;&lt;Left&gt;111.313225&lt;/Left&gt;&lt;Height&gt;28.3737011&lt;/Height&gt;&lt;Width&gt;695.9731&lt;/Width&gt;&lt;/ShapeDetails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&lt;?xml version=&quot;1.0&quot; encoding=&quot;utf-8&quot;?&gt;&lt;SlideType&gt;Question&lt;/SlideType&gt;"/>
  <p:tag name="SOUNDOPTIONS" val="&lt;?xml version=&quot;1.0&quot; encoding=&quot;utf-8&quot;?&gt;&lt;SoundOptions xmlns:xsi=&quot;http://www.w3.org/2001/XMLSchema-instance&quot; xmlns:xsd=&quot;http://www.w3.org/2001/XMLSchema&quot;&gt;&lt;GUID&gt;584db12d-f4ff-45c2-a93d-079b518fe5fc&lt;/GUID&gt;&lt;Name /&gt;&lt;PlaySound&gt;false&lt;/PlaySound&gt;&lt;CountdownSoundTag&gt;SOUND5048106112113789048858212267122791194343688811210411778721021077387908281705665479797697149868110361&lt;/CountdownSoundTag&gt;&lt;PlayTimesUpSound&gt;false&lt;/PlayTimesUpSound&gt;&lt;TimesUpSoundTag&gt;SOUND78559777531211121158510385529866107431017273103999057109117571068712285765090109816511543112828412211961&lt;/TimesUpSoundTag&gt;&lt;Loop&gt;true&lt;/Loop&gt;&lt;/SoundOptions&gt;"/>
  <p:tag name="VOTENOWOPTIONS" val="&lt;?xml version=&quot;1.0&quot; encoding=&quot;utf-8&quot;?&gt;&lt;VoteNowOptions xmlns:xsi=&quot;http://www.w3.org/2001/XMLSchema-instance&quot; xmlns:xsd=&quot;http://www.w3.org/2001/XMLSchema&quot;&gt;&lt;GUID&gt;5c74dacb-9f7d-4a37-a72c-ef1d676f06bc&lt;/GUID&gt;&lt;HasVoteNow&gt;true&lt;/HasVoteNow&gt;&lt;TextSingleDigit&gt;POLL OPEN&lt;/TextSingleDigit&gt;&lt;TextMultiDigit&gt;Enter Number(s) and Press Send&lt;/TextMultiDigit&gt;&lt;TextTextVote&gt;Enter Text and Press Send&lt;/TextTextVote&gt;&lt;LocationSingle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SingleDigit&gt;&lt;LocationMulti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MultiDigit&gt;&lt;LocationTextVote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TextVote&gt;&lt;Shape&gt;msoShapeRectangle&lt;/Shape&gt;&lt;/VoteNowOptions&gt;"/>
  <p:tag name="JOININSTRUCTIONS" val="&lt;?xml version=&quot;1.0&quot; encoding=&quot;utf-8&quot;?&gt;&lt;JoinInstructions xmlns:xsi=&quot;http://www.w3.org/2001/XMLSchema-instance&quot; xmlns:xsd=&quot;http://www.w3.org/2001/XMLSchema&quot;&gt;&lt;GUID&gt;6e4b0837-6f7a-4123-8d45-55bb25fddc9a&lt;/GUID&gt;&lt;Name /&gt;&lt;Position&gt;&lt;GUID&gt;18d30ee5-de53-46d6-8e9c-e465cd60f1df&lt;/GUID&gt;&lt;Name /&gt;&lt;ScreenPosition&gt;BottomRight&lt;/ScreenPosition&gt;&lt;BorderThickness&gt;10&lt;/BorderThickness&gt;&lt;Top&gt;10&lt;/Top&gt;&lt;Left&gt;598&lt;/Left&gt;&lt;Height&gt;29.08126&lt;/Height&gt;&lt;Width&gt;252.562683&lt;/Width&gt;&lt;/Position&gt;&lt;/JoinInstructions&gt;"/>
  <p:tag name="SCORINGOPTIONS" val="&lt;?xml version=&quot;1.0&quot; encoding=&quot;utf-8&quot;?&gt;&lt;ScoringOptions xmlns:xsi=&quot;http://www.w3.org/2001/XMLSchema-instance&quot; xmlns:xsd=&quot;http://www.w3.org/2001/XMLSchema&quot;&gt;&lt;GUID&gt;b6b67700-02d1-4611-9e8e-a0b12f9df2bb&lt;/GUID&gt;&lt;Name /&gt;&lt;EnableScoring&gt;false&lt;/EnableScoring&gt;&lt;RevealAnswer&gt;true&lt;/RevealAnswer&gt;&lt;PointsForCorrectAnswer&gt;10&lt;/PointsForCorrectAnswer&gt;&lt;SpeedScoring&gt;false&lt;/SpeedScoring&gt;&lt;IsNumberOfCorrectAnswersShown&gt;false&lt;/IsNumberOfCorrectAnswersShown&gt;&lt;/ScoringOptions&gt;"/>
  <p:tag name="QUESTIONDEFINITION" val="&lt;?xml version=&quot;1.0&quot; encoding=&quot;utf-8&quot;?&gt;&lt;TextVoteQuestionWordCloud xmlns:xsi=&quot;http://www.w3.org/2001/XMLSchema-instance&quot; xmlns:xsd=&quot;http://www.w3.org/2001/XMLSchema&quot;&gt;&lt;GUID&gt;b56cb0b0-364b-4bb5-a230-864e125779f4&lt;/GUID&gt;&lt;Name /&gt;&lt;ReactorQuestionId&gt;898638&lt;/ReactorQuestionId&gt;&lt;Text&gt;Jaké zobrazovací metody nám pomohou k diagnostice?&lt;/Text&gt;&lt;SubChoiceDefinitions&gt;&lt;SubChoiceDefinition&gt;&lt;Name&gt;_default&lt;/Name&gt;&lt;SubChoiceSourceReferences /&gt;&lt;/SubChoiceDefinition&gt;&lt;/SubChoiceDefinitions&gt;&lt;SubText /&gt;&lt;IndividualWeightingText /&gt;&lt;QuestionType&gt;TextVoteWordCloud&lt;/QuestionType&gt;&lt;Source&gt;Handsets&lt;/Source&gt;&lt;Choices&gt;&lt;Choice xsi:type=&quot;DiscreteChoice&quot;&gt;&lt;GUID&gt;819e7403-86c6-45c9-bac0-c139ba5ae324&lt;/GUID&gt;&lt;Name /&gt;&lt;IsSelected&gt;true&lt;/IsSelected&gt;&lt;Description&gt;Text Vote Response 1&lt;/Description&gt;&lt;Key&gt;1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17b65fbc-3392-4d20-8396-111e484fe95f&lt;/GUID&gt;&lt;Name /&gt;&lt;IsSelected&gt;true&lt;/IsSelected&gt;&lt;Description&gt;Text Vote Response 2&lt;/Description&gt;&lt;Key&gt;2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e1d62087-e5b3-4dde-a7cb-44d34690995b&lt;/GUID&gt;&lt;Name /&gt;&lt;IsSelected&gt;true&lt;/IsSelected&gt;&lt;Description&gt;Text Vote Response 3&lt;/Description&gt;&lt;Key&gt;3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8439cffd-68c8-43ab-bae6-eceb178f0f0f&lt;/GUID&gt;&lt;Name /&gt;&lt;IsSelected&gt;true&lt;/IsSelected&gt;&lt;Description&gt;Text Vote Response 4&lt;/Description&gt;&lt;Key&gt;4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f5bf76e4-cf53-4bb5-b201-0cb9350d17d6&lt;/GUID&gt;&lt;Name /&gt;&lt;IsSelected&gt;true&lt;/IsSelected&gt;&lt;Description&gt;Text Vote Response 5&lt;/Description&gt;&lt;Key&gt;5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75e6e46c-beda-456d-8195-d6317bd8fda8&lt;/GUID&gt;&lt;Name /&gt;&lt;IsSelected&gt;true&lt;/IsSelected&gt;&lt;Description&gt;Text Vote Response 6&lt;/Description&gt;&lt;Key&gt;6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e3210ea3-e961-4211-8b88-2032884fe3e8&lt;/GUID&gt;&lt;Name /&gt;&lt;IsSelected&gt;true&lt;/IsSelected&gt;&lt;Description&gt;Text Vote Response 7&lt;/Description&gt;&lt;Key&gt;7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f36f4940-e069-425d-a183-a20365730d69&lt;/GUID&gt;&lt;Name /&gt;&lt;IsSelected&gt;true&lt;/IsSelected&gt;&lt;Description&gt;Text Vote Response 8&lt;/Description&gt;&lt;Key&gt;8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6c9a1b6d-5af8-403b-bcf2-e9c3adbe3543&lt;/GUID&gt;&lt;Name /&gt;&lt;IsSelected&gt;true&lt;/IsSelected&gt;&lt;Description&gt;Text Vote Response 9&lt;/Description&gt;&lt;Key&gt;9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a5043215-cb23-4546-a2fc-09b425488a13&lt;/GUID&gt;&lt;Name /&gt;&lt;IsSelected&gt;true&lt;/IsSelected&gt;&lt;Description&gt;Text Vote Response 10&lt;/Description&gt;&lt;Key&gt;10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/Choices&gt;&lt;HasData&gt;true&lt;/HasData&gt;&lt;MasterQuestionNumSubChoices&gt;0&lt;/MasterQuestionNumSubChoices&gt;&lt;TimeOpenMS&gt;2740&lt;/TimeOpenMS&gt;&lt;IsQuestionWeighted&gt;false&lt;/IsQuestionWeighted&gt;&lt;CorrectAnswerVotesNumber&gt;0&lt;/CorrectAnswerVotesNumber&gt;&lt;CorrectAnswerVotesPercent&gt;0&lt;/CorrectAnswerVotesPercent&gt;&lt;ReactorPollDetails&gt;&lt;MeetingId&gt;144639&lt;/MeetingId&gt;&lt;SessionId&gt;148566&lt;/SessionId&gt;&lt;TenancyId&gt;60459&lt;/TenancyId&gt;&lt;LatestPollId&gt;4&lt;/LatestPollId&gt;&lt;/ReactorPollDetails&gt;&lt;TextVoteScores /&gt;&lt;WordCloudAsBase64String&gt;iVBORw0KGgoAAAANSUhEUgAABdwAAAKaCAYAAAAkk5ubAAAABmJLR0QA/wD/AP+gvaeTAAAPN0lEQVR4nO3BAQEAAACCIP+vbkh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AowH/fgABu0vb4AAAAABJRU5ErkJggg==&lt;/WordCloudAsBase64String&gt;&lt;/TextVoteQuestionWordCloud&gt;"/>
  <p:tag name="RAWRESULTS" val="&lt;?xml version=&quot;1.0&quot; encoding=&quot;utf-8&quot;?&gt;&lt;ArrayOfResponse xmlns:xsi=&quot;http://www.w3.org/2001/XMLSchema-instance&quot; xmlns:xsd=&quot;http://www.w3.org/2001/XMLSchema&quot;&gt;&lt;Response&gt;&lt;Index&gt;99999&lt;/Index&gt;&lt;SmartcardUID&gt;0&lt;/SmartcardUID&gt;&lt;Key&gt;WORD_CLOUD&lt;/Key&gt;&lt;Valid&gt;true&lt;/Valid&gt;&lt;TimeStamp&gt;0001-01-01T00:00:00&lt;/TimeStamp&gt;&lt;Value&gt;iVBORw0KGgoAAAANSUhEUgAABdwAAAKaCAYAAAAkk5ubAAAABmJLR0QA/wD/AP+gvaeTAAAPN0lEQVR4nO3BAQEAAACCIP+vbkh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AowH/fgABu0vb4AAAAABJRU5ErkJggg==&lt;/Value&gt;&lt;ValueAsPercentage&gt;0&lt;/ValueAsPercentage&gt;&lt;PersonId&gt;0&lt;/PersonId&gt;&lt;ResponseDelay&gt;0&lt;/ResponseDelay&gt;&lt;/Response&gt;&lt;/ArrayOfResponse&gt;"/>
  <p:tag name="RESULTRENDERING" val="&lt;?xml version=&quot;1.0&quot; encoding=&quot;utf-8&quot;?&gt;&lt;DataRendering xmlns:xsi=&quot;http://www.w3.org/2001/XMLSchema-instance&quot; xmlns:xsd=&quot;http://www.w3.org/2001/XMLSchema&quot;&gt;&lt;GUID&gt;ac77337b-ec35-4f31-b85f-35922d07408a&lt;/GUID&gt;&lt;Name /&gt;&lt;ShowAverage&gt;false&lt;/ShowAverage&gt;&lt;DisplayType&gt;WordCloud&lt;/DisplayType&gt;&lt;DisplayNumbersAs&gt;Percentages&lt;/DisplayNumbersAs&gt;&lt;DecimalPlaces&gt;0&lt;/DecimalPlaces&gt;&lt;ShowResultsAxis&gt;false&lt;/ShowResultsAxis&gt;&lt;ShowRangeAxis&gt;true&lt;/ShowRangeAxis&gt;&lt;ShowTotal&gt;false&lt;/ShowTotal&gt;&lt;ShowResults&gt;true&lt;/ShowResults&gt;&lt;CalculatePercentageAs&gt;PercentageOfVotesCast&lt;/CalculatePercentageAs&gt;&lt;IsBreakdown&gt;false&lt;/IsBreakdown&gt;&lt;ShowOverall&gt;true&lt;/ShowOverall&gt;&lt;AdjustDecimalPlacesIfNecessary&gt;true&lt;/AdjustDecimalPlacesIfNecessary&gt;&lt;AddDecimalPlaceIfRequired&gt;true&lt;/AddDecimalPlaceIfRequired&gt;&lt;NumberOfChoicesToDisplay&gt;10&lt;/NumberOfChoicesToDisplay&gt;&lt;/DataRendering&gt;"/>
  <p:tag name="COUNTDOWNOPTIONS" val="&lt;?xml version=&quot;1.0&quot; encoding=&quot;utf-8&quot;?&gt;&lt;CountdownOptions xmlns:xsi=&quot;http://www.w3.org/2001/XMLSchema-instance&quot; xmlns:xsd=&quot;http://www.w3.org/2001/XMLSchema&quot;&gt;&lt;GUID&gt;f3938882-a430-44cd-8d07-758a33b73bf5&lt;/GUID&gt;&lt;Name /&gt;&lt;HasCountdown&gt;false&lt;/HasCountdown&gt;&lt;DoesCountdownClosePoll&gt;false&lt;/DoesCountdownClosePoll&gt;&lt;Length&gt;10&lt;/Length&gt;&lt;Value&gt;10&lt;/Value&gt;&lt;CountdownType&gt;Analogue&lt;/CountdownType&gt;&lt;Location&gt;&lt;GUID&gt;00000000-0000-0000-0000-000000000000&lt;/GUID&gt;&lt;Name /&gt;&lt;ScreenPosition&gt;BottomRight&lt;/ScreenPosition&gt;&lt;BorderThickness&gt;10&lt;/BorderThickness&gt;&lt;Top&gt;0&lt;/Top&gt;&lt;Left&gt;0&lt;/Left&gt;&lt;Height&gt;35&lt;/Height&gt;&lt;Width&gt;50&lt;/Width&gt;&lt;/Location&gt;&lt;/CountdownOptions&gt;"/>
  <p:tag name="LASTMODE" val="&lt;?xml version=&quot;1.0&quot; encoding=&quot;utf-8&quot;?&gt;&lt;int&gt;7&lt;/int&gt;"/>
  <p:tag name="SEQUENCECOUNT" val="&lt;?xml version=&quot;1.0&quot; encoding=&quot;utf-8&quot;?&gt;&lt;int&gt;15&lt;/int&gt;"/>
  <p:tag name="MEETOO" val="3ad6671a-187b-48bf-8aac-d379d2c8d76f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ETINGNUMBER" val="140-442-73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ARTANIMATION" val="OpenQuestion"/>
  <p:tag name="QUESTIONGUID" val="b56cb0b0-364b-4bb5-a230-864e125779f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&lt;?xml version=&quot;1.0&quot; encoding=&quot;utf-8&quot;?&gt;&lt;SlideType&gt;Question&lt;/SlideType&gt;"/>
  <p:tag name="SOUNDOPTIONS" val="&lt;?xml version=&quot;1.0&quot; encoding=&quot;utf-8&quot;?&gt;&lt;SoundOptions xmlns:xsi=&quot;http://www.w3.org/2001/XMLSchema-instance&quot; xmlns:xsd=&quot;http://www.w3.org/2001/XMLSchema&quot;&gt;&lt;GUID&gt;9024ac60-642a-4ace-87a5-027cf4b87552&lt;/GUID&gt;&lt;Name /&gt;&lt;PlaySound&gt;false&lt;/PlaySound&gt;&lt;CountdownSoundTag&gt;SOUND5048106112113789048858212267122791194343688811210411778721021077387908281705665479797697149868110361&lt;/CountdownSoundTag&gt;&lt;PlayTimesUpSound&gt;false&lt;/PlayTimesUpSound&gt;&lt;TimesUpSoundTag&gt;SOUND78559777531211121158510385529866107431017273103999057109117571068712285765090109816511543112828412211961&lt;/TimesUpSoundTag&gt;&lt;Loop&gt;true&lt;/Loop&gt;&lt;/SoundOptions&gt;"/>
  <p:tag name="VOTENOWOPTIONS" val="&lt;?xml version=&quot;1.0&quot; encoding=&quot;utf-8&quot;?&gt;&lt;VoteNowOptions xmlns:xsi=&quot;http://www.w3.org/2001/XMLSchema-instance&quot; xmlns:xsd=&quot;http://www.w3.org/2001/XMLSchema&quot;&gt;&lt;GUID&gt;5c74dacb-9f7d-4a37-a72c-ef1d676f06bc&lt;/GUID&gt;&lt;HasVoteNow&gt;true&lt;/HasVoteNow&gt;&lt;TextSingleDigit&gt;POLL OPEN&lt;/TextSingleDigit&gt;&lt;TextMultiDigit&gt;Enter Number(s) and Press Send&lt;/TextMultiDigit&gt;&lt;TextTextVote&gt;Enter Text and Press Send&lt;/TextTextVote&gt;&lt;LocationSingle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SingleDigit&gt;&lt;LocationMulti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MultiDigit&gt;&lt;LocationTextVote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TextVote&gt;&lt;Shape&gt;msoShapeRectangle&lt;/Shape&gt;&lt;/VoteNowOptions&gt;"/>
  <p:tag name="JOININSTRUCTIONS" val="&lt;?xml version=&quot;1.0&quot; encoding=&quot;utf-8&quot;?&gt;&lt;JoinInstructions xmlns:xsi=&quot;http://www.w3.org/2001/XMLSchema-instance&quot; xmlns:xsd=&quot;http://www.w3.org/2001/XMLSchema&quot;&gt;&lt;GUID&gt;3e11b39e-e14c-4b7a-bb3c-2ec2ed378556&lt;/GUID&gt;&lt;Name /&gt;&lt;Position&gt;&lt;GUID&gt;63dd80a6-2543-40e0-8dd8-7e791de2a20a&lt;/GUID&gt;&lt;Name /&gt;&lt;ScreenPosition&gt;BottomRight&lt;/ScreenPosition&gt;&lt;BorderThickness&gt;10&lt;/BorderThickness&gt;&lt;Top&gt;10&lt;/Top&gt;&lt;Left&gt;598&lt;/Left&gt;&lt;Height&gt;29.08126&lt;/Height&gt;&lt;Width&gt;252.562683&lt;/Width&gt;&lt;/Position&gt;&lt;/JoinInstructions&gt;"/>
  <p:tag name="SCORINGOPTIONS" val="&lt;?xml version=&quot;1.0&quot; encoding=&quot;utf-8&quot;?&gt;&lt;ScoringOptions xmlns:xsi=&quot;http://www.w3.org/2001/XMLSchema-instance&quot; xmlns:xsd=&quot;http://www.w3.org/2001/XMLSchema&quot;&gt;&lt;GUID&gt;b6b67700-02d1-4611-9e8e-a0b12f9df2bb&lt;/GUID&gt;&lt;Name /&gt;&lt;EnableScoring&gt;false&lt;/EnableScoring&gt;&lt;RevealAnswer&gt;true&lt;/RevealAnswer&gt;&lt;PointsForCorrectAnswer&gt;10&lt;/PointsForCorrectAnswer&gt;&lt;SpeedScoring&gt;false&lt;/SpeedScoring&gt;&lt;IsNumberOfCorrectAnswersShown&gt;false&lt;/IsNumberOfCorrectAnswersShown&gt;&lt;/ScoringOptions&gt;"/>
  <p:tag name="QUESTIONDEFINITION" val="&lt;?xml version=&quot;1.0&quot; encoding=&quot;utf-8&quot;?&gt;&lt;TextVoteQuestionWordCloud xmlns:xsi=&quot;http://www.w3.org/2001/XMLSchema-instance&quot; xmlns:xsd=&quot;http://www.w3.org/2001/XMLSchema&quot;&gt;&lt;GUID&gt;8a8f5a0e-9fc0-41c3-b0d2-5f46c7d7cb59&lt;/GUID&gt;&lt;Name /&gt;&lt;ReactorQuestionId&gt;898639&lt;/ReactorQuestionId&gt;&lt;Text&gt;Dle dosud známých informací, co by Alici mohlo být?&lt;/Text&gt;&lt;SubChoiceDefinitions&gt;&lt;SubChoiceDefinition&gt;&lt;Name&gt;_default&lt;/Name&gt;&lt;SubChoiceSourceReferences /&gt;&lt;/SubChoiceDefinition&gt;&lt;/SubChoiceDefinitions&gt;&lt;SubText /&gt;&lt;IndividualWeightingText /&gt;&lt;QuestionType&gt;TextVoteWordCloud&lt;/QuestionType&gt;&lt;Source&gt;Handsets&lt;/Source&gt;&lt;Choices&gt;&lt;Choice xsi:type=&quot;DiscreteChoice&quot;&gt;&lt;GUID&gt;7df3b13f-94ce-44e3-b57c-e2b57bd5c401&lt;/GUID&gt;&lt;Name /&gt;&lt;IsSelected&gt;true&lt;/IsSelected&gt;&lt;Description&gt;Text Vote Response 1&lt;/Description&gt;&lt;Key&gt;1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d2c72936-2e0a-45fc-92e5-2570da61c473&lt;/GUID&gt;&lt;Name /&gt;&lt;IsSelected&gt;true&lt;/IsSelected&gt;&lt;Description&gt;Text Vote Response 2&lt;/Description&gt;&lt;Key&gt;2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28514cf5-b269-47fd-82bf-ec866a7b97a8&lt;/GUID&gt;&lt;Name /&gt;&lt;IsSelected&gt;true&lt;/IsSelected&gt;&lt;Description&gt;Text Vote Response 3&lt;/Description&gt;&lt;Key&gt;3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11685938-813a-45bc-9c60-4ac0e51ed5eb&lt;/GUID&gt;&lt;Name /&gt;&lt;IsSelected&gt;true&lt;/IsSelected&gt;&lt;Description&gt;Text Vote Response 4&lt;/Description&gt;&lt;Key&gt;4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f231f43f-18fe-41b8-8789-1c532bbd88c7&lt;/GUID&gt;&lt;Name /&gt;&lt;IsSelected&gt;true&lt;/IsSelected&gt;&lt;Description&gt;Text Vote Response 5&lt;/Description&gt;&lt;Key&gt;5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ce96ddd3-3bb1-4f80-a45b-894cd56aa0e2&lt;/GUID&gt;&lt;Name /&gt;&lt;IsSelected&gt;true&lt;/IsSelected&gt;&lt;Description&gt;Text Vote Response 6&lt;/Description&gt;&lt;Key&gt;6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21d6837d-97ee-4f1d-8d4a-196291d7afe6&lt;/GUID&gt;&lt;Name /&gt;&lt;IsSelected&gt;true&lt;/IsSelected&gt;&lt;Description&gt;Text Vote Response 7&lt;/Description&gt;&lt;Key&gt;7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bc942aa5-2eec-4043-85a1-a187cca932bf&lt;/GUID&gt;&lt;Name /&gt;&lt;IsSelected&gt;true&lt;/IsSelected&gt;&lt;Description&gt;Text Vote Response 8&lt;/Description&gt;&lt;Key&gt;8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8fe50f95-96ed-4e72-9478-ea2f0cf45b20&lt;/GUID&gt;&lt;Name /&gt;&lt;IsSelected&gt;true&lt;/IsSelected&gt;&lt;Description&gt;Text Vote Response 9&lt;/Description&gt;&lt;Key&gt;9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0fe51390-0670-4a82-817c-3f5bc349382e&lt;/GUID&gt;&lt;Name /&gt;&lt;IsSelected&gt;true&lt;/IsSelected&gt;&lt;Description&gt;Text Vote Response 10&lt;/Description&gt;&lt;Key&gt;10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/Choices&gt;&lt;HasData&gt;true&lt;/HasData&gt;&lt;MasterQuestionNumSubChoices&gt;0&lt;/MasterQuestionNumSubChoices&gt;&lt;TimeOpenMS&gt;2767&lt;/TimeOpenMS&gt;&lt;IsQuestionWeighted&gt;false&lt;/IsQuestionWeighted&gt;&lt;CorrectAnswerVotesNumber&gt;0&lt;/CorrectAnswerVotesNumber&gt;&lt;CorrectAnswerVotesPercent&gt;0&lt;/CorrectAnswerVotesPercent&gt;&lt;ReactorPollDetails&gt;&lt;MeetingId&gt;144639&lt;/MeetingId&gt;&lt;SessionId&gt;148566&lt;/SessionId&gt;&lt;TenancyId&gt;60459&lt;/TenancyId&gt;&lt;LatestPollId&gt;5&lt;/LatestPollId&gt;&lt;/ReactorPollDetails&gt;&lt;TextVoteScores /&gt;&lt;WordCloudAsBase64String&gt;iVBORw0KGgoAAAANSUhEUgAABdwAAAKaCAYAAAAkk5ubAAAABmJLR0QA/wD/AP+gvaeTAAAPN0lEQVR4nO3BAQEAAACCIP+vbkh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AowH/fgABu0vb4AAAAABJRU5ErkJggg==&lt;/WordCloudAsBase64String&gt;&lt;/TextVoteQuestionWordCloud&gt;"/>
  <p:tag name="RAWRESULTS" val="&lt;?xml version=&quot;1.0&quot; encoding=&quot;utf-8&quot;?&gt;&lt;ArrayOfResponse xmlns:xsi=&quot;http://www.w3.org/2001/XMLSchema-instance&quot; xmlns:xsd=&quot;http://www.w3.org/2001/XMLSchema&quot;&gt;&lt;Response&gt;&lt;Index&gt;99999&lt;/Index&gt;&lt;SmartcardUID&gt;0&lt;/SmartcardUID&gt;&lt;Key&gt;WORD_CLOUD&lt;/Key&gt;&lt;Valid&gt;true&lt;/Valid&gt;&lt;TimeStamp&gt;0001-01-01T00:00:00&lt;/TimeStamp&gt;&lt;Value&gt;iVBORw0KGgoAAAANSUhEUgAABdwAAAKaCAYAAAAkk5ubAAAABmJLR0QA/wD/AP+gvaeTAAAPN0lEQVR4nO3BAQEAAACCIP+vbkh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AowH/fgABu0vb4AAAAABJRU5ErkJggg==&lt;/Value&gt;&lt;ValueAsPercentage&gt;0&lt;/ValueAsPercentage&gt;&lt;PersonId&gt;0&lt;/PersonId&gt;&lt;ResponseDelay&gt;0&lt;/ResponseDelay&gt;&lt;/Response&gt;&lt;/ArrayOfResponse&gt;"/>
  <p:tag name="RESULTRENDERING" val="&lt;?xml version=&quot;1.0&quot; encoding=&quot;utf-8&quot;?&gt;&lt;DataRendering xmlns:xsi=&quot;http://www.w3.org/2001/XMLSchema-instance&quot; xmlns:xsd=&quot;http://www.w3.org/2001/XMLSchema&quot;&gt;&lt;GUID&gt;f83e38a4-d190-4727-a335-b195dd69a5fd&lt;/GUID&gt;&lt;Name /&gt;&lt;ShowAverage&gt;false&lt;/ShowAverage&gt;&lt;DisplayType&gt;WordCloud&lt;/DisplayType&gt;&lt;DisplayNumbersAs&gt;Percentages&lt;/DisplayNumbersAs&gt;&lt;DecimalPlaces&gt;0&lt;/DecimalPlaces&gt;&lt;ShowResultsAxis&gt;false&lt;/ShowResultsAxis&gt;&lt;ShowRangeAxis&gt;true&lt;/ShowRangeAxis&gt;&lt;ShowTotal&gt;false&lt;/ShowTotal&gt;&lt;ShowResults&gt;true&lt;/ShowResults&gt;&lt;CalculatePercentageAs&gt;PercentageOfVotesCast&lt;/CalculatePercentageAs&gt;&lt;IsBreakdown&gt;false&lt;/IsBreakdown&gt;&lt;ShowOverall&gt;true&lt;/ShowOverall&gt;&lt;AdjustDecimalPlacesIfNecessary&gt;true&lt;/AdjustDecimalPlacesIfNecessary&gt;&lt;AddDecimalPlaceIfRequired&gt;true&lt;/AddDecimalPlaceIfRequired&gt;&lt;NumberOfChoicesToDisplay&gt;10&lt;/NumberOfChoicesToDisplay&gt;&lt;/DataRendering&gt;"/>
  <p:tag name="COUNTDOWNOPTIONS" val="&lt;?xml version=&quot;1.0&quot; encoding=&quot;utf-8&quot;?&gt;&lt;CountdownOptions xmlns:xsi=&quot;http://www.w3.org/2001/XMLSchema-instance&quot; xmlns:xsd=&quot;http://www.w3.org/2001/XMLSchema&quot;&gt;&lt;GUID&gt;f3938882-a430-44cd-8d07-758a33b73bf5&lt;/GUID&gt;&lt;Name /&gt;&lt;HasCountdown&gt;false&lt;/HasCountdown&gt;&lt;DoesCountdownClosePoll&gt;false&lt;/DoesCountdownClosePoll&gt;&lt;Length&gt;10&lt;/Length&gt;&lt;Value&gt;10&lt;/Value&gt;&lt;CountdownType&gt;Analogue&lt;/CountdownType&gt;&lt;Location&gt;&lt;GUID&gt;00000000-0000-0000-0000-000000000000&lt;/GUID&gt;&lt;Name /&gt;&lt;ScreenPosition&gt;BottomRight&lt;/ScreenPosition&gt;&lt;BorderThickness&gt;10&lt;/BorderThickness&gt;&lt;Top&gt;0&lt;/Top&gt;&lt;Left&gt;0&lt;/Left&gt;&lt;Height&gt;35&lt;/Height&gt;&lt;Width&gt;50&lt;/Width&gt;&lt;/Location&gt;&lt;/CountdownOptions&gt;"/>
  <p:tag name="LASTMODE" val="&lt;?xml version=&quot;1.0&quot; encoding=&quot;utf-8&quot;?&gt;&lt;int&gt;7&lt;/int&gt;"/>
  <p:tag name="SEQUENCECOUNT" val="&lt;?xml version=&quot;1.0&quot; encoding=&quot;utf-8&quot;?&gt;&lt;int&gt;15&lt;/int&gt;"/>
  <p:tag name="MEETOO" val="3ad6671a-187b-48bf-8aac-d379d2c8d76f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ETINGNUMBER" val="140-442-73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ARTANIMATION" val="OpenQuestion"/>
  <p:tag name="QUESTIONGUID" val="8a8f5a0e-9fc0-41c3-b0d2-5f46c7d7cb5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&lt;?xml version=&quot;1.0&quot; encoding=&quot;utf-8&quot;?&gt;&lt;SlideType&gt;Question&lt;/SlideType&gt;"/>
  <p:tag name="RESULTRENDERING" val="&lt;?xml version=&quot;1.0&quot; encoding=&quot;utf-8&quot;?&gt;&lt;DataRendering xmlns:xsi=&quot;http://www.w3.org/2001/XMLSchema-instance&quot; xmlns:xsd=&quot;http://www.w3.org/2001/XMLSchema&quot;&gt;&lt;GUID&gt;a82c33cd-b339-426b-b70e-a1cbbcd39d67&lt;/GUID&gt;&lt;Name /&gt;&lt;ShowAverage&gt;false&lt;/ShowAverage&gt;&lt;DisplayType&gt;Bars&lt;/DisplayType&gt;&lt;DisplayNumbersAs&gt;Percentages&lt;/DisplayNumbersAs&gt;&lt;DecimalPlaces&gt;0&lt;/DecimalPlaces&gt;&lt;ShowResultsAxis&gt;false&lt;/ShowResultsAxis&gt;&lt;ShowRangeAxis&gt;true&lt;/ShowRangeAxis&gt;&lt;ShowTotal&gt;true&lt;/ShowTotal&gt;&lt;ShowResults&gt;true&lt;/ShowResults&gt;&lt;CalculatePercentageAs&gt;PercentagesOfVoters&lt;/CalculatePercentageAs&gt;&lt;IsBreakdown&gt;false&lt;/IsBreakdown&gt;&lt;ShowOverall&gt;true&lt;/ShowOverall&gt;&lt;AdjustDecimalPlacesIfNecessary&gt;true&lt;/AdjustDecimalPlacesIfNecessary&gt;&lt;AddDecimalPlaceIfRequired&gt;true&lt;/AddDecimalPlaceIfRequired&gt;&lt;NumberOfChoicesToDisplay&gt;10&lt;/NumberOfChoicesToDisplay&gt;&lt;/DataRendering&gt;"/>
  <p:tag name="SOUNDOPTIONS" val="&lt;?xml version=&quot;1.0&quot; encoding=&quot;utf-8&quot;?&gt;&lt;SoundOptions xmlns:xsi=&quot;http://www.w3.org/2001/XMLSchema-instance&quot; xmlns:xsd=&quot;http://www.w3.org/2001/XMLSchema&quot;&gt;&lt;GUID&gt;2d2a412d-6c7b-4ec7-8a22-d08b156f8863&lt;/GUID&gt;&lt;Name /&gt;&lt;PlaySound&gt;false&lt;/PlaySound&gt;&lt;CountdownSoundTag&gt;SOUND5048106112113789048858212267122791194343688811210411778721021077387908281705665479797697149868110361&lt;/CountdownSoundTag&gt;&lt;PlayTimesUpSound&gt;false&lt;/PlayTimesUpSound&gt;&lt;TimesUpSoundTag&gt;SOUND78559777531211121158510385529866107431017273103999057109117571068712285765090109816511543112828412211961&lt;/TimesUpSoundTag&gt;&lt;Loop&gt;true&lt;/Loop&gt;&lt;/SoundOptions&gt;"/>
  <p:tag name="VOTENOWOPTIONS" val="&lt;?xml version=&quot;1.0&quot; encoding=&quot;utf-8&quot;?&gt;&lt;VoteNowOptions xmlns:xsi=&quot;http://www.w3.org/2001/XMLSchema-instance&quot; xmlns:xsd=&quot;http://www.w3.org/2001/XMLSchema&quot;&gt;&lt;GUID&gt;5c74dacb-9f7d-4a37-a72c-ef1d676f06bc&lt;/GUID&gt;&lt;HasVoteNow&gt;true&lt;/HasVoteNow&gt;&lt;TextSingleDigit&gt;POLL OPEN&lt;/TextSingleDigit&gt;&lt;TextMultiDigit&gt;Enter Number(s) and Press Send&lt;/TextMultiDigit&gt;&lt;TextTextVote&gt;Enter Text and Press Send&lt;/TextTextVote&gt;&lt;LocationSingle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SingleDigit&gt;&lt;LocationMulti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MultiDigit&gt;&lt;LocationTextVote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TextVote&gt;&lt;Shape&gt;msoShapeRectangle&lt;/Shape&gt;&lt;/VoteNowOptions&gt;"/>
  <p:tag name="JOININSTRUCTIONS" val="&lt;?xml version=&quot;1.0&quot; encoding=&quot;utf-8&quot;?&gt;&lt;JoinInstructions xmlns:xsi=&quot;http://www.w3.org/2001/XMLSchema-instance&quot; xmlns:xsd=&quot;http://www.w3.org/2001/XMLSchema&quot;&gt;&lt;GUID&gt;b2e11ee1-a73e-432b-b5e0-a9761b9bd87c&lt;/GUID&gt;&lt;Name /&gt;&lt;Position&gt;&lt;GUID&gt;9d24bd3d-a1bb-4924-beaf-cdd132f150dc&lt;/GUID&gt;&lt;Name /&gt;&lt;ScreenPosition&gt;BottomRight&lt;/ScreenPosition&gt;&lt;BorderThickness&gt;10&lt;/BorderThickness&gt;&lt;Top&gt;10&lt;/Top&gt;&lt;Left&gt;598&lt;/Left&gt;&lt;Height&gt;29.08126&lt;/Height&gt;&lt;Width&gt;252.562683&lt;/Width&gt;&lt;/Position&gt;&lt;/JoinInstructions&gt;"/>
  <p:tag name="TICKWIDTH" val="&lt;?xml version=&quot;1.0&quot; encoding=&quot;utf-8&quot;?&gt;&lt;float&gt;33.3222847&lt;/float&gt;"/>
  <p:tag name="SCORINGOPTIONS" val="&lt;?xml version=&quot;1.0&quot; encoding=&quot;utf-8&quot;?&gt;&lt;ScoringOptions xmlns:xsi=&quot;http://www.w3.org/2001/XMLSchema-instance&quot; xmlns:xsd=&quot;http://www.w3.org/2001/XMLSchema&quot;&gt;&lt;GUID&gt;b6b67700-02d1-4611-9e8e-a0b12f9df2bb&lt;/GUID&gt;&lt;Name /&gt;&lt;EnableScoring&gt;true&lt;/EnableScoring&gt;&lt;RevealAnswer&gt;true&lt;/RevealAnswer&gt;&lt;PointsForCorrectAnswer&gt;10&lt;/PointsForCorrectAnswer&gt;&lt;SpeedScoring&gt;false&lt;/SpeedScoring&gt;&lt;IsNumberOfCorrectAnswersShown&gt;false&lt;/IsNumberOfCorrectAnswersShown&gt;&lt;/ScoringOptions&gt;"/>
  <p:tag name="QUESTIONDEFINITION" val="&lt;?xml version=&quot;1.0&quot; encoding=&quot;utf-8&quot;?&gt;&lt;MultipleChoiceQuestion xmlns:xsi=&quot;http://www.w3.org/2001/XMLSchema-instance&quot; xmlns:xsd=&quot;http://www.w3.org/2001/XMLSchema&quot;&gt;&lt;GUID&gt;ba27863c-9b98-4dc7-8419-245c24cc58f1&lt;/GUID&gt;&lt;Name /&gt;&lt;ReactorQuestionId&gt;898640&lt;/ReactorQuestionId&gt;&lt;Text&gt;Dilatace oddílů&lt;/Text&gt;&lt;SubChoiceDefinitions&gt;&lt;SubChoiceDefinition&gt;&lt;Name&gt;_default&lt;/Name&gt;&lt;SubChoiceSourceReferences /&gt;&lt;/SubChoiceDefinition&gt;&lt;/SubChoiceDefinitions&gt;&lt;SubText /&gt;&lt;IndividualWeightingText /&gt;&lt;QuestionType&gt;MultipleChoice&lt;/QuestionType&gt;&lt;Source&gt;Handsets&lt;/Source&gt;&lt;Choices&gt;&lt;Choice xsi:type=&quot;DiscreteChoice&quot;&gt;&lt;GUID&gt;6f1c1368-abec-4735-ba78-4dc22a00336e&lt;/GUID&gt;&lt;Name /&gt;&lt;IsSelected&gt;true&lt;/IsSelected&gt;&lt;Description&gt;pravostranných&lt;/Description&gt;&lt;Key&gt;1&lt;/Key&gt;&lt;IsAnswer&gt;true&lt;/IsAnswer&gt;&lt;SubChoiceData&gt;&lt;SubChoices&gt;&lt;SubChoice&gt;&lt;NumVotes&gt;0&lt;/NumVotes&gt;&lt;PercentageOfVotesCast&gt;0&lt;/PercentageOfVotesCast&gt;&lt;PercentageOfVotesCastAsString&gt;0%&lt;/PercentageOfVotesCastAsString&gt;&lt;PercentageOfVoters&gt;0&lt;/PercentageOfVoters&gt;&lt;PercentageOfVotersAsString&gt;0%&lt;/PercentageOfVotersAsString&gt;&lt;/SubChoice&gt;&lt;/SubChoices&gt;&lt;/SubChoiceData&gt;&lt;Score&gt;0&lt;/Score&gt;&lt;ChoiceRankings /&gt;&lt;AnswerSequenceNo&gt;0&lt;/AnswerSequenceNo&gt;&lt;/Choice&gt;&lt;Choice xsi:type=&quot;DiscreteChoice&quot;&gt;&lt;GUID&gt;0f0c8fe2-2810-4108-b02d-0d77bf93400b&lt;/GUID&gt;&lt;Name /&gt;&lt;IsSelected&gt;true&lt;/IsSelected&gt;&lt;Description&gt;levostranných&lt;/Description&gt;&lt;Key&gt;2&lt;/Key&gt;&lt;IsAnswer&gt;false&lt;/IsAnswer&gt;&lt;SubChoiceData&gt;&lt;SubChoices&gt;&lt;SubChoice&gt;&lt;NumVotes&gt;0&lt;/NumVotes&gt;&lt;PercentageOfVotesCast&gt;0&lt;/PercentageOfVotesCast&gt;&lt;PercentageOfVotesCastAsString&gt;0%&lt;/PercentageOfVotesCastAsString&gt;&lt;PercentageOfVoters&gt;0&lt;/PercentageOfVoters&gt;&lt;PercentageOfVotersAsString&gt;0%&lt;/PercentageOfVotersAsString&gt;&lt;/SubChoice&gt;&lt;/SubChoices&gt;&lt;/SubChoiceData&gt;&lt;Score&gt;0&lt;/Score&gt;&lt;ChoiceRankings /&gt;&lt;AnswerSequenceNo&gt;0&lt;/AnswerSequenceNo&gt;&lt;/Choice&gt;&lt;/Choices&gt;&lt;HasData&gt;true&lt;/HasData&gt;&lt;MasterQuestionNumSubChoices&gt;0&lt;/MasterQuestionNumSubChoices&gt;&lt;TimeOpenMS&gt;5442&lt;/TimeOpenMS&gt;&lt;IsQuestionWeighted&gt;false&lt;/IsQuestionWeighted&gt;&lt;CorrectAnswerVotesNumber&gt;0&lt;/CorrectAnswerVotesNumber&gt;&lt;CorrectAnswerVotesPercent&gt;0&lt;/CorrectAnswerVotesPercent&gt;&lt;ReactorPollDetails&gt;&lt;MeetingId&gt;144639&lt;/MeetingId&gt;&lt;SessionId&gt;148566&lt;/SessionId&gt;&lt;TenancyId&gt;60459&lt;/TenancyId&gt;&lt;LatestPollId&gt;6&lt;/LatestPollId&gt;&lt;/ReactorPollDetails&gt;&lt;Ranking&gt;false&lt;/Ranking&gt;&lt;MaxNumResponses&gt;1&lt;/MaxNumResponses&gt;&lt;MultipleChoiceSubTypeValue&gt;AnyOrder&lt;/MultipleChoiceSubTypeValue&gt;&lt;/MultipleChoiceQuestion&gt;"/>
  <p:tag name="RAWRESULTS" val="&lt;?xml version=&quot;1.0&quot; encoding=&quot;utf-8&quot;?&gt;&lt;ArrayOfResponse xmlns:xsi=&quot;http://www.w3.org/2001/XMLSchema-instance&quot; xmlns:xsd=&quot;http://www.w3.org/2001/XMLSchema&quot;&gt;&lt;Response&gt;&lt;Index&gt;0&lt;/Index&gt;&lt;SmartcardUID&gt;0&lt;/SmartcardUID&gt;&lt;Key&gt;KEY&lt;/Key&gt;&lt;Valid&gt;true&lt;/Valid&gt;&lt;TimeStamp&gt;0001-01-01T00:00:00&lt;/TimeStamp&gt;&lt;Value&gt;0&lt;/Value&gt;&lt;ValueAsPercentage&gt;0&lt;/ValueAsPercentage&gt;&lt;ValueAsPercentageString&gt;0%&lt;/ValueAsPercentageString&gt;&lt;PersonId&gt;0&lt;/PersonId&gt;&lt;ResponseDelay&gt;0&lt;/ResponseDelay&gt;&lt;/Response&gt;&lt;Response&gt;&lt;Index&gt;1&lt;/Index&gt;&lt;SmartcardUID&gt;0&lt;/SmartcardUID&gt;&lt;Key&gt;KEY&lt;/Key&gt;&lt;Valid&gt;true&lt;/Valid&gt;&lt;TimeStamp&gt;0001-01-01T00:00:00&lt;/TimeStamp&gt;&lt;Value&gt;0&lt;/Value&gt;&lt;ValueAsPercentage&gt;0&lt;/ValueAsPercentage&gt;&lt;ValueAsPercentageString&gt;0%&lt;/ValueAsPercentageString&gt;&lt;PersonId&gt;0&lt;/PersonId&gt;&lt;ResponseDelay&gt;0&lt;/ResponseDelay&gt;&lt;/Response&gt;&lt;/ArrayOfResponse&gt;"/>
  <p:tag name="COUNTDOWNOPTIONS" val="&lt;?xml version=&quot;1.0&quot; encoding=&quot;utf-8&quot;?&gt;&lt;CountdownOptions xmlns:xsi=&quot;http://www.w3.org/2001/XMLSchema-instance&quot; xmlns:xsd=&quot;http://www.w3.org/2001/XMLSchema&quot;&gt;&lt;GUID&gt;f3938882-a430-44cd-8d07-758a33b73bf5&lt;/GUID&gt;&lt;Name /&gt;&lt;HasCountdown&gt;false&lt;/HasCountdown&gt;&lt;DoesCountdownClosePoll&gt;false&lt;/DoesCountdownClosePoll&gt;&lt;Length&gt;10&lt;/Length&gt;&lt;Value&gt;10&lt;/Value&gt;&lt;CountdownType&gt;Analogue&lt;/CountdownType&gt;&lt;Location&gt;&lt;GUID&gt;00000000-0000-0000-0000-000000000000&lt;/GUID&gt;&lt;Name /&gt;&lt;ScreenPosition&gt;BottomRight&lt;/ScreenPosition&gt;&lt;BorderThickness&gt;10&lt;/BorderThickness&gt;&lt;Top&gt;0&lt;/Top&gt;&lt;Left&gt;0&lt;/Left&gt;&lt;Height&gt;35&lt;/Height&gt;&lt;Width&gt;50&lt;/Width&gt;&lt;/Location&gt;&lt;/CountdownOptions&gt;"/>
  <p:tag name="SCORES" val="&lt;?xml version=&quot;1.0&quot; encoding=&quot;utf-8&quot;?&gt;&lt;ArrayOfScore xmlns:xsi=&quot;http://www.w3.org/2001/XMLSchema-instance&quot; xmlns:xsd=&quot;http://www.w3.org/2001/XMLSchema&quot;&gt;&lt;Score&gt;&lt;GUID&gt;0192c659-3dda-42d0-a2ac-72f0f45a80c0&lt;/GUID&gt;&lt;Name /&gt;&lt;PositionText /&gt;&lt;Position&gt;0&lt;/Position&gt;&lt;InternalPosition&gt;0&lt;/InternalPosition&gt;&lt;Points&gt;0&lt;/Points&gt;&lt;FirstName&gt;Keypad&lt;/FirstName&gt;&lt;DisplayName&gt;Keypad &lt;/DisplayName&gt;&lt;Identified&gt;false&lt;/Identified&gt;&lt;PersonId&gt;0&lt;/PersonId&gt;&lt;ResponseTime&gt;0&lt;/ResponseTime&gt;&lt;Index&gt;0&lt;/Index&gt;&lt;SmartcardId&gt;0&lt;/SmartcardId&gt;&lt;IsCompletelyCorrect&gt;false&lt;/IsCompletelyCorrect&gt;&lt;/Score&gt;&lt;Score&gt;&lt;GUID&gt;8291c8ce-af0f-4470-9a3c-89cadc168135&lt;/GUID&gt;&lt;Name /&gt;&lt;PositionText /&gt;&lt;Position&gt;0&lt;/Position&gt;&lt;InternalPosition&gt;0&lt;/InternalPosition&gt;&lt;Points&gt;0&lt;/Points&gt;&lt;FirstName&gt;Keypad&lt;/FirstName&gt;&lt;LastName&gt;1&lt;/LastName&gt;&lt;DisplayName&gt;Keypad 1&lt;/DisplayName&gt;&lt;Identified&gt;false&lt;/Identified&gt;&lt;PersonId&gt;0&lt;/PersonId&gt;&lt;ResponseTime&gt;0&lt;/ResponseTime&gt;&lt;Index&gt;1&lt;/Index&gt;&lt;SmartcardId&gt;0&lt;/SmartcardId&gt;&lt;IsCompletelyCorrect&gt;false&lt;/IsCompletelyCorrect&gt;&lt;/Score&gt;&lt;/ArrayOfScore&gt;"/>
  <p:tag name="LASTMODE" val="&lt;?xml version=&quot;1.0&quot; encoding=&quot;utf-8&quot;?&gt;&lt;int&gt;0&lt;/int&gt;"/>
  <p:tag name="SEQUENCECOUNT" val="&lt;?xml version=&quot;1.0&quot; encoding=&quot;utf-8&quot;?&gt;&lt;int&gt;33&lt;/int&gt;"/>
  <p:tag name="MEETOO" val="3ad6671a-187b-48bf-8aac-d379d2c8d76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ARTANIMATION" val="OpenQuestion"/>
  <p:tag name="QUESTIONGUID" val="3f507629-2472-441f-ba69-eead27feaf5b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ETINGNUMBER" val="140-442-73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ARTANIMATION" val="OpenQuestion"/>
  <p:tag name="QUESTIONGUID" val="ba27863c-9b98-4dc7-8419-245c24cc58f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GUID" val="ba27863c-9b98-4dc7-8419-245c24cc58f1"/>
  <p:tag name="SHAPEDETAILS" val="&lt;?xml version=&quot;1.0&quot; encoding=&quot;utf-8&quot;?&gt;&lt;ShapeDetails xmlns:xsi=&quot;http://www.w3.org/2001/XMLSchema-instance&quot; xmlns:xsd=&quot;http://www.w3.org/2001/XMLSchema&quot;&gt;&lt;GUID&gt;109b1e68-eed5-4475-9eb7-40a455229813&lt;/GUID&gt;&lt;Name /&gt;&lt;ScreenPosition&gt;BottomRight&lt;/ScreenPosition&gt;&lt;BorderThickness&gt;10&lt;/BorderThickness&gt;&lt;Top&gt;163.912521&lt;/Top&gt;&lt;Left&gt;96.5&lt;/Left&gt;&lt;Height&gt;50.8922043&lt;/Height&gt;&lt;Width&gt;33.3222847&lt;/Width&gt;&lt;/ShapeDetails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GUID" val="ba27863c-9b98-4dc7-8419-245c24cc58f1"/>
  <p:tag name="DESELECT" val="&lt;?xml version=&quot;1.0&quot; encoding=&quot;utf-8&quot;?&gt;&lt;ShapeEvent xmlns:xsi=&quot;http://www.w3.org/2001/XMLSchema-instance&quot; xmlns:xsd=&quot;http://www.w3.org/2001/XMLSchema&quot;&gt;&lt;Event&gt;SizePlaceholder&lt;/Event&gt;&lt;Arguments /&gt;&lt;/ShapeEvent&gt;"/>
  <p:tag name="SHAPEDETAILS" val="&lt;?xml version=&quot;1.0&quot; encoding=&quot;utf-8&quot;?&gt;&lt;ShapeDetails xmlns:xsi=&quot;http://www.w3.org/2001/XMLSchema-instance&quot; xmlns:xsd=&quot;http://www.w3.org/2001/XMLSchema&quot;&gt;&lt;GUID&gt;a5d4009a-69ff-46a5-a76e-a62fca833a5d&lt;/GUID&gt;&lt;Name /&gt;&lt;ScreenPosition&gt;BottomRight&lt;/ScreenPosition&gt;&lt;BorderThickness&gt;10&lt;/BorderThickness&gt;&lt;Top&gt;170.375046&lt;/Top&gt;&lt;Left&gt;129.822281&lt;/Left&gt;&lt;Height&gt;139.720871&lt;/Height&gt;&lt;Width&gt;764.177734&lt;/Width&gt;&lt;/ShapeDetails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ba27863c-9b98-4dc7-8419-245c24cc58f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ba27863c-9b98-4dc7-8419-245c24cc58f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ba27863c-9b98-4dc7-8419-245c24cc58f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ba27863c-9b98-4dc7-8419-245c24cc58f1"/>
  <p:tag name="SHAPEDETAILS" val="&lt;?xml version=&quot;1.0&quot; encoding=&quot;utf-8&quot;?&gt;&lt;ShapeDetails xmlns:xsi=&quot;http://www.w3.org/2001/XMLSchema-instance&quot; xmlns:xsd=&quot;http://www.w3.org/2001/XMLSchema&quot;&gt;&lt;GUID&gt;2af3ebc1-5d1c-401d-8cfc-a7cdb1179907&lt;/GUID&gt;&lt;Name /&gt;&lt;ScreenPosition&gt;BottomRight&lt;/ScreenPosition&gt;&lt;BorderThickness&gt;10&lt;/BorderThickness&gt;&lt;Top&gt;211.361725&lt;/Top&gt;&lt;Left&gt;141.813309&lt;/Left&gt;&lt;Height&gt;28.3737011&lt;/Height&gt;&lt;Width&gt;672.667664&lt;/Width&gt;&lt;/ShapeDetails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ba27863c-9b98-4dc7-8419-245c24cc58f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ba27863c-9b98-4dc7-8419-245c24cc58f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&lt;?xml version=&quot;1.0&quot; encoding=&quot;utf-8&quot;?&gt;&lt;SlideType&gt;Question&lt;/SlideType&gt;"/>
  <p:tag name="SOUNDOPTIONS" val="&lt;?xml version=&quot;1.0&quot; encoding=&quot;utf-8&quot;?&gt;&lt;SoundOptions xmlns:xsi=&quot;http://www.w3.org/2001/XMLSchema-instance&quot; xmlns:xsd=&quot;http://www.w3.org/2001/XMLSchema&quot;&gt;&lt;GUID&gt;f3071d69-48b4-473f-b091-7fd52b9aff95&lt;/GUID&gt;&lt;Name /&gt;&lt;PlaySound&gt;false&lt;/PlaySound&gt;&lt;CountdownSoundTag&gt;SOUND5048106112113789048858212267122791194343688811210411778721021077387908281705665479797697149868110361&lt;/CountdownSoundTag&gt;&lt;PlayTimesUpSound&gt;false&lt;/PlayTimesUpSound&gt;&lt;TimesUpSoundTag&gt;SOUND78559777531211121158510385529866107431017273103999057109117571068712285765090109816511543112828412211961&lt;/TimesUpSoundTag&gt;&lt;Loop&gt;true&lt;/Loop&gt;&lt;/SoundOptions&gt;"/>
  <p:tag name="VOTENOWOPTIONS" val="&lt;?xml version=&quot;1.0&quot; encoding=&quot;utf-8&quot;?&gt;&lt;VoteNowOptions xmlns:xsi=&quot;http://www.w3.org/2001/XMLSchema-instance&quot; xmlns:xsd=&quot;http://www.w3.org/2001/XMLSchema&quot;&gt;&lt;GUID&gt;5c74dacb-9f7d-4a37-a72c-ef1d676f06bc&lt;/GUID&gt;&lt;HasVoteNow&gt;true&lt;/HasVoteNow&gt;&lt;TextSingleDigit&gt;POLL OPEN&lt;/TextSingleDigit&gt;&lt;TextMultiDigit&gt;Enter Number(s) and Press Send&lt;/TextMultiDigit&gt;&lt;TextTextVote&gt;Enter Text and Press Send&lt;/TextTextVote&gt;&lt;LocationSingle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SingleDigit&gt;&lt;LocationMulti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MultiDigit&gt;&lt;LocationTextVote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TextVote&gt;&lt;Shape&gt;msoShapeRectangle&lt;/Shape&gt;&lt;/VoteNowOptions&gt;"/>
  <p:tag name="JOININSTRUCTIONS" val="&lt;?xml version=&quot;1.0&quot; encoding=&quot;utf-8&quot;?&gt;&lt;JoinInstructions xmlns:xsi=&quot;http://www.w3.org/2001/XMLSchema-instance&quot; xmlns:xsd=&quot;http://www.w3.org/2001/XMLSchema&quot;&gt;&lt;GUID&gt;6ff23af2-a297-4b58-b12c-d5715ec32829&lt;/GUID&gt;&lt;Name /&gt;&lt;Position&gt;&lt;GUID&gt;384d2c99-41db-4e67-8547-e83ff37466c9&lt;/GUID&gt;&lt;Name /&gt;&lt;ScreenPosition&gt;BottomRight&lt;/ScreenPosition&gt;&lt;BorderThickness&gt;10&lt;/BorderThickness&gt;&lt;Top&gt;10&lt;/Top&gt;&lt;Left&gt;598&lt;/Left&gt;&lt;Height&gt;29.08126&lt;/Height&gt;&lt;Width&gt;252.562683&lt;/Width&gt;&lt;/Position&gt;&lt;/JoinInstructions&gt;"/>
  <p:tag name="SCORINGOPTIONS" val="&lt;?xml version=&quot;1.0&quot; encoding=&quot;utf-8&quot;?&gt;&lt;ScoringOptions xmlns:xsi=&quot;http://www.w3.org/2001/XMLSchema-instance&quot; xmlns:xsd=&quot;http://www.w3.org/2001/XMLSchema&quot;&gt;&lt;GUID&gt;b6b67700-02d1-4611-9e8e-a0b12f9df2bb&lt;/GUID&gt;&lt;Name /&gt;&lt;EnableScoring&gt;false&lt;/EnableScoring&gt;&lt;RevealAnswer&gt;true&lt;/RevealAnswer&gt;&lt;PointsForCorrectAnswer&gt;10&lt;/PointsForCorrectAnswer&gt;&lt;SpeedScoring&gt;false&lt;/SpeedScoring&gt;&lt;IsNumberOfCorrectAnswersShown&gt;false&lt;/IsNumberOfCorrectAnswersShown&gt;&lt;/ScoringOptions&gt;"/>
  <p:tag name="QUESTIONDEFINITION" val="&lt;?xml version=&quot;1.0&quot; encoding=&quot;utf-8&quot;?&gt;&lt;TextVoteQuestionWordCloud xmlns:xsi=&quot;http://www.w3.org/2001/XMLSchema-instance&quot; xmlns:xsd=&quot;http://www.w3.org/2001/XMLSchema&quot;&gt;&lt;GUID&gt;ef1af6a2-3f60-45b8-99d0-606c6d853e44&lt;/GUID&gt;&lt;Name /&gt;&lt;ReactorQuestionId&gt;898627&lt;/ReactorQuestionId&gt;&lt;Text&gt;Na co se při fyzikálním vyšetření zaměřit?&lt;/Text&gt;&lt;SubChoiceDefinitions&gt;&lt;SubChoiceDefinition&gt;&lt;Name&gt;_default&lt;/Name&gt;&lt;SubChoiceSourceReferences /&gt;&lt;/SubChoiceDefinition&gt;&lt;/SubChoiceDefinitions&gt;&lt;SubText /&gt;&lt;IndividualWeightingText /&gt;&lt;QuestionType&gt;TextVoteWordCloud&lt;/QuestionType&gt;&lt;Source&gt;Handsets&lt;/Source&gt;&lt;Choices&gt;&lt;Choice xsi:type=&quot;DiscreteChoice&quot;&gt;&lt;GUID&gt;04750464-95fd-4513-b8e2-d6d50d130758&lt;/GUID&gt;&lt;Name /&gt;&lt;IsSelected&gt;true&lt;/IsSelected&gt;&lt;Description&gt;Text Vote Response 1&lt;/Description&gt;&lt;Key&gt;1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428066ed-5540-4918-9fb5-8024f8c64860&lt;/GUID&gt;&lt;Name /&gt;&lt;IsSelected&gt;true&lt;/IsSelected&gt;&lt;Description&gt;Text Vote Response 2&lt;/Description&gt;&lt;Key&gt;2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fe8ad695-8ce7-43af-b94c-723eef9c9709&lt;/GUID&gt;&lt;Name /&gt;&lt;IsSelected&gt;true&lt;/IsSelected&gt;&lt;Description&gt;Text Vote Response 3&lt;/Description&gt;&lt;Key&gt;3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4360fac2-f40b-4913-9859-b6ad679780a1&lt;/GUID&gt;&lt;Name /&gt;&lt;IsSelected&gt;true&lt;/IsSelected&gt;&lt;Description&gt;Text Vote Response 4&lt;/Description&gt;&lt;Key&gt;4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d7ed9db0-61c0-40bd-b577-957a3be25119&lt;/GUID&gt;&lt;Name /&gt;&lt;IsSelected&gt;true&lt;/IsSelected&gt;&lt;Description&gt;Text Vote Response 5&lt;/Description&gt;&lt;Key&gt;5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654ab7f8-4943-43bc-9fc3-c0d4d49be4a1&lt;/GUID&gt;&lt;Name /&gt;&lt;IsSelected&gt;true&lt;/IsSelected&gt;&lt;Description&gt;Text Vote Response 6&lt;/Description&gt;&lt;Key&gt;6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14beedd9-ab0f-48f4-a0a6-ead42536907d&lt;/GUID&gt;&lt;Name /&gt;&lt;IsSelected&gt;true&lt;/IsSelected&gt;&lt;Description&gt;Text Vote Response 7&lt;/Description&gt;&lt;Key&gt;7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1c3232e2-314a-49b1-818e-2e7986def339&lt;/GUID&gt;&lt;Name /&gt;&lt;IsSelected&gt;true&lt;/IsSelected&gt;&lt;Description&gt;Text Vote Response 8&lt;/Description&gt;&lt;Key&gt;8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cd53559c-f72e-4309-bc02-b15fbdb9713e&lt;/GUID&gt;&lt;Name /&gt;&lt;IsSelected&gt;true&lt;/IsSelected&gt;&lt;Description&gt;Text Vote Response 9&lt;/Description&gt;&lt;Key&gt;9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Choice xsi:type=&quot;DiscreteChoice&quot;&gt;&lt;GUID&gt;d4b122f7-7c90-4808-9b64-84b822881789&lt;/GUID&gt;&lt;Name /&gt;&lt;IsSelected&gt;true&lt;/IsSelected&gt;&lt;Description&gt;Text Vote Response 10&lt;/Description&gt;&lt;Key&gt;10&lt;/Key&gt;&lt;IsAnswer&gt;false&lt;/IsAnswer&gt;&lt;SubChoiceData&gt;&lt;SubChoices&gt;&lt;SubChoice&gt;&lt;NumVotes&gt;0&lt;/NumVotes&gt;&lt;PercentageOfVotesCast&gt;0&lt;/PercentageOfVotesCast&gt;&lt;PercentageOfVoters&gt;0&lt;/PercentageOfVoters&gt;&lt;/SubChoice&gt;&lt;/SubChoices&gt;&lt;/SubChoiceData&gt;&lt;Score&gt;0&lt;/Score&gt;&lt;ChoiceRankings /&gt;&lt;AnswerSequenceNo&gt;0&lt;/AnswerSequenceNo&gt;&lt;/Choice&gt;&lt;/Choices&gt;&lt;HasData&gt;true&lt;/HasData&gt;&lt;MasterQuestionNumSubChoices&gt;0&lt;/MasterQuestionNumSubChoices&gt;&lt;TimeOpenMS&gt;6707&lt;/TimeOpenMS&gt;&lt;IsQuestionWeighted&gt;false&lt;/IsQuestionWeighted&gt;&lt;CorrectAnswerVotesNumber&gt;0&lt;/CorrectAnswerVotesNumber&gt;&lt;CorrectAnswerVotesPercent&gt;0&lt;/CorrectAnswerVotesPercent&gt;&lt;ReactorPollDetails&gt;&lt;MeetingId&gt;144639&lt;/MeetingId&gt;&lt;SessionId&gt;148566&lt;/SessionId&gt;&lt;TenancyId&gt;60459&lt;/TenancyId&gt;&lt;LatestPollId&gt;2&lt;/LatestPollId&gt;&lt;/ReactorPollDetails&gt;&lt;TextVoteScores /&gt;&lt;WordCloudAsBase64String&gt;iVBORw0KGgoAAAANSUhEUgAABdwAAAKaCAYAAAAkk5ubAAAABmJLR0QA/wD/AP+gvaeTAAAPN0lEQVR4nO3BAQEAAACCIP+vbkh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AowH/fgABu0vb4AAAAABJRU5ErkJggg==&lt;/WordCloudAsBase64String&gt;&lt;/TextVoteQuestionWordCloud&gt;"/>
  <p:tag name="RAWRESULTS" val="&lt;?xml version=&quot;1.0&quot; encoding=&quot;utf-8&quot;?&gt;&lt;ArrayOfResponse xmlns:xsi=&quot;http://www.w3.org/2001/XMLSchema-instance&quot; xmlns:xsd=&quot;http://www.w3.org/2001/XMLSchema&quot;&gt;&lt;Response&gt;&lt;Index&gt;99999&lt;/Index&gt;&lt;SmartcardUID&gt;0&lt;/SmartcardUID&gt;&lt;Key&gt;WORD_CLOUD&lt;/Key&gt;&lt;Valid&gt;true&lt;/Valid&gt;&lt;TimeStamp&gt;0001-01-01T00:00:00&lt;/TimeStamp&gt;&lt;Value&gt;iVBORw0KGgoAAAANSUhEUgAABdwAAAKaCAYAAAAkk5ubAAAABmJLR0QA/wD/AP+gvaeTAAAPN0lEQVR4nO3BAQEAAACCIP+vbkh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AowH/fgABu0vb4AAAAABJRU5ErkJggg==&lt;/Value&gt;&lt;ValueAsPercentage&gt;0&lt;/ValueAsPercentage&gt;&lt;PersonId&gt;0&lt;/PersonId&gt;&lt;ResponseDelay&gt;0&lt;/ResponseDelay&gt;&lt;/Response&gt;&lt;/ArrayOfResponse&gt;"/>
  <p:tag name="RESULTRENDERING" val="&lt;?xml version=&quot;1.0&quot; encoding=&quot;utf-8&quot;?&gt;&lt;DataRendering xmlns:xsi=&quot;http://www.w3.org/2001/XMLSchema-instance&quot; xmlns:xsd=&quot;http://www.w3.org/2001/XMLSchema&quot;&gt;&lt;GUID&gt;6129ea2f-cc6f-4346-bb72-fd0b896792eb&lt;/GUID&gt;&lt;Name /&gt;&lt;ShowAverage&gt;false&lt;/ShowAverage&gt;&lt;DisplayType&gt;WordCloud&lt;/DisplayType&gt;&lt;DisplayNumbersAs&gt;Percentages&lt;/DisplayNumbersAs&gt;&lt;DecimalPlaces&gt;0&lt;/DecimalPlaces&gt;&lt;ShowResultsAxis&gt;false&lt;/ShowResultsAxis&gt;&lt;ShowRangeAxis&gt;true&lt;/ShowRangeAxis&gt;&lt;ShowTotal&gt;false&lt;/ShowTotal&gt;&lt;ShowResults&gt;true&lt;/ShowResults&gt;&lt;CalculatePercentageAs&gt;PercentageOfVotesCast&lt;/CalculatePercentageAs&gt;&lt;IsBreakdown&gt;false&lt;/IsBreakdown&gt;&lt;ShowOverall&gt;true&lt;/ShowOverall&gt;&lt;AdjustDecimalPlacesIfNecessary&gt;true&lt;/AdjustDecimalPlacesIfNecessary&gt;&lt;AddDecimalPlaceIfRequired&gt;true&lt;/AddDecimalPlaceIfRequired&gt;&lt;NumberOfChoicesToDisplay&gt;10&lt;/NumberOfChoicesToDisplay&gt;&lt;/DataRendering&gt;"/>
  <p:tag name="COUNTDOWNOPTIONS" val="&lt;?xml version=&quot;1.0&quot; encoding=&quot;utf-8&quot;?&gt;&lt;CountdownOptions xmlns:xsi=&quot;http://www.w3.org/2001/XMLSchema-instance&quot; xmlns:xsd=&quot;http://www.w3.org/2001/XMLSchema&quot;&gt;&lt;GUID&gt;f3938882-a430-44cd-8d07-758a33b73bf5&lt;/GUID&gt;&lt;Name /&gt;&lt;HasCountdown&gt;false&lt;/HasCountdown&gt;&lt;DoesCountdownClosePoll&gt;false&lt;/DoesCountdownClosePoll&gt;&lt;Length&gt;10&lt;/Length&gt;&lt;Value&gt;10&lt;/Value&gt;&lt;CountdownType&gt;Analogue&lt;/CountdownType&gt;&lt;Location&gt;&lt;GUID&gt;00000000-0000-0000-0000-000000000000&lt;/GUID&gt;&lt;Name /&gt;&lt;ScreenPosition&gt;BottomRight&lt;/ScreenPosition&gt;&lt;BorderThickness&gt;10&lt;/BorderThickness&gt;&lt;Top&gt;0&lt;/Top&gt;&lt;Left&gt;0&lt;/Left&gt;&lt;Height&gt;35&lt;/Height&gt;&lt;Width&gt;50&lt;/Width&gt;&lt;/Location&gt;&lt;/CountdownOptions&gt;"/>
  <p:tag name="LASTMODE" val="&lt;?xml version=&quot;1.0&quot; encoding=&quot;utf-8&quot;?&gt;&lt;int&gt;7&lt;/int&gt;"/>
  <p:tag name="SEQUENCECOUNT" val="&lt;?xml version=&quot;1.0&quot; encoding=&quot;utf-8&quot;?&gt;&lt;int&gt;22&lt;/int&gt;"/>
  <p:tag name="MEETOO" val="3ad6671a-187b-48bf-8aac-d379d2c8d76f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ba27863c-9b98-4dc7-8419-245c24cc58f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ba27863c-9b98-4dc7-8419-245c24cc58f1"/>
  <p:tag name="SHAPEDETAILS" val="&lt;?xml version=&quot;1.0&quot; encoding=&quot;utf-8&quot;?&gt;&lt;ShapeDetails xmlns:xsi=&quot;http://www.w3.org/2001/XMLSchema-instance&quot; xmlns:xsd=&quot;http://www.w3.org/2001/XMLSchema&quot;&gt;&lt;GUID&gt;ac2229ed-dc67-47ed-af87-5a163f98757d&lt;/GUID&gt;&lt;Name /&gt;&lt;ScreenPosition&gt;BottomRight&lt;/ScreenPosition&gt;&lt;BorderThickness&gt;10&lt;/BorderThickness&gt;&lt;Top&gt;281.7222&lt;/Top&gt;&lt;Left&gt;141.813309&lt;/Left&gt;&lt;Height&gt;28.3737011&lt;/Height&gt;&lt;Width&gt;672.667664&lt;/Width&gt;&lt;/ShapeDetails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ETINGNUMBER" val="140-442-7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ARTANIMATION" val="OpenQuestion"/>
  <p:tag name="QUESTIONGUID" val="ef1af6a2-3f60-45b8-99d0-606c6d853e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&lt;?xml version=&quot;1.0&quot; encoding=&quot;utf-8&quot;?&gt;&lt;SlideType&gt;Question&lt;/SlideType&gt;"/>
  <p:tag name="RESULTRENDERING" val="&lt;?xml version=&quot;1.0&quot; encoding=&quot;utf-8&quot;?&gt;&lt;DataRendering xmlns:xsi=&quot;http://www.w3.org/2001/XMLSchema-instance&quot; xmlns:xsd=&quot;http://www.w3.org/2001/XMLSchema&quot;&gt;&lt;GUID&gt;b42a1ea3-ad87-40a6-a709-55174d00c7d5&lt;/GUID&gt;&lt;Name /&gt;&lt;ShowAverage&gt;false&lt;/ShowAverage&gt;&lt;DisplayType&gt;Bars&lt;/DisplayType&gt;&lt;DisplayNumbersAs&gt;Percentages&lt;/DisplayNumbersAs&gt;&lt;DecimalPlaces&gt;0&lt;/DecimalPlaces&gt;&lt;ShowResultsAxis&gt;false&lt;/ShowResultsAxis&gt;&lt;ShowRangeAxis&gt;true&lt;/ShowRangeAxis&gt;&lt;ShowTotal&gt;true&lt;/ShowTotal&gt;&lt;ShowResults&gt;true&lt;/ShowResults&gt;&lt;CalculatePercentageAs&gt;PercentagesOfVoters&lt;/CalculatePercentageAs&gt;&lt;IsBreakdown&gt;false&lt;/IsBreakdown&gt;&lt;ShowOverall&gt;true&lt;/ShowOverall&gt;&lt;AdjustDecimalPlacesIfNecessary&gt;true&lt;/AdjustDecimalPlacesIfNecessary&gt;&lt;AddDecimalPlaceIfRequired&gt;true&lt;/AddDecimalPlaceIfRequired&gt;&lt;NumberOfChoicesToDisplay&gt;10&lt;/NumberOfChoicesToDisplay&gt;&lt;/DataRendering&gt;"/>
  <p:tag name="SOUNDOPTIONS" val="&lt;?xml version=&quot;1.0&quot; encoding=&quot;utf-8&quot;?&gt;&lt;SoundOptions xmlns:xsi=&quot;http://www.w3.org/2001/XMLSchema-instance&quot; xmlns:xsd=&quot;http://www.w3.org/2001/XMLSchema&quot;&gt;&lt;GUID&gt;d3eae266-4d88-45a0-be21-36a1b2c3441b&lt;/GUID&gt;&lt;Name /&gt;&lt;PlaySound&gt;false&lt;/PlaySound&gt;&lt;CountdownSoundTag&gt;SOUND5048106112113789048858212267122791194343688811210411778721021077387908281705665479797697149868110361&lt;/CountdownSoundTag&gt;&lt;PlayTimesUpSound&gt;false&lt;/PlayTimesUpSound&gt;&lt;TimesUpSoundTag&gt;SOUND78559777531211121158510385529866107431017273103999057109117571068712285765090109816511543112828412211961&lt;/TimesUpSoundTag&gt;&lt;Loop&gt;true&lt;/Loop&gt;&lt;/SoundOptions&gt;"/>
  <p:tag name="JOININSTRUCTIONS" val="&lt;?xml version=&quot;1.0&quot; encoding=&quot;utf-8&quot;?&gt;&lt;JoinInstructions xmlns:xsi=&quot;http://www.w3.org/2001/XMLSchema-instance&quot; xmlns:xsd=&quot;http://www.w3.org/2001/XMLSchema&quot;&gt;&lt;GUID&gt;347d90fd-53e7-4ca1-9010-703d6388edbe&lt;/GUID&gt;&lt;Name /&gt;&lt;Position&gt;&lt;GUID&gt;5919aeaf-752d-4e88-a150-12e5bf0d4059&lt;/GUID&gt;&lt;Name /&gt;&lt;ScreenPosition&gt;BottomRight&lt;/ScreenPosition&gt;&lt;BorderThickness&gt;10&lt;/BorderThickness&gt;&lt;Top&gt;10&lt;/Top&gt;&lt;Left&gt;598&lt;/Left&gt;&lt;Height&gt;29.08126&lt;/Height&gt;&lt;Width&gt;252.562683&lt;/Width&gt;&lt;/Position&gt;&lt;/JoinInstructions&gt;"/>
  <p:tag name="HASPERCENTTYPESHAPE" val="true"/>
  <p:tag name="VOTENOWOPTIONS" val="&lt;?xml version=&quot;1.0&quot; encoding=&quot;utf-8&quot;?&gt;&lt;VoteNowOptions xmlns:xsi=&quot;http://www.w3.org/2001/XMLSchema-instance&quot; xmlns:xsd=&quot;http://www.w3.org/2001/XMLSchema&quot;&gt;&lt;GUID&gt;5c74dacb-9f7d-4a37-a72c-ef1d676f06bc&lt;/GUID&gt;&lt;Name /&gt;&lt;HasVoteNow&gt;true&lt;/HasVoteNow&gt;&lt;TextSingleDigit&gt;POLL OPEN&lt;/TextSingleDigit&gt;&lt;TextMultiDigit&gt;Enter Number(s) and Press Send&lt;/TextMultiDigit&gt;&lt;TextTextVote&gt;Enter Text and Press Send&lt;/TextTextVote&gt;&lt;LocationSingleDigit&gt;&lt;GUID&gt;00000000-0000-0000-0000-000000000000&lt;/GUID&gt;&lt;Name /&gt;&lt;ScreenPosition&gt;TopRight&lt;/ScreenPosition&gt;&lt;BorderThickness&gt;10&lt;/BorderThickness&gt;&lt;Top&gt;0&lt;/Top&gt;&lt;Left&gt;0&lt;/Left&gt;&lt;Height&gt;35&lt;/Height&gt;&lt;Width&gt;100&lt;/Width&gt;&lt;/LocationSingleDigit&gt;&lt;LocationMultiDigit&gt;&lt;GUID&gt;00000000-0000-0000-0000-000000000000&lt;/GUID&gt;&lt;Name /&gt;&lt;ScreenPosition&gt;TopRight&lt;/ScreenPosition&gt;&lt;BorderThickness&gt;10&lt;/BorderThickness&gt;&lt;Top&gt;0&lt;/Top&gt;&lt;Left&gt;0&lt;/Left&gt;&lt;Height&gt;35&lt;/Height&gt;&lt;Width&gt;100&lt;/Width&gt;&lt;/LocationMultiDigit&gt;&lt;LocationTextVote&gt;&lt;GUID&gt;00000000-0000-0000-0000-000000000000&lt;/GUID&gt;&lt;Name /&gt;&lt;ScreenPosition&gt;TopRight&lt;/ScreenPosition&gt;&lt;BorderThickness&gt;10&lt;/BorderThickness&gt;&lt;Top&gt;0&lt;/Top&gt;&lt;Left&gt;0&lt;/Left&gt;&lt;Height&gt;35&lt;/Height&gt;&lt;Width&gt;100&lt;/Width&gt;&lt;/LocationTextVote&gt;&lt;Shape&gt;msoShapeRectangle&lt;/Shape&gt;&lt;/VoteNowOptions&gt;"/>
  <p:tag name="COUNTDOWNOPTIONS" val="&lt;?xml version=&quot;1.0&quot; encoding=&quot;utf-8&quot;?&gt;&lt;CountdownOptions xmlns:xsi=&quot;http://www.w3.org/2001/XMLSchema-instance&quot; xmlns:xsd=&quot;http://www.w3.org/2001/XMLSchema&quot;&gt;&lt;GUID&gt;f3938882-a430-44cd-8d07-758a33b73bf5&lt;/GUID&gt;&lt;Name /&gt;&lt;HasCountdown&gt;false&lt;/HasCountdown&gt;&lt;DoesCountdownClosePoll&gt;false&lt;/DoesCountdownClosePoll&gt;&lt;Length&gt;10&lt;/Length&gt;&lt;Value&gt;10&lt;/Value&gt;&lt;CountdownType&gt;Analogue&lt;/CountdownType&gt;&lt;Location&gt;&lt;GUID&gt;00000000-0000-0000-0000-000000000000&lt;/GUID&gt;&lt;Name /&gt;&lt;ScreenPosition&gt;BottomRight&lt;/ScreenPosition&gt;&lt;BorderThickness&gt;10&lt;/BorderThickness&gt;&lt;Top&gt;0&lt;/Top&gt;&lt;Left&gt;0&lt;/Left&gt;&lt;Height&gt;35&lt;/Height&gt;&lt;Width&gt;50&lt;/Width&gt;&lt;/Location&gt;&lt;/CountdownOptions&gt;"/>
  <p:tag name="TICKWIDTH" val="&lt;?xml version=&quot;1.0&quot; encoding=&quot;utf-8&quot;?&gt;&lt;float&gt;33.3222847&lt;/float&gt;"/>
  <p:tag name="SCORINGOPTIONS" val="&lt;?xml version=&quot;1.0&quot; encoding=&quot;utf-8&quot;?&gt;&lt;ScoringOptions xmlns:xsi=&quot;http://www.w3.org/2001/XMLSchema-instance&quot; xmlns:xsd=&quot;http://www.w3.org/2001/XMLSchema&quot;&gt;&lt;GUID&gt;b6b67700-02d1-4611-9e8e-a0b12f9df2bb&lt;/GUID&gt;&lt;Name /&gt;&lt;EnableScoring&gt;true&lt;/EnableScoring&gt;&lt;RevealAnswer&gt;true&lt;/RevealAnswer&gt;&lt;PointsForCorrectAnswer&gt;10&lt;/PointsForCorrectAnswer&gt;&lt;SpeedScoring&gt;false&lt;/SpeedScoring&gt;&lt;IsNumberOfCorrectAnswersShown&gt;false&lt;/IsNumberOfCorrectAnswersShown&gt;&lt;/ScoringOptions&gt;"/>
  <p:tag name="QUESTIONDEFINITION" val="&lt;?xml version=&quot;1.0&quot; encoding=&quot;utf-8&quot;?&gt;&lt;MultipleChoiceQuestion xmlns:xsi=&quot;http://www.w3.org/2001/XMLSchema-instance&quot; xmlns:xsd=&quot;http://www.w3.org/2001/XMLSchema&quot;&gt;&lt;GUID&gt;85b61693-195d-471a-a187-d0a741fac8c4&lt;/GUID&gt;&lt;Name /&gt;&lt;ReactorQuestionId&gt;898637&lt;/ReactorQuestionId&gt;&lt;Text&gt;Nález na EKG:&lt;/Text&gt;&lt;SubChoiceDefinitions&gt;&lt;SubChoiceDefinition&gt;&lt;Name&gt;1st Choice&lt;/Name&gt;&lt;SubChoiceSourceReferences /&gt;&lt;/SubChoiceDefinition&gt;&lt;SubChoiceDefinition&gt;&lt;Name&gt;2nd Choice&lt;/Name&gt;&lt;SubChoiceSourceReferences /&gt;&lt;/SubChoiceDefinition&gt;&lt;SubChoiceDefinition&gt;&lt;Name&gt;3rd Choice&lt;/Name&gt;&lt;SubChoiceSourceReferences /&gt;&lt;/SubChoiceDefinition&gt;&lt;/SubChoiceDefinitions&gt;&lt;SubText&gt;Vote for up to 3 choices&lt;/SubText&gt;&lt;IndividualWeightingText /&gt;&lt;QuestionType&gt;MultipleChoice&lt;/QuestionType&gt;&lt;Source&gt;Handsets&lt;/Source&gt;&lt;Choices&gt;&lt;Choice xsi:type=&quot;DiscreteChoice&quot;&gt;&lt;GUID&gt;12a1ea5f-a82f-4095-9431-577248d2116b&lt;/GUID&gt;&lt;Name /&gt;&lt;IsSelected&gt;true&lt;/IsSelected&gt;&lt;Description&gt;Akutní infarkt myokardu s ST elevacemi - STEMI&lt;/Description&gt;&lt;Key&gt;1&lt;/Key&gt;&lt;IsAnswer&gt;true&lt;/IsAnswer&gt;&lt;SubChoiceData&gt;&lt;SubChoices&gt;&lt;SubChoice&gt;&lt;NumVotes&gt;0&lt;/NumVotes&gt;&lt;PercentageOfVotesCast&gt;0&lt;/PercentageOfVotesCast&gt;&lt;PercentageOfVotesCastAsString&gt;0%&lt;/PercentageOfVotesCastAsString&gt;&lt;PercentageOfVoters&gt;0&lt;/PercentageOfVoters&gt;&lt;PercentageOfVotersAsString&gt;0%&lt;/PercentageOfVotersAsString&gt;&lt;/SubChoice&gt;&lt;/SubChoices&gt;&lt;/SubChoiceData&gt;&lt;Score&gt;10&lt;/Score&gt;&lt;ChoiceRankings /&gt;&lt;AnswerSequenceNo&gt;0&lt;/AnswerSequenceNo&gt;&lt;/Choice&gt;&lt;Choice xsi:type=&quot;DiscreteChoice&quot;&gt;&lt;GUID&gt;33d7d12e-102c-45c9-b836-82d37eaf7857&lt;/GUID&gt;&lt;Name /&gt;&lt;IsSelected&gt;true&lt;/IsSelected&gt;&lt;Description&gt;Akutní infarkt myokardu bez ST elevací - NSTEMI&lt;/Description&gt;&lt;Key&gt;2&lt;/Key&gt;&lt;IsAnswer&gt;true&lt;/IsAnswer&gt;&lt;SubChoiceData&gt;&lt;SubChoices&gt;&lt;SubChoice&gt;&lt;NumVotes&gt;0&lt;/NumVotes&gt;&lt;PercentageOfVotesCast&gt;0&lt;/PercentageOfVotesCast&gt;&lt;PercentageOfVotesCastAsString&gt;0%&lt;/PercentageOfVotesCastAsString&gt;&lt;PercentageOfVoters&gt;0&lt;/PercentageOfVoters&gt;&lt;PercentageOfVotersAsString&gt;0%&lt;/PercentageOfVotersAsString&gt;&lt;/SubChoice&gt;&lt;/SubChoices&gt;&lt;/SubChoiceData&gt;&lt;Score&gt;10&lt;/Score&gt;&lt;ChoiceRankings /&gt;&lt;AnswerSequenceNo&gt;0&lt;/AnswerSequenceNo&gt;&lt;/Choice&gt;&lt;Choice xsi:type=&quot;DiscreteChoice&quot;&gt;&lt;GUID&gt;b0147789-ec7f-49c6-984b-89e8f321e671&lt;/GUID&gt;&lt;Name /&gt;&lt;IsSelected&gt;true&lt;/IsSelected&gt;&lt;Description&gt;Fibrilace síní&lt;/Description&gt;&lt;Key&gt;3&lt;/Key&gt;&lt;IsAnswer&gt;false&lt;/IsAnswer&gt;&lt;SubChoiceData&gt;&lt;SubChoices&gt;&lt;SubChoice&gt;&lt;NumVotes&gt;0&lt;/NumVotes&gt;&lt;PercentageOfVotesCast&gt;0&lt;/PercentageOfVotesCast&gt;&lt;PercentageOfVotesCastAsString&gt;0%&lt;/PercentageOfVotesCastAsString&gt;&lt;PercentageOfVoters&gt;0&lt;/PercentageOfVoters&gt;&lt;PercentageOfVotersAsString&gt;0%&lt;/PercentageOfVotersAsString&gt;&lt;/SubChoice&gt;&lt;/SubChoices&gt;&lt;/SubChoiceData&gt;&lt;Score&gt;0&lt;/Score&gt;&lt;ChoiceRankings /&gt;&lt;AnswerSequenceNo&gt;0&lt;/AnswerSequenceNo&gt;&lt;/Choice&gt;&lt;Choice xsi:type=&quot;DiscreteChoice&quot;&gt;&lt;GUID&gt;d23ab9d7-a441-4a23-a4a8-949b7933c92e&lt;/GUID&gt;&lt;Name /&gt;&lt;IsSelected&gt;true&lt;/IsSelected&gt;&lt;Description&gt;Chronická hypertrofie levé komory&lt;/Description&gt;&lt;Key&gt;4&lt;/Key&gt;&lt;IsAnswer&gt;true&lt;/IsAnswer&gt;&lt;SubChoiceData&gt;&lt;SubChoices&gt;&lt;SubChoice&gt;&lt;NumVotes&gt;0&lt;/NumVotes&gt;&lt;PercentageOfVotesCast&gt;0&lt;/PercentageOfVotesCast&gt;&lt;PercentageOfVotesCastAsString&gt;0%&lt;/PercentageOfVotesCastAsString&gt;&lt;PercentageOfVoters&gt;0&lt;/PercentageOfVoters&gt;&lt;PercentageOfVotersAsString&gt;0%&lt;/PercentageOfVotersAsString&gt;&lt;/SubChoice&gt;&lt;/SubChoices&gt;&lt;/SubChoiceData&gt;&lt;Score&gt;10&lt;/Score&gt;&lt;ChoiceRankings /&gt;&lt;AnswerSequenceNo&gt;0&lt;/AnswerSequenceNo&gt;&lt;/Choice&gt;&lt;/Choices&gt;&lt;HasData&gt;true&lt;/HasData&gt;&lt;MasterQuestionNumSubChoices&gt;0&lt;/MasterQuestionNumSubChoices&gt;&lt;TimeOpenMS&gt;3322&lt;/TimeOpenMS&gt;&lt;IsQuestionWeighted&gt;false&lt;/IsQuestionWeighted&gt;&lt;CorrectAnswerVotesNumber&gt;0&lt;/CorrectAnswerVotesNumber&gt;&lt;CorrectAnswerVotesPercent&gt;0&lt;/CorrectAnswerVotesPercent&gt;&lt;ReactorPollDetails&gt;&lt;MeetingId&gt;144639&lt;/MeetingId&gt;&lt;SessionId&gt;148566&lt;/SessionId&gt;&lt;TenancyId&gt;60459&lt;/TenancyId&gt;&lt;LatestPollId&gt;3&lt;/LatestPollId&gt;&lt;/ReactorPollDetails&gt;&lt;Ranking&gt;false&lt;/Ranking&gt;&lt;MaxNumResponses&gt;3&lt;/MaxNumResponses&gt;&lt;MultipleChoiceSubTypeValue&gt;AnyOrder&lt;/MultipleChoiceSubTypeValue&gt;&lt;/MultipleChoiceQuestion&gt;"/>
  <p:tag name="RAWRESULTS" val="&lt;?xml version=&quot;1.0&quot; encoding=&quot;utf-8&quot;?&gt;&lt;ArrayOfResponse xmlns:xsi=&quot;http://www.w3.org/2001/XMLSchema-instance&quot; xmlns:xsd=&quot;http://www.w3.org/2001/XMLSchema&quot;&gt;&lt;Response&gt;&lt;Index&gt;0&lt;/Index&gt;&lt;SmartcardUID&gt;0&lt;/SmartcardUID&gt;&lt;Key&gt;KEY&lt;/Key&gt;&lt;Valid&gt;true&lt;/Valid&gt;&lt;TimeStamp&gt;0001-01-01T00:00:00&lt;/TimeStamp&gt;&lt;Value&gt;0&lt;/Value&gt;&lt;ValueAsPercentage&gt;0&lt;/ValueAsPercentage&gt;&lt;ValueAsPercentageString&gt;0%&lt;/ValueAsPercentageString&gt;&lt;PersonId&gt;0&lt;/PersonId&gt;&lt;ResponseDelay&gt;0&lt;/ResponseDelay&gt;&lt;/Response&gt;&lt;Response&gt;&lt;Index&gt;1&lt;/Index&gt;&lt;SmartcardUID&gt;0&lt;/SmartcardUID&gt;&lt;Key&gt;KEY&lt;/Key&gt;&lt;Valid&gt;true&lt;/Valid&gt;&lt;TimeStamp&gt;0001-01-01T00:00:00&lt;/TimeStamp&gt;&lt;Value&gt;0&lt;/Value&gt;&lt;ValueAsPercentage&gt;0&lt;/ValueAsPercentage&gt;&lt;ValueAsPercentageString&gt;0%&lt;/ValueAsPercentageString&gt;&lt;PersonId&gt;0&lt;/PersonId&gt;&lt;ResponseDelay&gt;0&lt;/ResponseDelay&gt;&lt;/Response&gt;&lt;Response&gt;&lt;Index&gt;2&lt;/Index&gt;&lt;SmartcardUID&gt;0&lt;/SmartcardUID&gt;&lt;Key&gt;KEY&lt;/Key&gt;&lt;Valid&gt;true&lt;/Valid&gt;&lt;TimeStamp&gt;0001-01-01T00:00:00&lt;/TimeStamp&gt;&lt;Value&gt;0&lt;/Value&gt;&lt;ValueAsPercentage&gt;0&lt;/ValueAsPercentage&gt;&lt;ValueAsPercentageString&gt;0%&lt;/ValueAsPercentageString&gt;&lt;PersonId&gt;0&lt;/PersonId&gt;&lt;ResponseDelay&gt;0&lt;/ResponseDelay&gt;&lt;/Response&gt;&lt;Response&gt;&lt;Index&gt;3&lt;/Index&gt;&lt;SmartcardUID&gt;0&lt;/SmartcardUID&gt;&lt;Key&gt;KEY&lt;/Key&gt;&lt;Valid&gt;true&lt;/Valid&gt;&lt;TimeStamp&gt;0001-01-01T00:00:00&lt;/TimeStamp&gt;&lt;Value&gt;0&lt;/Value&gt;&lt;ValueAsPercentage&gt;0&lt;/ValueAsPercentage&gt;&lt;ValueAsPercentageString&gt;0%&lt;/ValueAsPercentageString&gt;&lt;PersonId&gt;0&lt;/PersonId&gt;&lt;ResponseDelay&gt;0&lt;/ResponseDelay&gt;&lt;/Response&gt;&lt;/ArrayOfResponse&gt;"/>
  <p:tag name="SCORES" val="&lt;?xml version=&quot;1.0&quot; encoding=&quot;utf-8&quot;?&gt;&lt;ArrayOfScore xmlns:xsi=&quot;http://www.w3.org/2001/XMLSchema-instance&quot; xmlns:xsd=&quot;http://www.w3.org/2001/XMLSchema&quot;&gt;&lt;Score&gt;&lt;GUID&gt;aebcd8f2-c805-4bdb-ada8-17c2ccb1a5f4&lt;/GUID&gt;&lt;Name /&gt;&lt;PositionText /&gt;&lt;Position&gt;0&lt;/Position&gt;&lt;InternalPosition&gt;0&lt;/InternalPosition&gt;&lt;Points&gt;0&lt;/Points&gt;&lt;FirstName&gt;Keypad&lt;/FirstName&gt;&lt;DisplayName&gt;Keypad &lt;/DisplayName&gt;&lt;Identified&gt;false&lt;/Identified&gt;&lt;PersonId&gt;0&lt;/PersonId&gt;&lt;ResponseTime&gt;0&lt;/ResponseTime&gt;&lt;Index&gt;0&lt;/Index&gt;&lt;SmartcardId&gt;0&lt;/SmartcardId&gt;&lt;IsCompletelyCorrect&gt;false&lt;/IsCompletelyCorrect&gt;&lt;/Score&gt;&lt;Score&gt;&lt;GUID&gt;9ab4b394-567b-4cf0-9c16-c35fb4312a8f&lt;/GUID&gt;&lt;Name /&gt;&lt;PositionText /&gt;&lt;Position&gt;0&lt;/Position&gt;&lt;InternalPosition&gt;0&lt;/InternalPosition&gt;&lt;Points&gt;0&lt;/Points&gt;&lt;FirstName&gt;Keypad&lt;/FirstName&gt;&lt;LastName&gt;1&lt;/LastName&gt;&lt;DisplayName&gt;Keypad 1&lt;/DisplayName&gt;&lt;Identified&gt;false&lt;/Identified&gt;&lt;PersonId&gt;0&lt;/PersonId&gt;&lt;ResponseTime&gt;0&lt;/ResponseTime&gt;&lt;Index&gt;1&lt;/Index&gt;&lt;SmartcardId&gt;0&lt;/SmartcardId&gt;&lt;IsCompletelyCorrect&gt;false&lt;/IsCompletelyCorrect&gt;&lt;/Score&gt;&lt;Score&gt;&lt;GUID&gt;d2463e3b-25f4-4678-a39b-0b36f386c724&lt;/GUID&gt;&lt;Name /&gt;&lt;PositionText /&gt;&lt;Position&gt;0&lt;/Position&gt;&lt;InternalPosition&gt;0&lt;/InternalPosition&gt;&lt;Points&gt;0&lt;/Points&gt;&lt;FirstName&gt;Keypad&lt;/FirstName&gt;&lt;LastName&gt;2&lt;/LastName&gt;&lt;DisplayName&gt;Keypad 2&lt;/DisplayName&gt;&lt;Identified&gt;false&lt;/Identified&gt;&lt;PersonId&gt;0&lt;/PersonId&gt;&lt;ResponseTime&gt;0&lt;/ResponseTime&gt;&lt;Index&gt;2&lt;/Index&gt;&lt;SmartcardId&gt;0&lt;/SmartcardId&gt;&lt;IsCompletelyCorrect&gt;false&lt;/IsCompletelyCorrect&gt;&lt;/Score&gt;&lt;Score&gt;&lt;GUID&gt;c3253528-c324-447a-a45d-4006aa5f6e24&lt;/GUID&gt;&lt;Name /&gt;&lt;PositionText /&gt;&lt;Position&gt;0&lt;/Position&gt;&lt;InternalPosition&gt;0&lt;/InternalPosition&gt;&lt;Points&gt;0&lt;/Points&gt;&lt;FirstName&gt;Keypad&lt;/FirstName&gt;&lt;LastName&gt;3&lt;/LastName&gt;&lt;DisplayName&gt;Keypad 3&lt;/DisplayName&gt;&lt;Identified&gt;false&lt;/Identified&gt;&lt;PersonId&gt;0&lt;/PersonId&gt;&lt;ResponseTime&gt;0&lt;/ResponseTime&gt;&lt;Index&gt;3&lt;/Index&gt;&lt;SmartcardId&gt;0&lt;/SmartcardId&gt;&lt;IsCompletelyCorrect&gt;false&lt;/IsCompletelyCorrect&gt;&lt;/Score&gt;&lt;/ArrayOfScore&gt;"/>
  <p:tag name="LASTMODE" val="&lt;?xml version=&quot;1.0&quot; encoding=&quot;utf-8&quot;?&gt;&lt;int&gt;7&lt;/int&gt;"/>
  <p:tag name="SEQUENCECOUNT" val="&lt;?xml version=&quot;1.0&quot; encoding=&quot;utf-8&quot;?&gt;&lt;int&gt;53&lt;/int&gt;"/>
  <p:tag name="MEETOO" val="3ad6671a-187b-48bf-8aac-d379d2c8d76f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ETINGNUMBER" val="140-442-734"/>
</p:tagLst>
</file>

<file path=ppt/theme/theme1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. NMB - pozitiv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blona_NMB_v1 [režim kompatibility]" id="{F586EA1D-F958-4FB9-A5C0-63CED0B8EF14}" vid="{1FCF1823-D629-4241-9FEC-0E752C65FEFF}"/>
    </a:ext>
  </a:extLst>
</a:theme>
</file>

<file path=ppt/theme/theme3.xml><?xml version="1.0" encoding="utf-8"?>
<a:theme xmlns:a="http://schemas.openxmlformats.org/drawingml/2006/main" name="2. NMB - negativní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blona_NMB_v1 [režim kompatibility]" id="{F586EA1D-F958-4FB9-A5C0-63CED0B8EF14}" vid="{78B909ED-CC20-487B-BFEB-53D46259DE0E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698</Words>
  <Application>Microsoft Office PowerPoint</Application>
  <PresentationFormat>Vlastní</PresentationFormat>
  <Paragraphs>155</Paragraphs>
  <Slides>33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3</vt:i4>
      </vt:variant>
      <vt:variant>
        <vt:lpstr>Nadpisy snímků</vt:lpstr>
      </vt:variant>
      <vt:variant>
        <vt:i4>33</vt:i4>
      </vt:variant>
    </vt:vector>
  </HeadingPairs>
  <TitlesOfParts>
    <vt:vector size="36" baseType="lpstr">
      <vt:lpstr>Vlastní návrh</vt:lpstr>
      <vt:lpstr>1. NMB - pozitiv</vt:lpstr>
      <vt:lpstr>2. NMB - negativní</vt:lpstr>
      <vt:lpstr>Kazuistiky – praktický seminář MUDr. Marek Pospíšil</vt:lpstr>
      <vt:lpstr>Prezentace aplikace PowerPoint</vt:lpstr>
      <vt:lpstr>1) Josef</vt:lpstr>
      <vt:lpstr>Josef - anamnesa</vt:lpstr>
      <vt:lpstr>Josef – co s ním?</vt:lpstr>
      <vt:lpstr>Co by nás z anamnesy ještě zajímalo?</vt:lpstr>
      <vt:lpstr>Na co se při fyzikálním vyšetření zaměřit?</vt:lpstr>
      <vt:lpstr>Josef</vt:lpstr>
      <vt:lpstr>Laboratorní metody</vt:lpstr>
      <vt:lpstr>EKG</vt:lpstr>
      <vt:lpstr>Nález na EKG:</vt:lpstr>
      <vt:lpstr>Jaké zobrazovací metody nám pomohou k diagnostice?</vt:lpstr>
      <vt:lpstr>RTG S+P</vt:lpstr>
      <vt:lpstr>ECHO srdce</vt:lpstr>
      <vt:lpstr>Koronarografie</vt:lpstr>
      <vt:lpstr>SPECT – perfúzní vyšetření myokardu</vt:lpstr>
      <vt:lpstr>Ergometrické/spiroergometrické vyšetření</vt:lpstr>
      <vt:lpstr>Léčba</vt:lpstr>
      <vt:lpstr>Další průběh</vt:lpstr>
      <vt:lpstr>2) Alice</vt:lpstr>
      <vt:lpstr>Alice - anamnesa</vt:lpstr>
      <vt:lpstr>Alice – fyzikální vyšetření</vt:lpstr>
      <vt:lpstr>Dle dosud známých informací, co by Alici mohlo být?</vt:lpstr>
      <vt:lpstr>Alice - vyšetření</vt:lpstr>
      <vt:lpstr>EKG</vt:lpstr>
      <vt:lpstr>Laboratorní nález</vt:lpstr>
      <vt:lpstr>RTG S+P</vt:lpstr>
      <vt:lpstr>Dilatace oddílů</vt:lpstr>
      <vt:lpstr>CTAG plicnice – zlatý standard</vt:lpstr>
      <vt:lpstr>Alternativa – ventilačně perfúzní scan </vt:lpstr>
      <vt:lpstr>Příčina</vt:lpstr>
      <vt:lpstr>Léčba</vt:lpstr>
      <vt:lpstr>Další průběh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prednáška</dc:title>
  <dc:creator>Mária Skladaná</dc:creator>
  <cp:lastModifiedBy>Kamila</cp:lastModifiedBy>
  <cp:revision>446</cp:revision>
  <dcterms:created xsi:type="dcterms:W3CDTF">2020-09-20T14:16:45Z</dcterms:created>
  <dcterms:modified xsi:type="dcterms:W3CDTF">2020-11-24T22:52:54Z</dcterms:modified>
</cp:coreProperties>
</file>