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0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52-3309-467B-8226-CE533E4DB17D}" type="datetimeFigureOut">
              <a:rPr lang="sk-SK" smtClean="0"/>
              <a:t>5. 11. 2022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7A89-30A6-40D9-B278-44513683F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232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52-3309-467B-8226-CE533E4DB17D}" type="datetimeFigureOut">
              <a:rPr lang="sk-SK" smtClean="0"/>
              <a:t>5. 11. 2022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7A89-30A6-40D9-B278-44513683F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80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52-3309-467B-8226-CE533E4DB17D}" type="datetimeFigureOut">
              <a:rPr lang="sk-SK" smtClean="0"/>
              <a:t>5. 11. 2022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7A89-30A6-40D9-B278-44513683F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846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52-3309-467B-8226-CE533E4DB17D}" type="datetimeFigureOut">
              <a:rPr lang="sk-SK" smtClean="0"/>
              <a:t>5. 11. 2022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7A89-30A6-40D9-B278-44513683F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486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52-3309-467B-8226-CE533E4DB17D}" type="datetimeFigureOut">
              <a:rPr lang="sk-SK" smtClean="0"/>
              <a:t>5. 11. 2022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7A89-30A6-40D9-B278-44513683F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063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52-3309-467B-8226-CE533E4DB17D}" type="datetimeFigureOut">
              <a:rPr lang="sk-SK" smtClean="0"/>
              <a:t>5. 11. 2022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7A89-30A6-40D9-B278-44513683F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042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52-3309-467B-8226-CE533E4DB17D}" type="datetimeFigureOut">
              <a:rPr lang="sk-SK" smtClean="0"/>
              <a:t>5. 11. 2022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7A89-30A6-40D9-B278-44513683F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198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52-3309-467B-8226-CE533E4DB17D}" type="datetimeFigureOut">
              <a:rPr lang="sk-SK" smtClean="0"/>
              <a:t>5. 11. 2022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7A89-30A6-40D9-B278-44513683F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251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52-3309-467B-8226-CE533E4DB17D}" type="datetimeFigureOut">
              <a:rPr lang="sk-SK" smtClean="0"/>
              <a:t>5. 11. 2022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7A89-30A6-40D9-B278-44513683F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993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52-3309-467B-8226-CE533E4DB17D}" type="datetimeFigureOut">
              <a:rPr lang="sk-SK" smtClean="0"/>
              <a:t>5. 11. 2022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7A89-30A6-40D9-B278-44513683F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81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52-3309-467B-8226-CE533E4DB17D}" type="datetimeFigureOut">
              <a:rPr lang="sk-SK" smtClean="0"/>
              <a:t>5. 11. 2022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7A89-30A6-40D9-B278-44513683F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086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DBD52-3309-467B-8226-CE533E4DB17D}" type="datetimeFigureOut">
              <a:rPr lang="sk-SK" smtClean="0"/>
              <a:t>5. 11. 2022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97A89-30A6-40D9-B278-44513683F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049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Poranění</a:t>
            </a:r>
            <a:r>
              <a:rPr lang="sk-SK" dirty="0" smtClean="0"/>
              <a:t> </a:t>
            </a:r>
            <a:r>
              <a:rPr lang="sk-SK" dirty="0" err="1" smtClean="0"/>
              <a:t>Achilovy</a:t>
            </a:r>
            <a:r>
              <a:rPr lang="sk-SK" dirty="0" smtClean="0"/>
              <a:t> </a:t>
            </a:r>
            <a:r>
              <a:rPr lang="sk-SK" dirty="0" err="1" smtClean="0"/>
              <a:t>šlachy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D. Ira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022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Poranění</a:t>
            </a:r>
            <a:r>
              <a:rPr lang="sk-SK" dirty="0" smtClean="0"/>
              <a:t> </a:t>
            </a:r>
            <a:r>
              <a:rPr lang="sk-SK" dirty="0" err="1" smtClean="0"/>
              <a:t>achilovy</a:t>
            </a:r>
            <a:r>
              <a:rPr lang="sk-SK" dirty="0" smtClean="0"/>
              <a:t> </a:t>
            </a:r>
            <a:r>
              <a:rPr lang="sk-SK" dirty="0" err="1" smtClean="0"/>
              <a:t>šlachy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err="1" smtClean="0"/>
              <a:t>Sportovní</a:t>
            </a:r>
            <a:r>
              <a:rPr lang="sk-SK" sz="2000" dirty="0" smtClean="0"/>
              <a:t> úrazy</a:t>
            </a:r>
          </a:p>
          <a:p>
            <a:r>
              <a:rPr lang="sk-SK" sz="2000" dirty="0" err="1" smtClean="0"/>
              <a:t>Náhlá</a:t>
            </a:r>
            <a:r>
              <a:rPr lang="sk-SK" sz="2000" dirty="0" smtClean="0"/>
              <a:t> </a:t>
            </a:r>
            <a:r>
              <a:rPr lang="sk-SK" sz="2000" dirty="0" err="1" smtClean="0"/>
              <a:t>dorsiflexe</a:t>
            </a:r>
            <a:r>
              <a:rPr lang="sk-SK" sz="2000" dirty="0" smtClean="0"/>
              <a:t> </a:t>
            </a:r>
            <a:r>
              <a:rPr lang="sk-SK" sz="2000" dirty="0" err="1" smtClean="0"/>
              <a:t>plantárně</a:t>
            </a:r>
            <a:r>
              <a:rPr lang="sk-SK" sz="2000" dirty="0" smtClean="0"/>
              <a:t> </a:t>
            </a:r>
            <a:r>
              <a:rPr lang="sk-SK" sz="2000" dirty="0" err="1" smtClean="0"/>
              <a:t>flektované</a:t>
            </a:r>
            <a:r>
              <a:rPr lang="sk-SK" sz="2000" dirty="0" smtClean="0"/>
              <a:t> nohy</a:t>
            </a:r>
          </a:p>
          <a:p>
            <a:r>
              <a:rPr lang="sk-SK" sz="2000" dirty="0" smtClean="0"/>
              <a:t>Muži  30-40 let</a:t>
            </a:r>
          </a:p>
          <a:p>
            <a:r>
              <a:rPr lang="sk-SK" sz="2000" dirty="0" smtClean="0"/>
              <a:t>Často v terénu </a:t>
            </a:r>
            <a:r>
              <a:rPr lang="sk-SK" sz="2000" dirty="0" err="1" smtClean="0"/>
              <a:t>degenerace</a:t>
            </a:r>
            <a:endParaRPr lang="sk-SK" sz="2000" dirty="0" smtClean="0"/>
          </a:p>
          <a:p>
            <a:r>
              <a:rPr lang="sk-SK" sz="2000" dirty="0" smtClean="0"/>
              <a:t>„</a:t>
            </a:r>
            <a:r>
              <a:rPr lang="sk-SK" sz="2000" dirty="0" err="1"/>
              <a:t>W</a:t>
            </a:r>
            <a:r>
              <a:rPr lang="sk-SK" sz="2000" dirty="0" err="1" smtClean="0"/>
              <a:t>eekend</a:t>
            </a:r>
            <a:r>
              <a:rPr lang="sk-SK" sz="2000" dirty="0" smtClean="0"/>
              <a:t> </a:t>
            </a:r>
            <a:r>
              <a:rPr lang="sk-SK" sz="2000" dirty="0" err="1" smtClean="0"/>
              <a:t>warriors</a:t>
            </a:r>
            <a:r>
              <a:rPr lang="sk-SK" sz="2000" dirty="0" smtClean="0"/>
              <a:t>“</a:t>
            </a:r>
          </a:p>
          <a:p>
            <a:r>
              <a:rPr lang="sk-SK" sz="2000" dirty="0" err="1" smtClean="0"/>
              <a:t>Steroidní</a:t>
            </a:r>
            <a:r>
              <a:rPr lang="sk-SK" sz="2000" dirty="0" smtClean="0"/>
              <a:t> </a:t>
            </a:r>
            <a:r>
              <a:rPr lang="sk-SK" sz="2000" dirty="0" err="1" smtClean="0"/>
              <a:t>injekce</a:t>
            </a:r>
            <a:endParaRPr lang="sk-SK" sz="2000" dirty="0" smtClean="0"/>
          </a:p>
          <a:p>
            <a:r>
              <a:rPr lang="sk-SK" sz="2000" dirty="0" smtClean="0"/>
              <a:t>Terapie – </a:t>
            </a:r>
            <a:r>
              <a:rPr lang="sk-SK" sz="2000" dirty="0" err="1" smtClean="0"/>
              <a:t>konzervativní</a:t>
            </a:r>
            <a:r>
              <a:rPr lang="sk-SK" sz="2000" dirty="0" smtClean="0"/>
              <a:t> / operační</a:t>
            </a:r>
          </a:p>
          <a:p>
            <a:pPr marL="0" indent="0">
              <a:buNone/>
            </a:pPr>
            <a:r>
              <a:rPr lang="sk-SK" sz="1600" dirty="0"/>
              <a:t> </a:t>
            </a:r>
            <a:r>
              <a:rPr lang="sk-SK" sz="1600" dirty="0" smtClean="0"/>
              <a:t>- </a:t>
            </a:r>
            <a:r>
              <a:rPr lang="sk-SK" sz="1600" dirty="0" smtClean="0"/>
              <a:t>V </a:t>
            </a:r>
            <a:r>
              <a:rPr lang="sk-SK" sz="1600" dirty="0" smtClean="0"/>
              <a:t>závislosti od </a:t>
            </a:r>
            <a:r>
              <a:rPr lang="sk-SK" sz="1600" dirty="0" err="1" smtClean="0"/>
              <a:t>věku</a:t>
            </a:r>
            <a:r>
              <a:rPr lang="sk-SK" sz="1600" dirty="0" smtClean="0"/>
              <a:t>, </a:t>
            </a:r>
            <a:r>
              <a:rPr lang="sk-SK" sz="1600" dirty="0" err="1" smtClean="0"/>
              <a:t>aktivit</a:t>
            </a:r>
            <a:r>
              <a:rPr lang="sk-SK" sz="1600" dirty="0" smtClean="0"/>
              <a:t> a </a:t>
            </a:r>
            <a:r>
              <a:rPr lang="sk-SK" sz="1600" dirty="0" err="1" smtClean="0"/>
              <a:t>chronicitě</a:t>
            </a:r>
            <a:r>
              <a:rPr lang="sk-SK" sz="1600" dirty="0" smtClean="0"/>
              <a:t> </a:t>
            </a:r>
            <a:r>
              <a:rPr lang="sk-SK" sz="1600" dirty="0" err="1" smtClean="0"/>
              <a:t>potíží</a:t>
            </a:r>
            <a:endParaRPr lang="sk-SK" sz="1600" dirty="0" smtClean="0"/>
          </a:p>
          <a:p>
            <a:endParaRPr lang="sk-SK" sz="1600" dirty="0" smtClean="0"/>
          </a:p>
          <a:p>
            <a:endParaRPr lang="sk-SK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03770"/>
            <a:ext cx="2857500" cy="41624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53500" y="1940474"/>
            <a:ext cx="3098822" cy="308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4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452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50631"/>
            <a:ext cx="10515600" cy="5526332"/>
          </a:xfrm>
        </p:spPr>
        <p:txBody>
          <a:bodyPr>
            <a:normAutofit/>
          </a:bodyPr>
          <a:lstStyle/>
          <a:p>
            <a:r>
              <a:rPr lang="sk-SK" sz="2000" dirty="0" err="1" smtClean="0"/>
              <a:t>Anatomie</a:t>
            </a:r>
            <a:endParaRPr lang="sk-SK" sz="2000" dirty="0" smtClean="0"/>
          </a:p>
          <a:p>
            <a:pPr>
              <a:buFontTx/>
              <a:buChar char="-"/>
            </a:pPr>
            <a:r>
              <a:rPr lang="sk-SK" sz="2000" dirty="0" err="1" smtClean="0"/>
              <a:t>Největší</a:t>
            </a:r>
            <a:r>
              <a:rPr lang="sk-SK" sz="2000" dirty="0" smtClean="0"/>
              <a:t> </a:t>
            </a:r>
            <a:r>
              <a:rPr lang="sk-SK" sz="2000" dirty="0" err="1" smtClean="0"/>
              <a:t>šlacha</a:t>
            </a:r>
            <a:r>
              <a:rPr lang="sk-SK" sz="2000" dirty="0" smtClean="0"/>
              <a:t> v </a:t>
            </a:r>
            <a:r>
              <a:rPr lang="sk-SK" sz="2000" dirty="0" err="1" smtClean="0"/>
              <a:t>těle</a:t>
            </a:r>
            <a:endParaRPr lang="sk-SK" sz="2000" dirty="0" smtClean="0"/>
          </a:p>
          <a:p>
            <a:pPr>
              <a:buFontTx/>
              <a:buChar char="-"/>
            </a:pPr>
            <a:r>
              <a:rPr lang="sk-SK" sz="2000" dirty="0" smtClean="0"/>
              <a:t>M. </a:t>
            </a:r>
            <a:r>
              <a:rPr lang="sk-SK" sz="2000" dirty="0" err="1" smtClean="0"/>
              <a:t>triceps</a:t>
            </a:r>
            <a:r>
              <a:rPr lang="sk-SK" sz="2000" dirty="0" smtClean="0"/>
              <a:t> </a:t>
            </a:r>
            <a:r>
              <a:rPr lang="sk-SK" sz="2000" dirty="0" err="1" smtClean="0"/>
              <a:t>surae</a:t>
            </a:r>
            <a:r>
              <a:rPr lang="sk-SK" sz="2000" dirty="0" smtClean="0"/>
              <a:t> spojení m. </a:t>
            </a:r>
            <a:r>
              <a:rPr lang="sk-SK" sz="2000" dirty="0" err="1" smtClean="0"/>
              <a:t>soleus</a:t>
            </a:r>
            <a:r>
              <a:rPr lang="sk-SK" sz="2000" dirty="0" smtClean="0"/>
              <a:t>, m. </a:t>
            </a:r>
            <a:r>
              <a:rPr lang="sk-SK" sz="2000" dirty="0" err="1" smtClean="0"/>
              <a:t>gastrocnemius</a:t>
            </a:r>
            <a:r>
              <a:rPr lang="sk-SK" sz="2000" dirty="0" smtClean="0"/>
              <a:t> med. a m. </a:t>
            </a:r>
            <a:r>
              <a:rPr lang="sk-SK" sz="2000" dirty="0" err="1" smtClean="0"/>
              <a:t>gastrocnemius</a:t>
            </a:r>
            <a:r>
              <a:rPr lang="sk-SK" sz="2000" dirty="0" smtClean="0"/>
              <a:t> </a:t>
            </a:r>
            <a:r>
              <a:rPr lang="sk-SK" sz="2000" dirty="0" err="1" smtClean="0"/>
              <a:t>later</a:t>
            </a:r>
            <a:r>
              <a:rPr lang="sk-SK" sz="2000" dirty="0" smtClean="0"/>
              <a:t>.</a:t>
            </a:r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Mechanizmus </a:t>
            </a:r>
          </a:p>
          <a:p>
            <a:pPr marL="0" indent="0">
              <a:buNone/>
            </a:pPr>
            <a:r>
              <a:rPr lang="sk-SK" sz="2000" dirty="0"/>
              <a:t>-</a:t>
            </a:r>
            <a:r>
              <a:rPr lang="sk-SK" sz="2000" dirty="0" err="1" smtClean="0"/>
              <a:t>náhlá</a:t>
            </a:r>
            <a:r>
              <a:rPr lang="sk-SK" sz="2000" dirty="0" smtClean="0"/>
              <a:t> </a:t>
            </a:r>
            <a:r>
              <a:rPr lang="sk-SK" sz="2000" dirty="0" err="1" smtClean="0"/>
              <a:t>plantární</a:t>
            </a:r>
            <a:r>
              <a:rPr lang="sk-SK" sz="2000" dirty="0" smtClean="0"/>
              <a:t> </a:t>
            </a:r>
            <a:r>
              <a:rPr lang="sk-SK" sz="2000" dirty="0" err="1" smtClean="0"/>
              <a:t>flexe</a:t>
            </a:r>
            <a:r>
              <a:rPr lang="sk-SK" sz="2000" dirty="0" smtClean="0"/>
              <a:t> / násilná </a:t>
            </a:r>
            <a:r>
              <a:rPr lang="sk-SK" sz="2000" dirty="0" err="1" smtClean="0"/>
              <a:t>dorsiflexe</a:t>
            </a:r>
            <a:r>
              <a:rPr lang="sk-SK" sz="2000" dirty="0" smtClean="0"/>
              <a:t> </a:t>
            </a:r>
            <a:r>
              <a:rPr lang="sk-SK" sz="2000" dirty="0" err="1" smtClean="0"/>
              <a:t>při</a:t>
            </a:r>
            <a:r>
              <a:rPr lang="sk-SK" sz="2000" dirty="0" smtClean="0"/>
              <a:t> </a:t>
            </a:r>
            <a:r>
              <a:rPr lang="sk-SK" sz="2000" dirty="0" err="1" smtClean="0"/>
              <a:t>planti</a:t>
            </a:r>
            <a:r>
              <a:rPr lang="sk-SK" sz="2000" dirty="0" smtClean="0"/>
              <a:t> </a:t>
            </a:r>
            <a:r>
              <a:rPr lang="sk-SK" sz="2000" dirty="0" err="1" smtClean="0"/>
              <a:t>flexi</a:t>
            </a: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r>
              <a:rPr lang="sk-SK" sz="2000" dirty="0" err="1" smtClean="0"/>
              <a:t>Patoanatomie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-4-6 cm nad </a:t>
            </a:r>
            <a:r>
              <a:rPr lang="sk-SK" sz="2000" dirty="0" err="1" smtClean="0"/>
              <a:t>úponem</a:t>
            </a:r>
            <a:r>
              <a:rPr lang="sk-SK" sz="2000" dirty="0"/>
              <a:t> </a:t>
            </a:r>
            <a:r>
              <a:rPr lang="sk-SK" sz="2000" dirty="0" smtClean="0"/>
              <a:t> na </a:t>
            </a:r>
            <a:r>
              <a:rPr lang="sk-SK" sz="2000" dirty="0" err="1" smtClean="0"/>
              <a:t>patní</a:t>
            </a:r>
            <a:r>
              <a:rPr lang="sk-SK" sz="2000" dirty="0" smtClean="0"/>
              <a:t> </a:t>
            </a:r>
            <a:r>
              <a:rPr lang="sk-SK" sz="2000" dirty="0" err="1" smtClean="0"/>
              <a:t>kost</a:t>
            </a:r>
            <a:r>
              <a:rPr lang="sk-SK" sz="2000" dirty="0" smtClean="0"/>
              <a:t> – </a:t>
            </a:r>
            <a:r>
              <a:rPr lang="sk-SK" sz="2000" dirty="0" err="1" smtClean="0"/>
              <a:t>hypovaskulární</a:t>
            </a:r>
            <a:r>
              <a:rPr lang="sk-SK" sz="2000" dirty="0" smtClean="0"/>
              <a:t> </a:t>
            </a:r>
            <a:r>
              <a:rPr lang="sk-SK" sz="2000" dirty="0" err="1" smtClean="0"/>
              <a:t>region</a:t>
            </a: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3" y="4482807"/>
            <a:ext cx="3304203" cy="21549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820" y="4459461"/>
            <a:ext cx="3227419" cy="21274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376" y="1965198"/>
            <a:ext cx="3564306" cy="23272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762" y="4538457"/>
            <a:ext cx="3799176" cy="21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5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867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/>
          </a:bodyPr>
          <a:lstStyle/>
          <a:p>
            <a:r>
              <a:rPr lang="sk-SK" sz="2000" dirty="0" err="1" smtClean="0"/>
              <a:t>Symptomy</a:t>
            </a:r>
            <a:endParaRPr lang="sk-SK" sz="2000" dirty="0" smtClean="0"/>
          </a:p>
          <a:p>
            <a:pPr>
              <a:buFontTx/>
              <a:buChar char="-"/>
            </a:pPr>
            <a:r>
              <a:rPr lang="sk-SK" sz="2000" dirty="0" smtClean="0"/>
              <a:t>Pocit prasknutí</a:t>
            </a:r>
          </a:p>
          <a:p>
            <a:pPr>
              <a:buFontTx/>
              <a:buChar char="-"/>
            </a:pPr>
            <a:r>
              <a:rPr lang="sk-SK" sz="2000" dirty="0" err="1" smtClean="0"/>
              <a:t>Slabost</a:t>
            </a:r>
            <a:r>
              <a:rPr lang="sk-SK" sz="2000" dirty="0" smtClean="0"/>
              <a:t> v lýtku </a:t>
            </a:r>
            <a:r>
              <a:rPr lang="sk-SK" sz="2000" dirty="0" err="1" smtClean="0"/>
              <a:t>potíže</a:t>
            </a:r>
            <a:r>
              <a:rPr lang="sk-SK" sz="2000" dirty="0" smtClean="0"/>
              <a:t> s </a:t>
            </a:r>
            <a:r>
              <a:rPr lang="sk-SK" sz="2000" dirty="0" err="1" smtClean="0"/>
              <a:t>chůzí</a:t>
            </a:r>
            <a:r>
              <a:rPr lang="sk-SK" sz="2000" dirty="0" smtClean="0"/>
              <a:t>, oslabení </a:t>
            </a:r>
            <a:r>
              <a:rPr lang="sk-SK" sz="2000" dirty="0" err="1" smtClean="0"/>
              <a:t>plantiflexe</a:t>
            </a:r>
            <a:endParaRPr lang="sk-SK" sz="2000" dirty="0" smtClean="0"/>
          </a:p>
          <a:p>
            <a:pPr>
              <a:buFontTx/>
              <a:buChar char="-"/>
            </a:pPr>
            <a:r>
              <a:rPr lang="sk-SK" sz="2000" dirty="0" err="1" smtClean="0"/>
              <a:t>Bolest</a:t>
            </a:r>
            <a:r>
              <a:rPr lang="sk-SK" sz="2000" dirty="0" smtClean="0"/>
              <a:t> v oblasti </a:t>
            </a:r>
            <a:r>
              <a:rPr lang="sk-SK" sz="2000" dirty="0" err="1" smtClean="0"/>
              <a:t>patní</a:t>
            </a:r>
            <a:r>
              <a:rPr lang="sk-SK" sz="2000" dirty="0" smtClean="0"/>
              <a:t> kosti</a:t>
            </a:r>
          </a:p>
          <a:p>
            <a:pPr>
              <a:buFontTx/>
              <a:buChar char="-"/>
            </a:pPr>
            <a:endParaRPr lang="sk-SK" sz="2000" dirty="0" smtClean="0"/>
          </a:p>
          <a:p>
            <a:r>
              <a:rPr lang="sk-SK" sz="2000" dirty="0" err="1" smtClean="0"/>
              <a:t>Vyšetření</a:t>
            </a:r>
            <a:endParaRPr lang="sk-SK" sz="2000" dirty="0" smtClean="0"/>
          </a:p>
          <a:p>
            <a:pPr>
              <a:buFontTx/>
              <a:buChar char="-"/>
            </a:pPr>
            <a:r>
              <a:rPr lang="sk-SK" sz="2000" dirty="0" err="1" smtClean="0"/>
              <a:t>Inspekce</a:t>
            </a:r>
            <a:r>
              <a:rPr lang="sk-SK" sz="2000" dirty="0" smtClean="0"/>
              <a:t> – bolestivý defekt</a:t>
            </a:r>
          </a:p>
          <a:p>
            <a:pPr>
              <a:buFontTx/>
              <a:buChar char="-"/>
            </a:pPr>
            <a:r>
              <a:rPr lang="sk-SK" sz="2000" dirty="0" smtClean="0"/>
              <a:t>Pohyb – oslabení </a:t>
            </a:r>
            <a:r>
              <a:rPr lang="sk-SK" sz="2000" dirty="0" err="1" smtClean="0"/>
              <a:t>plantární</a:t>
            </a:r>
            <a:r>
              <a:rPr lang="sk-SK" sz="2000" dirty="0" smtClean="0"/>
              <a:t> </a:t>
            </a:r>
            <a:r>
              <a:rPr lang="sk-SK" sz="2000" dirty="0" err="1" smtClean="0"/>
              <a:t>flexe</a:t>
            </a:r>
            <a:r>
              <a:rPr lang="sk-SK" sz="2000" dirty="0" smtClean="0"/>
              <a:t>, zvýšená </a:t>
            </a:r>
            <a:r>
              <a:rPr lang="sk-SK" sz="2000" dirty="0" err="1" smtClean="0"/>
              <a:t>dorsální</a:t>
            </a:r>
            <a:r>
              <a:rPr lang="sk-SK" sz="2000" dirty="0" smtClean="0"/>
              <a:t> </a:t>
            </a:r>
            <a:r>
              <a:rPr lang="sk-SK" sz="2000" dirty="0" err="1" smtClean="0"/>
              <a:t>pasivní</a:t>
            </a:r>
            <a:r>
              <a:rPr lang="sk-SK" sz="2000" dirty="0" smtClean="0"/>
              <a:t> </a:t>
            </a:r>
            <a:r>
              <a:rPr lang="sk-SK" sz="2000" dirty="0" err="1" smtClean="0"/>
              <a:t>dorsiflexe</a:t>
            </a:r>
            <a:endParaRPr lang="sk-SK" sz="2000" dirty="0" smtClean="0"/>
          </a:p>
          <a:p>
            <a:pPr>
              <a:buFontTx/>
              <a:buChar char="-"/>
            </a:pPr>
            <a:r>
              <a:rPr lang="sk-SK" sz="2000" dirty="0" smtClean="0"/>
              <a:t>Provokační testy – </a:t>
            </a:r>
            <a:r>
              <a:rPr lang="sk-SK" sz="2000" dirty="0" err="1" smtClean="0"/>
              <a:t>thomson</a:t>
            </a:r>
            <a:r>
              <a:rPr lang="sk-SK" sz="2000" dirty="0" smtClean="0"/>
              <a:t> test - </a:t>
            </a:r>
            <a:r>
              <a:rPr lang="sk-SK" sz="2000" dirty="0" err="1" smtClean="0"/>
              <a:t>sqeeze</a:t>
            </a:r>
            <a:r>
              <a:rPr lang="sk-SK" sz="2000" dirty="0" smtClean="0"/>
              <a:t> test</a:t>
            </a:r>
            <a:endParaRPr lang="sk-SK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509" y="4406982"/>
            <a:ext cx="2897671" cy="21732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864" y="365125"/>
            <a:ext cx="2358963" cy="39297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145" y="4447690"/>
            <a:ext cx="2652421" cy="21325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653" y="4397223"/>
            <a:ext cx="3076769" cy="23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9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867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24254"/>
            <a:ext cx="10515600" cy="5552709"/>
          </a:xfrm>
        </p:spPr>
        <p:txBody>
          <a:bodyPr/>
          <a:lstStyle/>
          <a:p>
            <a:r>
              <a:rPr lang="sk-SK" dirty="0" smtClean="0"/>
              <a:t>Zobrazovací </a:t>
            </a:r>
            <a:r>
              <a:rPr lang="sk-SK" dirty="0" err="1" smtClean="0"/>
              <a:t>metody</a:t>
            </a:r>
            <a:endParaRPr lang="sk-SK" dirty="0" smtClean="0"/>
          </a:p>
          <a:p>
            <a:r>
              <a:rPr lang="sk-SK" dirty="0" smtClean="0"/>
              <a:t>RTG – </a:t>
            </a:r>
            <a:r>
              <a:rPr lang="sk-SK" dirty="0" err="1" smtClean="0"/>
              <a:t>nepřímé</a:t>
            </a:r>
            <a:r>
              <a:rPr lang="sk-SK" dirty="0" smtClean="0"/>
              <a:t> zobrazení, </a:t>
            </a:r>
            <a:r>
              <a:rPr lang="sk-SK" dirty="0" err="1" smtClean="0"/>
              <a:t>vyloučení</a:t>
            </a:r>
            <a:r>
              <a:rPr lang="sk-SK" dirty="0" smtClean="0"/>
              <a:t> </a:t>
            </a:r>
            <a:r>
              <a:rPr lang="sk-SK" dirty="0" err="1" smtClean="0"/>
              <a:t>jiné</a:t>
            </a:r>
            <a:r>
              <a:rPr lang="sk-SK" dirty="0" smtClean="0"/>
              <a:t> </a:t>
            </a:r>
            <a:r>
              <a:rPr lang="sk-SK" dirty="0" err="1" smtClean="0"/>
              <a:t>patologie</a:t>
            </a:r>
            <a:endParaRPr lang="sk-SK" dirty="0" smtClean="0"/>
          </a:p>
          <a:p>
            <a:r>
              <a:rPr lang="sk-SK" dirty="0" smtClean="0"/>
              <a:t>USG – </a:t>
            </a:r>
            <a:r>
              <a:rPr lang="sk-SK" dirty="0" err="1" smtClean="0"/>
              <a:t>rozlišení</a:t>
            </a:r>
            <a:r>
              <a:rPr lang="sk-SK" dirty="0" smtClean="0"/>
              <a:t> – kompletní </a:t>
            </a:r>
            <a:r>
              <a:rPr lang="sk-SK" dirty="0" err="1" smtClean="0"/>
              <a:t>vs</a:t>
            </a:r>
            <a:r>
              <a:rPr lang="sk-SK" dirty="0" smtClean="0"/>
              <a:t> </a:t>
            </a:r>
            <a:r>
              <a:rPr lang="sk-SK" dirty="0" err="1" smtClean="0"/>
              <a:t>parciální</a:t>
            </a:r>
            <a:endParaRPr lang="sk-SK" dirty="0" smtClean="0"/>
          </a:p>
          <a:p>
            <a:r>
              <a:rPr lang="sk-SK" dirty="0" smtClean="0"/>
              <a:t>Mri -  zobrazení i </a:t>
            </a:r>
            <a:r>
              <a:rPr lang="sk-SK" dirty="0" err="1" smtClean="0"/>
              <a:t>chron</a:t>
            </a:r>
            <a:r>
              <a:rPr lang="sk-SK" dirty="0" smtClean="0"/>
              <a:t> </a:t>
            </a:r>
            <a:r>
              <a:rPr lang="sk-SK" dirty="0" err="1" smtClean="0"/>
              <a:t>změn</a:t>
            </a: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60440"/>
            <a:ext cx="1885441" cy="34074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957" y="3190973"/>
            <a:ext cx="4060946" cy="29859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220" y="2112363"/>
            <a:ext cx="42100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2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037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47346"/>
            <a:ext cx="10515600" cy="5429617"/>
          </a:xfrm>
        </p:spPr>
        <p:txBody>
          <a:bodyPr/>
          <a:lstStyle/>
          <a:p>
            <a:r>
              <a:rPr lang="sk-SK" dirty="0" smtClean="0"/>
              <a:t>Terapie – </a:t>
            </a:r>
            <a:r>
              <a:rPr lang="sk-SK" dirty="0" err="1" smtClean="0"/>
              <a:t>konzervativní</a:t>
            </a:r>
            <a:r>
              <a:rPr lang="sk-SK" dirty="0"/>
              <a:t> </a:t>
            </a:r>
            <a:r>
              <a:rPr lang="sk-SK" dirty="0" smtClean="0"/>
              <a:t>/operační</a:t>
            </a:r>
          </a:p>
          <a:p>
            <a:r>
              <a:rPr lang="sk-SK" dirty="0" err="1" smtClean="0"/>
              <a:t>Konzervativní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err="1" smtClean="0"/>
              <a:t>Dle</a:t>
            </a:r>
            <a:r>
              <a:rPr lang="sk-SK" dirty="0" smtClean="0"/>
              <a:t> </a:t>
            </a:r>
            <a:r>
              <a:rPr lang="sk-SK" dirty="0" err="1" smtClean="0"/>
              <a:t>preference</a:t>
            </a:r>
            <a:r>
              <a:rPr lang="sk-SK" dirty="0" smtClean="0"/>
              <a:t> pacienta a chirurga</a:t>
            </a:r>
          </a:p>
          <a:p>
            <a:pPr>
              <a:buFontTx/>
              <a:buChar char="-"/>
            </a:pPr>
            <a:r>
              <a:rPr lang="sk-SK" dirty="0" smtClean="0"/>
              <a:t>Bez ranných </a:t>
            </a:r>
            <a:r>
              <a:rPr lang="sk-SK" dirty="0" err="1" smtClean="0"/>
              <a:t>komplikací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Vyšší riziko </a:t>
            </a:r>
            <a:r>
              <a:rPr lang="sk-SK" dirty="0" err="1" smtClean="0"/>
              <a:t>reruptur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Menší svalová </a:t>
            </a:r>
            <a:r>
              <a:rPr lang="sk-SK" dirty="0" err="1" smtClean="0"/>
              <a:t>síla</a:t>
            </a: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150" y="365125"/>
            <a:ext cx="3262101" cy="33188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021" y="4055870"/>
            <a:ext cx="4172568" cy="25060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155" y="4055870"/>
            <a:ext cx="3197095" cy="241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2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244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41838"/>
            <a:ext cx="10515600" cy="5535125"/>
          </a:xfrm>
        </p:spPr>
        <p:txBody>
          <a:bodyPr>
            <a:normAutofit/>
          </a:bodyPr>
          <a:lstStyle/>
          <a:p>
            <a:r>
              <a:rPr lang="sk-SK" sz="2000" dirty="0" smtClean="0"/>
              <a:t>Operační terapie – </a:t>
            </a:r>
          </a:p>
          <a:p>
            <a:r>
              <a:rPr lang="sk-SK" sz="2000" dirty="0" err="1" smtClean="0"/>
              <a:t>Otevřená</a:t>
            </a:r>
            <a:r>
              <a:rPr lang="sk-SK" sz="2000" dirty="0" smtClean="0"/>
              <a:t> </a:t>
            </a:r>
            <a:r>
              <a:rPr lang="sk-SK" sz="2000" dirty="0" err="1" smtClean="0"/>
              <a:t>sutura</a:t>
            </a:r>
            <a:r>
              <a:rPr lang="sk-SK" sz="2000" dirty="0" smtClean="0"/>
              <a:t> end-to end</a:t>
            </a:r>
          </a:p>
          <a:p>
            <a:pPr>
              <a:buFontTx/>
              <a:buChar char="-"/>
            </a:pPr>
            <a:r>
              <a:rPr lang="sk-SK" sz="2000" dirty="0" err="1" smtClean="0"/>
              <a:t>Indikace</a:t>
            </a:r>
            <a:r>
              <a:rPr lang="sk-SK" sz="2000" dirty="0" smtClean="0"/>
              <a:t> – </a:t>
            </a:r>
            <a:r>
              <a:rPr lang="sk-SK" sz="2000" dirty="0" err="1" smtClean="0"/>
              <a:t>akutní</a:t>
            </a:r>
            <a:r>
              <a:rPr lang="sk-SK" sz="2000" dirty="0" smtClean="0"/>
              <a:t> </a:t>
            </a:r>
            <a:r>
              <a:rPr lang="sk-SK" sz="2000" dirty="0" err="1" smtClean="0"/>
              <a:t>ruptury</a:t>
            </a:r>
            <a:r>
              <a:rPr lang="sk-SK" sz="2000" dirty="0" smtClean="0"/>
              <a:t> do 6 t</a:t>
            </a:r>
          </a:p>
          <a:p>
            <a:pPr>
              <a:buFontTx/>
              <a:buChar char="-"/>
            </a:pPr>
            <a:r>
              <a:rPr lang="sk-SK" sz="2000" dirty="0" smtClean="0"/>
              <a:t>Nižší riziko </a:t>
            </a:r>
            <a:r>
              <a:rPr lang="sk-SK" sz="2000" dirty="0" err="1" smtClean="0"/>
              <a:t>reruptur</a:t>
            </a:r>
            <a:endParaRPr lang="sk-SK" sz="2000" dirty="0" smtClean="0"/>
          </a:p>
          <a:p>
            <a:pPr>
              <a:buFontTx/>
              <a:buChar char="-"/>
            </a:pPr>
            <a:r>
              <a:rPr lang="sk-SK" sz="2000" dirty="0" smtClean="0"/>
              <a:t>Riziko ranných </a:t>
            </a:r>
            <a:r>
              <a:rPr lang="sk-SK" sz="2000" dirty="0" err="1" smtClean="0"/>
              <a:t>komplikací</a:t>
            </a:r>
            <a:r>
              <a:rPr lang="sk-SK" sz="2000" dirty="0" smtClean="0"/>
              <a:t> </a:t>
            </a:r>
          </a:p>
          <a:p>
            <a:pPr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r>
              <a:rPr lang="sk-SK" sz="2000" dirty="0" err="1" smtClean="0"/>
              <a:t>Perkutánní</a:t>
            </a:r>
            <a:r>
              <a:rPr lang="sk-SK" sz="2000" dirty="0" smtClean="0"/>
              <a:t> </a:t>
            </a:r>
            <a:r>
              <a:rPr lang="sk-SK" sz="2000" dirty="0" err="1" smtClean="0"/>
              <a:t>sutura</a:t>
            </a:r>
            <a:r>
              <a:rPr lang="sk-SK" sz="2000" dirty="0" smtClean="0"/>
              <a:t> </a:t>
            </a:r>
          </a:p>
          <a:p>
            <a:pPr>
              <a:buFontTx/>
              <a:buChar char="-"/>
            </a:pPr>
            <a:r>
              <a:rPr lang="sk-SK" sz="2000" dirty="0" smtClean="0"/>
              <a:t>Nižší riziko ranných </a:t>
            </a:r>
            <a:r>
              <a:rPr lang="sk-SK" sz="2000" dirty="0" err="1" smtClean="0"/>
              <a:t>komplikací</a:t>
            </a:r>
            <a:endParaRPr lang="sk-SK" sz="2000" dirty="0" smtClean="0"/>
          </a:p>
          <a:p>
            <a:pPr>
              <a:buFontTx/>
              <a:buChar char="-"/>
            </a:pPr>
            <a:r>
              <a:rPr lang="sk-SK" sz="2000" dirty="0" smtClean="0"/>
              <a:t>Vyšší riziko </a:t>
            </a:r>
            <a:r>
              <a:rPr lang="sk-SK" sz="2000" dirty="0" err="1" smtClean="0"/>
              <a:t>léze</a:t>
            </a:r>
            <a:r>
              <a:rPr lang="sk-SK" sz="2000" dirty="0" smtClean="0"/>
              <a:t> n. </a:t>
            </a:r>
            <a:r>
              <a:rPr lang="sk-SK" sz="2000" dirty="0" err="1" smtClean="0"/>
              <a:t>suralis</a:t>
            </a:r>
            <a:endParaRPr lang="sk-SK" sz="2000" dirty="0" smtClean="0"/>
          </a:p>
          <a:p>
            <a:pPr>
              <a:buFontTx/>
              <a:buChar char="-"/>
            </a:pPr>
            <a:r>
              <a:rPr lang="sk-SK" sz="2000" dirty="0" smtClean="0"/>
              <a:t>Menší </a:t>
            </a:r>
            <a:r>
              <a:rPr lang="sk-SK" sz="2000" dirty="0" err="1" smtClean="0"/>
              <a:t>jizva</a:t>
            </a:r>
            <a:endParaRPr lang="sk-SK" sz="2000" dirty="0" smtClean="0"/>
          </a:p>
          <a:p>
            <a:pPr>
              <a:buFontTx/>
              <a:buChar char="-"/>
            </a:pPr>
            <a:endParaRPr lang="sk-SK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27" y="4033990"/>
            <a:ext cx="3901017" cy="26373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68" y="4033990"/>
            <a:ext cx="2937588" cy="26576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866" y="4736786"/>
            <a:ext cx="1978089" cy="18019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322" y="1026367"/>
            <a:ext cx="2342393" cy="212012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326" y="984090"/>
            <a:ext cx="3902081" cy="220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7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999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15462"/>
            <a:ext cx="10515600" cy="5561501"/>
          </a:xfrm>
        </p:spPr>
        <p:txBody>
          <a:bodyPr>
            <a:normAutofit/>
          </a:bodyPr>
          <a:lstStyle/>
          <a:p>
            <a:r>
              <a:rPr lang="sk-SK" dirty="0" err="1" smtClean="0"/>
              <a:t>Další</a:t>
            </a:r>
            <a:r>
              <a:rPr lang="sk-SK" dirty="0" smtClean="0"/>
              <a:t> techniky </a:t>
            </a:r>
          </a:p>
          <a:p>
            <a:r>
              <a:rPr lang="sk-SK" dirty="0" smtClean="0"/>
              <a:t>V-Y plastika – chronické </a:t>
            </a:r>
            <a:r>
              <a:rPr lang="sk-SK" dirty="0" err="1" smtClean="0"/>
              <a:t>ruptury</a:t>
            </a:r>
            <a:r>
              <a:rPr lang="sk-SK" dirty="0" smtClean="0"/>
              <a:t> s </a:t>
            </a:r>
            <a:r>
              <a:rPr lang="sk-SK" dirty="0" err="1" smtClean="0"/>
              <a:t>defektem</a:t>
            </a:r>
            <a:endParaRPr lang="sk-SK" dirty="0" smtClean="0"/>
          </a:p>
          <a:p>
            <a:r>
              <a:rPr lang="sk-SK" dirty="0" smtClean="0"/>
              <a:t>FHL transfer – chronické </a:t>
            </a:r>
            <a:r>
              <a:rPr lang="sk-SK" dirty="0" err="1" smtClean="0"/>
              <a:t>ruptury</a:t>
            </a:r>
            <a:r>
              <a:rPr lang="sk-SK" dirty="0" smtClean="0"/>
              <a:t> s </a:t>
            </a:r>
            <a:r>
              <a:rPr lang="sk-SK" dirty="0" err="1" smtClean="0"/>
              <a:t>defektem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017" y="858416"/>
            <a:ext cx="3351027" cy="16581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878" y="3004099"/>
            <a:ext cx="3243202" cy="32432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029" y="2994691"/>
            <a:ext cx="2688988" cy="32006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2" y="3342581"/>
            <a:ext cx="5054567" cy="250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8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872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816" y="1890713"/>
            <a:ext cx="2895600" cy="4286250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746449"/>
            <a:ext cx="10515600" cy="5430514"/>
          </a:xfrm>
        </p:spPr>
        <p:txBody>
          <a:bodyPr/>
          <a:lstStyle/>
          <a:p>
            <a:r>
              <a:rPr lang="sk-SK" dirty="0" err="1"/>
              <a:t>Komplikace</a:t>
            </a:r>
            <a:endParaRPr lang="sk-SK" dirty="0"/>
          </a:p>
          <a:p>
            <a:r>
              <a:rPr lang="sk-SK" dirty="0" err="1"/>
              <a:t>Reruptura</a:t>
            </a:r>
            <a:r>
              <a:rPr lang="sk-SK" dirty="0"/>
              <a:t> (10-40% -</a:t>
            </a:r>
            <a:r>
              <a:rPr lang="sk-SK" dirty="0" err="1"/>
              <a:t>konz</a:t>
            </a:r>
            <a:r>
              <a:rPr lang="sk-SK" dirty="0"/>
              <a:t>. </a:t>
            </a:r>
            <a:r>
              <a:rPr lang="sk-SK" dirty="0" err="1"/>
              <a:t>Th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 2% </a:t>
            </a:r>
            <a:r>
              <a:rPr lang="sk-SK" dirty="0" err="1"/>
              <a:t>op</a:t>
            </a:r>
            <a:r>
              <a:rPr lang="sk-SK" dirty="0"/>
              <a:t>. </a:t>
            </a:r>
            <a:r>
              <a:rPr lang="sk-SK" dirty="0" err="1"/>
              <a:t>Th</a:t>
            </a:r>
            <a:r>
              <a:rPr lang="sk-SK" dirty="0"/>
              <a:t>)</a:t>
            </a:r>
          </a:p>
          <a:p>
            <a:r>
              <a:rPr lang="sk-SK" dirty="0" err="1"/>
              <a:t>Komplikace</a:t>
            </a:r>
            <a:r>
              <a:rPr lang="sk-SK" dirty="0"/>
              <a:t> hojení </a:t>
            </a:r>
            <a:r>
              <a:rPr lang="sk-SK" dirty="0" err="1"/>
              <a:t>rány</a:t>
            </a:r>
            <a:r>
              <a:rPr lang="sk-SK" dirty="0"/>
              <a:t> (5-10 %) </a:t>
            </a:r>
          </a:p>
          <a:p>
            <a:pPr marL="0" indent="0">
              <a:buNone/>
            </a:pPr>
            <a:r>
              <a:rPr lang="sk-SK" dirty="0" smtClean="0"/>
              <a:t>- </a:t>
            </a:r>
            <a:r>
              <a:rPr lang="sk-SK" dirty="0" err="1" smtClean="0"/>
              <a:t>steroidy</a:t>
            </a:r>
            <a:r>
              <a:rPr lang="sk-SK" dirty="0"/>
              <a:t>, </a:t>
            </a:r>
            <a:r>
              <a:rPr lang="sk-SK" dirty="0" err="1"/>
              <a:t>kouření</a:t>
            </a:r>
            <a:r>
              <a:rPr lang="sk-SK" dirty="0"/>
              <a:t>, </a:t>
            </a:r>
            <a:r>
              <a:rPr lang="sk-SK" dirty="0" err="1"/>
              <a:t>otevřené</a:t>
            </a:r>
            <a:r>
              <a:rPr lang="sk-SK" dirty="0"/>
              <a:t> techniky</a:t>
            </a:r>
          </a:p>
          <a:p>
            <a:r>
              <a:rPr lang="sk-SK" dirty="0" err="1"/>
              <a:t>Léze</a:t>
            </a:r>
            <a:r>
              <a:rPr lang="sk-SK" dirty="0"/>
              <a:t> n. </a:t>
            </a:r>
            <a:r>
              <a:rPr lang="sk-SK" dirty="0" err="1"/>
              <a:t>suralis</a:t>
            </a:r>
            <a:r>
              <a:rPr lang="sk-SK" dirty="0"/>
              <a:t> </a:t>
            </a:r>
          </a:p>
          <a:p>
            <a:endParaRPr lang="sk-SK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278" y="3009089"/>
            <a:ext cx="2403896" cy="316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024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259</Words>
  <Application>Microsoft Office PowerPoint</Application>
  <PresentationFormat>Širokoúhlá obrazovka</PresentationFormat>
  <Paragraphs>57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Poranění Achilovy šlachy</vt:lpstr>
      <vt:lpstr>Poranění achilovy šlachy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Poranění Achilovy šlachy</dc:title>
  <dc:creator>Daniel Ira</dc:creator>
  <cp:lastModifiedBy>Daniel Ira</cp:lastModifiedBy>
  <cp:revision>8</cp:revision>
  <dcterms:created xsi:type="dcterms:W3CDTF">2022-11-05T17:53:54Z</dcterms:created>
  <dcterms:modified xsi:type="dcterms:W3CDTF">2022-11-05T20:57:30Z</dcterms:modified>
</cp:coreProperties>
</file>