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5"/>
  </p:notesMasterIdLst>
  <p:handoutMasterIdLst>
    <p:handoutMasterId r:id="rId16"/>
  </p:handoutMasterIdLst>
  <p:sldIdLst>
    <p:sldId id="312" r:id="rId2"/>
    <p:sldId id="313" r:id="rId3"/>
    <p:sldId id="314" r:id="rId4"/>
    <p:sldId id="315" r:id="rId5"/>
    <p:sldId id="317" r:id="rId6"/>
    <p:sldId id="318" r:id="rId7"/>
    <p:sldId id="297" r:id="rId8"/>
    <p:sldId id="300" r:id="rId9"/>
    <p:sldId id="302" r:id="rId10"/>
    <p:sldId id="301" r:id="rId11"/>
    <p:sldId id="306" r:id="rId12"/>
    <p:sldId id="303" r:id="rId13"/>
    <p:sldId id="305" r:id="rId1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avik@post.cz" initials="x" lastIdx="1" clrIdx="0">
    <p:extLst>
      <p:ext uri="{19B8F6BF-5375-455C-9EA6-DF929625EA0E}">
        <p15:presenceInfo xmlns:p15="http://schemas.microsoft.com/office/powerpoint/2012/main" userId="a4f8616360c2d9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86" d="100"/>
          <a:sy n="86" d="100"/>
        </p:scale>
        <p:origin x="557" y="8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Mechanism-of-action-of-botulinum-toxin-type-A_fig2_50851391" TargetMode="External"/><Relationship Id="rId2" Type="http://schemas.openxmlformats.org/officeDocument/2006/relationships/hyperlink" Target="https://www.vecteezy.com/vector-art/2595294-botulism-symptoms-information-infographi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4D0D1B9-68C2-087F-163D-EB61DF7EC2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A64ECAF-D8C2-1BDB-90CA-F13AA8C2BB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64D275B-20D4-76D7-1059-50F0E3FFD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1917577"/>
            <a:ext cx="11361600" cy="2154368"/>
          </a:xfrm>
        </p:spPr>
        <p:txBody>
          <a:bodyPr/>
          <a:lstStyle/>
          <a:p>
            <a:pPr algn="ctr"/>
            <a:r>
              <a:rPr lang="cs-CZ" dirty="0"/>
              <a:t>Alimentární </a:t>
            </a:r>
            <a:r>
              <a:rPr lang="cs-CZ" dirty="0" err="1"/>
              <a:t>enterotoxikozy</a:t>
            </a:r>
            <a:br>
              <a:rPr lang="cs-CZ" dirty="0"/>
            </a:br>
            <a:r>
              <a:rPr lang="cs-CZ" sz="2800" dirty="0">
                <a:solidFill>
                  <a:schemeClr val="tx1"/>
                </a:solidFill>
              </a:rPr>
              <a:t>Bohdana Rezková, Eva Pernicová</a:t>
            </a:r>
            <a:br>
              <a:rPr lang="cs-CZ" sz="2800" dirty="0">
                <a:solidFill>
                  <a:schemeClr val="tx1"/>
                </a:solidFill>
              </a:rPr>
            </a:br>
            <a:r>
              <a:rPr lang="cs-CZ" sz="2800" dirty="0">
                <a:solidFill>
                  <a:schemeClr val="tx1"/>
                </a:solidFill>
              </a:rPr>
              <a:t>podzim 2022</a:t>
            </a:r>
            <a:br>
              <a:rPr lang="cs-CZ" sz="2800" dirty="0">
                <a:solidFill>
                  <a:schemeClr val="tx1"/>
                </a:solidFill>
              </a:rPr>
            </a:br>
            <a:r>
              <a:rPr lang="cs-CZ" sz="2800" dirty="0">
                <a:solidFill>
                  <a:schemeClr val="tx1"/>
                </a:solidFill>
              </a:rPr>
              <a:t>Ústav veřejného zdraví</a:t>
            </a:r>
            <a:br>
              <a:rPr lang="cs-CZ" dirty="0"/>
            </a:br>
            <a:endParaRPr lang="cs-CZ" dirty="0"/>
          </a:p>
        </p:txBody>
      </p:sp>
      <p:sp>
        <p:nvSpPr>
          <p:cNvPr id="8" name="Podnadpis 7">
            <a:extLst>
              <a:ext uri="{FF2B5EF4-FFF2-40B4-BE49-F238E27FC236}">
                <a16:creationId xmlns:a16="http://schemas.microsoft.com/office/drawing/2014/main" id="{5179E8D4-4BCF-A3FC-2062-39B22EDBBB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617813"/>
            <a:ext cx="11361600" cy="2409050"/>
          </a:xfrm>
        </p:spPr>
        <p:txBody>
          <a:bodyPr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2374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691318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cs-CZ" altLang="cs-CZ" dirty="0"/>
              <a:t>Botulismus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314" y="1562470"/>
            <a:ext cx="9907479" cy="5051394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/>
              <a:t>Inkubační doba: 12 – 36 hodin (vzácně delší)</a:t>
            </a:r>
          </a:p>
          <a:p>
            <a:pPr eaLnBrk="1" hangingPunct="1"/>
            <a:r>
              <a:rPr lang="cs-CZ" altLang="cs-CZ" dirty="0"/>
              <a:t>Klinický obraz: obrny periferních nervů, ptóza, dvojité vidění, polykací obtíže, zástava peristaltiky, močová retence, hrozí obrna dýchacích svalů (toxin blokuje nervosvalový přenos)</a:t>
            </a:r>
          </a:p>
          <a:p>
            <a:pPr marL="0" indent="0" eaLnBrk="1" hangingPunct="1">
              <a:buNone/>
            </a:pPr>
            <a:endParaRPr lang="cs-CZ" altLang="cs-CZ" dirty="0"/>
          </a:p>
          <a:p>
            <a:pPr eaLnBrk="1" hangingPunct="1"/>
            <a:r>
              <a:rPr lang="cs-CZ" altLang="cs-CZ" dirty="0"/>
              <a:t>Diagnostika: průkaz botulotoxinu ve vzorcích stravy, ve zvratcích, v krvi, ve stolici</a:t>
            </a:r>
          </a:p>
          <a:p>
            <a:pPr eaLnBrk="1" hangingPunct="1"/>
            <a:r>
              <a:rPr lang="cs-CZ" altLang="cs-CZ" dirty="0"/>
              <a:t>Terapie: hospitalizace na ARO, polyvalentní sérum </a:t>
            </a:r>
            <a:r>
              <a:rPr lang="cs-CZ" altLang="cs-CZ" dirty="0" err="1"/>
              <a:t>i.v</a:t>
            </a:r>
            <a:r>
              <a:rPr lang="cs-CZ" altLang="cs-CZ" dirty="0"/>
              <a:t>.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dirty="0"/>
              <a:t>       („</a:t>
            </a:r>
            <a:r>
              <a:rPr lang="cs-CZ" altLang="cs-CZ" dirty="0" err="1"/>
              <a:t>Botulism</a:t>
            </a:r>
            <a:r>
              <a:rPr lang="cs-CZ" altLang="cs-CZ" dirty="0"/>
              <a:t> antitoxin“ </a:t>
            </a:r>
            <a:r>
              <a:rPr lang="cs-CZ" altLang="cs-CZ" dirty="0" err="1"/>
              <a:t>trivalentní</a:t>
            </a:r>
            <a:r>
              <a:rPr lang="cs-CZ" altLang="cs-CZ" dirty="0"/>
              <a:t>: A, B, E; </a:t>
            </a:r>
            <a:r>
              <a:rPr lang="cs-CZ" altLang="cs-CZ" dirty="0" err="1"/>
              <a:t>heptavalentní</a:t>
            </a:r>
            <a:r>
              <a:rPr lang="cs-CZ" altLang="cs-CZ" dirty="0"/>
              <a:t>: A až G) 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3B15CF-67EE-40E7-A7E7-D3FE1AA40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029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dirty="0"/>
              <a:t>Botulismus, klin. obraz a princip účinku toxinu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BF58AB-941A-4B6B-9AF5-FFB5AD262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4242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lnSpc>
                <a:spcPct val="100000"/>
              </a:lnSpc>
              <a:buNone/>
            </a:pPr>
            <a:endParaRPr lang="cs-CZ" sz="1200" dirty="0"/>
          </a:p>
          <a:p>
            <a:pPr marL="0" indent="0">
              <a:lnSpc>
                <a:spcPct val="100000"/>
              </a:lnSpc>
              <a:buNone/>
            </a:pPr>
            <a:endParaRPr lang="cs-CZ" sz="1200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1200" dirty="0"/>
              <a:t>Zdroje obrázků: </a:t>
            </a:r>
            <a:r>
              <a:rPr lang="cs-CZ" sz="1200" dirty="0">
                <a:hlinkClick r:id="rId2"/>
              </a:rPr>
              <a:t>https://www.vecteezy.com/vector-art/2595294-botulism-symptoms-information-infographic</a:t>
            </a:r>
            <a:r>
              <a:rPr lang="cs-CZ" sz="1200" dirty="0"/>
              <a:t>, </a:t>
            </a:r>
            <a:r>
              <a:rPr lang="en-US" sz="1200" dirty="0">
                <a:hlinkClick r:id="rId3"/>
              </a:rPr>
              <a:t>Mechanism of action of botulinum toxin type A. | Download Scientific Diagram (researchgate.net)</a:t>
            </a:r>
            <a:endParaRPr lang="cs-CZ" sz="12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72C2546-3B79-4F26-9E22-AD88669D6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722" y="973527"/>
            <a:ext cx="5684671" cy="454773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A3963A4-B08F-439C-96CB-3BAE93905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0393" y="1121425"/>
            <a:ext cx="4826491" cy="439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42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744584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cs-CZ" altLang="cs-CZ" sz="3600" dirty="0"/>
              <a:t>Botulismus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788" y="1109710"/>
            <a:ext cx="10395012" cy="5149047"/>
          </a:xfrm>
        </p:spPr>
        <p:txBody>
          <a:bodyPr/>
          <a:lstStyle/>
          <a:p>
            <a:pPr marL="72000" indent="0" eaLnBrk="1" hangingPunct="1">
              <a:buNone/>
            </a:pPr>
            <a:r>
              <a:rPr lang="cs-CZ" altLang="cs-CZ" dirty="0"/>
              <a:t>Preventivní opatření:</a:t>
            </a:r>
          </a:p>
          <a:p>
            <a:pPr lvl="1" eaLnBrk="1" hangingPunct="1">
              <a:lnSpc>
                <a:spcPts val="3600"/>
              </a:lnSpc>
            </a:pPr>
            <a:r>
              <a:rPr lang="cs-CZ" altLang="cs-CZ" sz="2800" dirty="0"/>
              <a:t>technologické postupy v komerční výrobě potravin</a:t>
            </a:r>
          </a:p>
          <a:p>
            <a:pPr lvl="1" eaLnBrk="1" hangingPunct="1">
              <a:lnSpc>
                <a:spcPts val="3600"/>
              </a:lnSpc>
            </a:pPr>
            <a:r>
              <a:rPr lang="cs-CZ" altLang="cs-CZ" sz="2800" dirty="0"/>
              <a:t>zdravotní výchova veřejnosti</a:t>
            </a:r>
          </a:p>
          <a:p>
            <a:pPr lvl="1" eaLnBrk="1" hangingPunct="1">
              <a:lnSpc>
                <a:spcPts val="3600"/>
              </a:lnSpc>
            </a:pPr>
            <a:endParaRPr lang="cs-CZ" altLang="cs-CZ" sz="2800" b="1" dirty="0"/>
          </a:p>
          <a:p>
            <a:pPr marL="72000" indent="0" eaLnBrk="1" hangingPunct="1">
              <a:buNone/>
            </a:pPr>
            <a:r>
              <a:rPr lang="cs-CZ" altLang="cs-CZ" dirty="0"/>
              <a:t>Opatření v ohnisku nákazy:</a:t>
            </a:r>
          </a:p>
          <a:p>
            <a:pPr lvl="1" eaLnBrk="1" hangingPunct="1">
              <a:lnSpc>
                <a:spcPts val="3600"/>
              </a:lnSpc>
            </a:pPr>
            <a:r>
              <a:rPr lang="cs-CZ" altLang="cs-CZ" sz="2800" dirty="0"/>
              <a:t>hlášení onemocnění</a:t>
            </a:r>
          </a:p>
          <a:p>
            <a:pPr lvl="1" eaLnBrk="1" hangingPunct="1">
              <a:lnSpc>
                <a:spcPts val="3600"/>
              </a:lnSpc>
            </a:pPr>
            <a:r>
              <a:rPr lang="cs-CZ" altLang="cs-CZ" sz="2800" dirty="0"/>
              <a:t>povinná hospitalizace</a:t>
            </a:r>
          </a:p>
          <a:p>
            <a:pPr lvl="1" eaLnBrk="1" hangingPunct="1">
              <a:lnSpc>
                <a:spcPts val="3600"/>
              </a:lnSpc>
            </a:pPr>
            <a:r>
              <a:rPr lang="cs-CZ" altLang="cs-CZ" sz="2800" dirty="0"/>
              <a:t>laboratorní vyšetření biologických materiálu pacienta a vzorků stravy</a:t>
            </a:r>
          </a:p>
          <a:p>
            <a:pPr lvl="1" eaLnBrk="1" hangingPunct="1">
              <a:lnSpc>
                <a:spcPts val="3600"/>
              </a:lnSpc>
            </a:pPr>
            <a:r>
              <a:rPr lang="cs-CZ" altLang="cs-CZ" sz="2800" dirty="0"/>
              <a:t>zajištění všech kontaktů</a:t>
            </a:r>
          </a:p>
          <a:p>
            <a:pPr lvl="1" eaLnBrk="1" hangingPunct="1">
              <a:lnSpc>
                <a:spcPts val="3600"/>
              </a:lnSpc>
            </a:pPr>
            <a:r>
              <a:rPr lang="cs-CZ" altLang="cs-CZ" sz="2800" dirty="0"/>
              <a:t>podání polyvalentního antitoxického séra všem kontaktům </a:t>
            </a:r>
          </a:p>
          <a:p>
            <a:pPr lvl="1" eaLnBrk="1" hangingPunct="1"/>
            <a:endParaRPr lang="cs-CZ" altLang="cs-CZ" sz="32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27482" y="187572"/>
            <a:ext cx="10515600" cy="90438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sz="4000" dirty="0"/>
              <a:t>Kojenecký botulismus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9550" y="870012"/>
            <a:ext cx="9845336" cy="4564171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/>
              <a:t>důsledek </a:t>
            </a:r>
            <a:r>
              <a:rPr lang="cs-CZ" altLang="cs-CZ" b="1" dirty="0"/>
              <a:t>osídlení</a:t>
            </a:r>
            <a:r>
              <a:rPr lang="cs-CZ" altLang="cs-CZ" dirty="0"/>
              <a:t> střeva původcem </a:t>
            </a:r>
            <a:r>
              <a:rPr lang="cs-CZ" altLang="cs-CZ" i="1" dirty="0"/>
              <a:t>Clostridium </a:t>
            </a:r>
            <a:r>
              <a:rPr lang="cs-CZ" altLang="cs-CZ" i="1" dirty="0" err="1"/>
              <a:t>botulinum</a:t>
            </a:r>
            <a:r>
              <a:rPr lang="cs-CZ" altLang="cs-CZ" i="1" dirty="0"/>
              <a:t> </a:t>
            </a:r>
            <a:r>
              <a:rPr lang="cs-CZ" altLang="cs-CZ" dirty="0"/>
              <a:t>typ A, B, F</a:t>
            </a:r>
          </a:p>
          <a:p>
            <a:pPr marL="72000" indent="0" eaLnBrk="1" hangingPunct="1">
              <a:buNone/>
              <a:defRPr/>
            </a:pPr>
            <a:r>
              <a:rPr lang="cs-CZ" altLang="cs-CZ" dirty="0"/>
              <a:t>Patogeneze: neurotoxin se tvoří až ve střevě kojence po kolonizaci </a:t>
            </a:r>
            <a:r>
              <a:rPr lang="cs-CZ" altLang="cs-CZ" i="1" dirty="0"/>
              <a:t>C. </a:t>
            </a:r>
            <a:r>
              <a:rPr lang="cs-CZ" altLang="cs-CZ" i="1" dirty="0" err="1"/>
              <a:t>botulinum</a:t>
            </a:r>
            <a:r>
              <a:rPr lang="cs-CZ" altLang="cs-CZ" i="1" dirty="0"/>
              <a:t> </a:t>
            </a:r>
            <a:r>
              <a:rPr lang="cs-CZ" altLang="cs-CZ" dirty="0"/>
              <a:t>a pomnožení (střevo dětí nedokáže množení zabránit)</a:t>
            </a:r>
          </a:p>
          <a:p>
            <a:pPr marL="72000" indent="0" eaLnBrk="1" hangingPunct="1">
              <a:buNone/>
              <a:defRPr/>
            </a:pPr>
            <a:r>
              <a:rPr lang="cs-CZ" altLang="cs-CZ" dirty="0"/>
              <a:t>Riziková potravina: med (resp. spory v něm)</a:t>
            </a:r>
          </a:p>
          <a:p>
            <a:pPr marL="72000" indent="0" eaLnBrk="1" hangingPunct="1">
              <a:buNone/>
              <a:defRPr/>
            </a:pPr>
            <a:endParaRPr lang="cs-CZ" altLang="cs-CZ" dirty="0"/>
          </a:p>
          <a:p>
            <a:pPr marL="72000" indent="0" eaLnBrk="1" hangingPunct="1">
              <a:buNone/>
              <a:defRPr/>
            </a:pPr>
            <a:endParaRPr lang="cs-CZ" altLang="cs-CZ" dirty="0"/>
          </a:p>
          <a:p>
            <a:pPr marL="72000" indent="0" eaLnBrk="1" hangingPunct="1">
              <a:buNone/>
              <a:defRPr/>
            </a:pPr>
            <a:r>
              <a:rPr lang="cs-CZ" altLang="cs-CZ" dirty="0"/>
              <a:t>tzv. floppy baby</a:t>
            </a:r>
          </a:p>
          <a:p>
            <a:pPr marL="72000" indent="0" eaLnBrk="1" hangingPunct="1">
              <a:buNone/>
              <a:defRPr/>
            </a:pPr>
            <a:endParaRPr lang="cs-CZ" altLang="cs-CZ" dirty="0"/>
          </a:p>
          <a:p>
            <a:pPr marL="72000" indent="0" eaLnBrk="1" hangingPunct="1">
              <a:buNone/>
              <a:defRPr/>
            </a:pPr>
            <a:endParaRPr lang="cs-CZ" altLang="cs-CZ" dirty="0"/>
          </a:p>
          <a:p>
            <a:pPr marL="72000" indent="0" eaLnBrk="1" hangingPunct="1">
              <a:buNone/>
              <a:defRPr/>
            </a:pPr>
            <a:endParaRPr lang="cs-CZ" altLang="cs-CZ" dirty="0"/>
          </a:p>
          <a:p>
            <a:pPr marL="72000" indent="0" eaLnBrk="1" hangingPunct="1">
              <a:buNone/>
              <a:defRPr/>
            </a:pPr>
            <a:r>
              <a:rPr lang="cs-CZ" altLang="cs-CZ" sz="1100" dirty="0"/>
              <a:t>Zdroj obr: http://syllabus.cwru.edu/YearThree/neuroscience/NeurLrngObjectives/Floppy%20Baby.htm</a:t>
            </a:r>
            <a:endParaRPr lang="pl-PL" altLang="cs-CZ" sz="1100" dirty="0"/>
          </a:p>
          <a:p>
            <a:pPr marL="72000" indent="0" eaLnBrk="1" hangingPunct="1">
              <a:buNone/>
              <a:defRPr/>
            </a:pPr>
            <a:r>
              <a:rPr lang="cs-CZ" altLang="cs-CZ" dirty="0"/>
              <a:t>  </a:t>
            </a:r>
          </a:p>
          <a:p>
            <a:pPr marL="0" indent="0">
              <a:buNone/>
              <a:defRPr/>
            </a:pPr>
            <a:endParaRPr lang="cs-CZ" altLang="cs-CZ" b="1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317F409-3662-1823-F217-729FE6A4F8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60" b="2500"/>
          <a:stretch/>
        </p:blipFill>
        <p:spPr>
          <a:xfrm>
            <a:off x="7804211" y="2920753"/>
            <a:ext cx="3810000" cy="28053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5B100CD-CC24-7062-43A9-441887BF58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1825369-DC10-E7B0-D7EB-7E393C859E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541E6F4-20F1-65E6-D704-83D1DF086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78000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Charakteristika </a:t>
            </a:r>
            <a:r>
              <a:rPr lang="cs-CZ" dirty="0" err="1"/>
              <a:t>enterotoxikóz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6905ED-4CF2-CAB8-FBCC-573E37E38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074197"/>
            <a:ext cx="10377821" cy="4047589"/>
          </a:xfrm>
        </p:spPr>
        <p:txBody>
          <a:bodyPr/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= </a:t>
            </a: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otravy</a:t>
            </a:r>
            <a:r>
              <a:rPr kumimoji="0" lang="cs-CZ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z</a:t>
            </a:r>
            <a:r>
              <a:rPr kumimoji="0" lang="cs-CZ" b="0" i="0" u="none" strike="noStrike" kern="0" cap="none" spc="-15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potravin</a:t>
            </a:r>
            <a:r>
              <a:rPr kumimoji="0" lang="cs-CZ" b="0" i="0" u="none" strike="noStrike" kern="0" cap="none" spc="-35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způsobené</a:t>
            </a:r>
            <a:r>
              <a:rPr kumimoji="0" lang="cs-CZ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bakteriálními</a:t>
            </a:r>
            <a:r>
              <a:rPr kumimoji="0" lang="cs-CZ" b="0" i="0" u="none" strike="noStrike" kern="0" cap="none" spc="-3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toxiny</a:t>
            </a:r>
            <a:endParaRPr kumimoji="0" lang="cs-CZ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Corbel"/>
            </a:endParaRPr>
          </a:p>
          <a:p>
            <a:pPr marL="367665" marR="5080" lvl="0" indent="-15240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>
                <a:tab pos="351155" algn="l"/>
              </a:tabLst>
              <a:defRPr/>
            </a:pP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toxiny</a:t>
            </a:r>
            <a:r>
              <a:rPr kumimoji="0" lang="cs-CZ" b="0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byly</a:t>
            </a:r>
            <a:r>
              <a:rPr kumimoji="0" lang="cs-CZ" b="0" i="0" u="none" strike="noStrike" kern="0" cap="none" spc="-15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vyprodukovány</a:t>
            </a:r>
            <a:r>
              <a:rPr kumimoji="0" lang="cs-CZ" b="0" i="0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bakteriemi</a:t>
            </a:r>
            <a:r>
              <a:rPr kumimoji="0" lang="cs-CZ" b="0" i="0" u="none" strike="noStrike" kern="0" cap="none" spc="-2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během</a:t>
            </a:r>
            <a:r>
              <a:rPr kumimoji="0" lang="cs-CZ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množení</a:t>
            </a:r>
            <a:r>
              <a:rPr kumimoji="0" lang="cs-CZ" b="0" i="0" u="none" strike="noStrike" kern="0" cap="none" spc="-35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v</a:t>
            </a:r>
            <a:r>
              <a:rPr kumimoji="0" lang="cs-CZ" b="0" i="0" u="none" strike="noStrike" kern="0" cap="none" spc="-3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b="0" i="0" u="sng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potravě</a:t>
            </a:r>
            <a:r>
              <a:rPr kumimoji="0" lang="cs-CZ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nebo</a:t>
            </a:r>
            <a:r>
              <a:rPr kumimoji="0" lang="cs-CZ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b="0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ve</a:t>
            </a:r>
            <a:r>
              <a:rPr kumimoji="0" lang="cs-CZ" b="0" i="0" u="sng" strike="noStrike" kern="0" cap="none" spc="-15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b="0" i="0" u="sng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střevě</a:t>
            </a:r>
            <a:endParaRPr kumimoji="0" lang="cs-CZ" b="0" i="0" u="sng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Corbel"/>
            </a:endParaRPr>
          </a:p>
          <a:p>
            <a:pPr marL="195580" marR="0" lvl="0" indent="-18288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99CA38"/>
              </a:buClr>
              <a:buSzTx/>
              <a:buFont typeface="Arial"/>
              <a:buChar char="•"/>
              <a:tabLst>
                <a:tab pos="195580" algn="l"/>
              </a:tabLst>
              <a:defRPr/>
            </a:pPr>
            <a:r>
              <a:rPr kumimoji="0" lang="cs-CZ" b="0" i="0" u="none" strike="noStrike" kern="0" cap="none" spc="-2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Toxiny</a:t>
            </a:r>
            <a:r>
              <a:rPr kumimoji="0" lang="cs-CZ" b="0" i="0" u="none" strike="noStrike" kern="0" cap="none" spc="-55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mohou</a:t>
            </a:r>
            <a:r>
              <a:rPr kumimoji="0" lang="cs-CZ" b="0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b="0" i="0" u="none" strike="noStrike" kern="0" cap="none" spc="-2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být:</a:t>
            </a:r>
            <a:endParaRPr kumimoji="0" lang="cs-CZ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Corbel"/>
            </a:endParaRPr>
          </a:p>
          <a:p>
            <a:pPr marL="350520" marR="0" lvl="1" indent="-135890" defTabSz="914400" eaLnBrk="1" fontAlgn="auto" latinLnBrk="0" hangingPunct="1">
              <a:spcAft>
                <a:spcPts val="0"/>
              </a:spcAft>
              <a:buClrTx/>
              <a:buSzTx/>
              <a:buFontTx/>
              <a:buChar char="-"/>
              <a:tabLst>
                <a:tab pos="351155" algn="l"/>
              </a:tabLst>
              <a:defRPr/>
            </a:pPr>
            <a:r>
              <a:rPr kumimoji="0" lang="cs-CZ" sz="28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termolabilní (vyšší teplota je ničí)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Corbel"/>
            </a:endParaRPr>
          </a:p>
          <a:p>
            <a:pPr marL="350520" marR="0" lvl="1" indent="-135890" defTabSz="914400" eaLnBrk="1" fontAlgn="auto" latinLnBrk="0" hangingPunct="1">
              <a:spcAft>
                <a:spcPts val="0"/>
              </a:spcAft>
              <a:buClrTx/>
              <a:buSzTx/>
              <a:buFontTx/>
              <a:buChar char="-"/>
              <a:tabLst>
                <a:tab pos="351155" algn="l"/>
              </a:tabLst>
              <a:defRPr/>
            </a:pPr>
            <a:r>
              <a:rPr kumimoji="0" lang="cs-CZ" sz="28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termostabilní (ohřátí potraviny toxin nezničí)</a:t>
            </a:r>
            <a:endParaRPr lang="cs-CZ" sz="2800" dirty="0">
              <a:cs typeface="Corbel"/>
            </a:endParaRPr>
          </a:p>
          <a:p>
            <a:pPr marL="350520" marR="0" lvl="1" indent="-135890" defTabSz="914400" eaLnBrk="1" fontAlgn="auto" latinLnBrk="0" hangingPunct="1">
              <a:spcAft>
                <a:spcPts val="0"/>
              </a:spcAft>
              <a:buClrTx/>
              <a:buSzTx/>
              <a:buFontTx/>
              <a:buChar char="-"/>
              <a:tabLst>
                <a:tab pos="351155" algn="l"/>
              </a:tabLst>
              <a:defRPr/>
            </a:pPr>
            <a:endParaRPr kumimoji="0" lang="cs-CZ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Corbel"/>
            </a:endParaRPr>
          </a:p>
          <a:p>
            <a:pPr marL="557530" lvl="1" indent="-342900" fontAlgn="auto">
              <a:spcAft>
                <a:spcPts val="0"/>
              </a:spcAft>
              <a:buClrTx/>
              <a:buSzTx/>
              <a:tabLst>
                <a:tab pos="351155" algn="l"/>
              </a:tabLst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Mají</a:t>
            </a:r>
            <a:r>
              <a:rPr kumimoji="0" lang="cs-CZ" sz="2800" b="0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krátkou</a:t>
            </a:r>
            <a:r>
              <a:rPr kumimoji="0" lang="cs-CZ" sz="2800" b="0" i="0" u="none" strike="noStrike" kern="0" cap="none" spc="-2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dobu</a:t>
            </a:r>
            <a:r>
              <a:rPr kumimoji="0" lang="cs-CZ" sz="2800" b="0" i="0" u="none" strike="noStrike" kern="0" cap="none" spc="-2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inkubace</a:t>
            </a:r>
            <a:r>
              <a:rPr kumimoji="0" lang="cs-CZ" sz="2800" b="0" i="0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–</a:t>
            </a:r>
            <a:r>
              <a:rPr kumimoji="0" lang="cs-CZ" sz="2800" b="0" i="0" u="none" strike="noStrike" kern="0" cap="none" spc="-2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několik</a:t>
            </a:r>
            <a:r>
              <a:rPr kumimoji="0" lang="cs-CZ" sz="2800" b="0" i="0" u="none" strike="noStrike" kern="0" cap="none" spc="-35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sz="28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hodin</a:t>
            </a:r>
            <a:endParaRPr lang="cs-CZ" sz="2800" dirty="0">
              <a:cs typeface="Corbel"/>
            </a:endParaRPr>
          </a:p>
          <a:p>
            <a:pPr marL="557530" lvl="1" indent="-342900" fontAlgn="auto">
              <a:spcAft>
                <a:spcPts val="0"/>
              </a:spcAft>
              <a:buClrTx/>
              <a:buSzTx/>
              <a:tabLst>
                <a:tab pos="351155" algn="l"/>
              </a:tabLst>
              <a:defRPr/>
            </a:pPr>
            <a:r>
              <a:rPr kumimoji="0" lang="cs-CZ" sz="28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Nebývá horečka, nejsou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mezilidsky</a:t>
            </a:r>
            <a:r>
              <a:rPr kumimoji="0" lang="cs-CZ" sz="2800" b="0" i="0" u="none" strike="noStrike" kern="0" cap="none" spc="-2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sz="28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přenosné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50292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2AC2752-C077-84C2-68C6-71633E7442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3E99F6-083C-76C3-1884-0DC1A84AF0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5734C5A-508A-A5C6-82EC-044054EFF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Přehled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6CCAEFD-7B32-EE58-2F4B-C6C3F59BC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lang="cs-CZ" sz="2800" spc="-10" dirty="0">
                <a:latin typeface="+mj-lt"/>
              </a:rPr>
              <a:t>Stafylokoková</a:t>
            </a:r>
            <a:r>
              <a:rPr lang="cs-CZ" sz="2800" spc="-5" dirty="0">
                <a:latin typeface="+mj-lt"/>
              </a:rPr>
              <a:t> </a:t>
            </a:r>
            <a:r>
              <a:rPr lang="cs-CZ" sz="2800" spc="-10" dirty="0" err="1">
                <a:latin typeface="+mj-lt"/>
              </a:rPr>
              <a:t>enterotoxikóza</a:t>
            </a:r>
            <a:endParaRPr lang="cs-CZ" sz="2800" dirty="0">
              <a:latin typeface="+mj-lt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lang="cs-CZ" sz="2800" dirty="0">
                <a:latin typeface="+mj-lt"/>
              </a:rPr>
              <a:t>Intoxikace</a:t>
            </a:r>
            <a:r>
              <a:rPr lang="cs-CZ" sz="2800" spc="-10" dirty="0">
                <a:latin typeface="+mj-lt"/>
              </a:rPr>
              <a:t> </a:t>
            </a:r>
            <a:r>
              <a:rPr lang="cs-CZ" sz="2800" dirty="0">
                <a:latin typeface="+mj-lt"/>
              </a:rPr>
              <a:t>toxiny</a:t>
            </a:r>
            <a:r>
              <a:rPr lang="cs-CZ" sz="2800" spc="-15" dirty="0">
                <a:latin typeface="+mj-lt"/>
              </a:rPr>
              <a:t> </a:t>
            </a:r>
            <a:r>
              <a:rPr lang="cs-CZ" sz="2800" i="1" dirty="0" err="1">
                <a:latin typeface="+mj-lt"/>
                <a:cs typeface="Corbel"/>
              </a:rPr>
              <a:t>Bacillus</a:t>
            </a:r>
            <a:r>
              <a:rPr lang="cs-CZ" sz="2800" i="1" spc="-20" dirty="0">
                <a:latin typeface="+mj-lt"/>
                <a:cs typeface="Corbel"/>
              </a:rPr>
              <a:t> </a:t>
            </a:r>
            <a:r>
              <a:rPr lang="cs-CZ" sz="2800" i="1" spc="-10" dirty="0" err="1">
                <a:latin typeface="+mj-lt"/>
                <a:cs typeface="Corbel"/>
              </a:rPr>
              <a:t>cereus</a:t>
            </a:r>
            <a:endParaRPr lang="cs-CZ" sz="2800" dirty="0">
              <a:latin typeface="+mj-lt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lang="cs-CZ" sz="2800" dirty="0">
                <a:latin typeface="+mj-lt"/>
              </a:rPr>
              <a:t>Intoxikace</a:t>
            </a:r>
            <a:r>
              <a:rPr lang="cs-CZ" sz="2800" spc="-15" dirty="0">
                <a:latin typeface="+mj-lt"/>
              </a:rPr>
              <a:t> </a:t>
            </a:r>
            <a:r>
              <a:rPr lang="cs-CZ" sz="2800">
                <a:latin typeface="+mj-lt"/>
              </a:rPr>
              <a:t>toxiny</a:t>
            </a:r>
            <a:r>
              <a:rPr lang="cs-CZ" sz="2800" spc="-15">
                <a:latin typeface="+mj-lt"/>
              </a:rPr>
              <a:t> </a:t>
            </a:r>
            <a:r>
              <a:rPr lang="cs-CZ" sz="2800" i="1">
                <a:latin typeface="+mj-lt"/>
                <a:cs typeface="Corbel"/>
              </a:rPr>
              <a:t>Clostridium</a:t>
            </a:r>
            <a:r>
              <a:rPr lang="cs-CZ" sz="2800" i="1" spc="-40">
                <a:latin typeface="+mj-lt"/>
                <a:cs typeface="Corbel"/>
              </a:rPr>
              <a:t> </a:t>
            </a:r>
            <a:r>
              <a:rPr lang="cs-CZ" sz="2800" i="1" dirty="0" err="1">
                <a:latin typeface="+mj-lt"/>
                <a:cs typeface="Corbel"/>
              </a:rPr>
              <a:t>perfringens</a:t>
            </a:r>
            <a:r>
              <a:rPr lang="cs-CZ" sz="2800" i="1" spc="-25" dirty="0">
                <a:latin typeface="+mj-lt"/>
                <a:cs typeface="Corbel"/>
              </a:rPr>
              <a:t> </a:t>
            </a:r>
            <a:r>
              <a:rPr lang="cs-CZ" sz="2800" spc="-10" dirty="0">
                <a:latin typeface="+mj-lt"/>
              </a:rPr>
              <a:t>typu</a:t>
            </a:r>
            <a:r>
              <a:rPr lang="cs-CZ" sz="2800" spc="-120" dirty="0">
                <a:latin typeface="+mj-lt"/>
              </a:rPr>
              <a:t> </a:t>
            </a:r>
            <a:r>
              <a:rPr lang="cs-CZ" sz="2800" spc="-50" dirty="0">
                <a:latin typeface="+mj-lt"/>
              </a:rPr>
              <a:t>A</a:t>
            </a:r>
            <a:endParaRPr lang="cs-CZ" sz="2800" dirty="0">
              <a:latin typeface="+mj-lt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lang="cs-CZ" sz="2800" dirty="0">
                <a:latin typeface="+mj-lt"/>
              </a:rPr>
              <a:t>Intoxikace</a:t>
            </a:r>
            <a:r>
              <a:rPr lang="cs-CZ" sz="2800" spc="-15" dirty="0">
                <a:latin typeface="+mj-lt"/>
              </a:rPr>
              <a:t> </a:t>
            </a:r>
            <a:r>
              <a:rPr lang="cs-CZ" sz="2800" dirty="0">
                <a:latin typeface="+mj-lt"/>
              </a:rPr>
              <a:t>vyvolané</a:t>
            </a:r>
            <a:r>
              <a:rPr lang="cs-CZ" sz="2800" spc="-15" dirty="0">
                <a:latin typeface="+mj-lt"/>
              </a:rPr>
              <a:t> </a:t>
            </a:r>
            <a:r>
              <a:rPr lang="cs-CZ" sz="2800" dirty="0">
                <a:latin typeface="+mj-lt"/>
              </a:rPr>
              <a:t>toxiny</a:t>
            </a:r>
            <a:r>
              <a:rPr lang="cs-CZ" sz="2800" spc="-10" dirty="0">
                <a:latin typeface="+mj-lt"/>
              </a:rPr>
              <a:t> </a:t>
            </a:r>
            <a:r>
              <a:rPr lang="cs-CZ" sz="2800" i="1" dirty="0">
                <a:latin typeface="+mj-lt"/>
                <a:cs typeface="Corbel"/>
              </a:rPr>
              <a:t>Clostridium</a:t>
            </a:r>
            <a:r>
              <a:rPr lang="cs-CZ" sz="2800" i="1" spc="-45" dirty="0">
                <a:latin typeface="+mj-lt"/>
                <a:cs typeface="Corbel"/>
              </a:rPr>
              <a:t> </a:t>
            </a:r>
            <a:r>
              <a:rPr lang="cs-CZ" sz="2800" i="1" spc="-10" dirty="0" err="1">
                <a:latin typeface="+mj-lt"/>
                <a:cs typeface="Corbel"/>
              </a:rPr>
              <a:t>botulinum</a:t>
            </a:r>
            <a:r>
              <a:rPr lang="cs-CZ" sz="2800" i="1" spc="-10" dirty="0">
                <a:latin typeface="+mj-lt"/>
                <a:cs typeface="Corbel"/>
              </a:rPr>
              <a:t> </a:t>
            </a:r>
            <a:r>
              <a:rPr lang="cs-CZ" sz="2800" spc="-10" dirty="0">
                <a:latin typeface="+mj-lt"/>
              </a:rPr>
              <a:t>(Botulismus)</a:t>
            </a:r>
            <a:endParaRPr lang="cs-CZ" sz="2800" dirty="0">
              <a:latin typeface="+mj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1698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8F4066D-578B-996C-44EB-5489977365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CF0B06-4295-62C3-F497-3160F96B23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3BA34D7-D953-DF24-FB38-89119C8C1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Stafylokoková </a:t>
            </a:r>
            <a:r>
              <a:rPr lang="cs-CZ" dirty="0" err="1"/>
              <a:t>enterotoxikóza</a:t>
            </a:r>
            <a:br>
              <a:rPr lang="cs-CZ" dirty="0"/>
            </a:br>
            <a:r>
              <a:rPr lang="cs-CZ" dirty="0"/>
              <a:t>Staphylococcus aureus, SA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DF0CC04-8BD1-BB14-CF93-3BD71C32F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890" y="1607087"/>
            <a:ext cx="10753200" cy="3843402"/>
          </a:xfrm>
        </p:spPr>
        <p:txBody>
          <a:bodyPr/>
          <a:lstStyle/>
          <a:p>
            <a:pPr marL="457200" indent="-457200" fontAlgn="auto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cs-CZ" sz="3000" dirty="0">
                <a:cs typeface="Corbel"/>
              </a:rPr>
              <a:t>existuje mnoho druhů stafylokoků, v </a:t>
            </a:r>
            <a:r>
              <a:rPr kumimoji="0" lang="cs-CZ" sz="3000" b="0" i="0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sz="3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patogenezi</a:t>
            </a:r>
            <a:r>
              <a:rPr kumimoji="0" lang="cs-CZ" sz="3000" b="0" i="0" u="none" strike="noStrike" kern="0" cap="none" spc="-3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sz="3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infekčních</a:t>
            </a:r>
            <a:r>
              <a:rPr kumimoji="0" lang="cs-CZ" sz="3000" b="0" i="0" u="none" strike="noStrike" kern="0" cap="none" spc="-45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sz="3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onemocnění</a:t>
            </a:r>
            <a:r>
              <a:rPr kumimoji="0" lang="cs-CZ" sz="3000" b="0" i="0" u="none" strike="noStrike" kern="0" cap="none" spc="-5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sz="3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lidí</a:t>
            </a:r>
            <a:r>
              <a:rPr kumimoji="0" lang="cs-CZ" sz="3000" b="0" i="0" u="none" strike="noStrike" kern="0" cap="none" spc="-15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sz="3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a</a:t>
            </a:r>
            <a:r>
              <a:rPr kumimoji="0" lang="cs-CZ" sz="3000" b="0" i="0" u="none" strike="noStrike" kern="0" cap="none" spc="-15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sz="3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zvířat</a:t>
            </a:r>
            <a:r>
              <a:rPr kumimoji="0" lang="cs-CZ" sz="3000" b="0" i="0" u="none" strike="noStrike" kern="0" cap="none" spc="-3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sz="3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dominuje SA</a:t>
            </a:r>
            <a:endParaRPr kumimoji="0" lang="cs-CZ" sz="3000" b="0" i="0" u="none" strike="noStrike" kern="0" cap="none" spc="-10" normalizeH="0" baseline="0" noProof="0" dirty="0">
              <a:ln>
                <a:noFill/>
              </a:ln>
              <a:effectLst/>
              <a:uLnTx/>
              <a:uFillTx/>
              <a:cs typeface="Corbel"/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kumimoji="0" lang="cs-CZ" sz="3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schopny</a:t>
            </a:r>
            <a:r>
              <a:rPr kumimoji="0" lang="cs-CZ" sz="3000" b="0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sz="3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produkovat</a:t>
            </a:r>
            <a:r>
              <a:rPr kumimoji="0" lang="cs-CZ" sz="3000" b="0" i="0" u="none" strike="noStrike" kern="0" cap="none" spc="-15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sz="3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biologicky</a:t>
            </a:r>
            <a:r>
              <a:rPr kumimoji="0" lang="cs-CZ" sz="3000" b="0" i="0" u="none" strike="noStrike" kern="0" cap="none" spc="-65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sz="3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velmi</a:t>
            </a:r>
            <a:r>
              <a:rPr kumimoji="0" lang="cs-CZ" sz="3000" b="0" i="0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sz="30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aktivní </a:t>
            </a:r>
            <a:r>
              <a:rPr kumimoji="0" lang="cs-CZ" sz="3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proteiny</a:t>
            </a:r>
            <a:r>
              <a:rPr kumimoji="0" lang="cs-CZ" sz="30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sz="3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–</a:t>
            </a:r>
            <a:r>
              <a:rPr kumimoji="0" lang="cs-CZ" sz="3000" b="0" i="0" u="none" strike="noStrike" kern="0" cap="none" spc="-15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sz="30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toxiny</a:t>
            </a:r>
            <a:endParaRPr lang="cs-CZ" sz="3000" dirty="0">
              <a:cs typeface="Corbel"/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cs-CZ" sz="3000" dirty="0">
                <a:cs typeface="Corbel"/>
              </a:rPr>
              <a:t>p</a:t>
            </a:r>
            <a:r>
              <a:rPr kumimoji="0" lang="cs-CZ" sz="3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Corbel"/>
              </a:rPr>
              <a:t>říznaky</a:t>
            </a:r>
            <a:r>
              <a:rPr kumimoji="0" lang="cs-CZ" sz="3000" b="0" i="0" u="none" strike="noStrike" kern="0" cap="none" spc="-3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sz="30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postižení</a:t>
            </a:r>
            <a:r>
              <a:rPr kumimoji="0" lang="cs-CZ" sz="3000" b="0" i="0" u="none" strike="noStrike" kern="0" cap="none" spc="-10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sz="3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GIT</a:t>
            </a:r>
            <a:r>
              <a:rPr kumimoji="0" lang="cs-CZ" sz="3000" b="0" i="0" u="none" strike="noStrike" kern="0" cap="none" spc="-15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sz="3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vyvolávají</a:t>
            </a:r>
            <a:r>
              <a:rPr kumimoji="0" lang="cs-CZ" sz="3000" b="0" i="0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sz="30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tzv.</a:t>
            </a:r>
            <a:r>
              <a:rPr kumimoji="0" lang="cs-CZ" sz="3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sz="3000" b="1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entero</a:t>
            </a:r>
            <a:r>
              <a:rPr kumimoji="0" lang="cs-CZ" sz="30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toxiny.</a:t>
            </a:r>
          </a:p>
          <a:p>
            <a:pPr marL="195580" marR="0" lvl="0" indent="-18288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99CA38"/>
              </a:buClr>
              <a:buSzTx/>
              <a:buFont typeface="Arial"/>
              <a:buChar char="•"/>
              <a:tabLst>
                <a:tab pos="195580" algn="l"/>
              </a:tabLst>
              <a:defRPr/>
            </a:pP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toxin</a:t>
            </a:r>
            <a:r>
              <a:rPr kumimoji="0" lang="cs-CZ" sz="3200" b="0" i="0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je termo-</a:t>
            </a:r>
            <a:r>
              <a:rPr kumimoji="0" lang="cs-CZ" sz="32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a</a:t>
            </a:r>
            <a:r>
              <a:rPr kumimoji="0" lang="cs-CZ" sz="32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sz="3200" b="0" i="0" u="none" strike="noStrike" kern="0" cap="none" spc="-10" normalizeH="0" baseline="0" noProof="0" dirty="0" err="1">
                <a:ln>
                  <a:noFill/>
                </a:ln>
                <a:effectLst/>
                <a:uLnTx/>
                <a:uFillTx/>
                <a:cs typeface="Corbel"/>
              </a:rPr>
              <a:t>chemostabilní</a:t>
            </a:r>
            <a:r>
              <a:rPr lang="cs-CZ" sz="3200" spc="-10" dirty="0">
                <a:cs typeface="Corbel"/>
              </a:rPr>
              <a:t> (</a:t>
            </a: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inaktivace</a:t>
            </a:r>
            <a:r>
              <a:rPr kumimoji="0" lang="cs-CZ" sz="3200" b="0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při</a:t>
            </a:r>
            <a:r>
              <a:rPr kumimoji="0" lang="cs-CZ" sz="3200" b="0" i="0" u="none" strike="noStrike" kern="0" cap="none" spc="5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121°C</a:t>
            </a:r>
            <a:r>
              <a:rPr kumimoji="0" lang="cs-CZ" sz="3200" b="0" i="0" u="none" strike="noStrike" kern="0" cap="none" spc="-15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sz="3200" b="0" i="0" u="none" strike="noStrike" kern="0" cap="none" spc="-2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20-</a:t>
            </a: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30</a:t>
            </a:r>
            <a:r>
              <a:rPr kumimoji="0" lang="cs-CZ" sz="3200" b="0" i="0" u="none" strike="noStrike" kern="0" cap="none" spc="-2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sz="32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minut)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Corbel"/>
            </a:endParaRPr>
          </a:p>
          <a:p>
            <a:pPr marL="195580" marR="0" lvl="0" indent="-18288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99CA38"/>
              </a:buClr>
              <a:buSzTx/>
              <a:buFont typeface="Arial"/>
              <a:buChar char="•"/>
              <a:tabLst>
                <a:tab pos="195580" algn="l"/>
              </a:tabLst>
              <a:defRPr/>
            </a:pP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odolnost</a:t>
            </a:r>
            <a:r>
              <a:rPr kumimoji="0" lang="cs-CZ" sz="3200" b="0" i="0" u="none" strike="noStrike" kern="0" cap="none" spc="-3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k</a:t>
            </a:r>
            <a:r>
              <a:rPr kumimoji="0" lang="cs-CZ" sz="3200" b="0" i="0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proteolytickým</a:t>
            </a:r>
            <a:r>
              <a:rPr kumimoji="0" lang="cs-CZ" sz="3200" b="0" i="0" u="none" strike="noStrike" kern="0" cap="none" spc="-15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sz="32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enzymům, </a:t>
            </a: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odolnost</a:t>
            </a:r>
            <a:r>
              <a:rPr kumimoji="0" lang="cs-CZ" sz="3200" b="0" i="0" u="none" strike="noStrike" kern="0" cap="none" spc="-35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k</a:t>
            </a:r>
            <a:r>
              <a:rPr kumimoji="0" lang="cs-CZ" sz="3200" b="0" i="0" u="none" strike="noStrike" kern="0" cap="none" spc="365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nízkým</a:t>
            </a:r>
            <a:r>
              <a:rPr kumimoji="0" lang="cs-CZ" sz="3200" b="0" i="0" u="none" strike="noStrike" kern="0" cap="none" spc="-3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teplotám</a:t>
            </a:r>
            <a:r>
              <a:rPr kumimoji="0" lang="cs-CZ" sz="3200" b="0" i="0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(-20</a:t>
            </a:r>
            <a:r>
              <a:rPr kumimoji="0" lang="cs-CZ" sz="3200" b="0" i="0" u="none" strike="noStrike" kern="0" cap="none" spc="-3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°C), </a:t>
            </a:r>
            <a:r>
              <a:rPr kumimoji="0" lang="el-GR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γ</a:t>
            </a:r>
            <a:r>
              <a:rPr kumimoji="0" lang="el-GR" sz="3200" b="0" i="0" u="none" strike="noStrike" kern="0" cap="none" spc="-2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 </a:t>
            </a:r>
            <a:r>
              <a:rPr kumimoji="0" lang="cs-CZ" sz="32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cs typeface="Corbel"/>
              </a:rPr>
              <a:t>záření.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Corbel"/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endParaRPr kumimoji="0" lang="cs-CZ" sz="3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Corbel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1044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C6A1C43-6120-7697-2C22-CE9AE05818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BC18A0-417E-1BE1-3AEB-D19212626A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A993D2-829E-FEA6-6A60-FA9356F4A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269477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Stafylokoková </a:t>
            </a:r>
            <a:r>
              <a:rPr lang="cs-CZ" dirty="0" err="1"/>
              <a:t>enterotoxikóza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6F3E899-76CD-1397-2EB1-4C86E9A33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026177"/>
            <a:ext cx="10753200" cy="4139998"/>
          </a:xfrm>
        </p:spPr>
        <p:txBody>
          <a:bodyPr/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Výskyt:</a:t>
            </a:r>
            <a:r>
              <a:rPr kumimoji="0" lang="cs-CZ" sz="2800" b="0" i="0" u="none" strike="noStrike" kern="0" cap="none" spc="5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celosvětově.</a:t>
            </a:r>
            <a:endParaRPr lang="cs-CZ" dirty="0">
              <a:latin typeface="+mj-lt"/>
              <a:cs typeface="Corbel"/>
            </a:endParaRPr>
          </a:p>
          <a:p>
            <a:pPr marL="469900" indent="-4572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defRPr/>
            </a:pPr>
            <a:r>
              <a:rPr kumimoji="0" lang="cs-CZ" sz="28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Podchycena</a:t>
            </a:r>
            <a:r>
              <a:rPr kumimoji="0" lang="cs-CZ" sz="2800" b="0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jsou</a:t>
            </a:r>
            <a:r>
              <a:rPr kumimoji="0" lang="cs-CZ" sz="2800" b="0" i="0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pouze</a:t>
            </a:r>
            <a:r>
              <a:rPr kumimoji="0" lang="cs-CZ" sz="2800" b="0" i="0" u="none" strike="noStrike" kern="0" cap="none" spc="-2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onemocnění</a:t>
            </a:r>
            <a:r>
              <a:rPr kumimoji="0" lang="cs-CZ" sz="2800" b="0" i="0" u="none" strike="noStrike" kern="0" cap="none" spc="-35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v</a:t>
            </a:r>
            <a:r>
              <a:rPr kumimoji="0" lang="cs-CZ" sz="2800" b="0" i="0" u="none" strike="noStrike" kern="0" cap="none" spc="-2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epidemiích.</a:t>
            </a:r>
            <a:endParaRPr lang="cs-CZ" dirty="0">
              <a:latin typeface="+mj-lt"/>
              <a:cs typeface="Corbel"/>
            </a:endParaRPr>
          </a:p>
          <a:p>
            <a:pPr marL="469900" indent="-4572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Nejčastější</a:t>
            </a:r>
            <a:r>
              <a:rPr kumimoji="0" lang="cs-CZ" sz="2800" b="0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v</a:t>
            </a:r>
            <a:r>
              <a:rPr kumimoji="0" lang="cs-CZ" sz="2800" b="0" i="0" u="none" strike="noStrike" kern="0" cap="none" spc="-15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letních</a:t>
            </a:r>
            <a:r>
              <a:rPr kumimoji="0" lang="cs-CZ" sz="2800" b="0" i="0" u="none" strike="noStrike" kern="0" cap="none" spc="-3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měsících.</a:t>
            </a:r>
            <a:endParaRPr lang="cs-CZ" dirty="0">
              <a:latin typeface="+mj-lt"/>
              <a:cs typeface="Corbel"/>
            </a:endParaRPr>
          </a:p>
          <a:p>
            <a:pPr marL="469900" indent="-4572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Inkubační</a:t>
            </a:r>
            <a:r>
              <a:rPr kumimoji="0" lang="cs-CZ" sz="2800" b="0" i="0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doba:</a:t>
            </a:r>
            <a:r>
              <a:rPr kumimoji="0" lang="cs-CZ" sz="2800" b="0" i="0" u="none" strike="noStrike" kern="0" cap="none" spc="-15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1</a:t>
            </a:r>
            <a:r>
              <a:rPr kumimoji="0" lang="cs-CZ" sz="2800" b="0" i="0" u="none" strike="noStrike" kern="0" cap="none" spc="-15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–</a:t>
            </a:r>
            <a:r>
              <a:rPr kumimoji="0" lang="cs-CZ" sz="28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6</a:t>
            </a:r>
            <a:r>
              <a:rPr kumimoji="0" lang="cs-CZ" sz="2800" b="0" i="0" u="none" strike="noStrike" kern="0" cap="none" spc="-15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hodin</a:t>
            </a:r>
            <a:r>
              <a:rPr kumimoji="0" lang="cs-CZ" sz="2800" b="0" i="0" u="none" strike="noStrike" kern="0" cap="none" spc="-5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.</a:t>
            </a:r>
            <a:endParaRPr lang="cs-CZ" dirty="0">
              <a:latin typeface="+mj-lt"/>
              <a:cs typeface="Corbel"/>
            </a:endParaRPr>
          </a:p>
          <a:p>
            <a:pPr marL="469900" indent="-4572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Přenos:</a:t>
            </a:r>
            <a:r>
              <a:rPr kumimoji="0" lang="cs-CZ" sz="2800" b="0" i="0" u="none" strike="noStrike" kern="0" cap="none" spc="-15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kontaminovanými</a:t>
            </a:r>
            <a:r>
              <a:rPr kumimoji="0" lang="cs-CZ" sz="2800" b="0" i="0" u="none" strike="noStrike" kern="0" cap="none" spc="-3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potravinami</a:t>
            </a:r>
            <a:r>
              <a:rPr kumimoji="0" lang="cs-CZ" sz="2800" b="0" i="0" u="none" strike="noStrike" kern="0" cap="none" spc="-5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.</a:t>
            </a:r>
            <a:endParaRPr lang="cs-CZ" dirty="0">
              <a:latin typeface="+mj-lt"/>
              <a:cs typeface="Corbel"/>
            </a:endParaRPr>
          </a:p>
          <a:p>
            <a:pPr marL="469900" indent="-4572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Zdroj:</a:t>
            </a:r>
            <a:r>
              <a:rPr kumimoji="0" lang="cs-CZ" sz="2800" b="0" i="0" u="none" strike="noStrike" kern="0" cap="none" spc="-2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člověk</a:t>
            </a:r>
            <a:r>
              <a:rPr kumimoji="0" lang="cs-CZ" sz="2800" b="0" i="0" u="none" strike="noStrike" kern="0" cap="none" spc="-3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–</a:t>
            </a:r>
            <a:r>
              <a:rPr kumimoji="0" lang="cs-CZ" sz="2800" b="0" i="0" u="none" strike="noStrike" kern="0" cap="none" spc="-3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nejčastěji</a:t>
            </a:r>
            <a:r>
              <a:rPr kumimoji="0" lang="cs-CZ" sz="2800" b="0" i="0" u="none" strike="noStrike" kern="0" cap="none" spc="-35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nosič</a:t>
            </a:r>
            <a:r>
              <a:rPr kumimoji="0" lang="cs-CZ" sz="2800" b="0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stafylokoků</a:t>
            </a:r>
            <a:r>
              <a:rPr kumimoji="0" lang="cs-CZ" sz="2800" b="0" i="0" u="none" strike="noStrike" kern="0" cap="none" spc="-5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v</a:t>
            </a:r>
            <a:r>
              <a:rPr kumimoji="0" lang="cs-CZ" sz="2800" b="0" i="0" u="none" strike="noStrike" kern="0" cap="none" spc="-35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nosohltanu</a:t>
            </a:r>
            <a:r>
              <a:rPr kumimoji="0" lang="cs-CZ" sz="2800" b="0" i="0" u="none" strike="noStrike" kern="0" cap="none" spc="-55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-2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(40%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populace),</a:t>
            </a:r>
            <a:r>
              <a:rPr kumimoji="0" lang="cs-CZ" sz="2800" b="0" i="0" u="none" strike="noStrike" kern="0" cap="none" spc="-65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nebo</a:t>
            </a:r>
            <a:r>
              <a:rPr kumimoji="0" lang="cs-CZ" sz="2800" b="0" i="0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s</a:t>
            </a:r>
            <a:r>
              <a:rPr kumimoji="0" lang="cs-CZ" sz="2800" b="0" i="0" u="none" strike="noStrike" kern="0" cap="none" spc="-3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hnisavou</a:t>
            </a:r>
            <a:r>
              <a:rPr kumimoji="0" lang="cs-CZ" sz="2800" b="0" i="0" u="none" strike="noStrike" kern="0" cap="none" spc="-55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afekcí</a:t>
            </a:r>
            <a:r>
              <a:rPr kumimoji="0" lang="cs-CZ" sz="2800" b="0" i="0" u="none" strike="noStrike" kern="0" cap="none" spc="-3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na</a:t>
            </a:r>
            <a:r>
              <a:rPr kumimoji="0" lang="cs-CZ" sz="2800" b="0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kůži,</a:t>
            </a:r>
            <a:r>
              <a:rPr kumimoji="0" lang="cs-CZ" sz="2800" b="0" i="0" u="none" strike="noStrike" kern="0" cap="none" spc="-3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vzácně</a:t>
            </a:r>
            <a:r>
              <a:rPr kumimoji="0" lang="cs-CZ" sz="2800" b="0" i="0" u="none" strike="noStrike" kern="0" cap="none" spc="-35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kráva,</a:t>
            </a:r>
            <a:r>
              <a:rPr kumimoji="0" lang="cs-CZ" sz="2800" b="0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koza</a:t>
            </a:r>
            <a:r>
              <a:rPr kumimoji="0" lang="cs-CZ" sz="2800" b="0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-5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s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hnisavou</a:t>
            </a:r>
            <a:r>
              <a:rPr kumimoji="0" lang="cs-CZ" sz="2800" b="0" i="0" u="none" strike="noStrike" kern="0" cap="none" spc="-45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mastitidou. </a:t>
            </a:r>
          </a:p>
          <a:p>
            <a:pPr marL="1270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lang="cs-CZ" sz="2800" b="0" i="0" strike="noStrike" kern="0" cap="none" spc="0" normalizeH="0" baseline="0" noProof="0" dirty="0">
                <a:ln>
                  <a:noFill/>
                </a:ln>
                <a:effectLst/>
                <a:uLnTx/>
                <a:uFill>
                  <a:solidFill>
                    <a:srgbClr val="FF0000"/>
                  </a:solidFill>
                </a:uFill>
                <a:latin typeface="+mj-lt"/>
                <a:cs typeface="Corbel"/>
              </a:rPr>
              <a:t>Rizikové potraviny: smetanové</a:t>
            </a:r>
            <a:r>
              <a:rPr kumimoji="0" lang="cs-CZ" sz="2800" b="0" i="0" strike="noStrike" kern="0" cap="none" spc="-55" normalizeH="0" baseline="0" noProof="0" dirty="0">
                <a:ln>
                  <a:noFill/>
                </a:ln>
                <a:effectLst/>
                <a:uLnTx/>
                <a:uFill>
                  <a:solidFill>
                    <a:srgbClr val="FF0000"/>
                  </a:solidFill>
                </a:uFill>
                <a:latin typeface="+mj-lt"/>
                <a:cs typeface="Corbel"/>
              </a:rPr>
              <a:t> </a:t>
            </a:r>
            <a:r>
              <a:rPr kumimoji="0" lang="cs-CZ" sz="2800" b="0" i="0" strike="noStrike" kern="0" cap="none" spc="-10" normalizeH="0" baseline="0" noProof="0" dirty="0">
                <a:ln>
                  <a:noFill/>
                </a:ln>
                <a:effectLst/>
                <a:uLnTx/>
                <a:uFill>
                  <a:solidFill>
                    <a:srgbClr val="FF0000"/>
                  </a:solidFill>
                </a:uFill>
                <a:latin typeface="+mj-lt"/>
                <a:cs typeface="Corbel"/>
              </a:rPr>
              <a:t>omáčky,</a:t>
            </a:r>
            <a:r>
              <a:rPr kumimoji="0" lang="cs-CZ" sz="2800" b="0" i="0" strike="noStrike" kern="0" cap="none" spc="-40" normalizeH="0" baseline="0" noProof="0" dirty="0">
                <a:ln>
                  <a:noFill/>
                </a:ln>
                <a:effectLst/>
                <a:uLnTx/>
                <a:uFill>
                  <a:solidFill>
                    <a:srgbClr val="FF0000"/>
                  </a:solidFill>
                </a:uFill>
                <a:latin typeface="+mj-lt"/>
                <a:cs typeface="Corbel"/>
              </a:rPr>
              <a:t> </a:t>
            </a:r>
            <a:r>
              <a:rPr kumimoji="0" lang="cs-CZ" sz="2800" b="0" i="0" strike="noStrike" kern="0" cap="none" spc="0" normalizeH="0" baseline="0" noProof="0" dirty="0">
                <a:ln>
                  <a:noFill/>
                </a:ln>
                <a:effectLst/>
                <a:uLnTx/>
                <a:uFill>
                  <a:solidFill>
                    <a:srgbClr val="FF0000"/>
                  </a:solidFill>
                </a:uFill>
                <a:latin typeface="+mj-lt"/>
                <a:cs typeface="Corbel"/>
              </a:rPr>
              <a:t>masné</a:t>
            </a:r>
            <a:r>
              <a:rPr kumimoji="0" lang="cs-CZ" sz="2800" b="0" i="0" strike="noStrike" kern="0" cap="none" spc="-55" normalizeH="0" baseline="0" noProof="0" dirty="0">
                <a:ln>
                  <a:noFill/>
                </a:ln>
                <a:effectLst/>
                <a:uLnTx/>
                <a:uFill>
                  <a:solidFill>
                    <a:srgbClr val="FF0000"/>
                  </a:solidFill>
                </a:uFill>
                <a:latin typeface="+mj-lt"/>
                <a:cs typeface="Corbel"/>
              </a:rPr>
              <a:t> </a:t>
            </a:r>
            <a:r>
              <a:rPr kumimoji="0" lang="cs-CZ" sz="2800" b="0" i="0" strike="noStrike" kern="0" cap="none" spc="0" normalizeH="0" baseline="0" noProof="0" dirty="0">
                <a:ln>
                  <a:noFill/>
                </a:ln>
                <a:effectLst/>
                <a:uLnTx/>
                <a:uFill>
                  <a:solidFill>
                    <a:srgbClr val="FF0000"/>
                  </a:solidFill>
                </a:uFill>
                <a:latin typeface="+mj-lt"/>
                <a:cs typeface="Corbel"/>
              </a:rPr>
              <a:t>výrobky,</a:t>
            </a:r>
            <a:r>
              <a:rPr kumimoji="0" lang="cs-CZ" sz="2800" b="0" i="0" strike="noStrike" kern="0" cap="none" spc="-20" normalizeH="0" baseline="0" noProof="0" dirty="0">
                <a:ln>
                  <a:noFill/>
                </a:ln>
                <a:effectLst/>
                <a:uLnTx/>
                <a:uFill>
                  <a:solidFill>
                    <a:srgbClr val="FF0000"/>
                  </a:solidFill>
                </a:uFill>
                <a:latin typeface="+mj-lt"/>
                <a:cs typeface="Corbel"/>
              </a:rPr>
              <a:t> </a:t>
            </a:r>
            <a:r>
              <a:rPr kumimoji="0" lang="cs-CZ" sz="2800" b="0" i="0" strike="noStrike" kern="0" cap="none" spc="0" normalizeH="0" baseline="0" noProof="0" dirty="0">
                <a:ln>
                  <a:noFill/>
                </a:ln>
                <a:effectLst/>
                <a:uLnTx/>
                <a:uFill>
                  <a:solidFill>
                    <a:srgbClr val="FF0000"/>
                  </a:solidFill>
                </a:uFill>
                <a:latin typeface="+mj-lt"/>
                <a:cs typeface="Corbel"/>
              </a:rPr>
              <a:t>sekaná</a:t>
            </a:r>
            <a:r>
              <a:rPr kumimoji="0" lang="cs-CZ" sz="2800" b="0" i="0" strike="noStrike" kern="0" cap="none" spc="-70" normalizeH="0" baseline="0" noProof="0" dirty="0">
                <a:ln>
                  <a:noFill/>
                </a:ln>
                <a:effectLst/>
                <a:uLnTx/>
                <a:uFill>
                  <a:solidFill>
                    <a:srgbClr val="FF0000"/>
                  </a:solidFill>
                </a:uFill>
                <a:latin typeface="+mj-lt"/>
                <a:cs typeface="Corbel"/>
              </a:rPr>
              <a:t> </a:t>
            </a:r>
            <a:r>
              <a:rPr kumimoji="0" lang="cs-CZ" sz="2800" b="0" i="0" strike="noStrike" kern="0" cap="none" spc="0" normalizeH="0" baseline="0" noProof="0" dirty="0">
                <a:ln>
                  <a:noFill/>
                </a:ln>
                <a:effectLst/>
                <a:uLnTx/>
                <a:uFill>
                  <a:solidFill>
                    <a:srgbClr val="FF0000"/>
                  </a:solidFill>
                </a:uFill>
                <a:latin typeface="+mj-lt"/>
                <a:cs typeface="Corbel"/>
              </a:rPr>
              <a:t>masa,</a:t>
            </a:r>
            <a:r>
              <a:rPr kumimoji="0" lang="cs-CZ" sz="2800" b="0" i="0" strike="noStrike" kern="0" cap="none" spc="-55" normalizeH="0" baseline="0" noProof="0" dirty="0">
                <a:ln>
                  <a:noFill/>
                </a:ln>
                <a:effectLst/>
                <a:uLnTx/>
                <a:uFill>
                  <a:solidFill>
                    <a:srgbClr val="FF0000"/>
                  </a:solidFill>
                </a:uFill>
                <a:latin typeface="+mj-lt"/>
                <a:cs typeface="Corbel"/>
              </a:rPr>
              <a:t> </a:t>
            </a:r>
            <a:r>
              <a:rPr kumimoji="0" lang="cs-CZ" sz="2800" b="0" i="0" strike="noStrike" kern="0" cap="none" spc="-10" normalizeH="0" baseline="0" noProof="0" dirty="0">
                <a:ln>
                  <a:noFill/>
                </a:ln>
                <a:effectLst/>
                <a:uLnTx/>
                <a:uFill>
                  <a:solidFill>
                    <a:srgbClr val="FF0000"/>
                  </a:solidFill>
                </a:uFill>
                <a:latin typeface="+mj-lt"/>
                <a:cs typeface="Corbel"/>
              </a:rPr>
              <a:t>vaječné </a:t>
            </a:r>
            <a:r>
              <a:rPr kumimoji="0" lang="cs-CZ" sz="2800" b="0" i="0" strike="noStrike" kern="0" cap="none" spc="0" normalizeH="0" baseline="0" noProof="0" dirty="0">
                <a:ln>
                  <a:noFill/>
                </a:ln>
                <a:effectLst/>
                <a:uLnTx/>
                <a:uFill>
                  <a:solidFill>
                    <a:srgbClr val="FF0000"/>
                  </a:solidFill>
                </a:uFill>
                <a:latin typeface="+mj-lt"/>
                <a:cs typeface="Corbel"/>
              </a:rPr>
              <a:t>pokrmy,</a:t>
            </a:r>
            <a:r>
              <a:rPr kumimoji="0" lang="cs-CZ" sz="2800" b="0" i="0" strike="noStrike" kern="0" cap="none" spc="-50" normalizeH="0" baseline="0" noProof="0" dirty="0">
                <a:ln>
                  <a:noFill/>
                </a:ln>
                <a:effectLst/>
                <a:uLnTx/>
                <a:uFill>
                  <a:solidFill>
                    <a:srgbClr val="FF0000"/>
                  </a:solidFill>
                </a:uFill>
                <a:latin typeface="+mj-lt"/>
                <a:cs typeface="Corbel"/>
              </a:rPr>
              <a:t> </a:t>
            </a:r>
            <a:r>
              <a:rPr kumimoji="0" lang="cs-CZ" sz="2800" b="0" i="0" strike="noStrike" kern="0" cap="none" spc="0" normalizeH="0" baseline="0" noProof="0" dirty="0">
                <a:ln>
                  <a:noFill/>
                </a:ln>
                <a:effectLst/>
                <a:uLnTx/>
                <a:uFill>
                  <a:solidFill>
                    <a:srgbClr val="FF0000"/>
                  </a:solidFill>
                </a:uFill>
                <a:latin typeface="+mj-lt"/>
                <a:cs typeface="Corbel"/>
              </a:rPr>
              <a:t>cukrářské</a:t>
            </a:r>
            <a:r>
              <a:rPr kumimoji="0" lang="cs-CZ" sz="2800" b="0" i="0" strike="noStrike" kern="0" cap="none" spc="-50" normalizeH="0" baseline="0" noProof="0" dirty="0">
                <a:ln>
                  <a:noFill/>
                </a:ln>
                <a:effectLst/>
                <a:uLnTx/>
                <a:uFill>
                  <a:solidFill>
                    <a:srgbClr val="FF0000"/>
                  </a:solidFill>
                </a:uFill>
                <a:latin typeface="+mj-lt"/>
                <a:cs typeface="Corbel"/>
              </a:rPr>
              <a:t> </a:t>
            </a:r>
            <a:r>
              <a:rPr kumimoji="0" lang="cs-CZ" sz="2800" b="0" i="0" strike="noStrike" kern="0" cap="none" spc="0" normalizeH="0" baseline="0" noProof="0" dirty="0">
                <a:ln>
                  <a:noFill/>
                </a:ln>
                <a:effectLst/>
                <a:uLnTx/>
                <a:uFill>
                  <a:solidFill>
                    <a:srgbClr val="FF0000"/>
                  </a:solidFill>
                </a:uFill>
                <a:latin typeface="+mj-lt"/>
                <a:cs typeface="Corbel"/>
              </a:rPr>
              <a:t>výrobky,</a:t>
            </a:r>
            <a:r>
              <a:rPr kumimoji="0" lang="cs-CZ" sz="2800" b="0" i="0" strike="noStrike" kern="0" cap="none" spc="-50" normalizeH="0" baseline="0" noProof="0" dirty="0">
                <a:ln>
                  <a:noFill/>
                </a:ln>
                <a:effectLst/>
                <a:uLnTx/>
                <a:uFill>
                  <a:solidFill>
                    <a:srgbClr val="FF0000"/>
                  </a:solidFill>
                </a:uFill>
                <a:latin typeface="+mj-lt"/>
                <a:cs typeface="Corbel"/>
              </a:rPr>
              <a:t> </a:t>
            </a:r>
            <a:r>
              <a:rPr kumimoji="0" lang="cs-CZ" sz="2800" b="0" i="0" strike="noStrike" kern="0" cap="none" spc="0" normalizeH="0" baseline="0" noProof="0" dirty="0">
                <a:ln>
                  <a:noFill/>
                </a:ln>
                <a:effectLst/>
                <a:uLnTx/>
                <a:uFill>
                  <a:solidFill>
                    <a:srgbClr val="FF0000"/>
                  </a:solidFill>
                </a:uFill>
                <a:latin typeface="+mj-lt"/>
                <a:cs typeface="Corbel"/>
              </a:rPr>
              <a:t>hotová</a:t>
            </a:r>
            <a:r>
              <a:rPr kumimoji="0" lang="cs-CZ" sz="2800" b="0" i="0" strike="noStrike" kern="0" cap="none" spc="-65" normalizeH="0" baseline="0" noProof="0" dirty="0">
                <a:ln>
                  <a:noFill/>
                </a:ln>
                <a:effectLst/>
                <a:uLnTx/>
                <a:uFill>
                  <a:solidFill>
                    <a:srgbClr val="FF0000"/>
                  </a:solidFill>
                </a:uFill>
                <a:latin typeface="+mj-lt"/>
                <a:cs typeface="Corbel"/>
              </a:rPr>
              <a:t> </a:t>
            </a:r>
            <a:r>
              <a:rPr kumimoji="0" lang="cs-CZ" sz="2800" b="0" i="0" strike="noStrike" kern="0" cap="none" spc="0" normalizeH="0" baseline="0" noProof="0" dirty="0">
                <a:ln>
                  <a:noFill/>
                </a:ln>
                <a:effectLst/>
                <a:uLnTx/>
                <a:uFill>
                  <a:solidFill>
                    <a:srgbClr val="FF0000"/>
                  </a:solidFill>
                </a:uFill>
                <a:latin typeface="+mj-lt"/>
                <a:cs typeface="Corbel"/>
              </a:rPr>
              <a:t>jídla,</a:t>
            </a:r>
            <a:r>
              <a:rPr kumimoji="0" lang="cs-CZ" sz="2800" b="0" i="0" strike="noStrike" kern="0" cap="none" spc="-50" normalizeH="0" baseline="0" noProof="0" dirty="0">
                <a:ln>
                  <a:noFill/>
                </a:ln>
                <a:effectLst/>
                <a:uLnTx/>
                <a:uFill>
                  <a:solidFill>
                    <a:srgbClr val="FF0000"/>
                  </a:solidFill>
                </a:uFill>
                <a:latin typeface="+mj-lt"/>
                <a:cs typeface="Corbel"/>
              </a:rPr>
              <a:t> …</a:t>
            </a:r>
            <a:endParaRPr kumimoji="0" lang="cs-CZ" sz="2800" b="0" i="0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cs typeface="Corbel"/>
            </a:endParaRPr>
          </a:p>
          <a:p>
            <a:pPr marL="469900" indent="-457200" fontAlgn="auto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defRPr/>
            </a:pPr>
            <a:endParaRPr kumimoji="0" lang="cs-CZ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cs typeface="Corbel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9315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36B388-0A1F-7D2E-EC36-D0061A97B9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F2FBAEE-BBB8-BAD0-8EA1-2774B50E7E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B3BD75-913E-9F62-4E4F-CB23A8FF1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Stafylokoková </a:t>
            </a:r>
            <a:r>
              <a:rPr lang="cs-CZ" dirty="0" err="1"/>
              <a:t>enterotoxikóza</a:t>
            </a:r>
            <a:r>
              <a:rPr lang="cs-CZ" dirty="0"/>
              <a:t>, příznaky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C1386F1-86A6-ECE2-4FCB-40C5BF4B2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rychlý nástup: křeče v žaludku, nauzea, zvracení, někdy průjem, bez teplot!</a:t>
            </a:r>
          </a:p>
          <a:p>
            <a:r>
              <a:rPr lang="cs-CZ" dirty="0"/>
              <a:t>většinou rychlá úprava stavu (do 24 hodin)</a:t>
            </a:r>
          </a:p>
          <a:p>
            <a:endParaRPr lang="cs-CZ" dirty="0"/>
          </a:p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Potvrzení</a:t>
            </a:r>
            <a:r>
              <a:rPr kumimoji="0" lang="cs-CZ" sz="2800" b="0" i="0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diagnózy</a:t>
            </a:r>
            <a:r>
              <a:rPr kumimoji="0" lang="cs-CZ" sz="2800" b="0" i="0" u="none" strike="noStrike" kern="0" cap="none" spc="-3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se</a:t>
            </a:r>
            <a:r>
              <a:rPr kumimoji="0" lang="cs-CZ" sz="28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lang="cs-CZ" dirty="0">
                <a:latin typeface="+mj-lt"/>
                <a:cs typeface="Corbel"/>
              </a:rPr>
              <a:t>provádí</a:t>
            </a:r>
            <a:r>
              <a:rPr kumimoji="0" lang="cs-CZ" sz="28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pouze</a:t>
            </a:r>
            <a:r>
              <a:rPr kumimoji="0" lang="cs-CZ" sz="2800" b="0" i="0" u="none" strike="noStrike" kern="0" cap="none" spc="-2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u</a:t>
            </a:r>
            <a:r>
              <a:rPr kumimoji="0" lang="cs-CZ" sz="28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epidemií.</a:t>
            </a:r>
            <a:endParaRPr lang="cs-CZ" dirty="0">
              <a:latin typeface="+mj-lt"/>
              <a:cs typeface="Corbel"/>
            </a:endParaRPr>
          </a:p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Z</a:t>
            </a:r>
            <a:r>
              <a:rPr kumimoji="0" lang="cs-CZ" sz="2800" b="0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podezřelé</a:t>
            </a:r>
            <a:r>
              <a:rPr kumimoji="0" lang="cs-CZ" sz="2800" b="0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potraviny:</a:t>
            </a:r>
            <a:r>
              <a:rPr kumimoji="0" lang="cs-CZ" sz="2800" b="0" i="0" u="none" strike="noStrike" kern="0" cap="none" spc="-35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kultivačně</a:t>
            </a:r>
            <a:r>
              <a:rPr kumimoji="0" lang="cs-CZ" sz="2800" b="0" i="0" u="none" strike="noStrike" kern="0" cap="none" spc="-65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SA</a:t>
            </a:r>
            <a:r>
              <a:rPr kumimoji="0" lang="cs-CZ" sz="2800" b="0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(množství</a:t>
            </a:r>
            <a:r>
              <a:rPr kumimoji="0" lang="cs-CZ" sz="2800" b="0" i="0" u="none" strike="noStrike" kern="0" cap="none" spc="34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&gt;</a:t>
            </a:r>
            <a:r>
              <a:rPr kumimoji="0" lang="cs-CZ" sz="2800" b="0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10</a:t>
            </a:r>
            <a:r>
              <a:rPr kumimoji="0" lang="cs-CZ" sz="2800" b="0" i="0" u="none" strike="noStrike" kern="0" cap="none" spc="0" normalizeH="0" baseline="25641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5</a:t>
            </a:r>
            <a:r>
              <a:rPr kumimoji="0" lang="cs-CZ" sz="2800" b="0" i="0" u="none" strike="noStrike" kern="0" cap="none" spc="172" normalizeH="0" baseline="25641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/g)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cs typeface="Corbel"/>
            </a:endParaRPr>
          </a:p>
          <a:p>
            <a:pPr marL="2628900" marR="0" lvl="0" indent="0" defTabSz="91440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          průkazem </a:t>
            </a:r>
            <a:r>
              <a:rPr kumimoji="0" lang="cs-CZ" sz="28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toxinu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7104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19400" y="293871"/>
            <a:ext cx="10753200" cy="451576"/>
          </a:xfrm>
        </p:spPr>
        <p:txBody>
          <a:bodyPr>
            <a:noAutofit/>
          </a:bodyPr>
          <a:lstStyle/>
          <a:p>
            <a:pPr algn="ctr" eaLnBrk="1" hangingPunct="1"/>
            <a:r>
              <a:rPr lang="cs-CZ" altLang="cs-CZ" sz="3200" dirty="0"/>
              <a:t>Alimentární intoxikace </a:t>
            </a:r>
            <a:r>
              <a:rPr lang="cs-CZ" altLang="cs-CZ" sz="3200" i="1" dirty="0"/>
              <a:t>Clostridium </a:t>
            </a:r>
            <a:r>
              <a:rPr lang="cs-CZ" altLang="cs-CZ" sz="3200" i="1" dirty="0" err="1"/>
              <a:t>perfringens</a:t>
            </a:r>
            <a:r>
              <a:rPr lang="cs-CZ" altLang="cs-CZ" sz="3200" i="1" dirty="0"/>
              <a:t> </a:t>
            </a:r>
            <a:r>
              <a:rPr lang="cs-CZ" altLang="cs-CZ" sz="3200" dirty="0"/>
              <a:t>typ 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0320" y="1123832"/>
            <a:ext cx="10753200" cy="4139998"/>
          </a:xfrm>
        </p:spPr>
        <p:txBody>
          <a:bodyPr/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Výskyt:</a:t>
            </a:r>
            <a:r>
              <a:rPr kumimoji="0" lang="cs-CZ" sz="28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celosvětově,</a:t>
            </a:r>
            <a:r>
              <a:rPr kumimoji="0" lang="cs-CZ" sz="2800" b="0" i="0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v</a:t>
            </a:r>
            <a:r>
              <a:rPr kumimoji="0" lang="cs-CZ" sz="2800" b="0" i="0" u="none" strike="noStrike" kern="0" cap="none" spc="-95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ČR</a:t>
            </a:r>
            <a:r>
              <a:rPr kumimoji="0" lang="cs-CZ" sz="2800" b="0" i="0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většinou</a:t>
            </a:r>
            <a:r>
              <a:rPr kumimoji="0" lang="cs-CZ" sz="2800" b="0" i="0" u="none" strike="noStrike" kern="0" cap="none" spc="-2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jednotlivé</a:t>
            </a:r>
            <a:r>
              <a:rPr kumimoji="0" lang="cs-CZ" sz="2800" b="0" i="0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případy.</a:t>
            </a:r>
            <a:endParaRPr lang="cs-CZ" dirty="0">
              <a:latin typeface="+mj-lt"/>
              <a:cs typeface="Corbe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Zdroj: člověk</a:t>
            </a:r>
            <a:r>
              <a:rPr kumimoji="0" lang="cs-CZ" sz="2800" b="0" i="0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nebo</a:t>
            </a:r>
            <a:r>
              <a:rPr kumimoji="0" lang="cs-CZ" sz="2800" b="0" i="0" u="none" strike="noStrike" kern="0" cap="none" spc="-2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zvíře,</a:t>
            </a:r>
            <a:r>
              <a:rPr kumimoji="0" lang="cs-CZ" sz="2800" b="0" i="0" u="none" strike="noStrike" kern="0" cap="none" spc="-15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příp. půda.</a:t>
            </a:r>
          </a:p>
          <a:p>
            <a:pPr marL="12700" indent="0" fontAlgn="auto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cs-CZ" altLang="cs-CZ" dirty="0">
                <a:latin typeface="+mj-lt"/>
              </a:rPr>
              <a:t>Inkubační doba: 8 – 24 hodin (delší, protože toxin vzniká až při pasáži bakterií v tenkém střevě, je termolabilní)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Přenos:</a:t>
            </a:r>
            <a:r>
              <a:rPr kumimoji="0" lang="cs-CZ" sz="2800" b="0" i="0" u="none" strike="noStrike" kern="0" cap="none" spc="-15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nejčastěji</a:t>
            </a:r>
            <a:r>
              <a:rPr kumimoji="0" lang="cs-CZ" sz="2800" b="0" i="0" u="none" strike="noStrike" kern="0" cap="none" spc="-15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kontaminovanými</a:t>
            </a:r>
            <a:r>
              <a:rPr kumimoji="0" lang="cs-CZ" sz="2800" b="0" i="0" u="none" strike="noStrike" kern="0" cap="none" spc="-35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potravinami</a:t>
            </a:r>
            <a:r>
              <a:rPr kumimoji="0" lang="cs-CZ" sz="2800" b="0" i="0" u="none" strike="noStrike" kern="0" cap="none" spc="-3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(nedostatečně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cs typeface="Corbel"/>
            </a:endParaRPr>
          </a:p>
          <a:p>
            <a:pPr marL="19558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tepelně</a:t>
            </a:r>
            <a:r>
              <a:rPr kumimoji="0" lang="cs-CZ" sz="2800" b="0" i="0" u="none" strike="noStrike" kern="0" cap="none" spc="-35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 </a:t>
            </a:r>
            <a:r>
              <a:rPr kumimoji="0" lang="cs-CZ" sz="28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orbel"/>
              </a:rPr>
              <a:t>upravenými).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cs typeface="Corbel"/>
            </a:endParaRPr>
          </a:p>
          <a:p>
            <a:pPr eaLnBrk="1" hangingPunct="1">
              <a:lnSpc>
                <a:spcPct val="100000"/>
              </a:lnSpc>
              <a:spcAft>
                <a:spcPts val="0"/>
              </a:spcAft>
            </a:pPr>
            <a:endParaRPr lang="cs-CZ" altLang="cs-CZ" dirty="0">
              <a:latin typeface="+mj-lt"/>
            </a:endParaRPr>
          </a:p>
          <a:p>
            <a:pPr marL="72000" indent="0" eaLnBrk="1" hangingPunct="1">
              <a:lnSpc>
                <a:spcPct val="100000"/>
              </a:lnSpc>
              <a:spcAft>
                <a:spcPts val="0"/>
              </a:spcAft>
              <a:buNone/>
            </a:pPr>
            <a:r>
              <a:rPr lang="cs-CZ" altLang="cs-CZ" dirty="0">
                <a:latin typeface="+mj-lt"/>
              </a:rPr>
              <a:t>Klinický obraz: náhlý začátek, břišní kolika, masivní průjem </a:t>
            </a:r>
          </a:p>
          <a:p>
            <a:pPr eaLnBrk="1" hangingPunct="1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</a:pPr>
            <a:r>
              <a:rPr lang="cs-CZ" altLang="cs-CZ" dirty="0">
                <a:latin typeface="+mj-lt"/>
              </a:rPr>
              <a:t>   (obvykle chybí horečka, nauzea a zvracení)</a:t>
            </a:r>
          </a:p>
          <a:p>
            <a:pPr marL="72000" indent="0" eaLnBrk="1" hangingPunct="1">
              <a:lnSpc>
                <a:spcPct val="100000"/>
              </a:lnSpc>
              <a:spcAft>
                <a:spcPts val="0"/>
              </a:spcAft>
              <a:buNone/>
            </a:pPr>
            <a:r>
              <a:rPr lang="cs-CZ" altLang="cs-CZ" dirty="0">
                <a:latin typeface="+mj-lt"/>
              </a:rPr>
              <a:t>Diagnostika: bakteriologické vyšetření stolice a vzorku stravy</a:t>
            </a:r>
          </a:p>
          <a:p>
            <a:pPr marL="72000" indent="0" eaLnBrk="1" hangingPunct="1">
              <a:lnSpc>
                <a:spcPct val="100000"/>
              </a:lnSpc>
              <a:spcAft>
                <a:spcPts val="0"/>
              </a:spcAft>
              <a:buNone/>
            </a:pPr>
            <a:r>
              <a:rPr lang="cs-CZ" altLang="cs-CZ" dirty="0">
                <a:latin typeface="+mj-lt"/>
              </a:rPr>
              <a:t>Terapie: rehydratace 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744584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cs-CZ" altLang="cs-CZ" sz="4000" dirty="0"/>
              <a:t>Botulismus („</a:t>
            </a:r>
            <a:r>
              <a:rPr lang="cs-CZ" altLang="cs-CZ" sz="4000" dirty="0" err="1"/>
              <a:t>botulus</a:t>
            </a:r>
            <a:r>
              <a:rPr lang="cs-CZ" altLang="cs-CZ" sz="4000" dirty="0"/>
              <a:t>“ = lat. klobása)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315" y="1553592"/>
            <a:ext cx="9853535" cy="4550346"/>
          </a:xfrm>
        </p:spPr>
        <p:txBody>
          <a:bodyPr/>
          <a:lstStyle/>
          <a:p>
            <a:pPr eaLnBrk="1" hangingPunct="1"/>
            <a:r>
              <a:rPr lang="cs-CZ" altLang="cs-CZ" dirty="0"/>
              <a:t>Původce: </a:t>
            </a:r>
            <a:r>
              <a:rPr lang="cs-CZ" altLang="cs-CZ" i="1" dirty="0"/>
              <a:t>Clostridium </a:t>
            </a:r>
            <a:r>
              <a:rPr lang="cs-CZ" altLang="cs-CZ" i="1" dirty="0" err="1"/>
              <a:t>botulinum</a:t>
            </a:r>
            <a:r>
              <a:rPr lang="cs-CZ" altLang="cs-CZ" i="1" dirty="0"/>
              <a:t> </a:t>
            </a:r>
            <a:r>
              <a:rPr lang="cs-CZ" altLang="cs-CZ" dirty="0"/>
              <a:t>typy A – G (v Evropě typ B), G+ tyčka, anaerobní, sporulující, </a:t>
            </a:r>
            <a:r>
              <a:rPr lang="cs-CZ" altLang="cs-CZ" dirty="0" err="1"/>
              <a:t>spóry</a:t>
            </a:r>
            <a:r>
              <a:rPr lang="cs-CZ" altLang="cs-CZ" dirty="0"/>
              <a:t> odolné (vydrží i var několik minut!</a:t>
            </a:r>
            <a:r>
              <a:rPr lang="cs-CZ" altLang="cs-CZ" dirty="0">
                <a:cs typeface="Tahoma" pitchFamily="34" charset="0"/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dirty="0"/>
              <a:t>Výskyt </a:t>
            </a:r>
            <a:r>
              <a:rPr lang="cs-CZ" altLang="cs-CZ" i="1" dirty="0"/>
              <a:t>Cl. </a:t>
            </a:r>
            <a:r>
              <a:rPr lang="cs-CZ" altLang="cs-CZ" i="1" dirty="0" err="1"/>
              <a:t>botulinum</a:t>
            </a:r>
            <a:r>
              <a:rPr lang="cs-CZ" altLang="cs-CZ" i="1" dirty="0"/>
              <a:t>: </a:t>
            </a:r>
          </a:p>
          <a:p>
            <a:r>
              <a:rPr lang="cs-CZ" altLang="cs-CZ" b="1" dirty="0"/>
              <a:t>ve střevě lidí a zvířat (prase, ryby)</a:t>
            </a:r>
          </a:p>
          <a:p>
            <a:pPr eaLnBrk="1" hangingPunct="1"/>
            <a:r>
              <a:rPr lang="cs-CZ" altLang="cs-CZ" b="1" dirty="0"/>
              <a:t>v půdě</a:t>
            </a:r>
          </a:p>
          <a:p>
            <a:pPr eaLnBrk="1" hangingPunct="1"/>
            <a:r>
              <a:rPr lang="cs-CZ" altLang="cs-CZ" b="1" dirty="0"/>
              <a:t>ve vodě</a:t>
            </a:r>
          </a:p>
          <a:p>
            <a:pPr eaLnBrk="1" hangingPunct="1"/>
            <a:endParaRPr lang="cs-CZ" altLang="cs-CZ" dirty="0">
              <a:cs typeface="Tahoma" pitchFamily="34" charset="0"/>
            </a:endParaRPr>
          </a:p>
          <a:p>
            <a:pPr eaLnBrk="1" hangingPunct="1"/>
            <a:r>
              <a:rPr lang="cs-CZ" altLang="cs-CZ" dirty="0"/>
              <a:t>vegetativní forma produkuje </a:t>
            </a:r>
            <a:r>
              <a:rPr lang="cs-CZ" altLang="cs-CZ" b="1" dirty="0"/>
              <a:t>termolabilní neurotoxin  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b="1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788972"/>
          </a:xfrm>
        </p:spPr>
        <p:txBody>
          <a:bodyPr anchor="ctr"/>
          <a:lstStyle/>
          <a:p>
            <a:pPr algn="ctr" eaLnBrk="1" hangingPunct="1"/>
            <a:r>
              <a:rPr lang="cs-CZ" altLang="cs-CZ" dirty="0"/>
              <a:t>Botulismus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29305"/>
            <a:ext cx="10515600" cy="516680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200" dirty="0"/>
              <a:t>Přenos: alimentární (kontaminace potravin)</a:t>
            </a:r>
          </a:p>
          <a:p>
            <a:pPr eaLnBrk="1" hangingPunct="1"/>
            <a:endParaRPr lang="cs-CZ" altLang="cs-CZ" sz="3200" dirty="0"/>
          </a:p>
          <a:p>
            <a:pPr eaLnBrk="1" hangingPunct="1"/>
            <a:r>
              <a:rPr lang="cs-CZ" altLang="cs-CZ" sz="3200" dirty="0"/>
              <a:t>Rizikové potraviny: </a:t>
            </a:r>
          </a:p>
          <a:p>
            <a:pPr lvl="1" eaLnBrk="1" hangingPunct="1"/>
            <a:r>
              <a:rPr lang="cs-CZ" altLang="cs-CZ" sz="3200" dirty="0"/>
              <a:t>   produkty domácích zabijaček</a:t>
            </a:r>
          </a:p>
          <a:p>
            <a:pPr lvl="1" eaLnBrk="1" hangingPunct="1"/>
            <a:r>
              <a:rPr lang="cs-CZ" altLang="cs-CZ" sz="3200" dirty="0"/>
              <a:t>   doma nakládaná zelenina</a:t>
            </a:r>
          </a:p>
          <a:p>
            <a:pPr lvl="1" eaLnBrk="1" hangingPunct="1"/>
            <a:r>
              <a:rPr lang="cs-CZ" altLang="cs-CZ" sz="3200" dirty="0"/>
              <a:t>   doma zavařované kompoty</a:t>
            </a:r>
          </a:p>
          <a:p>
            <a:pPr lvl="1" eaLnBrk="1" hangingPunct="1"/>
            <a:endParaRPr lang="cs-CZ" altLang="cs-CZ" sz="3200" dirty="0"/>
          </a:p>
          <a:p>
            <a:pPr marL="457200" lvl="1" indent="0">
              <a:buNone/>
            </a:pPr>
            <a:endParaRPr lang="cs-CZ" altLang="cs-CZ" sz="3200" dirty="0"/>
          </a:p>
          <a:p>
            <a:pPr marL="457200" lvl="1" indent="0">
              <a:buNone/>
            </a:pPr>
            <a:endParaRPr lang="cs-CZ" altLang="cs-CZ" sz="3200" dirty="0"/>
          </a:p>
          <a:p>
            <a:pPr marL="0" indent="0">
              <a:buNone/>
            </a:pPr>
            <a:r>
              <a:rPr lang="cs-CZ" altLang="cs-CZ" sz="1100" dirty="0"/>
              <a:t>Zdroj: https://www.healthycanning.com/botulism/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1949CBC-5968-4AD7-97C2-E4857F2F6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025" y="2193893"/>
            <a:ext cx="2425083" cy="36376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85</TotalTime>
  <Words>735</Words>
  <Application>Microsoft Office PowerPoint</Application>
  <PresentationFormat>Širokoúhlá obrazovka</PresentationFormat>
  <Paragraphs>114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Tahoma</vt:lpstr>
      <vt:lpstr>Wingdings</vt:lpstr>
      <vt:lpstr>Prezentace_MU_CZ</vt:lpstr>
      <vt:lpstr>Alimentární enterotoxikozy Bohdana Rezková, Eva Pernicová podzim 2022 Ústav veřejného zdraví </vt:lpstr>
      <vt:lpstr>Charakteristika enterotoxikóz</vt:lpstr>
      <vt:lpstr>Přehled</vt:lpstr>
      <vt:lpstr>Stafylokoková enterotoxikóza Staphylococcus aureus, SA</vt:lpstr>
      <vt:lpstr>Stafylokoková enterotoxikóza</vt:lpstr>
      <vt:lpstr>Stafylokoková enterotoxikóza, příznaky</vt:lpstr>
      <vt:lpstr>Alimentární intoxikace Clostridium perfringens typ A</vt:lpstr>
      <vt:lpstr>Botulismus („botulus“ = lat. klobása)</vt:lpstr>
      <vt:lpstr>Botulismus</vt:lpstr>
      <vt:lpstr>Botulismus</vt:lpstr>
      <vt:lpstr>Botulismus, klin. obraz a princip účinku toxinu</vt:lpstr>
      <vt:lpstr>Botulismus</vt:lpstr>
      <vt:lpstr>Kojenecký botulismus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xavik@post.cz</dc:creator>
  <cp:lastModifiedBy>xavik@post.cz</cp:lastModifiedBy>
  <cp:revision>15</cp:revision>
  <cp:lastPrinted>1601-01-01T00:00:00Z</cp:lastPrinted>
  <dcterms:created xsi:type="dcterms:W3CDTF">2022-01-31T19:21:31Z</dcterms:created>
  <dcterms:modified xsi:type="dcterms:W3CDTF">2022-10-22T10:48:13Z</dcterms:modified>
</cp:coreProperties>
</file>