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42"/>
  </p:notesMasterIdLst>
  <p:handoutMasterIdLst>
    <p:handoutMasterId r:id="rId43"/>
  </p:handoutMasterIdLst>
  <p:sldIdLst>
    <p:sldId id="327" r:id="rId2"/>
    <p:sldId id="328" r:id="rId3"/>
    <p:sldId id="329" r:id="rId4"/>
    <p:sldId id="330" r:id="rId5"/>
    <p:sldId id="331" r:id="rId6"/>
    <p:sldId id="332" r:id="rId7"/>
    <p:sldId id="333" r:id="rId8"/>
    <p:sldId id="334" r:id="rId9"/>
    <p:sldId id="367" r:id="rId10"/>
    <p:sldId id="335" r:id="rId11"/>
    <p:sldId id="336" r:id="rId12"/>
    <p:sldId id="337" r:id="rId13"/>
    <p:sldId id="338" r:id="rId14"/>
    <p:sldId id="339" r:id="rId15"/>
    <p:sldId id="340" r:id="rId16"/>
    <p:sldId id="341" r:id="rId17"/>
    <p:sldId id="346" r:id="rId18"/>
    <p:sldId id="347" r:id="rId19"/>
    <p:sldId id="348" r:id="rId20"/>
    <p:sldId id="349" r:id="rId21"/>
    <p:sldId id="350" r:id="rId22"/>
    <p:sldId id="368" r:id="rId23"/>
    <p:sldId id="369" r:id="rId24"/>
    <p:sldId id="370" r:id="rId25"/>
    <p:sldId id="351" r:id="rId26"/>
    <p:sldId id="352" r:id="rId27"/>
    <p:sldId id="353" r:id="rId28"/>
    <p:sldId id="354" r:id="rId29"/>
    <p:sldId id="371" r:id="rId30"/>
    <p:sldId id="355" r:id="rId31"/>
    <p:sldId id="356" r:id="rId32"/>
    <p:sldId id="357" r:id="rId33"/>
    <p:sldId id="358" r:id="rId34"/>
    <p:sldId id="359" r:id="rId35"/>
    <p:sldId id="360" r:id="rId36"/>
    <p:sldId id="361" r:id="rId37"/>
    <p:sldId id="363" r:id="rId38"/>
    <p:sldId id="364" r:id="rId39"/>
    <p:sldId id="372" r:id="rId40"/>
    <p:sldId id="365" r:id="rId4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avik@post.cz" initials="x" lastIdx="1" clrIdx="0">
    <p:extLst>
      <p:ext uri="{19B8F6BF-5375-455C-9EA6-DF929625EA0E}">
        <p15:presenceInfo xmlns:p15="http://schemas.microsoft.com/office/powerpoint/2012/main" userId="a4f8616360c2d9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2" autoAdjust="0"/>
    <p:restoredTop sz="95768" autoAdjust="0"/>
  </p:normalViewPr>
  <p:slideViewPr>
    <p:cSldViewPr snapToGrid="0">
      <p:cViewPr varScale="1">
        <p:scale>
          <a:sx n="86" d="100"/>
          <a:sy n="86" d="100"/>
        </p:scale>
        <p:origin x="557" y="67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sphweb.bumc.bu.edu/otlt/mph-modules/ph/ph709_influenza/PH709_Influenza4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9606277-1759-E9AC-352C-42C921D3E6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55318CE-BAC2-3BC7-DED5-F5A2D8BF6A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5C11DBA-CE31-ABCE-74EC-69EBAC4FC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200" y="2155808"/>
            <a:ext cx="11361600" cy="1171580"/>
          </a:xfrm>
        </p:spPr>
        <p:txBody>
          <a:bodyPr/>
          <a:lstStyle/>
          <a:p>
            <a:pPr algn="ctr"/>
            <a:r>
              <a:rPr lang="cs-CZ" dirty="0"/>
              <a:t>Respirační infekce</a:t>
            </a:r>
          </a:p>
        </p:txBody>
      </p:sp>
      <p:sp>
        <p:nvSpPr>
          <p:cNvPr id="6" name="Podnadpis 5">
            <a:extLst>
              <a:ext uri="{FF2B5EF4-FFF2-40B4-BE49-F238E27FC236}">
                <a16:creationId xmlns:a16="http://schemas.microsoft.com/office/drawing/2014/main" id="{A236E206-394F-0B64-204E-CF1F814B0A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cs-CZ" sz="3000" dirty="0"/>
              <a:t>Bohdana Rezková, Eva Pernicová</a:t>
            </a:r>
          </a:p>
          <a:p>
            <a:pPr algn="ctr"/>
            <a:r>
              <a:rPr lang="cs-CZ" sz="3000" dirty="0" err="1"/>
              <a:t>Fyzio</a:t>
            </a:r>
            <a:r>
              <a:rPr lang="cs-CZ" sz="3000" dirty="0"/>
              <a:t> podzim 2022</a:t>
            </a:r>
          </a:p>
        </p:txBody>
      </p:sp>
    </p:spTree>
    <p:extLst>
      <p:ext uri="{BB962C8B-B14F-4D97-AF65-F5344CB8AC3E}">
        <p14:creationId xmlns:p14="http://schemas.microsoft.com/office/powerpoint/2010/main" val="3952816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CD6E77A-2344-04C3-359D-23A54EAEE9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885531F-9C7C-CE20-8179-89440AD3A3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AE5296B-5650-681D-CBFF-C532858F9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462547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Původci – viry, charakteristika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09FFE7C-ECA5-455F-4790-A5475F28C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05017"/>
            <a:ext cx="11051790" cy="4526983"/>
          </a:xfrm>
        </p:spPr>
        <p:txBody>
          <a:bodyPr/>
          <a:lstStyle/>
          <a:p>
            <a:pPr marL="192405" marR="5080" indent="-180340">
              <a:lnSpc>
                <a:spcPct val="107100"/>
              </a:lnSpc>
              <a:spcBef>
                <a:spcPts val="100"/>
              </a:spcBef>
              <a:tabLst>
                <a:tab pos="192405" algn="l"/>
              </a:tabLst>
            </a:pPr>
            <a:r>
              <a:rPr lang="cs-CZ" dirty="0">
                <a:latin typeface="Arial"/>
                <a:cs typeface="Arial"/>
              </a:rPr>
              <a:t>p</a:t>
            </a:r>
            <a:r>
              <a:rPr lang="cs-CZ" sz="2800" dirty="0">
                <a:latin typeface="Arial"/>
                <a:cs typeface="Arial"/>
              </a:rPr>
              <a:t>řevážně</a:t>
            </a:r>
            <a:r>
              <a:rPr lang="cs-CZ" sz="2800" spc="-8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vyvolané</a:t>
            </a:r>
            <a:r>
              <a:rPr lang="cs-CZ" sz="2800" spc="-85" dirty="0">
                <a:latin typeface="Arial"/>
                <a:cs typeface="Arial"/>
              </a:rPr>
              <a:t> </a:t>
            </a:r>
            <a:r>
              <a:rPr lang="cs-CZ" sz="2800" b="1" dirty="0">
                <a:latin typeface="Arial"/>
                <a:cs typeface="Arial"/>
              </a:rPr>
              <a:t>obaleným</a:t>
            </a:r>
            <a:r>
              <a:rPr lang="cs-CZ" sz="2800" dirty="0">
                <a:latin typeface="Arial"/>
                <a:cs typeface="Arial"/>
              </a:rPr>
              <a:t>i</a:t>
            </a:r>
            <a:r>
              <a:rPr lang="cs-CZ" sz="2800" spc="-7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viry</a:t>
            </a:r>
            <a:r>
              <a:rPr lang="cs-CZ" sz="2800" spc="-4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–</a:t>
            </a:r>
            <a:r>
              <a:rPr lang="cs-CZ" sz="2800" spc="-7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obal</a:t>
            </a:r>
            <a:r>
              <a:rPr lang="cs-CZ" sz="2800" spc="-8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umožňuje</a:t>
            </a:r>
            <a:r>
              <a:rPr lang="cs-CZ" sz="2800" spc="-65" dirty="0">
                <a:latin typeface="Arial"/>
                <a:cs typeface="Arial"/>
              </a:rPr>
              <a:t> </a:t>
            </a:r>
            <a:r>
              <a:rPr lang="cs-CZ" sz="2800" spc="-10" dirty="0">
                <a:latin typeface="Arial"/>
                <a:cs typeface="Arial"/>
              </a:rPr>
              <a:t>proniknout </a:t>
            </a:r>
            <a:r>
              <a:rPr lang="cs-CZ" sz="2800" dirty="0">
                <a:latin typeface="Arial"/>
                <a:cs typeface="Arial"/>
              </a:rPr>
              <a:t>hlenovou</a:t>
            </a:r>
            <a:r>
              <a:rPr lang="cs-CZ" sz="2800" spc="-8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vrstvou</a:t>
            </a:r>
            <a:r>
              <a:rPr lang="cs-CZ" sz="2800" spc="-10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k</a:t>
            </a:r>
            <a:r>
              <a:rPr lang="cs-CZ" sz="2800" spc="-8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respiračnímu</a:t>
            </a:r>
            <a:r>
              <a:rPr lang="cs-CZ" sz="2800" spc="-80" dirty="0">
                <a:latin typeface="Arial"/>
                <a:cs typeface="Arial"/>
              </a:rPr>
              <a:t> </a:t>
            </a:r>
            <a:r>
              <a:rPr lang="cs-CZ" sz="2800" spc="-10" dirty="0">
                <a:latin typeface="Arial"/>
                <a:cs typeface="Arial"/>
              </a:rPr>
              <a:t>epitelu.</a:t>
            </a:r>
          </a:p>
          <a:p>
            <a:pPr marL="192405" marR="5080" indent="-180340">
              <a:lnSpc>
                <a:spcPct val="107100"/>
              </a:lnSpc>
              <a:spcBef>
                <a:spcPts val="100"/>
              </a:spcBef>
              <a:tabLst>
                <a:tab pos="192405" algn="l"/>
              </a:tabLst>
            </a:pPr>
            <a:endParaRPr lang="cs-CZ" sz="2800" dirty="0">
              <a:latin typeface="Arial"/>
              <a:cs typeface="Arial"/>
            </a:endParaRPr>
          </a:p>
          <a:p>
            <a:pPr marL="12065" marR="316230" indent="0">
              <a:lnSpc>
                <a:spcPts val="3600"/>
              </a:lnSpc>
              <a:spcBef>
                <a:spcPts val="160"/>
              </a:spcBef>
              <a:buNone/>
              <a:tabLst>
                <a:tab pos="192405" algn="l"/>
              </a:tabLst>
            </a:pPr>
            <a:r>
              <a:rPr lang="cs-CZ" dirty="0">
                <a:latin typeface="Arial"/>
                <a:cs typeface="Arial"/>
              </a:rPr>
              <a:t>N</a:t>
            </a:r>
            <a:r>
              <a:rPr lang="cs-CZ" sz="2800" dirty="0">
                <a:latin typeface="Arial"/>
                <a:cs typeface="Arial"/>
              </a:rPr>
              <a:t>eobalené</a:t>
            </a:r>
            <a:r>
              <a:rPr lang="cs-CZ" sz="2800" spc="-7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pouze</a:t>
            </a:r>
            <a:r>
              <a:rPr lang="cs-CZ" sz="2800" spc="-7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rhinoviry</a:t>
            </a:r>
            <a:r>
              <a:rPr lang="cs-CZ" sz="2800" spc="-7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(rýma)</a:t>
            </a:r>
            <a:r>
              <a:rPr lang="cs-CZ" sz="2800" spc="-8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–</a:t>
            </a:r>
            <a:r>
              <a:rPr lang="cs-CZ" sz="2800" spc="-10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napadají</a:t>
            </a:r>
            <a:r>
              <a:rPr lang="cs-CZ" sz="2800" spc="-8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zejména</a:t>
            </a:r>
            <a:r>
              <a:rPr lang="cs-CZ" sz="2800" spc="-80" dirty="0">
                <a:latin typeface="Arial"/>
                <a:cs typeface="Arial"/>
              </a:rPr>
              <a:t> </a:t>
            </a:r>
            <a:r>
              <a:rPr lang="cs-CZ" sz="2800" spc="-10" dirty="0">
                <a:latin typeface="Arial"/>
                <a:cs typeface="Arial"/>
              </a:rPr>
              <a:t>nosní </a:t>
            </a:r>
            <a:r>
              <a:rPr lang="cs-CZ" sz="2800" dirty="0">
                <a:latin typeface="Arial"/>
                <a:cs typeface="Arial"/>
              </a:rPr>
              <a:t>sliznici,</a:t>
            </a:r>
            <a:r>
              <a:rPr lang="cs-CZ" sz="2800" spc="-7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kde</a:t>
            </a:r>
            <a:r>
              <a:rPr lang="cs-CZ" sz="2800" spc="-7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není</a:t>
            </a:r>
            <a:r>
              <a:rPr lang="cs-CZ" sz="2800" spc="-6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hlenová</a:t>
            </a:r>
            <a:r>
              <a:rPr lang="cs-CZ" sz="2800" spc="-55" dirty="0">
                <a:latin typeface="Arial"/>
                <a:cs typeface="Arial"/>
              </a:rPr>
              <a:t> </a:t>
            </a:r>
            <a:r>
              <a:rPr lang="cs-CZ" sz="2800" spc="-10" dirty="0">
                <a:latin typeface="Arial"/>
                <a:cs typeface="Arial"/>
              </a:rPr>
              <a:t>vrstva.</a:t>
            </a:r>
            <a:endParaRPr lang="cs-CZ" sz="2800" dirty="0">
              <a:latin typeface="Arial"/>
              <a:cs typeface="Arial"/>
            </a:endParaRPr>
          </a:p>
          <a:p>
            <a:pPr marL="12065" marR="168275" indent="0">
              <a:lnSpc>
                <a:spcPts val="3600"/>
              </a:lnSpc>
              <a:spcBef>
                <a:spcPts val="5"/>
              </a:spcBef>
              <a:buNone/>
              <a:tabLst>
                <a:tab pos="192405" algn="l"/>
              </a:tabLst>
            </a:pPr>
            <a:r>
              <a:rPr lang="cs-CZ" sz="2800" dirty="0">
                <a:latin typeface="Arial"/>
                <a:cs typeface="Arial"/>
              </a:rPr>
              <a:t>Většinou</a:t>
            </a:r>
            <a:r>
              <a:rPr lang="cs-CZ" sz="2800" spc="-8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napadají</a:t>
            </a:r>
            <a:r>
              <a:rPr lang="cs-CZ" sz="2800" spc="-90" dirty="0">
                <a:latin typeface="Arial"/>
                <a:cs typeface="Arial"/>
              </a:rPr>
              <a:t> </a:t>
            </a:r>
            <a:r>
              <a:rPr lang="cs-CZ" sz="2800" b="1" dirty="0">
                <a:latin typeface="Arial"/>
                <a:cs typeface="Arial"/>
              </a:rPr>
              <a:t>pouze</a:t>
            </a:r>
            <a:r>
              <a:rPr lang="cs-CZ" sz="2800" b="1" spc="-75" dirty="0">
                <a:latin typeface="Arial"/>
                <a:cs typeface="Arial"/>
              </a:rPr>
              <a:t> </a:t>
            </a:r>
            <a:r>
              <a:rPr lang="cs-CZ" sz="2800" b="1" dirty="0">
                <a:latin typeface="Arial"/>
                <a:cs typeface="Arial"/>
              </a:rPr>
              <a:t>respirační</a:t>
            </a:r>
            <a:r>
              <a:rPr lang="cs-CZ" sz="2800" b="1" spc="-90" dirty="0">
                <a:latin typeface="Arial"/>
                <a:cs typeface="Arial"/>
              </a:rPr>
              <a:t> </a:t>
            </a:r>
            <a:r>
              <a:rPr lang="cs-CZ" sz="2800" b="1" dirty="0">
                <a:latin typeface="Arial"/>
                <a:cs typeface="Arial"/>
              </a:rPr>
              <a:t>epitel</a:t>
            </a:r>
            <a:r>
              <a:rPr lang="cs-CZ" sz="2800" dirty="0">
                <a:latin typeface="Arial"/>
                <a:cs typeface="Arial"/>
              </a:rPr>
              <a:t>,</a:t>
            </a:r>
            <a:r>
              <a:rPr lang="cs-CZ" sz="2800" spc="-8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viry</a:t>
            </a:r>
            <a:r>
              <a:rPr lang="cs-CZ" sz="2800" spc="-9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se</a:t>
            </a:r>
            <a:r>
              <a:rPr lang="cs-CZ" sz="2800" spc="-90" dirty="0">
                <a:latin typeface="Arial"/>
                <a:cs typeface="Arial"/>
              </a:rPr>
              <a:t> </a:t>
            </a:r>
            <a:r>
              <a:rPr lang="cs-CZ" spc="-10" dirty="0">
                <a:latin typeface="Arial"/>
                <a:cs typeface="Arial"/>
              </a:rPr>
              <a:t>většinou</a:t>
            </a:r>
            <a:r>
              <a:rPr lang="cs-CZ" sz="2800" spc="-1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nedostávají</a:t>
            </a:r>
            <a:r>
              <a:rPr lang="cs-CZ" sz="2800" spc="-7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do</a:t>
            </a:r>
            <a:r>
              <a:rPr lang="cs-CZ" sz="2800" spc="-7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krve</a:t>
            </a:r>
            <a:r>
              <a:rPr lang="cs-CZ" sz="2800" spc="-7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a</a:t>
            </a:r>
            <a:r>
              <a:rPr lang="cs-CZ" sz="2800" spc="-7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nepostihují</a:t>
            </a:r>
            <a:r>
              <a:rPr lang="cs-CZ" sz="2800" spc="-6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jiné</a:t>
            </a:r>
            <a:r>
              <a:rPr lang="cs-CZ" sz="2800" spc="-7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orgány</a:t>
            </a:r>
            <a:r>
              <a:rPr lang="cs-CZ" sz="2800" spc="-5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(kromě</a:t>
            </a:r>
            <a:r>
              <a:rPr lang="cs-CZ" sz="2800" spc="-70" dirty="0">
                <a:latin typeface="Arial"/>
                <a:cs typeface="Arial"/>
              </a:rPr>
              <a:t> </a:t>
            </a:r>
            <a:r>
              <a:rPr lang="cs-CZ" sz="2800" spc="-10" dirty="0">
                <a:latin typeface="Arial"/>
                <a:cs typeface="Arial"/>
              </a:rPr>
              <a:t>chřipky a COVID-19).</a:t>
            </a:r>
            <a:endParaRPr lang="cs-CZ" sz="2800" dirty="0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80"/>
              </a:spcBef>
              <a:buNone/>
              <a:tabLst>
                <a:tab pos="192405" algn="l"/>
              </a:tabLst>
            </a:pPr>
            <a:r>
              <a:rPr lang="cs-CZ" dirty="0">
                <a:latin typeface="Arial"/>
                <a:cs typeface="Arial"/>
              </a:rPr>
              <a:t>M</a:t>
            </a:r>
            <a:r>
              <a:rPr lang="cs-CZ" sz="2800" dirty="0">
                <a:latin typeface="Arial"/>
                <a:cs typeface="Arial"/>
              </a:rPr>
              <a:t>ají</a:t>
            </a:r>
            <a:r>
              <a:rPr lang="cs-CZ" sz="2800" spc="-7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většinou</a:t>
            </a:r>
            <a:r>
              <a:rPr lang="cs-CZ" sz="2800" spc="-70" dirty="0">
                <a:latin typeface="Arial"/>
                <a:cs typeface="Arial"/>
              </a:rPr>
              <a:t> </a:t>
            </a:r>
            <a:r>
              <a:rPr lang="cs-CZ" sz="2800" b="1" dirty="0">
                <a:latin typeface="Arial"/>
                <a:cs typeface="Arial"/>
              </a:rPr>
              <a:t>akutní</a:t>
            </a:r>
            <a:r>
              <a:rPr lang="cs-CZ" sz="2800" b="1" spc="-75" dirty="0">
                <a:latin typeface="Arial"/>
                <a:cs typeface="Arial"/>
              </a:rPr>
              <a:t> </a:t>
            </a:r>
            <a:r>
              <a:rPr lang="cs-CZ" sz="2800" b="1" dirty="0">
                <a:latin typeface="Arial"/>
                <a:cs typeface="Arial"/>
              </a:rPr>
              <a:t>průběh</a:t>
            </a:r>
            <a:r>
              <a:rPr lang="cs-CZ" sz="2800" b="1" spc="-80" dirty="0">
                <a:latin typeface="Arial"/>
                <a:cs typeface="Arial"/>
              </a:rPr>
              <a:t> </a:t>
            </a:r>
            <a:r>
              <a:rPr lang="cs-CZ" sz="2800" b="1" dirty="0">
                <a:latin typeface="Arial"/>
                <a:cs typeface="Arial"/>
              </a:rPr>
              <a:t>s</a:t>
            </a:r>
            <a:r>
              <a:rPr lang="cs-CZ" sz="2800" b="1" spc="-65" dirty="0">
                <a:latin typeface="Arial"/>
                <a:cs typeface="Arial"/>
              </a:rPr>
              <a:t> </a:t>
            </a:r>
            <a:r>
              <a:rPr lang="cs-CZ" sz="2800" b="1" dirty="0">
                <a:latin typeface="Arial"/>
                <a:cs typeface="Arial"/>
              </a:rPr>
              <a:t>krátkou</a:t>
            </a:r>
            <a:r>
              <a:rPr lang="cs-CZ" sz="2800" b="1" spc="-80" dirty="0">
                <a:latin typeface="Arial"/>
                <a:cs typeface="Arial"/>
              </a:rPr>
              <a:t> </a:t>
            </a:r>
            <a:r>
              <a:rPr lang="cs-CZ" sz="2800" b="1" dirty="0">
                <a:latin typeface="Arial"/>
                <a:cs typeface="Arial"/>
              </a:rPr>
              <a:t>inkubační</a:t>
            </a:r>
            <a:r>
              <a:rPr lang="cs-CZ" sz="2800" b="1" spc="-75" dirty="0">
                <a:latin typeface="Arial"/>
                <a:cs typeface="Arial"/>
              </a:rPr>
              <a:t> </a:t>
            </a:r>
            <a:r>
              <a:rPr lang="cs-CZ" sz="2800" b="1" spc="-10" dirty="0">
                <a:latin typeface="Arial"/>
                <a:cs typeface="Arial"/>
              </a:rPr>
              <a:t>dobou</a:t>
            </a:r>
            <a:r>
              <a:rPr lang="cs-CZ" sz="2800" spc="-10" dirty="0">
                <a:latin typeface="Arial"/>
                <a:cs typeface="Arial"/>
              </a:rPr>
              <a:t>.</a:t>
            </a:r>
            <a:endParaRPr lang="cs-CZ" sz="2800" dirty="0">
              <a:latin typeface="Arial"/>
              <a:cs typeface="Arial"/>
            </a:endParaRPr>
          </a:p>
          <a:p>
            <a:pPr marL="12065" marR="1080135" indent="0">
              <a:lnSpc>
                <a:spcPts val="3600"/>
              </a:lnSpc>
              <a:spcBef>
                <a:spcPts val="100"/>
              </a:spcBef>
              <a:buNone/>
              <a:tabLst>
                <a:tab pos="192405" algn="l"/>
              </a:tabLst>
            </a:pPr>
            <a:r>
              <a:rPr lang="cs-CZ" sz="2800" dirty="0">
                <a:latin typeface="Arial"/>
                <a:cs typeface="Arial"/>
              </a:rPr>
              <a:t>Imunita bývá krátkodobá.</a:t>
            </a:r>
          </a:p>
          <a:p>
            <a:pPr marL="72000" indent="0">
              <a:buNone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070921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620DE13-495A-E566-8988-79390BD523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2F44A9-F1D8-8093-72DE-F8123EA614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9F83D03-6E96-8965-0088-4E7331913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278212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Chřipka - původce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EE821D9-0D55-400D-5780-CB4172021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861133"/>
            <a:ext cx="10753200" cy="5894774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335"/>
              </a:spcBef>
              <a:buNone/>
              <a:tabLst>
                <a:tab pos="205104" algn="l"/>
              </a:tabLst>
            </a:pPr>
            <a:r>
              <a:rPr lang="cs-CZ" dirty="0" err="1">
                <a:latin typeface="Arial"/>
                <a:cs typeface="Arial"/>
              </a:rPr>
              <a:t>Ortomyxovirus</a:t>
            </a:r>
            <a:r>
              <a:rPr lang="cs-CZ" spc="-45" dirty="0">
                <a:latin typeface="Arial"/>
                <a:cs typeface="Arial"/>
              </a:rPr>
              <a:t>; </a:t>
            </a:r>
            <a:r>
              <a:rPr lang="cs-CZ" dirty="0">
                <a:latin typeface="Arial"/>
                <a:cs typeface="Arial"/>
              </a:rPr>
              <a:t>typy</a:t>
            </a:r>
            <a:r>
              <a:rPr lang="cs-CZ" spc="-60" dirty="0">
                <a:latin typeface="Arial"/>
                <a:cs typeface="Arial"/>
              </a:rPr>
              <a:t> </a:t>
            </a:r>
            <a:r>
              <a:rPr lang="cs-CZ" dirty="0">
                <a:latin typeface="Arial"/>
                <a:cs typeface="Arial"/>
              </a:rPr>
              <a:t>A,</a:t>
            </a:r>
            <a:r>
              <a:rPr lang="cs-CZ" spc="-65" dirty="0">
                <a:latin typeface="Arial"/>
                <a:cs typeface="Arial"/>
              </a:rPr>
              <a:t> </a:t>
            </a:r>
            <a:r>
              <a:rPr lang="cs-CZ" dirty="0">
                <a:latin typeface="Arial"/>
                <a:cs typeface="Arial"/>
              </a:rPr>
              <a:t>B,</a:t>
            </a:r>
            <a:r>
              <a:rPr lang="cs-CZ" spc="-65" dirty="0">
                <a:latin typeface="Arial"/>
                <a:cs typeface="Arial"/>
              </a:rPr>
              <a:t> </a:t>
            </a:r>
            <a:r>
              <a:rPr lang="cs-CZ" spc="-25" dirty="0">
                <a:latin typeface="Arial"/>
                <a:cs typeface="Arial"/>
              </a:rPr>
              <a:t>C.</a:t>
            </a:r>
            <a:endParaRPr lang="cs-CZ" dirty="0">
              <a:latin typeface="Arial"/>
              <a:cs typeface="Arial"/>
            </a:endParaRPr>
          </a:p>
          <a:p>
            <a:pPr marL="24764" marR="17780" indent="0">
              <a:lnSpc>
                <a:spcPts val="3600"/>
              </a:lnSpc>
              <a:spcBef>
                <a:spcPts val="160"/>
              </a:spcBef>
              <a:buNone/>
              <a:tabLst>
                <a:tab pos="205104" algn="l"/>
              </a:tabLst>
            </a:pPr>
            <a:r>
              <a:rPr lang="cs-CZ" dirty="0">
                <a:latin typeface="Arial"/>
                <a:cs typeface="Arial"/>
              </a:rPr>
              <a:t>Vysoká</a:t>
            </a:r>
            <a:r>
              <a:rPr lang="cs-CZ" spc="-65" dirty="0">
                <a:latin typeface="Arial"/>
                <a:cs typeface="Arial"/>
              </a:rPr>
              <a:t> </a:t>
            </a:r>
            <a:r>
              <a:rPr lang="cs-CZ" dirty="0">
                <a:latin typeface="Arial"/>
                <a:cs typeface="Arial"/>
              </a:rPr>
              <a:t>nakažlivost!</a:t>
            </a:r>
            <a:r>
              <a:rPr lang="cs-CZ" spc="-50" dirty="0">
                <a:latin typeface="Arial"/>
                <a:cs typeface="Arial"/>
              </a:rPr>
              <a:t> </a:t>
            </a:r>
            <a:r>
              <a:rPr lang="cs-CZ" dirty="0">
                <a:latin typeface="Arial"/>
                <a:cs typeface="Arial"/>
              </a:rPr>
              <a:t>K</a:t>
            </a:r>
            <a:r>
              <a:rPr lang="cs-CZ" spc="-80" dirty="0">
                <a:latin typeface="Arial"/>
                <a:cs typeface="Arial"/>
              </a:rPr>
              <a:t> </a:t>
            </a:r>
            <a:r>
              <a:rPr lang="cs-CZ" dirty="0">
                <a:latin typeface="Arial"/>
                <a:cs typeface="Arial"/>
              </a:rPr>
              <a:t>vyvolání</a:t>
            </a:r>
            <a:r>
              <a:rPr lang="cs-CZ" spc="-60" dirty="0">
                <a:latin typeface="Arial"/>
                <a:cs typeface="Arial"/>
              </a:rPr>
              <a:t> </a:t>
            </a:r>
            <a:r>
              <a:rPr lang="cs-CZ" dirty="0">
                <a:latin typeface="Arial"/>
                <a:cs typeface="Arial"/>
              </a:rPr>
              <a:t>infekce</a:t>
            </a:r>
            <a:r>
              <a:rPr lang="cs-CZ" spc="-55" dirty="0">
                <a:latin typeface="Arial"/>
                <a:cs typeface="Arial"/>
              </a:rPr>
              <a:t> </a:t>
            </a:r>
            <a:r>
              <a:rPr lang="cs-CZ" dirty="0">
                <a:latin typeface="Arial"/>
                <a:cs typeface="Arial"/>
              </a:rPr>
              <a:t>stačí</a:t>
            </a:r>
            <a:r>
              <a:rPr lang="cs-CZ" spc="-55" dirty="0">
                <a:latin typeface="Arial"/>
                <a:cs typeface="Arial"/>
              </a:rPr>
              <a:t> </a:t>
            </a:r>
            <a:r>
              <a:rPr lang="cs-CZ" dirty="0">
                <a:latin typeface="Arial"/>
                <a:cs typeface="Arial"/>
              </a:rPr>
              <a:t>2</a:t>
            </a:r>
            <a:r>
              <a:rPr lang="cs-CZ" spc="-55" dirty="0">
                <a:latin typeface="Arial"/>
                <a:cs typeface="Arial"/>
              </a:rPr>
              <a:t> </a:t>
            </a:r>
            <a:r>
              <a:rPr lang="cs-CZ" dirty="0">
                <a:latin typeface="Arial"/>
                <a:cs typeface="Arial"/>
              </a:rPr>
              <a:t>–</a:t>
            </a:r>
            <a:r>
              <a:rPr lang="cs-CZ" spc="-70" dirty="0">
                <a:latin typeface="Arial"/>
                <a:cs typeface="Arial"/>
              </a:rPr>
              <a:t> </a:t>
            </a:r>
            <a:r>
              <a:rPr lang="cs-CZ" dirty="0">
                <a:latin typeface="Arial"/>
                <a:cs typeface="Arial"/>
              </a:rPr>
              <a:t>3</a:t>
            </a:r>
            <a:r>
              <a:rPr lang="cs-CZ" spc="-60" dirty="0">
                <a:latin typeface="Arial"/>
                <a:cs typeface="Arial"/>
              </a:rPr>
              <a:t> </a:t>
            </a:r>
            <a:r>
              <a:rPr lang="cs-CZ" dirty="0">
                <a:latin typeface="Arial"/>
                <a:cs typeface="Arial"/>
              </a:rPr>
              <a:t>viriony!</a:t>
            </a:r>
            <a:r>
              <a:rPr lang="cs-CZ" spc="-60" dirty="0">
                <a:latin typeface="Arial"/>
                <a:cs typeface="Arial"/>
              </a:rPr>
              <a:t> </a:t>
            </a:r>
            <a:r>
              <a:rPr lang="cs-CZ" dirty="0">
                <a:latin typeface="Arial"/>
                <a:cs typeface="Arial"/>
              </a:rPr>
              <a:t>(v</a:t>
            </a:r>
            <a:r>
              <a:rPr lang="cs-CZ" spc="-60" dirty="0">
                <a:latin typeface="Arial"/>
                <a:cs typeface="Arial"/>
              </a:rPr>
              <a:t> </a:t>
            </a:r>
            <a:r>
              <a:rPr lang="cs-CZ" spc="-10" dirty="0">
                <a:latin typeface="Arial"/>
                <a:cs typeface="Arial"/>
              </a:rPr>
              <a:t>jedné </a:t>
            </a:r>
            <a:r>
              <a:rPr lang="cs-CZ" dirty="0">
                <a:latin typeface="Arial"/>
                <a:cs typeface="Arial"/>
              </a:rPr>
              <a:t>kapénce</a:t>
            </a:r>
            <a:r>
              <a:rPr lang="cs-CZ" spc="-40" dirty="0">
                <a:latin typeface="Arial"/>
                <a:cs typeface="Arial"/>
              </a:rPr>
              <a:t> </a:t>
            </a:r>
            <a:r>
              <a:rPr lang="cs-CZ" dirty="0">
                <a:latin typeface="Arial"/>
                <a:cs typeface="Arial"/>
              </a:rPr>
              <a:t>je</a:t>
            </a:r>
            <a:r>
              <a:rPr lang="cs-CZ" spc="-35" dirty="0">
                <a:latin typeface="Arial"/>
                <a:cs typeface="Arial"/>
              </a:rPr>
              <a:t> </a:t>
            </a:r>
            <a:r>
              <a:rPr lang="cs-CZ" dirty="0">
                <a:latin typeface="Arial"/>
                <a:cs typeface="Arial"/>
              </a:rPr>
              <a:t>jich</a:t>
            </a:r>
            <a:r>
              <a:rPr lang="cs-CZ" spc="-55" dirty="0">
                <a:latin typeface="Arial"/>
                <a:cs typeface="Arial"/>
              </a:rPr>
              <a:t> </a:t>
            </a:r>
            <a:r>
              <a:rPr lang="cs-CZ" spc="-20" dirty="0">
                <a:latin typeface="Arial"/>
                <a:cs typeface="Arial"/>
              </a:rPr>
              <a:t>10</a:t>
            </a:r>
            <a:r>
              <a:rPr lang="cs-CZ" spc="-30" baseline="25525" dirty="0">
                <a:latin typeface="Arial"/>
                <a:cs typeface="Arial"/>
              </a:rPr>
              <a:t>6</a:t>
            </a:r>
            <a:r>
              <a:rPr lang="cs-CZ" spc="-20" dirty="0">
                <a:latin typeface="Arial"/>
                <a:cs typeface="Arial"/>
              </a:rPr>
              <a:t>)</a:t>
            </a:r>
            <a:endParaRPr lang="cs-CZ" dirty="0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85"/>
              </a:spcBef>
              <a:buNone/>
              <a:tabLst>
                <a:tab pos="205104" algn="l"/>
                <a:tab pos="10346690" algn="l"/>
              </a:tabLst>
            </a:pPr>
            <a:r>
              <a:rPr lang="cs-CZ" dirty="0">
                <a:latin typeface="Arial"/>
                <a:cs typeface="Arial"/>
              </a:rPr>
              <a:t>Viry</a:t>
            </a:r>
            <a:r>
              <a:rPr lang="cs-CZ" spc="-60" dirty="0">
                <a:latin typeface="Arial"/>
                <a:cs typeface="Arial"/>
              </a:rPr>
              <a:t> </a:t>
            </a:r>
            <a:r>
              <a:rPr lang="cs-CZ" dirty="0">
                <a:latin typeface="Arial"/>
                <a:cs typeface="Arial"/>
              </a:rPr>
              <a:t>mají</a:t>
            </a:r>
            <a:r>
              <a:rPr lang="cs-CZ" spc="-65" dirty="0">
                <a:latin typeface="Arial"/>
                <a:cs typeface="Arial"/>
              </a:rPr>
              <a:t> </a:t>
            </a:r>
            <a:r>
              <a:rPr lang="cs-CZ" dirty="0">
                <a:latin typeface="Arial"/>
                <a:cs typeface="Arial"/>
              </a:rPr>
              <a:t>na</a:t>
            </a:r>
            <a:r>
              <a:rPr lang="cs-CZ" spc="-70" dirty="0">
                <a:latin typeface="Arial"/>
                <a:cs typeface="Arial"/>
              </a:rPr>
              <a:t> </a:t>
            </a:r>
            <a:r>
              <a:rPr lang="cs-CZ" dirty="0">
                <a:latin typeface="Arial"/>
                <a:cs typeface="Arial"/>
              </a:rPr>
              <a:t>povrchu</a:t>
            </a:r>
            <a:r>
              <a:rPr lang="cs-CZ" spc="-60" dirty="0">
                <a:latin typeface="Arial"/>
                <a:cs typeface="Arial"/>
              </a:rPr>
              <a:t> </a:t>
            </a:r>
            <a:r>
              <a:rPr lang="cs-CZ" dirty="0">
                <a:latin typeface="Arial"/>
                <a:cs typeface="Arial"/>
              </a:rPr>
              <a:t>antigeny</a:t>
            </a:r>
            <a:r>
              <a:rPr lang="cs-CZ" spc="-60" dirty="0">
                <a:latin typeface="Arial"/>
                <a:cs typeface="Arial"/>
              </a:rPr>
              <a:t> </a:t>
            </a:r>
            <a:r>
              <a:rPr lang="cs-CZ" dirty="0">
                <a:latin typeface="Arial"/>
                <a:cs typeface="Arial"/>
              </a:rPr>
              <a:t>(</a:t>
            </a:r>
            <a:r>
              <a:rPr lang="cs-CZ" dirty="0" err="1">
                <a:latin typeface="Arial"/>
                <a:cs typeface="Arial"/>
              </a:rPr>
              <a:t>hemaglutinin</a:t>
            </a:r>
            <a:r>
              <a:rPr lang="cs-CZ" dirty="0">
                <a:latin typeface="Arial"/>
                <a:cs typeface="Arial"/>
              </a:rPr>
              <a:t>-</a:t>
            </a:r>
            <a:r>
              <a:rPr lang="cs-CZ" spc="-35" dirty="0">
                <a:latin typeface="Arial"/>
                <a:cs typeface="Arial"/>
              </a:rPr>
              <a:t> </a:t>
            </a:r>
            <a:r>
              <a:rPr lang="cs-CZ" dirty="0">
                <a:latin typeface="Arial"/>
                <a:cs typeface="Arial"/>
              </a:rPr>
              <a:t>H,</a:t>
            </a:r>
            <a:r>
              <a:rPr lang="cs-CZ" spc="-65" dirty="0">
                <a:latin typeface="Arial"/>
                <a:cs typeface="Arial"/>
              </a:rPr>
              <a:t> </a:t>
            </a:r>
            <a:r>
              <a:rPr lang="cs-CZ" spc="-10" dirty="0" err="1">
                <a:latin typeface="Arial"/>
                <a:cs typeface="Arial"/>
              </a:rPr>
              <a:t>neuraminidáza</a:t>
            </a:r>
            <a:r>
              <a:rPr lang="cs-CZ" dirty="0">
                <a:latin typeface="Arial"/>
                <a:cs typeface="Arial"/>
              </a:rPr>
              <a:t>	</a:t>
            </a:r>
            <a:r>
              <a:rPr lang="cs-CZ" spc="-50" dirty="0">
                <a:latin typeface="Arial"/>
                <a:cs typeface="Arial"/>
              </a:rPr>
              <a:t>-</a:t>
            </a:r>
            <a:r>
              <a:rPr lang="cs-CZ" dirty="0">
                <a:latin typeface="Arial"/>
                <a:cs typeface="Arial"/>
              </a:rPr>
              <a:t>N),</a:t>
            </a:r>
            <a:r>
              <a:rPr lang="cs-CZ" spc="-60" dirty="0">
                <a:latin typeface="Arial"/>
                <a:cs typeface="Arial"/>
              </a:rPr>
              <a:t> </a:t>
            </a:r>
            <a:r>
              <a:rPr lang="cs-CZ" dirty="0">
                <a:latin typeface="Arial"/>
                <a:cs typeface="Arial"/>
              </a:rPr>
              <a:t>které</a:t>
            </a:r>
            <a:r>
              <a:rPr lang="cs-CZ" spc="-55" dirty="0">
                <a:latin typeface="Arial"/>
                <a:cs typeface="Arial"/>
              </a:rPr>
              <a:t> </a:t>
            </a:r>
            <a:r>
              <a:rPr lang="cs-CZ" dirty="0">
                <a:latin typeface="Arial"/>
                <a:cs typeface="Arial"/>
              </a:rPr>
              <a:t>mají</a:t>
            </a:r>
            <a:r>
              <a:rPr lang="cs-CZ" spc="-35" dirty="0">
                <a:latin typeface="Arial"/>
                <a:cs typeface="Arial"/>
              </a:rPr>
              <a:t> </a:t>
            </a:r>
            <a:r>
              <a:rPr lang="cs-CZ" dirty="0">
                <a:latin typeface="Arial"/>
                <a:cs typeface="Arial"/>
              </a:rPr>
              <a:t>mnoho</a:t>
            </a:r>
            <a:r>
              <a:rPr lang="cs-CZ" spc="-60" dirty="0">
                <a:latin typeface="Arial"/>
                <a:cs typeface="Arial"/>
              </a:rPr>
              <a:t> </a:t>
            </a:r>
            <a:r>
              <a:rPr lang="cs-CZ" dirty="0">
                <a:latin typeface="Arial"/>
                <a:cs typeface="Arial"/>
              </a:rPr>
              <a:t>variant</a:t>
            </a:r>
            <a:r>
              <a:rPr lang="cs-CZ" spc="-45" dirty="0">
                <a:latin typeface="Arial"/>
                <a:cs typeface="Arial"/>
              </a:rPr>
              <a:t> </a:t>
            </a:r>
            <a:r>
              <a:rPr lang="cs-CZ" dirty="0">
                <a:latin typeface="Arial"/>
                <a:cs typeface="Arial"/>
              </a:rPr>
              <a:t>(H1</a:t>
            </a:r>
            <a:r>
              <a:rPr lang="cs-CZ" spc="-5" dirty="0">
                <a:latin typeface="Arial"/>
                <a:cs typeface="Arial"/>
              </a:rPr>
              <a:t> až</a:t>
            </a:r>
            <a:r>
              <a:rPr lang="cs-CZ" spc="-55" dirty="0">
                <a:latin typeface="Arial"/>
                <a:cs typeface="Arial"/>
              </a:rPr>
              <a:t> </a:t>
            </a:r>
            <a:r>
              <a:rPr lang="cs-CZ" dirty="0">
                <a:latin typeface="Arial"/>
                <a:cs typeface="Arial"/>
              </a:rPr>
              <a:t>H16,</a:t>
            </a:r>
            <a:r>
              <a:rPr lang="cs-CZ" spc="-40" dirty="0">
                <a:latin typeface="Arial"/>
                <a:cs typeface="Arial"/>
              </a:rPr>
              <a:t> </a:t>
            </a:r>
            <a:r>
              <a:rPr lang="cs-CZ" dirty="0">
                <a:latin typeface="Arial"/>
                <a:cs typeface="Arial"/>
              </a:rPr>
              <a:t>N1</a:t>
            </a:r>
            <a:r>
              <a:rPr lang="cs-CZ" spc="-40" dirty="0">
                <a:latin typeface="Arial"/>
                <a:cs typeface="Arial"/>
              </a:rPr>
              <a:t> až</a:t>
            </a:r>
            <a:r>
              <a:rPr lang="cs-CZ" spc="-45" dirty="0">
                <a:latin typeface="Arial"/>
                <a:cs typeface="Arial"/>
              </a:rPr>
              <a:t> </a:t>
            </a:r>
            <a:r>
              <a:rPr lang="cs-CZ" dirty="0">
                <a:latin typeface="Arial"/>
                <a:cs typeface="Arial"/>
              </a:rPr>
              <a:t>N11),</a:t>
            </a:r>
            <a:r>
              <a:rPr lang="cs-CZ" spc="-50" dirty="0">
                <a:latin typeface="Arial"/>
                <a:cs typeface="Arial"/>
              </a:rPr>
              <a:t> </a:t>
            </a:r>
            <a:r>
              <a:rPr lang="cs-CZ" dirty="0">
                <a:latin typeface="Arial"/>
                <a:cs typeface="Arial"/>
              </a:rPr>
              <a:t>vznikají</a:t>
            </a:r>
            <a:r>
              <a:rPr lang="cs-CZ" spc="-50" dirty="0">
                <a:latin typeface="Arial"/>
                <a:cs typeface="Arial"/>
              </a:rPr>
              <a:t> </a:t>
            </a:r>
            <a:r>
              <a:rPr lang="cs-CZ" spc="-25" dirty="0">
                <a:latin typeface="Arial"/>
                <a:cs typeface="Arial"/>
              </a:rPr>
              <a:t>tak </a:t>
            </a:r>
            <a:r>
              <a:rPr lang="cs-CZ" dirty="0">
                <a:latin typeface="Arial"/>
                <a:cs typeface="Arial"/>
              </a:rPr>
              <a:t>různé</a:t>
            </a:r>
            <a:r>
              <a:rPr lang="cs-CZ" spc="-75" dirty="0">
                <a:latin typeface="Arial"/>
                <a:cs typeface="Arial"/>
              </a:rPr>
              <a:t> </a:t>
            </a:r>
            <a:r>
              <a:rPr lang="cs-CZ" dirty="0">
                <a:latin typeface="Arial"/>
                <a:cs typeface="Arial"/>
              </a:rPr>
              <a:t>kombinace</a:t>
            </a:r>
            <a:r>
              <a:rPr lang="cs-CZ" spc="-55" dirty="0">
                <a:latin typeface="Arial"/>
                <a:cs typeface="Arial"/>
              </a:rPr>
              <a:t> </a:t>
            </a:r>
            <a:r>
              <a:rPr lang="cs-CZ" dirty="0">
                <a:latin typeface="Arial"/>
                <a:cs typeface="Arial"/>
              </a:rPr>
              <a:t>(u</a:t>
            </a:r>
            <a:r>
              <a:rPr lang="cs-CZ" spc="-75" dirty="0">
                <a:latin typeface="Arial"/>
                <a:cs typeface="Arial"/>
              </a:rPr>
              <a:t> </a:t>
            </a:r>
            <a:r>
              <a:rPr lang="cs-CZ" dirty="0">
                <a:latin typeface="Arial"/>
                <a:cs typeface="Arial"/>
              </a:rPr>
              <a:t>člověka</a:t>
            </a:r>
            <a:r>
              <a:rPr lang="cs-CZ" spc="-75" dirty="0">
                <a:latin typeface="Arial"/>
                <a:cs typeface="Arial"/>
              </a:rPr>
              <a:t> </a:t>
            </a:r>
            <a:r>
              <a:rPr lang="cs-CZ" dirty="0">
                <a:latin typeface="Arial"/>
                <a:cs typeface="Arial"/>
              </a:rPr>
              <a:t>nejčastější</a:t>
            </a:r>
            <a:r>
              <a:rPr lang="cs-CZ" spc="-50" dirty="0">
                <a:latin typeface="Arial"/>
                <a:cs typeface="Arial"/>
              </a:rPr>
              <a:t> </a:t>
            </a:r>
            <a:r>
              <a:rPr lang="cs-CZ" dirty="0">
                <a:latin typeface="Arial"/>
                <a:cs typeface="Arial"/>
              </a:rPr>
              <a:t>–</a:t>
            </a:r>
            <a:r>
              <a:rPr lang="cs-CZ" spc="-60" dirty="0">
                <a:latin typeface="Arial"/>
                <a:cs typeface="Arial"/>
              </a:rPr>
              <a:t> </a:t>
            </a:r>
            <a:r>
              <a:rPr lang="cs-CZ" dirty="0">
                <a:latin typeface="Arial"/>
                <a:cs typeface="Arial"/>
              </a:rPr>
              <a:t>H1N1,</a:t>
            </a:r>
            <a:r>
              <a:rPr lang="cs-CZ" spc="-55" dirty="0">
                <a:latin typeface="Arial"/>
                <a:cs typeface="Arial"/>
              </a:rPr>
              <a:t> </a:t>
            </a:r>
            <a:r>
              <a:rPr lang="cs-CZ" spc="-10" dirty="0">
                <a:latin typeface="Arial"/>
                <a:cs typeface="Arial"/>
              </a:rPr>
              <a:t>H3N2)</a:t>
            </a:r>
          </a:p>
          <a:p>
            <a:pPr marL="0" indent="0">
              <a:lnSpc>
                <a:spcPct val="100000"/>
              </a:lnSpc>
              <a:spcBef>
                <a:spcPts val="85"/>
              </a:spcBef>
              <a:buNone/>
              <a:tabLst>
                <a:tab pos="205104" algn="l"/>
                <a:tab pos="10346690" algn="l"/>
              </a:tabLst>
            </a:pPr>
            <a:endParaRPr lang="cs-CZ" spc="-10" dirty="0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85"/>
              </a:spcBef>
              <a:buNone/>
              <a:tabLst>
                <a:tab pos="205104" algn="l"/>
                <a:tab pos="10346690" algn="l"/>
              </a:tabLst>
            </a:pPr>
            <a:endParaRPr lang="cs-CZ" spc="-10" dirty="0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85"/>
              </a:spcBef>
              <a:buNone/>
              <a:tabLst>
                <a:tab pos="205104" algn="l"/>
                <a:tab pos="10346690" algn="l"/>
              </a:tabLst>
            </a:pPr>
            <a:endParaRPr lang="cs-CZ" spc="-10" dirty="0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85"/>
              </a:spcBef>
              <a:buNone/>
              <a:tabLst>
                <a:tab pos="205104" algn="l"/>
                <a:tab pos="10346690" algn="l"/>
              </a:tabLst>
            </a:pPr>
            <a:endParaRPr lang="cs-CZ" spc="-10" dirty="0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85"/>
              </a:spcBef>
              <a:buNone/>
              <a:tabLst>
                <a:tab pos="205104" algn="l"/>
                <a:tab pos="10346690" algn="l"/>
              </a:tabLst>
            </a:pPr>
            <a:endParaRPr lang="cs-CZ" spc="-10" dirty="0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85"/>
              </a:spcBef>
              <a:buNone/>
              <a:tabLst>
                <a:tab pos="205104" algn="l"/>
                <a:tab pos="10346690" algn="l"/>
              </a:tabLst>
            </a:pPr>
            <a:endParaRPr lang="cs-CZ" spc="-10" dirty="0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85"/>
              </a:spcBef>
              <a:buNone/>
              <a:tabLst>
                <a:tab pos="205104" algn="l"/>
                <a:tab pos="10346690" algn="l"/>
              </a:tabLst>
            </a:pPr>
            <a:endParaRPr lang="cs-CZ" spc="-10" dirty="0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85"/>
              </a:spcBef>
              <a:buNone/>
              <a:tabLst>
                <a:tab pos="205104" algn="l"/>
                <a:tab pos="10346690" algn="l"/>
              </a:tabLst>
            </a:pPr>
            <a:r>
              <a:rPr lang="cs-CZ" sz="1100" spc="-10" dirty="0">
                <a:latin typeface="Arial"/>
                <a:cs typeface="Arial"/>
              </a:rPr>
              <a:t>Zdroj obr.: https://www.researchgate.net/figure/Influenza-virus-structure_fig2_354691208</a:t>
            </a:r>
            <a:endParaRPr lang="cs-CZ" sz="1100" dirty="0">
              <a:latin typeface="Arial"/>
              <a:cs typeface="Arial"/>
            </a:endParaRPr>
          </a:p>
          <a:p>
            <a:pPr marL="72000" indent="0">
              <a:buNone/>
            </a:pPr>
            <a:endParaRPr lang="cs-CZ" b="1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E15B04E-F047-41C6-6CDA-27134FBEA9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71" t="5024" r="4669"/>
          <a:stretch/>
        </p:blipFill>
        <p:spPr>
          <a:xfrm>
            <a:off x="6177191" y="3671965"/>
            <a:ext cx="4137441" cy="270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433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2A59C69-B621-CE17-B07D-2AA1AF71C2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0743C14-0B9E-1E87-4E0E-C7E01D4DF9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7FC81AB-4255-C376-BC9A-AE0F012E1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292748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Chřipka – mutace (antigenní změny)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265B972-B05F-BC2F-BF7D-635CCE06B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958788"/>
            <a:ext cx="10945992" cy="4686781"/>
          </a:xfrm>
        </p:spPr>
        <p:txBody>
          <a:bodyPr/>
          <a:lstStyle/>
          <a:p>
            <a:pPr marL="36195" marR="1354455" indent="0">
              <a:lnSpc>
                <a:spcPct val="107100"/>
              </a:lnSpc>
              <a:spcBef>
                <a:spcPts val="100"/>
              </a:spcBef>
              <a:buNone/>
              <a:tabLst>
                <a:tab pos="216535" algn="l"/>
              </a:tabLst>
            </a:pPr>
            <a:r>
              <a:rPr lang="cs-CZ" sz="2800" dirty="0"/>
              <a:t>Antigeny</a:t>
            </a:r>
            <a:r>
              <a:rPr lang="cs-CZ" sz="2800" spc="-75" dirty="0"/>
              <a:t> </a:t>
            </a:r>
            <a:r>
              <a:rPr lang="cs-CZ" sz="2800" dirty="0"/>
              <a:t>jsou</a:t>
            </a:r>
            <a:r>
              <a:rPr lang="cs-CZ" sz="2800" spc="-70" dirty="0"/>
              <a:t> </a:t>
            </a:r>
            <a:r>
              <a:rPr lang="cs-CZ" sz="2800" dirty="0"/>
              <a:t>hodně</a:t>
            </a:r>
            <a:r>
              <a:rPr lang="cs-CZ" sz="2800" spc="-80" dirty="0"/>
              <a:t> </a:t>
            </a:r>
            <a:r>
              <a:rPr lang="cs-CZ" sz="2800" dirty="0"/>
              <a:t>proměnlivé</a:t>
            </a:r>
            <a:r>
              <a:rPr lang="cs-CZ" sz="2800" spc="-50" dirty="0"/>
              <a:t> </a:t>
            </a:r>
            <a:r>
              <a:rPr lang="cs-CZ" sz="2800" dirty="0"/>
              <a:t>(při</a:t>
            </a:r>
            <a:r>
              <a:rPr lang="cs-CZ" sz="2800" spc="-75" dirty="0"/>
              <a:t> </a:t>
            </a:r>
            <a:r>
              <a:rPr lang="cs-CZ" sz="2800" dirty="0"/>
              <a:t>množení</a:t>
            </a:r>
            <a:r>
              <a:rPr lang="cs-CZ" sz="2800" spc="-70" dirty="0"/>
              <a:t> </a:t>
            </a:r>
            <a:r>
              <a:rPr lang="cs-CZ" sz="2800" dirty="0"/>
              <a:t>virů</a:t>
            </a:r>
            <a:r>
              <a:rPr lang="cs-CZ" sz="2800" spc="-70" dirty="0"/>
              <a:t> </a:t>
            </a:r>
            <a:r>
              <a:rPr lang="cs-CZ" sz="2800" spc="-10" dirty="0"/>
              <a:t>vznikají </a:t>
            </a:r>
            <a:r>
              <a:rPr lang="cs-CZ" sz="2800" dirty="0"/>
              <a:t>mutace),</a:t>
            </a:r>
            <a:r>
              <a:rPr lang="cs-CZ" sz="2800" spc="-70" dirty="0"/>
              <a:t> </a:t>
            </a:r>
            <a:r>
              <a:rPr lang="cs-CZ" sz="2800" dirty="0"/>
              <a:t>zejména</a:t>
            </a:r>
            <a:r>
              <a:rPr lang="cs-CZ" sz="2800" spc="-60" dirty="0"/>
              <a:t> </a:t>
            </a:r>
            <a:r>
              <a:rPr lang="cs-CZ" sz="2800" dirty="0"/>
              <a:t>u</a:t>
            </a:r>
            <a:r>
              <a:rPr lang="cs-CZ" sz="2800" spc="-75" dirty="0"/>
              <a:t> </a:t>
            </a:r>
            <a:r>
              <a:rPr lang="cs-CZ" sz="2800" dirty="0"/>
              <a:t>viru</a:t>
            </a:r>
            <a:r>
              <a:rPr lang="cs-CZ" sz="2800" spc="-75" dirty="0"/>
              <a:t> </a:t>
            </a:r>
            <a:r>
              <a:rPr lang="cs-CZ" sz="2800" dirty="0"/>
              <a:t>chřipky</a:t>
            </a:r>
            <a:r>
              <a:rPr lang="cs-CZ" sz="2800" spc="-70" dirty="0"/>
              <a:t> </a:t>
            </a:r>
            <a:r>
              <a:rPr lang="cs-CZ" sz="2800" dirty="0"/>
              <a:t>typu</a:t>
            </a:r>
            <a:r>
              <a:rPr lang="cs-CZ" sz="2800" spc="-75" dirty="0"/>
              <a:t> </a:t>
            </a:r>
            <a:r>
              <a:rPr lang="cs-CZ" sz="2800" spc="-25" dirty="0"/>
              <a:t>A – každoročně jiný typ </a:t>
            </a:r>
            <a:r>
              <a:rPr lang="cs-CZ" sz="2800" dirty="0"/>
              <a:t>viru</a:t>
            </a:r>
            <a:r>
              <a:rPr lang="cs-CZ" sz="2800" spc="-70" dirty="0"/>
              <a:t> </a:t>
            </a:r>
            <a:r>
              <a:rPr lang="cs-CZ" sz="2800" spc="-10" dirty="0"/>
              <a:t>chřipky</a:t>
            </a:r>
            <a:r>
              <a:rPr lang="cs-CZ" spc="-10" dirty="0"/>
              <a:t> (antigenní drift).</a:t>
            </a:r>
          </a:p>
          <a:p>
            <a:pPr marL="36195" marR="1354455" indent="0">
              <a:lnSpc>
                <a:spcPct val="107100"/>
              </a:lnSpc>
              <a:spcBef>
                <a:spcPts val="100"/>
              </a:spcBef>
              <a:buNone/>
              <a:tabLst>
                <a:tab pos="216535" algn="l"/>
              </a:tabLst>
            </a:pPr>
            <a:endParaRPr lang="cs-CZ" sz="2800" spc="-10" dirty="0"/>
          </a:p>
          <a:p>
            <a:pPr marL="36195" marR="1354455" indent="0">
              <a:lnSpc>
                <a:spcPct val="107100"/>
              </a:lnSpc>
              <a:spcBef>
                <a:spcPts val="100"/>
              </a:spcBef>
              <a:buNone/>
              <a:tabLst>
                <a:tab pos="216535" algn="l"/>
              </a:tabLst>
            </a:pPr>
            <a:r>
              <a:rPr lang="cs-CZ" sz="2800" b="1" spc="-10" dirty="0"/>
              <a:t>Antigenní shi</a:t>
            </a:r>
            <a:r>
              <a:rPr lang="cs-CZ" b="1" spc="-10" dirty="0"/>
              <a:t>ft</a:t>
            </a:r>
            <a:r>
              <a:rPr lang="cs-CZ" spc="-10" dirty="0"/>
              <a:t>: výrazná změna antigenů – epidemie</a:t>
            </a:r>
          </a:p>
          <a:p>
            <a:pPr marL="36195" marR="1354455" indent="0">
              <a:lnSpc>
                <a:spcPct val="107100"/>
              </a:lnSpc>
              <a:spcBef>
                <a:spcPts val="100"/>
              </a:spcBef>
              <a:buNone/>
              <a:tabLst>
                <a:tab pos="216535" algn="l"/>
              </a:tabLst>
            </a:pPr>
            <a:endParaRPr lang="cs-CZ" sz="2800" dirty="0"/>
          </a:p>
          <a:p>
            <a:pPr marL="36195" marR="413384" indent="0">
              <a:lnSpc>
                <a:spcPct val="107100"/>
              </a:lnSpc>
              <a:spcBef>
                <a:spcPts val="5"/>
              </a:spcBef>
              <a:buNone/>
              <a:tabLst>
                <a:tab pos="216535" algn="l"/>
                <a:tab pos="7076440" algn="l"/>
              </a:tabLst>
            </a:pPr>
            <a:r>
              <a:rPr lang="cs-CZ" sz="2800" dirty="0"/>
              <a:t>Viry</a:t>
            </a:r>
            <a:r>
              <a:rPr lang="cs-CZ" sz="2800" spc="-60" dirty="0"/>
              <a:t> </a:t>
            </a:r>
            <a:r>
              <a:rPr lang="cs-CZ" sz="2800" dirty="0"/>
              <a:t>chřipky</a:t>
            </a:r>
            <a:r>
              <a:rPr lang="cs-CZ" sz="2800" spc="-70" dirty="0"/>
              <a:t> </a:t>
            </a:r>
            <a:r>
              <a:rPr lang="cs-CZ" sz="2800" dirty="0"/>
              <a:t>typu</a:t>
            </a:r>
            <a:r>
              <a:rPr lang="cs-CZ" sz="2800" spc="-70" dirty="0"/>
              <a:t> </a:t>
            </a:r>
            <a:r>
              <a:rPr lang="cs-CZ" sz="2800" dirty="0"/>
              <a:t>A</a:t>
            </a:r>
            <a:r>
              <a:rPr lang="cs-CZ" sz="2800" spc="-65" dirty="0"/>
              <a:t> </a:t>
            </a:r>
            <a:r>
              <a:rPr lang="cs-CZ" sz="2800" dirty="0"/>
              <a:t>vyvolávají</a:t>
            </a:r>
            <a:r>
              <a:rPr lang="cs-CZ" sz="2800" spc="-70" dirty="0"/>
              <a:t> </a:t>
            </a:r>
            <a:r>
              <a:rPr lang="cs-CZ" sz="2800" spc="-10" dirty="0"/>
              <a:t>onemocnění</a:t>
            </a:r>
            <a:r>
              <a:rPr lang="cs-CZ" spc="-10" dirty="0"/>
              <a:t> </a:t>
            </a:r>
            <a:r>
              <a:rPr lang="cs-CZ" sz="2800" dirty="0"/>
              <a:t>i</a:t>
            </a:r>
            <a:r>
              <a:rPr lang="cs-CZ" sz="2800" spc="-55" dirty="0"/>
              <a:t> </a:t>
            </a:r>
            <a:r>
              <a:rPr lang="cs-CZ" sz="2800" dirty="0"/>
              <a:t>u</a:t>
            </a:r>
            <a:r>
              <a:rPr lang="cs-CZ" sz="2800" spc="-40" dirty="0"/>
              <a:t> </a:t>
            </a:r>
            <a:r>
              <a:rPr lang="cs-CZ" sz="2800" dirty="0"/>
              <a:t>zvířat,</a:t>
            </a:r>
            <a:r>
              <a:rPr lang="cs-CZ" sz="2800" spc="-70" dirty="0"/>
              <a:t> </a:t>
            </a:r>
            <a:r>
              <a:rPr lang="cs-CZ" sz="2800" dirty="0"/>
              <a:t>zejména</a:t>
            </a:r>
            <a:r>
              <a:rPr lang="cs-CZ" sz="2800" spc="-30" dirty="0"/>
              <a:t> </a:t>
            </a:r>
            <a:r>
              <a:rPr lang="cs-CZ" sz="2800" spc="-50" dirty="0"/>
              <a:t>u </a:t>
            </a:r>
            <a:r>
              <a:rPr lang="cs-CZ" sz="2800" dirty="0"/>
              <a:t>vodního</a:t>
            </a:r>
            <a:r>
              <a:rPr lang="cs-CZ" sz="2800" spc="-75" dirty="0"/>
              <a:t> </a:t>
            </a:r>
            <a:r>
              <a:rPr lang="cs-CZ" sz="2800" dirty="0"/>
              <a:t>ptactva,</a:t>
            </a:r>
            <a:r>
              <a:rPr lang="cs-CZ" sz="2800" spc="-90" dirty="0"/>
              <a:t> </a:t>
            </a:r>
            <a:r>
              <a:rPr lang="cs-CZ" sz="2800" dirty="0"/>
              <a:t>ale</a:t>
            </a:r>
            <a:r>
              <a:rPr lang="cs-CZ" sz="2800" spc="-70" dirty="0"/>
              <a:t> </a:t>
            </a:r>
            <a:r>
              <a:rPr lang="cs-CZ" sz="2800" dirty="0"/>
              <a:t>také</a:t>
            </a:r>
            <a:r>
              <a:rPr lang="cs-CZ" sz="2800" spc="-80" dirty="0"/>
              <a:t> </a:t>
            </a:r>
            <a:r>
              <a:rPr lang="cs-CZ" sz="2800" dirty="0"/>
              <a:t>prasat,</a:t>
            </a:r>
            <a:r>
              <a:rPr lang="cs-CZ" sz="2800" spc="-80" dirty="0"/>
              <a:t> </a:t>
            </a:r>
            <a:r>
              <a:rPr lang="cs-CZ" sz="2800" dirty="0"/>
              <a:t>koně,</a:t>
            </a:r>
            <a:r>
              <a:rPr lang="cs-CZ" sz="2800" spc="-80" dirty="0"/>
              <a:t> </a:t>
            </a:r>
            <a:r>
              <a:rPr lang="cs-CZ" sz="2800" spc="-10" dirty="0"/>
              <a:t>velryby,…</a:t>
            </a:r>
            <a:endParaRPr lang="cs-CZ" sz="2800" dirty="0"/>
          </a:p>
          <a:p>
            <a:pPr marL="36195" marR="5080" indent="0">
              <a:lnSpc>
                <a:spcPct val="107100"/>
              </a:lnSpc>
              <a:buNone/>
              <a:tabLst>
                <a:tab pos="216535" algn="l"/>
              </a:tabLst>
            </a:pPr>
            <a:r>
              <a:rPr lang="cs-CZ" sz="2800" dirty="0"/>
              <a:t>Prase</a:t>
            </a:r>
            <a:r>
              <a:rPr lang="cs-CZ" sz="2800" spc="-70" dirty="0"/>
              <a:t> </a:t>
            </a:r>
            <a:r>
              <a:rPr lang="cs-CZ" sz="2800" dirty="0"/>
              <a:t>může</a:t>
            </a:r>
            <a:r>
              <a:rPr lang="cs-CZ" sz="2800" spc="-55" dirty="0"/>
              <a:t> </a:t>
            </a:r>
            <a:r>
              <a:rPr lang="cs-CZ" sz="2800" dirty="0"/>
              <a:t>onemocnět</a:t>
            </a:r>
            <a:r>
              <a:rPr lang="cs-CZ" sz="2800" spc="-25" dirty="0"/>
              <a:t> </a:t>
            </a:r>
            <a:r>
              <a:rPr lang="cs-CZ" sz="2800" dirty="0"/>
              <a:t>i</a:t>
            </a:r>
            <a:r>
              <a:rPr lang="cs-CZ" sz="2800" spc="-65" dirty="0"/>
              <a:t> </a:t>
            </a:r>
            <a:r>
              <a:rPr lang="cs-CZ" sz="2800" dirty="0"/>
              <a:t>lidským</a:t>
            </a:r>
            <a:r>
              <a:rPr lang="cs-CZ" sz="2800" spc="-55" dirty="0"/>
              <a:t> </a:t>
            </a:r>
            <a:r>
              <a:rPr lang="cs-CZ" sz="2800" dirty="0"/>
              <a:t>virem</a:t>
            </a:r>
            <a:r>
              <a:rPr lang="cs-CZ" sz="2800" spc="-50" dirty="0"/>
              <a:t> </a:t>
            </a:r>
            <a:r>
              <a:rPr lang="cs-CZ" sz="2800" dirty="0"/>
              <a:t>chřipky</a:t>
            </a:r>
            <a:r>
              <a:rPr lang="cs-CZ" sz="2800" spc="-55" dirty="0"/>
              <a:t> </a:t>
            </a:r>
            <a:r>
              <a:rPr lang="cs-CZ" sz="2800" dirty="0"/>
              <a:t>typu</a:t>
            </a:r>
            <a:r>
              <a:rPr lang="cs-CZ" sz="2800" spc="-60" dirty="0"/>
              <a:t> </a:t>
            </a:r>
            <a:r>
              <a:rPr lang="cs-CZ" sz="2800" dirty="0"/>
              <a:t>A.</a:t>
            </a:r>
            <a:r>
              <a:rPr lang="cs-CZ" sz="2800" spc="-65" dirty="0"/>
              <a:t> </a:t>
            </a:r>
            <a:r>
              <a:rPr lang="cs-CZ" sz="2800" spc="-10" dirty="0"/>
              <a:t>Pokud </a:t>
            </a:r>
            <a:r>
              <a:rPr lang="cs-CZ" sz="2800" dirty="0"/>
              <a:t>onemocní</a:t>
            </a:r>
            <a:r>
              <a:rPr lang="cs-CZ" sz="2800" spc="-70" dirty="0"/>
              <a:t> </a:t>
            </a:r>
            <a:r>
              <a:rPr lang="cs-CZ" sz="2800" dirty="0"/>
              <a:t>zároveň</a:t>
            </a:r>
            <a:r>
              <a:rPr lang="cs-CZ" sz="2800" spc="-85" dirty="0"/>
              <a:t> </a:t>
            </a:r>
            <a:r>
              <a:rPr lang="cs-CZ" sz="2800" dirty="0"/>
              <a:t>zvířecím</a:t>
            </a:r>
            <a:r>
              <a:rPr lang="cs-CZ" sz="2800" spc="-100" dirty="0"/>
              <a:t> </a:t>
            </a:r>
            <a:r>
              <a:rPr lang="cs-CZ" sz="2800" dirty="0"/>
              <a:t>a</a:t>
            </a:r>
            <a:r>
              <a:rPr lang="cs-CZ" sz="2800" spc="-80" dirty="0"/>
              <a:t> </a:t>
            </a:r>
            <a:r>
              <a:rPr lang="cs-CZ" sz="2800" dirty="0"/>
              <a:t>lidským</a:t>
            </a:r>
            <a:r>
              <a:rPr lang="cs-CZ" sz="2800" spc="-85" dirty="0"/>
              <a:t> </a:t>
            </a:r>
            <a:r>
              <a:rPr lang="cs-CZ" sz="2800" dirty="0"/>
              <a:t>virem,</a:t>
            </a:r>
            <a:r>
              <a:rPr lang="cs-CZ" sz="2800" spc="-80" dirty="0"/>
              <a:t> </a:t>
            </a:r>
            <a:r>
              <a:rPr lang="cs-CZ" sz="2800" dirty="0"/>
              <a:t>může</a:t>
            </a:r>
            <a:r>
              <a:rPr lang="cs-CZ" sz="2800" spc="-75" dirty="0"/>
              <a:t> </a:t>
            </a:r>
            <a:r>
              <a:rPr lang="cs-CZ" sz="2800" dirty="0"/>
              <a:t>vzniknout</a:t>
            </a:r>
            <a:r>
              <a:rPr lang="cs-CZ" sz="2800" spc="-5" dirty="0"/>
              <a:t> </a:t>
            </a:r>
            <a:r>
              <a:rPr lang="cs-CZ" sz="2800" spc="-20" dirty="0"/>
              <a:t>nový </a:t>
            </a:r>
            <a:r>
              <a:rPr lang="cs-CZ" sz="2800" dirty="0"/>
              <a:t>subtyp</a:t>
            </a:r>
            <a:r>
              <a:rPr lang="cs-CZ" sz="2800" spc="-75" dirty="0"/>
              <a:t> </a:t>
            </a:r>
            <a:r>
              <a:rPr lang="cs-CZ" sz="2800" dirty="0"/>
              <a:t>viru,</a:t>
            </a:r>
            <a:r>
              <a:rPr lang="cs-CZ" sz="2800" spc="-55" dirty="0"/>
              <a:t> </a:t>
            </a:r>
            <a:r>
              <a:rPr lang="cs-CZ" sz="2800" dirty="0"/>
              <a:t>který</a:t>
            </a:r>
            <a:r>
              <a:rPr lang="cs-CZ" sz="2800" spc="-65" dirty="0"/>
              <a:t> </a:t>
            </a:r>
            <a:r>
              <a:rPr lang="cs-CZ" sz="2800" dirty="0"/>
              <a:t>je</a:t>
            </a:r>
            <a:r>
              <a:rPr lang="cs-CZ" sz="2800" spc="-55" dirty="0"/>
              <a:t> </a:t>
            </a:r>
            <a:r>
              <a:rPr lang="cs-CZ" sz="2800" dirty="0"/>
              <a:t>vysoce</a:t>
            </a:r>
            <a:r>
              <a:rPr lang="cs-CZ" sz="2800" spc="-65" dirty="0"/>
              <a:t> </a:t>
            </a:r>
            <a:r>
              <a:rPr lang="cs-CZ" sz="2800" spc="-10" dirty="0"/>
              <a:t>nakažlivý.</a:t>
            </a:r>
          </a:p>
          <a:p>
            <a:pPr marL="36195" marR="5080" indent="0">
              <a:lnSpc>
                <a:spcPct val="107100"/>
              </a:lnSpc>
              <a:buNone/>
              <a:tabLst>
                <a:tab pos="216535" algn="l"/>
              </a:tabLst>
            </a:pPr>
            <a:r>
              <a:rPr lang="cs-CZ" sz="2800" dirty="0"/>
              <a:t>Viry</a:t>
            </a:r>
            <a:r>
              <a:rPr lang="cs-CZ" sz="2800" spc="-65" dirty="0"/>
              <a:t> </a:t>
            </a:r>
            <a:r>
              <a:rPr lang="cs-CZ" sz="2800" dirty="0"/>
              <a:t>chřipky</a:t>
            </a:r>
            <a:r>
              <a:rPr lang="cs-CZ" sz="2800" spc="-50" dirty="0"/>
              <a:t> </a:t>
            </a:r>
            <a:r>
              <a:rPr lang="cs-CZ" sz="2800" dirty="0"/>
              <a:t>typu</a:t>
            </a:r>
            <a:r>
              <a:rPr lang="cs-CZ" sz="2800" spc="-60" dirty="0"/>
              <a:t> </a:t>
            </a:r>
            <a:r>
              <a:rPr lang="cs-CZ" sz="2800" b="1" dirty="0"/>
              <a:t>A</a:t>
            </a:r>
            <a:r>
              <a:rPr lang="cs-CZ" sz="2800" b="1" spc="-60" dirty="0"/>
              <a:t> </a:t>
            </a:r>
            <a:r>
              <a:rPr lang="cs-CZ" sz="2800" dirty="0"/>
              <a:t>pak</a:t>
            </a:r>
            <a:r>
              <a:rPr lang="cs-CZ" sz="2800" spc="-65" dirty="0"/>
              <a:t> </a:t>
            </a:r>
            <a:r>
              <a:rPr lang="cs-CZ" sz="2800" dirty="0"/>
              <a:t>mohou</a:t>
            </a:r>
            <a:r>
              <a:rPr lang="cs-CZ" sz="2800" spc="-30" dirty="0"/>
              <a:t> </a:t>
            </a:r>
            <a:r>
              <a:rPr lang="cs-CZ" sz="2800" b="1" dirty="0"/>
              <a:t>vyvolat</a:t>
            </a:r>
            <a:r>
              <a:rPr lang="cs-CZ" sz="2800" b="1" spc="-40" dirty="0"/>
              <a:t> </a:t>
            </a:r>
            <a:r>
              <a:rPr lang="cs-CZ" sz="2800" b="1" spc="-10" dirty="0"/>
              <a:t>pandemii.</a:t>
            </a:r>
            <a:endParaRPr lang="cs-CZ" sz="2800" b="1" dirty="0"/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4330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3DE453B-D636-0091-2C6F-C5B635036D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ABDD747-69C7-1A3D-4A53-0237EAB561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2092548-B0B0-241E-C264-B5901F09B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271468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Historie chřipkových epidemií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D119B5F-F850-CA58-7E4D-960C4DFE0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875256"/>
            <a:ext cx="9768687" cy="4139998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cs-CZ" sz="2400" dirty="0">
                <a:latin typeface="Arial"/>
                <a:cs typeface="Arial"/>
              </a:rPr>
              <a:t>1918</a:t>
            </a:r>
            <a:r>
              <a:rPr lang="cs-CZ" sz="2400" spc="-15" dirty="0">
                <a:latin typeface="Arial"/>
                <a:cs typeface="Arial"/>
              </a:rPr>
              <a:t>-</a:t>
            </a:r>
            <a:r>
              <a:rPr lang="cs-CZ" sz="2400" dirty="0">
                <a:latin typeface="Arial"/>
                <a:cs typeface="Arial"/>
              </a:rPr>
              <a:t>1919</a:t>
            </a:r>
            <a:r>
              <a:rPr lang="cs-CZ" sz="2400" spc="-15" dirty="0">
                <a:latin typeface="Arial"/>
                <a:cs typeface="Arial"/>
              </a:rPr>
              <a:t> </a:t>
            </a:r>
            <a:r>
              <a:rPr lang="cs-CZ" sz="2400" dirty="0">
                <a:latin typeface="Arial"/>
                <a:cs typeface="Arial"/>
              </a:rPr>
              <a:t>tzv.</a:t>
            </a:r>
            <a:r>
              <a:rPr lang="cs-CZ" sz="2400" spc="-45" dirty="0">
                <a:latin typeface="Arial"/>
                <a:cs typeface="Arial"/>
              </a:rPr>
              <a:t> </a:t>
            </a:r>
            <a:r>
              <a:rPr lang="cs-CZ" sz="2400" dirty="0">
                <a:latin typeface="Arial"/>
                <a:cs typeface="Arial"/>
              </a:rPr>
              <a:t>Španělská</a:t>
            </a:r>
            <a:r>
              <a:rPr lang="cs-CZ" sz="2400" spc="5" dirty="0">
                <a:latin typeface="Arial"/>
                <a:cs typeface="Arial"/>
              </a:rPr>
              <a:t> </a:t>
            </a:r>
            <a:r>
              <a:rPr lang="cs-CZ" sz="2400" spc="-10" dirty="0">
                <a:latin typeface="Arial"/>
                <a:cs typeface="Arial"/>
              </a:rPr>
              <a:t>chřipka:</a:t>
            </a:r>
            <a:endParaRPr lang="cs-CZ" sz="2400" dirty="0">
              <a:latin typeface="Arial"/>
              <a:cs typeface="Arial"/>
            </a:endParaRPr>
          </a:p>
          <a:p>
            <a:pPr marL="99400" indent="0">
              <a:lnSpc>
                <a:spcPct val="100000"/>
              </a:lnSpc>
              <a:buNone/>
            </a:pPr>
            <a:r>
              <a:rPr lang="cs-CZ" sz="2400" dirty="0">
                <a:latin typeface="Arial"/>
                <a:cs typeface="Arial"/>
              </a:rPr>
              <a:t>- zasaženo</a:t>
            </a:r>
            <a:r>
              <a:rPr lang="cs-CZ" sz="2400" spc="-75" dirty="0">
                <a:latin typeface="Arial"/>
                <a:cs typeface="Arial"/>
              </a:rPr>
              <a:t> </a:t>
            </a:r>
            <a:r>
              <a:rPr lang="cs-CZ" sz="2400" dirty="0">
                <a:latin typeface="Arial"/>
                <a:cs typeface="Arial"/>
              </a:rPr>
              <a:t>30%</a:t>
            </a:r>
            <a:r>
              <a:rPr lang="cs-CZ" sz="2400" spc="-90" dirty="0">
                <a:latin typeface="Arial"/>
                <a:cs typeface="Arial"/>
              </a:rPr>
              <a:t> </a:t>
            </a:r>
            <a:r>
              <a:rPr lang="cs-CZ" sz="2400" dirty="0">
                <a:latin typeface="Arial"/>
                <a:cs typeface="Arial"/>
              </a:rPr>
              <a:t>celosvětové</a:t>
            </a:r>
            <a:r>
              <a:rPr lang="cs-CZ" sz="2400" spc="-65" dirty="0">
                <a:latin typeface="Arial"/>
                <a:cs typeface="Arial"/>
              </a:rPr>
              <a:t> </a:t>
            </a:r>
            <a:r>
              <a:rPr lang="cs-CZ" sz="2400" spc="-10" dirty="0">
                <a:latin typeface="Arial"/>
                <a:cs typeface="Arial"/>
              </a:rPr>
              <a:t>populace, </a:t>
            </a:r>
            <a:r>
              <a:rPr lang="cs-CZ" sz="2400" dirty="0">
                <a:latin typeface="Arial"/>
                <a:cs typeface="Arial"/>
              </a:rPr>
              <a:t>považována</a:t>
            </a:r>
            <a:r>
              <a:rPr lang="cs-CZ" sz="2400" spc="5" dirty="0">
                <a:latin typeface="Arial"/>
                <a:cs typeface="Arial"/>
              </a:rPr>
              <a:t> </a:t>
            </a:r>
            <a:r>
              <a:rPr lang="cs-CZ" sz="2400" dirty="0">
                <a:latin typeface="Arial"/>
                <a:cs typeface="Arial"/>
              </a:rPr>
              <a:t>za</a:t>
            </a:r>
            <a:r>
              <a:rPr lang="cs-CZ" sz="2400" spc="-20" dirty="0">
                <a:latin typeface="Arial"/>
                <a:cs typeface="Arial"/>
              </a:rPr>
              <a:t> </a:t>
            </a:r>
            <a:r>
              <a:rPr lang="cs-CZ" sz="2400" dirty="0">
                <a:latin typeface="Arial"/>
                <a:cs typeface="Arial"/>
              </a:rPr>
              <a:t>nejzávažnější</a:t>
            </a:r>
            <a:r>
              <a:rPr lang="cs-CZ" sz="2400" spc="10" dirty="0">
                <a:latin typeface="Arial"/>
                <a:cs typeface="Arial"/>
              </a:rPr>
              <a:t>, </a:t>
            </a:r>
            <a:r>
              <a:rPr lang="cs-CZ" sz="2400" dirty="0">
                <a:latin typeface="Arial"/>
                <a:cs typeface="Arial"/>
              </a:rPr>
              <a:t>více</a:t>
            </a:r>
            <a:r>
              <a:rPr lang="cs-CZ" sz="2400" spc="-25" dirty="0">
                <a:latin typeface="Arial"/>
                <a:cs typeface="Arial"/>
              </a:rPr>
              <a:t> </a:t>
            </a:r>
            <a:r>
              <a:rPr lang="cs-CZ" sz="2400" dirty="0">
                <a:latin typeface="Arial"/>
                <a:cs typeface="Arial"/>
              </a:rPr>
              <a:t>než</a:t>
            </a:r>
            <a:r>
              <a:rPr lang="cs-CZ" sz="2400" spc="-20" dirty="0">
                <a:latin typeface="Arial"/>
                <a:cs typeface="Arial"/>
              </a:rPr>
              <a:t> </a:t>
            </a:r>
            <a:r>
              <a:rPr lang="cs-CZ" sz="2400" b="1" dirty="0">
                <a:latin typeface="Arial"/>
                <a:cs typeface="Arial"/>
              </a:rPr>
              <a:t>50</a:t>
            </a:r>
            <a:r>
              <a:rPr lang="cs-CZ" sz="2400" b="1" spc="-15" dirty="0">
                <a:latin typeface="Arial"/>
                <a:cs typeface="Arial"/>
              </a:rPr>
              <a:t> </a:t>
            </a:r>
            <a:r>
              <a:rPr lang="cs-CZ" sz="2400" b="1" dirty="0">
                <a:latin typeface="Arial"/>
                <a:cs typeface="Arial"/>
              </a:rPr>
              <a:t>miliónů</a:t>
            </a:r>
            <a:r>
              <a:rPr lang="cs-CZ" sz="2400" b="1" spc="10" dirty="0">
                <a:latin typeface="Arial"/>
                <a:cs typeface="Arial"/>
              </a:rPr>
              <a:t> </a:t>
            </a:r>
            <a:r>
              <a:rPr lang="cs-CZ" sz="2400" dirty="0">
                <a:latin typeface="Arial"/>
                <a:cs typeface="Arial"/>
              </a:rPr>
              <a:t>osob</a:t>
            </a:r>
            <a:r>
              <a:rPr lang="cs-CZ" sz="2400" spc="-10" dirty="0">
                <a:latin typeface="Arial"/>
                <a:cs typeface="Arial"/>
              </a:rPr>
              <a:t> zemřelo</a:t>
            </a:r>
            <a:endParaRPr lang="cs-CZ"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cs-CZ" sz="2400" dirty="0">
                <a:latin typeface="Arial"/>
                <a:cs typeface="Arial"/>
              </a:rPr>
              <a:t>1957</a:t>
            </a:r>
            <a:r>
              <a:rPr lang="cs-CZ" sz="2400" spc="-10" dirty="0">
                <a:latin typeface="Arial"/>
                <a:cs typeface="Arial"/>
              </a:rPr>
              <a:t>-</a:t>
            </a:r>
            <a:r>
              <a:rPr lang="cs-CZ" sz="2400" dirty="0">
                <a:latin typeface="Arial"/>
                <a:cs typeface="Arial"/>
              </a:rPr>
              <a:t>1958</a:t>
            </a:r>
            <a:r>
              <a:rPr lang="cs-CZ" sz="2400" spc="-10" dirty="0">
                <a:latin typeface="Arial"/>
                <a:cs typeface="Arial"/>
              </a:rPr>
              <a:t> </a:t>
            </a:r>
            <a:r>
              <a:rPr lang="cs-CZ" sz="2400" dirty="0">
                <a:latin typeface="Arial"/>
                <a:cs typeface="Arial"/>
              </a:rPr>
              <a:t>tzv.</a:t>
            </a:r>
            <a:r>
              <a:rPr lang="cs-CZ" sz="2400" spc="-40" dirty="0">
                <a:latin typeface="Arial"/>
                <a:cs typeface="Arial"/>
              </a:rPr>
              <a:t> </a:t>
            </a:r>
            <a:r>
              <a:rPr lang="cs-CZ" sz="2400" dirty="0">
                <a:latin typeface="Arial"/>
                <a:cs typeface="Arial"/>
              </a:rPr>
              <a:t>Asijská</a:t>
            </a:r>
            <a:r>
              <a:rPr lang="cs-CZ" sz="2400" spc="-5" dirty="0">
                <a:latin typeface="Arial"/>
                <a:cs typeface="Arial"/>
              </a:rPr>
              <a:t> </a:t>
            </a:r>
            <a:r>
              <a:rPr lang="cs-CZ" sz="2400" spc="-10" dirty="0">
                <a:latin typeface="Arial"/>
                <a:cs typeface="Arial"/>
              </a:rPr>
              <a:t>chřipka</a:t>
            </a:r>
            <a:endParaRPr lang="cs-CZ" sz="2400" dirty="0">
              <a:latin typeface="Arial"/>
              <a:cs typeface="Arial"/>
            </a:endParaRPr>
          </a:p>
          <a:p>
            <a:pPr marL="99400" indent="0">
              <a:lnSpc>
                <a:spcPct val="100000"/>
              </a:lnSpc>
              <a:buNone/>
            </a:pPr>
            <a:r>
              <a:rPr lang="cs-CZ" sz="2400" dirty="0">
                <a:latin typeface="Arial"/>
                <a:cs typeface="Arial"/>
              </a:rPr>
              <a:t>-</a:t>
            </a:r>
            <a:r>
              <a:rPr lang="cs-CZ" sz="2400" spc="-90" dirty="0">
                <a:latin typeface="Arial"/>
                <a:cs typeface="Arial"/>
              </a:rPr>
              <a:t> </a:t>
            </a:r>
            <a:r>
              <a:rPr lang="cs-CZ" sz="2400" dirty="0">
                <a:latin typeface="Arial"/>
                <a:cs typeface="Arial"/>
              </a:rPr>
              <a:t>považována</a:t>
            </a:r>
            <a:r>
              <a:rPr lang="cs-CZ" sz="2400" spc="-60" dirty="0">
                <a:latin typeface="Arial"/>
                <a:cs typeface="Arial"/>
              </a:rPr>
              <a:t> </a:t>
            </a:r>
            <a:r>
              <a:rPr lang="cs-CZ" sz="2400" dirty="0">
                <a:latin typeface="Arial"/>
                <a:cs typeface="Arial"/>
              </a:rPr>
              <a:t>za</a:t>
            </a:r>
            <a:r>
              <a:rPr lang="cs-CZ" sz="2400" spc="-75" dirty="0">
                <a:latin typeface="Arial"/>
                <a:cs typeface="Arial"/>
              </a:rPr>
              <a:t> </a:t>
            </a:r>
            <a:r>
              <a:rPr lang="cs-CZ" sz="2400" dirty="0">
                <a:latin typeface="Arial"/>
                <a:cs typeface="Arial"/>
              </a:rPr>
              <a:t>středě</a:t>
            </a:r>
            <a:r>
              <a:rPr lang="cs-CZ" sz="2400" spc="-80" dirty="0">
                <a:latin typeface="Arial"/>
                <a:cs typeface="Arial"/>
              </a:rPr>
              <a:t> </a:t>
            </a:r>
            <a:r>
              <a:rPr lang="cs-CZ" sz="2400" dirty="0">
                <a:latin typeface="Arial"/>
                <a:cs typeface="Arial"/>
              </a:rPr>
              <a:t>závažnou</a:t>
            </a:r>
            <a:r>
              <a:rPr lang="cs-CZ" sz="2400" spc="-50" dirty="0">
                <a:latin typeface="Arial"/>
                <a:cs typeface="Arial"/>
              </a:rPr>
              <a:t>, </a:t>
            </a:r>
            <a:r>
              <a:rPr lang="cs-CZ" sz="2400" dirty="0">
                <a:latin typeface="Arial"/>
                <a:cs typeface="Arial"/>
              </a:rPr>
              <a:t>zemřelo</a:t>
            </a:r>
            <a:r>
              <a:rPr lang="cs-CZ" sz="2400" spc="-65" dirty="0">
                <a:latin typeface="Arial"/>
                <a:cs typeface="Arial"/>
              </a:rPr>
              <a:t> </a:t>
            </a:r>
            <a:r>
              <a:rPr lang="cs-CZ" sz="2400" dirty="0">
                <a:latin typeface="Arial"/>
                <a:cs typeface="Arial"/>
              </a:rPr>
              <a:t>asi</a:t>
            </a:r>
            <a:r>
              <a:rPr lang="cs-CZ" sz="2400" spc="-70" dirty="0">
                <a:latin typeface="Arial"/>
                <a:cs typeface="Arial"/>
              </a:rPr>
              <a:t> </a:t>
            </a:r>
            <a:r>
              <a:rPr lang="cs-CZ" sz="2400" dirty="0">
                <a:latin typeface="Arial"/>
                <a:cs typeface="Arial"/>
              </a:rPr>
              <a:t>1,5</a:t>
            </a:r>
            <a:r>
              <a:rPr lang="cs-CZ" sz="2400" spc="-80" dirty="0">
                <a:latin typeface="Arial"/>
                <a:cs typeface="Arial"/>
              </a:rPr>
              <a:t> </a:t>
            </a:r>
            <a:r>
              <a:rPr lang="cs-CZ" sz="2400" dirty="0">
                <a:latin typeface="Arial"/>
                <a:cs typeface="Arial"/>
              </a:rPr>
              <a:t>miliónu</a:t>
            </a:r>
            <a:r>
              <a:rPr lang="cs-CZ" sz="2400" spc="-45" dirty="0">
                <a:latin typeface="Arial"/>
                <a:cs typeface="Arial"/>
              </a:rPr>
              <a:t> </a:t>
            </a:r>
            <a:r>
              <a:rPr lang="cs-CZ" sz="2400" spc="-20" dirty="0">
                <a:latin typeface="Arial"/>
                <a:cs typeface="Arial"/>
              </a:rPr>
              <a:t>osob</a:t>
            </a:r>
            <a:endParaRPr lang="cs-CZ"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cs-CZ" sz="2400" dirty="0">
                <a:latin typeface="Arial"/>
                <a:cs typeface="Arial"/>
              </a:rPr>
              <a:t>1968</a:t>
            </a:r>
            <a:r>
              <a:rPr lang="cs-CZ" sz="2400" spc="-5" dirty="0">
                <a:latin typeface="Arial"/>
                <a:cs typeface="Arial"/>
              </a:rPr>
              <a:t>-</a:t>
            </a:r>
            <a:r>
              <a:rPr lang="cs-CZ" sz="2400" dirty="0">
                <a:latin typeface="Arial"/>
                <a:cs typeface="Arial"/>
              </a:rPr>
              <a:t>1969</a:t>
            </a:r>
            <a:r>
              <a:rPr lang="cs-CZ" sz="2400" spc="-10" dirty="0">
                <a:latin typeface="Arial"/>
                <a:cs typeface="Arial"/>
              </a:rPr>
              <a:t> </a:t>
            </a:r>
            <a:r>
              <a:rPr lang="cs-CZ" sz="2400" dirty="0">
                <a:latin typeface="Arial"/>
                <a:cs typeface="Arial"/>
              </a:rPr>
              <a:t>tzv.</a:t>
            </a:r>
            <a:r>
              <a:rPr lang="cs-CZ" sz="2400" spc="-40" dirty="0">
                <a:latin typeface="Arial"/>
                <a:cs typeface="Arial"/>
              </a:rPr>
              <a:t> </a:t>
            </a:r>
            <a:r>
              <a:rPr lang="cs-CZ" sz="2400" dirty="0">
                <a:latin typeface="Arial"/>
                <a:cs typeface="Arial"/>
              </a:rPr>
              <a:t>Hongkongská</a:t>
            </a:r>
            <a:r>
              <a:rPr lang="cs-CZ" sz="2400" spc="25" dirty="0">
                <a:latin typeface="Arial"/>
                <a:cs typeface="Arial"/>
              </a:rPr>
              <a:t> </a:t>
            </a:r>
            <a:r>
              <a:rPr lang="cs-CZ" sz="2400" spc="-10" dirty="0">
                <a:latin typeface="Arial"/>
                <a:cs typeface="Arial"/>
              </a:rPr>
              <a:t>chřipka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400" spc="-10" dirty="0">
                <a:latin typeface="Arial"/>
                <a:cs typeface="Arial"/>
              </a:rPr>
              <a:t> </a:t>
            </a:r>
            <a:r>
              <a:rPr lang="cs-CZ" sz="2400" dirty="0">
                <a:latin typeface="Arial"/>
                <a:cs typeface="Arial"/>
              </a:rPr>
              <a:t>-</a:t>
            </a:r>
            <a:r>
              <a:rPr lang="cs-CZ" sz="2400" spc="-75" dirty="0">
                <a:latin typeface="Arial"/>
                <a:cs typeface="Arial"/>
              </a:rPr>
              <a:t> </a:t>
            </a:r>
            <a:r>
              <a:rPr lang="cs-CZ" sz="2400" dirty="0">
                <a:latin typeface="Arial"/>
                <a:cs typeface="Arial"/>
              </a:rPr>
              <a:t>považována</a:t>
            </a:r>
            <a:r>
              <a:rPr lang="cs-CZ" sz="2400" spc="-50" dirty="0">
                <a:latin typeface="Arial"/>
                <a:cs typeface="Arial"/>
              </a:rPr>
              <a:t> </a:t>
            </a:r>
            <a:r>
              <a:rPr lang="cs-CZ" sz="2400" dirty="0">
                <a:latin typeface="Arial"/>
                <a:cs typeface="Arial"/>
              </a:rPr>
              <a:t>za</a:t>
            </a:r>
            <a:r>
              <a:rPr lang="cs-CZ" sz="2400" spc="-70" dirty="0">
                <a:latin typeface="Arial"/>
                <a:cs typeface="Arial"/>
              </a:rPr>
              <a:t> </a:t>
            </a:r>
            <a:r>
              <a:rPr lang="cs-CZ" sz="2400" dirty="0">
                <a:latin typeface="Arial"/>
                <a:cs typeface="Arial"/>
              </a:rPr>
              <a:t>středně</a:t>
            </a:r>
            <a:r>
              <a:rPr lang="cs-CZ" sz="2400" spc="-65" dirty="0">
                <a:latin typeface="Arial"/>
                <a:cs typeface="Arial"/>
              </a:rPr>
              <a:t> </a:t>
            </a:r>
            <a:r>
              <a:rPr lang="cs-CZ" sz="2400" dirty="0">
                <a:latin typeface="Arial"/>
                <a:cs typeface="Arial"/>
              </a:rPr>
              <a:t>závažnou</a:t>
            </a:r>
            <a:r>
              <a:rPr lang="cs-CZ" sz="2400" spc="-50" dirty="0">
                <a:latin typeface="Arial"/>
                <a:cs typeface="Arial"/>
              </a:rPr>
              <a:t>; </a:t>
            </a:r>
            <a:r>
              <a:rPr lang="cs-CZ" sz="2400" dirty="0">
                <a:latin typeface="Arial"/>
                <a:cs typeface="Arial"/>
              </a:rPr>
              <a:t>zemřel</a:t>
            </a:r>
            <a:r>
              <a:rPr lang="cs-CZ" sz="2400" spc="-75" dirty="0">
                <a:latin typeface="Arial"/>
                <a:cs typeface="Arial"/>
              </a:rPr>
              <a:t> </a:t>
            </a:r>
            <a:r>
              <a:rPr lang="cs-CZ" sz="2400" dirty="0">
                <a:latin typeface="Arial"/>
                <a:cs typeface="Arial"/>
              </a:rPr>
              <a:t>asi</a:t>
            </a:r>
            <a:r>
              <a:rPr lang="cs-CZ" sz="2400" spc="-55" dirty="0">
                <a:latin typeface="Arial"/>
                <a:cs typeface="Arial"/>
              </a:rPr>
              <a:t> </a:t>
            </a:r>
            <a:r>
              <a:rPr lang="cs-CZ" sz="2400" dirty="0">
                <a:latin typeface="Arial"/>
                <a:cs typeface="Arial"/>
              </a:rPr>
              <a:t>1</a:t>
            </a:r>
            <a:r>
              <a:rPr lang="cs-CZ" sz="2400" spc="-80" dirty="0">
                <a:latin typeface="Arial"/>
                <a:cs typeface="Arial"/>
              </a:rPr>
              <a:t> </a:t>
            </a:r>
            <a:r>
              <a:rPr lang="cs-CZ" sz="2400" dirty="0">
                <a:latin typeface="Arial"/>
                <a:cs typeface="Arial"/>
              </a:rPr>
              <a:t>milión</a:t>
            </a:r>
            <a:r>
              <a:rPr lang="cs-CZ" sz="2400" spc="-35" dirty="0">
                <a:latin typeface="Arial"/>
                <a:cs typeface="Arial"/>
              </a:rPr>
              <a:t> </a:t>
            </a:r>
            <a:r>
              <a:rPr lang="cs-CZ" sz="2400" spc="-20" dirty="0">
                <a:latin typeface="Arial"/>
                <a:cs typeface="Arial"/>
              </a:rPr>
              <a:t>osob</a:t>
            </a:r>
            <a:endParaRPr lang="cs-CZ"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cs-CZ" sz="2400" dirty="0">
                <a:latin typeface="Arial"/>
                <a:cs typeface="Arial"/>
              </a:rPr>
              <a:t>2009</a:t>
            </a:r>
            <a:r>
              <a:rPr lang="cs-CZ" sz="2400" spc="-5" dirty="0">
                <a:latin typeface="Arial"/>
                <a:cs typeface="Arial"/>
              </a:rPr>
              <a:t> </a:t>
            </a:r>
            <a:r>
              <a:rPr lang="cs-CZ" sz="2400" dirty="0">
                <a:latin typeface="Arial"/>
                <a:cs typeface="Arial"/>
              </a:rPr>
              <a:t>tzv.</a:t>
            </a:r>
            <a:r>
              <a:rPr lang="cs-CZ" sz="2400" spc="-25" dirty="0">
                <a:latin typeface="Arial"/>
                <a:cs typeface="Arial"/>
              </a:rPr>
              <a:t> </a:t>
            </a:r>
            <a:r>
              <a:rPr lang="cs-CZ" sz="2400" dirty="0">
                <a:latin typeface="Arial"/>
                <a:cs typeface="Arial"/>
              </a:rPr>
              <a:t>Mexická</a:t>
            </a:r>
            <a:r>
              <a:rPr lang="cs-CZ" sz="2400" spc="-5" dirty="0">
                <a:latin typeface="Arial"/>
                <a:cs typeface="Arial"/>
              </a:rPr>
              <a:t> </a:t>
            </a:r>
            <a:r>
              <a:rPr lang="cs-CZ" sz="2400" dirty="0">
                <a:latin typeface="Arial"/>
                <a:cs typeface="Arial"/>
              </a:rPr>
              <a:t>(pandemická)</a:t>
            </a:r>
            <a:r>
              <a:rPr lang="cs-CZ" sz="2400" spc="20" dirty="0">
                <a:latin typeface="Arial"/>
                <a:cs typeface="Arial"/>
              </a:rPr>
              <a:t> </a:t>
            </a:r>
            <a:r>
              <a:rPr lang="cs-CZ" sz="2400" spc="-10" dirty="0">
                <a:latin typeface="Arial"/>
                <a:cs typeface="Arial"/>
              </a:rPr>
              <a:t>chřipka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400" spc="-10" dirty="0">
                <a:latin typeface="Arial"/>
                <a:cs typeface="Arial"/>
              </a:rPr>
              <a:t> </a:t>
            </a:r>
            <a:r>
              <a:rPr lang="cs-CZ" sz="2400" dirty="0">
                <a:latin typeface="Arial"/>
                <a:cs typeface="Arial"/>
              </a:rPr>
              <a:t>-</a:t>
            </a:r>
            <a:r>
              <a:rPr lang="cs-CZ" sz="2400" spc="-95" dirty="0">
                <a:latin typeface="Arial"/>
                <a:cs typeface="Arial"/>
              </a:rPr>
              <a:t> </a:t>
            </a:r>
            <a:r>
              <a:rPr lang="cs-CZ" sz="2400" dirty="0">
                <a:latin typeface="Arial"/>
                <a:cs typeface="Arial"/>
              </a:rPr>
              <a:t>onemocněly</a:t>
            </a:r>
            <a:r>
              <a:rPr lang="cs-CZ" sz="2400" spc="-70" dirty="0">
                <a:latin typeface="Arial"/>
                <a:cs typeface="Arial"/>
              </a:rPr>
              <a:t> </a:t>
            </a:r>
            <a:r>
              <a:rPr lang="cs-CZ" sz="2400" dirty="0">
                <a:latin typeface="Arial"/>
                <a:cs typeface="Arial"/>
              </a:rPr>
              <a:t>zejména</a:t>
            </a:r>
            <a:r>
              <a:rPr lang="cs-CZ" sz="2400" spc="-85" dirty="0">
                <a:latin typeface="Arial"/>
                <a:cs typeface="Arial"/>
              </a:rPr>
              <a:t> </a:t>
            </a:r>
            <a:r>
              <a:rPr lang="cs-CZ" sz="2400" dirty="0">
                <a:latin typeface="Arial"/>
                <a:cs typeface="Arial"/>
              </a:rPr>
              <a:t>mladší</a:t>
            </a:r>
            <a:r>
              <a:rPr lang="cs-CZ" sz="2400" spc="-85" dirty="0">
                <a:latin typeface="Arial"/>
                <a:cs typeface="Arial"/>
              </a:rPr>
              <a:t> </a:t>
            </a:r>
            <a:r>
              <a:rPr lang="cs-CZ" sz="2400" dirty="0">
                <a:latin typeface="Arial"/>
                <a:cs typeface="Arial"/>
              </a:rPr>
              <a:t>věkové</a:t>
            </a:r>
            <a:r>
              <a:rPr lang="cs-CZ" sz="2400" spc="-85" dirty="0">
                <a:latin typeface="Arial"/>
                <a:cs typeface="Arial"/>
              </a:rPr>
              <a:t> </a:t>
            </a:r>
            <a:r>
              <a:rPr lang="cs-CZ" sz="2400" spc="-10" dirty="0">
                <a:latin typeface="Arial"/>
                <a:cs typeface="Arial"/>
              </a:rPr>
              <a:t>skupiny, </a:t>
            </a:r>
            <a:r>
              <a:rPr lang="cs-CZ" sz="2400" dirty="0">
                <a:latin typeface="Arial"/>
                <a:cs typeface="Arial"/>
              </a:rPr>
              <a:t>kde</a:t>
            </a:r>
            <a:r>
              <a:rPr lang="cs-CZ" sz="2400" spc="-55" dirty="0">
                <a:latin typeface="Arial"/>
                <a:cs typeface="Arial"/>
              </a:rPr>
              <a:t> </a:t>
            </a:r>
            <a:r>
              <a:rPr lang="cs-CZ" sz="2400" dirty="0">
                <a:latin typeface="Arial"/>
                <a:cs typeface="Arial"/>
              </a:rPr>
              <a:t>byla</a:t>
            </a:r>
            <a:r>
              <a:rPr lang="cs-CZ" sz="2400" spc="-45" dirty="0">
                <a:latin typeface="Arial"/>
                <a:cs typeface="Arial"/>
              </a:rPr>
              <a:t> </a:t>
            </a:r>
            <a:r>
              <a:rPr lang="cs-CZ" sz="2400" dirty="0">
                <a:latin typeface="Arial"/>
                <a:cs typeface="Arial"/>
              </a:rPr>
              <a:t>i</a:t>
            </a:r>
            <a:r>
              <a:rPr lang="cs-CZ" sz="2400" spc="-55" dirty="0">
                <a:latin typeface="Arial"/>
                <a:cs typeface="Arial"/>
              </a:rPr>
              <a:t> </a:t>
            </a:r>
            <a:r>
              <a:rPr lang="cs-CZ" sz="2400" dirty="0">
                <a:latin typeface="Arial"/>
                <a:cs typeface="Arial"/>
              </a:rPr>
              <a:t>většina</a:t>
            </a:r>
            <a:r>
              <a:rPr lang="cs-CZ" sz="2400" spc="-65" dirty="0">
                <a:latin typeface="Arial"/>
                <a:cs typeface="Arial"/>
              </a:rPr>
              <a:t> </a:t>
            </a:r>
            <a:r>
              <a:rPr lang="cs-CZ" sz="2400" spc="-10" dirty="0">
                <a:latin typeface="Arial"/>
                <a:cs typeface="Arial"/>
              </a:rPr>
              <a:t>úmrtí!</a:t>
            </a:r>
            <a:endParaRPr lang="cs-CZ"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cs-CZ" sz="2400" dirty="0">
                <a:latin typeface="Arial"/>
                <a:cs typeface="Arial"/>
              </a:rPr>
              <a:t>?????</a:t>
            </a:r>
            <a:r>
              <a:rPr lang="cs-CZ" sz="2400" spc="-10" dirty="0">
                <a:latin typeface="Arial"/>
                <a:cs typeface="Arial"/>
              </a:rPr>
              <a:t> Kdy????</a:t>
            </a:r>
          </a:p>
          <a:p>
            <a:pPr marL="12700">
              <a:lnSpc>
                <a:spcPct val="100000"/>
              </a:lnSpc>
            </a:pPr>
            <a:endParaRPr lang="cs-CZ" sz="2600" spc="-10" dirty="0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buNone/>
            </a:pPr>
            <a:endParaRPr lang="cs-CZ" sz="2600" spc="-10" dirty="0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buNone/>
            </a:pPr>
            <a:br>
              <a:rPr lang="cs-CZ" sz="2600" spc="-10" dirty="0">
                <a:latin typeface="Arial"/>
                <a:cs typeface="Arial"/>
              </a:rPr>
            </a:br>
            <a:endParaRPr lang="cs-CZ" sz="2600" spc="-1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endParaRPr lang="cs-CZ" sz="2600" spc="-1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cs-CZ" sz="1100" spc="-10" dirty="0">
                <a:latin typeface="Arial"/>
                <a:cs typeface="Arial"/>
              </a:rPr>
              <a:t>Zdroje: </a:t>
            </a:r>
            <a:r>
              <a:rPr lang="cs-CZ" sz="1100" spc="-10" dirty="0">
                <a:latin typeface="Arial"/>
                <a:cs typeface="Arial"/>
                <a:hlinkClick r:id="rId2"/>
              </a:rPr>
              <a:t>https://sphweb.bumc.bu.edu/otlt/mph-modules/ph/ph709_influenza/PH709_Influenza4.html</a:t>
            </a:r>
            <a:r>
              <a:rPr lang="cs-CZ" sz="1100" spc="-10" dirty="0">
                <a:latin typeface="Arial"/>
                <a:cs typeface="Arial"/>
              </a:rPr>
              <a:t>, https://www.mdpi.com/2076-0817/9/5/355</a:t>
            </a:r>
            <a:endParaRPr lang="cs-CZ" sz="1100" dirty="0">
              <a:latin typeface="Arial"/>
              <a:cs typeface="Arial"/>
            </a:endParaRPr>
          </a:p>
          <a:p>
            <a:pPr marL="72000" indent="0">
              <a:lnSpc>
                <a:spcPct val="100000"/>
              </a:lnSpc>
              <a:buNone/>
            </a:pP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F94AE2A-2DE4-96C2-9583-8169A8E35E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21" t="8639" r="5340" b="29331"/>
          <a:stretch/>
        </p:blipFill>
        <p:spPr>
          <a:xfrm>
            <a:off x="4366687" y="4262364"/>
            <a:ext cx="6128353" cy="209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25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4AF5F03-7D69-564B-BA11-CC28B65890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08C2AAD-98E5-AD0A-AA1B-2D6D128FDA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C93C2F8-DFDA-2DA8-4BF6-9DEA2112C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69176"/>
            <a:ext cx="10753200" cy="451576"/>
          </a:xfrm>
        </p:spPr>
        <p:txBody>
          <a:bodyPr/>
          <a:lstStyle/>
          <a:p>
            <a:r>
              <a:rPr lang="cs-CZ" dirty="0"/>
              <a:t>Chřipka - dělení: sezónní, pandemická, ptačí 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7D9088D-3B39-0F25-9F73-9E65EF005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pSp>
        <p:nvGrpSpPr>
          <p:cNvPr id="6" name="object 4">
            <a:extLst>
              <a:ext uri="{FF2B5EF4-FFF2-40B4-BE49-F238E27FC236}">
                <a16:creationId xmlns:a16="http://schemas.microsoft.com/office/drawing/2014/main" id="{CF2CD0E0-50AB-3BA4-CF8E-F4C598B0175C}"/>
              </a:ext>
            </a:extLst>
          </p:cNvPr>
          <p:cNvGrpSpPr/>
          <p:nvPr/>
        </p:nvGrpSpPr>
        <p:grpSpPr>
          <a:xfrm>
            <a:off x="4145216" y="1685480"/>
            <a:ext cx="1327785" cy="4161154"/>
            <a:chOff x="4145216" y="1685480"/>
            <a:chExt cx="1327785" cy="4161154"/>
          </a:xfrm>
        </p:grpSpPr>
        <p:sp>
          <p:nvSpPr>
            <p:cNvPr id="7" name="object 5">
              <a:extLst>
                <a:ext uri="{FF2B5EF4-FFF2-40B4-BE49-F238E27FC236}">
                  <a16:creationId xmlns:a16="http://schemas.microsoft.com/office/drawing/2014/main" id="{65E5EBCB-94AE-BF0E-489C-D4AB13858330}"/>
                </a:ext>
              </a:extLst>
            </p:cNvPr>
            <p:cNvSpPr/>
            <p:nvPr/>
          </p:nvSpPr>
          <p:spPr>
            <a:xfrm>
              <a:off x="4944617" y="2783585"/>
              <a:ext cx="515620" cy="1965325"/>
            </a:xfrm>
            <a:custGeom>
              <a:avLst/>
              <a:gdLst/>
              <a:ahLst/>
              <a:cxnLst/>
              <a:rect l="l" t="t" r="r" b="b"/>
              <a:pathLst>
                <a:path w="515620" h="1965325">
                  <a:moveTo>
                    <a:pt x="0" y="982980"/>
                  </a:moveTo>
                  <a:lnTo>
                    <a:pt x="257683" y="982980"/>
                  </a:lnTo>
                  <a:lnTo>
                    <a:pt x="257683" y="1964816"/>
                  </a:lnTo>
                  <a:lnTo>
                    <a:pt x="515239" y="1964816"/>
                  </a:lnTo>
                </a:path>
                <a:path w="515620" h="1965325">
                  <a:moveTo>
                    <a:pt x="0" y="982980"/>
                  </a:moveTo>
                  <a:lnTo>
                    <a:pt x="515239" y="982980"/>
                  </a:lnTo>
                </a:path>
                <a:path w="515620" h="1965325">
                  <a:moveTo>
                    <a:pt x="0" y="981837"/>
                  </a:moveTo>
                  <a:lnTo>
                    <a:pt x="257683" y="981837"/>
                  </a:lnTo>
                  <a:lnTo>
                    <a:pt x="257683" y="0"/>
                  </a:lnTo>
                  <a:lnTo>
                    <a:pt x="515239" y="0"/>
                  </a:lnTo>
                </a:path>
              </a:pathLst>
            </a:custGeom>
            <a:ln w="25908">
              <a:solidFill>
                <a:srgbClr val="0000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6">
              <a:extLst>
                <a:ext uri="{FF2B5EF4-FFF2-40B4-BE49-F238E27FC236}">
                  <a16:creationId xmlns:a16="http://schemas.microsoft.com/office/drawing/2014/main" id="{FB92299C-D4E3-BE9F-E62F-6A5A62EC47FD}"/>
                </a:ext>
              </a:extLst>
            </p:cNvPr>
            <p:cNvSpPr/>
            <p:nvPr/>
          </p:nvSpPr>
          <p:spPr>
            <a:xfrm>
              <a:off x="4158233" y="1698497"/>
              <a:ext cx="786765" cy="4135120"/>
            </a:xfrm>
            <a:custGeom>
              <a:avLst/>
              <a:gdLst/>
              <a:ahLst/>
              <a:cxnLst/>
              <a:rect l="l" t="t" r="r" b="b"/>
              <a:pathLst>
                <a:path w="786764" h="4135120">
                  <a:moveTo>
                    <a:pt x="786384" y="0"/>
                  </a:moveTo>
                  <a:lnTo>
                    <a:pt x="0" y="0"/>
                  </a:lnTo>
                  <a:lnTo>
                    <a:pt x="0" y="4134612"/>
                  </a:lnTo>
                  <a:lnTo>
                    <a:pt x="786384" y="4134612"/>
                  </a:lnTo>
                  <a:lnTo>
                    <a:pt x="786384" y="0"/>
                  </a:lnTo>
                  <a:close/>
                </a:path>
              </a:pathLst>
            </a:custGeom>
            <a:solidFill>
              <a:srgbClr val="0000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7">
              <a:extLst>
                <a:ext uri="{FF2B5EF4-FFF2-40B4-BE49-F238E27FC236}">
                  <a16:creationId xmlns:a16="http://schemas.microsoft.com/office/drawing/2014/main" id="{A57FB541-626E-B7E4-63B2-AF0BB9EE5EF2}"/>
                </a:ext>
              </a:extLst>
            </p:cNvPr>
            <p:cNvSpPr/>
            <p:nvPr/>
          </p:nvSpPr>
          <p:spPr>
            <a:xfrm>
              <a:off x="4158233" y="1698497"/>
              <a:ext cx="786765" cy="4135120"/>
            </a:xfrm>
            <a:custGeom>
              <a:avLst/>
              <a:gdLst/>
              <a:ahLst/>
              <a:cxnLst/>
              <a:rect l="l" t="t" r="r" b="b"/>
              <a:pathLst>
                <a:path w="786764" h="4135120">
                  <a:moveTo>
                    <a:pt x="0" y="4134612"/>
                  </a:moveTo>
                  <a:lnTo>
                    <a:pt x="786384" y="4134612"/>
                  </a:lnTo>
                  <a:lnTo>
                    <a:pt x="786384" y="0"/>
                  </a:lnTo>
                  <a:lnTo>
                    <a:pt x="0" y="0"/>
                  </a:lnTo>
                  <a:lnTo>
                    <a:pt x="0" y="4134612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8">
            <a:extLst>
              <a:ext uri="{FF2B5EF4-FFF2-40B4-BE49-F238E27FC236}">
                <a16:creationId xmlns:a16="http://schemas.microsoft.com/office/drawing/2014/main" id="{2FA39A21-E020-F948-B57E-CEDCE1C7D292}"/>
              </a:ext>
            </a:extLst>
          </p:cNvPr>
          <p:cNvSpPr txBox="1"/>
          <p:nvPr/>
        </p:nvSpPr>
        <p:spPr>
          <a:xfrm>
            <a:off x="4127185" y="2572515"/>
            <a:ext cx="791845" cy="23882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6070"/>
              </a:lnSpc>
            </a:pPr>
            <a:r>
              <a:rPr sz="5400" spc="-10" dirty="0">
                <a:solidFill>
                  <a:srgbClr val="FF0000"/>
                </a:solidFill>
                <a:latin typeface="Arial"/>
                <a:cs typeface="Arial"/>
              </a:rPr>
              <a:t>Chřipka</a:t>
            </a:r>
            <a:endParaRPr sz="5400">
              <a:latin typeface="Arial"/>
              <a:cs typeface="Arial"/>
            </a:endParaRPr>
          </a:p>
        </p:txBody>
      </p:sp>
      <p:grpSp>
        <p:nvGrpSpPr>
          <p:cNvPr id="11" name="object 9">
            <a:extLst>
              <a:ext uri="{FF2B5EF4-FFF2-40B4-BE49-F238E27FC236}">
                <a16:creationId xmlns:a16="http://schemas.microsoft.com/office/drawing/2014/main" id="{2F6FF4D3-A89A-55F9-DABC-A9CBB4E3961E}"/>
              </a:ext>
            </a:extLst>
          </p:cNvPr>
          <p:cNvGrpSpPr/>
          <p:nvPr/>
        </p:nvGrpSpPr>
        <p:grpSpPr>
          <a:xfrm>
            <a:off x="5446712" y="2378900"/>
            <a:ext cx="2603500" cy="810895"/>
            <a:chOff x="5446712" y="2378900"/>
            <a:chExt cx="2603500" cy="810895"/>
          </a:xfrm>
        </p:grpSpPr>
        <p:sp>
          <p:nvSpPr>
            <p:cNvPr id="12" name="object 10">
              <a:extLst>
                <a:ext uri="{FF2B5EF4-FFF2-40B4-BE49-F238E27FC236}">
                  <a16:creationId xmlns:a16="http://schemas.microsoft.com/office/drawing/2014/main" id="{7A538BE4-D37B-B6F2-876A-992FAAD8D7D2}"/>
                </a:ext>
              </a:extLst>
            </p:cNvPr>
            <p:cNvSpPr/>
            <p:nvPr/>
          </p:nvSpPr>
          <p:spPr>
            <a:xfrm>
              <a:off x="5459729" y="2391918"/>
              <a:ext cx="2577465" cy="784860"/>
            </a:xfrm>
            <a:custGeom>
              <a:avLst/>
              <a:gdLst/>
              <a:ahLst/>
              <a:cxnLst/>
              <a:rect l="l" t="t" r="r" b="b"/>
              <a:pathLst>
                <a:path w="2577465" h="784860">
                  <a:moveTo>
                    <a:pt x="2577083" y="0"/>
                  </a:moveTo>
                  <a:lnTo>
                    <a:pt x="0" y="0"/>
                  </a:lnTo>
                  <a:lnTo>
                    <a:pt x="0" y="784860"/>
                  </a:lnTo>
                  <a:lnTo>
                    <a:pt x="2577083" y="784860"/>
                  </a:lnTo>
                  <a:lnTo>
                    <a:pt x="2577083" y="0"/>
                  </a:lnTo>
                  <a:close/>
                </a:path>
              </a:pathLst>
            </a:custGeom>
            <a:solidFill>
              <a:srgbClr val="0000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1">
              <a:extLst>
                <a:ext uri="{FF2B5EF4-FFF2-40B4-BE49-F238E27FC236}">
                  <a16:creationId xmlns:a16="http://schemas.microsoft.com/office/drawing/2014/main" id="{8BE461D8-8741-10C1-4542-06E243742D54}"/>
                </a:ext>
              </a:extLst>
            </p:cNvPr>
            <p:cNvSpPr/>
            <p:nvPr/>
          </p:nvSpPr>
          <p:spPr>
            <a:xfrm>
              <a:off x="5459729" y="2391918"/>
              <a:ext cx="2577465" cy="784860"/>
            </a:xfrm>
            <a:custGeom>
              <a:avLst/>
              <a:gdLst/>
              <a:ahLst/>
              <a:cxnLst/>
              <a:rect l="l" t="t" r="r" b="b"/>
              <a:pathLst>
                <a:path w="2577465" h="784860">
                  <a:moveTo>
                    <a:pt x="0" y="784860"/>
                  </a:moveTo>
                  <a:lnTo>
                    <a:pt x="2577083" y="784860"/>
                  </a:lnTo>
                  <a:lnTo>
                    <a:pt x="2577083" y="0"/>
                  </a:lnTo>
                  <a:lnTo>
                    <a:pt x="0" y="0"/>
                  </a:lnTo>
                  <a:lnTo>
                    <a:pt x="0" y="78486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2">
            <a:extLst>
              <a:ext uri="{FF2B5EF4-FFF2-40B4-BE49-F238E27FC236}">
                <a16:creationId xmlns:a16="http://schemas.microsoft.com/office/drawing/2014/main" id="{0C3A8A85-3F2C-C53D-EE8E-98C5D372F2BD}"/>
              </a:ext>
            </a:extLst>
          </p:cNvPr>
          <p:cNvSpPr txBox="1"/>
          <p:nvPr/>
        </p:nvSpPr>
        <p:spPr>
          <a:xfrm>
            <a:off x="5459729" y="2391917"/>
            <a:ext cx="2577465" cy="784860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449580">
              <a:lnSpc>
                <a:spcPct val="100000"/>
              </a:lnSpc>
              <a:spcBef>
                <a:spcPts val="590"/>
              </a:spcBef>
            </a:pPr>
            <a:r>
              <a:rPr sz="3600" spc="-10" dirty="0">
                <a:solidFill>
                  <a:srgbClr val="FFFFFF"/>
                </a:solidFill>
                <a:latin typeface="Arial"/>
                <a:cs typeface="Arial"/>
              </a:rPr>
              <a:t>Sezónní</a:t>
            </a:r>
            <a:endParaRPr sz="3600" dirty="0">
              <a:latin typeface="Arial"/>
              <a:cs typeface="Arial"/>
            </a:endParaRPr>
          </a:p>
        </p:txBody>
      </p:sp>
      <p:grpSp>
        <p:nvGrpSpPr>
          <p:cNvPr id="15" name="object 13">
            <a:extLst>
              <a:ext uri="{FF2B5EF4-FFF2-40B4-BE49-F238E27FC236}">
                <a16:creationId xmlns:a16="http://schemas.microsoft.com/office/drawing/2014/main" id="{4DB6C1DC-869F-66C9-D2FF-60DF0B1CF0B2}"/>
              </a:ext>
            </a:extLst>
          </p:cNvPr>
          <p:cNvGrpSpPr/>
          <p:nvPr/>
        </p:nvGrpSpPr>
        <p:grpSpPr>
          <a:xfrm>
            <a:off x="5446712" y="3360356"/>
            <a:ext cx="2603500" cy="810895"/>
            <a:chOff x="5446712" y="3360356"/>
            <a:chExt cx="2603500" cy="810895"/>
          </a:xfrm>
        </p:grpSpPr>
        <p:sp>
          <p:nvSpPr>
            <p:cNvPr id="16" name="object 14">
              <a:extLst>
                <a:ext uri="{FF2B5EF4-FFF2-40B4-BE49-F238E27FC236}">
                  <a16:creationId xmlns:a16="http://schemas.microsoft.com/office/drawing/2014/main" id="{547013FB-F682-B884-739E-998DC8A16D4C}"/>
                </a:ext>
              </a:extLst>
            </p:cNvPr>
            <p:cNvSpPr/>
            <p:nvPr/>
          </p:nvSpPr>
          <p:spPr>
            <a:xfrm>
              <a:off x="5459729" y="3373374"/>
              <a:ext cx="2577465" cy="784860"/>
            </a:xfrm>
            <a:custGeom>
              <a:avLst/>
              <a:gdLst/>
              <a:ahLst/>
              <a:cxnLst/>
              <a:rect l="l" t="t" r="r" b="b"/>
              <a:pathLst>
                <a:path w="2577465" h="784860">
                  <a:moveTo>
                    <a:pt x="2577083" y="0"/>
                  </a:moveTo>
                  <a:lnTo>
                    <a:pt x="0" y="0"/>
                  </a:lnTo>
                  <a:lnTo>
                    <a:pt x="0" y="784859"/>
                  </a:lnTo>
                  <a:lnTo>
                    <a:pt x="2577083" y="784859"/>
                  </a:lnTo>
                  <a:lnTo>
                    <a:pt x="2577083" y="0"/>
                  </a:lnTo>
                  <a:close/>
                </a:path>
              </a:pathLst>
            </a:custGeom>
            <a:solidFill>
              <a:srgbClr val="0000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5">
              <a:extLst>
                <a:ext uri="{FF2B5EF4-FFF2-40B4-BE49-F238E27FC236}">
                  <a16:creationId xmlns:a16="http://schemas.microsoft.com/office/drawing/2014/main" id="{531644EB-47D7-AA2B-9D8C-78C70BC8739A}"/>
                </a:ext>
              </a:extLst>
            </p:cNvPr>
            <p:cNvSpPr/>
            <p:nvPr/>
          </p:nvSpPr>
          <p:spPr>
            <a:xfrm>
              <a:off x="5459729" y="3373374"/>
              <a:ext cx="2577465" cy="784860"/>
            </a:xfrm>
            <a:custGeom>
              <a:avLst/>
              <a:gdLst/>
              <a:ahLst/>
              <a:cxnLst/>
              <a:rect l="l" t="t" r="r" b="b"/>
              <a:pathLst>
                <a:path w="2577465" h="784860">
                  <a:moveTo>
                    <a:pt x="0" y="784859"/>
                  </a:moveTo>
                  <a:lnTo>
                    <a:pt x="2577083" y="784859"/>
                  </a:lnTo>
                  <a:lnTo>
                    <a:pt x="2577083" y="0"/>
                  </a:lnTo>
                  <a:lnTo>
                    <a:pt x="0" y="0"/>
                  </a:lnTo>
                  <a:lnTo>
                    <a:pt x="0" y="784859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6">
            <a:extLst>
              <a:ext uri="{FF2B5EF4-FFF2-40B4-BE49-F238E27FC236}">
                <a16:creationId xmlns:a16="http://schemas.microsoft.com/office/drawing/2014/main" id="{D274E113-3D10-233F-FBDD-A981FEDE28C1}"/>
              </a:ext>
            </a:extLst>
          </p:cNvPr>
          <p:cNvSpPr txBox="1"/>
          <p:nvPr/>
        </p:nvSpPr>
        <p:spPr>
          <a:xfrm>
            <a:off x="5459729" y="3373373"/>
            <a:ext cx="2577465" cy="784860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28575">
              <a:lnSpc>
                <a:spcPct val="100000"/>
              </a:lnSpc>
              <a:spcBef>
                <a:spcPts val="590"/>
              </a:spcBef>
            </a:pPr>
            <a:r>
              <a:rPr sz="3600" spc="-10" dirty="0">
                <a:solidFill>
                  <a:srgbClr val="FFFFFF"/>
                </a:solidFill>
                <a:latin typeface="Arial"/>
                <a:cs typeface="Arial"/>
              </a:rPr>
              <a:t>Pandemická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19" name="object 17">
            <a:extLst>
              <a:ext uri="{FF2B5EF4-FFF2-40B4-BE49-F238E27FC236}">
                <a16:creationId xmlns:a16="http://schemas.microsoft.com/office/drawing/2014/main" id="{D258533C-DD3B-D433-6AAF-58BD59119882}"/>
              </a:ext>
            </a:extLst>
          </p:cNvPr>
          <p:cNvGrpSpPr/>
          <p:nvPr/>
        </p:nvGrpSpPr>
        <p:grpSpPr>
          <a:xfrm>
            <a:off x="5446776" y="4341876"/>
            <a:ext cx="2603500" cy="812800"/>
            <a:chOff x="5446776" y="4341876"/>
            <a:chExt cx="2603500" cy="812800"/>
          </a:xfrm>
        </p:grpSpPr>
        <p:sp>
          <p:nvSpPr>
            <p:cNvPr id="20" name="object 18">
              <a:extLst>
                <a:ext uri="{FF2B5EF4-FFF2-40B4-BE49-F238E27FC236}">
                  <a16:creationId xmlns:a16="http://schemas.microsoft.com/office/drawing/2014/main" id="{69759DDF-038E-C25F-E7B0-7A3B28778557}"/>
                </a:ext>
              </a:extLst>
            </p:cNvPr>
            <p:cNvSpPr/>
            <p:nvPr/>
          </p:nvSpPr>
          <p:spPr>
            <a:xfrm>
              <a:off x="5459730" y="4354830"/>
              <a:ext cx="2577465" cy="786765"/>
            </a:xfrm>
            <a:custGeom>
              <a:avLst/>
              <a:gdLst/>
              <a:ahLst/>
              <a:cxnLst/>
              <a:rect l="l" t="t" r="r" b="b"/>
              <a:pathLst>
                <a:path w="2577465" h="786764">
                  <a:moveTo>
                    <a:pt x="2577083" y="0"/>
                  </a:moveTo>
                  <a:lnTo>
                    <a:pt x="0" y="0"/>
                  </a:lnTo>
                  <a:lnTo>
                    <a:pt x="0" y="786384"/>
                  </a:lnTo>
                  <a:lnTo>
                    <a:pt x="2577083" y="786384"/>
                  </a:lnTo>
                  <a:lnTo>
                    <a:pt x="2577083" y="0"/>
                  </a:lnTo>
                  <a:close/>
                </a:path>
              </a:pathLst>
            </a:custGeom>
            <a:solidFill>
              <a:srgbClr val="0000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9">
              <a:extLst>
                <a:ext uri="{FF2B5EF4-FFF2-40B4-BE49-F238E27FC236}">
                  <a16:creationId xmlns:a16="http://schemas.microsoft.com/office/drawing/2014/main" id="{AFD334C1-7535-5B89-5342-6165D8D3E88A}"/>
                </a:ext>
              </a:extLst>
            </p:cNvPr>
            <p:cNvSpPr/>
            <p:nvPr/>
          </p:nvSpPr>
          <p:spPr>
            <a:xfrm>
              <a:off x="5459730" y="4354830"/>
              <a:ext cx="2577465" cy="786765"/>
            </a:xfrm>
            <a:custGeom>
              <a:avLst/>
              <a:gdLst/>
              <a:ahLst/>
              <a:cxnLst/>
              <a:rect l="l" t="t" r="r" b="b"/>
              <a:pathLst>
                <a:path w="2577465" h="786764">
                  <a:moveTo>
                    <a:pt x="0" y="786384"/>
                  </a:moveTo>
                  <a:lnTo>
                    <a:pt x="2577083" y="786384"/>
                  </a:lnTo>
                  <a:lnTo>
                    <a:pt x="2577083" y="0"/>
                  </a:lnTo>
                  <a:lnTo>
                    <a:pt x="0" y="0"/>
                  </a:lnTo>
                  <a:lnTo>
                    <a:pt x="0" y="786384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0">
            <a:extLst>
              <a:ext uri="{FF2B5EF4-FFF2-40B4-BE49-F238E27FC236}">
                <a16:creationId xmlns:a16="http://schemas.microsoft.com/office/drawing/2014/main" id="{3A0E3AF6-C5D7-AA46-E53E-187144B7EAE9}"/>
              </a:ext>
            </a:extLst>
          </p:cNvPr>
          <p:cNvSpPr txBox="1"/>
          <p:nvPr/>
        </p:nvSpPr>
        <p:spPr>
          <a:xfrm>
            <a:off x="5459729" y="4354829"/>
            <a:ext cx="2577465" cy="78676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767715">
              <a:lnSpc>
                <a:spcPct val="100000"/>
              </a:lnSpc>
              <a:spcBef>
                <a:spcPts val="600"/>
              </a:spcBef>
            </a:pPr>
            <a:r>
              <a:rPr sz="3600" spc="-10" dirty="0">
                <a:solidFill>
                  <a:srgbClr val="FFFFFF"/>
                </a:solidFill>
                <a:latin typeface="Arial"/>
                <a:cs typeface="Arial"/>
              </a:rPr>
              <a:t>Ptačí</a:t>
            </a:r>
            <a:endParaRPr sz="36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0787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797FD2A-D4D2-8205-13DF-7C2050E57C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8C93D14-4B77-76E9-1D68-B350509440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348F9C9-083E-09B2-109C-76CFCE6A7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177202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Sezónní chřipka, charakteristika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A35B06C-EEF9-AD2A-7E23-006FA4E6D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719091"/>
            <a:ext cx="10753200" cy="4180754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335"/>
              </a:spcBef>
              <a:buNone/>
            </a:pPr>
            <a:r>
              <a:rPr lang="cs-CZ" sz="2800" dirty="0">
                <a:solidFill>
                  <a:srgbClr val="FF0000"/>
                </a:solidFill>
                <a:latin typeface="Arial"/>
                <a:cs typeface="Arial"/>
              </a:rPr>
              <a:t>Původce:</a:t>
            </a:r>
            <a:r>
              <a:rPr lang="cs-CZ" sz="2800" spc="-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v</a:t>
            </a:r>
            <a:r>
              <a:rPr lang="cs-CZ" sz="2800" spc="-6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posledních</a:t>
            </a:r>
            <a:r>
              <a:rPr lang="cs-CZ" sz="2800" spc="-6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letech</a:t>
            </a:r>
            <a:r>
              <a:rPr lang="cs-CZ" sz="2800" spc="-6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zejména</a:t>
            </a:r>
            <a:r>
              <a:rPr lang="cs-CZ" sz="2800" spc="-4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typ</a:t>
            </a:r>
            <a:r>
              <a:rPr lang="cs-CZ" sz="2800" spc="-35" dirty="0">
                <a:latin typeface="Arial"/>
                <a:cs typeface="Arial"/>
              </a:rPr>
              <a:t> </a:t>
            </a:r>
            <a:r>
              <a:rPr lang="cs-CZ" sz="280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lang="cs-CZ" sz="2800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cs-CZ" sz="2800" dirty="0">
                <a:solidFill>
                  <a:srgbClr val="FF0000"/>
                </a:solidFill>
                <a:latin typeface="Arial"/>
                <a:cs typeface="Arial"/>
              </a:rPr>
              <a:t>H1N1,</a:t>
            </a:r>
            <a:r>
              <a:rPr lang="cs-CZ" sz="2800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cs-CZ" sz="280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lang="cs-CZ" sz="2800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cs-CZ" sz="2800" spc="-20" dirty="0">
                <a:solidFill>
                  <a:srgbClr val="FF0000"/>
                </a:solidFill>
                <a:latin typeface="Arial"/>
                <a:cs typeface="Arial"/>
              </a:rPr>
              <a:t>H3N2</a:t>
            </a:r>
            <a:endParaRPr lang="cs-CZ" sz="2800" dirty="0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240"/>
              </a:spcBef>
              <a:buNone/>
            </a:pPr>
            <a:r>
              <a:rPr lang="cs-CZ" sz="2800" dirty="0">
                <a:solidFill>
                  <a:srgbClr val="FF0000"/>
                </a:solidFill>
                <a:latin typeface="Arial"/>
                <a:cs typeface="Arial"/>
              </a:rPr>
              <a:t>Inkubační</a:t>
            </a:r>
            <a:r>
              <a:rPr lang="cs-CZ" sz="2800" spc="-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cs-CZ" sz="2800" dirty="0">
                <a:solidFill>
                  <a:srgbClr val="FF0000"/>
                </a:solidFill>
                <a:latin typeface="Arial"/>
                <a:cs typeface="Arial"/>
              </a:rPr>
              <a:t>doba:</a:t>
            </a:r>
            <a:r>
              <a:rPr lang="cs-CZ" sz="28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18</a:t>
            </a:r>
            <a:r>
              <a:rPr lang="cs-CZ" sz="2800" spc="-4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–</a:t>
            </a:r>
            <a:r>
              <a:rPr lang="cs-CZ" sz="2800" spc="-4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24</a:t>
            </a:r>
            <a:r>
              <a:rPr lang="cs-CZ" sz="2800" spc="-4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hodin</a:t>
            </a:r>
            <a:r>
              <a:rPr lang="cs-CZ" sz="2800" spc="-5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(i</a:t>
            </a:r>
            <a:r>
              <a:rPr lang="cs-CZ" sz="2800" spc="-45" dirty="0">
                <a:latin typeface="Arial"/>
                <a:cs typeface="Arial"/>
              </a:rPr>
              <a:t> </a:t>
            </a:r>
            <a:r>
              <a:rPr lang="cs-CZ" sz="2800" spc="-10" dirty="0">
                <a:latin typeface="Arial"/>
                <a:cs typeface="Arial"/>
              </a:rPr>
              <a:t>kratší)</a:t>
            </a:r>
            <a:endParaRPr lang="cs-CZ" sz="2800" dirty="0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245"/>
              </a:spcBef>
              <a:buNone/>
            </a:pPr>
            <a:r>
              <a:rPr lang="cs-CZ" sz="2800" dirty="0">
                <a:solidFill>
                  <a:srgbClr val="FF0000"/>
                </a:solidFill>
                <a:latin typeface="Arial"/>
                <a:cs typeface="Arial"/>
              </a:rPr>
              <a:t>Období</a:t>
            </a:r>
            <a:r>
              <a:rPr lang="cs-CZ" sz="2800" spc="-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cs-CZ" sz="2800" dirty="0">
                <a:solidFill>
                  <a:srgbClr val="FF0000"/>
                </a:solidFill>
                <a:latin typeface="Arial"/>
                <a:cs typeface="Arial"/>
              </a:rPr>
              <a:t>nakažlivosti:</a:t>
            </a:r>
            <a:r>
              <a:rPr lang="cs-CZ" sz="28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12</a:t>
            </a:r>
            <a:r>
              <a:rPr lang="cs-CZ" sz="2800" spc="-5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–</a:t>
            </a:r>
            <a:r>
              <a:rPr lang="cs-CZ" sz="2800" spc="-5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24</a:t>
            </a:r>
            <a:r>
              <a:rPr lang="cs-CZ" sz="2800" spc="-5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hod.</a:t>
            </a:r>
            <a:r>
              <a:rPr lang="cs-CZ" sz="2800" spc="-60" dirty="0">
                <a:latin typeface="Arial"/>
                <a:cs typeface="Arial"/>
              </a:rPr>
              <a:t> </a:t>
            </a:r>
            <a:r>
              <a:rPr lang="cs-CZ" sz="2800" b="1" dirty="0">
                <a:latin typeface="Arial"/>
                <a:cs typeface="Arial"/>
              </a:rPr>
              <a:t>před</a:t>
            </a:r>
            <a:r>
              <a:rPr lang="cs-CZ" sz="2800" b="1" spc="-35" dirty="0">
                <a:latin typeface="Arial"/>
                <a:cs typeface="Arial"/>
              </a:rPr>
              <a:t> </a:t>
            </a:r>
            <a:r>
              <a:rPr lang="cs-CZ" sz="2800" b="1" dirty="0">
                <a:latin typeface="Arial"/>
                <a:cs typeface="Arial"/>
              </a:rPr>
              <a:t>začátkem</a:t>
            </a:r>
            <a:r>
              <a:rPr lang="cs-CZ" sz="2800" b="1" spc="-60" dirty="0">
                <a:latin typeface="Arial"/>
                <a:cs typeface="Arial"/>
              </a:rPr>
              <a:t> </a:t>
            </a:r>
            <a:r>
              <a:rPr lang="cs-CZ" sz="2800" spc="-10" dirty="0">
                <a:latin typeface="Arial"/>
                <a:cs typeface="Arial"/>
              </a:rPr>
              <a:t>onemocnění</a:t>
            </a:r>
            <a:endParaRPr lang="cs-CZ" sz="2800" dirty="0">
              <a:latin typeface="Arial"/>
              <a:cs typeface="Arial"/>
            </a:endParaRPr>
          </a:p>
          <a:p>
            <a:pPr marL="3403304" indent="0">
              <a:lnSpc>
                <a:spcPct val="100000"/>
              </a:lnSpc>
              <a:spcBef>
                <a:spcPts val="240"/>
              </a:spcBef>
              <a:buNone/>
            </a:pPr>
            <a:r>
              <a:rPr lang="cs-CZ" sz="2800" b="1" dirty="0">
                <a:latin typeface="Arial"/>
                <a:cs typeface="Arial"/>
              </a:rPr>
              <a:t>a</a:t>
            </a:r>
            <a:r>
              <a:rPr lang="cs-CZ" sz="2800" b="1" spc="-40" dirty="0">
                <a:latin typeface="Arial"/>
                <a:cs typeface="Arial"/>
              </a:rPr>
              <a:t> </a:t>
            </a:r>
            <a:r>
              <a:rPr lang="cs-CZ" sz="2800" b="1" dirty="0">
                <a:latin typeface="Arial"/>
                <a:cs typeface="Arial"/>
              </a:rPr>
              <a:t>asi</a:t>
            </a:r>
            <a:r>
              <a:rPr lang="cs-CZ" sz="2800" b="1" spc="-25" dirty="0">
                <a:latin typeface="Arial"/>
                <a:cs typeface="Arial"/>
              </a:rPr>
              <a:t> </a:t>
            </a:r>
            <a:r>
              <a:rPr lang="cs-CZ" sz="2800" b="1" dirty="0">
                <a:latin typeface="Arial"/>
                <a:cs typeface="Arial"/>
              </a:rPr>
              <a:t>5</a:t>
            </a:r>
            <a:r>
              <a:rPr lang="cs-CZ" sz="2800" b="1" spc="-25" dirty="0">
                <a:latin typeface="Arial"/>
                <a:cs typeface="Arial"/>
              </a:rPr>
              <a:t> </a:t>
            </a:r>
            <a:r>
              <a:rPr lang="cs-CZ" sz="2800" b="1" dirty="0">
                <a:latin typeface="Arial"/>
                <a:cs typeface="Arial"/>
              </a:rPr>
              <a:t>dní</a:t>
            </a:r>
            <a:r>
              <a:rPr lang="cs-CZ" sz="2800" b="1" spc="-30" dirty="0">
                <a:latin typeface="Arial"/>
                <a:cs typeface="Arial"/>
              </a:rPr>
              <a:t> </a:t>
            </a:r>
            <a:r>
              <a:rPr lang="cs-CZ" sz="2800" b="1" dirty="0">
                <a:latin typeface="Arial"/>
                <a:cs typeface="Arial"/>
              </a:rPr>
              <a:t>po</a:t>
            </a:r>
            <a:r>
              <a:rPr lang="cs-CZ" sz="2800" b="1" spc="-35" dirty="0">
                <a:latin typeface="Arial"/>
                <a:cs typeface="Arial"/>
              </a:rPr>
              <a:t> </a:t>
            </a:r>
            <a:r>
              <a:rPr lang="cs-CZ" sz="2800" spc="-10" dirty="0">
                <a:latin typeface="Arial"/>
                <a:cs typeface="Arial"/>
              </a:rPr>
              <a:t>začátku</a:t>
            </a:r>
            <a:endParaRPr lang="cs-CZ" sz="2800" dirty="0">
              <a:latin typeface="Arial"/>
              <a:cs typeface="Arial"/>
            </a:endParaRPr>
          </a:p>
          <a:p>
            <a:pPr marL="12065" marR="5080" indent="0">
              <a:lnSpc>
                <a:spcPts val="3600"/>
              </a:lnSpc>
              <a:spcBef>
                <a:spcPts val="160"/>
              </a:spcBef>
              <a:buNone/>
            </a:pPr>
            <a:r>
              <a:rPr lang="cs-CZ" sz="2800" dirty="0">
                <a:solidFill>
                  <a:srgbClr val="FF0000"/>
                </a:solidFill>
                <a:latin typeface="Arial"/>
                <a:cs typeface="Arial"/>
              </a:rPr>
              <a:t>Zdroj</a:t>
            </a:r>
            <a:r>
              <a:rPr lang="cs-CZ" sz="2800" spc="-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cs-CZ" sz="2800" dirty="0">
                <a:solidFill>
                  <a:srgbClr val="FF0000"/>
                </a:solidFill>
                <a:latin typeface="Arial"/>
                <a:cs typeface="Arial"/>
              </a:rPr>
              <a:t>nákazy:</a:t>
            </a:r>
            <a:r>
              <a:rPr lang="cs-CZ" sz="2800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většinou</a:t>
            </a:r>
            <a:r>
              <a:rPr lang="cs-CZ" sz="2800" spc="-6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člověk,</a:t>
            </a:r>
            <a:r>
              <a:rPr lang="cs-CZ" sz="2800" spc="-5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i</a:t>
            </a:r>
            <a:r>
              <a:rPr lang="cs-CZ" sz="2800" spc="-7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s</a:t>
            </a:r>
            <a:r>
              <a:rPr lang="cs-CZ" sz="2800" spc="-55" dirty="0">
                <a:latin typeface="Arial"/>
                <a:cs typeface="Arial"/>
              </a:rPr>
              <a:t> </a:t>
            </a:r>
            <a:r>
              <a:rPr lang="cs-CZ" sz="2800" spc="-10" dirty="0">
                <a:latin typeface="Arial"/>
                <a:cs typeface="Arial"/>
              </a:rPr>
              <a:t>asymptomatickým</a:t>
            </a:r>
            <a:r>
              <a:rPr lang="cs-CZ" sz="2800" spc="-60" dirty="0">
                <a:latin typeface="Arial"/>
                <a:cs typeface="Arial"/>
              </a:rPr>
              <a:t> </a:t>
            </a:r>
            <a:r>
              <a:rPr lang="cs-CZ" sz="2800" spc="-10" dirty="0">
                <a:latin typeface="Arial"/>
                <a:cs typeface="Arial"/>
              </a:rPr>
              <a:t>průběhem! </a:t>
            </a:r>
            <a:r>
              <a:rPr lang="cs-CZ" sz="2800" dirty="0">
                <a:latin typeface="Arial"/>
                <a:cs typeface="Arial"/>
              </a:rPr>
              <a:t>(děti</a:t>
            </a:r>
            <a:r>
              <a:rPr lang="cs-CZ" sz="2800" spc="-9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jsou</a:t>
            </a:r>
            <a:r>
              <a:rPr lang="cs-CZ" sz="2800" spc="-8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nakažlivější!),</a:t>
            </a:r>
            <a:r>
              <a:rPr lang="cs-CZ" sz="2800" spc="-10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vzácně</a:t>
            </a:r>
            <a:r>
              <a:rPr lang="cs-CZ" sz="2800" spc="-8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prase,</a:t>
            </a:r>
            <a:r>
              <a:rPr lang="cs-CZ" sz="2800" spc="-90" dirty="0">
                <a:latin typeface="Arial"/>
                <a:cs typeface="Arial"/>
              </a:rPr>
              <a:t> </a:t>
            </a:r>
            <a:r>
              <a:rPr lang="cs-CZ" sz="2800" spc="-10" dirty="0">
                <a:latin typeface="Arial"/>
                <a:cs typeface="Arial"/>
              </a:rPr>
              <a:t>ptáci</a:t>
            </a:r>
            <a:endParaRPr lang="cs-CZ" sz="2800" dirty="0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80"/>
              </a:spcBef>
              <a:buNone/>
            </a:pPr>
            <a:r>
              <a:rPr lang="cs-CZ" sz="2800" dirty="0">
                <a:solidFill>
                  <a:srgbClr val="FF0000"/>
                </a:solidFill>
                <a:latin typeface="Arial"/>
                <a:cs typeface="Arial"/>
              </a:rPr>
              <a:t>Přenos:</a:t>
            </a:r>
            <a:r>
              <a:rPr lang="cs-CZ" sz="2800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-</a:t>
            </a:r>
            <a:r>
              <a:rPr lang="cs-CZ" sz="2800" spc="-5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přímý</a:t>
            </a:r>
            <a:r>
              <a:rPr lang="cs-CZ" sz="2800" spc="-45" dirty="0">
                <a:latin typeface="Arial"/>
                <a:cs typeface="Arial"/>
              </a:rPr>
              <a:t> </a:t>
            </a:r>
            <a:r>
              <a:rPr lang="cs-CZ" sz="2800" spc="-10" dirty="0">
                <a:latin typeface="Arial"/>
                <a:cs typeface="Arial"/>
              </a:rPr>
              <a:t>kapénkami</a:t>
            </a:r>
            <a:endParaRPr lang="cs-CZ" sz="2800" dirty="0">
              <a:latin typeface="Arial"/>
              <a:cs typeface="Arial"/>
            </a:endParaRPr>
          </a:p>
          <a:p>
            <a:pPr marL="1335110" indent="0">
              <a:lnSpc>
                <a:spcPct val="100000"/>
              </a:lnSpc>
              <a:spcBef>
                <a:spcPts val="240"/>
              </a:spcBef>
              <a:buNone/>
            </a:pPr>
            <a:r>
              <a:rPr lang="cs-CZ" sz="2800" dirty="0">
                <a:latin typeface="Arial"/>
                <a:cs typeface="Arial"/>
              </a:rPr>
              <a:t>- nepřímý</a:t>
            </a:r>
            <a:r>
              <a:rPr lang="cs-CZ" sz="2800" spc="-10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kontaminovanými</a:t>
            </a:r>
            <a:r>
              <a:rPr lang="cs-CZ" sz="2800" spc="-90" dirty="0">
                <a:latin typeface="Arial"/>
                <a:cs typeface="Arial"/>
              </a:rPr>
              <a:t> </a:t>
            </a:r>
            <a:r>
              <a:rPr lang="cs-CZ" sz="2800" spc="-10" dirty="0">
                <a:latin typeface="Arial"/>
                <a:cs typeface="Arial"/>
              </a:rPr>
              <a:t>předměty</a:t>
            </a:r>
          </a:p>
          <a:p>
            <a:pPr marL="0" indent="0">
              <a:lnSpc>
                <a:spcPct val="100000"/>
              </a:lnSpc>
              <a:spcBef>
                <a:spcPts val="820"/>
              </a:spcBef>
              <a:buNone/>
            </a:pPr>
            <a:r>
              <a:rPr lang="cs-CZ" sz="2800" spc="-10" dirty="0">
                <a:latin typeface="Arial"/>
                <a:cs typeface="Arial"/>
              </a:rPr>
              <a:t>Rizikoví jedinci: </a:t>
            </a:r>
            <a:r>
              <a:rPr lang="cs-CZ" sz="2800" dirty="0">
                <a:latin typeface="Arial"/>
                <a:cs typeface="Arial"/>
              </a:rPr>
              <a:t>děti</a:t>
            </a:r>
            <a:r>
              <a:rPr lang="cs-CZ" sz="2800" spc="-1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(0</a:t>
            </a:r>
            <a:r>
              <a:rPr lang="cs-CZ" sz="2800" spc="1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–</a:t>
            </a:r>
            <a:r>
              <a:rPr lang="cs-CZ" sz="2800" spc="-1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5</a:t>
            </a:r>
            <a:r>
              <a:rPr lang="cs-CZ" sz="2800" spc="-1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let)</a:t>
            </a:r>
            <a:r>
              <a:rPr lang="cs-CZ" spc="-10" dirty="0">
                <a:latin typeface="Arial"/>
                <a:cs typeface="Arial"/>
              </a:rPr>
              <a:t>, </a:t>
            </a:r>
            <a:r>
              <a:rPr lang="cs-CZ" sz="2800" dirty="0">
                <a:latin typeface="Arial"/>
                <a:cs typeface="Arial"/>
              </a:rPr>
              <a:t>starší</a:t>
            </a:r>
            <a:r>
              <a:rPr lang="cs-CZ" sz="2800" spc="-2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dospělí</a:t>
            </a:r>
            <a:r>
              <a:rPr lang="cs-CZ" sz="2800" spc="1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(nad</a:t>
            </a:r>
            <a:r>
              <a:rPr lang="cs-CZ" sz="2800" spc="-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60</a:t>
            </a:r>
            <a:r>
              <a:rPr lang="cs-CZ" sz="2800" spc="-10" dirty="0">
                <a:latin typeface="Arial"/>
                <a:cs typeface="Arial"/>
              </a:rPr>
              <a:t> let), chronicky nemocní, těhotné ženy.</a:t>
            </a:r>
            <a:endParaRPr lang="cs-CZ" sz="2800" dirty="0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720"/>
              </a:spcBef>
              <a:buNone/>
            </a:pPr>
            <a:r>
              <a:rPr lang="cs-CZ" sz="2800" dirty="0">
                <a:latin typeface="Arial"/>
                <a:cs typeface="Arial"/>
              </a:rPr>
              <a:t>Každoročně</a:t>
            </a:r>
            <a:r>
              <a:rPr lang="cs-CZ" sz="2800" spc="1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celosvětově umírá</a:t>
            </a:r>
            <a:r>
              <a:rPr lang="cs-CZ" sz="2800" spc="-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250</a:t>
            </a:r>
            <a:r>
              <a:rPr lang="cs-CZ" sz="2800" spc="1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–</a:t>
            </a:r>
            <a:r>
              <a:rPr lang="cs-CZ" sz="2800" spc="-2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500 tis.</a:t>
            </a:r>
            <a:r>
              <a:rPr lang="cs-CZ" sz="2800" spc="-20" dirty="0">
                <a:latin typeface="Arial"/>
                <a:cs typeface="Arial"/>
              </a:rPr>
              <a:t> </a:t>
            </a:r>
            <a:r>
              <a:rPr lang="cs-CZ" sz="2800" spc="-10" dirty="0">
                <a:latin typeface="Arial"/>
                <a:cs typeface="Arial"/>
              </a:rPr>
              <a:t>lidí!</a:t>
            </a:r>
            <a:endParaRPr lang="cs-CZ" sz="2800" dirty="0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720"/>
              </a:spcBef>
              <a:buNone/>
            </a:pPr>
            <a:r>
              <a:rPr lang="cs-CZ" sz="2800" b="1" dirty="0">
                <a:solidFill>
                  <a:srgbClr val="FF0000"/>
                </a:solidFill>
                <a:latin typeface="Arial"/>
                <a:cs typeface="Arial"/>
              </a:rPr>
              <a:t>V</a:t>
            </a:r>
            <a:r>
              <a:rPr lang="cs-CZ" sz="28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cs-CZ" sz="2800" b="1" dirty="0">
                <a:solidFill>
                  <a:srgbClr val="FF0000"/>
                </a:solidFill>
                <a:latin typeface="Arial"/>
                <a:cs typeface="Arial"/>
              </a:rPr>
              <a:t>ČR</a:t>
            </a:r>
            <a:r>
              <a:rPr lang="cs-CZ" sz="28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cs-CZ" sz="2800" b="1" dirty="0">
                <a:solidFill>
                  <a:srgbClr val="FF0000"/>
                </a:solidFill>
                <a:latin typeface="Arial"/>
                <a:cs typeface="Arial"/>
              </a:rPr>
              <a:t>v</a:t>
            </a:r>
            <a:r>
              <a:rPr lang="cs-CZ" sz="28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cs-CZ" sz="2800" b="1" dirty="0">
                <a:solidFill>
                  <a:srgbClr val="FF0000"/>
                </a:solidFill>
                <a:latin typeface="Arial"/>
                <a:cs typeface="Arial"/>
              </a:rPr>
              <a:t>souvislosti</a:t>
            </a:r>
            <a:r>
              <a:rPr lang="cs-CZ" sz="28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cs-CZ" sz="2800" b="1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lang="cs-CZ" sz="28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cs-CZ" sz="2800" b="1" dirty="0">
                <a:solidFill>
                  <a:srgbClr val="FF0000"/>
                </a:solidFill>
                <a:latin typeface="Arial"/>
                <a:cs typeface="Arial"/>
              </a:rPr>
              <a:t>chřipkou</a:t>
            </a:r>
            <a:r>
              <a:rPr lang="cs-CZ" sz="28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cs-CZ" sz="2800" b="1" dirty="0">
                <a:solidFill>
                  <a:srgbClr val="FF0000"/>
                </a:solidFill>
                <a:latin typeface="Arial"/>
                <a:cs typeface="Arial"/>
              </a:rPr>
              <a:t>umírá</a:t>
            </a:r>
            <a:r>
              <a:rPr lang="cs-CZ" sz="28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cs-CZ" sz="2800" b="1" dirty="0">
                <a:solidFill>
                  <a:srgbClr val="FF0000"/>
                </a:solidFill>
                <a:latin typeface="Arial"/>
                <a:cs typeface="Arial"/>
              </a:rPr>
              <a:t>2000 osob</a:t>
            </a:r>
            <a:r>
              <a:rPr lang="cs-CZ" sz="28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cs-CZ" sz="2800" b="1" spc="-10" dirty="0">
                <a:solidFill>
                  <a:srgbClr val="FF0000"/>
                </a:solidFill>
                <a:latin typeface="Arial"/>
                <a:cs typeface="Arial"/>
              </a:rPr>
              <a:t>ročně!</a:t>
            </a:r>
            <a:endParaRPr lang="cs-CZ" sz="2800" dirty="0">
              <a:latin typeface="Arial"/>
              <a:cs typeface="Arial"/>
            </a:endParaRPr>
          </a:p>
          <a:p>
            <a:pPr marL="1792310" indent="-457200">
              <a:lnSpc>
                <a:spcPct val="100000"/>
              </a:lnSpc>
              <a:spcBef>
                <a:spcPts val="240"/>
              </a:spcBef>
              <a:buFontTx/>
              <a:buChar char="-"/>
            </a:pPr>
            <a:endParaRPr lang="cs-CZ" sz="2800" dirty="0">
              <a:latin typeface="Arial"/>
              <a:cs typeface="Arial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87016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DA9C846-7036-A248-2922-BC254B5FF9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51E579B-FAB6-4CC1-92E1-027875CA49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7D26E9B-B2AB-7231-E375-B931541F8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293871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Sezónní chřipka - příznaky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8837794-698B-1EEF-CAB2-44D8547BE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208" y="1251750"/>
            <a:ext cx="10068816" cy="3923301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335"/>
              </a:spcBef>
              <a:buNone/>
            </a:pPr>
            <a:r>
              <a:rPr lang="cs-CZ" sz="2800" dirty="0">
                <a:latin typeface="Arial"/>
                <a:cs typeface="Arial"/>
              </a:rPr>
              <a:t>Náhlý</a:t>
            </a:r>
            <a:r>
              <a:rPr lang="cs-CZ" sz="2800" spc="-6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začátek</a:t>
            </a:r>
            <a:r>
              <a:rPr lang="cs-CZ" sz="2800" spc="-7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z</a:t>
            </a:r>
            <a:r>
              <a:rPr lang="cs-CZ" sz="2800" spc="-6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plného</a:t>
            </a:r>
            <a:r>
              <a:rPr lang="cs-CZ" sz="2800" spc="-65" dirty="0">
                <a:latin typeface="Arial"/>
                <a:cs typeface="Arial"/>
              </a:rPr>
              <a:t> </a:t>
            </a:r>
            <a:r>
              <a:rPr lang="cs-CZ" sz="2800" spc="-10" dirty="0">
                <a:latin typeface="Arial"/>
                <a:cs typeface="Arial"/>
              </a:rPr>
              <a:t>zdraví!</a:t>
            </a:r>
            <a:endParaRPr lang="cs-CZ" sz="2800" dirty="0">
              <a:latin typeface="Arial"/>
              <a:cs typeface="Arial"/>
            </a:endParaRPr>
          </a:p>
          <a:p>
            <a:pPr marL="83820">
              <a:lnSpc>
                <a:spcPct val="100000"/>
              </a:lnSpc>
              <a:spcBef>
                <a:spcPts val="240"/>
              </a:spcBef>
            </a:pPr>
            <a:r>
              <a:rPr lang="cs-CZ" sz="2800" dirty="0">
                <a:latin typeface="Arial"/>
                <a:cs typeface="Arial"/>
              </a:rPr>
              <a:t>zimnice</a:t>
            </a:r>
            <a:r>
              <a:rPr lang="cs-CZ" sz="2800" spc="-5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a</a:t>
            </a:r>
            <a:r>
              <a:rPr lang="cs-CZ" sz="2800" spc="-5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nástup</a:t>
            </a:r>
            <a:r>
              <a:rPr lang="cs-CZ" sz="2800" spc="-5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horečky</a:t>
            </a:r>
            <a:r>
              <a:rPr lang="cs-CZ" sz="2800" spc="-6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na</a:t>
            </a:r>
            <a:r>
              <a:rPr lang="cs-CZ" sz="2800" spc="-4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38</a:t>
            </a:r>
            <a:r>
              <a:rPr lang="cs-CZ" sz="2800" spc="-1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–</a:t>
            </a:r>
            <a:r>
              <a:rPr lang="cs-CZ" sz="2800" spc="-5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39</a:t>
            </a:r>
            <a:r>
              <a:rPr lang="cs-CZ" sz="2800" spc="-45" dirty="0">
                <a:latin typeface="Arial"/>
                <a:cs typeface="Arial"/>
              </a:rPr>
              <a:t> </a:t>
            </a:r>
            <a:r>
              <a:rPr lang="cs-CZ" sz="2800" spc="-25" dirty="0">
                <a:latin typeface="Arial"/>
                <a:cs typeface="Arial"/>
              </a:rPr>
              <a:t>°C, vyčerpanost, bolesti svalů a kloubů, zad, hlavy. </a:t>
            </a:r>
            <a:r>
              <a:rPr lang="cs-CZ" spc="-25" dirty="0">
                <a:latin typeface="Arial"/>
                <a:cs typeface="Arial"/>
              </a:rPr>
              <a:t>Může být pocit ucpaného nosu, kašel, u dětí nauzea a zvracení. </a:t>
            </a:r>
            <a:endParaRPr lang="cs-CZ" sz="2800" dirty="0">
              <a:latin typeface="Arial"/>
              <a:cs typeface="Arial"/>
            </a:endParaRPr>
          </a:p>
          <a:p>
            <a:pPr marL="12700" marR="5080" algn="just">
              <a:lnSpc>
                <a:spcPts val="3600"/>
              </a:lnSpc>
              <a:spcBef>
                <a:spcPts val="100"/>
              </a:spcBef>
            </a:pPr>
            <a:endParaRPr lang="cs-CZ" sz="2800" dirty="0">
              <a:latin typeface="Arial"/>
              <a:cs typeface="Arial"/>
            </a:endParaRPr>
          </a:p>
          <a:p>
            <a:pPr marL="0" marR="5080" indent="0" algn="just">
              <a:lnSpc>
                <a:spcPts val="3600"/>
              </a:lnSpc>
              <a:spcBef>
                <a:spcPts val="100"/>
              </a:spcBef>
              <a:buNone/>
            </a:pPr>
            <a:r>
              <a:rPr lang="cs-CZ" sz="2800" dirty="0">
                <a:latin typeface="Arial"/>
                <a:cs typeface="Arial"/>
              </a:rPr>
              <a:t>Onemocnění</a:t>
            </a:r>
            <a:r>
              <a:rPr lang="cs-CZ" sz="2800" spc="-5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trvá</a:t>
            </a:r>
            <a:r>
              <a:rPr lang="cs-CZ" sz="2800" spc="-7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většinou</a:t>
            </a:r>
            <a:r>
              <a:rPr lang="cs-CZ" sz="2800" spc="-7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3</a:t>
            </a:r>
            <a:r>
              <a:rPr lang="cs-CZ" sz="2800" spc="-4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–</a:t>
            </a:r>
            <a:r>
              <a:rPr lang="cs-CZ" sz="2800" spc="-7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7</a:t>
            </a:r>
            <a:r>
              <a:rPr lang="cs-CZ" sz="2800" spc="-7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dní.</a:t>
            </a:r>
            <a:r>
              <a:rPr lang="cs-CZ" sz="2800" spc="-7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Slabost,</a:t>
            </a:r>
            <a:r>
              <a:rPr lang="cs-CZ" sz="2800" spc="-7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únava,</a:t>
            </a:r>
            <a:r>
              <a:rPr lang="cs-CZ" sz="2800" spc="-7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pocení</a:t>
            </a:r>
            <a:r>
              <a:rPr lang="cs-CZ" sz="2800" spc="-60" dirty="0">
                <a:latin typeface="Arial"/>
                <a:cs typeface="Arial"/>
              </a:rPr>
              <a:t> </a:t>
            </a:r>
            <a:r>
              <a:rPr lang="cs-CZ" sz="2800" spc="-10" dirty="0">
                <a:latin typeface="Arial"/>
                <a:cs typeface="Arial"/>
              </a:rPr>
              <a:t>mohou </a:t>
            </a:r>
            <a:r>
              <a:rPr lang="cs-CZ" sz="2800" dirty="0">
                <a:latin typeface="Arial"/>
                <a:cs typeface="Arial"/>
              </a:rPr>
              <a:t>přetrvávat</a:t>
            </a:r>
            <a:r>
              <a:rPr lang="cs-CZ" sz="2800" spc="-6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i</a:t>
            </a:r>
            <a:r>
              <a:rPr lang="cs-CZ" sz="2800" spc="-65" dirty="0">
                <a:latin typeface="Arial"/>
                <a:cs typeface="Arial"/>
              </a:rPr>
              <a:t> </a:t>
            </a:r>
            <a:r>
              <a:rPr lang="cs-CZ" sz="2800" spc="-10" dirty="0">
                <a:latin typeface="Arial"/>
                <a:cs typeface="Arial"/>
              </a:rPr>
              <a:t>týdny.</a:t>
            </a:r>
          </a:p>
          <a:p>
            <a:pPr marL="0" marR="5080" indent="0" algn="just">
              <a:lnSpc>
                <a:spcPts val="3600"/>
              </a:lnSpc>
              <a:spcBef>
                <a:spcPts val="100"/>
              </a:spcBef>
              <a:buNone/>
            </a:pPr>
            <a:r>
              <a:rPr lang="cs-CZ" spc="-10" dirty="0">
                <a:latin typeface="Arial"/>
                <a:cs typeface="Arial"/>
              </a:rPr>
              <a:t>Riziko: superinfekce (nasednutí bakteriální infekce), komplikace chřipky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635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772046F-1AF6-C53C-0BA9-689765A836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C6AB6BD-796C-795B-23E1-A48BCF7DC2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09BDB1D-3428-5465-7208-260013D52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489180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Sezónní chřipka, léčba a prevence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EFAAA41-E23E-E5E6-7C48-2AEEFBF4A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106076"/>
            <a:ext cx="10753200" cy="4139998"/>
          </a:xfrm>
        </p:spPr>
        <p:txBody>
          <a:bodyPr/>
          <a:lstStyle/>
          <a:p>
            <a:pPr marL="12700" marR="385445" indent="0">
              <a:lnSpc>
                <a:spcPct val="100000"/>
              </a:lnSpc>
              <a:spcBef>
                <a:spcPts val="100"/>
              </a:spcBef>
              <a:buNone/>
              <a:tabLst>
                <a:tab pos="469265" algn="l"/>
              </a:tabLst>
            </a:pPr>
            <a:r>
              <a:rPr lang="cs-CZ" spc="-25" dirty="0">
                <a:latin typeface="Arial"/>
                <a:cs typeface="Arial"/>
              </a:rPr>
              <a:t>1</a:t>
            </a:r>
            <a:r>
              <a:rPr lang="cs-CZ" sz="3200" spc="-25" dirty="0">
                <a:latin typeface="Arial"/>
                <a:cs typeface="Arial"/>
              </a:rPr>
              <a:t>. </a:t>
            </a:r>
            <a:r>
              <a:rPr lang="cs-CZ" dirty="0">
                <a:latin typeface="Arial"/>
                <a:cs typeface="Arial"/>
              </a:rPr>
              <a:t>Nespecifická</a:t>
            </a:r>
            <a:r>
              <a:rPr lang="cs-CZ" spc="-80" dirty="0">
                <a:latin typeface="Arial"/>
                <a:cs typeface="Arial"/>
              </a:rPr>
              <a:t> </a:t>
            </a:r>
            <a:r>
              <a:rPr lang="cs-CZ" dirty="0">
                <a:latin typeface="Arial"/>
                <a:cs typeface="Arial"/>
              </a:rPr>
              <a:t>(dle</a:t>
            </a:r>
            <a:r>
              <a:rPr lang="cs-CZ" spc="-105" dirty="0">
                <a:latin typeface="Arial"/>
                <a:cs typeface="Arial"/>
              </a:rPr>
              <a:t> </a:t>
            </a:r>
            <a:r>
              <a:rPr lang="cs-CZ" dirty="0">
                <a:latin typeface="Arial"/>
                <a:cs typeface="Arial"/>
              </a:rPr>
              <a:t>symptomů)</a:t>
            </a:r>
            <a:r>
              <a:rPr lang="cs-CZ" spc="-75" dirty="0">
                <a:latin typeface="Arial"/>
                <a:cs typeface="Arial"/>
              </a:rPr>
              <a:t> </a:t>
            </a:r>
            <a:r>
              <a:rPr lang="cs-CZ" dirty="0">
                <a:latin typeface="Arial"/>
                <a:cs typeface="Arial"/>
              </a:rPr>
              <a:t>–</a:t>
            </a:r>
            <a:r>
              <a:rPr lang="cs-CZ" spc="-105" dirty="0">
                <a:latin typeface="Arial"/>
                <a:cs typeface="Arial"/>
              </a:rPr>
              <a:t> </a:t>
            </a:r>
            <a:r>
              <a:rPr lang="cs-CZ" dirty="0">
                <a:latin typeface="Arial"/>
                <a:cs typeface="Arial"/>
              </a:rPr>
              <a:t>analgetika,</a:t>
            </a:r>
            <a:r>
              <a:rPr lang="cs-CZ" spc="-95" dirty="0">
                <a:latin typeface="Arial"/>
                <a:cs typeface="Arial"/>
              </a:rPr>
              <a:t> </a:t>
            </a:r>
            <a:r>
              <a:rPr lang="cs-CZ" dirty="0">
                <a:latin typeface="Arial"/>
                <a:cs typeface="Arial"/>
              </a:rPr>
              <a:t>antipyretika,</a:t>
            </a:r>
            <a:r>
              <a:rPr lang="cs-CZ" spc="-85" dirty="0">
                <a:latin typeface="Arial"/>
                <a:cs typeface="Arial"/>
              </a:rPr>
              <a:t> </a:t>
            </a:r>
            <a:r>
              <a:rPr lang="cs-CZ" spc="-10" dirty="0">
                <a:latin typeface="Arial"/>
                <a:cs typeface="Arial"/>
              </a:rPr>
              <a:t>vit. C, </a:t>
            </a:r>
            <a:r>
              <a:rPr lang="cs-CZ" dirty="0">
                <a:latin typeface="Arial"/>
                <a:cs typeface="Arial"/>
              </a:rPr>
              <a:t>antitusika,</a:t>
            </a:r>
            <a:r>
              <a:rPr lang="cs-CZ" spc="-80" dirty="0">
                <a:latin typeface="Arial"/>
                <a:cs typeface="Arial"/>
              </a:rPr>
              <a:t> </a:t>
            </a:r>
            <a:r>
              <a:rPr lang="cs-CZ" dirty="0">
                <a:latin typeface="Arial"/>
                <a:cs typeface="Arial"/>
              </a:rPr>
              <a:t>klid</a:t>
            </a:r>
            <a:r>
              <a:rPr lang="cs-CZ" spc="-75" dirty="0">
                <a:latin typeface="Arial"/>
                <a:cs typeface="Arial"/>
              </a:rPr>
              <a:t> </a:t>
            </a:r>
            <a:r>
              <a:rPr lang="cs-CZ" dirty="0">
                <a:latin typeface="Arial"/>
                <a:cs typeface="Arial"/>
              </a:rPr>
              <a:t>na</a:t>
            </a:r>
            <a:r>
              <a:rPr lang="cs-CZ" spc="-65" dirty="0">
                <a:latin typeface="Arial"/>
                <a:cs typeface="Arial"/>
              </a:rPr>
              <a:t> </a:t>
            </a:r>
            <a:r>
              <a:rPr lang="cs-CZ" spc="-10" dirty="0">
                <a:latin typeface="Arial"/>
                <a:cs typeface="Arial"/>
              </a:rPr>
              <a:t>lůžku,…</a:t>
            </a:r>
            <a:endParaRPr lang="cs-CZ" dirty="0">
              <a:latin typeface="Arial"/>
              <a:cs typeface="Arial"/>
            </a:endParaRPr>
          </a:p>
          <a:p>
            <a:pPr marL="12700" marR="5080" indent="0">
              <a:lnSpc>
                <a:spcPct val="100000"/>
              </a:lnSpc>
              <a:spcBef>
                <a:spcPts val="5"/>
              </a:spcBef>
              <a:buNone/>
              <a:tabLst>
                <a:tab pos="469265" algn="l"/>
              </a:tabLst>
            </a:pPr>
            <a:r>
              <a:rPr lang="cs-CZ" dirty="0">
                <a:latin typeface="Arial"/>
                <a:cs typeface="Arial"/>
              </a:rPr>
              <a:t>2. Specifická</a:t>
            </a:r>
            <a:r>
              <a:rPr lang="cs-CZ" spc="-75" dirty="0">
                <a:latin typeface="Arial"/>
                <a:cs typeface="Arial"/>
              </a:rPr>
              <a:t> </a:t>
            </a:r>
            <a:r>
              <a:rPr lang="cs-CZ" dirty="0">
                <a:latin typeface="Arial"/>
                <a:cs typeface="Arial"/>
              </a:rPr>
              <a:t>–</a:t>
            </a:r>
            <a:r>
              <a:rPr lang="cs-CZ" spc="-70" dirty="0">
                <a:latin typeface="Arial"/>
                <a:cs typeface="Arial"/>
              </a:rPr>
              <a:t> </a:t>
            </a:r>
            <a:r>
              <a:rPr lang="cs-CZ" dirty="0">
                <a:latin typeface="Arial"/>
                <a:cs typeface="Arial"/>
              </a:rPr>
              <a:t>antivirotika</a:t>
            </a:r>
            <a:r>
              <a:rPr lang="cs-CZ" spc="-75" dirty="0">
                <a:latin typeface="Arial"/>
                <a:cs typeface="Arial"/>
              </a:rPr>
              <a:t> </a:t>
            </a:r>
            <a:r>
              <a:rPr lang="cs-CZ" dirty="0">
                <a:latin typeface="Arial"/>
                <a:cs typeface="Arial"/>
              </a:rPr>
              <a:t>(u</a:t>
            </a:r>
            <a:r>
              <a:rPr lang="cs-CZ" spc="-65" dirty="0">
                <a:latin typeface="Arial"/>
                <a:cs typeface="Arial"/>
              </a:rPr>
              <a:t> </a:t>
            </a:r>
            <a:r>
              <a:rPr lang="cs-CZ" dirty="0">
                <a:latin typeface="Arial"/>
                <a:cs typeface="Arial"/>
              </a:rPr>
              <a:t>závažného</a:t>
            </a:r>
            <a:r>
              <a:rPr lang="cs-CZ" spc="-65" dirty="0">
                <a:latin typeface="Arial"/>
                <a:cs typeface="Arial"/>
              </a:rPr>
              <a:t> </a:t>
            </a:r>
            <a:r>
              <a:rPr lang="cs-CZ" dirty="0">
                <a:latin typeface="Arial"/>
                <a:cs typeface="Arial"/>
              </a:rPr>
              <a:t>průběhu,</a:t>
            </a:r>
            <a:r>
              <a:rPr lang="cs-CZ" spc="-60" dirty="0">
                <a:latin typeface="Arial"/>
                <a:cs typeface="Arial"/>
              </a:rPr>
              <a:t> </a:t>
            </a:r>
            <a:r>
              <a:rPr lang="cs-CZ" dirty="0">
                <a:latin typeface="Arial"/>
                <a:cs typeface="Arial"/>
              </a:rPr>
              <a:t>i</a:t>
            </a:r>
            <a:r>
              <a:rPr lang="cs-CZ" spc="-80" dirty="0">
                <a:latin typeface="Arial"/>
                <a:cs typeface="Arial"/>
              </a:rPr>
              <a:t> </a:t>
            </a:r>
            <a:r>
              <a:rPr lang="cs-CZ" dirty="0">
                <a:latin typeface="Arial"/>
                <a:cs typeface="Arial"/>
              </a:rPr>
              <a:t>profylakticky</a:t>
            </a:r>
            <a:r>
              <a:rPr lang="cs-CZ" spc="-90" dirty="0">
                <a:latin typeface="Arial"/>
                <a:cs typeface="Arial"/>
              </a:rPr>
              <a:t> </a:t>
            </a:r>
            <a:r>
              <a:rPr lang="cs-CZ" spc="-50" dirty="0">
                <a:latin typeface="Arial"/>
                <a:cs typeface="Arial"/>
              </a:rPr>
              <a:t>a </a:t>
            </a:r>
            <a:r>
              <a:rPr lang="cs-CZ" dirty="0">
                <a:latin typeface="Arial"/>
                <a:cs typeface="Arial"/>
              </a:rPr>
              <a:t>preventivně,</a:t>
            </a:r>
            <a:r>
              <a:rPr lang="cs-CZ" spc="-80" dirty="0">
                <a:latin typeface="Arial"/>
                <a:cs typeface="Arial"/>
              </a:rPr>
              <a:t> </a:t>
            </a:r>
            <a:r>
              <a:rPr lang="cs-CZ" spc="-10" dirty="0">
                <a:latin typeface="Arial"/>
                <a:cs typeface="Arial"/>
              </a:rPr>
              <a:t>není-</a:t>
            </a:r>
            <a:r>
              <a:rPr lang="cs-CZ" dirty="0">
                <a:latin typeface="Arial"/>
                <a:cs typeface="Arial"/>
              </a:rPr>
              <a:t>li</a:t>
            </a:r>
            <a:r>
              <a:rPr lang="cs-CZ" spc="-80" dirty="0">
                <a:latin typeface="Arial"/>
                <a:cs typeface="Arial"/>
              </a:rPr>
              <a:t> </a:t>
            </a:r>
            <a:r>
              <a:rPr lang="cs-CZ" dirty="0">
                <a:latin typeface="Arial"/>
                <a:cs typeface="Arial"/>
              </a:rPr>
              <a:t>možné</a:t>
            </a:r>
            <a:r>
              <a:rPr lang="cs-CZ" spc="-75" dirty="0">
                <a:latin typeface="Arial"/>
                <a:cs typeface="Arial"/>
              </a:rPr>
              <a:t> </a:t>
            </a:r>
            <a:r>
              <a:rPr lang="cs-CZ" spc="-10" dirty="0">
                <a:latin typeface="Arial"/>
                <a:cs typeface="Arial"/>
              </a:rPr>
              <a:t>očkovat)</a:t>
            </a:r>
          </a:p>
          <a:p>
            <a:pPr marL="527050" marR="5080" indent="-514350">
              <a:lnSpc>
                <a:spcPct val="100000"/>
              </a:lnSpc>
              <a:spcBef>
                <a:spcPts val="5"/>
              </a:spcBef>
              <a:buAutoNum type="arabicPeriod" startAt="2"/>
              <a:tabLst>
                <a:tab pos="469265" algn="l"/>
              </a:tabLst>
            </a:pPr>
            <a:endParaRPr lang="cs-CZ" spc="-10" dirty="0">
              <a:latin typeface="Arial"/>
              <a:cs typeface="Arial"/>
            </a:endParaRPr>
          </a:p>
          <a:p>
            <a:pPr marL="0" marR="5080" indent="0">
              <a:lnSpc>
                <a:spcPct val="100000"/>
              </a:lnSpc>
              <a:spcBef>
                <a:spcPts val="5"/>
              </a:spcBef>
              <a:buNone/>
              <a:tabLst>
                <a:tab pos="469265" algn="l"/>
              </a:tabLst>
            </a:pPr>
            <a:r>
              <a:rPr lang="cs-CZ" spc="-10" dirty="0"/>
              <a:t>Očkování:</a:t>
            </a:r>
          </a:p>
          <a:p>
            <a:pPr marL="12700">
              <a:lnSpc>
                <a:spcPct val="100000"/>
              </a:lnSpc>
              <a:spcBef>
                <a:spcPts val="335"/>
              </a:spcBef>
              <a:tabLst>
                <a:tab pos="192405" algn="l"/>
              </a:tabLst>
            </a:pPr>
            <a:r>
              <a:rPr lang="cs-CZ" dirty="0">
                <a:latin typeface="Arial"/>
                <a:cs typeface="Arial"/>
              </a:rPr>
              <a:t>každoroční</a:t>
            </a:r>
            <a:r>
              <a:rPr lang="cs-CZ" spc="-85" dirty="0">
                <a:latin typeface="Arial"/>
                <a:cs typeface="Arial"/>
              </a:rPr>
              <a:t> </a:t>
            </a:r>
            <a:r>
              <a:rPr lang="cs-CZ" dirty="0">
                <a:latin typeface="Arial"/>
                <a:cs typeface="Arial"/>
              </a:rPr>
              <a:t>očkování</a:t>
            </a:r>
            <a:r>
              <a:rPr lang="cs-CZ" spc="-95" dirty="0">
                <a:latin typeface="Arial"/>
                <a:cs typeface="Arial"/>
              </a:rPr>
              <a:t> </a:t>
            </a:r>
            <a:r>
              <a:rPr lang="cs-CZ" dirty="0">
                <a:latin typeface="Arial"/>
                <a:cs typeface="Arial"/>
              </a:rPr>
              <a:t>proti</a:t>
            </a:r>
            <a:r>
              <a:rPr lang="cs-CZ" spc="-85" dirty="0">
                <a:latin typeface="Arial"/>
                <a:cs typeface="Arial"/>
              </a:rPr>
              <a:t> </a:t>
            </a:r>
            <a:r>
              <a:rPr lang="cs-CZ" dirty="0">
                <a:latin typeface="Arial"/>
                <a:cs typeface="Arial"/>
              </a:rPr>
              <a:t>aktuálním</a:t>
            </a:r>
            <a:r>
              <a:rPr lang="cs-CZ" spc="-90" dirty="0">
                <a:latin typeface="Arial"/>
                <a:cs typeface="Arial"/>
              </a:rPr>
              <a:t> </a:t>
            </a:r>
            <a:r>
              <a:rPr lang="cs-CZ" dirty="0">
                <a:latin typeface="Arial"/>
                <a:cs typeface="Arial"/>
              </a:rPr>
              <a:t>kmenům</a:t>
            </a:r>
            <a:r>
              <a:rPr lang="cs-CZ" spc="-75" dirty="0">
                <a:latin typeface="Arial"/>
                <a:cs typeface="Arial"/>
              </a:rPr>
              <a:t> </a:t>
            </a:r>
            <a:r>
              <a:rPr lang="cs-CZ" dirty="0">
                <a:latin typeface="Arial"/>
                <a:cs typeface="Arial"/>
              </a:rPr>
              <a:t>chřipky</a:t>
            </a:r>
            <a:r>
              <a:rPr lang="cs-CZ" spc="-85" dirty="0">
                <a:latin typeface="Arial"/>
                <a:cs typeface="Arial"/>
              </a:rPr>
              <a:t> </a:t>
            </a:r>
            <a:r>
              <a:rPr lang="cs-CZ" dirty="0">
                <a:latin typeface="Arial"/>
                <a:cs typeface="Arial"/>
              </a:rPr>
              <a:t>(A,</a:t>
            </a:r>
            <a:r>
              <a:rPr lang="cs-CZ" spc="-95" dirty="0">
                <a:latin typeface="Arial"/>
                <a:cs typeface="Arial"/>
              </a:rPr>
              <a:t> </a:t>
            </a:r>
            <a:r>
              <a:rPr lang="cs-CZ" spc="-25" dirty="0">
                <a:latin typeface="Arial"/>
                <a:cs typeface="Arial"/>
              </a:rPr>
              <a:t>B).</a:t>
            </a:r>
            <a:endParaRPr lang="cs-CZ" dirty="0">
              <a:latin typeface="Arial"/>
              <a:cs typeface="Arial"/>
            </a:endParaRPr>
          </a:p>
          <a:p>
            <a:pPr marL="192405" marR="5080" indent="-180340">
              <a:lnSpc>
                <a:spcPct val="100000"/>
              </a:lnSpc>
              <a:spcBef>
                <a:spcPts val="5"/>
              </a:spcBef>
              <a:tabLst>
                <a:tab pos="192405" algn="l"/>
              </a:tabLst>
            </a:pPr>
            <a:r>
              <a:rPr lang="cs-CZ" dirty="0">
                <a:latin typeface="Arial"/>
                <a:cs typeface="Arial"/>
              </a:rPr>
              <a:t>doporučené</a:t>
            </a:r>
            <a:r>
              <a:rPr lang="cs-CZ" spc="-60" dirty="0">
                <a:latin typeface="Arial"/>
                <a:cs typeface="Arial"/>
              </a:rPr>
              <a:t> </a:t>
            </a:r>
            <a:r>
              <a:rPr lang="cs-CZ" dirty="0">
                <a:latin typeface="Arial"/>
                <a:cs typeface="Arial"/>
              </a:rPr>
              <a:t>očkování</a:t>
            </a:r>
            <a:r>
              <a:rPr lang="cs-CZ" spc="-90" dirty="0">
                <a:latin typeface="Arial"/>
                <a:cs typeface="Arial"/>
              </a:rPr>
              <a:t> </a:t>
            </a:r>
            <a:r>
              <a:rPr lang="cs-CZ" dirty="0">
                <a:latin typeface="Arial"/>
                <a:cs typeface="Arial"/>
              </a:rPr>
              <a:t>u</a:t>
            </a:r>
            <a:r>
              <a:rPr lang="cs-CZ" spc="-95" dirty="0">
                <a:latin typeface="Arial"/>
                <a:cs typeface="Arial"/>
              </a:rPr>
              <a:t> </a:t>
            </a:r>
            <a:r>
              <a:rPr lang="cs-CZ" dirty="0">
                <a:latin typeface="Arial"/>
                <a:cs typeface="Arial"/>
              </a:rPr>
              <a:t>osob</a:t>
            </a:r>
            <a:r>
              <a:rPr lang="cs-CZ" spc="-90" dirty="0">
                <a:latin typeface="Arial"/>
                <a:cs typeface="Arial"/>
              </a:rPr>
              <a:t> </a:t>
            </a:r>
            <a:r>
              <a:rPr lang="cs-CZ" dirty="0">
                <a:latin typeface="Arial"/>
                <a:cs typeface="Arial"/>
              </a:rPr>
              <a:t>v</a:t>
            </a:r>
            <a:r>
              <a:rPr lang="cs-CZ" spc="-75" dirty="0">
                <a:latin typeface="Arial"/>
                <a:cs typeface="Arial"/>
              </a:rPr>
              <a:t> </a:t>
            </a:r>
            <a:r>
              <a:rPr lang="cs-CZ" dirty="0">
                <a:latin typeface="Arial"/>
                <a:cs typeface="Arial"/>
              </a:rPr>
              <a:t>riziku</a:t>
            </a:r>
            <a:r>
              <a:rPr lang="cs-CZ" spc="-90" dirty="0">
                <a:latin typeface="Arial"/>
                <a:cs typeface="Arial"/>
              </a:rPr>
              <a:t> </a:t>
            </a:r>
            <a:r>
              <a:rPr lang="cs-CZ" dirty="0">
                <a:latin typeface="Arial"/>
                <a:cs typeface="Arial"/>
              </a:rPr>
              <a:t>(chronická</a:t>
            </a:r>
            <a:r>
              <a:rPr lang="cs-CZ" spc="-85" dirty="0">
                <a:latin typeface="Arial"/>
                <a:cs typeface="Arial"/>
              </a:rPr>
              <a:t> </a:t>
            </a:r>
            <a:r>
              <a:rPr lang="cs-CZ" dirty="0">
                <a:latin typeface="Arial"/>
                <a:cs typeface="Arial"/>
              </a:rPr>
              <a:t>onemocnění,</a:t>
            </a:r>
            <a:r>
              <a:rPr lang="cs-CZ" spc="-85" dirty="0">
                <a:latin typeface="Arial"/>
                <a:cs typeface="Arial"/>
              </a:rPr>
              <a:t> </a:t>
            </a:r>
            <a:r>
              <a:rPr lang="cs-CZ" spc="-25" dirty="0">
                <a:latin typeface="Arial"/>
                <a:cs typeface="Arial"/>
              </a:rPr>
              <a:t>věk </a:t>
            </a:r>
            <a:r>
              <a:rPr lang="cs-CZ" dirty="0">
                <a:latin typeface="Arial"/>
                <a:cs typeface="Arial"/>
              </a:rPr>
              <a:t>nad</a:t>
            </a:r>
            <a:r>
              <a:rPr lang="cs-CZ" spc="-50" dirty="0">
                <a:latin typeface="Arial"/>
                <a:cs typeface="Arial"/>
              </a:rPr>
              <a:t> </a:t>
            </a:r>
            <a:r>
              <a:rPr lang="cs-CZ" dirty="0">
                <a:latin typeface="Arial"/>
                <a:cs typeface="Arial"/>
              </a:rPr>
              <a:t>50</a:t>
            </a:r>
            <a:r>
              <a:rPr lang="cs-CZ" spc="-50" dirty="0">
                <a:latin typeface="Arial"/>
                <a:cs typeface="Arial"/>
              </a:rPr>
              <a:t> </a:t>
            </a:r>
            <a:r>
              <a:rPr lang="cs-CZ" dirty="0">
                <a:latin typeface="Arial"/>
                <a:cs typeface="Arial"/>
              </a:rPr>
              <a:t>let,</a:t>
            </a:r>
            <a:r>
              <a:rPr lang="cs-CZ" spc="-55" dirty="0">
                <a:latin typeface="Arial"/>
                <a:cs typeface="Arial"/>
              </a:rPr>
              <a:t> </a:t>
            </a:r>
            <a:r>
              <a:rPr lang="cs-CZ" dirty="0">
                <a:latin typeface="Arial"/>
                <a:cs typeface="Arial"/>
              </a:rPr>
              <a:t>v</a:t>
            </a:r>
            <a:r>
              <a:rPr lang="cs-CZ" spc="-50" dirty="0">
                <a:latin typeface="Arial"/>
                <a:cs typeface="Arial"/>
              </a:rPr>
              <a:t> </a:t>
            </a:r>
            <a:r>
              <a:rPr lang="cs-CZ" dirty="0">
                <a:latin typeface="Arial"/>
                <a:cs typeface="Arial"/>
              </a:rPr>
              <a:t>domovech</a:t>
            </a:r>
            <a:r>
              <a:rPr lang="cs-CZ" spc="-50" dirty="0">
                <a:latin typeface="Arial"/>
                <a:cs typeface="Arial"/>
              </a:rPr>
              <a:t> </a:t>
            </a:r>
            <a:r>
              <a:rPr lang="cs-CZ" spc="-10" dirty="0">
                <a:latin typeface="Arial"/>
                <a:cs typeface="Arial"/>
              </a:rPr>
              <a:t>důchodců,…) </a:t>
            </a:r>
            <a:r>
              <a:rPr lang="cs-CZ" dirty="0">
                <a:latin typeface="Arial"/>
                <a:cs typeface="Arial"/>
              </a:rPr>
              <a:t>u</a:t>
            </a:r>
            <a:r>
              <a:rPr lang="cs-CZ" spc="-80" dirty="0">
                <a:latin typeface="Arial"/>
                <a:cs typeface="Arial"/>
              </a:rPr>
              <a:t> </a:t>
            </a:r>
            <a:r>
              <a:rPr lang="cs-CZ" dirty="0">
                <a:latin typeface="Arial"/>
                <a:cs typeface="Arial"/>
              </a:rPr>
              <a:t>vybraných</a:t>
            </a:r>
            <a:r>
              <a:rPr lang="cs-CZ" spc="-80" dirty="0">
                <a:latin typeface="Arial"/>
                <a:cs typeface="Arial"/>
              </a:rPr>
              <a:t> </a:t>
            </a:r>
            <a:r>
              <a:rPr lang="cs-CZ" dirty="0">
                <a:latin typeface="Arial"/>
                <a:cs typeface="Arial"/>
              </a:rPr>
              <a:t>skupin</a:t>
            </a:r>
            <a:r>
              <a:rPr lang="cs-CZ" spc="-80" dirty="0">
                <a:latin typeface="Arial"/>
                <a:cs typeface="Arial"/>
              </a:rPr>
              <a:t> </a:t>
            </a:r>
            <a:r>
              <a:rPr lang="cs-CZ" dirty="0">
                <a:latin typeface="Arial"/>
                <a:cs typeface="Arial"/>
              </a:rPr>
              <a:t>hrazeno</a:t>
            </a:r>
            <a:r>
              <a:rPr lang="cs-CZ" spc="-80" dirty="0">
                <a:latin typeface="Arial"/>
                <a:cs typeface="Arial"/>
              </a:rPr>
              <a:t> </a:t>
            </a:r>
            <a:r>
              <a:rPr lang="cs-CZ" spc="-10" dirty="0">
                <a:latin typeface="Arial"/>
                <a:cs typeface="Arial"/>
              </a:rPr>
              <a:t>pojišťovnou.</a:t>
            </a:r>
            <a:endParaRPr lang="cs-CZ" dirty="0">
              <a:latin typeface="Arial"/>
              <a:cs typeface="Arial"/>
            </a:endParaRPr>
          </a:p>
          <a:p>
            <a:pPr marL="192405" marR="261620" indent="-180340">
              <a:lnSpc>
                <a:spcPct val="100000"/>
              </a:lnSpc>
              <a:spcBef>
                <a:spcPts val="5"/>
              </a:spcBef>
              <a:tabLst>
                <a:tab pos="192405" algn="l"/>
              </a:tabLst>
            </a:pPr>
            <a:r>
              <a:rPr lang="cs-CZ" dirty="0">
                <a:latin typeface="Arial"/>
                <a:cs typeface="Arial"/>
              </a:rPr>
              <a:t>doporučeno</a:t>
            </a:r>
            <a:r>
              <a:rPr lang="cs-CZ" spc="-50" dirty="0">
                <a:latin typeface="Arial"/>
                <a:cs typeface="Arial"/>
              </a:rPr>
              <a:t> </a:t>
            </a:r>
            <a:r>
              <a:rPr lang="cs-CZ" dirty="0">
                <a:latin typeface="Arial"/>
                <a:cs typeface="Arial"/>
              </a:rPr>
              <a:t>je</a:t>
            </a:r>
            <a:r>
              <a:rPr lang="cs-CZ" spc="-75" dirty="0">
                <a:latin typeface="Arial"/>
                <a:cs typeface="Arial"/>
              </a:rPr>
              <a:t> </a:t>
            </a:r>
            <a:r>
              <a:rPr lang="cs-CZ" dirty="0">
                <a:latin typeface="Arial"/>
                <a:cs typeface="Arial"/>
              </a:rPr>
              <a:t>také</a:t>
            </a:r>
            <a:r>
              <a:rPr lang="cs-CZ" spc="-80" dirty="0">
                <a:latin typeface="Arial"/>
                <a:cs typeface="Arial"/>
              </a:rPr>
              <a:t> </a:t>
            </a:r>
            <a:r>
              <a:rPr lang="cs-CZ" dirty="0">
                <a:latin typeface="Arial"/>
                <a:cs typeface="Arial"/>
              </a:rPr>
              <a:t>ženám</a:t>
            </a:r>
            <a:r>
              <a:rPr lang="cs-CZ" spc="-75" dirty="0">
                <a:latin typeface="Arial"/>
                <a:cs typeface="Arial"/>
              </a:rPr>
              <a:t> </a:t>
            </a:r>
            <a:r>
              <a:rPr lang="cs-CZ" dirty="0">
                <a:latin typeface="Arial"/>
                <a:cs typeface="Arial"/>
              </a:rPr>
              <a:t>při</a:t>
            </a:r>
            <a:r>
              <a:rPr lang="cs-CZ" spc="-70" dirty="0">
                <a:latin typeface="Arial"/>
                <a:cs typeface="Arial"/>
              </a:rPr>
              <a:t> </a:t>
            </a:r>
            <a:r>
              <a:rPr lang="cs-CZ" dirty="0">
                <a:latin typeface="Arial"/>
                <a:cs typeface="Arial"/>
              </a:rPr>
              <a:t>plánování</a:t>
            </a:r>
            <a:r>
              <a:rPr lang="cs-CZ" spc="-65" dirty="0">
                <a:latin typeface="Arial"/>
                <a:cs typeface="Arial"/>
              </a:rPr>
              <a:t> </a:t>
            </a:r>
            <a:r>
              <a:rPr lang="cs-CZ" dirty="0">
                <a:latin typeface="Arial"/>
                <a:cs typeface="Arial"/>
              </a:rPr>
              <a:t>těhotenství</a:t>
            </a:r>
            <a:r>
              <a:rPr lang="cs-CZ" spc="-90" dirty="0">
                <a:latin typeface="Arial"/>
                <a:cs typeface="Arial"/>
              </a:rPr>
              <a:t> </a:t>
            </a:r>
            <a:r>
              <a:rPr lang="cs-CZ" dirty="0">
                <a:latin typeface="Arial"/>
                <a:cs typeface="Arial"/>
              </a:rPr>
              <a:t>v</a:t>
            </a:r>
            <a:r>
              <a:rPr lang="cs-CZ" spc="-75" dirty="0">
                <a:latin typeface="Arial"/>
                <a:cs typeface="Arial"/>
              </a:rPr>
              <a:t> </a:t>
            </a:r>
            <a:r>
              <a:rPr lang="cs-CZ" spc="-10" dirty="0">
                <a:latin typeface="Arial"/>
                <a:cs typeface="Arial"/>
              </a:rPr>
              <a:t>chřipkové sezóně!</a:t>
            </a:r>
            <a:endParaRPr lang="cs-CZ" dirty="0">
              <a:latin typeface="Arial"/>
              <a:cs typeface="Arial"/>
            </a:endParaRP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2055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AF84A6D-91DE-4619-B873-127B9C8CD4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659A0AC-DFFF-C2EB-E8D2-CA8C1878D5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2AF233A-D71C-6CD5-EF96-2448640BC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3283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Ptačí chřipka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A9C2EE9-BE70-3D04-3754-519D59A8B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937399"/>
            <a:ext cx="10753200" cy="4139998"/>
          </a:xfrm>
        </p:spPr>
        <p:txBody>
          <a:bodyPr/>
          <a:lstStyle/>
          <a:p>
            <a:pPr marL="83820">
              <a:lnSpc>
                <a:spcPct val="100000"/>
              </a:lnSpc>
              <a:spcBef>
                <a:spcPts val="340"/>
              </a:spcBef>
              <a:tabLst>
                <a:tab pos="5708650" algn="l"/>
              </a:tabLst>
            </a:pPr>
            <a:r>
              <a:rPr lang="cs-CZ" sz="2800" spc="-10" dirty="0"/>
              <a:t>rezervoár chřipky A v přírodě - d</a:t>
            </a:r>
            <a:r>
              <a:rPr lang="cs-CZ" sz="2800" dirty="0">
                <a:latin typeface="Arial"/>
                <a:cs typeface="Arial"/>
              </a:rPr>
              <a:t>ivoké</a:t>
            </a:r>
            <a:r>
              <a:rPr lang="cs-CZ" sz="2800" spc="-10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ptactvo</a:t>
            </a:r>
            <a:r>
              <a:rPr lang="cs-CZ" sz="2800" spc="-7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(zejména</a:t>
            </a:r>
            <a:r>
              <a:rPr lang="cs-CZ" sz="2800" spc="-50" dirty="0">
                <a:latin typeface="Arial"/>
                <a:cs typeface="Arial"/>
              </a:rPr>
              <a:t> </a:t>
            </a:r>
            <a:r>
              <a:rPr lang="cs-CZ" sz="2800" spc="-10" dirty="0">
                <a:latin typeface="Arial"/>
                <a:cs typeface="Arial"/>
              </a:rPr>
              <a:t>kachny)</a:t>
            </a:r>
            <a:r>
              <a:rPr lang="cs-CZ" sz="2800" spc="-10" dirty="0"/>
              <a:t> </a:t>
            </a:r>
          </a:p>
          <a:p>
            <a:pPr marL="0" indent="0">
              <a:lnSpc>
                <a:spcPct val="100000"/>
              </a:lnSpc>
              <a:spcBef>
                <a:spcPts val="340"/>
              </a:spcBef>
              <a:buNone/>
              <a:tabLst>
                <a:tab pos="5708650" algn="l"/>
              </a:tabLst>
            </a:pPr>
            <a:r>
              <a:rPr lang="cs-CZ" sz="2800" dirty="0">
                <a:latin typeface="Arial"/>
                <a:cs typeface="Arial"/>
              </a:rPr>
              <a:t>Dva</a:t>
            </a:r>
            <a:r>
              <a:rPr lang="cs-CZ" sz="2800" spc="-6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typy</a:t>
            </a:r>
            <a:r>
              <a:rPr lang="cs-CZ" sz="2800" spc="-3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ptačí</a:t>
            </a:r>
            <a:r>
              <a:rPr lang="cs-CZ" sz="2800" spc="-45" dirty="0">
                <a:latin typeface="Arial"/>
                <a:cs typeface="Arial"/>
              </a:rPr>
              <a:t> </a:t>
            </a:r>
            <a:r>
              <a:rPr lang="cs-CZ" sz="2800" spc="-10" dirty="0">
                <a:latin typeface="Arial"/>
                <a:cs typeface="Arial"/>
              </a:rPr>
              <a:t>chřipky:</a:t>
            </a:r>
            <a:endParaRPr lang="cs-CZ" sz="2800" dirty="0">
              <a:latin typeface="Arial"/>
              <a:cs typeface="Arial"/>
            </a:endParaRPr>
          </a:p>
          <a:p>
            <a:pPr marL="12700" marR="539750" indent="0">
              <a:lnSpc>
                <a:spcPts val="3600"/>
              </a:lnSpc>
              <a:spcBef>
                <a:spcPts val="160"/>
              </a:spcBef>
              <a:buNone/>
            </a:pPr>
            <a:r>
              <a:rPr lang="cs-CZ" sz="2800" dirty="0">
                <a:latin typeface="Arial"/>
                <a:cs typeface="Arial"/>
              </a:rPr>
              <a:t>1.</a:t>
            </a:r>
            <a:r>
              <a:rPr lang="cs-CZ" sz="2800" spc="-7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vysoce</a:t>
            </a:r>
            <a:r>
              <a:rPr lang="cs-CZ" sz="2800" spc="-7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patogenní</a:t>
            </a:r>
            <a:r>
              <a:rPr lang="cs-CZ" sz="2800" spc="-7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(H5N1)</a:t>
            </a:r>
            <a:r>
              <a:rPr lang="cs-CZ" sz="2800" spc="-6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–</a:t>
            </a:r>
            <a:r>
              <a:rPr lang="cs-CZ" sz="2800" spc="-7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u</a:t>
            </a:r>
            <a:r>
              <a:rPr lang="cs-CZ" sz="2800" spc="-7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člověka</a:t>
            </a:r>
            <a:r>
              <a:rPr lang="cs-CZ" sz="2800" spc="-7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způsobuje</a:t>
            </a:r>
            <a:r>
              <a:rPr lang="cs-CZ" sz="2800" spc="-70" dirty="0">
                <a:latin typeface="Arial"/>
                <a:cs typeface="Arial"/>
              </a:rPr>
              <a:t> </a:t>
            </a:r>
            <a:r>
              <a:rPr lang="cs-CZ" sz="2800" spc="-10" dirty="0">
                <a:latin typeface="Arial"/>
                <a:cs typeface="Arial"/>
              </a:rPr>
              <a:t>typické </a:t>
            </a:r>
            <a:r>
              <a:rPr lang="cs-CZ" sz="2800" dirty="0">
                <a:latin typeface="Arial"/>
                <a:cs typeface="Arial"/>
              </a:rPr>
              <a:t>příznaky</a:t>
            </a:r>
            <a:r>
              <a:rPr lang="cs-CZ" sz="2800" spc="-9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chřipky,</a:t>
            </a:r>
            <a:r>
              <a:rPr lang="cs-CZ" sz="2800" spc="-8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často</a:t>
            </a:r>
            <a:r>
              <a:rPr lang="cs-CZ" sz="2800" spc="-8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těžký</a:t>
            </a:r>
            <a:r>
              <a:rPr lang="cs-CZ" sz="2800" spc="-10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průběh,</a:t>
            </a:r>
            <a:r>
              <a:rPr lang="cs-CZ" sz="2800" spc="-8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nauzea,</a:t>
            </a:r>
            <a:r>
              <a:rPr lang="cs-CZ" sz="2800" spc="-8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zvracení,</a:t>
            </a:r>
            <a:r>
              <a:rPr lang="cs-CZ" sz="2800" spc="-90" dirty="0">
                <a:latin typeface="Arial"/>
                <a:cs typeface="Arial"/>
              </a:rPr>
              <a:t> </a:t>
            </a:r>
            <a:r>
              <a:rPr lang="cs-CZ" sz="2800" spc="-10" dirty="0">
                <a:latin typeface="Arial"/>
                <a:cs typeface="Arial"/>
              </a:rPr>
              <a:t>průjem,</a:t>
            </a:r>
            <a:endParaRPr lang="cs-CZ" sz="2800" dirty="0">
              <a:latin typeface="Arial"/>
              <a:cs typeface="Arial"/>
            </a:endParaRPr>
          </a:p>
          <a:p>
            <a:pPr marL="127975" indent="0">
              <a:lnSpc>
                <a:spcPct val="100000"/>
              </a:lnSpc>
              <a:spcBef>
                <a:spcPts val="80"/>
              </a:spcBef>
              <a:buNone/>
            </a:pPr>
            <a:r>
              <a:rPr lang="cs-CZ" sz="2800" dirty="0">
                <a:latin typeface="Arial"/>
                <a:cs typeface="Arial"/>
              </a:rPr>
              <a:t>2.</a:t>
            </a:r>
            <a:r>
              <a:rPr lang="cs-CZ" sz="2800" spc="-4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nízce</a:t>
            </a:r>
            <a:r>
              <a:rPr lang="cs-CZ" sz="2800" spc="-50" dirty="0">
                <a:latin typeface="Arial"/>
                <a:cs typeface="Arial"/>
              </a:rPr>
              <a:t> </a:t>
            </a:r>
            <a:r>
              <a:rPr lang="cs-CZ" sz="2800" spc="-10" dirty="0">
                <a:latin typeface="Arial"/>
                <a:cs typeface="Arial"/>
              </a:rPr>
              <a:t>patogenní.</a:t>
            </a:r>
            <a:endParaRPr lang="cs-CZ" sz="2800" dirty="0">
              <a:latin typeface="Arial"/>
              <a:cs typeface="Arial"/>
            </a:endParaRPr>
          </a:p>
          <a:p>
            <a:pPr marL="83820">
              <a:lnSpc>
                <a:spcPct val="100000"/>
              </a:lnSpc>
              <a:spcBef>
                <a:spcPts val="245"/>
              </a:spcBef>
            </a:pPr>
            <a:r>
              <a:rPr lang="cs-CZ" sz="2800" spc="-10" dirty="0">
                <a:latin typeface="Arial"/>
                <a:cs typeface="Arial"/>
              </a:rPr>
              <a:t>•</a:t>
            </a:r>
            <a:r>
              <a:rPr lang="cs-CZ" sz="2800" spc="-345" dirty="0">
                <a:latin typeface="Arial"/>
                <a:cs typeface="Arial"/>
              </a:rPr>
              <a:t> </a:t>
            </a:r>
            <a:r>
              <a:rPr lang="cs-CZ" sz="2800" spc="-10" dirty="0">
                <a:latin typeface="Arial"/>
                <a:cs typeface="Arial"/>
              </a:rPr>
              <a:t>Přenos:</a:t>
            </a:r>
            <a:endParaRPr lang="cs-CZ" spc="-10" dirty="0">
              <a:latin typeface="Arial"/>
              <a:cs typeface="Arial"/>
            </a:endParaRPr>
          </a:p>
          <a:p>
            <a:pPr marL="457200" indent="-457200">
              <a:lnSpc>
                <a:spcPct val="100000"/>
              </a:lnSpc>
              <a:spcBef>
                <a:spcPts val="245"/>
              </a:spcBef>
              <a:buFontTx/>
              <a:buChar char="-"/>
            </a:pPr>
            <a:r>
              <a:rPr lang="cs-CZ" sz="2800" dirty="0">
                <a:latin typeface="Arial"/>
                <a:cs typeface="Arial"/>
              </a:rPr>
              <a:t>na</a:t>
            </a:r>
            <a:r>
              <a:rPr lang="cs-CZ" sz="2800" spc="-6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člověka</a:t>
            </a:r>
            <a:r>
              <a:rPr lang="cs-CZ" sz="2800" spc="-6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ojediněle</a:t>
            </a:r>
            <a:r>
              <a:rPr lang="cs-CZ" sz="2800" spc="-4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(nutný</a:t>
            </a:r>
            <a:r>
              <a:rPr lang="cs-CZ" sz="2800" spc="-6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dlouhodobý</a:t>
            </a:r>
            <a:r>
              <a:rPr lang="cs-CZ" sz="2800" spc="-5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a</a:t>
            </a:r>
            <a:r>
              <a:rPr lang="cs-CZ" sz="2800" spc="-7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blízký</a:t>
            </a:r>
            <a:r>
              <a:rPr lang="cs-CZ" sz="2800" spc="-80" dirty="0">
                <a:latin typeface="Arial"/>
                <a:cs typeface="Arial"/>
              </a:rPr>
              <a:t> </a:t>
            </a:r>
            <a:r>
              <a:rPr lang="cs-CZ" sz="2800" spc="-10" dirty="0">
                <a:latin typeface="Arial"/>
                <a:cs typeface="Arial"/>
              </a:rPr>
              <a:t>kontakt),</a:t>
            </a:r>
            <a:endParaRPr lang="cs-CZ" spc="-10" dirty="0">
              <a:latin typeface="Arial"/>
              <a:cs typeface="Arial"/>
            </a:endParaRPr>
          </a:p>
          <a:p>
            <a:pPr marL="457200" indent="-457200">
              <a:lnSpc>
                <a:spcPct val="100000"/>
              </a:lnSpc>
              <a:spcBef>
                <a:spcPts val="245"/>
              </a:spcBef>
              <a:buFontTx/>
              <a:buChar char="-"/>
            </a:pPr>
            <a:r>
              <a:rPr lang="cs-CZ" sz="2800" dirty="0">
                <a:latin typeface="Arial"/>
                <a:cs typeface="Arial"/>
              </a:rPr>
              <a:t>vzduchem,</a:t>
            </a:r>
            <a:r>
              <a:rPr lang="cs-CZ" sz="2800" spc="-8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výkaly,</a:t>
            </a:r>
            <a:r>
              <a:rPr lang="cs-CZ" sz="2800" spc="-114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tepelně</a:t>
            </a:r>
            <a:r>
              <a:rPr lang="cs-CZ" sz="2800" spc="-9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neošetřené</a:t>
            </a:r>
            <a:r>
              <a:rPr lang="cs-CZ" sz="2800" spc="-8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maso,</a:t>
            </a:r>
            <a:r>
              <a:rPr lang="cs-CZ" sz="2800" spc="-80" dirty="0">
                <a:latin typeface="Arial"/>
                <a:cs typeface="Arial"/>
              </a:rPr>
              <a:t> </a:t>
            </a:r>
            <a:r>
              <a:rPr lang="cs-CZ" sz="2800" spc="-10" dirty="0">
                <a:latin typeface="Arial"/>
                <a:cs typeface="Arial"/>
              </a:rPr>
              <a:t>játra,</a:t>
            </a:r>
            <a:endParaRPr lang="cs-CZ" spc="-10" dirty="0">
              <a:latin typeface="Arial"/>
              <a:cs typeface="Arial"/>
            </a:endParaRPr>
          </a:p>
          <a:p>
            <a:pPr marL="457200" indent="-457200">
              <a:lnSpc>
                <a:spcPct val="100000"/>
              </a:lnSpc>
              <a:spcBef>
                <a:spcPts val="245"/>
              </a:spcBef>
              <a:buFontTx/>
              <a:buChar char="-"/>
            </a:pPr>
            <a:r>
              <a:rPr lang="cs-CZ" sz="2800" dirty="0">
                <a:latin typeface="Arial"/>
                <a:cs typeface="Arial"/>
              </a:rPr>
              <a:t>mezilidský</a:t>
            </a:r>
            <a:r>
              <a:rPr lang="cs-CZ" sz="2800" spc="-6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přenos</a:t>
            </a:r>
            <a:r>
              <a:rPr lang="cs-CZ" sz="2800" spc="-7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nebyl</a:t>
            </a:r>
            <a:r>
              <a:rPr lang="cs-CZ" sz="2800" spc="-75" dirty="0">
                <a:latin typeface="Arial"/>
                <a:cs typeface="Arial"/>
              </a:rPr>
              <a:t> </a:t>
            </a:r>
            <a:r>
              <a:rPr lang="cs-CZ" sz="2800" spc="-10" dirty="0">
                <a:latin typeface="Arial"/>
                <a:cs typeface="Arial"/>
              </a:rPr>
              <a:t>prokázán.</a:t>
            </a:r>
            <a:endParaRPr lang="cs-CZ" sz="2800" dirty="0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240"/>
              </a:spcBef>
              <a:buNone/>
            </a:pPr>
            <a:r>
              <a:rPr lang="cs-CZ" sz="2800" dirty="0">
                <a:latin typeface="Arial"/>
                <a:cs typeface="Arial"/>
              </a:rPr>
              <a:t>Riziko:</a:t>
            </a:r>
            <a:r>
              <a:rPr lang="cs-CZ" sz="2800" spc="-10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přeměna</a:t>
            </a:r>
            <a:r>
              <a:rPr lang="cs-CZ" sz="2800" spc="-5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zvířecího</a:t>
            </a:r>
            <a:r>
              <a:rPr lang="cs-CZ" sz="2800" spc="-7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viru</a:t>
            </a:r>
            <a:r>
              <a:rPr lang="cs-CZ" sz="2800" spc="-7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na</a:t>
            </a:r>
            <a:r>
              <a:rPr lang="cs-CZ" sz="2800" spc="-6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lidský</a:t>
            </a:r>
            <a:r>
              <a:rPr lang="cs-CZ" sz="2800" spc="-70" dirty="0">
                <a:latin typeface="Arial"/>
                <a:cs typeface="Arial"/>
              </a:rPr>
              <a:t> </a:t>
            </a:r>
            <a:r>
              <a:rPr lang="cs-CZ" sz="2800" spc="-10" dirty="0">
                <a:latin typeface="Arial"/>
                <a:cs typeface="Arial"/>
              </a:rPr>
              <a:t>patogen!</a:t>
            </a:r>
            <a:endParaRPr lang="cs-CZ" sz="2800" dirty="0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240"/>
              </a:spcBef>
              <a:buNone/>
            </a:pPr>
            <a:r>
              <a:rPr lang="cs-CZ" sz="2800" dirty="0">
                <a:latin typeface="Arial"/>
                <a:cs typeface="Arial"/>
              </a:rPr>
              <a:t>Prevence:</a:t>
            </a:r>
            <a:r>
              <a:rPr lang="cs-CZ" sz="2800" spc="-15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vybití</a:t>
            </a:r>
            <a:r>
              <a:rPr lang="cs-CZ" sz="2800" spc="-114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napadaných</a:t>
            </a:r>
            <a:r>
              <a:rPr lang="cs-CZ" sz="2800" spc="-80" dirty="0">
                <a:latin typeface="Arial"/>
                <a:cs typeface="Arial"/>
              </a:rPr>
              <a:t> </a:t>
            </a:r>
            <a:r>
              <a:rPr lang="cs-CZ" sz="2800" spc="-10" dirty="0">
                <a:latin typeface="Arial"/>
                <a:cs typeface="Arial"/>
              </a:rPr>
              <a:t>chovů.</a:t>
            </a:r>
            <a:endParaRPr lang="cs-CZ" sz="2800" dirty="0">
              <a:latin typeface="Arial"/>
              <a:cs typeface="Arial"/>
            </a:endParaRP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07072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EC506B8-F58A-08E1-0CEF-9E64B56F1A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D406858-465F-263C-0447-10B3968ED7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78A2C6D-C68E-FF89-0653-10FF0C819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378000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Ostatní původci – tzv. akutní respirační infekce (ARI)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67E20A7-5E9F-4FA6-5F80-94ED5B2B9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59001"/>
            <a:ext cx="10753200" cy="413999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cs-CZ" sz="2800" dirty="0"/>
              <a:t>Původce: minimálně 200</a:t>
            </a:r>
            <a:r>
              <a:rPr lang="cs-CZ" sz="2800" spc="-10" dirty="0"/>
              <a:t> </a:t>
            </a:r>
            <a:r>
              <a:rPr lang="cs-CZ" sz="2800" dirty="0"/>
              <a:t>virů</a:t>
            </a:r>
            <a:r>
              <a:rPr lang="cs-CZ" sz="2800" spc="-15" dirty="0"/>
              <a:t> </a:t>
            </a:r>
            <a:r>
              <a:rPr lang="cs-CZ" sz="2800" dirty="0"/>
              <a:t>(adenoviry,</a:t>
            </a:r>
            <a:r>
              <a:rPr lang="cs-CZ" sz="2800" spc="5" dirty="0"/>
              <a:t> </a:t>
            </a:r>
            <a:r>
              <a:rPr lang="cs-CZ" sz="2800" dirty="0"/>
              <a:t>rhinoviry,</a:t>
            </a:r>
            <a:r>
              <a:rPr lang="cs-CZ" sz="2800" spc="5" dirty="0"/>
              <a:t> </a:t>
            </a:r>
            <a:r>
              <a:rPr lang="cs-CZ" sz="2800" spc="-10" dirty="0" err="1"/>
              <a:t>parachřipka</a:t>
            </a:r>
            <a:r>
              <a:rPr lang="cs-CZ" sz="2800" spc="-10" dirty="0"/>
              <a:t>,…)</a:t>
            </a:r>
          </a:p>
          <a:p>
            <a:pPr marL="35560" marR="260985" indent="0">
              <a:lnSpc>
                <a:spcPct val="100000"/>
              </a:lnSpc>
              <a:buNone/>
              <a:tabLst>
                <a:tab pos="1435100" algn="l"/>
              </a:tabLst>
            </a:pPr>
            <a:r>
              <a:rPr lang="cs-CZ" sz="2800" spc="-10" dirty="0"/>
              <a:t>Přenos:</a:t>
            </a:r>
            <a:r>
              <a:rPr lang="cs-CZ" sz="2800" dirty="0"/>
              <a:t>	především</a:t>
            </a:r>
            <a:r>
              <a:rPr lang="cs-CZ" sz="2800" spc="-20" dirty="0"/>
              <a:t> </a:t>
            </a:r>
            <a:r>
              <a:rPr lang="cs-CZ" sz="2800" dirty="0"/>
              <a:t>přímý</a:t>
            </a:r>
            <a:r>
              <a:rPr lang="cs-CZ" sz="2800" spc="-15" dirty="0"/>
              <a:t> </a:t>
            </a:r>
            <a:r>
              <a:rPr lang="cs-CZ" sz="2800" dirty="0"/>
              <a:t>-</a:t>
            </a:r>
            <a:r>
              <a:rPr lang="cs-CZ" sz="2800" spc="-15" dirty="0"/>
              <a:t> </a:t>
            </a:r>
            <a:r>
              <a:rPr lang="cs-CZ" sz="2800" dirty="0"/>
              <a:t>kapénkami,</a:t>
            </a:r>
            <a:r>
              <a:rPr lang="cs-CZ" sz="2800" spc="5" dirty="0"/>
              <a:t> </a:t>
            </a:r>
            <a:r>
              <a:rPr lang="cs-CZ" sz="2800" dirty="0"/>
              <a:t>vzácně</a:t>
            </a:r>
            <a:r>
              <a:rPr lang="cs-CZ" sz="2800" spc="-10" dirty="0"/>
              <a:t> </a:t>
            </a:r>
            <a:r>
              <a:rPr lang="cs-CZ" sz="2800" dirty="0"/>
              <a:t>nepřímý</a:t>
            </a:r>
            <a:r>
              <a:rPr lang="cs-CZ" sz="2800" spc="5" dirty="0"/>
              <a:t> </a:t>
            </a:r>
            <a:r>
              <a:rPr lang="cs-CZ" sz="2800" dirty="0"/>
              <a:t>-</a:t>
            </a:r>
            <a:r>
              <a:rPr lang="cs-CZ" sz="2800" spc="-25" dirty="0"/>
              <a:t> </a:t>
            </a:r>
            <a:r>
              <a:rPr lang="cs-CZ" sz="2800" spc="-10" dirty="0"/>
              <a:t>kontaminovanými </a:t>
            </a:r>
            <a:r>
              <a:rPr lang="cs-CZ" sz="2800" dirty="0"/>
              <a:t>předměty,</a:t>
            </a:r>
            <a:r>
              <a:rPr lang="cs-CZ" sz="2800" spc="-35" dirty="0"/>
              <a:t> </a:t>
            </a:r>
            <a:r>
              <a:rPr lang="cs-CZ" sz="2800" spc="-10" dirty="0"/>
              <a:t>rukama,…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800" spc="-10" dirty="0"/>
              <a:t>Příznaky:</a:t>
            </a:r>
          </a:p>
          <a:p>
            <a:pPr marL="122895" indent="0">
              <a:lnSpc>
                <a:spcPct val="100000"/>
              </a:lnSpc>
              <a:buNone/>
            </a:pPr>
            <a:r>
              <a:rPr lang="cs-CZ" sz="2800" dirty="0"/>
              <a:t>-</a:t>
            </a:r>
            <a:r>
              <a:rPr lang="cs-CZ" sz="2800" spc="-114" dirty="0"/>
              <a:t> </a:t>
            </a:r>
            <a:r>
              <a:rPr lang="cs-CZ" sz="2800" dirty="0"/>
              <a:t>nejčastěji</a:t>
            </a:r>
            <a:r>
              <a:rPr lang="cs-CZ" sz="2800" spc="-110" dirty="0"/>
              <a:t> </a:t>
            </a:r>
            <a:r>
              <a:rPr lang="cs-CZ" sz="2800" dirty="0"/>
              <a:t>jako</a:t>
            </a:r>
            <a:r>
              <a:rPr lang="cs-CZ" sz="2800" spc="-105" dirty="0"/>
              <a:t> </a:t>
            </a:r>
            <a:r>
              <a:rPr lang="cs-CZ" sz="2800" dirty="0"/>
              <a:t>onemocnění</a:t>
            </a:r>
            <a:r>
              <a:rPr lang="cs-CZ" sz="2800" spc="-80" dirty="0"/>
              <a:t> </a:t>
            </a:r>
            <a:r>
              <a:rPr lang="cs-CZ" sz="2800" dirty="0"/>
              <a:t>horních</a:t>
            </a:r>
            <a:r>
              <a:rPr lang="cs-CZ" sz="2800" spc="-105" dirty="0"/>
              <a:t> </a:t>
            </a:r>
            <a:r>
              <a:rPr lang="cs-CZ" sz="2800" dirty="0"/>
              <a:t>cest</a:t>
            </a:r>
            <a:r>
              <a:rPr lang="cs-CZ" sz="2800" spc="-105" dirty="0"/>
              <a:t> </a:t>
            </a:r>
            <a:r>
              <a:rPr lang="cs-CZ" sz="2800" dirty="0"/>
              <a:t>dýchacích</a:t>
            </a:r>
            <a:r>
              <a:rPr lang="cs-CZ" sz="2800" spc="-90" dirty="0"/>
              <a:t> </a:t>
            </a:r>
            <a:r>
              <a:rPr lang="cs-CZ" sz="2800" dirty="0"/>
              <a:t>(rýma,</a:t>
            </a:r>
            <a:r>
              <a:rPr lang="cs-CZ" sz="2800" spc="-130" dirty="0"/>
              <a:t> </a:t>
            </a:r>
            <a:r>
              <a:rPr lang="cs-CZ" sz="2800" spc="-10" dirty="0"/>
              <a:t>faryngitidy,…).</a:t>
            </a:r>
          </a:p>
          <a:p>
            <a:pPr marL="122895" indent="0">
              <a:lnSpc>
                <a:spcPct val="100000"/>
              </a:lnSpc>
              <a:buNone/>
            </a:pPr>
            <a:r>
              <a:rPr lang="cs-CZ" sz="2800" dirty="0"/>
              <a:t>-</a:t>
            </a:r>
            <a:r>
              <a:rPr lang="cs-CZ" sz="2800" spc="-110" dirty="0"/>
              <a:t> </a:t>
            </a:r>
            <a:r>
              <a:rPr lang="cs-CZ" sz="2800" dirty="0"/>
              <a:t>někdy</a:t>
            </a:r>
            <a:r>
              <a:rPr lang="cs-CZ" sz="2800" spc="-90" dirty="0"/>
              <a:t> </a:t>
            </a:r>
            <a:r>
              <a:rPr lang="cs-CZ" sz="2800" dirty="0"/>
              <a:t>i</a:t>
            </a:r>
            <a:r>
              <a:rPr lang="cs-CZ" sz="2800" spc="-100" dirty="0"/>
              <a:t> </a:t>
            </a:r>
            <a:r>
              <a:rPr lang="cs-CZ" sz="2800" dirty="0"/>
              <a:t>záněty</a:t>
            </a:r>
            <a:r>
              <a:rPr lang="cs-CZ" sz="2800" spc="-85" dirty="0"/>
              <a:t> </a:t>
            </a:r>
            <a:r>
              <a:rPr lang="cs-CZ" sz="2800" dirty="0"/>
              <a:t>dolních</a:t>
            </a:r>
            <a:r>
              <a:rPr lang="cs-CZ" sz="2800" spc="-85" dirty="0"/>
              <a:t> </a:t>
            </a:r>
            <a:r>
              <a:rPr lang="cs-CZ" sz="2800" dirty="0"/>
              <a:t>cest</a:t>
            </a:r>
            <a:r>
              <a:rPr lang="cs-CZ" sz="2800" spc="-95" dirty="0"/>
              <a:t> </a:t>
            </a:r>
            <a:r>
              <a:rPr lang="cs-CZ" sz="2800" dirty="0"/>
              <a:t>dýchacích</a:t>
            </a:r>
            <a:r>
              <a:rPr lang="cs-CZ" sz="2800" spc="-95" dirty="0"/>
              <a:t> </a:t>
            </a:r>
            <a:r>
              <a:rPr lang="cs-CZ" sz="2800" dirty="0"/>
              <a:t>(laryngitidy,</a:t>
            </a:r>
            <a:r>
              <a:rPr lang="cs-CZ" sz="2800" spc="-85" dirty="0"/>
              <a:t> </a:t>
            </a:r>
            <a:r>
              <a:rPr lang="cs-CZ" sz="2800" dirty="0"/>
              <a:t>bronchitidy,</a:t>
            </a:r>
            <a:r>
              <a:rPr lang="cs-CZ" sz="2800" spc="-65" dirty="0"/>
              <a:t> </a:t>
            </a:r>
            <a:r>
              <a:rPr lang="cs-CZ" sz="2800" spc="-10" dirty="0"/>
              <a:t>pneumonie).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800" dirty="0"/>
              <a:t>Komplikace:</a:t>
            </a:r>
            <a:r>
              <a:rPr lang="cs-CZ" sz="2800" spc="10" dirty="0"/>
              <a:t> </a:t>
            </a:r>
            <a:r>
              <a:rPr lang="cs-CZ" sz="2800" dirty="0"/>
              <a:t>u</a:t>
            </a:r>
            <a:r>
              <a:rPr lang="cs-CZ" sz="2800" spc="-15" dirty="0"/>
              <a:t> </a:t>
            </a:r>
            <a:r>
              <a:rPr lang="cs-CZ" sz="2800" dirty="0"/>
              <a:t>oslabených</a:t>
            </a:r>
            <a:r>
              <a:rPr lang="cs-CZ" sz="2800" spc="15" dirty="0"/>
              <a:t> </a:t>
            </a:r>
            <a:r>
              <a:rPr lang="cs-CZ" sz="2800" dirty="0"/>
              <a:t>jedinců</a:t>
            </a:r>
            <a:r>
              <a:rPr lang="cs-CZ" sz="2800" spc="10" dirty="0"/>
              <a:t> </a:t>
            </a:r>
            <a:r>
              <a:rPr lang="cs-CZ" sz="2800" dirty="0"/>
              <a:t>těžší</a:t>
            </a:r>
            <a:r>
              <a:rPr lang="cs-CZ" sz="2800" spc="-50" dirty="0"/>
              <a:t> </a:t>
            </a:r>
            <a:r>
              <a:rPr lang="cs-CZ" sz="2800" spc="-10" dirty="0"/>
              <a:t>příznaky.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800" dirty="0"/>
              <a:t>Vnímavost</a:t>
            </a:r>
            <a:r>
              <a:rPr lang="cs-CZ" sz="2800" spc="-15" dirty="0"/>
              <a:t> </a:t>
            </a:r>
            <a:r>
              <a:rPr lang="cs-CZ" sz="2800" dirty="0"/>
              <a:t>nejvyšší</a:t>
            </a:r>
            <a:r>
              <a:rPr lang="cs-CZ" sz="2800" spc="-10" dirty="0"/>
              <a:t> </a:t>
            </a:r>
            <a:r>
              <a:rPr lang="cs-CZ" sz="2800" dirty="0"/>
              <a:t>u</a:t>
            </a:r>
            <a:r>
              <a:rPr lang="cs-CZ" sz="2800" spc="-25" dirty="0"/>
              <a:t> </a:t>
            </a:r>
            <a:r>
              <a:rPr lang="cs-CZ" sz="2800" dirty="0"/>
              <a:t>malých</a:t>
            </a:r>
            <a:r>
              <a:rPr lang="cs-CZ" sz="2800" spc="-10" dirty="0"/>
              <a:t> </a:t>
            </a:r>
            <a:r>
              <a:rPr lang="cs-CZ" sz="2800" dirty="0"/>
              <a:t>dětí</a:t>
            </a:r>
            <a:r>
              <a:rPr lang="cs-CZ" sz="2800" spc="-15" dirty="0"/>
              <a:t> </a:t>
            </a:r>
            <a:r>
              <a:rPr lang="cs-CZ" sz="2800" dirty="0"/>
              <a:t>a</a:t>
            </a:r>
            <a:r>
              <a:rPr lang="cs-CZ" sz="2800" spc="-20" dirty="0"/>
              <a:t> </a:t>
            </a:r>
            <a:r>
              <a:rPr lang="cs-CZ" sz="2800" dirty="0"/>
              <a:t>starších</a:t>
            </a:r>
            <a:r>
              <a:rPr lang="cs-CZ" sz="2800" spc="-35" dirty="0"/>
              <a:t> </a:t>
            </a:r>
            <a:r>
              <a:rPr lang="cs-CZ" sz="2800" spc="-10" dirty="0"/>
              <a:t>lidí.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800" dirty="0"/>
              <a:t>Léčba:</a:t>
            </a:r>
            <a:r>
              <a:rPr lang="cs-CZ" sz="2800" spc="-15" dirty="0"/>
              <a:t> </a:t>
            </a:r>
            <a:r>
              <a:rPr lang="cs-CZ" sz="2800" dirty="0"/>
              <a:t>symptomatická,</a:t>
            </a:r>
            <a:r>
              <a:rPr lang="cs-CZ" sz="2800" spc="-25" dirty="0"/>
              <a:t> </a:t>
            </a:r>
            <a:r>
              <a:rPr lang="cs-CZ" sz="2800" dirty="0"/>
              <a:t>příp.</a:t>
            </a:r>
            <a:r>
              <a:rPr lang="cs-CZ" sz="2800" spc="-30" dirty="0"/>
              <a:t> </a:t>
            </a:r>
            <a:r>
              <a:rPr lang="cs-CZ" sz="2800" dirty="0"/>
              <a:t>antivirotika</a:t>
            </a:r>
            <a:r>
              <a:rPr lang="cs-CZ" sz="2800" spc="5" dirty="0"/>
              <a:t> </a:t>
            </a:r>
            <a:r>
              <a:rPr lang="cs-CZ" sz="2800" spc="-10" dirty="0"/>
              <a:t>(</a:t>
            </a:r>
            <a:r>
              <a:rPr lang="cs-CZ" sz="2800" spc="-10" dirty="0" err="1"/>
              <a:t>ribavirin</a:t>
            </a:r>
            <a:r>
              <a:rPr lang="cs-CZ" sz="2800" spc="-10" dirty="0"/>
              <a:t>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5487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8C916E8-2ADE-5686-2DA7-7F21FD4FC2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A23624A-443A-151F-2FB7-64BA538247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B1CC33-7F04-0821-4A4D-2553C460D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Obsah prezentace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99B1602-7683-3B26-22C8-32505F62AF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tabLst>
                <a:tab pos="192405" algn="l"/>
              </a:tabLst>
            </a:pPr>
            <a:r>
              <a:rPr lang="cs-CZ" sz="2800" spc="-10" dirty="0">
                <a:latin typeface="Arial"/>
                <a:cs typeface="Arial"/>
              </a:rPr>
              <a:t>Význam</a:t>
            </a:r>
            <a:endParaRPr lang="cs-CZ"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192405" algn="l"/>
              </a:tabLst>
            </a:pPr>
            <a:r>
              <a:rPr lang="cs-CZ" sz="2800" spc="-10" dirty="0">
                <a:latin typeface="Arial"/>
                <a:cs typeface="Arial"/>
              </a:rPr>
              <a:t>Charakteristika</a:t>
            </a:r>
            <a:endParaRPr lang="cs-CZ"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192405" algn="l"/>
              </a:tabLst>
            </a:pPr>
            <a:r>
              <a:rPr lang="cs-CZ" sz="2800" dirty="0">
                <a:latin typeface="Arial"/>
                <a:cs typeface="Arial"/>
              </a:rPr>
              <a:t>Způsob</a:t>
            </a:r>
            <a:r>
              <a:rPr lang="cs-CZ" sz="2800" spc="-80" dirty="0">
                <a:latin typeface="Arial"/>
                <a:cs typeface="Arial"/>
              </a:rPr>
              <a:t> </a:t>
            </a:r>
            <a:r>
              <a:rPr lang="cs-CZ" sz="2800" spc="-10" dirty="0">
                <a:latin typeface="Arial"/>
                <a:cs typeface="Arial"/>
              </a:rPr>
              <a:t>přenosu</a:t>
            </a:r>
            <a:endParaRPr lang="cs-CZ"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192405" algn="l"/>
              </a:tabLst>
            </a:pPr>
            <a:r>
              <a:rPr lang="cs-CZ" sz="2800" spc="-10" dirty="0">
                <a:latin typeface="Arial"/>
                <a:cs typeface="Arial"/>
              </a:rPr>
              <a:t>Prevence</a:t>
            </a:r>
            <a:endParaRPr lang="cs-CZ"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192405" algn="l"/>
              </a:tabLst>
            </a:pPr>
            <a:r>
              <a:rPr lang="cs-CZ" sz="2800" dirty="0">
                <a:latin typeface="Arial"/>
                <a:cs typeface="Arial"/>
              </a:rPr>
              <a:t>Respirační</a:t>
            </a:r>
            <a:r>
              <a:rPr lang="cs-CZ" sz="2800" spc="-11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infekce</a:t>
            </a:r>
            <a:r>
              <a:rPr lang="cs-CZ" sz="2800" spc="-10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virového</a:t>
            </a:r>
            <a:r>
              <a:rPr lang="cs-CZ" sz="2800" spc="-114" dirty="0">
                <a:latin typeface="Arial"/>
                <a:cs typeface="Arial"/>
              </a:rPr>
              <a:t> </a:t>
            </a:r>
            <a:r>
              <a:rPr lang="cs-CZ" sz="2800" spc="-10" dirty="0">
                <a:latin typeface="Arial"/>
                <a:cs typeface="Arial"/>
              </a:rPr>
              <a:t>původu</a:t>
            </a:r>
            <a:endParaRPr lang="cs-CZ"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192405" algn="l"/>
              </a:tabLst>
            </a:pPr>
            <a:r>
              <a:rPr lang="cs-CZ" sz="2800" dirty="0">
                <a:latin typeface="Arial"/>
                <a:cs typeface="Arial"/>
              </a:rPr>
              <a:t>Respirační</a:t>
            </a:r>
            <a:r>
              <a:rPr lang="cs-CZ" sz="2800" spc="-12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infekce</a:t>
            </a:r>
            <a:r>
              <a:rPr lang="cs-CZ" sz="2800" spc="-12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bakteriálního</a:t>
            </a:r>
            <a:r>
              <a:rPr lang="cs-CZ" sz="2800" spc="-105" dirty="0">
                <a:latin typeface="Arial"/>
                <a:cs typeface="Arial"/>
              </a:rPr>
              <a:t> </a:t>
            </a:r>
            <a:r>
              <a:rPr lang="cs-CZ" sz="2800" spc="-10" dirty="0">
                <a:latin typeface="Arial"/>
                <a:cs typeface="Arial"/>
              </a:rPr>
              <a:t>původu</a:t>
            </a:r>
            <a:endParaRPr lang="cs-CZ" sz="2800" dirty="0">
              <a:latin typeface="Arial"/>
              <a:cs typeface="Arial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02913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0675DEA-ADAC-EB46-130D-34336C3F0E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2044D50-C502-1DC4-27A4-5B707034AA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5D73349-3053-B8BB-27BF-B57DEF65E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311627"/>
            <a:ext cx="10753200" cy="451576"/>
          </a:xfrm>
        </p:spPr>
        <p:txBody>
          <a:bodyPr/>
          <a:lstStyle/>
          <a:p>
            <a:pPr algn="ctr"/>
            <a:r>
              <a:rPr lang="cs-CZ" sz="3600" dirty="0"/>
              <a:t>SARS, Severe </a:t>
            </a:r>
            <a:r>
              <a:rPr lang="cs-CZ" sz="3600" dirty="0" err="1"/>
              <a:t>acute</a:t>
            </a:r>
            <a:r>
              <a:rPr lang="cs-CZ" sz="3600" dirty="0"/>
              <a:t> </a:t>
            </a:r>
            <a:r>
              <a:rPr lang="cs-CZ" sz="3600" dirty="0" err="1"/>
              <a:t>respiratory</a:t>
            </a:r>
            <a:r>
              <a:rPr lang="cs-CZ" sz="3600" dirty="0"/>
              <a:t> syndrom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74A8276-6AA6-DF05-F095-7630EF0EA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910766"/>
            <a:ext cx="10753200" cy="413999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cs-CZ" sz="2800" dirty="0">
                <a:latin typeface="Arial"/>
                <a:cs typeface="Arial"/>
              </a:rPr>
              <a:t>- </a:t>
            </a:r>
            <a:r>
              <a:rPr lang="cs-CZ" sz="2800" dirty="0">
                <a:cs typeface="Arial"/>
              </a:rPr>
              <a:t>druh </a:t>
            </a:r>
            <a:r>
              <a:rPr lang="cs-CZ" sz="2800" dirty="0" err="1">
                <a:cs typeface="Arial"/>
              </a:rPr>
              <a:t>korovaviru</a:t>
            </a:r>
            <a:r>
              <a:rPr lang="cs-CZ" sz="2800" dirty="0">
                <a:cs typeface="Arial"/>
              </a:rPr>
              <a:t>, epidemi</a:t>
            </a:r>
            <a:r>
              <a:rPr lang="cs-CZ" dirty="0"/>
              <a:t>e </a:t>
            </a:r>
            <a:r>
              <a:rPr lang="cs-CZ" sz="2800" dirty="0">
                <a:cs typeface="Arial"/>
              </a:rPr>
              <a:t>od</a:t>
            </a:r>
            <a:r>
              <a:rPr lang="cs-CZ" sz="2800" spc="-60" dirty="0">
                <a:cs typeface="Arial"/>
              </a:rPr>
              <a:t> </a:t>
            </a:r>
            <a:r>
              <a:rPr lang="cs-CZ" sz="2800" dirty="0">
                <a:cs typeface="Arial"/>
              </a:rPr>
              <a:t>roku</a:t>
            </a:r>
            <a:r>
              <a:rPr lang="cs-CZ" sz="2800" spc="-60" dirty="0">
                <a:cs typeface="Arial"/>
              </a:rPr>
              <a:t> </a:t>
            </a:r>
            <a:r>
              <a:rPr lang="cs-CZ" sz="2800" dirty="0">
                <a:cs typeface="Arial"/>
              </a:rPr>
              <a:t>2002</a:t>
            </a:r>
            <a:r>
              <a:rPr lang="cs-CZ" sz="2800" spc="-60" dirty="0">
                <a:cs typeface="Arial"/>
              </a:rPr>
              <a:t> </a:t>
            </a:r>
            <a:r>
              <a:rPr lang="cs-CZ" sz="2800" dirty="0">
                <a:cs typeface="Arial"/>
              </a:rPr>
              <a:t>do</a:t>
            </a:r>
            <a:r>
              <a:rPr lang="cs-CZ" sz="2800" spc="-55" dirty="0">
                <a:cs typeface="Arial"/>
              </a:rPr>
              <a:t> </a:t>
            </a:r>
            <a:r>
              <a:rPr lang="cs-CZ" sz="2800" dirty="0">
                <a:cs typeface="Arial"/>
              </a:rPr>
              <a:t>roku</a:t>
            </a:r>
            <a:r>
              <a:rPr lang="cs-CZ" sz="2800" spc="-60" dirty="0">
                <a:cs typeface="Arial"/>
              </a:rPr>
              <a:t> </a:t>
            </a:r>
            <a:r>
              <a:rPr lang="cs-CZ" sz="2800" spc="-10" dirty="0">
                <a:cs typeface="Arial"/>
              </a:rPr>
              <a:t>2003.</a:t>
            </a:r>
            <a:endParaRPr lang="cs-CZ" sz="2800" dirty="0">
              <a:cs typeface="Arial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2800" dirty="0">
                <a:cs typeface="Arial"/>
              </a:rPr>
              <a:t>Původně</a:t>
            </a:r>
            <a:r>
              <a:rPr lang="cs-CZ" sz="2800" spc="-100" dirty="0">
                <a:cs typeface="Arial"/>
              </a:rPr>
              <a:t> </a:t>
            </a:r>
            <a:r>
              <a:rPr lang="cs-CZ" sz="2800" dirty="0">
                <a:cs typeface="Arial"/>
              </a:rPr>
              <a:t>zvířecí</a:t>
            </a:r>
            <a:r>
              <a:rPr lang="cs-CZ" sz="2800" spc="-65" dirty="0">
                <a:cs typeface="Arial"/>
              </a:rPr>
              <a:t> </a:t>
            </a:r>
            <a:r>
              <a:rPr lang="cs-CZ" sz="2800" dirty="0">
                <a:cs typeface="Arial"/>
              </a:rPr>
              <a:t>virus</a:t>
            </a:r>
            <a:r>
              <a:rPr lang="cs-CZ" sz="2800" spc="-75" dirty="0">
                <a:cs typeface="Arial"/>
              </a:rPr>
              <a:t> </a:t>
            </a:r>
            <a:r>
              <a:rPr lang="cs-CZ" sz="2800" dirty="0">
                <a:cs typeface="Arial"/>
              </a:rPr>
              <a:t>(z</a:t>
            </a:r>
            <a:r>
              <a:rPr lang="cs-CZ" sz="2800" spc="-75" dirty="0">
                <a:cs typeface="Arial"/>
              </a:rPr>
              <a:t> </a:t>
            </a:r>
            <a:r>
              <a:rPr lang="cs-CZ" sz="2800" dirty="0">
                <a:cs typeface="Arial"/>
              </a:rPr>
              <a:t>cibetky?)</a:t>
            </a:r>
            <a:r>
              <a:rPr lang="cs-CZ" sz="2800" spc="-65" dirty="0">
                <a:cs typeface="Arial"/>
              </a:rPr>
              <a:t> </a:t>
            </a:r>
            <a:r>
              <a:rPr lang="cs-CZ" sz="2800" dirty="0">
                <a:cs typeface="Arial"/>
              </a:rPr>
              <a:t>se</a:t>
            </a:r>
            <a:r>
              <a:rPr lang="cs-CZ" sz="2800" spc="-65" dirty="0">
                <a:cs typeface="Arial"/>
              </a:rPr>
              <a:t> </a:t>
            </a:r>
            <a:r>
              <a:rPr lang="cs-CZ" sz="2800" dirty="0">
                <a:cs typeface="Arial"/>
              </a:rPr>
              <a:t>adaptoval</a:t>
            </a:r>
            <a:r>
              <a:rPr lang="cs-CZ" sz="2800" spc="-65" dirty="0">
                <a:cs typeface="Arial"/>
              </a:rPr>
              <a:t> </a:t>
            </a:r>
            <a:r>
              <a:rPr lang="cs-CZ" sz="2800" dirty="0">
                <a:cs typeface="Arial"/>
              </a:rPr>
              <a:t>na</a:t>
            </a:r>
            <a:r>
              <a:rPr lang="cs-CZ" sz="2800" spc="-60" dirty="0">
                <a:cs typeface="Arial"/>
              </a:rPr>
              <a:t> </a:t>
            </a:r>
            <a:r>
              <a:rPr lang="cs-CZ" sz="2800" spc="-10" dirty="0">
                <a:cs typeface="Arial"/>
              </a:rPr>
              <a:t>člověka.</a:t>
            </a:r>
            <a:endParaRPr lang="cs-CZ" sz="2800" dirty="0">
              <a:cs typeface="Arial"/>
            </a:endParaRPr>
          </a:p>
          <a:p>
            <a:pPr marL="12065" marR="5080" indent="0">
              <a:lnSpc>
                <a:spcPct val="100000"/>
              </a:lnSpc>
              <a:buNone/>
            </a:pPr>
            <a:r>
              <a:rPr lang="cs-CZ" sz="2800" dirty="0">
                <a:cs typeface="Arial"/>
              </a:rPr>
              <a:t>Nákaza</a:t>
            </a:r>
            <a:r>
              <a:rPr lang="cs-CZ" sz="2800" spc="-105" dirty="0">
                <a:cs typeface="Arial"/>
              </a:rPr>
              <a:t> </a:t>
            </a:r>
            <a:r>
              <a:rPr lang="cs-CZ" sz="2800" dirty="0">
                <a:cs typeface="Arial"/>
              </a:rPr>
              <a:t>byla</a:t>
            </a:r>
            <a:r>
              <a:rPr lang="cs-CZ" sz="2800" spc="-65" dirty="0">
                <a:cs typeface="Arial"/>
              </a:rPr>
              <a:t> </a:t>
            </a:r>
            <a:r>
              <a:rPr lang="cs-CZ" sz="2800" dirty="0">
                <a:cs typeface="Arial"/>
              </a:rPr>
              <a:t>vysoce</a:t>
            </a:r>
            <a:r>
              <a:rPr lang="cs-CZ" sz="2800" spc="-65" dirty="0">
                <a:cs typeface="Arial"/>
              </a:rPr>
              <a:t> </a:t>
            </a:r>
            <a:r>
              <a:rPr lang="cs-CZ" sz="2800" dirty="0">
                <a:cs typeface="Arial"/>
              </a:rPr>
              <a:t>nakažlivá</a:t>
            </a:r>
            <a:r>
              <a:rPr lang="cs-CZ" sz="2800" spc="-70" dirty="0">
                <a:cs typeface="Arial"/>
              </a:rPr>
              <a:t> </a:t>
            </a:r>
            <a:r>
              <a:rPr lang="cs-CZ" sz="2800" dirty="0">
                <a:cs typeface="Arial"/>
              </a:rPr>
              <a:t>a</a:t>
            </a:r>
            <a:r>
              <a:rPr lang="cs-CZ" sz="2800" spc="-65" dirty="0">
                <a:cs typeface="Arial"/>
              </a:rPr>
              <a:t> </a:t>
            </a:r>
            <a:r>
              <a:rPr lang="cs-CZ" sz="2800" dirty="0">
                <a:cs typeface="Arial"/>
              </a:rPr>
              <a:t>vyvolala</a:t>
            </a:r>
            <a:r>
              <a:rPr lang="cs-CZ" sz="2800" spc="-65" dirty="0">
                <a:cs typeface="Arial"/>
              </a:rPr>
              <a:t> </a:t>
            </a:r>
            <a:r>
              <a:rPr lang="cs-CZ" sz="2800" dirty="0">
                <a:cs typeface="Arial"/>
              </a:rPr>
              <a:t>epidemii,</a:t>
            </a:r>
            <a:r>
              <a:rPr lang="cs-CZ" sz="2800" spc="-35" dirty="0">
                <a:cs typeface="Arial"/>
              </a:rPr>
              <a:t> </a:t>
            </a:r>
            <a:r>
              <a:rPr lang="cs-CZ" sz="2800" dirty="0">
                <a:cs typeface="Arial"/>
              </a:rPr>
              <a:t>která</a:t>
            </a:r>
            <a:r>
              <a:rPr lang="cs-CZ" sz="2800" spc="-70" dirty="0">
                <a:cs typeface="Arial"/>
              </a:rPr>
              <a:t> </a:t>
            </a:r>
            <a:r>
              <a:rPr lang="cs-CZ" sz="2800" dirty="0">
                <a:cs typeface="Arial"/>
              </a:rPr>
              <a:t>se</a:t>
            </a:r>
            <a:r>
              <a:rPr lang="cs-CZ" sz="2800" spc="-65" dirty="0">
                <a:cs typeface="Arial"/>
              </a:rPr>
              <a:t> </a:t>
            </a:r>
            <a:r>
              <a:rPr lang="cs-CZ" sz="2800" dirty="0">
                <a:cs typeface="Arial"/>
              </a:rPr>
              <a:t>z</a:t>
            </a:r>
            <a:r>
              <a:rPr lang="cs-CZ" sz="2800" spc="-65" dirty="0">
                <a:cs typeface="Arial"/>
              </a:rPr>
              <a:t> </a:t>
            </a:r>
            <a:r>
              <a:rPr lang="cs-CZ" sz="2800" spc="-20" dirty="0">
                <a:cs typeface="Arial"/>
              </a:rPr>
              <a:t>Číny </a:t>
            </a:r>
            <a:r>
              <a:rPr lang="cs-CZ" sz="2800" dirty="0">
                <a:cs typeface="Arial"/>
              </a:rPr>
              <a:t>rozšířila</a:t>
            </a:r>
            <a:r>
              <a:rPr lang="cs-CZ" sz="2800" spc="-75" dirty="0">
                <a:cs typeface="Arial"/>
              </a:rPr>
              <a:t> </a:t>
            </a:r>
            <a:r>
              <a:rPr lang="cs-CZ" sz="2800" dirty="0">
                <a:cs typeface="Arial"/>
              </a:rPr>
              <a:t>do</a:t>
            </a:r>
            <a:r>
              <a:rPr lang="cs-CZ" sz="2800" spc="-65" dirty="0">
                <a:cs typeface="Arial"/>
              </a:rPr>
              <a:t> </a:t>
            </a:r>
            <a:r>
              <a:rPr lang="cs-CZ" sz="2800" dirty="0">
                <a:cs typeface="Arial"/>
              </a:rPr>
              <a:t>dalších</a:t>
            </a:r>
            <a:r>
              <a:rPr lang="cs-CZ" sz="2800" spc="-70" dirty="0">
                <a:cs typeface="Arial"/>
              </a:rPr>
              <a:t> </a:t>
            </a:r>
            <a:r>
              <a:rPr lang="cs-CZ" sz="2800" spc="-10" dirty="0">
                <a:cs typeface="Arial"/>
              </a:rPr>
              <a:t>zemí.</a:t>
            </a:r>
            <a:endParaRPr lang="cs-CZ" sz="2800" dirty="0">
              <a:cs typeface="Arial"/>
            </a:endParaRPr>
          </a:p>
          <a:p>
            <a:pPr marL="12065" marR="39370" indent="0">
              <a:lnSpc>
                <a:spcPct val="100000"/>
              </a:lnSpc>
              <a:buNone/>
            </a:pPr>
            <a:r>
              <a:rPr lang="cs-CZ" sz="2800" dirty="0">
                <a:cs typeface="Arial"/>
              </a:rPr>
              <a:t>Přenos</a:t>
            </a:r>
            <a:r>
              <a:rPr lang="cs-CZ" sz="2800" spc="-114" dirty="0">
                <a:cs typeface="Arial"/>
              </a:rPr>
              <a:t> </a:t>
            </a:r>
            <a:r>
              <a:rPr lang="cs-CZ" sz="2800" dirty="0">
                <a:cs typeface="Arial"/>
              </a:rPr>
              <a:t>byl</a:t>
            </a:r>
            <a:r>
              <a:rPr lang="cs-CZ" sz="2800" spc="-65" dirty="0">
                <a:cs typeface="Arial"/>
              </a:rPr>
              <a:t> </a:t>
            </a:r>
            <a:r>
              <a:rPr lang="cs-CZ" sz="2800" dirty="0">
                <a:cs typeface="Arial"/>
              </a:rPr>
              <a:t>nejčastěji</a:t>
            </a:r>
            <a:r>
              <a:rPr lang="cs-CZ" sz="2800" spc="-80" dirty="0">
                <a:cs typeface="Arial"/>
              </a:rPr>
              <a:t> </a:t>
            </a:r>
            <a:r>
              <a:rPr lang="cs-CZ" sz="2800" b="1" dirty="0">
                <a:cs typeface="Arial"/>
              </a:rPr>
              <a:t>kapénkam</a:t>
            </a:r>
            <a:r>
              <a:rPr lang="cs-CZ" sz="2800" dirty="0">
                <a:cs typeface="Arial"/>
              </a:rPr>
              <a:t>i,</a:t>
            </a:r>
            <a:r>
              <a:rPr lang="cs-CZ" sz="2800" spc="-55" dirty="0">
                <a:cs typeface="Arial"/>
              </a:rPr>
              <a:t> </a:t>
            </a:r>
            <a:r>
              <a:rPr lang="cs-CZ" sz="2800" dirty="0">
                <a:cs typeface="Arial"/>
              </a:rPr>
              <a:t>ale</a:t>
            </a:r>
            <a:r>
              <a:rPr lang="cs-CZ" sz="2800" spc="-70" dirty="0">
                <a:cs typeface="Arial"/>
              </a:rPr>
              <a:t> </a:t>
            </a:r>
            <a:r>
              <a:rPr lang="cs-CZ" sz="2800" b="1" dirty="0">
                <a:cs typeface="Arial"/>
              </a:rPr>
              <a:t>i</a:t>
            </a:r>
            <a:r>
              <a:rPr lang="cs-CZ" sz="2800" b="1" spc="-75" dirty="0">
                <a:cs typeface="Arial"/>
              </a:rPr>
              <a:t> </a:t>
            </a:r>
            <a:r>
              <a:rPr lang="cs-CZ" sz="2800" b="1" dirty="0">
                <a:cs typeface="Arial"/>
              </a:rPr>
              <a:t>předměty</a:t>
            </a:r>
            <a:r>
              <a:rPr lang="cs-CZ" sz="2800" b="1" spc="-65" dirty="0">
                <a:cs typeface="Arial"/>
              </a:rPr>
              <a:t> </a:t>
            </a:r>
            <a:r>
              <a:rPr lang="cs-CZ" sz="2800" spc="-10" dirty="0">
                <a:cs typeface="Arial"/>
              </a:rPr>
              <a:t>kontaminovanými </a:t>
            </a:r>
            <a:r>
              <a:rPr lang="cs-CZ" sz="2800" dirty="0">
                <a:cs typeface="Arial"/>
              </a:rPr>
              <a:t>fekáliemi</a:t>
            </a:r>
            <a:r>
              <a:rPr lang="cs-CZ" sz="2800" spc="-70" dirty="0">
                <a:cs typeface="Arial"/>
              </a:rPr>
              <a:t> </a:t>
            </a:r>
            <a:r>
              <a:rPr lang="cs-CZ" sz="2800" dirty="0">
                <a:cs typeface="Arial"/>
              </a:rPr>
              <a:t>(virus</a:t>
            </a:r>
            <a:r>
              <a:rPr lang="cs-CZ" sz="2800" spc="-55" dirty="0">
                <a:cs typeface="Arial"/>
              </a:rPr>
              <a:t> </a:t>
            </a:r>
            <a:r>
              <a:rPr lang="cs-CZ" sz="2800" dirty="0">
                <a:cs typeface="Arial"/>
              </a:rPr>
              <a:t>byl</a:t>
            </a:r>
            <a:r>
              <a:rPr lang="cs-CZ" sz="2800" spc="-65" dirty="0">
                <a:cs typeface="Arial"/>
              </a:rPr>
              <a:t> </a:t>
            </a:r>
            <a:r>
              <a:rPr lang="cs-CZ" sz="2800" dirty="0">
                <a:cs typeface="Arial"/>
              </a:rPr>
              <a:t>prokázán</a:t>
            </a:r>
            <a:r>
              <a:rPr lang="cs-CZ" sz="2800" spc="-65" dirty="0">
                <a:cs typeface="Arial"/>
              </a:rPr>
              <a:t> </a:t>
            </a:r>
            <a:r>
              <a:rPr lang="cs-CZ" sz="2800" dirty="0">
                <a:cs typeface="Arial"/>
              </a:rPr>
              <a:t>ve</a:t>
            </a:r>
            <a:r>
              <a:rPr lang="cs-CZ" sz="2800" spc="-65" dirty="0">
                <a:cs typeface="Arial"/>
              </a:rPr>
              <a:t> </a:t>
            </a:r>
            <a:r>
              <a:rPr lang="cs-CZ" sz="2800" spc="-10" dirty="0">
                <a:cs typeface="Arial"/>
              </a:rPr>
              <a:t>stolici).</a:t>
            </a:r>
            <a:endParaRPr lang="cs-CZ" sz="2800" dirty="0">
              <a:cs typeface="Arial"/>
            </a:endParaRPr>
          </a:p>
          <a:p>
            <a:pPr marL="12065" marR="242570" indent="0">
              <a:lnSpc>
                <a:spcPct val="100000"/>
              </a:lnSpc>
              <a:buNone/>
            </a:pPr>
            <a:r>
              <a:rPr lang="cs-CZ" sz="2800" dirty="0">
                <a:cs typeface="Arial"/>
              </a:rPr>
              <a:t>Příznaky:</a:t>
            </a:r>
            <a:r>
              <a:rPr lang="cs-CZ" sz="2800" spc="-140" dirty="0">
                <a:cs typeface="Arial"/>
              </a:rPr>
              <a:t> </a:t>
            </a:r>
            <a:r>
              <a:rPr lang="cs-CZ" sz="2800" dirty="0">
                <a:cs typeface="Arial"/>
              </a:rPr>
              <a:t>horečka,</a:t>
            </a:r>
            <a:r>
              <a:rPr lang="cs-CZ" sz="2800" spc="-85" dirty="0">
                <a:cs typeface="Arial"/>
              </a:rPr>
              <a:t> </a:t>
            </a:r>
            <a:r>
              <a:rPr lang="cs-CZ" sz="2800" dirty="0">
                <a:cs typeface="Arial"/>
              </a:rPr>
              <a:t>kašel,</a:t>
            </a:r>
            <a:r>
              <a:rPr lang="cs-CZ" sz="2800" spc="-95" dirty="0">
                <a:cs typeface="Arial"/>
              </a:rPr>
              <a:t> </a:t>
            </a:r>
            <a:r>
              <a:rPr lang="cs-CZ" sz="2800" dirty="0">
                <a:cs typeface="Arial"/>
              </a:rPr>
              <a:t>malátnost,</a:t>
            </a:r>
            <a:r>
              <a:rPr lang="cs-CZ" sz="2800" spc="-85" dirty="0">
                <a:cs typeface="Arial"/>
              </a:rPr>
              <a:t> </a:t>
            </a:r>
            <a:r>
              <a:rPr lang="cs-CZ" sz="2800" dirty="0">
                <a:cs typeface="Arial"/>
              </a:rPr>
              <a:t>průjem,</a:t>
            </a:r>
            <a:r>
              <a:rPr lang="cs-CZ" sz="2800" spc="-95" dirty="0">
                <a:cs typeface="Arial"/>
              </a:rPr>
              <a:t> </a:t>
            </a:r>
            <a:r>
              <a:rPr lang="cs-CZ" sz="2800" dirty="0">
                <a:cs typeface="Arial"/>
              </a:rPr>
              <a:t>bolesti</a:t>
            </a:r>
            <a:r>
              <a:rPr lang="cs-CZ" sz="2800" spc="-85" dirty="0">
                <a:cs typeface="Arial"/>
              </a:rPr>
              <a:t> </a:t>
            </a:r>
            <a:r>
              <a:rPr lang="cs-CZ" sz="2800" dirty="0">
                <a:cs typeface="Arial"/>
              </a:rPr>
              <a:t>hlavy,</a:t>
            </a:r>
            <a:r>
              <a:rPr lang="cs-CZ" sz="2800" spc="-85" dirty="0">
                <a:cs typeface="Arial"/>
              </a:rPr>
              <a:t> </a:t>
            </a:r>
            <a:r>
              <a:rPr lang="cs-CZ" sz="2800" spc="-10" dirty="0">
                <a:cs typeface="Arial"/>
              </a:rPr>
              <a:t>svalů, </a:t>
            </a:r>
            <a:r>
              <a:rPr lang="cs-CZ" sz="2800" dirty="0">
                <a:cs typeface="Arial"/>
              </a:rPr>
              <a:t>dochází</a:t>
            </a:r>
            <a:r>
              <a:rPr lang="cs-CZ" sz="2800" spc="-75" dirty="0">
                <a:cs typeface="Arial"/>
              </a:rPr>
              <a:t> </a:t>
            </a:r>
            <a:r>
              <a:rPr lang="cs-CZ" sz="2800" dirty="0">
                <a:cs typeface="Arial"/>
              </a:rPr>
              <a:t>k</a:t>
            </a:r>
            <a:r>
              <a:rPr lang="cs-CZ" sz="2800" spc="-80" dirty="0">
                <a:cs typeface="Arial"/>
              </a:rPr>
              <a:t> </a:t>
            </a:r>
            <a:r>
              <a:rPr lang="cs-CZ" sz="2800" dirty="0">
                <a:cs typeface="Arial"/>
              </a:rPr>
              <a:t>rozvoji</a:t>
            </a:r>
            <a:r>
              <a:rPr lang="cs-CZ" sz="2800" spc="-80" dirty="0">
                <a:cs typeface="Arial"/>
              </a:rPr>
              <a:t> </a:t>
            </a:r>
            <a:r>
              <a:rPr lang="cs-CZ" sz="2800" dirty="0">
                <a:cs typeface="Arial"/>
              </a:rPr>
              <a:t>atypického</a:t>
            </a:r>
            <a:r>
              <a:rPr lang="cs-CZ" sz="2800" spc="-70" dirty="0">
                <a:cs typeface="Arial"/>
              </a:rPr>
              <a:t> </a:t>
            </a:r>
            <a:r>
              <a:rPr lang="cs-CZ" sz="2800" dirty="0">
                <a:cs typeface="Arial"/>
              </a:rPr>
              <a:t>zápalu</a:t>
            </a:r>
            <a:r>
              <a:rPr lang="cs-CZ" sz="2800" spc="-80" dirty="0">
                <a:cs typeface="Arial"/>
              </a:rPr>
              <a:t> </a:t>
            </a:r>
            <a:r>
              <a:rPr lang="cs-CZ" sz="2800" dirty="0">
                <a:cs typeface="Arial"/>
              </a:rPr>
              <a:t>plic,</a:t>
            </a:r>
            <a:r>
              <a:rPr lang="cs-CZ" sz="2800" spc="-75" dirty="0">
                <a:cs typeface="Arial"/>
              </a:rPr>
              <a:t> </a:t>
            </a:r>
            <a:r>
              <a:rPr lang="cs-CZ" sz="2800" dirty="0">
                <a:cs typeface="Arial"/>
              </a:rPr>
              <a:t>případně</a:t>
            </a:r>
            <a:r>
              <a:rPr lang="cs-CZ" sz="2800" spc="-70" dirty="0">
                <a:cs typeface="Arial"/>
              </a:rPr>
              <a:t> </a:t>
            </a:r>
            <a:r>
              <a:rPr lang="cs-CZ" sz="2800" dirty="0">
                <a:cs typeface="Arial"/>
              </a:rPr>
              <a:t>až</a:t>
            </a:r>
            <a:r>
              <a:rPr lang="cs-CZ" sz="2800" spc="-65" dirty="0">
                <a:cs typeface="Arial"/>
              </a:rPr>
              <a:t> </a:t>
            </a:r>
            <a:r>
              <a:rPr lang="cs-CZ" sz="2800" spc="-50" dirty="0">
                <a:cs typeface="Arial"/>
              </a:rPr>
              <a:t>k </a:t>
            </a:r>
            <a:r>
              <a:rPr lang="cs-CZ" sz="2800" dirty="0">
                <a:cs typeface="Arial"/>
              </a:rPr>
              <a:t>dechovému</a:t>
            </a:r>
            <a:r>
              <a:rPr lang="cs-CZ" sz="2800" spc="-140" dirty="0">
                <a:cs typeface="Arial"/>
              </a:rPr>
              <a:t> </a:t>
            </a:r>
            <a:r>
              <a:rPr lang="cs-CZ" sz="2800" spc="-10" dirty="0">
                <a:cs typeface="Arial"/>
              </a:rPr>
              <a:t>selhání.</a:t>
            </a:r>
            <a:endParaRPr lang="cs-CZ" sz="2800" dirty="0">
              <a:cs typeface="Arial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2800" dirty="0">
                <a:cs typeface="Arial"/>
              </a:rPr>
              <a:t>U</a:t>
            </a:r>
            <a:r>
              <a:rPr lang="cs-CZ" sz="2800" spc="-100" dirty="0">
                <a:cs typeface="Arial"/>
              </a:rPr>
              <a:t> </a:t>
            </a:r>
            <a:r>
              <a:rPr lang="cs-CZ" sz="2800" dirty="0">
                <a:cs typeface="Arial"/>
              </a:rPr>
              <a:t>dětí</a:t>
            </a:r>
            <a:r>
              <a:rPr lang="cs-CZ" sz="2800" spc="-70" dirty="0">
                <a:cs typeface="Arial"/>
              </a:rPr>
              <a:t> </a:t>
            </a:r>
            <a:r>
              <a:rPr lang="cs-CZ" sz="2800" dirty="0">
                <a:cs typeface="Arial"/>
              </a:rPr>
              <a:t>do</a:t>
            </a:r>
            <a:r>
              <a:rPr lang="cs-CZ" sz="2800" spc="-55" dirty="0">
                <a:cs typeface="Arial"/>
              </a:rPr>
              <a:t> </a:t>
            </a:r>
            <a:r>
              <a:rPr lang="cs-CZ" sz="2800" dirty="0">
                <a:cs typeface="Arial"/>
              </a:rPr>
              <a:t>12</a:t>
            </a:r>
            <a:r>
              <a:rPr lang="cs-CZ" sz="2800" spc="-45" dirty="0">
                <a:cs typeface="Arial"/>
              </a:rPr>
              <a:t> </a:t>
            </a:r>
            <a:r>
              <a:rPr lang="cs-CZ" sz="2800" dirty="0">
                <a:cs typeface="Arial"/>
              </a:rPr>
              <a:t>let</a:t>
            </a:r>
            <a:r>
              <a:rPr lang="cs-CZ" sz="2800" spc="-70" dirty="0">
                <a:cs typeface="Arial"/>
              </a:rPr>
              <a:t> </a:t>
            </a:r>
            <a:r>
              <a:rPr lang="cs-CZ" sz="2800" dirty="0">
                <a:cs typeface="Arial"/>
              </a:rPr>
              <a:t>onemocnění</a:t>
            </a:r>
            <a:r>
              <a:rPr lang="cs-CZ" sz="2800" spc="-50" dirty="0">
                <a:cs typeface="Arial"/>
              </a:rPr>
              <a:t> </a:t>
            </a:r>
            <a:r>
              <a:rPr lang="cs-CZ" sz="2800" dirty="0">
                <a:cs typeface="Arial"/>
              </a:rPr>
              <a:t>probíhá</a:t>
            </a:r>
            <a:r>
              <a:rPr lang="cs-CZ" sz="2800" spc="-65" dirty="0">
                <a:cs typeface="Arial"/>
              </a:rPr>
              <a:t> </a:t>
            </a:r>
            <a:r>
              <a:rPr lang="cs-CZ" sz="2800" spc="-10" dirty="0">
                <a:cs typeface="Arial"/>
              </a:rPr>
              <a:t>mírně.</a:t>
            </a:r>
            <a:endParaRPr lang="cs-CZ" sz="2800" dirty="0">
              <a:cs typeface="Arial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2800" b="1" dirty="0">
                <a:cs typeface="Arial"/>
              </a:rPr>
              <a:t>Úmrtnost</a:t>
            </a:r>
            <a:r>
              <a:rPr lang="cs-CZ" sz="2800" b="1" spc="-130" dirty="0">
                <a:cs typeface="Arial"/>
              </a:rPr>
              <a:t> </a:t>
            </a:r>
            <a:r>
              <a:rPr lang="cs-CZ" sz="2800" b="1" spc="-25" dirty="0">
                <a:cs typeface="Arial"/>
              </a:rPr>
              <a:t>10 %</a:t>
            </a:r>
          </a:p>
          <a:p>
            <a:pPr marL="12700">
              <a:lnSpc>
                <a:spcPct val="100000"/>
              </a:lnSpc>
              <a:spcBef>
                <a:spcPts val="244"/>
              </a:spcBef>
            </a:pPr>
            <a:endParaRPr lang="cs-CZ" spc="-25" dirty="0"/>
          </a:p>
          <a:p>
            <a:pPr marL="12700">
              <a:lnSpc>
                <a:spcPct val="100000"/>
              </a:lnSpc>
              <a:spcBef>
                <a:spcPts val="244"/>
              </a:spcBef>
            </a:pPr>
            <a:r>
              <a:rPr lang="cs-CZ" sz="1200" spc="-25" dirty="0">
                <a:latin typeface="Arial"/>
                <a:cs typeface="Arial"/>
              </a:rPr>
              <a:t>Zdroj obr.: https://www.biolib.cz/cz/image/id28500/</a:t>
            </a:r>
            <a:endParaRPr lang="cs-CZ" sz="1200" dirty="0">
              <a:latin typeface="Arial"/>
              <a:cs typeface="Arial"/>
            </a:endParaRPr>
          </a:p>
          <a:p>
            <a:pPr marL="72000" indent="0">
              <a:buNone/>
            </a:pP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E309F38-F61C-9EE3-E310-294AD866E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0003" y="4467150"/>
            <a:ext cx="3227091" cy="146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382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4CE8C84-A596-D436-5CE2-7A3039D875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A930CEE-F9D5-4A4B-67E4-53148C4C67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EEED7F-A476-096D-DE2C-449912B07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378000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MERS, </a:t>
            </a:r>
            <a:r>
              <a:rPr lang="cs-CZ" dirty="0" err="1"/>
              <a:t>Middle</a:t>
            </a:r>
            <a:r>
              <a:rPr lang="cs-CZ" dirty="0"/>
              <a:t>-East </a:t>
            </a:r>
            <a:r>
              <a:rPr lang="cs-CZ" dirty="0" err="1"/>
              <a:t>respiratory</a:t>
            </a:r>
            <a:r>
              <a:rPr lang="cs-CZ" dirty="0"/>
              <a:t> virus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0757E9E-C43B-D075-3F22-7A82B572E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029810"/>
            <a:ext cx="10753200" cy="4802190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335"/>
              </a:spcBef>
              <a:buFontTx/>
              <a:buChar char="-"/>
              <a:tabLst>
                <a:tab pos="192405" algn="l"/>
              </a:tabLst>
            </a:pPr>
            <a:r>
              <a:rPr lang="cs-CZ" dirty="0">
                <a:latin typeface="Arial"/>
                <a:cs typeface="Arial"/>
              </a:rPr>
              <a:t>druh koronaviru (hl. Saudská Arábie)</a:t>
            </a:r>
          </a:p>
          <a:p>
            <a:pPr marL="457200" indent="-457200">
              <a:lnSpc>
                <a:spcPct val="100000"/>
              </a:lnSpc>
              <a:spcBef>
                <a:spcPts val="335"/>
              </a:spcBef>
              <a:buFontTx/>
              <a:buChar char="-"/>
              <a:tabLst>
                <a:tab pos="192405" algn="l"/>
              </a:tabLst>
            </a:pPr>
            <a:r>
              <a:rPr lang="cs-CZ" dirty="0">
                <a:latin typeface="Arial"/>
                <a:cs typeface="Arial"/>
              </a:rPr>
              <a:t>p</a:t>
            </a:r>
            <a:r>
              <a:rPr lang="cs-CZ" sz="2800" dirty="0">
                <a:latin typeface="Arial"/>
                <a:cs typeface="Arial"/>
              </a:rPr>
              <a:t>ůvodně</a:t>
            </a:r>
            <a:r>
              <a:rPr lang="cs-CZ" sz="2800" spc="-8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zvířecí</a:t>
            </a:r>
            <a:r>
              <a:rPr lang="cs-CZ" sz="2800" spc="-7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virus</a:t>
            </a:r>
            <a:r>
              <a:rPr lang="cs-CZ" sz="2800" spc="-7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(rezervoárové</a:t>
            </a:r>
            <a:r>
              <a:rPr lang="cs-CZ" sz="2800" spc="-7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zvíře</a:t>
            </a:r>
            <a:r>
              <a:rPr lang="cs-CZ" sz="2800" spc="-3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–</a:t>
            </a:r>
            <a:r>
              <a:rPr lang="cs-CZ" sz="2800" spc="-70" dirty="0">
                <a:latin typeface="Arial"/>
                <a:cs typeface="Arial"/>
              </a:rPr>
              <a:t> </a:t>
            </a:r>
            <a:r>
              <a:rPr lang="cs-CZ" sz="2800" spc="-10" dirty="0">
                <a:latin typeface="Arial"/>
                <a:cs typeface="Arial"/>
              </a:rPr>
              <a:t>velbloud)</a:t>
            </a:r>
            <a:endParaRPr lang="cs-CZ" sz="2800" dirty="0">
              <a:latin typeface="Arial"/>
              <a:cs typeface="Arial"/>
            </a:endParaRPr>
          </a:p>
          <a:p>
            <a:pPr marL="12065" marR="5080" indent="0">
              <a:lnSpc>
                <a:spcPct val="100000"/>
              </a:lnSpc>
              <a:spcBef>
                <a:spcPts val="160"/>
              </a:spcBef>
              <a:buNone/>
              <a:tabLst>
                <a:tab pos="192405" algn="l"/>
              </a:tabLst>
            </a:pPr>
            <a:r>
              <a:rPr lang="cs-CZ" sz="2800" dirty="0">
                <a:latin typeface="Arial"/>
                <a:cs typeface="Arial"/>
              </a:rPr>
              <a:t>V</a:t>
            </a:r>
            <a:r>
              <a:rPr lang="cs-CZ" sz="2800" spc="-6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přenosu</a:t>
            </a:r>
            <a:r>
              <a:rPr lang="cs-CZ" sz="2800" spc="-6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se</a:t>
            </a:r>
            <a:r>
              <a:rPr lang="cs-CZ" sz="2800" spc="-7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uplatňují</a:t>
            </a:r>
            <a:r>
              <a:rPr lang="cs-CZ" sz="2800" spc="-6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netopýři,</a:t>
            </a:r>
            <a:r>
              <a:rPr lang="cs-CZ" sz="2800" spc="-7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byl</a:t>
            </a:r>
            <a:r>
              <a:rPr lang="cs-CZ" sz="2800" spc="-7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popsán</a:t>
            </a:r>
            <a:r>
              <a:rPr lang="cs-CZ" sz="2800" spc="-5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i</a:t>
            </a:r>
            <a:r>
              <a:rPr lang="cs-CZ" sz="2800" spc="-6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přenos</a:t>
            </a:r>
            <a:r>
              <a:rPr lang="cs-CZ" sz="2800" spc="-6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z</a:t>
            </a:r>
            <a:r>
              <a:rPr lang="cs-CZ" sz="2800" spc="-6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člověka</a:t>
            </a:r>
            <a:r>
              <a:rPr lang="cs-CZ" sz="2800" spc="-75" dirty="0">
                <a:latin typeface="Arial"/>
                <a:cs typeface="Arial"/>
              </a:rPr>
              <a:t> </a:t>
            </a:r>
            <a:r>
              <a:rPr lang="cs-CZ" sz="2800" spc="-25" dirty="0">
                <a:latin typeface="Arial"/>
                <a:cs typeface="Arial"/>
              </a:rPr>
              <a:t>na </a:t>
            </a:r>
            <a:r>
              <a:rPr lang="cs-CZ" sz="2800" spc="-10" dirty="0">
                <a:latin typeface="Arial"/>
                <a:cs typeface="Arial"/>
              </a:rPr>
              <a:t>člověka (blízký kontakt).</a:t>
            </a:r>
            <a:endParaRPr lang="cs-CZ" sz="2800" dirty="0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85"/>
              </a:spcBef>
              <a:buNone/>
              <a:tabLst>
                <a:tab pos="192405" algn="l"/>
              </a:tabLst>
            </a:pPr>
            <a:r>
              <a:rPr lang="cs-CZ" sz="2800" dirty="0">
                <a:latin typeface="Arial"/>
                <a:cs typeface="Arial"/>
              </a:rPr>
              <a:t>Příznaky</a:t>
            </a:r>
            <a:r>
              <a:rPr lang="cs-CZ" sz="2800" spc="-8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podobné</a:t>
            </a:r>
            <a:r>
              <a:rPr lang="cs-CZ" sz="2800" spc="-6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SARS,</a:t>
            </a:r>
            <a:r>
              <a:rPr lang="cs-CZ" sz="2800" spc="-8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přidává</a:t>
            </a:r>
            <a:r>
              <a:rPr lang="cs-CZ" sz="2800" spc="-8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se</a:t>
            </a:r>
            <a:r>
              <a:rPr lang="cs-CZ" sz="2800" spc="-8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také</a:t>
            </a:r>
            <a:r>
              <a:rPr lang="cs-CZ" sz="2800" spc="-8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akutní</a:t>
            </a:r>
            <a:r>
              <a:rPr lang="cs-CZ" sz="2800" spc="-8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selhání</a:t>
            </a:r>
            <a:r>
              <a:rPr lang="cs-CZ" sz="2800" spc="-80" dirty="0">
                <a:latin typeface="Arial"/>
                <a:cs typeface="Arial"/>
              </a:rPr>
              <a:t> </a:t>
            </a:r>
            <a:r>
              <a:rPr lang="cs-CZ" sz="2800" spc="-10" dirty="0">
                <a:latin typeface="Arial"/>
                <a:cs typeface="Arial"/>
              </a:rPr>
              <a:t>ledvin.</a:t>
            </a:r>
            <a:endParaRPr lang="cs-CZ" sz="2800" dirty="0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240"/>
              </a:spcBef>
              <a:buNone/>
              <a:tabLst>
                <a:tab pos="192405" algn="l"/>
              </a:tabLst>
            </a:pPr>
            <a:r>
              <a:rPr lang="cs-CZ" sz="2800" dirty="0">
                <a:latin typeface="Arial"/>
                <a:cs typeface="Arial"/>
              </a:rPr>
              <a:t>Úmrtnost</a:t>
            </a:r>
            <a:r>
              <a:rPr lang="cs-CZ" sz="2800" spc="-7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–</a:t>
            </a:r>
            <a:r>
              <a:rPr lang="cs-CZ" sz="2800" spc="-70" dirty="0">
                <a:latin typeface="Arial"/>
                <a:cs typeface="Arial"/>
              </a:rPr>
              <a:t> </a:t>
            </a:r>
            <a:r>
              <a:rPr lang="cs-CZ" spc="-25" dirty="0">
                <a:latin typeface="Arial"/>
                <a:cs typeface="Arial"/>
              </a:rPr>
              <a:t>35 </a:t>
            </a:r>
            <a:r>
              <a:rPr lang="cs-CZ" sz="2800" spc="-25" dirty="0">
                <a:latin typeface="Arial"/>
                <a:cs typeface="Arial"/>
              </a:rPr>
              <a:t>%</a:t>
            </a:r>
          </a:p>
          <a:p>
            <a:pPr marL="0" indent="0">
              <a:lnSpc>
                <a:spcPct val="100000"/>
              </a:lnSpc>
              <a:spcBef>
                <a:spcPts val="240"/>
              </a:spcBef>
              <a:buNone/>
              <a:tabLst>
                <a:tab pos="192405" algn="l"/>
              </a:tabLst>
            </a:pPr>
            <a:r>
              <a:rPr lang="cs-CZ" spc="-25" dirty="0">
                <a:latin typeface="Arial"/>
                <a:cs typeface="Arial"/>
              </a:rPr>
              <a:t>Vakcína ve vývoji.</a:t>
            </a:r>
            <a:endParaRPr lang="cs-CZ" sz="2800" spc="-25" dirty="0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240"/>
              </a:spcBef>
              <a:buNone/>
              <a:tabLst>
                <a:tab pos="192405" algn="l"/>
              </a:tabLst>
            </a:pPr>
            <a:endParaRPr lang="cs-CZ" spc="-25" dirty="0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240"/>
              </a:spcBef>
              <a:buNone/>
              <a:tabLst>
                <a:tab pos="192405" algn="l"/>
              </a:tabLst>
            </a:pPr>
            <a:endParaRPr lang="cs-CZ" spc="-25" dirty="0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240"/>
              </a:spcBef>
              <a:buNone/>
              <a:tabLst>
                <a:tab pos="192405" algn="l"/>
              </a:tabLst>
            </a:pPr>
            <a:endParaRPr lang="cs-CZ" sz="2800" spc="-25" dirty="0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240"/>
              </a:spcBef>
              <a:buNone/>
              <a:tabLst>
                <a:tab pos="192405" algn="l"/>
              </a:tabLst>
            </a:pPr>
            <a:endParaRPr lang="cs-CZ" sz="2800" spc="-25" dirty="0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240"/>
              </a:spcBef>
              <a:buNone/>
              <a:tabLst>
                <a:tab pos="192405" algn="l"/>
              </a:tabLst>
            </a:pPr>
            <a:endParaRPr lang="cs-CZ" spc="-25" dirty="0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240"/>
              </a:spcBef>
              <a:buNone/>
              <a:tabLst>
                <a:tab pos="192405" algn="l"/>
              </a:tabLst>
            </a:pPr>
            <a:endParaRPr lang="cs-CZ" sz="1100" spc="-25" dirty="0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240"/>
              </a:spcBef>
              <a:buNone/>
              <a:tabLst>
                <a:tab pos="192405" algn="l"/>
              </a:tabLst>
            </a:pPr>
            <a:r>
              <a:rPr lang="cs-CZ" sz="1100" spc="-25" dirty="0">
                <a:latin typeface="Arial"/>
                <a:cs typeface="Arial"/>
              </a:rPr>
              <a:t>Zdroj obr.: https://www.thelancet.com/journals/laninf/article/PIIS1473-3099%2815%2970128-3/fulltext</a:t>
            </a:r>
            <a:endParaRPr lang="cs-CZ" sz="1100" dirty="0">
              <a:latin typeface="Arial"/>
              <a:cs typeface="Arial"/>
            </a:endParaRPr>
          </a:p>
          <a:p>
            <a:pPr marL="72000" indent="0">
              <a:buNone/>
            </a:pP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7A632B0-A9DD-AD97-654B-6A2D28991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2013" y="3429000"/>
            <a:ext cx="5424904" cy="245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9749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CCC9A3C-42F4-8324-053B-6467DE2EE7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ABF5BCA-ABBF-E1E9-2049-AD42212233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D453657-96AF-0E36-39AF-3F3D75F5C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274909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COVID-19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4C1946B-5E3A-DBBC-FBEB-BA8F698A6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871182"/>
            <a:ext cx="10900870" cy="5260333"/>
          </a:xfrm>
        </p:spPr>
        <p:txBody>
          <a:bodyPr/>
          <a:lstStyle/>
          <a:p>
            <a:r>
              <a:rPr lang="cs-CZ" dirty="0"/>
              <a:t>nový koronavirus SARS-CoV-2</a:t>
            </a:r>
          </a:p>
          <a:p>
            <a:pPr marL="72000" indent="0">
              <a:buNone/>
            </a:pPr>
            <a:r>
              <a:rPr lang="cs-CZ" dirty="0"/>
              <a:t>Rizikové skupiny: </a:t>
            </a:r>
          </a:p>
          <a:p>
            <a:pPr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</a:rPr>
              <a:t>Lidé ve věku 65 let a výše (riziko roste už od 45 let)</a:t>
            </a:r>
            <a:endParaRPr lang="en-US" sz="2400" b="0" i="0" dirty="0">
              <a:solidFill>
                <a:schemeClr val="tx1"/>
              </a:solidFill>
              <a:effectLst/>
            </a:endParaRPr>
          </a:p>
          <a:p>
            <a:pPr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</a:rPr>
              <a:t>Astmatici, pacienti s chronickou plicní obstrukční nemocí a cystickou fibrózou</a:t>
            </a:r>
            <a:endParaRPr lang="en-US" sz="2400" b="0" i="0" dirty="0">
              <a:solidFill>
                <a:schemeClr val="tx1"/>
              </a:solidFill>
              <a:effectLst/>
            </a:endParaRPr>
          </a:p>
          <a:p>
            <a:pPr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b="0" i="0" dirty="0">
                <a:solidFill>
                  <a:schemeClr val="tx1"/>
                </a:solidFill>
                <a:effectLst/>
              </a:rPr>
              <a:t>Jedinci s chronickými neurologickými nemocemi</a:t>
            </a:r>
          </a:p>
          <a:p>
            <a:pPr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b="0" i="0" dirty="0">
                <a:solidFill>
                  <a:schemeClr val="tx1"/>
                </a:solidFill>
                <a:effectLst/>
              </a:rPr>
              <a:t>Lidé s nemocemi krve</a:t>
            </a:r>
          </a:p>
          <a:p>
            <a:pPr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b="0" i="0" dirty="0">
                <a:solidFill>
                  <a:schemeClr val="tx1"/>
                </a:solidFill>
                <a:effectLst/>
              </a:rPr>
              <a:t>Diabetici a lidé s vrozenými metabolickými vadami</a:t>
            </a:r>
            <a:endParaRPr lang="en-US" sz="2400" b="0" i="0" dirty="0">
              <a:solidFill>
                <a:schemeClr val="tx1"/>
              </a:solidFill>
              <a:effectLst/>
            </a:endParaRPr>
          </a:p>
          <a:p>
            <a:pPr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</a:rPr>
              <a:t>Pacienti s chronickým onemocněním srdce, ledvin, jater</a:t>
            </a:r>
            <a:endParaRPr lang="en-US" sz="2400" b="0" i="0" dirty="0">
              <a:solidFill>
                <a:schemeClr val="tx1"/>
              </a:solidFill>
              <a:effectLst/>
            </a:endParaRPr>
          </a:p>
          <a:p>
            <a:pPr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b="1" i="0" dirty="0">
                <a:solidFill>
                  <a:schemeClr val="tx1"/>
                </a:solidFill>
                <a:effectLst/>
              </a:rPr>
              <a:t>Lidé obézní </a:t>
            </a:r>
          </a:p>
          <a:p>
            <a:pPr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b="0" i="0" dirty="0">
                <a:solidFill>
                  <a:schemeClr val="tx1"/>
                </a:solidFill>
                <a:effectLst/>
              </a:rPr>
              <a:t>Pacienti s poruchou imunity vlivem nemoci (HIV, leukémie) či léčby (snižování patologické imunitní reakce u jedinců s autoimunitními nemocemi, chemoterapie a radioterapie onkologických pacientů)</a:t>
            </a:r>
            <a:endParaRPr lang="cs-CZ" sz="2400" dirty="0"/>
          </a:p>
          <a:p>
            <a:pPr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b="1" i="0" dirty="0">
                <a:solidFill>
                  <a:schemeClr val="tx1"/>
                </a:solidFill>
                <a:effectLst/>
              </a:rPr>
              <a:t>Těhotné ženy </a:t>
            </a:r>
          </a:p>
          <a:p>
            <a:pPr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b="0" i="0" dirty="0">
                <a:solidFill>
                  <a:schemeClr val="tx1"/>
                </a:solidFill>
                <a:effectLst/>
              </a:rPr>
              <a:t>Lidé žijící v pečovatelských domech …</a:t>
            </a:r>
          </a:p>
          <a:p>
            <a:pPr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b="1" i="0" dirty="0">
                <a:solidFill>
                  <a:schemeClr val="tx1"/>
                </a:solidFill>
                <a:effectLst/>
              </a:rPr>
              <a:t>Kouření, užívání návykových látek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44229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783FECA-E6DF-1097-7C12-B3E9BA4003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701779C-10DB-98B5-AB64-404B4E653B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D379E98-B2E0-99D9-5673-06904661D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363770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WHO – statistická data COVID-19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F44EA2F-7C2A-01AE-3393-727C349D2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r>
              <a:rPr lang="cs-CZ" sz="1100" dirty="0" err="1"/>
              <a:t>Zdroj:https</a:t>
            </a:r>
            <a:r>
              <a:rPr lang="cs-CZ" sz="1100" dirty="0"/>
              <a:t>://covid19.who.int/ 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C561747-338C-1477-C08F-971C314F76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41" t="22922" r="2355" b="4335"/>
          <a:stretch/>
        </p:blipFill>
        <p:spPr>
          <a:xfrm>
            <a:off x="312064" y="1121120"/>
            <a:ext cx="11461072" cy="498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0168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4E554EB-A185-0844-A943-280ED6BA4A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B49009D-7539-43BE-CEB0-7542EE9C77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45CA4F9-1201-15A3-20EC-DEA3841B3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152212"/>
            <a:ext cx="10753200" cy="451576"/>
          </a:xfrm>
        </p:spPr>
        <p:txBody>
          <a:bodyPr/>
          <a:lstStyle/>
          <a:p>
            <a:pPr algn="ctr"/>
            <a:r>
              <a:rPr lang="cs-CZ" sz="2800" dirty="0"/>
              <a:t>Proočkovanost proti COVID-19 ve vybraných zemích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5BAC7BF-4221-0661-FD99-833FB2954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084" y="1168712"/>
            <a:ext cx="10469115" cy="4139998"/>
          </a:xfrm>
        </p:spPr>
        <p:txBody>
          <a:bodyPr/>
          <a:lstStyle/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r>
              <a:rPr lang="cs-CZ" sz="1100" dirty="0"/>
              <a:t> Zdroj: https://ourworldindata.org/covid-vaccinations?country=CZE~GBR~USA~ITA~ROU~JPN~DEU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9D9118D-8E05-B8F2-BB45-F1E5399F33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29" t="23041" r="16117" b="12234"/>
          <a:stretch/>
        </p:blipFill>
        <p:spPr>
          <a:xfrm>
            <a:off x="1060683" y="829003"/>
            <a:ext cx="9782264" cy="528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7706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EAA0ADC-A707-AB32-A739-14DCF22599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E192DB7-BB08-1337-8F3E-60817B7F26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3F34655-9699-D0AC-DF98-ECB63CF99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78000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Respirační nákazy – bakteriální původ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F2A5BE0-13BF-3E47-A9A3-ABB450E22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176" y="1458789"/>
            <a:ext cx="9854215" cy="4139998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dirty="0"/>
              <a:t>Charakteristika:</a:t>
            </a:r>
          </a:p>
          <a:p>
            <a:pPr marL="12700" marR="47625" indent="0">
              <a:lnSpc>
                <a:spcPct val="100000"/>
              </a:lnSpc>
              <a:buNone/>
              <a:tabLst>
                <a:tab pos="469265" algn="l"/>
              </a:tabLst>
            </a:pPr>
            <a:r>
              <a:rPr lang="cs-CZ" dirty="0">
                <a:cs typeface="Arial"/>
              </a:rPr>
              <a:t> - o</a:t>
            </a:r>
            <a:r>
              <a:rPr lang="cs-CZ" sz="2800" dirty="0">
                <a:cs typeface="Arial"/>
              </a:rPr>
              <a:t>nemocní</a:t>
            </a:r>
            <a:r>
              <a:rPr lang="cs-CZ" sz="2800" spc="-85" dirty="0">
                <a:cs typeface="Arial"/>
              </a:rPr>
              <a:t> </a:t>
            </a:r>
            <a:r>
              <a:rPr lang="cs-CZ" sz="2800" dirty="0">
                <a:cs typeface="Arial"/>
              </a:rPr>
              <a:t>převážně</a:t>
            </a:r>
            <a:r>
              <a:rPr lang="cs-CZ" sz="2800" spc="-80" dirty="0">
                <a:cs typeface="Arial"/>
              </a:rPr>
              <a:t> </a:t>
            </a:r>
            <a:r>
              <a:rPr lang="cs-CZ" sz="2800" dirty="0">
                <a:cs typeface="Arial"/>
              </a:rPr>
              <a:t>oslabení</a:t>
            </a:r>
            <a:r>
              <a:rPr lang="cs-CZ" sz="2800" spc="-85" dirty="0">
                <a:cs typeface="Arial"/>
              </a:rPr>
              <a:t> </a:t>
            </a:r>
            <a:r>
              <a:rPr lang="cs-CZ" sz="2800" dirty="0">
                <a:cs typeface="Arial"/>
              </a:rPr>
              <a:t>jedinci</a:t>
            </a:r>
            <a:r>
              <a:rPr lang="cs-CZ" sz="2800" spc="-95" dirty="0">
                <a:cs typeface="Arial"/>
              </a:rPr>
              <a:t> </a:t>
            </a:r>
            <a:r>
              <a:rPr lang="cs-CZ" sz="2800" dirty="0">
                <a:cs typeface="Arial"/>
              </a:rPr>
              <a:t>(děti,</a:t>
            </a:r>
            <a:r>
              <a:rPr lang="cs-CZ" sz="2800" spc="-95" dirty="0">
                <a:cs typeface="Arial"/>
              </a:rPr>
              <a:t> </a:t>
            </a:r>
            <a:r>
              <a:rPr lang="cs-CZ" sz="2800" dirty="0">
                <a:cs typeface="Arial"/>
              </a:rPr>
              <a:t>starší</a:t>
            </a:r>
            <a:r>
              <a:rPr lang="cs-CZ" sz="2800" spc="-90" dirty="0">
                <a:cs typeface="Arial"/>
              </a:rPr>
              <a:t> </a:t>
            </a:r>
            <a:r>
              <a:rPr lang="cs-CZ" sz="2800" dirty="0">
                <a:cs typeface="Arial"/>
              </a:rPr>
              <a:t>lidé,</a:t>
            </a:r>
            <a:r>
              <a:rPr lang="cs-CZ" sz="2800" spc="-95" dirty="0">
                <a:cs typeface="Arial"/>
              </a:rPr>
              <a:t> </a:t>
            </a:r>
            <a:r>
              <a:rPr lang="cs-CZ" sz="2800" dirty="0">
                <a:cs typeface="Arial"/>
              </a:rPr>
              <a:t>nemocní</a:t>
            </a:r>
            <a:r>
              <a:rPr lang="cs-CZ" sz="2800" spc="-75" dirty="0">
                <a:cs typeface="Arial"/>
              </a:rPr>
              <a:t> </a:t>
            </a:r>
            <a:r>
              <a:rPr lang="cs-CZ" sz="2800" spc="-50" dirty="0">
                <a:cs typeface="Arial"/>
              </a:rPr>
              <a:t>s </a:t>
            </a:r>
            <a:r>
              <a:rPr lang="cs-CZ" sz="2800" dirty="0">
                <a:cs typeface="Arial"/>
              </a:rPr>
              <a:t>jiným</a:t>
            </a:r>
            <a:r>
              <a:rPr lang="cs-CZ" sz="2800" spc="-100" dirty="0">
                <a:cs typeface="Arial"/>
              </a:rPr>
              <a:t> </a:t>
            </a:r>
            <a:r>
              <a:rPr lang="cs-CZ" sz="2800" dirty="0">
                <a:cs typeface="Arial"/>
              </a:rPr>
              <a:t>závažným</a:t>
            </a:r>
            <a:r>
              <a:rPr lang="cs-CZ" sz="2800" spc="-95" dirty="0">
                <a:cs typeface="Arial"/>
              </a:rPr>
              <a:t> </a:t>
            </a:r>
            <a:r>
              <a:rPr lang="cs-CZ" sz="2800" spc="-10" dirty="0">
                <a:cs typeface="Arial"/>
              </a:rPr>
              <a:t>onemocněním)</a:t>
            </a:r>
            <a:endParaRPr lang="cs-CZ" sz="2800" dirty="0">
              <a:cs typeface="Arial"/>
            </a:endParaRPr>
          </a:p>
          <a:p>
            <a:pPr marL="0" indent="0">
              <a:lnSpc>
                <a:spcPct val="100000"/>
              </a:lnSpc>
              <a:buNone/>
              <a:tabLst>
                <a:tab pos="469265" algn="l"/>
              </a:tabLst>
            </a:pPr>
            <a:r>
              <a:rPr lang="cs-CZ" sz="2800" spc="-50" dirty="0">
                <a:cs typeface="Arial"/>
              </a:rPr>
              <a:t> - č</a:t>
            </a:r>
            <a:r>
              <a:rPr lang="cs-CZ" sz="2800" dirty="0">
                <a:cs typeface="Arial"/>
              </a:rPr>
              <a:t>asto</a:t>
            </a:r>
            <a:r>
              <a:rPr lang="cs-CZ" sz="2800" spc="-90" dirty="0">
                <a:cs typeface="Arial"/>
              </a:rPr>
              <a:t> </a:t>
            </a:r>
            <a:r>
              <a:rPr lang="cs-CZ" sz="2800" dirty="0">
                <a:cs typeface="Arial"/>
              </a:rPr>
              <a:t>nasedají</a:t>
            </a:r>
            <a:r>
              <a:rPr lang="cs-CZ" sz="2800" spc="-95" dirty="0">
                <a:cs typeface="Arial"/>
              </a:rPr>
              <a:t> </a:t>
            </a:r>
            <a:r>
              <a:rPr lang="cs-CZ" sz="2800" dirty="0">
                <a:cs typeface="Arial"/>
              </a:rPr>
              <a:t>na</a:t>
            </a:r>
            <a:r>
              <a:rPr lang="cs-CZ" sz="2800" spc="-85" dirty="0">
                <a:cs typeface="Arial"/>
              </a:rPr>
              <a:t> </a:t>
            </a:r>
            <a:r>
              <a:rPr lang="cs-CZ" sz="2800" dirty="0">
                <a:cs typeface="Arial"/>
              </a:rPr>
              <a:t>předchozí</a:t>
            </a:r>
            <a:r>
              <a:rPr lang="cs-CZ" sz="2800" spc="-95" dirty="0">
                <a:cs typeface="Arial"/>
              </a:rPr>
              <a:t> </a:t>
            </a:r>
            <a:r>
              <a:rPr lang="cs-CZ" sz="2800" dirty="0">
                <a:cs typeface="Arial"/>
              </a:rPr>
              <a:t>virové</a:t>
            </a:r>
            <a:r>
              <a:rPr lang="cs-CZ" sz="2800" spc="-95" dirty="0">
                <a:cs typeface="Arial"/>
              </a:rPr>
              <a:t> </a:t>
            </a:r>
            <a:r>
              <a:rPr lang="cs-CZ" sz="2800" dirty="0">
                <a:cs typeface="Arial"/>
              </a:rPr>
              <a:t>onemocnění</a:t>
            </a:r>
            <a:r>
              <a:rPr lang="cs-CZ" sz="2800" spc="-85" dirty="0">
                <a:cs typeface="Arial"/>
              </a:rPr>
              <a:t> </a:t>
            </a:r>
            <a:r>
              <a:rPr lang="cs-CZ" sz="2800" spc="-10" dirty="0">
                <a:cs typeface="Arial"/>
              </a:rPr>
              <a:t>(superinfekce)</a:t>
            </a:r>
          </a:p>
          <a:p>
            <a:pPr marL="0" indent="0">
              <a:lnSpc>
                <a:spcPct val="100000"/>
              </a:lnSpc>
              <a:buNone/>
              <a:tabLst>
                <a:tab pos="469265" algn="l"/>
              </a:tabLst>
            </a:pPr>
            <a:endParaRPr lang="cs-CZ" sz="2800" spc="-10" dirty="0">
              <a:cs typeface="Arial"/>
            </a:endParaRPr>
          </a:p>
          <a:p>
            <a:pPr marL="0" indent="0">
              <a:lnSpc>
                <a:spcPct val="100000"/>
              </a:lnSpc>
              <a:buNone/>
              <a:tabLst>
                <a:tab pos="469265" algn="l"/>
              </a:tabLst>
            </a:pPr>
            <a:r>
              <a:rPr lang="cs-CZ" sz="2800" dirty="0">
                <a:cs typeface="Arial"/>
              </a:rPr>
              <a:t>K</a:t>
            </a:r>
            <a:r>
              <a:rPr lang="cs-CZ" sz="2800" spc="-55" dirty="0">
                <a:cs typeface="Arial"/>
              </a:rPr>
              <a:t> </a:t>
            </a:r>
            <a:r>
              <a:rPr lang="cs-CZ" sz="2800" dirty="0">
                <a:cs typeface="Arial"/>
              </a:rPr>
              <a:t>léčbě</a:t>
            </a:r>
            <a:r>
              <a:rPr lang="cs-CZ" sz="2800" spc="-60" dirty="0">
                <a:cs typeface="Arial"/>
              </a:rPr>
              <a:t> </a:t>
            </a:r>
            <a:r>
              <a:rPr lang="cs-CZ" sz="2800" dirty="0">
                <a:cs typeface="Arial"/>
              </a:rPr>
              <a:t>se</a:t>
            </a:r>
            <a:r>
              <a:rPr lang="cs-CZ" sz="2800" spc="-60" dirty="0">
                <a:cs typeface="Arial"/>
              </a:rPr>
              <a:t> </a:t>
            </a:r>
            <a:r>
              <a:rPr lang="cs-CZ" sz="2800" dirty="0">
                <a:cs typeface="Arial"/>
              </a:rPr>
              <a:t>často</a:t>
            </a:r>
            <a:r>
              <a:rPr lang="cs-CZ" sz="2800" spc="-55" dirty="0">
                <a:cs typeface="Arial"/>
              </a:rPr>
              <a:t> </a:t>
            </a:r>
            <a:r>
              <a:rPr lang="cs-CZ" sz="2800" dirty="0">
                <a:cs typeface="Arial"/>
              </a:rPr>
              <a:t>využívají</a:t>
            </a:r>
            <a:r>
              <a:rPr lang="cs-CZ" sz="2800" spc="-70" dirty="0">
                <a:cs typeface="Arial"/>
              </a:rPr>
              <a:t> </a:t>
            </a:r>
            <a:r>
              <a:rPr lang="cs-CZ" sz="2800" spc="-10" dirty="0">
                <a:cs typeface="Arial"/>
              </a:rPr>
              <a:t>antibiotika.</a:t>
            </a:r>
            <a:endParaRPr lang="cs-CZ" spc="-10" dirty="0"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470"/>
              </a:spcBef>
              <a:buNone/>
              <a:tabLst>
                <a:tab pos="469265" algn="l"/>
              </a:tabLst>
            </a:pPr>
            <a:endParaRPr lang="cs-CZ" sz="2800" spc="-10" dirty="0">
              <a:latin typeface="Arial"/>
              <a:cs typeface="Arial"/>
            </a:endParaRP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46337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CE85835-1EAC-F05A-2AD2-7104196DA0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85F27BC-5E43-DDE3-3E60-AD959B9ED0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258E324-DC99-1E6E-EAE7-5555042F0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378000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Černý (dávivý) kašel, </a:t>
            </a:r>
            <a:r>
              <a:rPr lang="cs-CZ" dirty="0" err="1"/>
              <a:t>pertusse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8AB1E17-A9B7-C3CB-4FAB-F688A238A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248118"/>
            <a:ext cx="10753200" cy="413999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580"/>
              </a:spcBef>
              <a:buNone/>
              <a:tabLst>
                <a:tab pos="469265" algn="l"/>
              </a:tabLst>
            </a:pPr>
            <a:r>
              <a:rPr lang="cs-CZ" sz="2800" dirty="0">
                <a:latin typeface="+mj-lt"/>
                <a:cs typeface="Arial"/>
              </a:rPr>
              <a:t>Onemocnění</a:t>
            </a:r>
            <a:r>
              <a:rPr lang="cs-CZ" sz="2800" spc="-80" dirty="0">
                <a:latin typeface="+mj-lt"/>
                <a:cs typeface="Arial"/>
              </a:rPr>
              <a:t> </a:t>
            </a:r>
            <a:r>
              <a:rPr lang="cs-CZ" sz="2800" dirty="0">
                <a:latin typeface="+mj-lt"/>
                <a:cs typeface="Arial"/>
              </a:rPr>
              <a:t>je</a:t>
            </a:r>
            <a:r>
              <a:rPr lang="cs-CZ" sz="2800" spc="-85" dirty="0">
                <a:latin typeface="+mj-lt"/>
                <a:cs typeface="Arial"/>
              </a:rPr>
              <a:t> </a:t>
            </a:r>
            <a:r>
              <a:rPr lang="cs-CZ" sz="2800" dirty="0">
                <a:latin typeface="+mj-lt"/>
                <a:cs typeface="Arial"/>
              </a:rPr>
              <a:t>vysoce</a:t>
            </a:r>
            <a:r>
              <a:rPr lang="cs-CZ" sz="2800" spc="-85" dirty="0">
                <a:latin typeface="+mj-lt"/>
                <a:cs typeface="Arial"/>
              </a:rPr>
              <a:t> </a:t>
            </a:r>
            <a:r>
              <a:rPr lang="cs-CZ" sz="2800" spc="-10" dirty="0">
                <a:latin typeface="+mj-lt"/>
                <a:cs typeface="Arial"/>
              </a:rPr>
              <a:t>nakažlivé.</a:t>
            </a:r>
            <a:endParaRPr lang="cs-CZ" sz="2800" dirty="0">
              <a:latin typeface="+mj-lt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480"/>
              </a:spcBef>
              <a:buNone/>
              <a:tabLst>
                <a:tab pos="469265" algn="l"/>
              </a:tabLst>
            </a:pPr>
            <a:r>
              <a:rPr lang="cs-CZ" sz="2800" dirty="0">
                <a:latin typeface="+mj-lt"/>
                <a:cs typeface="Arial"/>
              </a:rPr>
              <a:t>Ročně</a:t>
            </a:r>
            <a:r>
              <a:rPr lang="cs-CZ" sz="2800" spc="-50" dirty="0">
                <a:latin typeface="+mj-lt"/>
                <a:cs typeface="Arial"/>
              </a:rPr>
              <a:t> </a:t>
            </a:r>
            <a:r>
              <a:rPr lang="cs-CZ" sz="2800" dirty="0">
                <a:latin typeface="+mj-lt"/>
                <a:cs typeface="Arial"/>
              </a:rPr>
              <a:t>ve</a:t>
            </a:r>
            <a:r>
              <a:rPr lang="cs-CZ" sz="2800" spc="-65" dirty="0">
                <a:latin typeface="+mj-lt"/>
                <a:cs typeface="Arial"/>
              </a:rPr>
              <a:t> </a:t>
            </a:r>
            <a:r>
              <a:rPr lang="cs-CZ" sz="2800" dirty="0">
                <a:latin typeface="+mj-lt"/>
                <a:cs typeface="Arial"/>
              </a:rPr>
              <a:t>světě</a:t>
            </a:r>
            <a:r>
              <a:rPr lang="cs-CZ" sz="2800" spc="-60" dirty="0">
                <a:latin typeface="+mj-lt"/>
                <a:cs typeface="Arial"/>
              </a:rPr>
              <a:t> </a:t>
            </a:r>
            <a:r>
              <a:rPr lang="cs-CZ" sz="2800" dirty="0">
                <a:latin typeface="+mj-lt"/>
                <a:cs typeface="Arial"/>
              </a:rPr>
              <a:t>onemocní</a:t>
            </a:r>
            <a:r>
              <a:rPr lang="cs-CZ" sz="2800" spc="-50" dirty="0">
                <a:latin typeface="+mj-lt"/>
                <a:cs typeface="Arial"/>
              </a:rPr>
              <a:t> </a:t>
            </a:r>
            <a:r>
              <a:rPr lang="cs-CZ" sz="2800" dirty="0">
                <a:latin typeface="+mj-lt"/>
                <a:cs typeface="Arial"/>
              </a:rPr>
              <a:t>50</a:t>
            </a:r>
            <a:r>
              <a:rPr lang="cs-CZ" sz="2800" spc="-55" dirty="0">
                <a:latin typeface="+mj-lt"/>
                <a:cs typeface="Arial"/>
              </a:rPr>
              <a:t> </a:t>
            </a:r>
            <a:r>
              <a:rPr lang="cs-CZ" sz="2800" dirty="0">
                <a:latin typeface="+mj-lt"/>
                <a:cs typeface="Arial"/>
              </a:rPr>
              <a:t>mil.</a:t>
            </a:r>
            <a:r>
              <a:rPr lang="cs-CZ" sz="2800" spc="-60" dirty="0">
                <a:latin typeface="+mj-lt"/>
                <a:cs typeface="Arial"/>
              </a:rPr>
              <a:t> </a:t>
            </a:r>
            <a:r>
              <a:rPr lang="cs-CZ" sz="2800" dirty="0">
                <a:latin typeface="+mj-lt"/>
                <a:cs typeface="Arial"/>
              </a:rPr>
              <a:t>osob,</a:t>
            </a:r>
            <a:r>
              <a:rPr lang="cs-CZ" sz="2800" spc="-60" dirty="0">
                <a:latin typeface="+mj-lt"/>
                <a:cs typeface="Arial"/>
              </a:rPr>
              <a:t> </a:t>
            </a:r>
            <a:r>
              <a:rPr lang="cs-CZ" sz="2800" dirty="0">
                <a:latin typeface="+mj-lt"/>
                <a:cs typeface="Arial"/>
              </a:rPr>
              <a:t>300</a:t>
            </a:r>
            <a:r>
              <a:rPr lang="cs-CZ" sz="2800" spc="-60" dirty="0">
                <a:latin typeface="+mj-lt"/>
                <a:cs typeface="Arial"/>
              </a:rPr>
              <a:t> </a:t>
            </a:r>
            <a:r>
              <a:rPr lang="cs-CZ" sz="2800" dirty="0">
                <a:latin typeface="+mj-lt"/>
                <a:cs typeface="Arial"/>
              </a:rPr>
              <a:t>tis.</a:t>
            </a:r>
            <a:r>
              <a:rPr lang="cs-CZ" sz="2800" spc="-65" dirty="0">
                <a:latin typeface="+mj-lt"/>
                <a:cs typeface="Arial"/>
              </a:rPr>
              <a:t> </a:t>
            </a:r>
            <a:r>
              <a:rPr lang="cs-CZ" sz="2800" spc="-10" dirty="0">
                <a:latin typeface="+mj-lt"/>
                <a:cs typeface="Arial"/>
              </a:rPr>
              <a:t>umírá.</a:t>
            </a:r>
            <a:endParaRPr lang="cs-CZ" sz="2800" dirty="0">
              <a:latin typeface="+mj-lt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465"/>
              </a:spcBef>
              <a:buNone/>
              <a:tabLst>
                <a:tab pos="469265" algn="l"/>
              </a:tabLst>
            </a:pPr>
            <a:r>
              <a:rPr lang="cs-CZ" sz="2800" dirty="0">
                <a:latin typeface="+mj-lt"/>
                <a:cs typeface="Arial"/>
              </a:rPr>
              <a:t>Původce:</a:t>
            </a:r>
            <a:r>
              <a:rPr lang="cs-CZ" sz="2800" spc="-105" dirty="0">
                <a:latin typeface="+mj-lt"/>
                <a:cs typeface="Arial"/>
              </a:rPr>
              <a:t> </a:t>
            </a:r>
            <a:r>
              <a:rPr lang="cs-CZ" sz="2800" b="1" i="1" dirty="0" err="1">
                <a:latin typeface="+mj-lt"/>
                <a:cs typeface="Arial"/>
              </a:rPr>
              <a:t>Bordetella</a:t>
            </a:r>
            <a:r>
              <a:rPr lang="cs-CZ" sz="2800" b="1" i="1" spc="-105" dirty="0">
                <a:latin typeface="+mj-lt"/>
                <a:cs typeface="Arial"/>
              </a:rPr>
              <a:t> </a:t>
            </a:r>
            <a:r>
              <a:rPr lang="cs-CZ" sz="2800" b="1" i="1" spc="-10" dirty="0" err="1">
                <a:latin typeface="+mj-lt"/>
                <a:cs typeface="Arial"/>
              </a:rPr>
              <a:t>pertussis</a:t>
            </a:r>
            <a:endParaRPr lang="cs-CZ" sz="2800" b="1" dirty="0">
              <a:latin typeface="+mj-lt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  <a:tabLst>
                <a:tab pos="469265" algn="l"/>
              </a:tabLst>
            </a:pPr>
            <a:r>
              <a:rPr lang="cs-CZ" sz="2800" dirty="0">
                <a:latin typeface="+mj-lt"/>
                <a:cs typeface="Arial"/>
              </a:rPr>
              <a:t>vytváří</a:t>
            </a:r>
            <a:r>
              <a:rPr lang="cs-CZ" sz="2800" spc="-100" dirty="0">
                <a:latin typeface="+mj-lt"/>
                <a:cs typeface="Arial"/>
              </a:rPr>
              <a:t> </a:t>
            </a:r>
            <a:r>
              <a:rPr lang="cs-CZ" sz="2800" dirty="0">
                <a:latin typeface="+mj-lt"/>
                <a:cs typeface="Arial"/>
              </a:rPr>
              <a:t>toxin,</a:t>
            </a:r>
            <a:r>
              <a:rPr lang="cs-CZ" sz="2800" spc="-85" dirty="0">
                <a:latin typeface="+mj-lt"/>
                <a:cs typeface="Arial"/>
              </a:rPr>
              <a:t> </a:t>
            </a:r>
            <a:r>
              <a:rPr lang="cs-CZ" sz="2800" dirty="0">
                <a:latin typeface="+mj-lt"/>
                <a:cs typeface="Arial"/>
              </a:rPr>
              <a:t>který</a:t>
            </a:r>
            <a:r>
              <a:rPr lang="cs-CZ" sz="2800" spc="-85" dirty="0">
                <a:latin typeface="+mj-lt"/>
                <a:cs typeface="Arial"/>
              </a:rPr>
              <a:t> </a:t>
            </a:r>
            <a:r>
              <a:rPr lang="cs-CZ" sz="2800" dirty="0">
                <a:latin typeface="+mj-lt"/>
                <a:cs typeface="Arial"/>
              </a:rPr>
              <a:t>způsobuje</a:t>
            </a:r>
            <a:r>
              <a:rPr lang="cs-CZ" sz="2800" spc="-85" dirty="0">
                <a:latin typeface="+mj-lt"/>
                <a:cs typeface="Arial"/>
              </a:rPr>
              <a:t> </a:t>
            </a:r>
            <a:r>
              <a:rPr lang="cs-CZ" sz="2800" dirty="0">
                <a:latin typeface="+mj-lt"/>
                <a:cs typeface="Arial"/>
              </a:rPr>
              <a:t>celkové</a:t>
            </a:r>
            <a:r>
              <a:rPr lang="cs-CZ" sz="2800" spc="-85" dirty="0">
                <a:latin typeface="+mj-lt"/>
                <a:cs typeface="Arial"/>
              </a:rPr>
              <a:t> </a:t>
            </a:r>
            <a:r>
              <a:rPr lang="cs-CZ" sz="2800" dirty="0">
                <a:latin typeface="+mj-lt"/>
                <a:cs typeface="Arial"/>
              </a:rPr>
              <a:t>příznaky</a:t>
            </a:r>
            <a:r>
              <a:rPr lang="cs-CZ" sz="2800" spc="-85" dirty="0">
                <a:latin typeface="+mj-lt"/>
                <a:cs typeface="Arial"/>
              </a:rPr>
              <a:t> </a:t>
            </a:r>
            <a:r>
              <a:rPr lang="cs-CZ" sz="2800" spc="-10" dirty="0">
                <a:latin typeface="+mj-lt"/>
                <a:cs typeface="Arial"/>
              </a:rPr>
              <a:t>(exotoxin)</a:t>
            </a:r>
            <a:endParaRPr lang="cs-CZ" sz="2800" dirty="0">
              <a:latin typeface="+mj-lt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  <a:tabLst>
                <a:tab pos="469265" algn="l"/>
              </a:tabLst>
            </a:pPr>
            <a:r>
              <a:rPr lang="cs-CZ" sz="2800" dirty="0">
                <a:latin typeface="+mj-lt"/>
                <a:cs typeface="Arial"/>
              </a:rPr>
              <a:t>citlivá</a:t>
            </a:r>
            <a:r>
              <a:rPr lang="cs-CZ" sz="2800" spc="-60" dirty="0">
                <a:latin typeface="+mj-lt"/>
                <a:cs typeface="Arial"/>
              </a:rPr>
              <a:t> </a:t>
            </a:r>
            <a:r>
              <a:rPr lang="cs-CZ" sz="2800" dirty="0">
                <a:latin typeface="+mj-lt"/>
                <a:cs typeface="Arial"/>
              </a:rPr>
              <a:t>na</a:t>
            </a:r>
            <a:r>
              <a:rPr lang="cs-CZ" sz="2800" spc="-50" dirty="0">
                <a:latin typeface="+mj-lt"/>
                <a:cs typeface="Arial"/>
              </a:rPr>
              <a:t> </a:t>
            </a:r>
            <a:r>
              <a:rPr lang="cs-CZ" sz="2800" dirty="0">
                <a:latin typeface="+mj-lt"/>
                <a:cs typeface="Arial"/>
              </a:rPr>
              <a:t>vnější</a:t>
            </a:r>
            <a:r>
              <a:rPr lang="cs-CZ" sz="2800" spc="-55" dirty="0">
                <a:latin typeface="+mj-lt"/>
                <a:cs typeface="Arial"/>
              </a:rPr>
              <a:t> </a:t>
            </a:r>
            <a:r>
              <a:rPr lang="cs-CZ" sz="2800" spc="-10" dirty="0">
                <a:latin typeface="+mj-lt"/>
                <a:cs typeface="Arial"/>
              </a:rPr>
              <a:t>prostředí</a:t>
            </a:r>
            <a:endParaRPr lang="cs-CZ" sz="2800" dirty="0">
              <a:latin typeface="+mj-lt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  <a:tabLst>
                <a:tab pos="469265" algn="l"/>
              </a:tabLst>
            </a:pPr>
            <a:r>
              <a:rPr lang="cs-CZ" sz="2800" dirty="0">
                <a:latin typeface="+mj-lt"/>
                <a:cs typeface="Arial"/>
              </a:rPr>
              <a:t>citlivá</a:t>
            </a:r>
            <a:r>
              <a:rPr lang="cs-CZ" sz="2800" spc="-75" dirty="0">
                <a:latin typeface="+mj-lt"/>
                <a:cs typeface="Arial"/>
              </a:rPr>
              <a:t> </a:t>
            </a:r>
            <a:r>
              <a:rPr lang="cs-CZ" sz="2800" dirty="0">
                <a:latin typeface="+mj-lt"/>
                <a:cs typeface="Arial"/>
              </a:rPr>
              <a:t>na</a:t>
            </a:r>
            <a:r>
              <a:rPr lang="cs-CZ" sz="2800" spc="-65" dirty="0">
                <a:latin typeface="+mj-lt"/>
                <a:cs typeface="Arial"/>
              </a:rPr>
              <a:t> </a:t>
            </a:r>
            <a:r>
              <a:rPr lang="cs-CZ" sz="2800" dirty="0">
                <a:latin typeface="+mj-lt"/>
                <a:cs typeface="Arial"/>
              </a:rPr>
              <a:t>běžné</a:t>
            </a:r>
            <a:r>
              <a:rPr lang="cs-CZ" sz="2800" spc="-75" dirty="0">
                <a:latin typeface="+mj-lt"/>
                <a:cs typeface="Arial"/>
              </a:rPr>
              <a:t> </a:t>
            </a:r>
            <a:r>
              <a:rPr lang="cs-CZ" sz="2800" dirty="0">
                <a:latin typeface="+mj-lt"/>
                <a:cs typeface="Arial"/>
              </a:rPr>
              <a:t>dezinfekční</a:t>
            </a:r>
            <a:r>
              <a:rPr lang="cs-CZ" sz="2800" spc="-70" dirty="0">
                <a:latin typeface="+mj-lt"/>
                <a:cs typeface="Arial"/>
              </a:rPr>
              <a:t> </a:t>
            </a:r>
            <a:r>
              <a:rPr lang="cs-CZ" sz="2800" spc="-10" dirty="0">
                <a:latin typeface="+mj-lt"/>
                <a:cs typeface="Arial"/>
              </a:rPr>
              <a:t>prostředky</a:t>
            </a:r>
            <a:endParaRPr lang="cs-CZ" sz="2800" dirty="0">
              <a:latin typeface="+mj-lt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480"/>
              </a:spcBef>
              <a:buNone/>
              <a:tabLst>
                <a:tab pos="469265" algn="l"/>
              </a:tabLst>
            </a:pPr>
            <a:r>
              <a:rPr lang="cs-CZ" sz="2800" dirty="0">
                <a:latin typeface="+mj-lt"/>
                <a:cs typeface="Arial"/>
              </a:rPr>
              <a:t>Přenos:</a:t>
            </a:r>
            <a:r>
              <a:rPr lang="cs-CZ" sz="2800" spc="-85" dirty="0">
                <a:latin typeface="+mj-lt"/>
                <a:cs typeface="Arial"/>
              </a:rPr>
              <a:t> </a:t>
            </a:r>
            <a:r>
              <a:rPr lang="cs-CZ" sz="2800" spc="-10" dirty="0">
                <a:latin typeface="+mj-lt"/>
                <a:cs typeface="Arial"/>
              </a:rPr>
              <a:t>kapénkami</a:t>
            </a:r>
            <a:endParaRPr lang="cs-CZ" sz="2800" dirty="0">
              <a:latin typeface="+mj-lt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470"/>
              </a:spcBef>
              <a:buNone/>
              <a:tabLst>
                <a:tab pos="469265" algn="l"/>
              </a:tabLst>
            </a:pPr>
            <a:r>
              <a:rPr lang="cs-CZ" sz="2800" dirty="0">
                <a:latin typeface="+mj-lt"/>
                <a:cs typeface="Arial"/>
              </a:rPr>
              <a:t>Nejvnímavější</a:t>
            </a:r>
            <a:r>
              <a:rPr lang="cs-CZ" sz="2800" spc="-70" dirty="0">
                <a:latin typeface="+mj-lt"/>
                <a:cs typeface="Arial"/>
              </a:rPr>
              <a:t> </a:t>
            </a:r>
            <a:r>
              <a:rPr lang="cs-CZ" sz="2800" dirty="0">
                <a:latin typeface="+mj-lt"/>
                <a:cs typeface="Arial"/>
              </a:rPr>
              <a:t>jsou</a:t>
            </a:r>
            <a:r>
              <a:rPr lang="cs-CZ" sz="2800" spc="-70" dirty="0">
                <a:latin typeface="+mj-lt"/>
                <a:cs typeface="Arial"/>
              </a:rPr>
              <a:t> </a:t>
            </a:r>
            <a:r>
              <a:rPr lang="cs-CZ" sz="2800" dirty="0">
                <a:latin typeface="+mj-lt"/>
                <a:cs typeface="Arial"/>
              </a:rPr>
              <a:t>kojenci</a:t>
            </a:r>
            <a:r>
              <a:rPr lang="cs-CZ" sz="2800" spc="-70" dirty="0">
                <a:latin typeface="+mj-lt"/>
                <a:cs typeface="Arial"/>
              </a:rPr>
              <a:t> </a:t>
            </a:r>
            <a:r>
              <a:rPr lang="cs-CZ" sz="2800" dirty="0">
                <a:latin typeface="+mj-lt"/>
                <a:cs typeface="Arial"/>
              </a:rPr>
              <a:t>do</a:t>
            </a:r>
            <a:r>
              <a:rPr lang="cs-CZ" sz="2800" spc="-70" dirty="0">
                <a:latin typeface="+mj-lt"/>
                <a:cs typeface="Arial"/>
              </a:rPr>
              <a:t> </a:t>
            </a:r>
            <a:r>
              <a:rPr lang="cs-CZ" sz="2800" dirty="0">
                <a:latin typeface="+mj-lt"/>
                <a:cs typeface="Arial"/>
              </a:rPr>
              <a:t>3</a:t>
            </a:r>
            <a:r>
              <a:rPr lang="cs-CZ" sz="2800" spc="-40" dirty="0">
                <a:latin typeface="+mj-lt"/>
                <a:cs typeface="Arial"/>
              </a:rPr>
              <a:t> </a:t>
            </a:r>
            <a:r>
              <a:rPr lang="cs-CZ" sz="2800" dirty="0" err="1">
                <a:latin typeface="+mj-lt"/>
                <a:cs typeface="Arial"/>
              </a:rPr>
              <a:t>měs</a:t>
            </a:r>
            <a:r>
              <a:rPr lang="cs-CZ" sz="2800" dirty="0">
                <a:latin typeface="+mj-lt"/>
                <a:cs typeface="Arial"/>
              </a:rPr>
              <a:t>.</a:t>
            </a:r>
            <a:r>
              <a:rPr lang="cs-CZ" sz="2800" spc="-75" dirty="0">
                <a:latin typeface="+mj-lt"/>
                <a:cs typeface="Arial"/>
              </a:rPr>
              <a:t> </a:t>
            </a:r>
            <a:r>
              <a:rPr lang="cs-CZ" sz="2800" spc="-10" dirty="0">
                <a:latin typeface="+mj-lt"/>
                <a:cs typeface="Arial"/>
              </a:rPr>
              <a:t>věku.</a:t>
            </a:r>
          </a:p>
          <a:p>
            <a:pPr marL="12700">
              <a:lnSpc>
                <a:spcPct val="100000"/>
              </a:lnSpc>
              <a:spcBef>
                <a:spcPts val="470"/>
              </a:spcBef>
              <a:tabLst>
                <a:tab pos="469265" algn="l"/>
              </a:tabLst>
            </a:pPr>
            <a:endParaRPr lang="cs-CZ" spc="-10" dirty="0">
              <a:latin typeface="+mj-lt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  <a:tabLst>
                <a:tab pos="469265" algn="l"/>
              </a:tabLst>
            </a:pPr>
            <a:endParaRPr lang="cs-CZ" sz="2800" spc="-10" dirty="0">
              <a:latin typeface="+mj-lt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470"/>
              </a:spcBef>
              <a:buNone/>
              <a:tabLst>
                <a:tab pos="469265" algn="l"/>
              </a:tabLst>
            </a:pPr>
            <a:r>
              <a:rPr lang="cs-CZ" sz="1100" spc="-10" dirty="0">
                <a:latin typeface="+mj-lt"/>
                <a:cs typeface="Arial"/>
              </a:rPr>
              <a:t>Zdroj obr.: https://vaccineinformation.org/photos/pert_wi001.jpg</a:t>
            </a:r>
            <a:endParaRPr lang="cs-CZ" sz="1100" dirty="0">
              <a:latin typeface="+mj-lt"/>
              <a:cs typeface="Arial"/>
            </a:endParaRPr>
          </a:p>
          <a:p>
            <a:pPr marL="72000" indent="0">
              <a:buNone/>
            </a:pP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12FD8B2-E059-3016-A47F-82C3C02E1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054" y="3429000"/>
            <a:ext cx="3423146" cy="244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7163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087903C-B895-E53C-9D43-DC72000557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7D31687-4368-5CD3-B765-618785D7FA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3BD7750-5B1C-9C50-0A94-D1968C5B4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378000"/>
            <a:ext cx="10753200" cy="451576"/>
          </a:xfrm>
        </p:spPr>
        <p:txBody>
          <a:bodyPr/>
          <a:lstStyle/>
          <a:p>
            <a:pPr algn="ctr"/>
            <a:r>
              <a:rPr lang="cs-CZ" dirty="0" err="1"/>
              <a:t>Pertusse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4DD5A48-0392-B3BA-95A4-DE7D39A0D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958788"/>
            <a:ext cx="10753200" cy="470453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509"/>
              </a:spcBef>
              <a:buNone/>
              <a:tabLst>
                <a:tab pos="584200" algn="l"/>
              </a:tabLst>
            </a:pPr>
            <a:r>
              <a:rPr lang="cs-CZ" sz="2800" dirty="0">
                <a:latin typeface="Arial"/>
                <a:cs typeface="Arial"/>
              </a:rPr>
              <a:t>Inkubační</a:t>
            </a:r>
            <a:r>
              <a:rPr lang="cs-CZ" sz="2800" spc="-2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doba:</a:t>
            </a:r>
            <a:r>
              <a:rPr lang="cs-CZ" sz="2800" spc="-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7</a:t>
            </a:r>
            <a:r>
              <a:rPr lang="cs-CZ" sz="2800" spc="-1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-</a:t>
            </a:r>
            <a:r>
              <a:rPr lang="cs-CZ" sz="2800" spc="-2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21</a:t>
            </a:r>
            <a:r>
              <a:rPr lang="cs-CZ" sz="2800" spc="-20" dirty="0">
                <a:latin typeface="Arial"/>
                <a:cs typeface="Arial"/>
              </a:rPr>
              <a:t> </a:t>
            </a:r>
            <a:r>
              <a:rPr lang="cs-CZ" sz="2800" spc="-25" dirty="0">
                <a:latin typeface="Arial"/>
                <a:cs typeface="Arial"/>
              </a:rPr>
              <a:t>dní</a:t>
            </a:r>
            <a:endParaRPr lang="cs-CZ" sz="2800" dirty="0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414"/>
              </a:spcBef>
              <a:buNone/>
              <a:tabLst>
                <a:tab pos="584200" algn="l"/>
              </a:tabLst>
            </a:pPr>
            <a:r>
              <a:rPr lang="cs-CZ" sz="2800" dirty="0">
                <a:latin typeface="Arial"/>
                <a:cs typeface="Arial"/>
              </a:rPr>
              <a:t>Příznaky:</a:t>
            </a:r>
            <a:r>
              <a:rPr lang="cs-CZ" sz="2800" spc="-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3</a:t>
            </a:r>
            <a:r>
              <a:rPr lang="cs-CZ" sz="2800" spc="-1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stádia:</a:t>
            </a:r>
          </a:p>
          <a:p>
            <a:pPr marL="514350" indent="-514350">
              <a:lnSpc>
                <a:spcPct val="100000"/>
              </a:lnSpc>
              <a:spcBef>
                <a:spcPts val="414"/>
              </a:spcBef>
              <a:buAutoNum type="arabicPeriod"/>
              <a:tabLst>
                <a:tab pos="584200" algn="l"/>
              </a:tabLst>
            </a:pPr>
            <a:r>
              <a:rPr lang="cs-CZ" sz="2800" dirty="0">
                <a:latin typeface="Arial"/>
                <a:cs typeface="Arial"/>
              </a:rPr>
              <a:t>katarální (rýma,</a:t>
            </a:r>
            <a:r>
              <a:rPr lang="cs-CZ" sz="2800" spc="-2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kýchání, mírné</a:t>
            </a:r>
            <a:r>
              <a:rPr lang="cs-CZ" sz="2800" spc="-10" dirty="0">
                <a:latin typeface="Arial"/>
                <a:cs typeface="Arial"/>
              </a:rPr>
              <a:t> teploty)</a:t>
            </a:r>
          </a:p>
          <a:p>
            <a:pPr marL="514350" indent="-514350">
              <a:lnSpc>
                <a:spcPct val="100000"/>
              </a:lnSpc>
              <a:spcBef>
                <a:spcPts val="414"/>
              </a:spcBef>
              <a:buAutoNum type="arabicPeriod"/>
              <a:tabLst>
                <a:tab pos="584200" algn="l"/>
              </a:tabLst>
            </a:pPr>
            <a:r>
              <a:rPr lang="cs-CZ" sz="2800" dirty="0">
                <a:latin typeface="Arial"/>
                <a:cs typeface="Arial"/>
              </a:rPr>
              <a:t>paroxysmální</a:t>
            </a:r>
            <a:r>
              <a:rPr lang="cs-CZ" sz="2800" spc="-6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(asi měsíc</a:t>
            </a:r>
            <a:r>
              <a:rPr lang="cs-CZ" sz="2800" spc="-8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záchvaty</a:t>
            </a:r>
            <a:r>
              <a:rPr lang="cs-CZ" sz="2800" spc="-8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dávivého</a:t>
            </a:r>
            <a:r>
              <a:rPr lang="cs-CZ" sz="2800" spc="-55" dirty="0">
                <a:latin typeface="Arial"/>
                <a:cs typeface="Arial"/>
              </a:rPr>
              <a:t> </a:t>
            </a:r>
            <a:r>
              <a:rPr lang="cs-CZ" sz="2800" spc="-10" dirty="0">
                <a:latin typeface="Arial"/>
                <a:cs typeface="Arial"/>
              </a:rPr>
              <a:t>kašle)</a:t>
            </a:r>
          </a:p>
          <a:p>
            <a:pPr marL="514350" indent="-514350">
              <a:lnSpc>
                <a:spcPct val="100000"/>
              </a:lnSpc>
              <a:spcBef>
                <a:spcPts val="414"/>
              </a:spcBef>
              <a:buAutoNum type="arabicPeriod"/>
              <a:tabLst>
                <a:tab pos="584200" algn="l"/>
              </a:tabLst>
            </a:pPr>
            <a:r>
              <a:rPr lang="cs-CZ" sz="2800" dirty="0">
                <a:latin typeface="Arial"/>
                <a:cs typeface="Arial"/>
              </a:rPr>
              <a:t>rekonvalescentní (ustávání</a:t>
            </a:r>
            <a:r>
              <a:rPr lang="cs-CZ" sz="2800" spc="-20" dirty="0">
                <a:latin typeface="Arial"/>
                <a:cs typeface="Arial"/>
              </a:rPr>
              <a:t> </a:t>
            </a:r>
            <a:r>
              <a:rPr lang="cs-CZ" sz="2800" spc="-10" dirty="0">
                <a:latin typeface="Arial"/>
                <a:cs typeface="Arial"/>
              </a:rPr>
              <a:t>kašle).</a:t>
            </a:r>
            <a:endParaRPr lang="cs-CZ" sz="2800" dirty="0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409"/>
              </a:spcBef>
              <a:buNone/>
              <a:tabLst>
                <a:tab pos="584200" algn="l"/>
              </a:tabLst>
            </a:pPr>
            <a:r>
              <a:rPr lang="cs-CZ" sz="2800" dirty="0">
                <a:latin typeface="Arial"/>
                <a:cs typeface="Arial"/>
              </a:rPr>
              <a:t>U</a:t>
            </a:r>
            <a:r>
              <a:rPr lang="cs-CZ" sz="2800" spc="-2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očkovaných</a:t>
            </a:r>
            <a:r>
              <a:rPr lang="cs-CZ" sz="2800" spc="2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–</a:t>
            </a:r>
            <a:r>
              <a:rPr lang="cs-CZ" sz="2800" spc="-2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mírnější</a:t>
            </a:r>
            <a:r>
              <a:rPr lang="cs-CZ" sz="2800" spc="-25" dirty="0">
                <a:latin typeface="Arial"/>
                <a:cs typeface="Arial"/>
              </a:rPr>
              <a:t> </a:t>
            </a:r>
            <a:r>
              <a:rPr lang="cs-CZ" sz="2800" spc="-10" dirty="0">
                <a:latin typeface="Arial"/>
                <a:cs typeface="Arial"/>
              </a:rPr>
              <a:t>průběh</a:t>
            </a:r>
            <a:endParaRPr lang="cs-CZ" sz="2800" dirty="0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  <a:tabLst>
                <a:tab pos="584200" algn="l"/>
              </a:tabLst>
            </a:pPr>
            <a:r>
              <a:rPr lang="cs-CZ" sz="2800" dirty="0">
                <a:latin typeface="Arial"/>
                <a:cs typeface="Arial"/>
              </a:rPr>
              <a:t>Komplikace: krvácení do</a:t>
            </a:r>
            <a:r>
              <a:rPr lang="cs-CZ" sz="2800" spc="-1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spojivek,</a:t>
            </a:r>
            <a:r>
              <a:rPr lang="cs-CZ" sz="2800" spc="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poranění</a:t>
            </a:r>
            <a:r>
              <a:rPr lang="cs-CZ" sz="2800" spc="1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jazyka, kýly,</a:t>
            </a:r>
            <a:r>
              <a:rPr lang="cs-CZ" sz="2800" spc="-10" dirty="0">
                <a:latin typeface="Arial"/>
                <a:cs typeface="Arial"/>
              </a:rPr>
              <a:t> </a:t>
            </a:r>
            <a:r>
              <a:rPr lang="cs-CZ" sz="2800" spc="-25" dirty="0">
                <a:latin typeface="Arial"/>
                <a:cs typeface="Arial"/>
              </a:rPr>
              <a:t>….</a:t>
            </a:r>
            <a:r>
              <a:rPr lang="cs-CZ" sz="2800" spc="-11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poškození</a:t>
            </a:r>
            <a:r>
              <a:rPr lang="cs-CZ" sz="2800" spc="-8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plic</a:t>
            </a:r>
            <a:r>
              <a:rPr lang="cs-CZ" sz="2800" spc="-6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způsobená</a:t>
            </a:r>
            <a:r>
              <a:rPr lang="cs-CZ" sz="2800" spc="-6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přetlakem</a:t>
            </a:r>
            <a:r>
              <a:rPr lang="cs-CZ" sz="2800" spc="-85" dirty="0">
                <a:latin typeface="Arial"/>
                <a:cs typeface="Arial"/>
              </a:rPr>
              <a:t> </a:t>
            </a:r>
            <a:r>
              <a:rPr lang="cs-CZ" sz="2800" spc="-10" dirty="0">
                <a:latin typeface="Arial"/>
                <a:cs typeface="Arial"/>
              </a:rPr>
              <a:t>(emfyzém)</a:t>
            </a:r>
            <a:r>
              <a:rPr lang="cs-CZ" spc="-10" dirty="0">
                <a:latin typeface="Arial"/>
                <a:cs typeface="Arial"/>
              </a:rPr>
              <a:t>, </a:t>
            </a:r>
            <a:r>
              <a:rPr lang="cs-CZ" sz="2800" dirty="0">
                <a:latin typeface="Arial"/>
                <a:cs typeface="Arial"/>
              </a:rPr>
              <a:t>sekundární</a:t>
            </a:r>
            <a:r>
              <a:rPr lang="cs-CZ" sz="2800" spc="-6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infekce</a:t>
            </a:r>
            <a:r>
              <a:rPr lang="cs-CZ" sz="2800" spc="-75" dirty="0">
                <a:latin typeface="Arial"/>
                <a:cs typeface="Arial"/>
              </a:rPr>
              <a:t> </a:t>
            </a:r>
            <a:r>
              <a:rPr lang="cs-CZ" sz="2800" spc="-10" dirty="0">
                <a:latin typeface="Arial"/>
                <a:cs typeface="Arial"/>
              </a:rPr>
              <a:t>(pneumonie)</a:t>
            </a:r>
            <a:r>
              <a:rPr lang="cs-CZ" spc="-10" dirty="0">
                <a:latin typeface="Arial"/>
                <a:cs typeface="Arial"/>
              </a:rPr>
              <a:t>, </a:t>
            </a:r>
            <a:r>
              <a:rPr lang="cs-CZ" sz="2800" dirty="0">
                <a:latin typeface="Arial"/>
                <a:cs typeface="Arial"/>
              </a:rPr>
              <a:t>těžké</a:t>
            </a:r>
            <a:r>
              <a:rPr lang="cs-CZ" sz="2800" spc="-7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postižení</a:t>
            </a:r>
            <a:r>
              <a:rPr lang="cs-CZ" sz="2800" spc="-7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CNS</a:t>
            </a:r>
            <a:r>
              <a:rPr lang="cs-CZ" sz="2800" spc="-70" dirty="0">
                <a:latin typeface="Arial"/>
                <a:cs typeface="Arial"/>
              </a:rPr>
              <a:t> </a:t>
            </a:r>
            <a:r>
              <a:rPr lang="cs-CZ" sz="2800" spc="-10" dirty="0">
                <a:latin typeface="Arial"/>
                <a:cs typeface="Arial"/>
              </a:rPr>
              <a:t>(</a:t>
            </a:r>
            <a:r>
              <a:rPr lang="cs-CZ" sz="2800" spc="-10" dirty="0" err="1">
                <a:latin typeface="Arial"/>
                <a:cs typeface="Arial"/>
              </a:rPr>
              <a:t>pertussová</a:t>
            </a:r>
            <a:r>
              <a:rPr lang="cs-CZ" sz="2800" spc="-75" dirty="0">
                <a:latin typeface="Arial"/>
                <a:cs typeface="Arial"/>
              </a:rPr>
              <a:t> </a:t>
            </a:r>
            <a:r>
              <a:rPr lang="cs-CZ" sz="2800" spc="-10" dirty="0">
                <a:latin typeface="Arial"/>
                <a:cs typeface="Arial"/>
              </a:rPr>
              <a:t>encefalopatie)</a:t>
            </a:r>
            <a:endParaRPr lang="cs-CZ" sz="2800" dirty="0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  <a:tabLst>
                <a:tab pos="584200" algn="l"/>
              </a:tabLst>
            </a:pPr>
            <a:r>
              <a:rPr lang="cs-CZ" sz="2800" dirty="0">
                <a:latin typeface="Arial"/>
                <a:cs typeface="Arial"/>
              </a:rPr>
              <a:t>Terapie:</a:t>
            </a:r>
            <a:r>
              <a:rPr lang="cs-CZ" sz="2800" spc="-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ATB</a:t>
            </a:r>
            <a:r>
              <a:rPr lang="cs-CZ" sz="2800" spc="-3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(pozdější</a:t>
            </a:r>
            <a:r>
              <a:rPr lang="cs-CZ" sz="2800" spc="-1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podání</a:t>
            </a:r>
            <a:r>
              <a:rPr lang="cs-CZ" sz="2800" spc="-1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nezabrání </a:t>
            </a:r>
            <a:r>
              <a:rPr lang="cs-CZ" sz="2800" spc="-10" dirty="0">
                <a:latin typeface="Arial"/>
                <a:cs typeface="Arial"/>
              </a:rPr>
              <a:t>záchvatům)</a:t>
            </a:r>
            <a:endParaRPr lang="cs-CZ" sz="2800" dirty="0">
              <a:latin typeface="Arial"/>
              <a:cs typeface="Arial"/>
            </a:endParaRP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10060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59338F6-F1EA-BD26-FB1F-607775ED24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1F89C0F-2885-66CB-4D12-8C0750E604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82D3493-4E86-53A5-8C5C-6F946FB98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378000"/>
            <a:ext cx="10753200" cy="451576"/>
          </a:xfrm>
        </p:spPr>
        <p:txBody>
          <a:bodyPr/>
          <a:lstStyle/>
          <a:p>
            <a:pPr algn="ctr"/>
            <a:r>
              <a:rPr lang="cs-CZ" dirty="0" err="1"/>
              <a:t>Pertusse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FC24811-4F0C-BE9C-1BA9-0A70EA5E5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097198"/>
            <a:ext cx="10753200" cy="4139998"/>
          </a:xfrm>
        </p:spPr>
        <p:txBody>
          <a:bodyPr/>
          <a:lstStyle/>
          <a:p>
            <a:pPr marL="12700" marR="5080" indent="0">
              <a:lnSpc>
                <a:spcPct val="113999"/>
              </a:lnSpc>
              <a:spcBef>
                <a:spcPts val="100"/>
              </a:spcBef>
              <a:buNone/>
              <a:tabLst>
                <a:tab pos="469265" algn="l"/>
                <a:tab pos="8680450" algn="l"/>
              </a:tabLst>
            </a:pPr>
            <a:r>
              <a:rPr lang="cs-CZ" sz="2600" dirty="0">
                <a:latin typeface="Arial"/>
                <a:cs typeface="Arial"/>
              </a:rPr>
              <a:t>Protilátky</a:t>
            </a:r>
            <a:r>
              <a:rPr lang="cs-CZ" sz="2600" spc="-10" dirty="0">
                <a:latin typeface="Arial"/>
                <a:cs typeface="Arial"/>
              </a:rPr>
              <a:t> </a:t>
            </a:r>
            <a:r>
              <a:rPr lang="cs-CZ" sz="2600" dirty="0">
                <a:latin typeface="Arial"/>
                <a:cs typeface="Arial"/>
              </a:rPr>
              <a:t>od</a:t>
            </a:r>
            <a:r>
              <a:rPr lang="cs-CZ" sz="2600" spc="-10" dirty="0">
                <a:latin typeface="Arial"/>
                <a:cs typeface="Arial"/>
              </a:rPr>
              <a:t> </a:t>
            </a:r>
            <a:r>
              <a:rPr lang="cs-CZ" sz="2600" dirty="0">
                <a:latin typeface="Arial"/>
                <a:cs typeface="Arial"/>
              </a:rPr>
              <a:t>matky</a:t>
            </a:r>
            <a:r>
              <a:rPr lang="cs-CZ" sz="2600" spc="-10" dirty="0">
                <a:latin typeface="Arial"/>
                <a:cs typeface="Arial"/>
              </a:rPr>
              <a:t> </a:t>
            </a:r>
            <a:r>
              <a:rPr lang="cs-CZ" sz="2600" dirty="0">
                <a:latin typeface="Arial"/>
                <a:cs typeface="Arial"/>
              </a:rPr>
              <a:t>přetrvávají</a:t>
            </a:r>
            <a:r>
              <a:rPr lang="cs-CZ" sz="2600" spc="-25" dirty="0">
                <a:latin typeface="Arial"/>
                <a:cs typeface="Arial"/>
              </a:rPr>
              <a:t> </a:t>
            </a:r>
            <a:r>
              <a:rPr lang="cs-CZ" sz="2600" dirty="0">
                <a:latin typeface="Arial"/>
                <a:cs typeface="Arial"/>
              </a:rPr>
              <a:t>po</a:t>
            </a:r>
            <a:r>
              <a:rPr lang="cs-CZ" sz="2600" spc="-5" dirty="0">
                <a:latin typeface="Arial"/>
                <a:cs typeface="Arial"/>
              </a:rPr>
              <a:t> </a:t>
            </a:r>
            <a:r>
              <a:rPr lang="cs-CZ" sz="2600" dirty="0">
                <a:latin typeface="Arial"/>
                <a:cs typeface="Arial"/>
              </a:rPr>
              <a:t>porodu</a:t>
            </a:r>
            <a:r>
              <a:rPr lang="cs-CZ" sz="2600" spc="-5" dirty="0">
                <a:latin typeface="Arial"/>
                <a:cs typeface="Arial"/>
              </a:rPr>
              <a:t> </a:t>
            </a:r>
            <a:r>
              <a:rPr lang="cs-CZ" sz="2600" dirty="0">
                <a:latin typeface="Arial"/>
                <a:cs typeface="Arial"/>
              </a:rPr>
              <a:t>max.</a:t>
            </a:r>
            <a:r>
              <a:rPr lang="cs-CZ" sz="2600" spc="-10" dirty="0">
                <a:latin typeface="Arial"/>
                <a:cs typeface="Arial"/>
              </a:rPr>
              <a:t> 8. týdnů </a:t>
            </a:r>
          </a:p>
          <a:p>
            <a:pPr marL="12700" marR="5080" indent="0">
              <a:lnSpc>
                <a:spcPct val="113999"/>
              </a:lnSpc>
              <a:spcBef>
                <a:spcPts val="100"/>
              </a:spcBef>
              <a:buNone/>
              <a:tabLst>
                <a:tab pos="469265" algn="l"/>
                <a:tab pos="8680450" algn="l"/>
              </a:tabLst>
            </a:pPr>
            <a:r>
              <a:rPr lang="cs-CZ" sz="2600" spc="-10" dirty="0">
                <a:latin typeface="Arial"/>
                <a:cs typeface="Arial"/>
              </a:rPr>
              <a:t>- </a:t>
            </a:r>
            <a:r>
              <a:rPr lang="cs-CZ" sz="2600" dirty="0">
                <a:latin typeface="Arial"/>
                <a:cs typeface="Arial"/>
              </a:rPr>
              <a:t>ve</a:t>
            </a:r>
            <a:r>
              <a:rPr lang="cs-CZ" sz="2600" spc="-15" dirty="0">
                <a:latin typeface="Arial"/>
                <a:cs typeface="Arial"/>
              </a:rPr>
              <a:t> </a:t>
            </a:r>
            <a:r>
              <a:rPr lang="cs-CZ" sz="2600" spc="-10" dirty="0">
                <a:latin typeface="Arial"/>
                <a:cs typeface="Arial"/>
              </a:rPr>
              <a:t>významném </a:t>
            </a:r>
            <a:r>
              <a:rPr lang="cs-CZ" sz="2600" dirty="0">
                <a:latin typeface="Arial"/>
                <a:cs typeface="Arial"/>
              </a:rPr>
              <a:t>riziku</a:t>
            </a:r>
            <a:r>
              <a:rPr lang="cs-CZ" sz="2600" spc="-25" dirty="0">
                <a:latin typeface="Arial"/>
                <a:cs typeface="Arial"/>
              </a:rPr>
              <a:t> </a:t>
            </a:r>
            <a:r>
              <a:rPr lang="cs-CZ" sz="2600" dirty="0">
                <a:latin typeface="Arial"/>
                <a:cs typeface="Arial"/>
              </a:rPr>
              <a:t>onemocnění</a:t>
            </a:r>
            <a:r>
              <a:rPr lang="cs-CZ" sz="2600" spc="-5" dirty="0">
                <a:latin typeface="Arial"/>
                <a:cs typeface="Arial"/>
              </a:rPr>
              <a:t> </a:t>
            </a:r>
            <a:r>
              <a:rPr lang="cs-CZ" sz="2600" dirty="0">
                <a:latin typeface="Arial"/>
                <a:cs typeface="Arial"/>
              </a:rPr>
              <a:t>jsou</a:t>
            </a:r>
            <a:r>
              <a:rPr lang="cs-CZ" sz="2600" spc="-20" dirty="0">
                <a:latin typeface="Arial"/>
                <a:cs typeface="Arial"/>
              </a:rPr>
              <a:t> </a:t>
            </a:r>
            <a:r>
              <a:rPr lang="cs-CZ" sz="2600" dirty="0">
                <a:latin typeface="Arial"/>
                <a:cs typeface="Arial"/>
              </a:rPr>
              <a:t>zejména</a:t>
            </a:r>
            <a:r>
              <a:rPr lang="cs-CZ" sz="2600" spc="-10" dirty="0">
                <a:latin typeface="Arial"/>
                <a:cs typeface="Arial"/>
              </a:rPr>
              <a:t> </a:t>
            </a:r>
            <a:r>
              <a:rPr lang="cs-CZ" sz="2600" dirty="0">
                <a:latin typeface="Arial"/>
                <a:cs typeface="Arial"/>
              </a:rPr>
              <a:t>kojenci</a:t>
            </a:r>
            <a:r>
              <a:rPr lang="cs-CZ" sz="2600" spc="-20" dirty="0">
                <a:latin typeface="Arial"/>
                <a:cs typeface="Arial"/>
              </a:rPr>
              <a:t> </a:t>
            </a:r>
            <a:r>
              <a:rPr lang="cs-CZ" sz="2600" dirty="0">
                <a:latin typeface="Arial"/>
                <a:cs typeface="Arial"/>
              </a:rPr>
              <a:t>před</a:t>
            </a:r>
            <a:r>
              <a:rPr lang="cs-CZ" sz="2600" spc="-20" dirty="0">
                <a:latin typeface="Arial"/>
                <a:cs typeface="Arial"/>
              </a:rPr>
              <a:t> </a:t>
            </a:r>
            <a:r>
              <a:rPr lang="cs-CZ" sz="2600" dirty="0">
                <a:latin typeface="Arial"/>
                <a:cs typeface="Arial"/>
              </a:rPr>
              <a:t>zahájením</a:t>
            </a:r>
            <a:r>
              <a:rPr lang="cs-CZ" sz="2600" spc="-15" dirty="0">
                <a:latin typeface="Arial"/>
                <a:cs typeface="Arial"/>
              </a:rPr>
              <a:t> </a:t>
            </a:r>
            <a:r>
              <a:rPr lang="cs-CZ" sz="2600" spc="-10" dirty="0">
                <a:latin typeface="Arial"/>
                <a:cs typeface="Arial"/>
              </a:rPr>
              <a:t>očkování (9. týden)!!!</a:t>
            </a:r>
            <a:endParaRPr lang="cs-CZ" sz="2600" dirty="0">
              <a:latin typeface="Arial"/>
              <a:cs typeface="Arial"/>
            </a:endParaRPr>
          </a:p>
          <a:p>
            <a:pPr marL="12700" marR="389255" indent="0">
              <a:lnSpc>
                <a:spcPct val="114199"/>
              </a:lnSpc>
              <a:buNone/>
              <a:tabLst>
                <a:tab pos="469265" algn="l"/>
                <a:tab pos="7444740" algn="l"/>
              </a:tabLst>
            </a:pPr>
            <a:r>
              <a:rPr lang="cs-CZ" sz="2600" dirty="0">
                <a:latin typeface="Arial"/>
                <a:cs typeface="Arial"/>
              </a:rPr>
              <a:t>Imunita</a:t>
            </a:r>
            <a:r>
              <a:rPr lang="cs-CZ" sz="2600" spc="-35" dirty="0">
                <a:latin typeface="Arial"/>
                <a:cs typeface="Arial"/>
              </a:rPr>
              <a:t> </a:t>
            </a:r>
            <a:r>
              <a:rPr lang="cs-CZ" sz="2600" dirty="0">
                <a:latin typeface="Arial"/>
                <a:cs typeface="Arial"/>
              </a:rPr>
              <a:t>po</a:t>
            </a:r>
            <a:r>
              <a:rPr lang="cs-CZ" sz="2600" spc="-10" dirty="0">
                <a:latin typeface="Arial"/>
                <a:cs typeface="Arial"/>
              </a:rPr>
              <a:t> </a:t>
            </a:r>
            <a:r>
              <a:rPr lang="cs-CZ" sz="2600" dirty="0">
                <a:latin typeface="Arial"/>
                <a:cs typeface="Arial"/>
              </a:rPr>
              <a:t>očkování</a:t>
            </a:r>
            <a:r>
              <a:rPr lang="cs-CZ" sz="2600" spc="-15" dirty="0">
                <a:latin typeface="Arial"/>
                <a:cs typeface="Arial"/>
              </a:rPr>
              <a:t> </a:t>
            </a:r>
            <a:r>
              <a:rPr lang="cs-CZ" sz="2600" dirty="0">
                <a:latin typeface="Arial"/>
                <a:cs typeface="Arial"/>
              </a:rPr>
              <a:t>přetrvává</a:t>
            </a:r>
            <a:r>
              <a:rPr lang="cs-CZ" sz="2600" spc="-40" dirty="0">
                <a:latin typeface="Arial"/>
                <a:cs typeface="Arial"/>
              </a:rPr>
              <a:t> </a:t>
            </a:r>
            <a:r>
              <a:rPr lang="cs-CZ" sz="2600" dirty="0">
                <a:latin typeface="Arial"/>
                <a:cs typeface="Arial"/>
              </a:rPr>
              <a:t>přibližně</a:t>
            </a:r>
            <a:r>
              <a:rPr lang="cs-CZ" sz="2600" spc="25" dirty="0">
                <a:latin typeface="Arial"/>
                <a:cs typeface="Arial"/>
              </a:rPr>
              <a:t> </a:t>
            </a:r>
            <a:r>
              <a:rPr lang="cs-CZ" sz="2600" dirty="0">
                <a:latin typeface="Arial"/>
                <a:cs typeface="Arial"/>
              </a:rPr>
              <a:t>7</a:t>
            </a:r>
            <a:r>
              <a:rPr lang="cs-CZ" sz="2600" spc="-30" dirty="0">
                <a:latin typeface="Arial"/>
                <a:cs typeface="Arial"/>
              </a:rPr>
              <a:t> </a:t>
            </a:r>
            <a:r>
              <a:rPr lang="cs-CZ" sz="2600" spc="-25" dirty="0">
                <a:latin typeface="Arial"/>
                <a:cs typeface="Arial"/>
              </a:rPr>
              <a:t>let - </a:t>
            </a:r>
            <a:r>
              <a:rPr lang="cs-CZ" sz="2600" dirty="0">
                <a:latin typeface="Arial"/>
                <a:cs typeface="Arial"/>
              </a:rPr>
              <a:t>mohou</a:t>
            </a:r>
            <a:r>
              <a:rPr lang="cs-CZ" sz="2600" spc="-10" dirty="0">
                <a:latin typeface="Arial"/>
                <a:cs typeface="Arial"/>
              </a:rPr>
              <a:t> </a:t>
            </a:r>
            <a:r>
              <a:rPr lang="cs-CZ" sz="2600" dirty="0">
                <a:latin typeface="Arial"/>
                <a:cs typeface="Arial"/>
              </a:rPr>
              <a:t>onemocnět</a:t>
            </a:r>
            <a:r>
              <a:rPr lang="cs-CZ" sz="2600" spc="5" dirty="0">
                <a:latin typeface="Arial"/>
                <a:cs typeface="Arial"/>
              </a:rPr>
              <a:t> </a:t>
            </a:r>
            <a:r>
              <a:rPr lang="cs-CZ" sz="2600" spc="-25" dirty="0">
                <a:latin typeface="Arial"/>
                <a:cs typeface="Arial"/>
              </a:rPr>
              <a:t>již </a:t>
            </a:r>
            <a:r>
              <a:rPr lang="cs-CZ" sz="2600" dirty="0">
                <a:latin typeface="Arial"/>
                <a:cs typeface="Arial"/>
              </a:rPr>
              <a:t>mladší</a:t>
            </a:r>
            <a:r>
              <a:rPr lang="cs-CZ" sz="2600" spc="-25" dirty="0">
                <a:latin typeface="Arial"/>
                <a:cs typeface="Arial"/>
              </a:rPr>
              <a:t> </a:t>
            </a:r>
            <a:r>
              <a:rPr lang="cs-CZ" sz="2600" dirty="0">
                <a:latin typeface="Arial"/>
                <a:cs typeface="Arial"/>
              </a:rPr>
              <a:t>dospělí</a:t>
            </a:r>
            <a:r>
              <a:rPr lang="cs-CZ" sz="2600" spc="-5" dirty="0">
                <a:latin typeface="Arial"/>
                <a:cs typeface="Arial"/>
              </a:rPr>
              <a:t> </a:t>
            </a:r>
            <a:r>
              <a:rPr lang="cs-CZ" sz="2600" dirty="0">
                <a:latin typeface="Arial"/>
                <a:cs typeface="Arial"/>
              </a:rPr>
              <a:t>(zdroj</a:t>
            </a:r>
            <a:r>
              <a:rPr lang="cs-CZ" sz="2600" spc="-15" dirty="0">
                <a:latin typeface="Arial"/>
                <a:cs typeface="Arial"/>
              </a:rPr>
              <a:t> </a:t>
            </a:r>
            <a:r>
              <a:rPr lang="cs-CZ" sz="2600" dirty="0">
                <a:latin typeface="Arial"/>
                <a:cs typeface="Arial"/>
              </a:rPr>
              <a:t>nákazy</a:t>
            </a:r>
            <a:r>
              <a:rPr lang="cs-CZ" sz="2600" spc="-10" dirty="0">
                <a:latin typeface="Arial"/>
                <a:cs typeface="Arial"/>
              </a:rPr>
              <a:t> </a:t>
            </a:r>
            <a:r>
              <a:rPr lang="cs-CZ" sz="2600" dirty="0">
                <a:latin typeface="Arial"/>
                <a:cs typeface="Arial"/>
              </a:rPr>
              <a:t>pro</a:t>
            </a:r>
            <a:r>
              <a:rPr lang="cs-CZ" sz="2600" spc="-25" dirty="0">
                <a:latin typeface="Arial"/>
                <a:cs typeface="Arial"/>
              </a:rPr>
              <a:t> </a:t>
            </a:r>
            <a:r>
              <a:rPr lang="cs-CZ" sz="2600" spc="-10" dirty="0">
                <a:latin typeface="Arial"/>
                <a:cs typeface="Arial"/>
              </a:rPr>
              <a:t>kojence).</a:t>
            </a:r>
            <a:endParaRPr lang="cs-CZ" sz="2600" dirty="0">
              <a:latin typeface="Arial"/>
              <a:cs typeface="Arial"/>
            </a:endParaRPr>
          </a:p>
          <a:p>
            <a:pPr marL="12700" marR="179070" indent="0">
              <a:lnSpc>
                <a:spcPts val="3290"/>
              </a:lnSpc>
              <a:spcBef>
                <a:spcPts val="165"/>
              </a:spcBef>
              <a:buNone/>
              <a:tabLst>
                <a:tab pos="469265" algn="l"/>
              </a:tabLst>
            </a:pPr>
            <a:r>
              <a:rPr lang="cs-CZ" sz="2600" dirty="0">
                <a:latin typeface="Arial"/>
                <a:cs typeface="Arial"/>
              </a:rPr>
              <a:t>V</a:t>
            </a:r>
            <a:r>
              <a:rPr lang="cs-CZ" sz="2600" spc="-35" dirty="0">
                <a:latin typeface="Arial"/>
                <a:cs typeface="Arial"/>
              </a:rPr>
              <a:t> </a:t>
            </a:r>
            <a:r>
              <a:rPr lang="cs-CZ" sz="2600" dirty="0">
                <a:latin typeface="Arial"/>
                <a:cs typeface="Arial"/>
              </a:rPr>
              <a:t>současnosti</a:t>
            </a:r>
            <a:r>
              <a:rPr lang="cs-CZ" sz="2600" spc="-10" dirty="0">
                <a:latin typeface="Arial"/>
                <a:cs typeface="Arial"/>
              </a:rPr>
              <a:t> </a:t>
            </a:r>
            <a:r>
              <a:rPr lang="cs-CZ" sz="2600" dirty="0">
                <a:latin typeface="Arial"/>
                <a:cs typeface="Arial"/>
              </a:rPr>
              <a:t>se</a:t>
            </a:r>
            <a:r>
              <a:rPr lang="cs-CZ" sz="2600" spc="-25" dirty="0">
                <a:latin typeface="Arial"/>
                <a:cs typeface="Arial"/>
              </a:rPr>
              <a:t> </a:t>
            </a:r>
            <a:r>
              <a:rPr lang="cs-CZ" sz="2600" b="1" dirty="0">
                <a:latin typeface="Arial"/>
                <a:cs typeface="Arial"/>
              </a:rPr>
              <a:t>povinně</a:t>
            </a:r>
            <a:r>
              <a:rPr lang="cs-CZ" sz="2600" b="1" spc="-5" dirty="0">
                <a:latin typeface="Arial"/>
                <a:cs typeface="Arial"/>
              </a:rPr>
              <a:t> </a:t>
            </a:r>
            <a:r>
              <a:rPr lang="cs-CZ" sz="2600" b="1" dirty="0">
                <a:latin typeface="Arial"/>
                <a:cs typeface="Arial"/>
              </a:rPr>
              <a:t>očkuje</a:t>
            </a:r>
            <a:r>
              <a:rPr lang="cs-CZ" sz="2600" b="1" spc="-30" dirty="0">
                <a:latin typeface="Arial"/>
                <a:cs typeface="Arial"/>
              </a:rPr>
              <a:t> </a:t>
            </a:r>
            <a:r>
              <a:rPr lang="cs-CZ" sz="2600" dirty="0">
                <a:latin typeface="Arial"/>
                <a:cs typeface="Arial"/>
              </a:rPr>
              <a:t>acelulární</a:t>
            </a:r>
            <a:r>
              <a:rPr lang="cs-CZ" sz="2600" spc="10" dirty="0">
                <a:latin typeface="Arial"/>
                <a:cs typeface="Arial"/>
              </a:rPr>
              <a:t> </a:t>
            </a:r>
            <a:r>
              <a:rPr lang="cs-CZ" sz="2600" dirty="0">
                <a:latin typeface="Arial"/>
                <a:cs typeface="Arial"/>
              </a:rPr>
              <a:t>vakcínou,</a:t>
            </a:r>
            <a:r>
              <a:rPr lang="cs-CZ" sz="2600" spc="-25" dirty="0">
                <a:latin typeface="Arial"/>
                <a:cs typeface="Arial"/>
              </a:rPr>
              <a:t> </a:t>
            </a:r>
            <a:r>
              <a:rPr lang="cs-CZ" sz="2600" dirty="0">
                <a:latin typeface="Arial"/>
                <a:cs typeface="Arial"/>
              </a:rPr>
              <a:t>poslední</a:t>
            </a:r>
            <a:r>
              <a:rPr lang="cs-CZ" sz="2600" spc="-5" dirty="0">
                <a:latin typeface="Arial"/>
                <a:cs typeface="Arial"/>
              </a:rPr>
              <a:t> </a:t>
            </a:r>
            <a:r>
              <a:rPr lang="cs-CZ" sz="2600" dirty="0">
                <a:latin typeface="Arial"/>
                <a:cs typeface="Arial"/>
              </a:rPr>
              <a:t>dávka</a:t>
            </a:r>
            <a:r>
              <a:rPr lang="cs-CZ" sz="2600" spc="-15" dirty="0">
                <a:latin typeface="Arial"/>
                <a:cs typeface="Arial"/>
              </a:rPr>
              <a:t> </a:t>
            </a:r>
            <a:r>
              <a:rPr lang="cs-CZ" sz="2600" spc="-20" dirty="0">
                <a:latin typeface="Arial"/>
                <a:cs typeface="Arial"/>
              </a:rPr>
              <a:t>mezi </a:t>
            </a:r>
            <a:r>
              <a:rPr lang="cs-CZ" sz="2600" dirty="0">
                <a:latin typeface="Arial"/>
                <a:cs typeface="Arial"/>
              </a:rPr>
              <a:t>10</a:t>
            </a:r>
            <a:r>
              <a:rPr lang="cs-CZ" sz="2600" spc="-20" dirty="0">
                <a:latin typeface="Arial"/>
                <a:cs typeface="Arial"/>
              </a:rPr>
              <a:t> </a:t>
            </a:r>
            <a:r>
              <a:rPr lang="cs-CZ" sz="2600" dirty="0">
                <a:latin typeface="Arial"/>
                <a:cs typeface="Arial"/>
              </a:rPr>
              <a:t>–</a:t>
            </a:r>
            <a:r>
              <a:rPr lang="cs-CZ" sz="2600" spc="-20" dirty="0">
                <a:latin typeface="Arial"/>
                <a:cs typeface="Arial"/>
              </a:rPr>
              <a:t> </a:t>
            </a:r>
            <a:r>
              <a:rPr lang="cs-CZ" sz="2600" dirty="0">
                <a:latin typeface="Arial"/>
                <a:cs typeface="Arial"/>
              </a:rPr>
              <a:t>11</a:t>
            </a:r>
            <a:r>
              <a:rPr lang="cs-CZ" sz="2600" spc="-20" dirty="0">
                <a:latin typeface="Arial"/>
                <a:cs typeface="Arial"/>
              </a:rPr>
              <a:t> </a:t>
            </a:r>
            <a:r>
              <a:rPr lang="cs-CZ" sz="2600" spc="-10" dirty="0">
                <a:latin typeface="Arial"/>
                <a:cs typeface="Arial"/>
              </a:rPr>
              <a:t>rokem.</a:t>
            </a:r>
            <a:endParaRPr lang="cs-CZ" sz="2600" dirty="0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215"/>
              </a:spcBef>
              <a:buNone/>
              <a:tabLst>
                <a:tab pos="469265" algn="l"/>
              </a:tabLst>
            </a:pPr>
            <a:r>
              <a:rPr lang="cs-CZ" sz="2600" dirty="0">
                <a:latin typeface="Arial"/>
                <a:cs typeface="Arial"/>
              </a:rPr>
              <a:t>Očkování</a:t>
            </a:r>
            <a:r>
              <a:rPr lang="cs-CZ" sz="2600" spc="-35" dirty="0">
                <a:latin typeface="Arial"/>
                <a:cs typeface="Arial"/>
              </a:rPr>
              <a:t> </a:t>
            </a:r>
            <a:r>
              <a:rPr lang="cs-CZ" sz="2600" dirty="0">
                <a:latin typeface="Arial"/>
                <a:cs typeface="Arial"/>
              </a:rPr>
              <a:t>nechrání</a:t>
            </a:r>
            <a:r>
              <a:rPr lang="cs-CZ" sz="2600" spc="-10" dirty="0">
                <a:latin typeface="Arial"/>
                <a:cs typeface="Arial"/>
              </a:rPr>
              <a:t> </a:t>
            </a:r>
            <a:r>
              <a:rPr lang="cs-CZ" sz="2600" dirty="0">
                <a:latin typeface="Arial"/>
                <a:cs typeface="Arial"/>
              </a:rPr>
              <a:t>na</a:t>
            </a:r>
            <a:r>
              <a:rPr lang="cs-CZ" sz="2600" spc="-10" dirty="0">
                <a:latin typeface="Arial"/>
                <a:cs typeface="Arial"/>
              </a:rPr>
              <a:t> </a:t>
            </a:r>
            <a:r>
              <a:rPr lang="cs-CZ" sz="2600" dirty="0">
                <a:latin typeface="Arial"/>
                <a:cs typeface="Arial"/>
              </a:rPr>
              <a:t>100%</a:t>
            </a:r>
            <a:r>
              <a:rPr lang="cs-CZ" sz="2600" spc="-15" dirty="0">
                <a:latin typeface="Arial"/>
                <a:cs typeface="Arial"/>
              </a:rPr>
              <a:t> </a:t>
            </a:r>
            <a:r>
              <a:rPr lang="cs-CZ" sz="2600" dirty="0">
                <a:latin typeface="Arial"/>
                <a:cs typeface="Arial"/>
              </a:rPr>
              <a:t>(70</a:t>
            </a:r>
            <a:r>
              <a:rPr lang="cs-CZ" sz="2600" spc="-5" dirty="0">
                <a:latin typeface="Arial"/>
                <a:cs typeface="Arial"/>
              </a:rPr>
              <a:t> </a:t>
            </a:r>
            <a:r>
              <a:rPr lang="cs-CZ" sz="2600" dirty="0">
                <a:latin typeface="Arial"/>
                <a:cs typeface="Arial"/>
              </a:rPr>
              <a:t>–</a:t>
            </a:r>
            <a:r>
              <a:rPr lang="cs-CZ" sz="2600" spc="-15" dirty="0">
                <a:latin typeface="Arial"/>
                <a:cs typeface="Arial"/>
              </a:rPr>
              <a:t> </a:t>
            </a:r>
            <a:r>
              <a:rPr lang="cs-CZ" sz="2600" dirty="0">
                <a:latin typeface="Arial"/>
                <a:cs typeface="Arial"/>
              </a:rPr>
              <a:t>80%),</a:t>
            </a:r>
            <a:r>
              <a:rPr lang="cs-CZ" sz="2600" spc="-20" dirty="0">
                <a:latin typeface="Arial"/>
                <a:cs typeface="Arial"/>
              </a:rPr>
              <a:t> </a:t>
            </a:r>
            <a:r>
              <a:rPr lang="cs-CZ" sz="2600" dirty="0">
                <a:latin typeface="Arial"/>
                <a:cs typeface="Arial"/>
              </a:rPr>
              <a:t>ale</a:t>
            </a:r>
            <a:r>
              <a:rPr lang="cs-CZ" sz="2600" spc="-10" dirty="0">
                <a:latin typeface="Arial"/>
                <a:cs typeface="Arial"/>
              </a:rPr>
              <a:t> </a:t>
            </a:r>
            <a:r>
              <a:rPr lang="cs-CZ" sz="2600" dirty="0">
                <a:latin typeface="Arial"/>
                <a:cs typeface="Arial"/>
              </a:rPr>
              <a:t>zabrání</a:t>
            </a:r>
            <a:r>
              <a:rPr lang="cs-CZ" sz="2600" spc="-15" dirty="0">
                <a:latin typeface="Arial"/>
                <a:cs typeface="Arial"/>
              </a:rPr>
              <a:t> </a:t>
            </a:r>
            <a:r>
              <a:rPr lang="cs-CZ" sz="2600" dirty="0">
                <a:latin typeface="Arial"/>
                <a:cs typeface="Arial"/>
              </a:rPr>
              <a:t>aspoň</a:t>
            </a:r>
            <a:r>
              <a:rPr lang="cs-CZ" sz="2600" spc="-5" dirty="0">
                <a:latin typeface="Arial"/>
                <a:cs typeface="Arial"/>
              </a:rPr>
              <a:t> </a:t>
            </a:r>
            <a:r>
              <a:rPr lang="cs-CZ" sz="2600" spc="-10" dirty="0">
                <a:latin typeface="Arial"/>
                <a:cs typeface="Arial"/>
              </a:rPr>
              <a:t>závažnému průběhu.</a:t>
            </a:r>
            <a:endParaRPr lang="cs-CZ" sz="2600" dirty="0">
              <a:latin typeface="Arial"/>
              <a:cs typeface="Arial"/>
            </a:endParaRPr>
          </a:p>
          <a:p>
            <a:pPr marL="12700" marR="533400" indent="0">
              <a:lnSpc>
                <a:spcPts val="3290"/>
              </a:lnSpc>
              <a:spcBef>
                <a:spcPts val="80"/>
              </a:spcBef>
              <a:buNone/>
              <a:tabLst>
                <a:tab pos="469265" algn="l"/>
              </a:tabLst>
            </a:pPr>
            <a:r>
              <a:rPr lang="cs-CZ" sz="2600" dirty="0">
                <a:latin typeface="Arial"/>
                <a:cs typeface="Arial"/>
              </a:rPr>
              <a:t>V</a:t>
            </a:r>
            <a:r>
              <a:rPr lang="cs-CZ" sz="2600" spc="-30" dirty="0">
                <a:latin typeface="Arial"/>
                <a:cs typeface="Arial"/>
              </a:rPr>
              <a:t> </a:t>
            </a:r>
            <a:r>
              <a:rPr lang="cs-CZ" sz="2600" dirty="0">
                <a:latin typeface="Arial"/>
                <a:cs typeface="Arial"/>
              </a:rPr>
              <a:t>současnosti</a:t>
            </a:r>
            <a:r>
              <a:rPr lang="cs-CZ" sz="2600" spc="-5" dirty="0">
                <a:latin typeface="Arial"/>
                <a:cs typeface="Arial"/>
              </a:rPr>
              <a:t> </a:t>
            </a:r>
            <a:r>
              <a:rPr lang="cs-CZ" sz="2600" dirty="0">
                <a:latin typeface="Arial"/>
                <a:cs typeface="Arial"/>
              </a:rPr>
              <a:t>doporučována</a:t>
            </a:r>
            <a:r>
              <a:rPr lang="cs-CZ" sz="2600" spc="10" dirty="0">
                <a:latin typeface="Arial"/>
                <a:cs typeface="Arial"/>
              </a:rPr>
              <a:t> </a:t>
            </a:r>
            <a:r>
              <a:rPr lang="cs-CZ" sz="2600" dirty="0">
                <a:latin typeface="Arial"/>
                <a:cs typeface="Arial"/>
              </a:rPr>
              <a:t>i</a:t>
            </a:r>
            <a:r>
              <a:rPr lang="cs-CZ" sz="2600" spc="-20" dirty="0">
                <a:latin typeface="Arial"/>
                <a:cs typeface="Arial"/>
              </a:rPr>
              <a:t> </a:t>
            </a:r>
            <a:r>
              <a:rPr lang="cs-CZ" sz="2600" dirty="0">
                <a:latin typeface="Arial"/>
                <a:cs typeface="Arial"/>
              </a:rPr>
              <a:t>vakcinace dospělých</a:t>
            </a:r>
            <a:r>
              <a:rPr lang="cs-CZ" sz="2600" spc="5" dirty="0">
                <a:latin typeface="Arial"/>
                <a:cs typeface="Arial"/>
              </a:rPr>
              <a:t> </a:t>
            </a:r>
            <a:r>
              <a:rPr lang="cs-CZ" sz="2600" dirty="0">
                <a:latin typeface="Arial"/>
                <a:cs typeface="Arial"/>
              </a:rPr>
              <a:t>a</a:t>
            </a:r>
            <a:r>
              <a:rPr lang="cs-CZ" sz="2600" spc="-20" dirty="0">
                <a:latin typeface="Arial"/>
                <a:cs typeface="Arial"/>
              </a:rPr>
              <a:t> </a:t>
            </a:r>
            <a:r>
              <a:rPr lang="cs-CZ" sz="2600" dirty="0">
                <a:latin typeface="Arial"/>
                <a:cs typeface="Arial"/>
              </a:rPr>
              <a:t>zejména</a:t>
            </a:r>
            <a:r>
              <a:rPr lang="cs-CZ" sz="2600" spc="-15" dirty="0">
                <a:latin typeface="Arial"/>
                <a:cs typeface="Arial"/>
              </a:rPr>
              <a:t> </a:t>
            </a:r>
            <a:r>
              <a:rPr lang="cs-CZ" sz="2600" b="1" dirty="0">
                <a:latin typeface="Arial"/>
                <a:cs typeface="Arial"/>
              </a:rPr>
              <a:t>žen</a:t>
            </a:r>
            <a:r>
              <a:rPr lang="cs-CZ" sz="2600" b="1" spc="-15" dirty="0">
                <a:latin typeface="Arial"/>
                <a:cs typeface="Arial"/>
              </a:rPr>
              <a:t> </a:t>
            </a:r>
            <a:r>
              <a:rPr lang="cs-CZ" sz="2600" b="1" spc="-20" dirty="0">
                <a:latin typeface="Arial"/>
                <a:cs typeface="Arial"/>
              </a:rPr>
              <a:t>v graviditě.</a:t>
            </a:r>
            <a:endParaRPr lang="cs-CZ" sz="2600" b="1" dirty="0">
              <a:latin typeface="Arial"/>
              <a:cs typeface="Arial"/>
            </a:endParaRP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19190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5644602-3051-769D-0EBA-4EC7267555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7B97D17-81EE-2940-11A0-71EB0CD18A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0F2D5AD-50A6-BC60-FC28-8CE23FF7F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231728"/>
            <a:ext cx="10753200" cy="451576"/>
          </a:xfrm>
        </p:spPr>
        <p:txBody>
          <a:bodyPr/>
          <a:lstStyle/>
          <a:p>
            <a:pPr algn="ctr"/>
            <a:r>
              <a:rPr lang="cs-CZ" dirty="0" err="1"/>
              <a:t>Pertusse</a:t>
            </a:r>
            <a:r>
              <a:rPr lang="cs-CZ" dirty="0"/>
              <a:t> – rizikové skupiny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02B3915-63EF-B266-4A4B-F3B6D12385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sz="1100" dirty="0"/>
          </a:p>
          <a:p>
            <a:pPr marL="72000" indent="0">
              <a:buNone/>
            </a:pPr>
            <a:r>
              <a:rPr lang="cs-CZ" sz="1100" dirty="0"/>
              <a:t>Zdroj obr.: </a:t>
            </a:r>
            <a:r>
              <a:rPr lang="cs-CZ" sz="1100" dirty="0">
                <a:solidFill>
                  <a:schemeClr val="tx1"/>
                </a:solidFill>
              </a:rPr>
              <a:t>https://dphhs.mt.gov/publichealth/cdepi/diseases/pertussis </a:t>
            </a:r>
          </a:p>
          <a:p>
            <a:pPr marL="72000" indent="0">
              <a:buNone/>
            </a:pP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E441748-1415-B659-F562-579749929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00" y="1101164"/>
            <a:ext cx="10645463" cy="465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372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0473298-CB58-A53B-5F84-7A373E6795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47E92EE-830B-E2A2-6181-C62D75924F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61C6F94-5748-38D5-AAA4-ED9A4023F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74424"/>
            <a:ext cx="10753200" cy="451576"/>
          </a:xfrm>
        </p:spPr>
        <p:txBody>
          <a:bodyPr/>
          <a:lstStyle/>
          <a:p>
            <a:pPr algn="ctr"/>
            <a:r>
              <a:rPr lang="cs-CZ" sz="4400" dirty="0"/>
              <a:t>Význam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0F99F6C-147E-A56A-FC0A-4BA59B0A7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73693"/>
            <a:ext cx="10332699" cy="4358307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335"/>
              </a:spcBef>
              <a:buNone/>
            </a:pPr>
            <a:r>
              <a:rPr lang="cs-CZ" sz="2800" dirty="0">
                <a:latin typeface="Arial"/>
                <a:cs typeface="Arial"/>
              </a:rPr>
              <a:t>Jsou</a:t>
            </a:r>
            <a:r>
              <a:rPr lang="cs-CZ" sz="2800" spc="-110" dirty="0">
                <a:latin typeface="Arial"/>
                <a:cs typeface="Arial"/>
              </a:rPr>
              <a:t> </a:t>
            </a:r>
            <a:r>
              <a:rPr lang="cs-CZ" sz="2800" dirty="0">
                <a:solidFill>
                  <a:srgbClr val="FF0000"/>
                </a:solidFill>
                <a:latin typeface="Arial"/>
                <a:cs typeface="Arial"/>
              </a:rPr>
              <a:t>nejčastějším</a:t>
            </a:r>
            <a:r>
              <a:rPr lang="cs-CZ" sz="2800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lidským</a:t>
            </a:r>
            <a:r>
              <a:rPr lang="cs-CZ" sz="2800" spc="-6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onemocněním</a:t>
            </a:r>
            <a:r>
              <a:rPr lang="cs-CZ" sz="2800" spc="-4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(v</a:t>
            </a:r>
            <a:r>
              <a:rPr lang="cs-CZ" sz="2800" spc="-6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ČR</a:t>
            </a:r>
            <a:r>
              <a:rPr lang="cs-CZ" sz="2800" spc="-6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5</a:t>
            </a:r>
            <a:r>
              <a:rPr lang="cs-CZ" sz="2800" spc="-3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–</a:t>
            </a:r>
            <a:r>
              <a:rPr lang="cs-CZ" sz="2800" spc="-5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6</a:t>
            </a:r>
            <a:r>
              <a:rPr lang="cs-CZ" sz="2800" spc="-7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mil./rok,</a:t>
            </a:r>
            <a:r>
              <a:rPr lang="cs-CZ" sz="2800" spc="-65" dirty="0">
                <a:latin typeface="Arial"/>
                <a:cs typeface="Arial"/>
              </a:rPr>
              <a:t> </a:t>
            </a:r>
            <a:r>
              <a:rPr lang="cs-CZ" sz="2800" spc="-25" dirty="0">
                <a:latin typeface="Arial"/>
                <a:cs typeface="Arial"/>
              </a:rPr>
              <a:t>50</a:t>
            </a:r>
            <a:endParaRPr lang="cs-CZ" sz="2800" dirty="0">
              <a:latin typeface="Arial"/>
              <a:cs typeface="Arial"/>
            </a:endParaRPr>
          </a:p>
          <a:p>
            <a:pPr marL="12405" indent="0">
              <a:lnSpc>
                <a:spcPct val="100000"/>
              </a:lnSpc>
              <a:spcBef>
                <a:spcPts val="240"/>
              </a:spcBef>
              <a:buNone/>
            </a:pPr>
            <a:r>
              <a:rPr lang="cs-CZ" sz="2800" dirty="0">
                <a:latin typeface="Arial"/>
                <a:cs typeface="Arial"/>
              </a:rPr>
              <a:t>–</a:t>
            </a:r>
            <a:r>
              <a:rPr lang="cs-CZ" sz="2800" spc="-4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60%</a:t>
            </a:r>
            <a:r>
              <a:rPr lang="cs-CZ" sz="2800" spc="-5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všech</a:t>
            </a:r>
            <a:r>
              <a:rPr lang="cs-CZ" sz="2800" spc="-55" dirty="0">
                <a:latin typeface="Arial"/>
                <a:cs typeface="Arial"/>
              </a:rPr>
              <a:t> </a:t>
            </a:r>
            <a:r>
              <a:rPr lang="cs-CZ" sz="2800" spc="-10" dirty="0">
                <a:latin typeface="Arial"/>
                <a:cs typeface="Arial"/>
              </a:rPr>
              <a:t>onemocnění).</a:t>
            </a:r>
          </a:p>
          <a:p>
            <a:pPr marL="12405" indent="0">
              <a:lnSpc>
                <a:spcPct val="100000"/>
              </a:lnSpc>
              <a:spcBef>
                <a:spcPts val="240"/>
              </a:spcBef>
              <a:buNone/>
            </a:pPr>
            <a:endParaRPr lang="cs-CZ" sz="2800" spc="-10" dirty="0">
              <a:latin typeface="Arial"/>
              <a:cs typeface="Arial"/>
            </a:endParaRPr>
          </a:p>
          <a:p>
            <a:pPr marL="12405" indent="0">
              <a:lnSpc>
                <a:spcPct val="100000"/>
              </a:lnSpc>
              <a:spcBef>
                <a:spcPts val="240"/>
              </a:spcBef>
              <a:buNone/>
            </a:pPr>
            <a:r>
              <a:rPr lang="cs-CZ" spc="-10" dirty="0">
                <a:latin typeface="Arial"/>
                <a:cs typeface="Arial"/>
              </a:rPr>
              <a:t>Postihují</a:t>
            </a:r>
            <a:r>
              <a:rPr lang="cs-CZ" sz="2800" dirty="0">
                <a:latin typeface="Arial"/>
                <a:cs typeface="Arial"/>
              </a:rPr>
              <a:t> všechny věkové skupiny obyvatelstva</a:t>
            </a:r>
          </a:p>
          <a:p>
            <a:pPr marL="469265" marR="541020" indent="-457200">
              <a:lnSpc>
                <a:spcPts val="3600"/>
              </a:lnSpc>
              <a:spcBef>
                <a:spcPts val="160"/>
              </a:spcBef>
              <a:buFontTx/>
              <a:buChar char="-"/>
            </a:pPr>
            <a:r>
              <a:rPr lang="cs-CZ" dirty="0">
                <a:latin typeface="Arial"/>
                <a:cs typeface="Arial"/>
              </a:rPr>
              <a:t>častěji onemocnění děti</a:t>
            </a:r>
            <a:endParaRPr lang="cs-CZ" sz="2800" dirty="0">
              <a:latin typeface="Arial"/>
              <a:cs typeface="Arial"/>
            </a:endParaRPr>
          </a:p>
          <a:p>
            <a:pPr marL="469265" marR="541020" indent="-457200">
              <a:spcBef>
                <a:spcPts val="160"/>
              </a:spcBef>
              <a:buFontTx/>
              <a:buChar char="-"/>
            </a:pPr>
            <a:r>
              <a:rPr lang="cs-CZ" dirty="0">
                <a:latin typeface="Arial"/>
                <a:cs typeface="Arial"/>
              </a:rPr>
              <a:t>j</a:t>
            </a:r>
            <a:r>
              <a:rPr lang="cs-CZ" sz="2800" dirty="0">
                <a:latin typeface="Arial"/>
                <a:cs typeface="Arial"/>
              </a:rPr>
              <a:t>sou nejčastější příčinou pracovní neschopnosti a absence ve škole</a:t>
            </a:r>
          </a:p>
          <a:p>
            <a:pPr marL="469265" marR="541020" indent="-457200">
              <a:lnSpc>
                <a:spcPts val="3600"/>
              </a:lnSpc>
              <a:spcBef>
                <a:spcPts val="160"/>
              </a:spcBef>
              <a:buFontTx/>
              <a:buChar char="-"/>
            </a:pPr>
            <a:r>
              <a:rPr lang="cs-CZ" sz="2800" dirty="0">
                <a:latin typeface="Arial"/>
                <a:cs typeface="Arial"/>
              </a:rPr>
              <a:t>představují velmi závažný zdravotní i ekonomický problém.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12283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276B610-EE2D-2A05-4CAF-E20DFFC0A6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11B3988-C98F-A641-BCB4-F67D8E5693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20E46A-957B-CE91-A26D-D24B5F6DD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378000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Pneumokoky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67BC55B-52ED-845D-1D8F-B263B9934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088320"/>
            <a:ext cx="10753200" cy="413999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585"/>
              </a:spcBef>
              <a:buNone/>
              <a:tabLst>
                <a:tab pos="469265" algn="l"/>
                <a:tab pos="8847455" algn="l"/>
              </a:tabLst>
            </a:pPr>
            <a:r>
              <a:rPr lang="cs-CZ" dirty="0">
                <a:solidFill>
                  <a:srgbClr val="FF0000"/>
                </a:solidFill>
                <a:latin typeface="Arial"/>
                <a:cs typeface="Arial"/>
              </a:rPr>
              <a:t>Původce:</a:t>
            </a:r>
            <a:r>
              <a:rPr lang="cs-CZ" spc="-1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cs-CZ" i="1" dirty="0">
                <a:latin typeface="Arial"/>
                <a:cs typeface="Arial"/>
              </a:rPr>
              <a:t>Streptococcus</a:t>
            </a:r>
            <a:r>
              <a:rPr lang="cs-CZ" i="1" spc="-150" dirty="0">
                <a:latin typeface="Arial"/>
                <a:cs typeface="Arial"/>
              </a:rPr>
              <a:t> </a:t>
            </a:r>
            <a:r>
              <a:rPr lang="cs-CZ" i="1" dirty="0" err="1">
                <a:latin typeface="Arial"/>
                <a:cs typeface="Arial"/>
              </a:rPr>
              <a:t>pneumoniae</a:t>
            </a:r>
            <a:r>
              <a:rPr lang="cs-CZ" i="1" spc="-114" dirty="0">
                <a:latin typeface="Arial"/>
                <a:cs typeface="Arial"/>
              </a:rPr>
              <a:t> </a:t>
            </a:r>
            <a:r>
              <a:rPr lang="cs-CZ" spc="-10" dirty="0">
                <a:latin typeface="Arial"/>
                <a:cs typeface="Arial"/>
              </a:rPr>
              <a:t>(pneumokok), </a:t>
            </a:r>
            <a:r>
              <a:rPr lang="cs-CZ" dirty="0">
                <a:latin typeface="Arial"/>
                <a:cs typeface="Arial"/>
              </a:rPr>
              <a:t>90</a:t>
            </a:r>
            <a:r>
              <a:rPr lang="cs-CZ" spc="-25" dirty="0">
                <a:latin typeface="Arial"/>
                <a:cs typeface="Arial"/>
              </a:rPr>
              <a:t> </a:t>
            </a:r>
            <a:r>
              <a:rPr lang="cs-CZ" spc="-20" dirty="0">
                <a:latin typeface="Arial"/>
                <a:cs typeface="Arial"/>
              </a:rPr>
              <a:t>typů</a:t>
            </a:r>
          </a:p>
          <a:p>
            <a:pPr marL="0" indent="0">
              <a:lnSpc>
                <a:spcPct val="100000"/>
              </a:lnSpc>
              <a:spcBef>
                <a:spcPts val="585"/>
              </a:spcBef>
              <a:buNone/>
              <a:tabLst>
                <a:tab pos="469265" algn="l"/>
                <a:tab pos="8847455" algn="l"/>
              </a:tabLst>
            </a:pPr>
            <a:r>
              <a:rPr lang="cs-CZ" dirty="0">
                <a:latin typeface="Arial"/>
                <a:cs typeface="Arial"/>
              </a:rPr>
              <a:t>Často</a:t>
            </a:r>
            <a:r>
              <a:rPr lang="cs-CZ" spc="-80" dirty="0">
                <a:latin typeface="Arial"/>
                <a:cs typeface="Arial"/>
              </a:rPr>
              <a:t> </a:t>
            </a:r>
            <a:r>
              <a:rPr lang="cs-CZ" dirty="0">
                <a:latin typeface="Arial"/>
                <a:cs typeface="Arial"/>
              </a:rPr>
              <a:t>osídluje</a:t>
            </a:r>
            <a:r>
              <a:rPr lang="cs-CZ" spc="-90" dirty="0">
                <a:latin typeface="Arial"/>
                <a:cs typeface="Arial"/>
              </a:rPr>
              <a:t> </a:t>
            </a:r>
            <a:r>
              <a:rPr lang="cs-CZ" dirty="0">
                <a:latin typeface="Arial"/>
                <a:cs typeface="Arial"/>
              </a:rPr>
              <a:t>dýchací</a:t>
            </a:r>
            <a:r>
              <a:rPr lang="cs-CZ" spc="-90" dirty="0">
                <a:latin typeface="Arial"/>
                <a:cs typeface="Arial"/>
              </a:rPr>
              <a:t> </a:t>
            </a:r>
            <a:r>
              <a:rPr lang="cs-CZ" spc="-10" dirty="0">
                <a:latin typeface="Arial"/>
                <a:cs typeface="Arial"/>
              </a:rPr>
              <a:t>cesty - </a:t>
            </a:r>
            <a:r>
              <a:rPr lang="cs-CZ" dirty="0">
                <a:latin typeface="Arial"/>
                <a:cs typeface="Arial"/>
              </a:rPr>
              <a:t>jedinec</a:t>
            </a:r>
            <a:r>
              <a:rPr lang="cs-CZ" spc="-55" dirty="0">
                <a:latin typeface="Arial"/>
                <a:cs typeface="Arial"/>
              </a:rPr>
              <a:t> </a:t>
            </a:r>
            <a:r>
              <a:rPr lang="cs-CZ" dirty="0">
                <a:latin typeface="Arial"/>
                <a:cs typeface="Arial"/>
              </a:rPr>
              <a:t>se</a:t>
            </a:r>
            <a:r>
              <a:rPr lang="cs-CZ" spc="-50" dirty="0">
                <a:latin typeface="Arial"/>
                <a:cs typeface="Arial"/>
              </a:rPr>
              <a:t> </a:t>
            </a:r>
            <a:r>
              <a:rPr lang="cs-CZ" dirty="0">
                <a:latin typeface="Arial"/>
                <a:cs typeface="Arial"/>
              </a:rPr>
              <a:t>stává</a:t>
            </a:r>
            <a:r>
              <a:rPr lang="cs-CZ" spc="-80" dirty="0">
                <a:latin typeface="Arial"/>
                <a:cs typeface="Arial"/>
              </a:rPr>
              <a:t> </a:t>
            </a:r>
            <a:r>
              <a:rPr lang="cs-CZ" spc="-10" dirty="0">
                <a:latin typeface="Arial"/>
                <a:cs typeface="Arial"/>
              </a:rPr>
              <a:t>nosičem </a:t>
            </a:r>
            <a:r>
              <a:rPr lang="cs-CZ" dirty="0">
                <a:latin typeface="Arial"/>
                <a:cs typeface="Arial"/>
              </a:rPr>
              <a:t>(zejména</a:t>
            </a:r>
            <a:r>
              <a:rPr lang="cs-CZ" spc="-30" dirty="0">
                <a:latin typeface="Arial"/>
                <a:cs typeface="Arial"/>
              </a:rPr>
              <a:t> </a:t>
            </a:r>
            <a:r>
              <a:rPr lang="cs-CZ" dirty="0">
                <a:latin typeface="Arial"/>
                <a:cs typeface="Arial"/>
              </a:rPr>
              <a:t>děti</a:t>
            </a:r>
            <a:r>
              <a:rPr lang="cs-CZ" spc="-20" dirty="0">
                <a:latin typeface="Arial"/>
                <a:cs typeface="Arial"/>
              </a:rPr>
              <a:t>: </a:t>
            </a:r>
            <a:r>
              <a:rPr lang="cs-CZ" dirty="0">
                <a:latin typeface="Arial"/>
                <a:cs typeface="Arial"/>
              </a:rPr>
              <a:t>20</a:t>
            </a:r>
            <a:r>
              <a:rPr lang="cs-CZ" spc="-35" dirty="0">
                <a:latin typeface="Arial"/>
                <a:cs typeface="Arial"/>
              </a:rPr>
              <a:t> </a:t>
            </a:r>
            <a:r>
              <a:rPr lang="cs-CZ" dirty="0">
                <a:latin typeface="Arial"/>
                <a:cs typeface="Arial"/>
              </a:rPr>
              <a:t>–</a:t>
            </a:r>
            <a:r>
              <a:rPr lang="cs-CZ" spc="-45" dirty="0">
                <a:latin typeface="Arial"/>
                <a:cs typeface="Arial"/>
              </a:rPr>
              <a:t> </a:t>
            </a:r>
            <a:r>
              <a:rPr lang="cs-CZ" spc="-20" dirty="0">
                <a:latin typeface="Arial"/>
                <a:cs typeface="Arial"/>
              </a:rPr>
              <a:t>40%)</a:t>
            </a:r>
            <a:endParaRPr lang="cs-CZ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lang="cs-CZ" dirty="0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5"/>
              </a:spcBef>
              <a:buNone/>
              <a:tabLst>
                <a:tab pos="469265" algn="l"/>
              </a:tabLst>
            </a:pPr>
            <a:r>
              <a:rPr lang="cs-CZ" dirty="0">
                <a:solidFill>
                  <a:srgbClr val="FF0000"/>
                </a:solidFill>
                <a:latin typeface="Arial"/>
                <a:cs typeface="Arial"/>
              </a:rPr>
              <a:t>Přenos:</a:t>
            </a:r>
            <a:r>
              <a:rPr lang="cs-CZ" spc="-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cs-CZ" spc="-10" dirty="0">
                <a:latin typeface="Arial"/>
                <a:cs typeface="Arial"/>
              </a:rPr>
              <a:t>kapénkami</a:t>
            </a:r>
            <a:endParaRPr lang="cs-CZ" dirty="0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465"/>
              </a:spcBef>
              <a:buNone/>
              <a:tabLst>
                <a:tab pos="469265" algn="l"/>
              </a:tabLst>
            </a:pPr>
            <a:r>
              <a:rPr lang="cs-CZ" dirty="0">
                <a:solidFill>
                  <a:srgbClr val="FF0000"/>
                </a:solidFill>
                <a:latin typeface="Arial"/>
                <a:cs typeface="Arial"/>
              </a:rPr>
              <a:t>Zdroj:</a:t>
            </a:r>
            <a:r>
              <a:rPr lang="cs-CZ" spc="-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cs-CZ" dirty="0">
                <a:latin typeface="Arial"/>
                <a:cs typeface="Arial"/>
              </a:rPr>
              <a:t>nemocný</a:t>
            </a:r>
            <a:r>
              <a:rPr lang="cs-CZ" spc="-75" dirty="0">
                <a:latin typeface="Arial"/>
                <a:cs typeface="Arial"/>
              </a:rPr>
              <a:t> </a:t>
            </a:r>
            <a:r>
              <a:rPr lang="cs-CZ" dirty="0">
                <a:latin typeface="Arial"/>
                <a:cs typeface="Arial"/>
              </a:rPr>
              <a:t>člověk,</a:t>
            </a:r>
            <a:r>
              <a:rPr lang="cs-CZ" spc="-80" dirty="0">
                <a:latin typeface="Arial"/>
                <a:cs typeface="Arial"/>
              </a:rPr>
              <a:t> </a:t>
            </a:r>
            <a:r>
              <a:rPr lang="cs-CZ" spc="-10" dirty="0">
                <a:latin typeface="Arial"/>
                <a:cs typeface="Arial"/>
              </a:rPr>
              <a:t>nosič</a:t>
            </a:r>
            <a:endParaRPr lang="cs-CZ" dirty="0">
              <a:latin typeface="Arial"/>
              <a:cs typeface="Arial"/>
            </a:endParaRPr>
          </a:p>
          <a:p>
            <a:pPr marL="12700" marR="624840" indent="0">
              <a:lnSpc>
                <a:spcPct val="113900"/>
              </a:lnSpc>
              <a:spcBef>
                <a:spcPts val="15"/>
              </a:spcBef>
              <a:buNone/>
              <a:tabLst>
                <a:tab pos="469265" algn="l"/>
              </a:tabLst>
            </a:pPr>
            <a:r>
              <a:rPr lang="cs-CZ" dirty="0">
                <a:latin typeface="Arial"/>
                <a:cs typeface="Arial"/>
              </a:rPr>
              <a:t>Vznik</a:t>
            </a:r>
            <a:r>
              <a:rPr lang="cs-CZ" spc="-110" dirty="0">
                <a:latin typeface="Arial"/>
                <a:cs typeface="Arial"/>
              </a:rPr>
              <a:t> </a:t>
            </a:r>
            <a:r>
              <a:rPr lang="cs-CZ" dirty="0">
                <a:latin typeface="Arial"/>
                <a:cs typeface="Arial"/>
              </a:rPr>
              <a:t>onemocnění</a:t>
            </a:r>
            <a:r>
              <a:rPr lang="cs-CZ" spc="-80" dirty="0">
                <a:latin typeface="Arial"/>
                <a:cs typeface="Arial"/>
              </a:rPr>
              <a:t> </a:t>
            </a:r>
            <a:r>
              <a:rPr lang="cs-CZ" dirty="0">
                <a:latin typeface="Arial"/>
                <a:cs typeface="Arial"/>
              </a:rPr>
              <a:t>je</a:t>
            </a:r>
            <a:r>
              <a:rPr lang="cs-CZ" spc="-105" dirty="0">
                <a:latin typeface="Arial"/>
                <a:cs typeface="Arial"/>
              </a:rPr>
              <a:t> </a:t>
            </a:r>
            <a:r>
              <a:rPr lang="cs-CZ" dirty="0">
                <a:latin typeface="Arial"/>
                <a:cs typeface="Arial"/>
              </a:rPr>
              <a:t>usnadněn</a:t>
            </a:r>
            <a:r>
              <a:rPr lang="cs-CZ" spc="-90" dirty="0">
                <a:latin typeface="Arial"/>
                <a:cs typeface="Arial"/>
              </a:rPr>
              <a:t> </a:t>
            </a:r>
            <a:r>
              <a:rPr lang="cs-CZ" dirty="0">
                <a:latin typeface="Arial"/>
                <a:cs typeface="Arial"/>
              </a:rPr>
              <a:t>předchozím</a:t>
            </a:r>
            <a:r>
              <a:rPr lang="cs-CZ" spc="-90" dirty="0">
                <a:latin typeface="Arial"/>
                <a:cs typeface="Arial"/>
              </a:rPr>
              <a:t> </a:t>
            </a:r>
            <a:r>
              <a:rPr lang="cs-CZ" spc="-10" dirty="0">
                <a:latin typeface="Arial"/>
                <a:cs typeface="Arial"/>
              </a:rPr>
              <a:t>poškozením </a:t>
            </a:r>
            <a:r>
              <a:rPr lang="cs-CZ" dirty="0">
                <a:latin typeface="Arial"/>
                <a:cs typeface="Arial"/>
              </a:rPr>
              <a:t>řasinkového</a:t>
            </a:r>
            <a:r>
              <a:rPr lang="cs-CZ" spc="-85" dirty="0">
                <a:latin typeface="Arial"/>
                <a:cs typeface="Arial"/>
              </a:rPr>
              <a:t> </a:t>
            </a:r>
            <a:r>
              <a:rPr lang="cs-CZ" dirty="0">
                <a:latin typeface="Arial"/>
                <a:cs typeface="Arial"/>
              </a:rPr>
              <a:t>epitelu</a:t>
            </a:r>
            <a:r>
              <a:rPr lang="cs-CZ" spc="-85" dirty="0">
                <a:latin typeface="Arial"/>
                <a:cs typeface="Arial"/>
              </a:rPr>
              <a:t> </a:t>
            </a:r>
            <a:r>
              <a:rPr lang="cs-CZ" dirty="0">
                <a:latin typeface="Arial"/>
                <a:cs typeface="Arial"/>
              </a:rPr>
              <a:t>(u</a:t>
            </a:r>
            <a:r>
              <a:rPr lang="cs-CZ" spc="-80" dirty="0">
                <a:latin typeface="Arial"/>
                <a:cs typeface="Arial"/>
              </a:rPr>
              <a:t> </a:t>
            </a:r>
            <a:r>
              <a:rPr lang="cs-CZ" dirty="0">
                <a:latin typeface="Arial"/>
                <a:cs typeface="Arial"/>
              </a:rPr>
              <a:t>kuřáků,</a:t>
            </a:r>
            <a:r>
              <a:rPr lang="cs-CZ" spc="-85" dirty="0">
                <a:latin typeface="Arial"/>
                <a:cs typeface="Arial"/>
              </a:rPr>
              <a:t> </a:t>
            </a:r>
            <a:r>
              <a:rPr lang="cs-CZ" spc="-10" dirty="0">
                <a:latin typeface="Arial"/>
                <a:cs typeface="Arial"/>
              </a:rPr>
              <a:t>viróza,…).</a:t>
            </a:r>
            <a:endParaRPr lang="cs-CZ" dirty="0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470"/>
              </a:spcBef>
              <a:buNone/>
              <a:tabLst>
                <a:tab pos="469265" algn="l"/>
              </a:tabLst>
            </a:pPr>
            <a:r>
              <a:rPr lang="cs-CZ" dirty="0">
                <a:solidFill>
                  <a:srgbClr val="FF0000"/>
                </a:solidFill>
                <a:latin typeface="Arial"/>
                <a:cs typeface="Arial"/>
              </a:rPr>
              <a:t>Inkubační</a:t>
            </a:r>
            <a:r>
              <a:rPr lang="cs-CZ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cs-CZ" dirty="0">
                <a:solidFill>
                  <a:srgbClr val="FF0000"/>
                </a:solidFill>
                <a:latin typeface="Arial"/>
                <a:cs typeface="Arial"/>
              </a:rPr>
              <a:t>doba</a:t>
            </a:r>
            <a:r>
              <a:rPr lang="cs-CZ" dirty="0">
                <a:latin typeface="Arial"/>
                <a:cs typeface="Arial"/>
              </a:rPr>
              <a:t>:</a:t>
            </a:r>
            <a:r>
              <a:rPr lang="cs-CZ" spc="-45" dirty="0">
                <a:latin typeface="Arial"/>
                <a:cs typeface="Arial"/>
              </a:rPr>
              <a:t> </a:t>
            </a:r>
            <a:r>
              <a:rPr lang="cs-CZ" dirty="0">
                <a:latin typeface="Arial"/>
                <a:cs typeface="Arial"/>
              </a:rPr>
              <a:t>1</a:t>
            </a:r>
            <a:r>
              <a:rPr lang="cs-CZ" spc="-40" dirty="0">
                <a:latin typeface="Arial"/>
                <a:cs typeface="Arial"/>
              </a:rPr>
              <a:t> </a:t>
            </a:r>
            <a:r>
              <a:rPr lang="cs-CZ" dirty="0">
                <a:latin typeface="Arial"/>
                <a:cs typeface="Arial"/>
              </a:rPr>
              <a:t>–</a:t>
            </a:r>
            <a:r>
              <a:rPr lang="cs-CZ" spc="-40" dirty="0">
                <a:latin typeface="Arial"/>
                <a:cs typeface="Arial"/>
              </a:rPr>
              <a:t> </a:t>
            </a:r>
            <a:r>
              <a:rPr lang="cs-CZ" dirty="0">
                <a:latin typeface="Arial"/>
                <a:cs typeface="Arial"/>
              </a:rPr>
              <a:t>3</a:t>
            </a:r>
            <a:r>
              <a:rPr lang="cs-CZ" spc="-45" dirty="0">
                <a:latin typeface="Arial"/>
                <a:cs typeface="Arial"/>
              </a:rPr>
              <a:t> </a:t>
            </a:r>
            <a:r>
              <a:rPr lang="cs-CZ" spc="-25" dirty="0">
                <a:latin typeface="Arial"/>
                <a:cs typeface="Arial"/>
              </a:rPr>
              <a:t>dny</a:t>
            </a:r>
            <a:endParaRPr lang="cs-CZ" dirty="0">
              <a:latin typeface="Arial"/>
              <a:cs typeface="Arial"/>
            </a:endParaRP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93088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A669352-C4A5-3348-94CD-4359873231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B95AF64-36BB-E2B6-8BB0-4E099C98DC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FCA147F-1F95-53F0-23E4-F3F5B11BE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74424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Pneumokokové nákazy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3BC2386-8EDF-24CF-4520-A2FA0812D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59001"/>
            <a:ext cx="10753200" cy="4139998"/>
          </a:xfrm>
        </p:spPr>
        <p:txBody>
          <a:bodyPr/>
          <a:lstStyle/>
          <a:p>
            <a:pPr marL="12700" marR="553085" indent="0">
              <a:lnSpc>
                <a:spcPct val="114300"/>
              </a:lnSpc>
              <a:spcBef>
                <a:spcPts val="105"/>
              </a:spcBef>
              <a:buNone/>
              <a:tabLst>
                <a:tab pos="469265" algn="l"/>
              </a:tabLst>
            </a:pPr>
            <a:r>
              <a:rPr lang="cs-CZ" sz="2800" dirty="0">
                <a:latin typeface="Arial"/>
                <a:cs typeface="Arial"/>
              </a:rPr>
              <a:t>Pneumokoky</a:t>
            </a:r>
            <a:r>
              <a:rPr lang="cs-CZ" sz="2800" spc="-8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mohou</a:t>
            </a:r>
            <a:r>
              <a:rPr lang="cs-CZ" sz="2800" spc="-8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vyvolat</a:t>
            </a:r>
            <a:r>
              <a:rPr lang="cs-CZ" sz="2800" spc="-10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těžké</a:t>
            </a:r>
            <a:r>
              <a:rPr lang="cs-CZ" sz="2800" spc="-11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lokální</a:t>
            </a:r>
            <a:r>
              <a:rPr lang="cs-CZ" sz="2800" spc="-9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infekce:</a:t>
            </a:r>
            <a:r>
              <a:rPr lang="cs-CZ" sz="2800" spc="-55" dirty="0">
                <a:latin typeface="Arial"/>
                <a:cs typeface="Arial"/>
              </a:rPr>
              <a:t> </a:t>
            </a:r>
            <a:r>
              <a:rPr lang="cs-CZ" sz="2800" spc="-10" dirty="0">
                <a:latin typeface="Arial"/>
                <a:cs typeface="Arial"/>
              </a:rPr>
              <a:t>sinusitidy, </a:t>
            </a:r>
            <a:r>
              <a:rPr lang="cs-CZ" sz="2800" dirty="0">
                <a:latin typeface="Arial"/>
                <a:cs typeface="Arial"/>
              </a:rPr>
              <a:t>zánět</a:t>
            </a:r>
            <a:r>
              <a:rPr lang="cs-CZ" sz="2800" spc="-9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středouší,</a:t>
            </a:r>
            <a:r>
              <a:rPr lang="cs-CZ" sz="2800" spc="-90" dirty="0">
                <a:latin typeface="Arial"/>
                <a:cs typeface="Arial"/>
              </a:rPr>
              <a:t> </a:t>
            </a:r>
            <a:r>
              <a:rPr lang="cs-CZ" sz="2800" spc="-10" dirty="0">
                <a:latin typeface="Arial"/>
                <a:cs typeface="Arial"/>
              </a:rPr>
              <a:t>pneumonie.</a:t>
            </a:r>
            <a:endParaRPr lang="cs-CZ" spc="-10" dirty="0">
              <a:latin typeface="Arial"/>
              <a:cs typeface="Arial"/>
            </a:endParaRPr>
          </a:p>
          <a:p>
            <a:pPr marL="12700" marR="553085" indent="0">
              <a:lnSpc>
                <a:spcPct val="114300"/>
              </a:lnSpc>
              <a:spcBef>
                <a:spcPts val="105"/>
              </a:spcBef>
              <a:buNone/>
              <a:tabLst>
                <a:tab pos="469265" algn="l"/>
              </a:tabLst>
            </a:pPr>
            <a:r>
              <a:rPr lang="cs-CZ" sz="2800" spc="-10" dirty="0">
                <a:latin typeface="Arial"/>
                <a:cs typeface="Arial"/>
              </a:rPr>
              <a:t>T</a:t>
            </a:r>
            <a:r>
              <a:rPr lang="cs-CZ" sz="2800" dirty="0">
                <a:latin typeface="Arial"/>
                <a:cs typeface="Arial"/>
              </a:rPr>
              <a:t>aké</a:t>
            </a:r>
            <a:r>
              <a:rPr lang="cs-CZ" sz="2800" spc="-10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snadno</a:t>
            </a:r>
            <a:r>
              <a:rPr lang="cs-CZ" sz="2800" spc="-8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pronikají</a:t>
            </a:r>
            <a:r>
              <a:rPr lang="cs-CZ" sz="2800" spc="-9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do</a:t>
            </a:r>
            <a:r>
              <a:rPr lang="cs-CZ" sz="2800" spc="-8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krevního</a:t>
            </a:r>
            <a:r>
              <a:rPr lang="cs-CZ" sz="2800" spc="-10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řečiště</a:t>
            </a:r>
            <a:r>
              <a:rPr lang="cs-CZ" sz="2800" spc="-95" dirty="0">
                <a:latin typeface="Arial"/>
                <a:cs typeface="Arial"/>
              </a:rPr>
              <a:t> </a:t>
            </a:r>
            <a:r>
              <a:rPr lang="cs-CZ" sz="2800" spc="-50" dirty="0">
                <a:latin typeface="Arial"/>
                <a:cs typeface="Arial"/>
              </a:rPr>
              <a:t>a </a:t>
            </a:r>
            <a:r>
              <a:rPr lang="cs-CZ" sz="2800" dirty="0">
                <a:latin typeface="Arial"/>
                <a:cs typeface="Arial"/>
              </a:rPr>
              <a:t>způsobují</a:t>
            </a:r>
            <a:r>
              <a:rPr lang="cs-CZ" sz="2800" spc="-8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sepsi,</a:t>
            </a:r>
            <a:r>
              <a:rPr lang="cs-CZ" sz="2800" spc="-10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meningitidu,</a:t>
            </a:r>
            <a:r>
              <a:rPr lang="cs-CZ" sz="2800" spc="-75" dirty="0">
                <a:latin typeface="Arial"/>
                <a:cs typeface="Arial"/>
              </a:rPr>
              <a:t> </a:t>
            </a:r>
            <a:r>
              <a:rPr lang="cs-CZ" sz="2800" spc="-10" dirty="0">
                <a:latin typeface="Arial"/>
                <a:cs typeface="Arial"/>
              </a:rPr>
              <a:t>endokarditidu.</a:t>
            </a:r>
            <a:endParaRPr lang="cs-CZ" sz="2800" dirty="0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265"/>
              </a:spcBef>
              <a:buNone/>
              <a:tabLst>
                <a:tab pos="469265" algn="l"/>
              </a:tabLst>
            </a:pPr>
            <a:r>
              <a:rPr lang="cs-CZ" sz="2800" dirty="0">
                <a:latin typeface="Arial"/>
                <a:cs typeface="Arial"/>
              </a:rPr>
              <a:t>Nejvíce</a:t>
            </a:r>
            <a:r>
              <a:rPr lang="cs-CZ" sz="2800" spc="-7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ohroženy</a:t>
            </a:r>
            <a:r>
              <a:rPr lang="cs-CZ" sz="2800" spc="-4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jsou</a:t>
            </a:r>
            <a:r>
              <a:rPr lang="cs-CZ" sz="2800" spc="-55" dirty="0">
                <a:latin typeface="Arial"/>
                <a:cs typeface="Arial"/>
              </a:rPr>
              <a:t> </a:t>
            </a:r>
            <a:r>
              <a:rPr lang="cs-CZ" sz="2800" b="1" dirty="0">
                <a:latin typeface="Arial"/>
                <a:cs typeface="Arial"/>
              </a:rPr>
              <a:t>malé</a:t>
            </a:r>
            <a:r>
              <a:rPr lang="cs-CZ" sz="2800" b="1" spc="-70" dirty="0">
                <a:latin typeface="Arial"/>
                <a:cs typeface="Arial"/>
              </a:rPr>
              <a:t> </a:t>
            </a:r>
            <a:r>
              <a:rPr lang="cs-CZ" sz="2800" b="1" dirty="0">
                <a:latin typeface="Arial"/>
                <a:cs typeface="Arial"/>
              </a:rPr>
              <a:t>děti,</a:t>
            </a:r>
            <a:r>
              <a:rPr lang="cs-CZ" sz="2800" b="1" spc="-60" dirty="0">
                <a:latin typeface="Arial"/>
                <a:cs typeface="Arial"/>
              </a:rPr>
              <a:t> </a:t>
            </a:r>
            <a:r>
              <a:rPr lang="cs-CZ" sz="2800" b="1" dirty="0">
                <a:latin typeface="Arial"/>
                <a:cs typeface="Arial"/>
              </a:rPr>
              <a:t>osoby</a:t>
            </a:r>
            <a:r>
              <a:rPr lang="cs-CZ" sz="2800" b="1" spc="-70" dirty="0">
                <a:latin typeface="Arial"/>
                <a:cs typeface="Arial"/>
              </a:rPr>
              <a:t> </a:t>
            </a:r>
            <a:r>
              <a:rPr lang="cs-CZ" sz="2800" b="1" dirty="0">
                <a:latin typeface="Arial"/>
                <a:cs typeface="Arial"/>
              </a:rPr>
              <a:t>starší</a:t>
            </a:r>
            <a:r>
              <a:rPr lang="cs-CZ" sz="2800" b="1" spc="-65" dirty="0">
                <a:latin typeface="Arial"/>
                <a:cs typeface="Arial"/>
              </a:rPr>
              <a:t> </a:t>
            </a:r>
            <a:r>
              <a:rPr lang="cs-CZ" sz="2800" b="1" dirty="0">
                <a:latin typeface="Arial"/>
                <a:cs typeface="Arial"/>
              </a:rPr>
              <a:t>60</a:t>
            </a:r>
            <a:r>
              <a:rPr lang="cs-CZ" sz="2800" b="1" spc="-60" dirty="0">
                <a:latin typeface="Arial"/>
                <a:cs typeface="Arial"/>
              </a:rPr>
              <a:t> </a:t>
            </a:r>
            <a:r>
              <a:rPr lang="cs-CZ" sz="2800" b="1" dirty="0">
                <a:latin typeface="Arial"/>
                <a:cs typeface="Arial"/>
              </a:rPr>
              <a:t>let</a:t>
            </a:r>
            <a:r>
              <a:rPr lang="cs-CZ" sz="2800" dirty="0">
                <a:latin typeface="Arial"/>
                <a:cs typeface="Arial"/>
              </a:rPr>
              <a:t>,</a:t>
            </a:r>
            <a:r>
              <a:rPr lang="cs-CZ" sz="2800" spc="-6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lidé</a:t>
            </a:r>
            <a:r>
              <a:rPr lang="cs-CZ" sz="2800" spc="-50" dirty="0">
                <a:latin typeface="Arial"/>
                <a:cs typeface="Arial"/>
              </a:rPr>
              <a:t> </a:t>
            </a:r>
            <a:r>
              <a:rPr lang="cs-CZ" sz="2800" spc="-25" dirty="0">
                <a:latin typeface="Arial"/>
                <a:cs typeface="Arial"/>
              </a:rPr>
              <a:t>se</a:t>
            </a:r>
            <a:r>
              <a:rPr lang="cs-CZ" spc="-2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závažným</a:t>
            </a:r>
            <a:r>
              <a:rPr lang="cs-CZ" sz="2800" spc="-14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chronickým</a:t>
            </a:r>
            <a:r>
              <a:rPr lang="cs-CZ" sz="2800" spc="-145" dirty="0">
                <a:latin typeface="Arial"/>
                <a:cs typeface="Arial"/>
              </a:rPr>
              <a:t> </a:t>
            </a:r>
            <a:r>
              <a:rPr lang="cs-CZ" sz="2800" spc="-10" dirty="0">
                <a:latin typeface="Arial"/>
                <a:cs typeface="Arial"/>
              </a:rPr>
              <a:t>onemocněním.</a:t>
            </a:r>
            <a:endParaRPr lang="cs-CZ" sz="2800" dirty="0">
              <a:latin typeface="Arial"/>
              <a:cs typeface="Arial"/>
            </a:endParaRPr>
          </a:p>
          <a:p>
            <a:pPr marL="12700" marR="5080" indent="0">
              <a:lnSpc>
                <a:spcPct val="113900"/>
              </a:lnSpc>
              <a:spcBef>
                <a:spcPts val="15"/>
              </a:spcBef>
              <a:buNone/>
              <a:tabLst>
                <a:tab pos="469265" algn="l"/>
              </a:tabLst>
            </a:pPr>
            <a:r>
              <a:rPr lang="cs-CZ" sz="2800" b="1" dirty="0">
                <a:latin typeface="Arial"/>
                <a:cs typeface="Arial"/>
              </a:rPr>
              <a:t>Pneumokoková</a:t>
            </a:r>
            <a:r>
              <a:rPr lang="cs-CZ" sz="2800" b="1" spc="-100" dirty="0">
                <a:latin typeface="Arial"/>
                <a:cs typeface="Arial"/>
              </a:rPr>
              <a:t> </a:t>
            </a:r>
            <a:r>
              <a:rPr lang="cs-CZ" sz="2800" b="1" dirty="0">
                <a:latin typeface="Arial"/>
                <a:cs typeface="Arial"/>
              </a:rPr>
              <a:t>pneumonie</a:t>
            </a:r>
            <a:r>
              <a:rPr lang="cs-CZ" sz="2800" b="1" spc="-85" dirty="0">
                <a:latin typeface="Arial"/>
                <a:cs typeface="Arial"/>
              </a:rPr>
              <a:t> </a:t>
            </a:r>
            <a:r>
              <a:rPr lang="cs-CZ" sz="2800" b="1" dirty="0">
                <a:latin typeface="Arial"/>
                <a:cs typeface="Arial"/>
              </a:rPr>
              <a:t>je</a:t>
            </a:r>
            <a:r>
              <a:rPr lang="cs-CZ" sz="2800" b="1" spc="-105" dirty="0">
                <a:latin typeface="Arial"/>
                <a:cs typeface="Arial"/>
              </a:rPr>
              <a:t> </a:t>
            </a:r>
            <a:r>
              <a:rPr lang="cs-CZ" sz="2800" b="1" dirty="0">
                <a:latin typeface="Arial"/>
                <a:cs typeface="Arial"/>
              </a:rPr>
              <a:t>nejčastější</a:t>
            </a:r>
            <a:r>
              <a:rPr lang="cs-CZ" sz="2800" b="1" spc="-114" dirty="0">
                <a:latin typeface="Arial"/>
                <a:cs typeface="Arial"/>
              </a:rPr>
              <a:t> </a:t>
            </a:r>
            <a:r>
              <a:rPr lang="cs-CZ" sz="2800" b="1" dirty="0">
                <a:latin typeface="Arial"/>
                <a:cs typeface="Arial"/>
              </a:rPr>
              <a:t>infekční</a:t>
            </a:r>
            <a:r>
              <a:rPr lang="cs-CZ" sz="2800" b="1" spc="-125" dirty="0">
                <a:latin typeface="Arial"/>
                <a:cs typeface="Arial"/>
              </a:rPr>
              <a:t> </a:t>
            </a:r>
            <a:r>
              <a:rPr lang="cs-CZ" sz="2800" b="1" dirty="0">
                <a:latin typeface="Arial"/>
                <a:cs typeface="Arial"/>
              </a:rPr>
              <a:t>příčinou</a:t>
            </a:r>
            <a:r>
              <a:rPr lang="cs-CZ" sz="2800" b="1" spc="-105" dirty="0">
                <a:latin typeface="Arial"/>
                <a:cs typeface="Arial"/>
              </a:rPr>
              <a:t> </a:t>
            </a:r>
            <a:r>
              <a:rPr lang="cs-CZ" sz="2800" b="1" spc="-10" dirty="0">
                <a:latin typeface="Arial"/>
                <a:cs typeface="Arial"/>
              </a:rPr>
              <a:t>úmrtí </a:t>
            </a:r>
            <a:r>
              <a:rPr lang="cs-CZ" sz="2800" b="1" dirty="0">
                <a:latin typeface="Arial"/>
                <a:cs typeface="Arial"/>
              </a:rPr>
              <a:t>u</a:t>
            </a:r>
            <a:r>
              <a:rPr lang="cs-CZ" sz="2800" b="1" spc="-50" dirty="0">
                <a:latin typeface="Arial"/>
                <a:cs typeface="Arial"/>
              </a:rPr>
              <a:t> </a:t>
            </a:r>
            <a:r>
              <a:rPr lang="cs-CZ" sz="2800" b="1" dirty="0">
                <a:latin typeface="Arial"/>
                <a:cs typeface="Arial"/>
              </a:rPr>
              <a:t>starých</a:t>
            </a:r>
            <a:r>
              <a:rPr lang="cs-CZ" sz="2800" b="1" spc="-60" dirty="0">
                <a:latin typeface="Arial"/>
                <a:cs typeface="Arial"/>
              </a:rPr>
              <a:t> </a:t>
            </a:r>
            <a:r>
              <a:rPr lang="cs-CZ" sz="2800" b="1" spc="-20" dirty="0">
                <a:latin typeface="Arial"/>
                <a:cs typeface="Arial"/>
              </a:rPr>
              <a:t>lidí.</a:t>
            </a:r>
            <a:endParaRPr lang="cs-CZ" sz="2800" b="1" dirty="0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470"/>
              </a:spcBef>
              <a:buNone/>
              <a:tabLst>
                <a:tab pos="469265" algn="l"/>
              </a:tabLst>
            </a:pPr>
            <a:r>
              <a:rPr lang="cs-CZ" sz="2800" dirty="0">
                <a:latin typeface="Arial"/>
                <a:cs typeface="Arial"/>
              </a:rPr>
              <a:t>Imunita</a:t>
            </a:r>
            <a:r>
              <a:rPr lang="cs-CZ" sz="2800" spc="-6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vzniká</a:t>
            </a:r>
            <a:r>
              <a:rPr lang="cs-CZ" sz="2800" spc="-7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jen vůči</a:t>
            </a:r>
            <a:r>
              <a:rPr lang="cs-CZ" sz="2800" spc="-6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danému</a:t>
            </a:r>
            <a:r>
              <a:rPr lang="cs-CZ" sz="2800" spc="-50" dirty="0">
                <a:latin typeface="Arial"/>
                <a:cs typeface="Arial"/>
              </a:rPr>
              <a:t> </a:t>
            </a:r>
            <a:r>
              <a:rPr lang="cs-CZ" sz="2800" spc="-10" dirty="0">
                <a:latin typeface="Arial"/>
                <a:cs typeface="Arial"/>
              </a:rPr>
              <a:t>typu.</a:t>
            </a:r>
            <a:endParaRPr lang="cs-CZ" sz="2800" dirty="0">
              <a:latin typeface="Arial"/>
              <a:cs typeface="Arial"/>
            </a:endParaRP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90766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C253915-C64B-494C-4438-E50FF64BE5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34F2481-DC63-CB01-0C9A-BEEC70E430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38CDEE9-C774-0BAC-F94F-AC929FCF4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267238"/>
            <a:ext cx="10753200" cy="451576"/>
          </a:xfrm>
        </p:spPr>
        <p:txBody>
          <a:bodyPr/>
          <a:lstStyle/>
          <a:p>
            <a:pPr algn="ctr"/>
            <a:r>
              <a:rPr lang="cs-CZ" sz="3600" dirty="0"/>
              <a:t>Pneumokokové infekce – specifická prevence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0A149E-294D-CBF5-7D2F-DADBFB703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038687"/>
            <a:ext cx="10753200" cy="4793313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300"/>
              </a:spcBef>
              <a:buNone/>
              <a:tabLst>
                <a:tab pos="469265" algn="l"/>
              </a:tabLst>
            </a:pPr>
            <a:r>
              <a:rPr lang="cs-CZ" sz="2800" dirty="0">
                <a:solidFill>
                  <a:srgbClr val="FF0000"/>
                </a:solidFill>
                <a:latin typeface="Arial"/>
                <a:cs typeface="Arial"/>
              </a:rPr>
              <a:t>Vakcíny</a:t>
            </a:r>
            <a:r>
              <a:rPr lang="cs-CZ" sz="2800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cs-CZ" sz="2800" dirty="0">
                <a:solidFill>
                  <a:srgbClr val="FF0000"/>
                </a:solidFill>
                <a:latin typeface="Arial"/>
                <a:cs typeface="Arial"/>
              </a:rPr>
              <a:t>v</a:t>
            </a:r>
            <a:r>
              <a:rPr lang="cs-CZ" sz="2800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cs-CZ" sz="2800" spc="-25" dirty="0">
                <a:solidFill>
                  <a:srgbClr val="FF0000"/>
                </a:solidFill>
                <a:latin typeface="Arial"/>
                <a:cs typeface="Arial"/>
              </a:rPr>
              <a:t>ČR:</a:t>
            </a:r>
            <a:endParaRPr lang="cs-CZ" sz="2800" dirty="0">
              <a:latin typeface="Arial"/>
              <a:cs typeface="Arial"/>
            </a:endParaRPr>
          </a:p>
          <a:p>
            <a:pPr marL="12064" marR="443230" indent="0">
              <a:lnSpc>
                <a:spcPts val="3600"/>
              </a:lnSpc>
              <a:spcBef>
                <a:spcPts val="160"/>
              </a:spcBef>
              <a:buNone/>
              <a:tabLst>
                <a:tab pos="469265" algn="l"/>
              </a:tabLst>
            </a:pPr>
            <a:r>
              <a:rPr lang="cs-CZ" sz="2800" dirty="0" err="1">
                <a:solidFill>
                  <a:srgbClr val="0000DC"/>
                </a:solidFill>
                <a:latin typeface="Arial"/>
                <a:cs typeface="Arial"/>
              </a:rPr>
              <a:t>Pneumovax</a:t>
            </a:r>
            <a:r>
              <a:rPr lang="cs-CZ" sz="2800" spc="-4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lang="cs-CZ" sz="2800" dirty="0">
                <a:solidFill>
                  <a:srgbClr val="0000DC"/>
                </a:solidFill>
                <a:latin typeface="Arial"/>
                <a:cs typeface="Arial"/>
              </a:rPr>
              <a:t>23</a:t>
            </a:r>
            <a:r>
              <a:rPr lang="cs-CZ" sz="2800" spc="-5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(pro</a:t>
            </a:r>
            <a:r>
              <a:rPr lang="cs-CZ" sz="2800" spc="-4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starší</a:t>
            </a:r>
            <a:r>
              <a:rPr lang="cs-CZ" sz="2800" spc="-7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děti</a:t>
            </a:r>
            <a:r>
              <a:rPr lang="cs-CZ" sz="2800" spc="-6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a</a:t>
            </a:r>
            <a:r>
              <a:rPr lang="cs-CZ" sz="2800" spc="-5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mladší</a:t>
            </a:r>
            <a:r>
              <a:rPr lang="cs-CZ" sz="2800" spc="-5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dospělé,</a:t>
            </a:r>
            <a:r>
              <a:rPr lang="cs-CZ" sz="2800" spc="-6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má</a:t>
            </a:r>
            <a:r>
              <a:rPr lang="cs-CZ" sz="2800" spc="-5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jen</a:t>
            </a:r>
            <a:r>
              <a:rPr lang="cs-CZ" sz="2800" spc="-60" dirty="0">
                <a:latin typeface="Arial"/>
                <a:cs typeface="Arial"/>
              </a:rPr>
              <a:t> </a:t>
            </a:r>
            <a:r>
              <a:rPr lang="cs-CZ" sz="2800" spc="-10" dirty="0">
                <a:latin typeface="Arial"/>
                <a:cs typeface="Arial"/>
              </a:rPr>
              <a:t>krátkou </a:t>
            </a:r>
            <a:r>
              <a:rPr lang="cs-CZ" sz="2800" dirty="0">
                <a:latin typeface="Arial"/>
                <a:cs typeface="Arial"/>
              </a:rPr>
              <a:t>dobu</a:t>
            </a:r>
            <a:r>
              <a:rPr lang="cs-CZ" sz="2800" spc="-55" dirty="0">
                <a:latin typeface="Arial"/>
                <a:cs typeface="Arial"/>
              </a:rPr>
              <a:t> </a:t>
            </a:r>
            <a:r>
              <a:rPr lang="cs-CZ" sz="2800" spc="-10" dirty="0">
                <a:latin typeface="Arial"/>
                <a:cs typeface="Arial"/>
              </a:rPr>
              <a:t>ochrany)</a:t>
            </a:r>
            <a:endParaRPr lang="cs-CZ" sz="2800" dirty="0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80"/>
              </a:spcBef>
              <a:buNone/>
              <a:tabLst>
                <a:tab pos="469265" algn="l"/>
              </a:tabLst>
            </a:pPr>
            <a:r>
              <a:rPr lang="cs-CZ" sz="2800" dirty="0" err="1">
                <a:solidFill>
                  <a:srgbClr val="0000DC"/>
                </a:solidFill>
                <a:latin typeface="Arial"/>
                <a:cs typeface="Arial"/>
              </a:rPr>
              <a:t>Prevenar</a:t>
            </a:r>
            <a:r>
              <a:rPr lang="cs-CZ" sz="2800" spc="-2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lang="cs-CZ" sz="2800" dirty="0">
                <a:solidFill>
                  <a:srgbClr val="0000DC"/>
                </a:solidFill>
                <a:latin typeface="Arial"/>
                <a:cs typeface="Arial"/>
              </a:rPr>
              <a:t>13</a:t>
            </a:r>
            <a:r>
              <a:rPr lang="cs-CZ" sz="2800" spc="-5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(</a:t>
            </a:r>
            <a:r>
              <a:rPr lang="cs-CZ" sz="2800" spc="-5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i</a:t>
            </a:r>
            <a:r>
              <a:rPr lang="cs-CZ" sz="2800" spc="-5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pro</a:t>
            </a:r>
            <a:r>
              <a:rPr lang="cs-CZ" sz="2800" spc="-5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malé</a:t>
            </a:r>
            <a:r>
              <a:rPr lang="cs-CZ" sz="2800" spc="-4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děti</a:t>
            </a:r>
            <a:r>
              <a:rPr lang="cs-CZ" sz="2800" spc="-4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a</a:t>
            </a:r>
            <a:r>
              <a:rPr lang="cs-CZ" sz="2800" spc="-6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staré</a:t>
            </a:r>
            <a:r>
              <a:rPr lang="cs-CZ" sz="2800" spc="-4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lidi,</a:t>
            </a:r>
            <a:r>
              <a:rPr lang="cs-CZ" sz="2800" spc="-5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dlouhodobá</a:t>
            </a:r>
            <a:r>
              <a:rPr lang="cs-CZ" sz="2800" spc="-25" dirty="0">
                <a:latin typeface="Arial"/>
                <a:cs typeface="Arial"/>
              </a:rPr>
              <a:t> </a:t>
            </a:r>
            <a:r>
              <a:rPr lang="cs-CZ" sz="2800" spc="-10" dirty="0">
                <a:latin typeface="Arial"/>
                <a:cs typeface="Arial"/>
              </a:rPr>
              <a:t>ochrana)</a:t>
            </a:r>
          </a:p>
          <a:p>
            <a:pPr marL="0" indent="0">
              <a:lnSpc>
                <a:spcPct val="100000"/>
              </a:lnSpc>
              <a:spcBef>
                <a:spcPts val="80"/>
              </a:spcBef>
              <a:buNone/>
              <a:tabLst>
                <a:tab pos="469265" algn="l"/>
              </a:tabLst>
            </a:pPr>
            <a:r>
              <a:rPr lang="cs-CZ" sz="2800" spc="-10" dirty="0">
                <a:latin typeface="Arial"/>
                <a:cs typeface="Arial"/>
              </a:rPr>
              <a:t>Nové (2022): </a:t>
            </a:r>
            <a:r>
              <a:rPr lang="cs-CZ" sz="2800" spc="-10" dirty="0" err="1">
                <a:latin typeface="Arial"/>
                <a:cs typeface="Arial"/>
              </a:rPr>
              <a:t>Apexxnar</a:t>
            </a:r>
            <a:r>
              <a:rPr lang="cs-CZ" sz="2800" spc="-10" dirty="0">
                <a:latin typeface="Arial"/>
                <a:cs typeface="Arial"/>
              </a:rPr>
              <a:t> (20 typů), </a:t>
            </a:r>
            <a:r>
              <a:rPr lang="cs-CZ" sz="2800" spc="-10" dirty="0" err="1">
                <a:latin typeface="Arial"/>
                <a:cs typeface="Arial"/>
              </a:rPr>
              <a:t>Vaxneuvance</a:t>
            </a:r>
            <a:r>
              <a:rPr lang="cs-CZ" sz="2800" spc="-10" dirty="0">
                <a:latin typeface="Arial"/>
                <a:cs typeface="Arial"/>
              </a:rPr>
              <a:t> (15 typů)</a:t>
            </a:r>
            <a:endParaRPr lang="cs-CZ"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lang="cs-CZ" sz="3100" dirty="0">
              <a:latin typeface="Arial"/>
              <a:cs typeface="Arial"/>
            </a:endParaRPr>
          </a:p>
          <a:p>
            <a:pPr marL="12700" marR="5080" indent="0">
              <a:lnSpc>
                <a:spcPct val="107100"/>
              </a:lnSpc>
              <a:buNone/>
              <a:tabLst>
                <a:tab pos="469265" algn="l"/>
              </a:tabLst>
            </a:pPr>
            <a:r>
              <a:rPr lang="cs-CZ" sz="2800" dirty="0">
                <a:latin typeface="Arial"/>
                <a:cs typeface="Arial"/>
              </a:rPr>
              <a:t>Doporučeno</a:t>
            </a:r>
            <a:r>
              <a:rPr lang="cs-CZ" sz="2800" spc="-4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pro</a:t>
            </a:r>
            <a:r>
              <a:rPr lang="cs-CZ" sz="2800" spc="-6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malé,</a:t>
            </a:r>
            <a:r>
              <a:rPr lang="cs-CZ" sz="2800" spc="-6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často</a:t>
            </a:r>
            <a:r>
              <a:rPr lang="cs-CZ" sz="2800" spc="-6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nemocné</a:t>
            </a:r>
            <a:r>
              <a:rPr lang="cs-CZ" sz="2800" spc="-5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děti</a:t>
            </a:r>
            <a:r>
              <a:rPr lang="cs-CZ" sz="2800" spc="-6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a</a:t>
            </a:r>
            <a:r>
              <a:rPr lang="cs-CZ" sz="2800" spc="-7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pro</a:t>
            </a:r>
            <a:r>
              <a:rPr lang="cs-CZ" sz="2800" spc="-5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dospělé</a:t>
            </a:r>
            <a:r>
              <a:rPr lang="cs-CZ" sz="2800" spc="-7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od</a:t>
            </a:r>
            <a:r>
              <a:rPr lang="cs-CZ" sz="2800" spc="-65" dirty="0">
                <a:latin typeface="Arial"/>
                <a:cs typeface="Arial"/>
              </a:rPr>
              <a:t> </a:t>
            </a:r>
            <a:r>
              <a:rPr lang="cs-CZ" sz="2800" spc="-25" dirty="0">
                <a:latin typeface="Arial"/>
                <a:cs typeface="Arial"/>
              </a:rPr>
              <a:t>50 </a:t>
            </a:r>
            <a:r>
              <a:rPr lang="cs-CZ" sz="2800" spc="-20" dirty="0">
                <a:latin typeface="Arial"/>
                <a:cs typeface="Arial"/>
              </a:rPr>
              <a:t>let (dětem a jedincům nad 60 let hradí některé vakcíny zdravotní pojišťovna).</a:t>
            </a:r>
            <a:endParaRPr lang="cs-CZ" sz="2800" dirty="0">
              <a:latin typeface="Arial"/>
              <a:cs typeface="Arial"/>
            </a:endParaRP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95349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3F1C8E3-9C80-4DCE-23FE-35559110C0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85D9441-EC69-B81A-029F-5766259091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3FC34F-84A9-1B18-9585-B9E9673E9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840" y="236621"/>
            <a:ext cx="9605464" cy="1557332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cs-CZ" sz="3400" dirty="0"/>
              <a:t>Zavedení očkování dětí proti pneumokokům a jeho pozitivní vliv na nemocnost jedinců nad 65 let </a:t>
            </a:r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4B45A170-8D45-225E-1672-192332DFEC7D}"/>
              </a:ext>
            </a:extLst>
          </p:cNvPr>
          <p:cNvPicPr>
            <a:picLocks noGrp="1" noChangeAspect="1"/>
          </p:cNvPicPr>
          <p:nvPr>
            <p:ph idx="30"/>
          </p:nvPr>
        </p:nvPicPr>
        <p:blipFill>
          <a:blip r:embed="rId2"/>
          <a:stretch>
            <a:fillRect/>
          </a:stretch>
        </p:blipFill>
        <p:spPr>
          <a:xfrm>
            <a:off x="6096000" y="1965806"/>
            <a:ext cx="5615667" cy="387690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D0C49631-9F96-8409-B2B9-861400C3DF7A}"/>
              </a:ext>
            </a:extLst>
          </p:cNvPr>
          <p:cNvPicPr>
            <a:picLocks noGrp="1" noChangeAspect="1" noChangeArrowheads="1"/>
          </p:cNvPicPr>
          <p:nvPr>
            <p:ph idx="29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0" t="8932" r="22265" b="4918"/>
          <a:stretch/>
        </p:blipFill>
        <p:spPr bwMode="auto">
          <a:xfrm>
            <a:off x="271957" y="1963587"/>
            <a:ext cx="5620644" cy="3879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4F140850-6E18-89C6-7FF2-26D9D7BF0713}"/>
              </a:ext>
            </a:extLst>
          </p:cNvPr>
          <p:cNvCxnSpPr/>
          <p:nvPr/>
        </p:nvCxnSpPr>
        <p:spPr bwMode="auto">
          <a:xfrm flipH="1">
            <a:off x="2716567" y="3160449"/>
            <a:ext cx="488271" cy="110970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" name="Obrázek 12">
            <a:extLst>
              <a:ext uri="{FF2B5EF4-FFF2-40B4-BE49-F238E27FC236}">
                <a16:creationId xmlns:a16="http://schemas.microsoft.com/office/drawing/2014/main" id="{4015EE74-89FC-B2E3-1918-25AF866AC9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0735" y="3258105"/>
            <a:ext cx="548455" cy="109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842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F36E8CA-44D6-6915-8016-FC9EA37081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64F5F5D-B540-02AD-4317-9194092527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43680C0A-8055-1978-D5BB-89FAC6098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165" y="152212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Respirační infekce - streptokoky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C9DF590F-AA59-DC7F-0D4C-1E5E4980C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848623"/>
            <a:ext cx="10878396" cy="5303602"/>
          </a:xfrm>
        </p:spPr>
        <p:txBody>
          <a:bodyPr/>
          <a:lstStyle/>
          <a:p>
            <a:pPr marL="469900" marR="1395095" indent="-457200">
              <a:lnSpc>
                <a:spcPct val="100000"/>
              </a:lnSpc>
              <a:tabLst>
                <a:tab pos="469265" algn="l"/>
              </a:tabLst>
            </a:pPr>
            <a:r>
              <a:rPr lang="cs-CZ" sz="2400" dirty="0">
                <a:latin typeface="Arial"/>
                <a:cs typeface="Arial"/>
              </a:rPr>
              <a:t>způsobují</a:t>
            </a:r>
            <a:r>
              <a:rPr lang="cs-CZ" sz="2400" spc="-85" dirty="0">
                <a:latin typeface="Arial"/>
                <a:cs typeface="Arial"/>
              </a:rPr>
              <a:t> </a:t>
            </a:r>
            <a:r>
              <a:rPr lang="cs-CZ" sz="2400" dirty="0">
                <a:latin typeface="Arial"/>
                <a:cs typeface="Arial"/>
              </a:rPr>
              <a:t>tonzilitidy</a:t>
            </a:r>
            <a:r>
              <a:rPr lang="cs-CZ" sz="2400" spc="-95" dirty="0">
                <a:latin typeface="Arial"/>
                <a:cs typeface="Arial"/>
              </a:rPr>
              <a:t> </a:t>
            </a:r>
            <a:r>
              <a:rPr lang="cs-CZ" sz="2400" dirty="0">
                <a:latin typeface="Arial"/>
                <a:cs typeface="Arial"/>
              </a:rPr>
              <a:t>(angíny)</a:t>
            </a:r>
            <a:r>
              <a:rPr lang="cs-CZ" sz="2400" spc="-85" dirty="0">
                <a:latin typeface="Arial"/>
                <a:cs typeface="Arial"/>
              </a:rPr>
              <a:t> </a:t>
            </a:r>
            <a:r>
              <a:rPr lang="cs-CZ" sz="2400" spc="-50" dirty="0">
                <a:latin typeface="Arial"/>
                <a:cs typeface="Arial"/>
              </a:rPr>
              <a:t>a </a:t>
            </a:r>
            <a:r>
              <a:rPr lang="cs-CZ" sz="2400" dirty="0" err="1">
                <a:latin typeface="Arial"/>
                <a:cs typeface="Arial"/>
              </a:rPr>
              <a:t>tonzilofaryngitidy</a:t>
            </a:r>
            <a:r>
              <a:rPr lang="cs-CZ" sz="2400" spc="-160" dirty="0">
                <a:latin typeface="Arial"/>
                <a:cs typeface="Arial"/>
              </a:rPr>
              <a:t> </a:t>
            </a:r>
            <a:r>
              <a:rPr lang="cs-CZ" sz="2400" dirty="0">
                <a:latin typeface="Arial"/>
                <a:cs typeface="Arial"/>
              </a:rPr>
              <a:t>(nejčastěji</a:t>
            </a:r>
            <a:r>
              <a:rPr lang="cs-CZ" sz="2400" spc="-145" dirty="0">
                <a:latin typeface="Arial"/>
                <a:cs typeface="Arial"/>
              </a:rPr>
              <a:t> </a:t>
            </a:r>
            <a:r>
              <a:rPr lang="cs-CZ" sz="2400" i="1" dirty="0">
                <a:latin typeface="Arial"/>
                <a:cs typeface="Arial"/>
              </a:rPr>
              <a:t>S.</a:t>
            </a:r>
            <a:r>
              <a:rPr lang="cs-CZ" sz="2400" i="1" spc="-160" dirty="0">
                <a:latin typeface="Arial"/>
                <a:cs typeface="Arial"/>
              </a:rPr>
              <a:t> </a:t>
            </a:r>
            <a:r>
              <a:rPr lang="cs-CZ" sz="2400" i="1" spc="-10" dirty="0">
                <a:latin typeface="Arial"/>
                <a:cs typeface="Arial"/>
              </a:rPr>
              <a:t>pyogenes)</a:t>
            </a:r>
            <a:endParaRPr lang="cs-CZ" sz="2400" dirty="0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buNone/>
              <a:tabLst>
                <a:tab pos="469265" algn="l"/>
              </a:tabLst>
            </a:pPr>
            <a:r>
              <a:rPr lang="cs-CZ" sz="2400" dirty="0">
                <a:latin typeface="Arial"/>
                <a:cs typeface="Arial"/>
              </a:rPr>
              <a:t>Inkubační</a:t>
            </a:r>
            <a:r>
              <a:rPr lang="cs-CZ" sz="2400" spc="-55" dirty="0">
                <a:latin typeface="Arial"/>
                <a:cs typeface="Arial"/>
              </a:rPr>
              <a:t> </a:t>
            </a:r>
            <a:r>
              <a:rPr lang="cs-CZ" sz="2400" dirty="0">
                <a:latin typeface="Arial"/>
                <a:cs typeface="Arial"/>
              </a:rPr>
              <a:t>doba:</a:t>
            </a:r>
            <a:r>
              <a:rPr lang="cs-CZ" sz="2400" spc="-25" dirty="0">
                <a:latin typeface="Arial"/>
                <a:cs typeface="Arial"/>
              </a:rPr>
              <a:t> </a:t>
            </a:r>
            <a:r>
              <a:rPr lang="cs-CZ" sz="2400" dirty="0">
                <a:latin typeface="Arial"/>
                <a:cs typeface="Arial"/>
              </a:rPr>
              <a:t>1</a:t>
            </a:r>
            <a:r>
              <a:rPr lang="cs-CZ" sz="2400" spc="-40" dirty="0">
                <a:latin typeface="Arial"/>
                <a:cs typeface="Arial"/>
              </a:rPr>
              <a:t> </a:t>
            </a:r>
            <a:r>
              <a:rPr lang="cs-CZ" sz="2400" dirty="0">
                <a:latin typeface="Arial"/>
                <a:cs typeface="Arial"/>
              </a:rPr>
              <a:t>–</a:t>
            </a:r>
            <a:r>
              <a:rPr lang="cs-CZ" sz="2400" spc="-45" dirty="0">
                <a:latin typeface="Arial"/>
                <a:cs typeface="Arial"/>
              </a:rPr>
              <a:t> </a:t>
            </a:r>
            <a:r>
              <a:rPr lang="cs-CZ" sz="2400" dirty="0">
                <a:latin typeface="Arial"/>
                <a:cs typeface="Arial"/>
              </a:rPr>
              <a:t>3</a:t>
            </a:r>
            <a:r>
              <a:rPr lang="cs-CZ" sz="2400" spc="-35" dirty="0">
                <a:latin typeface="Arial"/>
                <a:cs typeface="Arial"/>
              </a:rPr>
              <a:t> </a:t>
            </a:r>
            <a:r>
              <a:rPr lang="cs-CZ" sz="2400" spc="-25" dirty="0">
                <a:latin typeface="Arial"/>
                <a:cs typeface="Arial"/>
              </a:rPr>
              <a:t>dny</a:t>
            </a:r>
            <a:endParaRPr lang="cs-CZ" sz="2400" dirty="0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buNone/>
              <a:tabLst>
                <a:tab pos="469265" algn="l"/>
              </a:tabLst>
            </a:pPr>
            <a:r>
              <a:rPr lang="cs-CZ" sz="2400" dirty="0">
                <a:latin typeface="Arial"/>
                <a:cs typeface="Arial"/>
              </a:rPr>
              <a:t>Přenos:</a:t>
            </a:r>
            <a:r>
              <a:rPr lang="cs-CZ" sz="2400" spc="-55" dirty="0">
                <a:latin typeface="Arial"/>
                <a:cs typeface="Arial"/>
              </a:rPr>
              <a:t> </a:t>
            </a:r>
            <a:r>
              <a:rPr lang="cs-CZ" sz="2400" dirty="0">
                <a:latin typeface="Arial"/>
                <a:cs typeface="Arial"/>
              </a:rPr>
              <a:t>přímý</a:t>
            </a:r>
            <a:r>
              <a:rPr lang="cs-CZ" sz="2400" spc="-55" dirty="0">
                <a:latin typeface="Arial"/>
                <a:cs typeface="Arial"/>
              </a:rPr>
              <a:t> </a:t>
            </a:r>
            <a:r>
              <a:rPr lang="cs-CZ" sz="2400" dirty="0">
                <a:latin typeface="Arial"/>
                <a:cs typeface="Arial"/>
              </a:rPr>
              <a:t>–</a:t>
            </a:r>
            <a:r>
              <a:rPr lang="cs-CZ" sz="2400" spc="-55" dirty="0">
                <a:latin typeface="Arial"/>
                <a:cs typeface="Arial"/>
              </a:rPr>
              <a:t> </a:t>
            </a:r>
            <a:r>
              <a:rPr lang="cs-CZ" sz="2400" spc="-10" dirty="0">
                <a:latin typeface="Arial"/>
                <a:cs typeface="Arial"/>
              </a:rPr>
              <a:t>kapénkami</a:t>
            </a:r>
          </a:p>
          <a:p>
            <a:pPr marL="0" indent="0">
              <a:lnSpc>
                <a:spcPct val="100000"/>
              </a:lnSpc>
              <a:buNone/>
              <a:tabLst>
                <a:tab pos="469265" algn="l"/>
              </a:tabLst>
            </a:pPr>
            <a:r>
              <a:rPr lang="cs-CZ" sz="2400" spc="-10" dirty="0">
                <a:latin typeface="Arial"/>
                <a:cs typeface="Arial"/>
              </a:rPr>
              <a:t>              </a:t>
            </a:r>
            <a:r>
              <a:rPr lang="cs-CZ" sz="2400" dirty="0">
                <a:latin typeface="Arial"/>
                <a:cs typeface="Arial"/>
              </a:rPr>
              <a:t>nepřímý</a:t>
            </a:r>
            <a:r>
              <a:rPr lang="cs-CZ" sz="2400" spc="-85" dirty="0">
                <a:latin typeface="Arial"/>
                <a:cs typeface="Arial"/>
              </a:rPr>
              <a:t> </a:t>
            </a:r>
            <a:r>
              <a:rPr lang="cs-CZ" sz="2400" dirty="0">
                <a:latin typeface="Arial"/>
                <a:cs typeface="Arial"/>
              </a:rPr>
              <a:t>–</a:t>
            </a:r>
            <a:r>
              <a:rPr lang="cs-CZ" sz="2400" spc="-85" dirty="0">
                <a:latin typeface="Arial"/>
                <a:cs typeface="Arial"/>
              </a:rPr>
              <a:t> </a:t>
            </a:r>
            <a:r>
              <a:rPr lang="cs-CZ" sz="2400" dirty="0">
                <a:latin typeface="Arial"/>
                <a:cs typeface="Arial"/>
              </a:rPr>
              <a:t>předměty,</a:t>
            </a:r>
            <a:r>
              <a:rPr lang="cs-CZ" sz="2400" spc="-90" dirty="0">
                <a:latin typeface="Arial"/>
                <a:cs typeface="Arial"/>
              </a:rPr>
              <a:t> </a:t>
            </a:r>
            <a:r>
              <a:rPr lang="cs-CZ" sz="2400" dirty="0">
                <a:latin typeface="Arial"/>
                <a:cs typeface="Arial"/>
              </a:rPr>
              <a:t>potravinami,</a:t>
            </a:r>
            <a:r>
              <a:rPr lang="cs-CZ" sz="2400" spc="-85" dirty="0">
                <a:latin typeface="Arial"/>
                <a:cs typeface="Arial"/>
              </a:rPr>
              <a:t> </a:t>
            </a:r>
            <a:r>
              <a:rPr lang="cs-CZ" sz="2400" spc="-10" dirty="0">
                <a:latin typeface="Arial"/>
                <a:cs typeface="Arial"/>
              </a:rPr>
              <a:t>vzduchem.</a:t>
            </a:r>
            <a:endParaRPr lang="cs-CZ" sz="2400" dirty="0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buNone/>
              <a:tabLst>
                <a:tab pos="469265" algn="l"/>
              </a:tabLst>
            </a:pPr>
            <a:r>
              <a:rPr lang="cs-CZ" sz="2400" dirty="0">
                <a:latin typeface="Arial"/>
                <a:cs typeface="Arial"/>
              </a:rPr>
              <a:t>Příznaky:</a:t>
            </a:r>
            <a:r>
              <a:rPr lang="cs-CZ" sz="2400" spc="-70" dirty="0">
                <a:latin typeface="Arial"/>
                <a:cs typeface="Arial"/>
              </a:rPr>
              <a:t> </a:t>
            </a:r>
            <a:r>
              <a:rPr lang="cs-CZ" sz="2400" dirty="0">
                <a:latin typeface="Arial"/>
                <a:cs typeface="Arial"/>
              </a:rPr>
              <a:t>vysoká</a:t>
            </a:r>
            <a:r>
              <a:rPr lang="cs-CZ" sz="2400" spc="-75" dirty="0">
                <a:latin typeface="Arial"/>
                <a:cs typeface="Arial"/>
              </a:rPr>
              <a:t> </a:t>
            </a:r>
            <a:r>
              <a:rPr lang="cs-CZ" sz="2400" dirty="0">
                <a:latin typeface="Arial"/>
                <a:cs typeface="Arial"/>
              </a:rPr>
              <a:t>horečka,</a:t>
            </a:r>
            <a:r>
              <a:rPr lang="cs-CZ" sz="2400" spc="-65" dirty="0">
                <a:latin typeface="Arial"/>
                <a:cs typeface="Arial"/>
              </a:rPr>
              <a:t> </a:t>
            </a:r>
            <a:r>
              <a:rPr lang="cs-CZ" sz="2400" dirty="0">
                <a:latin typeface="Arial"/>
                <a:cs typeface="Arial"/>
              </a:rPr>
              <a:t>bolest</a:t>
            </a:r>
            <a:r>
              <a:rPr lang="cs-CZ" sz="2400" spc="-70" dirty="0">
                <a:latin typeface="Arial"/>
                <a:cs typeface="Arial"/>
              </a:rPr>
              <a:t> </a:t>
            </a:r>
            <a:r>
              <a:rPr lang="cs-CZ" sz="2400" dirty="0">
                <a:latin typeface="Arial"/>
                <a:cs typeface="Arial"/>
              </a:rPr>
              <a:t>v</a:t>
            </a:r>
            <a:r>
              <a:rPr lang="cs-CZ" sz="2400" spc="-70" dirty="0">
                <a:latin typeface="Arial"/>
                <a:cs typeface="Arial"/>
              </a:rPr>
              <a:t> </a:t>
            </a:r>
            <a:r>
              <a:rPr lang="cs-CZ" sz="2400" dirty="0">
                <a:latin typeface="Arial"/>
                <a:cs typeface="Arial"/>
              </a:rPr>
              <a:t>krku,</a:t>
            </a:r>
            <a:r>
              <a:rPr lang="cs-CZ" sz="2400" spc="-70" dirty="0">
                <a:latin typeface="Arial"/>
                <a:cs typeface="Arial"/>
              </a:rPr>
              <a:t> </a:t>
            </a:r>
            <a:r>
              <a:rPr lang="cs-CZ" sz="2400" dirty="0">
                <a:latin typeface="Arial"/>
                <a:cs typeface="Arial"/>
              </a:rPr>
              <a:t>někdy</a:t>
            </a:r>
            <a:r>
              <a:rPr lang="cs-CZ" sz="2400" spc="-60" dirty="0">
                <a:latin typeface="Arial"/>
                <a:cs typeface="Arial"/>
              </a:rPr>
              <a:t> </a:t>
            </a:r>
            <a:r>
              <a:rPr lang="cs-CZ" sz="2400" dirty="0">
                <a:latin typeface="Arial"/>
                <a:cs typeface="Arial"/>
              </a:rPr>
              <a:t>i</a:t>
            </a:r>
            <a:r>
              <a:rPr lang="cs-CZ" sz="2400" spc="-70" dirty="0">
                <a:latin typeface="Arial"/>
                <a:cs typeface="Arial"/>
              </a:rPr>
              <a:t> </a:t>
            </a:r>
            <a:r>
              <a:rPr lang="cs-CZ" sz="2400" dirty="0">
                <a:latin typeface="Arial"/>
                <a:cs typeface="Arial"/>
              </a:rPr>
              <a:t>bolesti</a:t>
            </a:r>
            <a:r>
              <a:rPr lang="cs-CZ" sz="2400" spc="-70" dirty="0">
                <a:latin typeface="Arial"/>
                <a:cs typeface="Arial"/>
              </a:rPr>
              <a:t> </a:t>
            </a:r>
            <a:r>
              <a:rPr lang="cs-CZ" sz="2400" spc="-10" dirty="0">
                <a:latin typeface="Arial"/>
                <a:cs typeface="Arial"/>
              </a:rPr>
              <a:t>břicha, </a:t>
            </a:r>
            <a:r>
              <a:rPr lang="cs-CZ" sz="2400" dirty="0">
                <a:latin typeface="Arial"/>
                <a:cs typeface="Arial"/>
              </a:rPr>
              <a:t>zvracení,</a:t>
            </a:r>
            <a:r>
              <a:rPr lang="cs-CZ" sz="2400" spc="-105" dirty="0">
                <a:latin typeface="Arial"/>
                <a:cs typeface="Arial"/>
              </a:rPr>
              <a:t> </a:t>
            </a:r>
            <a:r>
              <a:rPr lang="cs-CZ" sz="2400" dirty="0">
                <a:latin typeface="Arial"/>
                <a:cs typeface="Arial"/>
              </a:rPr>
              <a:t>na</a:t>
            </a:r>
            <a:r>
              <a:rPr lang="cs-CZ" sz="2400" spc="-85" dirty="0">
                <a:latin typeface="Arial"/>
                <a:cs typeface="Arial"/>
              </a:rPr>
              <a:t> </a:t>
            </a:r>
            <a:r>
              <a:rPr lang="cs-CZ" sz="2400" dirty="0">
                <a:latin typeface="Arial"/>
                <a:cs typeface="Arial"/>
              </a:rPr>
              <a:t>mandlích</a:t>
            </a:r>
            <a:r>
              <a:rPr lang="cs-CZ" sz="2400" spc="-95" dirty="0">
                <a:latin typeface="Arial"/>
                <a:cs typeface="Arial"/>
              </a:rPr>
              <a:t> </a:t>
            </a:r>
            <a:r>
              <a:rPr lang="cs-CZ" sz="2400" dirty="0">
                <a:latin typeface="Arial"/>
                <a:cs typeface="Arial"/>
              </a:rPr>
              <a:t>žlutavé</a:t>
            </a:r>
            <a:r>
              <a:rPr lang="cs-CZ" sz="2400" spc="-85" dirty="0">
                <a:latin typeface="Arial"/>
                <a:cs typeface="Arial"/>
              </a:rPr>
              <a:t> </a:t>
            </a:r>
            <a:r>
              <a:rPr lang="cs-CZ" sz="2400" dirty="0" err="1">
                <a:latin typeface="Arial"/>
                <a:cs typeface="Arial"/>
              </a:rPr>
              <a:t>povláčky</a:t>
            </a:r>
            <a:r>
              <a:rPr lang="cs-CZ" sz="2400" dirty="0">
                <a:latin typeface="Arial"/>
                <a:cs typeface="Arial"/>
              </a:rPr>
              <a:t>,</a:t>
            </a:r>
            <a:r>
              <a:rPr lang="cs-CZ" sz="2400" spc="-110" dirty="0">
                <a:latin typeface="Arial"/>
                <a:cs typeface="Arial"/>
              </a:rPr>
              <a:t> </a:t>
            </a:r>
            <a:r>
              <a:rPr lang="cs-CZ" sz="2400" dirty="0">
                <a:latin typeface="Arial"/>
                <a:cs typeface="Arial"/>
              </a:rPr>
              <a:t>hrdlo</a:t>
            </a:r>
            <a:r>
              <a:rPr lang="cs-CZ" sz="2400" spc="-90" dirty="0">
                <a:latin typeface="Arial"/>
                <a:cs typeface="Arial"/>
              </a:rPr>
              <a:t> </a:t>
            </a:r>
            <a:r>
              <a:rPr lang="cs-CZ" sz="2400" spc="-10" dirty="0">
                <a:latin typeface="Arial"/>
                <a:cs typeface="Arial"/>
              </a:rPr>
              <a:t>rudé</a:t>
            </a:r>
          </a:p>
          <a:p>
            <a:pPr marL="0" indent="0">
              <a:lnSpc>
                <a:spcPct val="100000"/>
              </a:lnSpc>
              <a:buNone/>
              <a:tabLst>
                <a:tab pos="469265" algn="l"/>
              </a:tabLst>
            </a:pPr>
            <a:r>
              <a:rPr lang="cs-CZ" sz="2400" dirty="0">
                <a:latin typeface="Arial"/>
                <a:cs typeface="Arial"/>
              </a:rPr>
              <a:t>Zdroj:</a:t>
            </a:r>
            <a:r>
              <a:rPr lang="cs-CZ" sz="2400" spc="-70" dirty="0">
                <a:latin typeface="Arial"/>
                <a:cs typeface="Arial"/>
              </a:rPr>
              <a:t> </a:t>
            </a:r>
            <a:r>
              <a:rPr lang="cs-CZ" sz="2400" dirty="0">
                <a:latin typeface="Arial"/>
                <a:cs typeface="Arial"/>
              </a:rPr>
              <a:t>nemocný</a:t>
            </a:r>
            <a:r>
              <a:rPr lang="cs-CZ" sz="2400" spc="-60" dirty="0">
                <a:latin typeface="Arial"/>
                <a:cs typeface="Arial"/>
              </a:rPr>
              <a:t> </a:t>
            </a:r>
            <a:r>
              <a:rPr lang="cs-CZ" sz="2400" dirty="0">
                <a:latin typeface="Arial"/>
                <a:cs typeface="Arial"/>
              </a:rPr>
              <a:t>jedinec</a:t>
            </a:r>
            <a:r>
              <a:rPr lang="cs-CZ" sz="2400" spc="-70" dirty="0">
                <a:latin typeface="Arial"/>
                <a:cs typeface="Arial"/>
              </a:rPr>
              <a:t> </a:t>
            </a:r>
            <a:r>
              <a:rPr lang="cs-CZ" sz="2400" dirty="0">
                <a:latin typeface="Arial"/>
                <a:cs typeface="Arial"/>
              </a:rPr>
              <a:t>nebo</a:t>
            </a:r>
            <a:r>
              <a:rPr lang="cs-CZ" sz="2400" spc="-60" dirty="0">
                <a:latin typeface="Arial"/>
                <a:cs typeface="Arial"/>
              </a:rPr>
              <a:t> </a:t>
            </a:r>
            <a:r>
              <a:rPr lang="cs-CZ" sz="2400" dirty="0">
                <a:latin typeface="Arial"/>
                <a:cs typeface="Arial"/>
              </a:rPr>
              <a:t>nosič</a:t>
            </a:r>
            <a:r>
              <a:rPr lang="cs-CZ" sz="2400" spc="-80" dirty="0">
                <a:latin typeface="Arial"/>
                <a:cs typeface="Arial"/>
              </a:rPr>
              <a:t> </a:t>
            </a:r>
            <a:r>
              <a:rPr lang="cs-CZ" sz="2400" dirty="0">
                <a:latin typeface="Arial"/>
                <a:cs typeface="Arial"/>
              </a:rPr>
              <a:t>(v</a:t>
            </a:r>
            <a:r>
              <a:rPr lang="cs-CZ" sz="2400" spc="-70" dirty="0">
                <a:latin typeface="Arial"/>
                <a:cs typeface="Arial"/>
              </a:rPr>
              <a:t> </a:t>
            </a:r>
            <a:r>
              <a:rPr lang="cs-CZ" sz="2400" dirty="0">
                <a:latin typeface="Arial"/>
                <a:cs typeface="Arial"/>
              </a:rPr>
              <a:t>populaci</a:t>
            </a:r>
            <a:r>
              <a:rPr lang="cs-CZ" sz="2400" spc="-70" dirty="0">
                <a:latin typeface="Arial"/>
                <a:cs typeface="Arial"/>
              </a:rPr>
              <a:t> </a:t>
            </a:r>
            <a:r>
              <a:rPr lang="cs-CZ" sz="2400" spc="-20" dirty="0">
                <a:latin typeface="Arial"/>
                <a:cs typeface="Arial"/>
              </a:rPr>
              <a:t>10%)</a:t>
            </a:r>
            <a:endParaRPr lang="cs-CZ" sz="2400" dirty="0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buNone/>
              <a:tabLst>
                <a:tab pos="469265" algn="l"/>
              </a:tabLst>
            </a:pPr>
            <a:r>
              <a:rPr lang="cs-CZ" sz="2400" dirty="0">
                <a:latin typeface="Arial"/>
                <a:cs typeface="Arial"/>
              </a:rPr>
              <a:t>Terapie:</a:t>
            </a:r>
            <a:r>
              <a:rPr lang="cs-CZ" sz="2400" spc="-60" dirty="0">
                <a:latin typeface="Arial"/>
                <a:cs typeface="Arial"/>
              </a:rPr>
              <a:t> ATB, </a:t>
            </a:r>
            <a:r>
              <a:rPr lang="cs-CZ" sz="2400" dirty="0">
                <a:latin typeface="Arial"/>
                <a:cs typeface="Arial"/>
              </a:rPr>
              <a:t>penicilin</a:t>
            </a:r>
            <a:r>
              <a:rPr lang="cs-CZ" sz="2400" spc="-70" dirty="0">
                <a:latin typeface="Arial"/>
                <a:cs typeface="Arial"/>
              </a:rPr>
              <a:t> </a:t>
            </a:r>
            <a:r>
              <a:rPr lang="cs-CZ" sz="2400" dirty="0">
                <a:latin typeface="Arial"/>
                <a:cs typeface="Arial"/>
              </a:rPr>
              <a:t>(po</a:t>
            </a:r>
            <a:r>
              <a:rPr lang="cs-CZ" sz="2400" spc="-80" dirty="0">
                <a:latin typeface="Arial"/>
                <a:cs typeface="Arial"/>
              </a:rPr>
              <a:t> </a:t>
            </a:r>
            <a:r>
              <a:rPr lang="cs-CZ" sz="2400" dirty="0">
                <a:latin typeface="Arial"/>
                <a:cs typeface="Arial"/>
              </a:rPr>
              <a:t>zahájení</a:t>
            </a:r>
            <a:r>
              <a:rPr lang="cs-CZ" sz="2400" spc="-50" dirty="0">
                <a:latin typeface="Arial"/>
                <a:cs typeface="Arial"/>
              </a:rPr>
              <a:t> </a:t>
            </a:r>
            <a:r>
              <a:rPr lang="cs-CZ" sz="2400" dirty="0">
                <a:latin typeface="Arial"/>
                <a:cs typeface="Arial"/>
              </a:rPr>
              <a:t>-</a:t>
            </a:r>
            <a:r>
              <a:rPr lang="cs-CZ" sz="2400" spc="-70" dirty="0">
                <a:latin typeface="Arial"/>
                <a:cs typeface="Arial"/>
              </a:rPr>
              <a:t> </a:t>
            </a:r>
            <a:r>
              <a:rPr lang="cs-CZ" sz="2400" dirty="0">
                <a:latin typeface="Arial"/>
                <a:cs typeface="Arial"/>
              </a:rPr>
              <a:t>infekčnost</a:t>
            </a:r>
            <a:r>
              <a:rPr lang="cs-CZ" sz="2400" spc="-75" dirty="0">
                <a:latin typeface="Arial"/>
                <a:cs typeface="Arial"/>
              </a:rPr>
              <a:t> </a:t>
            </a:r>
            <a:r>
              <a:rPr lang="cs-CZ" sz="2400" dirty="0">
                <a:latin typeface="Arial"/>
                <a:cs typeface="Arial"/>
              </a:rPr>
              <a:t>ještě</a:t>
            </a:r>
            <a:r>
              <a:rPr lang="cs-CZ" sz="2400" spc="-80" dirty="0">
                <a:latin typeface="Arial"/>
                <a:cs typeface="Arial"/>
              </a:rPr>
              <a:t> </a:t>
            </a:r>
            <a:r>
              <a:rPr lang="cs-CZ" sz="2400" dirty="0">
                <a:latin typeface="Arial"/>
                <a:cs typeface="Arial"/>
              </a:rPr>
              <a:t>2</a:t>
            </a:r>
            <a:r>
              <a:rPr lang="cs-CZ" sz="2400" spc="-80" dirty="0">
                <a:latin typeface="Arial"/>
                <a:cs typeface="Arial"/>
              </a:rPr>
              <a:t> </a:t>
            </a:r>
            <a:r>
              <a:rPr lang="cs-CZ" sz="2400" spc="-20" dirty="0">
                <a:latin typeface="Arial"/>
                <a:cs typeface="Arial"/>
              </a:rPr>
              <a:t>dny)</a:t>
            </a:r>
            <a:endParaRPr lang="cs-CZ" sz="2400" dirty="0">
              <a:latin typeface="Arial"/>
              <a:cs typeface="Arial"/>
            </a:endParaRPr>
          </a:p>
          <a:p>
            <a:pPr marL="12064" marR="1014730" indent="0">
              <a:lnSpc>
                <a:spcPct val="100000"/>
              </a:lnSpc>
              <a:buNone/>
              <a:tabLst>
                <a:tab pos="469265" algn="l"/>
              </a:tabLst>
            </a:pPr>
            <a:r>
              <a:rPr lang="cs-CZ" sz="2400" dirty="0">
                <a:latin typeface="Arial"/>
                <a:cs typeface="Arial"/>
              </a:rPr>
              <a:t>Komplikace:</a:t>
            </a:r>
            <a:r>
              <a:rPr lang="cs-CZ" sz="2400" spc="-70" dirty="0">
                <a:latin typeface="Arial"/>
                <a:cs typeface="Arial"/>
              </a:rPr>
              <a:t> </a:t>
            </a:r>
            <a:r>
              <a:rPr lang="cs-CZ" sz="2400" dirty="0">
                <a:latin typeface="Arial"/>
                <a:cs typeface="Arial"/>
              </a:rPr>
              <a:t>hnisavý</a:t>
            </a:r>
            <a:r>
              <a:rPr lang="cs-CZ" sz="2400" spc="-95" dirty="0">
                <a:latin typeface="Arial"/>
                <a:cs typeface="Arial"/>
              </a:rPr>
              <a:t> </a:t>
            </a:r>
            <a:r>
              <a:rPr lang="cs-CZ" sz="2400" dirty="0">
                <a:latin typeface="Arial"/>
                <a:cs typeface="Arial"/>
              </a:rPr>
              <a:t>zánět</a:t>
            </a:r>
            <a:r>
              <a:rPr lang="cs-CZ" sz="2400" spc="-95" dirty="0">
                <a:latin typeface="Arial"/>
                <a:cs typeface="Arial"/>
              </a:rPr>
              <a:t> </a:t>
            </a:r>
            <a:r>
              <a:rPr lang="cs-CZ" sz="2400" dirty="0">
                <a:latin typeface="Arial"/>
                <a:cs typeface="Arial"/>
              </a:rPr>
              <a:t>dutin,</a:t>
            </a:r>
            <a:r>
              <a:rPr lang="cs-CZ" sz="2400" spc="-90" dirty="0">
                <a:latin typeface="Arial"/>
                <a:cs typeface="Arial"/>
              </a:rPr>
              <a:t> </a:t>
            </a:r>
            <a:r>
              <a:rPr lang="cs-CZ" sz="2400" dirty="0">
                <a:latin typeface="Arial"/>
                <a:cs typeface="Arial"/>
              </a:rPr>
              <a:t>zánět</a:t>
            </a:r>
            <a:r>
              <a:rPr lang="cs-CZ" sz="2400" spc="-95" dirty="0">
                <a:latin typeface="Arial"/>
                <a:cs typeface="Arial"/>
              </a:rPr>
              <a:t> </a:t>
            </a:r>
            <a:r>
              <a:rPr lang="cs-CZ" sz="2400" dirty="0">
                <a:latin typeface="Arial"/>
                <a:cs typeface="Arial"/>
              </a:rPr>
              <a:t>středního</a:t>
            </a:r>
            <a:r>
              <a:rPr lang="cs-CZ" sz="2400" spc="-90" dirty="0">
                <a:latin typeface="Arial"/>
                <a:cs typeface="Arial"/>
              </a:rPr>
              <a:t> </a:t>
            </a:r>
            <a:r>
              <a:rPr lang="cs-CZ" sz="2400" spc="-10" dirty="0">
                <a:latin typeface="Arial"/>
                <a:cs typeface="Arial"/>
              </a:rPr>
              <a:t>ucha, </a:t>
            </a:r>
            <a:r>
              <a:rPr lang="cs-CZ" sz="2400" dirty="0" err="1">
                <a:latin typeface="Arial"/>
                <a:cs typeface="Arial"/>
              </a:rPr>
              <a:t>peritonzilární</a:t>
            </a:r>
            <a:r>
              <a:rPr lang="cs-CZ" sz="2400" spc="-155" dirty="0">
                <a:latin typeface="Arial"/>
                <a:cs typeface="Arial"/>
              </a:rPr>
              <a:t> </a:t>
            </a:r>
            <a:r>
              <a:rPr lang="cs-CZ" sz="2400" spc="-10" dirty="0">
                <a:latin typeface="Arial"/>
                <a:cs typeface="Arial"/>
              </a:rPr>
              <a:t>absces.</a:t>
            </a:r>
          </a:p>
          <a:p>
            <a:pPr marL="12064" marR="1014730" indent="0">
              <a:lnSpc>
                <a:spcPct val="100000"/>
              </a:lnSpc>
              <a:buNone/>
              <a:tabLst>
                <a:tab pos="469265" algn="l"/>
              </a:tabLst>
            </a:pPr>
            <a:endParaRPr lang="cs-CZ" sz="2400" dirty="0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buNone/>
              <a:tabLst>
                <a:tab pos="469265" algn="l"/>
              </a:tabLst>
            </a:pPr>
            <a:r>
              <a:rPr lang="cs-CZ" sz="2400" dirty="0">
                <a:latin typeface="Arial"/>
                <a:cs typeface="Arial"/>
              </a:rPr>
              <a:t>Pozdní</a:t>
            </a:r>
            <a:r>
              <a:rPr lang="cs-CZ" sz="2400" spc="-80" dirty="0">
                <a:latin typeface="Arial"/>
                <a:cs typeface="Arial"/>
              </a:rPr>
              <a:t> </a:t>
            </a:r>
            <a:r>
              <a:rPr lang="cs-CZ" sz="2400" dirty="0">
                <a:latin typeface="Arial"/>
                <a:cs typeface="Arial"/>
              </a:rPr>
              <a:t>následky</a:t>
            </a:r>
            <a:r>
              <a:rPr lang="cs-CZ" sz="2400" spc="-70" dirty="0">
                <a:latin typeface="Arial"/>
                <a:cs typeface="Arial"/>
              </a:rPr>
              <a:t> </a:t>
            </a:r>
            <a:r>
              <a:rPr lang="cs-CZ" sz="2400" dirty="0">
                <a:latin typeface="Arial"/>
                <a:cs typeface="Arial"/>
              </a:rPr>
              <a:t>(časté</a:t>
            </a:r>
            <a:r>
              <a:rPr lang="cs-CZ" sz="2400" spc="-85" dirty="0">
                <a:latin typeface="Arial"/>
                <a:cs typeface="Arial"/>
              </a:rPr>
              <a:t> </a:t>
            </a:r>
            <a:r>
              <a:rPr lang="cs-CZ" sz="2400" dirty="0">
                <a:latin typeface="Arial"/>
                <a:cs typeface="Arial"/>
              </a:rPr>
              <a:t>u</a:t>
            </a:r>
            <a:r>
              <a:rPr lang="cs-CZ" sz="2400" spc="-85" dirty="0">
                <a:latin typeface="Arial"/>
                <a:cs typeface="Arial"/>
              </a:rPr>
              <a:t> </a:t>
            </a:r>
            <a:r>
              <a:rPr lang="cs-CZ" sz="2400" dirty="0">
                <a:latin typeface="Arial"/>
                <a:cs typeface="Arial"/>
              </a:rPr>
              <a:t>neléčených</a:t>
            </a:r>
            <a:r>
              <a:rPr lang="cs-CZ" sz="2400" spc="-90" dirty="0">
                <a:latin typeface="Arial"/>
                <a:cs typeface="Arial"/>
              </a:rPr>
              <a:t> </a:t>
            </a:r>
            <a:r>
              <a:rPr lang="cs-CZ" sz="2400" dirty="0">
                <a:latin typeface="Arial"/>
                <a:cs typeface="Arial"/>
              </a:rPr>
              <a:t>a</a:t>
            </a:r>
            <a:r>
              <a:rPr lang="cs-CZ" sz="2400" spc="-70" dirty="0">
                <a:latin typeface="Arial"/>
                <a:cs typeface="Arial"/>
              </a:rPr>
              <a:t> </a:t>
            </a:r>
            <a:r>
              <a:rPr lang="cs-CZ" sz="2400" dirty="0">
                <a:latin typeface="Arial"/>
                <a:cs typeface="Arial"/>
              </a:rPr>
              <a:t>opakovaných</a:t>
            </a:r>
            <a:r>
              <a:rPr lang="cs-CZ" sz="2400" spc="-90" dirty="0">
                <a:latin typeface="Arial"/>
                <a:cs typeface="Arial"/>
              </a:rPr>
              <a:t> </a:t>
            </a:r>
            <a:r>
              <a:rPr lang="cs-CZ" sz="2400" spc="-10" dirty="0">
                <a:latin typeface="Arial"/>
                <a:cs typeface="Arial"/>
              </a:rPr>
              <a:t>infekcí): </a:t>
            </a:r>
            <a:r>
              <a:rPr lang="cs-CZ" sz="2400" dirty="0">
                <a:latin typeface="Arial"/>
                <a:cs typeface="Arial"/>
              </a:rPr>
              <a:t>postižení</a:t>
            </a:r>
            <a:r>
              <a:rPr lang="cs-CZ" sz="2400" spc="-60" dirty="0">
                <a:latin typeface="Arial"/>
                <a:cs typeface="Arial"/>
              </a:rPr>
              <a:t> </a:t>
            </a:r>
            <a:r>
              <a:rPr lang="cs-CZ" sz="2400" spc="-10" dirty="0">
                <a:latin typeface="Arial"/>
                <a:cs typeface="Arial"/>
              </a:rPr>
              <a:t>ledvin, srdce (revmatická horečka).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8163345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C0A32B0-94DE-8927-3181-A5087FD639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4E00CC1-7F72-6AD8-5ED8-091A9FA79E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F0C70CB-9571-2084-2F93-1FB02B2BE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296109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Meningokokové nákazy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BFDC91B-D1E4-3091-7C7C-758A9F50F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043932"/>
            <a:ext cx="10753200" cy="413999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580"/>
              </a:spcBef>
              <a:buNone/>
              <a:tabLst>
                <a:tab pos="469265" algn="l"/>
              </a:tabLst>
            </a:pPr>
            <a:r>
              <a:rPr lang="cs-CZ" sz="2800" dirty="0">
                <a:solidFill>
                  <a:srgbClr val="FF0000"/>
                </a:solidFill>
                <a:latin typeface="Arial"/>
                <a:cs typeface="Arial"/>
              </a:rPr>
              <a:t>Původce:</a:t>
            </a:r>
            <a:r>
              <a:rPr lang="cs-CZ" sz="2800" spc="-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cs-CZ" sz="2800" i="1" dirty="0" err="1">
                <a:latin typeface="Arial"/>
                <a:cs typeface="Arial"/>
              </a:rPr>
              <a:t>Neisseria</a:t>
            </a:r>
            <a:r>
              <a:rPr lang="cs-CZ" sz="2800" i="1" spc="-90" dirty="0">
                <a:latin typeface="Arial"/>
                <a:cs typeface="Arial"/>
              </a:rPr>
              <a:t> </a:t>
            </a:r>
            <a:r>
              <a:rPr lang="cs-CZ" sz="2800" i="1" spc="-10" dirty="0">
                <a:latin typeface="Arial"/>
                <a:cs typeface="Arial"/>
              </a:rPr>
              <a:t>meningitis</a:t>
            </a:r>
            <a:endParaRPr lang="cs-CZ" sz="2800" dirty="0">
              <a:latin typeface="Arial"/>
              <a:cs typeface="Arial"/>
            </a:endParaRPr>
          </a:p>
          <a:p>
            <a:pPr marL="405765">
              <a:lnSpc>
                <a:spcPct val="100000"/>
              </a:lnSpc>
              <a:spcBef>
                <a:spcPts val="480"/>
              </a:spcBef>
            </a:pPr>
            <a:r>
              <a:rPr lang="cs-CZ" sz="2800" dirty="0">
                <a:latin typeface="Arial"/>
                <a:cs typeface="Arial"/>
              </a:rPr>
              <a:t>13</a:t>
            </a:r>
            <a:r>
              <a:rPr lang="cs-CZ" sz="2800" spc="-4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skupin,</a:t>
            </a:r>
            <a:r>
              <a:rPr lang="cs-CZ" sz="2800" spc="-5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nejčastěji</a:t>
            </a:r>
            <a:r>
              <a:rPr lang="cs-CZ" sz="2800" spc="-5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zachycen</a:t>
            </a:r>
            <a:r>
              <a:rPr lang="cs-CZ" sz="2800" spc="-4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A,</a:t>
            </a:r>
            <a:r>
              <a:rPr lang="cs-CZ" sz="2800" spc="-4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B,</a:t>
            </a:r>
            <a:r>
              <a:rPr lang="cs-CZ" sz="2800" spc="-4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C,</a:t>
            </a:r>
            <a:r>
              <a:rPr lang="cs-CZ" sz="2800" spc="-4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Y</a:t>
            </a:r>
            <a:r>
              <a:rPr lang="cs-CZ" sz="2800" spc="-5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a</a:t>
            </a:r>
            <a:r>
              <a:rPr lang="cs-CZ" sz="2800" spc="-5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W135</a:t>
            </a:r>
            <a:r>
              <a:rPr lang="cs-CZ" sz="2800" spc="-5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(v</a:t>
            </a:r>
            <a:r>
              <a:rPr lang="cs-CZ" sz="2800" spc="-3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ČR</a:t>
            </a:r>
            <a:r>
              <a:rPr lang="cs-CZ" sz="2800" spc="1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–</a:t>
            </a:r>
            <a:r>
              <a:rPr lang="cs-CZ" sz="2800" spc="-4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B,</a:t>
            </a:r>
            <a:r>
              <a:rPr lang="cs-CZ" sz="2800" spc="-50" dirty="0">
                <a:latin typeface="Arial"/>
                <a:cs typeface="Arial"/>
              </a:rPr>
              <a:t> </a:t>
            </a:r>
            <a:r>
              <a:rPr lang="cs-CZ" sz="2800" spc="-25" dirty="0">
                <a:latin typeface="Arial"/>
                <a:cs typeface="Arial"/>
              </a:rPr>
              <a:t>C)</a:t>
            </a:r>
            <a:endParaRPr lang="cs-CZ" sz="2800" dirty="0">
              <a:latin typeface="Arial"/>
              <a:cs typeface="Arial"/>
            </a:endParaRPr>
          </a:p>
          <a:p>
            <a:pPr marL="405765">
              <a:lnSpc>
                <a:spcPct val="100000"/>
              </a:lnSpc>
              <a:spcBef>
                <a:spcPts val="465"/>
              </a:spcBef>
            </a:pPr>
            <a:r>
              <a:rPr lang="cs-CZ" sz="2800" dirty="0">
                <a:latin typeface="Arial"/>
                <a:cs typeface="Arial"/>
              </a:rPr>
              <a:t>běžně</a:t>
            </a:r>
            <a:r>
              <a:rPr lang="cs-CZ" sz="2800" spc="-6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kolonizuje</a:t>
            </a:r>
            <a:r>
              <a:rPr lang="cs-CZ" sz="2800" spc="-6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dýchací</a:t>
            </a:r>
            <a:r>
              <a:rPr lang="cs-CZ" sz="2800" spc="-7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cesty</a:t>
            </a:r>
            <a:r>
              <a:rPr lang="cs-CZ" sz="2800" spc="-6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(u</a:t>
            </a:r>
            <a:r>
              <a:rPr lang="cs-CZ" sz="2800" spc="-6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10 %</a:t>
            </a:r>
            <a:r>
              <a:rPr lang="cs-CZ" sz="2800" spc="-60" dirty="0">
                <a:latin typeface="Arial"/>
                <a:cs typeface="Arial"/>
              </a:rPr>
              <a:t> </a:t>
            </a:r>
            <a:r>
              <a:rPr lang="cs-CZ" sz="2800" spc="-10" dirty="0">
                <a:latin typeface="Arial"/>
                <a:cs typeface="Arial"/>
              </a:rPr>
              <a:t>lidí)</a:t>
            </a:r>
            <a:endParaRPr lang="cs-CZ" sz="2800" dirty="0">
              <a:latin typeface="Arial"/>
              <a:cs typeface="Arial"/>
            </a:endParaRPr>
          </a:p>
          <a:p>
            <a:pPr marL="405765">
              <a:lnSpc>
                <a:spcPct val="100000"/>
              </a:lnSpc>
              <a:spcBef>
                <a:spcPts val="470"/>
              </a:spcBef>
            </a:pPr>
            <a:r>
              <a:rPr lang="cs-CZ" sz="2800" dirty="0">
                <a:latin typeface="Arial"/>
                <a:cs typeface="Arial"/>
              </a:rPr>
              <a:t>je</a:t>
            </a:r>
            <a:r>
              <a:rPr lang="cs-CZ" sz="2800" spc="-4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citlivý</a:t>
            </a:r>
            <a:r>
              <a:rPr lang="cs-CZ" sz="2800" spc="-5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na</a:t>
            </a:r>
            <a:r>
              <a:rPr lang="cs-CZ" sz="2800" spc="-4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vnější</a:t>
            </a:r>
            <a:r>
              <a:rPr lang="cs-CZ" sz="2800" spc="-40" dirty="0">
                <a:latin typeface="Arial"/>
                <a:cs typeface="Arial"/>
              </a:rPr>
              <a:t> </a:t>
            </a:r>
            <a:r>
              <a:rPr lang="cs-CZ" sz="2800" spc="-10" dirty="0">
                <a:latin typeface="Arial"/>
                <a:cs typeface="Arial"/>
              </a:rPr>
              <a:t>prostředí.</a:t>
            </a:r>
            <a:endParaRPr lang="cs-CZ" sz="2800" dirty="0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470"/>
              </a:spcBef>
              <a:buNone/>
              <a:tabLst>
                <a:tab pos="469265" algn="l"/>
              </a:tabLst>
            </a:pPr>
            <a:r>
              <a:rPr lang="cs-CZ" sz="2800" dirty="0">
                <a:solidFill>
                  <a:srgbClr val="FF0000"/>
                </a:solidFill>
                <a:latin typeface="Arial"/>
                <a:cs typeface="Arial"/>
              </a:rPr>
              <a:t>Přenos:</a:t>
            </a:r>
            <a:r>
              <a:rPr lang="cs-CZ" sz="2800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kapénkami</a:t>
            </a:r>
            <a:r>
              <a:rPr lang="cs-CZ" sz="2800" spc="-5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(úzký</a:t>
            </a:r>
            <a:r>
              <a:rPr lang="cs-CZ" sz="2800" spc="-7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kontakt</a:t>
            </a:r>
            <a:r>
              <a:rPr lang="cs-CZ" sz="2800" spc="-8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-</a:t>
            </a:r>
            <a:r>
              <a:rPr lang="cs-CZ" sz="2800" spc="-55" dirty="0">
                <a:latin typeface="Arial"/>
                <a:cs typeface="Arial"/>
              </a:rPr>
              <a:t> </a:t>
            </a:r>
            <a:r>
              <a:rPr lang="cs-CZ" sz="2800" spc="-10" dirty="0">
                <a:latin typeface="Arial"/>
                <a:cs typeface="Arial"/>
              </a:rPr>
              <a:t>líbání)</a:t>
            </a:r>
            <a:endParaRPr lang="cs-CZ" sz="2800" dirty="0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470"/>
              </a:spcBef>
              <a:buNone/>
              <a:tabLst>
                <a:tab pos="469265" algn="l"/>
              </a:tabLst>
            </a:pPr>
            <a:r>
              <a:rPr lang="cs-CZ" sz="2800" dirty="0">
                <a:solidFill>
                  <a:srgbClr val="FF0000"/>
                </a:solidFill>
                <a:latin typeface="Arial"/>
                <a:cs typeface="Arial"/>
              </a:rPr>
              <a:t>Zdroj:</a:t>
            </a:r>
            <a:r>
              <a:rPr lang="cs-CZ" sz="2800" spc="-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bezpříznakový</a:t>
            </a:r>
            <a:r>
              <a:rPr lang="cs-CZ" sz="2800" spc="-11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nosič,</a:t>
            </a:r>
            <a:r>
              <a:rPr lang="cs-CZ" sz="2800" spc="-10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nemocný</a:t>
            </a:r>
            <a:r>
              <a:rPr lang="cs-CZ" sz="2800" spc="-90" dirty="0">
                <a:latin typeface="Arial"/>
                <a:cs typeface="Arial"/>
              </a:rPr>
              <a:t> </a:t>
            </a:r>
            <a:r>
              <a:rPr lang="cs-CZ" sz="2800" spc="-10" dirty="0">
                <a:latin typeface="Arial"/>
                <a:cs typeface="Arial"/>
              </a:rPr>
              <a:t>člověk</a:t>
            </a:r>
            <a:endParaRPr lang="cs-CZ" sz="2800" dirty="0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480"/>
              </a:spcBef>
              <a:buNone/>
              <a:tabLst>
                <a:tab pos="469265" algn="l"/>
              </a:tabLst>
            </a:pPr>
            <a:r>
              <a:rPr lang="cs-CZ" sz="2800" dirty="0">
                <a:solidFill>
                  <a:srgbClr val="FF0000"/>
                </a:solidFill>
                <a:latin typeface="Arial"/>
                <a:cs typeface="Arial"/>
              </a:rPr>
              <a:t>Inkubační</a:t>
            </a:r>
            <a:r>
              <a:rPr lang="cs-CZ" sz="2800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cs-CZ" sz="2800" dirty="0">
                <a:solidFill>
                  <a:srgbClr val="FF0000"/>
                </a:solidFill>
                <a:latin typeface="Arial"/>
                <a:cs typeface="Arial"/>
              </a:rPr>
              <a:t>doba:</a:t>
            </a:r>
            <a:r>
              <a:rPr lang="cs-CZ" sz="280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1</a:t>
            </a:r>
            <a:r>
              <a:rPr lang="cs-CZ" sz="2800" spc="-4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–</a:t>
            </a:r>
            <a:r>
              <a:rPr lang="cs-CZ" sz="2800" spc="-4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7</a:t>
            </a:r>
            <a:r>
              <a:rPr lang="cs-CZ" sz="2800" spc="-50" dirty="0">
                <a:latin typeface="Arial"/>
                <a:cs typeface="Arial"/>
              </a:rPr>
              <a:t> </a:t>
            </a:r>
            <a:r>
              <a:rPr lang="cs-CZ" sz="2800" spc="-25" dirty="0">
                <a:latin typeface="Arial"/>
                <a:cs typeface="Arial"/>
              </a:rPr>
              <a:t>dní</a:t>
            </a:r>
            <a:endParaRPr lang="cs-CZ" sz="2800" dirty="0">
              <a:latin typeface="Arial"/>
              <a:cs typeface="Arial"/>
            </a:endParaRP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31504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B2F179C-65B4-0A0B-94DF-A088F3320D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F33AA3C-75FB-2D54-AE59-6E7BFBCB1D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C8F0794-9B3B-33C7-B812-9293E4B56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378000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Meningokoková onemocnění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B95CFF3-BF7C-B973-4C5E-F2A34A755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008421"/>
            <a:ext cx="10753200" cy="413999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100"/>
              </a:spcBef>
              <a:buNone/>
              <a:tabLst>
                <a:tab pos="469265" algn="l"/>
              </a:tabLst>
            </a:pPr>
            <a:r>
              <a:rPr lang="cs-CZ" spc="-10" dirty="0">
                <a:latin typeface="Arial"/>
                <a:cs typeface="Arial"/>
              </a:rPr>
              <a:t>Onemocnění</a:t>
            </a:r>
            <a:r>
              <a:rPr lang="cs-CZ" sz="2600" spc="-10" dirty="0">
                <a:latin typeface="Arial"/>
                <a:cs typeface="Arial"/>
              </a:rPr>
              <a:t>:</a:t>
            </a:r>
            <a:endParaRPr lang="cs-CZ" sz="2600" dirty="0">
              <a:latin typeface="Arial"/>
              <a:cs typeface="Arial"/>
            </a:endParaRPr>
          </a:p>
          <a:p>
            <a:pPr marL="170520" indent="0">
              <a:lnSpc>
                <a:spcPct val="100000"/>
              </a:lnSpc>
              <a:buNone/>
            </a:pPr>
            <a:r>
              <a:rPr lang="cs-CZ" sz="2600" dirty="0">
                <a:latin typeface="Arial"/>
                <a:cs typeface="Arial"/>
              </a:rPr>
              <a:t>1.</a:t>
            </a:r>
            <a:r>
              <a:rPr lang="cs-CZ" sz="2600" spc="-55" dirty="0">
                <a:latin typeface="Arial"/>
                <a:cs typeface="Arial"/>
              </a:rPr>
              <a:t> </a:t>
            </a:r>
            <a:r>
              <a:rPr lang="cs-CZ" sz="2600" b="1" dirty="0">
                <a:latin typeface="Arial"/>
                <a:cs typeface="Arial"/>
              </a:rPr>
              <a:t>respirační</a:t>
            </a:r>
            <a:r>
              <a:rPr lang="cs-CZ" sz="2600" spc="-15" dirty="0">
                <a:latin typeface="Arial"/>
                <a:cs typeface="Arial"/>
              </a:rPr>
              <a:t> </a:t>
            </a:r>
            <a:r>
              <a:rPr lang="cs-CZ" sz="2600" dirty="0">
                <a:latin typeface="Arial"/>
                <a:cs typeface="Arial"/>
              </a:rPr>
              <a:t>–</a:t>
            </a:r>
            <a:r>
              <a:rPr lang="cs-CZ" sz="2600" spc="-20" dirty="0">
                <a:latin typeface="Arial"/>
                <a:cs typeface="Arial"/>
              </a:rPr>
              <a:t> </a:t>
            </a:r>
            <a:r>
              <a:rPr lang="cs-CZ" sz="2600" dirty="0">
                <a:latin typeface="Arial"/>
                <a:cs typeface="Arial"/>
              </a:rPr>
              <a:t>faryngitida,</a:t>
            </a:r>
            <a:r>
              <a:rPr lang="cs-CZ" sz="2600" spc="-20" dirty="0">
                <a:latin typeface="Arial"/>
                <a:cs typeface="Arial"/>
              </a:rPr>
              <a:t> </a:t>
            </a:r>
            <a:r>
              <a:rPr lang="cs-CZ" sz="2600" dirty="0">
                <a:latin typeface="Arial"/>
                <a:cs typeface="Arial"/>
              </a:rPr>
              <a:t>bronchitida,</a:t>
            </a:r>
            <a:r>
              <a:rPr lang="cs-CZ" sz="2600" spc="5" dirty="0">
                <a:latin typeface="Arial"/>
                <a:cs typeface="Arial"/>
              </a:rPr>
              <a:t> </a:t>
            </a:r>
            <a:r>
              <a:rPr lang="cs-CZ" sz="2600" dirty="0">
                <a:latin typeface="Arial"/>
                <a:cs typeface="Arial"/>
              </a:rPr>
              <a:t>tracheitida,</a:t>
            </a:r>
            <a:r>
              <a:rPr lang="cs-CZ" sz="2600" spc="-15" dirty="0">
                <a:latin typeface="Arial"/>
                <a:cs typeface="Arial"/>
              </a:rPr>
              <a:t> </a:t>
            </a:r>
            <a:r>
              <a:rPr lang="cs-CZ" sz="2600" spc="-10" dirty="0">
                <a:latin typeface="Arial"/>
                <a:cs typeface="Arial"/>
              </a:rPr>
              <a:t>pneumonie, </a:t>
            </a:r>
            <a:r>
              <a:rPr lang="cs-CZ" sz="2600" dirty="0">
                <a:latin typeface="Arial"/>
                <a:cs typeface="Arial"/>
              </a:rPr>
              <a:t>vzácněji</a:t>
            </a:r>
            <a:r>
              <a:rPr lang="cs-CZ" sz="2600" spc="10" dirty="0">
                <a:latin typeface="Arial"/>
                <a:cs typeface="Arial"/>
              </a:rPr>
              <a:t> </a:t>
            </a:r>
            <a:r>
              <a:rPr lang="cs-CZ" sz="2600" dirty="0">
                <a:latin typeface="Arial"/>
                <a:cs typeface="Arial"/>
              </a:rPr>
              <a:t>zánět </a:t>
            </a:r>
            <a:r>
              <a:rPr lang="cs-CZ" sz="2600" spc="-10" dirty="0">
                <a:latin typeface="Arial"/>
                <a:cs typeface="Arial"/>
              </a:rPr>
              <a:t>středouší</a:t>
            </a:r>
            <a:endParaRPr lang="cs-CZ" sz="2600" dirty="0">
              <a:latin typeface="Arial"/>
              <a:cs typeface="Arial"/>
            </a:endParaRPr>
          </a:p>
          <a:p>
            <a:pPr marL="170520" indent="0">
              <a:lnSpc>
                <a:spcPct val="100000"/>
              </a:lnSpc>
              <a:buNone/>
            </a:pPr>
            <a:r>
              <a:rPr lang="cs-CZ" sz="2600" dirty="0">
                <a:latin typeface="Arial"/>
                <a:cs typeface="Arial"/>
              </a:rPr>
              <a:t>2.</a:t>
            </a:r>
            <a:r>
              <a:rPr lang="cs-CZ" sz="2600" spc="-45" dirty="0">
                <a:latin typeface="Arial"/>
                <a:cs typeface="Arial"/>
              </a:rPr>
              <a:t> </a:t>
            </a:r>
            <a:r>
              <a:rPr lang="cs-CZ" sz="2600" b="1" dirty="0">
                <a:latin typeface="Arial"/>
                <a:cs typeface="Arial"/>
              </a:rPr>
              <a:t>invazivní</a:t>
            </a:r>
            <a:r>
              <a:rPr lang="cs-CZ" sz="2600" spc="5" dirty="0">
                <a:latin typeface="Arial"/>
                <a:cs typeface="Arial"/>
              </a:rPr>
              <a:t> </a:t>
            </a:r>
            <a:r>
              <a:rPr lang="cs-CZ" sz="2600" dirty="0">
                <a:latin typeface="Arial"/>
                <a:cs typeface="Arial"/>
              </a:rPr>
              <a:t>onemocnění</a:t>
            </a:r>
            <a:r>
              <a:rPr lang="cs-CZ" sz="2600" spc="10" dirty="0">
                <a:latin typeface="Arial"/>
                <a:cs typeface="Arial"/>
              </a:rPr>
              <a:t> </a:t>
            </a:r>
            <a:r>
              <a:rPr lang="cs-CZ" sz="2600" dirty="0">
                <a:latin typeface="Arial"/>
                <a:cs typeface="Arial"/>
              </a:rPr>
              <a:t>–</a:t>
            </a:r>
            <a:r>
              <a:rPr lang="cs-CZ" sz="2600" spc="-15" dirty="0">
                <a:latin typeface="Arial"/>
                <a:cs typeface="Arial"/>
              </a:rPr>
              <a:t> </a:t>
            </a:r>
            <a:r>
              <a:rPr lang="cs-CZ" sz="2600" dirty="0">
                <a:latin typeface="Arial"/>
                <a:cs typeface="Arial"/>
              </a:rPr>
              <a:t>meningitida,</a:t>
            </a:r>
            <a:r>
              <a:rPr lang="cs-CZ" sz="2600" spc="15" dirty="0">
                <a:latin typeface="Arial"/>
                <a:cs typeface="Arial"/>
              </a:rPr>
              <a:t> </a:t>
            </a:r>
            <a:r>
              <a:rPr lang="cs-CZ" sz="2600" dirty="0">
                <a:latin typeface="Arial"/>
                <a:cs typeface="Arial"/>
              </a:rPr>
              <a:t>sepse,</a:t>
            </a:r>
            <a:r>
              <a:rPr lang="cs-CZ" sz="2600" spc="-15" dirty="0">
                <a:latin typeface="Arial"/>
                <a:cs typeface="Arial"/>
              </a:rPr>
              <a:t> </a:t>
            </a:r>
            <a:r>
              <a:rPr lang="cs-CZ" sz="2600" dirty="0">
                <a:latin typeface="Arial"/>
                <a:cs typeface="Arial"/>
              </a:rPr>
              <a:t>septický</a:t>
            </a:r>
            <a:r>
              <a:rPr lang="cs-CZ" sz="2600" spc="-10" dirty="0">
                <a:latin typeface="Arial"/>
                <a:cs typeface="Arial"/>
              </a:rPr>
              <a:t> </a:t>
            </a:r>
            <a:r>
              <a:rPr lang="cs-CZ" sz="2600" spc="-20" dirty="0">
                <a:latin typeface="Arial"/>
                <a:cs typeface="Arial"/>
              </a:rPr>
              <a:t>šok, </a:t>
            </a:r>
            <a:r>
              <a:rPr lang="cs-CZ" sz="2600" dirty="0">
                <a:latin typeface="Arial"/>
                <a:cs typeface="Arial"/>
              </a:rPr>
              <a:t>přetrvávají</a:t>
            </a:r>
            <a:r>
              <a:rPr lang="cs-CZ" sz="2600" spc="-30" dirty="0">
                <a:latin typeface="Arial"/>
                <a:cs typeface="Arial"/>
              </a:rPr>
              <a:t> </a:t>
            </a:r>
            <a:r>
              <a:rPr lang="cs-CZ" sz="2600" dirty="0">
                <a:latin typeface="Arial"/>
                <a:cs typeface="Arial"/>
              </a:rPr>
              <a:t>následky,</a:t>
            </a:r>
            <a:r>
              <a:rPr lang="cs-CZ" sz="2600" spc="-5" dirty="0">
                <a:latin typeface="Arial"/>
                <a:cs typeface="Arial"/>
              </a:rPr>
              <a:t> </a:t>
            </a:r>
            <a:r>
              <a:rPr lang="cs-CZ" sz="2600" dirty="0">
                <a:latin typeface="Arial"/>
                <a:cs typeface="Arial"/>
              </a:rPr>
              <a:t>úmrtnost</a:t>
            </a:r>
            <a:r>
              <a:rPr lang="cs-CZ" sz="2600" spc="-30" dirty="0">
                <a:latin typeface="Arial"/>
                <a:cs typeface="Arial"/>
              </a:rPr>
              <a:t> </a:t>
            </a:r>
            <a:r>
              <a:rPr lang="cs-CZ" sz="2600" dirty="0">
                <a:latin typeface="Arial"/>
                <a:cs typeface="Arial"/>
              </a:rPr>
              <a:t>10 –</a:t>
            </a:r>
            <a:r>
              <a:rPr lang="cs-CZ" sz="2600" spc="-15" dirty="0">
                <a:latin typeface="Arial"/>
                <a:cs typeface="Arial"/>
              </a:rPr>
              <a:t> </a:t>
            </a:r>
            <a:r>
              <a:rPr lang="cs-CZ" sz="2600" spc="-25" dirty="0">
                <a:latin typeface="Arial"/>
                <a:cs typeface="Arial"/>
              </a:rPr>
              <a:t>15 %.</a:t>
            </a:r>
          </a:p>
          <a:p>
            <a:pPr marL="170520" indent="0">
              <a:lnSpc>
                <a:spcPct val="100000"/>
              </a:lnSpc>
              <a:buNone/>
            </a:pPr>
            <a:r>
              <a:rPr lang="cs-CZ" sz="2600" dirty="0">
                <a:latin typeface="Arial"/>
                <a:cs typeface="Arial"/>
              </a:rPr>
              <a:t>Rozvoj</a:t>
            </a:r>
            <a:r>
              <a:rPr lang="cs-CZ" sz="2600" spc="-30" dirty="0">
                <a:latin typeface="Arial"/>
                <a:cs typeface="Arial"/>
              </a:rPr>
              <a:t> </a:t>
            </a:r>
            <a:r>
              <a:rPr lang="cs-CZ" sz="2600" dirty="0">
                <a:latin typeface="Arial"/>
                <a:cs typeface="Arial"/>
              </a:rPr>
              <a:t>onemocnění závisí</a:t>
            </a:r>
            <a:r>
              <a:rPr lang="cs-CZ" sz="2600" spc="-30" dirty="0">
                <a:latin typeface="Arial"/>
                <a:cs typeface="Arial"/>
              </a:rPr>
              <a:t> </a:t>
            </a:r>
            <a:r>
              <a:rPr lang="cs-CZ" sz="2600" dirty="0">
                <a:latin typeface="Arial"/>
                <a:cs typeface="Arial"/>
              </a:rPr>
              <a:t>na</a:t>
            </a:r>
            <a:r>
              <a:rPr lang="cs-CZ" sz="2600" spc="-30" dirty="0">
                <a:latin typeface="Arial"/>
                <a:cs typeface="Arial"/>
              </a:rPr>
              <a:t> </a:t>
            </a:r>
            <a:r>
              <a:rPr lang="cs-CZ" sz="2600" dirty="0">
                <a:latin typeface="Arial"/>
                <a:cs typeface="Arial"/>
              </a:rPr>
              <a:t>obranyschopnosti</a:t>
            </a:r>
            <a:r>
              <a:rPr lang="cs-CZ" sz="2600" spc="15" dirty="0">
                <a:latin typeface="Arial"/>
                <a:cs typeface="Arial"/>
              </a:rPr>
              <a:t> </a:t>
            </a:r>
            <a:r>
              <a:rPr lang="cs-CZ" sz="2600" spc="-10" dirty="0">
                <a:latin typeface="Arial"/>
                <a:cs typeface="Arial"/>
              </a:rPr>
              <a:t>organismu!</a:t>
            </a:r>
            <a:endParaRPr lang="cs-CZ" sz="2600" dirty="0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buNone/>
              <a:tabLst>
                <a:tab pos="469265" algn="l"/>
              </a:tabLst>
            </a:pPr>
            <a:r>
              <a:rPr lang="cs-CZ" sz="2600" dirty="0">
                <a:latin typeface="Arial"/>
                <a:cs typeface="Arial"/>
              </a:rPr>
              <a:t>Nejvíce</a:t>
            </a:r>
            <a:r>
              <a:rPr lang="cs-CZ" sz="2600" spc="-15" dirty="0">
                <a:latin typeface="Arial"/>
                <a:cs typeface="Arial"/>
              </a:rPr>
              <a:t> </a:t>
            </a:r>
            <a:r>
              <a:rPr lang="cs-CZ" sz="2600" dirty="0">
                <a:latin typeface="Arial"/>
                <a:cs typeface="Arial"/>
              </a:rPr>
              <a:t>ohroženou skupinou</a:t>
            </a:r>
            <a:r>
              <a:rPr lang="cs-CZ" sz="2600" spc="-5" dirty="0">
                <a:latin typeface="Arial"/>
                <a:cs typeface="Arial"/>
              </a:rPr>
              <a:t> </a:t>
            </a:r>
            <a:r>
              <a:rPr lang="cs-CZ" sz="2600" dirty="0">
                <a:latin typeface="Arial"/>
                <a:cs typeface="Arial"/>
              </a:rPr>
              <a:t>jsou</a:t>
            </a:r>
            <a:r>
              <a:rPr lang="cs-CZ" sz="2600" spc="-20" dirty="0">
                <a:latin typeface="Arial"/>
                <a:cs typeface="Arial"/>
              </a:rPr>
              <a:t> </a:t>
            </a:r>
            <a:r>
              <a:rPr lang="cs-CZ" sz="2600" dirty="0">
                <a:latin typeface="Arial"/>
                <a:cs typeface="Arial"/>
              </a:rPr>
              <a:t>dospívající</a:t>
            </a:r>
            <a:r>
              <a:rPr lang="cs-CZ" sz="2600" spc="-15" dirty="0">
                <a:latin typeface="Arial"/>
                <a:cs typeface="Arial"/>
              </a:rPr>
              <a:t> </a:t>
            </a:r>
            <a:r>
              <a:rPr lang="cs-CZ" sz="2600" dirty="0">
                <a:latin typeface="Arial"/>
                <a:cs typeface="Arial"/>
              </a:rPr>
              <a:t>15 –</a:t>
            </a:r>
            <a:r>
              <a:rPr lang="cs-CZ" sz="2600" spc="-30" dirty="0">
                <a:latin typeface="Arial"/>
                <a:cs typeface="Arial"/>
              </a:rPr>
              <a:t> </a:t>
            </a:r>
            <a:r>
              <a:rPr lang="cs-CZ" sz="2600" dirty="0">
                <a:latin typeface="Arial"/>
                <a:cs typeface="Arial"/>
              </a:rPr>
              <a:t>19</a:t>
            </a:r>
            <a:r>
              <a:rPr lang="cs-CZ" sz="2600" spc="-10" dirty="0">
                <a:latin typeface="Arial"/>
                <a:cs typeface="Arial"/>
              </a:rPr>
              <a:t> </a:t>
            </a:r>
            <a:r>
              <a:rPr lang="cs-CZ" sz="2600" spc="-20" dirty="0">
                <a:latin typeface="Arial"/>
                <a:cs typeface="Arial"/>
              </a:rPr>
              <a:t>let.</a:t>
            </a:r>
            <a:endParaRPr lang="cs-CZ" sz="2600" dirty="0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buNone/>
              <a:tabLst>
                <a:tab pos="469265" algn="l"/>
              </a:tabLst>
            </a:pPr>
            <a:r>
              <a:rPr lang="cs-CZ" sz="2600" dirty="0">
                <a:latin typeface="Arial"/>
                <a:cs typeface="Arial"/>
              </a:rPr>
              <a:t>Typický</a:t>
            </a:r>
            <a:r>
              <a:rPr lang="cs-CZ" sz="2600" spc="-25" dirty="0">
                <a:latin typeface="Arial"/>
                <a:cs typeface="Arial"/>
              </a:rPr>
              <a:t> </a:t>
            </a:r>
            <a:r>
              <a:rPr lang="cs-CZ" sz="2600" dirty="0">
                <a:latin typeface="Arial"/>
                <a:cs typeface="Arial"/>
              </a:rPr>
              <a:t>příznak</a:t>
            </a:r>
            <a:r>
              <a:rPr lang="cs-CZ" sz="2600" spc="-15" dirty="0">
                <a:latin typeface="Arial"/>
                <a:cs typeface="Arial"/>
              </a:rPr>
              <a:t> </a:t>
            </a:r>
            <a:r>
              <a:rPr lang="cs-CZ" sz="2600" dirty="0">
                <a:latin typeface="Arial"/>
                <a:cs typeface="Arial"/>
              </a:rPr>
              <a:t>sepse:</a:t>
            </a:r>
            <a:r>
              <a:rPr lang="cs-CZ" sz="2600" spc="-10" dirty="0">
                <a:latin typeface="Arial"/>
                <a:cs typeface="Arial"/>
              </a:rPr>
              <a:t> </a:t>
            </a:r>
            <a:r>
              <a:rPr lang="cs-CZ" sz="2600" dirty="0">
                <a:latin typeface="Arial"/>
                <a:cs typeface="Arial"/>
              </a:rPr>
              <a:t>horečka,</a:t>
            </a:r>
            <a:r>
              <a:rPr lang="cs-CZ" sz="2600" spc="-20" dirty="0">
                <a:latin typeface="Arial"/>
                <a:cs typeface="Arial"/>
              </a:rPr>
              <a:t> </a:t>
            </a:r>
            <a:r>
              <a:rPr lang="cs-CZ" sz="2600" dirty="0">
                <a:latin typeface="Arial"/>
                <a:cs typeface="Arial"/>
              </a:rPr>
              <a:t>schvácenost,</a:t>
            </a:r>
            <a:r>
              <a:rPr lang="cs-CZ" sz="2600" spc="-15" dirty="0">
                <a:latin typeface="Arial"/>
                <a:cs typeface="Arial"/>
              </a:rPr>
              <a:t> </a:t>
            </a:r>
            <a:r>
              <a:rPr lang="cs-CZ" sz="2600" dirty="0">
                <a:latin typeface="Arial"/>
                <a:cs typeface="Arial"/>
              </a:rPr>
              <a:t>hemoragické</a:t>
            </a:r>
            <a:r>
              <a:rPr lang="cs-CZ" sz="2600" spc="25" dirty="0">
                <a:latin typeface="Arial"/>
                <a:cs typeface="Arial"/>
              </a:rPr>
              <a:t> </a:t>
            </a:r>
            <a:r>
              <a:rPr lang="cs-CZ" sz="2600" spc="-10" dirty="0">
                <a:latin typeface="Arial"/>
                <a:cs typeface="Arial"/>
              </a:rPr>
              <a:t>petechie!</a:t>
            </a:r>
            <a:endParaRPr lang="cs-CZ" sz="2600" dirty="0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buNone/>
              <a:tabLst>
                <a:tab pos="469265" algn="l"/>
              </a:tabLst>
            </a:pPr>
            <a:r>
              <a:rPr lang="cs-CZ" sz="2600" dirty="0">
                <a:latin typeface="Arial"/>
                <a:cs typeface="Arial"/>
              </a:rPr>
              <a:t>Typický</a:t>
            </a:r>
            <a:r>
              <a:rPr lang="cs-CZ" sz="2600" spc="-35" dirty="0">
                <a:latin typeface="Arial"/>
                <a:cs typeface="Arial"/>
              </a:rPr>
              <a:t> </a:t>
            </a:r>
            <a:r>
              <a:rPr lang="cs-CZ" sz="2600" dirty="0">
                <a:latin typeface="Arial"/>
                <a:cs typeface="Arial"/>
              </a:rPr>
              <a:t>příznak</a:t>
            </a:r>
            <a:r>
              <a:rPr lang="cs-CZ" sz="2600" spc="-25" dirty="0">
                <a:latin typeface="Arial"/>
                <a:cs typeface="Arial"/>
              </a:rPr>
              <a:t> </a:t>
            </a:r>
            <a:r>
              <a:rPr lang="cs-CZ" sz="2600" dirty="0">
                <a:latin typeface="Arial"/>
                <a:cs typeface="Arial"/>
              </a:rPr>
              <a:t>meningitidy: bolest</a:t>
            </a:r>
            <a:r>
              <a:rPr lang="cs-CZ" sz="2600" spc="-25" dirty="0">
                <a:latin typeface="Arial"/>
                <a:cs typeface="Arial"/>
              </a:rPr>
              <a:t> </a:t>
            </a:r>
            <a:r>
              <a:rPr lang="cs-CZ" sz="2600" dirty="0">
                <a:latin typeface="Arial"/>
                <a:cs typeface="Arial"/>
              </a:rPr>
              <a:t>hlavy,</a:t>
            </a:r>
            <a:r>
              <a:rPr lang="cs-CZ" sz="2600" spc="-20" dirty="0">
                <a:latin typeface="Arial"/>
                <a:cs typeface="Arial"/>
              </a:rPr>
              <a:t> </a:t>
            </a:r>
            <a:r>
              <a:rPr lang="cs-CZ" sz="2600" dirty="0">
                <a:latin typeface="Arial"/>
                <a:cs typeface="Arial"/>
              </a:rPr>
              <a:t>zvracení,</a:t>
            </a:r>
            <a:r>
              <a:rPr lang="cs-CZ" sz="2600" spc="-25" dirty="0">
                <a:latin typeface="Arial"/>
                <a:cs typeface="Arial"/>
              </a:rPr>
              <a:t> </a:t>
            </a:r>
            <a:r>
              <a:rPr lang="cs-CZ" sz="2600" spc="-10" dirty="0">
                <a:latin typeface="Arial"/>
                <a:cs typeface="Arial"/>
              </a:rPr>
              <a:t>horečka, </a:t>
            </a:r>
            <a:r>
              <a:rPr lang="cs-CZ" sz="2600" dirty="0">
                <a:latin typeface="Arial"/>
                <a:cs typeface="Arial"/>
              </a:rPr>
              <a:t>porucha</a:t>
            </a:r>
            <a:r>
              <a:rPr lang="cs-CZ" sz="2600" spc="-25" dirty="0">
                <a:latin typeface="Arial"/>
                <a:cs typeface="Arial"/>
              </a:rPr>
              <a:t> </a:t>
            </a:r>
            <a:r>
              <a:rPr lang="cs-CZ" sz="2600" spc="-10" dirty="0">
                <a:latin typeface="Arial"/>
                <a:cs typeface="Arial"/>
              </a:rPr>
              <a:t>vědomí.</a:t>
            </a:r>
            <a:endParaRPr lang="cs-CZ" sz="2600" dirty="0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buNone/>
              <a:tabLst>
                <a:tab pos="469265" algn="l"/>
              </a:tabLst>
            </a:pPr>
            <a:r>
              <a:rPr lang="cs-CZ" sz="2600" dirty="0">
                <a:latin typeface="Arial"/>
                <a:cs typeface="Arial"/>
              </a:rPr>
              <a:t>Rozvoj</a:t>
            </a:r>
            <a:r>
              <a:rPr lang="cs-CZ" sz="2600" spc="-5" dirty="0">
                <a:latin typeface="Arial"/>
                <a:cs typeface="Arial"/>
              </a:rPr>
              <a:t> </a:t>
            </a:r>
            <a:r>
              <a:rPr lang="cs-CZ" sz="2600" dirty="0">
                <a:latin typeface="Arial"/>
                <a:cs typeface="Arial"/>
              </a:rPr>
              <a:t>invazivního</a:t>
            </a:r>
            <a:r>
              <a:rPr lang="cs-CZ" sz="2600" spc="10" dirty="0">
                <a:latin typeface="Arial"/>
                <a:cs typeface="Arial"/>
              </a:rPr>
              <a:t> </a:t>
            </a:r>
            <a:r>
              <a:rPr lang="cs-CZ" sz="2600" dirty="0">
                <a:latin typeface="Arial"/>
                <a:cs typeface="Arial"/>
              </a:rPr>
              <a:t>onemocnění</a:t>
            </a:r>
            <a:r>
              <a:rPr lang="cs-CZ" sz="2600" spc="-5" dirty="0">
                <a:latin typeface="Arial"/>
                <a:cs typeface="Arial"/>
              </a:rPr>
              <a:t> </a:t>
            </a:r>
            <a:r>
              <a:rPr lang="cs-CZ" sz="2600" dirty="0">
                <a:latin typeface="Arial"/>
                <a:cs typeface="Arial"/>
              </a:rPr>
              <a:t>je</a:t>
            </a:r>
            <a:r>
              <a:rPr lang="cs-CZ" sz="2600" spc="-15" dirty="0">
                <a:latin typeface="Arial"/>
                <a:cs typeface="Arial"/>
              </a:rPr>
              <a:t> </a:t>
            </a:r>
            <a:r>
              <a:rPr lang="cs-CZ" sz="2600" spc="-10" dirty="0">
                <a:latin typeface="Arial"/>
                <a:cs typeface="Arial"/>
              </a:rPr>
              <a:t>rychlý!</a:t>
            </a:r>
            <a:endParaRPr lang="cs-CZ" sz="2600" dirty="0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buNone/>
              <a:tabLst>
                <a:tab pos="469265" algn="l"/>
              </a:tabLst>
            </a:pPr>
            <a:r>
              <a:rPr lang="cs-CZ" sz="2600" dirty="0">
                <a:latin typeface="Arial"/>
                <a:cs typeface="Arial"/>
              </a:rPr>
              <a:t>Prevence:</a:t>
            </a:r>
            <a:r>
              <a:rPr lang="cs-CZ" sz="2600" spc="-15" dirty="0">
                <a:latin typeface="Arial"/>
                <a:cs typeface="Arial"/>
              </a:rPr>
              <a:t> </a:t>
            </a:r>
            <a:r>
              <a:rPr lang="cs-CZ" sz="2600" spc="-10" dirty="0">
                <a:latin typeface="Arial"/>
                <a:cs typeface="Arial"/>
              </a:rPr>
              <a:t>očkování (typy A, B, C, W135, Y) – nově jsou některé vakcíny hrazeny ze </a:t>
            </a:r>
            <a:r>
              <a:rPr lang="cs-CZ" sz="2600" spc="-10" dirty="0" err="1">
                <a:latin typeface="Arial"/>
                <a:cs typeface="Arial"/>
              </a:rPr>
              <a:t>zdr</a:t>
            </a:r>
            <a:r>
              <a:rPr lang="cs-CZ" sz="2600" spc="-10" dirty="0">
                <a:latin typeface="Arial"/>
                <a:cs typeface="Arial"/>
              </a:rPr>
              <a:t>. pojištění dětem a dospívajícím.</a:t>
            </a:r>
            <a:endParaRPr lang="cs-CZ" sz="2600" dirty="0">
              <a:latin typeface="Arial"/>
              <a:cs typeface="Arial"/>
            </a:endParaRP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59835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2D55742-6916-F315-FCD7-FC3D527F61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360D2DA-9648-50DB-9189-74C6DACBC9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4CE55B5-8B0F-FFAF-CAC3-B4700ABD7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306979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Tuberkulóza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41A1E08-62BC-C603-1E54-87A6B8E47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994022"/>
            <a:ext cx="10753200" cy="413999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105"/>
              </a:spcBef>
              <a:buNone/>
              <a:tabLst>
                <a:tab pos="469265" algn="l"/>
              </a:tabLst>
            </a:pPr>
            <a:r>
              <a:rPr lang="cs-CZ" sz="2800" dirty="0">
                <a:latin typeface="Arial"/>
                <a:cs typeface="Arial"/>
              </a:rPr>
              <a:t>Původce:</a:t>
            </a:r>
            <a:r>
              <a:rPr lang="cs-CZ" sz="2800" spc="-1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komplex</a:t>
            </a:r>
            <a:r>
              <a:rPr lang="cs-CZ" sz="2800" spc="-3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skupiny</a:t>
            </a:r>
            <a:r>
              <a:rPr lang="cs-CZ" sz="2800" spc="10" dirty="0">
                <a:latin typeface="Arial"/>
                <a:cs typeface="Arial"/>
              </a:rPr>
              <a:t> </a:t>
            </a:r>
            <a:r>
              <a:rPr lang="cs-CZ" sz="2800" i="1" dirty="0" err="1">
                <a:latin typeface="Arial"/>
                <a:cs typeface="Arial"/>
              </a:rPr>
              <a:t>Mycobacterium</a:t>
            </a:r>
            <a:r>
              <a:rPr lang="cs-CZ" sz="2800" i="1" spc="-30" dirty="0">
                <a:latin typeface="Arial"/>
                <a:cs typeface="Arial"/>
              </a:rPr>
              <a:t> </a:t>
            </a:r>
            <a:r>
              <a:rPr lang="cs-CZ" sz="2800" i="1" spc="-10" dirty="0" err="1">
                <a:latin typeface="Arial"/>
                <a:cs typeface="Arial"/>
              </a:rPr>
              <a:t>tuberculosis</a:t>
            </a:r>
            <a:r>
              <a:rPr lang="cs-CZ" sz="2800" i="1" spc="-10" dirty="0">
                <a:latin typeface="Arial"/>
                <a:cs typeface="Arial"/>
              </a:rPr>
              <a:t> </a:t>
            </a:r>
            <a:r>
              <a:rPr lang="cs-CZ" sz="2800" spc="-10" dirty="0">
                <a:latin typeface="Arial"/>
                <a:cs typeface="Arial"/>
              </a:rPr>
              <a:t>(Kochův bacil)</a:t>
            </a:r>
            <a:r>
              <a:rPr lang="cs-CZ" sz="2800" i="1" spc="-10" dirty="0">
                <a:latin typeface="Arial"/>
                <a:cs typeface="Arial"/>
              </a:rPr>
              <a:t>, </a:t>
            </a:r>
            <a:r>
              <a:rPr lang="cs-CZ" sz="2800" dirty="0">
                <a:latin typeface="Arial"/>
                <a:cs typeface="Arial"/>
              </a:rPr>
              <a:t>patří</a:t>
            </a:r>
            <a:r>
              <a:rPr lang="cs-CZ" sz="2800" spc="-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sem</a:t>
            </a:r>
            <a:r>
              <a:rPr lang="cs-CZ" sz="2800" spc="-1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také </a:t>
            </a:r>
            <a:r>
              <a:rPr lang="cs-CZ" sz="2800" i="1" dirty="0">
                <a:latin typeface="Arial"/>
                <a:cs typeface="Arial"/>
              </a:rPr>
              <a:t>M.</a:t>
            </a:r>
            <a:r>
              <a:rPr lang="cs-CZ" sz="2800" i="1" spc="-5" dirty="0">
                <a:latin typeface="Arial"/>
                <a:cs typeface="Arial"/>
              </a:rPr>
              <a:t> </a:t>
            </a:r>
            <a:r>
              <a:rPr lang="cs-CZ" sz="2800" i="1" dirty="0" err="1">
                <a:latin typeface="Arial"/>
                <a:cs typeface="Arial"/>
              </a:rPr>
              <a:t>bovis</a:t>
            </a:r>
            <a:r>
              <a:rPr lang="cs-CZ" sz="2800" i="1" dirty="0">
                <a:latin typeface="Arial"/>
                <a:cs typeface="Arial"/>
              </a:rPr>
              <a:t>,</a:t>
            </a:r>
            <a:r>
              <a:rPr lang="cs-CZ" sz="2800" i="1" spc="-10" dirty="0">
                <a:latin typeface="Arial"/>
                <a:cs typeface="Arial"/>
              </a:rPr>
              <a:t> </a:t>
            </a:r>
            <a:r>
              <a:rPr lang="cs-CZ" sz="2800" i="1" dirty="0">
                <a:latin typeface="Arial"/>
                <a:cs typeface="Arial"/>
              </a:rPr>
              <a:t>M. </a:t>
            </a:r>
            <a:r>
              <a:rPr lang="cs-CZ" sz="2800" i="1" spc="-10" dirty="0" err="1">
                <a:latin typeface="Arial"/>
                <a:cs typeface="Arial"/>
              </a:rPr>
              <a:t>africanum</a:t>
            </a:r>
            <a:r>
              <a:rPr lang="cs-CZ" sz="2800" spc="-10" dirty="0">
                <a:latin typeface="Arial"/>
                <a:cs typeface="Arial"/>
              </a:rPr>
              <a:t>,…</a:t>
            </a:r>
            <a:endParaRPr lang="cs-CZ" sz="2800" dirty="0">
              <a:latin typeface="Arial"/>
              <a:cs typeface="Arial"/>
            </a:endParaRPr>
          </a:p>
          <a:p>
            <a:pPr marL="381000">
              <a:lnSpc>
                <a:spcPct val="100000"/>
              </a:lnSpc>
              <a:spcBef>
                <a:spcPts val="135"/>
              </a:spcBef>
              <a:tabLst>
                <a:tab pos="673735" algn="l"/>
              </a:tabLst>
            </a:pPr>
            <a:r>
              <a:rPr lang="cs-CZ" sz="2800" dirty="0">
                <a:latin typeface="Arial"/>
                <a:cs typeface="Arial"/>
              </a:rPr>
              <a:t>odolná</a:t>
            </a:r>
            <a:r>
              <a:rPr lang="cs-CZ" sz="2800" spc="-1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vůči</a:t>
            </a:r>
            <a:r>
              <a:rPr lang="cs-CZ" sz="2800" spc="-25" dirty="0">
                <a:latin typeface="Arial"/>
                <a:cs typeface="Arial"/>
              </a:rPr>
              <a:t> </a:t>
            </a:r>
            <a:r>
              <a:rPr lang="cs-CZ" sz="2800" spc="-10" dirty="0">
                <a:latin typeface="Arial"/>
                <a:cs typeface="Arial"/>
              </a:rPr>
              <a:t>uschnutí, </a:t>
            </a:r>
            <a:r>
              <a:rPr lang="cs-CZ" sz="2800" dirty="0">
                <a:latin typeface="Arial"/>
                <a:cs typeface="Arial"/>
              </a:rPr>
              <a:t>roste</a:t>
            </a:r>
            <a:r>
              <a:rPr lang="cs-CZ" sz="2800" spc="-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velmi</a:t>
            </a:r>
            <a:r>
              <a:rPr lang="cs-CZ" sz="2800" spc="-30" dirty="0">
                <a:latin typeface="Arial"/>
                <a:cs typeface="Arial"/>
              </a:rPr>
              <a:t> </a:t>
            </a:r>
            <a:r>
              <a:rPr lang="cs-CZ" sz="2800" spc="-10" dirty="0">
                <a:latin typeface="Arial"/>
                <a:cs typeface="Arial"/>
              </a:rPr>
              <a:t>pomalu</a:t>
            </a:r>
            <a:endParaRPr lang="cs-CZ" sz="2800" dirty="0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135"/>
              </a:spcBef>
              <a:buNone/>
              <a:tabLst>
                <a:tab pos="469265" algn="l"/>
              </a:tabLst>
            </a:pPr>
            <a:endParaRPr lang="cs-CZ" spc="-50" dirty="0">
              <a:solidFill>
                <a:srgbClr val="0000DC"/>
              </a:solidFill>
              <a:latin typeface="Arial"/>
              <a:cs typeface="Arial"/>
            </a:endParaRPr>
          </a:p>
          <a:p>
            <a:pPr marL="457200" indent="-457200">
              <a:lnSpc>
                <a:spcPct val="100000"/>
              </a:lnSpc>
              <a:spcBef>
                <a:spcPts val="135"/>
              </a:spcBef>
              <a:buFontTx/>
              <a:buChar char="-"/>
              <a:tabLst>
                <a:tab pos="469265" algn="l"/>
              </a:tabLst>
            </a:pPr>
            <a:r>
              <a:rPr lang="cs-CZ" spc="-15" dirty="0">
                <a:latin typeface="Arial"/>
                <a:cs typeface="Arial"/>
              </a:rPr>
              <a:t>asi 10</a:t>
            </a:r>
            <a:r>
              <a:rPr lang="cs-CZ" sz="2800" spc="-1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mil.</a:t>
            </a:r>
            <a:r>
              <a:rPr lang="cs-CZ" sz="2800" spc="-1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nových</a:t>
            </a:r>
            <a:r>
              <a:rPr lang="cs-CZ" sz="2800" spc="-2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případů ve světě</a:t>
            </a:r>
            <a:r>
              <a:rPr lang="cs-CZ" sz="2800" spc="-1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ročně,</a:t>
            </a:r>
            <a:r>
              <a:rPr lang="cs-CZ" sz="2800" spc="-1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zejména</a:t>
            </a:r>
            <a:r>
              <a:rPr lang="cs-CZ" sz="2800" spc="-2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v</a:t>
            </a:r>
            <a:r>
              <a:rPr lang="cs-CZ" sz="2800" spc="-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rozvojových</a:t>
            </a:r>
            <a:r>
              <a:rPr lang="cs-CZ" sz="2800" spc="-35" dirty="0">
                <a:latin typeface="Arial"/>
                <a:cs typeface="Arial"/>
              </a:rPr>
              <a:t> </a:t>
            </a:r>
            <a:r>
              <a:rPr lang="cs-CZ" sz="2800" spc="-10" dirty="0">
                <a:latin typeface="Arial"/>
                <a:cs typeface="Arial"/>
              </a:rPr>
              <a:t>zemích</a:t>
            </a:r>
            <a:r>
              <a:rPr lang="cs-CZ" spc="-10" dirty="0">
                <a:latin typeface="Arial"/>
                <a:cs typeface="Arial"/>
              </a:rPr>
              <a:t>, </a:t>
            </a:r>
            <a:r>
              <a:rPr lang="cs-CZ" sz="2800" spc="-10" dirty="0">
                <a:latin typeface="Arial"/>
                <a:cs typeface="Arial"/>
              </a:rPr>
              <a:t>více než </a:t>
            </a:r>
            <a:r>
              <a:rPr lang="cs-CZ" sz="2800" b="1" spc="-10" dirty="0">
                <a:latin typeface="Arial"/>
                <a:cs typeface="Arial"/>
              </a:rPr>
              <a:t>50 % případů je hlášeno z 8 zemí</a:t>
            </a:r>
            <a:r>
              <a:rPr lang="cs-CZ" sz="2800" spc="-10" dirty="0">
                <a:latin typeface="Arial"/>
                <a:cs typeface="Arial"/>
              </a:rPr>
              <a:t> světa: Bangladéš, Čína, Indie, </a:t>
            </a:r>
            <a:r>
              <a:rPr lang="cs-CZ" sz="2800" spc="-10" dirty="0" err="1">
                <a:latin typeface="Arial"/>
                <a:cs typeface="Arial"/>
              </a:rPr>
              <a:t>Indonézie</a:t>
            </a:r>
            <a:r>
              <a:rPr lang="cs-CZ" sz="2800" spc="-10" dirty="0">
                <a:latin typeface="Arial"/>
                <a:cs typeface="Arial"/>
              </a:rPr>
              <a:t>, Nigérie, </a:t>
            </a:r>
            <a:r>
              <a:rPr lang="cs-CZ" sz="2800" spc="-10" dirty="0" err="1">
                <a:latin typeface="Arial"/>
                <a:cs typeface="Arial"/>
              </a:rPr>
              <a:t>Pakistán</a:t>
            </a:r>
            <a:r>
              <a:rPr lang="cs-CZ" sz="2800" spc="-10" dirty="0">
                <a:latin typeface="Arial"/>
                <a:cs typeface="Arial"/>
              </a:rPr>
              <a:t>, Filipíny, JAR</a:t>
            </a:r>
            <a:r>
              <a:rPr lang="cs-CZ" b="0" i="0" dirty="0">
                <a:effectLst/>
                <a:latin typeface="Arial" panose="020B0604020202020204" pitchFamily="34" charset="0"/>
              </a:rPr>
              <a:t>*</a:t>
            </a:r>
            <a:r>
              <a:rPr lang="en-US" b="0" i="0" dirty="0">
                <a:effectLst/>
                <a:latin typeface="Arial" panose="020B0604020202020204" pitchFamily="34" charset="0"/>
              </a:rPr>
              <a:t>.</a:t>
            </a:r>
            <a:endParaRPr lang="cs-CZ" b="0" i="0" dirty="0">
              <a:effectLst/>
              <a:latin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135"/>
              </a:spcBef>
              <a:buFontTx/>
              <a:buChar char="-"/>
              <a:tabLst>
                <a:tab pos="469265" algn="l"/>
              </a:tabLst>
            </a:pPr>
            <a:endParaRPr lang="cs-CZ" sz="2800" dirty="0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120"/>
              </a:spcBef>
              <a:buNone/>
              <a:tabLst>
                <a:tab pos="469265" algn="l"/>
              </a:tabLst>
            </a:pPr>
            <a:r>
              <a:rPr lang="cs-CZ" sz="2800" dirty="0">
                <a:latin typeface="Arial"/>
                <a:cs typeface="Arial"/>
              </a:rPr>
              <a:t>K</a:t>
            </a:r>
            <a:r>
              <a:rPr lang="cs-CZ" sz="2800" spc="-2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opětovnému</a:t>
            </a:r>
            <a:r>
              <a:rPr lang="cs-CZ" sz="2800" spc="-3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vzestupu</a:t>
            </a:r>
            <a:r>
              <a:rPr lang="cs-CZ" sz="2800" spc="-3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výskytu</a:t>
            </a:r>
            <a:r>
              <a:rPr lang="cs-CZ" sz="2800" spc="-3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došlo</a:t>
            </a:r>
            <a:r>
              <a:rPr lang="cs-CZ" sz="2800" spc="-2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v</a:t>
            </a:r>
            <a:r>
              <a:rPr lang="cs-CZ" sz="2800" spc="-1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souvislosti</a:t>
            </a:r>
            <a:r>
              <a:rPr lang="cs-CZ" sz="2800" spc="-5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s</a:t>
            </a:r>
            <a:r>
              <a:rPr lang="cs-CZ" sz="2800" spc="-10" dirty="0">
                <a:latin typeface="Arial"/>
                <a:cs typeface="Arial"/>
              </a:rPr>
              <a:t> HIV/AIDS.</a:t>
            </a:r>
            <a:endParaRPr lang="cs-CZ" sz="2800" dirty="0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120"/>
              </a:spcBef>
              <a:buNone/>
              <a:tabLst>
                <a:tab pos="469265" algn="l"/>
              </a:tabLst>
            </a:pPr>
            <a:r>
              <a:rPr lang="cs-CZ" sz="2800" dirty="0">
                <a:latin typeface="Arial"/>
                <a:cs typeface="Arial"/>
              </a:rPr>
              <a:t>V rozvinutých</a:t>
            </a:r>
            <a:r>
              <a:rPr lang="cs-CZ" sz="2800" spc="-2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zemích</a:t>
            </a:r>
            <a:r>
              <a:rPr lang="cs-CZ" sz="2800" spc="-2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souvisí</a:t>
            </a:r>
            <a:r>
              <a:rPr lang="cs-CZ" sz="2800" spc="-2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riziko</a:t>
            </a:r>
            <a:r>
              <a:rPr lang="cs-CZ" sz="2800" spc="-1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výskytu</a:t>
            </a:r>
            <a:r>
              <a:rPr lang="cs-CZ" sz="2800" spc="-3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s</a:t>
            </a:r>
            <a:r>
              <a:rPr lang="cs-CZ" sz="2800" spc="5" dirty="0">
                <a:latin typeface="Arial"/>
                <a:cs typeface="Arial"/>
              </a:rPr>
              <a:t> </a:t>
            </a:r>
            <a:r>
              <a:rPr lang="cs-CZ" sz="2800" spc="-10" dirty="0">
                <a:latin typeface="Arial"/>
                <a:cs typeface="Arial"/>
              </a:rPr>
              <a:t>migrací.</a:t>
            </a:r>
            <a:endParaRPr lang="cs-CZ" sz="2800" dirty="0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130"/>
              </a:spcBef>
              <a:buNone/>
              <a:tabLst>
                <a:tab pos="469265" algn="l"/>
              </a:tabLst>
            </a:pPr>
            <a:r>
              <a:rPr lang="cs-CZ" sz="2800" dirty="0">
                <a:latin typeface="Arial"/>
                <a:cs typeface="Arial"/>
              </a:rPr>
              <a:t>V</a:t>
            </a:r>
            <a:r>
              <a:rPr lang="cs-CZ" sz="2800" spc="-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ČR</a:t>
            </a:r>
            <a:r>
              <a:rPr lang="cs-CZ" sz="2800" spc="-1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ročně</a:t>
            </a:r>
            <a:r>
              <a:rPr lang="cs-CZ" sz="2800" spc="-2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kolem</a:t>
            </a:r>
            <a:r>
              <a:rPr lang="cs-CZ" sz="2800" spc="-1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500 </a:t>
            </a:r>
            <a:r>
              <a:rPr lang="cs-CZ" sz="2800" spc="-10" dirty="0">
                <a:latin typeface="Arial"/>
                <a:cs typeface="Arial"/>
              </a:rPr>
              <a:t>případů. </a:t>
            </a:r>
          </a:p>
          <a:p>
            <a:pPr marL="0" indent="0">
              <a:lnSpc>
                <a:spcPct val="100000"/>
              </a:lnSpc>
              <a:spcBef>
                <a:spcPts val="130"/>
              </a:spcBef>
              <a:buNone/>
              <a:tabLst>
                <a:tab pos="469265" algn="l"/>
              </a:tabLst>
            </a:pPr>
            <a:r>
              <a:rPr lang="cs-CZ" sz="1100" spc="-10" dirty="0">
                <a:latin typeface="Arial"/>
                <a:cs typeface="Arial"/>
              </a:rPr>
              <a:t>Zdroj: https://www.who.int/health-topics/tuberculosis#tab=tab_1</a:t>
            </a:r>
            <a:endParaRPr lang="cs-CZ" sz="1100" dirty="0">
              <a:latin typeface="Arial"/>
              <a:cs typeface="Arial"/>
            </a:endParaRP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62750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9912F91-A4B0-F00E-733D-55B4F8EF85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C4AD8A3-A417-AB9E-3EB7-F682FAAC87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D626DC9-6D32-34D5-5F01-DCEAA06EC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11627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TBC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2628615-B5BA-47C6-9730-2C3AA5A59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097197"/>
            <a:ext cx="10753200" cy="4841963"/>
          </a:xfrm>
        </p:spPr>
        <p:txBody>
          <a:bodyPr/>
          <a:lstStyle/>
          <a:p>
            <a:pPr marL="12700" marR="219075" indent="0">
              <a:lnSpc>
                <a:spcPct val="100000"/>
              </a:lnSpc>
              <a:spcBef>
                <a:spcPts val="100"/>
              </a:spcBef>
              <a:buNone/>
              <a:tabLst>
                <a:tab pos="469265" algn="l"/>
                <a:tab pos="3656329" algn="l"/>
              </a:tabLst>
            </a:pPr>
            <a:r>
              <a:rPr lang="cs-CZ" sz="2600" dirty="0">
                <a:latin typeface="Arial"/>
                <a:cs typeface="Arial"/>
              </a:rPr>
              <a:t>Zdroj:</a:t>
            </a:r>
            <a:r>
              <a:rPr lang="cs-CZ" sz="2600" spc="-85" dirty="0">
                <a:latin typeface="Arial"/>
                <a:cs typeface="Arial"/>
              </a:rPr>
              <a:t> </a:t>
            </a:r>
            <a:r>
              <a:rPr lang="cs-CZ" sz="2600" dirty="0">
                <a:latin typeface="Arial"/>
                <a:cs typeface="Arial"/>
              </a:rPr>
              <a:t>nemocný</a:t>
            </a:r>
            <a:r>
              <a:rPr lang="cs-CZ" sz="2600" spc="-80" dirty="0">
                <a:latin typeface="Arial"/>
                <a:cs typeface="Arial"/>
              </a:rPr>
              <a:t> </a:t>
            </a:r>
            <a:r>
              <a:rPr lang="cs-CZ" sz="2600" dirty="0">
                <a:latin typeface="Arial"/>
                <a:cs typeface="Arial"/>
              </a:rPr>
              <a:t>člověk</a:t>
            </a:r>
            <a:r>
              <a:rPr lang="cs-CZ" sz="2600" spc="-95" dirty="0">
                <a:latin typeface="Arial"/>
                <a:cs typeface="Arial"/>
              </a:rPr>
              <a:t> </a:t>
            </a:r>
            <a:r>
              <a:rPr lang="cs-CZ" sz="2600" dirty="0">
                <a:latin typeface="Arial"/>
                <a:cs typeface="Arial"/>
              </a:rPr>
              <a:t>s</a:t>
            </a:r>
            <a:r>
              <a:rPr lang="cs-CZ" sz="2600" spc="-95" dirty="0">
                <a:latin typeface="Arial"/>
                <a:cs typeface="Arial"/>
              </a:rPr>
              <a:t> </a:t>
            </a:r>
            <a:r>
              <a:rPr lang="cs-CZ" sz="2600" dirty="0">
                <a:latin typeface="Arial"/>
                <a:cs typeface="Arial"/>
              </a:rPr>
              <a:t>otevřenou</a:t>
            </a:r>
            <a:r>
              <a:rPr lang="cs-CZ" sz="2600" spc="-80" dirty="0">
                <a:latin typeface="Arial"/>
                <a:cs typeface="Arial"/>
              </a:rPr>
              <a:t> </a:t>
            </a:r>
            <a:r>
              <a:rPr lang="cs-CZ" sz="2600" dirty="0">
                <a:latin typeface="Arial"/>
                <a:cs typeface="Arial"/>
              </a:rPr>
              <a:t>tuberkulózou</a:t>
            </a:r>
            <a:r>
              <a:rPr lang="cs-CZ" sz="2600" spc="-100" dirty="0">
                <a:latin typeface="Arial"/>
                <a:cs typeface="Arial"/>
              </a:rPr>
              <a:t> </a:t>
            </a:r>
            <a:r>
              <a:rPr lang="cs-CZ" sz="2600" dirty="0">
                <a:latin typeface="Arial"/>
                <a:cs typeface="Arial"/>
              </a:rPr>
              <a:t>(bakterie</a:t>
            </a:r>
            <a:r>
              <a:rPr lang="cs-CZ" sz="2600" spc="-90" dirty="0">
                <a:latin typeface="Arial"/>
                <a:cs typeface="Arial"/>
              </a:rPr>
              <a:t> </a:t>
            </a:r>
            <a:r>
              <a:rPr lang="cs-CZ" sz="2600" spc="-25" dirty="0">
                <a:latin typeface="Arial"/>
                <a:cs typeface="Arial"/>
              </a:rPr>
              <a:t>ve </a:t>
            </a:r>
            <a:r>
              <a:rPr lang="cs-CZ" sz="2600" dirty="0">
                <a:latin typeface="Arial"/>
                <a:cs typeface="Arial"/>
              </a:rPr>
              <a:t>sputu),</a:t>
            </a:r>
            <a:r>
              <a:rPr lang="cs-CZ" sz="2600" spc="-110" dirty="0">
                <a:latin typeface="Arial"/>
                <a:cs typeface="Arial"/>
              </a:rPr>
              <a:t> </a:t>
            </a:r>
            <a:r>
              <a:rPr lang="cs-CZ" sz="2600" dirty="0">
                <a:latin typeface="Arial"/>
                <a:cs typeface="Arial"/>
              </a:rPr>
              <a:t>výjimečně</a:t>
            </a:r>
            <a:r>
              <a:rPr lang="cs-CZ" sz="2600" spc="-85" dirty="0">
                <a:latin typeface="Arial"/>
                <a:cs typeface="Arial"/>
              </a:rPr>
              <a:t> </a:t>
            </a:r>
            <a:r>
              <a:rPr lang="cs-CZ" sz="2600" spc="-50" dirty="0">
                <a:latin typeface="Arial"/>
                <a:cs typeface="Arial"/>
              </a:rPr>
              <a:t>- </a:t>
            </a:r>
            <a:r>
              <a:rPr lang="cs-CZ" sz="2600" dirty="0">
                <a:latin typeface="Arial"/>
                <a:cs typeface="Arial"/>
              </a:rPr>
              <a:t>zvíře,</a:t>
            </a:r>
            <a:r>
              <a:rPr lang="cs-CZ" sz="2600" spc="-130" dirty="0">
                <a:latin typeface="Arial"/>
                <a:cs typeface="Arial"/>
              </a:rPr>
              <a:t> </a:t>
            </a:r>
            <a:r>
              <a:rPr lang="cs-CZ" sz="2600" dirty="0">
                <a:latin typeface="Arial"/>
                <a:cs typeface="Arial"/>
              </a:rPr>
              <a:t>kontaminované</a:t>
            </a:r>
            <a:r>
              <a:rPr lang="cs-CZ" sz="2600" spc="-100" dirty="0">
                <a:latin typeface="Arial"/>
                <a:cs typeface="Arial"/>
              </a:rPr>
              <a:t> </a:t>
            </a:r>
            <a:r>
              <a:rPr lang="cs-CZ" sz="2600" dirty="0">
                <a:latin typeface="Arial"/>
                <a:cs typeface="Arial"/>
              </a:rPr>
              <a:t>potraviny</a:t>
            </a:r>
            <a:r>
              <a:rPr lang="cs-CZ" sz="2600" spc="-105" dirty="0">
                <a:latin typeface="Arial"/>
                <a:cs typeface="Arial"/>
              </a:rPr>
              <a:t> </a:t>
            </a:r>
            <a:r>
              <a:rPr lang="cs-CZ" sz="2600" spc="-10" dirty="0">
                <a:latin typeface="Arial"/>
                <a:cs typeface="Arial"/>
              </a:rPr>
              <a:t>(mléko).</a:t>
            </a:r>
            <a:endParaRPr lang="cs-CZ" sz="2600" dirty="0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470"/>
              </a:spcBef>
              <a:buNone/>
              <a:tabLst>
                <a:tab pos="469265" algn="l"/>
              </a:tabLst>
            </a:pPr>
            <a:r>
              <a:rPr lang="cs-CZ" sz="2600" dirty="0">
                <a:latin typeface="Arial"/>
                <a:cs typeface="Arial"/>
              </a:rPr>
              <a:t>Přenos:</a:t>
            </a:r>
            <a:r>
              <a:rPr lang="cs-CZ" sz="2600" spc="-90" dirty="0">
                <a:latin typeface="Arial"/>
                <a:cs typeface="Arial"/>
              </a:rPr>
              <a:t> </a:t>
            </a:r>
            <a:r>
              <a:rPr lang="cs-CZ" sz="2600" b="1" dirty="0">
                <a:latin typeface="Arial"/>
                <a:cs typeface="Arial"/>
              </a:rPr>
              <a:t>kapénkami,</a:t>
            </a:r>
            <a:r>
              <a:rPr lang="cs-CZ" sz="2600" b="1" spc="-85" dirty="0">
                <a:latin typeface="Arial"/>
                <a:cs typeface="Arial"/>
              </a:rPr>
              <a:t> </a:t>
            </a:r>
            <a:r>
              <a:rPr lang="cs-CZ" sz="2600" b="1" dirty="0">
                <a:latin typeface="Arial"/>
                <a:cs typeface="Arial"/>
              </a:rPr>
              <a:t>vzduchem</a:t>
            </a:r>
            <a:r>
              <a:rPr lang="cs-CZ" sz="2600" b="1" spc="-90" dirty="0">
                <a:latin typeface="Arial"/>
                <a:cs typeface="Arial"/>
              </a:rPr>
              <a:t> </a:t>
            </a:r>
            <a:r>
              <a:rPr lang="cs-CZ" sz="2600" b="1" dirty="0">
                <a:latin typeface="Arial"/>
                <a:cs typeface="Arial"/>
              </a:rPr>
              <a:t>(prach),</a:t>
            </a:r>
            <a:r>
              <a:rPr lang="cs-CZ" sz="2600" b="1" spc="-100" dirty="0">
                <a:latin typeface="Arial"/>
                <a:cs typeface="Arial"/>
              </a:rPr>
              <a:t> </a:t>
            </a:r>
            <a:r>
              <a:rPr lang="cs-CZ" sz="2600" b="1" dirty="0">
                <a:latin typeface="Arial"/>
                <a:cs typeface="Arial"/>
              </a:rPr>
              <a:t>alimentární</a:t>
            </a:r>
            <a:r>
              <a:rPr lang="cs-CZ" sz="2600" b="1" spc="-90" dirty="0">
                <a:latin typeface="Arial"/>
                <a:cs typeface="Arial"/>
              </a:rPr>
              <a:t> </a:t>
            </a:r>
            <a:r>
              <a:rPr lang="cs-CZ" sz="2600" b="1" spc="-10" dirty="0">
                <a:latin typeface="Arial"/>
                <a:cs typeface="Arial"/>
              </a:rPr>
              <a:t>cestou</a:t>
            </a:r>
            <a:r>
              <a:rPr lang="cs-CZ" sz="2600" spc="-10" dirty="0">
                <a:latin typeface="Arial"/>
                <a:cs typeface="Arial"/>
              </a:rPr>
              <a:t>.</a:t>
            </a:r>
            <a:endParaRPr lang="cs-CZ" sz="2600" dirty="0">
              <a:latin typeface="Arial"/>
              <a:cs typeface="Arial"/>
            </a:endParaRPr>
          </a:p>
          <a:p>
            <a:pPr marL="12700" marR="5080" indent="0">
              <a:lnSpc>
                <a:spcPct val="100000"/>
              </a:lnSpc>
              <a:spcBef>
                <a:spcPts val="114"/>
              </a:spcBef>
              <a:buNone/>
              <a:tabLst>
                <a:tab pos="354965" algn="l"/>
              </a:tabLst>
            </a:pPr>
            <a:r>
              <a:rPr lang="cs-CZ" sz="2600" dirty="0">
                <a:latin typeface="Arial"/>
                <a:cs typeface="Arial"/>
              </a:rPr>
              <a:t>Ke</a:t>
            </a:r>
            <a:r>
              <a:rPr lang="cs-CZ" sz="2600" spc="-30" dirty="0">
                <a:latin typeface="Arial"/>
                <a:cs typeface="Arial"/>
              </a:rPr>
              <a:t> </a:t>
            </a:r>
            <a:r>
              <a:rPr lang="cs-CZ" sz="2600" dirty="0">
                <a:latin typeface="Arial"/>
                <a:cs typeface="Arial"/>
              </a:rPr>
              <a:t>vzniku</a:t>
            </a:r>
            <a:r>
              <a:rPr lang="cs-CZ" sz="2600" spc="-25" dirty="0">
                <a:latin typeface="Arial"/>
                <a:cs typeface="Arial"/>
              </a:rPr>
              <a:t> </a:t>
            </a:r>
            <a:r>
              <a:rPr lang="cs-CZ" sz="2600" dirty="0">
                <a:latin typeface="Arial"/>
                <a:cs typeface="Arial"/>
              </a:rPr>
              <a:t>onemocnění</a:t>
            </a:r>
            <a:r>
              <a:rPr lang="cs-CZ" sz="2600" spc="-65" dirty="0">
                <a:latin typeface="Arial"/>
                <a:cs typeface="Arial"/>
              </a:rPr>
              <a:t> </a:t>
            </a:r>
            <a:r>
              <a:rPr lang="cs-CZ" sz="2600" dirty="0">
                <a:latin typeface="Arial"/>
                <a:cs typeface="Arial"/>
              </a:rPr>
              <a:t>u</a:t>
            </a:r>
            <a:r>
              <a:rPr lang="cs-CZ" sz="2600" spc="-5" dirty="0">
                <a:latin typeface="Arial"/>
                <a:cs typeface="Arial"/>
              </a:rPr>
              <a:t> </a:t>
            </a:r>
            <a:r>
              <a:rPr lang="cs-CZ" sz="2600" dirty="0">
                <a:latin typeface="Arial"/>
                <a:cs typeface="Arial"/>
              </a:rPr>
              <a:t>nakažených</a:t>
            </a:r>
            <a:r>
              <a:rPr lang="cs-CZ" sz="2600" spc="-60" dirty="0">
                <a:latin typeface="Arial"/>
                <a:cs typeface="Arial"/>
              </a:rPr>
              <a:t> </a:t>
            </a:r>
            <a:r>
              <a:rPr lang="cs-CZ" sz="2600" dirty="0">
                <a:latin typeface="Arial"/>
                <a:cs typeface="Arial"/>
              </a:rPr>
              <a:t>dochází</a:t>
            </a:r>
            <a:r>
              <a:rPr lang="cs-CZ" sz="2600" spc="-50" dirty="0">
                <a:latin typeface="Arial"/>
                <a:cs typeface="Arial"/>
              </a:rPr>
              <a:t> </a:t>
            </a:r>
            <a:r>
              <a:rPr lang="cs-CZ" sz="2600" dirty="0">
                <a:latin typeface="Arial"/>
                <a:cs typeface="Arial"/>
              </a:rPr>
              <a:t>jen</a:t>
            </a:r>
            <a:r>
              <a:rPr lang="cs-CZ" sz="2600" spc="-10" dirty="0">
                <a:latin typeface="Arial"/>
                <a:cs typeface="Arial"/>
              </a:rPr>
              <a:t> </a:t>
            </a:r>
            <a:r>
              <a:rPr lang="cs-CZ" sz="2600" dirty="0">
                <a:latin typeface="Arial"/>
                <a:cs typeface="Arial"/>
              </a:rPr>
              <a:t>v</a:t>
            </a:r>
            <a:r>
              <a:rPr lang="cs-CZ" sz="2600" spc="-15" dirty="0">
                <a:latin typeface="Arial"/>
                <a:cs typeface="Arial"/>
              </a:rPr>
              <a:t> </a:t>
            </a:r>
            <a:r>
              <a:rPr lang="cs-CZ" sz="2600" dirty="0">
                <a:latin typeface="Arial"/>
                <a:cs typeface="Arial"/>
              </a:rPr>
              <a:t>10 %</a:t>
            </a:r>
            <a:r>
              <a:rPr lang="cs-CZ" sz="2600" spc="-35" dirty="0">
                <a:latin typeface="Arial"/>
                <a:cs typeface="Arial"/>
              </a:rPr>
              <a:t> </a:t>
            </a:r>
            <a:r>
              <a:rPr lang="cs-CZ" sz="2600" dirty="0">
                <a:latin typeface="Arial"/>
                <a:cs typeface="Arial"/>
              </a:rPr>
              <a:t>do</a:t>
            </a:r>
            <a:r>
              <a:rPr lang="cs-CZ" sz="2600" spc="-5" dirty="0">
                <a:latin typeface="Arial"/>
                <a:cs typeface="Arial"/>
              </a:rPr>
              <a:t> </a:t>
            </a:r>
            <a:r>
              <a:rPr lang="cs-CZ" sz="2600" dirty="0">
                <a:latin typeface="Arial"/>
                <a:cs typeface="Arial"/>
              </a:rPr>
              <a:t>2</a:t>
            </a:r>
            <a:r>
              <a:rPr lang="cs-CZ" sz="2600" spc="-30" dirty="0">
                <a:latin typeface="Arial"/>
                <a:cs typeface="Arial"/>
              </a:rPr>
              <a:t> </a:t>
            </a:r>
            <a:r>
              <a:rPr lang="cs-CZ" sz="2600" dirty="0">
                <a:latin typeface="Arial"/>
                <a:cs typeface="Arial"/>
              </a:rPr>
              <a:t>let</a:t>
            </a:r>
            <a:r>
              <a:rPr lang="cs-CZ" sz="2600" spc="10" dirty="0">
                <a:latin typeface="Arial"/>
                <a:cs typeface="Arial"/>
              </a:rPr>
              <a:t> </a:t>
            </a:r>
            <a:r>
              <a:rPr lang="cs-CZ" sz="2600" dirty="0">
                <a:latin typeface="Arial"/>
                <a:cs typeface="Arial"/>
              </a:rPr>
              <a:t>-</a:t>
            </a:r>
            <a:r>
              <a:rPr lang="cs-CZ" sz="2600" spc="-25" dirty="0">
                <a:latin typeface="Arial"/>
                <a:cs typeface="Arial"/>
              </a:rPr>
              <a:t> </a:t>
            </a:r>
            <a:r>
              <a:rPr lang="cs-CZ" sz="2600" dirty="0">
                <a:latin typeface="Arial"/>
                <a:cs typeface="Arial"/>
              </a:rPr>
              <a:t>rozvine</a:t>
            </a:r>
            <a:r>
              <a:rPr lang="cs-CZ" sz="2600" spc="-20" dirty="0">
                <a:latin typeface="Arial"/>
                <a:cs typeface="Arial"/>
              </a:rPr>
              <a:t> </a:t>
            </a:r>
            <a:r>
              <a:rPr lang="cs-CZ" sz="2600" dirty="0">
                <a:latin typeface="Arial"/>
                <a:cs typeface="Arial"/>
              </a:rPr>
              <a:t>se</a:t>
            </a:r>
            <a:r>
              <a:rPr lang="cs-CZ" sz="2600" spc="-25" dirty="0">
                <a:latin typeface="Arial"/>
                <a:cs typeface="Arial"/>
              </a:rPr>
              <a:t> </a:t>
            </a:r>
            <a:r>
              <a:rPr lang="cs-CZ" sz="2600" spc="-10" dirty="0">
                <a:latin typeface="Arial"/>
                <a:cs typeface="Arial"/>
              </a:rPr>
              <a:t>PRIMÁRNÍ TUBERKULÓZA:</a:t>
            </a:r>
            <a:endParaRPr lang="cs-CZ" sz="2600" dirty="0">
              <a:latin typeface="Arial"/>
              <a:cs typeface="Arial"/>
            </a:endParaRPr>
          </a:p>
          <a:p>
            <a:pPr marL="220979">
              <a:lnSpc>
                <a:spcPct val="100000"/>
              </a:lnSpc>
              <a:spcBef>
                <a:spcPts val="335"/>
              </a:spcBef>
            </a:pPr>
            <a:r>
              <a:rPr lang="cs-CZ" sz="2600" dirty="0">
                <a:latin typeface="Arial"/>
                <a:cs typeface="Arial"/>
              </a:rPr>
              <a:t>nejčastěji</a:t>
            </a:r>
            <a:r>
              <a:rPr lang="cs-CZ" sz="2600" spc="-50" dirty="0">
                <a:latin typeface="Arial"/>
                <a:cs typeface="Arial"/>
              </a:rPr>
              <a:t> </a:t>
            </a:r>
            <a:r>
              <a:rPr lang="cs-CZ" sz="2600" dirty="0">
                <a:latin typeface="Arial"/>
                <a:cs typeface="Arial"/>
              </a:rPr>
              <a:t>v</a:t>
            </a:r>
            <a:r>
              <a:rPr lang="cs-CZ" sz="2600" spc="-25" dirty="0">
                <a:latin typeface="Arial"/>
                <a:cs typeface="Arial"/>
              </a:rPr>
              <a:t> </a:t>
            </a:r>
            <a:r>
              <a:rPr lang="cs-CZ" sz="2600" dirty="0">
                <a:latin typeface="Arial"/>
                <a:cs typeface="Arial"/>
              </a:rPr>
              <a:t>dětském</a:t>
            </a:r>
            <a:r>
              <a:rPr lang="cs-CZ" sz="2600" spc="-55" dirty="0">
                <a:latin typeface="Arial"/>
                <a:cs typeface="Arial"/>
              </a:rPr>
              <a:t> </a:t>
            </a:r>
            <a:r>
              <a:rPr lang="cs-CZ" sz="2600" spc="-10" dirty="0">
                <a:latin typeface="Arial"/>
                <a:cs typeface="Arial"/>
              </a:rPr>
              <a:t>věku</a:t>
            </a:r>
            <a:endParaRPr lang="cs-CZ" sz="2600" dirty="0">
              <a:latin typeface="Arial"/>
              <a:cs typeface="Arial"/>
            </a:endParaRPr>
          </a:p>
          <a:p>
            <a:pPr marL="220979">
              <a:lnSpc>
                <a:spcPct val="100000"/>
              </a:lnSpc>
              <a:spcBef>
                <a:spcPts val="340"/>
              </a:spcBef>
            </a:pPr>
            <a:r>
              <a:rPr lang="cs-CZ" sz="2600" dirty="0">
                <a:latin typeface="Arial"/>
                <a:cs typeface="Arial"/>
              </a:rPr>
              <a:t>ložisková</a:t>
            </a:r>
            <a:r>
              <a:rPr lang="cs-CZ" sz="2600" spc="-45" dirty="0">
                <a:latin typeface="Arial"/>
                <a:cs typeface="Arial"/>
              </a:rPr>
              <a:t> </a:t>
            </a:r>
            <a:r>
              <a:rPr lang="cs-CZ" sz="2600" dirty="0">
                <a:latin typeface="Arial"/>
                <a:cs typeface="Arial"/>
              </a:rPr>
              <a:t>infekce</a:t>
            </a:r>
            <a:r>
              <a:rPr lang="cs-CZ" sz="2600" spc="-45" dirty="0">
                <a:latin typeface="Arial"/>
                <a:cs typeface="Arial"/>
              </a:rPr>
              <a:t> </a:t>
            </a:r>
            <a:r>
              <a:rPr lang="cs-CZ" sz="2600" dirty="0">
                <a:latin typeface="Arial"/>
                <a:cs typeface="Arial"/>
              </a:rPr>
              <a:t>(nejčastěji</a:t>
            </a:r>
            <a:r>
              <a:rPr lang="cs-CZ" sz="2600" spc="-45" dirty="0">
                <a:latin typeface="Arial"/>
                <a:cs typeface="Arial"/>
              </a:rPr>
              <a:t> </a:t>
            </a:r>
            <a:r>
              <a:rPr lang="cs-CZ" sz="2600" dirty="0">
                <a:latin typeface="Arial"/>
                <a:cs typeface="Arial"/>
              </a:rPr>
              <a:t>v</a:t>
            </a:r>
            <a:r>
              <a:rPr lang="cs-CZ" sz="2600" spc="-30" dirty="0">
                <a:latin typeface="Arial"/>
                <a:cs typeface="Arial"/>
              </a:rPr>
              <a:t> </a:t>
            </a:r>
            <a:r>
              <a:rPr lang="cs-CZ" sz="2600" dirty="0">
                <a:latin typeface="Arial"/>
                <a:cs typeface="Arial"/>
              </a:rPr>
              <a:t>plicích)</a:t>
            </a:r>
            <a:r>
              <a:rPr lang="cs-CZ" sz="2600" spc="-35" dirty="0">
                <a:latin typeface="Arial"/>
                <a:cs typeface="Arial"/>
              </a:rPr>
              <a:t> </a:t>
            </a:r>
            <a:r>
              <a:rPr lang="cs-CZ" sz="2600" dirty="0">
                <a:latin typeface="Arial"/>
                <a:cs typeface="Arial"/>
              </a:rPr>
              <a:t>se</a:t>
            </a:r>
            <a:r>
              <a:rPr lang="cs-CZ" sz="2600" spc="-25" dirty="0">
                <a:latin typeface="Arial"/>
                <a:cs typeface="Arial"/>
              </a:rPr>
              <a:t> </a:t>
            </a:r>
            <a:r>
              <a:rPr lang="cs-CZ" sz="2600" spc="-10" dirty="0">
                <a:latin typeface="Arial"/>
                <a:cs typeface="Arial"/>
              </a:rPr>
              <a:t>opouzdří</a:t>
            </a:r>
            <a:endParaRPr lang="cs-CZ" sz="2600" dirty="0">
              <a:latin typeface="Arial"/>
              <a:cs typeface="Arial"/>
            </a:endParaRPr>
          </a:p>
          <a:p>
            <a:pPr marL="220979">
              <a:lnSpc>
                <a:spcPct val="100000"/>
              </a:lnSpc>
              <a:spcBef>
                <a:spcPts val="335"/>
              </a:spcBef>
            </a:pPr>
            <a:r>
              <a:rPr lang="cs-CZ" sz="2600" dirty="0">
                <a:latin typeface="Arial"/>
                <a:cs typeface="Arial"/>
              </a:rPr>
              <a:t>většinou</a:t>
            </a:r>
            <a:r>
              <a:rPr lang="cs-CZ" sz="2600" spc="-45" dirty="0">
                <a:latin typeface="Arial"/>
                <a:cs typeface="Arial"/>
              </a:rPr>
              <a:t> </a:t>
            </a:r>
            <a:r>
              <a:rPr lang="cs-CZ" sz="2600" dirty="0">
                <a:latin typeface="Arial"/>
                <a:cs typeface="Arial"/>
              </a:rPr>
              <a:t>dojde</a:t>
            </a:r>
            <a:r>
              <a:rPr lang="cs-CZ" sz="2600" spc="-30" dirty="0">
                <a:latin typeface="Arial"/>
                <a:cs typeface="Arial"/>
              </a:rPr>
              <a:t> </a:t>
            </a:r>
            <a:r>
              <a:rPr lang="cs-CZ" sz="2600" dirty="0">
                <a:latin typeface="Arial"/>
                <a:cs typeface="Arial"/>
              </a:rPr>
              <a:t>ke</a:t>
            </a:r>
            <a:r>
              <a:rPr lang="cs-CZ" sz="2600" spc="-30" dirty="0">
                <a:latin typeface="Arial"/>
                <a:cs typeface="Arial"/>
              </a:rPr>
              <a:t> </a:t>
            </a:r>
            <a:r>
              <a:rPr lang="cs-CZ" sz="2600" dirty="0">
                <a:latin typeface="Arial"/>
                <a:cs typeface="Arial"/>
              </a:rPr>
              <a:t>spontánnímu</a:t>
            </a:r>
            <a:r>
              <a:rPr lang="cs-CZ" sz="2600" spc="-55" dirty="0">
                <a:latin typeface="Arial"/>
                <a:cs typeface="Arial"/>
              </a:rPr>
              <a:t> </a:t>
            </a:r>
            <a:r>
              <a:rPr lang="cs-CZ" sz="2600" spc="-10" dirty="0">
                <a:latin typeface="Arial"/>
                <a:cs typeface="Arial"/>
              </a:rPr>
              <a:t>vyhojení.</a:t>
            </a:r>
            <a:endParaRPr lang="cs-CZ" sz="2600" dirty="0">
              <a:latin typeface="Arial"/>
              <a:cs typeface="Arial"/>
            </a:endParaRPr>
          </a:p>
          <a:p>
            <a:pPr marL="12700" marR="1012190" indent="0">
              <a:lnSpc>
                <a:spcPct val="100000"/>
              </a:lnSpc>
              <a:spcBef>
                <a:spcPts val="145"/>
              </a:spcBef>
              <a:buNone/>
              <a:tabLst>
                <a:tab pos="354965" algn="l"/>
              </a:tabLst>
            </a:pPr>
            <a:r>
              <a:rPr lang="cs-CZ" sz="2600" dirty="0">
                <a:latin typeface="Arial"/>
                <a:cs typeface="Arial"/>
              </a:rPr>
              <a:t>Pokud</a:t>
            </a:r>
            <a:r>
              <a:rPr lang="cs-CZ" sz="2600" spc="-30" dirty="0">
                <a:latin typeface="Arial"/>
                <a:cs typeface="Arial"/>
              </a:rPr>
              <a:t> </a:t>
            </a:r>
            <a:r>
              <a:rPr lang="cs-CZ" sz="2600" b="1" dirty="0">
                <a:latin typeface="Arial"/>
                <a:cs typeface="Arial"/>
              </a:rPr>
              <a:t>přežívají</a:t>
            </a:r>
            <a:r>
              <a:rPr lang="cs-CZ" sz="2600" b="1" spc="-50" dirty="0">
                <a:latin typeface="Arial"/>
                <a:cs typeface="Arial"/>
              </a:rPr>
              <a:t> </a:t>
            </a:r>
            <a:r>
              <a:rPr lang="cs-CZ" sz="2600" b="1" dirty="0">
                <a:latin typeface="Arial"/>
                <a:cs typeface="Arial"/>
              </a:rPr>
              <a:t>mykobakterie</a:t>
            </a:r>
            <a:r>
              <a:rPr lang="cs-CZ" sz="2600" b="1" spc="-50" dirty="0">
                <a:latin typeface="Arial"/>
                <a:cs typeface="Arial"/>
              </a:rPr>
              <a:t> </a:t>
            </a:r>
            <a:r>
              <a:rPr lang="cs-CZ" sz="2600" b="1" dirty="0">
                <a:latin typeface="Arial"/>
                <a:cs typeface="Arial"/>
              </a:rPr>
              <a:t>v</a:t>
            </a:r>
            <a:r>
              <a:rPr lang="cs-CZ" sz="2600" b="1" spc="-30" dirty="0">
                <a:latin typeface="Arial"/>
                <a:cs typeface="Arial"/>
              </a:rPr>
              <a:t> </a:t>
            </a:r>
            <a:r>
              <a:rPr lang="cs-CZ" sz="2600" b="1" dirty="0">
                <a:latin typeface="Arial"/>
                <a:cs typeface="Arial"/>
              </a:rPr>
              <a:t>ložisku</a:t>
            </a:r>
            <a:r>
              <a:rPr lang="cs-CZ" sz="2600" b="1" spc="-30" dirty="0">
                <a:latin typeface="Arial"/>
                <a:cs typeface="Arial"/>
              </a:rPr>
              <a:t>, </a:t>
            </a:r>
            <a:r>
              <a:rPr lang="cs-CZ" sz="2600" dirty="0">
                <a:latin typeface="Arial"/>
                <a:cs typeface="Arial"/>
              </a:rPr>
              <a:t>může</a:t>
            </a:r>
            <a:r>
              <a:rPr lang="cs-CZ" sz="2600" spc="-35" dirty="0">
                <a:latin typeface="Arial"/>
                <a:cs typeface="Arial"/>
              </a:rPr>
              <a:t> </a:t>
            </a:r>
            <a:r>
              <a:rPr lang="cs-CZ" sz="2600" dirty="0">
                <a:latin typeface="Arial"/>
                <a:cs typeface="Arial"/>
              </a:rPr>
              <a:t>dojít</a:t>
            </a:r>
            <a:r>
              <a:rPr lang="cs-CZ" sz="2600" spc="-35" dirty="0">
                <a:latin typeface="Arial"/>
                <a:cs typeface="Arial"/>
              </a:rPr>
              <a:t> </a:t>
            </a:r>
            <a:r>
              <a:rPr lang="cs-CZ" sz="2600" dirty="0">
                <a:latin typeface="Arial"/>
                <a:cs typeface="Arial"/>
              </a:rPr>
              <a:t>při</a:t>
            </a:r>
            <a:r>
              <a:rPr lang="cs-CZ" sz="2600" spc="-35" dirty="0">
                <a:latin typeface="Arial"/>
                <a:cs typeface="Arial"/>
              </a:rPr>
              <a:t> </a:t>
            </a:r>
            <a:r>
              <a:rPr lang="cs-CZ" sz="2600" dirty="0">
                <a:latin typeface="Arial"/>
                <a:cs typeface="Arial"/>
              </a:rPr>
              <a:t>oslabení</a:t>
            </a:r>
            <a:r>
              <a:rPr lang="cs-CZ" sz="2600" spc="-45" dirty="0">
                <a:latin typeface="Arial"/>
                <a:cs typeface="Arial"/>
              </a:rPr>
              <a:t> </a:t>
            </a:r>
            <a:r>
              <a:rPr lang="cs-CZ" sz="2600" dirty="0">
                <a:latin typeface="Arial"/>
                <a:cs typeface="Arial"/>
              </a:rPr>
              <a:t>imunity</a:t>
            </a:r>
            <a:r>
              <a:rPr lang="cs-CZ" sz="2600" spc="-25" dirty="0">
                <a:latin typeface="Arial"/>
                <a:cs typeface="Arial"/>
              </a:rPr>
              <a:t> </a:t>
            </a:r>
            <a:r>
              <a:rPr lang="cs-CZ" sz="2600" dirty="0">
                <a:latin typeface="Arial"/>
                <a:cs typeface="Arial"/>
              </a:rPr>
              <a:t>k</a:t>
            </a:r>
            <a:r>
              <a:rPr lang="cs-CZ" sz="2600" spc="-25" dirty="0">
                <a:latin typeface="Arial"/>
                <a:cs typeface="Arial"/>
              </a:rPr>
              <a:t> </a:t>
            </a:r>
            <a:r>
              <a:rPr lang="cs-CZ" sz="2600" spc="-20" dirty="0">
                <a:latin typeface="Arial"/>
                <a:cs typeface="Arial"/>
              </a:rPr>
              <a:t>tzv. </a:t>
            </a:r>
            <a:r>
              <a:rPr lang="cs-CZ" sz="2600" dirty="0">
                <a:latin typeface="Arial"/>
                <a:cs typeface="Arial"/>
              </a:rPr>
              <a:t>POSTPRIMÁRNÍ</a:t>
            </a:r>
            <a:r>
              <a:rPr lang="cs-CZ" sz="2600" spc="-20" dirty="0">
                <a:latin typeface="Arial"/>
                <a:cs typeface="Arial"/>
              </a:rPr>
              <a:t> </a:t>
            </a:r>
            <a:r>
              <a:rPr lang="cs-CZ" sz="2600" spc="-10" dirty="0">
                <a:latin typeface="Arial"/>
                <a:cs typeface="Arial"/>
              </a:rPr>
              <a:t>TUBERKULÓZE: </a:t>
            </a:r>
            <a:r>
              <a:rPr lang="cs-CZ" sz="2600" dirty="0">
                <a:latin typeface="Arial"/>
                <a:cs typeface="Arial"/>
              </a:rPr>
              <a:t>bakterie</a:t>
            </a:r>
            <a:r>
              <a:rPr lang="cs-CZ" sz="2600" spc="-30" dirty="0">
                <a:latin typeface="Arial"/>
                <a:cs typeface="Arial"/>
              </a:rPr>
              <a:t> </a:t>
            </a:r>
            <a:r>
              <a:rPr lang="cs-CZ" sz="2600" dirty="0">
                <a:latin typeface="Arial"/>
                <a:cs typeface="Arial"/>
              </a:rPr>
              <a:t>se</a:t>
            </a:r>
            <a:r>
              <a:rPr lang="cs-CZ" sz="2600" spc="-20" dirty="0">
                <a:latin typeface="Arial"/>
                <a:cs typeface="Arial"/>
              </a:rPr>
              <a:t> </a:t>
            </a:r>
            <a:r>
              <a:rPr lang="cs-CZ" sz="2600" dirty="0">
                <a:latin typeface="Arial"/>
                <a:cs typeface="Arial"/>
              </a:rPr>
              <a:t>šíří</a:t>
            </a:r>
            <a:r>
              <a:rPr lang="cs-CZ" sz="2600" spc="-40" dirty="0">
                <a:latin typeface="Arial"/>
                <a:cs typeface="Arial"/>
              </a:rPr>
              <a:t> </a:t>
            </a:r>
            <a:r>
              <a:rPr lang="cs-CZ" sz="2600" dirty="0">
                <a:latin typeface="Arial"/>
                <a:cs typeface="Arial"/>
              </a:rPr>
              <a:t>do</a:t>
            </a:r>
            <a:r>
              <a:rPr lang="cs-CZ" sz="2600" spc="-20" dirty="0">
                <a:latin typeface="Arial"/>
                <a:cs typeface="Arial"/>
              </a:rPr>
              <a:t> </a:t>
            </a:r>
            <a:r>
              <a:rPr lang="cs-CZ" sz="2600" dirty="0">
                <a:latin typeface="Arial"/>
                <a:cs typeface="Arial"/>
              </a:rPr>
              <a:t>plic,</a:t>
            </a:r>
            <a:r>
              <a:rPr lang="cs-CZ" sz="2600" spc="-5" dirty="0">
                <a:latin typeface="Arial"/>
                <a:cs typeface="Arial"/>
              </a:rPr>
              <a:t> </a:t>
            </a:r>
            <a:r>
              <a:rPr lang="cs-CZ" sz="2600" dirty="0">
                <a:latin typeface="Arial"/>
                <a:cs typeface="Arial"/>
              </a:rPr>
              <a:t>střev,</a:t>
            </a:r>
            <a:r>
              <a:rPr lang="cs-CZ" sz="2600" spc="-45" dirty="0">
                <a:latin typeface="Arial"/>
                <a:cs typeface="Arial"/>
              </a:rPr>
              <a:t> </a:t>
            </a:r>
            <a:r>
              <a:rPr lang="cs-CZ" sz="2600" dirty="0">
                <a:latin typeface="Arial"/>
                <a:cs typeface="Arial"/>
              </a:rPr>
              <a:t>krevním</a:t>
            </a:r>
            <a:r>
              <a:rPr lang="cs-CZ" sz="2600" spc="-55" dirty="0">
                <a:latin typeface="Arial"/>
                <a:cs typeface="Arial"/>
              </a:rPr>
              <a:t> </a:t>
            </a:r>
            <a:r>
              <a:rPr lang="cs-CZ" sz="2600" dirty="0">
                <a:latin typeface="Arial"/>
                <a:cs typeface="Arial"/>
              </a:rPr>
              <a:t>oběhem</a:t>
            </a:r>
            <a:r>
              <a:rPr lang="cs-CZ" sz="2600" spc="-35" dirty="0">
                <a:latin typeface="Arial"/>
                <a:cs typeface="Arial"/>
              </a:rPr>
              <a:t> </a:t>
            </a:r>
            <a:r>
              <a:rPr lang="cs-CZ" sz="2600" dirty="0">
                <a:latin typeface="Arial"/>
                <a:cs typeface="Arial"/>
              </a:rPr>
              <a:t>do</a:t>
            </a:r>
            <a:r>
              <a:rPr lang="cs-CZ" sz="2600" spc="-5" dirty="0">
                <a:latin typeface="Arial"/>
                <a:cs typeface="Arial"/>
              </a:rPr>
              <a:t> </a:t>
            </a:r>
            <a:r>
              <a:rPr lang="cs-CZ" sz="2600" dirty="0">
                <a:latin typeface="Arial"/>
                <a:cs typeface="Arial"/>
              </a:rPr>
              <a:t>kostí,</a:t>
            </a:r>
            <a:r>
              <a:rPr lang="cs-CZ" sz="2600" spc="-60" dirty="0">
                <a:latin typeface="Arial"/>
                <a:cs typeface="Arial"/>
              </a:rPr>
              <a:t> </a:t>
            </a:r>
            <a:r>
              <a:rPr lang="cs-CZ" sz="2600" spc="-10" dirty="0">
                <a:latin typeface="Arial"/>
                <a:cs typeface="Arial"/>
              </a:rPr>
              <a:t>CNS,…</a:t>
            </a:r>
            <a:endParaRPr lang="cs-CZ" sz="2600" dirty="0">
              <a:latin typeface="Arial"/>
              <a:cs typeface="Arial"/>
            </a:endParaRP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65791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F969042-1951-B55C-1743-ECA09DCE5E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3F7249D-E618-FB40-106A-EA6272D795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ED39FD2-C1A7-9ED2-E107-B3D4E139F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263112"/>
            <a:ext cx="10753200" cy="451576"/>
          </a:xfrm>
        </p:spPr>
        <p:txBody>
          <a:bodyPr/>
          <a:lstStyle/>
          <a:p>
            <a:pPr algn="ctr"/>
            <a:r>
              <a:rPr lang="cs-CZ" dirty="0" err="1"/>
              <a:t>Tuberkuóza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2071517-FC69-C59A-74B8-75716FFE07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r>
              <a:rPr lang="cs-CZ" dirty="0"/>
              <a:t>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A268937-4448-8366-27AB-0403A6E9DC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14" t="49469" r="30803" b="10033"/>
          <a:stretch/>
        </p:blipFill>
        <p:spPr>
          <a:xfrm>
            <a:off x="1037693" y="988585"/>
            <a:ext cx="9701789" cy="523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36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C3E1682-1B2D-792E-E209-118C7B4096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8EA2027-A971-BD84-1F13-7EEE3849ED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E93ECEF-FCA9-77E6-8E74-909455D2A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06936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Charakteristika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BD4CAB1-2E8A-1834-DBDA-42DC75FBD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0920" y="1425672"/>
            <a:ext cx="10412598" cy="413999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335"/>
              </a:spcBef>
              <a:buNone/>
            </a:pPr>
            <a:r>
              <a:rPr lang="cs-CZ" sz="2800" dirty="0">
                <a:latin typeface="Arial"/>
                <a:cs typeface="Arial"/>
              </a:rPr>
              <a:t>Bránou</a:t>
            </a:r>
            <a:r>
              <a:rPr lang="cs-CZ" sz="2800" spc="-8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vstupu</a:t>
            </a:r>
            <a:r>
              <a:rPr lang="cs-CZ" sz="2800" spc="-6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původce</a:t>
            </a:r>
            <a:r>
              <a:rPr lang="cs-CZ" sz="2800" spc="-5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do</a:t>
            </a:r>
            <a:r>
              <a:rPr lang="cs-CZ" sz="2800" spc="-5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těla</a:t>
            </a:r>
            <a:r>
              <a:rPr lang="cs-CZ" sz="2800" spc="-6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je</a:t>
            </a:r>
            <a:r>
              <a:rPr lang="cs-CZ" sz="2800" spc="-6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dýchací</a:t>
            </a:r>
            <a:r>
              <a:rPr lang="cs-CZ" sz="2800" spc="-60" dirty="0">
                <a:latin typeface="Arial"/>
                <a:cs typeface="Arial"/>
              </a:rPr>
              <a:t> </a:t>
            </a:r>
            <a:r>
              <a:rPr lang="cs-CZ" sz="2800" spc="-10" dirty="0">
                <a:latin typeface="Arial"/>
                <a:cs typeface="Arial"/>
              </a:rPr>
              <a:t>systém</a:t>
            </a:r>
            <a:endParaRPr lang="cs-CZ"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lang="cs-CZ" dirty="0">
                <a:latin typeface="Arial"/>
                <a:cs typeface="Arial"/>
              </a:rPr>
              <a:t>p</a:t>
            </a:r>
            <a:r>
              <a:rPr lang="cs-CZ" sz="2800" dirty="0">
                <a:latin typeface="Arial"/>
                <a:cs typeface="Arial"/>
              </a:rPr>
              <a:t>řenos</a:t>
            </a:r>
            <a:r>
              <a:rPr lang="cs-CZ" sz="2800" spc="-114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je</a:t>
            </a:r>
            <a:r>
              <a:rPr lang="cs-CZ" sz="2800" spc="-7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především</a:t>
            </a:r>
            <a:r>
              <a:rPr lang="cs-CZ" sz="2800" spc="-7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přímý</a:t>
            </a:r>
            <a:r>
              <a:rPr lang="cs-CZ" sz="2800" spc="-7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–</a:t>
            </a:r>
            <a:r>
              <a:rPr lang="cs-CZ" sz="2800" spc="-7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kapénkami,</a:t>
            </a:r>
            <a:r>
              <a:rPr lang="cs-CZ" sz="2800" spc="-65" dirty="0">
                <a:latin typeface="Arial"/>
                <a:cs typeface="Arial"/>
              </a:rPr>
              <a:t> </a:t>
            </a: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lang="cs-CZ" sz="2800" dirty="0">
                <a:latin typeface="Arial"/>
                <a:cs typeface="Arial"/>
              </a:rPr>
              <a:t>u</a:t>
            </a:r>
            <a:r>
              <a:rPr lang="cs-CZ" sz="2800" spc="-8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některých</a:t>
            </a:r>
            <a:r>
              <a:rPr lang="cs-CZ" sz="2800" spc="-8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infekcí</a:t>
            </a:r>
            <a:r>
              <a:rPr lang="cs-CZ" sz="2800" spc="-75" dirty="0">
                <a:latin typeface="Arial"/>
                <a:cs typeface="Arial"/>
              </a:rPr>
              <a:t> </a:t>
            </a:r>
            <a:r>
              <a:rPr lang="cs-CZ" sz="2800" spc="-25" dirty="0">
                <a:latin typeface="Arial"/>
                <a:cs typeface="Arial"/>
              </a:rPr>
              <a:t>se </a:t>
            </a:r>
            <a:r>
              <a:rPr lang="cs-CZ" sz="2800" dirty="0">
                <a:latin typeface="Arial"/>
                <a:cs typeface="Arial"/>
              </a:rPr>
              <a:t>i</a:t>
            </a:r>
            <a:r>
              <a:rPr lang="cs-CZ" sz="2800" spc="-8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přenos</a:t>
            </a:r>
            <a:r>
              <a:rPr lang="cs-CZ" sz="2800" spc="-7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nepřímý</a:t>
            </a:r>
            <a:r>
              <a:rPr lang="cs-CZ" sz="2800" spc="-2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–</a:t>
            </a:r>
            <a:r>
              <a:rPr lang="cs-CZ" sz="2800" spc="-7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vzduchem</a:t>
            </a:r>
            <a:r>
              <a:rPr lang="cs-CZ" sz="2800" spc="-7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(tuberkulóza)</a:t>
            </a:r>
            <a:r>
              <a:rPr lang="cs-CZ" sz="2800" spc="-80" dirty="0">
                <a:latin typeface="Arial"/>
                <a:cs typeface="Arial"/>
              </a:rPr>
              <a:t> </a:t>
            </a:r>
            <a:r>
              <a:rPr lang="cs-CZ" sz="2800" spc="-20" dirty="0">
                <a:latin typeface="Arial"/>
                <a:cs typeface="Arial"/>
              </a:rPr>
              <a:t>nebo </a:t>
            </a:r>
            <a:r>
              <a:rPr lang="cs-CZ" sz="2800" dirty="0">
                <a:latin typeface="Arial"/>
                <a:cs typeface="Arial"/>
              </a:rPr>
              <a:t>kontaminovanými</a:t>
            </a:r>
            <a:r>
              <a:rPr lang="cs-CZ" sz="2800" spc="-12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předměty,</a:t>
            </a:r>
            <a:r>
              <a:rPr lang="cs-CZ" sz="2800" spc="-12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rukama</a:t>
            </a:r>
            <a:r>
              <a:rPr lang="cs-CZ" sz="2800" spc="-135" dirty="0">
                <a:latin typeface="Arial"/>
                <a:cs typeface="Arial"/>
              </a:rPr>
              <a:t> </a:t>
            </a:r>
            <a:r>
              <a:rPr lang="cs-CZ" sz="2800" spc="-10" dirty="0">
                <a:latin typeface="Arial"/>
                <a:cs typeface="Arial"/>
              </a:rPr>
              <a:t>(chřipka)…</a:t>
            </a: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endParaRPr lang="cs-CZ" sz="2800" dirty="0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240"/>
              </a:spcBef>
              <a:buNone/>
            </a:pPr>
            <a:r>
              <a:rPr lang="cs-CZ" sz="2800" dirty="0">
                <a:latin typeface="Arial"/>
                <a:cs typeface="Arial"/>
              </a:rPr>
              <a:t>Zdrojem</a:t>
            </a:r>
            <a:r>
              <a:rPr lang="cs-CZ" sz="2800" spc="-9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nákazy</a:t>
            </a:r>
            <a:r>
              <a:rPr lang="cs-CZ" sz="2800" spc="-7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je</a:t>
            </a:r>
            <a:r>
              <a:rPr lang="cs-CZ" sz="2800" spc="-8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většinou</a:t>
            </a:r>
            <a:r>
              <a:rPr lang="cs-CZ" sz="2800" spc="-75" dirty="0">
                <a:latin typeface="Arial"/>
                <a:cs typeface="Arial"/>
              </a:rPr>
              <a:t> </a:t>
            </a:r>
            <a:r>
              <a:rPr lang="cs-CZ" sz="2800" spc="-10" dirty="0">
                <a:latin typeface="Arial"/>
                <a:cs typeface="Arial"/>
              </a:rPr>
              <a:t>člověk.</a:t>
            </a:r>
            <a:endParaRPr lang="cs-CZ" sz="2800" dirty="0">
              <a:latin typeface="Arial"/>
              <a:cs typeface="Arial"/>
            </a:endParaRPr>
          </a:p>
          <a:p>
            <a:pPr marL="12065" marR="400685" indent="0">
              <a:lnSpc>
                <a:spcPct val="107100"/>
              </a:lnSpc>
              <a:spcBef>
                <a:spcPts val="5"/>
              </a:spcBef>
              <a:buNone/>
            </a:pPr>
            <a:r>
              <a:rPr lang="cs-CZ" sz="2800" dirty="0">
                <a:latin typeface="Arial"/>
                <a:cs typeface="Arial"/>
              </a:rPr>
              <a:t>Původcem</a:t>
            </a:r>
            <a:r>
              <a:rPr lang="cs-CZ" sz="2800" spc="-11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mohou</a:t>
            </a:r>
            <a:r>
              <a:rPr lang="cs-CZ" sz="2800" spc="-6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být</a:t>
            </a:r>
            <a:r>
              <a:rPr lang="cs-CZ" sz="2800" spc="-8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viry,</a:t>
            </a:r>
            <a:r>
              <a:rPr lang="cs-CZ" sz="2800" spc="-8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bakterie,</a:t>
            </a:r>
            <a:r>
              <a:rPr lang="cs-CZ" sz="2800" spc="-8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plísně.</a:t>
            </a:r>
            <a:r>
              <a:rPr lang="cs-CZ" sz="2800" spc="-45" dirty="0">
                <a:latin typeface="Arial"/>
                <a:cs typeface="Arial"/>
              </a:rPr>
              <a:t> </a:t>
            </a:r>
            <a:r>
              <a:rPr lang="cs-CZ" sz="2800" b="1" dirty="0">
                <a:latin typeface="Arial"/>
                <a:cs typeface="Arial"/>
              </a:rPr>
              <a:t>Převažují</a:t>
            </a:r>
            <a:r>
              <a:rPr lang="cs-CZ" sz="2800" b="1" spc="-80" dirty="0">
                <a:latin typeface="Arial"/>
                <a:cs typeface="Arial"/>
              </a:rPr>
              <a:t> </a:t>
            </a:r>
            <a:r>
              <a:rPr lang="cs-CZ" sz="2800" b="1" spc="-10" dirty="0">
                <a:latin typeface="Arial"/>
                <a:cs typeface="Arial"/>
              </a:rPr>
              <a:t>nákazy </a:t>
            </a:r>
            <a:r>
              <a:rPr lang="cs-CZ" sz="2800" b="1" dirty="0">
                <a:latin typeface="Arial"/>
                <a:cs typeface="Arial"/>
              </a:rPr>
              <a:t>virové</a:t>
            </a:r>
            <a:r>
              <a:rPr lang="cs-CZ" sz="2800" spc="-3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(80</a:t>
            </a:r>
            <a:r>
              <a:rPr lang="cs-CZ" sz="2800" spc="-2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–</a:t>
            </a:r>
            <a:r>
              <a:rPr lang="cs-CZ" sz="2800" spc="-45" dirty="0">
                <a:latin typeface="Arial"/>
                <a:cs typeface="Arial"/>
              </a:rPr>
              <a:t> </a:t>
            </a:r>
            <a:r>
              <a:rPr lang="cs-CZ" sz="2800" spc="-10" dirty="0">
                <a:latin typeface="Arial"/>
                <a:cs typeface="Arial"/>
              </a:rPr>
              <a:t>85 %) /</a:t>
            </a:r>
            <a:r>
              <a:rPr lang="cs-CZ" sz="2800" spc="-10" dirty="0" err="1">
                <a:latin typeface="Arial"/>
                <a:cs typeface="Arial"/>
              </a:rPr>
              <a:t>rhinoriry</a:t>
            </a:r>
            <a:r>
              <a:rPr lang="cs-CZ" sz="2800" spc="-10" dirty="0">
                <a:latin typeface="Arial"/>
                <a:cs typeface="Arial"/>
              </a:rPr>
              <a:t>, RSV, enteroviry, adenoviry/</a:t>
            </a:r>
            <a:endParaRPr lang="cs-CZ" sz="2800" dirty="0">
              <a:latin typeface="Arial"/>
              <a:cs typeface="Arial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30689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A639471-5707-312B-07A4-A191C98F4D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52ED3DF-95EA-A378-95E3-C56FD11000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0907ED3-86E6-D743-FF61-4D81D6605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378000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TBC, léčba a prevence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7730FB7-123D-6451-801A-D4C9D645E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022" y="1359001"/>
            <a:ext cx="10753200" cy="4139998"/>
          </a:xfrm>
        </p:spPr>
        <p:txBody>
          <a:bodyPr/>
          <a:lstStyle/>
          <a:p>
            <a:pPr marL="12065" marR="1489075" indent="0">
              <a:lnSpc>
                <a:spcPct val="114300"/>
              </a:lnSpc>
              <a:spcBef>
                <a:spcPts val="100"/>
              </a:spcBef>
              <a:buNone/>
            </a:pPr>
            <a:r>
              <a:rPr lang="cs-CZ" sz="2800" dirty="0">
                <a:latin typeface="Arial"/>
                <a:cs typeface="Arial"/>
              </a:rPr>
              <a:t>Léčba:</a:t>
            </a:r>
            <a:r>
              <a:rPr lang="cs-CZ" sz="2800" spc="-8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podávání</a:t>
            </a:r>
            <a:r>
              <a:rPr lang="cs-CZ" sz="2800" spc="-8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kombinace</a:t>
            </a:r>
            <a:r>
              <a:rPr lang="cs-CZ" sz="2800" spc="-8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4</a:t>
            </a:r>
            <a:r>
              <a:rPr lang="cs-CZ" sz="2800" spc="-75" dirty="0">
                <a:latin typeface="Arial"/>
                <a:cs typeface="Arial"/>
              </a:rPr>
              <a:t> </a:t>
            </a:r>
            <a:r>
              <a:rPr lang="cs-CZ" sz="2800" dirty="0" err="1">
                <a:latin typeface="Arial"/>
                <a:cs typeface="Arial"/>
              </a:rPr>
              <a:t>antituberkulotik</a:t>
            </a:r>
            <a:r>
              <a:rPr lang="cs-CZ" sz="2800" spc="-6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za</a:t>
            </a:r>
            <a:r>
              <a:rPr lang="cs-CZ" sz="2800" spc="-90" dirty="0">
                <a:latin typeface="Arial"/>
                <a:cs typeface="Arial"/>
              </a:rPr>
              <a:t> </a:t>
            </a:r>
            <a:r>
              <a:rPr lang="cs-CZ" sz="2800" spc="-10" dirty="0">
                <a:latin typeface="Arial"/>
                <a:cs typeface="Arial"/>
              </a:rPr>
              <a:t>povinné hospitalizace!</a:t>
            </a:r>
            <a:endParaRPr lang="cs-CZ" sz="2800" dirty="0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465"/>
              </a:spcBef>
              <a:buNone/>
            </a:pPr>
            <a:r>
              <a:rPr lang="cs-CZ" sz="2800" dirty="0">
                <a:latin typeface="Arial"/>
                <a:cs typeface="Arial"/>
              </a:rPr>
              <a:t>Riziko:</a:t>
            </a:r>
            <a:r>
              <a:rPr lang="cs-CZ" sz="2800" spc="-8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šířící</a:t>
            </a:r>
            <a:r>
              <a:rPr lang="cs-CZ" sz="2800" spc="-11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se</a:t>
            </a:r>
            <a:r>
              <a:rPr lang="cs-CZ" sz="2800" spc="-7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odolnost</a:t>
            </a:r>
            <a:r>
              <a:rPr lang="cs-CZ" sz="2800" spc="-7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mykobakterií</a:t>
            </a:r>
            <a:r>
              <a:rPr lang="cs-CZ" sz="2800" spc="-9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k</a:t>
            </a:r>
            <a:r>
              <a:rPr lang="cs-CZ" sz="2800" spc="-80" dirty="0">
                <a:latin typeface="Arial"/>
                <a:cs typeface="Arial"/>
              </a:rPr>
              <a:t> </a:t>
            </a:r>
            <a:r>
              <a:rPr lang="cs-CZ" sz="2800" spc="-10" dirty="0">
                <a:latin typeface="Arial"/>
                <a:cs typeface="Arial"/>
              </a:rPr>
              <a:t>lékům!</a:t>
            </a:r>
            <a:endParaRPr lang="cs-CZ" sz="2800" dirty="0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470"/>
              </a:spcBef>
              <a:buNone/>
            </a:pPr>
            <a:r>
              <a:rPr lang="cs-CZ" sz="2800" dirty="0">
                <a:latin typeface="Arial"/>
                <a:cs typeface="Arial"/>
              </a:rPr>
              <a:t>Prevence:</a:t>
            </a:r>
            <a:r>
              <a:rPr lang="cs-CZ" sz="2800" spc="-5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v</a:t>
            </a:r>
            <a:r>
              <a:rPr lang="cs-CZ" sz="2800" spc="-6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ČR</a:t>
            </a:r>
            <a:r>
              <a:rPr lang="cs-CZ" sz="2800" spc="-5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-</a:t>
            </a:r>
            <a:r>
              <a:rPr lang="cs-CZ" sz="2800" spc="-5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očkování</a:t>
            </a:r>
            <a:r>
              <a:rPr lang="cs-CZ" sz="2800" spc="-70" dirty="0">
                <a:latin typeface="Arial"/>
                <a:cs typeface="Arial"/>
              </a:rPr>
              <a:t> nyní </a:t>
            </a:r>
            <a:r>
              <a:rPr lang="cs-CZ" sz="2800" b="1" spc="-70" dirty="0">
                <a:latin typeface="Arial"/>
                <a:cs typeface="Arial"/>
              </a:rPr>
              <a:t>pouze rizikových </a:t>
            </a:r>
            <a:r>
              <a:rPr lang="cs-CZ" sz="2800" b="1" dirty="0">
                <a:latin typeface="Arial"/>
                <a:cs typeface="Arial"/>
              </a:rPr>
              <a:t>dětí</a:t>
            </a:r>
            <a:r>
              <a:rPr lang="cs-CZ" sz="2800" b="1" spc="-7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živou</a:t>
            </a:r>
            <a:r>
              <a:rPr lang="cs-CZ" sz="2800" spc="-7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oslabenou</a:t>
            </a:r>
            <a:r>
              <a:rPr lang="cs-CZ" sz="2800" spc="-55" dirty="0">
                <a:latin typeface="Arial"/>
                <a:cs typeface="Arial"/>
              </a:rPr>
              <a:t> </a:t>
            </a:r>
            <a:r>
              <a:rPr lang="cs-CZ" sz="2800" spc="-10" dirty="0">
                <a:latin typeface="Arial"/>
                <a:cs typeface="Arial"/>
              </a:rPr>
              <a:t>vakcínou.</a:t>
            </a:r>
          </a:p>
          <a:p>
            <a:pPr marL="0" indent="0">
              <a:lnSpc>
                <a:spcPct val="100000"/>
              </a:lnSpc>
              <a:spcBef>
                <a:spcPts val="470"/>
              </a:spcBef>
              <a:buNone/>
            </a:pPr>
            <a:endParaRPr lang="cs-CZ" spc="-10" dirty="0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470"/>
              </a:spcBef>
              <a:buNone/>
            </a:pPr>
            <a:endParaRPr lang="cs-CZ" sz="2800" spc="-10" dirty="0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470"/>
              </a:spcBef>
              <a:buNone/>
            </a:pPr>
            <a:endParaRPr lang="cs-CZ" spc="-10" dirty="0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470"/>
              </a:spcBef>
              <a:buNone/>
            </a:pPr>
            <a:endParaRPr lang="cs-CZ" sz="2800" spc="-10" dirty="0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470"/>
              </a:spcBef>
              <a:buNone/>
            </a:pPr>
            <a:r>
              <a:rPr lang="cs-CZ" sz="1100" spc="-10" dirty="0">
                <a:latin typeface="Arial"/>
                <a:cs typeface="Arial"/>
              </a:rPr>
              <a:t>Zdroj obr.: https://www.1mg.com/drugs/akurit-4-tablet-147003</a:t>
            </a:r>
            <a:endParaRPr lang="cs-CZ" sz="1100" dirty="0">
              <a:latin typeface="Arial"/>
              <a:cs typeface="Arial"/>
            </a:endParaRPr>
          </a:p>
          <a:p>
            <a:pPr marL="72000" indent="0">
              <a:buNone/>
            </a:pP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F450144-85AA-3695-661A-E41656E2A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8901" y="3215935"/>
            <a:ext cx="457200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319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FEFC05E-0064-9B4F-9223-9E3A61DADA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C77AE45-4BC7-8B4C-E778-338D206F54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1C7B760-3253-B3BA-EC77-EB4C85E24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78000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Kapénky versus aerosol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B1C093C-9DCE-7EBE-7B1D-DB37FD2F1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194852"/>
            <a:ext cx="5503847" cy="4139998"/>
          </a:xfrm>
        </p:spPr>
        <p:txBody>
          <a:bodyPr/>
          <a:lstStyle/>
          <a:p>
            <a:pPr marL="12065" marR="5080" indent="0">
              <a:lnSpc>
                <a:spcPct val="100000"/>
              </a:lnSpc>
              <a:spcBef>
                <a:spcPts val="100"/>
              </a:spcBef>
              <a:buNone/>
              <a:tabLst>
                <a:tab pos="192405" algn="l"/>
              </a:tabLst>
            </a:pPr>
            <a:r>
              <a:rPr lang="cs-CZ" sz="2800" b="1" dirty="0">
                <a:latin typeface="Arial"/>
                <a:cs typeface="Arial"/>
              </a:rPr>
              <a:t>Kapénky</a:t>
            </a:r>
            <a:r>
              <a:rPr lang="cs-CZ" sz="2800" spc="-50" dirty="0">
                <a:latin typeface="Arial"/>
                <a:cs typeface="Arial"/>
              </a:rPr>
              <a:t>: </a:t>
            </a:r>
            <a:r>
              <a:rPr lang="cs-CZ" sz="2800" dirty="0">
                <a:latin typeface="Arial"/>
                <a:cs typeface="Arial"/>
              </a:rPr>
              <a:t>malé</a:t>
            </a:r>
            <a:r>
              <a:rPr lang="cs-CZ" sz="2800" spc="-4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útvary</a:t>
            </a:r>
            <a:r>
              <a:rPr lang="cs-CZ" sz="2800" spc="-6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(&gt;5</a:t>
            </a:r>
            <a:r>
              <a:rPr lang="cs-CZ" sz="2800" spc="-5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µm),</a:t>
            </a:r>
            <a:r>
              <a:rPr lang="cs-CZ" sz="2800" spc="-6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které</a:t>
            </a:r>
            <a:r>
              <a:rPr lang="cs-CZ" sz="2800" spc="-6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rychle</a:t>
            </a:r>
            <a:r>
              <a:rPr lang="cs-CZ" sz="2800" spc="-6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padají</a:t>
            </a:r>
            <a:r>
              <a:rPr lang="cs-CZ" sz="2800" spc="-5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k</a:t>
            </a:r>
            <a:r>
              <a:rPr lang="cs-CZ" sz="2800" spc="-5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zemi</a:t>
            </a:r>
            <a:r>
              <a:rPr lang="cs-CZ" sz="2800" spc="-50" dirty="0">
                <a:latin typeface="Arial"/>
                <a:cs typeface="Arial"/>
              </a:rPr>
              <a:t> </a:t>
            </a:r>
            <a:r>
              <a:rPr lang="cs-CZ" sz="2800" spc="-10" dirty="0">
                <a:latin typeface="Arial"/>
                <a:cs typeface="Arial"/>
              </a:rPr>
              <a:t>pomocí </a:t>
            </a:r>
            <a:r>
              <a:rPr lang="cs-CZ" sz="2800" dirty="0">
                <a:latin typeface="Arial"/>
                <a:cs typeface="Arial"/>
              </a:rPr>
              <a:t>gravitace</a:t>
            </a:r>
            <a:r>
              <a:rPr lang="cs-CZ" sz="2800" spc="-6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typicky</a:t>
            </a:r>
            <a:r>
              <a:rPr lang="cs-CZ" sz="2800" spc="-7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1</a:t>
            </a:r>
            <a:r>
              <a:rPr lang="cs-CZ" sz="2800" spc="-6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až</a:t>
            </a:r>
            <a:r>
              <a:rPr lang="cs-CZ" sz="2800" spc="-6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2</a:t>
            </a:r>
            <a:r>
              <a:rPr lang="cs-CZ" sz="2800" spc="-5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m</a:t>
            </a:r>
            <a:r>
              <a:rPr lang="cs-CZ" sz="2800" spc="-5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od</a:t>
            </a:r>
            <a:r>
              <a:rPr lang="cs-CZ" sz="2800" spc="-5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nakažené</a:t>
            </a:r>
            <a:r>
              <a:rPr lang="cs-CZ" sz="2800" spc="-50" dirty="0">
                <a:latin typeface="Arial"/>
                <a:cs typeface="Arial"/>
              </a:rPr>
              <a:t> </a:t>
            </a:r>
            <a:r>
              <a:rPr lang="cs-CZ" sz="2800" spc="-10" dirty="0">
                <a:latin typeface="Arial"/>
                <a:cs typeface="Arial"/>
              </a:rPr>
              <a:t>osoby.</a:t>
            </a:r>
            <a:endParaRPr lang="cs-CZ" sz="2800" dirty="0">
              <a:latin typeface="Arial"/>
              <a:cs typeface="Arial"/>
            </a:endParaRPr>
          </a:p>
          <a:p>
            <a:pPr marL="12065" marR="120014" indent="0">
              <a:lnSpc>
                <a:spcPct val="100000"/>
              </a:lnSpc>
              <a:spcBef>
                <a:spcPts val="5"/>
              </a:spcBef>
              <a:buNone/>
              <a:tabLst>
                <a:tab pos="192405" algn="l"/>
              </a:tabLst>
            </a:pPr>
            <a:r>
              <a:rPr lang="cs-CZ" sz="2800" b="1" dirty="0">
                <a:latin typeface="Arial"/>
                <a:cs typeface="Arial"/>
              </a:rPr>
              <a:t>Aerosol</a:t>
            </a:r>
            <a:r>
              <a:rPr lang="cs-CZ" spc="-55" dirty="0">
                <a:latin typeface="Arial"/>
                <a:cs typeface="Arial"/>
              </a:rPr>
              <a:t>: </a:t>
            </a:r>
            <a:r>
              <a:rPr lang="cs-CZ" sz="2800" dirty="0">
                <a:latin typeface="Arial"/>
                <a:cs typeface="Arial"/>
              </a:rPr>
              <a:t>menší</a:t>
            </a:r>
            <a:r>
              <a:rPr lang="cs-CZ" sz="2800" spc="-5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částice</a:t>
            </a:r>
            <a:r>
              <a:rPr lang="cs-CZ" sz="2800" spc="-6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(≤5</a:t>
            </a:r>
            <a:r>
              <a:rPr lang="cs-CZ" sz="2800" spc="-25" dirty="0">
                <a:latin typeface="Arial"/>
                <a:cs typeface="Arial"/>
              </a:rPr>
              <a:t> </a:t>
            </a:r>
            <a:r>
              <a:rPr lang="el-GR" sz="2800" dirty="0">
                <a:latin typeface="Arial"/>
                <a:cs typeface="Arial"/>
              </a:rPr>
              <a:t>μ</a:t>
            </a:r>
            <a:r>
              <a:rPr lang="cs-CZ" sz="2800" dirty="0">
                <a:latin typeface="Arial"/>
                <a:cs typeface="Arial"/>
              </a:rPr>
              <a:t>m),</a:t>
            </a:r>
            <a:r>
              <a:rPr lang="cs-CZ" sz="2800" spc="-5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které</a:t>
            </a:r>
            <a:r>
              <a:rPr lang="cs-CZ" sz="2800" spc="-6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se</a:t>
            </a:r>
            <a:r>
              <a:rPr lang="cs-CZ" sz="2800" spc="-6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na</a:t>
            </a:r>
            <a:r>
              <a:rPr lang="cs-CZ" sz="2800" spc="-5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vzduchu</a:t>
            </a:r>
            <a:r>
              <a:rPr lang="cs-CZ" sz="2800" spc="-60" dirty="0">
                <a:latin typeface="Arial"/>
                <a:cs typeface="Arial"/>
              </a:rPr>
              <a:t> </a:t>
            </a:r>
            <a:r>
              <a:rPr lang="cs-CZ" sz="2800" spc="-10" dirty="0">
                <a:latin typeface="Arial"/>
                <a:cs typeface="Arial"/>
              </a:rPr>
              <a:t>rychle </a:t>
            </a:r>
            <a:r>
              <a:rPr lang="cs-CZ" sz="2800" dirty="0">
                <a:latin typeface="Arial"/>
                <a:cs typeface="Arial"/>
              </a:rPr>
              <a:t>vypařují</a:t>
            </a:r>
            <a:r>
              <a:rPr lang="cs-CZ" sz="2800" spc="-6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a</a:t>
            </a:r>
            <a:r>
              <a:rPr lang="cs-CZ" sz="2800" spc="-6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zanechávají</a:t>
            </a:r>
            <a:r>
              <a:rPr lang="cs-CZ" sz="2800" spc="-6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jádro</a:t>
            </a:r>
            <a:r>
              <a:rPr lang="cs-CZ" sz="2800" spc="-6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kapky</a:t>
            </a:r>
            <a:r>
              <a:rPr lang="cs-CZ" sz="2800" spc="-6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tak</a:t>
            </a:r>
            <a:r>
              <a:rPr lang="cs-CZ" sz="2800" spc="-6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malé</a:t>
            </a:r>
            <a:r>
              <a:rPr lang="cs-CZ" sz="2800" spc="-4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a</a:t>
            </a:r>
            <a:r>
              <a:rPr lang="cs-CZ" sz="2800" spc="-6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lehké,</a:t>
            </a:r>
            <a:r>
              <a:rPr lang="cs-CZ" sz="2800" spc="-6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že</a:t>
            </a:r>
            <a:r>
              <a:rPr lang="cs-CZ" sz="2800" spc="-6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může</a:t>
            </a:r>
            <a:r>
              <a:rPr lang="cs-CZ" sz="2800" spc="-50" dirty="0">
                <a:latin typeface="Arial"/>
                <a:cs typeface="Arial"/>
              </a:rPr>
              <a:t> </a:t>
            </a:r>
            <a:r>
              <a:rPr lang="cs-CZ" sz="2800" spc="-25" dirty="0">
                <a:latin typeface="Arial"/>
                <a:cs typeface="Arial"/>
              </a:rPr>
              <a:t>být </a:t>
            </a:r>
            <a:r>
              <a:rPr lang="cs-CZ" sz="2800" dirty="0">
                <a:latin typeface="Arial"/>
                <a:cs typeface="Arial"/>
              </a:rPr>
              <a:t>hodiny</a:t>
            </a:r>
            <a:r>
              <a:rPr lang="cs-CZ" sz="2800" spc="-7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roznášeno</a:t>
            </a:r>
            <a:r>
              <a:rPr lang="cs-CZ" sz="2800" spc="-7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vzduchem</a:t>
            </a:r>
            <a:r>
              <a:rPr lang="cs-CZ" sz="2800" spc="-6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(podobně</a:t>
            </a:r>
            <a:r>
              <a:rPr lang="cs-CZ" sz="2800" spc="-6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jako</a:t>
            </a:r>
            <a:r>
              <a:rPr lang="cs-CZ" sz="2800" spc="-8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je</a:t>
            </a:r>
            <a:r>
              <a:rPr lang="cs-CZ" sz="2800" spc="-8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tomu</a:t>
            </a:r>
            <a:r>
              <a:rPr lang="cs-CZ" sz="2800" spc="-7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u</a:t>
            </a:r>
            <a:r>
              <a:rPr lang="cs-CZ" sz="2800" spc="-85" dirty="0">
                <a:latin typeface="Arial"/>
                <a:cs typeface="Arial"/>
              </a:rPr>
              <a:t> </a:t>
            </a:r>
            <a:r>
              <a:rPr lang="cs-CZ" sz="2800" spc="-10" dirty="0">
                <a:latin typeface="Arial"/>
                <a:cs typeface="Arial"/>
              </a:rPr>
              <a:t>pylu).</a:t>
            </a:r>
            <a:endParaRPr lang="cs-CZ" sz="2800" dirty="0">
              <a:latin typeface="Arial"/>
              <a:cs typeface="Arial"/>
            </a:endParaRPr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r>
              <a:rPr lang="cs-CZ" sz="1100" dirty="0"/>
              <a:t>Zdroj obr.: https://eurjmedres.biomedcentral.com/articles/10.1186/s40001-020-00475-6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D4D1A6B-734F-F78B-EB88-5B52684F4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247" y="1449596"/>
            <a:ext cx="5756711" cy="363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106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6F275F7-EA6D-DE53-7335-321EEE03E3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7AAFCAB-C079-D463-E8C1-D180B2A3D6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3ABCC62-9B22-6F93-2311-0E0D01E61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51733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Přenos kontaktem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7EBEFE2-6880-946F-6F72-D69FBF68B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359001"/>
            <a:ext cx="10753200" cy="4139998"/>
          </a:xfrm>
        </p:spPr>
        <p:txBody>
          <a:bodyPr/>
          <a:lstStyle/>
          <a:p>
            <a:pPr marL="192405" marR="5080" indent="-180340">
              <a:lnSpc>
                <a:spcPct val="107100"/>
              </a:lnSpc>
              <a:spcBef>
                <a:spcPts val="100"/>
              </a:spcBef>
              <a:tabLst>
                <a:tab pos="192405" algn="l"/>
              </a:tabLst>
            </a:pPr>
            <a:r>
              <a:rPr lang="cs-CZ" dirty="0">
                <a:latin typeface="Arial"/>
                <a:cs typeface="Arial"/>
              </a:rPr>
              <a:t>p</a:t>
            </a:r>
            <a:r>
              <a:rPr lang="cs-CZ" sz="2800" dirty="0">
                <a:latin typeface="Arial"/>
                <a:cs typeface="Arial"/>
              </a:rPr>
              <a:t>ůvodci</a:t>
            </a:r>
            <a:r>
              <a:rPr lang="cs-CZ" sz="2800" spc="-85" dirty="0">
                <a:latin typeface="Arial"/>
                <a:cs typeface="Arial"/>
              </a:rPr>
              <a:t> </a:t>
            </a:r>
            <a:r>
              <a:rPr lang="cs-CZ" sz="2800" b="1" dirty="0">
                <a:latin typeface="Arial"/>
                <a:cs typeface="Arial"/>
              </a:rPr>
              <a:t>odolní</a:t>
            </a:r>
            <a:r>
              <a:rPr lang="cs-CZ" sz="2800" spc="-8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k</a:t>
            </a:r>
            <a:r>
              <a:rPr lang="cs-CZ" sz="2800" spc="-8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zevním</a:t>
            </a:r>
            <a:r>
              <a:rPr lang="cs-CZ" sz="2800" spc="-8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podmínkám</a:t>
            </a:r>
            <a:r>
              <a:rPr lang="cs-CZ" sz="2800" spc="-6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mohou</a:t>
            </a:r>
            <a:r>
              <a:rPr lang="cs-CZ" sz="2800" spc="-5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být</a:t>
            </a:r>
            <a:r>
              <a:rPr lang="cs-CZ" sz="2800" spc="-8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přenášeni</a:t>
            </a:r>
            <a:r>
              <a:rPr lang="cs-CZ" sz="2800" spc="-80" dirty="0">
                <a:latin typeface="Arial"/>
                <a:cs typeface="Arial"/>
              </a:rPr>
              <a:t> </a:t>
            </a:r>
            <a:r>
              <a:rPr lang="cs-CZ" sz="2800" spc="-20" dirty="0">
                <a:latin typeface="Arial"/>
                <a:cs typeface="Arial"/>
              </a:rPr>
              <a:t>také </a:t>
            </a:r>
            <a:r>
              <a:rPr lang="cs-CZ" sz="2800" dirty="0">
                <a:latin typeface="Arial"/>
                <a:cs typeface="Arial"/>
              </a:rPr>
              <a:t>kontaktem</a:t>
            </a:r>
            <a:r>
              <a:rPr lang="cs-CZ" sz="2800" spc="-9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s</a:t>
            </a:r>
            <a:r>
              <a:rPr lang="cs-CZ" sz="2800" spc="-9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předměty,</a:t>
            </a:r>
            <a:r>
              <a:rPr lang="cs-CZ" sz="2800" spc="-85" dirty="0">
                <a:latin typeface="Arial"/>
                <a:cs typeface="Arial"/>
              </a:rPr>
              <a:t> </a:t>
            </a:r>
            <a:r>
              <a:rPr lang="cs-CZ" sz="2800" spc="-10" dirty="0">
                <a:latin typeface="Arial"/>
                <a:cs typeface="Arial"/>
              </a:rPr>
              <a:t>povrchy</a:t>
            </a:r>
            <a:endParaRPr lang="cs-CZ" sz="2800" dirty="0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240"/>
              </a:spcBef>
              <a:buNone/>
              <a:tabLst>
                <a:tab pos="192405" algn="l"/>
              </a:tabLst>
            </a:pPr>
            <a:r>
              <a:rPr lang="cs-CZ" dirty="0">
                <a:latin typeface="Arial"/>
                <a:cs typeface="Arial"/>
              </a:rPr>
              <a:t>n</a:t>
            </a:r>
            <a:r>
              <a:rPr lang="cs-CZ" sz="2800" dirty="0">
                <a:latin typeface="Arial"/>
                <a:cs typeface="Arial"/>
              </a:rPr>
              <a:t>apř.</a:t>
            </a:r>
            <a:r>
              <a:rPr lang="cs-CZ" sz="2800" spc="-5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virus</a:t>
            </a:r>
            <a:r>
              <a:rPr lang="cs-CZ" sz="2800" spc="-50" dirty="0">
                <a:latin typeface="Arial"/>
                <a:cs typeface="Arial"/>
              </a:rPr>
              <a:t> </a:t>
            </a:r>
            <a:r>
              <a:rPr lang="cs-CZ" sz="2800" b="1" dirty="0">
                <a:latin typeface="Arial"/>
                <a:cs typeface="Arial"/>
              </a:rPr>
              <a:t>chřipky</a:t>
            </a:r>
            <a:r>
              <a:rPr lang="cs-CZ" sz="2800" b="1" spc="-60" dirty="0">
                <a:latin typeface="Arial"/>
                <a:cs typeface="Arial"/>
              </a:rPr>
              <a:t> </a:t>
            </a:r>
            <a:r>
              <a:rPr lang="cs-CZ" sz="2800" b="1" dirty="0">
                <a:latin typeface="Arial"/>
                <a:cs typeface="Arial"/>
              </a:rPr>
              <a:t>přežívá</a:t>
            </a:r>
            <a:r>
              <a:rPr lang="cs-CZ" sz="2800" b="1" spc="-60" dirty="0">
                <a:latin typeface="Arial"/>
                <a:cs typeface="Arial"/>
              </a:rPr>
              <a:t> </a:t>
            </a:r>
            <a:r>
              <a:rPr lang="cs-CZ" sz="2800" b="1" dirty="0">
                <a:latin typeface="Arial"/>
                <a:cs typeface="Arial"/>
              </a:rPr>
              <a:t>na</a:t>
            </a:r>
            <a:r>
              <a:rPr lang="cs-CZ" sz="2800" b="1" spc="-55" dirty="0">
                <a:latin typeface="Arial"/>
                <a:cs typeface="Arial"/>
              </a:rPr>
              <a:t> </a:t>
            </a:r>
            <a:r>
              <a:rPr lang="cs-CZ" sz="2800" b="1" dirty="0">
                <a:latin typeface="Arial"/>
                <a:cs typeface="Arial"/>
              </a:rPr>
              <a:t>povrchu</a:t>
            </a:r>
            <a:r>
              <a:rPr lang="cs-CZ" sz="2800" b="1" spc="-60" dirty="0">
                <a:latin typeface="Arial"/>
                <a:cs typeface="Arial"/>
              </a:rPr>
              <a:t> </a:t>
            </a:r>
            <a:r>
              <a:rPr lang="cs-CZ" sz="2800" b="1" dirty="0">
                <a:latin typeface="Arial"/>
                <a:cs typeface="Arial"/>
              </a:rPr>
              <a:t>i</a:t>
            </a:r>
            <a:r>
              <a:rPr lang="cs-CZ" sz="2800" b="1" spc="-50" dirty="0">
                <a:latin typeface="Arial"/>
                <a:cs typeface="Arial"/>
              </a:rPr>
              <a:t> </a:t>
            </a:r>
            <a:r>
              <a:rPr lang="cs-CZ" sz="2800" b="1" dirty="0">
                <a:latin typeface="Arial"/>
                <a:cs typeface="Arial"/>
              </a:rPr>
              <a:t>7</a:t>
            </a:r>
            <a:r>
              <a:rPr lang="cs-CZ" sz="2800" b="1" spc="-50" dirty="0">
                <a:latin typeface="Arial"/>
                <a:cs typeface="Arial"/>
              </a:rPr>
              <a:t> </a:t>
            </a:r>
            <a:r>
              <a:rPr lang="cs-CZ" sz="2800" b="1" spc="-25" dirty="0">
                <a:latin typeface="Arial"/>
                <a:cs typeface="Arial"/>
              </a:rPr>
              <a:t>dní</a:t>
            </a:r>
          </a:p>
          <a:p>
            <a:pPr marL="0" indent="0">
              <a:lnSpc>
                <a:spcPct val="100000"/>
              </a:lnSpc>
              <a:spcBef>
                <a:spcPts val="240"/>
              </a:spcBef>
              <a:buNone/>
              <a:tabLst>
                <a:tab pos="192405" algn="l"/>
              </a:tabLst>
            </a:pPr>
            <a:endParaRPr lang="cs-CZ" b="1" spc="-25" dirty="0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240"/>
              </a:spcBef>
              <a:buNone/>
              <a:tabLst>
                <a:tab pos="192405" algn="l"/>
              </a:tabLst>
            </a:pPr>
            <a:endParaRPr lang="cs-CZ" sz="2800" b="1" spc="-25" dirty="0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240"/>
              </a:spcBef>
              <a:buNone/>
              <a:tabLst>
                <a:tab pos="192405" algn="l"/>
              </a:tabLst>
            </a:pPr>
            <a:endParaRPr lang="cs-CZ" b="1" spc="-25" dirty="0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240"/>
              </a:spcBef>
              <a:buNone/>
              <a:tabLst>
                <a:tab pos="192405" algn="l"/>
              </a:tabLst>
            </a:pPr>
            <a:endParaRPr lang="cs-CZ" sz="2800" b="1" spc="-25" dirty="0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240"/>
              </a:spcBef>
              <a:buNone/>
              <a:tabLst>
                <a:tab pos="192405" algn="l"/>
              </a:tabLst>
            </a:pPr>
            <a:endParaRPr lang="cs-CZ" sz="2800" b="1" spc="-25" dirty="0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240"/>
              </a:spcBef>
              <a:buNone/>
              <a:tabLst>
                <a:tab pos="192405" algn="l"/>
              </a:tabLst>
            </a:pPr>
            <a:endParaRPr lang="cs-CZ" b="1" spc="-25" dirty="0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240"/>
              </a:spcBef>
              <a:buNone/>
              <a:tabLst>
                <a:tab pos="192405" algn="l"/>
              </a:tabLst>
            </a:pPr>
            <a:endParaRPr lang="cs-CZ" b="1" spc="-25" dirty="0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240"/>
              </a:spcBef>
              <a:buNone/>
              <a:tabLst>
                <a:tab pos="192405" algn="l"/>
              </a:tabLst>
            </a:pPr>
            <a:r>
              <a:rPr lang="cs-CZ" sz="1100" spc="-25" dirty="0">
                <a:latin typeface="Arial"/>
                <a:cs typeface="Arial"/>
              </a:rPr>
              <a:t>Zdroj obr: https://www.istockphoto.com/cs/vektor/bakterie-na-%C5%A1pinav%C3%A9-ruce-gm1025464732-275083382?phrase=dirty%20hands</a:t>
            </a:r>
            <a:endParaRPr lang="cs-CZ" sz="1100" dirty="0">
              <a:latin typeface="Arial"/>
              <a:cs typeface="Arial"/>
            </a:endParaRPr>
          </a:p>
          <a:p>
            <a:pPr marL="72000" indent="0">
              <a:buNone/>
            </a:pP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88B9F2A-6F70-F675-DB38-AEAF5336C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7272" y="2866215"/>
            <a:ext cx="2766134" cy="276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27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321DD45-20F2-3D6B-57B8-E2C4E60E83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EC0B066-9A3F-9BFE-E3B4-A29E825200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F3835C7-167E-EF4F-B1AE-8D728E18E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74424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Prevence přenosu - nespecifická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95BDECF-683A-82B1-953D-E0590E230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25672"/>
            <a:ext cx="10753200" cy="4139998"/>
          </a:xfrm>
        </p:spPr>
        <p:txBody>
          <a:bodyPr/>
          <a:lstStyle/>
          <a:p>
            <a:pPr marL="192405" marR="1363980" indent="-180340">
              <a:lnSpc>
                <a:spcPct val="107100"/>
              </a:lnSpc>
              <a:spcBef>
                <a:spcPts val="100"/>
              </a:spcBef>
            </a:pPr>
            <a:r>
              <a:rPr lang="cs-CZ" sz="2800" dirty="0">
                <a:latin typeface="Arial"/>
                <a:cs typeface="Arial"/>
              </a:rPr>
              <a:t>zakývání</a:t>
            </a:r>
            <a:r>
              <a:rPr lang="cs-CZ" sz="2800" spc="-7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úst</a:t>
            </a:r>
            <a:r>
              <a:rPr lang="cs-CZ" sz="2800" spc="-4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při</a:t>
            </a:r>
            <a:r>
              <a:rPr lang="cs-CZ" sz="2800" spc="-3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kašli</a:t>
            </a:r>
            <a:r>
              <a:rPr lang="cs-CZ" sz="2800" spc="-5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a</a:t>
            </a:r>
            <a:r>
              <a:rPr lang="cs-CZ" sz="2800" spc="-3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kýchání</a:t>
            </a:r>
            <a:r>
              <a:rPr lang="cs-CZ" sz="2800" spc="-7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dlaní</a:t>
            </a:r>
            <a:r>
              <a:rPr lang="cs-CZ" sz="2800" spc="-5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nebo</a:t>
            </a:r>
            <a:r>
              <a:rPr lang="cs-CZ" sz="2800" spc="-35" dirty="0">
                <a:latin typeface="Arial"/>
                <a:cs typeface="Arial"/>
              </a:rPr>
              <a:t> </a:t>
            </a:r>
            <a:r>
              <a:rPr lang="cs-CZ" sz="2800" spc="-10" dirty="0">
                <a:latin typeface="Arial"/>
                <a:cs typeface="Arial"/>
              </a:rPr>
              <a:t>jednorázovým kapesníkem</a:t>
            </a:r>
            <a:endParaRPr lang="cs-CZ" sz="2800" dirty="0">
              <a:latin typeface="Arial"/>
              <a:cs typeface="Arial"/>
            </a:endParaRPr>
          </a:p>
          <a:p>
            <a:pPr marL="192405" marR="5080" indent="-180340">
              <a:lnSpc>
                <a:spcPct val="107100"/>
              </a:lnSpc>
            </a:pPr>
            <a:r>
              <a:rPr lang="cs-CZ" sz="2800" dirty="0">
                <a:latin typeface="Arial"/>
                <a:cs typeface="Arial"/>
              </a:rPr>
              <a:t>používání</a:t>
            </a:r>
            <a:r>
              <a:rPr lang="cs-CZ" sz="2800" spc="-10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jednorázových</a:t>
            </a:r>
            <a:r>
              <a:rPr lang="cs-CZ" sz="2800" spc="-10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kapesníků</a:t>
            </a:r>
            <a:r>
              <a:rPr lang="cs-CZ" sz="2800" spc="-10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a</a:t>
            </a:r>
            <a:r>
              <a:rPr lang="cs-CZ" sz="2800" spc="-10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jejich</a:t>
            </a:r>
            <a:r>
              <a:rPr lang="cs-CZ" sz="2800" spc="-10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okamžitá</a:t>
            </a:r>
            <a:r>
              <a:rPr lang="cs-CZ" sz="2800" spc="-10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likvidace</a:t>
            </a:r>
            <a:r>
              <a:rPr lang="cs-CZ" sz="2800" spc="-105" dirty="0">
                <a:latin typeface="Arial"/>
                <a:cs typeface="Arial"/>
              </a:rPr>
              <a:t> </a:t>
            </a:r>
            <a:r>
              <a:rPr lang="cs-CZ" sz="2800" spc="-25" dirty="0">
                <a:latin typeface="Arial"/>
                <a:cs typeface="Arial"/>
              </a:rPr>
              <a:t>po </a:t>
            </a:r>
            <a:r>
              <a:rPr lang="cs-CZ" sz="2800" spc="-10" dirty="0">
                <a:latin typeface="Arial"/>
                <a:cs typeface="Arial"/>
              </a:rPr>
              <a:t>použití</a:t>
            </a:r>
            <a:endParaRPr lang="cs-CZ"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lang="cs-CZ" sz="2800" dirty="0">
                <a:latin typeface="Arial"/>
                <a:cs typeface="Arial"/>
              </a:rPr>
              <a:t>omezování</a:t>
            </a:r>
            <a:r>
              <a:rPr lang="cs-CZ" sz="2800" spc="-12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kontaktů,</a:t>
            </a:r>
            <a:r>
              <a:rPr lang="cs-CZ" sz="2800" spc="-13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udržování</a:t>
            </a:r>
            <a:r>
              <a:rPr lang="cs-CZ" sz="2800" spc="-125" dirty="0">
                <a:latin typeface="Arial"/>
                <a:cs typeface="Arial"/>
              </a:rPr>
              <a:t> </a:t>
            </a:r>
            <a:r>
              <a:rPr lang="cs-CZ" sz="2800" spc="-10" dirty="0">
                <a:latin typeface="Arial"/>
                <a:cs typeface="Arial"/>
              </a:rPr>
              <a:t>odstupů,</a:t>
            </a:r>
            <a:endParaRPr lang="cs-CZ"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lang="cs-CZ" sz="2800" dirty="0">
                <a:latin typeface="Arial"/>
                <a:cs typeface="Arial"/>
              </a:rPr>
              <a:t>nošení</a:t>
            </a:r>
            <a:r>
              <a:rPr lang="cs-CZ" sz="2800" spc="-105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ochrany</a:t>
            </a:r>
            <a:r>
              <a:rPr lang="cs-CZ" sz="2800" spc="-100" dirty="0">
                <a:latin typeface="Arial"/>
                <a:cs typeface="Arial"/>
              </a:rPr>
              <a:t> </a:t>
            </a:r>
            <a:r>
              <a:rPr lang="cs-CZ" sz="2800" dirty="0">
                <a:latin typeface="Arial"/>
                <a:cs typeface="Arial"/>
              </a:rPr>
              <a:t>dýchacích</a:t>
            </a:r>
            <a:r>
              <a:rPr lang="cs-CZ" sz="2800" spc="-120" dirty="0">
                <a:latin typeface="Arial"/>
                <a:cs typeface="Arial"/>
              </a:rPr>
              <a:t> </a:t>
            </a:r>
            <a:r>
              <a:rPr lang="cs-CZ" sz="2800" spc="-20" dirty="0">
                <a:latin typeface="Arial"/>
                <a:cs typeface="Arial"/>
              </a:rPr>
              <a:t>cest</a:t>
            </a:r>
            <a:endParaRPr lang="cs-CZ"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lang="cs-CZ" sz="2800" spc="-10" dirty="0">
                <a:latin typeface="Arial"/>
                <a:cs typeface="Arial"/>
              </a:rPr>
              <a:t>větrání</a:t>
            </a:r>
            <a:endParaRPr lang="cs-CZ"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lang="cs-CZ" sz="2800" dirty="0">
                <a:latin typeface="Arial"/>
                <a:cs typeface="Arial"/>
              </a:rPr>
              <a:t>hygiena</a:t>
            </a:r>
            <a:r>
              <a:rPr lang="cs-CZ" sz="2800" spc="-120" dirty="0">
                <a:latin typeface="Arial"/>
                <a:cs typeface="Arial"/>
              </a:rPr>
              <a:t> </a:t>
            </a:r>
            <a:r>
              <a:rPr lang="cs-CZ" sz="2800" spc="-20" dirty="0">
                <a:latin typeface="Arial"/>
                <a:cs typeface="Arial"/>
              </a:rPr>
              <a:t>rukou</a:t>
            </a:r>
            <a:endParaRPr lang="cs-CZ"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lang="cs-CZ" sz="2800" dirty="0">
                <a:latin typeface="Arial"/>
                <a:cs typeface="Arial"/>
              </a:rPr>
              <a:t>dezinfekce</a:t>
            </a:r>
            <a:r>
              <a:rPr lang="cs-CZ" sz="2800" spc="-145" dirty="0">
                <a:latin typeface="Arial"/>
                <a:cs typeface="Arial"/>
              </a:rPr>
              <a:t> </a:t>
            </a:r>
            <a:r>
              <a:rPr lang="cs-CZ" sz="2800" spc="-10" dirty="0">
                <a:latin typeface="Arial"/>
                <a:cs typeface="Arial"/>
              </a:rPr>
              <a:t>povrchů</a:t>
            </a:r>
            <a:endParaRPr lang="cs-CZ" sz="2800" dirty="0">
              <a:latin typeface="Arial"/>
              <a:cs typeface="Arial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70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AB893F8-8041-12F8-2AA9-75E1E6EF3A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1A0D902-AFCF-FB41-13E5-B060F0D4D9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328560F-AB2F-3188-9AA6-08A3989D9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78000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Prevence přenosu - specifická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09ADBBD-714A-116C-E410-3F2F82517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42875"/>
            <a:ext cx="10753200" cy="4589126"/>
          </a:xfrm>
        </p:spPr>
        <p:txBody>
          <a:bodyPr/>
          <a:lstStyle/>
          <a:p>
            <a:pPr marL="72000" indent="0">
              <a:buNone/>
            </a:pPr>
            <a:r>
              <a:rPr lang="cs-CZ" dirty="0"/>
              <a:t>= </a:t>
            </a:r>
            <a:r>
              <a:rPr lang="cs-CZ" b="1" dirty="0"/>
              <a:t>Očkování</a:t>
            </a:r>
          </a:p>
          <a:p>
            <a:pPr>
              <a:buFontTx/>
              <a:buChar char="-"/>
            </a:pPr>
            <a:r>
              <a:rPr lang="cs-CZ" dirty="0"/>
              <a:t>COVID-19</a:t>
            </a:r>
          </a:p>
          <a:p>
            <a:pPr>
              <a:buFontTx/>
              <a:buChar char="-"/>
            </a:pPr>
            <a:r>
              <a:rPr lang="cs-CZ" dirty="0"/>
              <a:t>chřipka</a:t>
            </a:r>
          </a:p>
          <a:p>
            <a:pPr>
              <a:buFontTx/>
              <a:buChar char="-"/>
            </a:pPr>
            <a:r>
              <a:rPr lang="cs-CZ" dirty="0"/>
              <a:t>pneumokoky</a:t>
            </a:r>
          </a:p>
          <a:p>
            <a:pPr>
              <a:buFontTx/>
              <a:buChar char="-"/>
            </a:pPr>
            <a:r>
              <a:rPr lang="cs-CZ" dirty="0"/>
              <a:t>meningokoky</a:t>
            </a:r>
          </a:p>
          <a:p>
            <a:pPr>
              <a:buFontTx/>
              <a:buChar char="-"/>
            </a:pPr>
            <a:r>
              <a:rPr lang="cs-CZ" dirty="0" err="1"/>
              <a:t>pertusse</a:t>
            </a:r>
            <a:r>
              <a:rPr lang="cs-CZ" dirty="0"/>
              <a:t> (černý kašel)</a:t>
            </a:r>
          </a:p>
          <a:p>
            <a:pPr>
              <a:buFontTx/>
              <a:buChar char="-"/>
            </a:pPr>
            <a:r>
              <a:rPr lang="cs-CZ" dirty="0"/>
              <a:t>spalničky</a:t>
            </a:r>
          </a:p>
          <a:p>
            <a:pPr>
              <a:buFontTx/>
              <a:buChar char="-"/>
            </a:pPr>
            <a:r>
              <a:rPr lang="cs-CZ" dirty="0"/>
              <a:t>neštovice…</a:t>
            </a:r>
          </a:p>
        </p:txBody>
      </p:sp>
    </p:spTree>
    <p:extLst>
      <p:ext uri="{BB962C8B-B14F-4D97-AF65-F5344CB8AC3E}">
        <p14:creationId xmlns:p14="http://schemas.microsoft.com/office/powerpoint/2010/main" val="2338606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0AFF19A-7198-25A8-7BE2-1FBD4C180A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6B96F91-C589-BB04-7FAE-06402E51C4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B246647F-74E0-B1B4-608A-0AB6D809875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66000" y="893984"/>
            <a:ext cx="5220000" cy="271576"/>
          </a:xfrm>
        </p:spPr>
        <p:txBody>
          <a:bodyPr/>
          <a:lstStyle/>
          <a:p>
            <a:r>
              <a:rPr lang="cs-CZ" sz="2500" dirty="0"/>
              <a:t>Viry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718FE07-3555-05C4-60D1-FFD8CF2BB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021" y="277567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Někteří původci respiračních nákaz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7622ADD9-C011-F516-B6C5-E2689DDFA1F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167621" y="1009614"/>
            <a:ext cx="5220000" cy="271576"/>
          </a:xfrm>
        </p:spPr>
        <p:txBody>
          <a:bodyPr/>
          <a:lstStyle/>
          <a:p>
            <a:r>
              <a:rPr lang="cs-CZ" sz="2500" dirty="0"/>
              <a:t>Bakterie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61A9B88C-7AA6-5581-5168-130A2C20CA38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414000" y="1281190"/>
            <a:ext cx="5525998" cy="4755626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000" b="0" dirty="0">
                <a:effectLst/>
                <a:latin typeface="+mj-lt"/>
              </a:rPr>
              <a:t>Adenovirus</a:t>
            </a:r>
            <a:br>
              <a:rPr lang="cs-CZ" sz="2000" b="0" dirty="0">
                <a:effectLst/>
                <a:latin typeface="+mj-lt"/>
              </a:rPr>
            </a:br>
            <a:r>
              <a:rPr lang="cs-CZ" sz="2000" b="0" dirty="0" err="1">
                <a:effectLst/>
                <a:latin typeface="+mj-lt"/>
              </a:rPr>
              <a:t>Bocaviry</a:t>
            </a:r>
            <a:endParaRPr lang="cs-CZ" sz="2000" b="0" dirty="0">
              <a:effectLst/>
              <a:latin typeface="+mj-lt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000" b="0" dirty="0">
                <a:effectLst/>
                <a:latin typeface="+mj-lt"/>
              </a:rPr>
              <a:t>Enteroviry</a:t>
            </a:r>
            <a:br>
              <a:rPr lang="cs-CZ" sz="2000" b="0" dirty="0">
                <a:effectLst/>
                <a:latin typeface="+mj-lt"/>
              </a:rPr>
            </a:br>
            <a:r>
              <a:rPr lang="cs-CZ" sz="2000" b="0" dirty="0" err="1">
                <a:effectLst/>
                <a:latin typeface="+mj-lt"/>
              </a:rPr>
              <a:t>Herpesvirus</a:t>
            </a:r>
            <a:r>
              <a:rPr lang="cs-CZ" sz="2000" b="0" dirty="0">
                <a:effectLst/>
                <a:latin typeface="+mj-lt"/>
              </a:rPr>
              <a:t> 6 (HHV6)</a:t>
            </a:r>
            <a:br>
              <a:rPr lang="cs-CZ" sz="2000" b="0" dirty="0">
                <a:effectLst/>
                <a:latin typeface="+mj-lt"/>
              </a:rPr>
            </a:br>
            <a:r>
              <a:rPr lang="cs-CZ" sz="2000" b="0" dirty="0">
                <a:effectLst/>
                <a:latin typeface="+mj-lt"/>
              </a:rPr>
              <a:t>virus </a:t>
            </a:r>
            <a:r>
              <a:rPr lang="cs-CZ" sz="2000" b="0" dirty="0" err="1">
                <a:effectLst/>
                <a:latin typeface="+mj-lt"/>
              </a:rPr>
              <a:t>varicelly-zosteru</a:t>
            </a:r>
            <a:br>
              <a:rPr lang="cs-CZ" sz="2000" b="0" dirty="0">
                <a:effectLst/>
                <a:latin typeface="+mj-lt"/>
              </a:rPr>
            </a:br>
            <a:r>
              <a:rPr lang="cs-CZ" sz="2000" b="0" dirty="0">
                <a:effectLst/>
                <a:latin typeface="+mj-lt"/>
              </a:rPr>
              <a:t>HHV4 (EBV)</a:t>
            </a:r>
            <a:br>
              <a:rPr lang="cs-CZ" sz="2000" b="0" dirty="0">
                <a:effectLst/>
                <a:latin typeface="+mj-lt"/>
              </a:rPr>
            </a:br>
            <a:r>
              <a:rPr lang="cs-CZ" sz="2000" b="0" dirty="0">
                <a:effectLst/>
                <a:latin typeface="+mj-lt"/>
              </a:rPr>
              <a:t>HHV5 (CMV)</a:t>
            </a:r>
            <a:br>
              <a:rPr lang="cs-CZ" sz="2000" b="0" dirty="0">
                <a:effectLst/>
                <a:latin typeface="+mj-lt"/>
              </a:rPr>
            </a:br>
            <a:r>
              <a:rPr lang="cs-CZ" sz="2000" b="0" dirty="0" err="1">
                <a:effectLst/>
                <a:latin typeface="+mj-lt"/>
              </a:rPr>
              <a:t>Metapneumovirus</a:t>
            </a:r>
            <a:r>
              <a:rPr lang="cs-CZ" sz="2000" b="0" dirty="0">
                <a:effectLst/>
                <a:latin typeface="+mj-lt"/>
              </a:rPr>
              <a:t> (</a:t>
            </a:r>
            <a:r>
              <a:rPr lang="cs-CZ" sz="2000" b="0" dirty="0" err="1">
                <a:effectLst/>
                <a:latin typeface="+mj-lt"/>
              </a:rPr>
              <a:t>hMPV</a:t>
            </a:r>
            <a:r>
              <a:rPr lang="cs-CZ" sz="2000" b="0" dirty="0">
                <a:effectLst/>
                <a:latin typeface="+mj-lt"/>
              </a:rPr>
              <a:t>)</a:t>
            </a:r>
            <a:br>
              <a:rPr lang="cs-CZ" sz="2000" b="0" dirty="0">
                <a:effectLst/>
                <a:latin typeface="+mj-lt"/>
              </a:rPr>
            </a:br>
            <a:r>
              <a:rPr lang="cs-CZ" sz="2000" b="0" dirty="0">
                <a:effectLst/>
                <a:latin typeface="+mj-lt"/>
              </a:rPr>
              <a:t>Influenza A (Pan), A/H1-2009, A/H3, B</a:t>
            </a:r>
            <a:br>
              <a:rPr lang="cs-CZ" sz="2000" b="0" dirty="0">
                <a:effectLst/>
                <a:latin typeface="+mj-lt"/>
              </a:rPr>
            </a:br>
            <a:r>
              <a:rPr lang="cs-CZ" sz="2000" b="0" dirty="0">
                <a:effectLst/>
                <a:latin typeface="+mj-lt"/>
              </a:rPr>
              <a:t>virus spalniček</a:t>
            </a:r>
            <a:br>
              <a:rPr lang="cs-CZ" sz="2000" b="0" dirty="0">
                <a:effectLst/>
                <a:latin typeface="+mj-lt"/>
              </a:rPr>
            </a:br>
            <a:r>
              <a:rPr lang="cs-CZ" sz="2000" b="0" dirty="0">
                <a:effectLst/>
                <a:latin typeface="+mj-lt"/>
              </a:rPr>
              <a:t>MERS-CoV</a:t>
            </a:r>
            <a:br>
              <a:rPr lang="cs-CZ" sz="2000" b="0" dirty="0">
                <a:effectLst/>
                <a:latin typeface="+mj-lt"/>
              </a:rPr>
            </a:br>
            <a:r>
              <a:rPr lang="cs-CZ" sz="2000" b="0" dirty="0">
                <a:effectLst/>
                <a:latin typeface="+mj-lt"/>
              </a:rPr>
              <a:t>virus příušnic</a:t>
            </a:r>
            <a:br>
              <a:rPr lang="cs-CZ" sz="2000" b="0" dirty="0">
                <a:effectLst/>
                <a:latin typeface="+mj-lt"/>
              </a:rPr>
            </a:br>
            <a:r>
              <a:rPr lang="cs-CZ" sz="2000" b="0" dirty="0" err="1">
                <a:effectLst/>
                <a:latin typeface="+mj-lt"/>
              </a:rPr>
              <a:t>Parainfluenza</a:t>
            </a:r>
            <a:r>
              <a:rPr lang="cs-CZ" sz="2000" b="0" dirty="0">
                <a:effectLst/>
                <a:latin typeface="+mj-lt"/>
              </a:rPr>
              <a:t> virus 1 - 4</a:t>
            </a:r>
            <a:br>
              <a:rPr lang="cs-CZ" sz="2000" b="0" dirty="0">
                <a:effectLst/>
                <a:latin typeface="+mj-lt"/>
              </a:rPr>
            </a:br>
            <a:r>
              <a:rPr lang="cs-CZ" sz="2000" b="0" dirty="0" err="1">
                <a:effectLst/>
                <a:latin typeface="+mj-lt"/>
              </a:rPr>
              <a:t>Respiratory</a:t>
            </a:r>
            <a:r>
              <a:rPr lang="cs-CZ" sz="2000" b="0" dirty="0">
                <a:effectLst/>
                <a:latin typeface="+mj-lt"/>
              </a:rPr>
              <a:t> </a:t>
            </a:r>
            <a:r>
              <a:rPr lang="cs-CZ" sz="2000" b="0" dirty="0" err="1">
                <a:effectLst/>
                <a:latin typeface="+mj-lt"/>
              </a:rPr>
              <a:t>Syncytial</a:t>
            </a:r>
            <a:r>
              <a:rPr lang="cs-CZ" sz="2000" b="0" dirty="0">
                <a:effectLst/>
                <a:latin typeface="+mj-lt"/>
              </a:rPr>
              <a:t> Virus A, B (RSV A, B)</a:t>
            </a:r>
            <a:br>
              <a:rPr lang="cs-CZ" sz="2000" b="0" dirty="0">
                <a:effectLst/>
                <a:latin typeface="+mj-lt"/>
              </a:rPr>
            </a:br>
            <a:r>
              <a:rPr lang="cs-CZ" sz="2000" b="0" dirty="0">
                <a:effectLst/>
                <a:latin typeface="+mj-lt"/>
              </a:rPr>
              <a:t>Rhinovirus</a:t>
            </a:r>
            <a:br>
              <a:rPr lang="cs-CZ" sz="2000" b="0" dirty="0">
                <a:effectLst/>
                <a:latin typeface="+mj-lt"/>
              </a:rPr>
            </a:br>
            <a:r>
              <a:rPr lang="cs-CZ" sz="2000" b="0" dirty="0">
                <a:effectLst/>
                <a:latin typeface="+mj-lt"/>
              </a:rPr>
              <a:t>SARS-CoV-2</a:t>
            </a:r>
            <a:endParaRPr lang="cs-CZ" sz="2000" dirty="0">
              <a:latin typeface="+mj-lt"/>
            </a:endParaRP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0D49A1E6-1363-C5A6-F292-87599458B627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096000" y="1376782"/>
            <a:ext cx="3926889" cy="4139998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000" b="0" dirty="0" err="1">
                <a:effectLst/>
                <a:latin typeface="+mj-lt"/>
                <a:cs typeface="Times New Roman" panose="02020603050405020304" pitchFamily="18" charset="0"/>
              </a:rPr>
              <a:t>Bordetella</a:t>
            </a:r>
            <a:r>
              <a:rPr lang="cs-CZ" sz="2000" b="0" dirty="0"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cs-CZ" sz="2000" b="0" dirty="0" err="1">
                <a:effectLst/>
                <a:latin typeface="+mj-lt"/>
                <a:cs typeface="Times New Roman" panose="02020603050405020304" pitchFamily="18" charset="0"/>
              </a:rPr>
              <a:t>pertussis</a:t>
            </a:r>
            <a:br>
              <a:rPr lang="cs-CZ" sz="2000" b="0" dirty="0">
                <a:effectLst/>
                <a:latin typeface="+mj-lt"/>
                <a:cs typeface="Times New Roman" panose="02020603050405020304" pitchFamily="18" charset="0"/>
              </a:rPr>
            </a:br>
            <a:r>
              <a:rPr lang="cs-CZ" sz="2000" b="0" dirty="0" err="1">
                <a:effectLst/>
                <a:latin typeface="+mj-lt"/>
                <a:cs typeface="Times New Roman" panose="02020603050405020304" pitchFamily="18" charset="0"/>
              </a:rPr>
              <a:t>Chlamydophila</a:t>
            </a:r>
            <a:r>
              <a:rPr lang="cs-CZ" sz="2000" b="0" dirty="0"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cs-CZ" sz="2000" b="0" dirty="0" err="1">
                <a:effectLst/>
                <a:latin typeface="+mj-lt"/>
                <a:cs typeface="Times New Roman" panose="02020603050405020304" pitchFamily="18" charset="0"/>
              </a:rPr>
              <a:t>pneumoniae</a:t>
            </a:r>
            <a:br>
              <a:rPr lang="cs-CZ" sz="2000" b="0" dirty="0">
                <a:effectLst/>
                <a:latin typeface="+mj-lt"/>
                <a:cs typeface="Times New Roman" panose="02020603050405020304" pitchFamily="18" charset="0"/>
              </a:rPr>
            </a:br>
            <a:r>
              <a:rPr lang="cs-CZ" sz="2000" b="0" dirty="0">
                <a:effectLst/>
                <a:latin typeface="+mj-lt"/>
                <a:cs typeface="Times New Roman" panose="02020603050405020304" pitchFamily="18" charset="0"/>
              </a:rPr>
              <a:t>Haemophilus </a:t>
            </a:r>
            <a:r>
              <a:rPr lang="cs-CZ" sz="2000" b="0" dirty="0" err="1">
                <a:effectLst/>
                <a:latin typeface="+mj-lt"/>
                <a:cs typeface="Times New Roman" panose="02020603050405020304" pitchFamily="18" charset="0"/>
              </a:rPr>
              <a:t>influenzae</a:t>
            </a:r>
            <a:br>
              <a:rPr lang="cs-CZ" sz="2000" b="0" dirty="0">
                <a:effectLst/>
                <a:latin typeface="+mj-lt"/>
                <a:cs typeface="Times New Roman" panose="02020603050405020304" pitchFamily="18" charset="0"/>
              </a:rPr>
            </a:br>
            <a:r>
              <a:rPr lang="cs-CZ" sz="2000" b="0" dirty="0" err="1">
                <a:effectLst/>
                <a:latin typeface="+mj-lt"/>
                <a:cs typeface="Times New Roman" panose="02020603050405020304" pitchFamily="18" charset="0"/>
              </a:rPr>
              <a:t>Klebsiella</a:t>
            </a:r>
            <a:r>
              <a:rPr lang="cs-CZ" sz="2000" b="0" dirty="0"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cs-CZ" sz="2000" b="0" dirty="0" err="1">
                <a:effectLst/>
                <a:latin typeface="+mj-lt"/>
                <a:cs typeface="Times New Roman" panose="02020603050405020304" pitchFamily="18" charset="0"/>
              </a:rPr>
              <a:t>pneumoniae</a:t>
            </a:r>
            <a:r>
              <a:rPr lang="cs-CZ" sz="2000" b="0" dirty="0"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cs-CZ" sz="2000" b="0" dirty="0" err="1">
                <a:effectLst/>
                <a:latin typeface="+mj-lt"/>
                <a:cs typeface="Times New Roman" panose="02020603050405020304" pitchFamily="18" charset="0"/>
              </a:rPr>
              <a:t>complex</a:t>
            </a:r>
            <a:br>
              <a:rPr lang="cs-CZ" sz="2000" b="0" dirty="0">
                <a:effectLst/>
                <a:latin typeface="+mj-lt"/>
                <a:cs typeface="Times New Roman" panose="02020603050405020304" pitchFamily="18" charset="0"/>
              </a:rPr>
            </a:br>
            <a:r>
              <a:rPr lang="cs-CZ" sz="2000" b="0" dirty="0" err="1">
                <a:effectLst/>
                <a:latin typeface="+mj-lt"/>
                <a:cs typeface="Times New Roman" panose="02020603050405020304" pitchFamily="18" charset="0"/>
              </a:rPr>
              <a:t>Legionella</a:t>
            </a:r>
            <a:r>
              <a:rPr lang="cs-CZ" sz="2000" b="0" dirty="0"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cs-CZ" sz="2000" b="0" dirty="0" err="1">
                <a:effectLst/>
                <a:latin typeface="+mj-lt"/>
                <a:cs typeface="Times New Roman" panose="02020603050405020304" pitchFamily="18" charset="0"/>
              </a:rPr>
              <a:t>pneumophila</a:t>
            </a:r>
            <a:br>
              <a:rPr lang="cs-CZ" sz="2000" b="0" dirty="0">
                <a:effectLst/>
                <a:latin typeface="+mj-lt"/>
                <a:cs typeface="Times New Roman" panose="02020603050405020304" pitchFamily="18" charset="0"/>
              </a:rPr>
            </a:br>
            <a:r>
              <a:rPr lang="cs-CZ" sz="2000" b="0" dirty="0" err="1">
                <a:effectLst/>
                <a:latin typeface="+mj-lt"/>
                <a:cs typeface="Times New Roman" panose="02020603050405020304" pitchFamily="18" charset="0"/>
              </a:rPr>
              <a:t>Moraxella</a:t>
            </a:r>
            <a:r>
              <a:rPr lang="cs-CZ" sz="2000" b="0" dirty="0"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cs-CZ" sz="2000" b="0" dirty="0" err="1">
                <a:effectLst/>
                <a:latin typeface="+mj-lt"/>
                <a:cs typeface="Times New Roman" panose="02020603050405020304" pitchFamily="18" charset="0"/>
              </a:rPr>
              <a:t>catarrhalis</a:t>
            </a:r>
            <a:br>
              <a:rPr lang="cs-CZ" sz="2000" b="0" dirty="0">
                <a:effectLst/>
                <a:latin typeface="+mj-lt"/>
                <a:cs typeface="Times New Roman" panose="02020603050405020304" pitchFamily="18" charset="0"/>
              </a:rPr>
            </a:br>
            <a:r>
              <a:rPr lang="cs-CZ" sz="2000" b="0" dirty="0" err="1">
                <a:effectLst/>
                <a:latin typeface="+mj-lt"/>
                <a:cs typeface="Times New Roman" panose="02020603050405020304" pitchFamily="18" charset="0"/>
              </a:rPr>
              <a:t>Mycoplasma</a:t>
            </a:r>
            <a:r>
              <a:rPr lang="cs-CZ" sz="2000" b="0" dirty="0"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cs-CZ" sz="2000" b="0" dirty="0" err="1">
                <a:effectLst/>
                <a:latin typeface="+mj-lt"/>
                <a:cs typeface="Times New Roman" panose="02020603050405020304" pitchFamily="18" charset="0"/>
              </a:rPr>
              <a:t>pneumoniae</a:t>
            </a:r>
            <a:br>
              <a:rPr lang="cs-CZ" sz="2000" b="0" dirty="0">
                <a:effectLst/>
                <a:latin typeface="+mj-lt"/>
                <a:cs typeface="Times New Roman" panose="02020603050405020304" pitchFamily="18" charset="0"/>
              </a:rPr>
            </a:br>
            <a:r>
              <a:rPr lang="cs-CZ" sz="2000" b="0" dirty="0">
                <a:effectLst/>
                <a:latin typeface="+mj-lt"/>
                <a:cs typeface="Times New Roman" panose="02020603050405020304" pitchFamily="18" charset="0"/>
              </a:rPr>
              <a:t>Staphylococcus aureus</a:t>
            </a:r>
            <a:br>
              <a:rPr lang="cs-CZ" sz="2000" b="0" dirty="0">
                <a:effectLst/>
                <a:latin typeface="+mj-lt"/>
                <a:cs typeface="Times New Roman" panose="02020603050405020304" pitchFamily="18" charset="0"/>
              </a:rPr>
            </a:br>
            <a:r>
              <a:rPr lang="cs-CZ" sz="2000" b="0" dirty="0">
                <a:effectLst/>
                <a:latin typeface="+mj-lt"/>
                <a:cs typeface="Times New Roman" panose="02020603050405020304" pitchFamily="18" charset="0"/>
              </a:rPr>
              <a:t>Streptococcus </a:t>
            </a:r>
            <a:r>
              <a:rPr lang="cs-CZ" sz="2000" b="0" dirty="0" err="1">
                <a:effectLst/>
                <a:latin typeface="+mj-lt"/>
                <a:cs typeface="Times New Roman" panose="02020603050405020304" pitchFamily="18" charset="0"/>
              </a:rPr>
              <a:t>pneumoniae</a:t>
            </a:r>
            <a:endParaRPr lang="cs-CZ" sz="2000" b="1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161753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cz-v11.potx" id="{AF0F71E7-5DF4-4053-86E5-72B8973D7F64}" vid="{53024889-B6B7-4D78-8AB9-6C3BF509ADE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muni-med-prezentace-16-9-cz-v11 (1)</Template>
  <TotalTime>369</TotalTime>
  <Words>2807</Words>
  <Application>Microsoft Office PowerPoint</Application>
  <PresentationFormat>Širokoúhlá obrazovka</PresentationFormat>
  <Paragraphs>394</Paragraphs>
  <Slides>40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4" baseType="lpstr">
      <vt:lpstr>Arial</vt:lpstr>
      <vt:lpstr>Tahoma</vt:lpstr>
      <vt:lpstr>Wingdings</vt:lpstr>
      <vt:lpstr>Prezentace_MU_CZ</vt:lpstr>
      <vt:lpstr>Respirační infekce</vt:lpstr>
      <vt:lpstr>Obsah prezentace</vt:lpstr>
      <vt:lpstr>Význam</vt:lpstr>
      <vt:lpstr>Charakteristika</vt:lpstr>
      <vt:lpstr>Kapénky versus aerosol</vt:lpstr>
      <vt:lpstr>Přenos kontaktem</vt:lpstr>
      <vt:lpstr>Prevence přenosu - nespecifická</vt:lpstr>
      <vt:lpstr>Prevence přenosu - specifická</vt:lpstr>
      <vt:lpstr>Někteří původci respiračních nákaz</vt:lpstr>
      <vt:lpstr>Původci – viry, charakteristika</vt:lpstr>
      <vt:lpstr>Chřipka - původce</vt:lpstr>
      <vt:lpstr>Chřipka – mutace (antigenní změny)</vt:lpstr>
      <vt:lpstr>Historie chřipkových epidemií</vt:lpstr>
      <vt:lpstr>Chřipka - dělení: sezónní, pandemická, ptačí  </vt:lpstr>
      <vt:lpstr>Sezónní chřipka, charakteristika</vt:lpstr>
      <vt:lpstr>Sezónní chřipka - příznaky</vt:lpstr>
      <vt:lpstr>Sezónní chřipka, léčba a prevence</vt:lpstr>
      <vt:lpstr>Ptačí chřipka</vt:lpstr>
      <vt:lpstr>Ostatní původci – tzv. akutní respirační infekce (ARI)</vt:lpstr>
      <vt:lpstr>SARS, Severe acute respiratory syndrom</vt:lpstr>
      <vt:lpstr>MERS, Middle-East respiratory virus</vt:lpstr>
      <vt:lpstr>COVID-19</vt:lpstr>
      <vt:lpstr>WHO – statistická data COVID-19</vt:lpstr>
      <vt:lpstr>Proočkovanost proti COVID-19 ve vybraných zemích</vt:lpstr>
      <vt:lpstr>Respirační nákazy – bakteriální původ</vt:lpstr>
      <vt:lpstr>Černý (dávivý) kašel, pertusse</vt:lpstr>
      <vt:lpstr>Pertusse</vt:lpstr>
      <vt:lpstr>Pertusse</vt:lpstr>
      <vt:lpstr>Pertusse – rizikové skupiny</vt:lpstr>
      <vt:lpstr>Pneumokoky</vt:lpstr>
      <vt:lpstr>Pneumokokové nákazy</vt:lpstr>
      <vt:lpstr>Pneumokokové infekce – specifická prevence</vt:lpstr>
      <vt:lpstr>Zavedení očkování dětí proti pneumokokům a jeho pozitivní vliv na nemocnost jedinců nad 65 let </vt:lpstr>
      <vt:lpstr>Respirační infekce - streptokoky</vt:lpstr>
      <vt:lpstr>Meningokokové nákazy</vt:lpstr>
      <vt:lpstr>Meningokoková onemocnění</vt:lpstr>
      <vt:lpstr>Tuberkulóza</vt:lpstr>
      <vt:lpstr>TBC</vt:lpstr>
      <vt:lpstr>Tuberkuóza</vt:lpstr>
      <vt:lpstr>TBC, léčba a prevence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xavik@post.cz</dc:creator>
  <cp:lastModifiedBy>xavik@post.cz</cp:lastModifiedBy>
  <cp:revision>41</cp:revision>
  <cp:lastPrinted>1601-01-01T00:00:00Z</cp:lastPrinted>
  <dcterms:created xsi:type="dcterms:W3CDTF">2022-01-31T19:21:31Z</dcterms:created>
  <dcterms:modified xsi:type="dcterms:W3CDTF">2022-10-22T10:44:53Z</dcterms:modified>
</cp:coreProperties>
</file>