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63" r:id="rId3"/>
    <p:sldId id="264" r:id="rId4"/>
    <p:sldId id="287" r:id="rId5"/>
    <p:sldId id="310" r:id="rId6"/>
    <p:sldId id="289" r:id="rId7"/>
    <p:sldId id="288" r:id="rId8"/>
    <p:sldId id="290" r:id="rId9"/>
    <p:sldId id="376" r:id="rId10"/>
    <p:sldId id="291" r:id="rId11"/>
    <p:sldId id="292" r:id="rId12"/>
    <p:sldId id="267" r:id="rId13"/>
    <p:sldId id="377" r:id="rId14"/>
    <p:sldId id="396" r:id="rId15"/>
    <p:sldId id="381" r:id="rId16"/>
    <p:sldId id="265" r:id="rId17"/>
    <p:sldId id="293" r:id="rId18"/>
    <p:sldId id="294" r:id="rId19"/>
    <p:sldId id="295" r:id="rId20"/>
    <p:sldId id="268" r:id="rId21"/>
    <p:sldId id="296" r:id="rId22"/>
    <p:sldId id="297" r:id="rId23"/>
    <p:sldId id="339" r:id="rId24"/>
    <p:sldId id="299" r:id="rId25"/>
    <p:sldId id="300" r:id="rId26"/>
    <p:sldId id="360" r:id="rId27"/>
    <p:sldId id="359" r:id="rId28"/>
    <p:sldId id="301" r:id="rId29"/>
    <p:sldId id="304" r:id="rId30"/>
    <p:sldId id="305" r:id="rId31"/>
    <p:sldId id="306" r:id="rId32"/>
    <p:sldId id="343" r:id="rId33"/>
    <p:sldId id="358" r:id="rId34"/>
    <p:sldId id="266" r:id="rId35"/>
    <p:sldId id="398" r:id="rId36"/>
    <p:sldId id="307" r:id="rId37"/>
    <p:sldId id="399" r:id="rId38"/>
    <p:sldId id="308" r:id="rId39"/>
    <p:sldId id="400" r:id="rId40"/>
    <p:sldId id="401" r:id="rId41"/>
    <p:sldId id="402" r:id="rId42"/>
    <p:sldId id="366" r:id="rId43"/>
    <p:sldId id="367" r:id="rId44"/>
    <p:sldId id="403" r:id="rId45"/>
    <p:sldId id="405" r:id="rId46"/>
    <p:sldId id="303" r:id="rId47"/>
    <p:sldId id="276" r:id="rId48"/>
    <p:sldId id="345" r:id="rId49"/>
    <p:sldId id="280" r:id="rId50"/>
    <p:sldId id="379" r:id="rId51"/>
    <p:sldId id="348" r:id="rId52"/>
    <p:sldId id="282" r:id="rId53"/>
    <p:sldId id="375" r:id="rId54"/>
    <p:sldId id="286" r:id="rId55"/>
    <p:sldId id="404" r:id="rId56"/>
    <p:sldId id="406" r:id="rId57"/>
    <p:sldId id="271" r:id="rId58"/>
    <p:sldId id="272" r:id="rId59"/>
    <p:sldId id="314" r:id="rId60"/>
    <p:sldId id="408" r:id="rId61"/>
    <p:sldId id="315" r:id="rId62"/>
    <p:sldId id="407" r:id="rId63"/>
    <p:sldId id="319" r:id="rId64"/>
    <p:sldId id="317" r:id="rId65"/>
    <p:sldId id="321" r:id="rId66"/>
    <p:sldId id="318" r:id="rId67"/>
    <p:sldId id="320" r:id="rId6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84770-C6E1-4502-AD2A-D1B38C1C210B}" type="datetimeFigureOut">
              <a:rPr lang="cs-CZ" smtClean="0"/>
              <a:t>14.09.2022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06DD7-0034-4244-B4DB-647D4E36E9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524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CA600864-32A4-4B23-8812-4907A01F03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DFCAF80-D35D-41B9-8074-F8090ED62DC6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52EB1EED-C8DF-4D93-844B-FDF7226FC6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0674C72C-55EF-4087-8D3C-E79C7525DC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BF3E82E9-1C0E-4BF1-AC2C-4EC56BAABE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718088B-D11D-443D-B04C-8ED492512131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8DA7FF7F-1A95-484A-9D53-9C97EF256C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F1885991-BD2B-4F9F-9B33-E95DA48902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3BE5E76C-E4FE-451D-9D68-39DD511206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FF54E30-2DBC-42AE-926E-CC0F0BF1E2BB}" type="slidenum">
              <a:rPr lang="cs-CZ" altLang="cs-CZ"/>
              <a:pPr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E1B9D11B-EC1D-4705-B062-31F7746D48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38E1CAEA-A97F-4483-B581-BC3D8E57EC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271E262D-A19C-4CC7-A554-E112E6D05D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B2CC913-5A64-4E4C-8B1D-375BD81210B3}" type="slidenum">
              <a:rPr lang="cs-CZ" altLang="cs-CZ"/>
              <a:pPr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02DED996-5D26-4839-BF5D-AE93BE621E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6100F6AC-3F1A-4CFD-8837-C870D08990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CC577C0F-C809-4998-A2A6-BF31C09446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31BE1C7-4F31-4406-80DA-20D07E6E4050}" type="slidenum">
              <a:rPr lang="cs-CZ" altLang="cs-CZ"/>
              <a:pPr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5610463B-1EE3-4B82-8AEF-7374D9B8AE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03FA48DA-6CC7-4522-A3BC-F94AD032BC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2525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50A4F75B-E35A-4E34-A515-A714D9A062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0835297-E72B-4E9F-B0C6-E42124098E9B}" type="slidenum">
              <a:rPr lang="cs-CZ" altLang="cs-CZ"/>
              <a:pPr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2CEA1760-BECD-4CE1-BDE2-B7FE104071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AE709ADF-72E7-438B-AECC-7D8A8302C3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0E273496-DD04-4F5C-9005-D805AE2039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48D0DBA-C466-4B73-B6A3-728667257703}" type="slidenum">
              <a:rPr lang="cs-CZ" altLang="cs-CZ"/>
              <a:pPr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C6C14C79-AA21-4CB2-A62E-062D9F3F5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E60125AA-3998-4CDA-857C-F3F9D273CC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FF0D6670-A649-4678-9C22-1F95E570BA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3A68F13-4B69-4D20-8A91-73D98C41039D}" type="slidenum">
              <a:rPr lang="cs-CZ" altLang="cs-CZ"/>
              <a:pPr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1AF1A245-8379-44AA-B5D0-A3827372CB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F8936C41-FA94-486D-B6F1-F29EDFB20A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4C804C8A-D80B-429B-9382-C0D9DBACDA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734DB76-F3B1-4C2F-8950-FB718C9C5E47}" type="slidenum">
              <a:rPr lang="cs-CZ" altLang="cs-CZ"/>
              <a:pPr>
                <a:spcBef>
                  <a:spcPct val="0"/>
                </a:spcBef>
              </a:pPr>
              <a:t>36</a:t>
            </a:fld>
            <a:endParaRPr lang="cs-CZ" altLang="cs-CZ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162886E1-D37A-4D23-9AAF-49BCDA754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E4C486B2-6F5A-4ADF-8D01-55280A4373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C84BA9B3-765B-42D0-BA45-F1E66B48D3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5FE2C6-3113-4BDA-86FC-FB9EB1548C9E}" type="slidenum">
              <a:rPr lang="cs-CZ" altLang="cs-CZ"/>
              <a:pPr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06594757-A1C0-45C7-8B7B-850B017998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8B9C2CAF-46EC-4929-836F-E8AF90D90E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391860-1630-436B-873D-ED586F706B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AB36CC-771B-4297-8FFA-4EB49FA1279D}" type="slidenum">
              <a:rPr lang="cs-CZ" altLang="cs-CZ"/>
              <a:pPr/>
              <a:t>40</a:t>
            </a:fld>
            <a:endParaRPr lang="cs-CZ" altLang="cs-CZ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F6F1C92E-39C2-47BB-BB78-E1A231F6FE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C64AFA9-F756-4B5D-B5A1-857A4F4A6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02F95976-B387-419F-AA69-6C4118B16F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F547355-8047-483C-833F-6A4001A0FCF5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5BE3B2D5-62F8-46D8-80D7-84742E9C16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0636C720-7E5E-4CFD-9ACF-12C986ADCC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CB6D7759-A07E-45E4-9137-42A6D1D8D1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8941048-DDF1-43DA-AE31-AF9B3F6BE84A}" type="slidenum">
              <a:rPr lang="cs-CZ" altLang="cs-CZ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7F4D09A6-9A67-4BD3-A60B-F4B7BF9EC1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5DA77151-1CD5-4BD0-AAC2-A04C78E8F6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3E59AC-8B31-4906-9C66-DCC284E884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09DCD8-A01C-471C-A973-185C56A64DFB}" type="slidenum">
              <a:rPr lang="cs-CZ" altLang="cs-CZ"/>
              <a:pPr/>
              <a:t>44</a:t>
            </a:fld>
            <a:endParaRPr lang="cs-CZ" altLang="cs-CZ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9D74CF1-BCED-47BD-85F6-EB8109E505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97E6A91-2EBB-43FE-BCD6-3B6C8C6538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EFBD7CD-E5A1-4A89-87E8-AE4F172631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45CBAD-627B-405C-8C2F-2FBCF9A365DD}" type="slidenum">
              <a:rPr lang="cs-CZ" altLang="cs-CZ"/>
              <a:pPr/>
              <a:t>45</a:t>
            </a:fld>
            <a:endParaRPr lang="cs-CZ" altLang="cs-CZ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B88BC2FB-A341-47C8-B194-354F09AEE0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B6808FD-8992-4695-A443-763C29C0E5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B8BC6D-60E1-4471-A0EE-5434105E51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3B380F-D6B8-4E48-B8C0-01AB27D1C42D}" type="slidenum">
              <a:rPr lang="cs-CZ" altLang="cs-CZ"/>
              <a:pPr/>
              <a:t>47</a:t>
            </a:fld>
            <a:endParaRPr lang="cs-CZ" altLang="cs-CZ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E3C6DF7A-73ED-46B1-A651-37095FF37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C194ED8-5E59-45A4-9B77-033B752A57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034315D-02D5-403F-8955-F18D0891B8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F3DE37-5612-427C-A36C-7BD6BE4BEB68}" type="slidenum">
              <a:rPr lang="cs-CZ" altLang="cs-CZ"/>
              <a:pPr/>
              <a:t>48</a:t>
            </a:fld>
            <a:endParaRPr lang="cs-CZ" altLang="cs-CZ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373E22DE-FBCC-4482-BDFA-6F04537C14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BBDF84FF-8ABC-472D-AF43-3256F3ACF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F3F1587-5C4F-4907-B76E-0BB8066F99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92D848-DFF4-45C2-8ACF-84986D4445E4}" type="slidenum">
              <a:rPr lang="cs-CZ" altLang="cs-CZ"/>
              <a:pPr/>
              <a:t>49</a:t>
            </a:fld>
            <a:endParaRPr lang="cs-CZ" altLang="cs-CZ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3C56BC38-C383-47A9-A29B-4F9A68F025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EF0071F5-FF25-4D66-A856-557E38FC58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A312A8-3D16-4F21-A96A-B42BF9F38D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D4E006-EF1E-4353-B432-F424DA3DF423}" type="slidenum">
              <a:rPr lang="cs-CZ" altLang="cs-CZ"/>
              <a:pPr/>
              <a:t>50</a:t>
            </a:fld>
            <a:endParaRPr lang="cs-CZ" altLang="cs-CZ"/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4B42C65A-BAD2-4C16-B49F-B764995D48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9A4C88E9-CCA9-4315-B149-0D839D660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8BF6EB-FB32-4384-B5A0-7BD6C731DA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A2498A-F775-44F4-9978-A009B5C64D4A}" type="slidenum">
              <a:rPr lang="cs-CZ" altLang="cs-CZ"/>
              <a:pPr/>
              <a:t>52</a:t>
            </a:fld>
            <a:endParaRPr lang="cs-CZ" altLang="cs-CZ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4B5F1417-9292-417D-A77B-87D99AD172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2E534B1C-2F64-4FDF-A132-122B1259FD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CD1132-DF0D-47AC-AE2E-343F5F70AC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E164F5-FE8C-434B-A006-D81AF173E283}" type="slidenum">
              <a:rPr lang="cs-CZ" altLang="cs-CZ"/>
              <a:pPr/>
              <a:t>54</a:t>
            </a:fld>
            <a:endParaRPr lang="cs-CZ" altLang="cs-CZ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F2DB970-E3DF-47CB-8244-A012C111BF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ADF2EE45-ADE3-460D-8D7F-8588A8A103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3436CA3-BD55-4D11-A3DE-43221106E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6A2FCF-ADFF-4AE0-8F9B-90A689404384}" type="slidenum">
              <a:rPr lang="cs-CZ" altLang="cs-CZ"/>
              <a:pPr/>
              <a:t>56</a:t>
            </a:fld>
            <a:endParaRPr lang="cs-CZ" altLang="cs-CZ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C2355273-986E-45D4-AF33-619CBB76A0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78FB8FF0-BF81-40F9-B490-651D82335C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6551FAFC-3DD3-4117-ADCF-338C97243F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0F2C4D7-C7A2-4B3A-A606-FEFADFB26531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FBDCA4BC-FFEC-40DD-A47E-9AC0254174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CF05982D-3E84-4DB7-9A97-79D47F3C9B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F28086-9109-4828-BADE-681BE977A3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5424B5-5891-46D6-8555-4C1C7329FE73}" type="slidenum">
              <a:rPr lang="cs-CZ" altLang="cs-CZ"/>
              <a:pPr/>
              <a:t>65</a:t>
            </a:fld>
            <a:endParaRPr lang="cs-CZ" altLang="cs-CZ"/>
          </a:p>
        </p:txBody>
      </p:sp>
      <p:sp>
        <p:nvSpPr>
          <p:cNvPr id="105474" name="Zástupný symbol pro obrázek snímku 1">
            <a:extLst>
              <a:ext uri="{FF2B5EF4-FFF2-40B4-BE49-F238E27FC236}">
                <a16:creationId xmlns:a16="http://schemas.microsoft.com/office/drawing/2014/main" id="{B35F35BF-862D-4DEF-9B39-3D36D60D67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Zástupný symbol pro poznámky 2">
            <a:extLst>
              <a:ext uri="{FF2B5EF4-FFF2-40B4-BE49-F238E27FC236}">
                <a16:creationId xmlns:a16="http://schemas.microsoft.com/office/drawing/2014/main" id="{A640E4B6-445F-41E4-B8D9-CA00D741E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cs-CZ"/>
          </a:p>
        </p:txBody>
      </p:sp>
      <p:sp>
        <p:nvSpPr>
          <p:cNvPr id="105476" name="Zástupný symbol pro číslo snímku 3">
            <a:extLst>
              <a:ext uri="{FF2B5EF4-FFF2-40B4-BE49-F238E27FC236}">
                <a16:creationId xmlns:a16="http://schemas.microsoft.com/office/drawing/2014/main" id="{77E22FA6-4F6C-498A-835D-105656D0209E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B5A9847-9586-47DB-B70D-9C5A506EAE48}" type="slidenum">
              <a:rPr lang="cs-CZ" altLang="cs-CZ" sz="1200">
                <a:latin typeface="Times New Roman" panose="02020603050405020304" pitchFamily="18" charset="0"/>
              </a:rPr>
              <a:pPr algn="r"/>
              <a:t>65</a:t>
            </a:fld>
            <a:endParaRPr lang="cs-CZ" altLang="cs-CZ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678688E4-D3EC-4CD4-AD53-DD5E6CD715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5F6E588-BE18-4761-8BD3-1600A1077B9B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61CD1627-6174-4232-A72C-4A18E3B359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93FA67D5-60DA-4EE9-9EF8-96BB7399C7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7EB93854-ED82-4B8B-B89D-3361681FE7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BCB3D3-BA3D-4B4D-94D2-F4BFA91F4C08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1DE34D9E-1853-4C1D-A4CF-010E3921D5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28A922A7-1030-4DF9-B693-9774E2065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A16D20-D902-4CC3-B9D1-B64A5BEDE3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698BD1-B903-4CE7-9CFA-26CFB069E064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5F488269-127E-4719-849C-9D5057FECBB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7538" y="877888"/>
            <a:ext cx="5618162" cy="3160712"/>
          </a:xfrm>
          <a:ln/>
        </p:spPr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1DA0EE92-F1B9-4B7A-B405-A65A5349496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35512" cy="34305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B12D6899-6173-4BB4-92F4-7637B08412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0B9B6F0-4ED2-4A96-9F0D-3E7CEF108FE1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50899EE2-1373-4926-830D-729F6AC954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C0E6851A-4EE8-4730-B5B9-BB99EA3DBC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686A8710-7974-466E-80DE-E15B241B18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35868E9-BFEA-430E-B61A-27EC1319D775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2A43A6EC-9511-4C1D-90DF-F45E71C5C4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356D8E76-AB57-489F-B23F-9345078CFC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363FA7CE-D987-48F9-94A2-7E16D26B78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DFA4145-B0EE-4BF9-B5EB-62BC549F1E45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8AE8883A-E959-4E48-A71A-33A000654E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FCA24778-CAA2-4AD3-9871-1FAA3CD5E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80CE7-A01C-43B8-997F-8E141EA70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0C75D1A-8CDF-4873-967B-04913F19C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D10D02-0DBA-46C4-89FC-E82B2972B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14.09.2022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8F04A7-F8AC-4FF0-BC6C-2D2A2BA15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933733-1708-4FB0-ACDA-C842B78A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291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0429DA-04A1-4E77-9A5F-3C5D463C1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2C7B802-BAF1-4606-9BAF-35CAD154D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15168D-5CD6-47D6-97BB-C569E8A22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14.09.2022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365959-AF64-4AC7-94F1-5A6E9565B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D57270-6898-4E58-A88C-416B5D11E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6194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31F6984-F740-4AE3-B23A-50725E95B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C0E7638-51C1-41F1-8027-2F0E2EC51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E81340-76D5-4390-B7A1-C74BACC3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14.09.2022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FCB3EB-47E3-47F9-8E0A-94051C2EE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7020FC-1DC2-4F5E-9872-A857C4854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714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47167D-CB17-4528-951B-7A6E93893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2FCC26-F183-401F-B9BA-F8C5B1832E7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139DEE-52D0-4F4E-95A7-3328C3FC1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0BBD1A-96AD-47D3-9C68-BC3BE5A46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2A60B1B-FC04-43DD-8ACB-0E7816B7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229012D-5CF0-439B-B647-252DAB65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100A6E5-D427-41CE-8884-0081EFF6ED5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25739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4D96FF-C37F-437F-BC80-0B618013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758158-D61C-4CA3-8238-C8DFA6639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6B9584-9F8E-4128-9FE0-3343AC8E2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14.09.2022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6B6D73-E5EA-44CC-9C3C-99585EF3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C8EE6D-5F1C-493F-8996-09188CC52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5905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BB3DE9-B4DC-4F98-9715-3C238BA9E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6A6CF76-D217-4427-A946-2185FC624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F16FA6-19B6-46B1-B3F3-B679ACC4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14.09.2022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E67AA5-1329-43EE-9F4C-7709AAA88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08EBB5-5006-45D1-B52F-14184A09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837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A1F47A-C62A-4FB5-B9FE-E31A0F1A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E45F67-DD33-431A-A63B-C61A33F04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84E58E-635D-45CB-A20D-27D37781D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63809C9-D2A8-46C5-83EB-773BFD4AC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14.09.2022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27DC31E-44F3-455E-8FC8-BB7E9A36E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4F3655B-3EFE-4886-9092-632E2C632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911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BD8795-710D-4BE9-BD66-4A8565A5C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DF5545-C230-4196-BB31-9BF6AE5F7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0A2489F-0016-420A-97D6-AAE8AFCD2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8B3C8B1-C56B-4FA5-B395-66DCC4B824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A792A9E-3601-463F-84C3-810620FC85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1FB09AF-AC47-4D4D-A70F-D3354B8FB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14.09.2022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08A25B3-EBA9-48A8-83D8-48C8D19C7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5F1980E-3E34-446B-B5F4-A9C1294CF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74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9ED7B8-4E12-4077-BE83-688C3D7A8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D705DAA-36CD-4181-86D9-72FF42B51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14.09.2022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3417701-D1D6-456E-A5D7-E5FB9DEA5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A7E50DD-CAC3-4AB1-BB89-210A626B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510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20FE36E-E545-47CD-8D8C-D2E589944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14.09.2022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3B54B19-4AC5-4849-90E4-CD6A7C3B0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A88B4C6-E0FE-4984-9594-C62A741D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811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0866AC-409F-4DB7-8B9F-F80A95CF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81CB58-4034-451E-B5CE-F59705C90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EA0182C-DA74-4815-AB11-CAAAD5194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3C79F5-65D0-446B-A585-E6058C13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14.09.2022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DD50ED-7B82-4A3E-81C6-168522C7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B80BC5F-60C9-42EA-845E-21DE1BA4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71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B4071A-A2C9-447F-B7CE-581465C7C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4C6E889-B8EC-4757-85A5-EFCBB3FBE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A5636AC-1557-443D-A723-88EED0677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3A9F81-4868-4524-8977-1CA0E44FE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14.09.2022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EBF2E0-6D5F-47D6-BA61-3924580F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463A635-A40C-4F2B-9744-29EFD360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7079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CF89948-C00C-4290-A033-88C3B9CE1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DDB277-3277-497B-81BD-56B355E42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5B6895-E7DC-4C92-B564-CFD419E4F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B60A1-3237-4F1E-8095-5CFBEFBD6406}" type="datetimeFigureOut">
              <a:rPr lang="cs-CZ" smtClean="0"/>
              <a:t>14.09.2022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C0392E-0E47-45F3-8DB8-A7EB255DD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6D5479-CF5B-4EA7-856C-60C6D2050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751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hyperlink" Target="http://courseweb.edteched.uottawa.ca/medicine-histology/English/SS_BasicTissues/Connective16.ht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old.lf3.cuni.cz/histologie/atlas/demo/2/index.htm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upload.wikimedia.org/wikipedia/commons/3/31/Purkinje_fibers.jpg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gif"/><Relationship Id="rId4" Type="http://schemas.openxmlformats.org/officeDocument/2006/relationships/image" Target="../media/image7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7DE5CC8-8BF5-4C55-BF79-6AF3B8788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/>
              <a:t>Základy histologie II.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1F80915-69A0-4B63-AD9D-6BEB2A7AA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622483"/>
          </a:xfrm>
        </p:spPr>
        <p:txBody>
          <a:bodyPr/>
          <a:lstStyle/>
          <a:p>
            <a:r>
              <a:rPr lang="cs-CZ" dirty="0"/>
              <a:t>Tkáň pojivová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Tkáň svalová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Tkáň nervová</a:t>
            </a:r>
          </a:p>
        </p:txBody>
      </p:sp>
      <p:pic>
        <p:nvPicPr>
          <p:cNvPr id="6" name="Picture 2" descr="Pojivové tkáně - 31 Hyalinní chrupavka">
            <a:extLst>
              <a:ext uri="{FF2B5EF4-FFF2-40B4-BE49-F238E27FC236}">
                <a16:creationId xmlns:a16="http://schemas.microsoft.com/office/drawing/2014/main" id="{3B1FD657-FB6B-4C65-B816-09B97E8F8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t="7031" r="6169" b="26305"/>
          <a:stretch/>
        </p:blipFill>
        <p:spPr bwMode="auto">
          <a:xfrm>
            <a:off x="7927848" y="499586"/>
            <a:ext cx="3529584" cy="238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2006E43-16F9-4E59-B40E-53955CF8F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6" t="61875" r="851"/>
          <a:stretch/>
        </p:blipFill>
        <p:spPr bwMode="auto">
          <a:xfrm>
            <a:off x="3730753" y="2237898"/>
            <a:ext cx="3529584" cy="238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88E42C1-8635-445E-8FB4-978EE708D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6" t="44005" r="48691" b="18268"/>
          <a:stretch/>
        </p:blipFill>
        <p:spPr bwMode="auto">
          <a:xfrm>
            <a:off x="7635240" y="4165852"/>
            <a:ext cx="3529584" cy="235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412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jivové tkáně - 16 Řídké vazivo">
            <a:extLst>
              <a:ext uri="{FF2B5EF4-FFF2-40B4-BE49-F238E27FC236}">
                <a16:creationId xmlns:a16="http://schemas.microsoft.com/office/drawing/2014/main" id="{9AB15582-3D43-40A6-8201-C86D6FEE7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42976"/>
            <a:ext cx="900112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AF51FB89-E570-492B-94F4-24C010CE6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0"/>
            <a:ext cx="333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Řídké kolagenní vazivo</a:t>
            </a:r>
          </a:p>
        </p:txBody>
      </p:sp>
      <p:sp>
        <p:nvSpPr>
          <p:cNvPr id="36868" name="Text Box 6">
            <a:extLst>
              <a:ext uri="{FF2B5EF4-FFF2-40B4-BE49-F238E27FC236}">
                <a16:creationId xmlns:a16="http://schemas.microsoft.com/office/drawing/2014/main" id="{29168C5C-A434-4576-BE8D-5FE47B140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476250"/>
            <a:ext cx="6361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 </a:t>
            </a:r>
            <a:r>
              <a:rPr lang="cs-CZ" altLang="cs-CZ" sz="2200">
                <a:latin typeface="Arial" panose="020B0604020202020204" pitchFamily="34" charset="0"/>
              </a:rPr>
              <a:t>tvoří slizniční a podslizniční vazivo v dutině ústní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m114">
            <a:extLst>
              <a:ext uri="{FF2B5EF4-FFF2-40B4-BE49-F238E27FC236}">
                <a16:creationId xmlns:a16="http://schemas.microsoft.com/office/drawing/2014/main" id="{CEBA2664-B34D-4DD1-9880-8950A9421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695326"/>
            <a:ext cx="871378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>
            <a:extLst>
              <a:ext uri="{FF2B5EF4-FFF2-40B4-BE49-F238E27FC236}">
                <a16:creationId xmlns:a16="http://schemas.microsoft.com/office/drawing/2014/main" id="{96877975-40EB-472A-A02F-FCB42C6FB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65088"/>
            <a:ext cx="1966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Orální sliznice</a:t>
            </a:r>
          </a:p>
        </p:txBody>
      </p:sp>
      <p:sp>
        <p:nvSpPr>
          <p:cNvPr id="38916" name="Text Box 6">
            <a:extLst>
              <a:ext uri="{FF2B5EF4-FFF2-40B4-BE49-F238E27FC236}">
                <a16:creationId xmlns:a16="http://schemas.microsoft.com/office/drawing/2014/main" id="{D8649B45-B833-4540-9018-C42DF560A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1917701"/>
            <a:ext cx="21399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epitel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(lamina epithelialis)</a:t>
            </a:r>
          </a:p>
        </p:txBody>
      </p:sp>
      <p:sp>
        <p:nvSpPr>
          <p:cNvPr id="38917" name="Text Box 7">
            <a:extLst>
              <a:ext uri="{FF2B5EF4-FFF2-40B4-BE49-F238E27FC236}">
                <a16:creationId xmlns:a16="http://schemas.microsoft.com/office/drawing/2014/main" id="{E019E8A6-9CD0-428B-A037-5777B0824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363" y="5106988"/>
            <a:ext cx="2711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slizniční vazivo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(lamina propria mucosae)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>
            <a:extLst>
              <a:ext uri="{FF2B5EF4-FFF2-40B4-BE49-F238E27FC236}">
                <a16:creationId xmlns:a16="http://schemas.microsoft.com/office/drawing/2014/main" id="{A46572D2-2C56-453E-B7D3-01AFA3E48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Kolagenní v. husté</a:t>
            </a:r>
            <a:br>
              <a:rPr lang="cs-CZ" altLang="cs-CZ" sz="3600" dirty="0"/>
            </a:br>
            <a:r>
              <a:rPr lang="cs-CZ" altLang="cs-CZ" sz="3600" dirty="0"/>
              <a:t>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neuspořádané</a:t>
            </a:r>
            <a:r>
              <a:rPr lang="cs-CZ" altLang="cs-CZ" sz="3600" dirty="0"/>
              <a:t>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(bělima)                                  uspořádané (šlachy, vazy)</a:t>
            </a:r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4AD1AE6F-2A82-4166-818A-019F60BF1DF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A222746A-13B6-444D-BA65-9CF8EF24EF6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pic>
        <p:nvPicPr>
          <p:cNvPr id="32777" name="Picture 9">
            <a:extLst>
              <a:ext uri="{FF2B5EF4-FFF2-40B4-BE49-F238E27FC236}">
                <a16:creationId xmlns:a16="http://schemas.microsoft.com/office/drawing/2014/main" id="{70055D78-A3DC-4B91-BAC8-1E6A3575D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4103688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>
            <a:extLst>
              <a:ext uri="{FF2B5EF4-FFF2-40B4-BE49-F238E27FC236}">
                <a16:creationId xmlns:a16="http://schemas.microsoft.com/office/drawing/2014/main" id="{2C1536A4-4735-4A76-818D-4DD916581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2636839"/>
            <a:ext cx="417671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3">
            <a:extLst>
              <a:ext uri="{FF2B5EF4-FFF2-40B4-BE49-F238E27FC236}">
                <a16:creationId xmlns:a16="http://schemas.microsoft.com/office/drawing/2014/main" id="{777A3825-BC0C-4342-889C-38B232D7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628776"/>
            <a:ext cx="417195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2" name="Text Box 14">
            <a:extLst>
              <a:ext uri="{FF2B5EF4-FFF2-40B4-BE49-F238E27FC236}">
                <a16:creationId xmlns:a16="http://schemas.microsoft.com/office/drawing/2014/main" id="{D41B35A4-65C2-421E-AD6E-03978DF280A7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7319964" y="5661026"/>
            <a:ext cx="3025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00"/>
                </a:solidFill>
              </a:rPr>
              <a:t>šlachy, ligamenta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6">
            <a:extLst>
              <a:ext uri="{FF2B5EF4-FFF2-40B4-BE49-F238E27FC236}">
                <a16:creationId xmlns:a16="http://schemas.microsoft.com/office/drawing/2014/main" id="{FFEB50F6-08D7-42C9-BBB1-5FAAAD3101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25880" y="158750"/>
            <a:ext cx="8884920" cy="749300"/>
          </a:xfrm>
        </p:spPr>
        <p:txBody>
          <a:bodyPr/>
          <a:lstStyle/>
          <a:p>
            <a:pPr algn="l"/>
            <a:r>
              <a:rPr lang="cs-CZ" altLang="cs-CZ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Retikulární v.                           Elastické v.</a:t>
            </a:r>
            <a:r>
              <a:rPr lang="cs-CZ" altLang="cs-CZ" dirty="0"/>
              <a:t> </a:t>
            </a: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FFFF364B-256B-4AFC-B061-F0233FEFE93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600201"/>
            <a:ext cx="4495800" cy="45307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/>
          </a:p>
        </p:txBody>
      </p:sp>
      <p:sp>
        <p:nvSpPr>
          <p:cNvPr id="24586" name="Rectangle 10">
            <a:extLst>
              <a:ext uri="{FF2B5EF4-FFF2-40B4-BE49-F238E27FC236}">
                <a16:creationId xmlns:a16="http://schemas.microsoft.com/office/drawing/2014/main" id="{A1DC5F2C-C20C-4CFB-BF22-B4CA31E8E16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600201"/>
            <a:ext cx="4495800" cy="45307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24590" name="Picture 14">
            <a:extLst>
              <a:ext uri="{FF2B5EF4-FFF2-40B4-BE49-F238E27FC236}">
                <a16:creationId xmlns:a16="http://schemas.microsoft.com/office/drawing/2014/main" id="{B338AB5F-5B59-4267-BFDF-5439825C0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" y="1600201"/>
            <a:ext cx="4176713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1" name="Picture 15">
            <a:extLst>
              <a:ext uri="{FF2B5EF4-FFF2-40B4-BE49-F238E27FC236}">
                <a16:creationId xmlns:a16="http://schemas.microsoft.com/office/drawing/2014/main" id="{F648222E-FB88-4C57-9690-632D202C7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743" y="1600201"/>
            <a:ext cx="4176713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16">
            <a:hlinkClick r:id="rId4"/>
            <a:extLst>
              <a:ext uri="{FF2B5EF4-FFF2-40B4-BE49-F238E27FC236}">
                <a16:creationId xmlns:a16="http://schemas.microsoft.com/office/drawing/2014/main" id="{A81D6D28-DCF8-418C-A3F5-170A659C1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24400"/>
            <a:ext cx="241141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2C6091B-8CBC-472C-84C8-639C39B0AF61}"/>
              </a:ext>
            </a:extLst>
          </p:cNvPr>
          <p:cNvSpPr txBox="1"/>
          <p:nvPr/>
        </p:nvSpPr>
        <p:spPr>
          <a:xfrm>
            <a:off x="807243" y="1106424"/>
            <a:ext cx="417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slezina, lymfatické uzliny, kostní dřeň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73D2AF-29E3-4641-9B44-8D432DB2381A}"/>
              </a:ext>
            </a:extLst>
          </p:cNvPr>
          <p:cNvSpPr txBox="1"/>
          <p:nvPr/>
        </p:nvSpPr>
        <p:spPr>
          <a:xfrm>
            <a:off x="6331743" y="1106424"/>
            <a:ext cx="433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ligamenta</a:t>
            </a:r>
            <a:r>
              <a:rPr lang="cs-CZ" dirty="0"/>
              <a:t> </a:t>
            </a:r>
            <a:r>
              <a:rPr lang="cs-CZ" dirty="0" err="1"/>
              <a:t>flava</a:t>
            </a:r>
            <a:r>
              <a:rPr lang="cs-CZ" dirty="0"/>
              <a:t>, lig. </a:t>
            </a:r>
            <a:r>
              <a:rPr lang="cs-CZ" dirty="0" err="1"/>
              <a:t>nuchae</a:t>
            </a:r>
            <a:r>
              <a:rPr lang="cs-CZ" dirty="0"/>
              <a:t>, hlasové vazy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>
            <a:extLst>
              <a:ext uri="{FF2B5EF4-FFF2-40B4-BE49-F238E27FC236}">
                <a16:creationId xmlns:a16="http://schemas.microsoft.com/office/drawing/2014/main" id="{B9D14F2C-E979-4226-816F-78B22E366E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07963"/>
            <a:ext cx="8231188" cy="11604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0" tIns="0" rIns="0" bIns="0" rtlCol="0" anchor="ctr">
            <a:normAutofit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/>
              <a:t> </a:t>
            </a:r>
          </a:p>
        </p:txBody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D553F4D9-63A2-4F5F-8C35-0161F2275A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231188" cy="44735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0" tIns="25471" rIns="0" bIns="0" rtlCol="0">
            <a:normAutofit/>
          </a:bodyPr>
          <a:lstStyle/>
          <a:p>
            <a:pPr marL="684213" indent="-682625" defTabSz="449263">
              <a:tabLst>
                <a:tab pos="6842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cs-CZ" altLang="cs-CZ"/>
              <a:t> </a:t>
            </a:r>
          </a:p>
        </p:txBody>
      </p:sp>
      <p:pic>
        <p:nvPicPr>
          <p:cNvPr id="214020" name="Picture 4">
            <a:extLst>
              <a:ext uri="{FF2B5EF4-FFF2-40B4-BE49-F238E27FC236}">
                <a16:creationId xmlns:a16="http://schemas.microsoft.com/office/drawing/2014/main" id="{D7451FB1-1797-451B-9C72-41F73FF1F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5067"/>
          <a:stretch/>
        </p:blipFill>
        <p:spPr bwMode="auto">
          <a:xfrm>
            <a:off x="1527048" y="347472"/>
            <a:ext cx="9140952" cy="651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9CCF197-68AD-4826-89EA-3F155F64899C}"/>
              </a:ext>
            </a:extLst>
          </p:cNvPr>
          <p:cNvSpPr txBox="1"/>
          <p:nvPr/>
        </p:nvSpPr>
        <p:spPr>
          <a:xfrm>
            <a:off x="1527048" y="0"/>
            <a:ext cx="311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Retikulární vazivo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>
            <a:extLst>
              <a:ext uri="{FF2B5EF4-FFF2-40B4-BE49-F238E27FC236}">
                <a16:creationId xmlns:a16="http://schemas.microsoft.com/office/drawing/2014/main" id="{132EBA4B-03AC-4671-BA9A-2A7928740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599" b="32507"/>
          <a:stretch/>
        </p:blipFill>
        <p:spPr bwMode="auto">
          <a:xfrm>
            <a:off x="1536192" y="365760"/>
            <a:ext cx="9131808" cy="649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0396AD9-FBB8-413E-933F-E64F34154E7D}"/>
              </a:ext>
            </a:extLst>
          </p:cNvPr>
          <p:cNvSpPr txBox="1"/>
          <p:nvPr/>
        </p:nvSpPr>
        <p:spPr>
          <a:xfrm>
            <a:off x="1536192" y="0"/>
            <a:ext cx="316382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Elastické vazivo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>
            <a:extLst>
              <a:ext uri="{FF2B5EF4-FFF2-40B4-BE49-F238E27FC236}">
                <a16:creationId xmlns:a16="http://schemas.microsoft.com/office/drawing/2014/main" id="{7A1BE0B8-F0B1-4E6B-8031-3AE34619E2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Tukové v.</a:t>
            </a:r>
            <a:r>
              <a:rPr lang="cs-CZ" altLang="cs-CZ" sz="4000" dirty="0"/>
              <a:t> </a:t>
            </a:r>
            <a:br>
              <a:rPr lang="cs-CZ" altLang="cs-CZ" sz="4000" dirty="0"/>
            </a:br>
            <a:r>
              <a:rPr lang="cs-CZ" altLang="cs-CZ" sz="4000" dirty="0"/>
              <a:t>                     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hnědé</a:t>
            </a:r>
            <a:r>
              <a:rPr lang="cs-CZ" altLang="cs-CZ" sz="4000" dirty="0"/>
              <a:t>                          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bílé</a:t>
            </a:r>
          </a:p>
        </p:txBody>
      </p:sp>
      <p:pic>
        <p:nvPicPr>
          <p:cNvPr id="28682" name="Picture 10">
            <a:extLst>
              <a:ext uri="{FF2B5EF4-FFF2-40B4-BE49-F238E27FC236}">
                <a16:creationId xmlns:a16="http://schemas.microsoft.com/office/drawing/2014/main" id="{321B1531-EBBF-4E44-B5BC-5497EECE1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15" y="1417638"/>
            <a:ext cx="8640763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93CBB1F7-3C6F-488A-A13E-F39D690B6E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71837" y="-73151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Chrupavka 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F94E99B-BDE1-4454-A4E5-EF39427F5F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7520" y="1069849"/>
            <a:ext cx="11421935" cy="5871591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bezcévná</a:t>
            </a:r>
          </a:p>
          <a:p>
            <a:endParaRPr lang="cs-CZ" altLang="cs-CZ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omezená schopnost reparace, regenerace vychází z perichondria</a:t>
            </a:r>
          </a:p>
          <a:p>
            <a:pPr eaLnBrk="1" hangingPunct="1">
              <a:lnSpc>
                <a:spcPct val="90000"/>
              </a:lnSpc>
            </a:pPr>
            <a:endParaRPr lang="cs-CZ" altLang="cs-CZ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buňky – </a:t>
            </a:r>
            <a:r>
              <a:rPr lang="cs-CZ" altLang="cs-CZ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chondroblasty</a:t>
            </a:r>
            <a:r>
              <a:rPr lang="cs-CZ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chondrocyty</a:t>
            </a:r>
          </a:p>
          <a:p>
            <a:pPr eaLnBrk="1" hangingPunct="1">
              <a:lnSpc>
                <a:spcPct val="90000"/>
              </a:lnSpc>
            </a:pPr>
            <a:endParaRPr lang="cs-CZ" altLang="cs-CZ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mezibuněčná matrix – vláknitá  +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amorfní hmota)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perichondrium (</a:t>
            </a:r>
            <a:r>
              <a:rPr lang="en-US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cs-CZ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vazivový obal</a:t>
            </a:r>
          </a:p>
          <a:p>
            <a:pPr eaLnBrk="1" hangingPunct="1">
              <a:lnSpc>
                <a:spcPct val="90000"/>
              </a:lnSpc>
            </a:pPr>
            <a:endParaRPr lang="cs-CZ" altLang="cs-CZ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mezenchymový původ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 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E22AF2A-7D69-4D59-90DF-4468C33C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8164" y="2602357"/>
            <a:ext cx="3848100" cy="3854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8F7C5AA-F319-4AF6-A229-0341BE4D0725}"/>
              </a:ext>
            </a:extLst>
          </p:cNvPr>
          <p:cNvSpPr txBox="1"/>
          <p:nvPr/>
        </p:nvSpPr>
        <p:spPr>
          <a:xfrm>
            <a:off x="9811512" y="6361224"/>
            <a:ext cx="134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chondrocyt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C13A6D81-C37E-49A0-B1D4-E2DE9DD2E2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60351"/>
            <a:ext cx="7772400" cy="115252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Chrupavka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4BFB960B-9F01-4EDD-B4DE-69D26E307F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6888" y="2377440"/>
            <a:ext cx="10762487" cy="4220208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hyalinní</a:t>
            </a:r>
            <a:r>
              <a:rPr lang="cs-CZ" altLang="cs-CZ" sz="3600" dirty="0"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(kloubní ch., žeberní ch., ch. dýchacích cest, modely kostí)</a:t>
            </a:r>
          </a:p>
          <a:p>
            <a:pPr marL="0" indent="0" eaLnBrk="1" hangingPunct="1">
              <a:buNone/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kolagenní vlákna</a:t>
            </a:r>
          </a:p>
          <a:p>
            <a:pPr eaLnBrk="1" hangingPunct="1"/>
            <a:r>
              <a:rPr lang="cs-CZ" altLang="cs-CZ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elastická</a:t>
            </a:r>
            <a:r>
              <a:rPr lang="cs-CZ" altLang="cs-CZ" sz="3600" dirty="0"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(ušní boltec, epiglottis, Eustachova trubice)</a:t>
            </a:r>
          </a:p>
          <a:p>
            <a:pPr marL="0" indent="0" eaLnBrk="1" hangingPunct="1">
              <a:buNone/>
            </a:pPr>
            <a:r>
              <a:rPr lang="cs-CZ" altLang="cs-CZ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převaha elastických vláken</a:t>
            </a:r>
          </a:p>
          <a:p>
            <a:pPr eaLnBrk="1" hangingPunct="1"/>
            <a:r>
              <a:rPr lang="cs-CZ" altLang="cs-CZ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vazivová</a:t>
            </a:r>
            <a:r>
              <a:rPr lang="cs-CZ" altLang="cs-CZ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symphysis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ossium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pubis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meziobratlové ploténky, některé                         kloubní plošky – </a:t>
            </a:r>
            <a:r>
              <a:rPr lang="cs-CZ" altLang="cs-CZ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čelistní kloub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eaLnBrk="1" hangingPunct="1">
              <a:buNone/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silná kolagenní vlákna, malé množství amorfní hmoty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0CC4417-99AC-43F6-9B78-4C51AD67EEFB}"/>
              </a:ext>
            </a:extLst>
          </p:cNvPr>
          <p:cNvSpPr txBox="1"/>
          <p:nvPr/>
        </p:nvSpPr>
        <p:spPr>
          <a:xfrm>
            <a:off x="493776" y="1115568"/>
            <a:ext cx="11451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podle morfologických znaků, kvality vláken a vzájemných vztahů a poměru vláknité a amorfní mezibuněčné hmoty se rozeznávají: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ojivové tkáně - 31 Hyalinní chrupavka">
            <a:extLst>
              <a:ext uri="{FF2B5EF4-FFF2-40B4-BE49-F238E27FC236}">
                <a16:creationId xmlns:a16="http://schemas.microsoft.com/office/drawing/2014/main" id="{346B8AC6-AEEA-4ABE-BCB1-47BAE43E5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3561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 descr="Pojivové tkáně - 34 Elastická chrupavka">
            <a:extLst>
              <a:ext uri="{FF2B5EF4-FFF2-40B4-BE49-F238E27FC236}">
                <a16:creationId xmlns:a16="http://schemas.microsoft.com/office/drawing/2014/main" id="{B38A3A71-7E10-40C2-A72D-3F271CB73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0"/>
            <a:ext cx="46434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 descr="Pojivové tkáně - 35 Vazivová chrupavka">
            <a:extLst>
              <a:ext uri="{FF2B5EF4-FFF2-40B4-BE49-F238E27FC236}">
                <a16:creationId xmlns:a16="http://schemas.microsoft.com/office/drawing/2014/main" id="{E10FFE13-7E51-4982-8219-4751685ED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500438"/>
            <a:ext cx="619283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6">
            <a:extLst>
              <a:ext uri="{FF2B5EF4-FFF2-40B4-BE49-F238E27FC236}">
                <a16:creationId xmlns:a16="http://schemas.microsoft.com/office/drawing/2014/main" id="{DD38B79E-847E-4DE3-A391-0C8697934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964" y="-6350"/>
            <a:ext cx="216693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CHRUPAVKA</a:t>
            </a:r>
          </a:p>
        </p:txBody>
      </p:sp>
      <p:sp>
        <p:nvSpPr>
          <p:cNvPr id="43014" name="Text Box 7">
            <a:extLst>
              <a:ext uri="{FF2B5EF4-FFF2-40B4-BE49-F238E27FC236}">
                <a16:creationId xmlns:a16="http://schemas.microsoft.com/office/drawing/2014/main" id="{AFA05B94-6D42-4DFD-A7D6-71C64C60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4" y="2852738"/>
            <a:ext cx="27019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hyalinní      elastická</a:t>
            </a:r>
          </a:p>
        </p:txBody>
      </p:sp>
      <p:sp>
        <p:nvSpPr>
          <p:cNvPr id="43015" name="Text Box 8">
            <a:extLst>
              <a:ext uri="{FF2B5EF4-FFF2-40B4-BE49-F238E27FC236}">
                <a16:creationId xmlns:a16="http://schemas.microsoft.com/office/drawing/2014/main" id="{F66A2043-E80D-4806-B77B-270B52063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225" y="3376613"/>
            <a:ext cx="12827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vazivová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9037413-09F9-44E2-A121-6BF87886E0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B050"/>
                </a:solidFill>
              </a:rPr>
              <a:t>Pojivové tkáně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4CFF43B-7589-4264-80D6-003611B71E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90688"/>
            <a:ext cx="9505950" cy="4540201"/>
          </a:xfrm>
        </p:spPr>
        <p:txBody>
          <a:bodyPr/>
          <a:lstStyle/>
          <a:p>
            <a:pPr eaLnBrk="1" hangingPunct="1"/>
            <a:r>
              <a:rPr lang="cs-CZ" altLang="cs-CZ" dirty="0"/>
              <a:t>původ – mezenchym (mezoderm)</a:t>
            </a:r>
          </a:p>
          <a:p>
            <a:pPr eaLnBrk="1" hangingPunct="1"/>
            <a:r>
              <a:rPr lang="cs-CZ" altLang="cs-CZ" dirty="0"/>
              <a:t>skládají se z </a:t>
            </a:r>
            <a:r>
              <a:rPr lang="cs-CZ" altLang="cs-CZ" b="1" i="1" dirty="0"/>
              <a:t>buněk</a:t>
            </a:r>
            <a:r>
              <a:rPr lang="cs-CZ" altLang="cs-CZ" dirty="0"/>
              <a:t> a </a:t>
            </a:r>
            <a:r>
              <a:rPr lang="cs-CZ" altLang="cs-CZ" b="1" i="1" dirty="0"/>
              <a:t>mezibuněčné matrix</a:t>
            </a:r>
          </a:p>
          <a:p>
            <a:pPr eaLnBrk="1" hangingPunct="1"/>
            <a:r>
              <a:rPr lang="cs-CZ" altLang="cs-CZ" dirty="0"/>
              <a:t>mezibuněčná matrix se skládá z amorfní hmoty a vláken</a:t>
            </a:r>
          </a:p>
          <a:p>
            <a:pPr eaLnBrk="1" hangingPunct="1"/>
            <a:r>
              <a:rPr lang="cs-CZ" altLang="cs-CZ" dirty="0"/>
              <a:t>funkce – mechanická (podpůrná), metabolická (nutritivní), imunologická (protektivní), pojivová (spojující, vyplňující)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1E11740-15A1-4779-9CC4-766FDDF02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r="-1" b="22400"/>
          <a:stretch/>
        </p:blipFill>
        <p:spPr bwMode="auto">
          <a:xfrm>
            <a:off x="7491984" y="100584"/>
            <a:ext cx="3861816" cy="266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0FBDCA8-9A72-4CC4-952A-6A98C8D92956}"/>
              </a:ext>
            </a:extLst>
          </p:cNvPr>
          <p:cNvSpPr txBox="1"/>
          <p:nvPr/>
        </p:nvSpPr>
        <p:spPr>
          <a:xfrm>
            <a:off x="9994392" y="2487168"/>
            <a:ext cx="135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mezenchym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A673941B-F487-4CA3-BCA5-5EFBFAAA0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9" b="4255"/>
          <a:stretch/>
        </p:blipFill>
        <p:spPr bwMode="auto">
          <a:xfrm>
            <a:off x="223331" y="4064000"/>
            <a:ext cx="3577018" cy="267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9341EC7-1A2B-4CD4-B268-A738617B8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" r="13069"/>
          <a:stretch/>
        </p:blipFill>
        <p:spPr bwMode="auto">
          <a:xfrm>
            <a:off x="4164489" y="4073144"/>
            <a:ext cx="3577018" cy="269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21A7D58-865B-4EC6-A10D-3CE12397E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/>
          <a:stretch/>
        </p:blipFill>
        <p:spPr bwMode="auto">
          <a:xfrm>
            <a:off x="8105647" y="4030853"/>
            <a:ext cx="3861816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60AB7DD-00DC-4EE6-901A-B56B0355E9C9}"/>
              </a:ext>
            </a:extLst>
          </p:cNvPr>
          <p:cNvSpPr txBox="1"/>
          <p:nvPr/>
        </p:nvSpPr>
        <p:spPr>
          <a:xfrm>
            <a:off x="2523744" y="6409944"/>
            <a:ext cx="1179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vazivo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B8BDD0F-EA26-4B76-B08C-EB013171F065}"/>
              </a:ext>
            </a:extLst>
          </p:cNvPr>
          <p:cNvSpPr txBox="1"/>
          <p:nvPr/>
        </p:nvSpPr>
        <p:spPr>
          <a:xfrm>
            <a:off x="6182933" y="6409944"/>
            <a:ext cx="1434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chrupavka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23F187-0A6D-4719-A588-01AA62060136}"/>
              </a:ext>
            </a:extLst>
          </p:cNvPr>
          <p:cNvSpPr txBox="1"/>
          <p:nvPr/>
        </p:nvSpPr>
        <p:spPr>
          <a:xfrm>
            <a:off x="10936224" y="6409944"/>
            <a:ext cx="103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kost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6E7945F2-5599-4976-A835-467316261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63D34766-FE95-4AAA-BFAA-D990B0F3471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57237" y="1417638"/>
            <a:ext cx="5338763" cy="50403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Kost je specializovaná forma pojivové tkáně.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b="1" i="1" dirty="0"/>
              <a:t>	</a:t>
            </a:r>
            <a:r>
              <a:rPr lang="cs-CZ" altLang="cs-CZ" sz="2400" b="1" i="1" dirty="0">
                <a:solidFill>
                  <a:srgbClr val="0070C0"/>
                </a:solidFill>
              </a:rPr>
              <a:t>Kostní tkáň: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b="1" i="1" dirty="0"/>
              <a:t>	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Kostní buňky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Mezibuněčná matrix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90000"/>
              </a:lnSpc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Kolagenní vlákna – organická  složka</a:t>
            </a:r>
          </a:p>
          <a:p>
            <a:pPr lvl="2">
              <a:lnSpc>
                <a:spcPct val="90000"/>
              </a:lnSpc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Amorfní matrix – organická složka</a:t>
            </a:r>
          </a:p>
          <a:p>
            <a:pPr lvl="2">
              <a:lnSpc>
                <a:spcPct val="90000"/>
              </a:lnSpc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Minerální soli – anorganická složka </a:t>
            </a:r>
          </a:p>
          <a:p>
            <a:pPr lvl="2">
              <a:lnSpc>
                <a:spcPct val="90000"/>
              </a:lnSpc>
            </a:pPr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Periost,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endost</a:t>
            </a:r>
            <a:endParaRPr lang="cs-CZ" altLang="cs-CZ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pic>
        <p:nvPicPr>
          <p:cNvPr id="95239" name="Picture 7">
            <a:extLst>
              <a:ext uri="{FF2B5EF4-FFF2-40B4-BE49-F238E27FC236}">
                <a16:creationId xmlns:a16="http://schemas.microsoft.com/office/drawing/2014/main" id="{DCCD1E8D-BBE1-4E43-9868-BF3826ADE6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8514" y="0"/>
            <a:ext cx="3519487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50263093-6A94-47F4-97A2-1B1DE5C4F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4192" y="-117317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Kostní buňky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4E8976D-134E-4817-B7FE-5BEA72A93C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0366" y="1033272"/>
            <a:ext cx="7219632" cy="5358384"/>
          </a:xfrm>
        </p:spPr>
        <p:txBody>
          <a:bodyPr>
            <a:normAutofit/>
          </a:bodyPr>
          <a:lstStyle/>
          <a:p>
            <a:r>
              <a:rPr lang="cs-CZ" altLang="cs-CZ" b="1" i="1" dirty="0">
                <a:latin typeface="Arial" panose="020B0604020202020204" pitchFamily="34" charset="0"/>
              </a:rPr>
              <a:t>osteocyty</a:t>
            </a:r>
            <a:r>
              <a:rPr lang="cs-CZ" altLang="cs-CZ" dirty="0">
                <a:latin typeface="Arial" panose="020B0604020202020204" pitchFamily="34" charset="0"/>
              </a:rPr>
              <a:t> -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zralé, udržování kostní matrix, 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b="1" i="1" dirty="0">
                <a:latin typeface="Arial" panose="020B0604020202020204" pitchFamily="34" charset="0"/>
              </a:rPr>
              <a:t>osteoblasty</a:t>
            </a:r>
            <a:r>
              <a:rPr lang="cs-CZ" altLang="cs-CZ" dirty="0">
                <a:latin typeface="Arial" panose="020B0604020202020204" pitchFamily="34" charset="0"/>
              </a:rPr>
              <a:t> – syntetizují organickou složku 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  <a:p>
            <a:r>
              <a:rPr lang="cs-CZ" altLang="cs-CZ" b="1" i="1" dirty="0">
                <a:latin typeface="Arial" panose="020B0604020202020204" pitchFamily="34" charset="0"/>
              </a:rPr>
              <a:t>osteoklasty</a:t>
            </a:r>
            <a:r>
              <a:rPr lang="cs-CZ" altLang="cs-CZ" dirty="0">
                <a:latin typeface="Arial" panose="020B0604020202020204" pitchFamily="34" charset="0"/>
              </a:rPr>
              <a:t> -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odbourávají kolagenní vlákna, resorpce kostní tkáně  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  <a:p>
            <a:r>
              <a:rPr lang="cs-CZ" altLang="cs-CZ" b="1" i="1" dirty="0" err="1">
                <a:latin typeface="Arial" panose="020B0604020202020204" pitchFamily="34" charset="0"/>
              </a:rPr>
              <a:t>osteoprogenitorní</a:t>
            </a:r>
            <a:r>
              <a:rPr lang="cs-CZ" altLang="cs-CZ" b="1" i="1" dirty="0">
                <a:latin typeface="Arial" panose="020B0604020202020204" pitchFamily="34" charset="0"/>
              </a:rPr>
              <a:t> buňky </a:t>
            </a:r>
            <a:r>
              <a:rPr lang="cs-CZ" altLang="cs-CZ" dirty="0">
                <a:latin typeface="Arial" panose="020B0604020202020204" pitchFamily="34" charset="0"/>
              </a:rPr>
              <a:t>– kmenové bb.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A05F04F-332D-4984-9EB3-0C87E3631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9743" y="176213"/>
            <a:ext cx="3022600" cy="23764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1F422D3-5507-4B99-B4F7-21486BFD602C}"/>
              </a:ext>
            </a:extLst>
          </p:cNvPr>
          <p:cNvSpPr txBox="1"/>
          <p:nvPr/>
        </p:nvSpPr>
        <p:spPr>
          <a:xfrm>
            <a:off x="8284464" y="2240280"/>
            <a:ext cx="98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osteocyt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ADDA0E0-9E61-4F34-B978-6AF4A0FF7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7" t="9973" r="72" b="27329"/>
          <a:stretch/>
        </p:blipFill>
        <p:spPr>
          <a:xfrm>
            <a:off x="7370065" y="2889504"/>
            <a:ext cx="3172968" cy="293522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ojivové tkáně - 36 Osteocyty">
            <a:extLst>
              <a:ext uri="{FF2B5EF4-FFF2-40B4-BE49-F238E27FC236}">
                <a16:creationId xmlns:a16="http://schemas.microsoft.com/office/drawing/2014/main" id="{D618212B-08C9-4BE9-91F2-5B76A4FE5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773238"/>
            <a:ext cx="309562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>
            <a:extLst>
              <a:ext uri="{FF2B5EF4-FFF2-40B4-BE49-F238E27FC236}">
                <a16:creationId xmlns:a16="http://schemas.microsoft.com/office/drawing/2014/main" id="{36DEDC97-A78B-4596-B96E-187E09EC5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1052513"/>
            <a:ext cx="571021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</a:rPr>
              <a:t>Osteocyt</a:t>
            </a:r>
            <a:r>
              <a:rPr lang="cs-CZ" altLang="cs-CZ" sz="2400" dirty="0">
                <a:latin typeface="Arial" panose="020B0604020202020204" pitchFamily="34" charset="0"/>
              </a:rPr>
              <a:t>                               </a:t>
            </a: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</a:rPr>
              <a:t>Osteoklast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</p:txBody>
      </p:sp>
      <p:pic>
        <p:nvPicPr>
          <p:cNvPr id="47108" name="Picture 2" descr="Pojivové tkáně - 37 Osteoblast">
            <a:extLst>
              <a:ext uri="{FF2B5EF4-FFF2-40B4-BE49-F238E27FC236}">
                <a16:creationId xmlns:a16="http://schemas.microsoft.com/office/drawing/2014/main" id="{D8869CFE-D53B-4A90-8F51-1D0C2CC68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1916114"/>
            <a:ext cx="28797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>
            <a:extLst>
              <a:ext uri="{FF2B5EF4-FFF2-40B4-BE49-F238E27FC236}">
                <a16:creationId xmlns:a16="http://schemas.microsoft.com/office/drawing/2014/main" id="{4BFCAA79-EC42-4B7D-A977-ED803B880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908051"/>
            <a:ext cx="4103688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79" name="Picture 3">
            <a:extLst>
              <a:ext uri="{FF2B5EF4-FFF2-40B4-BE49-F238E27FC236}">
                <a16:creationId xmlns:a16="http://schemas.microsoft.com/office/drawing/2014/main" id="{4A423D16-ADA1-4B5E-92CE-A4E4E413B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981075"/>
            <a:ext cx="4033837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2A027D7-5FF8-4DF0-A5D6-FFFB6534919E}"/>
              </a:ext>
            </a:extLst>
          </p:cNvPr>
          <p:cNvSpPr txBox="1"/>
          <p:nvPr/>
        </p:nvSpPr>
        <p:spPr>
          <a:xfrm>
            <a:off x="630936" y="246888"/>
            <a:ext cx="294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Osteoklasty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9741520E-12E4-402D-9C15-8F7EFEDD40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Mezibuněčná hmota:</a:t>
            </a:r>
            <a:br>
              <a:rPr lang="cs-CZ" altLang="cs-CZ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altLang="cs-C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E622FBDC-4F41-4C5B-96C8-E38BA9F43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4834" y="1196181"/>
            <a:ext cx="11307127" cy="5405787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cs-CZ" altLang="cs-CZ" sz="3600" b="1" dirty="0">
              <a:latin typeface="Arial" panose="020B0604020202020204" pitchFamily="34" charset="0"/>
            </a:endParaRPr>
          </a:p>
          <a:p>
            <a:r>
              <a:rPr lang="cs-CZ" altLang="cs-CZ" b="1" i="1" dirty="0">
                <a:latin typeface="Arial" panose="020B0604020202020204" pitchFamily="34" charset="0"/>
              </a:rPr>
              <a:t>organická složka</a:t>
            </a:r>
          </a:p>
          <a:p>
            <a:pPr eaLnBrk="1" hangingPunct="1"/>
            <a:endParaRPr lang="cs-CZ" altLang="cs-CZ" b="1" dirty="0">
              <a:latin typeface="Arial" panose="020B0604020202020204" pitchFamily="34" charset="0"/>
            </a:endParaRPr>
          </a:p>
          <a:p>
            <a:pPr eaLnBrk="1" hangingPunct="1"/>
            <a:endParaRPr lang="cs-CZ" altLang="cs-CZ" b="1" dirty="0">
              <a:latin typeface="Arial" panose="020B0604020202020204" pitchFamily="34" charset="0"/>
            </a:endParaRPr>
          </a:p>
          <a:p>
            <a:pPr eaLnBrk="1" hangingPunct="1"/>
            <a:endParaRPr lang="cs-CZ" altLang="cs-CZ" b="1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b="1" i="1" dirty="0">
                <a:latin typeface="Arial" panose="020B0604020202020204" pitchFamily="34" charset="0"/>
              </a:rPr>
              <a:t>anorganická složka</a:t>
            </a:r>
            <a:r>
              <a:rPr lang="cs-CZ" altLang="cs-CZ" i="1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9156" name="TextovéPole 1">
            <a:extLst>
              <a:ext uri="{FF2B5EF4-FFF2-40B4-BE49-F238E27FC236}">
                <a16:creationId xmlns:a16="http://schemas.microsoft.com/office/drawing/2014/main" id="{3693A384-8E2D-4BF4-966A-1C9F92724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04" y="2401306"/>
            <a:ext cx="101132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cs-CZ" altLang="cs-CZ" sz="2800" dirty="0"/>
              <a:t>obsahuje </a:t>
            </a:r>
            <a:r>
              <a:rPr lang="cs-CZ" altLang="cs-CZ" sz="2800" b="1" dirty="0"/>
              <a:t>kolagenní vlákna </a:t>
            </a:r>
            <a:r>
              <a:rPr lang="cs-CZ" altLang="cs-CZ" sz="2800" dirty="0"/>
              <a:t>(asi 90% organické substance) a </a:t>
            </a:r>
            <a:r>
              <a:rPr lang="cs-CZ" altLang="cs-CZ" sz="2800" b="1" dirty="0"/>
              <a:t>amorfní  matrix</a:t>
            </a:r>
            <a:r>
              <a:rPr lang="cs-CZ" altLang="cs-CZ" sz="2800" dirty="0"/>
              <a:t>  – </a:t>
            </a:r>
            <a:r>
              <a:rPr lang="cs-CZ" altLang="cs-CZ" sz="2800" b="1" dirty="0" err="1"/>
              <a:t>osteoid</a:t>
            </a:r>
            <a:endParaRPr lang="cs-CZ" altLang="cs-CZ" sz="28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1AF66DC-23BD-4A44-B2B4-CF76CF8169DE}"/>
              </a:ext>
            </a:extLst>
          </p:cNvPr>
          <p:cNvSpPr txBox="1"/>
          <p:nvPr/>
        </p:nvSpPr>
        <p:spPr>
          <a:xfrm>
            <a:off x="838200" y="4477435"/>
            <a:ext cx="99151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obsahuje 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anorganické  soli 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hydroxyapatit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které jsou deponovány do kolagenních vláken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6464936-E80F-4D29-A8AB-5F8700E18B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7868" y="196342"/>
            <a:ext cx="10648124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Typy kostní tkáně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(podle uspořádání kolagenních vláken)</a:t>
            </a:r>
            <a:endParaRPr lang="cs-CZ" altLang="cs-CZ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C81FE7E-D79D-41AB-8FDF-AFA11FB75C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6573" y="1339342"/>
            <a:ext cx="11334051" cy="504031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3200" b="1" dirty="0">
                <a:solidFill>
                  <a:srgbClr val="0070C0"/>
                </a:solidFill>
                <a:latin typeface="Arial" panose="020B0604020202020204" pitchFamily="34" charset="0"/>
                <a:ea typeface="Arial Unicode MS" pitchFamily="34" charset="-128"/>
              </a:rPr>
              <a:t>vláknitá 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(primární kost)</a:t>
            </a:r>
            <a:endParaRPr lang="cs-CZ" altLang="cs-CZ" b="1" dirty="0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cs-CZ" altLang="cs-CZ" sz="3600" dirty="0">
                <a:latin typeface="Arial" panose="020B0604020202020204" pitchFamily="34" charset="0"/>
                <a:ea typeface="Arial Unicode MS" pitchFamily="34" charset="-128"/>
              </a:rPr>
              <a:t>  - 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kolagenní vlákna a amorfní hmota nejsou uspořádané do lamel, 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 - plsťovitě uspořádané kolagenní fibrily, prostoupené amorfní hmotou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(</a:t>
            </a:r>
            <a:r>
              <a:rPr lang="cs-CZ" altLang="cs-CZ" u="sng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zubní cement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, kostní drsnatiny)</a:t>
            </a:r>
          </a:p>
          <a:p>
            <a:pPr eaLnBrk="1" hangingPunct="1">
              <a:buFontTx/>
              <a:buNone/>
            </a:pPr>
            <a:r>
              <a:rPr lang="cs-CZ" altLang="cs-CZ" i="1" dirty="0">
                <a:latin typeface="Arial" panose="020B0604020202020204" pitchFamily="34" charset="0"/>
                <a:ea typeface="Arial Unicode MS" pitchFamily="34" charset="-128"/>
              </a:rPr>
              <a:t> </a:t>
            </a:r>
          </a:p>
          <a:p>
            <a:pPr eaLnBrk="1" hangingPunct="1"/>
            <a:r>
              <a:rPr lang="cs-CZ" altLang="cs-CZ" sz="3200" b="1" dirty="0" err="1">
                <a:solidFill>
                  <a:schemeClr val="accent1"/>
                </a:solidFill>
                <a:latin typeface="Arial" panose="020B0604020202020204" pitchFamily="34" charset="0"/>
                <a:ea typeface="Arial Unicode MS" pitchFamily="34" charset="-128"/>
              </a:rPr>
              <a:t>lamelózní</a:t>
            </a:r>
            <a:r>
              <a:rPr lang="cs-CZ" altLang="cs-CZ" sz="3600" dirty="0">
                <a:latin typeface="Arial" panose="020B0604020202020204" pitchFamily="34" charset="0"/>
                <a:ea typeface="Arial Unicode MS" pitchFamily="34" charset="-128"/>
              </a:rPr>
              <a:t>        </a:t>
            </a:r>
            <a:r>
              <a:rPr lang="cs-CZ" altLang="cs-CZ" b="1" i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kom</a:t>
            </a:r>
            <a:r>
              <a:rPr lang="cs-CZ" alt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paktní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kost (diafýzy dlouhých kostí, ploché, krátké kosti)</a:t>
            </a:r>
          </a:p>
          <a:p>
            <a:pPr eaLnBrk="1" hangingPunct="1">
              <a:buFontTx/>
              <a:buNone/>
            </a:pPr>
            <a:r>
              <a:rPr lang="cs-CZ" altLang="cs-CZ" sz="3600" dirty="0">
                <a:latin typeface="Arial" panose="020B0604020202020204" pitchFamily="34" charset="0"/>
              </a:rPr>
              <a:t>                           </a:t>
            </a:r>
            <a:r>
              <a:rPr lang="cs-CZ" alt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spongiózní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kost (epifýzy dlouhých kostí,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diploe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plochých a krátkých kostí)</a:t>
            </a:r>
          </a:p>
          <a:p>
            <a:pPr eaLnBrk="1" hangingPunct="1">
              <a:buFontTx/>
              <a:buNone/>
            </a:pPr>
            <a:r>
              <a:rPr lang="cs-CZ" alt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kolagenní vlákna probíhají paralelně, vytváří kostní lamely, které se formují do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trámečků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(kost spongiózní), nebo do tzv.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Haversových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systémů (kost kompaktní) </a:t>
            </a:r>
          </a:p>
          <a:p>
            <a:pPr eaLnBrk="1" hangingPunct="1">
              <a:buFontTx/>
              <a:buNone/>
            </a:pPr>
            <a:r>
              <a:rPr lang="cs-CZ" alt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51204" name="Line 4">
            <a:extLst>
              <a:ext uri="{FF2B5EF4-FFF2-40B4-BE49-F238E27FC236}">
                <a16:creationId xmlns:a16="http://schemas.microsoft.com/office/drawing/2014/main" id="{4892F982-6715-4DB4-B7AE-A48102D19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7613" y="3937699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5" name="Line 5">
            <a:extLst>
              <a:ext uri="{FF2B5EF4-FFF2-40B4-BE49-F238E27FC236}">
                <a16:creationId xmlns:a16="http://schemas.microsoft.com/office/drawing/2014/main" id="{87065E67-15B0-4B3D-A283-0F57CBFDF48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3605" y="4031901"/>
            <a:ext cx="1020571" cy="4486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>
            <a:hlinkClick r:id="rId2"/>
            <a:extLst>
              <a:ext uri="{FF2B5EF4-FFF2-40B4-BE49-F238E27FC236}">
                <a16:creationId xmlns:a16="http://schemas.microsoft.com/office/drawing/2014/main" id="{8474004A-D04F-4974-BC6D-BE6BD76A6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411" name="Text Box 3">
            <a:extLst>
              <a:ext uri="{FF2B5EF4-FFF2-40B4-BE49-F238E27FC236}">
                <a16:creationId xmlns:a16="http://schemas.microsoft.com/office/drawing/2014/main" id="{67FE6254-A9DC-49BC-B543-B2F0735C9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502272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/>
              <a:t>Primární kost - vláknitá </a:t>
            </a:r>
            <a:r>
              <a:rPr lang="cs-CZ" altLang="cs-CZ" sz="2400"/>
              <a:t>(příčně, detail)</a:t>
            </a:r>
          </a:p>
        </p:txBody>
      </p:sp>
    </p:spTree>
    <p:extLst>
      <p:ext uri="{BB962C8B-B14F-4D97-AF65-F5344CB8AC3E}">
        <p14:creationId xmlns:p14="http://schemas.microsoft.com/office/powerpoint/2010/main" val="81308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Pojivové tkáně - 40 Kostní trabekula">
            <a:extLst>
              <a:ext uri="{FF2B5EF4-FFF2-40B4-BE49-F238E27FC236}">
                <a16:creationId xmlns:a16="http://schemas.microsoft.com/office/drawing/2014/main" id="{7557CCD7-45B0-4579-9523-140D2A28F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115888"/>
            <a:ext cx="900112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>
            <a:extLst>
              <a:ext uri="{FF2B5EF4-FFF2-40B4-BE49-F238E27FC236}">
                <a16:creationId xmlns:a16="http://schemas.microsoft.com/office/drawing/2014/main" id="{1FCC93F4-6CD3-4DF3-B382-26AB1C24C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6165850"/>
            <a:ext cx="7486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kost vláknitá – kostní trámce s osteoblasty na povrchu</a:t>
            </a:r>
          </a:p>
        </p:txBody>
      </p:sp>
    </p:spTree>
    <p:extLst>
      <p:ext uri="{BB962C8B-B14F-4D97-AF65-F5344CB8AC3E}">
        <p14:creationId xmlns:p14="http://schemas.microsoft.com/office/powerpoint/2010/main" val="387835254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C8E9075E-D6D5-4C62-9B25-9EF28A082A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188913"/>
            <a:ext cx="7772400" cy="1143000"/>
          </a:xfrm>
        </p:spPr>
        <p:txBody>
          <a:bodyPr/>
          <a:lstStyle/>
          <a:p>
            <a:pPr algn="l" eaLnBrk="1" hangingPunct="1"/>
            <a:r>
              <a:rPr lang="cs-CZ" altLang="cs-CZ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Lamelózní</a:t>
            </a:r>
            <a:r>
              <a:rPr lang="cs-CZ" altLang="cs-CZ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kost</a:t>
            </a:r>
            <a:r>
              <a:rPr lang="cs-CZ" altLang="cs-CZ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3251" name="Picture 3" descr="cancellous_bone">
            <a:extLst>
              <a:ext uri="{FF2B5EF4-FFF2-40B4-BE49-F238E27FC236}">
                <a16:creationId xmlns:a16="http://schemas.microsoft.com/office/drawing/2014/main" id="{7FF08E8A-2B45-40FA-805D-5C6ED724743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3838" y="2924176"/>
            <a:ext cx="5256212" cy="3241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8" name="Rectangle 4">
            <a:extLst>
              <a:ext uri="{FF2B5EF4-FFF2-40B4-BE49-F238E27FC236}">
                <a16:creationId xmlns:a16="http://schemas.microsoft.com/office/drawing/2014/main" id="{9F13FF15-3B2A-4072-926C-C3CEE85B3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2205038"/>
            <a:ext cx="48958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altLang="cs-CZ" sz="26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spongiózní  -  kompaktní</a:t>
            </a:r>
          </a:p>
        </p:txBody>
      </p:sp>
      <p:pic>
        <p:nvPicPr>
          <p:cNvPr id="53253" name="Picture 5" descr="long_bone">
            <a:extLst>
              <a:ext uri="{FF2B5EF4-FFF2-40B4-BE49-F238E27FC236}">
                <a16:creationId xmlns:a16="http://schemas.microsoft.com/office/drawing/2014/main" id="{0D742CCB-CC29-4B5C-BAB0-ED397DF3D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557339"/>
            <a:ext cx="3455987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ojivové tkáně - 41 Lamelózní kost">
            <a:extLst>
              <a:ext uri="{FF2B5EF4-FFF2-40B4-BE49-F238E27FC236}">
                <a16:creationId xmlns:a16="http://schemas.microsoft.com/office/drawing/2014/main" id="{6496A87A-0FFF-49FA-8E03-E4AC4D664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38100"/>
            <a:ext cx="525621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3">
            <a:extLst>
              <a:ext uri="{FF2B5EF4-FFF2-40B4-BE49-F238E27FC236}">
                <a16:creationId xmlns:a16="http://schemas.microsoft.com/office/drawing/2014/main" id="{884CEB57-71CC-4B65-972B-B8662D122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685" y="1535906"/>
            <a:ext cx="4225925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</a:rPr>
              <a:t>Schéma </a:t>
            </a:r>
            <a:r>
              <a:rPr lang="cs-CZ" altLang="cs-CZ" sz="2400" b="1" dirty="0" err="1">
                <a:solidFill>
                  <a:srgbClr val="0070C0"/>
                </a:solidFill>
                <a:latin typeface="Arial" panose="020B0604020202020204" pitchFamily="34" charset="0"/>
              </a:rPr>
              <a:t>lamelózní</a:t>
            </a: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</a:rPr>
              <a:t> kosti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</a:rPr>
              <a:t>v oblasti diafýzy: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400" dirty="0">
                <a:latin typeface="Arial" panose="020B0604020202020204" pitchFamily="34" charset="0"/>
              </a:rPr>
              <a:t> zevní a vnitřní plášťové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  lamely</a:t>
            </a:r>
          </a:p>
          <a:p>
            <a:pPr eaLnBrk="1" hangingPunct="1">
              <a:spcBef>
                <a:spcPct val="0"/>
              </a:spcBef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Haversovy</a:t>
            </a:r>
            <a:r>
              <a:rPr lang="cs-CZ" altLang="cs-CZ" sz="2400" b="1" dirty="0">
                <a:latin typeface="Arial" panose="020B0604020202020204" pitchFamily="34" charset="0"/>
              </a:rPr>
              <a:t> systémy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  (</a:t>
            </a:r>
            <a:r>
              <a:rPr lang="cs-CZ" altLang="cs-CZ" sz="2400" b="1" dirty="0" err="1">
                <a:latin typeface="Arial" panose="020B0604020202020204" pitchFamily="34" charset="0"/>
              </a:rPr>
              <a:t>osteony</a:t>
            </a:r>
            <a:r>
              <a:rPr lang="cs-CZ" altLang="cs-CZ" sz="2400" b="1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400" dirty="0">
                <a:latin typeface="Arial" panose="020B0604020202020204" pitchFamily="34" charset="0"/>
              </a:rPr>
              <a:t> intersticiální lamely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jaringan_ikat">
            <a:extLst>
              <a:ext uri="{FF2B5EF4-FFF2-40B4-BE49-F238E27FC236}">
                <a16:creationId xmlns:a16="http://schemas.microsoft.com/office/drawing/2014/main" id="{14746310-C691-49C4-9F55-B8D0DC8D0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-14288"/>
            <a:ext cx="9109075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ovéPole 1">
            <a:extLst>
              <a:ext uri="{FF2B5EF4-FFF2-40B4-BE49-F238E27FC236}">
                <a16:creationId xmlns:a16="http://schemas.microsoft.com/office/drawing/2014/main" id="{238E1637-C0D4-4D9F-965A-A4413401B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115888"/>
            <a:ext cx="2124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>
                <a:solidFill>
                  <a:srgbClr val="00B050"/>
                </a:solidFill>
              </a:rPr>
              <a:t>Pojivové tkáně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A28643F-1401-41EC-B603-F24B8BA79BD4}"/>
              </a:ext>
            </a:extLst>
          </p:cNvPr>
          <p:cNvSpPr/>
          <p:nvPr/>
        </p:nvSpPr>
        <p:spPr>
          <a:xfrm>
            <a:off x="1847851" y="6453188"/>
            <a:ext cx="8569325" cy="404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653" name="TextovéPole 3">
            <a:extLst>
              <a:ext uri="{FF2B5EF4-FFF2-40B4-BE49-F238E27FC236}">
                <a16:creationId xmlns:a16="http://schemas.microsoft.com/office/drawing/2014/main" id="{3629ABB4-3574-4312-9583-46FFED50C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463" y="6092826"/>
            <a:ext cx="76676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Kost</a:t>
            </a:r>
          </a:p>
        </p:txBody>
      </p:sp>
      <p:sp>
        <p:nvSpPr>
          <p:cNvPr id="27654" name="TextovéPole 4">
            <a:extLst>
              <a:ext uri="{FF2B5EF4-FFF2-40B4-BE49-F238E27FC236}">
                <a16:creationId xmlns:a16="http://schemas.microsoft.com/office/drawing/2014/main" id="{90F02823-B242-4D2F-9765-462D7303A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6" y="4149726"/>
            <a:ext cx="1611313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Chrupavka </a:t>
            </a:r>
          </a:p>
        </p:txBody>
      </p:sp>
      <p:sp>
        <p:nvSpPr>
          <p:cNvPr id="27655" name="TextovéPole 5">
            <a:extLst>
              <a:ext uri="{FF2B5EF4-FFF2-40B4-BE49-F238E27FC236}">
                <a16:creationId xmlns:a16="http://schemas.microsoft.com/office/drawing/2014/main" id="{191E739F-6AF9-4F78-9C2B-3A07BA5AD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916113"/>
            <a:ext cx="25749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Řídké kolag.vazivo</a:t>
            </a:r>
          </a:p>
        </p:txBody>
      </p:sp>
      <p:sp>
        <p:nvSpPr>
          <p:cNvPr id="27656" name="TextovéPole 6">
            <a:extLst>
              <a:ext uri="{FF2B5EF4-FFF2-40B4-BE49-F238E27FC236}">
                <a16:creationId xmlns:a16="http://schemas.microsoft.com/office/drawing/2014/main" id="{D442727C-CF1C-4B71-8AF1-6C130648B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1889126"/>
            <a:ext cx="2635250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Husté kolag.vazivo</a:t>
            </a:r>
          </a:p>
        </p:txBody>
      </p:sp>
      <p:sp>
        <p:nvSpPr>
          <p:cNvPr id="27657" name="TextovéPole 8">
            <a:extLst>
              <a:ext uri="{FF2B5EF4-FFF2-40B4-BE49-F238E27FC236}">
                <a16:creationId xmlns:a16="http://schemas.microsoft.com/office/drawing/2014/main" id="{846A66C3-582C-4CC3-B529-4776630C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089" y="4144963"/>
            <a:ext cx="2008187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Tukové vazivo</a:t>
            </a:r>
          </a:p>
        </p:txBody>
      </p:sp>
      <p:sp>
        <p:nvSpPr>
          <p:cNvPr id="27658" name="TextovéPole 9">
            <a:extLst>
              <a:ext uri="{FF2B5EF4-FFF2-40B4-BE49-F238E27FC236}">
                <a16:creationId xmlns:a16="http://schemas.microsoft.com/office/drawing/2014/main" id="{0568DE33-E2E5-4989-A77E-9E4E8C9BA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194426"/>
            <a:ext cx="8001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Krev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Pojivové tkáně - 42 Osteon">
            <a:extLst>
              <a:ext uri="{FF2B5EF4-FFF2-40B4-BE49-F238E27FC236}">
                <a16:creationId xmlns:a16="http://schemas.microsoft.com/office/drawing/2014/main" id="{838C9CA1-05DC-4B48-82C3-158306A7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0"/>
            <a:ext cx="463867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>
            <a:extLst>
              <a:ext uri="{FF2B5EF4-FFF2-40B4-BE49-F238E27FC236}">
                <a16:creationId xmlns:a16="http://schemas.microsoft.com/office/drawing/2014/main" id="{128F15DF-6C4C-4EF6-9D83-20D6082DD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74" y="944076"/>
            <a:ext cx="3387466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</a:rPr>
              <a:t>Schéma </a:t>
            </a:r>
            <a:r>
              <a:rPr lang="cs-CZ" altLang="cs-CZ" sz="2400" b="1" dirty="0" err="1">
                <a:solidFill>
                  <a:srgbClr val="0070C0"/>
                </a:solidFill>
                <a:latin typeface="Arial" panose="020B0604020202020204" pitchFamily="34" charset="0"/>
              </a:rPr>
              <a:t>osteonu</a:t>
            </a: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</a:rPr>
              <a:t>(</a:t>
            </a:r>
            <a:r>
              <a:rPr lang="cs-CZ" altLang="cs-CZ" sz="2400" b="1" dirty="0" err="1">
                <a:solidFill>
                  <a:srgbClr val="0070C0"/>
                </a:solidFill>
                <a:latin typeface="Arial" panose="020B0604020202020204" pitchFamily="34" charset="0"/>
              </a:rPr>
              <a:t>Haversova</a:t>
            </a: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</a:rPr>
              <a:t> systému):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Haversův</a:t>
            </a:r>
            <a:r>
              <a:rPr lang="cs-CZ" altLang="cs-CZ" sz="2400" dirty="0">
                <a:latin typeface="Arial" panose="020B0604020202020204" pitchFamily="34" charset="0"/>
              </a:rPr>
              <a:t> kanálek*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  s cévami a nervy</a:t>
            </a:r>
          </a:p>
          <a:p>
            <a:pPr eaLnBrk="1" hangingPunct="1">
              <a:spcBef>
                <a:spcPct val="0"/>
              </a:spcBef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400" dirty="0">
                <a:latin typeface="Arial" panose="020B0604020202020204" pitchFamily="34" charset="0"/>
              </a:rPr>
              <a:t> koncentrické lamely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  mezibuněčné hmoty,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  v lakunách mezi nimi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  </a:t>
            </a:r>
            <a:r>
              <a:rPr lang="cs-CZ" altLang="cs-CZ" sz="2400" b="1" dirty="0">
                <a:latin typeface="Arial" panose="020B0604020202020204" pitchFamily="34" charset="0"/>
              </a:rPr>
              <a:t>osteocyty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* </a:t>
            </a:r>
            <a:r>
              <a:rPr lang="cs-CZ" altLang="cs-CZ" sz="2400" dirty="0" err="1">
                <a:latin typeface="Arial" panose="020B0604020202020204" pitchFamily="34" charset="0"/>
              </a:rPr>
              <a:t>Volkmanův</a:t>
            </a:r>
            <a:r>
              <a:rPr lang="cs-CZ" altLang="cs-CZ" sz="2400" dirty="0">
                <a:latin typeface="Arial" panose="020B0604020202020204" pitchFamily="34" charset="0"/>
              </a:rPr>
              <a:t> kanálek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ojivové tkáně - 44 Kompaktní kost">
            <a:extLst>
              <a:ext uri="{FF2B5EF4-FFF2-40B4-BE49-F238E27FC236}">
                <a16:creationId xmlns:a16="http://schemas.microsoft.com/office/drawing/2014/main" id="{1F3EEA54-CDEC-4A99-8A94-F2F02C9C9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333375"/>
            <a:ext cx="9001125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3">
            <a:extLst>
              <a:ext uri="{FF2B5EF4-FFF2-40B4-BE49-F238E27FC236}">
                <a16:creationId xmlns:a16="http://schemas.microsoft.com/office/drawing/2014/main" id="{A7222EB7-9F94-49F5-99FD-5A2119BDA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6165850"/>
            <a:ext cx="5149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lamelózní kost – příčné řezy osteonů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>
            <a:extLst>
              <a:ext uri="{FF2B5EF4-FFF2-40B4-BE49-F238E27FC236}">
                <a16:creationId xmlns:a16="http://schemas.microsoft.com/office/drawing/2014/main" id="{51CDD293-3E66-4D7F-808A-F844A6CB2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90E09F8-BE7B-4E0B-9B2C-0103F97A541E}"/>
              </a:ext>
            </a:extLst>
          </p:cNvPr>
          <p:cNvSpPr txBox="1"/>
          <p:nvPr/>
        </p:nvSpPr>
        <p:spPr>
          <a:xfrm>
            <a:off x="7824192" y="6525344"/>
            <a:ext cx="2843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Lamelózní</a:t>
            </a:r>
            <a:r>
              <a:rPr lang="cs-CZ" sz="2000" dirty="0"/>
              <a:t> kost (</a:t>
            </a:r>
            <a:r>
              <a:rPr lang="cs-CZ" sz="2000" dirty="0" err="1"/>
              <a:t>Schmorl</a:t>
            </a:r>
            <a:r>
              <a:rPr lang="cs-CZ" sz="2000" dirty="0"/>
              <a:t>)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DAA36139-3491-4341-B75B-1D2949C415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7784" y="260349"/>
            <a:ext cx="9479280" cy="681038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Periost – </a:t>
            </a:r>
            <a:r>
              <a:rPr lang="cs-CZ" altLang="cs-CZ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endost</a:t>
            </a:r>
            <a:endParaRPr lang="cs-CZ" altLang="cs-CZ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75" name="Picture 3" descr="69_07">
            <a:extLst>
              <a:ext uri="{FF2B5EF4-FFF2-40B4-BE49-F238E27FC236}">
                <a16:creationId xmlns:a16="http://schemas.microsoft.com/office/drawing/2014/main" id="{2918F0C2-B22E-4DA1-8BB6-F30E8E5C81C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196976"/>
            <a:ext cx="91440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260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8EB9530-952D-4454-9275-D429314F26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277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Svalová tkáň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E21512D6-120E-451F-ADBF-995D97A60A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3404" y="1399032"/>
            <a:ext cx="10609707" cy="521208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dirty="0"/>
              <a:t>původ – mezoderm (kosterní a srdeční svalstvo) a mezenchym (hladké svalstvo)</a:t>
            </a:r>
          </a:p>
          <a:p>
            <a:pPr eaLnBrk="1" hangingPunct="1"/>
            <a:r>
              <a:rPr lang="cs-CZ" altLang="cs-CZ" dirty="0"/>
              <a:t>skládá se z buněk protažených do délky</a:t>
            </a:r>
          </a:p>
          <a:p>
            <a:pPr eaLnBrk="1" hangingPunct="1"/>
            <a:r>
              <a:rPr lang="cs-CZ" altLang="cs-CZ" dirty="0"/>
              <a:t>myofibrily – kontraktilní elementy v cytoplazmě </a:t>
            </a:r>
          </a:p>
          <a:p>
            <a:pPr eaLnBrk="1" hangingPunct="1"/>
            <a:r>
              <a:rPr lang="cs-CZ" altLang="cs-CZ" dirty="0"/>
              <a:t>svalová tkáň + vazivo s cévami a nervy</a:t>
            </a:r>
          </a:p>
          <a:p>
            <a:pPr eaLnBrk="1" hangingPunct="1"/>
            <a:r>
              <a:rPr lang="cs-CZ" altLang="cs-CZ" dirty="0"/>
              <a:t>funkce – </a:t>
            </a:r>
            <a:r>
              <a:rPr lang="cs-CZ" altLang="cs-CZ" b="1" i="1" dirty="0"/>
              <a:t>stažlivost (kontraktilita)</a:t>
            </a:r>
          </a:p>
          <a:p>
            <a:pPr eaLnBrk="1" hangingPunct="1"/>
            <a:r>
              <a:rPr lang="cs-CZ" altLang="cs-CZ" dirty="0"/>
              <a:t>rozlišujeme dle morfologických a fyziologických rysů:</a:t>
            </a:r>
          </a:p>
          <a:p>
            <a:pPr marL="0" indent="0" algn="l">
              <a:spcBef>
                <a:spcPct val="40000"/>
              </a:spcBef>
              <a:buNone/>
            </a:pPr>
            <a:r>
              <a:rPr lang="cs-CZ" altLang="cs-CZ" sz="2800" dirty="0"/>
              <a:t>          </a:t>
            </a:r>
            <a:r>
              <a:rPr lang="cs-CZ" altLang="cs-CZ" sz="2800" b="1" i="1" dirty="0"/>
              <a:t>příčně pruhovaná kosterní  </a:t>
            </a:r>
          </a:p>
          <a:p>
            <a:pPr marL="0" indent="0" algn="l">
              <a:spcBef>
                <a:spcPct val="60000"/>
              </a:spcBef>
              <a:buNone/>
            </a:pPr>
            <a:r>
              <a:rPr lang="cs-CZ" altLang="cs-CZ" sz="2800" b="1" i="1" dirty="0"/>
              <a:t>          příčně pruhovaná srdeční</a:t>
            </a:r>
          </a:p>
          <a:p>
            <a:pPr marL="0" indent="0" algn="l">
              <a:spcBef>
                <a:spcPct val="60000"/>
              </a:spcBef>
              <a:buNone/>
            </a:pPr>
            <a:r>
              <a:rPr lang="cs-CZ" altLang="cs-CZ" sz="2800" b="1" i="1" dirty="0"/>
              <a:t>          hladká</a:t>
            </a:r>
            <a:endParaRPr lang="cs-CZ" altLang="cs-CZ" b="1" i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8C66EB0-DFED-4C11-BBA9-DB9425C0C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52" y="536448"/>
            <a:ext cx="9144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562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F09DB4E8-264B-4FDC-B0B5-0B18FBD13A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0184" y="200533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Svalová tkáň příčně pruhovaná kosterní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D7131DF6-688C-40D1-825A-75232420C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0184" y="1706880"/>
            <a:ext cx="8207375" cy="4471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ea typeface="Arial Unicode MS" pitchFamily="34" charset="-128"/>
              </a:rPr>
              <a:t>morfologická a funkční jednotka: </a:t>
            </a:r>
            <a:r>
              <a:rPr lang="cs-CZ" altLang="cs-CZ" b="1" dirty="0">
                <a:latin typeface="Arial" panose="020B0604020202020204" pitchFamily="34" charset="0"/>
                <a:ea typeface="Arial Unicode MS" pitchFamily="34" charset="-128"/>
              </a:rPr>
              <a:t>svalové vlákno/buňka (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itchFamily="34" charset="-128"/>
              </a:rPr>
              <a:t>rhabdomyocyt</a:t>
            </a:r>
            <a:r>
              <a:rPr lang="cs-CZ" altLang="cs-CZ" b="1" dirty="0">
                <a:latin typeface="Arial" panose="020B0604020202020204" pitchFamily="34" charset="0"/>
                <a:ea typeface="Arial Unicode MS" pitchFamily="34" charset="-128"/>
              </a:rPr>
              <a:t>)</a:t>
            </a: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</a:rPr>
              <a:t> – mnohojaderný útvar (=</a:t>
            </a:r>
            <a:r>
              <a:rPr lang="cs-CZ" altLang="cs-CZ" dirty="0" err="1">
                <a:latin typeface="Arial" panose="020B0604020202020204" pitchFamily="34" charset="0"/>
                <a:ea typeface="Arial Unicode MS" pitchFamily="34" charset="-128"/>
              </a:rPr>
              <a:t>syncytium</a:t>
            </a: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</a:rPr>
              <a:t>) s jádry uloženými periferně </a:t>
            </a:r>
            <a:r>
              <a:rPr lang="cs-CZ" altLang="cs-CZ" dirty="0">
                <a:latin typeface="Arial" panose="020B0604020202020204" pitchFamily="34" charset="0"/>
              </a:rPr>
              <a:t>(pod sarkolemou)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</a:rPr>
              <a:t>průměr: 25-100 </a:t>
            </a: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  <a:sym typeface="Symbol" panose="05050102010706020507" pitchFamily="18" charset="2"/>
              </a:rPr>
              <a:t></a:t>
            </a: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</a:rPr>
              <a:t>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</a:rPr>
              <a:t>délka: milimetry až centimetry</a:t>
            </a:r>
            <a:r>
              <a:rPr lang="cs-CZ" altLang="cs-CZ" sz="3400" dirty="0">
                <a:latin typeface="Arial" panose="020B0604020202020204" pitchFamily="34" charset="0"/>
                <a:ea typeface="Arial Unicode MS" pitchFamily="34" charset="-128"/>
              </a:rPr>
              <a:t> </a:t>
            </a:r>
            <a:r>
              <a:rPr lang="cs-CZ" altLang="cs-CZ" sz="3400" i="1" dirty="0">
                <a:latin typeface="Arial" panose="020B0604020202020204" pitchFamily="34" charset="0"/>
              </a:rPr>
              <a:t>   </a:t>
            </a:r>
            <a:endParaRPr lang="cs-CZ" altLang="cs-CZ" sz="3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6B16F90-0AE2-488D-B6AF-276A3F1E1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3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7516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E385740-74CA-46FB-AE0C-FFE16EA77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5592" y="417577"/>
            <a:ext cx="7772400" cy="595313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Stavba svalového vlákna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5758A7D0-2770-4565-BF03-2C152492DE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4081" y="1332422"/>
            <a:ext cx="8642350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cs-CZ" altLang="cs-CZ" b="1" dirty="0">
                <a:latin typeface="Arial" panose="020B0604020202020204" pitchFamily="34" charset="0"/>
                <a:ea typeface="Arial Unicode MS" pitchFamily="34" charset="-128"/>
                <a:cs typeface="Times New Roman" panose="02020603050405020304" pitchFamily="18" charset="0"/>
              </a:rPr>
              <a:t>sarkolema</a:t>
            </a:r>
            <a:r>
              <a:rPr lang="en-US" altLang="cs-CZ" dirty="0">
                <a:latin typeface="Arial" panose="020B0604020202020204" pitchFamily="34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  <a:cs typeface="Times New Roman" panose="02020603050405020304" pitchFamily="18" charset="0"/>
              </a:rPr>
              <a:t> + </a:t>
            </a:r>
            <a:r>
              <a:rPr lang="cs-CZ" altLang="cs-CZ" b="1" dirty="0">
                <a:latin typeface="Arial" panose="020B0604020202020204" pitchFamily="34" charset="0"/>
                <a:ea typeface="Arial Unicode MS" pitchFamily="34" charset="-128"/>
                <a:cs typeface="Times New Roman" panose="02020603050405020304" pitchFamily="18" charset="0"/>
              </a:rPr>
              <a:t>T-tubuly</a:t>
            </a: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60000"/>
              </a:spcBef>
              <a:buFontTx/>
              <a:buBlip>
                <a:blip r:embed="rId3"/>
              </a:buBlip>
            </a:pPr>
            <a:r>
              <a:rPr lang="cs-CZ" altLang="cs-CZ" b="1" dirty="0">
                <a:latin typeface="Arial" panose="020B0604020202020204" pitchFamily="34" charset="0"/>
                <a:ea typeface="Arial Unicode MS" pitchFamily="34" charset="-128"/>
                <a:cs typeface="Times New Roman" panose="02020603050405020304" pitchFamily="18" charset="0"/>
              </a:rPr>
              <a:t>jádra </a:t>
            </a: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  <a:cs typeface="Times New Roman" panose="02020603050405020304" pitchFamily="18" charset="0"/>
              </a:rPr>
              <a:t>(25-40 na 1mm délky)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cs-CZ" altLang="cs-CZ" b="1" dirty="0">
                <a:latin typeface="Arial" panose="020B0604020202020204" pitchFamily="34" charset="0"/>
                <a:ea typeface="Arial Unicode MS" pitchFamily="34" charset="-128"/>
                <a:cs typeface="Times New Roman" panose="02020603050405020304" pitchFamily="18" charset="0"/>
              </a:rPr>
              <a:t>sarkoplazma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cs-CZ" altLang="cs-CZ" b="1" dirty="0"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Arial" panose="020B0604020202020204" pitchFamily="34" charset="0"/>
                <a:ea typeface="Arial Unicode MS" pitchFamily="34" charset="-128"/>
              </a:rPr>
              <a:t>myoglobin</a:t>
            </a:r>
            <a:r>
              <a:rPr lang="cs-CZ" altLang="cs-CZ" sz="2800" dirty="0">
                <a:latin typeface="Arial" panose="020B0604020202020204" pitchFamily="34" charset="0"/>
                <a:ea typeface="Arial Unicode MS" pitchFamily="34" charset="-128"/>
              </a:rPr>
              <a:t>  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Arial" panose="020B0604020202020204" pitchFamily="34" charset="0"/>
                <a:ea typeface="Arial Unicode MS" pitchFamily="34" charset="-128"/>
              </a:rPr>
              <a:t>myofibrily (</a:t>
            </a:r>
            <a:r>
              <a:rPr lang="cs-CZ" altLang="cs-CZ" sz="2800" dirty="0">
                <a:latin typeface="Arial" panose="020B0604020202020204" pitchFamily="34" charset="0"/>
                <a:ea typeface="Arial Unicode MS" pitchFamily="34" charset="-128"/>
              </a:rPr>
              <a:t>příčně pruhovaná 1–2 µm tlustá vlák</a:t>
            </a:r>
            <a:r>
              <a:rPr lang="cs-CZ" altLang="cs-CZ" sz="2800" dirty="0">
                <a:latin typeface="Arial" panose="020B0604020202020204" pitchFamily="34" charset="0"/>
              </a:rPr>
              <a:t>é</a:t>
            </a:r>
            <a:r>
              <a:rPr lang="cs-CZ" altLang="cs-CZ" sz="2800" dirty="0">
                <a:latin typeface="Arial" panose="020B0604020202020204" pitchFamily="34" charset="0"/>
                <a:ea typeface="Arial Unicode MS" pitchFamily="34" charset="-128"/>
              </a:rPr>
              <a:t>nka)</a:t>
            </a:r>
            <a:endParaRPr lang="cs-CZ" altLang="cs-CZ" sz="2800" b="1" dirty="0">
              <a:latin typeface="Arial" panose="020B0604020202020204" pitchFamily="34" charset="0"/>
              <a:ea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Arial" panose="020B0604020202020204" pitchFamily="34" charset="0"/>
                <a:ea typeface="Arial Unicode MS" pitchFamily="34" charset="-128"/>
              </a:rPr>
              <a:t>organely</a:t>
            </a:r>
            <a:r>
              <a:rPr lang="cs-CZ" altLang="cs-CZ" sz="2800" b="1" dirty="0">
                <a:latin typeface="Arial" panose="020B0604020202020204" pitchFamily="34" charset="0"/>
              </a:rPr>
              <a:t>:</a:t>
            </a:r>
            <a:r>
              <a:rPr lang="cs-CZ" altLang="cs-CZ" sz="2800" dirty="0">
                <a:latin typeface="Arial" panose="020B0604020202020204" pitchFamily="34" charset="0"/>
                <a:ea typeface="Arial Unicode MS" pitchFamily="34" charset="-128"/>
              </a:rPr>
              <a:t>  </a:t>
            </a:r>
            <a:r>
              <a:rPr lang="cs-CZ" altLang="cs-CZ" sz="2800" b="1" dirty="0">
                <a:latin typeface="Arial" panose="020B0604020202020204" pitchFamily="34" charset="0"/>
                <a:ea typeface="Arial Unicode MS" pitchFamily="34" charset="-128"/>
              </a:rPr>
              <a:t>mitochondrie, Golgiho aparát, sarkoplazmatické retikulum </a:t>
            </a:r>
            <a:r>
              <a:rPr lang="cs-CZ" altLang="cs-CZ" sz="2800" dirty="0">
                <a:latin typeface="Arial" panose="020B0604020202020204" pitchFamily="34" charset="0"/>
                <a:ea typeface="Arial Unicode MS" pitchFamily="34" charset="-128"/>
              </a:rPr>
              <a:t>(</a:t>
            </a:r>
            <a:r>
              <a:rPr lang="cs-CZ" altLang="cs-CZ" sz="2800" dirty="0">
                <a:latin typeface="Arial" panose="020B0604020202020204" pitchFamily="34" charset="0"/>
              </a:rPr>
              <a:t>zásobárna</a:t>
            </a:r>
            <a:r>
              <a:rPr lang="cs-CZ" altLang="cs-CZ" sz="2800" dirty="0">
                <a:latin typeface="Arial" panose="020B0604020202020204" pitchFamily="34" charset="0"/>
                <a:ea typeface="Arial Unicode MS" pitchFamily="34" charset="-128"/>
              </a:rPr>
              <a:t> iontů Ca</a:t>
            </a:r>
            <a:r>
              <a:rPr lang="cs-CZ" altLang="cs-CZ" sz="2800" baseline="30000" dirty="0">
                <a:latin typeface="Arial" panose="020B0604020202020204" pitchFamily="34" charset="0"/>
                <a:ea typeface="Arial Unicode MS" pitchFamily="34" charset="-128"/>
              </a:rPr>
              <a:t>2+ </a:t>
            </a:r>
            <a:r>
              <a:rPr lang="cs-CZ" altLang="cs-CZ" sz="2800" dirty="0">
                <a:latin typeface="Arial" panose="020B0604020202020204" pitchFamily="34" charset="0"/>
              </a:rPr>
              <a:t>, </a:t>
            </a:r>
            <a:r>
              <a:rPr lang="cs-CZ" altLang="cs-CZ" sz="2800" dirty="0" err="1">
                <a:latin typeface="Arial" panose="020B0604020202020204" pitchFamily="34" charset="0"/>
                <a:ea typeface="Arial Unicode MS" pitchFamily="34" charset="-128"/>
              </a:rPr>
              <a:t>sarkotubuly</a:t>
            </a:r>
            <a:r>
              <a:rPr lang="cs-CZ" altLang="cs-CZ" sz="2800" dirty="0">
                <a:latin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cs-CZ" altLang="cs-CZ" sz="2800" dirty="0">
                <a:latin typeface="Arial" panose="020B0604020202020204" pitchFamily="34" charset="0"/>
                <a:ea typeface="Arial Unicode MS" pitchFamily="34" charset="-128"/>
              </a:rPr>
              <a:t> terminální cisterny</a:t>
            </a:r>
            <a:r>
              <a:rPr lang="cs-CZ" altLang="cs-CZ" sz="2800" dirty="0">
                <a:latin typeface="Arial" panose="020B0604020202020204" pitchFamily="34" charset="0"/>
              </a:rPr>
              <a:t>)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Arial" panose="020B0604020202020204" pitchFamily="34" charset="0"/>
                <a:ea typeface="Arial Unicode MS" pitchFamily="34" charset="-128"/>
              </a:rPr>
              <a:t>inkluze</a:t>
            </a:r>
            <a:r>
              <a:rPr lang="cs-CZ" altLang="cs-CZ" sz="2800" b="1" dirty="0">
                <a:latin typeface="Arial" panose="020B0604020202020204" pitchFamily="34" charset="0"/>
              </a:rPr>
              <a:t> (glykogen)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31" name="Picture 7">
            <a:extLst>
              <a:ext uri="{FF2B5EF4-FFF2-40B4-BE49-F238E27FC236}">
                <a16:creationId xmlns:a16="http://schemas.microsoft.com/office/drawing/2014/main" id="{E5B58661-2354-4C1A-9A7B-EDCFE2C3D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7976090D-DA6C-4147-A6B2-F7659C9FF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68" y="1364904"/>
            <a:ext cx="9893808" cy="526297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>
                <a:latin typeface="Arial" panose="020B0604020202020204" pitchFamily="34" charset="0"/>
              </a:rPr>
              <a:t>buňky </a:t>
            </a:r>
            <a:r>
              <a:rPr lang="cs-CZ" altLang="cs-CZ" sz="2800" dirty="0">
                <a:latin typeface="Arial" panose="020B0604020202020204" pitchFamily="34" charset="0"/>
              </a:rPr>
              <a:t>– rozmanité, podle typu pojivové tkáně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>
                <a:latin typeface="Arial" panose="020B0604020202020204" pitchFamily="34" charset="0"/>
              </a:rPr>
              <a:t>mezibuněčná matrix (hmota)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>
                <a:latin typeface="Arial" panose="020B0604020202020204" pitchFamily="34" charset="0"/>
              </a:rPr>
              <a:t>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>
                <a:latin typeface="Arial" panose="020B0604020202020204" pitchFamily="34" charset="0"/>
              </a:rPr>
              <a:t>                                 amorfní hmota </a:t>
            </a:r>
            <a:r>
              <a:rPr lang="cs-CZ" altLang="cs-CZ" sz="2800" dirty="0">
                <a:latin typeface="Arial" panose="020B0604020202020204" pitchFamily="34" charset="0"/>
              </a:rPr>
              <a:t>– </a:t>
            </a:r>
            <a:r>
              <a:rPr lang="cs-CZ" altLang="cs-CZ" sz="2800" dirty="0" err="1">
                <a:latin typeface="Arial" panose="020B0604020202020204" pitchFamily="34" charset="0"/>
              </a:rPr>
              <a:t>glykosaminoglykany</a:t>
            </a:r>
            <a:r>
              <a:rPr lang="cs-CZ" altLang="cs-CZ" sz="2800" dirty="0">
                <a:latin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dirty="0">
                <a:latin typeface="Arial" panose="020B0604020202020204" pitchFamily="34" charset="0"/>
              </a:rPr>
              <a:t>                                proteoglykany a </a:t>
            </a:r>
            <a:r>
              <a:rPr lang="cs-CZ" altLang="cs-CZ" sz="2800" dirty="0" err="1">
                <a:latin typeface="Arial" panose="020B0604020202020204" pitchFamily="34" charset="0"/>
              </a:rPr>
              <a:t>glykoproteiny,voda,ionty</a:t>
            </a:r>
            <a:endParaRPr lang="cs-CZ" altLang="cs-CZ" sz="2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dirty="0">
                <a:latin typeface="Arial" panose="020B0604020202020204" pitchFamily="34" charset="0"/>
              </a:rPr>
              <a:t>                                 (přesné složení je charakteristické pro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dirty="0">
                <a:latin typeface="Arial" panose="020B0604020202020204" pitchFamily="34" charset="0"/>
              </a:rPr>
              <a:t>                                                                    jednotlivé tkáně)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>
                <a:latin typeface="Arial" panose="020B0604020202020204" pitchFamily="34" charset="0"/>
              </a:rPr>
              <a:t>                                 vláknitá složka: </a:t>
            </a:r>
            <a:r>
              <a:rPr lang="cs-CZ" altLang="cs-CZ" sz="2800" dirty="0">
                <a:latin typeface="Arial" panose="020B0604020202020204" pitchFamily="34" charset="0"/>
              </a:rPr>
              <a:t>3 typy vláken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2800" b="1" dirty="0">
                <a:latin typeface="Arial" panose="020B0604020202020204" pitchFamily="34" charset="0"/>
              </a:rPr>
              <a:t>                                                                       kolagenní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2800" b="1" dirty="0">
                <a:latin typeface="Arial" panose="020B0604020202020204" pitchFamily="34" charset="0"/>
              </a:rPr>
              <a:t>                                                                       retikulární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2800" b="1" dirty="0">
                <a:latin typeface="Arial" panose="020B0604020202020204" pitchFamily="34" charset="0"/>
              </a:rPr>
              <a:t>                                                                       elastická</a:t>
            </a:r>
          </a:p>
        </p:txBody>
      </p:sp>
      <p:sp>
        <p:nvSpPr>
          <p:cNvPr id="28676" name="TextovéPole 4">
            <a:extLst>
              <a:ext uri="{FF2B5EF4-FFF2-40B4-BE49-F238E27FC236}">
                <a16:creationId xmlns:a16="http://schemas.microsoft.com/office/drawing/2014/main" id="{BA345C2C-4BE9-4121-BFD3-6ABD324D0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27051"/>
            <a:ext cx="64812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00B050"/>
                </a:solidFill>
                <a:cs typeface="Times New Roman" panose="02020603050405020304" pitchFamily="18" charset="0"/>
              </a:rPr>
              <a:t>Složení pojivových tkání obecně</a:t>
            </a: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39E42DC1-D90B-4B71-8AED-8FE0B729445D}"/>
              </a:ext>
            </a:extLst>
          </p:cNvPr>
          <p:cNvSpPr/>
          <p:nvPr/>
        </p:nvSpPr>
        <p:spPr>
          <a:xfrm>
            <a:off x="621792" y="1655064"/>
            <a:ext cx="329184" cy="4571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329C1CFF-4BE2-4524-B4A9-61F5ABD1419E}"/>
              </a:ext>
            </a:extLst>
          </p:cNvPr>
          <p:cNvSpPr/>
          <p:nvPr/>
        </p:nvSpPr>
        <p:spPr>
          <a:xfrm>
            <a:off x="621792" y="2261775"/>
            <a:ext cx="329184" cy="4571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A989DF2C-7365-40AA-AF54-8F15175B7B31}"/>
              </a:ext>
            </a:extLst>
          </p:cNvPr>
          <p:cNvCxnSpPr/>
          <p:nvPr/>
        </p:nvCxnSpPr>
        <p:spPr>
          <a:xfrm>
            <a:off x="3145536" y="2505456"/>
            <a:ext cx="978408" cy="5943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8F9C628-323B-435E-856E-FB28A9180DB5}"/>
              </a:ext>
            </a:extLst>
          </p:cNvPr>
          <p:cNvCxnSpPr/>
          <p:nvPr/>
        </p:nvCxnSpPr>
        <p:spPr>
          <a:xfrm>
            <a:off x="3145536" y="2578608"/>
            <a:ext cx="1088136" cy="23134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4C4957E1-7843-46ED-B008-7F53DFF7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800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3">
            <a:extLst>
              <a:ext uri="{FF2B5EF4-FFF2-40B4-BE49-F238E27FC236}">
                <a16:creationId xmlns:a16="http://schemas.microsoft.com/office/drawing/2014/main" id="{F23D99DD-5C6F-48C6-ADA8-38A0BCAE1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6" y="115889"/>
            <a:ext cx="35972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/>
              <a:t>Primární svazek</a:t>
            </a:r>
          </a:p>
          <a:p>
            <a:r>
              <a:rPr lang="cs-CZ" altLang="cs-CZ" sz="2400" b="1"/>
              <a:t>svalových vláken</a:t>
            </a:r>
          </a:p>
          <a:p>
            <a:r>
              <a:rPr lang="cs-CZ" altLang="cs-CZ" sz="2400" b="1"/>
              <a:t>(rhabdomyocytů)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valová tkáň - 9 Kosterní svalovina">
            <a:extLst>
              <a:ext uri="{FF2B5EF4-FFF2-40B4-BE49-F238E27FC236}">
                <a16:creationId xmlns:a16="http://schemas.microsoft.com/office/drawing/2014/main" id="{85F6A329-25D7-4AE7-B996-328D61117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9" y="38100"/>
            <a:ext cx="43529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>
            <a:extLst>
              <a:ext uri="{FF2B5EF4-FFF2-40B4-BE49-F238E27FC236}">
                <a16:creationId xmlns:a16="http://schemas.microsoft.com/office/drawing/2014/main" id="{EEEF1D5D-B385-438F-B005-BF68D366D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1216026"/>
            <a:ext cx="390048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myofibrily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T-tubulus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sarkoplazmatické retikulum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(terminální cisterny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= rezervoár vápníku)</a:t>
            </a:r>
          </a:p>
        </p:txBody>
      </p:sp>
      <p:sp>
        <p:nvSpPr>
          <p:cNvPr id="71684" name="Line 4">
            <a:extLst>
              <a:ext uri="{FF2B5EF4-FFF2-40B4-BE49-F238E27FC236}">
                <a16:creationId xmlns:a16="http://schemas.microsoft.com/office/drawing/2014/main" id="{4AF93760-164E-44D1-BECD-E854E1ECBE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7713" y="2205039"/>
            <a:ext cx="4824412" cy="28733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685" name="Line 5">
            <a:extLst>
              <a:ext uri="{FF2B5EF4-FFF2-40B4-BE49-F238E27FC236}">
                <a16:creationId xmlns:a16="http://schemas.microsoft.com/office/drawing/2014/main" id="{0EABB4C0-FA60-42B2-AF5B-9CB5481A03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87713" y="836614"/>
            <a:ext cx="4032250" cy="13684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686" name="Line 6">
            <a:extLst>
              <a:ext uri="{FF2B5EF4-FFF2-40B4-BE49-F238E27FC236}">
                <a16:creationId xmlns:a16="http://schemas.microsoft.com/office/drawing/2014/main" id="{80AFFB10-1858-47B6-9EFD-58126DE4AC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7713" y="2205039"/>
            <a:ext cx="3529012" cy="17287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687" name="Line 7">
            <a:extLst>
              <a:ext uri="{FF2B5EF4-FFF2-40B4-BE49-F238E27FC236}">
                <a16:creationId xmlns:a16="http://schemas.microsoft.com/office/drawing/2014/main" id="{35CEC2D3-BD5A-4488-8DE1-6FED35CA21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7713" y="2924176"/>
            <a:ext cx="4176712" cy="504825"/>
          </a:xfrm>
          <a:prstGeom prst="line">
            <a:avLst/>
          </a:prstGeom>
          <a:noFill/>
          <a:ln w="2857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688" name="Line 8">
            <a:extLst>
              <a:ext uri="{FF2B5EF4-FFF2-40B4-BE49-F238E27FC236}">
                <a16:creationId xmlns:a16="http://schemas.microsoft.com/office/drawing/2014/main" id="{03F1F814-8515-4E44-96A0-068D15285E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95776" y="3429001"/>
            <a:ext cx="4537075" cy="1223963"/>
          </a:xfrm>
          <a:prstGeom prst="line">
            <a:avLst/>
          </a:prstGeom>
          <a:noFill/>
          <a:ln w="28575">
            <a:solidFill>
              <a:srgbClr val="CC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689" name="Line 9">
            <a:extLst>
              <a:ext uri="{FF2B5EF4-FFF2-40B4-BE49-F238E27FC236}">
                <a16:creationId xmlns:a16="http://schemas.microsoft.com/office/drawing/2014/main" id="{AB100D3F-0270-4A11-8990-001EA798A5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95776" y="3789363"/>
            <a:ext cx="4537075" cy="863600"/>
          </a:xfrm>
          <a:prstGeom prst="line">
            <a:avLst/>
          </a:prstGeom>
          <a:noFill/>
          <a:ln w="28575">
            <a:solidFill>
              <a:srgbClr val="CC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690" name="Text Box 10">
            <a:extLst>
              <a:ext uri="{FF2B5EF4-FFF2-40B4-BE49-F238E27FC236}">
                <a16:creationId xmlns:a16="http://schemas.microsoft.com/office/drawing/2014/main" id="{E4E25E52-604A-4B45-B0E7-893EBE4F1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88913"/>
            <a:ext cx="3760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řez částí svalového vlákna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B20C14EB-826F-448A-8851-8CE6FA8DB6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5008" y="188912"/>
            <a:ext cx="8686800" cy="1008063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Rhabdomyocyt</a:t>
            </a:r>
            <a:r>
              <a:rPr lang="cs-CZ" altLang="cs-CZ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svalové vlákno (buňka) </a:t>
            </a:r>
            <a:endParaRPr lang="en-US" altLang="cs-CZ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3857FFE7-DCFE-424E-A7B9-01617BF89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5008" y="1123950"/>
            <a:ext cx="8893175" cy="5545138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cs-CZ" altLang="cs-CZ" dirty="0">
              <a:solidFill>
                <a:srgbClr val="9900CC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Sval. vlákno</a:t>
            </a:r>
            <a:r>
              <a:rPr lang="cs-CZ" alt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morfol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 a funkční jednotka koster. svalu                 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[Ø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20 – 100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]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Myofibrila</a:t>
            </a:r>
            <a:r>
              <a:rPr lang="cs-CZ" alt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strukturní složka sarkoplazmy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[Ø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1 – 2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]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Myofilamentum</a:t>
            </a:r>
            <a:r>
              <a:rPr lang="cs-CZ" alt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aktin a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myosin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uspořádání do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sarkomer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(několik v délce myofibrily)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[Ø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 15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nm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]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alt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Sarkomera</a:t>
            </a:r>
            <a:r>
              <a:rPr lang="cs-CZ" alt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nejmenší kontraktilní jednotka  </a:t>
            </a:r>
            <a:b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2,5 - 4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]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>
            <a:extLst>
              <a:ext uri="{FF2B5EF4-FFF2-40B4-BE49-F238E27FC236}">
                <a16:creationId xmlns:a16="http://schemas.microsoft.com/office/drawing/2014/main" id="{924F5E6A-C0FB-47B4-B136-AB66CF361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9747" name="Text Box 3">
            <a:extLst>
              <a:ext uri="{FF2B5EF4-FFF2-40B4-BE49-F238E27FC236}">
                <a16:creationId xmlns:a16="http://schemas.microsoft.com/office/drawing/2014/main" id="{E4E66401-CF97-4BC7-8D5E-1E4893084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574800"/>
            <a:ext cx="2519363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>
                <a:solidFill>
                  <a:srgbClr val="800080"/>
                </a:solidFill>
              </a:rPr>
              <a:t>Svalové vlákno</a:t>
            </a:r>
          </a:p>
          <a:p>
            <a:r>
              <a:rPr lang="cs-CZ" altLang="cs-CZ" sz="2400" b="1">
                <a:solidFill>
                  <a:srgbClr val="800080"/>
                </a:solidFill>
              </a:rPr>
              <a:t>(rhabdomyocyt)</a:t>
            </a:r>
          </a:p>
        </p:txBody>
      </p:sp>
      <p:sp>
        <p:nvSpPr>
          <p:cNvPr id="159748" name="Text Box 4">
            <a:extLst>
              <a:ext uri="{FF2B5EF4-FFF2-40B4-BE49-F238E27FC236}">
                <a16:creationId xmlns:a16="http://schemas.microsoft.com/office/drawing/2014/main" id="{6CBFBA28-3896-4A06-B7DF-7064EAA88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341439"/>
            <a:ext cx="178435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>
                <a:solidFill>
                  <a:srgbClr val="800080"/>
                </a:solidFill>
              </a:rPr>
              <a:t>myofibrila</a:t>
            </a:r>
          </a:p>
        </p:txBody>
      </p:sp>
      <p:sp>
        <p:nvSpPr>
          <p:cNvPr id="159749" name="Text Box 5">
            <a:extLst>
              <a:ext uri="{FF2B5EF4-FFF2-40B4-BE49-F238E27FC236}">
                <a16:creationId xmlns:a16="http://schemas.microsoft.com/office/drawing/2014/main" id="{CE8CC739-924B-4347-9D5B-64A74D7C6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25" y="1935164"/>
            <a:ext cx="2160588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>
                <a:solidFill>
                  <a:srgbClr val="800080"/>
                </a:solidFill>
              </a:rPr>
              <a:t>myofilamenta</a:t>
            </a:r>
          </a:p>
        </p:txBody>
      </p:sp>
      <p:sp>
        <p:nvSpPr>
          <p:cNvPr id="159750" name="Text Box 6">
            <a:extLst>
              <a:ext uri="{FF2B5EF4-FFF2-40B4-BE49-F238E27FC236}">
                <a16:creationId xmlns:a16="http://schemas.microsoft.com/office/drawing/2014/main" id="{7B29263D-B3F3-4F50-AF66-EFFC0DCAF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3850" y="4456114"/>
            <a:ext cx="1962012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800080"/>
                </a:solidFill>
              </a:rPr>
              <a:t>myofilamenta</a:t>
            </a:r>
          </a:p>
        </p:txBody>
      </p:sp>
      <p:pic>
        <p:nvPicPr>
          <p:cNvPr id="159751" name="Picture 7">
            <a:extLst>
              <a:ext uri="{FF2B5EF4-FFF2-40B4-BE49-F238E27FC236}">
                <a16:creationId xmlns:a16="http://schemas.microsoft.com/office/drawing/2014/main" id="{BF6D6F07-6B86-4BD4-AB02-0F4EFF14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5445126"/>
            <a:ext cx="4392612" cy="1412875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5DB15AE1-E92B-4BB5-AC1D-BDB6E71C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t="9311" r="38481" b="68079"/>
          <a:stretch>
            <a:fillRect/>
          </a:stretch>
        </p:blipFill>
        <p:spPr bwMode="auto">
          <a:xfrm>
            <a:off x="1524000" y="692150"/>
            <a:ext cx="9144000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FF366B51-771F-4A90-8832-8362922C9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6" y="11113"/>
            <a:ext cx="45336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Kosterní svalová vlákna (HE, podélný řez)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A1F64186-AFA0-4A41-9E92-FB9A66085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09600"/>
            <a:ext cx="900112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C186D243-390F-4B85-92D7-603E8F180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87313"/>
            <a:ext cx="43268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Kosterní svalová vlákna (HE, příčný řez)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B6A6F7EA-D853-45A5-80FC-0DBDF33A7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9144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Text Box 3">
            <a:extLst>
              <a:ext uri="{FF2B5EF4-FFF2-40B4-BE49-F238E27FC236}">
                <a16:creationId xmlns:a16="http://schemas.microsoft.com/office/drawing/2014/main" id="{3AE95FA3-F34B-41BF-B9DB-B573EB2F0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6" y="87313"/>
            <a:ext cx="43188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Kosterní svalová vlákna (HE, příčný řez</a:t>
            </a:r>
            <a:r>
              <a:rPr lang="cs-CZ" altLang="cs-CZ" b="1"/>
              <a:t>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B20913A8-78F9-477D-8257-3946D1A5A2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4425" y="-131763"/>
            <a:ext cx="8736013" cy="1655763"/>
          </a:xfrm>
        </p:spPr>
        <p:txBody>
          <a:bodyPr>
            <a:normAutofit/>
          </a:bodyPr>
          <a:lstStyle/>
          <a:p>
            <a:r>
              <a:rPr lang="cs-CZ" altLang="cs-CZ" sz="3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Svalová tkáň příčně pruhovaná srdeční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2CC3A74C-AA3E-414E-A3F9-2BE7CDAF21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7961" y="1276034"/>
            <a:ext cx="8353425" cy="523449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/>
              <a:t>m</a:t>
            </a:r>
            <a:r>
              <a:rPr lang="cs-CZ" altLang="cs-CZ" b="1" dirty="0">
                <a:ea typeface="Arial Unicode MS" pitchFamily="34" charset="-128"/>
              </a:rPr>
              <a:t>orfologická a funkční jednotka</a:t>
            </a:r>
            <a:r>
              <a:rPr lang="cs-CZ" altLang="cs-CZ" dirty="0">
                <a:solidFill>
                  <a:schemeClr val="hlink"/>
                </a:solidFill>
                <a:ea typeface="Arial Unicode MS" pitchFamily="34" charset="-128"/>
              </a:rPr>
              <a:t>:</a:t>
            </a:r>
            <a:r>
              <a:rPr lang="cs-CZ" altLang="cs-CZ" dirty="0">
                <a:ea typeface="Arial Unicode MS" pitchFamily="34" charset="-128"/>
              </a:rPr>
              <a:t> </a:t>
            </a:r>
            <a:r>
              <a:rPr lang="cs-CZ" altLang="cs-CZ" b="1" dirty="0">
                <a:ea typeface="Arial Unicode MS" pitchFamily="34" charset="-128"/>
              </a:rPr>
              <a:t>srde</a:t>
            </a:r>
            <a:r>
              <a:rPr lang="cs-CZ" altLang="cs-CZ" b="1" dirty="0"/>
              <a:t>č</a:t>
            </a:r>
            <a:r>
              <a:rPr lang="cs-CZ" altLang="cs-CZ" b="1" dirty="0">
                <a:ea typeface="Arial Unicode MS" pitchFamily="34" charset="-128"/>
              </a:rPr>
              <a:t>ní svalová b</a:t>
            </a:r>
            <a:r>
              <a:rPr lang="cs-CZ" altLang="cs-CZ" b="1" dirty="0"/>
              <a:t>uň</a:t>
            </a:r>
            <a:r>
              <a:rPr lang="cs-CZ" altLang="cs-CZ" b="1" dirty="0">
                <a:ea typeface="Arial Unicode MS" pitchFamily="34" charset="-128"/>
              </a:rPr>
              <a:t>ka (</a:t>
            </a:r>
            <a:r>
              <a:rPr lang="cs-CZ" altLang="cs-CZ" b="1" dirty="0" err="1">
                <a:solidFill>
                  <a:srgbClr val="990000"/>
                </a:solidFill>
                <a:ea typeface="Arial Unicode MS" pitchFamily="34" charset="-128"/>
              </a:rPr>
              <a:t>kardiomyocyt</a:t>
            </a:r>
            <a:r>
              <a:rPr lang="cs-CZ" altLang="cs-CZ" b="1" dirty="0">
                <a:ea typeface="Arial Unicode MS" pitchFamily="34" charset="-128"/>
              </a:rPr>
              <a:t>)</a:t>
            </a:r>
            <a:r>
              <a:rPr lang="cs-CZ" altLang="cs-CZ" dirty="0">
                <a:ea typeface="Arial Unicode MS" pitchFamily="34" charset="-128"/>
              </a:rPr>
              <a:t> – cylindrická buňka s </a:t>
            </a:r>
            <a:r>
              <a:rPr lang="cs-CZ" altLang="cs-CZ" dirty="0"/>
              <a:t> </a:t>
            </a:r>
            <a:r>
              <a:rPr lang="cs-CZ" altLang="cs-CZ" dirty="0">
                <a:ea typeface="Arial Unicode MS" pitchFamily="34" charset="-128"/>
              </a:rPr>
              <a:t>1 – 2 jádry uloženými centrálně</a:t>
            </a:r>
          </a:p>
          <a:p>
            <a:pPr>
              <a:lnSpc>
                <a:spcPct val="90000"/>
              </a:lnSpc>
              <a:spcBef>
                <a:spcPct val="70000"/>
              </a:spcBef>
            </a:pPr>
            <a:r>
              <a:rPr lang="cs-CZ" altLang="cs-CZ" dirty="0">
                <a:ea typeface="Arial Unicode MS" pitchFamily="34" charset="-128"/>
              </a:rPr>
              <a:t>průměr: 15 </a:t>
            </a:r>
            <a:r>
              <a:rPr lang="cs-CZ" altLang="cs-CZ" dirty="0">
                <a:ea typeface="Arial Unicode MS" pitchFamily="34" charset="-128"/>
                <a:sym typeface="Symbol" panose="05050102010706020507" pitchFamily="18" charset="2"/>
              </a:rPr>
              <a:t></a:t>
            </a:r>
            <a:r>
              <a:rPr lang="cs-CZ" altLang="cs-CZ" dirty="0">
                <a:ea typeface="Arial Unicode MS" pitchFamily="34" charset="-128"/>
              </a:rPr>
              <a:t>m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ea typeface="Arial Unicode MS" pitchFamily="34" charset="-128"/>
              </a:rPr>
              <a:t>délka: 85-100 </a:t>
            </a:r>
            <a:r>
              <a:rPr lang="cs-CZ" altLang="cs-CZ" dirty="0">
                <a:ea typeface="Arial Unicode MS" pitchFamily="34" charset="-128"/>
                <a:sym typeface="Symbol" panose="05050102010706020507" pitchFamily="18" charset="2"/>
              </a:rPr>
              <a:t></a:t>
            </a:r>
            <a:r>
              <a:rPr lang="cs-CZ" altLang="cs-CZ" dirty="0">
                <a:ea typeface="Arial Unicode MS" pitchFamily="34" charset="-128"/>
              </a:rPr>
              <a:t>m</a:t>
            </a:r>
          </a:p>
          <a:p>
            <a:pPr>
              <a:lnSpc>
                <a:spcPct val="90000"/>
              </a:lnSpc>
            </a:pPr>
            <a:r>
              <a:rPr lang="cs-CZ" altLang="cs-CZ" b="1" dirty="0">
                <a:ea typeface="Arial Unicode MS" pitchFamily="34" charset="-128"/>
              </a:rPr>
              <a:t>pracovní</a:t>
            </a:r>
            <a:r>
              <a:rPr lang="cs-CZ" altLang="cs-CZ" dirty="0">
                <a:ea typeface="Arial Unicode MS" pitchFamily="34" charset="-128"/>
              </a:rPr>
              <a:t> (kontraktilní) x </a:t>
            </a:r>
            <a:r>
              <a:rPr lang="cs-CZ" altLang="cs-CZ" b="1" dirty="0">
                <a:ea typeface="Arial Unicode MS" pitchFamily="34" charset="-128"/>
              </a:rPr>
              <a:t>vzrušivé</a:t>
            </a:r>
            <a:r>
              <a:rPr lang="cs-CZ" altLang="cs-CZ" dirty="0">
                <a:ea typeface="Arial Unicode MS" pitchFamily="34" charset="-128"/>
              </a:rPr>
              <a:t> (</a:t>
            </a:r>
            <a:r>
              <a:rPr lang="cs-CZ" altLang="cs-CZ" dirty="0" err="1">
                <a:ea typeface="Arial Unicode MS" pitchFamily="34" charset="-128"/>
              </a:rPr>
              <a:t>nonkontraktilní</a:t>
            </a:r>
            <a:r>
              <a:rPr lang="cs-CZ" altLang="cs-CZ" dirty="0">
                <a:ea typeface="Arial Unicode MS" pitchFamily="34" charset="-128"/>
              </a:rPr>
              <a:t>) </a:t>
            </a:r>
            <a:r>
              <a:rPr lang="cs-CZ" altLang="cs-CZ" dirty="0" err="1">
                <a:ea typeface="Arial Unicode MS" pitchFamily="34" charset="-128"/>
              </a:rPr>
              <a:t>kardiomyocyty</a:t>
            </a:r>
            <a:endParaRPr lang="cs-CZ" altLang="cs-CZ" dirty="0">
              <a:ea typeface="Arial Unicode MS" pitchFamily="34" charset="-128"/>
            </a:endParaRPr>
          </a:p>
          <a:p>
            <a:pPr>
              <a:lnSpc>
                <a:spcPct val="90000"/>
              </a:lnSpc>
              <a:spcBef>
                <a:spcPct val="70000"/>
              </a:spcBef>
              <a:buFontTx/>
              <a:buNone/>
            </a:pPr>
            <a:r>
              <a:rPr lang="cs-CZ" altLang="cs-CZ" i="1" dirty="0">
                <a:ea typeface="Arial Unicode MS" pitchFamily="34" charset="-128"/>
              </a:rPr>
              <a:t>Bu</a:t>
            </a:r>
            <a:r>
              <a:rPr lang="cs-CZ" altLang="cs-CZ" i="1" dirty="0"/>
              <a:t>ň</a:t>
            </a:r>
            <a:r>
              <a:rPr lang="cs-CZ" altLang="cs-CZ" i="1" dirty="0">
                <a:ea typeface="Arial Unicode MS" pitchFamily="34" charset="-128"/>
              </a:rPr>
              <a:t>ky jsou spojeny do vláken nebo prostorových sítí </a:t>
            </a:r>
            <a:r>
              <a:rPr lang="cs-CZ" altLang="cs-CZ" b="1" i="1" dirty="0">
                <a:solidFill>
                  <a:srgbClr val="990099"/>
                </a:solidFill>
                <a:ea typeface="Arial Unicode MS" pitchFamily="34" charset="-128"/>
              </a:rPr>
              <a:t>interkalárními disky</a:t>
            </a:r>
            <a:r>
              <a:rPr lang="cs-CZ" altLang="cs-CZ" b="1" i="1" dirty="0">
                <a:solidFill>
                  <a:srgbClr val="FFFF66"/>
                </a:solidFill>
                <a:ea typeface="Arial Unicode MS" pitchFamily="34" charset="-128"/>
              </a:rPr>
              <a:t>.</a:t>
            </a:r>
            <a:endParaRPr lang="cs-CZ" altLang="cs-CZ" i="1" dirty="0">
              <a:solidFill>
                <a:srgbClr val="FFFF66"/>
              </a:solidFill>
              <a:ea typeface="Arial Unicode MS" pitchFamily="34" charset="-128"/>
            </a:endParaRPr>
          </a:p>
          <a:p>
            <a:pPr marL="0" indent="0">
              <a:spcBef>
                <a:spcPct val="70000"/>
              </a:spcBef>
              <a:buNone/>
            </a:pPr>
            <a:endParaRPr lang="cs-CZ" altLang="cs-CZ" i="1" dirty="0">
              <a:solidFill>
                <a:srgbClr val="FFFF66"/>
              </a:solidFill>
              <a:ea typeface="Arial Unicode MS" pitchFamily="34" charset="-128"/>
            </a:endParaRPr>
          </a:p>
        </p:txBody>
      </p:sp>
      <p:pic>
        <p:nvPicPr>
          <p:cNvPr id="41989" name="Picture 5" descr="cardiac muscle (19K bytes)">
            <a:extLst>
              <a:ext uri="{FF2B5EF4-FFF2-40B4-BE49-F238E27FC236}">
                <a16:creationId xmlns:a16="http://schemas.microsoft.com/office/drawing/2014/main" id="{1F6DB155-BD47-4DF2-95A5-D9F4F0787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77" y="1737360"/>
            <a:ext cx="30575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>
            <a:extLst>
              <a:ext uri="{FF2B5EF4-FFF2-40B4-BE49-F238E27FC236}">
                <a16:creationId xmlns:a16="http://schemas.microsoft.com/office/drawing/2014/main" id="{0B85D350-F20D-4BA0-ACE2-06A5DD21B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5040313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3" name="Text Box 3">
            <a:extLst>
              <a:ext uri="{FF2B5EF4-FFF2-40B4-BE49-F238E27FC236}">
                <a16:creationId xmlns:a16="http://schemas.microsoft.com/office/drawing/2014/main" id="{C35C6646-B8A8-439C-AD38-175BF11A7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417513"/>
            <a:ext cx="287290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Kapiláry koronárního řečiště</a:t>
            </a:r>
          </a:p>
          <a:p>
            <a:endParaRPr lang="cs-CZ" altLang="cs-CZ" b="1"/>
          </a:p>
          <a:p>
            <a:endParaRPr lang="cs-CZ" altLang="cs-CZ" b="1"/>
          </a:p>
          <a:p>
            <a:endParaRPr lang="cs-CZ" altLang="cs-CZ" b="1"/>
          </a:p>
          <a:p>
            <a:endParaRPr lang="cs-CZ" altLang="cs-CZ" b="1"/>
          </a:p>
          <a:p>
            <a:endParaRPr lang="cs-CZ" altLang="cs-CZ" b="1"/>
          </a:p>
          <a:p>
            <a:endParaRPr lang="cs-CZ" altLang="cs-CZ" b="1"/>
          </a:p>
          <a:p>
            <a:endParaRPr lang="cs-CZ" altLang="cs-CZ" b="1"/>
          </a:p>
          <a:p>
            <a:endParaRPr lang="cs-CZ" altLang="cs-CZ" b="1"/>
          </a:p>
          <a:p>
            <a:endParaRPr lang="cs-CZ" altLang="cs-CZ" b="1"/>
          </a:p>
          <a:p>
            <a:r>
              <a:rPr lang="cs-CZ" altLang="cs-CZ" b="1"/>
              <a:t>Interkalární disky</a:t>
            </a:r>
          </a:p>
          <a:p>
            <a:endParaRPr lang="cs-CZ" altLang="cs-CZ" b="1"/>
          </a:p>
        </p:txBody>
      </p:sp>
      <p:sp>
        <p:nvSpPr>
          <p:cNvPr id="128004" name="Line 4">
            <a:extLst>
              <a:ext uri="{FF2B5EF4-FFF2-40B4-BE49-F238E27FC236}">
                <a16:creationId xmlns:a16="http://schemas.microsoft.com/office/drawing/2014/main" id="{4D3AC899-BA57-4178-9E1D-DAFEA04C1B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3200" y="609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8005" name="Line 5">
            <a:extLst>
              <a:ext uri="{FF2B5EF4-FFF2-40B4-BE49-F238E27FC236}">
                <a16:creationId xmlns:a16="http://schemas.microsoft.com/office/drawing/2014/main" id="{AEF3DAEB-12C3-40F8-AEE4-5142F4B5F3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5400" y="3352800"/>
            <a:ext cx="22860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8006" name="Line 6">
            <a:extLst>
              <a:ext uri="{FF2B5EF4-FFF2-40B4-BE49-F238E27FC236}">
                <a16:creationId xmlns:a16="http://schemas.microsoft.com/office/drawing/2014/main" id="{9E823D60-A2B6-4104-AE96-3F0690112D0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10200" y="2362200"/>
            <a:ext cx="1981200" cy="99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04730B6D-8EB5-4F62-9436-36E24A1C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09600"/>
            <a:ext cx="900112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Text Box 3">
            <a:extLst>
              <a:ext uri="{FF2B5EF4-FFF2-40B4-BE49-F238E27FC236}">
                <a16:creationId xmlns:a16="http://schemas.microsoft.com/office/drawing/2014/main" id="{BB45B0A3-1097-4A9D-A56B-5663F97AA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26" y="152401"/>
            <a:ext cx="2720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Myokard (podélně)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>
            <a:extLst>
              <a:ext uri="{FF2B5EF4-FFF2-40B4-BE49-F238E27FC236}">
                <a16:creationId xmlns:a16="http://schemas.microsoft.com/office/drawing/2014/main" id="{1E902D61-4F02-4216-852C-36395664F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>
            <a:extLst>
              <a:ext uri="{FF2B5EF4-FFF2-40B4-BE49-F238E27FC236}">
                <a16:creationId xmlns:a16="http://schemas.microsoft.com/office/drawing/2014/main" id="{D7248E71-412E-4D4C-89E6-2E8A3C0A1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57214"/>
            <a:ext cx="9144000" cy="630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5" name="Text Box 3">
            <a:extLst>
              <a:ext uri="{FF2B5EF4-FFF2-40B4-BE49-F238E27FC236}">
                <a16:creationId xmlns:a16="http://schemas.microsoft.com/office/drawing/2014/main" id="{91094F69-67C5-4707-9027-C7FC05BD5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6" y="87313"/>
            <a:ext cx="46633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Myokard (Heidenhain) – interkalární disky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>
            <a:hlinkClick r:id="rId2"/>
            <a:extLst>
              <a:ext uri="{FF2B5EF4-FFF2-40B4-BE49-F238E27FC236}">
                <a16:creationId xmlns:a16="http://schemas.microsoft.com/office/drawing/2014/main" id="{DB56A9EE-45F9-4D42-8F4B-C0AB74074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152401"/>
            <a:ext cx="8893175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5" name="Text Box 3">
            <a:extLst>
              <a:ext uri="{FF2B5EF4-FFF2-40B4-BE49-F238E27FC236}">
                <a16:creationId xmlns:a16="http://schemas.microsoft.com/office/drawing/2014/main" id="{B62D0691-3FC7-44DB-879C-A10BC3DD8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1844676"/>
            <a:ext cx="1944687" cy="650875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/>
              <a:t>Pracovní</a:t>
            </a:r>
          </a:p>
          <a:p>
            <a:r>
              <a:rPr lang="cs-CZ" altLang="cs-CZ" b="1"/>
              <a:t>kardiomyocyty</a:t>
            </a:r>
          </a:p>
        </p:txBody>
      </p:sp>
      <p:sp>
        <p:nvSpPr>
          <p:cNvPr id="136196" name="Text Box 4">
            <a:extLst>
              <a:ext uri="{FF2B5EF4-FFF2-40B4-BE49-F238E27FC236}">
                <a16:creationId xmlns:a16="http://schemas.microsoft.com/office/drawing/2014/main" id="{CE7B151D-B82C-450B-A1EA-1562BF678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5157789"/>
            <a:ext cx="1944688" cy="650875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/>
              <a:t>Vzrušivé</a:t>
            </a:r>
          </a:p>
          <a:p>
            <a:r>
              <a:rPr lang="cs-CZ" altLang="cs-CZ" b="1"/>
              <a:t>kardiomyocyty</a:t>
            </a:r>
            <a:r>
              <a:rPr lang="cs-CZ" altLang="cs-CZ"/>
              <a:t>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A5F47399-1E18-4485-9A2E-09E7F5786D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" y="69055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Svalová tkáň hladká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3AE5D2F-BE5E-42F7-BCDD-575FA5D87E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5280" y="1394618"/>
            <a:ext cx="8229600" cy="5280502"/>
          </a:xfrm>
        </p:spPr>
        <p:txBody>
          <a:bodyPr>
            <a:normAutofit lnSpcReduction="10000"/>
          </a:bodyPr>
          <a:lstStyle/>
          <a:p>
            <a:r>
              <a:rPr lang="cs-CZ" altLang="cs-CZ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morfologická a funkční jednotka: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cs-CZ" altLang="cs-CZ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svalová b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uň</a:t>
            </a:r>
            <a:r>
              <a:rPr lang="cs-CZ" altLang="cs-CZ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ka (</a:t>
            </a:r>
            <a:r>
              <a:rPr lang="cs-CZ" altLang="cs-CZ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leiomyocyt</a:t>
            </a:r>
            <a:r>
              <a:rPr lang="cs-CZ" altLang="cs-CZ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)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– </a:t>
            </a:r>
          </a:p>
          <a:p>
            <a:pPr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uň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ka s 1 jádrem ulo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eným centrál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</a:t>
            </a:r>
            <a:endParaRPr lang="cs-CZ" altLang="cs-CZ" dirty="0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p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rů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měr: 3-10 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m</a:t>
            </a:r>
          </a:p>
          <a:p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délka: 20 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m (až 500 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m – hypertrofie v gravidní děloze)</a:t>
            </a:r>
            <a:endParaRPr lang="cs-CZ" altLang="cs-CZ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tenká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(aktinová)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tlustá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mysionová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myofilamenta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jsou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uspořádána do složité prostorové sítě, chybí periodické střídání obou typů filament (= </a:t>
            </a:r>
            <a:r>
              <a:rPr lang="cs-CZ" alt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nejsou vytvořeny myofibrily - </a:t>
            </a:r>
            <a:r>
              <a:rPr lang="cs-CZ" alt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(buňka nevykazuje příčné pruhování)</a:t>
            </a:r>
          </a:p>
          <a:p>
            <a:endParaRPr lang="cs-CZ" altLang="cs-CZ" dirty="0"/>
          </a:p>
          <a:p>
            <a:endParaRPr lang="cs-CZ" altLang="cs-CZ" sz="2800" dirty="0">
              <a:cs typeface="Arial" panose="020B0604020202020204" pitchFamily="34" charset="0"/>
            </a:endParaRPr>
          </a:p>
          <a:p>
            <a:endParaRPr lang="cs-CZ" altLang="cs-CZ" dirty="0">
              <a:ea typeface="Arial Unicode MS" pitchFamily="34" charset="-128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89C69C0-2F57-433B-A78F-C70BA1AF3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2880" y="1371916"/>
            <a:ext cx="4191000" cy="2438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>
            <a:extLst>
              <a:ext uri="{FF2B5EF4-FFF2-40B4-BE49-F238E27FC236}">
                <a16:creationId xmlns:a16="http://schemas.microsoft.com/office/drawing/2014/main" id="{FE4A8E04-8E03-491A-92A6-ABB8C40F6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728" y="82296"/>
            <a:ext cx="9144000" cy="580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59" name="Picture 3">
            <a:extLst>
              <a:ext uri="{FF2B5EF4-FFF2-40B4-BE49-F238E27FC236}">
                <a16:creationId xmlns:a16="http://schemas.microsoft.com/office/drawing/2014/main" id="{8ADED02B-0D0E-4CAD-952D-22BC593C7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728" y="3429000"/>
            <a:ext cx="91440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9C4D729-528E-4CC4-A523-B1A3B24FB9A8}"/>
              </a:ext>
            </a:extLst>
          </p:cNvPr>
          <p:cNvSpPr txBox="1"/>
          <p:nvPr/>
        </p:nvSpPr>
        <p:spPr>
          <a:xfrm>
            <a:off x="118872" y="82296"/>
            <a:ext cx="234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Hladká svalová tkáň – podélný řez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376CA73-C20B-4653-A37B-CBB926CD5594}"/>
              </a:ext>
            </a:extLst>
          </p:cNvPr>
          <p:cNvSpPr txBox="1"/>
          <p:nvPr/>
        </p:nvSpPr>
        <p:spPr>
          <a:xfrm>
            <a:off x="210312" y="3529584"/>
            <a:ext cx="244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Hladká svalová tkáň – příčný řez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2B340FF4-3F16-478A-ACDD-D79A08326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609600"/>
            <a:ext cx="900112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>
            <a:extLst>
              <a:ext uri="{FF2B5EF4-FFF2-40B4-BE49-F238E27FC236}">
                <a16:creationId xmlns:a16="http://schemas.microsoft.com/office/drawing/2014/main" id="{6CA21515-E0AB-4DE0-9229-94F8AF157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3581400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2" name="Text Box 4">
            <a:extLst>
              <a:ext uri="{FF2B5EF4-FFF2-40B4-BE49-F238E27FC236}">
                <a16:creationId xmlns:a16="http://schemas.microsoft.com/office/drawing/2014/main" id="{08BC05C6-5812-48ED-B308-C120BA832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6" y="-36513"/>
            <a:ext cx="56099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/>
              <a:t>Hladká svalová tkáň (HE, příčně a podélně)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muscle%20tissue">
            <a:extLst>
              <a:ext uri="{FF2B5EF4-FFF2-40B4-BE49-F238E27FC236}">
                <a16:creationId xmlns:a16="http://schemas.microsoft.com/office/drawing/2014/main" id="{6D261283-620C-4828-A2E4-70DB724F1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92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4">
            <a:extLst>
              <a:ext uri="{FF2B5EF4-FFF2-40B4-BE49-F238E27FC236}">
                <a16:creationId xmlns:a16="http://schemas.microsoft.com/office/drawing/2014/main" id="{249F368C-854D-477E-9BD7-86EB4BF91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836613"/>
            <a:ext cx="1008062" cy="4464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73732" name="Picture 5" descr="muscle%20tissue%203">
            <a:extLst>
              <a:ext uri="{FF2B5EF4-FFF2-40B4-BE49-F238E27FC236}">
                <a16:creationId xmlns:a16="http://schemas.microsoft.com/office/drawing/2014/main" id="{724002BA-FF02-4D5A-8A00-10580422D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0"/>
            <a:ext cx="3744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6">
            <a:extLst>
              <a:ext uri="{FF2B5EF4-FFF2-40B4-BE49-F238E27FC236}">
                <a16:creationId xmlns:a16="http://schemas.microsoft.com/office/drawing/2014/main" id="{4F6ACCAF-C561-41F3-A71E-91AD93615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1844675"/>
            <a:ext cx="863600" cy="345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73734" name="Picture 7" descr="muscle%20tissue%202">
            <a:extLst>
              <a:ext uri="{FF2B5EF4-FFF2-40B4-BE49-F238E27FC236}">
                <a16:creationId xmlns:a16="http://schemas.microsoft.com/office/drawing/2014/main" id="{AD06B7B5-12CA-46D0-BE2C-D775CB402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0"/>
            <a:ext cx="4176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Text Box 8">
            <a:extLst>
              <a:ext uri="{FF2B5EF4-FFF2-40B4-BE49-F238E27FC236}">
                <a16:creationId xmlns:a16="http://schemas.microsoft.com/office/drawing/2014/main" id="{C97E8125-628D-453D-9662-658EEF26A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35676"/>
            <a:ext cx="9422772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      kosterní                             srdeční                                  hladká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    </a:t>
            </a:r>
          </a:p>
        </p:txBody>
      </p:sp>
      <p:sp>
        <p:nvSpPr>
          <p:cNvPr id="73736" name="Text Box 9">
            <a:extLst>
              <a:ext uri="{FF2B5EF4-FFF2-40B4-BE49-F238E27FC236}">
                <a16:creationId xmlns:a16="http://schemas.microsoft.com/office/drawing/2014/main" id="{167974C5-A754-4737-AA25-C26E2EA21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-6350"/>
            <a:ext cx="938391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                                   </a:t>
            </a:r>
            <a:r>
              <a:rPr lang="cs-CZ" altLang="cs-CZ" sz="2400" b="1" dirty="0">
                <a:solidFill>
                  <a:srgbClr val="C00000"/>
                </a:solidFill>
              </a:rPr>
              <a:t>SVALOVÁ TKÁŇ                                         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B7ECF908-E4B9-446A-91A0-592D3C758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9" t="46223" r="63680" b="14023"/>
          <a:stretch>
            <a:fillRect/>
          </a:stretch>
        </p:blipFill>
        <p:spPr bwMode="auto">
          <a:xfrm>
            <a:off x="1524000" y="1844676"/>
            <a:ext cx="3073400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>
            <a:extLst>
              <a:ext uri="{FF2B5EF4-FFF2-40B4-BE49-F238E27FC236}">
                <a16:creationId xmlns:a16="http://schemas.microsoft.com/office/drawing/2014/main" id="{F96BDCBE-E60A-4A6D-AABA-DCBEA1FE4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5" t="46223" r="40396" b="14023"/>
          <a:stretch>
            <a:fillRect/>
          </a:stretch>
        </p:blipFill>
        <p:spPr bwMode="auto">
          <a:xfrm>
            <a:off x="4646614" y="1844676"/>
            <a:ext cx="2986087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>
            <a:extLst>
              <a:ext uri="{FF2B5EF4-FFF2-40B4-BE49-F238E27FC236}">
                <a16:creationId xmlns:a16="http://schemas.microsoft.com/office/drawing/2014/main" id="{1536359B-6D87-4537-AD36-25E1432BA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6" t="46223" r="17126" b="14023"/>
          <a:stretch>
            <a:fillRect/>
          </a:stretch>
        </p:blipFill>
        <p:spPr bwMode="auto">
          <a:xfrm>
            <a:off x="7716839" y="1844676"/>
            <a:ext cx="2962275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1" name="Text Box 5">
            <a:extLst>
              <a:ext uri="{FF2B5EF4-FFF2-40B4-BE49-F238E27FC236}">
                <a16:creationId xmlns:a16="http://schemas.microsoft.com/office/drawing/2014/main" id="{777A52D7-2D26-4922-AFB4-CC09B982C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3" y="1165225"/>
            <a:ext cx="11451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/>
              <a:t>hladká</a:t>
            </a:r>
          </a:p>
        </p:txBody>
      </p:sp>
      <p:sp>
        <p:nvSpPr>
          <p:cNvPr id="65542" name="Text Box 6">
            <a:extLst>
              <a:ext uri="{FF2B5EF4-FFF2-40B4-BE49-F238E27FC236}">
                <a16:creationId xmlns:a16="http://schemas.microsoft.com/office/drawing/2014/main" id="{53E1AA64-06CB-4FF9-B7D9-ECF9CA0DF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5" y="1092200"/>
            <a:ext cx="12361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/>
              <a:t>srdeční</a:t>
            </a:r>
          </a:p>
        </p:txBody>
      </p:sp>
      <p:sp>
        <p:nvSpPr>
          <p:cNvPr id="65543" name="Text Box 7">
            <a:extLst>
              <a:ext uri="{FF2B5EF4-FFF2-40B4-BE49-F238E27FC236}">
                <a16:creationId xmlns:a16="http://schemas.microsoft.com/office/drawing/2014/main" id="{409F8785-7E49-4645-8BBE-1534B4557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950" y="1092200"/>
            <a:ext cx="13524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/>
              <a:t>kosterní</a:t>
            </a:r>
          </a:p>
        </p:txBody>
      </p:sp>
      <p:sp>
        <p:nvSpPr>
          <p:cNvPr id="65544" name="Text Box 8">
            <a:extLst>
              <a:ext uri="{FF2B5EF4-FFF2-40B4-BE49-F238E27FC236}">
                <a16:creationId xmlns:a16="http://schemas.microsoft.com/office/drawing/2014/main" id="{8E4DDEA7-D280-4448-8014-20FA7F6E1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8" y="107950"/>
            <a:ext cx="4895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svalová tkáň – příčný řez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479AAE52-ECAB-465A-8CC6-7AB43CDEBA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Nervová tkáň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5BF5C0D7-6457-40AD-A2A2-62FA31B88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2128" y="1587881"/>
            <a:ext cx="10515600" cy="435133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dirty="0"/>
              <a:t>původ – ektoderm </a:t>
            </a:r>
            <a:r>
              <a:rPr lang="cs-CZ" altLang="cs-CZ" dirty="0">
                <a:sym typeface="Symbol" panose="05050102010706020507" pitchFamily="18" charset="2"/>
              </a:rPr>
              <a:t></a:t>
            </a:r>
            <a:r>
              <a:rPr lang="cs-CZ" altLang="cs-CZ" dirty="0"/>
              <a:t> </a:t>
            </a:r>
            <a:r>
              <a:rPr lang="cs-CZ" altLang="cs-CZ" b="1" dirty="0" err="1"/>
              <a:t>neuroektoderm</a:t>
            </a:r>
            <a:endParaRPr lang="cs-CZ" altLang="cs-CZ" b="1" dirty="0"/>
          </a:p>
          <a:p>
            <a:pPr eaLnBrk="1" hangingPunct="1"/>
            <a:r>
              <a:rPr lang="cs-CZ" altLang="cs-CZ" dirty="0"/>
              <a:t>skládá se z nervových buněk (</a:t>
            </a:r>
            <a:r>
              <a:rPr lang="cs-CZ" altLang="cs-CZ" b="1" dirty="0"/>
              <a:t>neuronů</a:t>
            </a:r>
            <a:r>
              <a:rPr lang="cs-CZ" altLang="cs-CZ" dirty="0"/>
              <a:t>) a podpůrných buněk (</a:t>
            </a:r>
            <a:r>
              <a:rPr lang="cs-CZ" altLang="cs-CZ" b="1" dirty="0"/>
              <a:t>neuroglie</a:t>
            </a:r>
            <a:r>
              <a:rPr lang="cs-CZ" altLang="cs-CZ" dirty="0"/>
              <a:t>)</a:t>
            </a:r>
          </a:p>
          <a:p>
            <a:pPr eaLnBrk="1" hangingPunct="1"/>
            <a:r>
              <a:rPr lang="cs-CZ" altLang="cs-CZ" dirty="0"/>
              <a:t>funkce – dráždivost a vodivost neuronů</a:t>
            </a:r>
          </a:p>
          <a:p>
            <a:pPr eaLnBrk="1" hangingPunct="1"/>
            <a:r>
              <a:rPr lang="cs-CZ" altLang="cs-CZ" dirty="0"/>
              <a:t>rozlišujeme </a:t>
            </a:r>
            <a:r>
              <a:rPr lang="cs-CZ" altLang="cs-CZ" b="1" dirty="0"/>
              <a:t>centrální</a:t>
            </a:r>
            <a:r>
              <a:rPr lang="cs-CZ" altLang="cs-CZ" dirty="0"/>
              <a:t> NS – mozek</a:t>
            </a:r>
          </a:p>
          <a:p>
            <a:pPr marL="0" indent="0" eaLnBrk="1" hangingPunct="1">
              <a:buNone/>
            </a:pPr>
            <a:r>
              <a:rPr lang="cs-CZ" altLang="cs-CZ" dirty="0"/>
              <a:t>                                                  mozeček</a:t>
            </a:r>
          </a:p>
          <a:p>
            <a:pPr marL="0" indent="0" eaLnBrk="1" hangingPunct="1">
              <a:buNone/>
            </a:pPr>
            <a:r>
              <a:rPr lang="cs-CZ" altLang="cs-CZ" dirty="0"/>
              <a:t>                                                  mícha</a:t>
            </a:r>
          </a:p>
          <a:p>
            <a:pPr marL="0" indent="0" eaLnBrk="1" hangingPunct="1">
              <a:buNone/>
            </a:pPr>
            <a:r>
              <a:rPr lang="cs-CZ" altLang="cs-CZ" dirty="0"/>
              <a:t>                        </a:t>
            </a:r>
            <a:r>
              <a:rPr lang="cs-CZ" altLang="cs-CZ" b="1" dirty="0"/>
              <a:t>periferní </a:t>
            </a:r>
            <a:r>
              <a:rPr lang="cs-CZ" altLang="cs-CZ" dirty="0"/>
              <a:t>NS    nervy</a:t>
            </a:r>
          </a:p>
          <a:p>
            <a:pPr marL="0" indent="0" eaLnBrk="1" hangingPunct="1">
              <a:buNone/>
            </a:pPr>
            <a:r>
              <a:rPr lang="cs-CZ" altLang="cs-CZ" dirty="0"/>
              <a:t>                                                  ganglia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771BB4-97D6-4DB5-BCDD-FC63022D40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689" y="2869915"/>
            <a:ext cx="4537075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3446E368-E01A-4D9F-825D-2A02FEE366F0}"/>
              </a:ext>
            </a:extLst>
          </p:cNvPr>
          <p:cNvCxnSpPr/>
          <p:nvPr/>
        </p:nvCxnSpPr>
        <p:spPr>
          <a:xfrm>
            <a:off x="4105656" y="3650838"/>
            <a:ext cx="283464" cy="3474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19820F27-D9F0-4666-AC1A-38F861B6A2B4}"/>
              </a:ext>
            </a:extLst>
          </p:cNvPr>
          <p:cNvCxnSpPr/>
          <p:nvPr/>
        </p:nvCxnSpPr>
        <p:spPr>
          <a:xfrm>
            <a:off x="4105656" y="3538728"/>
            <a:ext cx="28346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1B39B3F9-2B78-4CDB-BD92-3A36F9F93EF1}"/>
              </a:ext>
            </a:extLst>
          </p:cNvPr>
          <p:cNvCxnSpPr/>
          <p:nvPr/>
        </p:nvCxnSpPr>
        <p:spPr>
          <a:xfrm>
            <a:off x="4002786" y="3696558"/>
            <a:ext cx="374904" cy="7680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58058A30-128D-45B6-8ED7-301A0C2998F8}"/>
              </a:ext>
            </a:extLst>
          </p:cNvPr>
          <p:cNvCxnSpPr/>
          <p:nvPr/>
        </p:nvCxnSpPr>
        <p:spPr>
          <a:xfrm>
            <a:off x="4105656" y="4937760"/>
            <a:ext cx="27203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WebNervous">
            <a:extLst>
              <a:ext uri="{FF2B5EF4-FFF2-40B4-BE49-F238E27FC236}">
                <a16:creationId xmlns:a16="http://schemas.microsoft.com/office/drawing/2014/main" id="{59CDA0E9-8D59-499E-9D21-6678C3116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-26988"/>
            <a:ext cx="9074150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3C8931EE-ECB3-46D2-8297-D8F72C058E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997" y="-66674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altLang="cs-CZ" sz="36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Neurony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6141754F-3D42-46E7-8C3E-72C903635F8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79997" y="1240854"/>
            <a:ext cx="4176713" cy="4679950"/>
          </a:xfrm>
        </p:spPr>
        <p:txBody>
          <a:bodyPr/>
          <a:lstStyle/>
          <a:p>
            <a:pPr eaLnBrk="1" hangingPunct="1"/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vysoce specializované buňky</a:t>
            </a:r>
          </a:p>
          <a:p>
            <a:pPr eaLnBrk="1" hangingPunct="1"/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tělo (perikaryon) </a:t>
            </a:r>
          </a:p>
          <a:p>
            <a:pPr eaLnBrk="1" hangingPunct="1"/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výběžky – neurit (1) 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– dendrit(y)</a:t>
            </a:r>
          </a:p>
          <a:p>
            <a:pPr eaLnBrk="1" hangingPunct="1"/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multipolární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bipolární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pseudounipolární</a:t>
            </a:r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828" name="Picture 4" descr="Nervová tkáň - 1 Typy neuronů">
            <a:extLst>
              <a:ext uri="{FF2B5EF4-FFF2-40B4-BE49-F238E27FC236}">
                <a16:creationId xmlns:a16="http://schemas.microsoft.com/office/drawing/2014/main" id="{811C7284-8208-4CB3-B40F-BC74079EE12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0"/>
            <a:ext cx="46482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ojivové tkáně - 14 Řídké kolagenní vazivo">
            <a:extLst>
              <a:ext uri="{FF2B5EF4-FFF2-40B4-BE49-F238E27FC236}">
                <a16:creationId xmlns:a16="http://schemas.microsoft.com/office/drawing/2014/main" id="{E82CB822-A9D1-4811-A40F-70238833E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50"/>
          <a:stretch>
            <a:fillRect/>
          </a:stretch>
        </p:blipFill>
        <p:spPr bwMode="auto">
          <a:xfrm>
            <a:off x="1565276" y="600075"/>
            <a:ext cx="6156325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4">
            <a:extLst>
              <a:ext uri="{FF2B5EF4-FFF2-40B4-BE49-F238E27FC236}">
                <a16:creationId xmlns:a16="http://schemas.microsoft.com/office/drawing/2014/main" id="{4DB4BD04-5650-4A63-8D61-7C82A6372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72" y="136525"/>
            <a:ext cx="15087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00B050"/>
                </a:solidFill>
              </a:rPr>
              <a:t>Vazivo</a:t>
            </a:r>
          </a:p>
        </p:txBody>
      </p:sp>
      <p:sp>
        <p:nvSpPr>
          <p:cNvPr id="30724" name="Text Box 5">
            <a:extLst>
              <a:ext uri="{FF2B5EF4-FFF2-40B4-BE49-F238E27FC236}">
                <a16:creationId xmlns:a16="http://schemas.microsoft.com/office/drawing/2014/main" id="{77B542AB-BC20-455A-940C-420C8F733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981076"/>
            <a:ext cx="2684462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</a:t>
            </a:r>
            <a:r>
              <a:rPr lang="cs-CZ" altLang="cs-CZ" sz="1900" dirty="0"/>
              <a:t>1- </a:t>
            </a:r>
            <a:r>
              <a:rPr lang="cs-CZ" altLang="cs-CZ" sz="1900" dirty="0">
                <a:solidFill>
                  <a:srgbClr val="3333FF"/>
                </a:solidFill>
              </a:rPr>
              <a:t>fibroblasty</a:t>
            </a:r>
            <a:r>
              <a:rPr lang="cs-CZ" altLang="cs-CZ" sz="19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  2- </a:t>
            </a:r>
            <a:r>
              <a:rPr lang="cs-CZ" altLang="cs-CZ" sz="1900" dirty="0" err="1">
                <a:solidFill>
                  <a:srgbClr val="3333FF"/>
                </a:solidFill>
              </a:rPr>
              <a:t>fibrocyty</a:t>
            </a:r>
            <a:endParaRPr lang="cs-CZ" altLang="cs-CZ" sz="1900" dirty="0">
              <a:solidFill>
                <a:srgbClr val="3333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  3- </a:t>
            </a:r>
            <a:r>
              <a:rPr lang="cs-CZ" altLang="cs-CZ" sz="1900" dirty="0">
                <a:solidFill>
                  <a:srgbClr val="3333FF"/>
                </a:solidFill>
              </a:rPr>
              <a:t>tukové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  4- </a:t>
            </a:r>
            <a:r>
              <a:rPr lang="cs-CZ" altLang="cs-CZ" sz="1900" dirty="0">
                <a:solidFill>
                  <a:srgbClr val="FF0000"/>
                </a:solidFill>
              </a:rPr>
              <a:t>krevní céva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  5- </a:t>
            </a:r>
            <a:r>
              <a:rPr lang="cs-CZ" altLang="cs-CZ" sz="1900" dirty="0">
                <a:solidFill>
                  <a:srgbClr val="FFC000"/>
                </a:solidFill>
              </a:rPr>
              <a:t>makrofág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  6- </a:t>
            </a:r>
            <a:r>
              <a:rPr lang="cs-CZ" altLang="cs-CZ" sz="1900" dirty="0">
                <a:solidFill>
                  <a:srgbClr val="FFC000"/>
                </a:solidFill>
              </a:rPr>
              <a:t>žírné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  7- </a:t>
            </a:r>
            <a:r>
              <a:rPr lang="cs-CZ" altLang="cs-CZ" sz="1900" dirty="0">
                <a:solidFill>
                  <a:srgbClr val="FFC000"/>
                </a:solidFill>
              </a:rPr>
              <a:t>lymfocyt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  8- </a:t>
            </a:r>
            <a:r>
              <a:rPr lang="cs-CZ" altLang="cs-CZ" sz="1900" dirty="0">
                <a:solidFill>
                  <a:srgbClr val="FFC000"/>
                </a:solidFill>
              </a:rPr>
              <a:t>plazmatická buňka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  9- </a:t>
            </a:r>
            <a:r>
              <a:rPr lang="cs-CZ" altLang="cs-CZ" sz="1900" dirty="0">
                <a:solidFill>
                  <a:srgbClr val="FFC000"/>
                </a:solidFill>
              </a:rPr>
              <a:t>bílá krvinka/</a:t>
            </a:r>
            <a:r>
              <a:rPr lang="cs-CZ" altLang="cs-CZ" sz="1900" dirty="0" err="1">
                <a:solidFill>
                  <a:srgbClr val="FFC000"/>
                </a:solidFill>
              </a:rPr>
              <a:t>eosinofil</a:t>
            </a:r>
            <a:r>
              <a:rPr lang="cs-CZ" altLang="cs-CZ" sz="1900" dirty="0">
                <a:solidFill>
                  <a:srgbClr val="FFC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10- </a:t>
            </a:r>
            <a:r>
              <a:rPr lang="cs-CZ" altLang="cs-CZ" sz="1900" dirty="0">
                <a:solidFill>
                  <a:srgbClr val="FFC000"/>
                </a:solidFill>
              </a:rPr>
              <a:t>bílá krvinka/neutrofil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11- </a:t>
            </a:r>
            <a:r>
              <a:rPr lang="cs-CZ" altLang="cs-CZ" sz="1900" dirty="0">
                <a:solidFill>
                  <a:srgbClr val="990000"/>
                </a:solidFill>
              </a:rPr>
              <a:t>základní hmota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12- </a:t>
            </a:r>
            <a:r>
              <a:rPr lang="cs-CZ" altLang="cs-CZ" sz="1900" dirty="0">
                <a:solidFill>
                  <a:srgbClr val="7030A0"/>
                </a:solidFill>
              </a:rPr>
              <a:t>kolagenní vlákna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13- </a:t>
            </a:r>
            <a:r>
              <a:rPr lang="cs-CZ" altLang="cs-CZ" sz="1900" dirty="0">
                <a:solidFill>
                  <a:srgbClr val="7030A0"/>
                </a:solidFill>
              </a:rPr>
              <a:t>retikulární vlákna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14- </a:t>
            </a:r>
            <a:r>
              <a:rPr lang="cs-CZ" altLang="cs-CZ" sz="1900" dirty="0">
                <a:solidFill>
                  <a:srgbClr val="FF0000"/>
                </a:solidFill>
              </a:rPr>
              <a:t>kapilára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15- krvinky v cévě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16- </a:t>
            </a:r>
            <a:r>
              <a:rPr lang="cs-CZ" altLang="cs-CZ" sz="1900" dirty="0">
                <a:solidFill>
                  <a:srgbClr val="7030A0"/>
                </a:solidFill>
              </a:rPr>
              <a:t>elastická vlákna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>
            <a:extLst>
              <a:ext uri="{FF2B5EF4-FFF2-40B4-BE49-F238E27FC236}">
                <a16:creationId xmlns:a16="http://schemas.microsoft.com/office/drawing/2014/main" id="{B2D1D567-E641-4727-B663-FBE96593A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-242888"/>
            <a:ext cx="5003800" cy="710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Text Box 5">
            <a:extLst>
              <a:ext uri="{FF2B5EF4-FFF2-40B4-BE49-F238E27FC236}">
                <a16:creationId xmlns:a16="http://schemas.microsoft.com/office/drawing/2014/main" id="{F0AD6AC4-57EF-40CA-BA02-BEC87907D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9" y="1139825"/>
            <a:ext cx="15527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Recepční oddíl</a:t>
            </a:r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F87378DD-CE72-4885-B6B5-13393E081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775" y="3084513"/>
            <a:ext cx="17061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Transmisní oddíl</a:t>
            </a:r>
          </a:p>
        </p:txBody>
      </p:sp>
      <p:sp>
        <p:nvSpPr>
          <p:cNvPr id="55303" name="Text Box 7">
            <a:extLst>
              <a:ext uri="{FF2B5EF4-FFF2-40B4-BE49-F238E27FC236}">
                <a16:creationId xmlns:a16="http://schemas.microsoft.com/office/drawing/2014/main" id="{2C575A72-701C-4023-A6CA-8A4BB988A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9" y="5748338"/>
            <a:ext cx="14993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Sekreční oddíl</a:t>
            </a:r>
          </a:p>
        </p:txBody>
      </p:sp>
      <p:sp>
        <p:nvSpPr>
          <p:cNvPr id="55304" name="Line 8">
            <a:extLst>
              <a:ext uri="{FF2B5EF4-FFF2-40B4-BE49-F238E27FC236}">
                <a16:creationId xmlns:a16="http://schemas.microsoft.com/office/drawing/2014/main" id="{7E578D59-226A-45F0-AB69-40DE2D8E24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00825" y="5661025"/>
            <a:ext cx="8636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5" name="Line 9">
            <a:extLst>
              <a:ext uri="{FF2B5EF4-FFF2-40B4-BE49-F238E27FC236}">
                <a16:creationId xmlns:a16="http://schemas.microsoft.com/office/drawing/2014/main" id="{191B8765-9D91-4DE9-9B23-ECF5448F5D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47851" y="1700214"/>
            <a:ext cx="6911975" cy="7207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7" name="Line 11">
            <a:extLst>
              <a:ext uri="{FF2B5EF4-FFF2-40B4-BE49-F238E27FC236}">
                <a16:creationId xmlns:a16="http://schemas.microsoft.com/office/drawing/2014/main" id="{665C2690-2374-418F-A5BD-52C77C56581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74825" y="3860801"/>
            <a:ext cx="4826000" cy="18002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8" name="Text Box 12">
            <a:extLst>
              <a:ext uri="{FF2B5EF4-FFF2-40B4-BE49-F238E27FC236}">
                <a16:creationId xmlns:a16="http://schemas.microsoft.com/office/drawing/2014/main" id="{9EFDCF79-C9F8-4A5E-8390-45332C451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92" y="189062"/>
            <a:ext cx="29847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Části neuronu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E998EEF9-617F-4F67-B5F0-A26806AA3D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693" y="214631"/>
            <a:ext cx="7772400" cy="6080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Neuroglie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85DC7BFD-72A9-4E36-823D-6F39CD1021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3693" y="1187831"/>
            <a:ext cx="8208963" cy="53276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dirty="0">
                <a:solidFill>
                  <a:srgbClr val="9933FF"/>
                </a:solidFill>
              </a:rPr>
              <a:t>centrální:</a:t>
            </a:r>
            <a:r>
              <a:rPr lang="cs-CZ" altLang="cs-CZ" dirty="0"/>
              <a:t> </a:t>
            </a:r>
          </a:p>
          <a:p>
            <a:pPr eaLnBrk="1" hangingPunct="1"/>
            <a:r>
              <a:rPr lang="cs-CZ" altLang="cs-CZ" dirty="0"/>
              <a:t>astrocyty – hematoencefalická bariéra,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                izolace a opora neuronů</a:t>
            </a:r>
          </a:p>
          <a:p>
            <a:pPr eaLnBrk="1" hangingPunct="1"/>
            <a:r>
              <a:rPr lang="cs-CZ" altLang="cs-CZ" dirty="0" err="1"/>
              <a:t>oligodendrocyty</a:t>
            </a:r>
            <a:r>
              <a:rPr lang="cs-CZ" altLang="cs-CZ" dirty="0"/>
              <a:t> – myelin </a:t>
            </a:r>
          </a:p>
          <a:p>
            <a:pPr eaLnBrk="1" hangingPunct="1"/>
            <a:r>
              <a:rPr lang="cs-CZ" altLang="cs-CZ" dirty="0"/>
              <a:t>mikroglie – fagocytóza </a:t>
            </a:r>
          </a:p>
          <a:p>
            <a:pPr eaLnBrk="1" hangingPunct="1"/>
            <a:r>
              <a:rPr lang="cs-CZ" altLang="cs-CZ" dirty="0"/>
              <a:t>Ependym – vystýlá dutiny CNS  </a:t>
            </a:r>
          </a:p>
          <a:p>
            <a:pPr eaLnBrk="1" hangingPunct="1">
              <a:buFontTx/>
              <a:buNone/>
            </a:pPr>
            <a:r>
              <a:rPr lang="cs-CZ" altLang="cs-CZ" b="1" dirty="0">
                <a:solidFill>
                  <a:srgbClr val="9933FF"/>
                </a:solidFill>
              </a:rPr>
              <a:t>periferní:</a:t>
            </a:r>
            <a:r>
              <a:rPr lang="cs-CZ" altLang="cs-CZ" dirty="0"/>
              <a:t> </a:t>
            </a:r>
          </a:p>
          <a:p>
            <a:pPr eaLnBrk="1" hangingPunct="1"/>
            <a:r>
              <a:rPr lang="cs-CZ" altLang="cs-CZ" dirty="0" err="1"/>
              <a:t>Schwannovy</a:t>
            </a:r>
            <a:r>
              <a:rPr lang="cs-CZ" altLang="cs-CZ" dirty="0"/>
              <a:t> buňky – myelin </a:t>
            </a:r>
          </a:p>
          <a:p>
            <a:pPr eaLnBrk="1" hangingPunct="1"/>
            <a:r>
              <a:rPr lang="cs-CZ" altLang="cs-CZ" dirty="0"/>
              <a:t>satelitové buňky – izolace a opora neuronů</a:t>
            </a:r>
          </a:p>
        </p:txBody>
      </p:sp>
    </p:spTree>
  </p:cSld>
  <p:clrMapOvr>
    <a:masterClrMapping/>
  </p:clrMapOvr>
  <p:transition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>
            <a:extLst>
              <a:ext uri="{FF2B5EF4-FFF2-40B4-BE49-F238E27FC236}">
                <a16:creationId xmlns:a16="http://schemas.microsoft.com/office/drawing/2014/main" id="{FE0010C7-E5A9-40DB-AE3A-AB64D8DB0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5913"/>
            <a:ext cx="9144000" cy="748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5">
            <a:extLst>
              <a:ext uri="{FF2B5EF4-FFF2-40B4-BE49-F238E27FC236}">
                <a16:creationId xmlns:a16="http://schemas.microsoft.com/office/drawing/2014/main" id="{FB6A4FD0-4599-4EB0-9EB5-3BB83BB89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068639"/>
            <a:ext cx="1692275" cy="28892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>
              <a:solidFill>
                <a:srgbClr val="00FF00"/>
              </a:solidFill>
            </a:endParaRPr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E564BF77-DE54-4732-98B2-7D3D8ADD3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014" y="620713"/>
            <a:ext cx="1042987" cy="360362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51" name="Rectangle 7">
            <a:extLst>
              <a:ext uri="{FF2B5EF4-FFF2-40B4-BE49-F238E27FC236}">
                <a16:creationId xmlns:a16="http://schemas.microsoft.com/office/drawing/2014/main" id="{6248DC9E-E07E-4D83-891F-1209083D9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014" y="2492376"/>
            <a:ext cx="1042987" cy="36036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52" name="Rectangle 8">
            <a:extLst>
              <a:ext uri="{FF2B5EF4-FFF2-40B4-BE49-F238E27FC236}">
                <a16:creationId xmlns:a16="http://schemas.microsoft.com/office/drawing/2014/main" id="{2B4ACBFA-E5E6-49A2-A8C2-E18DCCF90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014" y="4437063"/>
            <a:ext cx="1042987" cy="4318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53" name="Text Box 9">
            <a:extLst>
              <a:ext uri="{FF2B5EF4-FFF2-40B4-BE49-F238E27FC236}">
                <a16:creationId xmlns:a16="http://schemas.microsoft.com/office/drawing/2014/main" id="{5480B9CC-BE67-44FF-82A4-C6F647DAC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333376"/>
            <a:ext cx="2001838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1">
                <a:solidFill>
                  <a:srgbClr val="00FF00"/>
                </a:solidFill>
              </a:rPr>
              <a:t>CENTRAL GLIA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A2455BCC-077A-475F-816F-625DAE350F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6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Obaly axonů (neuritů)</a:t>
            </a:r>
          </a:p>
        </p:txBody>
      </p:sp>
      <p:pic>
        <p:nvPicPr>
          <p:cNvPr id="101380" name="Picture 4">
            <a:extLst>
              <a:ext uri="{FF2B5EF4-FFF2-40B4-BE49-F238E27FC236}">
                <a16:creationId xmlns:a16="http://schemas.microsoft.com/office/drawing/2014/main" id="{F31E93B3-C3E9-4604-B00C-43CBE655E48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4" y="4221163"/>
            <a:ext cx="4110037" cy="2609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1382" name="Picture 6">
            <a:extLst>
              <a:ext uri="{FF2B5EF4-FFF2-40B4-BE49-F238E27FC236}">
                <a16:creationId xmlns:a16="http://schemas.microsoft.com/office/drawing/2014/main" id="{73BDE563-BD33-46DD-B740-E61C0DF4FC5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1484313"/>
            <a:ext cx="4038600" cy="2520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84" name="Text Box 8">
            <a:extLst>
              <a:ext uri="{FF2B5EF4-FFF2-40B4-BE49-F238E27FC236}">
                <a16:creationId xmlns:a16="http://schemas.microsoft.com/office/drawing/2014/main" id="{1CC0A64C-4720-485C-9DF9-DAE9826D5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2133600"/>
            <a:ext cx="439261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/>
              <a:t>Schwannovy b. (</a:t>
            </a:r>
            <a:r>
              <a:rPr lang="cs-CZ" altLang="cs-CZ" sz="2400" b="1" u="sng"/>
              <a:t>v PNS</a:t>
            </a:r>
            <a:r>
              <a:rPr lang="cs-CZ" altLang="cs-CZ" sz="2400" b="1"/>
              <a:t>)</a:t>
            </a:r>
          </a:p>
          <a:p>
            <a:endParaRPr lang="cs-CZ" altLang="cs-CZ" sz="2400" b="1"/>
          </a:p>
          <a:p>
            <a:endParaRPr lang="cs-CZ" altLang="cs-CZ" sz="2400" b="1"/>
          </a:p>
          <a:p>
            <a:endParaRPr lang="cs-CZ" altLang="cs-CZ" sz="2400" b="1"/>
          </a:p>
          <a:p>
            <a:r>
              <a:rPr lang="cs-CZ" altLang="cs-CZ" sz="2400" b="1"/>
              <a:t>Myelin</a:t>
            </a:r>
          </a:p>
          <a:p>
            <a:endParaRPr lang="cs-CZ" altLang="cs-CZ" sz="2400" b="1"/>
          </a:p>
          <a:p>
            <a:endParaRPr lang="cs-CZ" altLang="cs-CZ" sz="2400" b="1"/>
          </a:p>
          <a:p>
            <a:endParaRPr lang="cs-CZ" altLang="cs-CZ" sz="2400" b="1"/>
          </a:p>
          <a:p>
            <a:r>
              <a:rPr lang="cs-CZ" altLang="cs-CZ" sz="2400" b="1"/>
              <a:t>Oligodendrocyty (</a:t>
            </a:r>
            <a:r>
              <a:rPr lang="cs-CZ" altLang="cs-CZ" sz="2400" b="1" u="sng"/>
              <a:t>v CNS</a:t>
            </a:r>
            <a:r>
              <a:rPr lang="cs-CZ" altLang="cs-CZ" sz="2400" b="1"/>
              <a:t>)</a:t>
            </a:r>
          </a:p>
          <a:p>
            <a:endParaRPr lang="cs-CZ" altLang="cs-CZ" sz="2400" b="1"/>
          </a:p>
        </p:txBody>
      </p:sp>
      <p:sp>
        <p:nvSpPr>
          <p:cNvPr id="101385" name="Line 9">
            <a:extLst>
              <a:ext uri="{FF2B5EF4-FFF2-40B4-BE49-F238E27FC236}">
                <a16:creationId xmlns:a16="http://schemas.microsoft.com/office/drawing/2014/main" id="{C8DDEDA6-9280-4947-A12D-D446E0D5F83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4113" y="2708276"/>
            <a:ext cx="0" cy="792163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1386" name="Line 10">
            <a:extLst>
              <a:ext uri="{FF2B5EF4-FFF2-40B4-BE49-F238E27FC236}">
                <a16:creationId xmlns:a16="http://schemas.microsoft.com/office/drawing/2014/main" id="{1310E681-26D0-45D9-B760-C6A03311C2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24113" y="4221163"/>
            <a:ext cx="0" cy="792162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1387" name="Line 11">
            <a:extLst>
              <a:ext uri="{FF2B5EF4-FFF2-40B4-BE49-F238E27FC236}">
                <a16:creationId xmlns:a16="http://schemas.microsoft.com/office/drawing/2014/main" id="{1D95C6D8-5D5C-4CFF-BF31-9BE25CA815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16276" y="2708276"/>
            <a:ext cx="1223963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1388" name="Line 12">
            <a:extLst>
              <a:ext uri="{FF2B5EF4-FFF2-40B4-BE49-F238E27FC236}">
                <a16:creationId xmlns:a16="http://schemas.microsoft.com/office/drawing/2014/main" id="{80FF99AB-29B4-4546-AD0C-DD28459C4A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5" y="3860801"/>
            <a:ext cx="1366838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Nervová tkáň - 19 Obaly nervových výběžků">
            <a:extLst>
              <a:ext uri="{FF2B5EF4-FFF2-40B4-BE49-F238E27FC236}">
                <a16:creationId xmlns:a16="http://schemas.microsoft.com/office/drawing/2014/main" id="{68D25E74-517C-49E5-AAFC-CC101A471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38100"/>
            <a:ext cx="4427537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3">
            <a:extLst>
              <a:ext uri="{FF2B5EF4-FFF2-40B4-BE49-F238E27FC236}">
                <a16:creationId xmlns:a16="http://schemas.microsoft.com/office/drawing/2014/main" id="{1D406E59-C44D-4F4A-92DF-4EF7394D2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579" y="788981"/>
            <a:ext cx="4716463" cy="254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Obaly nervových vláken (axonů)</a:t>
            </a:r>
          </a:p>
          <a:p>
            <a:pPr eaLnBrk="1" hangingPunct="1">
              <a:defRPr/>
            </a:pPr>
            <a:endParaRPr lang="cs-CZ" altLang="cs-CZ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A: myelinová pochva – CNS, PNS (Ranvierovy zářezy, internodia) </a:t>
            </a:r>
          </a:p>
          <a:p>
            <a:pPr eaLnBrk="1" hangingPunct="1">
              <a:defRPr/>
            </a:pPr>
            <a:endParaRPr lang="cs-CZ" altLang="cs-CZ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B: </a:t>
            </a:r>
            <a:r>
              <a:rPr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Schwannova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pochva (</a:t>
            </a:r>
            <a:r>
              <a:rPr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neurilema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 - PNS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/>
            </a:pPr>
            <a:endParaRPr lang="cs-CZ" altLang="cs-CZ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9876" name="Text Box 4">
            <a:extLst>
              <a:ext uri="{FF2B5EF4-FFF2-40B4-BE49-F238E27FC236}">
                <a16:creationId xmlns:a16="http://schemas.microsoft.com/office/drawing/2014/main" id="{E98F3E06-7A53-4D29-BC7D-8EF4B5FE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5583238"/>
            <a:ext cx="446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Image_000447_upr kopie">
            <a:extLst>
              <a:ext uri="{FF2B5EF4-FFF2-40B4-BE49-F238E27FC236}">
                <a16:creationId xmlns:a16="http://schemas.microsoft.com/office/drawing/2014/main" id="{74B99CF2-BC7C-46F5-8143-5CB96F556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1" y="231776"/>
            <a:ext cx="8583613" cy="64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3">
            <a:extLst>
              <a:ext uri="{FF2B5EF4-FFF2-40B4-BE49-F238E27FC236}">
                <a16:creationId xmlns:a16="http://schemas.microsoft.com/office/drawing/2014/main" id="{EBC5E4A3-1EEE-4194-9FE0-58E4D20C3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260351"/>
            <a:ext cx="477202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2" name="Picture 4">
            <a:extLst>
              <a:ext uri="{FF2B5EF4-FFF2-40B4-BE49-F238E27FC236}">
                <a16:creationId xmlns:a16="http://schemas.microsoft.com/office/drawing/2014/main" id="{030B236E-A474-4274-82A6-F6C6D2E4D3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8255">
            <a:off x="4029076" y="1608138"/>
            <a:ext cx="647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5">
            <a:extLst>
              <a:ext uri="{FF2B5EF4-FFF2-40B4-BE49-F238E27FC236}">
                <a16:creationId xmlns:a16="http://schemas.microsoft.com/office/drawing/2014/main" id="{F6882DD7-FA1E-48FF-BFA1-24577DF458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8255">
            <a:off x="7124701" y="3479801"/>
            <a:ext cx="647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4" name="Picture 6">
            <a:extLst>
              <a:ext uri="{FF2B5EF4-FFF2-40B4-BE49-F238E27FC236}">
                <a16:creationId xmlns:a16="http://schemas.microsoft.com/office/drawing/2014/main" id="{14853A3E-F6B2-4C88-A7DC-1F49C1355C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8255">
            <a:off x="5037138" y="4703763"/>
            <a:ext cx="647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5" name="Picture 7">
            <a:extLst>
              <a:ext uri="{FF2B5EF4-FFF2-40B4-BE49-F238E27FC236}">
                <a16:creationId xmlns:a16="http://schemas.microsoft.com/office/drawing/2014/main" id="{64A81CB6-E7A0-4EA9-93E7-CB550064E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8255">
            <a:off x="7413626" y="5495926"/>
            <a:ext cx="647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6" name="Text Box 8">
            <a:extLst>
              <a:ext uri="{FF2B5EF4-FFF2-40B4-BE49-F238E27FC236}">
                <a16:creationId xmlns:a16="http://schemas.microsoft.com/office/drawing/2014/main" id="{EB3ACBB1-3612-4675-BA50-8D1CCA686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188914"/>
            <a:ext cx="3476625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cs-CZ" altLang="cs-CZ" b="1" dirty="0">
                <a:solidFill>
                  <a:srgbClr val="000000"/>
                </a:solidFill>
              </a:rPr>
              <a:t>Ranvierovy zářezy</a:t>
            </a:r>
          </a:p>
          <a:p>
            <a:endParaRPr lang="cs-CZ" altLang="cs-CZ" b="1" dirty="0">
              <a:solidFill>
                <a:srgbClr val="000000"/>
              </a:solidFill>
            </a:endParaRPr>
          </a:p>
          <a:p>
            <a:r>
              <a:rPr lang="cs-CZ" altLang="cs-CZ" b="1" dirty="0">
                <a:solidFill>
                  <a:srgbClr val="000000"/>
                </a:solidFill>
              </a:rPr>
              <a:t>- </a:t>
            </a:r>
            <a:r>
              <a:rPr lang="cs-CZ" altLang="cs-CZ" b="1" dirty="0" err="1">
                <a:solidFill>
                  <a:srgbClr val="000000"/>
                </a:solidFill>
              </a:rPr>
              <a:t>saltatorní</a:t>
            </a:r>
            <a:r>
              <a:rPr lang="cs-CZ" altLang="cs-CZ" b="1" dirty="0">
                <a:solidFill>
                  <a:srgbClr val="000000"/>
                </a:solidFill>
              </a:rPr>
              <a:t> vedení (skokem)</a:t>
            </a:r>
          </a:p>
        </p:txBody>
      </p:sp>
      <p:pic>
        <p:nvPicPr>
          <p:cNvPr id="104457" name="Picture 9" descr="A damaged nerve signal">
            <a:extLst>
              <a:ext uri="{FF2B5EF4-FFF2-40B4-BE49-F238E27FC236}">
                <a16:creationId xmlns:a16="http://schemas.microsoft.com/office/drawing/2014/main" id="{8D7890DD-E810-4C88-92C4-4F7B68B7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73688"/>
            <a:ext cx="3276600" cy="148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7F59A9DA-59E9-42E0-8D5D-1D2F39A573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9288" y="243777"/>
            <a:ext cx="8229600" cy="10080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Synapse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BC2F5499-6950-4300-B549-30D8E9BEF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9288" y="1416843"/>
            <a:ext cx="10372344" cy="5197379"/>
          </a:xfrm>
        </p:spPr>
        <p:txBody>
          <a:bodyPr>
            <a:normAutofit/>
          </a:bodyPr>
          <a:lstStyle/>
          <a:p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slouží k jednosměrnému převodu vzruchu (přenosu signálu) mezi 2 neurony nebo neuronem a efektorovou b.(př. žlázová, svalová)</a:t>
            </a:r>
          </a:p>
          <a:p>
            <a:pPr eaLnBrk="1" hangingPunct="1"/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rozlišujeme: </a:t>
            </a:r>
            <a:r>
              <a:rPr lang="cs-CZ" altLang="cs-CZ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chemické</a:t>
            </a:r>
            <a:r>
              <a:rPr lang="cs-CZ" alt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synapse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 mediátory: 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acetylcholin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adrenalin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noradrenalin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dopamin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serotonin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aminokyseliny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(GABA, glycin, k.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glutamová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nízkomolekulární peptidy)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cs-CZ" altLang="cs-CZ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elektrické </a:t>
            </a:r>
            <a:r>
              <a:rPr lang="cs-CZ" alt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synapse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44650A7-0DEE-4E63-8C9B-9130F8B5E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56" y="3644900"/>
            <a:ext cx="32766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Nervová tkáň - 21 Synapse">
            <a:extLst>
              <a:ext uri="{FF2B5EF4-FFF2-40B4-BE49-F238E27FC236}">
                <a16:creationId xmlns:a16="http://schemas.microsoft.com/office/drawing/2014/main" id="{8E12C204-AFF4-44B6-A220-A89CDC83B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15" y="38100"/>
            <a:ext cx="540067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1664CF92-6192-4C19-8018-2F2A1CFF8D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195" y="1539050"/>
            <a:ext cx="2484437" cy="45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5F6433B-3DBB-47B2-B22A-149C3067B815}"/>
              </a:ext>
            </a:extLst>
          </p:cNvPr>
          <p:cNvSpPr txBox="1"/>
          <p:nvPr/>
        </p:nvSpPr>
        <p:spPr>
          <a:xfrm>
            <a:off x="6693408" y="374904"/>
            <a:ext cx="5065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Mechanismus chemické synapse: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8F059070-3ADC-4311-9E60-14A65384D1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260350"/>
            <a:ext cx="7340600" cy="935038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Bu</a:t>
            </a:r>
            <a:r>
              <a:rPr lang="cs-CZ" altLang="cs-CZ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ň</a:t>
            </a:r>
            <a:r>
              <a:rPr lang="cs-CZ" altLang="cs-CZ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ky</a:t>
            </a:r>
            <a:r>
              <a:rPr lang="cs-CZ" altLang="cs-CZ" sz="3600" b="1" dirty="0">
                <a:solidFill>
                  <a:srgbClr val="00B050"/>
                </a:solidFill>
                <a:latin typeface="Arial" panose="020B0604020202020204" pitchFamily="34" charset="0"/>
                <a:ea typeface="Arial Unicode MS" pitchFamily="34" charset="-128"/>
              </a:rPr>
              <a:t> </a:t>
            </a:r>
            <a:r>
              <a:rPr lang="cs-CZ" altLang="cs-CZ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vaziva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FE614B9-5746-43E5-8C52-D0890BCEE05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19288" y="1196975"/>
            <a:ext cx="4100512" cy="5327650"/>
          </a:xfrm>
        </p:spPr>
        <p:txBody>
          <a:bodyPr/>
          <a:lstStyle/>
          <a:p>
            <a:pPr marL="533400" indent="-533400">
              <a:spcBef>
                <a:spcPct val="40000"/>
              </a:spcBef>
              <a:buNone/>
            </a:pPr>
            <a:r>
              <a:rPr lang="cs-CZ" altLang="cs-CZ" sz="3200" b="1" dirty="0">
                <a:solidFill>
                  <a:srgbClr val="3333FF"/>
                </a:solidFill>
                <a:latin typeface="Arial" panose="020B0604020202020204" pitchFamily="34" charset="0"/>
                <a:ea typeface="Arial Unicode MS" pitchFamily="34" charset="-128"/>
              </a:rPr>
              <a:t>fixní:</a:t>
            </a:r>
            <a:r>
              <a:rPr lang="cs-CZ" altLang="cs-CZ" sz="3200" dirty="0">
                <a:solidFill>
                  <a:srgbClr val="3333FF"/>
                </a:solidFill>
                <a:latin typeface="Arial" panose="020B0604020202020204" pitchFamily="34" charset="0"/>
                <a:ea typeface="Arial Unicode MS" pitchFamily="34" charset="-128"/>
              </a:rPr>
              <a:t> </a:t>
            </a:r>
            <a:endParaRPr lang="cs-CZ" altLang="cs-CZ" sz="3200"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marL="533400" indent="-533400">
              <a:spcBef>
                <a:spcPct val="40000"/>
              </a:spcBef>
              <a:buClr>
                <a:schemeClr val="tx1"/>
              </a:buClr>
              <a:buFontTx/>
              <a:buAutoNum type="arabicPeriod"/>
            </a:pPr>
            <a:r>
              <a:rPr lang="cs-CZ" altLang="cs-CZ" sz="3200" dirty="0" err="1">
                <a:latin typeface="Arial" panose="020B0604020202020204" pitchFamily="34" charset="0"/>
                <a:ea typeface="Arial Unicode MS" pitchFamily="34" charset="-128"/>
              </a:rPr>
              <a:t>fibrocyty</a:t>
            </a: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 (fibroblasty) </a:t>
            </a:r>
            <a:endParaRPr lang="cs-CZ" altLang="cs-CZ" sz="3200" dirty="0">
              <a:latin typeface="Arial" panose="020B0604020202020204" pitchFamily="34" charset="0"/>
            </a:endParaRPr>
          </a:p>
          <a:p>
            <a:pPr marL="533400" indent="-533400">
              <a:spcBef>
                <a:spcPct val="50000"/>
              </a:spcBef>
              <a:buClr>
                <a:schemeClr val="tx1"/>
              </a:buClr>
              <a:buFontTx/>
              <a:buAutoNum type="arabicPeriod"/>
            </a:pP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retikulární b</a:t>
            </a:r>
            <a:r>
              <a:rPr lang="cs-CZ" altLang="cs-CZ" sz="3200" dirty="0">
                <a:latin typeface="Arial" panose="020B0604020202020204" pitchFamily="34" charset="0"/>
              </a:rPr>
              <a:t>.</a:t>
            </a:r>
          </a:p>
          <a:p>
            <a:pPr marL="533400" indent="-533400">
              <a:spcBef>
                <a:spcPct val="50000"/>
              </a:spcBef>
              <a:buClr>
                <a:schemeClr val="tx1"/>
              </a:buClr>
              <a:buFontTx/>
              <a:buAutoNum type="arabicPeriod"/>
            </a:pP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pigmentové b</a:t>
            </a:r>
            <a:r>
              <a:rPr lang="cs-CZ" altLang="cs-CZ" sz="3200" dirty="0">
                <a:latin typeface="Arial" panose="020B0604020202020204" pitchFamily="34" charset="0"/>
              </a:rPr>
              <a:t>.</a:t>
            </a:r>
          </a:p>
          <a:p>
            <a:pPr marL="533400" indent="-533400">
              <a:spcBef>
                <a:spcPct val="50000"/>
              </a:spcBef>
              <a:buClr>
                <a:schemeClr val="tx1"/>
              </a:buClr>
              <a:buFontTx/>
              <a:buAutoNum type="arabicPeriod"/>
            </a:pP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tukové b</a:t>
            </a:r>
            <a:r>
              <a:rPr lang="cs-CZ" altLang="cs-CZ" sz="3200" dirty="0">
                <a:latin typeface="Arial" panose="020B0604020202020204" pitchFamily="34" charset="0"/>
              </a:rPr>
              <a:t>.</a:t>
            </a:r>
          </a:p>
          <a:p>
            <a:pPr marL="533400" indent="-533400">
              <a:spcBef>
                <a:spcPct val="40000"/>
              </a:spcBef>
              <a:buClr>
                <a:schemeClr val="tx1"/>
              </a:buClr>
              <a:buFontTx/>
              <a:buAutoNum type="arabicPeriod"/>
            </a:pP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nediferencované mezenchymové b</a:t>
            </a:r>
            <a:r>
              <a:rPr lang="cs-CZ" altLang="cs-CZ" sz="3200" dirty="0">
                <a:latin typeface="Arial" panose="020B0604020202020204" pitchFamily="34" charset="0"/>
              </a:rPr>
              <a:t>.</a:t>
            </a:r>
            <a:endParaRPr lang="cs-CZ" altLang="cs-CZ" sz="3200" dirty="0"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08CAB358-025A-45A2-9A63-422A8A1AEDB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808664" y="1196975"/>
            <a:ext cx="4859337" cy="5327650"/>
          </a:xfrm>
        </p:spPr>
        <p:txBody>
          <a:bodyPr/>
          <a:lstStyle/>
          <a:p>
            <a:pPr marL="533400" indent="-533400">
              <a:spcBef>
                <a:spcPct val="40000"/>
              </a:spcBef>
              <a:buNone/>
            </a:pPr>
            <a:r>
              <a:rPr lang="cs-CZ" altLang="cs-CZ" sz="3200" b="1" dirty="0">
                <a:solidFill>
                  <a:srgbClr val="FFC000"/>
                </a:solidFill>
                <a:latin typeface="Arial" panose="020B0604020202020204" pitchFamily="34" charset="0"/>
                <a:ea typeface="Arial Unicode MS" pitchFamily="34" charset="-128"/>
              </a:rPr>
              <a:t>bloudivé:</a:t>
            </a:r>
          </a:p>
          <a:p>
            <a:pPr marL="533400" indent="-533400">
              <a:spcBef>
                <a:spcPct val="40000"/>
              </a:spcBef>
              <a:buClr>
                <a:schemeClr val="tx1"/>
              </a:buClr>
              <a:buFontTx/>
              <a:buAutoNum type="arabicPeriod"/>
            </a:pP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histiocyty (makrofágy),</a:t>
            </a:r>
            <a:endParaRPr lang="cs-CZ" altLang="cs-CZ" sz="3200" dirty="0">
              <a:latin typeface="Arial" panose="020B0604020202020204" pitchFamily="34" charset="0"/>
            </a:endParaRPr>
          </a:p>
          <a:p>
            <a:pPr marL="533400" indent="-533400">
              <a:spcBef>
                <a:spcPct val="45000"/>
              </a:spcBef>
              <a:buClr>
                <a:schemeClr val="tx1"/>
              </a:buClr>
              <a:buFontTx/>
              <a:buAutoNum type="arabicPeriod"/>
            </a:pP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žírné </a:t>
            </a:r>
            <a:r>
              <a:rPr lang="cs-CZ" altLang="cs-CZ" sz="3200" dirty="0">
                <a:latin typeface="Arial" panose="020B0604020202020204" pitchFamily="34" charset="0"/>
              </a:rPr>
              <a:t>b. </a:t>
            </a: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(</a:t>
            </a:r>
            <a:r>
              <a:rPr lang="cs-CZ" altLang="cs-CZ" sz="3200" dirty="0" err="1">
                <a:latin typeface="Arial" panose="020B0604020202020204" pitchFamily="34" charset="0"/>
                <a:ea typeface="Arial Unicode MS" pitchFamily="34" charset="-128"/>
              </a:rPr>
              <a:t>heparinocyty</a:t>
            </a: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)</a:t>
            </a:r>
            <a:endParaRPr lang="cs-CZ" altLang="cs-CZ" sz="3200" dirty="0">
              <a:latin typeface="Arial" panose="020B0604020202020204" pitchFamily="34" charset="0"/>
            </a:endParaRPr>
          </a:p>
          <a:p>
            <a:pPr marL="533400" indent="-533400">
              <a:spcBef>
                <a:spcPct val="45000"/>
              </a:spcBef>
              <a:buClr>
                <a:schemeClr val="tx1"/>
              </a:buClr>
              <a:buFontTx/>
              <a:buAutoNum type="arabicPeriod"/>
            </a:pP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plazmatické b</a:t>
            </a:r>
            <a:r>
              <a:rPr lang="cs-CZ" altLang="cs-CZ" sz="3200" dirty="0">
                <a:latin typeface="Arial" panose="020B0604020202020204" pitchFamily="34" charset="0"/>
              </a:rPr>
              <a:t>.</a:t>
            </a:r>
          </a:p>
          <a:p>
            <a:pPr marL="533400" indent="-533400">
              <a:spcBef>
                <a:spcPct val="50000"/>
              </a:spcBef>
              <a:buClr>
                <a:schemeClr val="tx1"/>
              </a:buClr>
              <a:buFontTx/>
              <a:buAutoNum type="arabicPeriod"/>
            </a:pP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bílé krvinky</a:t>
            </a:r>
            <a:r>
              <a:rPr lang="cs-CZ" altLang="cs-CZ" sz="3200" dirty="0">
                <a:latin typeface="Arial" panose="020B0604020202020204" pitchFamily="34" charset="0"/>
              </a:rPr>
              <a:t> (</a:t>
            </a: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lymfocyty, eozinofilní </a:t>
            </a:r>
            <a:r>
              <a:rPr lang="cs-CZ" altLang="cs-CZ" sz="3200" dirty="0">
                <a:latin typeface="Arial" panose="020B0604020202020204" pitchFamily="34" charset="0"/>
              </a:rPr>
              <a:t>g</a:t>
            </a: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ranulocyty</a:t>
            </a: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</a:rPr>
              <a:t>)</a:t>
            </a:r>
          </a:p>
          <a:p>
            <a:pPr marL="533400" indent="-533400">
              <a:spcBef>
                <a:spcPct val="40000"/>
              </a:spcBef>
            </a:pPr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557B5BC1-34A6-4A0A-B150-3F38D8F6BD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22223"/>
            <a:ext cx="7772400" cy="980983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Typy vaziva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0AE6AF8-0EC4-445E-8D0D-E5DF0F9557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4736" y="2414016"/>
            <a:ext cx="7772400" cy="4429315"/>
          </a:xfrm>
        </p:spPr>
        <p:txBody>
          <a:bodyPr>
            <a:normAutofit/>
          </a:bodyPr>
          <a:lstStyle/>
          <a:p>
            <a:r>
              <a:rPr lang="cs-CZ" altLang="cs-CZ" sz="2400" b="1" dirty="0">
                <a:latin typeface="Arial" panose="020B0604020202020204" pitchFamily="34" charset="0"/>
              </a:rPr>
              <a:t>rosolovité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dirty="0">
                <a:latin typeface="Arial" panose="020B0604020202020204" pitchFamily="34" charset="0"/>
              </a:rPr>
              <a:t>                       </a:t>
            </a:r>
            <a:r>
              <a:rPr lang="cs-CZ" altLang="cs-CZ" sz="2400" dirty="0">
                <a:latin typeface="Arial" panose="020B0604020202020204" pitchFamily="34" charset="0"/>
              </a:rPr>
              <a:t>řídké</a:t>
            </a:r>
            <a:endParaRPr lang="cs-CZ" altLang="cs-CZ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latin typeface="Arial Unicode MS" pitchFamily="34" charset="-128"/>
                <a:ea typeface="Arial Unicode MS" pitchFamily="34" charset="-128"/>
              </a:rPr>
              <a:t>kolagenní</a:t>
            </a:r>
            <a:r>
              <a:rPr lang="cs-CZ" altLang="cs-CZ" sz="2400" b="1" dirty="0">
                <a:latin typeface="Arial" panose="020B0604020202020204" pitchFamily="34" charset="0"/>
              </a:rPr>
              <a:t>                      </a:t>
            </a:r>
            <a:r>
              <a:rPr lang="cs-CZ" altLang="cs-CZ" sz="2400" dirty="0">
                <a:latin typeface="Arial" panose="020B0604020202020204" pitchFamily="34" charset="0"/>
              </a:rPr>
              <a:t>uspořádané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                          husté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                                          neuspořádané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latin typeface="Arial Unicode MS" pitchFamily="34" charset="-128"/>
                <a:ea typeface="Arial Unicode MS" pitchFamily="34" charset="-128"/>
              </a:rPr>
              <a:t>elastické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latin typeface="Arial Unicode MS" pitchFamily="34" charset="-128"/>
                <a:ea typeface="Arial Unicode MS" pitchFamily="34" charset="-128"/>
              </a:rPr>
              <a:t>retikulární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latin typeface="Arial Unicode MS" pitchFamily="34" charset="-128"/>
                <a:ea typeface="Arial Unicode MS" pitchFamily="34" charset="-128"/>
              </a:rPr>
              <a:t>tuková tkáň</a:t>
            </a:r>
            <a:r>
              <a:rPr lang="cs-CZ" altLang="cs-CZ" sz="2400" b="1" dirty="0">
                <a:latin typeface="Arial" panose="020B0604020202020204" pitchFamily="34" charset="0"/>
              </a:rPr>
              <a:t>     </a:t>
            </a:r>
            <a:r>
              <a:rPr lang="cs-CZ" altLang="cs-CZ" sz="2400" dirty="0">
                <a:latin typeface="Arial" panose="020B0604020202020204" pitchFamily="34" charset="0"/>
              </a:rPr>
              <a:t>    bílá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                          </a:t>
            </a:r>
            <a:r>
              <a:rPr lang="cs-CZ" altLang="cs-CZ" sz="2400" dirty="0">
                <a:latin typeface="Arial" panose="020B0604020202020204" pitchFamily="34" charset="0"/>
              </a:rPr>
              <a:t>      hnědá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  <p:sp>
        <p:nvSpPr>
          <p:cNvPr id="34820" name="Line 4">
            <a:extLst>
              <a:ext uri="{FF2B5EF4-FFF2-40B4-BE49-F238E27FC236}">
                <a16:creationId xmlns:a16="http://schemas.microsoft.com/office/drawing/2014/main" id="{0A070D7B-80E4-4634-B35E-94384D437C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99285" y="3199543"/>
            <a:ext cx="431800" cy="310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1" name="Line 5">
            <a:extLst>
              <a:ext uri="{FF2B5EF4-FFF2-40B4-BE49-F238E27FC236}">
                <a16:creationId xmlns:a16="http://schemas.microsoft.com/office/drawing/2014/main" id="{5CAC2EE4-205F-498C-BB14-FDE49A8C1CA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1721" y="3655887"/>
            <a:ext cx="431800" cy="3768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2" name="Line 6">
            <a:extLst>
              <a:ext uri="{FF2B5EF4-FFF2-40B4-BE49-F238E27FC236}">
                <a16:creationId xmlns:a16="http://schemas.microsoft.com/office/drawing/2014/main" id="{05B6A558-0C7F-4199-AA01-212F5208E7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0806" y="3655885"/>
            <a:ext cx="431800" cy="2934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3" name="Line 7">
            <a:extLst>
              <a:ext uri="{FF2B5EF4-FFF2-40B4-BE49-F238E27FC236}">
                <a16:creationId xmlns:a16="http://schemas.microsoft.com/office/drawing/2014/main" id="{BEA95220-1ECF-4B5F-99E8-2E9FF179C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0806" y="4091591"/>
            <a:ext cx="431800" cy="3768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4" name="Line 8">
            <a:extLst>
              <a:ext uri="{FF2B5EF4-FFF2-40B4-BE49-F238E27FC236}">
                <a16:creationId xmlns:a16="http://schemas.microsoft.com/office/drawing/2014/main" id="{25ACFCC6-245A-4ABC-8B75-1D725BD7A5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0850" y="586949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5" name="Line 9">
            <a:extLst>
              <a:ext uri="{FF2B5EF4-FFF2-40B4-BE49-F238E27FC236}">
                <a16:creationId xmlns:a16="http://schemas.microsoft.com/office/drawing/2014/main" id="{E001FF75-0059-4821-AE89-2E56FB887BD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5185" y="5952173"/>
            <a:ext cx="628903" cy="3768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85E7788-FD7D-4A56-91BC-D33466C0020B}"/>
              </a:ext>
            </a:extLst>
          </p:cNvPr>
          <p:cNvSpPr txBox="1"/>
          <p:nvPr/>
        </p:nvSpPr>
        <p:spPr>
          <a:xfrm>
            <a:off x="554736" y="1022769"/>
            <a:ext cx="114239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závisí na poměru a uspořádání buněk, vláken a základní amorfní hmoty: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základní hmota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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„měkká konzistence“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vlákna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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„tuhá konzistence“</a:t>
            </a:r>
          </a:p>
          <a:p>
            <a:endParaRPr lang="cs-CZ" altLang="cs-CZ" dirty="0"/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  <a:p>
            <a:endParaRPr lang="cs-CZ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92CEE0D6-8ED9-423E-9B23-7D6F75B8F8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58750"/>
            <a:ext cx="8686800" cy="1258888"/>
          </a:xfrm>
        </p:spPr>
        <p:txBody>
          <a:bodyPr/>
          <a:lstStyle/>
          <a:p>
            <a:pPr algn="l"/>
            <a:r>
              <a:rPr lang="cs-CZ" altLang="cs-CZ" dirty="0"/>
              <a:t> </a:t>
            </a:r>
            <a:r>
              <a:rPr lang="cs-CZ" altLang="cs-C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Mezenchym</a:t>
            </a:r>
            <a:r>
              <a:rPr lang="cs-CZ" altLang="cs-CZ" dirty="0"/>
              <a:t>                    </a:t>
            </a:r>
            <a:r>
              <a:rPr lang="cs-CZ" altLang="cs-C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Rosolovité v.</a:t>
            </a: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767BE274-C1BA-40F6-85AB-344A2DDEA42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7062" y="1600201"/>
            <a:ext cx="5181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 dirty="0"/>
              <a:t>embryonální vazivo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188420" name="Rectangle 4">
            <a:extLst>
              <a:ext uri="{FF2B5EF4-FFF2-40B4-BE49-F238E27FC236}">
                <a16:creationId xmlns:a16="http://schemas.microsoft.com/office/drawing/2014/main" id="{7EA4F770-4B3F-42E1-A56D-67A64883EF7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600201"/>
            <a:ext cx="4387850" cy="45307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 dirty="0"/>
              <a:t>pupečník, </a:t>
            </a:r>
            <a:r>
              <a:rPr lang="cs-CZ" altLang="cs-CZ" sz="2000" u="sng" dirty="0"/>
              <a:t>zubní pulpa </a:t>
            </a:r>
            <a:r>
              <a:rPr lang="cs-CZ" altLang="cs-CZ" sz="2000" dirty="0"/>
              <a:t>(dočasná dentice)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000" dirty="0"/>
          </a:p>
        </p:txBody>
      </p:sp>
      <p:pic>
        <p:nvPicPr>
          <p:cNvPr id="188421" name="Picture 5">
            <a:extLst>
              <a:ext uri="{FF2B5EF4-FFF2-40B4-BE49-F238E27FC236}">
                <a16:creationId xmlns:a16="http://schemas.microsoft.com/office/drawing/2014/main" id="{B8C71B57-2C8C-4509-A284-536467A2C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00224"/>
            <a:ext cx="403383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2" name="Picture 6">
            <a:extLst>
              <a:ext uri="{FF2B5EF4-FFF2-40B4-BE49-F238E27FC236}">
                <a16:creationId xmlns:a16="http://schemas.microsoft.com/office/drawing/2014/main" id="{8AB34149-ACEE-4F5A-8D87-F6CA4632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00224"/>
            <a:ext cx="417671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1538</Words>
  <Application>Microsoft Office PowerPoint</Application>
  <PresentationFormat>Širokoúhlá obrazovka</PresentationFormat>
  <Paragraphs>388</Paragraphs>
  <Slides>67</Slides>
  <Notes>30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5" baseType="lpstr">
      <vt:lpstr>Arial</vt:lpstr>
      <vt:lpstr>Arial Unicode MS</vt:lpstr>
      <vt:lpstr>Calibri</vt:lpstr>
      <vt:lpstr>Calibri Light</vt:lpstr>
      <vt:lpstr>Times New Roman</vt:lpstr>
      <vt:lpstr>Verdana</vt:lpstr>
      <vt:lpstr>Wingdings</vt:lpstr>
      <vt:lpstr>Motiv Office</vt:lpstr>
      <vt:lpstr>Základy histologie II.</vt:lpstr>
      <vt:lpstr>Pojivové tkáně</vt:lpstr>
      <vt:lpstr>Prezentace aplikace PowerPoint</vt:lpstr>
      <vt:lpstr>Prezentace aplikace PowerPoint</vt:lpstr>
      <vt:lpstr>Prezentace aplikace PowerPoint</vt:lpstr>
      <vt:lpstr>Prezentace aplikace PowerPoint</vt:lpstr>
      <vt:lpstr>Buňky vaziva</vt:lpstr>
      <vt:lpstr>Typy vaziva</vt:lpstr>
      <vt:lpstr> Mezenchym                    Rosolovité v.</vt:lpstr>
      <vt:lpstr>Prezentace aplikace PowerPoint</vt:lpstr>
      <vt:lpstr>Prezentace aplikace PowerPoint</vt:lpstr>
      <vt:lpstr>Kolagenní v. husté  neuspořádané (bělima)                                  uspořádané (šlachy, vazy)</vt:lpstr>
      <vt:lpstr>Retikulární v.                           Elastické v. </vt:lpstr>
      <vt:lpstr> </vt:lpstr>
      <vt:lpstr>Prezentace aplikace PowerPoint</vt:lpstr>
      <vt:lpstr>Tukové v.                        hnědé                          bílé</vt:lpstr>
      <vt:lpstr>Chrupavka </vt:lpstr>
      <vt:lpstr>Chrupavka</vt:lpstr>
      <vt:lpstr>Prezentace aplikace PowerPoint</vt:lpstr>
      <vt:lpstr>Kost</vt:lpstr>
      <vt:lpstr>Kostní buňky</vt:lpstr>
      <vt:lpstr>Prezentace aplikace PowerPoint</vt:lpstr>
      <vt:lpstr>Prezentace aplikace PowerPoint</vt:lpstr>
      <vt:lpstr>Mezibuněčná hmota: </vt:lpstr>
      <vt:lpstr>Typy kostní tkáně (podle uspořádání kolagenních vláken)</vt:lpstr>
      <vt:lpstr>Prezentace aplikace PowerPoint</vt:lpstr>
      <vt:lpstr>Prezentace aplikace PowerPoint</vt:lpstr>
      <vt:lpstr>Lamelózní kost </vt:lpstr>
      <vt:lpstr>Prezentace aplikace PowerPoint</vt:lpstr>
      <vt:lpstr>Prezentace aplikace PowerPoint</vt:lpstr>
      <vt:lpstr>Prezentace aplikace PowerPoint</vt:lpstr>
      <vt:lpstr>Prezentace aplikace PowerPoint</vt:lpstr>
      <vt:lpstr>Periost – endost</vt:lpstr>
      <vt:lpstr>Svalová tkáň</vt:lpstr>
      <vt:lpstr>Prezentace aplikace PowerPoint</vt:lpstr>
      <vt:lpstr>Svalová tkáň příčně pruhovaná kosterní</vt:lpstr>
      <vt:lpstr>Prezentace aplikace PowerPoint</vt:lpstr>
      <vt:lpstr>Stavba svalového vlákna</vt:lpstr>
      <vt:lpstr>Prezentace aplikace PowerPoint</vt:lpstr>
      <vt:lpstr>Prezentace aplikace PowerPoint</vt:lpstr>
      <vt:lpstr>Prezentace aplikace PowerPoint</vt:lpstr>
      <vt:lpstr>Rhabdomyocyt = svalové vlákno (buňka) </vt:lpstr>
      <vt:lpstr>Prezentace aplikace PowerPoint</vt:lpstr>
      <vt:lpstr>Prezentace aplikace PowerPoint</vt:lpstr>
      <vt:lpstr>Prezentace aplikace PowerPoint</vt:lpstr>
      <vt:lpstr>Prezentace aplikace PowerPoint</vt:lpstr>
      <vt:lpstr>Svalová tkáň příčně pruhovaná srdeční</vt:lpstr>
      <vt:lpstr>Prezentace aplikace PowerPoint</vt:lpstr>
      <vt:lpstr>Prezentace aplikace PowerPoint</vt:lpstr>
      <vt:lpstr>Prezentace aplikace PowerPoint</vt:lpstr>
      <vt:lpstr>Prezentace aplikace PowerPoint</vt:lpstr>
      <vt:lpstr>Svalová tkáň hladká</vt:lpstr>
      <vt:lpstr>Prezentace aplikace PowerPoint</vt:lpstr>
      <vt:lpstr>Prezentace aplikace PowerPoint</vt:lpstr>
      <vt:lpstr>Prezentace aplikace PowerPoint</vt:lpstr>
      <vt:lpstr>Prezentace aplikace PowerPoint</vt:lpstr>
      <vt:lpstr>Nervová tkáň</vt:lpstr>
      <vt:lpstr>Prezentace aplikace PowerPoint</vt:lpstr>
      <vt:lpstr>Neurony</vt:lpstr>
      <vt:lpstr>Prezentace aplikace PowerPoint</vt:lpstr>
      <vt:lpstr>Neuroglie</vt:lpstr>
      <vt:lpstr>Prezentace aplikace PowerPoint</vt:lpstr>
      <vt:lpstr>Obaly axonů (neuritů)</vt:lpstr>
      <vt:lpstr>Prezentace aplikace PowerPoint</vt:lpstr>
      <vt:lpstr>Prezentace aplikace PowerPoint</vt:lpstr>
      <vt:lpstr>Synapse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histologie II.</dc:title>
  <dc:creator>Lenka Lišková</dc:creator>
  <cp:lastModifiedBy>Lenka Lišková</cp:lastModifiedBy>
  <cp:revision>40</cp:revision>
  <dcterms:created xsi:type="dcterms:W3CDTF">2022-09-07T09:26:01Z</dcterms:created>
  <dcterms:modified xsi:type="dcterms:W3CDTF">2022-09-14T12:26:05Z</dcterms:modified>
</cp:coreProperties>
</file>