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74" r:id="rId6"/>
    <p:sldId id="282" r:id="rId7"/>
    <p:sldId id="284" r:id="rId8"/>
    <p:sldId id="285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CD84C-02D4-417E-B650-55E72E84EEDC}" v="10" dt="2020-10-14T13:45:2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66BC3F-7BA4-4F2E-80A1-F5C147029C1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lekce</a:t>
            </a:r>
          </a:p>
        </p:txBody>
      </p:sp>
    </p:spTree>
    <p:extLst>
      <p:ext uri="{BB962C8B-B14F-4D97-AF65-F5344CB8AC3E}">
        <p14:creationId xmlns:p14="http://schemas.microsoft.com/office/powerpoint/2010/main" val="86804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</p:spTree>
    <p:extLst>
      <p:ext uri="{BB962C8B-B14F-4D97-AF65-F5344CB8AC3E}">
        <p14:creationId xmlns:p14="http://schemas.microsoft.com/office/powerpoint/2010/main" val="104992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Patří sem substantiva v genitivu singuláru zakončena na: ī</a:t>
            </a:r>
          </a:p>
          <a:p>
            <a:r>
              <a:rPr lang="cs-CZ" dirty="0"/>
              <a:t>ō-kmenová</a:t>
            </a:r>
          </a:p>
          <a:p>
            <a:r>
              <a:rPr lang="cs-CZ" dirty="0"/>
              <a:t>vzory: </a:t>
            </a:r>
            <a:r>
              <a:rPr lang="cs-CZ" dirty="0" err="1"/>
              <a:t>nervus</a:t>
            </a:r>
            <a:r>
              <a:rPr lang="cs-CZ" dirty="0"/>
              <a:t>, ī, m. = nerv</a:t>
            </a:r>
          </a:p>
          <a:p>
            <a:pPr marL="0" indent="0">
              <a:buNone/>
            </a:pPr>
            <a:r>
              <a:rPr lang="cs-CZ" dirty="0"/>
              <a:t>	     </a:t>
            </a:r>
            <a:r>
              <a:rPr lang="cs-CZ" sz="2800" dirty="0">
                <a:solidFill>
                  <a:schemeClr val="dk1"/>
                </a:solidFill>
              </a:rPr>
              <a:t>sept</a:t>
            </a:r>
            <a:r>
              <a:rPr lang="cs-CZ" dirty="0"/>
              <a:t>um, ī, n. = přepážka</a:t>
            </a:r>
          </a:p>
          <a:p>
            <a:pPr lvl="1"/>
            <a:r>
              <a:rPr lang="cs-CZ" dirty="0"/>
              <a:t>Podle těchto vzorů se skloňují i adjektiva 1. a 2. deklinace pro mužský a střední rod</a:t>
            </a:r>
          </a:p>
        </p:txBody>
      </p:sp>
    </p:spTree>
    <p:extLst>
      <p:ext uri="{BB962C8B-B14F-4D97-AF65-F5344CB8AC3E}">
        <p14:creationId xmlns:p14="http://schemas.microsoft.com/office/powerpoint/2010/main" val="101806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i="1" dirty="0" err="1"/>
              <a:t>nervus</a:t>
            </a:r>
            <a:endParaRPr lang="cs-CZ" i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7423737"/>
              </p:ext>
            </p:extLst>
          </p:nvPr>
        </p:nvGraphicFramePr>
        <p:xfrm>
          <a:off x="1357628" y="1628800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</a:rPr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01752" y="4077072"/>
            <a:ext cx="8534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Podle vzoru </a:t>
            </a:r>
            <a:r>
              <a:rPr lang="cs-CZ" sz="2000" dirty="0" err="1"/>
              <a:t>nervus</a:t>
            </a:r>
            <a:r>
              <a:rPr lang="cs-CZ" sz="2000" dirty="0"/>
              <a:t> se skloňují i substantiva 2. deklinace zakončena v nominativu na – </a:t>
            </a:r>
            <a:r>
              <a:rPr lang="cs-CZ" sz="2000" dirty="0" err="1"/>
              <a:t>er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např. </a:t>
            </a:r>
            <a:r>
              <a:rPr lang="cs-CZ" sz="2000" dirty="0" err="1"/>
              <a:t>cancer</a:t>
            </a:r>
            <a:r>
              <a:rPr lang="cs-CZ" sz="2000" dirty="0"/>
              <a:t>, </a:t>
            </a:r>
            <a:r>
              <a:rPr lang="cs-CZ" sz="2000" dirty="0" err="1"/>
              <a:t>crī</a:t>
            </a:r>
            <a:r>
              <a:rPr lang="cs-CZ" sz="2000" dirty="0"/>
              <a:t>, m. = rakovina</a:t>
            </a:r>
            <a:endParaRPr lang="cs-CZ" sz="500" dirty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Kmen: to co nám zůstane, když odtrhneme koncovku </a:t>
            </a:r>
            <a:r>
              <a:rPr lang="cs-CZ" sz="2000" b="1" dirty="0"/>
              <a:t>gen. </a:t>
            </a:r>
            <a:r>
              <a:rPr lang="cs-CZ" sz="2000" b="1" dirty="0" err="1"/>
              <a:t>sg</a:t>
            </a:r>
            <a:r>
              <a:rPr lang="cs-CZ" sz="2000" b="1" dirty="0"/>
              <a:t>.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i="1" dirty="0"/>
              <a:t>	nerv-, </a:t>
            </a:r>
            <a:r>
              <a:rPr lang="cs-CZ" sz="2000" i="1" dirty="0" err="1"/>
              <a:t>cancr</a:t>
            </a:r>
            <a:r>
              <a:rPr lang="cs-CZ" sz="2000" i="1" dirty="0"/>
              <a:t>-, </a:t>
            </a:r>
            <a:r>
              <a:rPr lang="cs-CZ" sz="2000" i="1" dirty="0" err="1"/>
              <a:t>puer</a:t>
            </a:r>
            <a:r>
              <a:rPr lang="cs-CZ" sz="2000" i="1" dirty="0"/>
              <a:t>-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Ke kmeni se připojují jednotlivé pádové koncovky.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7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i="1" dirty="0" err="1"/>
              <a:t>nervus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r>
              <a:rPr lang="cs-CZ" dirty="0"/>
              <a:t>Podle vzoru </a:t>
            </a:r>
            <a:r>
              <a:rPr lang="cs-CZ" i="1" dirty="0" err="1"/>
              <a:t>nervus</a:t>
            </a:r>
            <a:r>
              <a:rPr lang="cs-CZ" dirty="0"/>
              <a:t> se skloňují </a:t>
            </a:r>
            <a:r>
              <a:rPr lang="cs-CZ" u="sng" dirty="0"/>
              <a:t>většinou</a:t>
            </a:r>
            <a:r>
              <a:rPr lang="cs-CZ" dirty="0"/>
              <a:t> maskulina</a:t>
            </a:r>
          </a:p>
          <a:p>
            <a:endParaRPr lang="cs-CZ" dirty="0"/>
          </a:p>
          <a:p>
            <a:r>
              <a:rPr lang="cs-CZ" dirty="0"/>
              <a:t>Některá slova jsou rodu ženského:</a:t>
            </a:r>
          </a:p>
          <a:p>
            <a:pPr lvl="1"/>
            <a:r>
              <a:rPr lang="cs-CZ" sz="2300" dirty="0" err="1"/>
              <a:t>diameter</a:t>
            </a:r>
            <a:r>
              <a:rPr lang="cs-CZ" sz="2300" dirty="0"/>
              <a:t>, </a:t>
            </a:r>
            <a:r>
              <a:rPr lang="cs-CZ" sz="2300" dirty="0" err="1"/>
              <a:t>trī</a:t>
            </a:r>
            <a:r>
              <a:rPr lang="cs-CZ" sz="2300" dirty="0"/>
              <a:t>, f. ; </a:t>
            </a:r>
            <a:r>
              <a:rPr lang="cs-CZ" sz="2300" dirty="0" err="1"/>
              <a:t>methodus</a:t>
            </a:r>
            <a:r>
              <a:rPr lang="cs-CZ" sz="2300" dirty="0"/>
              <a:t>, ī, f., </a:t>
            </a:r>
            <a:r>
              <a:rPr lang="cs-CZ" sz="2300" dirty="0" err="1"/>
              <a:t>periodus</a:t>
            </a:r>
            <a:r>
              <a:rPr lang="cs-CZ" sz="2300" dirty="0"/>
              <a:t>, ī, f. aj.</a:t>
            </a:r>
          </a:p>
          <a:p>
            <a:endParaRPr lang="cs-CZ" sz="2800" dirty="0"/>
          </a:p>
          <a:p>
            <a:r>
              <a:rPr lang="cs-CZ" sz="2800" dirty="0"/>
              <a:t>Podle vzoru </a:t>
            </a:r>
            <a:r>
              <a:rPr lang="cs-CZ" sz="2800" i="1" dirty="0" err="1"/>
              <a:t>nervus</a:t>
            </a:r>
            <a:r>
              <a:rPr lang="cs-CZ" sz="2800" dirty="0"/>
              <a:t> se skloňují i převzatá řecká substantiva zakončena v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sg</a:t>
            </a:r>
            <a:r>
              <a:rPr lang="cs-CZ" sz="2800" dirty="0"/>
              <a:t>. na -os.</a:t>
            </a:r>
          </a:p>
          <a:p>
            <a:pPr lvl="1"/>
            <a:r>
              <a:rPr lang="cs-CZ" sz="2300" dirty="0"/>
              <a:t>v </a:t>
            </a:r>
            <a:r>
              <a:rPr lang="cs-CZ" sz="2300" dirty="0" err="1"/>
              <a:t>ak</a:t>
            </a:r>
            <a:r>
              <a:rPr lang="cs-CZ" sz="2300" dirty="0"/>
              <a:t>. </a:t>
            </a:r>
            <a:r>
              <a:rPr lang="cs-CZ" sz="2300" dirty="0" err="1"/>
              <a:t>sg</a:t>
            </a:r>
            <a:r>
              <a:rPr lang="cs-CZ" sz="2300" dirty="0"/>
              <a:t>. mají potom koncovku –on</a:t>
            </a:r>
          </a:p>
          <a:p>
            <a:pPr lvl="1"/>
            <a:r>
              <a:rPr lang="cs-CZ" sz="2300" dirty="0"/>
              <a:t>př. </a:t>
            </a:r>
            <a:r>
              <a:rPr lang="cs-CZ" sz="2300" dirty="0" err="1"/>
              <a:t>nephros</a:t>
            </a:r>
            <a:r>
              <a:rPr lang="cs-CZ" sz="2300" dirty="0"/>
              <a:t>, ī, m.; </a:t>
            </a:r>
            <a:r>
              <a:rPr lang="cs-CZ" sz="2300" dirty="0" err="1"/>
              <a:t>opthalmos</a:t>
            </a:r>
            <a:r>
              <a:rPr lang="cs-CZ" sz="2300" dirty="0"/>
              <a:t>, ī, m; </a:t>
            </a:r>
            <a:r>
              <a:rPr lang="cs-CZ" sz="2300" dirty="0" err="1"/>
              <a:t>stomachos</a:t>
            </a:r>
            <a:r>
              <a:rPr lang="cs-CZ" sz="2300" dirty="0"/>
              <a:t>, ī, m.</a:t>
            </a:r>
          </a:p>
        </p:txBody>
      </p:sp>
    </p:spTree>
    <p:extLst>
      <p:ext uri="{BB962C8B-B14F-4D97-AF65-F5344CB8AC3E}">
        <p14:creationId xmlns:p14="http://schemas.microsoft.com/office/powerpoint/2010/main" val="3125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i="1" dirty="0"/>
              <a:t>septum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2232" y="4103440"/>
            <a:ext cx="8503920" cy="2754560"/>
          </a:xfrm>
        </p:spPr>
        <p:txBody>
          <a:bodyPr>
            <a:normAutofit/>
          </a:bodyPr>
          <a:lstStyle/>
          <a:p>
            <a:r>
              <a:rPr lang="cs-CZ" dirty="0"/>
              <a:t>Podle vzoru septum se skloňují jen neutra</a:t>
            </a:r>
          </a:p>
          <a:p>
            <a:r>
              <a:rPr lang="cs-CZ" sz="2400" dirty="0"/>
              <a:t>Patří sem i převzatá řecká substantiva zakončená v </a:t>
            </a:r>
            <a:r>
              <a:rPr lang="cs-CZ" sz="2400" dirty="0" err="1"/>
              <a:t>nom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 na  </a:t>
            </a:r>
            <a:r>
              <a:rPr lang="cs-CZ" sz="2400" b="1" i="1" dirty="0"/>
              <a:t>-on</a:t>
            </a:r>
            <a:r>
              <a:rPr lang="cs-CZ" sz="2400" dirty="0"/>
              <a:t>	(</a:t>
            </a:r>
            <a:r>
              <a:rPr lang="cs-CZ" sz="2400" i="1" dirty="0" err="1"/>
              <a:t>cōlon</a:t>
            </a:r>
            <a:r>
              <a:rPr lang="cs-CZ" sz="2400" dirty="0"/>
              <a:t>, </a:t>
            </a:r>
            <a:r>
              <a:rPr lang="cs-CZ" sz="2400" i="1" dirty="0" err="1"/>
              <a:t>encephalon</a:t>
            </a:r>
            <a:r>
              <a:rPr lang="cs-CZ" sz="2400" dirty="0"/>
              <a:t>, </a:t>
            </a:r>
            <a:r>
              <a:rPr lang="cs-CZ" sz="2400" i="1" dirty="0" err="1"/>
              <a:t>enteron</a:t>
            </a:r>
            <a:r>
              <a:rPr lang="cs-CZ" sz="2400" i="1" dirty="0"/>
              <a:t>)</a:t>
            </a:r>
          </a:p>
          <a:p>
            <a:pPr lvl="1"/>
            <a:r>
              <a:rPr lang="cs-CZ" i="1" dirty="0"/>
              <a:t>akuzativ </a:t>
            </a:r>
            <a:r>
              <a:rPr lang="cs-CZ" i="1" dirty="0" err="1"/>
              <a:t>sg</a:t>
            </a:r>
            <a:r>
              <a:rPr lang="cs-CZ" i="1" dirty="0"/>
              <a:t>. bude zakončen také na –on.</a:t>
            </a: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67443"/>
              </p:ext>
            </p:extLst>
          </p:nvPr>
        </p:nvGraphicFramePr>
        <p:xfrm>
          <a:off x="1357628" y="1556792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septum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8792" y="1628800"/>
            <a:ext cx="8503920" cy="4566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Pravidla pro VŠECHNA neutra, se kterými se kdy setkáme (tzn. i u všech dalších deklinací):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/>
              <a:t>Nominativ = Akuzativ</a:t>
            </a:r>
          </a:p>
          <a:p>
            <a:pPr marL="594360" lvl="2" indent="0">
              <a:lnSpc>
                <a:spcPct val="90000"/>
              </a:lnSpc>
              <a:buNone/>
            </a:pPr>
            <a:r>
              <a:rPr lang="cs-CZ" b="1" dirty="0"/>
              <a:t>c</a:t>
            </a:r>
            <a:r>
              <a:rPr lang="cs-CZ" sz="2000" b="1" dirty="0"/>
              <a:t>erebrum – cerebrum; </a:t>
            </a:r>
            <a:r>
              <a:rPr lang="cs-CZ" sz="2000" b="1" dirty="0" err="1"/>
              <a:t>encephalon</a:t>
            </a:r>
            <a:r>
              <a:rPr lang="cs-CZ" sz="2000" b="1" dirty="0"/>
              <a:t> - </a:t>
            </a:r>
            <a:r>
              <a:rPr lang="cs-CZ" sz="2000" b="1" dirty="0" err="1"/>
              <a:t>encephalon</a:t>
            </a:r>
            <a:endParaRPr lang="cs-CZ" sz="2000" b="1" dirty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err="1"/>
              <a:t>Nom</a:t>
            </a:r>
            <a:r>
              <a:rPr lang="cs-CZ" sz="2400" b="1" dirty="0"/>
              <a:t>. </a:t>
            </a:r>
            <a:r>
              <a:rPr lang="cs-CZ" sz="2400" b="1" dirty="0" err="1"/>
              <a:t>pl</a:t>
            </a:r>
            <a:r>
              <a:rPr lang="cs-CZ" sz="2400" b="1" dirty="0"/>
              <a:t>. zakončený na –a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2400" dirty="0"/>
              <a:t>a protože platí pravidlo 1, tak je i </a:t>
            </a:r>
            <a:r>
              <a:rPr lang="cs-CZ" sz="2400" dirty="0" err="1"/>
              <a:t>ak</a:t>
            </a:r>
            <a:r>
              <a:rPr lang="cs-CZ" sz="2400" dirty="0"/>
              <a:t>. </a:t>
            </a:r>
            <a:r>
              <a:rPr lang="cs-CZ" sz="2400" dirty="0" err="1"/>
              <a:t>pl</a:t>
            </a:r>
            <a:r>
              <a:rPr lang="cs-CZ" sz="2400" dirty="0"/>
              <a:t>. zakončen na –a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(a </a:t>
            </a:r>
            <a:r>
              <a:rPr lang="cs-CZ" dirty="0" err="1"/>
              <a:t>ak</a:t>
            </a:r>
            <a:r>
              <a:rPr lang="cs-CZ" dirty="0"/>
              <a:t>.) </a:t>
            </a:r>
            <a:r>
              <a:rPr lang="cs-CZ" dirty="0" err="1"/>
              <a:t>pl</a:t>
            </a:r>
            <a:r>
              <a:rPr lang="cs-CZ" dirty="0"/>
              <a:t>. od substantiv: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	</a:t>
            </a:r>
            <a:r>
              <a:rPr lang="cs-CZ" sz="2400" dirty="0"/>
              <a:t>signum, ī, n.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corpus, </a:t>
            </a:r>
            <a:r>
              <a:rPr lang="cs-CZ" sz="2400" dirty="0" err="1"/>
              <a:t>oris</a:t>
            </a:r>
            <a:r>
              <a:rPr lang="cs-CZ" sz="2400" dirty="0"/>
              <a:t>, n.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err="1"/>
              <a:t>cornū</a:t>
            </a:r>
            <a:r>
              <a:rPr lang="cs-CZ" sz="2400" dirty="0"/>
              <a:t>, </a:t>
            </a:r>
            <a:r>
              <a:rPr lang="cs-CZ" sz="2400" dirty="0" err="1"/>
              <a:t>ūs</a:t>
            </a:r>
            <a:r>
              <a:rPr lang="cs-CZ" sz="2400" dirty="0"/>
              <a:t>, n.		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signa</a:t>
            </a:r>
          </a:p>
          <a:p>
            <a:r>
              <a:rPr lang="cs-CZ" sz="2400" dirty="0" err="1"/>
              <a:t>corpora</a:t>
            </a:r>
            <a:endParaRPr lang="cs-CZ" sz="2400" dirty="0"/>
          </a:p>
          <a:p>
            <a:r>
              <a:rPr lang="cs-CZ" sz="2400" dirty="0" err="1"/>
              <a:t>cornua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0528114"/>
              </p:ext>
            </p:extLst>
          </p:nvPr>
        </p:nvGraphicFramePr>
        <p:xfrm>
          <a:off x="290317" y="1572375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688"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235"/>
              </p:ext>
            </p:extLst>
          </p:nvPr>
        </p:nvGraphicFramePr>
        <p:xfrm>
          <a:off x="301752" y="4077072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ārum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1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Adjektiva 1. a 2. deklinace jsou trojvýchodná – mají pro každý rod zvláštní tvar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r>
              <a:rPr lang="cs-CZ" dirty="0"/>
              <a:t>3 typy zobrazení ve slovníku:</a:t>
            </a:r>
          </a:p>
          <a:p>
            <a:pPr lvl="1"/>
            <a:r>
              <a:rPr lang="cs-CZ" sz="2300" i="1" dirty="0" err="1"/>
              <a:t>pūrus</a:t>
            </a:r>
            <a:r>
              <a:rPr lang="cs-CZ" sz="2300" i="1" dirty="0"/>
              <a:t>, -a, -um</a:t>
            </a:r>
          </a:p>
          <a:p>
            <a:pPr lvl="1"/>
            <a:r>
              <a:rPr lang="cs-CZ" sz="2300" i="1" dirty="0"/>
              <a:t>liber, -</a:t>
            </a:r>
            <a:r>
              <a:rPr lang="cs-CZ" sz="2300" i="1" dirty="0" err="1"/>
              <a:t>era</a:t>
            </a:r>
            <a:r>
              <a:rPr lang="cs-CZ" sz="2300" i="1" dirty="0"/>
              <a:t>, -</a:t>
            </a:r>
            <a:r>
              <a:rPr lang="cs-CZ" sz="2300" i="1" dirty="0" err="1"/>
              <a:t>erum</a:t>
            </a:r>
            <a:endParaRPr lang="cs-CZ" sz="2300" i="1" dirty="0"/>
          </a:p>
          <a:p>
            <a:pPr lvl="1"/>
            <a:r>
              <a:rPr lang="cs-CZ" sz="2300" i="1" dirty="0" err="1"/>
              <a:t>sinister</a:t>
            </a:r>
            <a:r>
              <a:rPr lang="cs-CZ" sz="2300" i="1" dirty="0"/>
              <a:t>, -tra, -</a:t>
            </a:r>
            <a:r>
              <a:rPr lang="cs-CZ" sz="2300" i="1" dirty="0" err="1"/>
              <a:t>trum</a:t>
            </a:r>
            <a:r>
              <a:rPr lang="cs-CZ" sz="2300" i="1" dirty="0"/>
              <a:t> (-e- vypadne u většiny </a:t>
            </a:r>
            <a:r>
              <a:rPr lang="cs-CZ" sz="2300" i="1" dirty="0" err="1"/>
              <a:t>adj</a:t>
            </a:r>
            <a:r>
              <a:rPr lang="cs-CZ" sz="2300" i="1" dirty="0"/>
              <a:t>.</a:t>
            </a:r>
            <a:r>
              <a:rPr lang="cs-CZ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06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26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poznám, do které deklinace patří latinské substantivum?</a:t>
            </a:r>
          </a:p>
          <a:p>
            <a:pPr lvl="1"/>
            <a:r>
              <a:rPr lang="cs-CZ" dirty="0"/>
              <a:t>Podle zakončení v genitivu singuláru.</a:t>
            </a:r>
          </a:p>
          <a:p>
            <a:r>
              <a:rPr lang="cs-CZ" dirty="0"/>
              <a:t>Do které deklinace patří tato substantiva?</a:t>
            </a:r>
          </a:p>
          <a:p>
            <a:pPr lvl="1"/>
            <a:r>
              <a:rPr lang="cs-CZ" dirty="0" err="1"/>
              <a:t>carcinoma</a:t>
            </a:r>
            <a:r>
              <a:rPr lang="cs-CZ" dirty="0"/>
              <a:t>, </a:t>
            </a:r>
            <a:r>
              <a:rPr lang="cs-CZ" dirty="0" err="1"/>
              <a:t>atis</a:t>
            </a:r>
            <a:r>
              <a:rPr lang="cs-CZ" dirty="0"/>
              <a:t>, n.; </a:t>
            </a:r>
            <a:r>
              <a:rPr lang="cs-CZ" dirty="0" err="1"/>
              <a:t>belladona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f.; </a:t>
            </a:r>
            <a:r>
              <a:rPr lang="cs-CZ" dirty="0" err="1"/>
              <a:t>diameter</a:t>
            </a:r>
            <a:r>
              <a:rPr lang="cs-CZ" dirty="0"/>
              <a:t>, </a:t>
            </a:r>
            <a:r>
              <a:rPr lang="cs-CZ" dirty="0" err="1"/>
              <a:t>trī</a:t>
            </a:r>
            <a:r>
              <a:rPr lang="cs-CZ" dirty="0"/>
              <a:t>, f.</a:t>
            </a:r>
          </a:p>
          <a:p>
            <a:r>
              <a:rPr lang="cs-CZ" dirty="0"/>
              <a:t>K čemu je potřeba znát gramatický rod substantiva?</a:t>
            </a:r>
          </a:p>
          <a:p>
            <a:pPr lvl="1"/>
            <a:r>
              <a:rPr lang="cs-CZ" dirty="0"/>
              <a:t>Rod substantiva ovlivňuje tvar a způsob skloňování adjektiva.</a:t>
            </a:r>
          </a:p>
          <a:p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 po spojení substantiva </a:t>
            </a:r>
            <a:r>
              <a:rPr lang="cs-CZ" dirty="0" err="1"/>
              <a:t>vertebra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 s adjektivem </a:t>
            </a:r>
            <a:r>
              <a:rPr lang="cs-CZ" dirty="0" err="1"/>
              <a:t>thoracicus</a:t>
            </a:r>
            <a:r>
              <a:rPr lang="cs-CZ" dirty="0"/>
              <a:t>, a, um?</a:t>
            </a:r>
          </a:p>
          <a:p>
            <a:pPr lvl="1"/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	  = hrudní obratel</a:t>
            </a:r>
          </a:p>
          <a:p>
            <a:r>
              <a:rPr lang="cs-CZ" dirty="0"/>
              <a:t>Jak vypadá nominativ plurálu tohoto spojení?</a:t>
            </a:r>
          </a:p>
          <a:p>
            <a:pPr lvl="1"/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r>
              <a:rPr lang="cs-CZ" dirty="0"/>
              <a:t> = hrudní obratle</a:t>
            </a:r>
          </a:p>
          <a:p>
            <a:r>
              <a:rPr lang="cs-CZ" dirty="0"/>
              <a:t>Jak vypadá genitiv singuláru tohoto spojení?</a:t>
            </a:r>
          </a:p>
          <a:p>
            <a:pPr lvl="1"/>
            <a:r>
              <a:rPr lang="cs-CZ" dirty="0"/>
              <a:t>např. po slově </a:t>
            </a:r>
            <a:r>
              <a:rPr lang="cs-CZ" dirty="0" err="1"/>
              <a:t>frāctūra</a:t>
            </a:r>
            <a:endParaRPr lang="cs-CZ" dirty="0"/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je struktura tohoto termínu?</a:t>
            </a:r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clāviculae</a:t>
            </a:r>
            <a:r>
              <a:rPr lang="cs-CZ" dirty="0"/>
              <a:t> </a:t>
            </a:r>
            <a:r>
              <a:rPr lang="cs-CZ" dirty="0" err="1"/>
              <a:t>dextrae</a:t>
            </a:r>
            <a:r>
              <a:rPr lang="cs-CZ" dirty="0"/>
              <a:t> </a:t>
            </a:r>
            <a:r>
              <a:rPr lang="cs-CZ" dirty="0" err="1"/>
              <a:t>complicāta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frāctūra</a:t>
            </a:r>
            <a:r>
              <a:rPr lang="cs-CZ" dirty="0"/>
              <a:t>  </a:t>
            </a:r>
            <a:r>
              <a:rPr lang="cs-CZ" baseline="30000" dirty="0"/>
              <a:t>substantivum a adjektivum</a:t>
            </a:r>
            <a:r>
              <a:rPr lang="cs-CZ" dirty="0"/>
              <a:t>	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complicāta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aseline="-25000" dirty="0"/>
              <a:t>neshodný</a:t>
            </a:r>
          </a:p>
          <a:p>
            <a:pPr marL="0" indent="0">
              <a:buNone/>
            </a:pPr>
            <a:r>
              <a:rPr lang="cs-CZ" baseline="-25000" dirty="0"/>
              <a:t>	   </a:t>
            </a:r>
            <a:r>
              <a:rPr lang="cs-CZ" baseline="30000" dirty="0"/>
              <a:t>přívlastek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clāviculae</a:t>
            </a:r>
            <a:r>
              <a:rPr lang="cs-CZ" dirty="0"/>
              <a:t>   </a:t>
            </a:r>
            <a:r>
              <a:rPr lang="cs-CZ" sz="2600" baseline="-25000" dirty="0" err="1"/>
              <a:t>subst</a:t>
            </a:r>
            <a:r>
              <a:rPr lang="cs-CZ" sz="2600" baseline="-25000" dirty="0"/>
              <a:t>. a </a:t>
            </a:r>
            <a:r>
              <a:rPr lang="cs-CZ" sz="2600" baseline="-25000" dirty="0" err="1"/>
              <a:t>adj</a:t>
            </a:r>
            <a:r>
              <a:rPr lang="cs-CZ" sz="2600" baseline="-25000" dirty="0"/>
              <a:t>. v GEN. SG.</a:t>
            </a: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691680" y="270892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971600" y="2838127"/>
            <a:ext cx="504056" cy="1022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2555776" y="476672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620688"/>
            <a:ext cx="72846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95936" y="476672"/>
            <a:ext cx="36004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crista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iliaca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3" name="Obrázek 2" descr="Obsah obrázku zeď, interiér&#10;&#10;Popis byl vytvořen automaticky">
            <a:extLst>
              <a:ext uri="{FF2B5EF4-FFF2-40B4-BE49-F238E27FC236}">
                <a16:creationId xmlns:a16="http://schemas.microsoft.com/office/drawing/2014/main" id="{C4927FC3-EC26-4FE7-9247-6CE21CEE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538"/>
            <a:ext cx="8820472" cy="61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incisura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mandibulae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9BB07A-63A6-4EE2-96BB-11170DE5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357"/>
            <a:ext cx="5688632" cy="58582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A3E8D60-009C-4063-9251-EECBD78F2B68}"/>
              </a:ext>
            </a:extLst>
          </p:cNvPr>
          <p:cNvSpPr/>
          <p:nvPr/>
        </p:nvSpPr>
        <p:spPr>
          <a:xfrm>
            <a:off x="5076056" y="5301208"/>
            <a:ext cx="432048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zvíře, kráva, interiér&#10;&#10;Popis byl vytvořen automaticky">
            <a:extLst>
              <a:ext uri="{FF2B5EF4-FFF2-40B4-BE49-F238E27FC236}">
                <a16:creationId xmlns:a16="http://schemas.microsoft.com/office/drawing/2014/main" id="{4A9B6DD0-7205-40DB-ACF5-B9C79DF3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5" y="188640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fossa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vesicae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felleae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9BB07A-63A6-4EE2-96BB-11170DE5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357"/>
            <a:ext cx="5688632" cy="58582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A3E8D60-009C-4063-9251-EECBD78F2B68}"/>
              </a:ext>
            </a:extLst>
          </p:cNvPr>
          <p:cNvSpPr/>
          <p:nvPr/>
        </p:nvSpPr>
        <p:spPr>
          <a:xfrm>
            <a:off x="5076056" y="5301208"/>
            <a:ext cx="432048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7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spina </a:t>
            </a:r>
            <a:r>
              <a:rPr lang="cs-CZ" sz="2000" b="1" dirty="0" err="1">
                <a:solidFill>
                  <a:schemeClr val="bg1"/>
                </a:solidFill>
              </a:rPr>
              <a:t>scapulae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6C0267-7E67-4746-AEEF-B12995B28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8"/>
          <a:stretch/>
        </p:blipFill>
        <p:spPr>
          <a:xfrm>
            <a:off x="141836" y="1556793"/>
            <a:ext cx="8712142" cy="4392488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B23803F-C2E5-496F-A768-98A9438A8581}"/>
              </a:ext>
            </a:extLst>
          </p:cNvPr>
          <p:cNvCxnSpPr/>
          <p:nvPr/>
        </p:nvCxnSpPr>
        <p:spPr>
          <a:xfrm>
            <a:off x="7341810" y="2996952"/>
            <a:ext cx="7585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vena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portae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D763DD-A12F-4375-9614-0AEBE189A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8422"/>
            <a:ext cx="4752527" cy="55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0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fossa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iliaca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693745-8F09-432A-85CB-BC38E2A1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95250"/>
            <a:ext cx="4330210" cy="62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1395</TotalTime>
  <Words>702</Words>
  <Application>Microsoft Office PowerPoint</Application>
  <PresentationFormat>Předvádění na obrazovce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Century Schoolbook</vt:lpstr>
      <vt:lpstr>Wingdings</vt:lpstr>
      <vt:lpstr>Wingdings 2</vt:lpstr>
      <vt:lpstr>Administrativní</vt:lpstr>
      <vt:lpstr>2. lekce</vt:lpstr>
      <vt:lpstr>Opakování</vt:lpstr>
      <vt:lpstr>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deklinace</vt:lpstr>
      <vt:lpstr>2. deklinace</vt:lpstr>
      <vt:lpstr>2. deklinace – vzor nervus</vt:lpstr>
      <vt:lpstr>2. deklinace – vzor nervus</vt:lpstr>
      <vt:lpstr>2. deklinace – vzor septum</vt:lpstr>
      <vt:lpstr>Neutra</vt:lpstr>
      <vt:lpstr>Adjektiva 1. a 2. deklinace</vt:lpstr>
      <vt:lpstr>Adjektiva 1. a 2. deklinace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lekce</dc:title>
  <dc:creator>Ševčíková Tereza</dc:creator>
  <cp:lastModifiedBy>Tereza Ševčíková</cp:lastModifiedBy>
  <cp:revision>46</cp:revision>
  <dcterms:created xsi:type="dcterms:W3CDTF">2015-09-24T07:42:48Z</dcterms:created>
  <dcterms:modified xsi:type="dcterms:W3CDTF">2020-10-14T18:50:37Z</dcterms:modified>
</cp:coreProperties>
</file>