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58" r:id="rId6"/>
    <p:sldId id="267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CBF16D-C7F6-42E6-9097-F5D51594515E}" v="49" dt="2020-12-09T10:27:28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a Ševčíková" userId="1f3c39e77714fe22" providerId="LiveId" clId="{7BCBF16D-C7F6-42E6-9097-F5D51594515E}"/>
    <pc:docChg chg="undo custSel mod addSld modSld">
      <pc:chgData name="Tereza Ševčíková" userId="1f3c39e77714fe22" providerId="LiveId" clId="{7BCBF16D-C7F6-42E6-9097-F5D51594515E}" dt="2020-12-09T14:39:49.041" v="1170" actId="20577"/>
      <pc:docMkLst>
        <pc:docMk/>
      </pc:docMkLst>
      <pc:sldChg chg="addSp delSp modSp new mod setBg modClrScheme chgLayout">
        <pc:chgData name="Tereza Ševčíková" userId="1f3c39e77714fe22" providerId="LiveId" clId="{7BCBF16D-C7F6-42E6-9097-F5D51594515E}" dt="2020-12-09T14:39:39.445" v="1169" actId="20577"/>
        <pc:sldMkLst>
          <pc:docMk/>
          <pc:sldMk cId="2998533439" sldId="274"/>
        </pc:sldMkLst>
        <pc:spChg chg="del">
          <ac:chgData name="Tereza Ševčíková" userId="1f3c39e77714fe22" providerId="LiveId" clId="{7BCBF16D-C7F6-42E6-9097-F5D51594515E}" dt="2020-12-09T09:45:48.165" v="2" actId="700"/>
          <ac:spMkLst>
            <pc:docMk/>
            <pc:sldMk cId="2998533439" sldId="274"/>
            <ac:spMk id="2" creationId="{10C86176-5435-4A0B-B953-ECCCC986CC2D}"/>
          </ac:spMkLst>
        </pc:spChg>
        <pc:spChg chg="del">
          <ac:chgData name="Tereza Ševčíková" userId="1f3c39e77714fe22" providerId="LiveId" clId="{7BCBF16D-C7F6-42E6-9097-F5D51594515E}" dt="2020-12-09T09:45:40.740" v="1" actId="3680"/>
          <ac:spMkLst>
            <pc:docMk/>
            <pc:sldMk cId="2998533439" sldId="274"/>
            <ac:spMk id="3" creationId="{EA66C7A2-DA48-419C-967F-57EE7E2DBDBC}"/>
          </ac:spMkLst>
        </pc:spChg>
        <pc:spChg chg="add mod ord">
          <ac:chgData name="Tereza Ševčíková" userId="1f3c39e77714fe22" providerId="LiveId" clId="{7BCBF16D-C7F6-42E6-9097-F5D51594515E}" dt="2020-12-09T10:23:05.562" v="909" actId="242"/>
          <ac:spMkLst>
            <pc:docMk/>
            <pc:sldMk cId="2998533439" sldId="274"/>
            <ac:spMk id="6" creationId="{9FD06BD9-DB83-4840-8BE4-97778475C314}"/>
          </ac:spMkLst>
        </pc:spChg>
        <pc:spChg chg="add del">
          <ac:chgData name="Tereza Ševčíková" userId="1f3c39e77714fe22" providerId="LiveId" clId="{7BCBF16D-C7F6-42E6-9097-F5D51594515E}" dt="2020-12-09T09:45:54.530" v="4" actId="26606"/>
          <ac:spMkLst>
            <pc:docMk/>
            <pc:sldMk cId="2998533439" sldId="274"/>
            <ac:spMk id="9" creationId="{41497DE5-0939-4D1D-9350-0C5E1B209C68}"/>
          </ac:spMkLst>
        </pc:spChg>
        <pc:spChg chg="add del">
          <ac:chgData name="Tereza Ševčíková" userId="1f3c39e77714fe22" providerId="LiveId" clId="{7BCBF16D-C7F6-42E6-9097-F5D51594515E}" dt="2020-12-09T09:45:54.530" v="4" actId="26606"/>
          <ac:spMkLst>
            <pc:docMk/>
            <pc:sldMk cId="2998533439" sldId="274"/>
            <ac:spMk id="11" creationId="{5CCC70ED-6C63-4537-B7EB-51990D6C0A6F}"/>
          </ac:spMkLst>
        </pc:spChg>
        <pc:spChg chg="add del">
          <ac:chgData name="Tereza Ševčíková" userId="1f3c39e77714fe22" providerId="LiveId" clId="{7BCBF16D-C7F6-42E6-9097-F5D51594515E}" dt="2020-12-09T09:45:54.530" v="4" actId="26606"/>
          <ac:spMkLst>
            <pc:docMk/>
            <pc:sldMk cId="2998533439" sldId="274"/>
            <ac:spMk id="13" creationId="{B76E24C1-2968-40DC-A36E-F6B85F0F0752}"/>
          </ac:spMkLst>
        </pc:spChg>
        <pc:graphicFrameChg chg="add del mod ord modGraphic">
          <ac:chgData name="Tereza Ševčíková" userId="1f3c39e77714fe22" providerId="LiveId" clId="{7BCBF16D-C7F6-42E6-9097-F5D51594515E}" dt="2020-12-09T14:39:39.445" v="1169" actId="20577"/>
          <ac:graphicFrameMkLst>
            <pc:docMk/>
            <pc:sldMk cId="2998533439" sldId="274"/>
            <ac:graphicFrameMk id="4" creationId="{AC3F557B-030E-4DA8-9017-389FA47B3069}"/>
          </ac:graphicFrameMkLst>
        </pc:graphicFrameChg>
        <pc:graphicFrameChg chg="add del mod">
          <ac:chgData name="Tereza Ševčíková" userId="1f3c39e77714fe22" providerId="LiveId" clId="{7BCBF16D-C7F6-42E6-9097-F5D51594515E}" dt="2020-12-09T10:13:36.865" v="579" actId="478"/>
          <ac:graphicFrameMkLst>
            <pc:docMk/>
            <pc:sldMk cId="2998533439" sldId="274"/>
            <ac:graphicFrameMk id="5" creationId="{E8AFBE1F-C8F6-4C73-8AFF-5B86CFE0EB27}"/>
          </ac:graphicFrameMkLst>
        </pc:graphicFrameChg>
      </pc:sldChg>
      <pc:sldChg chg="addSp modSp add mod setBg modClrScheme chgLayout">
        <pc:chgData name="Tereza Ševčíková" userId="1f3c39e77714fe22" providerId="LiveId" clId="{7BCBF16D-C7F6-42E6-9097-F5D51594515E}" dt="2020-12-09T14:39:49.041" v="1170" actId="20577"/>
        <pc:sldMkLst>
          <pc:docMk/>
          <pc:sldMk cId="3352215612" sldId="275"/>
        </pc:sldMkLst>
        <pc:spChg chg="add mod ord">
          <ac:chgData name="Tereza Ševčíková" userId="1f3c39e77714fe22" providerId="LiveId" clId="{7BCBF16D-C7F6-42E6-9097-F5D51594515E}" dt="2020-12-09T10:23:59.126" v="937" actId="242"/>
          <ac:spMkLst>
            <pc:docMk/>
            <pc:sldMk cId="3352215612" sldId="275"/>
            <ac:spMk id="2" creationId="{5CBE7740-657F-4CEF-A504-AB7DA0321833}"/>
          </ac:spMkLst>
        </pc:spChg>
        <pc:graphicFrameChg chg="mod ord modGraphic">
          <ac:chgData name="Tereza Ševčíková" userId="1f3c39e77714fe22" providerId="LiveId" clId="{7BCBF16D-C7F6-42E6-9097-F5D51594515E}" dt="2020-12-09T14:39:49.041" v="1170" actId="20577"/>
          <ac:graphicFrameMkLst>
            <pc:docMk/>
            <pc:sldMk cId="3352215612" sldId="275"/>
            <ac:graphicFrameMk id="4" creationId="{AC3F557B-030E-4DA8-9017-389FA47B30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3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98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61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20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74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00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2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76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5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1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8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2C9EE2-B3BB-4DA2-B16B-59AB5D25BF36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06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DAE2B-C240-488A-98F3-876FC05CB8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Klinická terminologie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01991F-0DB6-40C5-A47C-D8538ACC9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+latinské předložky s ABLATIVEM</a:t>
            </a:r>
          </a:p>
          <a:p>
            <a:r>
              <a:rPr lang="cs-CZ" dirty="0"/>
              <a:t>+</a:t>
            </a:r>
            <a:r>
              <a:rPr lang="cs-CZ" dirty="0" err="1"/>
              <a:t>aBLATIV</a:t>
            </a:r>
            <a:r>
              <a:rPr lang="cs-CZ" dirty="0"/>
              <a:t> singuláru všech latinských deklinací</a:t>
            </a:r>
          </a:p>
        </p:txBody>
      </p:sp>
    </p:spTree>
    <p:extLst>
      <p:ext uri="{BB962C8B-B14F-4D97-AF65-F5344CB8AC3E}">
        <p14:creationId xmlns:p14="http://schemas.microsoft.com/office/powerpoint/2010/main" val="406182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C004A-3406-419C-8BDE-CDFB1D97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72825" cy="1450757"/>
          </a:xfrm>
        </p:spPr>
        <p:txBody>
          <a:bodyPr>
            <a:normAutofit/>
          </a:bodyPr>
          <a:lstStyle/>
          <a:p>
            <a:r>
              <a:rPr lang="cs-CZ" sz="4400" dirty="0"/>
              <a:t>Ablativ a latinské předložky s ablativem 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D886749-57E2-4499-8BCC-2CEEBA35F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470784"/>
              </p:ext>
            </p:extLst>
          </p:nvPr>
        </p:nvGraphicFramePr>
        <p:xfrm>
          <a:off x="1811867" y="2290320"/>
          <a:ext cx="7952151" cy="1337988"/>
        </p:xfrm>
        <a:graphic>
          <a:graphicData uri="http://schemas.openxmlformats.org/drawingml/2006/table">
            <a:tbl>
              <a:tblPr firstCol="1" bandRow="1">
                <a:tableStyleId>{5DA37D80-6434-44D0-A028-1B22A696006F}</a:tableStyleId>
              </a:tblPr>
              <a:tblGrid>
                <a:gridCol w="1143647">
                  <a:extLst>
                    <a:ext uri="{9D8B030D-6E8A-4147-A177-3AD203B41FA5}">
                      <a16:colId xmlns:a16="http://schemas.microsoft.com/office/drawing/2014/main" val="78065033"/>
                    </a:ext>
                  </a:extLst>
                </a:gridCol>
                <a:gridCol w="2809323">
                  <a:extLst>
                    <a:ext uri="{9D8B030D-6E8A-4147-A177-3AD203B41FA5}">
                      <a16:colId xmlns:a16="http://schemas.microsoft.com/office/drawing/2014/main" val="4236458914"/>
                    </a:ext>
                  </a:extLst>
                </a:gridCol>
                <a:gridCol w="1504547">
                  <a:extLst>
                    <a:ext uri="{9D8B030D-6E8A-4147-A177-3AD203B41FA5}">
                      <a16:colId xmlns:a16="http://schemas.microsoft.com/office/drawing/2014/main" val="2441861272"/>
                    </a:ext>
                  </a:extLst>
                </a:gridCol>
                <a:gridCol w="2494634">
                  <a:extLst>
                    <a:ext uri="{9D8B030D-6E8A-4147-A177-3AD203B41FA5}">
                      <a16:colId xmlns:a16="http://schemas.microsoft.com/office/drawing/2014/main" val="1113638836"/>
                    </a:ext>
                  </a:extLst>
                </a:gridCol>
              </a:tblGrid>
              <a:tr h="439503">
                <a:tc>
                  <a:txBody>
                    <a:bodyPr/>
                    <a:lstStyle/>
                    <a:p>
                      <a:r>
                        <a:rPr lang="cs-CZ" sz="2000" dirty="0"/>
                        <a:t>ā/ab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ē/ex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z, ze; kvůli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0129291"/>
                  </a:ext>
                </a:extLst>
              </a:tr>
              <a:tr h="458982">
                <a:tc>
                  <a:txBody>
                    <a:bodyPr/>
                    <a:lstStyle/>
                    <a:p>
                      <a:r>
                        <a:rPr lang="cs-CZ" sz="2000" dirty="0" err="1"/>
                        <a:t>cum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se, se, spolu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 err="1"/>
                        <a:t>prō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69567"/>
                  </a:ext>
                </a:extLst>
              </a:tr>
              <a:tr h="439503">
                <a:tc>
                  <a:txBody>
                    <a:bodyPr/>
                    <a:lstStyle/>
                    <a:p>
                      <a:r>
                        <a:rPr lang="cs-CZ" sz="2000" dirty="0" err="1"/>
                        <a:t>d</a:t>
                      </a:r>
                      <a:r>
                        <a:rPr lang="cs-CZ" sz="2000" b="1" dirty="0" err="1"/>
                        <a:t>ē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z, ze; s, se (shora dolů); 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sine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bez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9116229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984EED19-62F7-4344-B568-1B33224B4D3E}"/>
              </a:ext>
            </a:extLst>
          </p:cNvPr>
          <p:cNvSpPr txBox="1"/>
          <p:nvPr/>
        </p:nvSpPr>
        <p:spPr>
          <a:xfrm>
            <a:off x="1856873" y="4181268"/>
            <a:ext cx="8478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Předložky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</a:t>
            </a:r>
            <a:r>
              <a:rPr lang="cs-CZ" sz="2000" b="1" dirty="0"/>
              <a:t>(v, , na, při; do) </a:t>
            </a:r>
            <a:r>
              <a:rPr lang="cs-CZ" sz="2000" dirty="0"/>
              <a:t>a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SUB</a:t>
            </a:r>
            <a:r>
              <a:rPr lang="cs-CZ" sz="2000" b="1" dirty="0"/>
              <a:t> (pod) </a:t>
            </a:r>
            <a:r>
              <a:rPr lang="cs-CZ" sz="2000" dirty="0"/>
              <a:t>se pojí s akuzativem i ablativem:</a:t>
            </a:r>
          </a:p>
          <a:p>
            <a:r>
              <a:rPr lang="cs-CZ" sz="2000" dirty="0"/>
              <a:t>-&gt; </a:t>
            </a:r>
            <a:r>
              <a:rPr lang="cs-CZ" sz="2000" b="1" dirty="0"/>
              <a:t>KAM? </a:t>
            </a:r>
            <a:r>
              <a:rPr lang="cs-CZ" sz="2000" dirty="0"/>
              <a:t>= akuzativ</a:t>
            </a:r>
          </a:p>
          <a:p>
            <a:r>
              <a:rPr lang="cs-CZ" sz="2000" dirty="0"/>
              <a:t>-&gt; </a:t>
            </a:r>
            <a:r>
              <a:rPr lang="cs-CZ" sz="2000" b="1" dirty="0"/>
              <a:t>KDE? KDY? </a:t>
            </a:r>
            <a:r>
              <a:rPr lang="cs-CZ" sz="2000" dirty="0"/>
              <a:t>= ablativ</a:t>
            </a:r>
          </a:p>
        </p:txBody>
      </p:sp>
    </p:spTree>
    <p:extLst>
      <p:ext uri="{BB962C8B-B14F-4D97-AF65-F5344CB8AC3E}">
        <p14:creationId xmlns:p14="http://schemas.microsoft.com/office/powerpoint/2010/main" val="384331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BF7CA68-28BF-4AF6-BAF4-582A87DD373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6725" y="276782"/>
            <a:ext cx="11258550" cy="604726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1728D80-00B4-49E4-8CAE-2A98B57D918E}"/>
              </a:ext>
            </a:extLst>
          </p:cNvPr>
          <p:cNvSpPr/>
          <p:nvPr/>
        </p:nvSpPr>
        <p:spPr>
          <a:xfrm>
            <a:off x="1047750" y="3570817"/>
            <a:ext cx="10591800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AA8453-88D9-4DA4-90AF-902B0FCD4602}"/>
              </a:ext>
            </a:extLst>
          </p:cNvPr>
          <p:cNvSpPr/>
          <p:nvPr/>
        </p:nvSpPr>
        <p:spPr>
          <a:xfrm>
            <a:off x="1047750" y="5654508"/>
            <a:ext cx="10591800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24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4E653AF-0FD1-4FD2-A3DA-CFE5C1A53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57149"/>
            <a:ext cx="11982450" cy="644842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1728D80-00B4-49E4-8CAE-2A98B57D918E}"/>
              </a:ext>
            </a:extLst>
          </p:cNvPr>
          <p:cNvSpPr/>
          <p:nvPr/>
        </p:nvSpPr>
        <p:spPr>
          <a:xfrm>
            <a:off x="800098" y="3596216"/>
            <a:ext cx="11135226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AA8453-88D9-4DA4-90AF-902B0FCD4602}"/>
              </a:ext>
            </a:extLst>
          </p:cNvPr>
          <p:cNvSpPr/>
          <p:nvPr/>
        </p:nvSpPr>
        <p:spPr>
          <a:xfrm>
            <a:off x="800098" y="5828297"/>
            <a:ext cx="11135225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6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E1F44F6-3F34-40AF-99CE-4CAB2A84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nejistoty lékaře			§9.10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7CEABB-CF8B-40FC-992F-9E76BCF7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586720" cy="457199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v klinických dokumentech se míra nejistoty vyjadřuje opisně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accent1"/>
                </a:solidFill>
              </a:rPr>
              <a:t>podezření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dirty="0" err="1"/>
              <a:t>suspicio</a:t>
            </a:r>
            <a:r>
              <a:rPr lang="cs-CZ" sz="1600" dirty="0"/>
              <a:t>, </a:t>
            </a:r>
            <a:r>
              <a:rPr lang="cs-CZ" sz="1600" dirty="0" err="1"/>
              <a:t>ionis</a:t>
            </a:r>
            <a:r>
              <a:rPr lang="cs-CZ" sz="1600" dirty="0"/>
              <a:t>, f. + gen. (nemoc, porucha, poranění,...)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suspicio</a:t>
            </a:r>
            <a:r>
              <a:rPr lang="cs-CZ" sz="1600" dirty="0"/>
              <a:t> </a:t>
            </a:r>
            <a:r>
              <a:rPr lang="cs-CZ" sz="1600" dirty="0" err="1"/>
              <a:t>commotionis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endParaRPr lang="cs-CZ" sz="1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dirty="0" err="1"/>
              <a:t>nom</a:t>
            </a:r>
            <a:r>
              <a:rPr lang="cs-CZ" sz="1600" dirty="0"/>
              <a:t>. (nemoc, porucha, poranění,...) + </a:t>
            </a:r>
            <a:r>
              <a:rPr lang="cs-CZ" sz="1600" dirty="0" err="1"/>
              <a:t>adj</a:t>
            </a:r>
            <a:r>
              <a:rPr lang="cs-CZ" sz="1600" dirty="0"/>
              <a:t>. </a:t>
            </a:r>
            <a:r>
              <a:rPr lang="cs-CZ" sz="1600" dirty="0" err="1"/>
              <a:t>suspectus</a:t>
            </a:r>
            <a:r>
              <a:rPr lang="cs-CZ" sz="1600" dirty="0"/>
              <a:t>, a, um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commotio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r>
              <a:rPr lang="cs-CZ" sz="1600" dirty="0"/>
              <a:t> </a:t>
            </a:r>
            <a:r>
              <a:rPr lang="cs-CZ" sz="1600" dirty="0" err="1"/>
              <a:t>suspecta</a:t>
            </a:r>
            <a:endParaRPr lang="cs-CZ" sz="1600" dirty="0"/>
          </a:p>
          <a:p>
            <a:pPr lvl="2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accent1"/>
                </a:solidFill>
              </a:rPr>
              <a:t>pravděpodobnost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i="1" dirty="0" err="1"/>
              <a:t>verisimiliter</a:t>
            </a:r>
            <a:r>
              <a:rPr lang="cs-CZ" sz="1600" dirty="0"/>
              <a:t> (zkratka vs.)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commotio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r>
              <a:rPr lang="cs-CZ" sz="1600" dirty="0"/>
              <a:t>, vs.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7570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E1F44F6-3F34-40AF-99CE-4CAB2A84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terminologie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7CEABB-CF8B-40FC-992F-9E76BCF7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80846" cy="4474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endParaRPr lang="cs-CZ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C00000"/>
              </a:solidFill>
            </a:endParaRPr>
          </a:p>
          <a:p>
            <a:pPr marL="201168" lvl="1" indent="0">
              <a:buNone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0C8A7C2-0E95-4915-B3F5-A4EE3320C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175" y="2398739"/>
            <a:ext cx="8569776" cy="300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2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C781E-5482-4804-BE95-17CEDDC8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86A0F-EF29-4CC9-8FB8-0144CE27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Odvozování slov pomocí </a:t>
            </a:r>
            <a:r>
              <a:rPr lang="cs-CZ" b="1" dirty="0">
                <a:solidFill>
                  <a:schemeClr val="accent1"/>
                </a:solidFill>
              </a:rPr>
              <a:t>prefixů </a:t>
            </a:r>
            <a:r>
              <a:rPr lang="cs-CZ" dirty="0"/>
              <a:t>(předpon – připojují se před kořen slova) a </a:t>
            </a:r>
            <a:r>
              <a:rPr lang="cs-CZ" b="1" dirty="0">
                <a:solidFill>
                  <a:schemeClr val="accent1"/>
                </a:solidFill>
              </a:rPr>
              <a:t>sufixů </a:t>
            </a:r>
            <a:r>
              <a:rPr lang="cs-CZ" dirty="0"/>
              <a:t>(přípon-připojují se ke genitivnímu kmeni </a:t>
            </a:r>
            <a:r>
              <a:rPr lang="cs-CZ" dirty="0" err="1"/>
              <a:t>pův</a:t>
            </a:r>
            <a:r>
              <a:rPr lang="cs-CZ" dirty="0"/>
              <a:t>. slova) -&gt; úprava/změna významu slova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př: </a:t>
            </a:r>
            <a:r>
              <a:rPr lang="cs-CZ" b="1" dirty="0" err="1">
                <a:solidFill>
                  <a:schemeClr val="accent1"/>
                </a:solidFill>
              </a:rPr>
              <a:t>infraorbitalis</a:t>
            </a:r>
            <a:endParaRPr lang="cs-CZ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A12701C-40C3-47EE-B4F9-F4BDBC070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8696"/>
              </p:ext>
            </p:extLst>
          </p:nvPr>
        </p:nvGraphicFramePr>
        <p:xfrm>
          <a:off x="1524000" y="3115734"/>
          <a:ext cx="81279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73205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288555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31107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slovní základ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sufix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634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/>
                        <a:t>infra</a:t>
                      </a:r>
                      <a:r>
                        <a:rPr lang="cs-CZ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-orbit-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-</a:t>
                      </a:r>
                      <a:r>
                        <a:rPr lang="cs-CZ" sz="2000" dirty="0" err="1"/>
                        <a:t>alis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635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„pod“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„očnice“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vztah, příslušnost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7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9FD06BD9-DB83-4840-8BE4-97778475C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/>
              <a:t>Latinské předpony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C3F557B-030E-4DA8-9017-389FA47B30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426673"/>
              </p:ext>
            </p:extLst>
          </p:nvPr>
        </p:nvGraphicFramePr>
        <p:xfrm>
          <a:off x="66676" y="1011981"/>
          <a:ext cx="12058648" cy="5394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794">
                  <a:extLst>
                    <a:ext uri="{9D8B030D-6E8A-4147-A177-3AD203B41FA5}">
                      <a16:colId xmlns:a16="http://schemas.microsoft.com/office/drawing/2014/main" val="4197482375"/>
                    </a:ext>
                  </a:extLst>
                </a:gridCol>
                <a:gridCol w="1934791">
                  <a:extLst>
                    <a:ext uri="{9D8B030D-6E8A-4147-A177-3AD203B41FA5}">
                      <a16:colId xmlns:a16="http://schemas.microsoft.com/office/drawing/2014/main" val="3424909543"/>
                    </a:ext>
                  </a:extLst>
                </a:gridCol>
                <a:gridCol w="1839009">
                  <a:extLst>
                    <a:ext uri="{9D8B030D-6E8A-4147-A177-3AD203B41FA5}">
                      <a16:colId xmlns:a16="http://schemas.microsoft.com/office/drawing/2014/main" val="1261435789"/>
                    </a:ext>
                  </a:extLst>
                </a:gridCol>
                <a:gridCol w="1867744">
                  <a:extLst>
                    <a:ext uri="{9D8B030D-6E8A-4147-A177-3AD203B41FA5}">
                      <a16:colId xmlns:a16="http://schemas.microsoft.com/office/drawing/2014/main" val="877023708"/>
                    </a:ext>
                  </a:extLst>
                </a:gridCol>
                <a:gridCol w="2099536">
                  <a:extLst>
                    <a:ext uri="{9D8B030D-6E8A-4147-A177-3AD203B41FA5}">
                      <a16:colId xmlns:a16="http://schemas.microsoft.com/office/drawing/2014/main" val="3390574640"/>
                    </a:ext>
                  </a:extLst>
                </a:gridCol>
                <a:gridCol w="2009774">
                  <a:extLst>
                    <a:ext uri="{9D8B030D-6E8A-4147-A177-3AD203B41FA5}">
                      <a16:colId xmlns:a16="http://schemas.microsoft.com/office/drawing/2014/main" val="3796100268"/>
                    </a:ext>
                  </a:extLst>
                </a:gridCol>
              </a:tblGrid>
              <a:tr h="617862"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předpona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význam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příklad</a:t>
                      </a:r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předpona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význam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příklad</a:t>
                      </a:r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2088824822"/>
                  </a:ext>
                </a:extLst>
              </a:tr>
              <a:tr h="668757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ā- / ab- (</a:t>
                      </a:r>
                      <a:r>
                        <a:rPr lang="cs-CZ" sz="2000" b="1" dirty="0" err="1"/>
                        <a:t>abs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od, odloučení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ablatio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dis- (di-, </a:t>
                      </a:r>
                      <a:r>
                        <a:rPr lang="cs-CZ" sz="2000" b="1" dirty="0" err="1"/>
                        <a:t>dif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roz</a:t>
                      </a:r>
                      <a:r>
                        <a:rPr lang="cs-CZ" sz="2000" dirty="0"/>
                        <a:t>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dilatatio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300641397"/>
                  </a:ext>
                </a:extLst>
              </a:tr>
              <a:tr h="691914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ad- (</a:t>
                      </a:r>
                      <a:r>
                        <a:rPr lang="cs-CZ" sz="2000" b="1" dirty="0" err="1"/>
                        <a:t>af</a:t>
                      </a:r>
                      <a:r>
                        <a:rPr lang="cs-CZ" sz="2000" b="1" dirty="0"/>
                        <a:t>-, </a:t>
                      </a:r>
                      <a:r>
                        <a:rPr lang="cs-CZ" sz="2000" b="1" dirty="0" err="1"/>
                        <a:t>ap</a:t>
                      </a:r>
                      <a:r>
                        <a:rPr lang="cs-CZ" sz="2000" b="1" dirty="0"/>
                        <a:t>-, as-)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při, u, do, k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adhaesio</a:t>
                      </a:r>
                      <a:r>
                        <a:rPr lang="cs-CZ" sz="2000" dirty="0"/>
                        <a:t>, </a:t>
                      </a:r>
                      <a:r>
                        <a:rPr lang="cs-CZ" sz="2000" dirty="0" err="1"/>
                        <a:t>appendix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zápor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difficilis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912387767"/>
                  </a:ext>
                </a:extLst>
              </a:tr>
              <a:tr h="691914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ante-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před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antebrachium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ē-/ex- (</a:t>
                      </a:r>
                      <a:r>
                        <a:rPr lang="cs-CZ" sz="2000" b="1" dirty="0" err="1"/>
                        <a:t>ef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z, ze, vy-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exsanguinatio</a:t>
                      </a:r>
                      <a:r>
                        <a:rPr lang="cs-CZ" sz="2000" dirty="0"/>
                        <a:t>, exitus</a:t>
                      </a:r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752629301"/>
                  </a:ext>
                </a:extLst>
              </a:tr>
              <a:tr h="49341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circum</a:t>
                      </a:r>
                      <a:r>
                        <a:rPr lang="cs-CZ" sz="2000" b="1" dirty="0"/>
                        <a:t>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kolem, okolo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circumferentia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extrā</a:t>
                      </a:r>
                      <a:r>
                        <a:rPr lang="cs-CZ" sz="2000" b="1" dirty="0"/>
                        <a:t>- 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mimo, vně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ectracorporalis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41277496"/>
                  </a:ext>
                </a:extLst>
              </a:tr>
              <a:tr h="49341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contrā</a:t>
                      </a:r>
                      <a:r>
                        <a:rPr lang="cs-CZ" sz="2000" b="1" dirty="0"/>
                        <a:t>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proti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contraindicatio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in- (</a:t>
                      </a:r>
                      <a:r>
                        <a:rPr lang="cs-CZ" sz="2000" b="1" dirty="0" err="1"/>
                        <a:t>im</a:t>
                      </a:r>
                      <a:r>
                        <a:rPr lang="cs-CZ" sz="2000" b="1" dirty="0"/>
                        <a:t>-, </a:t>
                      </a:r>
                      <a:r>
                        <a:rPr lang="cs-CZ" sz="2000" b="1" dirty="0" err="1"/>
                        <a:t>il</a:t>
                      </a:r>
                      <a:r>
                        <a:rPr lang="cs-CZ" sz="2000" b="1" dirty="0"/>
                        <a:t>-, </a:t>
                      </a:r>
                      <a:r>
                        <a:rPr lang="cs-CZ" sz="2000" b="1" dirty="0" err="1"/>
                        <a:t>ir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v, na, dovnitř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iniectio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720287589"/>
                  </a:ext>
                </a:extLst>
              </a:tr>
              <a:tr h="49542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cum</a:t>
                      </a:r>
                      <a:r>
                        <a:rPr lang="cs-CZ" sz="2000" b="1" dirty="0"/>
                        <a:t> (co-, col-, con-)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s, se, spolu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contactus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ne-, zápor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inactivitas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013613520"/>
                  </a:ext>
                </a:extLst>
              </a:tr>
              <a:tr h="49341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dē</a:t>
                      </a:r>
                      <a:r>
                        <a:rPr lang="cs-CZ" sz="2000" b="1" dirty="0"/>
                        <a:t>- (</a:t>
                      </a:r>
                      <a:r>
                        <a:rPr lang="cs-CZ" sz="2000" b="1" dirty="0" err="1"/>
                        <a:t>dēs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od-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deviatio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infrā</a:t>
                      </a:r>
                      <a:r>
                        <a:rPr lang="cs-CZ" sz="2000" b="1" dirty="0"/>
                        <a:t>- 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pod (níže)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infrascapularis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221412715"/>
                  </a:ext>
                </a:extLst>
              </a:tr>
              <a:tr h="691914"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s, se (shora dolů)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descendens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intrā</a:t>
                      </a:r>
                      <a:r>
                        <a:rPr lang="cs-CZ" sz="2000" b="1" dirty="0"/>
                        <a:t>- 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uvnitř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intravenosus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16032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53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E7740-657F-4CEF-A504-AB7DA0321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/>
              <a:t>Latinské předpony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C3F557B-030E-4DA8-9017-389FA47B30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450529"/>
              </p:ext>
            </p:extLst>
          </p:nvPr>
        </p:nvGraphicFramePr>
        <p:xfrm>
          <a:off x="156755" y="1469181"/>
          <a:ext cx="11878490" cy="4714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49">
                  <a:extLst>
                    <a:ext uri="{9D8B030D-6E8A-4147-A177-3AD203B41FA5}">
                      <a16:colId xmlns:a16="http://schemas.microsoft.com/office/drawing/2014/main" val="4197482375"/>
                    </a:ext>
                  </a:extLst>
                </a:gridCol>
                <a:gridCol w="2043497">
                  <a:extLst>
                    <a:ext uri="{9D8B030D-6E8A-4147-A177-3AD203B41FA5}">
                      <a16:colId xmlns:a16="http://schemas.microsoft.com/office/drawing/2014/main" val="3424909543"/>
                    </a:ext>
                  </a:extLst>
                </a:gridCol>
                <a:gridCol w="1915997">
                  <a:extLst>
                    <a:ext uri="{9D8B030D-6E8A-4147-A177-3AD203B41FA5}">
                      <a16:colId xmlns:a16="http://schemas.microsoft.com/office/drawing/2014/main" val="1261435789"/>
                    </a:ext>
                  </a:extLst>
                </a:gridCol>
                <a:gridCol w="1979749">
                  <a:extLst>
                    <a:ext uri="{9D8B030D-6E8A-4147-A177-3AD203B41FA5}">
                      <a16:colId xmlns:a16="http://schemas.microsoft.com/office/drawing/2014/main" val="877023708"/>
                    </a:ext>
                  </a:extLst>
                </a:gridCol>
                <a:gridCol w="1979749">
                  <a:extLst>
                    <a:ext uri="{9D8B030D-6E8A-4147-A177-3AD203B41FA5}">
                      <a16:colId xmlns:a16="http://schemas.microsoft.com/office/drawing/2014/main" val="3390574640"/>
                    </a:ext>
                  </a:extLst>
                </a:gridCol>
                <a:gridCol w="1979749">
                  <a:extLst>
                    <a:ext uri="{9D8B030D-6E8A-4147-A177-3AD203B41FA5}">
                      <a16:colId xmlns:a16="http://schemas.microsoft.com/office/drawing/2014/main" val="3796100268"/>
                    </a:ext>
                  </a:extLst>
                </a:gridCol>
              </a:tblGrid>
              <a:tr h="664419"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předpona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význam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příklad</a:t>
                      </a:r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předpona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význam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dirty="0"/>
                        <a:t>příklad</a:t>
                      </a:r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2088824822"/>
                  </a:ext>
                </a:extLst>
              </a:tr>
              <a:tr h="70082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ob- (</a:t>
                      </a:r>
                      <a:r>
                        <a:rPr lang="cs-CZ" sz="2000" b="1" dirty="0" err="1"/>
                        <a:t>oc</a:t>
                      </a:r>
                      <a:r>
                        <a:rPr lang="cs-CZ" sz="2000" b="1" dirty="0"/>
                        <a:t>- op-)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proti, za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occiput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/>
                        <a:t>prō</a:t>
                      </a:r>
                      <a:r>
                        <a:rPr lang="cs-CZ" sz="2000" b="1"/>
                        <a:t>-</a:t>
                      </a:r>
                      <a:endParaRPr lang="cs-CZ" sz="2000" b="1" dirty="0"/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dopředu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prominens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300641397"/>
                  </a:ext>
                </a:extLst>
              </a:tr>
              <a:tr h="700822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per-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skrz, přes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perforatio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re-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znovu, opět, zpět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reinfectio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912387767"/>
                  </a:ext>
                </a:extLst>
              </a:tr>
              <a:tr h="517070"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vysoký stupeň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peraciditas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sub- (</a:t>
                      </a:r>
                      <a:r>
                        <a:rPr lang="cs-CZ" sz="2000" b="1" dirty="0" err="1"/>
                        <a:t>suc</a:t>
                      </a:r>
                      <a:r>
                        <a:rPr lang="cs-CZ" sz="2000" b="1" dirty="0"/>
                        <a:t>-, </a:t>
                      </a:r>
                      <a:r>
                        <a:rPr lang="cs-CZ" sz="2000" b="1" dirty="0" err="1"/>
                        <a:t>suf</a:t>
                      </a:r>
                      <a:r>
                        <a:rPr lang="cs-CZ" sz="2000" b="1" dirty="0"/>
                        <a:t>-, sup-, </a:t>
                      </a:r>
                      <a:r>
                        <a:rPr lang="cs-CZ" sz="2000" b="1" dirty="0" err="1"/>
                        <a:t>sus</a:t>
                      </a:r>
                      <a:r>
                        <a:rPr lang="cs-CZ" sz="2000" b="1" dirty="0"/>
                        <a:t>-)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pod, dole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subcutaneus</a:t>
                      </a:r>
                      <a:r>
                        <a:rPr lang="cs-CZ" sz="2000" dirty="0"/>
                        <a:t>, </a:t>
                      </a:r>
                      <a:r>
                        <a:rPr lang="cs-CZ" sz="2000" dirty="0" err="1"/>
                        <a:t>suppositorium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752629301"/>
                  </a:ext>
                </a:extLst>
              </a:tr>
              <a:tr h="517070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post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po, za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postoperativus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nižší stupeň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subaciditas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41277496"/>
                  </a:ext>
                </a:extLst>
              </a:tr>
              <a:tr h="517070"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prae</a:t>
                      </a:r>
                      <a:r>
                        <a:rPr lang="cs-CZ" sz="2000" b="1" dirty="0"/>
                        <a:t>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před, dříve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praecordium</a:t>
                      </a:r>
                      <a:r>
                        <a:rPr lang="cs-CZ" sz="2000" dirty="0"/>
                        <a:t>, </a:t>
                      </a:r>
                      <a:r>
                        <a:rPr lang="cs-CZ" sz="2000" dirty="0" err="1"/>
                        <a:t>praenatalis</a:t>
                      </a:r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/>
                        <a:t>super-, </a:t>
                      </a:r>
                      <a:r>
                        <a:rPr lang="cs-CZ" sz="2000" b="1" dirty="0" err="1"/>
                        <a:t>suprā</a:t>
                      </a:r>
                      <a:r>
                        <a:rPr lang="cs-CZ" sz="2000" b="1" dirty="0"/>
                        <a:t>-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nad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superficialis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1720287589"/>
                  </a:ext>
                </a:extLst>
              </a:tr>
              <a:tr h="700822">
                <a:tc>
                  <a:txBody>
                    <a:bodyPr/>
                    <a:lstStyle/>
                    <a:p>
                      <a:pPr algn="r"/>
                      <a:endParaRPr lang="cs-CZ" sz="2000" dirty="0"/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1004" marR="101004" marT="50502" marB="50502" anchor="ctr"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err="1"/>
                        <a:t>trāns</a:t>
                      </a:r>
                      <a:r>
                        <a:rPr lang="cs-CZ" sz="2000" b="1" dirty="0"/>
                        <a:t>-</a:t>
                      </a:r>
                    </a:p>
                  </a:txBody>
                  <a:tcPr marL="101004" marR="101004" marT="50502" marB="50502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přes, pře-</a:t>
                      </a:r>
                    </a:p>
                  </a:txBody>
                  <a:tcPr marL="101004" marR="101004" marT="50502" marB="5050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err="1"/>
                        <a:t>transfusio</a:t>
                      </a:r>
                      <a:endParaRPr lang="cs-CZ" sz="2000" dirty="0"/>
                    </a:p>
                  </a:txBody>
                  <a:tcPr marL="101004" marR="101004" marT="50502" marB="50502" anchor="ctr"/>
                </a:tc>
                <a:extLst>
                  <a:ext uri="{0D108BD9-81ED-4DB2-BD59-A6C34878D82A}">
                    <a16:rowId xmlns:a16="http://schemas.microsoft.com/office/drawing/2014/main" val="301361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2156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472</TotalTime>
  <Words>422</Words>
  <Application>Microsoft Office PowerPoint</Application>
  <PresentationFormat>Širokoúhlá obrazovka</PresentationFormat>
  <Paragraphs>134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Retrospektiva</vt:lpstr>
      <vt:lpstr>Klinická terminologie</vt:lpstr>
      <vt:lpstr>Ablativ a latinské předložky s ablativem </vt:lpstr>
      <vt:lpstr>Prezentace aplikace PowerPoint</vt:lpstr>
      <vt:lpstr>Prezentace aplikace PowerPoint</vt:lpstr>
      <vt:lpstr>Vyjádření nejistoty lékaře   §9.10</vt:lpstr>
      <vt:lpstr>Klinická terminologie</vt:lpstr>
      <vt:lpstr>Slovotvorba</vt:lpstr>
      <vt:lpstr>Latinské předpony</vt:lpstr>
      <vt:lpstr>Latinské předpony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klinické terminologie</dc:title>
  <dc:creator>Pavel Ševčík</dc:creator>
  <cp:lastModifiedBy>Tereza Ševčíková</cp:lastModifiedBy>
  <cp:revision>20</cp:revision>
  <dcterms:created xsi:type="dcterms:W3CDTF">2019-11-14T14:07:41Z</dcterms:created>
  <dcterms:modified xsi:type="dcterms:W3CDTF">2020-12-09T14:39:52Z</dcterms:modified>
</cp:coreProperties>
</file>