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4"/>
  </p:sldMasterIdLst>
  <p:notesMasterIdLst>
    <p:notesMasterId r:id="rId36"/>
  </p:notesMasterIdLst>
  <p:sldIdLst>
    <p:sldId id="256" r:id="rId5"/>
    <p:sldId id="412" r:id="rId6"/>
    <p:sldId id="428" r:id="rId7"/>
    <p:sldId id="435" r:id="rId8"/>
    <p:sldId id="434" r:id="rId9"/>
    <p:sldId id="433" r:id="rId10"/>
    <p:sldId id="431" r:id="rId11"/>
    <p:sldId id="430" r:id="rId12"/>
    <p:sldId id="429" r:id="rId13"/>
    <p:sldId id="432" r:id="rId14"/>
    <p:sldId id="415" r:id="rId15"/>
    <p:sldId id="416" r:id="rId16"/>
    <p:sldId id="436" r:id="rId17"/>
    <p:sldId id="413" r:id="rId18"/>
    <p:sldId id="414" r:id="rId19"/>
    <p:sldId id="426" r:id="rId20"/>
    <p:sldId id="437" r:id="rId21"/>
    <p:sldId id="417" r:id="rId22"/>
    <p:sldId id="418" r:id="rId23"/>
    <p:sldId id="438" r:id="rId24"/>
    <p:sldId id="439" r:id="rId25"/>
    <p:sldId id="440" r:id="rId26"/>
    <p:sldId id="425" r:id="rId27"/>
    <p:sldId id="294" r:id="rId28"/>
    <p:sldId id="420" r:id="rId29"/>
    <p:sldId id="422" r:id="rId30"/>
    <p:sldId id="423" r:id="rId31"/>
    <p:sldId id="424" r:id="rId32"/>
    <p:sldId id="421" r:id="rId33"/>
    <p:sldId id="295" r:id="rId34"/>
    <p:sldId id="427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Segoe UI" panose="020B0502040204020203" pitchFamily="34" charset="0"/>
      <p:regular r:id="rId43"/>
      <p:bold r:id="rId44"/>
      <p:italic r:id="rId45"/>
      <p:boldItalic r:id="rId46"/>
    </p:embeddedFont>
    <p:embeddedFont>
      <p:font typeface="Segoe UI Black" panose="020B0A02040204020203" pitchFamily="34" charset="0"/>
      <p:bold r:id="rId47"/>
      <p:boldItalic r:id="rId48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993300"/>
    <a:srgbClr val="F2D9C0"/>
    <a:srgbClr val="E9DA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robot" userId="8edb803b-cac4-4c2b-8b5f-c391bf30afed" providerId="ADAL" clId="{7FE48B6D-B884-46C4-AA22-8B39C81E7A70}"/>
  </pc:docChgLst>
  <pc:docChgLst>
    <pc:chgData name="Martin Krobot" userId="8edb803b-cac4-4c2b-8b5f-c391bf30afed" providerId="ADAL" clId="{79DDD5E4-4123-43A4-BA92-D3E8FB3C1C45}"/>
  </pc:docChgLst>
  <pc:docChgLst>
    <pc:chgData name="Martin Krobot" userId="8edb803b-cac4-4c2b-8b5f-c391bf30afed" providerId="ADAL" clId="{CA55EFDE-EC1C-41DE-B4D4-23E5106BE86D}"/>
    <pc:docChg chg="undo custSel addSld modSld">
      <pc:chgData name="Martin Krobot" userId="8edb803b-cac4-4c2b-8b5f-c391bf30afed" providerId="ADAL" clId="{CA55EFDE-EC1C-41DE-B4D4-23E5106BE86D}" dt="2021-09-20T13:36:30.136" v="54" actId="1076"/>
      <pc:docMkLst>
        <pc:docMk/>
      </pc:docMkLst>
      <pc:sldChg chg="modSp">
        <pc:chgData name="Martin Krobot" userId="8edb803b-cac4-4c2b-8b5f-c391bf30afed" providerId="ADAL" clId="{CA55EFDE-EC1C-41DE-B4D4-23E5106BE86D}" dt="2021-09-20T13:26:14.045" v="42" actId="20577"/>
        <pc:sldMkLst>
          <pc:docMk/>
          <pc:sldMk cId="1516889868" sldId="256"/>
        </pc:sldMkLst>
        <pc:spChg chg="mod">
          <ac:chgData name="Martin Krobot" userId="8edb803b-cac4-4c2b-8b5f-c391bf30afed" providerId="ADAL" clId="{CA55EFDE-EC1C-41DE-B4D4-23E5106BE86D}" dt="2021-09-20T13:26:14.045" v="42" actId="20577"/>
          <ac:spMkLst>
            <pc:docMk/>
            <pc:sldMk cId="1516889868" sldId="256"/>
            <ac:spMk id="3" creationId="{00000000-0000-0000-0000-000000000000}"/>
          </ac:spMkLst>
        </pc:spChg>
      </pc:sldChg>
      <pc:sldChg chg="modAnim">
        <pc:chgData name="Martin Krobot" userId="8edb803b-cac4-4c2b-8b5f-c391bf30afed" providerId="ADAL" clId="{CA55EFDE-EC1C-41DE-B4D4-23E5106BE86D}" dt="2021-09-20T13:25:54.026" v="30"/>
        <pc:sldMkLst>
          <pc:docMk/>
          <pc:sldMk cId="2715814509" sldId="427"/>
        </pc:sldMkLst>
      </pc:sldChg>
      <pc:sldChg chg="addSp delSp modSp add">
        <pc:chgData name="Martin Krobot" userId="8edb803b-cac4-4c2b-8b5f-c391bf30afed" providerId="ADAL" clId="{CA55EFDE-EC1C-41DE-B4D4-23E5106BE86D}" dt="2021-09-20T13:23:47.976" v="18" actId="1076"/>
        <pc:sldMkLst>
          <pc:docMk/>
          <pc:sldMk cId="547702843" sldId="438"/>
        </pc:sldMkLst>
        <pc:spChg chg="del mod">
          <ac:chgData name="Martin Krobot" userId="8edb803b-cac4-4c2b-8b5f-c391bf30afed" providerId="ADAL" clId="{CA55EFDE-EC1C-41DE-B4D4-23E5106BE86D}" dt="2021-09-20T13:23:41.383" v="15" actId="478"/>
          <ac:spMkLst>
            <pc:docMk/>
            <pc:sldMk cId="547702843" sldId="438"/>
            <ac:spMk id="2" creationId="{70BC14A2-3BDD-44D4-B3FA-5C166E868382}"/>
          </ac:spMkLst>
        </pc:spChg>
        <pc:spChg chg="del">
          <ac:chgData name="Martin Krobot" userId="8edb803b-cac4-4c2b-8b5f-c391bf30afed" providerId="ADAL" clId="{CA55EFDE-EC1C-41DE-B4D4-23E5106BE86D}" dt="2021-09-20T13:19:58.358" v="11" actId="478"/>
          <ac:spMkLst>
            <pc:docMk/>
            <pc:sldMk cId="547702843" sldId="438"/>
            <ac:spMk id="3" creationId="{6209E4D0-6547-421D-AA9E-5332F3D8D043}"/>
          </ac:spMkLst>
        </pc:spChg>
        <pc:spChg chg="del">
          <ac:chgData name="Martin Krobot" userId="8edb803b-cac4-4c2b-8b5f-c391bf30afed" providerId="ADAL" clId="{CA55EFDE-EC1C-41DE-B4D4-23E5106BE86D}" dt="2021-09-20T13:23:43.151" v="16" actId="478"/>
          <ac:spMkLst>
            <pc:docMk/>
            <pc:sldMk cId="547702843" sldId="438"/>
            <ac:spMk id="4" creationId="{957A9CF6-652E-4459-A200-61D28A8F44C3}"/>
          </ac:spMkLst>
        </pc:spChg>
        <pc:spChg chg="del">
          <ac:chgData name="Martin Krobot" userId="8edb803b-cac4-4c2b-8b5f-c391bf30afed" providerId="ADAL" clId="{CA55EFDE-EC1C-41DE-B4D4-23E5106BE86D}" dt="2021-09-20T13:23:43.151" v="16" actId="478"/>
          <ac:spMkLst>
            <pc:docMk/>
            <pc:sldMk cId="547702843" sldId="438"/>
            <ac:spMk id="5" creationId="{12ECF9EF-AC65-4A01-8740-480C23336218}"/>
          </ac:spMkLst>
        </pc:spChg>
        <pc:picChg chg="add mod">
          <ac:chgData name="Martin Krobot" userId="8edb803b-cac4-4c2b-8b5f-c391bf30afed" providerId="ADAL" clId="{CA55EFDE-EC1C-41DE-B4D4-23E5106BE86D}" dt="2021-09-20T13:23:47.976" v="18" actId="1076"/>
          <ac:picMkLst>
            <pc:docMk/>
            <pc:sldMk cId="547702843" sldId="438"/>
            <ac:picMk id="6" creationId="{AAB69536-5635-4D90-98E0-99DD08A2E2BA}"/>
          </ac:picMkLst>
        </pc:picChg>
      </pc:sldChg>
      <pc:sldChg chg="addSp delSp modSp add">
        <pc:chgData name="Martin Krobot" userId="8edb803b-cac4-4c2b-8b5f-c391bf30afed" providerId="ADAL" clId="{CA55EFDE-EC1C-41DE-B4D4-23E5106BE86D}" dt="2021-09-20T13:24:46.835" v="29" actId="1076"/>
        <pc:sldMkLst>
          <pc:docMk/>
          <pc:sldMk cId="690310317" sldId="439"/>
        </pc:sldMkLst>
        <pc:spChg chg="del">
          <ac:chgData name="Martin Krobot" userId="8edb803b-cac4-4c2b-8b5f-c391bf30afed" providerId="ADAL" clId="{CA55EFDE-EC1C-41DE-B4D4-23E5106BE86D}" dt="2021-09-20T13:24:11.177" v="20" actId="478"/>
          <ac:spMkLst>
            <pc:docMk/>
            <pc:sldMk cId="690310317" sldId="439"/>
            <ac:spMk id="2" creationId="{4CAC4F20-0269-4FB9-A04B-ABD840ED5147}"/>
          </ac:spMkLst>
        </pc:spChg>
        <pc:spChg chg="del">
          <ac:chgData name="Martin Krobot" userId="8edb803b-cac4-4c2b-8b5f-c391bf30afed" providerId="ADAL" clId="{CA55EFDE-EC1C-41DE-B4D4-23E5106BE86D}" dt="2021-09-20T13:24:11.177" v="20" actId="478"/>
          <ac:spMkLst>
            <pc:docMk/>
            <pc:sldMk cId="690310317" sldId="439"/>
            <ac:spMk id="3" creationId="{1FD36483-7054-4D92-84FA-2FF2C61787EF}"/>
          </ac:spMkLst>
        </pc:spChg>
        <pc:picChg chg="add mod">
          <ac:chgData name="Martin Krobot" userId="8edb803b-cac4-4c2b-8b5f-c391bf30afed" providerId="ADAL" clId="{CA55EFDE-EC1C-41DE-B4D4-23E5106BE86D}" dt="2021-09-20T13:24:46.835" v="29" actId="1076"/>
          <ac:picMkLst>
            <pc:docMk/>
            <pc:sldMk cId="690310317" sldId="439"/>
            <ac:picMk id="1026" creationId="{F35F3422-A0AF-4025-B82D-B05C411874FD}"/>
          </ac:picMkLst>
        </pc:picChg>
        <pc:picChg chg="add mod">
          <ac:chgData name="Martin Krobot" userId="8edb803b-cac4-4c2b-8b5f-c391bf30afed" providerId="ADAL" clId="{CA55EFDE-EC1C-41DE-B4D4-23E5106BE86D}" dt="2021-09-20T13:24:46.835" v="29" actId="1076"/>
          <ac:picMkLst>
            <pc:docMk/>
            <pc:sldMk cId="690310317" sldId="439"/>
            <ac:picMk id="1028" creationId="{23FCED08-C7E2-4CE4-B702-46FE649058B5}"/>
          </ac:picMkLst>
        </pc:picChg>
      </pc:sldChg>
      <pc:sldChg chg="addSp delSp modSp add">
        <pc:chgData name="Martin Krobot" userId="8edb803b-cac4-4c2b-8b5f-c391bf30afed" providerId="ADAL" clId="{CA55EFDE-EC1C-41DE-B4D4-23E5106BE86D}" dt="2021-09-20T13:36:30.136" v="54" actId="1076"/>
        <pc:sldMkLst>
          <pc:docMk/>
          <pc:sldMk cId="983835343" sldId="440"/>
        </pc:sldMkLst>
        <pc:spChg chg="del">
          <ac:chgData name="Martin Krobot" userId="8edb803b-cac4-4c2b-8b5f-c391bf30afed" providerId="ADAL" clId="{CA55EFDE-EC1C-41DE-B4D4-23E5106BE86D}" dt="2021-09-20T13:35:43.150" v="44" actId="478"/>
          <ac:spMkLst>
            <pc:docMk/>
            <pc:sldMk cId="983835343" sldId="440"/>
            <ac:spMk id="2" creationId="{5DD87E3F-A82D-4DE0-AE9C-FD19E0BD3C58}"/>
          </ac:spMkLst>
        </pc:spChg>
        <pc:spChg chg="del">
          <ac:chgData name="Martin Krobot" userId="8edb803b-cac4-4c2b-8b5f-c391bf30afed" providerId="ADAL" clId="{CA55EFDE-EC1C-41DE-B4D4-23E5106BE86D}" dt="2021-09-20T13:35:43.150" v="44" actId="478"/>
          <ac:spMkLst>
            <pc:docMk/>
            <pc:sldMk cId="983835343" sldId="440"/>
            <ac:spMk id="3" creationId="{BB52FFFB-94E0-46F5-A13F-9AD18F072169}"/>
          </ac:spMkLst>
        </pc:spChg>
        <pc:picChg chg="add mod">
          <ac:chgData name="Martin Krobot" userId="8edb803b-cac4-4c2b-8b5f-c391bf30afed" providerId="ADAL" clId="{CA55EFDE-EC1C-41DE-B4D4-23E5106BE86D}" dt="2021-09-20T13:35:46.792" v="46" actId="1076"/>
          <ac:picMkLst>
            <pc:docMk/>
            <pc:sldMk cId="983835343" sldId="440"/>
            <ac:picMk id="4" creationId="{5AFBB738-72E8-48C4-BDED-5B772F5ABACF}"/>
          </ac:picMkLst>
        </pc:picChg>
        <pc:picChg chg="add mod">
          <ac:chgData name="Martin Krobot" userId="8edb803b-cac4-4c2b-8b5f-c391bf30afed" providerId="ADAL" clId="{CA55EFDE-EC1C-41DE-B4D4-23E5106BE86D}" dt="2021-09-20T13:36:30.136" v="54" actId="1076"/>
          <ac:picMkLst>
            <pc:docMk/>
            <pc:sldMk cId="983835343" sldId="440"/>
            <ac:picMk id="5" creationId="{19CCE8B1-2613-4D94-98E3-C23EEDFBEA69}"/>
          </ac:picMkLst>
        </pc:picChg>
        <pc:picChg chg="add mod">
          <ac:chgData name="Martin Krobot" userId="8edb803b-cac4-4c2b-8b5f-c391bf30afed" providerId="ADAL" clId="{CA55EFDE-EC1C-41DE-B4D4-23E5106BE86D}" dt="2021-09-20T13:36:26.673" v="53" actId="1076"/>
          <ac:picMkLst>
            <pc:docMk/>
            <pc:sldMk cId="983835343" sldId="440"/>
            <ac:picMk id="6" creationId="{9644D311-4643-4E82-923D-89738C0EE9AB}"/>
          </ac:picMkLst>
        </pc:picChg>
        <pc:picChg chg="add mod">
          <ac:chgData name="Martin Krobot" userId="8edb803b-cac4-4c2b-8b5f-c391bf30afed" providerId="ADAL" clId="{CA55EFDE-EC1C-41DE-B4D4-23E5106BE86D}" dt="2021-09-20T13:36:24.990" v="52" actId="1076"/>
          <ac:picMkLst>
            <pc:docMk/>
            <pc:sldMk cId="983835343" sldId="440"/>
            <ac:picMk id="7" creationId="{97349066-930D-48B3-9DDD-FDC47BE5ED1B}"/>
          </ac:picMkLst>
        </pc:picChg>
      </pc:sldChg>
    </pc:docChg>
  </pc:docChgLst>
  <pc:docChgLst>
    <pc:chgData name="Martin Krobot" userId="8edb803b-cac4-4c2b-8b5f-c391bf30afed" providerId="ADAL" clId="{D46EBD0C-8AE0-427F-9C25-C65E8706C3E2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F0572-23D1-4DC6-B92A-C71750FB391D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29CF3-3309-4B38-B262-528A89859F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659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Nutrition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43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Nutrition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017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Nutrition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860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562" y="1604841"/>
            <a:ext cx="535413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03" y="1604841"/>
            <a:ext cx="535413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859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562" y="1604841"/>
            <a:ext cx="5354133" cy="3977484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03" y="1604841"/>
            <a:ext cx="5354133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03" y="3682578"/>
            <a:ext cx="5354133" cy="1897135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1980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08F91B0-6A1D-4410-B957-C467FE12605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8996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C38E-9968-4639-A46E-05ACBC283907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F561-7E2E-45C6-9660-38E7270321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048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C38E-9968-4639-A46E-05ACBC283907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F561-7E2E-45C6-9660-38E7270321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671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9E23-7E1A-DB42-A6FB-BD85079EADE2}" type="datetimeFigureOut">
              <a:rPr lang="cs-CZ" smtClean="0"/>
              <a:pPr/>
              <a:t>20.09.2021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0FCB-6828-364D-A5FC-9CF18A9EE69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27025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142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00050"/>
            <a:ext cx="10515600" cy="6057900"/>
          </a:xfrm>
        </p:spPr>
        <p:txBody>
          <a:bodyPr anchor="ctr" anchorCtr="0">
            <a:normAutofit/>
          </a:bodyPr>
          <a:lstStyle>
            <a:lvl1pPr algn="ctr">
              <a:defRPr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604020202020204" charset="0"/>
                <a:ea typeface="Segoe UI Black" panose="020B0604020202020204" charset="0"/>
                <a:cs typeface="Segoe UI Black" panose="020B060402020202020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77864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277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1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319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43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lang="cs-CZ" sz="1800" b="1" kern="120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1" name="Přímá spojnice 10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99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984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rgbClr val="F2D9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rgbClr val="9933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Základy výživy</a:t>
            </a:r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rgbClr val="9933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66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Nutrition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4F88D-855E-4C4A-AC2F-7A0A64C53F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60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346455" y="0"/>
            <a:ext cx="7743825" cy="6858001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17905" y="5189415"/>
            <a:ext cx="5282417" cy="1668586"/>
          </a:xfrm>
        </p:spPr>
        <p:txBody>
          <a:bodyPr>
            <a:normAutofit/>
          </a:bodyPr>
          <a:lstStyle/>
          <a:p>
            <a:pPr algn="l"/>
            <a:r>
              <a:rPr lang="cs-CZ" b="1" i="1" noProof="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Mgr. Martin Krobot</a:t>
            </a:r>
          </a:p>
          <a:p>
            <a:pPr algn="l">
              <a:spcBef>
                <a:spcPts val="600"/>
              </a:spcBef>
            </a:pPr>
            <a:r>
              <a:rPr lang="cs-CZ" sz="1800" i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Ústav veřejného zdraví</a:t>
            </a:r>
            <a:endParaRPr lang="en-GB" sz="1800" i="1" noProof="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spcBef>
                <a:spcPts val="1800"/>
              </a:spcBef>
            </a:pPr>
            <a:r>
              <a:rPr lang="cs-CZ" sz="1800" i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BKUV011c – Základy výživy člověka – cvičení</a:t>
            </a:r>
          </a:p>
          <a:p>
            <a:pPr algn="l"/>
            <a:r>
              <a:rPr lang="cs-CZ" sz="1800" i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podzim 2021</a:t>
            </a:r>
            <a:endParaRPr lang="en-GB" sz="1800" i="1" noProof="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4008" y="562708"/>
            <a:ext cx="7268718" cy="3802557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</a:pPr>
            <a:r>
              <a:rPr lang="cs-CZ" sz="7200" noProof="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OZNAČOVÁNÍ POTRAVIN</a:t>
            </a:r>
            <a:br>
              <a:rPr lang="cs-CZ" sz="9600" noProof="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cs-CZ" sz="8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br>
              <a:rPr lang="cs-CZ" sz="9600" noProof="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cs-CZ" sz="2000" noProof="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  <a:t> </a:t>
            </a:r>
            <a:b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</a:b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• 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  <a:t>povinné údaje 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• 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  <a:t>loga 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•</a:t>
            </a:r>
            <a:b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</a:b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• 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výživová a zdravotní tvrzení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  <a:t> 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•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Wingdings" panose="05000000000000000000" pitchFamily="2" charset="2"/>
              </a:rPr>
              <a:t> </a:t>
            </a:r>
            <a:endParaRPr lang="en-GB" sz="6600" i="1" noProof="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89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A6356F6-7535-438E-A10F-C81AFD4C2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3113" y="-9155"/>
            <a:ext cx="9165774" cy="687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63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EC482A-2675-4141-ADB1-EDE2C7242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Povinné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B39B15-2A71-418A-9273-9FD246754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cs-CZ" dirty="0"/>
              <a:t>Název potraviny</a:t>
            </a:r>
          </a:p>
          <a:p>
            <a:pPr marL="514350" indent="-514350">
              <a:buAutoNum type="arabicPeriod"/>
            </a:pPr>
            <a:r>
              <a:rPr lang="cs-CZ"/>
              <a:t>Seznam složek</a:t>
            </a:r>
            <a:endParaRPr lang="cs-CZ" dirty="0"/>
          </a:p>
          <a:p>
            <a:pPr marL="514350" indent="-514350">
              <a:buAutoNum type="arabicPeriod"/>
            </a:pPr>
            <a:r>
              <a:rPr lang="cs-CZ" dirty="0"/>
              <a:t>Alergeny</a:t>
            </a:r>
          </a:p>
          <a:p>
            <a:pPr marL="514350" indent="-514350">
              <a:buAutoNum type="arabicPeriod"/>
            </a:pPr>
            <a:r>
              <a:rPr lang="cs-CZ" dirty="0"/>
              <a:t>Množství určitých složek nebo jejich skupin</a:t>
            </a:r>
          </a:p>
          <a:p>
            <a:pPr marL="514350" indent="-514350">
              <a:buAutoNum type="arabicPeriod"/>
            </a:pPr>
            <a:r>
              <a:rPr lang="cs-CZ" dirty="0"/>
              <a:t>Čisté množství potraviny</a:t>
            </a:r>
          </a:p>
          <a:p>
            <a:pPr marL="514350" indent="-514350">
              <a:buAutoNum type="arabicPeriod"/>
            </a:pPr>
            <a:r>
              <a:rPr lang="cs-CZ" dirty="0"/>
              <a:t>Datum minimální trvanlivosti nebo použitelnosti</a:t>
            </a:r>
          </a:p>
          <a:p>
            <a:pPr marL="514350" indent="-514350">
              <a:buAutoNum type="arabicPeriod"/>
            </a:pPr>
            <a:r>
              <a:rPr lang="cs-CZ" dirty="0"/>
              <a:t>Zvláštní </a:t>
            </a:r>
            <a:r>
              <a:rPr lang="cs-CZ"/>
              <a:t>podmínky uchování nebo podmínky použití</a:t>
            </a:r>
            <a:endParaRPr lang="cs-CZ" dirty="0"/>
          </a:p>
          <a:p>
            <a:pPr marL="514350" indent="-514350">
              <a:buAutoNum type="arabicPeriod"/>
            </a:pPr>
            <a:r>
              <a:rPr lang="cs-CZ" dirty="0"/>
              <a:t>Jméno </a:t>
            </a:r>
            <a:r>
              <a:rPr lang="cs-CZ"/>
              <a:t>nebo název </a:t>
            </a:r>
            <a:r>
              <a:rPr lang="cs-CZ" dirty="0"/>
              <a:t>a </a:t>
            </a:r>
            <a:r>
              <a:rPr lang="cs-CZ"/>
              <a:t>sídlo provozovatele potrav. podniku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48588D8-8951-43D5-8038-21CA33BC4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D996C69-F090-4488-8F45-78223940D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0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2CB24-F523-4991-896C-81357FCA4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Povinné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87F2E1-664B-4845-B0E3-33F5DDF99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816"/>
            <a:ext cx="10815320" cy="4380739"/>
          </a:xfrm>
        </p:spPr>
        <p:txBody>
          <a:bodyPr/>
          <a:lstStyle/>
          <a:p>
            <a:pPr marL="514350" indent="-576000">
              <a:buFont typeface="+mj-lt"/>
              <a:buAutoNum type="arabicPeriod" startAt="9"/>
            </a:pPr>
            <a:r>
              <a:rPr lang="cs-CZ" dirty="0"/>
              <a:t>Země původu nebo provenience</a:t>
            </a:r>
          </a:p>
          <a:p>
            <a:pPr marL="514350" indent="-576000">
              <a:buFont typeface="+mj-lt"/>
              <a:buAutoNum type="arabicPeriod" startAt="9"/>
            </a:pPr>
            <a:r>
              <a:rPr lang="cs-CZ" dirty="0"/>
              <a:t>Návod k použití v případě, že by potravinu bylo obtížné použít</a:t>
            </a:r>
          </a:p>
          <a:p>
            <a:pPr marL="514350" indent="-576000">
              <a:buFont typeface="+mj-lt"/>
              <a:buAutoNum type="arabicPeriod" startAt="9"/>
            </a:pPr>
            <a:r>
              <a:rPr lang="cs-CZ" dirty="0"/>
              <a:t>Obsah alkoholu v % </a:t>
            </a:r>
            <a:r>
              <a:rPr lang="cs-CZ" dirty="0" err="1"/>
              <a:t>obj</a:t>
            </a:r>
            <a:r>
              <a:rPr lang="cs-CZ" dirty="0"/>
              <a:t>. (nad 1,2 %)</a:t>
            </a:r>
          </a:p>
          <a:p>
            <a:pPr marL="514350" indent="-576000">
              <a:buFont typeface="+mj-lt"/>
              <a:buAutoNum type="arabicPeriod" startAt="9"/>
            </a:pPr>
            <a:r>
              <a:rPr lang="cs-CZ" dirty="0"/>
              <a:t>Výživové údaje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438CA9-FF42-41F0-B464-8C5DAC71A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EBFBA4-116F-4D70-AE36-E7B53CE41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60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DE2065-0590-4013-9FC1-F704A68D0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Složení výrobku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8C340A-7CD3-4D2E-BB8F-58470AEEB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ingredience uváděny </a:t>
            </a:r>
            <a:r>
              <a:rPr lang="cs-CZ" b="1"/>
              <a:t>sestupně dle množství</a:t>
            </a:r>
            <a:endParaRPr lang="cs-CZ"/>
          </a:p>
          <a:p>
            <a:r>
              <a:rPr lang="cs-CZ"/>
              <a:t>možnost uvádět množství složek</a:t>
            </a:r>
          </a:p>
          <a:p>
            <a:r>
              <a:rPr lang="cs-CZ"/>
              <a:t>povinnost zvýraznit </a:t>
            </a:r>
            <a:r>
              <a:rPr lang="cs-CZ" b="1"/>
              <a:t>alergeny</a:t>
            </a:r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A0E42A0-2E8C-4DAF-926E-83AA1742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87ACC8F-7307-4C08-AF12-53E0A617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C3CBC06-9140-4BFC-97C7-9D5C9026C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8" t="37778" r="29644" b="23633"/>
          <a:stretch/>
        </p:blipFill>
        <p:spPr>
          <a:xfrm>
            <a:off x="8457068" y="1940948"/>
            <a:ext cx="3493605" cy="424658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D828C07-31B8-4358-B8B4-408B23467B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3" t="17871" r="24815" b="62540"/>
          <a:stretch/>
        </p:blipFill>
        <p:spPr>
          <a:xfrm>
            <a:off x="1988129" y="3429000"/>
            <a:ext cx="5744684" cy="275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51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1DB84-9AAD-4670-9D42-94063C60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Alergeny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25639A-FF5E-4F05-9BF2-92CDCF8BD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uvedeny v seznamu v příloze nařízení</a:t>
            </a:r>
          </a:p>
          <a:p>
            <a:r>
              <a:rPr lang="cs-CZ" dirty="0"/>
              <a:t>každá látka ze seznamu, která způsobuje </a:t>
            </a:r>
            <a:r>
              <a:rPr lang="cs-CZ" b="1" dirty="0"/>
              <a:t>alergii nebo nesnášenlivost</a:t>
            </a:r>
            <a:r>
              <a:rPr lang="cs-CZ" dirty="0"/>
              <a:t> a stále se nachází v hotovém výrobku</a:t>
            </a:r>
          </a:p>
          <a:p>
            <a:r>
              <a:rPr lang="cs-CZ" dirty="0"/>
              <a:t>musí být </a:t>
            </a:r>
            <a:r>
              <a:rPr lang="cs-CZ" b="1" dirty="0"/>
              <a:t>rozeznatelně označeny:</a:t>
            </a:r>
          </a:p>
          <a:p>
            <a:pPr lvl="1"/>
            <a:r>
              <a:rPr lang="cs-CZ" dirty="0"/>
              <a:t>surovina, surovina, surovina, </a:t>
            </a:r>
            <a:r>
              <a:rPr lang="cs-CZ" b="1" dirty="0"/>
              <a:t>surovina</a:t>
            </a:r>
            <a:r>
              <a:rPr lang="cs-CZ" dirty="0"/>
              <a:t>, surovina</a:t>
            </a:r>
          </a:p>
          <a:p>
            <a:pPr lvl="1"/>
            <a:r>
              <a:rPr lang="cs-CZ" dirty="0"/>
              <a:t>surovina, surovina, surovina, </a:t>
            </a:r>
            <a:r>
              <a:rPr lang="cs-CZ" i="1" dirty="0"/>
              <a:t>surovina</a:t>
            </a:r>
            <a:r>
              <a:rPr lang="cs-CZ" dirty="0"/>
              <a:t>, surovina</a:t>
            </a:r>
          </a:p>
          <a:p>
            <a:pPr lvl="1"/>
            <a:r>
              <a:rPr lang="cs-CZ" dirty="0"/>
              <a:t>surovina, surovina, surovina, </a:t>
            </a:r>
            <a:r>
              <a:rPr lang="cs-CZ" u="sng" dirty="0"/>
              <a:t>surovina</a:t>
            </a:r>
            <a:r>
              <a:rPr lang="cs-CZ" dirty="0"/>
              <a:t>, surovina</a:t>
            </a:r>
          </a:p>
          <a:p>
            <a:pPr lvl="1"/>
            <a:r>
              <a:rPr lang="cs-CZ" dirty="0"/>
              <a:t>surovina, surovina, surovina, SUROVINA, surovina</a:t>
            </a:r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8055D55-6B4D-4D90-AE96-68A069F38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5663B7-76E3-4AD8-A30B-C26CF64B9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1282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://www.motorestceskylev.cz/wp-content/uploads/2014/02/alergeny.jpg">
            <a:extLst>
              <a:ext uri="{FF2B5EF4-FFF2-40B4-BE49-F238E27FC236}">
                <a16:creationId xmlns:a16="http://schemas.microsoft.com/office/drawing/2014/main" id="{C97AE1EA-8569-4C89-8369-247094BB6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6" b="5689"/>
          <a:stretch/>
        </p:blipFill>
        <p:spPr bwMode="auto">
          <a:xfrm>
            <a:off x="3356843" y="-1"/>
            <a:ext cx="547831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155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4805D-E1AB-47F1-ADB1-8C4FF2D53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Alergeny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44AC62-2E43-4050-9418-B15BF908B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E08BB9F-FDBD-4AA4-8758-D6BFF8F6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81DDA2C-4540-45CE-9DC1-8C198CA8D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662" y="1637371"/>
            <a:ext cx="616267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20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600790-E50E-4C54-B50B-1E32731A9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Datum spotřeby/minimální trv.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DFB14F-7653-4911-918B-E59D03769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/>
              <a:t>datum použitelnosti</a:t>
            </a:r>
          </a:p>
          <a:p>
            <a:pPr lvl="1"/>
            <a:r>
              <a:rPr lang="cs-CZ"/>
              <a:t>výrobek po uplynutí data není bezpečný ke konzumaci</a:t>
            </a:r>
          </a:p>
          <a:p>
            <a:pPr lvl="1"/>
            <a:r>
              <a:rPr lang="cs-CZ"/>
              <a:t>potraviny podléhající zkáze – mléčné výrobky, maso, uzeniny apod.</a:t>
            </a:r>
          </a:p>
          <a:p>
            <a:pPr lvl="1"/>
            <a:r>
              <a:rPr lang="cs-CZ"/>
              <a:t>„Spotřebujte do:“</a:t>
            </a:r>
          </a:p>
          <a:p>
            <a:r>
              <a:rPr lang="cs-CZ" b="1"/>
              <a:t>datum minimální trvanlivosti</a:t>
            </a:r>
          </a:p>
          <a:p>
            <a:pPr lvl="1"/>
            <a:r>
              <a:rPr lang="cs-CZ"/>
              <a:t>výrobek po uplynutí data může změnit vlastnosti, ale je stále bezpečný </a:t>
            </a:r>
          </a:p>
          <a:p>
            <a:pPr lvl="1"/>
            <a:r>
              <a:rPr lang="cs-CZ"/>
              <a:t>trvanlivé potraviny – konzervy, ovesné vločky, džusy, trv. mléko</a:t>
            </a:r>
          </a:p>
          <a:p>
            <a:pPr lvl="1"/>
            <a:r>
              <a:rPr lang="cs-CZ"/>
              <a:t>„Minimální trvanlivost do:“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EBEB6A6-633E-486B-91DF-063B828C4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A106C2-9420-4ECA-A2E3-95D0B5C1D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42E1861-AC5C-409D-9124-FF2A17971C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9" t="14539" r="57363" b="60132"/>
          <a:stretch/>
        </p:blipFill>
        <p:spPr>
          <a:xfrm>
            <a:off x="8897692" y="4701227"/>
            <a:ext cx="2271052" cy="15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49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2D162B-D3A0-4356-B6F7-EF485397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Výživové údaje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D84C2F8-16BC-4D8E-8237-132300FBB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326993-125D-4589-95D1-3FC8405C7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9F342B8-1499-464E-A6C6-C66F872B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010" y="1646896"/>
            <a:ext cx="7134225" cy="4505325"/>
          </a:xfrm>
          <a:prstGeom prst="rect">
            <a:avLst/>
          </a:prstGeom>
        </p:spPr>
      </p:pic>
      <p:sp>
        <p:nvSpPr>
          <p:cNvPr id="8" name="Pravá složená závorka 7">
            <a:extLst>
              <a:ext uri="{FF2B5EF4-FFF2-40B4-BE49-F238E27FC236}">
                <a16:creationId xmlns:a16="http://schemas.microsoft.com/office/drawing/2014/main" id="{CBE14244-C58A-470D-B987-A681D8CDDD07}"/>
              </a:ext>
            </a:extLst>
          </p:cNvPr>
          <p:cNvSpPr/>
          <p:nvPr/>
        </p:nvSpPr>
        <p:spPr>
          <a:xfrm>
            <a:off x="8203869" y="1872638"/>
            <a:ext cx="364807" cy="4053840"/>
          </a:xfrm>
          <a:prstGeom prst="rightBrace">
            <a:avLst>
              <a:gd name="adj1" fmla="val 178220"/>
              <a:gd name="adj2" fmla="val 5000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B170D7F-A223-4A54-9318-853AD7979618}"/>
              </a:ext>
            </a:extLst>
          </p:cNvPr>
          <p:cNvSpPr txBox="1"/>
          <p:nvPr/>
        </p:nvSpPr>
        <p:spPr>
          <a:xfrm>
            <a:off x="8863598" y="3587149"/>
            <a:ext cx="2584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povinné údaje</a:t>
            </a:r>
          </a:p>
        </p:txBody>
      </p:sp>
    </p:spTree>
    <p:extLst>
      <p:ext uri="{BB962C8B-B14F-4D97-AF65-F5344CB8AC3E}">
        <p14:creationId xmlns:p14="http://schemas.microsoft.com/office/powerpoint/2010/main" val="96674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B0BB5F-D710-49ED-B8D7-C16DF8D19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Výživové údaje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A659125-D238-479D-B164-62A5313B9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FD58936-9ECF-45AF-9BA9-AB78D388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F2D57DF-B921-43E8-A07F-4CE5749A3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55" y="1461159"/>
            <a:ext cx="4560688" cy="47955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14D4FA9-11AB-4C9D-9552-A1EC657CCF71}"/>
              </a:ext>
            </a:extLst>
          </p:cNvPr>
          <p:cNvSpPr/>
          <p:nvPr/>
        </p:nvSpPr>
        <p:spPr>
          <a:xfrm>
            <a:off x="1127760" y="3281680"/>
            <a:ext cx="4277360" cy="13512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6C682CE-BE9E-4BCF-9622-30A1A891EEB1}"/>
              </a:ext>
            </a:extLst>
          </p:cNvPr>
          <p:cNvSpPr/>
          <p:nvPr/>
        </p:nvSpPr>
        <p:spPr>
          <a:xfrm>
            <a:off x="1127760" y="5059680"/>
            <a:ext cx="4277360" cy="2489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D37CB7B-4DEF-4EA1-845C-3A0C4FAFABDA}"/>
              </a:ext>
            </a:extLst>
          </p:cNvPr>
          <p:cNvSpPr/>
          <p:nvPr/>
        </p:nvSpPr>
        <p:spPr>
          <a:xfrm>
            <a:off x="1127760" y="5852160"/>
            <a:ext cx="4277360" cy="3251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2DA357A1-F8E8-4D18-8947-870FE0B2F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520" y="1620816"/>
            <a:ext cx="5842000" cy="4380739"/>
          </a:xfrm>
        </p:spPr>
        <p:txBody>
          <a:bodyPr/>
          <a:lstStyle/>
          <a:p>
            <a:r>
              <a:rPr lang="cs-CZ" b="1" dirty="0"/>
              <a:t>dobrovolné údaje</a:t>
            </a:r>
          </a:p>
          <a:p>
            <a:pPr lvl="1"/>
            <a:r>
              <a:rPr lang="cs-CZ" dirty="0"/>
              <a:t>MUFA, PUFA, n-3, n-6</a:t>
            </a:r>
          </a:p>
          <a:p>
            <a:pPr lvl="1"/>
            <a:r>
              <a:rPr lang="cs-CZ" dirty="0" err="1"/>
              <a:t>polyalkoholy</a:t>
            </a:r>
            <a:endParaRPr lang="cs-CZ" dirty="0"/>
          </a:p>
          <a:p>
            <a:pPr lvl="1"/>
            <a:r>
              <a:rPr lang="cs-CZ" dirty="0"/>
              <a:t>škrob</a:t>
            </a:r>
          </a:p>
          <a:p>
            <a:pPr lvl="1"/>
            <a:r>
              <a:rPr lang="cs-CZ" dirty="0"/>
              <a:t>vláknina</a:t>
            </a:r>
          </a:p>
          <a:p>
            <a:pPr lvl="1"/>
            <a:r>
              <a:rPr lang="cs-CZ" dirty="0"/>
              <a:t>vitaminy nebo minerální látky přítomné ve významném množství</a:t>
            </a:r>
          </a:p>
        </p:txBody>
      </p:sp>
    </p:spTree>
    <p:extLst>
      <p:ext uri="{BB962C8B-B14F-4D97-AF65-F5344CB8AC3E}">
        <p14:creationId xmlns:p14="http://schemas.microsoft.com/office/powerpoint/2010/main" val="6352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46A6261-829E-4021-9EDF-2DC93D425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Povinné údaje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B65FF37-86BA-4126-BD10-7163C79D4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definovány nařízením EP a ER č. </a:t>
            </a:r>
            <a:r>
              <a:rPr lang="cs-CZ" b="1" dirty="0"/>
              <a:t>1169/2011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sz="4800" b="1" dirty="0"/>
              <a:t>Jasné, přesné, srozumitelné,</a:t>
            </a:r>
            <a:br>
              <a:rPr lang="cs-CZ" sz="4800" b="1" dirty="0"/>
            </a:br>
            <a:r>
              <a:rPr lang="cs-CZ" sz="4800" b="1" dirty="0"/>
              <a:t>snadno čitelné, nesmazatelné.</a:t>
            </a:r>
          </a:p>
        </p:txBody>
      </p:sp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031F8923-37D6-4A82-AC76-C4E22EFCF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/>
          <a:p>
            <a:r>
              <a:rPr lang="cs-CZ" dirty="0"/>
              <a:t>Základy výživy</a:t>
            </a:r>
          </a:p>
        </p:txBody>
      </p:sp>
    </p:spTree>
    <p:extLst>
      <p:ext uri="{BB962C8B-B14F-4D97-AF65-F5344CB8AC3E}">
        <p14:creationId xmlns:p14="http://schemas.microsoft.com/office/powerpoint/2010/main" val="3157028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AB69536-5635-4D90-98E0-99DD08A2E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825" y="846754"/>
            <a:ext cx="9322350" cy="516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2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chutnejte rozdíl: Garden Gourmet vegetariánské &amp;amp; veganské produkty">
            <a:extLst>
              <a:ext uri="{FF2B5EF4-FFF2-40B4-BE49-F238E27FC236}">
                <a16:creationId xmlns:a16="http://schemas.microsoft.com/office/drawing/2014/main" id="{F35F3422-A0AF-4025-B82D-B05C41187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74" y="421459"/>
            <a:ext cx="6015082" cy="601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gane burger | Garden Gourmet">
            <a:extLst>
              <a:ext uri="{FF2B5EF4-FFF2-40B4-BE49-F238E27FC236}">
                <a16:creationId xmlns:a16="http://schemas.microsoft.com/office/drawing/2014/main" id="{23FCED08-C7E2-4CE4-B702-46FE64905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76" y="421459"/>
            <a:ext cx="4601818" cy="601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310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AFBB738-72E8-48C4-BDED-5B772F5AB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443" y="359327"/>
            <a:ext cx="6011114" cy="14003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CCE8B1-2613-4D94-98E3-C23EEDFBE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415" y="1926037"/>
            <a:ext cx="5849166" cy="148610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644D311-4643-4E82-923D-89738C0EE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573" y="3783670"/>
            <a:ext cx="6458851" cy="11145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7349066-930D-48B3-9DDD-FDC47BE5E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363" y="5269777"/>
            <a:ext cx="5887272" cy="12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35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39D104-E07E-4A61-A1E0-1E54E7077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Významné množství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967A69-9494-4820-812A-77D69B48F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dirty="0"/>
              <a:t>15 % referenční hodnoty </a:t>
            </a:r>
            <a:r>
              <a:rPr lang="cs-CZ" altLang="cs-CZ" dirty="0"/>
              <a:t>příjmu pro daný vitamin nebo ML na 100 g nebo 100 ml v případě produktů jiných než nápoje</a:t>
            </a:r>
          </a:p>
          <a:p>
            <a:pPr>
              <a:defRPr/>
            </a:pPr>
            <a:r>
              <a:rPr lang="cs-CZ" altLang="cs-CZ" b="1" dirty="0"/>
              <a:t>7,5 % referenční hodnoty </a:t>
            </a:r>
            <a:r>
              <a:rPr lang="cs-CZ" altLang="cs-CZ" dirty="0"/>
              <a:t>příjmu pro daný vitamin nebo ML na 100 ml v případě nápoje</a:t>
            </a:r>
          </a:p>
          <a:p>
            <a:pPr>
              <a:defRPr/>
            </a:pPr>
            <a:r>
              <a:rPr lang="cs-CZ" altLang="cs-CZ" b="1" dirty="0"/>
              <a:t>15 % referenční hodnoty </a:t>
            </a:r>
            <a:r>
              <a:rPr lang="cs-CZ" altLang="cs-CZ" dirty="0"/>
              <a:t>příjmu pro daný vitamin nebo ML </a:t>
            </a:r>
            <a:r>
              <a:rPr lang="cs-CZ" altLang="cs-CZ" b="1" dirty="0"/>
              <a:t>na porci </a:t>
            </a:r>
            <a:r>
              <a:rPr lang="cs-CZ" altLang="cs-CZ" dirty="0"/>
              <a:t>v případě, že balení obsahuje pouze jednu porci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F2F1CF5-6F95-44EE-B645-0A8BBE5F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4135730-93F6-4CBE-A9F6-3E49441F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6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Brezkova\Dokumenty\Obrázky\halinka\foto-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98" y="2325402"/>
            <a:ext cx="4210023" cy="220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290" y="832753"/>
            <a:ext cx="7244748" cy="519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46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B428FF-9E03-4B2E-96C5-1F7D7D52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Výživová a zdravotní tvrzení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CABB52-3FBF-44AE-957E-C789572F1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výživové tvrzení</a:t>
            </a:r>
            <a:endParaRPr lang="cs-CZ" dirty="0"/>
          </a:p>
          <a:p>
            <a:pPr lvl="1"/>
            <a:r>
              <a:rPr lang="cs-CZ" dirty="0"/>
              <a:t>každé tvrzení, které uvádí, naznačuje nebo ze kterého vyplývá, že potravina má určité prospěšné výživové vlastnosti v důsledku</a:t>
            </a:r>
          </a:p>
          <a:p>
            <a:pPr lvl="2"/>
            <a:r>
              <a:rPr lang="cs-CZ" dirty="0"/>
              <a:t>energetické (kalorické) hodnoty, kterou poskytuje, poskytuje ve snížené nebo zvýšené míře nebo neobsahuje</a:t>
            </a:r>
          </a:p>
          <a:p>
            <a:pPr lvl="2"/>
            <a:r>
              <a:rPr lang="cs-CZ" dirty="0"/>
              <a:t>živin či jiných látek, které buď obsahuje, obsahuje ve snížené či zvýšené míře, nebo neobsahuje</a:t>
            </a:r>
          </a:p>
          <a:p>
            <a:r>
              <a:rPr lang="cs-CZ" b="1" dirty="0"/>
              <a:t>zdravotní tvrzení</a:t>
            </a:r>
            <a:endParaRPr lang="cs-CZ" dirty="0"/>
          </a:p>
          <a:p>
            <a:pPr lvl="1"/>
            <a:r>
              <a:rPr lang="cs-CZ" dirty="0"/>
              <a:t>každé tvrzení, které uvádí, naznačuje nebo ze kterého vyplývá, že existuje souvislost mezi kategorií potravin, potravinou nebo některou z jejích složek a zdravím</a:t>
            </a:r>
            <a:endParaRPr lang="cs-CZ" b="1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387ECF0-CFE2-41A0-8007-C0235B08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AFAD97-6F00-4E12-A9F1-2AD78D77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7102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09704A-8EC7-4E59-839E-C9787D01A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Výživová tvrzení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42470F-F9A2-4FCD-A01A-995647382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ZDROJ VLÁKNINY</a:t>
            </a:r>
            <a:br>
              <a:rPr lang="cs-CZ" dirty="0"/>
            </a:br>
            <a:r>
              <a:rPr lang="cs-CZ" sz="2400" dirty="0"/>
              <a:t>Tvrzení, že se jedná o potravinu, která je zdrojem vlákniny, a jakékoli tvrzení, které má pro spotřebitele pravděpodobně stejný význam, lze použít pouze tehdy, obsahuje-li produkt alespoň 3 g vlákniny na 100 g nebo alespoň 1,5 g na 100 kcal.</a:t>
            </a:r>
            <a:br>
              <a:rPr lang="cs-CZ" sz="2400" dirty="0"/>
            </a:br>
            <a:endParaRPr lang="cs-CZ" dirty="0"/>
          </a:p>
          <a:p>
            <a:r>
              <a:rPr lang="cs-CZ" b="1" dirty="0"/>
              <a:t>S VYSOKÝM OBSAHEM VLÁKNINY</a:t>
            </a:r>
            <a:br>
              <a:rPr lang="cs-CZ" dirty="0"/>
            </a:br>
            <a:r>
              <a:rPr lang="cs-CZ" sz="2400" dirty="0"/>
              <a:t>Tvrzení, že se jedná o potravinu s vysokým obsahem vlákniny, a jakékoli tvrzení, které má pro spotřebitele pravděpodobně stejný význam, lze použít pouze tehdy, obsahuje-li produkt alespoň 6 g vlákniny na 100 g nebo alespoň 3 g na 100 kcal.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24231FE-C46D-402B-B050-DC6603C9A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ACDF90B-1282-48D2-822F-62E533EEA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107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1E99E7-7AB6-45A3-9C1D-A053612F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Zdravotní tvrzení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C43014-5B0B-4465-AA01-CDD5CC364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VITAMIN C</a:t>
            </a:r>
            <a:br>
              <a:rPr lang="cs-CZ" dirty="0"/>
            </a:br>
            <a:r>
              <a:rPr lang="cs-CZ" dirty="0"/>
              <a:t>Vitamin C přispívá ke snížení míry únavy a vyčerpání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VÁPNÍK</a:t>
            </a:r>
            <a:br>
              <a:rPr lang="cs-CZ" b="1" dirty="0"/>
            </a:br>
            <a:r>
              <a:rPr lang="cs-CZ" dirty="0" err="1">
                <a:ea typeface="Segoe UI" panose="020B0502040204020203" pitchFamily="34" charset="0"/>
              </a:rPr>
              <a:t>Vápník</a:t>
            </a:r>
            <a:r>
              <a:rPr lang="cs-CZ" dirty="0">
                <a:ea typeface="Segoe UI" panose="020B0502040204020203" pitchFamily="34" charset="0"/>
              </a:rPr>
              <a:t> přispívá k normální srážlivosti krve.</a:t>
            </a:r>
            <a:br>
              <a:rPr lang="cs-CZ" dirty="0">
                <a:ea typeface="Segoe UI" panose="020B0502040204020203" pitchFamily="34" charset="0"/>
              </a:rPr>
            </a:br>
            <a:r>
              <a:rPr lang="cs-CZ" dirty="0">
                <a:ea typeface="Segoe UI" panose="020B0502040204020203" pitchFamily="34" charset="0"/>
              </a:rPr>
              <a:t>Vápník přispívá k normálnímu metabolismu energie.</a:t>
            </a:r>
            <a:br>
              <a:rPr lang="cs-CZ" dirty="0">
                <a:ea typeface="Segoe UI" panose="020B0502040204020203" pitchFamily="34" charset="0"/>
              </a:rPr>
            </a:br>
            <a:r>
              <a:rPr lang="cs-CZ" dirty="0">
                <a:ea typeface="Segoe UI" panose="020B0502040204020203" pitchFamily="34" charset="0"/>
              </a:rPr>
              <a:t>Vápník přispívá k normální funkci svalů.</a:t>
            </a:r>
            <a:br>
              <a:rPr lang="cs-CZ" dirty="0">
                <a:ea typeface="Segoe UI" panose="020B0502040204020203" pitchFamily="34" charset="0"/>
              </a:rPr>
            </a:br>
            <a:r>
              <a:rPr lang="cs-CZ" dirty="0">
                <a:ea typeface="Segoe UI" panose="020B0502040204020203" pitchFamily="34" charset="0"/>
              </a:rPr>
              <a:t>Vápník přispívá k normálnímu přenosu nervového vzruchu.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BE6077-31B5-4A70-A492-9473FE75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F081E34-70BC-4F1B-9BAA-FB1E3670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879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6FE2D6-531D-46BD-AEF1-96C0AB2E0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Tvrzení nesmí…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EE5885-FED9-4398-B03F-A911A2F4E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být nepravdivá nebo klamavá</a:t>
            </a:r>
          </a:p>
          <a:p>
            <a:r>
              <a:rPr lang="cs-CZ" dirty="0"/>
              <a:t>vyvolávat pochybnosti o jiných potravinách</a:t>
            </a:r>
          </a:p>
          <a:p>
            <a:r>
              <a:rPr lang="cs-CZ" dirty="0"/>
              <a:t>nabádat k nadměrné konzumaci určité potraviny</a:t>
            </a:r>
          </a:p>
          <a:p>
            <a:r>
              <a:rPr lang="cs-CZ" dirty="0"/>
              <a:t>uvádět, že pestrá strava nemůže zajistit přiměřené množství živin</a:t>
            </a:r>
          </a:p>
          <a:p>
            <a:r>
              <a:rPr lang="cs-CZ" dirty="0"/>
              <a:t>odkazovat na změny tělesných funkcí, které vzbuzují strach, a to textem, obrazově, graficky či symbolicky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F8B51CB-C04D-457D-83E5-1E861B435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5103C82-0F6C-4428-83C8-C78D3F0B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28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Brezkova\Dokumenty\Obrázky\halinka\foto-09.jpg">
            <a:extLst>
              <a:ext uri="{FF2B5EF4-FFF2-40B4-BE49-F238E27FC236}">
                <a16:creationId xmlns:a16="http://schemas.microsoft.com/office/drawing/2014/main" id="{C9E8C2E5-61CA-4406-B01B-EA13F00F7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32" y="389443"/>
            <a:ext cx="8863008" cy="607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Brezkova\Dokumenty\Obrázky\halinka\foto-07.jpg">
            <a:extLst>
              <a:ext uri="{FF2B5EF4-FFF2-40B4-BE49-F238E27FC236}">
                <a16:creationId xmlns:a16="http://schemas.microsoft.com/office/drawing/2014/main" id="{7F91B3A4-F904-46CA-8303-327584E02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8" y="1457466"/>
            <a:ext cx="3343400" cy="501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212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A6356F6-7535-438E-A10F-C81AFD4C2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232" y="0"/>
            <a:ext cx="5167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52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Brezkova\Dokumenty\Obrázky\halinka\foto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63" y="151387"/>
            <a:ext cx="4816475" cy="657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899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C94D3C-D1D2-4FAE-97BC-DBFAAB63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Loga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F0F33F3-63ED-410F-9E46-EB8632CE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Základy výživy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A107AA2-0345-43B6-8F26-DDEB4910B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31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7685344-EE4C-4377-B1A0-47ECC27BA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57" y="4205406"/>
            <a:ext cx="1732394" cy="17281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511736E-A4C8-408A-944E-FE0B56E65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437" y="1845275"/>
            <a:ext cx="3137012" cy="17686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D1AF9AF-7A40-418C-A09F-84150F2C1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9" y="1865543"/>
            <a:ext cx="2498814" cy="164921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EC79635-1E9B-407B-9C44-6408ADC4F4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652" y="1861700"/>
            <a:ext cx="1127710" cy="112771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4C6E757-8608-4800-913A-0E4175DEA5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7" t="11333" r="24757" b="11333"/>
          <a:stretch/>
        </p:blipFill>
        <p:spPr>
          <a:xfrm>
            <a:off x="7778137" y="3310449"/>
            <a:ext cx="1006149" cy="114491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8CBF10B-FDFE-4B28-BB49-B9E7400768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5" t="11766" r="18475" b="11766"/>
          <a:stretch/>
        </p:blipFill>
        <p:spPr>
          <a:xfrm>
            <a:off x="8859441" y="1599810"/>
            <a:ext cx="1379786" cy="135243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5C94E1AB-616B-4FA1-B0F2-8DE17FF155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9" t="9603" r="9629" b="9603"/>
          <a:stretch/>
        </p:blipFill>
        <p:spPr>
          <a:xfrm>
            <a:off x="4257741" y="4247125"/>
            <a:ext cx="1654404" cy="164473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FF6050ED-6878-47A3-B49A-5FE4CB84EF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616" y="4421197"/>
            <a:ext cx="1655899" cy="164473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D7C48CCE-CC88-4CCB-8FCB-3E9F40F70B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531" y="4247125"/>
            <a:ext cx="1644730" cy="164473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97E5A683-0988-4877-B326-0CE39395C8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497" y="4754923"/>
            <a:ext cx="1451119" cy="1422666"/>
          </a:xfrm>
          <a:prstGeom prst="rect">
            <a:avLst/>
          </a:prstGeom>
        </p:spPr>
      </p:pic>
      <p:pic>
        <p:nvPicPr>
          <p:cNvPr id="1026" name="Picture 2" descr="Pravidla pro dobrovolné označování „Česká potravina“ a použití loga | Normy  a předpisy pro výrobce, distributory a prodejce potravin. Označování,  hygienické požadavky, HACCP, obaly.">
            <a:extLst>
              <a:ext uri="{FF2B5EF4-FFF2-40B4-BE49-F238E27FC236}">
                <a16:creationId xmlns:a16="http://schemas.microsoft.com/office/drawing/2014/main" id="{8FDE7979-2FF2-4F38-9283-7A2B39B20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227" y="1677020"/>
            <a:ext cx="1298934" cy="119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F4C2D999-8213-48ED-AA28-4AE651956F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5279" y="2897952"/>
            <a:ext cx="1047896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14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A6356F6-7535-438E-A10F-C81AFD4C2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25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28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A6356F6-7535-438E-A10F-C81AFD4C2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25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1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A6356F6-7535-438E-A10F-C81AFD4C2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25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18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A6356F6-7535-438E-A10F-C81AFD4C2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25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49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A6356F6-7535-438E-A10F-C81AFD4C2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25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01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A6356F6-7535-438E-A10F-C81AFD4C2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25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808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Teachers xmlns="57069d5b-28c5-4f7f-97bc-e52de622a7f7" xsi:nil="true"/>
    <Templates xmlns="57069d5b-28c5-4f7f-97bc-e52de622a7f7" xsi:nil="true"/>
    <Has_Teacher_Only_SectionGroup xmlns="57069d5b-28c5-4f7f-97bc-e52de622a7f7" xsi:nil="true"/>
    <Self_Registration_Enabled xmlns="57069d5b-28c5-4f7f-97bc-e52de622a7f7" xsi:nil="true"/>
    <FolderType xmlns="57069d5b-28c5-4f7f-97bc-e52de622a7f7" xsi:nil="true"/>
    <Invited_Students xmlns="57069d5b-28c5-4f7f-97bc-e52de622a7f7" xsi:nil="true"/>
    <Is_Collaboration_Space_Locked xmlns="57069d5b-28c5-4f7f-97bc-e52de622a7f7" xsi:nil="true"/>
    <CultureName xmlns="57069d5b-28c5-4f7f-97bc-e52de622a7f7" xsi:nil="true"/>
    <AppVersion xmlns="57069d5b-28c5-4f7f-97bc-e52de622a7f7" xsi:nil="true"/>
    <DefaultSectionNames xmlns="57069d5b-28c5-4f7f-97bc-e52de622a7f7" xsi:nil="true"/>
    <Owner xmlns="57069d5b-28c5-4f7f-97bc-e52de622a7f7">
      <UserInfo>
        <DisplayName/>
        <AccountId xsi:nil="true"/>
        <AccountType/>
      </UserInfo>
    </Owner>
    <Teachers xmlns="57069d5b-28c5-4f7f-97bc-e52de622a7f7">
      <UserInfo>
        <DisplayName/>
        <AccountId xsi:nil="true"/>
        <AccountType/>
      </UserInfo>
    </Teachers>
    <Students xmlns="57069d5b-28c5-4f7f-97bc-e52de622a7f7">
      <UserInfo>
        <DisplayName/>
        <AccountId xsi:nil="true"/>
        <AccountType/>
      </UserInfo>
    </Students>
    <NotebookType xmlns="57069d5b-28c5-4f7f-97bc-e52de622a7f7" xsi:nil="true"/>
    <Student_Groups xmlns="57069d5b-28c5-4f7f-97bc-e52de622a7f7">
      <UserInfo>
        <DisplayName/>
        <AccountId xsi:nil="true"/>
        <AccountType/>
      </UserInfo>
    </Student_Group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8D2589EBA42D144BDFDF1E8AF596C46" ma:contentTypeVersion="28" ma:contentTypeDescription="Vytvoří nový dokument" ma:contentTypeScope="" ma:versionID="3912c9761b35602bbc3570059f83e813">
  <xsd:schema xmlns:xsd="http://www.w3.org/2001/XMLSchema" xmlns:xs="http://www.w3.org/2001/XMLSchema" xmlns:p="http://schemas.microsoft.com/office/2006/metadata/properties" xmlns:ns3="57069d5b-28c5-4f7f-97bc-e52de622a7f7" xmlns:ns4="c0341062-30f8-4e80-ad54-4c529bb7785e" targetNamespace="http://schemas.microsoft.com/office/2006/metadata/properties" ma:root="true" ma:fieldsID="a039f61937a79816f6982dd0022b0405" ns3:_="" ns4:_="">
    <xsd:import namespace="57069d5b-28c5-4f7f-97bc-e52de622a7f7"/>
    <xsd:import namespace="c0341062-30f8-4e80-ad54-4c529bb7785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069d5b-28c5-4f7f-97bc-e52de622a7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NotebookType" ma:index="12" nillable="true" ma:displayName="Notebook Type" ma:internalName="NotebookType">
      <xsd:simpleType>
        <xsd:restriction base="dms:Text"/>
      </xsd:simpleType>
    </xsd:element>
    <xsd:element name="FolderType" ma:index="13" nillable="true" ma:displayName="Folder Type" ma:internalName="FolderType">
      <xsd:simpleType>
        <xsd:restriction base="dms:Text"/>
      </xsd:simpleType>
    </xsd:element>
    <xsd:element name="Owner" ma:index="14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7" nillable="true" ma:displayName="Culture Name" ma:internalName="CultureName">
      <xsd:simpleType>
        <xsd:restriction base="dms:Text"/>
      </xsd:simpleType>
    </xsd:element>
    <xsd:element name="AppVersion" ma:index="18" nillable="true" ma:displayName="App Version" ma:internalName="AppVersion">
      <xsd:simpleType>
        <xsd:restriction base="dms:Text"/>
      </xsd:simpleType>
    </xsd:element>
    <xsd:element name="Teachers" ma:index="1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2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3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5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MediaServiceOCR" ma:index="3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1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341062-30f8-4e80-ad54-4c529bb7785e" elementFormDefault="qualified">
    <xsd:import namespace="http://schemas.microsoft.com/office/2006/documentManagement/types"/>
    <xsd:import namespace="http://schemas.microsoft.com/office/infopath/2007/PartnerControls"/>
    <xsd:element name="SharedWithUsers" ma:index="2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9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EB1E83-7063-4F40-9D7D-3AE45D7F0584}">
  <ds:schemaRefs>
    <ds:schemaRef ds:uri="http://schemas.microsoft.com/office/2006/documentManagement/types"/>
    <ds:schemaRef ds:uri="http://www.w3.org/XML/1998/namespace"/>
    <ds:schemaRef ds:uri="c0341062-30f8-4e80-ad54-4c529bb7785e"/>
    <ds:schemaRef ds:uri="http://schemas.microsoft.com/office/infopath/2007/PartnerControls"/>
    <ds:schemaRef ds:uri="http://purl.org/dc/dcmitype/"/>
    <ds:schemaRef ds:uri="http://purl.org/dc/elements/1.1/"/>
    <ds:schemaRef ds:uri="http://schemas.openxmlformats.org/package/2006/metadata/core-properties"/>
    <ds:schemaRef ds:uri="57069d5b-28c5-4f7f-97bc-e52de622a7f7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9C30FE0-1F62-4E1D-8E4C-585067A4AD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069d5b-28c5-4f7f-97bc-e52de622a7f7"/>
    <ds:schemaRef ds:uri="c0341062-30f8-4e80-ad54-4c529bb778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14563A-865F-4A77-88FF-1F51027B2B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2173</TotalTime>
  <Words>693</Words>
  <Application>Microsoft Office PowerPoint</Application>
  <PresentationFormat>Širokoúhlá obrazovka</PresentationFormat>
  <Paragraphs>109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8" baseType="lpstr">
      <vt:lpstr>Calibri Light</vt:lpstr>
      <vt:lpstr>Segoe UI Black</vt:lpstr>
      <vt:lpstr>Segoe UI</vt:lpstr>
      <vt:lpstr>Calibri</vt:lpstr>
      <vt:lpstr>Arial</vt:lpstr>
      <vt:lpstr>Wingdings</vt:lpstr>
      <vt:lpstr>Motiv Office</vt:lpstr>
      <vt:lpstr>OZNAČOVÁNÍ POTRAVIN      • povinné údaje • loga • • výživová a zdravotní tvrzení • </vt:lpstr>
      <vt:lpstr>Povinné údaje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Povinné údaje</vt:lpstr>
      <vt:lpstr>Povinné údaje</vt:lpstr>
      <vt:lpstr>Složení výrobku</vt:lpstr>
      <vt:lpstr>Alergeny</vt:lpstr>
      <vt:lpstr>Prezentace aplikace PowerPoint</vt:lpstr>
      <vt:lpstr>Alergeny</vt:lpstr>
      <vt:lpstr>Datum spotřeby/minimální trv.</vt:lpstr>
      <vt:lpstr>Výživové údaje</vt:lpstr>
      <vt:lpstr>Výživové údaje</vt:lpstr>
      <vt:lpstr>Prezentace aplikace PowerPoint</vt:lpstr>
      <vt:lpstr>Prezentace aplikace PowerPoint</vt:lpstr>
      <vt:lpstr>Prezentace aplikace PowerPoint</vt:lpstr>
      <vt:lpstr>Významné množství</vt:lpstr>
      <vt:lpstr>Prezentace aplikace PowerPoint</vt:lpstr>
      <vt:lpstr>Výživová a zdravotní tvrzení</vt:lpstr>
      <vt:lpstr>Výživová tvrzení</vt:lpstr>
      <vt:lpstr>Zdravotní tvrzení</vt:lpstr>
      <vt:lpstr>Tvrzení nesmí…</vt:lpstr>
      <vt:lpstr>Prezentace aplikace PowerPoint</vt:lpstr>
      <vt:lpstr>Prezentace aplikace PowerPoint</vt:lpstr>
      <vt:lpstr>Loga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HYGIENA DĚTÍ    • podpora kojení • výživa kojenců a batolat •  • růstové grafy • sociální pediatrie •</dc:title>
  <dc:creator>Martin Krobot</dc:creator>
  <cp:lastModifiedBy>Martin Krobot</cp:lastModifiedBy>
  <cp:revision>63</cp:revision>
  <dcterms:modified xsi:type="dcterms:W3CDTF">2021-09-20T13:36:52Z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0x01010058D2589EBA42D144BDFDF1E8AF596C46</vt:lpwstr>
  </property>
</Properties>
</file>