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60" r:id="rId3"/>
    <p:sldId id="258" r:id="rId4"/>
    <p:sldId id="261" r:id="rId5"/>
    <p:sldId id="259" r:id="rId6"/>
    <p:sldId id="262" r:id="rId7"/>
    <p:sldId id="263" r:id="rId8"/>
    <p:sldId id="264" r:id="rId9"/>
    <p:sldId id="266" r:id="rId10"/>
    <p:sldId id="265" r:id="rId11"/>
    <p:sldId id="268" r:id="rId12"/>
    <p:sldId id="267" r:id="rId13"/>
    <p:sldId id="270" r:id="rId14"/>
    <p:sldId id="269" r:id="rId15"/>
    <p:sldId id="271" r:id="rId16"/>
    <p:sldId id="272" r:id="rId17"/>
    <p:sldId id="273" r:id="rId18"/>
    <p:sldId id="275" r:id="rId19"/>
    <p:sldId id="274" r:id="rId20"/>
    <p:sldId id="276" r:id="rId21"/>
    <p:sldId id="277" r:id="rId22"/>
    <p:sldId id="278" r:id="rId23"/>
    <p:sldId id="279" r:id="rId24"/>
    <p:sldId id="280" r:id="rId25"/>
    <p:sldId id="292" r:id="rId26"/>
    <p:sldId id="286" r:id="rId27"/>
    <p:sldId id="288" r:id="rId28"/>
    <p:sldId id="289" r:id="rId29"/>
    <p:sldId id="283" r:id="rId30"/>
    <p:sldId id="287" r:id="rId31"/>
    <p:sldId id="282" r:id="rId3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07F1DB-2EEC-4984-8299-45BAFBB4AABE}" v="23" dt="2021-10-07T08:42:07.3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7" d="100"/>
          <a:sy n="67" d="100"/>
        </p:scale>
        <p:origin x="4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07.10.2021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07.10.2021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07.10.2021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07.10.2021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07.10.2021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07.10.2021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07.10.2021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07.10.2021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07.10.2021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07.10.2021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07.10.2021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07.10.2021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fif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jpg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9C3AAE7-6FFD-46F5-ADEF-683A7F84C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4A0B8EE-BCC8-4E22-BBA6-CF097BA863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" r="3" b="3"/>
          <a:stretch/>
        </p:blipFill>
        <p:spPr>
          <a:xfrm>
            <a:off x="4873862" y="10"/>
            <a:ext cx="7318139" cy="5425105"/>
          </a:xfrm>
          <a:custGeom>
            <a:avLst/>
            <a:gdLst/>
            <a:ahLst/>
            <a:cxnLst/>
            <a:rect l="l" t="t" r="r" b="b"/>
            <a:pathLst>
              <a:path w="8687357" h="6437146">
                <a:moveTo>
                  <a:pt x="3944493" y="3980202"/>
                </a:moveTo>
                <a:cubicBezTo>
                  <a:pt x="3944493" y="3980202"/>
                  <a:pt x="3944493" y="3980202"/>
                  <a:pt x="5117486" y="3980944"/>
                </a:cubicBezTo>
                <a:cubicBezTo>
                  <a:pt x="5193569" y="3981041"/>
                  <a:pt x="5262972" y="4020215"/>
                  <a:pt x="5301098" y="4086251"/>
                </a:cubicBezTo>
                <a:cubicBezTo>
                  <a:pt x="5301098" y="4086251"/>
                  <a:pt x="5301098" y="4086251"/>
                  <a:pt x="5889509" y="5105408"/>
                </a:cubicBezTo>
                <a:cubicBezTo>
                  <a:pt x="5926364" y="5169243"/>
                  <a:pt x="5926858" y="5251135"/>
                  <a:pt x="5887630" y="5314873"/>
                </a:cubicBezTo>
                <a:cubicBezTo>
                  <a:pt x="5887630" y="5314873"/>
                  <a:pt x="5887630" y="5314873"/>
                  <a:pt x="5303047" y="6333287"/>
                </a:cubicBezTo>
                <a:cubicBezTo>
                  <a:pt x="5267284" y="6397959"/>
                  <a:pt x="5197106" y="6438477"/>
                  <a:pt x="5123215" y="6437113"/>
                </a:cubicBezTo>
                <a:cubicBezTo>
                  <a:pt x="5123215" y="6437113"/>
                  <a:pt x="5123215" y="6437113"/>
                  <a:pt x="3948952" y="6434170"/>
                </a:cubicBezTo>
                <a:cubicBezTo>
                  <a:pt x="3874139" y="6436273"/>
                  <a:pt x="3803467" y="6394898"/>
                  <a:pt x="3766612" y="6331063"/>
                </a:cubicBezTo>
                <a:cubicBezTo>
                  <a:pt x="3766612" y="6331063"/>
                  <a:pt x="3766612" y="6331063"/>
                  <a:pt x="3178202" y="5311907"/>
                </a:cubicBezTo>
                <a:cubicBezTo>
                  <a:pt x="3140076" y="5245870"/>
                  <a:pt x="3140850" y="5166180"/>
                  <a:pt x="3178808" y="5100241"/>
                </a:cubicBezTo>
                <a:cubicBezTo>
                  <a:pt x="3178808" y="5100241"/>
                  <a:pt x="3178808" y="5100241"/>
                  <a:pt x="3764660" y="4084028"/>
                </a:cubicBezTo>
                <a:cubicBezTo>
                  <a:pt x="3800424" y="4019355"/>
                  <a:pt x="3870604" y="3978838"/>
                  <a:pt x="3944493" y="3980202"/>
                </a:cubicBezTo>
                <a:close/>
                <a:moveTo>
                  <a:pt x="5699720" y="3489582"/>
                </a:moveTo>
                <a:cubicBezTo>
                  <a:pt x="5699720" y="3489582"/>
                  <a:pt x="5699720" y="3489582"/>
                  <a:pt x="6163751" y="3489876"/>
                </a:cubicBezTo>
                <a:cubicBezTo>
                  <a:pt x="6193849" y="3489915"/>
                  <a:pt x="6221305" y="3505412"/>
                  <a:pt x="6236387" y="3531535"/>
                </a:cubicBezTo>
                <a:cubicBezTo>
                  <a:pt x="6236387" y="3531535"/>
                  <a:pt x="6236387" y="3531535"/>
                  <a:pt x="6469160" y="3934709"/>
                </a:cubicBezTo>
                <a:cubicBezTo>
                  <a:pt x="6483740" y="3959962"/>
                  <a:pt x="6483935" y="3992359"/>
                  <a:pt x="6468416" y="4017573"/>
                </a:cubicBezTo>
                <a:cubicBezTo>
                  <a:pt x="6468416" y="4017573"/>
                  <a:pt x="6468416" y="4017573"/>
                  <a:pt x="6237158" y="4420453"/>
                </a:cubicBezTo>
                <a:cubicBezTo>
                  <a:pt x="6223010" y="4446037"/>
                  <a:pt x="6195248" y="4462066"/>
                  <a:pt x="6166018" y="4461526"/>
                </a:cubicBezTo>
                <a:cubicBezTo>
                  <a:pt x="6166018" y="4461526"/>
                  <a:pt x="6166018" y="4461526"/>
                  <a:pt x="5701483" y="4460362"/>
                </a:cubicBezTo>
                <a:cubicBezTo>
                  <a:pt x="5671888" y="4461195"/>
                  <a:pt x="5643930" y="4444826"/>
                  <a:pt x="5629350" y="4419573"/>
                </a:cubicBezTo>
                <a:cubicBezTo>
                  <a:pt x="5629350" y="4419573"/>
                  <a:pt x="5629350" y="4419573"/>
                  <a:pt x="5396578" y="4016399"/>
                </a:cubicBezTo>
                <a:cubicBezTo>
                  <a:pt x="5381495" y="3990276"/>
                  <a:pt x="5381802" y="3958751"/>
                  <a:pt x="5396817" y="3932665"/>
                </a:cubicBezTo>
                <a:cubicBezTo>
                  <a:pt x="5396817" y="3932665"/>
                  <a:pt x="5396817" y="3932665"/>
                  <a:pt x="5628579" y="3530655"/>
                </a:cubicBezTo>
                <a:cubicBezTo>
                  <a:pt x="5642727" y="3505071"/>
                  <a:pt x="5670489" y="3489043"/>
                  <a:pt x="5699720" y="3489582"/>
                </a:cubicBezTo>
                <a:close/>
                <a:moveTo>
                  <a:pt x="6388346" y="3258305"/>
                </a:moveTo>
                <a:cubicBezTo>
                  <a:pt x="6388346" y="3258305"/>
                  <a:pt x="6388346" y="3258305"/>
                  <a:pt x="6555837" y="3258411"/>
                </a:cubicBezTo>
                <a:cubicBezTo>
                  <a:pt x="6566700" y="3258425"/>
                  <a:pt x="6576611" y="3264018"/>
                  <a:pt x="6582055" y="3273448"/>
                </a:cubicBezTo>
                <a:cubicBezTo>
                  <a:pt x="6582055" y="3273448"/>
                  <a:pt x="6582055" y="3273448"/>
                  <a:pt x="6666073" y="3418972"/>
                </a:cubicBezTo>
                <a:cubicBezTo>
                  <a:pt x="6671336" y="3428087"/>
                  <a:pt x="6671406" y="3439780"/>
                  <a:pt x="6665805" y="3448882"/>
                </a:cubicBezTo>
                <a:cubicBezTo>
                  <a:pt x="6665805" y="3448882"/>
                  <a:pt x="6665805" y="3448882"/>
                  <a:pt x="6582333" y="3594300"/>
                </a:cubicBezTo>
                <a:cubicBezTo>
                  <a:pt x="6577226" y="3603534"/>
                  <a:pt x="6567205" y="3609320"/>
                  <a:pt x="6556655" y="3609125"/>
                </a:cubicBezTo>
                <a:cubicBezTo>
                  <a:pt x="6556655" y="3609125"/>
                  <a:pt x="6556655" y="3609125"/>
                  <a:pt x="6388983" y="3608705"/>
                </a:cubicBezTo>
                <a:cubicBezTo>
                  <a:pt x="6378300" y="3609004"/>
                  <a:pt x="6368209" y="3603097"/>
                  <a:pt x="6362947" y="3593982"/>
                </a:cubicBezTo>
                <a:cubicBezTo>
                  <a:pt x="6362947" y="3593982"/>
                  <a:pt x="6362947" y="3593982"/>
                  <a:pt x="6278928" y="3448458"/>
                </a:cubicBezTo>
                <a:cubicBezTo>
                  <a:pt x="6273484" y="3439028"/>
                  <a:pt x="6273595" y="3427649"/>
                  <a:pt x="6279015" y="3418234"/>
                </a:cubicBezTo>
                <a:cubicBezTo>
                  <a:pt x="6279015" y="3418234"/>
                  <a:pt x="6279015" y="3418234"/>
                  <a:pt x="6362668" y="3273130"/>
                </a:cubicBezTo>
                <a:cubicBezTo>
                  <a:pt x="6367774" y="3263896"/>
                  <a:pt x="6377796" y="3258110"/>
                  <a:pt x="6388346" y="3258305"/>
                </a:cubicBezTo>
                <a:close/>
                <a:moveTo>
                  <a:pt x="7497241" y="2884843"/>
                </a:moveTo>
                <a:cubicBezTo>
                  <a:pt x="7497241" y="2884843"/>
                  <a:pt x="7497241" y="2884843"/>
                  <a:pt x="8049718" y="2885192"/>
                </a:cubicBezTo>
                <a:cubicBezTo>
                  <a:pt x="8085553" y="2885238"/>
                  <a:pt x="8118242" y="2903689"/>
                  <a:pt x="8136199" y="2934792"/>
                </a:cubicBezTo>
                <a:cubicBezTo>
                  <a:pt x="8136199" y="2934792"/>
                  <a:pt x="8136199" y="2934792"/>
                  <a:pt x="8413339" y="3414812"/>
                </a:cubicBezTo>
                <a:cubicBezTo>
                  <a:pt x="8430697" y="3444878"/>
                  <a:pt x="8430931" y="3483449"/>
                  <a:pt x="8412454" y="3513469"/>
                </a:cubicBezTo>
                <a:cubicBezTo>
                  <a:pt x="8412454" y="3513469"/>
                  <a:pt x="8412454" y="3513469"/>
                  <a:pt x="8137117" y="3993140"/>
                </a:cubicBezTo>
                <a:cubicBezTo>
                  <a:pt x="8120272" y="4023600"/>
                  <a:pt x="8087218" y="4042684"/>
                  <a:pt x="8052417" y="4042042"/>
                </a:cubicBezTo>
                <a:cubicBezTo>
                  <a:pt x="8052417" y="4042042"/>
                  <a:pt x="8052417" y="4042042"/>
                  <a:pt x="7499342" y="4040655"/>
                </a:cubicBezTo>
                <a:cubicBezTo>
                  <a:pt x="7464105" y="4041646"/>
                  <a:pt x="7430818" y="4022159"/>
                  <a:pt x="7413460" y="3992093"/>
                </a:cubicBezTo>
                <a:cubicBezTo>
                  <a:pt x="7413460" y="3992093"/>
                  <a:pt x="7413460" y="3992093"/>
                  <a:pt x="7136320" y="3512072"/>
                </a:cubicBezTo>
                <a:cubicBezTo>
                  <a:pt x="7118363" y="3480970"/>
                  <a:pt x="7118728" y="3443435"/>
                  <a:pt x="7136605" y="3412378"/>
                </a:cubicBezTo>
                <a:cubicBezTo>
                  <a:pt x="7136605" y="3412378"/>
                  <a:pt x="7136605" y="3412378"/>
                  <a:pt x="7412541" y="2933744"/>
                </a:cubicBezTo>
                <a:cubicBezTo>
                  <a:pt x="7429386" y="2903284"/>
                  <a:pt x="7462440" y="2884200"/>
                  <a:pt x="7497241" y="2884843"/>
                </a:cubicBezTo>
                <a:close/>
                <a:moveTo>
                  <a:pt x="6393234" y="2508974"/>
                </a:moveTo>
                <a:cubicBezTo>
                  <a:pt x="6393234" y="2508974"/>
                  <a:pt x="6393234" y="2508974"/>
                  <a:pt x="6710430" y="2509175"/>
                </a:cubicBezTo>
                <a:cubicBezTo>
                  <a:pt x="6731004" y="2509201"/>
                  <a:pt x="6749772" y="2519794"/>
                  <a:pt x="6760082" y="2537652"/>
                </a:cubicBezTo>
                <a:cubicBezTo>
                  <a:pt x="6760082" y="2537652"/>
                  <a:pt x="6760082" y="2537652"/>
                  <a:pt x="6919197" y="2813248"/>
                </a:cubicBezTo>
                <a:cubicBezTo>
                  <a:pt x="6929164" y="2830511"/>
                  <a:pt x="6929297" y="2852655"/>
                  <a:pt x="6918689" y="2869891"/>
                </a:cubicBezTo>
                <a:cubicBezTo>
                  <a:pt x="6918689" y="2869891"/>
                  <a:pt x="6918689" y="2869891"/>
                  <a:pt x="6760609" y="3145286"/>
                </a:cubicBezTo>
                <a:cubicBezTo>
                  <a:pt x="6750938" y="3162775"/>
                  <a:pt x="6731960" y="3173731"/>
                  <a:pt x="6711979" y="3173363"/>
                </a:cubicBezTo>
                <a:cubicBezTo>
                  <a:pt x="6711979" y="3173363"/>
                  <a:pt x="6711979" y="3173363"/>
                  <a:pt x="6394440" y="3172566"/>
                </a:cubicBezTo>
                <a:cubicBezTo>
                  <a:pt x="6374209" y="3173135"/>
                  <a:pt x="6355098" y="3161947"/>
                  <a:pt x="6345132" y="3144685"/>
                </a:cubicBezTo>
                <a:cubicBezTo>
                  <a:pt x="6345132" y="3144685"/>
                  <a:pt x="6345132" y="3144685"/>
                  <a:pt x="6186016" y="2869088"/>
                </a:cubicBezTo>
                <a:cubicBezTo>
                  <a:pt x="6175706" y="2851231"/>
                  <a:pt x="6175916" y="2829681"/>
                  <a:pt x="6186180" y="2811850"/>
                </a:cubicBezTo>
                <a:cubicBezTo>
                  <a:pt x="6186180" y="2811850"/>
                  <a:pt x="6186180" y="2811850"/>
                  <a:pt x="6344604" y="2537051"/>
                </a:cubicBezTo>
                <a:cubicBezTo>
                  <a:pt x="6354275" y="2519562"/>
                  <a:pt x="6373253" y="2508605"/>
                  <a:pt x="6393234" y="2508974"/>
                </a:cubicBezTo>
                <a:close/>
                <a:moveTo>
                  <a:pt x="7097611" y="923368"/>
                </a:moveTo>
                <a:cubicBezTo>
                  <a:pt x="7097611" y="923368"/>
                  <a:pt x="7097611" y="923368"/>
                  <a:pt x="7989180" y="923932"/>
                </a:cubicBezTo>
                <a:cubicBezTo>
                  <a:pt x="8047009" y="924007"/>
                  <a:pt x="8099761" y="953781"/>
                  <a:pt x="8128740" y="1003975"/>
                </a:cubicBezTo>
                <a:cubicBezTo>
                  <a:pt x="8128740" y="1003975"/>
                  <a:pt x="8128740" y="1003975"/>
                  <a:pt x="8575979" y="1778616"/>
                </a:cubicBezTo>
                <a:cubicBezTo>
                  <a:pt x="8603992" y="1827135"/>
                  <a:pt x="8604367" y="1889380"/>
                  <a:pt x="8574552" y="1937826"/>
                </a:cubicBezTo>
                <a:cubicBezTo>
                  <a:pt x="8574552" y="1937826"/>
                  <a:pt x="8574552" y="1937826"/>
                  <a:pt x="8130222" y="2711903"/>
                </a:cubicBezTo>
                <a:cubicBezTo>
                  <a:pt x="8103038" y="2761059"/>
                  <a:pt x="8049698" y="2791855"/>
                  <a:pt x="7993536" y="2790819"/>
                </a:cubicBezTo>
                <a:cubicBezTo>
                  <a:pt x="7993536" y="2790819"/>
                  <a:pt x="7993536" y="2790819"/>
                  <a:pt x="7101000" y="2788581"/>
                </a:cubicBezTo>
                <a:cubicBezTo>
                  <a:pt x="7044137" y="2790179"/>
                  <a:pt x="6990420" y="2758731"/>
                  <a:pt x="6962407" y="2710212"/>
                </a:cubicBezTo>
                <a:cubicBezTo>
                  <a:pt x="6962407" y="2710212"/>
                  <a:pt x="6962407" y="2710212"/>
                  <a:pt x="6515168" y="1935570"/>
                </a:cubicBezTo>
                <a:cubicBezTo>
                  <a:pt x="6486189" y="1885378"/>
                  <a:pt x="6486779" y="1824806"/>
                  <a:pt x="6515628" y="1774688"/>
                </a:cubicBezTo>
                <a:cubicBezTo>
                  <a:pt x="6515628" y="1774688"/>
                  <a:pt x="6515628" y="1774688"/>
                  <a:pt x="6960925" y="1002284"/>
                </a:cubicBezTo>
                <a:cubicBezTo>
                  <a:pt x="6988108" y="953127"/>
                  <a:pt x="7041448" y="922332"/>
                  <a:pt x="7097611" y="923368"/>
                </a:cubicBezTo>
                <a:close/>
                <a:moveTo>
                  <a:pt x="6548358" y="0"/>
                </a:moveTo>
                <a:lnTo>
                  <a:pt x="8687357" y="0"/>
                </a:lnTo>
                <a:lnTo>
                  <a:pt x="8687357" y="844465"/>
                </a:lnTo>
                <a:lnTo>
                  <a:pt x="8501061" y="843998"/>
                </a:lnTo>
                <a:cubicBezTo>
                  <a:pt x="8177202" y="843186"/>
                  <a:pt x="7793370" y="842224"/>
                  <a:pt x="7338457" y="841084"/>
                </a:cubicBezTo>
                <a:cubicBezTo>
                  <a:pt x="7152970" y="846300"/>
                  <a:pt x="6977743" y="743716"/>
                  <a:pt x="6886366" y="585445"/>
                </a:cubicBezTo>
                <a:cubicBezTo>
                  <a:pt x="6886366" y="585445"/>
                  <a:pt x="6886366" y="585445"/>
                  <a:pt x="6580991" y="56520"/>
                </a:cubicBezTo>
                <a:close/>
                <a:moveTo>
                  <a:pt x="405083" y="0"/>
                </a:moveTo>
                <a:lnTo>
                  <a:pt x="6450872" y="0"/>
                </a:lnTo>
                <a:lnTo>
                  <a:pt x="6535542" y="146650"/>
                </a:lnTo>
                <a:cubicBezTo>
                  <a:pt x="6615681" y="285455"/>
                  <a:pt x="6701163" y="433514"/>
                  <a:pt x="6792344" y="591444"/>
                </a:cubicBezTo>
                <a:cubicBezTo>
                  <a:pt x="6883721" y="749715"/>
                  <a:pt x="6884949" y="952757"/>
                  <a:pt x="6787688" y="1110786"/>
                </a:cubicBezTo>
                <a:cubicBezTo>
                  <a:pt x="6787688" y="1110786"/>
                  <a:pt x="6787688" y="1110786"/>
                  <a:pt x="5338288" y="3635817"/>
                </a:cubicBezTo>
                <a:cubicBezTo>
                  <a:pt x="5249615" y="3796165"/>
                  <a:pt x="5075616" y="3896623"/>
                  <a:pt x="4892415" y="3893242"/>
                </a:cubicBezTo>
                <a:cubicBezTo>
                  <a:pt x="4892415" y="3893242"/>
                  <a:pt x="4892415" y="3893242"/>
                  <a:pt x="1980974" y="3885943"/>
                </a:cubicBezTo>
                <a:cubicBezTo>
                  <a:pt x="1795486" y="3891159"/>
                  <a:pt x="1620261" y="3788575"/>
                  <a:pt x="1528883" y="3630305"/>
                </a:cubicBezTo>
                <a:cubicBezTo>
                  <a:pt x="1528883" y="3630305"/>
                  <a:pt x="1528883" y="3630305"/>
                  <a:pt x="69993" y="1103432"/>
                </a:cubicBezTo>
                <a:cubicBezTo>
                  <a:pt x="-24536" y="939704"/>
                  <a:pt x="-22612" y="742120"/>
                  <a:pt x="71498" y="578633"/>
                </a:cubicBezTo>
                <a:cubicBezTo>
                  <a:pt x="71498" y="578633"/>
                  <a:pt x="71498" y="578633"/>
                  <a:pt x="375546" y="51235"/>
                </a:cubicBezTo>
                <a:close/>
              </a:path>
            </a:pathLst>
          </a:cu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94095" y="4148919"/>
            <a:ext cx="5238466" cy="1874439"/>
          </a:xfrm>
        </p:spPr>
        <p:txBody>
          <a:bodyPr anchor="t">
            <a:normAutofit/>
          </a:bodyPr>
          <a:lstStyle/>
          <a:p>
            <a:pPr algn="l"/>
            <a:r>
              <a:rPr lang="cs-CZ" dirty="0">
                <a:cs typeface="Calibri Light"/>
              </a:rPr>
              <a:t>TUKY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94097" y="4529706"/>
            <a:ext cx="3491552" cy="1121738"/>
          </a:xfrm>
        </p:spPr>
        <p:txBody>
          <a:bodyPr anchor="b">
            <a:normAutofit/>
          </a:bodyPr>
          <a:lstStyle/>
          <a:p>
            <a:pPr algn="l"/>
            <a:r>
              <a:rPr lang="cs-CZ" dirty="0">
                <a:cs typeface="Calibri"/>
              </a:rPr>
              <a:t>Mgr. Eliška </a:t>
            </a:r>
            <a:r>
              <a:rPr lang="cs-CZ" dirty="0" err="1">
                <a:cs typeface="Calibri"/>
              </a:rPr>
              <a:t>Lagová</a:t>
            </a:r>
            <a:endParaRPr lang="cs-CZ" dirty="0" err="1"/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86"/>
    </mc:Choice>
    <mc:Fallback xmlns="">
      <p:transition spd="slow" advTm="1568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9">
            <a:extLst>
              <a:ext uri="{FF2B5EF4-FFF2-40B4-BE49-F238E27FC236}">
                <a16:creationId xmlns:a16="http://schemas.microsoft.com/office/drawing/2014/main" id="{CEF6118E-44FB-4509-B4D9-129052E4C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B962CF-61A3-4EF9-94F6-7C59B0329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49C0FB0-7896-4569-96A5-24DC7E0CA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155" y="880795"/>
            <a:ext cx="3986155" cy="1295206"/>
          </a:xfrm>
        </p:spPr>
        <p:txBody>
          <a:bodyPr anchor="b">
            <a:normAutofit/>
          </a:bodyPr>
          <a:lstStyle/>
          <a:p>
            <a:r>
              <a:rPr lang="cs-CZ" sz="4000" b="1">
                <a:cs typeface="Calibri Light"/>
              </a:rPr>
              <a:t>Příjem </a:t>
            </a:r>
            <a:r>
              <a:rPr lang="cs-CZ" sz="4000">
                <a:cs typeface="Calibri Light"/>
              </a:rPr>
              <a:t>tuků</a:t>
            </a:r>
            <a:endParaRPr lang="cs-CZ" sz="4000"/>
          </a:p>
        </p:txBody>
      </p:sp>
      <p:pic>
        <p:nvPicPr>
          <p:cNvPr id="5" name="Obrázek 5">
            <a:extLst>
              <a:ext uri="{FF2B5EF4-FFF2-40B4-BE49-F238E27FC236}">
                <a16:creationId xmlns:a16="http://schemas.microsoft.com/office/drawing/2014/main" id="{9B8CAD0D-3903-4C59-A96A-80ED5186C5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611" r="1" b="9280"/>
          <a:stretch/>
        </p:blipFill>
        <p:spPr>
          <a:xfrm>
            <a:off x="5186554" y="163646"/>
            <a:ext cx="6806703" cy="2623097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69B722-03B8-4960-9498-C74C3ED54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155" y="2446800"/>
            <a:ext cx="4125855" cy="40616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1900" dirty="0">
                <a:cs typeface="Calibri"/>
              </a:rPr>
              <a:t>Doporučení </a:t>
            </a:r>
            <a:r>
              <a:rPr lang="cs-CZ" sz="1900" b="1" dirty="0">
                <a:cs typeface="Calibri"/>
              </a:rPr>
              <a:t>do 30 % energetické</a:t>
            </a:r>
            <a:r>
              <a:rPr lang="cs-CZ" sz="1900" dirty="0">
                <a:cs typeface="Calibri"/>
              </a:rPr>
              <a:t> hodnoty stravy (kojenci a děti více)</a:t>
            </a:r>
          </a:p>
          <a:p>
            <a:r>
              <a:rPr lang="cs-CZ" sz="1900" dirty="0">
                <a:ea typeface="+mn-lt"/>
                <a:cs typeface="+mn-lt"/>
              </a:rPr>
              <a:t>Různá doporučení (DACH, EFSA)</a:t>
            </a:r>
          </a:p>
          <a:p>
            <a:pPr marL="0" indent="0">
              <a:buNone/>
            </a:pPr>
            <a:endParaRPr lang="cs-CZ" sz="1900" dirty="0">
              <a:cs typeface="Calibri"/>
            </a:endParaRPr>
          </a:p>
          <a:p>
            <a:r>
              <a:rPr lang="cs-CZ" sz="1900" dirty="0">
                <a:cs typeface="Calibri"/>
              </a:rPr>
              <a:t>Týká se zdravých lidí a jedná se o smíšenou stravu</a:t>
            </a:r>
          </a:p>
          <a:p>
            <a:r>
              <a:rPr lang="cs-CZ" sz="1900" dirty="0">
                <a:cs typeface="Calibri"/>
              </a:rPr>
              <a:t>Vybírat kvalitní tuky a oleje </a:t>
            </a:r>
          </a:p>
          <a:p>
            <a:r>
              <a:rPr lang="cs-CZ" sz="1900" b="1" dirty="0">
                <a:cs typeface="Calibri"/>
              </a:rPr>
              <a:t>SFA a TFA</a:t>
            </a:r>
            <a:r>
              <a:rPr lang="cs-CZ" sz="1900" dirty="0">
                <a:cs typeface="Calibri"/>
              </a:rPr>
              <a:t> ve stravě mít co </a:t>
            </a:r>
            <a:r>
              <a:rPr lang="cs-CZ" sz="1900" b="1" dirty="0">
                <a:cs typeface="Calibri"/>
              </a:rPr>
              <a:t>nejméně </a:t>
            </a:r>
            <a:r>
              <a:rPr lang="cs-CZ" sz="1900" dirty="0">
                <a:ea typeface="+mn-lt"/>
                <a:cs typeface="+mn-lt"/>
              </a:rPr>
              <a:t>(</a:t>
            </a:r>
            <a:r>
              <a:rPr lang="en-US" sz="1900" dirty="0" err="1">
                <a:ea typeface="+mn-lt"/>
                <a:cs typeface="+mn-lt"/>
              </a:rPr>
              <a:t>sušenky</a:t>
            </a:r>
            <a:r>
              <a:rPr lang="en-US" sz="1900" dirty="0">
                <a:ea typeface="+mn-lt"/>
                <a:cs typeface="+mn-lt"/>
              </a:rPr>
              <a:t>, fast food, </a:t>
            </a:r>
            <a:r>
              <a:rPr lang="en-US" sz="1900" dirty="0" err="1">
                <a:ea typeface="+mn-lt"/>
                <a:cs typeface="+mn-lt"/>
              </a:rPr>
              <a:t>chipsy</a:t>
            </a:r>
            <a:r>
              <a:rPr lang="en-US" sz="1900" dirty="0">
                <a:ea typeface="+mn-lt"/>
                <a:cs typeface="+mn-lt"/>
              </a:rPr>
              <a:t>), TFA do 1 % </a:t>
            </a:r>
            <a:r>
              <a:rPr lang="en-US" sz="1900" dirty="0" err="1">
                <a:ea typeface="+mn-lt"/>
                <a:cs typeface="+mn-lt"/>
              </a:rPr>
              <a:t>energetického</a:t>
            </a:r>
            <a:r>
              <a:rPr lang="en-US" sz="1900" dirty="0">
                <a:ea typeface="+mn-lt"/>
                <a:cs typeface="+mn-lt"/>
              </a:rPr>
              <a:t> </a:t>
            </a:r>
            <a:r>
              <a:rPr lang="en-US" sz="1900" dirty="0" err="1">
                <a:ea typeface="+mn-lt"/>
                <a:cs typeface="+mn-lt"/>
              </a:rPr>
              <a:t>příjmu</a:t>
            </a:r>
            <a:endParaRPr lang="cs-CZ" sz="1900" dirty="0">
              <a:ea typeface="+mn-lt"/>
              <a:cs typeface="+mn-lt"/>
            </a:endParaRPr>
          </a:p>
          <a:p>
            <a:endParaRPr lang="cs-CZ" sz="1900" b="1" dirty="0">
              <a:cs typeface="Calibri"/>
            </a:endParaRPr>
          </a:p>
          <a:p>
            <a:pPr marL="0" indent="0">
              <a:buNone/>
            </a:pPr>
            <a:endParaRPr lang="cs-CZ" sz="1900">
              <a:cs typeface="Calibri"/>
            </a:endParaRPr>
          </a:p>
          <a:p>
            <a:endParaRPr lang="cs-CZ" sz="1900">
              <a:cs typeface="Calibri"/>
            </a:endParaRPr>
          </a:p>
          <a:p>
            <a:endParaRPr lang="cs-CZ" sz="1900">
              <a:cs typeface="Calibri"/>
            </a:endParaRPr>
          </a:p>
          <a:p>
            <a:endParaRPr lang="cs-CZ" sz="1900">
              <a:cs typeface="Calibri"/>
            </a:endParaRP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F67CEA1C-AA5F-4BCC-A515-9D5159DD77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73" r="1" b="5663"/>
          <a:stretch/>
        </p:blipFill>
        <p:spPr>
          <a:xfrm>
            <a:off x="5186554" y="2956875"/>
            <a:ext cx="6806703" cy="335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57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602"/>
    </mc:Choice>
    <mc:Fallback xmlns="">
      <p:transition spd="slow" advTm="120602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54949F-F3AB-4AD4-A177-BD3E903C8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cs typeface="Calibri Light"/>
              </a:rPr>
              <a:t>Doporučení </a:t>
            </a:r>
            <a:r>
              <a:rPr lang="cs-CZ" dirty="0">
                <a:cs typeface="Calibri Light"/>
              </a:rPr>
              <a:t>příjmu tuků</a:t>
            </a:r>
            <a:endParaRPr lang="cs-CZ" dirty="0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4FEDCB83-85A0-446A-8BCA-893FD05ACB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29077"/>
            <a:ext cx="6788945" cy="2229934"/>
          </a:xfrm>
        </p:spPr>
      </p:pic>
      <p:pic>
        <p:nvPicPr>
          <p:cNvPr id="5" name="Obrázek 5" descr="Obsah obrázku stůl&#10;&#10;Popis se vygeneroval automaticky.">
            <a:extLst>
              <a:ext uri="{FF2B5EF4-FFF2-40B4-BE49-F238E27FC236}">
                <a16:creationId xmlns:a16="http://schemas.microsoft.com/office/drawing/2014/main" id="{8CD9B7C9-B0AC-4756-8FD4-E90EC5CAD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962" y="4379567"/>
            <a:ext cx="5255418" cy="2325585"/>
          </a:xfrm>
          <a:prstGeom prst="rect">
            <a:avLst/>
          </a:prstGeom>
        </p:spPr>
      </p:pic>
      <p:pic>
        <p:nvPicPr>
          <p:cNvPr id="6" name="Obrázek 6" descr="Obsah obrázku stůl&#10;&#10;Popis se vygeneroval automaticky.">
            <a:extLst>
              <a:ext uri="{FF2B5EF4-FFF2-40B4-BE49-F238E27FC236}">
                <a16:creationId xmlns:a16="http://schemas.microsoft.com/office/drawing/2014/main" id="{00F52DE7-E832-4DFB-BB26-E47B1F3CDF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3618" y="4376279"/>
            <a:ext cx="3374231" cy="2332163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9C77272F-DB33-4FE9-A34D-D752477B9B7C}"/>
              </a:ext>
            </a:extLst>
          </p:cNvPr>
          <p:cNvSpPr txBox="1"/>
          <p:nvPr/>
        </p:nvSpPr>
        <p:spPr>
          <a:xfrm>
            <a:off x="7641431" y="2962274"/>
            <a:ext cx="120729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sz="2400" b="1" dirty="0">
                <a:solidFill>
                  <a:srgbClr val="FF0000"/>
                </a:solidFill>
              </a:rPr>
              <a:t>EFSA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1F529DE-6DD9-4899-AA33-851AD4F19132}"/>
              </a:ext>
            </a:extLst>
          </p:cNvPr>
          <p:cNvSpPr txBox="1"/>
          <p:nvPr/>
        </p:nvSpPr>
        <p:spPr>
          <a:xfrm>
            <a:off x="9451181" y="5486399"/>
            <a:ext cx="274319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sz="2400" b="1" dirty="0">
                <a:solidFill>
                  <a:srgbClr val="FF0000"/>
                </a:solidFill>
              </a:rPr>
              <a:t>DACH</a:t>
            </a:r>
          </a:p>
        </p:txBody>
      </p:sp>
    </p:spTree>
    <p:extLst>
      <p:ext uri="{BB962C8B-B14F-4D97-AF65-F5344CB8AC3E}">
        <p14:creationId xmlns:p14="http://schemas.microsoft.com/office/powerpoint/2010/main" val="49357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83"/>
    </mc:Choice>
    <mc:Fallback xmlns="">
      <p:transition spd="slow" advTm="12483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5CA849-654C-4173-AD99-B3A2528275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1C26880-7DF7-49F2-AA07-FA4CC6FA9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201400" cy="1106424"/>
          </a:xfrm>
        </p:spPr>
        <p:txBody>
          <a:bodyPr>
            <a:normAutofit/>
          </a:bodyPr>
          <a:lstStyle/>
          <a:p>
            <a:r>
              <a:rPr lang="cs-CZ" sz="3600" b="1">
                <a:cs typeface="Calibri Light"/>
              </a:rPr>
              <a:t>Esenciální </a:t>
            </a:r>
            <a:r>
              <a:rPr lang="cs-CZ" sz="3600">
                <a:cs typeface="Calibri Light"/>
              </a:rPr>
              <a:t>MK</a:t>
            </a:r>
            <a:endParaRPr lang="cs-CZ" sz="36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23A947-2D45-4208-AE2B-64948C87A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7931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ázek 4" descr="Obsah obrázku text, bílá tabule&#10;&#10;Popis byl vytvořen automaticky">
            <a:extLst>
              <a:ext uri="{FF2B5EF4-FFF2-40B4-BE49-F238E27FC236}">
                <a16:creationId xmlns:a16="http://schemas.microsoft.com/office/drawing/2014/main" id="{8CF20F33-7212-480A-81FC-51570EFABD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83" b="1"/>
          <a:stretch/>
        </p:blipFill>
        <p:spPr>
          <a:xfrm>
            <a:off x="429768" y="1721922"/>
            <a:ext cx="6704891" cy="4520559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5BBB0F9-6A59-4D02-A9C7-A2D65166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3801" y="1721922"/>
            <a:ext cx="4218432" cy="4520560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7F6DF1-E742-467C-947C-E41C2DEFE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8752" y="2020824"/>
            <a:ext cx="3455097" cy="39593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1800" dirty="0">
                <a:cs typeface="Calibri"/>
              </a:rPr>
              <a:t>Musíme tělu dodat stravou</a:t>
            </a:r>
          </a:p>
          <a:p>
            <a:r>
              <a:rPr lang="cs-CZ" sz="1800" dirty="0" err="1">
                <a:cs typeface="Calibri"/>
              </a:rPr>
              <a:t>Kys</a:t>
            </a:r>
            <a:r>
              <a:rPr lang="cs-CZ" sz="1800" dirty="0">
                <a:cs typeface="Calibri"/>
              </a:rPr>
              <a:t>. linolová LA (</a:t>
            </a:r>
            <a:r>
              <a:rPr lang="cs-CZ" sz="1800" dirty="0">
                <a:ea typeface="+mn-lt"/>
                <a:cs typeface="+mn-lt"/>
              </a:rPr>
              <a:t>ω-6)</a:t>
            </a:r>
            <a:endParaRPr lang="cs-CZ" sz="1800" dirty="0">
              <a:cs typeface="Calibri"/>
            </a:endParaRPr>
          </a:p>
          <a:p>
            <a:r>
              <a:rPr lang="cs-CZ" sz="1800" dirty="0" err="1">
                <a:cs typeface="Calibri"/>
              </a:rPr>
              <a:t>Kys</a:t>
            </a:r>
            <a:r>
              <a:rPr lang="cs-CZ" sz="1800" dirty="0">
                <a:cs typeface="Calibri"/>
              </a:rPr>
              <a:t>. α</a:t>
            </a:r>
            <a:r>
              <a:rPr lang="cs-CZ" sz="1800" dirty="0">
                <a:ea typeface="+mn-lt"/>
                <a:cs typeface="+mn-lt"/>
              </a:rPr>
              <a:t>-linolenová</a:t>
            </a:r>
            <a:r>
              <a:rPr lang="cs-CZ" sz="1800" dirty="0">
                <a:cs typeface="Calibri"/>
              </a:rPr>
              <a:t> ALA (</a:t>
            </a:r>
            <a:r>
              <a:rPr lang="cs-CZ" sz="1800" dirty="0">
                <a:ea typeface="+mn-lt"/>
                <a:cs typeface="+mn-lt"/>
              </a:rPr>
              <a:t>ω-3</a:t>
            </a:r>
            <a:r>
              <a:rPr lang="cs-CZ" sz="1800" dirty="0">
                <a:cs typeface="Calibri"/>
              </a:rPr>
              <a:t>)</a:t>
            </a:r>
          </a:p>
          <a:p>
            <a:pPr marL="0" indent="0">
              <a:buNone/>
            </a:pPr>
            <a:endParaRPr lang="cs-CZ" sz="1800" dirty="0">
              <a:cs typeface="Calibri"/>
            </a:endParaRPr>
          </a:p>
          <a:p>
            <a:r>
              <a:rPr lang="cs-CZ" sz="1800" dirty="0">
                <a:cs typeface="Calibri"/>
              </a:rPr>
              <a:t>LA -&gt; </a:t>
            </a:r>
            <a:r>
              <a:rPr lang="cs-CZ" sz="1800" dirty="0" err="1">
                <a:cs typeface="Calibri"/>
              </a:rPr>
              <a:t>kys</a:t>
            </a:r>
            <a:r>
              <a:rPr lang="cs-CZ" sz="1800" dirty="0">
                <a:cs typeface="Calibri"/>
              </a:rPr>
              <a:t>. Arachidonová (lněný, slunečnicový, světlicový)</a:t>
            </a:r>
          </a:p>
          <a:p>
            <a:r>
              <a:rPr lang="cs-CZ" sz="1800" dirty="0">
                <a:cs typeface="Calibri"/>
              </a:rPr>
              <a:t>ALA -&gt; </a:t>
            </a:r>
            <a:r>
              <a:rPr lang="cs-CZ" sz="1800" dirty="0" err="1">
                <a:cs typeface="Calibri"/>
              </a:rPr>
              <a:t>kys</a:t>
            </a:r>
            <a:r>
              <a:rPr lang="cs-CZ" sz="1800" dirty="0">
                <a:cs typeface="Calibri"/>
              </a:rPr>
              <a:t>. EPA a DHA (přeměna asi 10 %), ALA obsahují vlašské ořechy a oleje (lněný, sójový, řepkový), EPA a DHA obsahuje rybí tuk</a:t>
            </a:r>
          </a:p>
          <a:p>
            <a:endParaRPr lang="cs-CZ" sz="1800" dirty="0">
              <a:cs typeface="Calibri"/>
            </a:endParaRPr>
          </a:p>
          <a:p>
            <a:pPr marL="0" indent="0">
              <a:buNone/>
            </a:pPr>
            <a:endParaRPr lang="cs-CZ" sz="1800" dirty="0">
              <a:cs typeface="Calibri"/>
            </a:endParaRPr>
          </a:p>
        </p:txBody>
      </p:sp>
      <p:pic>
        <p:nvPicPr>
          <p:cNvPr id="9" name="Obrázek 8" descr="Obsah obrázku ryba, oranžová, ostnoploutvé ryby&#10;&#10;Popis byl vytvořen automaticky">
            <a:extLst>
              <a:ext uri="{FF2B5EF4-FFF2-40B4-BE49-F238E27FC236}">
                <a16:creationId xmlns:a16="http://schemas.microsoft.com/office/drawing/2014/main" id="{22B915BD-F0B4-4CC7-98D0-5638C7E121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900" y="98901"/>
            <a:ext cx="2553410" cy="1702274"/>
          </a:xfrm>
          <a:prstGeom prst="rect">
            <a:avLst/>
          </a:prstGeom>
        </p:spPr>
      </p:pic>
      <p:pic>
        <p:nvPicPr>
          <p:cNvPr id="11" name="Obrázek 10" descr="Obsah obrázku jídlo, ořech, banán, ovoce&#10;&#10;Popis byl vytvořen automaticky">
            <a:extLst>
              <a:ext uri="{FF2B5EF4-FFF2-40B4-BE49-F238E27FC236}">
                <a16:creationId xmlns:a16="http://schemas.microsoft.com/office/drawing/2014/main" id="{53DCD2D1-79B6-4330-BC51-F3B8B2FD96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190" y="78775"/>
            <a:ext cx="2924175" cy="1722400"/>
          </a:xfrm>
          <a:prstGeom prst="rect">
            <a:avLst/>
          </a:prstGeom>
        </p:spPr>
      </p:pic>
      <p:pic>
        <p:nvPicPr>
          <p:cNvPr id="15" name="Obrázek 14" descr="Obsah obrázku text, jídlo, nápoje, alkohol&#10;&#10;Popis byl vytvořen automaticky">
            <a:extLst>
              <a:ext uri="{FF2B5EF4-FFF2-40B4-BE49-F238E27FC236}">
                <a16:creationId xmlns:a16="http://schemas.microsoft.com/office/drawing/2014/main" id="{22368362-6BC0-4314-BD2F-8FBC8BD7607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23" t="4583" r="31978" b="5999"/>
          <a:stretch/>
        </p:blipFill>
        <p:spPr>
          <a:xfrm>
            <a:off x="11349211" y="4325420"/>
            <a:ext cx="711702" cy="2532580"/>
          </a:xfrm>
          <a:prstGeom prst="rect">
            <a:avLst/>
          </a:prstGeom>
        </p:spPr>
      </p:pic>
      <p:pic>
        <p:nvPicPr>
          <p:cNvPr id="16" name="Obrázek 15" descr="Obsah obrázku text, láhev, jídlo, interiér&#10;&#10;Popis byl vytvořen automaticky">
            <a:extLst>
              <a:ext uri="{FF2B5EF4-FFF2-40B4-BE49-F238E27FC236}">
                <a16:creationId xmlns:a16="http://schemas.microsoft.com/office/drawing/2014/main" id="{FA848937-74A0-4648-B01A-9364899C24D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9" t="3750" r="33527" b="3148"/>
          <a:stretch/>
        </p:blipFill>
        <p:spPr>
          <a:xfrm>
            <a:off x="11339331" y="1889361"/>
            <a:ext cx="711702" cy="243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09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521"/>
    </mc:Choice>
    <mc:Fallback xmlns="">
      <p:transition spd="slow" advTm="6052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E9A6ED-B880-44EA-8D60-C9D3C82CC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580DACC-C87B-4505-A5C7-9E3CBCBD3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557190"/>
            <a:ext cx="5170852" cy="1671564"/>
          </a:xfrm>
        </p:spPr>
        <p:txBody>
          <a:bodyPr>
            <a:normAutofit/>
          </a:bodyPr>
          <a:lstStyle/>
          <a:p>
            <a:r>
              <a:rPr lang="cs-CZ" sz="4000">
                <a:cs typeface="Calibri Light"/>
              </a:rPr>
              <a:t>Kolik tuku najdeme v potravinách?</a:t>
            </a:r>
            <a:endParaRPr lang="cs-CZ" sz="400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0431F00-C3EB-46BD-8673-F7477C22D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398030"/>
            <a:ext cx="5180245" cy="37310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 err="1">
                <a:cs typeface="Calibri"/>
              </a:rPr>
              <a:t>Ořechy</a:t>
            </a:r>
            <a:r>
              <a:rPr lang="en-US" sz="2000" dirty="0">
                <a:cs typeface="Calibri"/>
              </a:rPr>
              <a:t> a </a:t>
            </a:r>
            <a:r>
              <a:rPr lang="en-US" sz="2000" dirty="0" err="1">
                <a:cs typeface="Calibri"/>
              </a:rPr>
              <a:t>semena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jsou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tučná</a:t>
            </a:r>
            <a:r>
              <a:rPr lang="en-US" sz="2000" dirty="0">
                <a:cs typeface="Calibri"/>
              </a:rPr>
              <a:t>, ale </a:t>
            </a:r>
            <a:r>
              <a:rPr lang="en-US" sz="2000" dirty="0" err="1">
                <a:cs typeface="Calibri"/>
              </a:rPr>
              <a:t>obsahují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vhodné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spektrum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mastných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kyselin</a:t>
            </a:r>
            <a:endParaRPr lang="en-US" sz="2000" dirty="0">
              <a:cs typeface="Calibri"/>
            </a:endParaRPr>
          </a:p>
          <a:p>
            <a:r>
              <a:rPr lang="en-US" sz="2000" dirty="0">
                <a:cs typeface="Calibri"/>
              </a:rPr>
              <a:t>DDD </a:t>
            </a:r>
            <a:r>
              <a:rPr lang="en-US" sz="2000" dirty="0" err="1">
                <a:cs typeface="Calibri"/>
              </a:rPr>
              <a:t>ořechů</a:t>
            </a:r>
            <a:r>
              <a:rPr lang="en-US" sz="2000" dirty="0">
                <a:cs typeface="Calibri"/>
              </a:rPr>
              <a:t> je 30 g (</a:t>
            </a:r>
            <a:r>
              <a:rPr lang="en-US" sz="2000" dirty="0" err="1">
                <a:cs typeface="Calibri"/>
              </a:rPr>
              <a:t>malá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hrst</a:t>
            </a:r>
            <a:r>
              <a:rPr lang="en-US" sz="2000" dirty="0">
                <a:cs typeface="Calibri"/>
              </a:rPr>
              <a:t>)</a:t>
            </a:r>
          </a:p>
          <a:p>
            <a:r>
              <a:rPr lang="en-US" sz="2000" dirty="0" err="1">
                <a:cs typeface="Calibri"/>
              </a:rPr>
              <a:t>Pozor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na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nekvalitní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čokolády</a:t>
            </a:r>
            <a:r>
              <a:rPr lang="en-US" sz="2000" dirty="0">
                <a:cs typeface="Calibri"/>
              </a:rPr>
              <a:t>, </a:t>
            </a:r>
            <a:r>
              <a:rPr lang="en-US" sz="2000" dirty="0" err="1">
                <a:cs typeface="Calibri"/>
              </a:rPr>
              <a:t>polevy</a:t>
            </a:r>
            <a:r>
              <a:rPr lang="en-US" sz="2000" dirty="0">
                <a:cs typeface="Calibri"/>
              </a:rPr>
              <a:t>, </a:t>
            </a:r>
            <a:r>
              <a:rPr lang="en-US" sz="2000" dirty="0" err="1">
                <a:cs typeface="Calibri"/>
              </a:rPr>
              <a:t>cukrovinky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aj</a:t>
            </a:r>
            <a:r>
              <a:rPr lang="en-US" sz="2000" dirty="0">
                <a:cs typeface="Calibri"/>
              </a:rPr>
              <a:t>.</a:t>
            </a:r>
          </a:p>
          <a:p>
            <a:pPr marL="0" indent="0">
              <a:buNone/>
            </a:pPr>
            <a:endParaRPr lang="en-US" sz="2000" dirty="0">
              <a:cs typeface="Calibri"/>
            </a:endParaRPr>
          </a:p>
          <a:p>
            <a:pPr marL="0" indent="0">
              <a:buNone/>
            </a:pPr>
            <a:endParaRPr lang="en-US" sz="2000" dirty="0">
              <a:cs typeface="Calibri"/>
            </a:endParaRPr>
          </a:p>
        </p:txBody>
      </p:sp>
      <p:pic>
        <p:nvPicPr>
          <p:cNvPr id="7" name="Obrázek 6" descr="Obsah obrázku víno, jídlo, polovina&#10;&#10;Popis byl vytvořen automaticky">
            <a:extLst>
              <a:ext uri="{FF2B5EF4-FFF2-40B4-BE49-F238E27FC236}">
                <a16:creationId xmlns:a16="http://schemas.microsoft.com/office/drawing/2014/main" id="{296D18BD-AFBA-40FF-87B5-8CE8C163D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469" y="578133"/>
            <a:ext cx="3325118" cy="3325118"/>
          </a:xfrm>
          <a:prstGeom prst="rect">
            <a:avLst/>
          </a:prstGeom>
        </p:spPr>
      </p:pic>
      <p:pic>
        <p:nvPicPr>
          <p:cNvPr id="9" name="Obrázek 4" descr="Obsah obrázku stůl&#10;&#10;Popis se vygeneroval automaticky.">
            <a:extLst>
              <a:ext uri="{FF2B5EF4-FFF2-40B4-BE49-F238E27FC236}">
                <a16:creationId xmlns:a16="http://schemas.microsoft.com/office/drawing/2014/main" id="{791C93F1-7F4C-43B0-BAE9-9AC8FE7972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584" b="2"/>
          <a:stretch/>
        </p:blipFill>
        <p:spPr>
          <a:xfrm>
            <a:off x="5303817" y="552741"/>
            <a:ext cx="3109349" cy="335051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074F08E-26D0-45D8-B3EC-7FEA9E53F2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32223" r="-1235" b="15553"/>
          <a:stretch/>
        </p:blipFill>
        <p:spPr>
          <a:xfrm>
            <a:off x="5067300" y="4177769"/>
            <a:ext cx="2276723" cy="2113769"/>
          </a:xfrm>
          <a:prstGeom prst="rect">
            <a:avLst/>
          </a:prstGeom>
        </p:spPr>
      </p:pic>
      <p:pic>
        <p:nvPicPr>
          <p:cNvPr id="12" name="Obrázek 11" descr="Obsah obrázku text, ořech, ovoce&#10;&#10;Popis byl vytvořen automaticky">
            <a:extLst>
              <a:ext uri="{FF2B5EF4-FFF2-40B4-BE49-F238E27FC236}">
                <a16:creationId xmlns:a16="http://schemas.microsoft.com/office/drawing/2014/main" id="{2739857F-4DCA-4734-ABB0-DD319A6508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84" b="16011"/>
          <a:stretch/>
        </p:blipFill>
        <p:spPr>
          <a:xfrm>
            <a:off x="7528164" y="4207597"/>
            <a:ext cx="2152419" cy="2081819"/>
          </a:xfrm>
          <a:prstGeom prst="rect">
            <a:avLst/>
          </a:prstGeom>
        </p:spPr>
      </p:pic>
      <p:pic>
        <p:nvPicPr>
          <p:cNvPr id="13" name="Obrázek 12" descr="Obsah obrázku text, ovoce&#10;&#10;Popis byl vytvořen automaticky">
            <a:extLst>
              <a:ext uri="{FF2B5EF4-FFF2-40B4-BE49-F238E27FC236}">
                <a16:creationId xmlns:a16="http://schemas.microsoft.com/office/drawing/2014/main" id="{F8A51395-717B-481D-A120-282F06E11AA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0" b="23725"/>
          <a:stretch/>
        </p:blipFill>
        <p:spPr>
          <a:xfrm>
            <a:off x="9845167" y="4205463"/>
            <a:ext cx="2152419" cy="208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55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98"/>
    </mc:Choice>
    <mc:Fallback xmlns="">
      <p:transition spd="slow" advTm="58498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26D00B5-0941-48A8-8896-632DBE7B6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8464"/>
            <a:ext cx="3807187" cy="2228074"/>
          </a:xfrm>
        </p:spPr>
        <p:txBody>
          <a:bodyPr>
            <a:normAutofit/>
          </a:bodyPr>
          <a:lstStyle/>
          <a:p>
            <a:r>
              <a:rPr lang="cs-CZ" sz="4000" b="1">
                <a:cs typeface="Calibri Light"/>
              </a:rPr>
              <a:t>Zdroje </a:t>
            </a:r>
            <a:r>
              <a:rPr lang="cs-CZ" sz="4000">
                <a:cs typeface="Calibri Light"/>
              </a:rPr>
              <a:t>tuků</a:t>
            </a:r>
            <a:endParaRPr lang="cs-CZ" sz="400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609625D-E248-436C-920F-ACDFD5B80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962279"/>
            <a:ext cx="3799425" cy="31432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 err="1">
                <a:cs typeface="Calibri"/>
              </a:rPr>
              <a:t>Doporučený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poměr</a:t>
            </a:r>
            <a:r>
              <a:rPr lang="en-US" sz="2000" dirty="0">
                <a:cs typeface="Calibri"/>
              </a:rPr>
              <a:t> 1:1,4:0,6 (SFA:MUFA:PUFA)</a:t>
            </a:r>
            <a:endParaRPr lang="cs-CZ" dirty="0"/>
          </a:p>
          <a:p>
            <a:r>
              <a:rPr lang="en-US" sz="2000" dirty="0" err="1">
                <a:cs typeface="Calibri"/>
              </a:rPr>
              <a:t>Mononenasycených</a:t>
            </a:r>
            <a:r>
              <a:rPr lang="en-US" sz="2000" dirty="0">
                <a:cs typeface="Calibri"/>
              </a:rPr>
              <a:t> MK by </a:t>
            </a:r>
            <a:r>
              <a:rPr lang="en-US" sz="2000" dirty="0" err="1">
                <a:cs typeface="Calibri"/>
              </a:rPr>
              <a:t>mělo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být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ve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stravě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nejvíce</a:t>
            </a:r>
          </a:p>
          <a:p>
            <a:endParaRPr lang="en-US" sz="2000" dirty="0">
              <a:cs typeface="Calibri"/>
            </a:endParaRP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ABE6A4EC-C3EF-4E6A-B2E6-65EB3CE4D0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52" r="2915" b="2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2256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70"/>
    </mc:Choice>
    <mc:Fallback xmlns="">
      <p:transition spd="slow" advTm="2807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058970-08FD-4B3A-A61D-35146653D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8464"/>
            <a:ext cx="3807187" cy="2228074"/>
          </a:xfrm>
        </p:spPr>
        <p:txBody>
          <a:bodyPr>
            <a:normAutofit/>
          </a:bodyPr>
          <a:lstStyle/>
          <a:p>
            <a:r>
              <a:rPr lang="cs-CZ" sz="4000">
                <a:cs typeface="Calibri Light"/>
              </a:rPr>
              <a:t>Složení olejů z hlediska obsahu MK</a:t>
            </a:r>
            <a:endParaRPr lang="cs-CZ" sz="400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8BF0F7C-EF10-4A90-915A-5ECBA3AD2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962279"/>
            <a:ext cx="3799425" cy="31432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 err="1">
                <a:cs typeface="Calibri"/>
              </a:rPr>
              <a:t>Kokosový</a:t>
            </a:r>
            <a:r>
              <a:rPr lang="en-US" sz="2000" dirty="0">
                <a:cs typeface="Calibri"/>
              </a:rPr>
              <a:t> (SFA)</a:t>
            </a:r>
          </a:p>
          <a:p>
            <a:r>
              <a:rPr lang="en-US" sz="2000" dirty="0" err="1">
                <a:cs typeface="Calibri"/>
              </a:rPr>
              <a:t>Olivový</a:t>
            </a:r>
            <a:r>
              <a:rPr lang="en-US" sz="2000" dirty="0">
                <a:cs typeface="Calibri"/>
              </a:rPr>
              <a:t> (MUFA)</a:t>
            </a:r>
          </a:p>
          <a:p>
            <a:r>
              <a:rPr lang="en-US" sz="2000" dirty="0" err="1">
                <a:cs typeface="Calibri"/>
              </a:rPr>
              <a:t>Světlicový</a:t>
            </a:r>
            <a:r>
              <a:rPr lang="en-US" sz="2000" dirty="0">
                <a:cs typeface="Calibri"/>
              </a:rPr>
              <a:t> (</a:t>
            </a:r>
            <a:r>
              <a:rPr lang="cs-CZ" sz="2000" dirty="0">
                <a:cs typeface="Calibri"/>
              </a:rPr>
              <a:t>ω-6 </a:t>
            </a:r>
            <a:r>
              <a:rPr lang="en-US" sz="2000" dirty="0">
                <a:cs typeface="Calibri"/>
              </a:rPr>
              <a:t>PUFA)</a:t>
            </a:r>
          </a:p>
          <a:p>
            <a:r>
              <a:rPr lang="en-US" sz="2000" dirty="0" err="1">
                <a:cs typeface="Calibri"/>
              </a:rPr>
              <a:t>Lněný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>
                <a:ea typeface="+mn-lt"/>
                <a:cs typeface="+mn-lt"/>
              </a:rPr>
              <a:t> (</a:t>
            </a:r>
            <a:r>
              <a:rPr lang="cs-CZ" sz="2000" dirty="0">
                <a:ea typeface="+mn-lt"/>
                <a:cs typeface="+mn-lt"/>
              </a:rPr>
              <a:t>ω-3 </a:t>
            </a:r>
            <a:r>
              <a:rPr lang="en-US" sz="2000" dirty="0">
                <a:ea typeface="+mn-lt"/>
                <a:cs typeface="+mn-lt"/>
              </a:rPr>
              <a:t>PUFA)</a:t>
            </a:r>
          </a:p>
          <a:p>
            <a:pPr marL="0" indent="0">
              <a:buNone/>
            </a:pPr>
            <a:endParaRPr lang="en-US" sz="2000" dirty="0">
              <a:cs typeface="Calibri"/>
            </a:endParaRPr>
          </a:p>
          <a:p>
            <a:pPr marL="0" indent="0">
              <a:buNone/>
            </a:pPr>
            <a:endParaRPr lang="en-US" sz="2000" dirty="0">
              <a:cs typeface="Calibri"/>
            </a:endParaRP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CD21DC19-891C-49CC-9203-4367DA4C59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43" b="3163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2887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29"/>
    </mc:Choice>
    <mc:Fallback xmlns="">
      <p:transition spd="slow" advTm="29329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C29842-2C72-426E-9CE9-C3AE055AA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cs-CZ" dirty="0">
                <a:cs typeface="Calibri Light"/>
              </a:rPr>
              <a:t>Na čem </a:t>
            </a:r>
            <a:r>
              <a:rPr lang="cs-CZ" b="1" dirty="0">
                <a:cs typeface="Calibri Light"/>
              </a:rPr>
              <a:t>vařit</a:t>
            </a:r>
            <a:r>
              <a:rPr lang="cs-CZ" dirty="0">
                <a:cs typeface="Calibri Light"/>
              </a:rPr>
              <a:t>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FD926E-932C-4677-A60C-451328B70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29" y="2291228"/>
            <a:ext cx="4666019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000" b="1" dirty="0">
                <a:cs typeface="Calibri"/>
              </a:rPr>
              <a:t>Bod zakouření</a:t>
            </a:r>
            <a:r>
              <a:rPr lang="cs-CZ" sz="2000" dirty="0">
                <a:cs typeface="Calibri"/>
              </a:rPr>
              <a:t> (teplota, kdy se olej začne přepalovat a jeho kvalita znehodnocovat)</a:t>
            </a:r>
          </a:p>
          <a:p>
            <a:r>
              <a:rPr lang="cs-CZ" sz="2000" dirty="0">
                <a:cs typeface="Calibri"/>
              </a:rPr>
              <a:t>Smažíme na tuku s vysokým bodem zakouření (177-190 °C)</a:t>
            </a:r>
          </a:p>
          <a:p>
            <a:r>
              <a:rPr lang="cs-CZ" sz="2000" dirty="0">
                <a:cs typeface="Calibri"/>
              </a:rPr>
              <a:t>Ty, které obsahují více nasycených MK jsou stabilnější</a:t>
            </a:r>
          </a:p>
          <a:p>
            <a:r>
              <a:rPr lang="cs-CZ" sz="2000" dirty="0">
                <a:cs typeface="Calibri"/>
              </a:rPr>
              <a:t>Oleje s vyšším obsahem nenasycených MK jsou náchylnější k oxidaci</a:t>
            </a:r>
          </a:p>
          <a:p>
            <a:endParaRPr lang="cs-CZ" sz="2000" dirty="0">
              <a:cs typeface="Calibri"/>
            </a:endParaRPr>
          </a:p>
        </p:txBody>
      </p:sp>
      <p:pic>
        <p:nvPicPr>
          <p:cNvPr id="4" name="Obrázek 4" descr="Obsah obrázku stůl&#10;&#10;Popis se vygeneroval automaticky.">
            <a:extLst>
              <a:ext uri="{FF2B5EF4-FFF2-40B4-BE49-F238E27FC236}">
                <a16:creationId xmlns:a16="http://schemas.microsoft.com/office/drawing/2014/main" id="{DE25F5C5-74C1-4938-AC87-58DFC6AFA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2291228"/>
            <a:ext cx="6019331" cy="227229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3782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055"/>
    </mc:Choice>
    <mc:Fallback xmlns="">
      <p:transition spd="slow" advTm="46055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7E558F-C5EB-42D3-B38F-513F9260A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3605572" cy="1676603"/>
          </a:xfrm>
        </p:spPr>
        <p:txBody>
          <a:bodyPr>
            <a:normAutofit/>
          </a:bodyPr>
          <a:lstStyle/>
          <a:p>
            <a:r>
              <a:rPr lang="cs-CZ" sz="3700" dirty="0">
                <a:cs typeface="Calibri Light"/>
              </a:rPr>
              <a:t>Co se dočteme na </a:t>
            </a:r>
            <a:r>
              <a:rPr lang="cs-CZ" sz="3700" b="1" dirty="0">
                <a:cs typeface="Calibri Light"/>
              </a:rPr>
              <a:t>obalech </a:t>
            </a:r>
            <a:r>
              <a:rPr lang="cs-CZ" sz="3700" dirty="0">
                <a:cs typeface="Calibri Light"/>
              </a:rPr>
              <a:t>potravin?</a:t>
            </a:r>
            <a:endParaRPr lang="cs-CZ" sz="37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564475-1FBA-403C-8D21-B48856AFE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1"/>
            <a:ext cx="3605571" cy="37795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1800" dirty="0">
                <a:cs typeface="Calibri"/>
              </a:rPr>
              <a:t>V tabulce nutričních hodnot – obsah tuku a z toho nasycených MK</a:t>
            </a:r>
          </a:p>
          <a:p>
            <a:r>
              <a:rPr lang="cs-CZ" sz="1800" dirty="0">
                <a:cs typeface="Calibri"/>
              </a:rPr>
              <a:t>Dále uvedeny ve složení</a:t>
            </a:r>
          </a:p>
          <a:p>
            <a:r>
              <a:rPr lang="cs-CZ" sz="1800" dirty="0">
                <a:cs typeface="Calibri"/>
              </a:rPr>
              <a:t>Výživová tvrzení</a:t>
            </a:r>
          </a:p>
          <a:p>
            <a:r>
              <a:rPr lang="cs-CZ" sz="1800" dirty="0">
                <a:cs typeface="Calibri"/>
              </a:rPr>
              <a:t>Zdravotní tvrzení</a:t>
            </a:r>
          </a:p>
          <a:p>
            <a:pPr lvl="1"/>
            <a:r>
              <a:rPr lang="cs-CZ" sz="1400" dirty="0">
                <a:cs typeface="Calibri"/>
              </a:rPr>
              <a:t>Tato tvrzení jsou definovaná, potravina musí splňovat dané podmínky, aby je výrobce mohl na obalu uvést</a:t>
            </a:r>
          </a:p>
          <a:p>
            <a:endParaRPr lang="cs-CZ" sz="1800" dirty="0"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8267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Obsah obrázku stůl&#10;&#10;Popis se vygeneroval automaticky.">
            <a:extLst>
              <a:ext uri="{FF2B5EF4-FFF2-40B4-BE49-F238E27FC236}">
                <a16:creationId xmlns:a16="http://schemas.microsoft.com/office/drawing/2014/main" id="{6E489B00-103F-4433-8D2A-A54BAB6408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4" b="49818"/>
          <a:stretch/>
        </p:blipFill>
        <p:spPr>
          <a:xfrm>
            <a:off x="5283708" y="1776476"/>
            <a:ext cx="3787078" cy="1647236"/>
          </a:xfrm>
          <a:prstGeom prst="rect">
            <a:avLst/>
          </a:prstGeom>
          <a:effectLst/>
        </p:spPr>
      </p:pic>
      <p:pic>
        <p:nvPicPr>
          <p:cNvPr id="5" name="Obrázek 5" descr="Obsah obrázku text&#10;&#10;Popis se vygeneroval automaticky.">
            <a:extLst>
              <a:ext uri="{FF2B5EF4-FFF2-40B4-BE49-F238E27FC236}">
                <a16:creationId xmlns:a16="http://schemas.microsoft.com/office/drawing/2014/main" id="{C8F3DE34-ED86-4FEF-8960-018EA620C4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337" b="-1111"/>
          <a:stretch/>
        </p:blipFill>
        <p:spPr>
          <a:xfrm>
            <a:off x="5283200" y="4649417"/>
            <a:ext cx="5829302" cy="1331181"/>
          </a:xfrm>
          <a:prstGeom prst="rect">
            <a:avLst/>
          </a:prstGeom>
        </p:spPr>
      </p:pic>
      <p:pic>
        <p:nvPicPr>
          <p:cNvPr id="6" name="Obrázek 6" descr="Obsah obrázku hrníček, osoba, káva, stůl&#10;&#10;Popis se vygeneroval automaticky.">
            <a:extLst>
              <a:ext uri="{FF2B5EF4-FFF2-40B4-BE49-F238E27FC236}">
                <a16:creationId xmlns:a16="http://schemas.microsoft.com/office/drawing/2014/main" id="{5B583334-F66F-44DC-A4CB-8CCECF937C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409" t="9028" r="8796" b="5208"/>
          <a:stretch/>
        </p:blipFill>
        <p:spPr>
          <a:xfrm>
            <a:off x="9196360" y="1003300"/>
            <a:ext cx="2144744" cy="318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7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083"/>
    </mc:Choice>
    <mc:Fallback xmlns="">
      <p:transition spd="slow" advTm="76083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56E618-0C06-413C-B8A7-0EF27C14E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cs typeface="Calibri Light"/>
              </a:rPr>
              <a:t>Výživová </a:t>
            </a:r>
            <a:r>
              <a:rPr lang="cs-CZ" dirty="0">
                <a:cs typeface="Calibri Light"/>
              </a:rPr>
              <a:t>tvrzení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2FDFE5-F2F7-498A-AD49-F399F35AD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55000" lnSpcReduction="20000"/>
          </a:bodyPr>
          <a:lstStyle/>
          <a:p>
            <a:r>
              <a:rPr lang="cs-CZ" dirty="0">
                <a:ea typeface="+mn-lt"/>
                <a:cs typeface="+mn-lt"/>
              </a:rPr>
              <a:t>S nízkým obsahem tuku (do 3 g tuku/100 g potraviny pevné konzistence, do 1,5 g tuku/100 ml nápoje)</a:t>
            </a:r>
            <a:endParaRPr lang="cs-CZ" dirty="0"/>
          </a:p>
          <a:p>
            <a:r>
              <a:rPr lang="cs-CZ" dirty="0">
                <a:ea typeface="+mn-lt"/>
                <a:cs typeface="+mn-lt"/>
              </a:rPr>
              <a:t>Bez tuku (do 0,5 g tuku/100 g či 100 ml)</a:t>
            </a:r>
            <a:endParaRPr lang="cs-CZ" dirty="0"/>
          </a:p>
          <a:p>
            <a:endParaRPr lang="cs-CZ"/>
          </a:p>
          <a:p>
            <a:r>
              <a:rPr lang="cs-CZ" dirty="0">
                <a:ea typeface="+mn-lt"/>
                <a:cs typeface="+mn-lt"/>
              </a:rPr>
              <a:t>S nízkým obsahem nasycených tuků (do 1,5 g SFA a TFA/100 g potraviny pevné konzistence, do 0,75 g SFA a TFA/100 ml nápoje)</a:t>
            </a:r>
            <a:endParaRPr lang="cs-CZ" dirty="0"/>
          </a:p>
          <a:p>
            <a:r>
              <a:rPr lang="cs-CZ" dirty="0">
                <a:ea typeface="+mn-lt"/>
                <a:cs typeface="+mn-lt"/>
              </a:rPr>
              <a:t>Bez nasycených tuků (do 0,1 g tuku/100 g či 100 ml)</a:t>
            </a:r>
            <a:endParaRPr lang="cs-CZ" dirty="0"/>
          </a:p>
          <a:p>
            <a:endParaRPr lang="cs-CZ"/>
          </a:p>
          <a:p>
            <a:r>
              <a:rPr lang="cs-CZ" dirty="0">
                <a:ea typeface="+mn-lt"/>
                <a:cs typeface="+mn-lt"/>
              </a:rPr>
              <a:t>Zdroj omega-3 mastných kyselin (alespoň 0,3 g ALA/100 g a 100 kcal nebo alespoň 40 mg EPA a DHA/100 g a 100 kcal)</a:t>
            </a:r>
            <a:endParaRPr lang="cs-CZ" dirty="0"/>
          </a:p>
          <a:p>
            <a:r>
              <a:rPr lang="cs-CZ" dirty="0">
                <a:ea typeface="+mn-lt"/>
                <a:cs typeface="+mn-lt"/>
              </a:rPr>
              <a:t>S vysokým obsahem omega-3 mastných kyselin (alespoň 0,6 g ALA/100 g a 100 kcal nebo alespoň 80 mg EPA a DHA/100 g a 100 kcal)</a:t>
            </a:r>
            <a:endParaRPr lang="cs-CZ" dirty="0"/>
          </a:p>
          <a:p>
            <a:r>
              <a:rPr lang="cs-CZ" dirty="0">
                <a:ea typeface="+mn-lt"/>
                <a:cs typeface="+mn-lt"/>
              </a:rPr>
              <a:t>S vysokým obsahem </a:t>
            </a:r>
            <a:r>
              <a:rPr lang="cs-CZ" dirty="0" err="1">
                <a:ea typeface="+mn-lt"/>
                <a:cs typeface="+mn-lt"/>
              </a:rPr>
              <a:t>mononenasycených</a:t>
            </a:r>
            <a:r>
              <a:rPr lang="cs-CZ" dirty="0">
                <a:ea typeface="+mn-lt"/>
                <a:cs typeface="+mn-lt"/>
              </a:rPr>
              <a:t> tuků (alespoň 45 % MUFA z celkových tuků a 20 % energetické hodnoty produktu z MUFA)</a:t>
            </a:r>
            <a:endParaRPr lang="cs-CZ" dirty="0"/>
          </a:p>
          <a:p>
            <a:r>
              <a:rPr lang="cs-CZ" dirty="0">
                <a:ea typeface="+mn-lt"/>
                <a:cs typeface="+mn-lt"/>
              </a:rPr>
              <a:t>S vysokým obsahem polynenasycených tuků (alespoň 45 % PUFA z celkových tuků a 20 % energetické hodnoty produktu z PUFA)</a:t>
            </a:r>
            <a:endParaRPr lang="cs-CZ" dirty="0"/>
          </a:p>
          <a:p>
            <a:r>
              <a:rPr lang="cs-CZ" dirty="0">
                <a:ea typeface="+mn-lt"/>
                <a:cs typeface="+mn-lt"/>
              </a:rPr>
              <a:t>S vysokým obsahem nenasycených tuků (alespoň 70 % nenasycených tuků z celkových tuků a 20 % energetické hodnoty produktu z MUFA)</a:t>
            </a:r>
            <a:endParaRPr lang="cs-CZ" dirty="0"/>
          </a:p>
          <a:p>
            <a:pPr marL="0" indent="0">
              <a:buNone/>
            </a:pPr>
            <a:endParaRPr lang="cs-CZ">
              <a:cs typeface="Calibri" panose="020F0502020204030204"/>
            </a:endParaRPr>
          </a:p>
          <a:p>
            <a:r>
              <a:rPr lang="cs-CZ" dirty="0">
                <a:ea typeface="+mn-lt"/>
                <a:cs typeface="+mn-lt"/>
              </a:rPr>
              <a:t>Se sníženým obsahem nasycených tuků (celkový obsah SFA a TFA je alespoň o 30 % nižší než v podobném produktu)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585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960"/>
    </mc:Choice>
    <mc:Fallback xmlns="">
      <p:transition spd="slow" advTm="3196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AB1F33-E780-4591-BBC1-F6F02A5A6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cs typeface="Calibri Light"/>
              </a:rPr>
              <a:t>Zdravotní </a:t>
            </a:r>
            <a:r>
              <a:rPr lang="cs-CZ" dirty="0">
                <a:cs typeface="Calibri Light"/>
              </a:rPr>
              <a:t>tvrzení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6756EE-CAAC-4A58-B583-8E16B57F5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cs-CZ" dirty="0">
                <a:ea typeface="+mn-lt"/>
                <a:cs typeface="+mn-lt"/>
              </a:rPr>
              <a:t>Kyselina </a:t>
            </a:r>
            <a:r>
              <a:rPr lang="cs-CZ" b="1" dirty="0" err="1">
                <a:ea typeface="+mn-lt"/>
                <a:cs typeface="+mn-lt"/>
              </a:rPr>
              <a:t>dokosahexaenová</a:t>
            </a:r>
            <a:r>
              <a:rPr lang="cs-CZ" dirty="0">
                <a:ea typeface="+mn-lt"/>
                <a:cs typeface="+mn-lt"/>
              </a:rPr>
              <a:t>:</a:t>
            </a:r>
            <a:endParaRPr lang="cs-CZ" dirty="0">
              <a:cs typeface="Calibri" panose="020F0502020204030204"/>
            </a:endParaRPr>
          </a:p>
          <a:p>
            <a:r>
              <a:rPr lang="cs-CZ" dirty="0">
                <a:ea typeface="+mn-lt"/>
                <a:cs typeface="+mn-lt"/>
              </a:rPr>
              <a:t>přispívá k udržení normální činnosti mozku (obsah alespoň 40 mg/100 g a 100 kcal, denně 250 mg)</a:t>
            </a:r>
            <a:endParaRPr lang="cs-CZ" dirty="0"/>
          </a:p>
          <a:p>
            <a:r>
              <a:rPr lang="cs-CZ" dirty="0">
                <a:ea typeface="+mn-lt"/>
                <a:cs typeface="+mn-lt"/>
              </a:rPr>
              <a:t>přispívá k udržení normálního stavu zraku (obsah alespoň 40 mg/100 g a 100 kcal, denně 250 mg)</a:t>
            </a:r>
            <a:endParaRPr lang="cs-CZ" dirty="0"/>
          </a:p>
          <a:p>
            <a:r>
              <a:rPr lang="cs-CZ" dirty="0">
                <a:ea typeface="+mn-lt"/>
                <a:cs typeface="+mn-lt"/>
              </a:rPr>
              <a:t>přispívá k udržení normální hladiny triacylglycerolů v krvi (2 g/den)</a:t>
            </a:r>
            <a:endParaRPr lang="cs-CZ" dirty="0"/>
          </a:p>
          <a:p>
            <a:pPr marL="0" indent="0">
              <a:buNone/>
            </a:pPr>
            <a:endParaRPr lang="cs-CZ" dirty="0">
              <a:ea typeface="+mn-lt"/>
              <a:cs typeface="+mn-lt"/>
            </a:endParaRPr>
          </a:p>
          <a:p>
            <a:r>
              <a:rPr lang="cs-CZ" dirty="0">
                <a:ea typeface="+mn-lt"/>
                <a:cs typeface="+mn-lt"/>
              </a:rPr>
              <a:t>Kyselina </a:t>
            </a:r>
            <a:r>
              <a:rPr lang="cs-CZ" b="1" dirty="0" err="1">
                <a:ea typeface="+mn-lt"/>
                <a:cs typeface="+mn-lt"/>
              </a:rPr>
              <a:t>eikosapentaenová</a:t>
            </a:r>
            <a:r>
              <a:rPr lang="cs-CZ" b="1" dirty="0">
                <a:ea typeface="+mn-lt"/>
                <a:cs typeface="+mn-lt"/>
              </a:rPr>
              <a:t> a </a:t>
            </a:r>
            <a:r>
              <a:rPr lang="cs-CZ" b="1" dirty="0" err="1">
                <a:ea typeface="+mn-lt"/>
                <a:cs typeface="+mn-lt"/>
              </a:rPr>
              <a:t>dokosahexaenová</a:t>
            </a:r>
            <a:r>
              <a:rPr lang="cs-CZ" b="1" dirty="0">
                <a:ea typeface="+mn-lt"/>
                <a:cs typeface="+mn-lt"/>
              </a:rPr>
              <a:t>:</a:t>
            </a:r>
            <a:endParaRPr lang="cs-CZ" b="1" dirty="0">
              <a:cs typeface="Calibri"/>
            </a:endParaRPr>
          </a:p>
          <a:p>
            <a:r>
              <a:rPr lang="cs-CZ" dirty="0">
                <a:ea typeface="+mn-lt"/>
                <a:cs typeface="+mn-lt"/>
              </a:rPr>
              <a:t>EPA a DHA přispívají k normální činnosti mozku (250 mg/den)</a:t>
            </a:r>
            <a:endParaRPr lang="cs-CZ" dirty="0"/>
          </a:p>
          <a:p>
            <a:r>
              <a:rPr lang="cs-CZ" dirty="0">
                <a:ea typeface="+mn-lt"/>
                <a:cs typeface="+mn-lt"/>
              </a:rPr>
              <a:t>EPA a DHA přispívají k normálnímu krevnímu tlaku (3 g/den)</a:t>
            </a:r>
            <a:endParaRPr lang="cs-CZ" dirty="0"/>
          </a:p>
          <a:p>
            <a:r>
              <a:rPr lang="cs-CZ" dirty="0">
                <a:ea typeface="+mn-lt"/>
                <a:cs typeface="+mn-lt"/>
              </a:rPr>
              <a:t>EPA a DHA přispívají k udržení normální hladiny triacylglycerolů v krvi (2 g/den)</a:t>
            </a:r>
            <a:endParaRPr lang="cs-CZ" dirty="0"/>
          </a:p>
          <a:p>
            <a:endParaRPr lang="cs-CZ" dirty="0">
              <a:ea typeface="+mn-lt"/>
              <a:cs typeface="+mn-lt"/>
            </a:endParaRPr>
          </a:p>
          <a:p>
            <a:r>
              <a:rPr lang="cs-CZ" dirty="0">
                <a:ea typeface="+mn-lt"/>
                <a:cs typeface="+mn-lt"/>
              </a:rPr>
              <a:t>Kyselina </a:t>
            </a:r>
            <a:r>
              <a:rPr lang="cs-CZ" b="1" dirty="0">
                <a:ea typeface="+mn-lt"/>
                <a:cs typeface="+mn-lt"/>
              </a:rPr>
              <a:t>linolová </a:t>
            </a:r>
            <a:r>
              <a:rPr lang="cs-CZ" dirty="0">
                <a:ea typeface="+mn-lt"/>
                <a:cs typeface="+mn-lt"/>
              </a:rPr>
              <a:t>přispívá k udržení normální hladiny triacylglycerolů v krvi (1,5 g/100 g a 100 kcal)</a:t>
            </a:r>
            <a:endParaRPr lang="cs-CZ" dirty="0"/>
          </a:p>
          <a:p>
            <a:pPr marL="0" indent="0">
              <a:buNone/>
            </a:pPr>
            <a:endParaRPr lang="cs-CZ" dirty="0">
              <a:ea typeface="+mn-lt"/>
              <a:cs typeface="+mn-lt"/>
            </a:endParaRPr>
          </a:p>
          <a:p>
            <a:r>
              <a:rPr lang="cs-CZ" dirty="0">
                <a:ea typeface="+mn-lt"/>
                <a:cs typeface="+mn-lt"/>
              </a:rPr>
              <a:t>Kyselina </a:t>
            </a:r>
            <a:r>
              <a:rPr lang="cs-CZ" b="1" dirty="0">
                <a:ea typeface="+mn-lt"/>
                <a:cs typeface="+mn-lt"/>
              </a:rPr>
              <a:t>α-linolenová</a:t>
            </a:r>
            <a:r>
              <a:rPr lang="cs-CZ" dirty="0">
                <a:ea typeface="+mn-lt"/>
                <a:cs typeface="+mn-lt"/>
              </a:rPr>
              <a:t> přispívá k udržení normální hladiny cholesterolu v krvi (2 g/den)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052"/>
    </mc:Choice>
    <mc:Fallback xmlns="">
      <p:transition spd="slow" advTm="7505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6" descr="Obsah obrázku stůl, jídlo, hrníček, vsedě&#10;&#10;Popis se vygeneroval automaticky.">
            <a:extLst>
              <a:ext uri="{FF2B5EF4-FFF2-40B4-BE49-F238E27FC236}">
                <a16:creationId xmlns:a16="http://schemas.microsoft.com/office/drawing/2014/main" id="{3CA24367-969F-4295-86BC-ADDDE7016C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78" r="-2" b="10373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29" name="Freeform: Shape 28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1" name="Freeform: Shape 30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0B3EA53-99EE-4FAF-BC85-DC38695AD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580136"/>
            <a:ext cx="4832802" cy="1522984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en-US" sz="2000" dirty="0">
                <a:latin typeface="Calibri"/>
                <a:cs typeface="Times New Roman"/>
              </a:rPr>
              <a:t>- </a:t>
            </a:r>
            <a:r>
              <a:rPr lang="en-US" sz="2000" b="1" dirty="0" err="1">
                <a:latin typeface="Calibri"/>
                <a:cs typeface="Times New Roman"/>
              </a:rPr>
              <a:t>základní</a:t>
            </a:r>
            <a:r>
              <a:rPr lang="en-US" sz="2000" b="1" dirty="0">
                <a:latin typeface="Calibri"/>
                <a:cs typeface="Times New Roman"/>
              </a:rPr>
              <a:t> </a:t>
            </a:r>
            <a:r>
              <a:rPr lang="en-US" sz="2000" dirty="0" err="1">
                <a:latin typeface="Calibri"/>
                <a:cs typeface="Times New Roman"/>
              </a:rPr>
              <a:t>makroživina</a:t>
            </a:r>
            <a:r>
              <a:rPr lang="en-US" sz="2000" dirty="0">
                <a:latin typeface="Calibri"/>
                <a:cs typeface="Times New Roman"/>
              </a:rPr>
              <a:t> (</a:t>
            </a:r>
            <a:r>
              <a:rPr lang="en-US" sz="2000" dirty="0" err="1">
                <a:latin typeface="Calibri"/>
                <a:cs typeface="Times New Roman"/>
              </a:rPr>
              <a:t>spolu</a:t>
            </a:r>
            <a:r>
              <a:rPr lang="en-US" sz="2000" dirty="0">
                <a:latin typeface="Calibri"/>
                <a:cs typeface="Times New Roman"/>
              </a:rPr>
              <a:t> s </a:t>
            </a:r>
            <a:r>
              <a:rPr lang="en-US" sz="2000" dirty="0" err="1">
                <a:latin typeface="Calibri"/>
                <a:cs typeface="Times New Roman"/>
              </a:rPr>
              <a:t>bílkovinami</a:t>
            </a:r>
            <a:r>
              <a:rPr lang="en-US" sz="2000" dirty="0">
                <a:latin typeface="Calibri"/>
                <a:cs typeface="Times New Roman"/>
              </a:rPr>
              <a:t> a </a:t>
            </a:r>
            <a:r>
              <a:rPr lang="en-US" sz="2000" dirty="0" err="1">
                <a:latin typeface="Calibri"/>
                <a:cs typeface="Times New Roman"/>
              </a:rPr>
              <a:t>sacharidy</a:t>
            </a:r>
            <a:r>
              <a:rPr lang="en-US" sz="2000" dirty="0">
                <a:latin typeface="Calibri"/>
                <a:cs typeface="Times New Roman"/>
              </a:rPr>
              <a:t>)</a:t>
            </a:r>
            <a:br>
              <a:rPr lang="en-US" sz="2000" dirty="0">
                <a:latin typeface="Calibri"/>
                <a:cs typeface="Times New Roman"/>
              </a:rPr>
            </a:br>
            <a:br>
              <a:rPr lang="en-US" sz="2000" dirty="0">
                <a:latin typeface="Calibri"/>
                <a:cs typeface="Times New Roman"/>
              </a:rPr>
            </a:br>
            <a:r>
              <a:rPr lang="en-US" sz="2000" dirty="0">
                <a:latin typeface="Calibri"/>
                <a:cs typeface="Times New Roman"/>
              </a:rPr>
              <a:t>- </a:t>
            </a:r>
            <a:r>
              <a:rPr lang="en-US" sz="2000" dirty="0" err="1">
                <a:latin typeface="Calibri"/>
                <a:cs typeface="Times New Roman"/>
              </a:rPr>
              <a:t>makroživiny</a:t>
            </a:r>
            <a:r>
              <a:rPr lang="en-US" sz="2000" dirty="0">
                <a:latin typeface="Calibri"/>
                <a:cs typeface="Times New Roman"/>
              </a:rPr>
              <a:t> </a:t>
            </a:r>
            <a:r>
              <a:rPr lang="en-US" sz="2000" dirty="0" err="1">
                <a:latin typeface="Calibri"/>
                <a:cs typeface="Times New Roman"/>
              </a:rPr>
              <a:t>přijímáme</a:t>
            </a:r>
            <a:r>
              <a:rPr lang="en-US" sz="2000" dirty="0">
                <a:latin typeface="Calibri"/>
                <a:cs typeface="Times New Roman"/>
              </a:rPr>
              <a:t> v </a:t>
            </a:r>
            <a:r>
              <a:rPr lang="en-US" sz="2000" dirty="0" err="1">
                <a:latin typeface="Calibri"/>
                <a:cs typeface="Times New Roman"/>
              </a:rPr>
              <a:t>množství</a:t>
            </a:r>
            <a:r>
              <a:rPr lang="en-US" sz="2000" dirty="0">
                <a:latin typeface="Calibri"/>
                <a:cs typeface="Times New Roman"/>
              </a:rPr>
              <a:t> </a:t>
            </a:r>
            <a:r>
              <a:rPr lang="en-US" sz="2000" b="1" dirty="0" err="1">
                <a:latin typeface="Calibri"/>
                <a:cs typeface="Times New Roman"/>
              </a:rPr>
              <a:t>desítky</a:t>
            </a:r>
            <a:r>
              <a:rPr lang="en-US" sz="2000" b="1" dirty="0">
                <a:latin typeface="Calibri"/>
                <a:cs typeface="Times New Roman"/>
              </a:rPr>
              <a:t> </a:t>
            </a:r>
            <a:r>
              <a:rPr lang="en-US" sz="2000" dirty="0" err="1">
                <a:latin typeface="Calibri"/>
                <a:cs typeface="Times New Roman"/>
              </a:rPr>
              <a:t>až</a:t>
            </a:r>
            <a:r>
              <a:rPr lang="en-US" sz="2000" dirty="0">
                <a:latin typeface="Calibri"/>
                <a:cs typeface="Times New Roman"/>
              </a:rPr>
              <a:t> </a:t>
            </a:r>
            <a:r>
              <a:rPr lang="en-US" sz="2000" b="1" dirty="0" err="1">
                <a:latin typeface="Calibri"/>
                <a:cs typeface="Times New Roman"/>
              </a:rPr>
              <a:t>stovky</a:t>
            </a:r>
            <a:r>
              <a:rPr lang="en-US" sz="2000" b="1" dirty="0">
                <a:latin typeface="Calibri"/>
                <a:cs typeface="Times New Roman"/>
              </a:rPr>
              <a:t> </a:t>
            </a:r>
            <a:r>
              <a:rPr lang="en-US" sz="2000" dirty="0" err="1">
                <a:latin typeface="Calibri"/>
                <a:cs typeface="Times New Roman"/>
              </a:rPr>
              <a:t>gramů</a:t>
            </a:r>
            <a:br>
              <a:rPr lang="en-US" sz="1600" dirty="0"/>
            </a:br>
            <a:endParaRPr lang="en-US" sz="1600">
              <a:latin typeface="Times New Roman"/>
              <a:cs typeface="Times New Roman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52D1D438-AD86-4CFD-BDD7-AD3A445D0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2611"/>
            <a:ext cx="4832803" cy="36643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2000" dirty="0">
                <a:cs typeface="Calibri"/>
              </a:rPr>
              <a:t>- energetická hodnota </a:t>
            </a:r>
            <a:r>
              <a:rPr lang="cs-CZ" sz="2000" b="1" dirty="0">
                <a:cs typeface="Calibri"/>
              </a:rPr>
              <a:t>37 </a:t>
            </a:r>
            <a:r>
              <a:rPr lang="cs-CZ" sz="2000" b="1" dirty="0" err="1">
                <a:cs typeface="Calibri"/>
              </a:rPr>
              <a:t>kJ</a:t>
            </a:r>
            <a:r>
              <a:rPr lang="cs-CZ" sz="2000" b="1" dirty="0">
                <a:cs typeface="Calibri"/>
              </a:rPr>
              <a:t>/g, resp. 9 kcal/g</a:t>
            </a:r>
            <a:endParaRPr lang="cs-CZ" b="1">
              <a:cs typeface="Calibri"/>
            </a:endParaRPr>
          </a:p>
          <a:p>
            <a:pPr marL="0" indent="0">
              <a:buNone/>
            </a:pPr>
            <a:endParaRPr lang="cs-CZ" sz="2000" dirty="0">
              <a:cs typeface="Calibri"/>
            </a:endParaRPr>
          </a:p>
          <a:p>
            <a:pPr marL="0" indent="0">
              <a:buNone/>
            </a:pPr>
            <a:r>
              <a:rPr lang="cs-CZ" sz="2000" dirty="0">
                <a:ea typeface="+mn-lt"/>
                <a:cs typeface="+mn-lt"/>
              </a:rPr>
              <a:t>- vysoká </a:t>
            </a:r>
            <a:r>
              <a:rPr lang="cs-CZ" sz="2000" b="1" dirty="0">
                <a:ea typeface="+mn-lt"/>
                <a:cs typeface="+mn-lt"/>
              </a:rPr>
              <a:t>energetická </a:t>
            </a:r>
            <a:r>
              <a:rPr lang="cs-CZ" sz="2000" dirty="0">
                <a:ea typeface="+mn-lt"/>
                <a:cs typeface="+mn-lt"/>
              </a:rPr>
              <a:t>hodnota, ale malá </a:t>
            </a:r>
            <a:r>
              <a:rPr lang="cs-CZ" sz="2000" b="1" dirty="0">
                <a:ea typeface="+mn-lt"/>
                <a:cs typeface="+mn-lt"/>
              </a:rPr>
              <a:t>sytící </a:t>
            </a:r>
            <a:r>
              <a:rPr lang="cs-CZ" sz="2000" dirty="0">
                <a:ea typeface="+mn-lt"/>
                <a:cs typeface="+mn-lt"/>
              </a:rPr>
              <a:t>schopnost (nasycení vyžaduje příjem </a:t>
            </a:r>
            <a:r>
              <a:rPr lang="cs-CZ" sz="2000" b="1" dirty="0">
                <a:ea typeface="+mn-lt"/>
                <a:cs typeface="+mn-lt"/>
              </a:rPr>
              <a:t>většího </a:t>
            </a:r>
            <a:r>
              <a:rPr lang="cs-CZ" sz="2000" dirty="0">
                <a:ea typeface="+mn-lt"/>
                <a:cs typeface="+mn-lt"/>
              </a:rPr>
              <a:t>množství)</a:t>
            </a:r>
            <a:endParaRPr lang="en-US" sz="20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sz="2000" dirty="0">
                <a:ea typeface="+mn-lt"/>
                <a:cs typeface="+mn-lt"/>
              </a:rPr>
              <a:t>- </a:t>
            </a:r>
            <a:r>
              <a:rPr lang="cs-CZ" sz="2000" b="1" dirty="0">
                <a:ea typeface="+mn-lt"/>
                <a:cs typeface="+mn-lt"/>
              </a:rPr>
              <a:t>prodlužují </a:t>
            </a:r>
            <a:r>
              <a:rPr lang="cs-CZ" sz="2000" dirty="0">
                <a:ea typeface="+mn-lt"/>
                <a:cs typeface="+mn-lt"/>
              </a:rPr>
              <a:t>pocit nasycení</a:t>
            </a:r>
            <a:endParaRPr lang="cs-CZ" dirty="0"/>
          </a:p>
          <a:p>
            <a:pPr marL="0" indent="0">
              <a:buNone/>
            </a:pPr>
            <a:endParaRPr lang="cs-CZ" sz="2000" dirty="0">
              <a:cs typeface="Calibri"/>
            </a:endParaRPr>
          </a:p>
          <a:p>
            <a:pPr marL="0" indent="0">
              <a:buNone/>
            </a:pPr>
            <a:r>
              <a:rPr lang="cs-CZ" sz="2000" dirty="0">
                <a:ea typeface="+mn-lt"/>
                <a:cs typeface="+mn-lt"/>
              </a:rPr>
              <a:t>- v potravinách nejčastěji ve formě </a:t>
            </a:r>
            <a:r>
              <a:rPr lang="cs-CZ" sz="2000" b="1" dirty="0">
                <a:ea typeface="+mn-lt"/>
                <a:cs typeface="+mn-lt"/>
              </a:rPr>
              <a:t>triacylglycerolu</a:t>
            </a:r>
            <a:endParaRPr lang="cs-CZ" b="1" dirty="0" err="1"/>
          </a:p>
          <a:p>
            <a:endParaRPr lang="cs-CZ" sz="2000" dirty="0">
              <a:cs typeface="Calibri"/>
            </a:endParaRPr>
          </a:p>
          <a:p>
            <a:endParaRPr lang="cs-CZ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8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180"/>
    </mc:Choice>
    <mc:Fallback xmlns="">
      <p:transition spd="slow" advTm="4018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F0EE82-46A8-48DC-9456-D69614E9D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cs typeface="Calibri Light"/>
              </a:rPr>
              <a:t>Zdravotní</a:t>
            </a:r>
            <a:r>
              <a:rPr lang="cs-CZ" dirty="0">
                <a:cs typeface="Calibri Light"/>
              </a:rPr>
              <a:t> tvrzení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F86824-BB46-44DD-8F58-7F20CAEE7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cs-CZ" dirty="0">
                <a:ea typeface="+mn-lt"/>
                <a:cs typeface="+mn-lt"/>
              </a:rPr>
              <a:t>Kyselina </a:t>
            </a:r>
            <a:r>
              <a:rPr lang="cs-CZ" b="1" dirty="0">
                <a:ea typeface="+mn-lt"/>
                <a:cs typeface="+mn-lt"/>
              </a:rPr>
              <a:t>olejová </a:t>
            </a:r>
            <a:r>
              <a:rPr lang="cs-CZ" dirty="0">
                <a:ea typeface="+mn-lt"/>
                <a:cs typeface="+mn-lt"/>
              </a:rPr>
              <a:t>- nahrazení nasycených tuků nenasycenými tuky ve stravě přispívá k udržení normální hladiny cholesterolu v krvi</a:t>
            </a:r>
          </a:p>
          <a:p>
            <a:r>
              <a:rPr lang="cs-CZ" b="1" dirty="0" err="1">
                <a:ea typeface="+mn-lt"/>
                <a:cs typeface="+mn-lt"/>
              </a:rPr>
              <a:t>Mononenasycené</a:t>
            </a:r>
            <a:r>
              <a:rPr lang="cs-CZ" dirty="0">
                <a:ea typeface="+mn-lt"/>
                <a:cs typeface="+mn-lt"/>
              </a:rPr>
              <a:t> a/nebo </a:t>
            </a:r>
            <a:r>
              <a:rPr lang="cs-CZ" b="1" dirty="0">
                <a:ea typeface="+mn-lt"/>
                <a:cs typeface="+mn-lt"/>
              </a:rPr>
              <a:t>polynenasycené </a:t>
            </a:r>
            <a:r>
              <a:rPr lang="cs-CZ" dirty="0">
                <a:ea typeface="+mn-lt"/>
                <a:cs typeface="+mn-lt"/>
              </a:rPr>
              <a:t>mastné kyseliny - nahrazení nasycených tuků nenasycenými tuky ve stravě přispívá k udržení normální hladiny cholesterolu v krvi</a:t>
            </a:r>
            <a:endParaRPr lang="cs-CZ">
              <a:ea typeface="+mn-lt"/>
              <a:cs typeface="+mn-lt"/>
            </a:endParaRPr>
          </a:p>
          <a:p>
            <a:r>
              <a:rPr lang="cs-CZ" dirty="0">
                <a:ea typeface="+mn-lt"/>
                <a:cs typeface="+mn-lt"/>
              </a:rPr>
              <a:t>Potraviny s nízkým nebo sníženým obsahem nasycených mastných kyselin - snížená konzumace nasycených tuků přispívá k udržení normální hladiny cholesterolu v krvi</a:t>
            </a:r>
          </a:p>
          <a:p>
            <a:r>
              <a:rPr lang="cs-CZ" dirty="0">
                <a:ea typeface="+mn-lt"/>
                <a:cs typeface="+mn-lt"/>
              </a:rPr>
              <a:t>Vlašské ořechy - přispívají k lepší pružnosti krevních cév (30 g/den)</a:t>
            </a:r>
          </a:p>
          <a:p>
            <a:r>
              <a:rPr lang="cs-CZ" dirty="0">
                <a:ea typeface="+mn-lt"/>
                <a:cs typeface="+mn-lt"/>
              </a:rPr>
              <a:t>Polyfenoly z olivového oleje - přispívají k ochraně krevních lipidů před oxidativním stresem</a:t>
            </a:r>
          </a:p>
        </p:txBody>
      </p:sp>
    </p:spTree>
    <p:extLst>
      <p:ext uri="{BB962C8B-B14F-4D97-AF65-F5344CB8AC3E}">
        <p14:creationId xmlns:p14="http://schemas.microsoft.com/office/powerpoint/2010/main" val="366648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95"/>
    </mc:Choice>
    <mc:Fallback xmlns="">
      <p:transition spd="slow" advTm="16795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326B160-21AB-4709-8F45-AA0D6CF0E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640263"/>
            <a:ext cx="3284331" cy="5254510"/>
          </a:xfrm>
        </p:spPr>
        <p:txBody>
          <a:bodyPr>
            <a:normAutofit/>
          </a:bodyPr>
          <a:lstStyle/>
          <a:p>
            <a:r>
              <a:rPr lang="cs-CZ" b="1" dirty="0">
                <a:cs typeface="Calibri Light"/>
              </a:rPr>
              <a:t>Cholesterol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D59ADD-479E-4E2B-9063-8D65741D6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640263"/>
            <a:ext cx="6028944" cy="52545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2200">
                <a:solidFill>
                  <a:schemeClr val="bg1"/>
                </a:solidFill>
                <a:cs typeface="Calibri"/>
              </a:rPr>
              <a:t>Složka </a:t>
            </a:r>
            <a:r>
              <a:rPr lang="cs-CZ" sz="2200" b="1">
                <a:solidFill>
                  <a:schemeClr val="bg1"/>
                </a:solidFill>
                <a:cs typeface="Calibri"/>
              </a:rPr>
              <a:t>lipoproteinů </a:t>
            </a:r>
            <a:r>
              <a:rPr lang="cs-CZ" sz="2200">
                <a:solidFill>
                  <a:schemeClr val="bg1"/>
                </a:solidFill>
                <a:cs typeface="Calibri"/>
              </a:rPr>
              <a:t>a buň. </a:t>
            </a:r>
            <a:r>
              <a:rPr lang="cs-CZ" sz="2200" b="1">
                <a:solidFill>
                  <a:schemeClr val="bg1"/>
                </a:solidFill>
                <a:cs typeface="Calibri"/>
              </a:rPr>
              <a:t>membrán</a:t>
            </a:r>
          </a:p>
          <a:p>
            <a:r>
              <a:rPr lang="cs-CZ" sz="2200" b="1">
                <a:solidFill>
                  <a:schemeClr val="bg1"/>
                </a:solidFill>
                <a:ea typeface="+mn-lt"/>
                <a:cs typeface="+mn-lt"/>
              </a:rPr>
              <a:t>Prekurzor </a:t>
            </a:r>
            <a:r>
              <a:rPr lang="cs-CZ" sz="2200">
                <a:solidFill>
                  <a:schemeClr val="bg1"/>
                </a:solidFill>
                <a:ea typeface="+mn-lt"/>
                <a:cs typeface="+mn-lt"/>
              </a:rPr>
              <a:t>steroidních hormonů, žlučových kyselin a vitaminu D</a:t>
            </a:r>
          </a:p>
          <a:p>
            <a:r>
              <a:rPr lang="cs-CZ" sz="2200">
                <a:solidFill>
                  <a:schemeClr val="bg1"/>
                </a:solidFill>
                <a:cs typeface="Calibri"/>
              </a:rPr>
              <a:t>Všechny buňky syntetizují, nejvíce však </a:t>
            </a:r>
            <a:r>
              <a:rPr lang="cs-CZ" sz="2200">
                <a:solidFill>
                  <a:schemeClr val="bg1"/>
                </a:solidFill>
                <a:ea typeface="+mn-lt"/>
                <a:cs typeface="+mn-lt"/>
              </a:rPr>
              <a:t>hepatocyty, enterocyty, neurony a v endokrinní žlázy produkujících steroidní hormony</a:t>
            </a:r>
          </a:p>
          <a:p>
            <a:r>
              <a:rPr lang="cs-CZ" sz="2200" b="1">
                <a:solidFill>
                  <a:schemeClr val="bg1"/>
                </a:solidFill>
                <a:cs typeface="Calibri"/>
              </a:rPr>
              <a:t>Tělo </a:t>
            </a:r>
            <a:r>
              <a:rPr lang="cs-CZ" sz="2200">
                <a:solidFill>
                  <a:schemeClr val="bg1"/>
                </a:solidFill>
                <a:cs typeface="Calibri"/>
              </a:rPr>
              <a:t>tvoří 2/3, </a:t>
            </a:r>
            <a:r>
              <a:rPr lang="cs-CZ" sz="2200" b="1">
                <a:solidFill>
                  <a:schemeClr val="bg1"/>
                </a:solidFill>
                <a:cs typeface="Calibri"/>
              </a:rPr>
              <a:t>stravou </a:t>
            </a:r>
            <a:r>
              <a:rPr lang="cs-CZ" sz="2200">
                <a:solidFill>
                  <a:schemeClr val="bg1"/>
                </a:solidFill>
                <a:cs typeface="Calibri"/>
              </a:rPr>
              <a:t>přijímáme 1/3 (300 mg) potřebného množství</a:t>
            </a:r>
          </a:p>
          <a:p>
            <a:r>
              <a:rPr lang="cs-CZ" sz="2200">
                <a:solidFill>
                  <a:schemeClr val="bg1"/>
                </a:solidFill>
                <a:cs typeface="Calibri"/>
              </a:rPr>
              <a:t>V  těle trasport v lipoproteinech, exkretován žlučí</a:t>
            </a:r>
          </a:p>
          <a:p>
            <a:r>
              <a:rPr lang="cs-CZ" sz="2200" b="1">
                <a:solidFill>
                  <a:schemeClr val="bg1"/>
                </a:solidFill>
                <a:cs typeface="Calibri"/>
              </a:rPr>
              <a:t>Enterohepatální </a:t>
            </a:r>
            <a:r>
              <a:rPr lang="cs-CZ" sz="2200">
                <a:solidFill>
                  <a:schemeClr val="bg1"/>
                </a:solidFill>
                <a:cs typeface="Calibri"/>
              </a:rPr>
              <a:t>oběh</a:t>
            </a:r>
          </a:p>
          <a:p>
            <a:r>
              <a:rPr lang="cs-CZ" sz="2200">
                <a:solidFill>
                  <a:schemeClr val="bg1"/>
                </a:solidFill>
                <a:cs typeface="Calibri"/>
              </a:rPr>
              <a:t>Zdrojem jsou potraviny </a:t>
            </a:r>
            <a:r>
              <a:rPr lang="cs-CZ" sz="2200" b="1">
                <a:solidFill>
                  <a:schemeClr val="bg1"/>
                </a:solidFill>
                <a:cs typeface="Calibri"/>
              </a:rPr>
              <a:t>živočišného </a:t>
            </a:r>
            <a:r>
              <a:rPr lang="cs-CZ" sz="2200">
                <a:solidFill>
                  <a:schemeClr val="bg1"/>
                </a:solidFill>
                <a:cs typeface="Calibri"/>
              </a:rPr>
              <a:t>původu</a:t>
            </a:r>
          </a:p>
          <a:p>
            <a:endParaRPr lang="cs-CZ" sz="220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86581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90358"/>
    </mc:Choice>
    <mc:Fallback xmlns="">
      <p:transition spd="slow" advTm="90358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Obsah obrázku stůl&#10;&#10;Popis se vygeneroval automaticky.">
            <a:extLst>
              <a:ext uri="{FF2B5EF4-FFF2-40B4-BE49-F238E27FC236}">
                <a16:creationId xmlns:a16="http://schemas.microsoft.com/office/drawing/2014/main" id="{C63D7026-49EF-4E3E-8860-CFA5C06FB7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4200" y="1841500"/>
            <a:ext cx="8458200" cy="2628900"/>
          </a:xfrm>
        </p:spPr>
      </p:pic>
      <p:pic>
        <p:nvPicPr>
          <p:cNvPr id="5" name="Obrázek 5" descr="Obsah obrázku vejce, talíř, interiér, jídlo&#10;&#10;Popis se vygeneroval automaticky.">
            <a:extLst>
              <a:ext uri="{FF2B5EF4-FFF2-40B4-BE49-F238E27FC236}">
                <a16:creationId xmlns:a16="http://schemas.microsoft.com/office/drawing/2014/main" id="{16903B86-F785-4B84-A70A-1966FBC01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4200" y="4533900"/>
            <a:ext cx="2641600" cy="1739900"/>
          </a:xfrm>
          <a:prstGeom prst="rect">
            <a:avLst/>
          </a:prstGeom>
        </p:spPr>
      </p:pic>
      <p:pic>
        <p:nvPicPr>
          <p:cNvPr id="7" name="Obrázek 7" descr="Obsah obrázku talíř, jídlo, stůl, hrníček&#10;&#10;Popis se vygeneroval automaticky.">
            <a:extLst>
              <a:ext uri="{FF2B5EF4-FFF2-40B4-BE49-F238E27FC236}">
                <a16:creationId xmlns:a16="http://schemas.microsoft.com/office/drawing/2014/main" id="{81087552-896E-46C0-AAD4-211435058F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9300" y="4533900"/>
            <a:ext cx="2527300" cy="1739900"/>
          </a:xfrm>
          <a:prstGeom prst="rect">
            <a:avLst/>
          </a:prstGeom>
        </p:spPr>
      </p:pic>
      <p:pic>
        <p:nvPicPr>
          <p:cNvPr id="6" name="Obrázek 6" descr="Obsah obrázku tráva, vsedě, jídlo, dort&#10;&#10;Popis se vygeneroval automaticky.">
            <a:extLst>
              <a:ext uri="{FF2B5EF4-FFF2-40B4-BE49-F238E27FC236}">
                <a16:creationId xmlns:a16="http://schemas.microsoft.com/office/drawing/2014/main" id="{0125989B-390D-48B0-A7AC-5663ED63E5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0100" y="4533900"/>
            <a:ext cx="3162300" cy="17399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F6D32C8-F161-4821-9D87-AA6FB5DDB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2271"/>
            <a:ext cx="10515600" cy="112841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b="1"/>
              <a:t>Zdroje </a:t>
            </a:r>
          </a:p>
        </p:txBody>
      </p:sp>
    </p:spTree>
    <p:extLst>
      <p:ext uri="{BB962C8B-B14F-4D97-AF65-F5344CB8AC3E}">
        <p14:creationId xmlns:p14="http://schemas.microsoft.com/office/powerpoint/2010/main" val="361151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461"/>
    </mc:Choice>
    <mc:Fallback xmlns="">
      <p:transition spd="slow" advTm="3146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B962CF-61A3-4EF9-94F6-7C59B0329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9AF7A94-DD69-44F8-BD3E-445853923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337"/>
            <a:ext cx="6797405" cy="1651404"/>
          </a:xfrm>
        </p:spPr>
        <p:txBody>
          <a:bodyPr>
            <a:normAutofit/>
          </a:bodyPr>
          <a:lstStyle/>
          <a:p>
            <a:r>
              <a:rPr lang="cs-CZ" sz="4000" b="1">
                <a:cs typeface="Calibri Light"/>
              </a:rPr>
              <a:t>Zvýšená </a:t>
            </a:r>
            <a:r>
              <a:rPr lang="cs-CZ" sz="4000">
                <a:cs typeface="Calibri Light"/>
              </a:rPr>
              <a:t>hladina v krvi</a:t>
            </a:r>
            <a:endParaRPr lang="cs-CZ" sz="40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F0E0AE-EC60-4A7D-A547-3250EDCFF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1330"/>
            <a:ext cx="6797405" cy="371938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sz="2000">
                <a:cs typeface="Calibri"/>
              </a:rPr>
              <a:t>Rizikový faktor vzniku </a:t>
            </a:r>
            <a:r>
              <a:rPr lang="cs-CZ" sz="2000" b="1">
                <a:cs typeface="Calibri"/>
              </a:rPr>
              <a:t>aterosklerózy </a:t>
            </a:r>
            <a:r>
              <a:rPr lang="cs-CZ" sz="2000">
                <a:cs typeface="Calibri"/>
              </a:rPr>
              <a:t>a </a:t>
            </a:r>
            <a:r>
              <a:rPr lang="cs-CZ" sz="2000" b="1">
                <a:cs typeface="Calibri"/>
              </a:rPr>
              <a:t>kardiovaskulárních </a:t>
            </a:r>
            <a:r>
              <a:rPr lang="cs-CZ" sz="2000">
                <a:cs typeface="Calibri"/>
              </a:rPr>
              <a:t>onemocnění</a:t>
            </a:r>
          </a:p>
          <a:p>
            <a:r>
              <a:rPr lang="cs-CZ" sz="2000">
                <a:cs typeface="Calibri"/>
              </a:rPr>
              <a:t>Geneticky </a:t>
            </a:r>
            <a:r>
              <a:rPr lang="cs-CZ" sz="2000" b="1">
                <a:cs typeface="Calibri"/>
              </a:rPr>
              <a:t>variabilní</a:t>
            </a:r>
            <a:r>
              <a:rPr lang="cs-CZ" sz="2000">
                <a:cs typeface="Calibri"/>
              </a:rPr>
              <a:t>, tzn. že omezení příjmu stravou není považováno za nejdůležitější část dietních omezení</a:t>
            </a:r>
          </a:p>
          <a:p>
            <a:r>
              <a:rPr lang="cs-CZ" sz="2000">
                <a:cs typeface="Calibri"/>
              </a:rPr>
              <a:t>Důležité je přijímat </a:t>
            </a:r>
            <a:r>
              <a:rPr lang="cs-CZ" sz="2000" b="1">
                <a:cs typeface="Calibri"/>
              </a:rPr>
              <a:t>dostatek vlákniny a fytosterolů </a:t>
            </a:r>
          </a:p>
          <a:p>
            <a:r>
              <a:rPr lang="cs-CZ" sz="2000">
                <a:cs typeface="Calibri"/>
              </a:rPr>
              <a:t>Důležitá je </a:t>
            </a:r>
            <a:r>
              <a:rPr lang="cs-CZ" sz="2000" b="1">
                <a:cs typeface="Calibri"/>
              </a:rPr>
              <a:t>skladba </a:t>
            </a:r>
            <a:r>
              <a:rPr lang="cs-CZ" sz="2000">
                <a:cs typeface="Calibri"/>
              </a:rPr>
              <a:t>MK ve stravě (jaké tuky převažují)</a:t>
            </a:r>
          </a:p>
          <a:p>
            <a:endParaRPr lang="cs-CZ" sz="2000">
              <a:cs typeface="Calibri"/>
            </a:endParaRPr>
          </a:p>
        </p:txBody>
      </p:sp>
      <p:pic>
        <p:nvPicPr>
          <p:cNvPr id="5" name="Obrázek 5">
            <a:extLst>
              <a:ext uri="{FF2B5EF4-FFF2-40B4-BE49-F238E27FC236}">
                <a16:creationId xmlns:a16="http://schemas.microsoft.com/office/drawing/2014/main" id="{C7BAEB82-5357-4689-BC45-AD0D4496E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8589" y="263736"/>
            <a:ext cx="3784590" cy="3355246"/>
          </a:xfrm>
          <a:prstGeom prst="rect">
            <a:avLst/>
          </a:prstGeom>
        </p:spPr>
      </p:pic>
      <p:pic>
        <p:nvPicPr>
          <p:cNvPr id="4" name="Obrázek 4" descr="Obsah obrázku interiér, stůl, jídlo, dort&#10;&#10;Popis se vygeneroval automaticky.">
            <a:extLst>
              <a:ext uri="{FF2B5EF4-FFF2-40B4-BE49-F238E27FC236}">
                <a16:creationId xmlns:a16="http://schemas.microsoft.com/office/drawing/2014/main" id="{2F3601FB-52F4-4117-8837-47AA30513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8589" y="3718782"/>
            <a:ext cx="3784590" cy="252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06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180"/>
    </mc:Choice>
    <mc:Fallback xmlns="">
      <p:transition spd="slow" advTm="3218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3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3A60B35-B03E-4299-8938-AF62EB615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cs-CZ" b="1">
                <a:solidFill>
                  <a:schemeClr val="bg1"/>
                </a:solidFill>
                <a:cs typeface="Calibri Light"/>
              </a:rPr>
              <a:t>Fytosteroly</a:t>
            </a:r>
            <a:endParaRPr lang="cs-CZ">
              <a:solidFill>
                <a:schemeClr val="bg1"/>
              </a:solidFill>
              <a:cs typeface="Calibri Light"/>
            </a:endParaRPr>
          </a:p>
        </p:txBody>
      </p:sp>
      <p:pic>
        <p:nvPicPr>
          <p:cNvPr id="29" name="Obrázek 29" descr="Obsah obrázku hrníček, stůl, nápoj, jídlo&#10;&#10;Popis se vygeneroval automaticky.">
            <a:extLst>
              <a:ext uri="{FF2B5EF4-FFF2-40B4-BE49-F238E27FC236}">
                <a16:creationId xmlns:a16="http://schemas.microsoft.com/office/drawing/2014/main" id="{36F6837C-C743-457D-9FA9-9C0303EFDF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06"/>
          <a:stretch/>
        </p:blipFill>
        <p:spPr>
          <a:xfrm>
            <a:off x="841248" y="3897901"/>
            <a:ext cx="3664459" cy="2279061"/>
          </a:xfrm>
          <a:prstGeom prst="rect">
            <a:avLst/>
          </a:prstGeom>
        </p:spPr>
      </p:pic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F0EAA03-B4A2-4995-AA48-615A9D8CA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8787" y="2516777"/>
            <a:ext cx="7363871" cy="36601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1800">
                <a:cs typeface="Calibri"/>
              </a:rPr>
              <a:t>= </a:t>
            </a:r>
            <a:r>
              <a:rPr lang="cs-CZ" sz="1800" b="1">
                <a:cs typeface="Calibri"/>
              </a:rPr>
              <a:t>rostlinné </a:t>
            </a:r>
            <a:r>
              <a:rPr lang="cs-CZ" sz="1800">
                <a:cs typeface="Calibri"/>
              </a:rPr>
              <a:t>steroly a stanoly</a:t>
            </a:r>
          </a:p>
          <a:p>
            <a:r>
              <a:rPr lang="cs-CZ" sz="1800">
                <a:cs typeface="Calibri"/>
              </a:rPr>
              <a:t>Pomáhají snižovat hladinu cholesterolu tím, že bojují o stejné receptory pro vstřebání ve střevě, tím se cholesterol více vylučuje stolicí</a:t>
            </a:r>
          </a:p>
          <a:p>
            <a:r>
              <a:rPr lang="cs-CZ" sz="1800" b="1">
                <a:cs typeface="Calibri"/>
              </a:rPr>
              <a:t>Slunečnicový, řepkový, kukuřičný, sójový olej</a:t>
            </a:r>
          </a:p>
          <a:p>
            <a:r>
              <a:rPr lang="cs-CZ" sz="1800">
                <a:cs typeface="Calibri"/>
              </a:rPr>
              <a:t>Získáváme je výhradně ze </a:t>
            </a:r>
            <a:r>
              <a:rPr lang="cs-CZ" sz="1800" b="1">
                <a:cs typeface="Calibri"/>
              </a:rPr>
              <a:t>stravy</a:t>
            </a:r>
          </a:p>
          <a:p>
            <a:r>
              <a:rPr lang="cs-CZ" sz="1800">
                <a:cs typeface="Calibri"/>
              </a:rPr>
              <a:t>Zdravotní tvrzení:</a:t>
            </a:r>
          </a:p>
          <a:p>
            <a:r>
              <a:rPr lang="cs-CZ" sz="1800">
                <a:ea typeface="+mn-lt"/>
                <a:cs typeface="+mn-lt"/>
              </a:rPr>
              <a:t>Rostlinné steroly/stanoly </a:t>
            </a:r>
            <a:r>
              <a:rPr lang="cs-CZ" sz="1800" b="1">
                <a:ea typeface="+mn-lt"/>
                <a:cs typeface="+mn-lt"/>
              </a:rPr>
              <a:t>přispívají k udržení normální hladiny</a:t>
            </a:r>
            <a:r>
              <a:rPr lang="cs-CZ" sz="1800" dirty="0">
                <a:ea typeface="+mn-lt"/>
                <a:cs typeface="+mn-lt"/>
              </a:rPr>
              <a:t> </a:t>
            </a:r>
            <a:r>
              <a:rPr lang="cs-CZ" sz="1800">
                <a:ea typeface="+mn-lt"/>
                <a:cs typeface="+mn-lt"/>
              </a:rPr>
              <a:t>cholesterolu v krvi</a:t>
            </a:r>
            <a:endParaRPr lang="cs-CZ" sz="1800">
              <a:cs typeface="Calibri"/>
            </a:endParaRPr>
          </a:p>
          <a:p>
            <a:pPr lvl="1"/>
            <a:r>
              <a:rPr lang="cs-CZ" sz="1400">
                <a:ea typeface="+mn-lt"/>
                <a:cs typeface="+mn-lt"/>
              </a:rPr>
              <a:t>Aby bylo možné tvrzení použít, musí být spotřebitel informován, že příznivého účinku se dosáhne při přívodu nejméně </a:t>
            </a:r>
            <a:r>
              <a:rPr lang="cs-CZ" sz="1400" b="1">
                <a:ea typeface="+mn-lt"/>
                <a:cs typeface="+mn-lt"/>
              </a:rPr>
              <a:t>0,8 g</a:t>
            </a:r>
            <a:r>
              <a:rPr lang="cs-CZ" sz="1400">
                <a:ea typeface="+mn-lt"/>
                <a:cs typeface="+mn-lt"/>
              </a:rPr>
              <a:t> rostlinných sterolů/stanolů </a:t>
            </a:r>
            <a:r>
              <a:rPr lang="cs-CZ" sz="1400" b="1">
                <a:ea typeface="+mn-lt"/>
                <a:cs typeface="+mn-lt"/>
              </a:rPr>
              <a:t>denně</a:t>
            </a:r>
            <a:endParaRPr lang="cs-CZ" sz="1400" b="1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876EC93-5A5D-46A2-8BE3-55D9A548D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521" y="215900"/>
            <a:ext cx="4033579" cy="283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9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055"/>
    </mc:Choice>
    <mc:Fallback xmlns="">
      <p:transition spd="slow" advTm="39055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CBFF216A-CE00-4BFF-BD25-A73D1CAE51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85" b="23111"/>
          <a:stretch/>
        </p:blipFill>
        <p:spPr>
          <a:xfrm>
            <a:off x="1568450" y="1844675"/>
            <a:ext cx="4494213" cy="4449763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2D16CF4B-7913-4D07-90A0-D6BD5F5869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89" b="23408"/>
          <a:stretch/>
        </p:blipFill>
        <p:spPr>
          <a:xfrm>
            <a:off x="6126163" y="1844675"/>
            <a:ext cx="4494213" cy="444976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965DE40-8B6F-4EC3-88E5-F0DF9A430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anchor="ctr">
            <a:normAutofit/>
          </a:bodyPr>
          <a:lstStyle/>
          <a:p>
            <a:r>
              <a:rPr lang="cs-CZ" sz="5200" dirty="0"/>
              <a:t>Vláknina</a:t>
            </a:r>
          </a:p>
        </p:txBody>
      </p:sp>
    </p:spTree>
    <p:extLst>
      <p:ext uri="{BB962C8B-B14F-4D97-AF65-F5344CB8AC3E}">
        <p14:creationId xmlns:p14="http://schemas.microsoft.com/office/powerpoint/2010/main" val="198687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60"/>
    </mc:Choice>
    <mc:Fallback xmlns="">
      <p:transition spd="slow" advTm="4436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71F3949-498F-477B-94BC-6A9112BE6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cs-CZ" sz="5400"/>
              <a:t>Jídelníček tučný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667B9B-2EFE-4C13-ACA8-16822696E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cs-CZ" sz="2200"/>
              <a:t>Sní: chleba s </a:t>
            </a:r>
            <a:r>
              <a:rPr lang="cs-CZ" sz="2200" b="1"/>
              <a:t>máslem 20g</a:t>
            </a:r>
            <a:r>
              <a:rPr lang="cs-CZ" sz="2200"/>
              <a:t>, šunkový </a:t>
            </a:r>
            <a:r>
              <a:rPr lang="cs-CZ" sz="2200" b="1"/>
              <a:t>salám 3 pl 0,8gT</a:t>
            </a:r>
            <a:r>
              <a:rPr lang="cs-CZ" sz="2200"/>
              <a:t>, káva s </a:t>
            </a:r>
            <a:r>
              <a:rPr lang="cs-CZ" sz="2200" b="1"/>
              <a:t>plnotučným</a:t>
            </a:r>
            <a:r>
              <a:rPr lang="cs-CZ" sz="2200"/>
              <a:t> mlékem 50 ml(1,7gT)</a:t>
            </a:r>
          </a:p>
          <a:p>
            <a:r>
              <a:rPr lang="cs-CZ" sz="2200"/>
              <a:t>Sv: musli tyčinka Corny 50g (7,5gT); (Florián jahoda (150g/13gT))</a:t>
            </a:r>
            <a:endParaRPr lang="cs-CZ" sz="2200" b="1"/>
          </a:p>
          <a:p>
            <a:r>
              <a:rPr lang="cs-CZ" sz="2200"/>
              <a:t>O: rajčatová polévka, </a:t>
            </a:r>
            <a:r>
              <a:rPr lang="cs-CZ" sz="2200" b="1"/>
              <a:t>vepřové</a:t>
            </a:r>
            <a:r>
              <a:rPr lang="cs-CZ" sz="2200"/>
              <a:t> maso(100g/30gT) se </a:t>
            </a:r>
            <a:r>
              <a:rPr lang="cs-CZ" sz="2200" b="1"/>
              <a:t>šťouchanými</a:t>
            </a:r>
            <a:r>
              <a:rPr lang="cs-CZ" sz="2200"/>
              <a:t> bram.(máslo 10gT), salát se </a:t>
            </a:r>
            <a:r>
              <a:rPr lang="cs-CZ" sz="2200" b="1"/>
              <a:t>slaninou (10g, 4gT)</a:t>
            </a:r>
          </a:p>
          <a:p>
            <a:r>
              <a:rPr lang="cs-CZ" sz="2200"/>
              <a:t>Sv: káva s </a:t>
            </a:r>
            <a:r>
              <a:rPr lang="cs-CZ" sz="2200" b="1"/>
              <a:t>plnotuč</a:t>
            </a:r>
            <a:r>
              <a:rPr lang="cs-CZ" sz="2200"/>
              <a:t>. mlékem (1,7gT), </a:t>
            </a:r>
            <a:r>
              <a:rPr lang="cs-CZ" sz="2200" b="1"/>
              <a:t>Mila</a:t>
            </a:r>
            <a:r>
              <a:rPr lang="cs-CZ" sz="2200"/>
              <a:t> řezy (18gT)</a:t>
            </a:r>
          </a:p>
          <a:p>
            <a:r>
              <a:rPr lang="cs-CZ" sz="2200"/>
              <a:t>Več: grilovaný </a:t>
            </a:r>
            <a:r>
              <a:rPr lang="cs-CZ" sz="2200" b="1"/>
              <a:t>hermelín (34gT)</a:t>
            </a:r>
            <a:r>
              <a:rPr lang="cs-CZ" sz="2200"/>
              <a:t> s hořčicí, chléb, zelená paprika</a:t>
            </a:r>
          </a:p>
          <a:p>
            <a:endParaRPr lang="cs-CZ" sz="2200"/>
          </a:p>
          <a:p>
            <a:r>
              <a:rPr lang="cs-CZ" sz="2200" b="1"/>
              <a:t>T 127,7 g</a:t>
            </a:r>
          </a:p>
          <a:p>
            <a:endParaRPr lang="cs-CZ" sz="2200"/>
          </a:p>
        </p:txBody>
      </p:sp>
    </p:spTree>
    <p:extLst>
      <p:ext uri="{BB962C8B-B14F-4D97-AF65-F5344CB8AC3E}">
        <p14:creationId xmlns:p14="http://schemas.microsoft.com/office/powerpoint/2010/main" val="334430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160"/>
    </mc:Choice>
    <mc:Fallback xmlns="">
      <p:transition spd="slow" advTm="3816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1801EA4-1CF4-4A74-8FDA-F2804E2CF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cs-CZ" sz="5400"/>
              <a:t>Jídelníček méně tučný…</a:t>
            </a:r>
          </a:p>
        </p:txBody>
      </p:sp>
      <p:sp>
        <p:nvSpPr>
          <p:cNvPr id="6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418B31-25F4-442F-964E-616571B86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cs-CZ" sz="2000" dirty="0"/>
              <a:t>Sní: chleba s </a:t>
            </a:r>
            <a:r>
              <a:rPr lang="cs-CZ" sz="2000" b="1" dirty="0"/>
              <a:t>máslem 10g</a:t>
            </a:r>
            <a:r>
              <a:rPr lang="cs-CZ" sz="2000" dirty="0"/>
              <a:t>, šunka </a:t>
            </a:r>
            <a:r>
              <a:rPr lang="cs-CZ" sz="2000" b="1" dirty="0"/>
              <a:t>3 </a:t>
            </a:r>
            <a:r>
              <a:rPr lang="cs-CZ" sz="2000" b="1" dirty="0" err="1"/>
              <a:t>pl</a:t>
            </a:r>
            <a:r>
              <a:rPr lang="cs-CZ" sz="2000" b="1" dirty="0"/>
              <a:t> 0,6gT</a:t>
            </a:r>
            <a:r>
              <a:rPr lang="cs-CZ" sz="2000" dirty="0"/>
              <a:t>, káva s </a:t>
            </a:r>
            <a:r>
              <a:rPr lang="cs-CZ" sz="2000" b="1" dirty="0"/>
              <a:t>polotučným</a:t>
            </a:r>
            <a:r>
              <a:rPr lang="cs-CZ" sz="2000" dirty="0"/>
              <a:t> mlékem 50 ml (0,7gT)</a:t>
            </a:r>
          </a:p>
          <a:p>
            <a:r>
              <a:rPr lang="cs-CZ" sz="2000" dirty="0"/>
              <a:t>Sv: bílý jogurt </a:t>
            </a:r>
            <a:r>
              <a:rPr lang="cs-CZ" sz="2000" b="1" dirty="0" err="1"/>
              <a:t>polot</a:t>
            </a:r>
            <a:r>
              <a:rPr lang="cs-CZ" sz="2000" dirty="0"/>
              <a:t>.(150g/5,7gT), 2PL </a:t>
            </a:r>
            <a:r>
              <a:rPr lang="cs-CZ" sz="2000" dirty="0" err="1"/>
              <a:t>Emco</a:t>
            </a:r>
            <a:r>
              <a:rPr lang="cs-CZ" sz="2000" dirty="0"/>
              <a:t> </a:t>
            </a:r>
            <a:r>
              <a:rPr lang="cs-CZ" sz="2000" dirty="0" err="1"/>
              <a:t>musli</a:t>
            </a:r>
            <a:r>
              <a:rPr lang="cs-CZ" sz="2000" dirty="0"/>
              <a:t> bez cukru (20g/2gT)</a:t>
            </a:r>
            <a:endParaRPr lang="cs-CZ" sz="2000" b="1" dirty="0"/>
          </a:p>
          <a:p>
            <a:r>
              <a:rPr lang="cs-CZ" sz="2000" dirty="0"/>
              <a:t>O: rajčatová polévka, </a:t>
            </a:r>
            <a:r>
              <a:rPr lang="cs-CZ" sz="2000" b="1" dirty="0"/>
              <a:t>kuřecí</a:t>
            </a:r>
            <a:r>
              <a:rPr lang="cs-CZ" sz="2000" dirty="0"/>
              <a:t> maso (100g/1,2gT), brambory se </a:t>
            </a:r>
            <a:r>
              <a:rPr lang="cs-CZ" sz="2000" dirty="0" err="1"/>
              <a:t>zakys</a:t>
            </a:r>
            <a:r>
              <a:rPr lang="cs-CZ" sz="2000" dirty="0"/>
              <a:t>. </a:t>
            </a:r>
            <a:r>
              <a:rPr lang="cs-CZ" sz="2000" b="1" dirty="0"/>
              <a:t>smetanou</a:t>
            </a:r>
            <a:r>
              <a:rPr lang="cs-CZ" sz="2000" dirty="0"/>
              <a:t> 15% (1PL/ 1,5gT)., salát </a:t>
            </a:r>
          </a:p>
          <a:p>
            <a:r>
              <a:rPr lang="cs-CZ" sz="2000" dirty="0"/>
              <a:t>Sv: káva s </a:t>
            </a:r>
            <a:r>
              <a:rPr lang="cs-CZ" sz="2000" b="1" dirty="0" err="1"/>
              <a:t>polotuč</a:t>
            </a:r>
            <a:r>
              <a:rPr lang="cs-CZ" sz="2000" dirty="0"/>
              <a:t>. mlékem (0,7gT), tvarohová buchta (50g/3gT)</a:t>
            </a:r>
          </a:p>
          <a:p>
            <a:r>
              <a:rPr lang="cs-CZ" sz="2000" dirty="0" err="1"/>
              <a:t>Več</a:t>
            </a:r>
            <a:r>
              <a:rPr lang="cs-CZ" sz="2000" dirty="0"/>
              <a:t>: grilovaná Klatovská klobása </a:t>
            </a:r>
            <a:r>
              <a:rPr lang="cs-CZ" sz="2000" b="1" dirty="0"/>
              <a:t>(100g/20gT)</a:t>
            </a:r>
            <a:r>
              <a:rPr lang="cs-CZ" sz="2000" dirty="0"/>
              <a:t> s hořčicí, chléb, zelená paprika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b="1" dirty="0"/>
              <a:t>T 51 g</a:t>
            </a:r>
          </a:p>
          <a:p>
            <a:r>
              <a:rPr lang="cs-CZ" sz="2000" dirty="0">
                <a:solidFill>
                  <a:srgbClr val="FF0000"/>
                </a:solidFill>
              </a:rPr>
              <a:t>Úspora 75 g T</a:t>
            </a:r>
            <a:r>
              <a:rPr lang="cs-CZ" sz="2000" dirty="0"/>
              <a:t> (= 675 kcal; 1 kg T 9000 kcal, teoreticky by vedlo k nárůstu hmotnosti bez FA 2 kg tuku / </a:t>
            </a:r>
            <a:r>
              <a:rPr lang="cs-CZ" sz="2000" dirty="0" err="1"/>
              <a:t>měs</a:t>
            </a:r>
            <a:r>
              <a:rPr lang="cs-CZ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3824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71"/>
    </mc:Choice>
    <mc:Fallback xmlns="">
      <p:transition spd="slow" advTm="4877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3B2652-9278-49A7-B38A-5E5894B7D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mají děti rády…</a:t>
            </a:r>
          </a:p>
        </p:txBody>
      </p:sp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3A3C361B-767A-4C38-9B13-C03E5F998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0" y="3990870"/>
            <a:ext cx="4252913" cy="283527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87D461A-08B5-4D1F-BDC2-33980D8EB0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8" b="15961"/>
          <a:stretch/>
        </p:blipFill>
        <p:spPr>
          <a:xfrm>
            <a:off x="4696756" y="3429000"/>
            <a:ext cx="4624034" cy="3276600"/>
          </a:xfrm>
          <a:prstGeom prst="rect">
            <a:avLst/>
          </a:prstGeom>
        </p:spPr>
      </p:pic>
      <p:pic>
        <p:nvPicPr>
          <p:cNvPr id="10" name="Obrázek 9" descr="Obsah obrázku text&#10;&#10;Popis byl vytvořen automaticky">
            <a:extLst>
              <a:ext uri="{FF2B5EF4-FFF2-40B4-BE49-F238E27FC236}">
                <a16:creationId xmlns:a16="http://schemas.microsoft.com/office/drawing/2014/main" id="{8A5AA3F3-0394-4A7B-8157-824215EDBE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2" t="7800" r="4452" b="10652"/>
          <a:stretch/>
        </p:blipFill>
        <p:spPr>
          <a:xfrm>
            <a:off x="403527" y="1324209"/>
            <a:ext cx="3806523" cy="2220596"/>
          </a:xfrm>
          <a:prstGeom prst="rect">
            <a:avLst/>
          </a:prstGeom>
        </p:spPr>
      </p:pic>
      <p:graphicFrame>
        <p:nvGraphicFramePr>
          <p:cNvPr id="3" name="Tabulka 4">
            <a:extLst>
              <a:ext uri="{FF2B5EF4-FFF2-40B4-BE49-F238E27FC236}">
                <a16:creationId xmlns:a16="http://schemas.microsoft.com/office/drawing/2014/main" id="{A2F66386-A475-4168-8C8F-6D37D680B6F4}"/>
              </a:ext>
            </a:extLst>
          </p:cNvPr>
          <p:cNvGraphicFramePr>
            <a:graphicFrameLocks noGrp="1"/>
          </p:cNvGraphicFramePr>
          <p:nvPr/>
        </p:nvGraphicFramePr>
        <p:xfrm>
          <a:off x="4360563" y="1324209"/>
          <a:ext cx="7653503" cy="1961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79614749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397370518"/>
                    </a:ext>
                  </a:extLst>
                </a:gridCol>
                <a:gridCol w="2234837">
                  <a:extLst>
                    <a:ext uri="{9D8B030D-6E8A-4147-A177-3AD203B41FA5}">
                      <a16:colId xmlns:a16="http://schemas.microsoft.com/office/drawing/2014/main" val="2868086661"/>
                    </a:ext>
                  </a:extLst>
                </a:gridCol>
              </a:tblGrid>
              <a:tr h="478217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Výrobek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Obsah tuku na 100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Balení (g tuku)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0404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Nutella</a:t>
                      </a:r>
                      <a:r>
                        <a:rPr lang="cs-CZ" dirty="0"/>
                        <a:t> (350g)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31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48 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124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Lentilky (28 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18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 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7491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Ledová čokoláda (170 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25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43 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0141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Kaštany (50 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36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18 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083501"/>
                  </a:ext>
                </a:extLst>
              </a:tr>
            </a:tbl>
          </a:graphicData>
        </a:graphic>
      </p:graphicFrame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0513F0C7-9781-40DA-8171-6CF363139C1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 b="35498"/>
          <a:stretch/>
        </p:blipFill>
        <p:spPr>
          <a:xfrm>
            <a:off x="7761154" y="3908984"/>
            <a:ext cx="4252912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62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62"/>
    </mc:Choice>
    <mc:Fallback xmlns="">
      <p:transition spd="slow" advTm="22562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88C4FC-2DBD-4C54-BFD3-1FBA6CEEB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nevhodných tuků</a:t>
            </a: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5B821CFF-4FC2-4FD6-B12F-AE364F0BD9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8" y="4169044"/>
            <a:ext cx="11795763" cy="232383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4C16203-CEC1-46E1-8174-CA3E411386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599" y="225591"/>
            <a:ext cx="5033209" cy="4024734"/>
          </a:xfrm>
          <a:prstGeom prst="rect">
            <a:avLst/>
          </a:prstGeom>
        </p:spPr>
      </p:pic>
      <p:sp>
        <p:nvSpPr>
          <p:cNvPr id="8" name="Ovál 7">
            <a:extLst>
              <a:ext uri="{FF2B5EF4-FFF2-40B4-BE49-F238E27FC236}">
                <a16:creationId xmlns:a16="http://schemas.microsoft.com/office/drawing/2014/main" id="{EB64464A-0564-4302-96F8-1DF19624D1E3}"/>
              </a:ext>
            </a:extLst>
          </p:cNvPr>
          <p:cNvSpPr/>
          <p:nvPr/>
        </p:nvSpPr>
        <p:spPr>
          <a:xfrm rot="5400000">
            <a:off x="3413824" y="2385126"/>
            <a:ext cx="498300" cy="4504099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8818DFEB-580C-4E97-8589-FE39651C51A9}"/>
              </a:ext>
            </a:extLst>
          </p:cNvPr>
          <p:cNvSpPr/>
          <p:nvPr/>
        </p:nvSpPr>
        <p:spPr>
          <a:xfrm rot="5400000">
            <a:off x="7266448" y="3380250"/>
            <a:ext cx="632127" cy="4608873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95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106"/>
    </mc:Choice>
    <mc:Fallback xmlns="">
      <p:transition spd="slow" advTm="2810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4462044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811C0C7-59A2-457F-A551-BD67B7B71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70" y="4615840"/>
            <a:ext cx="3885141" cy="1526741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sz="3000">
                <a:solidFill>
                  <a:schemeClr val="bg1"/>
                </a:solidFill>
              </a:rPr>
              <a:t>Jak vypadá TAG?</a:t>
            </a:r>
          </a:p>
        </p:txBody>
      </p:sp>
      <p:pic>
        <p:nvPicPr>
          <p:cNvPr id="5" name="Obrázek 3">
            <a:extLst>
              <a:ext uri="{FF2B5EF4-FFF2-40B4-BE49-F238E27FC236}">
                <a16:creationId xmlns:a16="http://schemas.microsoft.com/office/drawing/2014/main" id="{69030D08-44AE-4332-AC47-6990EF02BE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75" r="-1" b="9802"/>
          <a:stretch/>
        </p:blipFill>
        <p:spPr>
          <a:xfrm>
            <a:off x="393308" y="352931"/>
            <a:ext cx="5559480" cy="3749040"/>
          </a:xfrm>
          <a:prstGeom prst="rect">
            <a:avLst/>
          </a:prstGeom>
        </p:spPr>
      </p:pic>
      <p:pic>
        <p:nvPicPr>
          <p:cNvPr id="4" name="Obrázek 4" descr="Obsah obrázku počitadlo, kabel&#10;&#10;Popis se vygeneroval automaticky.">
            <a:extLst>
              <a:ext uri="{FF2B5EF4-FFF2-40B4-BE49-F238E27FC236}">
                <a16:creationId xmlns:a16="http://schemas.microsoft.com/office/drawing/2014/main" id="{8100A2C0-5245-4A58-A271-C41DB9F535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855" b="-1"/>
          <a:stretch/>
        </p:blipFill>
        <p:spPr>
          <a:xfrm>
            <a:off x="6251736" y="357013"/>
            <a:ext cx="5546955" cy="374904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4690076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A08516DA-CF4D-4771-9DC3-E74326B6B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336" y="4615840"/>
            <a:ext cx="6609921" cy="1526741"/>
          </a:xfrm>
        </p:spPr>
        <p:txBody>
          <a:bodyPr anchor="ctr">
            <a:normAutofit/>
          </a:bodyPr>
          <a:lstStyle/>
          <a:p>
            <a:r>
              <a:rPr lang="en-US" sz="2200" dirty="0" err="1">
                <a:solidFill>
                  <a:schemeClr val="bg1"/>
                </a:solidFill>
                <a:cs typeface="Calibri"/>
              </a:rPr>
              <a:t>Tři</a:t>
            </a:r>
            <a:r>
              <a:rPr lang="en-US" sz="22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2200" dirty="0" err="1">
                <a:solidFill>
                  <a:schemeClr val="bg1"/>
                </a:solidFill>
                <a:cs typeface="Calibri"/>
              </a:rPr>
              <a:t>mastné</a:t>
            </a:r>
            <a:r>
              <a:rPr lang="en-US" sz="22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2200" dirty="0" err="1">
                <a:solidFill>
                  <a:schemeClr val="bg1"/>
                </a:solidFill>
                <a:cs typeface="Calibri"/>
              </a:rPr>
              <a:t>kyseliny</a:t>
            </a:r>
            <a:r>
              <a:rPr lang="en-US" sz="22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2200" dirty="0" err="1">
                <a:solidFill>
                  <a:schemeClr val="bg1"/>
                </a:solidFill>
                <a:cs typeface="Calibri"/>
              </a:rPr>
              <a:t>navázané</a:t>
            </a:r>
            <a:r>
              <a:rPr lang="en-US" sz="2200" dirty="0">
                <a:solidFill>
                  <a:schemeClr val="bg1"/>
                </a:solidFill>
                <a:cs typeface="Calibri"/>
              </a:rPr>
              <a:t> </a:t>
            </a:r>
            <a:r>
              <a:rPr lang="en-US" sz="2200" b="1" dirty="0" err="1">
                <a:solidFill>
                  <a:schemeClr val="bg1"/>
                </a:solidFill>
                <a:cs typeface="Calibri"/>
              </a:rPr>
              <a:t>esterovou</a:t>
            </a:r>
            <a:r>
              <a:rPr lang="en-US" sz="2200" b="1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2200" dirty="0" err="1">
                <a:solidFill>
                  <a:schemeClr val="bg1"/>
                </a:solidFill>
                <a:cs typeface="Calibri"/>
              </a:rPr>
              <a:t>vazbou</a:t>
            </a:r>
            <a:r>
              <a:rPr lang="en-US" sz="22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2200" dirty="0" err="1">
                <a:solidFill>
                  <a:schemeClr val="bg1"/>
                </a:solidFill>
                <a:cs typeface="Calibri"/>
              </a:rPr>
              <a:t>na</a:t>
            </a:r>
            <a:r>
              <a:rPr lang="en-US" sz="22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2200" dirty="0" err="1">
                <a:solidFill>
                  <a:schemeClr val="bg1"/>
                </a:solidFill>
                <a:cs typeface="Calibri"/>
              </a:rPr>
              <a:t>glycerolu</a:t>
            </a:r>
            <a:endParaRPr lang="en-US" sz="22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48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35"/>
    </mc:Choice>
    <mc:Fallback xmlns="">
      <p:transition spd="slow" advTm="24135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8D496941-9E1C-433B-8542-7A83DFEBC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64" y="1514405"/>
            <a:ext cx="8236373" cy="2711589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E0AFAC79-5FFA-4874-8192-ADEACB627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nevhodných tuků</a:t>
            </a:r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1736A24D-C899-4053-963F-3623973B5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064" y="3618328"/>
            <a:ext cx="5738736" cy="2874547"/>
          </a:xfrm>
          <a:prstGeom prst="rect">
            <a:avLst/>
          </a:prstGeom>
        </p:spPr>
      </p:pic>
      <p:pic>
        <p:nvPicPr>
          <p:cNvPr id="10" name="Obrázek 9" descr="Obsah obrázku text&#10;&#10;Popis byl vytvořen automaticky">
            <a:extLst>
              <a:ext uri="{FF2B5EF4-FFF2-40B4-BE49-F238E27FC236}">
                <a16:creationId xmlns:a16="http://schemas.microsoft.com/office/drawing/2014/main" id="{FE072700-2A47-4F3F-BD6E-F31BDB6E86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77" r="60668"/>
          <a:stretch/>
        </p:blipFill>
        <p:spPr>
          <a:xfrm>
            <a:off x="6888480" y="138795"/>
            <a:ext cx="5089555" cy="2099375"/>
          </a:xfrm>
          <a:prstGeom prst="rect">
            <a:avLst/>
          </a:prstGeom>
        </p:spPr>
      </p:pic>
      <p:sp>
        <p:nvSpPr>
          <p:cNvPr id="11" name="Ovál 10">
            <a:extLst>
              <a:ext uri="{FF2B5EF4-FFF2-40B4-BE49-F238E27FC236}">
                <a16:creationId xmlns:a16="http://schemas.microsoft.com/office/drawing/2014/main" id="{FB7938EF-8C2B-4336-BA95-B807837C00C8}"/>
              </a:ext>
            </a:extLst>
          </p:cNvPr>
          <p:cNvSpPr/>
          <p:nvPr/>
        </p:nvSpPr>
        <p:spPr>
          <a:xfrm rot="5400000">
            <a:off x="3242714" y="282157"/>
            <a:ext cx="531037" cy="4213665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A7D4EE76-66FE-44EE-BABB-BBEA624869B7}"/>
              </a:ext>
            </a:extLst>
          </p:cNvPr>
          <p:cNvSpPr/>
          <p:nvPr/>
        </p:nvSpPr>
        <p:spPr>
          <a:xfrm rot="5400000">
            <a:off x="2361272" y="532473"/>
            <a:ext cx="398521" cy="4556339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F270118F-DCEC-447A-BF4F-F2C852149B23}"/>
              </a:ext>
            </a:extLst>
          </p:cNvPr>
          <p:cNvSpPr/>
          <p:nvPr/>
        </p:nvSpPr>
        <p:spPr>
          <a:xfrm rot="5400000">
            <a:off x="7742632" y="2136023"/>
            <a:ext cx="904876" cy="5738736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83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56"/>
    </mc:Choice>
    <mc:Fallback xmlns="">
      <p:transition spd="slow" advTm="30056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 descr="Obsah obrázku stůl, jídlo, dřevěné, vsedě&#10;&#10;Popis byl vytvořen automaticky">
            <a:extLst>
              <a:ext uri="{FF2B5EF4-FFF2-40B4-BE49-F238E27FC236}">
                <a16:creationId xmlns:a16="http://schemas.microsoft.com/office/drawing/2014/main" id="{503F6117-6AB5-45B9-A21F-7085D95A59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" t="9091" r="2272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0E9DD9D-DF8A-43D2-8BDB-1A0DBA375D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cs-CZ" sz="4800"/>
              <a:t>Děkuji za pozornost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98AC10E7-386C-42DA-AD79-F061F080DC18}"/>
              </a:ext>
            </a:extLst>
          </p:cNvPr>
          <p:cNvSpPr txBox="1"/>
          <p:nvPr/>
        </p:nvSpPr>
        <p:spPr>
          <a:xfrm>
            <a:off x="152885" y="6063691"/>
            <a:ext cx="3695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MS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Teams</a:t>
            </a:r>
            <a:endParaRPr lang="cs-CZ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394641@mail.muni.cz</a:t>
            </a:r>
          </a:p>
        </p:txBody>
      </p:sp>
    </p:spTree>
    <p:extLst>
      <p:ext uri="{BB962C8B-B14F-4D97-AF65-F5344CB8AC3E}">
        <p14:creationId xmlns:p14="http://schemas.microsoft.com/office/powerpoint/2010/main" val="213374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29"/>
    </mc:Choice>
    <mc:Fallback xmlns="">
      <p:transition spd="slow" advTm="1552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22">
            <a:extLst>
              <a:ext uri="{FF2B5EF4-FFF2-40B4-BE49-F238E27FC236}">
                <a16:creationId xmlns:a16="http://schemas.microsoft.com/office/drawing/2014/main" id="{7A203437-703A-4E00-A8C0-91D328D6C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3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1084D8C-4C60-491A-A4B9-0A285EEA4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009" y="502400"/>
            <a:ext cx="3367171" cy="1818064"/>
          </a:xfrm>
        </p:spPr>
        <p:txBody>
          <a:bodyPr>
            <a:normAutofit/>
          </a:bodyPr>
          <a:lstStyle/>
          <a:p>
            <a:pPr algn="ctr"/>
            <a:r>
              <a:rPr lang="cs-CZ" sz="2800" b="1">
                <a:cs typeface="Calibri Light"/>
              </a:rPr>
              <a:t>FUNKCE </a:t>
            </a:r>
            <a:r>
              <a:rPr lang="cs-CZ" sz="2800">
                <a:cs typeface="Calibri Light"/>
              </a:rPr>
              <a:t>tuků:</a:t>
            </a: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DA83E190-7A5C-4A66-BFCB-A3D67BD256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412" b="3899"/>
          <a:stretch/>
        </p:blipFill>
        <p:spPr>
          <a:xfrm>
            <a:off x="4555236" y="6"/>
            <a:ext cx="7636763" cy="2762724"/>
          </a:xfrm>
          <a:prstGeom prst="rect">
            <a:avLst/>
          </a:prstGeom>
        </p:spPr>
      </p:pic>
      <p:sp>
        <p:nvSpPr>
          <p:cNvPr id="21" name="Rectangle 24">
            <a:extLst>
              <a:ext uri="{FF2B5EF4-FFF2-40B4-BE49-F238E27FC236}">
                <a16:creationId xmlns:a16="http://schemas.microsoft.com/office/drawing/2014/main" id="{CD84038B-4A56-439B-A184-79B2D4506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62729"/>
            <a:ext cx="12192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5" name="Obrázek 5">
            <a:extLst>
              <a:ext uri="{FF2B5EF4-FFF2-40B4-BE49-F238E27FC236}">
                <a16:creationId xmlns:a16="http://schemas.microsoft.com/office/drawing/2014/main" id="{8A775C5F-402B-47FA-824E-F905621D21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89" r="859" b="1"/>
          <a:stretch/>
        </p:blipFill>
        <p:spPr>
          <a:xfrm>
            <a:off x="-1" y="2826737"/>
            <a:ext cx="4565779" cy="4031263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3D19E8-FBA4-4B7F-85E2-91E585B18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633" y="3455208"/>
            <a:ext cx="5742432" cy="23447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1700" b="1">
                <a:cs typeface="Calibri"/>
              </a:rPr>
              <a:t>Zdroj </a:t>
            </a:r>
            <a:r>
              <a:rPr lang="cs-CZ" sz="1700">
                <a:cs typeface="Calibri"/>
              </a:rPr>
              <a:t>a </a:t>
            </a:r>
            <a:r>
              <a:rPr lang="cs-CZ" sz="1700" b="1">
                <a:cs typeface="Calibri"/>
              </a:rPr>
              <a:t>zásoba </a:t>
            </a:r>
            <a:r>
              <a:rPr lang="cs-CZ" sz="1700">
                <a:cs typeface="Calibri"/>
              </a:rPr>
              <a:t>energie</a:t>
            </a:r>
          </a:p>
          <a:p>
            <a:r>
              <a:rPr lang="cs-CZ" sz="1700">
                <a:cs typeface="Calibri"/>
              </a:rPr>
              <a:t>Mechanická a tepelná </a:t>
            </a:r>
            <a:r>
              <a:rPr lang="cs-CZ" sz="1700" b="1">
                <a:cs typeface="Calibri"/>
              </a:rPr>
              <a:t>ochrana</a:t>
            </a:r>
            <a:r>
              <a:rPr lang="cs-CZ" sz="1700">
                <a:cs typeface="Calibri"/>
              </a:rPr>
              <a:t>, termoregulace</a:t>
            </a:r>
          </a:p>
          <a:p>
            <a:r>
              <a:rPr lang="cs-CZ" sz="1700">
                <a:cs typeface="Calibri"/>
              </a:rPr>
              <a:t>Nosič látek (nesou lipoproteiny, přenáší vitaminy rozpustné v tucích, steroly aj.)</a:t>
            </a:r>
          </a:p>
          <a:p>
            <a:r>
              <a:rPr lang="cs-CZ" sz="1700">
                <a:cs typeface="Calibri"/>
              </a:rPr>
              <a:t>Složka buněčných </a:t>
            </a:r>
            <a:r>
              <a:rPr lang="cs-CZ" sz="1700" b="1">
                <a:cs typeface="Calibri"/>
              </a:rPr>
              <a:t>membrán </a:t>
            </a:r>
            <a:r>
              <a:rPr lang="cs-CZ" sz="1700">
                <a:cs typeface="Calibri"/>
              </a:rPr>
              <a:t>a lipoproteinů (fosfolipidy)</a:t>
            </a:r>
          </a:p>
          <a:p>
            <a:r>
              <a:rPr lang="cs-CZ" sz="1700" b="1">
                <a:cs typeface="Calibri"/>
              </a:rPr>
              <a:t>Prekurzory </a:t>
            </a:r>
            <a:r>
              <a:rPr lang="cs-CZ" sz="1700">
                <a:cs typeface="Calibri"/>
              </a:rPr>
              <a:t>hormonů eikosanoidů (kontrakce a relaxace sval. tkáně, srážení krve, zánět, bolest)</a:t>
            </a:r>
          </a:p>
          <a:p>
            <a:endParaRPr lang="cs-CZ" sz="1700">
              <a:cs typeface="Calibri"/>
            </a:endParaRPr>
          </a:p>
          <a:p>
            <a:endParaRPr lang="cs-CZ" sz="1700">
              <a:cs typeface="Calibri"/>
            </a:endParaRPr>
          </a:p>
        </p:txBody>
      </p:sp>
      <p:sp>
        <p:nvSpPr>
          <p:cNvPr id="22" name="Rectangle 26">
            <a:extLst>
              <a:ext uri="{FF2B5EF4-FFF2-40B4-BE49-F238E27FC236}">
                <a16:creationId xmlns:a16="http://schemas.microsoft.com/office/drawing/2014/main" id="{4F96EE13-2C4D-4262-812E-DDE5FC35F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58239" y="3396995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99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985"/>
    </mc:Choice>
    <mc:Fallback xmlns="">
      <p:transition spd="slow" advTm="6098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93775" y="478232"/>
            <a:ext cx="5809306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A52263D-E723-4F14-9B51-BE196395C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446" y="1053711"/>
            <a:ext cx="4933490" cy="14244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Sycení x nasycení... 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9782" y="2639023"/>
            <a:ext cx="4800600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B594117-C248-4877-8C4C-EDB7750A32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7447" y="2799889"/>
            <a:ext cx="4933490" cy="298754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SYCENÍ "</a:t>
            </a:r>
            <a:r>
              <a:rPr lang="en-US" sz="2000" b="1" dirty="0">
                <a:solidFill>
                  <a:srgbClr val="FFFFFF"/>
                </a:solidFill>
              </a:rPr>
              <a:t>SATIATION</a:t>
            </a:r>
            <a:r>
              <a:rPr lang="en-US" sz="2000" dirty="0">
                <a:solidFill>
                  <a:srgbClr val="FFFFFF"/>
                </a:solidFill>
              </a:rPr>
              <a:t>"</a:t>
            </a:r>
          </a:p>
          <a:p>
            <a:pPr marL="0"/>
            <a:r>
              <a:rPr lang="en-US" sz="2000" dirty="0">
                <a:solidFill>
                  <a:srgbClr val="FFFFFF"/>
                </a:solidFill>
              </a:rPr>
              <a:t>= </a:t>
            </a:r>
            <a:r>
              <a:rPr lang="en-US" sz="2000" b="1" dirty="0" err="1">
                <a:solidFill>
                  <a:srgbClr val="FFFFFF"/>
                </a:solidFill>
              </a:rPr>
              <a:t>proces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sycení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nebo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uspokojení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chuti</a:t>
            </a:r>
            <a:r>
              <a:rPr lang="en-US" sz="2000" dirty="0">
                <a:solidFill>
                  <a:srgbClr val="FFFFFF"/>
                </a:solidFill>
              </a:rPr>
              <a:t> k </a:t>
            </a:r>
            <a:r>
              <a:rPr lang="en-US" sz="2000" dirty="0" err="1">
                <a:solidFill>
                  <a:srgbClr val="FFFFFF"/>
                </a:solidFill>
              </a:rPr>
              <a:t>jídlu</a:t>
            </a:r>
            <a:endParaRPr lang="en-US" sz="2000" dirty="0" err="1">
              <a:solidFill>
                <a:srgbClr val="FFFFFF"/>
              </a:solidFill>
              <a:cs typeface="Calibri"/>
            </a:endParaRPr>
          </a:p>
          <a:p>
            <a:pPr marL="0"/>
            <a:r>
              <a:rPr lang="en-US" sz="2000" dirty="0">
                <a:solidFill>
                  <a:srgbClr val="FFFFFF"/>
                </a:solidFill>
              </a:rPr>
              <a:t> </a:t>
            </a:r>
            <a:r>
              <a:rPr lang="en-US" sz="2000" dirty="0" err="1">
                <a:solidFill>
                  <a:srgbClr val="FFFFFF"/>
                </a:solidFill>
              </a:rPr>
              <a:t>probíhá</a:t>
            </a:r>
            <a:r>
              <a:rPr lang="en-US" sz="2000" dirty="0">
                <a:solidFill>
                  <a:srgbClr val="FFFFFF"/>
                </a:solidFill>
              </a:rPr>
              <a:t> v </a:t>
            </a:r>
            <a:r>
              <a:rPr lang="en-US" sz="2000" dirty="0" err="1">
                <a:solidFill>
                  <a:srgbClr val="FFFFFF"/>
                </a:solidFill>
              </a:rPr>
              <a:t>průběhu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konzumace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pokrmu</a:t>
            </a:r>
            <a:r>
              <a:rPr lang="cs-CZ" sz="2000" dirty="0">
                <a:solidFill>
                  <a:srgbClr val="FFFFFF"/>
                </a:solidFill>
              </a:rPr>
              <a:t>,</a:t>
            </a:r>
            <a:r>
              <a:rPr lang="en-US" sz="2000" dirty="0">
                <a:solidFill>
                  <a:srgbClr val="FFFFFF"/>
                </a:solidFill>
              </a:rPr>
              <a:t>  </a:t>
            </a:r>
            <a:r>
              <a:rPr lang="en-US" sz="2000" dirty="0" err="1">
                <a:solidFill>
                  <a:srgbClr val="FFFFFF"/>
                </a:solidFill>
              </a:rPr>
              <a:t>vede</a:t>
            </a:r>
            <a:r>
              <a:rPr lang="en-US" sz="2000" dirty="0">
                <a:solidFill>
                  <a:srgbClr val="FFFFFF"/>
                </a:solidFill>
              </a:rPr>
              <a:t> k </a:t>
            </a:r>
            <a:r>
              <a:rPr lang="en-US" sz="2000" dirty="0" err="1">
                <a:solidFill>
                  <a:srgbClr val="FFFFFF"/>
                </a:solidFill>
              </a:rPr>
              <a:t>jeho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ukončení</a:t>
            </a:r>
            <a:endParaRPr lang="en-US" sz="2000" dirty="0">
              <a:solidFill>
                <a:srgbClr val="FFFFFF"/>
              </a:solidFill>
              <a:cs typeface="Calibri"/>
            </a:endParaRPr>
          </a:p>
          <a:p>
            <a:pPr marL="0"/>
            <a:endParaRPr lang="en-US" sz="2000" dirty="0">
              <a:solidFill>
                <a:srgbClr val="FFFFFF"/>
              </a:solidFill>
            </a:endParaRPr>
          </a:p>
          <a:p>
            <a:pPr marL="0"/>
            <a:r>
              <a:rPr lang="en-US" sz="2000" dirty="0">
                <a:solidFill>
                  <a:srgbClr val="FFFFFF"/>
                </a:solidFill>
              </a:rPr>
              <a:t>NASYCENÍ "</a:t>
            </a:r>
            <a:r>
              <a:rPr lang="en-US" sz="2000" b="1" dirty="0">
                <a:solidFill>
                  <a:srgbClr val="FFFFFF"/>
                </a:solidFill>
              </a:rPr>
              <a:t>SATIETY</a:t>
            </a:r>
            <a:r>
              <a:rPr lang="en-US" sz="2000" dirty="0">
                <a:solidFill>
                  <a:srgbClr val="FFFFFF"/>
                </a:solidFill>
              </a:rPr>
              <a:t>"</a:t>
            </a:r>
            <a:endParaRPr lang="en-US" sz="2000" dirty="0">
              <a:solidFill>
                <a:srgbClr val="FFFFFF"/>
              </a:solidFill>
              <a:cs typeface="Calibri"/>
            </a:endParaRPr>
          </a:p>
          <a:p>
            <a:pPr marL="0"/>
            <a:r>
              <a:rPr lang="en-US" sz="2000" dirty="0">
                <a:solidFill>
                  <a:srgbClr val="FFFFFF"/>
                </a:solidFill>
              </a:rPr>
              <a:t>= </a:t>
            </a:r>
            <a:r>
              <a:rPr lang="en-US" sz="2000" b="1" dirty="0" err="1">
                <a:solidFill>
                  <a:srgbClr val="FFFFFF"/>
                </a:solidFill>
              </a:rPr>
              <a:t>stav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sytosti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důsledek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příjmu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potravy</a:t>
            </a:r>
            <a:endParaRPr lang="en-US" sz="2000" dirty="0" err="1">
              <a:solidFill>
                <a:srgbClr val="FFFFFF"/>
              </a:solidFill>
              <a:cs typeface="Calibri"/>
            </a:endParaRPr>
          </a:p>
          <a:p>
            <a:pPr marL="0"/>
            <a:endParaRPr lang="en-US" sz="2000" dirty="0">
              <a:solidFill>
                <a:srgbClr val="FFFFFF"/>
              </a:solidFill>
            </a:endParaRPr>
          </a:p>
          <a:p>
            <a:pPr marL="0"/>
            <a:endParaRPr lang="en-US" sz="2000" dirty="0">
              <a:solidFill>
                <a:srgbClr val="FFFFFF"/>
              </a:solidFill>
            </a:endParaRPr>
          </a:p>
          <a:p>
            <a:pPr marL="0"/>
            <a:endParaRPr lang="en-US" sz="2000" dirty="0">
              <a:solidFill>
                <a:srgbClr val="FFFFFF"/>
              </a:solidFill>
            </a:endParaRPr>
          </a:p>
          <a:p>
            <a:pPr marL="0"/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7" name="Obrázek 7" descr="Pusheen s pizzou">
            <a:extLst>
              <a:ext uri="{FF2B5EF4-FFF2-40B4-BE49-F238E27FC236}">
                <a16:creationId xmlns:a16="http://schemas.microsoft.com/office/drawing/2014/main" id="{4CCEDB53-EC02-4CD5-BBD6-B5E6A604B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7506" y="347472"/>
            <a:ext cx="2971800" cy="2971800"/>
          </a:xfrm>
          <a:prstGeom prst="rect">
            <a:avLst/>
          </a:prstGeom>
        </p:spPr>
      </p:pic>
      <p:pic>
        <p:nvPicPr>
          <p:cNvPr id="10" name="Obrázek 10">
            <a:extLst>
              <a:ext uri="{FF2B5EF4-FFF2-40B4-BE49-F238E27FC236}">
                <a16:creationId xmlns:a16="http://schemas.microsoft.com/office/drawing/2014/main" id="{04496ED5-5306-455B-AB40-E1B32B8AD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73" y="3686461"/>
            <a:ext cx="4855464" cy="273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62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617"/>
    </mc:Choice>
    <mc:Fallback xmlns="">
      <p:transition spd="slow" advTm="4461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5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FA428EC5-8EE6-43DF-B95A-0808D21BC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6617" y="2781300"/>
            <a:ext cx="4001946" cy="355123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A97F845-450A-49D6-B2BD-B9862B36C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Termický</a:t>
            </a:r>
            <a:r>
              <a:rPr lang="en-US" sz="3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efekt</a:t>
            </a:r>
            <a:r>
              <a:rPr lang="en-US" sz="3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potravy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"DIT (Dietary Induced Thermogenesis)"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822C7A-EC65-4885-9D64-C60E49708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6256" y="525462"/>
            <a:ext cx="4830763" cy="3467100"/>
          </a:xfrm>
        </p:spPr>
        <p:txBody>
          <a:bodyPr vert="horz" wrap="square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1600" dirty="0">
                <a:cs typeface="Calibri" panose="020F0502020204030204"/>
              </a:rPr>
              <a:t>= </a:t>
            </a:r>
            <a:r>
              <a:rPr lang="cs-CZ" sz="1600" b="1" dirty="0">
                <a:cs typeface="Calibri" panose="020F0502020204030204"/>
              </a:rPr>
              <a:t>metabolické nároky</a:t>
            </a:r>
            <a:r>
              <a:rPr lang="cs-CZ" sz="1600" dirty="0">
                <a:cs typeface="Calibri" panose="020F0502020204030204"/>
              </a:rPr>
              <a:t> </a:t>
            </a:r>
            <a:r>
              <a:rPr lang="cs-CZ" sz="1600" dirty="0" err="1">
                <a:cs typeface="Calibri" panose="020F0502020204030204"/>
              </a:rPr>
              <a:t>oganismu</a:t>
            </a:r>
            <a:r>
              <a:rPr lang="cs-CZ" sz="1600" dirty="0">
                <a:cs typeface="Calibri" panose="020F0502020204030204"/>
              </a:rPr>
              <a:t> na zpracování potravy (žvýkání, motilita GIT, hormonální odezva aj.)</a:t>
            </a:r>
          </a:p>
          <a:p>
            <a:r>
              <a:rPr lang="cs-CZ" sz="1600" dirty="0">
                <a:cs typeface="Calibri" panose="020F0502020204030204"/>
              </a:rPr>
              <a:t>Tuky mají tento efekt </a:t>
            </a:r>
            <a:r>
              <a:rPr lang="cs-CZ" sz="1600" b="1" dirty="0">
                <a:cs typeface="Calibri" panose="020F0502020204030204"/>
              </a:rPr>
              <a:t>nejmenší </a:t>
            </a:r>
            <a:r>
              <a:rPr lang="cs-CZ" sz="1600" dirty="0">
                <a:cs typeface="Calibri" panose="020F0502020204030204"/>
              </a:rPr>
              <a:t>0-3 % energetické hodnoty potravy (sacharidy 5-10 % a bílkoviny 10-20 %)</a:t>
            </a:r>
            <a:endParaRPr lang="cs-CZ" sz="1600" dirty="0"/>
          </a:p>
          <a:p>
            <a:r>
              <a:rPr lang="cs-CZ" sz="1600" dirty="0">
                <a:cs typeface="Calibri" panose="020F0502020204030204"/>
              </a:rPr>
              <a:t>U smíšené potravy je DIT zhruba </a:t>
            </a:r>
            <a:r>
              <a:rPr lang="cs-CZ" sz="1600" b="1" dirty="0">
                <a:cs typeface="Calibri" panose="020F0502020204030204"/>
              </a:rPr>
              <a:t>10 %</a:t>
            </a:r>
            <a:r>
              <a:rPr lang="cs-CZ" sz="1600" dirty="0">
                <a:cs typeface="Calibri" panose="020F0502020204030204"/>
              </a:rPr>
              <a:t> (nesčítá se z jednotlivých živin)</a:t>
            </a:r>
          </a:p>
          <a:p>
            <a:endParaRPr lang="cs-CZ" sz="1500" dirty="0">
              <a:cs typeface="Calibri" panose="020F0502020204030204"/>
            </a:endParaRPr>
          </a:p>
          <a:p>
            <a:endParaRPr lang="cs-CZ" sz="15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8168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911"/>
    </mc:Choice>
    <mc:Fallback xmlns="">
      <p:transition spd="slow" advTm="5391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F7AFB9A-7364-478C-B48B-8523CDD9A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36678033-86B6-40E6-BE90-78D8ED4E3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096002" cy="6858000"/>
          </a:xfrm>
          <a:custGeom>
            <a:avLst/>
            <a:gdLst>
              <a:gd name="connsiteX0" fmla="*/ 0 w 6096002"/>
              <a:gd name="connsiteY0" fmla="*/ 0 h 6858000"/>
              <a:gd name="connsiteX1" fmla="*/ 4885967 w 6096002"/>
              <a:gd name="connsiteY1" fmla="*/ 0 h 6858000"/>
              <a:gd name="connsiteX2" fmla="*/ 4946007 w 6096002"/>
              <a:gd name="connsiteY2" fmla="*/ 69271 h 6858000"/>
              <a:gd name="connsiteX3" fmla="*/ 6096002 w 6096002"/>
              <a:gd name="connsiteY3" fmla="*/ 3429000 h 6858000"/>
              <a:gd name="connsiteX4" fmla="*/ 4946007 w 6096002"/>
              <a:gd name="connsiteY4" fmla="*/ 6788730 h 6858000"/>
              <a:gd name="connsiteX5" fmla="*/ 4885967 w 6096002"/>
              <a:gd name="connsiteY5" fmla="*/ 6858000 h 6858000"/>
              <a:gd name="connsiteX6" fmla="*/ 0 w 609600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2" h="6858000">
                <a:moveTo>
                  <a:pt x="0" y="0"/>
                </a:moveTo>
                <a:lnTo>
                  <a:pt x="4885967" y="0"/>
                </a:lnTo>
                <a:lnTo>
                  <a:pt x="4946007" y="69271"/>
                </a:lnTo>
                <a:cubicBezTo>
                  <a:pt x="5656533" y="929100"/>
                  <a:pt x="6096002" y="2116944"/>
                  <a:pt x="6096002" y="3429000"/>
                </a:cubicBezTo>
                <a:cubicBezTo>
                  <a:pt x="6096002" y="4741056"/>
                  <a:pt x="5656533" y="5928900"/>
                  <a:pt x="4946007" y="6788730"/>
                </a:cubicBezTo>
                <a:lnTo>
                  <a:pt x="4885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D2542E1A-076E-4A34-BB67-2BF961754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5370" cy="6858000"/>
          </a:xfrm>
          <a:custGeom>
            <a:avLst/>
            <a:gdLst>
              <a:gd name="connsiteX0" fmla="*/ 0 w 6085370"/>
              <a:gd name="connsiteY0" fmla="*/ 0 h 6858000"/>
              <a:gd name="connsiteX1" fmla="*/ 4875335 w 6085370"/>
              <a:gd name="connsiteY1" fmla="*/ 0 h 6858000"/>
              <a:gd name="connsiteX2" fmla="*/ 4935375 w 6085370"/>
              <a:gd name="connsiteY2" fmla="*/ 69271 h 6858000"/>
              <a:gd name="connsiteX3" fmla="*/ 6085370 w 6085370"/>
              <a:gd name="connsiteY3" fmla="*/ 3429000 h 6858000"/>
              <a:gd name="connsiteX4" fmla="*/ 4935375 w 6085370"/>
              <a:gd name="connsiteY4" fmla="*/ 6788730 h 6858000"/>
              <a:gd name="connsiteX5" fmla="*/ 4875335 w 6085370"/>
              <a:gd name="connsiteY5" fmla="*/ 6858000 h 6858000"/>
              <a:gd name="connsiteX6" fmla="*/ 0 w 60853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370" h="6858000">
                <a:moveTo>
                  <a:pt x="0" y="0"/>
                </a:moveTo>
                <a:lnTo>
                  <a:pt x="4875335" y="0"/>
                </a:lnTo>
                <a:lnTo>
                  <a:pt x="4935375" y="69271"/>
                </a:lnTo>
                <a:cubicBezTo>
                  <a:pt x="5645901" y="929100"/>
                  <a:pt x="6085370" y="2116944"/>
                  <a:pt x="6085370" y="3429000"/>
                </a:cubicBezTo>
                <a:cubicBezTo>
                  <a:pt x="6085370" y="4741056"/>
                  <a:pt x="5645901" y="5928900"/>
                  <a:pt x="4935375" y="6788730"/>
                </a:cubicBezTo>
                <a:lnTo>
                  <a:pt x="487533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1BF44BC-8B6D-4D3B-92E7-4F34266A5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3" y="859536"/>
            <a:ext cx="4832802" cy="1243584"/>
          </a:xfrm>
        </p:spPr>
        <p:txBody>
          <a:bodyPr>
            <a:normAutofit/>
          </a:bodyPr>
          <a:lstStyle/>
          <a:p>
            <a:r>
              <a:rPr lang="cs-CZ" sz="3400">
                <a:cs typeface="Calibri Light"/>
              </a:rPr>
              <a:t>Dělení mastných kyselin</a:t>
            </a:r>
            <a:endParaRPr lang="cs-CZ" sz="34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185062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081F38-E263-47E7-880D-7E2A5B43F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12" y="2512611"/>
            <a:ext cx="4832803" cy="40326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1700" b="1" dirty="0">
                <a:cs typeface="Calibri"/>
              </a:rPr>
              <a:t>Délka </a:t>
            </a:r>
            <a:r>
              <a:rPr lang="cs-CZ" sz="1700" dirty="0">
                <a:cs typeface="Calibri"/>
              </a:rPr>
              <a:t>řetězce</a:t>
            </a:r>
          </a:p>
          <a:p>
            <a:pPr lvl="1"/>
            <a:r>
              <a:rPr lang="cs-CZ" sz="1700" dirty="0">
                <a:cs typeface="Calibri"/>
              </a:rPr>
              <a:t>Krátké SCT</a:t>
            </a:r>
          </a:p>
          <a:p>
            <a:pPr lvl="1"/>
            <a:r>
              <a:rPr lang="cs-CZ" sz="1700" dirty="0">
                <a:cs typeface="Calibri"/>
              </a:rPr>
              <a:t>Střední MCT</a:t>
            </a:r>
          </a:p>
          <a:p>
            <a:pPr lvl="1"/>
            <a:r>
              <a:rPr lang="cs-CZ" sz="1700" dirty="0">
                <a:cs typeface="Calibri"/>
              </a:rPr>
              <a:t>Dlouhé LCT</a:t>
            </a:r>
          </a:p>
          <a:p>
            <a:endParaRPr lang="cs-CZ" sz="1700">
              <a:cs typeface="Calibri"/>
            </a:endParaRPr>
          </a:p>
          <a:p>
            <a:r>
              <a:rPr lang="cs-CZ" sz="1700" b="1" dirty="0">
                <a:cs typeface="Calibri"/>
              </a:rPr>
              <a:t>Počet </a:t>
            </a:r>
            <a:r>
              <a:rPr lang="cs-CZ" sz="1700" dirty="0">
                <a:cs typeface="Calibri"/>
              </a:rPr>
              <a:t>dvojných vazeb</a:t>
            </a:r>
          </a:p>
          <a:p>
            <a:pPr lvl="1"/>
            <a:r>
              <a:rPr lang="cs-CZ" sz="1700" dirty="0">
                <a:cs typeface="Calibri"/>
              </a:rPr>
              <a:t>Nasycené SFA</a:t>
            </a:r>
          </a:p>
          <a:p>
            <a:pPr lvl="1"/>
            <a:r>
              <a:rPr lang="cs-CZ" sz="1700" dirty="0">
                <a:cs typeface="Calibri"/>
              </a:rPr>
              <a:t>Nenasycené MUFA a PUFA</a:t>
            </a:r>
          </a:p>
          <a:p>
            <a:endParaRPr lang="cs-CZ" sz="1700">
              <a:cs typeface="Calibri"/>
            </a:endParaRPr>
          </a:p>
          <a:p>
            <a:r>
              <a:rPr lang="cs-CZ" sz="1700" b="1" dirty="0">
                <a:cs typeface="Calibri"/>
              </a:rPr>
              <a:t>Poloha </a:t>
            </a:r>
            <a:r>
              <a:rPr lang="cs-CZ" sz="1700" dirty="0">
                <a:cs typeface="Calibri"/>
              </a:rPr>
              <a:t>dvojné vazby</a:t>
            </a:r>
          </a:p>
          <a:p>
            <a:pPr lvl="1"/>
            <a:r>
              <a:rPr lang="cs-CZ" sz="1700" dirty="0">
                <a:cs typeface="Calibri"/>
              </a:rPr>
              <a:t>Cis </a:t>
            </a:r>
          </a:p>
          <a:p>
            <a:pPr lvl="1"/>
            <a:r>
              <a:rPr lang="cs-CZ" sz="1700" dirty="0">
                <a:cs typeface="Calibri"/>
              </a:rPr>
              <a:t> Trans</a:t>
            </a:r>
            <a:endParaRPr lang="cs-CZ" dirty="0"/>
          </a:p>
          <a:p>
            <a:pPr marL="457200" lvl="1" indent="0">
              <a:buNone/>
            </a:pPr>
            <a:endParaRPr lang="cs-CZ" sz="1700">
              <a:cs typeface="Calibri"/>
            </a:endParaRPr>
          </a:p>
          <a:p>
            <a:endParaRPr lang="cs-CZ" sz="1700">
              <a:cs typeface="Calibri"/>
            </a:endParaRPr>
          </a:p>
          <a:p>
            <a:endParaRPr lang="cs-CZ" sz="1700">
              <a:cs typeface="Calibri"/>
            </a:endParaRPr>
          </a:p>
          <a:p>
            <a:endParaRPr lang="cs-CZ" sz="1700">
              <a:cs typeface="Calibri"/>
            </a:endParaRPr>
          </a:p>
        </p:txBody>
      </p:sp>
      <p:pic>
        <p:nvPicPr>
          <p:cNvPr id="5" name="Obrázek 5">
            <a:extLst>
              <a:ext uri="{FF2B5EF4-FFF2-40B4-BE49-F238E27FC236}">
                <a16:creationId xmlns:a16="http://schemas.microsoft.com/office/drawing/2014/main" id="{60AEDA9A-8DB9-41D3-A6A0-DDD490085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7918" y="517600"/>
            <a:ext cx="3341368" cy="3409949"/>
          </a:xfrm>
          <a:prstGeom prst="rect">
            <a:avLst/>
          </a:prstGeom>
        </p:spPr>
      </p:pic>
      <p:pic>
        <p:nvPicPr>
          <p:cNvPr id="4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3D97FF5E-F067-4FD5-867F-ADA6F324A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1740" y="3929062"/>
            <a:ext cx="3149442" cy="224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3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834"/>
    </mc:Choice>
    <mc:Fallback xmlns="">
      <p:transition spd="slow" advTm="17883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383B190-6BFB-422F-B667-06B7B25F0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4F42A5B-251B-45F0-816B-94BF4F9E5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Zdroje</a:t>
            </a: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MK</a:t>
            </a:r>
          </a:p>
        </p:txBody>
      </p:sp>
      <p:pic>
        <p:nvPicPr>
          <p:cNvPr id="3" name="Obrázek 4" descr="Obsah obrázku stůl, interiér, jídlo, talíř&#10;&#10;Popis se vygeneroval automaticky.">
            <a:extLst>
              <a:ext uri="{FF2B5EF4-FFF2-40B4-BE49-F238E27FC236}">
                <a16:creationId xmlns:a16="http://schemas.microsoft.com/office/drawing/2014/main" id="{1648A29D-5D8A-4F56-A847-183892CC97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08" r="-1" b="-1"/>
          <a:stretch/>
        </p:blipFill>
        <p:spPr>
          <a:xfrm>
            <a:off x="339640" y="289182"/>
            <a:ext cx="4160452" cy="3049204"/>
          </a:xfrm>
          <a:prstGeom prst="rect">
            <a:avLst/>
          </a:prstGeom>
        </p:spPr>
      </p:pic>
      <p:pic>
        <p:nvPicPr>
          <p:cNvPr id="4" name="Obrázek 4" descr="Obsah obrázku stůl&#10;&#10;Popis se vygeneroval automaticky.">
            <a:extLst>
              <a:ext uri="{FF2B5EF4-FFF2-40B4-BE49-F238E27FC236}">
                <a16:creationId xmlns:a16="http://schemas.microsoft.com/office/drawing/2014/main" id="{724989F8-70FE-4A58-AE44-DFA0E1B9F0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7374" r="2" b="2"/>
          <a:stretch/>
        </p:blipFill>
        <p:spPr>
          <a:xfrm>
            <a:off x="4629150" y="299363"/>
            <a:ext cx="7242231" cy="393926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D28E597-4AF8-4D69-A9AB-A1EDC6156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6" descr="Obsah obrázku jídlo, stůl, ovoce, vsedě&#10;&#10;Popis se vygeneroval automaticky.">
            <a:extLst>
              <a:ext uri="{FF2B5EF4-FFF2-40B4-BE49-F238E27FC236}">
                <a16:creationId xmlns:a16="http://schemas.microsoft.com/office/drawing/2014/main" id="{0504E329-2422-49DC-88E3-A4518E23B3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14" r="4580" b="-1"/>
          <a:stretch/>
        </p:blipFill>
        <p:spPr>
          <a:xfrm>
            <a:off x="317635" y="3509433"/>
            <a:ext cx="4160452" cy="3026833"/>
          </a:xfrm>
          <a:prstGeom prst="rect">
            <a:avLst/>
          </a:prstGeom>
        </p:spPr>
      </p:pic>
      <p:sp>
        <p:nvSpPr>
          <p:cNvPr id="22" name="TextovéPole 21">
            <a:extLst>
              <a:ext uri="{FF2B5EF4-FFF2-40B4-BE49-F238E27FC236}">
                <a16:creationId xmlns:a16="http://schemas.microsoft.com/office/drawing/2014/main" id="{35122B64-EB6D-4255-8458-87F541DAA8D0}"/>
              </a:ext>
            </a:extLst>
          </p:cNvPr>
          <p:cNvSpPr txBox="1"/>
          <p:nvPr/>
        </p:nvSpPr>
        <p:spPr>
          <a:xfrm>
            <a:off x="3853311" y="824140"/>
            <a:ext cx="99298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sz="3200" b="1" dirty="0">
                <a:solidFill>
                  <a:srgbClr val="FF0000"/>
                </a:solidFill>
              </a:rPr>
              <a:t>SFA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299AC72F-ECC3-4AED-9B2C-91A0760DB379}"/>
              </a:ext>
            </a:extLst>
          </p:cNvPr>
          <p:cNvSpPr txBox="1"/>
          <p:nvPr/>
        </p:nvSpPr>
        <p:spPr>
          <a:xfrm>
            <a:off x="3441131" y="2236116"/>
            <a:ext cx="127873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sz="3200" b="1" dirty="0">
                <a:solidFill>
                  <a:srgbClr val="FF0000"/>
                </a:solidFill>
              </a:rPr>
              <a:t>MUFA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6466199D-BDA6-4A39-9FBF-2844CB51E9F4}"/>
              </a:ext>
            </a:extLst>
          </p:cNvPr>
          <p:cNvSpPr txBox="1"/>
          <p:nvPr/>
        </p:nvSpPr>
        <p:spPr>
          <a:xfrm>
            <a:off x="3531843" y="3247859"/>
            <a:ext cx="131445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sz="3200" b="1" dirty="0">
                <a:solidFill>
                  <a:srgbClr val="FF0000"/>
                </a:solidFill>
              </a:rPr>
              <a:t>PUFA</a:t>
            </a:r>
          </a:p>
        </p:txBody>
      </p:sp>
    </p:spTree>
    <p:extLst>
      <p:ext uri="{BB962C8B-B14F-4D97-AF65-F5344CB8AC3E}">
        <p14:creationId xmlns:p14="http://schemas.microsoft.com/office/powerpoint/2010/main" val="400238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904"/>
    </mc:Choice>
    <mc:Fallback xmlns="">
      <p:transition spd="slow" advTm="31904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EEB8ED6-9142-4A11-B029-18DDE98C4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08A708-6807-4F1D-8624-61F318586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8878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>
                <a:cs typeface="Calibri Light"/>
              </a:rPr>
              <a:t>Názorné rozdělení </a:t>
            </a:r>
            <a:r>
              <a:rPr lang="en-US" sz="4000" b="1">
                <a:cs typeface="Calibri Light"/>
              </a:rPr>
              <a:t>zdrojů </a:t>
            </a:r>
            <a:r>
              <a:rPr lang="en-US" sz="4000">
                <a:cs typeface="Calibri Light"/>
              </a:rPr>
              <a:t>tuků ve stravě</a:t>
            </a:r>
            <a:endParaRPr lang="en-US" sz="4000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26044EB0-6382-4E3D-B77F-04B653C8DC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5782"/>
          <a:stretch/>
        </p:blipFill>
        <p:spPr>
          <a:xfrm>
            <a:off x="838200" y="1825625"/>
            <a:ext cx="6151651" cy="4303465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11E20FC1-1B83-4533-A5C3-DB93A6BDD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1444" y="1825625"/>
            <a:ext cx="4740656" cy="4303464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sz="2000" b="1">
                <a:cs typeface="Calibri"/>
              </a:rPr>
              <a:t>TRANS </a:t>
            </a:r>
            <a:r>
              <a:rPr lang="en-US" sz="2000">
                <a:cs typeface="Calibri"/>
              </a:rPr>
              <a:t>přirozeně v mase, tuku a mléce přežvýkavců</a:t>
            </a:r>
          </a:p>
          <a:p>
            <a:r>
              <a:rPr lang="en-US" sz="2000">
                <a:cs typeface="Calibri"/>
              </a:rPr>
              <a:t>Průmyslově během výroby a zpracování (částečně ztužené tuky, vysoké teploty při smažení na nekvalitním tuku)</a:t>
            </a:r>
          </a:p>
          <a:p>
            <a:r>
              <a:rPr lang="en-US" sz="2000">
                <a:cs typeface="Calibri"/>
              </a:rPr>
              <a:t>Urychlují vznik </a:t>
            </a:r>
            <a:r>
              <a:rPr lang="en-US" sz="2000" b="1">
                <a:cs typeface="Calibri"/>
              </a:rPr>
              <a:t>aterosklerózy</a:t>
            </a:r>
            <a:endParaRPr lang="en-US"/>
          </a:p>
          <a:p>
            <a:endParaRPr lang="en-US" sz="2000" dirty="0">
              <a:cs typeface="Calibri"/>
            </a:endParaRPr>
          </a:p>
          <a:p>
            <a:r>
              <a:rPr lang="cs-CZ" sz="2000" b="1">
                <a:ea typeface="+mn-lt"/>
                <a:cs typeface="+mn-lt"/>
              </a:rPr>
              <a:t>ω-</a:t>
            </a:r>
            <a:r>
              <a:rPr lang="en-US" sz="2000" b="1">
                <a:ea typeface="+mn-lt"/>
                <a:cs typeface="+mn-lt"/>
              </a:rPr>
              <a:t>6</a:t>
            </a:r>
            <a:r>
              <a:rPr lang="en-US" sz="2000">
                <a:ea typeface="+mn-lt"/>
                <a:cs typeface="+mn-lt"/>
              </a:rPr>
              <a:t> MK jsou prekurzory eikosanoidů </a:t>
            </a:r>
            <a:r>
              <a:rPr lang="en-US" sz="2000" b="1">
                <a:ea typeface="+mn-lt"/>
                <a:cs typeface="+mn-lt"/>
              </a:rPr>
              <a:t>2.</a:t>
            </a:r>
            <a:r>
              <a:rPr lang="en-US" sz="2000">
                <a:ea typeface="+mn-lt"/>
                <a:cs typeface="+mn-lt"/>
              </a:rPr>
              <a:t> řady, které mají účinky proagregační, prozánětlivé a vazokonstrikční </a:t>
            </a:r>
            <a:endParaRPr lang="en-US">
              <a:cs typeface="Calibri" panose="020F0502020204030204"/>
            </a:endParaRPr>
          </a:p>
          <a:p>
            <a:r>
              <a:rPr lang="cs-CZ" sz="2000" b="1">
                <a:ea typeface="+mn-lt"/>
                <a:cs typeface="+mn-lt"/>
              </a:rPr>
              <a:t>ω-3</a:t>
            </a:r>
            <a:r>
              <a:rPr lang="en-US" sz="2000">
                <a:ea typeface="+mn-lt"/>
                <a:cs typeface="+mn-lt"/>
              </a:rPr>
              <a:t> MK jsou prekurzory eikosanoidů </a:t>
            </a:r>
            <a:r>
              <a:rPr lang="en-US" sz="2000" b="1">
                <a:ea typeface="+mn-lt"/>
                <a:cs typeface="+mn-lt"/>
              </a:rPr>
              <a:t>3.</a:t>
            </a:r>
            <a:r>
              <a:rPr lang="en-US" sz="2000">
                <a:ea typeface="+mn-lt"/>
                <a:cs typeface="+mn-lt"/>
              </a:rPr>
              <a:t> řady, které mají účinky antiagregační, antitrombotické, protizánětlivé a vasodilatační</a:t>
            </a:r>
            <a:endParaRPr lang="en-US" sz="2000" dirty="0">
              <a:cs typeface="Calibri"/>
            </a:endParaRPr>
          </a:p>
          <a:p>
            <a:pPr marL="0" indent="0">
              <a:buNone/>
            </a:pPr>
            <a:endParaRPr lang="en-US" sz="2000" dirty="0">
              <a:cs typeface="Calibri"/>
            </a:endParaRPr>
          </a:p>
          <a:p>
            <a:r>
              <a:rPr lang="en-US" sz="2000" b="1">
                <a:cs typeface="Calibri"/>
              </a:rPr>
              <a:t>SFA </a:t>
            </a:r>
            <a:r>
              <a:rPr lang="en-US" sz="2000">
                <a:cs typeface="Calibri"/>
              </a:rPr>
              <a:t>tuky často tuhé při pokojové teplotě</a:t>
            </a:r>
          </a:p>
          <a:p>
            <a:r>
              <a:rPr lang="en-US" sz="2000" b="1">
                <a:cs typeface="Calibri"/>
              </a:rPr>
              <a:t>PUFA </a:t>
            </a:r>
            <a:r>
              <a:rPr lang="en-US" sz="2000">
                <a:cs typeface="Calibri"/>
              </a:rPr>
              <a:t>tuky kapalné (oleje)</a:t>
            </a:r>
            <a:endParaRPr lang="en-US" sz="2000" dirty="0">
              <a:cs typeface="Calibri"/>
            </a:endParaRPr>
          </a:p>
          <a:p>
            <a:endParaRPr lang="en-US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982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096"/>
    </mc:Choice>
    <mc:Fallback xmlns="">
      <p:transition spd="slow" advTm="44096"/>
    </mc:Fallback>
  </mc:AlternateContent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1625</Words>
  <Application>Microsoft Office PowerPoint</Application>
  <PresentationFormat>Širokoúhlá obrazovka</PresentationFormat>
  <Paragraphs>197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Motiv systému Office</vt:lpstr>
      <vt:lpstr>TUKY</vt:lpstr>
      <vt:lpstr>- základní makroživina (spolu s bílkovinami a sacharidy)  - makroživiny přijímáme v množství desítky až stovky gramů </vt:lpstr>
      <vt:lpstr>Jak vypadá TAG?</vt:lpstr>
      <vt:lpstr>FUNKCE tuků:</vt:lpstr>
      <vt:lpstr>Sycení x nasycení... </vt:lpstr>
      <vt:lpstr>Termický efekt potravy "DIT (Dietary Induced Thermogenesis)"</vt:lpstr>
      <vt:lpstr>Dělení mastných kyselin</vt:lpstr>
      <vt:lpstr>Zdroje MK</vt:lpstr>
      <vt:lpstr>Názorné rozdělení zdrojů tuků ve stravě</vt:lpstr>
      <vt:lpstr>Příjem tuků</vt:lpstr>
      <vt:lpstr>Doporučení příjmu tuků</vt:lpstr>
      <vt:lpstr>Esenciální MK</vt:lpstr>
      <vt:lpstr>Kolik tuku najdeme v potravinách?</vt:lpstr>
      <vt:lpstr>Zdroje tuků</vt:lpstr>
      <vt:lpstr>Složení olejů z hlediska obsahu MK</vt:lpstr>
      <vt:lpstr>Na čem vařit?</vt:lpstr>
      <vt:lpstr>Co se dočteme na obalech potravin?</vt:lpstr>
      <vt:lpstr>Výživová tvrzení</vt:lpstr>
      <vt:lpstr>Zdravotní tvrzení</vt:lpstr>
      <vt:lpstr>Zdravotní tvrzení</vt:lpstr>
      <vt:lpstr>Cholesterol</vt:lpstr>
      <vt:lpstr>Zdroje </vt:lpstr>
      <vt:lpstr>Zvýšená hladina v krvi</vt:lpstr>
      <vt:lpstr>Fytosteroly</vt:lpstr>
      <vt:lpstr>Vláknina</vt:lpstr>
      <vt:lpstr>Jídelníček tučný</vt:lpstr>
      <vt:lpstr>Jídelníček méně tučný…</vt:lpstr>
      <vt:lpstr>Co mají děti rády…</vt:lpstr>
      <vt:lpstr>Zdroje nevhodných tuků</vt:lpstr>
      <vt:lpstr>Zdroje nevhodných tuků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2020-10-25T16:17:29Z</dcterms:created>
  <dcterms:modified xsi:type="dcterms:W3CDTF">2021-10-07T08:42:56Z</dcterms:modified>
</cp:coreProperties>
</file>