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331" r:id="rId2"/>
    <p:sldId id="332" r:id="rId3"/>
    <p:sldId id="333" r:id="rId4"/>
    <p:sldId id="334" r:id="rId5"/>
    <p:sldId id="335" r:id="rId6"/>
    <p:sldId id="336" r:id="rId7"/>
    <p:sldId id="337" r:id="rId8"/>
    <p:sldId id="338" r:id="rId9"/>
    <p:sldId id="295" r:id="rId10"/>
    <p:sldId id="294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1" r:id="rId27"/>
    <p:sldId id="312" r:id="rId28"/>
    <p:sldId id="313" r:id="rId29"/>
    <p:sldId id="267" r:id="rId30"/>
    <p:sldId id="314" r:id="rId31"/>
    <p:sldId id="315" r:id="rId32"/>
    <p:sldId id="316" r:id="rId33"/>
    <p:sldId id="317" r:id="rId34"/>
    <p:sldId id="318" r:id="rId35"/>
    <p:sldId id="322" r:id="rId36"/>
    <p:sldId id="323" r:id="rId37"/>
    <p:sldId id="324" r:id="rId38"/>
    <p:sldId id="320" r:id="rId39"/>
    <p:sldId id="256" r:id="rId40"/>
    <p:sldId id="257" r:id="rId41"/>
    <p:sldId id="258" r:id="rId42"/>
    <p:sldId id="259" r:id="rId43"/>
    <p:sldId id="260" r:id="rId44"/>
    <p:sldId id="261" r:id="rId45"/>
    <p:sldId id="262" r:id="rId46"/>
    <p:sldId id="263" r:id="rId47"/>
    <p:sldId id="264" r:id="rId48"/>
    <p:sldId id="265" r:id="rId49"/>
    <p:sldId id="266" r:id="rId50"/>
    <p:sldId id="268" r:id="rId51"/>
    <p:sldId id="269" r:id="rId52"/>
    <p:sldId id="270" r:id="rId53"/>
    <p:sldId id="271" r:id="rId54"/>
    <p:sldId id="272" r:id="rId55"/>
    <p:sldId id="273" r:id="rId56"/>
    <p:sldId id="274" r:id="rId57"/>
    <p:sldId id="293" r:id="rId58"/>
    <p:sldId id="319" r:id="rId59"/>
    <p:sldId id="276" r:id="rId60"/>
    <p:sldId id="277" r:id="rId61"/>
    <p:sldId id="278" r:id="rId62"/>
    <p:sldId id="279" r:id="rId63"/>
    <p:sldId id="280" r:id="rId64"/>
    <p:sldId id="281" r:id="rId65"/>
    <p:sldId id="282" r:id="rId66"/>
    <p:sldId id="283" r:id="rId67"/>
    <p:sldId id="284" r:id="rId68"/>
    <p:sldId id="285" r:id="rId69"/>
    <p:sldId id="286" r:id="rId70"/>
    <p:sldId id="287" r:id="rId71"/>
    <p:sldId id="288" r:id="rId72"/>
    <p:sldId id="289" r:id="rId73"/>
    <p:sldId id="290" r:id="rId74"/>
    <p:sldId id="291" r:id="rId75"/>
    <p:sldId id="292" r:id="rId76"/>
    <p:sldId id="326" r:id="rId77"/>
    <p:sldId id="330" r:id="rId78"/>
    <p:sldId id="327" r:id="rId79"/>
    <p:sldId id="328" r:id="rId80"/>
    <p:sldId id="329" r:id="rId81"/>
    <p:sldId id="325" r:id="rId82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00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21" autoAdjust="0"/>
    <p:restoredTop sz="94643" autoAdjust="0"/>
  </p:normalViewPr>
  <p:slideViewPr>
    <p:cSldViewPr>
      <p:cViewPr varScale="1">
        <p:scale>
          <a:sx n="110" d="100"/>
          <a:sy n="110" d="100"/>
        </p:scale>
        <p:origin x="128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5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55D4A39A-94A6-475D-9FCB-36F90373E054}" type="datetimeFigureOut">
              <a:rPr lang="cs-CZ"/>
              <a:pPr>
                <a:defRPr/>
              </a:pPr>
              <a:t>11.10.2022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E6683EE-817E-4CB6-B1B0-8EB2957F2D3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133671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8602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839CD2F-A56C-4EB5-A260-CEA343F2EA19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81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310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6FAFE-93EB-4F01-9CA7-03D9A2B4447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70836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9D122-7A6A-4179-8E75-EF13D22FC4C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82408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F7AEB-A7C1-4F8F-8631-C3094B365E2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55773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7EF56-AD3D-4CBB-9CCD-9EE13BDCE0C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22934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3B85E-F8E1-46CD-BE90-BA9B2954742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79622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B150D-1171-4753-AF1A-A8FB6D7334B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09788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CF403-16DC-4D7E-A9E8-19AFE94C752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79759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EEC92-1FE5-4B30-B1F8-A0315A05C9D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17080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69013-72CE-4634-836E-75A4980B37F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35926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64774-BA75-4094-8B75-FF984179DFD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6498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B9585-4B61-432C-9663-DEC6FB6A84D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58234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7676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44AA53D-AAAC-470D-ADB3-3031069748A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google.cz/url?sa=i&amp;rct=j&amp;q=&amp;esrc=s&amp;source=images&amp;cd=&amp;cad=rja&amp;uact=8&amp;ved=0CAcQjRxqFQoTCNWl_fD358gCFcVVGgodRLUCNA&amp;url=http://medievalmeetsworld.blogspot.com/2011_01_01_archive.html&amp;psig=AFQjCNGitsoNuKj5ri6Kzo6MiWSeOpOFGA&amp;ust=144621688126910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hyperlink" Target="http://www.google.cz/url?sa=i&amp;rct=j&amp;q=&amp;esrc=s&amp;source=images&amp;cd=&amp;cad=rja&amp;uact=8&amp;ved=0CAcQjRxqFQoTCJ_dxJP458gCFYM9GgodRhEHlg&amp;url=http://www.dailymail.co.uk/news/article-2201221/Rare-500-year-old-illustrated-medical-book-shows-doctors-analysing-urine-diagnose-illness-brushing-lice-boys-hair.html&amp;psig=AFQjCNGitsoNuKj5ri6Kzo6MiWSeOpOFGA&amp;ust=1446216881269101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elportal.cz/publikace/vysetreni-moc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3611563"/>
          </a:xfrm>
        </p:spPr>
        <p:txBody>
          <a:bodyPr/>
          <a:lstStyle/>
          <a:p>
            <a:r>
              <a:rPr lang="cs-CZ" altLang="cs-CZ" sz="6000" smtClean="0"/>
              <a:t>Chemická </a:t>
            </a:r>
            <a:br>
              <a:rPr lang="cs-CZ" altLang="cs-CZ" sz="6000" smtClean="0"/>
            </a:br>
            <a:r>
              <a:rPr lang="cs-CZ" altLang="cs-CZ" sz="6000" smtClean="0"/>
              <a:t>a morfologická </a:t>
            </a:r>
            <a:r>
              <a:rPr lang="en-US" altLang="cs-CZ" sz="6000" smtClean="0"/>
              <a:t> anal</a:t>
            </a:r>
            <a:r>
              <a:rPr lang="cs-CZ" altLang="cs-CZ" sz="6000" smtClean="0"/>
              <a:t>ýza moče</a:t>
            </a:r>
            <a:endParaRPr lang="en-US" altLang="cs-CZ" sz="6000" smtClean="0"/>
          </a:p>
        </p:txBody>
      </p:sp>
      <p:sp>
        <p:nvSpPr>
          <p:cNvPr id="3075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altLang="cs-CZ" smtClean="0"/>
          </a:p>
          <a:p>
            <a:r>
              <a:rPr lang="cs-CZ" altLang="cs-CZ" smtClean="0"/>
              <a:t>Miroslava Beňovská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49275"/>
            <a:ext cx="7772400" cy="1366838"/>
          </a:xfrm>
        </p:spPr>
        <p:txBody>
          <a:bodyPr/>
          <a:lstStyle/>
          <a:p>
            <a:pPr eaLnBrk="1" hangingPunct="1"/>
            <a:r>
              <a:rPr lang="cs-CZ" altLang="cs-CZ" sz="4000" b="1" smtClean="0"/>
              <a:t>Principy jednotlivých stanovení: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1989138"/>
            <a:ext cx="8135937" cy="45354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b="1" smtClean="0"/>
              <a:t>Specifická hustota (hmotnost):</a:t>
            </a:r>
          </a:p>
          <a:p>
            <a:pPr algn="l" eaLnBrk="1" hangingPunct="1">
              <a:lnSpc>
                <a:spcPct val="80000"/>
              </a:lnSpc>
            </a:pPr>
            <a:r>
              <a:rPr lang="cs-CZ" altLang="cs-CZ" sz="2000" smtClean="0"/>
              <a:t>-na automatech se zóna nevyužívá (</a:t>
            </a:r>
            <a:r>
              <a:rPr lang="cs-CZ" altLang="cs-CZ" sz="2000" smtClean="0">
                <a:solidFill>
                  <a:srgbClr val="8E0000"/>
                </a:solidFill>
              </a:rPr>
              <a:t>provádí se refraktometricky</a:t>
            </a:r>
            <a:r>
              <a:rPr lang="cs-CZ" altLang="cs-CZ" sz="2000" smtClean="0"/>
              <a:t>)</a:t>
            </a:r>
          </a:p>
          <a:p>
            <a:pPr algn="l" eaLnBrk="1" hangingPunct="1">
              <a:lnSpc>
                <a:spcPct val="80000"/>
              </a:lnSpc>
              <a:buFontTx/>
              <a:buChar char="-"/>
            </a:pPr>
            <a:r>
              <a:rPr lang="cs-CZ" altLang="cs-CZ" sz="2000" smtClean="0"/>
              <a:t>pomocí koncentrace iontů v moči </a:t>
            </a:r>
          </a:p>
          <a:p>
            <a:pPr algn="l" eaLnBrk="1" hangingPunct="1">
              <a:lnSpc>
                <a:spcPct val="80000"/>
              </a:lnSpc>
              <a:buFontTx/>
              <a:buChar char="-"/>
            </a:pPr>
            <a:r>
              <a:rPr lang="cs-CZ" altLang="cs-CZ" sz="2000" smtClean="0"/>
              <a:t>koreluje dobře s refraktometrickým stanovením</a:t>
            </a:r>
          </a:p>
          <a:p>
            <a:pPr algn="l" eaLnBrk="1" hangingPunct="1">
              <a:lnSpc>
                <a:spcPct val="80000"/>
              </a:lnSpc>
              <a:buFontTx/>
              <a:buChar char="-"/>
            </a:pPr>
            <a:r>
              <a:rPr lang="cs-CZ" altLang="cs-CZ" sz="2000" smtClean="0"/>
              <a:t>v přítomnosti kationtů jsou protony uvolněny  komplexotvorným činidlem </a:t>
            </a:r>
          </a:p>
          <a:p>
            <a:pPr algn="l" eaLnBrk="1" hangingPunct="1">
              <a:lnSpc>
                <a:spcPct val="80000"/>
              </a:lnSpc>
              <a:buFontTx/>
              <a:buChar char="-"/>
            </a:pPr>
            <a:r>
              <a:rPr lang="cs-CZ" altLang="cs-CZ" sz="2000" smtClean="0"/>
              <a:t>mění barevu  bromthymolové modře od modré přes modrozelenou ke žluté</a:t>
            </a:r>
          </a:p>
          <a:p>
            <a:pPr algn="l" eaLnBrk="1" hangingPunct="1">
              <a:lnSpc>
                <a:spcPct val="80000"/>
              </a:lnSpc>
              <a:buFontTx/>
              <a:buChar char="-"/>
            </a:pPr>
            <a:r>
              <a:rPr lang="cs-CZ" altLang="cs-CZ" sz="2000" smtClean="0"/>
              <a:t>při pH =7 a více připočíst hodnotu 5 kg/m3 </a:t>
            </a:r>
          </a:p>
          <a:p>
            <a:pPr algn="l" eaLnBrk="1" hangingPunct="1">
              <a:lnSpc>
                <a:spcPct val="80000"/>
              </a:lnSpc>
              <a:buFontTx/>
              <a:buChar char="-"/>
            </a:pPr>
            <a:r>
              <a:rPr lang="cs-CZ" altLang="cs-CZ" sz="2000" smtClean="0"/>
              <a:t>bílkoviny v koncentraci 1 - 5 g/l nebo ketoacidóza hustotu zvyšují</a:t>
            </a:r>
          </a:p>
          <a:p>
            <a:pPr algn="l" eaLnBrk="1" hangingPunct="1">
              <a:lnSpc>
                <a:spcPct val="80000"/>
              </a:lnSpc>
              <a:buFontTx/>
              <a:buChar char="-"/>
            </a:pPr>
            <a:endParaRPr lang="cs-CZ" altLang="cs-CZ" sz="2000" smtClean="0"/>
          </a:p>
          <a:p>
            <a:pPr algn="l" eaLnBrk="1" hangingPunct="1">
              <a:lnSpc>
                <a:spcPct val="80000"/>
              </a:lnSpc>
            </a:pPr>
            <a:r>
              <a:rPr lang="cs-CZ" altLang="cs-CZ" sz="2000" b="1" smtClean="0"/>
              <a:t>                               pH:</a:t>
            </a:r>
            <a:endParaRPr lang="cs-CZ" altLang="cs-CZ" sz="2000" smtClean="0"/>
          </a:p>
          <a:p>
            <a:pPr algn="l" eaLnBrk="1" hangingPunct="1">
              <a:lnSpc>
                <a:spcPct val="80000"/>
              </a:lnSpc>
            </a:pPr>
            <a:r>
              <a:rPr lang="cs-CZ" altLang="cs-CZ" sz="2000" smtClean="0"/>
              <a:t>-měřeno </a:t>
            </a:r>
            <a:r>
              <a:rPr lang="cs-CZ" altLang="cs-CZ" sz="2000" smtClean="0">
                <a:solidFill>
                  <a:srgbClr val="8E0000"/>
                </a:solidFill>
              </a:rPr>
              <a:t>pomocí acidobazických indikátorů </a:t>
            </a:r>
            <a:r>
              <a:rPr lang="cs-CZ" altLang="cs-CZ" sz="2000" smtClean="0"/>
              <a:t>methylová červeň, fenolftalein a bromthymolová modř </a:t>
            </a:r>
          </a:p>
          <a:p>
            <a:pPr algn="l" eaLnBrk="1" hangingPunct="1">
              <a:lnSpc>
                <a:spcPct val="80000"/>
              </a:lnSpc>
            </a:pPr>
            <a:r>
              <a:rPr lang="cs-CZ" altLang="cs-CZ" sz="2000" smtClean="0"/>
              <a:t>-kombinace indikátorů umožňuje změnu barvy testační zóny od oranžové přes zelenou na modrou v závislosti na pH moče.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333375"/>
            <a:ext cx="8229600" cy="57927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smtClean="0"/>
              <a:t>                  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smtClean="0"/>
              <a:t>                                                Nitrity:</a:t>
            </a:r>
            <a:endParaRPr lang="cs-CZ" altLang="cs-CZ" sz="20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vznik dusitanů redukcí dusičnanů vlivem patogenních mikrobů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na principu Griessovy reakce - </a:t>
            </a:r>
            <a:r>
              <a:rPr lang="cs-CZ" altLang="cs-CZ" sz="2000" smtClean="0">
                <a:solidFill>
                  <a:srgbClr val="8E0000"/>
                </a:solidFill>
              </a:rPr>
              <a:t>dusitanový anion s aromatickým aminem v kyselém prostředí tvoří diazo-sloučeninu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ta kopuluje s vhodnou látkou  na červené azobarvivo.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již slabé růžové zbarvení  indikuje značnou bakteriurii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falešně negativní výsledky mohou být způsobeny léky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    (Antibiotika vysadit tři dny před testem)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b="1" smtClean="0"/>
          </a:p>
          <a:p>
            <a:pPr eaLnBrk="1" hangingPunct="1">
              <a:lnSpc>
                <a:spcPct val="80000"/>
              </a:lnSpc>
            </a:pPr>
            <a:endParaRPr lang="cs-CZ" altLang="cs-CZ" sz="20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smtClean="0"/>
              <a:t>                                               Bílkovina:</a:t>
            </a:r>
            <a:endParaRPr lang="cs-CZ" altLang="cs-CZ" sz="20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přítomnost proteinů  - </a:t>
            </a:r>
            <a:r>
              <a:rPr lang="cs-CZ" altLang="cs-CZ" sz="2000" smtClean="0">
                <a:solidFill>
                  <a:srgbClr val="8E0000"/>
                </a:solidFill>
              </a:rPr>
              <a:t>změna barvy acidobazického indikátoru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test je citlivý na </a:t>
            </a:r>
            <a:r>
              <a:rPr lang="cs-CZ" altLang="cs-CZ" sz="2000" smtClean="0">
                <a:solidFill>
                  <a:srgbClr val="8E0000"/>
                </a:solidFill>
              </a:rPr>
              <a:t>albumin</a:t>
            </a:r>
            <a:r>
              <a:rPr lang="cs-CZ" altLang="cs-CZ" sz="2000" smtClean="0"/>
              <a:t>, podstatně nižší citlivost vykazuje vůči globulinům, mukoproteinům a Bence-Jonesově bílkovině.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falešná pozitivita  - léky, dezinfekční prostředky obsahující kvartérní amoniové soli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29600" cy="56499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smtClean="0"/>
              <a:t>                                                        Glukosa:</a:t>
            </a:r>
            <a:endParaRPr lang="cs-CZ" altLang="cs-CZ" sz="20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na principu enzymové </a:t>
            </a:r>
            <a:r>
              <a:rPr lang="cs-CZ" altLang="cs-CZ" sz="2000" smtClean="0">
                <a:solidFill>
                  <a:srgbClr val="8E0000"/>
                </a:solidFill>
              </a:rPr>
              <a:t>reakce glukosooxidáza/peroxidáza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glukosa je enzymaticky oxidována na glukonolakton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v přítomnosti peroxidázy peroxid vodíku oxiduje indikátor  za vzniku zelené barvy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test je specifický pro stanovení D-glukózy, ostatní cukry nedávají pozitivní reakci.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při koncentraci glukózy 5,5 mmol/l a vyšší, neovlivňuje výsledky stanovení ani vyšší koncentrace kyseliny askorbové.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test je specifický pro glukosu, ostatní cukry nereagují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                                 </a:t>
            </a:r>
            <a:endParaRPr lang="cs-CZ" altLang="cs-CZ" sz="20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smtClean="0"/>
              <a:t>                                                          Ketony:</a:t>
            </a:r>
            <a:endParaRPr lang="cs-CZ" altLang="cs-CZ" sz="20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test je založen na Legalově reakci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>
                <a:solidFill>
                  <a:srgbClr val="8E0000"/>
                </a:solidFill>
              </a:rPr>
              <a:t>ketolátky reagují s nitroprusidem sodným </a:t>
            </a:r>
            <a:r>
              <a:rPr lang="cs-CZ" altLang="cs-CZ" sz="2000" smtClean="0"/>
              <a:t>v silně alkalickém prostředí </a:t>
            </a:r>
            <a:r>
              <a:rPr lang="cs-CZ" altLang="cs-CZ" sz="2000" smtClean="0">
                <a:solidFill>
                  <a:srgbClr val="8E0000"/>
                </a:solidFill>
              </a:rPr>
              <a:t>do fialova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reakce je citlivější na kyselinu acetoctovou než na aceton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smtClean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29600" cy="56499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b="1" smtClean="0"/>
              <a:t>                                  Bilirubin:</a:t>
            </a:r>
            <a:endParaRPr lang="cs-CZ" altLang="cs-CZ" sz="28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800" smtClean="0"/>
              <a:t>test je založen na </a:t>
            </a:r>
            <a:r>
              <a:rPr lang="cs-CZ" altLang="cs-CZ" sz="2800" smtClean="0">
                <a:solidFill>
                  <a:srgbClr val="8E0000"/>
                </a:solidFill>
              </a:rPr>
              <a:t>kopulaci bilirubinu s diazoniovou solí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smtClean="0"/>
              <a:t>vznik růžového zbarvení testační zóny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8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b="1" smtClean="0"/>
              <a:t>    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b="1" smtClean="0"/>
              <a:t>                              Urobilinogen:</a:t>
            </a:r>
            <a:endParaRPr lang="cs-CZ" altLang="cs-CZ" sz="28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800" smtClean="0"/>
              <a:t>reaguje </a:t>
            </a:r>
            <a:r>
              <a:rPr lang="cs-CZ" altLang="cs-CZ" sz="2800" smtClean="0">
                <a:solidFill>
                  <a:srgbClr val="8E0000"/>
                </a:solidFill>
              </a:rPr>
              <a:t>se stabilní diazoniovou solí </a:t>
            </a:r>
            <a:r>
              <a:rPr lang="cs-CZ" altLang="cs-CZ" sz="2800" smtClean="0"/>
              <a:t>v kyselém prostředí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smtClean="0">
                <a:solidFill>
                  <a:srgbClr val="8E0000"/>
                </a:solidFill>
              </a:rPr>
              <a:t>vznik červeného azobarviva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smtClean="0"/>
              <a:t>vzorky moče chránit před přímým slunečním světlem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smtClean="0"/>
              <a:t>jinak nižší nebo falešně negativní výsledky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29600" cy="56499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smtClean="0"/>
              <a:t>                                             Leukocyty:</a:t>
            </a:r>
            <a:endParaRPr lang="cs-CZ" altLang="cs-CZ" sz="20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na základě přítomnosti </a:t>
            </a:r>
            <a:r>
              <a:rPr lang="cs-CZ" altLang="cs-CZ" sz="2000" smtClean="0">
                <a:solidFill>
                  <a:srgbClr val="8E0000"/>
                </a:solidFill>
              </a:rPr>
              <a:t>esteráz granulocytů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tyto enzymy </a:t>
            </a:r>
            <a:r>
              <a:rPr lang="cs-CZ" altLang="cs-CZ" sz="2000" smtClean="0">
                <a:solidFill>
                  <a:srgbClr val="8E0000"/>
                </a:solidFill>
              </a:rPr>
              <a:t>štěpí ester indoxylu na indoxyl, který dává s diazoniovou solí barevný fialový produkt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test není ovlivněn přítomností bakterií, trichomonád a erytrocytů v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zeslabení reakce  - bílkovina v koncentraci nad 5 g/l 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                                     glukóza nad 111 mmol/l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                                     léky (gentamycin)</a:t>
            </a:r>
            <a:endParaRPr lang="cs-CZ" altLang="cs-CZ" sz="20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smtClean="0"/>
              <a:t>                                             Erytrocyty:</a:t>
            </a:r>
            <a:endParaRPr lang="cs-CZ" altLang="cs-CZ" sz="20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erytrocyty jsou hemolyzovány na </a:t>
            </a:r>
            <a:r>
              <a:rPr lang="cs-CZ" altLang="cs-CZ" sz="2000" smtClean="0">
                <a:solidFill>
                  <a:srgbClr val="8E0000"/>
                </a:solidFill>
              </a:rPr>
              <a:t>hemoglobin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>
                <a:solidFill>
                  <a:srgbClr val="8E0000"/>
                </a:solidFill>
              </a:rPr>
              <a:t>ten spolu s myoglobinem katalyzuje oxidaci indikátoru </a:t>
            </a:r>
            <a:r>
              <a:rPr lang="cs-CZ" altLang="cs-CZ" sz="2000" smtClean="0"/>
              <a:t>(organický hydroperoxid) – </a:t>
            </a:r>
            <a:r>
              <a:rPr lang="cs-CZ" altLang="cs-CZ" sz="2000" smtClean="0">
                <a:solidFill>
                  <a:srgbClr val="8E0000"/>
                </a:solidFill>
              </a:rPr>
              <a:t>v přítomnosti pseudoperoxidasy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ze žluté na zelenomodrou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lze detekovat mikrohematurii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kyselina askorbová neinterferují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                       </a:t>
            </a:r>
            <a:r>
              <a:rPr lang="cs-CZ" altLang="cs-CZ" sz="2000" b="1" smtClean="0"/>
              <a:t>Další zóny</a:t>
            </a:r>
            <a:r>
              <a:rPr lang="cs-CZ" altLang="cs-CZ" sz="2000" smtClean="0"/>
              <a:t> – kompenzace, turbidita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 smtClean="0"/>
              <a:t>Historie</a:t>
            </a:r>
            <a:r>
              <a:rPr lang="cs-CZ" altLang="cs-CZ" sz="4000" smtClean="0"/>
              <a:t/>
            </a:r>
            <a:br>
              <a:rPr lang="cs-CZ" altLang="cs-CZ" sz="4000" smtClean="0"/>
            </a:br>
            <a:endParaRPr lang="cs-CZ" altLang="cs-CZ" sz="4000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800" smtClean="0"/>
              <a:t>fyzikální vlastnosti moče (barva, zápach) </a:t>
            </a:r>
          </a:p>
          <a:p>
            <a:pPr eaLnBrk="1" hangingPunct="1"/>
            <a:endParaRPr lang="cs-CZ" altLang="cs-CZ" sz="2800" smtClean="0"/>
          </a:p>
          <a:p>
            <a:pPr eaLnBrk="1" hangingPunct="1"/>
            <a:r>
              <a:rPr lang="cs-CZ" altLang="cs-CZ" sz="2800" smtClean="0"/>
              <a:t>klasické chemické reakce ve zkumavce – </a:t>
            </a:r>
          </a:p>
          <a:p>
            <a:pPr eaLnBrk="1" hangingPunct="1">
              <a:buFontTx/>
              <a:buNone/>
            </a:pPr>
            <a:r>
              <a:rPr lang="cs-CZ" altLang="cs-CZ" sz="2800" smtClean="0"/>
              <a:t> - stanovení bilirubinu s alkoholickým roztokem jódu- vznik zeleného prstence biliverdinu </a:t>
            </a:r>
          </a:p>
          <a:p>
            <a:pPr eaLnBrk="1" hangingPunct="1">
              <a:buFontTx/>
              <a:buNone/>
            </a:pPr>
            <a:r>
              <a:rPr lang="cs-CZ" altLang="cs-CZ" sz="2800" smtClean="0"/>
              <a:t> -reakce s Ehrlichovým činidlem – azokopulační reakce diazoniové soli – vznik červeného zbarvení s urobilinogenem a porfyriny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0" y="90488"/>
            <a:ext cx="3708400" cy="61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cs typeface="Times New Roman" panose="02020603050405020304" pitchFamily="18" charset="0"/>
              </a:rPr>
              <a:t>Hodnocení chemické analýzy moče</a:t>
            </a:r>
            <a:endParaRPr lang="cs-CZ" altLang="cs-CZ" sz="16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aphicFrame>
        <p:nvGraphicFramePr>
          <p:cNvPr id="52170" name="Group 970"/>
          <p:cNvGraphicFramePr>
            <a:graphicFrameLocks noGrp="1"/>
          </p:cNvGraphicFramePr>
          <p:nvPr/>
        </p:nvGraphicFramePr>
        <p:xfrm>
          <a:off x="1682750" y="506413"/>
          <a:ext cx="5865813" cy="6384925"/>
        </p:xfrm>
        <a:graphic>
          <a:graphicData uri="http://schemas.openxmlformats.org/drawingml/2006/table">
            <a:tbl>
              <a:tblPr/>
              <a:tblGrid>
                <a:gridCol w="4349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494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889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82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7943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0829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37149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28417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28417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371495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08291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469925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208291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498502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426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č.met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analyt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arbitrární jednotky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81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+-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81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leukocyty (elem/ul)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neg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81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nitrity (dusitany)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neg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+2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90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bílkovina  (g/l)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neg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90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glukóza  (mmol/l)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181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ketony  </a:t>
                      </a:r>
                      <a:r>
                        <a:rPr kumimoji="0" lang="cs-CZ" altLang="cs-CZ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(mmol/l)</a:t>
                      </a:r>
                      <a:r>
                        <a:rPr kumimoji="0" lang="cs-CZ" altLang="cs-CZ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neg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181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urobilinogen  (µmol/l)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endParaRPr kumimoji="0" lang="de-DE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&gt;150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181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bilirubin (umol/l)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neg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&gt;100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181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krev-ery (mg/l)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neg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181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absolutní hodnoty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590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hustota (g/ml)      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1,000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1,005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1,010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1,015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1,020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1,025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1,030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5181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5181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699" marB="45699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18575" name="Rectangle 971"/>
          <p:cNvSpPr>
            <a:spLocks noChangeArrowheads="1"/>
          </p:cNvSpPr>
          <p:nvPr/>
        </p:nvSpPr>
        <p:spPr bwMode="auto">
          <a:xfrm>
            <a:off x="0" y="6884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60350"/>
            <a:ext cx="8229600" cy="58658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smtClean="0"/>
              <a:t>Referenční interval: </a:t>
            </a:r>
            <a:r>
              <a:rPr lang="cs-CZ" altLang="cs-CZ" sz="2400" smtClean="0"/>
              <a:t>hustota  1.010 – 1.025g/ml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posouzení zřeďovací a koncentrační schopnosti ledvin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přesnější je vyšetření osmolality moče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b="1" smtClean="0"/>
          </a:p>
          <a:p>
            <a:pPr eaLnBrk="1" hangingPunct="1">
              <a:lnSpc>
                <a:spcPct val="80000"/>
              </a:lnSpc>
            </a:pPr>
            <a:endParaRPr lang="cs-CZ" altLang="cs-CZ" sz="24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smtClean="0"/>
              <a:t>Referenční interval:</a:t>
            </a:r>
            <a:r>
              <a:rPr lang="cs-CZ" altLang="cs-CZ" sz="2400" smtClean="0"/>
              <a:t>        pH             5,0 – 6,5 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vliv potrava (rostlinná  alkalizuje, živočišná naopak acidifikuje)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vliv chronické poruchy acidobazické rovnováhy, léčiva.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alkalické pH patologické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smtClean="0"/>
              <a:t>    Příčiny: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bakteriální infekce ledvin a močových cest (pozor na arteficiální pomnožení bakterií při delším skladování moči v teplém prostředí!),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renální tubulární acidóza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29600" cy="56499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b="1" smtClean="0"/>
              <a:t>     Referenční interval:</a:t>
            </a:r>
            <a:r>
              <a:rPr lang="cs-CZ" altLang="cs-CZ" sz="1600" smtClean="0"/>
              <a:t>   nitrity                      negativní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600" smtClean="0"/>
              <a:t>průkaz svědčí pro uroinfekci (většina bakterií způsobujících močové infekce redukuje nitráty na nitrity).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600" smtClean="0"/>
              <a:t>vyšetření lze použít ke kontrole účinku léčby</a:t>
            </a:r>
          </a:p>
          <a:p>
            <a:pPr eaLnBrk="1" hangingPunct="1">
              <a:lnSpc>
                <a:spcPct val="80000"/>
              </a:lnSpc>
            </a:pPr>
            <a:endParaRPr lang="cs-CZ" altLang="cs-CZ" sz="1600" b="1" smtClean="0"/>
          </a:p>
          <a:p>
            <a:pPr eaLnBrk="1" hangingPunct="1">
              <a:lnSpc>
                <a:spcPct val="80000"/>
              </a:lnSpc>
            </a:pPr>
            <a:endParaRPr lang="cs-CZ" altLang="cs-CZ" sz="16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b="1" smtClean="0"/>
              <a:t>     Referenční interval:</a:t>
            </a:r>
            <a:r>
              <a:rPr lang="cs-CZ" altLang="cs-CZ" sz="1600" smtClean="0"/>
              <a:t>   bílkovina                      negativní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600" b="1" smtClean="0"/>
              <a:t>prerenální </a:t>
            </a:r>
            <a:r>
              <a:rPr lang="cs-CZ" altLang="cs-CZ" sz="1600" smtClean="0"/>
              <a:t>proteinurie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smtClean="0"/>
              <a:t>      vysoká konc. bílkoviny o malé molekule  - projde glomerulem: hemoglobin, myoglobin, Bence-Jonesova bílkovina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smtClean="0"/>
              <a:t>      zdravé ledviny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600" b="1" smtClean="0"/>
              <a:t>renální </a:t>
            </a:r>
            <a:r>
              <a:rPr lang="cs-CZ" altLang="cs-CZ" sz="1600" smtClean="0"/>
              <a:t>proteinurii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smtClean="0"/>
              <a:t>      při onemocnění ledvin: glomerulární 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smtClean="0"/>
              <a:t>   - selektivní – poškození mírné, ztráta negativního náboje glomerulární membrány vazbou kyseliny sealové (albumin a bílkoviny o molekulové hmotnosti do 100 tisíc)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smtClean="0"/>
              <a:t>   - neselektivní – poškození větší (prochází i bílkoviny o největší molekule)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smtClean="0"/>
              <a:t>                                            tubulární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smtClean="0"/>
              <a:t>   - nedostatečné vstřebávání proteinů, které prošly glomerulem (mikroproteiny - </a:t>
            </a:r>
            <a:r>
              <a:rPr lang="cs-CZ" altLang="cs-CZ" sz="1600" smtClean="0">
                <a:sym typeface="Symbol" panose="05050102010706020507" pitchFamily="18" charset="2"/>
              </a:rPr>
              <a:t></a:t>
            </a:r>
            <a:r>
              <a:rPr lang="cs-CZ" altLang="cs-CZ" sz="1600" smtClean="0"/>
              <a:t>1 a </a:t>
            </a:r>
            <a:r>
              <a:rPr lang="cs-CZ" altLang="cs-CZ" sz="1600" smtClean="0">
                <a:sym typeface="Symbol" panose="05050102010706020507" pitchFamily="18" charset="2"/>
              </a:rPr>
              <a:t></a:t>
            </a:r>
            <a:r>
              <a:rPr lang="cs-CZ" altLang="cs-CZ" sz="1600" smtClean="0"/>
              <a:t>2-mikroglobulin).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smtClean="0"/>
              <a:t>      při intoxikaci – sloučeniny Cd, Hg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smtClean="0"/>
              <a:t>                                             smíšená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600" b="1" smtClean="0"/>
              <a:t>subrenální</a:t>
            </a:r>
            <a:r>
              <a:rPr lang="cs-CZ" altLang="cs-CZ" sz="1600" smtClean="0"/>
              <a:t> proteinurie (bílkovina pochází z močových cest) – při zánětech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smtClean="0"/>
              <a:t>      doprovází ji leukocyturie.	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20713"/>
            <a:ext cx="8229600" cy="55054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smtClean="0"/>
              <a:t>     Referenční interval:		</a:t>
            </a:r>
            <a:r>
              <a:rPr lang="cs-CZ" altLang="cs-CZ" sz="2000" smtClean="0"/>
              <a:t>glukóza		normální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reabsorbována tubulárními buňkami ledvin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renální práh (9 – 10 mmol/l) - glykosurie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     Příčiny :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hyperglykémie (diabetes mellitus)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snížený renální práh pro glukózu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těhotenství (zvýšení glomerulární filtrace + snížení renálního prahu)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smtClean="0"/>
              <a:t>     Referenční interval:</a:t>
            </a:r>
            <a:r>
              <a:rPr lang="cs-CZ" altLang="cs-CZ" sz="2000" smtClean="0"/>
              <a:t>   ketony                       negativní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vznik při získávání energie z mastných kyselin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      Příčiny: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hladovění (nedostatek sacharidů, rychle u dětí),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diabetes mellitus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při tkáňové hypoxii ( šok) - falešně negativní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     rovnováha mezi kyselinou acetooctovou a </a:t>
            </a:r>
            <a:r>
              <a:rPr lang="cs-CZ" altLang="cs-CZ" sz="2000" smtClean="0">
                <a:sym typeface="Symbol" panose="05050102010706020507" pitchFamily="18" charset="2"/>
              </a:rPr>
              <a:t></a:t>
            </a:r>
            <a:r>
              <a:rPr lang="cs-CZ" altLang="cs-CZ" sz="2000" smtClean="0"/>
              <a:t>- hydroxymáselnou je posunuta na stranu kyseliny </a:t>
            </a:r>
            <a:r>
              <a:rPr lang="cs-CZ" altLang="cs-CZ" sz="2000" smtClean="0">
                <a:sym typeface="Symbol" panose="05050102010706020507" pitchFamily="18" charset="2"/>
              </a:rPr>
              <a:t></a:t>
            </a:r>
            <a:r>
              <a:rPr lang="cs-CZ" altLang="cs-CZ" sz="2000" smtClean="0"/>
              <a:t>- hydroxymáselné – ta nereaguje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613"/>
          </a:xfrm>
        </p:spPr>
        <p:txBody>
          <a:bodyPr/>
          <a:lstStyle/>
          <a:p>
            <a:r>
              <a:rPr lang="en-US" altLang="cs-CZ" sz="3600" smtClean="0"/>
              <a:t>Histor</a:t>
            </a:r>
            <a:r>
              <a:rPr lang="cs-CZ" altLang="cs-CZ" sz="3600" smtClean="0"/>
              <a:t>ie</a:t>
            </a:r>
            <a:endParaRPr lang="en-US" altLang="cs-CZ" sz="3600" smtClean="0"/>
          </a:p>
        </p:txBody>
      </p:sp>
      <p:sp>
        <p:nvSpPr>
          <p:cNvPr id="4099" name="Zástupný symbol pro obsah 2"/>
          <p:cNvSpPr>
            <a:spLocks noGrp="1"/>
          </p:cNvSpPr>
          <p:nvPr>
            <p:ph idx="1"/>
          </p:nvPr>
        </p:nvSpPr>
        <p:spPr>
          <a:xfrm>
            <a:off x="457200" y="836613"/>
            <a:ext cx="8229600" cy="5289550"/>
          </a:xfrm>
        </p:spPr>
        <p:txBody>
          <a:bodyPr/>
          <a:lstStyle/>
          <a:p>
            <a:r>
              <a:rPr lang="en-US" altLang="cs-CZ" sz="1800" smtClean="0"/>
              <a:t>1500 </a:t>
            </a:r>
            <a:r>
              <a:rPr lang="cs-CZ" altLang="cs-CZ" sz="1800" smtClean="0"/>
              <a:t>př.n.l. – </a:t>
            </a:r>
            <a:r>
              <a:rPr lang="en-US" altLang="cs-CZ" sz="1800" smtClean="0"/>
              <a:t>Egyp</a:t>
            </a:r>
            <a:r>
              <a:rPr lang="cs-CZ" altLang="cs-CZ" sz="1800" smtClean="0"/>
              <a:t>ťané zjistili, že někteří pacienti mají zvýšený objem moče, která přitahuje mravence </a:t>
            </a:r>
          </a:p>
          <a:p>
            <a:r>
              <a:rPr lang="cs-CZ" altLang="cs-CZ" sz="1800" smtClean="0"/>
              <a:t>V 6.stol. – Indové zjistili, že sladká moč je spojena s nemocí </a:t>
            </a:r>
          </a:p>
          <a:p>
            <a:r>
              <a:rPr lang="cs-CZ" altLang="cs-CZ" sz="1800" smtClean="0"/>
              <a:t>V r.1674 – anglický lékař Thomas Willis zařadil ochutnávání moče do rutinní praxe a zavedl pojem Diabetes mellitus</a:t>
            </a:r>
          </a:p>
        </p:txBody>
      </p:sp>
      <p:pic>
        <p:nvPicPr>
          <p:cNvPr id="4100" name="Picture 4" descr="http://3.bp.blogspot.com/_ijVOsJdq68M/TSE_K0pEyUI/AAAAAAAAAG0/LmphTBOURCU/s1600/1-2UrineFlask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2378075"/>
            <a:ext cx="327660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6" descr="http://i.dailymail.co.uk/i/pix/2012/09/10/article-2201221-14F06618000005DC-679_312x486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390775"/>
            <a:ext cx="2771775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20713"/>
            <a:ext cx="8229600" cy="55054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b="1" smtClean="0"/>
              <a:t>  </a:t>
            </a:r>
            <a:r>
              <a:rPr lang="cs-CZ" altLang="cs-CZ" sz="2400" b="1" smtClean="0"/>
              <a:t>Referenční interval:</a:t>
            </a:r>
            <a:r>
              <a:rPr lang="cs-CZ" altLang="cs-CZ" sz="2400" smtClean="0"/>
              <a:t>   urobilinogen                  normální</a:t>
            </a:r>
          </a:p>
          <a:p>
            <a:pPr eaLnBrk="1" hangingPunct="1">
              <a:buFontTx/>
              <a:buNone/>
            </a:pPr>
            <a:r>
              <a:rPr lang="cs-CZ" altLang="cs-CZ" sz="2400" smtClean="0"/>
              <a:t>   Příčiny:</a:t>
            </a:r>
          </a:p>
          <a:p>
            <a:pPr eaLnBrk="1" hangingPunct="1"/>
            <a:r>
              <a:rPr lang="cs-CZ" altLang="cs-CZ" sz="2400" smtClean="0"/>
              <a:t>funkční nedostatečnost jater – hepatální ikterus</a:t>
            </a:r>
          </a:p>
          <a:p>
            <a:pPr eaLnBrk="1" hangingPunct="1"/>
            <a:r>
              <a:rPr lang="cs-CZ" altLang="cs-CZ" sz="2400" smtClean="0"/>
              <a:t>překročení funkční kapacity jater – prehepatální ikterus (hemolytické anémie, krvácení do GIT, …)</a:t>
            </a:r>
          </a:p>
          <a:p>
            <a:pPr eaLnBrk="1" hangingPunct="1"/>
            <a:endParaRPr lang="cs-CZ" altLang="cs-CZ" sz="2400" b="1" smtClean="0"/>
          </a:p>
          <a:p>
            <a:pPr eaLnBrk="1" hangingPunct="1"/>
            <a:endParaRPr lang="cs-CZ" altLang="cs-CZ" sz="2400" b="1" smtClean="0"/>
          </a:p>
          <a:p>
            <a:pPr eaLnBrk="1" hangingPunct="1">
              <a:buFontTx/>
              <a:buNone/>
            </a:pPr>
            <a:r>
              <a:rPr lang="cs-CZ" altLang="cs-CZ" sz="2400" b="1" smtClean="0"/>
              <a:t>    Referenční interval:   </a:t>
            </a:r>
            <a:r>
              <a:rPr lang="cs-CZ" altLang="cs-CZ" sz="2400" smtClean="0"/>
              <a:t>bilirubin            negativní</a:t>
            </a:r>
          </a:p>
          <a:p>
            <a:pPr eaLnBrk="1" hangingPunct="1"/>
            <a:r>
              <a:rPr lang="cs-CZ" altLang="cs-CZ" sz="2400" smtClean="0"/>
              <a:t>bilirubin v moči  pozitivní při zvýšení přímého (konjugovaného) bilirubinu v plazmě</a:t>
            </a:r>
          </a:p>
          <a:p>
            <a:pPr eaLnBrk="1" hangingPunct="1"/>
            <a:r>
              <a:rPr lang="cs-CZ" altLang="cs-CZ" sz="2400" smtClean="0"/>
              <a:t>u obstrukčních a hepatálních ikterů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92150"/>
            <a:ext cx="8229600" cy="54340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smtClean="0"/>
              <a:t>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smtClean="0"/>
              <a:t>    Referenční interval:</a:t>
            </a:r>
            <a:r>
              <a:rPr lang="cs-CZ" altLang="cs-CZ" sz="2000" smtClean="0"/>
              <a:t>   leukocyty                  negativní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    Příčiny :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bakteriální zánět močových cest nebo ledvin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smtClean="0"/>
              <a:t>    Referenční interval: </a:t>
            </a:r>
            <a:r>
              <a:rPr lang="cs-CZ" altLang="cs-CZ" sz="2000" smtClean="0"/>
              <a:t>krev - erytrocyty              negativní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Hematurie  - makroskopická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                          mikroskopická (okem ji nevidíme).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    Příčiny :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Renální (glomerulonefritida, nádor ledvin)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Prerenální (hemoglobinurie a myoglobinurie – hemolýza, svalová traumata, popáleniny)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Subrenální (krvácení do močových cest – zánět, kámen, nádor; hemoragická diatéza)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Ponámahová – fyzická námaha, chlad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smtClean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 smtClean="0"/>
              <a:t>Močový sediment, mikroskopické vyšetření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4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smtClean="0"/>
              <a:t>    Specifikace vzorku 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smtClean="0"/>
              <a:t>    </a:t>
            </a:r>
            <a:r>
              <a:rPr lang="cs-CZ" altLang="cs-CZ" sz="2400" b="1" smtClean="0"/>
              <a:t>první nebo častěji druhá ranní moče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v noci zakoncentrování  -  patologické hodnoty nejvýraznější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smtClean="0"/>
              <a:t>    močové proteiny a uráty méně rozpustné  - hodnocení zejména válců a krystalů kyseliny močové zatíženo menší chybou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během dne příjmem potravy moč alkalizuje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smtClean="0"/>
              <a:t>    vliv diuretik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druhá ranní moč - elementy neleží dlouho v močovém měchýři, nedochází k jejich rozpadu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49275"/>
            <a:ext cx="8229600" cy="55768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800" smtClean="0"/>
              <a:t>   </a:t>
            </a:r>
            <a:r>
              <a:rPr lang="cs-CZ" altLang="cs-CZ" sz="2400" b="1" smtClean="0"/>
              <a:t>Příprava pacienta :</a:t>
            </a:r>
          </a:p>
          <a:p>
            <a:pPr eaLnBrk="1" hangingPunct="1"/>
            <a:r>
              <a:rPr lang="cs-CZ" altLang="cs-CZ" sz="2400" smtClean="0"/>
              <a:t>běžný příjem tekutin </a:t>
            </a:r>
          </a:p>
          <a:p>
            <a:pPr eaLnBrk="1" hangingPunct="1"/>
            <a:r>
              <a:rPr lang="cs-CZ" altLang="cs-CZ" sz="2400" smtClean="0"/>
              <a:t>omytí genitálií vodou – ne desinfekcí</a:t>
            </a:r>
          </a:p>
          <a:p>
            <a:pPr eaLnBrk="1" hangingPunct="1"/>
            <a:r>
              <a:rPr lang="cs-CZ" altLang="cs-CZ" sz="2400" smtClean="0"/>
              <a:t>středního proud moče (mimo období menstruace)</a:t>
            </a:r>
          </a:p>
          <a:p>
            <a:pPr eaLnBrk="1" hangingPunct="1"/>
            <a:endParaRPr lang="cs-CZ" altLang="cs-CZ" sz="2400" smtClean="0"/>
          </a:p>
          <a:p>
            <a:pPr eaLnBrk="1" hangingPunct="1"/>
            <a:endParaRPr lang="cs-CZ" altLang="cs-CZ" sz="2400" smtClean="0"/>
          </a:p>
          <a:p>
            <a:pPr eaLnBrk="1" hangingPunct="1">
              <a:buFontTx/>
              <a:buNone/>
            </a:pPr>
            <a:r>
              <a:rPr lang="cs-CZ" altLang="cs-CZ" sz="2400" smtClean="0"/>
              <a:t>   </a:t>
            </a:r>
            <a:r>
              <a:rPr lang="cs-CZ" altLang="cs-CZ" sz="2400" b="1" smtClean="0"/>
              <a:t>Příprava analytického vzorku – manuální provedení:</a:t>
            </a:r>
          </a:p>
          <a:p>
            <a:pPr eaLnBrk="1" hangingPunct="1"/>
            <a:r>
              <a:rPr lang="cs-CZ" altLang="cs-CZ" sz="2400" smtClean="0">
                <a:solidFill>
                  <a:srgbClr val="8E0000"/>
                </a:solidFill>
              </a:rPr>
              <a:t>sediment z 4 ml nativní moči </a:t>
            </a:r>
          </a:p>
          <a:p>
            <a:pPr eaLnBrk="1" hangingPunct="1"/>
            <a:r>
              <a:rPr lang="cs-CZ" altLang="cs-CZ" sz="2400" smtClean="0">
                <a:solidFill>
                  <a:srgbClr val="8E0000"/>
                </a:solidFill>
              </a:rPr>
              <a:t>odstředěním při  2000 rpm, 5 minut, pokojová teplota</a:t>
            </a:r>
          </a:p>
          <a:p>
            <a:pPr eaLnBrk="1" hangingPunct="1"/>
            <a:r>
              <a:rPr lang="cs-CZ" altLang="cs-CZ" sz="2400" smtClean="0"/>
              <a:t>speciální zkumavky k tomuto účelu </a:t>
            </a:r>
          </a:p>
          <a:p>
            <a:pPr eaLnBrk="1" hangingPunct="1"/>
            <a:r>
              <a:rPr lang="cs-CZ" altLang="cs-CZ" sz="2400" smtClean="0"/>
              <a:t>supernatant odlít - zbývá 0,4 ml zahuštěné moče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49275"/>
            <a:ext cx="8229600" cy="55768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 </a:t>
            </a:r>
            <a:r>
              <a:rPr lang="cs-CZ" altLang="cs-CZ" sz="2000" b="1" smtClean="0"/>
              <a:t>Mikroskopické vyšetření: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>
                <a:solidFill>
                  <a:srgbClr val="8E0000"/>
                </a:solidFill>
              </a:rPr>
              <a:t>10x zakoncentrovaná moč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>
                <a:solidFill>
                  <a:srgbClr val="8E0000"/>
                </a:solidFill>
              </a:rPr>
              <a:t>400 násobném zvětšení</a:t>
            </a:r>
            <a:endParaRPr lang="cs-CZ" altLang="cs-CZ" sz="20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preparát na mikroskopickém sklíčku  - počet částic na zorné pole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                 v komůrce Fast Read  - počet částic  na 1 µl nativní moče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Erytrocyty, leukocyty, válce a epitelie - na 1 ul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Bakterie, kvasinky, hlen a krystaly - přítomny, četné, záplava..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do jedné hodiny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smtClean="0"/>
              <a:t> Supravitální barvení dle Sternheimera:</a:t>
            </a:r>
            <a:endParaRPr lang="cs-CZ" altLang="cs-CZ" sz="20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Doc. Timo Kouri  - standardizace barvící procedury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dvojsložkovou barvu  - modř a červeň.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lepší rozeznatelnost epitelií a válců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potíže  při větším počtu erytrocytů (růžová) a leukocytů (modrá)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rychlý rozvoj automatizace v močové analýze (flow cytometrie a automatizované mikroskopické vyšetření)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barvení se v ČR v masovém měřítku neprosadilo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/>
              <a:t>Hamburgerův sediment: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kvantitativní stanovení </a:t>
            </a:r>
            <a:r>
              <a:rPr lang="cs-CZ" altLang="cs-CZ" sz="2400" b="1" smtClean="0"/>
              <a:t>počtu erytrocytů, leukocytů a válců v moči sbírané 3 hodiny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výsledek je přepočten  - diuréza  - na rychlost vylučovaných elementů za časovou jednotku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umožňuje hodnotit a srovnávat exkreci uvedených elementů a upřesňuje v indikovaných případech základní vyšetření moče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vyšetření ze sedimentu získaného odstředěním sbírané moče – při manuálním provedení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masivní hematurie, leukocyturie, krystalurie - z nativní sbírané moče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zpracovat do 1 hodiny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V současnosti vyšetření ztrácí význam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smtClean="0"/>
              <a:t>Hodnocení močového sedimentu:</a:t>
            </a:r>
            <a:r>
              <a:rPr lang="cs-CZ" altLang="cs-CZ" sz="3600" i="1" smtClean="0"/>
              <a:t/>
            </a:r>
            <a:br>
              <a:rPr lang="cs-CZ" altLang="cs-CZ" sz="3600" i="1" smtClean="0"/>
            </a:br>
            <a:endParaRPr lang="cs-CZ" altLang="cs-CZ" sz="3600" i="1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052513"/>
            <a:ext cx="8229600" cy="53292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800" b="1" smtClean="0"/>
              <a:t>Leukocyty (shluky) a erytrocyty</a:t>
            </a:r>
            <a:r>
              <a:rPr lang="cs-CZ" altLang="cs-CZ" sz="1800" smtClean="0"/>
              <a:t> – viz chemické hodnocení moče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smtClean="0"/>
              <a:t>Epitelie 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smtClean="0"/>
              <a:t>       </a:t>
            </a:r>
            <a:r>
              <a:rPr lang="cs-CZ" altLang="cs-CZ" sz="1800" smtClean="0">
                <a:solidFill>
                  <a:srgbClr val="8E0000"/>
                </a:solidFill>
              </a:rPr>
              <a:t>Dlaždicové</a:t>
            </a:r>
            <a:r>
              <a:rPr lang="cs-CZ" altLang="cs-CZ" sz="1800" smtClean="0"/>
              <a:t> (ploché nebo-li skvamózní) – pochází z uretry a vagíny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smtClean="0"/>
              <a:t>                          nepravidelný tvar, velké, dobře viditelné jádro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smtClean="0"/>
              <a:t>                          minimální klinický význam – kontaminace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smtClean="0"/>
              <a:t>                          častý nález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smtClean="0"/>
              <a:t>       </a:t>
            </a:r>
            <a:r>
              <a:rPr lang="cs-CZ" altLang="cs-CZ" sz="1800" smtClean="0">
                <a:solidFill>
                  <a:srgbClr val="8E0000"/>
                </a:solidFill>
              </a:rPr>
              <a:t>Buňky přechodného epitelu </a:t>
            </a:r>
            <a:r>
              <a:rPr lang="cs-CZ" altLang="cs-CZ" sz="1800" smtClean="0"/>
              <a:t>– jedná se o buňky epit. výstelky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smtClean="0"/>
              <a:t>                          urinálního traktu – močový měchýř, proximální část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smtClean="0"/>
              <a:t>                                                        uretry u mužů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smtClean="0"/>
              <a:t>                          z hlubších vrstev  - hustší a kulatější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smtClean="0"/>
              <a:t>                          kontakt s močí, absorbce vody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smtClean="0"/>
              <a:t>                          menší než dlaždicové epitelie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smtClean="0"/>
              <a:t>                          možnost dvou jader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smtClean="0"/>
              <a:t>                          menší počet může být normální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smtClean="0"/>
              <a:t>                          velké množství  - infekce, léky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075613" cy="57213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cs-CZ" altLang="cs-CZ" sz="2400" b="1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400" b="1" smtClean="0"/>
              <a:t>Epitelie 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smtClean="0"/>
              <a:t>    </a:t>
            </a:r>
            <a:r>
              <a:rPr lang="cs-CZ" altLang="cs-CZ" sz="2400" smtClean="0">
                <a:solidFill>
                  <a:srgbClr val="8E0000"/>
                </a:solidFill>
              </a:rPr>
              <a:t>Renální tubulární  </a:t>
            </a:r>
            <a:r>
              <a:rPr lang="cs-CZ" altLang="cs-CZ" sz="2400" smtClean="0"/>
              <a:t>– významný nález, velmi zřídka               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při renální tubulární nekróze nebo virové infekci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malé, asi dvakrát větší než neutrofily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polyedrické, mají často excentrické ohraničené jádro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smtClean="0"/>
          </a:p>
          <a:p>
            <a:pPr eaLnBrk="1" hangingPunct="1">
              <a:lnSpc>
                <a:spcPct val="90000"/>
              </a:lnSpc>
            </a:pPr>
            <a:endParaRPr lang="cs-CZ" altLang="cs-CZ" sz="2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 smtClean="0"/>
              <a:t>Oválná tuková tělíska</a:t>
            </a:r>
            <a:r>
              <a:rPr lang="cs-CZ" altLang="cs-CZ" sz="2400" smtClean="0"/>
              <a:t> 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smtClean="0"/>
              <a:t> renální tubulární epitelie nebo makrofágy naplněné tukem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 při velké permeabilitě glomerulu - snížený albumin,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smtClean="0"/>
              <a:t>     zvýšená syntéza proteinů a lipoproteinů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/>
              <a:t>Válce: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smtClean="0">
                <a:solidFill>
                  <a:srgbClr val="8E0000"/>
                </a:solidFill>
              </a:rPr>
              <a:t>precipitací proteinu v tubulech ledvin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základ tvoří Tamm – Horsfallův glykoprotein, který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je sekretován z renálních tubulárních buňěk 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tvorbu válců podporuje -  kyselejší pH,  přítomnost větší koncentrace plasmových bílkovin,  dehydrataci organismu, náročná fyzické aktivitě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definovaná vnější linie, paralelní strany, zakulacené konce, tvar tubulu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úlomky válců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bez barvení pod mikroskopem špatně viditelné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fázová kontrastní mikroskopie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hyalinní, buněčné, granulované, tukové, voskové a směsné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ejmout0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0"/>
            <a:ext cx="7999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smtClean="0"/>
              <a:t>Analýza moče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2276475"/>
            <a:ext cx="8229600" cy="3849688"/>
          </a:xfrm>
        </p:spPr>
        <p:txBody>
          <a:bodyPr/>
          <a:lstStyle/>
          <a:p>
            <a:r>
              <a:rPr lang="cs-CZ" altLang="cs-CZ" sz="2800" b="1" smtClean="0"/>
              <a:t>Chemická analýza moče</a:t>
            </a:r>
          </a:p>
          <a:p>
            <a:endParaRPr lang="cs-CZ" altLang="cs-CZ" sz="2800" b="1" smtClean="0"/>
          </a:p>
          <a:p>
            <a:r>
              <a:rPr lang="cs-CZ" altLang="cs-CZ" sz="2800" b="1" smtClean="0"/>
              <a:t>Automatická morfologická analýza moče nebo mikroskopické vyšetření močového sedimentu </a:t>
            </a:r>
            <a:endParaRPr lang="cs-CZ" altLang="cs-CZ" sz="2800" smtClean="0"/>
          </a:p>
          <a:p>
            <a:endParaRPr lang="cs-CZ" altLang="cs-CZ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229600" cy="57213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 smtClean="0"/>
              <a:t>Hyalinní válce</a:t>
            </a:r>
            <a:r>
              <a:rPr lang="cs-CZ" altLang="cs-CZ" sz="2400" smtClean="0"/>
              <a:t> -  barví se světle růžově nebo světle modře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nález, který není patologický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objevují se v koncentrované kyselé moči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ve velkém počtu - záněty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úzké v důsledku otoku tubulů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 smtClean="0"/>
              <a:t>Buněčné válce</a:t>
            </a:r>
            <a:r>
              <a:rPr lang="cs-CZ" altLang="cs-CZ" sz="2400" smtClean="0"/>
              <a:t> – erytrocytární, leukocytární (granulocytární), z renálních tubulárních epitelií, bakteriální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patologický nález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smtClean="0"/>
              <a:t>Erytrocytární –při glomerulární nefritidě, nejkřehčí,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smtClean="0"/>
              <a:t>                            nalezeny vyjímečně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29600" cy="56499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    </a:t>
            </a:r>
            <a:r>
              <a:rPr lang="cs-CZ" altLang="cs-CZ" sz="2000" b="1" smtClean="0"/>
              <a:t>Leukocytární</a:t>
            </a:r>
            <a:r>
              <a:rPr lang="cs-CZ" altLang="cs-CZ" sz="2000" smtClean="0"/>
              <a:t> – nejčastěji z neutrofilů při zánětech a infekcích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    </a:t>
            </a:r>
            <a:r>
              <a:rPr lang="cs-CZ" altLang="cs-CZ" sz="2000" b="1" smtClean="0"/>
              <a:t>Z renálních tubulárních epitelií</a:t>
            </a:r>
            <a:r>
              <a:rPr lang="cs-CZ" altLang="cs-CZ" sz="2000" smtClean="0"/>
              <a:t> –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po otravě Hg nebo etylenglykolem, hepatitidě, kdy dochází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     k poškození tubulů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     Nelze-li určit částice  - válec  buněčný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     </a:t>
            </a:r>
            <a:r>
              <a:rPr lang="cs-CZ" altLang="cs-CZ" sz="2000" b="1" smtClean="0"/>
              <a:t>Přeměna válců: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po vytvoření nezůstávají ve stejném stavu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postupně se vyvíjí.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čím déle v ledvině (tlak), tím pozdější stádium válců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buňky v buněčných válcích postupně degenerují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zborcení, ztrátě buněčné membrány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tvorba granulí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granule podléhají další degeneraci, ztrátě struktury, válcová hmota zhoustne, zkřehne a zvoskovatí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29600" cy="56499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b="1" smtClean="0"/>
              <a:t>Granulované válce: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granule vznikají po rozbití buněčné membrány ve válci či tubulech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 malý počet  po intenzivní fyzické aktivitě (velký počet u otužilců)                          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větší počet je silně patologický.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obsahují agregované plasmatické proteiny,  fibrinogen, globuliny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nelze určit původ buňek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několik granulí - válce hyalinní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147050" cy="57213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smtClean="0"/>
              <a:t>Voskové válce</a:t>
            </a:r>
            <a:r>
              <a:rPr lang="cs-CZ" altLang="cs-CZ" sz="2400" smtClean="0"/>
              <a:t>  - nejzávažnější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při chronickém onemocnění ledvin  - válce renálního selhání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homogenní struktura, mohou přecházet ve válec jiného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smtClean="0"/>
              <a:t>    typu – např. granulovaný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nejširší, nepravidelné zlomené konce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vypovídají o poškození tubulů, obsahují částečky ledvin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smtClean="0"/>
              <a:t>Tukové válce</a:t>
            </a:r>
            <a:r>
              <a:rPr lang="cs-CZ" altLang="cs-CZ" sz="2400" smtClean="0"/>
              <a:t> – při silné renální dysfunkci, nefrotickém syndromu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v moči s pěnou, silně  zvýšenou CB a Alb, u diabetiků, po intoxikaci Hg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obsahují oválná tuková tělíska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speciálním barvením lze rozlišit převahu Chol či TG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smtClean="0"/>
              <a:t>Pseudoválce</a:t>
            </a:r>
            <a:r>
              <a:rPr lang="cs-CZ" altLang="cs-CZ" sz="2400" smtClean="0"/>
              <a:t> – např. vlákna hlenu, shluk buněk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49275"/>
            <a:ext cx="8229600" cy="5576888"/>
          </a:xfrm>
        </p:spPr>
        <p:txBody>
          <a:bodyPr/>
          <a:lstStyle/>
          <a:p>
            <a:pPr eaLnBrk="1" hangingPunct="1"/>
            <a:endParaRPr lang="cs-CZ" altLang="cs-CZ" sz="2800" b="1" smtClean="0"/>
          </a:p>
          <a:p>
            <a:pPr eaLnBrk="1" hangingPunct="1"/>
            <a:endParaRPr lang="cs-CZ" altLang="cs-CZ" sz="2800" b="1" smtClean="0"/>
          </a:p>
          <a:p>
            <a:pPr eaLnBrk="1" hangingPunct="1">
              <a:buFontTx/>
              <a:buNone/>
            </a:pPr>
            <a:r>
              <a:rPr lang="cs-CZ" altLang="cs-CZ" sz="2800" b="1" smtClean="0"/>
              <a:t>Krystaly a drť</a:t>
            </a:r>
            <a:r>
              <a:rPr lang="cs-CZ" altLang="cs-CZ" sz="2800" smtClean="0"/>
              <a:t>:</a:t>
            </a:r>
          </a:p>
          <a:p>
            <a:pPr eaLnBrk="1" hangingPunct="1">
              <a:buFontTx/>
              <a:buNone/>
            </a:pPr>
            <a:endParaRPr lang="cs-CZ" altLang="cs-CZ" sz="2800" smtClean="0"/>
          </a:p>
          <a:p>
            <a:pPr eaLnBrk="1" hangingPunct="1"/>
            <a:r>
              <a:rPr lang="cs-CZ" altLang="cs-CZ" sz="2800" smtClean="0"/>
              <a:t>nepříliš významný nález</a:t>
            </a:r>
          </a:p>
          <a:p>
            <a:pPr eaLnBrk="1" hangingPunct="1"/>
            <a:r>
              <a:rPr lang="cs-CZ" altLang="cs-CZ" sz="2800" smtClean="0"/>
              <a:t>oxaláty, kyselina močová, fosfáty a tripelfosfáty</a:t>
            </a:r>
          </a:p>
          <a:p>
            <a:pPr eaLnBrk="1" hangingPunct="1"/>
            <a:r>
              <a:rPr lang="cs-CZ" altLang="cs-CZ" sz="2800" smtClean="0"/>
              <a:t>vyjímečně lékové, bilirubinové, cystinové a myoglobulinové 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smtClean="0"/>
              <a:t>Barvený sediment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8E0000"/>
                </a:solidFill>
              </a:rPr>
              <a:t>Erytrocyty</a:t>
            </a:r>
            <a:r>
              <a:rPr lang="cs-CZ" altLang="cs-CZ" smtClean="0"/>
              <a:t> – růžová</a:t>
            </a:r>
          </a:p>
          <a:p>
            <a:pPr eaLnBrk="1" hangingPunct="1">
              <a:buFontTx/>
              <a:buNone/>
            </a:pPr>
            <a:r>
              <a:rPr lang="cs-CZ" altLang="cs-CZ" smtClean="0"/>
              <a:t>   V kyselé moči světle růžové, se vzrůstajícím pH až červenofialová</a:t>
            </a:r>
          </a:p>
          <a:p>
            <a:pPr eaLnBrk="1" hangingPunct="1"/>
            <a:r>
              <a:rPr lang="cs-CZ" altLang="cs-CZ" b="1" smtClean="0">
                <a:solidFill>
                  <a:srgbClr val="8E0000"/>
                </a:solidFill>
              </a:rPr>
              <a:t>Leukocyty</a:t>
            </a:r>
            <a:r>
              <a:rPr lang="cs-CZ" altLang="cs-CZ" smtClean="0"/>
              <a:t> – modré až modrofialové jádro</a:t>
            </a:r>
          </a:p>
          <a:p>
            <a:pPr eaLnBrk="1" hangingPunct="1">
              <a:buFontTx/>
              <a:buNone/>
            </a:pPr>
            <a:r>
              <a:rPr lang="cs-CZ" altLang="cs-CZ" smtClean="0"/>
              <a:t>   Leu s nepoškozenou cytoplasmatickou membránou neobarvené jádro, poškozené </a:t>
            </a:r>
          </a:p>
          <a:p>
            <a:pPr eaLnBrk="1" hangingPunct="1">
              <a:buFontTx/>
              <a:buNone/>
            </a:pPr>
            <a:r>
              <a:rPr lang="cs-CZ" altLang="cs-CZ" smtClean="0"/>
              <a:t>   výrazně modré, rozpadající se neobarvené jádro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smtClean="0"/>
              <a:t>Barvený sediment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b="1" smtClean="0">
                <a:solidFill>
                  <a:srgbClr val="800000"/>
                </a:solidFill>
              </a:rPr>
              <a:t>Epitelie</a:t>
            </a:r>
            <a:endParaRPr lang="cs-CZ" altLang="cs-CZ" sz="2800" smtClean="0">
              <a:solidFill>
                <a:srgbClr val="80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Dlaždicové epitelie – růžová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Přechodné – fialovo-růžové, někdy jádro tmavě fialové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Renální tubulární – fialovo-růžové, někdy jádro tmavě fialové</a:t>
            </a:r>
            <a:endParaRPr lang="cs-CZ" altLang="cs-CZ" sz="2800" b="1" u="sng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b="1" smtClean="0">
                <a:solidFill>
                  <a:srgbClr val="800000"/>
                </a:solidFill>
              </a:rPr>
              <a:t>Válce</a:t>
            </a:r>
            <a:endParaRPr lang="cs-CZ" altLang="cs-CZ" sz="2800" smtClean="0">
              <a:solidFill>
                <a:srgbClr val="80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Hyalinní – světle modré případně světle růžové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Buněčné, granulované – buňky či granula tmavě fialová či tmavě růžová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smtClean="0"/>
              <a:t>Barvený sediment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Krystaly – nebarví se </a:t>
            </a:r>
          </a:p>
          <a:p>
            <a:pPr eaLnBrk="1" hangingPunct="1"/>
            <a:r>
              <a:rPr lang="cs-CZ" altLang="cs-CZ" smtClean="0"/>
              <a:t>Drť – nebarví se, výjimečně nafialovělá</a:t>
            </a:r>
          </a:p>
          <a:p>
            <a:pPr eaLnBrk="1" hangingPunct="1"/>
            <a:r>
              <a:rPr lang="cs-CZ" altLang="cs-CZ" smtClean="0"/>
              <a:t>Bakterie – většinou modrá</a:t>
            </a:r>
          </a:p>
          <a:p>
            <a:pPr eaLnBrk="1" hangingPunct="1"/>
            <a:r>
              <a:rPr lang="cs-CZ" altLang="cs-CZ" smtClean="0"/>
              <a:t>Kvasinky – světlé</a:t>
            </a:r>
          </a:p>
          <a:p>
            <a:pPr eaLnBrk="1" hangingPunct="1"/>
            <a:r>
              <a:rPr lang="cs-CZ" altLang="cs-CZ" smtClean="0"/>
              <a:t>Tukové kapky - nažloutlé</a:t>
            </a:r>
          </a:p>
          <a:p>
            <a:pPr eaLnBrk="1" hangingPunct="1"/>
            <a:r>
              <a:rPr lang="cs-CZ" altLang="cs-CZ" smtClean="0"/>
              <a:t>Hlen – modrá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20713"/>
            <a:ext cx="8229600" cy="1223962"/>
          </a:xfrm>
        </p:spPr>
        <p:txBody>
          <a:bodyPr/>
          <a:lstStyle/>
          <a:p>
            <a:pPr eaLnBrk="1" hangingPunct="1"/>
            <a:r>
              <a:rPr lang="cs-CZ" altLang="cs-CZ" smtClean="0"/>
              <a:t>Urinalysis and Body Fluids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cs-CZ" altLang="cs-CZ" smtClean="0"/>
          </a:p>
          <a:p>
            <a:pPr eaLnBrk="1" hangingPunct="1">
              <a:buFontTx/>
              <a:buNone/>
            </a:pPr>
            <a:endParaRPr lang="cs-CZ" altLang="cs-CZ" smtClean="0"/>
          </a:p>
          <a:p>
            <a:pPr eaLnBrk="1" hangingPunct="1">
              <a:buFontTx/>
              <a:buNone/>
            </a:pPr>
            <a:r>
              <a:rPr lang="cs-CZ" altLang="cs-CZ" smtClean="0"/>
              <a:t>         K.M. Ringsrud, J.J. Linné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6" descr="sejmout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13" y="1008063"/>
            <a:ext cx="4630738" cy="341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27" descr="sejmout0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017588"/>
            <a:ext cx="4427537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smtClean="0"/>
              <a:t>Chemická analýza moče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cs-CZ" altLang="cs-CZ" sz="2400" smtClean="0"/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A</a:t>
            </a:r>
            <a:r>
              <a:rPr lang="cs-CZ" altLang="cs-CZ" sz="2400" smtClean="0"/>
              <a:t>utomatizace od 80. let minulého století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P</a:t>
            </a:r>
            <a:r>
              <a:rPr lang="cs-CZ" altLang="cs-CZ" sz="2400" smtClean="0"/>
              <a:t>řístroje využívají stanovení parametrů pomocí diagnostických proužků (suchá chemie)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S</a:t>
            </a:r>
            <a:r>
              <a:rPr lang="cs-CZ" altLang="cs-CZ" sz="2400" smtClean="0"/>
              <a:t>emikvantitativní stanovení bilirubinu, urobilinogenu, bílkoviny, ketonů, hemoglobinu, leukocytů, dusitanů, pH, glukosy a specifické hmotnosti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S</a:t>
            </a:r>
            <a:r>
              <a:rPr lang="cs-CZ" altLang="cs-CZ" sz="2400" smtClean="0"/>
              <a:t>tandardizace měřící procedury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N</a:t>
            </a:r>
            <a:r>
              <a:rPr lang="cs-CZ" altLang="cs-CZ" sz="2400" smtClean="0"/>
              <a:t>amáčení proužků x </a:t>
            </a:r>
            <a:r>
              <a:rPr lang="cs-CZ" altLang="cs-CZ" sz="2400" b="1" smtClean="0">
                <a:solidFill>
                  <a:srgbClr val="8E0000"/>
                </a:solidFill>
              </a:rPr>
              <a:t>pipetování na jednotlivé reakční zóny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analýza  na principu </a:t>
            </a:r>
            <a:r>
              <a:rPr lang="cs-CZ" altLang="cs-CZ" sz="2400" b="1" smtClean="0">
                <a:solidFill>
                  <a:srgbClr val="8E0000"/>
                </a:solidFill>
              </a:rPr>
              <a:t>reflexní fotometrie</a:t>
            </a:r>
            <a:r>
              <a:rPr lang="cs-CZ" altLang="cs-CZ" sz="2800" b="1" smtClean="0">
                <a:solidFill>
                  <a:srgbClr val="8E0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sejmout0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1484313"/>
            <a:ext cx="4418012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 descr="sejmout0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475" y="1484313"/>
            <a:ext cx="400685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765175"/>
            <a:ext cx="3127375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6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573463"/>
            <a:ext cx="6162675" cy="23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0"/>
            <a:ext cx="8486775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765175"/>
            <a:ext cx="31369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716338"/>
            <a:ext cx="6011862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sejmout0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088"/>
            <a:ext cx="4805363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 descr="sejmout0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608013"/>
            <a:ext cx="4486275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sejmout0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-23813"/>
            <a:ext cx="9109075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sejmout0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0"/>
            <a:ext cx="883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1700213"/>
            <a:ext cx="90074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sejmout0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7534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sejmout0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0"/>
            <a:ext cx="88058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3600" b="1" dirty="0">
                <a:solidFill>
                  <a:schemeClr val="tx2"/>
                </a:solidFill>
                <a:latin typeface="+mn-lt"/>
              </a:rPr>
              <a:t>Diagnostické proužky</a:t>
            </a:r>
          </a:p>
        </p:txBody>
      </p:sp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2339975" y="1773238"/>
            <a:ext cx="6346825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cs-CZ" altLang="cs-CZ" sz="2000">
                <a:latin typeface="Century Gothic" panose="020B0502020202020204" pitchFamily="34" charset="0"/>
              </a:rPr>
              <a:t>Matrice pro suchá činidla</a:t>
            </a:r>
            <a:r>
              <a:rPr lang="cs-CZ" altLang="cs-CZ" sz="2000" b="1">
                <a:latin typeface="Century Gothic" panose="020B0502020202020204" pitchFamily="34" charset="0"/>
              </a:rPr>
              <a:t>  - Impregnovaná vlákna</a:t>
            </a:r>
            <a:endParaRPr lang="cs-CZ" altLang="cs-CZ" sz="2000"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000"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latin typeface="Century Gothic" panose="020B0502020202020204" pitchFamily="34" charset="0"/>
              </a:rPr>
              <a:t>Analyzovaný vzorek (moč) je aplikován  na  povrch  pevné  fáze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b="1">
                <a:latin typeface="Century Gothic" panose="020B0502020202020204" pitchFamily="34" charset="0"/>
              </a:rPr>
              <a:t>Difunduje</a:t>
            </a:r>
            <a:r>
              <a:rPr lang="cs-CZ" altLang="cs-CZ" sz="2000">
                <a:latin typeface="Century Gothic" panose="020B0502020202020204" pitchFamily="34" charset="0"/>
              </a:rPr>
              <a:t> do její matrice a  </a:t>
            </a:r>
            <a:r>
              <a:rPr lang="cs-CZ" altLang="cs-CZ" sz="2000" b="1">
                <a:latin typeface="Century Gothic" panose="020B0502020202020204" pitchFamily="34" charset="0"/>
              </a:rPr>
              <a:t>rozpouští</a:t>
            </a:r>
            <a:r>
              <a:rPr lang="cs-CZ" altLang="cs-CZ" sz="2000">
                <a:latin typeface="Century Gothic" panose="020B0502020202020204" pitchFamily="34" charset="0"/>
              </a:rPr>
              <a:t>  suché  činidlo, které  je  v  matrici dispergováno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latin typeface="Century Gothic" panose="020B0502020202020204" pitchFamily="34" charset="0"/>
              </a:rPr>
              <a:t>Rozpuštěné </a:t>
            </a:r>
            <a:r>
              <a:rPr lang="cs-CZ" altLang="cs-CZ" sz="2000" b="1">
                <a:latin typeface="Century Gothic" panose="020B0502020202020204" pitchFamily="34" charset="0"/>
              </a:rPr>
              <a:t>činidlo reaguje s analyzovanou látkou</a:t>
            </a:r>
            <a:r>
              <a:rPr lang="cs-CZ" altLang="cs-CZ" sz="2000">
                <a:latin typeface="Century Gothic" panose="020B0502020202020204" pitchFamily="34" charset="0"/>
              </a:rPr>
              <a:t> za vzniku barevného produktu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latin typeface="Century Gothic" panose="020B0502020202020204" pitchFamily="34" charset="0"/>
              </a:rPr>
              <a:t>Výsledné zbarvení  na  povrchu pevné  fáze je sledováno vizuálně nebo instrumentálně</a:t>
            </a:r>
          </a:p>
        </p:txBody>
      </p:sp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89138"/>
            <a:ext cx="1914525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sejmout0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1616075"/>
            <a:ext cx="4746625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 descr="sejmout0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16075"/>
            <a:ext cx="4572000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sejmout00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0"/>
            <a:ext cx="843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sejmout0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412875"/>
            <a:ext cx="91344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sejmout0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603375"/>
            <a:ext cx="9132887" cy="391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sejmout0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0"/>
            <a:ext cx="7842250" cy="67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sejmout00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1068388"/>
            <a:ext cx="9151938" cy="471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sejmout0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5400"/>
            <a:ext cx="81835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15888"/>
            <a:ext cx="9021763" cy="355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5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3" y="3789363"/>
            <a:ext cx="3895725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14500"/>
          </a:xfrm>
        </p:spPr>
        <p:txBody>
          <a:bodyPr/>
          <a:lstStyle/>
          <a:p>
            <a:pPr eaLnBrk="1" hangingPunct="1"/>
            <a:r>
              <a:rPr lang="cs-CZ" altLang="cs-CZ" smtClean="0"/>
              <a:t>Ukázky z atlasu barvených preparátů dle Doc. Kouriho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76475"/>
            <a:ext cx="8229600" cy="3849688"/>
          </a:xfrm>
        </p:spPr>
        <p:txBody>
          <a:bodyPr/>
          <a:lstStyle/>
          <a:p>
            <a:pPr eaLnBrk="1" hangingPunct="1"/>
            <a:r>
              <a:rPr lang="cs-CZ" altLang="cs-CZ" smtClean="0"/>
              <a:t>Obrázek A – zorné pole v běžném mikroskopu</a:t>
            </a:r>
          </a:p>
          <a:p>
            <a:pPr eaLnBrk="1" hangingPunct="1"/>
            <a:endParaRPr lang="cs-CZ" altLang="cs-CZ" smtClean="0"/>
          </a:p>
          <a:p>
            <a:pPr eaLnBrk="1" hangingPunct="1"/>
            <a:r>
              <a:rPr lang="cs-CZ" altLang="cs-CZ" smtClean="0"/>
              <a:t>Obrázek B – zorné pole s fázově kontrastní optikou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170487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516563"/>
            <a:ext cx="8229600" cy="865187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Granulocytv  (šipka a) s vícelaločnatými (segmentovanými) jádry Hyalinní válce a bakterie (šipka b)  Rozdíl ve viditelnosti bakteríi </a:t>
            </a:r>
            <a:r>
              <a:rPr lang="cs-CZ" altLang="cs-CZ" smtClean="0"/>
              <a:t> </a:t>
            </a:r>
          </a:p>
        </p:txBody>
      </p:sp>
      <p:pic>
        <p:nvPicPr>
          <p:cNvPr id="62468" name="Picture 4" descr="sejmout00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7629525" cy="502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3600" b="1" dirty="0">
                <a:solidFill>
                  <a:schemeClr val="tx2"/>
                </a:solidFill>
                <a:latin typeface="+mn-lt"/>
              </a:rPr>
              <a:t>Celulózová impregnovaná vlákna</a:t>
            </a: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457200" y="1628775"/>
            <a:ext cx="822960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altLang="cs-CZ" sz="2400" b="1" dirty="0">
                <a:latin typeface="Century Gothic" panose="020B0502020202020204" pitchFamily="34" charset="0"/>
              </a:rPr>
              <a:t>Celulózová matrice</a:t>
            </a:r>
            <a:r>
              <a:rPr lang="cs-CZ" altLang="cs-CZ" sz="2400" dirty="0">
                <a:latin typeface="Century Gothic" panose="020B0502020202020204" pitchFamily="34" charset="0"/>
              </a:rPr>
              <a:t> (firma Bayer – Siemens) porézní či polopropustná</a:t>
            </a:r>
          </a:p>
          <a:p>
            <a:pPr eaLnBrk="1" hangingPunct="1">
              <a:defRPr/>
            </a:pPr>
            <a:endParaRPr lang="cs-CZ" altLang="cs-CZ" sz="2400" dirty="0">
              <a:latin typeface="Century Gothic" panose="020B0502020202020204" pitchFamily="34" charset="0"/>
            </a:endParaRPr>
          </a:p>
          <a:p>
            <a:pPr eaLnBrk="1" hangingPunct="1">
              <a:defRPr/>
            </a:pPr>
            <a:r>
              <a:rPr lang="cs-CZ" altLang="cs-CZ" sz="2400" dirty="0">
                <a:latin typeface="Century Gothic" panose="020B0502020202020204" pitchFamily="34" charset="0"/>
              </a:rPr>
              <a:t>Reagencie v suché formě distribuovány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400" dirty="0">
                <a:latin typeface="Century Gothic" panose="020B0502020202020204" pitchFamily="34" charset="0"/>
              </a:rPr>
              <a:t>   </a:t>
            </a:r>
            <a:r>
              <a:rPr lang="cs-CZ" altLang="cs-CZ" sz="2400" b="1" dirty="0">
                <a:latin typeface="Century Gothic" panose="020B0502020202020204" pitchFamily="34" charset="0"/>
              </a:rPr>
              <a:t>- do matrice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400" b="1" dirty="0">
                <a:latin typeface="Century Gothic" panose="020B0502020202020204" pitchFamily="34" charset="0"/>
              </a:rPr>
              <a:t>   - na povrchu matrice</a:t>
            </a:r>
          </a:p>
          <a:p>
            <a:pPr eaLnBrk="1" hangingPunct="1">
              <a:buFontTx/>
              <a:buNone/>
              <a:defRPr/>
            </a:pPr>
            <a:endParaRPr lang="cs-CZ" altLang="cs-CZ" sz="2400" b="1" dirty="0">
              <a:latin typeface="Century Gothic" panose="020B0502020202020204" pitchFamily="34" charset="0"/>
            </a:endParaRPr>
          </a:p>
          <a:p>
            <a:pPr eaLnBrk="1" hangingPunct="1">
              <a:defRPr/>
            </a:pPr>
            <a:r>
              <a:rPr lang="cs-CZ" altLang="cs-CZ" sz="2400" dirty="0">
                <a:latin typeface="Century Gothic" panose="020B0502020202020204" pitchFamily="34" charset="0"/>
              </a:rPr>
              <a:t>Postupná impregnace a </a:t>
            </a:r>
            <a:r>
              <a:rPr lang="cs-CZ" altLang="cs-CZ" sz="2400" dirty="0" err="1">
                <a:latin typeface="Century Gothic" panose="020B0502020202020204" pitchFamily="34" charset="0"/>
              </a:rPr>
              <a:t>zasoušení</a:t>
            </a:r>
            <a:r>
              <a:rPr lang="cs-CZ" altLang="cs-CZ" sz="2400" dirty="0">
                <a:latin typeface="Century Gothic" panose="020B0502020202020204" pitchFamily="34" charset="0"/>
              </a:rPr>
              <a:t> jednotlivých činidel</a:t>
            </a:r>
          </a:p>
          <a:p>
            <a:pPr eaLnBrk="1" hangingPunct="1">
              <a:defRPr/>
            </a:pPr>
            <a:endParaRPr lang="cs-CZ" altLang="cs-CZ" sz="2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eaLnBrk="1" hangingPunct="1">
              <a:defRPr/>
            </a:pPr>
            <a:r>
              <a:rPr lang="cs-CZ" altLang="cs-CZ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Činidla oddělena</a:t>
            </a:r>
            <a:r>
              <a:rPr lang="cs-CZ" altLang="cs-CZ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separační vrstvou polymeru (ta při hydrataci praskne)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170487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516563"/>
            <a:ext cx="8229600" cy="8651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mtClean="0"/>
              <a:t>   Lymfocyt (šipka) - téměř celá buňka je vyplněna jádrem Erytrocyty </a:t>
            </a:r>
          </a:p>
        </p:txBody>
      </p:sp>
      <p:pic>
        <p:nvPicPr>
          <p:cNvPr id="63492" name="Picture 4" descr="sejmout00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7361237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170487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516563"/>
            <a:ext cx="8229600" cy="8651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mtClean="0"/>
              <a:t>   </a:t>
            </a:r>
            <a:r>
              <a:rPr lang="cs-CZ" altLang="cs-CZ" sz="2800" smtClean="0"/>
              <a:t>Makrofág, Ery</a:t>
            </a:r>
          </a:p>
          <a:p>
            <a:pPr eaLnBrk="1" hangingPunct="1">
              <a:buFontTx/>
              <a:buNone/>
            </a:pPr>
            <a:r>
              <a:rPr lang="cs-CZ" altLang="cs-CZ" sz="2800" smtClean="0"/>
              <a:t>   V jádře je často vidět nepravidelný chromatin. </a:t>
            </a:r>
          </a:p>
        </p:txBody>
      </p:sp>
      <p:pic>
        <p:nvPicPr>
          <p:cNvPr id="64516" name="Picture 4" descr="sejmout00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60350"/>
            <a:ext cx="7259637" cy="505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170487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516563"/>
            <a:ext cx="8229600" cy="8651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mtClean="0"/>
              <a:t>   </a:t>
            </a:r>
            <a:r>
              <a:rPr lang="cs-CZ" altLang="cs-CZ" sz="2400" smtClean="0"/>
              <a:t>Močové akantocyty (šipka) - dysmorfní erytrocyty -puchýřky pučící z buněčného povrchu. Podíl 5% akantocytů či větší  - renální původ krvácení. </a:t>
            </a:r>
          </a:p>
        </p:txBody>
      </p:sp>
      <p:pic>
        <p:nvPicPr>
          <p:cNvPr id="65540" name="Picture 4" descr="sejmout00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33375"/>
            <a:ext cx="7370763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170487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516563"/>
            <a:ext cx="8229600" cy="8651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mtClean="0"/>
              <a:t>   </a:t>
            </a:r>
            <a:r>
              <a:rPr lang="cs-CZ" altLang="cs-CZ" sz="2400" smtClean="0"/>
              <a:t>Buňka dlaždicového epitelu a dvě tubulární buňky (šipka) ukazují rozdíl ve velikosti. </a:t>
            </a:r>
          </a:p>
        </p:txBody>
      </p:sp>
      <p:pic>
        <p:nvPicPr>
          <p:cNvPr id="66564" name="Picture 4" descr="sejmout00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7397750" cy="529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170487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516563"/>
            <a:ext cx="8229600" cy="8651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mtClean="0"/>
              <a:t>   </a:t>
            </a:r>
            <a:r>
              <a:rPr lang="cs-CZ" altLang="cs-CZ" sz="1600" smtClean="0"/>
              <a:t>Rozdíl mezi buňkou tubulárního epitelu (šipka a) ( granul. cytoplazma uvnitř hyal. válce), buňkami přechodného epitelu (šipka b) (jemně granulované, jasné jádro) a velkou buňkou dlaždicového epitelu (světlá cytoplazma, degenerované jádro)</a:t>
            </a:r>
            <a:endParaRPr lang="cs-CZ" altLang="cs-CZ" smtClean="0"/>
          </a:p>
        </p:txBody>
      </p:sp>
      <p:pic>
        <p:nvPicPr>
          <p:cNvPr id="67588" name="Picture 4" descr="sejmout00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04813"/>
            <a:ext cx="7397750" cy="49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170487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516563"/>
            <a:ext cx="8229600" cy="8651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mtClean="0"/>
              <a:t>   </a:t>
            </a:r>
            <a:r>
              <a:rPr lang="cs-CZ" altLang="cs-CZ" sz="2800" smtClean="0"/>
              <a:t>Karcinom buněk přechodného epitelu s atypickými epitelovými buňkami</a:t>
            </a:r>
          </a:p>
        </p:txBody>
      </p:sp>
      <p:pic>
        <p:nvPicPr>
          <p:cNvPr id="68612" name="Picture 4" descr="sejmout00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33375"/>
            <a:ext cx="6858000" cy="488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170487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516563"/>
            <a:ext cx="8229600" cy="8651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mtClean="0"/>
              <a:t>   </a:t>
            </a:r>
            <a:r>
              <a:rPr lang="cs-CZ" altLang="cs-CZ" sz="2400" smtClean="0"/>
              <a:t>Buňky tubulárního epitelu uvnitř hyalinního válce</a:t>
            </a:r>
          </a:p>
        </p:txBody>
      </p:sp>
      <p:pic>
        <p:nvPicPr>
          <p:cNvPr id="69636" name="Picture 4" descr="sejmout00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33375"/>
            <a:ext cx="6899275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170487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516563"/>
            <a:ext cx="8229600" cy="8651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mtClean="0"/>
              <a:t>   </a:t>
            </a:r>
            <a:r>
              <a:rPr lang="cs-CZ" altLang="cs-CZ" sz="2400" smtClean="0"/>
              <a:t>Válec Ery, granulocyty - erytrocyty, granulocyty (šipka) (segmentovaná jádra)</a:t>
            </a:r>
          </a:p>
        </p:txBody>
      </p:sp>
      <p:pic>
        <p:nvPicPr>
          <p:cNvPr id="70660" name="Picture 4" descr="sejmout00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33375"/>
            <a:ext cx="6858000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170487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516563"/>
            <a:ext cx="8229600" cy="8651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mtClean="0"/>
              <a:t>  </a:t>
            </a:r>
            <a:r>
              <a:rPr lang="cs-CZ" altLang="cs-CZ" sz="2400" smtClean="0"/>
              <a:t>Válec s erytrocyty - renální hematurie</a:t>
            </a:r>
          </a:p>
          <a:p>
            <a:pPr eaLnBrk="1" hangingPunct="1">
              <a:buFontTx/>
              <a:buNone/>
            </a:pPr>
            <a:r>
              <a:rPr lang="cs-CZ" altLang="cs-CZ" sz="2400" smtClean="0"/>
              <a:t>   Rozdílnosti ve velikosti </a:t>
            </a:r>
            <a:r>
              <a:rPr lang="cs-CZ" altLang="cs-CZ" sz="2400" b="1" smtClean="0"/>
              <a:t>a </a:t>
            </a:r>
            <a:r>
              <a:rPr lang="cs-CZ" altLang="cs-CZ" sz="2400" smtClean="0"/>
              <a:t>tvaru mezi erytrocyty, dysmorfie</a:t>
            </a:r>
            <a:r>
              <a:rPr lang="cs-CZ" altLang="cs-CZ" smtClean="0"/>
              <a:t> </a:t>
            </a:r>
          </a:p>
        </p:txBody>
      </p:sp>
      <p:pic>
        <p:nvPicPr>
          <p:cNvPr id="71684" name="Picture 4" descr="sejmout00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33375"/>
            <a:ext cx="6858000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170487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516563"/>
            <a:ext cx="8229600" cy="8651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mtClean="0"/>
              <a:t>   </a:t>
            </a:r>
            <a:r>
              <a:rPr lang="cs-CZ" altLang="cs-CZ" sz="2400" smtClean="0"/>
              <a:t>Válec z renálních tubulárních buněk</a:t>
            </a:r>
          </a:p>
          <a:p>
            <a:pPr eaLnBrk="1" hangingPunct="1">
              <a:buFontTx/>
              <a:buNone/>
            </a:pPr>
            <a:r>
              <a:rPr lang="cs-CZ" altLang="cs-CZ" sz="2400" smtClean="0"/>
              <a:t>    Několik červených krvinek (šipka) vně válce</a:t>
            </a:r>
          </a:p>
        </p:txBody>
      </p:sp>
      <p:pic>
        <p:nvPicPr>
          <p:cNvPr id="72708" name="Picture 4" descr="sejmout00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04813"/>
            <a:ext cx="6821487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3600" b="1" dirty="0">
                <a:solidFill>
                  <a:schemeClr val="tx2"/>
                </a:solidFill>
                <a:latin typeface="+mn-lt"/>
              </a:rPr>
              <a:t>Reflexní fotometrie</a:t>
            </a:r>
          </a:p>
        </p:txBody>
      </p:sp>
      <p:pic>
        <p:nvPicPr>
          <p:cNvPr id="921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1387475"/>
            <a:ext cx="5545138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1743075" y="40973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9221" name="Text Box 13"/>
          <p:cNvSpPr txBox="1">
            <a:spLocks noChangeArrowheads="1"/>
          </p:cNvSpPr>
          <p:nvPr/>
        </p:nvSpPr>
        <p:spPr bwMode="auto">
          <a:xfrm>
            <a:off x="1203325" y="4425950"/>
            <a:ext cx="7329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/>
          </a:p>
        </p:txBody>
      </p:sp>
      <p:sp>
        <p:nvSpPr>
          <p:cNvPr id="9222" name="Text Box 14"/>
          <p:cNvSpPr txBox="1">
            <a:spLocks noChangeArrowheads="1"/>
          </p:cNvSpPr>
          <p:nvPr/>
        </p:nvSpPr>
        <p:spPr bwMode="auto">
          <a:xfrm>
            <a:off x="323850" y="3860800"/>
            <a:ext cx="8569325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entury Gothic" panose="020B0502020202020204" pitchFamily="34" charset="0"/>
              </a:rPr>
              <a:t>Impregnovaná vlákna mají vysokou opacitu (neprůhlednost)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latin typeface="Century Gothic" panose="020B0502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entury Gothic" panose="020B0502020202020204" pitchFamily="34" charset="0"/>
              </a:rPr>
              <a:t>Ke stanovení jejich zbarvení nutno využít reflexní fotometrii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entury Gothic" panose="020B0502020202020204" pitchFamily="34" charset="0"/>
              </a:rPr>
              <a:t>   - měření ze stejné strany jako nanesen vzorek, ale na jiném místě (Roche, vhodné i pro plnou krev – přístroj Reflotron)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entury Gothic" panose="020B0502020202020204" pitchFamily="34" charset="0"/>
              </a:rPr>
              <a:t>   - měření z opačné strany než aplikován vzorek (vícevrstvé filmy)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170487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516563"/>
            <a:ext cx="8229600" cy="8651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1200" smtClean="0"/>
              <a:t>       </a:t>
            </a:r>
            <a:r>
              <a:rPr lang="cs-CZ" altLang="cs-CZ" sz="2400" smtClean="0"/>
              <a:t>Bakteriální válce - bakterie infikovaly ledviny. Pozor na záměnu s granulovaným válcem. Jasné tyčky (šipka) na jednom konci válce. </a:t>
            </a:r>
            <a:br>
              <a:rPr lang="cs-CZ" altLang="cs-CZ" sz="2400" smtClean="0"/>
            </a:br>
            <a:r>
              <a:rPr lang="cs-CZ" altLang="cs-CZ" smtClean="0"/>
              <a:t/>
            </a:r>
            <a:br>
              <a:rPr lang="cs-CZ" altLang="cs-CZ" smtClean="0"/>
            </a:br>
            <a:endParaRPr lang="cs-CZ" altLang="cs-CZ" smtClean="0"/>
          </a:p>
        </p:txBody>
      </p:sp>
      <p:pic>
        <p:nvPicPr>
          <p:cNvPr id="73732" name="Picture 4" descr="sejmout00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04813"/>
            <a:ext cx="6821488" cy="505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170487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516563"/>
            <a:ext cx="8229600" cy="8651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mtClean="0"/>
              <a:t>   </a:t>
            </a:r>
            <a:r>
              <a:rPr lang="cs-CZ" altLang="cs-CZ" sz="1800" smtClean="0"/>
              <a:t>Granulovaný válec - degenerace buněk— granulární srážení nebuněčného organického materiálu v renálním tubulu. Tubulární buňka již nemá plazmat. membránu. </a:t>
            </a:r>
          </a:p>
        </p:txBody>
      </p:sp>
      <p:pic>
        <p:nvPicPr>
          <p:cNvPr id="74756" name="Picture 4" descr="sejmout00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33375"/>
            <a:ext cx="7091363" cy="512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170487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516563"/>
            <a:ext cx="8229600" cy="8651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400" smtClean="0"/>
              <a:t>Voskový válec s ulomeným koncem</a:t>
            </a:r>
          </a:p>
        </p:txBody>
      </p:sp>
      <p:pic>
        <p:nvPicPr>
          <p:cNvPr id="75780" name="Picture 4" descr="sejmout00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33375"/>
            <a:ext cx="7434262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170487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516563"/>
            <a:ext cx="8229600" cy="8651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1200" smtClean="0"/>
              <a:t> </a:t>
            </a:r>
            <a:r>
              <a:rPr lang="cs-CZ" altLang="cs-CZ" sz="2400" smtClean="0"/>
              <a:t>Kousek toaletního papíru  </a:t>
            </a:r>
          </a:p>
          <a:p>
            <a:pPr eaLnBrk="1" hangingPunct="1">
              <a:buFontTx/>
              <a:buNone/>
            </a:pPr>
            <a:r>
              <a:rPr lang="cs-CZ" altLang="cs-CZ" sz="2400" smtClean="0"/>
              <a:t>Ostré hrany a zalomené konce</a:t>
            </a:r>
          </a:p>
        </p:txBody>
      </p:sp>
      <p:pic>
        <p:nvPicPr>
          <p:cNvPr id="76804" name="Picture 4" descr="sejmout00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33375"/>
            <a:ext cx="7227888" cy="505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170487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516563"/>
            <a:ext cx="8229600" cy="8651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400" smtClean="0"/>
              <a:t>Bakterie a buňky kvasinek (šipka)</a:t>
            </a:r>
          </a:p>
        </p:txBody>
      </p:sp>
      <p:pic>
        <p:nvPicPr>
          <p:cNvPr id="77828" name="Picture 4" descr="sejmout00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60350"/>
            <a:ext cx="7227887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170487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516563"/>
            <a:ext cx="8229600" cy="8651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400" smtClean="0"/>
              <a:t>    </a:t>
            </a:r>
            <a:r>
              <a:rPr lang="cs-CZ" altLang="cs-CZ" sz="2000" smtClean="0"/>
              <a:t>Tukový válec - kapénky tuku - ve fázovém kontrastu  jako světlé skvrny - lipidurie (obvykle naznačující glomerulární chorobu) </a:t>
            </a:r>
          </a:p>
        </p:txBody>
      </p:sp>
      <p:pic>
        <p:nvPicPr>
          <p:cNvPr id="78852" name="Picture 4" descr="sejmout00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60350"/>
            <a:ext cx="7023100" cy="529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Nadpis 1"/>
          <p:cNvSpPr>
            <a:spLocks noGrp="1"/>
          </p:cNvSpPr>
          <p:nvPr>
            <p:ph type="title"/>
          </p:nvPr>
        </p:nvSpPr>
        <p:spPr>
          <a:xfrm>
            <a:off x="457200" y="1341438"/>
            <a:ext cx="8229600" cy="2592387"/>
          </a:xfrm>
        </p:spPr>
        <p:txBody>
          <a:bodyPr/>
          <a:lstStyle/>
          <a:p>
            <a:r>
              <a:rPr lang="cs-CZ" altLang="cs-CZ" b="1" smtClean="0"/>
              <a:t>Speciální nálezy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5175"/>
          </a:xfrm>
        </p:spPr>
        <p:txBody>
          <a:bodyPr/>
          <a:lstStyle/>
          <a:p>
            <a:r>
              <a:rPr lang="cs-CZ" altLang="cs-CZ" b="1" smtClean="0"/>
              <a:t>Tyrozin</a:t>
            </a:r>
            <a:endParaRPr lang="cs-CZ" altLang="cs-CZ" smtClean="0"/>
          </a:p>
        </p:txBody>
      </p:sp>
      <p:pic>
        <p:nvPicPr>
          <p:cNvPr id="80899" name="Picture 2" descr="C:\Users\27232\Documents\moc\Pacienti\Tyrozin\PC0503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5175"/>
          </a:xfrm>
        </p:spPr>
        <p:txBody>
          <a:bodyPr/>
          <a:lstStyle/>
          <a:p>
            <a:r>
              <a:rPr lang="cs-CZ" altLang="cs-CZ" b="1" smtClean="0"/>
              <a:t>Tyrozin</a:t>
            </a:r>
          </a:p>
        </p:txBody>
      </p:sp>
      <p:pic>
        <p:nvPicPr>
          <p:cNvPr id="81923" name="Picture 2" descr="C:\Users\27232\Documents\moc\Pacienti\Tyrozin\PC0503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Nadpis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635000"/>
          </a:xfrm>
        </p:spPr>
        <p:txBody>
          <a:bodyPr/>
          <a:lstStyle/>
          <a:p>
            <a:r>
              <a:rPr lang="cs-CZ" altLang="cs-CZ" b="1" smtClean="0">
                <a:solidFill>
                  <a:schemeClr val="tx1"/>
                </a:solidFill>
              </a:rPr>
              <a:t>Pylová zrna</a:t>
            </a:r>
          </a:p>
        </p:txBody>
      </p:sp>
      <p:pic>
        <p:nvPicPr>
          <p:cNvPr id="82947" name="Picture 2" descr="C:\Users\27232\Documents\moc\Pacienti\Pyl\PC0604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5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68413"/>
          </a:xfrm>
        </p:spPr>
        <p:txBody>
          <a:bodyPr/>
          <a:lstStyle/>
          <a:p>
            <a:pPr eaLnBrk="1" hangingPunct="1"/>
            <a:r>
              <a:rPr lang="cs-CZ" altLang="cs-CZ" sz="3600" b="1" smtClean="0">
                <a:cs typeface="Arial" panose="020B0604020202020204" pitchFamily="34" charset="0"/>
              </a:rPr>
              <a:t>Chemická analýza moče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800" b="1" smtClean="0"/>
              <a:t>Reflexní fotometrie:</a:t>
            </a:r>
          </a:p>
          <a:p>
            <a:pPr eaLnBrk="1" hangingPunct="1"/>
            <a:r>
              <a:rPr lang="cs-CZ" altLang="cs-CZ" sz="2400" smtClean="0"/>
              <a:t>zdroj světla - </a:t>
            </a:r>
            <a:r>
              <a:rPr lang="cs-CZ" altLang="cs-CZ" sz="2400" b="1" smtClean="0">
                <a:solidFill>
                  <a:srgbClr val="8E0000"/>
                </a:solidFill>
              </a:rPr>
              <a:t>světlo emitující diody</a:t>
            </a:r>
          </a:p>
          <a:p>
            <a:pPr eaLnBrk="1" hangingPunct="1"/>
            <a:r>
              <a:rPr lang="cs-CZ" altLang="cs-CZ" sz="2400" smtClean="0"/>
              <a:t>emitují světlo o různých přesně definovaných vlnových délkách – světlo pak dopadá v různých úhlech na reagenční zóny diagnostického proužku </a:t>
            </a:r>
          </a:p>
          <a:p>
            <a:pPr eaLnBrk="1" hangingPunct="1"/>
            <a:r>
              <a:rPr lang="cs-CZ" altLang="cs-CZ" sz="2400" b="1" smtClean="0">
                <a:solidFill>
                  <a:srgbClr val="8E0000"/>
                </a:solidFill>
              </a:rPr>
              <a:t>světlo je odráženo na fotodiodu</a:t>
            </a:r>
            <a:r>
              <a:rPr lang="cs-CZ" altLang="cs-CZ" sz="2400" b="1" smtClean="0">
                <a:solidFill>
                  <a:schemeClr val="tx2"/>
                </a:solidFill>
              </a:rPr>
              <a:t> </a:t>
            </a:r>
            <a:r>
              <a:rPr lang="cs-CZ" altLang="cs-CZ" sz="2400" smtClean="0"/>
              <a:t>, která slouží jako detektor</a:t>
            </a:r>
          </a:p>
          <a:p>
            <a:pPr eaLnBrk="1" hangingPunct="1"/>
            <a:r>
              <a:rPr lang="cs-CZ" altLang="cs-CZ" sz="2400" smtClean="0"/>
              <a:t>intenzita odraženého světla závisí na vybarvení reakční zóny (od bílé zóny se odráží prakticky 100%, čím tmavší zóna, tím víc světla je absorbováno)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/>
          <a:lstStyle/>
          <a:p>
            <a:r>
              <a:rPr lang="cs-CZ" altLang="cs-CZ" b="1" smtClean="0">
                <a:solidFill>
                  <a:schemeClr val="tx1"/>
                </a:solidFill>
              </a:rPr>
              <a:t>Pylová zrna</a:t>
            </a:r>
            <a:endParaRPr lang="cs-CZ" altLang="cs-CZ" smtClean="0"/>
          </a:p>
        </p:txBody>
      </p:sp>
      <p:pic>
        <p:nvPicPr>
          <p:cNvPr id="83971" name="Picture 2" descr="C:\Users\27232\Documents\moc\Pacienti\Pyl\PC0603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FFFFFF"/>
            </a:gs>
            <a:gs pos="94000">
              <a:srgbClr val="FFFFFF"/>
            </a:gs>
            <a:gs pos="100000">
              <a:srgbClr val="7676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text 2"/>
          <p:cNvSpPr>
            <a:spLocks noGrp="1"/>
          </p:cNvSpPr>
          <p:nvPr>
            <p:ph type="body" idx="1"/>
          </p:nvPr>
        </p:nvSpPr>
        <p:spPr>
          <a:xfrm>
            <a:off x="395288" y="4941888"/>
            <a:ext cx="8424862" cy="1295400"/>
          </a:xfrm>
        </p:spPr>
        <p:txBody>
          <a:bodyPr/>
          <a:lstStyle/>
          <a:p>
            <a:r>
              <a:rPr lang="cs-CZ" altLang="cs-CZ" sz="2400" b="1" smtClean="0"/>
              <a:t>Elportál, MU Brno:</a:t>
            </a:r>
          </a:p>
          <a:p>
            <a:r>
              <a:rPr lang="cs-CZ" altLang="cs-CZ" sz="2800" u="sng" smtClean="0">
                <a:hlinkClick r:id="rId3"/>
              </a:rPr>
              <a:t>         http://elportal.cz/publikace/vysetreni-moce</a:t>
            </a:r>
            <a:endParaRPr lang="cs-CZ" altLang="cs-CZ" sz="2800" smtClean="0"/>
          </a:p>
        </p:txBody>
      </p:sp>
      <p:sp>
        <p:nvSpPr>
          <p:cNvPr id="4" name="Zaoblený obdélník 3"/>
          <p:cNvSpPr/>
          <p:nvPr/>
        </p:nvSpPr>
        <p:spPr>
          <a:xfrm>
            <a:off x="360363" y="981075"/>
            <a:ext cx="8351837" cy="37433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cs-CZ" b="1" dirty="0">
                <a:solidFill>
                  <a:schemeClr val="tx1"/>
                </a:solidFill>
                <a:latin typeface="+mj-lt"/>
              </a:rPr>
              <a:t>Mikroskopické vyšetření moče </a:t>
            </a:r>
          </a:p>
          <a:p>
            <a:pPr eaLnBrk="1" hangingPunct="1">
              <a:defRPr/>
            </a:pPr>
            <a:endParaRPr lang="cs-CZ" sz="1400" b="1" dirty="0">
              <a:solidFill>
                <a:schemeClr val="tx1"/>
              </a:solidFill>
              <a:latin typeface="+mj-lt"/>
            </a:endParaRPr>
          </a:p>
          <a:p>
            <a:pPr eaLnBrk="1" hangingPunct="1">
              <a:defRPr/>
            </a:pPr>
            <a:r>
              <a:rPr lang="cs-CZ" sz="1400" b="1" dirty="0">
                <a:solidFill>
                  <a:schemeClr val="tx1"/>
                </a:solidFill>
                <a:latin typeface="+mj-lt"/>
              </a:rPr>
              <a:t>Autoři:</a:t>
            </a:r>
            <a:r>
              <a:rPr lang="cs-CZ" sz="1400" b="1" i="1" dirty="0">
                <a:solidFill>
                  <a:schemeClr val="tx1"/>
                </a:solidFill>
                <a:latin typeface="+mj-lt"/>
              </a:rPr>
              <a:t> Miroslava </a:t>
            </a:r>
            <a:r>
              <a:rPr lang="cs-CZ" sz="1400" b="1" i="1" dirty="0" err="1">
                <a:solidFill>
                  <a:schemeClr val="tx1"/>
                </a:solidFill>
                <a:latin typeface="+mj-lt"/>
              </a:rPr>
              <a:t>Beňovská</a:t>
            </a:r>
            <a:r>
              <a:rPr lang="cs-CZ" sz="1400" b="1" i="1" dirty="0">
                <a:solidFill>
                  <a:schemeClr val="tx1"/>
                </a:solidFill>
                <a:latin typeface="+mj-lt"/>
              </a:rPr>
              <a:t>, Ondřej Wiewiorka, Jana Tůmová</a:t>
            </a:r>
          </a:p>
          <a:p>
            <a:pPr eaLnBrk="1" hangingPunct="1">
              <a:defRPr/>
            </a:pPr>
            <a:endParaRPr lang="cs-CZ" sz="1400" b="1" i="1" dirty="0">
              <a:solidFill>
                <a:schemeClr val="tx1"/>
              </a:solidFill>
              <a:latin typeface="+mj-lt"/>
            </a:endParaRPr>
          </a:p>
          <a:p>
            <a:pPr eaLnBrk="1" hangingPunct="1">
              <a:defRPr/>
            </a:pPr>
            <a:r>
              <a:rPr lang="cs-CZ" sz="1400" i="1" dirty="0">
                <a:solidFill>
                  <a:srgbClr val="000000"/>
                </a:solidFill>
                <a:latin typeface="+mj-lt"/>
              </a:rPr>
              <a:t>Oddělení klinické biochemie FN Brno; Katedra laboratorních metod LF MU</a:t>
            </a:r>
          </a:p>
          <a:p>
            <a:pPr eaLnBrk="1" hangingPunct="1">
              <a:defRPr/>
            </a:pPr>
            <a:endParaRPr lang="cs-CZ" sz="1400" b="1" i="1" dirty="0">
              <a:solidFill>
                <a:schemeClr val="tx1"/>
              </a:solidFill>
              <a:latin typeface="+mj-lt"/>
            </a:endParaRPr>
          </a:p>
          <a:p>
            <a:pPr eaLnBrk="1" hangingPunct="1">
              <a:defRPr/>
            </a:pPr>
            <a:r>
              <a:rPr lang="cs-CZ" sz="1400" b="1" dirty="0">
                <a:solidFill>
                  <a:schemeClr val="tx1"/>
                </a:solidFill>
                <a:latin typeface="+mj-lt"/>
              </a:rPr>
              <a:t>		</a:t>
            </a:r>
            <a:r>
              <a:rPr lang="en-US" sz="1400" b="1" dirty="0">
                <a:solidFill>
                  <a:schemeClr val="tx1"/>
                </a:solidFill>
                <a:latin typeface="+mj-lt"/>
              </a:rPr>
              <a:t>- </a:t>
            </a:r>
            <a:r>
              <a:rPr lang="cs-CZ" sz="1400" b="1" dirty="0">
                <a:solidFill>
                  <a:schemeClr val="tx1"/>
                </a:solidFill>
                <a:latin typeface="+mj-lt"/>
              </a:rPr>
              <a:t>Mikroskopické nálezy barveného sedimentu</a:t>
            </a:r>
          </a:p>
          <a:p>
            <a:pPr eaLnBrk="1" hangingPunct="1">
              <a:defRPr/>
            </a:pPr>
            <a:endParaRPr lang="cs-CZ" sz="1400" dirty="0">
              <a:solidFill>
                <a:schemeClr val="tx1"/>
              </a:solidFill>
              <a:latin typeface="+mj-lt"/>
            </a:endParaRPr>
          </a:p>
          <a:p>
            <a:pPr eaLnBrk="1" hangingPunct="1">
              <a:defRPr/>
            </a:pPr>
            <a:r>
              <a:rPr lang="cs-CZ" sz="1400" b="1" dirty="0">
                <a:solidFill>
                  <a:schemeClr val="tx1"/>
                </a:solidFill>
                <a:latin typeface="+mj-lt"/>
              </a:rPr>
              <a:t>		</a:t>
            </a:r>
            <a:r>
              <a:rPr lang="en-US" sz="1400" b="1" dirty="0">
                <a:solidFill>
                  <a:schemeClr val="tx1"/>
                </a:solidFill>
                <a:latin typeface="+mj-lt"/>
              </a:rPr>
              <a:t>- </a:t>
            </a:r>
            <a:r>
              <a:rPr lang="cs-CZ" sz="1400" b="1" dirty="0">
                <a:solidFill>
                  <a:schemeClr val="tx1"/>
                </a:solidFill>
                <a:latin typeface="+mj-lt"/>
              </a:rPr>
              <a:t>Mikroskopické nálezy nativního sedimentu </a:t>
            </a:r>
          </a:p>
          <a:p>
            <a:pPr eaLnBrk="1" hangingPunct="1">
              <a:defRPr/>
            </a:pPr>
            <a:endParaRPr lang="cs-CZ" sz="1400" dirty="0">
              <a:solidFill>
                <a:schemeClr val="tx1"/>
              </a:solidFill>
              <a:latin typeface="+mj-lt"/>
            </a:endParaRPr>
          </a:p>
          <a:p>
            <a:pPr eaLnBrk="1" hangingPunct="1">
              <a:defRPr/>
            </a:pPr>
            <a:r>
              <a:rPr lang="cs-CZ" sz="1400" b="1" dirty="0">
                <a:solidFill>
                  <a:schemeClr val="tx1"/>
                </a:solidFill>
                <a:latin typeface="+mj-lt"/>
              </a:rPr>
              <a:t>                                     - Nálezy z </a:t>
            </a:r>
            <a:r>
              <a:rPr lang="en-US" sz="1400" b="1" dirty="0">
                <a:solidFill>
                  <a:schemeClr val="tx1"/>
                </a:solidFill>
                <a:latin typeface="+mj-lt"/>
              </a:rPr>
              <a:t>automatic</a:t>
            </a:r>
            <a:r>
              <a:rPr lang="cs-CZ" sz="1400" b="1" dirty="0" err="1">
                <a:solidFill>
                  <a:schemeClr val="tx1"/>
                </a:solidFill>
                <a:latin typeface="+mj-lt"/>
              </a:rPr>
              <a:t>kého</a:t>
            </a:r>
            <a:r>
              <a:rPr lang="en-US" sz="1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+mj-lt"/>
              </a:rPr>
              <a:t>analyz</a:t>
            </a:r>
            <a:r>
              <a:rPr lang="cs-CZ" sz="1400" b="1" dirty="0" err="1">
                <a:solidFill>
                  <a:schemeClr val="tx1"/>
                </a:solidFill>
                <a:latin typeface="+mj-lt"/>
              </a:rPr>
              <a:t>átoru</a:t>
            </a:r>
            <a:r>
              <a:rPr lang="cs-CZ" sz="1400" b="1" dirty="0">
                <a:solidFill>
                  <a:schemeClr val="tx1"/>
                </a:solidFill>
                <a:latin typeface="+mj-lt"/>
              </a:rPr>
              <a:t> FUS-2000 a </a:t>
            </a:r>
            <a:r>
              <a:rPr lang="en-US" sz="1400" b="1" dirty="0" err="1">
                <a:solidFill>
                  <a:schemeClr val="tx1"/>
                </a:solidFill>
                <a:latin typeface="+mj-lt"/>
              </a:rPr>
              <a:t>iQ</a:t>
            </a:r>
            <a:r>
              <a:rPr lang="en-US" sz="1400" b="1" dirty="0">
                <a:solidFill>
                  <a:schemeClr val="tx1"/>
                </a:solidFill>
                <a:latin typeface="+mj-lt"/>
              </a:rPr>
              <a:t> 200 </a:t>
            </a:r>
            <a:endParaRPr lang="cs-CZ" sz="1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499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5" t="19347" r="69122" b="74702"/>
          <a:stretch>
            <a:fillRect/>
          </a:stretch>
        </p:blipFill>
        <p:spPr bwMode="auto">
          <a:xfrm>
            <a:off x="0" y="19050"/>
            <a:ext cx="22479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775" y="19050"/>
            <a:ext cx="103028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 smtClean="0"/>
              <a:t>Chemická analýza moče</a:t>
            </a:r>
            <a:br>
              <a:rPr lang="cs-CZ" altLang="cs-CZ" sz="4000" b="1" smtClean="0"/>
            </a:br>
            <a:endParaRPr lang="cs-CZ" altLang="cs-CZ" sz="4000" b="1" smtClean="0"/>
          </a:p>
        </p:txBody>
      </p:sp>
      <p:sp>
        <p:nvSpPr>
          <p:cNvPr id="1126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800" smtClean="0"/>
              <a:t>semikvantitativní analýza </a:t>
            </a:r>
          </a:p>
          <a:p>
            <a:pPr eaLnBrk="1" hangingPunct="1"/>
            <a:r>
              <a:rPr lang="cs-CZ" altLang="cs-CZ" sz="2800" smtClean="0"/>
              <a:t>diagnostické proužky</a:t>
            </a:r>
          </a:p>
          <a:p>
            <a:pPr eaLnBrk="1" hangingPunct="1"/>
            <a:r>
              <a:rPr lang="cs-CZ" altLang="cs-CZ" sz="2800" smtClean="0"/>
              <a:t>malá pracoviště ručně, </a:t>
            </a:r>
          </a:p>
          <a:p>
            <a:pPr eaLnBrk="1" hangingPunct="1">
              <a:buFontTx/>
              <a:buNone/>
            </a:pPr>
            <a:r>
              <a:rPr lang="cs-CZ" altLang="cs-CZ" sz="2800" smtClean="0"/>
              <a:t>   velké klinické laboratoře na automatech </a:t>
            </a:r>
          </a:p>
          <a:p>
            <a:pPr eaLnBrk="1" hangingPunct="1"/>
            <a:r>
              <a:rPr lang="cs-CZ" altLang="cs-CZ" sz="2800" smtClean="0"/>
              <a:t>proužky používané v ČR  -  Hepta(Okta)Phan (Pliva-Lachema Diagnostika), Combur (Roche Diagnostic), Aution Sticks (Arkray)</a:t>
            </a:r>
          </a:p>
          <a:p>
            <a:pPr eaLnBrk="1" hangingPunct="1"/>
            <a:r>
              <a:rPr lang="cs-CZ" altLang="cs-CZ" sz="2800" smtClean="0"/>
              <a:t>10 zón (+ kompenzace)</a:t>
            </a:r>
          </a:p>
          <a:p>
            <a:pPr eaLnBrk="1" hangingPunct="1"/>
            <a:r>
              <a:rPr lang="cs-CZ" altLang="cs-CZ" sz="2800" smtClean="0"/>
              <a:t>odčítání po 60 – 90 s </a:t>
            </a:r>
          </a:p>
          <a:p>
            <a:pPr eaLnBrk="1" hangingPunct="1">
              <a:buFontTx/>
              <a:buNone/>
            </a:pPr>
            <a:endParaRPr lang="cs-CZ" altLang="cs-CZ" sz="2800" smtClean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1214</TotalTime>
  <Words>1936</Words>
  <Application>Microsoft Office PowerPoint</Application>
  <PresentationFormat>Předvádění na obrazovce (4:3)</PresentationFormat>
  <Paragraphs>495</Paragraphs>
  <Slides>81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81</vt:i4>
      </vt:variant>
    </vt:vector>
  </HeadingPairs>
  <TitlesOfParts>
    <vt:vector size="87" baseType="lpstr">
      <vt:lpstr>Arial</vt:lpstr>
      <vt:lpstr>Calibri</vt:lpstr>
      <vt:lpstr>Century Gothic</vt:lpstr>
      <vt:lpstr>Times New Roman</vt:lpstr>
      <vt:lpstr>Symbol</vt:lpstr>
      <vt:lpstr>Výchozí návrh</vt:lpstr>
      <vt:lpstr>Chemická  a morfologická  analýza moče</vt:lpstr>
      <vt:lpstr>Historie</vt:lpstr>
      <vt:lpstr>Analýza moče</vt:lpstr>
      <vt:lpstr>Chemická analýza moče</vt:lpstr>
      <vt:lpstr>Prezentace aplikace PowerPoint</vt:lpstr>
      <vt:lpstr>Prezentace aplikace PowerPoint</vt:lpstr>
      <vt:lpstr>Prezentace aplikace PowerPoint</vt:lpstr>
      <vt:lpstr>Chemická analýza moče</vt:lpstr>
      <vt:lpstr>Chemická analýza moče </vt:lpstr>
      <vt:lpstr>Principy jednotlivých stanovení:</vt:lpstr>
      <vt:lpstr>Prezentace aplikace PowerPoint</vt:lpstr>
      <vt:lpstr>Prezentace aplikace PowerPoint</vt:lpstr>
      <vt:lpstr>Prezentace aplikace PowerPoint</vt:lpstr>
      <vt:lpstr>Prezentace aplikace PowerPoint</vt:lpstr>
      <vt:lpstr>Historie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Močový sediment, mikroskopické vyšetření</vt:lpstr>
      <vt:lpstr>Prezentace aplikace PowerPoint</vt:lpstr>
      <vt:lpstr>Prezentace aplikace PowerPoint</vt:lpstr>
      <vt:lpstr>Hamburgerův sediment:</vt:lpstr>
      <vt:lpstr>Hodnocení močového sedimentu: </vt:lpstr>
      <vt:lpstr>Prezentace aplikace PowerPoint</vt:lpstr>
      <vt:lpstr>Válce: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Barvený sediment</vt:lpstr>
      <vt:lpstr>Barvený sediment</vt:lpstr>
      <vt:lpstr>Barvený sediment</vt:lpstr>
      <vt:lpstr>Urinalysis and Body Fluids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Ukázky z atlasu barvených preparátů dle Doc. Kouriho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Speciální nálezy</vt:lpstr>
      <vt:lpstr>Tyrozin</vt:lpstr>
      <vt:lpstr>Tyrozin</vt:lpstr>
      <vt:lpstr>Pylová zrna</vt:lpstr>
      <vt:lpstr>Pylová zrna</vt:lpstr>
      <vt:lpstr>Prezentace aplikace PowerPoint</vt:lpstr>
    </vt:vector>
  </TitlesOfParts>
  <Company>Fakultni Nemocnice Brno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gregorovicovam</dc:creator>
  <cp:lastModifiedBy>Gregorovičová Michaela</cp:lastModifiedBy>
  <cp:revision>46</cp:revision>
  <dcterms:created xsi:type="dcterms:W3CDTF">2006-09-25T08:29:47Z</dcterms:created>
  <dcterms:modified xsi:type="dcterms:W3CDTF">2022-10-11T08:35:57Z</dcterms:modified>
</cp:coreProperties>
</file>