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385" r:id="rId2"/>
    <p:sldId id="256" r:id="rId3"/>
    <p:sldId id="259" r:id="rId4"/>
    <p:sldId id="257" r:id="rId5"/>
    <p:sldId id="258" r:id="rId6"/>
    <p:sldId id="264" r:id="rId7"/>
    <p:sldId id="336" r:id="rId8"/>
    <p:sldId id="337" r:id="rId9"/>
    <p:sldId id="305" r:id="rId10"/>
    <p:sldId id="338" r:id="rId11"/>
    <p:sldId id="306" r:id="rId12"/>
    <p:sldId id="307" r:id="rId13"/>
    <p:sldId id="308" r:id="rId14"/>
    <p:sldId id="377" r:id="rId15"/>
    <p:sldId id="309" r:id="rId16"/>
    <p:sldId id="310" r:id="rId17"/>
    <p:sldId id="311" r:id="rId18"/>
    <p:sldId id="423" r:id="rId19"/>
    <p:sldId id="315" r:id="rId20"/>
    <p:sldId id="272" r:id="rId21"/>
    <p:sldId id="319" r:id="rId22"/>
    <p:sldId id="269" r:id="rId23"/>
    <p:sldId id="347" r:id="rId24"/>
    <p:sldId id="313" r:id="rId25"/>
    <p:sldId id="312" r:id="rId26"/>
    <p:sldId id="378" r:id="rId27"/>
    <p:sldId id="275" r:id="rId28"/>
    <p:sldId id="392" r:id="rId29"/>
    <p:sldId id="421" r:id="rId30"/>
    <p:sldId id="406" r:id="rId31"/>
    <p:sldId id="407" r:id="rId32"/>
    <p:sldId id="405" r:id="rId33"/>
    <p:sldId id="408" r:id="rId34"/>
    <p:sldId id="409" r:id="rId35"/>
    <p:sldId id="410" r:id="rId36"/>
    <p:sldId id="393" r:id="rId37"/>
    <p:sldId id="372" r:id="rId38"/>
    <p:sldId id="376" r:id="rId39"/>
    <p:sldId id="374" r:id="rId40"/>
    <p:sldId id="384" r:id="rId41"/>
    <p:sldId id="375" r:id="rId42"/>
    <p:sldId id="394" r:id="rId43"/>
    <p:sldId id="395" r:id="rId44"/>
    <p:sldId id="369" r:id="rId45"/>
    <p:sldId id="370" r:id="rId46"/>
    <p:sldId id="371" r:id="rId47"/>
    <p:sldId id="354" r:id="rId48"/>
    <p:sldId id="396" r:id="rId49"/>
    <p:sldId id="360" r:id="rId50"/>
    <p:sldId id="399" r:id="rId51"/>
    <p:sldId id="356" r:id="rId52"/>
    <p:sldId id="400" r:id="rId53"/>
    <p:sldId id="357" r:id="rId54"/>
    <p:sldId id="401" r:id="rId55"/>
    <p:sldId id="402" r:id="rId56"/>
    <p:sldId id="353" r:id="rId57"/>
    <p:sldId id="373" r:id="rId58"/>
    <p:sldId id="345" r:id="rId59"/>
    <p:sldId id="364" r:id="rId60"/>
    <p:sldId id="365" r:id="rId61"/>
    <p:sldId id="404" r:id="rId62"/>
    <p:sldId id="358" r:id="rId63"/>
    <p:sldId id="359" r:id="rId64"/>
    <p:sldId id="386" r:id="rId65"/>
    <p:sldId id="422" r:id="rId66"/>
    <p:sldId id="368" r:id="rId67"/>
    <p:sldId id="362" r:id="rId68"/>
    <p:sldId id="363" r:id="rId69"/>
    <p:sldId id="411" r:id="rId70"/>
    <p:sldId id="314" r:id="rId71"/>
    <p:sldId id="403" r:id="rId72"/>
    <p:sldId id="366" r:id="rId73"/>
    <p:sldId id="412" r:id="rId74"/>
    <p:sldId id="413" r:id="rId75"/>
    <p:sldId id="355" r:id="rId76"/>
    <p:sldId id="381" r:id="rId77"/>
    <p:sldId id="379" r:id="rId78"/>
    <p:sldId id="414" r:id="rId79"/>
    <p:sldId id="415" r:id="rId80"/>
    <p:sldId id="382" r:id="rId81"/>
    <p:sldId id="416" r:id="rId82"/>
    <p:sldId id="417" r:id="rId83"/>
    <p:sldId id="418" r:id="rId84"/>
    <p:sldId id="419" r:id="rId85"/>
    <p:sldId id="420" r:id="rId86"/>
    <p:sldId id="304" r:id="rId8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FFCC"/>
    <a:srgbClr val="FFFF99"/>
    <a:srgbClr val="66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7" autoAdjust="0"/>
    <p:restoredTop sz="94660"/>
  </p:normalViewPr>
  <p:slideViewPr>
    <p:cSldViewPr>
      <p:cViewPr varScale="1">
        <p:scale>
          <a:sx n="74" d="100"/>
          <a:sy n="74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14"/>
    </p:cViewPr>
  </p:sorterViewPr>
  <p:notesViewPr>
    <p:cSldViewPr>
      <p:cViewPr varScale="1">
        <p:scale>
          <a:sx n="84" d="100"/>
          <a:sy n="84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Hodnocen&#237;%20v&#353;e\P&#345;ezkoum&#225;n&#237;\P&#345;ezkoum&#225;n&#237;%202019\graf%20SEKK%20+%20EQAS%202002-201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'SEKK 2019 pracoviště'!$B$4</c:f>
              <c:strCache>
                <c:ptCount val="1"/>
                <c:pt idx="0">
                  <c:v>PMDV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'SEKK 2019 pracoviště'!$C$3:$F$3</c:f>
              <c:strCache>
                <c:ptCount val="4"/>
                <c:pt idx="0">
                  <c:v>I.Q</c:v>
                </c:pt>
                <c:pt idx="1">
                  <c:v>II.Q</c:v>
                </c:pt>
                <c:pt idx="2">
                  <c:v>III.Q</c:v>
                </c:pt>
                <c:pt idx="3">
                  <c:v>IV.Q</c:v>
                </c:pt>
              </c:strCache>
            </c:strRef>
          </c:cat>
          <c:val>
            <c:numRef>
              <c:f>'SEKK 2019 pracoviště'!$C$4:$F$4</c:f>
              <c:numCache>
                <c:formatCode>General</c:formatCode>
                <c:ptCount val="4"/>
                <c:pt idx="0">
                  <c:v>98.6</c:v>
                </c:pt>
                <c:pt idx="1">
                  <c:v>98.7</c:v>
                </c:pt>
                <c:pt idx="2">
                  <c:v>98.6</c:v>
                </c:pt>
                <c:pt idx="3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F-48D5-A6BE-BA36A3B1AC6D}"/>
            </c:ext>
          </c:extLst>
        </c:ser>
        <c:ser>
          <c:idx val="1"/>
          <c:order val="1"/>
          <c:tx>
            <c:strRef>
              <c:f>'SEKK 2019 pracoviště'!$B$5</c:f>
              <c:strCache>
                <c:ptCount val="1"/>
                <c:pt idx="0">
                  <c:v>PDM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'SEKK 2019 pracoviště'!$C$3:$F$3</c:f>
              <c:strCache>
                <c:ptCount val="4"/>
                <c:pt idx="0">
                  <c:v>I.Q</c:v>
                </c:pt>
                <c:pt idx="1">
                  <c:v>II.Q</c:v>
                </c:pt>
                <c:pt idx="2">
                  <c:v>III.Q</c:v>
                </c:pt>
                <c:pt idx="3">
                  <c:v>IV.Q</c:v>
                </c:pt>
              </c:strCache>
            </c:strRef>
          </c:cat>
          <c:val>
            <c:numRef>
              <c:f>'SEKK 2019 pracoviště'!$C$5:$F$5</c:f>
              <c:numCache>
                <c:formatCode>General</c:formatCode>
                <c:ptCount val="4"/>
                <c:pt idx="0">
                  <c:v>98.2</c:v>
                </c:pt>
                <c:pt idx="1">
                  <c:v>97.3</c:v>
                </c:pt>
                <c:pt idx="2">
                  <c:v>93.9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F-48D5-A6BE-BA36A3B1AC6D}"/>
            </c:ext>
          </c:extLst>
        </c:ser>
        <c:ser>
          <c:idx val="2"/>
          <c:order val="2"/>
          <c:tx>
            <c:strRef>
              <c:f>'SEKK 2019 pracoviště'!$B$6</c:f>
              <c:strCache>
                <c:ptCount val="1"/>
                <c:pt idx="0">
                  <c:v>PRM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cat>
            <c:strRef>
              <c:f>'SEKK 2019 pracoviště'!$C$3:$F$3</c:f>
              <c:strCache>
                <c:ptCount val="4"/>
                <c:pt idx="0">
                  <c:v>I.Q</c:v>
                </c:pt>
                <c:pt idx="1">
                  <c:v>II.Q</c:v>
                </c:pt>
                <c:pt idx="2">
                  <c:v>III.Q</c:v>
                </c:pt>
                <c:pt idx="3">
                  <c:v>IV.Q</c:v>
                </c:pt>
              </c:strCache>
            </c:strRef>
          </c:cat>
          <c:val>
            <c:numRef>
              <c:f>'SEKK 2019 pracoviště'!$C$6:$F$6</c:f>
              <c:numCache>
                <c:formatCode>General</c:formatCode>
                <c:ptCount val="4"/>
                <c:pt idx="0">
                  <c:v>100</c:v>
                </c:pt>
                <c:pt idx="1">
                  <c:v>96.9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F-48D5-A6BE-BA36A3B1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23360"/>
        <c:axId val="148624896"/>
      </c:barChart>
      <c:catAx>
        <c:axId val="1486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624896"/>
        <c:crosses val="autoZero"/>
        <c:auto val="1"/>
        <c:lblAlgn val="ctr"/>
        <c:lblOffset val="100"/>
        <c:noMultiLvlLbl val="0"/>
      </c:catAx>
      <c:valAx>
        <c:axId val="1486248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62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774178765083448"/>
          <c:y val="7.5764715887979464E-2"/>
          <c:w val="6.3917993163619541E-2"/>
          <c:h val="0.63207506317528561"/>
        </c:manualLayout>
      </c:layout>
      <c:overlay val="0"/>
      <c:txPr>
        <a:bodyPr/>
        <a:lstStyle/>
        <a:p>
          <a:pPr>
            <a:defRPr sz="10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C26563-3961-45ED-8B2E-55255963ED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6B771F-41C4-460E-AA6D-26F7B934DA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5FAD47-6EF7-4B60-81BC-66070786047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B35F-38AE-4206-97C9-3C5A76172A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05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F865-3A16-455F-9218-502D82109A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229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CEB5DD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CEB5DD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EDB-6521-49B9-97A9-04654AFA3D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19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7D73-42BD-4B65-A25B-F03EBA13C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138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CEB5DD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 smtClean="0">
                <a:solidFill>
                  <a:srgbClr val="CEB5DD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AFA9-0853-475B-B96F-38736F59E4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748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FE1C-3C9E-4072-8122-5852804AB3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5072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8199-2958-4839-846A-D66F030617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62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A4FC-0836-47C8-A51D-8B9072F6EB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646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4805-E8C6-43AA-84CE-7FD27D424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81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B424-DD3C-407D-8E16-FDB1AC23B3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277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CDF6-3755-4EA7-91C8-DD3633BEE2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510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D35A-40C5-4AD2-B294-DF76BE1274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974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0BE-A2D1-4C38-9315-186C34C71C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19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E538-5362-4348-B466-BBE2A9E8AD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9037-5FBC-4F55-952B-5C1D10A31A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15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22E5-BDD4-4814-82CF-5107261B3C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55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FCC533F-CD49-41F0-8BB7-415C515379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7" r:id="rId11"/>
    <p:sldLayoutId id="2147483822" r:id="rId12"/>
    <p:sldLayoutId id="2147483828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braham-hicks.cz/nevytycujte-si-cile-pokud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k.cz/a/knizni-tipy-letni-knizky-pro-holk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fotogalerie/8181783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lekar.eu/prakticky-lekar.php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i-training.cz/events/interni-auditor-laboratore-doskoleni-dle-iso-iec-170252018-praha-kat-c-9934_1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tratech.com/en/markets/high-performance-buildings/insights/innovation/the-future-of-laboratory-design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ppyend.cz/box-s-vikem-s-uchopem-na-sber-biologickeho-odpadu-30-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ciselniky.dasta.mzcr.cz/CD/hypertext/WWAAY.htm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1403350" y="2374900"/>
            <a:ext cx="5827713" cy="1646238"/>
          </a:xfrm>
        </p:spPr>
        <p:txBody>
          <a:bodyPr/>
          <a:lstStyle/>
          <a:p>
            <a:pPr eaLnBrk="1" hangingPunct="1"/>
            <a:r>
              <a:rPr lang="cs-CZ" altLang="cs-CZ" smtClean="0"/>
              <a:t>SPRÁVNÁ LABORATORNÍ PRAXE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4021138"/>
            <a:ext cx="5827713" cy="1096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dirty="0" smtClean="0"/>
              <a:t>NORMA ISO 15189</a:t>
            </a:r>
            <a:endParaRPr lang="cs-CZ" dirty="0"/>
          </a:p>
        </p:txBody>
      </p:sp>
      <p:pic>
        <p:nvPicPr>
          <p:cNvPr id="717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627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ovéPole 3"/>
          <p:cNvSpPr txBox="1">
            <a:spLocks noChangeArrowheads="1"/>
          </p:cNvSpPr>
          <p:nvPr/>
        </p:nvSpPr>
        <p:spPr bwMode="auto">
          <a:xfrm>
            <a:off x="4716463" y="6221413"/>
            <a:ext cx="3321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Mgr. Alice </a:t>
            </a:r>
            <a:r>
              <a:rPr lang="cs-CZ" altLang="cs-CZ" dirty="0" smtClean="0">
                <a:solidFill>
                  <a:schemeClr val="tx1"/>
                </a:solidFill>
              </a:rPr>
              <a:t>Hoffmannová</a:t>
            </a:r>
            <a:r>
              <a:rPr lang="cs-CZ" altLang="cs-CZ" dirty="0">
                <a:solidFill>
                  <a:schemeClr val="tx1"/>
                </a:solidFill>
              </a:rPr>
              <a:t>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84200" y="452438"/>
            <a:ext cx="6346825" cy="815975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Český institut pro akreditaci </a:t>
            </a:r>
            <a:br>
              <a:rPr lang="cs-CZ" altLang="cs-CZ" sz="2800" b="1" smtClean="0">
                <a:solidFill>
                  <a:schemeClr val="tx1"/>
                </a:solidFill>
              </a:rPr>
            </a:br>
            <a:r>
              <a:rPr lang="cs-CZ" altLang="cs-CZ" sz="2800" b="1" smtClean="0">
                <a:solidFill>
                  <a:schemeClr val="tx1"/>
                </a:solidFill>
              </a:rPr>
              <a:t>o.p.s.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609600" y="1773238"/>
            <a:ext cx="6915150" cy="4751387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obecně prospěšná společnost,</a:t>
            </a:r>
          </a:p>
          <a:p>
            <a:pPr eaLnBrk="1" hangingPunct="1"/>
            <a:r>
              <a:rPr lang="cs-CZ" altLang="cs-CZ" sz="2000" smtClean="0"/>
              <a:t> národní akreditační orgán založený Českou republikou a notifikovaný Evropskou komisí, </a:t>
            </a:r>
          </a:p>
          <a:p>
            <a:pPr eaLnBrk="1" hangingPunct="1"/>
            <a:r>
              <a:rPr lang="cs-CZ" altLang="cs-CZ" sz="2000" smtClean="0"/>
              <a:t>poskytuje své služby v souladu s platnými právními předpisy ve všech oblastech akreditace jak státním, tak privátním subjektům.</a:t>
            </a:r>
          </a:p>
          <a:p>
            <a:pPr eaLnBrk="1" hangingPunct="1"/>
            <a:r>
              <a:rPr lang="cs-CZ" altLang="cs-CZ" sz="2000" smtClean="0"/>
              <a:t>princip jednotného evropského akreditačního systému tvořeného národními akreditačními orgány funguje podle jednotných pravidel </a:t>
            </a:r>
          </a:p>
          <a:p>
            <a:pPr eaLnBrk="1" hangingPunct="1"/>
            <a:r>
              <a:rPr lang="cs-CZ" altLang="cs-CZ" sz="2000" smtClean="0"/>
              <a:t> akreditace probíhá podle definovaných mezinárodně uznávaných norem, vychází z legislativního rámce EU</a:t>
            </a:r>
          </a:p>
        </p:txBody>
      </p:sp>
      <p:pic>
        <p:nvPicPr>
          <p:cNvPr id="1638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0"/>
            <a:ext cx="37512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23875" y="393700"/>
            <a:ext cx="6348413" cy="803275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3087688" cy="3881438"/>
          </a:xfrm>
        </p:spPr>
        <p:txBody>
          <a:bodyPr/>
          <a:lstStyle/>
          <a:p>
            <a:pPr algn="just" eaLnBrk="1" hangingPunct="1"/>
            <a:r>
              <a:rPr lang="cs-CZ" altLang="cs-CZ" sz="2000" smtClean="0"/>
              <a:t>Po posouzení (auditu) způsobilosti laboratoře je ČIA vydáno „Osvědčení o  akreditaci“, kde je definován rozsah udílené akreditace na 5 - leté období </a:t>
            </a:r>
          </a:p>
          <a:p>
            <a:pPr algn="just" eaLnBrk="1" hangingPunct="1"/>
            <a:r>
              <a:rPr lang="cs-CZ" altLang="cs-CZ" sz="2000" smtClean="0"/>
              <a:t> v průběhu tohoto období proběhnou 3 „pravidelné dozorové návštěvy“ </a:t>
            </a:r>
          </a:p>
        </p:txBody>
      </p:sp>
      <p:pic>
        <p:nvPicPr>
          <p:cNvPr id="1741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49275"/>
            <a:ext cx="4359275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25450" y="333375"/>
            <a:ext cx="6346825" cy="935038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95288" y="993775"/>
            <a:ext cx="7848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000" b="1" smtClean="0"/>
              <a:t>Rozsah akreditace - např.: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 smtClean="0"/>
              <a:t>„Laboratorní diagnostika v oboru klinické biochemie včetně screeningu kongenitální adrenální hyperplazie, kongenitální hypotyreózy a cystické fibrózy a sdílených vyšetření“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 b="1" smtClean="0"/>
              <a:t>Příloha - nedílnou součástí osvědčení o akreditaci je „seznam akreditovaných metod“</a:t>
            </a:r>
            <a:endParaRPr lang="cs-CZ" altLang="cs-CZ" sz="200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78486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539750" y="419100"/>
            <a:ext cx="6346825" cy="746125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  <a:endParaRPr lang="cs-CZ" altLang="cs-CZ" sz="2800" smtClean="0">
              <a:solidFill>
                <a:schemeClr val="tx1"/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mtClean="0"/>
              <a:t>Výsledkový list akreditované laboratoře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0838"/>
            <a:ext cx="6121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726113"/>
            <a:ext cx="6121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01625" y="1739900"/>
            <a:ext cx="1114425" cy="217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25425" y="3860800"/>
            <a:ext cx="13303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doprava 11"/>
          <p:cNvSpPr/>
          <p:nvPr/>
        </p:nvSpPr>
        <p:spPr>
          <a:xfrm>
            <a:off x="144463" y="6032500"/>
            <a:ext cx="1114425" cy="215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6513" y="5876925"/>
            <a:ext cx="13303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6799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467995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09061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  <a:br>
              <a:rPr lang="cs-CZ" altLang="cs-CZ" sz="2800" b="1" smtClean="0">
                <a:solidFill>
                  <a:schemeClr val="tx1"/>
                </a:solidFill>
              </a:rPr>
            </a:br>
            <a:r>
              <a:rPr lang="cs-CZ" altLang="cs-CZ" sz="2800" b="1" smtClean="0">
                <a:solidFill>
                  <a:schemeClr val="tx1"/>
                </a:solidFill>
              </a:rPr>
              <a:t>Kapitoly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>
                <a:solidFill>
                  <a:schemeClr val="tx1"/>
                </a:solidFill>
              </a:rPr>
              <a:t>Předmět normy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>
                <a:solidFill>
                  <a:schemeClr val="tx1"/>
                </a:solidFill>
              </a:rPr>
              <a:t>Citované dokumenty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>
                <a:solidFill>
                  <a:schemeClr val="tx1"/>
                </a:solidFill>
              </a:rPr>
              <a:t>Termíny a definice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b="1" smtClean="0">
                <a:solidFill>
                  <a:schemeClr val="tx1"/>
                </a:solidFill>
              </a:rPr>
              <a:t>Požadavky na management:  4.1 – 4.15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b="1" smtClean="0">
                <a:solidFill>
                  <a:schemeClr val="tx1"/>
                </a:solidFill>
              </a:rPr>
              <a:t>Technické požadavky:           5.1 - 5.10</a:t>
            </a:r>
            <a:r>
              <a:rPr lang="cs-CZ" altLang="cs-CZ" sz="2000" b="1" smtClean="0">
                <a:solidFill>
                  <a:srgbClr val="C00000"/>
                </a:solidFill>
              </a:rPr>
              <a:t/>
            </a:r>
            <a:br>
              <a:rPr lang="cs-CZ" altLang="cs-CZ" sz="2000" b="1" smtClean="0">
                <a:solidFill>
                  <a:srgbClr val="C00000"/>
                </a:solidFill>
              </a:rPr>
            </a:br>
            <a:endParaRPr lang="cs-CZ" altLang="cs-CZ" sz="2000" smtClean="0"/>
          </a:p>
        </p:txBody>
      </p:sp>
      <p:sp>
        <p:nvSpPr>
          <p:cNvPr id="21508" name="TextovéPole 1"/>
          <p:cNvSpPr txBox="1">
            <a:spLocks noChangeArrowheads="1"/>
          </p:cNvSpPr>
          <p:nvPr/>
        </p:nvSpPr>
        <p:spPr bwMode="auto">
          <a:xfrm>
            <a:off x="609600" y="5013325"/>
            <a:ext cx="534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</a:rPr>
              <a:t>Tuto strukturu by měla příručka kvality kopírovat.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08963" cy="13208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KAPITOLA 4 POŽADAVKY NA MANAGEMENT</a:t>
            </a:r>
            <a:br>
              <a:rPr lang="cs-CZ" altLang="cs-CZ" sz="2800" b="1" smtClean="0">
                <a:solidFill>
                  <a:schemeClr val="tx1"/>
                </a:solidFill>
              </a:rPr>
            </a:br>
            <a:r>
              <a:rPr lang="cs-CZ" altLang="cs-CZ" sz="2800" b="1" smtClean="0">
                <a:solidFill>
                  <a:schemeClr val="tx1"/>
                </a:solidFill>
              </a:rPr>
              <a:t>4.1.1 Organizace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7129462" cy="446405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Akreditovat lze </a:t>
            </a:r>
            <a:r>
              <a:rPr lang="cs-CZ" altLang="cs-CZ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pouze zdravotnickou laboratoř </a:t>
            </a: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registrovanou jako zdravotnické zařízení pro daný druh a rozsah laboratorní diagnostické péče. Nelaboratorní zdravotnické činnosti jako např. ambulantní činnost lékařů v ordinacích nelze akreditovat dle této normy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Definována </a:t>
            </a:r>
            <a:r>
              <a:rPr lang="cs-CZ" altLang="cs-CZ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právní subjektivita</a:t>
            </a: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laboratoře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Etické chování </a:t>
            </a: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laboratoř </a:t>
            </a:r>
            <a:r>
              <a:rPr lang="cs-CZ" altLang="cs-CZ" sz="4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musí zajistit etické chování vedení a pracovníků laboratoře tzn. nestrannost, nezávislost a věrohodnost laboratorních vyšetření</a:t>
            </a:r>
            <a:endParaRPr lang="cs-CZ" altLang="cs-CZ" sz="4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Vedoucí laboratoře: </a:t>
            </a: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osoba s potřebnou odbornou způsobilostí (stanoveno Vyhláškou MZ 99/2012 Sb.) s přesně delegovanou odpovědností – např. musí efektivně řídit činnost laboratoře včetně plánování finančního rozpočtu</a:t>
            </a:r>
            <a:r>
              <a:rPr lang="cs-CZ" altLang="cs-CZ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15150" cy="13208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4.1.2  Odpovědnost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930400"/>
            <a:ext cx="6842125" cy="430688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Musí být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definováno vedení laboratoře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laboratoře,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laboratka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MK), které zajišťuje uplatňování SMK: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tanovení odpovědnosti a pravomoci všech pracovníků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stanoví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komunikační procesy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zajišťuje, že všichni pracovníci jsou odborně způsobilí k výkonu svých určených činností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 odpovídající zdroje pro bezproblémový provoz laboratoře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stanoví politiku a cíle kvality a plánování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provádí přezkoumání systému managementu (viz 4.15);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463"/>
            <a:ext cx="7097712" cy="684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4.2 Systém managementu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684213" y="1341438"/>
            <a:ext cx="6840537" cy="172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000" smtClean="0"/>
              <a:t>Laboratoř musí mít stanoveny </a:t>
            </a:r>
            <a:r>
              <a:rPr lang="cs-CZ" altLang="cs-CZ" sz="2000" b="1" smtClean="0">
                <a:solidFill>
                  <a:schemeClr val="tx1"/>
                </a:solidFill>
              </a:rPr>
              <a:t>procesy</a:t>
            </a:r>
            <a:r>
              <a:rPr lang="cs-CZ" altLang="cs-CZ" sz="2000" smtClean="0"/>
              <a:t> a jejich provázanost tak, aby zajištovaly systém managementu kvality s možností neustálého zlepšování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2781300"/>
            <a:ext cx="7343775" cy="352901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cs-CZ" sz="2000" b="1" dirty="0" smtClean="0"/>
              <a:t>Procesy v laboratoři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2000" dirty="0" smtClean="0"/>
              <a:t>Hlavní proces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2000" dirty="0" smtClean="0"/>
              <a:t>Prostředí umožňující hlavní proces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2000" dirty="0" smtClean="0"/>
              <a:t>Zdroje, prostředky a předměty umožňující  hlavní proces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2000" dirty="0" smtClean="0"/>
              <a:t>Podpůrné procesy umožňujících realizaci projektu SMK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2000" dirty="0" smtClean="0"/>
              <a:t>Realizace činností k trvalému zlepšování  jakosti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Systém managementu kvality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Systém managementu– systém ke stanovení cílů a politiky (obecného postupu) k dosažení těchto cílů, platí pro kteroukoliv organizaci</a:t>
            </a:r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/>
            <a:r>
              <a:rPr lang="cs-CZ" altLang="cs-CZ" sz="2000" smtClean="0"/>
              <a:t>Systém managementu kvality (SMK) – systém řízení s ohledem na kvalitu</a:t>
            </a:r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/>
            <a:r>
              <a:rPr lang="cs-CZ" altLang="cs-CZ" sz="2000" smtClean="0"/>
              <a:t>Posouzení kvality – soubor požadavků, který je potřeba splnit – standard – norma – ISO norma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6624638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100" b="1" dirty="0" smtClean="0">
                <a:solidFill>
                  <a:schemeClr val="tx1"/>
                </a:solidFill>
              </a:rPr>
              <a:t>Vzájemné vztahy a působení jednotlivých procesů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/>
            </a:r>
            <a:br>
              <a:rPr lang="cs-CZ" altLang="cs-CZ" sz="2800" b="1" dirty="0" smtClean="0">
                <a:solidFill>
                  <a:schemeClr val="tx1"/>
                </a:solidFill>
              </a:rPr>
            </a:br>
            <a:endParaRPr lang="cs-CZ" altLang="cs-CZ" sz="28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632700" cy="4471987"/>
          </a:xfrm>
          <a:solidFill>
            <a:schemeClr val="bg1">
              <a:alpha val="37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proces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cs-CZ" sz="2000" u="sng" dirty="0" err="1" smtClean="0">
                <a:solidFill>
                  <a:schemeClr val="tx1"/>
                </a:solidFill>
              </a:rPr>
              <a:t>preanalytická</a:t>
            </a:r>
            <a:r>
              <a:rPr lang="cs-CZ" sz="2000" u="sng" dirty="0" smtClean="0">
                <a:solidFill>
                  <a:schemeClr val="tx1"/>
                </a:solidFill>
              </a:rPr>
              <a:t> fáze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přezkoumání smluv a příjem vzorků (směrnice)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pravidla pro kontrolu požadavků, identifikace vzorků, 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kritéria odmítnutí vzorku, neshody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rutinní,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statimová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vyšetření a vitální indikace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000" u="sng" dirty="0" smtClean="0">
                <a:solidFill>
                  <a:schemeClr val="tx1"/>
                </a:solidFill>
              </a:rPr>
              <a:t>2. analytická fáze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měření analytických vzorků (směrnice)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jednotlivé měřící potupy (SOPV, SOPT….)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návrh a vývoj nového produktu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000" u="sng" dirty="0" smtClean="0">
                <a:solidFill>
                  <a:schemeClr val="tx1"/>
                </a:solidFill>
              </a:rPr>
              <a:t>3. </a:t>
            </a:r>
            <a:r>
              <a:rPr lang="cs-CZ" sz="2000" u="sng" dirty="0" err="1" smtClean="0">
                <a:solidFill>
                  <a:schemeClr val="tx1"/>
                </a:solidFill>
              </a:rPr>
              <a:t>postanalytická</a:t>
            </a:r>
            <a:r>
              <a:rPr lang="cs-CZ" sz="2000" u="sng" dirty="0" smtClean="0">
                <a:solidFill>
                  <a:schemeClr val="tx1"/>
                </a:solidFill>
              </a:rPr>
              <a:t> fáze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systém kontrol IKK a EKK (směrnice)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vydávání výsledků (telefonické sdělování), supervize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TAT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b="130"/>
          <a:stretch>
            <a:fillRect/>
          </a:stretch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1385"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tx1"/>
                </a:solidFill>
              </a:rPr>
              <a:t>Definování politiky a cílů kvality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7058025" cy="4321175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Proces se řídí podle předem stanovených kritérií (politika, cíle, audity…)</a:t>
            </a:r>
            <a:endParaRPr lang="cs-CZ" altLang="cs-CZ" sz="2000" b="1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000" b="1" smtClean="0">
                <a:solidFill>
                  <a:schemeClr val="tx1"/>
                </a:solidFill>
              </a:rPr>
              <a:t>Politika kvality </a:t>
            </a:r>
            <a:r>
              <a:rPr lang="cs-CZ" altLang="cs-CZ" sz="2000" smtClean="0"/>
              <a:t>– deklaruje závazek vrcholového vedení k poskytování spolehlivých výsledků laboratorních vyšetření tak, aby byla pacientům zajištěna </a:t>
            </a:r>
            <a:r>
              <a:rPr lang="cs-CZ" altLang="cs-CZ" sz="2000" b="1" smtClean="0">
                <a:solidFill>
                  <a:schemeClr val="tx1"/>
                </a:solidFill>
              </a:rPr>
              <a:t>odpovídající a včasná péče</a:t>
            </a:r>
            <a:r>
              <a:rPr lang="cs-CZ" altLang="cs-CZ" sz="2000" smtClean="0"/>
              <a:t>. K tomu bude používat </a:t>
            </a:r>
            <a:r>
              <a:rPr lang="cs-CZ" altLang="cs-CZ" sz="2000" b="1" smtClean="0">
                <a:solidFill>
                  <a:schemeClr val="tx1"/>
                </a:solidFill>
              </a:rPr>
              <a:t>účinné postupy </a:t>
            </a:r>
            <a:r>
              <a:rPr lang="cs-CZ" altLang="cs-CZ" sz="2000" smtClean="0"/>
              <a:t>s použitím </a:t>
            </a:r>
            <a:r>
              <a:rPr lang="cs-CZ" altLang="cs-CZ" sz="2000" b="1" smtClean="0">
                <a:solidFill>
                  <a:schemeClr val="tx1"/>
                </a:solidFill>
              </a:rPr>
              <a:t>odpovídající technologie </a:t>
            </a:r>
            <a:r>
              <a:rPr lang="cs-CZ" altLang="cs-CZ" sz="2000" smtClean="0"/>
              <a:t>zajištěné </a:t>
            </a:r>
            <a:r>
              <a:rPr lang="cs-CZ" altLang="cs-CZ" sz="2000" b="1" smtClean="0">
                <a:solidFill>
                  <a:schemeClr val="tx1"/>
                </a:solidFill>
              </a:rPr>
              <a:t>vyškoleným a kompetentním personálem</a:t>
            </a:r>
            <a:r>
              <a:rPr lang="cs-CZ" altLang="cs-CZ" sz="2000" smtClean="0"/>
              <a:t>. A to vše v rámci </a:t>
            </a:r>
            <a:r>
              <a:rPr lang="cs-CZ" altLang="cs-CZ" sz="2000" b="1" smtClean="0">
                <a:solidFill>
                  <a:schemeClr val="tx1"/>
                </a:solidFill>
              </a:rPr>
              <a:t>dodržování právních a technických předpisů</a:t>
            </a:r>
            <a:r>
              <a:rPr lang="cs-CZ" altLang="cs-CZ" sz="2000" smtClean="0"/>
              <a:t>.</a:t>
            </a:r>
          </a:p>
          <a:p>
            <a:pPr eaLnBrk="1" hangingPunct="1"/>
            <a:r>
              <a:rPr lang="cs-CZ" altLang="cs-CZ" sz="2000" b="1" smtClean="0">
                <a:solidFill>
                  <a:schemeClr val="tx1"/>
                </a:solidFill>
              </a:rPr>
              <a:t>Cíle kvality </a:t>
            </a:r>
            <a:r>
              <a:rPr lang="cs-CZ" altLang="cs-CZ" sz="2000" smtClean="0"/>
              <a:t>jsou konzistentní s politikou jakosti, vyjadřují </a:t>
            </a:r>
            <a:r>
              <a:rPr lang="cs-CZ" altLang="cs-CZ" sz="2000" b="1" smtClean="0">
                <a:solidFill>
                  <a:schemeClr val="tx1"/>
                </a:solidFill>
              </a:rPr>
              <a:t>konkrétní priority </a:t>
            </a:r>
            <a:r>
              <a:rPr lang="cs-CZ" altLang="cs-CZ" sz="2000" smtClean="0"/>
              <a:t>pracoviště a </a:t>
            </a:r>
            <a:r>
              <a:rPr lang="cs-CZ" altLang="cs-CZ" sz="2000" b="1" smtClean="0">
                <a:solidFill>
                  <a:schemeClr val="tx1"/>
                </a:solidFill>
              </a:rPr>
              <a:t>jsou měřitelné </a:t>
            </a:r>
            <a:r>
              <a:rPr lang="cs-CZ" altLang="cs-CZ" sz="2000" smtClean="0"/>
              <a:t>ve svém plnění. Cíle na konkrétní časové období jsou stanoveny každoročně.</a:t>
            </a:r>
          </a:p>
          <a:p>
            <a:pPr eaLnBrk="1" hangingPunct="1"/>
            <a:endParaRPr lang="cs-CZ" altLang="cs-CZ" sz="2000" smtClean="0"/>
          </a:p>
        </p:txBody>
      </p:sp>
      <p:pic>
        <p:nvPicPr>
          <p:cNvPr id="2867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0"/>
            <a:ext cx="3024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ovéPole 2"/>
          <p:cNvSpPr txBox="1">
            <a:spLocks noChangeArrowheads="1"/>
          </p:cNvSpPr>
          <p:nvPr/>
        </p:nvSpPr>
        <p:spPr bwMode="auto">
          <a:xfrm>
            <a:off x="6130925" y="1511300"/>
            <a:ext cx="31353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>
                <a:solidFill>
                  <a:schemeClr val="tx1"/>
                </a:solidFill>
                <a:hlinkClick r:id="rId3"/>
              </a:rPr>
              <a:t>https://abraham-hicks.cz/nevytycujte-si-cile-pokud/</a:t>
            </a:r>
            <a:endParaRPr lang="cs-CZ" altLang="cs-CZ" sz="9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90600"/>
            <a:ext cx="50482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468313" y="3429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tx1"/>
                </a:solidFill>
              </a:rPr>
              <a:t>Vzájemné vztahy a působení jednotlivých procesů </a:t>
            </a:r>
            <a:br>
              <a:rPr lang="cs-CZ" altLang="cs-CZ" sz="2800" b="1" dirty="0" smtClean="0">
                <a:solidFill>
                  <a:schemeClr val="tx1"/>
                </a:solidFill>
              </a:rPr>
            </a:br>
            <a:endParaRPr lang="cs-CZ" altLang="cs-CZ" sz="2800" dirty="0" smtClean="0"/>
          </a:p>
        </p:txBody>
      </p:sp>
      <p:sp>
        <p:nvSpPr>
          <p:cNvPr id="29700" name="Zástupný symbol pro obsah 2"/>
          <p:cNvSpPr>
            <a:spLocks noGrp="1"/>
          </p:cNvSpPr>
          <p:nvPr>
            <p:ph idx="1"/>
          </p:nvPr>
        </p:nvSpPr>
        <p:spPr>
          <a:xfrm>
            <a:off x="539750" y="1982788"/>
            <a:ext cx="4103688" cy="418306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000" b="1" smtClean="0"/>
              <a:t>Prostředí umožňující hlavní proces</a:t>
            </a: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smtClean="0">
                <a:solidFill>
                  <a:srgbClr val="CC3300"/>
                </a:solidFill>
              </a:rPr>
              <a:t>- </a:t>
            </a:r>
            <a:r>
              <a:rPr lang="cs-CZ" altLang="cs-CZ" sz="2000" b="1" smtClean="0">
                <a:solidFill>
                  <a:schemeClr val="tx1"/>
                </a:solidFill>
              </a:rPr>
              <a:t>Organizační řád </a:t>
            </a:r>
            <a:r>
              <a:rPr lang="cs-CZ" altLang="cs-CZ" sz="2000" smtClean="0"/>
              <a:t>(zařazení laboratoře  do </a:t>
            </a:r>
            <a:br>
              <a:rPr lang="cs-CZ" altLang="cs-CZ" sz="2000" smtClean="0"/>
            </a:br>
            <a:r>
              <a:rPr lang="cs-CZ" altLang="cs-CZ" sz="2000" smtClean="0"/>
              <a:t>   struktury nemocnice – organizační schéma)</a:t>
            </a:r>
            <a:br>
              <a:rPr lang="cs-CZ" altLang="cs-CZ" sz="2000" smtClean="0"/>
            </a:br>
            <a:r>
              <a:rPr lang="cs-CZ" altLang="cs-CZ" sz="2000" smtClean="0">
                <a:solidFill>
                  <a:srgbClr val="CC3300"/>
                </a:solidFill>
              </a:rPr>
              <a:t>- </a:t>
            </a:r>
            <a:r>
              <a:rPr lang="cs-CZ" altLang="cs-CZ" sz="2000" b="1" smtClean="0">
                <a:solidFill>
                  <a:schemeClr val="tx1"/>
                </a:solidFill>
              </a:rPr>
              <a:t>Provozní řád</a:t>
            </a:r>
            <a:br>
              <a:rPr lang="cs-CZ" altLang="cs-CZ" sz="2000" b="1" smtClean="0">
                <a:solidFill>
                  <a:schemeClr val="tx1"/>
                </a:solidFill>
              </a:rPr>
            </a:br>
            <a:r>
              <a:rPr lang="cs-CZ" altLang="cs-CZ" sz="2000" b="1" smtClean="0">
                <a:solidFill>
                  <a:schemeClr val="tx1"/>
                </a:solidFill>
              </a:rPr>
              <a:t>- Hygienický a epidemiologický řád</a:t>
            </a:r>
            <a:br>
              <a:rPr lang="cs-CZ" altLang="cs-CZ" sz="2000" b="1" smtClean="0">
                <a:solidFill>
                  <a:schemeClr val="tx1"/>
                </a:solidFill>
              </a:rPr>
            </a:br>
            <a:r>
              <a:rPr lang="cs-CZ" altLang="cs-CZ" sz="2000" b="1" smtClean="0">
                <a:solidFill>
                  <a:schemeClr val="tx1"/>
                </a:solidFill>
              </a:rPr>
              <a:t>- Bezpečnost práce a požární ochrana</a:t>
            </a:r>
            <a:br>
              <a:rPr lang="cs-CZ" altLang="cs-CZ" sz="2000" b="1" smtClean="0">
                <a:solidFill>
                  <a:schemeClr val="tx1"/>
                </a:solidFill>
              </a:rPr>
            </a:br>
            <a:endParaRPr lang="cs-CZ" altLang="cs-CZ" sz="2000" b="1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Přehled cílů kvality pro rok 2022 ÚLM-OKB FN Brno</a:t>
            </a:r>
            <a:r>
              <a:rPr lang="cs-CZ" altLang="cs-CZ" sz="2000" dirty="0" smtClean="0">
                <a:solidFill>
                  <a:schemeClr val="tx1"/>
                </a:solidFill>
              </a:rPr>
              <a:t/>
            </a:r>
            <a:br>
              <a:rPr lang="cs-CZ" altLang="cs-CZ" sz="2000" dirty="0" smtClean="0">
                <a:solidFill>
                  <a:schemeClr val="tx1"/>
                </a:solidFill>
              </a:rPr>
            </a:br>
            <a:r>
              <a:rPr lang="cs-CZ" altLang="cs-CZ" dirty="0" smtClean="0">
                <a:solidFill>
                  <a:srgbClr val="CC3300"/>
                </a:solidFill>
              </a:rPr>
              <a:t> </a:t>
            </a:r>
            <a:endParaRPr lang="cs-CZ" altLang="cs-CZ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124744"/>
            <a:ext cx="7261581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7471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4.2.2.2 Příručka kvality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6842125" cy="3881437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Organizační a funkční struktura laboratoře – postavení v mateřské organizaci</a:t>
            </a:r>
          </a:p>
          <a:p>
            <a:pPr eaLnBrk="1" hangingPunct="1"/>
            <a:r>
              <a:rPr lang="cs-CZ" altLang="cs-CZ" sz="2000" smtClean="0"/>
              <a:t>Popis funkcí a odpovědností managementu laboratoře</a:t>
            </a:r>
          </a:p>
          <a:p>
            <a:pPr lvl="1" eaLnBrk="1" hangingPunct="1"/>
            <a:r>
              <a:rPr lang="cs-CZ" altLang="cs-CZ" sz="1800" smtClean="0"/>
              <a:t>Vhodné mít i stanovené pravomoci</a:t>
            </a:r>
          </a:p>
          <a:p>
            <a:pPr eaLnBrk="1" hangingPunct="1"/>
            <a:r>
              <a:rPr lang="cs-CZ" altLang="cs-CZ" sz="2000" smtClean="0"/>
              <a:t>Dostupná všem pracovníkům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endParaRPr lang="cs-CZ" altLang="cs-CZ" smtClean="0"/>
          </a:p>
        </p:txBody>
      </p:sp>
      <p:pic>
        <p:nvPicPr>
          <p:cNvPr id="317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41036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ovéPole 2"/>
          <p:cNvSpPr txBox="1">
            <a:spLocks noChangeArrowheads="1"/>
          </p:cNvSpPr>
          <p:nvPr/>
        </p:nvSpPr>
        <p:spPr bwMode="auto">
          <a:xfrm>
            <a:off x="5210175" y="6634163"/>
            <a:ext cx="3495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https://www.alik.cz/a/knizni-tipy-letni-knizky-pro-holky</a:t>
            </a: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019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4</a:t>
            </a:r>
            <a:r>
              <a:rPr lang="cs-CZ" altLang="cs-CZ" sz="3100" b="1" dirty="0" smtClean="0">
                <a:solidFill>
                  <a:schemeClr val="tx1"/>
                </a:solidFill>
              </a:rPr>
              <a:t>.3 Řízení dokumentů</a:t>
            </a:r>
            <a:r>
              <a:rPr lang="cs-CZ" altLang="cs-CZ" sz="4000" dirty="0" smtClean="0">
                <a:solidFill>
                  <a:srgbClr val="CC3300"/>
                </a:solidFill>
              </a:rPr>
              <a:t/>
            </a:r>
            <a:br>
              <a:rPr lang="cs-CZ" altLang="cs-CZ" sz="4000" dirty="0" smtClean="0">
                <a:solidFill>
                  <a:srgbClr val="CC3300"/>
                </a:solidFill>
              </a:rPr>
            </a:br>
            <a:endParaRPr lang="cs-CZ" altLang="cs-CZ" sz="4000" dirty="0" smtClean="0">
              <a:solidFill>
                <a:srgbClr val="CC33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675"/>
            <a:ext cx="6986588" cy="4197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chemeClr val="tx1"/>
                </a:solidFill>
              </a:rPr>
              <a:t>Řídící dokumentace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- dokumentace kterou se řídíme, určuje co a jak se má provádět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chemeClr val="tx1"/>
                </a:solidFill>
              </a:rPr>
              <a:t>Řízená dokumentace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- je identifikována (číslováním, platí od)</a:t>
            </a:r>
            <a:br>
              <a:rPr lang="cs-CZ" altLang="cs-CZ" sz="2000" dirty="0" smtClean="0"/>
            </a:br>
            <a:r>
              <a:rPr lang="cs-CZ" altLang="cs-CZ" sz="2000" dirty="0" smtClean="0"/>
              <a:t>- je kontrolována a schválena (stvrzeno podpisem)</a:t>
            </a:r>
            <a:br>
              <a:rPr lang="cs-CZ" altLang="cs-CZ" sz="2000" dirty="0" smtClean="0"/>
            </a:br>
            <a:r>
              <a:rPr lang="cs-CZ" altLang="cs-CZ" sz="2000" dirty="0" smtClean="0"/>
              <a:t>- je v pravidelných intervalech přezkoumávána (revize)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- </a:t>
            </a:r>
            <a:r>
              <a:rPr lang="cs-CZ" altLang="cs-CZ" sz="2000" b="1" dirty="0">
                <a:solidFill>
                  <a:prstClr val="black"/>
                </a:solidFill>
              </a:rPr>
              <a:t>dostupnost</a:t>
            </a:r>
            <a:r>
              <a:rPr lang="cs-CZ" altLang="cs-CZ" sz="2000" dirty="0"/>
              <a:t> v místě použití</a:t>
            </a:r>
            <a:br>
              <a:rPr lang="cs-CZ" altLang="cs-CZ" sz="2000" dirty="0"/>
            </a:br>
            <a:r>
              <a:rPr lang="cs-CZ" altLang="cs-CZ" sz="2000" dirty="0" smtClean="0"/>
              <a:t>     - </a:t>
            </a:r>
            <a:r>
              <a:rPr lang="cs-CZ" altLang="cs-CZ" sz="2000" dirty="0"/>
              <a:t>zabránění </a:t>
            </a:r>
            <a:r>
              <a:rPr lang="cs-CZ" altLang="cs-CZ" sz="2000" b="1" dirty="0">
                <a:solidFill>
                  <a:prstClr val="black"/>
                </a:solidFill>
              </a:rPr>
              <a:t>neúmyslného použití </a:t>
            </a:r>
            <a:r>
              <a:rPr lang="cs-CZ" altLang="cs-CZ" sz="2000" dirty="0"/>
              <a:t>zastaralých </a:t>
            </a:r>
            <a:br>
              <a:rPr lang="cs-CZ" altLang="cs-CZ" sz="2000" dirty="0"/>
            </a:br>
            <a:r>
              <a:rPr lang="cs-CZ" altLang="cs-CZ" sz="2000" dirty="0"/>
              <a:t>  </a:t>
            </a:r>
            <a:r>
              <a:rPr lang="cs-CZ" altLang="cs-CZ" sz="2000" dirty="0" smtClean="0"/>
              <a:t>     dokumentů</a:t>
            </a:r>
            <a:r>
              <a:rPr lang="cs-CZ" altLang="cs-CZ" sz="2000" dirty="0"/>
              <a:t>, archivace, skartace</a:t>
            </a:r>
            <a:br>
              <a:rPr lang="cs-CZ" altLang="cs-CZ" sz="2000" dirty="0"/>
            </a:br>
            <a:r>
              <a:rPr lang="cs-CZ" altLang="cs-CZ" sz="2000" dirty="0" smtClean="0"/>
              <a:t>     - </a:t>
            </a:r>
            <a:r>
              <a:rPr lang="cs-CZ" altLang="cs-CZ" sz="2000" dirty="0"/>
              <a:t>seznam řízené dokumentace</a:t>
            </a:r>
            <a:endParaRPr lang="cs-CZ" altLang="cs-CZ" dirty="0" smtClean="0"/>
          </a:p>
          <a:p>
            <a:pPr marL="457200" lvl="1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cs-CZ" altLang="cs-CZ" sz="2000" dirty="0" smtClean="0"/>
          </a:p>
          <a:p>
            <a:pPr marL="457200" lvl="1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cs-CZ" altLang="cs-CZ" sz="1800" dirty="0" smtClean="0"/>
              <a:t>Řídící dokumentace je řízena. Nemusí být jen tištěná, může být i v elektronické podobě. </a:t>
            </a:r>
            <a:br>
              <a:rPr lang="cs-CZ" altLang="cs-CZ" sz="1800" dirty="0" smtClean="0"/>
            </a:br>
            <a:r>
              <a:rPr lang="cs-CZ" altLang="cs-CZ" sz="1800" dirty="0" smtClean="0"/>
              <a:t>Dokumentace – zbytečná byrokracie? Vytvořena na podkladě skutečností přispívá ne zatěžuje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4.3 Řízení dokumentů</a:t>
            </a:r>
            <a:endParaRPr lang="cs-CZ" altLang="cs-CZ" sz="2800" b="1" smtClean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593725" y="1844675"/>
            <a:ext cx="6348413" cy="3881438"/>
          </a:xfrm>
        </p:spPr>
        <p:txBody>
          <a:bodyPr/>
          <a:lstStyle/>
          <a:p>
            <a:r>
              <a:rPr lang="cs-CZ" altLang="cs-CZ" sz="2000" smtClean="0"/>
              <a:t>Ideálně stejná šablona pro všechny dokumenty</a:t>
            </a:r>
          </a:p>
          <a:p>
            <a:r>
              <a:rPr lang="cs-CZ" altLang="cs-CZ" sz="2000" smtClean="0"/>
              <a:t>Interní x Externí dokumentace</a:t>
            </a:r>
          </a:p>
          <a:p>
            <a:pPr lvl="1"/>
            <a:r>
              <a:rPr lang="cs-CZ" altLang="cs-CZ" sz="2000" smtClean="0"/>
              <a:t>Legislativa, normy, příbalové letáky, bezpečnostní listy</a:t>
            </a:r>
          </a:p>
          <a:p>
            <a:r>
              <a:rPr lang="cs-CZ" altLang="cs-CZ" sz="2000" smtClean="0"/>
              <a:t>Přezkoumání, schvalování a vydávání</a:t>
            </a:r>
          </a:p>
          <a:p>
            <a:r>
              <a:rPr lang="cs-CZ" altLang="cs-CZ" sz="2000" smtClean="0"/>
              <a:t>Postupy pro řízení dokumentů</a:t>
            </a:r>
          </a:p>
          <a:p>
            <a:pPr lvl="1"/>
            <a:r>
              <a:rPr lang="cs-CZ" altLang="cs-CZ" sz="2000" smtClean="0"/>
              <a:t>Od vzniku až po zánik</a:t>
            </a:r>
          </a:p>
          <a:p>
            <a:r>
              <a:rPr lang="cs-CZ" altLang="cs-CZ" sz="2000" smtClean="0"/>
              <a:t>Evidence dokumentů</a:t>
            </a:r>
          </a:p>
          <a:p>
            <a:r>
              <a:rPr lang="cs-CZ" altLang="cs-CZ" sz="2000" smtClean="0"/>
              <a:t>Pravidelné revize dokumentů</a:t>
            </a:r>
          </a:p>
          <a:p>
            <a:pPr lvl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333375"/>
            <a:ext cx="9113838" cy="6227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Systém řízení kvality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7127875" cy="4525962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ISO – mezinárodní organizace pro normy se sídlem ve Švýcarsku a je celosvětovou federaci národních normalizačních orgánu, jednotlivé ISO normy vytvářejí technické komise</a:t>
            </a:r>
          </a:p>
          <a:p>
            <a:pPr eaLnBrk="1" hangingPunct="1"/>
            <a:r>
              <a:rPr lang="cs-CZ" altLang="cs-CZ" sz="2000" smtClean="0"/>
              <a:t>ČSN EN ISO – České technické normy přejímají mezinárodní nebo evropské normy (EN)</a:t>
            </a:r>
          </a:p>
          <a:p>
            <a:pPr eaLnBrk="1" hangingPunct="1"/>
            <a:r>
              <a:rPr lang="cs-CZ" altLang="cs-CZ" sz="2000" smtClean="0"/>
              <a:t>Příklady ČSN EN ISO norem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   9001, 17025, 15189 …..</a:t>
            </a:r>
          </a:p>
          <a:p>
            <a:pPr eaLnBrk="1" hangingPunct="1"/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6986588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100" b="1" dirty="0" smtClean="0">
                <a:solidFill>
                  <a:schemeClr val="tx1"/>
                </a:solidFill>
              </a:rPr>
              <a:t>Dokumentace systému managementu kvality podle požadavků normy </a:t>
            </a:r>
            <a:r>
              <a:rPr lang="cs-CZ" altLang="cs-CZ" sz="4000" dirty="0" smtClean="0">
                <a:solidFill>
                  <a:srgbClr val="CC3300"/>
                </a:solidFill>
              </a:rPr>
              <a:t/>
            </a:r>
            <a:br>
              <a:rPr lang="cs-CZ" altLang="cs-CZ" sz="4000" dirty="0" smtClean="0">
                <a:solidFill>
                  <a:srgbClr val="CC3300"/>
                </a:solidFill>
              </a:rPr>
            </a:br>
            <a:endParaRPr lang="cs-CZ" altLang="cs-CZ" sz="4000" dirty="0" smtClean="0">
              <a:solidFill>
                <a:srgbClr val="CC33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60588"/>
            <a:ext cx="6986588" cy="4148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Dokumentace (směrnice o dokumentaci a záznamech)</a:t>
            </a:r>
            <a:br>
              <a:rPr lang="cs-CZ" altLang="cs-CZ" sz="2000" smtClean="0"/>
            </a:b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b="1" smtClean="0"/>
              <a:t>III.úroveň </a:t>
            </a:r>
            <a:r>
              <a:rPr lang="cs-CZ" altLang="cs-CZ" sz="2000" smtClean="0"/>
              <a:t>- základní podrobné pracovní postupy, instrukce a záznamy (SOPV,SOPT…)</a:t>
            </a:r>
            <a:br>
              <a:rPr lang="cs-CZ" altLang="cs-CZ" sz="2000" smtClean="0"/>
            </a:br>
            <a:r>
              <a:rPr lang="cs-CZ" altLang="cs-CZ" sz="2000" b="1" smtClean="0"/>
              <a:t>II.úroveň</a:t>
            </a:r>
            <a:r>
              <a:rPr lang="cs-CZ" altLang="cs-CZ" sz="2000" smtClean="0"/>
              <a:t> - směrnice </a:t>
            </a:r>
            <a:br>
              <a:rPr lang="cs-CZ" altLang="cs-CZ" sz="2000" smtClean="0"/>
            </a:br>
            <a:r>
              <a:rPr lang="cs-CZ" altLang="cs-CZ" sz="2000" smtClean="0"/>
              <a:t>  - obecné předpisy pro procesy a postupy</a:t>
            </a:r>
            <a:br>
              <a:rPr lang="cs-CZ" altLang="cs-CZ" sz="2000" smtClean="0"/>
            </a:br>
            <a:r>
              <a:rPr lang="cs-CZ" altLang="cs-CZ" sz="2000" b="1" smtClean="0"/>
              <a:t>I.úroveň</a:t>
            </a:r>
            <a:r>
              <a:rPr lang="cs-CZ" altLang="cs-CZ" sz="2000" smtClean="0"/>
              <a:t> - příručka kvality- vrcholový dokument</a:t>
            </a:r>
            <a:br>
              <a:rPr lang="cs-CZ" altLang="cs-CZ" sz="2000" smtClean="0"/>
            </a:br>
            <a:r>
              <a:rPr lang="cs-CZ" altLang="cs-CZ" sz="2000" smtClean="0"/>
              <a:t> - oblast použití SMK</a:t>
            </a:r>
            <a:br>
              <a:rPr lang="cs-CZ" altLang="cs-CZ" sz="2000" smtClean="0"/>
            </a:br>
            <a:r>
              <a:rPr lang="cs-CZ" altLang="cs-CZ" sz="2000" smtClean="0"/>
              <a:t> - dokumentované postupy vytvořené pro SMK</a:t>
            </a:r>
            <a:br>
              <a:rPr lang="cs-CZ" altLang="cs-CZ" sz="2000" smtClean="0"/>
            </a:br>
            <a:r>
              <a:rPr lang="cs-CZ" altLang="cs-CZ" sz="2000" smtClean="0"/>
              <a:t> - popis vzájemného působení mezi prvky a </a:t>
            </a:r>
            <a:br>
              <a:rPr lang="cs-CZ" altLang="cs-CZ" sz="2000" smtClean="0"/>
            </a:br>
            <a:r>
              <a:rPr lang="cs-CZ" altLang="cs-CZ" sz="2000" smtClean="0"/>
              <a:t>   procesy SMK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6554788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100" b="1" dirty="0" smtClean="0">
                <a:solidFill>
                  <a:schemeClr val="tx1"/>
                </a:solidFill>
              </a:rPr>
              <a:t>Dokumentace systému řízení kvality podle požadavků normy </a:t>
            </a:r>
            <a:r>
              <a:rPr lang="cs-CZ" altLang="cs-CZ" sz="4000" b="1" dirty="0" smtClean="0">
                <a:solidFill>
                  <a:schemeClr val="tx1"/>
                </a:solidFill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</a:rPr>
            </a:br>
            <a:endParaRPr lang="cs-CZ" altLang="cs-CZ" sz="4000" b="1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60588"/>
            <a:ext cx="6915150" cy="38814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000" u="sng" smtClean="0">
                <a:solidFill>
                  <a:schemeClr val="tx1"/>
                </a:solidFill>
              </a:rPr>
              <a:t>SOP – Správný Operační Postup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tx1"/>
                </a:solidFill>
              </a:rPr>
              <a:t>SOPV</a:t>
            </a:r>
            <a:r>
              <a:rPr lang="cs-CZ" altLang="cs-CZ" sz="2000" smtClean="0">
                <a:solidFill>
                  <a:schemeClr val="tx1"/>
                </a:solidFill>
              </a:rPr>
              <a:t> - správný operační postup vyšetření popisuje veškeré potřebné informace pro provedení vyšetření</a:t>
            </a:r>
            <a:br>
              <a:rPr lang="cs-CZ" altLang="cs-CZ" sz="2000" smtClean="0">
                <a:solidFill>
                  <a:schemeClr val="tx1"/>
                </a:solidFill>
              </a:rPr>
            </a:br>
            <a:r>
              <a:rPr lang="cs-CZ" altLang="cs-CZ" sz="2000" smtClean="0">
                <a:solidFill>
                  <a:schemeClr val="tx1"/>
                </a:solidFill>
              </a:rPr>
              <a:t>- princip metody, materiál, stabilita, úprava před vyšetřením, reagencie, pracovní postup, kalibrace a kontrola, klinický význam, referenční rozmezí….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tx1"/>
                </a:solidFill>
              </a:rPr>
              <a:t>SOPT</a:t>
            </a:r>
            <a:r>
              <a:rPr lang="cs-CZ" altLang="cs-CZ" sz="2000" smtClean="0">
                <a:solidFill>
                  <a:schemeClr val="tx1"/>
                </a:solidFill>
              </a:rPr>
              <a:t> – správný operační postup technický</a:t>
            </a:r>
            <a:br>
              <a:rPr lang="cs-CZ" altLang="cs-CZ" sz="2000" smtClean="0">
                <a:solidFill>
                  <a:schemeClr val="tx1"/>
                </a:solidFill>
              </a:rPr>
            </a:br>
            <a:r>
              <a:rPr lang="cs-CZ" altLang="cs-CZ" sz="2000" smtClean="0">
                <a:solidFill>
                  <a:schemeClr val="tx1"/>
                </a:solidFill>
              </a:rPr>
              <a:t>- popis přístroje, obsluhy, údržby…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tx1"/>
                </a:solidFill>
              </a:rPr>
              <a:t>SOPL </a:t>
            </a:r>
            <a:r>
              <a:rPr lang="cs-CZ" altLang="cs-CZ" sz="2000" smtClean="0">
                <a:solidFill>
                  <a:schemeClr val="tx1"/>
                </a:solidFill>
              </a:rPr>
              <a:t>– logistický, popis činnosti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tx1"/>
                </a:solidFill>
              </a:rPr>
              <a:t>Instrukce</a:t>
            </a:r>
            <a:r>
              <a:rPr lang="cs-CZ" altLang="cs-CZ" sz="2000" smtClean="0">
                <a:solidFill>
                  <a:schemeClr val="tx1"/>
                </a:solidFill>
              </a:rPr>
              <a:t> – popis neanalytické činnosti např.Instrukce pro ukládání vzorků</a:t>
            </a: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5076825" cy="611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 rot="10800000">
            <a:off x="5938838" y="620713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5938838" y="3141663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0800000">
            <a:off x="5938838" y="6092825"/>
            <a:ext cx="7921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60350"/>
            <a:ext cx="4546600" cy="637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476250"/>
            <a:ext cx="6892925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100" b="1" dirty="0" smtClean="0">
                <a:solidFill>
                  <a:schemeClr val="tx1"/>
                </a:solidFill>
              </a:rPr>
              <a:t>Dokumentace systému řízení kvality podle požadavků normy </a:t>
            </a:r>
            <a:r>
              <a:rPr lang="cs-CZ" altLang="cs-CZ" sz="4000" dirty="0" smtClean="0">
                <a:solidFill>
                  <a:srgbClr val="CC3300"/>
                </a:solidFill>
              </a:rPr>
              <a:t/>
            </a:r>
            <a:br>
              <a:rPr lang="cs-CZ" altLang="cs-CZ" sz="4000" dirty="0" smtClean="0">
                <a:solidFill>
                  <a:srgbClr val="CC3300"/>
                </a:solidFill>
              </a:rPr>
            </a:br>
            <a:endParaRPr lang="cs-CZ" altLang="cs-CZ" sz="4000" dirty="0" smtClean="0">
              <a:solidFill>
                <a:srgbClr val="CC33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989138"/>
            <a:ext cx="6604000" cy="3879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smtClean="0">
                <a:solidFill>
                  <a:schemeClr val="tx1"/>
                </a:solidFill>
              </a:rPr>
              <a:t>Směrnice</a:t>
            </a:r>
            <a:r>
              <a:rPr lang="cs-CZ" altLang="cs-CZ" sz="2000" smtClean="0"/>
              <a:t> – mají obecnější platnost než SOP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Osnova směrnice </a:t>
            </a:r>
          </a:p>
          <a:p>
            <a:pPr eaLnBrk="1" hangingPunct="1"/>
            <a:r>
              <a:rPr lang="cs-CZ" altLang="cs-CZ" sz="2000" smtClean="0"/>
              <a:t>oblast platnosti – pro koho je závazná</a:t>
            </a:r>
          </a:p>
          <a:p>
            <a:pPr eaLnBrk="1" hangingPunct="1"/>
            <a:r>
              <a:rPr lang="cs-CZ" altLang="cs-CZ" sz="2000" smtClean="0"/>
              <a:t>pojmy a zkratky</a:t>
            </a:r>
          </a:p>
          <a:p>
            <a:pPr eaLnBrk="1" hangingPunct="1"/>
            <a:r>
              <a:rPr lang="cs-CZ" altLang="cs-CZ" sz="2000" smtClean="0"/>
              <a:t>popis</a:t>
            </a:r>
          </a:p>
          <a:p>
            <a:pPr eaLnBrk="1" hangingPunct="1"/>
            <a:r>
              <a:rPr lang="cs-CZ" altLang="cs-CZ" sz="2000" smtClean="0"/>
              <a:t>odpovědnosti</a:t>
            </a:r>
          </a:p>
          <a:p>
            <a:pPr eaLnBrk="1" hangingPunct="1"/>
            <a:r>
              <a:rPr lang="cs-CZ" altLang="cs-CZ" sz="2000" smtClean="0"/>
              <a:t>účel</a:t>
            </a:r>
          </a:p>
          <a:p>
            <a:pPr eaLnBrk="1" hangingPunct="1"/>
            <a:r>
              <a:rPr lang="cs-CZ" altLang="cs-CZ" sz="2000" smtClean="0"/>
              <a:t>související 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0163"/>
            <a:ext cx="5468937" cy="669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3850" y="522288"/>
            <a:ext cx="6348413" cy="731837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4.4 Smlouvy o službách</a:t>
            </a:r>
            <a:endParaRPr lang="cs-CZ" altLang="cs-CZ" sz="280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296863" y="1700213"/>
            <a:ext cx="4213225" cy="4537075"/>
          </a:xfrm>
        </p:spPr>
        <p:txBody>
          <a:bodyPr/>
          <a:lstStyle/>
          <a:p>
            <a:r>
              <a:rPr lang="cs-CZ" altLang="cs-CZ" sz="2000" smtClean="0"/>
              <a:t>Uzavírání smluv o službách</a:t>
            </a:r>
          </a:p>
          <a:p>
            <a:r>
              <a:rPr lang="cs-CZ" altLang="cs-CZ" sz="2000" smtClean="0"/>
              <a:t>Laboratorní příručka</a:t>
            </a:r>
          </a:p>
          <a:p>
            <a:r>
              <a:rPr lang="cs-CZ" altLang="cs-CZ" sz="2000" smtClean="0"/>
              <a:t>Přezkoumávání smluv o službách </a:t>
            </a:r>
          </a:p>
          <a:p>
            <a:pPr lvl="1"/>
            <a:r>
              <a:rPr lang="cs-CZ" altLang="cs-CZ" sz="1800" smtClean="0"/>
              <a:t>Provádí pověřená osoba</a:t>
            </a:r>
          </a:p>
          <a:p>
            <a:pPr lvl="1"/>
            <a:r>
              <a:rPr lang="cs-CZ" altLang="cs-CZ" sz="1800" smtClean="0"/>
              <a:t>Vzorek a žádanka, přijetí do laboratoře</a:t>
            </a:r>
          </a:p>
          <a:p>
            <a:pPr lvl="2"/>
            <a:r>
              <a:rPr lang="cs-CZ" altLang="cs-CZ" sz="1600" smtClean="0"/>
              <a:t>Lze využít jako indikátor kvality</a:t>
            </a:r>
          </a:p>
          <a:p>
            <a:r>
              <a:rPr lang="cs-CZ" altLang="cs-CZ" sz="2000" smtClean="0"/>
              <a:t>Doplnění smlouvy</a:t>
            </a:r>
          </a:p>
          <a:p>
            <a:pPr lvl="1"/>
            <a:r>
              <a:rPr lang="cs-CZ" altLang="cs-CZ" sz="1800" smtClean="0"/>
              <a:t>Popsat proces</a:t>
            </a:r>
          </a:p>
        </p:txBody>
      </p:sp>
      <p:pic>
        <p:nvPicPr>
          <p:cNvPr id="4301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0163"/>
            <a:ext cx="46228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8353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716338"/>
            <a:ext cx="79390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20075" cy="61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88913"/>
            <a:ext cx="8780462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09061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Systém řízení kvality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smtClean="0"/>
              <a:t>Norma EN ISO 9001:2015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Stanovuje požadavky na </a:t>
            </a:r>
            <a:r>
              <a:rPr lang="cs-CZ" altLang="cs-CZ" sz="2000" b="1" u="sng" smtClean="0"/>
              <a:t>s</a:t>
            </a:r>
            <a:r>
              <a:rPr lang="cs-CZ" altLang="cs-CZ" sz="2000" smtClean="0"/>
              <a:t>ystém </a:t>
            </a:r>
            <a:r>
              <a:rPr lang="cs-CZ" altLang="cs-CZ" sz="2000" b="1" u="sng" smtClean="0"/>
              <a:t>m</a:t>
            </a:r>
            <a:r>
              <a:rPr lang="cs-CZ" altLang="cs-CZ" sz="2000" smtClean="0"/>
              <a:t>anagementu (řízení) </a:t>
            </a:r>
            <a:r>
              <a:rPr lang="cs-CZ" altLang="cs-CZ" sz="2000" b="1" smtClean="0"/>
              <a:t>k</a:t>
            </a:r>
            <a:r>
              <a:rPr lang="cs-CZ" altLang="cs-CZ" sz="2000" smtClean="0"/>
              <a:t>vality  - </a:t>
            </a:r>
            <a:r>
              <a:rPr lang="cs-CZ" altLang="cs-CZ" sz="2000" b="1" smtClean="0"/>
              <a:t>SMK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Uznáním, že systém managementu kvality je ve shodě s požadavky této normy je certifikát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Toto uznání dává certifikační orgán, který provede certifikační audit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Certifikační orgán musí také splňovat požadavky předepsané normy a musí být akreditovaný národní institucí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5467" y="620688"/>
            <a:ext cx="6730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 – </a:t>
            </a:r>
            <a:r>
              <a:rPr lang="cs-CZ" dirty="0" smtClean="0"/>
              <a:t>90</a:t>
            </a:r>
            <a:r>
              <a:rPr lang="cs-CZ" dirty="0" smtClean="0"/>
              <a:t>% vzorků musí splňovat garantované</a:t>
            </a:r>
          </a:p>
          <a:p>
            <a:r>
              <a:rPr lang="cs-CZ" dirty="0" smtClean="0"/>
              <a:t>TAT – vitální indikace 30 min., ABR do 30 min., </a:t>
            </a:r>
            <a:r>
              <a:rPr lang="cs-CZ" dirty="0" err="1" smtClean="0"/>
              <a:t>statim</a:t>
            </a:r>
            <a:r>
              <a:rPr lang="cs-CZ" dirty="0" smtClean="0"/>
              <a:t> 60 min., </a:t>
            </a:r>
          </a:p>
          <a:p>
            <a:r>
              <a:rPr lang="cs-CZ" dirty="0"/>
              <a:t>	</a:t>
            </a:r>
            <a:r>
              <a:rPr lang="cs-CZ" dirty="0" smtClean="0"/>
              <a:t>rutina týž den</a:t>
            </a:r>
          </a:p>
          <a:p>
            <a:r>
              <a:rPr lang="cs-CZ" dirty="0" smtClean="0"/>
              <a:t>-sledované dny čt, so, po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0" y="2276872"/>
            <a:ext cx="793432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4168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4.5 Laboratorní vyšetření ve smluvních laboratořích</a:t>
            </a:r>
            <a:endParaRPr lang="cs-CZ" altLang="cs-CZ" sz="2800" smtClean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609600" y="1989138"/>
            <a:ext cx="6348413" cy="3881437"/>
          </a:xfrm>
        </p:spPr>
        <p:txBody>
          <a:bodyPr/>
          <a:lstStyle/>
          <a:p>
            <a:r>
              <a:rPr lang="cs-CZ" altLang="cs-CZ" sz="2000" smtClean="0"/>
              <a:t>Výběr a hodnocení smluvních laboratoří</a:t>
            </a:r>
          </a:p>
          <a:p>
            <a:r>
              <a:rPr lang="cs-CZ" altLang="cs-CZ" sz="2000" smtClean="0"/>
              <a:t>Evidence zaslaných vzorků</a:t>
            </a:r>
          </a:p>
          <a:p>
            <a:r>
              <a:rPr lang="cs-CZ" altLang="cs-CZ" sz="2000" smtClean="0"/>
              <a:t>Požadavky a výsledky nutno uchovat po předem stanovenou dobu</a:t>
            </a:r>
          </a:p>
        </p:txBody>
      </p:sp>
      <p:pic>
        <p:nvPicPr>
          <p:cNvPr id="49156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491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ovéPole 2"/>
          <p:cNvSpPr txBox="1">
            <a:spLocks noChangeArrowheads="1"/>
          </p:cNvSpPr>
          <p:nvPr/>
        </p:nvSpPr>
        <p:spPr bwMode="auto">
          <a:xfrm>
            <a:off x="3995738" y="6675438"/>
            <a:ext cx="2854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https://www.irozhlas.cz/fotogalerie/8181783</a:t>
            </a: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609600" y="536575"/>
            <a:ext cx="6348413" cy="947738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4.6 Externí služby a dodávky</a:t>
            </a:r>
            <a:endParaRPr lang="cs-CZ" altLang="cs-CZ" sz="2800" smtClean="0"/>
          </a:p>
        </p:txBody>
      </p:sp>
      <p:pic>
        <p:nvPicPr>
          <p:cNvPr id="5017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67125"/>
            <a:ext cx="3203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4313"/>
            <a:ext cx="6348413" cy="4365625"/>
          </a:xfrm>
        </p:spPr>
        <p:txBody>
          <a:bodyPr/>
          <a:lstStyle/>
          <a:p>
            <a:r>
              <a:rPr lang="cs-CZ" altLang="cs-CZ" sz="2000" smtClean="0"/>
              <a:t>Postup a politika pro nakupování</a:t>
            </a:r>
          </a:p>
          <a:p>
            <a:pPr lvl="1"/>
            <a:r>
              <a:rPr lang="cs-CZ" altLang="cs-CZ" sz="1800" b="1" smtClean="0">
                <a:solidFill>
                  <a:schemeClr val="tx1"/>
                </a:solidFill>
              </a:rPr>
              <a:t>Nakupování </a:t>
            </a:r>
            <a:r>
              <a:rPr lang="cs-CZ" altLang="cs-CZ" sz="1800" smtClean="0"/>
              <a:t>– zajišťování zdrojů</a:t>
            </a:r>
            <a:br>
              <a:rPr lang="cs-CZ" altLang="cs-CZ" sz="1800" smtClean="0"/>
            </a:br>
            <a:r>
              <a:rPr lang="cs-CZ" altLang="cs-CZ" sz="1800" smtClean="0"/>
              <a:t>- objednávání (kdo, co)</a:t>
            </a:r>
            <a:br>
              <a:rPr lang="cs-CZ" altLang="cs-CZ" sz="1800" smtClean="0"/>
            </a:br>
            <a:r>
              <a:rPr lang="cs-CZ" altLang="cs-CZ" sz="1800" smtClean="0"/>
              <a:t>- příjem – kontrola a evidence</a:t>
            </a:r>
            <a:br>
              <a:rPr lang="cs-CZ" altLang="cs-CZ" sz="1800" smtClean="0"/>
            </a:br>
            <a:r>
              <a:rPr lang="cs-CZ" altLang="cs-CZ" sz="1800" smtClean="0"/>
              <a:t>- reklamace</a:t>
            </a:r>
            <a:br>
              <a:rPr lang="cs-CZ" altLang="cs-CZ" sz="1800" smtClean="0"/>
            </a:br>
            <a:r>
              <a:rPr lang="cs-CZ" altLang="cs-CZ" sz="1800" smtClean="0"/>
              <a:t>- uložení (sledování exspirace)</a:t>
            </a:r>
            <a:br>
              <a:rPr lang="cs-CZ" altLang="cs-CZ" sz="1800" smtClean="0"/>
            </a:br>
            <a:r>
              <a:rPr lang="cs-CZ" altLang="cs-CZ" sz="1800" smtClean="0"/>
              <a:t>- výběr a hodnocení dodavatelů</a:t>
            </a:r>
          </a:p>
          <a:p>
            <a:r>
              <a:rPr lang="cs-CZ" altLang="cs-CZ" sz="2000" smtClean="0"/>
              <a:t>Seznam dodavatelů, záznamy z nakupování</a:t>
            </a:r>
          </a:p>
          <a:p>
            <a:r>
              <a:rPr lang="cs-CZ" altLang="cs-CZ" sz="2000" smtClean="0"/>
              <a:t>Kontrola exspirace</a:t>
            </a:r>
          </a:p>
          <a:p>
            <a:r>
              <a:rPr lang="cs-CZ" altLang="cs-CZ" sz="2000" smtClean="0"/>
              <a:t>Taktika a postupy pro nakupování</a:t>
            </a:r>
          </a:p>
          <a:p>
            <a:r>
              <a:rPr lang="cs-CZ" altLang="cs-CZ" sz="2000" smtClean="0"/>
              <a:t>Výpadek klíčového dodavatele?</a:t>
            </a:r>
          </a:p>
          <a:p>
            <a:r>
              <a:rPr lang="cs-CZ" altLang="cs-CZ" sz="2000" smtClean="0"/>
              <a:t>Hodnocení dodavatelů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9" y="0"/>
            <a:ext cx="84116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177"/>
            <a:ext cx="9144000" cy="478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596514"/>
            <a:ext cx="4986337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" y="344626"/>
            <a:ext cx="4134325" cy="57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Hodnocení dodavatelů - příklad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20"/>
            <a:ext cx="9144000" cy="509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4.7 Poradenské služby</a:t>
            </a:r>
            <a:b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4.8 Řešení stížností</a:t>
            </a:r>
            <a:b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4.9 Zjišťování a řízení neshod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539750" y="2133600"/>
            <a:ext cx="4899025" cy="4364038"/>
          </a:xfrm>
        </p:spPr>
        <p:txBody>
          <a:bodyPr/>
          <a:lstStyle/>
          <a:p>
            <a:r>
              <a:rPr lang="cs-CZ" altLang="cs-CZ" smtClean="0"/>
              <a:t>Poskytování poradenství (pouze lékař)</a:t>
            </a:r>
          </a:p>
          <a:p>
            <a:r>
              <a:rPr lang="cs-CZ" altLang="cs-CZ" smtClean="0"/>
              <a:t>Postupy pro řešení stížností zákazníků</a:t>
            </a:r>
          </a:p>
          <a:p>
            <a:r>
              <a:rPr lang="cs-CZ" altLang="cs-CZ" smtClean="0"/>
              <a:t>Musí existovat postup a odpovědnosti pro řízení neshodné práce</a:t>
            </a:r>
          </a:p>
          <a:p>
            <a:r>
              <a:rPr lang="cs-CZ" altLang="cs-CZ" smtClean="0"/>
              <a:t>Stanovení závažnosti neshody</a:t>
            </a:r>
          </a:p>
          <a:p>
            <a:pPr lvl="1"/>
            <a:r>
              <a:rPr lang="cs-CZ" altLang="cs-CZ" smtClean="0"/>
              <a:t>Klinický dopad na pacienta</a:t>
            </a:r>
          </a:p>
          <a:p>
            <a:r>
              <a:rPr lang="cs-CZ" altLang="cs-CZ" smtClean="0"/>
              <a:t>Nutné přijmou nápravné opatření</a:t>
            </a:r>
          </a:p>
          <a:p>
            <a:pPr lvl="1"/>
            <a:r>
              <a:rPr lang="cs-CZ" altLang="cs-CZ" smtClean="0"/>
              <a:t>Podnět na zlepšení</a:t>
            </a:r>
          </a:p>
        </p:txBody>
      </p:sp>
      <p:pic>
        <p:nvPicPr>
          <p:cNvPr id="5632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573463"/>
            <a:ext cx="39497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ovéPole 3"/>
          <p:cNvSpPr txBox="1">
            <a:spLocks noChangeArrowheads="1"/>
          </p:cNvSpPr>
          <p:nvPr/>
        </p:nvSpPr>
        <p:spPr bwMode="auto">
          <a:xfrm>
            <a:off x="6372225" y="6597650"/>
            <a:ext cx="2854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https://www.vaslekar.eu/prakticky-lekar.php</a:t>
            </a: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468313" y="511175"/>
            <a:ext cx="6348412" cy="13208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List reklamací a stížností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endParaRPr lang="cs-CZ" altLang="cs-CZ" sz="2800" smtClean="0"/>
          </a:p>
        </p:txBody>
      </p:sp>
      <p:sp>
        <p:nvSpPr>
          <p:cNvPr id="56323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Evidovány: reklamace uplatněné písemně, ústní reklamace oprávněné i neoprávněné, končící nedohodou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stěžovatel,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stížnosti,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kdo stížnost přijal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obsah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postup řešení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Závěr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nápravné opatření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zpráva o výsledku šetření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8" name="Rectangle 1"/>
          <p:cNvSpPr>
            <a:spLocks noChangeArrowheads="1"/>
          </p:cNvSpPr>
          <p:nvPr/>
        </p:nvSpPr>
        <p:spPr bwMode="auto">
          <a:xfrm>
            <a:off x="468313" y="342900"/>
            <a:ext cx="22066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8088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63" y="438944"/>
            <a:ext cx="4316339" cy="59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7471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Systém řízení kvality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Certifikace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alt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potvrzení shody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produktu, procesu a systému s požadavky normy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Akreditace ("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Accredo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- dávám důvěru„)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cs-CZ" alt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uznání způsobilosti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vykonávat určitou činnost, případně tuto činnost provádět na zaručené úrovni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všeobecně jde o </a:t>
            </a:r>
            <a:r>
              <a:rPr lang="cs-CZ" alt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zajištění vysoké kvality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informací poskytovaných ošetřujícímu lékaři pacienta v čase a takové kvalitě, která umožňuje správně a efektivně rozhodnout o diagnóze a stanovení účinné léčby.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tyto procesy zahrnují prvky </a:t>
            </a:r>
            <a:r>
              <a:rPr lang="cs-CZ" alt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trvalého zlepšování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to vše se zaměřením na potřeby a </a:t>
            </a:r>
            <a:r>
              <a:rPr lang="cs-CZ" alt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spokojenost zákazníka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(ošetřujícího lékaře     pacienta).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4572000" y="5589588"/>
            <a:ext cx="28733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03275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4.10 Nápravné opatření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Vymezení odpovědnosti</a:t>
            </a:r>
          </a:p>
          <a:p>
            <a:r>
              <a:rPr lang="cs-CZ" altLang="cs-CZ" sz="2000" smtClean="0"/>
              <a:t>Postup:</a:t>
            </a:r>
          </a:p>
          <a:p>
            <a:pPr lvl="1"/>
            <a:r>
              <a:rPr lang="cs-CZ" altLang="cs-CZ" sz="1800" smtClean="0"/>
              <a:t>Formulace neshody</a:t>
            </a:r>
          </a:p>
          <a:p>
            <a:pPr lvl="1"/>
            <a:r>
              <a:rPr lang="cs-CZ" altLang="cs-CZ" sz="1800" smtClean="0"/>
              <a:t>Analýza příčin</a:t>
            </a:r>
          </a:p>
          <a:p>
            <a:r>
              <a:rPr lang="cs-CZ" altLang="cs-CZ" sz="2000" smtClean="0"/>
              <a:t>Kontrola realizace</a:t>
            </a:r>
          </a:p>
          <a:p>
            <a:r>
              <a:rPr lang="cs-CZ" altLang="cs-CZ" sz="2000" smtClean="0"/>
              <a:t>Kontrola účinnosti</a:t>
            </a:r>
          </a:p>
          <a:p>
            <a:pPr lvl="1"/>
            <a:r>
              <a:rPr lang="cs-CZ" altLang="cs-CZ" sz="1800" smtClean="0"/>
              <a:t>V případě, že je opatření nefunkční, vracíme se k analýze příčin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638" cy="4225925"/>
          </a:xfrm>
          <a:solidFill>
            <a:schemeClr val="bg1"/>
          </a:solidFill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r>
              <a:rPr lang="cs-CZ" altLang="cs-CZ" sz="2000" smtClean="0"/>
              <a:t>Popis neshody- vliv na pacientské vzorky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smtClean="0"/>
              <a:t>Potvrzení neshody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smtClean="0"/>
              <a:t>Určení příčin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smtClean="0"/>
              <a:t>Opatření k nápravě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smtClean="0"/>
              <a:t>Přezkoumání případného opatření k nápravě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smtClean="0"/>
              <a:t>Závěr – efektivní zavedení opatření</a:t>
            </a:r>
          </a:p>
        </p:txBody>
      </p:sp>
      <p:sp>
        <p:nvSpPr>
          <p:cNvPr id="50179" name="TextovéPole 13"/>
          <p:cNvSpPr txBox="1">
            <a:spLocks noChangeArrowheads="1"/>
          </p:cNvSpPr>
          <p:nvPr/>
        </p:nvSpPr>
        <p:spPr bwMode="auto">
          <a:xfrm>
            <a:off x="428625" y="549275"/>
            <a:ext cx="3297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+mj-lt"/>
              </a:rPr>
              <a:t>Nápravné opatření</a:t>
            </a:r>
          </a:p>
        </p:txBody>
      </p:sp>
      <p:pic>
        <p:nvPicPr>
          <p:cNvPr id="5939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47738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4.11 Preventivní opatření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Odhalení potenciálních příčin neshod</a:t>
            </a:r>
          </a:p>
          <a:p>
            <a:r>
              <a:rPr lang="cs-CZ" altLang="cs-CZ" smtClean="0"/>
              <a:t>Cílem je reagovat dříve, než vznikne neshoda nebo stížnost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71463" y="476250"/>
            <a:ext cx="3683000" cy="715963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Preventivní opatření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12875"/>
            <a:ext cx="3455988" cy="4527550"/>
          </a:xfrm>
          <a:solidFill>
            <a:schemeClr val="bg1"/>
          </a:solidFill>
        </p:spPr>
        <p:txBody>
          <a:bodyPr rtlCol="0"/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návrh preventivního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opatření a  jeho přezkoumání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popis potencionální neshody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Vyhodnocení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potřeby opatření k zabránění výskytu neshod 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Určení a uplatňování potřebného opatření 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PŘEZKOUMÁNÍ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EFEKTIVNOSTI potřebného opatření 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4752975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4.12 Neustálé zlepšování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Akční plán pro zlepšování</a:t>
            </a:r>
          </a:p>
          <a:p>
            <a:r>
              <a:rPr lang="cs-CZ" altLang="cs-CZ" sz="2000" smtClean="0"/>
              <a:t>Laboratoř musí zavést ukazatele kvality</a:t>
            </a:r>
          </a:p>
          <a:p>
            <a:r>
              <a:rPr lang="cs-CZ" altLang="cs-CZ" sz="2000" smtClean="0"/>
              <a:t>Pravidelně přezkoumávat své postupy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4.13 Řízení záznamů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Typy záznamů: formuláře, deníky, elektronické žádanky </a:t>
            </a:r>
          </a:p>
          <a:p>
            <a:r>
              <a:rPr lang="cs-CZ" altLang="cs-CZ" sz="2000" smtClean="0"/>
              <a:t>Prázdný formulář = dokument, po vyplnění se stává záznamem</a:t>
            </a:r>
          </a:p>
          <a:p>
            <a:r>
              <a:rPr lang="cs-CZ" altLang="cs-CZ" sz="2000" smtClean="0"/>
              <a:t>Dostupnost, důvěrnost, čitelnost</a:t>
            </a:r>
          </a:p>
          <a:p>
            <a:r>
              <a:rPr lang="cs-CZ" altLang="cs-CZ" sz="2000" smtClean="0"/>
              <a:t>ČIA – vyžaduje dohledatelnost všech záznamu po dobu jednoho cyklu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6554788" cy="1320800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CC3300"/>
                </a:solidFill>
              </a:rPr>
              <a:t/>
            </a:r>
            <a:br>
              <a:rPr lang="cs-CZ" altLang="cs-CZ" sz="4000" smtClean="0">
                <a:solidFill>
                  <a:srgbClr val="CC3300"/>
                </a:solidFill>
              </a:rPr>
            </a:br>
            <a:endParaRPr lang="cs-CZ" altLang="cs-CZ" sz="4000" smtClean="0">
              <a:solidFill>
                <a:srgbClr val="CC33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136650"/>
            <a:ext cx="6986588" cy="4248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b="1" smtClean="0">
                <a:solidFill>
                  <a:schemeClr val="tx1"/>
                </a:solidFill>
              </a:rPr>
              <a:t>Záznamy </a:t>
            </a:r>
            <a:r>
              <a:rPr lang="cs-CZ" altLang="cs-CZ" sz="2000" smtClean="0"/>
              <a:t>- poskytují důkazy o vykonaných činnostech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	Identifikace, ukládání, ochrana, dohledání, doba uchovávání, vypořádání záznamu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b="1" smtClean="0">
                <a:solidFill>
                  <a:schemeClr val="tx1"/>
                </a:solidFill>
              </a:rPr>
              <a:t>Povinné záznamy </a:t>
            </a:r>
            <a:r>
              <a:rPr lang="cs-CZ" altLang="cs-CZ" sz="2000" smtClean="0"/>
              <a:t>– požadované normou: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	např.: zápisy z auditů, přezkoumání, nápravná a preventivní opatření, záznamy o kalibraci, výpisy z analyzátoru, zápisy o údržbě, záznamy o vzdělávání, žádanky…</a:t>
            </a:r>
            <a:br>
              <a:rPr lang="cs-CZ" altLang="cs-CZ" sz="2000" smtClean="0"/>
            </a:br>
            <a:r>
              <a:rPr lang="cs-CZ" altLang="cs-CZ" sz="2000" smtClean="0"/>
              <a:t>- povinné záznamy musí mít definovanou dobu uchovávání (požadavky organizace, skartační řád)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404664"/>
            <a:ext cx="4611341" cy="630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404664"/>
            <a:ext cx="4604851" cy="63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4.14 Hodnocení a audity</a:t>
            </a:r>
            <a:br>
              <a:rPr lang="cs-CZ" altLang="cs-CZ" sz="2800" b="1" smtClean="0">
                <a:solidFill>
                  <a:schemeClr val="tx1"/>
                </a:solidFill>
              </a:rPr>
            </a:br>
            <a:endParaRPr lang="cs-CZ" altLang="cs-CZ" sz="2800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507413" cy="4525963"/>
          </a:xfrm>
          <a:solidFill>
            <a:schemeClr val="bg1">
              <a:alpha val="36862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tx1"/>
                </a:solidFill>
              </a:rPr>
              <a:t> Měření, analýza a zlepšování </a:t>
            </a:r>
            <a:r>
              <a:rPr lang="cs-CZ" altLang="cs-CZ" sz="2000" smtClean="0"/>
              <a:t>- sledování a vyhodnocování 				indikátorů kvality a výkonnosti, periodické přezkoumávání</a:t>
            </a:r>
            <a:br>
              <a:rPr lang="cs-CZ" altLang="cs-CZ" sz="2000" smtClean="0"/>
            </a:b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smtClean="0"/>
              <a:t>- spokojenost zákazníka – dotazník, připomínky pracovníků</a:t>
            </a:r>
            <a:br>
              <a:rPr lang="cs-CZ" altLang="cs-CZ" sz="2000" smtClean="0"/>
            </a:br>
            <a:r>
              <a:rPr lang="cs-CZ" altLang="cs-CZ" sz="2000" smtClean="0"/>
              <a:t>- reklamace a stížnosti </a:t>
            </a:r>
            <a:br>
              <a:rPr lang="cs-CZ" altLang="cs-CZ" sz="2000" smtClean="0"/>
            </a:br>
            <a:r>
              <a:rPr lang="cs-CZ" altLang="cs-CZ" sz="2000" smtClean="0"/>
              <a:t>- shoda s požadavky na produkt (IKK a EKK)</a:t>
            </a:r>
            <a:br>
              <a:rPr lang="cs-CZ" altLang="cs-CZ" sz="2000" smtClean="0"/>
            </a:br>
            <a:r>
              <a:rPr lang="cs-CZ" altLang="cs-CZ" sz="2000" smtClean="0"/>
              <a:t>- časová odezva vyšetření TAT</a:t>
            </a:r>
            <a:br>
              <a:rPr lang="cs-CZ" altLang="cs-CZ" sz="2000" smtClean="0"/>
            </a:br>
            <a:r>
              <a:rPr lang="cs-CZ" altLang="cs-CZ" sz="2000" smtClean="0"/>
              <a:t>- počty a trendy neshod</a:t>
            </a:r>
            <a:br>
              <a:rPr lang="cs-CZ" altLang="cs-CZ" sz="2000" smtClean="0"/>
            </a:br>
            <a:r>
              <a:rPr lang="cs-CZ" altLang="cs-CZ" sz="2000" smtClean="0"/>
              <a:t>- hodnocení dodavatelů</a:t>
            </a:r>
            <a:br>
              <a:rPr lang="cs-CZ" altLang="cs-CZ" sz="2000" smtClean="0"/>
            </a:br>
            <a:r>
              <a:rPr lang="cs-CZ" altLang="cs-CZ" sz="2000" smtClean="0"/>
              <a:t>- sledování výkonnosti přístrojů (náklady na opravy)</a:t>
            </a:r>
            <a:br>
              <a:rPr lang="cs-CZ" altLang="cs-CZ" sz="2000" smtClean="0"/>
            </a:br>
            <a:r>
              <a:rPr lang="cs-CZ" altLang="cs-CZ" sz="2000" smtClean="0"/>
              <a:t>- neshody při příjmu, lékařské kontrole</a:t>
            </a:r>
            <a:br>
              <a:rPr lang="cs-CZ" altLang="cs-CZ" sz="2000" smtClean="0"/>
            </a:br>
            <a:r>
              <a:rPr lang="cs-CZ" altLang="cs-CZ" sz="2000" smtClean="0"/>
              <a:t>- ukazatelé výkonnosti laboratoře (počty vyšetření, bodová  	   </a:t>
            </a:r>
            <a:br>
              <a:rPr lang="cs-CZ" altLang="cs-CZ" sz="2000" smtClean="0"/>
            </a:br>
            <a:r>
              <a:rPr lang="cs-CZ" altLang="cs-CZ" sz="2000" smtClean="0"/>
              <a:t>  produkce)</a:t>
            </a:r>
            <a:br>
              <a:rPr lang="cs-CZ" altLang="cs-CZ" sz="2000" smtClean="0"/>
            </a:br>
            <a:r>
              <a:rPr lang="cs-CZ" altLang="cs-CZ" sz="2000" smtClean="0"/>
              <a:t>- ekonomické ukazatelé (náklady a výnosy)</a:t>
            </a:r>
            <a:br>
              <a:rPr lang="cs-CZ" altLang="cs-CZ" sz="2000" smtClean="0"/>
            </a:b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smtClean="0"/>
              <a:t>Vhodné sledovat a vyhodnocovat v kratších intervalech, slouží pro podklady k přezkoumání.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66700"/>
            <a:ext cx="73533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33438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Systém řízení kvality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u="sng" smtClean="0">
                <a:solidFill>
                  <a:schemeClr val="tx1"/>
                </a:solidFill>
              </a:rPr>
              <a:t>ISO 9001 – certifikace 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                80% SMK  + validace metod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                 návaznost, nejistota                  </a:t>
            </a:r>
            <a:endParaRPr lang="cs-CZ" altLang="cs-CZ" smtClean="0"/>
          </a:p>
          <a:p>
            <a:pPr algn="ctr" eaLnBrk="1" hangingPunct="1">
              <a:buFontTx/>
              <a:buNone/>
            </a:pPr>
            <a:r>
              <a:rPr lang="cs-CZ" altLang="cs-CZ" b="1" u="sng" smtClean="0">
                <a:solidFill>
                  <a:schemeClr val="tx1"/>
                </a:solidFill>
              </a:rPr>
              <a:t>ISO 17025 – akreditace  </a:t>
            </a:r>
          </a:p>
          <a:p>
            <a:pPr algn="ctr" eaLnBrk="1" hangingPunct="1">
              <a:buFontTx/>
              <a:buNone/>
            </a:pPr>
            <a:r>
              <a:rPr lang="cs-CZ" altLang="cs-CZ" b="1" smtClean="0">
                <a:solidFill>
                  <a:schemeClr val="tx1"/>
                </a:solidFill>
              </a:rPr>
              <a:t>(kalibrační laboratoře)</a:t>
            </a:r>
          </a:p>
          <a:p>
            <a:pPr algn="ctr" eaLnBrk="1" hangingPunct="1">
              <a:buFontTx/>
              <a:buNone/>
            </a:pPr>
            <a:r>
              <a:rPr lang="cs-CZ" altLang="cs-CZ" b="1" smtClean="0"/>
              <a:t>           90%   +    preanalytický proc.              </a:t>
            </a:r>
            <a:br>
              <a:rPr lang="cs-CZ" altLang="cs-CZ" b="1" smtClean="0"/>
            </a:br>
            <a:r>
              <a:rPr lang="cs-CZ" altLang="cs-CZ" b="1" smtClean="0"/>
              <a:t>                       postanalytický proc.</a:t>
            </a:r>
          </a:p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tx1"/>
                </a:solidFill>
              </a:rPr>
              <a:t>                  </a:t>
            </a:r>
            <a:r>
              <a:rPr lang="cs-CZ" altLang="cs-CZ" b="1" u="sng" smtClean="0">
                <a:solidFill>
                  <a:schemeClr val="tx1"/>
                </a:solidFill>
              </a:rPr>
              <a:t>ISO 15189 – akreditace         </a:t>
            </a:r>
          </a:p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tx1"/>
                </a:solidFill>
              </a:rPr>
              <a:t>                  zdrav. laboratoře</a:t>
            </a: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822325" y="1443038"/>
            <a:ext cx="504825" cy="2016125"/>
          </a:xfrm>
          <a:prstGeom prst="curvedRightArrow">
            <a:avLst>
              <a:gd name="adj1" fmla="val 59924"/>
              <a:gd name="adj2" fmla="val 1198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798513" y="3665538"/>
            <a:ext cx="504825" cy="2305050"/>
          </a:xfrm>
          <a:prstGeom prst="curvedRightArrow">
            <a:avLst>
              <a:gd name="adj1" fmla="val 59993"/>
              <a:gd name="adj2" fmla="val 119943"/>
              <a:gd name="adj3" fmla="val 41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276350"/>
            <a:ext cx="74580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4.14 Hodnocení a audity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609600" y="1916113"/>
            <a:ext cx="6626225" cy="3881437"/>
          </a:xfrm>
        </p:spPr>
        <p:txBody>
          <a:bodyPr/>
          <a:lstStyle/>
          <a:p>
            <a:r>
              <a:rPr lang="cs-CZ" altLang="cs-CZ" sz="2000" b="1" smtClean="0">
                <a:solidFill>
                  <a:schemeClr val="tx1"/>
                </a:solidFill>
              </a:rPr>
              <a:t>Interní audity </a:t>
            </a:r>
            <a:r>
              <a:rPr lang="cs-CZ" altLang="cs-CZ" sz="2000" smtClean="0"/>
              <a:t>- slouží ke zjištění zda zavedený systém je průběžně uplatňován a dodržován </a:t>
            </a:r>
            <a:br>
              <a:rPr lang="cs-CZ" altLang="cs-CZ" sz="2000" smtClean="0"/>
            </a:br>
            <a:r>
              <a:rPr lang="cs-CZ" altLang="cs-CZ" sz="2000" smtClean="0"/>
              <a:t>- směrnice o auditech </a:t>
            </a:r>
            <a:br>
              <a:rPr lang="cs-CZ" altLang="cs-CZ" sz="2000" smtClean="0"/>
            </a:br>
            <a:r>
              <a:rPr lang="cs-CZ" altLang="cs-CZ" sz="2000" smtClean="0"/>
              <a:t>- plán auditů</a:t>
            </a:r>
            <a:br>
              <a:rPr lang="cs-CZ" altLang="cs-CZ" sz="2000" smtClean="0"/>
            </a:br>
            <a:r>
              <a:rPr lang="cs-CZ" altLang="cs-CZ" sz="2000" smtClean="0"/>
              <a:t>- provádění auditů</a:t>
            </a:r>
            <a:br>
              <a:rPr lang="cs-CZ" altLang="cs-CZ" sz="2000" smtClean="0"/>
            </a:br>
            <a:r>
              <a:rPr lang="cs-CZ" altLang="cs-CZ" sz="2000" smtClean="0"/>
              <a:t>- záznam z auditů</a:t>
            </a:r>
            <a:br>
              <a:rPr lang="cs-CZ" altLang="cs-CZ" sz="2000" smtClean="0"/>
            </a:br>
            <a:r>
              <a:rPr lang="cs-CZ" altLang="cs-CZ" sz="2000" smtClean="0"/>
              <a:t>- vypořádání neshod zjištěných při interních auditech</a:t>
            </a:r>
            <a:br>
              <a:rPr lang="cs-CZ" altLang="cs-CZ" sz="2000" smtClean="0"/>
            </a:br>
            <a:r>
              <a:rPr lang="cs-CZ" altLang="cs-CZ" sz="2000" smtClean="0"/>
              <a:t>- školení interních auditorů</a:t>
            </a: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z="2400" smtClean="0"/>
          </a:p>
          <a:p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2735263" y="1262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89" name="TextovéPole 6"/>
          <p:cNvSpPr txBox="1">
            <a:spLocks noChangeArrowheads="1"/>
          </p:cNvSpPr>
          <p:nvPr/>
        </p:nvSpPr>
        <p:spPr bwMode="auto">
          <a:xfrm>
            <a:off x="2411413" y="301625"/>
            <a:ext cx="3738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+mj-lt"/>
              </a:rPr>
              <a:t>Plán interních auditů</a:t>
            </a:r>
          </a:p>
        </p:txBody>
      </p:sp>
      <p:pic>
        <p:nvPicPr>
          <p:cNvPr id="7066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ovéPole 1"/>
          <p:cNvSpPr txBox="1">
            <a:spLocks noChangeArrowheads="1"/>
          </p:cNvSpPr>
          <p:nvPr/>
        </p:nvSpPr>
        <p:spPr bwMode="auto">
          <a:xfrm>
            <a:off x="684213" y="476250"/>
            <a:ext cx="345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+mj-lt"/>
              </a:rPr>
              <a:t>Interní audit - zápis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7475" y="1268413"/>
            <a:ext cx="4752975" cy="4986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VÝSLEDEK AUDITU - Zjištění  vyplňuje auditor</a:t>
            </a:r>
            <a:endParaRPr lang="cs-CZ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Odkaz na nesplněný postup stanovený ve směrnicích, nebo v pracovních postupech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Určení příčin neshody: vyplňuje vedoucí úseku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OPATŘENÍ K NÁPRAVĚ - vyplňuje vedoucí úseku, na kterém se neshoda vyskytla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Určení a uplatnění potřebného nápravného opatření  (včetně termínu a odpovědné osoby):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Přezkoumání provedeného opatření k nápravě - </a:t>
            </a:r>
            <a:r>
              <a:rPr lang="cs-CZ" sz="2000" b="1" dirty="0">
                <a:latin typeface="+mn-lt"/>
              </a:rPr>
              <a:t>vyplňuje auditor</a:t>
            </a:r>
            <a:endParaRPr lang="cs-CZ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charset="0"/>
            </a:endParaRPr>
          </a:p>
        </p:txBody>
      </p:sp>
      <p:pic>
        <p:nvPicPr>
          <p:cNvPr id="7168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49488"/>
            <a:ext cx="4241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685" name="TextovéPole 4"/>
          <p:cNvSpPr txBox="1">
            <a:spLocks noChangeArrowheads="1"/>
          </p:cNvSpPr>
          <p:nvPr/>
        </p:nvSpPr>
        <p:spPr bwMode="auto">
          <a:xfrm>
            <a:off x="4954588" y="4841875"/>
            <a:ext cx="407511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Obr.č. 1 </a:t>
            </a:r>
            <a:r>
              <a:rPr lang="cs-CZ" altLang="cs-CZ" sz="1000">
                <a:solidFill>
                  <a:schemeClr val="tx1"/>
                </a:solidFill>
                <a:hlinkClick r:id="rId3"/>
              </a:rPr>
              <a:t>–</a:t>
            </a:r>
            <a:r>
              <a:rPr lang="cs-CZ" altLang="cs-CZ" sz="1000">
                <a:solidFill>
                  <a:schemeClr val="tx1"/>
                </a:solidFill>
              </a:rPr>
              <a:t> zdroj: </a:t>
            </a:r>
            <a:r>
              <a:rPr lang="cs-CZ" altLang="cs-CZ" sz="1000">
                <a:solidFill>
                  <a:schemeClr val="tx1"/>
                </a:solidFill>
                <a:hlinkClick r:id="rId3"/>
              </a:rPr>
              <a:t>https://generi-training.cz/events/interni-auditor-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laboratore-doskoleni-dle-iso-iec-170252018-praha-kat-c-9934_1/</a:t>
            </a: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404813"/>
            <a:ext cx="9139237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74713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4.14 Indikátory kvality</a:t>
            </a:r>
            <a:endParaRPr lang="cs-CZ" altLang="cs-CZ" sz="280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Laboratoř si musí určit indikátory kvality</a:t>
            </a:r>
          </a:p>
          <a:p>
            <a:r>
              <a:rPr lang="cs-CZ" altLang="cs-CZ" sz="2000" smtClean="0"/>
              <a:t>Sledovat a vyhodnocovat v kritických bodech procesu</a:t>
            </a:r>
          </a:p>
          <a:p>
            <a:pPr lvl="1"/>
            <a:r>
              <a:rPr lang="cs-CZ" altLang="cs-CZ" sz="1800" smtClean="0"/>
              <a:t>Např. doba odezvy, spotřeba reagencií, neúspěch v EHK, sledování IKK, počet nepřijatých vzorků, přístrojové chyby…</a:t>
            </a:r>
          </a:p>
          <a:p>
            <a:pPr lvl="1"/>
            <a:endParaRPr lang="cs-CZ" altLang="cs-CZ" sz="1800" smtClean="0"/>
          </a:p>
          <a:p>
            <a:pPr lvl="1"/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48150" y="7938"/>
            <a:ext cx="4895850" cy="6805612"/>
          </a:xfrm>
          <a:solidFill>
            <a:schemeClr val="accent1"/>
          </a:solidFill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Stanovení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glukózy v séru pacientky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Potrubní pošta – OUP: vloženo  v 6,51 hod., odešlo v 6,54 hod., na OKB v 6,55 hod. (údaje z velínu)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Laboratoř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OKB: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centrifugace ihned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během centrifugace načtení vzorku v 6:57:26  hod.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pipetování vzorku v analyzátoru 7:02:35 hod.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první výsledek  glukózy v 7:13:46 hod. (hodnota  51,4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mmol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/l, mimo rozsah měření , nutné ředění) 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opakování analýzy po ředění  v 7:13:47 hod.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výsledek opakovaného měření v 7:24:59 (hodnota 53,3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mmol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/l)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hlášeno v 7,17 hod. –všechny výsledky kromě glukózy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 7,25 hod. hlášena glukóza na oddělení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laboratorní TAT = 28 min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755" name="TextovéPole 4"/>
          <p:cNvSpPr txBox="1">
            <a:spLocks noChangeArrowheads="1"/>
          </p:cNvSpPr>
          <p:nvPr/>
        </p:nvSpPr>
        <p:spPr bwMode="auto">
          <a:xfrm>
            <a:off x="323850" y="692150"/>
            <a:ext cx="3816350" cy="253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Pacientka přivezena na OUP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 v 6:25 jako porucha vědomí,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dle ZZS hyperglykémie &gt; 40 mmo/l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Vzorky odeslány do laboratoře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v režimu vitální indikace asi v 6,30 h.,výsledek stanovení až 7,20 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027993" cy="45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79388" y="4076700"/>
          <a:ext cx="8785225" cy="26654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66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8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</a:rPr>
                        <a:t>2019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rgbClr val="FF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   Počet analytů (počet chyb) / úspěšnost (%)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Pracoviště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I.Q.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II.Q.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III.Q.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IV.Q.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Celkem pracoviště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PMDV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148 (2) / 98,6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238 (3) / 98,7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146 (2) / 98,6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269 (3) / 98,9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801 (10) / 98,8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PDM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55 (1) / 98,2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73 (2) / 97,3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61 (4) / 93,4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72 (0) / 100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261 (7) / 97,3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31 (0) / 100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32 (1) / 96,9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34 (0) / 100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39 (0) / 100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136 (1) / 99,3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Celkem kvartál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234 (3) / 98,7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343 (6) / 98,3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241 (6) / 97,5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380 (3) / 99,2</a:t>
                      </a:r>
                      <a:endParaRPr lang="cs-CZ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1198 (18) / 98,5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Graf 3"/>
          <p:cNvGraphicFramePr/>
          <p:nvPr/>
        </p:nvGraphicFramePr>
        <p:xfrm>
          <a:off x="107504" y="476672"/>
          <a:ext cx="89289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 pole 1"/>
          <p:cNvSpPr txBox="1">
            <a:spLocks noChangeArrowheads="1"/>
          </p:cNvSpPr>
          <p:nvPr/>
        </p:nvSpPr>
        <p:spPr bwMode="auto">
          <a:xfrm>
            <a:off x="2590800" y="188913"/>
            <a:ext cx="3962400" cy="276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Úspěšnost (%) EHK za rok 2019- pracoviště</a:t>
            </a:r>
            <a:endParaRPr lang="cs-CZ" altLang="cs-CZ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4.15 Přezkoumání systému managementu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>
          <a:xfrm>
            <a:off x="609600" y="1773238"/>
            <a:ext cx="6348413" cy="3881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smtClean="0">
                <a:solidFill>
                  <a:schemeClr val="tx1"/>
                </a:solidFill>
              </a:rPr>
              <a:t>Přezkoumání SMK vedením </a:t>
            </a:r>
            <a:r>
              <a:rPr lang="cs-CZ" altLang="cs-CZ" sz="2000" smtClean="0"/>
              <a:t>– vedení musí provádět v pravidelných intervalech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smtClean="0"/>
              <a:t>Vstupy</a:t>
            </a:r>
            <a:br>
              <a:rPr lang="cs-CZ" altLang="cs-CZ" sz="2000" smtClean="0"/>
            </a:br>
            <a:r>
              <a:rPr lang="cs-CZ" altLang="cs-CZ" sz="2000" smtClean="0"/>
              <a:t>- výsledky auditů (interní i externí)</a:t>
            </a:r>
            <a:br>
              <a:rPr lang="cs-CZ" altLang="cs-CZ" sz="2000" smtClean="0"/>
            </a:br>
            <a:r>
              <a:rPr lang="cs-CZ" altLang="cs-CZ" sz="2000" smtClean="0"/>
              <a:t>- výsledky EHK (shoda produktu)</a:t>
            </a:r>
            <a:br>
              <a:rPr lang="cs-CZ" altLang="cs-CZ" sz="2000" smtClean="0"/>
            </a:br>
            <a:r>
              <a:rPr lang="cs-CZ" altLang="cs-CZ" sz="2000" smtClean="0"/>
              <a:t>- preventivní a nápravná opatření</a:t>
            </a:r>
            <a:br>
              <a:rPr lang="cs-CZ" altLang="cs-CZ" sz="2000" smtClean="0"/>
            </a:br>
            <a:r>
              <a:rPr lang="cs-CZ" altLang="cs-CZ" sz="2000" smtClean="0"/>
              <a:t>- výsledky z analýz a měření</a:t>
            </a:r>
            <a:br>
              <a:rPr lang="cs-CZ" altLang="cs-CZ" sz="2000" smtClean="0"/>
            </a:br>
            <a:r>
              <a:rPr lang="cs-CZ" altLang="cs-CZ" sz="2000" smtClean="0"/>
              <a:t>- plnění usnesení z minulého přezkoumání</a:t>
            </a:r>
            <a:br>
              <a:rPr lang="cs-CZ" altLang="cs-CZ" sz="2000" smtClean="0"/>
            </a:br>
            <a:r>
              <a:rPr lang="cs-CZ" altLang="cs-CZ" sz="2000" smtClean="0"/>
              <a:t>- změny, které by mohly ovlivnit SMK (nové 	 	 	analyzátory, větší změna sortimentu vyšetření</a:t>
            </a:r>
            <a:br>
              <a:rPr lang="cs-CZ" altLang="cs-CZ" sz="2000" smtClean="0"/>
            </a:br>
            <a:r>
              <a:rPr lang="cs-CZ" altLang="cs-CZ" sz="2000" smtClean="0"/>
              <a:t>- doporučení pro zlepšení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smtClean="0"/>
              <a:t>Výstupy</a:t>
            </a:r>
            <a:br>
              <a:rPr lang="cs-CZ" altLang="cs-CZ" sz="2000" smtClean="0"/>
            </a:br>
            <a:r>
              <a:rPr lang="cs-CZ" altLang="cs-CZ" sz="2000" smtClean="0"/>
              <a:t>- rozhodnutí a opatření k zlepšování SMK a procesů, zlepšení produktů, potřebám zdrojů 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888" y="1879600"/>
            <a:ext cx="6684962" cy="38814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Akreditace zdravotnických laboratoří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prováděna podle mezinárodně platné normy ČSN EN ISO 15189, dle doporučení organizacemi IFCC a plátci zdravotního pojištění.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Akreditace je založena na zásadách: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nezávislosti,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nediskriminačního přístupu,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jasně stanovených a dokumentovaných kritérií posuzování,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transparentnosti procesů posuzování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6348412" cy="874712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Komunikace - příklad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250825" y="1498600"/>
            <a:ext cx="7508875" cy="48244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zaveden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systém pravidelných porad se zápisem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porada vedení, operativní porady na pracovištích, provozní porady zaměstnanců pracovišť, porada úsekových laborantek, rada kvality.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Zápisy z porad jsou distribuovány </a:t>
            </a:r>
            <a:r>
              <a:rPr lang="cs-CZ" alt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cestou a zveřejněny na nástěnce</a:t>
            </a: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nejnovější důležité informace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provozu jsou zveřejňovány na aktuálních nástěnkách umístěných na všech úsecích.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odborných informacích a novinkách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získaných na externích školeních informuje pracovník vyslaný na školení ostatní zaměstnance na interních školeních laboratoře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uživatelé laboratorních služeb 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k dispozici Laboratorní příručka na  webu, kde jsou  popsány náležitosti pro postupy v požadování služeb laboratoře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3213" cy="1320800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KAPITOLA 5 TECHNICKÉ POŽADAVKY</a:t>
            </a:r>
            <a:br>
              <a:rPr lang="cs-CZ" altLang="cs-CZ" sz="2800" b="1" smtClean="0">
                <a:solidFill>
                  <a:schemeClr val="tx1"/>
                </a:solidFill>
              </a:rPr>
            </a:br>
            <a:r>
              <a:rPr lang="cs-CZ" altLang="cs-CZ" sz="2800" b="1" smtClean="0">
                <a:solidFill>
                  <a:schemeClr val="tx1"/>
                </a:solidFill>
              </a:rPr>
              <a:t>5.1 Pracovníci</a:t>
            </a:r>
            <a:endParaRPr lang="cs-CZ" altLang="cs-CZ" sz="2800" smtClean="0"/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Kvalifikace pracovníků – minimální požadavky</a:t>
            </a:r>
          </a:p>
          <a:p>
            <a:r>
              <a:rPr lang="cs-CZ" altLang="cs-CZ" sz="2000" smtClean="0"/>
              <a:t>Pracovní náplň</a:t>
            </a:r>
          </a:p>
          <a:p>
            <a:r>
              <a:rPr lang="cs-CZ" altLang="cs-CZ" sz="2000" smtClean="0"/>
              <a:t>Školení + plán vzdělávání</a:t>
            </a:r>
          </a:p>
          <a:p>
            <a:r>
              <a:rPr lang="cs-CZ" altLang="cs-CZ" sz="2000" smtClean="0"/>
              <a:t>Posuzování odborné způsobilosti</a:t>
            </a:r>
          </a:p>
          <a:p>
            <a:r>
              <a:rPr lang="cs-CZ" altLang="cs-CZ" sz="2000" smtClean="0"/>
              <a:t>Přezkoumání výkonnosti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90513"/>
            <a:ext cx="75914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5.2 Prostory a podmínky prostředí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4313"/>
            <a:ext cx="6348413" cy="3881437"/>
          </a:xfrm>
        </p:spPr>
        <p:txBody>
          <a:bodyPr/>
          <a:lstStyle/>
          <a:p>
            <a:r>
              <a:rPr lang="cs-CZ" altLang="cs-CZ" sz="2000" smtClean="0"/>
              <a:t>Řízení vstupu do prostoru laboratoří</a:t>
            </a:r>
          </a:p>
          <a:p>
            <a:r>
              <a:rPr lang="cs-CZ" altLang="cs-CZ" sz="2000" smtClean="0"/>
              <a:t>Odpovídající skladovací prostory</a:t>
            </a:r>
          </a:p>
          <a:p>
            <a:r>
              <a:rPr lang="cs-CZ" altLang="cs-CZ" sz="2000" smtClean="0"/>
              <a:t>Prostory pro pracovníky</a:t>
            </a:r>
          </a:p>
          <a:p>
            <a:r>
              <a:rPr lang="cs-CZ" altLang="cs-CZ" sz="2000" smtClean="0"/>
              <a:t>Zařízení pro odběr vzorku pacientů</a:t>
            </a:r>
          </a:p>
          <a:p>
            <a:r>
              <a:rPr lang="cs-CZ" altLang="cs-CZ" sz="2000" smtClean="0"/>
              <a:t>Tiché a nerušené pracovní prostředí        duševní pohoda, lidský faktor = největší riziko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19700" y="3425825"/>
            <a:ext cx="431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2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619283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ovéPole 1"/>
          <p:cNvSpPr txBox="1">
            <a:spLocks noChangeArrowheads="1"/>
          </p:cNvSpPr>
          <p:nvPr/>
        </p:nvSpPr>
        <p:spPr bwMode="auto">
          <a:xfrm>
            <a:off x="900113" y="6611938"/>
            <a:ext cx="7273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cs-CZ" altLang="cs-CZ" sz="1000">
                <a:hlinkClick r:id="rId3"/>
              </a:rPr>
              <a:t>https://www.tetratech.com/en/markets/high-performance-buildings/insights/innovation/the-future-of-laboratory-design</a:t>
            </a:r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5.3 Laboratorní zařízení, reagencie a spotřební materiály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579438" y="2060575"/>
            <a:ext cx="5691187" cy="4292600"/>
          </a:xfrm>
        </p:spPr>
        <p:txBody>
          <a:bodyPr/>
          <a:lstStyle/>
          <a:p>
            <a:r>
              <a:rPr lang="cs-CZ" altLang="cs-CZ" sz="2000" smtClean="0"/>
              <a:t>Ke všemu musí existovat evidence</a:t>
            </a:r>
          </a:p>
          <a:p>
            <a:r>
              <a:rPr lang="cs-CZ" altLang="cs-CZ" sz="2000" smtClean="0"/>
              <a:t>Kalibrace zařízení, metrologická návaznost</a:t>
            </a:r>
          </a:p>
          <a:p>
            <a:r>
              <a:rPr lang="cs-CZ" altLang="cs-CZ" sz="2000" smtClean="0"/>
              <a:t>Údržba, servis, opravy</a:t>
            </a:r>
          </a:p>
          <a:p>
            <a:r>
              <a:rPr lang="cs-CZ" altLang="cs-CZ" sz="2000" smtClean="0"/>
              <a:t>Karta měřidla: identifikace zařízení, výrobce, stav</a:t>
            </a:r>
          </a:p>
          <a:p>
            <a:r>
              <a:rPr lang="cs-CZ" altLang="cs-CZ" sz="2000" smtClean="0"/>
              <a:t>Provozní deník</a:t>
            </a:r>
          </a:p>
          <a:p>
            <a:r>
              <a:rPr lang="cs-CZ" altLang="cs-CZ" sz="2000" smtClean="0"/>
              <a:t>Reagencie: příbalový leták, identifikace, šarže, uvolnění do provozu, postup pro objednání, příjem, skladování</a:t>
            </a:r>
          </a:p>
        </p:txBody>
      </p:sp>
      <p:pic>
        <p:nvPicPr>
          <p:cNvPr id="829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85975"/>
            <a:ext cx="309245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88913"/>
            <a:ext cx="8675688" cy="5616575"/>
          </a:xfrm>
          <a:solidFill>
            <a:schemeClr val="bg1">
              <a:alpha val="37000"/>
            </a:schemeClr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Záznamy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zařízeních jsou vedeny v provozních denících u každého měřidla nebo přístroje (zařízení). Na titulní straně každého provozního deníku je identifikace měřidla, přístroje nebo zařízení obsahující tyto údaje: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název měřidla, přístroje (zařízení),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typ,výrobce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výrobní číslo, rok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výroby,inventární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číslo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datum uvedení do provozu ( datum přijetí je na dodacím listu)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 provozu (nepřetržitý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...), kontakt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výrobce, dodavatele (servis)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Dále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obsahuje: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seznam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zaškolených pracovníků nebo odkaz na uložení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záznamy o provedení údržby, kontrole funkcí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záznamy o poruchách a jejich odstranění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záznamy o provedení odborného servisu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údaje o jakémkoliv přemístění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každého záznamu se uvede datum, kdy byla činnost provedena, popis úkonu, podpis pracovníka, který úkon provedl. Záznamy do provozního deníku provádí obsluha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přístroje,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případně servisní technik.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66750"/>
            <a:ext cx="88773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b="31305"/>
          <a:stretch>
            <a:fillRect/>
          </a:stretch>
        </p:blipFill>
        <p:spPr bwMode="auto">
          <a:xfrm>
            <a:off x="0" y="1125538"/>
            <a:ext cx="9132888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5.4 Procesy před laboratorním vyšetřením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395288" y="2060575"/>
            <a:ext cx="6348412" cy="3881438"/>
          </a:xfrm>
        </p:spPr>
        <p:txBody>
          <a:bodyPr/>
          <a:lstStyle/>
          <a:p>
            <a:r>
              <a:rPr lang="cs-CZ" altLang="cs-CZ" smtClean="0"/>
              <a:t>Preanalytická fáze</a:t>
            </a:r>
          </a:p>
          <a:p>
            <a:r>
              <a:rPr lang="cs-CZ" altLang="cs-CZ" smtClean="0"/>
              <a:t>Laboratorní příručka</a:t>
            </a:r>
          </a:p>
          <a:p>
            <a:r>
              <a:rPr lang="cs-CZ" altLang="cs-CZ" smtClean="0"/>
              <a:t>Informace v žádance</a:t>
            </a:r>
          </a:p>
          <a:p>
            <a:r>
              <a:rPr lang="cs-CZ" altLang="cs-CZ" smtClean="0"/>
              <a:t>Odběr a zacházení se vzorky</a:t>
            </a:r>
          </a:p>
          <a:p>
            <a:r>
              <a:rPr lang="cs-CZ" altLang="cs-CZ" smtClean="0"/>
              <a:t>Pokyny pro STATIM</a:t>
            </a:r>
          </a:p>
          <a:p>
            <a:endParaRPr lang="cs-CZ" altLang="cs-CZ" smtClean="0"/>
          </a:p>
        </p:txBody>
      </p:sp>
      <p:pic>
        <p:nvPicPr>
          <p:cNvPr id="87044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176338"/>
            <a:ext cx="538162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5.5 Procesy laboratorních vyšetření</a:t>
            </a:r>
            <a:endParaRPr lang="cs-CZ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>
          <a:xfrm>
            <a:off x="541338" y="1276350"/>
            <a:ext cx="6483350" cy="3881438"/>
          </a:xfrm>
        </p:spPr>
        <p:txBody>
          <a:bodyPr/>
          <a:lstStyle/>
          <a:p>
            <a:r>
              <a:rPr lang="cs-CZ" altLang="cs-CZ" sz="2000" smtClean="0"/>
              <a:t>Výběr, verifikace a validace postupů laboratorních vyšetření</a:t>
            </a:r>
          </a:p>
          <a:p>
            <a:pPr lvl="1"/>
            <a:r>
              <a:rPr lang="cs-CZ" altLang="cs-CZ" sz="1800" smtClean="0"/>
              <a:t>Validace: používané mimo rámec zamýšleného rozsahu</a:t>
            </a:r>
          </a:p>
          <a:p>
            <a:pPr lvl="1"/>
            <a:r>
              <a:rPr lang="cs-CZ" altLang="cs-CZ" sz="1800" smtClean="0"/>
              <a:t>Verifikace: ověření vhodnosti validované metody před zahájením rutinní činnosti</a:t>
            </a:r>
          </a:p>
          <a:p>
            <a:r>
              <a:rPr lang="cs-CZ" altLang="cs-CZ" sz="2000" smtClean="0"/>
              <a:t>Referenční intervaly</a:t>
            </a:r>
          </a:p>
          <a:p>
            <a:r>
              <a:rPr lang="cs-CZ" altLang="cs-CZ" sz="2000" smtClean="0"/>
              <a:t>Nejistota měření – rozsah hodnot, ve kterém mohou ležet skutečné hodnoty</a:t>
            </a:r>
          </a:p>
          <a:p>
            <a:r>
              <a:rPr lang="cs-CZ" altLang="cs-CZ" sz="2000" smtClean="0"/>
              <a:t>SOP</a:t>
            </a:r>
          </a:p>
        </p:txBody>
      </p:sp>
      <p:pic>
        <p:nvPicPr>
          <p:cNvPr id="8806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5157788"/>
            <a:ext cx="676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47738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844675"/>
            <a:ext cx="6915150" cy="4197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Akreditovaná laboratoř poskytuje služby na vysoké odborné úrovni a prokazuje: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shodu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 požadavky uvedenými v příslušné normě,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funkčnos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zavedeného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systému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řízení kvality, včetně interního a externího zabezpečení kvality,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posuzování v rámci akreditace se podílí odborníci doporučeni jednotlivými odbornými lékařskými společnostmi, proškolení v požadavcích příslušných norem, v principech akreditace a auditorských praktikách.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4887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468313" y="360363"/>
            <a:ext cx="6348412" cy="1320800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5.6 Zajištění kvality výsledků laboratorních vyšetření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6348413" cy="3881437"/>
          </a:xfrm>
        </p:spPr>
        <p:txBody>
          <a:bodyPr/>
          <a:lstStyle/>
          <a:p>
            <a:r>
              <a:rPr lang="cs-CZ" altLang="cs-CZ" sz="2000" smtClean="0"/>
              <a:t>Interní kontrola kvality</a:t>
            </a:r>
          </a:p>
          <a:p>
            <a:r>
              <a:rPr lang="cs-CZ" altLang="cs-CZ" sz="2000" smtClean="0"/>
              <a:t>Externí kontrola kvality – mezilaboratorní porovnávání</a:t>
            </a:r>
          </a:p>
          <a:p>
            <a:pPr lvl="1"/>
            <a:r>
              <a:rPr lang="cs-CZ" altLang="cs-CZ" sz="1800" smtClean="0"/>
              <a:t>Účast je povinná</a:t>
            </a:r>
          </a:p>
        </p:txBody>
      </p:sp>
      <p:pic>
        <p:nvPicPr>
          <p:cNvPr id="9011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61293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348413" cy="1320800"/>
          </a:xfrm>
        </p:spPr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5.7 Procesy po laboratorním vyšetření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395288" y="2205038"/>
            <a:ext cx="3313112" cy="3881437"/>
          </a:xfrm>
        </p:spPr>
        <p:txBody>
          <a:bodyPr/>
          <a:lstStyle/>
          <a:p>
            <a:r>
              <a:rPr lang="cs-CZ" altLang="cs-CZ" sz="2000" smtClean="0"/>
              <a:t>Přezkoumání výsledků</a:t>
            </a:r>
          </a:p>
          <a:p>
            <a:r>
              <a:rPr lang="cs-CZ" altLang="cs-CZ" sz="2000" smtClean="0"/>
              <a:t>Skladování, uchování a likvidace vzorků</a:t>
            </a:r>
          </a:p>
          <a:p>
            <a:endParaRPr lang="cs-CZ" altLang="cs-CZ" sz="2000" smtClean="0"/>
          </a:p>
          <a:p>
            <a:endParaRPr lang="cs-CZ" altLang="cs-CZ" sz="2000" smtClean="0"/>
          </a:p>
        </p:txBody>
      </p:sp>
      <p:pic>
        <p:nvPicPr>
          <p:cNvPr id="9114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65300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ovéPole 3"/>
          <p:cNvSpPr txBox="1">
            <a:spLocks noChangeArrowheads="1"/>
          </p:cNvSpPr>
          <p:nvPr/>
        </p:nvSpPr>
        <p:spPr bwMode="auto">
          <a:xfrm>
            <a:off x="4017963" y="6480175"/>
            <a:ext cx="5132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https://www.happyend.cz/box-s-vikem-s-uchopem-na-sber-biologickeho-odpadu-30-l</a:t>
            </a: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5.8 Sdělování výsledků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465138" y="2065338"/>
            <a:ext cx="3243262" cy="3881437"/>
          </a:xfrm>
        </p:spPr>
        <p:txBody>
          <a:bodyPr/>
          <a:lstStyle/>
          <a:p>
            <a:r>
              <a:rPr lang="cs-CZ" altLang="cs-CZ" sz="2000" smtClean="0"/>
              <a:t>Formát zprávy</a:t>
            </a:r>
          </a:p>
          <a:p>
            <a:r>
              <a:rPr lang="cs-CZ" altLang="cs-CZ" sz="2000" smtClean="0"/>
              <a:t>Pravidla pro přepis výsledků a zpoždění laboratorního vyšetření</a:t>
            </a:r>
          </a:p>
          <a:p>
            <a:r>
              <a:rPr lang="cs-CZ" altLang="cs-CZ" sz="2000" smtClean="0"/>
              <a:t>Interpretace a komentáře</a:t>
            </a:r>
          </a:p>
        </p:txBody>
      </p:sp>
      <p:pic>
        <p:nvPicPr>
          <p:cNvPr id="9216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6"/>
          <a:stretch>
            <a:fillRect/>
          </a:stretch>
        </p:blipFill>
        <p:spPr bwMode="auto">
          <a:xfrm>
            <a:off x="3563938" y="1270000"/>
            <a:ext cx="55022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5.9 Uvolňování výsledků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Datum a čas uvolnění</a:t>
            </a:r>
          </a:p>
          <a:p>
            <a:r>
              <a:rPr lang="cs-CZ" altLang="cs-CZ" sz="2000" smtClean="0"/>
              <a:t>Telefonické sdělování</a:t>
            </a:r>
          </a:p>
          <a:p>
            <a:r>
              <a:rPr lang="cs-CZ" altLang="cs-CZ" sz="2000" smtClean="0"/>
              <a:t>Uvolňovat výsledky může pouze atestovaný člověk</a:t>
            </a:r>
          </a:p>
          <a:p>
            <a:r>
              <a:rPr lang="cs-CZ" altLang="cs-CZ" sz="2000" smtClean="0"/>
              <a:t>Přepracované zprávy – musí existovat nová i původní verze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chemeClr val="tx1"/>
                </a:solidFill>
              </a:rPr>
              <a:t>5.10 Řízení informací v laboratoři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875" y="1844675"/>
            <a:ext cx="3386138" cy="4319588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LIS</a:t>
            </a:r>
          </a:p>
          <a:p>
            <a:pPr>
              <a:defRPr/>
            </a:pPr>
            <a:r>
              <a:rPr lang="cs-CZ" sz="2000" dirty="0" smtClean="0"/>
              <a:t>Zavázání k mlčenlivosti</a:t>
            </a:r>
          </a:p>
          <a:p>
            <a:pPr>
              <a:defRPr/>
            </a:pPr>
            <a:r>
              <a:rPr lang="cs-CZ" sz="2000" dirty="0" smtClean="0"/>
              <a:t>Určené odpovědnosti a pravomoci pracovníků používajících LIS</a:t>
            </a:r>
          </a:p>
          <a:p>
            <a:pPr>
              <a:defRPr/>
            </a:pPr>
            <a:r>
              <a:rPr lang="cs-CZ" sz="2000" dirty="0" smtClean="0"/>
              <a:t>Dokumentovaný postup při selhání informačních systémů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cs-CZ" sz="2000" dirty="0"/>
          </a:p>
        </p:txBody>
      </p:sp>
      <p:pic>
        <p:nvPicPr>
          <p:cNvPr id="9421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774825"/>
            <a:ext cx="52768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ovéPole 3"/>
          <p:cNvSpPr txBox="1">
            <a:spLocks noChangeArrowheads="1"/>
          </p:cNvSpPr>
          <p:nvPr/>
        </p:nvSpPr>
        <p:spPr bwMode="auto">
          <a:xfrm>
            <a:off x="5626100" y="5302250"/>
            <a:ext cx="3597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solidFill>
                  <a:schemeClr val="tx1"/>
                </a:solidFill>
                <a:hlinkClick r:id="rId3"/>
              </a:rPr>
              <a:t>http://ciselniky.dasta.mzcr.cz/CD/hypertext/WWAAY.htm</a:t>
            </a:r>
            <a:endParaRPr lang="cs-CZ" altLang="cs-CZ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Přínos x nevýhody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160588"/>
            <a:ext cx="3087688" cy="388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altLang="cs-CZ" sz="2000" smtClean="0"/>
              <a:t>Přínos</a:t>
            </a:r>
            <a:br>
              <a:rPr lang="cs-CZ" altLang="cs-CZ" sz="2000" smtClean="0"/>
            </a:br>
            <a:r>
              <a:rPr lang="cs-CZ" altLang="cs-CZ" sz="2000" smtClean="0"/>
              <a:t>- řád a pořádek</a:t>
            </a:r>
            <a:br>
              <a:rPr lang="cs-CZ" altLang="cs-CZ" sz="2000" smtClean="0"/>
            </a:br>
            <a:r>
              <a:rPr lang="cs-CZ" altLang="cs-CZ" sz="2000" smtClean="0"/>
              <a:t>- jasně stanovené  	odpovědnosti a </a:t>
            </a:r>
            <a:br>
              <a:rPr lang="cs-CZ" altLang="cs-CZ" sz="2000" smtClean="0"/>
            </a:br>
            <a:r>
              <a:rPr lang="cs-CZ" altLang="cs-CZ" sz="2000" smtClean="0"/>
              <a:t>  pravomoci pro 	všechny činnosti a 	osoby</a:t>
            </a:r>
          </a:p>
        </p:txBody>
      </p:sp>
      <p:sp>
        <p:nvSpPr>
          <p:cNvPr id="95236" name="Zástupný symbol pro obsah 1"/>
          <p:cNvSpPr>
            <a:spLocks noGrp="1"/>
          </p:cNvSpPr>
          <p:nvPr>
            <p:ph sz="half" idx="2"/>
          </p:nvPr>
        </p:nvSpPr>
        <p:spPr>
          <a:xfrm>
            <a:off x="4356100" y="2160588"/>
            <a:ext cx="3455988" cy="38814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000" smtClean="0"/>
              <a:t>Nevýhody</a:t>
            </a:r>
            <a:br>
              <a:rPr lang="cs-CZ" altLang="cs-CZ" sz="2000" smtClean="0"/>
            </a:br>
            <a:r>
              <a:rPr lang="cs-CZ" altLang="cs-CZ" sz="2000" smtClean="0"/>
              <a:t>- udržování aktuálnosti        	dokumentace je </a:t>
            </a:r>
            <a:br>
              <a:rPr lang="cs-CZ" altLang="cs-CZ" sz="2000" smtClean="0"/>
            </a:br>
            <a:r>
              <a:rPr lang="cs-CZ" altLang="cs-CZ" sz="2000" smtClean="0"/>
              <a:t>  náročné</a:t>
            </a:r>
            <a:br>
              <a:rPr lang="cs-CZ" altLang="cs-CZ" sz="2000" smtClean="0"/>
            </a:br>
            <a:r>
              <a:rPr lang="cs-CZ" altLang="cs-CZ" sz="2000" smtClean="0"/>
              <a:t>- finanční nároky značné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03275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</a:rPr>
              <a:t>ČSN EN ISO 15189:2013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34975" y="1628775"/>
            <a:ext cx="7089775" cy="4525963"/>
          </a:xfrm>
        </p:spPr>
        <p:txBody>
          <a:bodyPr/>
          <a:lstStyle/>
          <a:p>
            <a:pPr algn="just" eaLnBrk="1" hangingPunct="1"/>
            <a:r>
              <a:rPr lang="cs-CZ" altLang="cs-CZ" sz="2000" smtClean="0"/>
              <a:t>Akreditaci v ČR provádí </a:t>
            </a:r>
            <a:r>
              <a:rPr lang="cs-CZ" altLang="cs-CZ" sz="2000" b="1" smtClean="0"/>
              <a:t>Český institut pro akreditaci o.p.s.</a:t>
            </a:r>
          </a:p>
          <a:p>
            <a:pPr algn="just" eaLnBrk="1" hangingPunct="1"/>
            <a:r>
              <a:rPr lang="cs-CZ" altLang="cs-CZ" sz="2000" smtClean="0"/>
              <a:t>Specifické požadavky na </a:t>
            </a:r>
            <a:r>
              <a:rPr lang="cs-CZ" altLang="cs-CZ" sz="2000" b="1" smtClean="0"/>
              <a:t>personální obsazení </a:t>
            </a:r>
            <a:r>
              <a:rPr lang="cs-CZ" altLang="cs-CZ" sz="2000" smtClean="0"/>
              <a:t>zdravotnických laboratoří jsou stanoveny Vyhláškou </a:t>
            </a:r>
            <a:r>
              <a:rPr lang="cs-CZ" altLang="cs-CZ" sz="2000" b="1" smtClean="0"/>
              <a:t>MZ 99/2012 Sb</a:t>
            </a:r>
            <a:r>
              <a:rPr lang="cs-CZ" altLang="cs-CZ" sz="2000" smtClean="0"/>
              <a:t>. </a:t>
            </a:r>
          </a:p>
          <a:p>
            <a:pPr algn="just" eaLnBrk="1" hangingPunct="1"/>
            <a:r>
              <a:rPr lang="cs-CZ" altLang="cs-CZ" sz="2000" smtClean="0"/>
              <a:t>při akreditaci zdravotnických laboratoří akceptuje ČIA kromě požadavků normy a vyhlášky také tzv. „</a:t>
            </a:r>
            <a:r>
              <a:rPr lang="cs-CZ" altLang="cs-CZ" sz="2000" b="1" smtClean="0"/>
              <a:t>Nepodkročitelná minima“</a:t>
            </a:r>
            <a:r>
              <a:rPr lang="cs-CZ" altLang="cs-CZ" sz="2000" smtClean="0"/>
              <a:t> stanovená pro jednotlivé laboratorní odbornosti. </a:t>
            </a:r>
          </a:p>
          <a:p>
            <a:pPr algn="just" eaLnBrk="1" hangingPunct="1"/>
            <a:r>
              <a:rPr lang="cs-CZ" altLang="cs-CZ" sz="2000" smtClean="0"/>
              <a:t>Metodické pokyny pro akreditaci ČIA (MPA pro metrologii….)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3540</TotalTime>
  <Words>3300</Words>
  <Application>Microsoft Office PowerPoint</Application>
  <PresentationFormat>Předvádění na obrazovce (4:3)</PresentationFormat>
  <Paragraphs>380</Paragraphs>
  <Slides>86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93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SPRÁVNÁ LABORATORNÍ PRAXE</vt:lpstr>
      <vt:lpstr>Systém managementu kvality</vt:lpstr>
      <vt:lpstr>Systém řízení kvality</vt:lpstr>
      <vt:lpstr>Systém řízení kvality</vt:lpstr>
      <vt:lpstr>Systém řízení kvality</vt:lpstr>
      <vt:lpstr>Systém řízení kvality</vt:lpstr>
      <vt:lpstr>ČSN EN ISO 15189:2013</vt:lpstr>
      <vt:lpstr>ČSN EN ISO 15189:2013</vt:lpstr>
      <vt:lpstr>ČSN EN ISO 15189:2013</vt:lpstr>
      <vt:lpstr>Český institut pro akreditaci  o.p.s.</vt:lpstr>
      <vt:lpstr>ČSN EN ISO 15189:2013</vt:lpstr>
      <vt:lpstr>ČSN EN ISO 15189:2013</vt:lpstr>
      <vt:lpstr>ČSN EN ISO 15189:2013</vt:lpstr>
      <vt:lpstr>Prezentace aplikace PowerPoint</vt:lpstr>
      <vt:lpstr>ČSN EN ISO 15189:2013 Kapitoly</vt:lpstr>
      <vt:lpstr>KAPITOLA 4 POŽADAVKY NA MANAGEMENT 4.1.1 Organizace</vt:lpstr>
      <vt:lpstr>4.1.2  Odpovědnost managementu</vt:lpstr>
      <vt:lpstr>Prezentace aplikace PowerPoint</vt:lpstr>
      <vt:lpstr>4.2 Systém managementu</vt:lpstr>
      <vt:lpstr>Vzájemné vztahy a působení jednotlivých procesů  </vt:lpstr>
      <vt:lpstr>Prezentace aplikace PowerPoint</vt:lpstr>
      <vt:lpstr>Definování politiky a cílů kvality</vt:lpstr>
      <vt:lpstr>Vzájemné vztahy a působení jednotlivých procesů  </vt:lpstr>
      <vt:lpstr>Přehled cílů kvality pro rok 2022 ÚLM-OKB FN Brno  </vt:lpstr>
      <vt:lpstr>4.2.2.2 Příručka kvality</vt:lpstr>
      <vt:lpstr>Prezentace aplikace PowerPoint</vt:lpstr>
      <vt:lpstr>4.3 Řízení dokumentů </vt:lpstr>
      <vt:lpstr>4.3 Řízení dokumentů</vt:lpstr>
      <vt:lpstr>Prezentace aplikace PowerPoint</vt:lpstr>
      <vt:lpstr>Dokumentace systému managementu kvality podle požadavků normy  </vt:lpstr>
      <vt:lpstr>Dokumentace systému řízení kvality podle požadavků normy  </vt:lpstr>
      <vt:lpstr>Prezentace aplikace PowerPoint</vt:lpstr>
      <vt:lpstr>Prezentace aplikace PowerPoint</vt:lpstr>
      <vt:lpstr>Dokumentace systému řízení kvality podle požadavků normy  </vt:lpstr>
      <vt:lpstr>Prezentace aplikace PowerPoint</vt:lpstr>
      <vt:lpstr>4.4 Smlouvy o službách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4.5 Laboratorní vyšetření ve smluvních laboratořích</vt:lpstr>
      <vt:lpstr>4.6 Externí služby a dodávky</vt:lpstr>
      <vt:lpstr>Prezentace aplikace PowerPoint</vt:lpstr>
      <vt:lpstr>Prezentace aplikace PowerPoint</vt:lpstr>
      <vt:lpstr>Prezentace aplikace PowerPoint</vt:lpstr>
      <vt:lpstr>Hodnocení dodavatelů - příklad</vt:lpstr>
      <vt:lpstr>4.7 Poradenské služby 4.8 Řešení stížností 4.9 Zjišťování a řízení neshod</vt:lpstr>
      <vt:lpstr>List reklamací a stížností </vt:lpstr>
      <vt:lpstr>4.10 Nápravné opatření</vt:lpstr>
      <vt:lpstr>Prezentace aplikace PowerPoint</vt:lpstr>
      <vt:lpstr>4.11 Preventivní opatření</vt:lpstr>
      <vt:lpstr>Preventivní opatření</vt:lpstr>
      <vt:lpstr>4.12 Neustálé zlepšování</vt:lpstr>
      <vt:lpstr>4.13 Řízení záznamů</vt:lpstr>
      <vt:lpstr> </vt:lpstr>
      <vt:lpstr>Prezentace aplikace PowerPoint</vt:lpstr>
      <vt:lpstr>4.14 Hodnocení a audity </vt:lpstr>
      <vt:lpstr>Prezentace aplikace PowerPoint</vt:lpstr>
      <vt:lpstr>Prezentace aplikace PowerPoint</vt:lpstr>
      <vt:lpstr>4.14 Hodnocení a audity</vt:lpstr>
      <vt:lpstr>Prezentace aplikace PowerPoint</vt:lpstr>
      <vt:lpstr>Prezentace aplikace PowerPoint</vt:lpstr>
      <vt:lpstr>Prezentace aplikace PowerPoint</vt:lpstr>
      <vt:lpstr>4.14 Indikátory kvality</vt:lpstr>
      <vt:lpstr>Prezentace aplikace PowerPoint</vt:lpstr>
      <vt:lpstr>Prezentace aplikace PowerPoint</vt:lpstr>
      <vt:lpstr>Prezentace aplikace PowerPoint</vt:lpstr>
      <vt:lpstr>4.15 Přezkoumání systému managementu</vt:lpstr>
      <vt:lpstr>Komunikace - příklad</vt:lpstr>
      <vt:lpstr>KAPITOLA 5 TECHNICKÉ POŽADAVKY 5.1 Pracovníci</vt:lpstr>
      <vt:lpstr>Prezentace aplikace PowerPoint</vt:lpstr>
      <vt:lpstr>5.2 Prostory a podmínky prostředí</vt:lpstr>
      <vt:lpstr>5.3 Laboratorní zařízení, reagencie a spotřební materiály</vt:lpstr>
      <vt:lpstr>Prezentace aplikace PowerPoint</vt:lpstr>
      <vt:lpstr>Prezentace aplikace PowerPoint</vt:lpstr>
      <vt:lpstr>Prezentace aplikace PowerPoint</vt:lpstr>
      <vt:lpstr>5.4 Procesy před laboratorním vyšetřením</vt:lpstr>
      <vt:lpstr>5.5 Procesy laboratorních vyšetření</vt:lpstr>
      <vt:lpstr>Prezentace aplikace PowerPoint</vt:lpstr>
      <vt:lpstr>5.6 Zajištění kvality výsledků laboratorních vyšetření</vt:lpstr>
      <vt:lpstr>5.7 Procesy po laboratorním vyšetření</vt:lpstr>
      <vt:lpstr>5.8 Sdělování výsledků</vt:lpstr>
      <vt:lpstr>5.9 Uvolňování výsledků</vt:lpstr>
      <vt:lpstr>5.10 Řízení informací v laboratoři</vt:lpstr>
      <vt:lpstr>Přínos x nevýhody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Libor</dc:creator>
  <cp:lastModifiedBy>Hálová Alice</cp:lastModifiedBy>
  <cp:revision>193</cp:revision>
  <dcterms:created xsi:type="dcterms:W3CDTF">2010-01-30T16:23:48Z</dcterms:created>
  <dcterms:modified xsi:type="dcterms:W3CDTF">2022-09-01T06:37:23Z</dcterms:modified>
</cp:coreProperties>
</file>