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3" r:id="rId6"/>
    <p:sldId id="284" r:id="rId7"/>
    <p:sldId id="287" r:id="rId8"/>
    <p:sldId id="286" r:id="rId9"/>
    <p:sldId id="259" r:id="rId10"/>
    <p:sldId id="265" r:id="rId11"/>
    <p:sldId id="260" r:id="rId12"/>
    <p:sldId id="268" r:id="rId13"/>
    <p:sldId id="269" r:id="rId14"/>
    <p:sldId id="272" r:id="rId15"/>
    <p:sldId id="267" r:id="rId16"/>
    <p:sldId id="271" r:id="rId17"/>
    <p:sldId id="270" r:id="rId18"/>
    <p:sldId id="282" r:id="rId19"/>
    <p:sldId id="262" r:id="rId20"/>
    <p:sldId id="273" r:id="rId21"/>
    <p:sldId id="275" r:id="rId22"/>
    <p:sldId id="276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DFC52-BEF2-4761-B4D2-4CFF91B2E769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D477-5571-4DA6-82D8-03933AAE0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D050A-DBAD-43BA-B593-3A92A45DBA7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D5A7D-072C-431F-8B23-CE3C051EF47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878F3-C3E8-475C-9EFD-CCBE2B1DF7ED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pPr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71055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rbel" panose="020B0503020204020204" pitchFamily="34" charset="0"/>
              </a:rPr>
              <a:t>Mgr. Zuzana Strašilová</a:t>
            </a:r>
            <a:endParaRPr lang="cs-CZ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35052" y="114299"/>
            <a:ext cx="8685204" cy="6840000"/>
            <a:chOff x="0" y="114299"/>
            <a:chExt cx="8685204" cy="677775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9422" y="114299"/>
            <a:ext cx="4647630" cy="649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Dokument" r:id="rId3" imgW="5988734" imgH="8317220" progId="Word.Document.12">
                    <p:embed/>
                  </p:oleObj>
                </mc:Choice>
                <mc:Fallback>
                  <p:oleObj name="Dokument" r:id="rId3" imgW="5988734" imgH="8317220" progId="Word.Document.12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2" y="114299"/>
                          <a:ext cx="4647630" cy="649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341" y="2348880"/>
              <a:ext cx="3887863" cy="183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</a:t>
            </a:r>
            <a:r>
              <a:rPr lang="cs-CZ" dirty="0" smtClean="0">
                <a:latin typeface="Corbel" panose="020B0503020204020204" pitchFamily="34" charset="0"/>
              </a:rPr>
              <a:t>vzdálenosti středu </a:t>
            </a:r>
            <a:r>
              <a:rPr lang="cs-CZ" dirty="0">
                <a:latin typeface="Corbel" panose="020B0503020204020204" pitchFamily="34" charset="0"/>
              </a:rPr>
              <a:t>skvrny látky od </a:t>
            </a:r>
            <a:r>
              <a:rPr lang="cs-CZ" dirty="0" smtClean="0">
                <a:latin typeface="Corbel" panose="020B0503020204020204" pitchFamily="34" charset="0"/>
              </a:rPr>
              <a:t>startu </a:t>
            </a:r>
            <a:r>
              <a:rPr lang="cs-CZ" dirty="0">
                <a:latin typeface="Corbel" panose="020B0503020204020204" pitchFamily="34" charset="0"/>
              </a:rPr>
              <a:t>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31746" name="Picture 2" descr="Repetitorium chemie IX (2016) (teorie a praxe chromatografie) - PDF Stažení  zdarma"/>
          <p:cNvPicPr>
            <a:picLocks noChangeAspect="1" noChangeArrowheads="1"/>
          </p:cNvPicPr>
          <p:nvPr/>
        </p:nvPicPr>
        <p:blipFill>
          <a:blip r:embed="rId2" cstate="print"/>
          <a:srcRect l="10443" t="24003" r="8998" b="13990"/>
          <a:stretch>
            <a:fillRect/>
          </a:stretch>
        </p:blipFill>
        <p:spPr bwMode="auto">
          <a:xfrm>
            <a:off x="3923928" y="3789040"/>
            <a:ext cx="4891898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AutoShape 2" descr="Chromatografie Petr Breinek Chromatografie-I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3024336" cy="30588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0"/>
          <a:stretch/>
        </p:blipFill>
        <p:spPr>
          <a:xfrm>
            <a:off x="323528" y="836712"/>
            <a:ext cx="81698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EMIT </a:t>
            </a:r>
            <a:r>
              <a:rPr lang="cs-CZ" sz="2400" b="1" dirty="0" smtClean="0">
                <a:latin typeface="Corbel" panose="020B0503020204020204" pitchFamily="34" charset="0"/>
              </a:rPr>
              <a:t>(Enzyme-</a:t>
            </a:r>
            <a:r>
              <a:rPr lang="cs-CZ" sz="2400" b="1" dirty="0" err="1" smtClean="0">
                <a:latin typeface="Corbel" panose="020B0503020204020204" pitchFamily="34" charset="0"/>
              </a:rPr>
              <a:t>multiplied</a:t>
            </a:r>
            <a:r>
              <a:rPr lang="cs-CZ" sz="2400" b="1" dirty="0" smtClean="0"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latin typeface="Corbel" panose="020B0503020204020204" pitchFamily="34" charset="0"/>
              </a:rPr>
              <a:t>immunoassay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400" b="1" dirty="0" err="1" smtClean="0">
                <a:latin typeface="Corbel" panose="020B0503020204020204" pitchFamily="34" charset="0"/>
              </a:rPr>
              <a:t>technique</a:t>
            </a:r>
            <a:r>
              <a:rPr lang="cs-CZ" sz="2400" b="1" dirty="0" smtClean="0">
                <a:latin typeface="Corbel" panose="020B0503020204020204" pitchFamily="34" charset="0"/>
              </a:rPr>
              <a:t>)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926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Corbel" panose="020B0503020204020204" pitchFamily="34" charset="0"/>
              </a:rPr>
              <a:t>Homogenní kompetitivní </a:t>
            </a:r>
            <a:r>
              <a:rPr lang="cs-CZ" dirty="0" err="1" smtClean="0">
                <a:latin typeface="Corbel" panose="020B0503020204020204" pitchFamily="34" charset="0"/>
              </a:rPr>
              <a:t>imunoanalýza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mezi látkou ve vzorku a látkou značenou enzymem o vazebná místa na protilátce. 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Enzym = glukoso-6-fosfát dehydrogenáza (G6PDH)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aktivní enzym mění NAD na NADH → změna </a:t>
            </a:r>
            <a:r>
              <a:rPr lang="cs-CZ" dirty="0" smtClean="0">
                <a:latin typeface="Corbel" panose="020B0503020204020204" pitchFamily="34" charset="0"/>
              </a:rPr>
              <a:t>absorbance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aktivita enzymu klesá při vazbě </a:t>
            </a:r>
            <a:r>
              <a:rPr lang="cs-CZ" dirty="0" smtClean="0">
                <a:latin typeface="Corbel" panose="020B0503020204020204" pitchFamily="34" charset="0"/>
              </a:rPr>
              <a:t>protilátky, </a:t>
            </a:r>
            <a:r>
              <a:rPr lang="cs-CZ" dirty="0">
                <a:latin typeface="Corbel" panose="020B0503020204020204" pitchFamily="34" charset="0"/>
              </a:rPr>
              <a:t>proto lze koncentraci látky ve vzorku měřit podle změny aktivity enzymu.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410901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orbel" panose="020B0503020204020204" pitchFamily="34" charset="0"/>
              </a:rPr>
              <a:t>Př. </a:t>
            </a:r>
            <a:r>
              <a:rPr lang="cs-CZ" sz="1600" b="1" dirty="0" err="1" smtClean="0">
                <a:latin typeface="Corbel" panose="020B0503020204020204" pitchFamily="34" charset="0"/>
              </a:rPr>
              <a:t>Kotinin</a:t>
            </a:r>
            <a:r>
              <a:rPr lang="cs-CZ" sz="1600" b="1" dirty="0" smtClean="0">
                <a:latin typeface="Corbel" panose="020B0503020204020204" pitchFamily="34" charset="0"/>
              </a:rPr>
              <a:t> v moči </a:t>
            </a:r>
            <a:r>
              <a:rPr lang="cs-CZ" sz="1600" dirty="0" smtClean="0">
                <a:latin typeface="Corbel" panose="020B0503020204020204" pitchFamily="34" charset="0"/>
              </a:rPr>
              <a:t>(DRI </a:t>
            </a:r>
            <a:r>
              <a:rPr lang="cs-CZ" sz="1600" dirty="0" err="1" smtClean="0">
                <a:latin typeface="Corbel" panose="020B0503020204020204" pitchFamily="34" charset="0"/>
              </a:rPr>
              <a:t>Cotinine</a:t>
            </a:r>
            <a:r>
              <a:rPr lang="cs-CZ" sz="1600" dirty="0" smtClean="0">
                <a:latin typeface="Corbel" panose="020B0503020204020204" pitchFamily="34" charset="0"/>
              </a:rPr>
              <a:t> </a:t>
            </a:r>
            <a:r>
              <a:rPr lang="cs-CZ" sz="1600" dirty="0" err="1" smtClean="0">
                <a:latin typeface="Corbel" panose="020B0503020204020204" pitchFamily="34" charset="0"/>
              </a:rPr>
              <a:t>Assay</a:t>
            </a:r>
            <a:r>
              <a:rPr lang="cs-CZ" sz="1600" dirty="0" smtClean="0">
                <a:latin typeface="Corbel" panose="020B0503020204020204" pitchFamily="34" charset="0"/>
              </a:rPr>
              <a:t>, </a:t>
            </a:r>
            <a:r>
              <a:rPr lang="cs-CZ" sz="1600" dirty="0" err="1" smtClean="0">
                <a:latin typeface="Corbel" panose="020B0503020204020204" pitchFamily="34" charset="0"/>
              </a:rPr>
              <a:t>ThermoScientific</a:t>
            </a:r>
            <a:r>
              <a:rPr lang="cs-CZ" sz="1600" dirty="0" smtClean="0">
                <a:latin typeface="Corbel" panose="020B0503020204020204" pitchFamily="34" charset="0"/>
              </a:rPr>
              <a:t>/ </a:t>
            </a:r>
            <a:r>
              <a:rPr lang="cs-CZ" sz="1600" dirty="0" err="1" smtClean="0">
                <a:latin typeface="Corbel" panose="020B0503020204020204" pitchFamily="34" charset="0"/>
              </a:rPr>
              <a:t>cobas</a:t>
            </a:r>
            <a:r>
              <a:rPr lang="cs-CZ" sz="1600" dirty="0" smtClean="0">
                <a:latin typeface="Corbel" panose="020B0503020204020204" pitchFamily="34" charset="0"/>
              </a:rPr>
              <a:t> c8000, </a:t>
            </a:r>
            <a:r>
              <a:rPr lang="cs-CZ" sz="1600" dirty="0" err="1" smtClean="0">
                <a:latin typeface="Corbel" panose="020B0503020204020204" pitchFamily="34" charset="0"/>
              </a:rPr>
              <a:t>Roche</a:t>
            </a:r>
            <a:r>
              <a:rPr lang="cs-CZ" sz="1600" dirty="0" smtClean="0">
                <a:latin typeface="Corbel" panose="020B0503020204020204" pitchFamily="34" charset="0"/>
              </a:rPr>
              <a:t>)</a:t>
            </a:r>
          </a:p>
          <a:p>
            <a:r>
              <a:rPr lang="cs-CZ" sz="1600" b="1" dirty="0">
                <a:latin typeface="Corbel" panose="020B0503020204020204" pitchFamily="34" charset="0"/>
              </a:rPr>
              <a:t> - Referenční meze </a:t>
            </a:r>
            <a:r>
              <a:rPr lang="cs-CZ" sz="1600" b="1" dirty="0" err="1">
                <a:latin typeface="Corbel" panose="020B0503020204020204" pitchFamily="34" charset="0"/>
              </a:rPr>
              <a:t>kotininu</a:t>
            </a:r>
            <a:r>
              <a:rPr lang="cs-CZ" sz="1600" b="1" dirty="0">
                <a:latin typeface="Corbel" panose="020B0503020204020204" pitchFamily="34" charset="0"/>
              </a:rPr>
              <a:t> v moči           </a:t>
            </a:r>
            <a:endParaRPr lang="cs-CZ" sz="1600" b="1" dirty="0" smtClean="0">
              <a:latin typeface="Corbel" panose="020B0503020204020204" pitchFamily="34" charset="0"/>
            </a:endParaRPr>
          </a:p>
          <a:p>
            <a:r>
              <a:rPr lang="cs-CZ" sz="1600" b="1" dirty="0">
                <a:latin typeface="Corbel" panose="020B0503020204020204" pitchFamily="34" charset="0"/>
              </a:rPr>
              <a:t>	</a:t>
            </a:r>
            <a:r>
              <a:rPr lang="cs-CZ" sz="1600" dirty="0" smtClean="0">
                <a:latin typeface="Corbel" panose="020B0503020204020204" pitchFamily="34" charset="0"/>
              </a:rPr>
              <a:t>&lt;</a:t>
            </a:r>
            <a:r>
              <a:rPr lang="cs-CZ" sz="1600" dirty="0">
                <a:latin typeface="Corbel" panose="020B0503020204020204" pitchFamily="34" charset="0"/>
              </a:rPr>
              <a:t>30 (nekuřáci)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50-500 </a:t>
            </a:r>
            <a:r>
              <a:rPr lang="cs-CZ" sz="1600" dirty="0">
                <a:latin typeface="Corbel" panose="020B0503020204020204" pitchFamily="34" charset="0"/>
              </a:rPr>
              <a:t>(vystavení nikotinu – lehký/pasivní kuřák)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&gt;</a:t>
            </a:r>
            <a:r>
              <a:rPr lang="cs-CZ" sz="1600" dirty="0">
                <a:latin typeface="Corbel" panose="020B0503020204020204" pitchFamily="34" charset="0"/>
              </a:rPr>
              <a:t>500 (abúzus tabákových výrobků)</a:t>
            </a:r>
          </a:p>
          <a:p>
            <a:endParaRPr lang="cs-CZ" sz="1600" b="1" dirty="0" smtClean="0">
              <a:latin typeface="Corbel" panose="020B0503020204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4026"/>
              </p:ext>
            </p:extLst>
          </p:nvPr>
        </p:nvGraphicFramePr>
        <p:xfrm>
          <a:off x="6948264" y="2564904"/>
          <a:ext cx="2157275" cy="421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Vzorek č.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Udaná expozice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Výsledky [ng/ml]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 5 cigaret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389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2009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20-25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25-30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1517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10-15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příležitostně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</a:t>
            </a:r>
            <a:r>
              <a:rPr lang="cs-CZ" dirty="0" smtClean="0"/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/>
              <a:t>   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www.soudnilekarstvi.cz/</a:t>
            </a:r>
            <a:r>
              <a:rPr lang="cs-CZ" dirty="0" err="1" smtClean="0">
                <a:hlinkClick r:id="rId2"/>
              </a:rPr>
              <a:t>wp-content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007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procesů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9E6597-9A58-41A7-AA98-4753FA9CA748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105475" name="Picture 2" descr="Kazetový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67" y="1705721"/>
            <a:ext cx="7344866" cy="50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7272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Jiný příklad:</a:t>
            </a:r>
            <a:br>
              <a:rPr lang="cs-CZ" altLang="cs-CZ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Kazetový test </a:t>
            </a:r>
            <a:r>
              <a:rPr lang="cs-CZ" altLang="cs-CZ" sz="2800" smtClean="0"/>
              <a:t>Syva®RapidTest </a:t>
            </a:r>
            <a:r>
              <a:rPr lang="cs-CZ" altLang="cs-CZ" sz="2400" smtClean="0">
                <a:solidFill>
                  <a:schemeClr val="tx1"/>
                </a:solidFill>
              </a:rPr>
              <a:t>(pozitivní na amfetaminy)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B652F-1240-4EE3-A816-A28CBD9B494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3716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1"/>
                </a:solidFill>
              </a:rPr>
              <a:t>Metody stanovení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Chromatografické metody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HPLC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HPLC/MS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LC/MS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GC/MS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TLC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38A5F0-811A-43F9-88E1-C09A858ACA4B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endParaRPr lang="cs-CZ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Imunoanalytické metody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a) fluorescenční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(FIA, FPIA, DELFIA)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b) enzymová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(EMIT, ELISA, MEIA,CEDIA)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c) luminiscenční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(LIA, ILMA, CMIA, ECLIA,…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	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1581</Words>
  <Application>Microsoft Office PowerPoint</Application>
  <PresentationFormat>Předvádění na obrazovce (4:3)</PresentationFormat>
  <Paragraphs>261</Paragraphs>
  <Slides>24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Times New Roman</vt:lpstr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Jiný příklad: Kazetový test Syva®RapidTest (pozitivní na amfetaminy)</vt:lpstr>
      <vt:lpstr>Metody stanovení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Strašilová Zuzana</cp:lastModifiedBy>
  <cp:revision>85</cp:revision>
  <dcterms:created xsi:type="dcterms:W3CDTF">2016-02-29T16:22:19Z</dcterms:created>
  <dcterms:modified xsi:type="dcterms:W3CDTF">2022-10-12T07:42:52Z</dcterms:modified>
</cp:coreProperties>
</file>