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1" r:id="rId2"/>
    <p:sldId id="507" r:id="rId3"/>
    <p:sldId id="504" r:id="rId4"/>
    <p:sldId id="478" r:id="rId5"/>
    <p:sldId id="513" r:id="rId6"/>
    <p:sldId id="482" r:id="rId7"/>
    <p:sldId id="483" r:id="rId8"/>
    <p:sldId id="484" r:id="rId9"/>
    <p:sldId id="485" r:id="rId10"/>
    <p:sldId id="486" r:id="rId11"/>
    <p:sldId id="514" r:id="rId12"/>
    <p:sldId id="487" r:id="rId13"/>
    <p:sldId id="510" r:id="rId14"/>
    <p:sldId id="508" r:id="rId15"/>
    <p:sldId id="509" r:id="rId16"/>
    <p:sldId id="503" r:id="rId17"/>
    <p:sldId id="492" r:id="rId18"/>
    <p:sldId id="494" r:id="rId19"/>
    <p:sldId id="489" r:id="rId20"/>
    <p:sldId id="490" r:id="rId21"/>
    <p:sldId id="505" r:id="rId22"/>
    <p:sldId id="511" r:id="rId23"/>
  </p:sldIdLst>
  <p:sldSz cx="12192000" cy="6858000"/>
  <p:notesSz cx="7099300" cy="102346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7F56B"/>
    <a:srgbClr val="EE2626"/>
    <a:srgbClr val="EA4410"/>
    <a:srgbClr val="2972BB"/>
    <a:srgbClr val="2C7CCC"/>
    <a:srgbClr val="FFFFCC"/>
    <a:srgbClr val="3D89D5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52" autoAdjust="0"/>
    <p:restoredTop sz="94728" autoAdjust="0"/>
  </p:normalViewPr>
  <p:slideViewPr>
    <p:cSldViewPr>
      <p:cViewPr varScale="1">
        <p:scale>
          <a:sx n="65" d="100"/>
          <a:sy n="65" d="100"/>
        </p:scale>
        <p:origin x="78" y="10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284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71CCF45-AE8B-42FD-96EB-7CFB01F92A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D46603C-77E2-4A1F-9ABC-F6709C77E6D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E494712-03CC-4952-A497-EED03141DC8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0B2C719-680F-4CDB-9049-EAAEE5B22AF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pPr>
              <a:defRPr/>
            </a:pPr>
            <a:fld id="{8F789F0C-5C28-4DC1-B325-005696F13E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118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25D827A-F7DA-4542-8B2A-FE67697847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733F1F5-5DE3-4E7E-B248-97C34503E9F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7FC6541-BEAD-4D97-A04D-742DABADDC9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8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F269A3E4-34EF-48E2-A85F-3406FD75103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C5DFFBBE-63BA-4252-96AF-056AFEF6223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72491CD0-B54D-4D17-AF5F-A10F992CAC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pPr>
              <a:defRPr/>
            </a:pPr>
            <a:fld id="{629FD8FD-9C0E-4011-99A0-41A80BB4E0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2865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15ACA1F2-EDA3-47B7-98D4-570D82523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54A0AC05-A58D-454E-927C-6090E603C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F014C773-6885-4B33-864B-4FCA9E590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E0F8CD-E733-4901-B23E-EB031D95751C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9528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254A054B-CB3E-4165-BC06-033FB09D1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7E279837-15DF-4811-BE49-889E224F4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AD7C65EC-32A9-4BDF-9B72-FAAB76290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2F6F24-6542-4E50-BE2D-A8829C8104E6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0356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2B8EAE47-1C67-4947-BF44-D52BA8CA36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27B9C15F-95D5-4B64-838C-69CC3918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5B160D13-C971-4949-9337-F2D12EFF2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FCED37-6CC4-4D81-83A5-C458A835DD69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9317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0622F3BA-DDA7-4B95-96BC-F8FE629B7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DDF663B2-1C5E-44F7-AA4C-E18BEDCEC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DAD1960D-86E7-4A4F-942A-D852535CB0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754627-47CA-4383-9CEB-4EF44BE45EA2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5189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id="{6FC4DA6E-08BE-4B25-A727-B1CD3A20A5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id="{B2E1FBAA-A6FF-4A44-86A9-75AAD8EA6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:a16="http://schemas.microsoft.com/office/drawing/2014/main" id="{7C91DE5F-7EB6-4203-9B5A-FB1BF71DA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59942E-B96E-4349-A270-2E1A2B2CACA2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6354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61934808-D4B4-4266-88C8-2B8A0D6DA6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C00912F6-387D-42B9-9BFC-D3E939EAB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7CCF460D-E219-41A4-912D-1CD11D919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CDA8CB-550F-41C7-90FC-860F90E6437B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6726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C3C248C8-45D4-4945-820F-D24F410FA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39D9AA6F-6476-4F90-87E5-F49534DC6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995456DE-B607-4473-89B7-9F3299F24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F17C70-732D-4795-8DDF-5CFC37B2BC5E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4973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1EA7097D-DC7E-4E1E-8173-6960665C47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98DC8041-E1B3-45DB-934B-D0A514028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:a16="http://schemas.microsoft.com/office/drawing/2014/main" id="{EAEEC4A5-DC15-4EB2-8B04-2E6A7BD31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32E1A1-A4F6-4047-87C4-B764FD51757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1360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id="{456D3E9A-8AAE-4CB3-9EA3-8530F30FF9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id="{29AD3000-89B5-4DE6-9768-8B18CB948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809F7330-A739-4FD2-A881-DA668CD2D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3F7F3B-2453-433B-A418-82DC8E57E138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5391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CD1ACE3F-E9EF-4E0D-B5E0-45ACF360E2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46C5EF98-C919-4DEC-911A-50F65AB90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57D20EEF-5916-43C0-83A1-E7CB0D9F2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01F73F-EBC0-4AC7-95CA-A8D0998CF5DC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6127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5EC5E45A-E2CA-4C70-B2F3-6D9CCE39D3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B4435676-0445-4928-B3ED-FF0F66433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B43CCEF0-C04F-4989-808F-1A94A6887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C359FC-C4A5-4D25-B161-B05270CEA823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2833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80C5FB2D-957D-43F8-8373-B6A8CD106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7C78E9DE-6E53-47DC-B377-DDA57305D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B64380B9-95A2-454F-84A1-4DD697B40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FAA9B1-95BC-406D-BD62-0B1B763BDE73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2446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id="{E47D4FE5-2A97-45CD-935E-BD6E18B474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id="{7C056719-FDCF-468E-8B25-24B1D21E2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id="{416F6AC4-BD7B-4445-9AE8-594BF1793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684BCF-C5AC-426B-A671-A76BF559F2D0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2719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id="{7CA9C9C2-DBB2-412B-AE5C-A787A9BACA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id="{E89B2562-3389-4D73-A9D4-11F098E87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id="{04F750B6-65AD-4018-8FD5-DB8EB3C5E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77D4F6-80A3-4519-800F-C8F66B860C6E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5278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3B64C8B7-EF2F-4C21-9077-AF4441ADFD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E3AFAF8A-3056-4E6D-A07F-E2E7F5FCE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BA20B591-C728-4E7D-AFB1-2FCC8B368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9CF9AF-F5B8-423E-94C0-63F86F0F8902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830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:a16="http://schemas.microsoft.com/office/drawing/2014/main" id="{4E9FCEA9-2589-48E7-9C89-77109A691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id="{85F41728-B067-4B4D-ACB3-176490837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id="{068E08F7-96EF-4D39-803E-11BF6AD8D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4C3B6C-140C-4C4A-8263-62778907AC1F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473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7D478DEF-ADDC-4171-9FB6-1BE3BF1EBB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DC75142C-9411-4978-B24C-DDA981A85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85AA3709-AB99-427A-AE06-8944D17631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EEB957-E0A3-4B0D-93E3-0E9EB3B7F1B8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342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833C39F0-1D25-424F-A445-00724CD657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id="{CF97A595-E6D0-4825-B30D-962BACB1D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B17289F9-97CE-478C-8C0E-6DE0B2399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A254EA-CBF8-41F7-96B7-179E77A8D8BC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9442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C5A6C06F-9353-4A9E-9756-FD305A9E3B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0ECF238F-6DE5-49AE-A3D8-2DF7002F1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D45FF446-72BB-46A2-846F-CA23CB617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54A456-BE4F-421E-86E3-094BCE6D76A3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7641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254A054B-CB3E-4165-BC06-033FB09D1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7E279837-15DF-4811-BE49-889E224F4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AD7C65EC-32A9-4BDF-9B72-FAAB76290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2F6F24-6542-4E50-BE2D-A8829C8104E6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272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F3A6F74-27EA-4B10-83D3-3F3C9BB8305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22875-C580-46E7-844F-1ACD6463A4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9084068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231734-DCA1-409E-AC5D-D8564165B46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85BCC-CBD9-44C3-88CD-8D08801704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705880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81534" y="260351"/>
            <a:ext cx="2783417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27051" y="260351"/>
            <a:ext cx="8151283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8580844-6625-4933-AC83-EEA9FB03EE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7CC1F-F61B-4B87-8880-8883234C21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927881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5257D3-5732-46AA-8096-5B532650D2B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8C146-A1B8-4FF5-9E8D-5D2D029477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5045412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77C15B-56FA-43CE-B25C-41B9F09AF4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8736E-C102-4B46-8B8C-8460AEC412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022154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04990E-01E1-450E-9145-7F79315350C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BE413-15BB-479A-ACB1-5D9934BE2A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834154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87CF5-48EE-481A-8DDA-BF45AFF9A74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9CF8E-595B-46AF-AC85-3292BDABD4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9486068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2211282-9430-4D9B-A2B8-DCAC8424E0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3B153-6470-4F8E-85AA-D01001A559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144567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FF27484-38F7-4E2F-A001-9943FD4285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E619F-49A3-4D7F-8E62-82F1A07541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288276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D036B6-51C4-46A3-B150-5FA37646EB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04850-BDA5-4FAF-AEB0-CAD9039FD5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512225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5BFF84-C5AB-4E92-8C37-07633B8CE12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0FBF2-1224-4CDE-AFA1-5388165DD4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4651763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:a16="http://schemas.microsoft.com/office/drawing/2014/main" id="{B6E14E40-5989-47F7-B6EE-365F619773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DA01EA0B-4F3E-4A43-A8D8-B769B45CE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260351"/>
            <a:ext cx="11137900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4A6DC4DF-269A-4167-B476-6241C7334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84313"/>
            <a:ext cx="109728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A3C3B3-9C0D-4ED6-85BD-B08C2D0FF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96600" y="1341438"/>
            <a:ext cx="78105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3A943C1-9585-4F99-9B0E-E017CB81A2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:a16="http://schemas.microsoft.com/office/drawing/2014/main" id="{707AEFF3-EA44-4CE4-A559-51E64BEFD6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18" y="6299200"/>
            <a:ext cx="126153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:a16="http://schemas.microsoft.com/office/drawing/2014/main" id="{1357BA0F-7E56-41CD-A147-F331B24A92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8" y="6288088"/>
            <a:ext cx="72601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:a16="http://schemas.microsoft.com/office/drawing/2014/main" id="{FB0F7E3C-6B08-43B6-AB14-B204E07F8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26834" y="6345238"/>
            <a:ext cx="623781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>
                <a:latin typeface="Times New Roman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id="{8685B69F-29B8-4EC7-9017-BDD1B584E3D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8" y="6237288"/>
            <a:ext cx="10943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:a16="http://schemas.microsoft.com/office/drawing/2014/main" id="{208FF27C-A1BE-42AB-AF99-47C5C8E67A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6345239"/>
            <a:ext cx="155786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3">
            <a:extLst>
              <a:ext uri="{FF2B5EF4-FFF2-40B4-BE49-F238E27FC236}">
                <a16:creationId xmlns:a16="http://schemas.microsoft.com/office/drawing/2014/main" id="{BC64C7DE-0F94-4C18-BA7B-1C9C41197D0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885" y="6307138"/>
            <a:ext cx="10287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media1.wma"/><Relationship Id="rId7" Type="http://schemas.openxmlformats.org/officeDocument/2006/relationships/oleObject" Target="../embeddings/oleObject1.bin"/><Relationship Id="rId2" Type="http://schemas.microsoft.com/office/2007/relationships/media" Target="../media/media1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t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9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9.png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9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0.jfi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3B2AE89-5B66-460F-9CDF-A5FE42EB29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985" y="1844824"/>
            <a:ext cx="11881320" cy="235431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4000" dirty="0"/>
              <a:t>METODY KLASICKÉ CYTOGENETIKY</a:t>
            </a:r>
            <a:endParaRPr lang="en-US" altLang="cs-CZ" sz="4000" dirty="0"/>
          </a:p>
        </p:txBody>
      </p:sp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id="{6DEA7CDD-AD73-4F97-87F9-1875A178075A}"/>
              </a:ext>
            </a:extLst>
          </p:cNvPr>
          <p:cNvGraphicFramePr>
            <a:graphicFrameLocks noGrp="1" noChangeAspect="1"/>
          </p:cNvGraphicFramePr>
          <p:nvPr>
            <p:ph type="dgm" idx="4294967295"/>
          </p:nvPr>
        </p:nvGraphicFramePr>
        <p:xfrm>
          <a:off x="1524001" y="5607051"/>
          <a:ext cx="8731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5" name="Graf" r:id="rId7" imgW="1733821" imgH="914762" progId="MSGraph.Chart.8">
                  <p:embed followColorScheme="full"/>
                </p:oleObj>
              </mc:Choice>
              <mc:Fallback>
                <p:oleObj name="Graf" r:id="rId7" imgW="1733821" imgH="9147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5607051"/>
                        <a:ext cx="87313" cy="2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11">
            <a:extLst>
              <a:ext uri="{FF2B5EF4-FFF2-40B4-BE49-F238E27FC236}">
                <a16:creationId xmlns:a16="http://schemas.microsoft.com/office/drawing/2014/main" id="{063DACE6-78A3-4752-87BB-267803418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325" y="5557838"/>
            <a:ext cx="287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zpracovala Mgr. Navaříková</a:t>
            </a:r>
          </a:p>
        </p:txBody>
      </p:sp>
      <p:sp>
        <p:nvSpPr>
          <p:cNvPr id="15365" name="Text Box 8">
            <a:extLst>
              <a:ext uri="{FF2B5EF4-FFF2-40B4-BE49-F238E27FC236}">
                <a16:creationId xmlns:a16="http://schemas.microsoft.com/office/drawing/2014/main" id="{D5B07031-1812-4CFF-B34E-BD80EF7DE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5138739"/>
            <a:ext cx="271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vytvořilo CMBG FN Brno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8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45E9CAE-F596-4C83-B4FE-F7A95B349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443912" cy="15684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METODY KLASICKÉ CYTOGENETIKY </a:t>
            </a:r>
            <a:br>
              <a:rPr lang="cs-CZ" altLang="cs-CZ" dirty="0"/>
            </a:br>
            <a:r>
              <a:rPr lang="cs-CZ" altLang="cs-CZ" sz="2800" dirty="0"/>
              <a:t>C – </a:t>
            </a:r>
            <a:r>
              <a:rPr lang="cs-CZ" altLang="cs-CZ" sz="2800" dirty="0"/>
              <a:t>barvení (pruhování) chromosomů</a:t>
            </a:r>
            <a:br>
              <a:rPr lang="cs-CZ" altLang="cs-CZ" sz="2800" dirty="0"/>
            </a:br>
            <a:r>
              <a:rPr lang="cs-CZ" altLang="cs-CZ" sz="2800" dirty="0"/>
              <a:t>speciální barvící techniky</a:t>
            </a:r>
            <a:endParaRPr lang="cs-CZ" altLang="cs-CZ" sz="2800" dirty="0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D71476D-7FFC-4E52-A60D-54B1B3B82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512" y="2060848"/>
            <a:ext cx="4749800" cy="4279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vizualizace </a:t>
            </a:r>
            <a:r>
              <a:rPr lang="cs-CZ" altLang="cs-CZ" sz="2000" b="1" dirty="0"/>
              <a:t>konstitutivního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heterochromatinu</a:t>
            </a: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(oblasti centromer,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 err="1"/>
              <a:t>p</a:t>
            </a:r>
            <a:r>
              <a:rPr lang="cs-CZ" altLang="cs-CZ" sz="2000" dirty="0" err="1"/>
              <a:t>ericentromerické</a:t>
            </a:r>
            <a:r>
              <a:rPr lang="cs-CZ" altLang="cs-CZ" sz="2000" dirty="0"/>
              <a:t> oblasti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n</a:t>
            </a:r>
            <a:r>
              <a:rPr lang="cs-CZ" altLang="cs-CZ" sz="2000" dirty="0"/>
              <a:t>ěkterých </a:t>
            </a:r>
            <a:r>
              <a:rPr lang="cs-CZ" altLang="cs-CZ" sz="2000"/>
              <a:t>chromosomů 1, 9, 16</a:t>
            </a:r>
            <a:r>
              <a:rPr lang="cs-CZ" altLang="cs-CZ" sz="2000" dirty="0"/>
              <a:t>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k</a:t>
            </a:r>
            <a:r>
              <a:rPr lang="cs-CZ" altLang="cs-CZ" sz="2000" dirty="0"/>
              <a:t>oncová část q ramen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chromosomu  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 - metoda založena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   na denaturaci DNA působením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   různých agens (</a:t>
            </a:r>
            <a:r>
              <a:rPr lang="cs-CZ" altLang="cs-CZ" sz="1600" dirty="0" err="1"/>
              <a:t>HCl</a:t>
            </a:r>
            <a:r>
              <a:rPr lang="cs-CZ" altLang="cs-CZ" sz="1600" dirty="0"/>
              <a:t>, Ba(OH</a:t>
            </a:r>
            <a:r>
              <a:rPr lang="cs-CZ" altLang="cs-CZ" sz="1200" dirty="0"/>
              <a:t>)2</a:t>
            </a:r>
            <a:r>
              <a:rPr lang="cs-CZ" altLang="cs-CZ" sz="1600" dirty="0"/>
              <a:t>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   a následné </a:t>
            </a:r>
            <a:r>
              <a:rPr lang="cs-CZ" altLang="cs-CZ" sz="1600" dirty="0" err="1"/>
              <a:t>reasociaci</a:t>
            </a:r>
            <a:r>
              <a:rPr lang="cs-CZ" altLang="cs-CZ" sz="1600" dirty="0"/>
              <a:t> v teplém pufru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 dirty="0"/>
          </a:p>
        </p:txBody>
      </p:sp>
      <p:pic>
        <p:nvPicPr>
          <p:cNvPr id="32772" name="Picture 4" descr="C v karyotypu">
            <a:extLst>
              <a:ext uri="{FF2B5EF4-FFF2-40B4-BE49-F238E27FC236}">
                <a16:creationId xmlns:a16="http://schemas.microsoft.com/office/drawing/2014/main" id="{BE353D5D-EFA0-4B11-B031-7F5C5AE73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362200"/>
            <a:ext cx="44958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7">
            <a:extLst>
              <a:ext uri="{FF2B5EF4-FFF2-40B4-BE49-F238E27FC236}">
                <a16:creationId xmlns:a16="http://schemas.microsoft.com/office/drawing/2014/main" id="{31DBEA7D-E0B4-4D67-BE91-2B3BA3400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9" y="5516563"/>
            <a:ext cx="287337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78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45E9CAE-F596-4C83-B4FE-F7A95B349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443912" cy="15684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METODY KLASICKÉ CYTOGENETIKY </a:t>
            </a:r>
            <a:br>
              <a:rPr lang="cs-CZ" altLang="cs-CZ" dirty="0"/>
            </a:br>
            <a:r>
              <a:rPr lang="cs-CZ" altLang="cs-CZ" dirty="0"/>
              <a:t>C – barvení </a:t>
            </a:r>
            <a:r>
              <a:rPr lang="cs-CZ" altLang="cs-CZ" dirty="0" smtClean="0"/>
              <a:t>chromosomů</a:t>
            </a:r>
            <a:br>
              <a:rPr lang="cs-CZ" altLang="cs-CZ" dirty="0" smtClean="0"/>
            </a:br>
            <a:r>
              <a:rPr lang="cs-CZ" altLang="cs-CZ" dirty="0" smtClean="0"/>
              <a:t>speciální barvící techniky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r="24105" b="-400"/>
          <a:stretch/>
        </p:blipFill>
        <p:spPr>
          <a:xfrm>
            <a:off x="2110735" y="2222004"/>
            <a:ext cx="3745950" cy="38104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5900" r="5728" b="17451"/>
          <a:stretch/>
        </p:blipFill>
        <p:spPr>
          <a:xfrm>
            <a:off x="6137207" y="1828800"/>
            <a:ext cx="3922660" cy="2952105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D71476D-7FFC-4E52-A60D-54B1B3B82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07" y="4864571"/>
            <a:ext cx="432835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000" kern="0" dirty="0"/>
              <a:t>Na obrázku vlevo byly metodou C barvení potvrzeny 2 nálezy.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000" kern="0" dirty="0" err="1"/>
              <a:t>Pericentrická</a:t>
            </a:r>
            <a:r>
              <a:rPr lang="cs-CZ" altLang="cs-CZ" sz="1000" kern="0" dirty="0"/>
              <a:t> inverze na chromosomu 9, která zahrnuje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000" kern="0" dirty="0"/>
              <a:t>centromeru a heterochromatinovou oblast pod ní, došlo ke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000" kern="0" dirty="0"/>
              <a:t>změně polohy centromery na chromosomu a heterochromatin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000" kern="0" dirty="0"/>
              <a:t>se přemístil na krátká raménka chromosomu. Byla také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000" kern="0" dirty="0"/>
              <a:t>potvrzena délka heterochromatinové oblasti na chromosomu Y,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000" kern="0" dirty="0"/>
              <a:t>d</a:t>
            </a:r>
            <a:r>
              <a:rPr lang="cs-CZ" altLang="cs-CZ" sz="1000" kern="0" dirty="0"/>
              <a:t>elší heterochromatin </a:t>
            </a:r>
            <a:r>
              <a:rPr lang="cs-CZ" altLang="cs-CZ" sz="1000" kern="0" dirty="0" err="1"/>
              <a:t>Yqh</a:t>
            </a:r>
            <a:r>
              <a:rPr lang="cs-CZ" altLang="cs-CZ" sz="1000" kern="0" dirty="0"/>
              <a:t>+. Na obrázku vpravo je naopak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000" kern="0" dirty="0"/>
              <a:t>chromosom Y s krátkou heterochromatinovou oblastí </a:t>
            </a:r>
            <a:r>
              <a:rPr lang="cs-CZ" altLang="cs-CZ" sz="1000" kern="0" dirty="0" err="1"/>
              <a:t>Yqh</a:t>
            </a:r>
            <a:r>
              <a:rPr lang="cs-CZ" altLang="cs-CZ" sz="1000" kern="0" dirty="0"/>
              <a:t>-.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 kern="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026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96538"/>
      </p:ext>
    </p:extLst>
  </p:cSld>
  <p:clrMapOvr>
    <a:masterClrMapping/>
  </p:clrMapOvr>
  <p:transition advTm="7853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450CB93-B7E8-44E5-B127-C8FF9B187B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443912" cy="17208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METODY KLASICKÉ CYTOGENETIKY </a:t>
            </a:r>
            <a:br>
              <a:rPr lang="cs-CZ" altLang="cs-CZ" dirty="0"/>
            </a:br>
            <a:r>
              <a:rPr lang="cs-CZ" altLang="cs-CZ" dirty="0"/>
              <a:t>NOR – barvení </a:t>
            </a:r>
            <a:r>
              <a:rPr lang="cs-CZ" altLang="cs-CZ" dirty="0" smtClean="0"/>
              <a:t>chromosomů</a:t>
            </a:r>
            <a:br>
              <a:rPr lang="cs-CZ" altLang="cs-CZ" dirty="0" smtClean="0"/>
            </a:br>
            <a:r>
              <a:rPr lang="cs-CZ" altLang="cs-CZ" dirty="0" smtClean="0"/>
              <a:t>speciální barvící techniky</a:t>
            </a:r>
            <a:endParaRPr lang="cs-CZ" altLang="cs-CZ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1E08B67-1813-47CE-8279-7B76EA658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209800"/>
            <a:ext cx="86868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400" b="1" dirty="0"/>
              <a:t>navázání zrn stříbra na aktivní oblast organizátoru jadérka</a:t>
            </a:r>
            <a:r>
              <a:rPr lang="cs-CZ" altLang="cs-CZ" sz="1400" dirty="0"/>
              <a:t> (sekundární konstrikce akrocentrických chromosomů)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400" b="1" dirty="0"/>
              <a:t>stříbro se vyloučí z AgNO3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dirty="0"/>
              <a:t>     </a:t>
            </a:r>
            <a:r>
              <a:rPr lang="cs-CZ" altLang="cs-CZ" sz="1400" b="1" dirty="0"/>
              <a:t> </a:t>
            </a:r>
            <a:r>
              <a:rPr lang="cs-CZ" altLang="cs-CZ" sz="1400" b="1" dirty="0"/>
              <a:t>za vyšší teploty a v kyselém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b="1" dirty="0"/>
              <a:t>    </a:t>
            </a:r>
            <a:r>
              <a:rPr lang="cs-CZ" altLang="cs-CZ" sz="1400" b="1" dirty="0"/>
              <a:t>  </a:t>
            </a:r>
            <a:r>
              <a:rPr lang="cs-CZ" altLang="cs-CZ" sz="1400" b="1" dirty="0"/>
              <a:t>prostředí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400" dirty="0"/>
              <a:t>zjišťujeme, jestli jsou satelity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dirty="0"/>
              <a:t>   </a:t>
            </a:r>
            <a:r>
              <a:rPr lang="cs-CZ" altLang="cs-CZ" sz="1400" dirty="0"/>
              <a:t>   </a:t>
            </a:r>
            <a:r>
              <a:rPr lang="cs-CZ" altLang="cs-CZ" sz="1400" dirty="0"/>
              <a:t>schopny aktivity (jestli na nich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dirty="0"/>
              <a:t>   </a:t>
            </a:r>
            <a:r>
              <a:rPr lang="cs-CZ" altLang="cs-CZ" sz="1400" dirty="0"/>
              <a:t>   </a:t>
            </a:r>
            <a:r>
              <a:rPr lang="cs-CZ" altLang="cs-CZ" sz="1400" dirty="0"/>
              <a:t>není </a:t>
            </a:r>
            <a:r>
              <a:rPr lang="cs-CZ" altLang="cs-CZ" sz="1400" dirty="0"/>
              <a:t>navázán chromatin</a:t>
            </a:r>
            <a:r>
              <a:rPr lang="cs-CZ" altLang="cs-CZ" sz="1400" dirty="0"/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dirty="0"/>
              <a:t>   </a:t>
            </a:r>
            <a:r>
              <a:rPr lang="cs-CZ" altLang="cs-CZ" sz="1400" dirty="0"/>
              <a:t>   </a:t>
            </a:r>
            <a:r>
              <a:rPr lang="cs-CZ" altLang="cs-CZ" sz="1400" dirty="0"/>
              <a:t>který by aktivitě bránil a mohl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dirty="0"/>
              <a:t>   </a:t>
            </a:r>
            <a:r>
              <a:rPr lang="cs-CZ" altLang="cs-CZ" sz="1400" dirty="0"/>
              <a:t>   </a:t>
            </a:r>
            <a:r>
              <a:rPr lang="cs-CZ" altLang="cs-CZ" sz="1400" dirty="0"/>
              <a:t>by být nebalancovaným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dirty="0"/>
              <a:t>  </a:t>
            </a:r>
            <a:r>
              <a:rPr lang="cs-CZ" altLang="cs-CZ" sz="1400" dirty="0"/>
              <a:t>    </a:t>
            </a:r>
            <a:r>
              <a:rPr lang="cs-CZ" altLang="cs-CZ" sz="1400" dirty="0"/>
              <a:t>materiálem v karyotypu)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400" dirty="0"/>
              <a:t>každý akrocentrický chromosom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dirty="0"/>
              <a:t>   </a:t>
            </a:r>
            <a:r>
              <a:rPr lang="cs-CZ" altLang="cs-CZ" sz="1400" dirty="0"/>
              <a:t>   </a:t>
            </a:r>
            <a:r>
              <a:rPr lang="cs-CZ" altLang="cs-CZ" sz="1400" dirty="0"/>
              <a:t>nemusí být aktivní ve všech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dirty="0"/>
              <a:t>    </a:t>
            </a:r>
            <a:r>
              <a:rPr lang="cs-CZ" altLang="cs-CZ" sz="1400" dirty="0"/>
              <a:t>  </a:t>
            </a:r>
            <a:r>
              <a:rPr lang="cs-CZ" altLang="cs-CZ" sz="1400" dirty="0"/>
              <a:t>buňkách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400" dirty="0"/>
              <a:t>detekce satelitů v nestandardních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400" dirty="0"/>
              <a:t>   </a:t>
            </a:r>
            <a:r>
              <a:rPr lang="cs-CZ" altLang="cs-CZ" sz="1400" dirty="0"/>
              <a:t>   </a:t>
            </a:r>
            <a:r>
              <a:rPr lang="cs-CZ" altLang="cs-CZ" sz="1400" dirty="0"/>
              <a:t>pozicích (</a:t>
            </a:r>
            <a:r>
              <a:rPr lang="cs-CZ" altLang="cs-CZ" sz="1400" dirty="0"/>
              <a:t>translokace)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400" dirty="0" err="1"/>
              <a:t>NORs</a:t>
            </a:r>
            <a:r>
              <a:rPr lang="cs-CZ" altLang="cs-CZ" sz="1400" dirty="0"/>
              <a:t> – </a:t>
            </a:r>
            <a:r>
              <a:rPr lang="cs-CZ" altLang="cs-CZ" sz="1400" dirty="0" err="1"/>
              <a:t>nucleolus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organizer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regions</a:t>
            </a:r>
            <a:endParaRPr lang="cs-CZ" altLang="cs-CZ" sz="14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400" dirty="0"/>
              <a:t> </a:t>
            </a:r>
            <a:r>
              <a:rPr lang="cs-CZ" altLang="cs-CZ" sz="1400" dirty="0"/>
              <a:t>          (organizátory jadérka) – úseky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400" dirty="0"/>
              <a:t> </a:t>
            </a:r>
            <a:r>
              <a:rPr lang="cs-CZ" altLang="cs-CZ" sz="1400" dirty="0"/>
              <a:t>          akrocentrických chromosomů (sekundární konstrikce), které obsahují </a:t>
            </a:r>
            <a:r>
              <a:rPr lang="cs-CZ" altLang="cs-CZ" sz="1400" dirty="0" smtClean="0"/>
              <a:t>geny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400" dirty="0"/>
              <a:t> </a:t>
            </a:r>
            <a:r>
              <a:rPr lang="cs-CZ" altLang="cs-CZ" sz="1400" dirty="0" smtClean="0"/>
              <a:t>          </a:t>
            </a:r>
            <a:r>
              <a:rPr lang="cs-CZ" altLang="cs-CZ" sz="1400" dirty="0"/>
              <a:t>pro </a:t>
            </a:r>
            <a:r>
              <a:rPr lang="cs-CZ" altLang="cs-CZ" sz="1400" dirty="0" err="1" smtClean="0"/>
              <a:t>rRNA</a:t>
            </a:r>
            <a:r>
              <a:rPr lang="cs-CZ" altLang="cs-CZ" sz="1400" dirty="0" smtClean="0"/>
              <a:t> a </a:t>
            </a:r>
            <a:r>
              <a:rPr lang="cs-CZ" altLang="cs-CZ" sz="1400" dirty="0"/>
              <a:t>účastní se tvorby jadérek v interfázi</a:t>
            </a:r>
            <a:endParaRPr lang="cs-CZ" altLang="cs-CZ" sz="1400" dirty="0"/>
          </a:p>
        </p:txBody>
      </p:sp>
      <p:pic>
        <p:nvPicPr>
          <p:cNvPr id="34820" name="Picture 4" descr="nor2">
            <a:extLst>
              <a:ext uri="{FF2B5EF4-FFF2-40B4-BE49-F238E27FC236}">
                <a16:creationId xmlns:a16="http://schemas.microsoft.com/office/drawing/2014/main" id="{0437752A-4E28-4721-891E-CA92B02E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5" t="12512" r="21210" b="6416"/>
          <a:stretch>
            <a:fillRect/>
          </a:stretch>
        </p:blipFill>
        <p:spPr bwMode="auto">
          <a:xfrm>
            <a:off x="6226179" y="2657058"/>
            <a:ext cx="33845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69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584D427-A05C-4206-80D0-CDA7EA913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536" y="338373"/>
            <a:ext cx="8425184" cy="12446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AKROCENTRICKÉ CHROMOSOMY    V KARYOTYPU</a:t>
            </a:r>
          </a:p>
        </p:txBody>
      </p:sp>
      <p:pic>
        <p:nvPicPr>
          <p:cNvPr id="36867" name="Picture 6" descr="norm mužský">
            <a:extLst>
              <a:ext uri="{FF2B5EF4-FFF2-40B4-BE49-F238E27FC236}">
                <a16:creationId xmlns:a16="http://schemas.microsoft.com/office/drawing/2014/main" id="{C1FFAB9C-EC89-4BD2-A22C-25DD8BE4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4" y="1504950"/>
            <a:ext cx="5868987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Oval 17">
            <a:extLst>
              <a:ext uri="{FF2B5EF4-FFF2-40B4-BE49-F238E27FC236}">
                <a16:creationId xmlns:a16="http://schemas.microsoft.com/office/drawing/2014/main" id="{811ADF62-CDC6-4AD2-B912-766BA388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4005264"/>
            <a:ext cx="2735263" cy="9366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6869" name="Oval 18">
            <a:extLst>
              <a:ext uri="{FF2B5EF4-FFF2-40B4-BE49-F238E27FC236}">
                <a16:creationId xmlns:a16="http://schemas.microsoft.com/office/drawing/2014/main" id="{730D3300-73FC-4201-A41A-7E95406D0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1" y="5157788"/>
            <a:ext cx="1655763" cy="627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08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65560A-B380-4970-AB8F-432C6C6AFB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443912" cy="17208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METODY KLASICKÉ CYTOGENETIKY </a:t>
            </a:r>
            <a:br>
              <a:rPr lang="cs-CZ" altLang="cs-CZ" dirty="0"/>
            </a:br>
            <a:r>
              <a:rPr lang="cs-CZ" altLang="cs-CZ" dirty="0"/>
              <a:t>NOR – barvení </a:t>
            </a:r>
            <a:r>
              <a:rPr lang="cs-CZ" altLang="cs-CZ" dirty="0" smtClean="0"/>
              <a:t>chromosomů</a:t>
            </a:r>
            <a:br>
              <a:rPr lang="cs-CZ" altLang="cs-CZ" dirty="0" smtClean="0"/>
            </a:br>
            <a:r>
              <a:rPr lang="cs-CZ" altLang="cs-CZ" dirty="0" smtClean="0"/>
              <a:t>speciální barvící techniky</a:t>
            </a:r>
            <a:endParaRPr lang="cs-CZ" altLang="cs-CZ" dirty="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79CA094-6763-4327-9F8C-14A39849B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5310189"/>
            <a:ext cx="3671888" cy="50323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400"/>
              <a:t>Přítomnost satelitů na chromosomu 4</a:t>
            </a:r>
          </a:p>
        </p:txBody>
      </p:sp>
      <p:pic>
        <p:nvPicPr>
          <p:cNvPr id="38917" name="Picture 2" descr="C:\Documents and Settings\3750\Plocha\satelity 14.jpg">
            <a:extLst>
              <a:ext uri="{FF2B5EF4-FFF2-40B4-BE49-F238E27FC236}">
                <a16:creationId xmlns:a16="http://schemas.microsoft.com/office/drawing/2014/main" id="{2FC3EBBD-35F7-402A-9058-0D881302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306639"/>
            <a:ext cx="36687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 descr="C:\Documents and Settings\3750\Plocha\satelity 4 NOR.jpg">
            <a:extLst>
              <a:ext uri="{FF2B5EF4-FFF2-40B4-BE49-F238E27FC236}">
                <a16:creationId xmlns:a16="http://schemas.microsoft.com/office/drawing/2014/main" id="{C5DB6DDE-374C-4954-8C74-3031BDC58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13" y="2579346"/>
            <a:ext cx="3735784" cy="32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ovéPole 10">
            <a:extLst>
              <a:ext uri="{FF2B5EF4-FFF2-40B4-BE49-F238E27FC236}">
                <a16:creationId xmlns:a16="http://schemas.microsoft.com/office/drawing/2014/main" id="{A4BF59C1-1A8D-4BF2-8F34-639B05E4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249" y="2069641"/>
            <a:ext cx="1230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NOR barvení</a:t>
            </a:r>
          </a:p>
        </p:txBody>
      </p:sp>
      <p:sp>
        <p:nvSpPr>
          <p:cNvPr id="38920" name="TextovéPole 11">
            <a:extLst>
              <a:ext uri="{FF2B5EF4-FFF2-40B4-BE49-F238E27FC236}">
                <a16:creationId xmlns:a16="http://schemas.microsoft.com/office/drawing/2014/main" id="{AADB3572-E286-493E-BEC3-D88B16033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2051051"/>
            <a:ext cx="2262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G-pruhování chromosomů</a:t>
            </a:r>
          </a:p>
        </p:txBody>
      </p:sp>
      <p:sp>
        <p:nvSpPr>
          <p:cNvPr id="38921" name="TextovéPole 1">
            <a:extLst>
              <a:ext uri="{FF2B5EF4-FFF2-40B4-BE49-F238E27FC236}">
                <a16:creationId xmlns:a16="http://schemas.microsoft.com/office/drawing/2014/main" id="{7485A6B2-C85A-4AFD-987D-C51FAF66C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961" y="5311854"/>
            <a:ext cx="536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 dirty="0" err="1">
                <a:latin typeface="Arial" panose="020B0604020202020204" pitchFamily="34" charset="0"/>
              </a:rPr>
              <a:t>chr</a:t>
            </a:r>
            <a:r>
              <a:rPr lang="cs-CZ" altLang="cs-CZ" sz="1100" dirty="0">
                <a:latin typeface="Arial" panose="020B0604020202020204" pitchFamily="34" charset="0"/>
              </a:rPr>
              <a:t>. 4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637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7C16795-5E71-45EC-93FB-9374FA8CF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443912" cy="17208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METODY KLASICKÉ CYTOGENETIKY </a:t>
            </a:r>
            <a:br>
              <a:rPr lang="cs-CZ" altLang="cs-CZ" dirty="0"/>
            </a:br>
            <a:r>
              <a:rPr lang="cs-CZ" altLang="cs-CZ" dirty="0"/>
              <a:t>NOR – barvení </a:t>
            </a:r>
            <a:r>
              <a:rPr lang="cs-CZ" altLang="cs-CZ" dirty="0" smtClean="0"/>
              <a:t>chromosomů</a:t>
            </a:r>
            <a:br>
              <a:rPr lang="cs-CZ" altLang="cs-CZ" dirty="0" smtClean="0"/>
            </a:br>
            <a:r>
              <a:rPr lang="cs-CZ" altLang="cs-CZ" dirty="0" smtClean="0"/>
              <a:t>speciální barvící techniky</a:t>
            </a:r>
            <a:endParaRPr lang="cs-CZ" altLang="cs-CZ" dirty="0"/>
          </a:p>
        </p:txBody>
      </p:sp>
      <p:pic>
        <p:nvPicPr>
          <p:cNvPr id="40963" name="Obrázek 1">
            <a:extLst>
              <a:ext uri="{FF2B5EF4-FFF2-40B4-BE49-F238E27FC236}">
                <a16:creationId xmlns:a16="http://schemas.microsoft.com/office/drawing/2014/main" id="{B0B30C40-BE72-4EF9-B1A7-AD0FAB683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2330451"/>
            <a:ext cx="35512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 descr="C:\Documents and Settings\3750\Plocha\20 nor.jpg">
            <a:extLst>
              <a:ext uri="{FF2B5EF4-FFF2-40B4-BE49-F238E27FC236}">
                <a16:creationId xmlns:a16="http://schemas.microsoft.com/office/drawing/2014/main" id="{30D9F5CF-49BB-4D1C-BCBC-1AC9A48D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81" y="2390402"/>
            <a:ext cx="3384376" cy="329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ADFE7A4-8682-4A58-95AD-2697E3DA8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310189"/>
            <a:ext cx="36718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400" kern="0" dirty="0"/>
              <a:t>Přítomnost satelitů na chromosomu 20</a:t>
            </a:r>
          </a:p>
        </p:txBody>
      </p:sp>
      <p:sp>
        <p:nvSpPr>
          <p:cNvPr id="40966" name="TextovéPole 3">
            <a:extLst>
              <a:ext uri="{FF2B5EF4-FFF2-40B4-BE49-F238E27FC236}">
                <a16:creationId xmlns:a16="http://schemas.microsoft.com/office/drawing/2014/main" id="{D85E8108-4F77-4997-9B1C-0E13AF1BC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2051051"/>
            <a:ext cx="2262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G-pruhování chromosomů</a:t>
            </a:r>
          </a:p>
        </p:txBody>
      </p:sp>
      <p:sp>
        <p:nvSpPr>
          <p:cNvPr id="40967" name="TextovéPole 11">
            <a:extLst>
              <a:ext uri="{FF2B5EF4-FFF2-40B4-BE49-F238E27FC236}">
                <a16:creationId xmlns:a16="http://schemas.microsoft.com/office/drawing/2014/main" id="{C5F6745B-0695-424B-A0A7-C73BFEE94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2022476"/>
            <a:ext cx="1230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NOR barvení</a:t>
            </a:r>
          </a:p>
        </p:txBody>
      </p:sp>
      <p:sp>
        <p:nvSpPr>
          <p:cNvPr id="40968" name="TextovéPole 8">
            <a:extLst>
              <a:ext uri="{FF2B5EF4-FFF2-40B4-BE49-F238E27FC236}">
                <a16:creationId xmlns:a16="http://schemas.microsoft.com/office/drawing/2014/main" id="{B8EBC967-3784-4266-8AA5-A35217C8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048" y="2996952"/>
            <a:ext cx="6143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 dirty="0" err="1">
                <a:solidFill>
                  <a:srgbClr val="FF0000"/>
                </a:solidFill>
                <a:latin typeface="Arial" panose="020B0604020202020204" pitchFamily="34" charset="0"/>
              </a:rPr>
              <a:t>chr</a:t>
            </a:r>
            <a:r>
              <a:rPr lang="cs-CZ" altLang="cs-CZ" sz="1100" dirty="0">
                <a:solidFill>
                  <a:srgbClr val="FF0000"/>
                </a:solidFill>
                <a:latin typeface="Arial" panose="020B0604020202020204" pitchFamily="34" charset="0"/>
              </a:rPr>
              <a:t>. 20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96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CD713451-3597-4C58-97E7-5226A9B25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9" y="2133600"/>
            <a:ext cx="8713787" cy="15827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DETEKCE ZÍSKANÝCH CHROMOSOMOVÝCH ZMĚN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3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ED3D599-6658-42D7-867D-B924607791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88914"/>
            <a:ext cx="9144000" cy="16716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/>
              <a:t>METODY KLASICKÉ CYTOGENETIKY </a:t>
            </a:r>
            <a:br>
              <a:rPr lang="cs-CZ" altLang="cs-CZ" sz="2800"/>
            </a:br>
            <a:r>
              <a:rPr lang="cs-CZ" altLang="cs-CZ" sz="2800"/>
              <a:t>1) </a:t>
            </a:r>
            <a:r>
              <a:rPr lang="cs-CZ" altLang="cs-CZ" sz="2400"/>
              <a:t>ZÍSKANÉ CHROMOSOMOVÉ ABERACE (ZCA)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1800"/>
              <a:t>(vliv mutagenních faktorů prostředí)</a:t>
            </a:r>
          </a:p>
        </p:txBody>
      </p:sp>
      <p:sp>
        <p:nvSpPr>
          <p:cNvPr id="45059" name="Text Box 7">
            <a:extLst>
              <a:ext uri="{FF2B5EF4-FFF2-40B4-BE49-F238E27FC236}">
                <a16:creationId xmlns:a16="http://schemas.microsoft.com/office/drawing/2014/main" id="{1C23DAD0-9D69-4E45-81D4-19F5D1C2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644901"/>
            <a:ext cx="449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EE2626"/>
                </a:solidFill>
                <a:latin typeface="Arial" panose="020B0604020202020204" pitchFamily="34" charset="0"/>
              </a:rPr>
              <a:t>konvenční barvení chromosomů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EE2626"/>
                </a:solidFill>
                <a:latin typeface="Arial" panose="020B0604020202020204" pitchFamily="34" charset="0"/>
              </a:rPr>
              <a:t>směsí barviv Giemsa - Romanowski</a:t>
            </a:r>
          </a:p>
        </p:txBody>
      </p:sp>
      <p:sp>
        <p:nvSpPr>
          <p:cNvPr id="45060" name="Text Box 8">
            <a:extLst>
              <a:ext uri="{FF2B5EF4-FFF2-40B4-BE49-F238E27FC236}">
                <a16:creationId xmlns:a16="http://schemas.microsoft.com/office/drawing/2014/main" id="{1B5BF569-26E4-439C-A922-C2151BF7E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781301"/>
            <a:ext cx="4645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>
                <a:latin typeface="Arial" panose="020B0604020202020204" pitchFamily="34" charset="0"/>
              </a:rPr>
              <a:t>stanovení % aberantních buněk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>
                <a:latin typeface="Arial" panose="020B0604020202020204" pitchFamily="34" charset="0"/>
              </a:rPr>
              <a:t>buněk s poškozeným chromosomem</a:t>
            </a:r>
          </a:p>
        </p:txBody>
      </p:sp>
      <p:sp>
        <p:nvSpPr>
          <p:cNvPr id="45061" name="Text Box 12">
            <a:extLst>
              <a:ext uri="{FF2B5EF4-FFF2-40B4-BE49-F238E27FC236}">
                <a16:creationId xmlns:a16="http://schemas.microsoft.com/office/drawing/2014/main" id="{F9CD531A-4588-4CBD-8621-BDC218700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508500"/>
            <a:ext cx="4006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indikace k vyšetření – zejména práce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 rizikovém prostředí</a:t>
            </a:r>
          </a:p>
        </p:txBody>
      </p:sp>
      <p:sp>
        <p:nvSpPr>
          <p:cNvPr id="45062" name="Text Box 13">
            <a:extLst>
              <a:ext uri="{FF2B5EF4-FFF2-40B4-BE49-F238E27FC236}">
                <a16:creationId xmlns:a16="http://schemas.microsoft.com/office/drawing/2014/main" id="{3A7D7017-7361-4B68-BF74-4557DBBD3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734051"/>
            <a:ext cx="606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vyšetření pouze konvenční metodou barvení chromosomů</a:t>
            </a:r>
          </a:p>
        </p:txBody>
      </p:sp>
      <p:pic>
        <p:nvPicPr>
          <p:cNvPr id="45063" name="Obrázek 1">
            <a:extLst>
              <a:ext uri="{FF2B5EF4-FFF2-40B4-BE49-F238E27FC236}">
                <a16:creationId xmlns:a16="http://schemas.microsoft.com/office/drawing/2014/main" id="{F3F2E48E-1AE7-4D01-8593-92C6D7E23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133600"/>
            <a:ext cx="413543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461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8049148E-D53F-4FC6-9A82-A9C13D87C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88914"/>
            <a:ext cx="9144000" cy="18002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 eaLnBrk="1" hangingPunct="1"/>
            <a:r>
              <a:rPr lang="cs-CZ" altLang="cs-CZ"/>
              <a:t>  METODY KLASICKÉ CYTOGENETIKY</a:t>
            </a:r>
            <a:br>
              <a:rPr lang="cs-CZ" altLang="cs-CZ"/>
            </a:br>
            <a:r>
              <a:rPr lang="cs-CZ" altLang="cs-CZ"/>
              <a:t>  </a:t>
            </a:r>
            <a:r>
              <a:rPr lang="cs-CZ" altLang="cs-CZ" sz="2400"/>
              <a:t>1) ZÍSKANÉ CHROMOSOMOVÉ ABERACE (ZCA)-</a:t>
            </a:r>
            <a:r>
              <a:rPr lang="cs-CZ" altLang="cs-CZ" sz="2000"/>
              <a:t/>
            </a:r>
            <a:br>
              <a:rPr lang="cs-CZ" altLang="cs-CZ" sz="2000"/>
            </a:br>
            <a:r>
              <a:rPr lang="cs-CZ" altLang="cs-CZ" sz="2000"/>
              <a:t>    typ poškození – </a:t>
            </a:r>
            <a:r>
              <a:rPr lang="cs-CZ" altLang="cs-CZ" sz="2000">
                <a:solidFill>
                  <a:schemeClr val="tx1"/>
                </a:solidFill>
              </a:rPr>
              <a:t>chromatidové, chromosomové aberace</a:t>
            </a:r>
          </a:p>
        </p:txBody>
      </p:sp>
      <p:pic>
        <p:nvPicPr>
          <p:cNvPr id="49155" name="Picture 8" descr="sejmout000k">
            <a:extLst>
              <a:ext uri="{FF2B5EF4-FFF2-40B4-BE49-F238E27FC236}">
                <a16:creationId xmlns:a16="http://schemas.microsoft.com/office/drawing/2014/main" id="{EC3FF62A-F4BA-4BC0-A316-167C8D96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76" b="1306"/>
          <a:stretch>
            <a:fillRect/>
          </a:stretch>
        </p:blipFill>
        <p:spPr bwMode="auto">
          <a:xfrm>
            <a:off x="3416300" y="2441575"/>
            <a:ext cx="5207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sejmout000z">
            <a:extLst>
              <a:ext uri="{FF2B5EF4-FFF2-40B4-BE49-F238E27FC236}">
                <a16:creationId xmlns:a16="http://schemas.microsoft.com/office/drawing/2014/main" id="{42A4C57E-5D87-4A4E-A240-26573566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4437064"/>
            <a:ext cx="79851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0" descr="V1">
            <a:extLst>
              <a:ext uri="{FF2B5EF4-FFF2-40B4-BE49-F238E27FC236}">
                <a16:creationId xmlns:a16="http://schemas.microsoft.com/office/drawing/2014/main" id="{12FBEEA5-5F07-4806-A25E-6591E788F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9" t="-110" b="40022"/>
          <a:stretch>
            <a:fillRect/>
          </a:stretch>
        </p:blipFill>
        <p:spPr bwMode="auto">
          <a:xfrm>
            <a:off x="4008439" y="4508500"/>
            <a:ext cx="8667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2" descr="sejmout000i">
            <a:extLst>
              <a:ext uri="{FF2B5EF4-FFF2-40B4-BE49-F238E27FC236}">
                <a16:creationId xmlns:a16="http://schemas.microsoft.com/office/drawing/2014/main" id="{1C1C2EA7-4914-4564-91F1-2C4BF763F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b="-116"/>
          <a:stretch>
            <a:fillRect/>
          </a:stretch>
        </p:blipFill>
        <p:spPr bwMode="auto">
          <a:xfrm>
            <a:off x="6294438" y="2205038"/>
            <a:ext cx="9572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3" descr="R">
            <a:extLst>
              <a:ext uri="{FF2B5EF4-FFF2-40B4-BE49-F238E27FC236}">
                <a16:creationId xmlns:a16="http://schemas.microsoft.com/office/drawing/2014/main" id="{C8FDD475-EBAF-44B2-88D9-BC1A2AD2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r="39119" b="31078"/>
          <a:stretch>
            <a:fillRect/>
          </a:stretch>
        </p:blipFill>
        <p:spPr bwMode="auto">
          <a:xfrm>
            <a:off x="6672263" y="4437064"/>
            <a:ext cx="9652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4" descr="sejmout000hh">
            <a:extLst>
              <a:ext uri="{FF2B5EF4-FFF2-40B4-BE49-F238E27FC236}">
                <a16:creationId xmlns:a16="http://schemas.microsoft.com/office/drawing/2014/main" id="{C36AE5E0-7FC3-4513-B3B9-051B83936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4437063"/>
            <a:ext cx="10826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5" descr="DIC">
            <a:extLst>
              <a:ext uri="{FF2B5EF4-FFF2-40B4-BE49-F238E27FC236}">
                <a16:creationId xmlns:a16="http://schemas.microsoft.com/office/drawing/2014/main" id="{753508FB-63BE-410F-AA0D-EE4D2343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7" t="40022" r="20404"/>
          <a:stretch>
            <a:fillRect/>
          </a:stretch>
        </p:blipFill>
        <p:spPr bwMode="auto">
          <a:xfrm>
            <a:off x="8183563" y="2205039"/>
            <a:ext cx="6604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6" descr="sejmout000ggg">
            <a:extLst>
              <a:ext uri="{FF2B5EF4-FFF2-40B4-BE49-F238E27FC236}">
                <a16:creationId xmlns:a16="http://schemas.microsoft.com/office/drawing/2014/main" id="{7A385792-183B-4E4F-A057-ACAA2CA75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2205039"/>
            <a:ext cx="8810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3" name="Text Box 17">
            <a:extLst>
              <a:ext uri="{FF2B5EF4-FFF2-40B4-BE49-F238E27FC236}">
                <a16:creationId xmlns:a16="http://schemas.microsoft.com/office/drawing/2014/main" id="{3DEBFA23-7E4E-44A7-96EF-491C2B3EF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3573463"/>
            <a:ext cx="236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zlom na 1 chromatidě</a:t>
            </a:r>
          </a:p>
        </p:txBody>
      </p:sp>
      <p:sp>
        <p:nvSpPr>
          <p:cNvPr id="49164" name="Text Box 18">
            <a:extLst>
              <a:ext uri="{FF2B5EF4-FFF2-40B4-BE49-F238E27FC236}">
                <a16:creationId xmlns:a16="http://schemas.microsoft.com/office/drawing/2014/main" id="{95589DA5-09AF-4A03-A8A2-D5B8C03C8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1" y="3805238"/>
            <a:ext cx="2633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zlom na 2 chromatidách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(chromosomu)</a:t>
            </a:r>
          </a:p>
        </p:txBody>
      </p:sp>
      <p:sp>
        <p:nvSpPr>
          <p:cNvPr id="49165" name="Text Box 19">
            <a:extLst>
              <a:ext uri="{FF2B5EF4-FFF2-40B4-BE49-F238E27FC236}">
                <a16:creationId xmlns:a16="http://schemas.microsoft.com/office/drawing/2014/main" id="{6880E2C8-88D1-484A-A058-D3DC2DBC6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3860801"/>
            <a:ext cx="252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dicentrický chromosom</a:t>
            </a:r>
          </a:p>
        </p:txBody>
      </p:sp>
      <p:sp>
        <p:nvSpPr>
          <p:cNvPr id="49166" name="Text Box 20">
            <a:extLst>
              <a:ext uri="{FF2B5EF4-FFF2-40B4-BE49-F238E27FC236}">
                <a16:creationId xmlns:a16="http://schemas.microsoft.com/office/drawing/2014/main" id="{AB32DF45-A8A2-49CC-8719-F4709900D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5876926"/>
            <a:ext cx="241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chromatidová výměna</a:t>
            </a:r>
          </a:p>
        </p:txBody>
      </p:sp>
      <p:sp>
        <p:nvSpPr>
          <p:cNvPr id="49167" name="Text Box 21">
            <a:extLst>
              <a:ext uri="{FF2B5EF4-FFF2-40B4-BE49-F238E27FC236}">
                <a16:creationId xmlns:a16="http://schemas.microsoft.com/office/drawing/2014/main" id="{ADEA9D88-1156-47D7-BC5D-C0438C8EF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5876926"/>
            <a:ext cx="283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kruhový chromosom (ring)</a:t>
            </a:r>
          </a:p>
        </p:txBody>
      </p:sp>
      <p:pic>
        <p:nvPicPr>
          <p:cNvPr id="49168" name="Picture 22" descr="DF tmavý">
            <a:extLst>
              <a:ext uri="{FF2B5EF4-FFF2-40B4-BE49-F238E27FC236}">
                <a16:creationId xmlns:a16="http://schemas.microsoft.com/office/drawing/2014/main" id="{FAF0517B-74B6-4503-B002-A09C4B45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40855" r="63985"/>
          <a:stretch>
            <a:fillRect/>
          </a:stretch>
        </p:blipFill>
        <p:spPr bwMode="auto">
          <a:xfrm>
            <a:off x="5087939" y="2220914"/>
            <a:ext cx="11509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Obrázek 1">
            <a:extLst>
              <a:ext uri="{FF2B5EF4-FFF2-40B4-BE49-F238E27FC236}">
                <a16:creationId xmlns:a16="http://schemas.microsoft.com/office/drawing/2014/main" id="{69949F29-36BA-48E5-AAC6-70F44BEF88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9" b="13010"/>
          <a:stretch>
            <a:fillRect/>
          </a:stretch>
        </p:blipFill>
        <p:spPr bwMode="auto">
          <a:xfrm>
            <a:off x="2566989" y="2420938"/>
            <a:ext cx="82073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2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A02A8F1-48A5-4BD3-AFFC-10EFF9B3F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332656"/>
            <a:ext cx="8560059" cy="194394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 dirty="0"/>
              <a:t>METODY KLASICKÉ CYTOGENETIKY </a:t>
            </a:r>
            <a:br>
              <a:rPr lang="cs-CZ" altLang="cs-CZ" sz="2800" dirty="0"/>
            </a:br>
            <a:r>
              <a:rPr lang="cs-CZ" altLang="cs-CZ" sz="2800" dirty="0"/>
              <a:t>2) SCE – </a:t>
            </a:r>
            <a:r>
              <a:rPr lang="cs-CZ" altLang="cs-CZ" sz="2800" dirty="0"/>
              <a:t>výměna sesterských chromatid</a:t>
            </a:r>
            <a:br>
              <a:rPr lang="cs-CZ" altLang="cs-CZ" sz="2800" dirty="0"/>
            </a:br>
            <a:r>
              <a:rPr lang="cs-CZ" altLang="cs-CZ" sz="2000" dirty="0"/>
              <a:t>(</a:t>
            </a:r>
            <a:r>
              <a:rPr lang="cs-CZ" altLang="cs-CZ" sz="2000" dirty="0" err="1"/>
              <a:t>sister</a:t>
            </a:r>
            <a:r>
              <a:rPr lang="cs-CZ" altLang="cs-CZ" sz="2000" dirty="0"/>
              <a:t> </a:t>
            </a:r>
            <a:r>
              <a:rPr lang="cs-CZ" altLang="cs-CZ" sz="2000" dirty="0"/>
              <a:t>chromatid </a:t>
            </a:r>
            <a:r>
              <a:rPr lang="cs-CZ" altLang="cs-CZ" sz="2000" dirty="0" err="1"/>
              <a:t>exchange</a:t>
            </a:r>
            <a:r>
              <a:rPr lang="cs-CZ" altLang="cs-CZ" sz="2000" dirty="0"/>
              <a:t>)</a:t>
            </a:r>
            <a:br>
              <a:rPr lang="cs-CZ" altLang="cs-CZ" sz="2000" dirty="0"/>
            </a:br>
            <a:r>
              <a:rPr lang="cs-CZ" altLang="cs-CZ" sz="2000" dirty="0"/>
              <a:t>„</a:t>
            </a:r>
            <a:r>
              <a:rPr lang="cs-CZ" altLang="cs-CZ" sz="2000" dirty="0" err="1"/>
              <a:t>Harlequinská</a:t>
            </a:r>
            <a:r>
              <a:rPr lang="cs-CZ" altLang="cs-CZ" sz="2000" dirty="0"/>
              <a:t> technika“ vizualizace SCE</a:t>
            </a:r>
            <a:endParaRPr lang="cs-CZ" altLang="cs-CZ" sz="2800" dirty="0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8AD06982-7112-4A27-A1E1-B82DCA8DE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2420888"/>
            <a:ext cx="8281168" cy="3888432"/>
          </a:xfrm>
        </p:spPr>
        <p:txBody>
          <a:bodyPr/>
          <a:lstStyle/>
          <a:p>
            <a:pPr marL="0" indent="0" eaLnBrk="1" hangingPunct="1">
              <a:buNone/>
            </a:pPr>
            <a:endParaRPr lang="cs-CZ" altLang="cs-CZ" sz="1600" dirty="0"/>
          </a:p>
          <a:p>
            <a:pPr eaLnBrk="1" hangingPunct="1">
              <a:buFontTx/>
              <a:buChar char="-"/>
            </a:pPr>
            <a:r>
              <a:rPr lang="cs-CZ" altLang="cs-CZ" sz="1600" dirty="0"/>
              <a:t>t</a:t>
            </a:r>
            <a:r>
              <a:rPr lang="cs-CZ" altLang="cs-CZ" sz="1600" dirty="0"/>
              <a:t>estování působení </a:t>
            </a:r>
            <a:r>
              <a:rPr lang="cs-CZ" altLang="cs-CZ" sz="1600" b="1" dirty="0" err="1"/>
              <a:t>klastogenů</a:t>
            </a:r>
            <a:r>
              <a:rPr lang="cs-CZ" altLang="cs-CZ" sz="1600" b="1" dirty="0"/>
              <a:t> – faktorů, </a:t>
            </a:r>
            <a:r>
              <a:rPr lang="cs-CZ" altLang="cs-CZ" sz="1600" b="1" dirty="0"/>
              <a:t>způsobujících zlomy            a </a:t>
            </a:r>
            <a:r>
              <a:rPr lang="cs-CZ" altLang="cs-CZ" sz="1600" b="1" dirty="0"/>
              <a:t>strukturní změny </a:t>
            </a:r>
            <a:r>
              <a:rPr lang="cs-CZ" altLang="cs-CZ" sz="1600" b="1" dirty="0"/>
              <a:t>na chromosomech </a:t>
            </a:r>
            <a:r>
              <a:rPr lang="cs-CZ" altLang="cs-CZ" sz="1600" dirty="0"/>
              <a:t>na mitózách získaných               z lymfocytů periferní krve</a:t>
            </a:r>
          </a:p>
          <a:p>
            <a:pPr eaLnBrk="1" hangingPunct="1">
              <a:buFontTx/>
              <a:buChar char="-"/>
            </a:pPr>
            <a:r>
              <a:rPr lang="cs-CZ" altLang="cs-CZ" sz="1600" dirty="0"/>
              <a:t>t</a:t>
            </a:r>
            <a:r>
              <a:rPr lang="cs-CZ" altLang="cs-CZ" sz="1600" dirty="0"/>
              <a:t>est je určen k detekci reciprokých výměn zdánlivě homologních úseků sesterských chromatid</a:t>
            </a:r>
            <a:endParaRPr lang="cs-CZ" altLang="cs-CZ" sz="1600" dirty="0"/>
          </a:p>
          <a:p>
            <a:pPr eaLnBrk="1" hangingPunct="1">
              <a:buFontTx/>
              <a:buChar char="-"/>
            </a:pPr>
            <a:r>
              <a:rPr lang="cs-CZ" altLang="cs-CZ" sz="1600" dirty="0"/>
              <a:t>s</a:t>
            </a:r>
            <a:r>
              <a:rPr lang="cs-CZ" altLang="cs-CZ" sz="1600" dirty="0"/>
              <a:t>tanovení SCE je test mnohem </a:t>
            </a:r>
            <a:r>
              <a:rPr lang="cs-CZ" altLang="cs-CZ" sz="1600" b="1" dirty="0"/>
              <a:t>citlivější</a:t>
            </a:r>
            <a:r>
              <a:rPr lang="cs-CZ" altLang="cs-CZ" sz="1600" dirty="0"/>
              <a:t> na </a:t>
            </a:r>
            <a:r>
              <a:rPr lang="cs-CZ" altLang="cs-CZ" sz="1600" dirty="0"/>
              <a:t>detekci </a:t>
            </a:r>
            <a:r>
              <a:rPr lang="cs-CZ" altLang="cs-CZ" sz="1600" dirty="0"/>
              <a:t>působení mutagenních </a:t>
            </a:r>
            <a:r>
              <a:rPr lang="cs-CZ" altLang="cs-CZ" sz="1600" dirty="0"/>
              <a:t>faktorů </a:t>
            </a:r>
            <a:r>
              <a:rPr lang="cs-CZ" altLang="cs-CZ" sz="1600" dirty="0"/>
              <a:t>než </a:t>
            </a:r>
            <a:r>
              <a:rPr lang="cs-CZ" altLang="cs-CZ" sz="1600" dirty="0"/>
              <a:t>klasické hodnocení </a:t>
            </a:r>
            <a:r>
              <a:rPr lang="cs-CZ" altLang="cs-CZ" sz="1600" dirty="0"/>
              <a:t>chromosomových </a:t>
            </a:r>
            <a:r>
              <a:rPr lang="cs-CZ" altLang="cs-CZ" sz="1600" dirty="0"/>
              <a:t>zlomů metodou konvenčního barvení chromosomů (viz. </a:t>
            </a:r>
            <a:r>
              <a:rPr lang="cs-CZ" altLang="cs-CZ" sz="1600" dirty="0" err="1"/>
              <a:t>p</a:t>
            </a:r>
            <a:r>
              <a:rPr lang="cs-CZ" altLang="cs-CZ" sz="1600" dirty="0" err="1"/>
              <a:t>ředchodí</a:t>
            </a:r>
            <a:r>
              <a:rPr lang="cs-CZ" altLang="cs-CZ" sz="1600" dirty="0"/>
              <a:t> strany prezentace)</a:t>
            </a:r>
            <a:endParaRPr lang="cs-CZ" altLang="cs-CZ" sz="1600" dirty="0"/>
          </a:p>
          <a:p>
            <a:pPr eaLnBrk="1" hangingPunct="1">
              <a:buFontTx/>
              <a:buChar char="-"/>
            </a:pPr>
            <a:r>
              <a:rPr lang="cs-CZ" altLang="cs-CZ" sz="1600" dirty="0"/>
              <a:t>určitá část výměn je </a:t>
            </a:r>
            <a:r>
              <a:rPr lang="cs-CZ" altLang="cs-CZ" sz="1600" dirty="0"/>
              <a:t>spontánní, počet výměn se zvyšuje v důsledku působení </a:t>
            </a:r>
            <a:r>
              <a:rPr lang="cs-CZ" altLang="cs-CZ" sz="1600" dirty="0" err="1"/>
              <a:t>klastogenů</a:t>
            </a:r>
            <a:endParaRPr lang="cs-CZ" altLang="cs-CZ" sz="1600" dirty="0"/>
          </a:p>
          <a:p>
            <a:pPr eaLnBrk="1" hangingPunct="1">
              <a:buFontTx/>
              <a:buChar char="-"/>
            </a:pPr>
            <a:r>
              <a:rPr lang="cs-CZ" altLang="cs-CZ" sz="1600" dirty="0"/>
              <a:t>nemocní se syndromy chromosomové </a:t>
            </a:r>
            <a:r>
              <a:rPr lang="cs-CZ" altLang="cs-CZ" sz="1600" dirty="0" err="1"/>
              <a:t>instability</a:t>
            </a:r>
            <a:r>
              <a:rPr lang="cs-CZ" altLang="cs-CZ" sz="1600" dirty="0"/>
              <a:t> – AR dědičnost – výrazně zvýšený počet SCE je nalézán pouze u </a:t>
            </a:r>
            <a:r>
              <a:rPr lang="cs-CZ" altLang="cs-CZ" sz="1600" b="1" dirty="0" err="1"/>
              <a:t>Bloomova</a:t>
            </a:r>
            <a:r>
              <a:rPr lang="cs-CZ" altLang="cs-CZ" sz="1600" b="1" dirty="0"/>
              <a:t> syndromu</a:t>
            </a:r>
            <a:r>
              <a:rPr lang="cs-CZ" altLang="cs-CZ" sz="1600" dirty="0"/>
              <a:t> (počet výměn na mitózu a buněčný cyklus je více než 100)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751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>
            <a:extLst>
              <a:ext uri="{FF2B5EF4-FFF2-40B4-BE49-F238E27FC236}">
                <a16:creationId xmlns:a16="http://schemas.microsoft.com/office/drawing/2014/main" id="{2F686F50-5B1F-4843-B6AC-C684776BC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75" y="2133600"/>
            <a:ext cx="81153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Arial" panose="020B0604020202020204" pitchFamily="34" charset="0"/>
              </a:rPr>
              <a:t> VYŠETŘENÍ </a:t>
            </a:r>
            <a:r>
              <a:rPr lang="cs-CZ" altLang="cs-CZ" sz="2400" b="1" u="sng">
                <a:solidFill>
                  <a:srgbClr val="E41212"/>
                </a:solidFill>
                <a:latin typeface="Arial" panose="020B0604020202020204" pitchFamily="34" charset="0"/>
              </a:rPr>
              <a:t>VROZENÝCH</a:t>
            </a: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CHROMOSOMOVÝCH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 ABNORMALIT</a:t>
            </a:r>
            <a:r>
              <a:rPr lang="cs-CZ" altLang="cs-CZ" sz="2400" b="1">
                <a:latin typeface="Arial" panose="020B0604020202020204" pitchFamily="34" charset="0"/>
              </a:rPr>
              <a:t> – prenatální a postnatální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                             (periferní krev)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sp>
        <p:nvSpPr>
          <p:cNvPr id="19459" name="Text Box 6">
            <a:extLst>
              <a:ext uri="{FF2B5EF4-FFF2-40B4-BE49-F238E27FC236}">
                <a16:creationId xmlns:a16="http://schemas.microsoft.com/office/drawing/2014/main" id="{D876FCF8-EA7F-4525-8174-BC628BD85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6" y="4581525"/>
            <a:ext cx="799306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- VYŠETŘENÍ </a:t>
            </a:r>
            <a:r>
              <a:rPr lang="cs-CZ" altLang="cs-CZ" sz="2400" b="1" u="sng">
                <a:solidFill>
                  <a:srgbClr val="E41212"/>
                </a:solidFill>
                <a:latin typeface="Arial" panose="020B0604020202020204" pitchFamily="34" charset="0"/>
              </a:rPr>
              <a:t>ZÍSKANÝCH</a:t>
            </a: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CHROMOSOMOVÝCH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  ABERACÍ</a:t>
            </a:r>
            <a:r>
              <a:rPr lang="cs-CZ" altLang="cs-CZ" sz="24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(vznikajících v důsledku působení mutagenních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faktorů prostředí na člověka) – </a:t>
            </a:r>
            <a:r>
              <a:rPr lang="cs-CZ" altLang="cs-CZ" sz="2400" b="1">
                <a:latin typeface="Arial" panose="020B0604020202020204" pitchFamily="34" charset="0"/>
              </a:rPr>
              <a:t>postnatální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                                               (periferní krev)</a:t>
            </a:r>
          </a:p>
        </p:txBody>
      </p:sp>
      <p:sp>
        <p:nvSpPr>
          <p:cNvPr id="19460" name="Text Box 8">
            <a:extLst>
              <a:ext uri="{FF2B5EF4-FFF2-40B4-BE49-F238E27FC236}">
                <a16:creationId xmlns:a16="http://schemas.microsoft.com/office/drawing/2014/main" id="{7A2FEE64-0331-4A84-8D21-E809D7BB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76" y="3381375"/>
            <a:ext cx="78533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- VYŠETŘENÍ </a:t>
            </a:r>
            <a:r>
              <a:rPr lang="cs-CZ" altLang="cs-CZ" sz="2400" b="1" u="sng">
                <a:solidFill>
                  <a:srgbClr val="E41212"/>
                </a:solidFill>
                <a:latin typeface="Arial" panose="020B0604020202020204" pitchFamily="34" charset="0"/>
              </a:rPr>
              <a:t>ZÍSKANÝCH</a:t>
            </a: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CHROMOSOMOVÝCH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  ABNORMALIT</a:t>
            </a:r>
            <a:r>
              <a:rPr lang="cs-CZ" altLang="cs-CZ" sz="24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(u onkologických onemocnění)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</a:t>
            </a:r>
            <a:r>
              <a:rPr lang="cs-CZ" altLang="cs-CZ" sz="2400" b="1">
                <a:latin typeface="Arial" panose="020B0604020202020204" pitchFamily="34" charset="0"/>
              </a:rPr>
              <a:t>(kostní dřeň, periferní krev, tkáň solidních tumorů)</a:t>
            </a:r>
          </a:p>
        </p:txBody>
      </p:sp>
      <p:sp>
        <p:nvSpPr>
          <p:cNvPr id="19461" name="Rectangle 4">
            <a:extLst>
              <a:ext uri="{FF2B5EF4-FFF2-40B4-BE49-F238E27FC236}">
                <a16:creationId xmlns:a16="http://schemas.microsoft.com/office/drawing/2014/main" id="{DBD5E831-BE43-4618-8390-549875439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5440" y="141287"/>
            <a:ext cx="10224813" cy="16700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 dirty="0"/>
              <a:t>TYPY CHROMOSOMOVÝCH ABNORMALIT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03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BFAC6BC-0CC3-4006-B3C1-B3824458D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7340" y="404665"/>
            <a:ext cx="8488311" cy="187220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 dirty="0"/>
              <a:t>METODY KLASICKÉ CYTOGENETIKY </a:t>
            </a:r>
            <a:br>
              <a:rPr lang="cs-CZ" altLang="cs-CZ" sz="2800" dirty="0"/>
            </a:br>
            <a:r>
              <a:rPr lang="cs-CZ" altLang="cs-CZ" sz="2800" dirty="0"/>
              <a:t>2) SCE – </a:t>
            </a:r>
            <a:r>
              <a:rPr lang="cs-CZ" altLang="cs-CZ" sz="2800" dirty="0"/>
              <a:t>výměna sesterských </a:t>
            </a:r>
            <a:r>
              <a:rPr lang="cs-CZ" altLang="cs-CZ" sz="2800" dirty="0"/>
              <a:t>chromatid</a:t>
            </a:r>
            <a:br>
              <a:rPr lang="cs-CZ" altLang="cs-CZ" sz="2800" dirty="0"/>
            </a:br>
            <a:r>
              <a:rPr lang="cs-CZ" altLang="cs-CZ" sz="2000" dirty="0"/>
              <a:t>(</a:t>
            </a:r>
            <a:r>
              <a:rPr lang="cs-CZ" altLang="cs-CZ" sz="2000" dirty="0" err="1"/>
              <a:t>sister</a:t>
            </a:r>
            <a:r>
              <a:rPr lang="cs-CZ" altLang="cs-CZ" sz="2000" dirty="0"/>
              <a:t> chromatid </a:t>
            </a:r>
            <a:r>
              <a:rPr lang="cs-CZ" altLang="cs-CZ" sz="2000" dirty="0" err="1"/>
              <a:t>exchanges</a:t>
            </a:r>
            <a:r>
              <a:rPr lang="cs-CZ" altLang="cs-CZ" sz="2000" dirty="0"/>
              <a:t>)</a:t>
            </a:r>
            <a:r>
              <a:rPr lang="cs-CZ" altLang="cs-CZ" sz="2000" dirty="0"/>
              <a:t/>
            </a:r>
            <a:br>
              <a:rPr lang="cs-CZ" altLang="cs-CZ" sz="2000" dirty="0"/>
            </a:br>
            <a:r>
              <a:rPr lang="cs-CZ" altLang="cs-CZ" sz="2000" dirty="0"/>
              <a:t>„</a:t>
            </a:r>
            <a:r>
              <a:rPr lang="cs-CZ" altLang="cs-CZ" sz="2000" dirty="0" err="1"/>
              <a:t>Harlequinská</a:t>
            </a:r>
            <a:r>
              <a:rPr lang="cs-CZ" altLang="cs-CZ" sz="2000" dirty="0"/>
              <a:t> technika</a:t>
            </a:r>
            <a:r>
              <a:rPr lang="cs-CZ" altLang="cs-CZ" sz="2000" dirty="0"/>
              <a:t>“ vizualizace SCE</a:t>
            </a:r>
            <a:endParaRPr lang="cs-CZ" altLang="cs-CZ" sz="2000" dirty="0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BCA0DF8-2526-445B-9703-FACEB437B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7340" y="2420888"/>
            <a:ext cx="4652861" cy="3816424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cs-CZ" sz="1600" b="1" u="sng" dirty="0"/>
          </a:p>
          <a:p>
            <a:pPr eaLnBrk="1" hangingPunct="1">
              <a:buFontTx/>
              <a:buNone/>
            </a:pPr>
            <a:r>
              <a:rPr lang="cs-CZ" altLang="cs-CZ" sz="1200" dirty="0"/>
              <a:t>-     </a:t>
            </a:r>
            <a:r>
              <a:rPr lang="cs-CZ" altLang="cs-CZ" sz="1200" dirty="0" err="1"/>
              <a:t>BrdU</a:t>
            </a:r>
            <a:r>
              <a:rPr lang="cs-CZ" altLang="cs-CZ" sz="1200" dirty="0"/>
              <a:t> </a:t>
            </a:r>
            <a:r>
              <a:rPr lang="cs-CZ" altLang="cs-CZ" sz="1200" dirty="0"/>
              <a:t>= 5´bromo 2´deoxy uridin </a:t>
            </a:r>
            <a:r>
              <a:rPr lang="cs-CZ" altLang="cs-CZ" sz="1200" dirty="0"/>
              <a:t>–analog nukleosidu </a:t>
            </a:r>
            <a:r>
              <a:rPr lang="cs-CZ" altLang="cs-CZ" sz="1200" dirty="0" err="1"/>
              <a:t>thymidinu</a:t>
            </a:r>
            <a:r>
              <a:rPr lang="cs-CZ" altLang="cs-CZ" sz="1200" dirty="0"/>
              <a:t>, </a:t>
            </a:r>
            <a:r>
              <a:rPr lang="cs-CZ" altLang="cs-CZ" sz="1200" dirty="0"/>
              <a:t>je přidán do kultivačního média – kultivace 72 h – 2 cykly buněčného dělení</a:t>
            </a:r>
          </a:p>
          <a:p>
            <a:pPr eaLnBrk="1" hangingPunct="1">
              <a:buFontTx/>
              <a:buChar char="-"/>
            </a:pPr>
            <a:r>
              <a:rPr lang="cs-CZ" altLang="cs-CZ" sz="1200" dirty="0" err="1"/>
              <a:t>BrdU</a:t>
            </a:r>
            <a:r>
              <a:rPr lang="cs-CZ" altLang="cs-CZ" sz="1200" dirty="0"/>
              <a:t> se inkorporuje do nově syntetizované </a:t>
            </a:r>
            <a:r>
              <a:rPr lang="cs-CZ" altLang="cs-CZ" sz="1200" dirty="0"/>
              <a:t>DNA při replikaci </a:t>
            </a:r>
            <a:r>
              <a:rPr lang="cs-CZ" altLang="cs-CZ" sz="1200" dirty="0"/>
              <a:t>místo </a:t>
            </a:r>
            <a:r>
              <a:rPr lang="cs-CZ" altLang="cs-CZ" sz="1200" dirty="0" err="1"/>
              <a:t>thymidinu</a:t>
            </a:r>
            <a:r>
              <a:rPr lang="cs-CZ" altLang="cs-CZ" sz="1200" dirty="0"/>
              <a:t> během S fáze buněčného </a:t>
            </a:r>
            <a:r>
              <a:rPr lang="cs-CZ" altLang="cs-CZ" sz="1200" dirty="0"/>
              <a:t>cyklu (ke každému řetězci se </a:t>
            </a:r>
            <a:r>
              <a:rPr lang="cs-CZ" altLang="cs-CZ" sz="1200" dirty="0" err="1"/>
              <a:t>dosyntetizovává</a:t>
            </a:r>
            <a:r>
              <a:rPr lang="cs-CZ" altLang="cs-CZ" sz="1200" dirty="0"/>
              <a:t> nové vlákno)</a:t>
            </a:r>
          </a:p>
          <a:p>
            <a:pPr eaLnBrk="1" hangingPunct="1">
              <a:buFontTx/>
              <a:buChar char="-"/>
            </a:pPr>
            <a:r>
              <a:rPr lang="cs-CZ" altLang="cs-CZ" sz="1200" dirty="0"/>
              <a:t>v</a:t>
            </a:r>
            <a:r>
              <a:rPr lang="cs-CZ" altLang="cs-CZ" sz="1200" dirty="0"/>
              <a:t>izualizace pomocí fluorescenčního barviva </a:t>
            </a:r>
            <a:r>
              <a:rPr lang="cs-CZ" altLang="cs-CZ" sz="1200" dirty="0" err="1"/>
              <a:t>Hoechst</a:t>
            </a:r>
            <a:r>
              <a:rPr lang="cs-CZ" altLang="cs-CZ" sz="1200" dirty="0"/>
              <a:t>  a barviva </a:t>
            </a:r>
            <a:r>
              <a:rPr lang="cs-CZ" altLang="cs-CZ" sz="1200" dirty="0" err="1"/>
              <a:t>Giemsa</a:t>
            </a:r>
            <a:r>
              <a:rPr lang="cs-CZ" altLang="cs-CZ" sz="1200" dirty="0"/>
              <a:t> – chromatidy, jejichž součástí je původní vlákno DNA (s </a:t>
            </a:r>
            <a:r>
              <a:rPr lang="cs-CZ" altLang="cs-CZ" sz="1200" dirty="0" err="1"/>
              <a:t>thymidinem</a:t>
            </a:r>
            <a:r>
              <a:rPr lang="cs-CZ" altLang="cs-CZ" sz="1200" dirty="0"/>
              <a:t> bez </a:t>
            </a:r>
            <a:r>
              <a:rPr lang="cs-CZ" altLang="cs-CZ" sz="1200" dirty="0" err="1"/>
              <a:t>BrdU</a:t>
            </a:r>
            <a:r>
              <a:rPr lang="cs-CZ" altLang="cs-CZ" sz="1200" dirty="0"/>
              <a:t>) se barví tmavěji než chromatidy, které nesou obě vlákna DNA s </a:t>
            </a:r>
            <a:r>
              <a:rPr lang="cs-CZ" altLang="cs-CZ" sz="1200" dirty="0" err="1"/>
              <a:t>BrdU</a:t>
            </a:r>
            <a:r>
              <a:rPr lang="cs-CZ" altLang="cs-CZ" sz="1200" dirty="0"/>
              <a:t> </a:t>
            </a:r>
            <a:endParaRPr lang="cs-CZ" altLang="cs-CZ" sz="1200" dirty="0"/>
          </a:p>
          <a:p>
            <a:pPr eaLnBrk="1" hangingPunct="1">
              <a:buFontTx/>
              <a:buChar char="-"/>
            </a:pPr>
            <a:r>
              <a:rPr lang="cs-CZ" altLang="cs-CZ" sz="1200" b="1" dirty="0"/>
              <a:t>výměna zdánlivě homologních částí sesterských chromatid, k výměnám dochází během replikace</a:t>
            </a:r>
          </a:p>
          <a:p>
            <a:pPr eaLnBrk="1" hangingPunct="1">
              <a:buFontTx/>
              <a:buChar char="-"/>
            </a:pPr>
            <a:r>
              <a:rPr lang="cs-CZ" altLang="cs-CZ" sz="1600" b="1" dirty="0"/>
              <a:t>zvýšená</a:t>
            </a:r>
            <a:r>
              <a:rPr lang="cs-CZ" altLang="cs-CZ" sz="1200" b="1" dirty="0"/>
              <a:t> </a:t>
            </a:r>
            <a:r>
              <a:rPr lang="cs-CZ" altLang="cs-CZ" sz="1600" b="1" dirty="0"/>
              <a:t>frekvence výměn souvisí             s vlivem mutagenních látek</a:t>
            </a:r>
          </a:p>
        </p:txBody>
      </p:sp>
      <p:pic>
        <p:nvPicPr>
          <p:cNvPr id="53252" name="Picture 4" descr="foto_SCE">
            <a:extLst>
              <a:ext uri="{FF2B5EF4-FFF2-40B4-BE49-F238E27FC236}">
                <a16:creationId xmlns:a16="http://schemas.microsoft.com/office/drawing/2014/main" id="{F7D4DE24-583C-4B93-9298-50AC97AE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276873"/>
            <a:ext cx="3240360" cy="385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>
            <a:extLst>
              <a:ext uri="{FF2B5EF4-FFF2-40B4-BE49-F238E27FC236}">
                <a16:creationId xmlns:a16="http://schemas.microsoft.com/office/drawing/2014/main" id="{7AEC7702-1D99-4089-99D0-FE3AD0CFB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272" y="4941168"/>
            <a:ext cx="12186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harlekýnský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chromosom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8900" y="605103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134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12ED170-A9B2-4EFA-8A7A-3D0E0CD15F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88914"/>
            <a:ext cx="9144000" cy="16716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 sz="2400"/>
              <a:t>3) ZÍSKANÉ CHROMOSOMOVÉ ABNORMALITY </a:t>
            </a:r>
            <a:br>
              <a:rPr lang="cs-CZ" altLang="cs-CZ" sz="2400"/>
            </a:br>
            <a:r>
              <a:rPr lang="cs-CZ" altLang="cs-CZ" sz="2000"/>
              <a:t>(vznik v souvislosti s onkologickým onemocněním)</a:t>
            </a:r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0C955B1F-D095-46C8-BFC4-26756BAB7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500439"/>
            <a:ext cx="357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EE2626"/>
                </a:solidFill>
                <a:latin typeface="Arial" panose="020B0604020202020204" pitchFamily="34" charset="0"/>
              </a:rPr>
              <a:t>G – pruhování chromosomů</a:t>
            </a:r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8554BF06-F2E4-4E46-8082-DB14C614A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2781301"/>
            <a:ext cx="4656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>
                <a:latin typeface="Arial" panose="020B0604020202020204" pitchFamily="34" charset="0"/>
              </a:rPr>
              <a:t>stanovení karyotypu maligních klonů</a:t>
            </a:r>
          </a:p>
        </p:txBody>
      </p:sp>
      <p:sp>
        <p:nvSpPr>
          <p:cNvPr id="55301" name="Text Box 6">
            <a:extLst>
              <a:ext uri="{FF2B5EF4-FFF2-40B4-BE49-F238E27FC236}">
                <a16:creationId xmlns:a16="http://schemas.microsoft.com/office/drawing/2014/main" id="{8A86AF5C-6D2E-44E0-B0A3-861C2F436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4724400"/>
            <a:ext cx="3365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+ následné vyšetření metodami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molekulární cytogenetiky</a:t>
            </a:r>
          </a:p>
        </p:txBody>
      </p:sp>
      <p:pic>
        <p:nvPicPr>
          <p:cNvPr id="55302" name="Picture 7" descr="mitoza">
            <a:extLst>
              <a:ext uri="{FF2B5EF4-FFF2-40B4-BE49-F238E27FC236}">
                <a16:creationId xmlns:a16="http://schemas.microsoft.com/office/drawing/2014/main" id="{0DB56D38-D093-4107-8128-B66A3FE11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11122"/>
          <a:stretch>
            <a:fillRect/>
          </a:stretch>
        </p:blipFill>
        <p:spPr bwMode="auto">
          <a:xfrm>
            <a:off x="6403208" y="1808958"/>
            <a:ext cx="34607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34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2">
            <a:extLst>
              <a:ext uri="{FF2B5EF4-FFF2-40B4-BE49-F238E27FC236}">
                <a16:creationId xmlns:a16="http://schemas.microsoft.com/office/drawing/2014/main" id="{184DC30E-5C00-486D-A0ED-AACC507A3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350" y="2852739"/>
            <a:ext cx="6059488" cy="43338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FAD68A7-2669-4C78-9C41-87FA1D42AF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4669" y="1502052"/>
            <a:ext cx="8713787" cy="15827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DETEKCE VROZENÝCH CHROMOSOMOVÝCH ABNORMALIT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D5A397E6-D48C-40DA-913D-896E434A2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934" y="4187825"/>
            <a:ext cx="7886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vyšetření metodami klasické cytogenetiky + následně metodami molekulární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cytogenetiky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DA96AE7E-A9F8-4DB9-8DE3-45BE0BE5A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219" y="3611979"/>
            <a:ext cx="76738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Standardní vyšetřovací postup pro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postnatální </a:t>
            </a:r>
            <a:r>
              <a:rPr lang="cs-CZ" altLang="cs-CZ" sz="1800" b="1" dirty="0">
                <a:latin typeface="Arial" panose="020B0604020202020204" pitchFamily="34" charset="0"/>
              </a:rPr>
              <a:t>stanovení karyotypu: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A96AE7E-A9F8-4DB9-8DE3-45BE0BE5A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934" y="5035689"/>
            <a:ext cx="83150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Prenatálně </a:t>
            </a:r>
            <a:r>
              <a:rPr lang="cs-CZ" altLang="cs-CZ" sz="1800" b="1" dirty="0">
                <a:latin typeface="Arial" panose="020B0604020202020204" pitchFamily="34" charset="0"/>
              </a:rPr>
              <a:t>také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</a:rPr>
              <a:t>stanovujeme karyotyp v indikovaných případech, 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m</a:t>
            </a:r>
            <a:r>
              <a:rPr lang="cs-CZ" altLang="cs-CZ" sz="1800" b="1" dirty="0">
                <a:latin typeface="Arial" panose="020B0604020202020204" pitchFamily="34" charset="0"/>
              </a:rPr>
              <a:t>etodami první volby jsou v dnešní době metody molekulární diagnostiky.</a:t>
            </a:r>
            <a:endParaRPr lang="cs-CZ" altLang="cs-CZ" sz="1800" b="1" dirty="0"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3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0A7DC02-ACAA-489E-8FEC-1F866456D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6094" y="548680"/>
            <a:ext cx="8443913" cy="16446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pruhování / barvení chromosomů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2D1C6FA-B050-427A-AAF6-5F44A5805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2636838"/>
            <a:ext cx="8137525" cy="3097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pruhovací metody umožňují individuální diferenciaci jednotlivých chromosomů, (byly zavedeny v letech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1968 -71)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do té doby bylo možné pouze obarvit chromosomy konvenčně a seřadit je do skupin podle velikosti a polohy centromery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ke klasifikaci chromosomů byl mezinárodně přijat jednotný systém, který vychází z identifikace lidských chromosomů pruhovacími a barvícími postupy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793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F6D1747A-8B93-4A10-8BE7-333ECEE29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9" y="2060575"/>
            <a:ext cx="8137525" cy="10810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ISCN – An International System for Human Cytogenetic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       Nomenclature – Mezinárodní cytogenetická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       nomenklatura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/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AEAC00B0-3197-4E5D-AC82-776DB196F8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1521" y="303212"/>
            <a:ext cx="8443912" cy="16446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pruhování / barvení chromosomů</a:t>
            </a:r>
          </a:p>
        </p:txBody>
      </p:sp>
      <p:sp>
        <p:nvSpPr>
          <p:cNvPr id="17412" name="Text Box 6">
            <a:extLst>
              <a:ext uri="{FF2B5EF4-FFF2-40B4-BE49-F238E27FC236}">
                <a16:creationId xmlns:a16="http://schemas.microsoft.com/office/drawing/2014/main" id="{E5F35AD2-AF74-46B3-A76E-EFDC0B59F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3716338"/>
            <a:ext cx="47115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charakteristika </a:t>
            </a:r>
            <a:r>
              <a:rPr lang="cs-CZ" altLang="cs-CZ" sz="1800" dirty="0">
                <a:latin typeface="Arial" panose="020B0604020202020204" pitchFamily="34" charset="0"/>
              </a:rPr>
              <a:t>normálního a patologického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 karyotypu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techniky pruhování a barvení chromosomů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pruhovací</a:t>
            </a:r>
            <a:r>
              <a:rPr lang="cs-CZ" altLang="cs-CZ" sz="1800" dirty="0">
                <a:latin typeface="Arial" panose="020B0604020202020204" pitchFamily="34" charset="0"/>
              </a:rPr>
              <a:t> vzory chromosomů s G – pruhy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vzory zápisů chromosomových změn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další cytogenetické informace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254376"/>
            <a:ext cx="2426789" cy="32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37998"/>
      </p:ext>
    </p:extLst>
  </p:cSld>
  <p:clrMapOvr>
    <a:masterClrMapping/>
  </p:clrMapOvr>
  <p:transition advTm="3042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6B7191E-15DC-4C9E-9B74-98BA59C69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260350"/>
            <a:ext cx="8497887" cy="1873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METODY KLASICKÉ CYTOGENETIKY </a:t>
            </a:r>
            <a:br>
              <a:rPr lang="cs-CZ" altLang="cs-CZ" dirty="0"/>
            </a:br>
            <a:r>
              <a:rPr lang="cs-CZ" altLang="cs-CZ" dirty="0"/>
              <a:t>pruhování chromosomů</a:t>
            </a:r>
            <a:br>
              <a:rPr lang="cs-CZ" altLang="cs-CZ" dirty="0"/>
            </a:br>
            <a:r>
              <a:rPr lang="cs-CZ" altLang="cs-CZ" dirty="0"/>
              <a:t>G – pruhování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9CBD193-07E3-4F43-A873-DC0BA9842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2708275"/>
            <a:ext cx="7847012" cy="2520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nejčastěji rutinně užívaná metoda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chromosomy jsou vystaveny účinkům trypsinu (proteolytický enzym), který natráví chromosomové proteiny na povrchu chromosomů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chromosomy obarvíme </a:t>
            </a:r>
            <a:r>
              <a:rPr lang="cs-CZ" altLang="cs-CZ" sz="1800" dirty="0" err="1"/>
              <a:t>Giemsovým</a:t>
            </a:r>
            <a:r>
              <a:rPr lang="cs-CZ" altLang="cs-CZ" sz="1800" dirty="0"/>
              <a:t> </a:t>
            </a:r>
            <a:r>
              <a:rPr lang="cs-CZ" altLang="cs-CZ" sz="1800" dirty="0"/>
              <a:t>barvivem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výsledek – každý chromosom se specificky obarví (střídavé tmavé a světlé příčné proužky různé tloušťky, tmavé proužky jsou bohatší na adenin a </a:t>
            </a:r>
            <a:r>
              <a:rPr lang="cs-CZ" altLang="cs-CZ" sz="1800" dirty="0" err="1"/>
              <a:t>thymin</a:t>
            </a:r>
            <a:r>
              <a:rPr lang="cs-CZ" altLang="cs-CZ" sz="1800" dirty="0"/>
              <a:t>, světlé na cytozin a guanin)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získané pruhy jsou specifické pro každý chromosomový pár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lze snadno rozpoznat strukturní a numerické abnormality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8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883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8247F3C-8B93-4B9B-8FC5-A6432CBB9F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304800"/>
            <a:ext cx="8291512" cy="1905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METODY KLASICKÉ CYTOGENETIKY</a:t>
            </a:r>
            <a:r>
              <a:rPr lang="cs-CZ" altLang="cs-CZ" sz="3600"/>
              <a:t> </a:t>
            </a:r>
            <a:br>
              <a:rPr lang="cs-CZ" altLang="cs-CZ" sz="3600"/>
            </a:br>
            <a:r>
              <a:rPr lang="cs-CZ" altLang="cs-CZ" sz="2800"/>
              <a:t>G – pruhování chromosomů</a:t>
            </a:r>
            <a:br>
              <a:rPr lang="cs-CZ" altLang="cs-CZ" sz="2800"/>
            </a:br>
            <a:r>
              <a:rPr lang="cs-CZ" altLang="cs-CZ" sz="2800"/>
              <a:t>normální mužský karyotyp 46,XY</a:t>
            </a:r>
          </a:p>
        </p:txBody>
      </p:sp>
      <p:pic>
        <p:nvPicPr>
          <p:cNvPr id="26627" name="Picture 4" descr="norm mužský">
            <a:extLst>
              <a:ext uri="{FF2B5EF4-FFF2-40B4-BE49-F238E27FC236}">
                <a16:creationId xmlns:a16="http://schemas.microsoft.com/office/drawing/2014/main" id="{7257FBA8-613D-4055-AE6D-D51F07D6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2276475"/>
            <a:ext cx="5400675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86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917C7A1-08CF-4B74-B30C-C7CC0DB45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381000"/>
            <a:ext cx="8291512" cy="1676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Q - pruhování chromosomů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AB1184E1-5686-413F-BEBB-FFBA282BCF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4466" y="2386004"/>
            <a:ext cx="4812257" cy="443828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p</a:t>
            </a:r>
            <a:r>
              <a:rPr lang="cs-CZ" altLang="cs-CZ" sz="1400" dirty="0"/>
              <a:t>rvní </a:t>
            </a:r>
            <a:r>
              <a:rPr lang="cs-CZ" altLang="cs-CZ" sz="1400" dirty="0" err="1"/>
              <a:t>pruhovací</a:t>
            </a:r>
            <a:r>
              <a:rPr lang="cs-CZ" altLang="cs-CZ" sz="1400" dirty="0"/>
              <a:t> technika popsaná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400" dirty="0"/>
              <a:t> </a:t>
            </a:r>
            <a:r>
              <a:rPr lang="cs-CZ" altLang="cs-CZ" sz="1400" dirty="0"/>
              <a:t>     </a:t>
            </a:r>
            <a:r>
              <a:rPr lang="cs-CZ" altLang="cs-CZ" sz="1400" dirty="0" err="1"/>
              <a:t>Casperssonem</a:t>
            </a:r>
            <a:r>
              <a:rPr lang="cs-CZ" altLang="cs-CZ" sz="1400" dirty="0"/>
              <a:t> a kol. (u lidských chromosomů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400" dirty="0"/>
              <a:t> </a:t>
            </a:r>
            <a:r>
              <a:rPr lang="cs-CZ" altLang="cs-CZ" sz="1400" dirty="0"/>
              <a:t>     v r. 1971)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barvení </a:t>
            </a:r>
            <a:r>
              <a:rPr lang="cs-CZ" altLang="cs-CZ" sz="1400" dirty="0" err="1"/>
              <a:t>fluorochromem</a:t>
            </a:r>
            <a:r>
              <a:rPr lang="cs-CZ" altLang="cs-CZ" sz="1400" dirty="0"/>
              <a:t> </a:t>
            </a:r>
            <a:r>
              <a:rPr lang="cs-CZ" altLang="cs-CZ" sz="1400" dirty="0" err="1"/>
              <a:t>quinacrinem</a:t>
            </a:r>
            <a:r>
              <a:rPr lang="cs-CZ" altLang="cs-CZ" sz="1400" dirty="0"/>
              <a:t> (alkylační a </a:t>
            </a:r>
            <a:r>
              <a:rPr lang="cs-CZ" altLang="cs-CZ" sz="1400" dirty="0" err="1"/>
              <a:t>interkalační</a:t>
            </a:r>
            <a:r>
              <a:rPr lang="cs-CZ" altLang="cs-CZ" sz="1400" dirty="0"/>
              <a:t> látka), je možné použít i jiné </a:t>
            </a:r>
            <a:r>
              <a:rPr lang="cs-CZ" altLang="cs-CZ" sz="1400" dirty="0" err="1"/>
              <a:t>fluorochromy</a:t>
            </a:r>
            <a:r>
              <a:rPr lang="cs-CZ" altLang="cs-CZ" sz="1400" dirty="0"/>
              <a:t> </a:t>
            </a:r>
            <a:r>
              <a:rPr lang="cs-CZ" altLang="cs-CZ" sz="1400" dirty="0"/>
              <a:t>(</a:t>
            </a:r>
            <a:r>
              <a:rPr lang="cs-CZ" altLang="cs-CZ" sz="1400" dirty="0" err="1"/>
              <a:t>Hoechst</a:t>
            </a:r>
            <a:r>
              <a:rPr lang="cs-CZ" altLang="cs-CZ" sz="1400" dirty="0"/>
              <a:t> 33258, DAPI, DIPI)</a:t>
            </a:r>
            <a:endParaRPr lang="cs-CZ" altLang="cs-CZ" sz="1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d</a:t>
            </a:r>
            <a:r>
              <a:rPr lang="cs-CZ" altLang="cs-CZ" sz="1400" dirty="0"/>
              <a:t>íky barvení </a:t>
            </a:r>
            <a:r>
              <a:rPr lang="cs-CZ" altLang="cs-CZ" sz="1400" dirty="0" err="1"/>
              <a:t>quinacrinem</a:t>
            </a:r>
            <a:r>
              <a:rPr lang="cs-CZ" altLang="cs-CZ" sz="1400" dirty="0"/>
              <a:t> získáme charakteristický </a:t>
            </a:r>
            <a:r>
              <a:rPr lang="cs-CZ" altLang="cs-CZ" sz="1400" dirty="0" err="1"/>
              <a:t>pruhovací</a:t>
            </a:r>
            <a:r>
              <a:rPr lang="cs-CZ" altLang="cs-CZ" sz="1400" dirty="0"/>
              <a:t> vzor pro jednotlivé chromosomové páry, který je analogický ve srovnání s G-pruhováním. Střídají se pruhy s intenzivní fluorescencí (AT bohatší – na G-pruhování tmavé) a nízkou fluorescencí (GC bohatší – na G-pruhování světlé).</a:t>
            </a:r>
            <a:endParaRPr lang="cs-CZ" altLang="cs-CZ" sz="1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nevýhody – je třeba fluorescenční mikroskop a při delší expozici UV </a:t>
            </a:r>
            <a:r>
              <a:rPr lang="cs-CZ" altLang="cs-CZ" sz="1400" dirty="0"/>
              <a:t>záření </a:t>
            </a:r>
            <a:r>
              <a:rPr lang="cs-CZ" altLang="cs-CZ" sz="1400" dirty="0"/>
              <a:t>fluorescence </a:t>
            </a:r>
            <a:r>
              <a:rPr lang="cs-CZ" altLang="cs-CZ" sz="1400" dirty="0"/>
              <a:t>slábne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Q-pruhování bylo postupem času nahrazeno G-pruhováním, které nabízí lepší rozlišení jednotlivých bandů, preparáty jsou stabilnější  a analýza se provádí ve světelném mikroskopu</a:t>
            </a:r>
            <a:endParaRPr lang="cs-CZ" altLang="cs-CZ" sz="1400" dirty="0"/>
          </a:p>
        </p:txBody>
      </p:sp>
      <p:pic>
        <p:nvPicPr>
          <p:cNvPr id="28676" name="Picture 4" descr="Q pruhy">
            <a:extLst>
              <a:ext uri="{FF2B5EF4-FFF2-40B4-BE49-F238E27FC236}">
                <a16:creationId xmlns:a16="http://schemas.microsoft.com/office/drawing/2014/main" id="{8EBFAFF8-C0F8-4F3E-91A6-DFFDE871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31" y="2492896"/>
            <a:ext cx="361156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7">
            <a:extLst>
              <a:ext uri="{FF2B5EF4-FFF2-40B4-BE49-F238E27FC236}">
                <a16:creationId xmlns:a16="http://schemas.microsoft.com/office/drawing/2014/main" id="{C75DE80E-CCF5-4BAE-BE6C-5E2ED0B0A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630" y="5906103"/>
            <a:ext cx="288925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03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CB358E5-A541-4C02-AA26-0DE8F4DBE9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367712" cy="1873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R - pruhování chromosomů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6DD6435-7092-41A5-9A5C-F8E7C8809E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3316" y="2684840"/>
            <a:ext cx="4598423" cy="3347661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p</a:t>
            </a:r>
            <a:r>
              <a:rPr lang="cs-CZ" altLang="cs-CZ" sz="1800" dirty="0"/>
              <a:t>ředpokládaný mechanismus působení - dochází k denaturaci DNA chromosomů v AT bohatých regionech působením vysoké teploty </a:t>
            </a:r>
            <a:r>
              <a:rPr lang="cs-CZ" altLang="cs-CZ" sz="1800" dirty="0"/>
              <a:t>před </a:t>
            </a:r>
            <a:r>
              <a:rPr lang="cs-CZ" altLang="cs-CZ" sz="1800" dirty="0"/>
              <a:t>obarvením </a:t>
            </a:r>
            <a:r>
              <a:rPr lang="cs-CZ" altLang="cs-CZ" sz="1800" dirty="0" err="1"/>
              <a:t>Giemsovým</a:t>
            </a:r>
            <a:r>
              <a:rPr lang="cs-CZ" altLang="cs-CZ" sz="1800" dirty="0"/>
              <a:t> barvivem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R = reverse (opačný), tzn.  R – pruhy jsou opačné </a:t>
            </a:r>
            <a:r>
              <a:rPr lang="cs-CZ" altLang="cs-CZ" sz="1800" dirty="0"/>
              <a:t>ke G </a:t>
            </a:r>
            <a:r>
              <a:rPr lang="cs-CZ" altLang="cs-CZ" sz="1800" dirty="0"/>
              <a:t>- a Q – pruhům (kde jsou G – a Q – pruhy světlé, </a:t>
            </a:r>
            <a:r>
              <a:rPr lang="cs-CZ" altLang="cs-CZ" sz="1800" dirty="0"/>
              <a:t>tam jsou </a:t>
            </a:r>
            <a:r>
              <a:rPr lang="cs-CZ" altLang="cs-CZ" sz="1800" dirty="0"/>
              <a:t>R – pruhy tmavé a opačně)</a:t>
            </a:r>
          </a:p>
        </p:txBody>
      </p:sp>
      <p:pic>
        <p:nvPicPr>
          <p:cNvPr id="30724" name="Picture 4" descr="R v karyotypu">
            <a:extLst>
              <a:ext uri="{FF2B5EF4-FFF2-40B4-BE49-F238E27FC236}">
                <a16:creationId xmlns:a16="http://schemas.microsoft.com/office/drawing/2014/main" id="{8ECB2D41-8029-48E3-96DA-30CFA3DAA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713286"/>
            <a:ext cx="4170362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7">
            <a:extLst>
              <a:ext uri="{FF2B5EF4-FFF2-40B4-BE49-F238E27FC236}">
                <a16:creationId xmlns:a16="http://schemas.microsoft.com/office/drawing/2014/main" id="{AB5BF7EC-BE35-42A7-AD09-85076240A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5516564"/>
            <a:ext cx="287338" cy="122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709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7979</TotalTime>
  <Words>1274</Words>
  <Application>Microsoft Office PowerPoint</Application>
  <PresentationFormat>Širokoúhlá obrazovka</PresentationFormat>
  <Paragraphs>167</Paragraphs>
  <Slides>22</Slides>
  <Notes>20</Notes>
  <HiddenSlides>0</HiddenSlides>
  <MMClips>21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Times New Roman</vt:lpstr>
      <vt:lpstr>Verdana</vt:lpstr>
      <vt:lpstr>Výchozí návrh</vt:lpstr>
      <vt:lpstr>Graf</vt:lpstr>
      <vt:lpstr>METODY KLASICKÉ CYTOGENETIKY</vt:lpstr>
      <vt:lpstr>TYPY CHROMOSOMOVÝCH ABNORMALIT</vt:lpstr>
      <vt:lpstr>DETEKCE VROZENÝCH CHROMOSOMOVÝCH ABNORMALIT</vt:lpstr>
      <vt:lpstr>METODY KLASICKÉ CYTOGENETIKY  pruhování / barvení chromosomů</vt:lpstr>
      <vt:lpstr>METODY KLASICKÉ CYTOGENETIKY  pruhování / barvení chromosomů</vt:lpstr>
      <vt:lpstr>METODY KLASICKÉ CYTOGENETIKY  pruhování chromosomů G – pruhování</vt:lpstr>
      <vt:lpstr>METODY KLASICKÉ CYTOGENETIKY  G – pruhování chromosomů normální mužský karyotyp 46,XY</vt:lpstr>
      <vt:lpstr>METODY KLASICKÉ CYTOGENETIKY  Q - pruhování chromosomů</vt:lpstr>
      <vt:lpstr>METODY KLASICKÉ CYTOGENETIKY  R - pruhování chromosomů</vt:lpstr>
      <vt:lpstr>METODY KLASICKÉ CYTOGENETIKY  C – barvení (pruhování) chromosomů speciální barvící techniky</vt:lpstr>
      <vt:lpstr>METODY KLASICKÉ CYTOGENETIKY  C – barvení chromosomů speciální barvící techniky</vt:lpstr>
      <vt:lpstr>METODY KLASICKÉ CYTOGENETIKY  NOR – barvení chromosomů speciální barvící techniky</vt:lpstr>
      <vt:lpstr>AKROCENTRICKÉ CHROMOSOMY    V KARYOTYPU</vt:lpstr>
      <vt:lpstr>METODY KLASICKÉ CYTOGENETIKY  NOR – barvení chromosomů speciální barvící techniky</vt:lpstr>
      <vt:lpstr>METODY KLASICKÉ CYTOGENETIKY  NOR – barvení chromosomů speciální barvící techniky</vt:lpstr>
      <vt:lpstr>DETEKCE ZÍSKANÝCH CHROMOSOMOVÝCH ZMĚN </vt:lpstr>
      <vt:lpstr>METODY KLASICKÉ CYTOGENETIKY  1) ZÍSKANÉ CHROMOSOMOVÉ ABERACE (ZCA) (vliv mutagenních faktorů prostředí)</vt:lpstr>
      <vt:lpstr>  METODY KLASICKÉ CYTOGENETIKY   1) ZÍSKANÉ CHROMOSOMOVÉ ABERACE (ZCA)-     typ poškození – chromatidové, chromosomové aberace</vt:lpstr>
      <vt:lpstr>METODY KLASICKÉ CYTOGENETIKY  2) SCE – výměna sesterských chromatid (sister chromatid exchange) „Harlequinská technika“ vizualizace SCE</vt:lpstr>
      <vt:lpstr>METODY KLASICKÉ CYTOGENETIKY  2) SCE – výměna sesterských chromatid (sister chromatid exchanges) „Harlequinská technika“ vizualizace SCE</vt:lpstr>
      <vt:lpstr>METODY KLASICKÉ CYTOGENETIKY  3) ZÍSKANÉ CHROMOSOMOVÉ ABNORMALITY  (vznik v souvislosti s onkologickým onemocněním)</vt:lpstr>
      <vt:lpstr>Prezentace aplikace PowerPoint</vt:lpstr>
    </vt:vector>
  </TitlesOfParts>
  <Company>TCN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Navaříková Marta</cp:lastModifiedBy>
  <cp:revision>775</cp:revision>
  <cp:lastPrinted>2019-09-18T12:18:50Z</cp:lastPrinted>
  <dcterms:created xsi:type="dcterms:W3CDTF">2004-09-03T10:48:34Z</dcterms:created>
  <dcterms:modified xsi:type="dcterms:W3CDTF">2021-02-19T13:49:50Z</dcterms:modified>
</cp:coreProperties>
</file>