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</p:sldIdLst>
  <p:sldSz cx="12192000" cy="6858000"/>
  <p:notesSz cx="6858000" cy="91440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84293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441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Záhlaví část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AC4D38C-9694-4A5C-B022-5DAB1B517B9F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9AACD08-D102-4243-B84E-8E7196664D68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F37863-B2E4-4FA9-9465-483C5BCBDA51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Zástupný symbol pro datum 11">
            <a:extLst>
              <a:ext uri="{FF2B5EF4-FFF2-40B4-BE49-F238E27FC236}">
                <a16:creationId xmlns:a16="http://schemas.microsoft.com/office/drawing/2014/main" id="{67F1B340-21D9-4C6D-809D-F5F7E14D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5BB6-7121-4728-81B3-38D641E4B1F3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8" name="Zástupný symbol pro číslo snímku 12">
            <a:extLst>
              <a:ext uri="{FF2B5EF4-FFF2-40B4-BE49-F238E27FC236}">
                <a16:creationId xmlns:a16="http://schemas.microsoft.com/office/drawing/2014/main" id="{0D7202E4-F2C5-4926-AA22-F779DBE55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E6731772-9A6B-4A44-A4EE-48D7BC7D06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zápatí 13">
            <a:extLst>
              <a:ext uri="{FF2B5EF4-FFF2-40B4-BE49-F238E27FC236}">
                <a16:creationId xmlns:a16="http://schemas.microsoft.com/office/drawing/2014/main" id="{88E9055E-42D5-4081-B879-D53CE841C4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47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9">
            <a:extLst>
              <a:ext uri="{FF2B5EF4-FFF2-40B4-BE49-F238E27FC236}">
                <a16:creationId xmlns:a16="http://schemas.microsoft.com/office/drawing/2014/main" id="{4631FB87-A80B-4F14-9661-CFAABCBF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A0BDE4-2B9C-461D-B017-7A7AE9DAE37D}" type="datetimeFigureOut">
              <a:rPr lang="cs-CZ"/>
              <a:pPr>
                <a:defRPr/>
              </a:pPr>
              <a:t>29.11.2020</a:t>
            </a:fld>
            <a:endParaRPr lang="cs-CZ"/>
          </a:p>
        </p:txBody>
      </p:sp>
      <p:sp>
        <p:nvSpPr>
          <p:cNvPr id="8" name="Zástupný symbol pro číslo snímku 11">
            <a:extLst>
              <a:ext uri="{FF2B5EF4-FFF2-40B4-BE49-F238E27FC236}">
                <a16:creationId xmlns:a16="http://schemas.microsoft.com/office/drawing/2014/main" id="{DFE0F3DE-B937-4C44-9D36-A5FE3A80E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68851-2D1A-4BFF-97CF-E8E0CD348A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zápatí 13">
            <a:extLst>
              <a:ext uri="{FF2B5EF4-FFF2-40B4-BE49-F238E27FC236}">
                <a16:creationId xmlns:a16="http://schemas.microsoft.com/office/drawing/2014/main" id="{F2499B6D-606E-4D1B-8BE4-1DB6A36FCF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60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hyperlink" Target="https://www.wikiskripta.eu/w/Fallotova_tetralogie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stastny-usmev.cz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embryology.med.unsw.edu.au/embryology/index.php/Neural_System_-_Abnormalities" TargetMode="Externa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www.humpath.com/spip.php?article4137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hyperlink" Target="https://www.chop.edu/conditions-diseases/pyloric-stenosis" TargetMode="Externa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hyperlink" Target="https://www.britannica.com/biography/Francis-Galton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Choroby s komplexní dědičností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Choroby s komplexní dědičností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Rastislav </a:t>
            </a:r>
            <a:r>
              <a:rPr lang="cs-CZ" dirty="0" err="1"/>
              <a:t>Beharka</a:t>
            </a:r>
            <a:endParaRPr lang="cs-CZ" dirty="0"/>
          </a:p>
          <a:p>
            <a:r>
              <a:rPr lang="cs-CZ" sz="2000" dirty="0"/>
              <a:t>Oddělení lékařské genetiky Fakultní nemocnice Brno</a:t>
            </a:r>
          </a:p>
          <a:p>
            <a:r>
              <a:rPr lang="cs-CZ" sz="2000" dirty="0"/>
              <a:t>Ústav lékařské genetiky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C7C0A0A-8083-4F5B-83A9-D2A92D257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7"/>
    </mc:Choice>
    <mc:Fallback>
      <p:transition spd="slow" advTm="1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Environmentální faktory ovlivňující komplexní dědičnost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endParaRPr lang="cs-CZ" dirty="0"/>
          </a:p>
          <a:p>
            <a:pPr algn="just"/>
            <a:r>
              <a:rPr lang="cs-CZ" dirty="0"/>
              <a:t>Strava s vysokým obsahem tuku</a:t>
            </a:r>
          </a:p>
          <a:p>
            <a:pPr algn="just"/>
            <a:r>
              <a:rPr lang="cs-CZ" dirty="0"/>
              <a:t>Nedostatek pohybu</a:t>
            </a:r>
          </a:p>
          <a:p>
            <a:pPr algn="just"/>
            <a:r>
              <a:rPr lang="cs-CZ" dirty="0"/>
              <a:t>Kouření</a:t>
            </a:r>
          </a:p>
          <a:p>
            <a:pPr algn="just"/>
            <a:r>
              <a:rPr lang="cs-CZ" dirty="0"/>
              <a:t>Expozice alergenům, karcinogenům, nebo infekčním agens</a:t>
            </a:r>
          </a:p>
          <a:p>
            <a:pPr algn="just"/>
            <a:r>
              <a:rPr lang="cs-CZ" dirty="0"/>
              <a:t>Změna životního stylu a prostředí (posuny ve stravě, sociální stres, změna klimatu) mohou výrazně ovlivnit účinky genů: </a:t>
            </a:r>
          </a:p>
          <a:p>
            <a:pPr algn="just">
              <a:buNone/>
            </a:pPr>
            <a:r>
              <a:rPr lang="cs-CZ" dirty="0"/>
              <a:t>                                                Diabetes – u domorodých Američanů</a:t>
            </a:r>
          </a:p>
          <a:p>
            <a:pPr algn="just">
              <a:buNone/>
            </a:pPr>
            <a:r>
              <a:rPr lang="cs-CZ" dirty="0"/>
              <a:t>                                                Hypertenzi – u </a:t>
            </a:r>
            <a:r>
              <a:rPr lang="cs-CZ" dirty="0" err="1"/>
              <a:t>afroameričanů</a:t>
            </a:r>
            <a:endParaRPr lang="cs-CZ" dirty="0"/>
          </a:p>
          <a:p>
            <a:pPr algn="just">
              <a:buNone/>
            </a:pPr>
            <a:r>
              <a:rPr lang="cs-CZ" dirty="0"/>
              <a:t>                                                Rakovinu kůže – u </a:t>
            </a:r>
            <a:r>
              <a:rPr lang="cs-CZ" dirty="0" err="1"/>
              <a:t>severoevropanů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8D8EAC1-8753-4F06-B1D8-3AEA71172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81"/>
    </mc:Choice>
    <mc:Fallback>
      <p:transition spd="slow" advTm="5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2654" y="496072"/>
            <a:ext cx="11429511" cy="451576"/>
          </a:xfrm>
        </p:spPr>
        <p:txBody>
          <a:bodyPr/>
          <a:lstStyle/>
          <a:p>
            <a:r>
              <a:rPr lang="cs-CZ" dirty="0"/>
              <a:t>Charakteristické znaky komplexní dědičnosti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FFFCC47-C933-45FB-A629-D4F5A5CA80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22821" y="1424443"/>
            <a:ext cx="4833034" cy="277062"/>
          </a:xfrm>
        </p:spPr>
        <p:txBody>
          <a:bodyPr/>
          <a:lstStyle/>
          <a:p>
            <a:r>
              <a:rPr lang="cs-CZ" b="1" dirty="0"/>
              <a:t>Procento společných genů v závislosti od příbuznosti: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666000" y="1517825"/>
            <a:ext cx="5003180" cy="4139998"/>
          </a:xfrm>
        </p:spPr>
        <p:txBody>
          <a:bodyPr/>
          <a:lstStyle/>
          <a:p>
            <a:r>
              <a:rPr lang="cs-CZ" dirty="0"/>
              <a:t>znak je častější mezi blízkými příbuznými probanda                  u vzdálenějších příbuzných se stává méně častou</a:t>
            </a:r>
          </a:p>
          <a:p>
            <a:endParaRPr lang="cs-CZ" dirty="0"/>
          </a:p>
          <a:p>
            <a:r>
              <a:rPr lang="cs-CZ" dirty="0"/>
              <a:t>větší konkordanci lze očekávat u monozygotních dvojčat než u dizygotních dvojčat</a:t>
            </a:r>
          </a:p>
          <a:p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30"/>
          </p:nvPr>
        </p:nvSpPr>
        <p:spPr>
          <a:xfrm>
            <a:off x="6558002" y="2221930"/>
            <a:ext cx="5219998" cy="4139998"/>
          </a:xfrm>
        </p:spPr>
        <p:txBody>
          <a:bodyPr/>
          <a:lstStyle/>
          <a:p>
            <a:r>
              <a:rPr lang="cs-CZ" sz="2000" dirty="0"/>
              <a:t>Monozygotní dvojčata – 100 %</a:t>
            </a:r>
          </a:p>
          <a:p>
            <a:r>
              <a:rPr lang="cs-CZ" sz="2000" dirty="0"/>
              <a:t>I. stupeň: rodiče, děti, sourozenci – 50 %</a:t>
            </a:r>
          </a:p>
          <a:p>
            <a:r>
              <a:rPr lang="cs-CZ" sz="2000" dirty="0"/>
              <a:t>II. stupeň: tety, strýcové, synovci, neteře, prarodiče – 25 %</a:t>
            </a:r>
          </a:p>
          <a:p>
            <a:r>
              <a:rPr lang="cs-CZ" sz="2000" dirty="0"/>
              <a:t>III. stupeň: první bratranci – 12,5 %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E8DC9C-4B8B-44F0-BDC7-642B2C6BD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53"/>
    </mc:Choice>
    <mc:Fallback>
      <p:transition spd="slow" advTm="5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a fyziologické znaky děděné polygenním způsobem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Menarché</a:t>
            </a:r>
            <a:endParaRPr lang="cs-CZ" dirty="0"/>
          </a:p>
          <a:p>
            <a:r>
              <a:rPr lang="cs-CZ" dirty="0"/>
              <a:t>Menopauza</a:t>
            </a:r>
          </a:p>
          <a:p>
            <a:r>
              <a:rPr lang="cs-CZ" dirty="0"/>
              <a:t>Krevní tlak v graviditě</a:t>
            </a:r>
          </a:p>
          <a:p>
            <a:r>
              <a:rPr lang="cs-CZ" dirty="0"/>
              <a:t>Tvar pánve</a:t>
            </a:r>
          </a:p>
          <a:p>
            <a:r>
              <a:rPr lang="cs-CZ" dirty="0"/>
              <a:t>Výška</a:t>
            </a:r>
          </a:p>
          <a:p>
            <a:r>
              <a:rPr lang="cs-CZ" dirty="0"/>
              <a:t>Hmotnost (tendence k obezitě)</a:t>
            </a:r>
          </a:p>
          <a:p>
            <a:r>
              <a:rPr lang="cs-CZ" dirty="0"/>
              <a:t>Odpověď na medikamentózní léčbu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A1200E-63C6-4819-B915-BF63BED69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2"/>
    </mc:Choice>
    <mc:Fallback>
      <p:transition spd="slow" advTm="1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8078" y="564921"/>
            <a:ext cx="10753200" cy="451576"/>
          </a:xfrm>
        </p:spPr>
        <p:txBody>
          <a:bodyPr/>
          <a:lstStyle/>
          <a:p>
            <a:r>
              <a:rPr lang="cs-CZ" dirty="0"/>
              <a:t>Co je typické pro komplexní (multifaktoriální) choroby?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sz="2500" dirty="0"/>
              <a:t>Nástup v pozdějším věku</a:t>
            </a:r>
          </a:p>
          <a:p>
            <a:r>
              <a:rPr lang="cs-CZ" sz="2500" dirty="0"/>
              <a:t>Postupný rozvoj </a:t>
            </a:r>
          </a:p>
          <a:p>
            <a:r>
              <a:rPr lang="cs-CZ" sz="2500" dirty="0"/>
              <a:t>Nekompletní penetrance</a:t>
            </a:r>
          </a:p>
          <a:p>
            <a:r>
              <a:rPr lang="cs-CZ" sz="2500" dirty="0"/>
              <a:t>Vyšší frekvence</a:t>
            </a:r>
          </a:p>
          <a:p>
            <a:r>
              <a:rPr lang="cs-CZ" sz="2500" dirty="0"/>
              <a:t>Kombinace genetické výbavy (polygenní dědičnost) a zevních vlivů</a:t>
            </a:r>
          </a:p>
          <a:p>
            <a:r>
              <a:rPr lang="cs-CZ" sz="2500" dirty="0"/>
              <a:t>Vykazují familiární agregaci </a:t>
            </a:r>
          </a:p>
          <a:p>
            <a:r>
              <a:rPr lang="cs-CZ" sz="2500" dirty="0"/>
              <a:t>U vzdálenějších příbuzných jsou méně časté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>
          <a:xfrm>
            <a:off x="6251280" y="1701505"/>
            <a:ext cx="5624769" cy="4139998"/>
          </a:xfrm>
        </p:spPr>
        <p:txBody>
          <a:bodyPr/>
          <a:lstStyle/>
          <a:p>
            <a:r>
              <a:rPr lang="cs-CZ" sz="2500" dirty="0"/>
              <a:t>Riziko opakování v závislosti            na závažnosti postižení, počtu postižených v rodině, pohlaví postižených</a:t>
            </a:r>
          </a:p>
          <a:p>
            <a:r>
              <a:rPr lang="cs-CZ" sz="2500" dirty="0"/>
              <a:t>nejsou </a:t>
            </a:r>
            <a:r>
              <a:rPr lang="cs-CZ" sz="2500" dirty="0" err="1"/>
              <a:t>monogenní</a:t>
            </a:r>
            <a:r>
              <a:rPr lang="cs-CZ" sz="2500" dirty="0"/>
              <a:t> a nevyznačují se mendelovskými typy dědičnosti</a:t>
            </a:r>
          </a:p>
          <a:p>
            <a:r>
              <a:rPr lang="cs-CZ" sz="2500" dirty="0"/>
              <a:t>Je-li znak podmíněn převážně genetickými faktory, pak monozygotní dvojčata budou ve znaku vysoce konkordantní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2B5BEC-82AB-4498-95CE-FC39D544A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81"/>
    </mc:Choice>
    <mc:Fallback>
      <p:transition spd="slow" advTm="5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Genetické poradenství u rodin s výskytem komplexních (multifaktoriálních) nemocí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720000" y="1904793"/>
            <a:ext cx="11472000" cy="4139998"/>
          </a:xfrm>
        </p:spPr>
        <p:txBody>
          <a:bodyPr/>
          <a:lstStyle/>
          <a:p>
            <a:r>
              <a:rPr lang="cs-CZ" dirty="0"/>
              <a:t>odhad empirického rizika – rizika </a:t>
            </a:r>
            <a:r>
              <a:rPr lang="cs-CZ" dirty="0" err="1"/>
              <a:t>rekurence</a:t>
            </a:r>
            <a:r>
              <a:rPr lang="cs-CZ" dirty="0"/>
              <a:t> pozorované u podobných rodin a u příbuzných stejného stupně příbuznosti</a:t>
            </a:r>
          </a:p>
          <a:p>
            <a:endParaRPr lang="cs-CZ" dirty="0"/>
          </a:p>
          <a:p>
            <a:r>
              <a:rPr lang="cs-CZ" dirty="0"/>
              <a:t>Riziko </a:t>
            </a:r>
            <a:r>
              <a:rPr lang="cs-CZ" dirty="0" err="1"/>
              <a:t>rekurence</a:t>
            </a:r>
            <a:r>
              <a:rPr lang="cs-CZ" dirty="0"/>
              <a:t> je vyšší:</a:t>
            </a:r>
          </a:p>
          <a:p>
            <a:pPr>
              <a:buNone/>
            </a:pPr>
            <a:r>
              <a:rPr lang="cs-CZ" dirty="0"/>
              <a:t>                                           - když je postiženo více příbuzných</a:t>
            </a:r>
          </a:p>
          <a:p>
            <a:pPr>
              <a:buNone/>
            </a:pPr>
            <a:r>
              <a:rPr lang="cs-CZ" dirty="0"/>
              <a:t>                                           - při těžší formě postižení</a:t>
            </a:r>
          </a:p>
          <a:p>
            <a:pPr>
              <a:buNone/>
            </a:pPr>
            <a:r>
              <a:rPr lang="cs-CZ" dirty="0"/>
              <a:t>                                           - při ranějším nástupu onemocnění</a:t>
            </a:r>
          </a:p>
          <a:p>
            <a:pPr>
              <a:buNone/>
            </a:pPr>
            <a:r>
              <a:rPr lang="cs-CZ" dirty="0"/>
              <a:t>                                           - když je postižená osoba pohlaví, které  </a:t>
            </a:r>
          </a:p>
          <a:p>
            <a:pPr>
              <a:buNone/>
            </a:pPr>
            <a:r>
              <a:rPr lang="cs-CZ" dirty="0"/>
              <a:t>                                             bývá postižené méně často</a:t>
            </a:r>
          </a:p>
          <a:p>
            <a:pPr>
              <a:buNone/>
            </a:pPr>
            <a:r>
              <a:rPr lang="cs-CZ" dirty="0"/>
              <a:t>                                           - při </a:t>
            </a:r>
            <a:r>
              <a:rPr lang="cs-CZ" dirty="0" err="1"/>
              <a:t>konsanguinitě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       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19174B-F445-4ED2-A033-EB405D40D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50"/>
    </mc:Choice>
    <mc:Fallback>
      <p:transition spd="slow" advTm="7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64921"/>
            <a:ext cx="10753200" cy="451576"/>
          </a:xfrm>
        </p:spPr>
        <p:txBody>
          <a:bodyPr/>
          <a:lstStyle/>
          <a:p>
            <a:r>
              <a:rPr lang="cs-CZ" dirty="0"/>
              <a:t>Přehled vybraných nemocí s komplexní (multifaktoriální) dědičností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876002" y="1701505"/>
            <a:ext cx="5219998" cy="4139998"/>
          </a:xfrm>
        </p:spPr>
        <p:txBody>
          <a:bodyPr/>
          <a:lstStyle/>
          <a:p>
            <a:r>
              <a:rPr lang="cs-CZ" sz="2500" dirty="0"/>
              <a:t>Hypertenze</a:t>
            </a:r>
          </a:p>
          <a:p>
            <a:r>
              <a:rPr lang="cs-CZ" sz="2500" dirty="0"/>
              <a:t>Ischemická choroba srdeční</a:t>
            </a:r>
          </a:p>
          <a:p>
            <a:r>
              <a:rPr lang="cs-CZ" sz="2500" dirty="0"/>
              <a:t>Diabetes </a:t>
            </a:r>
            <a:r>
              <a:rPr lang="cs-CZ" sz="2500" dirty="0" err="1"/>
              <a:t>mellitus</a:t>
            </a:r>
            <a:endParaRPr lang="cs-CZ" sz="2500" dirty="0"/>
          </a:p>
          <a:p>
            <a:r>
              <a:rPr lang="cs-CZ" sz="2500" dirty="0"/>
              <a:t>Rakovina</a:t>
            </a:r>
          </a:p>
          <a:p>
            <a:r>
              <a:rPr lang="cs-CZ" sz="2500" dirty="0"/>
              <a:t>Revmatoidní artritida</a:t>
            </a:r>
          </a:p>
          <a:p>
            <a:r>
              <a:rPr lang="cs-CZ" sz="2500" dirty="0"/>
              <a:t>Demence</a:t>
            </a:r>
          </a:p>
          <a:p>
            <a:r>
              <a:rPr lang="cs-CZ" sz="2500" dirty="0"/>
              <a:t>Alzheimerova choroba</a:t>
            </a:r>
          </a:p>
          <a:p>
            <a:r>
              <a:rPr lang="cs-CZ" sz="2500" dirty="0"/>
              <a:t>Roztroušená skleróza </a:t>
            </a:r>
          </a:p>
          <a:p>
            <a:r>
              <a:rPr lang="cs-CZ" sz="2500" dirty="0"/>
              <a:t>Systémový lupus </a:t>
            </a:r>
            <a:r>
              <a:rPr lang="cs-CZ" sz="2500" dirty="0" err="1"/>
              <a:t>erythematodes</a:t>
            </a:r>
            <a:endParaRPr lang="cs-CZ" sz="2500" dirty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lvl="0"/>
            <a:r>
              <a:rPr lang="cs-CZ" sz="2500" dirty="0"/>
              <a:t>Vrozená luxace kyčlí</a:t>
            </a:r>
          </a:p>
          <a:p>
            <a:r>
              <a:rPr lang="cs-CZ" sz="2500" dirty="0"/>
              <a:t>Kardiální vady</a:t>
            </a:r>
          </a:p>
          <a:p>
            <a:pPr lvl="0"/>
            <a:r>
              <a:rPr lang="cs-CZ" sz="2500" dirty="0"/>
              <a:t>Rozštěpy rtu a patra</a:t>
            </a:r>
          </a:p>
          <a:p>
            <a:pPr lvl="0"/>
            <a:r>
              <a:rPr lang="cs-CZ" sz="2500" dirty="0"/>
              <a:t>Rozštěpy neurální trubice </a:t>
            </a:r>
          </a:p>
          <a:p>
            <a:pPr lvl="0"/>
            <a:r>
              <a:rPr lang="cs-CZ" sz="2500" dirty="0" err="1"/>
              <a:t>Pylorostenóza</a:t>
            </a:r>
            <a:endParaRPr lang="cs-CZ" sz="2500" dirty="0"/>
          </a:p>
          <a:p>
            <a:pPr lvl="0"/>
            <a:r>
              <a:rPr lang="cs-CZ" sz="2500" dirty="0" err="1"/>
              <a:t>Hypospádie</a:t>
            </a:r>
            <a:r>
              <a:rPr lang="cs-CZ" sz="2500" dirty="0"/>
              <a:t>, </a:t>
            </a:r>
            <a:r>
              <a:rPr lang="cs-CZ" sz="2500" dirty="0" err="1"/>
              <a:t>epispádie</a:t>
            </a:r>
            <a:endParaRPr lang="cs-CZ" sz="2500" dirty="0"/>
          </a:p>
          <a:p>
            <a:pPr lvl="0"/>
            <a:r>
              <a:rPr lang="cs-CZ" sz="2500" dirty="0"/>
              <a:t>Epilepsie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3E7E2D-EAA9-4918-BA31-EAE4B7082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03"/>
    </mc:Choice>
    <mc:Fallback>
      <p:transition spd="slow" advTm="4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 monozygotních a dizygotních  dvojčat – hodnoty shody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0000" y="1959630"/>
            <a:ext cx="10753200" cy="4178369"/>
          </a:xfrm>
        </p:spPr>
        <p:txBody>
          <a:bodyPr/>
          <a:lstStyle/>
          <a:p>
            <a:r>
              <a:rPr lang="cs-CZ" sz="2500" dirty="0"/>
              <a:t>Větší shoda frekvence nemoci u monozygotních dvojčat oproti dizygotním poskytuje důkaz, že onemocnění má genetickou složku</a:t>
            </a:r>
          </a:p>
          <a:p>
            <a:pPr>
              <a:buNone/>
            </a:pPr>
            <a:r>
              <a:rPr lang="cs-CZ" sz="2500" dirty="0"/>
              <a:t>  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0477455-65E8-4424-835B-51C468718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19144"/>
              </p:ext>
            </p:extLst>
          </p:nvPr>
        </p:nvGraphicFramePr>
        <p:xfrm>
          <a:off x="883423" y="3045608"/>
          <a:ext cx="9520665" cy="2819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8801">
                  <a:extLst>
                    <a:ext uri="{9D8B030D-6E8A-4147-A177-3AD203B41FA5}">
                      <a16:colId xmlns:a16="http://schemas.microsoft.com/office/drawing/2014/main" val="2850670107"/>
                    </a:ext>
                  </a:extLst>
                </a:gridCol>
                <a:gridCol w="2575932">
                  <a:extLst>
                    <a:ext uri="{9D8B030D-6E8A-4147-A177-3AD203B41FA5}">
                      <a16:colId xmlns:a16="http://schemas.microsoft.com/office/drawing/2014/main" val="3791552891"/>
                    </a:ext>
                  </a:extLst>
                </a:gridCol>
                <a:gridCol w="2575932">
                  <a:extLst>
                    <a:ext uri="{9D8B030D-6E8A-4147-A177-3AD203B41FA5}">
                      <a16:colId xmlns:a16="http://schemas.microsoft.com/office/drawing/2014/main" val="665173677"/>
                    </a:ext>
                  </a:extLst>
                </a:gridCol>
              </a:tblGrid>
              <a:tr h="442203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NEMOC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MZ dvojčata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DZ dvojčata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16224"/>
                  </a:ext>
                </a:extLst>
              </a:tr>
              <a:tr h="442203">
                <a:tc>
                  <a:txBody>
                    <a:bodyPr/>
                    <a:lstStyle/>
                    <a:p>
                      <a:r>
                        <a:rPr lang="cs-CZ" sz="2000" dirty="0"/>
                        <a:t>Roztroušená skleróza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482423"/>
                  </a:ext>
                </a:extLst>
              </a:tr>
              <a:tr h="442203">
                <a:tc>
                  <a:txBody>
                    <a:bodyPr/>
                    <a:lstStyle/>
                    <a:p>
                      <a:r>
                        <a:rPr lang="cs-CZ" sz="2000" dirty="0"/>
                        <a:t>Schizofrenie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39386"/>
                  </a:ext>
                </a:extLst>
              </a:tr>
              <a:tr h="442203">
                <a:tc>
                  <a:txBody>
                    <a:bodyPr/>
                    <a:lstStyle/>
                    <a:p>
                      <a:r>
                        <a:rPr lang="cs-CZ" sz="2000" dirty="0"/>
                        <a:t>Revmatoidní artritida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8079"/>
                  </a:ext>
                </a:extLst>
              </a:tr>
              <a:tr h="525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000" dirty="0"/>
                        <a:t>Rozštěp rtu s rozštěpem patra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418280"/>
                  </a:ext>
                </a:extLst>
              </a:tr>
              <a:tr h="525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000" dirty="0"/>
                        <a:t>Systémový lupus </a:t>
                      </a:r>
                      <a:r>
                        <a:rPr lang="cs-CZ" sz="2000" dirty="0" err="1"/>
                        <a:t>erythematodes</a:t>
                      </a:r>
                      <a:r>
                        <a:rPr lang="cs-CZ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157299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712DAC-DA7E-450D-B452-F4082BF9B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64"/>
    </mc:Choice>
    <mc:Fallback>
      <p:transition spd="slow" advTm="8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6"/>
          </p:nvPr>
        </p:nvSpPr>
        <p:spPr>
          <a:xfrm>
            <a:off x="666000" y="1761516"/>
            <a:ext cx="5220000" cy="271576"/>
          </a:xfrm>
        </p:spPr>
        <p:txBody>
          <a:bodyPr/>
          <a:lstStyle/>
          <a:p>
            <a:r>
              <a:rPr lang="cs-CZ" dirty="0"/>
              <a:t>Ischemická choroba srdeční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152212"/>
            <a:ext cx="10753200" cy="451576"/>
          </a:xfrm>
        </p:spPr>
        <p:txBody>
          <a:bodyPr/>
          <a:lstStyle/>
          <a:p>
            <a:r>
              <a:rPr lang="cs-CZ" dirty="0"/>
              <a:t>Studium dvojčat – další nemoci se silnou genetickou složkou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7"/>
          </p:nvPr>
        </p:nvSpPr>
        <p:spPr>
          <a:xfrm>
            <a:off x="6727582" y="1761516"/>
            <a:ext cx="5050420" cy="271576"/>
          </a:xfrm>
        </p:spPr>
        <p:txBody>
          <a:bodyPr/>
          <a:lstStyle/>
          <a:p>
            <a:r>
              <a:rPr lang="cs-CZ" dirty="0"/>
              <a:t>Bipolární porucha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719999" y="2214001"/>
            <a:ext cx="5725405" cy="3627501"/>
          </a:xfrm>
        </p:spPr>
        <p:txBody>
          <a:bodyPr/>
          <a:lstStyle/>
          <a:p>
            <a:r>
              <a:rPr lang="cs-CZ" dirty="0"/>
              <a:t>míra shody u monozygotních dvojčat naznačuje silnou genetickou složku, ačkoli vývoj tohoto stavu mohou ovlivnit i jiné než genetické složky (strava, fyzická aktivita a kouření).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30"/>
          </p:nvPr>
        </p:nvSpPr>
        <p:spPr>
          <a:xfrm>
            <a:off x="6727582" y="2214002"/>
            <a:ext cx="5050418" cy="4139998"/>
          </a:xfrm>
        </p:spPr>
        <p:txBody>
          <a:bodyPr/>
          <a:lstStyle/>
          <a:p>
            <a:r>
              <a:rPr lang="cs-CZ" dirty="0"/>
              <a:t>charakterizována prudkými, až nepřirozenými výkyvy nálad</a:t>
            </a:r>
          </a:p>
          <a:p>
            <a:r>
              <a:rPr lang="cs-CZ" dirty="0"/>
              <a:t>porucha postihuje přibližně 0,8 % populace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8F397B-9D7E-4128-8C9C-65B74F3AE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23"/>
    </mc:Choice>
    <mc:Fallback>
      <p:transition spd="slow" advTm="9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Vrozená luxace kyčlí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720000" y="1637737"/>
            <a:ext cx="11200654" cy="3582525"/>
          </a:xfrm>
        </p:spPr>
        <p:txBody>
          <a:bodyPr/>
          <a:lstStyle/>
          <a:p>
            <a:r>
              <a:rPr lang="cs-CZ" dirty="0"/>
              <a:t>nejčastější vrozená vada u dětí </a:t>
            </a:r>
            <a:r>
              <a:rPr lang="cs-CZ" sz="2400" dirty="0"/>
              <a:t>(incidence  5/1000 živě narozených dětí)</a:t>
            </a:r>
          </a:p>
          <a:p>
            <a:r>
              <a:rPr lang="cs-CZ" dirty="0"/>
              <a:t>příčina vzniku není jednoznačně známá</a:t>
            </a:r>
          </a:p>
          <a:p>
            <a:endParaRPr lang="cs-CZ" dirty="0"/>
          </a:p>
          <a:p>
            <a:r>
              <a:rPr lang="cs-CZ" dirty="0"/>
              <a:t>výskyt v naší populaci 3 %, skutečné luxace 0,3 %</a:t>
            </a:r>
          </a:p>
          <a:p>
            <a:r>
              <a:rPr lang="cs-CZ" dirty="0"/>
              <a:t>nejde o klasické vykloubení, ale o narušení vývoje kloubů</a:t>
            </a:r>
          </a:p>
          <a:p>
            <a:r>
              <a:rPr lang="cs-CZ" dirty="0"/>
              <a:t>častější výskyt u dívek  3 – 5x</a:t>
            </a:r>
          </a:p>
          <a:p>
            <a:r>
              <a:rPr lang="cs-CZ" dirty="0"/>
              <a:t>sezónní výskyt – častěji v zimních měsících </a:t>
            </a:r>
          </a:p>
          <a:p>
            <a:r>
              <a:rPr lang="cs-CZ" dirty="0"/>
              <a:t>rasový výskyt – u </a:t>
            </a:r>
            <a:r>
              <a:rPr lang="cs-CZ" dirty="0" err="1"/>
              <a:t>afroameričanů</a:t>
            </a:r>
            <a:r>
              <a:rPr lang="cs-CZ" dirty="0"/>
              <a:t> vzácně</a:t>
            </a:r>
          </a:p>
          <a:p>
            <a:pPr lvl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F501C5-1143-4E21-A740-3F312C8C1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24"/>
    </mc:Choice>
    <mc:Fallback>
      <p:transition spd="slow" advTm="51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08129" y="641941"/>
            <a:ext cx="11345620" cy="451576"/>
          </a:xfrm>
        </p:spPr>
        <p:txBody>
          <a:bodyPr/>
          <a:lstStyle/>
          <a:p>
            <a:r>
              <a:rPr lang="cs-CZ" dirty="0"/>
              <a:t>Riziko </a:t>
            </a:r>
            <a:r>
              <a:rPr lang="cs-CZ" dirty="0" err="1"/>
              <a:t>rekurence</a:t>
            </a:r>
            <a:r>
              <a:rPr lang="cs-CZ" dirty="0"/>
              <a:t> vrozené luxace kyčlí v rodině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839956"/>
              </p:ext>
            </p:extLst>
          </p:nvPr>
        </p:nvGraphicFramePr>
        <p:xfrm>
          <a:off x="666000" y="1500105"/>
          <a:ext cx="11187751" cy="3701144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61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3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5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/>
                        <a:t>POSTIŽENÝ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/>
                        <a:t>OSOBA                  V RIZIKU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/>
                        <a:t>OBECNÉ RIZIKO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/>
                        <a:t>RIZIKO PRO           CHLAPCE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/>
                        <a:t>RIZIKO PRO              DÍVKY </a:t>
                      </a:r>
                      <a:endParaRPr lang="cs-CZ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Jeden sourozenec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Sourozence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       6 %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      1 %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      11 %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Jeden rodič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Potomek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       12 %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      6 %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      17 %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Jeden sourozenec         a jeden rodič </a:t>
                      </a: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Další potomek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       36 %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Příbuzný II. stupně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Synovec, neteř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       1 % </a:t>
                      </a:r>
                      <a:endParaRPr lang="cs-CZ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0" dirty="0">
                        <a:solidFill>
                          <a:schemeClr val="tx1"/>
                        </a:solidFill>
                        <a:latin typeface="Calibri"/>
                        <a:cs typeface="Times New Roman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5E5AD0-AE47-40BC-8D15-C55F61AB5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32"/>
    </mc:Choice>
    <mc:Fallback>
      <p:transition spd="slow" advTm="5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DB97FD1-ADA8-444B-B605-92E2516AF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00DC"/>
                </a:solidFill>
              </a:rPr>
              <a:t>Úvod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903A6BC-EDB3-4CBB-9331-83FBFBAC36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35" y="1692002"/>
            <a:ext cx="11146485" cy="4721324"/>
          </a:xfrm>
        </p:spPr>
        <p:txBody>
          <a:bodyPr rtlCol="0">
            <a:normAutofit/>
          </a:bodyPr>
          <a:lstStyle/>
          <a:p>
            <a:pPr algn="just"/>
            <a:r>
              <a:rPr lang="cs-CZ" dirty="0"/>
              <a:t>téměř všechny stavy a nemoci mají genetickou složku</a:t>
            </a:r>
          </a:p>
          <a:p>
            <a:pPr algn="just"/>
            <a:r>
              <a:rPr lang="cs-CZ" dirty="0"/>
              <a:t>některé poruchy jsou působeny patogenní variantou (chybou)              v jednom genu, příčiny mnoha dalších poruch jsou však mnohem komplexnější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přestože se komplexní poruchy v rodinách často shlukují, nemají jednoznačný vzor dědičnosti</a:t>
            </a:r>
          </a:p>
          <a:p>
            <a:pPr algn="just"/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ztěžuje to určení rizika dědičnosti, nebo přenosu těchto poruch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40ABA7-0B2C-4967-BB2A-3B0DC68C4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92"/>
    </mc:Choice>
    <mc:Fallback>
      <p:transition spd="slow" advTm="9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Vrozené kardiální vady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414000" y="1656900"/>
            <a:ext cx="5600985" cy="4139998"/>
          </a:xfrm>
        </p:spPr>
        <p:txBody>
          <a:bodyPr/>
          <a:lstStyle/>
          <a:p>
            <a:r>
              <a:rPr lang="cs-CZ" sz="2400" dirty="0"/>
              <a:t>incidence 6-8/1000 živě narozených </a:t>
            </a:r>
          </a:p>
          <a:p>
            <a:r>
              <a:rPr lang="cs-CZ" sz="2400" dirty="0"/>
              <a:t>obecně tvoří více než 40 % všech registrovaných vrozených vad v ČR </a:t>
            </a:r>
          </a:p>
          <a:p>
            <a:endParaRPr lang="cs-CZ" sz="2400" dirty="0"/>
          </a:p>
          <a:p>
            <a:r>
              <a:rPr lang="cs-CZ" sz="2400" dirty="0"/>
              <a:t>etiologie většinou není jasná</a:t>
            </a:r>
          </a:p>
          <a:p>
            <a:pPr lvl="0"/>
            <a:r>
              <a:rPr lang="cs-CZ" sz="2400" dirty="0"/>
              <a:t>cca u 3% je součástí vrozené chromozomové aberace (+21; +18; +13; 45,X; 18q-; 4p-; delece 22q11 – </a:t>
            </a:r>
            <a:r>
              <a:rPr lang="cs-CZ" sz="2400" dirty="0" err="1"/>
              <a:t>DiGeorge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r>
              <a:rPr lang="cs-CZ" sz="2400" dirty="0"/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>
          <a:xfrm>
            <a:off x="6177017" y="1656900"/>
            <a:ext cx="5832845" cy="4139998"/>
          </a:xfrm>
        </p:spPr>
        <p:txBody>
          <a:bodyPr/>
          <a:lstStyle/>
          <a:p>
            <a:pPr lvl="0"/>
            <a:r>
              <a:rPr lang="cs-CZ" sz="2400" dirty="0"/>
              <a:t>vyskytují se i u </a:t>
            </a:r>
            <a:r>
              <a:rPr lang="cs-CZ" sz="2400" dirty="0" err="1"/>
              <a:t>monogenních</a:t>
            </a:r>
            <a:r>
              <a:rPr lang="cs-CZ" sz="2400" dirty="0"/>
              <a:t> nemocí – </a:t>
            </a:r>
            <a:r>
              <a:rPr lang="cs-CZ" sz="2400" dirty="0" err="1"/>
              <a:t>Williams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r>
              <a:rPr lang="cs-CZ" sz="2400" dirty="0"/>
              <a:t>.; Holt- </a:t>
            </a:r>
            <a:r>
              <a:rPr lang="cs-CZ" sz="2400" dirty="0" err="1"/>
              <a:t>Oram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r>
              <a:rPr lang="cs-CZ" sz="2400" dirty="0"/>
              <a:t>.;  </a:t>
            </a:r>
          </a:p>
          <a:p>
            <a:pPr marL="72000" lvl="0" indent="0">
              <a:buNone/>
            </a:pPr>
            <a:r>
              <a:rPr lang="cs-CZ" sz="2400" dirty="0"/>
              <a:t>     </a:t>
            </a:r>
            <a:r>
              <a:rPr lang="cs-CZ" sz="2400" dirty="0" err="1"/>
              <a:t>Noonan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r>
              <a:rPr lang="cs-CZ" sz="2400" dirty="0"/>
              <a:t>…</a:t>
            </a:r>
          </a:p>
          <a:p>
            <a:r>
              <a:rPr lang="cs-CZ" sz="2400" dirty="0"/>
              <a:t>nejčastěji diagnostikovanými jsou defekt komorového septa a defekt síňového septa</a:t>
            </a:r>
          </a:p>
          <a:p>
            <a:r>
              <a:rPr lang="cs-CZ" sz="2400" dirty="0"/>
              <a:t>prenatální ultrazvuková diagnostika: komplexní UZ ve 20 g.t. a specializovaný kardiologický UZ v 21 g.</a:t>
            </a:r>
            <a:r>
              <a:rPr lang="cs-CZ" sz="2400" dirty="0" err="1"/>
              <a:t>t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804316-42FC-40EB-BC0A-8124EC799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92"/>
    </mc:Choice>
    <mc:Fallback>
      <p:transition spd="slow" advTm="9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vrozených kardiálních vad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066822"/>
              </p:ext>
            </p:extLst>
          </p:nvPr>
        </p:nvGraphicFramePr>
        <p:xfrm>
          <a:off x="769258" y="1291771"/>
          <a:ext cx="10828011" cy="448456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6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59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b="1" dirty="0">
                          <a:solidFill>
                            <a:schemeClr val="bg1"/>
                          </a:solidFill>
                        </a:rPr>
                        <a:t>VROZENÉ KARDIÁLNÍ VADY</a:t>
                      </a:r>
                      <a:endParaRPr lang="cs-CZ" sz="17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ACYANOTICKÉ </a:t>
                      </a:r>
                      <a:endParaRPr lang="cs-CZ" sz="17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CYANOTICKÉ</a:t>
                      </a:r>
                      <a:endParaRPr lang="cs-CZ" sz="17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bez zkratů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s levo-pravým zkratem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s </a:t>
                      </a:r>
                      <a:r>
                        <a:rPr lang="cs-CZ" sz="1700" dirty="0" err="1"/>
                        <a:t>pravo</a:t>
                      </a:r>
                      <a:r>
                        <a:rPr lang="cs-CZ" sz="1700" dirty="0"/>
                        <a:t>-levým zkratem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aortální stenóza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defekt septa komor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Fallotova tetralogie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stenóza plicnice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defekt septa síní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transpozice velkých cév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koarktace aorty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otevřená </a:t>
                      </a:r>
                      <a:r>
                        <a:rPr lang="cs-CZ" sz="1700" dirty="0" err="1"/>
                        <a:t>Botallova</a:t>
                      </a:r>
                      <a:r>
                        <a:rPr lang="cs-CZ" sz="1700" dirty="0"/>
                        <a:t> </a:t>
                      </a:r>
                      <a:r>
                        <a:rPr lang="cs-CZ" sz="1700" dirty="0" err="1"/>
                        <a:t>dučej</a:t>
                      </a:r>
                      <a:r>
                        <a:rPr lang="cs-CZ" sz="1700" dirty="0"/>
                        <a:t>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hypoplastické levé srdce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interrupce aortálního oblouku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kompletní AV kanál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pulmonální atrézie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700">
                        <a:latin typeface="+mn-lt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parciální anomální návrat plicních žil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/>
                        <a:t>atrézie trikuspidální chlopně </a:t>
                      </a:r>
                      <a:endParaRPr lang="cs-CZ" sz="17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9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700" dirty="0">
                        <a:latin typeface="+mn-lt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 err="1"/>
                        <a:t>Lutembacherův</a:t>
                      </a:r>
                      <a:r>
                        <a:rPr lang="cs-CZ" sz="1700" dirty="0"/>
                        <a:t> syndrom (defekt septa, stenóza mitrální chlopně)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700" dirty="0"/>
                        <a:t>VSV s funkčně jedinou srdeční komorou </a:t>
                      </a:r>
                      <a:endParaRPr lang="cs-CZ" sz="17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0414" marR="80414" marT="40207" marB="4020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A2C9877-F6B5-4E25-A379-A1BDB3DC6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37"/>
    </mc:Choice>
    <mc:Fallback>
      <p:transition spd="slow" advTm="6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Fallotova</a:t>
            </a:r>
            <a:r>
              <a:rPr lang="cs-CZ" dirty="0"/>
              <a:t> tetralogie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Defekt komorového septa</a:t>
            </a:r>
          </a:p>
          <a:p>
            <a:r>
              <a:rPr lang="cs-CZ" dirty="0" err="1"/>
              <a:t>Dextropozice</a:t>
            </a:r>
            <a:r>
              <a:rPr lang="cs-CZ" dirty="0"/>
              <a:t> aorty, nasedá nad defektem septa</a:t>
            </a:r>
          </a:p>
          <a:p>
            <a:r>
              <a:rPr lang="cs-CZ" dirty="0"/>
              <a:t>Stenóza plícnice: </a:t>
            </a:r>
            <a:r>
              <a:rPr lang="cs-CZ" dirty="0" err="1"/>
              <a:t>infundibulární</a:t>
            </a:r>
            <a:r>
              <a:rPr lang="cs-CZ" dirty="0"/>
              <a:t> nebo valvulární</a:t>
            </a:r>
          </a:p>
          <a:p>
            <a:r>
              <a:rPr lang="cs-CZ" dirty="0" err="1"/>
              <a:t>Hyperterofie</a:t>
            </a:r>
            <a:r>
              <a:rPr lang="cs-CZ" dirty="0"/>
              <a:t> pravé komory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C064095E-2B35-4080-B03C-042CDCE2F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4" y="555495"/>
            <a:ext cx="5770688" cy="47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A8D6E66-E9F8-432B-888D-3F24A68B4660}"/>
              </a:ext>
            </a:extLst>
          </p:cNvPr>
          <p:cNvSpPr/>
          <p:nvPr/>
        </p:nvSpPr>
        <p:spPr>
          <a:xfrm>
            <a:off x="6658682" y="5443587"/>
            <a:ext cx="4604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obrázku: </a:t>
            </a:r>
            <a:r>
              <a:rPr lang="cs-CZ" sz="1600" dirty="0" err="1">
                <a:latin typeface="+mn-lt"/>
              </a:rPr>
              <a:t>Fallotova</a:t>
            </a:r>
            <a:r>
              <a:rPr lang="cs-CZ" sz="1600" dirty="0">
                <a:latin typeface="+mn-lt"/>
              </a:rPr>
              <a:t> tetralogie </a:t>
            </a:r>
            <a:r>
              <a:rPr lang="cs-CZ" sz="1600" dirty="0" err="1">
                <a:latin typeface="+mn-lt"/>
              </a:rPr>
              <a:t>WikiSkripta</a:t>
            </a:r>
            <a:r>
              <a:rPr lang="cs-CZ" sz="1600" dirty="0">
                <a:latin typeface="+mn-lt"/>
              </a:rPr>
              <a:t>, In: </a:t>
            </a:r>
            <a:r>
              <a:rPr lang="cs-CZ" sz="1600" dirty="0" err="1">
                <a:latin typeface="+mn-lt"/>
                <a:hlinkClick r:id="rId5"/>
              </a:rPr>
              <a:t>Fallotova</a:t>
            </a:r>
            <a:r>
              <a:rPr lang="cs-CZ" sz="1600" dirty="0">
                <a:latin typeface="+mn-lt"/>
                <a:hlinkClick r:id="rId5"/>
              </a:rPr>
              <a:t> tetralogie – </a:t>
            </a:r>
            <a:r>
              <a:rPr lang="cs-CZ" sz="1600" dirty="0" err="1">
                <a:latin typeface="+mn-lt"/>
                <a:hlinkClick r:id="rId5"/>
              </a:rPr>
              <a:t>WikiSkripta</a:t>
            </a:r>
            <a:endParaRPr lang="cs-CZ" sz="1600" dirty="0"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C80A22-EC5D-471D-8C03-53978482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2"/>
    </mc:Choice>
    <mc:Fallback>
      <p:transition spd="slow" advTm="21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 opakování vrozené kardiální vady        v rodině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592586"/>
              </p:ext>
            </p:extLst>
          </p:nvPr>
        </p:nvGraphicFramePr>
        <p:xfrm>
          <a:off x="2643404" y="2345534"/>
          <a:ext cx="6323017" cy="3461094"/>
        </p:xfrm>
        <a:graphic>
          <a:graphicData uri="http://schemas.openxmlformats.org/drawingml/2006/table">
            <a:tbl>
              <a:tblPr/>
              <a:tblGrid>
                <a:gridCol w="339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POSTIŽENÝ </a:t>
                      </a:r>
                      <a:endParaRPr lang="cs-CZ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RIZIKO </a:t>
                      </a:r>
                      <a:endParaRPr lang="cs-CZ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Populační riziko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0,5 – 1 %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Sourozenec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2 – 3 %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Příbuzný II. stupně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1 – 2 %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Otec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2 – 3 %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Matka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5 %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Calibri"/>
                          <a:ea typeface="Calibri"/>
                          <a:cs typeface="Times New Roman"/>
                        </a:rPr>
                        <a:t>2 sourozenci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dirty="0">
                          <a:latin typeface="Calibri"/>
                          <a:ea typeface="Calibri"/>
                          <a:cs typeface="Times New Roman"/>
                        </a:rPr>
                        <a:t>10 %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0D8E7B-4FA2-42BD-8E60-34AAC6C09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35"/>
    </mc:Choice>
    <mc:Fallback>
      <p:transition spd="slow" advTm="3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Rozštěpy rtu a/nebo patra (CLP)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19400" y="1171576"/>
            <a:ext cx="10454122" cy="4554743"/>
          </a:xfrm>
        </p:spPr>
        <p:txBody>
          <a:bodyPr/>
          <a:lstStyle/>
          <a:p>
            <a:r>
              <a:rPr lang="cs-CZ" sz="2200" dirty="0"/>
              <a:t>způsobeny nesrostením měkkých </a:t>
            </a:r>
            <a:r>
              <a:rPr lang="cs-CZ" sz="2200" dirty="0" err="1"/>
              <a:t>event</a:t>
            </a:r>
            <a:r>
              <a:rPr lang="cs-CZ" sz="2200" dirty="0"/>
              <a:t>. tvrdých tkání obličeje/patra v 6 – 12 g.</a:t>
            </a:r>
            <a:r>
              <a:rPr lang="cs-CZ" sz="2200" dirty="0" err="1"/>
              <a:t>t</a:t>
            </a:r>
            <a:r>
              <a:rPr lang="cs-CZ" sz="2200" dirty="0"/>
              <a:t>.</a:t>
            </a:r>
          </a:p>
          <a:p>
            <a:r>
              <a:rPr lang="cs-CZ" sz="2200" dirty="0"/>
              <a:t>incidence  1/1000 živě narozených</a:t>
            </a:r>
          </a:p>
          <a:p>
            <a:r>
              <a:rPr lang="cs-CZ" sz="2200" dirty="0"/>
              <a:t>obecně tvoří 7,42 % všech registrovaných vrozených vad v ČR</a:t>
            </a:r>
          </a:p>
          <a:p>
            <a:pPr algn="just"/>
            <a:r>
              <a:rPr lang="cs-CZ" sz="2200" dirty="0"/>
              <a:t>riziko vzniku obličejového rozštěpu je významně zvýšeno: při výskytu rozštěpové vady obličeje v rodinné anamnéze;  při onemocnění těhotné ženy cukrovkou                   a epilepsií s léčbou antiepileptiky; při léčbě tetracykliny;  u některých chromozomálních aberací (</a:t>
            </a:r>
            <a:r>
              <a:rPr lang="cs-CZ" sz="2200" dirty="0" err="1"/>
              <a:t>trizomie</a:t>
            </a:r>
            <a:r>
              <a:rPr lang="cs-CZ" sz="2200" dirty="0"/>
              <a:t> +13,+18 ); u některých genetických syndromů: van der </a:t>
            </a:r>
            <a:r>
              <a:rPr lang="cs-CZ" sz="2200" dirty="0" err="1"/>
              <a:t>Woude</a:t>
            </a:r>
            <a:r>
              <a:rPr lang="cs-CZ" sz="2200" dirty="0"/>
              <a:t> </a:t>
            </a:r>
            <a:r>
              <a:rPr lang="cs-CZ" sz="2200" dirty="0" err="1"/>
              <a:t>sy</a:t>
            </a:r>
            <a:r>
              <a:rPr lang="cs-CZ" sz="2200" dirty="0"/>
              <a:t>.; EEC </a:t>
            </a:r>
            <a:r>
              <a:rPr lang="cs-CZ" sz="2200" dirty="0" err="1"/>
              <a:t>sy</a:t>
            </a:r>
            <a:r>
              <a:rPr lang="cs-CZ" sz="2200" dirty="0"/>
              <a:t>.; </a:t>
            </a:r>
            <a:r>
              <a:rPr lang="cs-CZ" sz="2200" dirty="0" err="1"/>
              <a:t>Pierre</a:t>
            </a:r>
            <a:r>
              <a:rPr lang="cs-CZ" sz="2200" dirty="0"/>
              <a:t> </a:t>
            </a:r>
            <a:r>
              <a:rPr lang="cs-CZ" sz="2200" dirty="0" err="1"/>
              <a:t>Robinova</a:t>
            </a:r>
            <a:r>
              <a:rPr lang="cs-CZ" sz="2200" dirty="0"/>
              <a:t> sekvence. </a:t>
            </a:r>
          </a:p>
          <a:p>
            <a:r>
              <a:rPr lang="cs-CZ" sz="2200" dirty="0"/>
              <a:t>prenatální UZ diagnostika:                            </a:t>
            </a:r>
          </a:p>
          <a:p>
            <a:pPr marL="0" indent="0">
              <a:buNone/>
            </a:pPr>
            <a:r>
              <a:rPr lang="cs-CZ" sz="2200" dirty="0"/>
              <a:t>          ve 12.-13. a  20. g.</a:t>
            </a:r>
            <a:r>
              <a:rPr lang="cs-CZ" sz="2200" dirty="0" err="1"/>
              <a:t>t</a:t>
            </a:r>
            <a:r>
              <a:rPr lang="cs-CZ" sz="2200" dirty="0"/>
              <a:t>. , při pochybnostech lze provést magnetickou rezonanci</a:t>
            </a:r>
          </a:p>
          <a:p>
            <a:pPr marL="0" indent="0"/>
            <a:r>
              <a:rPr lang="cs-CZ" sz="2200" dirty="0"/>
              <a:t>  prevence: kyselina listová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426E059-9555-4350-B506-AFABFA892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52"/>
    </mc:Choice>
    <mc:Fallback>
      <p:transition spd="slow" advTm="9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6"/>
          </p:nvPr>
        </p:nvSpPr>
        <p:spPr>
          <a:xfrm>
            <a:off x="720000" y="1362255"/>
            <a:ext cx="5220000" cy="271576"/>
          </a:xfrm>
        </p:spPr>
        <p:txBody>
          <a:bodyPr/>
          <a:lstStyle/>
          <a:p>
            <a:r>
              <a:rPr lang="cs-CZ" dirty="0"/>
              <a:t>Rozštěp patra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Rozštěpy rtu a/nebo patra (CLP)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27"/>
          </p:nvPr>
        </p:nvSpPr>
        <p:spPr>
          <a:xfrm>
            <a:off x="7002966" y="1368775"/>
            <a:ext cx="4468312" cy="193316"/>
          </a:xfrm>
        </p:spPr>
        <p:txBody>
          <a:bodyPr/>
          <a:lstStyle/>
          <a:p>
            <a:r>
              <a:rPr lang="cs-CZ" dirty="0"/>
              <a:t>Jednostranný rozštěp rtu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755804"/>
            <a:ext cx="4833934" cy="338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3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7" y="1755804"/>
            <a:ext cx="3543002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64EE4BC-5ACF-4159-AC29-C953450F437D}"/>
              </a:ext>
            </a:extLst>
          </p:cNvPr>
          <p:cNvSpPr/>
          <p:nvPr/>
        </p:nvSpPr>
        <p:spPr>
          <a:xfrm>
            <a:off x="486265" y="5655079"/>
            <a:ext cx="109850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obrázků: Rozštěp patra ŠŤASTNÝ ÚSMĚV, </a:t>
            </a:r>
            <a:r>
              <a:rPr lang="cs-CZ" sz="1600" dirty="0" err="1">
                <a:latin typeface="+mn-lt"/>
              </a:rPr>
              <a:t>z.s</a:t>
            </a:r>
            <a:r>
              <a:rPr lang="cs-CZ" sz="1600" dirty="0">
                <a:latin typeface="+mn-lt"/>
              </a:rPr>
              <a:t>. In </a:t>
            </a:r>
            <a:r>
              <a:rPr lang="cs-CZ" sz="1600" dirty="0">
                <a:latin typeface="+mn-lt"/>
                <a:hlinkClick r:id="rId6"/>
              </a:rPr>
              <a:t>ŠŤASTNÝ ÚSMĚV | Občanské sdružení (stastny-usmev.cz)</a:t>
            </a:r>
            <a:endParaRPr lang="cs-CZ" sz="1600" dirty="0"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0D1675-27C9-4B19-87BA-3438AEA8B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4"/>
    </mc:Choice>
    <mc:Fallback>
      <p:transition spd="slow" advTm="1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 opakování rozštěpové vady rtu (CL) / patra (CP) rodině</a:t>
            </a:r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794063"/>
              </p:ext>
            </p:extLst>
          </p:nvPr>
        </p:nvGraphicFramePr>
        <p:xfrm>
          <a:off x="1292218" y="2023473"/>
          <a:ext cx="9056114" cy="3786314"/>
        </p:xfrm>
        <a:graphic>
          <a:graphicData uri="http://schemas.openxmlformats.org/drawingml/2006/table">
            <a:tbl>
              <a:tblPr/>
              <a:tblGrid>
                <a:gridCol w="4990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Postižený </a:t>
                      </a:r>
                      <a:endParaRPr lang="cs-CZ" sz="20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CLP </a:t>
                      </a:r>
                      <a:endParaRPr lang="cs-CZ" sz="200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CP </a:t>
                      </a:r>
                      <a:endParaRPr lang="cs-CZ" sz="20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Sourozenec  - obecné riziko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 dirty="0">
                          <a:latin typeface="+mn-lt"/>
                          <a:ea typeface="Calibri"/>
                          <a:cs typeface="Times New Roman"/>
                        </a:rPr>
                        <a:t>4 %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1,8 %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Sourozenec – izolovaný výskyt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2,2 %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cs-CZ" sz="2000">
                        <a:latin typeface="+mn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2 sourozenci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10 %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8 %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Jeden sourozenec a jeden rodič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10 %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cs-CZ" sz="2000">
                        <a:latin typeface="+mn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Potomek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4,3 %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3 %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Příbuzný II. stupně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449695" algn="l"/>
                        </a:tabLst>
                      </a:pPr>
                      <a:r>
                        <a:rPr lang="cs-CZ" sz="2000">
                          <a:latin typeface="+mn-lt"/>
                          <a:ea typeface="Calibri"/>
                          <a:cs typeface="Times New Roman"/>
                        </a:rPr>
                        <a:t>0,6 %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cs-CZ" sz="2000" dirty="0">
                        <a:latin typeface="+mn-lt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528194-E029-44BD-8EAB-E0585B52A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5"/>
    </mc:Choice>
    <mc:Fallback>
      <p:transition spd="slow" advTm="6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Rozštěpy neurální trubice (NTD)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5999" y="1359001"/>
            <a:ext cx="11801063" cy="4139998"/>
          </a:xfrm>
        </p:spPr>
        <p:txBody>
          <a:bodyPr/>
          <a:lstStyle/>
          <a:p>
            <a:r>
              <a:rPr lang="cs-CZ" sz="2500" dirty="0"/>
              <a:t>ve 3. – 4. g.</a:t>
            </a:r>
            <a:r>
              <a:rPr lang="cs-CZ" sz="2500" dirty="0" err="1"/>
              <a:t>t</a:t>
            </a:r>
            <a:r>
              <a:rPr lang="cs-CZ" sz="2500" dirty="0"/>
              <a:t>. se vyvíjí základ míchy a mozku</a:t>
            </a:r>
          </a:p>
          <a:p>
            <a:r>
              <a:rPr lang="cs-CZ" sz="2500" dirty="0"/>
              <a:t>vytvoření neurální trubice je dokončeno přibližně do 28. dne gravidity</a:t>
            </a:r>
          </a:p>
          <a:p>
            <a:r>
              <a:rPr lang="cs-CZ" sz="2500" dirty="0"/>
              <a:t>incidence  0,2 - 1/1000 živě narozených</a:t>
            </a:r>
          </a:p>
          <a:p>
            <a:r>
              <a:rPr lang="cs-CZ" sz="2500" dirty="0"/>
              <a:t>riziko vzniku vady je podstatně zvýšeno: v případě pozitivní rodinné anamnézy;  když gravidní trpí diabetem  či epilepsií  s léčbou antiepileptiky;                             u chromosomálních vad,  genetických syndromů ; při podvýživě s nedostatkem kyseliny listové</a:t>
            </a:r>
          </a:p>
          <a:p>
            <a:r>
              <a:rPr lang="cs-CZ" sz="2500" dirty="0"/>
              <a:t>Biochemický </a:t>
            </a:r>
            <a:r>
              <a:rPr lang="cs-CZ" sz="2500" dirty="0" err="1"/>
              <a:t>screening</a:t>
            </a:r>
            <a:r>
              <a:rPr lang="cs-CZ" sz="2500" dirty="0"/>
              <a:t> – AFP v séru matky v 16. </a:t>
            </a:r>
            <a:r>
              <a:rPr lang="cs-CZ" sz="2500" dirty="0" err="1"/>
              <a:t>t.g</a:t>
            </a:r>
            <a:r>
              <a:rPr lang="cs-CZ" sz="2500" dirty="0"/>
              <a:t>. – zvýšená hodnota!</a:t>
            </a:r>
          </a:p>
          <a:p>
            <a:pPr lvl="0"/>
            <a:r>
              <a:rPr lang="cs-CZ" sz="2400" dirty="0"/>
              <a:t>Zvýšená hodnota AFP v plodové vodě</a:t>
            </a:r>
          </a:p>
          <a:p>
            <a:pPr lvl="0"/>
            <a:r>
              <a:rPr lang="cs-CZ" sz="2400" dirty="0"/>
              <a:t>Primární prevence – kyselina listová 0,8mg denně – nasadit před početím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6532FAD-F9AA-4BC7-AE97-131F3AC23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15"/>
    </mc:Choice>
    <mc:Fallback>
      <p:transition spd="slow" advTm="8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3" name="Zástupný symbol pro text 32"/>
          <p:cNvSpPr>
            <a:spLocks noGrp="1"/>
          </p:cNvSpPr>
          <p:nvPr>
            <p:ph type="body" sz="quarter" idx="26"/>
          </p:nvPr>
        </p:nvSpPr>
        <p:spPr>
          <a:xfrm>
            <a:off x="666000" y="2911093"/>
            <a:ext cx="5220000" cy="271576"/>
          </a:xfrm>
        </p:spPr>
        <p:txBody>
          <a:bodyPr/>
          <a:lstStyle/>
          <a:p>
            <a:r>
              <a:rPr lang="cs-CZ" sz="2500" dirty="0"/>
              <a:t>Spina </a:t>
            </a:r>
            <a:r>
              <a:rPr lang="cs-CZ" sz="2500" dirty="0" err="1"/>
              <a:t>bifida</a:t>
            </a:r>
            <a:endParaRPr lang="cs-CZ" sz="25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62800" y="277644"/>
            <a:ext cx="11680212" cy="451576"/>
          </a:xfrm>
        </p:spPr>
        <p:txBody>
          <a:bodyPr/>
          <a:lstStyle/>
          <a:p>
            <a:r>
              <a:rPr lang="cs-CZ" dirty="0"/>
              <a:t>Riziko opakování rozštěpu neurální trubice </a:t>
            </a:r>
            <a:r>
              <a:rPr lang="cs-CZ" sz="3200" dirty="0"/>
              <a:t>(NTD)</a:t>
            </a:r>
          </a:p>
        </p:txBody>
      </p:sp>
      <p:sp>
        <p:nvSpPr>
          <p:cNvPr id="40" name="Zástupný symbol pro obsah 39"/>
          <p:cNvSpPr>
            <a:spLocks noGrp="1"/>
          </p:cNvSpPr>
          <p:nvPr>
            <p:ph type="body" sz="quarter" idx="27"/>
          </p:nvPr>
        </p:nvSpPr>
        <p:spPr>
          <a:xfrm>
            <a:off x="7307639" y="2077551"/>
            <a:ext cx="2862537" cy="302003"/>
          </a:xfrm>
        </p:spPr>
        <p:txBody>
          <a:bodyPr/>
          <a:lstStyle/>
          <a:p>
            <a:r>
              <a:rPr lang="cs-CZ" dirty="0"/>
              <a:t>Plod s </a:t>
            </a:r>
            <a:r>
              <a:rPr lang="cs-CZ" dirty="0" err="1"/>
              <a:t>anencefálií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315896" y="971634"/>
            <a:ext cx="10844825" cy="413999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Riziko recidivy  NTD při izolovaném výskytu:</a:t>
            </a:r>
          </a:p>
          <a:p>
            <a:pPr>
              <a:buFontTx/>
              <a:buChar char="-"/>
            </a:pPr>
            <a:r>
              <a:rPr lang="cs-CZ" dirty="0"/>
              <a:t>postižení 1 sourozence platí obecné populační riziko; </a:t>
            </a:r>
          </a:p>
          <a:p>
            <a:pPr>
              <a:buFontTx/>
              <a:buChar char="-"/>
            </a:pPr>
            <a:r>
              <a:rPr lang="cs-CZ" dirty="0"/>
              <a:t>při postižení 2 sourozenců je riziko 10%. </a:t>
            </a:r>
          </a:p>
          <a:p>
            <a:endParaRPr lang="cs-CZ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b="18323"/>
          <a:stretch/>
        </p:blipFill>
        <p:spPr bwMode="auto">
          <a:xfrm>
            <a:off x="7307639" y="2469185"/>
            <a:ext cx="2628514" cy="293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obrazit zdrojový obrázek">
            <a:extLst>
              <a:ext uri="{FF2B5EF4-FFF2-40B4-BE49-F238E27FC236}">
                <a16:creationId xmlns:a16="http://schemas.microsoft.com/office/drawing/2014/main" id="{B77D62F7-3901-4949-AB6C-82E3AAAB4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7968" r="5799" b="9186"/>
          <a:stretch/>
        </p:blipFill>
        <p:spPr bwMode="auto">
          <a:xfrm>
            <a:off x="666000" y="3334214"/>
            <a:ext cx="4776890" cy="263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DF373CD-F872-45B8-838A-7A1DFCAC979E}"/>
              </a:ext>
            </a:extLst>
          </p:cNvPr>
          <p:cNvSpPr/>
          <p:nvPr/>
        </p:nvSpPr>
        <p:spPr>
          <a:xfrm>
            <a:off x="666000" y="6061612"/>
            <a:ext cx="6013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obrázku: Spina </a:t>
            </a:r>
            <a:r>
              <a:rPr lang="cs-CZ" sz="1600" dirty="0" err="1">
                <a:latin typeface="+mn-lt"/>
              </a:rPr>
              <a:t>bifida</a:t>
            </a:r>
            <a:r>
              <a:rPr lang="cs-CZ" sz="1600" dirty="0">
                <a:latin typeface="+mn-lt"/>
              </a:rPr>
              <a:t>  Humpath.com - </a:t>
            </a:r>
            <a:r>
              <a:rPr lang="cs-CZ" sz="1600" dirty="0" err="1">
                <a:latin typeface="+mn-lt"/>
              </a:rPr>
              <a:t>Human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pathology</a:t>
            </a:r>
            <a:r>
              <a:rPr lang="cs-CZ" sz="1600" dirty="0">
                <a:solidFill>
                  <a:srgbClr val="222222"/>
                </a:solidFill>
                <a:latin typeface="+mn-lt"/>
              </a:rPr>
              <a:t> In </a:t>
            </a:r>
            <a:r>
              <a:rPr lang="cs-CZ" sz="1600" dirty="0">
                <a:latin typeface="+mn-lt"/>
                <a:hlinkClick r:id="rId6"/>
              </a:rPr>
              <a:t>spina </a:t>
            </a:r>
            <a:r>
              <a:rPr lang="cs-CZ" sz="1600" dirty="0" err="1">
                <a:latin typeface="+mn-lt"/>
                <a:hlinkClick r:id="rId6"/>
              </a:rPr>
              <a:t>bifida</a:t>
            </a:r>
            <a:r>
              <a:rPr lang="cs-CZ" sz="1600" dirty="0">
                <a:latin typeface="+mn-lt"/>
                <a:hlinkClick r:id="rId6"/>
              </a:rPr>
              <a:t> - Humpath.com - </a:t>
            </a:r>
            <a:r>
              <a:rPr lang="cs-CZ" sz="1600" dirty="0" err="1">
                <a:latin typeface="+mn-lt"/>
                <a:hlinkClick r:id="rId6"/>
              </a:rPr>
              <a:t>Human</a:t>
            </a:r>
            <a:r>
              <a:rPr lang="cs-CZ" sz="1600" dirty="0">
                <a:latin typeface="+mn-lt"/>
                <a:hlinkClick r:id="rId6"/>
              </a:rPr>
              <a:t> </a:t>
            </a:r>
            <a:r>
              <a:rPr lang="cs-CZ" sz="1600" dirty="0" err="1">
                <a:latin typeface="+mn-lt"/>
                <a:hlinkClick r:id="rId6"/>
              </a:rPr>
              <a:t>pathology</a:t>
            </a:r>
            <a:endParaRPr lang="cs-CZ" sz="1600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D6155B0-8E7E-4652-ADCD-B2BF753BDF25}"/>
              </a:ext>
            </a:extLst>
          </p:cNvPr>
          <p:cNvSpPr/>
          <p:nvPr/>
        </p:nvSpPr>
        <p:spPr>
          <a:xfrm>
            <a:off x="7229844" y="5401956"/>
            <a:ext cx="47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obrázku: </a:t>
            </a:r>
            <a:r>
              <a:rPr lang="cs-CZ" sz="1600" dirty="0" err="1">
                <a:latin typeface="+mn-lt"/>
              </a:rPr>
              <a:t>Fetal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Anencephaly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+mn-lt"/>
              </a:rPr>
              <a:t>Neural</a:t>
            </a:r>
            <a:r>
              <a:rPr 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+mn-lt"/>
              </a:rPr>
              <a:t>System</a:t>
            </a:r>
            <a:r>
              <a:rPr lang="cs-CZ" sz="1600" dirty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sz="1600" dirty="0" err="1">
                <a:solidFill>
                  <a:srgbClr val="000000"/>
                </a:solidFill>
                <a:latin typeface="+mn-lt"/>
              </a:rPr>
              <a:t>Abnormalities</a:t>
            </a:r>
            <a:r>
              <a:rPr lang="cs-CZ" sz="1600" dirty="0">
                <a:solidFill>
                  <a:srgbClr val="000000"/>
                </a:solidFill>
                <a:latin typeface="+mn-lt"/>
              </a:rPr>
              <a:t> In </a:t>
            </a:r>
            <a:r>
              <a:rPr lang="cs-CZ" sz="1600" dirty="0" err="1">
                <a:latin typeface="+mn-lt"/>
                <a:hlinkClick r:id="rId7"/>
              </a:rPr>
              <a:t>Neural</a:t>
            </a:r>
            <a:r>
              <a:rPr lang="cs-CZ" sz="1600" dirty="0">
                <a:latin typeface="+mn-lt"/>
                <a:hlinkClick r:id="rId7"/>
              </a:rPr>
              <a:t> </a:t>
            </a:r>
            <a:r>
              <a:rPr lang="cs-CZ" sz="1600" dirty="0" err="1">
                <a:latin typeface="+mn-lt"/>
                <a:hlinkClick r:id="rId7"/>
              </a:rPr>
              <a:t>System</a:t>
            </a:r>
            <a:r>
              <a:rPr lang="cs-CZ" sz="1600" dirty="0">
                <a:latin typeface="+mn-lt"/>
                <a:hlinkClick r:id="rId7"/>
              </a:rPr>
              <a:t> - </a:t>
            </a:r>
            <a:r>
              <a:rPr lang="cs-CZ" sz="1600" dirty="0" err="1">
                <a:latin typeface="+mn-lt"/>
                <a:hlinkClick r:id="rId7"/>
              </a:rPr>
              <a:t>Abnormalities</a:t>
            </a:r>
            <a:r>
              <a:rPr lang="cs-CZ" sz="1600" dirty="0">
                <a:latin typeface="+mn-lt"/>
                <a:hlinkClick r:id="rId7"/>
              </a:rPr>
              <a:t> - Embryology (unsw.edu.au)</a:t>
            </a:r>
            <a:endParaRPr lang="cs-CZ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C6686D-4AED-4DFE-B01D-13E9EFAA9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44"/>
    </mc:Choice>
    <mc:Fallback>
      <p:transition spd="slow" advTm="10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Vrozená </a:t>
            </a:r>
            <a:r>
              <a:rPr lang="cs-CZ" dirty="0" err="1"/>
              <a:t>pylorostenóza</a:t>
            </a:r>
            <a:endParaRPr lang="cs-CZ" dirty="0"/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666000" y="1171576"/>
            <a:ext cx="11388468" cy="4139998"/>
          </a:xfrm>
        </p:spPr>
        <p:txBody>
          <a:bodyPr/>
          <a:lstStyle/>
          <a:p>
            <a:pPr lvl="0"/>
            <a:r>
              <a:rPr lang="cs-CZ" sz="2400" dirty="0"/>
              <a:t>Vrozené zúžení vrátníku (pylorus), zbytnění hladkého svalstva vrátníku a celého žaludku</a:t>
            </a:r>
          </a:p>
          <a:p>
            <a:pPr lvl="0"/>
            <a:endParaRPr lang="cs-CZ" sz="2400" dirty="0"/>
          </a:p>
          <a:p>
            <a:pPr lvl="0"/>
            <a:r>
              <a:rPr lang="cs-CZ" sz="2400" dirty="0"/>
              <a:t>častá vrozená vývojová vada dětského věku </a:t>
            </a:r>
          </a:p>
          <a:p>
            <a:pPr lvl="0"/>
            <a:r>
              <a:rPr lang="cs-CZ" sz="2400" dirty="0"/>
              <a:t>nejčastěji postihuje chlapce v poměru 1:150 a je u nich 5x častěji než u dívek, nejčastěji je u prvorozených chlapců </a:t>
            </a:r>
          </a:p>
          <a:p>
            <a:endParaRPr lang="cs-CZ" dirty="0"/>
          </a:p>
        </p:txBody>
      </p:sp>
      <p:pic>
        <p:nvPicPr>
          <p:cNvPr id="4098" name="Picture 2" descr="pyloric stenosis illustration">
            <a:extLst>
              <a:ext uri="{FF2B5EF4-FFF2-40B4-BE49-F238E27FC236}">
                <a16:creationId xmlns:a16="http://schemas.microsoft.com/office/drawing/2014/main" id="{7E4299F9-1730-4A96-827D-F57A73E94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11465" r="11226" b="6130"/>
          <a:stretch/>
        </p:blipFill>
        <p:spPr bwMode="auto">
          <a:xfrm>
            <a:off x="5933325" y="3631704"/>
            <a:ext cx="4682635" cy="28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A3EF037-4EDD-460D-8216-FC09BCB70095}"/>
              </a:ext>
            </a:extLst>
          </p:cNvPr>
          <p:cNvSpPr/>
          <p:nvPr/>
        </p:nvSpPr>
        <p:spPr>
          <a:xfrm>
            <a:off x="958345" y="5763150"/>
            <a:ext cx="4682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obrázku: Laje P. </a:t>
            </a:r>
            <a:r>
              <a:rPr lang="cs-CZ" sz="1600" i="1" dirty="0" err="1">
                <a:latin typeface="+mn-lt"/>
              </a:rPr>
              <a:t>Pyloric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Stenosis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Children's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Hospital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Philadelphia In </a:t>
            </a:r>
            <a:r>
              <a:rPr lang="en-US" sz="1600" dirty="0">
                <a:latin typeface="+mn-lt"/>
                <a:hlinkClick r:id="rId5"/>
              </a:rPr>
              <a:t>Pyloric Stenosis | Children's Hospital of Philadelphia (chop.edu)</a:t>
            </a:r>
            <a:endParaRPr lang="cs-CZ" sz="1600" dirty="0">
              <a:latin typeface="+mn-lt"/>
            </a:endParaRP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A8F9722-4DE1-4327-B46B-83B675C47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29"/>
    </mc:Choice>
    <mc:Fallback>
      <p:transition spd="slow" advTm="7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definice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494962"/>
            <a:ext cx="10753200" cy="4139998"/>
          </a:xfrm>
        </p:spPr>
        <p:txBody>
          <a:bodyPr/>
          <a:lstStyle/>
          <a:p>
            <a:r>
              <a:rPr lang="cs-CZ" sz="1800" b="1" dirty="0"/>
              <a:t>C</a:t>
            </a:r>
            <a:r>
              <a:rPr lang="en-US" sz="1800" b="1" dirty="0" err="1"/>
              <a:t>entr</a:t>
            </a:r>
            <a:r>
              <a:rPr lang="cs-CZ" sz="1800" b="1" dirty="0" err="1"/>
              <a:t>ální</a:t>
            </a:r>
            <a:r>
              <a:rPr lang="cs-CZ" sz="1800" b="1" dirty="0"/>
              <a:t> dogma</a:t>
            </a:r>
            <a:r>
              <a:rPr lang="cs-CZ" sz="1800" dirty="0"/>
              <a:t>: </a:t>
            </a:r>
            <a:r>
              <a:rPr lang="cs-CZ" sz="1400" b="1" dirty="0"/>
              <a:t>DNA (gen) → transkripce → </a:t>
            </a:r>
            <a:r>
              <a:rPr lang="cs-CZ" sz="1400" b="1" dirty="0" err="1"/>
              <a:t>mRNA</a:t>
            </a:r>
            <a:r>
              <a:rPr lang="cs-CZ" sz="1400" b="1" dirty="0"/>
              <a:t> → translace → protein → uplatnění proteinu → dědičný znak</a:t>
            </a:r>
          </a:p>
          <a:p>
            <a:r>
              <a:rPr lang="cs-CZ" dirty="0"/>
              <a:t>Gen</a:t>
            </a:r>
          </a:p>
          <a:p>
            <a:r>
              <a:rPr lang="cs-CZ" dirty="0"/>
              <a:t>Znak </a:t>
            </a:r>
          </a:p>
          <a:p>
            <a:pPr>
              <a:buNone/>
            </a:pPr>
            <a:r>
              <a:rPr lang="cs-CZ" dirty="0"/>
              <a:t>           rozdělení dle uplatnění: Anatomicko-morfologické</a:t>
            </a:r>
          </a:p>
          <a:p>
            <a:pPr>
              <a:buNone/>
            </a:pPr>
            <a:r>
              <a:rPr lang="cs-CZ" dirty="0"/>
              <a:t>                                                  Fyziologické</a:t>
            </a:r>
          </a:p>
          <a:p>
            <a:pPr>
              <a:buNone/>
            </a:pPr>
            <a:r>
              <a:rPr lang="cs-CZ" dirty="0"/>
              <a:t>                                                  Psychologické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rozdělení dle měřitelnosti: Kvalitativní                                                 </a:t>
            </a:r>
          </a:p>
          <a:p>
            <a:pPr>
              <a:buNone/>
            </a:pPr>
            <a:r>
              <a:rPr lang="cs-CZ" dirty="0"/>
              <a:t>                                                     Kvantitativní </a:t>
            </a:r>
          </a:p>
          <a:p>
            <a:r>
              <a:rPr lang="cs-CZ" dirty="0"/>
              <a:t>Genotyp</a:t>
            </a:r>
          </a:p>
          <a:p>
            <a:r>
              <a:rPr lang="cs-CZ" dirty="0"/>
              <a:t>Fenotyp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45809B-E226-4DF0-8D49-8B59CF63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51"/>
    </mc:Choice>
    <mc:Fallback>
      <p:transition spd="slow" advTm="20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500" dirty="0"/>
              <a:t>Komplexní (multifaktoriální) dědičnost je výsledkem kombinace mnoha genetických a environmentálních faktorů, z nichž ne všechny jsou známy. </a:t>
            </a:r>
          </a:p>
          <a:p>
            <a:pPr algn="just"/>
            <a:r>
              <a:rPr lang="cs-CZ" sz="2500" dirty="0"/>
              <a:t>Žádný jednotlivý gen nebo faktor prostředí tedy nezpůsobuje komplexní onemocnění</a:t>
            </a:r>
          </a:p>
          <a:p>
            <a:pPr algn="just"/>
            <a:r>
              <a:rPr lang="cs-CZ" sz="2500" dirty="0"/>
              <a:t>Značné množství vrozených vad, stejně jako mnoho nemocí dospělého věku se dědí komplexně a vyskytují se alespoň u 1 z 1000 jedinců</a:t>
            </a:r>
          </a:p>
          <a:p>
            <a:pPr algn="just"/>
            <a:r>
              <a:rPr lang="cs-CZ" sz="2500" dirty="0"/>
              <a:t>Předvídat riziko výskytu komplexního onemocnění je obtížné, protože každý faktor přispívá jen malou částí k celkovému riziku vzniku nemoci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D2417D-0F81-46C8-99AD-41B70394C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9"/>
    </mc:Choice>
    <mc:Fallback>
      <p:transition spd="slow" advTm="4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A31E0E-DF2E-4DA8-BBA5-C4C170A4A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Choroby s komplexní dědičností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046C66-D6A8-4A14-9591-5A413452A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C79B66-87E4-439E-8669-32D4ED7F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8DCF502-D32F-4FAD-97C8-0B3630567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055688" cy="4139998"/>
          </a:xfrm>
        </p:spPr>
        <p:txBody>
          <a:bodyPr/>
          <a:lstStyle/>
          <a:p>
            <a:r>
              <a:rPr lang="cs-CZ" sz="2000" dirty="0" err="1"/>
              <a:t>Snustad</a:t>
            </a:r>
            <a:r>
              <a:rPr lang="cs-CZ" sz="2000" dirty="0"/>
              <a:t> P., </a:t>
            </a:r>
            <a:r>
              <a:rPr lang="cs-CZ" sz="2000" dirty="0" err="1"/>
              <a:t>Simmons</a:t>
            </a:r>
            <a:r>
              <a:rPr lang="cs-CZ" sz="2000" dirty="0"/>
              <a:t> M. I. </a:t>
            </a:r>
            <a:r>
              <a:rPr lang="cs-CZ" sz="2000" i="1" dirty="0"/>
              <a:t>Genetika</a:t>
            </a:r>
            <a:r>
              <a:rPr lang="cs-CZ" sz="2000" dirty="0"/>
              <a:t> Brno: MUNI, 2009, ISBN 978-80-210-4852-2</a:t>
            </a:r>
          </a:p>
          <a:p>
            <a:r>
              <a:rPr lang="cs-CZ" sz="2000" dirty="0" err="1"/>
              <a:t>Passarge</a:t>
            </a:r>
            <a:r>
              <a:rPr lang="cs-CZ" sz="2000" dirty="0"/>
              <a:t> E. Barevný atlas genetiky, 5. vydání Praha: </a:t>
            </a:r>
            <a:r>
              <a:rPr lang="cs-CZ" sz="2000" dirty="0" err="1"/>
              <a:t>Grada</a:t>
            </a:r>
            <a:r>
              <a:rPr lang="cs-CZ" sz="2000" dirty="0"/>
              <a:t>, 2019 ISBN 978-80-247-3099-8.</a:t>
            </a:r>
          </a:p>
          <a:p>
            <a:r>
              <a:rPr lang="cs-CZ" sz="2000" dirty="0" err="1"/>
              <a:t>Nussbaum</a:t>
            </a:r>
            <a:r>
              <a:rPr lang="cs-CZ" sz="2000" dirty="0"/>
              <a:t> R.I., </a:t>
            </a:r>
            <a:r>
              <a:rPr lang="cs-CZ" sz="2000" dirty="0" err="1"/>
              <a:t>McInnes</a:t>
            </a:r>
            <a:r>
              <a:rPr lang="cs-CZ" sz="2000" dirty="0"/>
              <a:t> R.R., </a:t>
            </a:r>
            <a:r>
              <a:rPr lang="cs-CZ" sz="2000" dirty="0" err="1"/>
              <a:t>Willard</a:t>
            </a:r>
            <a:r>
              <a:rPr lang="cs-CZ" sz="2000" dirty="0"/>
              <a:t> H.F. Klinická genetika, Thompson &amp; Thompson 6. vydání Praha: Triton, 2004 ISBN 88-7254-475-6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BC8E261-9FF4-49F8-9E0A-742570004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3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"/>
    </mc:Choice>
    <mc:Fallback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9B65AE-7E60-4F3C-9B40-3D3143549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00DC"/>
                </a:solidFill>
              </a:rPr>
              <a:t>Typy dědičnosti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61D8AE-9D0F-4FCE-A880-674E5ECB4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Dědičnost: </a:t>
            </a:r>
          </a:p>
          <a:p>
            <a:pPr>
              <a:buNone/>
            </a:pPr>
            <a:r>
              <a:rPr lang="cs-CZ" dirty="0"/>
              <a:t>                    </a:t>
            </a:r>
            <a:r>
              <a:rPr lang="cs-CZ" dirty="0" err="1"/>
              <a:t>Monogenní</a:t>
            </a:r>
            <a:endParaRPr lang="cs-CZ" dirty="0"/>
          </a:p>
          <a:p>
            <a:pPr>
              <a:buNone/>
            </a:pPr>
            <a:r>
              <a:rPr lang="cs-CZ" b="1" dirty="0"/>
              <a:t>                    Polygenní a komplexní (multifaktoriální)</a:t>
            </a:r>
          </a:p>
          <a:p>
            <a:pPr>
              <a:buNone/>
            </a:pPr>
            <a:endParaRPr lang="cs-CZ" b="1" dirty="0"/>
          </a:p>
          <a:p>
            <a:r>
              <a:rPr lang="cs-CZ" dirty="0"/>
              <a:t>Chromozomové aberace: </a:t>
            </a:r>
          </a:p>
          <a:p>
            <a:pPr>
              <a:buNone/>
            </a:pPr>
            <a:r>
              <a:rPr lang="cs-CZ" dirty="0"/>
              <a:t>                                           Numerické </a:t>
            </a:r>
          </a:p>
          <a:p>
            <a:pPr>
              <a:buNone/>
            </a:pPr>
            <a:r>
              <a:rPr lang="cs-CZ" dirty="0"/>
              <a:t>                                           Strukturální 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Mitochondriální dědičnost  (tzv. </a:t>
            </a:r>
            <a:r>
              <a:rPr lang="cs-CZ" dirty="0" err="1"/>
              <a:t>maternální</a:t>
            </a:r>
            <a:r>
              <a:rPr lang="cs-CZ" dirty="0"/>
              <a:t> dědičnost) </a:t>
            </a:r>
          </a:p>
          <a:p>
            <a:pPr>
              <a:buNone/>
            </a:pPr>
            <a:r>
              <a:rPr lang="cs-CZ" dirty="0"/>
              <a:t>                                 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99F065-7C16-4AAD-BC3D-93FBDA08C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58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21"/>
    </mc:Choice>
    <mc:Fallback>
      <p:transition spd="slow" advTm="22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Polygenní dědičnost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1222956" cy="4139998"/>
          </a:xfrm>
        </p:spPr>
        <p:txBody>
          <a:bodyPr/>
          <a:lstStyle/>
          <a:p>
            <a:r>
              <a:rPr lang="cs-CZ" dirty="0"/>
              <a:t>určená mnoha geny na různých </a:t>
            </a:r>
            <a:r>
              <a:rPr lang="cs-CZ" dirty="0" err="1"/>
              <a:t>lokusech</a:t>
            </a:r>
            <a:r>
              <a:rPr lang="cs-CZ" dirty="0"/>
              <a:t> s malými aditivními efekty </a:t>
            </a:r>
          </a:p>
          <a:p>
            <a:endParaRPr lang="cs-CZ" dirty="0"/>
          </a:p>
          <a:p>
            <a:r>
              <a:rPr lang="cs-CZ" dirty="0"/>
              <a:t>geny malého účinku označujeme jako minoritní geny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  CAVE: nezaměňovat za komplexní (multifaktoriální dědičnost)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D229B9-E816-4631-BADA-A93AA163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4"/>
    </mc:Choice>
    <mc:Fallback>
      <p:transition spd="slow" advTm="6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 – kardiovaskulární onemocnění: kombinace genetických faktorů a prostředí</a:t>
            </a:r>
            <a:br>
              <a:rPr lang="cs-CZ" dirty="0"/>
            </a:b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4273" y="1997800"/>
            <a:ext cx="3540961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E427E22-048A-42E1-B5CE-0C255A93BB2F}"/>
              </a:ext>
            </a:extLst>
          </p:cNvPr>
          <p:cNvSpPr/>
          <p:nvPr/>
        </p:nvSpPr>
        <p:spPr>
          <a:xfrm>
            <a:off x="4174273" y="6138000"/>
            <a:ext cx="4055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Zdroj obrázku: </a:t>
            </a:r>
            <a:r>
              <a:rPr lang="cs-CZ" sz="1600" dirty="0" err="1">
                <a:latin typeface="+mn-lt"/>
              </a:rPr>
              <a:t>Snustad</a:t>
            </a:r>
            <a:r>
              <a:rPr lang="cs-CZ" sz="1600" dirty="0">
                <a:latin typeface="+mn-lt"/>
              </a:rPr>
              <a:t> P., </a:t>
            </a:r>
            <a:r>
              <a:rPr lang="cs-CZ" sz="1600" dirty="0" err="1">
                <a:latin typeface="+mn-lt"/>
              </a:rPr>
              <a:t>Simmons</a:t>
            </a:r>
            <a:r>
              <a:rPr lang="cs-CZ" sz="1600" dirty="0">
                <a:latin typeface="+mn-lt"/>
              </a:rPr>
              <a:t> M. I. </a:t>
            </a:r>
            <a:r>
              <a:rPr lang="cs-CZ" sz="1600" i="1" dirty="0">
                <a:latin typeface="+mn-lt"/>
              </a:rPr>
              <a:t>Genetika</a:t>
            </a:r>
            <a:r>
              <a:rPr lang="cs-CZ" sz="1600" dirty="0">
                <a:latin typeface="+mn-lt"/>
              </a:rPr>
              <a:t> Brno: MUNI, 2009, s. 690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79FEE5-B5C6-4AA9-8D68-6FDB615AD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76"/>
    </mc:Choice>
    <mc:Fallback>
      <p:transition spd="slow" advTm="21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(multifaktoriální) dědičnost</a:t>
            </a:r>
            <a:br>
              <a:rPr lang="cs-CZ" dirty="0"/>
            </a:br>
            <a:r>
              <a:rPr lang="cs-CZ" dirty="0"/>
              <a:t>- historie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>
          <a:xfrm>
            <a:off x="720000" y="1701505"/>
            <a:ext cx="11189502" cy="4139998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Sir. Francis </a:t>
            </a:r>
            <a:r>
              <a:rPr lang="cs-CZ" dirty="0" err="1"/>
              <a:t>Galton</a:t>
            </a:r>
            <a:r>
              <a:rPr lang="cs-CZ" dirty="0"/>
              <a:t> (16. 2.1822 – 17. 1. 1911, *</a:t>
            </a:r>
            <a:r>
              <a:rPr lang="cs-CZ" sz="2000" dirty="0"/>
              <a:t>bratranec Charlese Darwina</a:t>
            </a:r>
            <a:r>
              <a:rPr lang="cs-CZ" dirty="0"/>
              <a:t>)</a:t>
            </a:r>
          </a:p>
          <a:p>
            <a:r>
              <a:rPr lang="cs-CZ" dirty="0"/>
              <a:t>první vědec studující multifaktoriální dědičnost</a:t>
            </a:r>
          </a:p>
        </p:txBody>
      </p:sp>
      <p:pic>
        <p:nvPicPr>
          <p:cNvPr id="3074" name="Picture 2" descr="Zobrazit zdrojový obrázek">
            <a:extLst>
              <a:ext uri="{FF2B5EF4-FFF2-40B4-BE49-F238E27FC236}">
                <a16:creationId xmlns:a16="http://schemas.microsoft.com/office/drawing/2014/main" id="{FE44B723-D6CA-4C66-9622-D9027A0C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36" y="3429000"/>
            <a:ext cx="2630405" cy="31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5DC510D-3E20-4613-ACB5-214615ACB0FA}"/>
              </a:ext>
            </a:extLst>
          </p:cNvPr>
          <p:cNvSpPr/>
          <p:nvPr/>
        </p:nvSpPr>
        <p:spPr>
          <a:xfrm>
            <a:off x="4742985" y="5895225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1A1A1A"/>
                </a:solidFill>
                <a:latin typeface="+mn-lt"/>
              </a:rPr>
              <a:t>Zdroj obrázku: Francis </a:t>
            </a:r>
            <a:r>
              <a:rPr lang="cs-CZ" sz="1600" dirty="0" err="1">
                <a:solidFill>
                  <a:srgbClr val="1A1A1A"/>
                </a:solidFill>
                <a:latin typeface="+mn-lt"/>
              </a:rPr>
              <a:t>Galton</a:t>
            </a:r>
            <a:r>
              <a:rPr lang="cs-CZ" sz="1600" dirty="0">
                <a:solidFill>
                  <a:srgbClr val="1A1A1A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1A1A1A"/>
                </a:solidFill>
                <a:latin typeface="+mn-lt"/>
              </a:rPr>
              <a:t>British</a:t>
            </a:r>
            <a:r>
              <a:rPr lang="cs-CZ" sz="1600" dirty="0">
                <a:solidFill>
                  <a:srgbClr val="1A1A1A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1A1A1A"/>
                </a:solidFill>
                <a:latin typeface="+mn-lt"/>
              </a:rPr>
              <a:t>scientist</a:t>
            </a:r>
            <a:r>
              <a:rPr lang="cs-CZ" sz="1600" dirty="0">
                <a:solidFill>
                  <a:srgbClr val="1A1A1A"/>
                </a:solidFill>
                <a:latin typeface="+mn-lt"/>
              </a:rPr>
              <a:t>           In </a:t>
            </a:r>
            <a:r>
              <a:rPr lang="cs-CZ" sz="1600" dirty="0">
                <a:latin typeface="+mn-lt"/>
                <a:hlinkClick r:id="rId5"/>
              </a:rPr>
              <a:t>Francis </a:t>
            </a:r>
            <a:r>
              <a:rPr lang="cs-CZ" sz="1600" dirty="0" err="1">
                <a:latin typeface="+mn-lt"/>
                <a:hlinkClick r:id="rId5"/>
              </a:rPr>
              <a:t>Galton</a:t>
            </a:r>
            <a:r>
              <a:rPr lang="cs-CZ" sz="1600" dirty="0">
                <a:latin typeface="+mn-lt"/>
                <a:hlinkClick r:id="rId5"/>
              </a:rPr>
              <a:t> | </a:t>
            </a:r>
            <a:r>
              <a:rPr lang="cs-CZ" sz="1600" dirty="0" err="1">
                <a:latin typeface="+mn-lt"/>
                <a:hlinkClick r:id="rId5"/>
              </a:rPr>
              <a:t>Biography</a:t>
            </a:r>
            <a:r>
              <a:rPr lang="cs-CZ" sz="1600" dirty="0">
                <a:latin typeface="+mn-lt"/>
                <a:hlinkClick r:id="rId5"/>
              </a:rPr>
              <a:t>, </a:t>
            </a:r>
            <a:r>
              <a:rPr lang="cs-CZ" sz="1600" dirty="0" err="1">
                <a:latin typeface="+mn-lt"/>
                <a:hlinkClick r:id="rId5"/>
              </a:rPr>
              <a:t>Travels</a:t>
            </a:r>
            <a:r>
              <a:rPr lang="cs-CZ" sz="1600" dirty="0">
                <a:latin typeface="+mn-lt"/>
                <a:hlinkClick r:id="rId5"/>
              </a:rPr>
              <a:t>, &amp; </a:t>
            </a:r>
            <a:r>
              <a:rPr lang="cs-CZ" sz="1600" dirty="0" err="1">
                <a:latin typeface="+mn-lt"/>
                <a:hlinkClick r:id="rId5"/>
              </a:rPr>
              <a:t>Eugenics</a:t>
            </a:r>
            <a:r>
              <a:rPr lang="cs-CZ" sz="1600" dirty="0">
                <a:latin typeface="+mn-lt"/>
                <a:hlinkClick r:id="rId5"/>
              </a:rPr>
              <a:t> | </a:t>
            </a:r>
            <a:r>
              <a:rPr lang="cs-CZ" sz="1600" dirty="0" err="1">
                <a:latin typeface="+mn-lt"/>
                <a:hlinkClick r:id="rId5"/>
              </a:rPr>
              <a:t>Britannica</a:t>
            </a:r>
            <a:endParaRPr lang="cs-CZ" sz="1600" b="0" i="0" dirty="0">
              <a:solidFill>
                <a:srgbClr val="1A1A1A"/>
              </a:solidFill>
              <a:effectLst/>
              <a:latin typeface="+mn-lt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A7652B8-7A33-4EBC-B59F-C803B8B1A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84"/>
    </mc:Choice>
    <mc:Fallback>
      <p:transition spd="slow" advTm="3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(multifaktoriální) dědičnost</a:t>
            </a:r>
            <a:br>
              <a:rPr lang="cs-CZ" dirty="0"/>
            </a:br>
            <a:r>
              <a:rPr lang="cs-CZ" dirty="0"/>
              <a:t>- definice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polygenní, ovlivněná genovým pozadím (prenatálním i postnatálním prostředím jednotlivce)</a:t>
            </a:r>
          </a:p>
          <a:p>
            <a:endParaRPr lang="cs-CZ" dirty="0"/>
          </a:p>
          <a:p>
            <a:r>
              <a:rPr lang="cs-CZ" dirty="0"/>
              <a:t>Choroby s komplexní dědičností jsou nemoci způsobené kombinací genetických, epigenetických a environmentálních faktorů</a:t>
            </a:r>
          </a:p>
          <a:p>
            <a:endParaRPr lang="cs-CZ" sz="3200" b="1" baseline="-25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CCC1336-0B5D-4D2D-82D5-7E10B7CD5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58"/>
    </mc:Choice>
    <mc:Fallback>
      <p:transition spd="slow" advTm="3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err="1"/>
              <a:t>Gaussova</a:t>
            </a:r>
            <a:r>
              <a:rPr lang="cs-CZ" dirty="0"/>
              <a:t> křivka – projev znaku v generaci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Variabilita fenotypu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Celková variabilita fenotypu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29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13785" y="2062977"/>
            <a:ext cx="5682215" cy="324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8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>
              <a:buNone/>
            </a:pPr>
            <a:endParaRPr lang="cs-CZ" sz="5400" b="1" dirty="0"/>
          </a:p>
          <a:p>
            <a:pPr>
              <a:buNone/>
            </a:pPr>
            <a:endParaRPr lang="cs-CZ" sz="5400" b="1" dirty="0"/>
          </a:p>
          <a:p>
            <a:pPr>
              <a:buNone/>
            </a:pPr>
            <a:endParaRPr lang="cs-CZ" sz="5400" b="1" dirty="0"/>
          </a:p>
          <a:p>
            <a:pPr>
              <a:buNone/>
            </a:pPr>
            <a:endParaRPr lang="cs-CZ" sz="5400" b="1" dirty="0"/>
          </a:p>
          <a:p>
            <a:pPr>
              <a:buNone/>
            </a:pPr>
            <a:r>
              <a:rPr lang="cs-CZ" sz="4000" b="1" dirty="0"/>
              <a:t>V</a:t>
            </a:r>
            <a:r>
              <a:rPr lang="cs-CZ" sz="4000" b="1" baseline="-25000" dirty="0"/>
              <a:t>P</a:t>
            </a:r>
            <a:r>
              <a:rPr lang="cs-CZ" sz="4000" b="1" dirty="0"/>
              <a:t> = V</a:t>
            </a:r>
            <a:r>
              <a:rPr lang="cs-CZ" sz="4000" b="1" baseline="-25000" dirty="0"/>
              <a:t>G</a:t>
            </a:r>
            <a:r>
              <a:rPr lang="cs-CZ" sz="4000" b="1" dirty="0"/>
              <a:t> + V</a:t>
            </a:r>
            <a:r>
              <a:rPr lang="cs-CZ" sz="4000" b="1" baseline="-25000" dirty="0"/>
              <a:t>E</a:t>
            </a:r>
            <a:r>
              <a:rPr lang="cs-CZ" sz="4000" b="1" dirty="0"/>
              <a:t> + V</a:t>
            </a:r>
            <a:r>
              <a:rPr lang="cs-CZ" sz="4000" b="1" baseline="-25000" dirty="0"/>
              <a:t>GE</a:t>
            </a:r>
            <a:r>
              <a:rPr lang="cs-CZ" sz="4000" b="1" dirty="0"/>
              <a:t> </a:t>
            </a:r>
            <a:endParaRPr lang="cs-CZ" sz="4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F2617C3-59F2-4620-95E6-7E35E34FB9F8}"/>
              </a:ext>
            </a:extLst>
          </p:cNvPr>
          <p:cNvSpPr/>
          <p:nvPr/>
        </p:nvSpPr>
        <p:spPr>
          <a:xfrm>
            <a:off x="377452" y="5331166"/>
            <a:ext cx="7171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+mn-lt"/>
              </a:rPr>
              <a:t>Zdroj obrázku: </a:t>
            </a:r>
            <a:r>
              <a:rPr lang="cs-CZ" sz="1600" dirty="0" err="1">
                <a:latin typeface="+mn-lt"/>
              </a:rPr>
              <a:t>Snustad</a:t>
            </a:r>
            <a:r>
              <a:rPr lang="cs-CZ" sz="1600" dirty="0">
                <a:latin typeface="+mn-lt"/>
              </a:rPr>
              <a:t> P., </a:t>
            </a:r>
            <a:r>
              <a:rPr lang="cs-CZ" sz="1600" dirty="0" err="1">
                <a:latin typeface="+mn-lt"/>
              </a:rPr>
              <a:t>Simmons</a:t>
            </a:r>
            <a:r>
              <a:rPr lang="cs-CZ" sz="1600" dirty="0">
                <a:latin typeface="+mn-lt"/>
              </a:rPr>
              <a:t> M. I. </a:t>
            </a:r>
            <a:r>
              <a:rPr lang="cs-CZ" sz="1600" i="1" dirty="0">
                <a:latin typeface="+mn-lt"/>
              </a:rPr>
              <a:t>Genetika</a:t>
            </a:r>
            <a:r>
              <a:rPr lang="cs-CZ" sz="1600" dirty="0">
                <a:latin typeface="+mn-lt"/>
              </a:rPr>
              <a:t> Brno: MUNI, 2009, s. 693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BD6FFA2-8E39-47D1-94E2-41748506E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42"/>
    </mc:Choice>
    <mc:Fallback>
      <p:transition spd="slow" advTm="10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2 Učení [2020101206434667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1290</TotalTime>
  <Words>1838</Words>
  <Application>Microsoft Office PowerPoint</Application>
  <PresentationFormat>Širokoúhlá obrazovka</PresentationFormat>
  <Paragraphs>336</Paragraphs>
  <Slides>31</Slides>
  <Notes>3</Notes>
  <HiddenSlides>0</HiddenSlides>
  <MMClips>31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Tahoma</vt:lpstr>
      <vt:lpstr>Times New Roman</vt:lpstr>
      <vt:lpstr>Wingdings</vt:lpstr>
      <vt:lpstr>Prezentace_MU_CZ</vt:lpstr>
      <vt:lpstr>Choroby s komplexní dědičností </vt:lpstr>
      <vt:lpstr>Úvod</vt:lpstr>
      <vt:lpstr>Základní definice</vt:lpstr>
      <vt:lpstr>Typy dědičnosti</vt:lpstr>
      <vt:lpstr>Polygenní dědičnost</vt:lpstr>
      <vt:lpstr>Kazuistika – kardiovaskulární onemocnění: kombinace genetických faktorů a prostředí </vt:lpstr>
      <vt:lpstr>Komplexní (multifaktoriální) dědičnost - historie</vt:lpstr>
      <vt:lpstr>Komplexní (multifaktoriální) dědičnost - definice</vt:lpstr>
      <vt:lpstr>Variabilita fenotypu</vt:lpstr>
      <vt:lpstr>Environmentální faktory ovlivňující komplexní dědičnost</vt:lpstr>
      <vt:lpstr>Charakteristické znaky komplexní dědičnosti</vt:lpstr>
      <vt:lpstr>Anatomické a fyziologické znaky děděné polygenním způsobem</vt:lpstr>
      <vt:lpstr>Co je typické pro komplexní (multifaktoriální) choroby?</vt:lpstr>
      <vt:lpstr>Genetické poradenství u rodin s výskytem komplexních (multifaktoriálních) nemocí</vt:lpstr>
      <vt:lpstr>Přehled vybraných nemocí s komplexní (multifaktoriální) dědičností</vt:lpstr>
      <vt:lpstr>Studium monozygotních a dizygotních  dvojčat – hodnoty shody</vt:lpstr>
      <vt:lpstr>Studium dvojčat – další nemoci se silnou genetickou složkou</vt:lpstr>
      <vt:lpstr>Vrozená luxace kyčlí</vt:lpstr>
      <vt:lpstr>Riziko rekurence vrozené luxace kyčlí v rodině</vt:lpstr>
      <vt:lpstr>Vrozené kardiální vady</vt:lpstr>
      <vt:lpstr>Rozdělení vrozených kardiálních vad</vt:lpstr>
      <vt:lpstr>Fallotova tetralogie</vt:lpstr>
      <vt:lpstr>Riziko opakování vrozené kardiální vady        v rodině</vt:lpstr>
      <vt:lpstr>Rozštěpy rtu a/nebo patra (CLP)</vt:lpstr>
      <vt:lpstr>Rozštěpy rtu a/nebo patra (CLP)</vt:lpstr>
      <vt:lpstr>Riziko opakování rozštěpové vady rtu (CL) / patra (CP) rodině</vt:lpstr>
      <vt:lpstr>Rozštěpy neurální trubice (NTD)</vt:lpstr>
      <vt:lpstr>Riziko opakování rozštěpu neurální trubice (NTD)</vt:lpstr>
      <vt:lpstr>Vrozená pylorostenóza</vt:lpstr>
      <vt:lpstr>Závěr</vt:lpstr>
      <vt:lpstr>Literatura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Natália Beharková</cp:lastModifiedBy>
  <cp:revision>175</cp:revision>
  <cp:lastPrinted>1601-01-01T00:00:00Z</cp:lastPrinted>
  <dcterms:created xsi:type="dcterms:W3CDTF">2020-10-04T13:35:14Z</dcterms:created>
  <dcterms:modified xsi:type="dcterms:W3CDTF">2020-11-29T16:57:21Z</dcterms:modified>
</cp:coreProperties>
</file>