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80" r:id="rId2"/>
    <p:sldId id="618" r:id="rId3"/>
    <p:sldId id="677" r:id="rId4"/>
    <p:sldId id="622" r:id="rId5"/>
    <p:sldId id="662" r:id="rId6"/>
    <p:sldId id="675" r:id="rId7"/>
    <p:sldId id="663" r:id="rId8"/>
    <p:sldId id="664" r:id="rId9"/>
    <p:sldId id="676" r:id="rId10"/>
    <p:sldId id="665" r:id="rId11"/>
    <p:sldId id="667" r:id="rId12"/>
    <p:sldId id="668" r:id="rId13"/>
    <p:sldId id="619" r:id="rId14"/>
    <p:sldId id="620" r:id="rId15"/>
    <p:sldId id="678" r:id="rId16"/>
    <p:sldId id="670" r:id="rId17"/>
    <p:sldId id="671" r:id="rId18"/>
    <p:sldId id="672" r:id="rId19"/>
    <p:sldId id="656" r:id="rId20"/>
    <p:sldId id="623" r:id="rId21"/>
    <p:sldId id="679" r:id="rId22"/>
  </p:sldIdLst>
  <p:sldSz cx="12192000" cy="6858000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  <a:srgbClr val="FF0000"/>
    <a:srgbClr val="660033"/>
    <a:srgbClr val="FFCC00"/>
    <a:srgbClr val="FFCCFF"/>
    <a:srgbClr val="99FF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52" autoAdjust="0"/>
    <p:restoredTop sz="99885" autoAdjust="0"/>
  </p:normalViewPr>
  <p:slideViewPr>
    <p:cSldViewPr>
      <p:cViewPr varScale="1">
        <p:scale>
          <a:sx n="118" d="100"/>
          <a:sy n="118" d="100"/>
        </p:scale>
        <p:origin x="102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6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FBC527-75EE-4C89-86E0-21FA755537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14BBF-2FFB-4A6E-B0F2-F0300C0E4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303ABC-6DDC-4B64-AA65-65D0070355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B9E488C-DCCD-4A7A-BEF4-4EB92734D51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E2C6F0-0233-4D1A-B8D5-20020E93F7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80298F4-9E79-4836-8EB9-93A3B76A9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7105AD-82FA-4370-AE45-7158DE50C8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62992F8-3F76-4E82-8C28-CD970E440A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84C350-CF01-492D-803F-BADF9EE82E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3CEECF5-0880-4EE0-A063-630B6E9BC8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056D70-07B3-4113-AB25-90B6CD878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890D31-2EB2-4AD2-86B0-BC33048AE1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391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99410637-67F3-4EC3-BAFE-4C865EB4F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B65BA6EE-876F-4899-9913-BB44F037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F322B938-1221-441A-AAC0-0395D481A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A42D0F2-F0B6-4DFC-BDD6-28A64334B0FD}" type="slidenum">
              <a:rPr lang="cs-CZ" altLang="cs-CZ" smtClean="0">
                <a:solidFill>
                  <a:schemeClr val="tx1"/>
                </a:solidFill>
              </a:rPr>
              <a:pPr/>
              <a:t>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5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E780BB6B-0B9E-45DD-A32D-E89A5DE33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ABA9740E-232C-4C9E-9C60-EE55591A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70B36A23-E667-4EF2-BEAD-42872885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DC63856-8FD5-4D61-BF53-B29455DFA59B}" type="slidenum">
              <a:rPr lang="cs-CZ" altLang="cs-CZ" smtClean="0">
                <a:solidFill>
                  <a:schemeClr val="tx1"/>
                </a:solidFill>
              </a:rPr>
              <a:pPr/>
              <a:t>10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49CEF025-0CF7-4670-83F9-F94CAC02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0D49C98D-8457-410D-95DD-4E67ED5E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8048834A-16CB-45DB-B0B3-D23E7C2A7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238C27D-A2B7-4CE4-9005-1E4E9FD2E9E0}" type="slidenum">
              <a:rPr lang="cs-CZ" altLang="cs-CZ" smtClean="0">
                <a:solidFill>
                  <a:schemeClr val="tx1"/>
                </a:solidFill>
              </a:rPr>
              <a:pPr/>
              <a:t>11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C4D27DB7-2324-4A7E-BDFD-434F86E68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60DB9509-0C34-4A14-9E89-0720A2AF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4183E494-F395-4647-B0CA-015D17CB3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33330A9-379F-41E3-BC05-A21A74BFA31C}" type="slidenum">
              <a:rPr lang="cs-CZ" altLang="cs-CZ" smtClean="0">
                <a:solidFill>
                  <a:schemeClr val="tx1"/>
                </a:solidFill>
              </a:rPr>
              <a:pPr/>
              <a:t>12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905EAE86-9C8B-40AE-A5C4-89CB186D5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67882D88-E206-4AE9-AF84-C7EAB024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96735B2A-C7A7-4ABC-85E0-02593E7F5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499B7D17-C7D4-43B0-9825-5DBCD8C166E3}" type="slidenum">
              <a:rPr lang="cs-CZ" altLang="cs-CZ" smtClean="0">
                <a:solidFill>
                  <a:schemeClr val="tx1"/>
                </a:solidFill>
              </a:rPr>
              <a:pPr/>
              <a:t>13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C89FA028-E1CE-44F4-B05C-5772F3BEC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57F09270-F3DB-4F1F-9D45-23D14CE6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5454E9E-68BE-4BCF-9F62-2CA27CB05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1222C04-AB4E-41EF-AC94-11FE0A22E6AE}" type="slidenum">
              <a:rPr lang="cs-CZ" altLang="cs-CZ" smtClean="0">
                <a:solidFill>
                  <a:schemeClr val="tx1"/>
                </a:solidFill>
              </a:rPr>
              <a:pPr/>
              <a:t>14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2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659C8E74-57FF-477C-89D5-0799C7CC2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F8630236-FAFB-4CCC-923A-C380A7FF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4830AEC7-4BA1-4C8E-A5D6-109FA195B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C739992-8BBD-4E35-B91A-2DD79E9BBB0E}" type="slidenum">
              <a:rPr lang="cs-CZ" altLang="cs-CZ" smtClean="0">
                <a:solidFill>
                  <a:schemeClr val="tx1"/>
                </a:solidFill>
              </a:rPr>
              <a:pPr/>
              <a:t>15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AA7F48FC-B2FA-4028-B99E-04008A24D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340FD2F-400F-4234-B2F6-8972EB3F7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D897BBB8-536D-47DC-A75B-E3F869BEE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F59FEB8-6584-4F85-8BE2-6428862BB381}" type="slidenum">
              <a:rPr lang="cs-CZ" altLang="cs-CZ" smtClean="0">
                <a:solidFill>
                  <a:schemeClr val="tx1"/>
                </a:solidFill>
              </a:rPr>
              <a:pPr/>
              <a:t>16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10711DC-B0C0-4669-972D-F6C1F2DD6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BE53BBC9-E9F3-4CEB-816C-70CCBC19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5CC46835-4A9F-4CF9-8912-EA37E10DF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EDAAABA-6685-438F-AB17-58BB245E7B28}" type="slidenum">
              <a:rPr lang="cs-CZ" altLang="cs-CZ" smtClean="0">
                <a:solidFill>
                  <a:schemeClr val="tx1"/>
                </a:solidFill>
              </a:rPr>
              <a:pPr/>
              <a:t>17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8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BEBE7CB2-5A81-484E-AC0E-DE0FB7CAF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A509B32B-00F8-422E-AFBB-90F4C736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E7557428-900D-45C8-8196-8F06ED1B8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4CBF69E-80D0-4F73-9613-F448EE1D414B}" type="slidenum">
              <a:rPr lang="cs-CZ" altLang="cs-CZ" smtClean="0">
                <a:solidFill>
                  <a:schemeClr val="tx1"/>
                </a:solidFill>
              </a:rPr>
              <a:pPr/>
              <a:t>18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EE1EBDC2-46F7-4911-904B-F5F6D04AC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8DD65769-08ED-42EF-9565-8C10CE88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62EEEF71-13A5-454E-895F-1302ABEF7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6539B8C6-B1C4-43CB-929F-CCDE87B8A3F3}" type="slidenum">
              <a:rPr lang="cs-CZ" altLang="cs-CZ" smtClean="0">
                <a:solidFill>
                  <a:schemeClr val="tx1"/>
                </a:solidFill>
              </a:rPr>
              <a:pPr/>
              <a:t>19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376D3ED0-69C4-4402-8FBE-C561D5BE4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52A3EC86-13A6-4CA0-B1E4-D50F3CA1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76EB584F-329B-4F8A-A6DC-83B065DFB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D686CE08-8530-42F0-83CE-B7762DBC65C8}" type="slidenum">
              <a:rPr lang="cs-CZ" altLang="cs-CZ" smtClean="0">
                <a:solidFill>
                  <a:schemeClr val="tx1"/>
                </a:solidFill>
              </a:rPr>
              <a:pPr/>
              <a:t>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AE8753AC-77BD-4E9B-A931-B01087834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57F0BBC7-CC7C-4453-9DF0-9DC3AAAB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7A190541-C4D4-493C-990A-E1BB1C0ED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81C0630-E801-49AF-8FC1-B33B8812C0D0}" type="slidenum">
              <a:rPr lang="cs-CZ" altLang="cs-CZ" smtClean="0">
                <a:solidFill>
                  <a:schemeClr val="tx1"/>
                </a:solidFill>
              </a:rPr>
              <a:pPr/>
              <a:t>20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38B45542-C7C8-4DC5-970F-032928C80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80B112AC-74DF-4766-A7E0-0C40CD87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529713AA-4DC6-441B-AFBA-8A45DDC24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CF67E8F-A102-4935-9DB7-51EADB23CC58}" type="slidenum">
              <a:rPr lang="cs-CZ" altLang="cs-CZ" smtClean="0">
                <a:solidFill>
                  <a:schemeClr val="tx1"/>
                </a:solidFill>
              </a:rPr>
              <a:pPr/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FC83FE76-9837-49EA-9AFA-75B95E815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5D4CB6ED-2427-40A9-8B9F-7AC01637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E21176F8-ED61-4B43-BFAF-538F247EE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E1EB3265-8256-49D0-B4B7-4EF2730CA629}" type="slidenum">
              <a:rPr lang="cs-CZ" altLang="cs-CZ" smtClean="0">
                <a:solidFill>
                  <a:schemeClr val="tx1"/>
                </a:solidFill>
              </a:rPr>
              <a:pPr/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D5393A66-2D71-432F-8F67-795E8DE33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3ABF9AA8-BDB4-46A3-9B8D-26DC9EF27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F1759EE8-93A9-4E93-BB0C-F9ECF76CD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F6F9295E-42EA-4267-905A-CF052E6DC60F}" type="slidenum">
              <a:rPr lang="cs-CZ" altLang="cs-CZ" smtClean="0">
                <a:solidFill>
                  <a:schemeClr val="tx1"/>
                </a:solidFill>
              </a:rPr>
              <a:pPr/>
              <a:t>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AEBA894C-2F58-4ECD-8611-95ED265E4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B5521D6-820F-4097-9026-BDBD0C8A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96C7D73-2BCC-4F78-95A4-884B5AC87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87DF9E6-6117-42C1-831C-765D029BEDE0}" type="slidenum">
              <a:rPr lang="cs-CZ" altLang="cs-CZ" smtClean="0">
                <a:solidFill>
                  <a:schemeClr val="tx1"/>
                </a:solidFill>
              </a:rPr>
              <a:pPr/>
              <a:t>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A66F0F26-F416-4DB6-A491-FB2554AF6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EAF16987-6EB7-4EB9-A695-86B6C90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B3F8F60-3B71-4618-9456-481565F58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04FCA933-4C3F-4605-B873-A752B952BF9D}" type="slidenum">
              <a:rPr lang="cs-CZ" altLang="cs-CZ" smtClean="0">
                <a:solidFill>
                  <a:schemeClr val="tx1"/>
                </a:solidFill>
              </a:rPr>
              <a:pPr/>
              <a:t>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33B223EB-138A-4C10-A1FD-370604BB5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96399CA-3BA7-4970-B959-FFA491AE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EF60DA44-D902-4FA5-9EAA-853A88BF3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2C02ADE3-9A7D-43FB-AD58-0D3105D6A884}" type="slidenum">
              <a:rPr lang="cs-CZ" altLang="cs-CZ" smtClean="0">
                <a:solidFill>
                  <a:schemeClr val="tx1"/>
                </a:solidFill>
              </a:rPr>
              <a:pPr/>
              <a:t>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9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737C7D14-901B-490C-BEF4-294006A22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1EECD694-50B9-4BFF-BC1A-606EFF6D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66256299-9D27-44EE-99A9-201BE613A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329AEF14-F432-4435-80AD-BE5C3EB21085}" type="slidenum">
              <a:rPr lang="cs-CZ" altLang="cs-CZ" smtClean="0">
                <a:solidFill>
                  <a:schemeClr val="tx1"/>
                </a:solidFill>
              </a:rPr>
              <a:pPr/>
              <a:t>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1DE381-A67D-4F7D-BDE8-E56E027C48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0B20-964A-43F5-8831-E5CCAF2673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76351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F79F9-29CC-4ADA-BECB-1D66F3ED42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FFF7-AE1D-491C-B5E4-8A71933FD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5407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4" y="260351"/>
            <a:ext cx="2783417" cy="58658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7051" y="260351"/>
            <a:ext cx="8151283" cy="58658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7FB944-FF9C-49AF-BF32-B5286B7CF1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2FF9-355C-4666-87E9-E36DFEC2E6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281382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EBF8F2-BDFB-4D28-861B-C1889BC827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405B-2FD8-43DA-88FF-77B738CC6F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72491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613C8C-3386-44A5-A47B-C5E7268646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E572-7307-4BFB-995C-E566DFC2CB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831472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2B5D76-F228-4218-B99D-C39C4A5E24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0923-83F5-434F-A6AF-3847AD700E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6094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A38A-575C-4B63-8AE3-509CD8F359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5432-2512-4DE5-B188-5EA080DE7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21199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3CDE78D-438A-4792-A7D6-530DAD9877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F55B-D20A-4FFB-AD00-2AACF82ABB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92075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4F3A93E-731C-4050-B9BF-499EAF296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38A-DA92-43CA-A66D-DBD64F19A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822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7F4033-D573-4099-8657-7FFC19A9E8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F5B1-4528-4E8E-9864-29D6D75E17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96062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1E3AEE-159B-49A8-BFCD-2C657A10AD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F24C-A158-42AA-8493-4FB1F3C71D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4140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G_obloha">
            <a:extLst>
              <a:ext uri="{FF2B5EF4-FFF2-40B4-BE49-F238E27FC236}">
                <a16:creationId xmlns:a16="http://schemas.microsoft.com/office/drawing/2014/main" id="{4A59A255-C77A-4669-A84B-AC85E0525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40D0961-9043-4738-A37F-A3373E6B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1137900" cy="1008063"/>
          </a:xfrm>
          <a:prstGeom prst="rect">
            <a:avLst/>
          </a:prstGeom>
          <a:solidFill>
            <a:srgbClr val="599ADB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791586-C716-4034-8595-772F588B2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3"/>
            <a:ext cx="10972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E1E337-BCBD-4734-B3E2-B678EAF229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1341438"/>
            <a:ext cx="781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241279-6927-4F77-BC26-617EB0B677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9" descr="dnbrno">
            <a:extLst>
              <a:ext uri="{FF2B5EF4-FFF2-40B4-BE49-F238E27FC236}">
                <a16:creationId xmlns:a16="http://schemas.microsoft.com/office/drawing/2014/main" id="{8987EAE0-E64A-4324-A2E5-162D55E92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6311900"/>
            <a:ext cx="126153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MU">
            <a:extLst>
              <a:ext uri="{FF2B5EF4-FFF2-40B4-BE49-F238E27FC236}">
                <a16:creationId xmlns:a16="http://schemas.microsoft.com/office/drawing/2014/main" id="{BB554E0E-704B-44CF-B083-893FC5300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18" y="6291263"/>
            <a:ext cx="67733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>
            <a:extLst>
              <a:ext uri="{FF2B5EF4-FFF2-40B4-BE49-F238E27FC236}">
                <a16:creationId xmlns:a16="http://schemas.microsoft.com/office/drawing/2014/main" id="{12C5B1E8-9D16-4E30-94B2-46891DAE27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27352" y="6299201"/>
            <a:ext cx="622723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>
                <a:solidFill>
                  <a:schemeClr val="tx1"/>
                </a:solidFill>
                <a:latin typeface="Times New Roman" pitchFamily="18" charset="0"/>
              </a:rPr>
              <a:t>Vytvořilo Oddělení lékařské genetiky FN Brno 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DD708CBA-4F82-4F8B-9849-23AB169FDA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8" y="6237288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Obrázek 2">
            <a:extLst>
              <a:ext uri="{FF2B5EF4-FFF2-40B4-BE49-F238E27FC236}">
                <a16:creationId xmlns:a16="http://schemas.microsoft.com/office/drawing/2014/main" id="{7D1956F8-5B37-4F9C-A582-BE6D0F514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6381751"/>
            <a:ext cx="134831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Obrázek 3">
            <a:extLst>
              <a:ext uri="{FF2B5EF4-FFF2-40B4-BE49-F238E27FC236}">
                <a16:creationId xmlns:a16="http://schemas.microsoft.com/office/drawing/2014/main" id="{7F041043-B38E-4761-8953-9B353D9DAFA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6311901"/>
            <a:ext cx="101388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1.wma"/><Relationship Id="rId7" Type="http://schemas.openxmlformats.org/officeDocument/2006/relationships/oleObject" Target="../embeddings/oleObject1.bin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t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C7275A-3ADF-42E8-96D6-F26C1F8ACC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7" y="1258890"/>
            <a:ext cx="8532813" cy="259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V</a:t>
            </a:r>
            <a:r>
              <a:rPr lang="cs-CZ" altLang="cs-CZ" dirty="0" smtClean="0"/>
              <a:t>yužití konvenčního barvení v praxi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získané chromosomové abnormality</a:t>
            </a:r>
            <a:endParaRPr lang="en-US" altLang="cs-CZ" sz="4000" dirty="0"/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430B2565-0068-4DF1-A477-EB91B54DEEC1}"/>
              </a:ext>
            </a:extLst>
          </p:cNvPr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524001" y="5607051"/>
          <a:ext cx="87313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Graf" r:id="rId7" imgW="2009783" imgH="914448" progId="MSGraph.Chart.8">
                  <p:embed followColorScheme="full"/>
                </p:oleObj>
              </mc:Choice>
              <mc:Fallback>
                <p:oleObj name="Graf" r:id="rId7" imgW="2009783" imgH="914448" progId="MSGraph.Chart.8">
                  <p:embed followColorScheme="full"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430B2565-0068-4DF1-A477-EB91B54DEE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607051"/>
                        <a:ext cx="87313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1">
            <a:extLst>
              <a:ext uri="{FF2B5EF4-FFF2-40B4-BE49-F238E27FC236}">
                <a16:creationId xmlns:a16="http://schemas.microsoft.com/office/drawing/2014/main" id="{FEBD8494-2C72-437E-B6D0-7FAC8B1F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63" y="4602957"/>
            <a:ext cx="287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zpracovala Mgr. Navaříková</a:t>
            </a:r>
          </a:p>
        </p:txBody>
      </p:sp>
      <p:sp>
        <p:nvSpPr>
          <p:cNvPr id="15365" name="Text Box 8">
            <a:extLst>
              <a:ext uri="{FF2B5EF4-FFF2-40B4-BE49-F238E27FC236}">
                <a16:creationId xmlns:a16="http://schemas.microsoft.com/office/drawing/2014/main" id="{E7302111-BCDC-4E7E-A5F4-0BDA77C2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63" y="4077072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vytvořilo CMBG FN Brno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5340"/>
      </p:ext>
    </p:extLst>
  </p:cSld>
  <p:clrMapOvr>
    <a:masterClrMapping/>
  </p:clrMapOvr>
  <p:transition advTm="5005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4DF9386-AE81-4071-A25F-145800CC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005263"/>
            <a:ext cx="5184775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25D5EC4-D892-4625-8974-F51E7AEB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933826"/>
            <a:ext cx="5184775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4259DE7-7F92-4887-A41A-EACB2DAE8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107" y="404664"/>
            <a:ext cx="10272711" cy="16564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r>
              <a:rPr lang="cs-CZ" altLang="cs-CZ" sz="2800" smtClean="0"/>
              <a:t>ABERACE </a:t>
            </a:r>
            <a:r>
              <a:rPr lang="cs-CZ" altLang="cs-CZ" sz="2800"/>
              <a:t>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77BF300-7E67-46D5-A561-288AB128B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1628775"/>
            <a:ext cx="8397875" cy="38814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sz="3200" u="sng"/>
          </a:p>
          <a:p>
            <a:pPr eaLnBrk="1" hangingPunct="1"/>
            <a:r>
              <a:rPr lang="cs-CZ" altLang="cs-CZ" sz="2400" b="1"/>
              <a:t>chromosomové zlomy - chrb</a:t>
            </a:r>
            <a:r>
              <a:rPr lang="cs-CZ" altLang="cs-CZ" sz="1600" b="1"/>
              <a:t> (chromosome break)</a:t>
            </a:r>
            <a:r>
              <a:rPr lang="cs-CZ" altLang="cs-CZ" sz="2400"/>
              <a:t>, oddělení </a:t>
            </a:r>
            <a:r>
              <a:rPr lang="cs-CZ" altLang="cs-CZ" sz="2400" b="1"/>
              <a:t>párových</a:t>
            </a:r>
            <a:r>
              <a:rPr lang="cs-CZ" altLang="cs-CZ" sz="2400"/>
              <a:t> </a:t>
            </a:r>
            <a:r>
              <a:rPr lang="cs-CZ" altLang="cs-CZ" sz="2400" b="1"/>
              <a:t>fragmentů (DF)-</a:t>
            </a:r>
            <a:r>
              <a:rPr lang="cs-CZ" altLang="cs-CZ" sz="3200" b="1"/>
              <a:t> </a:t>
            </a:r>
            <a:r>
              <a:rPr lang="cs-CZ" altLang="cs-CZ" sz="1600"/>
              <a:t>úplné přerušení obou chromatid, pravděpodobně koncová delece (fragment obvykle leží paralelně, mívají různé rozměry, mohou být v ose s původním chromosomem nebo nemusí)</a:t>
            </a:r>
            <a:endParaRPr lang="cs-CZ" altLang="cs-CZ" sz="1600" b="1"/>
          </a:p>
          <a:p>
            <a:pPr eaLnBrk="1" hangingPunct="1">
              <a:buFontTx/>
              <a:buNone/>
            </a:pPr>
            <a:endParaRPr lang="cs-CZ" altLang="cs-CZ" sz="1600"/>
          </a:p>
        </p:txBody>
      </p:sp>
      <p:pic>
        <p:nvPicPr>
          <p:cNvPr id="33798" name="Picture 6" descr="sejmout000i">
            <a:extLst>
              <a:ext uri="{FF2B5EF4-FFF2-40B4-BE49-F238E27FC236}">
                <a16:creationId xmlns:a16="http://schemas.microsoft.com/office/drawing/2014/main" id="{F0F86B5E-6138-42B9-B7DB-AB77D5C9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49725"/>
            <a:ext cx="20875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DF tmavý">
            <a:extLst>
              <a:ext uri="{FF2B5EF4-FFF2-40B4-BE49-F238E27FC236}">
                <a16:creationId xmlns:a16="http://schemas.microsoft.com/office/drawing/2014/main" id="{F072C768-3896-4EDA-A2C8-93AB2C0B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1" r="41203"/>
          <a:stretch>
            <a:fillRect/>
          </a:stretch>
        </p:blipFill>
        <p:spPr bwMode="auto">
          <a:xfrm>
            <a:off x="3935414" y="4221164"/>
            <a:ext cx="18002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7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A0F659D-AA2F-435E-B525-EBCCD0BF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429001"/>
            <a:ext cx="8351837" cy="25328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3C739A8-115D-41C5-BB6D-5D2BCA04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85823"/>
            <a:ext cx="11377264" cy="1811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5A66743-B658-425B-B460-10BA35239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5964" y="2000250"/>
            <a:ext cx="8218487" cy="4281488"/>
          </a:xfrm>
        </p:spPr>
        <p:txBody>
          <a:bodyPr/>
          <a:lstStyle/>
          <a:p>
            <a:pPr eaLnBrk="1" hangingPunct="1"/>
            <a:r>
              <a:rPr lang="cs-CZ" altLang="cs-CZ" sz="2400" b="1" dirty="0" err="1"/>
              <a:t>acentrické</a:t>
            </a:r>
            <a:r>
              <a:rPr lang="cs-CZ" altLang="cs-CZ" sz="2400" b="1" dirty="0"/>
              <a:t> ringy, kruhové chromosomy</a:t>
            </a:r>
            <a:r>
              <a:rPr lang="cs-CZ" altLang="cs-CZ" sz="2400" dirty="0"/>
              <a:t>- </a:t>
            </a:r>
            <a:r>
              <a:rPr lang="cs-CZ" altLang="cs-CZ" sz="1600" dirty="0"/>
              <a:t>uzavřené struktury, vznik dvou zlomů na jednom chromosomu, dojde ke spojení – </a:t>
            </a:r>
            <a:r>
              <a:rPr lang="cs-CZ" altLang="cs-CZ" sz="1600" dirty="0" err="1"/>
              <a:t>acentrické</a:t>
            </a:r>
            <a:r>
              <a:rPr lang="cs-CZ" altLang="cs-CZ" sz="1600" dirty="0"/>
              <a:t> ringy jsou bez centromery, kruhové chromosomy zahrnují centromeru</a:t>
            </a:r>
          </a:p>
          <a:p>
            <a:pPr eaLnBrk="1" hangingPunct="1">
              <a:buFontTx/>
              <a:buNone/>
            </a:pPr>
            <a:endParaRPr lang="en-US" altLang="cs-CZ" sz="3200" b="1" dirty="0"/>
          </a:p>
          <a:p>
            <a:pPr eaLnBrk="1" hangingPunct="1">
              <a:buFontTx/>
              <a:buNone/>
            </a:pPr>
            <a:endParaRPr lang="cs-CZ" altLang="cs-CZ" sz="3200" u="sng" dirty="0"/>
          </a:p>
          <a:p>
            <a:pPr eaLnBrk="1" hangingPunct="1"/>
            <a:endParaRPr lang="cs-CZ" altLang="cs-CZ" dirty="0"/>
          </a:p>
        </p:txBody>
      </p:sp>
      <p:pic>
        <p:nvPicPr>
          <p:cNvPr id="35845" name="Picture 5" descr="sejmout000hh">
            <a:extLst>
              <a:ext uri="{FF2B5EF4-FFF2-40B4-BE49-F238E27FC236}">
                <a16:creationId xmlns:a16="http://schemas.microsoft.com/office/drawing/2014/main" id="{EBC5C026-954E-4D09-B16F-D2B38744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1" y="3369469"/>
            <a:ext cx="19462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R">
            <a:extLst>
              <a:ext uri="{FF2B5EF4-FFF2-40B4-BE49-F238E27FC236}">
                <a16:creationId xmlns:a16="http://schemas.microsoft.com/office/drawing/2014/main" id="{8BD44B42-0E45-471A-92E4-3269C65F1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4"/>
          <a:stretch/>
        </p:blipFill>
        <p:spPr bwMode="auto">
          <a:xfrm>
            <a:off x="2711625" y="4077073"/>
            <a:ext cx="2447751" cy="15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1">
            <a:extLst>
              <a:ext uri="{FF2B5EF4-FFF2-40B4-BE49-F238E27FC236}">
                <a16:creationId xmlns:a16="http://schemas.microsoft.com/office/drawing/2014/main" id="{681172FC-9ED5-497F-8244-471BF57CA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251326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2">
            <a:extLst>
              <a:ext uri="{FF2B5EF4-FFF2-40B4-BE49-F238E27FC236}">
                <a16:creationId xmlns:a16="http://schemas.microsoft.com/office/drawing/2014/main" id="{A803C672-1CBD-45B1-BA8A-BCD5767C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9" y="5094288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Obrázek 3">
            <a:extLst>
              <a:ext uri="{FF2B5EF4-FFF2-40B4-BE49-F238E27FC236}">
                <a16:creationId xmlns:a16="http://schemas.microsoft.com/office/drawing/2014/main" id="{3288E6AB-C930-4761-A116-4D55DF783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1" y="3986214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99651" y="6021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5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746FFBF-8959-4631-B242-248B36A1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644900"/>
            <a:ext cx="8209159" cy="20883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F588882-C7A9-492F-A784-C96D8CF86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321050"/>
            <a:ext cx="10272711" cy="18725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6B9D628-49D4-4FC4-941C-20F24738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1684339"/>
            <a:ext cx="8353425" cy="3921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u="sng"/>
          </a:p>
          <a:p>
            <a:pPr eaLnBrk="1" hangingPunct="1"/>
            <a:r>
              <a:rPr lang="cs-CZ" altLang="cs-CZ" sz="2400" b="1"/>
              <a:t>chromosomy zahrnující více než 1 centromeru-</a:t>
            </a:r>
          </a:p>
          <a:p>
            <a:pPr eaLnBrk="1" hangingPunct="1">
              <a:buFontTx/>
              <a:buNone/>
            </a:pPr>
            <a:r>
              <a:rPr lang="cs-CZ" altLang="cs-CZ" sz="2400" b="1"/>
              <a:t>   dicentrické, tricentrické chromosomy…</a:t>
            </a:r>
            <a:endParaRPr lang="en-US" altLang="cs-CZ" sz="2400" b="1"/>
          </a:p>
          <a:p>
            <a:pPr eaLnBrk="1" hangingPunct="1">
              <a:buFontTx/>
              <a:buNone/>
            </a:pPr>
            <a:endParaRPr lang="cs-CZ" altLang="cs-CZ" sz="2400" u="sng"/>
          </a:p>
        </p:txBody>
      </p:sp>
      <p:pic>
        <p:nvPicPr>
          <p:cNvPr id="37893" name="Picture 5" descr="sejmout000dse">
            <a:extLst>
              <a:ext uri="{FF2B5EF4-FFF2-40B4-BE49-F238E27FC236}">
                <a16:creationId xmlns:a16="http://schemas.microsoft.com/office/drawing/2014/main" id="{E0FB64B9-00AD-4A23-A613-988E0D59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3644900"/>
            <a:ext cx="8366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sejmout000ggg">
            <a:extLst>
              <a:ext uri="{FF2B5EF4-FFF2-40B4-BE49-F238E27FC236}">
                <a16:creationId xmlns:a16="http://schemas.microsoft.com/office/drawing/2014/main" id="{46F683B3-7254-4655-9286-7CB76E9B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860800"/>
            <a:ext cx="12382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DIC">
            <a:extLst>
              <a:ext uri="{FF2B5EF4-FFF2-40B4-BE49-F238E27FC236}">
                <a16:creationId xmlns:a16="http://schemas.microsoft.com/office/drawing/2014/main" id="{D3B05394-CE24-43D9-A31F-7156974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933826"/>
            <a:ext cx="20510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TIC,DF">
            <a:extLst>
              <a:ext uri="{FF2B5EF4-FFF2-40B4-BE49-F238E27FC236}">
                <a16:creationId xmlns:a16="http://schemas.microsoft.com/office/drawing/2014/main" id="{7106206A-4BCC-4352-8FB8-AAD331FF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644900"/>
            <a:ext cx="29511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41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07CA4FD-63A9-4FF4-A388-4D9D0B9BE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99785"/>
            <a:ext cx="9937351" cy="17176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711C9FD-1C25-4A02-960D-3451BB447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7025" y="1909763"/>
            <a:ext cx="8955088" cy="647700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vlivem mutagenních faktorů prostředí dochází na chromosomech ke vzniku aberací (zlomy, di-,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tricentrické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chromosomy, ring chromosomy ad.) </a:t>
            </a:r>
          </a:p>
        </p:txBody>
      </p:sp>
      <p:sp>
        <p:nvSpPr>
          <p:cNvPr id="39940" name="Text Box 10">
            <a:extLst>
              <a:ext uri="{FF2B5EF4-FFF2-40B4-BE49-F238E27FC236}">
                <a16:creationId xmlns:a16="http://schemas.microsoft.com/office/drawing/2014/main" id="{8F148DF8-48EE-47A9-8DDD-CE46933A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6" y="5483226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aberantní buňka  (mitóza s aberací)</a:t>
            </a:r>
          </a:p>
        </p:txBody>
      </p:sp>
      <p:pic>
        <p:nvPicPr>
          <p:cNvPr id="39941" name="Obrázek 1">
            <a:extLst>
              <a:ext uri="{FF2B5EF4-FFF2-40B4-BE49-F238E27FC236}">
                <a16:creationId xmlns:a16="http://schemas.microsoft.com/office/drawing/2014/main" id="{C7CA8966-1CE8-4451-9549-D827E4A4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3213101"/>
            <a:ext cx="26654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87E82B4-66B2-4A2D-A801-9BAEFE85AF69}"/>
              </a:ext>
            </a:extLst>
          </p:cNvPr>
          <p:cNvSpPr txBox="1"/>
          <p:nvPr/>
        </p:nvSpPr>
        <p:spPr>
          <a:xfrm>
            <a:off x="1860550" y="4024313"/>
            <a:ext cx="53276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charset="0"/>
              </a:rPr>
              <a:t>  </a:t>
            </a:r>
            <a:r>
              <a:rPr lang="cs-CZ" altLang="cs-CZ" sz="1600" b="1" dirty="0">
                <a:latin typeface="Arial" charset="0"/>
              </a:rPr>
              <a:t>nacházíme různé změny v různých buňkách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v každé buňce může být jiná chromosomová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aberace – nejedná se o mozaiku, ale o náhodné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změny, v jedné mitóze můžeme nalézt 1 změnu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nebo i více)</a:t>
            </a:r>
          </a:p>
          <a:p>
            <a:pPr>
              <a:defRPr/>
            </a:pPr>
            <a:endParaRPr lang="cs-CZ" dirty="0">
              <a:latin typeface="Arial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B5B37A-E32E-45B4-9806-5FB271271532}"/>
              </a:ext>
            </a:extLst>
          </p:cNvPr>
          <p:cNvSpPr txBox="1"/>
          <p:nvPr/>
        </p:nvSpPr>
        <p:spPr>
          <a:xfrm>
            <a:off x="1555750" y="2554289"/>
            <a:ext cx="88598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vyšetřujeme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mitózy, které jsou </a:t>
            </a:r>
            <a:r>
              <a:rPr lang="cs-CZ" dirty="0">
                <a:latin typeface="Arial" charset="0"/>
              </a:rPr>
              <a:t>barvené konvenční metodou barvení chromosomů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mitózy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, ve kterých je nalezena alespoň jedna chromosomová aberace, nazýváme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„aberantní buňky“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10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9B3C412-2C9C-4AE1-9B43-B9F3C2A1D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3682" y="322956"/>
            <a:ext cx="9144000" cy="16716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br>
              <a:rPr lang="cs-CZ" altLang="cs-CZ"/>
            </a:br>
            <a:r>
              <a:rPr lang="cs-CZ" altLang="cs-CZ" sz="2000"/>
              <a:t>(vliv mutagenních faktorů prostředí)</a:t>
            </a:r>
            <a:br>
              <a:rPr lang="cs-CZ" altLang="cs-CZ" sz="2000"/>
            </a:br>
            <a:r>
              <a:rPr lang="cs-CZ" altLang="cs-CZ" sz="2000"/>
              <a:t>vyšetření z periferní krve</a:t>
            </a:r>
            <a:endParaRPr lang="cs-CZ" altLang="cs-CZ" sz="28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FB0A2E4-067D-4B77-AA0D-35BAF2FCC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852738"/>
            <a:ext cx="6408738" cy="1871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rychlejší stárnutí organismu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vznik degenerativních onemocnění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možné maligní zvrhnutí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587204F-8E0B-48D2-A87F-E2EC0831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8130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somatických buňkách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5B0494B-1B4E-4365-A026-95B7EC6F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221163"/>
            <a:ext cx="363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 gametách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61114307-07D2-4B5D-8039-F9C5B3B1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292601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zvýšené riziko narození postiženého dítěte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BA44F539-137B-45A2-A924-3BAD9302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445126"/>
            <a:ext cx="413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EE2626"/>
                </a:solidFill>
                <a:latin typeface="Arial" panose="020B0604020202020204" pitchFamily="34" charset="0"/>
              </a:rPr>
              <a:t>Konvenční barvení chromosomů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E7AFC0FD-23BA-4E3A-B503-E05D363E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205039"/>
            <a:ext cx="8764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>
                <a:latin typeface="Arial" panose="020B0604020202020204" pitchFamily="34" charset="0"/>
              </a:rPr>
              <a:t>Stanovení % aberantních buněk – buněk s poškozeným chromosomem</a:t>
            </a:r>
          </a:p>
        </p:txBody>
      </p:sp>
      <p:pic>
        <p:nvPicPr>
          <p:cNvPr id="41993" name="Obrázek 1">
            <a:extLst>
              <a:ext uri="{FF2B5EF4-FFF2-40B4-BE49-F238E27FC236}">
                <a16:creationId xmlns:a16="http://schemas.microsoft.com/office/drawing/2014/main" id="{C5F36F6B-69BC-4634-AB59-464BCD98E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9" y="2701926"/>
            <a:ext cx="3527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ovéPole 1">
            <a:extLst>
              <a:ext uri="{FF2B5EF4-FFF2-40B4-BE49-F238E27FC236}">
                <a16:creationId xmlns:a16="http://schemas.microsoft.com/office/drawing/2014/main" id="{7A2B5A55-A37D-43A9-922F-060CB97F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68" y="5832476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aberantní buňka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1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913E859-58CD-4719-87B6-BF92FCA3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464" y="129281"/>
            <a:ext cx="9793335" cy="18002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39C5387F-906A-403E-B422-8F5E2024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9" y="1916113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Výsledek: 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4435127-8672-450A-BC92-08096621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686176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CYTOGENETICKÁ ANALÝZA PERIFERNÍCH LYMFOCYTŮ (CAPL) - skupinové hodnocení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skupinovém hodnocení: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zvýšená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                2 – 4 %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vysoká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více než 4%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870A3B3-B9E9-4D33-B457-F2E0078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465389"/>
            <a:ext cx="763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ANALÝZA ZÍSKANÝCH CHROMOSOMOVÝCH ABERACÍ (ZCA) – individuální hodnocení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individuálním hodnocení: 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opakovaný nález 5% ab. buněk</a:t>
            </a:r>
            <a:r>
              <a:rPr lang="cs-CZ" altLang="cs-CZ" sz="1800" dirty="0">
                <a:latin typeface="Arial" charset="0"/>
              </a:rPr>
              <a:t> ze 100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78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20EFEE-E593-41F1-AEAE-73479E61C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017" y="548680"/>
            <a:ext cx="11737304" cy="15844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ZÍSKANÉ CHROMOSOMOVÉ ABERACE (ZCA/CAPL)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F8F20087-5C1C-4C8E-B309-2B1F65D8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636912"/>
            <a:ext cx="8675688" cy="2449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Změny na chromosomech jsou náhodné (v různých buňkách různé),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proto identifikujeme pouze typ aberace (např. zlom, ring chromosom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aj.) a není třeba aberaci dále analyzovat (například určovat přesně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místa zlomů, které chromosomy se spojily v </a:t>
            </a:r>
            <a:r>
              <a:rPr lang="cs-CZ" altLang="cs-CZ" sz="1800" dirty="0" err="1"/>
              <a:t>dicentrický</a:t>
            </a:r>
            <a:r>
              <a:rPr lang="cs-CZ" altLang="cs-CZ" sz="1800" dirty="0"/>
              <a:t> chromosom,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apod.). Tzn. vyšetřujeme POUZE METODOU KLASICKÉ CYTOGENETIKY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konvenčním barvením chromosomů směsí barviv </a:t>
            </a:r>
            <a:r>
              <a:rPr lang="cs-CZ" altLang="cs-CZ" sz="1800" dirty="0" err="1"/>
              <a:t>Giemsa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Romanowski</a:t>
            </a:r>
            <a:r>
              <a:rPr lang="cs-CZ" altLang="cs-CZ" sz="18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(netřeba vyšetření molekulárně cytogenetickými metodami)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5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95BF72-53C5-4EE4-81FD-A2AC6AC4B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POSTUP ZÍSKÁNÍ PREPARÁTU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B3B2CF2-9A09-4C0A-858A-EF39BF7BF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636838"/>
            <a:ext cx="8496300" cy="3097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odběr materiálu </a:t>
            </a:r>
            <a:r>
              <a:rPr lang="cs-CZ" altLang="cs-CZ" sz="1800"/>
              <a:t>–</a:t>
            </a:r>
            <a:r>
              <a:rPr lang="cs-CZ" altLang="cs-CZ" sz="2000" b="1">
                <a:solidFill>
                  <a:srgbClr val="FF0000"/>
                </a:solidFill>
              </a:rPr>
              <a:t> STERILNÍ ODBĚR!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kultivace – </a:t>
            </a:r>
            <a:r>
              <a:rPr lang="cs-CZ" altLang="cs-CZ" sz="1800" b="1">
                <a:solidFill>
                  <a:srgbClr val="EE2626"/>
                </a:solidFill>
              </a:rPr>
              <a:t>získání dostatečného množství </a:t>
            </a:r>
            <a:r>
              <a:rPr lang="cs-CZ" altLang="cs-CZ" sz="1800" b="1" u="sng">
                <a:solidFill>
                  <a:srgbClr val="EE2626"/>
                </a:solidFill>
              </a:rPr>
              <a:t>dělících se</a:t>
            </a:r>
            <a:r>
              <a:rPr lang="cs-CZ" altLang="cs-CZ" sz="1800" b="1">
                <a:solidFill>
                  <a:srgbClr val="EE2626"/>
                </a:solidFill>
              </a:rPr>
              <a:t> buněk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                 </a:t>
            </a:r>
            <a:r>
              <a:rPr lang="cs-CZ" altLang="cs-CZ" sz="1800">
                <a:solidFill>
                  <a:srgbClr val="EE2626"/>
                </a:solidFill>
              </a:rPr>
              <a:t>(s chromosomy)</a:t>
            </a:r>
            <a:r>
              <a:rPr lang="cs-CZ" altLang="cs-CZ" sz="1800"/>
              <a:t>, </a:t>
            </a:r>
            <a:r>
              <a:rPr lang="cs-CZ" altLang="cs-CZ" sz="1600"/>
              <a:t>zastavení dělení buněk </a:t>
            </a:r>
            <a:r>
              <a:rPr lang="cs-CZ" altLang="cs-CZ" sz="1600" b="1">
                <a:solidFill>
                  <a:srgbClr val="FF0000"/>
                </a:solidFill>
              </a:rPr>
              <a:t>kolchicinem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doba kultivace </a:t>
            </a:r>
            <a:r>
              <a:rPr lang="cs-CZ" altLang="cs-CZ" sz="2000">
                <a:solidFill>
                  <a:schemeClr val="accent2"/>
                </a:solidFill>
              </a:rPr>
              <a:t>48 hodin</a:t>
            </a:r>
            <a:r>
              <a:rPr lang="cs-CZ" altLang="cs-CZ" sz="2000"/>
              <a:t> (zachycení 1. buněčného dělení), kratší než u stanovení karyotypu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zpracování suspenze </a:t>
            </a:r>
            <a:r>
              <a:rPr lang="cs-CZ" altLang="cs-CZ" sz="1600"/>
              <a:t>(hypotonizace, fixace) –</a:t>
            </a:r>
            <a:r>
              <a:rPr lang="cs-CZ" altLang="cs-CZ" sz="2000"/>
              <a:t> </a:t>
            </a:r>
            <a:r>
              <a:rPr lang="cs-CZ" altLang="cs-CZ" sz="1600"/>
              <a:t>získání </a:t>
            </a:r>
            <a:r>
              <a:rPr lang="cs-CZ" altLang="cs-CZ" sz="1600" b="1">
                <a:solidFill>
                  <a:srgbClr val="FF0000"/>
                </a:solidFill>
              </a:rPr>
              <a:t>suspenze buněk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vykapání na podložní sklíčka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barvení chromosomů konvenční metodou</a:t>
            </a:r>
            <a:endParaRPr lang="cs-CZ" altLang="cs-CZ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hodnocení ve světelném mikroskopu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72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C2706D2-86F6-4CB9-9BCC-B75865C9A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263" y="206742"/>
            <a:ext cx="8424862" cy="13414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METODY KLASICKÉ CYTOGENETIKY </a:t>
            </a:r>
            <a:br>
              <a:rPr lang="cs-CZ" altLang="cs-CZ" sz="2800" dirty="0"/>
            </a:br>
            <a:r>
              <a:rPr lang="cs-CZ" altLang="cs-CZ" sz="2800" dirty="0"/>
              <a:t>konvenční barvení chromosomů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8A7C309-E96F-43B2-9C02-1044D21C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412875"/>
            <a:ext cx="85328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 konvenční barvení chromosomů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(srovnání s postupem při přípravě chromosomů s G – pruhy – mitózy na sklíčcích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po zaschnutí obarvíme v barvě Giemsa-Romanowski bez předchozí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v roztoku trypsinu)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cs-CZ" altLang="cs-CZ" sz="1400"/>
          </a:p>
        </p:txBody>
      </p:sp>
      <p:pic>
        <p:nvPicPr>
          <p:cNvPr id="50180" name="Picture 4" descr="přednáška 022">
            <a:extLst>
              <a:ext uri="{FF2B5EF4-FFF2-40B4-BE49-F238E27FC236}">
                <a16:creationId xmlns:a16="http://schemas.microsoft.com/office/drawing/2014/main" id="{8D95881A-2EED-436E-8CEF-672EADBE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644901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řednáška 065">
            <a:extLst>
              <a:ext uri="{FF2B5EF4-FFF2-40B4-BE49-F238E27FC236}">
                <a16:creationId xmlns:a16="http://schemas.microsoft.com/office/drawing/2014/main" id="{79728CBC-9BFC-43FB-8795-ADB44BE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41664"/>
            <a:ext cx="16827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72089751-7660-4A5C-BF29-824A835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213100"/>
            <a:ext cx="1547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1</a:t>
            </a:r>
            <a:r>
              <a:rPr lang="cs-CZ" altLang="cs-CZ" sz="1200">
                <a:latin typeface="Arial" panose="020B0604020202020204" pitchFamily="34" charset="0"/>
              </a:rPr>
              <a:t> –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preparátu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v roztoku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trypsinu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(</a:t>
            </a:r>
            <a:r>
              <a:rPr lang="cs-CZ" altLang="cs-CZ" sz="1200" b="1">
                <a:latin typeface="Arial" panose="020B0604020202020204" pitchFamily="34" charset="0"/>
              </a:rPr>
              <a:t>natrávení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proteinů na povrchu chromosomů</a:t>
            </a:r>
            <a:r>
              <a:rPr lang="cs-CZ" altLang="cs-CZ" sz="12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899BD901-ECD3-46BD-B707-75178DF2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213101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2</a:t>
            </a:r>
            <a:r>
              <a:rPr lang="cs-CZ" altLang="cs-CZ" sz="1200">
                <a:latin typeface="Arial" panose="020B0604020202020204" pitchFamily="34" charset="0"/>
              </a:rPr>
              <a:t> – barvení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barvivem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Giemsa-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Romanowski</a:t>
            </a: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E011FDE1-8C71-4639-9722-6324F90C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5876925"/>
            <a:ext cx="608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chromosomy homogenně obarvené po celé délce, bez příčných pruhů</a:t>
            </a:r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75FA9FA3-4186-4D85-B73B-23230E92A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213100"/>
            <a:ext cx="3024188" cy="259238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F1761B94-DB96-4CA9-90EE-901712A76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6" y="3284538"/>
            <a:ext cx="3095625" cy="25209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id="{63501F7E-BB53-49F3-BB86-BFD89C21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2924176"/>
            <a:ext cx="2160587" cy="2881313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8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AD351BE-9D43-4AE8-98A9-2B692CEF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989139"/>
            <a:ext cx="8713788" cy="38877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800" u="sng"/>
              <a:t>důležité odlišnosti mezi přípravou preparátů </a:t>
            </a:r>
            <a:r>
              <a:rPr lang="cs-CZ" altLang="cs-CZ" sz="1800" u="sng">
                <a:solidFill>
                  <a:srgbClr val="FF0000"/>
                </a:solidFill>
              </a:rPr>
              <a:t>z periferní krve</a:t>
            </a:r>
            <a:r>
              <a:rPr lang="cs-CZ" altLang="cs-CZ" sz="1800" u="sng"/>
              <a:t> pro: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cs-CZ" altLang="cs-CZ" sz="1800" u="sng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1600">
                <a:solidFill>
                  <a:srgbClr val="FF0000"/>
                </a:solidFill>
              </a:rPr>
              <a:t>stanovení karyotypu</a:t>
            </a:r>
            <a:r>
              <a:rPr lang="cs-CZ" altLang="cs-CZ" sz="1600"/>
              <a:t> – chromosomy s G – pruhy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délka kultivace 72 hodin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G-pruhování = inkubace v trypsinu + směs barviv Giemsa –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Romanowski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nalezenou aberaci se snažíme co nejpřesněji definovat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(i za pomoci metod molekulární cytogenetiky)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>
                <a:solidFill>
                  <a:srgbClr val="FF0000"/>
                </a:solidFill>
              </a:rPr>
              <a:t>2.    stanovení % aberantních buněk</a:t>
            </a:r>
            <a:r>
              <a:rPr lang="cs-CZ" altLang="cs-CZ" sz="1600"/>
              <a:t> – chromosomy konvenčně barvené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délka kultivace 48 hodin (je třeba zachytit 1. buněčné dělení –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později dochází k opravě aberací)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konvenční barvení = pouze Giemsa – Romanowski bez trypsinu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konkrétní aberace neupřesňujeme, podstatné je pouze jestli je/není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v dané buňce některá aberace přítomna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1A192AC-D387-410D-B108-F97095F8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1" y="477045"/>
            <a:ext cx="8353425" cy="10080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VROZENÉ ABERACE  /</a:t>
            </a:r>
            <a:br>
              <a:rPr lang="cs-CZ" altLang="cs-CZ" sz="2800" dirty="0"/>
            </a:br>
            <a:r>
              <a:rPr lang="cs-CZ" altLang="cs-CZ" sz="2800" dirty="0"/>
              <a:t>ZÍSKANÉ ABERACE (mutagenní faktory)</a:t>
            </a:r>
          </a:p>
        </p:txBody>
      </p:sp>
      <p:pic>
        <p:nvPicPr>
          <p:cNvPr id="52228" name="Picture 4" descr="zlomy1">
            <a:extLst>
              <a:ext uri="{FF2B5EF4-FFF2-40B4-BE49-F238E27FC236}">
                <a16:creationId xmlns:a16="http://schemas.microsoft.com/office/drawing/2014/main" id="{738768AA-9010-40D9-87A4-1E1FB978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48645" r="55664" b="39201"/>
          <a:stretch>
            <a:fillRect/>
          </a:stretch>
        </p:blipFill>
        <p:spPr bwMode="auto">
          <a:xfrm>
            <a:off x="9696451" y="4149725"/>
            <a:ext cx="6016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12-8">
            <a:extLst>
              <a:ext uri="{FF2B5EF4-FFF2-40B4-BE49-F238E27FC236}">
                <a16:creationId xmlns:a16="http://schemas.microsoft.com/office/drawing/2014/main" id="{1657B0FB-C0B6-4E1E-9863-A64B98B3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565401"/>
            <a:ext cx="5238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270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EF87E1-0970-4CC2-9801-EDA95B57E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1772816"/>
            <a:ext cx="9289031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VYŠETŘENÍ </a:t>
            </a:r>
            <a:r>
              <a:rPr lang="cs-CZ" altLang="cs-CZ">
                <a:solidFill>
                  <a:srgbClr val="FF0000"/>
                </a:solidFill>
              </a:rPr>
              <a:t>ZÍSKANÝCH</a:t>
            </a:r>
            <a:r>
              <a:rPr lang="cs-CZ" altLang="cs-CZ"/>
              <a:t> CHROMOSOMOVÝCH ABERACÍ</a:t>
            </a:r>
            <a:br>
              <a:rPr lang="cs-CZ" altLang="cs-CZ"/>
            </a:br>
            <a:r>
              <a:rPr lang="cs-CZ" altLang="cs-CZ" sz="2000">
                <a:solidFill>
                  <a:srgbClr val="FF0000"/>
                </a:solidFill>
              </a:rPr>
              <a:t>v důsledku působení mutagenních faktorů prostředí</a:t>
            </a:r>
            <a:br>
              <a:rPr lang="cs-CZ" altLang="cs-CZ" sz="2000">
                <a:solidFill>
                  <a:srgbClr val="FF0000"/>
                </a:solidFill>
              </a:rPr>
            </a:br>
            <a:r>
              <a:rPr lang="cs-CZ" altLang="cs-CZ" sz="2000">
                <a:solidFill>
                  <a:srgbClr val="FF0000"/>
                </a:solidFill>
              </a:rPr>
              <a:t>- z periferní krve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029DC2B1-5E5D-4652-9FE9-F7AB22BC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437063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7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829C8B8-80A7-47FD-A6B9-E5A9956C5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461692"/>
            <a:ext cx="11161240" cy="1756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Klinické indikace </a:t>
            </a:r>
            <a:r>
              <a:rPr lang="cs-CZ" altLang="cs-CZ" sz="2800" dirty="0" smtClean="0"/>
              <a:t>k </a:t>
            </a:r>
            <a:r>
              <a:rPr lang="cs-CZ" altLang="cs-CZ" sz="2800" dirty="0"/>
              <a:t>vyšetření ZCA/CAPL </a:t>
            </a:r>
            <a:br>
              <a:rPr lang="cs-CZ" altLang="cs-CZ" sz="2800" dirty="0"/>
            </a:br>
            <a:r>
              <a:rPr lang="cs-CZ" altLang="cs-CZ" sz="2800" dirty="0"/>
              <a:t>(mutagenní faktory)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FD26BEB-45D7-4E55-B7D4-27BE23F08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2636839"/>
            <a:ext cx="7920038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práce v riziku (kontakt se škodlivými látkami, zářením), vstupní prohlídky na pracovištích se zvýšeným rizikem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po chemoterapii, po jiné dlouhodobé léčbě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kontrolní vyšetření u zachycených případů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9222664B-902D-4F88-B159-95EF74C7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4354513"/>
            <a:ext cx="772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% aberantních buněk se sníží na normu po vitaminizaci antioxidanty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(vitamíny A, E, C, event. Se, Zn, doba léčby 3 – 6 měsíců) 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920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>
            <a:extLst>
              <a:ext uri="{FF2B5EF4-FFF2-40B4-BE49-F238E27FC236}">
                <a16:creationId xmlns:a16="http://schemas.microsoft.com/office/drawing/2014/main" id="{AB3AF242-AEF5-4FDD-96F9-AF1E79B8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0" y="2852739"/>
            <a:ext cx="6059488" cy="43338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/>
              <a:t>Kontakt pro dotazy: Navarikova.Marta@fnbrno.cz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A8640E-BAA6-405E-AAE3-327E9378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660650"/>
            <a:ext cx="863600" cy="292893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405061EB-21A2-4495-A783-68DC18DA6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545308"/>
            <a:ext cx="8353425" cy="1439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VSTUPNÍ MATERIÁLY K VYŠETŘENÍ</a:t>
            </a:r>
          </a:p>
        </p:txBody>
      </p:sp>
      <p:sp>
        <p:nvSpPr>
          <p:cNvPr id="19460" name="Text Box 14">
            <a:extLst>
              <a:ext uri="{FF2B5EF4-FFF2-40B4-BE49-F238E27FC236}">
                <a16:creationId xmlns:a16="http://schemas.microsoft.com/office/drawing/2014/main" id="{6D4303EB-2EB9-4EE6-8DD8-AB81A300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9" y="5643563"/>
            <a:ext cx="167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  <a:latin typeface="Arial" panose="020B0604020202020204" pitchFamily="34" charset="0"/>
              </a:rPr>
              <a:t>periferní krev</a:t>
            </a:r>
          </a:p>
        </p:txBody>
      </p:sp>
      <p:pic>
        <p:nvPicPr>
          <p:cNvPr id="19461" name="Obrázek 1">
            <a:extLst>
              <a:ext uri="{FF2B5EF4-FFF2-40B4-BE49-F238E27FC236}">
                <a16:creationId xmlns:a16="http://schemas.microsoft.com/office/drawing/2014/main" id="{6CABD057-47C3-4A49-8ED5-AF473A96A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8002" r="42999" b="3801"/>
          <a:stretch>
            <a:fillRect/>
          </a:stretch>
        </p:blipFill>
        <p:spPr bwMode="auto">
          <a:xfrm>
            <a:off x="5656264" y="2749551"/>
            <a:ext cx="5921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1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C7631FD-5257-4C63-B7AB-D8E7FD11B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464616"/>
            <a:ext cx="11521279" cy="18118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ZÍSKANÉ CHROMOSOMOVÉ ABERACE (ZCA/CAPL)</a:t>
            </a:r>
            <a:br>
              <a:rPr lang="cs-CZ" altLang="cs-CZ" dirty="0"/>
            </a:br>
            <a:r>
              <a:rPr lang="cs-CZ" altLang="cs-CZ" dirty="0"/>
              <a:t>příčiny vzniku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77E215-7C37-4FBC-9B7F-ED4122CF4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2276475"/>
            <a:ext cx="8435975" cy="3532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     </a:t>
            </a:r>
            <a:r>
              <a:rPr lang="cs-CZ" altLang="cs-CZ" sz="2000"/>
              <a:t>působení - </a:t>
            </a:r>
            <a:r>
              <a:rPr lang="cs-CZ" altLang="cs-CZ" sz="2000" b="1"/>
              <a:t>fyzikálních faktorů</a:t>
            </a: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(ionizující záření)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chemických látek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(cytostatika, imunosupresiva, oxidační,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alkylační činidla ad. látky používané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v průmyslu)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biologických faktorů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(virové infekce – pravé neštovice, spalničky,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 zarděnky ad.)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91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5C603BB-58BA-451E-852F-8D680A7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429000"/>
            <a:ext cx="7564438" cy="280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ABC211-1E0A-40DE-8993-E34BABA98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76" y="242826"/>
            <a:ext cx="11993453" cy="19083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956B797-5B05-4177-AB47-8E3586A2E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088" y="1557338"/>
            <a:ext cx="8394700" cy="1511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gapy (mezery) -</a:t>
            </a:r>
            <a:r>
              <a:rPr lang="cs-CZ" altLang="cs-CZ" sz="2400"/>
              <a:t> </a:t>
            </a:r>
            <a:r>
              <a:rPr lang="cs-CZ" altLang="cs-CZ" sz="2400" b="1"/>
              <a:t>chtg </a:t>
            </a:r>
            <a:r>
              <a:rPr lang="cs-CZ" altLang="cs-CZ" sz="1600" b="1"/>
              <a:t>(chromatid gap)– </a:t>
            </a:r>
            <a:r>
              <a:rPr lang="cs-CZ" altLang="cs-CZ" sz="1600"/>
              <a:t>příčně slabě se barvící část chromatidy (achromatické léze), také úplné přerušení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264A4AF5-BA04-4788-B884-8D476975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Obrázek 3">
            <a:extLst>
              <a:ext uri="{FF2B5EF4-FFF2-40B4-BE49-F238E27FC236}">
                <a16:creationId xmlns:a16="http://schemas.microsoft.com/office/drawing/2014/main" id="{AA8179AB-0336-447D-9D48-D8AE8C9B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113213"/>
            <a:ext cx="19669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sejmout000r">
            <a:extLst>
              <a:ext uri="{FF2B5EF4-FFF2-40B4-BE49-F238E27FC236}">
                <a16:creationId xmlns:a16="http://schemas.microsoft.com/office/drawing/2014/main" id="{4E6EE16A-3E1E-417C-A3EA-C674CF3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979864"/>
            <a:ext cx="9001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Šipka doleva 11">
            <a:extLst>
              <a:ext uri="{FF2B5EF4-FFF2-40B4-BE49-F238E27FC236}">
                <a16:creationId xmlns:a16="http://schemas.microsoft.com/office/drawing/2014/main" id="{05E3163B-9430-4EE4-AA5B-577426191A61}"/>
              </a:ext>
            </a:extLst>
          </p:cNvPr>
          <p:cNvSpPr>
            <a:spLocks noChangeArrowheads="1"/>
          </p:cNvSpPr>
          <p:nvPr/>
        </p:nvSpPr>
        <p:spPr bwMode="auto">
          <a:xfrm rot="-7564332">
            <a:off x="3425825" y="4848225"/>
            <a:ext cx="573088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29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DDF8EC-76DB-49F2-87B1-DBDF9A6E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32250"/>
            <a:ext cx="8785225" cy="2120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E0D798-2A89-4033-8CEB-94B316E2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1" y="188912"/>
            <a:ext cx="11377264" cy="22319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4DA6990-B15C-4744-963C-1AF4C06A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0726" y="1676401"/>
            <a:ext cx="8353425" cy="3489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zlomy - chtb</a:t>
            </a:r>
            <a:r>
              <a:rPr lang="cs-CZ" altLang="cs-CZ" sz="1600" b="1"/>
              <a:t> (chromatid break)</a:t>
            </a:r>
            <a:r>
              <a:rPr lang="cs-CZ" altLang="cs-CZ" sz="2400"/>
              <a:t>, oddělení samostatného </a:t>
            </a:r>
            <a:r>
              <a:rPr lang="cs-CZ" altLang="cs-CZ" sz="2400" b="1"/>
              <a:t>fragmentu (F)</a:t>
            </a:r>
            <a:r>
              <a:rPr lang="cs-CZ" altLang="cs-CZ" sz="2400"/>
              <a:t> –</a:t>
            </a:r>
            <a:r>
              <a:rPr lang="cs-CZ" altLang="cs-CZ" sz="3200"/>
              <a:t> </a:t>
            </a:r>
            <a:r>
              <a:rPr lang="cs-CZ" altLang="cs-CZ" sz="1600"/>
              <a:t>úplné přerušení chromatidy, pravděpodobně koncová delece (fragmenty mívají různé rozměry, mohou být v ose s původním chromosomem nebo nemusí)	</a:t>
            </a:r>
            <a:endParaRPr lang="cs-CZ" altLang="cs-CZ" sz="1600" b="1"/>
          </a:p>
          <a:p>
            <a:pPr eaLnBrk="1" hangingPunct="1"/>
            <a:endParaRPr lang="cs-CZ" altLang="cs-CZ" sz="1600"/>
          </a:p>
        </p:txBody>
      </p:sp>
      <p:pic>
        <p:nvPicPr>
          <p:cNvPr id="25605" name="Picture 5" descr="sejmout000k">
            <a:extLst>
              <a:ext uri="{FF2B5EF4-FFF2-40B4-BE49-F238E27FC236}">
                <a16:creationId xmlns:a16="http://schemas.microsoft.com/office/drawing/2014/main" id="{0833843F-5083-4798-A991-6FA7817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032251"/>
            <a:ext cx="2159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8">
            <a:extLst>
              <a:ext uri="{FF2B5EF4-FFF2-40B4-BE49-F238E27FC236}">
                <a16:creationId xmlns:a16="http://schemas.microsoft.com/office/drawing/2014/main" id="{DB431FBA-45DB-4AE8-8EE1-43C65E3B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07" name="Obrázek 1">
            <a:extLst>
              <a:ext uri="{FF2B5EF4-FFF2-40B4-BE49-F238E27FC236}">
                <a16:creationId xmlns:a16="http://schemas.microsoft.com/office/drawing/2014/main" id="{DE7E050B-542C-4F11-ACEB-2A401316A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321175"/>
            <a:ext cx="896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ázek 2">
            <a:extLst>
              <a:ext uri="{FF2B5EF4-FFF2-40B4-BE49-F238E27FC236}">
                <a16:creationId xmlns:a16="http://schemas.microsoft.com/office/drawing/2014/main" id="{8318ACD1-AD4A-495E-93D5-57BE97775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4132264"/>
            <a:ext cx="7207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Šipka doleva 10">
            <a:extLst>
              <a:ext uri="{FF2B5EF4-FFF2-40B4-BE49-F238E27FC236}">
                <a16:creationId xmlns:a16="http://schemas.microsoft.com/office/drawing/2014/main" id="{B57CD8A2-916C-4F16-AAA9-B18F8D60E495}"/>
              </a:ext>
            </a:extLst>
          </p:cNvPr>
          <p:cNvSpPr>
            <a:spLocks noChangeArrowheads="1"/>
          </p:cNvSpPr>
          <p:nvPr/>
        </p:nvSpPr>
        <p:spPr bwMode="auto">
          <a:xfrm rot="-8689886">
            <a:off x="5653089" y="4872039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Šipka doleva 11">
            <a:extLst>
              <a:ext uri="{FF2B5EF4-FFF2-40B4-BE49-F238E27FC236}">
                <a16:creationId xmlns:a16="http://schemas.microsoft.com/office/drawing/2014/main" id="{13D57A4F-B03C-4DC2-A0AB-4F2257CD8A6A}"/>
              </a:ext>
            </a:extLst>
          </p:cNvPr>
          <p:cNvSpPr>
            <a:spLocks noChangeArrowheads="1"/>
          </p:cNvSpPr>
          <p:nvPr/>
        </p:nvSpPr>
        <p:spPr bwMode="auto">
          <a:xfrm rot="-2302430">
            <a:off x="4656139" y="4575175"/>
            <a:ext cx="573087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11" name="Obrázek 1">
            <a:extLst>
              <a:ext uri="{FF2B5EF4-FFF2-40B4-BE49-F238E27FC236}">
                <a16:creationId xmlns:a16="http://schemas.microsoft.com/office/drawing/2014/main" id="{BA30798D-021A-44FC-A8A4-745099B4B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2" t="21761" r="44791" b="70441"/>
          <a:stretch>
            <a:fillRect/>
          </a:stretch>
        </p:blipFill>
        <p:spPr bwMode="auto">
          <a:xfrm>
            <a:off x="2698751" y="4633913"/>
            <a:ext cx="6016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Šipka doleva 11">
            <a:extLst>
              <a:ext uri="{FF2B5EF4-FFF2-40B4-BE49-F238E27FC236}">
                <a16:creationId xmlns:a16="http://schemas.microsoft.com/office/drawing/2014/main" id="{53270557-E4FB-4640-A5A5-8D3752C9E24A}"/>
              </a:ext>
            </a:extLst>
          </p:cNvPr>
          <p:cNvSpPr>
            <a:spLocks noChangeArrowheads="1"/>
          </p:cNvSpPr>
          <p:nvPr/>
        </p:nvSpPr>
        <p:spPr bwMode="auto">
          <a:xfrm rot="-9108006">
            <a:off x="2125664" y="4919664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59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C6C09A-0EC2-416C-8423-8D597AB5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068639"/>
            <a:ext cx="1728788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985ED-6FDF-4903-BD2F-B1416B85D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5" y="188914"/>
            <a:ext cx="11233248" cy="20161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C8D751D-0D22-4235-8204-D1CBDA77F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2205039"/>
            <a:ext cx="8218487" cy="4352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chromatidové výměny</a:t>
            </a:r>
            <a:r>
              <a:rPr lang="cs-CZ" altLang="cs-CZ" sz="2400" dirty="0"/>
              <a:t> </a:t>
            </a:r>
            <a:r>
              <a:rPr lang="cs-CZ" altLang="cs-CZ" sz="2400" b="1" dirty="0"/>
              <a:t>- </a:t>
            </a:r>
            <a:r>
              <a:rPr lang="cs-CZ" altLang="cs-CZ" sz="2400" b="1" dirty="0" err="1"/>
              <a:t>chte</a:t>
            </a:r>
            <a:r>
              <a:rPr lang="cs-CZ" altLang="cs-CZ" sz="2400" b="1" dirty="0"/>
              <a:t> </a:t>
            </a:r>
            <a:r>
              <a:rPr lang="cs-CZ" altLang="cs-CZ" sz="1600" b="1" dirty="0"/>
              <a:t>(chromatid </a:t>
            </a:r>
            <a:r>
              <a:rPr lang="cs-CZ" altLang="cs-CZ" sz="1600" b="1" dirty="0" err="1"/>
              <a:t>exchange</a:t>
            </a:r>
            <a:r>
              <a:rPr lang="cs-CZ" altLang="cs-CZ" sz="1600" b="1" dirty="0"/>
              <a:t>)</a:t>
            </a:r>
            <a:r>
              <a:rPr lang="cs-CZ" altLang="cs-CZ" sz="2400" dirty="0"/>
              <a:t>- </a:t>
            </a:r>
            <a:r>
              <a:rPr lang="cs-CZ" altLang="cs-CZ" sz="1600" dirty="0"/>
              <a:t>výměny části chromatid v rámci jednoho nebo více chromosomů</a:t>
            </a:r>
          </a:p>
          <a:p>
            <a:pPr marL="0" indent="0" eaLnBrk="1" hangingPunct="1">
              <a:buNone/>
              <a:defRPr/>
            </a:pPr>
            <a:endParaRPr lang="cs-CZ" altLang="cs-CZ" sz="1600" dirty="0"/>
          </a:p>
        </p:txBody>
      </p:sp>
      <p:pic>
        <p:nvPicPr>
          <p:cNvPr id="27653" name="Picture 5" descr="sejmout000z">
            <a:extLst>
              <a:ext uri="{FF2B5EF4-FFF2-40B4-BE49-F238E27FC236}">
                <a16:creationId xmlns:a16="http://schemas.microsoft.com/office/drawing/2014/main" id="{C20EF1F4-0D38-4E1E-8716-7FE85DFB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997200"/>
            <a:ext cx="1762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74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10C6F87-3DD3-4001-897C-382C891A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6"/>
            <a:ext cx="8280400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B8B0E65-18CA-4220-83C6-8FD3BDD68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809" y="303597"/>
            <a:ext cx="10441407" cy="22463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/>
              <a:t>ZÍSKANÉ CHROMOSOMOVÉ ABERACE (ZCA/CAPL)-</a:t>
            </a:r>
            <a:br>
              <a:rPr lang="cs-CZ" altLang="cs-CZ" sz="2800"/>
            </a:br>
            <a:r>
              <a:rPr lang="cs-CZ" altLang="cs-CZ" sz="2800"/>
              <a:t> 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 -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chromatidové výměny</a:t>
            </a:r>
          </a:p>
        </p:txBody>
      </p:sp>
      <p:pic>
        <p:nvPicPr>
          <p:cNvPr id="29700" name="Picture 4" descr="V">
            <a:extLst>
              <a:ext uri="{FF2B5EF4-FFF2-40B4-BE49-F238E27FC236}">
                <a16:creationId xmlns:a16="http://schemas.microsoft.com/office/drawing/2014/main" id="{9805A809-0347-49F1-A141-635C3D5E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" b="-769"/>
          <a:stretch/>
        </p:blipFill>
        <p:spPr bwMode="auto">
          <a:xfrm>
            <a:off x="6839558" y="4725145"/>
            <a:ext cx="1739727" cy="1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V1">
            <a:extLst>
              <a:ext uri="{FF2B5EF4-FFF2-40B4-BE49-F238E27FC236}">
                <a16:creationId xmlns:a16="http://schemas.microsoft.com/office/drawing/2014/main" id="{25BA1882-5B53-48ED-8A3D-EB6A5A072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4028" r="-1"/>
          <a:stretch/>
        </p:blipFill>
        <p:spPr bwMode="auto">
          <a:xfrm>
            <a:off x="5807969" y="2651124"/>
            <a:ext cx="1901453" cy="13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V2">
            <a:extLst>
              <a:ext uri="{FF2B5EF4-FFF2-40B4-BE49-F238E27FC236}">
                <a16:creationId xmlns:a16="http://schemas.microsoft.com/office/drawing/2014/main" id="{D1F6C466-47D7-4B05-BA79-D2118A2EA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735"/>
          <a:stretch/>
        </p:blipFill>
        <p:spPr bwMode="auto">
          <a:xfrm>
            <a:off x="2639616" y="3404686"/>
            <a:ext cx="2310854" cy="18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9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AFA6F3-9A67-4325-9749-9F556B1B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00439"/>
            <a:ext cx="8496300" cy="264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774A03E-B70F-4C63-8090-241A51CA2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4" y="233577"/>
            <a:ext cx="12072664" cy="20075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236A2D-96CF-4048-AAFF-4EE2BB002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38338"/>
            <a:ext cx="8604250" cy="12747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800" u="sng"/>
          </a:p>
          <a:p>
            <a:pPr eaLnBrk="1" hangingPunct="1"/>
            <a:r>
              <a:rPr lang="cs-CZ" altLang="cs-CZ" sz="2400" b="1"/>
              <a:t>chromosomové gapy  - chrg </a:t>
            </a:r>
            <a:r>
              <a:rPr lang="cs-CZ" altLang="cs-CZ" sz="1600" b="1"/>
              <a:t>(chromosome gap)</a:t>
            </a:r>
            <a:r>
              <a:rPr lang="cs-CZ" altLang="cs-CZ" sz="1600"/>
              <a:t> </a:t>
            </a:r>
            <a:r>
              <a:rPr lang="cs-CZ" altLang="cs-CZ" sz="2400"/>
              <a:t>-</a:t>
            </a:r>
            <a:r>
              <a:rPr lang="cs-CZ" altLang="cs-CZ" sz="1600"/>
              <a:t>příčně slabě se barvící část chromosomu (achromatické léze), také úplné přerušení chromosomu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CEB9627E-CA87-4ED7-8136-8BF05AE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Obrázek 1">
            <a:extLst>
              <a:ext uri="{FF2B5EF4-FFF2-40B4-BE49-F238E27FC236}">
                <a16:creationId xmlns:a16="http://schemas.microsoft.com/office/drawing/2014/main" id="{792745BA-5FDB-40FC-9460-4945557A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989389"/>
            <a:ext cx="122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sejmout000e">
            <a:extLst>
              <a:ext uri="{FF2B5EF4-FFF2-40B4-BE49-F238E27FC236}">
                <a16:creationId xmlns:a16="http://schemas.microsoft.com/office/drawing/2014/main" id="{D17C447F-21CE-482F-9AB3-FB8956CA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625850"/>
            <a:ext cx="1168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1">
            <a:extLst>
              <a:ext uri="{FF2B5EF4-FFF2-40B4-BE49-F238E27FC236}">
                <a16:creationId xmlns:a16="http://schemas.microsoft.com/office/drawing/2014/main" id="{984FC83A-EE35-4F79-8B02-D6DAFA0E6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1" t="34088" r="28548" b="52200"/>
          <a:stretch>
            <a:fillRect/>
          </a:stretch>
        </p:blipFill>
        <p:spPr bwMode="auto">
          <a:xfrm>
            <a:off x="4405314" y="3835400"/>
            <a:ext cx="644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Šipka doleva 11">
            <a:extLst>
              <a:ext uri="{FF2B5EF4-FFF2-40B4-BE49-F238E27FC236}">
                <a16:creationId xmlns:a16="http://schemas.microsoft.com/office/drawing/2014/main" id="{4BC21C75-EC25-4D11-9C15-316990192209}"/>
              </a:ext>
            </a:extLst>
          </p:cNvPr>
          <p:cNvSpPr>
            <a:spLocks noChangeArrowheads="1"/>
          </p:cNvSpPr>
          <p:nvPr/>
        </p:nvSpPr>
        <p:spPr bwMode="auto">
          <a:xfrm rot="1029947">
            <a:off x="4910139" y="5233989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4" name="Obrázek 2">
            <a:extLst>
              <a:ext uri="{FF2B5EF4-FFF2-40B4-BE49-F238E27FC236}">
                <a16:creationId xmlns:a16="http://schemas.microsoft.com/office/drawing/2014/main" id="{C0835196-36B2-4144-BF96-DABE8371E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47443" r="22095" b="46117"/>
          <a:stretch>
            <a:fillRect/>
          </a:stretch>
        </p:blipFill>
        <p:spPr bwMode="auto">
          <a:xfrm>
            <a:off x="2716213" y="4135438"/>
            <a:ext cx="95726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Šipka doleva 4">
            <a:extLst>
              <a:ext uri="{FF2B5EF4-FFF2-40B4-BE49-F238E27FC236}">
                <a16:creationId xmlns:a16="http://schemas.microsoft.com/office/drawing/2014/main" id="{4EC59AB5-8364-44CA-8892-4D6D2F1D35EE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3429000" y="465137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6" name="Šipka doleva 12">
            <a:extLst>
              <a:ext uri="{FF2B5EF4-FFF2-40B4-BE49-F238E27FC236}">
                <a16:creationId xmlns:a16="http://schemas.microsoft.com/office/drawing/2014/main" id="{21C806B3-5978-4F7C-876E-62395586D1EC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2430464" y="4437063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Šipka doleva 4">
            <a:extLst>
              <a:ext uri="{FF2B5EF4-FFF2-40B4-BE49-F238E27FC236}">
                <a16:creationId xmlns:a16="http://schemas.microsoft.com/office/drawing/2014/main" id="{A99A0DD1-9415-4ED2-9860-302F13D34649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6862763" y="477202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Šipka doleva 12">
            <a:extLst>
              <a:ext uri="{FF2B5EF4-FFF2-40B4-BE49-F238E27FC236}">
                <a16:creationId xmlns:a16="http://schemas.microsoft.com/office/drawing/2014/main" id="{59F848C1-CD4B-426A-A8C6-6D27180E6E3F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5637214" y="4546600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6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1106</Words>
  <Application>Microsoft Office PowerPoint</Application>
  <PresentationFormat>Širokoúhlá obrazovka</PresentationFormat>
  <Paragraphs>156</Paragraphs>
  <Slides>21</Slides>
  <Notes>20</Notes>
  <HiddenSlides>0</HiddenSlides>
  <MMClips>20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Výchozí návrh</vt:lpstr>
      <vt:lpstr>Graf</vt:lpstr>
      <vt:lpstr>Využití konvenčního barvení v praxi  získané chromosomové abnormality</vt:lpstr>
      <vt:lpstr>VYŠETŘENÍ ZÍSKANÝCH CHROMOSOMOVÝCH ABERACÍ v důsledku působení mutagenních faktorů prostředí - z periferní krve</vt:lpstr>
      <vt:lpstr>VSTUPNÍ MATERIÁLY K VYŠETŘENÍ</vt:lpstr>
      <vt:lpstr>ZÍSKANÉ CHROMOSOMOVÉ ABERACE (ZCA/CAPL) příčiny vzniku</vt:lpstr>
      <vt:lpstr>ZÍSKANÉ CHROMOSOMOVÉ ABERACE (ZCA/CAPL)- typ poškození – chromatidové aberace</vt:lpstr>
      <vt:lpstr>ZÍSKANÉ CHROMOSOMOVÉ ABERACE (ZCA/CAPL)- typ poškození – chromatidové aberace</vt:lpstr>
      <vt:lpstr>ZÍSKANÉ CHROMOSOMOVÉ ABERACE (ZCA/CAPL)- typ poškození – chromatidové aberace</vt:lpstr>
      <vt:lpstr>ZÍSKANÉ CHROMOSOMOVÉ ABERACE (ZCA/CAPL)-  typ poškození – chromatidové aberace - chromatidové výměny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 (vliv mutagenních faktorů prostředí)</vt:lpstr>
      <vt:lpstr>ZÍSKANÉ CHROMOSOMOVÉ ABERACE (vliv mutagenních faktorů prostředí) vyšetření z periferní krve</vt:lpstr>
      <vt:lpstr>ZÍSKANÉ CHROMOSOMOVÉ ABERACE  (vliv mutagenních faktorů prostředí)</vt:lpstr>
      <vt:lpstr>ZÍSKANÉ CHROMOSOMOVÉ ABERACE (ZCA/CAPL)</vt:lpstr>
      <vt:lpstr>POSTUP ZÍSKÁNÍ PREPARÁTU</vt:lpstr>
      <vt:lpstr>METODY KLASICKÉ CYTOGENETIKY  konvenční barvení chromosomů</vt:lpstr>
      <vt:lpstr>VROZENÉ ABERACE  / ZÍSKANÉ ABERACE (mutagenní faktory)</vt:lpstr>
      <vt:lpstr>Klinické indikace k vyšetření ZCA/CAPL  (mutagenní faktory)</vt:lpstr>
      <vt:lpstr>Prezentace aplikace PowerPoint</vt:lpstr>
    </vt:vector>
  </TitlesOfParts>
  <Company>TCN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ii</dc:creator>
  <cp:lastModifiedBy>Navaříková Marta</cp:lastModifiedBy>
  <cp:revision>885</cp:revision>
  <cp:lastPrinted>2017-09-28T12:13:57Z</cp:lastPrinted>
  <dcterms:created xsi:type="dcterms:W3CDTF">2004-09-03T10:48:34Z</dcterms:created>
  <dcterms:modified xsi:type="dcterms:W3CDTF">2021-02-19T14:24:40Z</dcterms:modified>
</cp:coreProperties>
</file>