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73" r:id="rId2"/>
    <p:sldId id="256" r:id="rId3"/>
    <p:sldId id="271" r:id="rId4"/>
    <p:sldId id="272" r:id="rId5"/>
    <p:sldId id="269" r:id="rId6"/>
    <p:sldId id="264" r:id="rId7"/>
    <p:sldId id="257" r:id="rId8"/>
    <p:sldId id="268" r:id="rId9"/>
    <p:sldId id="265" r:id="rId10"/>
    <p:sldId id="263" r:id="rId11"/>
    <p:sldId id="262" r:id="rId12"/>
    <p:sldId id="261" r:id="rId13"/>
    <p:sldId id="25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9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017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7074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351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754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6614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998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32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031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39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9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D5E8A40-C663-4C90-A447-14ED64EF5995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620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E8A40-C663-4C90-A447-14ED64EF5995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31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zdravi.euro.cz/clanek/postgradualni-medicina/obsedantne-kompulzivni-porucha-a-jeji-lecba-454083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98AE96-8B74-FD9C-8E9C-F89F3B4A4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852831"/>
          </a:xfrm>
        </p:spPr>
        <p:txBody>
          <a:bodyPr>
            <a:normAutofit fontScale="90000"/>
          </a:bodyPr>
          <a:lstStyle/>
          <a:p>
            <a:r>
              <a:rPr lang="cs-CZ" dirty="0"/>
              <a:t>Hladký průběh komunikace mezi zdravotníkem a pacientem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2FDFA3-3680-093B-0D0F-362A23C94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09775"/>
            <a:ext cx="9603275" cy="3562349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dirty="0">
                <a:latin typeface="-apple-system"/>
              </a:rPr>
              <a:t>ZDRAVOTNÍK ROZUMÍ SÁM SOBĚ - </a:t>
            </a:r>
            <a:r>
              <a:rPr lang="cs-CZ" b="0" i="0" dirty="0">
                <a:effectLst/>
                <a:latin typeface="-apple-system"/>
              </a:rPr>
              <a:t>Dobré komunikační schopnosti spočívají ve schopnosti sdělovat informace jasně a jednoduše tak, aby byly </a:t>
            </a:r>
            <a:r>
              <a:rPr lang="cs-CZ" b="1" i="0" dirty="0">
                <a:effectLst/>
                <a:latin typeface="-apple-system"/>
              </a:rPr>
              <a:t>správně pochopeny. </a:t>
            </a:r>
            <a:r>
              <a:rPr lang="cs-CZ" i="0" dirty="0">
                <a:effectLst/>
                <a:latin typeface="-apple-system"/>
              </a:rPr>
              <a:t>(</a:t>
            </a:r>
            <a:r>
              <a:rPr lang="cs-CZ" b="0" i="0" dirty="0">
                <a:effectLst/>
                <a:latin typeface="-apple-system"/>
              </a:rPr>
              <a:t>Zdravotník sám je klidný, emočně adekvátní, nezatěžuje konverzaci svými problémy.) </a:t>
            </a:r>
            <a:r>
              <a:rPr lang="cs-CZ" b="1" i="0" dirty="0">
                <a:effectLst/>
                <a:latin typeface="-apple-system"/>
              </a:rPr>
              <a:t>a aplikovány</a:t>
            </a:r>
            <a:r>
              <a:rPr lang="cs-CZ" b="0" i="0" dirty="0">
                <a:effectLst/>
                <a:latin typeface="-apple-system"/>
              </a:rPr>
              <a:t>. (Umí pacienta přesvědčit k plnění potřebných instrukcí, získat jeho důvěru.)</a:t>
            </a:r>
          </a:p>
          <a:p>
            <a:pPr algn="l"/>
            <a:r>
              <a:rPr lang="cs-CZ" b="0" i="0" dirty="0">
                <a:effectLst/>
                <a:latin typeface="-apple-system"/>
              </a:rPr>
              <a:t>ZDRAVOTNÍK ROZUMÍ PACIENTOVI - Dobré komunikační schopnosti spočívají také ve schopnosti </a:t>
            </a:r>
            <a:r>
              <a:rPr lang="cs-CZ" b="1" i="0" dirty="0">
                <a:effectLst/>
                <a:latin typeface="-apple-system"/>
              </a:rPr>
              <a:t>adaptovat </a:t>
            </a:r>
            <a:r>
              <a:rPr lang="cs-CZ" i="0" dirty="0">
                <a:effectLst/>
                <a:latin typeface="-apple-system"/>
              </a:rPr>
              <a:t>se</a:t>
            </a:r>
            <a:r>
              <a:rPr lang="cs-CZ" b="1" i="0" dirty="0">
                <a:effectLst/>
                <a:latin typeface="-apple-system"/>
              </a:rPr>
              <a:t> </a:t>
            </a:r>
            <a:r>
              <a:rPr lang="cs-CZ" b="0" i="0" dirty="0">
                <a:effectLst/>
                <a:latin typeface="-apple-system"/>
              </a:rPr>
              <a:t>na nové situace, rozumět chování konkrétního pacienta, dosáhnout kompromisu, vyhýbat se konfliktům a v případě, kdy nastanou, je umět řešit. Velká část dobré komunikace je o empatii a schopnosti rozumět tomu, jak pacient interpretuje naše slova a chování. </a:t>
            </a:r>
            <a:r>
              <a:rPr lang="cs-CZ" dirty="0">
                <a:latin typeface="-apple-system"/>
              </a:rPr>
              <a:t>K</a:t>
            </a:r>
            <a:r>
              <a:rPr lang="cs-CZ" b="0" i="0" dirty="0">
                <a:effectLst/>
                <a:latin typeface="-apple-system"/>
              </a:rPr>
              <a:t>omunikace je obousměrná, je tedy zásadní umět i dobře naslouchat.</a:t>
            </a:r>
          </a:p>
          <a:p>
            <a:pPr algn="l"/>
            <a:r>
              <a:rPr lang="cs-CZ" b="0" i="0" dirty="0">
                <a:effectLst/>
                <a:latin typeface="-apple-system"/>
              </a:rPr>
              <a:t>ZDRAVOTNÍK DOBŘE ROZUMÍ SVÉMU OBORU – PŘEDMĚTU KONVERZACE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210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E7A6F0-5CD3-481E-B0F2-E7F99FE675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1290DF-4975-4FCD-8B8D-BBC86B8366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A51FF11-BF6D-4514-659D-CA7B099D5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612" y="1138228"/>
            <a:ext cx="3793685" cy="3858767"/>
          </a:xfrm>
        </p:spPr>
        <p:txBody>
          <a:bodyPr anchor="ctr">
            <a:normAutofit/>
          </a:bodyPr>
          <a:lstStyle/>
          <a:p>
            <a:r>
              <a:rPr kumimoji="0" lang="cs-CZ" altLang="cs-CZ" sz="36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DISOCIÁLNÍ PORUCHA OSOBNOSTI</a:t>
            </a:r>
            <a:br>
              <a:rPr kumimoji="0" lang="cs-CZ" altLang="cs-CZ" sz="36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cs-CZ" sz="36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7CA18A-A333-4DCB-842B-76827D2EC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00021" y="638300"/>
            <a:ext cx="6409605" cy="4858625"/>
            <a:chOff x="7807230" y="2012810"/>
            <a:chExt cx="3251252" cy="345986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E785FC3-CE7B-46F8-8C7A-EBBF001ED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5069D9A-30C7-4159-880C-DD2BDC510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9FE1511-6E1B-4F0E-8FF0-958527181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9891" y="973636"/>
            <a:ext cx="5769864" cy="4187952"/>
          </a:xfrm>
          <a:prstGeom prst="rect">
            <a:avLst/>
          </a:prstGeom>
          <a:solidFill>
            <a:srgbClr val="FFFFFF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1C2FB9-3240-781B-6730-4BCE36130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4483" y="1138228"/>
            <a:ext cx="5440680" cy="3858768"/>
          </a:xfrm>
        </p:spPr>
        <p:txBody>
          <a:bodyPr anchor="ctr"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Tato porucha je typická pro kriminální recidivisty, kteří tvoří její naprostou většinu. Typicky se jedná o lidi, kteří jsou necitliví ke druhým, nezodpovědní a reagují agresivně. </a:t>
            </a:r>
            <a:r>
              <a:rPr kumimoji="0" lang="cs-CZ" altLang="cs-CZ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Nerespektují sociální normy</a:t>
            </a:r>
            <a:r>
              <a:rPr kumimoji="0" lang="cs-CZ" altLang="cs-CZ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 a nemají pocit viny. Naopak ji svádějí na ostatní. Pacienti snadno navazují vztahy, nejsou ale schopni je dlouhodobě udržet, neumí se také poučit z vlastních chyb.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  <a:p>
            <a:endParaRPr lang="cs-CZ">
              <a:solidFill>
                <a:srgbClr val="000000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25CEF6D-5E98-4B5C-A10F-7459C1EEF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C73161-1E4E-4E6A-91B2-E885CF8FF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623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E7A6F0-5CD3-481E-B0F2-E7F99FE675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1290DF-4975-4FCD-8B8D-BBC86B8366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EF4A33-1643-AF27-3178-625ADB7E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612" y="1138228"/>
            <a:ext cx="3793685" cy="3858767"/>
          </a:xfrm>
        </p:spPr>
        <p:txBody>
          <a:bodyPr anchor="ctr">
            <a:normAutofit/>
          </a:bodyPr>
          <a:lstStyle/>
          <a:p>
            <a:r>
              <a:rPr kumimoji="0" lang="cs-CZ" altLang="cs-CZ" sz="36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SCHIZOIDNÍ PORUCHA OSOBNOSTI</a:t>
            </a:r>
            <a:br>
              <a:rPr kumimoji="0" lang="cs-CZ" altLang="cs-CZ" sz="36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cs-CZ" sz="360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57CA18A-A333-4DCB-842B-76827D2EC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00021" y="638300"/>
            <a:ext cx="6409605" cy="4858625"/>
            <a:chOff x="7807230" y="2012810"/>
            <a:chExt cx="3251252" cy="345986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E785FC3-CE7B-46F8-8C7A-EBBF001ED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5069D9A-30C7-4159-880C-DD2BDC510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D9FE1511-6E1B-4F0E-8FF0-958527181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9891" y="973636"/>
            <a:ext cx="5769864" cy="4187952"/>
          </a:xfrm>
          <a:prstGeom prst="rect">
            <a:avLst/>
          </a:prstGeom>
          <a:solidFill>
            <a:srgbClr val="FFFFFF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DF938EB-3A6B-7EBA-0807-72A294DAE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4483" y="1138228"/>
            <a:ext cx="5440680" cy="3858768"/>
          </a:xfrm>
        </p:spPr>
        <p:txBody>
          <a:bodyPr anchor="ctr"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Tato porucha je charakteristická distancováním se od citových a sociálních kontaktů. Jedinci, kteří jí trpí dávají přednost samotě a fantazijním představám. Nejsou navíc schopní </a:t>
            </a:r>
            <a:r>
              <a:rPr kumimoji="0" lang="cs-CZ" altLang="cs-CZ" sz="17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vyjadřovat své city a zažívat radost</a:t>
            </a:r>
            <a:r>
              <a:rPr kumimoji="0" lang="cs-CZ" altLang="cs-CZ" sz="1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. Jsou přesvědčeni o tom, že vztahy nic nepřináší, a tak budou mnohem šťastnější jako samotáři. Mezi další příznaky patří:</a:t>
            </a:r>
            <a:endParaRPr kumimoji="0" lang="cs-CZ" altLang="cs-CZ" sz="17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Emoční chlad</a:t>
            </a:r>
          </a:p>
          <a:p>
            <a:pPr marL="0" marR="0" lvl="0" indent="0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Lhostejnost ke chvále a kritice</a:t>
            </a:r>
          </a:p>
          <a:p>
            <a:pPr marL="0" marR="0" lvl="0" indent="0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Uzavřenost</a:t>
            </a:r>
          </a:p>
          <a:p>
            <a:pPr marL="0" marR="0" lvl="0" indent="0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Malý zájem o sex</a:t>
            </a:r>
          </a:p>
          <a:p>
            <a:pPr>
              <a:lnSpc>
                <a:spcPct val="110000"/>
              </a:lnSpc>
            </a:pPr>
            <a:endParaRPr lang="cs-CZ" sz="1700">
              <a:solidFill>
                <a:srgbClr val="000000"/>
              </a:solidFill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25CEF6D-5E98-4B5C-A10F-7459C1EEF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5C73161-1E4E-4E6A-91B2-E885CF8FF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3813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8E7A6F0-5CD3-481E-B0F2-E7F99FE675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11290DF-4975-4FCD-8B8D-BBC86B8366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90187A5-57B0-DEA0-B724-2200B4B3C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612" y="1138228"/>
            <a:ext cx="3793685" cy="3858767"/>
          </a:xfrm>
        </p:spPr>
        <p:txBody>
          <a:bodyPr anchor="ctr">
            <a:normAutofit/>
          </a:bodyPr>
          <a:lstStyle/>
          <a:p>
            <a:r>
              <a:rPr kumimoji="0" lang="cs-CZ" altLang="cs-CZ" sz="36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PARANOIDNÍ PORUCHA OSOBNOSTI</a:t>
            </a:r>
            <a:br>
              <a:rPr kumimoji="0" lang="cs-CZ" altLang="cs-CZ" sz="36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cs-CZ" sz="360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57CA18A-A333-4DCB-842B-76827D2EC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00021" y="638300"/>
            <a:ext cx="6409605" cy="4858625"/>
            <a:chOff x="7807230" y="2012810"/>
            <a:chExt cx="3251252" cy="3459865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E785FC3-CE7B-46F8-8C7A-EBBF001ED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5069D9A-30C7-4159-880C-DD2BDC510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D9FE1511-6E1B-4F0E-8FF0-958527181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9891" y="973636"/>
            <a:ext cx="5769864" cy="4187952"/>
          </a:xfrm>
          <a:prstGeom prst="rect">
            <a:avLst/>
          </a:prstGeom>
          <a:solidFill>
            <a:srgbClr val="FFFFFF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60614C-63BA-5E69-366D-23EEBEB69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4483" y="1138228"/>
            <a:ext cx="5440680" cy="3858768"/>
          </a:xfrm>
        </p:spPr>
        <p:txBody>
          <a:bodyPr anchor="ctr"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Jedinci, kteří se potýkají s paranoidní poruchou osobnosti bývají přehnaně vztahovační a mají pocit, že jim jejich okolí škodí. Přátelské chování překrucují a vykládají si ho jako negativní. Tito lidé bývají </a:t>
            </a:r>
            <a:r>
              <a:rPr kumimoji="0" lang="cs-CZ" altLang="cs-CZ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nedůvěřiví</a:t>
            </a:r>
            <a:r>
              <a:rPr kumimoji="0" lang="cs-CZ" altLang="cs-CZ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 a svého partnera opakovaně podezřívají z nevěry.</a:t>
            </a:r>
          </a:p>
          <a:p>
            <a:endParaRPr lang="cs-CZ">
              <a:solidFill>
                <a:srgbClr val="000000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025CEF6D-5E98-4B5C-A10F-7459C1EEF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5C73161-1E4E-4E6A-91B2-E885CF8FF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858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E7A6F0-5CD3-481E-B0F2-E7F99FE675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1290DF-4975-4FCD-8B8D-BBC86B8366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44349EF-38FA-8994-707E-C503A1DE1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612" y="1138228"/>
            <a:ext cx="3793685" cy="3858767"/>
          </a:xfrm>
        </p:spPr>
        <p:txBody>
          <a:bodyPr anchor="ctr">
            <a:normAutofit/>
          </a:bodyPr>
          <a:lstStyle/>
          <a:p>
            <a:r>
              <a:rPr kumimoji="0" lang="cs-CZ" altLang="cs-CZ" sz="33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ANANKASTATICKÁ PORUCHA OSOBNOSTI</a:t>
            </a:r>
            <a:br>
              <a:rPr kumimoji="0" lang="cs-CZ" altLang="cs-CZ" sz="33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cs-CZ" sz="33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7CA18A-A333-4DCB-842B-76827D2EC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00021" y="638300"/>
            <a:ext cx="6409605" cy="4858625"/>
            <a:chOff x="7807230" y="2012810"/>
            <a:chExt cx="3251252" cy="345986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E785FC3-CE7B-46F8-8C7A-EBBF001ED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5069D9A-30C7-4159-880C-DD2BDC510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9FE1511-6E1B-4F0E-8FF0-958527181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9891" y="973636"/>
            <a:ext cx="5769864" cy="4187952"/>
          </a:xfrm>
          <a:prstGeom prst="rect">
            <a:avLst/>
          </a:prstGeom>
          <a:solidFill>
            <a:srgbClr val="FFFFFF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413421-460C-2836-0620-AAEDC2CA5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4483" y="1138228"/>
            <a:ext cx="5440680" cy="3858768"/>
          </a:xfrm>
        </p:spPr>
        <p:txBody>
          <a:bodyPr anchor="ctr"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7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Anankastatická</a:t>
            </a:r>
            <a:r>
              <a:rPr kumimoji="0" lang="cs-CZ" altLang="cs-CZ" sz="1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porucha se projevuje podobně jako </a:t>
            </a:r>
            <a:r>
              <a:rPr kumimoji="0" lang="cs-CZ" altLang="cs-CZ" sz="1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obsedantně kompulzivní porucha</a:t>
            </a:r>
            <a:r>
              <a:rPr kumimoji="0" lang="cs-CZ" altLang="cs-CZ" sz="1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, tedy nadměrnou opatrností, pořádkem a </a:t>
            </a:r>
            <a:r>
              <a:rPr kumimoji="0" lang="cs-CZ" altLang="cs-CZ" sz="1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přísnými pravidly</a:t>
            </a:r>
            <a:r>
              <a:rPr kumimoji="0" lang="cs-CZ" altLang="cs-CZ" sz="1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, která dotyčná osoba dodržuje. Na rozdíl od těch, kteří </a:t>
            </a:r>
            <a:r>
              <a:rPr kumimoji="0" lang="cs-CZ" altLang="cs-CZ" sz="170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  <a:hlinkClick r:id="rId2"/>
              </a:rPr>
              <a:t>obsedantně kompulzivní poruchou</a:t>
            </a:r>
            <a:r>
              <a:rPr kumimoji="0" lang="cs-CZ" altLang="cs-CZ" sz="1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 trpí, jsou jedinci s </a:t>
            </a:r>
            <a:r>
              <a:rPr kumimoji="0" lang="cs-CZ" altLang="cs-CZ" sz="17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anankastatickou</a:t>
            </a:r>
            <a:r>
              <a:rPr kumimoji="0" lang="cs-CZ" altLang="cs-CZ" sz="1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poruchou na své vlastnosti pyšní. Mezi další příznaky patří:</a:t>
            </a:r>
            <a:endParaRPr kumimoji="0" lang="cs-CZ" altLang="cs-CZ" sz="17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Nadměrná svědomitost</a:t>
            </a:r>
          </a:p>
          <a:p>
            <a:pPr marL="0" marR="0" lvl="0" indent="0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Moralizování ostatních</a:t>
            </a:r>
          </a:p>
          <a:p>
            <a:pPr marL="0" marR="0" lvl="0" indent="0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Vtíravé myšlenky a nápady</a:t>
            </a:r>
            <a:endParaRPr kumimoji="0" lang="cs-CZ" altLang="cs-CZ" sz="17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Přehnaná organizace</a:t>
            </a:r>
          </a:p>
          <a:p>
            <a:pPr>
              <a:lnSpc>
                <a:spcPct val="110000"/>
              </a:lnSpc>
            </a:pPr>
            <a:endParaRPr lang="cs-CZ" sz="1700" dirty="0">
              <a:solidFill>
                <a:srgbClr val="000000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25CEF6D-5E98-4B5C-A10F-7459C1EEF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C73161-1E4E-4E6A-91B2-E885CF8FF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217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E7A6F0-5CD3-481E-B0F2-E7F99FE675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1290DF-4975-4FCD-8B8D-BBC86B8366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0215404-FCE8-9556-21FF-B83176CFB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612" y="1138228"/>
            <a:ext cx="3793685" cy="3858767"/>
          </a:xfrm>
        </p:spPr>
        <p:txBody>
          <a:bodyPr anchor="ctr">
            <a:normAutofit/>
          </a:bodyPr>
          <a:lstStyle/>
          <a:p>
            <a:r>
              <a:rPr kumimoji="0" lang="cs-CZ" altLang="cs-CZ" sz="36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ZÁVISLÁ PORUCHA OSOBNOSTI</a:t>
            </a:r>
            <a:br>
              <a:rPr kumimoji="0" lang="cs-CZ" altLang="cs-CZ" sz="36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cs-CZ" sz="36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7CA18A-A333-4DCB-842B-76827D2EC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00021" y="638300"/>
            <a:ext cx="6409605" cy="4858625"/>
            <a:chOff x="7807230" y="2012810"/>
            <a:chExt cx="3251252" cy="345986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E785FC3-CE7B-46F8-8C7A-EBBF001ED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5069D9A-30C7-4159-880C-DD2BDC510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9FE1511-6E1B-4F0E-8FF0-958527181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9891" y="973636"/>
            <a:ext cx="5769864" cy="4187952"/>
          </a:xfrm>
          <a:prstGeom prst="rect">
            <a:avLst/>
          </a:prstGeom>
          <a:solidFill>
            <a:srgbClr val="FFFFFF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8C104A-CD25-EC56-1DF0-C55C63F5D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4483" y="1138228"/>
            <a:ext cx="5440680" cy="3858768"/>
          </a:xfrm>
        </p:spPr>
        <p:txBody>
          <a:bodyPr anchor="ctr"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Jak už z názvu vyplývá, postižený pěstuje závislé vztahy, ponechává odpovědnost za důležitá životní rozhodnutí osobám, na nichž visí, a upozaďuje před nimi své vlastní potřeby. Téměř nic po těchto lidech nepožaduje, </a:t>
            </a:r>
            <a:r>
              <a:rPr kumimoji="0" lang="cs-CZ" altLang="cs-CZ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sám se cítí bezmocný</a:t>
            </a:r>
            <a:r>
              <a:rPr kumimoji="0" lang="cs-CZ" altLang="cs-CZ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 a má pocit, že se bez pomoci jiných neobejd</a:t>
            </a:r>
            <a:endParaRPr kumimoji="0" lang="cs-CZ" altLang="cs-CZ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>
              <a:solidFill>
                <a:srgbClr val="000000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25CEF6D-5E98-4B5C-A10F-7459C1EEF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C73161-1E4E-4E6A-91B2-E885CF8FF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4326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21845-DC26-1BFF-7954-31B1416588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2. Pacient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59E2443-0102-5DE3-9130-0F6E6D88FE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To jaký je Pacient člověk i všechny okolnosti jeho života, to vše  ovlivňuje naše setkání</a:t>
            </a:r>
          </a:p>
        </p:txBody>
      </p:sp>
    </p:spTree>
    <p:extLst>
      <p:ext uri="{BB962C8B-B14F-4D97-AF65-F5344CB8AC3E}">
        <p14:creationId xmlns:p14="http://schemas.microsoft.com/office/powerpoint/2010/main" val="4043511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2DB562-2D74-4319-CEAF-4BD24D2EB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191" y="861114"/>
            <a:ext cx="9607661" cy="1056319"/>
          </a:xfrm>
        </p:spPr>
        <p:txBody>
          <a:bodyPr/>
          <a:lstStyle/>
          <a:p>
            <a:r>
              <a:rPr lang="cs-CZ" dirty="0" err="1"/>
              <a:t>pACIENT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8D53415-33D0-D12D-796B-FFC0DD1F5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7191" y="2019550"/>
            <a:ext cx="4645152" cy="44742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SÁM PACIENT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9D0130-4DF6-D02B-34C6-BA57E2509A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7191" y="2569093"/>
            <a:ext cx="4645152" cy="2899633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VĚK</a:t>
            </a:r>
          </a:p>
          <a:p>
            <a:r>
              <a:rPr lang="cs-CZ" dirty="0"/>
              <a:t>POHLAVÍ</a:t>
            </a:r>
          </a:p>
          <a:p>
            <a:r>
              <a:rPr lang="cs-CZ" dirty="0"/>
              <a:t>DUŠEVNÍ A FYZICKÉ ZDRAVÍ</a:t>
            </a:r>
          </a:p>
          <a:p>
            <a:r>
              <a:rPr lang="cs-CZ" dirty="0"/>
              <a:t>IQ A VZDĚLÁNÍ</a:t>
            </a:r>
          </a:p>
          <a:p>
            <a:r>
              <a:rPr lang="cs-CZ" dirty="0"/>
              <a:t>OSOBNOST </a:t>
            </a:r>
          </a:p>
          <a:p>
            <a:r>
              <a:rPr lang="cs-CZ" dirty="0"/>
              <a:t>MOTIVACE K LÉČBĚ ČI SPOLUPRÁCI SE ZDRAVOTNÍKEM</a:t>
            </a:r>
          </a:p>
          <a:p>
            <a:r>
              <a:rPr lang="cs-CZ" dirty="0"/>
              <a:t>AKTUÁLNÍ NÁLADA</a:t>
            </a:r>
          </a:p>
          <a:p>
            <a:r>
              <a:rPr lang="cs-CZ" dirty="0"/>
              <a:t>ŽIVOTNÍ ZKUŠENOSTI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00A51BFA-3454-D6BB-25B8-759132645A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37729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JEHO ŽIVOTNÍ OKOLNOSTI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E691A8A0-3FD9-ACC7-FCD2-E5420AD5F3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362" y="2638425"/>
            <a:ext cx="4645152" cy="2820437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RODINNÁ SITUACE</a:t>
            </a:r>
          </a:p>
          <a:p>
            <a:r>
              <a:rPr lang="cs-CZ" dirty="0"/>
              <a:t>SÍŤ SOCIÁLNÍCH VZTAHŮ</a:t>
            </a:r>
          </a:p>
          <a:p>
            <a:r>
              <a:rPr lang="cs-CZ" dirty="0"/>
              <a:t>SOCIÁLNÍ STATUS </a:t>
            </a:r>
          </a:p>
          <a:p>
            <a:r>
              <a:rPr lang="cs-CZ" dirty="0"/>
              <a:t>FINANČNÍ SITUACE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9123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1FEFE-91CE-04DF-4F0E-E04B34EF3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reakce pacienta, je-li pod tlakem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9C1AFF-7FFD-CFAA-C782-1DCB818EC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Zbožňující následování, </a:t>
            </a:r>
            <a:r>
              <a:rPr lang="cs-CZ" dirty="0" err="1"/>
              <a:t>submisivita</a:t>
            </a:r>
            <a:r>
              <a:rPr lang="cs-CZ" dirty="0"/>
              <a:t>, závislost</a:t>
            </a:r>
          </a:p>
          <a:p>
            <a:r>
              <a:rPr lang="cs-CZ" dirty="0"/>
              <a:t>Pasivita</a:t>
            </a:r>
          </a:p>
          <a:p>
            <a:r>
              <a:rPr lang="cs-CZ" dirty="0"/>
              <a:t>Aktivní spolupráce</a:t>
            </a:r>
          </a:p>
          <a:p>
            <a:r>
              <a:rPr lang="cs-CZ" dirty="0"/>
              <a:t>Asertivita</a:t>
            </a:r>
          </a:p>
          <a:p>
            <a:r>
              <a:rPr lang="cs-CZ" dirty="0"/>
              <a:t>Pasivní agrese, 	manipulace</a:t>
            </a:r>
          </a:p>
          <a:p>
            <a:r>
              <a:rPr lang="cs-CZ" dirty="0"/>
              <a:t>Otevřená agrese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01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671800-803A-C998-4F9F-0BE8AAD67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osobnosti (jsou-li rysy jemnější, nejedná se o poruchu,  ale typ osobnosti)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D21BD0-085F-5CAF-F69B-ECE70C8AB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Za poruchu osobnosti lékaři označují soubor trvalých povahových odchylek, které vytvářejí nevyváženou a „nenormální“ osobnost. U té jsou některé vlastnosti příliš zdůrazněny a jiné naopak ustupují do pozadí. A jelikož jsou tyto složky přímou součástí pacientovy osobnosti,</a:t>
            </a:r>
            <a:r>
              <a:rPr kumimoji="0" lang="cs-CZ" altLang="cs-CZ" sz="20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 nevnímá je daný člověk jako poruchové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. Problém naopak vidí ve svém okolí.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Kvůli stereotypním způsobům chování a reagování na různé podněty mají lidé s poruchou osobnosti problém vyrovnat se složitým situacím. Postižení jedinci se navíc hůře zařazují do společnosti a</a:t>
            </a:r>
            <a:r>
              <a:rPr kumimoji="0" lang="cs-CZ" altLang="cs-CZ" sz="20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 mají problém s vytvářením a udržováním mezilidských vztahů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. Poruchy osobnosti se rozvíjejí během dospívání a přetrvávají po celý život.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6558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E7A6F0-5CD3-481E-B0F2-E7F99FE675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1290DF-4975-4FCD-8B8D-BBC86B8366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A209D8-A549-420E-3B51-2BEED2275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612" y="1138228"/>
            <a:ext cx="3793685" cy="3858767"/>
          </a:xfrm>
        </p:spPr>
        <p:txBody>
          <a:bodyPr anchor="ctr">
            <a:normAutofit/>
          </a:bodyPr>
          <a:lstStyle/>
          <a:p>
            <a:r>
              <a:rPr kumimoji="0" lang="cs-CZ" altLang="cs-CZ" sz="36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HISTRIÓNSKÁ PORUCHA OSOBNOSTI</a:t>
            </a:r>
            <a:br>
              <a:rPr kumimoji="0" lang="cs-CZ" altLang="cs-CZ" sz="36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cs-CZ" sz="36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7CA18A-A333-4DCB-842B-76827D2EC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00021" y="638300"/>
            <a:ext cx="6409605" cy="4858625"/>
            <a:chOff x="7807230" y="2012810"/>
            <a:chExt cx="3251252" cy="345986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E785FC3-CE7B-46F8-8C7A-EBBF001ED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5069D9A-30C7-4159-880C-DD2BDC510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9FE1511-6E1B-4F0E-8FF0-958527181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9891" y="973636"/>
            <a:ext cx="5769864" cy="4187952"/>
          </a:xfrm>
          <a:prstGeom prst="rect">
            <a:avLst/>
          </a:prstGeom>
          <a:solidFill>
            <a:srgbClr val="FFFFFF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4B5814-B4F4-E470-8EFC-AAA57AD40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4483" y="1138228"/>
            <a:ext cx="5440680" cy="3858768"/>
          </a:xfrm>
        </p:spPr>
        <p:txBody>
          <a:bodyPr anchor="ctr"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Lidé trpící histriónskou poruchou se zpravidla chovají teatrálně a neustále vyhledávají okamžiky, kdy mohou být </a:t>
            </a:r>
            <a:r>
              <a:rPr kumimoji="0" lang="cs-CZ" altLang="cs-CZ" sz="17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středem pozornosti</a:t>
            </a:r>
            <a:r>
              <a:rPr kumimoji="0" lang="cs-CZ" altLang="cs-CZ" sz="1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. Tito jedinci se nadměrně soustředí na to, jak působí na druhé. Jsou přesvědčeni o tom, že si jich druzí budou vážit jen v případě, že budou zábavní a přitažliví. Soustředí se proto na fyzickou přitažlivost a jsou neustále nespokojení s tím, jak vypadají. Mívají tendenci k </a:t>
            </a:r>
            <a:r>
              <a:rPr kumimoji="0" lang="cs-CZ" altLang="cs-CZ" sz="17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sexuálnímu svádění</a:t>
            </a:r>
            <a:r>
              <a:rPr kumimoji="0" lang="cs-CZ" altLang="cs-CZ" sz="1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, ale bývají často frigidní. Vyjadřují přehnaně emoce, ačkoli je prožívají jen mělce.</a:t>
            </a:r>
            <a:endParaRPr kumimoji="0" lang="cs-CZ" altLang="cs-CZ" sz="17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7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endParaRPr lang="cs-CZ" sz="1700">
              <a:solidFill>
                <a:srgbClr val="000000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25CEF6D-5E98-4B5C-A10F-7459C1EEF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C73161-1E4E-4E6A-91B2-E885CF8FF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098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E7A6F0-5CD3-481E-B0F2-E7F99FE675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1290DF-4975-4FCD-8B8D-BBC86B8366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4FCEBDA-4666-29CE-3A08-005C7C291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612" y="1138228"/>
            <a:ext cx="3793685" cy="3858767"/>
          </a:xfrm>
        </p:spPr>
        <p:txBody>
          <a:bodyPr anchor="ctr">
            <a:normAutofit/>
          </a:bodyPr>
          <a:lstStyle/>
          <a:p>
            <a:r>
              <a:rPr lang="cs-CZ" sz="3600"/>
              <a:t>Impulzivní porucha osobnosti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57CA18A-A333-4DCB-842B-76827D2EC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00021" y="638300"/>
            <a:ext cx="6409605" cy="4858625"/>
            <a:chOff x="7807230" y="2012810"/>
            <a:chExt cx="3251252" cy="345986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E785FC3-CE7B-46F8-8C7A-EBBF001ED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5069D9A-30C7-4159-880C-DD2BDC510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D9FE1511-6E1B-4F0E-8FF0-958527181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9891" y="973636"/>
            <a:ext cx="5769864" cy="4187952"/>
          </a:xfrm>
          <a:prstGeom prst="rect">
            <a:avLst/>
          </a:prstGeom>
          <a:solidFill>
            <a:srgbClr val="FFFFFF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7C0646-81FC-59C7-036C-4CA8EB174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4483" y="1138228"/>
            <a:ext cx="5440680" cy="3858768"/>
          </a:xfrm>
        </p:spPr>
        <p:txBody>
          <a:bodyPr anchor="ctr"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cs typeface="Tahoma" panose="020B0604030504040204" pitchFamily="34" charset="0"/>
              </a:rPr>
              <a:t> 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acienti mají nutkání jednat neuváženě a nepředvídatelně. Často se dostávají do konfliktu s ostatními, zejména pokud je někdo kritizuje. Jsou náchylní k výbuchům zlosti a agresivity.</a:t>
            </a:r>
          </a:p>
          <a:p>
            <a:endParaRPr lang="cs-CZ" dirty="0">
              <a:solidFill>
                <a:srgbClr val="000000"/>
              </a:solidFill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25CEF6D-5E98-4B5C-A10F-7459C1EEF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5C73161-1E4E-4E6A-91B2-E885CF8FF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1">
            <a:extLst>
              <a:ext uri="{FF2B5EF4-FFF2-40B4-BE49-F238E27FC236}">
                <a16:creationId xmlns:a16="http://schemas.microsoft.com/office/drawing/2014/main" id="{2EF7655F-A542-9E70-01E2-98B4A6A5B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0705"/>
            <a:ext cx="65" cy="53860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9846DC9-65DB-DA05-5236-024DDFD58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4062"/>
            <a:ext cx="65" cy="44627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878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E7A6F0-5CD3-481E-B0F2-E7F99FE675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1290DF-4975-4FCD-8B8D-BBC86B8366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0EAD441-BDD9-27CB-7930-6DC3EBEAA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612" y="1138228"/>
            <a:ext cx="3793685" cy="3858767"/>
          </a:xfrm>
        </p:spPr>
        <p:txBody>
          <a:bodyPr anchor="ctr">
            <a:normAutofit/>
          </a:bodyPr>
          <a:lstStyle/>
          <a:p>
            <a:r>
              <a:rPr lang="cs-CZ" sz="3600"/>
              <a:t>Hraniční Porucha osobnosti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7CA18A-A333-4DCB-842B-76827D2EC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00021" y="638300"/>
            <a:ext cx="6409605" cy="4858625"/>
            <a:chOff x="7807230" y="2012810"/>
            <a:chExt cx="3251252" cy="345986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E785FC3-CE7B-46F8-8C7A-EBBF001ED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5069D9A-30C7-4159-880C-DD2BDC510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9FE1511-6E1B-4F0E-8FF0-958527181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9891" y="973636"/>
            <a:ext cx="5769864" cy="4187952"/>
          </a:xfrm>
          <a:prstGeom prst="rect">
            <a:avLst/>
          </a:prstGeom>
          <a:solidFill>
            <a:srgbClr val="FFFFFF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320E57-1272-B1B1-F8D9-E0FEF91A4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4483" y="1138228"/>
            <a:ext cx="5440680" cy="385876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altLang="cs-CZ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J</a:t>
            </a:r>
            <a:r>
              <a:rPr kumimoji="0" lang="cs-CZ" altLang="cs-CZ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edinci se v sobě nevyznají a nemají jasně určené hranice mezi sebou a okolím. Navazují velmi intenzivní vztahy, které jsou vzápětí schopní úplně zavrhnout. Zároveň mají strach z opuštění, opakovaně tak vyhrožují sebepoškozením a dopouštějí se demonstrativních pokusů o sebevraždu.</a:t>
            </a:r>
          </a:p>
          <a:p>
            <a:endParaRPr lang="cs-CZ">
              <a:solidFill>
                <a:srgbClr val="000000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25CEF6D-5E98-4B5C-A10F-7459C1EEF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C73161-1E4E-4E6A-91B2-E885CF8FF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738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E7A6F0-5CD3-481E-B0F2-E7F99FE675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1290DF-4975-4FCD-8B8D-BBC86B8366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B0C5D83-46A4-F40F-4960-D23DFB49F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612" y="1138228"/>
            <a:ext cx="3793685" cy="3858767"/>
          </a:xfrm>
        </p:spPr>
        <p:txBody>
          <a:bodyPr anchor="ctr">
            <a:normAutofit/>
          </a:bodyPr>
          <a:lstStyle/>
          <a:p>
            <a:r>
              <a:rPr kumimoji="0" lang="cs-CZ" altLang="cs-CZ" sz="36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NARCISTICKÁ PORUCHA OSOBNOSTI</a:t>
            </a:r>
            <a:br>
              <a:rPr kumimoji="0" lang="cs-CZ" altLang="cs-CZ" sz="36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cs-CZ" sz="36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7CA18A-A333-4DCB-842B-76827D2EC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00021" y="638300"/>
            <a:ext cx="6409605" cy="4858625"/>
            <a:chOff x="7807230" y="2012810"/>
            <a:chExt cx="3251252" cy="345986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E785FC3-CE7B-46F8-8C7A-EBBF001ED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5069D9A-30C7-4159-880C-DD2BDC510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9FE1511-6E1B-4F0E-8FF0-958527181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9891" y="973636"/>
            <a:ext cx="5769864" cy="4187952"/>
          </a:xfrm>
          <a:prstGeom prst="rect">
            <a:avLst/>
          </a:prstGeom>
          <a:solidFill>
            <a:srgbClr val="FFFFFF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2CA6A5-4146-1744-20C5-0F34E5766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4483" y="1138228"/>
            <a:ext cx="5440680" cy="3858768"/>
          </a:xfrm>
        </p:spPr>
        <p:txBody>
          <a:bodyPr anchor="ctr"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Narcistická porucha se projevuje přehnaným pocitem vlastní důležitosti, a to i navzdory vnitřní nejistoty. Jedinci, kteří se s touto poruchou potýkají, věří ve vlastní výjimečnost a také v to, že je dokáží pochopit jen jiní výjimeční jedinci. Pacienti potřebují neustálý obdiv, chovají se arogantně a od ostatních </a:t>
            </a:r>
            <a:r>
              <a:rPr kumimoji="0" lang="cs-CZ" altLang="cs-CZ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očekávají předností zacházení</a:t>
            </a:r>
            <a:r>
              <a:rPr kumimoji="0" lang="cs-CZ" altLang="cs-CZ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. Jedná se o lidi, kterým chybí empatie a nestydí se využívat ostatní ke svému prospěchu.</a:t>
            </a:r>
          </a:p>
          <a:p>
            <a:endParaRPr lang="cs-CZ">
              <a:solidFill>
                <a:srgbClr val="000000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25CEF6D-5E98-4B5C-A10F-7459C1EEF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C73161-1E4E-4E6A-91B2-E885CF8FF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80273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167</TotalTime>
  <Words>906</Words>
  <Application>Microsoft Office PowerPoint</Application>
  <PresentationFormat>Širokoúhlá obrazovka</PresentationFormat>
  <Paragraphs>58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-apple-system</vt:lpstr>
      <vt:lpstr>Arial</vt:lpstr>
      <vt:lpstr>Gill Sans MT</vt:lpstr>
      <vt:lpstr>Helvetica</vt:lpstr>
      <vt:lpstr>Tahoma</vt:lpstr>
      <vt:lpstr>Galerie</vt:lpstr>
      <vt:lpstr>Hladký průběh komunikace mezi zdravotníkem a pacientem</vt:lpstr>
      <vt:lpstr>2. Pacient</vt:lpstr>
      <vt:lpstr>pACIENT</vt:lpstr>
      <vt:lpstr>Možné reakce pacienta, je-li pod tlakem</vt:lpstr>
      <vt:lpstr>Poruchy osobnosti (jsou-li rysy jemnější, nejedná se o poruchu,  ale typ osobnosti)</vt:lpstr>
      <vt:lpstr>HISTRIÓNSKÁ PORUCHA OSOBNOSTI </vt:lpstr>
      <vt:lpstr>Impulzivní porucha osobnosti</vt:lpstr>
      <vt:lpstr>Hraniční Porucha osobnosti</vt:lpstr>
      <vt:lpstr>NARCISTICKÁ PORUCHA OSOBNOSTI </vt:lpstr>
      <vt:lpstr>DISOCIÁLNÍ PORUCHA OSOBNOSTI </vt:lpstr>
      <vt:lpstr>SCHIZOIDNÍ PORUCHA OSOBNOSTI </vt:lpstr>
      <vt:lpstr>PARANOIDNÍ PORUCHA OSOBNOSTI </vt:lpstr>
      <vt:lpstr>ANANKASTATICKÁ PORUCHA OSOBNOSTI </vt:lpstr>
      <vt:lpstr>ZÁVISLÁ PORUCHA OSOBNOSTI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Pacient</dc:title>
  <dc:creator>Hana Cackova</dc:creator>
  <cp:lastModifiedBy>Hana Cackova</cp:lastModifiedBy>
  <cp:revision>6</cp:revision>
  <dcterms:created xsi:type="dcterms:W3CDTF">2022-10-15T16:43:55Z</dcterms:created>
  <dcterms:modified xsi:type="dcterms:W3CDTF">2022-10-20T07:04:34Z</dcterms:modified>
</cp:coreProperties>
</file>