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8"/>
  </p:notesMasterIdLst>
  <p:handoutMasterIdLst>
    <p:handoutMasterId r:id="rId5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9"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858000" cy="9144000"/>
  <p:custDataLst>
    <p:tags r:id="rId60"/>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97" d="100"/>
          <a:sy n="97" d="100"/>
        </p:scale>
        <p:origin x="96" y="46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8.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9D9F8FB-C031-45FE-84D7-C03F9776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9E92AE-1064-4A23-B32E-C8FE3770D031}" type="slidenum">
              <a:rPr lang="en-GB" altLang="cs-CZ"/>
              <a:pPr>
                <a:spcBef>
                  <a:spcPct val="0"/>
                </a:spcBef>
              </a:pPr>
              <a:t>1</a:t>
            </a:fld>
            <a:endParaRPr lang="en-GB" altLang="cs-CZ"/>
          </a:p>
        </p:txBody>
      </p:sp>
      <p:sp>
        <p:nvSpPr>
          <p:cNvPr id="5123" name="Rectangle 2">
            <a:extLst>
              <a:ext uri="{FF2B5EF4-FFF2-40B4-BE49-F238E27FC236}">
                <a16:creationId xmlns:a16="http://schemas.microsoft.com/office/drawing/2014/main" id="{84959CA7-AA77-4DC1-B0EB-CAC501D08CDA}"/>
              </a:ext>
            </a:extLst>
          </p:cNvPr>
          <p:cNvSpPr>
            <a:spLocks noGrp="1" noRot="1" noChangeAspect="1" noChangeArrowheads="1" noTextEdit="1"/>
          </p:cNvSpPr>
          <p:nvPr>
            <p:ph type="sldImg"/>
          </p:nvPr>
        </p:nvSpPr>
        <p:spPr>
          <a:xfrm>
            <a:off x="381000" y="685800"/>
            <a:ext cx="6096000" cy="3429000"/>
          </a:xfrm>
          <a:ln/>
        </p:spPr>
      </p:sp>
      <p:sp>
        <p:nvSpPr>
          <p:cNvPr id="5124" name="Rectangle 3">
            <a:extLst>
              <a:ext uri="{FF2B5EF4-FFF2-40B4-BE49-F238E27FC236}">
                <a16:creationId xmlns:a16="http://schemas.microsoft.com/office/drawing/2014/main" id="{CA795673-EFD5-4715-A731-A4E4DF20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60CD3C-3C52-4496-B47B-2A97386C7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98884-866B-4562-81C2-1F879C74F9EC}"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573FDB88-18C4-45CA-8105-B914A839D6A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C67E497F-540E-41F9-9384-829CB80A7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6363DE-5416-437A-BE3D-FF9A8EAFD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13123-07E1-46C8-B04C-C7BC5AFB540D}"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5316FDB3-D5BA-4086-838C-990F7FEF2E63}"/>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49E13BE-2292-467A-8100-5AF59AD1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A93490-D63D-497B-9604-6A507D8CB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2DBC0-F931-40E0-BB30-9C00889219F3}"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B4D6BBEC-87CF-406F-AB30-B7FDEB731C9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AD5F15F-8093-4E79-B1C5-1671C068D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1B8873-BEFC-445E-BA09-30253DDC77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B5D73-753D-40DD-BBC4-4506E78F43D2}"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8561FDAB-DF6E-4EDE-B219-B316B11629C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D887C0-2DE8-41EB-B27B-E173F6DC4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580304-78CA-4901-AA85-CE8B7CCC8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3D758-D63C-40EA-95A3-45023FD97E27}"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6ACD0B16-8F3F-42EA-94F2-3925250E330D}"/>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74A28A6-4800-43D0-88F2-510DA9CE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8F51FCB-42BF-40AF-B261-7555FF4DE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D7D03-AFE0-42F6-9A58-34F6DDEF7C63}"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F78F318F-2611-47CF-9CDF-541FE01E97F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0E30211-84DB-4C5C-8C35-7C8E1EBA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DCEAC3-E81C-411E-B7A6-37B10B11F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4D10BD-BC4A-43AF-A161-A5E1E1DF710D}"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5E9AEBAA-E5DC-4042-AE0F-8E2FA77986F4}"/>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00FB2F91-7BC1-469D-B4C7-D62B1966C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10E2781-F232-45F3-9E52-93E13B84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66497-E4AC-4DD0-9459-AF137D49D603}"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D5CDCE4-1BC0-4B90-85F5-0D21E84329F4}"/>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A34A664-415A-4CC2-91CC-250BB07E0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ACF6832-5AFF-464F-B30F-887B54DF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C30D1-4735-4F57-AEB8-88A017E49F8E}"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1D599927-A180-4467-B74B-1832CAFA754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15FC8F31-B9FF-47EC-AE74-0FA4EDDC1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70D294-6768-494D-9A46-1B1CCEA6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5DE95-C87B-48C2-811F-49E81522EA9A}"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28E9A14A-2F74-4322-AA75-EF9DC70C16AB}"/>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FE0712C7-3ECB-4B53-9D53-9EF39E07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C5F0628-BD5F-419E-8158-EF93B5544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8985A-EFD9-4190-9ECE-8E9BC3D4E9B7}"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7D9F66AD-A0D5-4713-9FCF-CA06C368C9E5}"/>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84C47D1-8260-436D-961E-BF23EF2AA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A2EA91-8B3B-4C46-91A4-78E6445EA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A175D-A977-42E3-801A-D39C3E3A45DA}"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E615B40D-68E3-4B99-9F8C-1E3F4CE05C9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DD835D-507A-4BE5-AE79-9ADF38E43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4168E8F-A01C-4EFE-A15B-B13534078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16114-C2BF-412F-B297-2EDCF93652DB}"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0C04A9CB-25B1-46B9-9417-A471CF33814B}"/>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D8ABB2F-E38D-462E-83B8-B1C0B5718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35018E1-4F8C-44B7-B586-D303A1727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A2CB6-9D34-40FA-A4C9-3780821DE37A}"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F3794FF5-718C-4097-A889-F03C6FF384B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9BBEB1B1-0D67-4BB5-9161-02E823E6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101D99-9E1D-45BF-A190-5EAF9D549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38184-8EAD-40A6-8D52-7E91564F9893}"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23D1EB1A-C047-42C3-AB42-980FEFC9BBBB}"/>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5A73C7D1-33AE-408B-A9F1-F4055C92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998A63-5D2A-422B-9BF7-AED6EBCB3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BE8EB-802A-4F35-8AF4-3F7B45F441E7}"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4496F626-5E7B-47CE-A6CB-F986690B4F54}"/>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48A984F-C3DC-410B-AE69-0266A9A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2EB7E7-1284-457A-9C1E-C8F0D4B8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DED0-B53B-4145-9E6C-C8CF76184FF5}"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3EC4124A-1FF4-4E1B-BF3E-34962921CEA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5F80DCF-65D7-449E-B7F1-6601034F4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181692E-62ED-4043-80A6-8EE0729CD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F85308-16D6-4C21-909B-D1073F26EB2A}"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9EC322D6-EE9A-411A-85B3-FA2225D24106}"/>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AE6395E-F6C5-48FF-A2B5-503757278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D86C43-542B-4B97-AAF9-F5DC9A40D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6BB5-AAD0-41F1-8F10-B33E1E646AC8}"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E77576D5-52B5-4845-A458-7D74F5C5582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F428471-E785-4DDA-93EC-3928DDD84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D117C7-D113-4993-B40F-0792F48AD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5EDAB-9D46-41A4-9A63-38E2F1A04FC9}"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B5351384-CE1D-493C-BDED-555A73E83030}"/>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EACC05-51F7-4855-8712-7984A133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C74678D-D7B0-4A6B-9425-9AE14F153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3562-445B-4D87-B1E7-8B7A8D1F0013}"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717AF756-7EDF-412D-836E-6B4964B6671C}"/>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9E61959E-AEB0-4362-927B-D0D2860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87EDB41-E6CF-4A44-9E31-161052D83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246F6-541D-48A6-88DD-CDA02CEE08A8}"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43DE1265-370F-47FC-97B5-611FF3239796}"/>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38444ABA-2332-4F70-B09A-FF4928508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B520C58-564D-40EC-9851-9558D4DD8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5D0AA-EFCA-4841-B20F-91010DD5D057}"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EC6931F5-A102-4D63-85DA-4CD424211F8B}"/>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DBF573B-BCBB-48B9-9402-749F1A394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B993FC-65B0-4699-9417-6488217E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518-BC20-44FD-9736-541F769628F5}" type="slidenum">
              <a:rPr lang="en-GB" altLang="cs-CZ"/>
              <a:pPr>
                <a:spcBef>
                  <a:spcPct val="0"/>
                </a:spcBef>
              </a:pPr>
              <a:t>32</a:t>
            </a:fld>
            <a:endParaRPr lang="en-GB" altLang="cs-CZ"/>
          </a:p>
        </p:txBody>
      </p:sp>
      <p:sp>
        <p:nvSpPr>
          <p:cNvPr id="66563" name="Rectangle 2">
            <a:extLst>
              <a:ext uri="{FF2B5EF4-FFF2-40B4-BE49-F238E27FC236}">
                <a16:creationId xmlns:a16="http://schemas.microsoft.com/office/drawing/2014/main" id="{E4FC5C5B-094E-4338-94E3-8DB39571DDF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F61EAACE-B267-4B89-A0B3-238687E42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B525B2-585F-4C0F-81DC-6FEBDD934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EB231-8AC6-4E68-98F6-EF2B1CA61094}" type="slidenum">
              <a:rPr lang="en-GB" altLang="cs-CZ"/>
              <a:pPr>
                <a:spcBef>
                  <a:spcPct val="0"/>
                </a:spcBef>
              </a:pPr>
              <a:t>33</a:t>
            </a:fld>
            <a:endParaRPr lang="en-GB" altLang="cs-CZ"/>
          </a:p>
        </p:txBody>
      </p:sp>
      <p:sp>
        <p:nvSpPr>
          <p:cNvPr id="68611" name="Rectangle 2">
            <a:extLst>
              <a:ext uri="{FF2B5EF4-FFF2-40B4-BE49-F238E27FC236}">
                <a16:creationId xmlns:a16="http://schemas.microsoft.com/office/drawing/2014/main" id="{2D215AAC-3E32-4A87-A84D-AD1A880E1DDC}"/>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808FD53-32C7-44F8-BF97-6D077AE7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7966-5B5C-4567-92D6-1482A288C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975D7-B33A-4730-97B2-480A489B9C93}" type="slidenum">
              <a:rPr lang="en-GB" altLang="cs-CZ"/>
              <a:pPr>
                <a:spcBef>
                  <a:spcPct val="0"/>
                </a:spcBef>
              </a:pPr>
              <a:t>34</a:t>
            </a:fld>
            <a:endParaRPr lang="en-GB" altLang="cs-CZ"/>
          </a:p>
        </p:txBody>
      </p:sp>
      <p:sp>
        <p:nvSpPr>
          <p:cNvPr id="70659" name="Rectangle 2">
            <a:extLst>
              <a:ext uri="{FF2B5EF4-FFF2-40B4-BE49-F238E27FC236}">
                <a16:creationId xmlns:a16="http://schemas.microsoft.com/office/drawing/2014/main" id="{69CC7C15-D0C0-4B4A-BAEC-18E4F9AFEFE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E50C99C-4526-4237-AA30-CF53A98EC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C7AFAE8-9516-45B2-8081-F72698DA6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81747-1829-4302-9875-E69C753D04B3}" type="slidenum">
              <a:rPr lang="en-GB" altLang="cs-CZ"/>
              <a:pPr>
                <a:spcBef>
                  <a:spcPct val="0"/>
                </a:spcBef>
              </a:pPr>
              <a:t>35</a:t>
            </a:fld>
            <a:endParaRPr lang="en-GB" altLang="cs-CZ"/>
          </a:p>
        </p:txBody>
      </p:sp>
      <p:sp>
        <p:nvSpPr>
          <p:cNvPr id="72707" name="Rectangle 2">
            <a:extLst>
              <a:ext uri="{FF2B5EF4-FFF2-40B4-BE49-F238E27FC236}">
                <a16:creationId xmlns:a16="http://schemas.microsoft.com/office/drawing/2014/main" id="{22046F19-42C1-4442-BBA6-BC2DD83F3401}"/>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122CC6F-7EF9-4FCC-9A72-7EE39BCEE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E4F06D9-4CD0-434A-8114-1FDEC3691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36E48-AB67-47A4-9540-5D3BA1F6DD85}" type="slidenum">
              <a:rPr lang="en-GB" altLang="cs-CZ"/>
              <a:pPr>
                <a:spcBef>
                  <a:spcPct val="0"/>
                </a:spcBef>
              </a:pPr>
              <a:t>36</a:t>
            </a:fld>
            <a:endParaRPr lang="en-GB" altLang="cs-CZ"/>
          </a:p>
        </p:txBody>
      </p:sp>
      <p:sp>
        <p:nvSpPr>
          <p:cNvPr id="74755" name="Rectangle 2">
            <a:extLst>
              <a:ext uri="{FF2B5EF4-FFF2-40B4-BE49-F238E27FC236}">
                <a16:creationId xmlns:a16="http://schemas.microsoft.com/office/drawing/2014/main" id="{EC2E7239-49FF-43EC-B186-927C87B293D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28F886D0-81D8-4498-83F4-3F8F3CC8F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8483B4-62AC-4EFF-BBEA-5E837E497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0952-EC5D-42E1-8D54-3798B462AC3F}" type="slidenum">
              <a:rPr lang="en-GB" altLang="cs-CZ"/>
              <a:pPr>
                <a:spcBef>
                  <a:spcPct val="0"/>
                </a:spcBef>
              </a:pPr>
              <a:t>37</a:t>
            </a:fld>
            <a:endParaRPr lang="en-GB" altLang="cs-CZ"/>
          </a:p>
        </p:txBody>
      </p:sp>
      <p:sp>
        <p:nvSpPr>
          <p:cNvPr id="76803" name="Rectangle 2">
            <a:extLst>
              <a:ext uri="{FF2B5EF4-FFF2-40B4-BE49-F238E27FC236}">
                <a16:creationId xmlns:a16="http://schemas.microsoft.com/office/drawing/2014/main" id="{A840CC91-AC99-4709-AE6E-EC0638BB0700}"/>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ADB47562-2596-4EEF-80FD-D1AD6951F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0196E3B-389D-4B93-A044-13BDBD1C3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BE1A83-5E0F-4415-BEC6-4479C89B5050}" type="slidenum">
              <a:rPr lang="en-GB" altLang="cs-CZ"/>
              <a:pPr>
                <a:spcBef>
                  <a:spcPct val="0"/>
                </a:spcBef>
              </a:pPr>
              <a:t>39</a:t>
            </a:fld>
            <a:endParaRPr lang="en-GB" altLang="cs-CZ"/>
          </a:p>
        </p:txBody>
      </p:sp>
      <p:sp>
        <p:nvSpPr>
          <p:cNvPr id="79875" name="Rectangle 2">
            <a:extLst>
              <a:ext uri="{FF2B5EF4-FFF2-40B4-BE49-F238E27FC236}">
                <a16:creationId xmlns:a16="http://schemas.microsoft.com/office/drawing/2014/main" id="{E171A6E1-B98D-4522-B05B-AF8EBA3B9154}"/>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6E34590-2282-4E38-B661-377F401DE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4792FB-E9E8-40E0-A6F3-A41C3F7FE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80EAE-3794-405B-BE14-2DF603BC9AE0}" type="slidenum">
              <a:rPr lang="en-GB" altLang="cs-CZ"/>
              <a:pPr>
                <a:spcBef>
                  <a:spcPct val="0"/>
                </a:spcBef>
              </a:pPr>
              <a:t>40</a:t>
            </a:fld>
            <a:endParaRPr lang="en-GB" altLang="cs-CZ"/>
          </a:p>
        </p:txBody>
      </p:sp>
      <p:sp>
        <p:nvSpPr>
          <p:cNvPr id="81923" name="Rectangle 2">
            <a:extLst>
              <a:ext uri="{FF2B5EF4-FFF2-40B4-BE49-F238E27FC236}">
                <a16:creationId xmlns:a16="http://schemas.microsoft.com/office/drawing/2014/main" id="{6D7D49EE-397D-4159-9DD9-CA4B69B4DACB}"/>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41C5DF1-200E-46B6-AC70-EA044867A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BF9921-A611-463E-A999-0B2F98D8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B5823-C921-4485-818B-DE35C49CFF9E}" type="slidenum">
              <a:rPr lang="en-GB" altLang="cs-CZ"/>
              <a:pPr>
                <a:spcBef>
                  <a:spcPct val="0"/>
                </a:spcBef>
              </a:pPr>
              <a:t>41</a:t>
            </a:fld>
            <a:endParaRPr lang="en-GB" altLang="cs-CZ"/>
          </a:p>
        </p:txBody>
      </p:sp>
      <p:sp>
        <p:nvSpPr>
          <p:cNvPr id="83971" name="Rectangle 2">
            <a:extLst>
              <a:ext uri="{FF2B5EF4-FFF2-40B4-BE49-F238E27FC236}">
                <a16:creationId xmlns:a16="http://schemas.microsoft.com/office/drawing/2014/main" id="{FD958039-6523-4E62-A9AD-37B3FCA5EC49}"/>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A990BA0C-2A1C-4E34-9440-21DB391CB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DC8E3C-FF8E-42BD-B010-EC4E4714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18CF5-3498-4B1C-9C6A-B9ADB469C0EC}"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2FECAB55-6487-4C48-8085-E4D02D8873D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3A6C73B-D8F6-44C7-BB1D-E002B769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4342A3B-3B31-4FD6-9E61-FFA4F4865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D379-6192-48E7-82BD-B1AC90009ECA}" type="slidenum">
              <a:rPr lang="en-GB" altLang="cs-CZ"/>
              <a:pPr>
                <a:spcBef>
                  <a:spcPct val="0"/>
                </a:spcBef>
              </a:pPr>
              <a:t>42</a:t>
            </a:fld>
            <a:endParaRPr lang="en-GB" altLang="cs-CZ"/>
          </a:p>
        </p:txBody>
      </p:sp>
      <p:sp>
        <p:nvSpPr>
          <p:cNvPr id="86019" name="Rectangle 2">
            <a:extLst>
              <a:ext uri="{FF2B5EF4-FFF2-40B4-BE49-F238E27FC236}">
                <a16:creationId xmlns:a16="http://schemas.microsoft.com/office/drawing/2014/main" id="{EDA25A3C-3694-4C11-9EB9-56350027859D}"/>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9DC61C2-B7B8-4992-8DA0-36C24B24E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E07509F-A3CD-4127-AD5B-3F48E0E6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ECACD-F00B-4731-A6E5-8C055A1F4DB5}" type="slidenum">
              <a:rPr lang="en-GB" altLang="cs-CZ"/>
              <a:pPr>
                <a:spcBef>
                  <a:spcPct val="0"/>
                </a:spcBef>
              </a:pPr>
              <a:t>43</a:t>
            </a:fld>
            <a:endParaRPr lang="en-GB" altLang="cs-CZ"/>
          </a:p>
        </p:txBody>
      </p:sp>
      <p:sp>
        <p:nvSpPr>
          <p:cNvPr id="88067" name="Rectangle 2">
            <a:extLst>
              <a:ext uri="{FF2B5EF4-FFF2-40B4-BE49-F238E27FC236}">
                <a16:creationId xmlns:a16="http://schemas.microsoft.com/office/drawing/2014/main" id="{304BB64D-BC2A-403F-A213-DD3A9E07B1F2}"/>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666E788C-3F94-45B7-8E02-2EF7B1158A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4D5070-F52D-4A05-BA34-F158E02B3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5B9B6-23B0-427D-9A80-2097C0079C98}" type="slidenum">
              <a:rPr lang="en-GB" altLang="cs-CZ"/>
              <a:pPr>
                <a:spcBef>
                  <a:spcPct val="0"/>
                </a:spcBef>
              </a:pPr>
              <a:t>44</a:t>
            </a:fld>
            <a:endParaRPr lang="en-GB" altLang="cs-CZ"/>
          </a:p>
        </p:txBody>
      </p:sp>
      <p:sp>
        <p:nvSpPr>
          <p:cNvPr id="90115" name="Rectangle 2">
            <a:extLst>
              <a:ext uri="{FF2B5EF4-FFF2-40B4-BE49-F238E27FC236}">
                <a16:creationId xmlns:a16="http://schemas.microsoft.com/office/drawing/2014/main" id="{0C38B162-A767-4DD5-AB2B-C9BBC1874DE6}"/>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BB610A6-34C4-4330-86D5-99A750F2F9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FB2E69-0463-40F8-B7C3-10BA8E38E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093C9D-AC9A-4670-A686-BD074F231EAF}" type="slidenum">
              <a:rPr lang="en-GB" altLang="cs-CZ"/>
              <a:pPr>
                <a:spcBef>
                  <a:spcPct val="0"/>
                </a:spcBef>
              </a:pPr>
              <a:t>45</a:t>
            </a:fld>
            <a:endParaRPr lang="en-GB" altLang="cs-CZ"/>
          </a:p>
        </p:txBody>
      </p:sp>
      <p:sp>
        <p:nvSpPr>
          <p:cNvPr id="92163" name="Rectangle 2">
            <a:extLst>
              <a:ext uri="{FF2B5EF4-FFF2-40B4-BE49-F238E27FC236}">
                <a16:creationId xmlns:a16="http://schemas.microsoft.com/office/drawing/2014/main" id="{55870A44-7878-44A0-80FA-2BCFF4BF5DE8}"/>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301C6A43-BFD6-42DE-B973-701AB6A500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789AA3A-A602-45F1-8C7D-70B211E33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77E7A1-FB81-46ED-ACDC-9CC3B6D57224}" type="slidenum">
              <a:rPr lang="en-GB" altLang="cs-CZ"/>
              <a:pPr>
                <a:spcBef>
                  <a:spcPct val="0"/>
                </a:spcBef>
              </a:pPr>
              <a:t>46</a:t>
            </a:fld>
            <a:endParaRPr lang="en-GB" altLang="cs-CZ"/>
          </a:p>
        </p:txBody>
      </p:sp>
      <p:sp>
        <p:nvSpPr>
          <p:cNvPr id="94211" name="Rectangle 2">
            <a:extLst>
              <a:ext uri="{FF2B5EF4-FFF2-40B4-BE49-F238E27FC236}">
                <a16:creationId xmlns:a16="http://schemas.microsoft.com/office/drawing/2014/main" id="{0114FA88-03C8-4B78-B275-3465F2AFE314}"/>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84EEB436-210C-4FE9-876F-2474A42D2B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5AFB415-611E-4CB9-8728-16DCBFCA6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B997AE-78E6-4B9A-B4CB-72B48B6669E5}" type="slidenum">
              <a:rPr lang="en-GB" altLang="cs-CZ"/>
              <a:pPr>
                <a:spcBef>
                  <a:spcPct val="0"/>
                </a:spcBef>
              </a:pPr>
              <a:t>47</a:t>
            </a:fld>
            <a:endParaRPr lang="en-GB" altLang="cs-CZ"/>
          </a:p>
        </p:txBody>
      </p:sp>
      <p:sp>
        <p:nvSpPr>
          <p:cNvPr id="96259" name="Rectangle 2">
            <a:extLst>
              <a:ext uri="{FF2B5EF4-FFF2-40B4-BE49-F238E27FC236}">
                <a16:creationId xmlns:a16="http://schemas.microsoft.com/office/drawing/2014/main" id="{62D3756E-7EC3-4B30-B129-01725E0F44D2}"/>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972FEDC-1CF8-4CA7-BE28-9F1D5481273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3B7E389-43AE-4AF7-B185-8E217B5D1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D28DC-3503-4AF4-AA53-1A0B34C41E4B}" type="slidenum">
              <a:rPr lang="en-GB" altLang="cs-CZ"/>
              <a:pPr>
                <a:spcBef>
                  <a:spcPct val="0"/>
                </a:spcBef>
              </a:pPr>
              <a:t>48</a:t>
            </a:fld>
            <a:endParaRPr lang="en-GB" altLang="cs-CZ"/>
          </a:p>
        </p:txBody>
      </p:sp>
      <p:sp>
        <p:nvSpPr>
          <p:cNvPr id="98307" name="Rectangle 2">
            <a:extLst>
              <a:ext uri="{FF2B5EF4-FFF2-40B4-BE49-F238E27FC236}">
                <a16:creationId xmlns:a16="http://schemas.microsoft.com/office/drawing/2014/main" id="{EFB9683D-E6CE-4784-B1DB-B84463B45766}"/>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B90F104F-B782-413F-99C7-5C5CB75BA42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65802-14C2-447E-9901-9BF942067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FA9FA4-1BCA-42BF-A936-1916204C282B}" type="slidenum">
              <a:rPr lang="en-GB" altLang="cs-CZ"/>
              <a:pPr>
                <a:spcBef>
                  <a:spcPct val="0"/>
                </a:spcBef>
              </a:pPr>
              <a:t>49</a:t>
            </a:fld>
            <a:endParaRPr lang="en-GB" altLang="cs-CZ"/>
          </a:p>
        </p:txBody>
      </p:sp>
      <p:sp>
        <p:nvSpPr>
          <p:cNvPr id="100355" name="Rectangle 2">
            <a:extLst>
              <a:ext uri="{FF2B5EF4-FFF2-40B4-BE49-F238E27FC236}">
                <a16:creationId xmlns:a16="http://schemas.microsoft.com/office/drawing/2014/main" id="{FFB8D6C5-2B53-4049-B23D-3B17835D852B}"/>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E00DD4A-CEB4-43DC-8F16-86FB5E0B55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368A6E-AF8C-4401-BA89-0D23D7066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B8E42-6022-4FED-8A39-067B0EDC42E4}" type="slidenum">
              <a:rPr lang="en-GB" altLang="cs-CZ"/>
              <a:pPr>
                <a:spcBef>
                  <a:spcPct val="0"/>
                </a:spcBef>
              </a:pPr>
              <a:t>50</a:t>
            </a:fld>
            <a:endParaRPr lang="en-GB" altLang="cs-CZ"/>
          </a:p>
        </p:txBody>
      </p:sp>
      <p:sp>
        <p:nvSpPr>
          <p:cNvPr id="102403" name="Rectangle 2">
            <a:extLst>
              <a:ext uri="{FF2B5EF4-FFF2-40B4-BE49-F238E27FC236}">
                <a16:creationId xmlns:a16="http://schemas.microsoft.com/office/drawing/2014/main" id="{FB395DF4-37DC-4E73-B7D2-FD81EF838E2D}"/>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6C5022B8-1589-40C8-9948-04BC56CEEE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932893-EFA9-4FD1-95D9-654679A64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F8C7C-7AD5-471C-B62D-DD963211B178}" type="slidenum">
              <a:rPr lang="en-GB" altLang="cs-CZ"/>
              <a:pPr>
                <a:spcBef>
                  <a:spcPct val="0"/>
                </a:spcBef>
              </a:pPr>
              <a:t>51</a:t>
            </a:fld>
            <a:endParaRPr lang="en-GB" altLang="cs-CZ"/>
          </a:p>
        </p:txBody>
      </p:sp>
      <p:sp>
        <p:nvSpPr>
          <p:cNvPr id="104451" name="Rectangle 2">
            <a:extLst>
              <a:ext uri="{FF2B5EF4-FFF2-40B4-BE49-F238E27FC236}">
                <a16:creationId xmlns:a16="http://schemas.microsoft.com/office/drawing/2014/main" id="{68315614-50D5-4FBE-ACD0-85E0E62FD05F}"/>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CCAF2504-DEE4-4449-88E0-B15122B5AC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398FE2A-3FA5-4D8F-BF89-F5265B0C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98123-A0A8-4CA9-81BA-A948A36BCE7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F50759CF-2218-4BF3-B0D7-1EE78ECE789D}"/>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CA7A586-52B4-41A6-B0A0-C494AC5BA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B7D1AB7-A303-4D7F-9939-EAD036FC8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DC466-62F7-40E7-BDED-3D9279AB22DC}" type="slidenum">
              <a:rPr lang="en-GB" altLang="cs-CZ"/>
              <a:pPr>
                <a:spcBef>
                  <a:spcPct val="0"/>
                </a:spcBef>
              </a:pPr>
              <a:t>52</a:t>
            </a:fld>
            <a:endParaRPr lang="en-GB" altLang="cs-CZ"/>
          </a:p>
        </p:txBody>
      </p:sp>
      <p:sp>
        <p:nvSpPr>
          <p:cNvPr id="106499" name="Rectangle 2">
            <a:extLst>
              <a:ext uri="{FF2B5EF4-FFF2-40B4-BE49-F238E27FC236}">
                <a16:creationId xmlns:a16="http://schemas.microsoft.com/office/drawing/2014/main" id="{E65196FA-D923-4FC9-8431-E2EA36ED616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C88E27C-EEB9-4E5D-A48D-F91A86C6A9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D41F86-8F68-40DE-A701-D62FD1DE2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E643D-A832-43F6-B3D4-EC5AAE4AF7E9}" type="slidenum">
              <a:rPr lang="en-GB" altLang="cs-CZ"/>
              <a:pPr>
                <a:spcBef>
                  <a:spcPct val="0"/>
                </a:spcBef>
              </a:pPr>
              <a:t>53</a:t>
            </a:fld>
            <a:endParaRPr lang="en-GB" altLang="cs-CZ"/>
          </a:p>
        </p:txBody>
      </p:sp>
      <p:sp>
        <p:nvSpPr>
          <p:cNvPr id="108547" name="Rectangle 2">
            <a:extLst>
              <a:ext uri="{FF2B5EF4-FFF2-40B4-BE49-F238E27FC236}">
                <a16:creationId xmlns:a16="http://schemas.microsoft.com/office/drawing/2014/main" id="{3074E293-AFAC-44E8-A724-7302CE9F2D30}"/>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427BE668-DA8A-4C97-8DC6-23C7DD2B7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39D8BC-6E14-4875-84F7-9171B201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84F1-A41A-4ACC-B684-A8FDD25B0180}"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BBE61242-26E5-4D04-883C-154CE3CFEB0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E965FF1-9563-4580-8450-468F3B271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A151C93-F601-4D53-AB42-072E9752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049E3-BEC4-4CEF-8237-56E01D0F411D}"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D39EA8AE-2A2B-47F3-8055-9C3C2A36B4C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86CC6527-8C0C-4EE8-BDC0-6570F3A16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3BBF254-8349-4A2E-B914-90C1D7AE9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C26444-C1AE-4902-81F9-8906B93209E1}"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0FEFCAD2-CC67-455F-8F45-0D1DEBD9824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FF8595F1-2BA9-40E8-A2B1-CD8DA6D41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18BD4-ACF6-4126-BC8A-33D3A2D1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1870E-A3B4-4497-8613-ED7C84F60384}"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F4608A50-F6F3-4CAC-8F2C-5E2265830149}"/>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B9C57E7-EB66-4A29-8AFC-6BE71DB9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E7262E9-444E-487B-9604-A8265AFD5F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863483F-EBEE-4334-B486-87C73B8F7AA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094BF32-BB89-4AFA-8007-29B704CC18D6}"/>
              </a:ext>
            </a:extLst>
          </p:cNvPr>
          <p:cNvSpPr>
            <a:spLocks noGrp="1" noChangeArrowheads="1"/>
          </p:cNvSpPr>
          <p:nvPr>
            <p:ph type="sldNum" sz="quarter" idx="12"/>
          </p:nvPr>
        </p:nvSpPr>
        <p:spPr>
          <a:ln/>
        </p:spPr>
        <p:txBody>
          <a:bodyPr/>
          <a:lstStyle>
            <a:lvl1pPr>
              <a:defRPr/>
            </a:lvl1pPr>
          </a:lstStyle>
          <a:p>
            <a:fld id="{032BBB9B-4120-4234-8999-5FB605A3B80C}" type="slidenum">
              <a:rPr lang="cs-CZ" altLang="cs-CZ"/>
              <a:pPr/>
              <a:t>‹#›</a:t>
            </a:fld>
            <a:endParaRPr lang="cs-CZ" altLang="cs-CZ"/>
          </a:p>
        </p:txBody>
      </p:sp>
    </p:spTree>
    <p:extLst>
      <p:ext uri="{BB962C8B-B14F-4D97-AF65-F5344CB8AC3E}">
        <p14:creationId xmlns:p14="http://schemas.microsoft.com/office/powerpoint/2010/main" val="28251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BA1C799-7889-4599-8658-DFC969BF2AC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23BF6943-8F7A-4E15-AA22-EE4CFF67C6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C11146C-2D0C-4EDA-8C08-3F4D40E80A66}"/>
              </a:ext>
            </a:extLst>
          </p:cNvPr>
          <p:cNvSpPr>
            <a:spLocks noGrp="1" noChangeArrowheads="1"/>
          </p:cNvSpPr>
          <p:nvPr>
            <p:ph type="sldNum" sz="quarter" idx="12"/>
          </p:nvPr>
        </p:nvSpPr>
        <p:spPr>
          <a:ln/>
        </p:spPr>
        <p:txBody>
          <a:bodyPr/>
          <a:lstStyle>
            <a:lvl1pPr>
              <a:defRPr/>
            </a:lvl1pPr>
          </a:lstStyle>
          <a:p>
            <a:fld id="{D62481EA-A85F-4D31-987B-C21BE96835F6}" type="slidenum">
              <a:rPr lang="cs-CZ" altLang="cs-CZ"/>
              <a:pPr/>
              <a:t>‹#›</a:t>
            </a:fld>
            <a:endParaRPr lang="cs-CZ" altLang="cs-CZ"/>
          </a:p>
        </p:txBody>
      </p:sp>
    </p:spTree>
    <p:extLst>
      <p:ext uri="{BB962C8B-B14F-4D97-AF65-F5344CB8AC3E}">
        <p14:creationId xmlns:p14="http://schemas.microsoft.com/office/powerpoint/2010/main" val="10252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F05D4CD-9845-4AF3-A411-DEBC1513662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204579-B8F1-4DBB-9ED1-CFAD01C5B9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BC87373-B4B1-4FDC-96EB-43E47CF78F0D}"/>
              </a:ext>
            </a:extLst>
          </p:cNvPr>
          <p:cNvSpPr>
            <a:spLocks noGrp="1" noChangeArrowheads="1"/>
          </p:cNvSpPr>
          <p:nvPr>
            <p:ph type="sldNum" sz="quarter" idx="12"/>
          </p:nvPr>
        </p:nvSpPr>
        <p:spPr>
          <a:ln/>
        </p:spPr>
        <p:txBody>
          <a:bodyPr/>
          <a:lstStyle>
            <a:lvl1pPr>
              <a:defRPr/>
            </a:lvl1pPr>
          </a:lstStyle>
          <a:p>
            <a:fld id="{2F50CCB7-C7FE-404B-B052-23E4A2A4D0AA}" type="slidenum">
              <a:rPr lang="cs-CZ" altLang="cs-CZ"/>
              <a:pPr/>
              <a:t>‹#›</a:t>
            </a:fld>
            <a:endParaRPr lang="cs-CZ" altLang="cs-CZ"/>
          </a:p>
        </p:txBody>
      </p:sp>
    </p:spTree>
    <p:extLst>
      <p:ext uri="{BB962C8B-B14F-4D97-AF65-F5344CB8AC3E}">
        <p14:creationId xmlns:p14="http://schemas.microsoft.com/office/powerpoint/2010/main" val="6085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0D9D40-DF96-45D5-84AD-DD5B594BEF7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8073114-115B-4FD9-87D8-AD55575685D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A12CE3F4-5222-48D4-915F-12D91FE56BD5}"/>
              </a:ext>
            </a:extLst>
          </p:cNvPr>
          <p:cNvSpPr>
            <a:spLocks noGrp="1" noChangeArrowheads="1"/>
          </p:cNvSpPr>
          <p:nvPr>
            <p:ph type="sldNum" sz="quarter" idx="12"/>
          </p:nvPr>
        </p:nvSpPr>
        <p:spPr>
          <a:ln/>
        </p:spPr>
        <p:txBody>
          <a:bodyPr/>
          <a:lstStyle>
            <a:lvl1pPr>
              <a:defRPr/>
            </a:lvl1pPr>
          </a:lstStyle>
          <a:p>
            <a:fld id="{F976C5FA-FF1E-4162-AE1D-C09C766173E0}" type="slidenum">
              <a:rPr lang="cs-CZ" altLang="cs-CZ"/>
              <a:pPr/>
              <a:t>‹#›</a:t>
            </a:fld>
            <a:endParaRPr lang="cs-CZ" altLang="cs-CZ"/>
          </a:p>
        </p:txBody>
      </p:sp>
    </p:spTree>
    <p:extLst>
      <p:ext uri="{BB962C8B-B14F-4D97-AF65-F5344CB8AC3E}">
        <p14:creationId xmlns:p14="http://schemas.microsoft.com/office/powerpoint/2010/main" val="7713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DADA851-7A7E-4D4F-B71C-C89CB3D9BBB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7D99CEA-D90C-437B-B9E5-486A2EB711C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14E63767-0183-4CCA-BE2E-FADCD0ADA41D}"/>
              </a:ext>
            </a:extLst>
          </p:cNvPr>
          <p:cNvSpPr>
            <a:spLocks noGrp="1" noChangeArrowheads="1"/>
          </p:cNvSpPr>
          <p:nvPr>
            <p:ph type="sldNum" sz="quarter" idx="12"/>
          </p:nvPr>
        </p:nvSpPr>
        <p:spPr>
          <a:ln/>
        </p:spPr>
        <p:txBody>
          <a:bodyPr/>
          <a:lstStyle>
            <a:lvl1pPr>
              <a:defRPr/>
            </a:lvl1pPr>
          </a:lstStyle>
          <a:p>
            <a:fld id="{0D68ED8B-EFF6-4E35-A15A-09961CE31504}" type="slidenum">
              <a:rPr lang="cs-CZ" altLang="cs-CZ"/>
              <a:pPr/>
              <a:t>‹#›</a:t>
            </a:fld>
            <a:endParaRPr lang="cs-CZ" altLang="cs-CZ"/>
          </a:p>
        </p:txBody>
      </p:sp>
    </p:spTree>
    <p:extLst>
      <p:ext uri="{BB962C8B-B14F-4D97-AF65-F5344CB8AC3E}">
        <p14:creationId xmlns:p14="http://schemas.microsoft.com/office/powerpoint/2010/main" val="161320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F8B3902-1512-44E4-904A-AC6EEF301C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F3536E-5114-454B-8ABA-195F1CE62D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4500FD8D-7AA0-4AB8-8753-7E0E5B001F7C}"/>
              </a:ext>
            </a:extLst>
          </p:cNvPr>
          <p:cNvSpPr>
            <a:spLocks noGrp="1" noChangeArrowheads="1"/>
          </p:cNvSpPr>
          <p:nvPr>
            <p:ph type="sldNum" sz="quarter" idx="12"/>
          </p:nvPr>
        </p:nvSpPr>
        <p:spPr>
          <a:ln/>
        </p:spPr>
        <p:txBody>
          <a:bodyPr/>
          <a:lstStyle>
            <a:lvl1pPr>
              <a:defRPr/>
            </a:lvl1pPr>
          </a:lstStyle>
          <a:p>
            <a:fld id="{41783948-059B-4D2C-B5F1-96C4057BB52D}" type="slidenum">
              <a:rPr lang="cs-CZ" altLang="cs-CZ"/>
              <a:pPr/>
              <a:t>‹#›</a:t>
            </a:fld>
            <a:endParaRPr lang="cs-CZ" altLang="cs-CZ"/>
          </a:p>
        </p:txBody>
      </p:sp>
    </p:spTree>
    <p:extLst>
      <p:ext uri="{BB962C8B-B14F-4D97-AF65-F5344CB8AC3E}">
        <p14:creationId xmlns:p14="http://schemas.microsoft.com/office/powerpoint/2010/main" val="32738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Picture 42" descr="hounsfield">
            <a:extLst>
              <a:ext uri="{FF2B5EF4-FFF2-40B4-BE49-F238E27FC236}">
                <a16:creationId xmlns:a16="http://schemas.microsoft.com/office/drawing/2014/main" id="{5C40A39F-EF9C-4AB5-B7CD-C7AE28315157}"/>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8040689" y="2565401"/>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E1FCCF8F-E8C7-42A7-B148-5555381F6706}"/>
              </a:ext>
            </a:extLst>
          </p:cNvPr>
          <p:cNvSpPr>
            <a:spLocks noGrp="1" noChangeArrowheads="1"/>
          </p:cNvSpPr>
          <p:nvPr>
            <p:ph type="subTitle" idx="1"/>
          </p:nvPr>
        </p:nvSpPr>
        <p:spPr>
          <a:xfrm>
            <a:off x="1215343" y="5373688"/>
            <a:ext cx="9907928" cy="749320"/>
          </a:xfrm>
        </p:spPr>
        <p:txBody>
          <a:bodyPr/>
          <a:lstStyle/>
          <a:p>
            <a:pPr eaLnBrk="1" hangingPunct="1">
              <a:lnSpc>
                <a:spcPct val="90000"/>
              </a:lnSpc>
            </a:pPr>
            <a:r>
              <a:rPr lang="cs-CZ" altLang="cs-CZ" sz="4400" b="1" dirty="0">
                <a:solidFill>
                  <a:srgbClr val="0000DC"/>
                </a:solidFill>
              </a:rPr>
              <a:t>Rentgenové zobrazovací metody</a:t>
            </a:r>
            <a:endParaRPr lang="en-GB" altLang="cs-CZ" sz="4400" b="1" dirty="0">
              <a:solidFill>
                <a:srgbClr val="0000DC"/>
              </a:solidFill>
            </a:endParaRPr>
          </a:p>
        </p:txBody>
      </p:sp>
      <p:pic>
        <p:nvPicPr>
          <p:cNvPr id="2083" name="Picture 35" descr="rontgen">
            <a:extLst>
              <a:ext uri="{FF2B5EF4-FFF2-40B4-BE49-F238E27FC236}">
                <a16:creationId xmlns:a16="http://schemas.microsoft.com/office/drawing/2014/main" id="{FCFC315C-B2DF-4EB9-923A-BBB3F0A5B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2565401"/>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36">
            <a:extLst>
              <a:ext uri="{FF2B5EF4-FFF2-40B4-BE49-F238E27FC236}">
                <a16:creationId xmlns:a16="http://schemas.microsoft.com/office/drawing/2014/main" id="{E06E02E7-E1C6-47E2-A508-F55053797F5B}"/>
              </a:ext>
            </a:extLst>
          </p:cNvPr>
          <p:cNvSpPr txBox="1">
            <a:spLocks noChangeArrowheads="1"/>
          </p:cNvSpPr>
          <p:nvPr/>
        </p:nvSpPr>
        <p:spPr bwMode="auto">
          <a:xfrm>
            <a:off x="2711450" y="4581526"/>
            <a:ext cx="295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Wilhelm Conrad Roentgen</a:t>
            </a:r>
          </a:p>
          <a:p>
            <a:pPr eaLnBrk="1" hangingPunct="1">
              <a:spcBef>
                <a:spcPct val="50000"/>
              </a:spcBef>
              <a:buFontTx/>
              <a:buNone/>
            </a:pPr>
            <a:r>
              <a:rPr lang="cs-CZ" altLang="cs-CZ" sz="1200"/>
              <a:t>1845 - 1923</a:t>
            </a:r>
          </a:p>
        </p:txBody>
      </p:sp>
      <p:pic>
        <p:nvPicPr>
          <p:cNvPr id="2086" name="Picture 38" descr="The original image of Roentgen's Wife's hand">
            <a:extLst>
              <a:ext uri="{FF2B5EF4-FFF2-40B4-BE49-F238E27FC236}">
                <a16:creationId xmlns:a16="http://schemas.microsoft.com/office/drawing/2014/main" id="{A3A937B7-631F-472D-B741-831A1991C75D}"/>
              </a:ext>
            </a:extLst>
          </p:cNvPr>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151313" y="2565401"/>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Text Box 40">
            <a:extLst>
              <a:ext uri="{FF2B5EF4-FFF2-40B4-BE49-F238E27FC236}">
                <a16:creationId xmlns:a16="http://schemas.microsoft.com/office/drawing/2014/main" id="{6F428A16-4A4A-4C46-B2C3-4E4E609F2105}"/>
              </a:ext>
            </a:extLst>
          </p:cNvPr>
          <p:cNvSpPr txBox="1">
            <a:spLocks noChangeArrowheads="1"/>
          </p:cNvSpPr>
          <p:nvPr/>
        </p:nvSpPr>
        <p:spPr bwMode="auto">
          <a:xfrm>
            <a:off x="7967664" y="4652964"/>
            <a:ext cx="1690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200"/>
              <a:t>Godfrey N. Hounsfield</a:t>
            </a:r>
          </a:p>
          <a:p>
            <a:pPr algn="ctr" eaLnBrk="1" hangingPunct="1">
              <a:spcBef>
                <a:spcPct val="50000"/>
              </a:spcBef>
              <a:buFontTx/>
              <a:buNone/>
            </a:pPr>
            <a:r>
              <a:rPr lang="cs-CZ" altLang="cs-CZ" sz="1200"/>
              <a:t>1919  - 2004</a:t>
            </a:r>
          </a:p>
        </p:txBody>
      </p:sp>
      <p:pic>
        <p:nvPicPr>
          <p:cNvPr id="2089" name="Picture 41" descr="apr7xr1a">
            <a:extLst>
              <a:ext uri="{FF2B5EF4-FFF2-40B4-BE49-F238E27FC236}">
                <a16:creationId xmlns:a16="http://schemas.microsoft.com/office/drawing/2014/main" id="{DCE1E7FB-179A-4409-8469-DD099DADBB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0" y="2565401"/>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1" name="Rectangle 63">
            <a:extLst>
              <a:ext uri="{FF2B5EF4-FFF2-40B4-BE49-F238E27FC236}">
                <a16:creationId xmlns:a16="http://schemas.microsoft.com/office/drawing/2014/main" id="{C77221CE-3FC6-4AB0-A466-FFDF15B6F4F6}"/>
              </a:ext>
            </a:extLst>
          </p:cNvPr>
          <p:cNvSpPr>
            <a:spLocks noChangeArrowheads="1"/>
          </p:cNvSpPr>
          <p:nvPr/>
        </p:nvSpPr>
        <p:spPr bwMode="auto">
          <a:xfrm>
            <a:off x="1847850" y="260350"/>
            <a:ext cx="8496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dirty="0">
                <a:solidFill>
                  <a:srgbClr val="0000DC"/>
                </a:solidFill>
              </a:rPr>
              <a:t>Přednášky z lékařské biofyziky</a:t>
            </a:r>
            <a:br>
              <a:rPr lang="en-GB" altLang="cs-CZ" sz="4000" b="1" dirty="0">
                <a:solidFill>
                  <a:srgbClr val="0000DC"/>
                </a:solidFill>
              </a:rPr>
            </a:br>
            <a:r>
              <a:rPr lang="cs-CZ" altLang="cs-CZ" sz="2000" dirty="0">
                <a:solidFill>
                  <a:srgbClr val="0000DC"/>
                </a:solidFill>
              </a:rPr>
              <a:t>Biofyzikální ústav Lékařské fakulty</a:t>
            </a:r>
            <a:r>
              <a:rPr lang="en-GB" altLang="cs-CZ" sz="2000" dirty="0">
                <a:solidFill>
                  <a:srgbClr val="0000DC"/>
                </a:solidFill>
              </a:rPr>
              <a:t> </a:t>
            </a:r>
            <a:br>
              <a:rPr lang="en-GB" altLang="cs-CZ" sz="2000" dirty="0">
                <a:solidFill>
                  <a:srgbClr val="0000DC"/>
                </a:solidFill>
              </a:rPr>
            </a:br>
            <a:r>
              <a:rPr lang="en-GB" altLang="cs-CZ" sz="2000" dirty="0">
                <a:solidFill>
                  <a:srgbClr val="0000DC"/>
                </a:solidFill>
              </a:rPr>
              <a:t>Masaryk</a:t>
            </a:r>
            <a:r>
              <a:rPr lang="cs-CZ" altLang="cs-CZ" sz="2000" dirty="0">
                <a:solidFill>
                  <a:srgbClr val="0000DC"/>
                </a:solidFill>
              </a:rPr>
              <a:t>ovy univerzity, </a:t>
            </a:r>
            <a:r>
              <a:rPr lang="en-GB" altLang="cs-CZ" sz="2000" dirty="0">
                <a:solidFill>
                  <a:srgbClr val="0000DC"/>
                </a:solidFill>
              </a:rPr>
              <a:t>Brno</a:t>
            </a:r>
            <a:endParaRPr lang="en-GB" altLang="cs-CZ" sz="1800" dirty="0">
              <a:solidFill>
                <a:srgbClr val="0000DC"/>
              </a:solidFill>
            </a:endParaRPr>
          </a:p>
        </p:txBody>
      </p:sp>
    </p:spTree>
    <p:custDataLst>
      <p:tags r:id="rId1"/>
    </p:custDataLst>
    <p:extLst>
      <p:ext uri="{BB962C8B-B14F-4D97-AF65-F5344CB8AC3E}">
        <p14:creationId xmlns:p14="http://schemas.microsoft.com/office/powerpoint/2010/main" val="295605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500"/>
                                        <p:tgtEl>
                                          <p:spTgt spid="20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wipe(left)">
                                      <p:cBhvr>
                                        <p:cTn id="10" dur="500"/>
                                        <p:tgtEl>
                                          <p:spTgt spid="20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86"/>
                                        </p:tgtEl>
                                        <p:attrNameLst>
                                          <p:attrName>style.visibility</p:attrName>
                                        </p:attrNameLst>
                                      </p:cBhvr>
                                      <p:to>
                                        <p:strVal val="visible"/>
                                      </p:to>
                                    </p:set>
                                    <p:animEffect transition="in" filter="wipe(left)">
                                      <p:cBhvr>
                                        <p:cTn id="14" dur="500"/>
                                        <p:tgtEl>
                                          <p:spTgt spid="208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89"/>
                                        </p:tgtEl>
                                        <p:attrNameLst>
                                          <p:attrName>style.visibility</p:attrName>
                                        </p:attrNameLst>
                                      </p:cBhvr>
                                      <p:to>
                                        <p:strVal val="visible"/>
                                      </p:to>
                                    </p:set>
                                    <p:animEffect transition="in" filter="wipe(left)">
                                      <p:cBhvr>
                                        <p:cTn id="18" dur="500"/>
                                        <p:tgtEl>
                                          <p:spTgt spid="2089"/>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Effect transition="in" filter="wipe(left)">
                                      <p:cBhvr>
                                        <p:cTn id="22" dur="500"/>
                                        <p:tgtEl>
                                          <p:spTgt spid="209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88"/>
                                        </p:tgtEl>
                                        <p:attrNameLst>
                                          <p:attrName>style.visibility</p:attrName>
                                        </p:attrNameLst>
                                      </p:cBhvr>
                                      <p:to>
                                        <p:strVal val="visible"/>
                                      </p:to>
                                    </p:set>
                                    <p:animEffect transition="in" filter="wipe(left)">
                                      <p:cBhvr>
                                        <p:cTn id="25" dur="500"/>
                                        <p:tgtEl>
                                          <p:spTgt spid="2088"/>
                                        </p:tgtEl>
                                      </p:cBhvr>
                                    </p:animEffect>
                                  </p:childTnLst>
                                </p:cTn>
                              </p:par>
                            </p:childTnLst>
                          </p:cTn>
                        </p:par>
                        <p:par>
                          <p:cTn id="26" fill="hold" nodeType="afterGroup">
                            <p:stCondLst>
                              <p:cond delay="2000"/>
                            </p:stCondLst>
                            <p:childTnLst>
                              <p:par>
                                <p:cTn id="27" presetID="1" presetClass="entr" presetSubtype="0" fill="hold" grpId="0" nodeType="afterEffect">
                                  <p:stCondLst>
                                    <p:cond delay="500"/>
                                  </p:stCondLst>
                                  <p:childTnLst>
                                    <p:set>
                                      <p:cBhvr>
                                        <p:cTn id="28" dur="1" fill="hold">
                                          <p:stCondLst>
                                            <p:cond delay="0"/>
                                          </p:stCondLst>
                                        </p:cTn>
                                        <p:tgtEl>
                                          <p:spTgt spid="2051">
                                            <p:txEl>
                                              <p:pRg st="0" end="0"/>
                                            </p:txEl>
                                          </p:spTgt>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1" nodeType="afterEffect">
                                  <p:stCondLst>
                                    <p:cond delay="0"/>
                                  </p:stCondLst>
                                  <p:childTnLst>
                                    <p:set>
                                      <p:cBhvr>
                                        <p:cTn id="31" dur="1" fill="hold">
                                          <p:stCondLst>
                                            <p:cond delay="0"/>
                                          </p:stCondLst>
                                        </p:cTn>
                                        <p:tgtEl>
                                          <p:spTgt spid="2051">
                                            <p:txEl>
                                              <p:pRg st="0" end="0"/>
                                            </p:txEl>
                                          </p:spTgt>
                                        </p:tgtEl>
                                        <p:attrNameLst>
                                          <p:attrName>style.visibility</p:attrName>
                                        </p:attrNameLst>
                                      </p:cBhvr>
                                      <p:to>
                                        <p:strVal val="visible"/>
                                      </p:to>
                                    </p:set>
                                  </p:childTnLst>
                                </p:cTn>
                              </p:par>
                            </p:childTnLst>
                          </p:cTn>
                        </p:par>
                        <p:par>
                          <p:cTn id="32" fill="hold" nodeType="afterGroup">
                            <p:stCondLst>
                              <p:cond delay="2500"/>
                            </p:stCondLst>
                            <p:childTnLst>
                              <p:par>
                                <p:cTn id="33" presetID="9" presetClass="entr" presetSubtype="0" fill="hold" grpId="0" nodeType="afterEffect">
                                  <p:stCondLst>
                                    <p:cond delay="500"/>
                                  </p:stCondLst>
                                  <p:childTnLst>
                                    <p:set>
                                      <p:cBhvr>
                                        <p:cTn id="34" dur="1" fill="hold">
                                          <p:stCondLst>
                                            <p:cond delay="0"/>
                                          </p:stCondLst>
                                        </p:cTn>
                                        <p:tgtEl>
                                          <p:spTgt spid="2111"/>
                                        </p:tgtEl>
                                        <p:attrNameLst>
                                          <p:attrName>style.visibility</p:attrName>
                                        </p:attrNameLst>
                                      </p:cBhvr>
                                      <p:to>
                                        <p:strVal val="visible"/>
                                      </p:to>
                                    </p:set>
                                    <p:animEffect transition="in" filter="dissolve">
                                      <p:cBhvr>
                                        <p:cTn id="3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p"/>
      <p:bldP spid="2084" grpId="0"/>
      <p:bldP spid="2088" grpId="0"/>
      <p:bldP spid="21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133E31A1-1D57-4C46-A5AB-F053D7FEF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4BE38B-FAA0-487F-B462-43657790ECD6}"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8F52728E-CB2F-472F-807D-0F817E68D675}"/>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Hlavní části rentgenového přístroje</a:t>
            </a:r>
            <a:endParaRPr lang="en-GB" altLang="cs-CZ" sz="3600" b="1" dirty="0">
              <a:solidFill>
                <a:srgbClr val="0000DC"/>
              </a:solidFill>
            </a:endParaRPr>
          </a:p>
        </p:txBody>
      </p:sp>
      <p:sp>
        <p:nvSpPr>
          <p:cNvPr id="22532" name="Rectangle 3">
            <a:extLst>
              <a:ext uri="{FF2B5EF4-FFF2-40B4-BE49-F238E27FC236}">
                <a16:creationId xmlns:a16="http://schemas.microsoft.com/office/drawing/2014/main" id="{AC26C441-5BC8-458B-81A9-BDE0CE3259E9}"/>
              </a:ext>
            </a:extLst>
          </p:cNvPr>
          <p:cNvSpPr>
            <a:spLocks noGrp="1" noChangeArrowheads="1"/>
          </p:cNvSpPr>
          <p:nvPr>
            <p:ph type="body" idx="1"/>
          </p:nvPr>
        </p:nvSpPr>
        <p:spPr>
          <a:xfrm>
            <a:off x="1786759" y="1268414"/>
            <a:ext cx="9354207" cy="5400675"/>
          </a:xfrm>
        </p:spPr>
        <p:txBody>
          <a:bodyPr/>
          <a:lstStyle/>
          <a:p>
            <a:pPr eaLnBrk="1" hangingPunct="1">
              <a:lnSpc>
                <a:spcPct val="80000"/>
              </a:lnSpc>
              <a:buFont typeface="Wingdings" panose="05000000000000000000" pitchFamily="2" charset="2"/>
              <a:buChar char="Ø"/>
            </a:pPr>
            <a:r>
              <a:rPr lang="cs-CZ" altLang="cs-CZ" sz="2000" b="1" i="1" dirty="0" err="1">
                <a:solidFill>
                  <a:srgbClr val="FF0000"/>
                </a:solidFill>
              </a:rPr>
              <a:t>Rengenka</a:t>
            </a:r>
            <a:endParaRPr lang="cs-CZ" altLang="cs-CZ" sz="2000" b="1" i="1" dirty="0">
              <a:solidFill>
                <a:srgbClr val="FF0000"/>
              </a:solidFill>
            </a:endParaRPr>
          </a:p>
          <a:p>
            <a:pPr eaLnBrk="1" hangingPunct="1">
              <a:lnSpc>
                <a:spcPct val="80000"/>
              </a:lnSpc>
              <a:buFont typeface="Wingdings" panose="05000000000000000000" pitchFamily="2" charset="2"/>
              <a:buChar char="Ø"/>
            </a:pPr>
            <a:endParaRPr lang="cs-CZ" altLang="cs-CZ" sz="2000" b="1" i="1" dirty="0">
              <a:solidFill>
                <a:srgbClr val="FF0000"/>
              </a:solidFill>
            </a:endParaRPr>
          </a:p>
          <a:p>
            <a:pPr eaLnBrk="1" hangingPunct="1">
              <a:lnSpc>
                <a:spcPct val="80000"/>
              </a:lnSpc>
              <a:buFont typeface="Wingdings" panose="05000000000000000000" pitchFamily="2" charset="2"/>
              <a:buChar char="Ø"/>
            </a:pPr>
            <a:r>
              <a:rPr lang="cs-CZ" altLang="cs-CZ" sz="2000" b="1" i="1" dirty="0">
                <a:solidFill>
                  <a:srgbClr val="FF0000"/>
                </a:solidFill>
              </a:rPr>
              <a:t>Generátor napětí a proudu:</a:t>
            </a:r>
          </a:p>
          <a:p>
            <a:pPr lvl="1" eaLnBrk="1" hangingPunct="1">
              <a:lnSpc>
                <a:spcPct val="80000"/>
              </a:lnSpc>
              <a:buFont typeface="Arial" panose="020B0604020202020204" pitchFamily="34" charset="0"/>
              <a:buChar char="-"/>
            </a:pPr>
            <a:r>
              <a:rPr lang="cs-CZ" altLang="cs-CZ" sz="2000" dirty="0">
                <a:solidFill>
                  <a:srgbClr val="FF0000"/>
                </a:solidFill>
              </a:rPr>
              <a:t>Vysokonapěťový transformátor</a:t>
            </a:r>
            <a:r>
              <a:rPr lang="cs-CZ" altLang="cs-CZ" sz="2000" dirty="0">
                <a:solidFill>
                  <a:schemeClr val="accent2"/>
                </a:solidFill>
              </a:rPr>
              <a:t> </a:t>
            </a:r>
            <a:r>
              <a:rPr lang="cs-CZ" altLang="cs-CZ" sz="2000" dirty="0"/>
              <a:t>– poskytuje vysoké napětí (až 150 </a:t>
            </a:r>
            <a:r>
              <a:rPr lang="cs-CZ" altLang="cs-CZ" sz="2000" dirty="0" err="1"/>
              <a:t>kV</a:t>
            </a:r>
            <a:r>
              <a:rPr lang="cs-CZ" altLang="cs-CZ" sz="2000" dirty="0"/>
              <a:t>)</a:t>
            </a:r>
          </a:p>
          <a:p>
            <a:pPr lvl="1" eaLnBrk="1" hangingPunct="1">
              <a:lnSpc>
                <a:spcPct val="80000"/>
              </a:lnSpc>
              <a:buFont typeface="Arial" panose="020B0604020202020204" pitchFamily="34" charset="0"/>
              <a:buChar char="-"/>
            </a:pPr>
            <a:r>
              <a:rPr lang="cs-CZ" altLang="cs-CZ" sz="2000" dirty="0">
                <a:solidFill>
                  <a:srgbClr val="FF0000"/>
                </a:solidFill>
              </a:rPr>
              <a:t>Usměrňovač</a:t>
            </a:r>
            <a:r>
              <a:rPr lang="cs-CZ" altLang="cs-CZ" sz="2000" b="1" dirty="0">
                <a:solidFill>
                  <a:srgbClr val="FF0000"/>
                </a:solidFill>
              </a:rPr>
              <a:t> </a:t>
            </a:r>
            <a:r>
              <a:rPr lang="cs-CZ" altLang="cs-CZ" sz="2000" b="1" dirty="0"/>
              <a:t>- </a:t>
            </a:r>
            <a:r>
              <a:rPr lang="cs-CZ" altLang="cs-CZ" sz="2000" dirty="0"/>
              <a:t> poskytuje stejnosměrný proud – zajišťuje jednosměrný pohyb proudu elektronů v rentgence. </a:t>
            </a:r>
          </a:p>
          <a:p>
            <a:pPr lvl="1" eaLnBrk="1" hangingPunct="1">
              <a:lnSpc>
                <a:spcPct val="80000"/>
              </a:lnSpc>
              <a:buFont typeface="Arial" panose="020B0604020202020204" pitchFamily="34" charset="0"/>
              <a:buChar char="-"/>
            </a:pPr>
            <a:r>
              <a:rPr lang="cs-CZ" altLang="cs-CZ" sz="2000" dirty="0">
                <a:solidFill>
                  <a:srgbClr val="FF0000"/>
                </a:solidFill>
              </a:rPr>
              <a:t>Jestliže zvýšíme velikost proudu elektronů v rentgence</a:t>
            </a:r>
            <a:r>
              <a:rPr lang="cs-CZ" altLang="cs-CZ" sz="2000" dirty="0"/>
              <a:t> (změnou žhavení katody) </a:t>
            </a:r>
            <a:r>
              <a:rPr lang="cs-CZ" altLang="cs-CZ" sz="2000" dirty="0">
                <a:solidFill>
                  <a:srgbClr val="FF0000"/>
                </a:solidFill>
              </a:rPr>
              <a:t>hustota toku fotonů</a:t>
            </a:r>
            <a:r>
              <a:rPr lang="cs-CZ" altLang="cs-CZ" sz="2000" dirty="0"/>
              <a:t> (počet fotonů procházejících jednotkovou plochou za sekundu) </a:t>
            </a:r>
            <a:r>
              <a:rPr lang="cs-CZ" altLang="cs-CZ" sz="2000" dirty="0">
                <a:solidFill>
                  <a:srgbClr val="FF0000"/>
                </a:solidFill>
              </a:rPr>
              <a:t>svazku rentgenového záření vzroste</a:t>
            </a:r>
            <a:r>
              <a:rPr lang="cs-CZ" altLang="cs-CZ" sz="2000" dirty="0"/>
              <a:t> – </a:t>
            </a:r>
            <a:r>
              <a:rPr lang="cs-CZ" altLang="cs-CZ" sz="2000" u="sng" dirty="0"/>
              <a:t>ne však </a:t>
            </a:r>
            <a:r>
              <a:rPr lang="cs-CZ" altLang="cs-CZ" sz="2000" dirty="0"/>
              <a:t>energie jednotlivých fotonů.</a:t>
            </a:r>
          </a:p>
          <a:p>
            <a:pPr lvl="1" eaLnBrk="1" hangingPunct="1">
              <a:lnSpc>
                <a:spcPct val="80000"/>
              </a:lnSpc>
              <a:buFont typeface="Arial" panose="020B0604020202020204" pitchFamily="34" charset="0"/>
              <a:buChar char="-"/>
            </a:pPr>
            <a:r>
              <a:rPr lang="cs-CZ" altLang="cs-CZ" sz="2000" dirty="0"/>
              <a:t>Energii jednotlivých fotonů můžeme zvýšit zvýšením napětí mezi anodou a katodou. </a:t>
            </a:r>
          </a:p>
          <a:p>
            <a:pPr lvl="1" eaLnBrk="1" hangingPunct="1">
              <a:lnSpc>
                <a:spcPct val="80000"/>
              </a:lnSpc>
              <a:buFont typeface="Arial" panose="020B0604020202020204" pitchFamily="34" charset="0"/>
              <a:buChar char="-"/>
            </a:pPr>
            <a:endParaRPr lang="cs-CZ" altLang="cs-CZ" sz="2000" dirty="0"/>
          </a:p>
          <a:p>
            <a:pPr eaLnBrk="1" hangingPunct="1">
              <a:lnSpc>
                <a:spcPct val="80000"/>
              </a:lnSpc>
              <a:buFont typeface="Wingdings" panose="05000000000000000000" pitchFamily="2" charset="2"/>
              <a:buChar char="Ø"/>
            </a:pPr>
            <a:r>
              <a:rPr lang="cs-CZ" altLang="cs-CZ" sz="2000" b="1" i="1" dirty="0">
                <a:solidFill>
                  <a:srgbClr val="FF0000"/>
                </a:solidFill>
              </a:rPr>
              <a:t>Ovládací pult</a:t>
            </a:r>
            <a:r>
              <a:rPr lang="cs-CZ" altLang="cs-CZ" sz="2000" dirty="0">
                <a:solidFill>
                  <a:schemeClr val="accent2"/>
                </a:solidFill>
              </a:rPr>
              <a:t> </a:t>
            </a:r>
            <a:r>
              <a:rPr lang="cs-CZ" altLang="cs-CZ" sz="2000" dirty="0"/>
              <a:t>– dnes jsou parametry rentgenových přístrojů ovládány prostřednictvím počítače. Pult je umístěn mimo vyšetřovací místnost nebo za štítem vyrobeným z olovnatého skla (pro ochranu radiologických asistentů).</a:t>
            </a:r>
          </a:p>
          <a:p>
            <a:pPr eaLnBrk="1" hangingPunct="1">
              <a:lnSpc>
                <a:spcPct val="80000"/>
              </a:lnSpc>
              <a:buFont typeface="Wingdings" panose="05000000000000000000" pitchFamily="2" charset="2"/>
              <a:buChar char="Ø"/>
            </a:pPr>
            <a:r>
              <a:rPr lang="cs-CZ" altLang="cs-CZ" sz="2000" dirty="0"/>
              <a:t>Hlavní</a:t>
            </a:r>
            <a:r>
              <a:rPr lang="cs-CZ" altLang="cs-CZ" sz="2000" dirty="0">
                <a:solidFill>
                  <a:schemeClr val="accent2"/>
                </a:solidFill>
              </a:rPr>
              <a:t> </a:t>
            </a:r>
            <a:r>
              <a:rPr lang="cs-CZ" altLang="cs-CZ" sz="2000" b="1" i="1" dirty="0">
                <a:solidFill>
                  <a:srgbClr val="FF0000"/>
                </a:solidFill>
              </a:rPr>
              <a:t>mechanické části</a:t>
            </a:r>
            <a:r>
              <a:rPr lang="cs-CZ" altLang="cs-CZ" sz="2000" dirty="0"/>
              <a:t>: stojan s rentgenkou, vyšetřovací stůl, </a:t>
            </a:r>
            <a:r>
              <a:rPr lang="cs-CZ" altLang="cs-CZ" sz="2000" dirty="0" err="1"/>
              <a:t>Buckyho</a:t>
            </a:r>
            <a:r>
              <a:rPr lang="cs-CZ" altLang="cs-CZ" sz="2000" dirty="0"/>
              <a:t> clona odstraňující rozptýlené fotony. </a:t>
            </a:r>
          </a:p>
          <a:p>
            <a:pPr eaLnBrk="1" hangingPunct="1">
              <a:lnSpc>
                <a:spcPct val="80000"/>
              </a:lnSpc>
              <a:buFont typeface="Wingdings" panose="05000000000000000000" pitchFamily="2" charset="2"/>
              <a:buChar char="Ø"/>
            </a:pPr>
            <a:endParaRPr lang="cs-CZ" altLang="cs-CZ" sz="2000" dirty="0"/>
          </a:p>
          <a:p>
            <a:pPr eaLnBrk="1" hangingPunct="1">
              <a:lnSpc>
                <a:spcPct val="80000"/>
              </a:lnSpc>
              <a:buFont typeface="Wingdings" panose="05000000000000000000" pitchFamily="2" charset="2"/>
              <a:buNone/>
            </a:pPr>
            <a:r>
              <a:rPr lang="cs-CZ" altLang="cs-CZ" sz="2000" b="1" i="1" dirty="0">
                <a:solidFill>
                  <a:srgbClr val="FF0000"/>
                </a:solidFill>
              </a:rPr>
              <a:t>Detektory rentgenového záření</a:t>
            </a:r>
            <a:r>
              <a:rPr lang="cs-CZ" altLang="cs-CZ" sz="2000" dirty="0"/>
              <a:t>: kazeta s </a:t>
            </a:r>
            <a:r>
              <a:rPr lang="cs-CZ" altLang="cs-CZ" sz="2000" dirty="0" err="1"/>
              <a:t>rtg</a:t>
            </a:r>
            <a:r>
              <a:rPr lang="cs-CZ" altLang="cs-CZ" sz="2000" dirty="0"/>
              <a:t> filmem a přiléhajícím fluorescenčním stínítkem (</a:t>
            </a:r>
            <a:r>
              <a:rPr lang="cs-CZ" altLang="cs-CZ" sz="2000" dirty="0">
                <a:solidFill>
                  <a:srgbClr val="FF0000"/>
                </a:solidFill>
              </a:rPr>
              <a:t>při skiagrafii </a:t>
            </a:r>
            <a:r>
              <a:rPr lang="cs-CZ" altLang="cs-CZ" sz="2000" dirty="0"/>
              <a:t>– na ústupu) nebo zesilovač obrazu (na ústupu) nebo plošný digitální snímač (</a:t>
            </a:r>
            <a:r>
              <a:rPr lang="cs-CZ" altLang="cs-CZ" sz="2000" dirty="0">
                <a:solidFill>
                  <a:srgbClr val="FF0000"/>
                </a:solidFill>
              </a:rPr>
              <a:t>při skiaskopii i obecně</a:t>
            </a:r>
            <a:r>
              <a:rPr lang="cs-CZ" altLang="cs-CZ" sz="2000" dirty="0"/>
              <a:t>).</a:t>
            </a:r>
            <a:r>
              <a:rPr lang="cs-CZ" altLang="cs-CZ" sz="2000" dirty="0">
                <a:solidFill>
                  <a:srgbClr val="FF0000"/>
                </a:solidFill>
              </a:rPr>
              <a:t> </a:t>
            </a:r>
          </a:p>
        </p:txBody>
      </p:sp>
    </p:spTree>
    <p:extLst>
      <p:ext uri="{BB962C8B-B14F-4D97-AF65-F5344CB8AC3E}">
        <p14:creationId xmlns:p14="http://schemas.microsoft.com/office/powerpoint/2010/main" val="71032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64505C-5E68-4135-96E2-32AE9CEB1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7A495-D6B1-465A-9204-E4503DCF5DCC}"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48BEC2-6F53-4936-B50D-A46CDC692EF3}"/>
              </a:ext>
            </a:extLst>
          </p:cNvPr>
          <p:cNvSpPr>
            <a:spLocks noGrp="1" noChangeArrowheads="1"/>
          </p:cNvSpPr>
          <p:nvPr>
            <p:ph type="title"/>
          </p:nvPr>
        </p:nvSpPr>
        <p:spPr>
          <a:xfrm>
            <a:off x="1597573" y="357352"/>
            <a:ext cx="8891042" cy="623724"/>
          </a:xfrm>
        </p:spPr>
        <p:txBody>
          <a:bodyPr/>
          <a:lstStyle/>
          <a:p>
            <a:pPr algn="l" eaLnBrk="1" hangingPunct="1"/>
            <a:r>
              <a:rPr lang="cs-CZ" altLang="cs-CZ" sz="3600" b="1" dirty="0">
                <a:solidFill>
                  <a:srgbClr val="0000DC"/>
                </a:solidFill>
              </a:rPr>
              <a:t>Průchod </a:t>
            </a:r>
            <a:r>
              <a:rPr lang="cs-CZ" altLang="cs-CZ" sz="3600" b="1" dirty="0" err="1">
                <a:solidFill>
                  <a:srgbClr val="0000DC"/>
                </a:solidFill>
              </a:rPr>
              <a:t>rtg</a:t>
            </a:r>
            <a:r>
              <a:rPr lang="cs-CZ" altLang="cs-CZ" sz="3600" b="1" dirty="0">
                <a:solidFill>
                  <a:srgbClr val="0000DC"/>
                </a:solidFill>
              </a:rPr>
              <a:t> záření tělem pacienta</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E51150CF-D428-44C6-914B-8B1E292B79BD}"/>
              </a:ext>
            </a:extLst>
          </p:cNvPr>
          <p:cNvSpPr>
            <a:spLocks noGrp="1" noChangeArrowheads="1"/>
          </p:cNvSpPr>
          <p:nvPr>
            <p:ph type="body" idx="1"/>
          </p:nvPr>
        </p:nvSpPr>
        <p:spPr>
          <a:xfrm>
            <a:off x="1881352" y="1511125"/>
            <a:ext cx="8776137" cy="4968875"/>
          </a:xfrm>
        </p:spPr>
        <p:txBody>
          <a:bodyPr/>
          <a:lstStyle/>
          <a:p>
            <a:pPr eaLnBrk="1" hangingPunct="1">
              <a:lnSpc>
                <a:spcPct val="80000"/>
              </a:lnSpc>
              <a:buFont typeface="Wingdings" panose="05000000000000000000" pitchFamily="2" charset="2"/>
              <a:buChar char="Ø"/>
            </a:pPr>
            <a:r>
              <a:rPr lang="cs-CZ" altLang="cs-CZ" sz="2400" dirty="0"/>
              <a:t>Rentgenové záření vycházející z malé </a:t>
            </a:r>
            <a:r>
              <a:rPr lang="cs-CZ" altLang="cs-CZ" sz="2400" dirty="0">
                <a:solidFill>
                  <a:srgbClr val="FF0000"/>
                </a:solidFill>
              </a:rPr>
              <a:t>ohniskové plošky</a:t>
            </a:r>
            <a:r>
              <a:rPr lang="cs-CZ" altLang="cs-CZ" sz="2400" dirty="0"/>
              <a:t> anody se šíří všemi směry. </a:t>
            </a:r>
          </a:p>
          <a:p>
            <a:pPr eaLnBrk="1" hangingPunct="1">
              <a:lnSpc>
                <a:spcPct val="80000"/>
              </a:lnSpc>
              <a:buFont typeface="Wingdings" panose="05000000000000000000" pitchFamily="2" charset="2"/>
              <a:buChar char="Ø"/>
            </a:pPr>
            <a:r>
              <a:rPr lang="cs-CZ" altLang="cs-CZ" sz="2400" dirty="0"/>
              <a:t>Ve skleněné stěně rentgenky se některé fotony s nízkou energií absorbují. </a:t>
            </a:r>
          </a:p>
          <a:p>
            <a:pPr eaLnBrk="1" hangingPunct="1">
              <a:lnSpc>
                <a:spcPct val="80000"/>
              </a:lnSpc>
              <a:buFont typeface="Wingdings" panose="05000000000000000000" pitchFamily="2" charset="2"/>
              <a:buChar char="Ø"/>
            </a:pPr>
            <a:r>
              <a:rPr lang="cs-CZ" altLang="cs-CZ" sz="2400" dirty="0"/>
              <a:t>K další absorpci těchto fotonů dochází v </a:t>
            </a:r>
            <a:r>
              <a:rPr lang="cs-CZ" altLang="cs-CZ" sz="2400" dirty="0">
                <a:solidFill>
                  <a:srgbClr val="FF0000"/>
                </a:solidFill>
              </a:rPr>
              <a:t>primárním filtru</a:t>
            </a:r>
            <a:r>
              <a:rPr lang="cs-CZ" altLang="cs-CZ" sz="2400" dirty="0"/>
              <a:t>, jenž je vyrobený z hliníkového plechu. Zde absorbované fotony o nízké energii by jinak byly pohlceny povrchovými tkáněmi a nepřispívaly by ke tvorbě obrazu (zbytečné ozařování pacienta). </a:t>
            </a:r>
          </a:p>
          <a:p>
            <a:pPr eaLnBrk="1" hangingPunct="1">
              <a:lnSpc>
                <a:spcPct val="80000"/>
              </a:lnSpc>
              <a:buFont typeface="Wingdings" panose="05000000000000000000" pitchFamily="2" charset="2"/>
              <a:buChar char="Ø"/>
            </a:pPr>
            <a:r>
              <a:rPr lang="cs-CZ" altLang="cs-CZ" sz="2400" dirty="0"/>
              <a:t>Svazek </a:t>
            </a:r>
            <a:r>
              <a:rPr lang="cs-CZ" altLang="cs-CZ" sz="2400" dirty="0" err="1"/>
              <a:t>rtg</a:t>
            </a:r>
            <a:r>
              <a:rPr lang="cs-CZ" altLang="cs-CZ" sz="2400" dirty="0"/>
              <a:t> záření je vymezen obdélníkovými </a:t>
            </a:r>
            <a:r>
              <a:rPr lang="cs-CZ" altLang="cs-CZ" sz="2400" dirty="0" err="1">
                <a:solidFill>
                  <a:srgbClr val="FF0000"/>
                </a:solidFill>
              </a:rPr>
              <a:t>kolimátorovými</a:t>
            </a:r>
            <a:r>
              <a:rPr lang="cs-CZ" altLang="cs-CZ" sz="2400" dirty="0">
                <a:solidFill>
                  <a:srgbClr val="FF0000"/>
                </a:solidFill>
              </a:rPr>
              <a:t> deskami</a:t>
            </a:r>
            <a:r>
              <a:rPr lang="cs-CZ" altLang="cs-CZ" sz="2400" dirty="0"/>
              <a:t> vyrobenými z olova. </a:t>
            </a:r>
          </a:p>
          <a:p>
            <a:pPr eaLnBrk="1" hangingPunct="1">
              <a:lnSpc>
                <a:spcPct val="80000"/>
              </a:lnSpc>
              <a:buFont typeface="Wingdings" panose="05000000000000000000" pitchFamily="2" charset="2"/>
              <a:buChar char="Ø"/>
            </a:pPr>
            <a:r>
              <a:rPr lang="cs-CZ" altLang="cs-CZ" sz="2400" dirty="0"/>
              <a:t>Záření pak prochází tělem, kterým buď může projít nebo je v něm absorbováno či rozptýleno. </a:t>
            </a:r>
          </a:p>
          <a:p>
            <a:pPr eaLnBrk="1" hangingPunct="1">
              <a:lnSpc>
                <a:spcPct val="80000"/>
              </a:lnSpc>
              <a:buFont typeface="Wingdings" panose="05000000000000000000" pitchFamily="2" charset="2"/>
              <a:buChar char="Ø"/>
            </a:pPr>
            <a:r>
              <a:rPr lang="cs-CZ" altLang="cs-CZ" sz="2400" dirty="0"/>
              <a:t>Pak prochází </a:t>
            </a:r>
            <a:r>
              <a:rPr lang="cs-CZ" altLang="cs-CZ" sz="2400" dirty="0" err="1">
                <a:solidFill>
                  <a:srgbClr val="FF0000"/>
                </a:solidFill>
              </a:rPr>
              <a:t>Buckyho</a:t>
            </a:r>
            <a:r>
              <a:rPr lang="cs-CZ" altLang="cs-CZ" sz="2400" dirty="0">
                <a:solidFill>
                  <a:srgbClr val="FF0000"/>
                </a:solidFill>
              </a:rPr>
              <a:t> clonou </a:t>
            </a:r>
            <a:r>
              <a:rPr lang="cs-CZ" altLang="cs-CZ" sz="2400" dirty="0"/>
              <a:t>umístěnou před detektorem, aby zachycovala rozptýlené fotony, které by jinak jen zhoršovaly kvalitu obrazu. </a:t>
            </a:r>
          </a:p>
        </p:txBody>
      </p:sp>
    </p:spTree>
    <p:extLst>
      <p:ext uri="{BB962C8B-B14F-4D97-AF65-F5344CB8AC3E}">
        <p14:creationId xmlns:p14="http://schemas.microsoft.com/office/powerpoint/2010/main" val="21040303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E3058BA7-98CF-4510-A31A-7FB8B8FE9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4D41E7-8EFA-4EAA-B110-75BAE5261494}"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71EC09D0-0F49-4B1A-941E-3C273D086353}"/>
              </a:ext>
            </a:extLst>
          </p:cNvPr>
          <p:cNvSpPr>
            <a:spLocks noGrp="1" noChangeArrowheads="1"/>
          </p:cNvSpPr>
          <p:nvPr>
            <p:ph type="title"/>
          </p:nvPr>
        </p:nvSpPr>
        <p:spPr>
          <a:xfrm>
            <a:off x="2063750" y="549276"/>
            <a:ext cx="7958138" cy="823913"/>
          </a:xfrm>
          <a:noFill/>
          <a:ln w="38100" cmpd="dbl">
            <a:noFill/>
            <a:miter lim="800000"/>
            <a:headEnd/>
            <a:tailEnd/>
          </a:ln>
        </p:spPr>
        <p:txBody>
          <a:bodyPr/>
          <a:lstStyle/>
          <a:p>
            <a:pPr algn="l" eaLnBrk="1" hangingPunct="1"/>
            <a:r>
              <a:rPr lang="cs-CZ" altLang="cs-CZ" sz="3600" b="1" dirty="0"/>
              <a:t>Vznik obrazu</a:t>
            </a:r>
            <a:endParaRPr lang="en-GB" altLang="cs-CZ" sz="3600" b="1" dirty="0"/>
          </a:p>
        </p:txBody>
      </p:sp>
      <p:sp>
        <p:nvSpPr>
          <p:cNvPr id="26628" name="Rectangle 3">
            <a:extLst>
              <a:ext uri="{FF2B5EF4-FFF2-40B4-BE49-F238E27FC236}">
                <a16:creationId xmlns:a16="http://schemas.microsoft.com/office/drawing/2014/main" id="{17381A70-3040-4D46-99C2-30EF00F327C5}"/>
              </a:ext>
            </a:extLst>
          </p:cNvPr>
          <p:cNvSpPr>
            <a:spLocks noGrp="1" noChangeArrowheads="1"/>
          </p:cNvSpPr>
          <p:nvPr>
            <p:ph type="body" idx="1"/>
          </p:nvPr>
        </p:nvSpPr>
        <p:spPr>
          <a:xfrm>
            <a:off x="1847851" y="1700214"/>
            <a:ext cx="8641473" cy="4751387"/>
          </a:xfrm>
        </p:spPr>
        <p:txBody>
          <a:bodyPr/>
          <a:lstStyle/>
          <a:p>
            <a:pPr eaLnBrk="1" hangingPunct="1">
              <a:lnSpc>
                <a:spcPct val="80000"/>
              </a:lnSpc>
              <a:buFont typeface="Wingdings" panose="05000000000000000000" pitchFamily="2" charset="2"/>
              <a:buChar char="Ø"/>
            </a:pPr>
            <a:r>
              <a:rPr lang="cs-CZ" altLang="cs-CZ" sz="2400" dirty="0"/>
              <a:t>Rentgenový snímek je analogií „stínu“ vrženého poloprůhledným vnitřně strukturovaným tělesem, osvětleným z téměř bodového zdroje</a:t>
            </a:r>
            <a:r>
              <a:rPr lang="en-GB" altLang="cs-CZ" sz="2400" dirty="0"/>
              <a:t>. </a:t>
            </a:r>
            <a:endParaRPr lang="cs-CZ" altLang="cs-CZ" sz="2400" dirty="0"/>
          </a:p>
          <a:p>
            <a:pPr eaLnBrk="1" hangingPunct="1">
              <a:lnSpc>
                <a:spcPct val="80000"/>
              </a:lnSpc>
              <a:buFont typeface="Wingdings" panose="05000000000000000000" pitchFamily="2" charset="2"/>
              <a:buChar char="Ø"/>
            </a:pPr>
            <a:r>
              <a:rPr lang="cs-CZ" altLang="cs-CZ" sz="2400" dirty="0"/>
              <a:t>Obraz vzniká různým </a:t>
            </a:r>
            <a:r>
              <a:rPr lang="cs-CZ" altLang="cs-CZ" sz="2400" dirty="0">
                <a:solidFill>
                  <a:srgbClr val="FF0000"/>
                </a:solidFill>
              </a:rPr>
              <a:t>útlumem</a:t>
            </a:r>
            <a:r>
              <a:rPr lang="en-GB" altLang="cs-CZ" sz="2400" dirty="0"/>
              <a:t> </a:t>
            </a:r>
            <a:r>
              <a:rPr lang="cs-CZ" altLang="cs-CZ" sz="2400" dirty="0"/>
              <a:t>svazku v různých tkáních těla a jejich projekcí na film či jiný detektor </a:t>
            </a:r>
            <a:r>
              <a:rPr lang="cs-CZ" altLang="cs-CZ" sz="2400" dirty="0" err="1"/>
              <a:t>rtg</a:t>
            </a:r>
            <a:r>
              <a:rPr lang="cs-CZ" altLang="cs-CZ" sz="2400" dirty="0"/>
              <a:t> záření</a:t>
            </a:r>
            <a:r>
              <a:rPr lang="en-GB" altLang="cs-CZ" sz="2400" dirty="0"/>
              <a:t>. </a:t>
            </a:r>
            <a:endParaRPr lang="cs-CZ" altLang="cs-CZ" sz="2400" dirty="0"/>
          </a:p>
          <a:p>
            <a:pPr eaLnBrk="1" hangingPunct="1">
              <a:lnSpc>
                <a:spcPct val="80000"/>
              </a:lnSpc>
              <a:buFont typeface="Wingdings" panose="05000000000000000000" pitchFamily="2" charset="2"/>
              <a:buNone/>
            </a:pPr>
            <a:endParaRPr lang="en-GB" altLang="cs-CZ" sz="2400" dirty="0"/>
          </a:p>
          <a:p>
            <a:pPr eaLnBrk="1" hangingPunct="1">
              <a:lnSpc>
                <a:spcPct val="80000"/>
              </a:lnSpc>
              <a:buFont typeface="Wingdings" panose="05000000000000000000" pitchFamily="2" charset="2"/>
              <a:buChar char="Ø"/>
            </a:pPr>
            <a:r>
              <a:rPr lang="cs-CZ" altLang="cs-CZ" sz="2400" dirty="0"/>
              <a:t>Obraz lze zachytit/zviditelnit pomocí</a:t>
            </a:r>
            <a:endParaRPr lang="en-GB" altLang="cs-CZ" sz="2400" dirty="0"/>
          </a:p>
          <a:p>
            <a:pPr lvl="1" eaLnBrk="1" hangingPunct="1">
              <a:lnSpc>
                <a:spcPct val="80000"/>
              </a:lnSpc>
            </a:pPr>
            <a:r>
              <a:rPr lang="cs-CZ" altLang="cs-CZ" sz="2400" dirty="0">
                <a:solidFill>
                  <a:srgbClr val="FF0000"/>
                </a:solidFill>
              </a:rPr>
              <a:t>Rentgenového filmu/stínítka</a:t>
            </a:r>
            <a:r>
              <a:rPr lang="en-GB" altLang="cs-CZ" sz="2400" dirty="0"/>
              <a:t> a</a:t>
            </a:r>
            <a:r>
              <a:rPr lang="cs-CZ" altLang="cs-CZ" sz="2400" dirty="0"/>
              <a:t> jeho následného vyvolání (při skiagrafii – používá již jen ojediněle)</a:t>
            </a:r>
            <a:endParaRPr lang="en-GB" altLang="cs-CZ" sz="2400" dirty="0"/>
          </a:p>
          <a:p>
            <a:pPr lvl="1" eaLnBrk="1" hangingPunct="1">
              <a:lnSpc>
                <a:spcPct val="80000"/>
              </a:lnSpc>
            </a:pPr>
            <a:r>
              <a:rPr lang="en-GB" altLang="cs-CZ" sz="2400" dirty="0">
                <a:solidFill>
                  <a:srgbClr val="FF0000"/>
                </a:solidFill>
              </a:rPr>
              <a:t>Digit</a:t>
            </a:r>
            <a:r>
              <a:rPr lang="cs-CZ" altLang="cs-CZ" sz="2400" dirty="0" err="1">
                <a:solidFill>
                  <a:srgbClr val="FF0000"/>
                </a:solidFill>
              </a:rPr>
              <a:t>álního</a:t>
            </a:r>
            <a:r>
              <a:rPr lang="cs-CZ" altLang="cs-CZ" sz="2400" dirty="0">
                <a:solidFill>
                  <a:srgbClr val="FF0000"/>
                </a:solidFill>
              </a:rPr>
              <a:t> plošného snímače obrazu</a:t>
            </a:r>
            <a:r>
              <a:rPr lang="en-GB" altLang="cs-CZ" sz="2400" dirty="0"/>
              <a:t> </a:t>
            </a:r>
            <a:r>
              <a:rPr lang="cs-CZ" altLang="cs-CZ" sz="2400" dirty="0"/>
              <a:t>umožňujícího vytvořit obraz na </a:t>
            </a:r>
            <a:r>
              <a:rPr lang="en-GB" altLang="cs-CZ" sz="2400" dirty="0"/>
              <a:t>PC monitor</a:t>
            </a:r>
            <a:r>
              <a:rPr lang="cs-CZ" altLang="cs-CZ" sz="2400" dirty="0"/>
              <a:t>u</a:t>
            </a:r>
            <a:endParaRPr lang="en-GB" altLang="cs-CZ" sz="2400" dirty="0"/>
          </a:p>
          <a:p>
            <a:pPr lvl="1" eaLnBrk="1" hangingPunct="1">
              <a:lnSpc>
                <a:spcPct val="80000"/>
              </a:lnSpc>
            </a:pPr>
            <a:r>
              <a:rPr lang="cs-CZ" altLang="cs-CZ" sz="2400" dirty="0">
                <a:solidFill>
                  <a:srgbClr val="FF0000"/>
                </a:solidFill>
              </a:rPr>
              <a:t>Zesilovače obrazu</a:t>
            </a:r>
            <a:r>
              <a:rPr lang="en-GB" altLang="cs-CZ" sz="2400" dirty="0"/>
              <a:t> a digit</a:t>
            </a:r>
            <a:r>
              <a:rPr lang="cs-CZ" altLang="cs-CZ" sz="2400" dirty="0" err="1"/>
              <a:t>ální</a:t>
            </a:r>
            <a:r>
              <a:rPr lang="cs-CZ" altLang="cs-CZ" sz="2400" dirty="0"/>
              <a:t> </a:t>
            </a:r>
            <a:r>
              <a:rPr lang="en-GB" altLang="cs-CZ" sz="2400" dirty="0"/>
              <a:t>CCD </a:t>
            </a:r>
            <a:r>
              <a:rPr lang="cs-CZ" altLang="cs-CZ" sz="2400" dirty="0"/>
              <a:t>kamery spojené s monitorem (při skiaskopii, na ústupu)</a:t>
            </a:r>
            <a:endParaRPr lang="en-GB" altLang="cs-CZ" sz="2400" dirty="0"/>
          </a:p>
        </p:txBody>
      </p:sp>
    </p:spTree>
    <p:extLst>
      <p:ext uri="{BB962C8B-B14F-4D97-AF65-F5344CB8AC3E}">
        <p14:creationId xmlns:p14="http://schemas.microsoft.com/office/powerpoint/2010/main" val="2351821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414B11B1-864D-4854-8B59-45109A643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0CA8B-8808-47E4-BF63-E6CD176AB8C6}"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427BDDA2-E833-4E0F-97DA-DB543561C89E}"/>
              </a:ext>
            </a:extLst>
          </p:cNvPr>
          <p:cNvSpPr>
            <a:spLocks noGrp="1" noChangeArrowheads="1"/>
          </p:cNvSpPr>
          <p:nvPr>
            <p:ph type="title"/>
          </p:nvPr>
        </p:nvSpPr>
        <p:spPr>
          <a:xfrm>
            <a:off x="1981200" y="274638"/>
            <a:ext cx="5194300" cy="850900"/>
          </a:xfrm>
        </p:spPr>
        <p:txBody>
          <a:bodyPr/>
          <a:lstStyle/>
          <a:p>
            <a:pPr algn="l" eaLnBrk="1" hangingPunct="1"/>
            <a:r>
              <a:rPr lang="cs-CZ" altLang="cs-CZ" sz="3600" b="1" dirty="0">
                <a:solidFill>
                  <a:srgbClr val="0000DC"/>
                </a:solidFill>
              </a:rPr>
              <a:t>Útlum záření</a:t>
            </a:r>
            <a:endParaRPr lang="en-GB" altLang="cs-CZ" sz="3600" b="1" dirty="0">
              <a:solidFill>
                <a:srgbClr val="0000DC"/>
              </a:solidFill>
            </a:endParaRPr>
          </a:p>
        </p:txBody>
      </p:sp>
      <p:sp>
        <p:nvSpPr>
          <p:cNvPr id="28676" name="Rectangle 3">
            <a:extLst>
              <a:ext uri="{FF2B5EF4-FFF2-40B4-BE49-F238E27FC236}">
                <a16:creationId xmlns:a16="http://schemas.microsoft.com/office/drawing/2014/main" id="{65455ED9-7244-4981-8E7C-0CC43F50BA3C}"/>
              </a:ext>
            </a:extLst>
          </p:cNvPr>
          <p:cNvSpPr>
            <a:spLocks noGrp="1" noChangeArrowheads="1"/>
          </p:cNvSpPr>
          <p:nvPr>
            <p:ph type="body" idx="1"/>
          </p:nvPr>
        </p:nvSpPr>
        <p:spPr>
          <a:xfrm>
            <a:off x="1774826" y="1268414"/>
            <a:ext cx="8640763" cy="5184775"/>
          </a:xfrm>
        </p:spPr>
        <p:txBody>
          <a:bodyPr/>
          <a:lstStyle/>
          <a:p>
            <a:pPr marL="0" indent="0" eaLnBrk="1" hangingPunct="1">
              <a:lnSpc>
                <a:spcPct val="80000"/>
              </a:lnSpc>
              <a:buClr>
                <a:schemeClr val="tx1"/>
              </a:buClr>
              <a:buFontTx/>
              <a:buNone/>
            </a:pPr>
            <a:r>
              <a:rPr lang="cs-CZ" altLang="cs-CZ" sz="2000" dirty="0"/>
              <a:t>Svazek rentgenového záření (jakéhokoliv záření) prochází látkou:</a:t>
            </a:r>
          </a:p>
          <a:p>
            <a:pPr marL="0" indent="0" eaLnBrk="1" hangingPunct="1">
              <a:lnSpc>
                <a:spcPct val="80000"/>
              </a:lnSpc>
              <a:buClr>
                <a:schemeClr val="tx1"/>
              </a:buClr>
              <a:buFontTx/>
              <a:buNone/>
            </a:pPr>
            <a:endParaRPr lang="cs-CZ" altLang="cs-CZ" sz="2000" dirty="0"/>
          </a:p>
          <a:p>
            <a:pPr marL="0" indent="0" eaLnBrk="1" hangingPunct="1">
              <a:lnSpc>
                <a:spcPct val="80000"/>
              </a:lnSpc>
              <a:buClr>
                <a:schemeClr val="tx1"/>
              </a:buClr>
              <a:buFontTx/>
              <a:buNone/>
            </a:pPr>
            <a:endParaRPr lang="cs-CZ" altLang="cs-CZ" sz="900" dirty="0"/>
          </a:p>
          <a:p>
            <a:pPr marL="0" indent="0" algn="ctr" eaLnBrk="1" hangingPunct="1">
              <a:lnSpc>
                <a:spcPct val="80000"/>
              </a:lnSpc>
              <a:buClr>
                <a:schemeClr val="tx1"/>
              </a:buClr>
              <a:buFontTx/>
              <a:buNone/>
            </a:pPr>
            <a:r>
              <a:rPr lang="cs-CZ" altLang="cs-CZ" sz="2000" dirty="0">
                <a:solidFill>
                  <a:srgbClr val="FF0000"/>
                </a:solidFill>
              </a:rPr>
              <a:t>absorpce + rozptyl = útlum</a:t>
            </a:r>
          </a:p>
          <a:p>
            <a:pPr marL="0" indent="0" algn="ctr" eaLnBrk="1" hangingPunct="1">
              <a:lnSpc>
                <a:spcPct val="80000"/>
              </a:lnSpc>
              <a:buClr>
                <a:schemeClr val="tx1"/>
              </a:buClr>
              <a:buFontTx/>
              <a:buNone/>
            </a:pPr>
            <a:endParaRPr lang="cs-CZ" altLang="cs-CZ" sz="2000" dirty="0">
              <a:solidFill>
                <a:srgbClr val="FF0000"/>
              </a:solidFill>
            </a:endParaRPr>
          </a:p>
          <a:p>
            <a:pPr marL="0" indent="0" algn="ctr" eaLnBrk="1" hangingPunct="1">
              <a:lnSpc>
                <a:spcPct val="80000"/>
              </a:lnSpc>
              <a:buClr>
                <a:schemeClr val="tx1"/>
              </a:buClr>
              <a:buFontTx/>
              <a:buNone/>
            </a:pPr>
            <a:endParaRPr lang="cs-CZ" altLang="cs-CZ" sz="1000" dirty="0">
              <a:solidFill>
                <a:srgbClr val="FF0000"/>
              </a:solidFill>
            </a:endParaRPr>
          </a:p>
          <a:p>
            <a:pPr marL="0" indent="0" eaLnBrk="1" hangingPunct="1">
              <a:lnSpc>
                <a:spcPct val="80000"/>
              </a:lnSpc>
              <a:buClr>
                <a:srgbClr val="FFFFCC"/>
              </a:buClr>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a:t>
            </a:r>
            <a:r>
              <a:rPr lang="cs-CZ" altLang="cs-CZ" sz="2000" i="1" dirty="0"/>
              <a:t>I</a:t>
            </a:r>
            <a:r>
              <a:rPr lang="cs-CZ" altLang="cs-CZ" sz="2000" dirty="0"/>
              <a:t> záření dopadajícího na vrstvu a specifické konstantě </a:t>
            </a:r>
            <a:r>
              <a:rPr lang="cs-CZ" altLang="cs-CZ" sz="2000" dirty="0">
                <a:latin typeface="Symbol" panose="05050102010706020507" pitchFamily="18" charset="2"/>
              </a:rPr>
              <a:t>m</a:t>
            </a:r>
            <a:r>
              <a:rPr lang="cs-CZ" altLang="cs-CZ" sz="2000" dirty="0"/>
              <a:t>:</a:t>
            </a:r>
          </a:p>
          <a:p>
            <a:pPr marL="0" indent="0" eaLnBrk="1" hangingPunct="1">
              <a:lnSpc>
                <a:spcPct val="80000"/>
              </a:lnSpc>
              <a:buClr>
                <a:srgbClr val="FFFFCC"/>
              </a:buClr>
              <a:buFontTx/>
              <a:buNone/>
            </a:pPr>
            <a:endParaRPr lang="cs-CZ" altLang="cs-CZ" sz="2000" dirty="0"/>
          </a:p>
          <a:p>
            <a:pPr marL="0" indent="0" algn="ctr" eaLnBrk="1" hangingPunct="1">
              <a:lnSpc>
                <a:spcPct val="80000"/>
              </a:lnSpc>
              <a:buClr>
                <a:srgbClr val="FFFFCC"/>
              </a:buClr>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úpravě:</a:t>
            </a:r>
          </a:p>
          <a:p>
            <a:pPr marL="0" indent="0" algn="ctr" eaLnBrk="1" hangingPunct="1">
              <a:lnSpc>
                <a:spcPct val="80000"/>
              </a:lnSpc>
              <a:buClr>
                <a:srgbClr val="FFFFCC"/>
              </a:buClr>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integraci:</a:t>
            </a:r>
          </a:p>
          <a:p>
            <a:pPr marL="0" indent="0" algn="ctr" eaLnBrk="1" hangingPunct="1">
              <a:lnSpc>
                <a:spcPct val="80000"/>
              </a:lnSpc>
              <a:buClr>
                <a:srgbClr val="FFFFCC"/>
              </a:buClr>
              <a:buFontTx/>
              <a:buNone/>
            </a:pPr>
            <a:r>
              <a:rPr lang="cs-CZ" altLang="cs-CZ" b="1" i="1" dirty="0"/>
              <a:t>I = I</a:t>
            </a:r>
            <a:r>
              <a:rPr lang="cs-CZ" altLang="cs-CZ" b="1" i="1" baseline="-25000" dirty="0"/>
              <a:t>0</a:t>
            </a:r>
            <a:r>
              <a:rPr lang="cs-CZ" altLang="cs-CZ" b="1" i="1" dirty="0">
                <a:latin typeface="Calibri" panose="020F0502020204030204" pitchFamily="34" charset="0"/>
                <a:cs typeface="Calibri" panose="020F0502020204030204" pitchFamily="34" charset="0"/>
              </a:rPr>
              <a:t>·</a:t>
            </a:r>
            <a:r>
              <a:rPr lang="cs-CZ" altLang="cs-CZ" b="1" i="1" dirty="0"/>
              <a:t>e</a:t>
            </a:r>
            <a:r>
              <a:rPr lang="cs-CZ" altLang="cs-CZ" b="1" i="1" baseline="30000" dirty="0"/>
              <a:t>-</a:t>
            </a:r>
            <a:r>
              <a:rPr lang="cs-CZ" altLang="cs-CZ" b="1" baseline="30000" dirty="0">
                <a:latin typeface="Symbol" panose="05050102010706020507" pitchFamily="18" charset="2"/>
              </a:rPr>
              <a:t>m</a:t>
            </a:r>
            <a:r>
              <a:rPr lang="cs-CZ" altLang="cs-CZ" b="1" i="1" baseline="30000" dirty="0"/>
              <a:t>x</a:t>
            </a:r>
          </a:p>
          <a:p>
            <a:pPr marL="0" indent="0" eaLnBrk="1" hangingPunct="1">
              <a:lnSpc>
                <a:spcPct val="80000"/>
              </a:lnSpc>
              <a:buClr>
                <a:srgbClr val="FFFFCC"/>
              </a:buClr>
              <a:buFontTx/>
              <a:buNone/>
            </a:pPr>
            <a:endParaRPr lang="cs-CZ" altLang="cs-CZ" sz="2000" i="1" dirty="0"/>
          </a:p>
          <a:p>
            <a:pPr marL="0" indent="0" eaLnBrk="1" hangingPunct="1">
              <a:lnSpc>
                <a:spcPct val="80000"/>
              </a:lnSpc>
              <a:buClr>
                <a:srgbClr val="FFFFCC"/>
              </a:buClr>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a:t>
            </a:r>
            <a:r>
              <a:rPr lang="cs-CZ" altLang="cs-CZ" sz="2000" dirty="0">
                <a:solidFill>
                  <a:srgbClr val="FFFFCC"/>
                </a:solidFill>
              </a:rPr>
              <a:t> </a:t>
            </a:r>
            <a:r>
              <a:rPr lang="cs-CZ" altLang="cs-CZ" sz="2000" dirty="0">
                <a:solidFill>
                  <a:srgbClr val="FF0000"/>
                </a:solidFill>
              </a:rPr>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závislý na druhu záření a na vlastnostech absorbujícího prostředí (složení a hustotě).</a:t>
            </a:r>
          </a:p>
          <a:p>
            <a:pPr marL="0" indent="0" eaLnBrk="1" hangingPunct="1">
              <a:lnSpc>
                <a:spcPct val="80000"/>
              </a:lnSpc>
              <a:buClr>
                <a:srgbClr val="FFFFCC"/>
              </a:buClr>
              <a:buFontTx/>
              <a:buNone/>
            </a:pPr>
            <a:r>
              <a:rPr lang="cs-CZ" altLang="cs-CZ" sz="2000" dirty="0">
                <a:solidFill>
                  <a:srgbClr val="FF0000"/>
                </a:solidFill>
              </a:rPr>
              <a:t>Hmotnostní koeficient útlumu</a:t>
            </a:r>
            <a:r>
              <a:rPr lang="cs-CZ" altLang="cs-CZ" sz="2000" dirty="0">
                <a:solidFill>
                  <a:srgbClr val="FF0066"/>
                </a:solidFill>
              </a:rPr>
              <a:t> </a:t>
            </a:r>
            <a:r>
              <a:rPr lang="cs-CZ" altLang="cs-CZ" sz="2000" dirty="0">
                <a:solidFill>
                  <a:srgbClr val="FFFFCC"/>
                </a:solidFill>
              </a:rPr>
              <a:t> </a:t>
            </a:r>
            <a:r>
              <a:rPr lang="cs-CZ" altLang="cs-CZ" sz="2000" dirty="0">
                <a:latin typeface="Symbol" panose="05050102010706020507" pitchFamily="18" charset="2"/>
              </a:rPr>
              <a:t>m/r </a:t>
            </a:r>
            <a:r>
              <a:rPr lang="cs-CZ" altLang="cs-CZ" sz="2000" dirty="0"/>
              <a:t>nezávisí na hustotě.</a:t>
            </a:r>
          </a:p>
        </p:txBody>
      </p:sp>
      <p:sp>
        <p:nvSpPr>
          <p:cNvPr id="28677" name="Text Box 4">
            <a:extLst>
              <a:ext uri="{FF2B5EF4-FFF2-40B4-BE49-F238E27FC236}">
                <a16:creationId xmlns:a16="http://schemas.microsoft.com/office/drawing/2014/main" id="{07AE4F58-2140-4278-99DE-989D20D0E2A5}"/>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Tree>
    <p:extLst>
      <p:ext uri="{BB962C8B-B14F-4D97-AF65-F5344CB8AC3E}">
        <p14:creationId xmlns:p14="http://schemas.microsoft.com/office/powerpoint/2010/main" val="197231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35AFB1B-A171-4B2A-998A-641F18BDE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54FF9-F4F0-41C2-97E4-09E223A9B97B}"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F726B124-66F8-4481-BE0C-B2F10CFE1FC7}"/>
              </a:ext>
            </a:extLst>
          </p:cNvPr>
          <p:cNvSpPr>
            <a:spLocks noGrp="1" noChangeArrowheads="1"/>
          </p:cNvSpPr>
          <p:nvPr>
            <p:ph type="title"/>
          </p:nvPr>
        </p:nvSpPr>
        <p:spPr/>
        <p:txBody>
          <a:bodyPr/>
          <a:lstStyle/>
          <a:p>
            <a:pPr algn="l" eaLnBrk="1" hangingPunct="1"/>
            <a:r>
              <a:rPr lang="cs-CZ" altLang="cs-CZ" sz="3200" b="1" dirty="0">
                <a:solidFill>
                  <a:srgbClr val="0000DC"/>
                </a:solidFill>
              </a:rPr>
              <a:t>Kazety pro rentgenový film </a:t>
            </a:r>
            <a:r>
              <a:rPr lang="cs-CZ" altLang="cs-CZ" sz="3200" b="1" dirty="0">
                <a:solidFill>
                  <a:schemeClr val="tx1"/>
                </a:solidFill>
              </a:rPr>
              <a:t>– již historie</a:t>
            </a:r>
            <a:endParaRPr lang="en-GB" altLang="cs-CZ" sz="3200" b="1" dirty="0">
              <a:solidFill>
                <a:schemeClr val="tx1"/>
              </a:solidFill>
            </a:endParaRPr>
          </a:p>
        </p:txBody>
      </p:sp>
      <p:graphicFrame>
        <p:nvGraphicFramePr>
          <p:cNvPr id="30724" name="Object 6">
            <a:extLst>
              <a:ext uri="{FF2B5EF4-FFF2-40B4-BE49-F238E27FC236}">
                <a16:creationId xmlns:a16="http://schemas.microsoft.com/office/drawing/2014/main" id="{A9F9203F-83EC-476F-9DC5-E812537D8FAC}"/>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spid="_x0000_s1026" name="Rastrový obrázek" r:id="rId4" imgW="5838095" imgH="4277322" progId="Paint.Picture">
                  <p:embed/>
                </p:oleObj>
              </mc:Choice>
              <mc:Fallback>
                <p:oleObj name="Rastrový obrázek" r:id="rId4" imgW="5838095" imgH="4277322" progId="Paint.Picture">
                  <p:embed/>
                  <p:pic>
                    <p:nvPicPr>
                      <p:cNvPr id="30724" name="Object 6">
                        <a:extLst>
                          <a:ext uri="{FF2B5EF4-FFF2-40B4-BE49-F238E27FC236}">
                            <a16:creationId xmlns:a16="http://schemas.microsoft.com/office/drawing/2014/main" id="{A9F9203F-83EC-476F-9DC5-E812537D8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DCA2590B-7736-484F-B5FB-E75A22BB14DB}"/>
              </a:ext>
            </a:extLst>
          </p:cNvPr>
          <p:cNvSpPr txBox="1">
            <a:spLocks noChangeArrowheads="1"/>
          </p:cNvSpPr>
          <p:nvPr/>
        </p:nvSpPr>
        <p:spPr bwMode="auto">
          <a:xfrm>
            <a:off x="7391401" y="1700214"/>
            <a:ext cx="244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a:t>FLUORESCEN</a:t>
            </a:r>
            <a:r>
              <a:rPr lang="cs-CZ" altLang="cs-CZ" sz="2000"/>
              <a:t>ČNÍ</a:t>
            </a:r>
            <a:r>
              <a:rPr lang="en-GB" altLang="cs-CZ" sz="2000"/>
              <a:t> </a:t>
            </a:r>
            <a:r>
              <a:rPr lang="cs-CZ" altLang="cs-CZ" sz="2000"/>
              <a:t>stínítka redukují dávku záření přibližně 50x.</a:t>
            </a:r>
            <a:endParaRPr lang="en-GB" altLang="cs-CZ" sz="2000"/>
          </a:p>
        </p:txBody>
      </p:sp>
      <p:sp>
        <p:nvSpPr>
          <p:cNvPr id="30726" name="Line 9">
            <a:extLst>
              <a:ext uri="{FF2B5EF4-FFF2-40B4-BE49-F238E27FC236}">
                <a16:creationId xmlns:a16="http://schemas.microsoft.com/office/drawing/2014/main" id="{E87A02C7-11F8-46E1-9DA5-4C6E5CA6A924}"/>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A9BE2CC2-0E7D-4A67-A1DF-D5C21191449C}"/>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5294708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4F838419-9D34-4214-8488-60249652A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3700B-E99E-4577-9F0A-3D2FA344A918}"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C421376F-7685-4536-8982-AD82950FE867}"/>
              </a:ext>
            </a:extLst>
          </p:cNvPr>
          <p:cNvSpPr>
            <a:spLocks noGrp="1" noChangeArrowheads="1"/>
          </p:cNvSpPr>
          <p:nvPr>
            <p:ph type="title"/>
          </p:nvPr>
        </p:nvSpPr>
        <p:spPr>
          <a:xfrm>
            <a:off x="2057400" y="304800"/>
            <a:ext cx="7097110" cy="820738"/>
          </a:xfrm>
        </p:spPr>
        <p:txBody>
          <a:bodyPr/>
          <a:lstStyle/>
          <a:p>
            <a:pPr algn="l" eaLnBrk="1" hangingPunct="1"/>
            <a:r>
              <a:rPr lang="en-GB" altLang="cs-CZ" sz="3600" b="1" dirty="0"/>
              <a:t>Digit</a:t>
            </a:r>
            <a:r>
              <a:rPr lang="cs-CZ" altLang="cs-CZ" sz="3600" b="1" dirty="0" err="1"/>
              <a:t>ální</a:t>
            </a:r>
            <a:r>
              <a:rPr lang="cs-CZ" altLang="cs-CZ" sz="3600" b="1" dirty="0"/>
              <a:t> plošné snímače obrazu</a:t>
            </a:r>
            <a:endParaRPr lang="en-GB" altLang="cs-CZ" sz="3600" b="1" dirty="0"/>
          </a:p>
        </p:txBody>
      </p:sp>
      <p:grpSp>
        <p:nvGrpSpPr>
          <p:cNvPr id="32772" name="Group 3">
            <a:extLst>
              <a:ext uri="{FF2B5EF4-FFF2-40B4-BE49-F238E27FC236}">
                <a16:creationId xmlns:a16="http://schemas.microsoft.com/office/drawing/2014/main" id="{D8704C36-4CB8-4609-AABA-62D0EE190E77}"/>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7BADA093-DA39-42CD-BC4A-87B42A0D4C01}"/>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B47BBB9A-D1C8-4ECA-A3A0-562F0829F14A}"/>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65C7302B-8B51-48F5-94C3-A25746D23D4C}"/>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6B40EEC9-26E4-4979-84DA-BEC2F7B53CD4}"/>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D9A0EA7-676C-488A-AEA0-ECEF3EF7AD2C}"/>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52AF7950-C0CA-4688-8CDE-623D252A8B08}"/>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75B07304-FE6E-4AB8-9016-8D19585D1E7A}"/>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F1F838F8-FFEA-408B-8D71-B92740584328}"/>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25F1066A-F21F-4A1B-B129-D147BC1CB963}"/>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2E706AD4-CD98-459F-B53B-9F65B2C1F090}"/>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22FEBDE0-1634-49F4-8602-B0B7CB0E0B28}"/>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F627010B-FA7A-451B-A5E8-FF4E799158D6}"/>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E4F87BAE-2CCF-407C-9DD1-936D1454C80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3F2D5CA0-74DC-4259-8968-1C726684411E}"/>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9584513D-0086-4154-9DFC-0D82C5BC8F1F}"/>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A987BD3D-3549-4ECC-960D-E120CEE46EAE}"/>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91F64FC0-C74D-46B5-8AB6-60038228095C}"/>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8299CC53-3DF6-4647-A7C5-26B39C468944}"/>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C218C34-F77E-4E45-9EB3-F7E720F907C8}"/>
              </a:ext>
            </a:extLst>
          </p:cNvPr>
          <p:cNvSpPr txBox="1">
            <a:spLocks noChangeArrowheads="1"/>
          </p:cNvSpPr>
          <p:nvPr/>
        </p:nvSpPr>
        <p:spPr bwMode="auto">
          <a:xfrm>
            <a:off x="1992314" y="4508500"/>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Fotodiodové světelné senzory z amorfního křemíku </a:t>
            </a:r>
            <a:r>
              <a:rPr lang="en-GB" altLang="cs-CZ" sz="1800"/>
              <a:t>(aSi)</a:t>
            </a:r>
          </a:p>
        </p:txBody>
      </p:sp>
      <p:sp>
        <p:nvSpPr>
          <p:cNvPr id="32774" name="Rectangle 23" descr="Large grid">
            <a:extLst>
              <a:ext uri="{FF2B5EF4-FFF2-40B4-BE49-F238E27FC236}">
                <a16:creationId xmlns:a16="http://schemas.microsoft.com/office/drawing/2014/main" id="{AD990180-0532-4E44-8692-D4A742CA7892}"/>
              </a:ext>
            </a:extLst>
          </p:cNvPr>
          <p:cNvSpPr>
            <a:spLocks noChangeArrowheads="1"/>
          </p:cNvSpPr>
          <p:nvPr/>
        </p:nvSpPr>
        <p:spPr bwMode="auto">
          <a:xfrm>
            <a:off x="1716088" y="1239243"/>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p:txBody>
      </p:sp>
      <p:sp>
        <p:nvSpPr>
          <p:cNvPr id="32775" name="Text Box 24">
            <a:extLst>
              <a:ext uri="{FF2B5EF4-FFF2-40B4-BE49-F238E27FC236}">
                <a16:creationId xmlns:a16="http://schemas.microsoft.com/office/drawing/2014/main" id="{418519F5-8879-4E00-A8ED-0D893691F856}"/>
              </a:ext>
            </a:extLst>
          </p:cNvPr>
          <p:cNvSpPr txBox="1">
            <a:spLocks noChangeArrowheads="1"/>
          </p:cNvSpPr>
          <p:nvPr/>
        </p:nvSpPr>
        <p:spPr bwMode="auto">
          <a:xfrm>
            <a:off x="1058875" y="3357563"/>
            <a:ext cx="4464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Plošný snímač obrazu je složen z  velmi malých senzorů uspořádaných do čtverce.</a:t>
            </a:r>
            <a:endParaRPr lang="en-GB" altLang="cs-CZ" sz="1800" dirty="0"/>
          </a:p>
        </p:txBody>
      </p:sp>
      <p:sp>
        <p:nvSpPr>
          <p:cNvPr id="32776" name="Text Box 25">
            <a:extLst>
              <a:ext uri="{FF2B5EF4-FFF2-40B4-BE49-F238E27FC236}">
                <a16:creationId xmlns:a16="http://schemas.microsoft.com/office/drawing/2014/main" id="{94988F9F-31B5-453A-AA5E-A854DE908210}"/>
              </a:ext>
            </a:extLst>
          </p:cNvPr>
          <p:cNvSpPr txBox="1">
            <a:spLocks noChangeArrowheads="1"/>
          </p:cNvSpPr>
          <p:nvPr/>
        </p:nvSpPr>
        <p:spPr bwMode="auto">
          <a:xfrm>
            <a:off x="5519737" y="4437064"/>
            <a:ext cx="44640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Luminiscenční vrstva</a:t>
            </a:r>
            <a:r>
              <a:rPr lang="en-GB" altLang="cs-CZ" sz="1800" dirty="0"/>
              <a:t> </a:t>
            </a:r>
            <a:r>
              <a:rPr lang="en-GB" altLang="cs-CZ" sz="1800" dirty="0" err="1"/>
              <a:t>CsI</a:t>
            </a:r>
            <a:r>
              <a:rPr lang="en-GB" altLang="cs-CZ" sz="1800" dirty="0"/>
              <a:t> (</a:t>
            </a:r>
            <a:r>
              <a:rPr lang="cs-CZ" altLang="cs-CZ" sz="1800" dirty="0"/>
              <a:t>nutná pro snížení pacientské dávky, protože křemík</a:t>
            </a:r>
            <a:r>
              <a:rPr lang="en-GB" altLang="cs-CZ" sz="1800" dirty="0"/>
              <a:t> </a:t>
            </a:r>
            <a:r>
              <a:rPr lang="cs-CZ" altLang="cs-CZ" sz="1800" dirty="0"/>
              <a:t>neabsorbuje dobře rentgenové záření</a:t>
            </a:r>
            <a:endParaRPr lang="en-GB" altLang="cs-CZ" sz="1800" dirty="0"/>
          </a:p>
        </p:txBody>
      </p:sp>
      <p:sp>
        <p:nvSpPr>
          <p:cNvPr id="32777" name="Text Box 26">
            <a:extLst>
              <a:ext uri="{FF2B5EF4-FFF2-40B4-BE49-F238E27FC236}">
                <a16:creationId xmlns:a16="http://schemas.microsoft.com/office/drawing/2014/main" id="{D2DFF5EF-91C5-4962-9251-D9C0FCEA310C}"/>
              </a:ext>
            </a:extLst>
          </p:cNvPr>
          <p:cNvSpPr txBox="1">
            <a:spLocks noChangeArrowheads="1"/>
          </p:cNvSpPr>
          <p:nvPr/>
        </p:nvSpPr>
        <p:spPr bwMode="auto">
          <a:xfrm>
            <a:off x="8755693" y="5966894"/>
            <a:ext cx="274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Elektrický signál, následně digitalizovaný</a:t>
            </a:r>
            <a:endParaRPr lang="en-US" altLang="cs-CZ" sz="1800" dirty="0"/>
          </a:p>
        </p:txBody>
      </p:sp>
      <p:sp>
        <p:nvSpPr>
          <p:cNvPr id="32778" name="Line 27">
            <a:extLst>
              <a:ext uri="{FF2B5EF4-FFF2-40B4-BE49-F238E27FC236}">
                <a16:creationId xmlns:a16="http://schemas.microsoft.com/office/drawing/2014/main" id="{D5B5A76F-6040-4B7D-B6FB-2D2D400AD551}"/>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72046F98-3C87-4075-944B-CD35611B7A58}"/>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6612CFC3-1C64-42ED-A54E-EB6AE1E3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D99A3F5E-E6C3-4F87-A185-8583288B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73FF6DA8-6FBA-4ED9-904A-94942245EE1A}"/>
              </a:ext>
            </a:extLst>
          </p:cNvPr>
          <p:cNvSpPr txBox="1">
            <a:spLocks noChangeArrowheads="1"/>
          </p:cNvSpPr>
          <p:nvPr/>
        </p:nvSpPr>
        <p:spPr bwMode="auto">
          <a:xfrm>
            <a:off x="7608888" y="34290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Buckyho clona pro digitální přístroje</a:t>
            </a:r>
            <a:endParaRPr lang="en-US" altLang="cs-CZ" sz="1800"/>
          </a:p>
        </p:txBody>
      </p:sp>
    </p:spTree>
    <p:extLst>
      <p:ext uri="{BB962C8B-B14F-4D97-AF65-F5344CB8AC3E}">
        <p14:creationId xmlns:p14="http://schemas.microsoft.com/office/powerpoint/2010/main" val="15500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669784F4-AA50-4DA8-B780-5C46A1E375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27F1B-6457-493C-8A79-27427C9D672C}"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3BA36771-3FCB-4EC6-A380-3CF6C9EE4CB5}"/>
              </a:ext>
            </a:extLst>
          </p:cNvPr>
          <p:cNvSpPr>
            <a:spLocks noGrp="1" noChangeArrowheads="1"/>
          </p:cNvSpPr>
          <p:nvPr>
            <p:ph type="title"/>
          </p:nvPr>
        </p:nvSpPr>
        <p:spPr>
          <a:xfrm>
            <a:off x="1981200" y="274639"/>
            <a:ext cx="3970338" cy="922337"/>
          </a:xfrm>
        </p:spPr>
        <p:txBody>
          <a:bodyPr/>
          <a:lstStyle/>
          <a:p>
            <a:pPr algn="l" eaLnBrk="1" hangingPunct="1"/>
            <a:r>
              <a:rPr lang="cs-CZ" altLang="cs-CZ" sz="3600" b="1" dirty="0">
                <a:solidFill>
                  <a:srgbClr val="0000DC"/>
                </a:solidFill>
              </a:rPr>
              <a:t>Zesilovač obrazu</a:t>
            </a:r>
            <a:endParaRPr lang="en-GB" altLang="cs-CZ" sz="3600" b="1" dirty="0">
              <a:solidFill>
                <a:srgbClr val="0000DC"/>
              </a:solidFill>
            </a:endParaRPr>
          </a:p>
        </p:txBody>
      </p:sp>
      <p:pic>
        <p:nvPicPr>
          <p:cNvPr id="34820" name="Picture 4" descr="ZESILOV">
            <a:extLst>
              <a:ext uri="{FF2B5EF4-FFF2-40B4-BE49-F238E27FC236}">
                <a16:creationId xmlns:a16="http://schemas.microsoft.com/office/drawing/2014/main" id="{3D8AC9C4-978A-4C7C-8F92-EA6A971F2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1196976"/>
            <a:ext cx="8191500" cy="2892425"/>
          </a:xfrm>
          <a:noFill/>
        </p:spPr>
      </p:pic>
      <p:sp>
        <p:nvSpPr>
          <p:cNvPr id="34821" name="Text Box 6">
            <a:extLst>
              <a:ext uri="{FF2B5EF4-FFF2-40B4-BE49-F238E27FC236}">
                <a16:creationId xmlns:a16="http://schemas.microsoft.com/office/drawing/2014/main" id="{17E0D47A-51A5-4C97-8A7E-008EE85AD188}"/>
              </a:ext>
            </a:extLst>
          </p:cNvPr>
          <p:cNvSpPr txBox="1">
            <a:spLocks noChangeArrowheads="1"/>
          </p:cNvSpPr>
          <p:nvPr/>
        </p:nvSpPr>
        <p:spPr bwMode="auto">
          <a:xfrm>
            <a:off x="2063751" y="4724401"/>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R – rentgenka, P - pacient, O</a:t>
            </a:r>
            <a:r>
              <a:rPr lang="cs-CZ" altLang="cs-CZ" sz="2000" baseline="-25000" dirty="0"/>
              <a:t>1</a:t>
            </a:r>
            <a:r>
              <a:rPr lang="cs-CZ" altLang="cs-CZ" sz="2000" dirty="0"/>
              <a:t> – primární obraz na fluorescenčním stínítku, G – skleněný nosič, F – fluorescenční stínítko, FK - fotokatoda, FE – fokusující elektrody (elektronová optika), A - anoda, O</a:t>
            </a:r>
            <a:r>
              <a:rPr lang="cs-CZ" altLang="cs-CZ" sz="2000" baseline="-25000" dirty="0"/>
              <a:t>2</a:t>
            </a:r>
            <a:r>
              <a:rPr lang="cs-CZ" altLang="cs-CZ" sz="2000" dirty="0"/>
              <a:t> – sekundární obraz na stínítku anody, V – videokamera. Jednotlivé části nejsou zobrazeny proporcionálně.</a:t>
            </a:r>
          </a:p>
        </p:txBody>
      </p:sp>
    </p:spTree>
    <p:extLst>
      <p:ext uri="{BB962C8B-B14F-4D97-AF65-F5344CB8AC3E}">
        <p14:creationId xmlns:p14="http://schemas.microsoft.com/office/powerpoint/2010/main" val="425591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36F91AFD-9778-407B-8E87-F763144A8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1FC766-690D-4263-8D1B-00E1413FEE35}"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D677E2C0-799E-4EAB-81DE-F2246489EE25}"/>
              </a:ext>
            </a:extLst>
          </p:cNvPr>
          <p:cNvSpPr>
            <a:spLocks noGrp="1" noChangeArrowheads="1"/>
          </p:cNvSpPr>
          <p:nvPr>
            <p:ph type="title"/>
          </p:nvPr>
        </p:nvSpPr>
        <p:spPr>
          <a:xfrm>
            <a:off x="666000" y="274639"/>
            <a:ext cx="10317310" cy="706437"/>
          </a:xfrm>
        </p:spPr>
        <p:txBody>
          <a:bodyPr/>
          <a:lstStyle/>
          <a:p>
            <a:pPr eaLnBrk="1" hangingPunct="1"/>
            <a:r>
              <a:rPr lang="cs-CZ" altLang="cs-CZ" sz="2400" dirty="0"/>
              <a:t>Různé způsoby získávání</a:t>
            </a:r>
            <a:r>
              <a:rPr lang="cs-CZ" altLang="cs-CZ" sz="2400" b="1" dirty="0"/>
              <a:t> digitálního </a:t>
            </a:r>
            <a:r>
              <a:rPr lang="cs-CZ" altLang="cs-CZ" sz="2400" dirty="0"/>
              <a:t>obrazu</a:t>
            </a:r>
            <a:r>
              <a:rPr lang="en-GB" altLang="cs-CZ" sz="2400" dirty="0"/>
              <a:t> (</a:t>
            </a:r>
            <a:r>
              <a:rPr lang="en-GB" altLang="cs-CZ" sz="2400" dirty="0" err="1"/>
              <a:t>mammogra</a:t>
            </a:r>
            <a:r>
              <a:rPr lang="cs-CZ" altLang="cs-CZ" sz="2400" dirty="0" err="1"/>
              <a:t>fické</a:t>
            </a:r>
            <a:r>
              <a:rPr lang="cs-CZ" altLang="cs-CZ" sz="2400" dirty="0"/>
              <a:t> systémy</a:t>
            </a:r>
            <a:r>
              <a:rPr lang="en-GB" altLang="cs-CZ" sz="2400" dirty="0"/>
              <a:t>)</a:t>
            </a:r>
          </a:p>
        </p:txBody>
      </p:sp>
      <p:pic>
        <p:nvPicPr>
          <p:cNvPr id="36868" name="Picture 4" descr="department7fig1">
            <a:extLst>
              <a:ext uri="{FF2B5EF4-FFF2-40B4-BE49-F238E27FC236}">
                <a16:creationId xmlns:a16="http://schemas.microsoft.com/office/drawing/2014/main" id="{30ED6D91-15AF-459A-B170-FDC7C63125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00" y="1111075"/>
            <a:ext cx="8208962" cy="5368925"/>
          </a:xfrm>
          <a:noFill/>
        </p:spPr>
      </p:pic>
      <p:sp>
        <p:nvSpPr>
          <p:cNvPr id="36869" name="Text Box 7">
            <a:extLst>
              <a:ext uri="{FF2B5EF4-FFF2-40B4-BE49-F238E27FC236}">
                <a16:creationId xmlns:a16="http://schemas.microsoft.com/office/drawing/2014/main" id="{F4BD6715-B5C5-4234-81B2-447D66A15FE6}"/>
              </a:ext>
            </a:extLst>
          </p:cNvPr>
          <p:cNvSpPr txBox="1">
            <a:spLocks noChangeArrowheads="1"/>
          </p:cNvSpPr>
          <p:nvPr/>
        </p:nvSpPr>
        <p:spPr bwMode="auto">
          <a:xfrm>
            <a:off x="1847850" y="6491288"/>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a:t>http://www.moffitt.org/moffittapps/ccj/v5n1/department7.html</a:t>
            </a:r>
          </a:p>
        </p:txBody>
      </p:sp>
      <p:sp>
        <p:nvSpPr>
          <p:cNvPr id="36870" name="Rectangle 9">
            <a:extLst>
              <a:ext uri="{FF2B5EF4-FFF2-40B4-BE49-F238E27FC236}">
                <a16:creationId xmlns:a16="http://schemas.microsoft.com/office/drawing/2014/main" id="{2819D5A8-E9F2-43A4-A4E8-6296C75ED3DA}"/>
              </a:ext>
            </a:extLst>
          </p:cNvPr>
          <p:cNvSpPr>
            <a:spLocks noChangeArrowheads="1"/>
          </p:cNvSpPr>
          <p:nvPr/>
        </p:nvSpPr>
        <p:spPr bwMode="auto">
          <a:xfrm>
            <a:off x="6374362" y="1247393"/>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 name="TextovéPole 2">
            <a:extLst>
              <a:ext uri="{FF2B5EF4-FFF2-40B4-BE49-F238E27FC236}">
                <a16:creationId xmlns:a16="http://schemas.microsoft.com/office/drawing/2014/main" id="{7125EA11-82B7-44EF-AD4A-FC3941906894}"/>
              </a:ext>
            </a:extLst>
          </p:cNvPr>
          <p:cNvSpPr txBox="1"/>
          <p:nvPr/>
        </p:nvSpPr>
        <p:spPr>
          <a:xfrm>
            <a:off x="9259614" y="2427890"/>
            <a:ext cx="2617076" cy="1323439"/>
          </a:xfrm>
          <a:prstGeom prst="rect">
            <a:avLst/>
          </a:prstGeom>
          <a:noFill/>
        </p:spPr>
        <p:txBody>
          <a:bodyPr wrap="square" rtlCol="0">
            <a:spAutoFit/>
          </a:bodyPr>
          <a:lstStyle/>
          <a:p>
            <a:pPr algn="l"/>
            <a:r>
              <a:rPr lang="cs-CZ" sz="2000" dirty="0">
                <a:latin typeface="+mn-lt"/>
              </a:rPr>
              <a:t>V popisu obrázku je slovo „</a:t>
            </a:r>
            <a:r>
              <a:rPr lang="cs-CZ" sz="2000" dirty="0" err="1">
                <a:latin typeface="+mn-lt"/>
              </a:rPr>
              <a:t>phosphor</a:t>
            </a:r>
            <a:r>
              <a:rPr lang="cs-CZ" sz="2000" dirty="0">
                <a:latin typeface="+mn-lt"/>
              </a:rPr>
              <a:t>“ použito ve smyslu fosforescenční vrstvy.</a:t>
            </a:r>
            <a:endParaRPr lang="en-GB" sz="2000" dirty="0" err="1">
              <a:latin typeface="+mn-lt"/>
            </a:endParaRPr>
          </a:p>
        </p:txBody>
      </p:sp>
    </p:spTree>
    <p:extLst>
      <p:ext uri="{BB962C8B-B14F-4D97-AF65-F5344CB8AC3E}">
        <p14:creationId xmlns:p14="http://schemas.microsoft.com/office/powerpoint/2010/main" val="19742856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61CDEF43-C941-4A5F-94B5-8A1B6B26A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8D9BA-EF7A-42C5-91C0-CFC117C362E6}"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D8C81EF3-0041-443D-B147-53221F1A73CF}"/>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Neostrost obrazu</a:t>
            </a:r>
            <a:endParaRPr lang="en-GB" altLang="cs-CZ" sz="3600" b="1" dirty="0">
              <a:solidFill>
                <a:srgbClr val="0000DC"/>
              </a:solidFill>
            </a:endParaRPr>
          </a:p>
        </p:txBody>
      </p:sp>
      <p:sp>
        <p:nvSpPr>
          <p:cNvPr id="226307" name="Rectangle 3">
            <a:extLst>
              <a:ext uri="{FF2B5EF4-FFF2-40B4-BE49-F238E27FC236}">
                <a16:creationId xmlns:a16="http://schemas.microsoft.com/office/drawing/2014/main" id="{9C45825B-ABBC-4AE5-B822-3FCABADCA3FA}"/>
              </a:ext>
            </a:extLst>
          </p:cNvPr>
          <p:cNvSpPr>
            <a:spLocks noGrp="1" noChangeArrowheads="1"/>
          </p:cNvSpPr>
          <p:nvPr>
            <p:ph type="body" idx="1"/>
          </p:nvPr>
        </p:nvSpPr>
        <p:spPr>
          <a:xfrm>
            <a:off x="1366345" y="1530350"/>
            <a:ext cx="9301875" cy="5133209"/>
          </a:xfrm>
        </p:spPr>
        <p:txBody>
          <a:bodyPr/>
          <a:lstStyle/>
          <a:p>
            <a:pPr marL="609600" indent="-609600" eaLnBrk="1" hangingPunct="1">
              <a:lnSpc>
                <a:spcPct val="80000"/>
              </a:lnSpc>
              <a:buFontTx/>
              <a:buNone/>
            </a:pPr>
            <a:r>
              <a:rPr lang="en-GB" altLang="cs-CZ" sz="1600" dirty="0"/>
              <a:t>	</a:t>
            </a:r>
            <a:r>
              <a:rPr lang="cs-CZ" altLang="cs-CZ" sz="2400" dirty="0"/>
              <a:t>Žádný radiogram (rentgenový snímek</a:t>
            </a:r>
            <a:r>
              <a:rPr lang="en-GB" altLang="cs-CZ" sz="2400" dirty="0"/>
              <a:t>) </a:t>
            </a:r>
            <a:r>
              <a:rPr lang="cs-CZ" altLang="cs-CZ" sz="2400" dirty="0"/>
              <a:t>není absolutně ostrý</a:t>
            </a:r>
            <a:r>
              <a:rPr lang="en-GB" altLang="cs-CZ" sz="2400" dirty="0"/>
              <a:t>. </a:t>
            </a:r>
            <a:r>
              <a:rPr lang="cs-CZ" altLang="cs-CZ" sz="2400" dirty="0"/>
              <a:t>Rozhraní mezi tkáněmi se zobrazují jako postupná změna odstínu šedi</a:t>
            </a:r>
            <a:r>
              <a:rPr lang="en-GB" altLang="cs-CZ" sz="2400" dirty="0"/>
              <a:t>. </a:t>
            </a:r>
            <a:r>
              <a:rPr lang="cs-CZ" altLang="cs-CZ" sz="2400" dirty="0"/>
              <a:t>Tato neostrost</a:t>
            </a:r>
            <a:r>
              <a:rPr lang="en-GB" altLang="cs-CZ" sz="2400" dirty="0"/>
              <a:t> (</a:t>
            </a:r>
            <a:r>
              <a:rPr lang="cs-CZ" altLang="cs-CZ" sz="2400" dirty="0"/>
              <a:t>rozmazání</a:t>
            </a:r>
            <a:r>
              <a:rPr lang="en-GB" altLang="cs-CZ" sz="2400" dirty="0"/>
              <a:t>) </a:t>
            </a:r>
            <a:r>
              <a:rPr lang="cs-CZ" altLang="cs-CZ" sz="2400" dirty="0"/>
              <a:t>má několik příčin</a:t>
            </a:r>
            <a:r>
              <a:rPr lang="en-GB" altLang="cs-CZ" sz="2400" dirty="0"/>
              <a:t>:</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cs-CZ" altLang="cs-CZ" sz="2400" dirty="0">
                <a:solidFill>
                  <a:srgbClr val="FF0000"/>
                </a:solidFill>
              </a:rPr>
              <a:t>Pohybová neostrost</a:t>
            </a:r>
            <a:r>
              <a:rPr lang="en-GB" altLang="cs-CZ" sz="2400" dirty="0">
                <a:solidFill>
                  <a:schemeClr val="accent2"/>
                </a:solidFill>
              </a:rPr>
              <a:t> </a:t>
            </a:r>
            <a:r>
              <a:rPr lang="en-GB" altLang="cs-CZ" sz="2400" b="1" dirty="0"/>
              <a:t>– </a:t>
            </a:r>
            <a:r>
              <a:rPr lang="cs-CZ" altLang="cs-CZ" sz="2400" dirty="0"/>
              <a:t>náhodné pohyby</a:t>
            </a:r>
            <a:r>
              <a:rPr lang="en-GB" altLang="cs-CZ" sz="2400" dirty="0"/>
              <a:t>, </a:t>
            </a:r>
            <a:r>
              <a:rPr lang="cs-CZ" altLang="cs-CZ" sz="2400" dirty="0"/>
              <a:t>dýchání</a:t>
            </a:r>
            <a:r>
              <a:rPr lang="en-GB" altLang="cs-CZ" sz="2400" dirty="0"/>
              <a:t>, </a:t>
            </a:r>
            <a:r>
              <a:rPr lang="cs-CZ" altLang="cs-CZ" sz="2400" dirty="0"/>
              <a:t>pulsové vlny</a:t>
            </a:r>
            <a:r>
              <a:rPr lang="en-GB" altLang="cs-CZ" sz="2400" dirty="0"/>
              <a:t>, </a:t>
            </a:r>
            <a:r>
              <a:rPr lang="cs-CZ" altLang="cs-CZ" sz="2400" dirty="0"/>
              <a:t>srdeční akce atd</a:t>
            </a:r>
            <a:r>
              <a:rPr lang="en-GB" altLang="cs-CZ" sz="2400" dirty="0"/>
              <a:t>. </a:t>
            </a:r>
            <a:r>
              <a:rPr lang="cs-CZ" altLang="cs-CZ" sz="2400" dirty="0"/>
              <a:t>Lze ji omezit kratšími expozičními časy za použití intenzivnějšího rentgenového záření</a:t>
            </a:r>
            <a:r>
              <a:rPr lang="en-GB" altLang="cs-CZ" sz="2400" dirty="0"/>
              <a:t>. </a:t>
            </a:r>
            <a:endParaRPr lang="cs-CZ" altLang="cs-CZ" sz="2400" dirty="0"/>
          </a:p>
          <a:p>
            <a:pPr marL="609600" indent="-609600" eaLnBrk="1" hangingPunct="1">
              <a:lnSpc>
                <a:spcPct val="80000"/>
              </a:lnSpc>
              <a:buClr>
                <a:srgbClr val="FF0000"/>
              </a:buClr>
              <a:buFontTx/>
              <a:buAutoNum type="arabicParenR"/>
            </a:pPr>
            <a:endParaRPr lang="cs-CZ"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a:t>
            </a:r>
            <a:r>
              <a:rPr lang="cs-CZ" altLang="cs-CZ" sz="2400" dirty="0" err="1">
                <a:solidFill>
                  <a:srgbClr val="FF0000"/>
                </a:solidFill>
              </a:rPr>
              <a:t>ká</a:t>
            </a:r>
            <a:r>
              <a:rPr lang="cs-CZ" altLang="cs-CZ" sz="2400" dirty="0">
                <a:solidFill>
                  <a:srgbClr val="FF0000"/>
                </a:solidFill>
              </a:rPr>
              <a:t> neostrost (polostín)</a:t>
            </a:r>
            <a:r>
              <a:rPr lang="en-GB" altLang="cs-CZ" sz="2400" b="1" dirty="0">
                <a:solidFill>
                  <a:schemeClr val="accent2"/>
                </a:solidFill>
              </a:rPr>
              <a:t> </a:t>
            </a:r>
            <a:r>
              <a:rPr lang="cs-CZ" altLang="cs-CZ" sz="2400" dirty="0"/>
              <a:t>je způsobena plošným charakterem ohniska</a:t>
            </a:r>
            <a:r>
              <a:rPr lang="en-GB" altLang="cs-CZ" sz="2400" dirty="0"/>
              <a:t> </a:t>
            </a:r>
            <a:r>
              <a:rPr lang="cs-CZ" altLang="cs-CZ" sz="2400" dirty="0"/>
              <a:t>anody </a:t>
            </a:r>
            <a:r>
              <a:rPr lang="en-GB" altLang="cs-CZ" sz="2400" dirty="0"/>
              <a:t>(</a:t>
            </a:r>
            <a:r>
              <a:rPr lang="cs-CZ" altLang="cs-CZ" sz="2400" dirty="0"/>
              <a:t>ohnisko není bod</a:t>
            </a:r>
            <a:r>
              <a:rPr lang="en-GB" altLang="cs-CZ" sz="2400" dirty="0"/>
              <a:t>). </a:t>
            </a:r>
            <a:r>
              <a:rPr lang="cs-CZ" altLang="cs-CZ" sz="2400" dirty="0"/>
              <a:t>Paprsky dopadají na rozhraní mezi různě absorbujícími prostředími pod různými úhly, což způsobuje rozmazání jejich obrysů.</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cs-CZ" altLang="cs-CZ" sz="2400" dirty="0">
              <a:solidFill>
                <a:schemeClr val="accent2"/>
              </a:solidFill>
            </a:endParaRPr>
          </a:p>
          <a:p>
            <a:pPr marL="609600" indent="-609600" eaLnBrk="1" hangingPunct="1">
              <a:lnSpc>
                <a:spcPct val="80000"/>
              </a:lnSpc>
              <a:buClr>
                <a:srgbClr val="FF0000"/>
              </a:buClr>
              <a:buFontTx/>
              <a:buAutoNum type="arabicParenR"/>
            </a:pPr>
            <a:r>
              <a:rPr lang="cs-CZ" altLang="cs-CZ" sz="2400" dirty="0"/>
              <a:t>Světlo emitované fluorescenčními stínítky přiloženými k filmu nebo digitálnímu snímači neosvětluje jen odpovídající část filmu nebo snímače, nýbrž se šíří i do blízkého okolí</a:t>
            </a:r>
            <a:r>
              <a:rPr lang="en-GB" altLang="cs-CZ" sz="2400" dirty="0"/>
              <a:t>.</a:t>
            </a:r>
          </a:p>
        </p:txBody>
      </p:sp>
    </p:spTree>
    <p:extLst>
      <p:ext uri="{BB962C8B-B14F-4D97-AF65-F5344CB8AC3E}">
        <p14:creationId xmlns:p14="http://schemas.microsoft.com/office/powerpoint/2010/main" val="27233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7BDB90D5-0D3E-4AF3-920D-0D3210003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00223-5E8A-4D60-A9EA-99555E6DF09A}"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47C8DB77-CF21-44CB-A915-71EA251C9E49}"/>
              </a:ext>
            </a:extLst>
          </p:cNvPr>
          <p:cNvSpPr>
            <a:spLocks noGrp="1" noChangeArrowheads="1"/>
          </p:cNvSpPr>
          <p:nvPr>
            <p:ph type="title"/>
          </p:nvPr>
        </p:nvSpPr>
        <p:spPr/>
        <p:txBody>
          <a:bodyPr/>
          <a:lstStyle/>
          <a:p>
            <a:pPr algn="l" eaLnBrk="1" hangingPunct="1"/>
            <a:r>
              <a:rPr lang="cs-CZ" altLang="cs-CZ" sz="3600" b="1" dirty="0">
                <a:solidFill>
                  <a:srgbClr val="0000DC"/>
                </a:solidFill>
              </a:rPr>
              <a:t>Geometrická neostrost (polostín)</a:t>
            </a:r>
          </a:p>
        </p:txBody>
      </p:sp>
      <p:sp>
        <p:nvSpPr>
          <p:cNvPr id="40964" name="Text Box 7">
            <a:extLst>
              <a:ext uri="{FF2B5EF4-FFF2-40B4-BE49-F238E27FC236}">
                <a16:creationId xmlns:a16="http://schemas.microsoft.com/office/drawing/2014/main" id="{627D3803-C5B3-45E7-9A69-06A092AC0EAA}"/>
              </a:ext>
            </a:extLst>
          </p:cNvPr>
          <p:cNvSpPr txBox="1">
            <a:spLocks noChangeArrowheads="1"/>
          </p:cNvSpPr>
          <p:nvPr/>
        </p:nvSpPr>
        <p:spPr bwMode="auto">
          <a:xfrm>
            <a:off x="1765737" y="4724401"/>
            <a:ext cx="875511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a:t>
            </a:r>
            <a:r>
              <a:rPr lang="cs-CZ" altLang="cs-CZ" sz="2000" dirty="0" err="1"/>
              <a:t>ká</a:t>
            </a:r>
            <a:r>
              <a:rPr lang="cs-CZ" altLang="cs-CZ" sz="2000" dirty="0"/>
              <a:t> neostrost může být omezena</a:t>
            </a:r>
            <a:r>
              <a:rPr lang="en-GB" altLang="cs-CZ" sz="2000" dirty="0"/>
              <a:t>:</a:t>
            </a:r>
          </a:p>
          <a:p>
            <a:pPr eaLnBrk="1" hangingPunct="1">
              <a:spcBef>
                <a:spcPct val="0"/>
              </a:spcBef>
              <a:buFontTx/>
              <a:buChar char="-"/>
            </a:pPr>
            <a:r>
              <a:rPr lang="cs-CZ" altLang="cs-CZ" sz="2000" dirty="0"/>
              <a:t> zmenšením ohniskové plošky</a:t>
            </a:r>
            <a:r>
              <a:rPr lang="en-GB" altLang="cs-CZ" sz="2000" dirty="0"/>
              <a:t> (</a:t>
            </a:r>
            <a:r>
              <a:rPr lang="cs-CZ" altLang="cs-CZ" sz="2000" dirty="0"/>
              <a:t>zvyšuje se však riziko lokálního poškození anody přílišným ohřevem</a:t>
            </a:r>
            <a:r>
              <a:rPr lang="en-GB" altLang="cs-CZ" sz="2000" dirty="0"/>
              <a:t>) </a:t>
            </a:r>
          </a:p>
          <a:p>
            <a:pPr eaLnBrk="1" hangingPunct="1">
              <a:spcBef>
                <a:spcPct val="0"/>
              </a:spcBef>
              <a:buFontTx/>
              <a:buChar char="-"/>
            </a:pPr>
            <a:r>
              <a:rPr lang="en-GB" altLang="cs-CZ" sz="2000" dirty="0"/>
              <a:t> </a:t>
            </a:r>
            <a:r>
              <a:rPr lang="cs-CZ" altLang="cs-CZ" sz="2000" dirty="0"/>
              <a:t>zmenšením vzdálenosti mezi pacientem a detektorem</a:t>
            </a:r>
            <a:endParaRPr lang="en-GB" altLang="cs-CZ" sz="2000" dirty="0"/>
          </a:p>
          <a:p>
            <a:pPr eaLnBrk="1" hangingPunct="1">
              <a:spcBef>
                <a:spcPct val="0"/>
              </a:spcBef>
              <a:buFontTx/>
              <a:buNone/>
            </a:pPr>
            <a:r>
              <a:rPr lang="en-GB" altLang="cs-CZ" sz="2000" dirty="0"/>
              <a:t>- </a:t>
            </a:r>
            <a:r>
              <a:rPr lang="cs-CZ" altLang="cs-CZ" sz="2000" dirty="0"/>
              <a:t>zvětšením vzdálenosti mezi rentgenkou a pacientem</a:t>
            </a:r>
            <a:endParaRPr lang="en-GB" altLang="cs-CZ" sz="2000" dirty="0"/>
          </a:p>
        </p:txBody>
      </p:sp>
      <p:pic>
        <p:nvPicPr>
          <p:cNvPr id="40965" name="Picture 10" descr="POLOSTIN">
            <a:extLst>
              <a:ext uri="{FF2B5EF4-FFF2-40B4-BE49-F238E27FC236}">
                <a16:creationId xmlns:a16="http://schemas.microsoft.com/office/drawing/2014/main" id="{F6B9428D-8264-4904-8138-6193ACDAB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0014" y="1203326"/>
            <a:ext cx="7127875" cy="3476625"/>
          </a:xfrm>
          <a:noFill/>
        </p:spPr>
      </p:pic>
    </p:spTree>
    <p:extLst>
      <p:ext uri="{BB962C8B-B14F-4D97-AF65-F5344CB8AC3E}">
        <p14:creationId xmlns:p14="http://schemas.microsoft.com/office/powerpoint/2010/main" val="1813084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E45AE1FD-652E-4C8F-97B4-B08241E02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D5558-8C86-455B-A805-F78AD52DA7C9}"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E3942F26-B275-4C2E-8FE4-CC77E3640341}"/>
              </a:ext>
            </a:extLst>
          </p:cNvPr>
          <p:cNvSpPr>
            <a:spLocks noGrp="1" noChangeArrowheads="1"/>
          </p:cNvSpPr>
          <p:nvPr>
            <p:ph type="title"/>
          </p:nvPr>
        </p:nvSpPr>
        <p:spPr>
          <a:xfrm>
            <a:off x="1847850" y="260350"/>
            <a:ext cx="6985000" cy="1143000"/>
          </a:xfrm>
        </p:spPr>
        <p:txBody>
          <a:bodyPr/>
          <a:lstStyle/>
          <a:p>
            <a:pPr eaLnBrk="1" hangingPunct="1"/>
            <a:r>
              <a:rPr lang="cs-CZ" altLang="cs-CZ" b="1"/>
              <a:t>Rentgenové zobrazovací metody</a:t>
            </a:r>
            <a:endParaRPr lang="en-US" altLang="cs-CZ" b="1"/>
          </a:p>
        </p:txBody>
      </p:sp>
      <p:sp>
        <p:nvSpPr>
          <p:cNvPr id="6148" name="Rectangle 3">
            <a:extLst>
              <a:ext uri="{FF2B5EF4-FFF2-40B4-BE49-F238E27FC236}">
                <a16:creationId xmlns:a16="http://schemas.microsoft.com/office/drawing/2014/main" id="{CDF6FB1D-35C5-467F-B8F9-829BE31E53CF}"/>
              </a:ext>
            </a:extLst>
          </p:cNvPr>
          <p:cNvSpPr>
            <a:spLocks noGrp="1" noChangeArrowheads="1"/>
          </p:cNvSpPr>
          <p:nvPr>
            <p:ph type="body" idx="1"/>
          </p:nvPr>
        </p:nvSpPr>
        <p:spPr>
          <a:xfrm>
            <a:off x="1661823" y="1456563"/>
            <a:ext cx="9414344" cy="4897437"/>
          </a:xfrm>
        </p:spPr>
        <p:txBody>
          <a:bodyPr/>
          <a:lstStyle/>
          <a:p>
            <a:pPr eaLnBrk="1" hangingPunct="1">
              <a:lnSpc>
                <a:spcPct val="100000"/>
              </a:lnSpc>
              <a:buFont typeface="Wingdings" panose="05000000000000000000" pitchFamily="2" charset="2"/>
              <a:buChar char="Ø"/>
            </a:pPr>
            <a:r>
              <a:rPr lang="cs-CZ" altLang="cs-CZ" sz="2400" dirty="0"/>
              <a:t>Rentgenové (</a:t>
            </a:r>
            <a:r>
              <a:rPr lang="cs-CZ" altLang="cs-CZ" sz="2400" dirty="0" err="1"/>
              <a:t>rtg</a:t>
            </a:r>
            <a:r>
              <a:rPr lang="cs-CZ" altLang="cs-CZ" sz="2400" dirty="0"/>
              <a:t>) zobrazovací metody patří stále mezi nejdůležitější diagnostické metody používané v medicíně. Poskytují především morfologickou (anatomickou) informaci – mohou však také poskytovat informace o funkčním stavu organismu</a:t>
            </a:r>
            <a:r>
              <a:rPr lang="en-GB" altLang="cs-CZ" sz="2400" dirty="0"/>
              <a:t>.</a:t>
            </a:r>
            <a:endParaRPr lang="cs-CZ" altLang="cs-CZ" sz="24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cs-CZ" altLang="cs-CZ" sz="2400" b="1" dirty="0"/>
              <a:t>Jejich fyzikálním základem je různý útlum (míra průchodu) rentgenového záření v různých tkáních lidského organismu</a:t>
            </a:r>
            <a:r>
              <a:rPr lang="en-GB" altLang="cs-CZ" sz="2400" b="1" dirty="0"/>
              <a:t>. </a:t>
            </a:r>
            <a:endParaRPr lang="cs-CZ" altLang="cs-CZ" sz="2400" b="1"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cs-CZ" altLang="cs-CZ" sz="2400" dirty="0"/>
              <a:t>Mějme na paměti, že rentgenové záření může závažně ovlivňovat zdraví</a:t>
            </a:r>
            <a:r>
              <a:rPr lang="en-GB" altLang="cs-CZ" sz="2400" dirty="0"/>
              <a:t> (</a:t>
            </a:r>
            <a:r>
              <a:rPr lang="cs-CZ" altLang="cs-CZ" sz="2400" dirty="0"/>
              <a:t>vyvolávat např. rakovinu, zákal čočky aj.</a:t>
            </a:r>
            <a:r>
              <a:rPr lang="en-GB" altLang="cs-CZ" sz="2400" dirty="0"/>
              <a:t>) </a:t>
            </a:r>
            <a:r>
              <a:rPr lang="cs-CZ" altLang="cs-CZ" sz="2400" dirty="0"/>
              <a:t>pacientů i zdravotníků</a:t>
            </a:r>
            <a:r>
              <a:rPr lang="en-GB" altLang="cs-CZ" sz="2400" dirty="0"/>
              <a:t>. </a:t>
            </a:r>
            <a:r>
              <a:rPr lang="cs-CZ" altLang="cs-CZ" sz="2400" dirty="0"/>
              <a:t>Proto existují přísná zákonná opatření s účelem zabránit zbytečnému poškozování pacientů i zdravotníků tímto zářením. </a:t>
            </a:r>
            <a:endParaRPr lang="en-GB" altLang="cs-CZ" sz="2400" dirty="0"/>
          </a:p>
        </p:txBody>
      </p:sp>
    </p:spTree>
    <p:extLst>
      <p:ext uri="{BB962C8B-B14F-4D97-AF65-F5344CB8AC3E}">
        <p14:creationId xmlns:p14="http://schemas.microsoft.com/office/powerpoint/2010/main" val="30772500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F9335A62-C640-40B8-ABFB-B69140FF6A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9E97A2-5CC9-4A0C-9F07-8E0BB6F22A49}"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5CA4EA6F-CD2F-4451-810B-AD8632F43CAA}"/>
              </a:ext>
            </a:extLst>
          </p:cNvPr>
          <p:cNvSpPr>
            <a:spLocks noGrp="1" noChangeArrowheads="1"/>
          </p:cNvSpPr>
          <p:nvPr>
            <p:ph type="title"/>
          </p:nvPr>
        </p:nvSpPr>
        <p:spPr>
          <a:xfrm>
            <a:off x="1752600" y="228600"/>
            <a:ext cx="8569324" cy="1253359"/>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ABSORPCE fotoelektrickým jevem (FE)</a:t>
            </a:r>
          </a:p>
        </p:txBody>
      </p:sp>
      <p:sp>
        <p:nvSpPr>
          <p:cNvPr id="43012" name="Rectangle 3">
            <a:extLst>
              <a:ext uri="{FF2B5EF4-FFF2-40B4-BE49-F238E27FC236}">
                <a16:creationId xmlns:a16="http://schemas.microsoft.com/office/drawing/2014/main" id="{F6D9E24F-F610-4BC6-88BB-38468113BC29}"/>
              </a:ext>
            </a:extLst>
          </p:cNvPr>
          <p:cNvSpPr>
            <a:spLocks noGrp="1" noChangeArrowheads="1"/>
          </p:cNvSpPr>
          <p:nvPr>
            <p:ph type="body" idx="1"/>
          </p:nvPr>
        </p:nvSpPr>
        <p:spPr>
          <a:xfrm>
            <a:off x="1250731" y="1989138"/>
            <a:ext cx="9963807" cy="4464050"/>
          </a:xfrm>
        </p:spPr>
        <p:txBody>
          <a:bodyPr/>
          <a:lstStyle/>
          <a:p>
            <a:pPr eaLnBrk="1" hangingPunct="1">
              <a:lnSpc>
                <a:spcPct val="80000"/>
              </a:lnSpc>
              <a:buFont typeface="Wingdings" panose="05000000000000000000" pitchFamily="2" charset="2"/>
              <a:buChar char="Ø"/>
            </a:pPr>
            <a:r>
              <a:rPr lang="cs-CZ" altLang="cs-CZ" sz="2400" dirty="0"/>
              <a:t>Foton je absorbován</a:t>
            </a:r>
            <a:r>
              <a:rPr lang="en-GB" altLang="cs-CZ" sz="2400" dirty="0"/>
              <a:t> </a:t>
            </a:r>
            <a:r>
              <a:rPr lang="cs-CZ" altLang="cs-CZ" sz="2400" dirty="0"/>
              <a:t>při srážce s atomem a jeden elektron je v důsledku toho vyražen z elektronového obalu</a:t>
            </a:r>
            <a:r>
              <a:rPr lang="en-GB" altLang="cs-CZ" sz="2400" dirty="0"/>
              <a:t> (typic</a:t>
            </a:r>
            <a:r>
              <a:rPr lang="cs-CZ" altLang="cs-CZ" sz="2400" dirty="0" err="1"/>
              <a:t>ky</a:t>
            </a:r>
            <a:r>
              <a:rPr lang="en-GB" altLang="cs-CZ" sz="2400" dirty="0"/>
              <a:t> </a:t>
            </a:r>
            <a:r>
              <a:rPr lang="cs-CZ" altLang="cs-CZ" sz="2400" dirty="0"/>
              <a:t>z </a:t>
            </a:r>
            <a:r>
              <a:rPr lang="en-GB" altLang="cs-CZ" sz="2400" dirty="0"/>
              <a:t>K-</a:t>
            </a:r>
            <a:r>
              <a:rPr lang="cs-CZ" altLang="cs-CZ" sz="2400" dirty="0"/>
              <a:t>vrstvy</a:t>
            </a:r>
            <a:r>
              <a:rPr lang="en-GB" altLang="cs-CZ" sz="2400" dirty="0"/>
              <a:t>). </a:t>
            </a:r>
            <a:r>
              <a:rPr lang="cs-CZ" altLang="cs-CZ" sz="2400" dirty="0"/>
              <a:t>Část energie elektronu</a:t>
            </a:r>
            <a:r>
              <a:rPr lang="en-GB" altLang="cs-CZ" sz="2400" dirty="0"/>
              <a:t>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cs-CZ" altLang="cs-CZ" sz="2400" dirty="0"/>
              <a:t>je nutná pro ionizaci</a:t>
            </a:r>
            <a:r>
              <a:rPr lang="en-GB" altLang="cs-CZ" sz="2400" dirty="0"/>
              <a:t>. </a:t>
            </a:r>
            <a:r>
              <a:rPr lang="cs-CZ" altLang="cs-CZ" sz="2400" dirty="0"/>
              <a:t>Zbytek energie fotonu se mění v </a:t>
            </a:r>
            <a:r>
              <a:rPr lang="en-GB" altLang="cs-CZ" sz="2400" dirty="0">
                <a:solidFill>
                  <a:srgbClr val="FF0000"/>
                </a:solidFill>
              </a:rPr>
              <a:t>kinetic</a:t>
            </a:r>
            <a:r>
              <a:rPr lang="cs-CZ" altLang="cs-CZ" sz="2400" dirty="0" err="1">
                <a:solidFill>
                  <a:srgbClr val="FF0000"/>
                </a:solidFill>
              </a:rPr>
              <a:t>kou</a:t>
            </a:r>
            <a:r>
              <a:rPr lang="en-GB" altLang="cs-CZ" sz="2400" dirty="0">
                <a:solidFill>
                  <a:srgbClr val="FF0000"/>
                </a:solidFill>
              </a:rPr>
              <a:t> </a:t>
            </a:r>
            <a:r>
              <a:rPr lang="en-GB" altLang="cs-CZ" sz="2400" dirty="0" err="1">
                <a:solidFill>
                  <a:srgbClr val="FF0000"/>
                </a:solidFill>
              </a:rPr>
              <a:t>energ</a:t>
            </a:r>
            <a:r>
              <a:rPr lang="cs-CZ" altLang="cs-CZ" sz="2400" dirty="0" err="1">
                <a:solidFill>
                  <a:srgbClr val="FF0000"/>
                </a:solidFill>
              </a:rPr>
              <a:t>ii</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a:t>
            </a:r>
            <a:r>
              <a:rPr lang="cs-CZ" altLang="cs-CZ" sz="2400" dirty="0"/>
              <a:t>vyraženého elektronu</a:t>
            </a:r>
            <a:r>
              <a:rPr lang="en-GB" altLang="cs-CZ" sz="2400" dirty="0"/>
              <a:t>. </a:t>
            </a:r>
            <a:r>
              <a:rPr lang="cs-CZ" altLang="cs-CZ" sz="2400" dirty="0"/>
              <a:t>Vyražené elektrony též ionizují – samy vyrážejí elektrony z jiných atomů</a:t>
            </a:r>
            <a:r>
              <a:rPr lang="en-GB" altLang="cs-CZ" sz="2400" dirty="0"/>
              <a:t>. </a:t>
            </a:r>
            <a:r>
              <a:rPr lang="cs-CZ" altLang="cs-CZ" sz="2400" dirty="0"/>
              <a:t>Platí</a:t>
            </a:r>
            <a:r>
              <a:rPr lang="en-GB" altLang="cs-CZ" sz="2400" dirty="0">
                <a:solidFill>
                  <a:srgbClr val="FFFFCC"/>
                </a:solidFill>
              </a:rPr>
              <a:t> </a:t>
            </a:r>
            <a:r>
              <a:rPr lang="en-GB" altLang="cs-CZ" sz="2400" dirty="0">
                <a:solidFill>
                  <a:srgbClr val="FF0000"/>
                </a:solidFill>
              </a:rPr>
              <a:t>Einstein</a:t>
            </a:r>
            <a:r>
              <a:rPr lang="cs-CZ" altLang="cs-CZ" sz="2400" dirty="0">
                <a:solidFill>
                  <a:srgbClr val="FF0000"/>
                </a:solidFill>
              </a:rPr>
              <a:t>ova rovnice pro fotoelektrický jev</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1000" i="1" dirty="0"/>
          </a:p>
          <a:p>
            <a:pPr algn="ctr" eaLnBrk="1" hangingPunct="1">
              <a:lnSpc>
                <a:spcPct val="80000"/>
              </a:lnSpc>
              <a:buClr>
                <a:schemeClr val="tx1"/>
              </a:buClr>
              <a:buFont typeface="Wingdings" panose="05000000000000000000" pitchFamily="2" charset="2"/>
              <a:buNone/>
            </a:pPr>
            <a:r>
              <a:rPr lang="en-GB" altLang="cs-CZ" sz="2800" b="1" i="1" dirty="0" err="1"/>
              <a:t>h</a:t>
            </a:r>
            <a:r>
              <a:rPr lang="en-GB" altLang="cs-CZ" sz="2800" b="1" i="1" dirty="0" err="1">
                <a:latin typeface="Calibri" panose="020F0502020204030204" pitchFamily="34" charset="0"/>
                <a:cs typeface="Calibri" panose="020F0502020204030204" pitchFamily="34" charset="0"/>
              </a:rPr>
              <a:t>·</a:t>
            </a:r>
            <a:r>
              <a:rPr lang="en-GB" altLang="cs-CZ" sz="2800" b="1" i="1" dirty="0" err="1"/>
              <a:t>f</a:t>
            </a:r>
            <a:r>
              <a:rPr lang="en-GB" altLang="cs-CZ" sz="2800" b="1" i="1" dirty="0"/>
              <a:t> = E</a:t>
            </a:r>
            <a:r>
              <a:rPr lang="en-GB" altLang="cs-CZ" sz="2800" b="1" i="1" baseline="-25000" dirty="0"/>
              <a:t>b</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endParaRPr lang="cs-CZ" altLang="cs-CZ" sz="2800" b="1" dirty="0"/>
          </a:p>
          <a:p>
            <a:pPr algn="ctr" eaLnBrk="1" hangingPunct="1">
              <a:lnSpc>
                <a:spcPct val="80000"/>
              </a:lnSpc>
              <a:buClr>
                <a:schemeClr val="tx1"/>
              </a:buClr>
              <a:buFont typeface="Wingdings" panose="05000000000000000000" pitchFamily="2" charset="2"/>
              <a:buNone/>
            </a:pPr>
            <a:endParaRPr lang="en-GB" altLang="cs-CZ" sz="1200" b="1" dirty="0"/>
          </a:p>
          <a:p>
            <a:pPr algn="ctr" eaLnBrk="1" hangingPunct="1">
              <a:lnSpc>
                <a:spcPct val="80000"/>
              </a:lnSpc>
              <a:buClr>
                <a:schemeClr val="tx1"/>
              </a:buClr>
              <a:buFont typeface="Wingdings" panose="05000000000000000000" pitchFamily="2" charset="2"/>
              <a:buNone/>
            </a:pPr>
            <a:r>
              <a:rPr lang="en-GB" altLang="cs-CZ" sz="2400" i="1" dirty="0"/>
              <a:t>E</a:t>
            </a:r>
            <a:r>
              <a:rPr lang="en-GB" altLang="cs-CZ" sz="2400" i="1" baseline="-25000" dirty="0"/>
              <a:t>b </a:t>
            </a:r>
            <a:r>
              <a:rPr lang="cs-CZ" altLang="cs-CZ" sz="2400" dirty="0"/>
              <a:t>je vazebná </a:t>
            </a:r>
            <a:r>
              <a:rPr lang="en-GB" altLang="cs-CZ" sz="2400" dirty="0"/>
              <a:t>(</a:t>
            </a:r>
            <a:r>
              <a:rPr lang="en-GB" altLang="cs-CZ" sz="2400" dirty="0" err="1"/>
              <a:t>ioni</a:t>
            </a:r>
            <a:r>
              <a:rPr lang="cs-CZ" altLang="cs-CZ" sz="2400" dirty="0" err="1"/>
              <a:t>zační</a:t>
            </a:r>
            <a:r>
              <a:rPr lang="en-GB" altLang="cs-CZ" sz="2400" dirty="0"/>
              <a:t>) </a:t>
            </a:r>
            <a:r>
              <a:rPr lang="en-GB" altLang="cs-CZ" sz="2400" dirty="0" err="1"/>
              <a:t>energ</a:t>
            </a:r>
            <a:r>
              <a:rPr lang="cs-CZ" altLang="cs-CZ" sz="2400" dirty="0" err="1"/>
              <a:t>ie</a:t>
            </a:r>
            <a:r>
              <a:rPr lang="en-GB" altLang="cs-CZ" sz="2400" dirty="0"/>
              <a:t> </a:t>
            </a:r>
            <a:r>
              <a:rPr lang="cs-CZ" altLang="cs-CZ" sz="2400" dirty="0"/>
              <a:t>elektronu</a:t>
            </a:r>
            <a:r>
              <a:rPr lang="en-GB" altLang="cs-CZ" sz="2400" dirty="0"/>
              <a:t>.</a:t>
            </a:r>
          </a:p>
          <a:p>
            <a:pPr eaLnBrk="1" hangingPunct="1">
              <a:lnSpc>
                <a:spcPct val="80000"/>
              </a:lnSpc>
              <a:buClr>
                <a:srgbClr val="FFFFCC"/>
              </a:buClr>
              <a:buFont typeface="Wingdings" panose="05000000000000000000" pitchFamily="2" charset="2"/>
              <a:buChar char="Ø"/>
            </a:pPr>
            <a:endParaRPr lang="en-GB" altLang="cs-CZ" sz="2400" dirty="0"/>
          </a:p>
          <a:p>
            <a:pPr eaLnBrk="1" hangingPunct="1">
              <a:lnSpc>
                <a:spcPct val="80000"/>
              </a:lnSpc>
              <a:buFont typeface="Wingdings" panose="05000000000000000000" pitchFamily="2" charset="2"/>
              <a:buChar char="Ø"/>
            </a:pPr>
            <a:r>
              <a:rPr lang="cs-CZ" altLang="cs-CZ" sz="2400" dirty="0"/>
              <a:t>Pravděpodobnost FE roste s protonovým číslem terčových atomů a klesá s rostoucí energií fotonů</a:t>
            </a:r>
            <a:r>
              <a:rPr lang="en-GB" altLang="cs-CZ" sz="2400" dirty="0"/>
              <a:t> (</a:t>
            </a:r>
            <a:r>
              <a:rPr lang="cs-CZ" altLang="cs-CZ" sz="2400" dirty="0"/>
              <a:t>tím se vysvětluje, proč jsou svazky fotonů </a:t>
            </a:r>
            <a:r>
              <a:rPr lang="cs-CZ" altLang="cs-CZ" sz="2400" dirty="0" err="1"/>
              <a:t>rtg</a:t>
            </a:r>
            <a:r>
              <a:rPr lang="cs-CZ" altLang="cs-CZ" sz="2400" dirty="0"/>
              <a:t> záření o vyšší energii více pronikavé a proč se pro stínění používá olovo).</a:t>
            </a:r>
          </a:p>
        </p:txBody>
      </p:sp>
    </p:spTree>
    <p:extLst>
      <p:ext uri="{BB962C8B-B14F-4D97-AF65-F5344CB8AC3E}">
        <p14:creationId xmlns:p14="http://schemas.microsoft.com/office/powerpoint/2010/main" val="879471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22B4F227-F1AF-4955-AEA3-4257014F9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71B18-0BDC-437E-B624-E1E64AF4222B}"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0D4228A4-5DDA-443C-82D1-BC34A9CFCF5D}"/>
              </a:ext>
            </a:extLst>
          </p:cNvPr>
          <p:cNvSpPr>
            <a:spLocks noGrp="1" noChangeArrowheads="1"/>
          </p:cNvSpPr>
          <p:nvPr>
            <p:ph type="title"/>
          </p:nvPr>
        </p:nvSpPr>
        <p:spPr/>
        <p:txBody>
          <a:bodyPr/>
          <a:lstStyle/>
          <a:p>
            <a:pPr algn="l" eaLnBrk="1" hangingPunct="1"/>
            <a:r>
              <a:rPr lang="cs-CZ" altLang="cs-CZ" sz="3600" b="1" dirty="0">
                <a:solidFill>
                  <a:srgbClr val="0000DC"/>
                </a:solidFill>
              </a:rPr>
              <a:t>Fotoelektrický jev</a:t>
            </a:r>
            <a:endParaRPr lang="en-GB" altLang="cs-CZ" sz="3600" b="1" dirty="0">
              <a:solidFill>
                <a:srgbClr val="0000DC"/>
              </a:solidFill>
            </a:endParaRPr>
          </a:p>
        </p:txBody>
      </p:sp>
      <p:pic>
        <p:nvPicPr>
          <p:cNvPr id="45060" name="Picture 3" descr="u3_18">
            <a:extLst>
              <a:ext uri="{FF2B5EF4-FFF2-40B4-BE49-F238E27FC236}">
                <a16:creationId xmlns:a16="http://schemas.microsoft.com/office/drawing/2014/main" id="{3AE77478-19E8-411C-83AC-A7B9DA7482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9763" y="1979175"/>
            <a:ext cx="8074025" cy="3370262"/>
          </a:xfrm>
          <a:noFill/>
        </p:spPr>
      </p:pic>
    </p:spTree>
    <p:extLst>
      <p:ext uri="{BB962C8B-B14F-4D97-AF65-F5344CB8AC3E}">
        <p14:creationId xmlns:p14="http://schemas.microsoft.com/office/powerpoint/2010/main" val="38630501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C7021AE-C746-4D93-9BD7-3A631C5347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AC235-DEAB-4D2C-88B3-0BBDB349047F}"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B5A20311-D32E-4A13-AC90-5EED1F08D28E}"/>
              </a:ext>
            </a:extLst>
          </p:cNvPr>
          <p:cNvSpPr>
            <a:spLocks noGrp="1" noChangeArrowheads="1"/>
          </p:cNvSpPr>
          <p:nvPr>
            <p:ph type="title"/>
          </p:nvPr>
        </p:nvSpPr>
        <p:spPr>
          <a:xfrm>
            <a:off x="1981200" y="274639"/>
            <a:ext cx="8229600" cy="1354137"/>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t>
            </a:r>
            <a:r>
              <a:rPr lang="en-GB" altLang="cs-CZ" sz="3600" b="1" dirty="0">
                <a:solidFill>
                  <a:srgbClr val="0000DC"/>
                </a:solidFill>
              </a:rPr>
              <a:t>Compton</a:t>
            </a:r>
            <a:r>
              <a:rPr lang="cs-CZ" altLang="cs-CZ" sz="3600" b="1" dirty="0" err="1">
                <a:solidFill>
                  <a:srgbClr val="0000DC"/>
                </a:solidFill>
              </a:rPr>
              <a:t>ův</a:t>
            </a:r>
            <a:r>
              <a:rPr lang="cs-CZ" altLang="cs-CZ" sz="3600" b="1" dirty="0">
                <a:solidFill>
                  <a:srgbClr val="0000DC"/>
                </a:solidFill>
              </a:rPr>
              <a:t> ROZPTYL (CR)</a:t>
            </a:r>
          </a:p>
        </p:txBody>
      </p:sp>
      <p:sp>
        <p:nvSpPr>
          <p:cNvPr id="47108" name="Rectangle 3">
            <a:extLst>
              <a:ext uri="{FF2B5EF4-FFF2-40B4-BE49-F238E27FC236}">
                <a16:creationId xmlns:a16="http://schemas.microsoft.com/office/drawing/2014/main" id="{A620ACF0-6D30-481C-944B-80DA1C976535}"/>
              </a:ext>
            </a:extLst>
          </p:cNvPr>
          <p:cNvSpPr>
            <a:spLocks noGrp="1" noChangeArrowheads="1"/>
          </p:cNvSpPr>
          <p:nvPr>
            <p:ph type="body" idx="1"/>
          </p:nvPr>
        </p:nvSpPr>
        <p:spPr>
          <a:xfrm>
            <a:off x="2057400" y="1844676"/>
            <a:ext cx="8473966" cy="4608513"/>
          </a:xfrm>
        </p:spPr>
        <p:txBody>
          <a:bodyPr/>
          <a:lstStyle/>
          <a:p>
            <a:pPr eaLnBrk="1" hangingPunct="1">
              <a:lnSpc>
                <a:spcPct val="80000"/>
              </a:lnSpc>
            </a:pPr>
            <a:r>
              <a:rPr lang="cs-CZ" altLang="cs-CZ" sz="2400" dirty="0"/>
              <a:t>Při vyšších energiích fotonů není jejich energie plně absorbována</a:t>
            </a:r>
            <a:r>
              <a:rPr lang="en-GB" altLang="cs-CZ" sz="2400" dirty="0"/>
              <a:t> –</a:t>
            </a:r>
            <a:r>
              <a:rPr lang="en-GB" altLang="cs-CZ" sz="2400" dirty="0">
                <a:solidFill>
                  <a:srgbClr val="FFFFCC"/>
                </a:solidFill>
              </a:rPr>
              <a:t> </a:t>
            </a:r>
            <a:r>
              <a:rPr lang="cs-CZ" altLang="cs-CZ" sz="2400" dirty="0">
                <a:solidFill>
                  <a:srgbClr val="FF0066"/>
                </a:solidFill>
              </a:rPr>
              <a:t>objevuje</a:t>
            </a:r>
            <a:r>
              <a:rPr lang="en-GB" altLang="cs-CZ" sz="2400" dirty="0">
                <a:solidFill>
                  <a:srgbClr val="FF0066"/>
                </a:solidFill>
              </a:rPr>
              <a:t> </a:t>
            </a:r>
            <a:r>
              <a:rPr lang="cs-CZ" altLang="cs-CZ" sz="2400" dirty="0">
                <a:solidFill>
                  <a:srgbClr val="FF0066"/>
                </a:solidFill>
              </a:rPr>
              <a:t>se foton s nižší energií</a:t>
            </a:r>
            <a:r>
              <a:rPr lang="en-GB" altLang="cs-CZ" sz="2400" dirty="0"/>
              <a:t>. </a:t>
            </a:r>
            <a:r>
              <a:rPr lang="cs-CZ" altLang="cs-CZ" sz="2400" dirty="0"/>
              <a:t>Vazebná energie elektronu </a:t>
            </a:r>
            <a:r>
              <a:rPr lang="en-GB" altLang="cs-CZ" sz="2400" i="1" dirty="0"/>
              <a:t>E</a:t>
            </a:r>
            <a:r>
              <a:rPr lang="en-GB" altLang="cs-CZ" sz="2400" i="1" baseline="-25000" dirty="0"/>
              <a:t>b</a:t>
            </a:r>
            <a:r>
              <a:rPr lang="en-GB" altLang="cs-CZ" sz="2400" dirty="0"/>
              <a:t> </a:t>
            </a:r>
            <a:r>
              <a:rPr lang="cs-CZ" altLang="cs-CZ" sz="2400" dirty="0"/>
              <a:t>je zanedbatelná ve srovnání s energií fotonu</a:t>
            </a:r>
            <a:r>
              <a:rPr lang="en-GB" altLang="cs-CZ" sz="2400" dirty="0"/>
              <a:t>. </a:t>
            </a:r>
            <a:r>
              <a:rPr lang="cs-CZ" altLang="cs-CZ" sz="2400" dirty="0"/>
              <a:t>Můžeme napsat</a:t>
            </a:r>
            <a:r>
              <a:rPr lang="en-GB" altLang="cs-CZ" sz="2400" dirty="0"/>
              <a:t>:</a:t>
            </a:r>
          </a:p>
          <a:p>
            <a:pPr eaLnBrk="1" hangingPunct="1">
              <a:lnSpc>
                <a:spcPct val="80000"/>
              </a:lnSpc>
            </a:pPr>
            <a:endParaRPr lang="en-GB" altLang="cs-CZ" sz="2400" i="1" dirty="0"/>
          </a:p>
          <a:p>
            <a:pPr algn="ctr" eaLnBrk="1" hangingPunct="1">
              <a:lnSpc>
                <a:spcPct val="80000"/>
              </a:lnSpc>
              <a:buClr>
                <a:srgbClr val="FFFFCC"/>
              </a:buClr>
              <a:buFontTx/>
              <a:buNone/>
            </a:pP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1</a:t>
            </a:r>
            <a:r>
              <a:rPr lang="en-GB" altLang="cs-CZ" b="1" dirty="0"/>
              <a:t> = (</a:t>
            </a:r>
            <a:r>
              <a:rPr lang="en-GB" altLang="cs-CZ" b="1" i="1" dirty="0"/>
              <a:t>E</a:t>
            </a:r>
            <a:r>
              <a:rPr lang="en-GB" altLang="cs-CZ" b="1" i="1" baseline="-25000" dirty="0"/>
              <a:t>b</a:t>
            </a:r>
            <a:r>
              <a:rPr lang="en-GB" altLang="cs-CZ" b="1" dirty="0"/>
              <a:t>) + </a:t>
            </a: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2</a:t>
            </a:r>
            <a:r>
              <a:rPr lang="en-GB" altLang="cs-CZ" b="1" dirty="0"/>
              <a:t> + 1/2</a:t>
            </a:r>
            <a:r>
              <a:rPr lang="en-GB" altLang="cs-CZ" b="1" i="1" dirty="0"/>
              <a:t>m</a:t>
            </a:r>
            <a:r>
              <a:rPr lang="en-GB" altLang="cs-CZ" b="1" i="1" dirty="0">
                <a:latin typeface="Calibri" panose="020F0502020204030204" pitchFamily="34" charset="0"/>
                <a:cs typeface="Calibri" panose="020F0502020204030204" pitchFamily="34" charset="0"/>
              </a:rPr>
              <a:t>·</a:t>
            </a:r>
            <a:r>
              <a:rPr lang="en-GB" altLang="cs-CZ" b="1" i="1" dirty="0"/>
              <a:t>v</a:t>
            </a:r>
            <a:r>
              <a:rPr lang="en-GB" altLang="cs-CZ" b="1" baseline="30000" dirty="0"/>
              <a:t>2</a:t>
            </a:r>
            <a:r>
              <a:rPr lang="en-GB" altLang="cs-CZ" b="1" dirty="0"/>
              <a:t>,</a:t>
            </a:r>
          </a:p>
          <a:p>
            <a:pPr eaLnBrk="1" hangingPunct="1">
              <a:lnSpc>
                <a:spcPct val="80000"/>
              </a:lnSpc>
              <a:buClr>
                <a:srgbClr val="FFFFCC"/>
              </a:buClr>
              <a:buFontTx/>
              <a:buNone/>
            </a:pPr>
            <a:r>
              <a:rPr lang="en-GB" altLang="cs-CZ" sz="2400" dirty="0"/>
              <a:t> </a:t>
            </a:r>
          </a:p>
          <a:p>
            <a:pPr eaLnBrk="1" hangingPunct="1">
              <a:lnSpc>
                <a:spcPct val="80000"/>
              </a:lnSpc>
            </a:pPr>
            <a:r>
              <a:rPr lang="cs-CZ" altLang="cs-CZ" sz="2400" dirty="0"/>
              <a:t>kde</a:t>
            </a:r>
            <a:r>
              <a:rPr lang="en-GB" altLang="cs-CZ" sz="2400" dirty="0"/>
              <a:t> </a:t>
            </a:r>
            <a:r>
              <a:rPr lang="en-GB" altLang="cs-CZ" sz="2400" i="1" dirty="0"/>
              <a:t> f</a:t>
            </a:r>
            <a:r>
              <a:rPr lang="en-GB" altLang="cs-CZ" sz="2400" i="1" baseline="-25000" dirty="0"/>
              <a:t>1</a:t>
            </a:r>
            <a:r>
              <a:rPr lang="en-GB" altLang="cs-CZ" sz="2400" dirty="0"/>
              <a:t> </a:t>
            </a:r>
            <a:r>
              <a:rPr lang="cs-CZ" altLang="cs-CZ" sz="2400" dirty="0"/>
              <a:t>je frekvence dopadajícího fotonu</a:t>
            </a:r>
            <a:r>
              <a:rPr lang="en-GB" altLang="cs-CZ" sz="2400" dirty="0"/>
              <a:t> a </a:t>
            </a:r>
            <a:r>
              <a:rPr lang="en-GB" altLang="cs-CZ" sz="2400" i="1" dirty="0"/>
              <a:t>f</a:t>
            </a:r>
            <a:r>
              <a:rPr lang="en-GB" altLang="cs-CZ" sz="2400" i="1" baseline="-25000" dirty="0"/>
              <a:t>2</a:t>
            </a:r>
            <a:r>
              <a:rPr lang="en-GB" altLang="cs-CZ" sz="2400" dirty="0"/>
              <a:t> </a:t>
            </a:r>
            <a:r>
              <a:rPr lang="cs-CZ" altLang="cs-CZ" sz="2400" dirty="0"/>
              <a:t>je frekvence rozptýleného fotonu</a:t>
            </a:r>
            <a:r>
              <a:rPr lang="en-GB" altLang="cs-CZ" sz="2400" dirty="0"/>
              <a:t>. </a:t>
            </a:r>
            <a:endParaRPr lang="cs-CZ" altLang="cs-CZ" sz="2400" dirty="0"/>
          </a:p>
          <a:p>
            <a:pPr eaLnBrk="1" hangingPunct="1">
              <a:lnSpc>
                <a:spcPct val="80000"/>
              </a:lnSpc>
            </a:pPr>
            <a:endParaRPr lang="en-GB" altLang="cs-CZ" sz="2400" dirty="0"/>
          </a:p>
          <a:p>
            <a:pPr eaLnBrk="1" hangingPunct="1">
              <a:lnSpc>
                <a:spcPct val="80000"/>
              </a:lnSpc>
            </a:pPr>
            <a:r>
              <a:rPr lang="en-GB" altLang="cs-CZ" sz="2400" dirty="0"/>
              <a:t>C</a:t>
            </a:r>
            <a:r>
              <a:rPr lang="cs-CZ" altLang="cs-CZ" sz="2400" dirty="0"/>
              <a:t>R je pravděpodobnější než FE</a:t>
            </a:r>
            <a:r>
              <a:rPr lang="en-GB" altLang="cs-CZ" sz="2400" dirty="0"/>
              <a:t> </a:t>
            </a:r>
            <a:r>
              <a:rPr lang="cs-CZ" altLang="cs-CZ" sz="2400" dirty="0"/>
              <a:t>u primárních fotonů o energiích </a:t>
            </a:r>
            <a:r>
              <a:rPr lang="en-GB" altLang="cs-CZ" sz="2400" dirty="0"/>
              <a:t>0</a:t>
            </a:r>
            <a:r>
              <a:rPr lang="cs-CZ" altLang="cs-CZ" sz="2400" dirty="0"/>
              <a:t>,</a:t>
            </a:r>
            <a:r>
              <a:rPr lang="en-GB" altLang="cs-CZ" sz="2400" dirty="0"/>
              <a:t>5 - 5 MeV</a:t>
            </a:r>
            <a:r>
              <a:rPr lang="cs-CZ" altLang="cs-CZ" sz="2400" dirty="0"/>
              <a:t>, což vysvětluje, proč by obrazy získané pomocí fotonů o takovéto energii byly prakticky nepoužitelné</a:t>
            </a:r>
            <a:r>
              <a:rPr lang="en-GB" altLang="cs-CZ" sz="2400" dirty="0"/>
              <a:t>. </a:t>
            </a:r>
          </a:p>
        </p:txBody>
      </p:sp>
    </p:spTree>
    <p:extLst>
      <p:ext uri="{BB962C8B-B14F-4D97-AF65-F5344CB8AC3E}">
        <p14:creationId xmlns:p14="http://schemas.microsoft.com/office/powerpoint/2010/main" val="1243499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E9CC1755-C978-4643-9A8E-DE414BF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13FEE7-3983-4BB6-B743-312D63128739}"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CAC6ECED-05C0-427A-8A2E-406F6B784C9C}"/>
              </a:ext>
            </a:extLst>
          </p:cNvPr>
          <p:cNvSpPr>
            <a:spLocks noGrp="1" noChangeArrowheads="1"/>
          </p:cNvSpPr>
          <p:nvPr>
            <p:ph type="title"/>
          </p:nvPr>
        </p:nvSpPr>
        <p:spPr/>
        <p:txBody>
          <a:bodyPr/>
          <a:lstStyle/>
          <a:p>
            <a:pPr algn="l" eaLnBrk="1" hangingPunct="1"/>
            <a:r>
              <a:rPr lang="en-GB" altLang="cs-CZ" sz="4000" b="1" dirty="0">
                <a:solidFill>
                  <a:srgbClr val="0000DC"/>
                </a:solidFill>
              </a:rPr>
              <a:t>Compton</a:t>
            </a:r>
            <a:r>
              <a:rPr lang="cs-CZ" altLang="cs-CZ" sz="4000" b="1" dirty="0" err="1">
                <a:solidFill>
                  <a:srgbClr val="0000DC"/>
                </a:solidFill>
              </a:rPr>
              <a:t>ův</a:t>
            </a:r>
            <a:r>
              <a:rPr lang="cs-CZ" altLang="cs-CZ" sz="4000" b="1" dirty="0">
                <a:solidFill>
                  <a:srgbClr val="0000DC"/>
                </a:solidFill>
              </a:rPr>
              <a:t> rozptyl</a:t>
            </a:r>
            <a:endParaRPr lang="en-GB" altLang="cs-CZ" sz="4000" b="1" dirty="0">
              <a:solidFill>
                <a:srgbClr val="0000DC"/>
              </a:solidFill>
            </a:endParaRPr>
          </a:p>
        </p:txBody>
      </p:sp>
      <p:pic>
        <p:nvPicPr>
          <p:cNvPr id="49156" name="Picture 3" descr="U3_19">
            <a:extLst>
              <a:ext uri="{FF2B5EF4-FFF2-40B4-BE49-F238E27FC236}">
                <a16:creationId xmlns:a16="http://schemas.microsoft.com/office/drawing/2014/main" id="{207D03C9-6CBB-4C65-97B2-C3BD9C63C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Tree>
    <p:extLst>
      <p:ext uri="{BB962C8B-B14F-4D97-AF65-F5344CB8AC3E}">
        <p14:creationId xmlns:p14="http://schemas.microsoft.com/office/powerpoint/2010/main" val="22714707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B6C5098-E9EE-4612-9325-051583E9A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2BADC-B68B-46F6-B0D1-EC89720F99F9}"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66B8D830-C576-46F2-9F4F-B4170D80A901}"/>
              </a:ext>
            </a:extLst>
          </p:cNvPr>
          <p:cNvSpPr>
            <a:spLocks noGrp="1" noChangeArrowheads="1"/>
          </p:cNvSpPr>
          <p:nvPr>
            <p:ph type="title"/>
          </p:nvPr>
        </p:nvSpPr>
        <p:spPr>
          <a:xfrm>
            <a:off x="1828800" y="442548"/>
            <a:ext cx="5554676" cy="451576"/>
          </a:xfrm>
        </p:spPr>
        <p:txBody>
          <a:bodyPr/>
          <a:lstStyle/>
          <a:p>
            <a:pPr algn="l" eaLnBrk="1" hangingPunct="1"/>
            <a:r>
              <a:rPr lang="en-GB" altLang="cs-CZ" sz="3600" b="1" dirty="0">
                <a:solidFill>
                  <a:srgbClr val="0000DC"/>
                </a:solidFill>
              </a:rPr>
              <a:t>Princip Bucky</a:t>
            </a:r>
            <a:r>
              <a:rPr lang="cs-CZ" altLang="cs-CZ" sz="3600" b="1" dirty="0">
                <a:solidFill>
                  <a:srgbClr val="0000DC"/>
                </a:solidFill>
              </a:rPr>
              <a:t>ho Clony</a:t>
            </a:r>
            <a:endParaRPr lang="en-GB" altLang="cs-CZ" sz="3600" b="1" dirty="0">
              <a:solidFill>
                <a:srgbClr val="0000DC"/>
              </a:solidFill>
            </a:endParaRPr>
          </a:p>
        </p:txBody>
      </p:sp>
      <p:pic>
        <p:nvPicPr>
          <p:cNvPr id="51204" name="Picture 5" descr="pro-213b">
            <a:extLst>
              <a:ext uri="{FF2B5EF4-FFF2-40B4-BE49-F238E27FC236}">
                <a16:creationId xmlns:a16="http://schemas.microsoft.com/office/drawing/2014/main" id="{E4FB58F1-75E1-410E-A240-FCA4EE55E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D4DF6941-DCC7-4C2C-8AC2-D2FAAB978DA3}"/>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AD5641A-AC00-45B0-98B0-169CD112F520}"/>
              </a:ext>
            </a:extLst>
          </p:cNvPr>
          <p:cNvSpPr txBox="1">
            <a:spLocks noChangeArrowheads="1"/>
          </p:cNvSpPr>
          <p:nvPr/>
        </p:nvSpPr>
        <p:spPr bwMode="auto">
          <a:xfrm>
            <a:off x="1828800" y="5791200"/>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http://www.cwm.co.kr/pro213.htm</a:t>
            </a:r>
            <a:endParaRPr lang="en-GB" altLang="cs-CZ" sz="1600"/>
          </a:p>
        </p:txBody>
      </p:sp>
      <p:sp>
        <p:nvSpPr>
          <p:cNvPr id="51207" name="Text Box 10">
            <a:extLst>
              <a:ext uri="{FF2B5EF4-FFF2-40B4-BE49-F238E27FC236}">
                <a16:creationId xmlns:a16="http://schemas.microsoft.com/office/drawing/2014/main" id="{8C806FE7-6211-4890-BA25-671E6AE026AC}"/>
              </a:ext>
            </a:extLst>
          </p:cNvPr>
          <p:cNvSpPr txBox="1">
            <a:spLocks noChangeArrowheads="1"/>
          </p:cNvSpPr>
          <p:nvPr/>
        </p:nvSpPr>
        <p:spPr bwMode="auto">
          <a:xfrm>
            <a:off x="5520559" y="1577479"/>
            <a:ext cx="55546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Bucky</a:t>
            </a:r>
            <a:r>
              <a:rPr lang="cs-CZ" altLang="cs-CZ" sz="2400" dirty="0"/>
              <a:t>ho clona pohlcuje podstatnou část rozptýlených paprsků, avšak fotonům potřebným pro zobrazení umožňuje projít</a:t>
            </a:r>
            <a:r>
              <a:rPr lang="en-GB" altLang="cs-CZ" sz="2400" dirty="0"/>
              <a:t>. </a:t>
            </a:r>
            <a:r>
              <a:rPr lang="cs-CZ" altLang="cs-CZ" sz="2400" dirty="0"/>
              <a:t>Bohužel však absorbuje i část užitečného záření. Proto je nutno zvýšit jeho intenzitu, aby byl vytvořený obraz kvalitní</a:t>
            </a:r>
            <a:r>
              <a:rPr lang="en-GB" altLang="cs-CZ" sz="2400" dirty="0"/>
              <a:t> – </a:t>
            </a:r>
            <a:r>
              <a:rPr lang="cs-CZ" altLang="cs-CZ" sz="2400" dirty="0"/>
              <a:t>takto se zvyšuje pacientská dávka záření</a:t>
            </a:r>
            <a:r>
              <a:rPr lang="en-GB" altLang="cs-CZ" sz="2400" dirty="0"/>
              <a:t>. </a:t>
            </a:r>
            <a:r>
              <a:rPr lang="cs-CZ" altLang="cs-CZ" sz="2400" dirty="0"/>
              <a:t>Proto se např. </a:t>
            </a:r>
            <a:r>
              <a:rPr lang="cs-CZ" altLang="cs-CZ" sz="2400" dirty="0" err="1"/>
              <a:t>Buckyho</a:t>
            </a:r>
            <a:r>
              <a:rPr lang="cs-CZ" altLang="cs-CZ" sz="2400" dirty="0"/>
              <a:t> clona nepoužívá u malých dětí, u kterých je navíc intenzita rozptýleného záření nízká</a:t>
            </a:r>
            <a:r>
              <a:rPr lang="en-GB" altLang="cs-CZ" sz="2400" dirty="0"/>
              <a:t>.</a:t>
            </a:r>
          </a:p>
        </p:txBody>
      </p:sp>
    </p:spTree>
    <p:extLst>
      <p:ext uri="{BB962C8B-B14F-4D97-AF65-F5344CB8AC3E}">
        <p14:creationId xmlns:p14="http://schemas.microsoft.com/office/powerpoint/2010/main" val="2547803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77956832-594E-4ECC-ADA7-3D986BDE58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5E274A-33E0-4499-BF0C-2F3B5AD24EBB}"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41CBD4F8-EF93-4607-83C7-62DDCD2B1B5E}"/>
              </a:ext>
            </a:extLst>
          </p:cNvPr>
          <p:cNvSpPr>
            <a:spLocks noGrp="1" noChangeArrowheads="1"/>
          </p:cNvSpPr>
          <p:nvPr>
            <p:ph type="title"/>
          </p:nvPr>
        </p:nvSpPr>
        <p:spPr>
          <a:xfrm>
            <a:off x="1981200" y="274639"/>
            <a:ext cx="8229600" cy="706437"/>
          </a:xfrm>
        </p:spPr>
        <p:txBody>
          <a:bodyPr/>
          <a:lstStyle/>
          <a:p>
            <a:pPr algn="l" eaLnBrk="1" hangingPunct="1"/>
            <a:r>
              <a:rPr lang="cs-CZ" altLang="cs-CZ" sz="3600" b="1" dirty="0">
                <a:solidFill>
                  <a:srgbClr val="0000DC"/>
                </a:solidFill>
              </a:rPr>
              <a:t>Použití kontrastních prostředků</a:t>
            </a:r>
            <a:endParaRPr lang="en-GB" altLang="cs-CZ" sz="3600" b="1" dirty="0">
              <a:solidFill>
                <a:srgbClr val="0000DC"/>
              </a:solidFill>
            </a:endParaRPr>
          </a:p>
        </p:txBody>
      </p:sp>
      <p:sp>
        <p:nvSpPr>
          <p:cNvPr id="53252" name="Rectangle 3">
            <a:extLst>
              <a:ext uri="{FF2B5EF4-FFF2-40B4-BE49-F238E27FC236}">
                <a16:creationId xmlns:a16="http://schemas.microsoft.com/office/drawing/2014/main" id="{7197971E-D099-4C78-9243-624496BD2B12}"/>
              </a:ext>
            </a:extLst>
          </p:cNvPr>
          <p:cNvSpPr>
            <a:spLocks noGrp="1" noChangeArrowheads="1"/>
          </p:cNvSpPr>
          <p:nvPr>
            <p:ph type="body" idx="1"/>
          </p:nvPr>
        </p:nvSpPr>
        <p:spPr>
          <a:xfrm>
            <a:off x="1788915" y="981076"/>
            <a:ext cx="8931637" cy="5949950"/>
          </a:xfrm>
        </p:spPr>
        <p:txBody>
          <a:bodyPr/>
          <a:lstStyle/>
          <a:p>
            <a:pPr eaLnBrk="1" hangingPunct="1">
              <a:lnSpc>
                <a:spcPct val="80000"/>
              </a:lnSpc>
            </a:pPr>
            <a:endParaRPr lang="cs-CZ" altLang="cs-CZ" sz="2000" dirty="0"/>
          </a:p>
          <a:p>
            <a:pPr eaLnBrk="1" hangingPunct="1">
              <a:lnSpc>
                <a:spcPct val="80000"/>
              </a:lnSpc>
              <a:buFont typeface="Wingdings" panose="05000000000000000000" pitchFamily="2" charset="2"/>
              <a:buChar char="Ø"/>
            </a:pPr>
            <a:r>
              <a:rPr lang="cs-CZ" altLang="cs-CZ" sz="2400" dirty="0"/>
              <a:t>Hodnoty útlumu měkkých tkání se od sebe liší jen málo. Proto nemohou být na běžném snímku měkké tkáně rozlišeny. Z tohoto důvodu se používají farmaka zvaná </a:t>
            </a:r>
            <a:r>
              <a:rPr lang="cs-CZ" altLang="cs-CZ" sz="2400" dirty="0">
                <a:solidFill>
                  <a:srgbClr val="FF0000"/>
                </a:solidFill>
              </a:rPr>
              <a:t>kontrastní prostředky</a:t>
            </a:r>
            <a:r>
              <a:rPr lang="cs-CZ" altLang="cs-CZ" sz="2400" dirty="0">
                <a:solidFill>
                  <a:schemeClr val="accent2"/>
                </a:solidFill>
              </a:rPr>
              <a:t>. </a:t>
            </a:r>
          </a:p>
          <a:p>
            <a:pPr eaLnBrk="1" hangingPunct="1">
              <a:lnSpc>
                <a:spcPct val="80000"/>
              </a:lnSpc>
              <a:buFont typeface="Wingdings" panose="05000000000000000000" pitchFamily="2" charset="2"/>
              <a:buNone/>
            </a:pPr>
            <a:endParaRPr lang="cs-CZ" altLang="cs-CZ" sz="1000" dirty="0">
              <a:solidFill>
                <a:schemeClr val="accent2"/>
              </a:solidFill>
            </a:endParaRPr>
          </a:p>
          <a:p>
            <a:pPr eaLnBrk="1" hangingPunct="1">
              <a:lnSpc>
                <a:spcPct val="80000"/>
              </a:lnSpc>
              <a:buFont typeface="Wingdings" panose="05000000000000000000" pitchFamily="2" charset="2"/>
              <a:buChar char="Ø"/>
            </a:pPr>
            <a:r>
              <a:rPr lang="cs-CZ" altLang="cs-CZ" sz="2400" dirty="0"/>
              <a:t>Útlum určité tkáně může být zvýšen nebo snížen.</a:t>
            </a:r>
            <a:r>
              <a:rPr lang="cs-CZ" altLang="cs-CZ" sz="2400" dirty="0">
                <a:solidFill>
                  <a:srgbClr val="FFFFCC"/>
                </a:solidFill>
              </a:rPr>
              <a:t> </a:t>
            </a:r>
            <a:r>
              <a:rPr lang="cs-CZ" altLang="cs-CZ" sz="2400" dirty="0">
                <a:solidFill>
                  <a:srgbClr val="FF0000"/>
                </a:solidFill>
              </a:rPr>
              <a:t>Pozitivního kontrastu </a:t>
            </a:r>
            <a:r>
              <a:rPr lang="cs-CZ" altLang="cs-CZ" sz="2400" dirty="0"/>
              <a:t>dosahujeme pomocí látek s vyššími protonovými čísly, neboť se takto zvyšuje pravděpodobnost fotoelektrického jevu. Suspenze </a:t>
            </a:r>
            <a:r>
              <a:rPr lang="cs-CZ" altLang="cs-CZ" sz="2400" dirty="0">
                <a:solidFill>
                  <a:srgbClr val="FF0000"/>
                </a:solidFill>
              </a:rPr>
              <a:t>síranu barnatého</a:t>
            </a:r>
            <a:r>
              <a:rPr lang="cs-CZ" altLang="cs-CZ" sz="2400" dirty="0"/>
              <a:t>, “baryová kaše”, se používá pro zobrazení a funkční vyšetření gastrointestinálního traktu. Při vyšetřování cév, žlučových a močových cest aj. se používají </a:t>
            </a:r>
            <a:r>
              <a:rPr lang="cs-CZ" altLang="cs-CZ" sz="2400" dirty="0">
                <a:solidFill>
                  <a:srgbClr val="FF0000"/>
                </a:solidFill>
              </a:rPr>
              <a:t>látky s vyšším obsahem jodu</a:t>
            </a:r>
            <a:r>
              <a:rPr lang="cs-CZ" altLang="cs-CZ" sz="2400" dirty="0"/>
              <a:t>.</a:t>
            </a:r>
          </a:p>
          <a:p>
            <a:pPr eaLnBrk="1" hangingPunct="1">
              <a:lnSpc>
                <a:spcPct val="80000"/>
              </a:lnSpc>
              <a:buFont typeface="Wingdings" panose="05000000000000000000" pitchFamily="2" charset="2"/>
              <a:buNone/>
            </a:pPr>
            <a:endParaRPr lang="cs-CZ" altLang="cs-CZ" sz="1000" dirty="0"/>
          </a:p>
          <a:p>
            <a:pPr eaLnBrk="1" hangingPunct="1">
              <a:lnSpc>
                <a:spcPct val="80000"/>
              </a:lnSpc>
              <a:buFont typeface="Wingdings" panose="05000000000000000000" pitchFamily="2" charset="2"/>
              <a:buChar char="Ø"/>
            </a:pPr>
            <a:r>
              <a:rPr lang="cs-CZ" altLang="cs-CZ" sz="2400" dirty="0"/>
              <a:t>Duté vnitřní orgány můžeme zviditelnit pomocí </a:t>
            </a:r>
            <a:r>
              <a:rPr lang="cs-CZ" altLang="cs-CZ" sz="2400" dirty="0">
                <a:solidFill>
                  <a:srgbClr val="FF0000"/>
                </a:solidFill>
              </a:rPr>
              <a:t>negativního kontrastu</a:t>
            </a:r>
            <a:r>
              <a:rPr lang="cs-CZ" altLang="cs-CZ" sz="2400" dirty="0"/>
              <a:t>. Používá se vzduch či lépe CO</a:t>
            </a:r>
            <a:r>
              <a:rPr lang="cs-CZ" altLang="cs-CZ" sz="2400" baseline="-25000" dirty="0"/>
              <a:t>2</a:t>
            </a:r>
            <a:r>
              <a:rPr lang="cs-CZ" altLang="cs-CZ" sz="2400" dirty="0"/>
              <a:t>. Dutiny jsou naplněny plynem, nafouknuty, takže se zviditelní jako struktury o velmi nízkém útlumu (střeva, peritoneum, mozkové komory).</a:t>
            </a:r>
          </a:p>
        </p:txBody>
      </p:sp>
    </p:spTree>
    <p:extLst>
      <p:ext uri="{BB962C8B-B14F-4D97-AF65-F5344CB8AC3E}">
        <p14:creationId xmlns:p14="http://schemas.microsoft.com/office/powerpoint/2010/main" val="106749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B021A4C4-7E51-4462-84F3-475BA5BA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4B6E94-BF2D-43EC-A11E-58CC1BB81E7D}"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6DB2D2E9-7643-42AD-AC29-52D33B5D7AC1}"/>
              </a:ext>
            </a:extLst>
          </p:cNvPr>
          <p:cNvSpPr>
            <a:spLocks noGrp="1" noChangeArrowheads="1"/>
          </p:cNvSpPr>
          <p:nvPr>
            <p:ph type="title"/>
          </p:nvPr>
        </p:nvSpPr>
        <p:spPr>
          <a:xfrm>
            <a:off x="4346027" y="358391"/>
            <a:ext cx="8229600" cy="654869"/>
          </a:xfrm>
        </p:spPr>
        <p:txBody>
          <a:bodyPr/>
          <a:lstStyle/>
          <a:p>
            <a:pPr algn="l" eaLnBrk="1" hangingPunct="1"/>
            <a:r>
              <a:rPr lang="cs-CZ" altLang="cs-CZ" sz="3600" b="1" dirty="0">
                <a:solidFill>
                  <a:srgbClr val="0000DC"/>
                </a:solidFill>
              </a:rPr>
              <a:t>Pozitivní a negativní kontrast</a:t>
            </a:r>
          </a:p>
        </p:txBody>
      </p:sp>
      <p:pic>
        <p:nvPicPr>
          <p:cNvPr id="55300" name="Picture 8" descr="ct215a1">
            <a:hlinkClick r:id="rId3"/>
            <a:extLst>
              <a:ext uri="{FF2B5EF4-FFF2-40B4-BE49-F238E27FC236}">
                <a16:creationId xmlns:a16="http://schemas.microsoft.com/office/drawing/2014/main" id="{8B7615E9-81D2-4654-AC62-AC95A8E5D8B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43475" y="1268413"/>
            <a:ext cx="2471738" cy="2667000"/>
          </a:xfrm>
        </p:spPr>
      </p:pic>
      <p:pic>
        <p:nvPicPr>
          <p:cNvPr id="55301" name="Picture 5" descr="ct199b2">
            <a:extLst>
              <a:ext uri="{FF2B5EF4-FFF2-40B4-BE49-F238E27FC236}">
                <a16:creationId xmlns:a16="http://schemas.microsoft.com/office/drawing/2014/main" id="{630F912C-9B03-4951-8EC9-0F4F9296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247" y="204294"/>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65B6DD87-0677-4E21-BE88-7A2261A4E2CA}"/>
              </a:ext>
            </a:extLst>
          </p:cNvPr>
          <p:cNvSpPr txBox="1">
            <a:spLocks noChangeArrowheads="1"/>
          </p:cNvSpPr>
          <p:nvPr/>
        </p:nvSpPr>
        <p:spPr bwMode="auto">
          <a:xfrm>
            <a:off x="666000" y="3921003"/>
            <a:ext cx="406819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Kontrastní snímek apendixu – divertikulóza – kombinace pozitivního a negativního kontrastu, světlá místa ukazují na přítomnost síranu barnatého. Na apendixu vidíme keříčkovitý divertikl. Kontury střev jsou viditelné díky přítomnosti plynu (negativní kontrast).</a:t>
            </a:r>
            <a:r>
              <a:rPr lang="cs-CZ" altLang="cs-CZ" sz="2000" dirty="0"/>
              <a:t> </a:t>
            </a:r>
            <a:r>
              <a:rPr lang="cs-CZ" altLang="cs-CZ" sz="1200" dirty="0"/>
              <a:t>http://www.uhrad.com/ctarc/ct199b2.jpg</a:t>
            </a:r>
          </a:p>
        </p:txBody>
      </p:sp>
      <p:sp>
        <p:nvSpPr>
          <p:cNvPr id="55303" name="Text Box 10">
            <a:extLst>
              <a:ext uri="{FF2B5EF4-FFF2-40B4-BE49-F238E27FC236}">
                <a16:creationId xmlns:a16="http://schemas.microsoft.com/office/drawing/2014/main" id="{BFDBCAD6-B585-4274-9262-E0B7CF16960D}"/>
              </a:ext>
            </a:extLst>
          </p:cNvPr>
          <p:cNvSpPr txBox="1">
            <a:spLocks noChangeArrowheads="1"/>
          </p:cNvSpPr>
          <p:nvPr/>
        </p:nvSpPr>
        <p:spPr bwMode="auto">
          <a:xfrm>
            <a:off x="4872039" y="4005263"/>
            <a:ext cx="2592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Podkovovitá ledvina – pozitivní kontrast. Při pozorném pohledu nám neuniknou močovody. </a:t>
            </a:r>
            <a:r>
              <a:rPr lang="cs-CZ" altLang="cs-CZ" sz="1200" dirty="0"/>
              <a:t>http://www.uhrad.com/ctarc/ct215a2.jpg</a:t>
            </a:r>
          </a:p>
        </p:txBody>
      </p:sp>
      <p:pic>
        <p:nvPicPr>
          <p:cNvPr id="55304" name="Picture 12" descr="k42">
            <a:extLst>
              <a:ext uri="{FF2B5EF4-FFF2-40B4-BE49-F238E27FC236}">
                <a16:creationId xmlns:a16="http://schemas.microsoft.com/office/drawing/2014/main" id="{3E310C27-58FD-419B-AE46-CC4C9A64B738}"/>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62345" y="1013260"/>
            <a:ext cx="2640013" cy="3816350"/>
          </a:xfrm>
          <a:noFill/>
        </p:spPr>
      </p:pic>
      <p:sp>
        <p:nvSpPr>
          <p:cNvPr id="55305" name="Text Box 14">
            <a:extLst>
              <a:ext uri="{FF2B5EF4-FFF2-40B4-BE49-F238E27FC236}">
                <a16:creationId xmlns:a16="http://schemas.microsoft.com/office/drawing/2014/main" id="{62139E2A-43EE-49CA-A7BA-CF2D4E1956A4}"/>
              </a:ext>
            </a:extLst>
          </p:cNvPr>
          <p:cNvSpPr txBox="1">
            <a:spLocks noChangeArrowheads="1"/>
          </p:cNvSpPr>
          <p:nvPr/>
        </p:nvSpPr>
        <p:spPr bwMode="auto">
          <a:xfrm>
            <a:off x="7602275" y="5084763"/>
            <a:ext cx="4484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Pneumoencefalogram</a:t>
            </a:r>
            <a:r>
              <a:rPr lang="cs-CZ" altLang="cs-CZ" sz="1800" dirty="0"/>
              <a:t> – negativní kontrast – historie medicíny. Motýlkovitý útvar je zobrazením mozkových komor, ve kterých se nachází vzduch místo </a:t>
            </a:r>
            <a:r>
              <a:rPr lang="cs-CZ" altLang="cs-CZ" sz="1800" dirty="0" err="1"/>
              <a:t>likvoru</a:t>
            </a:r>
            <a:r>
              <a:rPr lang="cs-CZ" altLang="cs-CZ" sz="1800" dirty="0"/>
              <a:t>.</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43777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1A2032D3-7D8F-4FF4-9905-21450E7585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715D13-62EF-4C76-A04E-2939E043431E}"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36141FCE-75E6-4463-AE12-03B87054D922}"/>
              </a:ext>
            </a:extLst>
          </p:cNvPr>
          <p:cNvSpPr>
            <a:spLocks noGrp="1" noChangeArrowheads="1"/>
          </p:cNvSpPr>
          <p:nvPr>
            <p:ph type="title"/>
          </p:nvPr>
        </p:nvSpPr>
        <p:spPr>
          <a:xfrm>
            <a:off x="1992312" y="476250"/>
            <a:ext cx="9211716" cy="922338"/>
          </a:xfrm>
          <a:noFill/>
          <a:ln w="38100" cmpd="dbl">
            <a:noFill/>
            <a:miter lim="800000"/>
            <a:headEnd/>
            <a:tailEnd/>
          </a:ln>
        </p:spPr>
        <p:txBody>
          <a:bodyPr/>
          <a:lstStyle/>
          <a:p>
            <a:pPr algn="l" eaLnBrk="1" hangingPunct="1"/>
            <a:r>
              <a:rPr lang="cs-CZ" altLang="cs-CZ" b="1" dirty="0"/>
              <a:t>Příklady </a:t>
            </a:r>
            <a:r>
              <a:rPr lang="cs-CZ" altLang="cs-CZ" b="1" dirty="0" err="1"/>
              <a:t>rtg</a:t>
            </a:r>
            <a:r>
              <a:rPr lang="cs-CZ" altLang="cs-CZ" b="1" dirty="0"/>
              <a:t> zařízení pro zvláštní účely</a:t>
            </a:r>
            <a:endParaRPr lang="en-GB" altLang="cs-CZ" b="1" dirty="0"/>
          </a:p>
        </p:txBody>
      </p:sp>
      <p:sp>
        <p:nvSpPr>
          <p:cNvPr id="57348" name="Rectangle 3">
            <a:extLst>
              <a:ext uri="{FF2B5EF4-FFF2-40B4-BE49-F238E27FC236}">
                <a16:creationId xmlns:a16="http://schemas.microsoft.com/office/drawing/2014/main" id="{E0BA4A90-920A-412C-9B8C-22A9010B398D}"/>
              </a:ext>
            </a:extLst>
          </p:cNvPr>
          <p:cNvSpPr>
            <a:spLocks noGrp="1" noChangeArrowheads="1"/>
          </p:cNvSpPr>
          <p:nvPr>
            <p:ph type="body" idx="1"/>
          </p:nvPr>
        </p:nvSpPr>
        <p:spPr>
          <a:xfrm>
            <a:off x="1992312" y="2133600"/>
            <a:ext cx="9211715" cy="3816350"/>
          </a:xfrm>
        </p:spPr>
        <p:txBody>
          <a:bodyPr/>
          <a:lstStyle/>
          <a:p>
            <a:pPr eaLnBrk="1" hangingPunct="1">
              <a:lnSpc>
                <a:spcPct val="90000"/>
              </a:lnSpc>
              <a:buFont typeface="Wingdings" panose="05000000000000000000" pitchFamily="2" charset="2"/>
              <a:buChar char="Ø"/>
            </a:pPr>
            <a:r>
              <a:rPr lang="cs-CZ" altLang="cs-CZ" sz="3200" dirty="0"/>
              <a:t>Zubní rentgenové přístroje</a:t>
            </a:r>
            <a:r>
              <a:rPr lang="en-GB" altLang="cs-CZ" sz="3200" dirty="0"/>
              <a:t>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en-US" altLang="cs-CZ" sz="3200" dirty="0" err="1"/>
              <a:t>Mammogra</a:t>
            </a:r>
            <a:r>
              <a:rPr lang="cs-CZ" altLang="cs-CZ" sz="3200" dirty="0"/>
              <a:t>fy</a:t>
            </a:r>
            <a:endParaRPr lang="en-US"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cs-CZ" altLang="cs-CZ" sz="3200" dirty="0"/>
              <a:t>Přístroje pro a</a:t>
            </a:r>
            <a:r>
              <a:rPr lang="en-GB" altLang="cs-CZ" sz="3200" dirty="0" err="1"/>
              <a:t>ngiogra</a:t>
            </a:r>
            <a:r>
              <a:rPr lang="cs-CZ" altLang="cs-CZ" sz="3200" dirty="0" err="1"/>
              <a:t>fii</a:t>
            </a:r>
            <a:r>
              <a:rPr lang="en-GB" altLang="cs-CZ" sz="3200" dirty="0"/>
              <a:t> (</a:t>
            </a:r>
            <a:r>
              <a:rPr lang="cs-CZ" altLang="cs-CZ" sz="3200" dirty="0"/>
              <a:t>systémy pro odčítání obrazů</a:t>
            </a:r>
            <a:r>
              <a:rPr lang="en-GB" altLang="cs-CZ" sz="3200" dirty="0"/>
              <a:t>, </a:t>
            </a:r>
            <a:r>
              <a:rPr lang="cs-CZ" altLang="cs-CZ" sz="3200" dirty="0"/>
              <a:t>dříve založené na zesilovačích obrazu, nyní většinou využívají digitální snímače</a:t>
            </a:r>
            <a:r>
              <a:rPr lang="en-GB" altLang="cs-CZ" sz="3200" dirty="0"/>
              <a:t>)</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3865107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B1B19E10-8CAB-4074-80B2-FB21044F8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AA19EF-8F48-4179-91F9-25C29DEE3A0D}"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332255C2-96A1-4455-9C15-73B39138BF9E}"/>
              </a:ext>
            </a:extLst>
          </p:cNvPr>
          <p:cNvSpPr>
            <a:spLocks noGrp="1" noChangeArrowheads="1"/>
          </p:cNvSpPr>
          <p:nvPr>
            <p:ph type="title"/>
          </p:nvPr>
        </p:nvSpPr>
        <p:spPr>
          <a:xfrm>
            <a:off x="1703388" y="404814"/>
            <a:ext cx="9647784" cy="503237"/>
          </a:xfrm>
        </p:spPr>
        <p:txBody>
          <a:bodyPr/>
          <a:lstStyle/>
          <a:p>
            <a:pPr algn="l" eaLnBrk="1" hangingPunct="1"/>
            <a:r>
              <a:rPr lang="cs-CZ" altLang="cs-CZ" sz="3600" b="1" dirty="0">
                <a:solidFill>
                  <a:srgbClr val="0000DC"/>
                </a:solidFill>
              </a:rPr>
              <a:t>Rentgenové přístroje v zubním lékařství</a:t>
            </a:r>
            <a:endParaRPr lang="en-GB" altLang="cs-CZ" sz="3600" b="1" dirty="0">
              <a:solidFill>
                <a:srgbClr val="0000DC"/>
              </a:solidFill>
            </a:endParaRPr>
          </a:p>
        </p:txBody>
      </p:sp>
      <p:pic>
        <p:nvPicPr>
          <p:cNvPr id="59396" name="Picture 8" descr="9000 control photo">
            <a:extLst>
              <a:ext uri="{FF2B5EF4-FFF2-40B4-BE49-F238E27FC236}">
                <a16:creationId xmlns:a16="http://schemas.microsoft.com/office/drawing/2014/main" id="{96258525-0BF1-4021-BAD7-35CC1FE1B3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5639" y="1123951"/>
            <a:ext cx="2195513" cy="3240087"/>
          </a:xfrm>
          <a:noFill/>
        </p:spPr>
      </p:pic>
      <p:pic>
        <p:nvPicPr>
          <p:cNvPr id="59397" name="Picture 11" descr="standard pan film">
            <a:extLst>
              <a:ext uri="{FF2B5EF4-FFF2-40B4-BE49-F238E27FC236}">
                <a16:creationId xmlns:a16="http://schemas.microsoft.com/office/drawing/2014/main" id="{3F33BCFE-E0C4-45E4-9791-19F3B8EDA13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047039" y="1125539"/>
            <a:ext cx="2801938" cy="3240087"/>
          </a:xfrm>
          <a:noFill/>
        </p:spPr>
      </p:pic>
      <p:pic>
        <p:nvPicPr>
          <p:cNvPr id="59398" name="Picture 5" descr="7651m.jpg (126516 bytes)">
            <a:extLst>
              <a:ext uri="{FF2B5EF4-FFF2-40B4-BE49-F238E27FC236}">
                <a16:creationId xmlns:a16="http://schemas.microsoft.com/office/drawing/2014/main" id="{8A3536CC-52E7-491B-AEFE-C9FCEA8A0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89A1DFB0-C047-46A8-9284-BFABCB7FBABA}"/>
              </a:ext>
            </a:extLst>
          </p:cNvPr>
          <p:cNvSpPr txBox="1">
            <a:spLocks noChangeArrowheads="1"/>
          </p:cNvSpPr>
          <p:nvPr/>
        </p:nvSpPr>
        <p:spPr bwMode="auto">
          <a:xfrm>
            <a:off x="4224339" y="6021389"/>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DFBA56FA-04FD-4F66-82F9-24702BAC5595}"/>
              </a:ext>
            </a:extLst>
          </p:cNvPr>
          <p:cNvSpPr txBox="1">
            <a:spLocks noChangeArrowheads="1"/>
          </p:cNvSpPr>
          <p:nvPr/>
        </p:nvSpPr>
        <p:spPr bwMode="auto">
          <a:xfrm>
            <a:off x="6743701" y="4581526"/>
            <a:ext cx="3457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b="1"/>
              <a:t>Panoramatické snímky získané pomocí OPG - ortopantomografu</a:t>
            </a:r>
            <a:r>
              <a:rPr lang="cs-CZ" altLang="cs-CZ" sz="1200"/>
              <a:t> http://www.gendexxray.com/orthoralix-9000.htm</a:t>
            </a:r>
          </a:p>
        </p:txBody>
      </p:sp>
      <p:pic>
        <p:nvPicPr>
          <p:cNvPr id="59401" name="Picture 14" descr="3leftbott">
            <a:extLst>
              <a:ext uri="{FF2B5EF4-FFF2-40B4-BE49-F238E27FC236}">
                <a16:creationId xmlns:a16="http://schemas.microsoft.com/office/drawing/2014/main" id="{98BB1013-277C-452B-8590-0BEA20DDBFDA}"/>
              </a:ext>
            </a:extLst>
          </p:cNvPr>
          <p:cNvPicPr>
            <a:picLocks noGrp="1" noChangeAspect="1" noChangeArrowheads="1"/>
          </p:cNvPicPr>
          <p:nvPr>
            <p:ph sz="quarter" idx="3"/>
          </p:nvPr>
        </p:nvPicPr>
        <p:blipFill>
          <a:blip r:embed="rId6">
            <a:grayscl/>
            <a:extLst>
              <a:ext uri="{28A0092B-C50C-407E-A947-70E740481C1C}">
                <a14:useLocalDpi xmlns:a14="http://schemas.microsoft.com/office/drawing/2010/main" val="0"/>
              </a:ext>
            </a:extLst>
          </a:blip>
          <a:srcRect/>
          <a:stretch>
            <a:fillRect/>
          </a:stretch>
        </p:blipFill>
        <p:spPr>
          <a:xfrm>
            <a:off x="1992314" y="4437064"/>
            <a:ext cx="1482725" cy="2205037"/>
          </a:xfrm>
          <a:noFill/>
        </p:spPr>
      </p:pic>
      <p:sp>
        <p:nvSpPr>
          <p:cNvPr id="59402" name="Text Box 2">
            <a:extLst>
              <a:ext uri="{FF2B5EF4-FFF2-40B4-BE49-F238E27FC236}">
                <a16:creationId xmlns:a16="http://schemas.microsoft.com/office/drawing/2014/main" id="{B5F7767A-5B11-4201-B1AE-DB19A9F5D7DB}"/>
              </a:ext>
            </a:extLst>
          </p:cNvPr>
          <p:cNvSpPr txBox="1">
            <a:spLocks noChangeArrowheads="1"/>
          </p:cNvSpPr>
          <p:nvPr/>
        </p:nvSpPr>
        <p:spPr bwMode="auto">
          <a:xfrm>
            <a:off x="3648076" y="5013325"/>
            <a:ext cx="2087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a:t>Snímek zubního implantátu</a:t>
            </a:r>
            <a:endParaRPr lang="en-GB" altLang="cs-CZ" sz="1800" b="1"/>
          </a:p>
        </p:txBody>
      </p:sp>
    </p:spTree>
    <p:extLst>
      <p:ext uri="{BB962C8B-B14F-4D97-AF65-F5344CB8AC3E}">
        <p14:creationId xmlns:p14="http://schemas.microsoft.com/office/powerpoint/2010/main" val="14888143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35EEB23A-9EA5-48C6-ABDB-1752FA79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77697-22BF-4111-B865-C3DDDB3DC7B6}"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D0B8087A-6F7A-484A-A027-63D99514267C}"/>
              </a:ext>
            </a:extLst>
          </p:cNvPr>
          <p:cNvSpPr>
            <a:spLocks noGrp="1" noChangeArrowheads="1"/>
          </p:cNvSpPr>
          <p:nvPr>
            <p:ph type="title"/>
          </p:nvPr>
        </p:nvSpPr>
        <p:spPr>
          <a:xfrm>
            <a:off x="4440238" y="620714"/>
            <a:ext cx="3097212" cy="503237"/>
          </a:xfrm>
        </p:spPr>
        <p:txBody>
          <a:bodyPr/>
          <a:lstStyle/>
          <a:p>
            <a:pPr algn="l" eaLnBrk="1" hangingPunct="1"/>
            <a:r>
              <a:rPr lang="cs-CZ" altLang="cs-CZ" sz="3600" b="1" dirty="0" err="1"/>
              <a:t>Mammografie</a:t>
            </a:r>
            <a:endParaRPr lang="en-GB" altLang="cs-CZ" sz="3600" b="1" dirty="0"/>
          </a:p>
        </p:txBody>
      </p:sp>
      <p:pic>
        <p:nvPicPr>
          <p:cNvPr id="61444" name="Picture 9" descr="Image:Mammogram.jpg">
            <a:extLst>
              <a:ext uri="{FF2B5EF4-FFF2-40B4-BE49-F238E27FC236}">
                <a16:creationId xmlns:a16="http://schemas.microsoft.com/office/drawing/2014/main" id="{26ACF37E-DC51-4959-97DB-C9BA852A40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12" y="1268414"/>
            <a:ext cx="5002031" cy="3324607"/>
          </a:xfrm>
          <a:noFill/>
        </p:spPr>
      </p:pic>
      <p:sp>
        <p:nvSpPr>
          <p:cNvPr id="61445" name="Text Box 11">
            <a:extLst>
              <a:ext uri="{FF2B5EF4-FFF2-40B4-BE49-F238E27FC236}">
                <a16:creationId xmlns:a16="http://schemas.microsoft.com/office/drawing/2014/main" id="{8F047DEE-0B01-4452-AF7A-47D7FF4215E5}"/>
              </a:ext>
            </a:extLst>
          </p:cNvPr>
          <p:cNvSpPr txBox="1">
            <a:spLocks noChangeArrowheads="1"/>
          </p:cNvSpPr>
          <p:nvPr/>
        </p:nvSpPr>
        <p:spPr bwMode="auto">
          <a:xfrm>
            <a:off x="1030015" y="4939425"/>
            <a:ext cx="10594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err="1"/>
              <a:t>Mammografie</a:t>
            </a:r>
            <a:r>
              <a:rPr lang="cs-CZ" altLang="cs-CZ" sz="2000" b="1" dirty="0"/>
              <a:t> </a:t>
            </a:r>
            <a:r>
              <a:rPr lang="cs-CZ" altLang="cs-CZ" sz="2000" dirty="0"/>
              <a:t>je postup využívající nízké dávky rentgenového záření (obvykle kolem 0,1 až 0,2 </a:t>
            </a:r>
            <a:r>
              <a:rPr lang="cs-CZ" altLang="cs-CZ" sz="2000" dirty="0" err="1"/>
              <a:t>mSv</a:t>
            </a:r>
            <a:r>
              <a:rPr lang="cs-CZ" altLang="cs-CZ" sz="2000" dirty="0"/>
              <a:t>) pro vyšetření prsů, zejména hledání různých druhů nádorů a cyst. V některých zemích je pravidelná (jednou za 1 až 5 roků) </a:t>
            </a:r>
            <a:r>
              <a:rPr lang="cs-CZ" altLang="cs-CZ" sz="2000" dirty="0" err="1"/>
              <a:t>mammografie</a:t>
            </a:r>
            <a:r>
              <a:rPr lang="cs-CZ" altLang="cs-CZ" sz="2000" dirty="0"/>
              <a:t> u starších žen podporována jako screeningová metoda pro včasnou diagnostiku rakoviny prsu. Používá se záření o nízké frekvenci (energii), jehož zdrojem je molybdenová nebo beryliová anoda rentgenky..</a:t>
            </a:r>
          </a:p>
        </p:txBody>
      </p:sp>
    </p:spTree>
    <p:extLst>
      <p:ext uri="{BB962C8B-B14F-4D97-AF65-F5344CB8AC3E}">
        <p14:creationId xmlns:p14="http://schemas.microsoft.com/office/powerpoint/2010/main" val="8678329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812817EC-B8FE-41DA-8F04-5B06D441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1EABD-C137-46F5-AC17-64A53F7F7502}"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C615F91-BE11-4B72-A16C-4488E4905D58}"/>
              </a:ext>
            </a:extLst>
          </p:cNvPr>
          <p:cNvSpPr>
            <a:spLocks noGrp="1" noChangeArrowheads="1"/>
          </p:cNvSpPr>
          <p:nvPr>
            <p:ph type="title"/>
          </p:nvPr>
        </p:nvSpPr>
        <p:spPr>
          <a:xfrm>
            <a:off x="1524001" y="333375"/>
            <a:ext cx="5915025" cy="1143000"/>
          </a:xfrm>
        </p:spPr>
        <p:txBody>
          <a:bodyPr/>
          <a:lstStyle/>
          <a:p>
            <a:pPr eaLnBrk="1" hangingPunct="1"/>
            <a:r>
              <a:rPr lang="cs-CZ" altLang="cs-CZ" b="1" dirty="0">
                <a:solidFill>
                  <a:srgbClr val="0000DC"/>
                </a:solidFill>
              </a:rPr>
              <a:t>Obsah přednášky</a:t>
            </a:r>
            <a:endParaRPr lang="en-GB" altLang="cs-CZ" b="1" dirty="0">
              <a:solidFill>
                <a:srgbClr val="0000DC"/>
              </a:solidFill>
            </a:endParaRPr>
          </a:p>
        </p:txBody>
      </p:sp>
      <p:sp>
        <p:nvSpPr>
          <p:cNvPr id="272387" name="Rectangle 3">
            <a:extLst>
              <a:ext uri="{FF2B5EF4-FFF2-40B4-BE49-F238E27FC236}">
                <a16:creationId xmlns:a16="http://schemas.microsoft.com/office/drawing/2014/main" id="{B5708B71-FD19-44CF-BA16-7DC0D033685C}"/>
              </a:ext>
            </a:extLst>
          </p:cNvPr>
          <p:cNvSpPr>
            <a:spLocks noGrp="1" noChangeArrowheads="1"/>
          </p:cNvSpPr>
          <p:nvPr>
            <p:ph type="body" idx="1"/>
          </p:nvPr>
        </p:nvSpPr>
        <p:spPr>
          <a:xfrm>
            <a:off x="1387366" y="1600201"/>
            <a:ext cx="9648496" cy="4708525"/>
          </a:xfrm>
          <a:noFill/>
          <a:ln w="38100" cmpd="dbl">
            <a:noFill/>
            <a:miter lim="800000"/>
            <a:headEnd/>
            <a:tailEnd/>
          </a:ln>
        </p:spPr>
        <p:txBody>
          <a:bodyPr/>
          <a:lstStyle/>
          <a:p>
            <a:pPr eaLnBrk="1" hangingPunct="1">
              <a:buFont typeface="Wingdings" panose="05000000000000000000" pitchFamily="2" charset="2"/>
              <a:buChar char="Ø"/>
            </a:pPr>
            <a:r>
              <a:rPr lang="cs-CZ" altLang="cs-CZ" sz="3200" dirty="0"/>
              <a:t>Projekční rentgenová zařízení</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Vznik obrazu</a:t>
            </a:r>
          </a:p>
          <a:p>
            <a:pPr eaLnBrk="1" hangingPunct="1">
              <a:buFont typeface="Wingdings" panose="05000000000000000000" pitchFamily="2" charset="2"/>
              <a:buChar char="Ø"/>
            </a:pPr>
            <a:endParaRPr lang="en-US" altLang="cs-CZ" sz="3200" dirty="0"/>
          </a:p>
          <a:p>
            <a:pPr eaLnBrk="1" hangingPunct="1">
              <a:buFont typeface="Wingdings" panose="05000000000000000000" pitchFamily="2" charset="2"/>
              <a:buChar char="Ø"/>
            </a:pPr>
            <a:r>
              <a:rPr lang="cs-CZ" altLang="cs-CZ" sz="3200" dirty="0"/>
              <a:t>Projekční rentgenová zařízení pro zvláštní účely</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en-US" altLang="cs-CZ" sz="3200" dirty="0"/>
              <a:t>CT</a:t>
            </a:r>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Dávky záření a zdravotní rizika</a:t>
            </a:r>
            <a:endParaRPr lang="en-US" altLang="cs-CZ" sz="3200" dirty="0"/>
          </a:p>
        </p:txBody>
      </p:sp>
    </p:spTree>
    <p:extLst>
      <p:ext uri="{BB962C8B-B14F-4D97-AF65-F5344CB8AC3E}">
        <p14:creationId xmlns:p14="http://schemas.microsoft.com/office/powerpoint/2010/main" val="53323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883C7574-0B51-4C94-8537-32645D1153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C6FAD-2B9D-4A1E-AA29-C78A8B8E5048}"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95319226-1B3C-49F7-83C8-2EFD37830136}"/>
              </a:ext>
            </a:extLst>
          </p:cNvPr>
          <p:cNvSpPr>
            <a:spLocks noGrp="1" noChangeArrowheads="1"/>
          </p:cNvSpPr>
          <p:nvPr>
            <p:ph type="title"/>
          </p:nvPr>
        </p:nvSpPr>
        <p:spPr>
          <a:xfrm>
            <a:off x="1981199" y="274639"/>
            <a:ext cx="8833945" cy="922337"/>
          </a:xfrm>
        </p:spPr>
        <p:txBody>
          <a:bodyPr/>
          <a:lstStyle/>
          <a:p>
            <a:pPr algn="l" eaLnBrk="1" hangingPunct="1"/>
            <a:r>
              <a:rPr lang="cs-CZ" altLang="cs-CZ" sz="3600" b="1" dirty="0">
                <a:solidFill>
                  <a:srgbClr val="0000DC"/>
                </a:solidFill>
              </a:rPr>
              <a:t>Digitální subtrakční angiografie</a:t>
            </a:r>
          </a:p>
        </p:txBody>
      </p:sp>
      <p:pic>
        <p:nvPicPr>
          <p:cNvPr id="63492" name="Picture 5" descr="ia_dsa">
            <a:extLst>
              <a:ext uri="{FF2B5EF4-FFF2-40B4-BE49-F238E27FC236}">
                <a16:creationId xmlns:a16="http://schemas.microsoft.com/office/drawing/2014/main" id="{210CA8AD-7746-4A5A-A5CE-FC6F389D9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49" y="1097842"/>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141ACD63-CBCF-4122-B730-49348909417B}"/>
              </a:ext>
            </a:extLst>
          </p:cNvPr>
          <p:cNvSpPr txBox="1">
            <a:spLocks noChangeArrowheads="1"/>
          </p:cNvSpPr>
          <p:nvPr/>
        </p:nvSpPr>
        <p:spPr bwMode="auto">
          <a:xfrm>
            <a:off x="2022475" y="6557062"/>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3B2C0DB2-170F-4403-8D36-A046F71885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12025" y="1097841"/>
            <a:ext cx="3186113" cy="4248150"/>
          </a:xfrm>
          <a:noFill/>
        </p:spPr>
      </p:pic>
      <p:sp>
        <p:nvSpPr>
          <p:cNvPr id="2" name="TextovéPole 1">
            <a:extLst>
              <a:ext uri="{FF2B5EF4-FFF2-40B4-BE49-F238E27FC236}">
                <a16:creationId xmlns:a16="http://schemas.microsoft.com/office/drawing/2014/main" id="{A02F9134-3801-4E0E-AC99-591107949FE0}"/>
              </a:ext>
            </a:extLst>
          </p:cNvPr>
          <p:cNvSpPr txBox="1"/>
          <p:nvPr/>
        </p:nvSpPr>
        <p:spPr>
          <a:xfrm>
            <a:off x="1229710" y="5441851"/>
            <a:ext cx="9995338" cy="1200329"/>
          </a:xfrm>
          <a:prstGeom prst="rect">
            <a:avLst/>
          </a:prstGeom>
          <a:noFill/>
        </p:spPr>
        <p:txBody>
          <a:bodyPr wrap="square" rtlCol="0">
            <a:spAutoFit/>
          </a:bodyPr>
          <a:lstStyle/>
          <a:p>
            <a:r>
              <a:rPr lang="cs-CZ" sz="1800" dirty="0"/>
              <a:t>Tato metoda je založena na „odečtení“ (subtrakci) digitalizovaných obrazů téže části těla. Odčítané obrazy se od sebe liší přítomností či nepřítomností kontrastní látky. To co vidíme je pak krevní řečiště. Metoda poněkud ustoupila do pozadí s rozvojem jiných angiografických metod na bázi CT nebo MRI. </a:t>
            </a:r>
            <a:endParaRPr lang="en-GB" sz="1800" dirty="0"/>
          </a:p>
        </p:txBody>
      </p:sp>
    </p:spTree>
    <p:extLst>
      <p:ext uri="{BB962C8B-B14F-4D97-AF65-F5344CB8AC3E}">
        <p14:creationId xmlns:p14="http://schemas.microsoft.com/office/powerpoint/2010/main" val="2340013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EA9F1E1-5782-4829-8589-716E522CCF9F}"/>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9189566C-5314-4D51-A580-E6E39026AE1D}"/>
              </a:ext>
            </a:extLst>
          </p:cNvPr>
          <p:cNvSpPr>
            <a:spLocks noGrp="1"/>
          </p:cNvSpPr>
          <p:nvPr>
            <p:ph type="sldNum" sz="quarter" idx="12"/>
          </p:nvPr>
        </p:nvSpPr>
        <p:spPr/>
        <p:txBody>
          <a:bodyPr/>
          <a:lstStyle/>
          <a:p>
            <a:fld id="{032BBB9B-4120-4234-8999-5FB605A3B80C}" type="slidenum">
              <a:rPr lang="cs-CZ" altLang="cs-CZ" smtClean="0"/>
              <a:pPr/>
              <a:t>31</a:t>
            </a:fld>
            <a:endParaRPr lang="cs-CZ" altLang="cs-CZ"/>
          </a:p>
        </p:txBody>
      </p:sp>
      <p:sp>
        <p:nvSpPr>
          <p:cNvPr id="6" name="Rectangle 2">
            <a:extLst>
              <a:ext uri="{FF2B5EF4-FFF2-40B4-BE49-F238E27FC236}">
                <a16:creationId xmlns:a16="http://schemas.microsoft.com/office/drawing/2014/main" id="{8ED5287A-A6BA-4AF1-B19F-BB78D3512F73}"/>
              </a:ext>
            </a:extLst>
          </p:cNvPr>
          <p:cNvSpPr>
            <a:spLocks noGrp="1" noChangeArrowheads="1"/>
          </p:cNvSpPr>
          <p:nvPr>
            <p:ph type="title"/>
          </p:nvPr>
        </p:nvSpPr>
        <p:spPr>
          <a:xfrm>
            <a:off x="2694496" y="2383220"/>
            <a:ext cx="7153697" cy="2091560"/>
          </a:xfrm>
          <a:noFill/>
          <a:ln w="38100" cmpd="dbl">
            <a:noFill/>
            <a:miter lim="800000"/>
            <a:headEnd/>
            <a:tailEnd/>
          </a:ln>
        </p:spPr>
        <p:txBody>
          <a:bodyPr/>
          <a:lstStyle/>
          <a:p>
            <a:pPr algn="l" eaLnBrk="1" hangingPunct="1"/>
            <a:r>
              <a:rPr lang="cs-CZ" altLang="cs-CZ" b="1" dirty="0">
                <a:solidFill>
                  <a:srgbClr val="0000DC"/>
                </a:solidFill>
              </a:rPr>
              <a:t>Výpočetní tomografie – CT</a:t>
            </a:r>
            <a:br>
              <a:rPr lang="cs-CZ" altLang="cs-CZ" b="1" dirty="0">
                <a:solidFill>
                  <a:srgbClr val="0000DC"/>
                </a:solidFill>
              </a:rPr>
            </a:br>
            <a:br>
              <a:rPr lang="cs-CZ" altLang="cs-CZ" b="1" dirty="0">
                <a:solidFill>
                  <a:srgbClr val="0000DC"/>
                </a:solidFill>
              </a:rPr>
            </a:br>
            <a:r>
              <a:rPr lang="cs-CZ" altLang="cs-CZ" b="1" dirty="0">
                <a:solidFill>
                  <a:srgbClr val="0000DC"/>
                </a:solidFill>
              </a:rPr>
              <a:t> </a:t>
            </a:r>
            <a:r>
              <a:rPr lang="cs-CZ" altLang="cs-CZ" dirty="0">
                <a:solidFill>
                  <a:srgbClr val="0000DC"/>
                </a:solidFill>
              </a:rPr>
              <a:t>(</a:t>
            </a:r>
            <a:r>
              <a:rPr lang="cs-CZ" altLang="cs-CZ" dirty="0" err="1">
                <a:solidFill>
                  <a:srgbClr val="0000DC"/>
                </a:solidFill>
              </a:rPr>
              <a:t>Computed</a:t>
            </a:r>
            <a:r>
              <a:rPr lang="cs-CZ" altLang="cs-CZ" dirty="0">
                <a:solidFill>
                  <a:srgbClr val="0000DC"/>
                </a:solidFill>
              </a:rPr>
              <a:t> </a:t>
            </a:r>
            <a:r>
              <a:rPr lang="cs-CZ" altLang="cs-CZ" dirty="0" err="1">
                <a:solidFill>
                  <a:srgbClr val="0000DC"/>
                </a:solidFill>
              </a:rPr>
              <a:t>Tomography</a:t>
            </a:r>
            <a:r>
              <a:rPr lang="cs-CZ" altLang="cs-CZ" dirty="0">
                <a:solidFill>
                  <a:srgbClr val="0000DC"/>
                </a:solidFill>
              </a:rPr>
              <a:t>)</a:t>
            </a:r>
          </a:p>
        </p:txBody>
      </p:sp>
    </p:spTree>
    <p:extLst>
      <p:ext uri="{BB962C8B-B14F-4D97-AF65-F5344CB8AC3E}">
        <p14:creationId xmlns:p14="http://schemas.microsoft.com/office/powerpoint/2010/main" val="22796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D5332D5E-DBA3-49AD-BAFE-2195DF42E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295539-BCBB-47B3-99F6-A7FFC570E8CE}" type="slidenum">
              <a:rPr lang="cs-CZ" altLang="cs-CZ" sz="1400"/>
              <a:pPr>
                <a:spcBef>
                  <a:spcPct val="0"/>
                </a:spcBef>
                <a:buFontTx/>
                <a:buNone/>
              </a:pPr>
              <a:t>32</a:t>
            </a:fld>
            <a:endParaRPr lang="cs-CZ" altLang="cs-CZ" sz="1400"/>
          </a:p>
        </p:txBody>
      </p:sp>
      <p:sp>
        <p:nvSpPr>
          <p:cNvPr id="65539" name="Rectangle 2">
            <a:extLst>
              <a:ext uri="{FF2B5EF4-FFF2-40B4-BE49-F238E27FC236}">
                <a16:creationId xmlns:a16="http://schemas.microsoft.com/office/drawing/2014/main" id="{979D59ED-B129-4169-B1B4-0AA6D9190FAC}"/>
              </a:ext>
            </a:extLst>
          </p:cNvPr>
          <p:cNvSpPr>
            <a:spLocks noGrp="1" noChangeArrowheads="1"/>
          </p:cNvSpPr>
          <p:nvPr>
            <p:ph type="title"/>
          </p:nvPr>
        </p:nvSpPr>
        <p:spPr>
          <a:xfrm>
            <a:off x="1981200" y="476249"/>
            <a:ext cx="8697310" cy="1131833"/>
          </a:xfrm>
          <a:noFill/>
          <a:ln w="38100" cmpd="dbl">
            <a:noFill/>
            <a:miter lim="800000"/>
            <a:headEnd/>
            <a:tailEnd/>
          </a:ln>
        </p:spPr>
        <p:txBody>
          <a:bodyPr/>
          <a:lstStyle/>
          <a:p>
            <a:pPr algn="l" eaLnBrk="1" hangingPunct="1"/>
            <a:r>
              <a:rPr lang="cs-CZ" altLang="cs-CZ" sz="3600" b="1" dirty="0">
                <a:solidFill>
                  <a:srgbClr val="0000DC"/>
                </a:solidFill>
              </a:rPr>
              <a:t>Výpočetní tomografie – CT</a:t>
            </a:r>
            <a:br>
              <a:rPr lang="cs-CZ" altLang="cs-CZ" sz="3600" b="1" dirty="0">
                <a:solidFill>
                  <a:srgbClr val="0000DC"/>
                </a:solidFill>
              </a:rPr>
            </a:br>
            <a:r>
              <a:rPr lang="cs-CZ" altLang="cs-CZ" sz="2800" b="1" dirty="0">
                <a:solidFill>
                  <a:srgbClr val="0000DC"/>
                </a:solidFill>
              </a:rPr>
              <a:t> </a:t>
            </a:r>
            <a:r>
              <a:rPr lang="cs-CZ" altLang="cs-CZ" sz="2800" dirty="0">
                <a:solidFill>
                  <a:srgbClr val="0000DC"/>
                </a:solidFill>
              </a:rPr>
              <a:t>(</a:t>
            </a:r>
            <a:r>
              <a:rPr lang="cs-CZ" altLang="cs-CZ" sz="2800" dirty="0" err="1">
                <a:solidFill>
                  <a:srgbClr val="0000DC"/>
                </a:solidFill>
              </a:rPr>
              <a:t>Computed</a:t>
            </a:r>
            <a:r>
              <a:rPr lang="cs-CZ" altLang="cs-CZ" sz="2800" dirty="0">
                <a:solidFill>
                  <a:srgbClr val="0000DC"/>
                </a:solidFill>
              </a:rPr>
              <a:t> </a:t>
            </a:r>
            <a:r>
              <a:rPr lang="cs-CZ" altLang="cs-CZ" sz="2800" dirty="0" err="1">
                <a:solidFill>
                  <a:srgbClr val="0000DC"/>
                </a:solidFill>
              </a:rPr>
              <a:t>Tomography</a:t>
            </a:r>
            <a:r>
              <a:rPr lang="cs-CZ" altLang="cs-CZ" sz="2800" dirty="0">
                <a:solidFill>
                  <a:srgbClr val="0000DC"/>
                </a:solidFill>
              </a:rPr>
              <a:t>)</a:t>
            </a:r>
          </a:p>
        </p:txBody>
      </p:sp>
      <p:sp>
        <p:nvSpPr>
          <p:cNvPr id="65540" name="Rectangle 3">
            <a:extLst>
              <a:ext uri="{FF2B5EF4-FFF2-40B4-BE49-F238E27FC236}">
                <a16:creationId xmlns:a16="http://schemas.microsoft.com/office/drawing/2014/main" id="{B7935C7F-AFA9-49AB-B259-0B08DA40BE26}"/>
              </a:ext>
            </a:extLst>
          </p:cNvPr>
          <p:cNvSpPr>
            <a:spLocks noGrp="1" noChangeArrowheads="1"/>
          </p:cNvSpPr>
          <p:nvPr>
            <p:ph type="body" sz="half" idx="1"/>
          </p:nvPr>
        </p:nvSpPr>
        <p:spPr>
          <a:xfrm>
            <a:off x="1992314" y="1412876"/>
            <a:ext cx="8686196" cy="2405063"/>
          </a:xfrm>
        </p:spPr>
        <p:txBody>
          <a:bodyPr/>
          <a:lstStyle/>
          <a:p>
            <a:pPr eaLnBrk="1" hangingPunct="1">
              <a:lnSpc>
                <a:spcPct val="90000"/>
              </a:lnSpc>
              <a:buFontTx/>
              <a:buNone/>
            </a:pPr>
            <a:endParaRPr lang="en-GB" altLang="cs-CZ" sz="2400" dirty="0"/>
          </a:p>
          <a:p>
            <a:pPr eaLnBrk="1" hangingPunct="1">
              <a:lnSpc>
                <a:spcPct val="90000"/>
              </a:lnSpc>
              <a:buFont typeface="Wingdings" panose="05000000000000000000" pitchFamily="2" charset="2"/>
              <a:buChar char="Ø"/>
            </a:pPr>
            <a:r>
              <a:rPr lang="cs-CZ" altLang="cs-CZ" sz="2400" dirty="0"/>
              <a:t>První pacient byl vyšetřen touto metodou v Londýně v r. </a:t>
            </a:r>
            <a:r>
              <a:rPr lang="en-GB" altLang="cs-CZ" sz="2400" dirty="0"/>
              <a:t>1971. </a:t>
            </a:r>
            <a:endParaRPr lang="cs-CZ" altLang="cs-CZ" sz="2400" dirty="0"/>
          </a:p>
          <a:p>
            <a:pPr eaLnBrk="1" hangingPunct="1">
              <a:lnSpc>
                <a:spcPct val="90000"/>
              </a:lnSpc>
              <a:buFont typeface="Wingdings" panose="05000000000000000000" pitchFamily="2" charset="2"/>
              <a:buNone/>
            </a:pPr>
            <a:endParaRPr lang="en-GB" altLang="cs-CZ" sz="900" dirty="0"/>
          </a:p>
          <a:p>
            <a:pPr eaLnBrk="1" hangingPunct="1">
              <a:lnSpc>
                <a:spcPct val="90000"/>
              </a:lnSpc>
              <a:buFont typeface="Wingdings" panose="05000000000000000000" pitchFamily="2" charset="2"/>
              <a:buChar char="Ø"/>
            </a:pPr>
            <a:r>
              <a:rPr lang="cs-CZ" altLang="cs-CZ" sz="2400" dirty="0"/>
              <a:t>Zařízení bylo vynalezeno anglickým fyzikem H</a:t>
            </a:r>
            <a:r>
              <a:rPr lang="en-GB" altLang="cs-CZ" sz="2400" dirty="0" err="1"/>
              <a:t>ounsfield</a:t>
            </a:r>
            <a:r>
              <a:rPr lang="cs-CZ" altLang="cs-CZ" sz="2400" dirty="0" err="1"/>
              <a:t>em</a:t>
            </a:r>
            <a:r>
              <a:rPr lang="en-GB" altLang="cs-CZ" sz="2400" dirty="0"/>
              <a:t> (</a:t>
            </a:r>
            <a:r>
              <a:rPr lang="cs-CZ" altLang="cs-CZ" sz="2400" dirty="0"/>
              <a:t>společně s Američanem </a:t>
            </a:r>
            <a:r>
              <a:rPr lang="en-GB" altLang="cs-CZ" sz="2400" dirty="0"/>
              <a:t>Cormack</a:t>
            </a:r>
            <a:r>
              <a:rPr lang="cs-CZ" altLang="cs-CZ" sz="2400" dirty="0" err="1"/>
              <a:t>em</a:t>
            </a:r>
            <a:r>
              <a:rPr lang="cs-CZ" altLang="cs-CZ" sz="2400" dirty="0"/>
              <a:t> </a:t>
            </a:r>
            <a:r>
              <a:rPr lang="en-GB" altLang="cs-CZ" sz="2400" dirty="0"/>
              <a:t> Nobel</a:t>
            </a:r>
            <a:r>
              <a:rPr lang="cs-CZ" altLang="cs-CZ" sz="2400" dirty="0"/>
              <a:t>ova cena za medicínu v r. </a:t>
            </a:r>
            <a:r>
              <a:rPr lang="en-GB" altLang="cs-CZ" sz="2400" dirty="0"/>
              <a:t>1979)</a:t>
            </a:r>
          </a:p>
        </p:txBody>
      </p:sp>
      <p:pic>
        <p:nvPicPr>
          <p:cNvPr id="65541" name="Picture 4" descr="CT scannner and X-ray table. From http://www.picker.com">
            <a:extLst>
              <a:ext uri="{FF2B5EF4-FFF2-40B4-BE49-F238E27FC236}">
                <a16:creationId xmlns:a16="http://schemas.microsoft.com/office/drawing/2014/main" id="{1F709573-B52E-4235-9590-2A961BAA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66" y="3019977"/>
            <a:ext cx="3913079" cy="3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7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BFCFCE6D-4A4C-4B8D-ABAA-78C277368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CDCB1E-6677-4BF5-9329-F45B4B747576}" type="slidenum">
              <a:rPr lang="cs-CZ" altLang="cs-CZ" sz="1400"/>
              <a:pPr>
                <a:spcBef>
                  <a:spcPct val="0"/>
                </a:spcBef>
                <a:buFontTx/>
                <a:buNone/>
              </a:pPr>
              <a:t>33</a:t>
            </a:fld>
            <a:endParaRPr lang="cs-CZ" altLang="cs-CZ" sz="1400"/>
          </a:p>
        </p:txBody>
      </p:sp>
      <p:sp>
        <p:nvSpPr>
          <p:cNvPr id="67587" name="Rectangle 2">
            <a:extLst>
              <a:ext uri="{FF2B5EF4-FFF2-40B4-BE49-F238E27FC236}">
                <a16:creationId xmlns:a16="http://schemas.microsoft.com/office/drawing/2014/main" id="{2A11599C-A23E-4536-8655-C36AEEF9B093}"/>
              </a:ext>
            </a:extLst>
          </p:cNvPr>
          <p:cNvSpPr>
            <a:spLocks noGrp="1" noChangeArrowheads="1"/>
          </p:cNvSpPr>
          <p:nvPr>
            <p:ph type="title"/>
          </p:nvPr>
        </p:nvSpPr>
        <p:spPr/>
        <p:txBody>
          <a:bodyPr/>
          <a:lstStyle/>
          <a:p>
            <a:pPr algn="l" eaLnBrk="1" hangingPunct="1"/>
            <a:r>
              <a:rPr lang="cs-CZ" altLang="cs-CZ" sz="3200" b="1"/>
              <a:t>Princip CT</a:t>
            </a:r>
          </a:p>
        </p:txBody>
      </p:sp>
      <p:sp>
        <p:nvSpPr>
          <p:cNvPr id="67588" name="Rectangle 3">
            <a:extLst>
              <a:ext uri="{FF2B5EF4-FFF2-40B4-BE49-F238E27FC236}">
                <a16:creationId xmlns:a16="http://schemas.microsoft.com/office/drawing/2014/main" id="{8F4F0B8C-019F-451A-8BBA-B13A37C9D8C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cs-CZ" altLang="cs-CZ" sz="2800"/>
              <a:t>Princip: Výpočetní tomograf je v podstatě přístroj pro měření útlumu rtg záření v jednotlivých voxelech (objemových analogiích pixelů) v tenkých plátcích tkání.</a:t>
            </a:r>
          </a:p>
          <a:p>
            <a:pPr eaLnBrk="1" hangingPunct="1">
              <a:lnSpc>
                <a:spcPct val="80000"/>
              </a:lnSpc>
              <a:buFont typeface="Wingdings" panose="05000000000000000000" pitchFamily="2" charset="2"/>
              <a:buNone/>
            </a:pPr>
            <a:endParaRPr lang="cs-CZ" altLang="cs-CZ" sz="1000"/>
          </a:p>
          <a:p>
            <a:pPr eaLnBrk="1" hangingPunct="1">
              <a:lnSpc>
                <a:spcPct val="80000"/>
              </a:lnSpc>
              <a:buFont typeface="Wingdings" panose="05000000000000000000" pitchFamily="2" charset="2"/>
              <a:buChar char="Ø"/>
            </a:pPr>
            <a:r>
              <a:rPr lang="cs-CZ" altLang="cs-CZ" sz="2800"/>
              <a:t>Metoda měření: Svazek rentgenového záření ve tvaru tenkého vějíře prochází tělem a je měřen obloukem detektorů. Toto se opakuje pod různými úhly tak dlouho, dokud se nezíská dostatek informace pro výpočet koeficientů útlumu ve voxelech odpovídajícího řezu tělem pacienta. Vypočte se „mapa“ útlumu v příčném řezu - tomogram. </a:t>
            </a:r>
          </a:p>
        </p:txBody>
      </p:sp>
    </p:spTree>
    <p:extLst>
      <p:ext uri="{BB962C8B-B14F-4D97-AF65-F5344CB8AC3E}">
        <p14:creationId xmlns:p14="http://schemas.microsoft.com/office/powerpoint/2010/main" val="206693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CF89ABC7-903B-4419-B365-E356F85B0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9E019-BE8D-4562-B884-22CD35267C5F}" type="slidenum">
              <a:rPr lang="cs-CZ" altLang="cs-CZ" sz="1400"/>
              <a:pPr>
                <a:spcBef>
                  <a:spcPct val="0"/>
                </a:spcBef>
                <a:buFontTx/>
                <a:buNone/>
              </a:pPr>
              <a:t>34</a:t>
            </a:fld>
            <a:endParaRPr lang="cs-CZ" altLang="cs-CZ" sz="1400"/>
          </a:p>
        </p:txBody>
      </p:sp>
      <p:sp>
        <p:nvSpPr>
          <p:cNvPr id="69635" name="Rectangle 2">
            <a:extLst>
              <a:ext uri="{FF2B5EF4-FFF2-40B4-BE49-F238E27FC236}">
                <a16:creationId xmlns:a16="http://schemas.microsoft.com/office/drawing/2014/main" id="{1675FA3A-A3B8-44BD-8334-17EB85E37AE5}"/>
              </a:ext>
            </a:extLst>
          </p:cNvPr>
          <p:cNvSpPr>
            <a:spLocks noGrp="1" noChangeArrowheads="1"/>
          </p:cNvSpPr>
          <p:nvPr>
            <p:ph type="title"/>
          </p:nvPr>
        </p:nvSpPr>
        <p:spPr>
          <a:xfrm>
            <a:off x="2208213" y="333375"/>
            <a:ext cx="7775576" cy="985838"/>
          </a:xfrm>
        </p:spPr>
        <p:txBody>
          <a:bodyPr/>
          <a:lstStyle/>
          <a:p>
            <a:pPr algn="l" eaLnBrk="1" hangingPunct="1"/>
            <a:r>
              <a:rPr lang="cs-CZ" altLang="cs-CZ" sz="3600" b="1" dirty="0">
                <a:solidFill>
                  <a:srgbClr val="0000DC"/>
                </a:solidFill>
              </a:rPr>
              <a:t>Příklady výpočetních tomogramů </a:t>
            </a:r>
            <a:endParaRPr lang="en-GB" altLang="cs-CZ" sz="3600" b="1" dirty="0">
              <a:solidFill>
                <a:srgbClr val="0000DC"/>
              </a:solidFill>
            </a:endParaRPr>
          </a:p>
        </p:txBody>
      </p:sp>
      <p:sp>
        <p:nvSpPr>
          <p:cNvPr id="69636" name="Text Box 5">
            <a:extLst>
              <a:ext uri="{FF2B5EF4-FFF2-40B4-BE49-F238E27FC236}">
                <a16:creationId xmlns:a16="http://schemas.microsoft.com/office/drawing/2014/main" id="{244236C8-23DD-4996-8491-D9FC937C73D0}"/>
              </a:ext>
            </a:extLst>
          </p:cNvPr>
          <p:cNvSpPr txBox="1">
            <a:spLocks noChangeArrowheads="1"/>
          </p:cNvSpPr>
          <p:nvPr/>
        </p:nvSpPr>
        <p:spPr bwMode="auto">
          <a:xfrm>
            <a:off x="1919289" y="5732464"/>
            <a:ext cx="33115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Metastatické léze v mozku</a:t>
            </a:r>
          </a:p>
          <a:p>
            <a:pPr eaLnBrk="1" hangingPunct="1">
              <a:spcBef>
                <a:spcPct val="50000"/>
              </a:spcBef>
              <a:buFontTx/>
              <a:buNone/>
            </a:pPr>
            <a:r>
              <a:rPr lang="cs-CZ" altLang="cs-CZ" sz="1200"/>
              <a:t>http://www.mc.vanderbilt.edu/vumcdept/emergency/mayxr3.html</a:t>
            </a:r>
          </a:p>
        </p:txBody>
      </p:sp>
      <p:pic>
        <p:nvPicPr>
          <p:cNvPr id="69637" name="Picture 6" descr="apr7xr1a">
            <a:extLst>
              <a:ext uri="{FF2B5EF4-FFF2-40B4-BE49-F238E27FC236}">
                <a16:creationId xmlns:a16="http://schemas.microsoft.com/office/drawing/2014/main" id="{0186FE3E-3673-4A31-A743-A62FE3798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484313"/>
            <a:ext cx="4103687" cy="3225800"/>
          </a:xfrm>
          <a:noFill/>
        </p:spPr>
      </p:pic>
      <p:sp>
        <p:nvSpPr>
          <p:cNvPr id="69638" name="Text Box 7">
            <a:extLst>
              <a:ext uri="{FF2B5EF4-FFF2-40B4-BE49-F238E27FC236}">
                <a16:creationId xmlns:a16="http://schemas.microsoft.com/office/drawing/2014/main" id="{88FF19EA-ADC6-45B5-A070-1388DE014D59}"/>
              </a:ext>
            </a:extLst>
          </p:cNvPr>
          <p:cNvSpPr txBox="1">
            <a:spLocks noChangeArrowheads="1"/>
          </p:cNvSpPr>
          <p:nvPr/>
        </p:nvSpPr>
        <p:spPr bwMode="auto">
          <a:xfrm>
            <a:off x="5808664" y="4868864"/>
            <a:ext cx="4175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Rozsáhlý subkapsulární hematom sleziny u pacienta po autonehodě</a:t>
            </a:r>
            <a:endParaRPr lang="en-GB" altLang="cs-CZ" sz="2000"/>
          </a:p>
          <a:p>
            <a:pPr eaLnBrk="1" hangingPunct="1">
              <a:spcBef>
                <a:spcPct val="50000"/>
              </a:spcBef>
              <a:buFontTx/>
              <a:buNone/>
            </a:pPr>
            <a:r>
              <a:rPr lang="cs-CZ" altLang="cs-CZ" sz="1200"/>
              <a:t>http://www.mc.vanderbilt.edu/vumcdept/emergency/apr7xr1a.html</a:t>
            </a:r>
          </a:p>
        </p:txBody>
      </p:sp>
      <p:pic>
        <p:nvPicPr>
          <p:cNvPr id="69639" name="Picture 9" descr="http://www.scielo.org.za/img/revistas/saoj/v13n2/02f02.jpg">
            <a:extLst>
              <a:ext uri="{FF2B5EF4-FFF2-40B4-BE49-F238E27FC236}">
                <a16:creationId xmlns:a16="http://schemas.microsoft.com/office/drawing/2014/main" id="{300D4F6D-FCEC-44FB-AE04-FA6ED5911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484314"/>
            <a:ext cx="34861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66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1F0E7E77-2E21-4446-88E1-31866AAB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18854-F124-4C0F-9069-C9AC637C9972}" type="slidenum">
              <a:rPr lang="cs-CZ" altLang="cs-CZ" sz="1400"/>
              <a:pPr>
                <a:spcBef>
                  <a:spcPct val="0"/>
                </a:spcBef>
                <a:buFontTx/>
                <a:buNone/>
              </a:pPr>
              <a:t>35</a:t>
            </a:fld>
            <a:endParaRPr lang="cs-CZ" altLang="cs-CZ" sz="1400"/>
          </a:p>
        </p:txBody>
      </p:sp>
      <p:sp>
        <p:nvSpPr>
          <p:cNvPr id="71683" name="Rectangle 2">
            <a:extLst>
              <a:ext uri="{FF2B5EF4-FFF2-40B4-BE49-F238E27FC236}">
                <a16:creationId xmlns:a16="http://schemas.microsoft.com/office/drawing/2014/main" id="{D8911611-B17A-4602-A4C6-67609801208F}"/>
              </a:ext>
            </a:extLst>
          </p:cNvPr>
          <p:cNvSpPr>
            <a:spLocks noGrp="1" noChangeArrowheads="1"/>
          </p:cNvSpPr>
          <p:nvPr>
            <p:ph type="title"/>
          </p:nvPr>
        </p:nvSpPr>
        <p:spPr>
          <a:xfrm>
            <a:off x="2057401" y="427038"/>
            <a:ext cx="7864365" cy="762000"/>
          </a:xfrm>
        </p:spPr>
        <p:txBody>
          <a:bodyPr/>
          <a:lstStyle/>
          <a:p>
            <a:pPr algn="l" eaLnBrk="1" hangingPunct="1"/>
            <a:r>
              <a:rPr lang="cs-CZ" altLang="en-GB" sz="3600" b="1" dirty="0"/>
              <a:t>Výhody</a:t>
            </a:r>
            <a:r>
              <a:rPr lang="en-GB" altLang="en-GB" sz="3600" b="1" dirty="0"/>
              <a:t> CT </a:t>
            </a:r>
            <a:r>
              <a:rPr lang="cs-CZ" altLang="en-GB" sz="3600" b="1" dirty="0"/>
              <a:t>oproti projekční</a:t>
            </a:r>
            <a:r>
              <a:rPr lang="en-GB" altLang="en-GB" sz="3600" b="1" dirty="0"/>
              <a:t>m</a:t>
            </a:r>
            <a:r>
              <a:rPr lang="cs-CZ" altLang="en-GB" sz="3600" b="1" dirty="0"/>
              <a:t>u </a:t>
            </a:r>
            <a:r>
              <a:rPr lang="cs-CZ" altLang="en-GB" sz="3600" b="1" dirty="0" err="1"/>
              <a:t>rtg</a:t>
            </a:r>
            <a:r>
              <a:rPr lang="cs-CZ" altLang="en-GB" sz="3600" b="1" dirty="0"/>
              <a:t> zobrazení</a:t>
            </a:r>
            <a:endParaRPr lang="en-GB" altLang="en-GB" sz="3600" b="1" dirty="0"/>
          </a:p>
        </p:txBody>
      </p:sp>
      <p:sp>
        <p:nvSpPr>
          <p:cNvPr id="71684" name="Rectangle 3">
            <a:extLst>
              <a:ext uri="{FF2B5EF4-FFF2-40B4-BE49-F238E27FC236}">
                <a16:creationId xmlns:a16="http://schemas.microsoft.com/office/drawing/2014/main" id="{C89B65A7-A413-4F8D-BC9C-30A1BCFDDFF5}"/>
              </a:ext>
            </a:extLst>
          </p:cNvPr>
          <p:cNvSpPr>
            <a:spLocks noGrp="1" noChangeArrowheads="1"/>
          </p:cNvSpPr>
          <p:nvPr>
            <p:ph type="body" idx="1"/>
          </p:nvPr>
        </p:nvSpPr>
        <p:spPr>
          <a:xfrm>
            <a:off x="2057401" y="1810407"/>
            <a:ext cx="8805533" cy="4781550"/>
          </a:xfrm>
        </p:spPr>
        <p:txBody>
          <a:bodyPr/>
          <a:lstStyle/>
          <a:p>
            <a:pPr eaLnBrk="1" hangingPunct="1">
              <a:lnSpc>
                <a:spcPct val="80000"/>
              </a:lnSpc>
              <a:buFont typeface="Wingdings" panose="05000000000000000000" pitchFamily="2" charset="2"/>
              <a:buChar char="Ø"/>
            </a:pPr>
            <a:r>
              <a:rPr lang="cs-CZ" altLang="en-GB" sz="2800" dirty="0"/>
              <a:t>Mnohem vyšší kontrast než u projekčního </a:t>
            </a:r>
            <a:r>
              <a:rPr lang="cs-CZ" altLang="en-GB" sz="2800" dirty="0" err="1"/>
              <a:t>rtg</a:t>
            </a:r>
            <a:r>
              <a:rPr lang="cs-CZ" altLang="en-GB" sz="2800" dirty="0"/>
              <a:t> zobrazení </a:t>
            </a:r>
            <a:r>
              <a:rPr lang="en-GB" altLang="en-GB" sz="2800" dirty="0"/>
              <a:t>– 0</a:t>
            </a:r>
            <a:r>
              <a:rPr lang="cs-CZ" altLang="en-GB" sz="2800" dirty="0"/>
              <a:t>,</a:t>
            </a:r>
            <a:r>
              <a:rPr lang="en-GB" altLang="en-GB" sz="2800" dirty="0"/>
              <a:t>5% </a:t>
            </a:r>
            <a:r>
              <a:rPr lang="cs-CZ" altLang="en-GB" sz="2800" dirty="0"/>
              <a:t>rozdíly v útlumu mohou být rozlišeny, protože</a:t>
            </a:r>
            <a:r>
              <a:rPr lang="en-GB" altLang="en-GB" sz="2800" dirty="0"/>
              <a:t>: </a:t>
            </a:r>
          </a:p>
          <a:p>
            <a:pPr lvl="2">
              <a:lnSpc>
                <a:spcPct val="80000"/>
              </a:lnSpc>
            </a:pPr>
            <a:r>
              <a:rPr lang="cs-CZ" altLang="en-GB" sz="2400" dirty="0"/>
              <a:t>je téměř úplně eliminován vliv rozptylu,</a:t>
            </a:r>
            <a:endParaRPr lang="en-GB" altLang="en-GB" sz="2400" dirty="0"/>
          </a:p>
          <a:p>
            <a:pPr lvl="2">
              <a:lnSpc>
                <a:spcPct val="80000"/>
              </a:lnSpc>
            </a:pPr>
            <a:r>
              <a:rPr lang="cs-CZ" altLang="en-GB" sz="2400" dirty="0"/>
              <a:t>měření </a:t>
            </a:r>
            <a:r>
              <a:rPr lang="cs-CZ" altLang="en-GB" sz="2400" dirty="0" err="1"/>
              <a:t>rtg</a:t>
            </a:r>
            <a:r>
              <a:rPr lang="cs-CZ" altLang="en-GB" sz="2400" dirty="0"/>
              <a:t> záření probíhá pod mnoha různými úhly.</a:t>
            </a:r>
          </a:p>
          <a:p>
            <a:pPr lvl="1" eaLnBrk="1" hangingPunct="1">
              <a:lnSpc>
                <a:spcPct val="80000"/>
              </a:lnSpc>
              <a:buFontTx/>
              <a:buNone/>
            </a:pPr>
            <a:r>
              <a:rPr lang="en-GB" altLang="en-GB" sz="2400" dirty="0"/>
              <a:t> </a:t>
            </a:r>
          </a:p>
          <a:p>
            <a:pPr eaLnBrk="1" hangingPunct="1">
              <a:lnSpc>
                <a:spcPct val="80000"/>
              </a:lnSpc>
              <a:buFont typeface="Wingdings" panose="05000000000000000000" pitchFamily="2" charset="2"/>
              <a:buChar char="Ø"/>
            </a:pPr>
            <a:r>
              <a:rPr lang="cs-CZ" altLang="cs-CZ" sz="2800" dirty="0"/>
              <a:t>Z toho plyne, že můžeme vidět a vyšetřovat různé měkké tkáně</a:t>
            </a:r>
            <a:r>
              <a:rPr lang="en-GB" altLang="cs-CZ" sz="2800" dirty="0"/>
              <a:t>. </a:t>
            </a:r>
            <a:endParaRPr lang="cs-CZ" altLang="cs-CZ" sz="2800" dirty="0"/>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Anatomické struktury se vzájemně nepřekrývají.</a:t>
            </a:r>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Díky měření z mnoha stran dochází k menšímu zkreslení.</a:t>
            </a:r>
            <a:r>
              <a:rPr lang="en-GB" altLang="en-GB" sz="2800" dirty="0"/>
              <a:t> </a:t>
            </a:r>
          </a:p>
        </p:txBody>
      </p:sp>
    </p:spTree>
    <p:extLst>
      <p:ext uri="{BB962C8B-B14F-4D97-AF65-F5344CB8AC3E}">
        <p14:creationId xmlns:p14="http://schemas.microsoft.com/office/powerpoint/2010/main" val="3912292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607CEA0A-E301-4155-9261-5E73E11EE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5DA01-2A9D-4417-A5A8-76DB9299A6DC}" type="slidenum">
              <a:rPr lang="cs-CZ" altLang="cs-CZ" sz="1400"/>
              <a:pPr>
                <a:spcBef>
                  <a:spcPct val="0"/>
                </a:spcBef>
                <a:buFontTx/>
                <a:buNone/>
              </a:pPr>
              <a:t>36</a:t>
            </a:fld>
            <a:endParaRPr lang="cs-CZ" altLang="cs-CZ" sz="1400"/>
          </a:p>
        </p:txBody>
      </p:sp>
      <p:sp>
        <p:nvSpPr>
          <p:cNvPr id="73731" name="Rectangle 2">
            <a:extLst>
              <a:ext uri="{FF2B5EF4-FFF2-40B4-BE49-F238E27FC236}">
                <a16:creationId xmlns:a16="http://schemas.microsoft.com/office/drawing/2014/main" id="{27DBDF3D-3EEE-440C-AF5E-DF4EE1AEC624}"/>
              </a:ext>
            </a:extLst>
          </p:cNvPr>
          <p:cNvSpPr>
            <a:spLocks noGrp="1" noChangeArrowheads="1"/>
          </p:cNvSpPr>
          <p:nvPr>
            <p:ph type="title"/>
          </p:nvPr>
        </p:nvSpPr>
        <p:spPr>
          <a:xfrm>
            <a:off x="1981200" y="274639"/>
            <a:ext cx="8229600" cy="922337"/>
          </a:xfrm>
        </p:spPr>
        <p:txBody>
          <a:bodyPr/>
          <a:lstStyle/>
          <a:p>
            <a:pPr algn="l" eaLnBrk="1" hangingPunct="1"/>
            <a:r>
              <a:rPr lang="cs-CZ" altLang="cs-CZ" sz="3600" b="1" dirty="0">
                <a:solidFill>
                  <a:srgbClr val="0000DC"/>
                </a:solidFill>
              </a:rPr>
              <a:t>Čtyři generace </a:t>
            </a:r>
            <a:r>
              <a:rPr lang="en-GB" altLang="cs-CZ" sz="3600" b="1" dirty="0">
                <a:solidFill>
                  <a:srgbClr val="0000DC"/>
                </a:solidFill>
              </a:rPr>
              <a:t>CT</a:t>
            </a:r>
          </a:p>
        </p:txBody>
      </p:sp>
      <p:pic>
        <p:nvPicPr>
          <p:cNvPr id="73732" name="Picture 3" descr="CT">
            <a:extLst>
              <a:ext uri="{FF2B5EF4-FFF2-40B4-BE49-F238E27FC236}">
                <a16:creationId xmlns:a16="http://schemas.microsoft.com/office/drawing/2014/main" id="{3BD0BF17-06D9-4068-90D8-4B9F8CD2A0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81075"/>
            <a:ext cx="5832475" cy="5608638"/>
          </a:xfrm>
          <a:noFill/>
        </p:spPr>
      </p:pic>
      <p:sp>
        <p:nvSpPr>
          <p:cNvPr id="73733" name="Rectangle 5">
            <a:extLst>
              <a:ext uri="{FF2B5EF4-FFF2-40B4-BE49-F238E27FC236}">
                <a16:creationId xmlns:a16="http://schemas.microsoft.com/office/drawing/2014/main" id="{C1FEEC85-2656-4CFF-8EA3-10D1B897A0E4}"/>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5833156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0A6AAFA-40A1-473B-80F1-1B68071910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7A596E-C800-4EF7-AED3-5CAAD1C54AC6}" type="slidenum">
              <a:rPr lang="cs-CZ" altLang="cs-CZ" sz="1400"/>
              <a:pPr>
                <a:spcBef>
                  <a:spcPct val="0"/>
                </a:spcBef>
                <a:buFontTx/>
                <a:buNone/>
              </a:pPr>
              <a:t>37</a:t>
            </a:fld>
            <a:endParaRPr lang="cs-CZ" altLang="cs-CZ" sz="1400"/>
          </a:p>
        </p:txBody>
      </p:sp>
      <p:pic>
        <p:nvPicPr>
          <p:cNvPr id="75779" name="Picture 2" descr="spiralCT2-eng">
            <a:extLst>
              <a:ext uri="{FF2B5EF4-FFF2-40B4-BE49-F238E27FC236}">
                <a16:creationId xmlns:a16="http://schemas.microsoft.com/office/drawing/2014/main" id="{71CC882F-36AA-4F71-AE3F-977157BD2A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1E30E288-1DA3-4998-BCA4-B339DA271A19}"/>
              </a:ext>
            </a:extLst>
          </p:cNvPr>
          <p:cNvSpPr txBox="1">
            <a:spLocks noChangeArrowheads="1"/>
          </p:cNvSpPr>
          <p:nvPr/>
        </p:nvSpPr>
        <p:spPr bwMode="auto">
          <a:xfrm>
            <a:off x="1992314" y="404814"/>
            <a:ext cx="7775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a:t>
            </a:r>
            <a:r>
              <a:rPr lang="cs-CZ" altLang="cs-CZ" sz="3600" b="1" dirty="0">
                <a:solidFill>
                  <a:srgbClr val="0000DC"/>
                </a:solidFill>
              </a:rPr>
              <a:t> spirálního </a:t>
            </a:r>
            <a:r>
              <a:rPr lang="en-GB" altLang="cs-CZ" sz="3600" b="1" dirty="0">
                <a:solidFill>
                  <a:srgbClr val="0000DC"/>
                </a:solidFill>
              </a:rPr>
              <a:t>(3D) CT</a:t>
            </a:r>
          </a:p>
          <a:p>
            <a:pPr eaLnBrk="1" hangingPunct="1">
              <a:spcBef>
                <a:spcPct val="50000"/>
              </a:spcBef>
              <a:buFontTx/>
              <a:buNone/>
            </a:pPr>
            <a:r>
              <a:rPr lang="cs-CZ" altLang="cs-CZ" sz="2000" dirty="0"/>
              <a:t>Rentgenka a detektory se otáčejí kolem posunujícího se pacienta.</a:t>
            </a:r>
            <a:endParaRPr lang="en-GB" altLang="cs-CZ" sz="2000" dirty="0"/>
          </a:p>
        </p:txBody>
      </p:sp>
    </p:spTree>
    <p:extLst>
      <p:ext uri="{BB962C8B-B14F-4D97-AF65-F5344CB8AC3E}">
        <p14:creationId xmlns:p14="http://schemas.microsoft.com/office/powerpoint/2010/main" val="2238470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01424E8-C86E-41CE-BB31-834C5D04E79D}"/>
              </a:ext>
            </a:extLst>
          </p:cNvPr>
          <p:cNvSpPr>
            <a:spLocks noGrp="1" noChangeArrowheads="1"/>
          </p:cNvSpPr>
          <p:nvPr>
            <p:ph type="title"/>
          </p:nvPr>
        </p:nvSpPr>
        <p:spPr/>
        <p:txBody>
          <a:bodyPr/>
          <a:lstStyle/>
          <a:p>
            <a:r>
              <a:rPr lang="cs-CZ" altLang="cs-CZ" sz="4000"/>
              <a:t>Multislice CT a Cone beam CT</a:t>
            </a:r>
          </a:p>
        </p:txBody>
      </p:sp>
      <p:sp>
        <p:nvSpPr>
          <p:cNvPr id="77827" name="Zástupný symbol pro číslo snímku 4">
            <a:extLst>
              <a:ext uri="{FF2B5EF4-FFF2-40B4-BE49-F238E27FC236}">
                <a16:creationId xmlns:a16="http://schemas.microsoft.com/office/drawing/2014/main" id="{8C3D889B-7231-47D1-B23D-26A2419BE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2C63FE-7312-4B2F-94EE-792C396CC608}" type="slidenum">
              <a:rPr lang="cs-CZ" altLang="cs-CZ" sz="1400"/>
              <a:pPr>
                <a:spcBef>
                  <a:spcPct val="0"/>
                </a:spcBef>
                <a:buFontTx/>
                <a:buNone/>
              </a:pPr>
              <a:t>38</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DDA65DAC-27BB-48C1-8C40-46622351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https://carestreamdentalblogdotcom1.files.wordpress.com/2014/02/ct-vs-cbct-graphic.jpg">
            <a:extLst>
              <a:ext uri="{FF2B5EF4-FFF2-40B4-BE49-F238E27FC236}">
                <a16:creationId xmlns:a16="http://schemas.microsoft.com/office/drawing/2014/main" id="{1FC535A4-68EE-46D8-BCEA-0872E94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8">
            <a:extLst>
              <a:ext uri="{FF2B5EF4-FFF2-40B4-BE49-F238E27FC236}">
                <a16:creationId xmlns:a16="http://schemas.microsoft.com/office/drawing/2014/main" id="{83C7742C-6B17-4A4E-852D-1F6607C11726}"/>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Umožněna rychlá 3D rekonstrukce</a:t>
            </a:r>
          </a:p>
        </p:txBody>
      </p:sp>
    </p:spTree>
    <p:extLst>
      <p:ext uri="{BB962C8B-B14F-4D97-AF65-F5344CB8AC3E}">
        <p14:creationId xmlns:p14="http://schemas.microsoft.com/office/powerpoint/2010/main" val="248984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3D5F1024-FF9D-465B-BEDE-FFA132FDC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D1E123-49D0-48BA-89C6-28005C1059EC}" type="slidenum">
              <a:rPr lang="cs-CZ" altLang="cs-CZ" sz="1400"/>
              <a:pPr>
                <a:spcBef>
                  <a:spcPct val="0"/>
                </a:spcBef>
                <a:buFontTx/>
                <a:buNone/>
              </a:pPr>
              <a:t>39</a:t>
            </a:fld>
            <a:endParaRPr lang="cs-CZ" altLang="cs-CZ" sz="1400"/>
          </a:p>
        </p:txBody>
      </p:sp>
      <p:sp>
        <p:nvSpPr>
          <p:cNvPr id="78851" name="Rectangle 2">
            <a:extLst>
              <a:ext uri="{FF2B5EF4-FFF2-40B4-BE49-F238E27FC236}">
                <a16:creationId xmlns:a16="http://schemas.microsoft.com/office/drawing/2014/main" id="{42315945-4CEE-44EF-9509-BDDDFCD17813}"/>
              </a:ext>
            </a:extLst>
          </p:cNvPr>
          <p:cNvSpPr>
            <a:spLocks noGrp="1" noChangeArrowheads="1"/>
          </p:cNvSpPr>
          <p:nvPr>
            <p:ph type="title"/>
          </p:nvPr>
        </p:nvSpPr>
        <p:spPr>
          <a:xfrm>
            <a:off x="1919288" y="260351"/>
            <a:ext cx="5554662" cy="836613"/>
          </a:xfrm>
        </p:spPr>
        <p:txBody>
          <a:bodyPr/>
          <a:lstStyle/>
          <a:p>
            <a:pPr algn="l" eaLnBrk="1" hangingPunct="1"/>
            <a:r>
              <a:rPr lang="cs-CZ" altLang="cs-CZ" sz="3600" b="1" dirty="0" err="1">
                <a:solidFill>
                  <a:srgbClr val="0000DC"/>
                </a:solidFill>
              </a:rPr>
              <a:t>Hounsfieldova</a:t>
            </a:r>
            <a:r>
              <a:rPr lang="cs-CZ" altLang="cs-CZ" sz="3600" b="1" dirty="0">
                <a:solidFill>
                  <a:srgbClr val="0000DC"/>
                </a:solidFill>
              </a:rPr>
              <a:t> (CT</a:t>
            </a:r>
            <a:r>
              <a:rPr lang="en-GB" altLang="cs-CZ" sz="3600" b="1" dirty="0">
                <a:solidFill>
                  <a:srgbClr val="0000DC"/>
                </a:solidFill>
              </a:rPr>
              <a:t>) </a:t>
            </a:r>
            <a:r>
              <a:rPr lang="cs-CZ" altLang="cs-CZ" sz="3600" b="1" dirty="0">
                <a:solidFill>
                  <a:srgbClr val="0000DC"/>
                </a:solidFill>
              </a:rPr>
              <a:t>čísla</a:t>
            </a:r>
            <a:endParaRPr lang="en-GB" altLang="cs-CZ" sz="3600" b="1" dirty="0">
              <a:solidFill>
                <a:srgbClr val="0000DC"/>
              </a:solidFill>
            </a:endParaRPr>
          </a:p>
        </p:txBody>
      </p:sp>
      <p:sp>
        <p:nvSpPr>
          <p:cNvPr id="78852" name="Rectangle 3">
            <a:extLst>
              <a:ext uri="{FF2B5EF4-FFF2-40B4-BE49-F238E27FC236}">
                <a16:creationId xmlns:a16="http://schemas.microsoft.com/office/drawing/2014/main" id="{553895A2-800D-458E-8B3D-683B18C90E43}"/>
              </a:ext>
            </a:extLst>
          </p:cNvPr>
          <p:cNvSpPr>
            <a:spLocks noGrp="1" noChangeArrowheads="1"/>
          </p:cNvSpPr>
          <p:nvPr>
            <p:ph type="body" sz="half" idx="1"/>
          </p:nvPr>
        </p:nvSpPr>
        <p:spPr>
          <a:xfrm>
            <a:off x="1776248" y="1125539"/>
            <a:ext cx="7947190" cy="719137"/>
          </a:xfrm>
        </p:spPr>
        <p:txBody>
          <a:bodyPr/>
          <a:lstStyle/>
          <a:p>
            <a:pPr eaLnBrk="1" hangingPunct="1">
              <a:lnSpc>
                <a:spcPct val="90000"/>
              </a:lnSpc>
              <a:buFontTx/>
              <a:buNone/>
            </a:pPr>
            <a:r>
              <a:rPr lang="cs-CZ" altLang="cs-CZ" sz="2400" dirty="0"/>
              <a:t>Pro zjednodušení hodnocení obrazů používáme </a:t>
            </a:r>
            <a:r>
              <a:rPr lang="en-GB" altLang="cs-CZ" sz="2400" dirty="0">
                <a:solidFill>
                  <a:srgbClr val="FF0000"/>
                </a:solidFill>
              </a:rPr>
              <a:t>Hounsfield</a:t>
            </a:r>
            <a:r>
              <a:rPr lang="cs-CZ" altLang="cs-CZ" sz="2400" dirty="0">
                <a:solidFill>
                  <a:srgbClr val="FF0000"/>
                </a:solidFill>
              </a:rPr>
              <a:t>ovu stupnici</a:t>
            </a:r>
            <a:r>
              <a:rPr lang="en-GB" altLang="cs-CZ" sz="2400" dirty="0">
                <a:solidFill>
                  <a:srgbClr val="FF0000"/>
                </a:solidFill>
              </a:rPr>
              <a:t> </a:t>
            </a:r>
            <a:r>
              <a:rPr lang="cs-CZ" altLang="cs-CZ" sz="2400" dirty="0">
                <a:solidFill>
                  <a:srgbClr val="FF0000"/>
                </a:solidFill>
              </a:rPr>
              <a:t>jednotek</a:t>
            </a:r>
            <a:r>
              <a:rPr lang="en-GB" altLang="cs-CZ" sz="2400" dirty="0">
                <a:solidFill>
                  <a:srgbClr val="FF0000"/>
                </a:solidFill>
              </a:rPr>
              <a:t> (HU)</a:t>
            </a:r>
            <a:r>
              <a:rPr lang="en-GB" altLang="cs-CZ" sz="2400" dirty="0"/>
              <a:t> </a:t>
            </a:r>
            <a:r>
              <a:rPr lang="cs-CZ" altLang="cs-CZ" sz="2400" dirty="0"/>
              <a:t>pro velikost útlumu</a:t>
            </a:r>
            <a:r>
              <a:rPr lang="en-GB" altLang="cs-CZ" sz="2400" dirty="0"/>
              <a:t>.</a:t>
            </a:r>
          </a:p>
        </p:txBody>
      </p:sp>
      <p:sp>
        <p:nvSpPr>
          <p:cNvPr id="78853" name="Text Box 5">
            <a:extLst>
              <a:ext uri="{FF2B5EF4-FFF2-40B4-BE49-F238E27FC236}">
                <a16:creationId xmlns:a16="http://schemas.microsoft.com/office/drawing/2014/main" id="{A784FE87-F4D6-4140-87F5-39330DBA56D8}"/>
              </a:ext>
            </a:extLst>
          </p:cNvPr>
          <p:cNvSpPr txBox="1">
            <a:spLocks noChangeArrowheads="1"/>
          </p:cNvSpPr>
          <p:nvPr/>
        </p:nvSpPr>
        <p:spPr bwMode="auto">
          <a:xfrm>
            <a:off x="903889" y="2025454"/>
            <a:ext cx="1061544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300" dirty="0"/>
              <a:t>V této zjednodušené stupnici má voda</a:t>
            </a:r>
            <a:r>
              <a:rPr lang="en-GB" altLang="cs-CZ" sz="2300" dirty="0"/>
              <a:t> 0 HU, </a:t>
            </a:r>
            <a:r>
              <a:rPr lang="cs-CZ" altLang="cs-CZ" sz="2300" dirty="0"/>
              <a:t>vzduch</a:t>
            </a:r>
            <a:r>
              <a:rPr lang="en-GB" altLang="cs-CZ" sz="2300" dirty="0"/>
              <a:t> -1000 HU</a:t>
            </a:r>
            <a:r>
              <a:rPr lang="cs-CZ" altLang="cs-CZ" sz="2300" dirty="0"/>
              <a:t> a kompaktní kost přibližně</a:t>
            </a:r>
            <a:r>
              <a:rPr lang="en-GB" altLang="cs-CZ" sz="2300" dirty="0"/>
              <a:t> +1000 HU. </a:t>
            </a:r>
            <a:r>
              <a:rPr lang="cs-CZ" altLang="cs-CZ" sz="2300" dirty="0"/>
              <a:t>Na rozdíl od hodnot koeficientů útlumu hodnoty HU nejsou závislé na napětí rentgenky – můžeme srovnávat obrázky získané pomocí různých přístrojů.</a:t>
            </a:r>
            <a:endParaRPr lang="en-GB" altLang="cs-CZ" sz="2300" dirty="0"/>
          </a:p>
          <a:p>
            <a:pPr eaLnBrk="1" hangingPunct="1">
              <a:spcBef>
                <a:spcPct val="50000"/>
              </a:spcBef>
              <a:buFontTx/>
              <a:buNone/>
            </a:pPr>
            <a:r>
              <a:rPr lang="cs-CZ" altLang="cs-CZ" sz="2300" dirty="0"/>
              <a:t>Stupnice</a:t>
            </a:r>
            <a:r>
              <a:rPr lang="en-GB" altLang="cs-CZ" sz="2300" dirty="0"/>
              <a:t> </a:t>
            </a:r>
            <a:r>
              <a:rPr lang="cs-CZ" altLang="cs-CZ" sz="2300" dirty="0"/>
              <a:t>čísel </a:t>
            </a:r>
            <a:r>
              <a:rPr lang="en-GB" altLang="cs-CZ" sz="2300" dirty="0"/>
              <a:t>HU </a:t>
            </a:r>
            <a:r>
              <a:rPr lang="cs-CZ" altLang="cs-CZ" sz="2300" dirty="0"/>
              <a:t>je k dispozici pro </a:t>
            </a:r>
            <a:r>
              <a:rPr lang="en-GB" altLang="cs-CZ" sz="2300" dirty="0"/>
              <a:t>CT </a:t>
            </a:r>
            <a:r>
              <a:rPr lang="cs-CZ" altLang="cs-CZ" sz="2300" dirty="0"/>
              <a:t>vyšetření tělesných tkání. Ve většině případů nemá smysl přiřazovat je všem úrovním stupnice šedi (naše oko je schopno rozlišit pouze asi </a:t>
            </a:r>
            <a:r>
              <a:rPr lang="en-GB" altLang="cs-CZ" sz="2300" dirty="0"/>
              <a:t>250 </a:t>
            </a:r>
            <a:r>
              <a:rPr lang="cs-CZ" altLang="cs-CZ" sz="2300" dirty="0"/>
              <a:t>úrovní šedi</a:t>
            </a:r>
            <a:r>
              <a:rPr lang="en-GB" altLang="cs-CZ" sz="2300" dirty="0"/>
              <a:t>). </a:t>
            </a:r>
            <a:r>
              <a:rPr lang="cs-CZ" altLang="cs-CZ" sz="2300" dirty="0"/>
              <a:t>Většina měkkých tkání má hodnoty HU v rozmezí od</a:t>
            </a:r>
            <a:r>
              <a:rPr lang="en-GB" altLang="cs-CZ" sz="2300" dirty="0"/>
              <a:t> 0 </a:t>
            </a:r>
            <a:r>
              <a:rPr lang="cs-CZ" altLang="cs-CZ" sz="2300" dirty="0"/>
              <a:t>d</a:t>
            </a:r>
            <a:r>
              <a:rPr lang="en-GB" altLang="cs-CZ" sz="2300" dirty="0"/>
              <a:t>o +100. </a:t>
            </a:r>
            <a:r>
              <a:rPr lang="cs-CZ" altLang="cs-CZ" sz="2300" dirty="0"/>
              <a:t>Proto v praxi používáme omezené </a:t>
            </a:r>
            <a:r>
              <a:rPr lang="en-GB" altLang="cs-CZ" sz="2300" dirty="0"/>
              <a:t>„diagnostic</a:t>
            </a:r>
            <a:r>
              <a:rPr lang="cs-CZ" altLang="cs-CZ" sz="2300" dirty="0" err="1"/>
              <a:t>ké</a:t>
            </a:r>
            <a:r>
              <a:rPr lang="en-GB" altLang="cs-CZ" sz="2300" dirty="0"/>
              <a:t> </a:t>
            </a:r>
            <a:r>
              <a:rPr lang="cs-CZ" altLang="cs-CZ" sz="2300" dirty="0"/>
              <a:t>okno</a:t>
            </a:r>
            <a:r>
              <a:rPr lang="en-GB" altLang="cs-CZ" sz="2300" dirty="0"/>
              <a:t>“ </a:t>
            </a:r>
            <a:r>
              <a:rPr lang="cs-CZ" altLang="cs-CZ" sz="2300" dirty="0"/>
              <a:t>těchto jednotek, např. od </a:t>
            </a:r>
            <a:r>
              <a:rPr lang="en-GB" altLang="cs-CZ" sz="2300" dirty="0"/>
              <a:t>-100 </a:t>
            </a:r>
            <a:r>
              <a:rPr lang="cs-CZ" altLang="cs-CZ" sz="2300" dirty="0"/>
              <a:t>d</a:t>
            </a:r>
            <a:r>
              <a:rPr lang="en-GB" altLang="cs-CZ" sz="2300" dirty="0"/>
              <a:t>o +100.</a:t>
            </a:r>
          </a:p>
        </p:txBody>
      </p:sp>
      <p:pic>
        <p:nvPicPr>
          <p:cNvPr id="78854" name="Picture 9">
            <a:extLst>
              <a:ext uri="{FF2B5EF4-FFF2-40B4-BE49-F238E27FC236}">
                <a16:creationId xmlns:a16="http://schemas.microsoft.com/office/drawing/2014/main" id="{673B7965-090F-416B-871B-E4CA3A321E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5476" y="5559958"/>
            <a:ext cx="2006923" cy="1164131"/>
          </a:xfrm>
          <a:noFill/>
        </p:spPr>
      </p:pic>
      <p:sp>
        <p:nvSpPr>
          <p:cNvPr id="78855" name="Text Box 11">
            <a:extLst>
              <a:ext uri="{FF2B5EF4-FFF2-40B4-BE49-F238E27FC236}">
                <a16:creationId xmlns:a16="http://schemas.microsoft.com/office/drawing/2014/main" id="{2CB1ACFA-76A8-4E5A-933E-754F7BFD763D}"/>
              </a:ext>
            </a:extLst>
          </p:cNvPr>
          <p:cNvSpPr txBox="1">
            <a:spLocks noChangeArrowheads="1"/>
          </p:cNvSpPr>
          <p:nvPr/>
        </p:nvSpPr>
        <p:spPr bwMode="auto">
          <a:xfrm>
            <a:off x="4151586" y="5949951"/>
            <a:ext cx="10808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400" dirty="0"/>
              <a:t>HU =</a:t>
            </a:r>
          </a:p>
        </p:txBody>
      </p:sp>
      <p:sp>
        <p:nvSpPr>
          <p:cNvPr id="78856" name="Text Box 12">
            <a:extLst>
              <a:ext uri="{FF2B5EF4-FFF2-40B4-BE49-F238E27FC236}">
                <a16:creationId xmlns:a16="http://schemas.microsoft.com/office/drawing/2014/main" id="{12B6D2DA-D571-4DA5-BFC3-CAEFC97391FA}"/>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voda</a:t>
            </a:r>
          </a:p>
          <a:p>
            <a:pPr eaLnBrk="1" hangingPunct="1">
              <a:lnSpc>
                <a:spcPct val="90000"/>
              </a:lnSpc>
              <a:spcBef>
                <a:spcPct val="50000"/>
              </a:spcBef>
              <a:buFontTx/>
              <a:buNone/>
            </a:pPr>
            <a:r>
              <a:rPr lang="cs-CZ" altLang="cs-CZ" sz="1600" i="1"/>
              <a:t>T</a:t>
            </a:r>
            <a:r>
              <a:rPr lang="cs-CZ" altLang="cs-CZ" sz="1600"/>
              <a:t> – tkáň</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79116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www.fnhk.cz/temp/paragraph_center_zoom_1188.jpg">
            <a:extLst>
              <a:ext uri="{FF2B5EF4-FFF2-40B4-BE49-F238E27FC236}">
                <a16:creationId xmlns:a16="http://schemas.microsoft.com/office/drawing/2014/main" id="{9FEB690C-2E79-4A45-A6F4-DB4BD05E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21367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ástupný symbol pro číslo snímku 5">
            <a:extLst>
              <a:ext uri="{FF2B5EF4-FFF2-40B4-BE49-F238E27FC236}">
                <a16:creationId xmlns:a16="http://schemas.microsoft.com/office/drawing/2014/main" id="{BE8A2B0B-CB8D-4B92-A30C-8F9D06AE19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1070C-F45F-4677-979A-3B17D5AA41E3}" type="slidenum">
              <a:rPr lang="cs-CZ" altLang="cs-CZ" sz="1400"/>
              <a:pPr>
                <a:spcBef>
                  <a:spcPct val="0"/>
                </a:spcBef>
                <a:buFontTx/>
                <a:buNone/>
              </a:pPr>
              <a:t>4</a:t>
            </a:fld>
            <a:endParaRPr lang="cs-CZ" altLang="cs-CZ" sz="1400"/>
          </a:p>
        </p:txBody>
      </p:sp>
      <p:sp>
        <p:nvSpPr>
          <p:cNvPr id="10244" name="Rectangle 10">
            <a:extLst>
              <a:ext uri="{FF2B5EF4-FFF2-40B4-BE49-F238E27FC236}">
                <a16:creationId xmlns:a16="http://schemas.microsoft.com/office/drawing/2014/main" id="{52A42430-0F4B-4974-8F22-E54727800056}"/>
              </a:ext>
            </a:extLst>
          </p:cNvPr>
          <p:cNvSpPr>
            <a:spLocks noGrp="1" noChangeArrowheads="1"/>
          </p:cNvSpPr>
          <p:nvPr>
            <p:ph type="title"/>
          </p:nvPr>
        </p:nvSpPr>
        <p:spPr>
          <a:xfrm>
            <a:off x="4511675" y="404814"/>
            <a:ext cx="5976938" cy="922337"/>
          </a:xfrm>
        </p:spPr>
        <p:txBody>
          <a:bodyPr/>
          <a:lstStyle/>
          <a:p>
            <a:pPr algn="l" eaLnBrk="1" hangingPunct="1"/>
            <a:r>
              <a:rPr lang="cs-CZ" altLang="cs-CZ" sz="3200" b="1" dirty="0">
                <a:solidFill>
                  <a:srgbClr val="0000DC"/>
                </a:solidFill>
              </a:rPr>
              <a:t>Projekční rentgenová zařízení</a:t>
            </a:r>
          </a:p>
        </p:txBody>
      </p:sp>
      <p:pic>
        <p:nvPicPr>
          <p:cNvPr id="10245" name="Picture 8" descr="http://www.mephacentrum.cz/_data/section-1/bigs/78.jpg">
            <a:extLst>
              <a:ext uri="{FF2B5EF4-FFF2-40B4-BE49-F238E27FC236}">
                <a16:creationId xmlns:a16="http://schemas.microsoft.com/office/drawing/2014/main" id="{4E57F30E-A38D-4091-9FD9-C407555E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99" y="1213674"/>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http://www.hdtdental.cz/picture/large/280_intra.jpg">
            <a:extLst>
              <a:ext uri="{FF2B5EF4-FFF2-40B4-BE49-F238E27FC236}">
                <a16:creationId xmlns:a16="http://schemas.microsoft.com/office/drawing/2014/main" id="{05867979-E32C-4A5D-A11A-AC9AEDA96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7" y="3230300"/>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305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3B5AB5FD-6D07-41F0-9C97-0E623729C7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297C2-2EC6-46BF-BBF5-A23280EA0761}" type="slidenum">
              <a:rPr lang="cs-CZ" altLang="cs-CZ" sz="1400"/>
              <a:pPr>
                <a:spcBef>
                  <a:spcPct val="0"/>
                </a:spcBef>
                <a:buFontTx/>
                <a:buNone/>
              </a:pPr>
              <a:t>40</a:t>
            </a:fld>
            <a:endParaRPr lang="cs-CZ" altLang="cs-CZ" sz="1400"/>
          </a:p>
        </p:txBody>
      </p:sp>
      <p:sp>
        <p:nvSpPr>
          <p:cNvPr id="80899" name="Rectangle 2">
            <a:extLst>
              <a:ext uri="{FF2B5EF4-FFF2-40B4-BE49-F238E27FC236}">
                <a16:creationId xmlns:a16="http://schemas.microsoft.com/office/drawing/2014/main" id="{CFABEE86-DBBF-4F7A-8346-28687A769924}"/>
              </a:ext>
            </a:extLst>
          </p:cNvPr>
          <p:cNvSpPr>
            <a:spLocks noGrp="1" noChangeArrowheads="1"/>
          </p:cNvSpPr>
          <p:nvPr>
            <p:ph type="title"/>
          </p:nvPr>
        </p:nvSpPr>
        <p:spPr/>
        <p:txBody>
          <a:bodyPr/>
          <a:lstStyle/>
          <a:p>
            <a:pPr algn="l" eaLnBrk="1" hangingPunct="1"/>
            <a:r>
              <a:rPr lang="en-GB" altLang="cs-CZ" sz="3200" b="1" dirty="0">
                <a:solidFill>
                  <a:srgbClr val="0000DC"/>
                </a:solidFill>
              </a:rPr>
              <a:t>„Diagnostic</a:t>
            </a:r>
            <a:r>
              <a:rPr lang="cs-CZ" altLang="cs-CZ" sz="3200" b="1" dirty="0" err="1">
                <a:solidFill>
                  <a:srgbClr val="0000DC"/>
                </a:solidFill>
              </a:rPr>
              <a:t>ké</a:t>
            </a:r>
            <a:r>
              <a:rPr lang="cs-CZ" altLang="cs-CZ" sz="3200" b="1" dirty="0">
                <a:solidFill>
                  <a:srgbClr val="0000DC"/>
                </a:solidFill>
              </a:rPr>
              <a:t> okno</a:t>
            </a:r>
            <a:r>
              <a:rPr lang="en-GB" altLang="cs-CZ" sz="3200" b="1" dirty="0">
                <a:solidFill>
                  <a:srgbClr val="0000DC"/>
                </a:solidFill>
              </a:rPr>
              <a:t>“ </a:t>
            </a:r>
            <a:r>
              <a:rPr lang="cs-CZ" altLang="cs-CZ" sz="3200" b="1" dirty="0">
                <a:solidFill>
                  <a:srgbClr val="0000DC"/>
                </a:solidFill>
              </a:rPr>
              <a:t>stupnice</a:t>
            </a:r>
            <a:r>
              <a:rPr lang="en-GB" altLang="cs-CZ" sz="3200" b="1" dirty="0">
                <a:solidFill>
                  <a:srgbClr val="0000DC"/>
                </a:solidFill>
              </a:rPr>
              <a:t> HU</a:t>
            </a:r>
          </a:p>
        </p:txBody>
      </p:sp>
      <p:sp>
        <p:nvSpPr>
          <p:cNvPr id="80900" name="Rectangle 3">
            <a:extLst>
              <a:ext uri="{FF2B5EF4-FFF2-40B4-BE49-F238E27FC236}">
                <a16:creationId xmlns:a16="http://schemas.microsoft.com/office/drawing/2014/main" id="{06F0649B-7B45-4C51-B259-1EA470FF97BC}"/>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D1614606-53D7-449B-8AD5-3D4C8E8964B2}"/>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A365D756-6257-41AC-A0B0-DACCEC79E46E}"/>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4F9BF2FE-90D6-4FA5-B361-10B3A8E3C6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36936648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301C6946-3A36-4FA7-80C2-78EDFC16B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B610FA-8AF8-4BBB-A350-721A2ED5EB9C}" type="slidenum">
              <a:rPr lang="cs-CZ" altLang="cs-CZ" sz="1400"/>
              <a:pPr>
                <a:spcBef>
                  <a:spcPct val="0"/>
                </a:spcBef>
                <a:buFontTx/>
                <a:buNone/>
              </a:pPr>
              <a:t>41</a:t>
            </a:fld>
            <a:endParaRPr lang="cs-CZ" altLang="cs-CZ" sz="1400"/>
          </a:p>
        </p:txBody>
      </p:sp>
      <p:sp>
        <p:nvSpPr>
          <p:cNvPr id="82947" name="Rectangle 2">
            <a:extLst>
              <a:ext uri="{FF2B5EF4-FFF2-40B4-BE49-F238E27FC236}">
                <a16:creationId xmlns:a16="http://schemas.microsoft.com/office/drawing/2014/main" id="{AE276714-537D-4C01-98D2-70030DF48CCF}"/>
              </a:ext>
            </a:extLst>
          </p:cNvPr>
          <p:cNvSpPr>
            <a:spLocks noGrp="1" noChangeArrowheads="1"/>
          </p:cNvSpPr>
          <p:nvPr>
            <p:ph type="title"/>
          </p:nvPr>
        </p:nvSpPr>
        <p:spPr>
          <a:xfrm>
            <a:off x="1847851" y="274639"/>
            <a:ext cx="8640763" cy="942975"/>
          </a:xfrm>
        </p:spPr>
        <p:txBody>
          <a:bodyPr/>
          <a:lstStyle/>
          <a:p>
            <a:pPr eaLnBrk="1" hangingPunct="1"/>
            <a:r>
              <a:rPr lang="en-GB" altLang="cs-CZ" sz="3600" dirty="0">
                <a:solidFill>
                  <a:srgbClr val="0000DC"/>
                </a:solidFill>
              </a:rPr>
              <a:t>3D </a:t>
            </a:r>
            <a:r>
              <a:rPr lang="cs-CZ" altLang="cs-CZ" sz="3600" dirty="0">
                <a:solidFill>
                  <a:srgbClr val="0000DC"/>
                </a:solidFill>
              </a:rPr>
              <a:t>CT  </a:t>
            </a:r>
            <a:endParaRPr lang="en-GB" altLang="cs-CZ" sz="3600" dirty="0">
              <a:solidFill>
                <a:srgbClr val="0000DC"/>
              </a:solidFill>
            </a:endParaRPr>
          </a:p>
        </p:txBody>
      </p:sp>
      <p:pic>
        <p:nvPicPr>
          <p:cNvPr id="82948" name="Picture 9" descr="VÃ½sledek obrÃ¡zku pro 3D CT gif">
            <a:extLst>
              <a:ext uri="{FF2B5EF4-FFF2-40B4-BE49-F238E27FC236}">
                <a16:creationId xmlns:a16="http://schemas.microsoft.com/office/drawing/2014/main" id="{32879500-0050-44EB-9C5E-53224E585A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20814"/>
            <a:ext cx="4481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E2D77377-323F-45CF-9AF1-2AEB0CBC1721}"/>
              </a:ext>
            </a:extLst>
          </p:cNvPr>
          <p:cNvSpPr>
            <a:spLocks noChangeArrowheads="1"/>
          </p:cNvSpPr>
          <p:nvPr/>
        </p:nvSpPr>
        <p:spPr bwMode="auto">
          <a:xfrm>
            <a:off x="2640013" y="56784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t>https://www.carestream.com/en/us/medical/products/carestream-onsight-3d-extremity-system</a:t>
            </a:r>
          </a:p>
        </p:txBody>
      </p:sp>
    </p:spTree>
    <p:extLst>
      <p:ext uri="{BB962C8B-B14F-4D97-AF65-F5344CB8AC3E}">
        <p14:creationId xmlns:p14="http://schemas.microsoft.com/office/powerpoint/2010/main" val="354832236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D0B89427-068A-4C73-A841-2F6341F16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40B30-F72D-4536-9F16-36D5E7E7C3CE}" type="slidenum">
              <a:rPr lang="cs-CZ" altLang="cs-CZ" sz="1400"/>
              <a:pPr>
                <a:spcBef>
                  <a:spcPct val="0"/>
                </a:spcBef>
                <a:buFontTx/>
                <a:buNone/>
              </a:pPr>
              <a:t>42</a:t>
            </a:fld>
            <a:endParaRPr lang="cs-CZ" altLang="cs-CZ" sz="1400"/>
          </a:p>
        </p:txBody>
      </p:sp>
      <p:sp>
        <p:nvSpPr>
          <p:cNvPr id="84995" name="Rectangle 2">
            <a:extLst>
              <a:ext uri="{FF2B5EF4-FFF2-40B4-BE49-F238E27FC236}">
                <a16:creationId xmlns:a16="http://schemas.microsoft.com/office/drawing/2014/main" id="{16706D95-6CEF-4B75-941B-B2596C95B359}"/>
              </a:ext>
            </a:extLst>
          </p:cNvPr>
          <p:cNvSpPr>
            <a:spLocks noGrp="1" noChangeArrowheads="1"/>
          </p:cNvSpPr>
          <p:nvPr>
            <p:ph type="title"/>
          </p:nvPr>
        </p:nvSpPr>
        <p:spPr>
          <a:xfrm>
            <a:off x="2352676" y="339725"/>
            <a:ext cx="7515225" cy="985838"/>
          </a:xfrm>
        </p:spPr>
        <p:txBody>
          <a:bodyPr/>
          <a:lstStyle/>
          <a:p>
            <a:pPr algn="l" eaLnBrk="1" hangingPunct="1"/>
            <a:r>
              <a:rPr lang="cs-CZ" altLang="cs-CZ" sz="3600" b="1" dirty="0"/>
              <a:t>Některé typické dávky</a:t>
            </a:r>
            <a:endParaRPr lang="en-GB" altLang="cs-CZ" sz="3600" b="1" dirty="0"/>
          </a:p>
        </p:txBody>
      </p:sp>
      <p:sp>
        <p:nvSpPr>
          <p:cNvPr id="347139" name="Rectangle 3">
            <a:extLst>
              <a:ext uri="{FF2B5EF4-FFF2-40B4-BE49-F238E27FC236}">
                <a16:creationId xmlns:a16="http://schemas.microsoft.com/office/drawing/2014/main" id="{875BBA46-6FBC-49D9-ADF3-D9D028BF93CD}"/>
              </a:ext>
            </a:extLst>
          </p:cNvPr>
          <p:cNvSpPr>
            <a:spLocks noGrp="1" noChangeArrowheads="1"/>
          </p:cNvSpPr>
          <p:nvPr>
            <p:ph type="body" idx="1"/>
          </p:nvPr>
        </p:nvSpPr>
        <p:spPr>
          <a:xfrm>
            <a:off x="1853598" y="1368250"/>
            <a:ext cx="8513379" cy="5111750"/>
          </a:xfrm>
        </p:spPr>
        <p:txBody>
          <a:bodyPr/>
          <a:lstStyle/>
          <a:p>
            <a:pPr eaLnBrk="1" hangingPunct="1">
              <a:lnSpc>
                <a:spcPct val="80000"/>
              </a:lnSpc>
              <a:buFont typeface="Wingdings" panose="05000000000000000000" pitchFamily="2" charset="2"/>
              <a:buChar char="Ø"/>
            </a:pPr>
            <a:r>
              <a:rPr lang="cs-CZ" altLang="cs-CZ" sz="2800" dirty="0"/>
              <a:t>Z přirozených zdrojů</a:t>
            </a:r>
            <a:r>
              <a:rPr lang="en-GB" altLang="cs-CZ" sz="2800" dirty="0"/>
              <a:t>: 2</a:t>
            </a:r>
            <a:r>
              <a:rPr lang="cs-CZ" altLang="cs-CZ" sz="2800" dirty="0"/>
              <a:t> </a:t>
            </a:r>
            <a:r>
              <a:rPr lang="en-GB" altLang="cs-CZ" sz="2800" dirty="0"/>
              <a:t>mSv </a:t>
            </a:r>
            <a:r>
              <a:rPr lang="cs-CZ" altLang="cs-CZ" sz="2800" dirty="0"/>
              <a:t>za rok</a:t>
            </a:r>
          </a:p>
          <a:p>
            <a:pPr eaLnBrk="1" hangingPunct="1">
              <a:lnSpc>
                <a:spcPct val="80000"/>
              </a:lnSpc>
              <a:buFont typeface="Wingdings" panose="05000000000000000000" pitchFamily="2" charset="2"/>
              <a:buChar char="Ø"/>
            </a:pPr>
            <a:endParaRPr lang="en-GB" altLang="cs-CZ" sz="1000" dirty="0"/>
          </a:p>
          <a:p>
            <a:pPr eaLnBrk="1" hangingPunct="1">
              <a:lnSpc>
                <a:spcPct val="80000"/>
              </a:lnSpc>
              <a:buFont typeface="Wingdings" panose="05000000000000000000" pitchFamily="2" charset="2"/>
              <a:buChar char="Ø"/>
            </a:pPr>
            <a:r>
              <a:rPr lang="cs-CZ" altLang="cs-CZ" sz="2800" dirty="0" err="1"/>
              <a:t>Rtg</a:t>
            </a:r>
            <a:r>
              <a:rPr lang="cs-CZ" altLang="cs-CZ" sz="2800" dirty="0"/>
              <a:t> snímek hrudníku</a:t>
            </a:r>
            <a:r>
              <a:rPr lang="en-GB" altLang="cs-CZ" sz="2800" dirty="0"/>
              <a:t>: &lt;1</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Skiaskopie</a:t>
            </a:r>
            <a:r>
              <a:rPr lang="en-GB" altLang="cs-CZ" sz="2800" dirty="0"/>
              <a:t>:  5</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en-GB" altLang="cs-CZ" sz="2800" dirty="0"/>
              <a:t>CT </a:t>
            </a:r>
            <a:r>
              <a:rPr lang="cs-CZ" altLang="cs-CZ" sz="2800" dirty="0"/>
              <a:t>vyšetření</a:t>
            </a:r>
            <a:r>
              <a:rPr lang="en-GB" altLang="cs-CZ" sz="2800" dirty="0"/>
              <a:t>:  10</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Dávky záření rostou v důsledku až někdy neadekvátní snahy (hraničící s alibismem) o co nejpřesnější diagnózu i v důsledku snadného používání moderních zobrazovacích přístrojů </a:t>
            </a:r>
            <a:r>
              <a:rPr lang="en-GB" altLang="cs-CZ" sz="2800" dirty="0"/>
              <a:t>(</a:t>
            </a:r>
            <a:r>
              <a:rPr lang="cs-CZ" altLang="cs-CZ" sz="2800" dirty="0"/>
              <a:t>např. modernější spirální CT je snadněji použitelné než starší konvenční </a:t>
            </a:r>
            <a:r>
              <a:rPr lang="en-GB" altLang="cs-CZ" sz="2800" dirty="0"/>
              <a:t>CT).</a:t>
            </a:r>
          </a:p>
        </p:txBody>
      </p:sp>
    </p:spTree>
    <p:extLst>
      <p:ext uri="{BB962C8B-B14F-4D97-AF65-F5344CB8AC3E}">
        <p14:creationId xmlns:p14="http://schemas.microsoft.com/office/powerpoint/2010/main" val="1284228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3D0E36C-7EA1-4592-9616-8AECF531C3D7}"/>
              </a:ext>
            </a:extLst>
          </p:cNvPr>
          <p:cNvSpPr>
            <a:spLocks noGrp="1" noChangeArrowheads="1"/>
          </p:cNvSpPr>
          <p:nvPr>
            <p:ph type="ctrTitle"/>
          </p:nvPr>
        </p:nvSpPr>
        <p:spPr>
          <a:xfrm>
            <a:off x="2514600" y="762000"/>
            <a:ext cx="7772400" cy="1143000"/>
          </a:xfrm>
        </p:spPr>
        <p:txBody>
          <a:bodyPr/>
          <a:lstStyle/>
          <a:p>
            <a:pPr eaLnBrk="1" hangingPunct="1"/>
            <a:r>
              <a:rPr lang="cs-CZ" altLang="cs-CZ" sz="4000" dirty="0"/>
              <a:t>Dodatek: Zubní rentgenové přístroje</a:t>
            </a:r>
            <a:endParaRPr lang="en-GB" altLang="cs-CZ" sz="4000" dirty="0"/>
          </a:p>
        </p:txBody>
      </p:sp>
      <p:pic>
        <p:nvPicPr>
          <p:cNvPr id="87043" name="Picture 3">
            <a:extLst>
              <a:ext uri="{FF2B5EF4-FFF2-40B4-BE49-F238E27FC236}">
                <a16:creationId xmlns:a16="http://schemas.microsoft.com/office/drawing/2014/main" id="{CE59DF1A-A877-4C3E-ADCC-A96A9069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3220FC4-2D3B-443A-B79A-B326573AA05B}"/>
              </a:ext>
            </a:extLst>
          </p:cNvPr>
          <p:cNvSpPr txBox="1"/>
          <p:nvPr/>
        </p:nvSpPr>
        <p:spPr>
          <a:xfrm>
            <a:off x="2238703" y="5870358"/>
            <a:ext cx="9333186" cy="523220"/>
          </a:xfrm>
          <a:prstGeom prst="rect">
            <a:avLst/>
          </a:prstGeom>
          <a:noFill/>
        </p:spPr>
        <p:txBody>
          <a:bodyPr wrap="square" rtlCol="0">
            <a:spAutoFit/>
          </a:bodyPr>
          <a:lstStyle/>
          <a:p>
            <a:pPr algn="l"/>
            <a:r>
              <a:rPr lang="cs-CZ" sz="2800" dirty="0">
                <a:latin typeface="+mn-lt"/>
              </a:rPr>
              <a:t>Určeno především studentům zubního lékařství!</a:t>
            </a:r>
            <a:endParaRPr lang="en-GB" sz="2800" dirty="0" err="1">
              <a:latin typeface="+mn-lt"/>
            </a:endParaRPr>
          </a:p>
        </p:txBody>
      </p:sp>
    </p:spTree>
    <p:extLst>
      <p:ext uri="{BB962C8B-B14F-4D97-AF65-F5344CB8AC3E}">
        <p14:creationId xmlns:p14="http://schemas.microsoft.com/office/powerpoint/2010/main" val="291276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5DDE6088-8089-4C4B-818E-723916B28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C5CC4-B32C-4989-8B6C-34E5D379C2A3}" type="slidenum">
              <a:rPr lang="cs-CZ" altLang="cs-CZ" sz="1400"/>
              <a:pPr>
                <a:spcBef>
                  <a:spcPct val="0"/>
                </a:spcBef>
                <a:buFontTx/>
                <a:buNone/>
              </a:pPr>
              <a:t>44</a:t>
            </a:fld>
            <a:endParaRPr lang="cs-CZ" altLang="cs-CZ" sz="1400"/>
          </a:p>
        </p:txBody>
      </p:sp>
      <p:pic>
        <p:nvPicPr>
          <p:cNvPr id="89091" name="Picture 2" descr="better">
            <a:extLst>
              <a:ext uri="{FF2B5EF4-FFF2-40B4-BE49-F238E27FC236}">
                <a16:creationId xmlns:a16="http://schemas.microsoft.com/office/drawing/2014/main" id="{F7D8EFED-C9E0-43F2-BF23-DAB8A59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digdentalintraoralccds">
            <a:extLst>
              <a:ext uri="{FF2B5EF4-FFF2-40B4-BE49-F238E27FC236}">
                <a16:creationId xmlns:a16="http://schemas.microsoft.com/office/drawing/2014/main" id="{27A72AEF-3E3D-49EE-95BF-D6FA2333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4">
            <a:extLst>
              <a:ext uri="{FF2B5EF4-FFF2-40B4-BE49-F238E27FC236}">
                <a16:creationId xmlns:a16="http://schemas.microsoft.com/office/drawing/2014/main" id="{669F0F0E-67E3-4FC5-8E8B-E4E53755E648}"/>
              </a:ext>
            </a:extLst>
          </p:cNvPr>
          <p:cNvSpPr>
            <a:spLocks noGrp="1" noChangeArrowheads="1"/>
          </p:cNvSpPr>
          <p:nvPr>
            <p:ph type="title"/>
          </p:nvPr>
        </p:nvSpPr>
        <p:spPr/>
        <p:txBody>
          <a:bodyPr/>
          <a:lstStyle/>
          <a:p>
            <a:pPr eaLnBrk="1" hangingPunct="1"/>
            <a:r>
              <a:rPr lang="cs-CZ" altLang="cs-CZ"/>
              <a:t>Přímá digitální zubní radiografie</a:t>
            </a:r>
            <a:endParaRPr lang="en-GB" altLang="cs-CZ"/>
          </a:p>
        </p:txBody>
      </p:sp>
      <p:pic>
        <p:nvPicPr>
          <p:cNvPr id="89094" name="Picture 5" descr="CDR2">
            <a:extLst>
              <a:ext uri="{FF2B5EF4-FFF2-40B4-BE49-F238E27FC236}">
                <a16:creationId xmlns:a16="http://schemas.microsoft.com/office/drawing/2014/main" id="{7AE13290-00B7-4A6F-919E-12D33A383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C31E8955-3C8D-4A25-BCB6-54F98B07DB81}"/>
              </a:ext>
            </a:extLst>
          </p:cNvPr>
          <p:cNvSpPr txBox="1">
            <a:spLocks noChangeArrowheads="1"/>
          </p:cNvSpPr>
          <p:nvPr/>
        </p:nvSpPr>
        <p:spPr bwMode="auto">
          <a:xfrm>
            <a:off x="6672263" y="3860800"/>
            <a:ext cx="3744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a:t>Obrazový detektor se skládá z matice fotodiod pokryté scintilační vrstvou</a:t>
            </a:r>
            <a:r>
              <a:rPr lang="en-US" altLang="cs-CZ" sz="2400"/>
              <a:t>.</a:t>
            </a:r>
            <a:r>
              <a:rPr lang="cs-CZ" altLang="cs-CZ" sz="2400"/>
              <a:t> Nyní jsou dostupné bezdrátové detektory</a:t>
            </a:r>
            <a:r>
              <a:rPr lang="en-US" altLang="cs-CZ" sz="2400"/>
              <a:t> (u</a:t>
            </a:r>
            <a:r>
              <a:rPr lang="cs-CZ" altLang="cs-CZ" sz="2400"/>
              <a:t>žívají</a:t>
            </a:r>
            <a:r>
              <a:rPr lang="en-US" altLang="cs-CZ" sz="2400"/>
              <a:t> bluetooth </a:t>
            </a:r>
            <a:r>
              <a:rPr lang="cs-CZ" altLang="cs-CZ" sz="2400"/>
              <a:t>nebo</a:t>
            </a:r>
            <a:r>
              <a:rPr lang="en-US" altLang="cs-CZ" sz="2400"/>
              <a:t> wifi).</a:t>
            </a:r>
          </a:p>
        </p:txBody>
      </p:sp>
    </p:spTree>
    <p:extLst>
      <p:ext uri="{BB962C8B-B14F-4D97-AF65-F5344CB8AC3E}">
        <p14:creationId xmlns:p14="http://schemas.microsoft.com/office/powerpoint/2010/main" val="111792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09FAA293-0063-46D3-B334-B465A19A9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5E06B0-AFEA-4D34-8E72-06BFADC25D9B}" type="slidenum">
              <a:rPr lang="cs-CZ" altLang="cs-CZ" sz="1400"/>
              <a:pPr>
                <a:spcBef>
                  <a:spcPct val="0"/>
                </a:spcBef>
                <a:buFontTx/>
                <a:buNone/>
              </a:pPr>
              <a:t>45</a:t>
            </a:fld>
            <a:endParaRPr lang="cs-CZ" altLang="cs-CZ" sz="1400"/>
          </a:p>
        </p:txBody>
      </p:sp>
      <p:sp>
        <p:nvSpPr>
          <p:cNvPr id="91139" name="Rectangle 2">
            <a:extLst>
              <a:ext uri="{FF2B5EF4-FFF2-40B4-BE49-F238E27FC236}">
                <a16:creationId xmlns:a16="http://schemas.microsoft.com/office/drawing/2014/main" id="{FEC17665-670D-4581-92C8-90C18835D06C}"/>
              </a:ext>
            </a:extLst>
          </p:cNvPr>
          <p:cNvSpPr>
            <a:spLocks noGrp="1" noChangeArrowheads="1"/>
          </p:cNvSpPr>
          <p:nvPr>
            <p:ph type="title"/>
          </p:nvPr>
        </p:nvSpPr>
        <p:spPr/>
        <p:txBody>
          <a:bodyPr/>
          <a:lstStyle/>
          <a:p>
            <a:pPr eaLnBrk="1" hangingPunct="1"/>
            <a:r>
              <a:rPr lang="cs-CZ" altLang="cs-CZ"/>
              <a:t>Snímky jednotlivých zubů </a:t>
            </a:r>
            <a:endParaRPr lang="en-GB" altLang="cs-CZ"/>
          </a:p>
        </p:txBody>
      </p:sp>
      <p:grpSp>
        <p:nvGrpSpPr>
          <p:cNvPr id="91140" name="Group 3">
            <a:extLst>
              <a:ext uri="{FF2B5EF4-FFF2-40B4-BE49-F238E27FC236}">
                <a16:creationId xmlns:a16="http://schemas.microsoft.com/office/drawing/2014/main" id="{C7420A9A-32A9-47CE-A6B3-F0048F55EF60}"/>
              </a:ext>
            </a:extLst>
          </p:cNvPr>
          <p:cNvGrpSpPr>
            <a:grpSpLocks/>
          </p:cNvGrpSpPr>
          <p:nvPr/>
        </p:nvGrpSpPr>
        <p:grpSpPr bwMode="auto">
          <a:xfrm>
            <a:off x="1919288" y="1844676"/>
            <a:ext cx="8458200" cy="3363913"/>
            <a:chOff x="1200" y="1344"/>
            <a:chExt cx="3216" cy="1279"/>
          </a:xfrm>
        </p:grpSpPr>
        <p:pic>
          <p:nvPicPr>
            <p:cNvPr id="91142" name="Picture 4" descr="calculus%20xray">
              <a:extLst>
                <a:ext uri="{FF2B5EF4-FFF2-40B4-BE49-F238E27FC236}">
                  <a16:creationId xmlns:a16="http://schemas.microsoft.com/office/drawing/2014/main" id="{F42FC57B-B197-4B5D-9324-1D55F84DF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5" descr="calculus%20xray%20color">
              <a:extLst>
                <a:ext uri="{FF2B5EF4-FFF2-40B4-BE49-F238E27FC236}">
                  <a16:creationId xmlns:a16="http://schemas.microsoft.com/office/drawing/2014/main" id="{19A8FE84-E428-4285-ABE4-B980D7EBC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1" name="Text Box 6">
            <a:extLst>
              <a:ext uri="{FF2B5EF4-FFF2-40B4-BE49-F238E27FC236}">
                <a16:creationId xmlns:a16="http://schemas.microsoft.com/office/drawing/2014/main" id="{518D0C39-AE04-49FA-B4BF-72823CE1C8D1}"/>
              </a:ext>
            </a:extLst>
          </p:cNvPr>
          <p:cNvSpPr txBox="1">
            <a:spLocks noChangeArrowheads="1"/>
          </p:cNvSpPr>
          <p:nvPr/>
        </p:nvSpPr>
        <p:spPr bwMode="auto">
          <a:xfrm>
            <a:off x="1847528" y="5516563"/>
            <a:ext cx="852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Lze i  barevně rozlišit výplň, pulpu a zubní kámen, samozřejmě jde o </a:t>
            </a:r>
            <a:r>
              <a:rPr lang="cs-CZ" altLang="cs-CZ" sz="1800" dirty="0" err="1"/>
              <a:t>pseudobarvy</a:t>
            </a:r>
            <a:r>
              <a:rPr lang="cs-CZ" altLang="cs-CZ" sz="1800" dirty="0"/>
              <a:t>.</a:t>
            </a:r>
          </a:p>
        </p:txBody>
      </p:sp>
    </p:spTree>
    <p:extLst>
      <p:ext uri="{BB962C8B-B14F-4D97-AF65-F5344CB8AC3E}">
        <p14:creationId xmlns:p14="http://schemas.microsoft.com/office/powerpoint/2010/main" val="391053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8C82C1E4-D512-404A-BC4D-737A90CEE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428C8-FF9A-4BE2-815E-ED628708C686}" type="slidenum">
              <a:rPr lang="cs-CZ" altLang="cs-CZ" sz="1400"/>
              <a:pPr>
                <a:spcBef>
                  <a:spcPct val="0"/>
                </a:spcBef>
                <a:buFontTx/>
                <a:buNone/>
              </a:pPr>
              <a:t>46</a:t>
            </a:fld>
            <a:endParaRPr lang="cs-CZ" altLang="cs-CZ" sz="1400"/>
          </a:p>
        </p:txBody>
      </p:sp>
      <p:pic>
        <p:nvPicPr>
          <p:cNvPr id="93187" name="Picture 2" descr="opgunitinuse">
            <a:extLst>
              <a:ext uri="{FF2B5EF4-FFF2-40B4-BE49-F238E27FC236}">
                <a16:creationId xmlns:a16="http://schemas.microsoft.com/office/drawing/2014/main" id="{802CBA91-0970-47D2-A595-A7BDA684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84313"/>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descr="opgdigital">
            <a:extLst>
              <a:ext uri="{FF2B5EF4-FFF2-40B4-BE49-F238E27FC236}">
                <a16:creationId xmlns:a16="http://schemas.microsoft.com/office/drawing/2014/main" id="{02357B61-3265-4C13-938A-D812B8FB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7732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4">
            <a:extLst>
              <a:ext uri="{FF2B5EF4-FFF2-40B4-BE49-F238E27FC236}">
                <a16:creationId xmlns:a16="http://schemas.microsoft.com/office/drawing/2014/main" id="{FBE33FA1-1AB1-40ED-8E1A-6F13024A79C9}"/>
              </a:ext>
            </a:extLst>
          </p:cNvPr>
          <p:cNvSpPr>
            <a:spLocks noGrp="1" noChangeArrowheads="1"/>
          </p:cNvSpPr>
          <p:nvPr>
            <p:ph type="title"/>
          </p:nvPr>
        </p:nvSpPr>
        <p:spPr>
          <a:xfrm>
            <a:off x="1703389" y="274638"/>
            <a:ext cx="8785225" cy="1066800"/>
          </a:xfrm>
        </p:spPr>
        <p:txBody>
          <a:bodyPr/>
          <a:lstStyle/>
          <a:p>
            <a:pPr eaLnBrk="1" hangingPunct="1"/>
            <a:r>
              <a:rPr lang="en-GB" altLang="cs-CZ"/>
              <a:t>O</a:t>
            </a:r>
            <a:r>
              <a:rPr lang="cs-CZ" altLang="cs-CZ"/>
              <a:t>rtopantomografická (O</a:t>
            </a:r>
            <a:r>
              <a:rPr lang="en-GB" altLang="cs-CZ"/>
              <a:t>PG</a:t>
            </a:r>
            <a:r>
              <a:rPr lang="cs-CZ" altLang="cs-CZ"/>
              <a:t>)</a:t>
            </a:r>
            <a:r>
              <a:rPr lang="en-GB" altLang="cs-CZ"/>
              <a:t> </a:t>
            </a:r>
            <a:r>
              <a:rPr lang="cs-CZ" altLang="cs-CZ"/>
              <a:t>jednotka</a:t>
            </a:r>
            <a:endParaRPr lang="en-GB" altLang="cs-CZ"/>
          </a:p>
        </p:txBody>
      </p:sp>
    </p:spTree>
    <p:extLst>
      <p:ext uri="{BB962C8B-B14F-4D97-AF65-F5344CB8AC3E}">
        <p14:creationId xmlns:p14="http://schemas.microsoft.com/office/powerpoint/2010/main" val="156487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A13D4672-4C4D-45F4-BD43-B19F20C692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B4F61-EAAB-47CB-9910-6DB038B1F762}" type="slidenum">
              <a:rPr lang="cs-CZ" altLang="cs-CZ" sz="1400"/>
              <a:pPr>
                <a:spcBef>
                  <a:spcPct val="0"/>
                </a:spcBef>
                <a:buFontTx/>
                <a:buNone/>
              </a:pPr>
              <a:t>47</a:t>
            </a:fld>
            <a:endParaRPr lang="cs-CZ" altLang="cs-CZ" sz="1400"/>
          </a:p>
        </p:txBody>
      </p:sp>
      <p:sp>
        <p:nvSpPr>
          <p:cNvPr id="95235" name="Rectangle 2">
            <a:extLst>
              <a:ext uri="{FF2B5EF4-FFF2-40B4-BE49-F238E27FC236}">
                <a16:creationId xmlns:a16="http://schemas.microsoft.com/office/drawing/2014/main" id="{AB92E909-907C-4BC9-A600-2A00050FF1CF}"/>
              </a:ext>
            </a:extLst>
          </p:cNvPr>
          <p:cNvSpPr>
            <a:spLocks noGrp="1" noChangeArrowheads="1"/>
          </p:cNvSpPr>
          <p:nvPr>
            <p:ph type="title"/>
          </p:nvPr>
        </p:nvSpPr>
        <p:spPr/>
        <p:txBody>
          <a:bodyPr/>
          <a:lstStyle/>
          <a:p>
            <a:pPr eaLnBrk="1" hangingPunct="1"/>
            <a:r>
              <a:rPr lang="cs-CZ" altLang="cs-CZ" sz="4000"/>
              <a:t>Panoramatický snímek získaný pomocí</a:t>
            </a:r>
            <a:r>
              <a:rPr lang="en-GB" altLang="cs-CZ" sz="4000"/>
              <a:t> OPG</a:t>
            </a:r>
          </a:p>
        </p:txBody>
      </p:sp>
      <p:pic>
        <p:nvPicPr>
          <p:cNvPr id="95236" name="Picture 3" descr="opgimage">
            <a:extLst>
              <a:ext uri="{FF2B5EF4-FFF2-40B4-BE49-F238E27FC236}">
                <a16:creationId xmlns:a16="http://schemas.microsoft.com/office/drawing/2014/main" id="{A900E2E7-DD7C-4285-96FF-CDB2F982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21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624FB61-DFD1-4BD1-ACC9-169FA61177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761E5-3665-4168-96F3-CF023AD321F9}" type="slidenum">
              <a:rPr lang="cs-CZ" altLang="cs-CZ" sz="1400"/>
              <a:pPr>
                <a:spcBef>
                  <a:spcPct val="0"/>
                </a:spcBef>
                <a:buFontTx/>
                <a:buNone/>
              </a:pPr>
              <a:t>48</a:t>
            </a:fld>
            <a:endParaRPr lang="cs-CZ" altLang="cs-CZ" sz="1400"/>
          </a:p>
        </p:txBody>
      </p:sp>
      <p:sp>
        <p:nvSpPr>
          <p:cNvPr id="97283" name="Rectangle 2">
            <a:extLst>
              <a:ext uri="{FF2B5EF4-FFF2-40B4-BE49-F238E27FC236}">
                <a16:creationId xmlns:a16="http://schemas.microsoft.com/office/drawing/2014/main" id="{7DFF73F0-EF28-478B-BF10-8333B2D5A620}"/>
              </a:ext>
            </a:extLst>
          </p:cNvPr>
          <p:cNvSpPr>
            <a:spLocks noGrp="1" noChangeArrowheads="1"/>
          </p:cNvSpPr>
          <p:nvPr>
            <p:ph type="title"/>
          </p:nvPr>
        </p:nvSpPr>
        <p:spPr/>
        <p:txBody>
          <a:bodyPr/>
          <a:lstStyle/>
          <a:p>
            <a:pPr eaLnBrk="1" hangingPunct="1"/>
            <a:r>
              <a:rPr lang="cs-CZ" altLang="cs-CZ"/>
              <a:t>Cefalometrické vyšetření</a:t>
            </a:r>
            <a:endParaRPr lang="en-GB" altLang="cs-CZ"/>
          </a:p>
        </p:txBody>
      </p:sp>
      <p:pic>
        <p:nvPicPr>
          <p:cNvPr id="97284" name="Picture 3" descr="cephalometric X-ray">
            <a:extLst>
              <a:ext uri="{FF2B5EF4-FFF2-40B4-BE49-F238E27FC236}">
                <a16:creationId xmlns:a16="http://schemas.microsoft.com/office/drawing/2014/main" id="{17E7EFAB-C4AC-4BA2-ADA6-A07D4C86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3335123-6037-42AD-A1C5-00784072B1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Tree>
    <p:extLst>
      <p:ext uri="{BB962C8B-B14F-4D97-AF65-F5344CB8AC3E}">
        <p14:creationId xmlns:p14="http://schemas.microsoft.com/office/powerpoint/2010/main" val="51935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E69ECC93-3B0E-4136-8945-9F30D9175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BFF3BF-155F-44F5-9A65-3B66236AA43A}" type="slidenum">
              <a:rPr lang="cs-CZ" altLang="cs-CZ" sz="1400"/>
              <a:pPr>
                <a:spcBef>
                  <a:spcPct val="0"/>
                </a:spcBef>
                <a:buFontTx/>
                <a:buNone/>
              </a:pPr>
              <a:t>49</a:t>
            </a:fld>
            <a:endParaRPr lang="cs-CZ" altLang="cs-CZ" sz="1400"/>
          </a:p>
        </p:txBody>
      </p:sp>
      <p:sp>
        <p:nvSpPr>
          <p:cNvPr id="99331" name="Rectangle 2">
            <a:extLst>
              <a:ext uri="{FF2B5EF4-FFF2-40B4-BE49-F238E27FC236}">
                <a16:creationId xmlns:a16="http://schemas.microsoft.com/office/drawing/2014/main" id="{8C6652FE-9A56-411F-9782-DA2115EAB7F7}"/>
              </a:ext>
            </a:extLst>
          </p:cNvPr>
          <p:cNvSpPr>
            <a:spLocks noGrp="1" noChangeArrowheads="1"/>
          </p:cNvSpPr>
          <p:nvPr>
            <p:ph type="title"/>
          </p:nvPr>
        </p:nvSpPr>
        <p:spPr>
          <a:xfrm>
            <a:off x="2063750" y="549275"/>
            <a:ext cx="8229600" cy="1143000"/>
          </a:xfrm>
        </p:spPr>
        <p:txBody>
          <a:bodyPr/>
          <a:lstStyle/>
          <a:p>
            <a:pPr eaLnBrk="1" hangingPunct="1"/>
            <a:r>
              <a:rPr lang="cs-CZ" altLang="cs-CZ"/>
              <a:t>Poznámky k ochraně před zářením</a:t>
            </a:r>
            <a:endParaRPr lang="en-US" altLang="cs-CZ"/>
          </a:p>
        </p:txBody>
      </p:sp>
      <p:sp>
        <p:nvSpPr>
          <p:cNvPr id="99332" name="Rectangle 3">
            <a:extLst>
              <a:ext uri="{FF2B5EF4-FFF2-40B4-BE49-F238E27FC236}">
                <a16:creationId xmlns:a16="http://schemas.microsoft.com/office/drawing/2014/main" id="{A92F024B-7860-4EBA-8973-37DC28E0D2F7}"/>
              </a:ext>
            </a:extLst>
          </p:cNvPr>
          <p:cNvSpPr>
            <a:spLocks noGrp="1" noChangeArrowheads="1"/>
          </p:cNvSpPr>
          <p:nvPr>
            <p:ph type="body" idx="1"/>
          </p:nvPr>
        </p:nvSpPr>
        <p:spPr>
          <a:xfrm>
            <a:off x="1713186" y="1989139"/>
            <a:ext cx="8556352" cy="4429125"/>
          </a:xfrm>
        </p:spPr>
        <p:txBody>
          <a:bodyPr/>
          <a:lstStyle/>
          <a:p>
            <a:pPr eaLnBrk="1" hangingPunct="1">
              <a:lnSpc>
                <a:spcPct val="90000"/>
              </a:lnSpc>
            </a:pPr>
            <a:r>
              <a:rPr lang="cs-CZ" altLang="cs-CZ" sz="2800" dirty="0"/>
              <a:t>Nízká individuální ale vysoká kolektivní dávka, poměrně hodně mladých pacientů</a:t>
            </a:r>
            <a:endParaRPr lang="en-GB" altLang="cs-CZ" sz="2800" dirty="0"/>
          </a:p>
          <a:p>
            <a:pPr eaLnBrk="1" hangingPunct="1">
              <a:lnSpc>
                <a:spcPct val="90000"/>
              </a:lnSpc>
            </a:pPr>
            <a:r>
              <a:rPr lang="cs-CZ" altLang="cs-CZ" sz="2800" dirty="0"/>
              <a:t>Ochrana očí a štítné žlázy</a:t>
            </a:r>
            <a:r>
              <a:rPr lang="en-GB" altLang="cs-CZ" sz="2800" dirty="0"/>
              <a:t> (</a:t>
            </a:r>
            <a:r>
              <a:rPr lang="cs-CZ" altLang="cs-CZ" sz="2800" dirty="0"/>
              <a:t>ocitají se někdy přímo ve svazku nebo blízko něj)</a:t>
            </a:r>
            <a:endParaRPr lang="en-GB" altLang="cs-CZ" sz="2800" dirty="0"/>
          </a:p>
          <a:p>
            <a:pPr eaLnBrk="1" hangingPunct="1">
              <a:lnSpc>
                <a:spcPct val="90000"/>
              </a:lnSpc>
            </a:pPr>
            <a:r>
              <a:rPr lang="cs-CZ" altLang="cs-CZ" sz="2800" dirty="0"/>
              <a:t>Protože dávka a tím i riziko pro vyvíjející se plod je nízké, není těhotenství kontraindikací. Vyšetření musí být samozřejmě odůvodněné</a:t>
            </a:r>
            <a:r>
              <a:rPr lang="en-US" altLang="cs-CZ" sz="2800" dirty="0"/>
              <a:t>. </a:t>
            </a:r>
            <a:r>
              <a:rPr lang="cs-CZ" altLang="cs-CZ" sz="2800" dirty="0"/>
              <a:t>Dobrý odkaz</a:t>
            </a:r>
            <a:r>
              <a:rPr lang="en-US" altLang="cs-CZ" sz="2800" dirty="0"/>
              <a:t>:</a:t>
            </a:r>
          </a:p>
          <a:p>
            <a:pPr lvl="1" eaLnBrk="1" hangingPunct="1">
              <a:lnSpc>
                <a:spcPct val="90000"/>
              </a:lnSpc>
            </a:pPr>
            <a:r>
              <a:rPr lang="en-US" altLang="cs-CZ" sz="2400" dirty="0"/>
              <a:t>RP136 E</a:t>
            </a:r>
            <a:r>
              <a:rPr lang="cs-CZ" altLang="cs-CZ" sz="2400" dirty="0" err="1"/>
              <a:t>vropská</a:t>
            </a:r>
            <a:r>
              <a:rPr lang="cs-CZ" altLang="cs-CZ" sz="2400" dirty="0"/>
              <a:t> směrnice o radiační ochraně v dentální radiologii</a:t>
            </a:r>
            <a:r>
              <a:rPr lang="en-US" altLang="cs-CZ" sz="2400" dirty="0"/>
              <a:t> – </a:t>
            </a:r>
            <a:r>
              <a:rPr lang="cs-CZ" altLang="cs-CZ" sz="2400" dirty="0"/>
              <a:t>Bezpečné použití radiografie v zubním lékařství</a:t>
            </a:r>
            <a:r>
              <a:rPr lang="en-US" altLang="cs-CZ" sz="2400" dirty="0"/>
              <a:t>. 2004. EU.</a:t>
            </a:r>
          </a:p>
        </p:txBody>
      </p:sp>
    </p:spTree>
    <p:extLst>
      <p:ext uri="{BB962C8B-B14F-4D97-AF65-F5344CB8AC3E}">
        <p14:creationId xmlns:p14="http://schemas.microsoft.com/office/powerpoint/2010/main" val="211005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559E8620-9FB9-4203-87F9-21BE32679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3B628C-F1A7-4342-95C8-84CA9A318E93}"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9202904F-FCE2-4967-A9EE-1166B835C2F9}"/>
              </a:ext>
            </a:extLst>
          </p:cNvPr>
          <p:cNvSpPr>
            <a:spLocks noGrp="1" noChangeArrowheads="1"/>
          </p:cNvSpPr>
          <p:nvPr>
            <p:ph type="title"/>
          </p:nvPr>
        </p:nvSpPr>
        <p:spPr>
          <a:xfrm>
            <a:off x="1703388" y="476250"/>
            <a:ext cx="8686800" cy="1143000"/>
          </a:xfrm>
        </p:spPr>
        <p:txBody>
          <a:bodyPr/>
          <a:lstStyle/>
          <a:p>
            <a:pPr algn="l" eaLnBrk="1" hangingPunct="1"/>
            <a:r>
              <a:rPr lang="cs-CZ" altLang="cs-CZ" sz="2800" b="1" dirty="0">
                <a:solidFill>
                  <a:srgbClr val="0000DC"/>
                </a:solidFill>
              </a:rPr>
              <a:t>Vznik rentgenového záření – </a:t>
            </a:r>
            <a:r>
              <a:rPr lang="cs-CZ" altLang="cs-CZ" sz="2800" b="1" dirty="0" err="1">
                <a:solidFill>
                  <a:srgbClr val="0000DC"/>
                </a:solidFill>
              </a:rPr>
              <a:t>nízkovýkonová</a:t>
            </a:r>
            <a:r>
              <a:rPr lang="cs-CZ" altLang="cs-CZ" sz="2800" b="1" dirty="0">
                <a:solidFill>
                  <a:srgbClr val="0000DC"/>
                </a:solidFill>
              </a:rPr>
              <a:t> rentgenka používaná např. v zubních rentgenech</a:t>
            </a:r>
            <a:endParaRPr lang="en-GB" altLang="cs-CZ" sz="2800" b="1" dirty="0">
              <a:solidFill>
                <a:srgbClr val="0000DC"/>
              </a:solidFill>
            </a:endParaRPr>
          </a:p>
        </p:txBody>
      </p:sp>
      <p:sp>
        <p:nvSpPr>
          <p:cNvPr id="12292" name="Text Box 7">
            <a:extLst>
              <a:ext uri="{FF2B5EF4-FFF2-40B4-BE49-F238E27FC236}">
                <a16:creationId xmlns:a16="http://schemas.microsoft.com/office/drawing/2014/main" id="{8A26F03A-A065-462F-9D80-395E8490B6AE}"/>
              </a:ext>
            </a:extLst>
          </p:cNvPr>
          <p:cNvSpPr txBox="1">
            <a:spLocks noChangeArrowheads="1"/>
          </p:cNvSpPr>
          <p:nvPr/>
        </p:nvSpPr>
        <p:spPr bwMode="auto">
          <a:xfrm>
            <a:off x="1250732" y="6237288"/>
            <a:ext cx="10052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dirty="0"/>
              <a:t>Schématický řez rentgenkou. K - žhavené vlákno katody, W –wolframový či měděný terčík.</a:t>
            </a:r>
            <a:endParaRPr lang="en-GB" altLang="cs-CZ" sz="2000" b="1" dirty="0"/>
          </a:p>
        </p:txBody>
      </p:sp>
      <p:pic>
        <p:nvPicPr>
          <p:cNvPr id="12293" name="Picture 1032" descr="rentgenka">
            <a:extLst>
              <a:ext uri="{FF2B5EF4-FFF2-40B4-BE49-F238E27FC236}">
                <a16:creationId xmlns:a16="http://schemas.microsoft.com/office/drawing/2014/main" id="{4C26F66F-7993-4F06-9D6F-A2728F6E3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889" y="1776413"/>
            <a:ext cx="7896225" cy="4171950"/>
          </a:xfrm>
          <a:noFill/>
        </p:spPr>
      </p:pic>
      <p:sp>
        <p:nvSpPr>
          <p:cNvPr id="3" name="TextovéPole 2">
            <a:extLst>
              <a:ext uri="{FF2B5EF4-FFF2-40B4-BE49-F238E27FC236}">
                <a16:creationId xmlns:a16="http://schemas.microsoft.com/office/drawing/2014/main" id="{64F55F0E-94A0-42BA-B5D9-CB2BAB987AFD}"/>
              </a:ext>
            </a:extLst>
          </p:cNvPr>
          <p:cNvSpPr txBox="1"/>
          <p:nvPr/>
        </p:nvSpPr>
        <p:spPr>
          <a:xfrm>
            <a:off x="10662699" y="2902226"/>
            <a:ext cx="1224501" cy="1600438"/>
          </a:xfrm>
          <a:prstGeom prst="rect">
            <a:avLst/>
          </a:prstGeom>
          <a:noFill/>
        </p:spPr>
        <p:txBody>
          <a:bodyPr wrap="square" rtlCol="0">
            <a:spAutoFit/>
          </a:bodyPr>
          <a:lstStyle/>
          <a:p>
            <a:pPr algn="l"/>
            <a:r>
              <a:rPr lang="cs-CZ" sz="1400" dirty="0">
                <a:latin typeface="+mn-lt"/>
              </a:rPr>
              <a:t>Moderní rentgenky jsou označovány též jako </a:t>
            </a:r>
            <a:r>
              <a:rPr lang="cs-CZ" sz="1400" dirty="0" err="1">
                <a:latin typeface="+mn-lt"/>
              </a:rPr>
              <a:t>Coolidgeovy</a:t>
            </a:r>
            <a:r>
              <a:rPr lang="cs-CZ" sz="1400" dirty="0">
                <a:latin typeface="+mn-lt"/>
              </a:rPr>
              <a:t> trubice.</a:t>
            </a:r>
            <a:endParaRPr lang="en-GB" sz="1400" dirty="0" err="1">
              <a:latin typeface="+mn-lt"/>
            </a:endParaRPr>
          </a:p>
        </p:txBody>
      </p:sp>
    </p:spTree>
    <p:extLst>
      <p:ext uri="{BB962C8B-B14F-4D97-AF65-F5344CB8AC3E}">
        <p14:creationId xmlns:p14="http://schemas.microsoft.com/office/powerpoint/2010/main" val="3699599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5B313C1-9D94-4BE4-8253-68B9352694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D8C1F4-1B91-41BD-AE42-DC46FDE7A6A8}" type="slidenum">
              <a:rPr lang="cs-CZ" altLang="cs-CZ" sz="1400"/>
              <a:pPr>
                <a:spcBef>
                  <a:spcPct val="0"/>
                </a:spcBef>
                <a:buFontTx/>
                <a:buNone/>
              </a:pPr>
              <a:t>50</a:t>
            </a:fld>
            <a:endParaRPr lang="cs-CZ" altLang="cs-CZ" sz="1400"/>
          </a:p>
        </p:txBody>
      </p:sp>
      <p:sp>
        <p:nvSpPr>
          <p:cNvPr id="101379" name="Rectangle 2">
            <a:extLst>
              <a:ext uri="{FF2B5EF4-FFF2-40B4-BE49-F238E27FC236}">
                <a16:creationId xmlns:a16="http://schemas.microsoft.com/office/drawing/2014/main" id="{4C8D653F-A6FD-4280-A629-44EFC3ED2F28}"/>
              </a:ext>
            </a:extLst>
          </p:cNvPr>
          <p:cNvSpPr>
            <a:spLocks noGrp="1" noChangeArrowheads="1"/>
          </p:cNvSpPr>
          <p:nvPr>
            <p:ph type="title"/>
          </p:nvPr>
        </p:nvSpPr>
        <p:spPr/>
        <p:txBody>
          <a:bodyPr/>
          <a:lstStyle/>
          <a:p>
            <a:pPr eaLnBrk="1" hangingPunct="1"/>
            <a:r>
              <a:rPr lang="cs-CZ" altLang="cs-CZ" sz="4000" dirty="0"/>
              <a:t>Optimalizace dávek u snímků jednotlivých zubů</a:t>
            </a:r>
            <a:endParaRPr lang="en-US" altLang="cs-CZ" sz="4000" dirty="0"/>
          </a:p>
        </p:txBody>
      </p:sp>
      <p:sp>
        <p:nvSpPr>
          <p:cNvPr id="101380" name="Rectangle 3">
            <a:extLst>
              <a:ext uri="{FF2B5EF4-FFF2-40B4-BE49-F238E27FC236}">
                <a16:creationId xmlns:a16="http://schemas.microsoft.com/office/drawing/2014/main" id="{F5917FF3-D62F-40FF-AEA1-E135C65AFE62}"/>
              </a:ext>
            </a:extLst>
          </p:cNvPr>
          <p:cNvSpPr>
            <a:spLocks noGrp="1" noChangeArrowheads="1"/>
          </p:cNvSpPr>
          <p:nvPr>
            <p:ph type="body" idx="1"/>
          </p:nvPr>
        </p:nvSpPr>
        <p:spPr>
          <a:xfrm>
            <a:off x="1213945" y="2209800"/>
            <a:ext cx="9764110" cy="4648200"/>
          </a:xfrm>
        </p:spPr>
        <p:txBody>
          <a:bodyPr/>
          <a:lstStyle/>
          <a:p>
            <a:pPr eaLnBrk="1" hangingPunct="1">
              <a:lnSpc>
                <a:spcPct val="80000"/>
              </a:lnSpc>
            </a:pPr>
            <a:r>
              <a:rPr lang="cs-CZ" altLang="cs-CZ" sz="2400" dirty="0">
                <a:solidFill>
                  <a:srgbClr val="FF0000"/>
                </a:solidFill>
              </a:rPr>
              <a:t>Přístroj</a:t>
            </a:r>
            <a:endParaRPr lang="en-GB" altLang="cs-CZ" sz="2400" dirty="0">
              <a:solidFill>
                <a:srgbClr val="FF0000"/>
              </a:solidFill>
            </a:endParaRPr>
          </a:p>
          <a:p>
            <a:pPr lvl="1" eaLnBrk="1" hangingPunct="1">
              <a:lnSpc>
                <a:spcPct val="80000"/>
              </a:lnSpc>
            </a:pPr>
            <a:r>
              <a:rPr lang="cs-CZ" altLang="cs-CZ" sz="2000" dirty="0"/>
              <a:t>Impulsní režim</a:t>
            </a:r>
            <a:endParaRPr lang="en-GB" altLang="cs-CZ" sz="2000" dirty="0"/>
          </a:p>
          <a:p>
            <a:pPr lvl="1" eaLnBrk="1" hangingPunct="1">
              <a:lnSpc>
                <a:spcPct val="80000"/>
              </a:lnSpc>
            </a:pPr>
            <a:r>
              <a:rPr lang="cs-CZ" altLang="cs-CZ" sz="2000" dirty="0"/>
              <a:t>F</a:t>
            </a:r>
            <a:r>
              <a:rPr lang="en-GB" altLang="cs-CZ" sz="2000" dirty="0" err="1"/>
              <a:t>iltr</a:t>
            </a:r>
            <a:r>
              <a:rPr lang="en-GB" altLang="cs-CZ" sz="2000" dirty="0"/>
              <a:t>: 1</a:t>
            </a:r>
            <a:r>
              <a:rPr lang="cs-CZ" altLang="cs-CZ" sz="2000" dirty="0"/>
              <a:t>,</a:t>
            </a:r>
            <a:r>
              <a:rPr lang="en-GB" altLang="cs-CZ" sz="2000" dirty="0"/>
              <a:t>5</a:t>
            </a:r>
            <a:r>
              <a:rPr lang="cs-CZ" altLang="cs-CZ" sz="2000" dirty="0"/>
              <a:t> </a:t>
            </a:r>
            <a:r>
              <a:rPr lang="en-GB" altLang="cs-CZ" sz="2000" dirty="0"/>
              <a:t>mm Al </a:t>
            </a:r>
            <a:r>
              <a:rPr lang="cs-CZ" altLang="cs-CZ" sz="2000" dirty="0"/>
              <a:t>až do </a:t>
            </a:r>
            <a:r>
              <a:rPr lang="en-GB" altLang="cs-CZ" sz="2000" dirty="0"/>
              <a:t>70kV </a:t>
            </a:r>
            <a:r>
              <a:rPr lang="cs-CZ" altLang="cs-CZ" sz="2000" dirty="0"/>
              <a:t>pro redukci kožní dávky</a:t>
            </a:r>
            <a:endParaRPr lang="en-GB" altLang="cs-CZ" sz="2000" dirty="0"/>
          </a:p>
          <a:p>
            <a:pPr lvl="1" eaLnBrk="1" hangingPunct="1">
              <a:lnSpc>
                <a:spcPct val="80000"/>
              </a:lnSpc>
            </a:pPr>
            <a:r>
              <a:rPr lang="cs-CZ" altLang="cs-CZ" sz="2000" dirty="0"/>
              <a:t>Obdélníkový kolimátor doporučován</a:t>
            </a:r>
            <a:r>
              <a:rPr lang="en-GB" altLang="cs-CZ" sz="2000" dirty="0"/>
              <a:t> (</a:t>
            </a:r>
            <a:r>
              <a:rPr lang="cs-CZ" altLang="cs-CZ" sz="2000" dirty="0"/>
              <a:t>okrouhlý kolimátor by měl mít průměr svazku na výstupu menší než </a:t>
            </a:r>
            <a:r>
              <a:rPr lang="en-GB" altLang="cs-CZ" sz="2000" dirty="0"/>
              <a:t>60</a:t>
            </a:r>
            <a:r>
              <a:rPr lang="cs-CZ" altLang="cs-CZ" sz="2000" dirty="0"/>
              <a:t> </a:t>
            </a:r>
            <a:r>
              <a:rPr lang="en-GB" altLang="cs-CZ" sz="2000" dirty="0"/>
              <a:t>mm)</a:t>
            </a:r>
          </a:p>
          <a:p>
            <a:pPr lvl="1" eaLnBrk="1" hangingPunct="1">
              <a:lnSpc>
                <a:spcPct val="80000"/>
              </a:lnSpc>
            </a:pPr>
            <a:r>
              <a:rPr lang="cs-CZ" altLang="cs-CZ" sz="2000" dirty="0"/>
              <a:t>Digitální snímače umožňují snížit dávku oproti filmu</a:t>
            </a:r>
            <a:endParaRPr lang="en-GB" altLang="cs-CZ" sz="2000" dirty="0"/>
          </a:p>
          <a:p>
            <a:pPr eaLnBrk="1" hangingPunct="1">
              <a:lnSpc>
                <a:spcPct val="80000"/>
              </a:lnSpc>
            </a:pPr>
            <a:r>
              <a:rPr lang="cs-CZ" altLang="cs-CZ" sz="2400" dirty="0">
                <a:solidFill>
                  <a:srgbClr val="FF0000"/>
                </a:solidFill>
              </a:rPr>
              <a:t>Protokol</a:t>
            </a:r>
            <a:r>
              <a:rPr lang="cs-CZ" altLang="cs-CZ" sz="2400" dirty="0"/>
              <a:t> (lze chápat jako nastavení parametrů pracovního postupu)</a:t>
            </a:r>
          </a:p>
          <a:p>
            <a:pPr lvl="1" eaLnBrk="1" hangingPunct="1">
              <a:lnSpc>
                <a:spcPct val="80000"/>
              </a:lnSpc>
            </a:pPr>
            <a:r>
              <a:rPr lang="cs-CZ" altLang="cs-CZ" sz="2000" dirty="0"/>
              <a:t>Používání napětí 60kV v impulsním režimu</a:t>
            </a:r>
          </a:p>
          <a:p>
            <a:pPr lvl="1" eaLnBrk="1" hangingPunct="1">
              <a:lnSpc>
                <a:spcPct val="80000"/>
              </a:lnSpc>
            </a:pPr>
            <a:r>
              <a:rPr lang="cs-CZ" altLang="cs-CZ" sz="2000" dirty="0"/>
              <a:t>Minimální vzdálenost zdroje od kůže 200 mm (měl by to zajistit kónický nástavec – kolimátor)</a:t>
            </a:r>
          </a:p>
          <a:p>
            <a:pPr lvl="1" eaLnBrk="1" hangingPunct="1">
              <a:lnSpc>
                <a:spcPct val="80000"/>
              </a:lnSpc>
            </a:pPr>
            <a:r>
              <a:rPr lang="cs-CZ" altLang="cs-CZ" sz="2000" dirty="0"/>
              <a:t>Není nutno používat ochranné zástěry z olovnaté gumy</a:t>
            </a:r>
            <a:r>
              <a:rPr lang="en-US" altLang="cs-CZ" sz="2000" dirty="0"/>
              <a:t> (</a:t>
            </a:r>
            <a:r>
              <a:rPr lang="cs-CZ" altLang="cs-CZ" sz="2000" dirty="0"/>
              <a:t>na ochranu gonád, s výjimkou vzácných případů</a:t>
            </a:r>
            <a:r>
              <a:rPr lang="en-US" altLang="cs-CZ" sz="2000" dirty="0"/>
              <a:t>) </a:t>
            </a:r>
            <a:r>
              <a:rPr lang="cs-CZ" altLang="cs-CZ" sz="2000" dirty="0"/>
              <a:t>dokonce ani u těhotných pacientek (někdy se to dělá pro uspokojení pacientek)</a:t>
            </a:r>
            <a:endParaRPr lang="en-US" altLang="cs-CZ" sz="2000" dirty="0"/>
          </a:p>
          <a:p>
            <a:pPr lvl="1" eaLnBrk="1" hangingPunct="1">
              <a:lnSpc>
                <a:spcPct val="80000"/>
              </a:lnSpc>
            </a:pPr>
            <a:r>
              <a:rPr lang="cs-CZ" altLang="cs-CZ" sz="2000" dirty="0"/>
              <a:t>Někdy je hlavně u mladých pacientů doporučován ochranný límec na štítnou žlázu</a:t>
            </a:r>
            <a:endParaRPr lang="en-US" altLang="cs-CZ" sz="2000" dirty="0"/>
          </a:p>
        </p:txBody>
      </p:sp>
    </p:spTree>
    <p:extLst>
      <p:ext uri="{BB962C8B-B14F-4D97-AF65-F5344CB8AC3E}">
        <p14:creationId xmlns:p14="http://schemas.microsoft.com/office/powerpoint/2010/main" val="1240450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3EC37DC8-74CA-4FD0-AEDF-B0D1C31F5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B474C3-B1AF-44F3-A9FE-1CB8F087621C}" type="slidenum">
              <a:rPr lang="cs-CZ" altLang="cs-CZ" sz="1400"/>
              <a:pPr>
                <a:spcBef>
                  <a:spcPct val="0"/>
                </a:spcBef>
                <a:buFontTx/>
                <a:buNone/>
              </a:pPr>
              <a:t>51</a:t>
            </a:fld>
            <a:endParaRPr lang="cs-CZ" altLang="cs-CZ" sz="1400"/>
          </a:p>
        </p:txBody>
      </p:sp>
      <p:sp>
        <p:nvSpPr>
          <p:cNvPr id="103427" name="Rectangle 2">
            <a:extLst>
              <a:ext uri="{FF2B5EF4-FFF2-40B4-BE49-F238E27FC236}">
                <a16:creationId xmlns:a16="http://schemas.microsoft.com/office/drawing/2014/main" id="{CA399B79-BA6B-419B-BA89-3651BC705C8D}"/>
              </a:ext>
            </a:extLst>
          </p:cNvPr>
          <p:cNvSpPr>
            <a:spLocks noGrp="1" noChangeArrowheads="1"/>
          </p:cNvSpPr>
          <p:nvPr>
            <p:ph type="title"/>
          </p:nvPr>
        </p:nvSpPr>
        <p:spPr>
          <a:xfrm>
            <a:off x="1847850" y="274638"/>
            <a:ext cx="3887788" cy="3582659"/>
          </a:xfrm>
        </p:spPr>
        <p:txBody>
          <a:bodyPr/>
          <a:lstStyle/>
          <a:p>
            <a:pPr eaLnBrk="1" hangingPunct="1"/>
            <a:r>
              <a:rPr lang="cs-CZ" altLang="cs-CZ" sz="3200" dirty="0"/>
              <a:t>Jednoduchý nástavec pro přeměnu okrouhlého kolimátoru/</a:t>
            </a:r>
            <a:r>
              <a:rPr lang="cs-CZ" altLang="cs-CZ" sz="3200" dirty="0" err="1"/>
              <a:t>kónic-kého</a:t>
            </a:r>
            <a:r>
              <a:rPr lang="cs-CZ" altLang="cs-CZ" sz="3200" dirty="0"/>
              <a:t> nástavce na obdélníkový</a:t>
            </a:r>
            <a:endParaRPr lang="en-US" altLang="cs-CZ" sz="3200" dirty="0"/>
          </a:p>
        </p:txBody>
      </p:sp>
      <p:pic>
        <p:nvPicPr>
          <p:cNvPr id="103428" name="Picture 3" descr="RINN Logo">
            <a:extLst>
              <a:ext uri="{FF2B5EF4-FFF2-40B4-BE49-F238E27FC236}">
                <a16:creationId xmlns:a16="http://schemas.microsoft.com/office/drawing/2014/main" id="{E4F982BC-6CB1-48B9-8A40-6C925C00FA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2060576"/>
            <a:ext cx="3659188" cy="3294063"/>
          </a:xfrm>
          <a:noFill/>
        </p:spPr>
      </p:pic>
      <p:sp>
        <p:nvSpPr>
          <p:cNvPr id="103429" name="Text Box 4">
            <a:extLst>
              <a:ext uri="{FF2B5EF4-FFF2-40B4-BE49-F238E27FC236}">
                <a16:creationId xmlns:a16="http://schemas.microsoft.com/office/drawing/2014/main" id="{B9B7BCBE-43D7-4076-8367-0E2FEA8C0DB7}"/>
              </a:ext>
            </a:extLst>
          </p:cNvPr>
          <p:cNvSpPr txBox="1">
            <a:spLocks noChangeArrowheads="1"/>
          </p:cNvSpPr>
          <p:nvPr/>
        </p:nvSpPr>
        <p:spPr bwMode="auto">
          <a:xfrm>
            <a:off x="4151313" y="5805489"/>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a:t>DENTSPLY’s Rinn Universal Collimator</a:t>
            </a:r>
          </a:p>
        </p:txBody>
      </p:sp>
    </p:spTree>
    <p:extLst>
      <p:ext uri="{BB962C8B-B14F-4D97-AF65-F5344CB8AC3E}">
        <p14:creationId xmlns:p14="http://schemas.microsoft.com/office/powerpoint/2010/main" val="3830341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B53E9F25-08A2-4B82-BAC0-AA56709110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6F891A-BA5D-41AA-8377-F342FC6D8D24}" type="slidenum">
              <a:rPr lang="cs-CZ" altLang="cs-CZ" sz="1400"/>
              <a:pPr>
                <a:spcBef>
                  <a:spcPct val="0"/>
                </a:spcBef>
                <a:buFontTx/>
                <a:buNone/>
              </a:pPr>
              <a:t>52</a:t>
            </a:fld>
            <a:endParaRPr lang="cs-CZ" altLang="cs-CZ" sz="1400"/>
          </a:p>
        </p:txBody>
      </p:sp>
      <p:sp>
        <p:nvSpPr>
          <p:cNvPr id="105475" name="Rectangle 2">
            <a:extLst>
              <a:ext uri="{FF2B5EF4-FFF2-40B4-BE49-F238E27FC236}">
                <a16:creationId xmlns:a16="http://schemas.microsoft.com/office/drawing/2014/main" id="{C44EF9EA-F8AA-4385-BBF3-2AC3F7E4CE87}"/>
              </a:ext>
            </a:extLst>
          </p:cNvPr>
          <p:cNvSpPr>
            <a:spLocks noGrp="1" noChangeArrowheads="1"/>
          </p:cNvSpPr>
          <p:nvPr>
            <p:ph type="title"/>
          </p:nvPr>
        </p:nvSpPr>
        <p:spPr>
          <a:xfrm>
            <a:off x="1919289" y="692696"/>
            <a:ext cx="8853814" cy="914400"/>
          </a:xfrm>
        </p:spPr>
        <p:txBody>
          <a:bodyPr/>
          <a:lstStyle/>
          <a:p>
            <a:pPr eaLnBrk="1" hangingPunct="1"/>
            <a:r>
              <a:rPr lang="cs-CZ" altLang="cs-CZ" sz="4000" dirty="0"/>
              <a:t>Optimalizace dávek při panoramatickém snímkování (</a:t>
            </a:r>
            <a:r>
              <a:rPr lang="en-GB" altLang="cs-CZ" sz="4000" dirty="0"/>
              <a:t>OPG</a:t>
            </a:r>
            <a:r>
              <a:rPr lang="cs-CZ" altLang="cs-CZ" sz="4000" dirty="0"/>
              <a:t>)</a:t>
            </a:r>
            <a:endParaRPr lang="en-GB" altLang="cs-CZ" sz="4000" dirty="0"/>
          </a:p>
        </p:txBody>
      </p:sp>
      <p:sp>
        <p:nvSpPr>
          <p:cNvPr id="105476" name="Rectangle 3">
            <a:extLst>
              <a:ext uri="{FF2B5EF4-FFF2-40B4-BE49-F238E27FC236}">
                <a16:creationId xmlns:a16="http://schemas.microsoft.com/office/drawing/2014/main" id="{27310F67-5499-4D11-BF2D-1B731B3DFC38}"/>
              </a:ext>
            </a:extLst>
          </p:cNvPr>
          <p:cNvSpPr>
            <a:spLocks noGrp="1" noChangeArrowheads="1"/>
          </p:cNvSpPr>
          <p:nvPr>
            <p:ph type="body" idx="1"/>
          </p:nvPr>
        </p:nvSpPr>
        <p:spPr>
          <a:xfrm>
            <a:off x="1919288" y="1944688"/>
            <a:ext cx="8612078" cy="4608512"/>
          </a:xfrm>
        </p:spPr>
        <p:txBody>
          <a:bodyPr/>
          <a:lstStyle/>
          <a:p>
            <a:pPr eaLnBrk="1" hangingPunct="1">
              <a:lnSpc>
                <a:spcPct val="80000"/>
              </a:lnSpc>
            </a:pPr>
            <a:r>
              <a:rPr lang="cs-CZ" altLang="cs-CZ" sz="2800" dirty="0">
                <a:solidFill>
                  <a:srgbClr val="FF0000"/>
                </a:solidFill>
              </a:rPr>
              <a:t>Přístroj:</a:t>
            </a:r>
            <a:endParaRPr lang="en-GB" altLang="cs-CZ" sz="2800" dirty="0">
              <a:solidFill>
                <a:srgbClr val="FF0000"/>
              </a:solidFill>
            </a:endParaRPr>
          </a:p>
          <a:p>
            <a:pPr lvl="1" eaLnBrk="1" hangingPunct="1">
              <a:lnSpc>
                <a:spcPct val="80000"/>
              </a:lnSpc>
            </a:pPr>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a:t>
            </a:r>
            <a:r>
              <a:rPr lang="cs-CZ" altLang="cs-CZ" sz="2400" dirty="0"/>
              <a:t>y</a:t>
            </a:r>
            <a:r>
              <a:rPr lang="en-GB" altLang="cs-CZ" sz="2400" dirty="0"/>
              <a:t> </a:t>
            </a:r>
          </a:p>
          <a:p>
            <a:pPr lvl="1" eaLnBrk="1" hangingPunct="1">
              <a:lnSpc>
                <a:spcPct val="80000"/>
              </a:lnSpc>
            </a:pPr>
            <a:r>
              <a:rPr lang="cs-CZ" altLang="cs-CZ" sz="2400" dirty="0"/>
              <a:t>Používání kazet s velmi citlivými fluorescenčními stínítky, pokud se pracuje fotografickým materiálem</a:t>
            </a:r>
            <a:endParaRPr lang="en-GB" altLang="cs-CZ" sz="2400" dirty="0"/>
          </a:p>
          <a:p>
            <a:pPr lvl="1" eaLnBrk="1" hangingPunct="1">
              <a:lnSpc>
                <a:spcPct val="80000"/>
              </a:lnSpc>
            </a:pPr>
            <a:r>
              <a:rPr lang="en-GB" altLang="cs-CZ" sz="2400" dirty="0"/>
              <a:t>Automatic</a:t>
            </a:r>
            <a:r>
              <a:rPr lang="cs-CZ" altLang="cs-CZ" sz="2400" dirty="0" err="1"/>
              <a:t>ká</a:t>
            </a:r>
            <a:r>
              <a:rPr lang="en-GB" altLang="cs-CZ" sz="2400" dirty="0"/>
              <a:t> </a:t>
            </a:r>
            <a:r>
              <a:rPr lang="cs-CZ" altLang="cs-CZ" sz="2400" dirty="0"/>
              <a:t>kontrola expozice</a:t>
            </a:r>
            <a:endParaRPr lang="en-GB" altLang="cs-CZ" sz="2400" dirty="0"/>
          </a:p>
          <a:p>
            <a:pPr lvl="1" eaLnBrk="1" hangingPunct="1">
              <a:lnSpc>
                <a:spcPct val="80000"/>
              </a:lnSpc>
            </a:pPr>
            <a:r>
              <a:rPr lang="cs-CZ" altLang="cs-CZ" sz="2400" dirty="0"/>
              <a:t>Tzv. „tlačítko mrtvého muže“</a:t>
            </a:r>
          </a:p>
          <a:p>
            <a:pPr lvl="1" eaLnBrk="1" hangingPunct="1">
              <a:lnSpc>
                <a:spcPct val="80000"/>
              </a:lnSpc>
            </a:pPr>
            <a:endParaRPr lang="en-GB" altLang="cs-CZ" sz="2400" dirty="0"/>
          </a:p>
          <a:p>
            <a:pPr eaLnBrk="1" hangingPunct="1">
              <a:lnSpc>
                <a:spcPct val="80000"/>
              </a:lnSpc>
            </a:pPr>
            <a:r>
              <a:rPr lang="en-GB" altLang="cs-CZ" sz="2800" dirty="0">
                <a:solidFill>
                  <a:srgbClr val="FF0000"/>
                </a:solidFill>
              </a:rPr>
              <a:t>Proto</a:t>
            </a:r>
            <a:r>
              <a:rPr lang="cs-CZ" altLang="cs-CZ" sz="2800" dirty="0">
                <a:solidFill>
                  <a:srgbClr val="FF0000"/>
                </a:solidFill>
              </a:rPr>
              <a:t>k</a:t>
            </a:r>
            <a:r>
              <a:rPr lang="en-GB" altLang="cs-CZ" sz="2800" dirty="0" err="1">
                <a:solidFill>
                  <a:srgbClr val="FF0000"/>
                </a:solidFill>
              </a:rPr>
              <a:t>ol</a:t>
            </a:r>
            <a:r>
              <a:rPr lang="en-GB" altLang="cs-CZ" sz="2800" dirty="0">
                <a:solidFill>
                  <a:srgbClr val="FF0000"/>
                </a:solidFill>
              </a:rPr>
              <a:t>: </a:t>
            </a:r>
          </a:p>
          <a:p>
            <a:pPr lvl="1" eaLnBrk="1" hangingPunct="1">
              <a:lnSpc>
                <a:spcPct val="80000"/>
              </a:lnSpc>
            </a:pPr>
            <a:r>
              <a:rPr lang="cs-CZ" altLang="cs-CZ" sz="2400" dirty="0"/>
              <a:t>Správné umístění a imobilizace pacienta snižuje počet opakování</a:t>
            </a:r>
            <a:r>
              <a:rPr lang="en-GB" altLang="cs-CZ" sz="2400" dirty="0"/>
              <a:t> (</a:t>
            </a:r>
            <a:r>
              <a:rPr lang="cs-CZ" altLang="cs-CZ" sz="2400" dirty="0"/>
              <a:t>např. při </a:t>
            </a:r>
            <a:r>
              <a:rPr lang="en-GB" altLang="cs-CZ" sz="2400" dirty="0"/>
              <a:t>OPG </a:t>
            </a:r>
            <a:r>
              <a:rPr lang="cs-CZ" altLang="cs-CZ" sz="2400" dirty="0"/>
              <a:t>brada spočívá na plastové podložce, hlavu drží plastová sluchátka aj.</a:t>
            </a:r>
            <a:r>
              <a:rPr lang="en-GB" altLang="cs-CZ" sz="2400" dirty="0"/>
              <a:t>)</a:t>
            </a:r>
          </a:p>
          <a:p>
            <a:pPr lvl="1" eaLnBrk="1" hangingPunct="1">
              <a:lnSpc>
                <a:spcPct val="80000"/>
              </a:lnSpc>
            </a:pPr>
            <a:r>
              <a:rPr lang="cs-CZ" altLang="cs-CZ" sz="2400" dirty="0"/>
              <a:t>Omezení ozařovaného pole</a:t>
            </a:r>
            <a:endParaRPr lang="en-GB" altLang="cs-CZ" sz="2400" dirty="0"/>
          </a:p>
          <a:p>
            <a:pPr lvl="1" eaLnBrk="1" hangingPunct="1">
              <a:lnSpc>
                <a:spcPct val="80000"/>
              </a:lnSpc>
            </a:pPr>
            <a:r>
              <a:rPr lang="cs-CZ" altLang="cs-CZ" sz="2400" dirty="0"/>
              <a:t>Ochrana štítné žlázy při OPG překáží svazku</a:t>
            </a:r>
            <a:r>
              <a:rPr lang="en-GB" altLang="cs-CZ" sz="2400" dirty="0"/>
              <a:t> (</a:t>
            </a:r>
            <a:r>
              <a:rPr lang="cs-CZ" altLang="cs-CZ" sz="2400" dirty="0"/>
              <a:t>často je však nutná při </a:t>
            </a:r>
            <a:r>
              <a:rPr lang="en-GB" altLang="cs-CZ" sz="2400" dirty="0" err="1"/>
              <a:t>ce</a:t>
            </a:r>
            <a:r>
              <a:rPr lang="cs-CZ" altLang="cs-CZ" sz="2400" dirty="0"/>
              <a:t>f</a:t>
            </a:r>
            <a:r>
              <a:rPr lang="en-GB" altLang="cs-CZ" sz="2400" dirty="0" err="1"/>
              <a:t>alometr</a:t>
            </a:r>
            <a:r>
              <a:rPr lang="cs-CZ" altLang="cs-CZ" sz="2400" dirty="0" err="1"/>
              <a:t>ii</a:t>
            </a:r>
            <a:r>
              <a:rPr lang="en-GB" altLang="cs-CZ" sz="2400" dirty="0"/>
              <a:t>)</a:t>
            </a:r>
          </a:p>
        </p:txBody>
      </p:sp>
    </p:spTree>
    <p:extLst>
      <p:ext uri="{BB962C8B-B14F-4D97-AF65-F5344CB8AC3E}">
        <p14:creationId xmlns:p14="http://schemas.microsoft.com/office/powerpoint/2010/main" val="3214323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656302B9-BF33-4D25-B002-B2E6F23B8211}"/>
              </a:ext>
            </a:extLst>
          </p:cNvPr>
          <p:cNvSpPr>
            <a:spLocks noGrp="1" noChangeArrowheads="1"/>
          </p:cNvSpPr>
          <p:nvPr>
            <p:ph type="ctrTitle"/>
          </p:nvPr>
        </p:nvSpPr>
        <p:spPr>
          <a:xfrm>
            <a:off x="1847851" y="549275"/>
            <a:ext cx="10525509" cy="4968875"/>
          </a:xfrm>
        </p:spPr>
        <p:txBody>
          <a:bodyPr/>
          <a:lstStyle/>
          <a:p>
            <a:pPr eaLnBrk="1" hangingPunct="1"/>
            <a:r>
              <a:rPr lang="cs-CZ" altLang="cs-CZ" sz="3200" dirty="0">
                <a:solidFill>
                  <a:schemeClr val="bg1"/>
                </a:solidFill>
              </a:rPr>
              <a:t>Autoři: </a:t>
            </a:r>
            <a:br>
              <a:rPr lang="cs-CZ" altLang="cs-CZ" sz="3200" dirty="0">
                <a:solidFill>
                  <a:schemeClr val="bg1"/>
                </a:solidFill>
              </a:rPr>
            </a:br>
            <a:r>
              <a:rPr lang="cs-CZ" altLang="cs-CZ" sz="3200" dirty="0">
                <a:solidFill>
                  <a:schemeClr val="bg1"/>
                </a:solidFill>
              </a:rPr>
              <a:t>                       </a:t>
            </a:r>
            <a:r>
              <a:rPr lang="cs-CZ" altLang="cs-CZ" sz="3200" b="1" dirty="0">
                <a:solidFill>
                  <a:schemeClr val="tx1"/>
                </a:solidFill>
              </a:rPr>
              <a:t>Vojtěch Mornstein, Carmel J. Caruana </a:t>
            </a:r>
            <a:br>
              <a:rPr lang="cs-CZ" altLang="cs-CZ" sz="3200" dirty="0">
                <a:solidFill>
                  <a:srgbClr val="FFCCCC"/>
                </a:solidFill>
              </a:rPr>
            </a:br>
            <a:br>
              <a:rPr lang="cs-CZ" altLang="cs-CZ" sz="3200" dirty="0">
                <a:solidFill>
                  <a:schemeClr val="accent1"/>
                </a:solidFill>
              </a:rPr>
            </a:br>
            <a:r>
              <a:rPr lang="cs-CZ" altLang="cs-CZ" sz="3200" dirty="0">
                <a:solidFill>
                  <a:srgbClr val="0000DC"/>
                </a:solidFill>
              </a:rPr>
              <a:t>Obsahová spolupráce: </a:t>
            </a:r>
            <a:br>
              <a:rPr lang="cs-CZ" altLang="cs-CZ" sz="3200" dirty="0">
                <a:solidFill>
                  <a:schemeClr val="tx1"/>
                </a:solidFill>
              </a:rPr>
            </a:br>
            <a:r>
              <a:rPr lang="cs-CZ" altLang="cs-CZ" sz="3200" b="1" dirty="0">
                <a:solidFill>
                  <a:schemeClr val="tx1"/>
                </a:solidFill>
              </a:rPr>
              <a:t>Ivo Hrazdira</a:t>
            </a:r>
            <a:br>
              <a:rPr lang="cs-CZ" altLang="cs-CZ" sz="3200" dirty="0">
                <a:solidFill>
                  <a:schemeClr val="tx1"/>
                </a:solidFill>
              </a:rPr>
            </a:br>
            <a:br>
              <a:rPr lang="cs-CZ" altLang="cs-CZ" sz="3200" dirty="0">
                <a:solidFill>
                  <a:schemeClr val="tx1"/>
                </a:solidFill>
              </a:rPr>
            </a:br>
            <a:r>
              <a:rPr lang="cs-CZ" altLang="cs-CZ" sz="3200" dirty="0">
                <a:solidFill>
                  <a:schemeClr val="tx1"/>
                </a:solidFill>
              </a:rPr>
              <a:t>Poslední revize a ozvučení: březen 2021</a:t>
            </a:r>
          </a:p>
        </p:txBody>
      </p:sp>
      <p:pic>
        <p:nvPicPr>
          <p:cNvPr id="456707" name="Picture 3" descr="pro-213b">
            <a:extLst>
              <a:ext uri="{FF2B5EF4-FFF2-40B4-BE49-F238E27FC236}">
                <a16:creationId xmlns:a16="http://schemas.microsoft.com/office/drawing/2014/main" id="{7574830D-814E-4632-BC9A-7FE1009F5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9" y="380830"/>
            <a:ext cx="1196210" cy="1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2B98AEF3-CDE9-4316-8958-DCE171C8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281" y="476250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91321F78-0BB3-4176-B196-F22528F2D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744" y="256915"/>
            <a:ext cx="1534509" cy="18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2FA0B0B3-D2FC-4259-AE27-92FB10214A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703" y="3987150"/>
            <a:ext cx="1671145" cy="23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86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013 -0.09976 L 0.00013 -1.03564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8.33333E-7 -3.10689E-7 L 0.00521 1.03061 " pathEditMode="relative" rAng="0" ptsTypes="AA">
                                      <p:cBhvr>
                                        <p:cTn id="36" dur="2000" fill="hold"/>
                                        <p:tgtEl>
                                          <p:spTgt spid="456709"/>
                                        </p:tgtEl>
                                        <p:attrNameLst>
                                          <p:attrName>ppt_x</p:attrName>
                                          <p:attrName>ppt_y</p:attrName>
                                        </p:attrNameLst>
                                      </p:cBhvr>
                                      <p:rCtr x="260" y="51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ACEE6A3-E3EF-4BF0-881B-54422BE2EE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D6508-9AD1-4C2D-B104-09B88A1CF539}"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D9D43760-A7F1-47CC-B8CD-F5D641353013}"/>
              </a:ext>
            </a:extLst>
          </p:cNvPr>
          <p:cNvSpPr>
            <a:spLocks noGrp="1" noChangeArrowheads="1"/>
          </p:cNvSpPr>
          <p:nvPr>
            <p:ph type="title"/>
          </p:nvPr>
        </p:nvSpPr>
        <p:spPr>
          <a:xfrm>
            <a:off x="2436430" y="330199"/>
            <a:ext cx="7993063" cy="850900"/>
          </a:xfrm>
        </p:spPr>
        <p:txBody>
          <a:bodyPr/>
          <a:lstStyle/>
          <a:p>
            <a:pPr algn="l" eaLnBrk="1" hangingPunct="1"/>
            <a:r>
              <a:rPr lang="cs-CZ" altLang="cs-CZ" sz="3200" b="1" dirty="0">
                <a:solidFill>
                  <a:srgbClr val="0000DC"/>
                </a:solidFill>
              </a:rPr>
              <a:t>Výkonová rentgenka s rotující anodou</a:t>
            </a:r>
            <a:endParaRPr lang="en-GB" altLang="cs-CZ" sz="3200" b="1" dirty="0">
              <a:solidFill>
                <a:srgbClr val="0000DC"/>
              </a:solidFill>
            </a:endParaRPr>
          </a:p>
        </p:txBody>
      </p:sp>
      <p:pic>
        <p:nvPicPr>
          <p:cNvPr id="14340" name="Picture 6" descr="Bez názvu6">
            <a:extLst>
              <a:ext uri="{FF2B5EF4-FFF2-40B4-BE49-F238E27FC236}">
                <a16:creationId xmlns:a16="http://schemas.microsoft.com/office/drawing/2014/main" id="{4B744CC7-0343-4EBE-B28B-0B9819605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3169893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7F484929-DAB0-4B03-859C-2E38F09219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6C17FD-88B7-4720-B3AA-617B93E43C26}"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3B2A3906-59CF-4912-A6F8-8A238F99F20A}"/>
              </a:ext>
            </a:extLst>
          </p:cNvPr>
          <p:cNvSpPr>
            <a:spLocks noGrp="1" noChangeArrowheads="1"/>
          </p:cNvSpPr>
          <p:nvPr>
            <p:ph type="title"/>
          </p:nvPr>
        </p:nvSpPr>
        <p:spPr>
          <a:xfrm>
            <a:off x="1981200" y="274639"/>
            <a:ext cx="8229600" cy="922337"/>
          </a:xfrm>
        </p:spPr>
        <p:txBody>
          <a:bodyPr/>
          <a:lstStyle/>
          <a:p>
            <a:pPr algn="l" eaLnBrk="1" hangingPunct="1"/>
            <a:r>
              <a:rPr lang="cs-CZ" altLang="cs-CZ" sz="3200" b="1" dirty="0">
                <a:solidFill>
                  <a:srgbClr val="0000DC"/>
                </a:solidFill>
              </a:rPr>
              <a:t>Vznik rentgenového záření</a:t>
            </a:r>
            <a:endParaRPr lang="en-GB" altLang="cs-CZ" sz="3200" b="1" dirty="0">
              <a:solidFill>
                <a:srgbClr val="0000DC"/>
              </a:solidFill>
            </a:endParaRPr>
          </a:p>
        </p:txBody>
      </p:sp>
      <p:sp>
        <p:nvSpPr>
          <p:cNvPr id="16388" name="Rectangle 3">
            <a:extLst>
              <a:ext uri="{FF2B5EF4-FFF2-40B4-BE49-F238E27FC236}">
                <a16:creationId xmlns:a16="http://schemas.microsoft.com/office/drawing/2014/main" id="{AE3479C0-2F61-4735-9982-5D561F0FCD53}"/>
              </a:ext>
            </a:extLst>
          </p:cNvPr>
          <p:cNvSpPr>
            <a:spLocks noGrp="1" noChangeArrowheads="1"/>
          </p:cNvSpPr>
          <p:nvPr>
            <p:ph type="body" sz="half" idx="1"/>
          </p:nvPr>
        </p:nvSpPr>
        <p:spPr>
          <a:xfrm>
            <a:off x="1685676" y="1070800"/>
            <a:ext cx="9144000" cy="5283200"/>
          </a:xfrm>
        </p:spPr>
        <p:txBody>
          <a:bodyPr/>
          <a:lstStyle/>
          <a:p>
            <a:pPr eaLnBrk="1" hangingPunct="1">
              <a:buFont typeface="Wingdings" panose="05000000000000000000" pitchFamily="2" charset="2"/>
              <a:buChar char="Ø"/>
            </a:pPr>
            <a:r>
              <a:rPr lang="cs-CZ" altLang="cs-CZ" sz="2400" dirty="0"/>
              <a:t>Elektron s elektrickým nábojem </a:t>
            </a:r>
            <a:r>
              <a:rPr lang="cs-CZ" altLang="cs-CZ" sz="2400" i="1" dirty="0"/>
              <a:t>e </a:t>
            </a:r>
            <a:r>
              <a:rPr lang="cs-CZ" altLang="cs-CZ" sz="2400" dirty="0"/>
              <a:t>(1,602·10</a:t>
            </a:r>
            <a:r>
              <a:rPr lang="cs-CZ" altLang="cs-CZ" sz="2400" baseline="30000" dirty="0"/>
              <a:t>-19</a:t>
            </a:r>
            <a:r>
              <a:rPr lang="cs-CZ" altLang="cs-CZ" sz="2400" dirty="0"/>
              <a:t> C) v elektrostatickém poli o napětí </a:t>
            </a:r>
            <a:r>
              <a:rPr lang="cs-CZ" altLang="cs-CZ" sz="2400" i="1" dirty="0"/>
              <a:t>U </a:t>
            </a:r>
            <a:r>
              <a:rPr lang="cs-CZ" altLang="cs-CZ" sz="2400" dirty="0"/>
              <a:t>(v tomto případě jde o napětí mezi anodou a katodou) má</a:t>
            </a:r>
            <a:r>
              <a:rPr lang="cs-CZ" altLang="cs-CZ" sz="2400" dirty="0">
                <a:solidFill>
                  <a:schemeClr val="accent2"/>
                </a:solidFill>
              </a:rPr>
              <a:t> na počátku svého letu k anodě </a:t>
            </a:r>
            <a:r>
              <a:rPr lang="cs-CZ" altLang="cs-CZ" sz="2400" dirty="0">
                <a:solidFill>
                  <a:srgbClr val="FF0000"/>
                </a:solidFill>
              </a:rPr>
              <a:t>potenciální energii </a:t>
            </a:r>
            <a:r>
              <a:rPr lang="cs-CZ" altLang="cs-CZ" sz="2400" i="1" dirty="0" err="1">
                <a:solidFill>
                  <a:srgbClr val="FF0000"/>
                </a:solidFill>
              </a:rPr>
              <a:t>E</a:t>
            </a:r>
            <a:r>
              <a:rPr lang="cs-CZ" altLang="cs-CZ" sz="2400" i="1" baseline="-25000" dirty="0" err="1">
                <a:solidFill>
                  <a:srgbClr val="FF0000"/>
                </a:solidFill>
              </a:rPr>
              <a:t>p</a:t>
            </a:r>
            <a:r>
              <a:rPr lang="cs-CZ" altLang="cs-CZ" sz="2400" dirty="0">
                <a:solidFill>
                  <a:srgbClr val="FF0000"/>
                </a:solidFill>
              </a:rPr>
              <a:t>:</a:t>
            </a:r>
            <a:endParaRPr lang="cs-CZ" altLang="cs-CZ" sz="2400" i="1" dirty="0">
              <a:solidFill>
                <a:srgbClr val="FF0000"/>
              </a:solidFill>
            </a:endParaRPr>
          </a:p>
          <a:p>
            <a:pPr algn="ctr" eaLnBrk="1" hangingPunct="1">
              <a:buClr>
                <a:schemeClr val="tx1"/>
              </a:buClr>
              <a:buFont typeface="Wingdings" panose="05000000000000000000" pitchFamily="2" charset="2"/>
              <a:buNone/>
            </a:pPr>
            <a:r>
              <a:rPr lang="cs-CZ" altLang="cs-CZ" i="1" dirty="0" err="1"/>
              <a:t>E</a:t>
            </a:r>
            <a:r>
              <a:rPr lang="cs-CZ" altLang="cs-CZ" i="1" baseline="-25000" dirty="0" err="1"/>
              <a:t>p</a:t>
            </a:r>
            <a:r>
              <a:rPr lang="cs-CZ" altLang="cs-CZ" i="1" dirty="0"/>
              <a:t> = </a:t>
            </a:r>
            <a:r>
              <a:rPr lang="cs-CZ" altLang="cs-CZ" i="1" dirty="0" err="1"/>
              <a:t>U</a:t>
            </a:r>
            <a:r>
              <a:rPr lang="cs-CZ" altLang="cs-CZ" i="1" dirty="0" err="1">
                <a:latin typeface="Calibri" panose="020F0502020204030204" pitchFamily="34" charset="0"/>
                <a:cs typeface="Calibri" panose="020F0502020204030204" pitchFamily="34" charset="0"/>
              </a:rPr>
              <a:t>·</a:t>
            </a:r>
            <a:r>
              <a:rPr lang="cs-CZ" altLang="cs-CZ" i="1" dirty="0" err="1"/>
              <a:t>e</a:t>
            </a:r>
            <a:endParaRPr lang="cs-CZ" altLang="cs-CZ" dirty="0"/>
          </a:p>
          <a:p>
            <a:pPr eaLnBrk="1" hangingPunct="1">
              <a:buFont typeface="Wingdings" panose="05000000000000000000" pitchFamily="2" charset="2"/>
              <a:buChar char="Ø"/>
            </a:pPr>
            <a:r>
              <a:rPr lang="cs-CZ" altLang="cs-CZ" sz="2400" dirty="0"/>
              <a:t>V okamžiku těsně před dopadem elektronu na anodu je tato potenciální energie </a:t>
            </a:r>
            <a:r>
              <a:rPr lang="cs-CZ" altLang="cs-CZ" sz="2400" i="1" dirty="0" err="1"/>
              <a:t>E</a:t>
            </a:r>
            <a:r>
              <a:rPr lang="cs-CZ" altLang="cs-CZ" sz="2400" i="1" baseline="-25000" dirty="0" err="1"/>
              <a:t>p</a:t>
            </a:r>
            <a:r>
              <a:rPr lang="cs-CZ" altLang="cs-CZ" sz="2400" dirty="0"/>
              <a:t> zcela transformována v jeho </a:t>
            </a:r>
            <a:r>
              <a:rPr lang="cs-CZ" altLang="cs-CZ" sz="2400" dirty="0">
                <a:solidFill>
                  <a:srgbClr val="FF0000"/>
                </a:solidFill>
              </a:rPr>
              <a:t>kinetickou energii</a:t>
            </a:r>
            <a:r>
              <a:rPr lang="cs-CZ" altLang="cs-CZ" sz="2400" b="1" dirty="0">
                <a:solidFill>
                  <a:srgbClr val="FF0000"/>
                </a:solidFill>
              </a:rPr>
              <a:t> </a:t>
            </a:r>
            <a:r>
              <a:rPr lang="cs-CZ" altLang="cs-CZ" sz="2400" i="1" dirty="0">
                <a:solidFill>
                  <a:srgbClr val="FF0000"/>
                </a:solidFill>
              </a:rPr>
              <a:t>E</a:t>
            </a:r>
            <a:r>
              <a:rPr lang="cs-CZ" altLang="cs-CZ" sz="2400" i="1" baseline="-25000" dirty="0">
                <a:solidFill>
                  <a:srgbClr val="FF0000"/>
                </a:solidFill>
              </a:rPr>
              <a:t>K</a:t>
            </a:r>
            <a:r>
              <a:rPr lang="cs-CZ" altLang="cs-CZ" sz="2400" dirty="0"/>
              <a:t>. Platí:</a:t>
            </a:r>
          </a:p>
          <a:p>
            <a:pPr algn="ctr"/>
            <a:r>
              <a:rPr lang="cs-CZ" altLang="cs-CZ" sz="2400" i="1" dirty="0" err="1"/>
              <a:t>E</a:t>
            </a:r>
            <a:r>
              <a:rPr lang="cs-CZ" altLang="cs-CZ" sz="2400" i="1" baseline="-25000" dirty="0" err="1"/>
              <a:t>p</a:t>
            </a:r>
            <a:r>
              <a:rPr lang="cs-CZ" altLang="cs-CZ" sz="2400" i="1" dirty="0"/>
              <a:t> = E</a:t>
            </a:r>
            <a:r>
              <a:rPr lang="cs-CZ" altLang="cs-CZ" sz="2400" i="1" baseline="-25000" dirty="0"/>
              <a:t>K</a:t>
            </a:r>
            <a:r>
              <a:rPr lang="cs-CZ" altLang="cs-CZ" sz="2400" i="1" dirty="0"/>
              <a:t> = </a:t>
            </a:r>
            <a:r>
              <a:rPr lang="cs-CZ" altLang="cs-CZ" sz="2400" i="1" dirty="0" err="1"/>
              <a:t>U</a:t>
            </a:r>
            <a:r>
              <a:rPr lang="cs-CZ" altLang="cs-CZ" sz="2400" i="1" dirty="0" err="1">
                <a:latin typeface="Calibri" panose="020F0502020204030204" pitchFamily="34" charset="0"/>
                <a:cs typeface="Calibri" panose="020F0502020204030204" pitchFamily="34" charset="0"/>
              </a:rPr>
              <a:t>·</a:t>
            </a:r>
            <a:r>
              <a:rPr lang="cs-CZ" altLang="cs-CZ" sz="2400" i="1" dirty="0" err="1"/>
              <a:t>e</a:t>
            </a:r>
            <a:r>
              <a:rPr lang="cs-CZ" altLang="cs-CZ" sz="2400" i="1" dirty="0"/>
              <a:t> =  </a:t>
            </a:r>
            <a:r>
              <a:rPr lang="cs-CZ" altLang="cs-CZ" sz="2400" i="1" dirty="0">
                <a:cs typeface="Arial" panose="020B0604020202020204" pitchFamily="34" charset="0"/>
              </a:rPr>
              <a:t>½</a:t>
            </a:r>
            <a:r>
              <a:rPr lang="cs-CZ" altLang="cs-CZ" sz="2400" i="1" dirty="0"/>
              <a:t> m</a:t>
            </a:r>
            <a:r>
              <a:rPr lang="cs-CZ" altLang="cs-CZ" sz="2400" i="1" dirty="0">
                <a:latin typeface="Calibri" panose="020F0502020204030204" pitchFamily="34" charset="0"/>
                <a:cs typeface="Calibri" panose="020F0502020204030204" pitchFamily="34" charset="0"/>
              </a:rPr>
              <a:t>·</a:t>
            </a:r>
            <a:r>
              <a:rPr lang="cs-CZ" altLang="cs-CZ" sz="2400" i="1" dirty="0"/>
              <a:t>v</a:t>
            </a:r>
            <a:r>
              <a:rPr lang="cs-CZ" altLang="cs-CZ" sz="2400" i="1" baseline="30000" dirty="0"/>
              <a:t>2</a:t>
            </a:r>
            <a:endParaRPr lang="cs-CZ" altLang="cs-CZ" sz="2400" dirty="0">
              <a:solidFill>
                <a:srgbClr val="0000DC"/>
              </a:solidFill>
            </a:endParaRPr>
          </a:p>
          <a:p>
            <a:pPr eaLnBrk="1" hangingPunct="1">
              <a:buFont typeface="Wingdings" panose="05000000000000000000" pitchFamily="2" charset="2"/>
              <a:buChar char="Ø"/>
            </a:pPr>
            <a:endParaRPr lang="cs-CZ" altLang="cs-CZ" sz="2400" dirty="0"/>
          </a:p>
          <a:p>
            <a:pPr>
              <a:buFont typeface="Wingdings" panose="05000000000000000000" pitchFamily="2" charset="2"/>
              <a:buChar char="Ø"/>
            </a:pPr>
            <a:r>
              <a:rPr lang="cs-CZ" altLang="cs-CZ" sz="2400" dirty="0"/>
              <a:t>Při dopadu je </a:t>
            </a:r>
            <a:r>
              <a:rPr lang="cs-CZ" altLang="cs-CZ" sz="2400" i="1" dirty="0">
                <a:solidFill>
                  <a:srgbClr val="FF0000"/>
                </a:solidFill>
              </a:rPr>
              <a:t>E</a:t>
            </a:r>
            <a:r>
              <a:rPr lang="cs-CZ" altLang="cs-CZ" sz="2400" i="1" baseline="-25000" dirty="0">
                <a:solidFill>
                  <a:srgbClr val="FF0000"/>
                </a:solidFill>
              </a:rPr>
              <a:t>K</a:t>
            </a:r>
            <a:r>
              <a:rPr lang="cs-CZ" altLang="cs-CZ" sz="2400" dirty="0"/>
              <a:t> transformována v energii fotonů rentgenového záření (méně než 1%) a tepelnou energii (99%). Toto teplo může rentgenku poškodit.</a:t>
            </a:r>
          </a:p>
          <a:p>
            <a:pPr eaLnBrk="1" hangingPunct="1">
              <a:buFont typeface="Wingdings" panose="05000000000000000000" pitchFamily="2" charset="2"/>
              <a:buChar char="Ø"/>
            </a:pPr>
            <a:endParaRPr lang="cs-CZ" altLang="cs-CZ" sz="2400" dirty="0"/>
          </a:p>
          <a:p>
            <a:pPr eaLnBrk="1" hangingPunct="1">
              <a:buFont typeface="Wingdings" panose="05000000000000000000" pitchFamily="2" charset="2"/>
              <a:buChar char="Ø"/>
            </a:pPr>
            <a:endParaRPr lang="cs-CZ" altLang="cs-CZ" sz="2400" i="1" dirty="0"/>
          </a:p>
        </p:txBody>
      </p:sp>
      <p:sp>
        <p:nvSpPr>
          <p:cNvPr id="16389" name="Rectangle 9">
            <a:extLst>
              <a:ext uri="{FF2B5EF4-FFF2-40B4-BE49-F238E27FC236}">
                <a16:creationId xmlns:a16="http://schemas.microsoft.com/office/drawing/2014/main" id="{FC512C33-5866-44EE-A300-E959255DB879}"/>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74826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4C1EE4AF-4DBB-4536-949C-0B5AB389B1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5BADF4-8AB0-4F3B-A29B-504EBDF57720}"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BA29B8C5-DD28-4C65-81FC-FA0D6BCABF52}"/>
              </a:ext>
            </a:extLst>
          </p:cNvPr>
          <p:cNvSpPr>
            <a:spLocks noGrp="1" noChangeArrowheads="1"/>
          </p:cNvSpPr>
          <p:nvPr>
            <p:ph type="title"/>
          </p:nvPr>
        </p:nvSpPr>
        <p:spPr/>
        <p:txBody>
          <a:bodyPr/>
          <a:lstStyle/>
          <a:p>
            <a:pPr algn="l" eaLnBrk="1" hangingPunct="1"/>
            <a:r>
              <a:rPr lang="cs-CZ" altLang="cs-CZ" sz="3200" b="1" dirty="0">
                <a:solidFill>
                  <a:srgbClr val="0000DC"/>
                </a:solidFill>
              </a:rPr>
              <a:t>Energie fotonů a napětí na rentgence</a:t>
            </a:r>
          </a:p>
        </p:txBody>
      </p:sp>
      <p:sp>
        <p:nvSpPr>
          <p:cNvPr id="209923" name="Rectangle 3">
            <a:extLst>
              <a:ext uri="{FF2B5EF4-FFF2-40B4-BE49-F238E27FC236}">
                <a16:creationId xmlns:a16="http://schemas.microsoft.com/office/drawing/2014/main" id="{0EF84A9E-1AEE-456A-A5E5-59FDC37C9F69}"/>
              </a:ext>
            </a:extLst>
          </p:cNvPr>
          <p:cNvSpPr>
            <a:spLocks noGrp="1" noChangeArrowheads="1"/>
          </p:cNvSpPr>
          <p:nvPr>
            <p:ph type="body" sz="half" idx="1"/>
          </p:nvPr>
        </p:nvSpPr>
        <p:spPr>
          <a:xfrm>
            <a:off x="1558457" y="1600200"/>
            <a:ext cx="9541564" cy="4800600"/>
          </a:xfrm>
        </p:spPr>
        <p:txBody>
          <a:bodyPr/>
          <a:lstStyle/>
          <a:p>
            <a:pPr eaLnBrk="1" hangingPunct="1">
              <a:lnSpc>
                <a:spcPct val="80000"/>
              </a:lnSpc>
              <a:buFont typeface="Wingdings" panose="05000000000000000000" pitchFamily="2" charset="2"/>
              <a:buChar char="Ø"/>
            </a:pPr>
            <a:r>
              <a:rPr lang="cs-CZ" altLang="cs-CZ" sz="2400" dirty="0"/>
              <a:t>Jestliže bude veškerá kinetická energie urychleného elektronu transformována do </a:t>
            </a:r>
            <a:r>
              <a:rPr lang="cs-CZ" altLang="cs-CZ" sz="2400" b="1" dirty="0"/>
              <a:t>jediného</a:t>
            </a:r>
            <a:r>
              <a:rPr lang="cs-CZ" altLang="cs-CZ" sz="2400" dirty="0"/>
              <a:t> fotonu rentgenového záření, tento foton bude mít energii</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2400" i="1" dirty="0"/>
          </a:p>
          <a:p>
            <a:pPr algn="ctr" eaLnBrk="1" hangingPunct="1">
              <a:lnSpc>
                <a:spcPct val="8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80000"/>
              </a:lnSpc>
              <a:buClr>
                <a:schemeClr val="tx1"/>
              </a:buClr>
              <a:buFont typeface="Wingdings" panose="05000000000000000000" pitchFamily="2" charset="2"/>
              <a:buNone/>
            </a:pPr>
            <a:endParaRPr lang="en-GB" altLang="cs-CZ" dirty="0"/>
          </a:p>
          <a:p>
            <a:pPr eaLnBrk="1" hangingPunct="1">
              <a:lnSpc>
                <a:spcPct val="80000"/>
              </a:lnSpc>
              <a:buFont typeface="Wingdings" panose="05000000000000000000" pitchFamily="2" charset="2"/>
              <a:buChar char="Ø"/>
            </a:pPr>
            <a:r>
              <a:rPr lang="cs-CZ" altLang="cs-CZ" sz="2400" dirty="0"/>
              <a:t>Je to maximální energie emitovaných fotonů, přímo úměrná napětí </a:t>
            </a:r>
            <a:r>
              <a:rPr lang="en-GB" altLang="cs-CZ" sz="2400" i="1" dirty="0"/>
              <a:t>U</a:t>
            </a:r>
            <a:r>
              <a:rPr lang="en-GB" altLang="cs-CZ" sz="2400" dirty="0"/>
              <a:t> </a:t>
            </a:r>
            <a:r>
              <a:rPr lang="cs-CZ" altLang="cs-CZ" sz="2400" dirty="0"/>
              <a:t>mezi anodou a katodou</a:t>
            </a:r>
            <a:r>
              <a:rPr lang="en-GB" altLang="cs-CZ" sz="2400" dirty="0"/>
              <a:t>. </a:t>
            </a:r>
            <a:endParaRPr lang="cs-CZ" altLang="cs-CZ" sz="24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400" dirty="0">
                <a:solidFill>
                  <a:srgbClr val="FF0000"/>
                </a:solidFill>
              </a:rPr>
              <a:t>Chceme-li tedy zvýšit energii fotonů, postačuje zvýšit napětí mezi anodou a katodou</a:t>
            </a:r>
            <a:r>
              <a:rPr lang="en-GB" altLang="cs-CZ" sz="2400" dirty="0">
                <a:solidFill>
                  <a:srgbClr val="FF0000"/>
                </a:solidFill>
              </a:rPr>
              <a:t>!</a:t>
            </a:r>
            <a:endParaRPr lang="cs-CZ" altLang="cs-CZ" sz="2400" dirty="0">
              <a:solidFill>
                <a:srgbClr val="FF0000"/>
              </a:solidFill>
            </a:endParaRPr>
          </a:p>
          <a:p>
            <a:pPr eaLnBrk="1" hangingPunct="1">
              <a:lnSpc>
                <a:spcPct val="80000"/>
              </a:lnSpc>
              <a:buFont typeface="Wingdings" panose="05000000000000000000" pitchFamily="2" charset="2"/>
              <a:buChar char="Ø"/>
            </a:pPr>
            <a:endParaRPr lang="en-GB" altLang="cs-CZ" sz="1200" dirty="0">
              <a:solidFill>
                <a:srgbClr val="FF0000"/>
              </a:solidFill>
            </a:endParaRPr>
          </a:p>
          <a:p>
            <a:pPr eaLnBrk="1" hangingPunct="1">
              <a:lnSpc>
                <a:spcPct val="80000"/>
              </a:lnSpc>
              <a:buFont typeface="Wingdings" panose="05000000000000000000" pitchFamily="2" charset="2"/>
              <a:buChar char="Ø"/>
            </a:pPr>
            <a:r>
              <a:rPr lang="cs-CZ" altLang="cs-CZ" sz="2400" dirty="0"/>
              <a:t>Čím je vyšší energie fotonů, tím méně jsou zachycovány ve tkáních – tím vyšší mají pronikavost</a:t>
            </a:r>
            <a:r>
              <a:rPr lang="en-GB" altLang="cs-CZ" sz="2400" dirty="0"/>
              <a:t>. </a:t>
            </a:r>
            <a:r>
              <a:rPr lang="cs-CZ" altLang="cs-CZ" sz="2400" dirty="0"/>
              <a:t>Je to zvlášť důležité, když snímkujeme silné části těla nebo pacienty obézní</a:t>
            </a:r>
            <a:r>
              <a:rPr lang="en-GB" altLang="cs-CZ" sz="2400" dirty="0"/>
              <a:t>!</a:t>
            </a:r>
          </a:p>
        </p:txBody>
      </p:sp>
      <p:sp>
        <p:nvSpPr>
          <p:cNvPr id="18437" name="Rectangle 6">
            <a:extLst>
              <a:ext uri="{FF2B5EF4-FFF2-40B4-BE49-F238E27FC236}">
                <a16:creationId xmlns:a16="http://schemas.microsoft.com/office/drawing/2014/main" id="{F9A6E95F-A319-45DD-ABED-425C3F4E0D34}"/>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609891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89D48FD-CBD6-47AA-970E-7037A353F7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90E80-6224-40FD-BE45-8D902BF009A0}"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EAB8430E-39D1-4981-8D81-8526BC011DA3}"/>
              </a:ext>
            </a:extLst>
          </p:cNvPr>
          <p:cNvSpPr>
            <a:spLocks noGrp="1" noChangeArrowheads="1"/>
          </p:cNvSpPr>
          <p:nvPr>
            <p:ph type="title"/>
          </p:nvPr>
        </p:nvSpPr>
        <p:spPr>
          <a:xfrm>
            <a:off x="777220" y="286460"/>
            <a:ext cx="10753200" cy="451576"/>
          </a:xfrm>
        </p:spPr>
        <p:txBody>
          <a:bodyPr/>
          <a:lstStyle/>
          <a:p>
            <a:r>
              <a:rPr lang="cs-CZ" altLang="cs-CZ" sz="3200" b="1" dirty="0">
                <a:solidFill>
                  <a:srgbClr val="0000DC"/>
                </a:solidFill>
              </a:rPr>
              <a:t>Histogram energie fotonů </a:t>
            </a:r>
            <a:br>
              <a:rPr lang="cs-CZ" altLang="cs-CZ" sz="3200" b="1" dirty="0">
                <a:solidFill>
                  <a:schemeClr val="tx1"/>
                </a:solidFill>
              </a:rPr>
            </a:br>
            <a:r>
              <a:rPr lang="cs-CZ" altLang="cs-CZ" sz="2000" b="1" dirty="0">
                <a:solidFill>
                  <a:schemeClr val="tx1"/>
                </a:solidFill>
              </a:rPr>
              <a:t>(vzniklých na  </a:t>
            </a:r>
            <a:r>
              <a:rPr lang="cs-CZ" altLang="cs-CZ" sz="2000" dirty="0">
                <a:solidFill>
                  <a:schemeClr val="tx1"/>
                </a:solidFill>
              </a:rPr>
              <a:t>patrně wolframové </a:t>
            </a:r>
            <a:r>
              <a:rPr lang="cs-CZ" altLang="cs-CZ" sz="2000" b="1" dirty="0">
                <a:solidFill>
                  <a:schemeClr val="tx1"/>
                </a:solidFill>
              </a:rPr>
              <a:t>anodě)</a:t>
            </a:r>
            <a:endParaRPr lang="en-GB" altLang="cs-CZ" sz="2000" b="1" dirty="0">
              <a:solidFill>
                <a:schemeClr val="tx1"/>
              </a:solidFill>
            </a:endParaRPr>
          </a:p>
        </p:txBody>
      </p:sp>
      <p:sp>
        <p:nvSpPr>
          <p:cNvPr id="20484" name="Text Box 7">
            <a:extLst>
              <a:ext uri="{FF2B5EF4-FFF2-40B4-BE49-F238E27FC236}">
                <a16:creationId xmlns:a16="http://schemas.microsoft.com/office/drawing/2014/main" id="{5EFEFD5C-C873-4A5C-A3FC-F6C2AED272B9}"/>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sp>
        <p:nvSpPr>
          <p:cNvPr id="20485" name="Rectangle 11">
            <a:extLst>
              <a:ext uri="{FF2B5EF4-FFF2-40B4-BE49-F238E27FC236}">
                <a16:creationId xmlns:a16="http://schemas.microsoft.com/office/drawing/2014/main" id="{EC22165B-B04C-4E87-B52E-CED6F627B85B}"/>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6" name="Rectangle 12">
            <a:extLst>
              <a:ext uri="{FF2B5EF4-FFF2-40B4-BE49-F238E27FC236}">
                <a16:creationId xmlns:a16="http://schemas.microsoft.com/office/drawing/2014/main" id="{FC3EB869-D6FB-46C9-B63F-A8C978CABE5B}"/>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487" name="Picture 1036" descr="rtgspekt">
            <a:extLst>
              <a:ext uri="{FF2B5EF4-FFF2-40B4-BE49-F238E27FC236}">
                <a16:creationId xmlns:a16="http://schemas.microsoft.com/office/drawing/2014/main" id="{F2EC4041-BBF0-4759-ACF0-DACD6CB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6569" y="1413416"/>
            <a:ext cx="6814242" cy="4512722"/>
          </a:xfrm>
          <a:noFill/>
        </p:spPr>
      </p:pic>
      <p:sp>
        <p:nvSpPr>
          <p:cNvPr id="20488" name="Text Box 10">
            <a:extLst>
              <a:ext uri="{FF2B5EF4-FFF2-40B4-BE49-F238E27FC236}">
                <a16:creationId xmlns:a16="http://schemas.microsoft.com/office/drawing/2014/main" id="{1D9169C6-774A-495E-AF39-3F20CBFDF24F}"/>
              </a:ext>
            </a:extLst>
          </p:cNvPr>
          <p:cNvSpPr txBox="1">
            <a:spLocks noChangeArrowheads="1"/>
          </p:cNvSpPr>
          <p:nvPr/>
        </p:nvSpPr>
        <p:spPr bwMode="auto">
          <a:xfrm>
            <a:off x="1040524" y="1454150"/>
            <a:ext cx="164418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dirty="0"/>
              <a:t>Počet fotonů připadajících na interval energie </a:t>
            </a:r>
            <a:r>
              <a:rPr lang="cs-CZ" altLang="cs-CZ" sz="2000" dirty="0">
                <a:latin typeface="Symbol" panose="05050102010706020507" pitchFamily="18" charset="2"/>
              </a:rPr>
              <a:t>D</a:t>
            </a:r>
            <a:r>
              <a:rPr lang="cs-CZ" altLang="cs-CZ" sz="2000" dirty="0"/>
              <a:t>E</a:t>
            </a:r>
            <a:endParaRPr lang="en-US" altLang="cs-CZ" sz="2000" dirty="0"/>
          </a:p>
        </p:txBody>
      </p:sp>
      <p:sp>
        <p:nvSpPr>
          <p:cNvPr id="2" name="TextovéPole 1">
            <a:extLst>
              <a:ext uri="{FF2B5EF4-FFF2-40B4-BE49-F238E27FC236}">
                <a16:creationId xmlns:a16="http://schemas.microsoft.com/office/drawing/2014/main" id="{EC90CAE2-7ED9-4B2B-8B29-9E8E34A0CF77}"/>
              </a:ext>
            </a:extLst>
          </p:cNvPr>
          <p:cNvSpPr txBox="1"/>
          <p:nvPr/>
        </p:nvSpPr>
        <p:spPr>
          <a:xfrm>
            <a:off x="980527" y="5898063"/>
            <a:ext cx="10489896" cy="1015663"/>
          </a:xfrm>
          <a:prstGeom prst="rect">
            <a:avLst/>
          </a:prstGeom>
          <a:noFill/>
        </p:spPr>
        <p:txBody>
          <a:bodyPr wrap="square" rtlCol="0">
            <a:spAutoFit/>
          </a:bodyPr>
          <a:lstStyle/>
          <a:p>
            <a:r>
              <a:rPr lang="cs-CZ" sz="2000" dirty="0"/>
              <a:t>Superponované čáry (vlastně úzká maxima) representují komponentu rentgenového záření, kterou označujeme jako </a:t>
            </a:r>
            <a:r>
              <a:rPr lang="cs-CZ" sz="2000" b="1" dirty="0"/>
              <a:t>záření charakteristické</a:t>
            </a:r>
            <a:r>
              <a:rPr lang="cs-CZ" sz="2000" dirty="0"/>
              <a:t>. Spojitá část křivky representuje </a:t>
            </a:r>
            <a:r>
              <a:rPr lang="cs-CZ" sz="2000" b="1" dirty="0"/>
              <a:t>záření brzdné</a:t>
            </a:r>
            <a:r>
              <a:rPr lang="cs-CZ" sz="2000" dirty="0"/>
              <a:t>.</a:t>
            </a:r>
            <a:endParaRPr lang="en-GB" sz="2000" dirty="0"/>
          </a:p>
        </p:txBody>
      </p:sp>
      <p:sp>
        <p:nvSpPr>
          <p:cNvPr id="3" name="TextovéPole 2">
            <a:extLst>
              <a:ext uri="{FF2B5EF4-FFF2-40B4-BE49-F238E27FC236}">
                <a16:creationId xmlns:a16="http://schemas.microsoft.com/office/drawing/2014/main" id="{777F5DAC-10CF-439C-B313-C124342B94CB}"/>
              </a:ext>
            </a:extLst>
          </p:cNvPr>
          <p:cNvSpPr txBox="1"/>
          <p:nvPr/>
        </p:nvSpPr>
        <p:spPr>
          <a:xfrm>
            <a:off x="9360811" y="1893173"/>
            <a:ext cx="2582917" cy="1631216"/>
          </a:xfrm>
          <a:prstGeom prst="rect">
            <a:avLst/>
          </a:prstGeom>
          <a:noFill/>
        </p:spPr>
        <p:txBody>
          <a:bodyPr wrap="square" rtlCol="0">
            <a:spAutoFit/>
          </a:bodyPr>
          <a:lstStyle/>
          <a:p>
            <a:r>
              <a:rPr lang="cs-CZ" sz="2000" dirty="0"/>
              <a:t>Histogram energie emitovaných fotonů je analogií energetického spektra!</a:t>
            </a:r>
            <a:endParaRPr lang="en-GB" sz="2000" dirty="0"/>
          </a:p>
        </p:txBody>
      </p:sp>
    </p:spTree>
    <p:extLst>
      <p:ext uri="{BB962C8B-B14F-4D97-AF65-F5344CB8AC3E}">
        <p14:creationId xmlns:p14="http://schemas.microsoft.com/office/powerpoint/2010/main" val="6256166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rtg-CT[2022091209551153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135</TotalTime>
  <Words>3332</Words>
  <Application>Microsoft Office PowerPoint</Application>
  <PresentationFormat>Širokoúhlá obrazovka</PresentationFormat>
  <Paragraphs>364</Paragraphs>
  <Slides>53</Slides>
  <Notes>51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53</vt:i4>
      </vt:variant>
    </vt:vector>
  </HeadingPairs>
  <TitlesOfParts>
    <vt:vector size="60" baseType="lpstr">
      <vt:lpstr>Arial</vt:lpstr>
      <vt:lpstr>Calibri</vt:lpstr>
      <vt:lpstr>Symbol</vt:lpstr>
      <vt:lpstr>Tahoma</vt:lpstr>
      <vt:lpstr>Wingdings</vt:lpstr>
      <vt:lpstr>Presentation_MU_EN</vt:lpstr>
      <vt:lpstr>Rastrový obrázek</vt:lpstr>
      <vt:lpstr>Prezentace aplikace PowerPoint</vt:lpstr>
      <vt:lpstr>Rentgenové zobrazovací metody</vt:lpstr>
      <vt:lpstr>Obsah přednášky</vt:lpstr>
      <vt:lpstr>Projekční rentgenová zařízení</vt:lpstr>
      <vt:lpstr>Vznik rentgenového záření – nízkovýkonová rentgenka používaná např. v zubních rentgenech</vt:lpstr>
      <vt:lpstr>Výkonová rentgenka s rotující anodou</vt:lpstr>
      <vt:lpstr>Vznik rentgenového záření</vt:lpstr>
      <vt:lpstr>Energie fotonů a napětí na rentgence</vt:lpstr>
      <vt:lpstr>Histogram energie fotonů  (vzniklých na  patrně wolframové anodě)</vt:lpstr>
      <vt:lpstr>Hlavní části rentgenového přístroje</vt:lpstr>
      <vt:lpstr>Průchod rtg záření tělem pacienta</vt:lpstr>
      <vt:lpstr>Vznik obrazu</vt:lpstr>
      <vt:lpstr>Útlum záření</vt:lpstr>
      <vt:lpstr>Kazety pro rentgenový film – již historie</vt:lpstr>
      <vt:lpstr>Digitální plošné snímače obrazu</vt:lpstr>
      <vt:lpstr>Zesilovač obrazu</vt:lpstr>
      <vt:lpstr>Různé způsoby získávání digitálního obrazu (mammografické systémy)</vt:lpstr>
      <vt:lpstr>Neostrost obrazu</vt:lpstr>
      <vt:lpstr>Geometrická neostrost (polostín)</vt:lpstr>
      <vt:lpstr>Interakce fotonů rtg záření s látkou: ABSORPCE fotoelektrickým jevem (FE)</vt:lpstr>
      <vt:lpstr>Fotoelektrický jev</vt:lpstr>
      <vt:lpstr>Interakce fotonů rtg záření s látkou: Comptonův ROZPTYL (CR)</vt:lpstr>
      <vt:lpstr>Comptonův rozptyl</vt:lpstr>
      <vt:lpstr>Princip Buckyho Clony</vt:lpstr>
      <vt:lpstr>Použití kontrastních prostředků</vt:lpstr>
      <vt:lpstr>Pozitivní a negativní kontrast</vt:lpstr>
      <vt:lpstr>Příklady rtg zařízení pro zvláštní účely</vt:lpstr>
      <vt:lpstr>Rentgenové přístroje v zubním lékařství</vt:lpstr>
      <vt:lpstr>Mammografie</vt:lpstr>
      <vt:lpstr>Digitální subtrakční angiografie</vt:lpstr>
      <vt:lpstr>Výpočetní tomografie – CT   (Computed Tomography)</vt:lpstr>
      <vt:lpstr>Výpočetní tomografie – CT  (Computed Tomography)</vt:lpstr>
      <vt:lpstr>Princip CT</vt:lpstr>
      <vt:lpstr>Příklady výpočetních tomogramů </vt:lpstr>
      <vt:lpstr>Výhody CT oproti projekčnímu rtg zobrazení</vt:lpstr>
      <vt:lpstr>Čtyři generace CT</vt:lpstr>
      <vt:lpstr>Prezentace aplikace PowerPoint</vt:lpstr>
      <vt:lpstr>Multislice CT a Cone beam CT</vt:lpstr>
      <vt:lpstr>Hounsfieldova (CT) čísla</vt:lpstr>
      <vt:lpstr>„Diagnostické okno“ stupnice HU</vt:lpstr>
      <vt:lpstr>3D CT  </vt:lpstr>
      <vt:lpstr>Některé typické dávky</vt:lpstr>
      <vt:lpstr>Dodatek: Zubní rentgenové přístroje</vt:lpstr>
      <vt:lpstr>Přímá digitální zubní radiografie</vt:lpstr>
      <vt:lpstr>Snímky jednotlivých zubů </vt:lpstr>
      <vt:lpstr>Ortopantomografická (OPG) jednotka</vt:lpstr>
      <vt:lpstr>Panoramatický snímek získaný pomocí OPG</vt:lpstr>
      <vt:lpstr>Cefalometrické vyšetření</vt:lpstr>
      <vt:lpstr>Poznámky k ochraně před zářením</vt:lpstr>
      <vt:lpstr>Optimalizace dávek u snímků jednotlivých zubů</vt:lpstr>
      <vt:lpstr>Jednoduchý nástavec pro přeměnu okrouhlého kolimátoru/kónic-kého nástavce na obdélníkový</vt:lpstr>
      <vt:lpstr>Optimalizace dávek při panoramatickém snímkování (OPG)</vt:lpstr>
      <vt:lpstr>Autoři:                         Vojtěch Mornstein, Carmel J. Caruana   Obsahová spolupráce:  Ivo Hrazdira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ucitel</cp:lastModifiedBy>
  <cp:revision>19</cp:revision>
  <cp:lastPrinted>1601-01-01T00:00:00Z</cp:lastPrinted>
  <dcterms:created xsi:type="dcterms:W3CDTF">2021-03-05T14:11:40Z</dcterms:created>
  <dcterms:modified xsi:type="dcterms:W3CDTF">2022-09-12T07:55:12Z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